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9" r:id="rId2"/>
    <p:sldId id="256" r:id="rId3"/>
    <p:sldId id="326" r:id="rId4"/>
    <p:sldId id="325" r:id="rId5"/>
    <p:sldId id="257" r:id="rId6"/>
    <p:sldId id="321" r:id="rId7"/>
    <p:sldId id="301" r:id="rId8"/>
    <p:sldId id="258" r:id="rId9"/>
    <p:sldId id="259" r:id="rId10"/>
    <p:sldId id="260" r:id="rId11"/>
    <p:sldId id="261" r:id="rId12"/>
    <p:sldId id="262" r:id="rId13"/>
    <p:sldId id="263" r:id="rId14"/>
    <p:sldId id="264" r:id="rId15"/>
    <p:sldId id="303" r:id="rId16"/>
    <p:sldId id="305" r:id="rId17"/>
    <p:sldId id="306" r:id="rId18"/>
    <p:sldId id="308" r:id="rId19"/>
    <p:sldId id="304" r:id="rId20"/>
    <p:sldId id="302" r:id="rId21"/>
    <p:sldId id="324" r:id="rId22"/>
    <p:sldId id="279" r:id="rId23"/>
    <p:sldId id="314" r:id="rId24"/>
    <p:sldId id="327" r:id="rId25"/>
    <p:sldId id="315" r:id="rId26"/>
    <p:sldId id="316" r:id="rId27"/>
    <p:sldId id="317" r:id="rId28"/>
    <p:sldId id="318" r:id="rId29"/>
    <p:sldId id="319" r:id="rId30"/>
    <p:sldId id="274" r:id="rId31"/>
    <p:sldId id="275" r:id="rId32"/>
    <p:sldId id="280" r:id="rId33"/>
    <p:sldId id="281" r:id="rId34"/>
    <p:sldId id="282" r:id="rId35"/>
    <p:sldId id="283" r:id="rId36"/>
    <p:sldId id="284" r:id="rId37"/>
    <p:sldId id="285" r:id="rId38"/>
    <p:sldId id="286" r:id="rId39"/>
    <p:sldId id="287" r:id="rId40"/>
    <p:sldId id="288"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E784FB-78E0-4D16-9EFB-6737A571FB6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4471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6624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66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784FB-78E0-4D16-9EFB-6737A571FB6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202205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E784FB-78E0-4D16-9EFB-6737A571FB6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291331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E784FB-78E0-4D16-9EFB-6737A571FB6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86566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E784FB-78E0-4D16-9EFB-6737A571FB62}"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159878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E784FB-78E0-4D16-9EFB-6737A571FB62}"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55685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784FB-78E0-4D16-9EFB-6737A571FB62}"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363647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784FB-78E0-4D16-9EFB-6737A571FB6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52113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784FB-78E0-4D16-9EFB-6737A571FB6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122D9-5E0B-4EB1-A35D-C58DE7A89445}" type="slidenum">
              <a:rPr lang="en-US" smtClean="0"/>
              <a:t>‹#›</a:t>
            </a:fld>
            <a:endParaRPr lang="en-US"/>
          </a:p>
        </p:txBody>
      </p:sp>
    </p:spTree>
    <p:extLst>
      <p:ext uri="{BB962C8B-B14F-4D97-AF65-F5344CB8AC3E}">
        <p14:creationId xmlns:p14="http://schemas.microsoft.com/office/powerpoint/2010/main" val="379938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784FB-78E0-4D16-9EFB-6737A571FB62}" type="datetimeFigureOut">
              <a:rPr lang="en-US" smtClean="0"/>
              <a:t>5/14/2023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122D9-5E0B-4EB1-A35D-C58DE7A89445}" type="slidenum">
              <a:rPr lang="en-US" smtClean="0"/>
              <a:t>‹#›</a:t>
            </a:fld>
            <a:endParaRPr lang="en-US"/>
          </a:p>
        </p:txBody>
      </p:sp>
    </p:spTree>
    <p:extLst>
      <p:ext uri="{BB962C8B-B14F-4D97-AF65-F5344CB8AC3E}">
        <p14:creationId xmlns:p14="http://schemas.microsoft.com/office/powerpoint/2010/main" val="22972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ioch@kecbu.uobaghdad.edu.iq"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nvGraphicFramePr>
        <p:xfrm>
          <a:off x="380999" y="719665"/>
          <a:ext cx="11473543" cy="4788959"/>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val="116869897"/>
                    </a:ext>
                  </a:extLst>
                </a:gridCol>
                <a:gridCol w="3242276">
                  <a:extLst>
                    <a:ext uri="{9D8B030D-6E8A-4147-A177-3AD203B41FA5}">
                      <a16:colId xmlns:a16="http://schemas.microsoft.com/office/drawing/2014/main" val="293564341"/>
                    </a:ext>
                  </a:extLst>
                </a:gridCol>
              </a:tblGrid>
              <a:tr h="889999">
                <a:tc>
                  <a:txBody>
                    <a:bodyPr/>
                    <a:lstStyle/>
                    <a:p>
                      <a:pPr algn="ctr"/>
                      <a:r>
                        <a:rPr lang="ar-SA" sz="2200" b="1" dirty="0">
                          <a:cs typeface="+mj-cs"/>
                        </a:rPr>
                        <a:t>تطبيقات تقنيات النانو</a:t>
                      </a:r>
                      <a:endParaRPr lang="en-GB" sz="2200" b="1" dirty="0">
                        <a:cs typeface="+mj-cs"/>
                      </a:endParaRP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val="2306363085"/>
                  </a:ext>
                </a:extLst>
              </a:tr>
              <a:tr h="889999">
                <a:tc>
                  <a:txBody>
                    <a:bodyPr/>
                    <a:lstStyle/>
                    <a:p>
                      <a:pPr algn="ctr"/>
                      <a:r>
                        <a:rPr lang="en-GB" sz="2200" b="1" dirty="0">
                          <a:cs typeface="+mj-cs"/>
                        </a:rPr>
                        <a:t>07/03/2023</a:t>
                      </a: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val="56377323"/>
                  </a:ext>
                </a:extLst>
              </a:tr>
              <a:tr h="889999">
                <a:tc>
                  <a:txBody>
                    <a:bodyPr/>
                    <a:lstStyle/>
                    <a:p>
                      <a:pPr algn="ctr"/>
                      <a:r>
                        <a:rPr lang="ar-IQ" sz="2200" b="1" dirty="0">
                          <a:cs typeface="+mj-cs"/>
                        </a:rPr>
                        <a:t>ورشة عمل</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val="439497526"/>
                  </a:ext>
                </a:extLst>
              </a:tr>
              <a:tr h="889999">
                <a:tc>
                  <a:txBody>
                    <a:bodyPr/>
                    <a:lstStyle/>
                    <a:p>
                      <a:pPr algn="ctr" rtl="1"/>
                      <a:r>
                        <a:rPr lang="ar-SA" sz="2200" b="1" dirty="0">
                          <a:cs typeface="+mj-cs"/>
                        </a:rPr>
                        <a:t>تقنية النانو:</a:t>
                      </a:r>
                    </a:p>
                    <a:p>
                      <a:pPr algn="ctr" rtl="1"/>
                      <a:r>
                        <a:rPr lang="ar-SA" sz="2200" b="1" dirty="0">
                          <a:cs typeface="+mj-cs"/>
                        </a:rPr>
                        <a:t>هي تقنية المواد متناهية الصغر أو التكنلوجيا المجهرية الدقيقة . وعلم النانو هو دراسة المبادئ الأساسية للجزيئات والمركبات التي لا يتجاوز قياسها ال 100 نانو متر.</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err="1">
                          <a:cs typeface="+mj-cs"/>
                        </a:rPr>
                        <a:t>أ.د.علاء</a:t>
                      </a:r>
                      <a:r>
                        <a:rPr lang="ar-SA" sz="2200" b="1" dirty="0">
                          <a:cs typeface="+mj-cs"/>
                        </a:rPr>
                        <a:t> كريم محمد</a:t>
                      </a:r>
                      <a:r>
                        <a:rPr lang="ar-IQ" sz="2200" b="1" dirty="0">
                          <a:cs typeface="+mj-cs"/>
                        </a:rPr>
                        <a:t> و </a:t>
                      </a:r>
                      <a:r>
                        <a:rPr lang="ar-SA" sz="2200" b="1" dirty="0" err="1">
                          <a:cs typeface="+mj-cs"/>
                        </a:rPr>
                        <a:t>م.أسراء</a:t>
                      </a:r>
                      <a:r>
                        <a:rPr lang="ar-SA" sz="2200" b="1" dirty="0">
                          <a:cs typeface="+mj-cs"/>
                        </a:rPr>
                        <a:t> مزاحم رشيد</a:t>
                      </a: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dirty="0">
                          <a:cs typeface="+mj-cs"/>
                        </a:rPr>
                        <a:t>dr.alaa@kecbu.uobaghdad.edu.iq</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2171" y="695911"/>
            <a:ext cx="11059886" cy="1200329"/>
          </a:xfrm>
          <a:prstGeom prst="rect">
            <a:avLst/>
          </a:prstGeom>
        </p:spPr>
        <p:txBody>
          <a:bodyPr wrap="square">
            <a:spAutoFit/>
          </a:bodyPr>
          <a:lstStyle/>
          <a:p>
            <a:pPr marL="342900" indent="-342900" algn="just" rtl="1">
              <a:buFont typeface="Wingdings" panose="05000000000000000000" pitchFamily="2" charset="2"/>
              <a:buChar char="q"/>
            </a:pPr>
            <a:r>
              <a:rPr lang="ar-IQ" sz="2400" dirty="0">
                <a:latin typeface="Simplified Arabic" panose="02020603050405020304" pitchFamily="18" charset="-78"/>
                <a:cs typeface="+mj-cs"/>
              </a:rPr>
              <a:t> عام 1981 اخترع الباحثان السويسريان "جيرد بينغ" و "هنريك روهر" جهاز المجهر النفقي الماسح  </a:t>
            </a:r>
            <a:r>
              <a:rPr lang="en-US" sz="2400" dirty="0">
                <a:latin typeface="Simplified Arabic" panose="02020603050405020304" pitchFamily="18" charset="-78"/>
                <a:cs typeface="+mj-cs"/>
              </a:rPr>
              <a:t>Scanning Tunneling Microscope </a:t>
            </a:r>
            <a:r>
              <a:rPr lang="ar-IQ" sz="2400" dirty="0">
                <a:latin typeface="Simplified Arabic" panose="02020603050405020304" pitchFamily="18" charset="-78"/>
                <a:cs typeface="+mj-cs"/>
              </a:rPr>
              <a:t> وقد مكن هذا المجهر العلماء لأول مرة من التعامل المباشر مع الذرات والجزيئات وتصويرها وتحريكها لتكوين جسيمات نانوية.</a:t>
            </a:r>
            <a:endParaRPr lang="en-US" sz="2400" dirty="0">
              <a:latin typeface="Simplified Arabic" panose="02020603050405020304" pitchFamily="18" charset="-78"/>
              <a:cs typeface="+mj-cs"/>
            </a:endParaRPr>
          </a:p>
        </p:txBody>
      </p:sp>
      <p:pic>
        <p:nvPicPr>
          <p:cNvPr id="1026" name="Picture 2" descr="A scanning tunneling microscope with a scanning range from hundreds of  micrometers down to nanometer resolution: Review of Scientific Instruments:  Vol 83, No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71" y="1896240"/>
            <a:ext cx="3497943" cy="4682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nning Tunneling Microscopy STM Short description Theory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901" y="1896240"/>
            <a:ext cx="6032727" cy="452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6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48494"/>
            <a:ext cx="10929257" cy="1754326"/>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عام 1991 اكتشف الباحث الياباني "سوميو ليجيما (أنابيب الكربون النانوية </a:t>
            </a:r>
            <a:r>
              <a:rPr lang="en-US" sz="2400" dirty="0">
                <a:latin typeface="Simplified Arabic" panose="02020603050405020304" pitchFamily="18" charset="-78"/>
                <a:cs typeface="+mj-cs"/>
              </a:rPr>
              <a:t>Carbon Nano Tube</a:t>
            </a:r>
            <a:r>
              <a:rPr lang="ar-IQ" sz="2400" dirty="0">
                <a:latin typeface="Simplified Arabic" panose="02020603050405020304" pitchFamily="18" charset="-78"/>
                <a:cs typeface="+mj-cs"/>
              </a:rPr>
              <a:t>) وهي عبارة عن اسطوانات من الكربون قطرها عدة نانو مترات ولها خصائص إلكترونية وميكانيكية متميزة مما يجعلها مهمة لصناعة مواد وآلات نانوية مدهشة.</a:t>
            </a:r>
            <a:endParaRPr lang="en-US" sz="2400" dirty="0">
              <a:latin typeface="Simplified Arabic" panose="02020603050405020304" pitchFamily="18" charset="-78"/>
              <a:cs typeface="+mj-cs"/>
            </a:endParaRPr>
          </a:p>
        </p:txBody>
      </p:sp>
      <p:pic>
        <p:nvPicPr>
          <p:cNvPr id="2050" name="Picture 2" descr="Carbon Nanotube Model High Resolution Stock Photography and Images - Alamy"/>
          <p:cNvPicPr>
            <a:picLocks noChangeAspect="1" noChangeArrowheads="1"/>
          </p:cNvPicPr>
          <p:nvPr/>
        </p:nvPicPr>
        <p:blipFill rotWithShape="1">
          <a:blip r:embed="rId2">
            <a:extLst>
              <a:ext uri="{28A0092B-C50C-407E-A947-70E740481C1C}">
                <a14:useLocalDpi xmlns:a14="http://schemas.microsoft.com/office/drawing/2010/main" val="0"/>
              </a:ext>
            </a:extLst>
          </a:blip>
          <a:srcRect l="6666" r="4007" b="16608"/>
          <a:stretch/>
        </p:blipFill>
        <p:spPr bwMode="auto">
          <a:xfrm>
            <a:off x="551543" y="2202820"/>
            <a:ext cx="5500914" cy="3563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noseries 1/5: What is a carbon nanotub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4" y="2607613"/>
            <a:ext cx="4218441" cy="315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7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4" y="505324"/>
            <a:ext cx="11321143" cy="1708160"/>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 واخيرا عام 1992 كتب العالم  الفلسطيني منير نايفة بالذرات أصغر خط في التاريخ حرف </a:t>
            </a:r>
            <a:r>
              <a:rPr lang="en-US" sz="2400" dirty="0">
                <a:latin typeface="Simplified Arabic" panose="02020603050405020304" pitchFamily="18" charset="-78"/>
                <a:cs typeface="+mj-cs"/>
              </a:rPr>
              <a:t>p </a:t>
            </a:r>
            <a:r>
              <a:rPr lang="ar-IQ" sz="2400" dirty="0">
                <a:latin typeface="Simplified Arabic" panose="02020603050405020304" pitchFamily="18" charset="-78"/>
                <a:cs typeface="+mj-cs"/>
              </a:rPr>
              <a:t> وبجابه قلب رمزا لحب فلسطين وانتشرت في كبرى المجلات العلمية ووكالات الأنباء العالمية. وقد استخدم في ذلك المجهر النفقي الماسح والفائدة من هذا الرسم بالذرات أنه استطاع التحكم في الذرات الدقيقة وأعاد ترتيبها كما يشاء.</a:t>
            </a:r>
            <a:endParaRPr lang="en-US" sz="2400" dirty="0">
              <a:latin typeface="Simplified Arabic" panose="02020603050405020304" pitchFamily="18" charset="-78"/>
              <a:cs typeface="+mj-cs"/>
            </a:endParaRPr>
          </a:p>
        </p:txBody>
      </p:sp>
      <p:pic>
        <p:nvPicPr>
          <p:cNvPr id="3074" name="Picture 2" descr="النانو تكنولوجي وتطبيقاته في المستق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7543"/>
            <a:ext cx="6345211" cy="402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9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6115" y="98278"/>
            <a:ext cx="3918855" cy="830997"/>
          </a:xfrm>
          <a:prstGeom prst="rect">
            <a:avLst/>
          </a:prstGeom>
          <a:noFill/>
        </p:spPr>
        <p:txBody>
          <a:bodyPr wrap="square" rtlCol="0">
            <a:spAutoFit/>
          </a:bodyPr>
          <a:lstStyle/>
          <a:p>
            <a:pPr algn="r" rtl="1"/>
            <a:r>
              <a:rPr lang="ar-IQ" sz="4800" b="1" dirty="0">
                <a:solidFill>
                  <a:srgbClr val="FF0000"/>
                </a:solidFill>
                <a:cs typeface="+mj-cs"/>
              </a:rPr>
              <a:t>مميزات تقنية النانو</a:t>
            </a:r>
            <a:endParaRPr lang="en-US" sz="4800" b="1" dirty="0">
              <a:solidFill>
                <a:srgbClr val="FF0000"/>
              </a:solidFill>
              <a:cs typeface="+mj-cs"/>
            </a:endParaRPr>
          </a:p>
        </p:txBody>
      </p:sp>
      <p:sp>
        <p:nvSpPr>
          <p:cNvPr id="3" name="Rectangle 2"/>
          <p:cNvSpPr/>
          <p:nvPr/>
        </p:nvSpPr>
        <p:spPr>
          <a:xfrm>
            <a:off x="391886" y="753178"/>
            <a:ext cx="11567885"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cs typeface="+mj-cs"/>
              </a:rPr>
              <a:t>هناك العديد من المبادئ التي تتميز بها تقنية النانو عن التقنيات المعروفة لدينا وهي سبب اهتمام العلماء بالوصول إلى هذا الحجم النانوي.</a:t>
            </a:r>
            <a:r>
              <a:rPr lang="ar-IQ" sz="2400" dirty="0">
                <a:latin typeface="Simplified Arabic" panose="02020603050405020304" pitchFamily="18" charset="-78"/>
              </a:rPr>
              <a:t> فقد يخطر على بال الإنسان </a:t>
            </a:r>
            <a:r>
              <a:rPr lang="ar-IQ" sz="2400" b="1" dirty="0">
                <a:solidFill>
                  <a:srgbClr val="C00000"/>
                </a:solidFill>
                <a:latin typeface="Simplified Arabic" panose="02020603050405020304" pitchFamily="18" charset="-78"/>
              </a:rPr>
              <a:t>ما الفائدة من هذه التقنية ولماذا نحتاج إلى الوصول لهذا الحجم لدقيق؟</a:t>
            </a:r>
            <a:endParaRPr lang="en-US" sz="2400" b="1" dirty="0">
              <a:solidFill>
                <a:srgbClr val="C00000"/>
              </a:solidFill>
              <a:latin typeface="Simplified Arabic" panose="02020603050405020304" pitchFamily="18" charset="-78"/>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351366556"/>
              </p:ext>
            </p:extLst>
          </p:nvPr>
        </p:nvGraphicFramePr>
        <p:xfrm>
          <a:off x="246743" y="2096026"/>
          <a:ext cx="11713028" cy="4632960"/>
        </p:xfrm>
        <a:graphic>
          <a:graphicData uri="http://schemas.openxmlformats.org/drawingml/2006/table">
            <a:tbl>
              <a:tblPr firstRow="1" bandRow="1">
                <a:tableStyleId>{5C22544A-7EE6-4342-B048-85BDC9FD1C3A}</a:tableStyleId>
              </a:tblPr>
              <a:tblGrid>
                <a:gridCol w="5856514">
                  <a:extLst>
                    <a:ext uri="{9D8B030D-6E8A-4147-A177-3AD203B41FA5}">
                      <a16:colId xmlns:a16="http://schemas.microsoft.com/office/drawing/2014/main" val="786635618"/>
                    </a:ext>
                  </a:extLst>
                </a:gridCol>
                <a:gridCol w="5856514">
                  <a:extLst>
                    <a:ext uri="{9D8B030D-6E8A-4147-A177-3AD203B41FA5}">
                      <a16:colId xmlns:a16="http://schemas.microsoft.com/office/drawing/2014/main" val="2300524207"/>
                    </a:ext>
                  </a:extLst>
                </a:gridCol>
              </a:tblGrid>
              <a:tr h="370840">
                <a:tc>
                  <a:txBody>
                    <a:bodyPr/>
                    <a:lstStyle/>
                    <a:p>
                      <a:pPr algn="ctr" rtl="1"/>
                      <a:r>
                        <a:rPr lang="ar-IQ" sz="2800" b="1" kern="1200" dirty="0">
                          <a:solidFill>
                            <a:schemeClr val="lt1"/>
                          </a:solidFill>
                          <a:latin typeface="+mn-lt"/>
                          <a:ea typeface="+mn-ea"/>
                          <a:cs typeface="+mn-cs"/>
                        </a:rPr>
                        <a:t>الم</a:t>
                      </a:r>
                      <a:r>
                        <a:rPr lang="ar-IQ" sz="2800" dirty="0"/>
                        <a:t>يزة</a:t>
                      </a:r>
                      <a:endParaRPr lang="en-US" sz="2800" dirty="0"/>
                    </a:p>
                  </a:txBody>
                  <a:tcPr anchor="ctr"/>
                </a:tc>
                <a:tc>
                  <a:txBody>
                    <a:bodyPr/>
                    <a:lstStyle/>
                    <a:p>
                      <a:pPr algn="ctr" rtl="1"/>
                      <a:r>
                        <a:rPr lang="ar-IQ" sz="2800" dirty="0"/>
                        <a:t>المبدأ</a:t>
                      </a:r>
                      <a:endParaRPr lang="en-US" sz="2800" dirty="0"/>
                    </a:p>
                  </a:txBody>
                  <a:tcPr anchor="ctr"/>
                </a:tc>
                <a:extLst>
                  <a:ext uri="{0D108BD9-81ED-4DB2-BD59-A6C34878D82A}">
                    <a16:rowId xmlns:a16="http://schemas.microsoft.com/office/drawing/2014/main" val="3296965736"/>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إمكانية بناء أي مادة في الكون لأن الذرة هي وحدة البناء لكل المواد.</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1-إمكانية التحكم بتحريك الذرات منفردة واعادة ترتيبها.</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3608141510"/>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اكتشاف خصائص مميزة للمواد يستفاد منها في الكثير من الاختراعات والمجالات التطبيقية.</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2- الخصائص الفيزيائية والكيميائية للمادة  عند مقياس النانو تختلف عن الخصائص لنفس المادة في الحجم الطبيعي</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3969088153"/>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تربط العلوم وتشجع الجميع باختلاف تخصصاتهم العلمية على الدخول في مجالها والتعاون فيما بينهم.</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3- تعتمد تقنية النانو على مبادئ الفيزياء والكيمياء والأحياء والهندسة الكهربائية والالكترونية</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2993802553"/>
                  </a:ext>
                </a:extLst>
              </a:tr>
              <a:tr h="370840">
                <a:tc>
                  <a:txBody>
                    <a:bodyPr/>
                    <a:lstStyle/>
                    <a:p>
                      <a:pPr algn="r" rtl="1"/>
                      <a:r>
                        <a:rPr lang="ar-IQ" sz="2400" kern="1200" dirty="0">
                          <a:solidFill>
                            <a:schemeClr val="tx1"/>
                          </a:solidFill>
                          <a:latin typeface="Simplified Arabic" panose="02020603050405020304" pitchFamily="18" charset="-78"/>
                          <a:ea typeface="+mn-ea"/>
                          <a:cs typeface="+mj-cs"/>
                        </a:rPr>
                        <a:t>تصبح خصائص المواد والآلات افضل, فهي أصغر وأخف وأقوى وأسرع وأرخص وأقل استهلاكاً للطاقة.</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dirty="0"/>
                        <a:t>4- </a:t>
                      </a:r>
                      <a:r>
                        <a:rPr lang="ar-IQ" sz="2400" kern="1200" dirty="0">
                          <a:solidFill>
                            <a:schemeClr val="tx1"/>
                          </a:solidFill>
                          <a:latin typeface="Simplified Arabic" panose="02020603050405020304" pitchFamily="18" charset="-78"/>
                          <a:ea typeface="+mn-ea"/>
                          <a:cs typeface="+mj-cs"/>
                        </a:rPr>
                        <a:t>إمكانية التحكم بالذرات  في صنع المواد والآلات وتنقيتها من الشوائب وتخليصها من العيوب.</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2449402296"/>
                  </a:ext>
                </a:extLst>
              </a:tr>
              <a:tr h="741680">
                <a:tc>
                  <a:txBody>
                    <a:bodyPr/>
                    <a:lstStyle/>
                    <a:p>
                      <a:pPr algn="r" rtl="1"/>
                      <a:r>
                        <a:rPr lang="ar-IQ" sz="2400" kern="1200" dirty="0">
                          <a:solidFill>
                            <a:schemeClr val="tx1"/>
                          </a:solidFill>
                          <a:latin typeface="Simplified Arabic" panose="02020603050405020304" pitchFamily="18" charset="-78"/>
                          <a:ea typeface="+mn-ea"/>
                          <a:cs typeface="+mj-cs"/>
                        </a:rPr>
                        <a:t>تحول الخيال العلمي إلى واقع حقيقي</a:t>
                      </a:r>
                      <a:endParaRPr lang="en-US" sz="2400" kern="1200" dirty="0">
                        <a:solidFill>
                          <a:schemeClr val="tx1"/>
                        </a:solidFill>
                        <a:latin typeface="Simplified Arabic" panose="02020603050405020304" pitchFamily="18" charset="-78"/>
                        <a:ea typeface="+mn-ea"/>
                        <a:cs typeface="+mj-cs"/>
                      </a:endParaRPr>
                    </a:p>
                  </a:txBody>
                  <a:tcPr anchor="ctr"/>
                </a:tc>
                <a:tc>
                  <a:txBody>
                    <a:bodyPr/>
                    <a:lstStyle/>
                    <a:p>
                      <a:pPr algn="r" rtl="1"/>
                      <a:r>
                        <a:rPr lang="ar-IQ" sz="2400" kern="1200" dirty="0">
                          <a:solidFill>
                            <a:schemeClr val="tx1"/>
                          </a:solidFill>
                          <a:latin typeface="Simplified Arabic" panose="02020603050405020304" pitchFamily="18" charset="-78"/>
                          <a:ea typeface="+mn-ea"/>
                          <a:cs typeface="+mj-cs"/>
                        </a:rPr>
                        <a:t>5- تعتمد تقنية النانو على الأبحاث العلمية التي تتصف بإمكانية تطبيقها في اختراعات  واستخدامات مفيدة</a:t>
                      </a:r>
                      <a:endParaRPr lang="en-US" sz="2400" kern="1200" dirty="0">
                        <a:solidFill>
                          <a:schemeClr val="tx1"/>
                        </a:solidFill>
                        <a:latin typeface="Simplified Arabic" panose="02020603050405020304" pitchFamily="18" charset="-78"/>
                        <a:ea typeface="+mn-ea"/>
                        <a:cs typeface="+mj-cs"/>
                      </a:endParaRPr>
                    </a:p>
                  </a:txBody>
                  <a:tcPr anchor="ctr"/>
                </a:tc>
                <a:extLst>
                  <a:ext uri="{0D108BD9-81ED-4DB2-BD59-A6C34878D82A}">
                    <a16:rowId xmlns:a16="http://schemas.microsoft.com/office/drawing/2014/main" val="3220647544"/>
                  </a:ext>
                </a:extLst>
              </a:tr>
            </a:tbl>
          </a:graphicData>
        </a:graphic>
      </p:graphicFrame>
    </p:spTree>
    <p:extLst>
      <p:ext uri="{BB962C8B-B14F-4D97-AF65-F5344CB8AC3E}">
        <p14:creationId xmlns:p14="http://schemas.microsoft.com/office/powerpoint/2010/main" val="252034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8113" y="606277"/>
            <a:ext cx="3541486" cy="646331"/>
          </a:xfrm>
          <a:prstGeom prst="rect">
            <a:avLst/>
          </a:prstGeom>
          <a:noFill/>
        </p:spPr>
        <p:txBody>
          <a:bodyPr wrap="square" rtlCol="0">
            <a:spAutoFit/>
          </a:bodyPr>
          <a:lstStyle/>
          <a:p>
            <a:pPr algn="r" rtl="1"/>
            <a:r>
              <a:rPr lang="ar-IQ" sz="3600" b="1" dirty="0">
                <a:solidFill>
                  <a:srgbClr val="FF0000"/>
                </a:solidFill>
                <a:cs typeface="+mj-cs"/>
              </a:rPr>
              <a:t>خواص المواد النانوية</a:t>
            </a:r>
            <a:endParaRPr lang="en-US" sz="3600" b="1" dirty="0">
              <a:solidFill>
                <a:srgbClr val="FF0000"/>
              </a:solidFill>
              <a:cs typeface="+mj-cs"/>
            </a:endParaRPr>
          </a:p>
        </p:txBody>
      </p:sp>
      <p:grpSp>
        <p:nvGrpSpPr>
          <p:cNvPr id="13" name="Group 12"/>
          <p:cNvGrpSpPr/>
          <p:nvPr/>
        </p:nvGrpSpPr>
        <p:grpSpPr>
          <a:xfrm>
            <a:off x="473522" y="1836186"/>
            <a:ext cx="11195962" cy="2968043"/>
            <a:chOff x="575122" y="3127957"/>
            <a:chExt cx="11195962" cy="2968043"/>
          </a:xfrm>
        </p:grpSpPr>
        <p:sp>
          <p:nvSpPr>
            <p:cNvPr id="4" name="Oval 3"/>
            <p:cNvSpPr/>
            <p:nvPr/>
          </p:nvSpPr>
          <p:spPr>
            <a:xfrm>
              <a:off x="9521371" y="3127959"/>
              <a:ext cx="2249713"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المادة النانوية</a:t>
              </a:r>
            </a:p>
            <a:p>
              <a:pPr algn="ctr" rtl="1"/>
              <a:r>
                <a:rPr lang="ar-IQ" sz="2400" dirty="0">
                  <a:solidFill>
                    <a:schemeClr val="tx1"/>
                  </a:solidFill>
                </a:rPr>
                <a:t>1-100 نانو متر</a:t>
              </a:r>
              <a:endParaRPr lang="en-US" sz="2800" dirty="0">
                <a:solidFill>
                  <a:schemeClr val="tx1"/>
                </a:solidFill>
              </a:endParaRPr>
            </a:p>
          </p:txBody>
        </p:sp>
        <p:sp>
          <p:nvSpPr>
            <p:cNvPr id="7" name="Right Arrow 6"/>
            <p:cNvSpPr/>
            <p:nvPr/>
          </p:nvSpPr>
          <p:spPr>
            <a:xfrm rot="10800000">
              <a:off x="8752114"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83179" y="3127959"/>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مساحة سطحية كبيرة جدا</a:t>
              </a:r>
              <a:endParaRPr lang="en-US" sz="2400" dirty="0">
                <a:solidFill>
                  <a:schemeClr val="tx1"/>
                </a:solidFill>
              </a:endParaRPr>
            </a:p>
          </p:txBody>
        </p:sp>
        <p:sp>
          <p:nvSpPr>
            <p:cNvPr id="9" name="Right Arrow 8"/>
            <p:cNvSpPr/>
            <p:nvPr/>
          </p:nvSpPr>
          <p:spPr>
            <a:xfrm rot="10800000">
              <a:off x="5750985"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76043" y="3127958"/>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زيادة المساحة السطحية التي تتحرك فيها الالكترونات</a:t>
              </a:r>
              <a:endParaRPr lang="en-US" sz="2400" dirty="0">
                <a:solidFill>
                  <a:schemeClr val="tx1"/>
                </a:solidFill>
              </a:endParaRPr>
            </a:p>
          </p:txBody>
        </p:sp>
        <p:sp>
          <p:nvSpPr>
            <p:cNvPr id="11" name="Oval 10"/>
            <p:cNvSpPr/>
            <p:nvPr/>
          </p:nvSpPr>
          <p:spPr>
            <a:xfrm>
              <a:off x="575122" y="3127957"/>
              <a:ext cx="2061028" cy="29680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تغيير الخواص </a:t>
              </a:r>
              <a:r>
                <a:rPr lang="ar-IQ" sz="2400" dirty="0">
                  <a:solidFill>
                    <a:srgbClr val="0070C0"/>
                  </a:solidFill>
                </a:rPr>
                <a:t>الفيزياوية</a:t>
              </a:r>
              <a:r>
                <a:rPr lang="ar-IQ" sz="2400" dirty="0">
                  <a:solidFill>
                    <a:schemeClr val="tx1"/>
                  </a:solidFill>
                </a:rPr>
                <a:t> </a:t>
              </a:r>
              <a:r>
                <a:rPr lang="ar-IQ" sz="2400" dirty="0">
                  <a:solidFill>
                    <a:schemeClr val="accent2">
                      <a:lumMod val="75000"/>
                    </a:schemeClr>
                  </a:solidFill>
                </a:rPr>
                <a:t>الكيمياوية</a:t>
              </a:r>
            </a:p>
            <a:p>
              <a:pPr algn="ctr" rtl="1"/>
              <a:r>
                <a:rPr lang="ar-IQ" sz="2400" dirty="0">
                  <a:solidFill>
                    <a:schemeClr val="accent6">
                      <a:lumMod val="75000"/>
                    </a:schemeClr>
                  </a:solidFill>
                </a:rPr>
                <a:t>الميكانيكية</a:t>
              </a:r>
            </a:p>
            <a:p>
              <a:pPr algn="ctr" rtl="1"/>
              <a:r>
                <a:rPr lang="ar-IQ" sz="2400" dirty="0">
                  <a:solidFill>
                    <a:srgbClr val="FF0000"/>
                  </a:solidFill>
                </a:rPr>
                <a:t>الحرارية</a:t>
              </a:r>
            </a:p>
            <a:p>
              <a:pPr algn="ctr" rtl="1"/>
              <a:r>
                <a:rPr lang="ar-IQ" sz="2400" dirty="0">
                  <a:solidFill>
                    <a:schemeClr val="accent1">
                      <a:lumMod val="75000"/>
                    </a:schemeClr>
                  </a:solidFill>
                </a:rPr>
                <a:t>الكهربائية</a:t>
              </a:r>
              <a:endParaRPr lang="en-US" sz="2400" dirty="0">
                <a:solidFill>
                  <a:schemeClr val="accent1">
                    <a:lumMod val="75000"/>
                  </a:schemeClr>
                </a:solidFill>
              </a:endParaRPr>
            </a:p>
          </p:txBody>
        </p:sp>
        <p:sp>
          <p:nvSpPr>
            <p:cNvPr id="12" name="Right Arrow 11"/>
            <p:cNvSpPr/>
            <p:nvPr/>
          </p:nvSpPr>
          <p:spPr>
            <a:xfrm rot="10800000">
              <a:off x="2762288" y="4169580"/>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810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9714" y="332328"/>
            <a:ext cx="1582057" cy="684803"/>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1-</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الصلابة </a:t>
            </a:r>
            <a:endParaRPr lang="en-US" sz="2800" dirty="0">
              <a:solidFill>
                <a:srgbClr val="FF0000"/>
              </a:solidFill>
              <a:latin typeface="Simplified Arabic" panose="02020603050405020304" pitchFamily="18" charset="-78"/>
              <a:cs typeface="+mj-cs"/>
            </a:endParaRPr>
          </a:p>
        </p:txBody>
      </p:sp>
      <p:grpSp>
        <p:nvGrpSpPr>
          <p:cNvPr id="21" name="Group 20"/>
          <p:cNvGrpSpPr/>
          <p:nvPr/>
        </p:nvGrpSpPr>
        <p:grpSpPr>
          <a:xfrm>
            <a:off x="3657597" y="1070992"/>
            <a:ext cx="6662058" cy="2173771"/>
            <a:chOff x="3657597" y="1070992"/>
            <a:chExt cx="6662058" cy="2173771"/>
          </a:xfrm>
        </p:grpSpPr>
        <p:sp>
          <p:nvSpPr>
            <p:cNvPr id="8" name="Oval 7"/>
            <p:cNvSpPr/>
            <p:nvPr/>
          </p:nvSpPr>
          <p:spPr>
            <a:xfrm>
              <a:off x="8665028" y="1070992"/>
              <a:ext cx="1654627" cy="21737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صلابة الجسيمات النانوية</a:t>
              </a:r>
              <a:endParaRPr lang="en-US" sz="2800" dirty="0">
                <a:solidFill>
                  <a:schemeClr val="tx1"/>
                </a:solidFill>
              </a:endParaRPr>
            </a:p>
          </p:txBody>
        </p:sp>
        <p:grpSp>
          <p:nvGrpSpPr>
            <p:cNvPr id="15" name="Group 14"/>
            <p:cNvGrpSpPr/>
            <p:nvPr/>
          </p:nvGrpSpPr>
          <p:grpSpPr>
            <a:xfrm>
              <a:off x="5529942" y="1294933"/>
              <a:ext cx="2641600" cy="1303062"/>
              <a:chOff x="5529942" y="1294933"/>
              <a:chExt cx="2641600" cy="1303062"/>
            </a:xfrm>
          </p:grpSpPr>
          <p:sp>
            <p:nvSpPr>
              <p:cNvPr id="9" name="Left Arrow 8"/>
              <p:cNvSpPr/>
              <p:nvPr/>
            </p:nvSpPr>
            <p:spPr>
              <a:xfrm>
                <a:off x="5529942" y="16690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14569" y="1294933"/>
                <a:ext cx="2148114" cy="400110"/>
              </a:xfrm>
              <a:prstGeom prst="rect">
                <a:avLst/>
              </a:prstGeom>
              <a:noFill/>
            </p:spPr>
            <p:txBody>
              <a:bodyPr wrap="square" rtlCol="0">
                <a:spAutoFit/>
              </a:bodyPr>
              <a:lstStyle/>
              <a:p>
                <a:pPr algn="r" rtl="1"/>
                <a:r>
                  <a:rPr lang="ar-IQ" sz="2000" dirty="0"/>
                  <a:t>اقوى مئات المرات من </a:t>
                </a:r>
                <a:endParaRPr lang="en-US" sz="2000" dirty="0"/>
              </a:p>
            </p:txBody>
          </p:sp>
        </p:grpSp>
        <p:sp>
          <p:nvSpPr>
            <p:cNvPr id="11" name="Oval 10"/>
            <p:cNvSpPr/>
            <p:nvPr/>
          </p:nvSpPr>
          <p:spPr>
            <a:xfrm>
              <a:off x="3657597" y="1070992"/>
              <a:ext cx="1654627" cy="217377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a:solidFill>
                    <a:schemeClr val="tx1"/>
                  </a:solidFill>
                </a:rPr>
                <a:t>صلابة الاجسام </a:t>
              </a:r>
            </a:p>
            <a:p>
              <a:pPr algn="ctr" rtl="1"/>
              <a:r>
                <a:rPr lang="ar-IQ" sz="2400" dirty="0">
                  <a:solidFill>
                    <a:schemeClr val="tx1"/>
                  </a:solidFill>
                </a:rPr>
                <a:t>غير النانوية</a:t>
              </a:r>
              <a:endParaRPr lang="en-US" sz="2800" dirty="0">
                <a:solidFill>
                  <a:schemeClr val="tx1"/>
                </a:solidFill>
              </a:endParaRPr>
            </a:p>
          </p:txBody>
        </p:sp>
      </p:grpSp>
      <p:grpSp>
        <p:nvGrpSpPr>
          <p:cNvPr id="2" name="Group 1"/>
          <p:cNvGrpSpPr/>
          <p:nvPr/>
        </p:nvGrpSpPr>
        <p:grpSpPr>
          <a:xfrm>
            <a:off x="3548739" y="4121878"/>
            <a:ext cx="6879774" cy="2051228"/>
            <a:chOff x="3657597" y="3367135"/>
            <a:chExt cx="6879774" cy="2051228"/>
          </a:xfrm>
        </p:grpSpPr>
        <p:sp>
          <p:nvSpPr>
            <p:cNvPr id="12" name="Rounded Rectangle 11"/>
            <p:cNvSpPr/>
            <p:nvPr/>
          </p:nvSpPr>
          <p:spPr>
            <a:xfrm>
              <a:off x="8665028" y="3618910"/>
              <a:ext cx="1872343" cy="15626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8803054" y="3892423"/>
              <a:ext cx="1596289" cy="1015663"/>
            </a:xfrm>
            <a:prstGeom prst="rect">
              <a:avLst/>
            </a:prstGeom>
          </p:spPr>
          <p:txBody>
            <a:bodyPr wrap="square">
              <a:spAutoFit/>
            </a:bodyPr>
            <a:lstStyle/>
            <a:p>
              <a:pPr algn="r" rtl="1"/>
              <a:r>
                <a:rPr lang="ar-IQ" sz="2000" dirty="0"/>
                <a:t>صلابة جسيمات النانو المصنعة من السيلكون </a:t>
              </a:r>
              <a:endParaRPr lang="en-US" sz="2000" dirty="0"/>
            </a:p>
          </p:txBody>
        </p:sp>
        <p:sp>
          <p:nvSpPr>
            <p:cNvPr id="14" name="Rounded Rectangle 13"/>
            <p:cNvSpPr/>
            <p:nvPr/>
          </p:nvSpPr>
          <p:spPr>
            <a:xfrm>
              <a:off x="3657597" y="3575912"/>
              <a:ext cx="1872343" cy="1707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5776684" y="3367135"/>
              <a:ext cx="2641600" cy="1303062"/>
              <a:chOff x="5529942" y="1294933"/>
              <a:chExt cx="2641600" cy="1303062"/>
            </a:xfrm>
          </p:grpSpPr>
          <p:sp>
            <p:nvSpPr>
              <p:cNvPr id="17" name="Left Arrow 16"/>
              <p:cNvSpPr/>
              <p:nvPr/>
            </p:nvSpPr>
            <p:spPr>
              <a:xfrm>
                <a:off x="5529942" y="16690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14569" y="1294933"/>
                <a:ext cx="2148114" cy="400110"/>
              </a:xfrm>
              <a:prstGeom prst="rect">
                <a:avLst/>
              </a:prstGeom>
              <a:noFill/>
            </p:spPr>
            <p:txBody>
              <a:bodyPr wrap="square" rtlCol="0">
                <a:spAutoFit/>
              </a:bodyPr>
              <a:lstStyle/>
              <a:p>
                <a:pPr algn="r" rtl="1"/>
                <a:r>
                  <a:rPr lang="ar-IQ" sz="2000" dirty="0"/>
                  <a:t>اقوى مئات المرات من </a:t>
                </a:r>
                <a:endParaRPr lang="en-US" sz="2000" dirty="0"/>
              </a:p>
            </p:txBody>
          </p:sp>
        </p:grpSp>
        <p:sp>
          <p:nvSpPr>
            <p:cNvPr id="19" name="Rectangle 18"/>
            <p:cNvSpPr/>
            <p:nvPr/>
          </p:nvSpPr>
          <p:spPr>
            <a:xfrm>
              <a:off x="3795623" y="4200200"/>
              <a:ext cx="1596289" cy="400110"/>
            </a:xfrm>
            <a:prstGeom prst="rect">
              <a:avLst/>
            </a:prstGeom>
          </p:spPr>
          <p:txBody>
            <a:bodyPr wrap="square">
              <a:spAutoFit/>
            </a:bodyPr>
            <a:lstStyle/>
            <a:p>
              <a:pPr algn="r" rtl="1"/>
              <a:r>
                <a:rPr lang="ar-IQ" sz="2000" dirty="0"/>
                <a:t>صلابة السيلكون </a:t>
              </a:r>
              <a:endParaRPr lang="en-US" sz="2000" dirty="0"/>
            </a:p>
          </p:txBody>
        </p:sp>
        <p:sp>
          <p:nvSpPr>
            <p:cNvPr id="20" name="TextBox 19"/>
            <p:cNvSpPr txBox="1"/>
            <p:nvPr/>
          </p:nvSpPr>
          <p:spPr>
            <a:xfrm>
              <a:off x="6270170" y="4710477"/>
              <a:ext cx="2148114" cy="707886"/>
            </a:xfrm>
            <a:prstGeom prst="rect">
              <a:avLst/>
            </a:prstGeom>
            <a:noFill/>
          </p:spPr>
          <p:txBody>
            <a:bodyPr wrap="square" rtlCol="0">
              <a:spAutoFit/>
            </a:bodyPr>
            <a:lstStyle/>
            <a:p>
              <a:pPr algn="ctr" rtl="1"/>
              <a:r>
                <a:rPr lang="ar-IQ" sz="2000" dirty="0"/>
                <a:t>يمتلك صلابة ما بين الماس والياقوت</a:t>
              </a:r>
              <a:endParaRPr lang="en-US" sz="2000" dirty="0"/>
            </a:p>
          </p:txBody>
        </p:sp>
      </p:grpSp>
      <p:sp>
        <p:nvSpPr>
          <p:cNvPr id="3" name="TextBox 2"/>
          <p:cNvSpPr txBox="1"/>
          <p:nvPr/>
        </p:nvSpPr>
        <p:spPr>
          <a:xfrm>
            <a:off x="10160000" y="3628571"/>
            <a:ext cx="1538514" cy="584775"/>
          </a:xfrm>
          <a:prstGeom prst="rect">
            <a:avLst/>
          </a:prstGeom>
          <a:noFill/>
        </p:spPr>
        <p:txBody>
          <a:bodyPr wrap="square" rtlCol="0">
            <a:spAutoFit/>
          </a:bodyPr>
          <a:lstStyle/>
          <a:p>
            <a:pPr algn="r" rtl="1"/>
            <a:r>
              <a:rPr lang="ar-IQ" sz="3200" dirty="0"/>
              <a:t>مثال ذلك</a:t>
            </a:r>
            <a:endParaRPr lang="en-US" sz="3200" dirty="0"/>
          </a:p>
        </p:txBody>
      </p:sp>
    </p:spTree>
    <p:extLst>
      <p:ext uri="{BB962C8B-B14F-4D97-AF65-F5344CB8AC3E}">
        <p14:creationId xmlns:p14="http://schemas.microsoft.com/office/powerpoint/2010/main" val="425032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9885" y="116871"/>
            <a:ext cx="2924629" cy="738664"/>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2-</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التوصيل الكهربائي </a:t>
            </a:r>
            <a:endParaRPr lang="en-US" sz="2800" dirty="0">
              <a:solidFill>
                <a:srgbClr val="FF0000"/>
              </a:solidFill>
              <a:latin typeface="Simplified Arabic" panose="02020603050405020304" pitchFamily="18" charset="-78"/>
              <a:cs typeface="+mj-cs"/>
            </a:endParaRPr>
          </a:p>
        </p:txBody>
      </p:sp>
      <p:grpSp>
        <p:nvGrpSpPr>
          <p:cNvPr id="18" name="Group 17"/>
          <p:cNvGrpSpPr/>
          <p:nvPr/>
        </p:nvGrpSpPr>
        <p:grpSpPr>
          <a:xfrm>
            <a:off x="3507697" y="855535"/>
            <a:ext cx="5549216" cy="4061563"/>
            <a:chOff x="2784636" y="916837"/>
            <a:chExt cx="6925423" cy="5418650"/>
          </a:xfrm>
        </p:grpSpPr>
        <p:grpSp>
          <p:nvGrpSpPr>
            <p:cNvPr id="10" name="Group 9"/>
            <p:cNvGrpSpPr/>
            <p:nvPr/>
          </p:nvGrpSpPr>
          <p:grpSpPr>
            <a:xfrm>
              <a:off x="2784636" y="916837"/>
              <a:ext cx="6925423" cy="2475506"/>
              <a:chOff x="3060406" y="1596572"/>
              <a:chExt cx="6925423" cy="2475506"/>
            </a:xfrm>
          </p:grpSpPr>
          <p:sp>
            <p:nvSpPr>
              <p:cNvPr id="4" name="Oval 3"/>
              <p:cNvSpPr/>
              <p:nvPr/>
            </p:nvSpPr>
            <p:spPr>
              <a:xfrm>
                <a:off x="8200571" y="1596572"/>
                <a:ext cx="1785258" cy="24755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عازلة</a:t>
                </a:r>
                <a:endParaRPr lang="en-US" sz="2800" b="1" dirty="0">
                  <a:solidFill>
                    <a:schemeClr val="tx1"/>
                  </a:solidFill>
                </a:endParaRPr>
              </a:p>
            </p:txBody>
          </p:sp>
          <p:sp>
            <p:nvSpPr>
              <p:cNvPr id="7" name="Left Arrow 6"/>
              <p:cNvSpPr/>
              <p:nvPr/>
            </p:nvSpPr>
            <p:spPr>
              <a:xfrm>
                <a:off x="5130800" y="24818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60406" y="1596572"/>
                <a:ext cx="2005078" cy="247550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مواد نانوية</a:t>
                </a:r>
              </a:p>
              <a:p>
                <a:pPr algn="ctr" rtl="1"/>
                <a:r>
                  <a:rPr lang="ar-IQ" sz="2000" b="1" dirty="0">
                    <a:solidFill>
                      <a:schemeClr val="tx1"/>
                    </a:solidFill>
                  </a:rPr>
                  <a:t>ذات موصلية جيدة للكهرباء</a:t>
                </a:r>
                <a:endParaRPr lang="en-US" sz="2400" b="1" dirty="0">
                  <a:solidFill>
                    <a:schemeClr val="tx1"/>
                  </a:solidFill>
                </a:endParaRPr>
              </a:p>
            </p:txBody>
          </p:sp>
        </p:grpSp>
        <p:grpSp>
          <p:nvGrpSpPr>
            <p:cNvPr id="11" name="Group 10"/>
            <p:cNvGrpSpPr/>
            <p:nvPr/>
          </p:nvGrpSpPr>
          <p:grpSpPr>
            <a:xfrm>
              <a:off x="2784636" y="3859981"/>
              <a:ext cx="6925423" cy="2475506"/>
              <a:chOff x="3060406" y="1596572"/>
              <a:chExt cx="6925423" cy="2475506"/>
            </a:xfrm>
          </p:grpSpPr>
          <p:sp>
            <p:nvSpPr>
              <p:cNvPr id="12" name="Oval 11"/>
              <p:cNvSpPr/>
              <p:nvPr/>
            </p:nvSpPr>
            <p:spPr>
              <a:xfrm>
                <a:off x="8200571" y="1596572"/>
                <a:ext cx="1785258" cy="24755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موصلة</a:t>
                </a:r>
                <a:endParaRPr lang="en-US" sz="2800" b="1" dirty="0">
                  <a:solidFill>
                    <a:schemeClr val="tx1"/>
                  </a:solidFill>
                </a:endParaRPr>
              </a:p>
            </p:txBody>
          </p:sp>
          <p:sp>
            <p:nvSpPr>
              <p:cNvPr id="13" name="Left Arrow 12"/>
              <p:cNvSpPr/>
              <p:nvPr/>
            </p:nvSpPr>
            <p:spPr>
              <a:xfrm>
                <a:off x="5130800" y="2481880"/>
                <a:ext cx="2641600" cy="928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60406" y="1596572"/>
                <a:ext cx="2005078" cy="247550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مواد نانوية</a:t>
                </a:r>
              </a:p>
              <a:p>
                <a:pPr algn="ctr" rtl="1"/>
                <a:r>
                  <a:rPr lang="ar-IQ" sz="2000" b="1" dirty="0">
                    <a:solidFill>
                      <a:schemeClr val="tx1"/>
                    </a:solidFill>
                  </a:rPr>
                  <a:t>ذات عزل كهربائي جيد</a:t>
                </a:r>
                <a:endParaRPr lang="en-US" sz="2400" b="1" dirty="0">
                  <a:solidFill>
                    <a:schemeClr val="tx1"/>
                  </a:solidFill>
                </a:endParaRPr>
              </a:p>
            </p:txBody>
          </p:sp>
        </p:grpSp>
        <p:sp>
          <p:nvSpPr>
            <p:cNvPr id="15" name="TextBox 14"/>
            <p:cNvSpPr txBox="1"/>
            <p:nvPr/>
          </p:nvSpPr>
          <p:spPr>
            <a:xfrm>
              <a:off x="5718629" y="1465943"/>
              <a:ext cx="1611085" cy="461665"/>
            </a:xfrm>
            <a:prstGeom prst="rect">
              <a:avLst/>
            </a:prstGeom>
            <a:noFill/>
          </p:spPr>
          <p:txBody>
            <a:bodyPr wrap="square" rtlCol="0">
              <a:spAutoFit/>
            </a:bodyPr>
            <a:lstStyle/>
            <a:p>
              <a:pPr algn="ctr" rtl="1"/>
              <a:r>
                <a:rPr lang="ar-IQ" sz="2400" dirty="0"/>
                <a:t>نفس المادة</a:t>
              </a:r>
              <a:endParaRPr lang="en-US" sz="2400" dirty="0"/>
            </a:p>
          </p:txBody>
        </p:sp>
        <p:sp>
          <p:nvSpPr>
            <p:cNvPr id="16" name="TextBox 15"/>
            <p:cNvSpPr txBox="1"/>
            <p:nvPr/>
          </p:nvSpPr>
          <p:spPr>
            <a:xfrm>
              <a:off x="5551715" y="4304355"/>
              <a:ext cx="1611085" cy="461665"/>
            </a:xfrm>
            <a:prstGeom prst="rect">
              <a:avLst/>
            </a:prstGeom>
            <a:noFill/>
          </p:spPr>
          <p:txBody>
            <a:bodyPr wrap="square" rtlCol="0">
              <a:spAutoFit/>
            </a:bodyPr>
            <a:lstStyle/>
            <a:p>
              <a:pPr algn="ctr" rtl="1"/>
              <a:r>
                <a:rPr lang="ar-IQ" sz="2400" dirty="0"/>
                <a:t>نفس المادة</a:t>
              </a:r>
              <a:endParaRPr lang="en-US" sz="2400" dirty="0"/>
            </a:p>
          </p:txBody>
        </p:sp>
      </p:grpSp>
      <p:sp>
        <p:nvSpPr>
          <p:cNvPr id="17" name="Rectangle 16"/>
          <p:cNvSpPr/>
          <p:nvPr/>
        </p:nvSpPr>
        <p:spPr>
          <a:xfrm>
            <a:off x="493486" y="4962067"/>
            <a:ext cx="11363734" cy="1754326"/>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 إن صغرأحجام حبيبات المواد النانوية يؤثر إيجاباً على خواصها الكهربائية حيث تزداد قدرة المواد على توصيل التيار الكهربائي، حيث تستخدم المواد النانوية في صناعة أجهزة الحساسات الدقيقة والشرائح الالكترونية في الأجهزة الحديثة وهي ذات مواصفات تقنية عالية.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194992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9228" y="55304"/>
            <a:ext cx="2924629" cy="684803"/>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3-</a:t>
            </a:r>
            <a:r>
              <a:rPr lang="ar-IQ" sz="2000" b="1" dirty="0">
                <a:solidFill>
                  <a:srgbClr val="FF0000"/>
                </a:solidFill>
                <a:latin typeface="Simplified Arabic,Bold"/>
              </a:rPr>
              <a:t> </a:t>
            </a:r>
            <a:r>
              <a:rPr lang="ar-IQ" sz="2800" b="1" dirty="0">
                <a:solidFill>
                  <a:srgbClr val="FF0000"/>
                </a:solidFill>
                <a:latin typeface="Simplified Arabic" panose="02020603050405020304" pitchFamily="18" charset="-78"/>
                <a:cs typeface="+mj-cs"/>
              </a:rPr>
              <a:t>الخواص البصرية</a:t>
            </a:r>
            <a:endParaRPr lang="en-US" sz="2800" dirty="0">
              <a:solidFill>
                <a:srgbClr val="FF0000"/>
              </a:solidFill>
              <a:latin typeface="Simplified Arabic" panose="02020603050405020304" pitchFamily="18" charset="-78"/>
              <a:cs typeface="+mj-cs"/>
            </a:endParaRPr>
          </a:p>
        </p:txBody>
      </p:sp>
      <p:grpSp>
        <p:nvGrpSpPr>
          <p:cNvPr id="3" name="Group 2"/>
          <p:cNvGrpSpPr/>
          <p:nvPr/>
        </p:nvGrpSpPr>
        <p:grpSpPr>
          <a:xfrm>
            <a:off x="5762168" y="840225"/>
            <a:ext cx="5254175" cy="2162629"/>
            <a:chOff x="3407225" y="1596572"/>
            <a:chExt cx="5254175" cy="2162629"/>
          </a:xfrm>
        </p:grpSpPr>
        <p:sp>
          <p:nvSpPr>
            <p:cNvPr id="4" name="Oval 3"/>
            <p:cNvSpPr/>
            <p:nvPr/>
          </p:nvSpPr>
          <p:spPr>
            <a:xfrm>
              <a:off x="7141028" y="1609483"/>
              <a:ext cx="1520372" cy="2149718"/>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200" b="1" dirty="0">
                  <a:solidFill>
                    <a:schemeClr val="tx1"/>
                  </a:solidFill>
                </a:rPr>
                <a:t>مادة ذات لون محدد</a:t>
              </a:r>
            </a:p>
            <a:p>
              <a:pPr algn="ctr" rtl="1"/>
              <a:r>
                <a:rPr lang="ar-IQ" sz="2200" b="1" dirty="0">
                  <a:solidFill>
                    <a:schemeClr val="tx1"/>
                  </a:solidFill>
                </a:rPr>
                <a:t>كالفضة والذهب</a:t>
              </a:r>
              <a:endParaRPr lang="en-US" sz="2200" b="1" dirty="0">
                <a:solidFill>
                  <a:schemeClr val="tx1"/>
                </a:solidFill>
              </a:endParaRPr>
            </a:p>
          </p:txBody>
        </p:sp>
        <p:sp>
          <p:nvSpPr>
            <p:cNvPr id="5" name="Left Arrow 4"/>
            <p:cNvSpPr/>
            <p:nvPr/>
          </p:nvSpPr>
          <p:spPr>
            <a:xfrm>
              <a:off x="5395685" y="2345628"/>
              <a:ext cx="1266372" cy="582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07225" y="1596572"/>
              <a:ext cx="1509489" cy="1994931"/>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مواد نانوية</a:t>
              </a:r>
            </a:p>
            <a:p>
              <a:pPr algn="ctr" rtl="1"/>
              <a:r>
                <a:rPr lang="ar-IQ" sz="2400" b="1" dirty="0">
                  <a:solidFill>
                    <a:schemeClr val="tx1"/>
                  </a:solidFill>
                </a:rPr>
                <a:t>بلون مختلف </a:t>
              </a:r>
              <a:endParaRPr lang="en-US" sz="2800" b="1" dirty="0">
                <a:solidFill>
                  <a:schemeClr val="tx1"/>
                </a:solidFill>
              </a:endParaRPr>
            </a:p>
          </p:txBody>
        </p:sp>
      </p:grpSp>
      <p:pic>
        <p:nvPicPr>
          <p:cNvPr id="1026" name="Picture 2" descr="رحلة الي عالم النانو وتحطيم ثوابت الفيزي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7" y="3115883"/>
            <a:ext cx="5370286" cy="3576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2" y="2974728"/>
            <a:ext cx="3229655" cy="3881663"/>
          </a:xfrm>
          <a:prstGeom prst="rect">
            <a:avLst/>
          </a:prstGeom>
        </p:spPr>
      </p:pic>
      <p:pic>
        <p:nvPicPr>
          <p:cNvPr id="1028" name="Picture 4" descr="سبتمبر | 2014 | NanoTech-Post"/>
          <p:cNvPicPr>
            <a:picLocks noChangeAspect="1" noChangeArrowheads="1"/>
          </p:cNvPicPr>
          <p:nvPr/>
        </p:nvPicPr>
        <p:blipFill rotWithShape="1">
          <a:blip r:embed="rId4">
            <a:extLst>
              <a:ext uri="{28A0092B-C50C-407E-A947-70E740481C1C}">
                <a14:useLocalDpi xmlns:a14="http://schemas.microsoft.com/office/drawing/2010/main" val="0"/>
              </a:ext>
            </a:extLst>
          </a:blip>
          <a:srcRect r="79932"/>
          <a:stretch/>
        </p:blipFill>
        <p:spPr bwMode="auto">
          <a:xfrm>
            <a:off x="4176486" y="2974728"/>
            <a:ext cx="1230086" cy="29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4343" y="155422"/>
            <a:ext cx="4045857" cy="854080"/>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4</a:t>
            </a:r>
            <a:r>
              <a:rPr lang="ar-IQ" sz="3600" b="1" dirty="0">
                <a:solidFill>
                  <a:srgbClr val="FF0000"/>
                </a:solidFill>
                <a:latin typeface="خط سلطاني عريض" pitchFamily="2" charset="-78"/>
                <a:cs typeface="+mj-cs"/>
              </a:rPr>
              <a:t>-</a:t>
            </a:r>
            <a:r>
              <a:rPr lang="ar-IQ" sz="2800" b="1" dirty="0">
                <a:solidFill>
                  <a:srgbClr val="FF0000"/>
                </a:solidFill>
                <a:latin typeface="خط سلطاني عريض" pitchFamily="2" charset="-78"/>
                <a:cs typeface="+mj-cs"/>
              </a:rPr>
              <a:t> </a:t>
            </a:r>
            <a:r>
              <a:rPr lang="ar-IQ" sz="3600" b="1" dirty="0">
                <a:solidFill>
                  <a:srgbClr val="FF0000"/>
                </a:solidFill>
                <a:latin typeface="خط سلطاني عريض" pitchFamily="2" charset="-78"/>
                <a:cs typeface="+mj-cs"/>
              </a:rPr>
              <a:t>الخواص المغناطيسية</a:t>
            </a:r>
            <a:endParaRPr lang="en-US" sz="2800" dirty="0">
              <a:solidFill>
                <a:srgbClr val="FF0000"/>
              </a:solidFill>
              <a:latin typeface="خط سلطاني عريض" pitchFamily="2" charset="-78"/>
              <a:cs typeface="+mj-cs"/>
            </a:endParaRPr>
          </a:p>
        </p:txBody>
      </p:sp>
      <p:grpSp>
        <p:nvGrpSpPr>
          <p:cNvPr id="3" name="Group 2"/>
          <p:cNvGrpSpPr/>
          <p:nvPr/>
        </p:nvGrpSpPr>
        <p:grpSpPr>
          <a:xfrm>
            <a:off x="517065" y="1836186"/>
            <a:ext cx="11195962" cy="2968043"/>
            <a:chOff x="575122" y="3127957"/>
            <a:chExt cx="11195962" cy="2968043"/>
          </a:xfrm>
        </p:grpSpPr>
        <p:sp>
          <p:nvSpPr>
            <p:cNvPr id="4" name="Oval 3"/>
            <p:cNvSpPr/>
            <p:nvPr/>
          </p:nvSpPr>
          <p:spPr>
            <a:xfrm>
              <a:off x="9521371" y="3127959"/>
              <a:ext cx="2249713"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المادة النانوية</a:t>
              </a:r>
            </a:p>
            <a:p>
              <a:pPr algn="ctr" rtl="1"/>
              <a:r>
                <a:rPr lang="ar-IQ" sz="2400" b="1" dirty="0">
                  <a:solidFill>
                    <a:schemeClr val="tx1"/>
                  </a:solidFill>
                </a:rPr>
                <a:t>1-100 نانو متر</a:t>
              </a:r>
              <a:endParaRPr lang="en-US" sz="2800" b="1" dirty="0">
                <a:solidFill>
                  <a:schemeClr val="tx1"/>
                </a:solidFill>
              </a:endParaRPr>
            </a:p>
          </p:txBody>
        </p:sp>
        <p:sp>
          <p:nvSpPr>
            <p:cNvPr id="5" name="Right Arrow 4"/>
            <p:cNvSpPr/>
            <p:nvPr/>
          </p:nvSpPr>
          <p:spPr>
            <a:xfrm rot="10800000">
              <a:off x="8752114"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p:nvPr/>
          </p:nvSpPr>
          <p:spPr>
            <a:xfrm>
              <a:off x="6553199" y="3127959"/>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مساحة سطحية كبيرة جدا</a:t>
              </a:r>
              <a:endParaRPr lang="en-US" sz="2400" b="1" dirty="0">
                <a:solidFill>
                  <a:schemeClr val="tx1"/>
                </a:solidFill>
              </a:endParaRPr>
            </a:p>
          </p:txBody>
        </p:sp>
        <p:sp>
          <p:nvSpPr>
            <p:cNvPr id="7" name="Right Arrow 6"/>
            <p:cNvSpPr/>
            <p:nvPr/>
          </p:nvSpPr>
          <p:spPr>
            <a:xfrm rot="10800000">
              <a:off x="5646055" y="4169581"/>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Oval 7"/>
            <p:cNvSpPr/>
            <p:nvPr/>
          </p:nvSpPr>
          <p:spPr>
            <a:xfrm>
              <a:off x="3516083" y="3127958"/>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rPr>
                <a:t>زيادة عدد الذرات على الاسطح</a:t>
              </a:r>
              <a:endParaRPr lang="en-US" sz="2400" b="1" dirty="0">
                <a:solidFill>
                  <a:schemeClr val="tx1"/>
                </a:solidFill>
              </a:endParaRPr>
            </a:p>
          </p:txBody>
        </p:sp>
        <p:sp>
          <p:nvSpPr>
            <p:cNvPr id="9" name="Oval 8"/>
            <p:cNvSpPr/>
            <p:nvPr/>
          </p:nvSpPr>
          <p:spPr>
            <a:xfrm>
              <a:off x="575122" y="3127957"/>
              <a:ext cx="2061028" cy="296804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tx1"/>
                  </a:solidFill>
                </a:rPr>
                <a:t>تغير الخواص المغناطيسية بحيث يصبح اكثر</a:t>
              </a:r>
            </a:p>
            <a:p>
              <a:pPr algn="ctr" rtl="1"/>
              <a:r>
                <a:rPr lang="ar-IQ" sz="2000" b="1" dirty="0">
                  <a:solidFill>
                    <a:schemeClr val="tx1"/>
                  </a:solidFill>
                </a:rPr>
                <a:t>قوة </a:t>
              </a:r>
            </a:p>
            <a:p>
              <a:pPr algn="ctr" rtl="1"/>
              <a:r>
                <a:rPr lang="ar-IQ" sz="2000" b="1" dirty="0">
                  <a:solidFill>
                    <a:schemeClr val="tx1"/>
                  </a:solidFill>
                </a:rPr>
                <a:t>وفاعلية</a:t>
              </a:r>
            </a:p>
            <a:p>
              <a:pPr algn="ctr" rtl="1"/>
              <a:r>
                <a:rPr lang="ar-IQ" sz="2000" b="1" dirty="0">
                  <a:solidFill>
                    <a:schemeClr val="tx1"/>
                  </a:solidFill>
                </a:rPr>
                <a:t>وشدة</a:t>
              </a:r>
              <a:r>
                <a:rPr lang="ar-IQ" sz="2400" b="1" dirty="0">
                  <a:solidFill>
                    <a:schemeClr val="tx1"/>
                  </a:solidFill>
                </a:rPr>
                <a:t> </a:t>
              </a:r>
              <a:endParaRPr lang="en-US" sz="2400" b="1" dirty="0">
                <a:solidFill>
                  <a:schemeClr val="tx1"/>
                </a:solidFill>
              </a:endParaRPr>
            </a:p>
          </p:txBody>
        </p:sp>
        <p:sp>
          <p:nvSpPr>
            <p:cNvPr id="10" name="Right Arrow 9"/>
            <p:cNvSpPr/>
            <p:nvPr/>
          </p:nvSpPr>
          <p:spPr>
            <a:xfrm rot="10800000">
              <a:off x="2732308" y="4169580"/>
              <a:ext cx="696685" cy="884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65561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401" y="1009502"/>
            <a:ext cx="11428185" cy="1200329"/>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تتأثر قيم درجات حرارة انصهار المادة بتصغير أبعاد مقاييس حبيباتها ، فمثلاً درجة انصهار الذهب هي 1064 درجة مئوية، واذا قمنا بإنقاص أقطار حبيبات الذهب فإن درجة الانصهار تنقص حوالي 500 درجة مئوية.</a:t>
            </a:r>
            <a:endParaRPr lang="en-US" sz="2400" dirty="0">
              <a:latin typeface="Simplified Arabic" panose="02020603050405020304" pitchFamily="18" charset="-78"/>
              <a:cs typeface="+mj-cs"/>
            </a:endParaRPr>
          </a:p>
        </p:txBody>
      </p:sp>
      <p:sp>
        <p:nvSpPr>
          <p:cNvPr id="7" name="Rectangle 6"/>
          <p:cNvSpPr/>
          <p:nvPr/>
        </p:nvSpPr>
        <p:spPr>
          <a:xfrm>
            <a:off x="3904343" y="155422"/>
            <a:ext cx="4045857" cy="854080"/>
          </a:xfrm>
          <a:prstGeom prst="rect">
            <a:avLst/>
          </a:prstGeom>
        </p:spPr>
        <p:txBody>
          <a:bodyPr wrap="square">
            <a:spAutoFit/>
          </a:bodyPr>
          <a:lstStyle/>
          <a:p>
            <a:pPr algn="just" rtl="1">
              <a:lnSpc>
                <a:spcPct val="150000"/>
              </a:lnSpc>
            </a:pPr>
            <a:r>
              <a:rPr lang="ar-IQ" sz="2800" b="1" dirty="0">
                <a:solidFill>
                  <a:srgbClr val="FF0000"/>
                </a:solidFill>
                <a:latin typeface="Simplified Arabic" panose="02020603050405020304" pitchFamily="18" charset="-78"/>
                <a:cs typeface="+mj-cs"/>
              </a:rPr>
              <a:t>5</a:t>
            </a:r>
            <a:r>
              <a:rPr lang="ar-IQ" sz="3600" b="1" dirty="0">
                <a:solidFill>
                  <a:srgbClr val="FF0000"/>
                </a:solidFill>
                <a:latin typeface="خط سلطاني عريض" pitchFamily="2" charset="-78"/>
                <a:cs typeface="+mj-cs"/>
              </a:rPr>
              <a:t>-</a:t>
            </a:r>
            <a:r>
              <a:rPr lang="ar-IQ" sz="2800" b="1" dirty="0">
                <a:solidFill>
                  <a:srgbClr val="FF0000"/>
                </a:solidFill>
                <a:latin typeface="خط سلطاني عريض" pitchFamily="2" charset="-78"/>
                <a:cs typeface="+mj-cs"/>
              </a:rPr>
              <a:t> </a:t>
            </a:r>
            <a:r>
              <a:rPr lang="ar-IQ" sz="3600" b="1" dirty="0">
                <a:solidFill>
                  <a:srgbClr val="FF0000"/>
                </a:solidFill>
                <a:latin typeface="خط سلطاني عريض" pitchFamily="2" charset="-78"/>
                <a:cs typeface="+mj-cs"/>
              </a:rPr>
              <a:t>درجة الانصهار</a:t>
            </a:r>
            <a:endParaRPr lang="en-US" sz="2800" dirty="0">
              <a:solidFill>
                <a:srgbClr val="FF0000"/>
              </a:solidFill>
              <a:latin typeface="خط سلطاني عريض" pitchFamily="2" charset="-78"/>
              <a:cs typeface="+mj-cs"/>
            </a:endParaRPr>
          </a:p>
        </p:txBody>
      </p:sp>
      <p:pic>
        <p:nvPicPr>
          <p:cNvPr id="3074" name="Picture 2" descr="كيفية صهر الذهب و تجهيزه للصياغة - موسوعة نعل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8628"/>
            <a:ext cx="4905829" cy="367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5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ChangeArrowheads="1"/>
          </p:cNvSpPr>
          <p:nvPr/>
        </p:nvSpPr>
        <p:spPr bwMode="auto">
          <a:xfrm>
            <a:off x="0"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15"/>
          <p:cNvSpPr>
            <a:spLocks noChangeArrowheads="1"/>
          </p:cNvSpPr>
          <p:nvPr/>
        </p:nvSpPr>
        <p:spPr bwMode="auto">
          <a:xfrm>
            <a:off x="463797" y="54471"/>
            <a:ext cx="11231322" cy="674800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43150" algn="r"/>
              </a:tabLst>
              <a:defRPr>
                <a:solidFill>
                  <a:schemeClr val="tx1"/>
                </a:solidFill>
                <a:latin typeface="Arial" panose="020B0604020202020204" pitchFamily="34" charset="0"/>
              </a:defRPr>
            </a:lvl1pPr>
            <a:lvl2pPr eaLnBrk="0" fontAlgn="base" hangingPunct="0">
              <a:spcBef>
                <a:spcPct val="0"/>
              </a:spcBef>
              <a:spcAft>
                <a:spcPct val="0"/>
              </a:spcAft>
              <a:tabLst>
                <a:tab pos="2343150" algn="r"/>
              </a:tabLst>
              <a:defRPr>
                <a:solidFill>
                  <a:schemeClr val="tx1"/>
                </a:solidFill>
                <a:latin typeface="Arial" panose="020B0604020202020204" pitchFamily="34" charset="0"/>
              </a:defRPr>
            </a:lvl2pPr>
            <a:lvl3pPr eaLnBrk="0" fontAlgn="base" hangingPunct="0">
              <a:spcBef>
                <a:spcPct val="0"/>
              </a:spcBef>
              <a:spcAft>
                <a:spcPct val="0"/>
              </a:spcAft>
              <a:tabLst>
                <a:tab pos="2343150" algn="r"/>
              </a:tabLst>
              <a:defRPr>
                <a:solidFill>
                  <a:schemeClr val="tx1"/>
                </a:solidFill>
                <a:latin typeface="Arial" panose="020B0604020202020204" pitchFamily="34" charset="0"/>
              </a:defRPr>
            </a:lvl3pPr>
            <a:lvl4pPr eaLnBrk="0" fontAlgn="base" hangingPunct="0">
              <a:spcBef>
                <a:spcPct val="0"/>
              </a:spcBef>
              <a:spcAft>
                <a:spcPct val="0"/>
              </a:spcAft>
              <a:tabLst>
                <a:tab pos="2343150" algn="r"/>
              </a:tabLst>
              <a:defRPr>
                <a:solidFill>
                  <a:schemeClr val="tx1"/>
                </a:solidFill>
                <a:latin typeface="Arial" panose="020B0604020202020204" pitchFamily="34" charset="0"/>
              </a:defRPr>
            </a:lvl4pPr>
            <a:lvl5pPr eaLnBrk="0" fontAlgn="base" hangingPunct="0">
              <a:spcBef>
                <a:spcPct val="0"/>
              </a:spcBef>
              <a:spcAft>
                <a:spcPct val="0"/>
              </a:spcAft>
              <a:tabLst>
                <a:tab pos="2343150" algn="r"/>
              </a:tabLst>
              <a:defRPr>
                <a:solidFill>
                  <a:schemeClr val="tx1"/>
                </a:solidFill>
                <a:latin typeface="Arial" panose="020B0604020202020204" pitchFamily="34" charset="0"/>
              </a:defRPr>
            </a:lvl5pPr>
            <a:lvl6pPr eaLnBrk="0" fontAlgn="base" hangingPunct="0">
              <a:spcBef>
                <a:spcPct val="0"/>
              </a:spcBef>
              <a:spcAft>
                <a:spcPct val="0"/>
              </a:spcAft>
              <a:tabLst>
                <a:tab pos="2343150" algn="r"/>
              </a:tabLst>
              <a:defRPr>
                <a:solidFill>
                  <a:schemeClr val="tx1"/>
                </a:solidFill>
                <a:latin typeface="Arial" panose="020B0604020202020204" pitchFamily="34" charset="0"/>
              </a:defRPr>
            </a:lvl6pPr>
            <a:lvl7pPr eaLnBrk="0" fontAlgn="base" hangingPunct="0">
              <a:spcBef>
                <a:spcPct val="0"/>
              </a:spcBef>
              <a:spcAft>
                <a:spcPct val="0"/>
              </a:spcAft>
              <a:tabLst>
                <a:tab pos="2343150" algn="r"/>
              </a:tabLst>
              <a:defRPr>
                <a:solidFill>
                  <a:schemeClr val="tx1"/>
                </a:solidFill>
                <a:latin typeface="Arial" panose="020B0604020202020204" pitchFamily="34" charset="0"/>
              </a:defRPr>
            </a:lvl7pPr>
            <a:lvl8pPr eaLnBrk="0" fontAlgn="base" hangingPunct="0">
              <a:spcBef>
                <a:spcPct val="0"/>
              </a:spcBef>
              <a:spcAft>
                <a:spcPct val="0"/>
              </a:spcAft>
              <a:tabLst>
                <a:tab pos="2343150" algn="r"/>
              </a:tabLst>
              <a:defRPr>
                <a:solidFill>
                  <a:schemeClr val="tx1"/>
                </a:solidFill>
                <a:latin typeface="Arial" panose="020B0604020202020204" pitchFamily="34" charset="0"/>
              </a:defRPr>
            </a:lvl8pPr>
            <a:lvl9pPr eaLnBrk="0" fontAlgn="base" hangingPunct="0">
              <a:spcBef>
                <a:spcPct val="0"/>
              </a:spcBef>
              <a:spcAft>
                <a:spcPct val="0"/>
              </a:spcAft>
              <a:tabLst>
                <a:tab pos="2343150"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kumimoji="0" lang="ar-SA"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برعاية</a:t>
            </a:r>
            <a:r>
              <a:rPr kumimoji="0" lang="ar-IQ" altLang="en-US" sz="2800" b="1" i="0" u="none" strike="noStrike" cap="none" normalizeH="0" dirty="0">
                <a:ln>
                  <a:noFill/>
                </a:ln>
                <a:solidFill>
                  <a:schemeClr val="tx1"/>
                </a:solidFill>
                <a:effectLst/>
                <a:ea typeface="Calibri" panose="020F0502020204030204" pitchFamily="34" charset="0"/>
                <a:cs typeface="Arial" panose="020B0604020202020204" pitchFamily="34" charset="0"/>
              </a:rPr>
              <a:t> السيد عميد </a:t>
            </a:r>
            <a:r>
              <a:rPr lang="ar-IQ" altLang="en-US" sz="2800" b="1" dirty="0">
                <a:ea typeface="Calibri" panose="020F0502020204030204" pitchFamily="34" charset="0"/>
                <a:cs typeface="Arial" panose="020B0604020202020204" pitchFamily="34" charset="0"/>
              </a:rPr>
              <a:t>كلية الهندسة الخوارزمي </a:t>
            </a:r>
          </a:p>
          <a:p>
            <a:pPr lvl="0" algn="ctr" rtl="1">
              <a:lnSpc>
                <a:spcPct val="150000"/>
              </a:lnSpc>
            </a:pPr>
            <a:r>
              <a:rPr lang="ar-IQ" altLang="en-US" sz="2800" b="1" dirty="0">
                <a:ea typeface="Calibri" panose="020F0502020204030204" pitchFamily="34" charset="0"/>
                <a:cs typeface="Arial" panose="020B0604020202020204" pitchFamily="34" charset="0"/>
              </a:rPr>
              <a:t> </a:t>
            </a:r>
            <a:r>
              <a:rPr lang="ar-IQ" altLang="en-US" sz="2800" b="1" dirty="0">
                <a:solidFill>
                  <a:schemeClr val="accent6">
                    <a:lumMod val="75000"/>
                  </a:schemeClr>
                </a:solidFill>
                <a:latin typeface="+mn-lt"/>
              </a:rPr>
              <a:t>الأستاذ الدكتور ودود طاهر محمد المحترم</a:t>
            </a:r>
            <a:endParaRPr lang="en-US" altLang="en-US" sz="2800" b="1" dirty="0">
              <a:solidFill>
                <a:schemeClr val="accent6">
                  <a:lumMod val="75000"/>
                </a:schemeClr>
              </a:solidFill>
              <a:latin typeface="+mn-lt"/>
            </a:endParaRP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يتشرف</a:t>
            </a:r>
            <a:r>
              <a:rPr kumimoji="0" lang="ar-IQ" altLang="en-US" sz="2800" b="1" i="0" u="none" strike="noStrike" cap="none" normalizeH="0" dirty="0">
                <a:ln>
                  <a:noFill/>
                </a:ln>
                <a:solidFill>
                  <a:schemeClr val="tx1"/>
                </a:solidFill>
                <a:effectLst/>
                <a:ea typeface="Calibri" panose="020F0502020204030204" pitchFamily="34" charset="0"/>
                <a:cs typeface="Arial" panose="020B0604020202020204" pitchFamily="34" charset="0"/>
              </a:rPr>
              <a:t> </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قسم الهندسة الكيميائية الاحيائية</a:t>
            </a:r>
            <a:r>
              <a:rPr lang="ar-IQ" altLang="en-US" sz="2800" b="1" dirty="0">
                <a:cs typeface="Arial" panose="020B0604020202020204" pitchFamily="34" charset="0"/>
              </a:rPr>
              <a:t> بدعوتكم لحضور</a:t>
            </a: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lang="ar-IQ" altLang="en-US" sz="2800" b="1" dirty="0">
                <a:ea typeface="Calibri" panose="020F0502020204030204" pitchFamily="34" charset="0"/>
                <a:cs typeface="Arial" panose="020B0604020202020204" pitchFamily="34" charset="0"/>
              </a:rPr>
              <a:t>ورشة العمل الحضورية عن</a:t>
            </a:r>
            <a:r>
              <a:rPr kumimoji="0" lang="ar-IQ" altLang="en-US"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en-US" altLang="en-US" sz="2800" b="1" i="0" u="none" strike="noStrike" cap="none" normalizeH="0" baseline="0" dirty="0">
              <a:ln>
                <a:noFill/>
              </a:ln>
              <a:solidFill>
                <a:schemeClr val="tx1"/>
              </a:solidFill>
              <a:effectLst/>
              <a:cs typeface="Arial" panose="020B0604020202020204" pitchFamily="34" charset="0"/>
            </a:endParaRPr>
          </a:p>
          <a:p>
            <a:pPr lvl="0" algn="ctr" rtl="1"/>
            <a:endParaRPr lang="ar-IQ" sz="2400" b="1" dirty="0">
              <a:solidFill>
                <a:schemeClr val="tx2">
                  <a:lumMod val="10000"/>
                </a:schemeClr>
              </a:solidFill>
              <a:latin typeface="Times New Roman" panose="02020603050405020304" pitchFamily="18" charset="0"/>
              <a:cs typeface="Times New Roman" panose="02020603050405020304" pitchFamily="18" charset="0"/>
            </a:endParaRPr>
          </a:p>
          <a:p>
            <a:pPr lvl="0" algn="ctr" rtl="1"/>
            <a:r>
              <a:rPr lang="ar-SA" sz="4800" b="1" dirty="0">
                <a:solidFill>
                  <a:srgbClr val="C00000"/>
                </a:solidFill>
                <a:latin typeface="خط سلطاني عريض" pitchFamily="2" charset="-78"/>
                <a:ea typeface="Calibri" panose="020F0502020204030204" pitchFamily="34" charset="0"/>
                <a:cs typeface="خط سلطاني عريض" pitchFamily="2" charset="-78"/>
              </a:rPr>
              <a:t>"</a:t>
            </a:r>
            <a:r>
              <a:rPr lang="ar-SA" sz="4000" b="1" dirty="0">
                <a:solidFill>
                  <a:schemeClr val="tx2">
                    <a:lumMod val="10000"/>
                  </a:schemeClr>
                </a:solidFill>
                <a:latin typeface="Times New Roman" panose="02020603050405020304" pitchFamily="18" charset="0"/>
                <a:cs typeface="Times New Roman" panose="02020603050405020304" pitchFamily="18" charset="0"/>
              </a:rPr>
              <a:t> </a:t>
            </a:r>
            <a:r>
              <a:rPr lang="ar-SA" sz="4800" b="1" dirty="0">
                <a:solidFill>
                  <a:srgbClr val="C00000"/>
                </a:solidFill>
                <a:latin typeface="خط سلطاني عريض" pitchFamily="2" charset="-78"/>
                <a:ea typeface="Calibri" panose="020F0502020204030204" pitchFamily="34" charset="0"/>
                <a:cs typeface="خط سلطاني عريض" pitchFamily="2" charset="-78"/>
              </a:rPr>
              <a:t>تطبيقات تقنيات النانو"</a:t>
            </a:r>
            <a:endParaRPr lang="ar-IQ" sz="4800" b="1" dirty="0">
              <a:solidFill>
                <a:srgbClr val="C00000"/>
              </a:solidFill>
              <a:latin typeface="خط سلطاني عريض" pitchFamily="2" charset="-78"/>
              <a:ea typeface="Calibri" panose="020F0502020204030204" pitchFamily="34" charset="0"/>
              <a:cs typeface="خط سلطاني عريض" pitchFamily="2" charset="-78"/>
            </a:endParaRPr>
          </a:p>
          <a:p>
            <a:pPr algn="ctr" rtl="1">
              <a:lnSpc>
                <a:spcPct val="150000"/>
              </a:lnSpc>
            </a:pPr>
            <a:endParaRPr lang="ar-IQ" altLang="en-US" sz="1100" b="1" dirty="0">
              <a:latin typeface="Times New Roman" panose="02020603050405020304" pitchFamily="18" charset="0"/>
              <a:ea typeface="Calibri" panose="020F0502020204030204" pitchFamily="34" charset="0"/>
              <a:cs typeface="Times New Roman" panose="02020603050405020304" pitchFamily="18" charset="0"/>
            </a:endParaRPr>
          </a:p>
          <a:p>
            <a:pPr algn="ctr" rtl="1">
              <a:lnSpc>
                <a:spcPct val="150000"/>
              </a:lnSpc>
            </a:pPr>
            <a:r>
              <a:rPr lang="ar-IQ" altLang="en-US" sz="2800" b="1" dirty="0">
                <a:solidFill>
                  <a:schemeClr val="accent5">
                    <a:lumMod val="75000"/>
                  </a:schemeClr>
                </a:solidFill>
                <a:latin typeface="+mn-lt"/>
              </a:rPr>
              <a:t>يلقيها: الأستاذ الدكتور علاء كريم محمد</a:t>
            </a:r>
          </a:p>
          <a:p>
            <a:pPr algn="ctr" rtl="1">
              <a:lnSpc>
                <a:spcPct val="150000"/>
              </a:lnSpc>
            </a:pPr>
            <a:r>
              <a:rPr lang="ar-IQ" altLang="en-US" sz="2800" b="1" dirty="0">
                <a:solidFill>
                  <a:schemeClr val="accent5">
                    <a:lumMod val="75000"/>
                  </a:schemeClr>
                </a:solidFill>
                <a:latin typeface="+mn-lt"/>
              </a:rPr>
              <a:t>م. إسراء مزاحم رشيد            م.م. يسر ظافر عبد الوهاب</a:t>
            </a:r>
          </a:p>
          <a:p>
            <a:pPr marL="0" marR="0" lvl="0" indent="0" algn="ctr" defTabSz="914400" rtl="1" eaLnBrk="0" fontAlgn="base" latinLnBrk="0" hangingPunct="0">
              <a:lnSpc>
                <a:spcPct val="150000"/>
              </a:lnSpc>
              <a:spcBef>
                <a:spcPct val="0"/>
              </a:spcBef>
              <a:spcAft>
                <a:spcPct val="0"/>
              </a:spcAft>
              <a:buClrTx/>
              <a:buSzTx/>
              <a:buFontTx/>
              <a:buNone/>
              <a:tabLst>
                <a:tab pos="2343150" algn="r"/>
              </a:tabLst>
            </a:pP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وذلك يوم</a:t>
            </a:r>
            <a:r>
              <a:rPr kumimoji="0" lang="ar-IQ" altLang="en-US" sz="24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mj-cs"/>
              </a:rPr>
              <a:t> الثلاثاء</a:t>
            </a: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 الموافق </a:t>
            </a:r>
            <a:r>
              <a:rPr lang="ar-IQ" altLang="en-US" sz="2400" b="1" dirty="0">
                <a:latin typeface="Times New Roman" panose="02020603050405020304" pitchFamily="18" charset="0"/>
                <a:ea typeface="Calibri" panose="020F0502020204030204" pitchFamily="34" charset="0"/>
                <a:cs typeface="+mj-cs"/>
              </a:rPr>
              <a:t>7-3-2023 </a:t>
            </a:r>
            <a:r>
              <a:rPr kumimoji="0" lang="ar-IQ"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mj-cs"/>
              </a:rPr>
              <a:t>عند الساعة العاشرة</a:t>
            </a:r>
            <a:r>
              <a:rPr kumimoji="0" lang="ar-IQ" altLang="en-US" sz="24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mj-cs"/>
              </a:rPr>
              <a:t> صباحاً </a:t>
            </a:r>
            <a:endParaRPr kumimoji="0" lang="en-US" altLang="en-US" sz="2400" b="0" i="0" u="none" strike="noStrike" cap="none" normalizeH="0" baseline="0" dirty="0">
              <a:ln>
                <a:noFill/>
              </a:ln>
              <a:solidFill>
                <a:schemeClr val="tx1"/>
              </a:solidFill>
              <a:effectLst/>
              <a:cs typeface="+mj-cs"/>
            </a:endParaRP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lang="ar-IQ" altLang="en-US" sz="2400" b="1" dirty="0">
                <a:latin typeface="Times New Roman" panose="02020603050405020304" pitchFamily="18" charset="0"/>
                <a:ea typeface="Calibri" panose="020F0502020204030204" pitchFamily="34" charset="0"/>
                <a:cs typeface="+mj-cs"/>
              </a:rPr>
              <a:t>على قاعة أمانة مجلس الكلية</a:t>
            </a: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endParaRPr lang="ar-IQ" altLang="en-US" sz="2400" b="1" dirty="0">
              <a:latin typeface="Times New Roman" panose="02020603050405020304" pitchFamily="18" charset="0"/>
              <a:ea typeface="Calibri" panose="020F0502020204030204" pitchFamily="34"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tab pos="2343150" algn="r"/>
              </a:tabLst>
            </a:pPr>
            <a:r>
              <a:rPr lang="ar-IQ" altLang="en-US" sz="1600" b="1" u="sng" dirty="0"/>
              <a:t>لجنة الاعلام والانشطة/ قسم الهندسة الكيميائية الاحيائية </a:t>
            </a:r>
            <a:r>
              <a:rPr lang="en-US" altLang="en-US" sz="1600" b="1" u="sng" dirty="0">
                <a:hlinkClick r:id="rId2"/>
              </a:rPr>
              <a:t>Bioch@kecbu.uobaghdad.edu.iq</a:t>
            </a:r>
            <a:r>
              <a:rPr lang="en-US" altLang="en-US" sz="1600" b="1" u="sng" dirty="0"/>
              <a:t> </a:t>
            </a:r>
            <a:endParaRPr lang="ar-IQ" altLang="en-US" sz="1600" b="1" u="sn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7589" y="203747"/>
            <a:ext cx="1568954" cy="1562906"/>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0" y="205300"/>
            <a:ext cx="1508129" cy="149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45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8057" y="214393"/>
            <a:ext cx="3643086" cy="646331"/>
          </a:xfrm>
          <a:prstGeom prst="rect">
            <a:avLst/>
          </a:prstGeom>
          <a:noFill/>
        </p:spPr>
        <p:txBody>
          <a:bodyPr wrap="square" rtlCol="0">
            <a:spAutoFit/>
          </a:bodyPr>
          <a:lstStyle/>
          <a:p>
            <a:pPr algn="r" rtl="1"/>
            <a:r>
              <a:rPr lang="ar-IQ" sz="3600" b="1" dirty="0">
                <a:solidFill>
                  <a:srgbClr val="FF0000"/>
                </a:solidFill>
                <a:cs typeface="+mj-cs"/>
              </a:rPr>
              <a:t>اشكال المواد النانوية</a:t>
            </a:r>
            <a:endParaRPr lang="en-US" sz="3600" b="1" dirty="0">
              <a:solidFill>
                <a:srgbClr val="FF0000"/>
              </a:solidFill>
              <a:cs typeface="+mj-cs"/>
            </a:endParaRPr>
          </a:p>
        </p:txBody>
      </p:sp>
      <p:sp>
        <p:nvSpPr>
          <p:cNvPr id="3" name="Rectangle 2"/>
          <p:cNvSpPr/>
          <p:nvPr/>
        </p:nvSpPr>
        <p:spPr>
          <a:xfrm>
            <a:off x="856344" y="836756"/>
            <a:ext cx="10755085" cy="830997"/>
          </a:xfrm>
          <a:prstGeom prst="rect">
            <a:avLst/>
          </a:prstGeom>
        </p:spPr>
        <p:txBody>
          <a:bodyPr wrap="square">
            <a:spAutoFit/>
          </a:bodyPr>
          <a:lstStyle/>
          <a:p>
            <a:pPr algn="r" rtl="1"/>
            <a:r>
              <a:rPr lang="ar-IQ" sz="2400" dirty="0">
                <a:latin typeface="Simplified Arabic" panose="02020603050405020304" pitchFamily="18" charset="-78"/>
                <a:cs typeface="+mj-cs"/>
              </a:rPr>
              <a:t>تتخذ المواد النانوية أشكالاً عدة ، لكل منها تركيب وخصائص ومقياس لقطرها وطولها ، ولكل منها استخدامات مميزة أيضا ، ويمكن تصنيف المواد النانوية حسب الشكل إلى :</a:t>
            </a:r>
            <a:endParaRPr lang="en-US" sz="2400" dirty="0">
              <a:latin typeface="Simplified Arabic" panose="02020603050405020304" pitchFamily="18" charset="-78"/>
              <a:cs typeface="+mj-cs"/>
            </a:endParaRPr>
          </a:p>
        </p:txBody>
      </p:sp>
      <p:grpSp>
        <p:nvGrpSpPr>
          <p:cNvPr id="4" name="Group 3"/>
          <p:cNvGrpSpPr/>
          <p:nvPr/>
        </p:nvGrpSpPr>
        <p:grpSpPr>
          <a:xfrm>
            <a:off x="5175697" y="1787674"/>
            <a:ext cx="5924780" cy="4725860"/>
            <a:chOff x="5175697" y="1667753"/>
            <a:chExt cx="5924780" cy="4725860"/>
          </a:xfrm>
        </p:grpSpPr>
        <p:grpSp>
          <p:nvGrpSpPr>
            <p:cNvPr id="9" name="Group 8"/>
            <p:cNvGrpSpPr/>
            <p:nvPr/>
          </p:nvGrpSpPr>
          <p:grpSpPr>
            <a:xfrm>
              <a:off x="5175697" y="1667753"/>
              <a:ext cx="5924780" cy="3983413"/>
              <a:chOff x="5297714" y="2261107"/>
              <a:chExt cx="5924780" cy="3983413"/>
            </a:xfrm>
          </p:grpSpPr>
          <p:sp>
            <p:nvSpPr>
              <p:cNvPr id="6" name="TextBox 5"/>
              <p:cNvSpPr txBox="1"/>
              <p:nvPr/>
            </p:nvSpPr>
            <p:spPr>
              <a:xfrm>
                <a:off x="5297714" y="2261107"/>
                <a:ext cx="5704114" cy="461665"/>
              </a:xfrm>
              <a:prstGeom prst="rect">
                <a:avLst/>
              </a:prstGeom>
              <a:noFill/>
            </p:spPr>
            <p:txBody>
              <a:bodyPr wrap="square" rtlCol="0">
                <a:spAutoFit/>
              </a:bodyPr>
              <a:lstStyle/>
              <a:p>
                <a:pPr algn="r" rtl="1"/>
                <a:r>
                  <a:rPr lang="ar-IQ" sz="2400" b="1" dirty="0">
                    <a:solidFill>
                      <a:srgbClr val="0070C0"/>
                    </a:solidFill>
                    <a:latin typeface="Arial" panose="020B0604020202020204" pitchFamily="34" charset="0"/>
                    <a:cs typeface="Arial" panose="020B0604020202020204" pitchFamily="34" charset="0"/>
                  </a:rPr>
                  <a:t>1- النقاط الكمية               </a:t>
                </a:r>
                <a:r>
                  <a:rPr lang="en-US" sz="2400" b="1" dirty="0">
                    <a:solidFill>
                      <a:srgbClr val="0070C0"/>
                    </a:solidFill>
                    <a:latin typeface="Arial" panose="020B0604020202020204" pitchFamily="34" charset="0"/>
                    <a:cs typeface="Arial" panose="020B0604020202020204" pitchFamily="34" charset="0"/>
                  </a:rPr>
                  <a:t>Quantum Dots</a:t>
                </a:r>
                <a:endParaRPr lang="en-US" sz="2400" dirty="0">
                  <a:solidFill>
                    <a:srgbClr val="0070C0"/>
                  </a:solidFill>
                  <a:latin typeface="Arial" panose="020B0604020202020204" pitchFamily="34" charset="0"/>
                  <a:cs typeface="Arial" panose="020B0604020202020204" pitchFamily="34" charset="0"/>
                </a:endParaRPr>
              </a:p>
            </p:txBody>
          </p:sp>
          <p:grpSp>
            <p:nvGrpSpPr>
              <p:cNvPr id="10" name="Group 9"/>
              <p:cNvGrpSpPr/>
              <p:nvPr/>
            </p:nvGrpSpPr>
            <p:grpSpPr>
              <a:xfrm>
                <a:off x="5528342" y="2843823"/>
                <a:ext cx="5473486" cy="476345"/>
                <a:chOff x="5959465" y="613832"/>
                <a:chExt cx="5473486" cy="476345"/>
              </a:xfrm>
            </p:grpSpPr>
            <p:sp>
              <p:nvSpPr>
                <p:cNvPr id="11" name="Rectangle 10"/>
                <p:cNvSpPr/>
                <p:nvPr/>
              </p:nvSpPr>
              <p:spPr>
                <a:xfrm>
                  <a:off x="9419771" y="628512"/>
                  <a:ext cx="2013180" cy="461665"/>
                </a:xfrm>
                <a:prstGeom prst="rect">
                  <a:avLst/>
                </a:prstGeom>
              </p:spPr>
              <p:txBody>
                <a:bodyPr wrap="square">
                  <a:spAutoFit/>
                </a:bodyPr>
                <a:lstStyle/>
                <a:p>
                  <a:pPr algn="r"/>
                  <a:r>
                    <a:rPr lang="ar-IQ" sz="2400" b="1" dirty="0">
                      <a:solidFill>
                        <a:srgbClr val="0070C0"/>
                      </a:solidFill>
                      <a:latin typeface="Arial" panose="020B0604020202020204" pitchFamily="34" charset="0"/>
                      <a:cs typeface="Arial" panose="020B0604020202020204" pitchFamily="34" charset="0"/>
                    </a:rPr>
                    <a:t>2- الفولورين</a:t>
                  </a:r>
                  <a:endParaRPr lang="en-US" sz="2400" b="1"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5959465" y="613832"/>
                  <a:ext cx="1911580" cy="461665"/>
                </a:xfrm>
                <a:prstGeom prst="rect">
                  <a:avLst/>
                </a:prstGeom>
                <a:noFill/>
              </p:spPr>
              <p:txBody>
                <a:bodyPr wrap="square" rtlCol="0">
                  <a:spAutoFit/>
                </a:bodyPr>
                <a:lstStyle/>
                <a:p>
                  <a:pPr algn="r"/>
                  <a:r>
                    <a:rPr lang="en-US" sz="2400" b="1" dirty="0">
                      <a:solidFill>
                        <a:srgbClr val="0070C0"/>
                      </a:solidFill>
                      <a:latin typeface="Arial" panose="020B0604020202020204" pitchFamily="34" charset="0"/>
                      <a:cs typeface="Arial" panose="020B0604020202020204" pitchFamily="34" charset="0"/>
                    </a:rPr>
                    <a:t>Fullerene</a:t>
                  </a:r>
                </a:p>
              </p:txBody>
            </p:sp>
          </p:grpSp>
          <p:grpSp>
            <p:nvGrpSpPr>
              <p:cNvPr id="13" name="Group 12"/>
              <p:cNvGrpSpPr/>
              <p:nvPr/>
            </p:nvGrpSpPr>
            <p:grpSpPr>
              <a:xfrm>
                <a:off x="5924779" y="3455899"/>
                <a:ext cx="5077049" cy="461666"/>
                <a:chOff x="6384930" y="572059"/>
                <a:chExt cx="5077049" cy="461666"/>
              </a:xfrm>
            </p:grpSpPr>
            <p:sp>
              <p:nvSpPr>
                <p:cNvPr id="14" name="Rectangle 13"/>
                <p:cNvSpPr/>
                <p:nvPr/>
              </p:nvSpPr>
              <p:spPr>
                <a:xfrm>
                  <a:off x="8984342" y="572060"/>
                  <a:ext cx="2477637" cy="461665"/>
                </a:xfrm>
                <a:prstGeom prst="rect">
                  <a:avLst/>
                </a:prstGeom>
              </p:spPr>
              <p:txBody>
                <a:bodyPr wrap="square">
                  <a:spAutoFit/>
                </a:bodyPr>
                <a:lstStyle/>
                <a:p>
                  <a:pPr algn="r"/>
                  <a:r>
                    <a:rPr lang="ar-IQ" sz="2400" b="1" dirty="0">
                      <a:solidFill>
                        <a:srgbClr val="0070C0"/>
                      </a:solidFill>
                      <a:latin typeface="Arial" panose="020B0604020202020204" pitchFamily="34" charset="0"/>
                      <a:cs typeface="Arial" panose="020B0604020202020204" pitchFamily="34" charset="0"/>
                    </a:rPr>
                    <a:t>3- الكرات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6384930" y="572059"/>
                  <a:ext cx="1901371"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balls</a:t>
                  </a:r>
                </a:p>
              </p:txBody>
            </p:sp>
          </p:grpSp>
          <p:grpSp>
            <p:nvGrpSpPr>
              <p:cNvPr id="16" name="Group 15"/>
              <p:cNvGrpSpPr/>
              <p:nvPr/>
            </p:nvGrpSpPr>
            <p:grpSpPr>
              <a:xfrm>
                <a:off x="5908665" y="3989604"/>
                <a:ext cx="5313829" cy="467653"/>
                <a:chOff x="6169923" y="312568"/>
                <a:chExt cx="5313829" cy="467653"/>
              </a:xfrm>
            </p:grpSpPr>
            <p:sp>
              <p:nvSpPr>
                <p:cNvPr id="17" name="Rectangle 16"/>
                <p:cNvSpPr/>
                <p:nvPr/>
              </p:nvSpPr>
              <p:spPr>
                <a:xfrm>
                  <a:off x="8251372" y="312568"/>
                  <a:ext cx="323238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4</a:t>
                  </a:r>
                  <a:r>
                    <a:rPr lang="ar-IQ" sz="2400" b="1" dirty="0">
                      <a:solidFill>
                        <a:srgbClr val="0070C0"/>
                      </a:solidFill>
                      <a:latin typeface="Arial" panose="020B0604020202020204" pitchFamily="34" charset="0"/>
                      <a:cs typeface="Arial" panose="020B0604020202020204" pitchFamily="34" charset="0"/>
                    </a:rPr>
                    <a:t>- الجسيمات النانوية </a:t>
                  </a:r>
                  <a:endParaRPr lang="en-US" sz="2400" b="1"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6169923" y="318556"/>
                  <a:ext cx="2452914"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particles</a:t>
                  </a:r>
                </a:p>
              </p:txBody>
            </p:sp>
          </p:grpSp>
          <p:grpSp>
            <p:nvGrpSpPr>
              <p:cNvPr id="19" name="Group 18"/>
              <p:cNvGrpSpPr/>
              <p:nvPr/>
            </p:nvGrpSpPr>
            <p:grpSpPr>
              <a:xfrm>
                <a:off x="5863771" y="4550203"/>
                <a:ext cx="5138057" cy="504450"/>
                <a:chOff x="6157010" y="354212"/>
                <a:chExt cx="5138057" cy="504450"/>
              </a:xfrm>
            </p:grpSpPr>
            <p:sp>
              <p:nvSpPr>
                <p:cNvPr id="20" name="Rectangle 19"/>
                <p:cNvSpPr/>
                <p:nvPr/>
              </p:nvSpPr>
              <p:spPr>
                <a:xfrm>
                  <a:off x="8563429" y="354212"/>
                  <a:ext cx="2731638" cy="461665"/>
                </a:xfrm>
                <a:prstGeom prst="rect">
                  <a:avLst/>
                </a:prstGeom>
              </p:spPr>
              <p:txBody>
                <a:bodyPr wrap="square">
                  <a:spAutoFit/>
                </a:bodyPr>
                <a:lstStyle/>
                <a:p>
                  <a:pPr algn="r" rtl="1"/>
                  <a:r>
                    <a:rPr lang="en-US" sz="2400" b="1" dirty="0">
                      <a:solidFill>
                        <a:srgbClr val="0070C0"/>
                      </a:solidFill>
                      <a:latin typeface="Arial" panose="020B0604020202020204" pitchFamily="34" charset="0"/>
                      <a:cs typeface="Arial" panose="020B0604020202020204" pitchFamily="34" charset="0"/>
                    </a:rPr>
                    <a:t>5</a:t>
                  </a:r>
                  <a:r>
                    <a:rPr lang="ar-IQ" sz="2400" b="1" dirty="0">
                      <a:solidFill>
                        <a:srgbClr val="0070C0"/>
                      </a:solidFill>
                      <a:latin typeface="Arial" panose="020B0604020202020204" pitchFamily="34" charset="0"/>
                      <a:cs typeface="Arial" panose="020B0604020202020204" pitchFamily="34" charset="0"/>
                    </a:rPr>
                    <a:t>- الانابيب النانوية </a:t>
                  </a:r>
                  <a:endParaRPr lang="en-US" sz="2400" b="1" dirty="0">
                    <a:solidFill>
                      <a:srgbClr val="0070C0"/>
                    </a:solidFill>
                    <a:latin typeface="Arial" panose="020B0604020202020204" pitchFamily="34" charset="0"/>
                    <a:cs typeface="Arial" panose="020B0604020202020204" pitchFamily="34" charset="0"/>
                  </a:endParaRPr>
                </a:p>
              </p:txBody>
            </p:sp>
            <p:sp>
              <p:nvSpPr>
                <p:cNvPr id="21" name="TextBox 20"/>
                <p:cNvSpPr txBox="1"/>
                <p:nvPr/>
              </p:nvSpPr>
              <p:spPr>
                <a:xfrm>
                  <a:off x="6157010" y="396997"/>
                  <a:ext cx="2126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Nanotubes</a:t>
                  </a:r>
                </a:p>
              </p:txBody>
            </p:sp>
          </p:grpSp>
          <p:grpSp>
            <p:nvGrpSpPr>
              <p:cNvPr id="22" name="Group 21"/>
              <p:cNvGrpSpPr/>
              <p:nvPr/>
            </p:nvGrpSpPr>
            <p:grpSpPr>
              <a:xfrm>
                <a:off x="5924779" y="5153261"/>
                <a:ext cx="5077049" cy="540745"/>
                <a:chOff x="6233552" y="148956"/>
                <a:chExt cx="5077049" cy="540745"/>
              </a:xfrm>
            </p:grpSpPr>
            <p:sp>
              <p:nvSpPr>
                <p:cNvPr id="23" name="Rectangle 22"/>
                <p:cNvSpPr/>
                <p:nvPr/>
              </p:nvSpPr>
              <p:spPr>
                <a:xfrm>
                  <a:off x="8811191" y="148956"/>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6- الالياف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233552" y="228036"/>
                  <a:ext cx="2126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a:t>
                  </a:r>
                  <a:r>
                    <a:rPr lang="ar-IQ" sz="2400" b="1" dirty="0">
                      <a:solidFill>
                        <a:srgbClr val="0070C0"/>
                      </a:solidFill>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fibers</a:t>
                  </a:r>
                </a:p>
              </p:txBody>
            </p:sp>
          </p:grpSp>
          <p:grpSp>
            <p:nvGrpSpPr>
              <p:cNvPr id="25" name="Group 24"/>
              <p:cNvGrpSpPr/>
              <p:nvPr/>
            </p:nvGrpSpPr>
            <p:grpSpPr>
              <a:xfrm>
                <a:off x="5933390" y="5773087"/>
                <a:ext cx="5088734" cy="471433"/>
                <a:chOff x="6221867" y="139188"/>
                <a:chExt cx="5088734" cy="471433"/>
              </a:xfrm>
            </p:grpSpPr>
            <p:sp>
              <p:nvSpPr>
                <p:cNvPr id="26" name="Rectangle 25"/>
                <p:cNvSpPr/>
                <p:nvPr/>
              </p:nvSpPr>
              <p:spPr>
                <a:xfrm>
                  <a:off x="8811191" y="148956"/>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7- المركبات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27" name="TextBox 26"/>
                <p:cNvSpPr txBox="1"/>
                <p:nvPr/>
              </p:nvSpPr>
              <p:spPr>
                <a:xfrm>
                  <a:off x="6221867" y="139188"/>
                  <a:ext cx="2888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composites</a:t>
                  </a:r>
                </a:p>
              </p:txBody>
            </p:sp>
          </p:grpSp>
        </p:grpSp>
        <p:grpSp>
          <p:nvGrpSpPr>
            <p:cNvPr id="29" name="Group 28"/>
            <p:cNvGrpSpPr/>
            <p:nvPr/>
          </p:nvGrpSpPr>
          <p:grpSpPr>
            <a:xfrm>
              <a:off x="5854115" y="5815243"/>
              <a:ext cx="5093163" cy="578370"/>
              <a:chOff x="6173895" y="206422"/>
              <a:chExt cx="5093163" cy="578370"/>
            </a:xfrm>
          </p:grpSpPr>
          <p:sp>
            <p:nvSpPr>
              <p:cNvPr id="30" name="Rectangle 29"/>
              <p:cNvSpPr/>
              <p:nvPr/>
            </p:nvSpPr>
            <p:spPr>
              <a:xfrm>
                <a:off x="8767648" y="323127"/>
                <a:ext cx="2499410" cy="461665"/>
              </a:xfrm>
              <a:prstGeom prst="rect">
                <a:avLst/>
              </a:prstGeom>
            </p:spPr>
            <p:txBody>
              <a:bodyPr wrap="square">
                <a:spAutoFit/>
              </a:bodyPr>
              <a:lstStyle/>
              <a:p>
                <a:pPr algn="r" rtl="1"/>
                <a:r>
                  <a:rPr lang="ar-IQ" sz="2400" b="1" dirty="0">
                    <a:solidFill>
                      <a:srgbClr val="0070C0"/>
                    </a:solidFill>
                    <a:latin typeface="Arial" panose="020B0604020202020204" pitchFamily="34" charset="0"/>
                    <a:cs typeface="Arial" panose="020B0604020202020204" pitchFamily="34" charset="0"/>
                  </a:rPr>
                  <a:t>8- الاسلاك النانوية</a:t>
                </a:r>
                <a:endParaRPr lang="en-US" sz="2400" b="1" dirty="0">
                  <a:solidFill>
                    <a:srgbClr val="0070C0"/>
                  </a:solidFill>
                  <a:latin typeface="Arial" panose="020B0604020202020204" pitchFamily="34" charset="0"/>
                  <a:cs typeface="Arial" panose="020B0604020202020204" pitchFamily="34" charset="0"/>
                </a:endParaRPr>
              </a:p>
            </p:txBody>
          </p:sp>
          <p:sp>
            <p:nvSpPr>
              <p:cNvPr id="31" name="TextBox 30"/>
              <p:cNvSpPr txBox="1"/>
              <p:nvPr/>
            </p:nvSpPr>
            <p:spPr>
              <a:xfrm>
                <a:off x="6173895" y="206422"/>
                <a:ext cx="2888343"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Nano wires</a:t>
                </a:r>
              </a:p>
            </p:txBody>
          </p:sp>
        </p:grpSp>
      </p:grpSp>
    </p:spTree>
    <p:extLst>
      <p:ext uri="{BB962C8B-B14F-4D97-AF65-F5344CB8AC3E}">
        <p14:creationId xmlns:p14="http://schemas.microsoft.com/office/powerpoint/2010/main" val="255542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is a quantum dot? Nanocrystals 2-10 nm diameter semiconductors. - ppt  video online downlo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6" t="24388" r="50095" b="17029"/>
          <a:stretch/>
        </p:blipFill>
        <p:spPr bwMode="auto">
          <a:xfrm>
            <a:off x="10190819" y="325769"/>
            <a:ext cx="1226020" cy="1218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90819" y="1801396"/>
            <a:ext cx="1172116" cy="369332"/>
          </a:xfrm>
          <a:prstGeom prst="rect">
            <a:avLst/>
          </a:prstGeom>
        </p:spPr>
        <p:txBody>
          <a:bodyPr wrap="none">
            <a:spAutoFit/>
          </a:bodyPr>
          <a:lstStyle/>
          <a:p>
            <a:r>
              <a:rPr lang="ar-IQ" b="1" dirty="0">
                <a:solidFill>
                  <a:srgbClr val="0070C0"/>
                </a:solidFill>
                <a:latin typeface="Arial" panose="020B0604020202020204" pitchFamily="34" charset="0"/>
              </a:rPr>
              <a:t>النقاط الكمية </a:t>
            </a:r>
            <a:endParaRPr lang="en-US" dirty="0"/>
          </a:p>
        </p:txBody>
      </p:sp>
      <p:pic>
        <p:nvPicPr>
          <p:cNvPr id="4" name="Picture 2" descr="Fullerene @ Chemistry Dictionary &amp; Gloss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700" y="327844"/>
            <a:ext cx="1528081" cy="1520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4724" y="1975176"/>
            <a:ext cx="914032" cy="369332"/>
          </a:xfrm>
          <a:prstGeom prst="rect">
            <a:avLst/>
          </a:prstGeom>
        </p:spPr>
        <p:txBody>
          <a:bodyPr wrap="none">
            <a:spAutoFit/>
          </a:bodyPr>
          <a:lstStyle/>
          <a:p>
            <a:pPr algn="r"/>
            <a:r>
              <a:rPr lang="ar-IQ" b="1" dirty="0">
                <a:solidFill>
                  <a:srgbClr val="0070C0"/>
                </a:solidFill>
                <a:latin typeface="Arial" panose="020B0604020202020204" pitchFamily="34" charset="0"/>
              </a:rPr>
              <a:t>الفولورين</a:t>
            </a:r>
            <a:endParaRPr lang="en-US" b="1" dirty="0">
              <a:solidFill>
                <a:srgbClr val="0070C0"/>
              </a:solidFill>
              <a:latin typeface="Arial" panose="020B0604020202020204" pitchFamily="34" charset="0"/>
              <a:cs typeface="Arial" panose="020B0604020202020204" pitchFamily="34" charset="0"/>
            </a:endParaRPr>
          </a:p>
        </p:txBody>
      </p:sp>
      <p:pic>
        <p:nvPicPr>
          <p:cNvPr id="6" name="Picture 2" descr="Carbon nanoballs as data storage un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654" y="159722"/>
            <a:ext cx="1656783" cy="16949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40981" y="2051429"/>
            <a:ext cx="1282723" cy="369332"/>
          </a:xfrm>
          <a:prstGeom prst="rect">
            <a:avLst/>
          </a:prstGeom>
        </p:spPr>
        <p:txBody>
          <a:bodyPr wrap="none">
            <a:spAutoFit/>
          </a:bodyPr>
          <a:lstStyle/>
          <a:p>
            <a:r>
              <a:rPr lang="ar-IQ" b="1" dirty="0">
                <a:solidFill>
                  <a:srgbClr val="0070C0"/>
                </a:solidFill>
                <a:latin typeface="Arial" panose="020B0604020202020204" pitchFamily="34" charset="0"/>
              </a:rPr>
              <a:t>الكرات النانوية</a:t>
            </a:r>
            <a:endParaRPr lang="en-US" dirty="0"/>
          </a:p>
        </p:txBody>
      </p:sp>
      <p:pic>
        <p:nvPicPr>
          <p:cNvPr id="8" name="Picture 2" descr="20nm Gold Nanoparticles (10 OD) (ab269936) | Abcam"/>
          <p:cNvPicPr>
            <a:picLocks noChangeAspect="1" noChangeArrowheads="1"/>
          </p:cNvPicPr>
          <p:nvPr/>
        </p:nvPicPr>
        <p:blipFill rotWithShape="1">
          <a:blip r:embed="rId5">
            <a:extLst>
              <a:ext uri="{28A0092B-C50C-407E-A947-70E740481C1C}">
                <a14:useLocalDpi xmlns:a14="http://schemas.microsoft.com/office/drawing/2010/main" val="0"/>
              </a:ext>
            </a:extLst>
          </a:blip>
          <a:srcRect l="68420" t="7854" r="3651" b="58433"/>
          <a:stretch/>
        </p:blipFill>
        <p:spPr bwMode="auto">
          <a:xfrm>
            <a:off x="2902786" y="457257"/>
            <a:ext cx="1654629" cy="14514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85433" y="2051429"/>
            <a:ext cx="1588897" cy="369332"/>
          </a:xfrm>
          <a:prstGeom prst="rect">
            <a:avLst/>
          </a:prstGeom>
        </p:spPr>
        <p:txBody>
          <a:bodyPr wrap="none">
            <a:spAutoFit/>
          </a:bodyPr>
          <a:lstStyle/>
          <a:p>
            <a:r>
              <a:rPr lang="ar-IQ" b="1" dirty="0">
                <a:solidFill>
                  <a:srgbClr val="0070C0"/>
                </a:solidFill>
                <a:latin typeface="Arial" panose="020B0604020202020204" pitchFamily="34" charset="0"/>
              </a:rPr>
              <a:t>الجسيمات النانوية </a:t>
            </a:r>
            <a:endParaRPr lang="en-US" dirty="0"/>
          </a:p>
        </p:txBody>
      </p:sp>
      <p:pic>
        <p:nvPicPr>
          <p:cNvPr id="10" name="Picture 2" descr="An Introduction to Single-Walled Carbon Nanotubes"/>
          <p:cNvPicPr>
            <a:picLocks noChangeAspect="1" noChangeArrowheads="1"/>
          </p:cNvPicPr>
          <p:nvPr/>
        </p:nvPicPr>
        <p:blipFill rotWithShape="1">
          <a:blip r:embed="rId6">
            <a:extLst>
              <a:ext uri="{28A0092B-C50C-407E-A947-70E740481C1C}">
                <a14:useLocalDpi xmlns:a14="http://schemas.microsoft.com/office/drawing/2010/main" val="0"/>
              </a:ext>
            </a:extLst>
          </a:blip>
          <a:srcRect l="8325" t="10142" r="9101" b="9009"/>
          <a:stretch/>
        </p:blipFill>
        <p:spPr bwMode="auto">
          <a:xfrm>
            <a:off x="8567492" y="3364969"/>
            <a:ext cx="3526971" cy="2032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002669" y="5622723"/>
            <a:ext cx="1414170" cy="369332"/>
          </a:xfrm>
          <a:prstGeom prst="rect">
            <a:avLst/>
          </a:prstGeom>
        </p:spPr>
        <p:txBody>
          <a:bodyPr wrap="none">
            <a:spAutoFit/>
          </a:bodyPr>
          <a:lstStyle/>
          <a:p>
            <a:r>
              <a:rPr lang="ar-IQ" b="1" dirty="0">
                <a:solidFill>
                  <a:srgbClr val="0070C0"/>
                </a:solidFill>
                <a:latin typeface="Arial" panose="020B0604020202020204" pitchFamily="34" charset="0"/>
              </a:rPr>
              <a:t>الانابيب النانوية </a:t>
            </a:r>
            <a:endParaRPr lang="en-US" dirty="0"/>
          </a:p>
        </p:txBody>
      </p:sp>
      <p:pic>
        <p:nvPicPr>
          <p:cNvPr id="12" name="Picture 4" descr="Green Synthesis of Biomedically Beneficial Silk-Fibroin Nanofibers"/>
          <p:cNvPicPr>
            <a:picLocks noChangeAspect="1" noChangeArrowheads="1"/>
          </p:cNvPicPr>
          <p:nvPr/>
        </p:nvPicPr>
        <p:blipFill rotWithShape="1">
          <a:blip r:embed="rId7">
            <a:extLst>
              <a:ext uri="{28A0092B-C50C-407E-A947-70E740481C1C}">
                <a14:useLocalDpi xmlns:a14="http://schemas.microsoft.com/office/drawing/2010/main" val="0"/>
              </a:ext>
            </a:extLst>
          </a:blip>
          <a:srcRect l="20837" t="10697" r="11547" b="29819"/>
          <a:stretch/>
        </p:blipFill>
        <p:spPr bwMode="auto">
          <a:xfrm>
            <a:off x="5146208" y="3457351"/>
            <a:ext cx="3004458" cy="1625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36394" y="5374305"/>
            <a:ext cx="1303562" cy="369332"/>
          </a:xfrm>
          <a:prstGeom prst="rect">
            <a:avLst/>
          </a:prstGeom>
        </p:spPr>
        <p:txBody>
          <a:bodyPr wrap="none">
            <a:spAutoFit/>
          </a:bodyPr>
          <a:lstStyle/>
          <a:p>
            <a:pPr algn="r" rtl="1"/>
            <a:r>
              <a:rPr lang="ar-IQ" b="1" dirty="0">
                <a:solidFill>
                  <a:srgbClr val="0070C0"/>
                </a:solidFill>
                <a:latin typeface="Arial" panose="020B0604020202020204" pitchFamily="34" charset="0"/>
              </a:rPr>
              <a:t>الالياف النانوية</a:t>
            </a:r>
            <a:endParaRPr lang="en-US" b="1" dirty="0">
              <a:solidFill>
                <a:srgbClr val="0070C0"/>
              </a:solidFill>
              <a:latin typeface="Arial" panose="020B0604020202020204" pitchFamily="34" charset="0"/>
              <a:cs typeface="Arial" panose="020B0604020202020204" pitchFamily="34" charset="0"/>
            </a:endParaRPr>
          </a:p>
        </p:txBody>
      </p:sp>
      <p:pic>
        <p:nvPicPr>
          <p:cNvPr id="14" name="Picture 2" descr="Polymer Nanocomposites for Food Packaging - ScienceDirect"/>
          <p:cNvPicPr>
            <a:picLocks noChangeAspect="1" noChangeArrowheads="1"/>
          </p:cNvPicPr>
          <p:nvPr/>
        </p:nvPicPr>
        <p:blipFill rotWithShape="1">
          <a:blip r:embed="rId8">
            <a:extLst>
              <a:ext uri="{28A0092B-C50C-407E-A947-70E740481C1C}">
                <a14:useLocalDpi xmlns:a14="http://schemas.microsoft.com/office/drawing/2010/main" val="0"/>
              </a:ext>
            </a:extLst>
          </a:blip>
          <a:srcRect l="74470" b="64742"/>
          <a:stretch/>
        </p:blipFill>
        <p:spPr bwMode="auto">
          <a:xfrm>
            <a:off x="261459" y="283086"/>
            <a:ext cx="2010296" cy="162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71298" y="2051429"/>
            <a:ext cx="1446230" cy="369332"/>
          </a:xfrm>
          <a:prstGeom prst="rect">
            <a:avLst/>
          </a:prstGeom>
        </p:spPr>
        <p:txBody>
          <a:bodyPr wrap="none">
            <a:spAutoFit/>
          </a:bodyPr>
          <a:lstStyle/>
          <a:p>
            <a:r>
              <a:rPr lang="ar-IQ" b="1" dirty="0">
                <a:solidFill>
                  <a:srgbClr val="0070C0"/>
                </a:solidFill>
                <a:latin typeface="Arial" panose="020B0604020202020204" pitchFamily="34" charset="0"/>
              </a:rPr>
              <a:t>المركبات النانوية</a:t>
            </a:r>
            <a:endParaRPr lang="en-US" dirty="0"/>
          </a:p>
        </p:txBody>
      </p:sp>
      <p:pic>
        <p:nvPicPr>
          <p:cNvPr id="16" name="Picture 8" descr="Nanowires - Nano Market"/>
          <p:cNvPicPr>
            <a:picLocks noChangeAspect="1" noChangeArrowheads="1"/>
          </p:cNvPicPr>
          <p:nvPr/>
        </p:nvPicPr>
        <p:blipFill rotWithShape="1">
          <a:blip r:embed="rId9">
            <a:extLst>
              <a:ext uri="{28A0092B-C50C-407E-A947-70E740481C1C}">
                <a14:useLocalDpi xmlns:a14="http://schemas.microsoft.com/office/drawing/2010/main" val="0"/>
              </a:ext>
            </a:extLst>
          </a:blip>
          <a:srcRect l="13451" t="20106" r="22587" b="24132"/>
          <a:stretch/>
        </p:blipFill>
        <p:spPr bwMode="auto">
          <a:xfrm>
            <a:off x="822994" y="3517369"/>
            <a:ext cx="3381829" cy="1727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97532" y="5438057"/>
            <a:ext cx="1348446" cy="369332"/>
          </a:xfrm>
          <a:prstGeom prst="rect">
            <a:avLst/>
          </a:prstGeom>
        </p:spPr>
        <p:txBody>
          <a:bodyPr wrap="none">
            <a:spAutoFit/>
          </a:bodyPr>
          <a:lstStyle/>
          <a:p>
            <a:r>
              <a:rPr lang="ar-IQ" b="1" dirty="0">
                <a:solidFill>
                  <a:srgbClr val="0070C0"/>
                </a:solidFill>
                <a:latin typeface="Arial" panose="020B0604020202020204" pitchFamily="34" charset="0"/>
              </a:rPr>
              <a:t>الاسلاك النانوية</a:t>
            </a:r>
            <a:endParaRPr lang="en-US" dirty="0"/>
          </a:p>
        </p:txBody>
      </p:sp>
    </p:spTree>
    <p:extLst>
      <p:ext uri="{BB962C8B-B14F-4D97-AF65-F5344CB8AC3E}">
        <p14:creationId xmlns:p14="http://schemas.microsoft.com/office/powerpoint/2010/main" val="206254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32001" y="479002"/>
            <a:ext cx="7093835" cy="523220"/>
          </a:xfrm>
          <a:prstGeom prst="rect">
            <a:avLst/>
          </a:prstGeom>
        </p:spPr>
        <p:txBody>
          <a:bodyPr wrap="square">
            <a:spAutoFit/>
          </a:bodyPr>
          <a:lstStyle/>
          <a:p>
            <a:pPr algn="r" rtl="1"/>
            <a:r>
              <a:rPr lang="ar-IQ" sz="2800" b="1" dirty="0">
                <a:solidFill>
                  <a:srgbClr val="FF0000"/>
                </a:solidFill>
              </a:rPr>
              <a:t>ت</a:t>
            </a:r>
            <a:r>
              <a:rPr lang="ar-SA" sz="2800" b="1" dirty="0">
                <a:solidFill>
                  <a:srgbClr val="FF0000"/>
                </a:solidFill>
              </a:rPr>
              <a:t>صنيف المواد النانوية وفقا لعدد الأبعاد النانوية للمادة</a:t>
            </a:r>
            <a:endParaRPr lang="ar-IQ" sz="2800" dirty="0">
              <a:solidFill>
                <a:srgbClr val="FF0000"/>
              </a:solidFill>
            </a:endParaRPr>
          </a:p>
        </p:txBody>
      </p:sp>
      <p:cxnSp>
        <p:nvCxnSpPr>
          <p:cNvPr id="5" name="Straight Connector 4"/>
          <p:cNvCxnSpPr/>
          <p:nvPr/>
        </p:nvCxnSpPr>
        <p:spPr>
          <a:xfrm>
            <a:off x="5794455" y="1002222"/>
            <a:ext cx="0" cy="36576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rot="16200000">
            <a:off x="5785373" y="-3190231"/>
            <a:ext cx="0" cy="905256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0320735" y="1336050"/>
            <a:ext cx="0" cy="667657"/>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785373" y="1367982"/>
            <a:ext cx="0" cy="667657"/>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59093" y="1336048"/>
            <a:ext cx="0" cy="667657"/>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p:cNvSpPr/>
          <p:nvPr/>
        </p:nvSpPr>
        <p:spPr>
          <a:xfrm>
            <a:off x="9191259" y="2120527"/>
            <a:ext cx="2491388" cy="400110"/>
          </a:xfrm>
          <a:prstGeom prst="rect">
            <a:avLst/>
          </a:prstGeom>
        </p:spPr>
        <p:txBody>
          <a:bodyPr wrap="none">
            <a:spAutoFit/>
          </a:bodyPr>
          <a:lstStyle/>
          <a:p>
            <a:r>
              <a:rPr lang="ar-IQ" sz="2000" b="1" dirty="0">
                <a:solidFill>
                  <a:srgbClr val="0070C0"/>
                </a:solidFill>
              </a:rPr>
              <a:t>المواد النانوية احادية الابعاد</a:t>
            </a:r>
            <a:endParaRPr lang="en-US" sz="2000" dirty="0"/>
          </a:p>
        </p:txBody>
      </p:sp>
      <p:sp>
        <p:nvSpPr>
          <p:cNvPr id="11" name="Rectangle 10"/>
          <p:cNvSpPr/>
          <p:nvPr/>
        </p:nvSpPr>
        <p:spPr>
          <a:xfrm>
            <a:off x="4836865" y="2158177"/>
            <a:ext cx="2419252" cy="400110"/>
          </a:xfrm>
          <a:prstGeom prst="rect">
            <a:avLst/>
          </a:prstGeom>
        </p:spPr>
        <p:txBody>
          <a:bodyPr wrap="none">
            <a:spAutoFit/>
          </a:bodyPr>
          <a:lstStyle/>
          <a:p>
            <a:r>
              <a:rPr lang="ar-IQ" sz="2000" b="1" dirty="0">
                <a:solidFill>
                  <a:srgbClr val="0070C0"/>
                </a:solidFill>
              </a:rPr>
              <a:t>المواد النانوية ثنائية الابعاد</a:t>
            </a:r>
            <a:endParaRPr lang="en-US" sz="2000" dirty="0"/>
          </a:p>
        </p:txBody>
      </p:sp>
      <p:sp>
        <p:nvSpPr>
          <p:cNvPr id="12" name="Rectangle 11"/>
          <p:cNvSpPr/>
          <p:nvPr/>
        </p:nvSpPr>
        <p:spPr>
          <a:xfrm>
            <a:off x="406066" y="2158177"/>
            <a:ext cx="2428870" cy="400110"/>
          </a:xfrm>
          <a:prstGeom prst="rect">
            <a:avLst/>
          </a:prstGeom>
        </p:spPr>
        <p:txBody>
          <a:bodyPr wrap="none">
            <a:spAutoFit/>
          </a:bodyPr>
          <a:lstStyle/>
          <a:p>
            <a:r>
              <a:rPr lang="ar-IQ" sz="2000" b="1" dirty="0">
                <a:solidFill>
                  <a:srgbClr val="0070C0"/>
                </a:solidFill>
              </a:rPr>
              <a:t>المواد النانوية ثلاثية الابعاد</a:t>
            </a:r>
            <a:endParaRPr lang="en-US" sz="2000" dirty="0"/>
          </a:p>
        </p:txBody>
      </p:sp>
      <p:sp>
        <p:nvSpPr>
          <p:cNvPr id="13" name="Rectangle 12"/>
          <p:cNvSpPr/>
          <p:nvPr/>
        </p:nvSpPr>
        <p:spPr>
          <a:xfrm>
            <a:off x="8857815" y="2527509"/>
            <a:ext cx="2639203" cy="1200329"/>
          </a:xfrm>
          <a:prstGeom prst="rect">
            <a:avLst/>
          </a:prstGeom>
        </p:spPr>
        <p:txBody>
          <a:bodyPr wrap="square">
            <a:spAutoFit/>
          </a:bodyPr>
          <a:lstStyle/>
          <a:p>
            <a:pPr algn="r" rtl="1">
              <a:lnSpc>
                <a:spcPct val="150000"/>
              </a:lnSpc>
            </a:pPr>
            <a:r>
              <a:rPr lang="ar-SA" dirty="0">
                <a:cs typeface="+mj-cs"/>
              </a:rPr>
              <a:t>ذات البعد النانوي الواحد الذي يتراوح ما بين</a:t>
            </a:r>
            <a:r>
              <a:rPr lang="ar-IQ" dirty="0">
                <a:cs typeface="+mj-cs"/>
              </a:rPr>
              <a:t> (</a:t>
            </a:r>
            <a:r>
              <a:rPr lang="en-US" dirty="0">
                <a:cs typeface="+mj-cs"/>
              </a:rPr>
              <a:t>1-100 nm</a:t>
            </a:r>
            <a:r>
              <a:rPr lang="ar-IQ" dirty="0">
                <a:cs typeface="+mj-cs"/>
              </a:rPr>
              <a:t>)</a:t>
            </a:r>
            <a:endParaRPr lang="en-US" dirty="0">
              <a:cs typeface="+mj-cs"/>
            </a:endParaRPr>
          </a:p>
          <a:p>
            <a:pPr algn="r" rtl="1"/>
            <a:r>
              <a:rPr lang="ar-IQ" dirty="0"/>
              <a:t> مثال ذلك: </a:t>
            </a:r>
            <a:r>
              <a:rPr lang="en-US" dirty="0"/>
              <a:t> </a:t>
            </a:r>
          </a:p>
        </p:txBody>
      </p:sp>
      <p:sp>
        <p:nvSpPr>
          <p:cNvPr id="14" name="Rectangle 13"/>
          <p:cNvSpPr/>
          <p:nvPr/>
        </p:nvSpPr>
        <p:spPr>
          <a:xfrm>
            <a:off x="9125836" y="3727838"/>
            <a:ext cx="2417989" cy="1338828"/>
          </a:xfrm>
          <a:prstGeom prst="rect">
            <a:avLst/>
          </a:prstGeom>
        </p:spPr>
        <p:txBody>
          <a:bodyPr wrap="square">
            <a:spAutoFit/>
          </a:bodyPr>
          <a:lstStyle/>
          <a:p>
            <a:pPr algn="r" rtl="1">
              <a:lnSpc>
                <a:spcPct val="150000"/>
              </a:lnSpc>
            </a:pPr>
            <a:r>
              <a:rPr lang="ar-SA" b="1" u="sng" dirty="0">
                <a:solidFill>
                  <a:schemeClr val="accent2">
                    <a:lumMod val="75000"/>
                  </a:schemeClr>
                </a:solidFill>
              </a:rPr>
              <a:t>الأغشية الرقيقة</a:t>
            </a:r>
            <a:r>
              <a:rPr lang="en-US" dirty="0">
                <a:latin typeface="Times New Roman" panose="02020603050405020304" pitchFamily="18" charset="0"/>
                <a:cs typeface="Times New Roman" panose="02020603050405020304" pitchFamily="18" charset="0"/>
              </a:rPr>
              <a:t>Thin Films </a:t>
            </a:r>
            <a:r>
              <a:rPr lang="ar-SA" dirty="0"/>
              <a:t>التي تستخدم في طلاء الأسطح لحمايتها من الصدأ والتآكل </a:t>
            </a:r>
            <a:endParaRPr lang="en-US" dirty="0"/>
          </a:p>
        </p:txBody>
      </p:sp>
      <p:pic>
        <p:nvPicPr>
          <p:cNvPr id="1030" name="Picture 6" descr="Nitrogen-doped carbon nanosheets for high-performance liquid as well as  solid state supercapacitor cells - RSC Advances (RSC Publishing)"/>
          <p:cNvPicPr>
            <a:picLocks noChangeAspect="1" noChangeArrowheads="1"/>
          </p:cNvPicPr>
          <p:nvPr/>
        </p:nvPicPr>
        <p:blipFill rotWithShape="1">
          <a:blip r:embed="rId2">
            <a:extLst>
              <a:ext uri="{28A0092B-C50C-407E-A947-70E740481C1C}">
                <a14:useLocalDpi xmlns:a14="http://schemas.microsoft.com/office/drawing/2010/main" val="0"/>
              </a:ext>
            </a:extLst>
          </a:blip>
          <a:srcRect r="61400" b="9114"/>
          <a:stretch/>
        </p:blipFill>
        <p:spPr bwMode="auto">
          <a:xfrm>
            <a:off x="9420163" y="5092172"/>
            <a:ext cx="1829333" cy="14471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590890" y="2618450"/>
            <a:ext cx="3000081" cy="1338828"/>
          </a:xfrm>
          <a:prstGeom prst="rect">
            <a:avLst/>
          </a:prstGeom>
        </p:spPr>
        <p:txBody>
          <a:bodyPr wrap="square">
            <a:spAutoFit/>
          </a:bodyPr>
          <a:lstStyle/>
          <a:p>
            <a:pPr algn="just" rtl="1">
              <a:lnSpc>
                <a:spcPct val="150000"/>
              </a:lnSpc>
            </a:pPr>
            <a:r>
              <a:rPr lang="ar-SA" dirty="0"/>
              <a:t>وهي المواد النانوية التي تمتلك بعدين يتراوح ما بين</a:t>
            </a:r>
            <a:r>
              <a:rPr lang="ar-IQ" dirty="0"/>
              <a:t> (</a:t>
            </a:r>
            <a:r>
              <a:rPr lang="en-US" dirty="0"/>
              <a:t>1-100 nm</a:t>
            </a:r>
            <a:r>
              <a:rPr lang="ar-IQ" dirty="0"/>
              <a:t>)</a:t>
            </a:r>
            <a:r>
              <a:rPr lang="ar-SA" dirty="0"/>
              <a:t>، ومن امثلتها</a:t>
            </a:r>
            <a:r>
              <a:rPr lang="ar-IQ" dirty="0"/>
              <a:t> </a:t>
            </a:r>
            <a:r>
              <a:rPr lang="ar-SA" b="1" dirty="0">
                <a:solidFill>
                  <a:schemeClr val="accent2">
                    <a:lumMod val="75000"/>
                  </a:schemeClr>
                </a:solidFill>
              </a:rPr>
              <a:t>أنابيب الكربون النانوية </a:t>
            </a:r>
            <a:endParaRPr lang="en-US" b="1" dirty="0">
              <a:solidFill>
                <a:schemeClr val="accent2">
                  <a:lumMod val="75000"/>
                </a:schemeClr>
              </a:solidFill>
            </a:endParaRPr>
          </a:p>
        </p:txBody>
      </p:sp>
      <p:pic>
        <p:nvPicPr>
          <p:cNvPr id="1032" name="Picture 8" descr="Nanotubes grow to record lengths | Research | Chemistry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007" y="4582623"/>
            <a:ext cx="2608964" cy="19567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2982" y="2656841"/>
            <a:ext cx="3280229" cy="1754326"/>
          </a:xfrm>
          <a:prstGeom prst="rect">
            <a:avLst/>
          </a:prstGeom>
        </p:spPr>
        <p:txBody>
          <a:bodyPr wrap="square">
            <a:spAutoFit/>
          </a:bodyPr>
          <a:lstStyle/>
          <a:p>
            <a:pPr algn="r" rtl="1">
              <a:lnSpc>
                <a:spcPct val="150000"/>
              </a:lnSpc>
            </a:pPr>
            <a:r>
              <a:rPr lang="ar-SA" dirty="0"/>
              <a:t>وهي المواد التي تمتلك ثلاثة أبعاد نانوية يتراوح ما بين</a:t>
            </a:r>
            <a:r>
              <a:rPr lang="ar-IQ" dirty="0"/>
              <a:t> (</a:t>
            </a:r>
            <a:r>
              <a:rPr lang="en-US" dirty="0"/>
              <a:t>1-100 nm</a:t>
            </a:r>
            <a:r>
              <a:rPr lang="ar-IQ" dirty="0"/>
              <a:t>)</a:t>
            </a:r>
            <a:r>
              <a:rPr lang="ar-SA" dirty="0"/>
              <a:t>، مثل صدفة النانو وكرات البوكي</a:t>
            </a:r>
            <a:r>
              <a:rPr lang="ar-IQ" dirty="0"/>
              <a:t> </a:t>
            </a:r>
            <a:r>
              <a:rPr lang="en-US" dirty="0"/>
              <a:t> Bucky ball</a:t>
            </a:r>
            <a:endParaRPr lang="ar-IQ" dirty="0"/>
          </a:p>
          <a:p>
            <a:pPr algn="r" rtl="1">
              <a:lnSpc>
                <a:spcPct val="150000"/>
              </a:lnSpc>
            </a:pPr>
            <a:r>
              <a:rPr lang="ar-IQ" dirty="0"/>
              <a:t> والتي تستخدم كحامل للادوية</a:t>
            </a:r>
            <a:r>
              <a:rPr lang="en-US" dirty="0"/>
              <a:t> . </a:t>
            </a:r>
          </a:p>
        </p:txBody>
      </p:sp>
      <p:pic>
        <p:nvPicPr>
          <p:cNvPr id="1036" name="Picture 12" descr="Buckyballs with a Surprise | MIT Technology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01" y="4502174"/>
            <a:ext cx="1930400" cy="191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9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anomaterials | Free Full-Text | Green Synthesis of Nanomaterials | HTM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465"/>
            <a:ext cx="7692571" cy="6904465"/>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1"/>
          <p:cNvSpPr/>
          <p:nvPr/>
        </p:nvSpPr>
        <p:spPr>
          <a:xfrm>
            <a:off x="7228114" y="566088"/>
            <a:ext cx="4234522" cy="523220"/>
          </a:xfrm>
          <a:prstGeom prst="rect">
            <a:avLst/>
          </a:prstGeom>
        </p:spPr>
        <p:txBody>
          <a:bodyPr wrap="square">
            <a:spAutoFit/>
          </a:bodyPr>
          <a:lstStyle/>
          <a:p>
            <a:pPr algn="r" rtl="1"/>
            <a:r>
              <a:rPr lang="ar-IQ" sz="2800" b="1" dirty="0">
                <a:solidFill>
                  <a:srgbClr val="FF0000"/>
                </a:solidFill>
              </a:rPr>
              <a:t>طرق تحضير المواد النانوية</a:t>
            </a:r>
            <a:endParaRPr lang="ar-IQ" sz="2800" dirty="0">
              <a:solidFill>
                <a:srgbClr val="FF0000"/>
              </a:solidFill>
            </a:endParaRPr>
          </a:p>
        </p:txBody>
      </p:sp>
    </p:spTree>
    <p:extLst>
      <p:ext uri="{BB962C8B-B14F-4D97-AF65-F5344CB8AC3E}">
        <p14:creationId xmlns:p14="http://schemas.microsoft.com/office/powerpoint/2010/main" val="404706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synthesis of metals and their oxide nanoparticles: applications for  environmental remediation | Journal of Nanobiotechnology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5" y="844026"/>
            <a:ext cx="9622971" cy="582438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1"/>
          <p:cNvSpPr/>
          <p:nvPr/>
        </p:nvSpPr>
        <p:spPr>
          <a:xfrm>
            <a:off x="4252687" y="130659"/>
            <a:ext cx="7093835" cy="523220"/>
          </a:xfrm>
          <a:prstGeom prst="rect">
            <a:avLst/>
          </a:prstGeom>
        </p:spPr>
        <p:txBody>
          <a:bodyPr wrap="square">
            <a:spAutoFit/>
          </a:bodyPr>
          <a:lstStyle/>
          <a:p>
            <a:pPr algn="r" rtl="1"/>
            <a:r>
              <a:rPr lang="ar-IQ" sz="2800" b="1" dirty="0">
                <a:solidFill>
                  <a:srgbClr val="FF0000"/>
                </a:solidFill>
              </a:rPr>
              <a:t>طرق تحضير المواد النانوية</a:t>
            </a:r>
            <a:endParaRPr lang="ar-IQ" sz="2800" dirty="0">
              <a:solidFill>
                <a:srgbClr val="FF0000"/>
              </a:solidFill>
            </a:endParaRPr>
          </a:p>
        </p:txBody>
      </p:sp>
    </p:spTree>
    <p:extLst>
      <p:ext uri="{BB962C8B-B14F-4D97-AF65-F5344CB8AC3E}">
        <p14:creationId xmlns:p14="http://schemas.microsoft.com/office/powerpoint/2010/main" val="5231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4815" y="194408"/>
            <a:ext cx="4252685" cy="461665"/>
          </a:xfrm>
          <a:prstGeom prst="rect">
            <a:avLst/>
          </a:prstGeom>
          <a:noFill/>
        </p:spPr>
        <p:txBody>
          <a:bodyPr wrap="square" rtlCol="0">
            <a:spAutoFit/>
          </a:bodyPr>
          <a:lstStyle/>
          <a:p>
            <a:pPr algn="r"/>
            <a:r>
              <a:rPr lang="ar-IQ" sz="2400" b="1" dirty="0">
                <a:solidFill>
                  <a:srgbClr val="FF0000"/>
                </a:solidFill>
              </a:rPr>
              <a:t>طرق تشخيص المواد النانوية المحضرة</a:t>
            </a:r>
            <a:endParaRPr lang="en-US" sz="2400" b="1" dirty="0">
              <a:solidFill>
                <a:srgbClr val="FF0000"/>
              </a:solidFill>
            </a:endParaRPr>
          </a:p>
        </p:txBody>
      </p:sp>
      <p:sp>
        <p:nvSpPr>
          <p:cNvPr id="3" name="TextBox 2"/>
          <p:cNvSpPr txBox="1"/>
          <p:nvPr/>
        </p:nvSpPr>
        <p:spPr>
          <a:xfrm>
            <a:off x="3396342" y="978318"/>
            <a:ext cx="8418286" cy="461665"/>
          </a:xfrm>
          <a:prstGeom prst="rect">
            <a:avLst/>
          </a:prstGeom>
          <a:noFill/>
        </p:spPr>
        <p:txBody>
          <a:bodyPr wrap="square" rtlCol="0">
            <a:spAutoFit/>
          </a:bodyPr>
          <a:lstStyle/>
          <a:p>
            <a:pPr algn="r" rtl="1"/>
            <a:r>
              <a:rPr lang="ar-IQ" sz="2000" dirty="0"/>
              <a:t>1</a:t>
            </a:r>
            <a:r>
              <a:rPr lang="ar-IQ" sz="2400" dirty="0">
                <a:cs typeface="+mj-cs"/>
              </a:rPr>
              <a:t>- </a:t>
            </a:r>
            <a:r>
              <a:rPr lang="ar-IQ" sz="2400" dirty="0">
                <a:solidFill>
                  <a:srgbClr val="0070C0"/>
                </a:solidFill>
                <a:cs typeface="+mj-cs"/>
              </a:rPr>
              <a:t>المجهر الالكتروني النافذ  </a:t>
            </a:r>
            <a:r>
              <a:rPr lang="en-US" sz="2400" dirty="0">
                <a:solidFill>
                  <a:srgbClr val="0070C0"/>
                </a:solidFill>
                <a:cs typeface="+mj-cs"/>
              </a:rPr>
              <a:t>     </a:t>
            </a:r>
            <a:r>
              <a:rPr lang="ar-IQ" sz="2400" dirty="0">
                <a:cs typeface="+mj-cs"/>
              </a:rPr>
              <a:t>(</a:t>
            </a:r>
            <a:r>
              <a:rPr lang="en-US" sz="2400" dirty="0">
                <a:cs typeface="+mj-cs"/>
              </a:rPr>
              <a:t>TEM</a:t>
            </a:r>
            <a:r>
              <a:rPr lang="ar-IQ" sz="2400" dirty="0">
                <a:cs typeface="+mj-cs"/>
              </a:rPr>
              <a:t>)</a:t>
            </a:r>
            <a:r>
              <a:rPr lang="en-US" sz="2400" dirty="0">
                <a:cs typeface="+mj-cs"/>
              </a:rPr>
              <a:t>   </a:t>
            </a:r>
            <a:r>
              <a:rPr lang="ar-IQ" sz="2400" dirty="0">
                <a:cs typeface="+mj-cs"/>
              </a:rPr>
              <a:t> </a:t>
            </a:r>
            <a:r>
              <a:rPr lang="en-US" sz="2000" b="1" dirty="0">
                <a:latin typeface="Times New Roman" panose="02020603050405020304" pitchFamily="18" charset="0"/>
                <a:cs typeface="Times New Roman" panose="02020603050405020304" pitchFamily="18" charset="0"/>
              </a:rPr>
              <a:t>Transmission electron Microscopy</a:t>
            </a:r>
          </a:p>
        </p:txBody>
      </p:sp>
      <p:sp>
        <p:nvSpPr>
          <p:cNvPr id="4" name="TextBox 3"/>
          <p:cNvSpPr txBox="1"/>
          <p:nvPr/>
        </p:nvSpPr>
        <p:spPr>
          <a:xfrm>
            <a:off x="7734366" y="2985014"/>
            <a:ext cx="2815772" cy="461665"/>
          </a:xfrm>
          <a:prstGeom prst="rect">
            <a:avLst/>
          </a:prstGeom>
          <a:noFill/>
        </p:spPr>
        <p:txBody>
          <a:bodyPr wrap="square" rtlCol="0">
            <a:spAutoFit/>
          </a:bodyPr>
          <a:lstStyle/>
          <a:p>
            <a:pPr algn="r" rtl="1"/>
            <a:r>
              <a:rPr lang="ar-IQ" sz="2400" dirty="0"/>
              <a:t>دراسة البنية البلورية للمادة </a:t>
            </a:r>
            <a:endParaRPr lang="en-US" sz="2400" dirty="0"/>
          </a:p>
        </p:txBody>
      </p:sp>
      <p:pic>
        <p:nvPicPr>
          <p:cNvPr id="10242" name="Picture 2" descr="المجهر الالكتروني النافذ والماسح مع التطبيقات - سؤال وجواب"/>
          <p:cNvPicPr>
            <a:picLocks noChangeAspect="1" noChangeArrowheads="1"/>
          </p:cNvPicPr>
          <p:nvPr/>
        </p:nvPicPr>
        <p:blipFill rotWithShape="1">
          <a:blip r:embed="rId2">
            <a:extLst>
              <a:ext uri="{28A0092B-C50C-407E-A947-70E740481C1C}">
                <a14:useLocalDpi xmlns:a14="http://schemas.microsoft.com/office/drawing/2010/main" val="0"/>
              </a:ext>
            </a:extLst>
          </a:blip>
          <a:srcRect t="1192"/>
          <a:stretch/>
        </p:blipFill>
        <p:spPr bwMode="auto">
          <a:xfrm>
            <a:off x="677245" y="1439983"/>
            <a:ext cx="5818042" cy="511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5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0628" y="731575"/>
            <a:ext cx="8418286" cy="461665"/>
          </a:xfrm>
          <a:prstGeom prst="rect">
            <a:avLst/>
          </a:prstGeom>
          <a:noFill/>
        </p:spPr>
        <p:txBody>
          <a:bodyPr wrap="square" rtlCol="0">
            <a:spAutoFit/>
          </a:bodyPr>
          <a:lstStyle/>
          <a:p>
            <a:pPr algn="r" rtl="1"/>
            <a:r>
              <a:rPr lang="ar-IQ" sz="2000" dirty="0"/>
              <a:t>2</a:t>
            </a:r>
            <a:r>
              <a:rPr lang="ar-IQ" sz="2400" dirty="0">
                <a:cs typeface="+mj-cs"/>
              </a:rPr>
              <a:t>- </a:t>
            </a:r>
            <a:r>
              <a:rPr lang="ar-IQ" sz="2400" dirty="0">
                <a:solidFill>
                  <a:srgbClr val="0070C0"/>
                </a:solidFill>
                <a:cs typeface="+mj-cs"/>
              </a:rPr>
              <a:t>المجهر الالكتروني الماسح  </a:t>
            </a:r>
            <a:r>
              <a:rPr lang="en-US" sz="2400" dirty="0">
                <a:solidFill>
                  <a:srgbClr val="0070C0"/>
                </a:solidFill>
                <a:cs typeface="+mj-cs"/>
              </a:rPr>
              <a:t>     </a:t>
            </a:r>
            <a:r>
              <a:rPr lang="ar-IQ" sz="2400" dirty="0">
                <a:cs typeface="+mj-cs"/>
              </a:rPr>
              <a:t>(</a:t>
            </a:r>
            <a:r>
              <a:rPr lang="en-US" sz="2400" dirty="0">
                <a:cs typeface="+mj-cs"/>
              </a:rPr>
              <a:t>SEM</a:t>
            </a:r>
            <a:r>
              <a:rPr lang="ar-IQ" sz="2400" dirty="0">
                <a:cs typeface="+mj-cs"/>
              </a:rPr>
              <a:t>)</a:t>
            </a:r>
            <a:r>
              <a:rPr lang="en-US" sz="2400" dirty="0">
                <a:cs typeface="+mj-cs"/>
              </a:rPr>
              <a:t>   </a:t>
            </a:r>
            <a:r>
              <a:rPr lang="ar-IQ" sz="2400" dirty="0">
                <a:cs typeface="+mj-cs"/>
              </a:rPr>
              <a:t> </a:t>
            </a:r>
            <a:r>
              <a:rPr lang="en-US" sz="2000" b="1" dirty="0">
                <a:latin typeface="Times New Roman" panose="02020603050405020304" pitchFamily="18" charset="0"/>
                <a:cs typeface="Times New Roman" panose="02020603050405020304" pitchFamily="18" charset="0"/>
              </a:rPr>
              <a:t>Transmission electron Microscopy</a:t>
            </a:r>
          </a:p>
        </p:txBody>
      </p:sp>
      <p:pic>
        <p:nvPicPr>
          <p:cNvPr id="11266" name="Picture 2" descr="تحضير العينات لأجل الفحص بواسطة المجهر الالكترونى الماسح SEM | GKM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1552862"/>
            <a:ext cx="5055053" cy="4579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44358" y="1783290"/>
            <a:ext cx="8646946" cy="1141146"/>
          </a:xfrm>
          <a:prstGeom prst="rect">
            <a:avLst/>
          </a:prstGeom>
        </p:spPr>
        <p:txBody>
          <a:bodyPr wrap="square">
            <a:spAutoFit/>
          </a:bodyPr>
          <a:lstStyle/>
          <a:p>
            <a:pPr algn="r" rtl="1">
              <a:lnSpc>
                <a:spcPct val="150000"/>
              </a:lnSpc>
            </a:pPr>
            <a:r>
              <a:rPr lang="ar-IQ" sz="2400" dirty="0">
                <a:cs typeface="+mj-cs"/>
              </a:rPr>
              <a:t>صمم هذا الميكروسكوب لدراسة السطح الخارجي للعينات بمختلف أنواعها واظهار التكوينات الدقيقة لتلك السطوح </a:t>
            </a:r>
            <a:endParaRPr lang="en-US" sz="2400" dirty="0">
              <a:cs typeface="+mj-cs"/>
            </a:endParaRPr>
          </a:p>
        </p:txBody>
      </p:sp>
    </p:spTree>
    <p:extLst>
      <p:ext uri="{BB962C8B-B14F-4D97-AF65-F5344CB8AC3E}">
        <p14:creationId xmlns:p14="http://schemas.microsoft.com/office/powerpoint/2010/main" val="282077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028" y="412261"/>
            <a:ext cx="8418286" cy="523220"/>
          </a:xfrm>
          <a:prstGeom prst="rect">
            <a:avLst/>
          </a:prstGeom>
          <a:noFill/>
        </p:spPr>
        <p:txBody>
          <a:bodyPr wrap="square" rtlCol="0">
            <a:spAutoFit/>
          </a:bodyPr>
          <a:lstStyle/>
          <a:p>
            <a:pPr algn="r" rtl="1"/>
            <a:r>
              <a:rPr lang="ar-IQ" sz="2000" dirty="0">
                <a:solidFill>
                  <a:srgbClr val="0070C0"/>
                </a:solidFill>
              </a:rPr>
              <a:t>3</a:t>
            </a:r>
            <a:r>
              <a:rPr lang="ar-IQ" sz="2400" dirty="0">
                <a:solidFill>
                  <a:srgbClr val="0070C0"/>
                </a:solidFill>
              </a:rPr>
              <a:t>-</a:t>
            </a:r>
            <a:r>
              <a:rPr lang="ar-IQ" sz="2800" dirty="0">
                <a:cs typeface="+mj-cs"/>
              </a:rPr>
              <a:t> </a:t>
            </a:r>
            <a:r>
              <a:rPr lang="ar-IQ" sz="2800" dirty="0">
                <a:solidFill>
                  <a:srgbClr val="0070C0"/>
                </a:solidFill>
                <a:cs typeface="+mj-cs"/>
              </a:rPr>
              <a:t>مجهر القوة الذرية  </a:t>
            </a:r>
            <a:r>
              <a:rPr lang="en-US" sz="2800" dirty="0">
                <a:solidFill>
                  <a:srgbClr val="0070C0"/>
                </a:solidFill>
                <a:cs typeface="+mj-cs"/>
              </a:rPr>
              <a:t>     </a:t>
            </a:r>
            <a:r>
              <a:rPr lang="ar-IQ" sz="2800" dirty="0">
                <a:cs typeface="+mj-cs"/>
              </a:rPr>
              <a:t>(</a:t>
            </a:r>
            <a:r>
              <a:rPr lang="en-US" sz="2800" dirty="0">
                <a:cs typeface="+mj-cs"/>
              </a:rPr>
              <a:t>AFM</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Atomic Force Microscope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68667" y="1358969"/>
            <a:ext cx="9869714" cy="461665"/>
          </a:xfrm>
          <a:prstGeom prst="rect">
            <a:avLst/>
          </a:prstGeom>
        </p:spPr>
        <p:txBody>
          <a:bodyPr wrap="square">
            <a:spAutoFit/>
          </a:bodyPr>
          <a:lstStyle/>
          <a:p>
            <a:pPr algn="r" rtl="1"/>
            <a:r>
              <a:rPr lang="ar-IQ" dirty="0">
                <a:solidFill>
                  <a:srgbClr val="202122"/>
                </a:solidFill>
                <a:latin typeface="Arial" panose="020B0604020202020204" pitchFamily="34" charset="0"/>
              </a:rPr>
              <a:t>و </a:t>
            </a:r>
            <a:r>
              <a:rPr lang="ar-IQ" sz="2400" dirty="0">
                <a:cs typeface="+mj-cs"/>
              </a:rPr>
              <a:t>جهاز يستخدم في مجال تقنية النانو لمعرفة ورسم تضاريس السطوح ذات الأبعاد النانوية والمايكرونية</a:t>
            </a:r>
            <a:endParaRPr lang="en-US" sz="2400" dirty="0">
              <a:cs typeface="+mj-cs"/>
            </a:endParaRPr>
          </a:p>
        </p:txBody>
      </p:sp>
      <p:pic>
        <p:nvPicPr>
          <p:cNvPr id="12292" name="Picture 4" descr="مجهر القوة الذريه Atomic Force Microscopy - لغة الرو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2244122"/>
            <a:ext cx="8839200" cy="4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0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وحدة الأشعة السينية | المختبر المركزي كلية الصيد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4725"/>
            <a:ext cx="5762171" cy="459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9028" y="412261"/>
            <a:ext cx="8418286" cy="523220"/>
          </a:xfrm>
          <a:prstGeom prst="rect">
            <a:avLst/>
          </a:prstGeom>
          <a:noFill/>
        </p:spPr>
        <p:txBody>
          <a:bodyPr wrap="square" rtlCol="0">
            <a:spAutoFit/>
          </a:bodyPr>
          <a:lstStyle/>
          <a:p>
            <a:pPr algn="r" rtl="1"/>
            <a:r>
              <a:rPr lang="ar-IQ" sz="2000" dirty="0">
                <a:solidFill>
                  <a:srgbClr val="0070C0"/>
                </a:solidFill>
              </a:rPr>
              <a:t>4</a:t>
            </a:r>
            <a:r>
              <a:rPr lang="ar-IQ" sz="2400" dirty="0">
                <a:solidFill>
                  <a:srgbClr val="0070C0"/>
                </a:solidFill>
              </a:rPr>
              <a:t>-</a:t>
            </a:r>
            <a:r>
              <a:rPr lang="ar-IQ" sz="2800" dirty="0">
                <a:cs typeface="+mj-cs"/>
              </a:rPr>
              <a:t> </a:t>
            </a:r>
            <a:r>
              <a:rPr lang="ar-IQ" sz="2800" dirty="0">
                <a:solidFill>
                  <a:srgbClr val="0070C0"/>
                </a:solidFill>
                <a:cs typeface="+mj-cs"/>
              </a:rPr>
              <a:t>حيود الاشعة السينية </a:t>
            </a:r>
            <a:r>
              <a:rPr lang="en-US" sz="2800" dirty="0">
                <a:solidFill>
                  <a:srgbClr val="0070C0"/>
                </a:solidFill>
                <a:cs typeface="+mj-cs"/>
              </a:rPr>
              <a:t>     </a:t>
            </a:r>
            <a:r>
              <a:rPr lang="ar-IQ" sz="2800" dirty="0">
                <a:cs typeface="+mj-cs"/>
              </a:rPr>
              <a:t>(</a:t>
            </a:r>
            <a:r>
              <a:rPr lang="en-US" sz="2800" dirty="0">
                <a:latin typeface="Times New Roman" panose="02020603050405020304" pitchFamily="18" charset="0"/>
                <a:cs typeface="Times New Roman" panose="02020603050405020304" pitchFamily="18" charset="0"/>
              </a:rPr>
              <a:t>XRD</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X-Ray Diffraction</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769256" y="1539010"/>
            <a:ext cx="10726057" cy="830997"/>
          </a:xfrm>
          <a:prstGeom prst="rect">
            <a:avLst/>
          </a:prstGeom>
        </p:spPr>
        <p:txBody>
          <a:bodyPr wrap="square">
            <a:spAutoFit/>
          </a:bodyPr>
          <a:lstStyle/>
          <a:p>
            <a:pPr algn="r" rtl="1"/>
            <a:r>
              <a:rPr lang="ar-IQ" sz="2400" dirty="0">
                <a:cs typeface="+mj-cs"/>
              </a:rPr>
              <a:t>يعطي جهاز حيود  الأشعة السينية معلومات حول البنية البلورية، والتركيب الكيميائي، والخواص الفيزيائية للمواد والطبقات الرقيقة للمواد البلورية</a:t>
            </a:r>
            <a:r>
              <a:rPr lang="ar-IQ" sz="1600" dirty="0"/>
              <a:t>.</a:t>
            </a:r>
            <a:endParaRPr lang="en-US" sz="1600" dirty="0"/>
          </a:p>
        </p:txBody>
      </p:sp>
    </p:spTree>
    <p:extLst>
      <p:ext uri="{BB962C8B-B14F-4D97-AF65-F5344CB8AC3E}">
        <p14:creationId xmlns:p14="http://schemas.microsoft.com/office/powerpoint/2010/main" val="168902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1029" y="339690"/>
            <a:ext cx="9681028" cy="523220"/>
          </a:xfrm>
          <a:prstGeom prst="rect">
            <a:avLst/>
          </a:prstGeom>
          <a:noFill/>
        </p:spPr>
        <p:txBody>
          <a:bodyPr wrap="square" rtlCol="0">
            <a:spAutoFit/>
          </a:bodyPr>
          <a:lstStyle/>
          <a:p>
            <a:pPr algn="r" rtl="1"/>
            <a:r>
              <a:rPr lang="ar-IQ" sz="2800" dirty="0">
                <a:solidFill>
                  <a:srgbClr val="0070C0"/>
                </a:solidFill>
                <a:cs typeface="+mj-cs"/>
              </a:rPr>
              <a:t>5- المجهر الانبوبي الماسح </a:t>
            </a:r>
            <a:r>
              <a:rPr lang="ar-IQ" sz="2800" dirty="0">
                <a:cs typeface="+mj-cs"/>
              </a:rPr>
              <a:t>(</a:t>
            </a:r>
            <a:r>
              <a:rPr lang="en-US" sz="2800" dirty="0">
                <a:latin typeface="Times New Roman" panose="02020603050405020304" pitchFamily="18" charset="0"/>
                <a:cs typeface="Times New Roman" panose="02020603050405020304" pitchFamily="18" charset="0"/>
              </a:rPr>
              <a:t>STM</a:t>
            </a:r>
            <a:r>
              <a:rPr lang="ar-IQ" sz="2800" dirty="0">
                <a:cs typeface="+mj-cs"/>
              </a:rPr>
              <a:t>)</a:t>
            </a:r>
            <a:r>
              <a:rPr lang="en-US" sz="2800" dirty="0">
                <a:cs typeface="+mj-cs"/>
              </a:rPr>
              <a:t>   </a:t>
            </a:r>
            <a:r>
              <a:rPr lang="ar-IQ" sz="2800" dirty="0">
                <a:cs typeface="+mj-cs"/>
              </a:rPr>
              <a:t> </a:t>
            </a:r>
            <a:r>
              <a:rPr lang="en-US" sz="2400" b="1" dirty="0">
                <a:latin typeface="Times New Roman" panose="02020603050405020304" pitchFamily="18" charset="0"/>
                <a:cs typeface="Times New Roman" panose="02020603050405020304" pitchFamily="18" charset="0"/>
              </a:rPr>
              <a:t> Scanning tunneling microscope</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239657" y="1581834"/>
            <a:ext cx="6502400" cy="1141146"/>
          </a:xfrm>
          <a:prstGeom prst="rect">
            <a:avLst/>
          </a:prstGeom>
        </p:spPr>
        <p:txBody>
          <a:bodyPr wrap="square">
            <a:spAutoFit/>
          </a:bodyPr>
          <a:lstStyle/>
          <a:p>
            <a:pPr algn="r" rtl="1">
              <a:lnSpc>
                <a:spcPct val="150000"/>
              </a:lnSpc>
            </a:pPr>
            <a:r>
              <a:rPr lang="ar-IQ" sz="2400" dirty="0">
                <a:cs typeface="+mj-cs"/>
              </a:rPr>
              <a:t>يستخدم المجهر الانبوبي الماسح لرؤية مكونات الذرة. وكذلك دراسة تركيب بعض الجزيئات مثل : جزي </a:t>
            </a:r>
            <a:r>
              <a:rPr lang="en-US" sz="2400" dirty="0">
                <a:cs typeface="+mj-cs"/>
              </a:rPr>
              <a:t>DNA</a:t>
            </a:r>
          </a:p>
        </p:txBody>
      </p:sp>
      <p:pic>
        <p:nvPicPr>
          <p:cNvPr id="14338" name="Picture 2" descr="Scanning tunneling microscope, IBM research - Stock Image - C040/4991 -  Science Photo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5" y="1278935"/>
            <a:ext cx="4267200" cy="557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528708-04D8-4A01-87B0-F8A439373C0E}"/>
              </a:ext>
            </a:extLst>
          </p:cNvPr>
          <p:cNvSpPr txBox="1"/>
          <p:nvPr/>
        </p:nvSpPr>
        <p:spPr>
          <a:xfrm>
            <a:off x="1145309" y="1223176"/>
            <a:ext cx="10280073" cy="4649671"/>
          </a:xfrm>
          <a:prstGeom prst="rect">
            <a:avLst/>
          </a:prstGeom>
          <a:noFill/>
        </p:spPr>
        <p:txBody>
          <a:bodyPr wrap="square">
            <a:spAutoFit/>
          </a:bodyPr>
          <a:lstStyle/>
          <a:p>
            <a:pPr marL="0" marR="0" algn="just" rtl="1">
              <a:lnSpc>
                <a:spcPct val="150000"/>
              </a:lnSpc>
              <a:spcBef>
                <a:spcPts val="0"/>
              </a:spcBef>
              <a:spcAft>
                <a:spcPts val="800"/>
              </a:spcAft>
            </a:pPr>
            <a:r>
              <a:rPr lang="ar-SA" sz="2800" dirty="0">
                <a:solidFill>
                  <a:srgbClr val="000000"/>
                </a:solidFill>
                <a:effectLst/>
                <a:latin typeface="Tajawal"/>
                <a:ea typeface="Calibri" panose="020F0502020204030204" pitchFamily="34" charset="0"/>
                <a:cs typeface="Arial" panose="020B0604020202020204" pitchFamily="34" charset="0"/>
              </a:rPr>
              <a:t>لقد حظيت تقنية النانو في الوقت الحاضر بالاهتمام الكبير نظراً لما أبدته من تطبيقات واعدة وكثيرة شملت المجالات الطبية، والصناعية والهندسية والصحية والزراعية والعسكرية، والاتصالات، الالكترونية، الحاسوبية، البيتروكيميائية.....الخ، وأدى ذلك إلي دعم عالمي واسع لأبحاث النانو في السنوات الأخيرة.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2800" dirty="0">
                <a:solidFill>
                  <a:srgbClr val="000000"/>
                </a:solidFill>
                <a:effectLst/>
                <a:latin typeface="Tajawal"/>
                <a:ea typeface="Calibri" panose="020F0502020204030204" pitchFamily="34" charset="0"/>
                <a:cs typeface="Arial" panose="020B0604020202020204" pitchFamily="34" charset="0"/>
              </a:rPr>
              <a:t>وعلى الرغم من جميع ما ذُكِر فإن هنالك العديد من الصعوبات التي تحتاج للمزيد من البحث، من أهمها إمكانية الوصول إلي طرق رخيصة وعملية لتحضير مواد نانوية مختلفة بشكل تجاري لاستخدامها في التطبيقات المختلفة.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6418F1-9CE7-4FDD-9909-AC09C464B83F}"/>
              </a:ext>
            </a:extLst>
          </p:cNvPr>
          <p:cNvSpPr txBox="1"/>
          <p:nvPr/>
        </p:nvSpPr>
        <p:spPr>
          <a:xfrm>
            <a:off x="4604327" y="484390"/>
            <a:ext cx="2983346" cy="584775"/>
          </a:xfrm>
          <a:prstGeom prst="rect">
            <a:avLst/>
          </a:prstGeom>
          <a:noFill/>
        </p:spPr>
        <p:txBody>
          <a:bodyPr wrap="square">
            <a:spAutoFit/>
          </a:bodyPr>
          <a:lstStyle/>
          <a:p>
            <a:pPr algn="r" rtl="1"/>
            <a:r>
              <a:rPr lang="ar-IQ" sz="3200" b="1" i="0" dirty="0">
                <a:solidFill>
                  <a:srgbClr val="FF0000"/>
                </a:solidFill>
                <a:effectLst/>
                <a:latin typeface="Tajawal"/>
              </a:rPr>
              <a:t>مقدمة في تقنية النانو</a:t>
            </a:r>
            <a:endParaRPr lang="en-US" sz="3200" dirty="0">
              <a:solidFill>
                <a:srgbClr val="FF0000"/>
              </a:solidFill>
            </a:endParaRPr>
          </a:p>
        </p:txBody>
      </p:sp>
    </p:spTree>
    <p:extLst>
      <p:ext uri="{BB962C8B-B14F-4D97-AF65-F5344CB8AC3E}">
        <p14:creationId xmlns:p14="http://schemas.microsoft.com/office/powerpoint/2010/main" val="3498538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02971" y="246773"/>
            <a:ext cx="7268008" cy="523220"/>
            <a:chOff x="3410856" y="464488"/>
            <a:chExt cx="7268008" cy="523220"/>
          </a:xfrm>
        </p:grpSpPr>
        <p:sp>
          <p:nvSpPr>
            <p:cNvPr id="2" name="مستطيل 1"/>
            <p:cNvSpPr/>
            <p:nvPr/>
          </p:nvSpPr>
          <p:spPr>
            <a:xfrm>
              <a:off x="7692571" y="464488"/>
              <a:ext cx="2986293" cy="523220"/>
            </a:xfrm>
            <a:prstGeom prst="rect">
              <a:avLst/>
            </a:prstGeom>
          </p:spPr>
          <p:txBody>
            <a:bodyPr wrap="square">
              <a:spAutoFit/>
            </a:bodyPr>
            <a:lstStyle/>
            <a:p>
              <a:pPr algn="r" rtl="1"/>
              <a:r>
                <a:rPr lang="ar-IQ" sz="2800" b="1" dirty="0">
                  <a:solidFill>
                    <a:srgbClr val="FF0000"/>
                  </a:solidFill>
                </a:rPr>
                <a:t>تطبيقات تقنيات النانو </a:t>
              </a:r>
              <a:endParaRPr lang="ar-IQ" sz="2800" dirty="0">
                <a:solidFill>
                  <a:srgbClr val="FF0000"/>
                </a:solidFill>
              </a:endParaRPr>
            </a:p>
          </p:txBody>
        </p:sp>
        <p:sp>
          <p:nvSpPr>
            <p:cNvPr id="3" name="TextBox 2"/>
            <p:cNvSpPr txBox="1"/>
            <p:nvPr/>
          </p:nvSpPr>
          <p:spPr>
            <a:xfrm>
              <a:off x="3410856" y="495265"/>
              <a:ext cx="452845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Applications of Nano technology</a:t>
              </a:r>
            </a:p>
          </p:txBody>
        </p:sp>
      </p:grpSp>
      <p:sp>
        <p:nvSpPr>
          <p:cNvPr id="4" name="مستطيل 1"/>
          <p:cNvSpPr/>
          <p:nvPr/>
        </p:nvSpPr>
        <p:spPr>
          <a:xfrm>
            <a:off x="6691088" y="1039469"/>
            <a:ext cx="4885838" cy="523220"/>
          </a:xfrm>
          <a:prstGeom prst="rect">
            <a:avLst/>
          </a:prstGeom>
        </p:spPr>
        <p:txBody>
          <a:bodyPr wrap="square">
            <a:spAutoFit/>
          </a:bodyPr>
          <a:lstStyle/>
          <a:p>
            <a:pPr algn="r" rtl="1"/>
            <a:r>
              <a:rPr lang="ar-IQ" sz="2800" b="1" dirty="0">
                <a:solidFill>
                  <a:srgbClr val="0070C0"/>
                </a:solidFill>
              </a:rPr>
              <a:t>1- تطبيقات النانو تكنولوجي في الطب</a:t>
            </a:r>
            <a:endParaRPr lang="ar-IQ" sz="2800" dirty="0">
              <a:solidFill>
                <a:srgbClr val="0070C0"/>
              </a:solidFill>
            </a:endParaRPr>
          </a:p>
        </p:txBody>
      </p:sp>
      <p:sp>
        <p:nvSpPr>
          <p:cNvPr id="6" name="Rectangle 5"/>
          <p:cNvSpPr/>
          <p:nvPr/>
        </p:nvSpPr>
        <p:spPr>
          <a:xfrm>
            <a:off x="215889" y="2709898"/>
            <a:ext cx="11161485" cy="1708160"/>
          </a:xfrm>
          <a:prstGeom prst="rect">
            <a:avLst/>
          </a:prstGeom>
        </p:spPr>
        <p:txBody>
          <a:bodyPr wrap="square">
            <a:spAutoFit/>
          </a:bodyPr>
          <a:lstStyle/>
          <a:p>
            <a:pPr marL="285750" indent="-285750" algn="r" rtl="1">
              <a:lnSpc>
                <a:spcPct val="150000"/>
              </a:lnSpc>
              <a:buFont typeface="Wingdings" panose="05000000000000000000" pitchFamily="2" charset="2"/>
              <a:buChar char="q"/>
            </a:pPr>
            <a:r>
              <a:rPr lang="ar-IQ" sz="2400" b="1" dirty="0">
                <a:solidFill>
                  <a:srgbClr val="FF0000"/>
                </a:solidFill>
                <a:latin typeface="Simplified Arabic" panose="02020603050405020304" pitchFamily="18" charset="-78"/>
              </a:rPr>
              <a:t>حاملات الدواء داخل الجسم (</a:t>
            </a:r>
            <a:r>
              <a:rPr lang="en-US" sz="2400" b="1" dirty="0">
                <a:solidFill>
                  <a:srgbClr val="FF0000"/>
                </a:solidFill>
                <a:latin typeface="Simplified Arabic" panose="02020603050405020304" pitchFamily="18" charset="-78"/>
              </a:rPr>
              <a:t>Drug delivery</a:t>
            </a:r>
            <a:r>
              <a:rPr lang="ar-IQ" sz="2400" b="1" dirty="0">
                <a:solidFill>
                  <a:srgbClr val="FF0000"/>
                </a:solidFill>
                <a:latin typeface="Simplified Arabic" panose="02020603050405020304" pitchFamily="18" charset="-78"/>
              </a:rPr>
              <a:t>): </a:t>
            </a:r>
            <a:r>
              <a:rPr lang="ar-IQ" sz="2400" dirty="0">
                <a:latin typeface="Simplified Arabic" panose="02020603050405020304" pitchFamily="18" charset="-78"/>
              </a:rPr>
              <a:t>وهي حاملات نانوية ذات أحجام تصل لمقياس النانو تكون قادرة على</a:t>
            </a:r>
            <a:r>
              <a:rPr lang="ar-SA" sz="2400" dirty="0">
                <a:latin typeface="Simplified Arabic" panose="02020603050405020304" pitchFamily="18" charset="-78"/>
              </a:rPr>
              <a:t> توصيل الدواء بدقة الى الانسجة والخلايا المصابة مما يزيد من فرص الشفاء ويقلل من الأضرار الجانبية للعلاج التقليدي الذي لا يفرق بين الخلايا المصابة والخلايا السليمة</a:t>
            </a:r>
            <a:r>
              <a:rPr lang="en-US" sz="2400" dirty="0">
                <a:latin typeface="Simplified Arabic" panose="02020603050405020304" pitchFamily="18" charset="-78"/>
              </a:rPr>
              <a:t> </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7" name="Rectangle 6"/>
          <p:cNvSpPr/>
          <p:nvPr/>
        </p:nvSpPr>
        <p:spPr>
          <a:xfrm>
            <a:off x="856342" y="1555736"/>
            <a:ext cx="10566400"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    ساهم تطور تقنية النانو على تغيير القواعد الطبية المتبعة في منع الامراض وتشخيصها وعلاجها وأصبحنا نعيش عصر التقنية الطبية النانوية.</a:t>
            </a:r>
            <a:endParaRPr lang="en-US" sz="2400" dirty="0">
              <a:latin typeface="Simplified Arabic" panose="02020603050405020304" pitchFamily="18" charset="-78"/>
            </a:endParaRPr>
          </a:p>
        </p:txBody>
      </p:sp>
      <p:pic>
        <p:nvPicPr>
          <p:cNvPr id="3076" name="Picture 4" descr="Nanotechnology based drug delivery systems for nano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04" y="4368887"/>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31429" y="6222571"/>
            <a:ext cx="38100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Nanotechnology based drug delivery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546" y="4327663"/>
            <a:ext cx="3668975" cy="2489113"/>
          </a:xfrm>
          <a:prstGeom prst="rect">
            <a:avLst/>
          </a:prstGeom>
        </p:spPr>
      </p:pic>
    </p:spTree>
    <p:extLst>
      <p:ext uri="{BB962C8B-B14F-4D97-AF65-F5344CB8AC3E}">
        <p14:creationId xmlns:p14="http://schemas.microsoft.com/office/powerpoint/2010/main" val="344098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9434" y="239877"/>
            <a:ext cx="2690160"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الكشف عن الامراض</a:t>
            </a:r>
            <a:endParaRPr lang="en-US" sz="2400" b="1" dirty="0">
              <a:solidFill>
                <a:srgbClr val="FF0000"/>
              </a:solidFill>
              <a:latin typeface="Simplified Arabic" panose="02020603050405020304" pitchFamily="18" charset="-78"/>
            </a:endParaRPr>
          </a:p>
        </p:txBody>
      </p:sp>
      <p:sp>
        <p:nvSpPr>
          <p:cNvPr id="3" name="Rectangle 2"/>
          <p:cNvSpPr/>
          <p:nvPr/>
        </p:nvSpPr>
        <p:spPr>
          <a:xfrm>
            <a:off x="333829" y="470709"/>
            <a:ext cx="11596912" cy="2816156"/>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a:t>
            </a:r>
            <a:r>
              <a:rPr lang="ar-SA" sz="2400" dirty="0">
                <a:latin typeface="Simplified Arabic" panose="02020603050405020304" pitchFamily="18" charset="-78"/>
              </a:rPr>
              <a:t>التشخيص المبكر للأمراض وتصوير الأعضاء والانسجة</a:t>
            </a:r>
            <a:r>
              <a:rPr lang="ar-IQ" sz="2400" dirty="0">
                <a:latin typeface="Simplified Arabic" panose="02020603050405020304" pitchFamily="18" charset="-78"/>
              </a:rPr>
              <a:t>. تستخدم الأسلاك النانوية كمجسّات حيوية نانوية (</a:t>
            </a:r>
            <a:r>
              <a:rPr lang="en-US" sz="2400" dirty="0">
                <a:latin typeface="Simplified Arabic" panose="02020603050405020304" pitchFamily="18" charset="-78"/>
              </a:rPr>
              <a:t>Biosensor</a:t>
            </a:r>
            <a:r>
              <a:rPr lang="ar-IQ" sz="2400" dirty="0">
                <a:latin typeface="Simplified Arabic" panose="02020603050405020304" pitchFamily="18" charset="-78"/>
              </a:rPr>
              <a:t>) وذلك لحساسيتها العالية وحجمها الصغير جداً، حيث يتم طلاء هذه الأسلاك بأجسام مضادة مصنعة بحيث أنها تلتصق فقط بالجسيمات الحيوية  (</a:t>
            </a:r>
            <a:r>
              <a:rPr lang="en-US" sz="2400" dirty="0">
                <a:latin typeface="Simplified Arabic" panose="02020603050405020304" pitchFamily="18" charset="-78"/>
              </a:rPr>
              <a:t>DNA</a:t>
            </a:r>
            <a:r>
              <a:rPr lang="ar-IQ" sz="2400" dirty="0">
                <a:latin typeface="Simplified Arabic" panose="02020603050405020304" pitchFamily="18" charset="-78"/>
              </a:rPr>
              <a:t>) أو البروتينات، أو الجسيمات البيولوجية الأخرى في الجسم، ولا تلتصق بغيرها من الجزيئات، وعندما ترتبط هذه البروتينات أو غيرها بالأسلاك النانوية المطلية فسوف تتغير توصيليتها، وبذلك يمكن استخدام هذا المجس الحيوي النانوي في اكتشاف عدد كبير من الامراض في مراحلهاالأولية.</a:t>
            </a:r>
            <a:endParaRPr lang="en-US" sz="2400" dirty="0">
              <a:latin typeface="Simplified Arabic" panose="02020603050405020304" pitchFamily="18" charset="-78"/>
            </a:endParaRPr>
          </a:p>
        </p:txBody>
      </p:sp>
      <p:pic>
        <p:nvPicPr>
          <p:cNvPr id="4098" name="Picture 2" descr="Site du DCM - Université Grenoble Alpes - Biosens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917" y="3272971"/>
            <a:ext cx="6028279" cy="358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8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6910" y="239877"/>
            <a:ext cx="2542684"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في علاج السرطان </a:t>
            </a:r>
            <a:endParaRPr lang="en-US" sz="2400" b="1" dirty="0">
              <a:solidFill>
                <a:srgbClr val="FF0000"/>
              </a:solidFill>
              <a:latin typeface="Simplified Arabic" panose="02020603050405020304" pitchFamily="18" charset="-78"/>
            </a:endParaRPr>
          </a:p>
        </p:txBody>
      </p:sp>
      <p:sp>
        <p:nvSpPr>
          <p:cNvPr id="3" name="Rectangle 2"/>
          <p:cNvSpPr/>
          <p:nvPr/>
        </p:nvSpPr>
        <p:spPr>
          <a:xfrm>
            <a:off x="478973" y="707794"/>
            <a:ext cx="11059885" cy="3370153"/>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تستخدم الأغلفة النانوية المطلية بالذهب لتدمير الخلايا السرطانية، ويبلغ طول هذه الأغلفة النانوية حوالي 120 نانومتر وهي أصغر من حجم خلية السرطان حوالي 170 مرة، وعندما تحقن هذه الأغلفة النانوية داخل الجسم فإنها تلتصق تلقائياً بالخلاياالسرطانية، ومن ثم يتم تعريض تلك الخلايا لأشعة ليزر تحت الحمراء فتعمل بدورها على تسخين الذهب ورفع درجة حرارته مما يؤدي إلى احتراق تلك الخلايا وموتها. وتمتاز هذه الطريقة بالدقة والموضوعية نظرا لصغر الأغلفة النانوية بالنسبة للخلايا وتركزها بالخلايا المريضة فقط مما يجعل الخلايا السليمة بعيدة عن الخطر وعن الآثار الجانبية لتلك الطريقة.</a:t>
            </a:r>
            <a:endParaRPr lang="en-US" sz="2400" dirty="0">
              <a:latin typeface="Simplified Arabic" panose="02020603050405020304" pitchFamily="18" charset="-78"/>
            </a:endParaRPr>
          </a:p>
        </p:txBody>
      </p:sp>
      <p:pic>
        <p:nvPicPr>
          <p:cNvPr id="5124" name="Picture 4" descr="Gold nanoparticle clusters for the investigation of therapeutic efficiency  against prostate cancer under near-infrared irradiation | Nano Convergence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779550"/>
            <a:ext cx="5490482" cy="269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5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4871" y="239877"/>
            <a:ext cx="3204723" cy="461665"/>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في مجال العقاقير والادوية</a:t>
            </a:r>
            <a:endParaRPr lang="en-US" sz="2400" b="1" dirty="0">
              <a:solidFill>
                <a:srgbClr val="FF0000"/>
              </a:solidFill>
              <a:latin typeface="Simplified Arabic" panose="02020603050405020304" pitchFamily="18" charset="-78"/>
            </a:endParaRPr>
          </a:p>
        </p:txBody>
      </p:sp>
      <p:sp>
        <p:nvSpPr>
          <p:cNvPr id="3" name="Rectangle 2"/>
          <p:cNvSpPr/>
          <p:nvPr/>
        </p:nvSpPr>
        <p:spPr>
          <a:xfrm>
            <a:off x="2309091" y="701510"/>
            <a:ext cx="9258795"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أدخل حاليا مصطلح جديد إلى علم الطب هو </a:t>
            </a:r>
            <a:r>
              <a:rPr lang="ar-IQ" sz="2400" b="1" u="sng" dirty="0">
                <a:solidFill>
                  <a:schemeClr val="accent2">
                    <a:lumMod val="75000"/>
                  </a:schemeClr>
                </a:solidFill>
                <a:latin typeface="Simplified Arabic" panose="02020603050405020304" pitchFamily="18" charset="-78"/>
              </a:rPr>
              <a:t>النانو بايوتك</a:t>
            </a:r>
            <a:r>
              <a:rPr lang="ar-IQ" sz="2400" b="1" dirty="0">
                <a:solidFill>
                  <a:schemeClr val="accent2">
                    <a:lumMod val="75000"/>
                  </a:schemeClr>
                </a:solidFill>
                <a:latin typeface="Simplified Arabic" panose="02020603050405020304" pitchFamily="18" charset="-78"/>
              </a:rPr>
              <a:t> </a:t>
            </a:r>
            <a:r>
              <a:rPr lang="ar-IQ" sz="2400" dirty="0">
                <a:latin typeface="Simplified Arabic" panose="02020603050405020304" pitchFamily="18" charset="-78"/>
              </a:rPr>
              <a:t>وهو البديل الجديد للمضادات الحيوية. ففي جامعة (هانج بانج) في سيؤول استطاع الباحثون إدخال نانو الفضة إلى المضادات الحيوية، ومن المعروف أن الفضة قادرة على قتل 650 جرثومة ميكروبية دون أن تؤذى جسم الإنسان . وهذه التقنية سوف تحل الكثير من مشاكل البكتيريا</a:t>
            </a:r>
            <a:endParaRPr lang="en-US" sz="2400" dirty="0">
              <a:latin typeface="Simplified Arabic" panose="02020603050405020304" pitchFamily="18" charset="-78"/>
            </a:endParaRPr>
          </a:p>
        </p:txBody>
      </p:sp>
      <p:pic>
        <p:nvPicPr>
          <p:cNvPr id="6146" name="Picture 2" descr="Srebro koloidalne MED- wyrób Medyczny-50ppm (150ml) Nanobiotic OPIO -  Witamina i Zioł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86025" cy="4670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08720" y="3180784"/>
            <a:ext cx="8737600" cy="1754326"/>
          </a:xfrm>
          <a:prstGeom prst="rect">
            <a:avLst/>
          </a:prstGeom>
          <a:noFill/>
        </p:spPr>
        <p:txBody>
          <a:bodyPr wrap="square" rtlCol="0">
            <a:spAutoFit/>
          </a:bodyPr>
          <a:lstStyle/>
          <a:p>
            <a:pPr algn="just" rtl="1">
              <a:lnSpc>
                <a:spcPct val="150000"/>
              </a:lnSpc>
            </a:pPr>
            <a:r>
              <a:rPr lang="ar-IQ" sz="2400" dirty="0">
                <a:latin typeface="Simplified Arabic" panose="02020603050405020304" pitchFamily="18" charset="-78"/>
              </a:rPr>
              <a:t> المقاومة للمضادات الحيوية التي أحدثت طفرات تحوّل تأثير المضاد الحيوي على هذه البكتيريا. حيث يقوم النانو بيوتك بثقب الجدار الخلوي البكتيري أو الخلايا المصابة بالفيروس مما يسمح للماء بالدخول إلى داخل الخلايا فتقتل.</a:t>
            </a:r>
            <a:endParaRPr lang="en-US" sz="2400" dirty="0">
              <a:latin typeface="Simplified Arabic" panose="02020603050405020304" pitchFamily="18"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5" y="4625947"/>
            <a:ext cx="3901108" cy="2184620"/>
          </a:xfrm>
          <a:prstGeom prst="rect">
            <a:avLst/>
          </a:prstGeom>
        </p:spPr>
      </p:pic>
    </p:spTree>
    <p:extLst>
      <p:ext uri="{BB962C8B-B14F-4D97-AF65-F5344CB8AC3E}">
        <p14:creationId xmlns:p14="http://schemas.microsoft.com/office/powerpoint/2010/main" val="331106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6950" y="239877"/>
            <a:ext cx="3802644"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في مجال العمليات الجراحية</a:t>
            </a:r>
            <a:endParaRPr lang="en-US" sz="2800" b="1" dirty="0">
              <a:solidFill>
                <a:srgbClr val="FF0000"/>
              </a:solidFill>
              <a:latin typeface="Simplified Arabic" panose="02020603050405020304" pitchFamily="18" charset="-78"/>
            </a:endParaRPr>
          </a:p>
        </p:txBody>
      </p:sp>
      <p:sp>
        <p:nvSpPr>
          <p:cNvPr id="3" name="Rectangle 2"/>
          <p:cNvSpPr/>
          <p:nvPr/>
        </p:nvSpPr>
        <p:spPr>
          <a:xfrm>
            <a:off x="717386" y="763097"/>
            <a:ext cx="11030857" cy="2862322"/>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قامت شركة (كورفس) بصناعة روبوت صغير بحجم النانومتر يستخدم كمساعد للأطباء في العمليات الجراحية الحرجة والخطرة، حيث يستطيع الطبيب التحكم في الروبوت بواسطة جهاز خاص مما يساعد في إنجاز العملية بكفاءة عالية وبدقة متناهية، وبالطبع فهي أفضل من الطرق التقليدية للعمليات الجراحية وأقل خطرا، فهنا يستخدم الطبيب عصاة تحكم تمكنه من التحكم بذراع الروبوت الذي يحمل الأجهزة الدقيقة وكاميرة مصغرة وذلك ليحول التحركات الكبيرة إلى تحركات صغيرة وهذا يتيح مزيدا من الدقة الجراحية.</a:t>
            </a:r>
            <a:endParaRPr lang="en-US" sz="2400" dirty="0">
              <a:latin typeface="Simplified Arabic" panose="02020603050405020304" pitchFamily="18" charset="-78"/>
            </a:endParaRPr>
          </a:p>
        </p:txBody>
      </p:sp>
      <p:pic>
        <p:nvPicPr>
          <p:cNvPr id="7170" name="Picture 2" descr="تعرف على الروبوت الجراحي دافنشي وعلاقته بالعمليات الجراحية في دبي | فاببليس  - بوابة الدفع الالكترون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9049" y="3829255"/>
            <a:ext cx="5195116" cy="292225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علماء روس يخترعون روبوت يقتل الأورام الخبيث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33" y="3829254"/>
            <a:ext cx="5193792" cy="293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0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0730" y="239877"/>
            <a:ext cx="2638864"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في مجالات اخرى</a:t>
            </a:r>
            <a:endParaRPr lang="en-US" sz="2800" b="1" dirty="0">
              <a:solidFill>
                <a:srgbClr val="FF0000"/>
              </a:solidFill>
              <a:latin typeface="Simplified Arabic" panose="02020603050405020304" pitchFamily="18" charset="-78"/>
            </a:endParaRPr>
          </a:p>
        </p:txBody>
      </p:sp>
      <p:sp>
        <p:nvSpPr>
          <p:cNvPr id="3" name="Rectangle 2"/>
          <p:cNvSpPr/>
          <p:nvPr/>
        </p:nvSpPr>
        <p:spPr>
          <a:xfrm>
            <a:off x="4062334" y="980485"/>
            <a:ext cx="7211698" cy="1754326"/>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ar-IQ" sz="2400" dirty="0">
                <a:latin typeface="Simplified Arabic" panose="02020603050405020304" pitchFamily="18" charset="-78"/>
              </a:rPr>
              <a:t>تم تصنيع نسيج طبي شفاف من البروتين لا يزيد سمكه عن عشرة مليمتر يستخدم لتغطية الجروح وتعقيمها وتسريع التئامها ثم يذوب ويختفي بنفسه.</a:t>
            </a:r>
            <a:endParaRPr lang="en-US" sz="2400" dirty="0">
              <a:latin typeface="Simplified Arabic" panose="02020603050405020304" pitchFamily="18" charset="-78"/>
            </a:endParaRPr>
          </a:p>
        </p:txBody>
      </p:sp>
      <p:sp>
        <p:nvSpPr>
          <p:cNvPr id="4" name="Rectangle 3"/>
          <p:cNvSpPr/>
          <p:nvPr/>
        </p:nvSpPr>
        <p:spPr>
          <a:xfrm>
            <a:off x="5171607" y="2952199"/>
            <a:ext cx="6102425" cy="830997"/>
          </a:xfrm>
          <a:prstGeom prst="rect">
            <a:avLst/>
          </a:prstGeom>
        </p:spPr>
        <p:txBody>
          <a:bodyPr wrap="square">
            <a:spAutoFit/>
          </a:bodyPr>
          <a:lstStyle/>
          <a:p>
            <a:pPr marL="285750" indent="-285750" algn="r" rtl="1">
              <a:buFont typeface="Wingdings" panose="05000000000000000000" pitchFamily="2" charset="2"/>
              <a:buChar char="Ø"/>
            </a:pPr>
            <a:r>
              <a:rPr lang="ar-SA" sz="2400" dirty="0">
                <a:latin typeface="Simplified Arabic" panose="02020603050405020304" pitchFamily="18" charset="-78"/>
              </a:rPr>
              <a:t>إنتاج أجهزة متناهية الصغر للغسيل الكلوي يتم زراعتها في جسم المريض</a:t>
            </a:r>
            <a:r>
              <a:rPr lang="en-US" sz="2400" dirty="0">
                <a:latin typeface="Simplified Arabic" panose="02020603050405020304" pitchFamily="18" charset="-78"/>
              </a:rPr>
              <a:t> </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5" name="Rectangle 4"/>
          <p:cNvSpPr/>
          <p:nvPr/>
        </p:nvSpPr>
        <p:spPr>
          <a:xfrm>
            <a:off x="5891134" y="4465606"/>
            <a:ext cx="5487829" cy="1200329"/>
          </a:xfrm>
          <a:prstGeom prst="rect">
            <a:avLst/>
          </a:prstGeom>
        </p:spPr>
        <p:txBody>
          <a:bodyPr wrap="square">
            <a:spAutoFit/>
          </a:bodyPr>
          <a:lstStyle/>
          <a:p>
            <a:pPr marL="285750" indent="-285750" algn="r" rtl="1">
              <a:buFont typeface="Wingdings" panose="05000000000000000000" pitchFamily="2" charset="2"/>
              <a:buChar char="Ø"/>
            </a:pPr>
            <a:r>
              <a:rPr lang="ar-SA" sz="2400" dirty="0">
                <a:latin typeface="Simplified Arabic" panose="02020603050405020304" pitchFamily="18" charset="-78"/>
              </a:rPr>
              <a:t>إنتاج ربوتات نانوية يتم إرسالها الى تيار الدم حيث تقوم بإزالة الجلطات الدموية من جدار الشرايين دون تدخل جراحي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2" y="3473067"/>
            <a:ext cx="4286250" cy="3185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2" y="501487"/>
            <a:ext cx="4286250" cy="2857500"/>
          </a:xfrm>
          <a:prstGeom prst="rect">
            <a:avLst/>
          </a:prstGeom>
        </p:spPr>
      </p:pic>
    </p:spTree>
    <p:extLst>
      <p:ext uri="{BB962C8B-B14F-4D97-AF65-F5344CB8AC3E}">
        <p14:creationId xmlns:p14="http://schemas.microsoft.com/office/powerpoint/2010/main" val="2547087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88343" y="342784"/>
            <a:ext cx="6279212" cy="523220"/>
          </a:xfrm>
          <a:prstGeom prst="rect">
            <a:avLst/>
          </a:prstGeom>
        </p:spPr>
        <p:txBody>
          <a:bodyPr wrap="square">
            <a:spAutoFit/>
          </a:bodyPr>
          <a:lstStyle/>
          <a:p>
            <a:pPr algn="r" rtl="1"/>
            <a:r>
              <a:rPr lang="ar-IQ" sz="2800" b="1" dirty="0">
                <a:solidFill>
                  <a:srgbClr val="0070C0"/>
                </a:solidFill>
              </a:rPr>
              <a:t>2- تطبيقات النانو تكنولوجي في مجال الصناعة</a:t>
            </a:r>
            <a:endParaRPr lang="ar-IQ" sz="2800" dirty="0">
              <a:solidFill>
                <a:srgbClr val="0070C0"/>
              </a:solidFill>
            </a:endParaRPr>
          </a:p>
        </p:txBody>
      </p:sp>
      <p:sp>
        <p:nvSpPr>
          <p:cNvPr id="3" name="Rectangle 2"/>
          <p:cNvSpPr/>
          <p:nvPr/>
        </p:nvSpPr>
        <p:spPr>
          <a:xfrm>
            <a:off x="7670027" y="910943"/>
            <a:ext cx="3837910"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الطائرات والسيارات</a:t>
            </a:r>
            <a:endParaRPr lang="en-US" sz="2800" b="1" dirty="0">
              <a:solidFill>
                <a:srgbClr val="FF0000"/>
              </a:solidFill>
              <a:latin typeface="Simplified Arabic" panose="02020603050405020304" pitchFamily="18" charset="-78"/>
            </a:endParaRPr>
          </a:p>
        </p:txBody>
      </p:sp>
      <p:sp>
        <p:nvSpPr>
          <p:cNvPr id="4" name="Rectangle 3"/>
          <p:cNvSpPr/>
          <p:nvPr/>
        </p:nvSpPr>
        <p:spPr>
          <a:xfrm>
            <a:off x="344775" y="1278684"/>
            <a:ext cx="10988146"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تقدم تقنية النانو الكثير لتحسين الصناعة في هذا المجال، فهي تدخل على سبيل المثال في صناعة الأبواب والمقاعد والدعامات، ومن أهم مميزات القطع المحسنة أنها </a:t>
            </a:r>
            <a:r>
              <a:rPr lang="ar-IQ" sz="2400" u="sng" dirty="0">
                <a:latin typeface="Simplified Arabic" panose="02020603050405020304" pitchFamily="18" charset="-78"/>
              </a:rPr>
              <a:t>صلبة وذات مرونة عالية بالإضافة إلى أنها تتميز بخفة الوزن</a:t>
            </a:r>
            <a:r>
              <a:rPr lang="ar-IQ" sz="2400" dirty="0">
                <a:latin typeface="Simplified Arabic" panose="02020603050405020304" pitchFamily="18" charset="-78"/>
              </a:rPr>
              <a:t>. وبالنسبة للقطع المحسنة المستخدمة في صناعة الاجزاء الداخلية أنها </a:t>
            </a:r>
            <a:r>
              <a:rPr lang="ar-IQ" sz="2400" u="sng" dirty="0">
                <a:latin typeface="Simplified Arabic" panose="02020603050405020304" pitchFamily="18" charset="-78"/>
              </a:rPr>
              <a:t>تقلل من استهلاك الوقود</a:t>
            </a:r>
            <a:r>
              <a:rPr lang="ar-IQ" sz="2400" dirty="0">
                <a:latin typeface="Simplified Arabic" panose="02020603050405020304" pitchFamily="18" charset="-78"/>
              </a:rPr>
              <a:t>. كما أنها ستساعد في </a:t>
            </a:r>
            <a:r>
              <a:rPr lang="ar-IQ" sz="2400" u="sng" dirty="0">
                <a:latin typeface="Simplified Arabic" panose="02020603050405020304" pitchFamily="18" charset="-78"/>
              </a:rPr>
              <a:t>صنع محركات نفاثة تتميز بهدوئها وأدائها العالي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
        <p:nvSpPr>
          <p:cNvPr id="5" name="Rectangle 4"/>
          <p:cNvSpPr/>
          <p:nvPr/>
        </p:nvSpPr>
        <p:spPr>
          <a:xfrm>
            <a:off x="9164026" y="3621353"/>
            <a:ext cx="2343911" cy="523220"/>
          </a:xfrm>
          <a:prstGeom prst="rect">
            <a:avLst/>
          </a:prstGeom>
        </p:spPr>
        <p:txBody>
          <a:bodyPr wrap="non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الزجاج</a:t>
            </a:r>
            <a:endParaRPr lang="en-US" sz="2800" b="1" dirty="0">
              <a:solidFill>
                <a:srgbClr val="FF0000"/>
              </a:solidFill>
              <a:latin typeface="Simplified Arabic" panose="02020603050405020304" pitchFamily="18" charset="-78"/>
            </a:endParaRPr>
          </a:p>
        </p:txBody>
      </p:sp>
      <p:sp>
        <p:nvSpPr>
          <p:cNvPr id="6" name="Rectangle 5"/>
          <p:cNvSpPr/>
          <p:nvPr/>
        </p:nvSpPr>
        <p:spPr>
          <a:xfrm>
            <a:off x="203200" y="4170193"/>
            <a:ext cx="11304737"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تدخل تقنية النانو في تحسين الزجاج بشكل عام وتحسين زجاج النوافذ بشكل خاص حيث يصبح </a:t>
            </a:r>
            <a:r>
              <a:rPr lang="ar-IQ" sz="2400" u="sng" dirty="0">
                <a:latin typeface="Simplified Arabic" panose="02020603050405020304" pitchFamily="18" charset="-78"/>
              </a:rPr>
              <a:t>عالي الشفافية </a:t>
            </a:r>
            <a:r>
              <a:rPr lang="ar-IQ" sz="2400" dirty="0">
                <a:latin typeface="Simplified Arabic" panose="02020603050405020304" pitchFamily="18" charset="-78"/>
              </a:rPr>
              <a:t>.وذلك باستخدام نوع معين من جسيمات النانو في صناعة  نوع من الزجاج يعرف ب </a:t>
            </a:r>
            <a:r>
              <a:rPr lang="ar-IQ" sz="2400" u="sng" dirty="0">
                <a:solidFill>
                  <a:srgbClr val="FF0000"/>
                </a:solidFill>
                <a:latin typeface="Simplified Arabic" panose="02020603050405020304" pitchFamily="18" charset="-78"/>
              </a:rPr>
              <a:t>"الزجاج النشط"، </a:t>
            </a:r>
            <a:r>
              <a:rPr lang="ar-IQ" sz="2400" dirty="0">
                <a:latin typeface="Simplified Arabic" panose="02020603050405020304" pitchFamily="18" charset="-78"/>
              </a:rPr>
              <a:t>حيث أن هذه الجسيمات تتفاعل مع الأشعة فوق البنفسجية فتهتز مما </a:t>
            </a:r>
            <a:r>
              <a:rPr lang="ar-IQ" sz="2400" u="sng" dirty="0">
                <a:latin typeface="Simplified Arabic" panose="02020603050405020304" pitchFamily="18" charset="-78"/>
              </a:rPr>
              <a:t>يزيل الرواسب والأوساخ والغبار الملتصق بالسيارات </a:t>
            </a:r>
            <a:r>
              <a:rPr lang="ar-IQ" sz="2400" dirty="0">
                <a:latin typeface="Simplified Arabic" panose="02020603050405020304" pitchFamily="18" charset="-78"/>
              </a:rPr>
              <a:t>كما أنها تتميز بأنها تشكل سطحاً محباً للماء مما يجعل تنظيفها امراًسهلاً لدرجة أنه أطلق عليه اسم "</a:t>
            </a:r>
            <a:r>
              <a:rPr lang="ar-IQ" sz="2400" u="sng" dirty="0">
                <a:latin typeface="Simplified Arabic" panose="02020603050405020304" pitchFamily="18" charset="-78"/>
              </a:rPr>
              <a:t>زجاج التنظيف الذاتي</a:t>
            </a:r>
            <a:r>
              <a:rPr lang="ar-IQ" sz="2400" dirty="0">
                <a:latin typeface="Simplified Arabic" panose="02020603050405020304" pitchFamily="18" charset="-78"/>
              </a:rPr>
              <a:t>".</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079512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6286" y="497373"/>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النظارات الشمسية</a:t>
            </a:r>
            <a:endParaRPr lang="en-US" sz="2800" b="1" dirty="0">
              <a:solidFill>
                <a:srgbClr val="FF0000"/>
              </a:solidFill>
              <a:latin typeface="Simplified Arabic" panose="02020603050405020304" pitchFamily="18" charset="-78"/>
            </a:endParaRPr>
          </a:p>
        </p:txBody>
      </p:sp>
      <p:sp>
        <p:nvSpPr>
          <p:cNvPr id="3" name="Rectangle 2"/>
          <p:cNvSpPr/>
          <p:nvPr/>
        </p:nvSpPr>
        <p:spPr>
          <a:xfrm>
            <a:off x="290287" y="1296965"/>
            <a:ext cx="11248572"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قامت شركة  </a:t>
            </a:r>
            <a:r>
              <a:rPr lang="en-US" sz="2400" dirty="0">
                <a:latin typeface="Simplified Arabic" panose="02020603050405020304" pitchFamily="18" charset="-78"/>
              </a:rPr>
              <a:t> sunglasses </a:t>
            </a:r>
            <a:r>
              <a:rPr lang="ar-IQ" sz="2400" dirty="0">
                <a:latin typeface="Simplified Arabic" panose="02020603050405020304" pitchFamily="18" charset="-78"/>
              </a:rPr>
              <a:t>للنظارات الشمسية بتصنيع طلاء بلاستيكي مقاوم للخدش والانعكاس وأنتجت نظارات النانو ذات الخصائص المميزة، كما أنها تعتبر مقبولة السعر نظراً لصغر الكمية المطلوبة من جسيمات النانو في تصنيعها</a:t>
            </a:r>
            <a:endParaRPr lang="en-US" sz="2400" dirty="0">
              <a:latin typeface="Simplified Arabic" panose="02020603050405020304" pitchFamily="18" charset="-78"/>
            </a:endParaRPr>
          </a:p>
        </p:txBody>
      </p:sp>
      <p:sp>
        <p:nvSpPr>
          <p:cNvPr id="4" name="Rectangle 3"/>
          <p:cNvSpPr/>
          <p:nvPr/>
        </p:nvSpPr>
        <p:spPr>
          <a:xfrm>
            <a:off x="6386286" y="3496953"/>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المنتجات الرياضية </a:t>
            </a:r>
            <a:endParaRPr lang="en-US" sz="2800" b="1" dirty="0">
              <a:solidFill>
                <a:srgbClr val="FF0000"/>
              </a:solidFill>
              <a:latin typeface="Simplified Arabic" panose="02020603050405020304" pitchFamily="18" charset="-78"/>
            </a:endParaRPr>
          </a:p>
        </p:txBody>
      </p:sp>
      <p:sp>
        <p:nvSpPr>
          <p:cNvPr id="5" name="Rectangle 4"/>
          <p:cNvSpPr/>
          <p:nvPr/>
        </p:nvSpPr>
        <p:spPr>
          <a:xfrm>
            <a:off x="537032" y="4131039"/>
            <a:ext cx="11001827"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تستخدم تقنية النانو في هذا المجال بشكل عام لهدفين، </a:t>
            </a:r>
            <a:r>
              <a:rPr lang="ar-IQ" sz="2400" u="sng" dirty="0">
                <a:latin typeface="Simplified Arabic" panose="02020603050405020304" pitchFamily="18" charset="-78"/>
              </a:rPr>
              <a:t>أولاً لتقوية الأدوات الرياضية </a:t>
            </a:r>
            <a:r>
              <a:rPr lang="ar-IQ" sz="2400" dirty="0">
                <a:latin typeface="Simplified Arabic" panose="02020603050405020304" pitchFamily="18" charset="-78"/>
              </a:rPr>
              <a:t>، وثانياً </a:t>
            </a:r>
            <a:r>
              <a:rPr lang="ar-IQ" sz="2400" u="sng" dirty="0">
                <a:latin typeface="Simplified Arabic" panose="02020603050405020304" pitchFamily="18" charset="-78"/>
              </a:rPr>
              <a:t>لإكسابها المرونة </a:t>
            </a:r>
            <a:r>
              <a:rPr lang="ar-IQ" sz="2400" dirty="0">
                <a:latin typeface="Simplified Arabic" panose="02020603050405020304" pitchFamily="18" charset="-78"/>
              </a:rPr>
              <a:t>والخفة، حيث أن بعض جسيمات النانو أقوى 100 مرة من المعدن الصلب وأخف منه ب 6 مرات . ومن هذه المنتجات التي تم تحسينها : مضارب الهوكي ، مضارب البيسبول ، مضارب وكرات التنس ، كرات الغولف.</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26881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0" y="403030"/>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الدهانات والاصبغة </a:t>
            </a:r>
            <a:endParaRPr lang="en-US" sz="2800" b="1" dirty="0">
              <a:solidFill>
                <a:srgbClr val="FF0000"/>
              </a:solidFill>
              <a:latin typeface="Simplified Arabic" panose="02020603050405020304" pitchFamily="18" charset="-78"/>
            </a:endParaRPr>
          </a:p>
        </p:txBody>
      </p:sp>
      <p:sp>
        <p:nvSpPr>
          <p:cNvPr id="3" name="Rectangle 2"/>
          <p:cNvSpPr/>
          <p:nvPr/>
        </p:nvSpPr>
        <p:spPr>
          <a:xfrm>
            <a:off x="537030" y="926250"/>
            <a:ext cx="10580914"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حيث تتميز هذه الدهانات بأن لها القدرة على مقاومة الخدش والتآكل والتفتت مما يجعلها مناسبة لطلاء السفن والمراكب .</a:t>
            </a:r>
            <a:endParaRPr lang="en-US" sz="2400" dirty="0">
              <a:latin typeface="Simplified Arabic" panose="02020603050405020304" pitchFamily="18" charset="-78"/>
            </a:endParaRPr>
          </a:p>
        </p:txBody>
      </p:sp>
      <p:sp>
        <p:nvSpPr>
          <p:cNvPr id="4" name="Rectangle 3"/>
          <p:cNvSpPr/>
          <p:nvPr/>
        </p:nvSpPr>
        <p:spPr>
          <a:xfrm>
            <a:off x="6916056" y="2603632"/>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التطبيقات الصحية </a:t>
            </a:r>
            <a:endParaRPr lang="en-US" sz="2800" b="1" dirty="0">
              <a:solidFill>
                <a:srgbClr val="FF0000"/>
              </a:solidFill>
              <a:latin typeface="Simplified Arabic" panose="02020603050405020304" pitchFamily="18" charset="-78"/>
            </a:endParaRPr>
          </a:p>
        </p:txBody>
      </p:sp>
      <p:sp>
        <p:nvSpPr>
          <p:cNvPr id="5" name="Rectangle 4"/>
          <p:cNvSpPr/>
          <p:nvPr/>
        </p:nvSpPr>
        <p:spPr>
          <a:xfrm>
            <a:off x="537030" y="3126852"/>
            <a:ext cx="10580913"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أهمها سوائل النانو المضادة للبكتيريا والمكروبات المسؤولة عن الكثير من الامراض. وتتميز هذه المطهرات  بعدم تأثيرها على الأسطح فهي لا تسبب التآكل ولا الصدأ.</a:t>
            </a:r>
            <a:endParaRPr lang="en-US" sz="2400" dirty="0">
              <a:latin typeface="Simplified Arabic" panose="02020603050405020304" pitchFamily="18" charset="-78"/>
            </a:endParaRPr>
          </a:p>
        </p:txBody>
      </p:sp>
      <p:sp>
        <p:nvSpPr>
          <p:cNvPr id="6" name="Rectangle 5"/>
          <p:cNvSpPr/>
          <p:nvPr/>
        </p:nvSpPr>
        <p:spPr>
          <a:xfrm>
            <a:off x="6916056" y="4657404"/>
            <a:ext cx="4482177"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الشاشات </a:t>
            </a:r>
            <a:endParaRPr lang="en-US" sz="2800" b="1" dirty="0">
              <a:solidFill>
                <a:srgbClr val="FF0000"/>
              </a:solidFill>
              <a:latin typeface="Simplified Arabic" panose="02020603050405020304" pitchFamily="18" charset="-78"/>
            </a:endParaRPr>
          </a:p>
        </p:txBody>
      </p:sp>
      <p:sp>
        <p:nvSpPr>
          <p:cNvPr id="7" name="Rectangle 6"/>
          <p:cNvSpPr/>
          <p:nvPr/>
        </p:nvSpPr>
        <p:spPr>
          <a:xfrm>
            <a:off x="537030" y="5327454"/>
            <a:ext cx="10711541"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تتميز هذه الشاشات المحسنة عن طريق تقنية النانو بأنها توفر كثيراً من الطاقة التي تستهلك في تشغيلها، كما أنها تتميز بوضوح ودقة عالية. وبالنسبة لحجمها فهي تتميز بقلة سماكتها وخفة وزنها.</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399092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0171" y="388516"/>
            <a:ext cx="758823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مادة تضاف الى البلاستك والسيراميك والمعادن  </a:t>
            </a:r>
            <a:endParaRPr lang="en-US" sz="2800" b="1" dirty="0">
              <a:solidFill>
                <a:srgbClr val="FF0000"/>
              </a:solidFill>
              <a:latin typeface="Simplified Arabic" panose="02020603050405020304" pitchFamily="18" charset="-78"/>
            </a:endParaRPr>
          </a:p>
        </p:txBody>
      </p:sp>
      <p:sp>
        <p:nvSpPr>
          <p:cNvPr id="3" name="Rectangle 2"/>
          <p:cNvSpPr/>
          <p:nvPr/>
        </p:nvSpPr>
        <p:spPr>
          <a:xfrm>
            <a:off x="708460" y="1106609"/>
            <a:ext cx="10609943"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وتعمل هذه المادة على جعل هذه المواد قوية كالفولاذ وخفيفة كالعظام وستكون لها استعمالات كثيرة خصوصاً في هيكل الطائرات والأجنحة، فهي مضادة للجليد ومقاومة للحرارة حتى 900 درجة مئوية.</a:t>
            </a:r>
            <a:endParaRPr lang="en-US" sz="2400" dirty="0">
              <a:latin typeface="Simplified Arabic" panose="02020603050405020304" pitchFamily="18" charset="-78"/>
            </a:endParaRPr>
          </a:p>
        </p:txBody>
      </p:sp>
      <p:sp>
        <p:nvSpPr>
          <p:cNvPr id="4" name="Rectangle 3"/>
          <p:cNvSpPr/>
          <p:nvPr/>
        </p:nvSpPr>
        <p:spPr>
          <a:xfrm>
            <a:off x="3730170" y="2703905"/>
            <a:ext cx="758823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صناعة الثلاجات </a:t>
            </a:r>
            <a:endParaRPr lang="en-US" sz="2800" b="1" dirty="0">
              <a:solidFill>
                <a:srgbClr val="FF0000"/>
              </a:solidFill>
              <a:latin typeface="Simplified Arabic" panose="02020603050405020304" pitchFamily="18" charset="-78"/>
            </a:endParaRPr>
          </a:p>
        </p:txBody>
      </p:sp>
      <p:sp>
        <p:nvSpPr>
          <p:cNvPr id="5" name="Rectangle 4"/>
          <p:cNvSpPr/>
          <p:nvPr/>
        </p:nvSpPr>
        <p:spPr>
          <a:xfrm>
            <a:off x="708460" y="3227125"/>
            <a:ext cx="10609943" cy="2308324"/>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   بالرغم من أن الحرارة المنخفضة في الثلاجات تقلل تكاثر البكتيريا إلا أنها لا تمنعها، لذا قامت شركة سامسونج للإلكترونيات بتبطين الثلاجات بطبقة مجهرية من محلول نانو الفضة، لمنع البكتيريا من عملية التمثيل الضوئي والتنفس وبالتالي موتها ، مما يجعل هذه الثلاجات تحافظ على الطعام داخلها صالحاً لفترة أطول من الثلاجات العادية.</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7416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B948C-C0E6-43DB-BC4E-2769884EC7C2}"/>
              </a:ext>
            </a:extLst>
          </p:cNvPr>
          <p:cNvSpPr txBox="1"/>
          <p:nvPr/>
        </p:nvSpPr>
        <p:spPr>
          <a:xfrm>
            <a:off x="8636000" y="461818"/>
            <a:ext cx="2401456" cy="584775"/>
          </a:xfrm>
          <a:prstGeom prst="rect">
            <a:avLst/>
          </a:prstGeom>
          <a:noFill/>
        </p:spPr>
        <p:txBody>
          <a:bodyPr wrap="square" rtlCol="0">
            <a:spAutoFit/>
          </a:bodyPr>
          <a:lstStyle/>
          <a:p>
            <a:pPr algn="r" rtl="1"/>
            <a:r>
              <a:rPr lang="ar-IQ" sz="3200" b="1" dirty="0">
                <a:solidFill>
                  <a:srgbClr val="FF0000"/>
                </a:solidFill>
              </a:rPr>
              <a:t>محاور الورشة</a:t>
            </a:r>
            <a:endParaRPr lang="en-US" sz="3200" b="1" dirty="0">
              <a:solidFill>
                <a:srgbClr val="FF0000"/>
              </a:solidFill>
            </a:endParaRPr>
          </a:p>
        </p:txBody>
      </p:sp>
      <p:sp>
        <p:nvSpPr>
          <p:cNvPr id="3" name="TextBox 2">
            <a:extLst>
              <a:ext uri="{FF2B5EF4-FFF2-40B4-BE49-F238E27FC236}">
                <a16:creationId xmlns:a16="http://schemas.microsoft.com/office/drawing/2014/main" id="{789A96A5-8DB3-4358-8724-57D74767A1D5}"/>
              </a:ext>
            </a:extLst>
          </p:cNvPr>
          <p:cNvSpPr txBox="1"/>
          <p:nvPr/>
        </p:nvSpPr>
        <p:spPr>
          <a:xfrm>
            <a:off x="4701311" y="1151661"/>
            <a:ext cx="6336145" cy="4464684"/>
          </a:xfrm>
          <a:prstGeom prst="rect">
            <a:avLst/>
          </a:prstGeom>
          <a:noFill/>
        </p:spPr>
        <p:txBody>
          <a:bodyPr wrap="square" rtlCol="0">
            <a:spAutoFit/>
          </a:bodyPr>
          <a:lstStyle/>
          <a:p>
            <a:pPr marL="285750" indent="-285750" algn="r" rtl="1">
              <a:lnSpc>
                <a:spcPct val="150000"/>
              </a:lnSpc>
              <a:buFontTx/>
              <a:buChar char="-"/>
            </a:pPr>
            <a:r>
              <a:rPr lang="ar-IQ" sz="2400" b="1" dirty="0">
                <a:solidFill>
                  <a:srgbClr val="0070C0"/>
                </a:solidFill>
              </a:rPr>
              <a:t>المقدمة</a:t>
            </a:r>
          </a:p>
          <a:p>
            <a:pPr marL="285750" indent="-285750" algn="r" rtl="1">
              <a:lnSpc>
                <a:spcPct val="150000"/>
              </a:lnSpc>
              <a:buFontTx/>
              <a:buChar char="-"/>
            </a:pPr>
            <a:r>
              <a:rPr lang="ar-IQ" sz="2400" b="1" dirty="0">
                <a:solidFill>
                  <a:srgbClr val="0070C0"/>
                </a:solidFill>
              </a:rPr>
              <a:t>تقنية النانو</a:t>
            </a:r>
          </a:p>
          <a:p>
            <a:pPr marL="285750" indent="-285750" algn="r" rtl="1">
              <a:lnSpc>
                <a:spcPct val="150000"/>
              </a:lnSpc>
              <a:buFontTx/>
              <a:buChar char="-"/>
            </a:pPr>
            <a:r>
              <a:rPr lang="ar-IQ" sz="2400" b="1" dirty="0">
                <a:solidFill>
                  <a:srgbClr val="0070C0"/>
                </a:solidFill>
              </a:rPr>
              <a:t>نظرة تأريخية</a:t>
            </a:r>
          </a:p>
          <a:p>
            <a:pPr marL="285750" indent="-285750" algn="r" rtl="1">
              <a:lnSpc>
                <a:spcPct val="150000"/>
              </a:lnSpc>
              <a:buFontTx/>
              <a:buChar char="-"/>
            </a:pPr>
            <a:r>
              <a:rPr lang="ar-IQ" sz="2400" b="1" dirty="0">
                <a:solidFill>
                  <a:srgbClr val="0070C0"/>
                </a:solidFill>
              </a:rPr>
              <a:t>مميزات تقنية النانو</a:t>
            </a:r>
          </a:p>
          <a:p>
            <a:pPr marL="285750" indent="-285750" algn="r" rtl="1">
              <a:lnSpc>
                <a:spcPct val="150000"/>
              </a:lnSpc>
              <a:buFontTx/>
              <a:buChar char="-"/>
            </a:pPr>
            <a:r>
              <a:rPr lang="ar-IQ" sz="2400" b="1" dirty="0">
                <a:solidFill>
                  <a:srgbClr val="0070C0"/>
                </a:solidFill>
              </a:rPr>
              <a:t>اشكال المواد النانوية</a:t>
            </a:r>
          </a:p>
          <a:p>
            <a:pPr marL="285750" indent="-285750" algn="r" rtl="1">
              <a:lnSpc>
                <a:spcPct val="150000"/>
              </a:lnSpc>
              <a:buFontTx/>
              <a:buChar char="-"/>
            </a:pPr>
            <a:r>
              <a:rPr lang="ar-IQ" sz="2400" b="1" dirty="0">
                <a:solidFill>
                  <a:srgbClr val="0070C0"/>
                </a:solidFill>
              </a:rPr>
              <a:t>طرق تحضير المواد النانوية</a:t>
            </a:r>
          </a:p>
          <a:p>
            <a:pPr marL="285750" indent="-285750" algn="r" rtl="1">
              <a:lnSpc>
                <a:spcPct val="150000"/>
              </a:lnSpc>
              <a:buFontTx/>
              <a:buChar char="-"/>
            </a:pPr>
            <a:r>
              <a:rPr lang="ar-IQ" sz="2400" b="1" dirty="0">
                <a:solidFill>
                  <a:srgbClr val="0070C0"/>
                </a:solidFill>
              </a:rPr>
              <a:t>طرق تشخيص المواد النانوية</a:t>
            </a:r>
          </a:p>
          <a:p>
            <a:pPr marL="285750" indent="-285750" algn="r" rtl="1">
              <a:lnSpc>
                <a:spcPct val="150000"/>
              </a:lnSpc>
              <a:buFontTx/>
              <a:buChar char="-"/>
            </a:pPr>
            <a:r>
              <a:rPr lang="ar-IQ" sz="2400" b="1" dirty="0">
                <a:solidFill>
                  <a:srgbClr val="0070C0"/>
                </a:solidFill>
              </a:rPr>
              <a:t>تطبيقات تقنيات النانو</a:t>
            </a:r>
            <a:endParaRPr lang="en-US" sz="2400" b="1" dirty="0">
              <a:solidFill>
                <a:srgbClr val="0070C0"/>
              </a:solidFill>
            </a:endParaRPr>
          </a:p>
        </p:txBody>
      </p:sp>
    </p:spTree>
    <p:extLst>
      <p:ext uri="{BB962C8B-B14F-4D97-AF65-F5344CB8AC3E}">
        <p14:creationId xmlns:p14="http://schemas.microsoft.com/office/powerpoint/2010/main" val="404769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0" y="858689"/>
            <a:ext cx="11451772" cy="1754326"/>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يتميز فلتر الاستحمام - </a:t>
            </a:r>
            <a:r>
              <a:rPr lang="en-US" sz="2400" dirty="0">
                <a:latin typeface="Simplified Arabic" panose="02020603050405020304" pitchFamily="18" charset="-78"/>
              </a:rPr>
              <a:t>AQ-1000 </a:t>
            </a:r>
            <a:r>
              <a:rPr lang="ar-IQ" sz="2400" dirty="0">
                <a:latin typeface="Simplified Arabic" panose="02020603050405020304" pitchFamily="18" charset="-78"/>
              </a:rPr>
              <a:t> باحتوائه على 3 طبقات هي: نانو الكربون ونانو الفضة ونانو النحاس والزنك ، وتعمل هذه الطبقات الوسيطة الثلاث على تنقية المياه من الكلور والبكتيريا والمعادن الثقيلة وباقي الملوثات المضرة بالشعر والجلد.</a:t>
            </a:r>
            <a:endParaRPr lang="en-US" sz="2400" dirty="0">
              <a:latin typeface="Simplified Arabic" panose="02020603050405020304" pitchFamily="18" charset="-78"/>
            </a:endParaRPr>
          </a:p>
        </p:txBody>
      </p:sp>
      <p:sp>
        <p:nvSpPr>
          <p:cNvPr id="3" name="Rectangle 2"/>
          <p:cNvSpPr/>
          <p:nvPr/>
        </p:nvSpPr>
        <p:spPr>
          <a:xfrm>
            <a:off x="6969596" y="273884"/>
            <a:ext cx="4206403" cy="523220"/>
          </a:xfrm>
          <a:prstGeom prst="rect">
            <a:avLst/>
          </a:prstGeom>
        </p:spPr>
        <p:txBody>
          <a:bodyPr wrap="square">
            <a:spAutoFit/>
          </a:bodyPr>
          <a:lstStyle/>
          <a:p>
            <a:pPr marL="285750" indent="-285750" algn="r" rtl="1">
              <a:buFont typeface="Wingdings" panose="05000000000000000000" pitchFamily="2" charset="2"/>
              <a:buChar char="q"/>
            </a:pPr>
            <a:r>
              <a:rPr lang="ar-IQ" sz="2400" b="1" dirty="0">
                <a:solidFill>
                  <a:srgbClr val="FF0000"/>
                </a:solidFill>
                <a:latin typeface="Simplified Arabic" panose="02020603050405020304" pitchFamily="18" charset="-78"/>
              </a:rPr>
              <a:t>  </a:t>
            </a:r>
            <a:r>
              <a:rPr lang="ar-IQ" sz="2800" b="1" dirty="0">
                <a:solidFill>
                  <a:srgbClr val="FF0000"/>
                </a:solidFill>
                <a:latin typeface="Simplified Arabic" panose="02020603050405020304" pitchFamily="18" charset="-78"/>
              </a:rPr>
              <a:t>منقيات المياه ( فلترات)</a:t>
            </a:r>
            <a:endParaRPr lang="en-US" sz="2800" b="1" dirty="0">
              <a:solidFill>
                <a:srgbClr val="FF0000"/>
              </a:solidFill>
              <a:latin typeface="Simplified Arabic" panose="02020603050405020304" pitchFamily="18"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1" y="2613015"/>
            <a:ext cx="6415790" cy="3514922"/>
          </a:xfrm>
          <a:prstGeom prst="rect">
            <a:avLst/>
          </a:prstGeom>
        </p:spPr>
      </p:pic>
    </p:spTree>
    <p:extLst>
      <p:ext uri="{BB962C8B-B14F-4D97-AF65-F5344CB8AC3E}">
        <p14:creationId xmlns:p14="http://schemas.microsoft.com/office/powerpoint/2010/main" val="149480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394" y="399533"/>
            <a:ext cx="5319085" cy="584775"/>
          </a:xfrm>
          <a:prstGeom prst="rect">
            <a:avLst/>
          </a:prstGeom>
        </p:spPr>
        <p:txBody>
          <a:bodyPr wrap="none">
            <a:spAutoFit/>
          </a:bodyPr>
          <a:lstStyle/>
          <a:p>
            <a:r>
              <a:rPr lang="ar-IQ" sz="3200" b="1" dirty="0">
                <a:solidFill>
                  <a:srgbClr val="FF0000"/>
                </a:solidFill>
                <a:latin typeface="Arial,Bold"/>
              </a:rPr>
              <a:t>تطبيقات النانو تكنولوجي في المستقبل</a:t>
            </a:r>
            <a:endParaRPr lang="en-US" sz="3200" dirty="0"/>
          </a:p>
        </p:txBody>
      </p:sp>
      <p:sp>
        <p:nvSpPr>
          <p:cNvPr id="3" name="Rectangle 2"/>
          <p:cNvSpPr/>
          <p:nvPr/>
        </p:nvSpPr>
        <p:spPr>
          <a:xfrm>
            <a:off x="638629" y="934441"/>
            <a:ext cx="10958286" cy="1154162"/>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كما رأينا فإن خواص المواد النانوية متميزة ورائعة وبالاستفادة من هذه الخواص يمكننا الوصول إلى تطبيقات أكثر خدمة للبشرية وأكثر تسريعاً وتسهيلاً لحياتنا اليوم منها:</a:t>
            </a:r>
            <a:endParaRPr lang="en-US" sz="2400" dirty="0">
              <a:latin typeface="Simplified Arabic" panose="02020603050405020304" pitchFamily="18" charset="-78"/>
            </a:endParaRPr>
          </a:p>
        </p:txBody>
      </p:sp>
      <p:sp>
        <p:nvSpPr>
          <p:cNvPr id="4" name="Rectangle 3"/>
          <p:cNvSpPr/>
          <p:nvPr/>
        </p:nvSpPr>
        <p:spPr>
          <a:xfrm>
            <a:off x="2714171" y="2100291"/>
            <a:ext cx="8905131" cy="523220"/>
          </a:xfrm>
          <a:prstGeom prst="rect">
            <a:avLst/>
          </a:prstGeom>
        </p:spPr>
        <p:txBody>
          <a:bodyPr wrap="square">
            <a:spAutoFit/>
          </a:bodyPr>
          <a:lstStyle/>
          <a:p>
            <a:pPr algn="r" rtl="1"/>
            <a:r>
              <a:rPr lang="ar-IQ" sz="2800" b="1" dirty="0">
                <a:solidFill>
                  <a:srgbClr val="002060"/>
                </a:solidFill>
                <a:latin typeface="Simplified Arabic,Bold"/>
              </a:rPr>
              <a:t>صناعة الملابس : </a:t>
            </a:r>
            <a:r>
              <a:rPr lang="ar-IQ" sz="2400" dirty="0">
                <a:latin typeface="Simplified Arabic" panose="02020603050405020304" pitchFamily="18" charset="-78"/>
              </a:rPr>
              <a:t>يجري العمل على تصنيع ملابس ستكون : </a:t>
            </a:r>
            <a:r>
              <a:rPr lang="ar-IQ" sz="2800" b="1" dirty="0">
                <a:solidFill>
                  <a:srgbClr val="002060"/>
                </a:solidFill>
                <a:latin typeface="Simplified Arabic,Bold"/>
              </a:rPr>
              <a:t>  </a:t>
            </a:r>
            <a:endParaRPr lang="en-US" sz="2800" dirty="0"/>
          </a:p>
        </p:txBody>
      </p:sp>
      <p:sp>
        <p:nvSpPr>
          <p:cNvPr id="5" name="Rectangle 4"/>
          <p:cNvSpPr/>
          <p:nvPr/>
        </p:nvSpPr>
        <p:spPr>
          <a:xfrm>
            <a:off x="602793" y="2623511"/>
            <a:ext cx="10994122" cy="3416320"/>
          </a:xfrm>
          <a:prstGeom prst="rect">
            <a:avLst/>
          </a:prstGeom>
        </p:spPr>
        <p:txBody>
          <a:bodyPr wrap="square">
            <a:spAutoFit/>
          </a:bodyPr>
          <a:lstStyle/>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مقاومة للبقع والسوائل.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تحمي من اضرار الأشعة فوق البنفسجية.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قادرة على توفير الاتصال بالإنترنت، واعادة شحن الأجهزة، ومراقبة الحالة</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 الصحية لمرتديها.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 كما قامت شركة لونار دزاين بتصميم نموذج </a:t>
            </a:r>
            <a:r>
              <a:rPr lang="ar-IQ" sz="2400" u="sng" dirty="0">
                <a:solidFill>
                  <a:srgbClr val="FF0000"/>
                </a:solidFill>
                <a:latin typeface="Simplified Arabic" panose="02020603050405020304" pitchFamily="18" charset="-78"/>
              </a:rPr>
              <a:t>لجاكيت مستقبلي </a:t>
            </a:r>
            <a:r>
              <a:rPr lang="ar-IQ" sz="2400" dirty="0">
                <a:latin typeface="Simplified Arabic" panose="02020603050405020304" pitchFamily="18" charset="-78"/>
              </a:rPr>
              <a:t>يتحول إلى أي شكل وأي لون يريده المشتري. </a:t>
            </a:r>
          </a:p>
          <a:p>
            <a:pPr marL="342900" indent="-342900" algn="r" rtl="1">
              <a:lnSpc>
                <a:spcPct val="150000"/>
              </a:lnSpc>
              <a:buFont typeface="Wingdings" panose="05000000000000000000" pitchFamily="2" charset="2"/>
              <a:buChar char="ü"/>
            </a:pPr>
            <a:r>
              <a:rPr lang="ar-IQ" sz="2400" dirty="0">
                <a:latin typeface="Simplified Arabic" panose="02020603050405020304" pitchFamily="18" charset="-78"/>
              </a:rPr>
              <a:t>كما توجد محاولات لصنع ملابس تقيس النبض والتنفس وبيانات صحية وتنظف نفسها من الأوساخ والروائح.</a:t>
            </a:r>
            <a:endParaRPr lang="en-US" sz="2400" dirty="0">
              <a:latin typeface="Simplified Arabic" panose="02020603050405020304" pitchFamily="18" charset="-78"/>
            </a:endParaRPr>
          </a:p>
        </p:txBody>
      </p:sp>
      <p:pic>
        <p:nvPicPr>
          <p:cNvPr id="1026" name="Picture 2" descr="فن صناعة الموضة : التطبيقات الحديثة من تقنية النانو في صناعة النسي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0" y="1570266"/>
            <a:ext cx="3852472" cy="326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3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8" y="261457"/>
            <a:ext cx="10856685" cy="1569660"/>
          </a:xfrm>
          <a:prstGeom prst="rect">
            <a:avLst/>
          </a:prstGeom>
        </p:spPr>
        <p:txBody>
          <a:bodyPr wrap="square">
            <a:spAutoFit/>
          </a:bodyPr>
          <a:lstStyle/>
          <a:p>
            <a:pPr algn="r" rtl="1"/>
            <a:r>
              <a:rPr lang="ar-IQ" sz="2400" b="1" dirty="0">
                <a:solidFill>
                  <a:srgbClr val="0070C0"/>
                </a:solidFill>
                <a:latin typeface="Simplified Arabic" panose="02020603050405020304" pitchFamily="18" charset="-78"/>
              </a:rPr>
              <a:t>في مجال الزراعة:</a:t>
            </a:r>
          </a:p>
          <a:p>
            <a:pPr algn="r" rtl="1">
              <a:lnSpc>
                <a:spcPct val="150000"/>
              </a:lnSpc>
            </a:pPr>
            <a:r>
              <a:rPr lang="ar-IQ" sz="2400" dirty="0">
                <a:latin typeface="Simplified Arabic" panose="02020603050405020304" pitchFamily="18" charset="-78"/>
              </a:rPr>
              <a:t>تستخدم معدات نانوية لزيادة خصوبة التربة وزيادة الإنتاج الزراعي ، مثل الزيوليتات ذات المسامات النانوية لإطلاق جرعات فعالة من الماء والمواد المخصبة للزرع وجرعات من الغذاء والدواء للمواشي.</a:t>
            </a:r>
            <a:endParaRPr lang="en-US" sz="2400" dirty="0">
              <a:latin typeface="Simplified Arabic" panose="02020603050405020304" pitchFamily="18" charset="-78"/>
            </a:endParaRPr>
          </a:p>
        </p:txBody>
      </p:sp>
      <p:sp>
        <p:nvSpPr>
          <p:cNvPr id="3" name="Rectangle 2"/>
          <p:cNvSpPr/>
          <p:nvPr/>
        </p:nvSpPr>
        <p:spPr>
          <a:xfrm>
            <a:off x="9122549" y="2022509"/>
            <a:ext cx="2372764" cy="461665"/>
          </a:xfrm>
          <a:prstGeom prst="rect">
            <a:avLst/>
          </a:prstGeom>
        </p:spPr>
        <p:txBody>
          <a:bodyPr wrap="none">
            <a:spAutoFit/>
          </a:bodyPr>
          <a:lstStyle/>
          <a:p>
            <a:pPr algn="r" rtl="1"/>
            <a:r>
              <a:rPr lang="ar-IQ" sz="2400" b="1" dirty="0">
                <a:solidFill>
                  <a:srgbClr val="0070C0"/>
                </a:solidFill>
                <a:latin typeface="Simplified Arabic" panose="02020603050405020304" pitchFamily="18" charset="-78"/>
              </a:rPr>
              <a:t>وفي المجال العسكري </a:t>
            </a:r>
            <a:endParaRPr lang="en-US" sz="2400" b="1" dirty="0">
              <a:solidFill>
                <a:srgbClr val="0070C0"/>
              </a:solidFill>
              <a:latin typeface="Simplified Arabic" panose="02020603050405020304" pitchFamily="18" charset="-78"/>
            </a:endParaRPr>
          </a:p>
        </p:txBody>
      </p:sp>
      <p:sp>
        <p:nvSpPr>
          <p:cNvPr id="4" name="Rectangle 3"/>
          <p:cNvSpPr/>
          <p:nvPr/>
        </p:nvSpPr>
        <p:spPr>
          <a:xfrm>
            <a:off x="275770" y="2345674"/>
            <a:ext cx="11306627" cy="1200329"/>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rPr>
              <a:t>يقوم بعض الخبراء بتطوير دبور آلي بمحرك نانوي يصور أهدافاً استخبارية ويطلق النار ويتسلل إلى العدو ويشوش أجهزة الاتصال. كذلك استخدام ألياف نانوية لتطوير زيّ قتالي يسمح بدخول الهواء ويمنع دخول الغازات  السامة.</a:t>
            </a:r>
            <a:endParaRPr lang="en-US" sz="2400" dirty="0">
              <a:latin typeface="Simplified Arabic" panose="02020603050405020304" pitchFamily="18" charset="-78"/>
            </a:endParaRPr>
          </a:p>
        </p:txBody>
      </p:sp>
      <p:sp>
        <p:nvSpPr>
          <p:cNvPr id="5" name="Rectangle 4"/>
          <p:cNvSpPr/>
          <p:nvPr/>
        </p:nvSpPr>
        <p:spPr>
          <a:xfrm>
            <a:off x="9636936" y="3869168"/>
            <a:ext cx="1829347" cy="461665"/>
          </a:xfrm>
          <a:prstGeom prst="rect">
            <a:avLst/>
          </a:prstGeom>
        </p:spPr>
        <p:txBody>
          <a:bodyPr wrap="none">
            <a:spAutoFit/>
          </a:bodyPr>
          <a:lstStyle/>
          <a:p>
            <a:r>
              <a:rPr lang="ar-IQ" sz="2400" b="1" dirty="0">
                <a:solidFill>
                  <a:srgbClr val="0070C0"/>
                </a:solidFill>
                <a:latin typeface="Simplified Arabic" panose="02020603050405020304" pitchFamily="18" charset="-78"/>
              </a:rPr>
              <a:t>في مجال الأغذية</a:t>
            </a:r>
            <a:endParaRPr lang="en-US" sz="2400" b="1" dirty="0">
              <a:solidFill>
                <a:srgbClr val="0070C0"/>
              </a:solidFill>
              <a:latin typeface="Simplified Arabic" panose="02020603050405020304" pitchFamily="18" charset="-78"/>
            </a:endParaRPr>
          </a:p>
        </p:txBody>
      </p:sp>
      <p:sp>
        <p:nvSpPr>
          <p:cNvPr id="6" name="Rectangle 5"/>
          <p:cNvSpPr/>
          <p:nvPr/>
        </p:nvSpPr>
        <p:spPr>
          <a:xfrm>
            <a:off x="275770" y="4502551"/>
            <a:ext cx="11074397" cy="1938992"/>
          </a:xfrm>
          <a:prstGeom prst="rect">
            <a:avLst/>
          </a:prstGeom>
        </p:spPr>
        <p:txBody>
          <a:bodyPr wrap="square">
            <a:spAutoFit/>
          </a:bodyPr>
          <a:lstStyle/>
          <a:p>
            <a:pPr marL="342900" indent="-342900" algn="just" rtl="1">
              <a:buFont typeface="Wingdings" panose="05000000000000000000" pitchFamily="2" charset="2"/>
              <a:buChar char="v"/>
            </a:pPr>
            <a:r>
              <a:rPr lang="ar-IQ" sz="2400" dirty="0">
                <a:latin typeface="Simplified Arabic" panose="02020603050405020304" pitchFamily="18" charset="-78"/>
              </a:rPr>
              <a:t>ويتم حاليا اجراء تجارب على استخدام النانوتكنولوجي في إنتاج مستشعرات حيوية قادرة على التقاط البكتيريا الدقيقة التي تصيب الطعام وتتسبب في إفساده، وبالتالي سيكون من السهل الحفاظ على حياة الإنسان.</a:t>
            </a:r>
          </a:p>
          <a:p>
            <a:pPr marL="342900" indent="-342900" algn="just" rtl="1">
              <a:buFont typeface="Wingdings" panose="05000000000000000000" pitchFamily="2" charset="2"/>
              <a:buChar char="v"/>
            </a:pPr>
            <a:endParaRPr lang="ar-IQ" sz="2400" dirty="0">
              <a:latin typeface="Simplified Arabic" panose="02020603050405020304" pitchFamily="18" charset="-78"/>
            </a:endParaRPr>
          </a:p>
          <a:p>
            <a:pPr marL="342900" indent="-342900" algn="just" rtl="1">
              <a:buFont typeface="Wingdings" panose="05000000000000000000" pitchFamily="2" charset="2"/>
              <a:buChar char="v"/>
            </a:pPr>
            <a:r>
              <a:rPr lang="ar-IQ" sz="2400" dirty="0">
                <a:latin typeface="Simplified Arabic" panose="02020603050405020304" pitchFamily="18" charset="-78"/>
              </a:rPr>
              <a:t>كما يجري العمل على إنتاج شراب لا لون له ولا طعم يحتوي مواد نانوية وعند وضعه في الميكروويف على تردد معين يتحول إلى عصير الليمون وعلى تردد آخر يتحول إلى عصير التفاح وهكذا..</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1179756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2708" y="410395"/>
            <a:ext cx="1893468" cy="523220"/>
          </a:xfrm>
          <a:prstGeom prst="rect">
            <a:avLst/>
          </a:prstGeom>
        </p:spPr>
        <p:txBody>
          <a:bodyPr wrap="none">
            <a:spAutoFit/>
          </a:bodyPr>
          <a:lstStyle/>
          <a:p>
            <a:pPr algn="r" rtl="1"/>
            <a:r>
              <a:rPr lang="ar-IQ" sz="2800" b="1" dirty="0">
                <a:solidFill>
                  <a:srgbClr val="0070C0"/>
                </a:solidFill>
                <a:latin typeface="Simplified Arabic" panose="02020603050405020304" pitchFamily="18" charset="-78"/>
              </a:rPr>
              <a:t>اخفاء الاجسام </a:t>
            </a:r>
            <a:endParaRPr lang="en-US" sz="2800" b="1" dirty="0">
              <a:solidFill>
                <a:srgbClr val="0070C0"/>
              </a:solidFill>
              <a:latin typeface="Simplified Arabic" panose="02020603050405020304" pitchFamily="18" charset="-78"/>
            </a:endParaRPr>
          </a:p>
        </p:txBody>
      </p:sp>
      <p:sp>
        <p:nvSpPr>
          <p:cNvPr id="3" name="Rectangle 2"/>
          <p:cNvSpPr/>
          <p:nvPr/>
        </p:nvSpPr>
        <p:spPr>
          <a:xfrm>
            <a:off x="750698" y="785706"/>
            <a:ext cx="11292115" cy="1708160"/>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       كماأجرى بعض الباحثين بجامعة بنسلفانيا الأمريكية تجارب على تحقيق إخفاء بعض الأجسام أو تقديم ميزة الشفافية لأي جسم مهما كان المادة المصنوع منها، حتى لو كان جسماً بشرياً وذلك من خلال الاعتماد على النانوتكنولوجي في كسر خطوط الضوء بزوايا معينة.</a:t>
            </a:r>
            <a:endParaRPr lang="en-US" sz="2400" dirty="0">
              <a:latin typeface="Simplified Arabic" panose="02020603050405020304" pitchFamily="18" charset="-78"/>
            </a:endParaRPr>
          </a:p>
        </p:txBody>
      </p:sp>
      <p:sp>
        <p:nvSpPr>
          <p:cNvPr id="4" name="Rectangle 3"/>
          <p:cNvSpPr/>
          <p:nvPr/>
        </p:nvSpPr>
        <p:spPr>
          <a:xfrm>
            <a:off x="9668776" y="2609643"/>
            <a:ext cx="1821332" cy="523220"/>
          </a:xfrm>
          <a:prstGeom prst="rect">
            <a:avLst/>
          </a:prstGeom>
        </p:spPr>
        <p:txBody>
          <a:bodyPr wrap="none">
            <a:spAutoFit/>
          </a:bodyPr>
          <a:lstStyle/>
          <a:p>
            <a:pPr algn="r" rtl="1"/>
            <a:r>
              <a:rPr lang="ar-IQ" sz="2800" b="1" dirty="0">
                <a:solidFill>
                  <a:srgbClr val="0070C0"/>
                </a:solidFill>
                <a:latin typeface="Simplified Arabic" panose="02020603050405020304" pitchFamily="18" charset="-78"/>
              </a:rPr>
              <a:t>بدائل الاعضاء</a:t>
            </a:r>
            <a:endParaRPr lang="en-US" sz="2800" b="1" dirty="0">
              <a:solidFill>
                <a:srgbClr val="0070C0"/>
              </a:solidFill>
              <a:latin typeface="Simplified Arabic" panose="02020603050405020304" pitchFamily="18" charset="-78"/>
            </a:endParaRPr>
          </a:p>
        </p:txBody>
      </p:sp>
      <p:sp>
        <p:nvSpPr>
          <p:cNvPr id="5" name="Rectangle 4"/>
          <p:cNvSpPr/>
          <p:nvPr/>
        </p:nvSpPr>
        <p:spPr>
          <a:xfrm>
            <a:off x="524654" y="3071549"/>
            <a:ext cx="11278315" cy="2308324"/>
          </a:xfrm>
          <a:prstGeom prst="rect">
            <a:avLst/>
          </a:prstGeom>
        </p:spPr>
        <p:txBody>
          <a:bodyPr wrap="square">
            <a:spAutoFit/>
          </a:bodyPr>
          <a:lstStyle/>
          <a:p>
            <a:pPr algn="r" rtl="1">
              <a:lnSpc>
                <a:spcPct val="150000"/>
              </a:lnSpc>
            </a:pPr>
            <a:r>
              <a:rPr lang="ar-IQ" sz="2400" dirty="0">
                <a:latin typeface="Simplified Arabic" panose="02020603050405020304" pitchFamily="18" charset="-78"/>
              </a:rPr>
              <a:t>وحالياً يتم التفكير بتصنيع أجهزة نانوية ذات خصائص ميكانيكية وكهربائية تحل بديلاً عن خلايا الدم الأصلية وتقوم بجميع وظائفها، كما أن تقنية النانو تستطيع أن تقدم بديلاً للأعضاء والأجهزة البشرية تكون بكفاءة قريبة من الأصلية، حيث تجرى البحوث الآن باستبدال بعض الأعضاء التي تؤدي وظائف</a:t>
            </a:r>
          </a:p>
          <a:p>
            <a:pPr algn="r" rtl="1">
              <a:lnSpc>
                <a:spcPct val="150000"/>
              </a:lnSpc>
            </a:pPr>
            <a:r>
              <a:rPr lang="ar-IQ" sz="2400" dirty="0">
                <a:latin typeface="Simplified Arabic" panose="02020603050405020304" pitchFamily="18" charset="-78"/>
              </a:rPr>
              <a:t> حركية كالعظام والعضلات والمفاصل بأعضاء نانوية تقوم بنفس المهمة.</a:t>
            </a:r>
            <a:endParaRPr lang="en-US" sz="2400" dirty="0">
              <a:latin typeface="Simplified Arabic" panose="02020603050405020304" pitchFamily="18" charset="-78"/>
            </a:endParaRPr>
          </a:p>
        </p:txBody>
      </p:sp>
      <p:pic>
        <p:nvPicPr>
          <p:cNvPr id="2050" name="Picture 2" descr="طب النانو في المنطقة العربية: التقنية الصغيرة التي نعلق عليها آمالاً كبيرة  | بوبيولار ساينس - العلوم للعم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3" y="4187832"/>
            <a:ext cx="4646013" cy="261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5267" y="197953"/>
            <a:ext cx="3424335" cy="584775"/>
          </a:xfrm>
          <a:prstGeom prst="rect">
            <a:avLst/>
          </a:prstGeom>
        </p:spPr>
        <p:txBody>
          <a:bodyPr wrap="none">
            <a:spAutoFit/>
          </a:bodyPr>
          <a:lstStyle/>
          <a:p>
            <a:pPr algn="r" rtl="1"/>
            <a:r>
              <a:rPr lang="ar-IQ" sz="3200" b="1" dirty="0">
                <a:solidFill>
                  <a:srgbClr val="0070C0"/>
                </a:solidFill>
                <a:latin typeface="Simplified Arabic" panose="02020603050405020304" pitchFamily="18" charset="-78"/>
              </a:rPr>
              <a:t>الاستنتاجات والتوصيات </a:t>
            </a:r>
            <a:endParaRPr lang="en-US" sz="3200" b="1" dirty="0">
              <a:solidFill>
                <a:srgbClr val="0070C0"/>
              </a:solidFill>
              <a:latin typeface="Simplified Arabic" panose="02020603050405020304" pitchFamily="18" charset="-78"/>
            </a:endParaRPr>
          </a:p>
        </p:txBody>
      </p:sp>
      <p:sp>
        <p:nvSpPr>
          <p:cNvPr id="3" name="Rectangle 2"/>
          <p:cNvSpPr/>
          <p:nvPr/>
        </p:nvSpPr>
        <p:spPr>
          <a:xfrm>
            <a:off x="246742" y="782728"/>
            <a:ext cx="11567886" cy="2123658"/>
          </a:xfrm>
          <a:prstGeom prst="rect">
            <a:avLst/>
          </a:prstGeom>
        </p:spPr>
        <p:txBody>
          <a:bodyPr wrap="square">
            <a:spAutoFit/>
          </a:bodyPr>
          <a:lstStyle/>
          <a:p>
            <a:pPr algn="r" rtl="1"/>
            <a:r>
              <a:rPr lang="ar-IQ" sz="2800" b="1" dirty="0">
                <a:solidFill>
                  <a:srgbClr val="FF0000"/>
                </a:solidFill>
                <a:latin typeface="Simplified Arabic" panose="02020603050405020304" pitchFamily="18" charset="-78"/>
              </a:rPr>
              <a:t>الاستنتاجات:</a:t>
            </a:r>
          </a:p>
          <a:p>
            <a:pPr algn="just" rtl="1">
              <a:lnSpc>
                <a:spcPct val="150000"/>
              </a:lnSpc>
            </a:pPr>
            <a:r>
              <a:rPr lang="ar-IQ" sz="2400" dirty="0">
                <a:latin typeface="Simplified Arabic" panose="02020603050405020304" pitchFamily="18" charset="-78"/>
              </a:rPr>
              <a:t>    أن تقنية النانو هي من أهم التقنيات في يومنا هذا وفي المستقبل وأصبحت في طليعة المجالات الأكثر أهمية في كل مجالات العلم، لما لها أهمية في تحسين المنتجات وعلاج الامراض وخدمة البشرية في مجالات الحياة جميعها، بالإضافة إلى أنها تعطي أملا كبيراً للثورات العلمية في المستقبل في الفيزياء والكيمياء وعلم الأحياء والهندسة وغيرها.</a:t>
            </a:r>
            <a:endParaRPr lang="en-US" sz="2400" dirty="0">
              <a:latin typeface="Simplified Arabic" panose="02020603050405020304" pitchFamily="18" charset="-78"/>
            </a:endParaRPr>
          </a:p>
        </p:txBody>
      </p:sp>
      <p:sp>
        <p:nvSpPr>
          <p:cNvPr id="4" name="Rectangle 3"/>
          <p:cNvSpPr/>
          <p:nvPr/>
        </p:nvSpPr>
        <p:spPr>
          <a:xfrm>
            <a:off x="246742" y="3491161"/>
            <a:ext cx="11350171" cy="1754326"/>
          </a:xfrm>
          <a:prstGeom prst="rect">
            <a:avLst/>
          </a:prstGeom>
        </p:spPr>
        <p:txBody>
          <a:bodyPr wrap="square">
            <a:spAutoFit/>
          </a:bodyPr>
          <a:lstStyle/>
          <a:p>
            <a:pPr marL="342900" indent="-342900" algn="r" rtl="1">
              <a:lnSpc>
                <a:spcPct val="150000"/>
              </a:lnSpc>
              <a:buFont typeface="Wingdings" panose="05000000000000000000" pitchFamily="2" charset="2"/>
              <a:buChar char="§"/>
            </a:pPr>
            <a:r>
              <a:rPr lang="ar-IQ" sz="2400" dirty="0">
                <a:latin typeface="Simplified Arabic" panose="02020603050405020304" pitchFamily="18" charset="-78"/>
              </a:rPr>
              <a:t>العمل على الاستفادة من الخواص المتميزة للمواد النانوية في إحداث ابتكارات واختراعات تفيد البشرية في مجالات السلم وتسريع الحياة وتسهيلها بالإضافة إلى التخلص من الامراض الخبيثة التي لم يصل العلم اليوم لعلاج جذري لها،  والكثير من الخدمات الأخرى.</a:t>
            </a:r>
            <a:endParaRPr lang="en-US" sz="2400" dirty="0">
              <a:latin typeface="Simplified Arabic" panose="02020603050405020304" pitchFamily="18" charset="-78"/>
            </a:endParaRPr>
          </a:p>
        </p:txBody>
      </p:sp>
      <p:sp>
        <p:nvSpPr>
          <p:cNvPr id="5" name="Rectangle 4"/>
          <p:cNvSpPr/>
          <p:nvPr/>
        </p:nvSpPr>
        <p:spPr>
          <a:xfrm>
            <a:off x="9985693" y="2967941"/>
            <a:ext cx="1364476" cy="523220"/>
          </a:xfrm>
          <a:prstGeom prst="rect">
            <a:avLst/>
          </a:prstGeom>
        </p:spPr>
        <p:txBody>
          <a:bodyPr wrap="none">
            <a:spAutoFit/>
          </a:bodyPr>
          <a:lstStyle/>
          <a:p>
            <a:pPr algn="r" rtl="1"/>
            <a:r>
              <a:rPr lang="ar-IQ" sz="2800" b="1" dirty="0">
                <a:solidFill>
                  <a:srgbClr val="FF0000"/>
                </a:solidFill>
                <a:latin typeface="Simplified Arabic" panose="02020603050405020304" pitchFamily="18" charset="-78"/>
              </a:rPr>
              <a:t>التوصيات</a:t>
            </a:r>
            <a:r>
              <a:rPr lang="ar-IQ" b="1" dirty="0">
                <a:solidFill>
                  <a:srgbClr val="FF0000"/>
                </a:solidFill>
                <a:latin typeface="Simplified Arabic" panose="02020603050405020304" pitchFamily="18" charset="-78"/>
              </a:rPr>
              <a:t> </a:t>
            </a:r>
          </a:p>
        </p:txBody>
      </p:sp>
      <p:sp>
        <p:nvSpPr>
          <p:cNvPr id="6" name="Rectangle 5"/>
          <p:cNvSpPr/>
          <p:nvPr/>
        </p:nvSpPr>
        <p:spPr>
          <a:xfrm>
            <a:off x="246741" y="5245487"/>
            <a:ext cx="11350171" cy="1154162"/>
          </a:xfrm>
          <a:prstGeom prst="rect">
            <a:avLst/>
          </a:prstGeom>
        </p:spPr>
        <p:txBody>
          <a:bodyPr wrap="square">
            <a:spAutoFit/>
          </a:bodyPr>
          <a:lstStyle/>
          <a:p>
            <a:pPr marL="342900" indent="-342900" algn="r" rtl="1">
              <a:lnSpc>
                <a:spcPct val="150000"/>
              </a:lnSpc>
              <a:buFont typeface="Wingdings" panose="05000000000000000000" pitchFamily="2" charset="2"/>
              <a:buChar char="§"/>
            </a:pPr>
            <a:r>
              <a:rPr lang="ar-IQ" sz="2400" dirty="0">
                <a:latin typeface="Simplified Arabic" panose="02020603050405020304" pitchFamily="18" charset="-78"/>
              </a:rPr>
              <a:t>زيادة  الاهتمام به في العراق، ويصبح بلدنا من أكثر الدول سعياً في البحث في هذه التقنية وجديدها لنتمكن من اللحاق بالركب العلمي واطلاق العنان للطاقات العلمية والعقول الموجودة في البلد لإثبات جدارتهم وكفاءتهم.</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449774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السلام عليكم ورحمة الله وبركاته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3" y="209862"/>
            <a:ext cx="11767278" cy="654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6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371" y="734791"/>
            <a:ext cx="11088914" cy="830997"/>
          </a:xfrm>
          <a:prstGeom prst="rect">
            <a:avLst/>
          </a:prstGeom>
        </p:spPr>
        <p:txBody>
          <a:bodyPr wrap="square">
            <a:spAutoFit/>
          </a:bodyPr>
          <a:lstStyle/>
          <a:p>
            <a:pPr marL="739775" indent="-739775" algn="r" rtl="1"/>
            <a:r>
              <a:rPr lang="ar-IQ" sz="2400" dirty="0">
                <a:solidFill>
                  <a:srgbClr val="FF0000"/>
                </a:solidFill>
                <a:latin typeface="Simplified Arabic" panose="02020603050405020304" pitchFamily="18" charset="-78"/>
                <a:cs typeface="+mj-cs"/>
              </a:rPr>
              <a:t>ا</a:t>
            </a:r>
            <a:r>
              <a:rPr lang="ar-IQ" sz="2400" b="1" dirty="0">
                <a:solidFill>
                  <a:srgbClr val="FF0000"/>
                </a:solidFill>
                <a:latin typeface="Simplified Arabic" panose="02020603050405020304" pitchFamily="18" charset="-78"/>
                <a:cs typeface="+mj-cs"/>
              </a:rPr>
              <a:t>لنانو</a:t>
            </a:r>
            <a:r>
              <a:rPr lang="ar-IQ" sz="2400" dirty="0">
                <a:latin typeface="Simplified Arabic" panose="02020603050405020304" pitchFamily="18" charset="-78"/>
                <a:cs typeface="+mj-cs"/>
              </a:rPr>
              <a:t> : </a:t>
            </a:r>
            <a:r>
              <a:rPr lang="ar-IQ" sz="2400" dirty="0">
                <a:latin typeface="Simplified Arabic" panose="02020603050405020304" pitchFamily="18" charset="-78"/>
              </a:rPr>
              <a:t>إن أصل كلمة "النانو" مشتق من الكلمة الإغريقية (نانوس) وهي كلمة</a:t>
            </a:r>
            <a:r>
              <a:rPr lang="en-US" sz="2400" dirty="0">
                <a:latin typeface="Simplified Arabic" panose="02020603050405020304" pitchFamily="18" charset="-78"/>
              </a:rPr>
              <a:t> </a:t>
            </a:r>
            <a:r>
              <a:rPr lang="ar-IQ" sz="2400" dirty="0">
                <a:latin typeface="Simplified Arabic" panose="02020603050405020304" pitchFamily="18" charset="-78"/>
              </a:rPr>
              <a:t>إغريقية تعني </a:t>
            </a:r>
            <a:r>
              <a:rPr lang="ar-IQ" sz="2400" u="sng" dirty="0">
                <a:solidFill>
                  <a:srgbClr val="0070C0"/>
                </a:solidFill>
                <a:latin typeface="Simplified Arabic" panose="02020603050405020304" pitchFamily="18" charset="-78"/>
              </a:rPr>
              <a:t>القزم</a:t>
            </a:r>
            <a:r>
              <a:rPr lang="ar-IQ" sz="2400" dirty="0">
                <a:latin typeface="Simplified Arabic" panose="02020603050405020304" pitchFamily="18" charset="-78"/>
              </a:rPr>
              <a:t> ويقصد بها كل ما هو صغير</a:t>
            </a:r>
            <a:r>
              <a:rPr lang="en-US" sz="2400" dirty="0">
                <a:latin typeface="Simplified Arabic" panose="02020603050405020304" pitchFamily="18" charset="-78"/>
              </a:rPr>
              <a:t>.</a:t>
            </a:r>
            <a:r>
              <a:rPr lang="ar-IQ" sz="2400" dirty="0">
                <a:latin typeface="Simplified Arabic" panose="02020603050405020304" pitchFamily="18" charset="-78"/>
              </a:rPr>
              <a:t> </a:t>
            </a:r>
            <a:endParaRPr lang="en-US" sz="2400" dirty="0">
              <a:latin typeface="Simplified Arabic" panose="02020603050405020304" pitchFamily="18" charset="-78"/>
            </a:endParaRPr>
          </a:p>
        </p:txBody>
      </p:sp>
      <p:sp>
        <p:nvSpPr>
          <p:cNvPr id="3" name="TextBox 2"/>
          <p:cNvSpPr txBox="1"/>
          <p:nvPr/>
        </p:nvSpPr>
        <p:spPr>
          <a:xfrm>
            <a:off x="8925716" y="35842"/>
            <a:ext cx="1640112" cy="830997"/>
          </a:xfrm>
          <a:prstGeom prst="rect">
            <a:avLst/>
          </a:prstGeom>
          <a:noFill/>
        </p:spPr>
        <p:txBody>
          <a:bodyPr wrap="square" rtlCol="0">
            <a:spAutoFit/>
          </a:bodyPr>
          <a:lstStyle/>
          <a:p>
            <a:pPr algn="r" rtl="1"/>
            <a:r>
              <a:rPr lang="ar-IQ" sz="4800" b="1" dirty="0">
                <a:solidFill>
                  <a:srgbClr val="FF0000"/>
                </a:solidFill>
                <a:cs typeface="+mj-cs"/>
              </a:rPr>
              <a:t>المقدمة</a:t>
            </a:r>
            <a:endParaRPr lang="en-US" sz="4800" b="1" dirty="0">
              <a:solidFill>
                <a:srgbClr val="FF0000"/>
              </a:solidFill>
              <a:cs typeface="+mj-cs"/>
            </a:endParaRPr>
          </a:p>
        </p:txBody>
      </p:sp>
      <mc:AlternateContent xmlns:mc="http://schemas.openxmlformats.org/markup-compatibility/2006" xmlns:a14="http://schemas.microsoft.com/office/drawing/2010/main">
        <mc:Choice Requires="a14">
          <p:sp>
            <p:nvSpPr>
              <p:cNvPr id="5" name="Rectangle 4"/>
              <p:cNvSpPr/>
              <p:nvPr/>
            </p:nvSpPr>
            <p:spPr>
              <a:xfrm>
                <a:off x="6502399" y="1394273"/>
                <a:ext cx="4963886" cy="638123"/>
              </a:xfrm>
              <a:prstGeom prst="rect">
                <a:avLst/>
              </a:prstGeom>
            </p:spPr>
            <p:txBody>
              <a:bodyPr wrap="square">
                <a:spAutoFit/>
              </a:bodyPr>
              <a:lstStyle/>
              <a:p>
                <a:pPr algn="r" rtl="1">
                  <a:lnSpc>
                    <a:spcPct val="150000"/>
                  </a:lnSpc>
                </a:pPr>
                <a:r>
                  <a:rPr lang="ar-IQ" sz="2400" b="1" dirty="0">
                    <a:solidFill>
                      <a:srgbClr val="FF0000"/>
                    </a:solidFill>
                    <a:latin typeface="Simplified Arabic" panose="02020603050405020304" pitchFamily="18" charset="-78"/>
                    <a:cs typeface="+mj-cs"/>
                  </a:rPr>
                  <a:t>النانو متر</a:t>
                </a:r>
                <a:r>
                  <a:rPr lang="ar-IQ" sz="2400" dirty="0">
                    <a:latin typeface="Simplified Arabic" panose="02020603050405020304" pitchFamily="18" charset="-78"/>
                    <a:cs typeface="+mj-cs"/>
                  </a:rPr>
                  <a:t>:   هي وحدة قياس تساوي </a:t>
                </a:r>
                <a14:m>
                  <m:oMath xmlns:m="http://schemas.openxmlformats.org/officeDocument/2006/math">
                    <m:sSup>
                      <m:sSupPr>
                        <m:ctrlPr>
                          <a:rPr lang="ar-IQ" sz="2400" i="1" smtClean="0">
                            <a:latin typeface="Cambria Math" panose="02040503050406030204" pitchFamily="18" charset="0"/>
                            <a:cs typeface="+mj-cs"/>
                          </a:rPr>
                        </m:ctrlPr>
                      </m:sSupPr>
                      <m:e>
                        <m:r>
                          <a:rPr lang="ar-IQ" sz="2400" b="0" i="1" smtClean="0">
                            <a:latin typeface="Cambria Math" panose="02040503050406030204" pitchFamily="18" charset="0"/>
                            <a:cs typeface="+mj-cs"/>
                          </a:rPr>
                          <m:t> </m:t>
                        </m:r>
                        <m:r>
                          <a:rPr lang="ar-IQ" sz="2400" b="0" i="1" smtClean="0">
                            <a:latin typeface="Cambria Math" panose="02040503050406030204" pitchFamily="18" charset="0"/>
                            <a:cs typeface="+mj-cs"/>
                          </a:rPr>
                          <m:t>متر</m:t>
                        </m:r>
                        <m:r>
                          <a:rPr lang="ar-IQ" sz="2400" b="0" i="1" smtClean="0">
                            <a:latin typeface="Cambria Math" panose="02040503050406030204" pitchFamily="18" charset="0"/>
                            <a:cs typeface="+mj-cs"/>
                          </a:rPr>
                          <m:t>  </m:t>
                        </m:r>
                        <m:r>
                          <a:rPr lang="ar-IQ" sz="2400" b="0" i="1" smtClean="0">
                            <a:latin typeface="Cambria Math" panose="02040503050406030204" pitchFamily="18" charset="0"/>
                            <a:cs typeface="+mj-cs"/>
                          </a:rPr>
                          <m:t>10</m:t>
                        </m:r>
                      </m:e>
                      <m:sup>
                        <m:r>
                          <a:rPr lang="ar-IQ" sz="2400" b="0" i="1" smtClean="0">
                            <a:latin typeface="Cambria Math" panose="02040503050406030204" pitchFamily="18" charset="0"/>
                            <a:cs typeface="+mj-cs"/>
                          </a:rPr>
                          <m:t>−</m:t>
                        </m:r>
                        <m:r>
                          <a:rPr lang="ar-IQ" sz="2400" b="0" i="1" smtClean="0">
                            <a:latin typeface="Cambria Math" panose="02040503050406030204" pitchFamily="18" charset="0"/>
                            <a:cs typeface="+mj-cs"/>
                          </a:rPr>
                          <m:t>9</m:t>
                        </m:r>
                      </m:sup>
                    </m:sSup>
                  </m:oMath>
                </a14:m>
                <a:endParaRPr lang="en-US" sz="2400" dirty="0">
                  <a:cs typeface="+mj-cs"/>
                </a:endParaRPr>
              </a:p>
            </p:txBody>
          </p:sp>
        </mc:Choice>
        <mc:Fallback xmlns="">
          <p:sp>
            <p:nvSpPr>
              <p:cNvPr id="5" name="Rectangle 4"/>
              <p:cNvSpPr>
                <a:spLocks noRot="1" noChangeAspect="1" noMove="1" noResize="1" noEditPoints="1" noAdjustHandles="1" noChangeArrowheads="1" noChangeShapeType="1" noTextEdit="1"/>
              </p:cNvSpPr>
              <p:nvPr/>
            </p:nvSpPr>
            <p:spPr>
              <a:xfrm>
                <a:off x="6502399" y="1394273"/>
                <a:ext cx="4963886" cy="638123"/>
              </a:xfrm>
              <a:prstGeom prst="rect">
                <a:avLst/>
              </a:prstGeom>
              <a:blipFill>
                <a:blip r:embed="rId2"/>
                <a:stretch>
                  <a:fillRect r="-1843" b="-21154"/>
                </a:stretch>
              </a:blipFill>
            </p:spPr>
            <p:txBody>
              <a:bodyPr/>
              <a:lstStyle/>
              <a:p>
                <a:r>
                  <a:rPr lang="en-US">
                    <a:noFill/>
                  </a:rPr>
                  <a:t> </a:t>
                </a:r>
              </a:p>
            </p:txBody>
          </p:sp>
        </mc:Fallback>
      </mc:AlternateContent>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77827" y="2225270"/>
            <a:ext cx="9455129" cy="4471939"/>
          </a:xfrm>
          <a:prstGeom prst="rect">
            <a:avLst/>
          </a:prstGeom>
          <a:noFill/>
        </p:spPr>
      </p:pic>
    </p:spTree>
    <p:extLst>
      <p:ext uri="{BB962C8B-B14F-4D97-AF65-F5344CB8AC3E}">
        <p14:creationId xmlns:p14="http://schemas.microsoft.com/office/powerpoint/2010/main" val="133384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543" y="334629"/>
            <a:ext cx="11088914" cy="1846659"/>
          </a:xfrm>
          <a:prstGeom prst="rect">
            <a:avLst/>
          </a:prstGeom>
        </p:spPr>
        <p:txBody>
          <a:bodyPr wrap="square">
            <a:spAutoFit/>
          </a:bodyPr>
          <a:lstStyle/>
          <a:p>
            <a:pPr marL="1320800" indent="-1262063" algn="r" rtl="1">
              <a:lnSpc>
                <a:spcPct val="150000"/>
              </a:lnSpc>
            </a:pPr>
            <a:r>
              <a:rPr lang="ar-IQ" sz="2800" b="1" dirty="0">
                <a:solidFill>
                  <a:srgbClr val="FF0000"/>
                </a:solidFill>
                <a:latin typeface="Simplified Arabic" panose="02020603050405020304" pitchFamily="18" charset="-78"/>
                <a:cs typeface="+mj-cs"/>
              </a:rPr>
              <a:t>تقنية النانو</a:t>
            </a:r>
            <a:r>
              <a:rPr lang="ar-IQ" sz="2800" dirty="0">
                <a:solidFill>
                  <a:srgbClr val="FF0000"/>
                </a:solidFill>
                <a:latin typeface="Simplified Arabic" panose="02020603050405020304" pitchFamily="18" charset="-78"/>
                <a:cs typeface="+mj-cs"/>
              </a:rPr>
              <a:t>:</a:t>
            </a:r>
            <a:endParaRPr lang="en-US" sz="2800" dirty="0">
              <a:solidFill>
                <a:srgbClr val="FF0000"/>
              </a:solidFill>
              <a:latin typeface="Simplified Arabic" panose="02020603050405020304" pitchFamily="18" charset="-78"/>
              <a:cs typeface="+mj-cs"/>
            </a:endParaRPr>
          </a:p>
          <a:p>
            <a:pPr marL="1320800" indent="-1262063" algn="r" rtl="1">
              <a:lnSpc>
                <a:spcPct val="150000"/>
              </a:lnSpc>
            </a:pPr>
            <a:r>
              <a:rPr lang="ar-IQ" sz="2400" dirty="0">
                <a:latin typeface="Simplified Arabic" panose="02020603050405020304" pitchFamily="18" charset="-78"/>
                <a:cs typeface="+mj-cs"/>
              </a:rPr>
              <a:t> هي تقنية المواد</a:t>
            </a:r>
            <a:r>
              <a:rPr lang="en-US" sz="2400" dirty="0">
                <a:latin typeface="Simplified Arabic" panose="02020603050405020304" pitchFamily="18" charset="-78"/>
                <a:cs typeface="+mj-cs"/>
              </a:rPr>
              <a:t> </a:t>
            </a:r>
            <a:r>
              <a:rPr lang="ar-IQ" sz="2400" dirty="0">
                <a:latin typeface="Simplified Arabic" panose="02020603050405020304" pitchFamily="18" charset="-78"/>
                <a:cs typeface="+mj-cs"/>
              </a:rPr>
              <a:t>متناهية الصغر أو التكنلوجيا المجهرية الدقيقة . وعلم النانو هو دراسة المبادئ الأساسية للجزيئات والمركبات التي لا يتجاوز قياسها ال 100 نانو متر. </a:t>
            </a:r>
            <a:endParaRPr lang="en-US" sz="2400" dirty="0">
              <a:cs typeface="+mj-cs"/>
            </a:endParaRPr>
          </a:p>
        </p:txBody>
      </p:sp>
      <p:sp>
        <p:nvSpPr>
          <p:cNvPr id="3" name="Rectangle 2"/>
          <p:cNvSpPr/>
          <p:nvPr/>
        </p:nvSpPr>
        <p:spPr>
          <a:xfrm>
            <a:off x="1342572" y="2412121"/>
            <a:ext cx="9506855" cy="1708160"/>
          </a:xfrm>
          <a:prstGeom prst="rect">
            <a:avLst/>
          </a:prstGeom>
        </p:spPr>
        <p:txBody>
          <a:bodyPr wrap="square">
            <a:spAutoFit/>
          </a:bodyPr>
          <a:lstStyle/>
          <a:p>
            <a:pPr algn="just" rtl="1">
              <a:lnSpc>
                <a:spcPct val="150000"/>
              </a:lnSpc>
            </a:pPr>
            <a:r>
              <a:rPr lang="ar-IQ" sz="2400" dirty="0">
                <a:latin typeface="Simplified Arabic" panose="02020603050405020304" pitchFamily="18" charset="-78"/>
                <a:cs typeface="+mj-cs"/>
              </a:rPr>
              <a:t>ويعتمد مبدأ هذه التقنية على التقاط الذرات متناهية الصغر لأي مادة والتلاعب بها وتحريكها من مواضعها الأصلية إلى مواضع أخرى ثم دمجها مع ذرات لمواد أخرى لتكوين شبكة بلورية لكي نحصل على </a:t>
            </a:r>
            <a:r>
              <a:rPr lang="ar-IQ" sz="2400" b="1" u="sng" dirty="0">
                <a:solidFill>
                  <a:srgbClr val="C00000"/>
                </a:solidFill>
                <a:latin typeface="Simplified Arabic" panose="02020603050405020304" pitchFamily="18" charset="-78"/>
                <a:cs typeface="+mj-cs"/>
              </a:rPr>
              <a:t>مواد نانوية الأبعاد متميزة الخواص عالية الأداء</a:t>
            </a:r>
            <a:r>
              <a:rPr lang="ar-IQ" sz="2400" b="1" dirty="0">
                <a:solidFill>
                  <a:srgbClr val="C00000"/>
                </a:solidFill>
                <a:latin typeface="Simplified Arabic" panose="02020603050405020304" pitchFamily="18" charset="-78"/>
                <a:cs typeface="+mj-cs"/>
              </a:rPr>
              <a:t>.</a:t>
            </a:r>
            <a:endParaRPr lang="en-US" sz="2400" b="1" dirty="0">
              <a:solidFill>
                <a:srgbClr val="C00000"/>
              </a:solidFill>
              <a:latin typeface="Simplified Arabic" panose="02020603050405020304" pitchFamily="18" charset="-78"/>
              <a:cs typeface="+mj-cs"/>
            </a:endParaRPr>
          </a:p>
        </p:txBody>
      </p:sp>
      <p:sp>
        <p:nvSpPr>
          <p:cNvPr id="4" name="Rectangle 3"/>
          <p:cNvSpPr/>
          <p:nvPr/>
        </p:nvSpPr>
        <p:spPr>
          <a:xfrm>
            <a:off x="698112" y="4443447"/>
            <a:ext cx="10537371" cy="1154162"/>
          </a:xfrm>
          <a:prstGeom prst="rect">
            <a:avLst/>
          </a:prstGeom>
        </p:spPr>
        <p:txBody>
          <a:bodyPr wrap="square">
            <a:spAutoFit/>
          </a:bodyPr>
          <a:lstStyle/>
          <a:p>
            <a:pPr algn="r" rtl="1">
              <a:lnSpc>
                <a:spcPct val="150000"/>
              </a:lnSpc>
            </a:pPr>
            <a:r>
              <a:rPr lang="ar-IQ" sz="2400" b="1" dirty="0">
                <a:solidFill>
                  <a:schemeClr val="accent6">
                    <a:lumMod val="75000"/>
                  </a:schemeClr>
                </a:solidFill>
                <a:latin typeface="Simplified Arabic" panose="02020603050405020304" pitchFamily="18" charset="-78"/>
                <a:cs typeface="+mj-cs"/>
              </a:rPr>
              <a:t>ولكن ...... كيف يمكننا الاستفادة من هذه التقنية في المستقبل وهل يمكنها تلبية جميع حاجات الإنسان في جميع المجالات ... وهل ستغدو أكثر رواجاً عندما تدخل في خدمة الإنسان في الأمور الحياتية ؟؟</a:t>
            </a:r>
            <a:endParaRPr lang="en-US" sz="2400" b="1" dirty="0">
              <a:solidFill>
                <a:schemeClr val="accent6">
                  <a:lumMod val="75000"/>
                </a:schemeClr>
              </a:solidFill>
              <a:latin typeface="Simplified Arabic" panose="02020603050405020304" pitchFamily="18" charset="-78"/>
              <a:cs typeface="+mj-cs"/>
            </a:endParaRPr>
          </a:p>
        </p:txBody>
      </p:sp>
    </p:spTree>
    <p:extLst>
      <p:ext uri="{BB962C8B-B14F-4D97-AF65-F5344CB8AC3E}">
        <p14:creationId xmlns:p14="http://schemas.microsoft.com/office/powerpoint/2010/main" val="27369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1657" y="38295"/>
            <a:ext cx="3918855" cy="830997"/>
          </a:xfrm>
          <a:prstGeom prst="rect">
            <a:avLst/>
          </a:prstGeom>
          <a:noFill/>
        </p:spPr>
        <p:txBody>
          <a:bodyPr wrap="square" rtlCol="0">
            <a:spAutoFit/>
          </a:bodyPr>
          <a:lstStyle/>
          <a:p>
            <a:pPr algn="r" rtl="1"/>
            <a:r>
              <a:rPr lang="ar-IQ" sz="4800" b="1" dirty="0">
                <a:solidFill>
                  <a:srgbClr val="FF0000"/>
                </a:solidFill>
                <a:cs typeface="+mj-cs"/>
              </a:rPr>
              <a:t>تاريخ تقنية النانو</a:t>
            </a:r>
            <a:endParaRPr lang="en-US" sz="4800" b="1" dirty="0">
              <a:solidFill>
                <a:srgbClr val="FF0000"/>
              </a:solidFill>
              <a:cs typeface="+mj-cs"/>
            </a:endParaRPr>
          </a:p>
        </p:txBody>
      </p:sp>
      <p:sp>
        <p:nvSpPr>
          <p:cNvPr id="4" name="Rectangle 3"/>
          <p:cNvSpPr/>
          <p:nvPr/>
        </p:nvSpPr>
        <p:spPr>
          <a:xfrm>
            <a:off x="566057" y="954813"/>
            <a:ext cx="10994569" cy="1754326"/>
          </a:xfrm>
          <a:prstGeom prst="rect">
            <a:avLst/>
          </a:prstGeom>
        </p:spPr>
        <p:txBody>
          <a:bodyPr wrap="square">
            <a:spAutoFit/>
          </a:bodyPr>
          <a:lstStyle/>
          <a:p>
            <a:pPr marL="342900" indent="-342900" algn="r" rtl="1">
              <a:lnSpc>
                <a:spcPct val="150000"/>
              </a:lnSpc>
              <a:buFont typeface="Wingdings" panose="05000000000000000000" pitchFamily="2" charset="2"/>
              <a:buChar char="q"/>
            </a:pPr>
            <a:r>
              <a:rPr lang="ar-IQ" sz="2400" dirty="0">
                <a:latin typeface="Simplified Arabic" panose="02020603050405020304" pitchFamily="18" charset="-78"/>
                <a:cs typeface="+mj-cs"/>
              </a:rPr>
              <a:t>ان استخدام تقنية النانو قديم جداً ويعود إلى الحضارة الإغريقية والحضارة الصينية في صناعة الزجاج ولعل </a:t>
            </a:r>
            <a:r>
              <a:rPr lang="ar-IQ" sz="2400" b="1" u="sng" dirty="0">
                <a:solidFill>
                  <a:schemeClr val="accent1"/>
                </a:solidFill>
                <a:latin typeface="Simplified Arabic" panose="02020603050405020304" pitchFamily="18" charset="-78"/>
                <a:cs typeface="+mj-cs"/>
              </a:rPr>
              <a:t>الإناء الإغريقي الشهير "ليكوروجز"</a:t>
            </a:r>
            <a:r>
              <a:rPr lang="ar-IQ" sz="2400" dirty="0">
                <a:latin typeface="Simplified Arabic" panose="02020603050405020304" pitchFamily="18" charset="-78"/>
                <a:cs typeface="+mj-cs"/>
              </a:rPr>
              <a:t> والذي يغير لونه تبعاً لزاوية سقوط الضوء هو أحد أقدم التطبيقات لهذه التقنية والذي استخدم في صناعته جسيمات نانو من الذهب تم خلطها بالزجاج. </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463" t="48689"/>
          <a:stretch/>
        </p:blipFill>
        <p:spPr>
          <a:xfrm>
            <a:off x="7077302" y="3001879"/>
            <a:ext cx="4307564" cy="3334506"/>
          </a:xfrm>
          <a:prstGeom prst="rect">
            <a:avLst/>
          </a:prstGeom>
        </p:spPr>
      </p:pic>
      <p:pic>
        <p:nvPicPr>
          <p:cNvPr id="9" name="Picture 4" descr="http://1.bp.blogspot.com/-tka5KndYubw/UOH79otS4GI/AAAAAAAAAe8/T1lQT1k1uTM/s1600/2007073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168" y="3001879"/>
            <a:ext cx="4443532" cy="333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027" y="57443"/>
            <a:ext cx="10936511" cy="2262158"/>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b="1" u="sng" dirty="0">
                <a:solidFill>
                  <a:schemeClr val="accent1"/>
                </a:solidFill>
                <a:latin typeface="Simplified Arabic" panose="02020603050405020304" pitchFamily="18" charset="-78"/>
                <a:cs typeface="+mj-cs"/>
              </a:rPr>
              <a:t>السيف الدمشقي </a:t>
            </a:r>
            <a:r>
              <a:rPr lang="ar-IQ" sz="2400" dirty="0">
                <a:latin typeface="Simplified Arabic" panose="02020603050405020304" pitchFamily="18" charset="-78"/>
                <a:cs typeface="+mj-cs"/>
              </a:rPr>
              <a:t>المعروف بصلابته ومرونته يعد أحد أقدم التطبيقات لتقنية النانو حيث نشر فريق برئاسة بيتر باوفلير الباحث في علوم المواد بحثاً يشير إلى أن الأنابيب الكاربونية النانوية كانت موجودة في تصاميم السيوف الدمشقية .</a:t>
            </a:r>
            <a:r>
              <a:rPr lang="ar-IQ" sz="2400" dirty="0">
                <a:latin typeface="Simplified Arabic" panose="02020603050405020304" pitchFamily="18" charset="-78"/>
              </a:rPr>
              <a:t> وقد صنعت السيوف الدمشقية من فولاذ أطلق عليه اسم "الووتز (</a:t>
            </a:r>
            <a:r>
              <a:rPr lang="en-US" sz="2400" dirty="0">
                <a:latin typeface="Simplified Arabic" panose="02020603050405020304" pitchFamily="18" charset="-78"/>
              </a:rPr>
              <a:t>Wootz</a:t>
            </a:r>
            <a:r>
              <a:rPr lang="ar-IQ" sz="2400" dirty="0">
                <a:latin typeface="Simplified Arabic" panose="02020603050405020304" pitchFamily="18" charset="-78"/>
              </a:rPr>
              <a:t>) وهو فولاذ يصنع في الهند بطريقة خاصة. </a:t>
            </a:r>
            <a:endParaRPr lang="en-US" sz="2400" dirty="0">
              <a:latin typeface="Simplified Arabic" panose="02020603050405020304" pitchFamily="18" charset="-78"/>
              <a:cs typeface="+mj-cs"/>
            </a:endParaRPr>
          </a:p>
        </p:txBody>
      </p:sp>
      <p:pic>
        <p:nvPicPr>
          <p:cNvPr id="7" name="Picture 6"/>
          <p:cNvPicPr>
            <a:picLocks noChangeAspect="1"/>
          </p:cNvPicPr>
          <p:nvPr/>
        </p:nvPicPr>
        <p:blipFill>
          <a:blip r:embed="rId2"/>
          <a:stretch>
            <a:fillRect/>
          </a:stretch>
        </p:blipFill>
        <p:spPr>
          <a:xfrm>
            <a:off x="1919302" y="2418214"/>
            <a:ext cx="8462248" cy="2879500"/>
          </a:xfrm>
          <a:prstGeom prst="rect">
            <a:avLst/>
          </a:prstGeom>
        </p:spPr>
      </p:pic>
      <p:sp>
        <p:nvSpPr>
          <p:cNvPr id="8" name="Rectangle 7"/>
          <p:cNvSpPr/>
          <p:nvPr/>
        </p:nvSpPr>
        <p:spPr>
          <a:xfrm>
            <a:off x="1494971" y="5680894"/>
            <a:ext cx="9779550" cy="461665"/>
          </a:xfrm>
          <a:prstGeom prst="rect">
            <a:avLst/>
          </a:prstGeom>
        </p:spPr>
        <p:txBody>
          <a:bodyPr wrap="square">
            <a:spAutoFit/>
          </a:bodyPr>
          <a:lstStyle/>
          <a:p>
            <a:pPr algn="r" rtl="1"/>
            <a:r>
              <a:rPr lang="ar-IQ" sz="2400" dirty="0">
                <a:latin typeface="Simplified Arabic" panose="02020603050405020304" pitchFamily="18" charset="-78"/>
                <a:cs typeface="+mj-cs"/>
              </a:rPr>
              <a:t>وهذه التطبيقات التي ذكرناها إنما هي تطبيقات قديمة عن النانو وغير مقصودة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296451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43" y="436940"/>
            <a:ext cx="11408227" cy="2308324"/>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في عام 1959 قام الفيزيائي الأمريكي "ريتشارد فاينمان" بإلقاء محاضرة بعنوان" </a:t>
            </a:r>
            <a:r>
              <a:rPr lang="ar-IQ" sz="2400" dirty="0">
                <a:solidFill>
                  <a:srgbClr val="00B0F0"/>
                </a:solidFill>
                <a:latin typeface="Simplified Arabic" panose="02020603050405020304" pitchFamily="18" charset="-78"/>
                <a:cs typeface="+mj-cs"/>
              </a:rPr>
              <a:t>هناك متسع كبير في القاع</a:t>
            </a:r>
            <a:r>
              <a:rPr lang="ar-IQ" sz="2400" dirty="0">
                <a:latin typeface="Simplified Arabic" panose="02020603050405020304" pitchFamily="18" charset="-78"/>
                <a:cs typeface="+mj-cs"/>
              </a:rPr>
              <a:t>" أمام الجمعية الفيزيائية الأمريكية وتساءل فيها (</a:t>
            </a:r>
            <a:r>
              <a:rPr lang="ar-IQ" sz="2400" dirty="0">
                <a:solidFill>
                  <a:schemeClr val="accent2">
                    <a:lumMod val="75000"/>
                  </a:schemeClr>
                </a:solidFill>
                <a:latin typeface="Simplified Arabic" panose="02020603050405020304" pitchFamily="18" charset="-78"/>
                <a:cs typeface="+mj-cs"/>
              </a:rPr>
              <a:t>ماذا سيمكن للعلماء فعله إذا استطاعوا التحكم في تحريك الذرة الواحدة واعادة ترتيبها كما يريدون؟؟</a:t>
            </a:r>
            <a:r>
              <a:rPr lang="ar-IQ" sz="2400" dirty="0">
                <a:latin typeface="Simplified Arabic" panose="02020603050405020304" pitchFamily="18" charset="-78"/>
                <a:cs typeface="+mj-cs"/>
              </a:rPr>
              <a:t>) كما وصف مجالاً جديداً يتعامل مع الذرات والجزيئات المنفردة لصنع مواد وآلات دقيقة بخصائص مميزة وهذا كان بداية الإعلان عن مجال جديد عرف لاحقاً بتقنية النانو.</a:t>
            </a:r>
            <a:endParaRPr lang="en-US" sz="2400" dirty="0">
              <a:latin typeface="Simplified Arabic" panose="02020603050405020304" pitchFamily="18" charset="-78"/>
              <a:cs typeface="+mj-cs"/>
            </a:endParaRPr>
          </a:p>
        </p:txBody>
      </p:sp>
      <p:sp>
        <p:nvSpPr>
          <p:cNvPr id="3" name="Rectangle 2"/>
          <p:cNvSpPr/>
          <p:nvPr/>
        </p:nvSpPr>
        <p:spPr>
          <a:xfrm>
            <a:off x="587827" y="2995137"/>
            <a:ext cx="11132457" cy="1154162"/>
          </a:xfrm>
          <a:prstGeom prst="rect">
            <a:avLst/>
          </a:prstGeom>
        </p:spPr>
        <p:txBody>
          <a:bodyPr wrap="square">
            <a:spAutoFit/>
          </a:bodyPr>
          <a:lstStyle/>
          <a:p>
            <a:pPr marL="342900" indent="-342900" algn="r" rtl="1">
              <a:lnSpc>
                <a:spcPct val="150000"/>
              </a:lnSpc>
              <a:buFont typeface="Wingdings" panose="05000000000000000000" pitchFamily="2" charset="2"/>
              <a:buChar char="q"/>
            </a:pPr>
            <a:r>
              <a:rPr lang="ar-IQ" sz="2400" dirty="0">
                <a:latin typeface="Simplified Arabic" panose="02020603050405020304" pitchFamily="18" charset="-78"/>
                <a:cs typeface="+mj-cs"/>
              </a:rPr>
              <a:t>في عام </a:t>
            </a:r>
            <a:r>
              <a:rPr lang="ar-IQ" sz="2400" b="1" dirty="0">
                <a:solidFill>
                  <a:schemeClr val="accent2">
                    <a:lumMod val="75000"/>
                  </a:schemeClr>
                </a:solidFill>
                <a:latin typeface="Simplified Arabic" panose="02020603050405020304" pitchFamily="18" charset="-78"/>
                <a:cs typeface="+mj-cs"/>
              </a:rPr>
              <a:t>1974</a:t>
            </a:r>
            <a:r>
              <a:rPr lang="ar-IQ" sz="2400" dirty="0">
                <a:latin typeface="Simplified Arabic" panose="02020603050405020304" pitchFamily="18" charset="-78"/>
                <a:cs typeface="+mj-cs"/>
              </a:rPr>
              <a:t> أطلق الباحث الياباني "نوريو تاينغوشي" تسمية المصطلح تقنية النانو </a:t>
            </a:r>
            <a:r>
              <a:rPr lang="en-US" sz="2400" dirty="0">
                <a:latin typeface="Simplified Arabic" panose="02020603050405020304" pitchFamily="18" charset="-78"/>
                <a:cs typeface="+mj-cs"/>
              </a:rPr>
              <a:t>Nano Technology </a:t>
            </a:r>
            <a:r>
              <a:rPr lang="ar-IQ" sz="2400" dirty="0">
                <a:latin typeface="Simplified Arabic" panose="02020603050405020304" pitchFamily="18" charset="-78"/>
                <a:cs typeface="+mj-cs"/>
              </a:rPr>
              <a:t> لأول مرة للتعبير عن طرق تصنيع عناصر ميكانيكية وكهربائية متناهية الصغر بدقة عالية.</a:t>
            </a:r>
            <a:endParaRPr lang="en-US" sz="2400" dirty="0">
              <a:latin typeface="Simplified Arabic" panose="02020603050405020304" pitchFamily="18" charset="-78"/>
              <a:cs typeface="+mj-cs"/>
            </a:endParaRPr>
          </a:p>
        </p:txBody>
      </p:sp>
      <p:sp>
        <p:nvSpPr>
          <p:cNvPr id="4" name="Rectangle 3"/>
          <p:cNvSpPr/>
          <p:nvPr/>
        </p:nvSpPr>
        <p:spPr>
          <a:xfrm>
            <a:off x="217715" y="4399172"/>
            <a:ext cx="11263086" cy="1754326"/>
          </a:xfrm>
          <a:prstGeom prst="rect">
            <a:avLst/>
          </a:prstGeom>
        </p:spPr>
        <p:txBody>
          <a:bodyPr wrap="square">
            <a:spAutoFit/>
          </a:bodyPr>
          <a:lstStyle/>
          <a:p>
            <a:pPr marL="342900" indent="-342900" algn="just" rtl="1">
              <a:lnSpc>
                <a:spcPct val="150000"/>
              </a:lnSpc>
              <a:buFont typeface="Wingdings" panose="05000000000000000000" pitchFamily="2" charset="2"/>
              <a:buChar char="q"/>
            </a:pPr>
            <a:r>
              <a:rPr lang="ar-IQ" sz="2400" dirty="0">
                <a:latin typeface="Simplified Arabic" panose="02020603050405020304" pitchFamily="18" charset="-78"/>
                <a:cs typeface="+mj-cs"/>
              </a:rPr>
              <a:t>عام </a:t>
            </a:r>
            <a:r>
              <a:rPr lang="ar-IQ" sz="2400" b="1" dirty="0">
                <a:solidFill>
                  <a:schemeClr val="accent2">
                    <a:lumMod val="75000"/>
                  </a:schemeClr>
                </a:solidFill>
                <a:latin typeface="Simplified Arabic" panose="02020603050405020304" pitchFamily="18" charset="-78"/>
                <a:cs typeface="+mj-cs"/>
              </a:rPr>
              <a:t>1976</a:t>
            </a:r>
            <a:r>
              <a:rPr lang="ar-IQ" sz="2400" dirty="0">
                <a:latin typeface="Simplified Arabic" panose="02020603050405020304" pitchFamily="18" charset="-78"/>
                <a:cs typeface="+mj-cs"/>
              </a:rPr>
              <a:t> استحدث الفيزيائي الفلسطيني "منير نايفة" طريقة ليزرية تسمى </a:t>
            </a:r>
            <a:r>
              <a:rPr lang="ar-IQ" sz="2400" b="1" u="sng" dirty="0">
                <a:latin typeface="Simplified Arabic" panose="02020603050405020304" pitchFamily="18" charset="-78"/>
                <a:cs typeface="+mj-cs"/>
              </a:rPr>
              <a:t>(التأين الرنيني) </a:t>
            </a:r>
            <a:r>
              <a:rPr lang="ar-IQ" sz="2400" dirty="0">
                <a:latin typeface="Simplified Arabic" panose="02020603050405020304" pitchFamily="18" charset="-78"/>
                <a:cs typeface="+mj-cs"/>
              </a:rPr>
              <a:t>لكشف الذرات المنفردة وقياسها بأعلى مستويات الدقة والتحكم، ورصد بها ذرة واحدة من بين ملايين الذرات وكشف هويتها لأول مرة في التاريخ، وتعمل هذه الطريقةعلى إثارة الذرات بليزر محدد اللون وتأيينها ثم تحسس الشحنات الصابغة.</a:t>
            </a:r>
            <a:endParaRPr lang="en-US" sz="2400" dirty="0">
              <a:latin typeface="Simplified Arabic" panose="02020603050405020304" pitchFamily="18" charset="-78"/>
              <a:cs typeface="+mj-cs"/>
            </a:endParaRPr>
          </a:p>
        </p:txBody>
      </p:sp>
    </p:spTree>
    <p:extLst>
      <p:ext uri="{BB962C8B-B14F-4D97-AF65-F5344CB8AC3E}">
        <p14:creationId xmlns:p14="http://schemas.microsoft.com/office/powerpoint/2010/main" val="18240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2991</Words>
  <Application>Microsoft Office PowerPoint</Application>
  <PresentationFormat>Widescreen</PresentationFormat>
  <Paragraphs>230</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Arial,Bold</vt:lpstr>
      <vt:lpstr>Calibri</vt:lpstr>
      <vt:lpstr>Calibri Light</vt:lpstr>
      <vt:lpstr>Cambria Math</vt:lpstr>
      <vt:lpstr>Simplified Arabic</vt:lpstr>
      <vt:lpstr>Simplified Arabic,Bold</vt:lpstr>
      <vt:lpstr>Tajawal</vt:lpstr>
      <vt:lpstr>Times New Roman</vt:lpstr>
      <vt:lpstr>Wingdings</vt:lpstr>
      <vt:lpstr>خط سلطاني عريض</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dc:creator>
  <cp:lastModifiedBy>sudad dayl</cp:lastModifiedBy>
  <cp:revision>208</cp:revision>
  <dcterms:created xsi:type="dcterms:W3CDTF">2022-05-02T08:37:12Z</dcterms:created>
  <dcterms:modified xsi:type="dcterms:W3CDTF">2023-05-14T13:00:22Z</dcterms:modified>
</cp:coreProperties>
</file>