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8" r:id="rId3"/>
    <p:sldId id="308" r:id="rId4"/>
    <p:sldId id="307" r:id="rId5"/>
    <p:sldId id="318" r:id="rId6"/>
    <p:sldId id="319" r:id="rId7"/>
    <p:sldId id="313" r:id="rId8"/>
    <p:sldId id="314" r:id="rId9"/>
    <p:sldId id="315" r:id="rId10"/>
    <p:sldId id="316" r:id="rId11"/>
    <p:sldId id="317" r:id="rId12"/>
    <p:sldId id="321" r:id="rId13"/>
    <p:sldId id="323"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000099"/>
    <a:srgbClr val="0000FF"/>
    <a:srgbClr val="FFCC00"/>
    <a:srgbClr val="A50021"/>
    <a:srgbClr val="CC0000"/>
    <a:srgbClr val="0D0482"/>
    <a:srgbClr val="4818A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p:cViewPr varScale="1">
        <p:scale>
          <a:sx n="59" d="100"/>
          <a:sy n="59" d="100"/>
        </p:scale>
        <p:origin x="1500" y="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77A49-F887-40BA-97BE-D9F219F8900D}"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D94D1DA2-4663-4942-AAFA-87221937159F}">
      <dgm:prSet phldrT="[Text]" custT="1"/>
      <dgm:spPr/>
      <dgm:t>
        <a:bodyPr/>
        <a:lstStyle/>
        <a:p>
          <a:r>
            <a:rPr lang="ar-IQ" sz="1600" b="1" dirty="0">
              <a:solidFill>
                <a:schemeClr val="tx1"/>
              </a:solidFill>
              <a:latin typeface="Times New Roman" pitchFamily="18" charset="0"/>
              <a:cs typeface="Times New Roman" pitchFamily="18" charset="0"/>
            </a:rPr>
            <a:t> التقديم على الزمالة البحثية</a:t>
          </a:r>
          <a:endParaRPr lang="en-US" sz="1600" b="1" dirty="0">
            <a:solidFill>
              <a:schemeClr val="tx1"/>
            </a:solidFill>
            <a:latin typeface="Times New Roman" pitchFamily="18" charset="0"/>
            <a:cs typeface="Times New Roman" pitchFamily="18" charset="0"/>
          </a:endParaRPr>
        </a:p>
      </dgm:t>
    </dgm:pt>
    <dgm:pt modelId="{38A24279-B19B-4EDF-AFD6-20393901A1B5}" type="parTrans" cxnId="{D3AA17A1-09AC-4646-A4C2-A35FF6D00F6B}">
      <dgm:prSet/>
      <dgm:spPr/>
      <dgm:t>
        <a:bodyPr/>
        <a:lstStyle/>
        <a:p>
          <a:endParaRPr lang="en-US"/>
        </a:p>
      </dgm:t>
    </dgm:pt>
    <dgm:pt modelId="{BC95BE0A-53EC-4008-A40A-DD856407AD77}" type="sibTrans" cxnId="{D3AA17A1-09AC-4646-A4C2-A35FF6D00F6B}">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F702AAF7-CCD4-4BC5-BFDE-B42B8D390228}">
      <dgm:prSet phldrT="[Text]" custT="1"/>
      <dgm:spPr/>
      <dgm:t>
        <a:bodyPr/>
        <a:lstStyle/>
        <a:p>
          <a:r>
            <a:rPr lang="en-US" sz="1600" b="1" dirty="0">
              <a:solidFill>
                <a:schemeClr val="tx1"/>
              </a:solidFill>
              <a:latin typeface="Times New Roman" pitchFamily="18" charset="0"/>
              <a:cs typeface="Times New Roman" pitchFamily="18" charset="0"/>
            </a:rPr>
            <a:t>  </a:t>
          </a:r>
          <a:r>
            <a:rPr lang="ar-IQ" sz="1600" b="1" dirty="0">
              <a:solidFill>
                <a:schemeClr val="tx1"/>
              </a:solidFill>
              <a:latin typeface="Times New Roman" pitchFamily="18" charset="0"/>
              <a:cs typeface="Times New Roman" pitchFamily="18" charset="0"/>
            </a:rPr>
            <a:t>التمديد بعد السن القانونية للتقاعد</a:t>
          </a:r>
          <a:endParaRPr lang="en-US" sz="1600" dirty="0">
            <a:solidFill>
              <a:schemeClr val="tx1"/>
            </a:solidFill>
            <a:latin typeface="Times New Roman" pitchFamily="18" charset="0"/>
            <a:cs typeface="Times New Roman" pitchFamily="18" charset="0"/>
          </a:endParaRPr>
        </a:p>
      </dgm:t>
    </dgm:pt>
    <dgm:pt modelId="{13BE5C2B-B1AA-468D-B2F2-35A9488A1C18}" type="parTrans" cxnId="{1014A31F-6FE3-4046-AAF2-29ADBA11AE2C}">
      <dgm:prSet/>
      <dgm:spPr/>
      <dgm:t>
        <a:bodyPr/>
        <a:lstStyle/>
        <a:p>
          <a:endParaRPr lang="en-US"/>
        </a:p>
      </dgm:t>
    </dgm:pt>
    <dgm:pt modelId="{094E4668-1BDE-4E7E-81EC-C8B3C31229D3}" type="sibTrans" cxnId="{1014A31F-6FE3-4046-AAF2-29ADBA11AE2C}">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45A4D418-BE9D-463B-A053-213B414B295D}">
      <dgm:prSet custT="1"/>
      <dgm:spPr/>
      <dgm:t>
        <a:bodyPr/>
        <a:lstStyle/>
        <a:p>
          <a:pPr algn="ctr"/>
          <a:r>
            <a:rPr lang="en-US" sz="1600" b="1" dirty="0">
              <a:solidFill>
                <a:schemeClr val="tx1"/>
              </a:solidFill>
              <a:latin typeface="Times New Roman" pitchFamily="18" charset="0"/>
              <a:cs typeface="Times New Roman" pitchFamily="18" charset="0"/>
            </a:rPr>
            <a:t> </a:t>
          </a:r>
          <a:r>
            <a:rPr lang="ar-IQ" sz="1600" b="1" dirty="0">
              <a:solidFill>
                <a:schemeClr val="tx1"/>
              </a:solidFill>
              <a:latin typeface="Times New Roman" pitchFamily="18" charset="0"/>
              <a:cs typeface="Times New Roman" pitchFamily="18" charset="0"/>
            </a:rPr>
            <a:t>الترقية العلمية</a:t>
          </a:r>
          <a:endParaRPr lang="en-US" sz="1000" dirty="0">
            <a:solidFill>
              <a:schemeClr val="tx1"/>
            </a:solidFill>
            <a:latin typeface="Times New Roman" pitchFamily="18" charset="0"/>
            <a:cs typeface="Times New Roman" pitchFamily="18" charset="0"/>
          </a:endParaRPr>
        </a:p>
      </dgm:t>
    </dgm:pt>
    <dgm:pt modelId="{1CEB29DC-168E-4173-B7D2-7CCB86FE6845}" type="parTrans" cxnId="{B4C5E33D-B3F1-4AB6-831A-15E66E6C3EBB}">
      <dgm:prSet/>
      <dgm:spPr/>
      <dgm:t>
        <a:bodyPr/>
        <a:lstStyle/>
        <a:p>
          <a:endParaRPr lang="en-US"/>
        </a:p>
      </dgm:t>
    </dgm:pt>
    <dgm:pt modelId="{22803DCC-9B5E-47CF-A502-27BC29EA5D93}" type="sibTrans" cxnId="{B4C5E33D-B3F1-4AB6-831A-15E66E6C3EBB}">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016B374F-E310-4BF4-B624-E54AF1345E29}">
      <dgm:prSet custT="1"/>
      <dgm:spPr/>
      <dgm:t>
        <a:bodyPr/>
        <a:lstStyle/>
        <a:p>
          <a:r>
            <a:rPr lang="ar-IQ" sz="1600" b="1" dirty="0">
              <a:solidFill>
                <a:schemeClr val="tx1"/>
              </a:solidFill>
              <a:latin typeface="Times New Roman" pitchFamily="18" charset="0"/>
              <a:cs typeface="Times New Roman" pitchFamily="18" charset="0"/>
            </a:rPr>
            <a:t>التقييم السنوي </a:t>
          </a:r>
          <a:endParaRPr lang="en-US" sz="1600" dirty="0">
            <a:solidFill>
              <a:schemeClr val="tx1"/>
            </a:solidFill>
            <a:latin typeface="Times New Roman" pitchFamily="18" charset="0"/>
            <a:cs typeface="Times New Roman" pitchFamily="18" charset="0"/>
          </a:endParaRPr>
        </a:p>
      </dgm:t>
    </dgm:pt>
    <dgm:pt modelId="{5923D523-8F53-4265-BF81-17750ABF68D3}" type="parTrans" cxnId="{06162DBA-1657-4893-813B-10CF1CDF8F27}">
      <dgm:prSet/>
      <dgm:spPr/>
      <dgm:t>
        <a:bodyPr/>
        <a:lstStyle/>
        <a:p>
          <a:endParaRPr lang="en-US"/>
        </a:p>
      </dgm:t>
    </dgm:pt>
    <dgm:pt modelId="{632FD2B3-C572-4C0E-A3AB-AC6F0CE57AD9}" type="sibTrans" cxnId="{06162DBA-1657-4893-813B-10CF1CDF8F27}">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9F13FDBE-9DF2-497B-A0D0-7D3F561E7D92}">
      <dgm:prSet custT="1"/>
      <dgm:spPr/>
      <dgm:t>
        <a:bodyPr/>
        <a:lstStyle/>
        <a:p>
          <a:r>
            <a:rPr lang="ar-IQ" sz="1600" b="1" dirty="0">
              <a:solidFill>
                <a:schemeClr val="tx1"/>
              </a:solidFill>
              <a:latin typeface="Times New Roman" pitchFamily="18" charset="0"/>
              <a:cs typeface="Times New Roman" pitchFamily="18" charset="0"/>
            </a:rPr>
            <a:t>التقديم للدراسات العليا داخل وخارج العراق</a:t>
          </a:r>
          <a:endParaRPr lang="en-US" sz="1600" b="1" dirty="0">
            <a:solidFill>
              <a:schemeClr val="tx1"/>
            </a:solidFill>
            <a:latin typeface="Times New Roman" pitchFamily="18" charset="0"/>
            <a:cs typeface="Times New Roman" pitchFamily="18" charset="0"/>
          </a:endParaRPr>
        </a:p>
      </dgm:t>
    </dgm:pt>
    <dgm:pt modelId="{7270ECC0-3B39-42D7-BE86-DD1A4D058BD1}" type="parTrans" cxnId="{8B4F1933-6F0F-4E0E-A5F5-F0C9DA720908}">
      <dgm:prSet/>
      <dgm:spPr/>
      <dgm:t>
        <a:bodyPr/>
        <a:lstStyle/>
        <a:p>
          <a:endParaRPr lang="en-US"/>
        </a:p>
      </dgm:t>
    </dgm:pt>
    <dgm:pt modelId="{8692A3FC-EAF2-497F-8EB5-0F84FF6D8178}" type="sibTrans" cxnId="{8B4F1933-6F0F-4E0E-A5F5-F0C9DA720908}">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84CE1062-0AE6-4B2C-8E3A-B44C5F69EB0F}">
      <dgm:prSet custT="1"/>
      <dgm:spPr/>
      <dgm:t>
        <a:bodyPr/>
        <a:lstStyle/>
        <a:p>
          <a:r>
            <a:rPr lang="ar-IQ" sz="1400" b="1" dirty="0">
              <a:solidFill>
                <a:schemeClr val="tx1"/>
              </a:solidFill>
              <a:latin typeface="Times New Roman" pitchFamily="18" charset="0"/>
              <a:cs typeface="Times New Roman" pitchFamily="18" charset="0"/>
            </a:rPr>
            <a:t> الترشيح على المناصب الادارية</a:t>
          </a:r>
          <a:endParaRPr lang="en-US" sz="1400" dirty="0">
            <a:solidFill>
              <a:schemeClr val="tx1"/>
            </a:solidFill>
            <a:latin typeface="Times New Roman" pitchFamily="18" charset="0"/>
            <a:cs typeface="Times New Roman" pitchFamily="18" charset="0"/>
          </a:endParaRPr>
        </a:p>
      </dgm:t>
    </dgm:pt>
    <dgm:pt modelId="{7013EB02-2EB3-4D66-97BC-DD094838C4B9}" type="parTrans" cxnId="{A2C34B61-1406-462C-AE0C-B6036562F951}">
      <dgm:prSet/>
      <dgm:spPr/>
      <dgm:t>
        <a:bodyPr/>
        <a:lstStyle/>
        <a:p>
          <a:endParaRPr lang="en-US"/>
        </a:p>
      </dgm:t>
    </dgm:pt>
    <dgm:pt modelId="{B2091412-6694-4AA0-A019-C4C1440858F6}" type="sibTrans" cxnId="{A2C34B61-1406-462C-AE0C-B6036562F951}">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FF5845E7-0D25-496B-8F9F-FB64F407D3B8}">
      <dgm:prSet custT="1"/>
      <dgm:spPr/>
      <dgm:t>
        <a:bodyPr/>
        <a:lstStyle/>
        <a:p>
          <a:r>
            <a:rPr lang="en-US" sz="1600" b="1" dirty="0">
              <a:solidFill>
                <a:schemeClr val="tx1"/>
              </a:solidFill>
              <a:latin typeface="Times New Roman" pitchFamily="18" charset="0"/>
              <a:cs typeface="Times New Roman" pitchFamily="18" charset="0"/>
            </a:rPr>
            <a:t>  </a:t>
          </a:r>
          <a:r>
            <a:rPr lang="ar-IQ" sz="1600" b="1" dirty="0">
              <a:solidFill>
                <a:schemeClr val="tx1"/>
              </a:solidFill>
              <a:latin typeface="Times New Roman" pitchFamily="18" charset="0"/>
              <a:cs typeface="Times New Roman" pitchFamily="18" charset="0"/>
            </a:rPr>
            <a:t>نقل ابناء الاساتذة</a:t>
          </a:r>
          <a:endParaRPr lang="en-US" sz="1600" dirty="0">
            <a:solidFill>
              <a:schemeClr val="tx1"/>
            </a:solidFill>
            <a:latin typeface="Times New Roman" pitchFamily="18" charset="0"/>
            <a:cs typeface="Times New Roman" pitchFamily="18" charset="0"/>
          </a:endParaRPr>
        </a:p>
      </dgm:t>
    </dgm:pt>
    <dgm:pt modelId="{240A7571-CC5F-4FAE-BB77-C167B82F3952}" type="parTrans" cxnId="{209CDEC8-5B61-40EA-B487-D8239670B4FB}">
      <dgm:prSet/>
      <dgm:spPr/>
      <dgm:t>
        <a:bodyPr/>
        <a:lstStyle/>
        <a:p>
          <a:endParaRPr lang="en-US"/>
        </a:p>
      </dgm:t>
    </dgm:pt>
    <dgm:pt modelId="{7F4D63BB-C4E9-4FBA-86ED-941B1730C30B}" type="sibTrans" cxnId="{209CDEC8-5B61-40EA-B487-D8239670B4FB}">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FFBC6303-1B13-460B-9064-91F748805155}">
      <dgm:prSet custT="1"/>
      <dgm:spPr/>
      <dgm:t>
        <a:bodyPr/>
        <a:lstStyle/>
        <a:p>
          <a:r>
            <a:rPr lang="ar-IQ" sz="1600" b="1" dirty="0">
              <a:solidFill>
                <a:schemeClr val="tx1"/>
              </a:solidFill>
              <a:latin typeface="Times New Roman" pitchFamily="18" charset="0"/>
              <a:cs typeface="Times New Roman" pitchFamily="18" charset="0"/>
            </a:rPr>
            <a:t> الترشيح على المناصب القيادية</a:t>
          </a:r>
          <a:endParaRPr lang="en-US" sz="1600" b="1" dirty="0">
            <a:solidFill>
              <a:schemeClr val="tx1"/>
            </a:solidFill>
            <a:latin typeface="Times New Roman" pitchFamily="18" charset="0"/>
            <a:cs typeface="Times New Roman" pitchFamily="18" charset="0"/>
          </a:endParaRPr>
        </a:p>
      </dgm:t>
    </dgm:pt>
    <dgm:pt modelId="{8058485E-2172-4EC6-B81F-3B0FFE4E9318}" type="sibTrans" cxnId="{5737CFAA-55C6-4F77-97D3-A809FA35C21D}">
      <dgm:prSet>
        <dgm:style>
          <a:lnRef idx="3">
            <a:schemeClr val="accent1"/>
          </a:lnRef>
          <a:fillRef idx="0">
            <a:schemeClr val="accent1"/>
          </a:fillRef>
          <a:effectRef idx="2">
            <a:schemeClr val="accent1"/>
          </a:effectRef>
          <a:fontRef idx="minor">
            <a:schemeClr val="tx1"/>
          </a:fontRef>
        </dgm:style>
      </dgm:prSet>
      <dgm:spPr/>
      <dgm:t>
        <a:bodyPr/>
        <a:lstStyle/>
        <a:p>
          <a:endParaRPr lang="en-US">
            <a:solidFill>
              <a:schemeClr val="tx1"/>
            </a:solidFill>
          </a:endParaRPr>
        </a:p>
      </dgm:t>
    </dgm:pt>
    <dgm:pt modelId="{3B3A2FAA-A86A-4D74-8C2E-7476CD2BAB29}" type="parTrans" cxnId="{5737CFAA-55C6-4F77-97D3-A809FA35C21D}">
      <dgm:prSet/>
      <dgm:spPr/>
      <dgm:t>
        <a:bodyPr/>
        <a:lstStyle/>
        <a:p>
          <a:endParaRPr lang="en-US"/>
        </a:p>
      </dgm:t>
    </dgm:pt>
    <dgm:pt modelId="{291FE9DA-27C9-4737-A2C2-01C62C880EAA}">
      <dgm:prSet/>
      <dgm:spPr/>
      <dgm:t>
        <a:bodyPr/>
        <a:lstStyle/>
        <a:p>
          <a:pPr rtl="1"/>
          <a:r>
            <a:rPr lang="ar-IQ" b="1" dirty="0">
              <a:solidFill>
                <a:schemeClr val="tx1"/>
              </a:solidFill>
            </a:rPr>
            <a:t>العلاوات والترفيعات</a:t>
          </a:r>
        </a:p>
      </dgm:t>
    </dgm:pt>
    <dgm:pt modelId="{A8AF67AA-10E0-4564-ABBB-BB6794B8E173}" type="parTrans" cxnId="{BBC66906-1216-42F8-9E97-07E667CD75E4}">
      <dgm:prSet/>
      <dgm:spPr/>
      <dgm:t>
        <a:bodyPr/>
        <a:lstStyle/>
        <a:p>
          <a:pPr rtl="1"/>
          <a:endParaRPr lang="ar-IQ"/>
        </a:p>
      </dgm:t>
    </dgm:pt>
    <dgm:pt modelId="{4B65FC14-C1B8-49A8-AA73-74B26777B2C3}" type="sibTrans" cxnId="{BBC66906-1216-42F8-9E97-07E667CD75E4}">
      <dgm:prSet/>
      <dgm:spPr/>
      <dgm:t>
        <a:bodyPr/>
        <a:lstStyle/>
        <a:p>
          <a:pPr rtl="1"/>
          <a:endParaRPr lang="ar-IQ"/>
        </a:p>
      </dgm:t>
    </dgm:pt>
    <dgm:pt modelId="{6E254BA5-D20C-46C8-8E1E-B4F21372D760}" type="pres">
      <dgm:prSet presAssocID="{61977A49-F887-40BA-97BE-D9F219F8900D}" presName="cycle" presStyleCnt="0">
        <dgm:presLayoutVars>
          <dgm:dir/>
          <dgm:resizeHandles val="exact"/>
        </dgm:presLayoutVars>
      </dgm:prSet>
      <dgm:spPr/>
    </dgm:pt>
    <dgm:pt modelId="{05342F41-5247-49DB-95B3-6ACA2A14085B}" type="pres">
      <dgm:prSet presAssocID="{45A4D418-BE9D-463B-A053-213B414B295D}" presName="node" presStyleLbl="node1" presStyleIdx="0" presStyleCnt="9" custScaleX="114074" custRadScaleRad="99079" custRadScaleInc="-817">
        <dgm:presLayoutVars>
          <dgm:bulletEnabled val="1"/>
        </dgm:presLayoutVars>
      </dgm:prSet>
      <dgm:spPr/>
    </dgm:pt>
    <dgm:pt modelId="{214FCAC9-AAA9-4BB0-98DD-A4DB57FCCB9E}" type="pres">
      <dgm:prSet presAssocID="{45A4D418-BE9D-463B-A053-213B414B295D}" presName="spNode" presStyleCnt="0"/>
      <dgm:spPr/>
    </dgm:pt>
    <dgm:pt modelId="{A7FFDD96-1FD5-4B51-A683-698B16CF4315}" type="pres">
      <dgm:prSet presAssocID="{22803DCC-9B5E-47CF-A502-27BC29EA5D93}" presName="sibTrans" presStyleLbl="sibTrans1D1" presStyleIdx="0" presStyleCnt="9"/>
      <dgm:spPr/>
    </dgm:pt>
    <dgm:pt modelId="{FEE5A2B4-7736-4EB8-B7A0-27C264A4DD42}" type="pres">
      <dgm:prSet presAssocID="{016B374F-E310-4BF4-B624-E54AF1345E29}" presName="node" presStyleLbl="node1" presStyleIdx="1" presStyleCnt="9" custScaleX="168131">
        <dgm:presLayoutVars>
          <dgm:bulletEnabled val="1"/>
        </dgm:presLayoutVars>
      </dgm:prSet>
      <dgm:spPr/>
    </dgm:pt>
    <dgm:pt modelId="{B0251748-BD66-41E9-BC8B-2B5A77968AF5}" type="pres">
      <dgm:prSet presAssocID="{016B374F-E310-4BF4-B624-E54AF1345E29}" presName="spNode" presStyleCnt="0"/>
      <dgm:spPr/>
    </dgm:pt>
    <dgm:pt modelId="{7DE7594A-BEB8-46F4-B9CB-390D784D2944}" type="pres">
      <dgm:prSet presAssocID="{632FD2B3-C572-4C0E-A3AB-AC6F0CE57AD9}" presName="sibTrans" presStyleLbl="sibTrans1D1" presStyleIdx="1" presStyleCnt="9"/>
      <dgm:spPr/>
    </dgm:pt>
    <dgm:pt modelId="{6A1374FD-BAFA-4BD2-B4DD-CD4197C519D8}" type="pres">
      <dgm:prSet presAssocID="{9F13FDBE-9DF2-497B-A0D0-7D3F561E7D92}" presName="node" presStyleLbl="node1" presStyleIdx="2" presStyleCnt="9" custScaleX="176786">
        <dgm:presLayoutVars>
          <dgm:bulletEnabled val="1"/>
        </dgm:presLayoutVars>
      </dgm:prSet>
      <dgm:spPr/>
    </dgm:pt>
    <dgm:pt modelId="{91062257-16EF-4276-8402-E94BEA3460F1}" type="pres">
      <dgm:prSet presAssocID="{9F13FDBE-9DF2-497B-A0D0-7D3F561E7D92}" presName="spNode" presStyleCnt="0"/>
      <dgm:spPr/>
    </dgm:pt>
    <dgm:pt modelId="{0BBCA0FA-7338-444F-88E0-FE4AADB9D215}" type="pres">
      <dgm:prSet presAssocID="{8692A3FC-EAF2-497F-8EB5-0F84FF6D8178}" presName="sibTrans" presStyleLbl="sibTrans1D1" presStyleIdx="2" presStyleCnt="9"/>
      <dgm:spPr/>
    </dgm:pt>
    <dgm:pt modelId="{1444D946-CFE1-472E-ADE8-FA8958F2C79B}" type="pres">
      <dgm:prSet presAssocID="{D94D1DA2-4663-4942-AAFA-87221937159F}" presName="node" presStyleLbl="node1" presStyleIdx="3" presStyleCnt="9" custScaleX="173586">
        <dgm:presLayoutVars>
          <dgm:bulletEnabled val="1"/>
        </dgm:presLayoutVars>
      </dgm:prSet>
      <dgm:spPr/>
    </dgm:pt>
    <dgm:pt modelId="{793D6C58-5BA3-47FC-B453-EEF85407849C}" type="pres">
      <dgm:prSet presAssocID="{D94D1DA2-4663-4942-AAFA-87221937159F}" presName="spNode" presStyleCnt="0"/>
      <dgm:spPr/>
    </dgm:pt>
    <dgm:pt modelId="{4109FDF2-9C09-412D-A97C-2A762902BEA6}" type="pres">
      <dgm:prSet presAssocID="{BC95BE0A-53EC-4008-A40A-DD856407AD77}" presName="sibTrans" presStyleLbl="sibTrans1D1" presStyleIdx="3" presStyleCnt="9"/>
      <dgm:spPr/>
    </dgm:pt>
    <dgm:pt modelId="{605F1E37-F1DD-4FAC-8CB2-2984CE3EF1C4}" type="pres">
      <dgm:prSet presAssocID="{FF5845E7-0D25-496B-8F9F-FB64F407D3B8}" presName="node" presStyleLbl="node1" presStyleIdx="4" presStyleCnt="9" custScaleX="178827" custScaleY="115497">
        <dgm:presLayoutVars>
          <dgm:bulletEnabled val="1"/>
        </dgm:presLayoutVars>
      </dgm:prSet>
      <dgm:spPr/>
    </dgm:pt>
    <dgm:pt modelId="{F3984BE3-9FEB-4A3B-B532-6421028556D8}" type="pres">
      <dgm:prSet presAssocID="{FF5845E7-0D25-496B-8F9F-FB64F407D3B8}" presName="spNode" presStyleCnt="0"/>
      <dgm:spPr/>
    </dgm:pt>
    <dgm:pt modelId="{6C0D9F33-6D1D-417F-9272-4EB265A3DE14}" type="pres">
      <dgm:prSet presAssocID="{7F4D63BB-C4E9-4FBA-86ED-941B1730C30B}" presName="sibTrans" presStyleLbl="sibTrans1D1" presStyleIdx="4" presStyleCnt="9"/>
      <dgm:spPr/>
    </dgm:pt>
    <dgm:pt modelId="{722528F6-5041-4ED0-BFDB-B2E8A8618B76}" type="pres">
      <dgm:prSet presAssocID="{84CE1062-0AE6-4B2C-8E3A-B44C5F69EB0F}" presName="node" presStyleLbl="node1" presStyleIdx="5" presStyleCnt="9" custScaleX="156827" custScaleY="109195" custRadScaleRad="103038" custRadScaleInc="-3236">
        <dgm:presLayoutVars>
          <dgm:bulletEnabled val="1"/>
        </dgm:presLayoutVars>
      </dgm:prSet>
      <dgm:spPr/>
    </dgm:pt>
    <dgm:pt modelId="{EBAE2463-8707-43AD-8661-941B1739DA04}" type="pres">
      <dgm:prSet presAssocID="{84CE1062-0AE6-4B2C-8E3A-B44C5F69EB0F}" presName="spNode" presStyleCnt="0"/>
      <dgm:spPr/>
    </dgm:pt>
    <dgm:pt modelId="{F4995E71-BFBF-4D50-BACC-1D60F512D86B}" type="pres">
      <dgm:prSet presAssocID="{B2091412-6694-4AA0-A019-C4C1440858F6}" presName="sibTrans" presStyleLbl="sibTrans1D1" presStyleIdx="5" presStyleCnt="9"/>
      <dgm:spPr/>
    </dgm:pt>
    <dgm:pt modelId="{A7F6CE46-0DDC-46F1-AD8E-392279E72578}" type="pres">
      <dgm:prSet presAssocID="{FFBC6303-1B13-460B-9064-91F748805155}" presName="node" presStyleLbl="node1" presStyleIdx="6" presStyleCnt="9" custScaleX="175389">
        <dgm:presLayoutVars>
          <dgm:bulletEnabled val="1"/>
        </dgm:presLayoutVars>
      </dgm:prSet>
      <dgm:spPr/>
    </dgm:pt>
    <dgm:pt modelId="{D8D973D3-4859-46D4-B6EB-24B5E6D0E800}" type="pres">
      <dgm:prSet presAssocID="{FFBC6303-1B13-460B-9064-91F748805155}" presName="spNode" presStyleCnt="0"/>
      <dgm:spPr/>
    </dgm:pt>
    <dgm:pt modelId="{A847C672-FCEE-4FBF-BDAE-43A18AE70F79}" type="pres">
      <dgm:prSet presAssocID="{8058485E-2172-4EC6-B81F-3B0FFE4E9318}" presName="sibTrans" presStyleLbl="sibTrans1D1" presStyleIdx="6" presStyleCnt="9"/>
      <dgm:spPr/>
    </dgm:pt>
    <dgm:pt modelId="{B1CAC952-8C1F-41CB-BE32-BAF4E15ED3AF}" type="pres">
      <dgm:prSet presAssocID="{F702AAF7-CCD4-4BC5-BFDE-B42B8D390228}" presName="node" presStyleLbl="node1" presStyleIdx="7" presStyleCnt="9" custScaleX="167885">
        <dgm:presLayoutVars>
          <dgm:bulletEnabled val="1"/>
        </dgm:presLayoutVars>
      </dgm:prSet>
      <dgm:spPr/>
    </dgm:pt>
    <dgm:pt modelId="{993E064C-5018-4FDB-A038-42CAD617A879}" type="pres">
      <dgm:prSet presAssocID="{F702AAF7-CCD4-4BC5-BFDE-B42B8D390228}" presName="spNode" presStyleCnt="0"/>
      <dgm:spPr/>
    </dgm:pt>
    <dgm:pt modelId="{EA8FA00F-FDF0-49C7-9829-98F5C75C7DA4}" type="pres">
      <dgm:prSet presAssocID="{094E4668-1BDE-4E7E-81EC-C8B3C31229D3}" presName="sibTrans" presStyleLbl="sibTrans1D1" presStyleIdx="7" presStyleCnt="9"/>
      <dgm:spPr/>
    </dgm:pt>
    <dgm:pt modelId="{22D5EFA4-D6CC-4B5A-82B1-8700C8E07CEA}" type="pres">
      <dgm:prSet presAssocID="{291FE9DA-27C9-4737-A2C2-01C62C880EAA}" presName="node" presStyleLbl="node1" presStyleIdx="8" presStyleCnt="9">
        <dgm:presLayoutVars>
          <dgm:bulletEnabled val="1"/>
        </dgm:presLayoutVars>
      </dgm:prSet>
      <dgm:spPr/>
    </dgm:pt>
    <dgm:pt modelId="{5F4D751A-2103-4AB8-AA2A-F13C5243D872}" type="pres">
      <dgm:prSet presAssocID="{291FE9DA-27C9-4737-A2C2-01C62C880EAA}" presName="spNode" presStyleCnt="0"/>
      <dgm:spPr/>
    </dgm:pt>
    <dgm:pt modelId="{A4D26F5C-3671-4647-AD3A-44A6B5E429C8}" type="pres">
      <dgm:prSet presAssocID="{4B65FC14-C1B8-49A8-AA73-74B26777B2C3}" presName="sibTrans" presStyleLbl="sibTrans1D1" presStyleIdx="8" presStyleCnt="9"/>
      <dgm:spPr/>
    </dgm:pt>
  </dgm:ptLst>
  <dgm:cxnLst>
    <dgm:cxn modelId="{BBC66906-1216-42F8-9E97-07E667CD75E4}" srcId="{61977A49-F887-40BA-97BE-D9F219F8900D}" destId="{291FE9DA-27C9-4737-A2C2-01C62C880EAA}" srcOrd="8" destOrd="0" parTransId="{A8AF67AA-10E0-4564-ABBB-BB6794B8E173}" sibTransId="{4B65FC14-C1B8-49A8-AA73-74B26777B2C3}"/>
    <dgm:cxn modelId="{53971F12-FF0F-47CD-9738-08DFB4A318DD}" type="presOf" srcId="{22803DCC-9B5E-47CF-A502-27BC29EA5D93}" destId="{A7FFDD96-1FD5-4B51-A683-698B16CF4315}" srcOrd="0" destOrd="0" presId="urn:microsoft.com/office/officeart/2005/8/layout/cycle6"/>
    <dgm:cxn modelId="{8DF02C17-1334-4470-8C23-BB3DD28F3E42}" type="presOf" srcId="{61977A49-F887-40BA-97BE-D9F219F8900D}" destId="{6E254BA5-D20C-46C8-8E1E-B4F21372D760}" srcOrd="0" destOrd="0" presId="urn:microsoft.com/office/officeart/2005/8/layout/cycle6"/>
    <dgm:cxn modelId="{1014A31F-6FE3-4046-AAF2-29ADBA11AE2C}" srcId="{61977A49-F887-40BA-97BE-D9F219F8900D}" destId="{F702AAF7-CCD4-4BC5-BFDE-B42B8D390228}" srcOrd="7" destOrd="0" parTransId="{13BE5C2B-B1AA-468D-B2F2-35A9488A1C18}" sibTransId="{094E4668-1BDE-4E7E-81EC-C8B3C31229D3}"/>
    <dgm:cxn modelId="{5BAF8A29-FEFB-4804-B498-F9B2D6ADABC2}" type="presOf" srcId="{8692A3FC-EAF2-497F-8EB5-0F84FF6D8178}" destId="{0BBCA0FA-7338-444F-88E0-FE4AADB9D215}" srcOrd="0" destOrd="0" presId="urn:microsoft.com/office/officeart/2005/8/layout/cycle6"/>
    <dgm:cxn modelId="{8B4F1933-6F0F-4E0E-A5F5-F0C9DA720908}" srcId="{61977A49-F887-40BA-97BE-D9F219F8900D}" destId="{9F13FDBE-9DF2-497B-A0D0-7D3F561E7D92}" srcOrd="2" destOrd="0" parTransId="{7270ECC0-3B39-42D7-BE86-DD1A4D058BD1}" sibTransId="{8692A3FC-EAF2-497F-8EB5-0F84FF6D8178}"/>
    <dgm:cxn modelId="{D39C6F37-E7B1-490C-A7D1-849F3242C562}" type="presOf" srcId="{094E4668-1BDE-4E7E-81EC-C8B3C31229D3}" destId="{EA8FA00F-FDF0-49C7-9829-98F5C75C7DA4}" srcOrd="0" destOrd="0" presId="urn:microsoft.com/office/officeart/2005/8/layout/cycle6"/>
    <dgm:cxn modelId="{B4C5E33D-B3F1-4AB6-831A-15E66E6C3EBB}" srcId="{61977A49-F887-40BA-97BE-D9F219F8900D}" destId="{45A4D418-BE9D-463B-A053-213B414B295D}" srcOrd="0" destOrd="0" parTransId="{1CEB29DC-168E-4173-B7D2-7CCB86FE6845}" sibTransId="{22803DCC-9B5E-47CF-A502-27BC29EA5D93}"/>
    <dgm:cxn modelId="{A2C34B61-1406-462C-AE0C-B6036562F951}" srcId="{61977A49-F887-40BA-97BE-D9F219F8900D}" destId="{84CE1062-0AE6-4B2C-8E3A-B44C5F69EB0F}" srcOrd="5" destOrd="0" parTransId="{7013EB02-2EB3-4D66-97BC-DD094838C4B9}" sibTransId="{B2091412-6694-4AA0-A019-C4C1440858F6}"/>
    <dgm:cxn modelId="{E161844D-5D31-4495-8753-40598696C22F}" type="presOf" srcId="{D94D1DA2-4663-4942-AAFA-87221937159F}" destId="{1444D946-CFE1-472E-ADE8-FA8958F2C79B}" srcOrd="0" destOrd="0" presId="urn:microsoft.com/office/officeart/2005/8/layout/cycle6"/>
    <dgm:cxn modelId="{CB4D6B54-EC82-46D9-A232-1E1024360735}" type="presOf" srcId="{B2091412-6694-4AA0-A019-C4C1440858F6}" destId="{F4995E71-BFBF-4D50-BACC-1D60F512D86B}" srcOrd="0" destOrd="0" presId="urn:microsoft.com/office/officeart/2005/8/layout/cycle6"/>
    <dgm:cxn modelId="{0248D177-D273-48D6-BEA9-019C800EDCCE}" type="presOf" srcId="{FF5845E7-0D25-496B-8F9F-FB64F407D3B8}" destId="{605F1E37-F1DD-4FAC-8CB2-2984CE3EF1C4}" srcOrd="0" destOrd="0" presId="urn:microsoft.com/office/officeart/2005/8/layout/cycle6"/>
    <dgm:cxn modelId="{548D1078-4200-4603-ACFB-6413AFB81BF4}" type="presOf" srcId="{84CE1062-0AE6-4B2C-8E3A-B44C5F69EB0F}" destId="{722528F6-5041-4ED0-BFDB-B2E8A8618B76}" srcOrd="0" destOrd="0" presId="urn:microsoft.com/office/officeart/2005/8/layout/cycle6"/>
    <dgm:cxn modelId="{07EA437B-B41A-445A-A2BB-6E84EADBFE5E}" type="presOf" srcId="{9F13FDBE-9DF2-497B-A0D0-7D3F561E7D92}" destId="{6A1374FD-BAFA-4BD2-B4DD-CD4197C519D8}" srcOrd="0" destOrd="0" presId="urn:microsoft.com/office/officeart/2005/8/layout/cycle6"/>
    <dgm:cxn modelId="{A25B3584-6A31-4E96-8B49-9A414D96908C}" type="presOf" srcId="{632FD2B3-C572-4C0E-A3AB-AC6F0CE57AD9}" destId="{7DE7594A-BEB8-46F4-B9CB-390D784D2944}" srcOrd="0" destOrd="0" presId="urn:microsoft.com/office/officeart/2005/8/layout/cycle6"/>
    <dgm:cxn modelId="{0B406C91-6712-4E35-B715-6CC1DD6B79E9}" type="presOf" srcId="{F702AAF7-CCD4-4BC5-BFDE-B42B8D390228}" destId="{B1CAC952-8C1F-41CB-BE32-BAF4E15ED3AF}" srcOrd="0" destOrd="0" presId="urn:microsoft.com/office/officeart/2005/8/layout/cycle6"/>
    <dgm:cxn modelId="{D3AA17A1-09AC-4646-A4C2-A35FF6D00F6B}" srcId="{61977A49-F887-40BA-97BE-D9F219F8900D}" destId="{D94D1DA2-4663-4942-AAFA-87221937159F}" srcOrd="3" destOrd="0" parTransId="{38A24279-B19B-4EDF-AFD6-20393901A1B5}" sibTransId="{BC95BE0A-53EC-4008-A40A-DD856407AD77}"/>
    <dgm:cxn modelId="{5737CFAA-55C6-4F77-97D3-A809FA35C21D}" srcId="{61977A49-F887-40BA-97BE-D9F219F8900D}" destId="{FFBC6303-1B13-460B-9064-91F748805155}" srcOrd="6" destOrd="0" parTransId="{3B3A2FAA-A86A-4D74-8C2E-7476CD2BAB29}" sibTransId="{8058485E-2172-4EC6-B81F-3B0FFE4E9318}"/>
    <dgm:cxn modelId="{ECFEF5B0-6975-4314-B268-51B3F8B41343}" type="presOf" srcId="{FFBC6303-1B13-460B-9064-91F748805155}" destId="{A7F6CE46-0DDC-46F1-AD8E-392279E72578}" srcOrd="0" destOrd="0" presId="urn:microsoft.com/office/officeart/2005/8/layout/cycle6"/>
    <dgm:cxn modelId="{674924B7-6513-4BB8-8603-C135F55867BF}" type="presOf" srcId="{BC95BE0A-53EC-4008-A40A-DD856407AD77}" destId="{4109FDF2-9C09-412D-A97C-2A762902BEA6}" srcOrd="0" destOrd="0" presId="urn:microsoft.com/office/officeart/2005/8/layout/cycle6"/>
    <dgm:cxn modelId="{13FF41B7-66D9-468D-8657-F83FBE079D72}" type="presOf" srcId="{45A4D418-BE9D-463B-A053-213B414B295D}" destId="{05342F41-5247-49DB-95B3-6ACA2A14085B}" srcOrd="0" destOrd="0" presId="urn:microsoft.com/office/officeart/2005/8/layout/cycle6"/>
    <dgm:cxn modelId="{06162DBA-1657-4893-813B-10CF1CDF8F27}" srcId="{61977A49-F887-40BA-97BE-D9F219F8900D}" destId="{016B374F-E310-4BF4-B624-E54AF1345E29}" srcOrd="1" destOrd="0" parTransId="{5923D523-8F53-4265-BF81-17750ABF68D3}" sibTransId="{632FD2B3-C572-4C0E-A3AB-AC6F0CE57AD9}"/>
    <dgm:cxn modelId="{8A3FD7BF-47C7-4CFD-ACF1-F41E0966CC33}" type="presOf" srcId="{016B374F-E310-4BF4-B624-E54AF1345E29}" destId="{FEE5A2B4-7736-4EB8-B7A0-27C264A4DD42}" srcOrd="0" destOrd="0" presId="urn:microsoft.com/office/officeart/2005/8/layout/cycle6"/>
    <dgm:cxn modelId="{CAE457C6-D10F-419E-A4F6-A574432C9EB8}" type="presOf" srcId="{4B65FC14-C1B8-49A8-AA73-74B26777B2C3}" destId="{A4D26F5C-3671-4647-AD3A-44A6B5E429C8}" srcOrd="0" destOrd="0" presId="urn:microsoft.com/office/officeart/2005/8/layout/cycle6"/>
    <dgm:cxn modelId="{209CDEC8-5B61-40EA-B487-D8239670B4FB}" srcId="{61977A49-F887-40BA-97BE-D9F219F8900D}" destId="{FF5845E7-0D25-496B-8F9F-FB64F407D3B8}" srcOrd="4" destOrd="0" parTransId="{240A7571-CC5F-4FAE-BB77-C167B82F3952}" sibTransId="{7F4D63BB-C4E9-4FBA-86ED-941B1730C30B}"/>
    <dgm:cxn modelId="{E2C0D4D4-8CC8-490A-85FA-297B80696105}" type="presOf" srcId="{291FE9DA-27C9-4737-A2C2-01C62C880EAA}" destId="{22D5EFA4-D6CC-4B5A-82B1-8700C8E07CEA}" srcOrd="0" destOrd="0" presId="urn:microsoft.com/office/officeart/2005/8/layout/cycle6"/>
    <dgm:cxn modelId="{5E7044DC-AC15-4CF1-8394-AD05678A9800}" type="presOf" srcId="{7F4D63BB-C4E9-4FBA-86ED-941B1730C30B}" destId="{6C0D9F33-6D1D-417F-9272-4EB265A3DE14}" srcOrd="0" destOrd="0" presId="urn:microsoft.com/office/officeart/2005/8/layout/cycle6"/>
    <dgm:cxn modelId="{C7F515FD-9B28-41D4-BEF6-696C6B603C42}" type="presOf" srcId="{8058485E-2172-4EC6-B81F-3B0FFE4E9318}" destId="{A847C672-FCEE-4FBF-BDAE-43A18AE70F79}" srcOrd="0" destOrd="0" presId="urn:microsoft.com/office/officeart/2005/8/layout/cycle6"/>
    <dgm:cxn modelId="{ADE22C37-9529-4A34-9F69-353D8775EAE0}" type="presParOf" srcId="{6E254BA5-D20C-46C8-8E1E-B4F21372D760}" destId="{05342F41-5247-49DB-95B3-6ACA2A14085B}" srcOrd="0" destOrd="0" presId="urn:microsoft.com/office/officeart/2005/8/layout/cycle6"/>
    <dgm:cxn modelId="{240BCFF9-F3E1-47E6-A296-23A33F6C26F5}" type="presParOf" srcId="{6E254BA5-D20C-46C8-8E1E-B4F21372D760}" destId="{214FCAC9-AAA9-4BB0-98DD-A4DB57FCCB9E}" srcOrd="1" destOrd="0" presId="urn:microsoft.com/office/officeart/2005/8/layout/cycle6"/>
    <dgm:cxn modelId="{FC242680-DDBF-41B7-B036-BA9B7CACA02F}" type="presParOf" srcId="{6E254BA5-D20C-46C8-8E1E-B4F21372D760}" destId="{A7FFDD96-1FD5-4B51-A683-698B16CF4315}" srcOrd="2" destOrd="0" presId="urn:microsoft.com/office/officeart/2005/8/layout/cycle6"/>
    <dgm:cxn modelId="{ABD183D1-7B21-4CB7-93D9-8D568CFB6354}" type="presParOf" srcId="{6E254BA5-D20C-46C8-8E1E-B4F21372D760}" destId="{FEE5A2B4-7736-4EB8-B7A0-27C264A4DD42}" srcOrd="3" destOrd="0" presId="urn:microsoft.com/office/officeart/2005/8/layout/cycle6"/>
    <dgm:cxn modelId="{CF551F90-D128-443C-92F2-AACB3DCB6065}" type="presParOf" srcId="{6E254BA5-D20C-46C8-8E1E-B4F21372D760}" destId="{B0251748-BD66-41E9-BC8B-2B5A77968AF5}" srcOrd="4" destOrd="0" presId="urn:microsoft.com/office/officeart/2005/8/layout/cycle6"/>
    <dgm:cxn modelId="{879E786B-52AA-4068-BAD8-6BB68903A377}" type="presParOf" srcId="{6E254BA5-D20C-46C8-8E1E-B4F21372D760}" destId="{7DE7594A-BEB8-46F4-B9CB-390D784D2944}" srcOrd="5" destOrd="0" presId="urn:microsoft.com/office/officeart/2005/8/layout/cycle6"/>
    <dgm:cxn modelId="{C76EE8B0-1AF0-4289-8A5F-A01D6A9020A2}" type="presParOf" srcId="{6E254BA5-D20C-46C8-8E1E-B4F21372D760}" destId="{6A1374FD-BAFA-4BD2-B4DD-CD4197C519D8}" srcOrd="6" destOrd="0" presId="urn:microsoft.com/office/officeart/2005/8/layout/cycle6"/>
    <dgm:cxn modelId="{26E57C36-3A77-4E72-9D10-7F6B9AEF3CA8}" type="presParOf" srcId="{6E254BA5-D20C-46C8-8E1E-B4F21372D760}" destId="{91062257-16EF-4276-8402-E94BEA3460F1}" srcOrd="7" destOrd="0" presId="urn:microsoft.com/office/officeart/2005/8/layout/cycle6"/>
    <dgm:cxn modelId="{383B9AEC-9E8E-40F6-8C40-208F9A40ECD0}" type="presParOf" srcId="{6E254BA5-D20C-46C8-8E1E-B4F21372D760}" destId="{0BBCA0FA-7338-444F-88E0-FE4AADB9D215}" srcOrd="8" destOrd="0" presId="urn:microsoft.com/office/officeart/2005/8/layout/cycle6"/>
    <dgm:cxn modelId="{5E48CA7B-1074-46ED-837F-B5B814886529}" type="presParOf" srcId="{6E254BA5-D20C-46C8-8E1E-B4F21372D760}" destId="{1444D946-CFE1-472E-ADE8-FA8958F2C79B}" srcOrd="9" destOrd="0" presId="urn:microsoft.com/office/officeart/2005/8/layout/cycle6"/>
    <dgm:cxn modelId="{5FF9D505-901D-4F48-BB89-6D82F781ACA3}" type="presParOf" srcId="{6E254BA5-D20C-46C8-8E1E-B4F21372D760}" destId="{793D6C58-5BA3-47FC-B453-EEF85407849C}" srcOrd="10" destOrd="0" presId="urn:microsoft.com/office/officeart/2005/8/layout/cycle6"/>
    <dgm:cxn modelId="{9ADFC8FB-ECBA-4E0D-A5BE-8AD45A9A72FF}" type="presParOf" srcId="{6E254BA5-D20C-46C8-8E1E-B4F21372D760}" destId="{4109FDF2-9C09-412D-A97C-2A762902BEA6}" srcOrd="11" destOrd="0" presId="urn:microsoft.com/office/officeart/2005/8/layout/cycle6"/>
    <dgm:cxn modelId="{F1A0871B-1665-45C5-9CBC-01B7D941FBA2}" type="presParOf" srcId="{6E254BA5-D20C-46C8-8E1E-B4F21372D760}" destId="{605F1E37-F1DD-4FAC-8CB2-2984CE3EF1C4}" srcOrd="12" destOrd="0" presId="urn:microsoft.com/office/officeart/2005/8/layout/cycle6"/>
    <dgm:cxn modelId="{454E73DC-828E-4C0B-BE73-7CE955095E0C}" type="presParOf" srcId="{6E254BA5-D20C-46C8-8E1E-B4F21372D760}" destId="{F3984BE3-9FEB-4A3B-B532-6421028556D8}" srcOrd="13" destOrd="0" presId="urn:microsoft.com/office/officeart/2005/8/layout/cycle6"/>
    <dgm:cxn modelId="{D1E7F05A-DFB9-497B-A4C2-EB7182B65AD8}" type="presParOf" srcId="{6E254BA5-D20C-46C8-8E1E-B4F21372D760}" destId="{6C0D9F33-6D1D-417F-9272-4EB265A3DE14}" srcOrd="14" destOrd="0" presId="urn:microsoft.com/office/officeart/2005/8/layout/cycle6"/>
    <dgm:cxn modelId="{557C4F94-7C75-4D33-8B86-7712C31B6306}" type="presParOf" srcId="{6E254BA5-D20C-46C8-8E1E-B4F21372D760}" destId="{722528F6-5041-4ED0-BFDB-B2E8A8618B76}" srcOrd="15" destOrd="0" presId="urn:microsoft.com/office/officeart/2005/8/layout/cycle6"/>
    <dgm:cxn modelId="{24755A2C-91CC-47F2-8562-73FAFD0CE04D}" type="presParOf" srcId="{6E254BA5-D20C-46C8-8E1E-B4F21372D760}" destId="{EBAE2463-8707-43AD-8661-941B1739DA04}" srcOrd="16" destOrd="0" presId="urn:microsoft.com/office/officeart/2005/8/layout/cycle6"/>
    <dgm:cxn modelId="{393A7821-9B16-44CD-8BA2-BFAAF663BD79}" type="presParOf" srcId="{6E254BA5-D20C-46C8-8E1E-B4F21372D760}" destId="{F4995E71-BFBF-4D50-BACC-1D60F512D86B}" srcOrd="17" destOrd="0" presId="urn:microsoft.com/office/officeart/2005/8/layout/cycle6"/>
    <dgm:cxn modelId="{3A99E5E4-108E-4893-BEB6-F0A8F2ACF070}" type="presParOf" srcId="{6E254BA5-D20C-46C8-8E1E-B4F21372D760}" destId="{A7F6CE46-0DDC-46F1-AD8E-392279E72578}" srcOrd="18" destOrd="0" presId="urn:microsoft.com/office/officeart/2005/8/layout/cycle6"/>
    <dgm:cxn modelId="{6EC9F72B-1C66-4F9D-A907-87F03896AEAF}" type="presParOf" srcId="{6E254BA5-D20C-46C8-8E1E-B4F21372D760}" destId="{D8D973D3-4859-46D4-B6EB-24B5E6D0E800}" srcOrd="19" destOrd="0" presId="urn:microsoft.com/office/officeart/2005/8/layout/cycle6"/>
    <dgm:cxn modelId="{85AF087E-DA08-4B3A-B0FC-8E16A04962B3}" type="presParOf" srcId="{6E254BA5-D20C-46C8-8E1E-B4F21372D760}" destId="{A847C672-FCEE-4FBF-BDAE-43A18AE70F79}" srcOrd="20" destOrd="0" presId="urn:microsoft.com/office/officeart/2005/8/layout/cycle6"/>
    <dgm:cxn modelId="{4661B701-33B7-4B40-AD7E-CCA1F0DB743B}" type="presParOf" srcId="{6E254BA5-D20C-46C8-8E1E-B4F21372D760}" destId="{B1CAC952-8C1F-41CB-BE32-BAF4E15ED3AF}" srcOrd="21" destOrd="0" presId="urn:microsoft.com/office/officeart/2005/8/layout/cycle6"/>
    <dgm:cxn modelId="{7E68F07E-410E-465B-9A0C-394BB9A08EC9}" type="presParOf" srcId="{6E254BA5-D20C-46C8-8E1E-B4F21372D760}" destId="{993E064C-5018-4FDB-A038-42CAD617A879}" srcOrd="22" destOrd="0" presId="urn:microsoft.com/office/officeart/2005/8/layout/cycle6"/>
    <dgm:cxn modelId="{A9A2D3AD-879C-4456-B3B6-A378D8063B3F}" type="presParOf" srcId="{6E254BA5-D20C-46C8-8E1E-B4F21372D760}" destId="{EA8FA00F-FDF0-49C7-9829-98F5C75C7DA4}" srcOrd="23" destOrd="0" presId="urn:microsoft.com/office/officeart/2005/8/layout/cycle6"/>
    <dgm:cxn modelId="{7B53B93C-80D1-4C62-9433-CA0BF431A26E}" type="presParOf" srcId="{6E254BA5-D20C-46C8-8E1E-B4F21372D760}" destId="{22D5EFA4-D6CC-4B5A-82B1-8700C8E07CEA}" srcOrd="24" destOrd="0" presId="urn:microsoft.com/office/officeart/2005/8/layout/cycle6"/>
    <dgm:cxn modelId="{9BD01AB2-D795-4A84-B8E8-F127126F4424}" type="presParOf" srcId="{6E254BA5-D20C-46C8-8E1E-B4F21372D760}" destId="{5F4D751A-2103-4AB8-AA2A-F13C5243D872}" srcOrd="25" destOrd="0" presId="urn:microsoft.com/office/officeart/2005/8/layout/cycle6"/>
    <dgm:cxn modelId="{65E742EF-1432-4FA2-BBDC-6F8B42E9EFAC}" type="presParOf" srcId="{6E254BA5-D20C-46C8-8E1E-B4F21372D760}" destId="{A4D26F5C-3671-4647-AD3A-44A6B5E429C8}"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42F41-5247-49DB-95B3-6ACA2A14085B}">
      <dsp:nvSpPr>
        <dsp:cNvPr id="0" name=""/>
        <dsp:cNvSpPr/>
      </dsp:nvSpPr>
      <dsp:spPr>
        <a:xfrm>
          <a:off x="3923928" y="4"/>
          <a:ext cx="1237653"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Times New Roman" pitchFamily="18" charset="0"/>
              <a:cs typeface="Times New Roman" pitchFamily="18" charset="0"/>
            </a:rPr>
            <a:t> </a:t>
          </a:r>
          <a:r>
            <a:rPr lang="ar-IQ" sz="1600" b="1" kern="1200" dirty="0">
              <a:solidFill>
                <a:schemeClr val="tx1"/>
              </a:solidFill>
              <a:latin typeface="Times New Roman" pitchFamily="18" charset="0"/>
              <a:cs typeface="Times New Roman" pitchFamily="18" charset="0"/>
            </a:rPr>
            <a:t>الترقية العلمية</a:t>
          </a:r>
          <a:endParaRPr lang="en-US" sz="1000" kern="1200" dirty="0">
            <a:solidFill>
              <a:schemeClr val="tx1"/>
            </a:solidFill>
            <a:latin typeface="Times New Roman" pitchFamily="18" charset="0"/>
            <a:cs typeface="Times New Roman" pitchFamily="18" charset="0"/>
          </a:endParaRPr>
        </a:p>
      </dsp:txBody>
      <dsp:txXfrm>
        <a:off x="3958354" y="34430"/>
        <a:ext cx="1168801" cy="636370"/>
      </dsp:txXfrm>
    </dsp:sp>
    <dsp:sp modelId="{A7FFDD96-1FD5-4B51-A683-698B16CF4315}">
      <dsp:nvSpPr>
        <dsp:cNvPr id="0" name=""/>
        <dsp:cNvSpPr/>
      </dsp:nvSpPr>
      <dsp:spPr>
        <a:xfrm>
          <a:off x="1939371" y="374511"/>
          <a:ext cx="5416375" cy="5416375"/>
        </a:xfrm>
        <a:custGeom>
          <a:avLst/>
          <a:gdLst/>
          <a:ahLst/>
          <a:cxnLst/>
          <a:rect l="0" t="0" r="0" b="0"/>
          <a:pathLst>
            <a:path>
              <a:moveTo>
                <a:pt x="3228257" y="50405"/>
              </a:moveTo>
              <a:arcTo wR="2708187" hR="2708187" stAng="16864298" swAng="767903"/>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FEE5A2B4-7736-4EB8-B7A0-27C264A4DD42}">
      <dsp:nvSpPr>
        <dsp:cNvPr id="0" name=""/>
        <dsp:cNvSpPr/>
      </dsp:nvSpPr>
      <dsp:spPr>
        <a:xfrm>
          <a:off x="5376571" y="608652"/>
          <a:ext cx="1824149"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IQ" sz="1600" b="1" kern="1200" dirty="0">
              <a:solidFill>
                <a:schemeClr val="tx1"/>
              </a:solidFill>
              <a:latin typeface="Times New Roman" pitchFamily="18" charset="0"/>
              <a:cs typeface="Times New Roman" pitchFamily="18" charset="0"/>
            </a:rPr>
            <a:t>التقييم السنوي </a:t>
          </a:r>
          <a:endParaRPr lang="en-US" sz="1600" kern="1200" dirty="0">
            <a:solidFill>
              <a:schemeClr val="tx1"/>
            </a:solidFill>
            <a:latin typeface="Times New Roman" pitchFamily="18" charset="0"/>
            <a:cs typeface="Times New Roman" pitchFamily="18" charset="0"/>
          </a:endParaRPr>
        </a:p>
      </dsp:txBody>
      <dsp:txXfrm>
        <a:off x="5410997" y="643078"/>
        <a:ext cx="1755297" cy="636370"/>
      </dsp:txXfrm>
    </dsp:sp>
    <dsp:sp modelId="{7DE7594A-BEB8-46F4-B9CB-390D784D2944}">
      <dsp:nvSpPr>
        <dsp:cNvPr id="0" name=""/>
        <dsp:cNvSpPr/>
      </dsp:nvSpPr>
      <dsp:spPr>
        <a:xfrm>
          <a:off x="1839669" y="327668"/>
          <a:ext cx="5416375" cy="5416375"/>
        </a:xfrm>
        <a:custGeom>
          <a:avLst/>
          <a:gdLst/>
          <a:ahLst/>
          <a:cxnLst/>
          <a:rect l="0" t="0" r="0" b="0"/>
          <a:pathLst>
            <a:path>
              <a:moveTo>
                <a:pt x="4804913" y="994121"/>
              </a:moveTo>
              <a:arcTo wR="2708187" hR="2708187" stAng="19244047" swAng="1281616"/>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6A1374FD-BAFA-4BD2-B4DD-CD4197C519D8}">
      <dsp:nvSpPr>
        <dsp:cNvPr id="0" name=""/>
        <dsp:cNvSpPr/>
      </dsp:nvSpPr>
      <dsp:spPr>
        <a:xfrm>
          <a:off x="6255875" y="2212972"/>
          <a:ext cx="1918052"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IQ" sz="1600" b="1" kern="1200" dirty="0">
              <a:solidFill>
                <a:schemeClr val="tx1"/>
              </a:solidFill>
              <a:latin typeface="Times New Roman" pitchFamily="18" charset="0"/>
              <a:cs typeface="Times New Roman" pitchFamily="18" charset="0"/>
            </a:rPr>
            <a:t>التقديم للدراسات العليا داخل وخارج العراق</a:t>
          </a:r>
          <a:endParaRPr lang="en-US" sz="1600" b="1" kern="1200" dirty="0">
            <a:solidFill>
              <a:schemeClr val="tx1"/>
            </a:solidFill>
            <a:latin typeface="Times New Roman" pitchFamily="18" charset="0"/>
            <a:cs typeface="Times New Roman" pitchFamily="18" charset="0"/>
          </a:endParaRPr>
        </a:p>
      </dsp:txBody>
      <dsp:txXfrm>
        <a:off x="6290301" y="2247398"/>
        <a:ext cx="1849200" cy="636370"/>
      </dsp:txXfrm>
    </dsp:sp>
    <dsp:sp modelId="{0BBCA0FA-7338-444F-88E0-FE4AADB9D215}">
      <dsp:nvSpPr>
        <dsp:cNvPr id="0" name=""/>
        <dsp:cNvSpPr/>
      </dsp:nvSpPr>
      <dsp:spPr>
        <a:xfrm>
          <a:off x="1839669" y="327668"/>
          <a:ext cx="5416375" cy="5416375"/>
        </a:xfrm>
        <a:custGeom>
          <a:avLst/>
          <a:gdLst/>
          <a:ahLst/>
          <a:cxnLst/>
          <a:rect l="0" t="0" r="0" b="0"/>
          <a:pathLst>
            <a:path>
              <a:moveTo>
                <a:pt x="5414287" y="2601867"/>
              </a:moveTo>
              <a:arcTo wR="2708187" hR="2708187" stAng="21465004" swAng="1422778"/>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1444D946-CFE1-472E-ADE8-FA8958F2C79B}">
      <dsp:nvSpPr>
        <dsp:cNvPr id="0" name=""/>
        <dsp:cNvSpPr/>
      </dsp:nvSpPr>
      <dsp:spPr>
        <a:xfrm>
          <a:off x="5951549" y="4037338"/>
          <a:ext cx="1883333"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IQ" sz="1600" b="1" kern="1200" dirty="0">
              <a:solidFill>
                <a:schemeClr val="tx1"/>
              </a:solidFill>
              <a:latin typeface="Times New Roman" pitchFamily="18" charset="0"/>
              <a:cs typeface="Times New Roman" pitchFamily="18" charset="0"/>
            </a:rPr>
            <a:t> التقديم على الزمالة البحثية</a:t>
          </a:r>
          <a:endParaRPr lang="en-US" sz="1600" b="1" kern="1200" dirty="0">
            <a:solidFill>
              <a:schemeClr val="tx1"/>
            </a:solidFill>
            <a:latin typeface="Times New Roman" pitchFamily="18" charset="0"/>
            <a:cs typeface="Times New Roman" pitchFamily="18" charset="0"/>
          </a:endParaRPr>
        </a:p>
      </dsp:txBody>
      <dsp:txXfrm>
        <a:off x="5985975" y="4071764"/>
        <a:ext cx="1814481" cy="636370"/>
      </dsp:txXfrm>
    </dsp:sp>
    <dsp:sp modelId="{4109FDF2-9C09-412D-A97C-2A762902BEA6}">
      <dsp:nvSpPr>
        <dsp:cNvPr id="0" name=""/>
        <dsp:cNvSpPr/>
      </dsp:nvSpPr>
      <dsp:spPr>
        <a:xfrm>
          <a:off x="1839669" y="327668"/>
          <a:ext cx="5416375" cy="5416375"/>
        </a:xfrm>
        <a:custGeom>
          <a:avLst/>
          <a:gdLst/>
          <a:ahLst/>
          <a:cxnLst/>
          <a:rect l="0" t="0" r="0" b="0"/>
          <a:pathLst>
            <a:path>
              <a:moveTo>
                <a:pt x="4807023" y="4419669"/>
              </a:moveTo>
              <a:arcTo wR="2708187" hR="2708187" stAng="2351718" swAng="767749"/>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605F1E37-F1DD-4FAC-8CB2-2984CE3EF1C4}">
      <dsp:nvSpPr>
        <dsp:cNvPr id="0" name=""/>
        <dsp:cNvSpPr/>
      </dsp:nvSpPr>
      <dsp:spPr>
        <a:xfrm>
          <a:off x="4504013" y="5173464"/>
          <a:ext cx="1940196" cy="814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Times New Roman" pitchFamily="18" charset="0"/>
              <a:cs typeface="Times New Roman" pitchFamily="18" charset="0"/>
            </a:rPr>
            <a:t>  </a:t>
          </a:r>
          <a:r>
            <a:rPr lang="ar-IQ" sz="1600" b="1" kern="1200" dirty="0">
              <a:solidFill>
                <a:schemeClr val="tx1"/>
              </a:solidFill>
              <a:latin typeface="Times New Roman" pitchFamily="18" charset="0"/>
              <a:cs typeface="Times New Roman" pitchFamily="18" charset="0"/>
            </a:rPr>
            <a:t>نقل ابناء الاساتذة</a:t>
          </a:r>
          <a:endParaRPr lang="en-US" sz="1600" kern="1200" dirty="0">
            <a:solidFill>
              <a:schemeClr val="tx1"/>
            </a:solidFill>
            <a:latin typeface="Times New Roman" pitchFamily="18" charset="0"/>
            <a:cs typeface="Times New Roman" pitchFamily="18" charset="0"/>
          </a:endParaRPr>
        </a:p>
      </dsp:txBody>
      <dsp:txXfrm>
        <a:off x="4543774" y="5213225"/>
        <a:ext cx="1860674" cy="734988"/>
      </dsp:txXfrm>
    </dsp:sp>
    <dsp:sp modelId="{6C0D9F33-6D1D-417F-9272-4EB265A3DE14}">
      <dsp:nvSpPr>
        <dsp:cNvPr id="0" name=""/>
        <dsp:cNvSpPr/>
      </dsp:nvSpPr>
      <dsp:spPr>
        <a:xfrm>
          <a:off x="1645365" y="331495"/>
          <a:ext cx="5416375" cy="5416375"/>
        </a:xfrm>
        <a:custGeom>
          <a:avLst/>
          <a:gdLst/>
          <a:ahLst/>
          <a:cxnLst/>
          <a:rect l="0" t="0" r="0" b="0"/>
          <a:pathLst>
            <a:path>
              <a:moveTo>
                <a:pt x="2858248" y="5412214"/>
              </a:moveTo>
              <a:arcTo wR="2708187" hR="2708187" stAng="5209417" swAng="49850"/>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722528F6-5041-4ED0-BFDB-B2E8A8618B76}">
      <dsp:nvSpPr>
        <dsp:cNvPr id="0" name=""/>
        <dsp:cNvSpPr/>
      </dsp:nvSpPr>
      <dsp:spPr>
        <a:xfrm>
          <a:off x="2762483" y="5195686"/>
          <a:ext cx="1701505" cy="770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ar-IQ" sz="1400" b="1" kern="1200" dirty="0">
              <a:solidFill>
                <a:schemeClr val="tx1"/>
              </a:solidFill>
              <a:latin typeface="Times New Roman" pitchFamily="18" charset="0"/>
              <a:cs typeface="Times New Roman" pitchFamily="18" charset="0"/>
            </a:rPr>
            <a:t> الترشيح على المناصب الادارية</a:t>
          </a:r>
          <a:endParaRPr lang="en-US" sz="1400" kern="1200" dirty="0">
            <a:solidFill>
              <a:schemeClr val="tx1"/>
            </a:solidFill>
            <a:latin typeface="Times New Roman" pitchFamily="18" charset="0"/>
            <a:cs typeface="Times New Roman" pitchFamily="18" charset="0"/>
          </a:endParaRPr>
        </a:p>
      </dsp:txBody>
      <dsp:txXfrm>
        <a:off x="2800075" y="5233278"/>
        <a:ext cx="1626321" cy="694883"/>
      </dsp:txXfrm>
    </dsp:sp>
    <dsp:sp modelId="{F4995E71-BFBF-4D50-BACC-1D60F512D86B}">
      <dsp:nvSpPr>
        <dsp:cNvPr id="0" name=""/>
        <dsp:cNvSpPr/>
      </dsp:nvSpPr>
      <dsp:spPr>
        <a:xfrm>
          <a:off x="1847264" y="337068"/>
          <a:ext cx="5416375" cy="5416375"/>
        </a:xfrm>
        <a:custGeom>
          <a:avLst/>
          <a:gdLst/>
          <a:ahLst/>
          <a:cxnLst/>
          <a:rect l="0" t="0" r="0" b="0"/>
          <a:pathLst>
            <a:path>
              <a:moveTo>
                <a:pt x="1056855" y="4854669"/>
              </a:moveTo>
              <a:arcTo wR="2708187" hR="2708187" stAng="7654309" swAng="808896"/>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A7F6CE46-0DDC-46F1-AD8E-392279E72578}">
      <dsp:nvSpPr>
        <dsp:cNvPr id="0" name=""/>
        <dsp:cNvSpPr/>
      </dsp:nvSpPr>
      <dsp:spPr>
        <a:xfrm>
          <a:off x="1251049" y="4037338"/>
          <a:ext cx="1902895"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IQ" sz="1600" b="1" kern="1200" dirty="0">
              <a:solidFill>
                <a:schemeClr val="tx1"/>
              </a:solidFill>
              <a:latin typeface="Times New Roman" pitchFamily="18" charset="0"/>
              <a:cs typeface="Times New Roman" pitchFamily="18" charset="0"/>
            </a:rPr>
            <a:t> الترشيح على المناصب القيادية</a:t>
          </a:r>
          <a:endParaRPr lang="en-US" sz="1600" b="1" kern="1200" dirty="0">
            <a:solidFill>
              <a:schemeClr val="tx1"/>
            </a:solidFill>
            <a:latin typeface="Times New Roman" pitchFamily="18" charset="0"/>
            <a:cs typeface="Times New Roman" pitchFamily="18" charset="0"/>
          </a:endParaRPr>
        </a:p>
      </dsp:txBody>
      <dsp:txXfrm>
        <a:off x="1285475" y="4071764"/>
        <a:ext cx="1834043" cy="636370"/>
      </dsp:txXfrm>
    </dsp:sp>
    <dsp:sp modelId="{A847C672-FCEE-4FBF-BDAE-43A18AE70F79}">
      <dsp:nvSpPr>
        <dsp:cNvPr id="0" name=""/>
        <dsp:cNvSpPr/>
      </dsp:nvSpPr>
      <dsp:spPr>
        <a:xfrm>
          <a:off x="1839669" y="327668"/>
          <a:ext cx="5416375" cy="5416375"/>
        </a:xfrm>
        <a:custGeom>
          <a:avLst/>
          <a:gdLst/>
          <a:ahLst/>
          <a:cxnLst/>
          <a:rect l="0" t="0" r="0" b="0"/>
          <a:pathLst>
            <a:path>
              <a:moveTo>
                <a:pt x="187802" y="3699115"/>
              </a:moveTo>
              <a:arcTo wR="2708187" hR="2708187" stAng="9512218" swAng="1422778"/>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B1CAC952-8C1F-41CB-BE32-BAF4E15ED3AF}">
      <dsp:nvSpPr>
        <dsp:cNvPr id="0" name=""/>
        <dsp:cNvSpPr/>
      </dsp:nvSpPr>
      <dsp:spPr>
        <a:xfrm>
          <a:off x="970072" y="2212972"/>
          <a:ext cx="1821480"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Times New Roman" pitchFamily="18" charset="0"/>
              <a:cs typeface="Times New Roman" pitchFamily="18" charset="0"/>
            </a:rPr>
            <a:t>  </a:t>
          </a:r>
          <a:r>
            <a:rPr lang="ar-IQ" sz="1600" b="1" kern="1200" dirty="0">
              <a:solidFill>
                <a:schemeClr val="tx1"/>
              </a:solidFill>
              <a:latin typeface="Times New Roman" pitchFamily="18" charset="0"/>
              <a:cs typeface="Times New Roman" pitchFamily="18" charset="0"/>
            </a:rPr>
            <a:t>التمديد بعد السن القانونية للتقاعد</a:t>
          </a:r>
          <a:endParaRPr lang="en-US" sz="1600" kern="1200" dirty="0">
            <a:solidFill>
              <a:schemeClr val="tx1"/>
            </a:solidFill>
            <a:latin typeface="Times New Roman" pitchFamily="18" charset="0"/>
            <a:cs typeface="Times New Roman" pitchFamily="18" charset="0"/>
          </a:endParaRPr>
        </a:p>
      </dsp:txBody>
      <dsp:txXfrm>
        <a:off x="1004498" y="2247398"/>
        <a:ext cx="1752628" cy="636370"/>
      </dsp:txXfrm>
    </dsp:sp>
    <dsp:sp modelId="{EA8FA00F-FDF0-49C7-9829-98F5C75C7DA4}">
      <dsp:nvSpPr>
        <dsp:cNvPr id="0" name=""/>
        <dsp:cNvSpPr/>
      </dsp:nvSpPr>
      <dsp:spPr>
        <a:xfrm>
          <a:off x="1839669" y="327668"/>
          <a:ext cx="5416375" cy="5416375"/>
        </a:xfrm>
        <a:custGeom>
          <a:avLst/>
          <a:gdLst/>
          <a:ahLst/>
          <a:cxnLst/>
          <a:rect l="0" t="0" r="0" b="0"/>
          <a:pathLst>
            <a:path>
              <a:moveTo>
                <a:pt x="131173" y="1875555"/>
              </a:moveTo>
              <a:arcTo wR="2708187" hR="2708187" stAng="11874337" swAng="1281616"/>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2D5EFA4-D6CC-4B5A-82B1-8700C8E07CEA}">
      <dsp:nvSpPr>
        <dsp:cNvPr id="0" name=""/>
        <dsp:cNvSpPr/>
      </dsp:nvSpPr>
      <dsp:spPr>
        <a:xfrm>
          <a:off x="2264588" y="608652"/>
          <a:ext cx="1084957" cy="705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IQ" sz="1800" b="1" kern="1200" dirty="0">
              <a:solidFill>
                <a:schemeClr val="tx1"/>
              </a:solidFill>
            </a:rPr>
            <a:t>العلاوات والترفيعات</a:t>
          </a:r>
        </a:p>
      </dsp:txBody>
      <dsp:txXfrm>
        <a:off x="2299014" y="643078"/>
        <a:ext cx="1016105" cy="636370"/>
      </dsp:txXfrm>
    </dsp:sp>
    <dsp:sp modelId="{A4D26F5C-3671-4647-AD3A-44A6B5E429C8}">
      <dsp:nvSpPr>
        <dsp:cNvPr id="0" name=""/>
        <dsp:cNvSpPr/>
      </dsp:nvSpPr>
      <dsp:spPr>
        <a:xfrm>
          <a:off x="1738250" y="375274"/>
          <a:ext cx="5416375" cy="5416375"/>
        </a:xfrm>
        <a:custGeom>
          <a:avLst/>
          <a:gdLst/>
          <a:ahLst/>
          <a:cxnLst/>
          <a:rect l="0" t="0" r="0" b="0"/>
          <a:pathLst>
            <a:path>
              <a:moveTo>
                <a:pt x="1613907" y="230924"/>
              </a:moveTo>
              <a:arcTo wR="2708187" hR="2708187" stAng="14770052" swAng="7548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588F983-BDB5-41BE-88AD-1B9234F3FB37}" type="datetimeFigureOut">
              <a:rPr lang="en-US" smtClean="0"/>
              <a:pPr/>
              <a:t>5/14/2023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B9DEB8-EF36-41E5-A0BE-29F663285010}" type="slidenum">
              <a:rPr lang="en-US" smtClean="0"/>
              <a:pPr/>
              <a:t>‹#›</a:t>
            </a:fld>
            <a:endParaRPr lang="en-US"/>
          </a:p>
        </p:txBody>
      </p:sp>
    </p:spTree>
    <p:extLst>
      <p:ext uri="{BB962C8B-B14F-4D97-AF65-F5344CB8AC3E}">
        <p14:creationId xmlns:p14="http://schemas.microsoft.com/office/powerpoint/2010/main" val="95093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C56E76A-0171-4A39-B784-792D411327CA}" type="datetimeFigureOut">
              <a:rPr lang="en-US" smtClean="0"/>
              <a:pPr/>
              <a:t>5/14/2023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ABFF6D-7B3B-4BD3-A180-31F17EAE041D}" type="slidenum">
              <a:rPr lang="en-US" smtClean="0"/>
              <a:pPr/>
              <a:t>‹#›</a:t>
            </a:fld>
            <a:endParaRPr lang="en-US"/>
          </a:p>
        </p:txBody>
      </p:sp>
    </p:spTree>
    <p:extLst>
      <p:ext uri="{BB962C8B-B14F-4D97-AF65-F5344CB8AC3E}">
        <p14:creationId xmlns:p14="http://schemas.microsoft.com/office/powerpoint/2010/main" val="41519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A1E24-174D-40D4-BE9A-DC02DDFD9463}"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356153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A1E24-174D-40D4-BE9A-DC02DDFD9463}"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181838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A1E24-174D-40D4-BE9A-DC02DDFD9463}"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356803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A1E24-174D-40D4-BE9A-DC02DDFD9463}"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207138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A1E24-174D-40D4-BE9A-DC02DDFD9463}"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300647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CA1E24-174D-40D4-BE9A-DC02DDFD9463}" type="datetimeFigureOut">
              <a:rPr lang="en-US" smtClean="0"/>
              <a:pPr/>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327313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CA1E24-174D-40D4-BE9A-DC02DDFD9463}" type="datetimeFigureOut">
              <a:rPr lang="en-US" smtClean="0"/>
              <a:pPr/>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209948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CA1E24-174D-40D4-BE9A-DC02DDFD9463}" type="datetimeFigureOut">
              <a:rPr lang="en-US" smtClean="0"/>
              <a:pPr/>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40324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A1E24-174D-40D4-BE9A-DC02DDFD9463}" type="datetimeFigureOut">
              <a:rPr lang="en-US" smtClean="0"/>
              <a:pPr/>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4476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A1E24-174D-40D4-BE9A-DC02DDFD9463}" type="datetimeFigureOut">
              <a:rPr lang="en-US" smtClean="0"/>
              <a:pPr/>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292912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A1E24-174D-40D4-BE9A-DC02DDFD9463}" type="datetimeFigureOut">
              <a:rPr lang="en-US" smtClean="0"/>
              <a:pPr/>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8E784-4FF8-4B24-9957-C6FC44449B44}" type="slidenum">
              <a:rPr lang="en-US" smtClean="0"/>
              <a:pPr/>
              <a:t>‹#›</a:t>
            </a:fld>
            <a:endParaRPr lang="en-US"/>
          </a:p>
        </p:txBody>
      </p:sp>
    </p:spTree>
    <p:extLst>
      <p:ext uri="{BB962C8B-B14F-4D97-AF65-F5344CB8AC3E}">
        <p14:creationId xmlns:p14="http://schemas.microsoft.com/office/powerpoint/2010/main" val="27391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A1E24-174D-40D4-BE9A-DC02DDFD9463}" type="datetimeFigureOut">
              <a:rPr lang="en-US" smtClean="0"/>
              <a:pPr/>
              <a:t>5/14/2023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8E784-4FF8-4B24-9957-C6FC44449B44}" type="slidenum">
              <a:rPr lang="en-US" smtClean="0"/>
              <a:pPr/>
              <a:t>‹#›</a:t>
            </a:fld>
            <a:endParaRPr lang="en-US"/>
          </a:p>
        </p:txBody>
      </p:sp>
    </p:spTree>
    <p:extLst>
      <p:ext uri="{BB962C8B-B14F-4D97-AF65-F5344CB8AC3E}">
        <p14:creationId xmlns:p14="http://schemas.microsoft.com/office/powerpoint/2010/main" val="369820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nvGraphicFramePr>
        <p:xfrm>
          <a:off x="285750" y="1396999"/>
          <a:ext cx="8605157" cy="3436258"/>
        </p:xfrm>
        <a:graphic>
          <a:graphicData uri="http://schemas.openxmlformats.org/drawingml/2006/table">
            <a:tbl>
              <a:tblPr firstRow="1" bandRow="1">
                <a:tableStyleId>{5940675A-B579-460E-94D1-54222C63F5DA}</a:tableStyleId>
              </a:tblPr>
              <a:tblGrid>
                <a:gridCol w="6173450">
                  <a:extLst>
                    <a:ext uri="{9D8B030D-6E8A-4147-A177-3AD203B41FA5}">
                      <a16:colId xmlns:a16="http://schemas.microsoft.com/office/drawing/2014/main" val="116869897"/>
                    </a:ext>
                  </a:extLst>
                </a:gridCol>
                <a:gridCol w="2431707">
                  <a:extLst>
                    <a:ext uri="{9D8B030D-6E8A-4147-A177-3AD203B41FA5}">
                      <a16:colId xmlns:a16="http://schemas.microsoft.com/office/drawing/2014/main" val="293564341"/>
                    </a:ext>
                  </a:extLst>
                </a:gridCol>
              </a:tblGrid>
              <a:tr h="667499">
                <a:tc>
                  <a:txBody>
                    <a:bodyPr/>
                    <a:lstStyle/>
                    <a:p>
                      <a:pPr algn="ctr"/>
                      <a:r>
                        <a:rPr lang="ar-SA" sz="1700" b="1" dirty="0">
                          <a:cs typeface="+mj-cs"/>
                        </a:rPr>
                        <a:t>ملف تقييم الأداء لعام 2021-2022</a:t>
                      </a:r>
                      <a:endParaRPr lang="en-GB" sz="1700" b="1" dirty="0">
                        <a:cs typeface="+mj-cs"/>
                      </a:endParaRPr>
                    </a:p>
                  </a:txBody>
                  <a:tcPr marL="68580" marR="68580" marT="34290" marB="34290" anchor="ctr"/>
                </a:tc>
                <a:tc>
                  <a:txBody>
                    <a:bodyPr/>
                    <a:lstStyle/>
                    <a:p>
                      <a:pPr algn="ctr"/>
                      <a:r>
                        <a:rPr lang="ar-IQ" sz="1700" b="1" dirty="0">
                          <a:cs typeface="+mj-cs"/>
                        </a:rPr>
                        <a:t>اسم النشاط</a:t>
                      </a:r>
                      <a:endParaRPr lang="en-GB" sz="1700" b="1" dirty="0">
                        <a:cs typeface="+mj-cs"/>
                      </a:endParaRPr>
                    </a:p>
                  </a:txBody>
                  <a:tcPr marL="68580" marR="68580" marT="34290" marB="34290" anchor="ctr"/>
                </a:tc>
                <a:extLst>
                  <a:ext uri="{0D108BD9-81ED-4DB2-BD59-A6C34878D82A}">
                    <a16:rowId xmlns:a16="http://schemas.microsoft.com/office/drawing/2014/main" val="2306363085"/>
                  </a:ext>
                </a:extLst>
              </a:tr>
              <a:tr h="667499">
                <a:tc>
                  <a:txBody>
                    <a:bodyPr/>
                    <a:lstStyle/>
                    <a:p>
                      <a:pPr algn="ctr"/>
                      <a:r>
                        <a:rPr lang="en-GB" sz="1700" b="1" dirty="0">
                          <a:cs typeface="+mj-cs"/>
                        </a:rPr>
                        <a:t>05/03/2023</a:t>
                      </a:r>
                    </a:p>
                  </a:txBody>
                  <a:tcPr marL="68580" marR="68580" marT="34290" marB="34290" anchor="ctr"/>
                </a:tc>
                <a:tc>
                  <a:txBody>
                    <a:bodyPr/>
                    <a:lstStyle/>
                    <a:p>
                      <a:pPr algn="ctr"/>
                      <a:r>
                        <a:rPr lang="ar-IQ" sz="1700" b="1" dirty="0">
                          <a:cs typeface="+mj-cs"/>
                        </a:rPr>
                        <a:t>موعد بدء وانتهاء النشاط</a:t>
                      </a:r>
                      <a:endParaRPr lang="en-GB" sz="1700" b="1" dirty="0">
                        <a:cs typeface="+mj-cs"/>
                      </a:endParaRPr>
                    </a:p>
                  </a:txBody>
                  <a:tcPr marL="68580" marR="68580" marT="34290" marB="34290" anchor="ctr"/>
                </a:tc>
                <a:extLst>
                  <a:ext uri="{0D108BD9-81ED-4DB2-BD59-A6C34878D82A}">
                    <a16:rowId xmlns:a16="http://schemas.microsoft.com/office/drawing/2014/main" val="56377323"/>
                  </a:ext>
                </a:extLst>
              </a:tr>
              <a:tr h="667499">
                <a:tc>
                  <a:txBody>
                    <a:bodyPr/>
                    <a:lstStyle/>
                    <a:p>
                      <a:pPr algn="ctr"/>
                      <a:r>
                        <a:rPr lang="ar-IQ" sz="1700" b="1" dirty="0">
                          <a:cs typeface="+mj-cs"/>
                        </a:rPr>
                        <a:t>ورشة عمل</a:t>
                      </a:r>
                      <a:endParaRPr lang="en-GB" sz="1700" b="1" dirty="0">
                        <a:cs typeface="+mj-cs"/>
                      </a:endParaRPr>
                    </a:p>
                  </a:txBody>
                  <a:tcPr marL="68580" marR="68580" marT="34290" marB="34290" anchor="ctr"/>
                </a:tc>
                <a:tc>
                  <a:txBody>
                    <a:bodyPr/>
                    <a:lstStyle/>
                    <a:p>
                      <a:pPr algn="ctr"/>
                      <a:r>
                        <a:rPr lang="ar-IQ" sz="1700" b="1" dirty="0">
                          <a:cs typeface="+mj-cs"/>
                        </a:rPr>
                        <a:t>نوع النشاط</a:t>
                      </a:r>
                      <a:endParaRPr lang="en-GB" sz="1700" b="1" dirty="0">
                        <a:cs typeface="+mj-cs"/>
                      </a:endParaRPr>
                    </a:p>
                  </a:txBody>
                  <a:tcPr marL="68580" marR="68580" marT="34290" marB="34290" anchor="ctr"/>
                </a:tc>
                <a:extLst>
                  <a:ext uri="{0D108BD9-81ED-4DB2-BD59-A6C34878D82A}">
                    <a16:rowId xmlns:a16="http://schemas.microsoft.com/office/drawing/2014/main" val="439497526"/>
                  </a:ext>
                </a:extLst>
              </a:tr>
              <a:tr h="667499">
                <a:tc>
                  <a:txBody>
                    <a:bodyPr/>
                    <a:lstStyle/>
                    <a:p>
                      <a:pPr algn="ctr" rtl="1"/>
                      <a:r>
                        <a:rPr lang="ar-SA" sz="1700" b="1" dirty="0">
                          <a:cs typeface="+mj-cs"/>
                        </a:rPr>
                        <a:t>شرح اليات ومحاور ملى استمارة تقييم الاداء ( تدريسين+ موظفين) للعام 2021-2022</a:t>
                      </a:r>
                      <a:endParaRPr lang="en-GB" sz="1700" b="1" dirty="0">
                        <a:cs typeface="+mj-cs"/>
                      </a:endParaRPr>
                    </a:p>
                  </a:txBody>
                  <a:tcPr marL="68580" marR="68580" marT="34290" marB="34290" anchor="ctr"/>
                </a:tc>
                <a:tc>
                  <a:txBody>
                    <a:bodyPr/>
                    <a:lstStyle/>
                    <a:p>
                      <a:pPr algn="ctr"/>
                      <a:r>
                        <a:rPr lang="ar-IQ" sz="1700" b="1" dirty="0">
                          <a:cs typeface="+mj-cs"/>
                        </a:rPr>
                        <a:t>وصف النشاط</a:t>
                      </a:r>
                      <a:endParaRPr lang="en-GB" sz="1700" b="1" dirty="0">
                        <a:cs typeface="+mj-cs"/>
                      </a:endParaRPr>
                    </a:p>
                  </a:txBody>
                  <a:tcPr marL="68580" marR="68580" marT="34290" marB="34290" anchor="ctr"/>
                </a:tc>
                <a:extLst>
                  <a:ext uri="{0D108BD9-81ED-4DB2-BD59-A6C34878D82A}">
                    <a16:rowId xmlns:a16="http://schemas.microsoft.com/office/drawing/2014/main" val="3748440121"/>
                  </a:ext>
                </a:extLst>
              </a:tr>
              <a:tr h="7662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700" b="1" dirty="0">
                          <a:cs typeface="+mj-cs"/>
                        </a:rPr>
                        <a:t>م</a:t>
                      </a:r>
                      <a:r>
                        <a:rPr lang="ar-IQ" sz="1700" b="1" dirty="0">
                          <a:cs typeface="+mj-cs"/>
                        </a:rPr>
                        <a:t>. </a:t>
                      </a:r>
                      <a:r>
                        <a:rPr lang="ar-SA" sz="1700" b="1" dirty="0">
                          <a:cs typeface="+mj-cs"/>
                        </a:rPr>
                        <a:t>رمزي عطا عبد الصاحب </a:t>
                      </a:r>
                      <a:r>
                        <a:rPr lang="ar-IQ" sz="1700" b="1" dirty="0">
                          <a:cs typeface="+mj-cs"/>
                        </a:rPr>
                        <a:t>و </a:t>
                      </a:r>
                      <a:r>
                        <a:rPr lang="ar-SA" sz="1700" b="1" dirty="0">
                          <a:cs typeface="+mj-cs"/>
                        </a:rPr>
                        <a:t>ا.د محمد السراج</a:t>
                      </a:r>
                      <a:r>
                        <a:rPr lang="ar-IQ" sz="1700" b="1" dirty="0">
                          <a:cs typeface="+mj-cs"/>
                        </a:rPr>
                        <a:t> و</a:t>
                      </a:r>
                      <a:r>
                        <a:rPr lang="ar-SA" sz="1700" b="1" dirty="0" err="1">
                          <a:cs typeface="+mj-cs"/>
                        </a:rPr>
                        <a:t>م.م</a:t>
                      </a:r>
                      <a:r>
                        <a:rPr lang="ar-SA" sz="1700" b="1" dirty="0">
                          <a:cs typeface="+mj-cs"/>
                        </a:rPr>
                        <a:t> اسامة فوزي</a:t>
                      </a:r>
                      <a:endParaRPr lang="ar-IQ" sz="1700" b="1" dirty="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GB" sz="1700" b="1" dirty="0">
                          <a:cs typeface="+mj-cs"/>
                        </a:rPr>
                        <a:t>ramzi.a@kecbu.uobaghdad.edu.iq</a:t>
                      </a:r>
                      <a:endParaRPr lang="ar-SA" sz="1700" b="1" dirty="0">
                        <a:cs typeface="+mj-cs"/>
                      </a:endParaRPr>
                    </a:p>
                  </a:txBody>
                  <a:tcPr marL="68580" marR="68580" marT="34290" marB="34290" anchor="ctr"/>
                </a:tc>
                <a:tc>
                  <a:txBody>
                    <a:bodyPr/>
                    <a:lstStyle/>
                    <a:p>
                      <a:pPr algn="ctr"/>
                      <a:r>
                        <a:rPr lang="ar-IQ" sz="1700" b="1" dirty="0">
                          <a:cs typeface="+mj-cs"/>
                        </a:rPr>
                        <a:t>حساب مسؤول النشاط ووسائل الاتصال</a:t>
                      </a:r>
                      <a:endParaRPr lang="en-GB" sz="1700" b="1" dirty="0">
                        <a:cs typeface="+mj-cs"/>
                      </a:endParaRPr>
                    </a:p>
                  </a:txBody>
                  <a:tcPr marL="68580" marR="68580" marT="34290" marB="34290"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1475656" y="246651"/>
            <a:ext cx="6120680" cy="432048"/>
          </a:xfrm>
          <a:solidFill>
            <a:srgbClr val="FFFF00"/>
          </a:solidFill>
        </p:spPr>
        <p:txBody>
          <a:bodyPr>
            <a:noAutofit/>
          </a:bodyPr>
          <a:lstStyle/>
          <a:p>
            <a:r>
              <a:rPr lang="ar-IQ" sz="2800" b="1" dirty="0">
                <a:latin typeface="Times New Roman" pitchFamily="18" charset="0"/>
                <a:cs typeface="Times New Roman" pitchFamily="18" charset="0"/>
              </a:rPr>
              <a:t> خطوات الملف </a:t>
            </a:r>
            <a:endParaRPr lang="en-US" sz="2800" b="1" dirty="0">
              <a:latin typeface="Times New Roman" pitchFamily="18" charset="0"/>
              <a:cs typeface="Times New Roman"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13" y="2060848"/>
            <a:ext cx="3968440" cy="223224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418417"/>
            <a:ext cx="4078086" cy="21468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97" y="4437112"/>
            <a:ext cx="4053358" cy="212815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2057048"/>
            <a:ext cx="4078086" cy="2236048"/>
          </a:xfrm>
          <a:prstGeom prst="rect">
            <a:avLst/>
          </a:prstGeom>
        </p:spPr>
      </p:pic>
      <p:sp>
        <p:nvSpPr>
          <p:cNvPr id="17" name="Flowchart: Process 16"/>
          <p:cNvSpPr/>
          <p:nvPr/>
        </p:nvSpPr>
        <p:spPr>
          <a:xfrm>
            <a:off x="2615952" y="980728"/>
            <a:ext cx="3600400" cy="93610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b="1" dirty="0">
                <a:solidFill>
                  <a:schemeClr val="tx1"/>
                </a:solidFill>
                <a:latin typeface="Times New Roman" pitchFamily="18" charset="0"/>
                <a:cs typeface="Times New Roman" pitchFamily="18" charset="0"/>
              </a:rPr>
              <a:t> التدقيق من قبل  قسم ضمان الجودة في رئاسة الجامعة مع شعبة ضمان الجودة في الكلية</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4441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1475656" y="246651"/>
            <a:ext cx="6120680" cy="432048"/>
          </a:xfrm>
          <a:solidFill>
            <a:srgbClr val="FFFF00"/>
          </a:solidFill>
        </p:spPr>
        <p:txBody>
          <a:bodyPr>
            <a:noAutofit/>
          </a:bodyPr>
          <a:lstStyle/>
          <a:p>
            <a:r>
              <a:rPr lang="ar-IQ" sz="2800" b="1" dirty="0">
                <a:latin typeface="Times New Roman" pitchFamily="18" charset="0"/>
                <a:cs typeface="Times New Roman" pitchFamily="18" charset="0"/>
              </a:rPr>
              <a:t> خطوات الملف </a:t>
            </a:r>
            <a:endParaRPr lang="en-US" sz="2800" b="1" dirty="0">
              <a:latin typeface="Times New Roman" pitchFamily="18" charset="0"/>
              <a:cs typeface="Times New Roman" pitchFamily="18" charset="0"/>
            </a:endParaRPr>
          </a:p>
        </p:txBody>
      </p:sp>
      <p:pic>
        <p:nvPicPr>
          <p:cNvPr id="6146" name="Picture 2" descr="Results Section 2 Stage 1 -2022 - PR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1" y="1268760"/>
            <a:ext cx="4443921"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Process 9"/>
          <p:cNvSpPr/>
          <p:nvPr/>
        </p:nvSpPr>
        <p:spPr>
          <a:xfrm>
            <a:off x="4860032" y="1963905"/>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000" b="1" dirty="0">
                <a:latin typeface="Times New Roman" pitchFamily="18" charset="0"/>
                <a:cs typeface="Times New Roman" pitchFamily="18" charset="0"/>
              </a:rPr>
              <a:t> اعلان النتائج الاولية واعطاء فترة  (15)  يوم للاعتراض ان وجد</a:t>
            </a:r>
            <a:endParaRPr lang="en-US" sz="2000" b="1" dirty="0">
              <a:latin typeface="Times New Roman" pitchFamily="18" charset="0"/>
              <a:cs typeface="Times New Roman" pitchFamily="18" charset="0"/>
            </a:endParaRPr>
          </a:p>
        </p:txBody>
      </p:sp>
      <p:pic>
        <p:nvPicPr>
          <p:cNvPr id="6148" name="Picture 4" descr="Delhi MCD Election Result 2022 Live Streaming: When and where to  watch/check results | Latest News Delhi - Hindustan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77" y="3933056"/>
            <a:ext cx="4334475" cy="1921007"/>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Process 10"/>
          <p:cNvSpPr/>
          <p:nvPr/>
        </p:nvSpPr>
        <p:spPr>
          <a:xfrm>
            <a:off x="4860032" y="4571270"/>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000" b="1" dirty="0"/>
              <a:t>المصادقة الالكترونية النهائية</a:t>
            </a:r>
            <a:endParaRPr lang="en-US" sz="2000" b="1" dirty="0"/>
          </a:p>
        </p:txBody>
      </p:sp>
    </p:spTree>
    <p:extLst>
      <p:ext uri="{BB962C8B-B14F-4D97-AF65-F5344CB8AC3E}">
        <p14:creationId xmlns:p14="http://schemas.microsoft.com/office/powerpoint/2010/main" val="9741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heel(1)">
                                      <p:cBhvr>
                                        <p:cTn id="17" dur="20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1475656" y="246651"/>
            <a:ext cx="6120680" cy="432048"/>
          </a:xfrm>
          <a:solidFill>
            <a:srgbClr val="FFFF00"/>
          </a:solidFill>
        </p:spPr>
        <p:txBody>
          <a:bodyPr>
            <a:noAutofit/>
          </a:bodyPr>
          <a:lstStyle/>
          <a:p>
            <a:r>
              <a:rPr lang="ar-IQ" sz="2800" b="1" dirty="0">
                <a:latin typeface="Times New Roman" pitchFamily="18" charset="0"/>
                <a:cs typeface="Times New Roman" pitchFamily="18" charset="0"/>
              </a:rPr>
              <a:t> محاور الاستمارة</a:t>
            </a:r>
            <a:endParaRPr lang="en-US" sz="2800" b="1" dirty="0">
              <a:latin typeface="Times New Roman" pitchFamily="18" charset="0"/>
              <a:cs typeface="Times New Roman" pitchFamily="18" charset="0"/>
            </a:endParaRPr>
          </a:p>
        </p:txBody>
      </p:sp>
      <p:sp>
        <p:nvSpPr>
          <p:cNvPr id="10" name="Flowchart: Process 9"/>
          <p:cNvSpPr/>
          <p:nvPr/>
        </p:nvSpPr>
        <p:spPr>
          <a:xfrm>
            <a:off x="2483768" y="1378519"/>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800" b="1" dirty="0">
                <a:ln w="3175" cmpd="sng">
                  <a:noFill/>
                </a:ln>
                <a:solidFill>
                  <a:prstClr val="black">
                    <a:lumMod val="85000"/>
                    <a:lumOff val="15000"/>
                  </a:prstClr>
                </a:solidFill>
                <a:latin typeface="Garamond"/>
                <a:ea typeface="+mj-ea"/>
              </a:rPr>
              <a:t>التدريس</a:t>
            </a:r>
            <a:endParaRPr lang="en-US" sz="2800" b="1" dirty="0">
              <a:latin typeface="Times New Roman" pitchFamily="18" charset="0"/>
              <a:cs typeface="Times New Roman" pitchFamily="18" charset="0"/>
            </a:endParaRPr>
          </a:p>
        </p:txBody>
      </p:sp>
      <p:sp>
        <p:nvSpPr>
          <p:cNvPr id="11" name="Flowchart: Process 10"/>
          <p:cNvSpPr/>
          <p:nvPr/>
        </p:nvSpPr>
        <p:spPr>
          <a:xfrm>
            <a:off x="2475317" y="2458639"/>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800" b="1" dirty="0">
                <a:ln w="3175" cmpd="sng">
                  <a:noFill/>
                </a:ln>
                <a:solidFill>
                  <a:prstClr val="black">
                    <a:lumMod val="85000"/>
                    <a:lumOff val="15000"/>
                  </a:prstClr>
                </a:solidFill>
                <a:latin typeface="Garamond"/>
                <a:ea typeface="+mj-ea"/>
              </a:rPr>
              <a:t>النشاط البحثي والعلمي </a:t>
            </a:r>
            <a:endParaRPr lang="en-US" sz="2000" b="1" dirty="0"/>
          </a:p>
        </p:txBody>
      </p:sp>
      <p:sp>
        <p:nvSpPr>
          <p:cNvPr id="7" name="Flowchart: Process 6"/>
          <p:cNvSpPr/>
          <p:nvPr/>
        </p:nvSpPr>
        <p:spPr>
          <a:xfrm>
            <a:off x="2502091" y="3645024"/>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800" b="1" dirty="0">
                <a:ln w="3175" cmpd="sng">
                  <a:noFill/>
                </a:ln>
                <a:solidFill>
                  <a:prstClr val="black">
                    <a:lumMod val="85000"/>
                    <a:lumOff val="15000"/>
                  </a:prstClr>
                </a:solidFill>
                <a:latin typeface="Garamond"/>
                <a:ea typeface="+mj-ea"/>
              </a:rPr>
              <a:t>النشاط التربوي </a:t>
            </a:r>
            <a:endParaRPr lang="en-US" sz="2000" b="1" dirty="0"/>
          </a:p>
        </p:txBody>
      </p:sp>
      <p:sp>
        <p:nvSpPr>
          <p:cNvPr id="8" name="Flowchart: Process 7"/>
          <p:cNvSpPr/>
          <p:nvPr/>
        </p:nvSpPr>
        <p:spPr>
          <a:xfrm>
            <a:off x="2483768" y="4831029"/>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800" b="1" dirty="0">
                <a:solidFill>
                  <a:schemeClr val="tx1"/>
                </a:solidFill>
              </a:rPr>
              <a:t> نقاط القوة (درجات مضافة)</a:t>
            </a:r>
            <a:endParaRPr lang="en-US" sz="2800" b="1" dirty="0">
              <a:solidFill>
                <a:schemeClr val="tx1"/>
              </a:solidFill>
            </a:endParaRPr>
          </a:p>
        </p:txBody>
      </p:sp>
      <p:sp>
        <p:nvSpPr>
          <p:cNvPr id="9" name="Flowchart: Process 8"/>
          <p:cNvSpPr/>
          <p:nvPr/>
        </p:nvSpPr>
        <p:spPr>
          <a:xfrm>
            <a:off x="2502091" y="5805264"/>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800" b="1" dirty="0">
                <a:solidFill>
                  <a:schemeClr val="tx1"/>
                </a:solidFill>
              </a:rPr>
              <a:t> العقوبات (خصم الدرجات)</a:t>
            </a:r>
            <a:endParaRPr lang="en-US" sz="2800" b="1" dirty="0">
              <a:solidFill>
                <a:schemeClr val="tx1"/>
              </a:solidFill>
            </a:endParaRPr>
          </a:p>
        </p:txBody>
      </p:sp>
    </p:spTree>
    <p:extLst>
      <p:ext uri="{BB962C8B-B14F-4D97-AF65-F5344CB8AC3E}">
        <p14:creationId xmlns:p14="http://schemas.microsoft.com/office/powerpoint/2010/main" val="35373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372200" y="533809"/>
            <a:ext cx="2553142" cy="432048"/>
          </a:xfrm>
          <a:solidFill>
            <a:srgbClr val="FFFF00"/>
          </a:solidFill>
        </p:spPr>
        <p:txBody>
          <a:bodyPr>
            <a:noAutofit/>
          </a:bodyPr>
          <a:lstStyle/>
          <a:p>
            <a:r>
              <a:rPr lang="en-US" sz="2000" b="1" dirty="0">
                <a:latin typeface="Times New Roman" pitchFamily="18" charset="0"/>
                <a:cs typeface="Times New Roman" pitchFamily="18" charset="0"/>
              </a:rPr>
              <a:t> (40%)</a:t>
            </a:r>
            <a:r>
              <a:rPr lang="ar-IQ" sz="2000" b="1" dirty="0">
                <a:latin typeface="Times New Roman" pitchFamily="18" charset="0"/>
                <a:cs typeface="Times New Roman" pitchFamily="18" charset="0"/>
              </a:rPr>
              <a:t> 1- محور التدريس </a:t>
            </a:r>
            <a:endParaRPr lang="en-US"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903065" cy="12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832"/>
            <a:ext cx="9144000" cy="338437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2" y="5661248"/>
            <a:ext cx="1660930"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4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372200" y="533809"/>
            <a:ext cx="2553142" cy="432048"/>
          </a:xfrm>
          <a:solidFill>
            <a:srgbClr val="FFFF00"/>
          </a:solidFill>
        </p:spPr>
        <p:txBody>
          <a:bodyPr>
            <a:noAutofit/>
          </a:bodyPr>
          <a:lstStyle/>
          <a:p>
            <a:r>
              <a:rPr lang="ar-IQ" sz="2000" b="1" dirty="0">
                <a:latin typeface="Times New Roman" pitchFamily="18" charset="0"/>
                <a:cs typeface="Times New Roman" pitchFamily="18" charset="0"/>
              </a:rPr>
              <a:t> 1- محور التدريس</a:t>
            </a:r>
            <a:endParaRPr lang="en-US"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903065" cy="12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2" y="2177143"/>
            <a:ext cx="9021435" cy="254800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2" y="5661248"/>
            <a:ext cx="1660930"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70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012160" y="476180"/>
            <a:ext cx="2880320" cy="547305"/>
          </a:xfrm>
          <a:solidFill>
            <a:srgbClr val="FFFF00"/>
          </a:solidFill>
        </p:spPr>
        <p:txBody>
          <a:bodyPr>
            <a:noAutofit/>
          </a:bodyPr>
          <a:lstStyle/>
          <a:p>
            <a:r>
              <a:rPr lang="ar-IQ" sz="1800" b="1" dirty="0">
                <a:latin typeface="Times New Roman" pitchFamily="18" charset="0"/>
                <a:cs typeface="Times New Roman" pitchFamily="18" charset="0"/>
              </a:rPr>
              <a:t> 2- محور النشاط العلمي والبحثي</a:t>
            </a:r>
            <a:r>
              <a:rPr lang="en-US" sz="2000" b="1" dirty="0">
                <a:solidFill>
                  <a:prstClr val="black"/>
                </a:solidFill>
                <a:latin typeface="Times New Roman" pitchFamily="18" charset="0"/>
                <a:cs typeface="Times New Roman" pitchFamily="18" charset="0"/>
              </a:rPr>
              <a:t> (40%)</a:t>
            </a:r>
            <a:r>
              <a:rPr lang="ar-IQ" sz="2000" b="1" dirty="0">
                <a:solidFill>
                  <a:prstClr val="black"/>
                </a:solidFill>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903065" cy="12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2" y="5661248"/>
            <a:ext cx="1660930"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8839"/>
            <a:ext cx="9144000" cy="2350931"/>
          </a:xfrm>
          <a:prstGeom prst="rect">
            <a:avLst/>
          </a:prstGeom>
        </p:spPr>
      </p:pic>
    </p:spTree>
    <p:extLst>
      <p:ext uri="{BB962C8B-B14F-4D97-AF65-F5344CB8AC3E}">
        <p14:creationId xmlns:p14="http://schemas.microsoft.com/office/powerpoint/2010/main" val="17105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084168" y="533809"/>
            <a:ext cx="2880320" cy="432048"/>
          </a:xfrm>
          <a:solidFill>
            <a:srgbClr val="FFFF00"/>
          </a:solidFill>
        </p:spPr>
        <p:txBody>
          <a:bodyPr>
            <a:noAutofit/>
          </a:bodyPr>
          <a:lstStyle/>
          <a:p>
            <a:r>
              <a:rPr lang="ar-IQ" sz="1800" b="1" dirty="0">
                <a:latin typeface="Times New Roman" pitchFamily="18" charset="0"/>
                <a:cs typeface="Times New Roman" pitchFamily="18" charset="0"/>
              </a:rPr>
              <a:t> 2- محور النشاط العلمي والبحثي</a:t>
            </a:r>
            <a:endParaRPr lang="en-US" sz="1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903065" cy="12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2" y="5661248"/>
            <a:ext cx="1660930"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3" y="1844824"/>
            <a:ext cx="9144000" cy="2232248"/>
          </a:xfrm>
          <a:prstGeom prst="rect">
            <a:avLst/>
          </a:prstGeom>
        </p:spPr>
      </p:pic>
    </p:spTree>
    <p:extLst>
      <p:ext uri="{BB962C8B-B14F-4D97-AF65-F5344CB8AC3E}">
        <p14:creationId xmlns:p14="http://schemas.microsoft.com/office/powerpoint/2010/main" val="29589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012160" y="533809"/>
            <a:ext cx="2880320" cy="432048"/>
          </a:xfrm>
          <a:solidFill>
            <a:srgbClr val="FFFF00"/>
          </a:solidFill>
        </p:spPr>
        <p:txBody>
          <a:bodyPr>
            <a:noAutofit/>
          </a:bodyPr>
          <a:lstStyle/>
          <a:p>
            <a:r>
              <a:rPr lang="ar-IQ" sz="1800" b="1" dirty="0">
                <a:latin typeface="Times New Roman" pitchFamily="18" charset="0"/>
                <a:cs typeface="Times New Roman" pitchFamily="18" charset="0"/>
              </a:rPr>
              <a:t> 2- محور النشاط العلمي والبحثي</a:t>
            </a:r>
            <a:endParaRPr lang="en-US" sz="1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903065" cy="12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2" y="5661248"/>
            <a:ext cx="1660930"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6" y="2019727"/>
            <a:ext cx="9174155" cy="112124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6" y="3140968"/>
            <a:ext cx="9174156" cy="1186611"/>
          </a:xfrm>
          <a:prstGeom prst="rect">
            <a:avLst/>
          </a:prstGeom>
        </p:spPr>
      </p:pic>
    </p:spTree>
    <p:extLst>
      <p:ext uri="{BB962C8B-B14F-4D97-AF65-F5344CB8AC3E}">
        <p14:creationId xmlns:p14="http://schemas.microsoft.com/office/powerpoint/2010/main" val="343675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014418" y="484003"/>
            <a:ext cx="2880320" cy="547305"/>
          </a:xfrm>
          <a:solidFill>
            <a:srgbClr val="FFFF00"/>
          </a:solidFill>
        </p:spPr>
        <p:txBody>
          <a:bodyPr>
            <a:noAutofit/>
          </a:bodyPr>
          <a:lstStyle/>
          <a:p>
            <a:r>
              <a:rPr lang="ar-IQ" sz="1800" b="1" dirty="0">
                <a:latin typeface="Times New Roman" pitchFamily="18" charset="0"/>
                <a:cs typeface="Times New Roman" pitchFamily="18" charset="0"/>
              </a:rPr>
              <a:t> 3- محور  الجانب التربوي </a:t>
            </a:r>
            <a:r>
              <a:rPr lang="en-US" sz="2000" b="1" dirty="0">
                <a:solidFill>
                  <a:prstClr val="black"/>
                </a:solidFill>
                <a:latin typeface="Times New Roman" pitchFamily="18" charset="0"/>
                <a:cs typeface="Times New Roman" pitchFamily="18" charset="0"/>
              </a:rPr>
              <a:t> (20%) </a:t>
            </a:r>
            <a:r>
              <a:rPr lang="ar-IQ" sz="2000" b="1" dirty="0">
                <a:solidFill>
                  <a:prstClr val="black"/>
                </a:solidFill>
                <a:latin typeface="Times New Roman" pitchFamily="18" charset="0"/>
                <a:cs typeface="Times New Roman" pitchFamily="18" charset="0"/>
              </a:rPr>
              <a:t> </a:t>
            </a:r>
            <a:r>
              <a:rPr lang="ar-IQ" sz="1800" b="1" dirty="0">
                <a:latin typeface="Times New Roman" pitchFamily="18" charset="0"/>
                <a:cs typeface="Times New Roman" pitchFamily="18" charset="0"/>
              </a:rPr>
              <a:t>والتكليفات</a:t>
            </a:r>
            <a:endParaRPr lang="en-US" sz="1800" b="1"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9199"/>
            <a:ext cx="9144000" cy="2219601"/>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9200"/>
            <a:ext cx="1331640"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Side-by-Side Educational Consulting | Our mission is to work side-by-side  with schools to improve literacy outcomes for all children, especially  those that need additional support for succes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4" descr="Side-by-Side Educational Consulting | Our mission is to work side-by-side  with schools to improve literacy outcomes for all children, especially  those that need additional support for success."/>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6354"/>
            <a:ext cx="3227851" cy="1210444"/>
          </a:xfrm>
          <a:prstGeom prst="rect">
            <a:avLst/>
          </a:prstGeom>
        </p:spPr>
      </p:pic>
    </p:spTree>
    <p:extLst>
      <p:ext uri="{BB962C8B-B14F-4D97-AF65-F5344CB8AC3E}">
        <p14:creationId xmlns:p14="http://schemas.microsoft.com/office/powerpoint/2010/main" val="164106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6012160" y="548680"/>
            <a:ext cx="2880320" cy="547305"/>
          </a:xfrm>
          <a:solidFill>
            <a:srgbClr val="FFFF00"/>
          </a:solidFill>
        </p:spPr>
        <p:txBody>
          <a:bodyPr>
            <a:noAutofit/>
          </a:bodyPr>
          <a:lstStyle/>
          <a:p>
            <a:r>
              <a:rPr lang="ar-IQ" sz="1800" b="1" dirty="0">
                <a:latin typeface="Times New Roman" pitchFamily="18" charset="0"/>
                <a:cs typeface="Times New Roman" pitchFamily="18" charset="0"/>
              </a:rPr>
              <a:t> 3- محور  الجانب التربوي والتكليفات</a:t>
            </a:r>
            <a:endParaRPr lang="en-US" sz="1800" b="1"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 y="2457314"/>
            <a:ext cx="9088119" cy="194337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54"/>
            <a:ext cx="3227851" cy="1210444"/>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9200"/>
            <a:ext cx="1331640"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7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093599"/>
            <a:ext cx="6984776" cy="1152129"/>
          </a:xfrm>
          <a:solidFill>
            <a:srgbClr val="FFFF00"/>
          </a:solidFill>
          <a:ln/>
        </p:spPr>
        <p:style>
          <a:lnRef idx="2">
            <a:schemeClr val="accent1"/>
          </a:lnRef>
          <a:fillRef idx="1">
            <a:schemeClr val="lt1"/>
          </a:fillRef>
          <a:effectRef idx="0">
            <a:schemeClr val="accent1"/>
          </a:effectRef>
          <a:fontRef idx="minor">
            <a:schemeClr val="dk1"/>
          </a:fontRef>
        </p:style>
        <p:txBody>
          <a:bodyPr>
            <a:noAutofit/>
          </a:bodyPr>
          <a:lstStyle/>
          <a:p>
            <a:r>
              <a:rPr lang="en-US" sz="3200" b="1" dirty="0">
                <a:solidFill>
                  <a:schemeClr val="tx1"/>
                </a:solidFill>
                <a:latin typeface="Times New Roman" pitchFamily="18" charset="0"/>
                <a:cs typeface="Times New Roman" pitchFamily="18" charset="0"/>
              </a:rPr>
              <a:t>(</a:t>
            </a:r>
            <a:r>
              <a:rPr lang="ar-IQ" sz="3200" b="1" dirty="0">
                <a:solidFill>
                  <a:schemeClr val="tx1"/>
                </a:solidFill>
                <a:latin typeface="Times New Roman" pitchFamily="18" charset="0"/>
                <a:cs typeface="Times New Roman" pitchFamily="18" charset="0"/>
              </a:rPr>
              <a:t>ملف تقييم الأداء</a:t>
            </a:r>
            <a:r>
              <a:rPr lang="en-US" sz="3200" b="1" dirty="0">
                <a:solidFill>
                  <a:schemeClr val="tx1"/>
                </a:solidFill>
                <a:latin typeface="Times New Roman" pitchFamily="18" charset="0"/>
                <a:cs typeface="Times New Roman" pitchFamily="18" charset="0"/>
              </a:rPr>
              <a:t> </a:t>
            </a:r>
            <a:r>
              <a:rPr lang="ar-IQ" sz="3200" b="1" dirty="0">
                <a:solidFill>
                  <a:schemeClr val="tx1"/>
                </a:solidFill>
                <a:latin typeface="Times New Roman" pitchFamily="18" charset="0"/>
                <a:cs typeface="Times New Roman" pitchFamily="18" charset="0"/>
              </a:rPr>
              <a:t>ورشة عمل (</a:t>
            </a:r>
            <a:r>
              <a:rPr lang="en-US" sz="3200" b="1" dirty="0">
                <a:solidFill>
                  <a:schemeClr val="tx1"/>
                </a:solidFill>
                <a:latin typeface="Times New Roman" pitchFamily="18" charset="0"/>
                <a:cs typeface="Times New Roman" pitchFamily="18" charset="0"/>
              </a:rPr>
              <a:t> </a:t>
            </a:r>
          </a:p>
        </p:txBody>
      </p:sp>
      <p:grpSp>
        <p:nvGrpSpPr>
          <p:cNvPr id="5" name="Group 4"/>
          <p:cNvGrpSpPr/>
          <p:nvPr/>
        </p:nvGrpSpPr>
        <p:grpSpPr>
          <a:xfrm>
            <a:off x="-1" y="1239511"/>
            <a:ext cx="3354659" cy="494764"/>
            <a:chOff x="-1" y="1239511"/>
            <a:chExt cx="3354659" cy="494764"/>
          </a:xfrm>
        </p:grpSpPr>
        <p:sp>
          <p:nvSpPr>
            <p:cNvPr id="6" name="Parallelogram 5"/>
            <p:cNvSpPr/>
            <p:nvPr/>
          </p:nvSpPr>
          <p:spPr>
            <a:xfrm>
              <a:off x="-1" y="1239511"/>
              <a:ext cx="3354659" cy="494764"/>
            </a:xfrm>
            <a:prstGeom prst="parallelogram">
              <a:avLst>
                <a:gd name="adj" fmla="val 6542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tx1"/>
                  </a:solidFill>
                  <a:latin typeface="Century Gothic" pitchFamily="34" charset="0"/>
                  <a:cs typeface="Aharoni" pitchFamily="2" charset="-79"/>
                </a:rPr>
                <a:t>الهندسة الخوارزمي</a:t>
              </a:r>
              <a:endParaRPr lang="en-US" dirty="0">
                <a:solidFill>
                  <a:schemeClr val="tx1"/>
                </a:solidFill>
              </a:endParaRPr>
            </a:p>
          </p:txBody>
        </p:sp>
        <p:sp>
          <p:nvSpPr>
            <p:cNvPr id="7" name="Rectangle 6"/>
            <p:cNvSpPr/>
            <p:nvPr/>
          </p:nvSpPr>
          <p:spPr>
            <a:xfrm>
              <a:off x="-1" y="1239511"/>
              <a:ext cx="323529" cy="494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54658" y="0"/>
            <a:ext cx="5789342" cy="1254472"/>
            <a:chOff x="3354658" y="0"/>
            <a:chExt cx="5789342" cy="1254472"/>
          </a:xfrm>
        </p:grpSpPr>
        <p:sp>
          <p:nvSpPr>
            <p:cNvPr id="9" name="Parallelogram 8"/>
            <p:cNvSpPr/>
            <p:nvPr/>
          </p:nvSpPr>
          <p:spPr>
            <a:xfrm>
              <a:off x="3354658" y="0"/>
              <a:ext cx="5789342" cy="1254471"/>
            </a:xfrm>
            <a:prstGeom prst="parallelogram">
              <a:avLst>
                <a:gd name="adj" fmla="val 65428"/>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Century Gothic" pitchFamily="34" charset="0"/>
              </a:endParaRPr>
            </a:p>
          </p:txBody>
        </p:sp>
        <p:sp>
          <p:nvSpPr>
            <p:cNvPr id="10" name="Rectangle 9"/>
            <p:cNvSpPr/>
            <p:nvPr/>
          </p:nvSpPr>
          <p:spPr>
            <a:xfrm>
              <a:off x="8064896" y="0"/>
              <a:ext cx="1079104" cy="1254472"/>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grpSp>
        <p:nvGrpSpPr>
          <p:cNvPr id="11" name="Group 10"/>
          <p:cNvGrpSpPr/>
          <p:nvPr/>
        </p:nvGrpSpPr>
        <p:grpSpPr>
          <a:xfrm>
            <a:off x="3497876" y="775281"/>
            <a:ext cx="5647713" cy="266552"/>
            <a:chOff x="3497876" y="775281"/>
            <a:chExt cx="5647713" cy="266552"/>
          </a:xfrm>
        </p:grpSpPr>
        <p:sp>
          <p:nvSpPr>
            <p:cNvPr id="12" name="Parallelogram 11"/>
            <p:cNvSpPr/>
            <p:nvPr/>
          </p:nvSpPr>
          <p:spPr>
            <a:xfrm>
              <a:off x="3497876" y="775281"/>
              <a:ext cx="5060442" cy="266552"/>
            </a:xfrm>
            <a:prstGeom prst="parallelogram">
              <a:avLst>
                <a:gd name="adj" fmla="val 6542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a:latin typeface="Arial" pitchFamily="34" charset="0"/>
                  <a:cs typeface="Arial" pitchFamily="34" charset="0"/>
                </a:rPr>
                <a:t>FACULTY OF BIOCHEMICAL ENGINEERING</a:t>
              </a:r>
            </a:p>
          </p:txBody>
        </p:sp>
        <p:sp>
          <p:nvSpPr>
            <p:cNvPr id="13" name="Rectangle 12"/>
            <p:cNvSpPr/>
            <p:nvPr/>
          </p:nvSpPr>
          <p:spPr>
            <a:xfrm>
              <a:off x="8034507" y="775281"/>
              <a:ext cx="1111082" cy="266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4" name="TextBox 13"/>
          <p:cNvSpPr txBox="1"/>
          <p:nvPr/>
        </p:nvSpPr>
        <p:spPr>
          <a:xfrm>
            <a:off x="0" y="6516052"/>
            <a:ext cx="9144000" cy="400110"/>
          </a:xfrm>
          <a:prstGeom prst="rect">
            <a:avLst/>
          </a:prstGeom>
          <a:solidFill>
            <a:srgbClr val="990033"/>
          </a:solidFill>
        </p:spPr>
        <p:txBody>
          <a:bodyPr wrap="square" rtlCol="0">
            <a:spAutoFit/>
          </a:bodyPr>
          <a:lstStyle/>
          <a:p>
            <a:pPr algn="ctr"/>
            <a:r>
              <a:rPr lang="en-US" sz="2000" b="1" dirty="0">
                <a:solidFill>
                  <a:schemeClr val="bg1"/>
                </a:solidFill>
                <a:latin typeface="Arial" pitchFamily="34" charset="0"/>
                <a:cs typeface="Arial" pitchFamily="34" charset="0"/>
              </a:rPr>
              <a:t>innovative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entrepreneurial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global </a:t>
            </a:r>
            <a:endParaRPr lang="ms-MY" sz="2000" b="1" dirty="0">
              <a:solidFill>
                <a:schemeClr val="bg1"/>
              </a:solidFill>
              <a:latin typeface="Arial" pitchFamily="34" charset="0"/>
              <a:cs typeface="Arial"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11" y="26674"/>
            <a:ext cx="1979713" cy="1239511"/>
          </a:xfrm>
          <a:prstGeom prst="rect">
            <a:avLst/>
          </a:prstGeom>
        </p:spPr>
      </p:pic>
      <p:pic>
        <p:nvPicPr>
          <p:cNvPr id="17" name="Picture 16" descr="miedo-a-hablar-en-público.jpg"/>
          <p:cNvPicPr>
            <a:picLocks noChangeAspect="1"/>
          </p:cNvPicPr>
          <p:nvPr/>
        </p:nvPicPr>
        <p:blipFill>
          <a:blip r:embed="rId3" cstate="print"/>
          <a:stretch>
            <a:fillRect/>
          </a:stretch>
        </p:blipFill>
        <p:spPr>
          <a:xfrm>
            <a:off x="7963778" y="1254471"/>
            <a:ext cx="1180222" cy="1814489"/>
          </a:xfrm>
          <a:prstGeom prst="rect">
            <a:avLst/>
          </a:prstGeom>
        </p:spPr>
      </p:pic>
      <p:sp>
        <p:nvSpPr>
          <p:cNvPr id="18" name="Rounded Rectangle 17"/>
          <p:cNvSpPr/>
          <p:nvPr/>
        </p:nvSpPr>
        <p:spPr>
          <a:xfrm>
            <a:off x="1115616" y="3713530"/>
            <a:ext cx="6696744" cy="20882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tabLst>
                <a:tab pos="711200" algn="l"/>
                <a:tab pos="1698625" algn="l"/>
              </a:tabLst>
            </a:pPr>
            <a:r>
              <a:rPr lang="ar-IQ" sz="2000" b="1" dirty="0" err="1">
                <a:solidFill>
                  <a:schemeClr val="tx1"/>
                </a:solidFill>
                <a:effectLst>
                  <a:outerShdw blurRad="38100" dist="38100" dir="2700000" algn="tl">
                    <a:srgbClr val="000000">
                      <a:alpha val="43137"/>
                    </a:srgbClr>
                  </a:outerShdw>
                </a:effectLst>
                <a:latin typeface="Urdu Typesetting" panose="03020402040406030203" pitchFamily="66" charset="-78"/>
                <a:cs typeface="+mj-cs"/>
              </a:rPr>
              <a:t>أ.د</a:t>
            </a:r>
            <a:r>
              <a:rPr lang="ar-IQ" sz="2000" b="1" dirty="0">
                <a:solidFill>
                  <a:schemeClr val="tx1"/>
                </a:solidFill>
                <a:effectLst>
                  <a:outerShdw blurRad="38100" dist="38100" dir="2700000" algn="tl">
                    <a:srgbClr val="000000">
                      <a:alpha val="43137"/>
                    </a:srgbClr>
                  </a:outerShdw>
                </a:effectLst>
                <a:latin typeface="Urdu Typesetting" panose="03020402040406030203" pitchFamily="66" charset="-78"/>
                <a:cs typeface="+mj-cs"/>
              </a:rPr>
              <a:t>. محمد السراج           (عضو اللجنة العلمية) </a:t>
            </a:r>
          </a:p>
          <a:p>
            <a:pPr algn="ctr">
              <a:lnSpc>
                <a:spcPct val="150000"/>
              </a:lnSpc>
            </a:pPr>
            <a:r>
              <a:rPr lang="ar-IQ" sz="2000" b="1" dirty="0">
                <a:solidFill>
                  <a:schemeClr val="tx1"/>
                </a:solidFill>
                <a:effectLst>
                  <a:outerShdw blurRad="38100" dist="38100" dir="2700000" algn="tl">
                    <a:srgbClr val="000000">
                      <a:alpha val="43137"/>
                    </a:srgbClr>
                  </a:outerShdw>
                </a:effectLst>
                <a:latin typeface="Urdu Typesetting" panose="03020402040406030203" pitchFamily="66" charset="-78"/>
                <a:cs typeface="+mj-cs"/>
              </a:rPr>
              <a:t>          م. رمزي عطا عبد الصاحب     (مدير شعبة ضمان الجودة)     </a:t>
            </a:r>
          </a:p>
          <a:p>
            <a:pPr algn="ctr">
              <a:lnSpc>
                <a:spcPct val="150000"/>
              </a:lnSpc>
            </a:pPr>
            <a:r>
              <a:rPr lang="ar-IQ" sz="2000" b="1" dirty="0">
                <a:solidFill>
                  <a:schemeClr val="tx1"/>
                </a:solidFill>
                <a:effectLst>
                  <a:outerShdw blurRad="38100" dist="38100" dir="2700000" algn="tl">
                    <a:srgbClr val="000000">
                      <a:alpha val="43137"/>
                    </a:srgbClr>
                  </a:outerShdw>
                </a:effectLst>
                <a:latin typeface="Urdu Typesetting" panose="03020402040406030203" pitchFamily="66" charset="-78"/>
                <a:cs typeface="+mj-cs"/>
              </a:rPr>
              <a:t>       م.م. أسامة فوزي سعيد         (عضو ارتباط القسم مع ضمان الجودة)  </a:t>
            </a:r>
            <a:endParaRPr lang="ar-IQ" sz="2000" b="1" dirty="0">
              <a:solidFill>
                <a:schemeClr val="tx1"/>
              </a:solidFill>
              <a:effectLst>
                <a:outerShdw blurRad="38100" dist="38100" dir="2700000" algn="tl">
                  <a:srgbClr val="000000">
                    <a:alpha val="43137"/>
                  </a:srgbClr>
                </a:outerShdw>
              </a:effectLst>
              <a:latin typeface="TimesNewRomanPSMT"/>
              <a:cs typeface="+mj-cs"/>
            </a:endParaRPr>
          </a:p>
        </p:txBody>
      </p:sp>
    </p:spTree>
    <p:extLst>
      <p:ext uri="{BB962C8B-B14F-4D97-AF65-F5344CB8AC3E}">
        <p14:creationId xmlns:p14="http://schemas.microsoft.com/office/powerpoint/2010/main" val="205784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5940152" y="648758"/>
            <a:ext cx="2880320" cy="547305"/>
          </a:xfrm>
          <a:solidFill>
            <a:srgbClr val="FFFF00"/>
          </a:solidFill>
        </p:spPr>
        <p:txBody>
          <a:bodyPr>
            <a:noAutofit/>
          </a:bodyPr>
          <a:lstStyle/>
          <a:p>
            <a:r>
              <a:rPr lang="ar-IQ" sz="1800" b="1" dirty="0">
                <a:latin typeface="Times New Roman" pitchFamily="18" charset="0"/>
                <a:cs typeface="Times New Roman" pitchFamily="18" charset="0"/>
              </a:rPr>
              <a:t> 4- نقاط القوة (درجات ضافة)</a:t>
            </a:r>
            <a:endParaRPr lang="en-US" sz="1800" b="1"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9" y="-1"/>
            <a:ext cx="2751651" cy="18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 y="2397274"/>
            <a:ext cx="9123851" cy="44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06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5940152" y="476672"/>
            <a:ext cx="2880320" cy="547305"/>
          </a:xfrm>
          <a:solidFill>
            <a:srgbClr val="FFFF00"/>
          </a:solidFill>
        </p:spPr>
        <p:txBody>
          <a:bodyPr>
            <a:noAutofit/>
          </a:bodyPr>
          <a:lstStyle/>
          <a:p>
            <a:r>
              <a:rPr lang="ar-IQ" sz="1800" b="1" dirty="0">
                <a:latin typeface="Times New Roman" pitchFamily="18" charset="0"/>
                <a:cs typeface="Times New Roman" pitchFamily="18" charset="0"/>
              </a:rPr>
              <a:t>- العقوبات (خصم الدرجات)</a:t>
            </a:r>
            <a:r>
              <a:rPr lang="en-US" sz="1800" b="1" dirty="0">
                <a:latin typeface="Times New Roman" pitchFamily="18" charset="0"/>
                <a:cs typeface="Times New Roman" pitchFamily="18" charset="0"/>
              </a:rPr>
              <a:t>5</a:t>
            </a: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95463"/>
            <a:ext cx="9144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84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 y="1268760"/>
            <a:ext cx="8610600" cy="4824536"/>
          </a:xfrm>
        </p:spPr>
        <p:txBody>
          <a:bodyPr>
            <a:normAutofit fontScale="92500" lnSpcReduction="10000"/>
          </a:bodyPr>
          <a:lstStyle/>
          <a:p>
            <a:pPr marL="0" indent="0" algn="r">
              <a:lnSpc>
                <a:spcPct val="150000"/>
              </a:lnSpc>
              <a:buNone/>
            </a:pPr>
            <a:r>
              <a:rPr lang="ar-IQ" sz="2400" dirty="0"/>
              <a:t>1 - ضرورة اطلاع التدريسي والموظف على </a:t>
            </a:r>
            <a:r>
              <a:rPr lang="ar-IQ" sz="2400" b="1" u="sng" dirty="0">
                <a:solidFill>
                  <a:srgbClr val="FF0000"/>
                </a:solidFill>
              </a:rPr>
              <a:t>دليل ملف تقييم الاداء </a:t>
            </a:r>
            <a:r>
              <a:rPr lang="ar-IQ" sz="2400" dirty="0"/>
              <a:t>المعد من قبل (قسم تقويم الاداء/ جهاز الاشراف والتقويم العلمي).</a:t>
            </a:r>
            <a:endParaRPr lang="en-US" sz="2400" dirty="0"/>
          </a:p>
          <a:p>
            <a:pPr marL="0" indent="0" algn="r">
              <a:lnSpc>
                <a:spcPct val="150000"/>
              </a:lnSpc>
              <a:buNone/>
            </a:pPr>
            <a:endParaRPr lang="ar-IQ" sz="2400" dirty="0"/>
          </a:p>
          <a:p>
            <a:pPr marL="0" indent="0" algn="r">
              <a:lnSpc>
                <a:spcPct val="150000"/>
              </a:lnSpc>
              <a:buNone/>
            </a:pPr>
            <a:r>
              <a:rPr lang="ar-IQ" sz="2400" dirty="0"/>
              <a:t>2- يتم تقييم اداء التدريسي الذي اكمل </a:t>
            </a:r>
            <a:r>
              <a:rPr lang="ar-IQ" sz="2400" b="1" u="sng" dirty="0">
                <a:solidFill>
                  <a:srgbClr val="FF0000"/>
                </a:solidFill>
              </a:rPr>
              <a:t>ستة اشهر من العمل الفعلي </a:t>
            </a:r>
            <a:r>
              <a:rPr lang="ar-IQ" sz="2400" dirty="0"/>
              <a:t> خلال العام الدراسي وللموظف </a:t>
            </a:r>
            <a:r>
              <a:rPr lang="ar-IQ" sz="2400" b="1" u="sng" dirty="0">
                <a:solidFill>
                  <a:srgbClr val="FF0000"/>
                </a:solidFill>
              </a:rPr>
              <a:t>نصف عام تقويمي</a:t>
            </a:r>
            <a:r>
              <a:rPr lang="ar-IQ" sz="2400" dirty="0"/>
              <a:t>.</a:t>
            </a:r>
            <a:endParaRPr lang="en-US" sz="2400" dirty="0"/>
          </a:p>
          <a:p>
            <a:pPr marL="0" indent="0" algn="r">
              <a:lnSpc>
                <a:spcPct val="150000"/>
              </a:lnSpc>
              <a:buNone/>
            </a:pPr>
            <a:endParaRPr lang="ar-IQ" sz="2400" dirty="0"/>
          </a:p>
          <a:p>
            <a:pPr marL="0" indent="0" algn="r">
              <a:lnSpc>
                <a:spcPct val="150000"/>
              </a:lnSpc>
              <a:buNone/>
            </a:pPr>
            <a:r>
              <a:rPr lang="ar-IQ" sz="2400" dirty="0"/>
              <a:t>3-  يمكن احتساب </a:t>
            </a:r>
            <a:r>
              <a:rPr lang="ar-IQ" sz="2400" b="1" u="sng" dirty="0">
                <a:solidFill>
                  <a:srgbClr val="FF0000"/>
                </a:solidFill>
              </a:rPr>
              <a:t>مدة التكليف في العطلة الصيفية ضمن التقييم</a:t>
            </a:r>
            <a:r>
              <a:rPr lang="ar-IQ" sz="2400" dirty="0"/>
              <a:t>، شرط أن يكون قد صدربهذا التكليف أمر وزاري او جامعي او اداري (</a:t>
            </a:r>
            <a:r>
              <a:rPr lang="ar-IQ" sz="2400" b="1" u="sng" dirty="0">
                <a:solidFill>
                  <a:srgbClr val="FF0000"/>
                </a:solidFill>
              </a:rPr>
              <a:t>في حال عدم وجود تكليف </a:t>
            </a:r>
            <a:r>
              <a:rPr lang="ar-IQ" sz="2400" dirty="0"/>
              <a:t>تحتسب فترة العطلة الصيفية لإضافة الأنشطة العلمية فقط).</a:t>
            </a:r>
          </a:p>
          <a:p>
            <a:pPr marL="0" indent="0" algn="r">
              <a:buNone/>
            </a:pPr>
            <a:endParaRPr lang="en-US" dirty="0"/>
          </a:p>
        </p:txBody>
      </p:sp>
      <p:sp>
        <p:nvSpPr>
          <p:cNvPr id="4" name="Title 15"/>
          <p:cNvSpPr txBox="1">
            <a:spLocks/>
          </p:cNvSpPr>
          <p:nvPr/>
        </p:nvSpPr>
        <p:spPr>
          <a:xfrm>
            <a:off x="2699792" y="476672"/>
            <a:ext cx="4032448" cy="79208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1800" b="1" dirty="0">
                <a:latin typeface="Times New Roman" pitchFamily="18" charset="0"/>
              </a:rPr>
              <a:t>اهم الضوابط والتعليمات الخاصة بملفات تقييم الاداء</a:t>
            </a:r>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1167612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4660752"/>
              </p:ext>
            </p:extLst>
          </p:nvPr>
        </p:nvGraphicFramePr>
        <p:xfrm>
          <a:off x="693419" y="1817370"/>
          <a:ext cx="7962901" cy="4131909"/>
        </p:xfrm>
        <a:graphic>
          <a:graphicData uri="http://schemas.openxmlformats.org/drawingml/2006/table">
            <a:tbl>
              <a:tblPr firstRow="1" bandRow="1">
                <a:tableStyleId>{5C22544A-7EE6-4342-B048-85BDC9FD1C3A}</a:tableStyleId>
              </a:tblPr>
              <a:tblGrid>
                <a:gridCol w="4175762">
                  <a:extLst>
                    <a:ext uri="{9D8B030D-6E8A-4147-A177-3AD203B41FA5}">
                      <a16:colId xmlns:a16="http://schemas.microsoft.com/office/drawing/2014/main" val="268706414"/>
                    </a:ext>
                  </a:extLst>
                </a:gridCol>
                <a:gridCol w="3162300">
                  <a:extLst>
                    <a:ext uri="{9D8B030D-6E8A-4147-A177-3AD203B41FA5}">
                      <a16:colId xmlns:a16="http://schemas.microsoft.com/office/drawing/2014/main" val="2306301422"/>
                    </a:ext>
                  </a:extLst>
                </a:gridCol>
                <a:gridCol w="624839">
                  <a:extLst>
                    <a:ext uri="{9D8B030D-6E8A-4147-A177-3AD203B41FA5}">
                      <a16:colId xmlns:a16="http://schemas.microsoft.com/office/drawing/2014/main" val="4095901860"/>
                    </a:ext>
                  </a:extLst>
                </a:gridCol>
              </a:tblGrid>
              <a:tr h="461240">
                <a:tc>
                  <a:txBody>
                    <a:bodyPr/>
                    <a:lstStyle/>
                    <a:p>
                      <a:pPr algn="ctr"/>
                      <a:r>
                        <a:rPr lang="ar-IQ" sz="1800" b="1" dirty="0"/>
                        <a:t>الملاحظات</a:t>
                      </a:r>
                      <a:endParaRPr lang="en-US" sz="1800" b="1" dirty="0"/>
                    </a:p>
                  </a:txBody>
                  <a:tcPr marL="68580" marR="68580" marT="34290" marB="34290" anchor="ctr"/>
                </a:tc>
                <a:tc>
                  <a:txBody>
                    <a:bodyPr/>
                    <a:lstStyle/>
                    <a:p>
                      <a:pPr algn="ctr"/>
                      <a:r>
                        <a:rPr lang="ar-IQ" sz="1800" b="1" dirty="0"/>
                        <a:t>الفقرة</a:t>
                      </a:r>
                      <a:r>
                        <a:rPr lang="ar-IQ" sz="1800" b="1" baseline="0" dirty="0"/>
                        <a:t> </a:t>
                      </a:r>
                      <a:endParaRPr lang="en-US" sz="1800" b="1" dirty="0"/>
                    </a:p>
                  </a:txBody>
                  <a:tcPr marL="68580" marR="68580" marT="34290" marB="34290" anchor="ctr"/>
                </a:tc>
                <a:tc>
                  <a:txBody>
                    <a:bodyPr/>
                    <a:lstStyle/>
                    <a:p>
                      <a:pPr algn="ctr"/>
                      <a:r>
                        <a:rPr lang="ar-IQ" sz="1800" b="1" dirty="0"/>
                        <a:t>ت</a:t>
                      </a:r>
                      <a:endParaRPr lang="en-US" sz="1800" b="1" dirty="0"/>
                    </a:p>
                  </a:txBody>
                  <a:tcPr marL="68580" marR="68580" marT="34290" marB="34290" anchor="ctr"/>
                </a:tc>
                <a:extLst>
                  <a:ext uri="{0D108BD9-81ED-4DB2-BD59-A6C34878D82A}">
                    <a16:rowId xmlns:a16="http://schemas.microsoft.com/office/drawing/2014/main" val="3440119521"/>
                  </a:ext>
                </a:extLst>
              </a:tr>
              <a:tr h="396713">
                <a:tc>
                  <a:txBody>
                    <a:bodyPr/>
                    <a:lstStyle/>
                    <a:p>
                      <a:endParaRPr lang="en-US" sz="1400" dirty="0"/>
                    </a:p>
                  </a:txBody>
                  <a:tcPr marL="68580" marR="68580" marT="34290" marB="34290"/>
                </a:tc>
                <a:tc>
                  <a:txBody>
                    <a:bodyPr/>
                    <a:lstStyle/>
                    <a:p>
                      <a:pPr algn="r"/>
                      <a:r>
                        <a:rPr lang="ar-IQ" sz="1500" dirty="0"/>
                        <a:t>المقررات التي قام بتدريسها</a:t>
                      </a:r>
                      <a:endParaRPr lang="en-US" sz="1500" dirty="0"/>
                    </a:p>
                  </a:txBody>
                  <a:tcPr marL="68580" marR="68580" marT="34290" marB="34290" anchor="ctr"/>
                </a:tc>
                <a:tc>
                  <a:txBody>
                    <a:bodyPr/>
                    <a:lstStyle/>
                    <a:p>
                      <a:pPr algn="ctr"/>
                      <a:r>
                        <a:rPr lang="ar-IQ" sz="1800" b="0" dirty="0"/>
                        <a:t>1</a:t>
                      </a:r>
                      <a:endParaRPr lang="en-US" sz="1800" b="0" dirty="0"/>
                    </a:p>
                  </a:txBody>
                  <a:tcPr marL="68580" marR="68580" marT="34290" marB="34290" anchor="ctr"/>
                </a:tc>
                <a:extLst>
                  <a:ext uri="{0D108BD9-81ED-4DB2-BD59-A6C34878D82A}">
                    <a16:rowId xmlns:a16="http://schemas.microsoft.com/office/drawing/2014/main" val="2010598197"/>
                  </a:ext>
                </a:extLst>
              </a:tr>
              <a:tr h="667152">
                <a:tc>
                  <a:txBody>
                    <a:bodyPr/>
                    <a:lstStyle/>
                    <a:p>
                      <a:pPr algn="r"/>
                      <a:r>
                        <a:rPr lang="ar-IQ" sz="1800" dirty="0">
                          <a:solidFill>
                            <a:srgbClr val="FF0000"/>
                          </a:solidFill>
                        </a:rPr>
                        <a:t>يتم التقييم من خلال استمارة استبيان توزع على الطلبة الذين يدرسهم التدريسي </a:t>
                      </a:r>
                      <a:r>
                        <a:rPr lang="ar-IQ" sz="1800" u="sng" dirty="0">
                          <a:solidFill>
                            <a:srgbClr val="FF0000"/>
                          </a:solidFill>
                        </a:rPr>
                        <a:t>(رابط الكتروني يعمم للطلاب)</a:t>
                      </a:r>
                      <a:endParaRPr lang="en-US" sz="1800" u="sng" dirty="0">
                        <a:solidFill>
                          <a:srgbClr val="FF0000"/>
                        </a:solidFill>
                      </a:endParaRPr>
                    </a:p>
                  </a:txBody>
                  <a:tcPr marL="68580" marR="68580" marT="34290" marB="34290"/>
                </a:tc>
                <a:tc>
                  <a:txBody>
                    <a:bodyPr/>
                    <a:lstStyle/>
                    <a:p>
                      <a:pPr algn="r"/>
                      <a:r>
                        <a:rPr lang="ar-IQ" sz="1500" b="1" dirty="0"/>
                        <a:t>إدارة الصف والعلاقة مع الطلبة واثارة دافعيتهم</a:t>
                      </a:r>
                      <a:endParaRPr lang="en-US" sz="1500" b="1" dirty="0"/>
                    </a:p>
                  </a:txBody>
                  <a:tcPr marL="68580" marR="68580" marT="34290" marB="34290" anchor="ctr"/>
                </a:tc>
                <a:tc>
                  <a:txBody>
                    <a:bodyPr/>
                    <a:lstStyle/>
                    <a:p>
                      <a:pPr algn="ctr"/>
                      <a:r>
                        <a:rPr lang="ar-IQ" sz="1800" b="0" dirty="0"/>
                        <a:t>2</a:t>
                      </a:r>
                      <a:endParaRPr lang="en-US" sz="1800" b="0" dirty="0"/>
                    </a:p>
                  </a:txBody>
                  <a:tcPr marL="68580" marR="68580" marT="34290" marB="34290" anchor="ctr"/>
                </a:tc>
                <a:extLst>
                  <a:ext uri="{0D108BD9-81ED-4DB2-BD59-A6C34878D82A}">
                    <a16:rowId xmlns:a16="http://schemas.microsoft.com/office/drawing/2014/main" val="1787353247"/>
                  </a:ext>
                </a:extLst>
              </a:tr>
              <a:tr h="1282043">
                <a:tc>
                  <a:txBody>
                    <a:bodyPr/>
                    <a:lstStyle/>
                    <a:p>
                      <a:pPr algn="r"/>
                      <a:r>
                        <a:rPr lang="ar-IQ" sz="1800" dirty="0">
                          <a:solidFill>
                            <a:srgbClr val="FF0000"/>
                          </a:solidFill>
                        </a:rPr>
                        <a:t>ضرورة تقديم التوثيقات الخاصة التي تبين</a:t>
                      </a:r>
                      <a:r>
                        <a:rPr lang="ar-IQ" sz="1800" baseline="0" dirty="0">
                          <a:solidFill>
                            <a:srgbClr val="FF0000"/>
                          </a:solidFill>
                        </a:rPr>
                        <a:t> </a:t>
                      </a:r>
                      <a:r>
                        <a:rPr lang="ar-IQ" sz="1800" dirty="0">
                          <a:solidFill>
                            <a:srgbClr val="FF0000"/>
                          </a:solidFill>
                        </a:rPr>
                        <a:t>نشر المحاضرات في منصات</a:t>
                      </a:r>
                      <a:r>
                        <a:rPr lang="ar-IQ" sz="1800" baseline="0" dirty="0">
                          <a:solidFill>
                            <a:srgbClr val="FF0000"/>
                          </a:solidFill>
                        </a:rPr>
                        <a:t> التواصل </a:t>
                      </a:r>
                      <a:r>
                        <a:rPr lang="en-US" sz="1800" baseline="0" dirty="0">
                          <a:solidFill>
                            <a:srgbClr val="FF0000"/>
                          </a:solidFill>
                        </a:rPr>
                        <a:t> </a:t>
                      </a:r>
                    </a:p>
                    <a:p>
                      <a:pPr algn="r"/>
                      <a:r>
                        <a:rPr lang="en-US" sz="1800" baseline="0" dirty="0">
                          <a:solidFill>
                            <a:srgbClr val="FF0000"/>
                          </a:solidFill>
                        </a:rPr>
                        <a:t>Google Class, Moodle, </a:t>
                      </a:r>
                      <a:r>
                        <a:rPr lang="en-US" sz="1800" baseline="0" dirty="0" err="1">
                          <a:solidFill>
                            <a:srgbClr val="FF0000"/>
                          </a:solidFill>
                        </a:rPr>
                        <a:t>Edmod</a:t>
                      </a:r>
                      <a:r>
                        <a:rPr lang="ar-IQ" sz="1800" baseline="0" dirty="0">
                          <a:solidFill>
                            <a:srgbClr val="FF0000"/>
                          </a:solidFill>
                        </a:rPr>
                        <a:t>خلال سنة التقييم </a:t>
                      </a:r>
                      <a:endParaRPr lang="en-US" sz="1800" dirty="0">
                        <a:solidFill>
                          <a:srgbClr val="FF0000"/>
                        </a:solidFill>
                      </a:endParaRPr>
                    </a:p>
                  </a:txBody>
                  <a:tcPr marL="68580" marR="68580" marT="34290" marB="34290" anchor="ctr"/>
                </a:tc>
                <a:tc>
                  <a:txBody>
                    <a:bodyPr/>
                    <a:lstStyle/>
                    <a:p>
                      <a:pPr algn="r"/>
                      <a:r>
                        <a:rPr lang="ar-IQ" sz="1500" b="1" dirty="0"/>
                        <a:t>التعليم المدمج </a:t>
                      </a:r>
                      <a:endParaRPr lang="en-US" sz="1500" b="1" dirty="0"/>
                    </a:p>
                  </a:txBody>
                  <a:tcPr marL="68580" marR="68580" marT="34290" marB="34290" anchor="ctr"/>
                </a:tc>
                <a:tc>
                  <a:txBody>
                    <a:bodyPr/>
                    <a:lstStyle/>
                    <a:p>
                      <a:pPr algn="ctr"/>
                      <a:r>
                        <a:rPr lang="ar-IQ" sz="1800" b="0" dirty="0"/>
                        <a:t>3</a:t>
                      </a:r>
                      <a:endParaRPr lang="en-US" sz="1800" b="0" dirty="0"/>
                    </a:p>
                  </a:txBody>
                  <a:tcPr marL="68580" marR="68580" marT="34290" marB="34290" anchor="ctr"/>
                </a:tc>
                <a:extLst>
                  <a:ext uri="{0D108BD9-81ED-4DB2-BD59-A6C34878D82A}">
                    <a16:rowId xmlns:a16="http://schemas.microsoft.com/office/drawing/2014/main" val="1369568864"/>
                  </a:ext>
                </a:extLst>
              </a:tr>
              <a:tr h="716582">
                <a:tc>
                  <a:txBody>
                    <a:bodyPr/>
                    <a:lstStyle/>
                    <a:p>
                      <a:endParaRPr lang="en-US" sz="1400" dirty="0"/>
                    </a:p>
                  </a:txBody>
                  <a:tcPr marL="68580" marR="68580" marT="34290" marB="34290"/>
                </a:tc>
                <a:tc>
                  <a:txBody>
                    <a:bodyPr/>
                    <a:lstStyle/>
                    <a:p>
                      <a:pPr algn="r"/>
                      <a:r>
                        <a:rPr lang="ar-IQ" sz="1500" dirty="0"/>
                        <a:t>الاساليب المتبعة في تقييم الطلبة</a:t>
                      </a:r>
                      <a:endParaRPr lang="en-US" sz="1500" dirty="0"/>
                    </a:p>
                  </a:txBody>
                  <a:tcPr marL="68580" marR="68580" marT="34290" marB="34290" anchor="ctr"/>
                </a:tc>
                <a:tc>
                  <a:txBody>
                    <a:bodyPr/>
                    <a:lstStyle/>
                    <a:p>
                      <a:pPr algn="ctr"/>
                      <a:r>
                        <a:rPr lang="ar-IQ" sz="1800" b="0" dirty="0"/>
                        <a:t>4</a:t>
                      </a:r>
                      <a:endParaRPr lang="en-US" sz="1800" b="0" dirty="0"/>
                    </a:p>
                  </a:txBody>
                  <a:tcPr marL="68580" marR="68580" marT="34290" marB="34290" anchor="ctr"/>
                </a:tc>
                <a:extLst>
                  <a:ext uri="{0D108BD9-81ED-4DB2-BD59-A6C34878D82A}">
                    <a16:rowId xmlns:a16="http://schemas.microsoft.com/office/drawing/2014/main" val="3792772074"/>
                  </a:ext>
                </a:extLst>
              </a:tr>
              <a:tr h="608179">
                <a:tc>
                  <a:txBody>
                    <a:bodyPr/>
                    <a:lstStyle/>
                    <a:p>
                      <a:endParaRPr lang="en-US" sz="1400" dirty="0"/>
                    </a:p>
                  </a:txBody>
                  <a:tcPr marL="68580" marR="68580" marT="34290" marB="34290"/>
                </a:tc>
                <a:tc>
                  <a:txBody>
                    <a:bodyPr/>
                    <a:lstStyle/>
                    <a:p>
                      <a:pPr algn="r"/>
                      <a:r>
                        <a:rPr lang="ar-IQ" sz="1500" dirty="0"/>
                        <a:t>وصف المقرر الدراسي وتحديثه </a:t>
                      </a:r>
                      <a:endParaRPr lang="en-US" sz="1500" dirty="0"/>
                    </a:p>
                  </a:txBody>
                  <a:tcPr marL="68580" marR="68580" marT="34290" marB="34290" anchor="ctr"/>
                </a:tc>
                <a:tc>
                  <a:txBody>
                    <a:bodyPr/>
                    <a:lstStyle/>
                    <a:p>
                      <a:pPr algn="ctr"/>
                      <a:r>
                        <a:rPr lang="ar-IQ" sz="1800" b="0" dirty="0"/>
                        <a:t>5</a:t>
                      </a:r>
                      <a:endParaRPr lang="en-US" sz="1800" b="0" dirty="0"/>
                    </a:p>
                  </a:txBody>
                  <a:tcPr marL="68580" marR="68580" marT="34290" marB="34290" anchor="ctr"/>
                </a:tc>
                <a:extLst>
                  <a:ext uri="{0D108BD9-81ED-4DB2-BD59-A6C34878D82A}">
                    <a16:rowId xmlns:a16="http://schemas.microsoft.com/office/drawing/2014/main" val="3718350676"/>
                  </a:ext>
                </a:extLst>
              </a:tr>
            </a:tbl>
          </a:graphicData>
        </a:graphic>
      </p:graphicFrame>
      <p:sp>
        <p:nvSpPr>
          <p:cNvPr id="6" name="Title 15"/>
          <p:cNvSpPr txBox="1">
            <a:spLocks/>
          </p:cNvSpPr>
          <p:nvPr/>
        </p:nvSpPr>
        <p:spPr>
          <a:xfrm>
            <a:off x="3635896" y="476672"/>
            <a:ext cx="5020424" cy="72008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1800" dirty="0">
                <a:latin typeface="Times New Roman" pitchFamily="18" charset="0"/>
              </a:rPr>
              <a:t>المحور الأول: التدريس (40%)  يملئ من قبل </a:t>
            </a:r>
            <a:r>
              <a:rPr lang="ar-IQ" sz="1800" b="1" dirty="0">
                <a:latin typeface="Times New Roman" pitchFamily="18" charset="0"/>
              </a:rPr>
              <a:t>اللجنة العلمية</a:t>
            </a:r>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5367525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5332957"/>
              </p:ext>
            </p:extLst>
          </p:nvPr>
        </p:nvGraphicFramePr>
        <p:xfrm>
          <a:off x="394236" y="1744216"/>
          <a:ext cx="8481060" cy="4370095"/>
        </p:xfrm>
        <a:graphic>
          <a:graphicData uri="http://schemas.openxmlformats.org/drawingml/2006/table">
            <a:tbl>
              <a:tblPr firstRow="1" bandRow="1">
                <a:tableStyleId>{5C22544A-7EE6-4342-B048-85BDC9FD1C3A}</a:tableStyleId>
              </a:tblPr>
              <a:tblGrid>
                <a:gridCol w="4199948">
                  <a:extLst>
                    <a:ext uri="{9D8B030D-6E8A-4147-A177-3AD203B41FA5}">
                      <a16:colId xmlns:a16="http://schemas.microsoft.com/office/drawing/2014/main" val="3521855081"/>
                    </a:ext>
                  </a:extLst>
                </a:gridCol>
                <a:gridCol w="3798367">
                  <a:extLst>
                    <a:ext uri="{9D8B030D-6E8A-4147-A177-3AD203B41FA5}">
                      <a16:colId xmlns:a16="http://schemas.microsoft.com/office/drawing/2014/main" val="1443102717"/>
                    </a:ext>
                  </a:extLst>
                </a:gridCol>
                <a:gridCol w="482745">
                  <a:extLst>
                    <a:ext uri="{9D8B030D-6E8A-4147-A177-3AD203B41FA5}">
                      <a16:colId xmlns:a16="http://schemas.microsoft.com/office/drawing/2014/main" val="3219480663"/>
                    </a:ext>
                  </a:extLst>
                </a:gridCol>
              </a:tblGrid>
              <a:tr h="384835">
                <a:tc>
                  <a:txBody>
                    <a:bodyPr/>
                    <a:lstStyle/>
                    <a:p>
                      <a:pPr algn="ctr"/>
                      <a:r>
                        <a:rPr lang="ar-IQ" sz="1800" b="1" dirty="0"/>
                        <a:t>الملاحظات</a:t>
                      </a:r>
                      <a:endParaRPr lang="en-US" sz="1800" b="1" dirty="0"/>
                    </a:p>
                  </a:txBody>
                  <a:tcPr marL="68580" marR="68580" marT="34290" marB="34290" anchor="ctr"/>
                </a:tc>
                <a:tc>
                  <a:txBody>
                    <a:bodyPr/>
                    <a:lstStyle/>
                    <a:p>
                      <a:pPr algn="ctr"/>
                      <a:r>
                        <a:rPr lang="ar-IQ" sz="1800" b="1" dirty="0"/>
                        <a:t>الفقرات</a:t>
                      </a:r>
                      <a:endParaRPr lang="en-US" sz="1800" b="1" dirty="0"/>
                    </a:p>
                  </a:txBody>
                  <a:tcPr marL="68580" marR="68580" marT="34290" marB="34290" anchor="ctr"/>
                </a:tc>
                <a:tc>
                  <a:txBody>
                    <a:bodyPr/>
                    <a:lstStyle/>
                    <a:p>
                      <a:pPr algn="ctr"/>
                      <a:r>
                        <a:rPr lang="ar-IQ" sz="1800" b="1" dirty="0"/>
                        <a:t>ت</a:t>
                      </a:r>
                      <a:endParaRPr lang="en-US" sz="1800" b="1" dirty="0"/>
                    </a:p>
                  </a:txBody>
                  <a:tcPr marL="68580" marR="68580" marT="34290" marB="34290" anchor="ctr"/>
                </a:tc>
                <a:extLst>
                  <a:ext uri="{0D108BD9-81ED-4DB2-BD59-A6C34878D82A}">
                    <a16:rowId xmlns:a16="http://schemas.microsoft.com/office/drawing/2014/main" val="425734173"/>
                  </a:ext>
                </a:extLst>
              </a:tr>
              <a:tr h="1605953">
                <a:tc>
                  <a:txBody>
                    <a:bodyPr/>
                    <a:lstStyle/>
                    <a:p>
                      <a:pPr algn="r"/>
                      <a:r>
                        <a:rPr lang="ar-IQ" sz="1500" b="1" dirty="0"/>
                        <a:t>يتم</a:t>
                      </a:r>
                      <a:r>
                        <a:rPr lang="ar-IQ" sz="1500" b="1" baseline="0" dirty="0"/>
                        <a:t> احتساب درجة البحوث </a:t>
                      </a:r>
                      <a:r>
                        <a:rPr lang="ar-IQ" sz="1500" b="1" u="sng" baseline="0" dirty="0">
                          <a:solidFill>
                            <a:srgbClr val="FF0000"/>
                          </a:solidFill>
                        </a:rPr>
                        <a:t>المنشورة (فقط)</a:t>
                      </a:r>
                      <a:r>
                        <a:rPr lang="ar-IQ" sz="1500" b="1" baseline="0" dirty="0"/>
                        <a:t> ضمن المستوعبات العالمية وكما يلي</a:t>
                      </a:r>
                      <a:endParaRPr lang="en-US" sz="1500" b="1" dirty="0"/>
                    </a:p>
                    <a:p>
                      <a:pPr algn="r"/>
                      <a:r>
                        <a:rPr lang="ar-IQ" sz="1500" b="1" dirty="0">
                          <a:solidFill>
                            <a:srgbClr val="FF0000"/>
                          </a:solidFill>
                        </a:rPr>
                        <a:t> ( اكثر من 4 تمنح 20 درجة)</a:t>
                      </a:r>
                      <a:r>
                        <a:rPr lang="en-US" sz="1500" b="1" dirty="0" err="1">
                          <a:solidFill>
                            <a:srgbClr val="FF0000"/>
                          </a:solidFill>
                        </a:rPr>
                        <a:t>CiteScore</a:t>
                      </a:r>
                      <a:r>
                        <a:rPr lang="en-US" sz="1500" b="1" dirty="0">
                          <a:solidFill>
                            <a:srgbClr val="FF0000"/>
                          </a:solidFill>
                        </a:rPr>
                        <a:t> </a:t>
                      </a:r>
                      <a:r>
                        <a:rPr lang="ar-IQ" sz="1500" b="1" dirty="0" err="1">
                          <a:solidFill>
                            <a:srgbClr val="FF0000"/>
                          </a:solidFill>
                        </a:rPr>
                        <a:t>سكوبس</a:t>
                      </a:r>
                      <a:r>
                        <a:rPr lang="ar-IQ" sz="1500" b="1" dirty="0">
                          <a:solidFill>
                            <a:srgbClr val="FF0000"/>
                          </a:solidFill>
                        </a:rPr>
                        <a:t>=</a:t>
                      </a:r>
                    </a:p>
                    <a:p>
                      <a:pPr algn="r"/>
                      <a:r>
                        <a:rPr lang="ar-IQ" sz="1500" b="1" dirty="0">
                          <a:solidFill>
                            <a:srgbClr val="FF0000"/>
                          </a:solidFill>
                        </a:rPr>
                        <a:t> (اكثر من 2 تمنح 20 درجة)</a:t>
                      </a:r>
                      <a:r>
                        <a:rPr lang="en-US" sz="1500" b="1" dirty="0">
                          <a:solidFill>
                            <a:srgbClr val="FF0000"/>
                          </a:solidFill>
                        </a:rPr>
                        <a:t>Impact</a:t>
                      </a:r>
                      <a:r>
                        <a:rPr lang="en-US" sz="1500" b="1" baseline="0" dirty="0">
                          <a:solidFill>
                            <a:srgbClr val="FF0000"/>
                          </a:solidFill>
                        </a:rPr>
                        <a:t> Factor </a:t>
                      </a:r>
                      <a:r>
                        <a:rPr lang="ar-IQ" sz="1500" b="1" baseline="0" dirty="0" err="1">
                          <a:solidFill>
                            <a:srgbClr val="FF0000"/>
                          </a:solidFill>
                        </a:rPr>
                        <a:t>كلاريفيت</a:t>
                      </a:r>
                      <a:r>
                        <a:rPr lang="ar-IQ" sz="1500" b="1" baseline="0" dirty="0">
                          <a:solidFill>
                            <a:srgbClr val="FF0000"/>
                          </a:solidFill>
                        </a:rPr>
                        <a:t>=</a:t>
                      </a:r>
                    </a:p>
                    <a:p>
                      <a:pPr algn="r"/>
                      <a:r>
                        <a:rPr lang="ar-IQ" sz="1500" b="1" dirty="0"/>
                        <a:t> </a:t>
                      </a:r>
                      <a:r>
                        <a:rPr lang="ar-IQ" sz="1500" b="1" dirty="0">
                          <a:solidFill>
                            <a:srgbClr val="FF0000"/>
                          </a:solidFill>
                        </a:rPr>
                        <a:t>تقويم البحوث </a:t>
                      </a:r>
                      <a:r>
                        <a:rPr lang="ar-IQ" sz="1500" b="1" dirty="0"/>
                        <a:t>والمقالات العلمية والرسائل </a:t>
                      </a:r>
                      <a:r>
                        <a:rPr lang="ar-IQ" sz="1500" b="1" dirty="0" err="1"/>
                        <a:t>والاطاريح</a:t>
                      </a:r>
                      <a:r>
                        <a:rPr lang="ar-IQ" sz="1500" b="1" dirty="0"/>
                        <a:t> وبراءات الاختراع (3 درجات لكل نشاط)</a:t>
                      </a:r>
                    </a:p>
                    <a:p>
                      <a:endParaRPr lang="en-US" sz="1400" baseline="0" dirty="0"/>
                    </a:p>
                  </a:txBody>
                  <a:tcPr marL="68580" marR="68580" marT="34290" marB="34290"/>
                </a:tc>
                <a:tc>
                  <a:txBody>
                    <a:bodyPr/>
                    <a:lstStyle/>
                    <a:p>
                      <a:pPr algn="r"/>
                      <a:r>
                        <a:rPr lang="ar-IQ" sz="1500" b="1" dirty="0"/>
                        <a:t>البحوث العلمية والكتب والاشراف على الطلبة والتقويم العلمي </a:t>
                      </a:r>
                      <a:endParaRPr lang="en-US" sz="1500" b="1" dirty="0"/>
                    </a:p>
                  </a:txBody>
                  <a:tcPr marL="68580" marR="68580" marT="34290" marB="34290" anchor="ctr"/>
                </a:tc>
                <a:tc>
                  <a:txBody>
                    <a:bodyPr/>
                    <a:lstStyle/>
                    <a:p>
                      <a:pPr algn="ctr"/>
                      <a:r>
                        <a:rPr lang="ar-IQ" sz="1800" dirty="0"/>
                        <a:t>1</a:t>
                      </a:r>
                      <a:endParaRPr lang="en-US" sz="1800" dirty="0"/>
                    </a:p>
                  </a:txBody>
                  <a:tcPr marL="68580" marR="68580" marT="34290" marB="34290" anchor="ctr"/>
                </a:tc>
                <a:extLst>
                  <a:ext uri="{0D108BD9-81ED-4DB2-BD59-A6C34878D82A}">
                    <a16:rowId xmlns:a16="http://schemas.microsoft.com/office/drawing/2014/main" val="946941311"/>
                  </a:ext>
                </a:extLst>
              </a:tr>
              <a:tr h="510649">
                <a:tc>
                  <a:txBody>
                    <a:bodyPr/>
                    <a:lstStyle/>
                    <a:p>
                      <a:endParaRPr lang="en-US" sz="1400" dirty="0"/>
                    </a:p>
                  </a:txBody>
                  <a:tcPr marL="68580" marR="68580" marT="34290" marB="34290"/>
                </a:tc>
                <a:tc>
                  <a:txBody>
                    <a:bodyPr/>
                    <a:lstStyle/>
                    <a:p>
                      <a:pPr algn="r"/>
                      <a:r>
                        <a:rPr lang="ar-IQ" sz="1500" dirty="0"/>
                        <a:t>المشاركة في المؤتمرات العلمية أو الندوات أو ورش العمل او الدورات التدريبية</a:t>
                      </a:r>
                      <a:endParaRPr lang="en-US" sz="1500" dirty="0"/>
                    </a:p>
                  </a:txBody>
                  <a:tcPr marL="68580" marR="68580" marT="34290" marB="34290" anchor="ctr"/>
                </a:tc>
                <a:tc>
                  <a:txBody>
                    <a:bodyPr/>
                    <a:lstStyle/>
                    <a:p>
                      <a:pPr algn="ctr"/>
                      <a:r>
                        <a:rPr lang="ar-IQ" sz="1800" dirty="0"/>
                        <a:t>2</a:t>
                      </a:r>
                      <a:endParaRPr lang="en-US" sz="1800" dirty="0"/>
                    </a:p>
                  </a:txBody>
                  <a:tcPr marL="68580" marR="68580" marT="34290" marB="34290" anchor="ctr"/>
                </a:tc>
                <a:extLst>
                  <a:ext uri="{0D108BD9-81ED-4DB2-BD59-A6C34878D82A}">
                    <a16:rowId xmlns:a16="http://schemas.microsoft.com/office/drawing/2014/main" val="1866658703"/>
                  </a:ext>
                </a:extLst>
              </a:tr>
              <a:tr h="510649">
                <a:tc>
                  <a:txBody>
                    <a:bodyPr/>
                    <a:lstStyle/>
                    <a:p>
                      <a:pPr algn="r"/>
                      <a:r>
                        <a:rPr lang="ar-IQ" sz="1500" b="1" dirty="0"/>
                        <a:t>تكون</a:t>
                      </a:r>
                      <a:r>
                        <a:rPr lang="ar-IQ" sz="1500" b="1" baseline="0" dirty="0"/>
                        <a:t> النشاطات </a:t>
                      </a:r>
                      <a:r>
                        <a:rPr lang="ar-IQ" sz="1500" b="1" dirty="0"/>
                        <a:t> </a:t>
                      </a:r>
                      <a:r>
                        <a:rPr lang="ar-IQ" sz="1500" b="1" u="sng" dirty="0">
                          <a:solidFill>
                            <a:srgbClr val="FF0000"/>
                          </a:solidFill>
                        </a:rPr>
                        <a:t>خارج وزارة التعليم العالي او المجتمع</a:t>
                      </a:r>
                      <a:endParaRPr lang="en-US" sz="1500" b="1" u="sng" dirty="0">
                        <a:solidFill>
                          <a:srgbClr val="FF0000"/>
                        </a:solidFill>
                      </a:endParaRPr>
                    </a:p>
                  </a:txBody>
                  <a:tcPr marL="68580" marR="68580" marT="34290" marB="34290" anchor="ctr"/>
                </a:tc>
                <a:tc>
                  <a:txBody>
                    <a:bodyPr/>
                    <a:lstStyle/>
                    <a:p>
                      <a:pPr algn="r"/>
                      <a:r>
                        <a:rPr lang="ar-IQ" sz="1500" b="1" dirty="0"/>
                        <a:t>المشاركة في خدمة المؤسسات او الوزارات الاخرى او المجتمع</a:t>
                      </a:r>
                      <a:endParaRPr lang="en-US" sz="1500" b="1" dirty="0"/>
                    </a:p>
                  </a:txBody>
                  <a:tcPr marL="68580" marR="68580" marT="34290" marB="34290" anchor="ctr"/>
                </a:tc>
                <a:tc>
                  <a:txBody>
                    <a:bodyPr/>
                    <a:lstStyle/>
                    <a:p>
                      <a:pPr algn="ctr"/>
                      <a:r>
                        <a:rPr lang="ar-IQ" sz="1800" dirty="0"/>
                        <a:t>3</a:t>
                      </a:r>
                      <a:endParaRPr lang="en-US" sz="1800" dirty="0"/>
                    </a:p>
                  </a:txBody>
                  <a:tcPr marL="68580" marR="68580" marT="34290" marB="34290" anchor="ctr"/>
                </a:tc>
                <a:extLst>
                  <a:ext uri="{0D108BD9-81ED-4DB2-BD59-A6C34878D82A}">
                    <a16:rowId xmlns:a16="http://schemas.microsoft.com/office/drawing/2014/main" val="2815727763"/>
                  </a:ext>
                </a:extLst>
              </a:tr>
              <a:tr h="732670">
                <a:tc>
                  <a:txBody>
                    <a:bodyPr/>
                    <a:lstStyle/>
                    <a:p>
                      <a:pPr algn="r"/>
                      <a:r>
                        <a:rPr lang="ar-IQ" sz="1500" b="1" dirty="0"/>
                        <a:t>تمنح</a:t>
                      </a:r>
                      <a:r>
                        <a:rPr lang="ar-IQ" sz="1500" b="1" baseline="0" dirty="0"/>
                        <a:t> (</a:t>
                      </a:r>
                      <a:r>
                        <a:rPr lang="ar-IQ" sz="1500" b="1" dirty="0"/>
                        <a:t>3) درجات لرئاسة وعضوية لجان السمنار والحلقات الثقافية</a:t>
                      </a:r>
                    </a:p>
                    <a:p>
                      <a:pPr algn="r"/>
                      <a:r>
                        <a:rPr lang="ar-IQ" sz="1500" b="1" u="sng" dirty="0">
                          <a:solidFill>
                            <a:srgbClr val="FF0000"/>
                          </a:solidFill>
                        </a:rPr>
                        <a:t>(عضوية ورئاسة لجان مناقشة</a:t>
                      </a:r>
                      <a:r>
                        <a:rPr lang="ar-IQ" sz="1500" b="1" u="sng" baseline="0" dirty="0">
                          <a:solidFill>
                            <a:srgbClr val="FF0000"/>
                          </a:solidFill>
                        </a:rPr>
                        <a:t> الماستر والدكتوراه)</a:t>
                      </a:r>
                      <a:endParaRPr lang="en-US" sz="1500" b="1" u="sng" dirty="0">
                        <a:solidFill>
                          <a:srgbClr val="FF0000"/>
                        </a:solidFill>
                      </a:endParaRPr>
                    </a:p>
                  </a:txBody>
                  <a:tcPr marL="68580" marR="68580" marT="34290" marB="34290"/>
                </a:tc>
                <a:tc>
                  <a:txBody>
                    <a:bodyPr/>
                    <a:lstStyle/>
                    <a:p>
                      <a:pPr algn="r"/>
                      <a:r>
                        <a:rPr lang="ar-IQ" sz="1500" b="1" dirty="0"/>
                        <a:t>المشاركة في التعليم المستمر والحلقات العلمية والثقافية والسمنار </a:t>
                      </a:r>
                      <a:endParaRPr lang="en-US" sz="1500" b="1" dirty="0"/>
                    </a:p>
                  </a:txBody>
                  <a:tcPr marL="68580" marR="68580" marT="34290" marB="34290" anchor="ctr"/>
                </a:tc>
                <a:tc>
                  <a:txBody>
                    <a:bodyPr/>
                    <a:lstStyle/>
                    <a:p>
                      <a:pPr algn="ctr"/>
                      <a:r>
                        <a:rPr lang="ar-IQ" sz="1800" dirty="0"/>
                        <a:t>4</a:t>
                      </a:r>
                      <a:endParaRPr lang="en-US" sz="1800" dirty="0"/>
                    </a:p>
                  </a:txBody>
                  <a:tcPr marL="68580" marR="68580" marT="34290" marB="34290" anchor="ctr"/>
                </a:tc>
                <a:extLst>
                  <a:ext uri="{0D108BD9-81ED-4DB2-BD59-A6C34878D82A}">
                    <a16:rowId xmlns:a16="http://schemas.microsoft.com/office/drawing/2014/main" val="1831466170"/>
                  </a:ext>
                </a:extLst>
              </a:tr>
              <a:tr h="524732">
                <a:tc>
                  <a:txBody>
                    <a:bodyPr/>
                    <a:lstStyle/>
                    <a:p>
                      <a:endParaRPr lang="en-US" sz="1400" dirty="0"/>
                    </a:p>
                  </a:txBody>
                  <a:tcPr marL="68580" marR="68580" marT="34290" marB="34290"/>
                </a:tc>
                <a:tc>
                  <a:txBody>
                    <a:bodyPr/>
                    <a:lstStyle/>
                    <a:p>
                      <a:pPr algn="r"/>
                      <a:r>
                        <a:rPr lang="ar-IQ" sz="1500" dirty="0"/>
                        <a:t> المشاركة في الزيارات الميدانية والحقلية او اجراء اختبارات او تحليلات معملية او مختبرية وغيرها</a:t>
                      </a:r>
                      <a:endParaRPr lang="en-US" sz="1500" dirty="0"/>
                    </a:p>
                  </a:txBody>
                  <a:tcPr marL="68580" marR="68580" marT="34290" marB="34290" anchor="ctr"/>
                </a:tc>
                <a:tc>
                  <a:txBody>
                    <a:bodyPr/>
                    <a:lstStyle/>
                    <a:p>
                      <a:pPr algn="ctr"/>
                      <a:r>
                        <a:rPr lang="ar-IQ" sz="1800" dirty="0"/>
                        <a:t>5</a:t>
                      </a:r>
                      <a:endParaRPr lang="en-US" sz="1800" dirty="0"/>
                    </a:p>
                  </a:txBody>
                  <a:tcPr marL="68580" marR="68580" marT="34290" marB="34290" anchor="ctr"/>
                </a:tc>
                <a:extLst>
                  <a:ext uri="{0D108BD9-81ED-4DB2-BD59-A6C34878D82A}">
                    <a16:rowId xmlns:a16="http://schemas.microsoft.com/office/drawing/2014/main" val="528973487"/>
                  </a:ext>
                </a:extLst>
              </a:tr>
            </a:tbl>
          </a:graphicData>
        </a:graphic>
      </p:graphicFrame>
      <p:sp>
        <p:nvSpPr>
          <p:cNvPr id="5" name="Title 15"/>
          <p:cNvSpPr txBox="1">
            <a:spLocks/>
          </p:cNvSpPr>
          <p:nvPr/>
        </p:nvSpPr>
        <p:spPr>
          <a:xfrm>
            <a:off x="3779912" y="292016"/>
            <a:ext cx="5095384" cy="79208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1800" dirty="0">
                <a:ln w="0"/>
                <a:effectLst>
                  <a:outerShdw blurRad="38100" dist="19050" dir="2700000" algn="tl" rotWithShape="0">
                    <a:schemeClr val="dk1">
                      <a:alpha val="40000"/>
                    </a:schemeClr>
                  </a:outerShdw>
                </a:effectLst>
              </a:rPr>
              <a:t>المحور الثاني: النشاط العلمي (40 %) يملئ من قبل </a:t>
            </a:r>
            <a:r>
              <a:rPr lang="ar-IQ" sz="1800" b="1" dirty="0">
                <a:ln w="0"/>
                <a:effectLst>
                  <a:outerShdw blurRad="38100" dist="19050" dir="2700000" algn="tl" rotWithShape="0">
                    <a:schemeClr val="dk1">
                      <a:alpha val="40000"/>
                    </a:schemeClr>
                  </a:outerShdw>
                </a:effectLst>
              </a:rPr>
              <a:t>اللجنة العلمية</a:t>
            </a:r>
            <a:endParaRPr lang="en-US" sz="1800" b="1"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219540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0590878"/>
              </p:ext>
            </p:extLst>
          </p:nvPr>
        </p:nvGraphicFramePr>
        <p:xfrm>
          <a:off x="464818" y="1772816"/>
          <a:ext cx="8191501" cy="4176463"/>
        </p:xfrm>
        <a:graphic>
          <a:graphicData uri="http://schemas.openxmlformats.org/drawingml/2006/table">
            <a:tbl>
              <a:tblPr firstRow="1" bandRow="1">
                <a:tableStyleId>{5C22544A-7EE6-4342-B048-85BDC9FD1C3A}</a:tableStyleId>
              </a:tblPr>
              <a:tblGrid>
                <a:gridCol w="3787142">
                  <a:extLst>
                    <a:ext uri="{9D8B030D-6E8A-4147-A177-3AD203B41FA5}">
                      <a16:colId xmlns:a16="http://schemas.microsoft.com/office/drawing/2014/main" val="76140187"/>
                    </a:ext>
                  </a:extLst>
                </a:gridCol>
                <a:gridCol w="3931919">
                  <a:extLst>
                    <a:ext uri="{9D8B030D-6E8A-4147-A177-3AD203B41FA5}">
                      <a16:colId xmlns:a16="http://schemas.microsoft.com/office/drawing/2014/main" val="353320492"/>
                    </a:ext>
                  </a:extLst>
                </a:gridCol>
                <a:gridCol w="472440">
                  <a:extLst>
                    <a:ext uri="{9D8B030D-6E8A-4147-A177-3AD203B41FA5}">
                      <a16:colId xmlns:a16="http://schemas.microsoft.com/office/drawing/2014/main" val="121996539"/>
                    </a:ext>
                  </a:extLst>
                </a:gridCol>
              </a:tblGrid>
              <a:tr h="493447">
                <a:tc>
                  <a:txBody>
                    <a:bodyPr/>
                    <a:lstStyle/>
                    <a:p>
                      <a:pPr algn="ctr"/>
                      <a:r>
                        <a:rPr lang="ar-IQ" sz="1800" b="1" dirty="0"/>
                        <a:t>الملاحظات</a:t>
                      </a:r>
                      <a:endParaRPr lang="en-US" sz="1800" b="1" dirty="0"/>
                    </a:p>
                  </a:txBody>
                  <a:tcPr marL="68580" marR="68580" marT="34290" marB="34290"/>
                </a:tc>
                <a:tc>
                  <a:txBody>
                    <a:bodyPr/>
                    <a:lstStyle/>
                    <a:p>
                      <a:pPr algn="ctr"/>
                      <a:r>
                        <a:rPr lang="ar-IQ" sz="1800" b="1" dirty="0"/>
                        <a:t>الفقرات</a:t>
                      </a:r>
                      <a:endParaRPr lang="en-US" sz="1800" b="1" dirty="0"/>
                    </a:p>
                  </a:txBody>
                  <a:tcPr marL="68580" marR="68580" marT="34290" marB="34290"/>
                </a:tc>
                <a:tc>
                  <a:txBody>
                    <a:bodyPr/>
                    <a:lstStyle/>
                    <a:p>
                      <a:pPr algn="ctr"/>
                      <a:r>
                        <a:rPr lang="ar-IQ" sz="1800" b="1" dirty="0"/>
                        <a:t>ت</a:t>
                      </a:r>
                      <a:endParaRPr lang="en-US" sz="1800" b="1" dirty="0"/>
                    </a:p>
                  </a:txBody>
                  <a:tcPr marL="68580" marR="68580" marT="34290" marB="34290"/>
                </a:tc>
                <a:extLst>
                  <a:ext uri="{0D108BD9-81ED-4DB2-BD59-A6C34878D82A}">
                    <a16:rowId xmlns:a16="http://schemas.microsoft.com/office/drawing/2014/main" val="534219054"/>
                  </a:ext>
                </a:extLst>
              </a:tr>
              <a:tr h="790691">
                <a:tc>
                  <a:txBody>
                    <a:bodyPr/>
                    <a:lstStyle/>
                    <a:p>
                      <a:endParaRPr lang="en-US" sz="1400" dirty="0"/>
                    </a:p>
                  </a:txBody>
                  <a:tcPr marL="68580" marR="68580" marT="34290" marB="34290"/>
                </a:tc>
                <a:tc>
                  <a:txBody>
                    <a:bodyPr/>
                    <a:lstStyle/>
                    <a:p>
                      <a:pPr algn="r"/>
                      <a:r>
                        <a:rPr lang="ar-IQ" sz="1500" dirty="0"/>
                        <a:t>المشاركة في اللجان </a:t>
                      </a:r>
                      <a:r>
                        <a:rPr lang="ar-IQ" sz="1500" dirty="0" err="1"/>
                        <a:t>الدائمية</a:t>
                      </a:r>
                      <a:r>
                        <a:rPr lang="ar-IQ" sz="1500" dirty="0"/>
                        <a:t> </a:t>
                      </a:r>
                      <a:r>
                        <a:rPr lang="ar-IQ" sz="1500" dirty="0" err="1"/>
                        <a:t>والمؤقته</a:t>
                      </a:r>
                      <a:r>
                        <a:rPr lang="ar-IQ" sz="1500" dirty="0"/>
                        <a:t> داخل وخارج وزارة التعليم العالي والبحث العلمي </a:t>
                      </a:r>
                      <a:endParaRPr lang="en-US" sz="1500" dirty="0"/>
                    </a:p>
                  </a:txBody>
                  <a:tcPr marL="68580" marR="68580" marT="34290" marB="34290" anchor="ctr"/>
                </a:tc>
                <a:tc>
                  <a:txBody>
                    <a:bodyPr/>
                    <a:lstStyle/>
                    <a:p>
                      <a:pPr algn="ctr"/>
                      <a:r>
                        <a:rPr lang="ar-IQ" sz="1800" dirty="0"/>
                        <a:t>1</a:t>
                      </a:r>
                      <a:endParaRPr lang="en-US" sz="1800" dirty="0"/>
                    </a:p>
                  </a:txBody>
                  <a:tcPr marL="68580" marR="68580" marT="34290" marB="34290" anchor="ctr"/>
                </a:tc>
                <a:extLst>
                  <a:ext uri="{0D108BD9-81ED-4DB2-BD59-A6C34878D82A}">
                    <a16:rowId xmlns:a16="http://schemas.microsoft.com/office/drawing/2014/main" val="71311279"/>
                  </a:ext>
                </a:extLst>
              </a:tr>
              <a:tr h="588933">
                <a:tc>
                  <a:txBody>
                    <a:bodyPr/>
                    <a:lstStyle/>
                    <a:p>
                      <a:endParaRPr lang="en-US" sz="1400"/>
                    </a:p>
                  </a:txBody>
                  <a:tcPr marL="68580" marR="68580" marT="34290" marB="34290"/>
                </a:tc>
                <a:tc>
                  <a:txBody>
                    <a:bodyPr/>
                    <a:lstStyle/>
                    <a:p>
                      <a:pPr algn="r"/>
                      <a:r>
                        <a:rPr lang="ar-IQ" sz="1500" dirty="0"/>
                        <a:t>الالتزام الوظيفي </a:t>
                      </a:r>
                      <a:endParaRPr lang="en-US" sz="1500" dirty="0"/>
                    </a:p>
                  </a:txBody>
                  <a:tcPr marL="68580" marR="68580" marT="34290" marB="34290" anchor="ctr"/>
                </a:tc>
                <a:tc>
                  <a:txBody>
                    <a:bodyPr/>
                    <a:lstStyle/>
                    <a:p>
                      <a:pPr algn="ctr"/>
                      <a:r>
                        <a:rPr lang="ar-IQ" sz="1800" dirty="0"/>
                        <a:t>2</a:t>
                      </a:r>
                      <a:endParaRPr lang="en-US" sz="1800" dirty="0"/>
                    </a:p>
                  </a:txBody>
                  <a:tcPr marL="68580" marR="68580" marT="34290" marB="34290" anchor="ctr"/>
                </a:tc>
                <a:extLst>
                  <a:ext uri="{0D108BD9-81ED-4DB2-BD59-A6C34878D82A}">
                    <a16:rowId xmlns:a16="http://schemas.microsoft.com/office/drawing/2014/main" val="3265805200"/>
                  </a:ext>
                </a:extLst>
              </a:tr>
              <a:tr h="569844">
                <a:tc>
                  <a:txBody>
                    <a:bodyPr/>
                    <a:lstStyle/>
                    <a:p>
                      <a:endParaRPr lang="en-US" sz="1400" dirty="0"/>
                    </a:p>
                  </a:txBody>
                  <a:tcPr marL="68580" marR="68580" marT="34290" marB="34290"/>
                </a:tc>
                <a:tc>
                  <a:txBody>
                    <a:bodyPr/>
                    <a:lstStyle/>
                    <a:p>
                      <a:pPr algn="r"/>
                      <a:r>
                        <a:rPr lang="ar-IQ" sz="1500" dirty="0"/>
                        <a:t>اساليب التعامل مع الطلبة وتقديم المهارات الارشادية</a:t>
                      </a:r>
                      <a:endParaRPr lang="en-US" sz="1500" dirty="0"/>
                    </a:p>
                  </a:txBody>
                  <a:tcPr marL="68580" marR="68580" marT="34290" marB="34290" anchor="ctr"/>
                </a:tc>
                <a:tc>
                  <a:txBody>
                    <a:bodyPr/>
                    <a:lstStyle/>
                    <a:p>
                      <a:pPr algn="ctr"/>
                      <a:r>
                        <a:rPr lang="ar-IQ" sz="1800" dirty="0"/>
                        <a:t>3</a:t>
                      </a:r>
                      <a:endParaRPr lang="en-US" sz="1800" dirty="0"/>
                    </a:p>
                  </a:txBody>
                  <a:tcPr marL="68580" marR="68580" marT="34290" marB="34290" anchor="ctr"/>
                </a:tc>
                <a:extLst>
                  <a:ext uri="{0D108BD9-81ED-4DB2-BD59-A6C34878D82A}">
                    <a16:rowId xmlns:a16="http://schemas.microsoft.com/office/drawing/2014/main" val="3927698371"/>
                  </a:ext>
                </a:extLst>
              </a:tr>
              <a:tr h="591682">
                <a:tc>
                  <a:txBody>
                    <a:bodyPr/>
                    <a:lstStyle/>
                    <a:p>
                      <a:endParaRPr lang="en-US" sz="1400"/>
                    </a:p>
                  </a:txBody>
                  <a:tcPr marL="68580" marR="68580" marT="34290" marB="34290"/>
                </a:tc>
                <a:tc>
                  <a:txBody>
                    <a:bodyPr/>
                    <a:lstStyle/>
                    <a:p>
                      <a:pPr algn="r"/>
                      <a:r>
                        <a:rPr lang="ar-IQ" sz="1500" dirty="0"/>
                        <a:t>كتب الشكر والتقدير وتثمين الجهود او الشهادة التقديرية في عام التقييم </a:t>
                      </a:r>
                      <a:endParaRPr lang="en-US" sz="1500" dirty="0"/>
                    </a:p>
                  </a:txBody>
                  <a:tcPr marL="68580" marR="68580" marT="34290" marB="34290" anchor="ctr"/>
                </a:tc>
                <a:tc>
                  <a:txBody>
                    <a:bodyPr/>
                    <a:lstStyle/>
                    <a:p>
                      <a:pPr algn="ctr"/>
                      <a:r>
                        <a:rPr lang="ar-IQ" sz="1800" dirty="0"/>
                        <a:t>4</a:t>
                      </a:r>
                      <a:endParaRPr lang="en-US" sz="1800" dirty="0"/>
                    </a:p>
                  </a:txBody>
                  <a:tcPr marL="68580" marR="68580" marT="34290" marB="34290" anchor="ctr"/>
                </a:tc>
                <a:extLst>
                  <a:ext uri="{0D108BD9-81ED-4DB2-BD59-A6C34878D82A}">
                    <a16:rowId xmlns:a16="http://schemas.microsoft.com/office/drawing/2014/main" val="1733406908"/>
                  </a:ext>
                </a:extLst>
              </a:tr>
              <a:tr h="1141866">
                <a:tc>
                  <a:txBody>
                    <a:bodyPr/>
                    <a:lstStyle/>
                    <a:p>
                      <a:pPr algn="r"/>
                      <a:r>
                        <a:rPr lang="ar-IQ" sz="1500" b="1" u="sng" dirty="0">
                          <a:solidFill>
                            <a:srgbClr val="FF0000"/>
                          </a:solidFill>
                        </a:rPr>
                        <a:t>تقديم</a:t>
                      </a:r>
                      <a:r>
                        <a:rPr lang="ar-IQ" sz="1500" b="1" u="sng" baseline="0" dirty="0">
                          <a:solidFill>
                            <a:srgbClr val="FF0000"/>
                          </a:solidFill>
                        </a:rPr>
                        <a:t> تأييد بالقيام بالعمل التطوعي  </a:t>
                      </a:r>
                      <a:r>
                        <a:rPr lang="ar-IQ" sz="1500" b="1" baseline="0" dirty="0">
                          <a:solidFill>
                            <a:srgbClr val="FF0000"/>
                          </a:solidFill>
                        </a:rPr>
                        <a:t>(حملات التشجير وترميم وصبغ الأبنية وتصليح وصيانة الأجهزة والتبرع بالكتب والأجهزة وعمل </a:t>
                      </a:r>
                      <a:r>
                        <a:rPr lang="ar-IQ" sz="1500" b="1" baseline="0" dirty="0" err="1">
                          <a:solidFill>
                            <a:srgbClr val="FF0000"/>
                          </a:solidFill>
                        </a:rPr>
                        <a:t>البوسترات</a:t>
                      </a:r>
                      <a:r>
                        <a:rPr lang="ar-IQ" sz="1500" b="1" baseline="0" dirty="0">
                          <a:solidFill>
                            <a:srgbClr val="FF0000"/>
                          </a:solidFill>
                        </a:rPr>
                        <a:t> التوعوية)</a:t>
                      </a:r>
                      <a:endParaRPr lang="en-US" sz="1500" b="1" dirty="0">
                        <a:solidFill>
                          <a:srgbClr val="FF0000"/>
                        </a:solidFill>
                      </a:endParaRPr>
                    </a:p>
                  </a:txBody>
                  <a:tcPr marL="68580" marR="68580" marT="34290" marB="34290" anchor="ctr"/>
                </a:tc>
                <a:tc>
                  <a:txBody>
                    <a:bodyPr/>
                    <a:lstStyle/>
                    <a:p>
                      <a:pPr algn="r"/>
                      <a:r>
                        <a:rPr lang="ar-IQ" sz="1500" b="1" dirty="0"/>
                        <a:t>مساهمته في الاعمال التطوعية داخل الجامعة وخارجها  (وزارة التعليم العالي ونقابة الاكاديميين)</a:t>
                      </a:r>
                      <a:endParaRPr lang="en-US" sz="1500" b="1" dirty="0"/>
                    </a:p>
                  </a:txBody>
                  <a:tcPr marL="68580" marR="68580" marT="34290" marB="34290" anchor="ctr"/>
                </a:tc>
                <a:tc>
                  <a:txBody>
                    <a:bodyPr/>
                    <a:lstStyle/>
                    <a:p>
                      <a:pPr algn="ctr"/>
                      <a:r>
                        <a:rPr lang="ar-IQ" sz="1800" dirty="0"/>
                        <a:t>5</a:t>
                      </a:r>
                      <a:endParaRPr lang="en-US" sz="1800" dirty="0"/>
                    </a:p>
                  </a:txBody>
                  <a:tcPr marL="68580" marR="68580" marT="34290" marB="34290" anchor="ctr"/>
                </a:tc>
                <a:extLst>
                  <a:ext uri="{0D108BD9-81ED-4DB2-BD59-A6C34878D82A}">
                    <a16:rowId xmlns:a16="http://schemas.microsoft.com/office/drawing/2014/main" val="1165612062"/>
                  </a:ext>
                </a:extLst>
              </a:tr>
            </a:tbl>
          </a:graphicData>
        </a:graphic>
      </p:graphicFrame>
      <p:sp>
        <p:nvSpPr>
          <p:cNvPr id="5" name="Title 15"/>
          <p:cNvSpPr txBox="1">
            <a:spLocks/>
          </p:cNvSpPr>
          <p:nvPr/>
        </p:nvSpPr>
        <p:spPr>
          <a:xfrm>
            <a:off x="3399735" y="476672"/>
            <a:ext cx="5256584" cy="547305"/>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1800" dirty="0">
                <a:ln w="0"/>
                <a:effectLst>
                  <a:outerShdw blurRad="38100" dist="19050" dir="2700000" algn="tl" rotWithShape="0">
                    <a:schemeClr val="dk1">
                      <a:alpha val="40000"/>
                    </a:schemeClr>
                  </a:outerShdw>
                </a:effectLst>
              </a:rPr>
              <a:t>المحور الثالث: الجانب التربوي (20 %) تملئ من قبل </a:t>
            </a:r>
            <a:r>
              <a:rPr lang="ar-IQ" sz="1800" b="1" dirty="0">
                <a:ln w="0"/>
                <a:effectLst>
                  <a:outerShdw blurRad="38100" dist="19050" dir="2700000" algn="tl" rotWithShape="0">
                    <a:schemeClr val="dk1">
                      <a:alpha val="40000"/>
                    </a:schemeClr>
                  </a:outerShdw>
                </a:effectLst>
              </a:rPr>
              <a:t>رئيس القسم</a:t>
            </a:r>
            <a:endParaRPr lang="en-US" sz="1800" b="1"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15616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23901" y="1977391"/>
          <a:ext cx="7894320" cy="367711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34248768"/>
                    </a:ext>
                  </a:extLst>
                </a:gridCol>
                <a:gridCol w="4220840">
                  <a:extLst>
                    <a:ext uri="{9D8B030D-6E8A-4147-A177-3AD203B41FA5}">
                      <a16:colId xmlns:a16="http://schemas.microsoft.com/office/drawing/2014/main" val="129093948"/>
                    </a:ext>
                  </a:extLst>
                </a:gridCol>
                <a:gridCol w="663580">
                  <a:extLst>
                    <a:ext uri="{9D8B030D-6E8A-4147-A177-3AD203B41FA5}">
                      <a16:colId xmlns:a16="http://schemas.microsoft.com/office/drawing/2014/main" val="2272331440"/>
                    </a:ext>
                  </a:extLst>
                </a:gridCol>
              </a:tblGrid>
              <a:tr h="487271">
                <a:tc>
                  <a:txBody>
                    <a:bodyPr/>
                    <a:lstStyle/>
                    <a:p>
                      <a:pPr algn="ctr"/>
                      <a:r>
                        <a:rPr lang="ar-IQ" sz="1800" b="1" dirty="0"/>
                        <a:t>الملاحظات</a:t>
                      </a:r>
                      <a:endParaRPr lang="en-US" sz="1800" b="1" dirty="0"/>
                    </a:p>
                  </a:txBody>
                  <a:tcPr marL="68580" marR="68580" marT="34290" marB="34290"/>
                </a:tc>
                <a:tc>
                  <a:txBody>
                    <a:bodyPr/>
                    <a:lstStyle/>
                    <a:p>
                      <a:pPr algn="ctr"/>
                      <a:r>
                        <a:rPr lang="ar-IQ" sz="1800" b="1" dirty="0"/>
                        <a:t>مواطن القوة العلمية</a:t>
                      </a:r>
                      <a:endParaRPr lang="en-US" sz="1800" b="1" dirty="0"/>
                    </a:p>
                  </a:txBody>
                  <a:tcPr marL="68580" marR="68580" marT="34290" marB="34290"/>
                </a:tc>
                <a:tc>
                  <a:txBody>
                    <a:bodyPr/>
                    <a:lstStyle/>
                    <a:p>
                      <a:pPr algn="ctr"/>
                      <a:r>
                        <a:rPr lang="ar-IQ" sz="1800" b="1" dirty="0"/>
                        <a:t>ت</a:t>
                      </a:r>
                      <a:endParaRPr lang="en-US" sz="1800" b="1" dirty="0"/>
                    </a:p>
                  </a:txBody>
                  <a:tcPr marL="68580" marR="68580" marT="34290" marB="34290"/>
                </a:tc>
                <a:extLst>
                  <a:ext uri="{0D108BD9-81ED-4DB2-BD59-A6C34878D82A}">
                    <a16:rowId xmlns:a16="http://schemas.microsoft.com/office/drawing/2014/main" val="2674795937"/>
                  </a:ext>
                </a:extLst>
              </a:tr>
              <a:tr h="512901">
                <a:tc>
                  <a:txBody>
                    <a:bodyPr/>
                    <a:lstStyle/>
                    <a:p>
                      <a:endParaRPr lang="en-US" sz="1400" dirty="0"/>
                    </a:p>
                  </a:txBody>
                  <a:tcPr marL="68580" marR="68580" marT="34290" marB="34290"/>
                </a:tc>
                <a:tc>
                  <a:txBody>
                    <a:bodyPr/>
                    <a:lstStyle/>
                    <a:p>
                      <a:pPr algn="r"/>
                      <a:r>
                        <a:rPr lang="ar-IQ" sz="1500" dirty="0"/>
                        <a:t>براءات الاختراع و الجوائز</a:t>
                      </a:r>
                      <a:endParaRPr lang="en-US" sz="1500" dirty="0"/>
                    </a:p>
                  </a:txBody>
                  <a:tcPr marL="68580" marR="68580" marT="34290" marB="34290" anchor="ctr"/>
                </a:tc>
                <a:tc>
                  <a:txBody>
                    <a:bodyPr/>
                    <a:lstStyle/>
                    <a:p>
                      <a:pPr algn="ctr"/>
                      <a:r>
                        <a:rPr lang="ar-IQ" sz="1800" dirty="0"/>
                        <a:t>1</a:t>
                      </a:r>
                      <a:endParaRPr lang="en-US" sz="1800" dirty="0"/>
                    </a:p>
                  </a:txBody>
                  <a:tcPr marL="68580" marR="68580" marT="34290" marB="34290" anchor="ctr"/>
                </a:tc>
                <a:extLst>
                  <a:ext uri="{0D108BD9-81ED-4DB2-BD59-A6C34878D82A}">
                    <a16:rowId xmlns:a16="http://schemas.microsoft.com/office/drawing/2014/main" val="600417609"/>
                  </a:ext>
                </a:extLst>
              </a:tr>
              <a:tr h="1032176">
                <a:tc>
                  <a:txBody>
                    <a:bodyPr/>
                    <a:lstStyle/>
                    <a:p>
                      <a:pPr algn="r"/>
                      <a:r>
                        <a:rPr lang="ar-IQ" sz="1500" b="1" dirty="0"/>
                        <a:t>تحتسب الدرجة حسب صفحة الباحث ضمن </a:t>
                      </a:r>
                      <a:r>
                        <a:rPr lang="ar-IQ" sz="1500" b="1" u="sng" dirty="0">
                          <a:solidFill>
                            <a:srgbClr val="FF0000"/>
                          </a:solidFill>
                        </a:rPr>
                        <a:t>مستوعب </a:t>
                      </a:r>
                      <a:r>
                        <a:rPr lang="ar-IQ" sz="1500" b="1" u="sng" dirty="0" err="1">
                          <a:solidFill>
                            <a:srgbClr val="FF0000"/>
                          </a:solidFill>
                        </a:rPr>
                        <a:t>سكوبس</a:t>
                      </a:r>
                      <a:r>
                        <a:rPr lang="ar-IQ" sz="1500" b="1" u="sng" dirty="0">
                          <a:solidFill>
                            <a:srgbClr val="FF0000"/>
                          </a:solidFill>
                        </a:rPr>
                        <a:t> </a:t>
                      </a:r>
                      <a:r>
                        <a:rPr lang="ar-IQ" sz="1500" b="1" dirty="0"/>
                        <a:t>(حصراً) </a:t>
                      </a:r>
                    </a:p>
                    <a:p>
                      <a:pPr algn="r"/>
                      <a:r>
                        <a:rPr lang="ar-IQ" sz="1500" b="1" dirty="0"/>
                        <a:t>كتاب  ق ضمان الجودة/</a:t>
                      </a:r>
                      <a:r>
                        <a:rPr lang="ar-IQ" sz="1500" b="1" baseline="0" dirty="0"/>
                        <a:t> جامعة بغداد </a:t>
                      </a:r>
                      <a:r>
                        <a:rPr lang="ar-IQ" sz="1500" b="1" dirty="0"/>
                        <a:t>(651 في 26-1-2023)</a:t>
                      </a:r>
                      <a:endParaRPr lang="en-US" sz="1500" b="1" dirty="0"/>
                    </a:p>
                  </a:txBody>
                  <a:tcPr marL="68580" marR="68580" marT="34290" marB="34290"/>
                </a:tc>
                <a:tc>
                  <a:txBody>
                    <a:bodyPr/>
                    <a:lstStyle/>
                    <a:p>
                      <a:pPr algn="r"/>
                      <a:r>
                        <a:rPr lang="ar-IQ" sz="1500" b="1" dirty="0"/>
                        <a:t>(الحد الأدنى</a:t>
                      </a:r>
                      <a:r>
                        <a:rPr lang="ar-IQ" sz="1500" b="1" baseline="0" dirty="0"/>
                        <a:t> 1</a:t>
                      </a:r>
                      <a:r>
                        <a:rPr lang="ar-IQ" sz="1500" b="1" dirty="0"/>
                        <a:t>)</a:t>
                      </a:r>
                      <a:r>
                        <a:rPr lang="en-US" sz="1500" b="1" dirty="0"/>
                        <a:t> H-Index</a:t>
                      </a:r>
                      <a:r>
                        <a:rPr lang="ar-IQ" sz="1500" b="1" dirty="0"/>
                        <a:t>امتلاك التدريسي لمعامل </a:t>
                      </a:r>
                      <a:r>
                        <a:rPr lang="ar-IQ" sz="1500" b="1" dirty="0" err="1"/>
                        <a:t>هيرش</a:t>
                      </a:r>
                      <a:r>
                        <a:rPr lang="ar-IQ" sz="1500" b="1" dirty="0"/>
                        <a:t> </a:t>
                      </a:r>
                    </a:p>
                  </a:txBody>
                  <a:tcPr marL="68580" marR="68580" marT="34290" marB="34290" anchor="ctr"/>
                </a:tc>
                <a:tc>
                  <a:txBody>
                    <a:bodyPr/>
                    <a:lstStyle/>
                    <a:p>
                      <a:pPr algn="ctr"/>
                      <a:r>
                        <a:rPr lang="ar-IQ" sz="1800" dirty="0"/>
                        <a:t>2</a:t>
                      </a:r>
                      <a:endParaRPr lang="en-US" sz="1800" dirty="0"/>
                    </a:p>
                  </a:txBody>
                  <a:tcPr marL="68580" marR="68580" marT="34290" marB="34290" anchor="ctr"/>
                </a:tc>
                <a:extLst>
                  <a:ext uri="{0D108BD9-81ED-4DB2-BD59-A6C34878D82A}">
                    <a16:rowId xmlns:a16="http://schemas.microsoft.com/office/drawing/2014/main" val="2950915248"/>
                  </a:ext>
                </a:extLst>
              </a:tr>
              <a:tr h="440075">
                <a:tc>
                  <a:txBody>
                    <a:bodyPr/>
                    <a:lstStyle/>
                    <a:p>
                      <a:endParaRPr lang="en-US" sz="1400" dirty="0"/>
                    </a:p>
                  </a:txBody>
                  <a:tcPr marL="68580" marR="68580" marT="34290" marB="34290"/>
                </a:tc>
                <a:tc>
                  <a:txBody>
                    <a:bodyPr/>
                    <a:lstStyle/>
                    <a:p>
                      <a:pPr algn="r"/>
                      <a:r>
                        <a:rPr lang="ar-IQ" sz="1500" dirty="0"/>
                        <a:t>مسؤول وحدة تمكين المرأة وجميع العاملين معهم </a:t>
                      </a:r>
                      <a:endParaRPr lang="en-US" sz="1500" dirty="0"/>
                    </a:p>
                  </a:txBody>
                  <a:tcPr marL="68580" marR="68580" marT="34290" marB="34290" anchor="ctr"/>
                </a:tc>
                <a:tc>
                  <a:txBody>
                    <a:bodyPr/>
                    <a:lstStyle/>
                    <a:p>
                      <a:pPr algn="ctr"/>
                      <a:r>
                        <a:rPr lang="ar-IQ" sz="1800" dirty="0"/>
                        <a:t>3</a:t>
                      </a:r>
                      <a:endParaRPr lang="en-US" sz="1800" dirty="0"/>
                    </a:p>
                  </a:txBody>
                  <a:tcPr marL="68580" marR="68580" marT="34290" marB="34290" anchor="ctr"/>
                </a:tc>
                <a:extLst>
                  <a:ext uri="{0D108BD9-81ED-4DB2-BD59-A6C34878D82A}">
                    <a16:rowId xmlns:a16="http://schemas.microsoft.com/office/drawing/2014/main" val="1123594169"/>
                  </a:ext>
                </a:extLst>
              </a:tr>
              <a:tr h="552094">
                <a:tc>
                  <a:txBody>
                    <a:bodyPr/>
                    <a:lstStyle/>
                    <a:p>
                      <a:endParaRPr lang="en-US" sz="1400" dirty="0"/>
                    </a:p>
                  </a:txBody>
                  <a:tcPr marL="68580" marR="68580" marT="34290" marB="34290"/>
                </a:tc>
                <a:tc>
                  <a:txBody>
                    <a:bodyPr/>
                    <a:lstStyle/>
                    <a:p>
                      <a:pPr algn="r"/>
                      <a:r>
                        <a:rPr lang="ar-IQ" sz="1500" dirty="0"/>
                        <a:t>تطوير منظومة الكترونية </a:t>
                      </a:r>
                      <a:r>
                        <a:rPr lang="ar-IQ" sz="1500" dirty="0" err="1"/>
                        <a:t>لادارة</a:t>
                      </a:r>
                      <a:r>
                        <a:rPr lang="ar-IQ" sz="1500" dirty="0"/>
                        <a:t> احد البرامج على مستوى الجامعة او الوزارة </a:t>
                      </a:r>
                      <a:endParaRPr lang="en-US" sz="1500" dirty="0"/>
                    </a:p>
                  </a:txBody>
                  <a:tcPr marL="68580" marR="68580" marT="34290" marB="34290" anchor="ctr"/>
                </a:tc>
                <a:tc>
                  <a:txBody>
                    <a:bodyPr/>
                    <a:lstStyle/>
                    <a:p>
                      <a:pPr algn="ctr"/>
                      <a:r>
                        <a:rPr lang="ar-IQ" sz="1800" dirty="0"/>
                        <a:t>4</a:t>
                      </a:r>
                      <a:endParaRPr lang="en-US" sz="1800" dirty="0"/>
                    </a:p>
                  </a:txBody>
                  <a:tcPr marL="68580" marR="68580" marT="34290" marB="34290" anchor="ctr"/>
                </a:tc>
                <a:extLst>
                  <a:ext uri="{0D108BD9-81ED-4DB2-BD59-A6C34878D82A}">
                    <a16:rowId xmlns:a16="http://schemas.microsoft.com/office/drawing/2014/main" val="545851786"/>
                  </a:ext>
                </a:extLst>
              </a:tr>
              <a:tr h="652593">
                <a:tc>
                  <a:txBody>
                    <a:bodyPr/>
                    <a:lstStyle/>
                    <a:p>
                      <a:endParaRPr lang="en-US" sz="1400"/>
                    </a:p>
                  </a:txBody>
                  <a:tcPr marL="68580" marR="68580" marT="34290" marB="34290"/>
                </a:tc>
                <a:tc>
                  <a:txBody>
                    <a:bodyPr/>
                    <a:lstStyle/>
                    <a:p>
                      <a:pPr algn="r"/>
                      <a:r>
                        <a:rPr lang="ar-IQ" sz="1500" dirty="0"/>
                        <a:t>مدراء اقسام ضمان الجودة والاداء الجامعي وجميع العاملين معهم كمسؤولي شعب واعضاء ارتباط</a:t>
                      </a:r>
                      <a:endParaRPr lang="en-US" sz="1500" dirty="0"/>
                    </a:p>
                  </a:txBody>
                  <a:tcPr marL="68580" marR="68580" marT="34290" marB="34290" anchor="ctr"/>
                </a:tc>
                <a:tc>
                  <a:txBody>
                    <a:bodyPr/>
                    <a:lstStyle/>
                    <a:p>
                      <a:pPr algn="ctr"/>
                      <a:r>
                        <a:rPr lang="ar-IQ" sz="1800" dirty="0"/>
                        <a:t>5</a:t>
                      </a:r>
                      <a:endParaRPr lang="en-US" sz="1800" dirty="0"/>
                    </a:p>
                  </a:txBody>
                  <a:tcPr marL="68580" marR="68580" marT="34290" marB="34290" anchor="ctr"/>
                </a:tc>
                <a:extLst>
                  <a:ext uri="{0D108BD9-81ED-4DB2-BD59-A6C34878D82A}">
                    <a16:rowId xmlns:a16="http://schemas.microsoft.com/office/drawing/2014/main" val="1629805231"/>
                  </a:ext>
                </a:extLst>
              </a:tr>
            </a:tbl>
          </a:graphicData>
        </a:graphic>
      </p:graphicFrame>
      <p:sp>
        <p:nvSpPr>
          <p:cNvPr id="5" name="Title 15"/>
          <p:cNvSpPr txBox="1">
            <a:spLocks/>
          </p:cNvSpPr>
          <p:nvPr/>
        </p:nvSpPr>
        <p:spPr>
          <a:xfrm>
            <a:off x="3610248" y="476672"/>
            <a:ext cx="5007973" cy="547305"/>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1800" dirty="0">
                <a:ln w="0"/>
                <a:effectLst>
                  <a:outerShdw blurRad="38100" dist="19050" dir="2700000" algn="tl" rotWithShape="0">
                    <a:schemeClr val="dk1">
                      <a:alpha val="40000"/>
                    </a:schemeClr>
                  </a:outerShdw>
                </a:effectLst>
              </a:rPr>
              <a:t>المحور الرابع: مواطن القوة تملئ من قبل </a:t>
            </a:r>
            <a:r>
              <a:rPr lang="ar-IQ" sz="1800" b="1" dirty="0">
                <a:ln w="0"/>
                <a:effectLst>
                  <a:outerShdw blurRad="38100" dist="19050" dir="2700000" algn="tl" rotWithShape="0">
                    <a:schemeClr val="dk1">
                      <a:alpha val="40000"/>
                    </a:schemeClr>
                  </a:outerShdw>
                </a:effectLst>
              </a:rPr>
              <a:t>المسؤول المباشر</a:t>
            </a:r>
            <a:endParaRPr lang="en-US" sz="1800" b="1"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55652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1" y="908720"/>
            <a:ext cx="8252460" cy="5031070"/>
          </a:xfrm>
        </p:spPr>
        <p:txBody>
          <a:bodyPr>
            <a:noAutofit/>
          </a:bodyPr>
          <a:lstStyle/>
          <a:p>
            <a:pPr marL="0" indent="0" algn="ctr">
              <a:lnSpc>
                <a:spcPct val="150000"/>
              </a:lnSpc>
              <a:buNone/>
            </a:pPr>
            <a:r>
              <a:rPr lang="ar-IQ" sz="3000" dirty="0"/>
              <a:t>بعد تقديم الملف من قبل التدريسي وارفاق كافة التوثيقات (</a:t>
            </a:r>
            <a:r>
              <a:rPr lang="ar-IQ" sz="3000" b="1" dirty="0">
                <a:solidFill>
                  <a:srgbClr val="FF0000"/>
                </a:solidFill>
              </a:rPr>
              <a:t>ضمن</a:t>
            </a:r>
            <a:r>
              <a:rPr lang="ar-IQ" sz="3000" dirty="0"/>
              <a:t> </a:t>
            </a:r>
            <a:r>
              <a:rPr lang="ar-IQ" sz="3000" b="1" dirty="0">
                <a:solidFill>
                  <a:srgbClr val="FF0000"/>
                </a:solidFill>
              </a:rPr>
              <a:t>الفترة المحددة</a:t>
            </a:r>
            <a:r>
              <a:rPr lang="ar-IQ" sz="3000" dirty="0"/>
              <a:t>)؛ </a:t>
            </a:r>
          </a:p>
          <a:p>
            <a:pPr marL="0" indent="0" algn="ctr">
              <a:lnSpc>
                <a:spcPct val="150000"/>
              </a:lnSpc>
              <a:buNone/>
            </a:pPr>
            <a:r>
              <a:rPr lang="ar-IQ" sz="3000" dirty="0"/>
              <a:t>يتم اعداد </a:t>
            </a:r>
            <a:r>
              <a:rPr lang="ar-IQ" sz="3000" b="1" u="sng" dirty="0">
                <a:solidFill>
                  <a:srgbClr val="FF0000"/>
                </a:solidFill>
              </a:rPr>
              <a:t>تعهد خطي </a:t>
            </a:r>
            <a:r>
              <a:rPr lang="ar-IQ" sz="3000" dirty="0"/>
              <a:t>من قبل المؤسسة العلمية (جامعة، كلية، معهد، مركز) </a:t>
            </a:r>
            <a:r>
              <a:rPr lang="ar-IQ" sz="3000" b="1" u="sng" dirty="0">
                <a:solidFill>
                  <a:srgbClr val="FF0000"/>
                </a:solidFill>
              </a:rPr>
              <a:t>يتعهد من خلاله المنتسب بصحة البيانات المقدمة </a:t>
            </a:r>
            <a:r>
              <a:rPr lang="ar-IQ" sz="3000" dirty="0"/>
              <a:t>من قبله والمدرجة في استمارة تقييم الاداء الالكترونية، </a:t>
            </a:r>
            <a:r>
              <a:rPr lang="ar-IQ" sz="3000" dirty="0" err="1"/>
              <a:t>ولاتوجد</a:t>
            </a:r>
            <a:r>
              <a:rPr lang="ar-IQ" sz="3000" dirty="0"/>
              <a:t> حاجة للمصادقة على التعهد من قبل القسم القانوني في التشكيل.</a:t>
            </a:r>
            <a:endParaRPr lang="en-US" sz="3000" dirty="0"/>
          </a:p>
        </p:txBody>
      </p:sp>
    </p:spTree>
    <p:extLst>
      <p:ext uri="{BB962C8B-B14F-4D97-AF65-F5344CB8AC3E}">
        <p14:creationId xmlns:p14="http://schemas.microsoft.com/office/powerpoint/2010/main" val="40941733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1055370"/>
            <a:ext cx="9144000" cy="1379220"/>
          </a:xfrm>
        </p:spPr>
        <p:txBody>
          <a:bodyPr/>
          <a:lstStyle/>
          <a:p>
            <a:pPr algn="ctr"/>
            <a:r>
              <a:rPr lang="ar-IQ" sz="6000" dirty="0">
                <a:solidFill>
                  <a:srgbClr val="FF0000"/>
                </a:solidFill>
                <a:latin typeface="Urdu Typesetting" panose="03020402040406030203" pitchFamily="66" charset="-78"/>
                <a:cs typeface="Urdu Typesetting" panose="03020402040406030203" pitchFamily="66" charset="-78"/>
              </a:rPr>
              <a:t>شكراً لحضوركم وحسن الاستماع</a:t>
            </a:r>
            <a:endParaRPr lang="en-US" sz="6000" dirty="0">
              <a:solidFill>
                <a:srgbClr val="FF0000"/>
              </a:solidFill>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304570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7405" y="2060848"/>
            <a:ext cx="3256297" cy="648071"/>
          </a:xfrm>
          <a:solidFill>
            <a:srgbClr val="FFFF00"/>
          </a:solidFill>
          <a:ln/>
        </p:spPr>
        <p:style>
          <a:lnRef idx="2">
            <a:schemeClr val="accent1"/>
          </a:lnRef>
          <a:fillRef idx="1">
            <a:schemeClr val="lt1"/>
          </a:fillRef>
          <a:effectRef idx="0">
            <a:schemeClr val="accent1"/>
          </a:effectRef>
          <a:fontRef idx="minor">
            <a:schemeClr val="dk1"/>
          </a:fontRef>
        </p:style>
        <p:txBody>
          <a:bodyPr>
            <a:noAutofit/>
          </a:bodyPr>
          <a:lstStyle/>
          <a:p>
            <a:r>
              <a:rPr lang="ar-IQ" sz="2400" b="1" dirty="0">
                <a:solidFill>
                  <a:schemeClr val="tx1"/>
                </a:solidFill>
                <a:latin typeface="Times New Roman" pitchFamily="18" charset="0"/>
                <a:cs typeface="Times New Roman" pitchFamily="18" charset="0"/>
              </a:rPr>
              <a:t> التعريف بملف تقييم الأداء</a:t>
            </a:r>
            <a:endParaRPr lang="en-US" sz="2400" b="1" dirty="0">
              <a:solidFill>
                <a:schemeClr val="tx1"/>
              </a:solidFill>
              <a:latin typeface="Times New Roman" pitchFamily="18" charset="0"/>
              <a:cs typeface="Times New Roman" pitchFamily="18" charset="0"/>
            </a:endParaRPr>
          </a:p>
        </p:txBody>
      </p:sp>
      <p:grpSp>
        <p:nvGrpSpPr>
          <p:cNvPr id="5" name="Group 4"/>
          <p:cNvGrpSpPr/>
          <p:nvPr/>
        </p:nvGrpSpPr>
        <p:grpSpPr>
          <a:xfrm>
            <a:off x="-1" y="1239511"/>
            <a:ext cx="3354659" cy="494764"/>
            <a:chOff x="-1" y="1239511"/>
            <a:chExt cx="3354659" cy="494764"/>
          </a:xfrm>
        </p:grpSpPr>
        <p:sp>
          <p:nvSpPr>
            <p:cNvPr id="6" name="Parallelogram 5"/>
            <p:cNvSpPr/>
            <p:nvPr/>
          </p:nvSpPr>
          <p:spPr>
            <a:xfrm>
              <a:off x="-1" y="1239511"/>
              <a:ext cx="3354659" cy="494764"/>
            </a:xfrm>
            <a:prstGeom prst="parallelogram">
              <a:avLst>
                <a:gd name="adj" fmla="val 6542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tx1"/>
                  </a:solidFill>
                  <a:latin typeface="Century Gothic" pitchFamily="34" charset="0"/>
                  <a:cs typeface="Aharoni" pitchFamily="2" charset="-79"/>
                </a:rPr>
                <a:t>الهندسة الخوارزمي</a:t>
              </a:r>
              <a:endParaRPr lang="en-US" dirty="0">
                <a:solidFill>
                  <a:schemeClr val="tx1"/>
                </a:solidFill>
              </a:endParaRPr>
            </a:p>
          </p:txBody>
        </p:sp>
        <p:sp>
          <p:nvSpPr>
            <p:cNvPr id="7" name="Rectangle 6"/>
            <p:cNvSpPr/>
            <p:nvPr/>
          </p:nvSpPr>
          <p:spPr>
            <a:xfrm>
              <a:off x="-1" y="1239511"/>
              <a:ext cx="323529" cy="494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54658" y="0"/>
            <a:ext cx="5789342" cy="1254472"/>
            <a:chOff x="3354658" y="0"/>
            <a:chExt cx="5789342" cy="1254472"/>
          </a:xfrm>
        </p:grpSpPr>
        <p:sp>
          <p:nvSpPr>
            <p:cNvPr id="9" name="Parallelogram 8"/>
            <p:cNvSpPr/>
            <p:nvPr/>
          </p:nvSpPr>
          <p:spPr>
            <a:xfrm>
              <a:off x="3354658" y="0"/>
              <a:ext cx="5789342" cy="1254471"/>
            </a:xfrm>
            <a:prstGeom prst="parallelogram">
              <a:avLst>
                <a:gd name="adj" fmla="val 65428"/>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Century Gothic" pitchFamily="34" charset="0"/>
              </a:endParaRPr>
            </a:p>
          </p:txBody>
        </p:sp>
        <p:sp>
          <p:nvSpPr>
            <p:cNvPr id="10" name="Rectangle 9"/>
            <p:cNvSpPr/>
            <p:nvPr/>
          </p:nvSpPr>
          <p:spPr>
            <a:xfrm>
              <a:off x="8064896" y="0"/>
              <a:ext cx="1079104" cy="1254472"/>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grpSp>
        <p:nvGrpSpPr>
          <p:cNvPr id="11" name="Group 10"/>
          <p:cNvGrpSpPr/>
          <p:nvPr/>
        </p:nvGrpSpPr>
        <p:grpSpPr>
          <a:xfrm>
            <a:off x="3497876" y="775281"/>
            <a:ext cx="5647713" cy="266552"/>
            <a:chOff x="3497876" y="775281"/>
            <a:chExt cx="5647713" cy="266552"/>
          </a:xfrm>
        </p:grpSpPr>
        <p:sp>
          <p:nvSpPr>
            <p:cNvPr id="12" name="Parallelogram 11"/>
            <p:cNvSpPr/>
            <p:nvPr/>
          </p:nvSpPr>
          <p:spPr>
            <a:xfrm>
              <a:off x="3497876" y="775281"/>
              <a:ext cx="5060442" cy="266552"/>
            </a:xfrm>
            <a:prstGeom prst="parallelogram">
              <a:avLst>
                <a:gd name="adj" fmla="val 6542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a:latin typeface="Arial" pitchFamily="34" charset="0"/>
                  <a:cs typeface="Arial" pitchFamily="34" charset="0"/>
                </a:rPr>
                <a:t>FACULTY OF BIOCHEMICAL ENGINEERING</a:t>
              </a:r>
            </a:p>
          </p:txBody>
        </p:sp>
        <p:sp>
          <p:nvSpPr>
            <p:cNvPr id="13" name="Rectangle 12"/>
            <p:cNvSpPr/>
            <p:nvPr/>
          </p:nvSpPr>
          <p:spPr>
            <a:xfrm>
              <a:off x="8034507" y="775281"/>
              <a:ext cx="1111082" cy="266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4" name="TextBox 13"/>
          <p:cNvSpPr txBox="1"/>
          <p:nvPr/>
        </p:nvSpPr>
        <p:spPr>
          <a:xfrm>
            <a:off x="0" y="6516052"/>
            <a:ext cx="9144000" cy="400110"/>
          </a:xfrm>
          <a:prstGeom prst="rect">
            <a:avLst/>
          </a:prstGeom>
          <a:solidFill>
            <a:srgbClr val="990033"/>
          </a:solidFill>
        </p:spPr>
        <p:txBody>
          <a:bodyPr wrap="square" rtlCol="0">
            <a:spAutoFit/>
          </a:bodyPr>
          <a:lstStyle/>
          <a:p>
            <a:pPr algn="ctr"/>
            <a:r>
              <a:rPr lang="en-US" sz="2000" b="1" dirty="0">
                <a:solidFill>
                  <a:schemeClr val="bg1"/>
                </a:solidFill>
                <a:latin typeface="Arial" pitchFamily="34" charset="0"/>
                <a:cs typeface="Arial" pitchFamily="34" charset="0"/>
              </a:rPr>
              <a:t>innovative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entrepreneurial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global </a:t>
            </a:r>
            <a:endParaRPr lang="ms-MY" sz="2000" b="1" dirty="0">
              <a:solidFill>
                <a:schemeClr val="bg1"/>
              </a:solidFill>
              <a:latin typeface="Arial" pitchFamily="34" charset="0"/>
              <a:cs typeface="Arial"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17" y="0"/>
            <a:ext cx="2148932" cy="123951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68" y="3472252"/>
            <a:ext cx="18589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470524" y="3472252"/>
            <a:ext cx="6421956" cy="1754326"/>
          </a:xfrm>
          <a:prstGeom prst="rect">
            <a:avLst/>
          </a:prstGeom>
          <a:solidFill>
            <a:schemeClr val="tx2">
              <a:lumMod val="20000"/>
              <a:lumOff val="80000"/>
            </a:schemeClr>
          </a:solidFill>
        </p:spPr>
        <p:txBody>
          <a:bodyPr wrap="square" rtlCol="1">
            <a:spAutoFit/>
          </a:bodyPr>
          <a:lstStyle/>
          <a:p>
            <a:pPr algn="ctr" rtl="1">
              <a:lnSpc>
                <a:spcPct val="150000"/>
              </a:lnSpc>
            </a:pPr>
            <a:r>
              <a:rPr lang="ar-IQ" b="1" dirty="0">
                <a:cs typeface="+mj-cs"/>
              </a:rPr>
              <a:t> هو مجموعه من الملفات التقويمية صممت وفقا للتكليفات التي اقرتها</a:t>
            </a:r>
          </a:p>
          <a:p>
            <a:pPr algn="ctr" rtl="1">
              <a:lnSpc>
                <a:spcPct val="150000"/>
              </a:lnSpc>
            </a:pPr>
            <a:r>
              <a:rPr lang="ar-IQ" b="1" dirty="0">
                <a:cs typeface="+mj-cs"/>
              </a:rPr>
              <a:t> (القوانين والانظمة والتعليمات النافذة) وبما ينسجم مع تطلعات الوزارة الهادفة الى الانطلاق نحو تحقيق معايير الجودة في المؤسسات التعليمية متخذه من أداء موظفيها (وفقا لمعايير الاعتماد في الجامعات العالمية الرصينة) منطلقا لها </a:t>
            </a:r>
          </a:p>
        </p:txBody>
      </p:sp>
    </p:spTree>
    <p:extLst>
      <p:ext uri="{BB962C8B-B14F-4D97-AF65-F5344CB8AC3E}">
        <p14:creationId xmlns:p14="http://schemas.microsoft.com/office/powerpoint/2010/main" val="251900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7405" y="2060848"/>
            <a:ext cx="3256297" cy="648071"/>
          </a:xfrm>
          <a:solidFill>
            <a:srgbClr val="FFFF00"/>
          </a:solidFill>
          <a:ln/>
        </p:spPr>
        <p:style>
          <a:lnRef idx="2">
            <a:schemeClr val="accent1"/>
          </a:lnRef>
          <a:fillRef idx="1">
            <a:schemeClr val="lt1"/>
          </a:fillRef>
          <a:effectRef idx="0">
            <a:schemeClr val="accent1"/>
          </a:effectRef>
          <a:fontRef idx="minor">
            <a:schemeClr val="dk1"/>
          </a:fontRef>
        </p:style>
        <p:txBody>
          <a:bodyPr>
            <a:noAutofit/>
          </a:bodyPr>
          <a:lstStyle/>
          <a:p>
            <a:r>
              <a:rPr lang="ar-IQ" sz="2400" b="1" dirty="0">
                <a:solidFill>
                  <a:schemeClr val="tx1"/>
                </a:solidFill>
                <a:latin typeface="Times New Roman" pitchFamily="18" charset="0"/>
                <a:cs typeface="Times New Roman" pitchFamily="18" charset="0"/>
              </a:rPr>
              <a:t> التعريف بملف تقييم الأداء</a:t>
            </a:r>
            <a:endParaRPr lang="en-US" sz="2400" b="1" dirty="0">
              <a:solidFill>
                <a:schemeClr val="tx1"/>
              </a:solidFill>
              <a:latin typeface="Times New Roman" pitchFamily="18" charset="0"/>
              <a:cs typeface="Times New Roman" pitchFamily="18" charset="0"/>
            </a:endParaRPr>
          </a:p>
        </p:txBody>
      </p:sp>
      <p:grpSp>
        <p:nvGrpSpPr>
          <p:cNvPr id="5" name="Group 4"/>
          <p:cNvGrpSpPr/>
          <p:nvPr/>
        </p:nvGrpSpPr>
        <p:grpSpPr>
          <a:xfrm>
            <a:off x="-1" y="1239511"/>
            <a:ext cx="3354659" cy="494764"/>
            <a:chOff x="-1" y="1239511"/>
            <a:chExt cx="3354659" cy="494764"/>
          </a:xfrm>
        </p:grpSpPr>
        <p:sp>
          <p:nvSpPr>
            <p:cNvPr id="6" name="Parallelogram 5"/>
            <p:cNvSpPr/>
            <p:nvPr/>
          </p:nvSpPr>
          <p:spPr>
            <a:xfrm>
              <a:off x="-1" y="1239511"/>
              <a:ext cx="3354659" cy="494764"/>
            </a:xfrm>
            <a:prstGeom prst="parallelogram">
              <a:avLst>
                <a:gd name="adj" fmla="val 6542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tx1"/>
                  </a:solidFill>
                  <a:latin typeface="Century Gothic" pitchFamily="34" charset="0"/>
                  <a:cs typeface="Aharoni" pitchFamily="2" charset="-79"/>
                </a:rPr>
                <a:t>الهندسة الخوارزمي</a:t>
              </a:r>
              <a:endParaRPr lang="en-US" dirty="0">
                <a:solidFill>
                  <a:schemeClr val="tx1"/>
                </a:solidFill>
              </a:endParaRPr>
            </a:p>
          </p:txBody>
        </p:sp>
        <p:sp>
          <p:nvSpPr>
            <p:cNvPr id="7" name="Rectangle 6"/>
            <p:cNvSpPr/>
            <p:nvPr/>
          </p:nvSpPr>
          <p:spPr>
            <a:xfrm>
              <a:off x="-1" y="1239511"/>
              <a:ext cx="323529" cy="4947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54658" y="0"/>
            <a:ext cx="5789342" cy="1254472"/>
            <a:chOff x="3354658" y="0"/>
            <a:chExt cx="5789342" cy="1254472"/>
          </a:xfrm>
        </p:grpSpPr>
        <p:sp>
          <p:nvSpPr>
            <p:cNvPr id="9" name="Parallelogram 8"/>
            <p:cNvSpPr/>
            <p:nvPr/>
          </p:nvSpPr>
          <p:spPr>
            <a:xfrm>
              <a:off x="3354658" y="0"/>
              <a:ext cx="5789342" cy="1254471"/>
            </a:xfrm>
            <a:prstGeom prst="parallelogram">
              <a:avLst>
                <a:gd name="adj" fmla="val 65428"/>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Century Gothic" pitchFamily="34" charset="0"/>
              </a:endParaRPr>
            </a:p>
          </p:txBody>
        </p:sp>
        <p:sp>
          <p:nvSpPr>
            <p:cNvPr id="10" name="Rectangle 9"/>
            <p:cNvSpPr/>
            <p:nvPr/>
          </p:nvSpPr>
          <p:spPr>
            <a:xfrm>
              <a:off x="8064896" y="0"/>
              <a:ext cx="1079104" cy="1254472"/>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grpSp>
        <p:nvGrpSpPr>
          <p:cNvPr id="11" name="Group 10"/>
          <p:cNvGrpSpPr/>
          <p:nvPr/>
        </p:nvGrpSpPr>
        <p:grpSpPr>
          <a:xfrm>
            <a:off x="3497876" y="775281"/>
            <a:ext cx="5647713" cy="266552"/>
            <a:chOff x="3497876" y="775281"/>
            <a:chExt cx="5647713" cy="266552"/>
          </a:xfrm>
        </p:grpSpPr>
        <p:sp>
          <p:nvSpPr>
            <p:cNvPr id="12" name="Parallelogram 11"/>
            <p:cNvSpPr/>
            <p:nvPr/>
          </p:nvSpPr>
          <p:spPr>
            <a:xfrm>
              <a:off x="3497876" y="775281"/>
              <a:ext cx="5060442" cy="266552"/>
            </a:xfrm>
            <a:prstGeom prst="parallelogram">
              <a:avLst>
                <a:gd name="adj" fmla="val 6542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a:latin typeface="Arial" pitchFamily="34" charset="0"/>
                  <a:cs typeface="Arial" pitchFamily="34" charset="0"/>
                </a:rPr>
                <a:t>FACULTY OF BIOCHEMICAL ENGINEERING</a:t>
              </a:r>
            </a:p>
          </p:txBody>
        </p:sp>
        <p:sp>
          <p:nvSpPr>
            <p:cNvPr id="13" name="Rectangle 12"/>
            <p:cNvSpPr/>
            <p:nvPr/>
          </p:nvSpPr>
          <p:spPr>
            <a:xfrm>
              <a:off x="8034507" y="775281"/>
              <a:ext cx="1111082" cy="266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4" name="TextBox 13"/>
          <p:cNvSpPr txBox="1"/>
          <p:nvPr/>
        </p:nvSpPr>
        <p:spPr>
          <a:xfrm>
            <a:off x="0" y="6516052"/>
            <a:ext cx="9144000" cy="400110"/>
          </a:xfrm>
          <a:prstGeom prst="rect">
            <a:avLst/>
          </a:prstGeom>
          <a:solidFill>
            <a:srgbClr val="990033"/>
          </a:solidFill>
        </p:spPr>
        <p:txBody>
          <a:bodyPr wrap="square" rtlCol="0">
            <a:spAutoFit/>
          </a:bodyPr>
          <a:lstStyle/>
          <a:p>
            <a:pPr algn="ctr"/>
            <a:r>
              <a:rPr lang="en-US" sz="2000" b="1" dirty="0">
                <a:solidFill>
                  <a:schemeClr val="bg1"/>
                </a:solidFill>
                <a:latin typeface="Arial" pitchFamily="34" charset="0"/>
                <a:cs typeface="Arial" pitchFamily="34" charset="0"/>
              </a:rPr>
              <a:t>innovative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entrepreneurial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global </a:t>
            </a:r>
            <a:endParaRPr lang="ms-MY" sz="2000" b="1" dirty="0">
              <a:solidFill>
                <a:schemeClr val="bg1"/>
              </a:solidFill>
              <a:latin typeface="Arial" pitchFamily="34" charset="0"/>
              <a:cs typeface="Arial"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17" y="0"/>
            <a:ext cx="2267745" cy="1239511"/>
          </a:xfrm>
          <a:prstGeom prst="rect">
            <a:avLst/>
          </a:prstGeom>
        </p:spPr>
      </p:pic>
      <p:sp>
        <p:nvSpPr>
          <p:cNvPr id="4" name="TextBox 3"/>
          <p:cNvSpPr txBox="1"/>
          <p:nvPr/>
        </p:nvSpPr>
        <p:spPr>
          <a:xfrm>
            <a:off x="3491469" y="3472252"/>
            <a:ext cx="5060442" cy="923330"/>
          </a:xfrm>
          <a:prstGeom prst="rect">
            <a:avLst/>
          </a:prstGeom>
          <a:solidFill>
            <a:schemeClr val="tx2">
              <a:lumMod val="20000"/>
              <a:lumOff val="80000"/>
            </a:schemeClr>
          </a:solidFill>
        </p:spPr>
        <p:txBody>
          <a:bodyPr wrap="square" rtlCol="1">
            <a:spAutoFit/>
          </a:bodyPr>
          <a:lstStyle/>
          <a:p>
            <a:pPr algn="ctr"/>
            <a:r>
              <a:rPr lang="ar-IQ" b="1" dirty="0"/>
              <a:t>وزارة التعليم العالي والبحث العلمي</a:t>
            </a:r>
          </a:p>
          <a:p>
            <a:pPr algn="ctr"/>
            <a:r>
              <a:rPr lang="ar-IQ" b="1" dirty="0"/>
              <a:t>جهاز الإشراف والتقويم العلمي</a:t>
            </a:r>
          </a:p>
          <a:p>
            <a:pPr algn="ctr"/>
            <a:r>
              <a:rPr lang="ar-IQ" b="1" dirty="0"/>
              <a:t>قسم تقييم الأداء</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54" y="3321142"/>
            <a:ext cx="22002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46" y="4653136"/>
            <a:ext cx="2189163"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497876" y="5229200"/>
            <a:ext cx="5060442" cy="646331"/>
          </a:xfrm>
          <a:prstGeom prst="rect">
            <a:avLst/>
          </a:prstGeom>
          <a:solidFill>
            <a:schemeClr val="tx2">
              <a:lumMod val="20000"/>
              <a:lumOff val="80000"/>
            </a:schemeClr>
          </a:solidFill>
        </p:spPr>
        <p:txBody>
          <a:bodyPr wrap="square" rtlCol="1">
            <a:spAutoFit/>
          </a:bodyPr>
          <a:lstStyle/>
          <a:p>
            <a:pPr algn="ctr"/>
            <a:r>
              <a:rPr lang="ar-IQ" b="1" dirty="0"/>
              <a:t> كل منتسبي الوزارة (القيادات العليا)</a:t>
            </a:r>
          </a:p>
          <a:p>
            <a:pPr algn="ctr"/>
            <a:r>
              <a:rPr lang="en-US" b="1" dirty="0"/>
              <a:t>(</a:t>
            </a:r>
            <a:r>
              <a:rPr lang="ar-IQ" b="1" dirty="0"/>
              <a:t>الموظفين</a:t>
            </a:r>
            <a:r>
              <a:rPr lang="en-US" b="1" dirty="0"/>
              <a:t>) + </a:t>
            </a:r>
            <a:r>
              <a:rPr lang="ar-IQ" b="1" dirty="0"/>
              <a:t>(التدريسيين)</a:t>
            </a:r>
          </a:p>
        </p:txBody>
      </p:sp>
    </p:spTree>
    <p:extLst>
      <p:ext uri="{BB962C8B-B14F-4D97-AF65-F5344CB8AC3E}">
        <p14:creationId xmlns:p14="http://schemas.microsoft.com/office/powerpoint/2010/main" val="7332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564904"/>
            <a:ext cx="8712968" cy="4293096"/>
          </a:xfrm>
        </p:spPr>
        <p:txBody>
          <a:bodyPr>
            <a:normAutofit/>
          </a:bodyPr>
          <a:lstStyle/>
          <a:p>
            <a:pPr algn="just"/>
            <a:endParaRPr lang="en-US" sz="1900" b="1" dirty="0">
              <a:solidFill>
                <a:schemeClr val="tx1"/>
              </a:solidFill>
              <a:cs typeface="Times New Roman" pitchFamily="18" charset="0"/>
            </a:endParaRPr>
          </a:p>
          <a:p>
            <a:pPr algn="just"/>
            <a:endParaRPr lang="en-US" sz="1900" b="1" dirty="0">
              <a:solidFill>
                <a:schemeClr val="tx1"/>
              </a:solidFill>
              <a:cs typeface="Times New Roman" pitchFamily="18" charset="0"/>
            </a:endParaRPr>
          </a:p>
          <a:p>
            <a:pPr algn="just"/>
            <a:endParaRPr lang="en-US" sz="2000" dirty="0">
              <a:solidFill>
                <a:schemeClr val="tx1"/>
              </a:solidFill>
              <a:latin typeface="Times New Roman" pitchFamily="18" charset="0"/>
              <a:cs typeface="Times New Roman" pitchFamily="18" charset="0"/>
            </a:endParaRPr>
          </a:p>
        </p:txBody>
      </p:sp>
      <p:graphicFrame>
        <p:nvGraphicFramePr>
          <p:cNvPr id="16" name="Diagram 15"/>
          <p:cNvGraphicFramePr/>
          <p:nvPr>
            <p:extLst>
              <p:ext uri="{D42A27DB-BD31-4B8C-83A1-F6EECF244321}">
                <p14:modId xmlns:p14="http://schemas.microsoft.com/office/powerpoint/2010/main" val="1021314071"/>
              </p:ext>
            </p:extLst>
          </p:nvPr>
        </p:nvGraphicFramePr>
        <p:xfrm>
          <a:off x="-108012" y="476672"/>
          <a:ext cx="9144000" cy="5963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l 16"/>
          <p:cNvSpPr/>
          <p:nvPr/>
        </p:nvSpPr>
        <p:spPr>
          <a:xfrm>
            <a:off x="3419872" y="2708920"/>
            <a:ext cx="2088232" cy="1800200"/>
          </a:xfrm>
          <a:prstGeom prst="ellipse">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IQ" b="1" dirty="0">
                <a:solidFill>
                  <a:schemeClr val="tx1"/>
                </a:solidFill>
                <a:latin typeface="Times New Roman" pitchFamily="18" charset="0"/>
                <a:cs typeface="Times New Roman" pitchFamily="18" charset="0"/>
              </a:rPr>
              <a:t>تطبيقات الاستمارة</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653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516052"/>
            <a:ext cx="9144000" cy="400110"/>
          </a:xfrm>
          <a:prstGeom prst="rect">
            <a:avLst/>
          </a:prstGeom>
          <a:solidFill>
            <a:srgbClr val="990033"/>
          </a:solidFill>
        </p:spPr>
        <p:txBody>
          <a:bodyPr wrap="square" rtlCol="0">
            <a:spAutoFit/>
          </a:bodyPr>
          <a:lstStyle/>
          <a:p>
            <a:pPr algn="ctr"/>
            <a:r>
              <a:rPr lang="en-US" sz="2000" b="1" dirty="0">
                <a:solidFill>
                  <a:schemeClr val="bg1"/>
                </a:solidFill>
                <a:latin typeface="Arial" pitchFamily="34" charset="0"/>
                <a:cs typeface="Arial" pitchFamily="34" charset="0"/>
              </a:rPr>
              <a:t>innovative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entrepreneurial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global </a:t>
            </a:r>
            <a:endParaRPr lang="ms-MY" sz="2000" b="1" dirty="0">
              <a:solidFill>
                <a:schemeClr val="bg1"/>
              </a:solidFill>
              <a:latin typeface="Arial" pitchFamily="34" charset="0"/>
              <a:cs typeface="Arial" pitchFamily="34" charset="0"/>
            </a:endParaRPr>
          </a:p>
        </p:txBody>
      </p:sp>
      <p:sp>
        <p:nvSpPr>
          <p:cNvPr id="15" name="Flowchart: Process 14"/>
          <p:cNvSpPr/>
          <p:nvPr/>
        </p:nvSpPr>
        <p:spPr>
          <a:xfrm>
            <a:off x="5700881" y="2204864"/>
            <a:ext cx="2687543" cy="60835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b="1" dirty="0">
                <a:latin typeface="Times New Roman" pitchFamily="18" charset="0"/>
                <a:cs typeface="Times New Roman" pitchFamily="18" charset="0"/>
              </a:rPr>
              <a:t> </a:t>
            </a:r>
            <a:r>
              <a:rPr lang="ar-IQ" sz="2000" b="1" dirty="0">
                <a:latin typeface="Times New Roman" pitchFamily="18" charset="0"/>
                <a:cs typeface="Times New Roman" pitchFamily="18" charset="0"/>
              </a:rPr>
              <a:t>استمارة التدريسي</a:t>
            </a:r>
            <a:endParaRPr lang="en-US" sz="2000" b="1" dirty="0">
              <a:latin typeface="Times New Roman" pitchFamily="18" charset="0"/>
              <a:cs typeface="Times New Roman" pitchFamily="18" charset="0"/>
            </a:endParaRPr>
          </a:p>
        </p:txBody>
      </p:sp>
      <p:sp>
        <p:nvSpPr>
          <p:cNvPr id="18" name="Flowchart: Process 17"/>
          <p:cNvSpPr/>
          <p:nvPr/>
        </p:nvSpPr>
        <p:spPr>
          <a:xfrm>
            <a:off x="5736806" y="3101254"/>
            <a:ext cx="2651618" cy="60835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000" b="1" dirty="0">
                <a:solidFill>
                  <a:prstClr val="white"/>
                </a:solidFill>
                <a:latin typeface="Times New Roman" pitchFamily="18" charset="0"/>
                <a:cs typeface="Times New Roman" pitchFamily="18" charset="0"/>
              </a:rPr>
              <a:t> </a:t>
            </a:r>
            <a:r>
              <a:rPr lang="ar-IQ" sz="2000" b="1" dirty="0">
                <a:solidFill>
                  <a:prstClr val="white"/>
                </a:solidFill>
                <a:latin typeface="Times New Roman" pitchFamily="18" charset="0"/>
                <a:cs typeface="Times New Roman" pitchFamily="18" charset="0"/>
              </a:rPr>
              <a:t>استمارة التدريسي الاداري</a:t>
            </a:r>
            <a:endParaRPr lang="en-US" sz="2000" b="1" dirty="0">
              <a:solidFill>
                <a:prstClr val="white"/>
              </a:solidFill>
              <a:latin typeface="Times New Roman" pitchFamily="18" charset="0"/>
              <a:cs typeface="Times New Roman" pitchFamily="18" charset="0"/>
            </a:endParaRPr>
          </a:p>
        </p:txBody>
      </p:sp>
      <p:sp>
        <p:nvSpPr>
          <p:cNvPr id="19" name="Flowchart: Process 18"/>
          <p:cNvSpPr/>
          <p:nvPr/>
        </p:nvSpPr>
        <p:spPr>
          <a:xfrm>
            <a:off x="5736807" y="4221088"/>
            <a:ext cx="2651617" cy="60835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dirty="0"/>
              <a:t>   </a:t>
            </a:r>
            <a:r>
              <a:rPr lang="en-US" sz="2000" b="1" dirty="0">
                <a:latin typeface="Times New Roman" pitchFamily="18" charset="0"/>
                <a:cs typeface="Times New Roman" pitchFamily="18" charset="0"/>
              </a:rPr>
              <a:t> </a:t>
            </a:r>
            <a:r>
              <a:rPr lang="ar-IQ" sz="2000" b="1" dirty="0">
                <a:latin typeface="Times New Roman" pitchFamily="18" charset="0"/>
                <a:cs typeface="Times New Roman" pitchFamily="18" charset="0"/>
              </a:rPr>
              <a:t>استمارة التدريسي المتفرغ جزئيا</a:t>
            </a:r>
            <a:endParaRPr lang="en-US" sz="2000" b="1" dirty="0">
              <a:latin typeface="Times New Roman" pitchFamily="18" charset="0"/>
              <a:cs typeface="Times New Roman" pitchFamily="18" charset="0"/>
            </a:endParaRPr>
          </a:p>
        </p:txBody>
      </p:sp>
      <p:sp>
        <p:nvSpPr>
          <p:cNvPr id="20" name="Flowchart: Process 19"/>
          <p:cNvSpPr/>
          <p:nvPr/>
        </p:nvSpPr>
        <p:spPr>
          <a:xfrm>
            <a:off x="5736808" y="5107480"/>
            <a:ext cx="2651616" cy="60835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 </a:t>
            </a:r>
            <a:r>
              <a:rPr lang="ar-IQ" sz="2000" b="1" dirty="0">
                <a:latin typeface="Times New Roman" pitchFamily="18" charset="0"/>
                <a:cs typeface="Times New Roman" pitchFamily="18" charset="0"/>
              </a:rPr>
              <a:t>استمارة الموظفين</a:t>
            </a:r>
            <a:endParaRPr lang="en-US" sz="2000" b="1" dirty="0">
              <a:latin typeface="Times New Roman" pitchFamily="18" charset="0"/>
              <a:cs typeface="Times New Roman" pitchFamily="18" charset="0"/>
            </a:endParaRPr>
          </a:p>
        </p:txBody>
      </p:sp>
      <p:sp>
        <p:nvSpPr>
          <p:cNvPr id="21" name="Flowchart: Process 20"/>
          <p:cNvSpPr/>
          <p:nvPr/>
        </p:nvSpPr>
        <p:spPr>
          <a:xfrm>
            <a:off x="5700880" y="1274363"/>
            <a:ext cx="2687544" cy="60835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000" b="1" dirty="0">
                <a:latin typeface="Times New Roman" pitchFamily="18" charset="0"/>
                <a:cs typeface="Times New Roman" pitchFamily="18" charset="0"/>
              </a:rPr>
              <a:t>ملف القيادات </a:t>
            </a:r>
            <a:endParaRPr lang="en-US" sz="2000" b="1" dirty="0">
              <a:latin typeface="Times New Roman" pitchFamily="18" charset="0"/>
              <a:cs typeface="Times New Roman" pitchFamily="18" charset="0"/>
            </a:endParaRPr>
          </a:p>
        </p:txBody>
      </p:sp>
      <p:sp>
        <p:nvSpPr>
          <p:cNvPr id="22" name="Flowchart: Process 21"/>
          <p:cNvSpPr/>
          <p:nvPr/>
        </p:nvSpPr>
        <p:spPr>
          <a:xfrm>
            <a:off x="3371266" y="248900"/>
            <a:ext cx="2401467" cy="532313"/>
          </a:xfrm>
          <a:prstGeom prst="flowChartProcess">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 </a:t>
            </a:r>
            <a:r>
              <a:rPr lang="ar-IQ" sz="2000" b="1" dirty="0">
                <a:solidFill>
                  <a:schemeClr val="tx1"/>
                </a:solidFill>
                <a:latin typeface="Times New Roman" pitchFamily="18" charset="0"/>
                <a:cs typeface="Times New Roman" pitchFamily="18" charset="0"/>
              </a:rPr>
              <a:t>أنواع الاستمارات</a:t>
            </a: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5010"/>
            <a:ext cx="3810000" cy="4490828"/>
          </a:xfrm>
          <a:prstGeom prst="rect">
            <a:avLst/>
          </a:prstGeom>
        </p:spPr>
      </p:pic>
    </p:spTree>
    <p:extLst>
      <p:ext uri="{BB962C8B-B14F-4D97-AF65-F5344CB8AC3E}">
        <p14:creationId xmlns:p14="http://schemas.microsoft.com/office/powerpoint/2010/main" val="287057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516052"/>
            <a:ext cx="9144000" cy="400110"/>
          </a:xfrm>
          <a:prstGeom prst="rect">
            <a:avLst/>
          </a:prstGeom>
          <a:solidFill>
            <a:srgbClr val="990033"/>
          </a:solidFill>
        </p:spPr>
        <p:txBody>
          <a:bodyPr wrap="square" rtlCol="0">
            <a:spAutoFit/>
          </a:bodyPr>
          <a:lstStyle/>
          <a:p>
            <a:pPr algn="ctr"/>
            <a:r>
              <a:rPr lang="en-US" sz="2000" b="1" dirty="0">
                <a:solidFill>
                  <a:schemeClr val="bg1"/>
                </a:solidFill>
                <a:latin typeface="Arial" pitchFamily="34" charset="0"/>
                <a:cs typeface="Arial" pitchFamily="34" charset="0"/>
              </a:rPr>
              <a:t>innovative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entrepreneurial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global </a:t>
            </a:r>
            <a:endParaRPr lang="ms-MY" sz="2000" b="1" dirty="0">
              <a:solidFill>
                <a:schemeClr val="bg1"/>
              </a:solidFill>
              <a:latin typeface="Arial" pitchFamily="34" charset="0"/>
              <a:cs typeface="Arial" pitchFamily="34" charset="0"/>
            </a:endParaRPr>
          </a:p>
        </p:txBody>
      </p:sp>
      <p:sp>
        <p:nvSpPr>
          <p:cNvPr id="26" name="Title 15"/>
          <p:cNvSpPr>
            <a:spLocks noGrp="1"/>
          </p:cNvSpPr>
          <p:nvPr>
            <p:ph type="ctrTitle"/>
          </p:nvPr>
        </p:nvSpPr>
        <p:spPr>
          <a:xfrm>
            <a:off x="1511660" y="314539"/>
            <a:ext cx="6120680" cy="432048"/>
          </a:xfrm>
          <a:solidFill>
            <a:srgbClr val="FFFF00"/>
          </a:solidFill>
        </p:spPr>
        <p:txBody>
          <a:bodyPr>
            <a:noAutofit/>
          </a:bodyPr>
          <a:lstStyle/>
          <a:p>
            <a:r>
              <a:rPr lang="ar-IQ" sz="2800" b="1" dirty="0">
                <a:latin typeface="Times New Roman" pitchFamily="18" charset="0"/>
                <a:cs typeface="Times New Roman" pitchFamily="18" charset="0"/>
              </a:rPr>
              <a:t> خطوات الملف </a:t>
            </a:r>
            <a:endParaRPr lang="en-US" sz="28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724501"/>
            <a:ext cx="2448272" cy="16963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26" y="4731642"/>
            <a:ext cx="3043262" cy="16287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626" y="2693901"/>
            <a:ext cx="3043262" cy="1911085"/>
          </a:xfrm>
          <a:prstGeom prst="rect">
            <a:avLst/>
          </a:prstGeom>
        </p:spPr>
      </p:pic>
      <p:sp>
        <p:nvSpPr>
          <p:cNvPr id="13" name="Flowchart: Process 12"/>
          <p:cNvSpPr/>
          <p:nvPr/>
        </p:nvSpPr>
        <p:spPr>
          <a:xfrm>
            <a:off x="4567272" y="3228148"/>
            <a:ext cx="2687544" cy="644577"/>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IQ" sz="2000" b="1" dirty="0">
                <a:latin typeface="Times New Roman" pitchFamily="18" charset="0"/>
                <a:cs typeface="Times New Roman" pitchFamily="18" charset="0"/>
              </a:rPr>
              <a:t>التدريسيين </a:t>
            </a:r>
            <a:r>
              <a:rPr lang="en-US" sz="2000" b="1" dirty="0">
                <a:latin typeface="Times New Roman" pitchFamily="18" charset="0"/>
                <a:cs typeface="Times New Roman" pitchFamily="18" charset="0"/>
              </a:rPr>
              <a:t> </a:t>
            </a:r>
          </a:p>
          <a:p>
            <a:pPr algn="ctr"/>
            <a:r>
              <a:rPr lang="ar-IQ" sz="2000" b="1" dirty="0">
                <a:latin typeface="Times New Roman" pitchFamily="18" charset="0"/>
                <a:cs typeface="Times New Roman" pitchFamily="18" charset="0"/>
              </a:rPr>
              <a:t>  8</a:t>
            </a:r>
            <a:r>
              <a:rPr lang="en-US" sz="2000" b="1" dirty="0">
                <a:latin typeface="Times New Roman" pitchFamily="18" charset="0"/>
                <a:cs typeface="Times New Roman" pitchFamily="18" charset="0"/>
              </a:rPr>
              <a:t>/</a:t>
            </a:r>
            <a:r>
              <a:rPr lang="ar-IQ" sz="2000" b="1" dirty="0">
                <a:latin typeface="Times New Roman" pitchFamily="18" charset="0"/>
                <a:cs typeface="Times New Roman" pitchFamily="18" charset="0"/>
              </a:rPr>
              <a:t>31</a:t>
            </a:r>
            <a:r>
              <a:rPr lang="en-US" sz="2000" b="1" dirty="0">
                <a:latin typeface="Times New Roman" pitchFamily="18" charset="0"/>
                <a:cs typeface="Times New Roman" pitchFamily="18" charset="0"/>
              </a:rPr>
              <a:t>     -    </a:t>
            </a:r>
            <a:r>
              <a:rPr lang="ar-IQ" sz="2000" b="1" dirty="0">
                <a:latin typeface="Times New Roman" pitchFamily="18" charset="0"/>
                <a:cs typeface="Times New Roman" pitchFamily="18" charset="0"/>
              </a:rPr>
              <a:t> 9</a:t>
            </a:r>
            <a:r>
              <a:rPr lang="en-US" sz="2000" b="1" dirty="0">
                <a:latin typeface="Times New Roman" pitchFamily="18" charset="0"/>
                <a:cs typeface="Times New Roman" pitchFamily="18" charset="0"/>
              </a:rPr>
              <a:t>/</a:t>
            </a:r>
            <a:r>
              <a:rPr lang="ar-IQ" sz="2000" b="1" dirty="0">
                <a:latin typeface="Times New Roman" pitchFamily="18" charset="0"/>
                <a:cs typeface="Times New Roman" pitchFamily="18" charset="0"/>
              </a:rPr>
              <a:t>1  </a:t>
            </a:r>
            <a:endParaRPr lang="en-US" sz="2000" b="1" dirty="0">
              <a:latin typeface="Times New Roman" pitchFamily="18" charset="0"/>
              <a:cs typeface="Times New Roman" pitchFamily="18" charset="0"/>
            </a:endParaRPr>
          </a:p>
        </p:txBody>
      </p:sp>
      <p:sp>
        <p:nvSpPr>
          <p:cNvPr id="16" name="Flowchart: Process 15"/>
          <p:cNvSpPr/>
          <p:nvPr/>
        </p:nvSpPr>
        <p:spPr>
          <a:xfrm>
            <a:off x="4567272" y="5090367"/>
            <a:ext cx="2687544" cy="644577"/>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 </a:t>
            </a:r>
            <a:r>
              <a:rPr lang="ar-IQ" sz="2000" b="1" dirty="0">
                <a:latin typeface="Times New Roman" pitchFamily="18" charset="0"/>
                <a:cs typeface="Times New Roman" pitchFamily="18" charset="0"/>
              </a:rPr>
              <a:t>الموظفين </a:t>
            </a:r>
            <a:r>
              <a:rPr lang="en-US" sz="2000" b="1" dirty="0">
                <a:latin typeface="Times New Roman" pitchFamily="18" charset="0"/>
                <a:cs typeface="Times New Roman" pitchFamily="18" charset="0"/>
              </a:rPr>
              <a:t> </a:t>
            </a:r>
          </a:p>
          <a:p>
            <a:pPr algn="ctr"/>
            <a:r>
              <a:rPr lang="ar-IQ" sz="2000" b="1" dirty="0">
                <a:latin typeface="Times New Roman" pitchFamily="18" charset="0"/>
                <a:cs typeface="Times New Roman" pitchFamily="18" charset="0"/>
              </a:rPr>
              <a:t>  12</a:t>
            </a:r>
            <a:r>
              <a:rPr lang="en-US" sz="2000" b="1" dirty="0">
                <a:latin typeface="Times New Roman" pitchFamily="18" charset="0"/>
                <a:cs typeface="Times New Roman" pitchFamily="18" charset="0"/>
              </a:rPr>
              <a:t>/</a:t>
            </a:r>
            <a:r>
              <a:rPr lang="ar-IQ" sz="2000" b="1" dirty="0">
                <a:latin typeface="Times New Roman" pitchFamily="18" charset="0"/>
                <a:cs typeface="Times New Roman" pitchFamily="18" charset="0"/>
              </a:rPr>
              <a:t>31</a:t>
            </a:r>
            <a:r>
              <a:rPr lang="en-US" sz="2000" b="1" dirty="0">
                <a:latin typeface="Times New Roman" pitchFamily="18" charset="0"/>
                <a:cs typeface="Times New Roman" pitchFamily="18" charset="0"/>
              </a:rPr>
              <a:t>     -    </a:t>
            </a:r>
            <a:r>
              <a:rPr lang="ar-IQ" sz="2000" b="1" dirty="0">
                <a:latin typeface="Times New Roman" pitchFamily="18" charset="0"/>
                <a:cs typeface="Times New Roman" pitchFamily="18" charset="0"/>
              </a:rPr>
              <a:t> 1</a:t>
            </a:r>
            <a:r>
              <a:rPr lang="en-US" sz="2000" b="1" dirty="0">
                <a:latin typeface="Times New Roman" pitchFamily="18" charset="0"/>
                <a:cs typeface="Times New Roman" pitchFamily="18" charset="0"/>
              </a:rPr>
              <a:t>/</a:t>
            </a:r>
            <a:r>
              <a:rPr lang="ar-IQ" sz="2000" b="1" dirty="0">
                <a:latin typeface="Times New Roman" pitchFamily="18" charset="0"/>
                <a:cs typeface="Times New Roman" pitchFamily="18" charset="0"/>
              </a:rPr>
              <a:t>1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041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516052"/>
            <a:ext cx="9144000" cy="400110"/>
          </a:xfrm>
          <a:prstGeom prst="rect">
            <a:avLst/>
          </a:prstGeom>
          <a:solidFill>
            <a:srgbClr val="990033"/>
          </a:solidFill>
        </p:spPr>
        <p:txBody>
          <a:bodyPr wrap="square" rtlCol="0">
            <a:spAutoFit/>
          </a:bodyPr>
          <a:lstStyle/>
          <a:p>
            <a:pPr algn="ctr"/>
            <a:r>
              <a:rPr lang="en-US" sz="2000" b="1" dirty="0">
                <a:solidFill>
                  <a:schemeClr val="bg1"/>
                </a:solidFill>
                <a:latin typeface="Arial" pitchFamily="34" charset="0"/>
                <a:cs typeface="Arial" pitchFamily="34" charset="0"/>
              </a:rPr>
              <a:t>innovative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entrepreneurial </a:t>
            </a:r>
            <a:r>
              <a:rPr lang="en-US" sz="2000" b="1" dirty="0">
                <a:solidFill>
                  <a:schemeClr val="bg1"/>
                </a:solidFill>
                <a:latin typeface="Arial" pitchFamily="34" charset="0"/>
                <a:cs typeface="Arial" pitchFamily="34" charset="0"/>
                <a:sym typeface="Wingdings"/>
              </a:rPr>
              <a:t> </a:t>
            </a:r>
            <a:r>
              <a:rPr lang="en-US" sz="2000" b="1" dirty="0">
                <a:solidFill>
                  <a:schemeClr val="bg1"/>
                </a:solidFill>
                <a:latin typeface="Arial" pitchFamily="34" charset="0"/>
                <a:cs typeface="Arial" pitchFamily="34" charset="0"/>
              </a:rPr>
              <a:t>global </a:t>
            </a:r>
            <a:endParaRPr lang="ms-MY" sz="2000" b="1" dirty="0">
              <a:solidFill>
                <a:schemeClr val="bg1"/>
              </a:solidFill>
              <a:latin typeface="Arial" pitchFamily="34" charset="0"/>
              <a:cs typeface="Arial" pitchFamily="34" charset="0"/>
            </a:endParaRPr>
          </a:p>
        </p:txBody>
      </p:sp>
      <p:sp>
        <p:nvSpPr>
          <p:cNvPr id="26" name="Title 15"/>
          <p:cNvSpPr>
            <a:spLocks noGrp="1"/>
          </p:cNvSpPr>
          <p:nvPr>
            <p:ph type="ctrTitle"/>
          </p:nvPr>
        </p:nvSpPr>
        <p:spPr>
          <a:xfrm>
            <a:off x="1475656" y="246651"/>
            <a:ext cx="6120680" cy="432048"/>
          </a:xfrm>
          <a:solidFill>
            <a:srgbClr val="FFFF00"/>
          </a:solidFill>
        </p:spPr>
        <p:txBody>
          <a:bodyPr>
            <a:noAutofit/>
          </a:bodyPr>
          <a:lstStyle/>
          <a:p>
            <a:r>
              <a:rPr lang="ar-IQ" sz="2800" b="1" dirty="0">
                <a:latin typeface="Times New Roman" pitchFamily="18" charset="0"/>
                <a:cs typeface="Times New Roman" pitchFamily="18" charset="0"/>
              </a:rPr>
              <a:t> خطوات الملف </a:t>
            </a:r>
            <a:endParaRPr lang="en-US" sz="2800" b="1" dirty="0">
              <a:latin typeface="Times New Roman" pitchFamily="18" charset="0"/>
              <a:cs typeface="Times New Roman" pitchFamily="18"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23" y="3969116"/>
            <a:ext cx="2466975" cy="184785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38951"/>
            <a:ext cx="2756886" cy="287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lowchart: Process 16"/>
          <p:cNvSpPr/>
          <p:nvPr/>
        </p:nvSpPr>
        <p:spPr>
          <a:xfrm>
            <a:off x="5508104" y="1833754"/>
            <a:ext cx="2808312"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 </a:t>
            </a:r>
            <a:r>
              <a:rPr lang="ar-IQ" sz="2000" b="1" dirty="0">
                <a:latin typeface="Times New Roman" pitchFamily="18" charset="0"/>
                <a:cs typeface="Times New Roman" pitchFamily="18" charset="0"/>
              </a:rPr>
              <a:t>اطلاق الاستمارة الورقية </a:t>
            </a:r>
            <a:endParaRPr lang="en-US" sz="2000" b="1" dirty="0">
              <a:latin typeface="Times New Roman" pitchFamily="18" charset="0"/>
              <a:cs typeface="Times New Roman" pitchFamily="18" charset="0"/>
            </a:endParaRPr>
          </a:p>
        </p:txBody>
      </p:sp>
      <p:sp>
        <p:nvSpPr>
          <p:cNvPr id="18" name="Flowchart: Process 17"/>
          <p:cNvSpPr/>
          <p:nvPr/>
        </p:nvSpPr>
        <p:spPr>
          <a:xfrm>
            <a:off x="5580112" y="3500797"/>
            <a:ext cx="2808312" cy="199278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000" b="1" dirty="0">
                <a:latin typeface="Times New Roman" pitchFamily="18" charset="0"/>
                <a:cs typeface="Times New Roman" pitchFamily="18" charset="0"/>
              </a:rPr>
              <a:t> ملى الاستمارة  من  قبل التدريسي والتدقيق الورقي من قبل اللجنة العلمية</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7295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ctrTitle"/>
          </p:nvPr>
        </p:nvSpPr>
        <p:spPr>
          <a:xfrm>
            <a:off x="1475656" y="246651"/>
            <a:ext cx="6120680" cy="432048"/>
          </a:xfrm>
          <a:solidFill>
            <a:srgbClr val="FFFF00"/>
          </a:solidFill>
        </p:spPr>
        <p:txBody>
          <a:bodyPr>
            <a:noAutofit/>
          </a:bodyPr>
          <a:lstStyle/>
          <a:p>
            <a:r>
              <a:rPr lang="ar-IQ" sz="2800" b="1" dirty="0">
                <a:latin typeface="Times New Roman" pitchFamily="18" charset="0"/>
                <a:cs typeface="Times New Roman" pitchFamily="18" charset="0"/>
              </a:rPr>
              <a:t> خطوات الملف </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75640"/>
            <a:ext cx="2466975" cy="1847850"/>
          </a:xfrm>
          <a:prstGeom prst="rect">
            <a:avLst/>
          </a:prstGeom>
        </p:spPr>
      </p:pic>
      <p:sp>
        <p:nvSpPr>
          <p:cNvPr id="9" name="Flowchart: Process 8"/>
          <p:cNvSpPr/>
          <p:nvPr/>
        </p:nvSpPr>
        <p:spPr>
          <a:xfrm>
            <a:off x="4716016" y="1667836"/>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000" b="1" dirty="0">
                <a:latin typeface="Times New Roman" pitchFamily="18" charset="0"/>
                <a:cs typeface="Times New Roman" pitchFamily="18" charset="0"/>
              </a:rPr>
              <a:t> التدقيق من قبل عضو ارتباط </a:t>
            </a:r>
            <a:r>
              <a:rPr lang="en-US" sz="2000" b="1" dirty="0">
                <a:latin typeface="Times New Roman" pitchFamily="18" charset="0"/>
                <a:cs typeface="Times New Roman" pitchFamily="18" charset="0"/>
              </a:rPr>
              <a:t> </a:t>
            </a:r>
          </a:p>
          <a:p>
            <a:pPr algn="ctr"/>
            <a:r>
              <a:rPr lang="ar-IQ" sz="2000" b="1" dirty="0">
                <a:latin typeface="Times New Roman" pitchFamily="18" charset="0"/>
                <a:cs typeface="Times New Roman" pitchFamily="18" charset="0"/>
              </a:rPr>
              <a:t>القسم العلمي مع اللجنة العلمية </a:t>
            </a:r>
            <a:endParaRPr lang="en-US" sz="20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12" y="3306927"/>
            <a:ext cx="3420949" cy="300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lowchart: Process 11"/>
          <p:cNvSpPr/>
          <p:nvPr/>
        </p:nvSpPr>
        <p:spPr>
          <a:xfrm>
            <a:off x="4716016" y="4485834"/>
            <a:ext cx="3600400" cy="6445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2000" b="1" dirty="0">
                <a:latin typeface="Times New Roman" pitchFamily="18" charset="0"/>
                <a:cs typeface="Times New Roman" pitchFamily="18" charset="0"/>
              </a:rPr>
              <a:t> التدقيق من قبل  شعبة ضمان الجودة مع اعضاء ارتباط الاقسام  العلمية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2795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heel(1)">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12498</TotalTime>
  <Words>1056</Words>
  <Application>Microsoft Office PowerPoint</Application>
  <PresentationFormat>On-screen Show (4:3)</PresentationFormat>
  <Paragraphs>163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Gothic</vt:lpstr>
      <vt:lpstr>Garamond</vt:lpstr>
      <vt:lpstr>Times New Roman</vt:lpstr>
      <vt:lpstr>TimesNewRomanPSMT</vt:lpstr>
      <vt:lpstr>Urdu Typesetting</vt:lpstr>
      <vt:lpstr>Office Theme</vt:lpstr>
      <vt:lpstr>PowerPoint Presentation</vt:lpstr>
      <vt:lpstr>(ملف تقييم الأداء ورشة عمل ( </vt:lpstr>
      <vt:lpstr> التعريف بملف تقييم الأداء</vt:lpstr>
      <vt:lpstr> التعريف بملف تقييم الأداء</vt:lpstr>
      <vt:lpstr>PowerPoint Presentation</vt:lpstr>
      <vt:lpstr>PowerPoint Presentation</vt:lpstr>
      <vt:lpstr> خطوات الملف </vt:lpstr>
      <vt:lpstr> خطوات الملف </vt:lpstr>
      <vt:lpstr> خطوات الملف </vt:lpstr>
      <vt:lpstr> خطوات الملف </vt:lpstr>
      <vt:lpstr> خطوات الملف </vt:lpstr>
      <vt:lpstr> محاور الاستمارة</vt:lpstr>
      <vt:lpstr> (40%) 1- محور التدريس </vt:lpstr>
      <vt:lpstr> 1- محور التدريس</vt:lpstr>
      <vt:lpstr> 2- محور النشاط العلمي والبحثي (40%) </vt:lpstr>
      <vt:lpstr> 2- محور النشاط العلمي والبحثي</vt:lpstr>
      <vt:lpstr> 2- محور النشاط العلمي والبحثي</vt:lpstr>
      <vt:lpstr> 3- محور  الجانب التربوي  (20%)  والتكليفات</vt:lpstr>
      <vt:lpstr> 3- محور  الجانب التربوي والتكليفات</vt:lpstr>
      <vt:lpstr> 4- نقاط القوة (درجات ضافة)</vt:lpstr>
      <vt:lpstr>- العقوبات (خصم الدرجات)5</vt:lpstr>
      <vt:lpstr>PowerPoint Presentation</vt:lpstr>
      <vt:lpstr>PowerPoint Presentation</vt:lpstr>
      <vt:lpstr>PowerPoint Presentation</vt:lpstr>
      <vt:lpstr>PowerPoint Presentation</vt:lpstr>
      <vt:lpstr>PowerPoint Presentation</vt:lpstr>
      <vt:lpstr>PowerPoint Presentation</vt:lpstr>
      <vt:lpstr>شكراً لحضوركم وحسن الاستماع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MKB 1133  Bio-product Development</dc:title>
  <dc:creator>user</dc:creator>
  <cp:lastModifiedBy>sudad dayl</cp:lastModifiedBy>
  <cp:revision>583</cp:revision>
  <cp:lastPrinted>2012-11-07T05:40:15Z</cp:lastPrinted>
  <dcterms:created xsi:type="dcterms:W3CDTF">2012-10-30T13:17:10Z</dcterms:created>
  <dcterms:modified xsi:type="dcterms:W3CDTF">2023-05-14T13:04:12Z</dcterms:modified>
</cp:coreProperties>
</file>