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5"/>
  </p:notesMasterIdLst>
  <p:sldIdLst>
    <p:sldId id="256" r:id="rId2"/>
    <p:sldId id="467" r:id="rId3"/>
    <p:sldId id="436" r:id="rId4"/>
    <p:sldId id="437" r:id="rId5"/>
    <p:sldId id="461" r:id="rId6"/>
    <p:sldId id="463" r:id="rId7"/>
    <p:sldId id="460" r:id="rId8"/>
    <p:sldId id="462" r:id="rId9"/>
    <p:sldId id="464" r:id="rId10"/>
    <p:sldId id="465" r:id="rId11"/>
    <p:sldId id="451" r:id="rId12"/>
    <p:sldId id="449" r:id="rId13"/>
    <p:sldId id="357" r:id="rId14"/>
    <p:sldId id="392" r:id="rId15"/>
    <p:sldId id="358" r:id="rId16"/>
    <p:sldId id="359" r:id="rId17"/>
    <p:sldId id="360" r:id="rId18"/>
    <p:sldId id="361" r:id="rId19"/>
    <p:sldId id="362" r:id="rId20"/>
    <p:sldId id="367" r:id="rId21"/>
    <p:sldId id="369" r:id="rId22"/>
    <p:sldId id="371" r:id="rId23"/>
    <p:sldId id="374" r:id="rId24"/>
    <p:sldId id="257" r:id="rId25"/>
    <p:sldId id="258" r:id="rId26"/>
    <p:sldId id="259" r:id="rId27"/>
    <p:sldId id="261" r:id="rId28"/>
    <p:sldId id="262" r:id="rId29"/>
    <p:sldId id="263" r:id="rId30"/>
    <p:sldId id="445" r:id="rId31"/>
    <p:sldId id="446" r:id="rId32"/>
    <p:sldId id="447" r:id="rId33"/>
    <p:sldId id="448" r:id="rId34"/>
    <p:sldId id="265" r:id="rId35"/>
    <p:sldId id="267" r:id="rId36"/>
    <p:sldId id="268" r:id="rId37"/>
    <p:sldId id="381" r:id="rId38"/>
    <p:sldId id="382" r:id="rId39"/>
    <p:sldId id="383" r:id="rId40"/>
    <p:sldId id="384" r:id="rId41"/>
    <p:sldId id="385" r:id="rId42"/>
    <p:sldId id="270" r:id="rId43"/>
    <p:sldId id="271" r:id="rId44"/>
    <p:sldId id="273" r:id="rId45"/>
    <p:sldId id="386" r:id="rId46"/>
    <p:sldId id="398" r:id="rId47"/>
    <p:sldId id="404" r:id="rId48"/>
    <p:sldId id="406" r:id="rId49"/>
    <p:sldId id="380" r:id="rId50"/>
    <p:sldId id="274" r:id="rId51"/>
    <p:sldId id="275" r:id="rId52"/>
    <p:sldId id="450" r:id="rId53"/>
    <p:sldId id="288" r:id="rId54"/>
    <p:sldId id="289" r:id="rId55"/>
    <p:sldId id="290" r:id="rId56"/>
    <p:sldId id="291" r:id="rId57"/>
    <p:sldId id="434" r:id="rId58"/>
    <p:sldId id="292" r:id="rId59"/>
    <p:sldId id="293" r:id="rId60"/>
    <p:sldId id="294" r:id="rId61"/>
    <p:sldId id="435" r:id="rId62"/>
    <p:sldId id="297" r:id="rId63"/>
    <p:sldId id="430" r:id="rId64"/>
    <p:sldId id="431" r:id="rId65"/>
    <p:sldId id="432" r:id="rId66"/>
    <p:sldId id="428" r:id="rId67"/>
    <p:sldId id="433" r:id="rId68"/>
    <p:sldId id="429" r:id="rId69"/>
    <p:sldId id="298" r:id="rId70"/>
    <p:sldId id="300" r:id="rId71"/>
    <p:sldId id="310" r:id="rId72"/>
    <p:sldId id="341" r:id="rId73"/>
    <p:sldId id="342" r:id="rId74"/>
    <p:sldId id="343" r:id="rId75"/>
    <p:sldId id="438" r:id="rId76"/>
    <p:sldId id="313" r:id="rId77"/>
    <p:sldId id="439" r:id="rId78"/>
    <p:sldId id="440" r:id="rId79"/>
    <p:sldId id="454" r:id="rId80"/>
    <p:sldId id="455" r:id="rId81"/>
    <p:sldId id="466" r:id="rId82"/>
    <p:sldId id="456" r:id="rId83"/>
    <p:sldId id="458" r:id="rId84"/>
    <p:sldId id="442" r:id="rId85"/>
    <p:sldId id="468" r:id="rId86"/>
    <p:sldId id="469" r:id="rId87"/>
    <p:sldId id="471" r:id="rId88"/>
    <p:sldId id="473" r:id="rId89"/>
    <p:sldId id="474" r:id="rId90"/>
    <p:sldId id="475" r:id="rId91"/>
    <p:sldId id="344" r:id="rId92"/>
    <p:sldId id="476" r:id="rId93"/>
    <p:sldId id="345"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3559" autoAdjust="0"/>
  </p:normalViewPr>
  <p:slideViewPr>
    <p:cSldViewPr snapToGrid="0">
      <p:cViewPr varScale="1">
        <p:scale>
          <a:sx n="76" d="100"/>
          <a:sy n="76" d="100"/>
        </p:scale>
        <p:origin x="450"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FC29F-50CC-4E9F-916D-32F5D43AD450}"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4BD2D-8FDF-4F8E-A895-059E3DB830F2}" type="slidenum">
              <a:rPr lang="en-US" smtClean="0"/>
              <a:t>‹#›</a:t>
            </a:fld>
            <a:endParaRPr lang="en-US"/>
          </a:p>
        </p:txBody>
      </p:sp>
    </p:spTree>
    <p:extLst>
      <p:ext uri="{BB962C8B-B14F-4D97-AF65-F5344CB8AC3E}">
        <p14:creationId xmlns:p14="http://schemas.microsoft.com/office/powerpoint/2010/main" val="427203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1</a:t>
            </a:fld>
            <a:endParaRPr lang="en-US"/>
          </a:p>
        </p:txBody>
      </p:sp>
    </p:spTree>
    <p:extLst>
      <p:ext uri="{BB962C8B-B14F-4D97-AF65-F5344CB8AC3E}">
        <p14:creationId xmlns:p14="http://schemas.microsoft.com/office/powerpoint/2010/main" val="382604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34</a:t>
            </a:fld>
            <a:endParaRPr lang="en-US"/>
          </a:p>
        </p:txBody>
      </p:sp>
    </p:spTree>
    <p:extLst>
      <p:ext uri="{BB962C8B-B14F-4D97-AF65-F5344CB8AC3E}">
        <p14:creationId xmlns:p14="http://schemas.microsoft.com/office/powerpoint/2010/main" val="403584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36</a:t>
            </a:fld>
            <a:endParaRPr lang="en-US"/>
          </a:p>
        </p:txBody>
      </p:sp>
    </p:spTree>
    <p:extLst>
      <p:ext uri="{BB962C8B-B14F-4D97-AF65-F5344CB8AC3E}">
        <p14:creationId xmlns:p14="http://schemas.microsoft.com/office/powerpoint/2010/main" val="3653388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Nano dentistry facilitates faster and to the point, accurate diagnosis. It provides enhanced properties to the dental materials, which facilitates excellent handling properties and makes the material more durable. It provides superior hardness and increased flexural strength. </a:t>
            </a:r>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50</a:t>
            </a:fld>
            <a:endParaRPr lang="en-US"/>
          </a:p>
        </p:txBody>
      </p:sp>
    </p:spTree>
    <p:extLst>
      <p:ext uri="{BB962C8B-B14F-4D97-AF65-F5344CB8AC3E}">
        <p14:creationId xmlns:p14="http://schemas.microsoft.com/office/powerpoint/2010/main" val="422441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51</a:t>
            </a:fld>
            <a:endParaRPr lang="en-US"/>
          </a:p>
        </p:txBody>
      </p:sp>
    </p:spTree>
    <p:extLst>
      <p:ext uri="{BB962C8B-B14F-4D97-AF65-F5344CB8AC3E}">
        <p14:creationId xmlns:p14="http://schemas.microsoft.com/office/powerpoint/2010/main" val="1493729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53</a:t>
            </a:fld>
            <a:endParaRPr lang="en-US"/>
          </a:p>
        </p:txBody>
      </p:sp>
    </p:spTree>
    <p:extLst>
      <p:ext uri="{BB962C8B-B14F-4D97-AF65-F5344CB8AC3E}">
        <p14:creationId xmlns:p14="http://schemas.microsoft.com/office/powerpoint/2010/main" val="2814345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55</a:t>
            </a:fld>
            <a:endParaRPr lang="en-US"/>
          </a:p>
        </p:txBody>
      </p:sp>
    </p:spTree>
    <p:extLst>
      <p:ext uri="{BB962C8B-B14F-4D97-AF65-F5344CB8AC3E}">
        <p14:creationId xmlns:p14="http://schemas.microsoft.com/office/powerpoint/2010/main" val="3246400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56</a:t>
            </a:fld>
            <a:endParaRPr lang="en-US"/>
          </a:p>
        </p:txBody>
      </p:sp>
    </p:spTree>
    <p:extLst>
      <p:ext uri="{BB962C8B-B14F-4D97-AF65-F5344CB8AC3E}">
        <p14:creationId xmlns:p14="http://schemas.microsoft.com/office/powerpoint/2010/main" val="1347995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58</a:t>
            </a:fld>
            <a:endParaRPr lang="en-US"/>
          </a:p>
        </p:txBody>
      </p:sp>
    </p:spTree>
    <p:extLst>
      <p:ext uri="{BB962C8B-B14F-4D97-AF65-F5344CB8AC3E}">
        <p14:creationId xmlns:p14="http://schemas.microsoft.com/office/powerpoint/2010/main" val="31353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59</a:t>
            </a:fld>
            <a:endParaRPr lang="en-US"/>
          </a:p>
        </p:txBody>
      </p:sp>
    </p:spTree>
    <p:extLst>
      <p:ext uri="{BB962C8B-B14F-4D97-AF65-F5344CB8AC3E}">
        <p14:creationId xmlns:p14="http://schemas.microsoft.com/office/powerpoint/2010/main" val="403013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60</a:t>
            </a:fld>
            <a:endParaRPr lang="en-US"/>
          </a:p>
        </p:txBody>
      </p:sp>
    </p:spTree>
    <p:extLst>
      <p:ext uri="{BB962C8B-B14F-4D97-AF65-F5344CB8AC3E}">
        <p14:creationId xmlns:p14="http://schemas.microsoft.com/office/powerpoint/2010/main" val="323298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3</a:t>
            </a:fld>
            <a:endParaRPr lang="en-US"/>
          </a:p>
        </p:txBody>
      </p:sp>
    </p:spTree>
    <p:extLst>
      <p:ext uri="{BB962C8B-B14F-4D97-AF65-F5344CB8AC3E}">
        <p14:creationId xmlns:p14="http://schemas.microsoft.com/office/powerpoint/2010/main" val="5760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inorganic fullerene-like tungsten disulfide (IF-WS2) nanoparticles have been exploited</a:t>
            </a:r>
          </a:p>
          <a:p>
            <a:r>
              <a:rPr lang="en-US" sz="1200" b="0" i="0" u="none" strike="noStrike" kern="1200" baseline="0" dirty="0" smtClean="0">
                <a:solidFill>
                  <a:schemeClr val="tx1"/>
                </a:solidFill>
                <a:latin typeface="+mn-lt"/>
                <a:ea typeface="+mn-ea"/>
                <a:cs typeface="+mn-cs"/>
              </a:rPr>
              <a:t>for this purpose; it was shown that under certain reducing and </a:t>
            </a:r>
            <a:r>
              <a:rPr lang="en-US" sz="1200" b="0" i="0" u="none" strike="noStrike" kern="1200" baseline="0" dirty="0" err="1" smtClean="0">
                <a:solidFill>
                  <a:schemeClr val="tx1"/>
                </a:solidFill>
                <a:latin typeface="+mn-lt"/>
                <a:ea typeface="+mn-ea"/>
                <a:cs typeface="+mn-cs"/>
              </a:rPr>
              <a:t>sulfidizing</a:t>
            </a:r>
            <a:r>
              <a:rPr lang="en-US" sz="1200" b="0" i="0" u="none" strike="noStrike" kern="1200" baseline="0" dirty="0" smtClean="0">
                <a:solidFill>
                  <a:schemeClr val="tx1"/>
                </a:solidFill>
                <a:latin typeface="+mn-lt"/>
                <a:ea typeface="+mn-ea"/>
                <a:cs typeface="+mn-cs"/>
              </a:rPr>
              <a:t> conditions, at elevated</a:t>
            </a:r>
          </a:p>
          <a:p>
            <a:r>
              <a:rPr lang="en-US" sz="1200" b="0" i="0" u="none" strike="noStrike" kern="1200" baseline="0" dirty="0" smtClean="0">
                <a:solidFill>
                  <a:schemeClr val="tx1"/>
                </a:solidFill>
                <a:latin typeface="+mn-lt"/>
                <a:ea typeface="+mn-ea"/>
                <a:cs typeface="+mn-cs"/>
              </a:rPr>
              <a:t>temperatures, tungsten oxide (WO3) nanoparticles could form nestedWS2 fullerene-like nanostructures,</a:t>
            </a:r>
          </a:p>
          <a:p>
            <a:r>
              <a:rPr lang="en-US" sz="1200" b="0" i="0" u="none" strike="noStrike" kern="1200" baseline="0" dirty="0" smtClean="0">
                <a:solidFill>
                  <a:schemeClr val="tx1"/>
                </a:solidFill>
                <a:latin typeface="+mn-lt"/>
                <a:ea typeface="+mn-ea"/>
                <a:cs typeface="+mn-cs"/>
              </a:rPr>
              <a:t>creating layers that resemble an onion or a nanotube. The layers were weakly connected through</a:t>
            </a:r>
          </a:p>
          <a:p>
            <a:r>
              <a:rPr lang="en-US" sz="1200" b="0" i="0" u="none" strike="noStrike" kern="1200" baseline="0" dirty="0" smtClean="0">
                <a:solidFill>
                  <a:schemeClr val="tx1"/>
                </a:solidFill>
                <a:latin typeface="+mn-lt"/>
                <a:ea typeface="+mn-ea"/>
                <a:cs typeface="+mn-cs"/>
              </a:rPr>
              <a:t>van der Waals forces only, and it is known that WS2 and MoS2 particles with layered structures</a:t>
            </a:r>
          </a:p>
          <a:p>
            <a:r>
              <a:rPr lang="en-US" sz="1200" b="0" i="0" u="none" strike="noStrike" kern="1200" baseline="0" dirty="0" smtClean="0">
                <a:solidFill>
                  <a:schemeClr val="tx1"/>
                </a:solidFill>
                <a:latin typeface="+mn-lt"/>
                <a:ea typeface="+mn-ea"/>
                <a:cs typeface="+mn-cs"/>
              </a:rPr>
              <a:t>(platelets) provide good lubricity [48]. The positive chemical and physical characteristics of fullerene</a:t>
            </a:r>
          </a:p>
          <a:p>
            <a:r>
              <a:rPr lang="en-US" sz="1200" b="0" i="0" u="none" strike="noStrike" kern="1200" baseline="0" dirty="0" smtClean="0">
                <a:solidFill>
                  <a:schemeClr val="tx1"/>
                </a:solidFill>
                <a:latin typeface="+mn-lt"/>
                <a:ea typeface="+mn-ea"/>
                <a:cs typeface="+mn-cs"/>
              </a:rPr>
              <a:t>have led engineers to develop modern inorganic fullerene-like nanoparticles, to apply these properties</a:t>
            </a:r>
          </a:p>
          <a:p>
            <a:r>
              <a:rPr lang="en-US" sz="1200" b="0" i="0" u="none" strike="noStrike" kern="1200" baseline="0" dirty="0" smtClean="0">
                <a:solidFill>
                  <a:schemeClr val="tx1"/>
                </a:solidFill>
                <a:latin typeface="+mn-lt"/>
                <a:ea typeface="+mn-ea"/>
                <a:cs typeface="+mn-cs"/>
              </a:rPr>
              <a:t>to new materials, even in dentistry. The attention focused in particular on </a:t>
            </a:r>
            <a:r>
              <a:rPr lang="en-US" sz="1200" b="0" i="0" u="none" strike="noStrike" kern="1200" baseline="0" dirty="0" err="1" smtClean="0">
                <a:solidFill>
                  <a:schemeClr val="tx1"/>
                </a:solidFill>
                <a:latin typeface="+mn-lt"/>
                <a:ea typeface="+mn-ea"/>
                <a:cs typeface="+mn-cs"/>
              </a:rPr>
              <a:t>chalcogenides</a:t>
            </a:r>
            <a:r>
              <a:rPr lang="en-US" sz="1200" b="0" i="0" u="none" strike="noStrike" kern="1200" baseline="0" dirty="0" smtClean="0">
                <a:solidFill>
                  <a:schemeClr val="tx1"/>
                </a:solidFill>
                <a:latin typeface="+mn-lt"/>
                <a:ea typeface="+mn-ea"/>
                <a:cs typeface="+mn-cs"/>
              </a:rPr>
              <a:t> (binary salts</a:t>
            </a:r>
          </a:p>
          <a:p>
            <a:r>
              <a:rPr lang="en-US" sz="1200" b="0" i="0" u="none" strike="noStrike" kern="1200" baseline="0" dirty="0" smtClean="0">
                <a:solidFill>
                  <a:schemeClr val="tx1"/>
                </a:solidFill>
                <a:latin typeface="+mn-lt"/>
                <a:ea typeface="+mn-ea"/>
                <a:cs typeface="+mn-cs"/>
              </a:rPr>
              <a:t>of S, Se or </a:t>
            </a:r>
            <a:r>
              <a:rPr lang="en-US" sz="1200" b="0" i="0" u="none" strike="noStrike" kern="1200" baseline="0" dirty="0" err="1" smtClean="0">
                <a:solidFill>
                  <a:schemeClr val="tx1"/>
                </a:solidFill>
                <a:latin typeface="+mn-lt"/>
                <a:ea typeface="+mn-ea"/>
                <a:cs typeface="+mn-cs"/>
              </a:rPr>
              <a:t>Te</a:t>
            </a:r>
            <a:r>
              <a:rPr lang="en-US" sz="1200" b="0" i="0" u="none" strike="noStrike" kern="1200" baseline="0" dirty="0" smtClean="0">
                <a:solidFill>
                  <a:schemeClr val="tx1"/>
                </a:solidFill>
                <a:latin typeface="+mn-lt"/>
                <a:ea typeface="+mn-ea"/>
                <a:cs typeface="+mn-cs"/>
              </a:rPr>
              <a:t>) of the transition metals, in particular, on the disulfides MoS2 and W2: they have</a:t>
            </a:r>
          </a:p>
          <a:p>
            <a:r>
              <a:rPr lang="en-US" sz="1200" b="0" i="0" u="none" strike="noStrike" kern="1200" baseline="0" dirty="0" smtClean="0">
                <a:solidFill>
                  <a:schemeClr val="tx1"/>
                </a:solidFill>
                <a:latin typeface="+mn-lt"/>
                <a:ea typeface="+mn-ea"/>
                <a:cs typeface="+mn-cs"/>
              </a:rPr>
              <a:t>a layer structure, similar to graphite, which is characterized by the overlapping molecular planes.</a:t>
            </a:r>
          </a:p>
          <a:p>
            <a:r>
              <a:rPr lang="en-US" sz="1200" b="0" i="0" u="none" strike="noStrike" kern="1200" baseline="0" dirty="0" smtClean="0">
                <a:solidFill>
                  <a:schemeClr val="tx1"/>
                </a:solidFill>
                <a:latin typeface="+mn-lt"/>
                <a:ea typeface="+mn-ea"/>
                <a:cs typeface="+mn-cs"/>
              </a:rPr>
              <a:t>These nanoparticles were firstly described by </a:t>
            </a:r>
            <a:r>
              <a:rPr lang="en-US" sz="1200" b="0" i="0" u="none" strike="noStrike" kern="1200" baseline="0" dirty="0" err="1" smtClean="0">
                <a:solidFill>
                  <a:schemeClr val="tx1"/>
                </a:solidFill>
                <a:latin typeface="+mn-lt"/>
                <a:ea typeface="+mn-ea"/>
                <a:cs typeface="+mn-cs"/>
              </a:rPr>
              <a:t>Tenne</a:t>
            </a:r>
            <a:r>
              <a:rPr lang="en-US" sz="1200" b="0" i="0" u="none" strike="noStrike" kern="1200" baseline="0" dirty="0" smtClean="0">
                <a:solidFill>
                  <a:schemeClr val="tx1"/>
                </a:solidFill>
                <a:latin typeface="+mn-lt"/>
                <a:ea typeface="+mn-ea"/>
                <a:cs typeface="+mn-cs"/>
              </a:rPr>
              <a:t> in 1992. The van der Waals forces between the</a:t>
            </a:r>
          </a:p>
          <a:p>
            <a:r>
              <a:rPr lang="en-US" sz="1200" b="0" i="0" u="none" strike="noStrike" kern="1200" baseline="0" dirty="0" smtClean="0">
                <a:solidFill>
                  <a:schemeClr val="tx1"/>
                </a:solidFill>
                <a:latin typeface="+mn-lt"/>
                <a:ea typeface="+mn-ea"/>
                <a:cs typeface="+mn-cs"/>
              </a:rPr>
              <a:t>layers are relatively weak, and this determines the characteristics: these nanoparticles are allowed to</a:t>
            </a:r>
          </a:p>
          <a:p>
            <a:r>
              <a:rPr lang="en-US" sz="1200" b="0" i="0" u="none" strike="noStrike" kern="1200" baseline="0" dirty="0" smtClean="0">
                <a:solidFill>
                  <a:schemeClr val="tx1"/>
                </a:solidFill>
                <a:latin typeface="+mn-lt"/>
                <a:ea typeface="+mn-ea"/>
                <a:cs typeface="+mn-cs"/>
              </a:rPr>
              <a:t>roll rather than slide when they are interposed between a metal and solid lubricant [11,22]. Among the</a:t>
            </a:r>
          </a:p>
          <a:p>
            <a:r>
              <a:rPr lang="en-US" sz="1200" b="0" i="0" u="none" strike="noStrike" kern="1200" baseline="0" dirty="0" smtClean="0">
                <a:solidFill>
                  <a:schemeClr val="tx1"/>
                </a:solidFill>
                <a:latin typeface="+mn-lt"/>
                <a:ea typeface="+mn-ea"/>
                <a:cs typeface="+mn-cs"/>
              </a:rPr>
              <a:t>main features, there is the ability to maintain an intimate contact with metal surfaces, to dissipate less</a:t>
            </a:r>
          </a:p>
          <a:p>
            <a:r>
              <a:rPr lang="en-US" sz="1200" b="0" i="0" u="none" strike="noStrike" kern="1200" baseline="0" dirty="0" smtClean="0">
                <a:solidFill>
                  <a:schemeClr val="tx1"/>
                </a:solidFill>
                <a:latin typeface="+mn-lt"/>
                <a:ea typeface="+mn-ea"/>
                <a:cs typeface="+mn-cs"/>
              </a:rPr>
              <a:t>energy under a force load due to elastic deformations of the nanoparticles, and to develop a lower</a:t>
            </a:r>
          </a:p>
          <a:p>
            <a:r>
              <a:rPr lang="en-US" sz="1200" b="0" i="0" u="none" strike="noStrike" kern="1200" baseline="0" dirty="0" smtClean="0">
                <a:solidFill>
                  <a:schemeClr val="tx1"/>
                </a:solidFill>
                <a:latin typeface="+mn-lt"/>
                <a:ea typeface="+mn-ea"/>
                <a:cs typeface="+mn-cs"/>
              </a:rPr>
              <a:t>temperature with increasing friction. The nanoparticles also develop poor reactivity owing to the</a:t>
            </a:r>
          </a:p>
          <a:p>
            <a:r>
              <a:rPr lang="en-US" sz="1200" b="0" i="0" u="none" strike="noStrike" kern="1200" baseline="0" dirty="0" smtClean="0">
                <a:solidFill>
                  <a:schemeClr val="tx1"/>
                </a:solidFill>
                <a:latin typeface="+mn-lt"/>
                <a:ea typeface="+mn-ea"/>
                <a:cs typeface="+mn-cs"/>
              </a:rPr>
              <a:t>bonds that characterize them, which prevent any oxidation phenomena [11].</a:t>
            </a:r>
          </a:p>
          <a:p>
            <a:r>
              <a:rPr lang="en-US" sz="1200" b="0" i="0" u="none" strike="noStrike" kern="1200" baseline="0" dirty="0" smtClean="0">
                <a:solidFill>
                  <a:schemeClr val="tx1"/>
                </a:solidFill>
                <a:latin typeface="+mn-lt"/>
                <a:ea typeface="+mn-ea"/>
                <a:cs typeface="+mn-cs"/>
              </a:rPr>
              <a:t>Regarding the toxicity of these materials, some studies have demonstrated no toxic </a:t>
            </a:r>
            <a:r>
              <a:rPr lang="en-US" sz="1200" b="0" i="0" u="none" strike="noStrike" kern="1200" baseline="0" dirty="0" err="1" smtClean="0">
                <a:solidFill>
                  <a:schemeClr val="tx1"/>
                </a:solidFill>
                <a:latin typeface="+mn-lt"/>
                <a:ea typeface="+mn-ea"/>
                <a:cs typeface="+mn-cs"/>
              </a:rPr>
              <a:t>eects</a:t>
            </a:r>
            <a:r>
              <a:rPr lang="en-US" sz="1200" b="0" i="0" u="none" strike="noStrike" kern="1200" baseline="0" dirty="0" smtClean="0">
                <a:solidFill>
                  <a:schemeClr val="tx1"/>
                </a:solidFill>
                <a:latin typeface="+mn-lt"/>
                <a:ea typeface="+mn-ea"/>
                <a:cs typeface="+mn-cs"/>
              </a:rPr>
              <a:t> in rats</a:t>
            </a:r>
          </a:p>
          <a:p>
            <a:r>
              <a:rPr lang="en-US" sz="1200" b="0" i="0" u="none" strike="noStrike" kern="1200" baseline="0" dirty="0" smtClean="0">
                <a:solidFill>
                  <a:schemeClr val="tx1"/>
                </a:solidFill>
                <a:latin typeface="+mn-lt"/>
                <a:ea typeface="+mn-ea"/>
                <a:cs typeface="+mn-cs"/>
              </a:rPr>
              <a:t>and after dermal application [46]. Further research is necessary to demonstrate there are no toxic </a:t>
            </a:r>
            <a:r>
              <a:rPr lang="en-US" sz="1200" b="0" i="0" u="none" strike="noStrike" kern="1200" baseline="0" dirty="0" err="1" smtClean="0">
                <a:solidFill>
                  <a:schemeClr val="tx1"/>
                </a:solidFill>
                <a:latin typeface="+mn-lt"/>
                <a:ea typeface="+mn-ea"/>
                <a:cs typeface="+mn-cs"/>
              </a:rPr>
              <a:t>eects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humans for the entire length of an orthodontic treatment.</a:t>
            </a:r>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61</a:t>
            </a:fld>
            <a:endParaRPr lang="en-US"/>
          </a:p>
        </p:txBody>
      </p:sp>
    </p:spTree>
    <p:extLst>
      <p:ext uri="{BB962C8B-B14F-4D97-AF65-F5344CB8AC3E}">
        <p14:creationId xmlns:p14="http://schemas.microsoft.com/office/powerpoint/2010/main" val="152427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62</a:t>
            </a:fld>
            <a:endParaRPr lang="en-US"/>
          </a:p>
        </p:txBody>
      </p:sp>
    </p:spTree>
    <p:extLst>
      <p:ext uri="{BB962C8B-B14F-4D97-AF65-F5344CB8AC3E}">
        <p14:creationId xmlns:p14="http://schemas.microsoft.com/office/powerpoint/2010/main" val="1617718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69</a:t>
            </a:fld>
            <a:endParaRPr lang="en-US"/>
          </a:p>
        </p:txBody>
      </p:sp>
    </p:spTree>
    <p:extLst>
      <p:ext uri="{BB962C8B-B14F-4D97-AF65-F5344CB8AC3E}">
        <p14:creationId xmlns:p14="http://schemas.microsoft.com/office/powerpoint/2010/main" val="78986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70</a:t>
            </a:fld>
            <a:endParaRPr lang="en-US"/>
          </a:p>
        </p:txBody>
      </p:sp>
    </p:spTree>
    <p:extLst>
      <p:ext uri="{BB962C8B-B14F-4D97-AF65-F5344CB8AC3E}">
        <p14:creationId xmlns:p14="http://schemas.microsoft.com/office/powerpoint/2010/main" val="294315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71</a:t>
            </a:fld>
            <a:endParaRPr lang="en-US"/>
          </a:p>
        </p:txBody>
      </p:sp>
    </p:spTree>
    <p:extLst>
      <p:ext uri="{BB962C8B-B14F-4D97-AF65-F5344CB8AC3E}">
        <p14:creationId xmlns:p14="http://schemas.microsoft.com/office/powerpoint/2010/main" val="855059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73</a:t>
            </a:fld>
            <a:endParaRPr lang="en-US"/>
          </a:p>
        </p:txBody>
      </p:sp>
    </p:spTree>
    <p:extLst>
      <p:ext uri="{BB962C8B-B14F-4D97-AF65-F5344CB8AC3E}">
        <p14:creationId xmlns:p14="http://schemas.microsoft.com/office/powerpoint/2010/main" val="949003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74</a:t>
            </a:fld>
            <a:endParaRPr lang="en-US"/>
          </a:p>
        </p:txBody>
      </p:sp>
    </p:spTree>
    <p:extLst>
      <p:ext uri="{BB962C8B-B14F-4D97-AF65-F5344CB8AC3E}">
        <p14:creationId xmlns:p14="http://schemas.microsoft.com/office/powerpoint/2010/main" val="1994479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89</a:t>
            </a:fld>
            <a:endParaRPr lang="en-US"/>
          </a:p>
        </p:txBody>
      </p:sp>
    </p:spTree>
    <p:extLst>
      <p:ext uri="{BB962C8B-B14F-4D97-AF65-F5344CB8AC3E}">
        <p14:creationId xmlns:p14="http://schemas.microsoft.com/office/powerpoint/2010/main" val="152324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7</a:t>
            </a:fld>
            <a:endParaRPr lang="en-US"/>
          </a:p>
        </p:txBody>
      </p:sp>
    </p:spTree>
    <p:extLst>
      <p:ext uri="{BB962C8B-B14F-4D97-AF65-F5344CB8AC3E}">
        <p14:creationId xmlns:p14="http://schemas.microsoft.com/office/powerpoint/2010/main" val="106940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10</a:t>
            </a:fld>
            <a:endParaRPr lang="en-US"/>
          </a:p>
        </p:txBody>
      </p:sp>
    </p:spTree>
    <p:extLst>
      <p:ext uri="{BB962C8B-B14F-4D97-AF65-F5344CB8AC3E}">
        <p14:creationId xmlns:p14="http://schemas.microsoft.com/office/powerpoint/2010/main" val="389903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18</a:t>
            </a:fld>
            <a:endParaRPr lang="en-US"/>
          </a:p>
        </p:txBody>
      </p:sp>
    </p:spTree>
    <p:extLst>
      <p:ext uri="{BB962C8B-B14F-4D97-AF65-F5344CB8AC3E}">
        <p14:creationId xmlns:p14="http://schemas.microsoft.com/office/powerpoint/2010/main" val="29998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20</a:t>
            </a:fld>
            <a:endParaRPr lang="en-US"/>
          </a:p>
        </p:txBody>
      </p:sp>
    </p:spTree>
    <p:extLst>
      <p:ext uri="{BB962C8B-B14F-4D97-AF65-F5344CB8AC3E}">
        <p14:creationId xmlns:p14="http://schemas.microsoft.com/office/powerpoint/2010/main" val="5123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26</a:t>
            </a:fld>
            <a:endParaRPr lang="en-US"/>
          </a:p>
        </p:txBody>
      </p:sp>
    </p:spTree>
    <p:extLst>
      <p:ext uri="{BB962C8B-B14F-4D97-AF65-F5344CB8AC3E}">
        <p14:creationId xmlns:p14="http://schemas.microsoft.com/office/powerpoint/2010/main" val="361106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27</a:t>
            </a:fld>
            <a:endParaRPr lang="en-US"/>
          </a:p>
        </p:txBody>
      </p:sp>
    </p:spTree>
    <p:extLst>
      <p:ext uri="{BB962C8B-B14F-4D97-AF65-F5344CB8AC3E}">
        <p14:creationId xmlns:p14="http://schemas.microsoft.com/office/powerpoint/2010/main" val="348377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4BD2D-8FDF-4F8E-A895-059E3DB830F2}" type="slidenum">
              <a:rPr lang="en-US" smtClean="0"/>
              <a:t>29</a:t>
            </a:fld>
            <a:endParaRPr lang="en-US"/>
          </a:p>
        </p:txBody>
      </p:sp>
    </p:spTree>
    <p:extLst>
      <p:ext uri="{BB962C8B-B14F-4D97-AF65-F5344CB8AC3E}">
        <p14:creationId xmlns:p14="http://schemas.microsoft.com/office/powerpoint/2010/main" val="264529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570B39-A7C9-4342-9ADB-97E767CBE54E}"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289725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A318AC-F3E3-4E73-BC24-411B48859C51}"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72171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1905EC-974C-4317-AA13-8FD9528A0140}"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184634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F55205-0007-44DC-8473-E6E21FECF4C8}"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4295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9A2DF2-B9AE-4104-A5FF-4EA0DAEF366E}"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1405708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F73AA3-67B6-45F8-B6FC-A6A54E3DAA5E}"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2085196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A40A29-E7D0-4336-A7D5-8847775089C7}"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18425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AC6D9D7-2893-41ED-9EDB-1E60E0D4D4CF}"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5" name="Slide Number Placeholder 4"/>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148722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289243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1CADE-10DB-4D34-9AE5-9A4A36E4940D}"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363925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3ADA5-0A9D-4DE8-8AD4-EAEA2D34137F}"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a:t>
            </a:fld>
            <a:endParaRPr lang="en-US"/>
          </a:p>
        </p:txBody>
      </p:sp>
    </p:spTree>
    <p:extLst>
      <p:ext uri="{BB962C8B-B14F-4D97-AF65-F5344CB8AC3E}">
        <p14:creationId xmlns:p14="http://schemas.microsoft.com/office/powerpoint/2010/main" val="138192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9D6BA-9DB3-45F8-A4F1-9D6858566745}" type="datetime3">
              <a:rPr lang="en-US" smtClean="0"/>
              <a:t>14 April 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Shahbaa AbdulGhafoor</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FF9C2-2BBF-4A9E-AC60-C4349F405C01}" type="slidenum">
              <a:rPr lang="en-US" smtClean="0"/>
              <a:t>‹#›</a:t>
            </a:fld>
            <a:endParaRPr lang="en-US"/>
          </a:p>
        </p:txBody>
      </p:sp>
    </p:spTree>
    <p:extLst>
      <p:ext uri="{BB962C8B-B14F-4D97-AF65-F5344CB8AC3E}">
        <p14:creationId xmlns:p14="http://schemas.microsoft.com/office/powerpoint/2010/main" val="22778352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Computer_program" TargetMode="External"/><Relationship Id="rId3" Type="http://schemas.openxmlformats.org/officeDocument/2006/relationships/image" Target="../media/image18.png"/><Relationship Id="rId7" Type="http://schemas.openxmlformats.org/officeDocument/2006/relationships/hyperlink" Target="https://en.wikipedia.org/wiki/Instruction_(computing)"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https://en.wikipedia.org/wiki/Electronic_circuit" TargetMode="External"/><Relationship Id="rId5" Type="http://schemas.openxmlformats.org/officeDocument/2006/relationships/hyperlink" Target="https://en.wikipedia.org/wiki/Processor_(computing)"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Muslim_world" TargetMode="External"/><Relationship Id="rId3" Type="http://schemas.openxmlformats.org/officeDocument/2006/relationships/hyperlink" Target="https://en.wikipedia.org/wiki/Keeladi" TargetMode="External"/><Relationship Id="rId7" Type="http://schemas.openxmlformats.org/officeDocument/2006/relationships/hyperlink" Target="https://en.wikipedia.org/wiki/Renaissanc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en.wikipedia.org/wiki/Middle_Ages" TargetMode="External"/><Relationship Id="rId5" Type="http://schemas.openxmlformats.org/officeDocument/2006/relationships/hyperlink" Target="https://en.wikipedia.org/wiki/Lusterware" TargetMode="External"/><Relationship Id="rId4" Type="http://schemas.openxmlformats.org/officeDocument/2006/relationships/hyperlink" Target="https://en.wikipedia.org/wiki/Mesopotamia" TargetMode="External"/><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timesofindia.indiatimes.com/topic/village" TargetMode="Externa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timesofindia.indiatimes.com/topic/worl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ForkForkSpoon.jpg" TargetMode="Externa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s://sustainable-nano.com/author/lohssamu/"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hyperlink" Target="https://sustainable-nano.com/author/lohssamu/"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hyperlink" Target="https://commons.wikimedia.org/wiki/File:ForkForkSpoon.jp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sustainable-nano.com/author/lohssamu/"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commons.wikimedia.org/wiki/File:ForkForkSpoon.jp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ustainable-nano.com/author/lohssamu/"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commons.wikimedia.org/wiki/File:ForkForkSpoon.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en.wikipedia.org/wiki/Scanning_tunneling_microscope"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topics/chemical-engineering/cerium" TargetMode="External"/><Relationship Id="rId2" Type="http://schemas.openxmlformats.org/officeDocument/2006/relationships/hyperlink" Target="https://www.sciencedirect.com/topics/chemical-engineering/copper-oxide" TargetMode="Externa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hyperlink" Target="https://www.sciencedirect.com/topics/chemical-engineering/iron-oxid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topics/chemical-engineering/nanotube" TargetMode="External"/><Relationship Id="rId2" Type="http://schemas.openxmlformats.org/officeDocument/2006/relationships/hyperlink" Target="https://www.sciencedirect.com/topics/chemical-engineering/fullerene" TargetMode="Externa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irect.com/topics/chemical-engineering/cyclodextrins" TargetMode="External"/><Relationship Id="rId2" Type="http://schemas.openxmlformats.org/officeDocument/2006/relationships/hyperlink" Target="https://www.sciencedirect.com/topics/chemical-engineering/dendrimers" TargetMode="Externa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Prefix"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s://en.wikipedia.org/wiki/Nanotechnolog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ncbi.nlm.nih.gov/core/lw/2.0/html/tileshop_pmc/tileshop_pmc_inline.html?title=Click%20on%20image%20to%20zoom&amp;p=PMC3&amp;id=7912679_nanomaterials-11-00337-g001.jp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www.us-nano.com/inc/sdetail/48896"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www.us-nano.com/inc/sdetail/48896"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us-nano.com/inc/sdetail/48896"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us-nano.com/inc/sdetail/48896" TargetMode="Externa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2751" y="556743"/>
            <a:ext cx="6596678" cy="646331"/>
          </a:xfrm>
          <a:prstGeom prst="rect">
            <a:avLst/>
          </a:prstGeom>
        </p:spPr>
        <p:txBody>
          <a:bodyPr wrap="none">
            <a:spAutoFit/>
          </a:bodyPr>
          <a:lstStyle/>
          <a:p>
            <a:r>
              <a:rPr lang="en-US" sz="3600" b="1" i="0" u="sng" strike="noStrike" baseline="0" dirty="0" smtClean="0">
                <a:solidFill>
                  <a:srgbClr val="00B0F0"/>
                </a:solidFill>
                <a:latin typeface="Times New Roman" panose="02020603050405020304" pitchFamily="18" charset="0"/>
              </a:rPr>
              <a:t>Nanotechnology in Orthodontics</a:t>
            </a:r>
            <a:endParaRPr lang="en-US" sz="3600" u="sng" dirty="0">
              <a:solidFill>
                <a:srgbClr val="00B0F0"/>
              </a:solidFill>
            </a:endParaRPr>
          </a:p>
        </p:txBody>
      </p:sp>
      <p:pic>
        <p:nvPicPr>
          <p:cNvPr id="6" name="Picture 5"/>
          <p:cNvPicPr>
            <a:picLocks noChangeAspect="1"/>
          </p:cNvPicPr>
          <p:nvPr/>
        </p:nvPicPr>
        <p:blipFill>
          <a:blip r:embed="rId3"/>
          <a:stretch>
            <a:fillRect/>
          </a:stretch>
        </p:blipFill>
        <p:spPr>
          <a:xfrm>
            <a:off x="7139181" y="1605789"/>
            <a:ext cx="3343170" cy="4000429"/>
          </a:xfrm>
          <a:prstGeom prst="rect">
            <a:avLst/>
          </a:prstGeom>
        </p:spPr>
      </p:pic>
      <p:sp>
        <p:nvSpPr>
          <p:cNvPr id="2" name="Rectangle 1"/>
          <p:cNvSpPr/>
          <p:nvPr/>
        </p:nvSpPr>
        <p:spPr>
          <a:xfrm>
            <a:off x="405700" y="2891661"/>
            <a:ext cx="6096000" cy="923330"/>
          </a:xfrm>
          <a:prstGeom prst="rect">
            <a:avLst/>
          </a:prstGeom>
        </p:spPr>
        <p:txBody>
          <a:bodyPr>
            <a:spAutoFit/>
          </a:bodyPr>
          <a:lstStyle/>
          <a:p>
            <a:pPr lvl="0"/>
            <a:r>
              <a:rPr lang="en-US" b="1" dirty="0">
                <a:solidFill>
                  <a:srgbClr val="5B9BD5">
                    <a:lumMod val="75000"/>
                  </a:srgbClr>
                </a:solidFill>
              </a:rPr>
              <a:t>Prepared by </a:t>
            </a:r>
            <a:endParaRPr lang="en-US" dirty="0">
              <a:solidFill>
                <a:srgbClr val="5B9BD5">
                  <a:lumMod val="75000"/>
                </a:srgbClr>
              </a:solidFill>
            </a:endParaRPr>
          </a:p>
          <a:p>
            <a:pPr lvl="0"/>
            <a:r>
              <a:rPr lang="en-US" b="1" dirty="0" err="1">
                <a:solidFill>
                  <a:srgbClr val="5B9BD5">
                    <a:lumMod val="75000"/>
                  </a:srgbClr>
                </a:solidFill>
              </a:rPr>
              <a:t>Shahba</a:t>
            </a:r>
            <a:r>
              <a:rPr lang="en-US" b="1" dirty="0">
                <a:solidFill>
                  <a:srgbClr val="5B9BD5">
                    <a:lumMod val="75000"/>
                  </a:srgbClr>
                </a:solidFill>
              </a:rPr>
              <a:t> </a:t>
            </a:r>
            <a:r>
              <a:rPr lang="en-US" b="1" dirty="0" err="1">
                <a:solidFill>
                  <a:srgbClr val="5B9BD5">
                    <a:lumMod val="75000"/>
                  </a:srgbClr>
                </a:solidFill>
              </a:rPr>
              <a:t>AbdulGhafoor</a:t>
            </a:r>
            <a:r>
              <a:rPr lang="en-US" b="1" dirty="0">
                <a:solidFill>
                  <a:srgbClr val="5B9BD5">
                    <a:lumMod val="75000"/>
                  </a:srgbClr>
                </a:solidFill>
              </a:rPr>
              <a:t> Mohammed </a:t>
            </a:r>
            <a:endParaRPr lang="en-US" dirty="0">
              <a:solidFill>
                <a:srgbClr val="5B9BD5">
                  <a:lumMod val="75000"/>
                </a:srgbClr>
              </a:solidFill>
            </a:endParaRPr>
          </a:p>
          <a:p>
            <a:pPr lvl="0"/>
            <a:r>
              <a:rPr lang="en-US" b="1" dirty="0">
                <a:solidFill>
                  <a:srgbClr val="5B9BD5">
                    <a:lumMod val="75000"/>
                  </a:srgbClr>
                </a:solidFill>
              </a:rPr>
              <a:t>Ph.D. Student</a:t>
            </a:r>
            <a:endParaRPr lang="en-US" dirty="0">
              <a:solidFill>
                <a:srgbClr val="5B9BD5">
                  <a:lumMod val="75000"/>
                </a:srgbClr>
              </a:solidFill>
            </a:endParaRPr>
          </a:p>
        </p:txBody>
      </p:sp>
      <p:pic>
        <p:nvPicPr>
          <p:cNvPr id="4" name="Picture 3"/>
          <p:cNvPicPr>
            <a:picLocks noChangeAspect="1"/>
          </p:cNvPicPr>
          <p:nvPr/>
        </p:nvPicPr>
        <p:blipFill>
          <a:blip r:embed="rId4"/>
          <a:stretch>
            <a:fillRect/>
          </a:stretch>
        </p:blipFill>
        <p:spPr>
          <a:xfrm>
            <a:off x="201278" y="204426"/>
            <a:ext cx="1551847" cy="1551847"/>
          </a:xfrm>
          <a:prstGeom prst="rect">
            <a:avLst/>
          </a:prstGeom>
        </p:spPr>
      </p:pic>
      <p:pic>
        <p:nvPicPr>
          <p:cNvPr id="7" name="Picture 6"/>
          <p:cNvPicPr>
            <a:picLocks noChangeAspect="1"/>
          </p:cNvPicPr>
          <p:nvPr/>
        </p:nvPicPr>
        <p:blipFill>
          <a:blip r:embed="rId5"/>
          <a:stretch>
            <a:fillRect/>
          </a:stretch>
        </p:blipFill>
        <p:spPr>
          <a:xfrm>
            <a:off x="3843600" y="3725983"/>
            <a:ext cx="2600325" cy="2571750"/>
          </a:xfrm>
          <a:prstGeom prst="rect">
            <a:avLst/>
          </a:prstGeom>
        </p:spPr>
      </p:pic>
      <p:sp>
        <p:nvSpPr>
          <p:cNvPr id="8" name="Date Placeholder 7"/>
          <p:cNvSpPr>
            <a:spLocks noGrp="1"/>
          </p:cNvSpPr>
          <p:nvPr>
            <p:ph type="dt" sz="half" idx="10"/>
          </p:nvPr>
        </p:nvSpPr>
        <p:spPr/>
        <p:txBody>
          <a:bodyPr/>
          <a:lstStyle/>
          <a:p>
            <a:fld id="{7A6F9343-3538-4D14-8073-478D19A3D9F4}" type="datetime3">
              <a:rPr lang="en-US" smtClean="0"/>
              <a:t>14 April 2023</a:t>
            </a:fld>
            <a:endParaRPr lang="en-US"/>
          </a:p>
        </p:txBody>
      </p:sp>
      <p:sp>
        <p:nvSpPr>
          <p:cNvPr id="9" name="Footer Placeholder 8"/>
          <p:cNvSpPr>
            <a:spLocks noGrp="1"/>
          </p:cNvSpPr>
          <p:nvPr>
            <p:ph type="ftr" sz="quarter" idx="11"/>
          </p:nvPr>
        </p:nvSpPr>
        <p:spPr/>
        <p:txBody>
          <a:bodyPr/>
          <a:lstStyle/>
          <a:p>
            <a:r>
              <a:rPr lang="en-US" smtClean="0"/>
              <a:t>Shahbaa AbdulGhafoor</a:t>
            </a:r>
            <a:endParaRPr lang="en-US"/>
          </a:p>
        </p:txBody>
      </p:sp>
      <p:sp>
        <p:nvSpPr>
          <p:cNvPr id="10" name="Slide Number Placeholder 9"/>
          <p:cNvSpPr>
            <a:spLocks noGrp="1"/>
          </p:cNvSpPr>
          <p:nvPr>
            <p:ph type="sldNum" sz="quarter" idx="12"/>
          </p:nvPr>
        </p:nvSpPr>
        <p:spPr/>
        <p:txBody>
          <a:bodyPr/>
          <a:lstStyle/>
          <a:p>
            <a:fld id="{B8BFF9C2-2BBF-4A9E-AC60-C4349F405C01}" type="slidenum">
              <a:rPr lang="en-US" smtClean="0"/>
              <a:t>1</a:t>
            </a:fld>
            <a:endParaRPr lang="en-US"/>
          </a:p>
        </p:txBody>
      </p:sp>
    </p:spTree>
    <p:extLst>
      <p:ext uri="{BB962C8B-B14F-4D97-AF65-F5344CB8AC3E}">
        <p14:creationId xmlns:p14="http://schemas.microsoft.com/office/powerpoint/2010/main" val="2058363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804" y="1908604"/>
            <a:ext cx="6096000" cy="1754326"/>
          </a:xfrm>
          <a:prstGeom prst="rect">
            <a:avLst/>
          </a:prstGeom>
          <a:solidFill>
            <a:schemeClr val="accent1">
              <a:lumMod val="20000"/>
              <a:lumOff val="80000"/>
            </a:schemeClr>
          </a:solidFill>
        </p:spPr>
        <p:txBody>
          <a:bodyPr>
            <a:spAutoFit/>
          </a:bodyPr>
          <a:lstStyle/>
          <a:p>
            <a:r>
              <a:rPr lang="en-US" dirty="0">
                <a:solidFill>
                  <a:srgbClr val="1A1A1A"/>
                </a:solidFill>
                <a:latin typeface="Open Sans"/>
              </a:rPr>
              <a:t> Entropic bonding is a way of explaining how nanoparticles interact to form crystal structures. It’s analogous to the chemical bonds formed by atoms. But unlike atoms, there aren’t electron interactions holding these nanoparticles together. Instead, the attraction arises because of entropy.</a:t>
            </a:r>
            <a:endParaRPr lang="en-US" dirty="0"/>
          </a:p>
        </p:txBody>
      </p:sp>
      <p:pic>
        <p:nvPicPr>
          <p:cNvPr id="3" name="Picture 2"/>
          <p:cNvPicPr>
            <a:picLocks noChangeAspect="1"/>
          </p:cNvPicPr>
          <p:nvPr/>
        </p:nvPicPr>
        <p:blipFill>
          <a:blip r:embed="rId3"/>
          <a:stretch>
            <a:fillRect/>
          </a:stretch>
        </p:blipFill>
        <p:spPr>
          <a:xfrm>
            <a:off x="7762940" y="1390059"/>
            <a:ext cx="3598743" cy="3439424"/>
          </a:xfrm>
          <a:prstGeom prst="rect">
            <a:avLst/>
          </a:prstGeom>
        </p:spPr>
      </p:pic>
      <p:sp>
        <p:nvSpPr>
          <p:cNvPr id="4" name="Rectangle 3"/>
          <p:cNvSpPr/>
          <p:nvPr/>
        </p:nvSpPr>
        <p:spPr>
          <a:xfrm>
            <a:off x="2114682" y="4399556"/>
            <a:ext cx="6096000" cy="1754326"/>
          </a:xfrm>
          <a:prstGeom prst="rect">
            <a:avLst/>
          </a:prstGeom>
          <a:solidFill>
            <a:schemeClr val="accent6">
              <a:lumMod val="20000"/>
              <a:lumOff val="80000"/>
            </a:schemeClr>
          </a:solidFill>
        </p:spPr>
        <p:txBody>
          <a:bodyPr>
            <a:spAutoFit/>
          </a:bodyPr>
          <a:lstStyle/>
          <a:p>
            <a:r>
              <a:rPr lang="en-US" dirty="0">
                <a:solidFill>
                  <a:srgbClr val="666666"/>
                </a:solidFill>
                <a:latin typeface="Open Sans"/>
              </a:rPr>
              <a:t>Nanoparticles in the shape of a dodecahedron. This new way of understanding how entropy creates attractive forces between nanoparticles could accelerate the development of </a:t>
            </a:r>
            <a:r>
              <a:rPr lang="en-US" dirty="0" err="1">
                <a:solidFill>
                  <a:srgbClr val="666666"/>
                </a:solidFill>
                <a:latin typeface="Open Sans"/>
              </a:rPr>
              <a:t>nanomaterials</a:t>
            </a:r>
            <a:r>
              <a:rPr lang="en-US" dirty="0">
                <a:solidFill>
                  <a:srgbClr val="666666"/>
                </a:solidFill>
                <a:latin typeface="Open Sans"/>
              </a:rPr>
              <a:t> with designed properties. </a:t>
            </a:r>
            <a:r>
              <a:rPr lang="en-US" dirty="0" smtClean="0">
                <a:solidFill>
                  <a:srgbClr val="666666"/>
                </a:solidFill>
                <a:latin typeface="Open Sans"/>
              </a:rPr>
              <a:t>, </a:t>
            </a:r>
          </a:p>
          <a:p>
            <a:endParaRPr lang="en-US" dirty="0" smtClean="0">
              <a:solidFill>
                <a:srgbClr val="666666"/>
              </a:solidFill>
              <a:latin typeface="Open Sans"/>
            </a:endParaRPr>
          </a:p>
          <a:p>
            <a:r>
              <a:rPr lang="en-US" dirty="0" smtClean="0">
                <a:solidFill>
                  <a:srgbClr val="666666"/>
                </a:solidFill>
                <a:latin typeface="Open Sans"/>
              </a:rPr>
              <a:t>(Glotzer,2022)</a:t>
            </a:r>
            <a:endParaRPr lang="en-US" dirty="0"/>
          </a:p>
        </p:txBody>
      </p:sp>
      <p:sp>
        <p:nvSpPr>
          <p:cNvPr id="5" name="Rectangle 4"/>
          <p:cNvSpPr/>
          <p:nvPr/>
        </p:nvSpPr>
        <p:spPr>
          <a:xfrm>
            <a:off x="763554" y="663129"/>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6" name="Rectangle 5"/>
          <p:cNvSpPr/>
          <p:nvPr/>
        </p:nvSpPr>
        <p:spPr>
          <a:xfrm>
            <a:off x="981037" y="247617"/>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7" name="Date Placeholder 6"/>
          <p:cNvSpPr>
            <a:spLocks noGrp="1"/>
          </p:cNvSpPr>
          <p:nvPr>
            <p:ph type="dt" sz="half" idx="10"/>
          </p:nvPr>
        </p:nvSpPr>
        <p:spPr/>
        <p:txBody>
          <a:bodyPr/>
          <a:lstStyle/>
          <a:p>
            <a:fld id="{87A97F68-0F59-4345-8963-766916EE640E}"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10</a:t>
            </a:fld>
            <a:endParaRPr lang="en-US"/>
          </a:p>
        </p:txBody>
      </p:sp>
    </p:spTree>
    <p:extLst>
      <p:ext uri="{BB962C8B-B14F-4D97-AF65-F5344CB8AC3E}">
        <p14:creationId xmlns:p14="http://schemas.microsoft.com/office/powerpoint/2010/main" val="2869431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5630" y="1488474"/>
            <a:ext cx="10503953" cy="4859382"/>
          </a:xfrm>
          <a:prstGeom prst="rect">
            <a:avLst/>
          </a:prstGeom>
        </p:spPr>
      </p:pic>
      <p:sp>
        <p:nvSpPr>
          <p:cNvPr id="3" name="Rectangle 2"/>
          <p:cNvSpPr/>
          <p:nvPr/>
        </p:nvSpPr>
        <p:spPr>
          <a:xfrm>
            <a:off x="2567759" y="961487"/>
            <a:ext cx="5416868" cy="369332"/>
          </a:xfrm>
          <a:prstGeom prst="rect">
            <a:avLst/>
          </a:prstGeom>
        </p:spPr>
        <p:txBody>
          <a:bodyPr wrap="none">
            <a:spAutoFit/>
          </a:bodyPr>
          <a:lstStyle/>
          <a:p>
            <a:r>
              <a:rPr lang="en-US" b="1" dirty="0">
                <a:solidFill>
                  <a:srgbClr val="222222"/>
                </a:solidFill>
                <a:latin typeface="Arial" panose="020B0604020202020204" pitchFamily="34" charset="0"/>
              </a:rPr>
              <a:t>Key terms and definitions for nanotechnologies</a:t>
            </a:r>
            <a:endParaRPr lang="en-US" dirty="0"/>
          </a:p>
        </p:txBody>
      </p:sp>
      <p:sp>
        <p:nvSpPr>
          <p:cNvPr id="4" name="Rectangle 3"/>
          <p:cNvSpPr/>
          <p:nvPr/>
        </p:nvSpPr>
        <p:spPr>
          <a:xfrm>
            <a:off x="435630" y="376712"/>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5" name="Rectangle 4"/>
          <p:cNvSpPr/>
          <p:nvPr/>
        </p:nvSpPr>
        <p:spPr>
          <a:xfrm>
            <a:off x="435630" y="7380"/>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6" name="Date Placeholder 5"/>
          <p:cNvSpPr>
            <a:spLocks noGrp="1"/>
          </p:cNvSpPr>
          <p:nvPr>
            <p:ph type="dt" sz="half" idx="10"/>
          </p:nvPr>
        </p:nvSpPr>
        <p:spPr/>
        <p:txBody>
          <a:bodyPr/>
          <a:lstStyle/>
          <a:p>
            <a:fld id="{A5770E75-A045-4B80-BFAA-D0CBB726C308}"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11</a:t>
            </a:fld>
            <a:endParaRPr lang="en-US"/>
          </a:p>
        </p:txBody>
      </p:sp>
    </p:spTree>
    <p:extLst>
      <p:ext uri="{BB962C8B-B14F-4D97-AF65-F5344CB8AC3E}">
        <p14:creationId xmlns:p14="http://schemas.microsoft.com/office/powerpoint/2010/main" val="1750865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20840"/>
            <a:ext cx="6096000" cy="3970318"/>
          </a:xfrm>
          <a:prstGeom prst="rect">
            <a:avLst/>
          </a:prstGeom>
        </p:spPr>
        <p:txBody>
          <a:bodyPr>
            <a:spAutoFit/>
          </a:bodyPr>
          <a:lstStyle/>
          <a:p>
            <a:r>
              <a:rPr lang="en-US" dirty="0" smtClean="0">
                <a:solidFill>
                  <a:srgbClr val="111111"/>
                </a:solidFill>
                <a:latin typeface="Roboto"/>
              </a:rPr>
              <a:t>a) </a:t>
            </a:r>
            <a:r>
              <a:rPr lang="en-US" dirty="0">
                <a:solidFill>
                  <a:srgbClr val="111111"/>
                </a:solidFill>
                <a:latin typeface="Roboto"/>
              </a:rPr>
              <a:t>Surface Area: Nanoparticles have large surface area than bulk materials. For example, </a:t>
            </a:r>
            <a:r>
              <a:rPr lang="en-US" dirty="0" err="1">
                <a:solidFill>
                  <a:srgbClr val="111111"/>
                </a:solidFill>
                <a:latin typeface="Roboto"/>
              </a:rPr>
              <a:t>nano</a:t>
            </a:r>
            <a:r>
              <a:rPr lang="en-US" dirty="0">
                <a:solidFill>
                  <a:srgbClr val="111111"/>
                </a:solidFill>
                <a:latin typeface="Roboto"/>
              </a:rPr>
              <a:t> </a:t>
            </a:r>
            <a:r>
              <a:rPr lang="en-US" dirty="0" err="1">
                <a:solidFill>
                  <a:srgbClr val="111111"/>
                </a:solidFill>
                <a:latin typeface="Roboto"/>
              </a:rPr>
              <a:t>ZnO</a:t>
            </a:r>
            <a:r>
              <a:rPr lang="en-US" dirty="0">
                <a:solidFill>
                  <a:srgbClr val="111111"/>
                </a:solidFill>
                <a:latin typeface="Roboto"/>
              </a:rPr>
              <a:t> particles have superior UV blocking properties compared to its bulk. That is why it is used in the preparation of sunscreen lotions. </a:t>
            </a:r>
            <a:endParaRPr lang="en-US" dirty="0" smtClean="0">
              <a:solidFill>
                <a:srgbClr val="111111"/>
              </a:solidFill>
              <a:latin typeface="Roboto"/>
            </a:endParaRPr>
          </a:p>
          <a:p>
            <a:endParaRPr lang="en-US" dirty="0">
              <a:solidFill>
                <a:srgbClr val="111111"/>
              </a:solidFill>
              <a:latin typeface="Roboto"/>
            </a:endParaRPr>
          </a:p>
          <a:p>
            <a:r>
              <a:rPr lang="en-US" dirty="0" smtClean="0">
                <a:solidFill>
                  <a:srgbClr val="111111"/>
                </a:solidFill>
                <a:latin typeface="Roboto"/>
              </a:rPr>
              <a:t>b</a:t>
            </a:r>
            <a:r>
              <a:rPr lang="en-US" dirty="0">
                <a:solidFill>
                  <a:srgbClr val="111111"/>
                </a:solidFill>
                <a:latin typeface="Roboto"/>
              </a:rPr>
              <a:t>) Melting Points: Nanoparticles have significantly lower melting points compared to bulk forms. Ex: Gold nanoparticles melt at much lower temperatures (300 o C) than gold slab (1064 o C). </a:t>
            </a:r>
            <a:endParaRPr lang="en-US" dirty="0" smtClean="0">
              <a:solidFill>
                <a:srgbClr val="111111"/>
              </a:solidFill>
              <a:latin typeface="Roboto"/>
            </a:endParaRPr>
          </a:p>
          <a:p>
            <a:endParaRPr lang="en-US" dirty="0">
              <a:solidFill>
                <a:srgbClr val="111111"/>
              </a:solidFill>
              <a:latin typeface="Roboto"/>
            </a:endParaRPr>
          </a:p>
          <a:p>
            <a:r>
              <a:rPr lang="en-US" dirty="0" smtClean="0">
                <a:solidFill>
                  <a:srgbClr val="111111"/>
                </a:solidFill>
                <a:latin typeface="Roboto"/>
              </a:rPr>
              <a:t>c</a:t>
            </a:r>
            <a:r>
              <a:rPr lang="en-US" dirty="0">
                <a:solidFill>
                  <a:srgbClr val="111111"/>
                </a:solidFill>
                <a:latin typeface="Roboto"/>
              </a:rPr>
              <a:t>) </a:t>
            </a:r>
            <a:r>
              <a:rPr lang="en-US" dirty="0" err="1">
                <a:solidFill>
                  <a:srgbClr val="111111"/>
                </a:solidFill>
                <a:latin typeface="Roboto"/>
              </a:rPr>
              <a:t>Colour</a:t>
            </a:r>
            <a:r>
              <a:rPr lang="en-US" dirty="0">
                <a:solidFill>
                  <a:srgbClr val="111111"/>
                </a:solidFill>
                <a:latin typeface="Roboto"/>
              </a:rPr>
              <a:t>: Nanoparticles have different </a:t>
            </a:r>
            <a:r>
              <a:rPr lang="en-US" dirty="0" err="1">
                <a:solidFill>
                  <a:srgbClr val="111111"/>
                </a:solidFill>
                <a:latin typeface="Roboto"/>
              </a:rPr>
              <a:t>colour</a:t>
            </a:r>
            <a:r>
              <a:rPr lang="en-US" dirty="0">
                <a:solidFill>
                  <a:srgbClr val="111111"/>
                </a:solidFill>
                <a:latin typeface="Roboto"/>
              </a:rPr>
              <a:t> compared to bulk forms. </a:t>
            </a:r>
            <a:r>
              <a:rPr lang="en-US" dirty="0" err="1">
                <a:solidFill>
                  <a:srgbClr val="111111"/>
                </a:solidFill>
                <a:latin typeface="Roboto"/>
              </a:rPr>
              <a:t>Eg</a:t>
            </a:r>
            <a:r>
              <a:rPr lang="en-US" dirty="0">
                <a:solidFill>
                  <a:srgbClr val="111111"/>
                </a:solidFill>
                <a:latin typeface="Roboto"/>
              </a:rPr>
              <a:t>: Nanoparticles of yellow gold and </a:t>
            </a:r>
            <a:r>
              <a:rPr lang="en-US" dirty="0" err="1">
                <a:solidFill>
                  <a:srgbClr val="111111"/>
                </a:solidFill>
                <a:latin typeface="Roboto"/>
              </a:rPr>
              <a:t>greysilicon</a:t>
            </a:r>
            <a:r>
              <a:rPr lang="en-US" dirty="0">
                <a:solidFill>
                  <a:srgbClr val="111111"/>
                </a:solidFill>
                <a:latin typeface="Roboto"/>
              </a:rPr>
              <a:t> are red in </a:t>
            </a:r>
            <a:r>
              <a:rPr lang="en-US" dirty="0" err="1">
                <a:solidFill>
                  <a:srgbClr val="111111"/>
                </a:solidFill>
                <a:latin typeface="Roboto"/>
              </a:rPr>
              <a:t>colour</a:t>
            </a:r>
            <a:r>
              <a:rPr lang="en-US" dirty="0">
                <a:solidFill>
                  <a:srgbClr val="111111"/>
                </a:solidFill>
                <a:latin typeface="Roboto"/>
              </a:rPr>
              <a:t>.  </a:t>
            </a:r>
            <a:endParaRPr lang="en-US" b="0" i="0" dirty="0">
              <a:solidFill>
                <a:srgbClr val="111111"/>
              </a:solidFill>
              <a:effectLst/>
              <a:latin typeface="Roboto"/>
            </a:endParaRPr>
          </a:p>
        </p:txBody>
      </p:sp>
      <p:sp>
        <p:nvSpPr>
          <p:cNvPr id="3" name="Rectangle 2"/>
          <p:cNvSpPr/>
          <p:nvPr/>
        </p:nvSpPr>
        <p:spPr>
          <a:xfrm>
            <a:off x="511306" y="910522"/>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4" name="Rectangle 3"/>
          <p:cNvSpPr/>
          <p:nvPr/>
        </p:nvSpPr>
        <p:spPr>
          <a:xfrm>
            <a:off x="854913" y="468334"/>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5" name="Date Placeholder 4"/>
          <p:cNvSpPr>
            <a:spLocks noGrp="1"/>
          </p:cNvSpPr>
          <p:nvPr>
            <p:ph type="dt" sz="half" idx="10"/>
          </p:nvPr>
        </p:nvSpPr>
        <p:spPr/>
        <p:txBody>
          <a:bodyPr/>
          <a:lstStyle/>
          <a:p>
            <a:fld id="{D732B4C4-2B5A-420D-99D3-DB8581462F7B}"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12</a:t>
            </a:fld>
            <a:endParaRPr lang="en-US"/>
          </a:p>
        </p:txBody>
      </p:sp>
    </p:spTree>
    <p:extLst>
      <p:ext uri="{BB962C8B-B14F-4D97-AF65-F5344CB8AC3E}">
        <p14:creationId xmlns:p14="http://schemas.microsoft.com/office/powerpoint/2010/main" val="2357284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841" y="1289162"/>
            <a:ext cx="10891731" cy="3625847"/>
          </a:xfrm>
          <a:prstGeom prst="rect">
            <a:avLst/>
          </a:prstGeom>
        </p:spPr>
      </p:pic>
      <p:sp>
        <p:nvSpPr>
          <p:cNvPr id="3" name="TextBox 2"/>
          <p:cNvSpPr txBox="1"/>
          <p:nvPr/>
        </p:nvSpPr>
        <p:spPr>
          <a:xfrm flipH="1">
            <a:off x="606971" y="561253"/>
            <a:ext cx="2356946" cy="523220"/>
          </a:xfrm>
          <a:prstGeom prst="rect">
            <a:avLst/>
          </a:prstGeom>
          <a:noFill/>
        </p:spPr>
        <p:txBody>
          <a:bodyPr wrap="square" rtlCol="0">
            <a:spAutoFit/>
          </a:bodyPr>
          <a:lstStyle/>
          <a:p>
            <a:r>
              <a:rPr lang="en-US" sz="2800" b="1" u="sng" dirty="0" smtClean="0">
                <a:solidFill>
                  <a:srgbClr val="00B0F0"/>
                </a:solidFill>
              </a:rPr>
              <a:t>Introduction</a:t>
            </a:r>
            <a:endParaRPr lang="en-US" sz="2800" b="1" u="sng" dirty="0">
              <a:solidFill>
                <a:srgbClr val="00B0F0"/>
              </a:solidFill>
            </a:endParaRPr>
          </a:p>
        </p:txBody>
      </p:sp>
      <p:sp>
        <p:nvSpPr>
          <p:cNvPr id="4" name="Date Placeholder 3"/>
          <p:cNvSpPr>
            <a:spLocks noGrp="1"/>
          </p:cNvSpPr>
          <p:nvPr>
            <p:ph type="dt" sz="half" idx="10"/>
          </p:nvPr>
        </p:nvSpPr>
        <p:spPr/>
        <p:txBody>
          <a:bodyPr/>
          <a:lstStyle/>
          <a:p>
            <a:fld id="{6A8F44E1-BD4F-4C52-9730-1427D26BCFFF}"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13</a:t>
            </a:fld>
            <a:endParaRPr lang="en-US"/>
          </a:p>
        </p:txBody>
      </p:sp>
    </p:spTree>
    <p:extLst>
      <p:ext uri="{BB962C8B-B14F-4D97-AF65-F5344CB8AC3E}">
        <p14:creationId xmlns:p14="http://schemas.microsoft.com/office/powerpoint/2010/main" val="2373094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736" y="561294"/>
            <a:ext cx="5934903" cy="2229161"/>
          </a:xfrm>
          <a:prstGeom prst="rect">
            <a:avLst/>
          </a:prstGeom>
        </p:spPr>
      </p:pic>
      <p:pic>
        <p:nvPicPr>
          <p:cNvPr id="3" name="Picture 2"/>
          <p:cNvPicPr>
            <a:picLocks noChangeAspect="1"/>
          </p:cNvPicPr>
          <p:nvPr/>
        </p:nvPicPr>
        <p:blipFill>
          <a:blip r:embed="rId3"/>
          <a:stretch>
            <a:fillRect/>
          </a:stretch>
        </p:blipFill>
        <p:spPr>
          <a:xfrm>
            <a:off x="7128955" y="428939"/>
            <a:ext cx="3496163" cy="4448796"/>
          </a:xfrm>
          <a:prstGeom prst="rect">
            <a:avLst/>
          </a:prstGeom>
        </p:spPr>
      </p:pic>
      <p:pic>
        <p:nvPicPr>
          <p:cNvPr id="4" name="Picture 3"/>
          <p:cNvPicPr>
            <a:picLocks noChangeAspect="1"/>
          </p:cNvPicPr>
          <p:nvPr/>
        </p:nvPicPr>
        <p:blipFill>
          <a:blip r:embed="rId4"/>
          <a:stretch>
            <a:fillRect/>
          </a:stretch>
        </p:blipFill>
        <p:spPr>
          <a:xfrm>
            <a:off x="1098305" y="3404125"/>
            <a:ext cx="3145197" cy="2769651"/>
          </a:xfrm>
          <a:prstGeom prst="rect">
            <a:avLst/>
          </a:prstGeom>
        </p:spPr>
      </p:pic>
      <p:sp>
        <p:nvSpPr>
          <p:cNvPr id="5" name="Rectangle 4"/>
          <p:cNvSpPr/>
          <p:nvPr/>
        </p:nvSpPr>
        <p:spPr>
          <a:xfrm>
            <a:off x="4927249" y="5092764"/>
            <a:ext cx="6096000" cy="1200329"/>
          </a:xfrm>
          <a:prstGeom prst="rect">
            <a:avLst/>
          </a:prstGeom>
        </p:spPr>
        <p:txBody>
          <a:bodyPr>
            <a:spAutoFit/>
          </a:bodyPr>
          <a:lstStyle/>
          <a:p>
            <a:r>
              <a:rPr lang="en-US" dirty="0">
                <a:solidFill>
                  <a:srgbClr val="202122"/>
                </a:solidFill>
                <a:latin typeface="Arial" panose="020B0604020202020204" pitchFamily="34" charset="0"/>
              </a:rPr>
              <a:t>A </a:t>
            </a:r>
            <a:r>
              <a:rPr lang="en-US" b="1" dirty="0">
                <a:solidFill>
                  <a:srgbClr val="202122"/>
                </a:solidFill>
                <a:latin typeface="Arial" panose="020B0604020202020204" pitchFamily="34" charset="0"/>
              </a:rPr>
              <a:t>central processing unit</a:t>
            </a:r>
            <a:r>
              <a:rPr lang="en-US" dirty="0">
                <a:solidFill>
                  <a:srgbClr val="202122"/>
                </a:solidFill>
                <a:latin typeface="Arial" panose="020B0604020202020204" pitchFamily="34" charset="0"/>
              </a:rPr>
              <a:t> (</a:t>
            </a:r>
            <a:r>
              <a:rPr lang="en-US" b="1" dirty="0">
                <a:solidFill>
                  <a:srgbClr val="202122"/>
                </a:solidFill>
                <a:latin typeface="Arial" panose="020B0604020202020204" pitchFamily="34" charset="0"/>
              </a:rPr>
              <a:t>CPU</a:t>
            </a:r>
            <a:r>
              <a:rPr lang="en-US" dirty="0">
                <a:solidFill>
                  <a:srgbClr val="202122"/>
                </a:solidFill>
                <a:latin typeface="Arial" panose="020B0604020202020204" pitchFamily="34" charset="0"/>
              </a:rPr>
              <a:t>), also called a </a:t>
            </a:r>
            <a:r>
              <a:rPr lang="en-US" b="1" dirty="0">
                <a:solidFill>
                  <a:srgbClr val="202122"/>
                </a:solidFill>
                <a:latin typeface="Arial" panose="020B0604020202020204" pitchFamily="34" charset="0"/>
              </a:rPr>
              <a:t>central processor</a:t>
            </a:r>
            <a:r>
              <a:rPr lang="en-US" dirty="0">
                <a:solidFill>
                  <a:srgbClr val="202122"/>
                </a:solidFill>
                <a:latin typeface="Arial" panose="020B0604020202020204" pitchFamily="34" charset="0"/>
              </a:rPr>
              <a:t>, </a:t>
            </a:r>
            <a:r>
              <a:rPr lang="en-US" b="1" dirty="0">
                <a:solidFill>
                  <a:srgbClr val="202122"/>
                </a:solidFill>
                <a:latin typeface="Arial" panose="020B0604020202020204" pitchFamily="34" charset="0"/>
              </a:rPr>
              <a:t>main processor</a:t>
            </a:r>
            <a:r>
              <a:rPr lang="en-US" dirty="0">
                <a:solidFill>
                  <a:srgbClr val="202122"/>
                </a:solidFill>
                <a:latin typeface="Arial" panose="020B0604020202020204" pitchFamily="34" charset="0"/>
              </a:rPr>
              <a:t> or just </a:t>
            </a:r>
            <a:r>
              <a:rPr lang="en-US" b="1" dirty="0">
                <a:solidFill>
                  <a:srgbClr val="0645AD"/>
                </a:solidFill>
                <a:latin typeface="Arial" panose="020B0604020202020204" pitchFamily="34" charset="0"/>
                <a:hlinkClick r:id="rId5" tooltip="Processor (computing)"/>
              </a:rPr>
              <a:t>processor</a:t>
            </a:r>
            <a:r>
              <a:rPr lang="en-US" dirty="0">
                <a:solidFill>
                  <a:srgbClr val="202122"/>
                </a:solidFill>
                <a:latin typeface="Arial" panose="020B0604020202020204" pitchFamily="34" charset="0"/>
              </a:rPr>
              <a:t>, is the </a:t>
            </a:r>
            <a:r>
              <a:rPr lang="en-US" dirty="0">
                <a:solidFill>
                  <a:srgbClr val="0645AD"/>
                </a:solidFill>
                <a:latin typeface="Arial" panose="020B0604020202020204" pitchFamily="34" charset="0"/>
                <a:hlinkClick r:id="rId6" tooltip="Electronic circuit"/>
              </a:rPr>
              <a:t>electronic circuitry</a:t>
            </a:r>
            <a:r>
              <a:rPr lang="en-US" dirty="0">
                <a:solidFill>
                  <a:srgbClr val="202122"/>
                </a:solidFill>
                <a:latin typeface="Arial" panose="020B0604020202020204" pitchFamily="34" charset="0"/>
              </a:rPr>
              <a:t> that executes </a:t>
            </a:r>
            <a:r>
              <a:rPr lang="en-US" dirty="0">
                <a:solidFill>
                  <a:srgbClr val="0645AD"/>
                </a:solidFill>
                <a:latin typeface="Arial" panose="020B0604020202020204" pitchFamily="34" charset="0"/>
                <a:hlinkClick r:id="rId7" tooltip="Instruction (computing)"/>
              </a:rPr>
              <a:t>instructions</a:t>
            </a:r>
            <a:r>
              <a:rPr lang="en-US" dirty="0">
                <a:solidFill>
                  <a:srgbClr val="202122"/>
                </a:solidFill>
                <a:latin typeface="Arial" panose="020B0604020202020204" pitchFamily="34" charset="0"/>
              </a:rPr>
              <a:t> comprising a </a:t>
            </a:r>
            <a:r>
              <a:rPr lang="en-US" dirty="0">
                <a:solidFill>
                  <a:srgbClr val="0645AD"/>
                </a:solidFill>
                <a:latin typeface="Arial" panose="020B0604020202020204" pitchFamily="34" charset="0"/>
                <a:hlinkClick r:id="rId8" tooltip="Computer program"/>
              </a:rPr>
              <a:t>computer program</a:t>
            </a:r>
            <a:r>
              <a:rPr lang="en-US" dirty="0">
                <a:solidFill>
                  <a:srgbClr val="202122"/>
                </a:solidFill>
                <a:latin typeface="Arial" panose="020B0604020202020204" pitchFamily="34" charset="0"/>
              </a:rPr>
              <a:t>.</a:t>
            </a:r>
            <a:endParaRPr lang="en-US" dirty="0"/>
          </a:p>
        </p:txBody>
      </p:sp>
      <p:sp>
        <p:nvSpPr>
          <p:cNvPr id="6" name="Rectangle 5"/>
          <p:cNvSpPr/>
          <p:nvPr/>
        </p:nvSpPr>
        <p:spPr>
          <a:xfrm>
            <a:off x="268436" y="38074"/>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7" name="Date Placeholder 6"/>
          <p:cNvSpPr>
            <a:spLocks noGrp="1"/>
          </p:cNvSpPr>
          <p:nvPr>
            <p:ph type="dt" sz="half" idx="10"/>
          </p:nvPr>
        </p:nvSpPr>
        <p:spPr/>
        <p:txBody>
          <a:bodyPr/>
          <a:lstStyle/>
          <a:p>
            <a:fld id="{586C78AE-3B85-4EB3-8C0D-13BED53F6172}"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14</a:t>
            </a:fld>
            <a:endParaRPr lang="en-US"/>
          </a:p>
        </p:txBody>
      </p:sp>
      <p:sp>
        <p:nvSpPr>
          <p:cNvPr id="10" name="Rectangle 9"/>
          <p:cNvSpPr/>
          <p:nvPr/>
        </p:nvSpPr>
        <p:spPr>
          <a:xfrm>
            <a:off x="5497118" y="3244334"/>
            <a:ext cx="1197764" cy="369332"/>
          </a:xfrm>
          <a:prstGeom prst="rect">
            <a:avLst/>
          </a:prstGeom>
        </p:spPr>
        <p:txBody>
          <a:bodyPr wrap="none">
            <a:spAutoFit/>
          </a:bodyPr>
          <a:lstStyle/>
          <a:p>
            <a:pPr lvl="0"/>
            <a:r>
              <a:rPr lang="en-US" b="1" dirty="0">
                <a:solidFill>
                  <a:srgbClr val="000000"/>
                </a:solidFill>
                <a:latin typeface="Arial" panose="020B0604020202020204" pitchFamily="34" charset="0"/>
              </a:rPr>
              <a:t>Feynman</a:t>
            </a:r>
          </a:p>
        </p:txBody>
      </p:sp>
    </p:spTree>
    <p:extLst>
      <p:ext uri="{BB962C8B-B14F-4D97-AF65-F5344CB8AC3E}">
        <p14:creationId xmlns:p14="http://schemas.microsoft.com/office/powerpoint/2010/main" val="2972555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164" y="2650071"/>
            <a:ext cx="11172339" cy="3628623"/>
          </a:xfrm>
          <a:prstGeom prst="rect">
            <a:avLst/>
          </a:prstGeom>
        </p:spPr>
      </p:pic>
      <p:pic>
        <p:nvPicPr>
          <p:cNvPr id="3" name="Picture 2"/>
          <p:cNvPicPr>
            <a:picLocks noChangeAspect="1"/>
          </p:cNvPicPr>
          <p:nvPr/>
        </p:nvPicPr>
        <p:blipFill>
          <a:blip r:embed="rId3"/>
          <a:stretch>
            <a:fillRect/>
          </a:stretch>
        </p:blipFill>
        <p:spPr>
          <a:xfrm>
            <a:off x="476793" y="1164568"/>
            <a:ext cx="10734415" cy="813773"/>
          </a:xfrm>
          <a:prstGeom prst="rect">
            <a:avLst/>
          </a:prstGeom>
        </p:spPr>
      </p:pic>
      <p:sp>
        <p:nvSpPr>
          <p:cNvPr id="4" name="Rectangle 3"/>
          <p:cNvSpPr/>
          <p:nvPr/>
        </p:nvSpPr>
        <p:spPr>
          <a:xfrm>
            <a:off x="623187" y="381316"/>
            <a:ext cx="2309478" cy="584775"/>
          </a:xfrm>
          <a:prstGeom prst="rect">
            <a:avLst/>
          </a:prstGeom>
        </p:spPr>
        <p:txBody>
          <a:bodyPr wrap="none">
            <a:spAutoFit/>
          </a:bodyPr>
          <a:lstStyle/>
          <a:p>
            <a:r>
              <a:rPr lang="en-US" sz="3200" b="1" u="sng" dirty="0">
                <a:solidFill>
                  <a:srgbClr val="00B0F0"/>
                </a:solidFill>
              </a:rPr>
              <a:t>Introduction</a:t>
            </a:r>
            <a:endParaRPr lang="en-US" b="1" u="sng" dirty="0">
              <a:solidFill>
                <a:srgbClr val="00B0F0"/>
              </a:solidFill>
            </a:endParaRPr>
          </a:p>
        </p:txBody>
      </p:sp>
      <p:sp>
        <p:nvSpPr>
          <p:cNvPr id="5" name="Date Placeholder 4"/>
          <p:cNvSpPr>
            <a:spLocks noGrp="1"/>
          </p:cNvSpPr>
          <p:nvPr>
            <p:ph type="dt" sz="half" idx="10"/>
          </p:nvPr>
        </p:nvSpPr>
        <p:spPr/>
        <p:txBody>
          <a:bodyPr/>
          <a:lstStyle/>
          <a:p>
            <a:fld id="{EDDC373F-E935-4B76-AE0E-9399AC806BD6}"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15</a:t>
            </a:fld>
            <a:endParaRPr lang="en-US"/>
          </a:p>
        </p:txBody>
      </p:sp>
    </p:spTree>
    <p:extLst>
      <p:ext uri="{BB962C8B-B14F-4D97-AF65-F5344CB8AC3E}">
        <p14:creationId xmlns:p14="http://schemas.microsoft.com/office/powerpoint/2010/main" val="3853883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3928" y="663329"/>
            <a:ext cx="5068924" cy="2325814"/>
          </a:xfrm>
          <a:prstGeom prst="rect">
            <a:avLst/>
          </a:prstGeom>
        </p:spPr>
      </p:pic>
      <p:pic>
        <p:nvPicPr>
          <p:cNvPr id="3" name="Picture 2"/>
          <p:cNvPicPr>
            <a:picLocks noChangeAspect="1"/>
          </p:cNvPicPr>
          <p:nvPr/>
        </p:nvPicPr>
        <p:blipFill>
          <a:blip r:embed="rId3"/>
          <a:stretch>
            <a:fillRect/>
          </a:stretch>
        </p:blipFill>
        <p:spPr>
          <a:xfrm>
            <a:off x="107077" y="3176253"/>
            <a:ext cx="7431843" cy="3681747"/>
          </a:xfrm>
          <a:prstGeom prst="rect">
            <a:avLst/>
          </a:prstGeom>
        </p:spPr>
      </p:pic>
      <p:sp>
        <p:nvSpPr>
          <p:cNvPr id="4" name="Rectangle 3"/>
          <p:cNvSpPr/>
          <p:nvPr/>
        </p:nvSpPr>
        <p:spPr>
          <a:xfrm>
            <a:off x="647029" y="589421"/>
            <a:ext cx="3106043" cy="769441"/>
          </a:xfrm>
          <a:prstGeom prst="rect">
            <a:avLst/>
          </a:prstGeom>
        </p:spPr>
        <p:txBody>
          <a:bodyPr wrap="none">
            <a:spAutoFit/>
          </a:bodyPr>
          <a:lstStyle/>
          <a:p>
            <a:r>
              <a:rPr lang="en-US" sz="4400" b="1" u="sng" dirty="0">
                <a:solidFill>
                  <a:srgbClr val="00B0F0"/>
                </a:solidFill>
              </a:rPr>
              <a:t>Introduction</a:t>
            </a:r>
          </a:p>
        </p:txBody>
      </p:sp>
      <p:sp>
        <p:nvSpPr>
          <p:cNvPr id="5" name="Date Placeholder 4"/>
          <p:cNvSpPr>
            <a:spLocks noGrp="1"/>
          </p:cNvSpPr>
          <p:nvPr>
            <p:ph type="dt" sz="half" idx="10"/>
          </p:nvPr>
        </p:nvSpPr>
        <p:spPr/>
        <p:txBody>
          <a:bodyPr/>
          <a:lstStyle/>
          <a:p>
            <a:fld id="{F9BFDBA9-25F4-4CD8-81A7-EE923DDA670F}"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16</a:t>
            </a:fld>
            <a:endParaRPr lang="en-US"/>
          </a:p>
        </p:txBody>
      </p:sp>
    </p:spTree>
    <p:extLst>
      <p:ext uri="{BB962C8B-B14F-4D97-AF65-F5344CB8AC3E}">
        <p14:creationId xmlns:p14="http://schemas.microsoft.com/office/powerpoint/2010/main" val="3486407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920" y="1467812"/>
            <a:ext cx="11678847" cy="4801922"/>
          </a:xfrm>
          <a:prstGeom prst="rect">
            <a:avLst/>
          </a:prstGeom>
        </p:spPr>
      </p:pic>
      <p:sp>
        <p:nvSpPr>
          <p:cNvPr id="3" name="Rectangle 2"/>
          <p:cNvSpPr/>
          <p:nvPr/>
        </p:nvSpPr>
        <p:spPr>
          <a:xfrm>
            <a:off x="216920" y="238018"/>
            <a:ext cx="3106043" cy="769441"/>
          </a:xfrm>
          <a:prstGeom prst="rect">
            <a:avLst/>
          </a:prstGeom>
        </p:spPr>
        <p:txBody>
          <a:bodyPr wrap="none">
            <a:spAutoFit/>
          </a:bodyPr>
          <a:lstStyle/>
          <a:p>
            <a:pPr lvl="0"/>
            <a:r>
              <a:rPr lang="en-US" sz="4400" b="1" u="sng" dirty="0">
                <a:solidFill>
                  <a:srgbClr val="00B0F0"/>
                </a:solidFill>
              </a:rPr>
              <a:t>Introduction</a:t>
            </a:r>
          </a:p>
        </p:txBody>
      </p:sp>
      <p:sp>
        <p:nvSpPr>
          <p:cNvPr id="4" name="Date Placeholder 3"/>
          <p:cNvSpPr>
            <a:spLocks noGrp="1"/>
          </p:cNvSpPr>
          <p:nvPr>
            <p:ph type="dt" sz="half" idx="10"/>
          </p:nvPr>
        </p:nvSpPr>
        <p:spPr/>
        <p:txBody>
          <a:bodyPr/>
          <a:lstStyle/>
          <a:p>
            <a:fld id="{E3A8E5BF-823D-4288-BE54-2E622D57FD7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17</a:t>
            </a:fld>
            <a:endParaRPr lang="en-US"/>
          </a:p>
        </p:txBody>
      </p:sp>
    </p:spTree>
    <p:extLst>
      <p:ext uri="{BB962C8B-B14F-4D97-AF65-F5344CB8AC3E}">
        <p14:creationId xmlns:p14="http://schemas.microsoft.com/office/powerpoint/2010/main" val="2897786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67005" y="146174"/>
            <a:ext cx="5716158" cy="4451052"/>
          </a:xfrm>
          <a:prstGeom prst="rect">
            <a:avLst/>
          </a:prstGeom>
        </p:spPr>
      </p:pic>
      <p:sp>
        <p:nvSpPr>
          <p:cNvPr id="3" name="TextBox 2"/>
          <p:cNvSpPr txBox="1"/>
          <p:nvPr/>
        </p:nvSpPr>
        <p:spPr>
          <a:xfrm>
            <a:off x="1034218" y="1103586"/>
            <a:ext cx="1885556" cy="369332"/>
          </a:xfrm>
          <a:prstGeom prst="rect">
            <a:avLst/>
          </a:prstGeom>
          <a:noFill/>
        </p:spPr>
        <p:txBody>
          <a:bodyPr wrap="square" rtlCol="0">
            <a:spAutoFit/>
          </a:bodyPr>
          <a:lstStyle/>
          <a:p>
            <a:r>
              <a:rPr lang="en-US" dirty="0" smtClean="0"/>
              <a:t>QUANTUM DOTS</a:t>
            </a:r>
            <a:endParaRPr lang="en-US" dirty="0"/>
          </a:p>
        </p:txBody>
      </p:sp>
      <p:pic>
        <p:nvPicPr>
          <p:cNvPr id="4" name="Picture 3"/>
          <p:cNvPicPr>
            <a:picLocks noChangeAspect="1"/>
          </p:cNvPicPr>
          <p:nvPr/>
        </p:nvPicPr>
        <p:blipFill>
          <a:blip r:embed="rId4"/>
          <a:stretch>
            <a:fillRect/>
          </a:stretch>
        </p:blipFill>
        <p:spPr>
          <a:xfrm>
            <a:off x="514396" y="2052259"/>
            <a:ext cx="5221164" cy="1984042"/>
          </a:xfrm>
          <a:prstGeom prst="rect">
            <a:avLst/>
          </a:prstGeom>
        </p:spPr>
      </p:pic>
      <p:sp>
        <p:nvSpPr>
          <p:cNvPr id="5" name="Rectangle 4"/>
          <p:cNvSpPr/>
          <p:nvPr/>
        </p:nvSpPr>
        <p:spPr>
          <a:xfrm>
            <a:off x="2783140" y="5036009"/>
            <a:ext cx="6096000" cy="1200329"/>
          </a:xfrm>
          <a:prstGeom prst="rect">
            <a:avLst/>
          </a:prstGeom>
        </p:spPr>
        <p:txBody>
          <a:bodyPr>
            <a:spAutoFit/>
          </a:bodyPr>
          <a:lstStyle/>
          <a:p>
            <a:r>
              <a:rPr lang="en-US" b="0" i="1" dirty="0" smtClean="0">
                <a:solidFill>
                  <a:srgbClr val="000000"/>
                </a:solidFill>
                <a:effectLst/>
                <a:latin typeface="Calibri" panose="020F0502020204030204" pitchFamily="34" charset="0"/>
              </a:rPr>
              <a:t>Quantum dots are </a:t>
            </a:r>
            <a:r>
              <a:rPr lang="en-US" b="0" i="1" dirty="0" err="1" smtClean="0">
                <a:solidFill>
                  <a:srgbClr val="000000"/>
                </a:solidFill>
                <a:effectLst/>
                <a:latin typeface="Calibri" panose="020F0502020204030204" pitchFamily="34" charset="0"/>
              </a:rPr>
              <a:t>nanoscale</a:t>
            </a:r>
            <a:r>
              <a:rPr lang="en-US" b="0" i="1" dirty="0" smtClean="0">
                <a:solidFill>
                  <a:srgbClr val="000000"/>
                </a:solidFill>
                <a:effectLst/>
                <a:latin typeface="Calibri" panose="020F0502020204030204" pitchFamily="34" charset="0"/>
              </a:rPr>
              <a:t> man-made crystals that have the ability to convert a spectrum of light into different colors. Each dot emits a different color depending on its size. (Image: RNGS Reuters/</a:t>
            </a:r>
            <a:r>
              <a:rPr lang="en-US" b="0" i="1" dirty="0" err="1" smtClean="0">
                <a:solidFill>
                  <a:srgbClr val="000000"/>
                </a:solidFill>
                <a:effectLst/>
                <a:latin typeface="Calibri" panose="020F0502020204030204" pitchFamily="34" charset="0"/>
              </a:rPr>
              <a:t>Nanosys</a:t>
            </a:r>
            <a:r>
              <a:rPr lang="en-US" b="0" i="1" dirty="0" smtClean="0">
                <a:solidFill>
                  <a:srgbClr val="000000"/>
                </a:solidFill>
                <a:effectLst/>
                <a:latin typeface="Calibri" panose="020F0502020204030204" pitchFamily="34" charset="0"/>
              </a:rPr>
              <a:t>)</a:t>
            </a:r>
            <a:endParaRPr lang="en-US" dirty="0"/>
          </a:p>
        </p:txBody>
      </p:sp>
      <p:sp>
        <p:nvSpPr>
          <p:cNvPr id="6" name="Rectangle 5"/>
          <p:cNvSpPr/>
          <p:nvPr/>
        </p:nvSpPr>
        <p:spPr>
          <a:xfrm>
            <a:off x="752948" y="219012"/>
            <a:ext cx="3106043" cy="769441"/>
          </a:xfrm>
          <a:prstGeom prst="rect">
            <a:avLst/>
          </a:prstGeom>
        </p:spPr>
        <p:txBody>
          <a:bodyPr wrap="none">
            <a:spAutoFit/>
          </a:bodyPr>
          <a:lstStyle/>
          <a:p>
            <a:pPr lvl="0"/>
            <a:r>
              <a:rPr lang="en-US" sz="4400" b="1" u="sng" dirty="0" smtClean="0">
                <a:solidFill>
                  <a:srgbClr val="00B0F0"/>
                </a:solidFill>
              </a:rPr>
              <a:t>Introduction</a:t>
            </a:r>
            <a:endParaRPr lang="en-US" sz="4400" b="1" u="sng" dirty="0">
              <a:solidFill>
                <a:srgbClr val="00B0F0"/>
              </a:solidFill>
            </a:endParaRPr>
          </a:p>
        </p:txBody>
      </p:sp>
      <p:sp>
        <p:nvSpPr>
          <p:cNvPr id="7" name="Date Placeholder 6"/>
          <p:cNvSpPr>
            <a:spLocks noGrp="1"/>
          </p:cNvSpPr>
          <p:nvPr>
            <p:ph type="dt" sz="half" idx="10"/>
          </p:nvPr>
        </p:nvSpPr>
        <p:spPr/>
        <p:txBody>
          <a:bodyPr/>
          <a:lstStyle/>
          <a:p>
            <a:fld id="{9B34DB31-38F3-40E6-A982-DDDCD0AF1ECA}"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18</a:t>
            </a:fld>
            <a:endParaRPr lang="en-US"/>
          </a:p>
        </p:txBody>
      </p:sp>
    </p:spTree>
    <p:extLst>
      <p:ext uri="{BB962C8B-B14F-4D97-AF65-F5344CB8AC3E}">
        <p14:creationId xmlns:p14="http://schemas.microsoft.com/office/powerpoint/2010/main" val="1965506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8601" y="1728063"/>
            <a:ext cx="4953000" cy="2695575"/>
          </a:xfrm>
          <a:prstGeom prst="rect">
            <a:avLst/>
          </a:prstGeom>
        </p:spPr>
      </p:pic>
      <p:sp>
        <p:nvSpPr>
          <p:cNvPr id="3" name="Rectangle 2"/>
          <p:cNvSpPr/>
          <p:nvPr/>
        </p:nvSpPr>
        <p:spPr>
          <a:xfrm>
            <a:off x="3199349" y="5054689"/>
            <a:ext cx="6096000" cy="923330"/>
          </a:xfrm>
          <a:prstGeom prst="rect">
            <a:avLst/>
          </a:prstGeom>
        </p:spPr>
        <p:txBody>
          <a:bodyPr>
            <a:spAutoFit/>
          </a:bodyPr>
          <a:lstStyle/>
          <a:p>
            <a:r>
              <a:rPr lang="en-US" b="0" i="1" dirty="0" smtClean="0">
                <a:solidFill>
                  <a:srgbClr val="000000"/>
                </a:solidFill>
                <a:effectLst/>
                <a:latin typeface="Calibri" panose="020F0502020204030204" pitchFamily="34" charset="0"/>
              </a:rPr>
              <a:t>Vials of quantum dots producing vivid colors. For instance, a cadmium-based quantum dot showing pure, highly specific green color response. (Image: NASA)</a:t>
            </a:r>
            <a:endParaRPr lang="en-US" dirty="0"/>
          </a:p>
        </p:txBody>
      </p:sp>
      <p:sp>
        <p:nvSpPr>
          <p:cNvPr id="4" name="Rectangle 3"/>
          <p:cNvSpPr/>
          <p:nvPr/>
        </p:nvSpPr>
        <p:spPr>
          <a:xfrm>
            <a:off x="216920" y="118200"/>
            <a:ext cx="3106043" cy="769441"/>
          </a:xfrm>
          <a:prstGeom prst="rect">
            <a:avLst/>
          </a:prstGeom>
        </p:spPr>
        <p:txBody>
          <a:bodyPr wrap="none">
            <a:spAutoFit/>
          </a:bodyPr>
          <a:lstStyle/>
          <a:p>
            <a:pPr lvl="0"/>
            <a:r>
              <a:rPr lang="en-US" sz="4400" b="1" u="sng" dirty="0">
                <a:solidFill>
                  <a:srgbClr val="00B0F0"/>
                </a:solidFill>
              </a:rPr>
              <a:t>Introduction</a:t>
            </a:r>
          </a:p>
        </p:txBody>
      </p:sp>
      <p:sp>
        <p:nvSpPr>
          <p:cNvPr id="5" name="Date Placeholder 4"/>
          <p:cNvSpPr>
            <a:spLocks noGrp="1"/>
          </p:cNvSpPr>
          <p:nvPr>
            <p:ph type="dt" sz="half" idx="10"/>
          </p:nvPr>
        </p:nvSpPr>
        <p:spPr/>
        <p:txBody>
          <a:bodyPr/>
          <a:lstStyle/>
          <a:p>
            <a:fld id="{C1C61321-F9B7-4341-ACF2-7D8A0E4056B9}"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19</a:t>
            </a:fld>
            <a:endParaRPr lang="en-US"/>
          </a:p>
        </p:txBody>
      </p:sp>
    </p:spTree>
    <p:extLst>
      <p:ext uri="{BB962C8B-B14F-4D97-AF65-F5344CB8AC3E}">
        <p14:creationId xmlns:p14="http://schemas.microsoft.com/office/powerpoint/2010/main" val="312377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833057"/>
            <a:ext cx="3682926" cy="338554"/>
          </a:xfrm>
          <a:prstGeom prst="rect">
            <a:avLst/>
          </a:prstGeom>
        </p:spPr>
        <p:txBody>
          <a:bodyPr wrap="square">
            <a:spAutoFit/>
          </a:bodyPr>
          <a:lstStyle/>
          <a:p>
            <a:pPr marL="285750" indent="-285750">
              <a:buFont typeface="Wingdings" panose="05000000000000000000" pitchFamily="2" charset="2"/>
              <a:buChar char="q"/>
            </a:pPr>
            <a:r>
              <a:rPr lang="en-US" sz="1600" b="1" u="sng" dirty="0" err="1">
                <a:solidFill>
                  <a:srgbClr val="00B0F0"/>
                </a:solidFill>
                <a:latin typeface="Raleway"/>
              </a:rPr>
              <a:t>Nanomaterials</a:t>
            </a:r>
            <a:endParaRPr lang="en-US" sz="1600" b="1" u="sng" dirty="0">
              <a:solidFill>
                <a:srgbClr val="00B0F0"/>
              </a:solidFill>
              <a:latin typeface="Raleway"/>
            </a:endParaRPr>
          </a:p>
        </p:txBody>
      </p:sp>
      <p:sp>
        <p:nvSpPr>
          <p:cNvPr id="3" name="Rectangle 2"/>
          <p:cNvSpPr/>
          <p:nvPr/>
        </p:nvSpPr>
        <p:spPr>
          <a:xfrm>
            <a:off x="365760" y="499832"/>
            <a:ext cx="1859099" cy="400110"/>
          </a:xfrm>
          <a:prstGeom prst="rect">
            <a:avLst/>
          </a:prstGeom>
        </p:spPr>
        <p:txBody>
          <a:bodyPr wrap="none">
            <a:spAutoFit/>
          </a:bodyPr>
          <a:lstStyle/>
          <a:p>
            <a:pPr marL="342900" lvl="0" indent="-342900">
              <a:buFont typeface="Wingdings" panose="05000000000000000000" pitchFamily="2" charset="2"/>
              <a:buChar char="q"/>
            </a:pPr>
            <a:r>
              <a:rPr lang="en-US" sz="2000" b="1" u="sng" dirty="0">
                <a:solidFill>
                  <a:srgbClr val="00B0F0"/>
                </a:solidFill>
              </a:rPr>
              <a:t>Introduction</a:t>
            </a:r>
            <a:endParaRPr lang="en-US" sz="1600" b="1" u="sng" dirty="0">
              <a:solidFill>
                <a:srgbClr val="00B0F0"/>
              </a:solidFill>
            </a:endParaRPr>
          </a:p>
        </p:txBody>
      </p:sp>
      <p:sp>
        <p:nvSpPr>
          <p:cNvPr id="4" name="Rectangle 3"/>
          <p:cNvSpPr/>
          <p:nvPr/>
        </p:nvSpPr>
        <p:spPr>
          <a:xfrm>
            <a:off x="365760" y="1457221"/>
            <a:ext cx="1403076"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smtClean="0">
                <a:solidFill>
                  <a:srgbClr val="00B0F0"/>
                </a:solidFill>
              </a:rPr>
              <a:t>Definitions</a:t>
            </a:r>
            <a:endParaRPr lang="en-US" sz="1600" b="1" u="sng" dirty="0">
              <a:solidFill>
                <a:srgbClr val="00B0F0"/>
              </a:solidFill>
            </a:endParaRPr>
          </a:p>
        </p:txBody>
      </p:sp>
      <p:sp>
        <p:nvSpPr>
          <p:cNvPr id="5" name="Rectangle 4"/>
          <p:cNvSpPr/>
          <p:nvPr/>
        </p:nvSpPr>
        <p:spPr>
          <a:xfrm>
            <a:off x="365760" y="1247214"/>
            <a:ext cx="1083758"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History</a:t>
            </a:r>
          </a:p>
        </p:txBody>
      </p:sp>
      <p:sp>
        <p:nvSpPr>
          <p:cNvPr id="6" name="Rectangle 5"/>
          <p:cNvSpPr/>
          <p:nvPr/>
        </p:nvSpPr>
        <p:spPr>
          <a:xfrm>
            <a:off x="365760" y="1770097"/>
            <a:ext cx="1316386" cy="338554"/>
          </a:xfrm>
          <a:prstGeom prst="rect">
            <a:avLst/>
          </a:prstGeom>
        </p:spPr>
        <p:txBody>
          <a:bodyPr wrap="none">
            <a:spAutoFit/>
          </a:bodyPr>
          <a:lstStyle/>
          <a:p>
            <a:pPr marL="285750" lvl="0" indent="-285750">
              <a:buFont typeface="Wingdings" panose="05000000000000000000" pitchFamily="2" charset="2"/>
              <a:buChar char="q"/>
            </a:pPr>
            <a:r>
              <a:rPr lang="en-US" sz="1600" b="1" dirty="0" smtClean="0">
                <a:solidFill>
                  <a:srgbClr val="00B0F0"/>
                </a:solidFill>
                <a:latin typeface="Noto Sans"/>
              </a:rPr>
              <a:t>sources.</a:t>
            </a:r>
            <a:endParaRPr lang="en-US" sz="1600" b="1" dirty="0">
              <a:solidFill>
                <a:srgbClr val="00B0F0"/>
              </a:solidFill>
            </a:endParaRPr>
          </a:p>
        </p:txBody>
      </p:sp>
      <p:sp>
        <p:nvSpPr>
          <p:cNvPr id="7" name="Rectangle 6"/>
          <p:cNvSpPr/>
          <p:nvPr/>
        </p:nvSpPr>
        <p:spPr>
          <a:xfrm>
            <a:off x="365760" y="2285799"/>
            <a:ext cx="9068325" cy="338554"/>
          </a:xfrm>
          <a:prstGeom prst="rect">
            <a:avLst/>
          </a:prstGeom>
        </p:spPr>
        <p:txBody>
          <a:bodyPr wrap="square">
            <a:spAutoFit/>
          </a:bodyPr>
          <a:lstStyle/>
          <a:p>
            <a:pPr marL="285750" lvl="0" indent="-285750">
              <a:buFont typeface="Wingdings" panose="05000000000000000000" pitchFamily="2" charset="2"/>
              <a:buChar char="q"/>
            </a:pPr>
            <a:r>
              <a:rPr lang="en-US" sz="1600" b="1" u="sng" dirty="0">
                <a:solidFill>
                  <a:srgbClr val="00B0F0"/>
                </a:solidFill>
                <a:latin typeface="Arial" panose="020B0604020202020204" pitchFamily="34" charset="0"/>
              </a:rPr>
              <a:t>Invention of scanning probe microscopy</a:t>
            </a:r>
          </a:p>
        </p:txBody>
      </p:sp>
      <p:sp>
        <p:nvSpPr>
          <p:cNvPr id="8" name="Rectangle 7"/>
          <p:cNvSpPr/>
          <p:nvPr/>
        </p:nvSpPr>
        <p:spPr>
          <a:xfrm>
            <a:off x="365760" y="2640939"/>
            <a:ext cx="960519"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Types</a:t>
            </a:r>
          </a:p>
        </p:txBody>
      </p:sp>
      <p:sp>
        <p:nvSpPr>
          <p:cNvPr id="9" name="Rectangle 8"/>
          <p:cNvSpPr/>
          <p:nvPr/>
        </p:nvSpPr>
        <p:spPr>
          <a:xfrm>
            <a:off x="365760" y="3013563"/>
            <a:ext cx="1526252"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Terminology</a:t>
            </a:r>
          </a:p>
        </p:txBody>
      </p:sp>
      <p:sp>
        <p:nvSpPr>
          <p:cNvPr id="10" name="Rectangle 9"/>
          <p:cNvSpPr/>
          <p:nvPr/>
        </p:nvSpPr>
        <p:spPr>
          <a:xfrm>
            <a:off x="365760" y="3371686"/>
            <a:ext cx="1763816"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nanostructures</a:t>
            </a:r>
          </a:p>
        </p:txBody>
      </p:sp>
      <p:sp>
        <p:nvSpPr>
          <p:cNvPr id="11" name="Rectangle 10"/>
          <p:cNvSpPr/>
          <p:nvPr/>
        </p:nvSpPr>
        <p:spPr>
          <a:xfrm>
            <a:off x="365760" y="3686037"/>
            <a:ext cx="1646669"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classifications</a:t>
            </a:r>
          </a:p>
        </p:txBody>
      </p:sp>
      <p:sp>
        <p:nvSpPr>
          <p:cNvPr id="12" name="Rectangle 11"/>
          <p:cNvSpPr/>
          <p:nvPr/>
        </p:nvSpPr>
        <p:spPr>
          <a:xfrm>
            <a:off x="365760" y="4070759"/>
            <a:ext cx="1526252"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Terminology</a:t>
            </a:r>
          </a:p>
        </p:txBody>
      </p:sp>
      <p:sp>
        <p:nvSpPr>
          <p:cNvPr id="13" name="Rectangle 12"/>
          <p:cNvSpPr/>
          <p:nvPr/>
        </p:nvSpPr>
        <p:spPr>
          <a:xfrm>
            <a:off x="365760" y="4425899"/>
            <a:ext cx="1763816"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rPr>
              <a:t>nanostructures</a:t>
            </a:r>
          </a:p>
        </p:txBody>
      </p:sp>
      <p:sp>
        <p:nvSpPr>
          <p:cNvPr id="14" name="Rectangle 13"/>
          <p:cNvSpPr/>
          <p:nvPr/>
        </p:nvSpPr>
        <p:spPr>
          <a:xfrm>
            <a:off x="365760" y="4915923"/>
            <a:ext cx="3344185"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a:solidFill>
                  <a:srgbClr val="00B0F0"/>
                </a:solidFill>
                <a:latin typeface="Times New Roman" panose="02020603050405020304" pitchFamily="18" charset="0"/>
              </a:rPr>
              <a:t>Nanoparticles in </a:t>
            </a:r>
            <a:r>
              <a:rPr lang="en-US" sz="1600" b="1" u="sng" dirty="0" err="1">
                <a:solidFill>
                  <a:srgbClr val="00B0F0"/>
                </a:solidFill>
                <a:latin typeface="Times New Roman" panose="02020603050405020304" pitchFamily="18" charset="0"/>
              </a:rPr>
              <a:t>Nanodentistry</a:t>
            </a:r>
            <a:r>
              <a:rPr lang="en-US" sz="1600" i="1" dirty="0">
                <a:solidFill>
                  <a:srgbClr val="000000"/>
                </a:solidFill>
                <a:latin typeface="Times New Roman" panose="02020603050405020304" pitchFamily="18" charset="0"/>
              </a:rPr>
              <a:t>: </a:t>
            </a:r>
            <a:endParaRPr lang="en-US" sz="1600" dirty="0">
              <a:solidFill>
                <a:srgbClr val="000000"/>
              </a:solidFill>
              <a:latin typeface="Times New Roman" panose="02020603050405020304" pitchFamily="18" charset="0"/>
            </a:endParaRPr>
          </a:p>
        </p:txBody>
      </p:sp>
      <p:sp>
        <p:nvSpPr>
          <p:cNvPr id="15" name="Rectangle 14"/>
          <p:cNvSpPr/>
          <p:nvPr/>
        </p:nvSpPr>
        <p:spPr>
          <a:xfrm>
            <a:off x="365760" y="5250769"/>
            <a:ext cx="4116961" cy="338554"/>
          </a:xfrm>
          <a:prstGeom prst="rect">
            <a:avLst/>
          </a:prstGeom>
        </p:spPr>
        <p:txBody>
          <a:bodyPr wrap="none">
            <a:spAutoFit/>
          </a:bodyPr>
          <a:lstStyle/>
          <a:p>
            <a:pPr marL="285750" lvl="0" indent="-285750">
              <a:buFont typeface="Wingdings" panose="05000000000000000000" pitchFamily="2" charset="2"/>
              <a:buChar char="q"/>
            </a:pPr>
            <a:r>
              <a:rPr lang="en-US" sz="1600" b="1" u="sng" dirty="0" err="1">
                <a:solidFill>
                  <a:srgbClr val="00B0F0"/>
                </a:solidFill>
              </a:rPr>
              <a:t>Nanomaterials</a:t>
            </a:r>
            <a:r>
              <a:rPr lang="en-US" sz="1600" b="1" u="sng" dirty="0">
                <a:solidFill>
                  <a:srgbClr val="00B0F0"/>
                </a:solidFill>
              </a:rPr>
              <a:t> Application in Orthodontics</a:t>
            </a:r>
          </a:p>
        </p:txBody>
      </p:sp>
      <p:pic>
        <p:nvPicPr>
          <p:cNvPr id="16" name="Picture 15"/>
          <p:cNvPicPr>
            <a:picLocks noChangeAspect="1"/>
          </p:cNvPicPr>
          <p:nvPr/>
        </p:nvPicPr>
        <p:blipFill>
          <a:blip r:embed="rId2"/>
          <a:stretch>
            <a:fillRect/>
          </a:stretch>
        </p:blipFill>
        <p:spPr>
          <a:xfrm>
            <a:off x="6021901" y="1019822"/>
            <a:ext cx="5822906" cy="3004769"/>
          </a:xfrm>
          <a:prstGeom prst="rect">
            <a:avLst/>
          </a:prstGeom>
        </p:spPr>
      </p:pic>
      <p:sp>
        <p:nvSpPr>
          <p:cNvPr id="17" name="Date Placeholder 16"/>
          <p:cNvSpPr>
            <a:spLocks noGrp="1"/>
          </p:cNvSpPr>
          <p:nvPr>
            <p:ph type="dt" sz="half" idx="10"/>
          </p:nvPr>
        </p:nvSpPr>
        <p:spPr/>
        <p:txBody>
          <a:bodyPr/>
          <a:lstStyle/>
          <a:p>
            <a:fld id="{31A2017D-0F9D-4C85-96F6-5A54177082E8}" type="datetime3">
              <a:rPr lang="en-US" smtClean="0"/>
              <a:t>14 April 2023</a:t>
            </a:fld>
            <a:endParaRPr lang="en-US"/>
          </a:p>
        </p:txBody>
      </p:sp>
      <p:sp>
        <p:nvSpPr>
          <p:cNvPr id="18" name="Footer Placeholder 17"/>
          <p:cNvSpPr>
            <a:spLocks noGrp="1"/>
          </p:cNvSpPr>
          <p:nvPr>
            <p:ph type="ftr" sz="quarter" idx="11"/>
          </p:nvPr>
        </p:nvSpPr>
        <p:spPr/>
        <p:txBody>
          <a:bodyPr/>
          <a:lstStyle/>
          <a:p>
            <a:r>
              <a:rPr lang="en-US" smtClean="0"/>
              <a:t>Shahbaa AbdulGhafoor</a:t>
            </a:r>
            <a:endParaRPr lang="en-US"/>
          </a:p>
        </p:txBody>
      </p:sp>
      <p:sp>
        <p:nvSpPr>
          <p:cNvPr id="19" name="Slide Number Placeholder 18"/>
          <p:cNvSpPr>
            <a:spLocks noGrp="1"/>
          </p:cNvSpPr>
          <p:nvPr>
            <p:ph type="sldNum" sz="quarter" idx="12"/>
          </p:nvPr>
        </p:nvSpPr>
        <p:spPr/>
        <p:txBody>
          <a:bodyPr/>
          <a:lstStyle/>
          <a:p>
            <a:fld id="{B8BFF9C2-2BBF-4A9E-AC60-C4349F405C01}" type="slidenum">
              <a:rPr lang="en-US" smtClean="0"/>
              <a:t>2</a:t>
            </a:fld>
            <a:endParaRPr lang="en-US"/>
          </a:p>
        </p:txBody>
      </p:sp>
    </p:spTree>
    <p:extLst>
      <p:ext uri="{BB962C8B-B14F-4D97-AF65-F5344CB8AC3E}">
        <p14:creationId xmlns:p14="http://schemas.microsoft.com/office/powerpoint/2010/main" val="3012849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8143" y="707774"/>
            <a:ext cx="11362436" cy="5904303"/>
          </a:xfrm>
          <a:prstGeom prst="rect">
            <a:avLst/>
          </a:prstGeom>
        </p:spPr>
      </p:pic>
      <p:sp>
        <p:nvSpPr>
          <p:cNvPr id="3" name="Rectangle 2"/>
          <p:cNvSpPr/>
          <p:nvPr/>
        </p:nvSpPr>
        <p:spPr>
          <a:xfrm>
            <a:off x="85556" y="77348"/>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4" name="Date Placeholder 3"/>
          <p:cNvSpPr>
            <a:spLocks noGrp="1"/>
          </p:cNvSpPr>
          <p:nvPr>
            <p:ph type="dt" sz="half" idx="10"/>
          </p:nvPr>
        </p:nvSpPr>
        <p:spPr/>
        <p:txBody>
          <a:bodyPr/>
          <a:lstStyle/>
          <a:p>
            <a:fld id="{B1DD20EA-9B48-4E77-9F58-66F68BAE1E8E}"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20</a:t>
            </a:fld>
            <a:endParaRPr lang="en-US"/>
          </a:p>
        </p:txBody>
      </p:sp>
    </p:spTree>
    <p:extLst>
      <p:ext uri="{BB962C8B-B14F-4D97-AF65-F5344CB8AC3E}">
        <p14:creationId xmlns:p14="http://schemas.microsoft.com/office/powerpoint/2010/main" val="757350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543" y="1619793"/>
            <a:ext cx="6799217" cy="2308324"/>
          </a:xfrm>
          <a:prstGeom prst="rect">
            <a:avLst/>
          </a:prstGeom>
          <a:noFill/>
        </p:spPr>
        <p:txBody>
          <a:bodyPr wrap="square" rtlCol="0">
            <a:spAutoFit/>
          </a:bodyPr>
          <a:lstStyle/>
          <a:p>
            <a:r>
              <a:rPr lang="en-US" dirty="0" smtClean="0"/>
              <a:t>Nanotechnology</a:t>
            </a:r>
          </a:p>
          <a:p>
            <a:r>
              <a:rPr lang="en-US" dirty="0" smtClean="0"/>
              <a:t>Benefit</a:t>
            </a:r>
          </a:p>
          <a:p>
            <a:r>
              <a:rPr lang="en-US" dirty="0" smtClean="0"/>
              <a:t>Applications</a:t>
            </a:r>
          </a:p>
          <a:p>
            <a:r>
              <a:rPr lang="en-US" dirty="0" smtClean="0"/>
              <a:t>Perspectives</a:t>
            </a:r>
          </a:p>
          <a:p>
            <a:endParaRPr lang="en-US" dirty="0"/>
          </a:p>
          <a:p>
            <a:endParaRPr lang="en-US" dirty="0" smtClean="0"/>
          </a:p>
          <a:p>
            <a:r>
              <a:rPr lang="en-US" dirty="0" smtClean="0"/>
              <a:t>Nanotechnology is </a:t>
            </a:r>
            <a:r>
              <a:rPr lang="en-US" dirty="0" err="1" smtClean="0"/>
              <a:t>enbling</a:t>
            </a:r>
            <a:r>
              <a:rPr lang="en-US" dirty="0" smtClean="0"/>
              <a:t> technology</a:t>
            </a:r>
          </a:p>
          <a:p>
            <a:r>
              <a:rPr lang="en-US" dirty="0" smtClean="0"/>
              <a:t>All the stuff we are using could have NT </a:t>
            </a:r>
            <a:r>
              <a:rPr lang="en-US" dirty="0"/>
              <a:t>i</a:t>
            </a:r>
            <a:r>
              <a:rPr lang="en-US" dirty="0" smtClean="0"/>
              <a:t>n them</a:t>
            </a:r>
            <a:endParaRPr lang="en-US" dirty="0"/>
          </a:p>
        </p:txBody>
      </p:sp>
      <p:pic>
        <p:nvPicPr>
          <p:cNvPr id="3" name="Picture 2"/>
          <p:cNvPicPr>
            <a:picLocks noChangeAspect="1"/>
          </p:cNvPicPr>
          <p:nvPr/>
        </p:nvPicPr>
        <p:blipFill>
          <a:blip r:embed="rId2"/>
          <a:stretch>
            <a:fillRect/>
          </a:stretch>
        </p:blipFill>
        <p:spPr>
          <a:xfrm>
            <a:off x="7374941" y="633022"/>
            <a:ext cx="4306849" cy="2619629"/>
          </a:xfrm>
          <a:prstGeom prst="rect">
            <a:avLst/>
          </a:prstGeom>
        </p:spPr>
      </p:pic>
      <p:pic>
        <p:nvPicPr>
          <p:cNvPr id="4" name="Picture 3"/>
          <p:cNvPicPr>
            <a:picLocks noChangeAspect="1"/>
          </p:cNvPicPr>
          <p:nvPr/>
        </p:nvPicPr>
        <p:blipFill>
          <a:blip r:embed="rId3"/>
          <a:stretch>
            <a:fillRect/>
          </a:stretch>
        </p:blipFill>
        <p:spPr>
          <a:xfrm>
            <a:off x="659674" y="4099952"/>
            <a:ext cx="3092483" cy="1803289"/>
          </a:xfrm>
          <a:prstGeom prst="rect">
            <a:avLst/>
          </a:prstGeom>
        </p:spPr>
      </p:pic>
      <p:pic>
        <p:nvPicPr>
          <p:cNvPr id="5" name="Picture 4"/>
          <p:cNvPicPr>
            <a:picLocks noChangeAspect="1"/>
          </p:cNvPicPr>
          <p:nvPr/>
        </p:nvPicPr>
        <p:blipFill>
          <a:blip r:embed="rId4"/>
          <a:stretch>
            <a:fillRect/>
          </a:stretch>
        </p:blipFill>
        <p:spPr>
          <a:xfrm>
            <a:off x="6844937" y="3767936"/>
            <a:ext cx="3060224" cy="2107973"/>
          </a:xfrm>
          <a:prstGeom prst="rect">
            <a:avLst/>
          </a:prstGeom>
        </p:spPr>
      </p:pic>
      <p:sp>
        <p:nvSpPr>
          <p:cNvPr id="6" name="TextBox 5"/>
          <p:cNvSpPr txBox="1"/>
          <p:nvPr/>
        </p:nvSpPr>
        <p:spPr>
          <a:xfrm>
            <a:off x="1417320" y="6407331"/>
            <a:ext cx="1639389" cy="369332"/>
          </a:xfrm>
          <a:prstGeom prst="rect">
            <a:avLst/>
          </a:prstGeom>
          <a:noFill/>
        </p:spPr>
        <p:txBody>
          <a:bodyPr wrap="square" rtlCol="0">
            <a:spAutoFit/>
          </a:bodyPr>
          <a:lstStyle/>
          <a:p>
            <a:r>
              <a:rPr lang="en-US" dirty="0" smtClean="0"/>
              <a:t>hype</a:t>
            </a:r>
            <a:endParaRPr lang="en-US" dirty="0"/>
          </a:p>
        </p:txBody>
      </p:sp>
      <p:sp>
        <p:nvSpPr>
          <p:cNvPr id="7" name="TextBox 6"/>
          <p:cNvSpPr txBox="1"/>
          <p:nvPr/>
        </p:nvSpPr>
        <p:spPr>
          <a:xfrm flipH="1">
            <a:off x="7315199" y="6224451"/>
            <a:ext cx="1920241" cy="369332"/>
          </a:xfrm>
          <a:prstGeom prst="rect">
            <a:avLst/>
          </a:prstGeom>
          <a:noFill/>
        </p:spPr>
        <p:txBody>
          <a:bodyPr wrap="square" rtlCol="0">
            <a:spAutoFit/>
          </a:bodyPr>
          <a:lstStyle/>
          <a:p>
            <a:r>
              <a:rPr lang="en-US" dirty="0" smtClean="0"/>
              <a:t>reality</a:t>
            </a:r>
            <a:endParaRPr lang="en-US" dirty="0"/>
          </a:p>
        </p:txBody>
      </p:sp>
      <p:sp>
        <p:nvSpPr>
          <p:cNvPr id="8" name="Rectangle 7"/>
          <p:cNvSpPr/>
          <p:nvPr/>
        </p:nvSpPr>
        <p:spPr>
          <a:xfrm>
            <a:off x="457622" y="468334"/>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9" name="Date Placeholder 8"/>
          <p:cNvSpPr>
            <a:spLocks noGrp="1"/>
          </p:cNvSpPr>
          <p:nvPr>
            <p:ph type="dt" sz="half" idx="10"/>
          </p:nvPr>
        </p:nvSpPr>
        <p:spPr/>
        <p:txBody>
          <a:bodyPr/>
          <a:lstStyle/>
          <a:p>
            <a:fld id="{4494D48F-096A-4964-B8BB-9B96836D9815}" type="datetime3">
              <a:rPr lang="en-US" smtClean="0"/>
              <a:t>14 April 2023</a:t>
            </a:fld>
            <a:endParaRPr lang="en-US"/>
          </a:p>
        </p:txBody>
      </p:sp>
      <p:sp>
        <p:nvSpPr>
          <p:cNvPr id="10" name="Footer Placeholder 9"/>
          <p:cNvSpPr>
            <a:spLocks noGrp="1"/>
          </p:cNvSpPr>
          <p:nvPr>
            <p:ph type="ftr" sz="quarter" idx="11"/>
          </p:nvPr>
        </p:nvSpPr>
        <p:spPr/>
        <p:txBody>
          <a:bodyPr/>
          <a:lstStyle/>
          <a:p>
            <a:r>
              <a:rPr lang="en-US" smtClean="0"/>
              <a:t>Shahbaa AbdulGhafoor</a:t>
            </a:r>
            <a:endParaRPr lang="en-US"/>
          </a:p>
        </p:txBody>
      </p:sp>
      <p:sp>
        <p:nvSpPr>
          <p:cNvPr id="11" name="Slide Number Placeholder 10"/>
          <p:cNvSpPr>
            <a:spLocks noGrp="1"/>
          </p:cNvSpPr>
          <p:nvPr>
            <p:ph type="sldNum" sz="quarter" idx="12"/>
          </p:nvPr>
        </p:nvSpPr>
        <p:spPr/>
        <p:txBody>
          <a:bodyPr/>
          <a:lstStyle/>
          <a:p>
            <a:fld id="{B8BFF9C2-2BBF-4A9E-AC60-C4349F405C01}" type="slidenum">
              <a:rPr lang="en-US" smtClean="0"/>
              <a:t>21</a:t>
            </a:fld>
            <a:endParaRPr lang="en-US"/>
          </a:p>
        </p:txBody>
      </p:sp>
    </p:spTree>
    <p:extLst>
      <p:ext uri="{BB962C8B-B14F-4D97-AF65-F5344CB8AC3E}">
        <p14:creationId xmlns:p14="http://schemas.microsoft.com/office/powerpoint/2010/main" val="3233096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131" y="71893"/>
            <a:ext cx="5088105" cy="846956"/>
          </a:xfrm>
          <a:prstGeom prst="rect">
            <a:avLst/>
          </a:prstGeom>
        </p:spPr>
      </p:pic>
      <p:pic>
        <p:nvPicPr>
          <p:cNvPr id="3" name="Picture 2"/>
          <p:cNvPicPr>
            <a:picLocks noChangeAspect="1"/>
          </p:cNvPicPr>
          <p:nvPr/>
        </p:nvPicPr>
        <p:blipFill>
          <a:blip r:embed="rId3"/>
          <a:stretch>
            <a:fillRect/>
          </a:stretch>
        </p:blipFill>
        <p:spPr>
          <a:xfrm>
            <a:off x="1038497" y="2558567"/>
            <a:ext cx="10121034" cy="3994254"/>
          </a:xfrm>
          <a:prstGeom prst="rect">
            <a:avLst/>
          </a:prstGeom>
        </p:spPr>
      </p:pic>
      <p:sp>
        <p:nvSpPr>
          <p:cNvPr id="5" name="Oval Callout 4"/>
          <p:cNvSpPr/>
          <p:nvPr/>
        </p:nvSpPr>
        <p:spPr>
          <a:xfrm>
            <a:off x="5917475" y="418011"/>
            <a:ext cx="5630092" cy="219455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An organ-on-a-chip is </a:t>
            </a:r>
            <a:r>
              <a:rPr lang="en-US" sz="1400" b="1" dirty="0"/>
              <a:t>a micro-scale system used for mimicking the human body environment</a:t>
            </a:r>
            <a:r>
              <a:rPr lang="en-US" sz="1400" dirty="0"/>
              <a:t>. The goal for organ-on-a-chip is to develop human tissue models for disease modeling and drug testing. They use microfluidics, along with cells, to imitate the physiological and mechanical conditions experienced in the body.</a:t>
            </a:r>
          </a:p>
        </p:txBody>
      </p:sp>
      <p:sp>
        <p:nvSpPr>
          <p:cNvPr id="4" name="Date Placeholder 3"/>
          <p:cNvSpPr>
            <a:spLocks noGrp="1"/>
          </p:cNvSpPr>
          <p:nvPr>
            <p:ph type="dt" sz="half" idx="10"/>
          </p:nvPr>
        </p:nvSpPr>
        <p:spPr/>
        <p:txBody>
          <a:bodyPr/>
          <a:lstStyle/>
          <a:p>
            <a:fld id="{9F3436FA-74BD-4B0E-A73B-1392E1436619}"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22</a:t>
            </a:fld>
            <a:endParaRPr lang="en-US"/>
          </a:p>
        </p:txBody>
      </p:sp>
    </p:spTree>
    <p:extLst>
      <p:ext uri="{BB962C8B-B14F-4D97-AF65-F5344CB8AC3E}">
        <p14:creationId xmlns:p14="http://schemas.microsoft.com/office/powerpoint/2010/main" val="3628064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14" y="137848"/>
            <a:ext cx="6063202" cy="1763158"/>
          </a:xfrm>
          <a:prstGeom prst="rect">
            <a:avLst/>
          </a:prstGeom>
        </p:spPr>
      </p:pic>
      <p:pic>
        <p:nvPicPr>
          <p:cNvPr id="3" name="Picture 2"/>
          <p:cNvPicPr>
            <a:picLocks noChangeAspect="1"/>
          </p:cNvPicPr>
          <p:nvPr/>
        </p:nvPicPr>
        <p:blipFill>
          <a:blip r:embed="rId3"/>
          <a:stretch>
            <a:fillRect/>
          </a:stretch>
        </p:blipFill>
        <p:spPr>
          <a:xfrm>
            <a:off x="65314" y="2015409"/>
            <a:ext cx="9889188" cy="825764"/>
          </a:xfrm>
          <a:prstGeom prst="rect">
            <a:avLst/>
          </a:prstGeom>
        </p:spPr>
      </p:pic>
      <p:pic>
        <p:nvPicPr>
          <p:cNvPr id="4" name="Picture 3"/>
          <p:cNvPicPr>
            <a:picLocks noChangeAspect="1"/>
          </p:cNvPicPr>
          <p:nvPr/>
        </p:nvPicPr>
        <p:blipFill>
          <a:blip r:embed="rId4"/>
          <a:stretch>
            <a:fillRect/>
          </a:stretch>
        </p:blipFill>
        <p:spPr>
          <a:xfrm>
            <a:off x="6453051" y="0"/>
            <a:ext cx="3828926" cy="2090158"/>
          </a:xfrm>
          <a:prstGeom prst="rect">
            <a:avLst/>
          </a:prstGeom>
        </p:spPr>
      </p:pic>
      <p:pic>
        <p:nvPicPr>
          <p:cNvPr id="5" name="Picture 4"/>
          <p:cNvPicPr>
            <a:picLocks noChangeAspect="1"/>
          </p:cNvPicPr>
          <p:nvPr/>
        </p:nvPicPr>
        <p:blipFill>
          <a:blip r:embed="rId5"/>
          <a:stretch>
            <a:fillRect/>
          </a:stretch>
        </p:blipFill>
        <p:spPr>
          <a:xfrm>
            <a:off x="111034" y="2932872"/>
            <a:ext cx="9617700" cy="983543"/>
          </a:xfrm>
          <a:prstGeom prst="rect">
            <a:avLst/>
          </a:prstGeom>
        </p:spPr>
      </p:pic>
      <p:pic>
        <p:nvPicPr>
          <p:cNvPr id="6" name="Picture 5"/>
          <p:cNvPicPr>
            <a:picLocks noChangeAspect="1"/>
          </p:cNvPicPr>
          <p:nvPr/>
        </p:nvPicPr>
        <p:blipFill>
          <a:blip r:embed="rId6"/>
          <a:stretch>
            <a:fillRect/>
          </a:stretch>
        </p:blipFill>
        <p:spPr>
          <a:xfrm>
            <a:off x="5819503" y="4079702"/>
            <a:ext cx="5773954" cy="2024381"/>
          </a:xfrm>
          <a:prstGeom prst="rect">
            <a:avLst/>
          </a:prstGeom>
        </p:spPr>
      </p:pic>
      <p:sp>
        <p:nvSpPr>
          <p:cNvPr id="7" name="Date Placeholder 6"/>
          <p:cNvSpPr>
            <a:spLocks noGrp="1"/>
          </p:cNvSpPr>
          <p:nvPr>
            <p:ph type="dt" sz="half" idx="10"/>
          </p:nvPr>
        </p:nvSpPr>
        <p:spPr/>
        <p:txBody>
          <a:bodyPr/>
          <a:lstStyle/>
          <a:p>
            <a:fld id="{3944184A-DAC8-47FC-9ADF-9D27D88B6772}"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23</a:t>
            </a:fld>
            <a:endParaRPr lang="en-US"/>
          </a:p>
        </p:txBody>
      </p:sp>
    </p:spTree>
    <p:extLst>
      <p:ext uri="{BB962C8B-B14F-4D97-AF65-F5344CB8AC3E}">
        <p14:creationId xmlns:p14="http://schemas.microsoft.com/office/powerpoint/2010/main" val="265404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40" y="968077"/>
            <a:ext cx="9772718" cy="1431849"/>
          </a:xfrm>
          <a:prstGeom prst="rect">
            <a:avLst/>
          </a:prstGeom>
        </p:spPr>
      </p:pic>
      <p:pic>
        <p:nvPicPr>
          <p:cNvPr id="3" name="Picture 2"/>
          <p:cNvPicPr>
            <a:picLocks noChangeAspect="1"/>
          </p:cNvPicPr>
          <p:nvPr/>
        </p:nvPicPr>
        <p:blipFill>
          <a:blip r:embed="rId3"/>
          <a:stretch>
            <a:fillRect/>
          </a:stretch>
        </p:blipFill>
        <p:spPr>
          <a:xfrm>
            <a:off x="308240" y="2434660"/>
            <a:ext cx="10651327" cy="1098154"/>
          </a:xfrm>
          <a:prstGeom prst="rect">
            <a:avLst/>
          </a:prstGeom>
        </p:spPr>
      </p:pic>
      <p:pic>
        <p:nvPicPr>
          <p:cNvPr id="4" name="Picture 3"/>
          <p:cNvPicPr>
            <a:picLocks noChangeAspect="1"/>
          </p:cNvPicPr>
          <p:nvPr/>
        </p:nvPicPr>
        <p:blipFill>
          <a:blip r:embed="rId4"/>
          <a:stretch>
            <a:fillRect/>
          </a:stretch>
        </p:blipFill>
        <p:spPr>
          <a:xfrm>
            <a:off x="308240" y="3602281"/>
            <a:ext cx="9121455" cy="1135114"/>
          </a:xfrm>
          <a:prstGeom prst="rect">
            <a:avLst/>
          </a:prstGeom>
        </p:spPr>
      </p:pic>
      <p:pic>
        <p:nvPicPr>
          <p:cNvPr id="5" name="Picture 4"/>
          <p:cNvPicPr>
            <a:picLocks noChangeAspect="1"/>
          </p:cNvPicPr>
          <p:nvPr/>
        </p:nvPicPr>
        <p:blipFill>
          <a:blip r:embed="rId5"/>
          <a:stretch>
            <a:fillRect/>
          </a:stretch>
        </p:blipFill>
        <p:spPr>
          <a:xfrm>
            <a:off x="263100" y="4806862"/>
            <a:ext cx="11535431" cy="1826234"/>
          </a:xfrm>
          <a:prstGeom prst="rect">
            <a:avLst/>
          </a:prstGeom>
        </p:spPr>
      </p:pic>
      <p:sp>
        <p:nvSpPr>
          <p:cNvPr id="6" name="TextBox 5"/>
          <p:cNvSpPr txBox="1"/>
          <p:nvPr/>
        </p:nvSpPr>
        <p:spPr>
          <a:xfrm>
            <a:off x="1090975" y="277129"/>
            <a:ext cx="2705363" cy="584775"/>
          </a:xfrm>
          <a:prstGeom prst="rect">
            <a:avLst/>
          </a:prstGeom>
          <a:noFill/>
        </p:spPr>
        <p:txBody>
          <a:bodyPr wrap="square" rtlCol="0">
            <a:spAutoFit/>
          </a:bodyPr>
          <a:lstStyle/>
          <a:p>
            <a:r>
              <a:rPr lang="en-US" sz="3200" b="1" u="sng" dirty="0" smtClean="0">
                <a:solidFill>
                  <a:srgbClr val="00B0F0"/>
                </a:solidFill>
              </a:rPr>
              <a:t>Definitions</a:t>
            </a:r>
            <a:endParaRPr lang="en-US" sz="3200" b="1" u="sng" dirty="0">
              <a:solidFill>
                <a:srgbClr val="00B0F0"/>
              </a:solidFill>
            </a:endParaRPr>
          </a:p>
        </p:txBody>
      </p:sp>
      <p:sp>
        <p:nvSpPr>
          <p:cNvPr id="7" name="Date Placeholder 6"/>
          <p:cNvSpPr>
            <a:spLocks noGrp="1"/>
          </p:cNvSpPr>
          <p:nvPr>
            <p:ph type="dt" sz="half" idx="10"/>
          </p:nvPr>
        </p:nvSpPr>
        <p:spPr/>
        <p:txBody>
          <a:bodyPr/>
          <a:lstStyle/>
          <a:p>
            <a:fld id="{A3D6E8BE-9EB2-4678-9E51-513FFEDBE5FD}"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24</a:t>
            </a:fld>
            <a:endParaRPr lang="en-US"/>
          </a:p>
        </p:txBody>
      </p:sp>
    </p:spTree>
    <p:extLst>
      <p:ext uri="{BB962C8B-B14F-4D97-AF65-F5344CB8AC3E}">
        <p14:creationId xmlns:p14="http://schemas.microsoft.com/office/powerpoint/2010/main" val="2244054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616" y="1360334"/>
            <a:ext cx="10701456" cy="1947159"/>
          </a:xfrm>
          <a:prstGeom prst="rect">
            <a:avLst/>
          </a:prstGeom>
        </p:spPr>
      </p:pic>
      <p:pic>
        <p:nvPicPr>
          <p:cNvPr id="3" name="Picture 2"/>
          <p:cNvPicPr>
            <a:picLocks noChangeAspect="1"/>
          </p:cNvPicPr>
          <p:nvPr/>
        </p:nvPicPr>
        <p:blipFill>
          <a:blip r:embed="rId3"/>
          <a:stretch>
            <a:fillRect/>
          </a:stretch>
        </p:blipFill>
        <p:spPr>
          <a:xfrm>
            <a:off x="1058395" y="4049610"/>
            <a:ext cx="10324796" cy="1277373"/>
          </a:xfrm>
          <a:prstGeom prst="rect">
            <a:avLst/>
          </a:prstGeom>
        </p:spPr>
      </p:pic>
      <p:sp>
        <p:nvSpPr>
          <p:cNvPr id="4" name="Rectangle 3"/>
          <p:cNvSpPr/>
          <p:nvPr/>
        </p:nvSpPr>
        <p:spPr>
          <a:xfrm>
            <a:off x="695510" y="236273"/>
            <a:ext cx="1812291" cy="523220"/>
          </a:xfrm>
          <a:prstGeom prst="rect">
            <a:avLst/>
          </a:prstGeom>
        </p:spPr>
        <p:txBody>
          <a:bodyPr wrap="none">
            <a:spAutoFit/>
          </a:bodyPr>
          <a:lstStyle/>
          <a:p>
            <a:r>
              <a:rPr lang="en-US" sz="2800" b="1" u="sng" dirty="0">
                <a:solidFill>
                  <a:srgbClr val="00B0F0"/>
                </a:solidFill>
              </a:rPr>
              <a:t>Definitions</a:t>
            </a:r>
          </a:p>
        </p:txBody>
      </p:sp>
      <p:sp>
        <p:nvSpPr>
          <p:cNvPr id="5" name="Date Placeholder 4"/>
          <p:cNvSpPr>
            <a:spLocks noGrp="1"/>
          </p:cNvSpPr>
          <p:nvPr>
            <p:ph type="dt" sz="half" idx="10"/>
          </p:nvPr>
        </p:nvSpPr>
        <p:spPr/>
        <p:txBody>
          <a:bodyPr/>
          <a:lstStyle/>
          <a:p>
            <a:fld id="{576A9568-D39A-4DE7-99BB-9BA2793F5271}"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25</a:t>
            </a:fld>
            <a:endParaRPr lang="en-US"/>
          </a:p>
        </p:txBody>
      </p:sp>
    </p:spTree>
    <p:extLst>
      <p:ext uri="{BB962C8B-B14F-4D97-AF65-F5344CB8AC3E}">
        <p14:creationId xmlns:p14="http://schemas.microsoft.com/office/powerpoint/2010/main" val="1081083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269" y="788276"/>
            <a:ext cx="11948210" cy="5372889"/>
          </a:xfrm>
          <a:prstGeom prst="rect">
            <a:avLst/>
          </a:prstGeom>
        </p:spPr>
      </p:pic>
      <p:sp>
        <p:nvSpPr>
          <p:cNvPr id="2" name="Rectangle 1"/>
          <p:cNvSpPr/>
          <p:nvPr/>
        </p:nvSpPr>
        <p:spPr>
          <a:xfrm>
            <a:off x="501027" y="78103"/>
            <a:ext cx="2045945" cy="584775"/>
          </a:xfrm>
          <a:prstGeom prst="rect">
            <a:avLst/>
          </a:prstGeom>
        </p:spPr>
        <p:txBody>
          <a:bodyPr wrap="none">
            <a:spAutoFit/>
          </a:bodyPr>
          <a:lstStyle/>
          <a:p>
            <a:pPr lvl="0"/>
            <a:r>
              <a:rPr lang="en-US" sz="3200" b="1" u="sng" dirty="0">
                <a:solidFill>
                  <a:srgbClr val="00B0F0"/>
                </a:solidFill>
              </a:rPr>
              <a:t>Definitions</a:t>
            </a:r>
          </a:p>
        </p:txBody>
      </p:sp>
      <p:sp>
        <p:nvSpPr>
          <p:cNvPr id="4" name="Date Placeholder 3"/>
          <p:cNvSpPr>
            <a:spLocks noGrp="1"/>
          </p:cNvSpPr>
          <p:nvPr>
            <p:ph type="dt" sz="half" idx="10"/>
          </p:nvPr>
        </p:nvSpPr>
        <p:spPr/>
        <p:txBody>
          <a:bodyPr/>
          <a:lstStyle/>
          <a:p>
            <a:fld id="{73F54E42-D4EF-4BE3-AA1B-80E067E80A31}"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26</a:t>
            </a:fld>
            <a:endParaRPr lang="en-US"/>
          </a:p>
        </p:txBody>
      </p:sp>
    </p:spTree>
    <p:extLst>
      <p:ext uri="{BB962C8B-B14F-4D97-AF65-F5344CB8AC3E}">
        <p14:creationId xmlns:p14="http://schemas.microsoft.com/office/powerpoint/2010/main" val="563730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17" y="2796215"/>
            <a:ext cx="11319641" cy="3600986"/>
          </a:xfrm>
          <a:prstGeom prst="rect">
            <a:avLst/>
          </a:prstGeom>
        </p:spPr>
        <p:txBody>
          <a:bodyPr wrap="square">
            <a:spAutoFit/>
          </a:bodyPr>
          <a:lstStyle/>
          <a:p>
            <a:r>
              <a:rPr lang="en-US" b="0" i="0" dirty="0" smtClean="0">
                <a:solidFill>
                  <a:srgbClr val="202122"/>
                </a:solidFill>
                <a:effectLst/>
                <a:latin typeface="Arial" panose="020B0604020202020204" pitchFamily="34" charset="0"/>
              </a:rPr>
              <a:t>The earliest evidence of nanotechnology and its application is traced back to 600 BC at </a:t>
            </a:r>
            <a:r>
              <a:rPr lang="en-US" b="0" i="0" u="none" strike="noStrike" dirty="0" err="1" smtClean="0">
                <a:solidFill>
                  <a:srgbClr val="0645AD"/>
                </a:solidFill>
                <a:effectLst/>
                <a:latin typeface="Arial" panose="020B0604020202020204" pitchFamily="34" charset="0"/>
                <a:hlinkClick r:id="rId3" tooltip="Keeladi"/>
              </a:rPr>
              <a:t>Keeladi</a:t>
            </a:r>
            <a:r>
              <a:rPr lang="en-US" b="0" i="0" dirty="0" smtClean="0">
                <a:solidFill>
                  <a:srgbClr val="202122"/>
                </a:solidFill>
                <a:effectLst/>
                <a:latin typeface="Arial" panose="020B0604020202020204" pitchFamily="34" charset="0"/>
              </a:rPr>
              <a:t>, India.</a:t>
            </a:r>
            <a:endParaRPr lang="en-US" baseline="30000" dirty="0">
              <a:solidFill>
                <a:srgbClr val="0645AD"/>
              </a:solidFill>
              <a:latin typeface="Arial" panose="020B0604020202020204" pitchFamily="34" charset="0"/>
            </a:endParaRPr>
          </a:p>
          <a:p>
            <a:endParaRPr lang="en-US" b="0" i="0" baseline="30000" dirty="0" smtClean="0">
              <a:solidFill>
                <a:srgbClr val="0645AD"/>
              </a:solidFill>
              <a:effectLst/>
              <a:latin typeface="Arial" panose="020B0604020202020204" pitchFamily="34" charset="0"/>
            </a:endParaRPr>
          </a:p>
          <a:p>
            <a:r>
              <a:rPr lang="en-US" b="0" i="0" dirty="0" smtClean="0">
                <a:solidFill>
                  <a:srgbClr val="202122"/>
                </a:solidFill>
                <a:effectLst/>
                <a:latin typeface="Arial" panose="020B0604020202020204" pitchFamily="34" charset="0"/>
              </a:rPr>
              <a:t> </a:t>
            </a:r>
            <a:endParaRPr lang="en-US" baseline="30000" dirty="0">
              <a:solidFill>
                <a:srgbClr val="0645AD"/>
              </a:solidFill>
              <a:latin typeface="Arial" panose="020B0604020202020204" pitchFamily="34" charset="0"/>
            </a:endParaRPr>
          </a:p>
          <a:p>
            <a:endParaRPr lang="en-US" b="0" i="0" dirty="0" smtClean="0">
              <a:solidFill>
                <a:srgbClr val="202122"/>
              </a:solidFill>
              <a:effectLst/>
              <a:latin typeface="Arial" panose="020B0604020202020204" pitchFamily="34" charset="0"/>
            </a:endParaRPr>
          </a:p>
          <a:p>
            <a:r>
              <a:rPr lang="en-US" b="0" i="0" dirty="0" smtClean="0">
                <a:solidFill>
                  <a:srgbClr val="202122"/>
                </a:solidFill>
                <a:effectLst/>
                <a:latin typeface="Arial" panose="020B0604020202020204" pitchFamily="34" charset="0"/>
              </a:rPr>
              <a:t> </a:t>
            </a:r>
            <a:r>
              <a:rPr lang="en-US" b="0" i="0" u="none" strike="noStrike" dirty="0" smtClean="0">
                <a:solidFill>
                  <a:srgbClr val="0645AD"/>
                </a:solidFill>
                <a:effectLst/>
                <a:latin typeface="Arial" panose="020B0604020202020204" pitchFamily="34" charset="0"/>
                <a:hlinkClick r:id="rId4" tooltip="Mesopotamia"/>
              </a:rPr>
              <a:t>Mesopotamia</a:t>
            </a:r>
            <a:r>
              <a:rPr lang="en-US" b="0" i="0" dirty="0" smtClean="0">
                <a:solidFill>
                  <a:srgbClr val="202122"/>
                </a:solidFill>
                <a:effectLst/>
                <a:latin typeface="Arial" panose="020B0604020202020204" pitchFamily="34" charset="0"/>
              </a:rPr>
              <a:t> </a:t>
            </a:r>
            <a:r>
              <a:rPr lang="ar-IQ" b="0" i="0" dirty="0" smtClean="0">
                <a:solidFill>
                  <a:srgbClr val="202122"/>
                </a:solidFill>
                <a:effectLst/>
                <a:latin typeface="Arial" panose="020B0604020202020204" pitchFamily="34" charset="0"/>
              </a:rPr>
              <a:t>بلاد مابين النهرين</a:t>
            </a:r>
            <a:r>
              <a:rPr lang="en-US" b="0" i="0" dirty="0" smtClean="0">
                <a:solidFill>
                  <a:srgbClr val="202122"/>
                </a:solidFill>
                <a:effectLst/>
                <a:latin typeface="Arial" panose="020B0604020202020204" pitchFamily="34" charset="0"/>
              </a:rPr>
              <a:t>for creating a </a:t>
            </a:r>
            <a:r>
              <a:rPr lang="en-US" b="0" i="0" u="none" strike="noStrike" dirty="0" smtClean="0">
                <a:solidFill>
                  <a:srgbClr val="0645AD"/>
                </a:solidFill>
                <a:effectLst/>
                <a:latin typeface="Arial" panose="020B0604020202020204" pitchFamily="34" charset="0"/>
                <a:hlinkClick r:id="rId5" tooltip="Lusterware"/>
              </a:rPr>
              <a:t>glittering</a:t>
            </a:r>
            <a:r>
              <a:rPr lang="en-US" b="0" i="0" dirty="0" smtClean="0">
                <a:solidFill>
                  <a:srgbClr val="202122"/>
                </a:solidFill>
                <a:effectLst/>
                <a:latin typeface="Arial" panose="020B0604020202020204" pitchFamily="34" charset="0"/>
              </a:rPr>
              <a:t> effect on the surface of pots</a:t>
            </a:r>
            <a:r>
              <a:rPr lang="ar-IQ" b="0" i="0" dirty="0" smtClean="0">
                <a:solidFill>
                  <a:srgbClr val="202122"/>
                </a:solidFill>
                <a:effectLst/>
                <a:latin typeface="Arial" panose="020B0604020202020204" pitchFamily="34" charset="0"/>
              </a:rPr>
              <a:t> اواني</a:t>
            </a:r>
            <a:r>
              <a:rPr lang="en-US" b="0" i="0" dirty="0" smtClean="0">
                <a:solidFill>
                  <a:srgbClr val="202122"/>
                </a:solidFill>
                <a:effectLst/>
                <a:latin typeface="Arial" panose="020B0604020202020204" pitchFamily="34" charset="0"/>
              </a:rPr>
              <a:t>.</a:t>
            </a:r>
            <a:endParaRPr lang="ar-IQ" b="0" i="0" dirty="0" smtClean="0">
              <a:solidFill>
                <a:srgbClr val="202122"/>
              </a:solidFill>
              <a:effectLst/>
              <a:latin typeface="Arial" panose="020B0604020202020204" pitchFamily="34" charset="0"/>
            </a:endParaRPr>
          </a:p>
          <a:p>
            <a:endParaRPr lang="en-US" b="0" i="0" dirty="0" smtClean="0">
              <a:solidFill>
                <a:srgbClr val="202122"/>
              </a:solidFill>
              <a:effectLst/>
              <a:latin typeface="Arial" panose="020B0604020202020204" pitchFamily="34" charset="0"/>
            </a:endParaRPr>
          </a:p>
          <a:p>
            <a:r>
              <a:rPr lang="en-US" b="0" i="0" dirty="0" smtClean="0">
                <a:solidFill>
                  <a:srgbClr val="202122"/>
                </a:solidFill>
                <a:effectLst/>
                <a:latin typeface="Arial" panose="020B0604020202020204" pitchFamily="34" charset="0"/>
              </a:rPr>
              <a:t> </a:t>
            </a:r>
            <a:r>
              <a:rPr lang="en-US" b="0" i="0" u="none" strike="noStrike" dirty="0" smtClean="0">
                <a:solidFill>
                  <a:srgbClr val="0645AD"/>
                </a:solidFill>
                <a:effectLst/>
                <a:latin typeface="Arial" panose="020B0604020202020204" pitchFamily="34" charset="0"/>
                <a:hlinkClick r:id="rId6" tooltip="Middle Ages"/>
              </a:rPr>
              <a:t>Middle Ages</a:t>
            </a:r>
            <a:r>
              <a:rPr lang="en-US" b="0" i="0" dirty="0" smtClean="0">
                <a:solidFill>
                  <a:srgbClr val="202122"/>
                </a:solidFill>
                <a:effectLst/>
                <a:latin typeface="Arial" panose="020B0604020202020204" pitchFamily="34" charset="0"/>
              </a:rPr>
              <a:t> and </a:t>
            </a:r>
            <a:r>
              <a:rPr lang="en-US" b="0" i="0" u="none" strike="noStrike" dirty="0" smtClean="0">
                <a:solidFill>
                  <a:srgbClr val="0645AD"/>
                </a:solidFill>
                <a:effectLst/>
                <a:latin typeface="Arial" panose="020B0604020202020204" pitchFamily="34" charset="0"/>
                <a:hlinkClick r:id="rId7" tooltip="Renaissance"/>
              </a:rPr>
              <a:t>Renaissance</a:t>
            </a:r>
            <a:r>
              <a:rPr lang="ar-IQ" b="0" i="0" u="none" strike="noStrike" dirty="0" smtClean="0">
                <a:solidFill>
                  <a:srgbClr val="0645AD"/>
                </a:solidFill>
                <a:effectLst/>
                <a:latin typeface="Arial" panose="020B0604020202020204" pitchFamily="34" charset="0"/>
              </a:rPr>
              <a:t>عصر النهضة</a:t>
            </a:r>
            <a:r>
              <a:rPr lang="en-US" b="0" i="0" dirty="0" smtClean="0">
                <a:solidFill>
                  <a:srgbClr val="202122"/>
                </a:solidFill>
                <a:effectLst/>
                <a:latin typeface="Arial" panose="020B0604020202020204" pitchFamily="34" charset="0"/>
              </a:rPr>
              <a:t> often retains a distinct gold- or copper-colored metallic glitter. </a:t>
            </a:r>
            <a:endParaRPr lang="ar-IQ" b="0" i="0" dirty="0" smtClean="0">
              <a:solidFill>
                <a:srgbClr val="202122"/>
              </a:solidFill>
              <a:effectLst/>
              <a:latin typeface="Arial" panose="020B0604020202020204" pitchFamily="34" charset="0"/>
            </a:endParaRPr>
          </a:p>
          <a:p>
            <a:endParaRPr lang="ar-IQ" b="0" i="0" dirty="0" smtClean="0">
              <a:solidFill>
                <a:srgbClr val="202122"/>
              </a:solidFill>
              <a:effectLst/>
              <a:latin typeface="Arial" panose="020B0604020202020204" pitchFamily="34" charset="0"/>
            </a:endParaRPr>
          </a:p>
          <a:p>
            <a:endParaRPr lang="ar-IQ" dirty="0">
              <a:solidFill>
                <a:srgbClr val="202122"/>
              </a:solidFill>
              <a:latin typeface="Arial" panose="020B0604020202020204" pitchFamily="34" charset="0"/>
            </a:endParaRPr>
          </a:p>
          <a:p>
            <a:endParaRPr lang="ar-IQ" dirty="0">
              <a:solidFill>
                <a:srgbClr val="202122"/>
              </a:solidFill>
              <a:latin typeface="Arial" panose="020B0604020202020204" pitchFamily="34" charset="0"/>
            </a:endParaRPr>
          </a:p>
          <a:p>
            <a:r>
              <a:rPr lang="en-US" b="0" i="0" dirty="0" smtClean="0">
                <a:solidFill>
                  <a:srgbClr val="202122"/>
                </a:solidFill>
                <a:effectLst/>
                <a:latin typeface="Arial" panose="020B0604020202020204" pitchFamily="34" charset="0"/>
              </a:rPr>
              <a:t> The technique originated in the </a:t>
            </a:r>
            <a:r>
              <a:rPr lang="en-US" b="0" i="0" u="none" strike="noStrike" dirty="0" smtClean="0">
                <a:solidFill>
                  <a:srgbClr val="0645AD"/>
                </a:solidFill>
                <a:effectLst/>
                <a:latin typeface="Arial" panose="020B0604020202020204" pitchFamily="34" charset="0"/>
                <a:hlinkClick r:id="rId8" tooltip="Muslim world"/>
              </a:rPr>
              <a:t>Muslim world</a:t>
            </a:r>
            <a:r>
              <a:rPr lang="en-US" b="0" i="0" dirty="0" smtClean="0">
                <a:solidFill>
                  <a:srgbClr val="202122"/>
                </a:solidFill>
                <a:effectLst/>
                <a:latin typeface="Arial" panose="020B0604020202020204" pitchFamily="34" charset="0"/>
              </a:rPr>
              <a:t>. As Muslims were not allowed to use gold in artistic representations, they sought a way to create a similar effect without using real gold. The solution they found was using luster.</a:t>
            </a:r>
            <a:endParaRPr lang="en-US" b="0" i="0" dirty="0">
              <a:solidFill>
                <a:srgbClr val="202122"/>
              </a:solidFill>
              <a:effectLst/>
              <a:latin typeface="Arial" panose="020B0604020202020204" pitchFamily="34" charset="0"/>
            </a:endParaRPr>
          </a:p>
        </p:txBody>
      </p:sp>
      <p:pic>
        <p:nvPicPr>
          <p:cNvPr id="3" name="Picture 2"/>
          <p:cNvPicPr>
            <a:picLocks noChangeAspect="1"/>
          </p:cNvPicPr>
          <p:nvPr/>
        </p:nvPicPr>
        <p:blipFill>
          <a:blip r:embed="rId9"/>
          <a:stretch>
            <a:fillRect/>
          </a:stretch>
        </p:blipFill>
        <p:spPr>
          <a:xfrm>
            <a:off x="356761" y="66444"/>
            <a:ext cx="4743450" cy="2676525"/>
          </a:xfrm>
          <a:prstGeom prst="rect">
            <a:avLst/>
          </a:prstGeom>
        </p:spPr>
      </p:pic>
      <p:sp>
        <p:nvSpPr>
          <p:cNvPr id="4" name="Rectangle 3"/>
          <p:cNvSpPr/>
          <p:nvPr/>
        </p:nvSpPr>
        <p:spPr>
          <a:xfrm>
            <a:off x="6383067" y="635265"/>
            <a:ext cx="1860061" cy="769441"/>
          </a:xfrm>
          <a:prstGeom prst="rect">
            <a:avLst/>
          </a:prstGeom>
        </p:spPr>
        <p:txBody>
          <a:bodyPr wrap="none">
            <a:spAutoFit/>
          </a:bodyPr>
          <a:lstStyle/>
          <a:p>
            <a:pPr lvl="0"/>
            <a:r>
              <a:rPr lang="en-US" sz="4400" b="1" u="sng" dirty="0">
                <a:solidFill>
                  <a:srgbClr val="00B0F0"/>
                </a:solidFill>
              </a:rPr>
              <a:t>History</a:t>
            </a:r>
          </a:p>
        </p:txBody>
      </p:sp>
      <p:sp>
        <p:nvSpPr>
          <p:cNvPr id="5" name="Date Placeholder 4"/>
          <p:cNvSpPr>
            <a:spLocks noGrp="1"/>
          </p:cNvSpPr>
          <p:nvPr>
            <p:ph type="dt" sz="half" idx="10"/>
          </p:nvPr>
        </p:nvSpPr>
        <p:spPr/>
        <p:txBody>
          <a:bodyPr/>
          <a:lstStyle/>
          <a:p>
            <a:fld id="{FFA2C246-55D3-4E78-8900-F67AEE8D7AE6}"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27</a:t>
            </a:fld>
            <a:endParaRPr lang="en-US"/>
          </a:p>
        </p:txBody>
      </p:sp>
    </p:spTree>
    <p:extLst>
      <p:ext uri="{BB962C8B-B14F-4D97-AF65-F5344CB8AC3E}">
        <p14:creationId xmlns:p14="http://schemas.microsoft.com/office/powerpoint/2010/main" val="1264945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4724" y="215593"/>
            <a:ext cx="3810000" cy="2857500"/>
          </a:xfrm>
          <a:prstGeom prst="rect">
            <a:avLst/>
          </a:prstGeom>
        </p:spPr>
      </p:pic>
      <p:sp>
        <p:nvSpPr>
          <p:cNvPr id="4" name="Rectangle 3"/>
          <p:cNvSpPr/>
          <p:nvPr/>
        </p:nvSpPr>
        <p:spPr>
          <a:xfrm>
            <a:off x="954339" y="1461337"/>
            <a:ext cx="6096000" cy="2308324"/>
          </a:xfrm>
          <a:prstGeom prst="rect">
            <a:avLst/>
          </a:prstGeom>
        </p:spPr>
        <p:txBody>
          <a:bodyPr>
            <a:spAutoFit/>
          </a:bodyPr>
          <a:lstStyle/>
          <a:p>
            <a:r>
              <a:rPr lang="en-US" b="0" i="0" dirty="0" smtClean="0">
                <a:solidFill>
                  <a:srgbClr val="1A1A1A"/>
                </a:solidFill>
                <a:effectLst/>
                <a:latin typeface="Montserrat"/>
              </a:rPr>
              <a:t>Five years ago, in a nondescript </a:t>
            </a:r>
            <a:r>
              <a:rPr lang="en-US" b="0" i="0" u="none" strike="noStrike" dirty="0" smtClean="0">
                <a:solidFill>
                  <a:srgbClr val="2D80FE"/>
                </a:solidFill>
                <a:effectLst/>
                <a:latin typeface="Montserrat"/>
                <a:hlinkClick r:id="rId3"/>
              </a:rPr>
              <a:t>village</a:t>
            </a:r>
            <a:r>
              <a:rPr lang="en-US" b="0" i="0" dirty="0" smtClean="0">
                <a:solidFill>
                  <a:srgbClr val="1A1A1A"/>
                </a:solidFill>
                <a:effectLst/>
                <a:latin typeface="Montserrat"/>
              </a:rPr>
              <a:t> some 450km from Chennai, were found the remains of a city that went back to the 3rd-6th century BCE. Now, in broken pieces of pottery from the excavation site, </a:t>
            </a:r>
            <a:r>
              <a:rPr lang="en-US" b="0" i="0" dirty="0" err="1" smtClean="0">
                <a:solidFill>
                  <a:srgbClr val="1A1A1A"/>
                </a:solidFill>
                <a:effectLst/>
                <a:latin typeface="Montserrat"/>
              </a:rPr>
              <a:t>Keeladi</a:t>
            </a:r>
            <a:r>
              <a:rPr lang="en-US" b="0" i="0" dirty="0" smtClean="0">
                <a:solidFill>
                  <a:srgbClr val="1A1A1A"/>
                </a:solidFill>
                <a:effectLst/>
                <a:latin typeface="Montserrat"/>
              </a:rPr>
              <a:t>, scientists have stumbled upon the </a:t>
            </a:r>
            <a:r>
              <a:rPr lang="en-US" b="0" i="0" u="none" strike="noStrike" dirty="0" smtClean="0">
                <a:solidFill>
                  <a:srgbClr val="2D80FE"/>
                </a:solidFill>
                <a:effectLst/>
                <a:latin typeface="Montserrat"/>
                <a:hlinkClick r:id="rId4"/>
              </a:rPr>
              <a:t>world</a:t>
            </a:r>
            <a:r>
              <a:rPr lang="en-US" b="0" i="0" dirty="0" smtClean="0">
                <a:solidFill>
                  <a:srgbClr val="1A1A1A"/>
                </a:solidFill>
                <a:effectLst/>
                <a:latin typeface="Montserrat"/>
              </a:rPr>
              <a:t>'s first known use of nanotechnology, over 2,600 years ago. The findings have been documented in a paper published in ‘Nature’ this month.</a:t>
            </a:r>
            <a:endParaRPr lang="en-US" dirty="0"/>
          </a:p>
        </p:txBody>
      </p:sp>
      <p:sp>
        <p:nvSpPr>
          <p:cNvPr id="3" name="Rectangle 2"/>
          <p:cNvSpPr/>
          <p:nvPr/>
        </p:nvSpPr>
        <p:spPr>
          <a:xfrm>
            <a:off x="493070" y="357836"/>
            <a:ext cx="1860061" cy="769441"/>
          </a:xfrm>
          <a:prstGeom prst="rect">
            <a:avLst/>
          </a:prstGeom>
        </p:spPr>
        <p:txBody>
          <a:bodyPr wrap="none">
            <a:spAutoFit/>
          </a:bodyPr>
          <a:lstStyle/>
          <a:p>
            <a:pPr lvl="0"/>
            <a:r>
              <a:rPr lang="en-US" sz="4400" b="1" u="sng" dirty="0">
                <a:solidFill>
                  <a:srgbClr val="00B0F0"/>
                </a:solidFill>
              </a:rPr>
              <a:t>History</a:t>
            </a:r>
          </a:p>
        </p:txBody>
      </p:sp>
      <p:sp>
        <p:nvSpPr>
          <p:cNvPr id="5" name="Date Placeholder 4"/>
          <p:cNvSpPr>
            <a:spLocks noGrp="1"/>
          </p:cNvSpPr>
          <p:nvPr>
            <p:ph type="dt" sz="half" idx="10"/>
          </p:nvPr>
        </p:nvSpPr>
        <p:spPr/>
        <p:txBody>
          <a:bodyPr/>
          <a:lstStyle/>
          <a:p>
            <a:fld id="{1F09C70F-1AEF-4B55-9922-30F726B0212B}"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28</a:t>
            </a:fld>
            <a:endParaRPr lang="en-US"/>
          </a:p>
        </p:txBody>
      </p:sp>
    </p:spTree>
    <p:extLst>
      <p:ext uri="{BB962C8B-B14F-4D97-AF65-F5344CB8AC3E}">
        <p14:creationId xmlns:p14="http://schemas.microsoft.com/office/powerpoint/2010/main" val="2280618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4973" y="1150674"/>
            <a:ext cx="2121093" cy="369332"/>
          </a:xfrm>
          <a:prstGeom prst="rect">
            <a:avLst/>
          </a:prstGeom>
        </p:spPr>
        <p:txBody>
          <a:bodyPr wrap="none">
            <a:spAutoFit/>
          </a:bodyPr>
          <a:lstStyle/>
          <a:p>
            <a:r>
              <a:rPr lang="en-US" b="1" i="0" dirty="0" smtClean="0">
                <a:solidFill>
                  <a:srgbClr val="000000"/>
                </a:solidFill>
                <a:effectLst/>
                <a:latin typeface="Arial" panose="020B0604020202020204" pitchFamily="34" charset="0"/>
              </a:rPr>
              <a:t>Richard Feynman</a:t>
            </a:r>
            <a:endParaRPr lang="en-US" b="1" i="0" dirty="0">
              <a:solidFill>
                <a:srgbClr val="000000"/>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966856" y="2085383"/>
            <a:ext cx="2199648" cy="3110931"/>
          </a:xfrm>
          <a:prstGeom prst="rect">
            <a:avLst/>
          </a:prstGeom>
        </p:spPr>
      </p:pic>
      <p:sp>
        <p:nvSpPr>
          <p:cNvPr id="4" name="Rectangle 3"/>
          <p:cNvSpPr/>
          <p:nvPr/>
        </p:nvSpPr>
        <p:spPr>
          <a:xfrm>
            <a:off x="4465324" y="1081305"/>
            <a:ext cx="1924438" cy="369332"/>
          </a:xfrm>
          <a:prstGeom prst="rect">
            <a:avLst/>
          </a:prstGeom>
        </p:spPr>
        <p:txBody>
          <a:bodyPr wrap="none">
            <a:spAutoFit/>
          </a:bodyPr>
          <a:lstStyle/>
          <a:p>
            <a:r>
              <a:rPr lang="en-US" b="1" i="0" dirty="0" smtClean="0">
                <a:solidFill>
                  <a:srgbClr val="000000"/>
                </a:solidFill>
                <a:effectLst/>
                <a:latin typeface="Arial" panose="020B0604020202020204" pitchFamily="34" charset="0"/>
              </a:rPr>
              <a:t>Norio Taniguchi</a:t>
            </a:r>
            <a:endParaRPr lang="en-US" b="1" i="0" dirty="0">
              <a:solidFill>
                <a:srgbClr val="000000"/>
              </a:solidFill>
              <a:effectLst/>
              <a:latin typeface="Arial" panose="020B0604020202020204" pitchFamily="34" charset="0"/>
            </a:endParaRPr>
          </a:p>
        </p:txBody>
      </p:sp>
      <p:sp>
        <p:nvSpPr>
          <p:cNvPr id="5" name="Rectangle 4"/>
          <p:cNvSpPr/>
          <p:nvPr/>
        </p:nvSpPr>
        <p:spPr>
          <a:xfrm>
            <a:off x="7539020" y="1265971"/>
            <a:ext cx="1774845" cy="369332"/>
          </a:xfrm>
          <a:prstGeom prst="rect">
            <a:avLst/>
          </a:prstGeom>
        </p:spPr>
        <p:txBody>
          <a:bodyPr wrap="none">
            <a:spAutoFit/>
          </a:bodyPr>
          <a:lstStyle/>
          <a:p>
            <a:r>
              <a:rPr lang="en-US" b="1" i="0" dirty="0" smtClean="0">
                <a:solidFill>
                  <a:srgbClr val="000000"/>
                </a:solidFill>
                <a:effectLst/>
                <a:latin typeface="Arial" panose="020B0604020202020204" pitchFamily="34" charset="0"/>
              </a:rPr>
              <a:t>K. Eric Drexler</a:t>
            </a:r>
            <a:endParaRPr lang="en-US" b="1" i="0" dirty="0">
              <a:solidFill>
                <a:srgbClr val="000000"/>
              </a:solidFill>
              <a:effectLst/>
              <a:latin typeface="Arial" panose="020B0604020202020204" pitchFamily="34" charset="0"/>
            </a:endParaRPr>
          </a:p>
        </p:txBody>
      </p:sp>
      <p:pic>
        <p:nvPicPr>
          <p:cNvPr id="6" name="Picture 5"/>
          <p:cNvPicPr>
            <a:picLocks noChangeAspect="1"/>
          </p:cNvPicPr>
          <p:nvPr/>
        </p:nvPicPr>
        <p:blipFill>
          <a:blip r:embed="rId4"/>
          <a:stretch>
            <a:fillRect/>
          </a:stretch>
        </p:blipFill>
        <p:spPr>
          <a:xfrm>
            <a:off x="7486854" y="2045063"/>
            <a:ext cx="2450939" cy="3225528"/>
          </a:xfrm>
          <a:prstGeom prst="rect">
            <a:avLst/>
          </a:prstGeom>
        </p:spPr>
      </p:pic>
      <p:pic>
        <p:nvPicPr>
          <p:cNvPr id="7" name="Picture 6"/>
          <p:cNvPicPr>
            <a:picLocks noChangeAspect="1"/>
          </p:cNvPicPr>
          <p:nvPr/>
        </p:nvPicPr>
        <p:blipFill>
          <a:blip r:embed="rId5"/>
          <a:stretch>
            <a:fillRect/>
          </a:stretch>
        </p:blipFill>
        <p:spPr>
          <a:xfrm>
            <a:off x="3884623" y="2045063"/>
            <a:ext cx="2759036" cy="3151251"/>
          </a:xfrm>
          <a:prstGeom prst="rect">
            <a:avLst/>
          </a:prstGeom>
        </p:spPr>
      </p:pic>
      <p:sp>
        <p:nvSpPr>
          <p:cNvPr id="8" name="Rectangle 7"/>
          <p:cNvSpPr/>
          <p:nvPr/>
        </p:nvSpPr>
        <p:spPr>
          <a:xfrm>
            <a:off x="568744" y="0"/>
            <a:ext cx="1860061" cy="769441"/>
          </a:xfrm>
          <a:prstGeom prst="rect">
            <a:avLst/>
          </a:prstGeom>
        </p:spPr>
        <p:txBody>
          <a:bodyPr wrap="none">
            <a:spAutoFit/>
          </a:bodyPr>
          <a:lstStyle/>
          <a:p>
            <a:pPr lvl="0"/>
            <a:r>
              <a:rPr lang="en-US" sz="4400" b="1" u="sng" dirty="0">
                <a:solidFill>
                  <a:srgbClr val="00B0F0"/>
                </a:solidFill>
              </a:rPr>
              <a:t>History</a:t>
            </a:r>
          </a:p>
        </p:txBody>
      </p:sp>
      <p:sp>
        <p:nvSpPr>
          <p:cNvPr id="9" name="Date Placeholder 8"/>
          <p:cNvSpPr>
            <a:spLocks noGrp="1"/>
          </p:cNvSpPr>
          <p:nvPr>
            <p:ph type="dt" sz="half" idx="10"/>
          </p:nvPr>
        </p:nvSpPr>
        <p:spPr/>
        <p:txBody>
          <a:bodyPr/>
          <a:lstStyle/>
          <a:p>
            <a:fld id="{CF2D1FAE-2605-4965-A466-3B311EFB05DD}" type="datetime3">
              <a:rPr lang="en-US" smtClean="0"/>
              <a:t>14 April 2023</a:t>
            </a:fld>
            <a:endParaRPr lang="en-US"/>
          </a:p>
        </p:txBody>
      </p:sp>
      <p:sp>
        <p:nvSpPr>
          <p:cNvPr id="10" name="Footer Placeholder 9"/>
          <p:cNvSpPr>
            <a:spLocks noGrp="1"/>
          </p:cNvSpPr>
          <p:nvPr>
            <p:ph type="ftr" sz="quarter" idx="11"/>
          </p:nvPr>
        </p:nvSpPr>
        <p:spPr/>
        <p:txBody>
          <a:bodyPr/>
          <a:lstStyle/>
          <a:p>
            <a:r>
              <a:rPr lang="en-US" smtClean="0"/>
              <a:t>Shahbaa AbdulGhafoor</a:t>
            </a:r>
            <a:endParaRPr lang="en-US"/>
          </a:p>
        </p:txBody>
      </p:sp>
      <p:sp>
        <p:nvSpPr>
          <p:cNvPr id="11" name="Slide Number Placeholder 10"/>
          <p:cNvSpPr>
            <a:spLocks noGrp="1"/>
          </p:cNvSpPr>
          <p:nvPr>
            <p:ph type="sldNum" sz="quarter" idx="12"/>
          </p:nvPr>
        </p:nvSpPr>
        <p:spPr/>
        <p:txBody>
          <a:bodyPr/>
          <a:lstStyle/>
          <a:p>
            <a:fld id="{B8BFF9C2-2BBF-4A9E-AC60-C4349F405C01}" type="slidenum">
              <a:rPr lang="en-US" smtClean="0"/>
              <a:t>29</a:t>
            </a:fld>
            <a:endParaRPr lang="en-US"/>
          </a:p>
        </p:txBody>
      </p:sp>
    </p:spTree>
    <p:extLst>
      <p:ext uri="{BB962C8B-B14F-4D97-AF65-F5344CB8AC3E}">
        <p14:creationId xmlns:p14="http://schemas.microsoft.com/office/powerpoint/2010/main" val="2954186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46996" y="296223"/>
            <a:ext cx="7515091" cy="6149644"/>
          </a:xfrm>
          <a:prstGeom prst="rect">
            <a:avLst/>
          </a:prstGeom>
        </p:spPr>
      </p:pic>
      <p:sp>
        <p:nvSpPr>
          <p:cNvPr id="3" name="Rectangle 2"/>
          <p:cNvSpPr/>
          <p:nvPr/>
        </p:nvSpPr>
        <p:spPr>
          <a:xfrm>
            <a:off x="356377" y="1344434"/>
            <a:ext cx="3009157" cy="584775"/>
          </a:xfrm>
          <a:prstGeom prst="rect">
            <a:avLst/>
          </a:prstGeom>
        </p:spPr>
        <p:txBody>
          <a:bodyPr wrap="none">
            <a:spAutoFit/>
          </a:bodyPr>
          <a:lstStyle/>
          <a:p>
            <a:r>
              <a:rPr lang="en-US" sz="3200" b="1" u="sng" dirty="0">
                <a:solidFill>
                  <a:srgbClr val="00B0F0"/>
                </a:solidFill>
                <a:latin typeface="Raleway"/>
              </a:rPr>
              <a:t>Nanomaterials</a:t>
            </a:r>
            <a:endParaRPr lang="en-US" b="1" u="sng" dirty="0">
              <a:solidFill>
                <a:srgbClr val="00B0F0"/>
              </a:solidFill>
              <a:latin typeface="Raleway"/>
            </a:endParaRPr>
          </a:p>
        </p:txBody>
      </p:sp>
      <p:sp>
        <p:nvSpPr>
          <p:cNvPr id="4" name="Rectangle 3"/>
          <p:cNvSpPr/>
          <p:nvPr/>
        </p:nvSpPr>
        <p:spPr>
          <a:xfrm>
            <a:off x="608971" y="386353"/>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5" name="Date Placeholder 4"/>
          <p:cNvSpPr>
            <a:spLocks noGrp="1"/>
          </p:cNvSpPr>
          <p:nvPr>
            <p:ph type="dt" sz="half" idx="10"/>
          </p:nvPr>
        </p:nvSpPr>
        <p:spPr/>
        <p:txBody>
          <a:bodyPr/>
          <a:lstStyle/>
          <a:p>
            <a:fld id="{D104AA66-FAA9-40FE-B71B-F158FC4534CA}"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3</a:t>
            </a:fld>
            <a:endParaRPr lang="en-US"/>
          </a:p>
        </p:txBody>
      </p:sp>
    </p:spTree>
    <p:extLst>
      <p:ext uri="{BB962C8B-B14F-4D97-AF65-F5344CB8AC3E}">
        <p14:creationId xmlns:p14="http://schemas.microsoft.com/office/powerpoint/2010/main" val="3102342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2695" y="293185"/>
            <a:ext cx="5334066" cy="3154108"/>
          </a:xfrm>
          <a:prstGeom prst="rect">
            <a:avLst/>
          </a:prstGeom>
        </p:spPr>
      </p:pic>
      <p:sp>
        <p:nvSpPr>
          <p:cNvPr id="3" name="Rectangle 2"/>
          <p:cNvSpPr/>
          <p:nvPr/>
        </p:nvSpPr>
        <p:spPr>
          <a:xfrm>
            <a:off x="378594" y="145043"/>
            <a:ext cx="1904253" cy="646331"/>
          </a:xfrm>
          <a:prstGeom prst="rect">
            <a:avLst/>
          </a:prstGeom>
        </p:spPr>
        <p:txBody>
          <a:bodyPr wrap="square">
            <a:spAutoFit/>
          </a:bodyPr>
          <a:lstStyle/>
          <a:p>
            <a:r>
              <a:rPr lang="en-US" sz="3600" b="1" dirty="0">
                <a:solidFill>
                  <a:srgbClr val="303030"/>
                </a:solidFill>
                <a:latin typeface="Noto Sans"/>
                <a:hlinkClick r:id="rId3"/>
              </a:rPr>
              <a:t>source</a:t>
            </a:r>
            <a:r>
              <a:rPr lang="en-US" sz="3600" b="1" dirty="0">
                <a:solidFill>
                  <a:srgbClr val="303030"/>
                </a:solidFill>
                <a:latin typeface="Noto Sans"/>
              </a:rPr>
              <a:t>.</a:t>
            </a:r>
            <a:endParaRPr lang="en-US" sz="3600" b="1" dirty="0"/>
          </a:p>
        </p:txBody>
      </p:sp>
      <p:pic>
        <p:nvPicPr>
          <p:cNvPr id="4" name="Picture 3"/>
          <p:cNvPicPr>
            <a:picLocks noChangeAspect="1"/>
          </p:cNvPicPr>
          <p:nvPr/>
        </p:nvPicPr>
        <p:blipFill>
          <a:blip r:embed="rId4"/>
          <a:stretch>
            <a:fillRect/>
          </a:stretch>
        </p:blipFill>
        <p:spPr>
          <a:xfrm>
            <a:off x="2459419" y="4010774"/>
            <a:ext cx="7351921" cy="1809198"/>
          </a:xfrm>
          <a:prstGeom prst="rect">
            <a:avLst/>
          </a:prstGeom>
        </p:spPr>
      </p:pic>
      <p:pic>
        <p:nvPicPr>
          <p:cNvPr id="5" name="Picture 4"/>
          <p:cNvPicPr>
            <a:picLocks noChangeAspect="1"/>
          </p:cNvPicPr>
          <p:nvPr/>
        </p:nvPicPr>
        <p:blipFill>
          <a:blip r:embed="rId5"/>
          <a:stretch>
            <a:fillRect/>
          </a:stretch>
        </p:blipFill>
        <p:spPr>
          <a:xfrm>
            <a:off x="531527" y="1724539"/>
            <a:ext cx="5339551" cy="577916"/>
          </a:xfrm>
          <a:prstGeom prst="rect">
            <a:avLst/>
          </a:prstGeom>
        </p:spPr>
      </p:pic>
      <p:sp>
        <p:nvSpPr>
          <p:cNvPr id="6" name="Rectangle 5"/>
          <p:cNvSpPr/>
          <p:nvPr/>
        </p:nvSpPr>
        <p:spPr>
          <a:xfrm>
            <a:off x="531527" y="3826108"/>
            <a:ext cx="1390124" cy="369332"/>
          </a:xfrm>
          <a:prstGeom prst="rect">
            <a:avLst/>
          </a:prstGeom>
        </p:spPr>
        <p:txBody>
          <a:bodyPr wrap="none">
            <a:spAutoFit/>
          </a:bodyPr>
          <a:lstStyle/>
          <a:p>
            <a:r>
              <a:rPr lang="en-US" u="sng" dirty="0">
                <a:solidFill>
                  <a:srgbClr val="0070C0"/>
                </a:solidFill>
                <a:latin typeface="Noto Sans"/>
                <a:hlinkClick r:id="rId6" tooltip="View all posts by Sam Lohse"/>
              </a:rPr>
              <a:t>Lohse</a:t>
            </a:r>
            <a:r>
              <a:rPr lang="en-US" u="sng" dirty="0">
                <a:solidFill>
                  <a:srgbClr val="0070C0"/>
                </a:solidFill>
                <a:latin typeface="Noto Sans"/>
              </a:rPr>
              <a:t>,2017</a:t>
            </a:r>
            <a:endParaRPr lang="en-US" u="sng" dirty="0">
              <a:solidFill>
                <a:srgbClr val="0070C0"/>
              </a:solidFill>
            </a:endParaRPr>
          </a:p>
        </p:txBody>
      </p:sp>
      <p:sp>
        <p:nvSpPr>
          <p:cNvPr id="7" name="Date Placeholder 6"/>
          <p:cNvSpPr>
            <a:spLocks noGrp="1"/>
          </p:cNvSpPr>
          <p:nvPr>
            <p:ph type="dt" sz="half" idx="10"/>
          </p:nvPr>
        </p:nvSpPr>
        <p:spPr/>
        <p:txBody>
          <a:bodyPr/>
          <a:lstStyle/>
          <a:p>
            <a:fld id="{E3A6E594-9D7A-4B3A-B2C7-B3618E61210A}"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30</a:t>
            </a:fld>
            <a:endParaRPr lang="en-US"/>
          </a:p>
        </p:txBody>
      </p:sp>
    </p:spTree>
    <p:extLst>
      <p:ext uri="{BB962C8B-B14F-4D97-AF65-F5344CB8AC3E}">
        <p14:creationId xmlns:p14="http://schemas.microsoft.com/office/powerpoint/2010/main" val="2648158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2869" y="705395"/>
            <a:ext cx="7998470" cy="4125769"/>
          </a:xfrm>
          <a:prstGeom prst="rect">
            <a:avLst/>
          </a:prstGeom>
        </p:spPr>
      </p:pic>
      <p:sp>
        <p:nvSpPr>
          <p:cNvPr id="3" name="Rectangle 2"/>
          <p:cNvSpPr/>
          <p:nvPr/>
        </p:nvSpPr>
        <p:spPr>
          <a:xfrm>
            <a:off x="4016052" y="5540267"/>
            <a:ext cx="6096000" cy="923330"/>
          </a:xfrm>
          <a:prstGeom prst="rect">
            <a:avLst/>
          </a:prstGeom>
        </p:spPr>
        <p:txBody>
          <a:bodyPr>
            <a:spAutoFit/>
          </a:bodyPr>
          <a:lstStyle/>
          <a:p>
            <a:r>
              <a:rPr lang="en-US" dirty="0">
                <a:solidFill>
                  <a:srgbClr val="303030"/>
                </a:solidFill>
                <a:latin typeface="Noto Sans"/>
              </a:rPr>
              <a:t>There are two types of synthetic nanoparticles: “incidental” (byproducts of other human activities) and engineered (made to order).</a:t>
            </a:r>
            <a:endParaRPr lang="en-US" dirty="0"/>
          </a:p>
        </p:txBody>
      </p:sp>
      <p:sp>
        <p:nvSpPr>
          <p:cNvPr id="4" name="Rectangle 3"/>
          <p:cNvSpPr/>
          <p:nvPr/>
        </p:nvSpPr>
        <p:spPr>
          <a:xfrm>
            <a:off x="717904" y="5170935"/>
            <a:ext cx="1390124" cy="369332"/>
          </a:xfrm>
          <a:prstGeom prst="rect">
            <a:avLst/>
          </a:prstGeom>
        </p:spPr>
        <p:txBody>
          <a:bodyPr wrap="none">
            <a:spAutoFit/>
          </a:bodyPr>
          <a:lstStyle/>
          <a:p>
            <a:r>
              <a:rPr lang="en-US" u="sng" dirty="0">
                <a:solidFill>
                  <a:srgbClr val="0070C0"/>
                </a:solidFill>
                <a:latin typeface="Noto Sans"/>
                <a:hlinkClick r:id="rId3" tooltip="View all posts by Sam Lohse"/>
              </a:rPr>
              <a:t>Lohse</a:t>
            </a:r>
            <a:r>
              <a:rPr lang="en-US" u="sng" dirty="0">
                <a:solidFill>
                  <a:srgbClr val="0070C0"/>
                </a:solidFill>
                <a:latin typeface="Noto Sans"/>
              </a:rPr>
              <a:t>,2017</a:t>
            </a:r>
            <a:endParaRPr lang="en-US" u="sng" dirty="0">
              <a:solidFill>
                <a:srgbClr val="0070C0"/>
              </a:solidFill>
            </a:endParaRPr>
          </a:p>
        </p:txBody>
      </p:sp>
      <p:sp>
        <p:nvSpPr>
          <p:cNvPr id="5" name="Rectangle 4"/>
          <p:cNvSpPr/>
          <p:nvPr/>
        </p:nvSpPr>
        <p:spPr>
          <a:xfrm>
            <a:off x="375797" y="382230"/>
            <a:ext cx="1826141" cy="646331"/>
          </a:xfrm>
          <a:prstGeom prst="rect">
            <a:avLst/>
          </a:prstGeom>
        </p:spPr>
        <p:txBody>
          <a:bodyPr wrap="none">
            <a:spAutoFit/>
          </a:bodyPr>
          <a:lstStyle/>
          <a:p>
            <a:pPr lvl="0"/>
            <a:r>
              <a:rPr lang="en-US" sz="3600" b="1" dirty="0">
                <a:solidFill>
                  <a:srgbClr val="303030"/>
                </a:solidFill>
                <a:latin typeface="Noto Sans"/>
                <a:hlinkClick r:id="rId4"/>
              </a:rPr>
              <a:t>source</a:t>
            </a:r>
            <a:r>
              <a:rPr lang="en-US" sz="3600" b="1" dirty="0">
                <a:solidFill>
                  <a:srgbClr val="303030"/>
                </a:solidFill>
                <a:latin typeface="Noto Sans"/>
              </a:rPr>
              <a:t>.</a:t>
            </a:r>
            <a:endParaRPr lang="en-US" sz="3600" b="1" dirty="0">
              <a:solidFill>
                <a:prstClr val="black"/>
              </a:solidFill>
            </a:endParaRPr>
          </a:p>
        </p:txBody>
      </p:sp>
      <p:sp>
        <p:nvSpPr>
          <p:cNvPr id="6" name="Date Placeholder 5"/>
          <p:cNvSpPr>
            <a:spLocks noGrp="1"/>
          </p:cNvSpPr>
          <p:nvPr>
            <p:ph type="dt" sz="half" idx="10"/>
          </p:nvPr>
        </p:nvSpPr>
        <p:spPr/>
        <p:txBody>
          <a:bodyPr/>
          <a:lstStyle/>
          <a:p>
            <a:fld id="{41C6CF2F-E084-433C-87E1-5B01D9BABDF0}"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31</a:t>
            </a:fld>
            <a:endParaRPr lang="en-US"/>
          </a:p>
        </p:txBody>
      </p:sp>
    </p:spTree>
    <p:extLst>
      <p:ext uri="{BB962C8B-B14F-4D97-AF65-F5344CB8AC3E}">
        <p14:creationId xmlns:p14="http://schemas.microsoft.com/office/powerpoint/2010/main" val="3691615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2890" y="612653"/>
            <a:ext cx="6696075" cy="4295775"/>
          </a:xfrm>
          <a:prstGeom prst="rect">
            <a:avLst/>
          </a:prstGeom>
        </p:spPr>
      </p:pic>
      <p:sp>
        <p:nvSpPr>
          <p:cNvPr id="3" name="Rectangle 2"/>
          <p:cNvSpPr/>
          <p:nvPr/>
        </p:nvSpPr>
        <p:spPr>
          <a:xfrm>
            <a:off x="2707464" y="5380672"/>
            <a:ext cx="6096000" cy="1477328"/>
          </a:xfrm>
          <a:prstGeom prst="rect">
            <a:avLst/>
          </a:prstGeom>
        </p:spPr>
        <p:txBody>
          <a:bodyPr>
            <a:spAutoFit/>
          </a:bodyPr>
          <a:lstStyle/>
          <a:p>
            <a:r>
              <a:rPr lang="en-US" dirty="0"/>
              <a:t>Roman colloidal gold. (L) The Lycurgus cup. Gold and silver nanoparticles in the glass make for some fantastic and very unique color effects. (R) A solution of gold nanoparticles in water. Some people still drink this as a health tonic. I wouldn’t recommend it.</a:t>
            </a:r>
          </a:p>
        </p:txBody>
      </p:sp>
      <p:sp>
        <p:nvSpPr>
          <p:cNvPr id="4" name="Rectangle 3"/>
          <p:cNvSpPr/>
          <p:nvPr/>
        </p:nvSpPr>
        <p:spPr>
          <a:xfrm>
            <a:off x="9216194" y="1831744"/>
            <a:ext cx="1390124" cy="369332"/>
          </a:xfrm>
          <a:prstGeom prst="rect">
            <a:avLst/>
          </a:prstGeom>
        </p:spPr>
        <p:txBody>
          <a:bodyPr wrap="none">
            <a:spAutoFit/>
          </a:bodyPr>
          <a:lstStyle/>
          <a:p>
            <a:r>
              <a:rPr lang="en-US" u="sng" dirty="0" smtClean="0">
                <a:solidFill>
                  <a:srgbClr val="0070C0"/>
                </a:solidFill>
                <a:latin typeface="Noto Sans"/>
                <a:hlinkClick r:id="rId3" tooltip="View all posts by Sam Lohse"/>
              </a:rPr>
              <a:t>Lohse</a:t>
            </a:r>
            <a:r>
              <a:rPr lang="en-US" u="sng" dirty="0" smtClean="0">
                <a:solidFill>
                  <a:srgbClr val="0070C0"/>
                </a:solidFill>
                <a:latin typeface="Noto Sans"/>
              </a:rPr>
              <a:t>,2017</a:t>
            </a:r>
            <a:endParaRPr lang="en-US" u="sng" dirty="0">
              <a:solidFill>
                <a:srgbClr val="0070C0"/>
              </a:solidFill>
            </a:endParaRPr>
          </a:p>
        </p:txBody>
      </p:sp>
      <p:sp>
        <p:nvSpPr>
          <p:cNvPr id="5" name="Rectangle 4"/>
          <p:cNvSpPr/>
          <p:nvPr/>
        </p:nvSpPr>
        <p:spPr>
          <a:xfrm>
            <a:off x="238862" y="182282"/>
            <a:ext cx="1826141" cy="646331"/>
          </a:xfrm>
          <a:prstGeom prst="rect">
            <a:avLst/>
          </a:prstGeom>
        </p:spPr>
        <p:txBody>
          <a:bodyPr wrap="none">
            <a:spAutoFit/>
          </a:bodyPr>
          <a:lstStyle/>
          <a:p>
            <a:pPr lvl="0"/>
            <a:r>
              <a:rPr lang="en-US" sz="3600" b="1" dirty="0">
                <a:solidFill>
                  <a:srgbClr val="303030"/>
                </a:solidFill>
                <a:latin typeface="Noto Sans"/>
                <a:hlinkClick r:id="rId4"/>
              </a:rPr>
              <a:t>source</a:t>
            </a:r>
            <a:r>
              <a:rPr lang="en-US" sz="3600" b="1" dirty="0">
                <a:solidFill>
                  <a:srgbClr val="303030"/>
                </a:solidFill>
                <a:latin typeface="Noto Sans"/>
              </a:rPr>
              <a:t>.</a:t>
            </a:r>
            <a:endParaRPr lang="en-US" sz="3600" b="1" dirty="0">
              <a:solidFill>
                <a:prstClr val="black"/>
              </a:solidFill>
            </a:endParaRPr>
          </a:p>
        </p:txBody>
      </p:sp>
      <p:sp>
        <p:nvSpPr>
          <p:cNvPr id="6" name="Date Placeholder 5"/>
          <p:cNvSpPr>
            <a:spLocks noGrp="1"/>
          </p:cNvSpPr>
          <p:nvPr>
            <p:ph type="dt" sz="half" idx="10"/>
          </p:nvPr>
        </p:nvSpPr>
        <p:spPr/>
        <p:txBody>
          <a:bodyPr/>
          <a:lstStyle/>
          <a:p>
            <a:fld id="{50D1954D-065A-47AC-850C-6A893EB0C9AB}"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32</a:t>
            </a:fld>
            <a:endParaRPr lang="en-US"/>
          </a:p>
        </p:txBody>
      </p:sp>
      <p:sp>
        <p:nvSpPr>
          <p:cNvPr id="9" name="Rectangle 8"/>
          <p:cNvSpPr/>
          <p:nvPr/>
        </p:nvSpPr>
        <p:spPr>
          <a:xfrm>
            <a:off x="3231405" y="2262861"/>
            <a:ext cx="1614389" cy="707886"/>
          </a:xfrm>
          <a:prstGeom prst="rect">
            <a:avLst/>
          </a:prstGeom>
          <a:solidFill>
            <a:schemeClr val="accent2">
              <a:lumMod val="75000"/>
            </a:schemeClr>
          </a:solidFill>
        </p:spPr>
        <p:txBody>
          <a:bodyPr wrap="square">
            <a:spAutoFit/>
          </a:bodyPr>
          <a:lstStyle/>
          <a:p>
            <a:r>
              <a:rPr lang="en-US" sz="2000" dirty="0">
                <a:solidFill>
                  <a:schemeClr val="bg1">
                    <a:lumMod val="95000"/>
                  </a:schemeClr>
                </a:solidFill>
              </a:rPr>
              <a:t>The Lycurgus cup</a:t>
            </a:r>
          </a:p>
        </p:txBody>
      </p:sp>
    </p:spTree>
    <p:extLst>
      <p:ext uri="{BB962C8B-B14F-4D97-AF65-F5344CB8AC3E}">
        <p14:creationId xmlns:p14="http://schemas.microsoft.com/office/powerpoint/2010/main" val="2021113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7700" y="1240146"/>
            <a:ext cx="6096000" cy="1754326"/>
          </a:xfrm>
          <a:prstGeom prst="rect">
            <a:avLst/>
          </a:prstGeom>
        </p:spPr>
        <p:txBody>
          <a:bodyPr>
            <a:spAutoFit/>
          </a:bodyPr>
          <a:lstStyle/>
          <a:p>
            <a:r>
              <a:rPr lang="en-US" dirty="0">
                <a:solidFill>
                  <a:srgbClr val="303030"/>
                </a:solidFill>
                <a:latin typeface="Noto Sans"/>
              </a:rPr>
              <a:t>Where can we find nanoparticles in our everyday world? (L-R) Industrial processes like large-scale mining and fossil fuel burning can release nanoparticles, your best silverware and jewelry can give off small quantities of silver or copper </a:t>
            </a:r>
            <a:r>
              <a:rPr lang="en-US" dirty="0" err="1">
                <a:solidFill>
                  <a:srgbClr val="303030"/>
                </a:solidFill>
                <a:latin typeface="Noto Sans"/>
              </a:rPr>
              <a:t>nanoparticless</a:t>
            </a:r>
            <a:r>
              <a:rPr lang="en-US" dirty="0">
                <a:solidFill>
                  <a:srgbClr val="303030"/>
                </a:solidFill>
                <a:latin typeface="Noto Sans"/>
              </a:rPr>
              <a:t>, powdered titanium dioxide, like you might find in sunscreen.</a:t>
            </a:r>
            <a:endParaRPr lang="en-US" dirty="0"/>
          </a:p>
        </p:txBody>
      </p:sp>
      <p:pic>
        <p:nvPicPr>
          <p:cNvPr id="3" name="Picture 2"/>
          <p:cNvPicPr>
            <a:picLocks noChangeAspect="1"/>
          </p:cNvPicPr>
          <p:nvPr/>
        </p:nvPicPr>
        <p:blipFill>
          <a:blip r:embed="rId2"/>
          <a:stretch>
            <a:fillRect/>
          </a:stretch>
        </p:blipFill>
        <p:spPr>
          <a:xfrm>
            <a:off x="907700" y="3612997"/>
            <a:ext cx="10477500" cy="2419350"/>
          </a:xfrm>
          <a:prstGeom prst="rect">
            <a:avLst/>
          </a:prstGeom>
        </p:spPr>
      </p:pic>
      <p:sp>
        <p:nvSpPr>
          <p:cNvPr id="4" name="Rectangle 3"/>
          <p:cNvSpPr/>
          <p:nvPr/>
        </p:nvSpPr>
        <p:spPr>
          <a:xfrm>
            <a:off x="7221887" y="1856968"/>
            <a:ext cx="1390124" cy="369332"/>
          </a:xfrm>
          <a:prstGeom prst="rect">
            <a:avLst/>
          </a:prstGeom>
        </p:spPr>
        <p:txBody>
          <a:bodyPr wrap="none">
            <a:spAutoFit/>
          </a:bodyPr>
          <a:lstStyle/>
          <a:p>
            <a:r>
              <a:rPr lang="en-US" u="sng" dirty="0" smtClean="0">
                <a:solidFill>
                  <a:srgbClr val="0070C0"/>
                </a:solidFill>
                <a:latin typeface="Noto Sans"/>
                <a:hlinkClick r:id="rId3" tooltip="View all posts by Sam Lohse"/>
              </a:rPr>
              <a:t>Lohse</a:t>
            </a:r>
            <a:r>
              <a:rPr lang="en-US" u="sng" dirty="0" smtClean="0">
                <a:solidFill>
                  <a:srgbClr val="0070C0"/>
                </a:solidFill>
                <a:latin typeface="Noto Sans"/>
              </a:rPr>
              <a:t>,2017</a:t>
            </a:r>
            <a:endParaRPr lang="en-US" u="sng" dirty="0">
              <a:solidFill>
                <a:srgbClr val="0070C0"/>
              </a:solidFill>
            </a:endParaRPr>
          </a:p>
        </p:txBody>
      </p:sp>
      <p:sp>
        <p:nvSpPr>
          <p:cNvPr id="5" name="Rectangle 4"/>
          <p:cNvSpPr/>
          <p:nvPr/>
        </p:nvSpPr>
        <p:spPr>
          <a:xfrm>
            <a:off x="503723" y="160837"/>
            <a:ext cx="1826141" cy="646331"/>
          </a:xfrm>
          <a:prstGeom prst="rect">
            <a:avLst/>
          </a:prstGeom>
        </p:spPr>
        <p:txBody>
          <a:bodyPr wrap="none">
            <a:spAutoFit/>
          </a:bodyPr>
          <a:lstStyle/>
          <a:p>
            <a:pPr lvl="0"/>
            <a:r>
              <a:rPr lang="en-US" sz="3600" b="1" dirty="0">
                <a:solidFill>
                  <a:srgbClr val="303030"/>
                </a:solidFill>
                <a:latin typeface="Noto Sans"/>
                <a:hlinkClick r:id="rId4"/>
              </a:rPr>
              <a:t>source</a:t>
            </a:r>
            <a:r>
              <a:rPr lang="en-US" sz="3600" b="1" dirty="0">
                <a:solidFill>
                  <a:srgbClr val="303030"/>
                </a:solidFill>
                <a:latin typeface="Noto Sans"/>
              </a:rPr>
              <a:t>.</a:t>
            </a:r>
            <a:endParaRPr lang="en-US" sz="3600" b="1" dirty="0">
              <a:solidFill>
                <a:prstClr val="black"/>
              </a:solidFill>
            </a:endParaRPr>
          </a:p>
        </p:txBody>
      </p:sp>
      <p:sp>
        <p:nvSpPr>
          <p:cNvPr id="6" name="Date Placeholder 5"/>
          <p:cNvSpPr>
            <a:spLocks noGrp="1"/>
          </p:cNvSpPr>
          <p:nvPr>
            <p:ph type="dt" sz="half" idx="10"/>
          </p:nvPr>
        </p:nvSpPr>
        <p:spPr/>
        <p:txBody>
          <a:bodyPr/>
          <a:lstStyle/>
          <a:p>
            <a:fld id="{4790DA33-EFD1-4A67-8804-4E1196E48CCA}"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33</a:t>
            </a:fld>
            <a:endParaRPr lang="en-US"/>
          </a:p>
        </p:txBody>
      </p:sp>
    </p:spTree>
    <p:extLst>
      <p:ext uri="{BB962C8B-B14F-4D97-AF65-F5344CB8AC3E}">
        <p14:creationId xmlns:p14="http://schemas.microsoft.com/office/powerpoint/2010/main" val="2851194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557" y="236274"/>
            <a:ext cx="7116051" cy="523220"/>
          </a:xfrm>
          <a:prstGeom prst="rect">
            <a:avLst/>
          </a:prstGeom>
        </p:spPr>
        <p:txBody>
          <a:bodyPr wrap="none">
            <a:spAutoFit/>
          </a:bodyPr>
          <a:lstStyle/>
          <a:p>
            <a:r>
              <a:rPr lang="en-US" sz="2800" b="1" i="0" u="sng" dirty="0" smtClean="0">
                <a:solidFill>
                  <a:srgbClr val="00B0F0"/>
                </a:solidFill>
                <a:effectLst/>
                <a:latin typeface="Arial" panose="020B0604020202020204" pitchFamily="34" charset="0"/>
              </a:rPr>
              <a:t>Invention of scanning probe microscopy</a:t>
            </a:r>
            <a:endParaRPr lang="en-US" sz="2800" b="1" i="0" u="sng" dirty="0">
              <a:solidFill>
                <a:srgbClr val="00B0F0"/>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7094483" y="895909"/>
            <a:ext cx="1909368" cy="2547642"/>
          </a:xfrm>
          <a:prstGeom prst="rect">
            <a:avLst/>
          </a:prstGeom>
        </p:spPr>
      </p:pic>
      <p:pic>
        <p:nvPicPr>
          <p:cNvPr id="4" name="Picture 3"/>
          <p:cNvPicPr>
            <a:picLocks noChangeAspect="1"/>
          </p:cNvPicPr>
          <p:nvPr/>
        </p:nvPicPr>
        <p:blipFill>
          <a:blip r:embed="rId4"/>
          <a:stretch>
            <a:fillRect/>
          </a:stretch>
        </p:blipFill>
        <p:spPr>
          <a:xfrm>
            <a:off x="9110104" y="1139584"/>
            <a:ext cx="1905000" cy="1905000"/>
          </a:xfrm>
          <a:prstGeom prst="rect">
            <a:avLst/>
          </a:prstGeom>
        </p:spPr>
      </p:pic>
      <p:sp>
        <p:nvSpPr>
          <p:cNvPr id="5" name="Rectangle 4"/>
          <p:cNvSpPr/>
          <p:nvPr/>
        </p:nvSpPr>
        <p:spPr>
          <a:xfrm>
            <a:off x="1881351" y="3988941"/>
            <a:ext cx="6096000" cy="923330"/>
          </a:xfrm>
          <a:prstGeom prst="rect">
            <a:avLst/>
          </a:prstGeom>
        </p:spPr>
        <p:txBody>
          <a:bodyPr>
            <a:spAutoFit/>
          </a:bodyPr>
          <a:lstStyle/>
          <a:p>
            <a:r>
              <a:rPr lang="en-US" b="0" i="0" dirty="0" err="1" smtClean="0">
                <a:solidFill>
                  <a:srgbClr val="202122"/>
                </a:solidFill>
                <a:effectLst/>
                <a:latin typeface="Arial" panose="020B0604020202020204" pitchFamily="34" charset="0"/>
              </a:rPr>
              <a:t>Gerd</a:t>
            </a:r>
            <a:r>
              <a:rPr lang="en-US" b="0" i="0" dirty="0" smtClean="0">
                <a:solidFill>
                  <a:srgbClr val="202122"/>
                </a:solidFill>
                <a:effectLst/>
                <a:latin typeface="Arial" panose="020B0604020202020204" pitchFamily="34" charset="0"/>
              </a:rPr>
              <a:t> Binnig (left) and Heinrich Rohrer (right) won the 1986 Nobel Prize in Physics for their 1981 invention of the </a:t>
            </a:r>
            <a:r>
              <a:rPr lang="en-US" b="0" i="0" u="none" strike="noStrike" dirty="0" smtClean="0">
                <a:solidFill>
                  <a:srgbClr val="0645AD"/>
                </a:solidFill>
                <a:effectLst/>
                <a:latin typeface="Arial" panose="020B0604020202020204" pitchFamily="34" charset="0"/>
                <a:hlinkClick r:id="rId5" tooltip="Scanning tunneling microscope"/>
              </a:rPr>
              <a:t>scanning tunneling microscope</a:t>
            </a:r>
            <a:r>
              <a:rPr lang="en-US" b="0" i="0" dirty="0" smtClean="0">
                <a:solidFill>
                  <a:srgbClr val="202122"/>
                </a:solidFill>
                <a:effectLst/>
                <a:latin typeface="Arial" panose="020B0604020202020204" pitchFamily="34" charset="0"/>
              </a:rPr>
              <a:t>.</a:t>
            </a:r>
            <a:endParaRPr lang="en-US" dirty="0"/>
          </a:p>
        </p:txBody>
      </p:sp>
      <p:pic>
        <p:nvPicPr>
          <p:cNvPr id="6" name="Picture 5"/>
          <p:cNvPicPr>
            <a:picLocks noChangeAspect="1"/>
          </p:cNvPicPr>
          <p:nvPr/>
        </p:nvPicPr>
        <p:blipFill>
          <a:blip r:embed="rId6"/>
          <a:stretch>
            <a:fillRect/>
          </a:stretch>
        </p:blipFill>
        <p:spPr>
          <a:xfrm>
            <a:off x="2532074" y="2033851"/>
            <a:ext cx="2095500" cy="1409700"/>
          </a:xfrm>
          <a:prstGeom prst="rect">
            <a:avLst/>
          </a:prstGeom>
        </p:spPr>
      </p:pic>
      <p:pic>
        <p:nvPicPr>
          <p:cNvPr id="8" name="Picture 7"/>
          <p:cNvPicPr>
            <a:picLocks noChangeAspect="1"/>
          </p:cNvPicPr>
          <p:nvPr/>
        </p:nvPicPr>
        <p:blipFill>
          <a:blip r:embed="rId7"/>
          <a:stretch>
            <a:fillRect/>
          </a:stretch>
        </p:blipFill>
        <p:spPr>
          <a:xfrm>
            <a:off x="9110104" y="3834601"/>
            <a:ext cx="1743075" cy="2619375"/>
          </a:xfrm>
          <a:prstGeom prst="rect">
            <a:avLst/>
          </a:prstGeom>
        </p:spPr>
      </p:pic>
      <p:sp>
        <p:nvSpPr>
          <p:cNvPr id="7" name="Date Placeholder 6"/>
          <p:cNvSpPr>
            <a:spLocks noGrp="1"/>
          </p:cNvSpPr>
          <p:nvPr>
            <p:ph type="dt" sz="half" idx="10"/>
          </p:nvPr>
        </p:nvSpPr>
        <p:spPr/>
        <p:txBody>
          <a:bodyPr/>
          <a:lstStyle/>
          <a:p>
            <a:fld id="{D77B51FF-BA11-4AE8-88E9-4965E87531B4}" type="datetime3">
              <a:rPr lang="en-US" smtClean="0"/>
              <a:t>14 April 2023</a:t>
            </a:fld>
            <a:endParaRPr lang="en-US"/>
          </a:p>
        </p:txBody>
      </p:sp>
      <p:sp>
        <p:nvSpPr>
          <p:cNvPr id="9" name="Footer Placeholder 8"/>
          <p:cNvSpPr>
            <a:spLocks noGrp="1"/>
          </p:cNvSpPr>
          <p:nvPr>
            <p:ph type="ftr" sz="quarter" idx="11"/>
          </p:nvPr>
        </p:nvSpPr>
        <p:spPr/>
        <p:txBody>
          <a:bodyPr/>
          <a:lstStyle/>
          <a:p>
            <a:r>
              <a:rPr lang="en-US" smtClean="0"/>
              <a:t>Shahbaa AbdulGhafoor</a:t>
            </a:r>
            <a:endParaRPr lang="en-US"/>
          </a:p>
        </p:txBody>
      </p:sp>
      <p:sp>
        <p:nvSpPr>
          <p:cNvPr id="10" name="Slide Number Placeholder 9"/>
          <p:cNvSpPr>
            <a:spLocks noGrp="1"/>
          </p:cNvSpPr>
          <p:nvPr>
            <p:ph type="sldNum" sz="quarter" idx="12"/>
          </p:nvPr>
        </p:nvSpPr>
        <p:spPr/>
        <p:txBody>
          <a:bodyPr/>
          <a:lstStyle/>
          <a:p>
            <a:fld id="{B8BFF9C2-2BBF-4A9E-AC60-C4349F405C01}" type="slidenum">
              <a:rPr lang="en-US" smtClean="0"/>
              <a:t>34</a:t>
            </a:fld>
            <a:endParaRPr lang="en-US"/>
          </a:p>
        </p:txBody>
      </p:sp>
    </p:spTree>
    <p:extLst>
      <p:ext uri="{BB962C8B-B14F-4D97-AF65-F5344CB8AC3E}">
        <p14:creationId xmlns:p14="http://schemas.microsoft.com/office/powerpoint/2010/main" val="197756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3801" y="1445732"/>
            <a:ext cx="1949039" cy="1909172"/>
          </a:xfrm>
          <a:prstGeom prst="rect">
            <a:avLst/>
          </a:prstGeom>
        </p:spPr>
      </p:pic>
      <p:sp>
        <p:nvSpPr>
          <p:cNvPr id="3" name="Rectangle 2"/>
          <p:cNvSpPr/>
          <p:nvPr/>
        </p:nvSpPr>
        <p:spPr>
          <a:xfrm>
            <a:off x="348064" y="3673156"/>
            <a:ext cx="5214889" cy="369332"/>
          </a:xfrm>
          <a:prstGeom prst="rect">
            <a:avLst/>
          </a:prstGeom>
        </p:spPr>
        <p:txBody>
          <a:bodyPr wrap="none">
            <a:spAutoFit/>
          </a:bodyPr>
          <a:lstStyle/>
          <a:p>
            <a:r>
              <a:rPr lang="en-US" b="0" i="0" dirty="0" smtClean="0">
                <a:solidFill>
                  <a:srgbClr val="202122"/>
                </a:solidFill>
                <a:effectLst/>
                <a:latin typeface="Arial" panose="020B0604020202020204" pitchFamily="34" charset="0"/>
              </a:rPr>
              <a:t>Model of the C</a:t>
            </a:r>
            <a:r>
              <a:rPr lang="en-US" b="0" i="0" baseline="-25000" dirty="0" smtClean="0">
                <a:solidFill>
                  <a:srgbClr val="202122"/>
                </a:solidFill>
                <a:effectLst/>
                <a:latin typeface="Arial" panose="020B0604020202020204" pitchFamily="34" charset="0"/>
              </a:rPr>
              <a:t>60</a:t>
            </a:r>
            <a:r>
              <a:rPr lang="en-US" b="0" i="0" dirty="0" smtClean="0">
                <a:solidFill>
                  <a:srgbClr val="202122"/>
                </a:solidFill>
                <a:effectLst/>
                <a:latin typeface="Arial" panose="020B0604020202020204" pitchFamily="34" charset="0"/>
              </a:rPr>
              <a:t> fullerene (buckminsterfullerene).</a:t>
            </a:r>
            <a:endParaRPr lang="en-US" dirty="0"/>
          </a:p>
        </p:txBody>
      </p:sp>
      <p:pic>
        <p:nvPicPr>
          <p:cNvPr id="4" name="Picture 3"/>
          <p:cNvPicPr>
            <a:picLocks noChangeAspect="1"/>
          </p:cNvPicPr>
          <p:nvPr/>
        </p:nvPicPr>
        <p:blipFill>
          <a:blip r:embed="rId3"/>
          <a:stretch>
            <a:fillRect/>
          </a:stretch>
        </p:blipFill>
        <p:spPr>
          <a:xfrm>
            <a:off x="8210681" y="748566"/>
            <a:ext cx="2673570" cy="2679646"/>
          </a:xfrm>
          <a:prstGeom prst="rect">
            <a:avLst/>
          </a:prstGeom>
        </p:spPr>
      </p:pic>
      <p:sp>
        <p:nvSpPr>
          <p:cNvPr id="5" name="Rectangle 4"/>
          <p:cNvSpPr/>
          <p:nvPr/>
        </p:nvSpPr>
        <p:spPr>
          <a:xfrm>
            <a:off x="8113419" y="3522965"/>
            <a:ext cx="2868093" cy="369332"/>
          </a:xfrm>
          <a:prstGeom prst="rect">
            <a:avLst/>
          </a:prstGeom>
        </p:spPr>
        <p:txBody>
          <a:bodyPr wrap="none">
            <a:spAutoFit/>
          </a:bodyPr>
          <a:lstStyle/>
          <a:p>
            <a:r>
              <a:rPr lang="en-US" b="0" i="0" dirty="0" smtClean="0">
                <a:solidFill>
                  <a:srgbClr val="202122"/>
                </a:solidFill>
                <a:effectLst/>
                <a:latin typeface="Arial" panose="020B0604020202020204" pitchFamily="34" charset="0"/>
              </a:rPr>
              <a:t>Model of the C</a:t>
            </a:r>
            <a:r>
              <a:rPr lang="en-US" b="0" i="0" baseline="-25000" dirty="0" smtClean="0">
                <a:solidFill>
                  <a:srgbClr val="202122"/>
                </a:solidFill>
                <a:effectLst/>
                <a:latin typeface="Arial" panose="020B0604020202020204" pitchFamily="34" charset="0"/>
              </a:rPr>
              <a:t>20</a:t>
            </a:r>
            <a:r>
              <a:rPr lang="en-US" b="0" i="0" dirty="0" smtClean="0">
                <a:solidFill>
                  <a:srgbClr val="202122"/>
                </a:solidFill>
                <a:effectLst/>
                <a:latin typeface="Arial" panose="020B0604020202020204" pitchFamily="34" charset="0"/>
              </a:rPr>
              <a:t> fullerene.</a:t>
            </a:r>
            <a:endParaRPr lang="en-US" dirty="0"/>
          </a:p>
        </p:txBody>
      </p:sp>
      <p:pic>
        <p:nvPicPr>
          <p:cNvPr id="6" name="Picture 5"/>
          <p:cNvPicPr>
            <a:picLocks noChangeAspect="1"/>
          </p:cNvPicPr>
          <p:nvPr/>
        </p:nvPicPr>
        <p:blipFill>
          <a:blip r:embed="rId4"/>
          <a:stretch>
            <a:fillRect/>
          </a:stretch>
        </p:blipFill>
        <p:spPr>
          <a:xfrm>
            <a:off x="2027777" y="4145774"/>
            <a:ext cx="3535176" cy="2450520"/>
          </a:xfrm>
          <a:prstGeom prst="rect">
            <a:avLst/>
          </a:prstGeom>
        </p:spPr>
      </p:pic>
      <p:sp>
        <p:nvSpPr>
          <p:cNvPr id="7" name="Rectangle 6"/>
          <p:cNvSpPr/>
          <p:nvPr/>
        </p:nvSpPr>
        <p:spPr>
          <a:xfrm>
            <a:off x="6490218" y="5186368"/>
            <a:ext cx="3057247" cy="369332"/>
          </a:xfrm>
          <a:prstGeom prst="rect">
            <a:avLst/>
          </a:prstGeom>
        </p:spPr>
        <p:txBody>
          <a:bodyPr wrap="none">
            <a:spAutoFit/>
          </a:bodyPr>
          <a:lstStyle/>
          <a:p>
            <a:r>
              <a:rPr lang="en-US" b="0" i="0" dirty="0" smtClean="0">
                <a:solidFill>
                  <a:srgbClr val="202122"/>
                </a:solidFill>
                <a:effectLst/>
                <a:latin typeface="Arial" panose="020B0604020202020204" pitchFamily="34" charset="0"/>
              </a:rPr>
              <a:t>Model of a carbon nanotube</a:t>
            </a:r>
            <a:endParaRPr lang="en-US" dirty="0"/>
          </a:p>
        </p:txBody>
      </p:sp>
      <p:sp>
        <p:nvSpPr>
          <p:cNvPr id="8" name="Rectangle 7"/>
          <p:cNvSpPr/>
          <p:nvPr/>
        </p:nvSpPr>
        <p:spPr>
          <a:xfrm>
            <a:off x="443535" y="491625"/>
            <a:ext cx="8069843" cy="523220"/>
          </a:xfrm>
          <a:prstGeom prst="rect">
            <a:avLst/>
          </a:prstGeom>
        </p:spPr>
        <p:txBody>
          <a:bodyPr wrap="square">
            <a:spAutoFit/>
          </a:bodyPr>
          <a:lstStyle/>
          <a:p>
            <a:pPr lvl="0"/>
            <a:r>
              <a:rPr lang="en-US" sz="2800" b="1" u="sng" dirty="0">
                <a:solidFill>
                  <a:srgbClr val="00B0F0"/>
                </a:solidFill>
                <a:latin typeface="Arial" panose="020B0604020202020204" pitchFamily="34" charset="0"/>
              </a:rPr>
              <a:t>Invention of scanning probe microscopy</a:t>
            </a:r>
          </a:p>
        </p:txBody>
      </p:sp>
      <p:sp>
        <p:nvSpPr>
          <p:cNvPr id="9" name="Date Placeholder 8"/>
          <p:cNvSpPr>
            <a:spLocks noGrp="1"/>
          </p:cNvSpPr>
          <p:nvPr>
            <p:ph type="dt" sz="half" idx="10"/>
          </p:nvPr>
        </p:nvSpPr>
        <p:spPr/>
        <p:txBody>
          <a:bodyPr/>
          <a:lstStyle/>
          <a:p>
            <a:fld id="{0870106A-D6C1-40E4-B3CB-06A8A2613320}" type="datetime3">
              <a:rPr lang="en-US" smtClean="0"/>
              <a:t>14 April 2023</a:t>
            </a:fld>
            <a:endParaRPr lang="en-US"/>
          </a:p>
        </p:txBody>
      </p:sp>
      <p:sp>
        <p:nvSpPr>
          <p:cNvPr id="10" name="Footer Placeholder 9"/>
          <p:cNvSpPr>
            <a:spLocks noGrp="1"/>
          </p:cNvSpPr>
          <p:nvPr>
            <p:ph type="ftr" sz="quarter" idx="11"/>
          </p:nvPr>
        </p:nvSpPr>
        <p:spPr/>
        <p:txBody>
          <a:bodyPr/>
          <a:lstStyle/>
          <a:p>
            <a:r>
              <a:rPr lang="en-US" smtClean="0"/>
              <a:t>Shahbaa AbdulGhafoor</a:t>
            </a:r>
            <a:endParaRPr lang="en-US"/>
          </a:p>
        </p:txBody>
      </p:sp>
      <p:sp>
        <p:nvSpPr>
          <p:cNvPr id="11" name="Slide Number Placeholder 10"/>
          <p:cNvSpPr>
            <a:spLocks noGrp="1"/>
          </p:cNvSpPr>
          <p:nvPr>
            <p:ph type="sldNum" sz="quarter" idx="12"/>
          </p:nvPr>
        </p:nvSpPr>
        <p:spPr/>
        <p:txBody>
          <a:bodyPr/>
          <a:lstStyle/>
          <a:p>
            <a:fld id="{B8BFF9C2-2BBF-4A9E-AC60-C4349F405C01}" type="slidenum">
              <a:rPr lang="en-US" smtClean="0"/>
              <a:t>35</a:t>
            </a:fld>
            <a:endParaRPr lang="en-US"/>
          </a:p>
        </p:txBody>
      </p:sp>
    </p:spTree>
    <p:extLst>
      <p:ext uri="{BB962C8B-B14F-4D97-AF65-F5344CB8AC3E}">
        <p14:creationId xmlns:p14="http://schemas.microsoft.com/office/powerpoint/2010/main" val="3696155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392" y="1522124"/>
            <a:ext cx="11149374" cy="2893100"/>
          </a:xfrm>
          <a:prstGeom prst="rect">
            <a:avLst/>
          </a:prstGeom>
        </p:spPr>
        <p:txBody>
          <a:bodyPr wrap="square">
            <a:spAutoFit/>
          </a:bodyPr>
          <a:lstStyle/>
          <a:p>
            <a:r>
              <a:rPr lang="en-US" sz="2800" b="1" i="0" u="sng" dirty="0" smtClean="0">
                <a:solidFill>
                  <a:srgbClr val="00B0F0"/>
                </a:solidFill>
                <a:effectLst/>
                <a:latin typeface="NexusSans"/>
              </a:rPr>
              <a:t>Nanomaterial's can be categorized into four types  such as:</a:t>
            </a:r>
          </a:p>
          <a:p>
            <a:endParaRPr lang="en-US" sz="2800" b="1" i="0" u="sng" dirty="0" smtClean="0">
              <a:solidFill>
                <a:srgbClr val="00B0F0"/>
              </a:solidFill>
              <a:effectLst/>
              <a:latin typeface="NexusSans"/>
            </a:endParaRPr>
          </a:p>
          <a:p>
            <a:r>
              <a:rPr lang="en-US" b="0" i="0" dirty="0" smtClean="0">
                <a:solidFill>
                  <a:srgbClr val="2E2E2E"/>
                </a:solidFill>
                <a:effectLst/>
                <a:latin typeface="NexusSans"/>
              </a:rPr>
              <a:t> (1) inorganic-based </a:t>
            </a:r>
            <a:r>
              <a:rPr lang="en-US" b="0" i="0" dirty="0" err="1" smtClean="0">
                <a:solidFill>
                  <a:srgbClr val="2E2E2E"/>
                </a:solidFill>
                <a:effectLst/>
                <a:latin typeface="NexusSans"/>
              </a:rPr>
              <a:t>nanomaterials</a:t>
            </a:r>
            <a:r>
              <a:rPr lang="en-US" b="0" i="0" dirty="0" smtClean="0">
                <a:solidFill>
                  <a:srgbClr val="2E2E2E"/>
                </a:solidFill>
                <a:effectLst/>
                <a:latin typeface="NexusSans"/>
              </a:rPr>
              <a:t>;</a:t>
            </a:r>
          </a:p>
          <a:p>
            <a:endParaRPr lang="en-US" dirty="0">
              <a:solidFill>
                <a:srgbClr val="2E2E2E"/>
              </a:solidFill>
              <a:latin typeface="NexusSans"/>
            </a:endParaRPr>
          </a:p>
          <a:p>
            <a:r>
              <a:rPr lang="en-US" b="0" i="0" dirty="0" smtClean="0">
                <a:solidFill>
                  <a:srgbClr val="2E2E2E"/>
                </a:solidFill>
                <a:effectLst/>
                <a:latin typeface="NexusSans"/>
              </a:rPr>
              <a:t> (2) carbon-based </a:t>
            </a:r>
            <a:r>
              <a:rPr lang="en-US" b="0" i="0" dirty="0" err="1" smtClean="0">
                <a:solidFill>
                  <a:srgbClr val="2E2E2E"/>
                </a:solidFill>
                <a:effectLst/>
                <a:latin typeface="NexusSans"/>
              </a:rPr>
              <a:t>nanomaterials</a:t>
            </a:r>
            <a:r>
              <a:rPr lang="en-US" b="0" i="0" dirty="0" smtClean="0">
                <a:solidFill>
                  <a:srgbClr val="2E2E2E"/>
                </a:solidFill>
                <a:effectLst/>
                <a:latin typeface="NexusSans"/>
              </a:rPr>
              <a:t>; </a:t>
            </a:r>
          </a:p>
          <a:p>
            <a:endParaRPr lang="en-US" b="0" i="0" dirty="0" smtClean="0">
              <a:solidFill>
                <a:srgbClr val="2E2E2E"/>
              </a:solidFill>
              <a:effectLst/>
              <a:latin typeface="NexusSans"/>
            </a:endParaRPr>
          </a:p>
          <a:p>
            <a:r>
              <a:rPr lang="en-US" b="0" i="0" dirty="0" smtClean="0">
                <a:solidFill>
                  <a:srgbClr val="2E2E2E"/>
                </a:solidFill>
                <a:effectLst/>
                <a:latin typeface="NexusSans"/>
              </a:rPr>
              <a:t>(3) organic-based </a:t>
            </a:r>
            <a:r>
              <a:rPr lang="en-US" b="0" i="0" dirty="0" err="1" smtClean="0">
                <a:solidFill>
                  <a:srgbClr val="2E2E2E"/>
                </a:solidFill>
                <a:effectLst/>
                <a:latin typeface="NexusSans"/>
              </a:rPr>
              <a:t>nanomaterials</a:t>
            </a:r>
            <a:r>
              <a:rPr lang="en-US" b="0" i="0" dirty="0" smtClean="0">
                <a:solidFill>
                  <a:srgbClr val="2E2E2E"/>
                </a:solidFill>
                <a:effectLst/>
                <a:latin typeface="NexusSans"/>
              </a:rPr>
              <a:t>; and </a:t>
            </a:r>
          </a:p>
          <a:p>
            <a:endParaRPr lang="en-US" b="0" i="0" dirty="0" smtClean="0">
              <a:solidFill>
                <a:srgbClr val="2E2E2E"/>
              </a:solidFill>
              <a:effectLst/>
              <a:latin typeface="NexusSans"/>
            </a:endParaRPr>
          </a:p>
          <a:p>
            <a:r>
              <a:rPr lang="en-US" b="0" i="0" dirty="0" smtClean="0">
                <a:solidFill>
                  <a:srgbClr val="2E2E2E"/>
                </a:solidFill>
                <a:effectLst/>
                <a:latin typeface="NexusSans"/>
              </a:rPr>
              <a:t>(4) composite-based </a:t>
            </a:r>
            <a:r>
              <a:rPr lang="en-US" b="0" i="0" dirty="0" err="1" smtClean="0">
                <a:solidFill>
                  <a:srgbClr val="2E2E2E"/>
                </a:solidFill>
                <a:effectLst/>
                <a:latin typeface="NexusSans"/>
              </a:rPr>
              <a:t>nanomaterials</a:t>
            </a:r>
            <a:r>
              <a:rPr lang="en-US" b="0" i="0" dirty="0" smtClean="0">
                <a:solidFill>
                  <a:srgbClr val="2E2E2E"/>
                </a:solidFill>
                <a:effectLst/>
                <a:latin typeface="NexusSans"/>
              </a:rPr>
              <a:t>.</a:t>
            </a:r>
          </a:p>
        </p:txBody>
      </p:sp>
      <p:sp>
        <p:nvSpPr>
          <p:cNvPr id="3" name="TextBox 2"/>
          <p:cNvSpPr txBox="1"/>
          <p:nvPr/>
        </p:nvSpPr>
        <p:spPr>
          <a:xfrm>
            <a:off x="681071" y="334230"/>
            <a:ext cx="2440502" cy="707886"/>
          </a:xfrm>
          <a:prstGeom prst="rect">
            <a:avLst/>
          </a:prstGeom>
          <a:noFill/>
        </p:spPr>
        <p:txBody>
          <a:bodyPr wrap="square" rtlCol="0">
            <a:spAutoFit/>
          </a:bodyPr>
          <a:lstStyle/>
          <a:p>
            <a:r>
              <a:rPr lang="en-US" sz="4000" b="1" u="sng" dirty="0" smtClean="0">
                <a:solidFill>
                  <a:srgbClr val="00B0F0"/>
                </a:solidFill>
              </a:rPr>
              <a:t>Types</a:t>
            </a:r>
            <a:endParaRPr lang="en-US" sz="4000" b="1" u="sng" dirty="0">
              <a:solidFill>
                <a:srgbClr val="00B0F0"/>
              </a:solidFill>
            </a:endParaRPr>
          </a:p>
        </p:txBody>
      </p:sp>
      <p:sp>
        <p:nvSpPr>
          <p:cNvPr id="4" name="Date Placeholder 3"/>
          <p:cNvSpPr>
            <a:spLocks noGrp="1"/>
          </p:cNvSpPr>
          <p:nvPr>
            <p:ph type="dt" sz="half" idx="10"/>
          </p:nvPr>
        </p:nvSpPr>
        <p:spPr/>
        <p:txBody>
          <a:bodyPr/>
          <a:lstStyle/>
          <a:p>
            <a:fld id="{53E12347-6DC8-495B-83C7-35EFB10E229C}"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36</a:t>
            </a:fld>
            <a:endParaRPr lang="en-US"/>
          </a:p>
        </p:txBody>
      </p:sp>
    </p:spTree>
    <p:extLst>
      <p:ext uri="{BB962C8B-B14F-4D97-AF65-F5344CB8AC3E}">
        <p14:creationId xmlns:p14="http://schemas.microsoft.com/office/powerpoint/2010/main" val="1791535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6273" y="758125"/>
            <a:ext cx="9307962" cy="1938992"/>
          </a:xfrm>
          <a:prstGeom prst="rect">
            <a:avLst/>
          </a:prstGeom>
        </p:spPr>
        <p:txBody>
          <a:bodyPr wrap="square">
            <a:spAutoFit/>
          </a:bodyPr>
          <a:lstStyle/>
          <a:p>
            <a:r>
              <a:rPr lang="en-US" sz="2000" dirty="0">
                <a:solidFill>
                  <a:srgbClr val="2E2E2E"/>
                </a:solidFill>
                <a:latin typeface="NexusSans"/>
              </a:rPr>
              <a:t>Generally, inorganic-based </a:t>
            </a:r>
            <a:r>
              <a:rPr lang="en-US" sz="2000" dirty="0" err="1">
                <a:solidFill>
                  <a:srgbClr val="2E2E2E"/>
                </a:solidFill>
                <a:latin typeface="NexusSans"/>
              </a:rPr>
              <a:t>nanomaterials</a:t>
            </a:r>
            <a:r>
              <a:rPr lang="en-US" sz="2000" dirty="0">
                <a:solidFill>
                  <a:srgbClr val="2E2E2E"/>
                </a:solidFill>
                <a:latin typeface="NexusSans"/>
              </a:rPr>
              <a:t> include different metal and metal oxide </a:t>
            </a:r>
            <a:r>
              <a:rPr lang="en-US" sz="2000" dirty="0" err="1">
                <a:solidFill>
                  <a:srgbClr val="2E2E2E"/>
                </a:solidFill>
                <a:latin typeface="NexusSans"/>
              </a:rPr>
              <a:t>nanomaterials</a:t>
            </a:r>
            <a:r>
              <a:rPr lang="en-US" sz="2000" dirty="0">
                <a:solidFill>
                  <a:srgbClr val="2E2E2E"/>
                </a:solidFill>
                <a:latin typeface="NexusSans"/>
              </a:rPr>
              <a:t>. Examples of metal-based inorganic </a:t>
            </a:r>
            <a:r>
              <a:rPr lang="en-US" sz="2000" dirty="0" err="1">
                <a:solidFill>
                  <a:srgbClr val="2E2E2E"/>
                </a:solidFill>
                <a:latin typeface="NexusSans"/>
              </a:rPr>
              <a:t>nanomaterials</a:t>
            </a:r>
            <a:r>
              <a:rPr lang="en-US" sz="2000" dirty="0">
                <a:solidFill>
                  <a:srgbClr val="2E2E2E"/>
                </a:solidFill>
                <a:latin typeface="NexusSans"/>
              </a:rPr>
              <a:t> </a:t>
            </a:r>
            <a:r>
              <a:rPr lang="en-US" sz="2000" dirty="0" smtClean="0">
                <a:solidFill>
                  <a:srgbClr val="2E2E2E"/>
                </a:solidFill>
                <a:latin typeface="NexusSans"/>
              </a:rPr>
              <a:t>are</a:t>
            </a:r>
          </a:p>
          <a:p>
            <a:endParaRPr lang="en-US" sz="2000" dirty="0" smtClean="0">
              <a:solidFill>
                <a:srgbClr val="2E2E2E"/>
              </a:solidFill>
              <a:latin typeface="NexusSans"/>
            </a:endParaRPr>
          </a:p>
          <a:p>
            <a:r>
              <a:rPr lang="en-US" sz="2000" dirty="0" smtClean="0">
                <a:solidFill>
                  <a:srgbClr val="2E2E2E"/>
                </a:solidFill>
                <a:latin typeface="NexusSans"/>
              </a:rPr>
              <a:t> </a:t>
            </a:r>
            <a:r>
              <a:rPr lang="en-US" sz="2000" dirty="0">
                <a:solidFill>
                  <a:srgbClr val="2E2E2E"/>
                </a:solidFill>
                <a:latin typeface="NexusSans"/>
              </a:rPr>
              <a:t>silver (Ag), gold (Au), aluminum (Al), cadmium (Cd), copper (Cu), iron (Fe), zinc (Zn), and lead (</a:t>
            </a:r>
            <a:r>
              <a:rPr lang="en-US" sz="2000" dirty="0" err="1">
                <a:solidFill>
                  <a:srgbClr val="2E2E2E"/>
                </a:solidFill>
                <a:latin typeface="NexusSans"/>
              </a:rPr>
              <a:t>Pb</a:t>
            </a:r>
            <a:r>
              <a:rPr lang="en-US" sz="2000" dirty="0">
                <a:solidFill>
                  <a:srgbClr val="2E2E2E"/>
                </a:solidFill>
                <a:latin typeface="NexusSans"/>
              </a:rPr>
              <a:t>) </a:t>
            </a:r>
            <a:r>
              <a:rPr lang="en-US" sz="2000" dirty="0" err="1">
                <a:solidFill>
                  <a:srgbClr val="2E2E2E"/>
                </a:solidFill>
                <a:latin typeface="NexusSans"/>
              </a:rPr>
              <a:t>nanomaterials</a:t>
            </a:r>
            <a:r>
              <a:rPr lang="en-US" sz="2000" dirty="0" smtClean="0">
                <a:solidFill>
                  <a:srgbClr val="2E2E2E"/>
                </a:solidFill>
                <a:latin typeface="NexusSans"/>
              </a:rPr>
              <a:t>,</a:t>
            </a:r>
          </a:p>
          <a:p>
            <a:r>
              <a:rPr lang="en-US" sz="2000" dirty="0" smtClean="0">
                <a:solidFill>
                  <a:srgbClr val="2E2E2E"/>
                </a:solidFill>
                <a:latin typeface="NexusSans"/>
              </a:rPr>
              <a:t> </a:t>
            </a:r>
            <a:endParaRPr lang="en-US" sz="2000" dirty="0">
              <a:solidFill>
                <a:srgbClr val="2E2E2E"/>
              </a:solidFill>
              <a:latin typeface="NexusSans"/>
            </a:endParaRPr>
          </a:p>
        </p:txBody>
      </p:sp>
      <p:pic>
        <p:nvPicPr>
          <p:cNvPr id="3" name="Picture 2"/>
          <p:cNvPicPr>
            <a:picLocks noChangeAspect="1"/>
          </p:cNvPicPr>
          <p:nvPr/>
        </p:nvPicPr>
        <p:blipFill>
          <a:blip r:embed="rId2"/>
          <a:stretch>
            <a:fillRect/>
          </a:stretch>
        </p:blipFill>
        <p:spPr>
          <a:xfrm>
            <a:off x="2276542" y="2697117"/>
            <a:ext cx="7617898" cy="3393428"/>
          </a:xfrm>
          <a:prstGeom prst="rect">
            <a:avLst/>
          </a:prstGeom>
        </p:spPr>
      </p:pic>
      <p:sp>
        <p:nvSpPr>
          <p:cNvPr id="4" name="Rectangle 3"/>
          <p:cNvSpPr/>
          <p:nvPr/>
        </p:nvSpPr>
        <p:spPr>
          <a:xfrm>
            <a:off x="493801" y="167895"/>
            <a:ext cx="1404552" cy="707886"/>
          </a:xfrm>
          <a:prstGeom prst="rect">
            <a:avLst/>
          </a:prstGeom>
        </p:spPr>
        <p:txBody>
          <a:bodyPr wrap="none">
            <a:spAutoFit/>
          </a:bodyPr>
          <a:lstStyle/>
          <a:p>
            <a:pPr lvl="0"/>
            <a:r>
              <a:rPr lang="en-US" sz="4000" b="1" u="sng" dirty="0">
                <a:solidFill>
                  <a:srgbClr val="00B0F0"/>
                </a:solidFill>
              </a:rPr>
              <a:t>Types</a:t>
            </a:r>
          </a:p>
        </p:txBody>
      </p:sp>
      <p:sp>
        <p:nvSpPr>
          <p:cNvPr id="5" name="Date Placeholder 4"/>
          <p:cNvSpPr>
            <a:spLocks noGrp="1"/>
          </p:cNvSpPr>
          <p:nvPr>
            <p:ph type="dt" sz="half" idx="10"/>
          </p:nvPr>
        </p:nvSpPr>
        <p:spPr/>
        <p:txBody>
          <a:bodyPr/>
          <a:lstStyle/>
          <a:p>
            <a:fld id="{50E91546-2256-419C-847D-7D08356E7603}"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37</a:t>
            </a:fld>
            <a:endParaRPr lang="en-US"/>
          </a:p>
        </p:txBody>
      </p:sp>
    </p:spTree>
    <p:extLst>
      <p:ext uri="{BB962C8B-B14F-4D97-AF65-F5344CB8AC3E}">
        <p14:creationId xmlns:p14="http://schemas.microsoft.com/office/powerpoint/2010/main" val="2548588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28343"/>
            <a:ext cx="6096000" cy="1477328"/>
          </a:xfrm>
          <a:prstGeom prst="rect">
            <a:avLst/>
          </a:prstGeom>
        </p:spPr>
        <p:txBody>
          <a:bodyPr>
            <a:spAutoFit/>
          </a:bodyPr>
          <a:lstStyle/>
          <a:p>
            <a:r>
              <a:rPr lang="en-US" dirty="0">
                <a:solidFill>
                  <a:srgbClr val="2E2E2E"/>
                </a:solidFill>
                <a:latin typeface="NexusSans"/>
              </a:rPr>
              <a:t>whereas examples of metal oxide-based inorganic </a:t>
            </a:r>
            <a:r>
              <a:rPr lang="en-US" dirty="0" err="1">
                <a:solidFill>
                  <a:srgbClr val="2E2E2E"/>
                </a:solidFill>
                <a:latin typeface="NexusSans"/>
              </a:rPr>
              <a:t>nanomaterials</a:t>
            </a:r>
            <a:r>
              <a:rPr lang="en-US" dirty="0">
                <a:solidFill>
                  <a:srgbClr val="2E2E2E"/>
                </a:solidFill>
                <a:latin typeface="NexusSans"/>
              </a:rPr>
              <a:t> are zinc oxide (</a:t>
            </a:r>
            <a:r>
              <a:rPr lang="en-US" dirty="0" err="1">
                <a:solidFill>
                  <a:srgbClr val="2E2E2E"/>
                </a:solidFill>
                <a:latin typeface="NexusSans"/>
              </a:rPr>
              <a:t>ZnO</a:t>
            </a:r>
            <a:r>
              <a:rPr lang="en-US" dirty="0">
                <a:solidFill>
                  <a:srgbClr val="2E2E2E"/>
                </a:solidFill>
                <a:latin typeface="NexusSans"/>
              </a:rPr>
              <a:t>), </a:t>
            </a:r>
            <a:r>
              <a:rPr lang="en-US" dirty="0">
                <a:solidFill>
                  <a:srgbClr val="2E2E2E"/>
                </a:solidFill>
                <a:latin typeface="NexusSans"/>
                <a:hlinkClick r:id="rId2" tooltip="Learn more about copper oxide from ScienceDirect's AI-generated Topic Pages"/>
              </a:rPr>
              <a:t>copper oxide</a:t>
            </a:r>
            <a:r>
              <a:rPr lang="en-US" dirty="0">
                <a:solidFill>
                  <a:srgbClr val="2E2E2E"/>
                </a:solidFill>
                <a:latin typeface="NexusSans"/>
              </a:rPr>
              <a:t> (</a:t>
            </a:r>
            <a:r>
              <a:rPr lang="en-US" dirty="0" err="1">
                <a:solidFill>
                  <a:srgbClr val="2E2E2E"/>
                </a:solidFill>
                <a:latin typeface="NexusSans"/>
              </a:rPr>
              <a:t>CuO</a:t>
            </a:r>
            <a:r>
              <a:rPr lang="en-US" dirty="0">
                <a:solidFill>
                  <a:srgbClr val="2E2E2E"/>
                </a:solidFill>
                <a:latin typeface="NexusSans"/>
              </a:rPr>
              <a:t>), magnesium aluminum oxide (MgAl</a:t>
            </a:r>
            <a:r>
              <a:rPr lang="en-US" baseline="-25000" dirty="0">
                <a:solidFill>
                  <a:srgbClr val="2E2E2E"/>
                </a:solidFill>
                <a:latin typeface="NexusSans"/>
              </a:rPr>
              <a:t>2</a:t>
            </a:r>
            <a:r>
              <a:rPr lang="en-US" dirty="0">
                <a:solidFill>
                  <a:srgbClr val="2E2E2E"/>
                </a:solidFill>
                <a:latin typeface="NexusSans"/>
              </a:rPr>
              <a:t>O</a:t>
            </a:r>
            <a:r>
              <a:rPr lang="en-US" baseline="-25000" dirty="0">
                <a:solidFill>
                  <a:srgbClr val="2E2E2E"/>
                </a:solidFill>
                <a:latin typeface="NexusSans"/>
              </a:rPr>
              <a:t>4</a:t>
            </a:r>
            <a:r>
              <a:rPr lang="en-US" dirty="0">
                <a:solidFill>
                  <a:srgbClr val="2E2E2E"/>
                </a:solidFill>
                <a:latin typeface="NexusSans"/>
              </a:rPr>
              <a:t>), titanium dioxide (TiO</a:t>
            </a:r>
            <a:r>
              <a:rPr lang="en-US" baseline="-25000" dirty="0">
                <a:solidFill>
                  <a:srgbClr val="2E2E2E"/>
                </a:solidFill>
                <a:latin typeface="NexusSans"/>
              </a:rPr>
              <a:t>2</a:t>
            </a:r>
            <a:r>
              <a:rPr lang="en-US" dirty="0">
                <a:solidFill>
                  <a:srgbClr val="2E2E2E"/>
                </a:solidFill>
                <a:latin typeface="NexusSans"/>
              </a:rPr>
              <a:t>), </a:t>
            </a:r>
            <a:r>
              <a:rPr lang="en-US" dirty="0">
                <a:solidFill>
                  <a:srgbClr val="2E2E2E"/>
                </a:solidFill>
                <a:latin typeface="NexusSans"/>
                <a:hlinkClick r:id="rId3" tooltip="Learn more about cerium from ScienceDirect's AI-generated Topic Pages"/>
              </a:rPr>
              <a:t>cerium</a:t>
            </a:r>
            <a:r>
              <a:rPr lang="en-US" dirty="0">
                <a:solidFill>
                  <a:srgbClr val="2E2E2E"/>
                </a:solidFill>
                <a:latin typeface="NexusSans"/>
              </a:rPr>
              <a:t> oxide (CeO</a:t>
            </a:r>
            <a:r>
              <a:rPr lang="en-US" baseline="-25000" dirty="0">
                <a:solidFill>
                  <a:srgbClr val="2E2E2E"/>
                </a:solidFill>
                <a:latin typeface="NexusSans"/>
              </a:rPr>
              <a:t>2</a:t>
            </a:r>
            <a:r>
              <a:rPr lang="en-US" dirty="0">
                <a:solidFill>
                  <a:srgbClr val="2E2E2E"/>
                </a:solidFill>
                <a:latin typeface="NexusSans"/>
              </a:rPr>
              <a:t>), </a:t>
            </a:r>
            <a:r>
              <a:rPr lang="en-US" dirty="0">
                <a:solidFill>
                  <a:srgbClr val="2E2E2E"/>
                </a:solidFill>
                <a:latin typeface="NexusSans"/>
                <a:hlinkClick r:id="rId4" tooltip="Learn more about iron oxide from ScienceDirect's AI-generated Topic Pages"/>
              </a:rPr>
              <a:t>iron oxide</a:t>
            </a:r>
            <a:r>
              <a:rPr lang="en-US" dirty="0">
                <a:solidFill>
                  <a:srgbClr val="2E2E2E"/>
                </a:solidFill>
                <a:latin typeface="NexusSans"/>
              </a:rPr>
              <a:t> (Fe</a:t>
            </a:r>
            <a:r>
              <a:rPr lang="en-US" baseline="-25000" dirty="0">
                <a:solidFill>
                  <a:srgbClr val="2E2E2E"/>
                </a:solidFill>
                <a:latin typeface="NexusSans"/>
              </a:rPr>
              <a:t>2</a:t>
            </a:r>
            <a:r>
              <a:rPr lang="en-US" dirty="0">
                <a:solidFill>
                  <a:srgbClr val="2E2E2E"/>
                </a:solidFill>
                <a:latin typeface="NexusSans"/>
              </a:rPr>
              <a:t>O</a:t>
            </a:r>
            <a:r>
              <a:rPr lang="en-US" baseline="-25000" dirty="0">
                <a:solidFill>
                  <a:srgbClr val="2E2E2E"/>
                </a:solidFill>
                <a:latin typeface="NexusSans"/>
              </a:rPr>
              <a:t>3</a:t>
            </a:r>
            <a:r>
              <a:rPr lang="en-US" dirty="0">
                <a:solidFill>
                  <a:srgbClr val="2E2E2E"/>
                </a:solidFill>
                <a:latin typeface="NexusSans"/>
              </a:rPr>
              <a:t>), silica (SiO</a:t>
            </a:r>
            <a:r>
              <a:rPr lang="en-US" baseline="-25000" dirty="0">
                <a:solidFill>
                  <a:srgbClr val="2E2E2E"/>
                </a:solidFill>
                <a:latin typeface="NexusSans"/>
              </a:rPr>
              <a:t>2</a:t>
            </a:r>
            <a:r>
              <a:rPr lang="en-US" dirty="0">
                <a:solidFill>
                  <a:srgbClr val="2E2E2E"/>
                </a:solidFill>
                <a:latin typeface="NexusSans"/>
              </a:rPr>
              <a:t>), and iron oxide (Fe</a:t>
            </a:r>
            <a:r>
              <a:rPr lang="en-US" baseline="-25000" dirty="0">
                <a:solidFill>
                  <a:srgbClr val="2E2E2E"/>
                </a:solidFill>
                <a:latin typeface="NexusSans"/>
              </a:rPr>
              <a:t>3</a:t>
            </a:r>
            <a:r>
              <a:rPr lang="en-US" dirty="0">
                <a:solidFill>
                  <a:srgbClr val="2E2E2E"/>
                </a:solidFill>
                <a:latin typeface="NexusSans"/>
              </a:rPr>
              <a:t>O</a:t>
            </a:r>
            <a:r>
              <a:rPr lang="en-US" baseline="-25000" dirty="0">
                <a:solidFill>
                  <a:srgbClr val="2E2E2E"/>
                </a:solidFill>
                <a:latin typeface="NexusSans"/>
              </a:rPr>
              <a:t>4</a:t>
            </a:r>
            <a:r>
              <a:rPr lang="en-US" dirty="0">
                <a:solidFill>
                  <a:srgbClr val="2E2E2E"/>
                </a:solidFill>
                <a:latin typeface="NexusSans"/>
              </a:rPr>
              <a:t>), etc. </a:t>
            </a:r>
          </a:p>
        </p:txBody>
      </p:sp>
      <p:pic>
        <p:nvPicPr>
          <p:cNvPr id="3" name="Picture 2"/>
          <p:cNvPicPr>
            <a:picLocks noChangeAspect="1"/>
          </p:cNvPicPr>
          <p:nvPr/>
        </p:nvPicPr>
        <p:blipFill>
          <a:blip r:embed="rId5"/>
          <a:stretch>
            <a:fillRect/>
          </a:stretch>
        </p:blipFill>
        <p:spPr>
          <a:xfrm>
            <a:off x="6690886" y="2551086"/>
            <a:ext cx="4256591" cy="4163381"/>
          </a:xfrm>
          <a:prstGeom prst="rect">
            <a:avLst/>
          </a:prstGeom>
        </p:spPr>
      </p:pic>
      <p:sp>
        <p:nvSpPr>
          <p:cNvPr id="4" name="Rectangle 3"/>
          <p:cNvSpPr/>
          <p:nvPr/>
        </p:nvSpPr>
        <p:spPr>
          <a:xfrm>
            <a:off x="512719" y="262489"/>
            <a:ext cx="1404552" cy="707886"/>
          </a:xfrm>
          <a:prstGeom prst="rect">
            <a:avLst/>
          </a:prstGeom>
        </p:spPr>
        <p:txBody>
          <a:bodyPr wrap="none">
            <a:spAutoFit/>
          </a:bodyPr>
          <a:lstStyle/>
          <a:p>
            <a:pPr lvl="0"/>
            <a:r>
              <a:rPr lang="en-US" sz="4000" b="1" u="sng" dirty="0">
                <a:solidFill>
                  <a:srgbClr val="00B0F0"/>
                </a:solidFill>
              </a:rPr>
              <a:t>Types</a:t>
            </a:r>
          </a:p>
        </p:txBody>
      </p:sp>
      <p:sp>
        <p:nvSpPr>
          <p:cNvPr id="5" name="Date Placeholder 4"/>
          <p:cNvSpPr>
            <a:spLocks noGrp="1"/>
          </p:cNvSpPr>
          <p:nvPr>
            <p:ph type="dt" sz="half" idx="10"/>
          </p:nvPr>
        </p:nvSpPr>
        <p:spPr/>
        <p:txBody>
          <a:bodyPr/>
          <a:lstStyle/>
          <a:p>
            <a:fld id="{929C90D2-0118-4655-A49E-0FCCD72562EF}"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38</a:t>
            </a:fld>
            <a:endParaRPr lang="en-US"/>
          </a:p>
        </p:txBody>
      </p:sp>
    </p:spTree>
    <p:extLst>
      <p:ext uri="{BB962C8B-B14F-4D97-AF65-F5344CB8AC3E}">
        <p14:creationId xmlns:p14="http://schemas.microsoft.com/office/powerpoint/2010/main" val="2333135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6286" y="1597729"/>
            <a:ext cx="6096000" cy="1477328"/>
          </a:xfrm>
          <a:prstGeom prst="rect">
            <a:avLst/>
          </a:prstGeom>
        </p:spPr>
        <p:txBody>
          <a:bodyPr>
            <a:spAutoFit/>
          </a:bodyPr>
          <a:lstStyle/>
          <a:p>
            <a:r>
              <a:rPr lang="en-US" dirty="0">
                <a:solidFill>
                  <a:srgbClr val="2E2E2E"/>
                </a:solidFill>
                <a:latin typeface="NexusSans"/>
              </a:rPr>
              <a:t>Carbon-based </a:t>
            </a:r>
            <a:r>
              <a:rPr lang="en-US" dirty="0" err="1">
                <a:solidFill>
                  <a:srgbClr val="2E2E2E"/>
                </a:solidFill>
                <a:latin typeface="NexusSans"/>
              </a:rPr>
              <a:t>nanomaterials</a:t>
            </a:r>
            <a:r>
              <a:rPr lang="en-US" dirty="0">
                <a:solidFill>
                  <a:srgbClr val="2E2E2E"/>
                </a:solidFill>
                <a:latin typeface="NexusSans"/>
              </a:rPr>
              <a:t> include </a:t>
            </a:r>
            <a:r>
              <a:rPr lang="en-US" dirty="0" err="1">
                <a:solidFill>
                  <a:srgbClr val="2E2E2E"/>
                </a:solidFill>
                <a:latin typeface="NexusSans"/>
              </a:rPr>
              <a:t>graphene</a:t>
            </a:r>
            <a:r>
              <a:rPr lang="en-US" dirty="0">
                <a:solidFill>
                  <a:srgbClr val="2E2E2E"/>
                </a:solidFill>
                <a:latin typeface="NexusSans"/>
              </a:rPr>
              <a:t>, </a:t>
            </a:r>
            <a:r>
              <a:rPr lang="en-US" dirty="0">
                <a:solidFill>
                  <a:srgbClr val="2E2E2E"/>
                </a:solidFill>
                <a:latin typeface="NexusSans"/>
                <a:hlinkClick r:id="rId2" tooltip="Learn more about fullerene from ScienceDirect's AI-generated Topic Pages"/>
              </a:rPr>
              <a:t>fullerene</a:t>
            </a:r>
            <a:r>
              <a:rPr lang="en-US" dirty="0">
                <a:solidFill>
                  <a:srgbClr val="2E2E2E"/>
                </a:solidFill>
                <a:latin typeface="NexusSans"/>
              </a:rPr>
              <a:t>, single-walled carbon </a:t>
            </a:r>
            <a:r>
              <a:rPr lang="en-US" dirty="0">
                <a:solidFill>
                  <a:srgbClr val="2E2E2E"/>
                </a:solidFill>
                <a:latin typeface="NexusSans"/>
                <a:hlinkClick r:id="rId3" tooltip="Learn more about nanotube from ScienceDirect's AI-generated Topic Pages"/>
              </a:rPr>
              <a:t>nanotube</a:t>
            </a:r>
            <a:r>
              <a:rPr lang="en-US" dirty="0">
                <a:solidFill>
                  <a:srgbClr val="2E2E2E"/>
                </a:solidFill>
                <a:latin typeface="NexusSans"/>
              </a:rPr>
              <a:t>, </a:t>
            </a:r>
            <a:r>
              <a:rPr lang="en-US" dirty="0" err="1">
                <a:solidFill>
                  <a:srgbClr val="2E2E2E"/>
                </a:solidFill>
                <a:latin typeface="NexusSans"/>
              </a:rPr>
              <a:t>multiwalled</a:t>
            </a:r>
            <a:r>
              <a:rPr lang="en-US" dirty="0">
                <a:solidFill>
                  <a:srgbClr val="2E2E2E"/>
                </a:solidFill>
                <a:latin typeface="NexusSans"/>
              </a:rPr>
              <a:t> carbon nanotube, carbon fiber, an activated carbon, and carbon black.</a:t>
            </a:r>
          </a:p>
          <a:p>
            <a:r>
              <a:rPr lang="en-US" dirty="0">
                <a:solidFill>
                  <a:srgbClr val="2E2E2E"/>
                </a:solidFill>
                <a:latin typeface="NexusSans"/>
              </a:rPr>
              <a:t> </a:t>
            </a:r>
          </a:p>
        </p:txBody>
      </p:sp>
      <p:pic>
        <p:nvPicPr>
          <p:cNvPr id="3" name="Picture 2"/>
          <p:cNvPicPr>
            <a:picLocks noChangeAspect="1"/>
          </p:cNvPicPr>
          <p:nvPr/>
        </p:nvPicPr>
        <p:blipFill>
          <a:blip r:embed="rId4"/>
          <a:stretch>
            <a:fillRect/>
          </a:stretch>
        </p:blipFill>
        <p:spPr>
          <a:xfrm>
            <a:off x="2876681" y="3450489"/>
            <a:ext cx="6438638" cy="1957346"/>
          </a:xfrm>
          <a:prstGeom prst="rect">
            <a:avLst/>
          </a:prstGeom>
        </p:spPr>
      </p:pic>
      <p:sp>
        <p:nvSpPr>
          <p:cNvPr id="4" name="Rectangle 3"/>
          <p:cNvSpPr/>
          <p:nvPr/>
        </p:nvSpPr>
        <p:spPr>
          <a:xfrm>
            <a:off x="897399" y="489512"/>
            <a:ext cx="1404552" cy="707886"/>
          </a:xfrm>
          <a:prstGeom prst="rect">
            <a:avLst/>
          </a:prstGeom>
        </p:spPr>
        <p:txBody>
          <a:bodyPr wrap="none">
            <a:spAutoFit/>
          </a:bodyPr>
          <a:lstStyle/>
          <a:p>
            <a:pPr lvl="0"/>
            <a:r>
              <a:rPr lang="en-US" sz="4000" b="1" u="sng" dirty="0">
                <a:solidFill>
                  <a:srgbClr val="00B0F0"/>
                </a:solidFill>
              </a:rPr>
              <a:t>Types</a:t>
            </a:r>
          </a:p>
        </p:txBody>
      </p:sp>
      <p:sp>
        <p:nvSpPr>
          <p:cNvPr id="5" name="Date Placeholder 4"/>
          <p:cNvSpPr>
            <a:spLocks noGrp="1"/>
          </p:cNvSpPr>
          <p:nvPr>
            <p:ph type="dt" sz="half" idx="10"/>
          </p:nvPr>
        </p:nvSpPr>
        <p:spPr/>
        <p:txBody>
          <a:bodyPr/>
          <a:lstStyle/>
          <a:p>
            <a:fld id="{9C8FBEFF-8E3F-42C6-9C82-A4D1518AFA30}"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39</a:t>
            </a:fld>
            <a:endParaRPr lang="en-US"/>
          </a:p>
        </p:txBody>
      </p:sp>
    </p:spTree>
    <p:extLst>
      <p:ext uri="{BB962C8B-B14F-4D97-AF65-F5344CB8AC3E}">
        <p14:creationId xmlns:p14="http://schemas.microsoft.com/office/powerpoint/2010/main" val="68469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0259" y="122664"/>
            <a:ext cx="6767848" cy="6243340"/>
          </a:xfrm>
          <a:prstGeom prst="rect">
            <a:avLst/>
          </a:prstGeom>
        </p:spPr>
      </p:pic>
      <p:sp>
        <p:nvSpPr>
          <p:cNvPr id="3" name="Rectangle 2"/>
          <p:cNvSpPr/>
          <p:nvPr/>
        </p:nvSpPr>
        <p:spPr>
          <a:xfrm>
            <a:off x="311240" y="3833285"/>
            <a:ext cx="4350913" cy="2308324"/>
          </a:xfrm>
          <a:prstGeom prst="rect">
            <a:avLst/>
          </a:prstGeom>
        </p:spPr>
        <p:txBody>
          <a:bodyPr wrap="square">
            <a:spAutoFit/>
          </a:bodyPr>
          <a:lstStyle/>
          <a:p>
            <a:r>
              <a:rPr lang="en-US" dirty="0">
                <a:solidFill>
                  <a:srgbClr val="202124"/>
                </a:solidFill>
                <a:latin typeface="arial" panose="020B0604020202020204" pitchFamily="34" charset="0"/>
              </a:rPr>
              <a:t>Two principal factors cause the properties of </a:t>
            </a:r>
            <a:r>
              <a:rPr lang="en-US" dirty="0" err="1">
                <a:solidFill>
                  <a:srgbClr val="202124"/>
                </a:solidFill>
                <a:latin typeface="arial" panose="020B0604020202020204" pitchFamily="34" charset="0"/>
              </a:rPr>
              <a:t>nanomaterials</a:t>
            </a:r>
            <a:r>
              <a:rPr lang="en-US" dirty="0">
                <a:solidFill>
                  <a:srgbClr val="202124"/>
                </a:solidFill>
                <a:latin typeface="arial" panose="020B0604020202020204" pitchFamily="34" charset="0"/>
              </a:rPr>
              <a:t> to differ significantly from other materials: </a:t>
            </a:r>
            <a:r>
              <a:rPr lang="en-US" b="1" dirty="0">
                <a:solidFill>
                  <a:srgbClr val="202124"/>
                </a:solidFill>
                <a:latin typeface="arial" panose="020B0604020202020204" pitchFamily="34" charset="0"/>
              </a:rPr>
              <a:t>increased relative surface area, and quantum effects</a:t>
            </a:r>
            <a:r>
              <a:rPr lang="en-US" dirty="0">
                <a:solidFill>
                  <a:srgbClr val="202124"/>
                </a:solidFill>
                <a:latin typeface="arial" panose="020B0604020202020204" pitchFamily="34" charset="0"/>
              </a:rPr>
              <a:t>. These factors can change or enhance properties such as reactivity, strength and electrical characteristics.</a:t>
            </a:r>
            <a:endParaRPr lang="en-US" dirty="0"/>
          </a:p>
        </p:txBody>
      </p:sp>
      <p:sp>
        <p:nvSpPr>
          <p:cNvPr id="4" name="Rectangle 3"/>
          <p:cNvSpPr/>
          <p:nvPr/>
        </p:nvSpPr>
        <p:spPr>
          <a:xfrm>
            <a:off x="85859" y="1103067"/>
            <a:ext cx="4724400" cy="1477328"/>
          </a:xfrm>
          <a:prstGeom prst="rect">
            <a:avLst/>
          </a:prstGeom>
        </p:spPr>
        <p:txBody>
          <a:bodyPr wrap="square">
            <a:spAutoFit/>
          </a:bodyPr>
          <a:lstStyle/>
          <a:p>
            <a:r>
              <a:rPr lang="en-US" dirty="0">
                <a:solidFill>
                  <a:srgbClr val="202124"/>
                </a:solidFill>
                <a:latin typeface="arial" panose="020B0604020202020204" pitchFamily="34" charset="0"/>
              </a:rPr>
              <a:t>Nanomaterials have several advantages over bulk materials such as the </a:t>
            </a:r>
            <a:r>
              <a:rPr lang="en-US" b="1" dirty="0">
                <a:solidFill>
                  <a:srgbClr val="202124"/>
                </a:solidFill>
                <a:latin typeface="arial" panose="020B0604020202020204" pitchFamily="34" charset="0"/>
              </a:rPr>
              <a:t>huge surface-to-volume ratio, very high porosity and completely different physiochemical properties</a:t>
            </a:r>
            <a:r>
              <a:rPr lang="en-US" dirty="0">
                <a:solidFill>
                  <a:srgbClr val="202124"/>
                </a:solidFill>
                <a:latin typeface="arial" panose="020B0604020202020204" pitchFamily="34" charset="0"/>
              </a:rPr>
              <a:t>.</a:t>
            </a:r>
            <a:endParaRPr lang="en-US" dirty="0"/>
          </a:p>
        </p:txBody>
      </p:sp>
      <p:sp>
        <p:nvSpPr>
          <p:cNvPr id="5" name="Rectangle 4"/>
          <p:cNvSpPr/>
          <p:nvPr/>
        </p:nvSpPr>
        <p:spPr>
          <a:xfrm>
            <a:off x="887494" y="554728"/>
            <a:ext cx="3009157" cy="584775"/>
          </a:xfrm>
          <a:prstGeom prst="rect">
            <a:avLst/>
          </a:prstGeom>
        </p:spPr>
        <p:txBody>
          <a:bodyPr wrap="none">
            <a:spAutoFit/>
          </a:bodyPr>
          <a:lstStyle/>
          <a:p>
            <a:r>
              <a:rPr lang="en-US" sz="3200" b="1" u="sng" dirty="0">
                <a:solidFill>
                  <a:srgbClr val="00B0F0"/>
                </a:solidFill>
                <a:latin typeface="Raleway"/>
              </a:rPr>
              <a:t>Nanomaterials</a:t>
            </a:r>
            <a:endParaRPr lang="en-US" b="1" i="0" u="sng" dirty="0">
              <a:solidFill>
                <a:srgbClr val="00B0F0"/>
              </a:solidFill>
              <a:effectLst/>
              <a:latin typeface="Raleway"/>
            </a:endParaRPr>
          </a:p>
        </p:txBody>
      </p:sp>
      <p:pic>
        <p:nvPicPr>
          <p:cNvPr id="6" name="Picture 5"/>
          <p:cNvPicPr>
            <a:picLocks noChangeAspect="1"/>
          </p:cNvPicPr>
          <p:nvPr/>
        </p:nvPicPr>
        <p:blipFill>
          <a:blip r:embed="rId3"/>
          <a:stretch>
            <a:fillRect/>
          </a:stretch>
        </p:blipFill>
        <p:spPr>
          <a:xfrm>
            <a:off x="175134" y="106128"/>
            <a:ext cx="2216939" cy="740988"/>
          </a:xfrm>
          <a:prstGeom prst="rect">
            <a:avLst/>
          </a:prstGeom>
        </p:spPr>
      </p:pic>
      <p:sp>
        <p:nvSpPr>
          <p:cNvPr id="7" name="Date Placeholder 6"/>
          <p:cNvSpPr>
            <a:spLocks noGrp="1"/>
          </p:cNvSpPr>
          <p:nvPr>
            <p:ph type="dt" sz="half" idx="10"/>
          </p:nvPr>
        </p:nvSpPr>
        <p:spPr/>
        <p:txBody>
          <a:bodyPr/>
          <a:lstStyle/>
          <a:p>
            <a:fld id="{686E88A1-CE46-4AA0-840D-FC064DC6EBD0}"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4</a:t>
            </a:fld>
            <a:endParaRPr lang="en-US"/>
          </a:p>
        </p:txBody>
      </p:sp>
    </p:spTree>
    <p:extLst>
      <p:ext uri="{BB962C8B-B14F-4D97-AF65-F5344CB8AC3E}">
        <p14:creationId xmlns:p14="http://schemas.microsoft.com/office/powerpoint/2010/main" val="23162659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093" y="931615"/>
            <a:ext cx="6096000" cy="923330"/>
          </a:xfrm>
          <a:prstGeom prst="rect">
            <a:avLst/>
          </a:prstGeom>
        </p:spPr>
        <p:txBody>
          <a:bodyPr>
            <a:spAutoFit/>
          </a:bodyPr>
          <a:lstStyle/>
          <a:p>
            <a:r>
              <a:rPr lang="en-US" dirty="0">
                <a:solidFill>
                  <a:srgbClr val="2E2E2E"/>
                </a:solidFill>
                <a:latin typeface="NexusSans"/>
              </a:rPr>
              <a:t>The organic-based </a:t>
            </a:r>
            <a:r>
              <a:rPr lang="en-US" dirty="0" err="1">
                <a:solidFill>
                  <a:srgbClr val="2E2E2E"/>
                </a:solidFill>
                <a:latin typeface="NexusSans"/>
              </a:rPr>
              <a:t>nanomaterials</a:t>
            </a:r>
            <a:r>
              <a:rPr lang="en-US" dirty="0">
                <a:solidFill>
                  <a:srgbClr val="2E2E2E"/>
                </a:solidFill>
                <a:latin typeface="NexusSans"/>
              </a:rPr>
              <a:t> are formed from organic materials excluding carbon materials, for instance, </a:t>
            </a:r>
            <a:r>
              <a:rPr lang="en-US" dirty="0" err="1">
                <a:solidFill>
                  <a:srgbClr val="2E2E2E"/>
                </a:solidFill>
                <a:latin typeface="NexusSans"/>
                <a:hlinkClick r:id="rId2" tooltip="Learn more about dendrimers from ScienceDirect's AI-generated Topic Pages"/>
              </a:rPr>
              <a:t>dendrimers</a:t>
            </a:r>
            <a:r>
              <a:rPr lang="en-US" dirty="0">
                <a:solidFill>
                  <a:srgbClr val="2E2E2E"/>
                </a:solidFill>
                <a:latin typeface="NexusSans"/>
              </a:rPr>
              <a:t>, </a:t>
            </a:r>
            <a:r>
              <a:rPr lang="en-US" dirty="0" err="1">
                <a:solidFill>
                  <a:srgbClr val="2E2E2E"/>
                </a:solidFill>
                <a:latin typeface="NexusSans"/>
                <a:hlinkClick r:id="rId3" tooltip="Learn more about cyclodextrin from ScienceDirect's AI-generated Topic Pages"/>
              </a:rPr>
              <a:t>cyclodextrin</a:t>
            </a:r>
            <a:r>
              <a:rPr lang="en-US" dirty="0">
                <a:solidFill>
                  <a:srgbClr val="2E2E2E"/>
                </a:solidFill>
                <a:latin typeface="NexusSans"/>
              </a:rPr>
              <a:t>, liposome, and micelle. </a:t>
            </a:r>
          </a:p>
        </p:txBody>
      </p:sp>
      <p:pic>
        <p:nvPicPr>
          <p:cNvPr id="1026" name="Picture 2" descr="Organic nanoparticles (a) Dendrimers (b) Liposomes and Micelles (c) Ferri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934" y="2433414"/>
            <a:ext cx="8096250" cy="2609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04767" y="5763774"/>
            <a:ext cx="6096000" cy="646331"/>
          </a:xfrm>
          <a:prstGeom prst="rect">
            <a:avLst/>
          </a:prstGeom>
        </p:spPr>
        <p:txBody>
          <a:bodyPr>
            <a:spAutoFit/>
          </a:bodyPr>
          <a:lstStyle/>
          <a:p>
            <a:r>
              <a:rPr lang="en-US" dirty="0">
                <a:solidFill>
                  <a:srgbClr val="111111"/>
                </a:solidFill>
                <a:latin typeface="Roboto"/>
              </a:rPr>
              <a:t>Organic nanoparticles (a) </a:t>
            </a:r>
            <a:r>
              <a:rPr lang="en-US" dirty="0" err="1">
                <a:solidFill>
                  <a:srgbClr val="111111"/>
                </a:solidFill>
                <a:latin typeface="Roboto"/>
              </a:rPr>
              <a:t>Dendrimers</a:t>
            </a:r>
            <a:r>
              <a:rPr lang="en-US" dirty="0">
                <a:solidFill>
                  <a:srgbClr val="111111"/>
                </a:solidFill>
                <a:latin typeface="Roboto"/>
              </a:rPr>
              <a:t> (b) Liposomes and Micelles (c) Ferritin.</a:t>
            </a:r>
            <a:endParaRPr lang="en-US" b="0" i="0" dirty="0">
              <a:solidFill>
                <a:srgbClr val="111111"/>
              </a:solidFill>
              <a:effectLst/>
              <a:latin typeface="Roboto"/>
            </a:endParaRPr>
          </a:p>
        </p:txBody>
      </p:sp>
      <p:sp>
        <p:nvSpPr>
          <p:cNvPr id="5" name="Rectangle 4"/>
          <p:cNvSpPr/>
          <p:nvPr/>
        </p:nvSpPr>
        <p:spPr>
          <a:xfrm>
            <a:off x="619926" y="167895"/>
            <a:ext cx="1404552" cy="707886"/>
          </a:xfrm>
          <a:prstGeom prst="rect">
            <a:avLst/>
          </a:prstGeom>
        </p:spPr>
        <p:txBody>
          <a:bodyPr wrap="square">
            <a:spAutoFit/>
          </a:bodyPr>
          <a:lstStyle/>
          <a:p>
            <a:pPr lvl="0"/>
            <a:r>
              <a:rPr lang="en-US" sz="4000" b="1" u="sng" dirty="0">
                <a:solidFill>
                  <a:srgbClr val="00B0F0"/>
                </a:solidFill>
              </a:rPr>
              <a:t>Types</a:t>
            </a:r>
          </a:p>
        </p:txBody>
      </p:sp>
      <p:sp>
        <p:nvSpPr>
          <p:cNvPr id="2" name="Date Placeholder 1"/>
          <p:cNvSpPr>
            <a:spLocks noGrp="1"/>
          </p:cNvSpPr>
          <p:nvPr>
            <p:ph type="dt" sz="half" idx="10"/>
          </p:nvPr>
        </p:nvSpPr>
        <p:spPr/>
        <p:txBody>
          <a:bodyPr/>
          <a:lstStyle/>
          <a:p>
            <a:fld id="{70646287-EC5F-4B10-AC1C-D1A2DACA75B8}"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40</a:t>
            </a:fld>
            <a:endParaRPr lang="en-US"/>
          </a:p>
        </p:txBody>
      </p:sp>
    </p:spTree>
    <p:extLst>
      <p:ext uri="{BB962C8B-B14F-4D97-AF65-F5344CB8AC3E}">
        <p14:creationId xmlns:p14="http://schemas.microsoft.com/office/powerpoint/2010/main" val="3933980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917" y="1429095"/>
            <a:ext cx="6096000" cy="1477328"/>
          </a:xfrm>
          <a:prstGeom prst="rect">
            <a:avLst/>
          </a:prstGeom>
        </p:spPr>
        <p:txBody>
          <a:bodyPr>
            <a:spAutoFit/>
          </a:bodyPr>
          <a:lstStyle/>
          <a:p>
            <a:r>
              <a:rPr lang="en-US" dirty="0">
                <a:solidFill>
                  <a:srgbClr val="2E2E2E"/>
                </a:solidFill>
                <a:latin typeface="NexusSans"/>
              </a:rPr>
              <a:t>The composite </a:t>
            </a:r>
            <a:r>
              <a:rPr lang="en-US" dirty="0" err="1">
                <a:solidFill>
                  <a:srgbClr val="2E2E2E"/>
                </a:solidFill>
                <a:latin typeface="NexusSans"/>
              </a:rPr>
              <a:t>nanomaterials</a:t>
            </a:r>
            <a:r>
              <a:rPr lang="en-US" dirty="0">
                <a:solidFill>
                  <a:srgbClr val="2E2E2E"/>
                </a:solidFill>
                <a:latin typeface="NexusSans"/>
              </a:rPr>
              <a:t> are any combination of metal-based, metal oxide-based, carbon-based, and/or organic-based </a:t>
            </a:r>
            <a:r>
              <a:rPr lang="en-US" dirty="0" err="1">
                <a:solidFill>
                  <a:srgbClr val="2E2E2E"/>
                </a:solidFill>
                <a:latin typeface="NexusSans"/>
              </a:rPr>
              <a:t>nanomaterials</a:t>
            </a:r>
            <a:r>
              <a:rPr lang="en-US" dirty="0">
                <a:solidFill>
                  <a:srgbClr val="2E2E2E"/>
                </a:solidFill>
                <a:latin typeface="NexusSans"/>
              </a:rPr>
              <a:t>, and these </a:t>
            </a:r>
            <a:r>
              <a:rPr lang="en-US" dirty="0" err="1">
                <a:solidFill>
                  <a:srgbClr val="2E2E2E"/>
                </a:solidFill>
                <a:latin typeface="NexusSans"/>
              </a:rPr>
              <a:t>nanomaterials</a:t>
            </a:r>
            <a:r>
              <a:rPr lang="en-US" dirty="0">
                <a:solidFill>
                  <a:srgbClr val="2E2E2E"/>
                </a:solidFill>
                <a:latin typeface="NexusSans"/>
              </a:rPr>
              <a:t> have complicated structures like a metal-organic framework.</a:t>
            </a:r>
          </a:p>
        </p:txBody>
      </p:sp>
      <p:pic>
        <p:nvPicPr>
          <p:cNvPr id="3" name="Picture 2"/>
          <p:cNvPicPr>
            <a:picLocks noChangeAspect="1"/>
          </p:cNvPicPr>
          <p:nvPr/>
        </p:nvPicPr>
        <p:blipFill>
          <a:blip r:embed="rId2"/>
          <a:stretch>
            <a:fillRect/>
          </a:stretch>
        </p:blipFill>
        <p:spPr>
          <a:xfrm>
            <a:off x="6532684" y="2690336"/>
            <a:ext cx="4255363" cy="3324685"/>
          </a:xfrm>
          <a:prstGeom prst="rect">
            <a:avLst/>
          </a:prstGeom>
        </p:spPr>
      </p:pic>
      <p:sp>
        <p:nvSpPr>
          <p:cNvPr id="4" name="Rectangle 3"/>
          <p:cNvSpPr/>
          <p:nvPr/>
        </p:nvSpPr>
        <p:spPr>
          <a:xfrm>
            <a:off x="632537" y="294020"/>
            <a:ext cx="1404552" cy="707886"/>
          </a:xfrm>
          <a:prstGeom prst="rect">
            <a:avLst/>
          </a:prstGeom>
        </p:spPr>
        <p:txBody>
          <a:bodyPr wrap="none">
            <a:spAutoFit/>
          </a:bodyPr>
          <a:lstStyle/>
          <a:p>
            <a:pPr lvl="0"/>
            <a:r>
              <a:rPr lang="en-US" sz="4000" b="1" u="sng" dirty="0">
                <a:solidFill>
                  <a:srgbClr val="00B0F0"/>
                </a:solidFill>
              </a:rPr>
              <a:t>Types</a:t>
            </a:r>
          </a:p>
        </p:txBody>
      </p:sp>
      <p:sp>
        <p:nvSpPr>
          <p:cNvPr id="5" name="Date Placeholder 4"/>
          <p:cNvSpPr>
            <a:spLocks noGrp="1"/>
          </p:cNvSpPr>
          <p:nvPr>
            <p:ph type="dt" sz="half" idx="10"/>
          </p:nvPr>
        </p:nvSpPr>
        <p:spPr/>
        <p:txBody>
          <a:bodyPr/>
          <a:lstStyle/>
          <a:p>
            <a:fld id="{431A9E23-3FDF-4A73-A382-37740D665D1F}"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41</a:t>
            </a:fld>
            <a:endParaRPr lang="en-US"/>
          </a:p>
        </p:txBody>
      </p:sp>
    </p:spTree>
    <p:extLst>
      <p:ext uri="{BB962C8B-B14F-4D97-AF65-F5344CB8AC3E}">
        <p14:creationId xmlns:p14="http://schemas.microsoft.com/office/powerpoint/2010/main" val="572623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479" y="968031"/>
            <a:ext cx="6096000" cy="646331"/>
          </a:xfrm>
          <a:prstGeom prst="rect">
            <a:avLst/>
          </a:prstGeom>
        </p:spPr>
        <p:txBody>
          <a:bodyPr>
            <a:spAutoFit/>
          </a:bodyPr>
          <a:lstStyle/>
          <a:p>
            <a:r>
              <a:rPr lang="en-US" b="0" i="0" dirty="0" smtClean="0">
                <a:solidFill>
                  <a:srgbClr val="333333"/>
                </a:solidFill>
                <a:effectLst/>
                <a:latin typeface="Univers LT W01 45 Light"/>
              </a:rPr>
              <a:t>The term “</a:t>
            </a:r>
            <a:r>
              <a:rPr lang="en-US" b="0" i="0" dirty="0" err="1" smtClean="0">
                <a:solidFill>
                  <a:srgbClr val="333333"/>
                </a:solidFill>
                <a:effectLst/>
                <a:latin typeface="Univers LT W01 45 Light"/>
              </a:rPr>
              <a:t>nano</a:t>
            </a:r>
            <a:r>
              <a:rPr lang="en-US" b="0" i="0" dirty="0" smtClean="0">
                <a:solidFill>
                  <a:srgbClr val="333333"/>
                </a:solidFill>
                <a:effectLst/>
                <a:latin typeface="Univers LT W01 45 Light"/>
              </a:rPr>
              <a:t>” comes from ancient Greek and means “dwarf”</a:t>
            </a:r>
            <a:endParaRPr lang="en-US" dirty="0"/>
          </a:p>
        </p:txBody>
      </p:sp>
      <p:pic>
        <p:nvPicPr>
          <p:cNvPr id="3" name="Picture 2"/>
          <p:cNvPicPr>
            <a:picLocks noChangeAspect="1"/>
          </p:cNvPicPr>
          <p:nvPr/>
        </p:nvPicPr>
        <p:blipFill>
          <a:blip r:embed="rId2"/>
          <a:stretch>
            <a:fillRect/>
          </a:stretch>
        </p:blipFill>
        <p:spPr>
          <a:xfrm>
            <a:off x="6713264" y="1055174"/>
            <a:ext cx="4527325" cy="5352158"/>
          </a:xfrm>
          <a:prstGeom prst="rect">
            <a:avLst/>
          </a:prstGeom>
        </p:spPr>
      </p:pic>
      <p:sp>
        <p:nvSpPr>
          <p:cNvPr id="4" name="Rectangle 3"/>
          <p:cNvSpPr/>
          <p:nvPr/>
        </p:nvSpPr>
        <p:spPr>
          <a:xfrm>
            <a:off x="383177" y="3410682"/>
            <a:ext cx="6096000" cy="1200329"/>
          </a:xfrm>
          <a:prstGeom prst="rect">
            <a:avLst/>
          </a:prstGeom>
        </p:spPr>
        <p:txBody>
          <a:bodyPr>
            <a:spAutoFit/>
          </a:bodyPr>
          <a:lstStyle/>
          <a:p>
            <a:r>
              <a:rPr lang="en-US" b="0" i="0" dirty="0" smtClean="0">
                <a:solidFill>
                  <a:srgbClr val="202122"/>
                </a:solidFill>
                <a:effectLst/>
                <a:latin typeface="Arial" panose="020B0604020202020204" pitchFamily="34" charset="0"/>
              </a:rPr>
              <a:t>When used as a </a:t>
            </a:r>
            <a:r>
              <a:rPr lang="en-US" b="0" i="0" u="none" strike="noStrike" dirty="0" smtClean="0">
                <a:solidFill>
                  <a:srgbClr val="0645AD"/>
                </a:solidFill>
                <a:effectLst/>
                <a:latin typeface="Arial" panose="020B0604020202020204" pitchFamily="34" charset="0"/>
                <a:hlinkClick r:id="rId3" tooltip="Prefix"/>
              </a:rPr>
              <a:t>prefix</a:t>
            </a:r>
            <a:r>
              <a:rPr lang="en-US" b="0" i="0" dirty="0" smtClean="0">
                <a:solidFill>
                  <a:srgbClr val="202122"/>
                </a:solidFill>
                <a:effectLst/>
                <a:latin typeface="Arial" panose="020B0604020202020204" pitchFamily="34" charset="0"/>
              </a:rPr>
              <a:t> for something other than a unit of measure (as for example in words like "</a:t>
            </a:r>
            <a:r>
              <a:rPr lang="en-US" b="0" i="0" dirty="0" err="1" smtClean="0">
                <a:solidFill>
                  <a:srgbClr val="202122"/>
                </a:solidFill>
                <a:effectLst/>
                <a:latin typeface="Arial" panose="020B0604020202020204" pitchFamily="34" charset="0"/>
              </a:rPr>
              <a:t>nanoscience</a:t>
            </a:r>
            <a:r>
              <a:rPr lang="en-US" b="0" i="0" dirty="0" smtClean="0">
                <a:solidFill>
                  <a:srgbClr val="202122"/>
                </a:solidFill>
                <a:effectLst/>
                <a:latin typeface="Arial" panose="020B0604020202020204" pitchFamily="34" charset="0"/>
              </a:rPr>
              <a:t>"), </a:t>
            </a:r>
            <a:r>
              <a:rPr lang="en-US" b="1" i="0" dirty="0" err="1" smtClean="0">
                <a:solidFill>
                  <a:srgbClr val="202122"/>
                </a:solidFill>
                <a:effectLst/>
                <a:latin typeface="Arial" panose="020B0604020202020204" pitchFamily="34" charset="0"/>
              </a:rPr>
              <a:t>nano</a:t>
            </a:r>
            <a:r>
              <a:rPr lang="en-US" b="0" i="0" dirty="0" smtClean="0">
                <a:solidFill>
                  <a:srgbClr val="202122"/>
                </a:solidFill>
                <a:effectLst/>
                <a:latin typeface="Arial" panose="020B0604020202020204" pitchFamily="34" charset="0"/>
              </a:rPr>
              <a:t> refers to </a:t>
            </a:r>
            <a:r>
              <a:rPr lang="en-US" b="0" i="0" u="none" strike="noStrike" dirty="0" smtClean="0">
                <a:solidFill>
                  <a:srgbClr val="0645AD"/>
                </a:solidFill>
                <a:effectLst/>
                <a:latin typeface="Arial" panose="020B0604020202020204" pitchFamily="34" charset="0"/>
                <a:hlinkClick r:id="rId4" tooltip="Nanotechnology"/>
              </a:rPr>
              <a:t>nanotechnology</a:t>
            </a:r>
            <a:r>
              <a:rPr lang="en-US" b="0" i="0" dirty="0" smtClean="0">
                <a:solidFill>
                  <a:srgbClr val="202122"/>
                </a:solidFill>
                <a:effectLst/>
                <a:latin typeface="Arial" panose="020B0604020202020204" pitchFamily="34" charset="0"/>
              </a:rPr>
              <a:t>, or means "on a scale of </a:t>
            </a:r>
            <a:r>
              <a:rPr lang="en-US" b="0" i="0" dirty="0" err="1" smtClean="0">
                <a:solidFill>
                  <a:srgbClr val="202122"/>
                </a:solidFill>
                <a:effectLst/>
                <a:latin typeface="Arial" panose="020B0604020202020204" pitchFamily="34" charset="0"/>
              </a:rPr>
              <a:t>nanometres</a:t>
            </a:r>
            <a:r>
              <a:rPr lang="en-US" b="0" i="0" dirty="0" smtClean="0">
                <a:solidFill>
                  <a:srgbClr val="202122"/>
                </a:solidFill>
                <a:effectLst/>
                <a:latin typeface="Arial" panose="020B0604020202020204" pitchFamily="34" charset="0"/>
              </a:rPr>
              <a:t>".</a:t>
            </a:r>
            <a:endParaRPr lang="en-US" dirty="0"/>
          </a:p>
        </p:txBody>
      </p:sp>
      <p:sp>
        <p:nvSpPr>
          <p:cNvPr id="5" name="TextBox 4"/>
          <p:cNvSpPr txBox="1"/>
          <p:nvPr/>
        </p:nvSpPr>
        <p:spPr>
          <a:xfrm>
            <a:off x="1210791" y="422516"/>
            <a:ext cx="3468415" cy="523220"/>
          </a:xfrm>
          <a:prstGeom prst="rect">
            <a:avLst/>
          </a:prstGeom>
          <a:noFill/>
        </p:spPr>
        <p:txBody>
          <a:bodyPr wrap="square" rtlCol="0">
            <a:spAutoFit/>
          </a:bodyPr>
          <a:lstStyle/>
          <a:p>
            <a:r>
              <a:rPr lang="en-US" sz="2800" b="1" u="sng" dirty="0" smtClean="0">
                <a:solidFill>
                  <a:srgbClr val="00B0F0"/>
                </a:solidFill>
              </a:rPr>
              <a:t>Terminology</a:t>
            </a:r>
            <a:endParaRPr lang="en-US" sz="2800" b="1" u="sng" dirty="0">
              <a:solidFill>
                <a:srgbClr val="00B0F0"/>
              </a:solidFill>
            </a:endParaRPr>
          </a:p>
        </p:txBody>
      </p:sp>
      <p:sp>
        <p:nvSpPr>
          <p:cNvPr id="6" name="Date Placeholder 5"/>
          <p:cNvSpPr>
            <a:spLocks noGrp="1"/>
          </p:cNvSpPr>
          <p:nvPr>
            <p:ph type="dt" sz="half" idx="10"/>
          </p:nvPr>
        </p:nvSpPr>
        <p:spPr/>
        <p:txBody>
          <a:bodyPr/>
          <a:lstStyle/>
          <a:p>
            <a:fld id="{738D7078-041F-4FBE-AC02-C6FE5758C7DD}"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42</a:t>
            </a:fld>
            <a:endParaRPr lang="en-US"/>
          </a:p>
        </p:txBody>
      </p:sp>
    </p:spTree>
    <p:extLst>
      <p:ext uri="{BB962C8B-B14F-4D97-AF65-F5344CB8AC3E}">
        <p14:creationId xmlns:p14="http://schemas.microsoft.com/office/powerpoint/2010/main" val="3869193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167" y="1001386"/>
            <a:ext cx="11356057" cy="5746256"/>
          </a:xfrm>
          <a:prstGeom prst="rect">
            <a:avLst/>
          </a:prstGeom>
        </p:spPr>
      </p:pic>
      <p:pic>
        <p:nvPicPr>
          <p:cNvPr id="4" name="Picture 3"/>
          <p:cNvPicPr>
            <a:picLocks noChangeAspect="1"/>
          </p:cNvPicPr>
          <p:nvPr/>
        </p:nvPicPr>
        <p:blipFill>
          <a:blip r:embed="rId3"/>
          <a:stretch>
            <a:fillRect/>
          </a:stretch>
        </p:blipFill>
        <p:spPr>
          <a:xfrm>
            <a:off x="695372" y="90146"/>
            <a:ext cx="2237426" cy="749873"/>
          </a:xfrm>
          <a:prstGeom prst="rect">
            <a:avLst/>
          </a:prstGeom>
        </p:spPr>
      </p:pic>
      <p:sp>
        <p:nvSpPr>
          <p:cNvPr id="3" name="Rectangle 2"/>
          <p:cNvSpPr/>
          <p:nvPr/>
        </p:nvSpPr>
        <p:spPr>
          <a:xfrm>
            <a:off x="3218268" y="269363"/>
            <a:ext cx="6096000" cy="646331"/>
          </a:xfrm>
          <a:prstGeom prst="rect">
            <a:avLst/>
          </a:prstGeom>
        </p:spPr>
        <p:txBody>
          <a:bodyPr>
            <a:spAutoFit/>
          </a:bodyPr>
          <a:lstStyle/>
          <a:p>
            <a:r>
              <a:rPr lang="en-US" dirty="0">
                <a:solidFill>
                  <a:srgbClr val="303030"/>
                </a:solidFill>
                <a:latin typeface="Noto Sans"/>
              </a:rPr>
              <a:t>gold crystals that are 1/10,000th the diameter of a human hair.</a:t>
            </a:r>
            <a:endParaRPr lang="en-US" dirty="0"/>
          </a:p>
        </p:txBody>
      </p:sp>
      <p:sp>
        <p:nvSpPr>
          <p:cNvPr id="5" name="Date Placeholder 4"/>
          <p:cNvSpPr>
            <a:spLocks noGrp="1"/>
          </p:cNvSpPr>
          <p:nvPr>
            <p:ph type="dt" sz="half" idx="10"/>
          </p:nvPr>
        </p:nvSpPr>
        <p:spPr/>
        <p:txBody>
          <a:bodyPr/>
          <a:lstStyle/>
          <a:p>
            <a:fld id="{1F874E59-924A-475E-BD04-6D7F39FD7B83}"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43</a:t>
            </a:fld>
            <a:endParaRPr lang="en-US"/>
          </a:p>
        </p:txBody>
      </p:sp>
    </p:spTree>
    <p:extLst>
      <p:ext uri="{BB962C8B-B14F-4D97-AF65-F5344CB8AC3E}">
        <p14:creationId xmlns:p14="http://schemas.microsoft.com/office/powerpoint/2010/main" val="4023539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6857" y="1770683"/>
            <a:ext cx="9421540" cy="3972479"/>
          </a:xfrm>
          <a:prstGeom prst="rect">
            <a:avLst/>
          </a:prstGeom>
        </p:spPr>
      </p:pic>
      <p:sp>
        <p:nvSpPr>
          <p:cNvPr id="3" name="Rectangle 2"/>
          <p:cNvSpPr/>
          <p:nvPr/>
        </p:nvSpPr>
        <p:spPr>
          <a:xfrm>
            <a:off x="762271" y="147471"/>
            <a:ext cx="2759473" cy="584775"/>
          </a:xfrm>
          <a:prstGeom prst="rect">
            <a:avLst/>
          </a:prstGeom>
        </p:spPr>
        <p:txBody>
          <a:bodyPr wrap="none">
            <a:spAutoFit/>
          </a:bodyPr>
          <a:lstStyle/>
          <a:p>
            <a:pPr lvl="0"/>
            <a:r>
              <a:rPr lang="en-US" sz="3200" b="1" u="sng" dirty="0">
                <a:solidFill>
                  <a:srgbClr val="00B0F0"/>
                </a:solidFill>
              </a:rPr>
              <a:t>nanostructures</a:t>
            </a:r>
          </a:p>
        </p:txBody>
      </p:sp>
      <p:sp>
        <p:nvSpPr>
          <p:cNvPr id="4" name="Date Placeholder 3"/>
          <p:cNvSpPr>
            <a:spLocks noGrp="1"/>
          </p:cNvSpPr>
          <p:nvPr>
            <p:ph type="dt" sz="half" idx="10"/>
          </p:nvPr>
        </p:nvSpPr>
        <p:spPr/>
        <p:txBody>
          <a:bodyPr/>
          <a:lstStyle/>
          <a:p>
            <a:fld id="{87FF2D02-4C48-4738-A1C2-E95B0D4D876F}"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44</a:t>
            </a:fld>
            <a:endParaRPr lang="en-US"/>
          </a:p>
        </p:txBody>
      </p:sp>
    </p:spTree>
    <p:extLst>
      <p:ext uri="{BB962C8B-B14F-4D97-AF65-F5344CB8AC3E}">
        <p14:creationId xmlns:p14="http://schemas.microsoft.com/office/powerpoint/2010/main" val="866475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97839"/>
            <a:ext cx="6096000" cy="923330"/>
          </a:xfrm>
          <a:prstGeom prst="rect">
            <a:avLst/>
          </a:prstGeom>
        </p:spPr>
        <p:txBody>
          <a:bodyPr>
            <a:spAutoFit/>
          </a:bodyPr>
          <a:lstStyle/>
          <a:p>
            <a:r>
              <a:rPr lang="en-US" dirty="0">
                <a:solidFill>
                  <a:srgbClr val="1A1A1A"/>
                </a:solidFill>
                <a:latin typeface="Georgia" panose="02040502050405020303" pitchFamily="18" charset="0"/>
              </a:rPr>
              <a:t>Other classifications divide nanoparticles according to whether they are carbon-based, ceramic, semiconducting, or </a:t>
            </a:r>
            <a:r>
              <a:rPr lang="en-US" dirty="0" smtClean="0">
                <a:solidFill>
                  <a:srgbClr val="1A1A1A"/>
                </a:solidFill>
                <a:latin typeface="Georgia" panose="02040502050405020303" pitchFamily="18" charset="0"/>
              </a:rPr>
              <a:t>polymeric</a:t>
            </a:r>
            <a:endParaRPr lang="en-US" dirty="0"/>
          </a:p>
        </p:txBody>
      </p:sp>
      <p:sp>
        <p:nvSpPr>
          <p:cNvPr id="4" name="Rectangle 3"/>
          <p:cNvSpPr/>
          <p:nvPr/>
        </p:nvSpPr>
        <p:spPr>
          <a:xfrm>
            <a:off x="1291589" y="708723"/>
            <a:ext cx="2533258" cy="584775"/>
          </a:xfrm>
          <a:prstGeom prst="rect">
            <a:avLst/>
          </a:prstGeom>
        </p:spPr>
        <p:txBody>
          <a:bodyPr wrap="none">
            <a:spAutoFit/>
          </a:bodyPr>
          <a:lstStyle/>
          <a:p>
            <a:pPr lvl="0"/>
            <a:r>
              <a:rPr lang="en-US" sz="3200" b="1" u="sng" dirty="0">
                <a:solidFill>
                  <a:srgbClr val="00B0F0"/>
                </a:solidFill>
              </a:rPr>
              <a:t>classifications</a:t>
            </a:r>
          </a:p>
        </p:txBody>
      </p:sp>
      <p:pic>
        <p:nvPicPr>
          <p:cNvPr id="3" name="Picture 2"/>
          <p:cNvPicPr>
            <a:picLocks noChangeAspect="1"/>
          </p:cNvPicPr>
          <p:nvPr/>
        </p:nvPicPr>
        <p:blipFill>
          <a:blip r:embed="rId2"/>
          <a:stretch>
            <a:fillRect/>
          </a:stretch>
        </p:blipFill>
        <p:spPr>
          <a:xfrm>
            <a:off x="4243588" y="3625510"/>
            <a:ext cx="3113871" cy="2503552"/>
          </a:xfrm>
          <a:prstGeom prst="rect">
            <a:avLst/>
          </a:prstGeom>
        </p:spPr>
      </p:pic>
      <p:sp>
        <p:nvSpPr>
          <p:cNvPr id="5" name="Date Placeholder 4"/>
          <p:cNvSpPr>
            <a:spLocks noGrp="1"/>
          </p:cNvSpPr>
          <p:nvPr>
            <p:ph type="dt" sz="half" idx="10"/>
          </p:nvPr>
        </p:nvSpPr>
        <p:spPr/>
        <p:txBody>
          <a:bodyPr/>
          <a:lstStyle/>
          <a:p>
            <a:fld id="{96DE36A3-55B6-4571-AE48-B443E6E29FE3}"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45</a:t>
            </a:fld>
            <a:endParaRPr lang="en-US"/>
          </a:p>
        </p:txBody>
      </p:sp>
    </p:spTree>
    <p:extLst>
      <p:ext uri="{BB962C8B-B14F-4D97-AF65-F5344CB8AC3E}">
        <p14:creationId xmlns:p14="http://schemas.microsoft.com/office/powerpoint/2010/main" val="1839522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2011" y="3009649"/>
            <a:ext cx="9221487" cy="3134162"/>
          </a:xfrm>
          <a:prstGeom prst="rect">
            <a:avLst/>
          </a:prstGeom>
        </p:spPr>
      </p:pic>
      <p:pic>
        <p:nvPicPr>
          <p:cNvPr id="3" name="Picture 2"/>
          <p:cNvPicPr>
            <a:picLocks noChangeAspect="1"/>
          </p:cNvPicPr>
          <p:nvPr/>
        </p:nvPicPr>
        <p:blipFill>
          <a:blip r:embed="rId3"/>
          <a:stretch>
            <a:fillRect/>
          </a:stretch>
        </p:blipFill>
        <p:spPr>
          <a:xfrm>
            <a:off x="1709730" y="457782"/>
            <a:ext cx="8886047" cy="2361281"/>
          </a:xfrm>
          <a:prstGeom prst="rect">
            <a:avLst/>
          </a:prstGeom>
        </p:spPr>
      </p:pic>
      <p:sp>
        <p:nvSpPr>
          <p:cNvPr id="4" name="Date Placeholder 3"/>
          <p:cNvSpPr>
            <a:spLocks noGrp="1"/>
          </p:cNvSpPr>
          <p:nvPr>
            <p:ph type="dt" sz="half" idx="10"/>
          </p:nvPr>
        </p:nvSpPr>
        <p:spPr/>
        <p:txBody>
          <a:bodyPr/>
          <a:lstStyle/>
          <a:p>
            <a:fld id="{E1061B5A-2F68-400B-BF9F-0F471189DF6D}"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46</a:t>
            </a:fld>
            <a:endParaRPr lang="en-US"/>
          </a:p>
        </p:txBody>
      </p:sp>
    </p:spTree>
    <p:extLst>
      <p:ext uri="{BB962C8B-B14F-4D97-AF65-F5344CB8AC3E}">
        <p14:creationId xmlns:p14="http://schemas.microsoft.com/office/powerpoint/2010/main" val="3016254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992" y="250005"/>
            <a:ext cx="2857899" cy="1086002"/>
          </a:xfrm>
          <a:prstGeom prst="rect">
            <a:avLst/>
          </a:prstGeom>
        </p:spPr>
      </p:pic>
      <p:pic>
        <p:nvPicPr>
          <p:cNvPr id="3" name="Picture 2"/>
          <p:cNvPicPr>
            <a:picLocks noChangeAspect="1"/>
          </p:cNvPicPr>
          <p:nvPr/>
        </p:nvPicPr>
        <p:blipFill>
          <a:blip r:embed="rId3"/>
          <a:stretch>
            <a:fillRect/>
          </a:stretch>
        </p:blipFill>
        <p:spPr>
          <a:xfrm>
            <a:off x="1129937" y="1743731"/>
            <a:ext cx="10448784" cy="4164138"/>
          </a:xfrm>
          <a:prstGeom prst="rect">
            <a:avLst/>
          </a:prstGeom>
        </p:spPr>
      </p:pic>
      <p:sp>
        <p:nvSpPr>
          <p:cNvPr id="4" name="Date Placeholder 3"/>
          <p:cNvSpPr>
            <a:spLocks noGrp="1"/>
          </p:cNvSpPr>
          <p:nvPr>
            <p:ph type="dt" sz="half" idx="10"/>
          </p:nvPr>
        </p:nvSpPr>
        <p:spPr/>
        <p:txBody>
          <a:bodyPr/>
          <a:lstStyle/>
          <a:p>
            <a:fld id="{64EDDCE7-E444-4757-B114-E685EE58DF26}"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47</a:t>
            </a:fld>
            <a:endParaRPr lang="en-US"/>
          </a:p>
        </p:txBody>
      </p:sp>
    </p:spTree>
    <p:extLst>
      <p:ext uri="{BB962C8B-B14F-4D97-AF65-F5344CB8AC3E}">
        <p14:creationId xmlns:p14="http://schemas.microsoft.com/office/powerpoint/2010/main" val="34731827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731" y="244768"/>
            <a:ext cx="10631323" cy="6162564"/>
          </a:xfrm>
          <a:prstGeom prst="rect">
            <a:avLst/>
          </a:prstGeom>
        </p:spPr>
      </p:pic>
      <p:sp>
        <p:nvSpPr>
          <p:cNvPr id="3" name="Date Placeholder 2"/>
          <p:cNvSpPr>
            <a:spLocks noGrp="1"/>
          </p:cNvSpPr>
          <p:nvPr>
            <p:ph type="dt" sz="half" idx="10"/>
          </p:nvPr>
        </p:nvSpPr>
        <p:spPr/>
        <p:txBody>
          <a:bodyPr/>
          <a:lstStyle/>
          <a:p>
            <a:fld id="{BF5A24D6-27AA-4010-A8B3-4841C5CA6591}"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5" name="Slide Number Placeholder 4"/>
          <p:cNvSpPr>
            <a:spLocks noGrp="1"/>
          </p:cNvSpPr>
          <p:nvPr>
            <p:ph type="sldNum" sz="quarter" idx="12"/>
          </p:nvPr>
        </p:nvSpPr>
        <p:spPr/>
        <p:txBody>
          <a:bodyPr/>
          <a:lstStyle/>
          <a:p>
            <a:fld id="{B8BFF9C2-2BBF-4A9E-AC60-C4349F405C01}" type="slidenum">
              <a:rPr lang="en-US" smtClean="0"/>
              <a:t>48</a:t>
            </a:fld>
            <a:endParaRPr lang="en-US"/>
          </a:p>
        </p:txBody>
      </p:sp>
    </p:spTree>
    <p:extLst>
      <p:ext uri="{BB962C8B-B14F-4D97-AF65-F5344CB8AC3E}">
        <p14:creationId xmlns:p14="http://schemas.microsoft.com/office/powerpoint/2010/main" val="3763110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217" y="1028343"/>
            <a:ext cx="8422783" cy="5170646"/>
          </a:xfrm>
          <a:prstGeom prst="rect">
            <a:avLst/>
          </a:prstGeom>
        </p:spPr>
        <p:txBody>
          <a:bodyPr wrap="square">
            <a:spAutoFit/>
          </a:bodyPr>
          <a:lstStyle/>
          <a:p>
            <a:endParaRPr lang="en-US" dirty="0" smtClean="0"/>
          </a:p>
          <a:p>
            <a:pPr marL="285750" indent="-285750">
              <a:buClr>
                <a:srgbClr val="00B0F0"/>
              </a:buClr>
              <a:buFont typeface="Wingdings" panose="05000000000000000000" pitchFamily="2" charset="2"/>
              <a:buChar char="ü"/>
            </a:pPr>
            <a:r>
              <a:rPr lang="en-US" sz="2400" dirty="0" smtClean="0"/>
              <a:t>Instability of the </a:t>
            </a:r>
            <a:r>
              <a:rPr lang="en-US" sz="2400" dirty="0" err="1" smtClean="0"/>
              <a:t>nanomaterials</a:t>
            </a:r>
            <a:r>
              <a:rPr lang="en-US" sz="2400" dirty="0" smtClean="0"/>
              <a:t>.</a:t>
            </a:r>
          </a:p>
          <a:p>
            <a:pPr marL="285750" indent="-285750">
              <a:buClr>
                <a:srgbClr val="00B0F0"/>
              </a:buClr>
              <a:buFont typeface="Wingdings" panose="05000000000000000000" pitchFamily="2" charset="2"/>
              <a:buChar char="ü"/>
            </a:pPr>
            <a:r>
              <a:rPr lang="en-US" sz="2400" dirty="0" smtClean="0"/>
              <a:t>Poor corrosion resistance.</a:t>
            </a:r>
          </a:p>
          <a:p>
            <a:pPr marL="285750" indent="-285750">
              <a:buClr>
                <a:srgbClr val="00B0F0"/>
              </a:buClr>
              <a:buFont typeface="Wingdings" panose="05000000000000000000" pitchFamily="2" charset="2"/>
              <a:buChar char="ü"/>
            </a:pPr>
            <a:r>
              <a:rPr lang="en-US" sz="2400" dirty="0" smtClean="0"/>
              <a:t>High solubility.</a:t>
            </a:r>
          </a:p>
          <a:p>
            <a:pPr marL="285750" indent="-285750">
              <a:buClr>
                <a:srgbClr val="00B0F0"/>
              </a:buClr>
              <a:buFont typeface="Wingdings" panose="05000000000000000000" pitchFamily="2" charset="2"/>
              <a:buChar char="ü"/>
            </a:pPr>
            <a:r>
              <a:rPr lang="en-US" sz="2400" dirty="0" smtClean="0"/>
              <a:t>When the </a:t>
            </a:r>
            <a:r>
              <a:rPr lang="en-US" sz="2400" dirty="0" err="1" smtClean="0"/>
              <a:t>nanomaterials</a:t>
            </a:r>
            <a:r>
              <a:rPr lang="en-US" sz="2400" dirty="0" smtClean="0"/>
              <a:t> with the high surface area come in direct contact with oxygen exothermic combustion takes place leading to an explosion.</a:t>
            </a:r>
          </a:p>
          <a:p>
            <a:pPr marL="285750" indent="-285750">
              <a:buClr>
                <a:srgbClr val="00B0F0"/>
              </a:buClr>
              <a:buFont typeface="Wingdings" panose="05000000000000000000" pitchFamily="2" charset="2"/>
              <a:buChar char="ü"/>
            </a:pPr>
            <a:r>
              <a:rPr lang="en-US" sz="2400" dirty="0" smtClean="0"/>
              <a:t>Impurity</a:t>
            </a:r>
          </a:p>
          <a:p>
            <a:pPr marL="285750" indent="-285750">
              <a:buClr>
                <a:srgbClr val="00B0F0"/>
              </a:buClr>
              <a:buFont typeface="Wingdings" panose="05000000000000000000" pitchFamily="2" charset="2"/>
              <a:buChar char="ü"/>
            </a:pPr>
            <a:r>
              <a:rPr lang="en-US" sz="2400" dirty="0" smtClean="0"/>
              <a:t>Nanomaterials are considered to be biologically harmful. These have high toxicity which can lead to irritations.</a:t>
            </a:r>
          </a:p>
          <a:p>
            <a:pPr marL="285750" indent="-285750">
              <a:buClr>
                <a:srgbClr val="00B0F0"/>
              </a:buClr>
              <a:buFont typeface="Wingdings" panose="05000000000000000000" pitchFamily="2" charset="2"/>
              <a:buChar char="ü"/>
            </a:pPr>
            <a:r>
              <a:rPr lang="en-US" sz="2400" dirty="0" smtClean="0"/>
              <a:t>Carcinogenic</a:t>
            </a:r>
          </a:p>
          <a:p>
            <a:pPr marL="285750" indent="-285750">
              <a:buClr>
                <a:srgbClr val="00B0F0"/>
              </a:buClr>
              <a:buFont typeface="Wingdings" panose="05000000000000000000" pitchFamily="2" charset="2"/>
              <a:buChar char="ü"/>
            </a:pPr>
            <a:r>
              <a:rPr lang="en-US" sz="2400" dirty="0" smtClean="0"/>
              <a:t>Difficult to synthesize</a:t>
            </a:r>
          </a:p>
          <a:p>
            <a:pPr marL="285750" indent="-285750">
              <a:buClr>
                <a:srgbClr val="00B0F0"/>
              </a:buClr>
              <a:buFont typeface="Wingdings" panose="05000000000000000000" pitchFamily="2" charset="2"/>
              <a:buChar char="ü"/>
            </a:pPr>
            <a:r>
              <a:rPr lang="en-US" sz="2400" dirty="0" smtClean="0"/>
              <a:t>No safe disposal available</a:t>
            </a:r>
          </a:p>
          <a:p>
            <a:pPr marL="285750" indent="-285750">
              <a:buClr>
                <a:srgbClr val="00B0F0"/>
              </a:buClr>
              <a:buFont typeface="Wingdings" panose="05000000000000000000" pitchFamily="2" charset="2"/>
              <a:buChar char="ü"/>
            </a:pPr>
            <a:r>
              <a:rPr lang="en-US" sz="2400" dirty="0" smtClean="0"/>
              <a:t>Hard to recycle</a:t>
            </a:r>
            <a:endParaRPr lang="en-US" sz="2400" dirty="0"/>
          </a:p>
        </p:txBody>
      </p:sp>
      <p:sp>
        <p:nvSpPr>
          <p:cNvPr id="3" name="Rectangle 2"/>
          <p:cNvSpPr/>
          <p:nvPr/>
        </p:nvSpPr>
        <p:spPr>
          <a:xfrm>
            <a:off x="357020" y="192040"/>
            <a:ext cx="2905347" cy="646331"/>
          </a:xfrm>
          <a:prstGeom prst="rect">
            <a:avLst/>
          </a:prstGeom>
        </p:spPr>
        <p:txBody>
          <a:bodyPr wrap="none">
            <a:spAutoFit/>
          </a:bodyPr>
          <a:lstStyle/>
          <a:p>
            <a:r>
              <a:rPr lang="en-US" sz="3600" b="1" u="sng" dirty="0">
                <a:solidFill>
                  <a:srgbClr val="00B0F0"/>
                </a:solidFill>
              </a:rPr>
              <a:t>disadvantages</a:t>
            </a:r>
          </a:p>
        </p:txBody>
      </p:sp>
      <p:sp>
        <p:nvSpPr>
          <p:cNvPr id="4" name="Date Placeholder 3"/>
          <p:cNvSpPr>
            <a:spLocks noGrp="1"/>
          </p:cNvSpPr>
          <p:nvPr>
            <p:ph type="dt" sz="half" idx="10"/>
          </p:nvPr>
        </p:nvSpPr>
        <p:spPr/>
        <p:txBody>
          <a:bodyPr/>
          <a:lstStyle/>
          <a:p>
            <a:fld id="{82C1EBA0-1DE3-4D3A-A6E8-BB32C6C9D47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49</a:t>
            </a:fld>
            <a:endParaRPr lang="en-US"/>
          </a:p>
        </p:txBody>
      </p:sp>
    </p:spTree>
    <p:extLst>
      <p:ext uri="{BB962C8B-B14F-4D97-AF65-F5344CB8AC3E}">
        <p14:creationId xmlns:p14="http://schemas.microsoft.com/office/powerpoint/2010/main" val="1905566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514" y="1638149"/>
            <a:ext cx="10928657" cy="2308324"/>
          </a:xfrm>
          <a:prstGeom prst="rect">
            <a:avLst/>
          </a:prstGeom>
        </p:spPr>
        <p:txBody>
          <a:bodyPr wrap="square">
            <a:spAutoFit/>
          </a:bodyPr>
          <a:lstStyle/>
          <a:p>
            <a:r>
              <a:rPr lang="en-US" b="1" dirty="0">
                <a:solidFill>
                  <a:srgbClr val="00B050"/>
                </a:solidFill>
              </a:rPr>
              <a:t>A </a:t>
            </a:r>
            <a:r>
              <a:rPr lang="en-US" b="1" dirty="0" err="1">
                <a:solidFill>
                  <a:srgbClr val="00B050"/>
                </a:solidFill>
              </a:rPr>
              <a:t>nanometre</a:t>
            </a:r>
            <a:r>
              <a:rPr lang="en-US" b="1" dirty="0">
                <a:solidFill>
                  <a:srgbClr val="00B050"/>
                </a:solidFill>
              </a:rPr>
              <a:t> is one billionth of a </a:t>
            </a:r>
            <a:r>
              <a:rPr lang="en-US" b="1" dirty="0" err="1">
                <a:solidFill>
                  <a:srgbClr val="00B050"/>
                </a:solidFill>
              </a:rPr>
              <a:t>metre</a:t>
            </a:r>
            <a:r>
              <a:rPr lang="en-US" b="1" dirty="0">
                <a:solidFill>
                  <a:srgbClr val="00B050"/>
                </a:solidFill>
              </a:rPr>
              <a:t> (0.000 000 001 m</a:t>
            </a:r>
            <a:r>
              <a:rPr lang="en-US" b="1" dirty="0" smtClean="0">
                <a:solidFill>
                  <a:srgbClr val="00B050"/>
                </a:solidFill>
              </a:rPr>
              <a:t>).</a:t>
            </a:r>
          </a:p>
          <a:p>
            <a:endParaRPr lang="en-US" b="1" dirty="0" smtClean="0">
              <a:solidFill>
                <a:srgbClr val="00B050"/>
              </a:solidFill>
            </a:endParaRPr>
          </a:p>
          <a:p>
            <a:r>
              <a:rPr lang="en-US" b="1" dirty="0" smtClean="0">
                <a:solidFill>
                  <a:srgbClr val="00B050"/>
                </a:solidFill>
              </a:rPr>
              <a:t> </a:t>
            </a:r>
            <a:r>
              <a:rPr lang="en-US" b="1" dirty="0">
                <a:solidFill>
                  <a:srgbClr val="00B050"/>
                </a:solidFill>
              </a:rPr>
              <a:t>So, it may not come as a surprise that nanoparticles of material show different properties compared to larger particles of the same material. </a:t>
            </a:r>
            <a:endParaRPr lang="en-US" b="1" dirty="0" smtClean="0">
              <a:solidFill>
                <a:srgbClr val="00B050"/>
              </a:solidFill>
            </a:endParaRPr>
          </a:p>
          <a:p>
            <a:endParaRPr lang="en-US" b="1" dirty="0">
              <a:solidFill>
                <a:srgbClr val="00B050"/>
              </a:solidFill>
            </a:endParaRPr>
          </a:p>
          <a:p>
            <a:r>
              <a:rPr lang="en-US" b="1" dirty="0" smtClean="0">
                <a:solidFill>
                  <a:srgbClr val="00B050"/>
                </a:solidFill>
              </a:rPr>
              <a:t>The </a:t>
            </a:r>
            <a:r>
              <a:rPr lang="en-US" b="1" dirty="0">
                <a:solidFill>
                  <a:srgbClr val="00B050"/>
                </a:solidFill>
              </a:rPr>
              <a:t>surface area to volume ratio for a material or substance made of nanoparticles has a significant effect on the properties of the material. Firstly, materials made up of nanoparticles have a relative larger surface area when compared to the same volume of material made up of bigger particles.</a:t>
            </a:r>
          </a:p>
        </p:txBody>
      </p:sp>
      <p:sp>
        <p:nvSpPr>
          <p:cNvPr id="4" name="Rectangle 3"/>
          <p:cNvSpPr/>
          <p:nvPr/>
        </p:nvSpPr>
        <p:spPr>
          <a:xfrm>
            <a:off x="895984" y="797010"/>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pic>
        <p:nvPicPr>
          <p:cNvPr id="5" name="Picture 4"/>
          <p:cNvPicPr>
            <a:picLocks noChangeAspect="1"/>
          </p:cNvPicPr>
          <p:nvPr/>
        </p:nvPicPr>
        <p:blipFill>
          <a:blip r:embed="rId2"/>
          <a:stretch>
            <a:fillRect/>
          </a:stretch>
        </p:blipFill>
        <p:spPr>
          <a:xfrm>
            <a:off x="4532521" y="3940167"/>
            <a:ext cx="5677228" cy="2791860"/>
          </a:xfrm>
          <a:prstGeom prst="rect">
            <a:avLst/>
          </a:prstGeom>
        </p:spPr>
      </p:pic>
      <p:sp>
        <p:nvSpPr>
          <p:cNvPr id="3" name="Rectangle 2"/>
          <p:cNvSpPr/>
          <p:nvPr/>
        </p:nvSpPr>
        <p:spPr>
          <a:xfrm>
            <a:off x="962118" y="145608"/>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6" name="Date Placeholder 5"/>
          <p:cNvSpPr>
            <a:spLocks noGrp="1"/>
          </p:cNvSpPr>
          <p:nvPr>
            <p:ph type="dt" sz="half" idx="10"/>
          </p:nvPr>
        </p:nvSpPr>
        <p:spPr/>
        <p:txBody>
          <a:bodyPr/>
          <a:lstStyle/>
          <a:p>
            <a:fld id="{5A0F2FC8-26D1-408F-A9AF-30F0AB385E31}"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5</a:t>
            </a:fld>
            <a:endParaRPr lang="en-US"/>
          </a:p>
        </p:txBody>
      </p:sp>
    </p:spTree>
    <p:extLst>
      <p:ext uri="{BB962C8B-B14F-4D97-AF65-F5344CB8AC3E}">
        <p14:creationId xmlns:p14="http://schemas.microsoft.com/office/powerpoint/2010/main" val="1864755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1995" y="2401004"/>
            <a:ext cx="6096000" cy="1538883"/>
          </a:xfrm>
          <a:prstGeom prst="rect">
            <a:avLst/>
          </a:prstGeom>
        </p:spPr>
        <p:txBody>
          <a:bodyPr>
            <a:spAutoFit/>
          </a:bodyPr>
          <a:lstStyle/>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Nano dentistry refers to the use of nanotechnology for diagnosing, treating and preventing oral and dental diseases. This is done to preserve and improve oral/dental health using nanostructured materials. </a:t>
            </a:r>
            <a:endParaRPr lang="en-US" dirty="0"/>
          </a:p>
        </p:txBody>
      </p:sp>
      <p:sp>
        <p:nvSpPr>
          <p:cNvPr id="4" name="Rectangle 3"/>
          <p:cNvSpPr/>
          <p:nvPr/>
        </p:nvSpPr>
        <p:spPr>
          <a:xfrm>
            <a:off x="1111995" y="1106767"/>
            <a:ext cx="6096000" cy="892552"/>
          </a:xfrm>
          <a:prstGeom prst="rect">
            <a:avLst/>
          </a:prstGeom>
        </p:spPr>
        <p:txBody>
          <a:bodyPr>
            <a:spAutoFit/>
          </a:bodyPr>
          <a:lstStyle/>
          <a:p>
            <a:endParaRPr lang="en-US" sz="1200" dirty="0">
              <a:solidFill>
                <a:srgbClr val="000000"/>
              </a:solidFill>
              <a:latin typeface="Times New Roman" panose="02020603050405020304" pitchFamily="18" charset="0"/>
            </a:endParaRPr>
          </a:p>
          <a:p>
            <a:r>
              <a:rPr lang="en-US" sz="1200" dirty="0">
                <a:solidFill>
                  <a:srgbClr val="000000"/>
                </a:solidFill>
                <a:latin typeface="Times New Roman" panose="02020603050405020304" pitchFamily="18" charset="0"/>
              </a:rPr>
              <a:t> </a:t>
            </a:r>
            <a:r>
              <a:rPr lang="en-US" sz="4000" b="1" u="sng" dirty="0">
                <a:solidFill>
                  <a:srgbClr val="00B0F0"/>
                </a:solidFill>
                <a:latin typeface="Times New Roman" panose="02020603050405020304" pitchFamily="18" charset="0"/>
              </a:rPr>
              <a:t>Nanodentistry-</a:t>
            </a:r>
            <a:r>
              <a:rPr lang="en-US" sz="2400" dirty="0">
                <a:solidFill>
                  <a:srgbClr val="000000"/>
                </a:solidFill>
                <a:latin typeface="Times New Roman" panose="02020603050405020304" pitchFamily="18" charset="0"/>
              </a:rPr>
              <a:t> </a:t>
            </a:r>
            <a:endParaRPr lang="en-US" dirty="0"/>
          </a:p>
        </p:txBody>
      </p:sp>
      <p:pic>
        <p:nvPicPr>
          <p:cNvPr id="5" name="Picture 4"/>
          <p:cNvPicPr>
            <a:picLocks noChangeAspect="1"/>
          </p:cNvPicPr>
          <p:nvPr/>
        </p:nvPicPr>
        <p:blipFill>
          <a:blip r:embed="rId3"/>
          <a:stretch>
            <a:fillRect/>
          </a:stretch>
        </p:blipFill>
        <p:spPr>
          <a:xfrm>
            <a:off x="5709022" y="3772688"/>
            <a:ext cx="5238750" cy="2743200"/>
          </a:xfrm>
          <a:prstGeom prst="rect">
            <a:avLst/>
          </a:prstGeom>
        </p:spPr>
      </p:pic>
      <p:sp>
        <p:nvSpPr>
          <p:cNvPr id="3" name="Date Placeholder 2"/>
          <p:cNvSpPr>
            <a:spLocks noGrp="1"/>
          </p:cNvSpPr>
          <p:nvPr>
            <p:ph type="dt" sz="half" idx="10"/>
          </p:nvPr>
        </p:nvSpPr>
        <p:spPr/>
        <p:txBody>
          <a:bodyPr/>
          <a:lstStyle/>
          <a:p>
            <a:fld id="{C0388BB6-0F77-4A09-ABA8-5C92EA41EC7E}"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50</a:t>
            </a:fld>
            <a:endParaRPr lang="en-US"/>
          </a:p>
        </p:txBody>
      </p:sp>
    </p:spTree>
    <p:extLst>
      <p:ext uri="{BB962C8B-B14F-4D97-AF65-F5344CB8AC3E}">
        <p14:creationId xmlns:p14="http://schemas.microsoft.com/office/powerpoint/2010/main" val="42187783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9467" y="1718469"/>
            <a:ext cx="10661693" cy="369332"/>
          </a:xfrm>
          <a:prstGeom prst="rect">
            <a:avLst/>
          </a:prstGeom>
        </p:spPr>
        <p:txBody>
          <a:bodyPr wrap="square">
            <a:spAutoFit/>
          </a:bodyPr>
          <a:lstStyle/>
          <a:p>
            <a:r>
              <a:rPr lang="en-US" dirty="0">
                <a:solidFill>
                  <a:srgbClr val="000000"/>
                </a:solidFill>
                <a:latin typeface="Times New Roman" panose="02020603050405020304" pitchFamily="18" charset="0"/>
              </a:rPr>
              <a:t>A wide range of studies and reviews have been conducted to study Nanodentistry and its various aspects. </a:t>
            </a:r>
            <a:endParaRPr lang="en-US" dirty="0"/>
          </a:p>
        </p:txBody>
      </p:sp>
      <p:sp>
        <p:nvSpPr>
          <p:cNvPr id="5" name="Rectangle 4"/>
          <p:cNvSpPr/>
          <p:nvPr/>
        </p:nvSpPr>
        <p:spPr>
          <a:xfrm>
            <a:off x="1339018" y="340423"/>
            <a:ext cx="6096000" cy="892552"/>
          </a:xfrm>
          <a:prstGeom prst="rect">
            <a:avLst/>
          </a:prstGeom>
        </p:spPr>
        <p:txBody>
          <a:bodyPr>
            <a:spAutoFit/>
          </a:bodyPr>
          <a:lstStyle/>
          <a:p>
            <a:pPr lvl="0"/>
            <a:endParaRPr lang="en-US" sz="1200" dirty="0">
              <a:solidFill>
                <a:srgbClr val="000000"/>
              </a:solidFill>
              <a:latin typeface="Times New Roman" panose="02020603050405020304" pitchFamily="18" charset="0"/>
            </a:endParaRPr>
          </a:p>
          <a:p>
            <a:pPr lvl="0"/>
            <a:r>
              <a:rPr lang="en-US" sz="1200" dirty="0">
                <a:solidFill>
                  <a:srgbClr val="000000"/>
                </a:solidFill>
                <a:latin typeface="Times New Roman" panose="02020603050405020304" pitchFamily="18" charset="0"/>
              </a:rPr>
              <a:t> </a:t>
            </a:r>
            <a:r>
              <a:rPr lang="en-US" sz="4000" b="1" u="sng" dirty="0" smtClean="0">
                <a:solidFill>
                  <a:srgbClr val="00B0F0"/>
                </a:solidFill>
                <a:latin typeface="Times New Roman" panose="02020603050405020304" pitchFamily="18" charset="0"/>
              </a:rPr>
              <a:t>Nanodentistry</a:t>
            </a:r>
            <a:r>
              <a:rPr lang="en-US" sz="2400" dirty="0" smtClean="0">
                <a:solidFill>
                  <a:srgbClr val="000000"/>
                </a:solidFill>
                <a:latin typeface="Times New Roman" panose="02020603050405020304" pitchFamily="18" charset="0"/>
              </a:rPr>
              <a:t> </a:t>
            </a:r>
            <a:endParaRPr lang="en-US" dirty="0">
              <a:solidFill>
                <a:prstClr val="black"/>
              </a:solidFill>
            </a:endParaRPr>
          </a:p>
        </p:txBody>
      </p:sp>
      <p:sp>
        <p:nvSpPr>
          <p:cNvPr id="6" name="Rectangle 5"/>
          <p:cNvSpPr/>
          <p:nvPr/>
        </p:nvSpPr>
        <p:spPr>
          <a:xfrm>
            <a:off x="334230" y="2422490"/>
            <a:ext cx="11603420" cy="4247317"/>
          </a:xfrm>
          <a:prstGeom prst="rect">
            <a:avLst/>
          </a:prstGeom>
        </p:spPr>
        <p:txBody>
          <a:bodyPr wrap="square">
            <a:spAutoFit/>
          </a:bodyPr>
          <a:lstStyle/>
          <a:p>
            <a:pPr marL="285750" indent="-285750">
              <a:buFont typeface="Arial" panose="020B0604020202020204" pitchFamily="34" charset="0"/>
              <a:buChar char="•"/>
            </a:pPr>
            <a:endParaRPr lang="ar-IQ"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dirty="0" smtClean="0">
                <a:solidFill>
                  <a:schemeClr val="accent1">
                    <a:lumMod val="75000"/>
                  </a:schemeClr>
                </a:solidFill>
                <a:latin typeface="Times New Roman" panose="02020603050405020304" pitchFamily="18" charset="0"/>
              </a:rPr>
              <a:t> An </a:t>
            </a:r>
            <a:r>
              <a:rPr lang="en-US" dirty="0">
                <a:solidFill>
                  <a:schemeClr val="accent1">
                    <a:lumMod val="75000"/>
                  </a:schemeClr>
                </a:solidFill>
                <a:latin typeface="Times New Roman" panose="02020603050405020304" pitchFamily="18" charset="0"/>
              </a:rPr>
              <a:t>article by </a:t>
            </a:r>
            <a:r>
              <a:rPr lang="en-US" dirty="0" err="1">
                <a:solidFill>
                  <a:schemeClr val="accent1">
                    <a:lumMod val="75000"/>
                  </a:schemeClr>
                </a:solidFill>
                <a:latin typeface="Times New Roman" panose="02020603050405020304" pitchFamily="18" charset="0"/>
              </a:rPr>
              <a:t>Aeran</a:t>
            </a:r>
            <a:r>
              <a:rPr lang="en-US" dirty="0">
                <a:solidFill>
                  <a:schemeClr val="accent1">
                    <a:lumMod val="75000"/>
                  </a:schemeClr>
                </a:solidFill>
                <a:latin typeface="Times New Roman" panose="02020603050405020304" pitchFamily="18" charset="0"/>
              </a:rPr>
              <a:t> et al, aimed to study about Nanodentistry and its applications..(</a:t>
            </a:r>
            <a:r>
              <a:rPr lang="en-US" dirty="0" err="1">
                <a:solidFill>
                  <a:schemeClr val="accent1">
                    <a:lumMod val="75000"/>
                  </a:schemeClr>
                </a:solidFill>
                <a:latin typeface="Times New Roman" panose="02020603050405020304" pitchFamily="18" charset="0"/>
              </a:rPr>
              <a:t>Aeran</a:t>
            </a:r>
            <a:r>
              <a:rPr lang="en-US" i="1" dirty="0" err="1">
                <a:solidFill>
                  <a:schemeClr val="accent1">
                    <a:lumMod val="75000"/>
                  </a:schemeClr>
                </a:solidFill>
                <a:latin typeface="Times New Roman" panose="02020603050405020304" pitchFamily="18" charset="0"/>
              </a:rPr>
              <a:t>et</a:t>
            </a:r>
            <a:r>
              <a:rPr lang="en-US" i="1" dirty="0">
                <a:solidFill>
                  <a:schemeClr val="accent1">
                    <a:lumMod val="75000"/>
                  </a:schemeClr>
                </a:solidFill>
                <a:latin typeface="Times New Roman" panose="02020603050405020304" pitchFamily="18" charset="0"/>
              </a:rPr>
              <a:t> al.</a:t>
            </a:r>
            <a:r>
              <a:rPr lang="en-US" dirty="0">
                <a:solidFill>
                  <a:schemeClr val="accent1">
                    <a:lumMod val="75000"/>
                  </a:schemeClr>
                </a:solidFill>
                <a:latin typeface="Times New Roman" panose="02020603050405020304" pitchFamily="18" charset="0"/>
              </a:rPr>
              <a:t>, 2015) </a:t>
            </a:r>
            <a:endParaRPr lang="ar-IQ" dirty="0" smtClean="0">
              <a:solidFill>
                <a:schemeClr val="accent1">
                  <a:lumMod val="75000"/>
                </a:schemeClr>
              </a:solidFill>
              <a:latin typeface="Times New Roman" panose="02020603050405020304" pitchFamily="18" charset="0"/>
            </a:endParaRPr>
          </a:p>
          <a:p>
            <a:pPr marL="285750" indent="-285750">
              <a:buFont typeface="Arial" panose="020B0604020202020204" pitchFamily="34" charset="0"/>
              <a:buChar char="•"/>
            </a:pPr>
            <a:endParaRPr lang="ar-IQ"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dirty="0" smtClean="0">
                <a:solidFill>
                  <a:srgbClr val="00B050"/>
                </a:solidFill>
                <a:latin typeface="Times New Roman" panose="02020603050405020304" pitchFamily="18" charset="0"/>
              </a:rPr>
              <a:t>The </a:t>
            </a:r>
            <a:r>
              <a:rPr lang="en-US" dirty="0">
                <a:solidFill>
                  <a:srgbClr val="00B050"/>
                </a:solidFill>
                <a:latin typeface="Times New Roman" panose="02020603050405020304" pitchFamily="18" charset="0"/>
              </a:rPr>
              <a:t>clinical applications, benefits and hazards of Nanotechnology in dentistry were </a:t>
            </a:r>
            <a:r>
              <a:rPr lang="en-US" dirty="0" err="1">
                <a:solidFill>
                  <a:srgbClr val="00B050"/>
                </a:solidFill>
                <a:latin typeface="Times New Roman" panose="02020603050405020304" pitchFamily="18" charset="0"/>
              </a:rPr>
              <a:t>analysed</a:t>
            </a:r>
            <a:r>
              <a:rPr lang="en-US" dirty="0">
                <a:solidFill>
                  <a:srgbClr val="00B050"/>
                </a:solidFill>
                <a:latin typeface="Times New Roman" panose="02020603050405020304" pitchFamily="18" charset="0"/>
              </a:rPr>
              <a:t> in detail too. (</a:t>
            </a:r>
            <a:r>
              <a:rPr lang="en-US" dirty="0" err="1">
                <a:solidFill>
                  <a:srgbClr val="00B050"/>
                </a:solidFill>
                <a:latin typeface="Times New Roman" panose="02020603050405020304" pitchFamily="18" charset="0"/>
              </a:rPr>
              <a:t>Shashirekha</a:t>
            </a:r>
            <a:r>
              <a:rPr lang="en-US" dirty="0">
                <a:solidFill>
                  <a:srgbClr val="00B050"/>
                </a:solidFill>
                <a:latin typeface="Times New Roman" panose="02020603050405020304" pitchFamily="18" charset="0"/>
              </a:rPr>
              <a:t>, Jena and </a:t>
            </a:r>
            <a:r>
              <a:rPr lang="en-US" dirty="0" err="1">
                <a:solidFill>
                  <a:srgbClr val="00B050"/>
                </a:solidFill>
                <a:latin typeface="Times New Roman" panose="02020603050405020304" pitchFamily="18" charset="0"/>
              </a:rPr>
              <a:t>Mohapatra</a:t>
            </a:r>
            <a:r>
              <a:rPr lang="en-US" dirty="0">
                <a:solidFill>
                  <a:srgbClr val="00B050"/>
                </a:solidFill>
                <a:latin typeface="Times New Roman" panose="02020603050405020304" pitchFamily="18" charset="0"/>
              </a:rPr>
              <a:t>, 2017) </a:t>
            </a:r>
            <a:endParaRPr lang="ar-IQ" dirty="0" smtClean="0">
              <a:solidFill>
                <a:srgbClr val="00B050"/>
              </a:solidFill>
              <a:latin typeface="Times New Roman" panose="02020603050405020304" pitchFamily="18" charset="0"/>
            </a:endParaRPr>
          </a:p>
          <a:p>
            <a:pPr marL="285750" indent="-285750">
              <a:buFont typeface="Arial" panose="020B0604020202020204" pitchFamily="34" charset="0"/>
              <a:buChar char="•"/>
            </a:pPr>
            <a:endParaRPr lang="ar-IQ"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dirty="0" smtClean="0">
                <a:solidFill>
                  <a:srgbClr val="00B0F0"/>
                </a:solidFill>
                <a:latin typeface="Times New Roman" panose="02020603050405020304" pitchFamily="18" charset="0"/>
              </a:rPr>
              <a:t>A review done by </a:t>
            </a:r>
            <a:r>
              <a:rPr lang="en-US" dirty="0" err="1" smtClean="0">
                <a:solidFill>
                  <a:srgbClr val="00B0F0"/>
                </a:solidFill>
                <a:latin typeface="Times New Roman" panose="02020603050405020304" pitchFamily="18" charset="0"/>
              </a:rPr>
              <a:t>Sasalwaad</a:t>
            </a:r>
            <a:r>
              <a:rPr lang="en-US" dirty="0" smtClean="0">
                <a:solidFill>
                  <a:srgbClr val="00B0F0"/>
                </a:solidFill>
                <a:latin typeface="Times New Roman" panose="02020603050405020304" pitchFamily="18" charset="0"/>
              </a:rPr>
              <a:t> et al, stated that Nanodentistry is the next big thing but is small. (</a:t>
            </a:r>
            <a:r>
              <a:rPr lang="en-US" dirty="0" err="1" smtClean="0">
                <a:solidFill>
                  <a:srgbClr val="00B0F0"/>
                </a:solidFill>
                <a:latin typeface="Times New Roman" panose="02020603050405020304" pitchFamily="18" charset="0"/>
              </a:rPr>
              <a:t>Shilpa</a:t>
            </a:r>
            <a:r>
              <a:rPr lang="en-US" dirty="0" smtClean="0">
                <a:solidFill>
                  <a:srgbClr val="00B0F0"/>
                </a:solidFill>
                <a:latin typeface="Times New Roman" panose="02020603050405020304" pitchFamily="18" charset="0"/>
              </a:rPr>
              <a:t> S. </a:t>
            </a:r>
            <a:r>
              <a:rPr lang="en-US" dirty="0" err="1" smtClean="0">
                <a:solidFill>
                  <a:srgbClr val="00B0F0"/>
                </a:solidFill>
                <a:latin typeface="Times New Roman" panose="02020603050405020304" pitchFamily="18" charset="0"/>
              </a:rPr>
              <a:t>Sasalawad</a:t>
            </a:r>
            <a:r>
              <a:rPr lang="en-US" dirty="0" smtClean="0">
                <a:solidFill>
                  <a:srgbClr val="00B0F0"/>
                </a:solidFill>
                <a:latin typeface="Times New Roman" panose="02020603050405020304" pitchFamily="18" charset="0"/>
              </a:rPr>
              <a:t> , </a:t>
            </a:r>
            <a:r>
              <a:rPr lang="en-US" dirty="0" err="1" smtClean="0">
                <a:solidFill>
                  <a:srgbClr val="00B0F0"/>
                </a:solidFill>
                <a:latin typeface="Times New Roman" panose="02020603050405020304" pitchFamily="18" charset="0"/>
              </a:rPr>
              <a:t>Sathyajith</a:t>
            </a:r>
            <a:r>
              <a:rPr lang="en-US" dirty="0" smtClean="0">
                <a:solidFill>
                  <a:srgbClr val="00B0F0"/>
                </a:solidFill>
                <a:latin typeface="Times New Roman" panose="02020603050405020304" pitchFamily="18" charset="0"/>
              </a:rPr>
              <a:t> N. </a:t>
            </a:r>
            <a:r>
              <a:rPr lang="en-US" dirty="0" err="1" smtClean="0">
                <a:solidFill>
                  <a:srgbClr val="00B0F0"/>
                </a:solidFill>
                <a:latin typeface="Times New Roman" panose="02020603050405020304" pitchFamily="18" charset="0"/>
              </a:rPr>
              <a:t>Naik</a:t>
            </a:r>
            <a:r>
              <a:rPr lang="en-US" dirty="0" smtClean="0">
                <a:solidFill>
                  <a:srgbClr val="00B0F0"/>
                </a:solidFill>
                <a:latin typeface="Times New Roman" panose="02020603050405020304" pitchFamily="18" charset="0"/>
              </a:rPr>
              <a:t> , K. K. </a:t>
            </a:r>
            <a:r>
              <a:rPr lang="en-US" dirty="0" err="1" smtClean="0">
                <a:solidFill>
                  <a:srgbClr val="00B0F0"/>
                </a:solidFill>
                <a:latin typeface="Times New Roman" panose="02020603050405020304" pitchFamily="18" charset="0"/>
              </a:rPr>
              <a:t>Shashibhushan</a:t>
            </a:r>
            <a:r>
              <a:rPr lang="en-US" dirty="0" smtClean="0">
                <a:solidFill>
                  <a:srgbClr val="00B0F0"/>
                </a:solidFill>
                <a:latin typeface="Times New Roman" panose="02020603050405020304" pitchFamily="18" charset="0"/>
              </a:rPr>
              <a:t> , P. </a:t>
            </a:r>
            <a:r>
              <a:rPr lang="en-US" dirty="0" err="1" smtClean="0">
                <a:solidFill>
                  <a:srgbClr val="00B0F0"/>
                </a:solidFill>
                <a:latin typeface="Times New Roman" panose="02020603050405020304" pitchFamily="18" charset="0"/>
              </a:rPr>
              <a:t>Poornima</a:t>
            </a:r>
            <a:r>
              <a:rPr lang="en-US" dirty="0" smtClean="0">
                <a:solidFill>
                  <a:srgbClr val="00B0F0"/>
                </a:solidFill>
                <a:latin typeface="Times New Roman" panose="02020603050405020304" pitchFamily="18" charset="0"/>
              </a:rPr>
              <a:t>, </a:t>
            </a:r>
            <a:r>
              <a:rPr lang="en-US" dirty="0" err="1" smtClean="0">
                <a:solidFill>
                  <a:srgbClr val="00B0F0"/>
                </a:solidFill>
                <a:latin typeface="Times New Roman" panose="02020603050405020304" pitchFamily="18" charset="0"/>
              </a:rPr>
              <a:t>Shivayogi</a:t>
            </a:r>
            <a:r>
              <a:rPr lang="en-US" dirty="0" smtClean="0">
                <a:solidFill>
                  <a:srgbClr val="00B0F0"/>
                </a:solidFill>
                <a:latin typeface="Times New Roman" panose="02020603050405020304" pitchFamily="18" charset="0"/>
              </a:rPr>
              <a:t> M. </a:t>
            </a:r>
            <a:r>
              <a:rPr lang="en-US" dirty="0" err="1" smtClean="0">
                <a:solidFill>
                  <a:srgbClr val="00B0F0"/>
                </a:solidFill>
                <a:latin typeface="Times New Roman" panose="02020603050405020304" pitchFamily="18" charset="0"/>
              </a:rPr>
              <a:t>Hugar</a:t>
            </a:r>
            <a:r>
              <a:rPr lang="en-US" dirty="0" smtClean="0">
                <a:solidFill>
                  <a:srgbClr val="00B0F0"/>
                </a:solidFill>
                <a:latin typeface="Times New Roman" panose="02020603050405020304" pitchFamily="18" charset="0"/>
              </a:rPr>
              <a:t> , N. M. </a:t>
            </a:r>
            <a:r>
              <a:rPr lang="en-US" dirty="0" err="1" smtClean="0">
                <a:solidFill>
                  <a:srgbClr val="00B0F0"/>
                </a:solidFill>
                <a:latin typeface="Times New Roman" panose="02020603050405020304" pitchFamily="18" charset="0"/>
              </a:rPr>
              <a:t>Roshan</a:t>
            </a:r>
            <a:r>
              <a:rPr lang="en-US" dirty="0" smtClean="0">
                <a:solidFill>
                  <a:srgbClr val="00B0F0"/>
                </a:solidFill>
                <a:latin typeface="Times New Roman" panose="02020603050405020304" pitchFamily="18" charset="0"/>
              </a:rPr>
              <a:t>, 2014)</a:t>
            </a:r>
            <a:endParaRPr lang="ar-IQ" dirty="0" smtClean="0">
              <a:solidFill>
                <a:srgbClr val="00B0F0"/>
              </a:solidFill>
              <a:latin typeface="Times New Roman" panose="02020603050405020304" pitchFamily="18" charset="0"/>
            </a:endParaRPr>
          </a:p>
          <a:p>
            <a:pPr marL="285750" indent="-285750">
              <a:buFont typeface="Arial" panose="020B0604020202020204" pitchFamily="34" charset="0"/>
              <a:buChar char="•"/>
            </a:pPr>
            <a:r>
              <a:rPr lang="en-US" dirty="0" smtClean="0">
                <a:solidFill>
                  <a:schemeClr val="accent1">
                    <a:lumMod val="75000"/>
                  </a:schemeClr>
                </a:solidFill>
                <a:latin typeface="Times New Roman" panose="02020603050405020304" pitchFamily="18" charset="0"/>
              </a:rPr>
              <a:t>The </a:t>
            </a:r>
            <a:r>
              <a:rPr lang="en-US" dirty="0">
                <a:solidFill>
                  <a:schemeClr val="accent1">
                    <a:lumMod val="75000"/>
                  </a:schemeClr>
                </a:solidFill>
                <a:latin typeface="Times New Roman" panose="02020603050405020304" pitchFamily="18" charset="0"/>
              </a:rPr>
              <a:t>recent advances in Nanodentistry were also reviewed. (</a:t>
            </a:r>
            <a:r>
              <a:rPr lang="en-US" dirty="0" err="1">
                <a:solidFill>
                  <a:schemeClr val="accent1">
                    <a:lumMod val="75000"/>
                  </a:schemeClr>
                </a:solidFill>
                <a:latin typeface="Times New Roman" panose="02020603050405020304" pitchFamily="18" charset="0"/>
              </a:rPr>
              <a:t>Izadi</a:t>
            </a:r>
            <a:r>
              <a:rPr lang="en-US" i="1" dirty="0" err="1">
                <a:solidFill>
                  <a:schemeClr val="accent1">
                    <a:lumMod val="75000"/>
                  </a:schemeClr>
                </a:solidFill>
                <a:latin typeface="Times New Roman" panose="02020603050405020304" pitchFamily="18" charset="0"/>
              </a:rPr>
              <a:t>et</a:t>
            </a:r>
            <a:r>
              <a:rPr lang="en-US" i="1" dirty="0">
                <a:solidFill>
                  <a:schemeClr val="accent1">
                    <a:lumMod val="75000"/>
                  </a:schemeClr>
                </a:solidFill>
                <a:latin typeface="Times New Roman" panose="02020603050405020304" pitchFamily="18" charset="0"/>
              </a:rPr>
              <a:t> al.</a:t>
            </a:r>
            <a:r>
              <a:rPr lang="en-US" dirty="0">
                <a:solidFill>
                  <a:schemeClr val="accent1">
                    <a:lumMod val="75000"/>
                  </a:schemeClr>
                </a:solidFill>
                <a:latin typeface="Times New Roman" panose="02020603050405020304" pitchFamily="18" charset="0"/>
              </a:rPr>
              <a:t>, 2020) </a:t>
            </a:r>
            <a:endParaRPr lang="ar-IQ" dirty="0" smtClean="0">
              <a:solidFill>
                <a:schemeClr val="accent1">
                  <a:lumMod val="75000"/>
                </a:schemeClr>
              </a:solidFill>
              <a:latin typeface="Times New Roman" panose="02020603050405020304" pitchFamily="18" charset="0"/>
            </a:endParaRPr>
          </a:p>
          <a:p>
            <a:pPr marL="285750" indent="-285750">
              <a:buFont typeface="Arial" panose="020B0604020202020204" pitchFamily="34" charset="0"/>
              <a:buChar char="•"/>
            </a:pPr>
            <a:r>
              <a:rPr lang="en-US" dirty="0" smtClean="0">
                <a:solidFill>
                  <a:srgbClr val="002060"/>
                </a:solidFill>
                <a:latin typeface="Times New Roman" panose="02020603050405020304" pitchFamily="18" charset="0"/>
              </a:rPr>
              <a:t>As </a:t>
            </a:r>
            <a:r>
              <a:rPr lang="en-US" dirty="0">
                <a:solidFill>
                  <a:srgbClr val="002060"/>
                </a:solidFill>
                <a:latin typeface="Times New Roman" panose="02020603050405020304" pitchFamily="18" charset="0"/>
              </a:rPr>
              <a:t>per a study done by Rao et al, it was stated that Nanodentistry created a new ‘buzz’ in dentistry. (</a:t>
            </a:r>
            <a:r>
              <a:rPr lang="en-US" dirty="0" err="1">
                <a:solidFill>
                  <a:srgbClr val="002060"/>
                </a:solidFill>
                <a:latin typeface="Times New Roman" panose="02020603050405020304" pitchFamily="18" charset="0"/>
              </a:rPr>
              <a:t>Rao</a:t>
            </a:r>
            <a:r>
              <a:rPr lang="en-US" i="1" dirty="0" err="1">
                <a:solidFill>
                  <a:srgbClr val="002060"/>
                </a:solidFill>
                <a:latin typeface="Times New Roman" panose="02020603050405020304" pitchFamily="18" charset="0"/>
              </a:rPr>
              <a:t>et</a:t>
            </a:r>
            <a:r>
              <a:rPr lang="en-US" i="1" dirty="0">
                <a:solidFill>
                  <a:srgbClr val="002060"/>
                </a:solidFill>
                <a:latin typeface="Times New Roman" panose="02020603050405020304" pitchFamily="18" charset="0"/>
              </a:rPr>
              <a:t> al.</a:t>
            </a:r>
            <a:r>
              <a:rPr lang="en-US" dirty="0">
                <a:solidFill>
                  <a:srgbClr val="002060"/>
                </a:solidFill>
                <a:latin typeface="Times New Roman" panose="02020603050405020304" pitchFamily="18" charset="0"/>
              </a:rPr>
              <a:t>, 2013) </a:t>
            </a:r>
            <a:endParaRPr lang="ar-IQ" dirty="0" smtClean="0">
              <a:solidFill>
                <a:srgbClr val="002060"/>
              </a:solidFill>
              <a:latin typeface="Times New Roman" panose="02020603050405020304" pitchFamily="18" charset="0"/>
            </a:endParaRPr>
          </a:p>
          <a:p>
            <a:pPr marL="285750" indent="-285750">
              <a:buFont typeface="Arial" panose="020B0604020202020204" pitchFamily="34" charset="0"/>
              <a:buChar char="•"/>
            </a:pPr>
            <a:endParaRPr lang="ar-IQ"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dirty="0" smtClean="0">
                <a:solidFill>
                  <a:schemeClr val="accent6">
                    <a:lumMod val="75000"/>
                  </a:schemeClr>
                </a:solidFill>
                <a:latin typeface="Times New Roman" panose="02020603050405020304" pitchFamily="18" charset="0"/>
              </a:rPr>
              <a:t>There </a:t>
            </a:r>
            <a:r>
              <a:rPr lang="en-US" dirty="0">
                <a:solidFill>
                  <a:schemeClr val="accent6">
                    <a:lumMod val="75000"/>
                  </a:schemeClr>
                </a:solidFill>
                <a:latin typeface="Times New Roman" panose="02020603050405020304" pitchFamily="18" charset="0"/>
              </a:rPr>
              <a:t>are many challenges that can be encountered while employing nanotechnology in fields such as dental, medical and engineering, biological and ethical challenges as well as feasibility. The biological challenges may include the risk of toxicity and incompatibility caused due to the materials. Public acceptance is a huge ethical challenge.(</a:t>
            </a:r>
            <a:r>
              <a:rPr lang="en-US" dirty="0" err="1">
                <a:solidFill>
                  <a:schemeClr val="accent6">
                    <a:lumMod val="75000"/>
                  </a:schemeClr>
                </a:solidFill>
                <a:latin typeface="Times New Roman" panose="02020603050405020304" pitchFamily="18" charset="0"/>
              </a:rPr>
              <a:t>Bumb</a:t>
            </a:r>
            <a:r>
              <a:rPr lang="en-US" dirty="0">
                <a:solidFill>
                  <a:schemeClr val="accent6">
                    <a:lumMod val="75000"/>
                  </a:schemeClr>
                </a:solidFill>
                <a:latin typeface="Times New Roman" panose="02020603050405020304" pitchFamily="18" charset="0"/>
              </a:rPr>
              <a:t>, </a:t>
            </a:r>
            <a:r>
              <a:rPr lang="en-US" dirty="0" err="1">
                <a:solidFill>
                  <a:schemeClr val="accent6">
                    <a:lumMod val="75000"/>
                  </a:schemeClr>
                </a:solidFill>
                <a:latin typeface="Times New Roman" panose="02020603050405020304" pitchFamily="18" charset="0"/>
              </a:rPr>
              <a:t>Bhaskar</a:t>
            </a:r>
            <a:r>
              <a:rPr lang="en-US" dirty="0">
                <a:solidFill>
                  <a:schemeClr val="accent6">
                    <a:lumMod val="75000"/>
                  </a:schemeClr>
                </a:solidFill>
                <a:latin typeface="Times New Roman" panose="02020603050405020304" pitchFamily="18" charset="0"/>
              </a:rPr>
              <a:t> and </a:t>
            </a:r>
            <a:r>
              <a:rPr lang="en-US" dirty="0" err="1">
                <a:solidFill>
                  <a:schemeClr val="accent6">
                    <a:lumMod val="75000"/>
                  </a:schemeClr>
                </a:solidFill>
                <a:latin typeface="Times New Roman" panose="02020603050405020304" pitchFamily="18" charset="0"/>
              </a:rPr>
              <a:t>Punia</a:t>
            </a:r>
            <a:r>
              <a:rPr lang="en-US" dirty="0">
                <a:solidFill>
                  <a:schemeClr val="accent6">
                    <a:lumMod val="75000"/>
                  </a:schemeClr>
                </a:solidFill>
                <a:latin typeface="Times New Roman" panose="02020603050405020304" pitchFamily="18" charset="0"/>
              </a:rPr>
              <a:t>, 2013)) This also portrays a significant potential for misuse. </a:t>
            </a:r>
            <a:endParaRPr lang="en-US" dirty="0">
              <a:solidFill>
                <a:schemeClr val="accent6">
                  <a:lumMod val="7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676" y="35172"/>
            <a:ext cx="3833123" cy="1676991"/>
          </a:xfrm>
          <a:prstGeom prst="rect">
            <a:avLst/>
          </a:prstGeom>
        </p:spPr>
      </p:pic>
      <p:sp>
        <p:nvSpPr>
          <p:cNvPr id="2" name="Date Placeholder 1"/>
          <p:cNvSpPr>
            <a:spLocks noGrp="1"/>
          </p:cNvSpPr>
          <p:nvPr>
            <p:ph type="dt" sz="half" idx="10"/>
          </p:nvPr>
        </p:nvSpPr>
        <p:spPr/>
        <p:txBody>
          <a:bodyPr/>
          <a:lstStyle/>
          <a:p>
            <a:fld id="{D112CEDF-2B6B-45EC-A5F4-17BB91B555AC}"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51</a:t>
            </a:fld>
            <a:endParaRPr lang="en-US"/>
          </a:p>
        </p:txBody>
      </p:sp>
    </p:spTree>
    <p:extLst>
      <p:ext uri="{BB962C8B-B14F-4D97-AF65-F5344CB8AC3E}">
        <p14:creationId xmlns:p14="http://schemas.microsoft.com/office/powerpoint/2010/main" val="4033228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8109" y="332652"/>
            <a:ext cx="6015653" cy="5923105"/>
          </a:xfrm>
          <a:prstGeom prst="rect">
            <a:avLst/>
          </a:prstGeom>
        </p:spPr>
      </p:pic>
      <p:sp>
        <p:nvSpPr>
          <p:cNvPr id="3" name="Rectangle 2"/>
          <p:cNvSpPr/>
          <p:nvPr/>
        </p:nvSpPr>
        <p:spPr>
          <a:xfrm>
            <a:off x="676867" y="97774"/>
            <a:ext cx="6096000" cy="461665"/>
          </a:xfrm>
          <a:prstGeom prst="rect">
            <a:avLst/>
          </a:prstGeom>
        </p:spPr>
        <p:txBody>
          <a:bodyPr>
            <a:spAutoFit/>
          </a:bodyPr>
          <a:lstStyle/>
          <a:p>
            <a:r>
              <a:rPr lang="en-US" sz="2400" b="1" u="sng" dirty="0" smtClean="0">
                <a:solidFill>
                  <a:srgbClr val="00B0F0"/>
                </a:solidFill>
                <a:latin typeface="Montserrat"/>
              </a:rPr>
              <a:t>Nanotechnology </a:t>
            </a:r>
            <a:r>
              <a:rPr lang="en-US" sz="2400" b="1" u="sng" dirty="0">
                <a:solidFill>
                  <a:srgbClr val="00B0F0"/>
                </a:solidFill>
                <a:latin typeface="Montserrat"/>
              </a:rPr>
              <a:t>for dental applications</a:t>
            </a:r>
            <a:endParaRPr lang="en-US" sz="2400" b="1" i="0" u="sng" dirty="0">
              <a:solidFill>
                <a:srgbClr val="00B0F0"/>
              </a:solidFill>
              <a:effectLst/>
              <a:latin typeface="Montserrat"/>
            </a:endParaRPr>
          </a:p>
        </p:txBody>
      </p:sp>
      <p:sp>
        <p:nvSpPr>
          <p:cNvPr id="4" name="Rectangle 3"/>
          <p:cNvSpPr/>
          <p:nvPr/>
        </p:nvSpPr>
        <p:spPr>
          <a:xfrm>
            <a:off x="2063515" y="3294204"/>
            <a:ext cx="1749197" cy="369332"/>
          </a:xfrm>
          <a:prstGeom prst="rect">
            <a:avLst/>
          </a:prstGeom>
        </p:spPr>
        <p:txBody>
          <a:bodyPr wrap="none">
            <a:spAutoFit/>
          </a:bodyPr>
          <a:lstStyle/>
          <a:p>
            <a:r>
              <a:rPr lang="en-US" i="1" dirty="0" err="1" smtClean="0">
                <a:solidFill>
                  <a:srgbClr val="747476"/>
                </a:solidFill>
                <a:latin typeface="Merriweather"/>
              </a:rPr>
              <a:t>Barot</a:t>
            </a:r>
            <a:r>
              <a:rPr lang="en-US" i="1" dirty="0" smtClean="0">
                <a:solidFill>
                  <a:srgbClr val="747476"/>
                </a:solidFill>
                <a:latin typeface="Merriweather"/>
              </a:rPr>
              <a:t> etal,2020</a:t>
            </a:r>
            <a:endParaRPr lang="en-US" dirty="0"/>
          </a:p>
        </p:txBody>
      </p:sp>
      <p:sp>
        <p:nvSpPr>
          <p:cNvPr id="5" name="Date Placeholder 4"/>
          <p:cNvSpPr>
            <a:spLocks noGrp="1"/>
          </p:cNvSpPr>
          <p:nvPr>
            <p:ph type="dt" sz="half" idx="10"/>
          </p:nvPr>
        </p:nvSpPr>
        <p:spPr/>
        <p:txBody>
          <a:bodyPr/>
          <a:lstStyle/>
          <a:p>
            <a:fld id="{C9EB4DC7-9790-4AF3-AF26-19931FD405B5}"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52</a:t>
            </a:fld>
            <a:endParaRPr lang="en-US"/>
          </a:p>
        </p:txBody>
      </p:sp>
    </p:spTree>
    <p:extLst>
      <p:ext uri="{BB962C8B-B14F-4D97-AF65-F5344CB8AC3E}">
        <p14:creationId xmlns:p14="http://schemas.microsoft.com/office/powerpoint/2010/main" val="2046752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458" y="201044"/>
            <a:ext cx="10314853" cy="584775"/>
          </a:xfrm>
          <a:prstGeom prst="rect">
            <a:avLst/>
          </a:prstGeom>
        </p:spPr>
        <p:txBody>
          <a:bodyPr wrap="square">
            <a:spAutoFit/>
          </a:bodyPr>
          <a:lstStyle/>
          <a:p>
            <a:r>
              <a:rPr lang="en-US" sz="3200" b="1" i="1" u="sng" dirty="0">
                <a:solidFill>
                  <a:srgbClr val="00B0F0"/>
                </a:solidFill>
                <a:latin typeface="Times New Roman" panose="02020603050405020304" pitchFamily="18" charset="0"/>
              </a:rPr>
              <a:t>Potential Harm: </a:t>
            </a:r>
            <a:endParaRPr lang="en-US" sz="3200" b="1" u="sng" dirty="0">
              <a:solidFill>
                <a:srgbClr val="00B0F0"/>
              </a:solidFill>
              <a:latin typeface="Times New Roman" panose="02020603050405020304" pitchFamily="18" charset="0"/>
            </a:endParaRPr>
          </a:p>
        </p:txBody>
      </p:sp>
      <p:sp>
        <p:nvSpPr>
          <p:cNvPr id="3" name="Rectangle 2"/>
          <p:cNvSpPr/>
          <p:nvPr/>
        </p:nvSpPr>
        <p:spPr>
          <a:xfrm>
            <a:off x="454692" y="1230902"/>
            <a:ext cx="950838" cy="369332"/>
          </a:xfrm>
          <a:prstGeom prst="rect">
            <a:avLst/>
          </a:prstGeom>
        </p:spPr>
        <p:txBody>
          <a:bodyPr wrap="none">
            <a:spAutoFit/>
          </a:bodyPr>
          <a:lstStyle/>
          <a:p>
            <a:r>
              <a:rPr lang="en-US" dirty="0" smtClean="0">
                <a:solidFill>
                  <a:srgbClr val="000000"/>
                </a:solidFill>
                <a:latin typeface="Times New Roman" panose="02020603050405020304" pitchFamily="18" charset="0"/>
              </a:rPr>
              <a:t>Toxicity</a:t>
            </a:r>
            <a:endParaRPr lang="en-US" dirty="0"/>
          </a:p>
        </p:txBody>
      </p:sp>
      <p:sp>
        <p:nvSpPr>
          <p:cNvPr id="4" name="Rectangle 3"/>
          <p:cNvSpPr/>
          <p:nvPr/>
        </p:nvSpPr>
        <p:spPr>
          <a:xfrm>
            <a:off x="387535" y="1910362"/>
            <a:ext cx="1768433" cy="369332"/>
          </a:xfrm>
          <a:prstGeom prst="rect">
            <a:avLst/>
          </a:prstGeom>
        </p:spPr>
        <p:txBody>
          <a:bodyPr wrap="none">
            <a:spAutoFit/>
          </a:bodyPr>
          <a:lstStyle/>
          <a:p>
            <a:r>
              <a:rPr lang="en-US" dirty="0" smtClean="0">
                <a:solidFill>
                  <a:srgbClr val="000000"/>
                </a:solidFill>
                <a:latin typeface="Times New Roman" panose="02020603050405020304" pitchFamily="18" charset="0"/>
              </a:rPr>
              <a:t>Hypersensitivity </a:t>
            </a:r>
            <a:endParaRPr lang="en-US" dirty="0"/>
          </a:p>
        </p:txBody>
      </p:sp>
      <p:sp>
        <p:nvSpPr>
          <p:cNvPr id="5" name="Rectangle 4"/>
          <p:cNvSpPr/>
          <p:nvPr/>
        </p:nvSpPr>
        <p:spPr>
          <a:xfrm>
            <a:off x="323718" y="2783982"/>
            <a:ext cx="6096000" cy="2308324"/>
          </a:xfrm>
          <a:prstGeom prst="rect">
            <a:avLst/>
          </a:prstGeom>
        </p:spPr>
        <p:txBody>
          <a:bodyPr>
            <a:spAutoFit/>
          </a:bodyPr>
          <a:lstStyle/>
          <a:p>
            <a:pPr>
              <a:defRPr/>
            </a:pPr>
            <a:r>
              <a:rPr lang="en-US" dirty="0" smtClean="0">
                <a:solidFill>
                  <a:srgbClr val="000000"/>
                </a:solidFill>
                <a:latin typeface="Times New Roman" panose="02020603050405020304" pitchFamily="18" charset="0"/>
              </a:rPr>
              <a:t>Particles </a:t>
            </a:r>
            <a:r>
              <a:rPr lang="en-US" dirty="0">
                <a:solidFill>
                  <a:srgbClr val="000000"/>
                </a:solidFill>
                <a:latin typeface="Times New Roman" panose="02020603050405020304" pitchFamily="18" charset="0"/>
              </a:rPr>
              <a:t>can be inhaled or ingested by the patient. These have the ability to cross cell membranes and reach the liver and bring about severe damage</a:t>
            </a:r>
            <a:r>
              <a:rPr lang="en-US" dirty="0" smtClean="0">
                <a:solidFill>
                  <a:srgbClr val="000000"/>
                </a:solidFill>
                <a:latin typeface="Times New Roman" panose="02020603050405020304" pitchFamily="18" charset="0"/>
              </a:rPr>
              <a:t>.</a:t>
            </a:r>
          </a:p>
          <a:p>
            <a:pPr>
              <a:defRPr/>
            </a:pPr>
            <a:endParaRPr lang="en-US" dirty="0">
              <a:solidFill>
                <a:srgbClr val="000000"/>
              </a:solidFill>
              <a:latin typeface="Times New Roman" panose="02020603050405020304" pitchFamily="18" charset="0"/>
            </a:endParaRPr>
          </a:p>
          <a:p>
            <a:pPr>
              <a:defRPr/>
            </a:pPr>
            <a:endParaRPr lang="en-US" dirty="0" smtClean="0">
              <a:solidFill>
                <a:srgbClr val="000000"/>
              </a:solidFill>
              <a:latin typeface="Times New Roman" panose="02020603050405020304" pitchFamily="18" charset="0"/>
            </a:endParaRPr>
          </a:p>
          <a:p>
            <a:pPr>
              <a:defRPr/>
            </a:pPr>
            <a:endParaRPr lang="en-US" dirty="0">
              <a:solidFill>
                <a:srgbClr val="000000"/>
              </a:solidFill>
              <a:latin typeface="Times New Roman" panose="02020603050405020304" pitchFamily="18" charset="0"/>
            </a:endParaRPr>
          </a:p>
          <a:p>
            <a:pPr>
              <a:defRPr/>
            </a:pPr>
            <a:r>
              <a:rPr lang="en-US" dirty="0" smtClean="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a:t>
            </a:r>
            <a:r>
              <a:rPr lang="en-US" dirty="0" err="1">
                <a:solidFill>
                  <a:srgbClr val="000000"/>
                </a:solidFill>
                <a:latin typeface="Times New Roman" panose="02020603050405020304" pitchFamily="18" charset="0"/>
              </a:rPr>
              <a:t>AlKahtani</a:t>
            </a:r>
            <a:r>
              <a:rPr lang="en-US" dirty="0">
                <a:solidFill>
                  <a:srgbClr val="000000"/>
                </a:solidFill>
                <a:latin typeface="Times New Roman" panose="02020603050405020304" pitchFamily="18" charset="0"/>
              </a:rPr>
              <a:t>, 2018) </a:t>
            </a:r>
            <a:endParaRPr lang="en-US" dirty="0"/>
          </a:p>
          <a:p>
            <a:endParaRPr lang="en-US" dirty="0"/>
          </a:p>
        </p:txBody>
      </p:sp>
      <p:pic>
        <p:nvPicPr>
          <p:cNvPr id="6" name="Picture 5"/>
          <p:cNvPicPr>
            <a:picLocks noChangeAspect="1"/>
          </p:cNvPicPr>
          <p:nvPr/>
        </p:nvPicPr>
        <p:blipFill>
          <a:blip r:embed="rId3"/>
          <a:stretch>
            <a:fillRect/>
          </a:stretch>
        </p:blipFill>
        <p:spPr>
          <a:xfrm>
            <a:off x="6218906" y="1869581"/>
            <a:ext cx="5505450" cy="4791075"/>
          </a:xfrm>
          <a:prstGeom prst="rect">
            <a:avLst/>
          </a:prstGeom>
        </p:spPr>
      </p:pic>
      <p:sp>
        <p:nvSpPr>
          <p:cNvPr id="7" name="Date Placeholder 6"/>
          <p:cNvSpPr>
            <a:spLocks noGrp="1"/>
          </p:cNvSpPr>
          <p:nvPr>
            <p:ph type="dt" sz="half" idx="10"/>
          </p:nvPr>
        </p:nvSpPr>
        <p:spPr/>
        <p:txBody>
          <a:bodyPr/>
          <a:lstStyle/>
          <a:p>
            <a:fld id="{4B87426E-CA60-49CF-BCE4-8DC5BC283D98}"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53</a:t>
            </a:fld>
            <a:endParaRPr lang="en-US"/>
          </a:p>
        </p:txBody>
      </p:sp>
    </p:spTree>
    <p:extLst>
      <p:ext uri="{BB962C8B-B14F-4D97-AF65-F5344CB8AC3E}">
        <p14:creationId xmlns:p14="http://schemas.microsoft.com/office/powerpoint/2010/main" val="3227150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282" y="540382"/>
            <a:ext cx="5946183" cy="4744219"/>
          </a:xfrm>
          <a:prstGeom prst="rect">
            <a:avLst/>
          </a:prstGeom>
        </p:spPr>
      </p:pic>
      <p:pic>
        <p:nvPicPr>
          <p:cNvPr id="3" name="Picture 2"/>
          <p:cNvPicPr>
            <a:picLocks noChangeAspect="1"/>
          </p:cNvPicPr>
          <p:nvPr/>
        </p:nvPicPr>
        <p:blipFill>
          <a:blip r:embed="rId3"/>
          <a:stretch>
            <a:fillRect/>
          </a:stretch>
        </p:blipFill>
        <p:spPr>
          <a:xfrm>
            <a:off x="824037" y="5859910"/>
            <a:ext cx="7163800" cy="485843"/>
          </a:xfrm>
          <a:prstGeom prst="rect">
            <a:avLst/>
          </a:prstGeom>
        </p:spPr>
      </p:pic>
      <p:pic>
        <p:nvPicPr>
          <p:cNvPr id="4" name="Picture 3"/>
          <p:cNvPicPr>
            <a:picLocks noChangeAspect="1"/>
          </p:cNvPicPr>
          <p:nvPr/>
        </p:nvPicPr>
        <p:blipFill>
          <a:blip r:embed="rId4"/>
          <a:stretch>
            <a:fillRect/>
          </a:stretch>
        </p:blipFill>
        <p:spPr>
          <a:xfrm>
            <a:off x="4882752" y="3850250"/>
            <a:ext cx="7421011" cy="2600688"/>
          </a:xfrm>
          <a:prstGeom prst="rect">
            <a:avLst/>
          </a:prstGeom>
        </p:spPr>
      </p:pic>
      <p:sp>
        <p:nvSpPr>
          <p:cNvPr id="5" name="Date Placeholder 4"/>
          <p:cNvSpPr>
            <a:spLocks noGrp="1"/>
          </p:cNvSpPr>
          <p:nvPr>
            <p:ph type="dt" sz="half" idx="10"/>
          </p:nvPr>
        </p:nvSpPr>
        <p:spPr/>
        <p:txBody>
          <a:bodyPr/>
          <a:lstStyle/>
          <a:p>
            <a:fld id="{5A024B93-ADF1-4764-B38C-FD2244772011}"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54</a:t>
            </a:fld>
            <a:endParaRPr lang="en-US"/>
          </a:p>
        </p:txBody>
      </p:sp>
    </p:spTree>
    <p:extLst>
      <p:ext uri="{BB962C8B-B14F-4D97-AF65-F5344CB8AC3E}">
        <p14:creationId xmlns:p14="http://schemas.microsoft.com/office/powerpoint/2010/main" val="9313981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0774" y="753382"/>
            <a:ext cx="7470763" cy="584775"/>
          </a:xfrm>
          <a:prstGeom prst="rect">
            <a:avLst/>
          </a:prstGeom>
        </p:spPr>
        <p:txBody>
          <a:bodyPr wrap="none">
            <a:spAutoFit/>
          </a:bodyPr>
          <a:lstStyle/>
          <a:p>
            <a:r>
              <a:rPr lang="en-US" sz="3200" b="1" u="sng" dirty="0">
                <a:solidFill>
                  <a:srgbClr val="00B0F0"/>
                </a:solidFill>
              </a:rPr>
              <a:t>Nanomaterials Application in Orthodontics</a:t>
            </a:r>
          </a:p>
        </p:txBody>
      </p:sp>
      <p:sp>
        <p:nvSpPr>
          <p:cNvPr id="3" name="Rectangle 2"/>
          <p:cNvSpPr/>
          <p:nvPr/>
        </p:nvSpPr>
        <p:spPr>
          <a:xfrm>
            <a:off x="730774" y="1789893"/>
            <a:ext cx="6096000" cy="1015663"/>
          </a:xfrm>
          <a:prstGeom prst="rect">
            <a:avLst/>
          </a:prstGeom>
        </p:spPr>
        <p:txBody>
          <a:bodyPr>
            <a:spAutoFit/>
          </a:bodyPr>
          <a:lstStyle/>
          <a:p>
            <a:r>
              <a:rPr lang="en-US" sz="2000" b="1" dirty="0"/>
              <a:t>Nanotechnology is used, </a:t>
            </a:r>
            <a:r>
              <a:rPr lang="en-US" sz="2000" b="1" dirty="0" smtClean="0"/>
              <a:t> </a:t>
            </a:r>
            <a:r>
              <a:rPr lang="en-US" sz="2000" b="1" dirty="0"/>
              <a:t>in brackets, archives, elastomeric ligatures, orthodontic adhesives. Improving the </a:t>
            </a:r>
            <a:r>
              <a:rPr lang="en-US" sz="2000" b="1" dirty="0" err="1"/>
              <a:t>microbicidal</a:t>
            </a:r>
            <a:r>
              <a:rPr lang="en-US" sz="2000" b="1" dirty="0"/>
              <a:t> properties, reducing friction</a:t>
            </a:r>
          </a:p>
        </p:txBody>
      </p:sp>
      <p:sp>
        <p:nvSpPr>
          <p:cNvPr id="4" name="Rectangle 3"/>
          <p:cNvSpPr/>
          <p:nvPr/>
        </p:nvSpPr>
        <p:spPr>
          <a:xfrm>
            <a:off x="992177" y="3881973"/>
            <a:ext cx="6096000" cy="1323439"/>
          </a:xfrm>
          <a:prstGeom prst="rect">
            <a:avLst/>
          </a:prstGeom>
        </p:spPr>
        <p:txBody>
          <a:bodyPr>
            <a:spAutoFit/>
          </a:bodyPr>
          <a:lstStyle/>
          <a:p>
            <a:r>
              <a:rPr lang="en-US" sz="2000" b="1" dirty="0"/>
              <a:t>and increasing the strength of the material are some of the advantages. However, a significant problem is the potential cytotoxicity of </a:t>
            </a:r>
            <a:r>
              <a:rPr lang="en-US" sz="2000" b="1" dirty="0" err="1"/>
              <a:t>nanomaterials</a:t>
            </a:r>
            <a:r>
              <a:rPr lang="en-US" sz="2000" b="1" dirty="0"/>
              <a:t>, therefore further research is needed </a:t>
            </a:r>
          </a:p>
        </p:txBody>
      </p:sp>
      <p:sp>
        <p:nvSpPr>
          <p:cNvPr id="5" name="Date Placeholder 4"/>
          <p:cNvSpPr>
            <a:spLocks noGrp="1"/>
          </p:cNvSpPr>
          <p:nvPr>
            <p:ph type="dt" sz="half" idx="10"/>
          </p:nvPr>
        </p:nvSpPr>
        <p:spPr/>
        <p:txBody>
          <a:bodyPr/>
          <a:lstStyle/>
          <a:p>
            <a:fld id="{428EC7E3-87A6-4C3D-923E-83C046A4110D}"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55</a:t>
            </a:fld>
            <a:endParaRPr lang="en-US"/>
          </a:p>
        </p:txBody>
      </p:sp>
    </p:spTree>
    <p:extLst>
      <p:ext uri="{BB962C8B-B14F-4D97-AF65-F5344CB8AC3E}">
        <p14:creationId xmlns:p14="http://schemas.microsoft.com/office/powerpoint/2010/main" val="11503872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6745" y="902456"/>
            <a:ext cx="11010637" cy="4524315"/>
          </a:xfrm>
          <a:prstGeom prst="rect">
            <a:avLst/>
          </a:prstGeom>
        </p:spPr>
        <p:txBody>
          <a:bodyPr wrap="square">
            <a:spAutoFit/>
          </a:bodyPr>
          <a:lstStyle/>
          <a:p>
            <a:r>
              <a:rPr lang="en-US" sz="2400" b="1" dirty="0"/>
              <a:t>The prolonged process of wearing orthodontic braces  </a:t>
            </a:r>
            <a:r>
              <a:rPr lang="en-US" sz="2400" b="1" dirty="0" smtClean="0"/>
              <a:t>              </a:t>
            </a:r>
            <a:r>
              <a:rPr lang="en-US" sz="2400" b="1" dirty="0"/>
              <a:t>dental plaque and eventually results in a greater risk of caries</a:t>
            </a:r>
            <a:r>
              <a:rPr lang="en-US" sz="2400" b="1" dirty="0" smtClean="0"/>
              <a:t>.</a:t>
            </a:r>
          </a:p>
          <a:p>
            <a:endParaRPr lang="en-US" sz="2400" b="1" dirty="0"/>
          </a:p>
          <a:p>
            <a:r>
              <a:rPr lang="en-US" sz="2400" b="1" dirty="0" smtClean="0"/>
              <a:t> </a:t>
            </a:r>
            <a:endParaRPr lang="en-US" sz="2400" b="1" dirty="0"/>
          </a:p>
          <a:p>
            <a:r>
              <a:rPr lang="en-US" sz="2400" b="1" dirty="0" smtClean="0"/>
              <a:t>The </a:t>
            </a:r>
            <a:r>
              <a:rPr lang="en-US" sz="2400" b="1" dirty="0"/>
              <a:t>demineralization process that starts the caries is called a white spot lesion (WSL), meaning, that decalcification of enamel surfaces adjacent to the orthodontic appliances is directly associated with orthodontic treatment </a:t>
            </a:r>
            <a:endParaRPr lang="en-US" sz="2400" b="1" dirty="0" smtClean="0"/>
          </a:p>
          <a:p>
            <a:endParaRPr lang="en-US" sz="2400" b="1" dirty="0"/>
          </a:p>
          <a:p>
            <a:r>
              <a:rPr lang="en-US" sz="2400" b="1" dirty="0" smtClean="0"/>
              <a:t> </a:t>
            </a:r>
            <a:endParaRPr lang="en-US" sz="2400" b="1" dirty="0"/>
          </a:p>
          <a:p>
            <a:r>
              <a:rPr lang="en-US" sz="2400" b="1" dirty="0" smtClean="0"/>
              <a:t> </a:t>
            </a:r>
            <a:r>
              <a:rPr lang="en-US" sz="2400" b="1" dirty="0"/>
              <a:t>Research shows that more plaque can accumulate around composites compared to other restorative materials, which results in an increased percentage of secondary caries </a:t>
            </a:r>
            <a:r>
              <a:rPr lang="en-US" sz="2400" b="1" dirty="0" smtClean="0"/>
              <a:t>. </a:t>
            </a:r>
            <a:r>
              <a:rPr lang="en-US" sz="2400" b="1" dirty="0"/>
              <a:t>Moreover, resin composites do not have bacteriostatic properties.</a:t>
            </a:r>
          </a:p>
        </p:txBody>
      </p:sp>
      <p:sp>
        <p:nvSpPr>
          <p:cNvPr id="4" name="Rectangle 3"/>
          <p:cNvSpPr/>
          <p:nvPr/>
        </p:nvSpPr>
        <p:spPr>
          <a:xfrm>
            <a:off x="536017" y="311947"/>
            <a:ext cx="5647893" cy="461665"/>
          </a:xfrm>
          <a:prstGeom prst="rect">
            <a:avLst/>
          </a:prstGeom>
        </p:spPr>
        <p:txBody>
          <a:bodyPr wrap="none">
            <a:spAutoFit/>
          </a:bodyPr>
          <a:lstStyle/>
          <a:p>
            <a:r>
              <a:rPr lang="en-US" sz="2400" b="1" u="sng" dirty="0">
                <a:solidFill>
                  <a:srgbClr val="00B0F0"/>
                </a:solidFill>
              </a:rPr>
              <a:t>Nanomaterials Application in Orthodontics</a:t>
            </a:r>
          </a:p>
        </p:txBody>
      </p:sp>
      <p:sp>
        <p:nvSpPr>
          <p:cNvPr id="6" name="Right Arrow 5"/>
          <p:cNvSpPr/>
          <p:nvPr/>
        </p:nvSpPr>
        <p:spPr>
          <a:xfrm>
            <a:off x="7769246" y="1084668"/>
            <a:ext cx="643233" cy="170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2" name="Date Placeholder 1"/>
          <p:cNvSpPr>
            <a:spLocks noGrp="1"/>
          </p:cNvSpPr>
          <p:nvPr>
            <p:ph type="dt" sz="half" idx="10"/>
          </p:nvPr>
        </p:nvSpPr>
        <p:spPr/>
        <p:txBody>
          <a:bodyPr/>
          <a:lstStyle/>
          <a:p>
            <a:fld id="{E3DB2887-08C6-4BB4-9DFD-E408AC7A68C8}"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56</a:t>
            </a:fld>
            <a:endParaRPr lang="en-US"/>
          </a:p>
        </p:txBody>
      </p:sp>
    </p:spTree>
    <p:extLst>
      <p:ext uri="{BB962C8B-B14F-4D97-AF65-F5344CB8AC3E}">
        <p14:creationId xmlns:p14="http://schemas.microsoft.com/office/powerpoint/2010/main" val="1363881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8740" y="2219652"/>
            <a:ext cx="8230749" cy="2838846"/>
          </a:xfrm>
          <a:prstGeom prst="rect">
            <a:avLst/>
          </a:prstGeom>
        </p:spPr>
      </p:pic>
      <p:sp>
        <p:nvSpPr>
          <p:cNvPr id="3" name="Rectangle 2"/>
          <p:cNvSpPr/>
          <p:nvPr/>
        </p:nvSpPr>
        <p:spPr>
          <a:xfrm>
            <a:off x="623446" y="549561"/>
            <a:ext cx="5647893" cy="461665"/>
          </a:xfrm>
          <a:prstGeom prst="rect">
            <a:avLst/>
          </a:prstGeom>
        </p:spPr>
        <p:txBody>
          <a:bodyPr wrap="none">
            <a:spAutoFit/>
          </a:bodyPr>
          <a:lstStyle/>
          <a:p>
            <a:pPr lvl="0"/>
            <a:r>
              <a:rPr lang="en-US" sz="2400" b="1" u="sng" dirty="0">
                <a:solidFill>
                  <a:srgbClr val="00B0F0"/>
                </a:solidFill>
              </a:rPr>
              <a:t>Nanomaterials Application in Orthodontics</a:t>
            </a:r>
          </a:p>
        </p:txBody>
      </p:sp>
      <p:sp>
        <p:nvSpPr>
          <p:cNvPr id="4" name="Date Placeholder 3"/>
          <p:cNvSpPr>
            <a:spLocks noGrp="1"/>
          </p:cNvSpPr>
          <p:nvPr>
            <p:ph type="dt" sz="half" idx="10"/>
          </p:nvPr>
        </p:nvSpPr>
        <p:spPr/>
        <p:txBody>
          <a:bodyPr/>
          <a:lstStyle/>
          <a:p>
            <a:fld id="{89C1939F-74C7-4900-AB1C-B526363BA8E0}"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57</a:t>
            </a:fld>
            <a:endParaRPr lang="en-US"/>
          </a:p>
        </p:txBody>
      </p:sp>
    </p:spTree>
    <p:extLst>
      <p:ext uri="{BB962C8B-B14F-4D97-AF65-F5344CB8AC3E}">
        <p14:creationId xmlns:p14="http://schemas.microsoft.com/office/powerpoint/2010/main" val="447850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9851" y="1059443"/>
            <a:ext cx="11503937" cy="4035971"/>
          </a:xfrm>
          <a:prstGeom prst="rect">
            <a:avLst/>
          </a:prstGeom>
        </p:spPr>
      </p:pic>
      <p:sp>
        <p:nvSpPr>
          <p:cNvPr id="3" name="Rectangle 2"/>
          <p:cNvSpPr/>
          <p:nvPr/>
        </p:nvSpPr>
        <p:spPr>
          <a:xfrm>
            <a:off x="1574503" y="5533487"/>
            <a:ext cx="2054152" cy="369332"/>
          </a:xfrm>
          <a:prstGeom prst="rect">
            <a:avLst/>
          </a:prstGeom>
        </p:spPr>
        <p:txBody>
          <a:bodyPr wrap="none">
            <a:spAutoFit/>
          </a:bodyPr>
          <a:lstStyle/>
          <a:p>
            <a:r>
              <a:rPr lang="en-US" dirty="0" smtClean="0"/>
              <a:t> </a:t>
            </a:r>
            <a:r>
              <a:rPr lang="en-US" dirty="0" err="1"/>
              <a:t>Tahmasbi</a:t>
            </a:r>
            <a:r>
              <a:rPr lang="en-US" dirty="0"/>
              <a:t> </a:t>
            </a:r>
            <a:r>
              <a:rPr lang="en-US" dirty="0" smtClean="0"/>
              <a:t>etal,2019</a:t>
            </a:r>
            <a:endParaRPr lang="en-US" dirty="0"/>
          </a:p>
        </p:txBody>
      </p:sp>
      <p:sp>
        <p:nvSpPr>
          <p:cNvPr id="4" name="Date Placeholder 3"/>
          <p:cNvSpPr>
            <a:spLocks noGrp="1"/>
          </p:cNvSpPr>
          <p:nvPr>
            <p:ph type="dt" sz="half" idx="10"/>
          </p:nvPr>
        </p:nvSpPr>
        <p:spPr/>
        <p:txBody>
          <a:bodyPr/>
          <a:lstStyle/>
          <a:p>
            <a:fld id="{1C2DEC99-46A7-47FD-8F79-3AF7000CA69D}"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58</a:t>
            </a:fld>
            <a:endParaRPr lang="en-US"/>
          </a:p>
        </p:txBody>
      </p:sp>
    </p:spTree>
    <p:extLst>
      <p:ext uri="{BB962C8B-B14F-4D97-AF65-F5344CB8AC3E}">
        <p14:creationId xmlns:p14="http://schemas.microsoft.com/office/powerpoint/2010/main" val="341733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25170" y="906530"/>
            <a:ext cx="7190580" cy="5478758"/>
          </a:xfrm>
          <a:prstGeom prst="rect">
            <a:avLst/>
          </a:prstGeom>
        </p:spPr>
      </p:pic>
      <p:sp>
        <p:nvSpPr>
          <p:cNvPr id="2" name="Rectangle 1"/>
          <p:cNvSpPr/>
          <p:nvPr/>
        </p:nvSpPr>
        <p:spPr>
          <a:xfrm>
            <a:off x="100031" y="82902"/>
            <a:ext cx="5647893" cy="461665"/>
          </a:xfrm>
          <a:prstGeom prst="rect">
            <a:avLst/>
          </a:prstGeom>
        </p:spPr>
        <p:txBody>
          <a:bodyPr wrap="none">
            <a:spAutoFit/>
          </a:bodyPr>
          <a:lstStyle/>
          <a:p>
            <a:pPr lvl="0"/>
            <a:r>
              <a:rPr lang="en-US" sz="2400" b="1" u="sng" dirty="0">
                <a:solidFill>
                  <a:srgbClr val="00B0F0"/>
                </a:solidFill>
              </a:rPr>
              <a:t>Nanomaterials Application in Orthodontics</a:t>
            </a:r>
          </a:p>
        </p:txBody>
      </p:sp>
      <p:sp>
        <p:nvSpPr>
          <p:cNvPr id="3" name="Date Placeholder 2"/>
          <p:cNvSpPr>
            <a:spLocks noGrp="1"/>
          </p:cNvSpPr>
          <p:nvPr>
            <p:ph type="dt" sz="half" idx="10"/>
          </p:nvPr>
        </p:nvSpPr>
        <p:spPr/>
        <p:txBody>
          <a:bodyPr/>
          <a:lstStyle/>
          <a:p>
            <a:fld id="{A1171B15-3340-4FFA-A36E-0466A120F51E}"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59</a:t>
            </a:fld>
            <a:endParaRPr lang="en-US"/>
          </a:p>
        </p:txBody>
      </p:sp>
    </p:spTree>
    <p:extLst>
      <p:ext uri="{BB962C8B-B14F-4D97-AF65-F5344CB8AC3E}">
        <p14:creationId xmlns:p14="http://schemas.microsoft.com/office/powerpoint/2010/main" val="3196820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348" y="2137643"/>
            <a:ext cx="1800476" cy="1838582"/>
          </a:xfrm>
          <a:prstGeom prst="rect">
            <a:avLst/>
          </a:prstGeom>
        </p:spPr>
      </p:pic>
      <p:sp>
        <p:nvSpPr>
          <p:cNvPr id="3" name="Rectangle 2"/>
          <p:cNvSpPr/>
          <p:nvPr/>
        </p:nvSpPr>
        <p:spPr>
          <a:xfrm>
            <a:off x="4630858" y="2292809"/>
            <a:ext cx="6096000" cy="1938992"/>
          </a:xfrm>
          <a:prstGeom prst="rect">
            <a:avLst/>
          </a:prstGeom>
        </p:spPr>
        <p:txBody>
          <a:bodyPr>
            <a:spAutoFit/>
          </a:bodyPr>
          <a:lstStyle/>
          <a:p>
            <a:r>
              <a:rPr lang="en-US" sz="2400" b="1" dirty="0">
                <a:solidFill>
                  <a:srgbClr val="00B0F0"/>
                </a:solidFill>
              </a:rPr>
              <a:t>For example, let us consider a sphere of radius r The surface area of the sphere will be </a:t>
            </a:r>
            <a:r>
              <a:rPr lang="en-US" sz="2400" b="1" dirty="0" smtClean="0">
                <a:solidFill>
                  <a:srgbClr val="00B0F0"/>
                </a:solidFill>
              </a:rPr>
              <a:t>4πr </a:t>
            </a:r>
            <a:r>
              <a:rPr lang="en-US" sz="2400" b="1" baseline="30000" dirty="0" smtClean="0">
                <a:solidFill>
                  <a:srgbClr val="00B0F0"/>
                </a:solidFill>
              </a:rPr>
              <a:t>2</a:t>
            </a:r>
            <a:r>
              <a:rPr lang="en-US" sz="2400" b="1" dirty="0" smtClean="0">
                <a:solidFill>
                  <a:srgbClr val="00B0F0"/>
                </a:solidFill>
              </a:rPr>
              <a:t> </a:t>
            </a:r>
            <a:r>
              <a:rPr lang="en-US" sz="2400" b="1" dirty="0">
                <a:solidFill>
                  <a:srgbClr val="00B0F0"/>
                </a:solidFill>
              </a:rPr>
              <a:t>The volume of the sphere = 4/3πr </a:t>
            </a:r>
            <a:r>
              <a:rPr lang="en-US" sz="2400" b="1" baseline="30000" dirty="0">
                <a:solidFill>
                  <a:srgbClr val="00B0F0"/>
                </a:solidFill>
              </a:rPr>
              <a:t>3</a:t>
            </a:r>
            <a:r>
              <a:rPr lang="en-US" sz="2400" b="1" dirty="0">
                <a:solidFill>
                  <a:srgbClr val="00B0F0"/>
                </a:solidFill>
              </a:rPr>
              <a:t> Therefore the surface area to the volume ratio will be 4πr </a:t>
            </a:r>
            <a:r>
              <a:rPr lang="en-US" sz="2400" b="1" baseline="30000" dirty="0">
                <a:solidFill>
                  <a:srgbClr val="00B0F0"/>
                </a:solidFill>
              </a:rPr>
              <a:t>2</a:t>
            </a:r>
            <a:r>
              <a:rPr lang="en-US" sz="2400" b="1" dirty="0">
                <a:solidFill>
                  <a:srgbClr val="00B0F0"/>
                </a:solidFill>
              </a:rPr>
              <a:t> /(4/3πr </a:t>
            </a:r>
            <a:r>
              <a:rPr lang="en-US" sz="2400" b="1" baseline="30000" dirty="0">
                <a:solidFill>
                  <a:srgbClr val="00B0F0"/>
                </a:solidFill>
              </a:rPr>
              <a:t>3 </a:t>
            </a:r>
            <a:r>
              <a:rPr lang="en-US" sz="2400" b="1" dirty="0">
                <a:solidFill>
                  <a:srgbClr val="00B0F0"/>
                </a:solidFill>
              </a:rPr>
              <a:t>) = 3/r</a:t>
            </a:r>
          </a:p>
        </p:txBody>
      </p:sp>
      <p:sp>
        <p:nvSpPr>
          <p:cNvPr id="4" name="Rectangle 3"/>
          <p:cNvSpPr/>
          <p:nvPr/>
        </p:nvSpPr>
        <p:spPr>
          <a:xfrm>
            <a:off x="1501380" y="746561"/>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5" name="Rectangle 4"/>
          <p:cNvSpPr/>
          <p:nvPr/>
        </p:nvSpPr>
        <p:spPr>
          <a:xfrm>
            <a:off x="867525" y="81798"/>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6" name="Date Placeholder 5"/>
          <p:cNvSpPr>
            <a:spLocks noGrp="1"/>
          </p:cNvSpPr>
          <p:nvPr>
            <p:ph type="dt" sz="half" idx="10"/>
          </p:nvPr>
        </p:nvSpPr>
        <p:spPr/>
        <p:txBody>
          <a:bodyPr/>
          <a:lstStyle/>
          <a:p>
            <a:fld id="{6356F75B-9F02-457A-BDA9-32BA85F70F9F}"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6</a:t>
            </a:fld>
            <a:endParaRPr lang="en-US"/>
          </a:p>
        </p:txBody>
      </p:sp>
    </p:spTree>
    <p:extLst>
      <p:ext uri="{BB962C8B-B14F-4D97-AF65-F5344CB8AC3E}">
        <p14:creationId xmlns:p14="http://schemas.microsoft.com/office/powerpoint/2010/main" val="2812084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065" y="1582341"/>
            <a:ext cx="11357479" cy="2523768"/>
          </a:xfrm>
          <a:prstGeom prst="rect">
            <a:avLst/>
          </a:prstGeom>
        </p:spPr>
        <p:txBody>
          <a:bodyPr wrap="square">
            <a:spAutoFit/>
          </a:bodyPr>
          <a:lstStyle/>
          <a:p>
            <a:r>
              <a:rPr lang="en-US" sz="2800" b="1" u="sng" dirty="0">
                <a:solidFill>
                  <a:srgbClr val="00B0F0"/>
                </a:solidFill>
              </a:rPr>
              <a:t>Nano-Coatings in Orthodontic </a:t>
            </a:r>
            <a:r>
              <a:rPr lang="en-US" sz="2800" b="1" u="sng" dirty="0" err="1">
                <a:solidFill>
                  <a:srgbClr val="00B0F0"/>
                </a:solidFill>
              </a:rPr>
              <a:t>Archwires</a:t>
            </a:r>
            <a:r>
              <a:rPr lang="en-US" sz="2800" b="1" u="sng" dirty="0">
                <a:solidFill>
                  <a:srgbClr val="00B0F0"/>
                </a:solidFill>
              </a:rPr>
              <a:t> </a:t>
            </a:r>
            <a:endParaRPr lang="en-US" sz="2800" b="1" u="sng" dirty="0" smtClean="0">
              <a:solidFill>
                <a:srgbClr val="00B0F0"/>
              </a:solidFill>
            </a:endParaRPr>
          </a:p>
          <a:p>
            <a:endParaRPr lang="en-US" dirty="0"/>
          </a:p>
          <a:p>
            <a:r>
              <a:rPr lang="en-US" dirty="0" smtClean="0"/>
              <a:t>Minimizing </a:t>
            </a:r>
            <a:r>
              <a:rPr lang="en-US" dirty="0"/>
              <a:t>the frictional forces between the orthodontic wire and brackets has the potential to increase the desired tooth movement and thus shorten treatment time. In recent years, nanoparticles have been used as a component of </a:t>
            </a:r>
            <a:r>
              <a:rPr lang="en-US" sz="2000" b="1" dirty="0"/>
              <a:t>dry lubricants. </a:t>
            </a:r>
            <a:endParaRPr lang="en-US" sz="2000" b="1" dirty="0" smtClean="0"/>
          </a:p>
          <a:p>
            <a:endParaRPr lang="en-US" sz="2000" b="1" dirty="0"/>
          </a:p>
          <a:p>
            <a:r>
              <a:rPr lang="en-US" dirty="0" smtClean="0"/>
              <a:t>examples </a:t>
            </a:r>
            <a:r>
              <a:rPr lang="en-US" dirty="0"/>
              <a:t>are </a:t>
            </a:r>
            <a:r>
              <a:rPr lang="en-US" dirty="0">
                <a:solidFill>
                  <a:srgbClr val="FF0000"/>
                </a:solidFill>
              </a:rPr>
              <a:t>Inorganic fullerene-like tungsten sulfide nanoparticles </a:t>
            </a:r>
            <a:r>
              <a:rPr lang="en-US" dirty="0"/>
              <a:t>(IF-WS2) that are used as self-lubricating coatings for orthodontic stainless </a:t>
            </a:r>
            <a:r>
              <a:rPr lang="en-US" dirty="0" smtClean="0"/>
              <a:t>steel</a:t>
            </a:r>
            <a:endParaRPr lang="en-US" dirty="0"/>
          </a:p>
        </p:txBody>
      </p:sp>
      <p:pic>
        <p:nvPicPr>
          <p:cNvPr id="3" name="Picture 2"/>
          <p:cNvPicPr>
            <a:picLocks noChangeAspect="1"/>
          </p:cNvPicPr>
          <p:nvPr/>
        </p:nvPicPr>
        <p:blipFill>
          <a:blip r:embed="rId3"/>
          <a:stretch>
            <a:fillRect/>
          </a:stretch>
        </p:blipFill>
        <p:spPr>
          <a:xfrm>
            <a:off x="7625518" y="4106109"/>
            <a:ext cx="2667000" cy="2228850"/>
          </a:xfrm>
          <a:prstGeom prst="rect">
            <a:avLst/>
          </a:prstGeom>
        </p:spPr>
      </p:pic>
      <p:sp>
        <p:nvSpPr>
          <p:cNvPr id="4" name="Date Placeholder 3"/>
          <p:cNvSpPr>
            <a:spLocks noGrp="1"/>
          </p:cNvSpPr>
          <p:nvPr>
            <p:ph type="dt" sz="half" idx="10"/>
          </p:nvPr>
        </p:nvSpPr>
        <p:spPr/>
        <p:txBody>
          <a:bodyPr/>
          <a:lstStyle/>
          <a:p>
            <a:fld id="{EC61493C-C21E-4D38-AB30-F7C0AB13BFB9}"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60</a:t>
            </a:fld>
            <a:endParaRPr lang="en-US"/>
          </a:p>
        </p:txBody>
      </p:sp>
    </p:spTree>
    <p:extLst>
      <p:ext uri="{BB962C8B-B14F-4D97-AF65-F5344CB8AC3E}">
        <p14:creationId xmlns:p14="http://schemas.microsoft.com/office/powerpoint/2010/main" val="18686867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3948" y="468937"/>
            <a:ext cx="5062087" cy="400110"/>
          </a:xfrm>
          <a:prstGeom prst="rect">
            <a:avLst/>
          </a:prstGeom>
        </p:spPr>
        <p:txBody>
          <a:bodyPr wrap="square">
            <a:spAutoFit/>
          </a:bodyPr>
          <a:lstStyle/>
          <a:p>
            <a:r>
              <a:rPr lang="en-US" sz="2000" b="1" dirty="0">
                <a:solidFill>
                  <a:srgbClr val="00B0F0"/>
                </a:solidFill>
                <a:latin typeface="URWPalladioL-Bold"/>
              </a:rPr>
              <a:t>Coated Orthodontic </a:t>
            </a:r>
            <a:r>
              <a:rPr lang="en-US" sz="2000" b="1" dirty="0" err="1">
                <a:solidFill>
                  <a:srgbClr val="00B0F0"/>
                </a:solidFill>
                <a:latin typeface="URWPalladioL-Bold"/>
              </a:rPr>
              <a:t>Archwires</a:t>
            </a:r>
            <a:endParaRPr lang="en-US" sz="2000" dirty="0">
              <a:solidFill>
                <a:srgbClr val="00B0F0"/>
              </a:solidFill>
            </a:endParaRPr>
          </a:p>
        </p:txBody>
      </p:sp>
      <p:sp>
        <p:nvSpPr>
          <p:cNvPr id="3" name="Rectangle 2"/>
          <p:cNvSpPr/>
          <p:nvPr/>
        </p:nvSpPr>
        <p:spPr>
          <a:xfrm>
            <a:off x="321972" y="1122179"/>
            <a:ext cx="11713336" cy="1200329"/>
          </a:xfrm>
          <a:prstGeom prst="rect">
            <a:avLst/>
          </a:prstGeom>
        </p:spPr>
        <p:txBody>
          <a:bodyPr wrap="square">
            <a:spAutoFit/>
          </a:bodyPr>
          <a:lstStyle/>
          <a:p>
            <a:r>
              <a:rPr lang="en-US" dirty="0">
                <a:solidFill>
                  <a:srgbClr val="000000"/>
                </a:solidFill>
                <a:latin typeface="URWPalladioL-Roma"/>
              </a:rPr>
              <a:t>Today, nanotechnology aims to reduce frictional forces, allowing the system to work more easily:</a:t>
            </a:r>
          </a:p>
          <a:p>
            <a:r>
              <a:rPr lang="en-US" dirty="0">
                <a:solidFill>
                  <a:srgbClr val="000000"/>
                </a:solidFill>
                <a:latin typeface="URWPalladioL-Roma"/>
              </a:rPr>
              <a:t>it was suggested that the best solution is the coating of orthodontic </a:t>
            </a:r>
            <a:r>
              <a:rPr lang="en-US" dirty="0" err="1">
                <a:solidFill>
                  <a:srgbClr val="000000"/>
                </a:solidFill>
                <a:latin typeface="URWPalladioL-Roma"/>
              </a:rPr>
              <a:t>archwires</a:t>
            </a:r>
            <a:r>
              <a:rPr lang="en-US" dirty="0">
                <a:solidFill>
                  <a:srgbClr val="000000"/>
                </a:solidFill>
                <a:latin typeface="URWPalladioL-Roma"/>
              </a:rPr>
              <a:t> with a film incorporating</a:t>
            </a:r>
          </a:p>
          <a:p>
            <a:r>
              <a:rPr lang="en-US" dirty="0">
                <a:solidFill>
                  <a:srgbClr val="000000"/>
                </a:solidFill>
                <a:latin typeface="URWPalladioL-Roma"/>
              </a:rPr>
              <a:t>nanoparticles. The best materials for achieving the goal of friction reduction are considered to be MoS</a:t>
            </a:r>
            <a:r>
              <a:rPr lang="en-US" sz="800" dirty="0">
                <a:solidFill>
                  <a:srgbClr val="000000"/>
                </a:solidFill>
                <a:latin typeface="URWPalladioL-Roma"/>
              </a:rPr>
              <a:t>2</a:t>
            </a:r>
          </a:p>
          <a:p>
            <a:r>
              <a:rPr lang="en-US" dirty="0">
                <a:solidFill>
                  <a:srgbClr val="000000"/>
                </a:solidFill>
                <a:latin typeface="URWPalladioL-Roma"/>
              </a:rPr>
              <a:t>(molybdenum disulfide) and W2 (tungsten disulfide) </a:t>
            </a:r>
            <a:endParaRPr lang="en-US" dirty="0"/>
          </a:p>
        </p:txBody>
      </p:sp>
      <p:pic>
        <p:nvPicPr>
          <p:cNvPr id="4" name="Picture 3"/>
          <p:cNvPicPr>
            <a:picLocks noChangeAspect="1"/>
          </p:cNvPicPr>
          <p:nvPr/>
        </p:nvPicPr>
        <p:blipFill>
          <a:blip r:embed="rId3"/>
          <a:stretch>
            <a:fillRect/>
          </a:stretch>
        </p:blipFill>
        <p:spPr>
          <a:xfrm>
            <a:off x="598510" y="2487194"/>
            <a:ext cx="9887398" cy="2424851"/>
          </a:xfrm>
          <a:prstGeom prst="rect">
            <a:avLst/>
          </a:prstGeom>
        </p:spPr>
      </p:pic>
      <p:sp>
        <p:nvSpPr>
          <p:cNvPr id="5" name="Rectangle 4"/>
          <p:cNvSpPr/>
          <p:nvPr/>
        </p:nvSpPr>
        <p:spPr>
          <a:xfrm>
            <a:off x="231820" y="5504473"/>
            <a:ext cx="11178862" cy="646331"/>
          </a:xfrm>
          <a:prstGeom prst="rect">
            <a:avLst/>
          </a:prstGeom>
        </p:spPr>
        <p:txBody>
          <a:bodyPr wrap="square">
            <a:spAutoFit/>
          </a:bodyPr>
          <a:lstStyle/>
          <a:p>
            <a:r>
              <a:rPr lang="en-US" dirty="0">
                <a:latin typeface="URWPalladioL-Roma"/>
              </a:rPr>
              <a:t>Stainless steel </a:t>
            </a:r>
            <a:r>
              <a:rPr lang="en-US" dirty="0" err="1">
                <a:latin typeface="URWPalladioL-Roma"/>
              </a:rPr>
              <a:t>archwires</a:t>
            </a:r>
            <a:r>
              <a:rPr lang="en-US" dirty="0">
                <a:latin typeface="URWPalladioL-Roma"/>
              </a:rPr>
              <a:t>, 0.19 </a:t>
            </a:r>
            <a:r>
              <a:rPr lang="en-US" dirty="0">
                <a:latin typeface="Pxsy"/>
              </a:rPr>
              <a:t> </a:t>
            </a:r>
            <a:r>
              <a:rPr lang="en-US" dirty="0">
                <a:latin typeface="URWPalladioL-Roma"/>
              </a:rPr>
              <a:t>0.25, coated with MoS</a:t>
            </a:r>
            <a:r>
              <a:rPr lang="en-US" sz="800" dirty="0">
                <a:latin typeface="URWPalladioL-Roma"/>
              </a:rPr>
              <a:t>2 </a:t>
            </a:r>
            <a:r>
              <a:rPr lang="en-US" dirty="0">
                <a:latin typeface="URWPalladioL-Roma"/>
              </a:rPr>
              <a:t>(molybdenum disulfide) and W2</a:t>
            </a:r>
          </a:p>
          <a:p>
            <a:r>
              <a:rPr lang="en-US" dirty="0">
                <a:latin typeface="URWPalladioL-Roma"/>
              </a:rPr>
              <a:t>(tungsten disulfide).</a:t>
            </a:r>
            <a:endParaRPr lang="en-US" dirty="0"/>
          </a:p>
        </p:txBody>
      </p:sp>
      <p:sp>
        <p:nvSpPr>
          <p:cNvPr id="6" name="Date Placeholder 5"/>
          <p:cNvSpPr>
            <a:spLocks noGrp="1"/>
          </p:cNvSpPr>
          <p:nvPr>
            <p:ph type="dt" sz="half" idx="10"/>
          </p:nvPr>
        </p:nvSpPr>
        <p:spPr/>
        <p:txBody>
          <a:bodyPr/>
          <a:lstStyle/>
          <a:p>
            <a:fld id="{9742A5B8-19B0-4905-81DF-7519DCC4F711}"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61</a:t>
            </a:fld>
            <a:endParaRPr lang="en-US"/>
          </a:p>
        </p:txBody>
      </p:sp>
    </p:spTree>
    <p:extLst>
      <p:ext uri="{BB962C8B-B14F-4D97-AF65-F5344CB8AC3E}">
        <p14:creationId xmlns:p14="http://schemas.microsoft.com/office/powerpoint/2010/main" val="104401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025" y="535036"/>
            <a:ext cx="6096000" cy="1785104"/>
          </a:xfrm>
          <a:prstGeom prst="rect">
            <a:avLst/>
          </a:prstGeom>
        </p:spPr>
        <p:txBody>
          <a:bodyPr>
            <a:spAutoFit/>
          </a:bodyPr>
          <a:lstStyle/>
          <a:p>
            <a:r>
              <a:rPr lang="en-US" sz="2000" b="1" u="sng" dirty="0">
                <a:solidFill>
                  <a:srgbClr val="00B0F0"/>
                </a:solidFill>
              </a:rPr>
              <a:t>Delivering Nanoparticles from an Elastomeric Ligature </a:t>
            </a:r>
            <a:r>
              <a:rPr lang="en-US" dirty="0"/>
              <a:t>Elastomeric ligatures can serve as a support scaffold to deliver nanoparticles that can be anti-cariogenic or anti-inflammatory. They may also carry embedded antibiotic drug </a:t>
            </a:r>
            <a:r>
              <a:rPr lang="en-US" dirty="0" smtClean="0"/>
              <a:t>molecules. </a:t>
            </a:r>
          </a:p>
          <a:p>
            <a:endParaRPr lang="en-US" dirty="0"/>
          </a:p>
          <a:p>
            <a:endParaRPr lang="en-US" dirty="0" smtClean="0"/>
          </a:p>
        </p:txBody>
      </p:sp>
      <p:pic>
        <p:nvPicPr>
          <p:cNvPr id="3" name="Picture 2"/>
          <p:cNvPicPr>
            <a:picLocks noChangeAspect="1"/>
          </p:cNvPicPr>
          <p:nvPr/>
        </p:nvPicPr>
        <p:blipFill>
          <a:blip r:embed="rId3"/>
          <a:stretch>
            <a:fillRect/>
          </a:stretch>
        </p:blipFill>
        <p:spPr>
          <a:xfrm>
            <a:off x="5032353" y="3428149"/>
            <a:ext cx="5690687" cy="3222193"/>
          </a:xfrm>
          <a:prstGeom prst="rect">
            <a:avLst/>
          </a:prstGeom>
        </p:spPr>
      </p:pic>
      <p:sp>
        <p:nvSpPr>
          <p:cNvPr id="4" name="Date Placeholder 3"/>
          <p:cNvSpPr>
            <a:spLocks noGrp="1"/>
          </p:cNvSpPr>
          <p:nvPr>
            <p:ph type="dt" sz="half" idx="10"/>
          </p:nvPr>
        </p:nvSpPr>
        <p:spPr/>
        <p:txBody>
          <a:bodyPr/>
          <a:lstStyle/>
          <a:p>
            <a:fld id="{2122DC6A-8F67-494C-A1D6-EF3C7A8026CB}"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62</a:t>
            </a:fld>
            <a:endParaRPr lang="en-US"/>
          </a:p>
        </p:txBody>
      </p:sp>
    </p:spTree>
    <p:extLst>
      <p:ext uri="{BB962C8B-B14F-4D97-AF65-F5344CB8AC3E}">
        <p14:creationId xmlns:p14="http://schemas.microsoft.com/office/powerpoint/2010/main" val="23229663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885" y="2327360"/>
            <a:ext cx="10580146" cy="1200329"/>
          </a:xfrm>
          <a:prstGeom prst="rect">
            <a:avLst/>
          </a:prstGeom>
        </p:spPr>
        <p:txBody>
          <a:bodyPr wrap="square">
            <a:spAutoFit/>
          </a:bodyPr>
          <a:lstStyle/>
          <a:p>
            <a:r>
              <a:rPr lang="en-US" dirty="0">
                <a:latin typeface="URWPalladioL-Roma"/>
              </a:rPr>
              <a:t>The most recent studies seem to evaluate the potentiality of the association of ligatures with</a:t>
            </a:r>
          </a:p>
          <a:p>
            <a:r>
              <a:rPr lang="en-US" dirty="0">
                <a:latin typeface="URWPalladioL-Roma"/>
              </a:rPr>
              <a:t>silver nanoparticles, a material that appears to have the ability to counter dental biofilm and decrease</a:t>
            </a:r>
          </a:p>
          <a:p>
            <a:r>
              <a:rPr lang="en-US" dirty="0">
                <a:latin typeface="URWPalladioL-Roma"/>
              </a:rPr>
              <a:t>the enamel demineralization caused by the accumulation of bacterial plaque, without </a:t>
            </a:r>
            <a:r>
              <a:rPr lang="en-US" dirty="0" smtClean="0">
                <a:latin typeface="URWPalladioL-Roma"/>
              </a:rPr>
              <a:t>affecting </a:t>
            </a:r>
            <a:r>
              <a:rPr lang="en-US" dirty="0">
                <a:latin typeface="URWPalladioL-Roma"/>
              </a:rPr>
              <a:t>the</a:t>
            </a:r>
          </a:p>
          <a:p>
            <a:r>
              <a:rPr lang="en-US" dirty="0">
                <a:latin typeface="URWPalladioL-Roma"/>
              </a:rPr>
              <a:t>mechanical characteristics of the material itself and therefore the </a:t>
            </a:r>
            <a:r>
              <a:rPr lang="en-US" dirty="0" smtClean="0">
                <a:latin typeface="URWPalladioL-Roma"/>
              </a:rPr>
              <a:t>effectiveness </a:t>
            </a:r>
            <a:r>
              <a:rPr lang="en-US" dirty="0">
                <a:latin typeface="URWPalladioL-Roma"/>
              </a:rPr>
              <a:t>of orthodontic therapy</a:t>
            </a:r>
            <a:r>
              <a:rPr lang="en-US" dirty="0" smtClean="0">
                <a:latin typeface="URWPalladioL-Roma"/>
              </a:rPr>
              <a:t>.</a:t>
            </a:r>
            <a:endParaRPr lang="en-US" dirty="0">
              <a:latin typeface="URWPalladioL-Roma"/>
            </a:endParaRPr>
          </a:p>
        </p:txBody>
      </p:sp>
      <p:sp>
        <p:nvSpPr>
          <p:cNvPr id="3" name="Rectangle 2"/>
          <p:cNvSpPr/>
          <p:nvPr/>
        </p:nvSpPr>
        <p:spPr>
          <a:xfrm>
            <a:off x="6377786" y="5743680"/>
            <a:ext cx="2031325" cy="369332"/>
          </a:xfrm>
          <a:prstGeom prst="rect">
            <a:avLst/>
          </a:prstGeom>
        </p:spPr>
        <p:txBody>
          <a:bodyPr wrap="none">
            <a:spAutoFit/>
          </a:bodyPr>
          <a:lstStyle/>
          <a:p>
            <a:r>
              <a:rPr lang="en-US" dirty="0" smtClean="0">
                <a:latin typeface="URWPalladioL-Roma"/>
              </a:rPr>
              <a:t>G</a:t>
            </a:r>
            <a:r>
              <a:rPr lang="en-US" dirty="0" smtClean="0">
                <a:latin typeface="VnURWPalladioL"/>
              </a:rPr>
              <a:t>ó</a:t>
            </a:r>
            <a:r>
              <a:rPr lang="en-US" dirty="0" smtClean="0">
                <a:latin typeface="URWPalladioL-Roma"/>
              </a:rPr>
              <a:t>mora etal,2017</a:t>
            </a:r>
            <a:endParaRPr lang="en-US" dirty="0"/>
          </a:p>
        </p:txBody>
      </p:sp>
      <p:sp>
        <p:nvSpPr>
          <p:cNvPr id="4" name="Rectangle 3"/>
          <p:cNvSpPr/>
          <p:nvPr/>
        </p:nvSpPr>
        <p:spPr>
          <a:xfrm>
            <a:off x="1052673" y="1078173"/>
            <a:ext cx="5965416" cy="400110"/>
          </a:xfrm>
          <a:prstGeom prst="rect">
            <a:avLst/>
          </a:prstGeom>
        </p:spPr>
        <p:txBody>
          <a:bodyPr wrap="none">
            <a:spAutoFit/>
          </a:bodyPr>
          <a:lstStyle/>
          <a:p>
            <a:r>
              <a:rPr lang="en-US" sz="2000" b="1" u="sng" dirty="0">
                <a:solidFill>
                  <a:srgbClr val="00B0F0"/>
                </a:solidFill>
              </a:rPr>
              <a:t>Delivering Nanoparticles from an Elastomeric Ligature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5819" y="3709116"/>
            <a:ext cx="2873420" cy="1616299"/>
          </a:xfrm>
          <a:prstGeom prst="rect">
            <a:avLst/>
          </a:prstGeom>
        </p:spPr>
      </p:pic>
      <p:sp>
        <p:nvSpPr>
          <p:cNvPr id="6" name="Date Placeholder 5"/>
          <p:cNvSpPr>
            <a:spLocks noGrp="1"/>
          </p:cNvSpPr>
          <p:nvPr>
            <p:ph type="dt" sz="half" idx="10"/>
          </p:nvPr>
        </p:nvSpPr>
        <p:spPr/>
        <p:txBody>
          <a:bodyPr/>
          <a:lstStyle/>
          <a:p>
            <a:fld id="{2AF95D51-69B9-42F1-ABD3-53C7A2AA3A72}"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63</a:t>
            </a:fld>
            <a:endParaRPr lang="en-US"/>
          </a:p>
        </p:txBody>
      </p:sp>
    </p:spTree>
    <p:extLst>
      <p:ext uri="{BB962C8B-B14F-4D97-AF65-F5344CB8AC3E}">
        <p14:creationId xmlns:p14="http://schemas.microsoft.com/office/powerpoint/2010/main" val="40258107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973" y="1305342"/>
            <a:ext cx="11096513" cy="1200329"/>
          </a:xfrm>
          <a:prstGeom prst="rect">
            <a:avLst/>
          </a:prstGeom>
        </p:spPr>
        <p:txBody>
          <a:bodyPr wrap="square">
            <a:spAutoFit/>
          </a:bodyPr>
          <a:lstStyle/>
          <a:p>
            <a:r>
              <a:rPr lang="en-US" dirty="0">
                <a:latin typeface="URWPalladioL-Roma"/>
              </a:rPr>
              <a:t>Nanotechnology in dentistry applied to materials is innovative for the concept of leading to better</a:t>
            </a:r>
          </a:p>
          <a:p>
            <a:r>
              <a:rPr lang="en-US" dirty="0" err="1">
                <a:latin typeface="URWPalladioL-Roma"/>
              </a:rPr>
              <a:t>anticariogenic</a:t>
            </a:r>
            <a:r>
              <a:rPr lang="en-US" dirty="0">
                <a:latin typeface="URWPalladioL-Roma"/>
              </a:rPr>
              <a:t> characteristics; the silver particles have been incorporated into different materials and</a:t>
            </a:r>
          </a:p>
          <a:p>
            <a:r>
              <a:rPr lang="en-US" dirty="0">
                <a:latin typeface="URWPalladioL-Roma"/>
              </a:rPr>
              <a:t>can be obtained with minimally invasive methods from elements such as flowers and mushrooms</a:t>
            </a:r>
            <a:r>
              <a:rPr lang="en-US" dirty="0" smtClean="0">
                <a:latin typeface="URWPalladioL-Roma"/>
              </a:rPr>
              <a:t>.</a:t>
            </a:r>
          </a:p>
          <a:p>
            <a:endParaRPr lang="en-US" dirty="0">
              <a:latin typeface="URWPalladioL-Roma"/>
            </a:endParaRPr>
          </a:p>
        </p:txBody>
      </p:sp>
      <p:sp>
        <p:nvSpPr>
          <p:cNvPr id="3" name="Rectangle 2"/>
          <p:cNvSpPr/>
          <p:nvPr/>
        </p:nvSpPr>
        <p:spPr>
          <a:xfrm>
            <a:off x="5080337" y="3244334"/>
            <a:ext cx="2031325" cy="369332"/>
          </a:xfrm>
          <a:prstGeom prst="rect">
            <a:avLst/>
          </a:prstGeom>
        </p:spPr>
        <p:txBody>
          <a:bodyPr wrap="none">
            <a:spAutoFit/>
          </a:bodyPr>
          <a:lstStyle/>
          <a:p>
            <a:r>
              <a:rPr lang="en-US" dirty="0">
                <a:latin typeface="URWPalladioL-Roma"/>
              </a:rPr>
              <a:t>G</a:t>
            </a:r>
            <a:r>
              <a:rPr lang="en-US" dirty="0">
                <a:latin typeface="VnURWPalladioL"/>
              </a:rPr>
              <a:t>ó</a:t>
            </a:r>
            <a:r>
              <a:rPr lang="en-US" dirty="0">
                <a:latin typeface="URWPalladioL-Roma"/>
              </a:rPr>
              <a:t>mora etal,2017</a:t>
            </a:r>
            <a:endParaRPr lang="en-US" dirty="0"/>
          </a:p>
        </p:txBody>
      </p:sp>
      <p:sp>
        <p:nvSpPr>
          <p:cNvPr id="4" name="Rectangle 3"/>
          <p:cNvSpPr/>
          <p:nvPr/>
        </p:nvSpPr>
        <p:spPr>
          <a:xfrm>
            <a:off x="717822" y="535901"/>
            <a:ext cx="5965416" cy="400110"/>
          </a:xfrm>
          <a:prstGeom prst="rect">
            <a:avLst/>
          </a:prstGeom>
        </p:spPr>
        <p:txBody>
          <a:bodyPr wrap="none">
            <a:spAutoFit/>
          </a:bodyPr>
          <a:lstStyle/>
          <a:p>
            <a:r>
              <a:rPr lang="en-US" sz="2000" b="1" u="sng" dirty="0">
                <a:solidFill>
                  <a:srgbClr val="00B0F0"/>
                </a:solidFill>
              </a:rPr>
              <a:t>Delivering Nanoparticles from an Elastomeric Ligature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39" y="3836831"/>
            <a:ext cx="10058400" cy="2514600"/>
          </a:xfrm>
          <a:prstGeom prst="rect">
            <a:avLst/>
          </a:prstGeom>
        </p:spPr>
      </p:pic>
      <p:sp>
        <p:nvSpPr>
          <p:cNvPr id="6" name="Date Placeholder 5"/>
          <p:cNvSpPr>
            <a:spLocks noGrp="1"/>
          </p:cNvSpPr>
          <p:nvPr>
            <p:ph type="dt" sz="half" idx="10"/>
          </p:nvPr>
        </p:nvSpPr>
        <p:spPr/>
        <p:txBody>
          <a:bodyPr/>
          <a:lstStyle/>
          <a:p>
            <a:fld id="{45B508A5-3993-4F5A-9C71-7897F73829D3}"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64</a:t>
            </a:fld>
            <a:endParaRPr lang="en-US"/>
          </a:p>
        </p:txBody>
      </p:sp>
    </p:spTree>
    <p:extLst>
      <p:ext uri="{BB962C8B-B14F-4D97-AF65-F5344CB8AC3E}">
        <p14:creationId xmlns:p14="http://schemas.microsoft.com/office/powerpoint/2010/main" val="10012532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3793" y="2130960"/>
            <a:ext cx="9945445" cy="2308324"/>
          </a:xfrm>
          <a:prstGeom prst="rect">
            <a:avLst/>
          </a:prstGeom>
        </p:spPr>
        <p:txBody>
          <a:bodyPr wrap="square">
            <a:spAutoFit/>
          </a:bodyPr>
          <a:lstStyle/>
          <a:p>
            <a:r>
              <a:rPr lang="en-US" dirty="0">
                <a:latin typeface="URWPalladioL-Roma"/>
              </a:rPr>
              <a:t> It is known that silver has a superior antibacterial property compared with other metals; it has a strong</a:t>
            </a:r>
          </a:p>
          <a:p>
            <a:r>
              <a:rPr lang="en-US" dirty="0">
                <a:latin typeface="URWPalladioL-Roma"/>
              </a:rPr>
              <a:t>cytotoxic effect on a wide range of microorganisms: the mechanism is not very clear; it probably acts</a:t>
            </a:r>
          </a:p>
          <a:p>
            <a:r>
              <a:rPr lang="en-US" dirty="0">
                <a:latin typeface="URWPalladioL-Roma"/>
              </a:rPr>
              <a:t>by denaturing the enzymes of the respiratory cycle and DNA synthesis. Furthermore, silver is not</a:t>
            </a:r>
          </a:p>
          <a:p>
            <a:r>
              <a:rPr lang="en-US" dirty="0">
                <a:latin typeface="URWPalladioL-Roma"/>
              </a:rPr>
              <a:t>very toxic and has good compatibility with human cells. Today, however, other studies are needed to</a:t>
            </a:r>
          </a:p>
          <a:p>
            <a:r>
              <a:rPr lang="en-US" dirty="0">
                <a:latin typeface="URWPalladioL-Roma"/>
              </a:rPr>
              <a:t>determine their actual biocompatibility</a:t>
            </a:r>
            <a:endParaRPr lang="en-US" dirty="0"/>
          </a:p>
        </p:txBody>
      </p:sp>
      <p:sp>
        <p:nvSpPr>
          <p:cNvPr id="3" name="Rectangle 2"/>
          <p:cNvSpPr/>
          <p:nvPr/>
        </p:nvSpPr>
        <p:spPr>
          <a:xfrm>
            <a:off x="7570732" y="4809572"/>
            <a:ext cx="2031325" cy="369332"/>
          </a:xfrm>
          <a:prstGeom prst="rect">
            <a:avLst/>
          </a:prstGeom>
        </p:spPr>
        <p:txBody>
          <a:bodyPr wrap="none">
            <a:spAutoFit/>
          </a:bodyPr>
          <a:lstStyle/>
          <a:p>
            <a:r>
              <a:rPr lang="en-US" dirty="0">
                <a:latin typeface="URWPalladioL-Roma"/>
              </a:rPr>
              <a:t>G</a:t>
            </a:r>
            <a:r>
              <a:rPr lang="en-US" dirty="0">
                <a:latin typeface="VnURWPalladioL"/>
              </a:rPr>
              <a:t>ó</a:t>
            </a:r>
            <a:r>
              <a:rPr lang="en-US" dirty="0">
                <a:latin typeface="URWPalladioL-Roma"/>
              </a:rPr>
              <a:t>mora etal,2017</a:t>
            </a:r>
            <a:endParaRPr lang="en-US" dirty="0"/>
          </a:p>
        </p:txBody>
      </p:sp>
      <p:sp>
        <p:nvSpPr>
          <p:cNvPr id="4" name="Rectangle 3"/>
          <p:cNvSpPr/>
          <p:nvPr/>
        </p:nvSpPr>
        <p:spPr>
          <a:xfrm>
            <a:off x="988278" y="1264917"/>
            <a:ext cx="5965416" cy="400110"/>
          </a:xfrm>
          <a:prstGeom prst="rect">
            <a:avLst/>
          </a:prstGeom>
        </p:spPr>
        <p:txBody>
          <a:bodyPr wrap="none">
            <a:spAutoFit/>
          </a:bodyPr>
          <a:lstStyle/>
          <a:p>
            <a:r>
              <a:rPr lang="en-US" sz="2000" b="1" u="sng" dirty="0">
                <a:solidFill>
                  <a:srgbClr val="00B0F0"/>
                </a:solidFill>
              </a:rPr>
              <a:t>Delivering Nanoparticles from an Elastomeric Ligature </a:t>
            </a:r>
            <a:endParaRPr lang="en-US" dirty="0"/>
          </a:p>
        </p:txBody>
      </p:sp>
      <p:sp>
        <p:nvSpPr>
          <p:cNvPr id="5" name="Date Placeholder 4"/>
          <p:cNvSpPr>
            <a:spLocks noGrp="1"/>
          </p:cNvSpPr>
          <p:nvPr>
            <p:ph type="dt" sz="half" idx="10"/>
          </p:nvPr>
        </p:nvSpPr>
        <p:spPr/>
        <p:txBody>
          <a:bodyPr/>
          <a:lstStyle/>
          <a:p>
            <a:fld id="{0F555DC8-533D-4EB4-98CC-44067016DA8E}"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65</a:t>
            </a:fld>
            <a:endParaRPr lang="en-US"/>
          </a:p>
        </p:txBody>
      </p:sp>
    </p:spTree>
    <p:extLst>
      <p:ext uri="{BB962C8B-B14F-4D97-AF65-F5344CB8AC3E}">
        <p14:creationId xmlns:p14="http://schemas.microsoft.com/office/powerpoint/2010/main" val="23590567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397" y="1246215"/>
            <a:ext cx="6096000" cy="1477328"/>
          </a:xfrm>
          <a:prstGeom prst="rect">
            <a:avLst/>
          </a:prstGeom>
        </p:spPr>
        <p:txBody>
          <a:bodyPr>
            <a:spAutoFit/>
          </a:bodyPr>
          <a:lstStyle/>
          <a:p>
            <a:r>
              <a:rPr lang="en-US" dirty="0"/>
              <a:t>Research has shown that fluoride release is characterized by an initial burst of fluoride in the first few days followed by a logarithmic fall. The whole process is effective against common enamel demineralization around the orthodontic bracket during treatment</a:t>
            </a:r>
          </a:p>
        </p:txBody>
      </p:sp>
      <p:sp>
        <p:nvSpPr>
          <p:cNvPr id="3" name="Rectangle 2"/>
          <p:cNvSpPr/>
          <p:nvPr/>
        </p:nvSpPr>
        <p:spPr>
          <a:xfrm>
            <a:off x="462008" y="555114"/>
            <a:ext cx="5907708" cy="400110"/>
          </a:xfrm>
          <a:prstGeom prst="rect">
            <a:avLst/>
          </a:prstGeom>
        </p:spPr>
        <p:txBody>
          <a:bodyPr wrap="none">
            <a:spAutoFit/>
          </a:bodyPr>
          <a:lstStyle/>
          <a:p>
            <a:r>
              <a:rPr lang="en-US" sz="2000" b="1" u="sng" dirty="0">
                <a:solidFill>
                  <a:srgbClr val="00B0F0"/>
                </a:solidFill>
              </a:rPr>
              <a:t>Delivering Nanoparticles from an Elastomeric Ligature</a:t>
            </a:r>
            <a:endParaRPr lang="en-US" dirty="0"/>
          </a:p>
        </p:txBody>
      </p:sp>
      <p:pic>
        <p:nvPicPr>
          <p:cNvPr id="5" name="Picture 4"/>
          <p:cNvPicPr>
            <a:picLocks noChangeAspect="1"/>
          </p:cNvPicPr>
          <p:nvPr/>
        </p:nvPicPr>
        <p:blipFill>
          <a:blip r:embed="rId2"/>
          <a:stretch>
            <a:fillRect/>
          </a:stretch>
        </p:blipFill>
        <p:spPr>
          <a:xfrm>
            <a:off x="8340747" y="2557060"/>
            <a:ext cx="2143125" cy="2143125"/>
          </a:xfrm>
          <a:prstGeom prst="rect">
            <a:avLst/>
          </a:prstGeom>
        </p:spPr>
      </p:pic>
      <p:sp>
        <p:nvSpPr>
          <p:cNvPr id="4" name="Rectangle 3"/>
          <p:cNvSpPr/>
          <p:nvPr/>
        </p:nvSpPr>
        <p:spPr>
          <a:xfrm>
            <a:off x="5080337" y="3244334"/>
            <a:ext cx="2031325" cy="369332"/>
          </a:xfrm>
          <a:prstGeom prst="rect">
            <a:avLst/>
          </a:prstGeom>
        </p:spPr>
        <p:txBody>
          <a:bodyPr wrap="none">
            <a:spAutoFit/>
          </a:bodyPr>
          <a:lstStyle/>
          <a:p>
            <a:r>
              <a:rPr lang="en-US" dirty="0" err="1">
                <a:latin typeface="URWPalladioL-Roma"/>
              </a:rPr>
              <a:t>G</a:t>
            </a:r>
            <a:r>
              <a:rPr lang="en-US" dirty="0" err="1">
                <a:latin typeface="VnURWPalladioL"/>
              </a:rPr>
              <a:t>ó</a:t>
            </a:r>
            <a:r>
              <a:rPr lang="en-US" dirty="0" err="1">
                <a:latin typeface="URWPalladioL-Roma"/>
              </a:rPr>
              <a:t>mora</a:t>
            </a:r>
            <a:r>
              <a:rPr lang="en-US" dirty="0">
                <a:latin typeface="URWPalladioL-Roma"/>
              </a:rPr>
              <a:t> etal,2017</a:t>
            </a:r>
            <a:endParaRPr lang="en-US" dirty="0"/>
          </a:p>
        </p:txBody>
      </p:sp>
      <p:sp>
        <p:nvSpPr>
          <p:cNvPr id="6" name="Date Placeholder 5"/>
          <p:cNvSpPr>
            <a:spLocks noGrp="1"/>
          </p:cNvSpPr>
          <p:nvPr>
            <p:ph type="dt" sz="half" idx="10"/>
          </p:nvPr>
        </p:nvSpPr>
        <p:spPr/>
        <p:txBody>
          <a:bodyPr/>
          <a:lstStyle/>
          <a:p>
            <a:fld id="{6EDC0642-35A4-439C-862D-1E1A90442B8C}"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66</a:t>
            </a:fld>
            <a:endParaRPr lang="en-US"/>
          </a:p>
        </p:txBody>
      </p:sp>
    </p:spTree>
    <p:extLst>
      <p:ext uri="{BB962C8B-B14F-4D97-AF65-F5344CB8AC3E}">
        <p14:creationId xmlns:p14="http://schemas.microsoft.com/office/powerpoint/2010/main" val="23163119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309669" cy="5395263"/>
          </a:xfrm>
          <a:prstGeom prst="rect">
            <a:avLst/>
          </a:prstGeom>
        </p:spPr>
      </p:pic>
      <p:pic>
        <p:nvPicPr>
          <p:cNvPr id="3" name="Picture 2"/>
          <p:cNvPicPr>
            <a:picLocks noChangeAspect="1"/>
          </p:cNvPicPr>
          <p:nvPr/>
        </p:nvPicPr>
        <p:blipFill>
          <a:blip r:embed="rId3"/>
          <a:stretch>
            <a:fillRect/>
          </a:stretch>
        </p:blipFill>
        <p:spPr>
          <a:xfrm>
            <a:off x="5500999" y="4787858"/>
            <a:ext cx="6096851" cy="1867161"/>
          </a:xfrm>
          <a:prstGeom prst="rect">
            <a:avLst/>
          </a:prstGeom>
        </p:spPr>
      </p:pic>
      <p:sp>
        <p:nvSpPr>
          <p:cNvPr id="4" name="Date Placeholder 3"/>
          <p:cNvSpPr>
            <a:spLocks noGrp="1"/>
          </p:cNvSpPr>
          <p:nvPr>
            <p:ph type="dt" sz="half" idx="10"/>
          </p:nvPr>
        </p:nvSpPr>
        <p:spPr/>
        <p:txBody>
          <a:bodyPr/>
          <a:lstStyle/>
          <a:p>
            <a:fld id="{2A398A39-E31B-432C-9417-CD6C37C12DA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67</a:t>
            </a:fld>
            <a:endParaRPr lang="en-US"/>
          </a:p>
        </p:txBody>
      </p:sp>
    </p:spTree>
    <p:extLst>
      <p:ext uri="{BB962C8B-B14F-4D97-AF65-F5344CB8AC3E}">
        <p14:creationId xmlns:p14="http://schemas.microsoft.com/office/powerpoint/2010/main" val="27067208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716" y="478111"/>
            <a:ext cx="5928160" cy="4735218"/>
          </a:xfrm>
          <a:prstGeom prst="rect">
            <a:avLst/>
          </a:prstGeom>
        </p:spPr>
      </p:pic>
      <p:pic>
        <p:nvPicPr>
          <p:cNvPr id="3" name="Picture 2"/>
          <p:cNvPicPr>
            <a:picLocks noChangeAspect="1"/>
          </p:cNvPicPr>
          <p:nvPr/>
        </p:nvPicPr>
        <p:blipFill>
          <a:blip r:embed="rId3"/>
          <a:stretch>
            <a:fillRect/>
          </a:stretch>
        </p:blipFill>
        <p:spPr>
          <a:xfrm>
            <a:off x="4544786" y="3219660"/>
            <a:ext cx="7363964" cy="3046120"/>
          </a:xfrm>
          <a:prstGeom prst="rect">
            <a:avLst/>
          </a:prstGeom>
        </p:spPr>
      </p:pic>
      <p:sp>
        <p:nvSpPr>
          <p:cNvPr id="4" name="Date Placeholder 3"/>
          <p:cNvSpPr>
            <a:spLocks noGrp="1"/>
          </p:cNvSpPr>
          <p:nvPr>
            <p:ph type="dt" sz="half" idx="10"/>
          </p:nvPr>
        </p:nvSpPr>
        <p:spPr/>
        <p:txBody>
          <a:bodyPr/>
          <a:lstStyle/>
          <a:p>
            <a:fld id="{AFDF36CB-E55E-41E4-992E-D1D91988B553}"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68</a:t>
            </a:fld>
            <a:endParaRPr lang="en-US"/>
          </a:p>
        </p:txBody>
      </p:sp>
    </p:spTree>
    <p:extLst>
      <p:ext uri="{BB962C8B-B14F-4D97-AF65-F5344CB8AC3E}">
        <p14:creationId xmlns:p14="http://schemas.microsoft.com/office/powerpoint/2010/main" val="18799500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516" y="1582341"/>
            <a:ext cx="8721484" cy="677108"/>
          </a:xfrm>
          <a:prstGeom prst="rect">
            <a:avLst/>
          </a:prstGeom>
        </p:spPr>
        <p:txBody>
          <a:bodyPr wrap="square">
            <a:spAutoFit/>
          </a:bodyPr>
          <a:lstStyle/>
          <a:p>
            <a:r>
              <a:rPr lang="en-US" sz="2000" b="1" u="sng" dirty="0">
                <a:solidFill>
                  <a:srgbClr val="00B0F0"/>
                </a:solidFill>
              </a:rPr>
              <a:t>Shape Memory Polymers (SMP) in Orthodontics</a:t>
            </a:r>
            <a:r>
              <a:rPr lang="en-US" dirty="0"/>
              <a:t> </a:t>
            </a:r>
            <a:endParaRPr lang="en-US" dirty="0" smtClean="0"/>
          </a:p>
          <a:p>
            <a:endParaRPr lang="en-US" dirty="0"/>
          </a:p>
        </p:txBody>
      </p:sp>
      <p:sp>
        <p:nvSpPr>
          <p:cNvPr id="3" name="Rectangle 2"/>
          <p:cNvSpPr/>
          <p:nvPr/>
        </p:nvSpPr>
        <p:spPr>
          <a:xfrm>
            <a:off x="589877" y="2516864"/>
            <a:ext cx="6096000" cy="1200329"/>
          </a:xfrm>
          <a:prstGeom prst="rect">
            <a:avLst/>
          </a:prstGeom>
        </p:spPr>
        <p:txBody>
          <a:bodyPr>
            <a:spAutoFit/>
          </a:bodyPr>
          <a:lstStyle/>
          <a:p>
            <a:pPr>
              <a:defRPr/>
            </a:pPr>
            <a:r>
              <a:rPr lang="en-US" dirty="0"/>
              <a:t>Future directions of research on shape—</a:t>
            </a:r>
            <a:r>
              <a:rPr lang="en-US" dirty="0" err="1"/>
              <a:t>nanocomposite</a:t>
            </a:r>
            <a:r>
              <a:rPr lang="en-US" dirty="0"/>
              <a:t> polymers with memory for the production of aesthetic orthodontic wires may have interesting potential in the research of orthodontic biomaterials.</a:t>
            </a:r>
          </a:p>
        </p:txBody>
      </p:sp>
      <p:sp>
        <p:nvSpPr>
          <p:cNvPr id="4" name="Date Placeholder 3"/>
          <p:cNvSpPr>
            <a:spLocks noGrp="1"/>
          </p:cNvSpPr>
          <p:nvPr>
            <p:ph type="dt" sz="half" idx="10"/>
          </p:nvPr>
        </p:nvSpPr>
        <p:spPr/>
        <p:txBody>
          <a:bodyPr/>
          <a:lstStyle/>
          <a:p>
            <a:fld id="{81755222-532C-474E-B2F3-AB3A2D54A28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69</a:t>
            </a:fld>
            <a:endParaRPr lang="en-US"/>
          </a:p>
        </p:txBody>
      </p:sp>
    </p:spTree>
    <p:extLst>
      <p:ext uri="{BB962C8B-B14F-4D97-AF65-F5344CB8AC3E}">
        <p14:creationId xmlns:p14="http://schemas.microsoft.com/office/powerpoint/2010/main" val="3908115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209" y="1916333"/>
            <a:ext cx="11445766" cy="1754326"/>
          </a:xfrm>
          <a:prstGeom prst="rect">
            <a:avLst/>
          </a:prstGeom>
        </p:spPr>
        <p:txBody>
          <a:bodyPr wrap="square">
            <a:spAutoFit/>
          </a:bodyPr>
          <a:lstStyle/>
          <a:p>
            <a:r>
              <a:rPr lang="en-US" dirty="0"/>
              <a:t>It means that the surface area to volume ratio increases as the radius of the sphere decreases and vice versa. It also means that when a given volume of material is made up of smaller particles, the surface area of the material increases. Therefore, as particle size decreases, a greater proportion of the particles are found at the surface of the material. For example, a particle of size 3 nm has 50% of its particles on the surface; at 10 nm, 20% of its particles are on the surface; and at 30 nm, 5% of its particles are on the surface. Therefore, materials made of nanoparticles have a much greater surface area per unit volume ratio compared with the materials made up of bigger particles.</a:t>
            </a:r>
          </a:p>
        </p:txBody>
      </p:sp>
      <p:sp>
        <p:nvSpPr>
          <p:cNvPr id="3" name="Rectangle 2"/>
          <p:cNvSpPr/>
          <p:nvPr/>
        </p:nvSpPr>
        <p:spPr>
          <a:xfrm>
            <a:off x="927515" y="544762"/>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pic>
        <p:nvPicPr>
          <p:cNvPr id="4" name="Picture 3"/>
          <p:cNvPicPr>
            <a:picLocks noChangeAspect="1"/>
          </p:cNvPicPr>
          <p:nvPr/>
        </p:nvPicPr>
        <p:blipFill>
          <a:blip r:embed="rId3"/>
          <a:stretch>
            <a:fillRect/>
          </a:stretch>
        </p:blipFill>
        <p:spPr>
          <a:xfrm>
            <a:off x="4948664" y="3977738"/>
            <a:ext cx="5372100" cy="2257425"/>
          </a:xfrm>
          <a:prstGeom prst="rect">
            <a:avLst/>
          </a:prstGeom>
        </p:spPr>
      </p:pic>
      <p:pic>
        <p:nvPicPr>
          <p:cNvPr id="6" name="Picture 5"/>
          <p:cNvPicPr>
            <a:picLocks noChangeAspect="1"/>
          </p:cNvPicPr>
          <p:nvPr/>
        </p:nvPicPr>
        <p:blipFill>
          <a:blip r:embed="rId4"/>
          <a:stretch>
            <a:fillRect/>
          </a:stretch>
        </p:blipFill>
        <p:spPr>
          <a:xfrm>
            <a:off x="1229908" y="4506013"/>
            <a:ext cx="1475455" cy="1041642"/>
          </a:xfrm>
          <a:prstGeom prst="rect">
            <a:avLst/>
          </a:prstGeom>
        </p:spPr>
      </p:pic>
      <p:sp>
        <p:nvSpPr>
          <p:cNvPr id="5" name="Rectangle 4"/>
          <p:cNvSpPr/>
          <p:nvPr/>
        </p:nvSpPr>
        <p:spPr>
          <a:xfrm>
            <a:off x="416209" y="21542"/>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7" name="Date Placeholder 6"/>
          <p:cNvSpPr>
            <a:spLocks noGrp="1"/>
          </p:cNvSpPr>
          <p:nvPr>
            <p:ph type="dt" sz="half" idx="10"/>
          </p:nvPr>
        </p:nvSpPr>
        <p:spPr/>
        <p:txBody>
          <a:bodyPr/>
          <a:lstStyle/>
          <a:p>
            <a:fld id="{DF6C0F71-90B3-4056-B45E-FAC40A67E358}"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7</a:t>
            </a:fld>
            <a:endParaRPr lang="en-US"/>
          </a:p>
        </p:txBody>
      </p:sp>
    </p:spTree>
    <p:extLst>
      <p:ext uri="{BB962C8B-B14F-4D97-AF65-F5344CB8AC3E}">
        <p14:creationId xmlns:p14="http://schemas.microsoft.com/office/powerpoint/2010/main" val="34001844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780" y="1434548"/>
            <a:ext cx="10878207" cy="830997"/>
          </a:xfrm>
          <a:prstGeom prst="rect">
            <a:avLst/>
          </a:prstGeom>
        </p:spPr>
        <p:txBody>
          <a:bodyPr wrap="square">
            <a:spAutoFit/>
          </a:bodyPr>
          <a:lstStyle/>
          <a:p>
            <a:r>
              <a:rPr lang="en-US" sz="2400" b="1" u="sng" dirty="0">
                <a:solidFill>
                  <a:srgbClr val="00B0F0"/>
                </a:solidFill>
              </a:rPr>
              <a:t>Control of Oral Biofilms during Orthodontic Treatment </a:t>
            </a:r>
            <a:endParaRPr lang="en-US" sz="2400" b="1" u="sng" dirty="0" smtClean="0">
              <a:solidFill>
                <a:srgbClr val="00B0F0"/>
              </a:solidFill>
            </a:endParaRPr>
          </a:p>
          <a:p>
            <a:endParaRPr lang="en-US" sz="2400" b="1" u="sng" dirty="0">
              <a:solidFill>
                <a:srgbClr val="00B0F0"/>
              </a:solidFill>
            </a:endParaRPr>
          </a:p>
        </p:txBody>
      </p:sp>
      <p:pic>
        <p:nvPicPr>
          <p:cNvPr id="3" name="Picture 2"/>
          <p:cNvPicPr>
            <a:picLocks noChangeAspect="1"/>
          </p:cNvPicPr>
          <p:nvPr/>
        </p:nvPicPr>
        <p:blipFill>
          <a:blip r:embed="rId3"/>
          <a:stretch>
            <a:fillRect/>
          </a:stretch>
        </p:blipFill>
        <p:spPr>
          <a:xfrm>
            <a:off x="387275" y="1948591"/>
            <a:ext cx="5945897" cy="3395626"/>
          </a:xfrm>
          <a:prstGeom prst="rect">
            <a:avLst/>
          </a:prstGeom>
        </p:spPr>
      </p:pic>
      <p:sp>
        <p:nvSpPr>
          <p:cNvPr id="4" name="Rectangle 3"/>
          <p:cNvSpPr/>
          <p:nvPr/>
        </p:nvSpPr>
        <p:spPr>
          <a:xfrm>
            <a:off x="6675120" y="2162288"/>
            <a:ext cx="4948518" cy="4524315"/>
          </a:xfrm>
          <a:prstGeom prst="rect">
            <a:avLst/>
          </a:prstGeom>
        </p:spPr>
        <p:txBody>
          <a:bodyPr wrap="square">
            <a:spAutoFit/>
          </a:bodyPr>
          <a:lstStyle/>
          <a:p>
            <a:r>
              <a:rPr lang="en-US" dirty="0">
                <a:solidFill>
                  <a:srgbClr val="000000"/>
                </a:solidFill>
                <a:latin typeface="times new roman" panose="02020603050405020304" pitchFamily="18" charset="0"/>
              </a:rPr>
              <a:t>Mechanisms of NP mediated antimicrobial and </a:t>
            </a:r>
            <a:r>
              <a:rPr lang="en-US" dirty="0" err="1">
                <a:solidFill>
                  <a:srgbClr val="000000"/>
                </a:solidFill>
                <a:latin typeface="times new roman" panose="02020603050405020304" pitchFamily="18" charset="0"/>
              </a:rPr>
              <a:t>antibiofilm</a:t>
            </a:r>
            <a:r>
              <a:rPr lang="en-US" dirty="0">
                <a:solidFill>
                  <a:srgbClr val="000000"/>
                </a:solidFill>
                <a:latin typeface="times new roman" panose="02020603050405020304" pitchFamily="18" charset="0"/>
              </a:rPr>
              <a:t> activities against oral bacteria. Panel A shows the inhibition of </a:t>
            </a:r>
            <a:r>
              <a:rPr lang="en-US" dirty="0" err="1">
                <a:solidFill>
                  <a:srgbClr val="000000"/>
                </a:solidFill>
                <a:latin typeface="times new roman" panose="02020603050405020304" pitchFamily="18" charset="0"/>
              </a:rPr>
              <a:t>glucosyl</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transferase</a:t>
            </a:r>
            <a:r>
              <a:rPr lang="en-US" dirty="0">
                <a:solidFill>
                  <a:srgbClr val="000000"/>
                </a:solidFill>
                <a:latin typeface="times new roman" panose="02020603050405020304" pitchFamily="18" charset="0"/>
              </a:rPr>
              <a:t> by NPs leading to the reduced </a:t>
            </a:r>
            <a:r>
              <a:rPr lang="en-US" dirty="0" err="1">
                <a:solidFill>
                  <a:srgbClr val="000000"/>
                </a:solidFill>
                <a:latin typeface="times new roman" panose="02020603050405020304" pitchFamily="18" charset="0"/>
              </a:rPr>
              <a:t>exopolysaccharide</a:t>
            </a:r>
            <a:r>
              <a:rPr lang="en-US" dirty="0">
                <a:solidFill>
                  <a:srgbClr val="000000"/>
                </a:solidFill>
                <a:latin typeface="times new roman" panose="02020603050405020304" pitchFamily="18" charset="0"/>
              </a:rPr>
              <a:t> production and biofilm formation and loosening of biofilm through penetration. Panel B shows NPs mediated biochemical changes occurring at cellular level either in the planktonic cells or within the individual cells of the dental biofilm (e.g. ROS generation, DNA binding, enzyme inhibition, depleted levels of intracellular ATP). Panel C shows the changes taking place at the membranes of individual cells such as disruption of cell membrane, inhibition of cytochrome oxidase involved in the bacterial respiration </a:t>
            </a:r>
            <a:r>
              <a:rPr lang="en-US" dirty="0" smtClean="0">
                <a:solidFill>
                  <a:srgbClr val="000000"/>
                </a:solidFill>
                <a:latin typeface="times new roman" panose="02020603050405020304" pitchFamily="18" charset="0"/>
              </a:rPr>
              <a:t>.</a:t>
            </a:r>
          </a:p>
          <a:p>
            <a:r>
              <a:rPr lang="en-US" dirty="0" smtClean="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Khan et al., 2015).</a:t>
            </a:r>
            <a:endParaRPr lang="en-US" dirty="0"/>
          </a:p>
        </p:txBody>
      </p:sp>
      <p:sp>
        <p:nvSpPr>
          <p:cNvPr id="5" name="Date Placeholder 4"/>
          <p:cNvSpPr>
            <a:spLocks noGrp="1"/>
          </p:cNvSpPr>
          <p:nvPr>
            <p:ph type="dt" sz="half" idx="10"/>
          </p:nvPr>
        </p:nvSpPr>
        <p:spPr/>
        <p:txBody>
          <a:bodyPr/>
          <a:lstStyle/>
          <a:p>
            <a:fld id="{ED8F4880-917A-4218-AF15-4793A3BAD5ED}"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70</a:t>
            </a:fld>
            <a:endParaRPr lang="en-US"/>
          </a:p>
        </p:txBody>
      </p:sp>
    </p:spTree>
    <p:extLst>
      <p:ext uri="{BB962C8B-B14F-4D97-AF65-F5344CB8AC3E}">
        <p14:creationId xmlns:p14="http://schemas.microsoft.com/office/powerpoint/2010/main" val="25611550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822" r="12787"/>
          <a:stretch/>
        </p:blipFill>
        <p:spPr>
          <a:xfrm>
            <a:off x="2682100" y="1041930"/>
            <a:ext cx="8215026" cy="5076837"/>
          </a:xfrm>
          <a:prstGeom prst="rect">
            <a:avLst/>
          </a:prstGeom>
        </p:spPr>
      </p:pic>
      <p:sp>
        <p:nvSpPr>
          <p:cNvPr id="3" name="Rectangle 2"/>
          <p:cNvSpPr/>
          <p:nvPr/>
        </p:nvSpPr>
        <p:spPr>
          <a:xfrm>
            <a:off x="402729" y="259475"/>
            <a:ext cx="5647893" cy="461665"/>
          </a:xfrm>
          <a:prstGeom prst="rect">
            <a:avLst/>
          </a:prstGeom>
        </p:spPr>
        <p:txBody>
          <a:bodyPr wrap="none">
            <a:spAutoFit/>
          </a:bodyPr>
          <a:lstStyle/>
          <a:p>
            <a:pPr lvl="0"/>
            <a:r>
              <a:rPr lang="en-US" sz="2400" b="1" u="sng" dirty="0">
                <a:solidFill>
                  <a:srgbClr val="00B0F0"/>
                </a:solidFill>
              </a:rPr>
              <a:t>Nanomaterials Application in Orthodontics</a:t>
            </a:r>
          </a:p>
        </p:txBody>
      </p:sp>
      <p:sp>
        <p:nvSpPr>
          <p:cNvPr id="4" name="Date Placeholder 3"/>
          <p:cNvSpPr>
            <a:spLocks noGrp="1"/>
          </p:cNvSpPr>
          <p:nvPr>
            <p:ph type="dt" sz="half" idx="10"/>
          </p:nvPr>
        </p:nvSpPr>
        <p:spPr/>
        <p:txBody>
          <a:bodyPr/>
          <a:lstStyle/>
          <a:p>
            <a:fld id="{E8E59078-DFCA-47B9-B75D-2F1D2EBFABE6}"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71</a:t>
            </a:fld>
            <a:endParaRPr lang="en-US"/>
          </a:p>
        </p:txBody>
      </p:sp>
    </p:spTree>
    <p:extLst>
      <p:ext uri="{BB962C8B-B14F-4D97-AF65-F5344CB8AC3E}">
        <p14:creationId xmlns:p14="http://schemas.microsoft.com/office/powerpoint/2010/main" val="14290683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886" y="597725"/>
            <a:ext cx="3095719" cy="369332"/>
          </a:xfrm>
          <a:prstGeom prst="rect">
            <a:avLst/>
          </a:prstGeom>
        </p:spPr>
        <p:txBody>
          <a:bodyPr wrap="none">
            <a:spAutoFit/>
          </a:bodyPr>
          <a:lstStyle/>
          <a:p>
            <a:r>
              <a:rPr lang="en-US" b="1" u="sng" dirty="0">
                <a:solidFill>
                  <a:srgbClr val="00B0F0"/>
                </a:solidFill>
                <a:latin typeface="URWPalladioL-Bold"/>
              </a:rPr>
              <a:t>Orthodontic Power Chains</a:t>
            </a:r>
            <a:endParaRPr lang="en-US" u="sng" dirty="0">
              <a:solidFill>
                <a:srgbClr val="00B0F0"/>
              </a:solidFill>
            </a:endParaRPr>
          </a:p>
        </p:txBody>
      </p:sp>
      <p:sp>
        <p:nvSpPr>
          <p:cNvPr id="3" name="Rectangle 2"/>
          <p:cNvSpPr/>
          <p:nvPr/>
        </p:nvSpPr>
        <p:spPr>
          <a:xfrm>
            <a:off x="369195" y="1247697"/>
            <a:ext cx="6096000" cy="2585323"/>
          </a:xfrm>
          <a:prstGeom prst="rect">
            <a:avLst/>
          </a:prstGeom>
        </p:spPr>
        <p:txBody>
          <a:bodyPr>
            <a:spAutoFit/>
          </a:bodyPr>
          <a:lstStyle/>
          <a:p>
            <a:r>
              <a:rPr lang="en-US" dirty="0">
                <a:latin typeface="URWPalladioL-Roma"/>
              </a:rPr>
              <a:t>In a study conducted in Taiwan by Cheng et al., the authors tried to improve the physical</a:t>
            </a:r>
          </a:p>
          <a:p>
            <a:r>
              <a:rPr lang="en-US" dirty="0">
                <a:latin typeface="URWPalladioL-Roma"/>
              </a:rPr>
              <a:t>properties of power chains by performing a surface treatment called </a:t>
            </a:r>
            <a:r>
              <a:rPr lang="en-US" dirty="0" err="1">
                <a:latin typeface="URWPalladioL-Roma"/>
              </a:rPr>
              <a:t>nanoimprinting</a:t>
            </a:r>
            <a:r>
              <a:rPr lang="en-US" dirty="0">
                <a:latin typeface="URWPalladioL-Roma"/>
              </a:rPr>
              <a:t>. The treatment</a:t>
            </a:r>
          </a:p>
          <a:p>
            <a:r>
              <a:rPr lang="en-US" dirty="0">
                <a:latin typeface="URWPalladioL-Roma"/>
              </a:rPr>
              <a:t>consists of creating nanostructures on the surface of the chains called </a:t>
            </a:r>
            <a:r>
              <a:rPr lang="en-US" dirty="0" err="1">
                <a:latin typeface="URWPalladioL-Roma"/>
              </a:rPr>
              <a:t>nanopillars</a:t>
            </a:r>
            <a:r>
              <a:rPr lang="en-US" dirty="0">
                <a:latin typeface="URWPalladioL-Roma"/>
              </a:rPr>
              <a:t>. The results seem</a:t>
            </a:r>
          </a:p>
          <a:p>
            <a:r>
              <a:rPr lang="en-US" dirty="0">
                <a:latin typeface="URWPalladioL-Roma"/>
              </a:rPr>
              <a:t>encouraging, as this treatment converts the material from hydrophilic to hydrophobic and alleviates</a:t>
            </a:r>
          </a:p>
          <a:p>
            <a:r>
              <a:rPr lang="en-US" dirty="0">
                <a:latin typeface="URWPalladioL-Roma"/>
              </a:rPr>
              <a:t>the shortcomings of these orthodontic auxiliaries</a:t>
            </a:r>
            <a:endParaRPr lang="en-US" dirty="0"/>
          </a:p>
        </p:txBody>
      </p:sp>
      <p:pic>
        <p:nvPicPr>
          <p:cNvPr id="4" name="Picture 3"/>
          <p:cNvPicPr>
            <a:picLocks noChangeAspect="1"/>
          </p:cNvPicPr>
          <p:nvPr/>
        </p:nvPicPr>
        <p:blipFill>
          <a:blip r:embed="rId2"/>
          <a:stretch>
            <a:fillRect/>
          </a:stretch>
        </p:blipFill>
        <p:spPr>
          <a:xfrm>
            <a:off x="6310646" y="2540358"/>
            <a:ext cx="5414543" cy="3625485"/>
          </a:xfrm>
          <a:prstGeom prst="rect">
            <a:avLst/>
          </a:prstGeom>
        </p:spPr>
      </p:pic>
      <p:sp>
        <p:nvSpPr>
          <p:cNvPr id="6" name="Rectangle 5"/>
          <p:cNvSpPr/>
          <p:nvPr/>
        </p:nvSpPr>
        <p:spPr>
          <a:xfrm>
            <a:off x="1256914" y="5131089"/>
            <a:ext cx="3006913" cy="369332"/>
          </a:xfrm>
          <a:prstGeom prst="rect">
            <a:avLst/>
          </a:prstGeom>
        </p:spPr>
        <p:txBody>
          <a:bodyPr wrap="square">
            <a:spAutoFit/>
          </a:bodyPr>
          <a:lstStyle/>
          <a:p>
            <a:r>
              <a:rPr lang="en-US" dirty="0"/>
              <a:t>Anodic aluminum oxide (AAO)</a:t>
            </a:r>
          </a:p>
        </p:txBody>
      </p:sp>
      <p:sp>
        <p:nvSpPr>
          <p:cNvPr id="5" name="Date Placeholder 4"/>
          <p:cNvSpPr>
            <a:spLocks noGrp="1"/>
          </p:cNvSpPr>
          <p:nvPr>
            <p:ph type="dt" sz="half" idx="10"/>
          </p:nvPr>
        </p:nvSpPr>
        <p:spPr/>
        <p:txBody>
          <a:bodyPr/>
          <a:lstStyle/>
          <a:p>
            <a:fld id="{D83ABF15-C3AC-418B-B6F9-C30D0539FF1C}"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72</a:t>
            </a:fld>
            <a:endParaRPr lang="en-US"/>
          </a:p>
        </p:txBody>
      </p:sp>
    </p:spTree>
    <p:extLst>
      <p:ext uri="{BB962C8B-B14F-4D97-AF65-F5344CB8AC3E}">
        <p14:creationId xmlns:p14="http://schemas.microsoft.com/office/powerpoint/2010/main" val="28037343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571" y="565528"/>
            <a:ext cx="2274982" cy="369332"/>
          </a:xfrm>
          <a:prstGeom prst="rect">
            <a:avLst/>
          </a:prstGeom>
        </p:spPr>
        <p:txBody>
          <a:bodyPr wrap="none">
            <a:spAutoFit/>
          </a:bodyPr>
          <a:lstStyle/>
          <a:p>
            <a:r>
              <a:rPr lang="en-US" b="1" u="sng" dirty="0">
                <a:solidFill>
                  <a:srgbClr val="00B0F0"/>
                </a:solidFill>
                <a:latin typeface="URWPalladioL-Bold"/>
              </a:rPr>
              <a:t>Orthodontic Bands</a:t>
            </a:r>
            <a:endParaRPr lang="en-US" u="sng" dirty="0">
              <a:solidFill>
                <a:srgbClr val="00B0F0"/>
              </a:solidFill>
            </a:endParaRPr>
          </a:p>
        </p:txBody>
      </p:sp>
      <p:sp>
        <p:nvSpPr>
          <p:cNvPr id="3" name="Rectangle 2"/>
          <p:cNvSpPr/>
          <p:nvPr/>
        </p:nvSpPr>
        <p:spPr>
          <a:xfrm>
            <a:off x="373630" y="1408683"/>
            <a:ext cx="8551429" cy="646331"/>
          </a:xfrm>
          <a:prstGeom prst="rect">
            <a:avLst/>
          </a:prstGeom>
        </p:spPr>
        <p:txBody>
          <a:bodyPr wrap="square">
            <a:spAutoFit/>
          </a:bodyPr>
          <a:lstStyle/>
          <a:p>
            <a:r>
              <a:rPr lang="en-US" dirty="0">
                <a:latin typeface="URWPalladioL-Roma"/>
              </a:rPr>
              <a:t>Band cements with antimicrobial characteristics (antibacterial release materials such as </a:t>
            </a:r>
            <a:r>
              <a:rPr lang="en-US" dirty="0" smtClean="0">
                <a:latin typeface="URWPalladioL-Roma"/>
              </a:rPr>
              <a:t>silver nanoparticles</a:t>
            </a:r>
            <a:r>
              <a:rPr lang="en-US" dirty="0">
                <a:latin typeface="URWPalladioL-Roma"/>
              </a:rPr>
              <a:t>) </a:t>
            </a:r>
          </a:p>
        </p:txBody>
      </p:sp>
      <p:sp>
        <p:nvSpPr>
          <p:cNvPr id="4" name="Rectangle 3"/>
          <p:cNvSpPr/>
          <p:nvPr/>
        </p:nvSpPr>
        <p:spPr>
          <a:xfrm>
            <a:off x="5580474" y="3244334"/>
            <a:ext cx="1980029" cy="369332"/>
          </a:xfrm>
          <a:prstGeom prst="rect">
            <a:avLst/>
          </a:prstGeom>
        </p:spPr>
        <p:txBody>
          <a:bodyPr wrap="none">
            <a:spAutoFit/>
          </a:bodyPr>
          <a:lstStyle/>
          <a:p>
            <a:r>
              <a:rPr lang="en-US" dirty="0" smtClean="0">
                <a:latin typeface="URWPalladioL-Roma"/>
              </a:rPr>
              <a:t>Moreira etal,2015</a:t>
            </a:r>
            <a:endParaRPr lang="en-US" dirty="0"/>
          </a:p>
        </p:txBody>
      </p:sp>
      <p:pic>
        <p:nvPicPr>
          <p:cNvPr id="5" name="Picture 4"/>
          <p:cNvPicPr>
            <a:picLocks noChangeAspect="1"/>
          </p:cNvPicPr>
          <p:nvPr/>
        </p:nvPicPr>
        <p:blipFill>
          <a:blip r:embed="rId3"/>
          <a:stretch>
            <a:fillRect/>
          </a:stretch>
        </p:blipFill>
        <p:spPr>
          <a:xfrm>
            <a:off x="592571" y="3779010"/>
            <a:ext cx="5177508" cy="2379724"/>
          </a:xfrm>
          <a:prstGeom prst="rect">
            <a:avLst/>
          </a:prstGeom>
        </p:spPr>
      </p:pic>
      <p:sp>
        <p:nvSpPr>
          <p:cNvPr id="6" name="Date Placeholder 5"/>
          <p:cNvSpPr>
            <a:spLocks noGrp="1"/>
          </p:cNvSpPr>
          <p:nvPr>
            <p:ph type="dt" sz="half" idx="10"/>
          </p:nvPr>
        </p:nvSpPr>
        <p:spPr/>
        <p:txBody>
          <a:bodyPr/>
          <a:lstStyle/>
          <a:p>
            <a:fld id="{20BA5B24-3560-48B4-829E-EBE9612FD05E}"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73</a:t>
            </a:fld>
            <a:endParaRPr lang="en-US"/>
          </a:p>
        </p:txBody>
      </p:sp>
    </p:spTree>
    <p:extLst>
      <p:ext uri="{BB962C8B-B14F-4D97-AF65-F5344CB8AC3E}">
        <p14:creationId xmlns:p14="http://schemas.microsoft.com/office/powerpoint/2010/main" val="27435610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328" y="565528"/>
            <a:ext cx="2813591" cy="369332"/>
          </a:xfrm>
          <a:prstGeom prst="rect">
            <a:avLst/>
          </a:prstGeom>
        </p:spPr>
        <p:txBody>
          <a:bodyPr wrap="none">
            <a:spAutoFit/>
          </a:bodyPr>
          <a:lstStyle/>
          <a:p>
            <a:r>
              <a:rPr lang="en-US" b="1" dirty="0">
                <a:latin typeface="URWPalladioL-Bold"/>
              </a:rPr>
              <a:t>Orthodontic </a:t>
            </a:r>
            <a:r>
              <a:rPr lang="en-US" b="1" dirty="0" err="1">
                <a:latin typeface="URWPalladioL-Bold"/>
              </a:rPr>
              <a:t>Miniscrews</a:t>
            </a:r>
            <a:endParaRPr lang="en-US" dirty="0"/>
          </a:p>
        </p:txBody>
      </p:sp>
      <p:pic>
        <p:nvPicPr>
          <p:cNvPr id="5" name="Picture 4"/>
          <p:cNvPicPr>
            <a:picLocks noChangeAspect="1"/>
          </p:cNvPicPr>
          <p:nvPr/>
        </p:nvPicPr>
        <p:blipFill>
          <a:blip r:embed="rId3"/>
          <a:stretch>
            <a:fillRect/>
          </a:stretch>
        </p:blipFill>
        <p:spPr>
          <a:xfrm>
            <a:off x="51515" y="1029754"/>
            <a:ext cx="9015974" cy="3472629"/>
          </a:xfrm>
          <a:prstGeom prst="rect">
            <a:avLst/>
          </a:prstGeom>
        </p:spPr>
      </p:pic>
      <p:sp>
        <p:nvSpPr>
          <p:cNvPr id="6" name="Rectangle 5"/>
          <p:cNvSpPr/>
          <p:nvPr/>
        </p:nvSpPr>
        <p:spPr>
          <a:xfrm>
            <a:off x="347730" y="3558940"/>
            <a:ext cx="10631510" cy="3139321"/>
          </a:xfrm>
          <a:prstGeom prst="rect">
            <a:avLst/>
          </a:prstGeom>
        </p:spPr>
        <p:txBody>
          <a:bodyPr wrap="square">
            <a:spAutoFit/>
          </a:bodyPr>
          <a:lstStyle/>
          <a:p>
            <a:endParaRPr lang="en-US" dirty="0">
              <a:solidFill>
                <a:srgbClr val="000000"/>
              </a:solidFill>
              <a:latin typeface="URWPalladioL-Roma"/>
            </a:endParaRPr>
          </a:p>
          <a:p>
            <a:endParaRPr lang="en-US" dirty="0">
              <a:solidFill>
                <a:srgbClr val="000000"/>
              </a:solidFill>
              <a:latin typeface="URWPalladioL-Roma"/>
            </a:endParaRPr>
          </a:p>
          <a:p>
            <a:r>
              <a:rPr lang="en-US" dirty="0">
                <a:solidFill>
                  <a:srgbClr val="000000"/>
                </a:solidFill>
                <a:latin typeface="URWPalladioL-Roma"/>
              </a:rPr>
              <a:t>The TiO</a:t>
            </a:r>
            <a:r>
              <a:rPr lang="en-US" sz="800" dirty="0">
                <a:solidFill>
                  <a:srgbClr val="000000"/>
                </a:solidFill>
                <a:latin typeface="URWPalladioL-Roma"/>
              </a:rPr>
              <a:t>2 </a:t>
            </a:r>
            <a:r>
              <a:rPr lang="en-US" dirty="0">
                <a:solidFill>
                  <a:srgbClr val="000000"/>
                </a:solidFill>
                <a:latin typeface="URWPalladioL-Roma"/>
              </a:rPr>
              <a:t>nanotube arrays were loaded with RhBMP-2 (recombinant human bone morphogenetic</a:t>
            </a:r>
          </a:p>
          <a:p>
            <a:r>
              <a:rPr lang="en-US" dirty="0">
                <a:solidFill>
                  <a:srgbClr val="000000"/>
                </a:solidFill>
                <a:latin typeface="URWPalladioL-Roma"/>
              </a:rPr>
              <a:t>protein-2) and ibuprofen and were compared with a control group of standard </a:t>
            </a:r>
            <a:r>
              <a:rPr lang="en-US" dirty="0" err="1">
                <a:solidFill>
                  <a:srgbClr val="000000"/>
                </a:solidFill>
                <a:latin typeface="URWPalladioL-Roma"/>
              </a:rPr>
              <a:t>miniscrews</a:t>
            </a:r>
            <a:r>
              <a:rPr lang="en-US" dirty="0">
                <a:solidFill>
                  <a:srgbClr val="000000"/>
                </a:solidFill>
                <a:latin typeface="URWPalladioL-Roma"/>
              </a:rPr>
              <a:t>. The effects of the drugs were evaluated in vivo: the study looked at how drug-modified </a:t>
            </a:r>
            <a:r>
              <a:rPr lang="en-US" dirty="0" err="1">
                <a:solidFill>
                  <a:srgbClr val="000000"/>
                </a:solidFill>
                <a:latin typeface="URWPalladioL-Roma"/>
              </a:rPr>
              <a:t>miniscrews</a:t>
            </a:r>
            <a:r>
              <a:rPr lang="en-US" dirty="0">
                <a:solidFill>
                  <a:srgbClr val="000000"/>
                </a:solidFill>
                <a:latin typeface="URWPalladioL-Roma"/>
              </a:rPr>
              <a:t> had a positive </a:t>
            </a:r>
            <a:r>
              <a:rPr lang="en-US" dirty="0" err="1">
                <a:solidFill>
                  <a:srgbClr val="000000"/>
                </a:solidFill>
                <a:latin typeface="URWPalladioL-Roma"/>
              </a:rPr>
              <a:t>eect</a:t>
            </a:r>
            <a:r>
              <a:rPr lang="en-US" dirty="0">
                <a:solidFill>
                  <a:srgbClr val="000000"/>
                </a:solidFill>
                <a:latin typeface="URWPalladioL-Roma"/>
              </a:rPr>
              <a:t> on tissue health.</a:t>
            </a:r>
          </a:p>
          <a:p>
            <a:r>
              <a:rPr lang="en-US" dirty="0">
                <a:solidFill>
                  <a:srgbClr val="000000"/>
                </a:solidFill>
                <a:latin typeface="URWPalladioL-Roma"/>
              </a:rPr>
              <a:t>These modified </a:t>
            </a:r>
            <a:r>
              <a:rPr lang="en-US" dirty="0" err="1">
                <a:solidFill>
                  <a:srgbClr val="000000"/>
                </a:solidFill>
                <a:latin typeface="URWPalladioL-Roma"/>
              </a:rPr>
              <a:t>miniscrews</a:t>
            </a:r>
            <a:r>
              <a:rPr lang="en-US" dirty="0">
                <a:solidFill>
                  <a:srgbClr val="000000"/>
                </a:solidFill>
                <a:latin typeface="URWPalladioL-Roma"/>
              </a:rPr>
              <a:t> can convey other drugs, such as antibiotic agents, aspirin and</a:t>
            </a:r>
          </a:p>
          <a:p>
            <a:r>
              <a:rPr lang="en-US" dirty="0">
                <a:solidFill>
                  <a:srgbClr val="000000"/>
                </a:solidFill>
                <a:latin typeface="URWPalladioL-Roma"/>
              </a:rPr>
              <a:t>Vitamin C, to decrease inflammation at the insertion site and patient discomfort. This modification</a:t>
            </a:r>
          </a:p>
          <a:p>
            <a:r>
              <a:rPr lang="en-US" dirty="0">
                <a:solidFill>
                  <a:srgbClr val="000000"/>
                </a:solidFill>
                <a:latin typeface="URWPalladioL-Roma"/>
              </a:rPr>
              <a:t>to the materials has also proved important in ensuring greater surface roughness of the aids and</a:t>
            </a:r>
          </a:p>
          <a:p>
            <a:r>
              <a:rPr lang="en-US" dirty="0">
                <a:solidFill>
                  <a:srgbClr val="000000"/>
                </a:solidFill>
                <a:latin typeface="URWPalladioL-Roma"/>
              </a:rPr>
              <a:t>improving wettability compared to conventional products.</a:t>
            </a:r>
            <a:endParaRPr lang="en-US" dirty="0"/>
          </a:p>
          <a:p>
            <a:endParaRPr lang="en-US" dirty="0"/>
          </a:p>
        </p:txBody>
      </p:sp>
      <p:sp>
        <p:nvSpPr>
          <p:cNvPr id="3" name="Date Placeholder 2"/>
          <p:cNvSpPr>
            <a:spLocks noGrp="1"/>
          </p:cNvSpPr>
          <p:nvPr>
            <p:ph type="dt" sz="half" idx="10"/>
          </p:nvPr>
        </p:nvSpPr>
        <p:spPr/>
        <p:txBody>
          <a:bodyPr/>
          <a:lstStyle/>
          <a:p>
            <a:fld id="{012F5A49-3F46-4420-90D9-1FCD20EE1A91}"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74</a:t>
            </a:fld>
            <a:endParaRPr lang="en-US"/>
          </a:p>
        </p:txBody>
      </p:sp>
    </p:spTree>
    <p:extLst>
      <p:ext uri="{BB962C8B-B14F-4D97-AF65-F5344CB8AC3E}">
        <p14:creationId xmlns:p14="http://schemas.microsoft.com/office/powerpoint/2010/main" val="8783358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60" y="530794"/>
            <a:ext cx="2688236" cy="387286"/>
          </a:xfrm>
          <a:prstGeom prst="rect">
            <a:avLst/>
          </a:prstGeom>
        </p:spPr>
        <p:txBody>
          <a:bodyPr wrap="none">
            <a:spAutoFit/>
          </a:bodyPr>
          <a:lstStyle/>
          <a:p>
            <a:pPr>
              <a:lnSpc>
                <a:spcPts val="2250"/>
              </a:lnSpc>
              <a:spcBef>
                <a:spcPts val="2000"/>
              </a:spcBef>
              <a:spcAft>
                <a:spcPts val="1000"/>
              </a:spcAft>
            </a:pPr>
            <a:r>
              <a:rPr lang="en-US" sz="2400" b="1" u="sng" dirty="0">
                <a:solidFill>
                  <a:srgbClr val="995733"/>
                </a:solidFill>
                <a:latin typeface="Cambria" panose="02040503050406030204" pitchFamily="18" charset="0"/>
              </a:rPr>
              <a:t>Bracket Materials</a:t>
            </a:r>
            <a:endParaRPr lang="en-US" sz="2400" b="1" i="0" u="sng" dirty="0">
              <a:solidFill>
                <a:srgbClr val="995733"/>
              </a:solidFill>
              <a:effectLst/>
              <a:latin typeface="Cambria" panose="02040503050406030204" pitchFamily="18" charset="0"/>
            </a:endParaRPr>
          </a:p>
        </p:txBody>
      </p:sp>
      <p:sp>
        <p:nvSpPr>
          <p:cNvPr id="4" name="Rectangle 3"/>
          <p:cNvSpPr/>
          <p:nvPr/>
        </p:nvSpPr>
        <p:spPr>
          <a:xfrm>
            <a:off x="714777" y="1305342"/>
            <a:ext cx="8429223" cy="1754326"/>
          </a:xfrm>
          <a:prstGeom prst="rect">
            <a:avLst/>
          </a:prstGeom>
        </p:spPr>
        <p:txBody>
          <a:bodyPr wrap="square">
            <a:spAutoFit/>
          </a:bodyPr>
          <a:lstStyle/>
          <a:p>
            <a:r>
              <a:rPr lang="en-US" dirty="0"/>
              <a:t>Nitrogen doped titanium dioxide (TiO2) brackets: Orthodontic brackets have been coated with nitrogen doped titanium dioxide. The activation of Nitrogen doped Titanium dioxide leads to the formation of OH. Free radicals, superoxide ions (O2), </a:t>
            </a:r>
            <a:r>
              <a:rPr lang="en-US" dirty="0" err="1"/>
              <a:t>peroxyl</a:t>
            </a:r>
            <a:r>
              <a:rPr lang="en-US" dirty="0"/>
              <a:t> radicals (HO2) and hydrogen peroxide (H2O2). These chemicals, through a series of oxidation reactions, react with biological molecules such as lipids, proteins, enzymes and nucleic acids, damage biological cell structures, but also exert antimicrobial </a:t>
            </a:r>
            <a:r>
              <a:rPr lang="en-US" dirty="0" smtClean="0"/>
              <a:t>activity</a:t>
            </a:r>
            <a:endParaRPr lang="en-US" dirty="0"/>
          </a:p>
        </p:txBody>
      </p:sp>
      <p:sp>
        <p:nvSpPr>
          <p:cNvPr id="5" name="Rectangle 4"/>
          <p:cNvSpPr/>
          <p:nvPr/>
        </p:nvSpPr>
        <p:spPr>
          <a:xfrm>
            <a:off x="1974032" y="3811004"/>
            <a:ext cx="1749197" cy="369332"/>
          </a:xfrm>
          <a:prstGeom prst="rect">
            <a:avLst/>
          </a:prstGeom>
        </p:spPr>
        <p:txBody>
          <a:bodyPr wrap="none">
            <a:spAutoFit/>
          </a:bodyPr>
          <a:lstStyle/>
          <a:p>
            <a:r>
              <a:rPr lang="en-US" dirty="0" err="1" smtClean="0">
                <a:solidFill>
                  <a:srgbClr val="1F7F2C"/>
                </a:solidFill>
                <a:latin typeface="ff1"/>
              </a:rPr>
              <a:t>Batra</a:t>
            </a:r>
            <a:r>
              <a:rPr lang="en-US" dirty="0" smtClean="0">
                <a:solidFill>
                  <a:srgbClr val="1F7F2C"/>
                </a:solidFill>
                <a:latin typeface="ff1"/>
              </a:rPr>
              <a:t> etal,2016</a:t>
            </a:r>
            <a:endParaRPr lang="en-US" dirty="0"/>
          </a:p>
        </p:txBody>
      </p:sp>
      <p:sp>
        <p:nvSpPr>
          <p:cNvPr id="3" name="Date Placeholder 2"/>
          <p:cNvSpPr>
            <a:spLocks noGrp="1"/>
          </p:cNvSpPr>
          <p:nvPr>
            <p:ph type="dt" sz="half" idx="10"/>
          </p:nvPr>
        </p:nvSpPr>
        <p:spPr/>
        <p:txBody>
          <a:bodyPr/>
          <a:lstStyle/>
          <a:p>
            <a:fld id="{A27EDD99-3AE8-4288-8407-172DF1443023}" type="datetime3">
              <a:rPr lang="en-US" smtClean="0"/>
              <a:t>14 April 2023</a:t>
            </a:fld>
            <a:endParaRPr lang="en-US"/>
          </a:p>
        </p:txBody>
      </p:sp>
      <p:sp>
        <p:nvSpPr>
          <p:cNvPr id="6" name="Footer Placeholder 5"/>
          <p:cNvSpPr>
            <a:spLocks noGrp="1"/>
          </p:cNvSpPr>
          <p:nvPr>
            <p:ph type="ftr" sz="quarter" idx="11"/>
          </p:nvPr>
        </p:nvSpPr>
        <p:spPr/>
        <p:txBody>
          <a:bodyPr/>
          <a:lstStyle/>
          <a:p>
            <a:r>
              <a:rPr lang="en-US" smtClean="0"/>
              <a:t>Shahbaa AbdulGhafoor</a:t>
            </a:r>
            <a:endParaRPr lang="en-US"/>
          </a:p>
        </p:txBody>
      </p:sp>
      <p:sp>
        <p:nvSpPr>
          <p:cNvPr id="7" name="Slide Number Placeholder 6"/>
          <p:cNvSpPr>
            <a:spLocks noGrp="1"/>
          </p:cNvSpPr>
          <p:nvPr>
            <p:ph type="sldNum" sz="quarter" idx="12"/>
          </p:nvPr>
        </p:nvSpPr>
        <p:spPr/>
        <p:txBody>
          <a:bodyPr/>
          <a:lstStyle/>
          <a:p>
            <a:fld id="{B8BFF9C2-2BBF-4A9E-AC60-C4349F405C01}" type="slidenum">
              <a:rPr lang="en-US" smtClean="0"/>
              <a:t>75</a:t>
            </a:fld>
            <a:endParaRPr lang="en-US"/>
          </a:p>
        </p:txBody>
      </p:sp>
    </p:spTree>
    <p:extLst>
      <p:ext uri="{BB962C8B-B14F-4D97-AF65-F5344CB8AC3E}">
        <p14:creationId xmlns:p14="http://schemas.microsoft.com/office/powerpoint/2010/main" val="645034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230" y="1409418"/>
            <a:ext cx="9421540" cy="4039164"/>
          </a:xfrm>
          <a:prstGeom prst="rect">
            <a:avLst/>
          </a:prstGeom>
        </p:spPr>
      </p:pic>
      <p:sp>
        <p:nvSpPr>
          <p:cNvPr id="3" name="Date Placeholder 2"/>
          <p:cNvSpPr>
            <a:spLocks noGrp="1"/>
          </p:cNvSpPr>
          <p:nvPr>
            <p:ph type="dt" sz="half" idx="10"/>
          </p:nvPr>
        </p:nvSpPr>
        <p:spPr/>
        <p:txBody>
          <a:bodyPr/>
          <a:lstStyle/>
          <a:p>
            <a:fld id="{1D48FC66-0E5A-464A-960C-300CA8CBEA77}"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5" name="Slide Number Placeholder 4"/>
          <p:cNvSpPr>
            <a:spLocks noGrp="1"/>
          </p:cNvSpPr>
          <p:nvPr>
            <p:ph type="sldNum" sz="quarter" idx="12"/>
          </p:nvPr>
        </p:nvSpPr>
        <p:spPr/>
        <p:txBody>
          <a:bodyPr/>
          <a:lstStyle/>
          <a:p>
            <a:fld id="{B8BFF9C2-2BBF-4A9E-AC60-C4349F405C01}" type="slidenum">
              <a:rPr lang="en-US" smtClean="0"/>
              <a:t>76</a:t>
            </a:fld>
            <a:endParaRPr lang="en-US"/>
          </a:p>
        </p:txBody>
      </p:sp>
    </p:spTree>
    <p:extLst>
      <p:ext uri="{BB962C8B-B14F-4D97-AF65-F5344CB8AC3E}">
        <p14:creationId xmlns:p14="http://schemas.microsoft.com/office/powerpoint/2010/main" val="2651230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380" y="860529"/>
            <a:ext cx="8390586" cy="2287806"/>
          </a:xfrm>
          <a:prstGeom prst="rect">
            <a:avLst/>
          </a:prstGeom>
        </p:spPr>
        <p:txBody>
          <a:bodyPr wrap="square">
            <a:spAutoFit/>
          </a:bodyPr>
          <a:lstStyle/>
          <a:p>
            <a:pPr>
              <a:spcBef>
                <a:spcPts val="2000"/>
              </a:spcBef>
              <a:spcAft>
                <a:spcPts val="2000"/>
              </a:spcAft>
            </a:pPr>
            <a:r>
              <a:rPr lang="en-US" dirty="0" smtClean="0"/>
              <a:t> </a:t>
            </a:r>
            <a:r>
              <a:rPr lang="en-US" dirty="0" err="1" smtClean="0"/>
              <a:t>Nano</a:t>
            </a:r>
            <a:r>
              <a:rPr lang="en-US" dirty="0" smtClean="0"/>
              <a:t>-sized </a:t>
            </a:r>
            <a:r>
              <a:rPr lang="en-US" dirty="0"/>
              <a:t>gold particles can be used on orthodontic appliances e.g., aligners, to increase its antibacterial activity, by preventing biofilm formation as can be seen in </a:t>
            </a:r>
            <a:r>
              <a:rPr lang="en-US" dirty="0" smtClean="0"/>
              <a:t>. </a:t>
            </a:r>
            <a:r>
              <a:rPr lang="en-US" dirty="0"/>
              <a:t>Both the gingiva and teeth are covered by aligners for almost the entire day, which is a risk factor for plaque accumulation. Gold particles also show positive biocompatibility both in vitro and in vivo.</a:t>
            </a:r>
          </a:p>
          <a:p>
            <a:r>
              <a:rPr lang="en-US" dirty="0">
                <a:solidFill>
                  <a:srgbClr val="376FAA"/>
                </a:solidFill>
                <a:latin typeface="Cambria" panose="02040503050406030204" pitchFamily="18" charset="0"/>
                <a:hlinkClick r:id="rId2"/>
              </a:rPr>
              <a:t/>
            </a:r>
            <a:br>
              <a:rPr lang="en-US" dirty="0">
                <a:solidFill>
                  <a:srgbClr val="376FAA"/>
                </a:solidFill>
                <a:latin typeface="Cambria" panose="02040503050406030204" pitchFamily="18" charset="0"/>
                <a:hlinkClick r:id="rId2"/>
              </a:rPr>
            </a:br>
            <a:endParaRPr lang="en-US" dirty="0"/>
          </a:p>
        </p:txBody>
      </p:sp>
      <p:sp>
        <p:nvSpPr>
          <p:cNvPr id="3" name="Rectangle 2"/>
          <p:cNvSpPr/>
          <p:nvPr/>
        </p:nvSpPr>
        <p:spPr>
          <a:xfrm>
            <a:off x="352591" y="275754"/>
            <a:ext cx="1513363" cy="584775"/>
          </a:xfrm>
          <a:prstGeom prst="rect">
            <a:avLst/>
          </a:prstGeom>
        </p:spPr>
        <p:txBody>
          <a:bodyPr wrap="none">
            <a:spAutoFit/>
          </a:bodyPr>
          <a:lstStyle/>
          <a:p>
            <a:r>
              <a:rPr lang="en-US" sz="3200" b="1" u="sng" dirty="0">
                <a:solidFill>
                  <a:srgbClr val="00B0F0"/>
                </a:solidFill>
              </a:rPr>
              <a:t>aligners</a:t>
            </a:r>
          </a:p>
        </p:txBody>
      </p:sp>
      <p:pic>
        <p:nvPicPr>
          <p:cNvPr id="4" name="Picture 3"/>
          <p:cNvPicPr>
            <a:picLocks noChangeAspect="1"/>
          </p:cNvPicPr>
          <p:nvPr/>
        </p:nvPicPr>
        <p:blipFill>
          <a:blip r:embed="rId3"/>
          <a:stretch>
            <a:fillRect/>
          </a:stretch>
        </p:blipFill>
        <p:spPr>
          <a:xfrm>
            <a:off x="4622846" y="2284859"/>
            <a:ext cx="7067550" cy="4181475"/>
          </a:xfrm>
          <a:prstGeom prst="rect">
            <a:avLst/>
          </a:prstGeom>
        </p:spPr>
      </p:pic>
      <p:sp>
        <p:nvSpPr>
          <p:cNvPr id="5" name="Rectangle 4"/>
          <p:cNvSpPr/>
          <p:nvPr/>
        </p:nvSpPr>
        <p:spPr>
          <a:xfrm>
            <a:off x="923120" y="4727227"/>
            <a:ext cx="2295500" cy="366062"/>
          </a:xfrm>
          <a:prstGeom prst="rect">
            <a:avLst/>
          </a:prstGeom>
        </p:spPr>
        <p:txBody>
          <a:bodyPr wrap="none">
            <a:spAutoFit/>
          </a:bodyPr>
          <a:lstStyle/>
          <a:p>
            <a:pPr>
              <a:lnSpc>
                <a:spcPts val="2250"/>
              </a:lnSpc>
            </a:pPr>
            <a:r>
              <a:rPr lang="en-US" dirty="0" err="1" smtClean="0">
                <a:solidFill>
                  <a:srgbClr val="724128"/>
                </a:solidFill>
                <a:latin typeface="Cambria" panose="02040503050406030204" pitchFamily="18" charset="0"/>
              </a:rPr>
              <a:t>Zakrzewski</a:t>
            </a:r>
            <a:r>
              <a:rPr lang="en-US" dirty="0" smtClean="0">
                <a:solidFill>
                  <a:srgbClr val="724128"/>
                </a:solidFill>
                <a:latin typeface="Cambria" panose="02040503050406030204" pitchFamily="18" charset="0"/>
              </a:rPr>
              <a:t> etal,2021</a:t>
            </a:r>
            <a:endParaRPr lang="en-US" b="0" i="0" dirty="0">
              <a:solidFill>
                <a:srgbClr val="724128"/>
              </a:solidFill>
              <a:effectLst/>
              <a:latin typeface="Cambria" panose="02040503050406030204" pitchFamily="18" charset="0"/>
            </a:endParaRPr>
          </a:p>
        </p:txBody>
      </p:sp>
      <p:sp>
        <p:nvSpPr>
          <p:cNvPr id="6" name="Date Placeholder 5"/>
          <p:cNvSpPr>
            <a:spLocks noGrp="1"/>
          </p:cNvSpPr>
          <p:nvPr>
            <p:ph type="dt" sz="half" idx="10"/>
          </p:nvPr>
        </p:nvSpPr>
        <p:spPr/>
        <p:txBody>
          <a:bodyPr/>
          <a:lstStyle/>
          <a:p>
            <a:fld id="{5A656F33-4281-4E7B-B5E6-00B68EC35764}"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77</a:t>
            </a:fld>
            <a:endParaRPr lang="en-US"/>
          </a:p>
        </p:txBody>
      </p:sp>
    </p:spTree>
    <p:extLst>
      <p:ext uri="{BB962C8B-B14F-4D97-AF65-F5344CB8AC3E}">
        <p14:creationId xmlns:p14="http://schemas.microsoft.com/office/powerpoint/2010/main" val="29329497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624" y="317146"/>
            <a:ext cx="10071279" cy="2062103"/>
          </a:xfrm>
          <a:prstGeom prst="rect">
            <a:avLst/>
          </a:prstGeom>
        </p:spPr>
        <p:txBody>
          <a:bodyPr wrap="square">
            <a:spAutoFit/>
          </a:bodyPr>
          <a:lstStyle/>
          <a:p>
            <a:r>
              <a:rPr lang="en-US" sz="2800" b="1" u="sng" dirty="0" err="1">
                <a:solidFill>
                  <a:srgbClr val="00B0F0"/>
                </a:solidFill>
              </a:rPr>
              <a:t>Fluoroapatite</a:t>
            </a:r>
            <a:r>
              <a:rPr lang="en-US" sz="2800" b="1" u="sng" dirty="0">
                <a:solidFill>
                  <a:srgbClr val="00B0F0"/>
                </a:solidFill>
              </a:rPr>
              <a:t>, </a:t>
            </a:r>
            <a:r>
              <a:rPr lang="en-US" sz="2800" b="1" u="sng" dirty="0" err="1">
                <a:solidFill>
                  <a:srgbClr val="00B0F0"/>
                </a:solidFill>
              </a:rPr>
              <a:t>fluorohydroxyapatite</a:t>
            </a:r>
            <a:r>
              <a:rPr lang="en-US" sz="2800" b="1" u="sng" dirty="0">
                <a:solidFill>
                  <a:srgbClr val="00B0F0"/>
                </a:solidFill>
              </a:rPr>
              <a:t> or hydroxyapatite NPs: </a:t>
            </a:r>
            <a:endParaRPr lang="en-US" sz="2800" b="1" u="sng" dirty="0" smtClean="0">
              <a:solidFill>
                <a:srgbClr val="00B0F0"/>
              </a:solidFill>
            </a:endParaRPr>
          </a:p>
          <a:p>
            <a:endParaRPr lang="en-US" sz="2800" b="1" u="sng" dirty="0">
              <a:solidFill>
                <a:srgbClr val="00B0F0"/>
              </a:solidFill>
            </a:endParaRPr>
          </a:p>
          <a:p>
            <a:r>
              <a:rPr lang="en-US" dirty="0" smtClean="0"/>
              <a:t>Resin </a:t>
            </a:r>
            <a:r>
              <a:rPr lang="en-US" dirty="0"/>
              <a:t>modified GIC has been improved by incorporating </a:t>
            </a:r>
            <a:r>
              <a:rPr lang="en-US" dirty="0" err="1"/>
              <a:t>nano</a:t>
            </a:r>
            <a:r>
              <a:rPr lang="en-US" dirty="0"/>
              <a:t>-sized </a:t>
            </a:r>
            <a:r>
              <a:rPr lang="en-US" dirty="0" err="1"/>
              <a:t>fluoroapatite</a:t>
            </a:r>
            <a:r>
              <a:rPr lang="en-US" dirty="0"/>
              <a:t> (NFA) or </a:t>
            </a:r>
            <a:r>
              <a:rPr lang="en-US" dirty="0" err="1"/>
              <a:t>fluorohydroxyapatite</a:t>
            </a:r>
            <a:r>
              <a:rPr lang="en-US" dirty="0"/>
              <a:t> (NFHA) particles at 25% concentration; however, this was at the cost of significant reduction in shear bond strength. The fluoride release nearly tripled after 70 days </a:t>
            </a:r>
            <a:r>
              <a:rPr lang="en-US" dirty="0" smtClean="0"/>
              <a:t>. </a:t>
            </a:r>
            <a:r>
              <a:rPr lang="en-US" dirty="0" err="1"/>
              <a:t>Nano</a:t>
            </a:r>
            <a:r>
              <a:rPr lang="en-US" dirty="0"/>
              <a:t>-hydroxyapatite (</a:t>
            </a:r>
            <a:r>
              <a:rPr lang="en-US" dirty="0" err="1"/>
              <a:t>Nano</a:t>
            </a:r>
            <a:r>
              <a:rPr lang="en-US" dirty="0"/>
              <a:t>-HA) has also been added to orthodontic banding cement to prevent </a:t>
            </a:r>
            <a:r>
              <a:rPr lang="en-US" dirty="0" err="1"/>
              <a:t>microleakage</a:t>
            </a:r>
            <a:r>
              <a:rPr lang="en-US" dirty="0"/>
              <a:t>. </a:t>
            </a:r>
          </a:p>
        </p:txBody>
      </p:sp>
      <p:sp>
        <p:nvSpPr>
          <p:cNvPr id="4" name="Rectangle 3"/>
          <p:cNvSpPr/>
          <p:nvPr/>
        </p:nvSpPr>
        <p:spPr>
          <a:xfrm>
            <a:off x="5631770" y="3244334"/>
            <a:ext cx="1581651" cy="369332"/>
          </a:xfrm>
          <a:prstGeom prst="rect">
            <a:avLst/>
          </a:prstGeom>
        </p:spPr>
        <p:txBody>
          <a:bodyPr wrap="none">
            <a:spAutoFit/>
          </a:bodyPr>
          <a:lstStyle/>
          <a:p>
            <a:r>
              <a:rPr lang="en-US" dirty="0" err="1"/>
              <a:t>Enan</a:t>
            </a:r>
            <a:r>
              <a:rPr lang="en-US" dirty="0"/>
              <a:t> </a:t>
            </a:r>
            <a:r>
              <a:rPr lang="en-US" dirty="0" smtClean="0"/>
              <a:t>etal,2021</a:t>
            </a:r>
            <a:endParaRPr lang="en-US" dirty="0"/>
          </a:p>
        </p:txBody>
      </p:sp>
      <p:sp>
        <p:nvSpPr>
          <p:cNvPr id="2" name="Date Placeholder 1"/>
          <p:cNvSpPr>
            <a:spLocks noGrp="1"/>
          </p:cNvSpPr>
          <p:nvPr>
            <p:ph type="dt" sz="half" idx="10"/>
          </p:nvPr>
        </p:nvSpPr>
        <p:spPr/>
        <p:txBody>
          <a:bodyPr/>
          <a:lstStyle/>
          <a:p>
            <a:fld id="{16F1B2BD-EA09-4BA2-A71E-342232FA6696}"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78</a:t>
            </a:fld>
            <a:endParaRPr lang="en-US"/>
          </a:p>
        </p:txBody>
      </p:sp>
    </p:spTree>
    <p:extLst>
      <p:ext uri="{BB962C8B-B14F-4D97-AF65-F5344CB8AC3E}">
        <p14:creationId xmlns:p14="http://schemas.microsoft.com/office/powerpoint/2010/main" val="3193255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705" y="589421"/>
            <a:ext cx="4349332" cy="400110"/>
          </a:xfrm>
          <a:prstGeom prst="rect">
            <a:avLst/>
          </a:prstGeom>
        </p:spPr>
        <p:txBody>
          <a:bodyPr wrap="none">
            <a:spAutoFit/>
          </a:bodyPr>
          <a:lstStyle/>
          <a:p>
            <a:r>
              <a:rPr lang="en-US" sz="2000" b="1" u="sng" dirty="0">
                <a:solidFill>
                  <a:srgbClr val="00B0F0"/>
                </a:solidFill>
              </a:rPr>
              <a:t>Nanoparticles in orthodontic adhesives</a:t>
            </a:r>
          </a:p>
        </p:txBody>
      </p:sp>
      <p:sp>
        <p:nvSpPr>
          <p:cNvPr id="3" name="Rectangle 2"/>
          <p:cNvSpPr/>
          <p:nvPr/>
        </p:nvSpPr>
        <p:spPr>
          <a:xfrm>
            <a:off x="563354" y="1423738"/>
            <a:ext cx="9545496" cy="1477328"/>
          </a:xfrm>
          <a:prstGeom prst="rect">
            <a:avLst/>
          </a:prstGeom>
        </p:spPr>
        <p:txBody>
          <a:bodyPr wrap="square">
            <a:spAutoFit/>
          </a:bodyPr>
          <a:lstStyle/>
          <a:p>
            <a:r>
              <a:rPr lang="en-US" dirty="0"/>
              <a:t>There are two distinct types of dental </a:t>
            </a:r>
            <a:r>
              <a:rPr lang="en-US" dirty="0" err="1"/>
              <a:t>nanocomposites</a:t>
            </a:r>
            <a:r>
              <a:rPr lang="en-US" dirty="0"/>
              <a:t> currently available: </a:t>
            </a:r>
            <a:r>
              <a:rPr lang="en-US" dirty="0" err="1"/>
              <a:t>nanofills</a:t>
            </a:r>
            <a:r>
              <a:rPr lang="en-US" dirty="0"/>
              <a:t> and </a:t>
            </a:r>
            <a:r>
              <a:rPr lang="en-US" dirty="0" err="1"/>
              <a:t>nanohybrids</a:t>
            </a:r>
            <a:r>
              <a:rPr lang="en-US" dirty="0"/>
              <a:t> </a:t>
            </a:r>
            <a:r>
              <a:rPr lang="en-US" dirty="0" smtClean="0"/>
              <a:t> </a:t>
            </a:r>
            <a:r>
              <a:rPr lang="en-US" dirty="0" err="1"/>
              <a:t>Nanofills</a:t>
            </a:r>
            <a:r>
              <a:rPr lang="en-US" dirty="0"/>
              <a:t> contain nanometer-sized particles (</a:t>
            </a:r>
            <a:r>
              <a:rPr lang="en-US" dirty="0" smtClean="0"/>
              <a:t>1-100 </a:t>
            </a:r>
            <a:r>
              <a:rPr lang="en-US" dirty="0"/>
              <a:t>nm) throughout the resin matrix, with no other large primary particles included. </a:t>
            </a:r>
            <a:r>
              <a:rPr lang="en-US" dirty="0" err="1"/>
              <a:t>Nanohybrids</a:t>
            </a:r>
            <a:r>
              <a:rPr lang="en-US" dirty="0"/>
              <a:t> consist of larger particles (</a:t>
            </a:r>
            <a:r>
              <a:rPr lang="en-US" dirty="0" smtClean="0"/>
              <a:t>400-5000 </a:t>
            </a:r>
            <a:r>
              <a:rPr lang="en-US" dirty="0"/>
              <a:t>nm) with added nanometer-sized particles. The use of nanoparticles addresses the aforementioned difficulty by combining high mechanical strength with long-term polish retention in one material.</a:t>
            </a:r>
          </a:p>
        </p:txBody>
      </p:sp>
      <p:pic>
        <p:nvPicPr>
          <p:cNvPr id="4" name="Picture 3"/>
          <p:cNvPicPr>
            <a:picLocks noChangeAspect="1"/>
          </p:cNvPicPr>
          <p:nvPr/>
        </p:nvPicPr>
        <p:blipFill>
          <a:blip r:embed="rId2"/>
          <a:stretch>
            <a:fillRect/>
          </a:stretch>
        </p:blipFill>
        <p:spPr>
          <a:xfrm>
            <a:off x="4559388" y="3633794"/>
            <a:ext cx="5694636" cy="2519750"/>
          </a:xfrm>
          <a:prstGeom prst="rect">
            <a:avLst/>
          </a:prstGeom>
        </p:spPr>
      </p:pic>
      <p:sp>
        <p:nvSpPr>
          <p:cNvPr id="5" name="Rectangle 4"/>
          <p:cNvSpPr/>
          <p:nvPr/>
        </p:nvSpPr>
        <p:spPr>
          <a:xfrm>
            <a:off x="2039559" y="4146122"/>
            <a:ext cx="1962910" cy="369332"/>
          </a:xfrm>
          <a:prstGeom prst="rect">
            <a:avLst/>
          </a:prstGeom>
        </p:spPr>
        <p:txBody>
          <a:bodyPr wrap="none">
            <a:spAutoFit/>
          </a:bodyPr>
          <a:lstStyle/>
          <a:p>
            <a:r>
              <a:rPr lang="en-US" dirty="0">
                <a:solidFill>
                  <a:srgbClr val="2E2E2E"/>
                </a:solidFill>
                <a:latin typeface="NexusSans"/>
              </a:rPr>
              <a:t>Yan </a:t>
            </a:r>
            <a:r>
              <a:rPr lang="en-US" dirty="0" smtClean="0">
                <a:solidFill>
                  <a:srgbClr val="2E2E2E"/>
                </a:solidFill>
                <a:latin typeface="NexusSans"/>
              </a:rPr>
              <a:t>Liu etal,2018</a:t>
            </a:r>
            <a:endParaRPr lang="en-US" dirty="0"/>
          </a:p>
        </p:txBody>
      </p:sp>
      <p:sp>
        <p:nvSpPr>
          <p:cNvPr id="6" name="Date Placeholder 5"/>
          <p:cNvSpPr>
            <a:spLocks noGrp="1"/>
          </p:cNvSpPr>
          <p:nvPr>
            <p:ph type="dt" sz="half" idx="10"/>
          </p:nvPr>
        </p:nvSpPr>
        <p:spPr/>
        <p:txBody>
          <a:bodyPr/>
          <a:lstStyle/>
          <a:p>
            <a:fld id="{D46C309F-A7E9-47E2-84F3-DBF2E65510DA}"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79</a:t>
            </a:fld>
            <a:endParaRPr lang="en-US"/>
          </a:p>
        </p:txBody>
      </p:sp>
    </p:spTree>
    <p:extLst>
      <p:ext uri="{BB962C8B-B14F-4D97-AF65-F5344CB8AC3E}">
        <p14:creationId xmlns:p14="http://schemas.microsoft.com/office/powerpoint/2010/main" val="772599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967" y="1228246"/>
            <a:ext cx="10731062" cy="1477328"/>
          </a:xfrm>
          <a:prstGeom prst="rect">
            <a:avLst/>
          </a:prstGeom>
        </p:spPr>
        <p:txBody>
          <a:bodyPr wrap="square">
            <a:spAutoFit/>
          </a:bodyPr>
          <a:lstStyle/>
          <a:p>
            <a:r>
              <a:rPr lang="en-US" dirty="0"/>
              <a:t>This leads to nanoparticles being more chemically reactive. As chemical reactions occur between particles that are on the surface, a given mass of nanomaterial will be much more reactive than the same mass of material made up of large particles. This means that materials that are inert in their bulk form are reactive when produced in their nanoparticle form. A good way to get the idea across is to make use of some model spheres. Ask the students to try and compare the relative volumes and surface area.</a:t>
            </a:r>
          </a:p>
        </p:txBody>
      </p:sp>
      <p:pic>
        <p:nvPicPr>
          <p:cNvPr id="3" name="Picture 2"/>
          <p:cNvPicPr>
            <a:picLocks noChangeAspect="1"/>
          </p:cNvPicPr>
          <p:nvPr/>
        </p:nvPicPr>
        <p:blipFill>
          <a:blip r:embed="rId2"/>
          <a:stretch>
            <a:fillRect/>
          </a:stretch>
        </p:blipFill>
        <p:spPr>
          <a:xfrm>
            <a:off x="3187256" y="3820595"/>
            <a:ext cx="7621064" cy="2067213"/>
          </a:xfrm>
          <a:prstGeom prst="rect">
            <a:avLst/>
          </a:prstGeom>
        </p:spPr>
      </p:pic>
      <p:sp>
        <p:nvSpPr>
          <p:cNvPr id="4" name="Rectangle 3"/>
          <p:cNvSpPr/>
          <p:nvPr/>
        </p:nvSpPr>
        <p:spPr>
          <a:xfrm>
            <a:off x="504999" y="474042"/>
            <a:ext cx="3139989" cy="584775"/>
          </a:xfrm>
          <a:prstGeom prst="rect">
            <a:avLst/>
          </a:prstGeom>
        </p:spPr>
        <p:txBody>
          <a:bodyPr wrap="squar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5" name="Rectangle 4"/>
          <p:cNvSpPr/>
          <p:nvPr/>
        </p:nvSpPr>
        <p:spPr>
          <a:xfrm>
            <a:off x="703564" y="43003"/>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6" name="Date Placeholder 5"/>
          <p:cNvSpPr>
            <a:spLocks noGrp="1"/>
          </p:cNvSpPr>
          <p:nvPr>
            <p:ph type="dt" sz="half" idx="10"/>
          </p:nvPr>
        </p:nvSpPr>
        <p:spPr/>
        <p:txBody>
          <a:bodyPr/>
          <a:lstStyle/>
          <a:p>
            <a:fld id="{09327840-F14C-4F89-A494-1CFD3C787273}"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8</a:t>
            </a:fld>
            <a:endParaRPr lang="en-US"/>
          </a:p>
        </p:txBody>
      </p:sp>
    </p:spTree>
    <p:extLst>
      <p:ext uri="{BB962C8B-B14F-4D97-AF65-F5344CB8AC3E}">
        <p14:creationId xmlns:p14="http://schemas.microsoft.com/office/powerpoint/2010/main" val="6517690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490" y="1959291"/>
            <a:ext cx="9654803" cy="1200329"/>
          </a:xfrm>
          <a:prstGeom prst="rect">
            <a:avLst/>
          </a:prstGeom>
        </p:spPr>
        <p:txBody>
          <a:bodyPr wrap="square">
            <a:spAutoFit/>
          </a:bodyPr>
          <a:lstStyle/>
          <a:p>
            <a:r>
              <a:rPr lang="en-US" dirty="0" smtClean="0"/>
              <a:t> </a:t>
            </a:r>
            <a:r>
              <a:rPr lang="en-US" dirty="0"/>
              <a:t>It was shown that modifying conventional GIC with </a:t>
            </a:r>
            <a:r>
              <a:rPr lang="en-US" dirty="0" err="1"/>
              <a:t>nanohydroxy</a:t>
            </a:r>
            <a:r>
              <a:rPr lang="en-US" dirty="0"/>
              <a:t> and </a:t>
            </a:r>
            <a:r>
              <a:rPr lang="en-US" dirty="0" err="1"/>
              <a:t>fluoroapatite</a:t>
            </a:r>
            <a:r>
              <a:rPr lang="en-US" dirty="0"/>
              <a:t> </a:t>
            </a:r>
            <a:r>
              <a:rPr lang="en-US" dirty="0" smtClean="0"/>
              <a:t> </a:t>
            </a:r>
            <a:r>
              <a:rPr lang="en-US" dirty="0"/>
              <a:t>and N-</a:t>
            </a:r>
            <a:r>
              <a:rPr lang="en-US" dirty="0" err="1"/>
              <a:t>vinylpyrrolidone</a:t>
            </a:r>
            <a:r>
              <a:rPr lang="en-US" dirty="0"/>
              <a:t> containing </a:t>
            </a:r>
            <a:r>
              <a:rPr lang="en-US" dirty="0" err="1"/>
              <a:t>polyacids</a:t>
            </a:r>
            <a:r>
              <a:rPr lang="en-US" dirty="0"/>
              <a:t> improved its mechanical properties. When tested, it proved to have greater CS and higher </a:t>
            </a:r>
            <a:r>
              <a:rPr lang="en-US" dirty="0" err="1"/>
              <a:t>diametral</a:t>
            </a:r>
            <a:r>
              <a:rPr lang="en-US" dirty="0"/>
              <a:t> tensile strength (DTS) and biaxial flexural strength (BFS) than the control group consisting of conventional GIC </a:t>
            </a:r>
            <a:r>
              <a:rPr lang="en-US" dirty="0" smtClean="0"/>
              <a:t>.</a:t>
            </a:r>
            <a:endParaRPr lang="en-US" dirty="0"/>
          </a:p>
        </p:txBody>
      </p:sp>
      <p:sp>
        <p:nvSpPr>
          <p:cNvPr id="3" name="Rectangle 2"/>
          <p:cNvSpPr/>
          <p:nvPr/>
        </p:nvSpPr>
        <p:spPr>
          <a:xfrm>
            <a:off x="1001560" y="1210959"/>
            <a:ext cx="4349332" cy="400110"/>
          </a:xfrm>
          <a:prstGeom prst="rect">
            <a:avLst/>
          </a:prstGeom>
        </p:spPr>
        <p:txBody>
          <a:bodyPr wrap="none">
            <a:spAutoFit/>
          </a:bodyPr>
          <a:lstStyle/>
          <a:p>
            <a:pPr lvl="0"/>
            <a:r>
              <a:rPr lang="en-US" sz="2000" b="1" u="sng" dirty="0">
                <a:solidFill>
                  <a:srgbClr val="00B0F0"/>
                </a:solidFill>
              </a:rPr>
              <a:t>Nanoparticles in orthodontic adhesives</a:t>
            </a:r>
          </a:p>
        </p:txBody>
      </p:sp>
      <p:pic>
        <p:nvPicPr>
          <p:cNvPr id="4" name="Picture 3"/>
          <p:cNvPicPr>
            <a:picLocks noChangeAspect="1"/>
          </p:cNvPicPr>
          <p:nvPr/>
        </p:nvPicPr>
        <p:blipFill>
          <a:blip r:embed="rId2"/>
          <a:stretch>
            <a:fillRect/>
          </a:stretch>
        </p:blipFill>
        <p:spPr>
          <a:xfrm>
            <a:off x="8475291" y="3507842"/>
            <a:ext cx="3129377" cy="2828269"/>
          </a:xfrm>
          <a:prstGeom prst="rect">
            <a:avLst/>
          </a:prstGeom>
        </p:spPr>
      </p:pic>
      <p:pic>
        <p:nvPicPr>
          <p:cNvPr id="5" name="Picture 4"/>
          <p:cNvPicPr>
            <a:picLocks noChangeAspect="1"/>
          </p:cNvPicPr>
          <p:nvPr/>
        </p:nvPicPr>
        <p:blipFill>
          <a:blip r:embed="rId3"/>
          <a:stretch>
            <a:fillRect/>
          </a:stretch>
        </p:blipFill>
        <p:spPr>
          <a:xfrm>
            <a:off x="4298567" y="3366592"/>
            <a:ext cx="2888570" cy="3110767"/>
          </a:xfrm>
          <a:prstGeom prst="rect">
            <a:avLst/>
          </a:prstGeom>
        </p:spPr>
      </p:pic>
      <p:sp>
        <p:nvSpPr>
          <p:cNvPr id="6" name="Rectangle 5"/>
          <p:cNvSpPr/>
          <p:nvPr/>
        </p:nvSpPr>
        <p:spPr>
          <a:xfrm>
            <a:off x="872359" y="4253801"/>
            <a:ext cx="6096000" cy="923330"/>
          </a:xfrm>
          <a:prstGeom prst="rect">
            <a:avLst/>
          </a:prstGeom>
        </p:spPr>
        <p:txBody>
          <a:bodyPr>
            <a:spAutoFit/>
          </a:bodyPr>
          <a:lstStyle/>
          <a:p>
            <a:pPr fontAlgn="ctr"/>
            <a:r>
              <a:rPr lang="en-US" dirty="0" err="1" smtClean="0">
                <a:solidFill>
                  <a:srgbClr val="111111"/>
                </a:solidFill>
                <a:latin typeface="Roboto"/>
              </a:rPr>
              <a:t>Chieruzzi</a:t>
            </a:r>
            <a:r>
              <a:rPr lang="en-US" dirty="0" smtClean="0">
                <a:solidFill>
                  <a:srgbClr val="111111"/>
                </a:solidFill>
                <a:latin typeface="Roboto"/>
              </a:rPr>
              <a:t> etal,2018</a:t>
            </a:r>
            <a:endParaRPr lang="en-US" dirty="0">
              <a:solidFill>
                <a:srgbClr val="111111"/>
              </a:solidFill>
              <a:latin typeface="Roboto"/>
            </a:endParaRPr>
          </a:p>
          <a:p>
            <a:r>
              <a:rPr lang="en-US" dirty="0"/>
              <a:t/>
            </a:r>
            <a:br>
              <a:rPr lang="en-US" dirty="0"/>
            </a:br>
            <a:endParaRPr lang="en-US" dirty="0"/>
          </a:p>
        </p:txBody>
      </p:sp>
      <p:sp>
        <p:nvSpPr>
          <p:cNvPr id="7" name="Date Placeholder 6"/>
          <p:cNvSpPr>
            <a:spLocks noGrp="1"/>
          </p:cNvSpPr>
          <p:nvPr>
            <p:ph type="dt" sz="half" idx="10"/>
          </p:nvPr>
        </p:nvSpPr>
        <p:spPr/>
        <p:txBody>
          <a:bodyPr/>
          <a:lstStyle/>
          <a:p>
            <a:fld id="{C9CED554-C5C9-4555-9674-62251DFD78C2}" type="datetime3">
              <a:rPr lang="en-US" smtClean="0"/>
              <a:t>14 April 2023</a:t>
            </a:fld>
            <a:endParaRPr lang="en-US"/>
          </a:p>
        </p:txBody>
      </p:sp>
      <p:sp>
        <p:nvSpPr>
          <p:cNvPr id="8" name="Footer Placeholder 7"/>
          <p:cNvSpPr>
            <a:spLocks noGrp="1"/>
          </p:cNvSpPr>
          <p:nvPr>
            <p:ph type="ftr" sz="quarter" idx="11"/>
          </p:nvPr>
        </p:nvSpPr>
        <p:spPr/>
        <p:txBody>
          <a:bodyPr/>
          <a:lstStyle/>
          <a:p>
            <a:r>
              <a:rPr lang="en-US" smtClean="0"/>
              <a:t>Shahbaa AbdulGhafoor</a:t>
            </a:r>
            <a:endParaRPr lang="en-US"/>
          </a:p>
        </p:txBody>
      </p:sp>
      <p:sp>
        <p:nvSpPr>
          <p:cNvPr id="9" name="Slide Number Placeholder 8"/>
          <p:cNvSpPr>
            <a:spLocks noGrp="1"/>
          </p:cNvSpPr>
          <p:nvPr>
            <p:ph type="sldNum" sz="quarter" idx="12"/>
          </p:nvPr>
        </p:nvSpPr>
        <p:spPr/>
        <p:txBody>
          <a:bodyPr/>
          <a:lstStyle/>
          <a:p>
            <a:fld id="{B8BFF9C2-2BBF-4A9E-AC60-C4349F405C01}" type="slidenum">
              <a:rPr lang="en-US" smtClean="0"/>
              <a:t>80</a:t>
            </a:fld>
            <a:endParaRPr lang="en-US"/>
          </a:p>
        </p:txBody>
      </p:sp>
    </p:spTree>
    <p:extLst>
      <p:ext uri="{BB962C8B-B14F-4D97-AF65-F5344CB8AC3E}">
        <p14:creationId xmlns:p14="http://schemas.microsoft.com/office/powerpoint/2010/main" val="24555276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784" y="448394"/>
            <a:ext cx="9724484" cy="3317506"/>
          </a:xfrm>
          <a:prstGeom prst="rect">
            <a:avLst/>
          </a:prstGeom>
        </p:spPr>
      </p:pic>
      <p:sp>
        <p:nvSpPr>
          <p:cNvPr id="3" name="Rectangle 2"/>
          <p:cNvSpPr/>
          <p:nvPr/>
        </p:nvSpPr>
        <p:spPr>
          <a:xfrm>
            <a:off x="4681307" y="4190977"/>
            <a:ext cx="6096000" cy="1200329"/>
          </a:xfrm>
          <a:prstGeom prst="rect">
            <a:avLst/>
          </a:prstGeom>
          <a:solidFill>
            <a:schemeClr val="accent6">
              <a:lumMod val="20000"/>
              <a:lumOff val="80000"/>
            </a:schemeClr>
          </a:solidFill>
        </p:spPr>
        <p:txBody>
          <a:bodyPr>
            <a:spAutoFit/>
          </a:bodyPr>
          <a:lstStyle/>
          <a:p>
            <a:r>
              <a:rPr lang="en-US" dirty="0"/>
              <a:t>Conclusions </a:t>
            </a:r>
            <a:r>
              <a:rPr lang="en-US" dirty="0" err="1"/>
              <a:t>Nano</a:t>
            </a:r>
            <a:r>
              <a:rPr lang="en-US" dirty="0"/>
              <a:t>-modification of conventional GICs and RMGICs can be achieved by the incorporation of </a:t>
            </a:r>
            <a:r>
              <a:rPr lang="en-US" dirty="0" err="1"/>
              <a:t>nano</a:t>
            </a:r>
            <a:r>
              <a:rPr lang="en-US" dirty="0"/>
              <a:t>-sized fillers to RMGICs, reducing the size of the glass particles and introducing </a:t>
            </a:r>
            <a:r>
              <a:rPr lang="en-US" dirty="0" err="1"/>
              <a:t>nano</a:t>
            </a:r>
            <a:r>
              <a:rPr lang="en-US" dirty="0"/>
              <a:t>-sized </a:t>
            </a:r>
            <a:r>
              <a:rPr lang="en-US" dirty="0" err="1"/>
              <a:t>bioceramics</a:t>
            </a:r>
            <a:r>
              <a:rPr lang="en-US" dirty="0"/>
              <a:t> to the glass powder. </a:t>
            </a:r>
          </a:p>
        </p:txBody>
      </p:sp>
      <p:sp>
        <p:nvSpPr>
          <p:cNvPr id="4" name="Date Placeholder 3"/>
          <p:cNvSpPr>
            <a:spLocks noGrp="1"/>
          </p:cNvSpPr>
          <p:nvPr>
            <p:ph type="dt" sz="half" idx="10"/>
          </p:nvPr>
        </p:nvSpPr>
        <p:spPr/>
        <p:txBody>
          <a:bodyPr/>
          <a:lstStyle/>
          <a:p>
            <a:fld id="{AF8E1834-82A3-4711-BED8-F55202EC40E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81</a:t>
            </a:fld>
            <a:endParaRPr lang="en-US"/>
          </a:p>
        </p:txBody>
      </p:sp>
    </p:spTree>
    <p:extLst>
      <p:ext uri="{BB962C8B-B14F-4D97-AF65-F5344CB8AC3E}">
        <p14:creationId xmlns:p14="http://schemas.microsoft.com/office/powerpoint/2010/main" val="13199428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3258" y="968031"/>
            <a:ext cx="8158130" cy="830997"/>
          </a:xfrm>
          <a:prstGeom prst="rect">
            <a:avLst/>
          </a:prstGeom>
        </p:spPr>
        <p:txBody>
          <a:bodyPr wrap="square">
            <a:spAutoFit/>
          </a:bodyPr>
          <a:lstStyle/>
          <a:p>
            <a:r>
              <a:rPr lang="en-US" sz="2400" dirty="0" smtClean="0"/>
              <a:t> </a:t>
            </a:r>
            <a:r>
              <a:rPr lang="en-US" sz="2400" b="1" u="sng" dirty="0">
                <a:solidFill>
                  <a:srgbClr val="00B0F0"/>
                </a:solidFill>
              </a:rPr>
              <a:t>BioMEMS/NEMS for orthodontic tooth movement and maxillary expansion </a:t>
            </a:r>
          </a:p>
        </p:txBody>
      </p:sp>
      <p:sp>
        <p:nvSpPr>
          <p:cNvPr id="3" name="Rectangle 2"/>
          <p:cNvSpPr/>
          <p:nvPr/>
        </p:nvSpPr>
        <p:spPr>
          <a:xfrm>
            <a:off x="1048050" y="2033542"/>
            <a:ext cx="4798686" cy="369332"/>
          </a:xfrm>
          <a:prstGeom prst="rect">
            <a:avLst/>
          </a:prstGeom>
        </p:spPr>
        <p:txBody>
          <a:bodyPr wrap="none">
            <a:spAutoFit/>
          </a:bodyPr>
          <a:lstStyle/>
          <a:p>
            <a:r>
              <a:rPr lang="en-US" dirty="0"/>
              <a:t>Microelectromechanical systems (MEMS) devices</a:t>
            </a:r>
          </a:p>
        </p:txBody>
      </p:sp>
      <p:sp>
        <p:nvSpPr>
          <p:cNvPr id="4" name="Rectangle 3"/>
          <p:cNvSpPr/>
          <p:nvPr/>
        </p:nvSpPr>
        <p:spPr>
          <a:xfrm>
            <a:off x="1048050" y="2677249"/>
            <a:ext cx="6096000" cy="923330"/>
          </a:xfrm>
          <a:prstGeom prst="rect">
            <a:avLst/>
          </a:prstGeom>
        </p:spPr>
        <p:txBody>
          <a:bodyPr>
            <a:spAutoFit/>
          </a:bodyPr>
          <a:lstStyle/>
          <a:p>
            <a:r>
              <a:rPr lang="en-US" dirty="0"/>
              <a:t>Evidence suggests that orthodontic tooth movement can be enhanced by supplementing the mechanical forces with electricity</a:t>
            </a:r>
          </a:p>
        </p:txBody>
      </p:sp>
      <p:sp>
        <p:nvSpPr>
          <p:cNvPr id="5" name="Rectangle 4"/>
          <p:cNvSpPr/>
          <p:nvPr/>
        </p:nvSpPr>
        <p:spPr>
          <a:xfrm>
            <a:off x="1130913" y="4132432"/>
            <a:ext cx="6096000" cy="923330"/>
          </a:xfrm>
          <a:prstGeom prst="rect">
            <a:avLst/>
          </a:prstGeom>
        </p:spPr>
        <p:txBody>
          <a:bodyPr>
            <a:spAutoFit/>
          </a:bodyPr>
          <a:lstStyle/>
          <a:p>
            <a:r>
              <a:rPr lang="en-US" dirty="0"/>
              <a:t>An enzymatic </a:t>
            </a:r>
            <a:r>
              <a:rPr lang="en-US" dirty="0" err="1"/>
              <a:t>microbattery</a:t>
            </a:r>
            <a:r>
              <a:rPr lang="en-US" dirty="0"/>
              <a:t>, when placed on the gingiva near the alveolar bone, might be a possible electrical power source for accelerating orthodontic tooth movement. </a:t>
            </a:r>
          </a:p>
        </p:txBody>
      </p:sp>
      <p:sp>
        <p:nvSpPr>
          <p:cNvPr id="6" name="Date Placeholder 5"/>
          <p:cNvSpPr>
            <a:spLocks noGrp="1"/>
          </p:cNvSpPr>
          <p:nvPr>
            <p:ph type="dt" sz="half" idx="10"/>
          </p:nvPr>
        </p:nvSpPr>
        <p:spPr/>
        <p:txBody>
          <a:bodyPr/>
          <a:lstStyle/>
          <a:p>
            <a:fld id="{006542EC-7322-477A-9ACC-A9679096A66D}"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82</a:t>
            </a:fld>
            <a:endParaRPr lang="en-US"/>
          </a:p>
        </p:txBody>
      </p:sp>
    </p:spTree>
    <p:extLst>
      <p:ext uri="{BB962C8B-B14F-4D97-AF65-F5344CB8AC3E}">
        <p14:creationId xmlns:p14="http://schemas.microsoft.com/office/powerpoint/2010/main" val="20385283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431" y="1119143"/>
            <a:ext cx="7634078" cy="646331"/>
          </a:xfrm>
          <a:prstGeom prst="rect">
            <a:avLst/>
          </a:prstGeom>
        </p:spPr>
        <p:txBody>
          <a:bodyPr wrap="none">
            <a:spAutoFit/>
          </a:bodyPr>
          <a:lstStyle/>
          <a:p>
            <a:r>
              <a:rPr lang="en-US" dirty="0" smtClean="0"/>
              <a:t> </a:t>
            </a:r>
            <a:r>
              <a:rPr lang="en-US" sz="3600" b="1" dirty="0" err="1">
                <a:solidFill>
                  <a:srgbClr val="00B0F0"/>
                </a:solidFill>
              </a:rPr>
              <a:t>Nanorobot</a:t>
            </a:r>
            <a:r>
              <a:rPr lang="en-US" sz="3600" b="1" dirty="0">
                <a:solidFill>
                  <a:srgbClr val="00B0F0"/>
                </a:solidFill>
              </a:rPr>
              <a:t> delivery for oral anesthesia</a:t>
            </a:r>
            <a:endParaRPr lang="en-US" b="1" dirty="0">
              <a:solidFill>
                <a:srgbClr val="00B0F0"/>
              </a:solidFill>
            </a:endParaRPr>
          </a:p>
        </p:txBody>
      </p:sp>
      <p:sp>
        <p:nvSpPr>
          <p:cNvPr id="3" name="Rectangle 2"/>
          <p:cNvSpPr/>
          <p:nvPr/>
        </p:nvSpPr>
        <p:spPr>
          <a:xfrm>
            <a:off x="668458" y="2413338"/>
            <a:ext cx="8475542" cy="1631216"/>
          </a:xfrm>
          <a:prstGeom prst="rect">
            <a:avLst/>
          </a:prstGeom>
          <a:solidFill>
            <a:schemeClr val="accent1">
              <a:lumMod val="20000"/>
              <a:lumOff val="80000"/>
            </a:schemeClr>
          </a:solidFill>
        </p:spPr>
        <p:txBody>
          <a:bodyPr wrap="square">
            <a:spAutoFit/>
          </a:bodyPr>
          <a:lstStyle/>
          <a:p>
            <a:r>
              <a:rPr lang="en-US" sz="2000" b="1" dirty="0"/>
              <a:t>In 2000, Robert A </a:t>
            </a:r>
            <a:r>
              <a:rPr lang="en-US" sz="2000" b="1" dirty="0" err="1"/>
              <a:t>Freitas</a:t>
            </a:r>
            <a:r>
              <a:rPr lang="en-US" sz="2000" b="1" dirty="0"/>
              <a:t> Jr. </a:t>
            </a:r>
            <a:r>
              <a:rPr lang="en-US" sz="2000" b="1" dirty="0" smtClean="0"/>
              <a:t> </a:t>
            </a:r>
            <a:r>
              <a:rPr lang="en-US" sz="2000" b="1" dirty="0"/>
              <a:t>suggested that dental </a:t>
            </a:r>
            <a:r>
              <a:rPr lang="en-US" sz="2000" b="1" dirty="0" err="1"/>
              <a:t>nanorobots</a:t>
            </a:r>
            <a:r>
              <a:rPr lang="en-US" sz="2000" b="1" dirty="0"/>
              <a:t> can be utilized to induce oral anesthesia. These </a:t>
            </a:r>
            <a:r>
              <a:rPr lang="en-US" sz="2000" b="1" dirty="0" err="1"/>
              <a:t>nanorobots</a:t>
            </a:r>
            <a:r>
              <a:rPr lang="en-US" sz="2000" b="1" dirty="0"/>
              <a:t> can be controlled by an onboard </a:t>
            </a:r>
            <a:r>
              <a:rPr lang="en-US" sz="2000" b="1" dirty="0" err="1"/>
              <a:t>nanocomputer</a:t>
            </a:r>
            <a:r>
              <a:rPr lang="en-US" sz="2000" b="1" dirty="0"/>
              <a:t> that executes preprogrammed instructions and can be delivered as colloidal suspension containing millions of active analgesic micrometer-sized </a:t>
            </a:r>
            <a:r>
              <a:rPr lang="en-US" sz="2000" b="1" dirty="0" err="1"/>
              <a:t>nanorobot</a:t>
            </a:r>
            <a:r>
              <a:rPr lang="en-US" sz="2000" b="1" dirty="0"/>
              <a:t> particles on the patient’s gingiva. </a:t>
            </a:r>
          </a:p>
        </p:txBody>
      </p:sp>
      <p:sp>
        <p:nvSpPr>
          <p:cNvPr id="4" name="Date Placeholder 3"/>
          <p:cNvSpPr>
            <a:spLocks noGrp="1"/>
          </p:cNvSpPr>
          <p:nvPr>
            <p:ph type="dt" sz="half" idx="10"/>
          </p:nvPr>
        </p:nvSpPr>
        <p:spPr/>
        <p:txBody>
          <a:bodyPr/>
          <a:lstStyle/>
          <a:p>
            <a:fld id="{33697B0B-7A2C-4731-8E04-00F9AB82E3C3}"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83</a:t>
            </a:fld>
            <a:endParaRPr lang="en-US"/>
          </a:p>
        </p:txBody>
      </p:sp>
    </p:spTree>
    <p:extLst>
      <p:ext uri="{BB962C8B-B14F-4D97-AF65-F5344CB8AC3E}">
        <p14:creationId xmlns:p14="http://schemas.microsoft.com/office/powerpoint/2010/main" val="1274231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764" y="2967335"/>
            <a:ext cx="10676408" cy="1569660"/>
          </a:xfrm>
          <a:prstGeom prst="rect">
            <a:avLst/>
          </a:prstGeom>
        </p:spPr>
        <p:txBody>
          <a:bodyPr wrap="square">
            <a:spAutoFit/>
          </a:bodyPr>
          <a:lstStyle/>
          <a:p>
            <a:pPr algn="just"/>
            <a:r>
              <a:rPr lang="en-US" sz="3200" b="1" dirty="0"/>
              <a:t>Silver nanoparticles: Silver NPs have been added to composite adhesive containing silica </a:t>
            </a:r>
            <a:r>
              <a:rPr lang="en-US" sz="3200" b="1" dirty="0" err="1"/>
              <a:t>nanofillers</a:t>
            </a:r>
            <a:r>
              <a:rPr lang="en-US" sz="3200" b="1" dirty="0"/>
              <a:t>. Addition of silver NPs significantly reduced the adhesion of cariogenic </a:t>
            </a:r>
          </a:p>
        </p:txBody>
      </p:sp>
      <p:sp>
        <p:nvSpPr>
          <p:cNvPr id="3" name="Rectangle 2"/>
          <p:cNvSpPr/>
          <p:nvPr/>
        </p:nvSpPr>
        <p:spPr>
          <a:xfrm>
            <a:off x="1010830" y="1213736"/>
            <a:ext cx="4091826" cy="646331"/>
          </a:xfrm>
          <a:prstGeom prst="rect">
            <a:avLst/>
          </a:prstGeom>
        </p:spPr>
        <p:txBody>
          <a:bodyPr wrap="none">
            <a:spAutoFit/>
          </a:bodyPr>
          <a:lstStyle/>
          <a:p>
            <a:r>
              <a:rPr lang="en-US" sz="3600" b="1" u="sng" dirty="0">
                <a:solidFill>
                  <a:srgbClr val="00B0F0"/>
                </a:solidFill>
              </a:rPr>
              <a:t>composite adhesive </a:t>
            </a:r>
          </a:p>
        </p:txBody>
      </p:sp>
      <p:sp>
        <p:nvSpPr>
          <p:cNvPr id="4" name="Date Placeholder 3"/>
          <p:cNvSpPr>
            <a:spLocks noGrp="1"/>
          </p:cNvSpPr>
          <p:nvPr>
            <p:ph type="dt" sz="half" idx="10"/>
          </p:nvPr>
        </p:nvSpPr>
        <p:spPr/>
        <p:txBody>
          <a:bodyPr/>
          <a:lstStyle/>
          <a:p>
            <a:fld id="{B4E718A8-7279-4F4F-AD88-D179D22D1802}" type="datetime3">
              <a:rPr lang="en-US" smtClean="0"/>
              <a:t>14 April 2023</a:t>
            </a:fld>
            <a:endParaRPr lang="en-US"/>
          </a:p>
        </p:txBody>
      </p:sp>
      <p:sp>
        <p:nvSpPr>
          <p:cNvPr id="5" name="Footer Placeholder 4"/>
          <p:cNvSpPr>
            <a:spLocks noGrp="1"/>
          </p:cNvSpPr>
          <p:nvPr>
            <p:ph type="ftr" sz="quarter" idx="11"/>
          </p:nvPr>
        </p:nvSpPr>
        <p:spPr/>
        <p:txBody>
          <a:bodyPr/>
          <a:lstStyle/>
          <a:p>
            <a:r>
              <a:rPr lang="en-US" smtClean="0"/>
              <a:t>Shahbaa AbdulGhafoor</a:t>
            </a:r>
            <a:endParaRPr lang="en-US"/>
          </a:p>
        </p:txBody>
      </p:sp>
      <p:sp>
        <p:nvSpPr>
          <p:cNvPr id="6" name="Slide Number Placeholder 5"/>
          <p:cNvSpPr>
            <a:spLocks noGrp="1"/>
          </p:cNvSpPr>
          <p:nvPr>
            <p:ph type="sldNum" sz="quarter" idx="12"/>
          </p:nvPr>
        </p:nvSpPr>
        <p:spPr/>
        <p:txBody>
          <a:bodyPr/>
          <a:lstStyle/>
          <a:p>
            <a:fld id="{B8BFF9C2-2BBF-4A9E-AC60-C4349F405C01}" type="slidenum">
              <a:rPr lang="en-US" smtClean="0"/>
              <a:t>84</a:t>
            </a:fld>
            <a:endParaRPr lang="en-US"/>
          </a:p>
        </p:txBody>
      </p:sp>
    </p:spTree>
    <p:extLst>
      <p:ext uri="{BB962C8B-B14F-4D97-AF65-F5344CB8AC3E}">
        <p14:creationId xmlns:p14="http://schemas.microsoft.com/office/powerpoint/2010/main" val="1592595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85</a:t>
            </a:fld>
            <a:endParaRPr lang="en-US"/>
          </a:p>
        </p:txBody>
      </p:sp>
      <p:pic>
        <p:nvPicPr>
          <p:cNvPr id="5" name="Picture 4"/>
          <p:cNvPicPr>
            <a:picLocks noChangeAspect="1"/>
          </p:cNvPicPr>
          <p:nvPr/>
        </p:nvPicPr>
        <p:blipFill>
          <a:blip r:embed="rId2"/>
          <a:stretch>
            <a:fillRect/>
          </a:stretch>
        </p:blipFill>
        <p:spPr>
          <a:xfrm>
            <a:off x="193182" y="474602"/>
            <a:ext cx="10191651" cy="4792858"/>
          </a:xfrm>
          <a:prstGeom prst="rect">
            <a:avLst/>
          </a:prstGeom>
        </p:spPr>
      </p:pic>
    </p:spTree>
    <p:extLst>
      <p:ext uri="{BB962C8B-B14F-4D97-AF65-F5344CB8AC3E}">
        <p14:creationId xmlns:p14="http://schemas.microsoft.com/office/powerpoint/2010/main" val="13930305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86</a:t>
            </a:fld>
            <a:endParaRPr lang="en-US"/>
          </a:p>
        </p:txBody>
      </p:sp>
      <p:pic>
        <p:nvPicPr>
          <p:cNvPr id="5" name="Picture 4"/>
          <p:cNvPicPr>
            <a:picLocks noChangeAspect="1"/>
          </p:cNvPicPr>
          <p:nvPr/>
        </p:nvPicPr>
        <p:blipFill>
          <a:blip r:embed="rId2"/>
          <a:stretch>
            <a:fillRect/>
          </a:stretch>
        </p:blipFill>
        <p:spPr>
          <a:xfrm>
            <a:off x="494095" y="314013"/>
            <a:ext cx="11203809" cy="3563749"/>
          </a:xfrm>
          <a:prstGeom prst="rect">
            <a:avLst/>
          </a:prstGeom>
        </p:spPr>
      </p:pic>
      <p:pic>
        <p:nvPicPr>
          <p:cNvPr id="6" name="Picture 5"/>
          <p:cNvPicPr>
            <a:picLocks noChangeAspect="1"/>
          </p:cNvPicPr>
          <p:nvPr/>
        </p:nvPicPr>
        <p:blipFill>
          <a:blip r:embed="rId3"/>
          <a:stretch>
            <a:fillRect/>
          </a:stretch>
        </p:blipFill>
        <p:spPr>
          <a:xfrm>
            <a:off x="927044" y="3701325"/>
            <a:ext cx="1545700" cy="2419819"/>
          </a:xfrm>
          <a:prstGeom prst="rect">
            <a:avLst/>
          </a:prstGeom>
        </p:spPr>
      </p:pic>
      <p:sp>
        <p:nvSpPr>
          <p:cNvPr id="7" name="Rectangle 6"/>
          <p:cNvSpPr/>
          <p:nvPr/>
        </p:nvSpPr>
        <p:spPr>
          <a:xfrm>
            <a:off x="2685245" y="4241254"/>
            <a:ext cx="8300434" cy="1569660"/>
          </a:xfrm>
          <a:prstGeom prst="rect">
            <a:avLst/>
          </a:prstGeom>
          <a:solidFill>
            <a:schemeClr val="accent1">
              <a:lumMod val="20000"/>
              <a:lumOff val="80000"/>
            </a:schemeClr>
          </a:solidFill>
        </p:spPr>
        <p:txBody>
          <a:bodyPr wrap="square">
            <a:spAutoFit/>
          </a:bodyPr>
          <a:lstStyle/>
          <a:p>
            <a:r>
              <a:rPr lang="en-US" sz="1600" b="1" dirty="0">
                <a:latin typeface="URWPalladioL-Bold"/>
              </a:rPr>
              <a:t>Conclusions</a:t>
            </a:r>
          </a:p>
          <a:p>
            <a:r>
              <a:rPr lang="en-US" sz="1600" dirty="0">
                <a:latin typeface="URWPalladioL-Roma"/>
              </a:rPr>
              <a:t>Nowadays, nanotechnology plays an important role in the dental field since it has</a:t>
            </a:r>
          </a:p>
          <a:p>
            <a:r>
              <a:rPr lang="en-US" sz="1600" dirty="0">
                <a:latin typeface="URWPalladioL-Roma"/>
              </a:rPr>
              <a:t>the potential to bring significant innovations and benefits. The recent positive results are</a:t>
            </a:r>
          </a:p>
          <a:p>
            <a:r>
              <a:rPr lang="en-US" sz="1600" dirty="0">
                <a:latin typeface="URWPalladioL-Roma"/>
              </a:rPr>
              <a:t>a stimulus for future research, especially regarding orthodontics. The range of research</a:t>
            </a:r>
          </a:p>
          <a:p>
            <a:r>
              <a:rPr lang="en-US" sz="1600" dirty="0">
                <a:latin typeface="URWPalladioL-Roma"/>
              </a:rPr>
              <a:t>including orthodontic bonding materials, covering of brackets and wires, as well as their</a:t>
            </a:r>
          </a:p>
          <a:p>
            <a:r>
              <a:rPr lang="en-US" sz="1600" dirty="0">
                <a:latin typeface="URWPalladioL-Roma"/>
              </a:rPr>
              <a:t>antimicrobial characteristics has a huge potential</a:t>
            </a:r>
            <a:endParaRPr lang="en-US" sz="3600" dirty="0"/>
          </a:p>
        </p:txBody>
      </p:sp>
    </p:spTree>
    <p:extLst>
      <p:ext uri="{BB962C8B-B14F-4D97-AF65-F5344CB8AC3E}">
        <p14:creationId xmlns:p14="http://schemas.microsoft.com/office/powerpoint/2010/main" val="29289472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4" name="Slide Number Placeholder 3"/>
          <p:cNvSpPr>
            <a:spLocks noGrp="1"/>
          </p:cNvSpPr>
          <p:nvPr>
            <p:ph type="sldNum" sz="quarter" idx="12"/>
          </p:nvPr>
        </p:nvSpPr>
        <p:spPr/>
        <p:txBody>
          <a:bodyPr/>
          <a:lstStyle/>
          <a:p>
            <a:fld id="{B8BFF9C2-2BBF-4A9E-AC60-C4349F405C01}" type="slidenum">
              <a:rPr lang="en-US" smtClean="0"/>
              <a:t>87</a:t>
            </a:fld>
            <a:endParaRPr lang="en-US"/>
          </a:p>
        </p:txBody>
      </p:sp>
      <p:sp>
        <p:nvSpPr>
          <p:cNvPr id="5" name="Rectangle 4"/>
          <p:cNvSpPr/>
          <p:nvPr/>
        </p:nvSpPr>
        <p:spPr>
          <a:xfrm>
            <a:off x="409903" y="1320731"/>
            <a:ext cx="10083625" cy="4801314"/>
          </a:xfrm>
          <a:prstGeom prst="rect">
            <a:avLst/>
          </a:prstGeom>
        </p:spPr>
        <p:txBody>
          <a:bodyPr wrap="square">
            <a:spAutoFit/>
          </a:bodyPr>
          <a:lstStyle/>
          <a:p>
            <a:pPr lvl="0"/>
            <a:r>
              <a:rPr lang="en-US" b="1" dirty="0">
                <a:solidFill>
                  <a:srgbClr val="000080"/>
                </a:solidFill>
                <a:latin typeface="Georgia" panose="02040502050405020303" pitchFamily="18" charset="0"/>
                <a:hlinkClick r:id="rId2"/>
              </a:rPr>
              <a:t>How to disperse </a:t>
            </a:r>
            <a:r>
              <a:rPr lang="en-US" b="1" dirty="0" err="1">
                <a:solidFill>
                  <a:srgbClr val="000080"/>
                </a:solidFill>
                <a:latin typeface="Georgia" panose="02040502050405020303" pitchFamily="18" charset="0"/>
                <a:hlinkClick r:id="rId2"/>
              </a:rPr>
              <a:t>nanopowder</a:t>
            </a:r>
            <a:r>
              <a:rPr lang="en-US" b="1" dirty="0">
                <a:solidFill>
                  <a:srgbClr val="000080"/>
                </a:solidFill>
                <a:latin typeface="Georgia" panose="02040502050405020303" pitchFamily="18" charset="0"/>
                <a:hlinkClick r:id="rId2"/>
              </a:rPr>
              <a:t> and nanoparticles?</a:t>
            </a:r>
            <a:endParaRPr lang="en-US" b="1" dirty="0">
              <a:solidFill>
                <a:srgbClr val="000000"/>
              </a:solidFill>
              <a:latin typeface="Arial" panose="020B0604020202020204" pitchFamily="34" charset="0"/>
            </a:endParaRPr>
          </a:p>
          <a:p>
            <a:pPr lvl="0"/>
            <a:r>
              <a:rPr lang="en-US" b="1" dirty="0">
                <a:solidFill>
                  <a:srgbClr val="000000"/>
                </a:solidFill>
                <a:latin typeface="Arial" panose="020B0604020202020204" pitchFamily="34" charset="0"/>
              </a:rPr>
              <a:t/>
            </a:r>
            <a:br>
              <a:rPr lang="en-US" b="1" dirty="0">
                <a:solidFill>
                  <a:srgbClr val="000000"/>
                </a:solidFill>
                <a:latin typeface="Arial" panose="020B0604020202020204" pitchFamily="34" charset="0"/>
              </a:rPr>
            </a:br>
            <a:r>
              <a:rPr lang="en-US" b="1" dirty="0">
                <a:solidFill>
                  <a:srgbClr val="000000"/>
                </a:solidFill>
                <a:latin typeface="Arial" panose="020B0604020202020204" pitchFamily="34" charset="0"/>
              </a:rPr>
              <a:t> </a:t>
            </a:r>
            <a:r>
              <a:rPr lang="en-US" b="1" dirty="0" smtClean="0">
                <a:solidFill>
                  <a:srgbClr val="000000"/>
                </a:solidFill>
                <a:latin typeface="Arial" panose="020B0604020202020204" pitchFamily="34" charset="0"/>
              </a:rPr>
              <a:t>Disperse </a:t>
            </a:r>
            <a:r>
              <a:rPr lang="en-US" b="1" dirty="0">
                <a:solidFill>
                  <a:srgbClr val="000000"/>
                </a:solidFill>
                <a:latin typeface="Arial" panose="020B0604020202020204" pitchFamily="34" charset="0"/>
              </a:rPr>
              <a:t>nanoparticles</a:t>
            </a:r>
            <a:r>
              <a:rPr lang="en-US" b="1" dirty="0" smtClean="0">
                <a:solidFill>
                  <a:srgbClr val="000000"/>
                </a:solidFill>
                <a:latin typeface="Arial" panose="020B0604020202020204" pitchFamily="34" charset="0"/>
              </a:rPr>
              <a:t>:</a:t>
            </a:r>
          </a:p>
          <a:p>
            <a:pPr lvl="0"/>
            <a:r>
              <a:rPr lang="en-US" b="1"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1. If used in the aqueous phase, may use ultrasonic treatment to disperse; </a:t>
            </a:r>
            <a:endParaRPr lang="en-US" b="1" dirty="0" smtClean="0">
              <a:solidFill>
                <a:srgbClr val="000000"/>
              </a:solidFill>
              <a:latin typeface="Arial" panose="020B0604020202020204" pitchFamily="34" charset="0"/>
            </a:endParaRPr>
          </a:p>
          <a:p>
            <a:pPr lvl="0"/>
            <a:endParaRPr lang="en-US" b="1" dirty="0">
              <a:solidFill>
                <a:srgbClr val="000000"/>
              </a:solidFill>
              <a:latin typeface="Arial" panose="020B0604020202020204" pitchFamily="34" charset="0"/>
            </a:endParaRPr>
          </a:p>
          <a:p>
            <a:pPr lvl="0"/>
            <a:r>
              <a:rPr lang="en-US" b="1" dirty="0" smtClean="0">
                <a:solidFill>
                  <a:srgbClr val="000000"/>
                </a:solidFill>
                <a:latin typeface="Arial" panose="020B0604020202020204" pitchFamily="34" charset="0"/>
              </a:rPr>
              <a:t>2</a:t>
            </a:r>
            <a:r>
              <a:rPr lang="en-US" b="1" dirty="0">
                <a:solidFill>
                  <a:srgbClr val="000000"/>
                </a:solidFill>
                <a:latin typeface="Arial" panose="020B0604020202020204" pitchFamily="34" charset="0"/>
              </a:rPr>
              <a:t>. If used in oil phase, may use high shear mixing instrument to disperse. </a:t>
            </a:r>
            <a:endParaRPr lang="en-US" b="1" dirty="0" smtClean="0">
              <a:solidFill>
                <a:srgbClr val="000000"/>
              </a:solidFill>
              <a:latin typeface="Arial" panose="020B0604020202020204" pitchFamily="34" charset="0"/>
            </a:endParaRPr>
          </a:p>
          <a:p>
            <a:pPr lvl="0"/>
            <a:endParaRPr lang="en-US" b="1" dirty="0">
              <a:solidFill>
                <a:srgbClr val="000000"/>
              </a:solidFill>
              <a:latin typeface="Arial" panose="020B0604020202020204" pitchFamily="34" charset="0"/>
            </a:endParaRPr>
          </a:p>
          <a:p>
            <a:pPr lvl="0"/>
            <a:r>
              <a:rPr lang="en-US" b="1" dirty="0" smtClean="0">
                <a:solidFill>
                  <a:srgbClr val="000000"/>
                </a:solidFill>
                <a:latin typeface="Arial" panose="020B0604020202020204" pitchFamily="34" charset="0"/>
              </a:rPr>
              <a:t>3</a:t>
            </a:r>
            <a:r>
              <a:rPr lang="en-US" b="1" dirty="0">
                <a:solidFill>
                  <a:srgbClr val="000000"/>
                </a:solidFill>
                <a:latin typeface="Arial" panose="020B0604020202020204" pitchFamily="34" charset="0"/>
              </a:rPr>
              <a:t>. If directly used as dry powder form, may use ball mill treatment to disperse</a:t>
            </a:r>
            <a:r>
              <a:rPr lang="en-US" b="1" dirty="0" smtClean="0">
                <a:solidFill>
                  <a:srgbClr val="000000"/>
                </a:solidFill>
                <a:latin typeface="Arial" panose="020B0604020202020204" pitchFamily="34" charset="0"/>
              </a:rPr>
              <a:t>.</a:t>
            </a:r>
          </a:p>
          <a:p>
            <a:pPr lvl="0"/>
            <a:r>
              <a:rPr lang="en-US" b="1" dirty="0">
                <a:solidFill>
                  <a:srgbClr val="000000"/>
                </a:solidFill>
                <a:latin typeface="Arial" panose="020B0604020202020204" pitchFamily="34" charset="0"/>
              </a:rPr>
              <a:t>  </a:t>
            </a:r>
          </a:p>
          <a:p>
            <a:pPr lvl="0" algn="just"/>
            <a:r>
              <a:rPr lang="en-US" b="1" dirty="0">
                <a:solidFill>
                  <a:srgbClr val="000000"/>
                </a:solidFill>
                <a:latin typeface="Arial" panose="020B0604020202020204" pitchFamily="34" charset="0"/>
              </a:rPr>
              <a:t>How to disperse </a:t>
            </a:r>
            <a:r>
              <a:rPr lang="en-US" b="1" dirty="0" err="1">
                <a:solidFill>
                  <a:srgbClr val="000000"/>
                </a:solidFill>
                <a:latin typeface="Arial" panose="020B0604020202020204" pitchFamily="34" charset="0"/>
              </a:rPr>
              <a:t>nano</a:t>
            </a:r>
            <a:r>
              <a:rPr lang="en-US" b="1" dirty="0">
                <a:solidFill>
                  <a:srgbClr val="000000"/>
                </a:solidFill>
                <a:latin typeface="Arial" panose="020B0604020202020204" pitchFamily="34" charset="0"/>
              </a:rPr>
              <a:t>-materials and mix with other powder? There is no specific method of the world. It is still a research topic. In general, if one nanomaterial will be mixed with other powder (for example: your ceramic powder), the first step is to put the nanomaterial into water or ethanol in the high-speed mixing instrument, add 1% dodecyl benzene </a:t>
            </a:r>
            <a:r>
              <a:rPr lang="en-US" b="1" dirty="0" err="1">
                <a:solidFill>
                  <a:srgbClr val="000000"/>
                </a:solidFill>
                <a:latin typeface="Arial" panose="020B0604020202020204" pitchFamily="34" charset="0"/>
              </a:rPr>
              <a:t>sulfonate</a:t>
            </a:r>
            <a:r>
              <a:rPr lang="en-US" b="1" dirty="0">
                <a:solidFill>
                  <a:srgbClr val="000000"/>
                </a:solidFill>
                <a:latin typeface="Arial" panose="020B0604020202020204" pitchFamily="34" charset="0"/>
              </a:rPr>
              <a:t> (detergent main ingredients), Instantly after mixing, then put the dispersed nanomaterial into the other powder (your ceramic powder) and continue to mix by still using high-speed mixing instrument, stirring rate the higher the better, time the longer the better as well, and then heating the mixed liquid material to be evaporated completely.</a:t>
            </a:r>
          </a:p>
        </p:txBody>
      </p:sp>
    </p:spTree>
    <p:extLst>
      <p:ext uri="{BB962C8B-B14F-4D97-AF65-F5344CB8AC3E}">
        <p14:creationId xmlns:p14="http://schemas.microsoft.com/office/powerpoint/2010/main" val="6152900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solidFill>
                  <a:prstClr val="black">
                    <a:tint val="75000"/>
                  </a:prstClr>
                </a:solidFill>
              </a:rPr>
              <a:pPr/>
              <a:t>14 April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Shahbaa </a:t>
            </a:r>
            <a:r>
              <a:rPr lang="en-US" dirty="0" err="1" smtClean="0">
                <a:solidFill>
                  <a:prstClr val="black">
                    <a:tint val="75000"/>
                  </a:prstClr>
                </a:solidFill>
              </a:rPr>
              <a:t>AbdulGhafoor</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8BFF9C2-2BBF-4A9E-AC60-C4349F405C01}" type="slidenum">
              <a:rPr lang="en-US" smtClean="0">
                <a:solidFill>
                  <a:prstClr val="black">
                    <a:tint val="75000"/>
                  </a:prstClr>
                </a:solidFill>
              </a:rPr>
              <a:pPr/>
              <a:t>88</a:t>
            </a:fld>
            <a:endParaRPr lang="en-US">
              <a:solidFill>
                <a:prstClr val="black">
                  <a:tint val="75000"/>
                </a:prstClr>
              </a:solidFill>
            </a:endParaRPr>
          </a:p>
        </p:txBody>
      </p:sp>
      <p:sp>
        <p:nvSpPr>
          <p:cNvPr id="5" name="Rectangle 4"/>
          <p:cNvSpPr/>
          <p:nvPr/>
        </p:nvSpPr>
        <p:spPr>
          <a:xfrm>
            <a:off x="1204486" y="1582341"/>
            <a:ext cx="10026868" cy="4524315"/>
          </a:xfrm>
          <a:prstGeom prst="rect">
            <a:avLst/>
          </a:prstGeom>
        </p:spPr>
        <p:txBody>
          <a:bodyPr wrap="square">
            <a:spAutoFit/>
          </a:bodyPr>
          <a:lstStyle/>
          <a:p>
            <a:r>
              <a:rPr lang="en-US" sz="2400" b="1" dirty="0">
                <a:solidFill>
                  <a:srgbClr val="000000"/>
                </a:solidFill>
                <a:latin typeface="Times New Roman" panose="02020603050405020304" pitchFamily="18" charset="0"/>
              </a:rPr>
              <a:t>The Methods of Nanoparticle Dispersions: </a:t>
            </a:r>
            <a:r>
              <a:rPr lang="en-US" sz="2400" b="1" dirty="0">
                <a:solidFill>
                  <a:srgbClr val="000000"/>
                </a:solidFill>
                <a:latin typeface="Arial" panose="020B0604020202020204" pitchFamily="34" charset="0"/>
              </a:rPr>
              <a:t> </a:t>
            </a:r>
            <a:br>
              <a:rPr lang="en-US" sz="2400" b="1" dirty="0">
                <a:solidFill>
                  <a:srgbClr val="000000"/>
                </a:solidFill>
                <a:latin typeface="Arial" panose="020B0604020202020204" pitchFamily="34" charset="0"/>
              </a:rPr>
            </a:br>
            <a:r>
              <a:rPr lang="en-US" sz="2400" b="1" dirty="0">
                <a:solidFill>
                  <a:srgbClr val="000000"/>
                </a:solidFill>
                <a:latin typeface="Arial" panose="020B0604020202020204" pitchFamily="34" charset="0"/>
              </a:rPr>
              <a:t> </a:t>
            </a:r>
          </a:p>
          <a:p>
            <a:pPr algn="just"/>
            <a:r>
              <a:rPr lang="en-US" sz="2400" b="1" dirty="0">
                <a:solidFill>
                  <a:srgbClr val="000000"/>
                </a:solidFill>
                <a:latin typeface="Arial" panose="020B0604020202020204" pitchFamily="34" charset="0"/>
              </a:rPr>
              <a:t>Rule: The smaller the particle size, the greater the surface area, the better the particle activity. That is, the nanoparticles can fully reveal the </a:t>
            </a:r>
            <a:r>
              <a:rPr lang="en-US" sz="2400" b="1" dirty="0" err="1">
                <a:solidFill>
                  <a:srgbClr val="000000"/>
                </a:solidFill>
                <a:latin typeface="Arial" panose="020B0604020202020204" pitchFamily="34" charset="0"/>
              </a:rPr>
              <a:t>nano</a:t>
            </a:r>
            <a:r>
              <a:rPr lang="en-US" sz="2400" b="1" dirty="0">
                <a:solidFill>
                  <a:srgbClr val="000000"/>
                </a:solidFill>
                <a:latin typeface="Arial" panose="020B0604020202020204" pitchFamily="34" charset="0"/>
              </a:rPr>
              <a:t>-properties..</a:t>
            </a:r>
          </a:p>
          <a:p>
            <a:pPr algn="just"/>
            <a:r>
              <a:rPr lang="en-US" sz="2400" b="1" dirty="0">
                <a:solidFill>
                  <a:srgbClr val="000000"/>
                </a:solidFill>
                <a:latin typeface="Arial" panose="020B0604020202020204" pitchFamily="34" charset="0"/>
              </a:rPr>
              <a:t>Safety: Nanoparticles present possible dangers, both medically and environmentally. Most of these are due to the high surface to volume ratio, which can make the particles very reactive or catalytic. They are also able to pass through cell membranes in organisms, and their interactions with biological systems are relatively   unknown.  </a:t>
            </a:r>
            <a:br>
              <a:rPr lang="en-US" sz="2400" b="1" dirty="0">
                <a:solidFill>
                  <a:srgbClr val="000000"/>
                </a:solidFill>
                <a:latin typeface="Arial" panose="020B0604020202020204" pitchFamily="34" charset="0"/>
              </a:rPr>
            </a:br>
            <a:endParaRPr lang="en-US" sz="2400" b="1" dirty="0">
              <a:solidFill>
                <a:srgbClr val="000000"/>
              </a:solidFill>
              <a:latin typeface="Arial" panose="020B0604020202020204" pitchFamily="34" charset="0"/>
            </a:endParaRPr>
          </a:p>
        </p:txBody>
      </p:sp>
      <p:sp>
        <p:nvSpPr>
          <p:cNvPr id="6" name="Rectangle 5"/>
          <p:cNvSpPr/>
          <p:nvPr/>
        </p:nvSpPr>
        <p:spPr>
          <a:xfrm>
            <a:off x="962718" y="677708"/>
            <a:ext cx="6003567" cy="369332"/>
          </a:xfrm>
          <a:prstGeom prst="rect">
            <a:avLst/>
          </a:prstGeom>
        </p:spPr>
        <p:txBody>
          <a:bodyPr wrap="none">
            <a:spAutoFit/>
          </a:bodyPr>
          <a:lstStyle/>
          <a:p>
            <a:pPr lvl="0"/>
            <a:r>
              <a:rPr lang="en-US" b="1" dirty="0">
                <a:solidFill>
                  <a:srgbClr val="000080"/>
                </a:solidFill>
                <a:latin typeface="Georgia" panose="02040502050405020303" pitchFamily="18" charset="0"/>
                <a:hlinkClick r:id="rId2"/>
              </a:rPr>
              <a:t>How to disperse </a:t>
            </a:r>
            <a:r>
              <a:rPr lang="en-US" b="1" dirty="0" err="1">
                <a:solidFill>
                  <a:srgbClr val="000080"/>
                </a:solidFill>
                <a:latin typeface="Georgia" panose="02040502050405020303" pitchFamily="18" charset="0"/>
                <a:hlinkClick r:id="rId2"/>
              </a:rPr>
              <a:t>nanopowder</a:t>
            </a:r>
            <a:r>
              <a:rPr lang="en-US" b="1" dirty="0">
                <a:solidFill>
                  <a:srgbClr val="000080"/>
                </a:solidFill>
                <a:latin typeface="Georgia" panose="02040502050405020303" pitchFamily="18" charset="0"/>
                <a:hlinkClick r:id="rId2"/>
              </a:rPr>
              <a:t> and nanoparticles?</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1241694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89</a:t>
            </a:fld>
            <a:endParaRPr lang="en-US"/>
          </a:p>
        </p:txBody>
      </p:sp>
      <p:sp>
        <p:nvSpPr>
          <p:cNvPr id="5" name="Rectangle 4"/>
          <p:cNvSpPr/>
          <p:nvPr/>
        </p:nvSpPr>
        <p:spPr>
          <a:xfrm>
            <a:off x="615381" y="1081536"/>
            <a:ext cx="6096000" cy="646331"/>
          </a:xfrm>
          <a:prstGeom prst="rect">
            <a:avLst/>
          </a:prstGeom>
        </p:spPr>
        <p:txBody>
          <a:bodyPr>
            <a:spAutoFit/>
          </a:bodyPr>
          <a:lstStyle/>
          <a:p>
            <a:pPr algn="ctr"/>
            <a:r>
              <a:rPr lang="en-US" dirty="0">
                <a:solidFill>
                  <a:srgbClr val="333333"/>
                </a:solidFill>
                <a:latin typeface="Helvetica Neue"/>
              </a:rPr>
              <a:t>Synthesis of </a:t>
            </a:r>
            <a:r>
              <a:rPr lang="en-US" dirty="0" err="1">
                <a:solidFill>
                  <a:srgbClr val="333333"/>
                </a:solidFill>
                <a:latin typeface="Helvetica Neue"/>
              </a:rPr>
              <a:t>Nanomaterials</a:t>
            </a:r>
            <a:r>
              <a:rPr lang="en-US" dirty="0">
                <a:solidFill>
                  <a:srgbClr val="333333"/>
                </a:solidFill>
                <a:latin typeface="Helvetica Neue"/>
              </a:rPr>
              <a:t> by High Energy Ball Milling</a:t>
            </a:r>
          </a:p>
          <a:p>
            <a:pPr algn="ctr"/>
            <a:r>
              <a:rPr lang="en-US" dirty="0">
                <a:solidFill>
                  <a:srgbClr val="000000"/>
                </a:solidFill>
                <a:latin typeface="Trebuchet MS" panose="020B0603020202020204" pitchFamily="34" charset="0"/>
              </a:rPr>
              <a:t> </a:t>
            </a:r>
            <a:endParaRPr lang="en-US" b="0" i="0" dirty="0">
              <a:solidFill>
                <a:srgbClr val="000000"/>
              </a:solidFill>
              <a:effectLst/>
              <a:latin typeface="Trebuchet MS" panose="020B0603020202020204" pitchFamily="34" charset="0"/>
            </a:endParaRPr>
          </a:p>
        </p:txBody>
      </p:sp>
      <p:pic>
        <p:nvPicPr>
          <p:cNvPr id="6" name="Picture 5"/>
          <p:cNvPicPr>
            <a:picLocks noChangeAspect="1"/>
          </p:cNvPicPr>
          <p:nvPr/>
        </p:nvPicPr>
        <p:blipFill>
          <a:blip r:embed="rId3"/>
          <a:stretch>
            <a:fillRect/>
          </a:stretch>
        </p:blipFill>
        <p:spPr>
          <a:xfrm>
            <a:off x="3923199" y="1727867"/>
            <a:ext cx="6161788" cy="3909882"/>
          </a:xfrm>
          <a:prstGeom prst="rect">
            <a:avLst/>
          </a:prstGeom>
        </p:spPr>
      </p:pic>
      <p:sp>
        <p:nvSpPr>
          <p:cNvPr id="7" name="Rectangle 6"/>
          <p:cNvSpPr/>
          <p:nvPr/>
        </p:nvSpPr>
        <p:spPr>
          <a:xfrm>
            <a:off x="707814" y="437307"/>
            <a:ext cx="6003567" cy="369332"/>
          </a:xfrm>
          <a:prstGeom prst="rect">
            <a:avLst/>
          </a:prstGeom>
        </p:spPr>
        <p:txBody>
          <a:bodyPr wrap="none">
            <a:spAutoFit/>
          </a:bodyPr>
          <a:lstStyle/>
          <a:p>
            <a:pPr lvl="0"/>
            <a:r>
              <a:rPr lang="en-US" b="1" dirty="0">
                <a:solidFill>
                  <a:srgbClr val="000080"/>
                </a:solidFill>
                <a:latin typeface="Georgia" panose="02040502050405020303" pitchFamily="18" charset="0"/>
                <a:hlinkClick r:id="rId4"/>
              </a:rPr>
              <a:t>How to disperse </a:t>
            </a:r>
            <a:r>
              <a:rPr lang="en-US" b="1" dirty="0" err="1">
                <a:solidFill>
                  <a:srgbClr val="000080"/>
                </a:solidFill>
                <a:latin typeface="Georgia" panose="02040502050405020303" pitchFamily="18" charset="0"/>
                <a:hlinkClick r:id="rId4"/>
              </a:rPr>
              <a:t>nanopowder</a:t>
            </a:r>
            <a:r>
              <a:rPr lang="en-US" b="1" dirty="0">
                <a:solidFill>
                  <a:srgbClr val="000080"/>
                </a:solidFill>
                <a:latin typeface="Georgia" panose="02040502050405020303" pitchFamily="18" charset="0"/>
                <a:hlinkClick r:id="rId4"/>
              </a:rPr>
              <a:t> and nanoparticles?</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210393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39569" y="1460757"/>
            <a:ext cx="6228389" cy="4663646"/>
          </a:xfrm>
          <a:prstGeom prst="rect">
            <a:avLst/>
          </a:prstGeom>
        </p:spPr>
      </p:pic>
      <p:sp>
        <p:nvSpPr>
          <p:cNvPr id="3" name="Rectangle 2"/>
          <p:cNvSpPr/>
          <p:nvPr/>
        </p:nvSpPr>
        <p:spPr>
          <a:xfrm>
            <a:off x="531824" y="1025262"/>
            <a:ext cx="6096000" cy="1200329"/>
          </a:xfrm>
          <a:prstGeom prst="rect">
            <a:avLst/>
          </a:prstGeom>
        </p:spPr>
        <p:txBody>
          <a:bodyPr>
            <a:spAutoFit/>
          </a:bodyPr>
          <a:lstStyle/>
          <a:p>
            <a:r>
              <a:rPr lang="en-US" dirty="0">
                <a:solidFill>
                  <a:srgbClr val="363636"/>
                </a:solidFill>
                <a:latin typeface="Open Sans"/>
              </a:rPr>
              <a:t>The table below shows the size of nanoparticles compared to other structures:</a:t>
            </a:r>
          </a:p>
          <a:p>
            <a:r>
              <a:rPr lang="en-US" dirty="0"/>
              <a:t/>
            </a:r>
            <a:br>
              <a:rPr lang="en-US" dirty="0"/>
            </a:br>
            <a:endParaRPr lang="en-US" dirty="0"/>
          </a:p>
        </p:txBody>
      </p:sp>
      <p:sp>
        <p:nvSpPr>
          <p:cNvPr id="4" name="Rectangle 3"/>
          <p:cNvSpPr/>
          <p:nvPr/>
        </p:nvSpPr>
        <p:spPr>
          <a:xfrm>
            <a:off x="328425" y="371118"/>
            <a:ext cx="3009157" cy="584775"/>
          </a:xfrm>
          <a:prstGeom prst="rect">
            <a:avLst/>
          </a:prstGeom>
        </p:spPr>
        <p:txBody>
          <a:bodyPr wrap="none">
            <a:spAutoFit/>
          </a:bodyPr>
          <a:lstStyle/>
          <a:p>
            <a:pPr lvl="0"/>
            <a:r>
              <a:rPr lang="en-US" sz="3200" b="1" u="sng" dirty="0">
                <a:solidFill>
                  <a:srgbClr val="00B0F0"/>
                </a:solidFill>
                <a:latin typeface="Raleway"/>
              </a:rPr>
              <a:t>Nanomaterials</a:t>
            </a:r>
            <a:endParaRPr lang="en-US" b="1" u="sng" dirty="0">
              <a:solidFill>
                <a:srgbClr val="00B0F0"/>
              </a:solidFill>
              <a:latin typeface="Raleway"/>
            </a:endParaRPr>
          </a:p>
        </p:txBody>
      </p:sp>
      <p:sp>
        <p:nvSpPr>
          <p:cNvPr id="5" name="Rectangle 4"/>
          <p:cNvSpPr/>
          <p:nvPr/>
        </p:nvSpPr>
        <p:spPr>
          <a:xfrm>
            <a:off x="531824" y="40139"/>
            <a:ext cx="2044470" cy="523220"/>
          </a:xfrm>
          <a:prstGeom prst="rect">
            <a:avLst/>
          </a:prstGeom>
        </p:spPr>
        <p:txBody>
          <a:bodyPr wrap="none">
            <a:spAutoFit/>
          </a:bodyPr>
          <a:lstStyle/>
          <a:p>
            <a:pPr lvl="0"/>
            <a:r>
              <a:rPr lang="en-US" sz="2800" b="1" u="sng" dirty="0">
                <a:solidFill>
                  <a:srgbClr val="00B0F0"/>
                </a:solidFill>
              </a:rPr>
              <a:t>Introduction</a:t>
            </a:r>
          </a:p>
        </p:txBody>
      </p:sp>
      <p:sp>
        <p:nvSpPr>
          <p:cNvPr id="6" name="Date Placeholder 5"/>
          <p:cNvSpPr>
            <a:spLocks noGrp="1"/>
          </p:cNvSpPr>
          <p:nvPr>
            <p:ph type="dt" sz="half" idx="10"/>
          </p:nvPr>
        </p:nvSpPr>
        <p:spPr/>
        <p:txBody>
          <a:bodyPr/>
          <a:lstStyle/>
          <a:p>
            <a:fld id="{1B7EB75C-B78B-43F8-864D-9BBF1D037D72}" type="datetime3">
              <a:rPr lang="en-US" smtClean="0"/>
              <a:t>14 April 2023</a:t>
            </a:fld>
            <a:endParaRPr lang="en-US"/>
          </a:p>
        </p:txBody>
      </p:sp>
      <p:sp>
        <p:nvSpPr>
          <p:cNvPr id="7" name="Footer Placeholder 6"/>
          <p:cNvSpPr>
            <a:spLocks noGrp="1"/>
          </p:cNvSpPr>
          <p:nvPr>
            <p:ph type="ftr" sz="quarter" idx="11"/>
          </p:nvPr>
        </p:nvSpPr>
        <p:spPr/>
        <p:txBody>
          <a:bodyPr/>
          <a:lstStyle/>
          <a:p>
            <a:r>
              <a:rPr lang="en-US" smtClean="0"/>
              <a:t>Shahbaa AbdulGhafoor</a:t>
            </a:r>
            <a:endParaRPr lang="en-US"/>
          </a:p>
        </p:txBody>
      </p:sp>
      <p:sp>
        <p:nvSpPr>
          <p:cNvPr id="8" name="Slide Number Placeholder 7"/>
          <p:cNvSpPr>
            <a:spLocks noGrp="1"/>
          </p:cNvSpPr>
          <p:nvPr>
            <p:ph type="sldNum" sz="quarter" idx="12"/>
          </p:nvPr>
        </p:nvSpPr>
        <p:spPr/>
        <p:txBody>
          <a:bodyPr/>
          <a:lstStyle/>
          <a:p>
            <a:fld id="{B8BFF9C2-2BBF-4A9E-AC60-C4349F405C01}" type="slidenum">
              <a:rPr lang="en-US" smtClean="0"/>
              <a:t>9</a:t>
            </a:fld>
            <a:endParaRPr lang="en-US"/>
          </a:p>
        </p:txBody>
      </p:sp>
    </p:spTree>
    <p:extLst>
      <p:ext uri="{BB962C8B-B14F-4D97-AF65-F5344CB8AC3E}">
        <p14:creationId xmlns:p14="http://schemas.microsoft.com/office/powerpoint/2010/main" val="38443554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90</a:t>
            </a:fld>
            <a:endParaRPr lang="en-US"/>
          </a:p>
        </p:txBody>
      </p:sp>
      <p:pic>
        <p:nvPicPr>
          <p:cNvPr id="5" name="Picture 4"/>
          <p:cNvPicPr>
            <a:picLocks noChangeAspect="1"/>
          </p:cNvPicPr>
          <p:nvPr/>
        </p:nvPicPr>
        <p:blipFill>
          <a:blip r:embed="rId2"/>
          <a:stretch>
            <a:fillRect/>
          </a:stretch>
        </p:blipFill>
        <p:spPr>
          <a:xfrm>
            <a:off x="2960202" y="1431017"/>
            <a:ext cx="5906324" cy="3277057"/>
          </a:xfrm>
          <a:prstGeom prst="rect">
            <a:avLst/>
          </a:prstGeom>
        </p:spPr>
      </p:pic>
      <p:sp>
        <p:nvSpPr>
          <p:cNvPr id="6" name="Rectangle 5"/>
          <p:cNvSpPr/>
          <p:nvPr/>
        </p:nvSpPr>
        <p:spPr>
          <a:xfrm>
            <a:off x="2770526" y="4846585"/>
            <a:ext cx="6096000" cy="923330"/>
          </a:xfrm>
          <a:prstGeom prst="rect">
            <a:avLst/>
          </a:prstGeom>
        </p:spPr>
        <p:txBody>
          <a:bodyPr>
            <a:spAutoFit/>
          </a:bodyPr>
          <a:lstStyle/>
          <a:p>
            <a:r>
              <a:rPr lang="en-US" dirty="0"/>
              <a:t>Nanoparticles in an appropriate solvent (alcohol for example) is sprayed onto a substrate using differential pressure via a jet/nozzle of an atomizer.</a:t>
            </a:r>
          </a:p>
        </p:txBody>
      </p:sp>
      <p:sp>
        <p:nvSpPr>
          <p:cNvPr id="7" name="Rectangle 6"/>
          <p:cNvSpPr/>
          <p:nvPr/>
        </p:nvSpPr>
        <p:spPr>
          <a:xfrm>
            <a:off x="445609" y="198436"/>
            <a:ext cx="6003567" cy="369332"/>
          </a:xfrm>
          <a:prstGeom prst="rect">
            <a:avLst/>
          </a:prstGeom>
        </p:spPr>
        <p:txBody>
          <a:bodyPr wrap="none">
            <a:spAutoFit/>
          </a:bodyPr>
          <a:lstStyle/>
          <a:p>
            <a:pPr lvl="0"/>
            <a:r>
              <a:rPr lang="en-US" b="1" dirty="0">
                <a:solidFill>
                  <a:srgbClr val="000080"/>
                </a:solidFill>
                <a:latin typeface="Georgia" panose="02040502050405020303" pitchFamily="18" charset="0"/>
                <a:hlinkClick r:id="rId3"/>
              </a:rPr>
              <a:t>How to disperse </a:t>
            </a:r>
            <a:r>
              <a:rPr lang="en-US" b="1" dirty="0" err="1">
                <a:solidFill>
                  <a:srgbClr val="000080"/>
                </a:solidFill>
                <a:latin typeface="Georgia" panose="02040502050405020303" pitchFamily="18" charset="0"/>
                <a:hlinkClick r:id="rId3"/>
              </a:rPr>
              <a:t>nanopowder</a:t>
            </a:r>
            <a:r>
              <a:rPr lang="en-US" b="1" dirty="0">
                <a:solidFill>
                  <a:srgbClr val="000080"/>
                </a:solidFill>
                <a:latin typeface="Georgia" panose="02040502050405020303" pitchFamily="18" charset="0"/>
                <a:hlinkClick r:id="rId3"/>
              </a:rPr>
              <a:t> and nanoparticles?</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13968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806" y="1305342"/>
            <a:ext cx="11062952" cy="2308324"/>
          </a:xfrm>
          <a:prstGeom prst="rect">
            <a:avLst/>
          </a:prstGeom>
        </p:spPr>
        <p:txBody>
          <a:bodyPr wrap="square">
            <a:spAutoFit/>
          </a:bodyPr>
          <a:lstStyle/>
          <a:p>
            <a:r>
              <a:rPr lang="en-US" b="1" dirty="0">
                <a:latin typeface="URWPalladioL-Bold"/>
              </a:rPr>
              <a:t>Conclusions</a:t>
            </a:r>
          </a:p>
          <a:p>
            <a:r>
              <a:rPr lang="en-US" dirty="0">
                <a:latin typeface="URWPalladioL-Roma"/>
              </a:rPr>
              <a:t>Today, nanotechnology has an important and more consistent role in the dental field since it</a:t>
            </a:r>
          </a:p>
          <a:p>
            <a:r>
              <a:rPr lang="en-US" dirty="0">
                <a:latin typeface="URWPalladioL-Roma"/>
              </a:rPr>
              <a:t>has the potential to bring significant innovations and benefits. The recent positive results must be a</a:t>
            </a:r>
          </a:p>
          <a:p>
            <a:r>
              <a:rPr lang="en-US" dirty="0">
                <a:latin typeface="URWPalladioL-Roma"/>
              </a:rPr>
              <a:t>stimulus for future research, in particular, regarding the field of orthodontics. We have explained how</a:t>
            </a:r>
          </a:p>
          <a:p>
            <a:r>
              <a:rPr lang="en-US" dirty="0" err="1">
                <a:latin typeface="URWPalladioL-Roma"/>
              </a:rPr>
              <a:t>nanomaterials</a:t>
            </a:r>
            <a:r>
              <a:rPr lang="en-US" dirty="0">
                <a:latin typeface="URWPalladioL-Roma"/>
              </a:rPr>
              <a:t> have introduced many advantages in this field, especially regarding their mechanical and</a:t>
            </a:r>
          </a:p>
          <a:p>
            <a:r>
              <a:rPr lang="en-US" dirty="0">
                <a:latin typeface="URWPalladioL-Roma"/>
              </a:rPr>
              <a:t>antibacterial properties. The coordinated and safe management of orthodontic treatment is fundamental;</a:t>
            </a:r>
          </a:p>
          <a:p>
            <a:r>
              <a:rPr lang="en-US" dirty="0">
                <a:latin typeface="URWPalladioL-Roma"/>
              </a:rPr>
              <a:t>the limitations of dental materials and technical procedures often refer to this goal, but science and</a:t>
            </a:r>
          </a:p>
          <a:p>
            <a:r>
              <a:rPr lang="en-US" dirty="0">
                <a:latin typeface="URWPalladioL-Roma"/>
              </a:rPr>
              <a:t>nanotechnology have helped to partially solve some limitations, improving patient management in the</a:t>
            </a:r>
            <a:endParaRPr lang="en-US" dirty="0"/>
          </a:p>
        </p:txBody>
      </p:sp>
      <p:sp>
        <p:nvSpPr>
          <p:cNvPr id="3" name="Date Placeholder 2"/>
          <p:cNvSpPr>
            <a:spLocks noGrp="1"/>
          </p:cNvSpPr>
          <p:nvPr>
            <p:ph type="dt" sz="half" idx="10"/>
          </p:nvPr>
        </p:nvSpPr>
        <p:spPr/>
        <p:txBody>
          <a:bodyPr/>
          <a:lstStyle/>
          <a:p>
            <a:fld id="{3A4BA157-A4FF-4D06-B7BE-8591D99D0E04}"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5" name="Slide Number Placeholder 4"/>
          <p:cNvSpPr>
            <a:spLocks noGrp="1"/>
          </p:cNvSpPr>
          <p:nvPr>
            <p:ph type="sldNum" sz="quarter" idx="12"/>
          </p:nvPr>
        </p:nvSpPr>
        <p:spPr/>
        <p:txBody>
          <a:bodyPr/>
          <a:lstStyle/>
          <a:p>
            <a:fld id="{B8BFF9C2-2BBF-4A9E-AC60-C4349F405C01}" type="slidenum">
              <a:rPr lang="en-US" smtClean="0"/>
              <a:t>91</a:t>
            </a:fld>
            <a:endParaRPr lang="en-US"/>
          </a:p>
        </p:txBody>
      </p:sp>
    </p:spTree>
    <p:extLst>
      <p:ext uri="{BB962C8B-B14F-4D97-AF65-F5344CB8AC3E}">
        <p14:creationId xmlns:p14="http://schemas.microsoft.com/office/powerpoint/2010/main" val="35432634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76254-F287-427E-BE0D-DF48ED0605A8}" type="datetime3">
              <a:rPr lang="en-US" smtClean="0"/>
              <a:t>14 April 2023</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a:p>
        </p:txBody>
      </p:sp>
      <p:sp>
        <p:nvSpPr>
          <p:cNvPr id="4" name="Slide Number Placeholder 3"/>
          <p:cNvSpPr>
            <a:spLocks noGrp="1"/>
          </p:cNvSpPr>
          <p:nvPr>
            <p:ph type="sldNum" sz="quarter" idx="12"/>
          </p:nvPr>
        </p:nvSpPr>
        <p:spPr/>
        <p:txBody>
          <a:bodyPr/>
          <a:lstStyle/>
          <a:p>
            <a:fld id="{B8BFF9C2-2BBF-4A9E-AC60-C4349F405C01}" type="slidenum">
              <a:rPr lang="en-US" smtClean="0"/>
              <a:t>92</a:t>
            </a:fld>
            <a:endParaRPr lang="en-US"/>
          </a:p>
        </p:txBody>
      </p:sp>
      <p:pic>
        <p:nvPicPr>
          <p:cNvPr id="5" name="Picture 4"/>
          <p:cNvPicPr>
            <a:picLocks noChangeAspect="1"/>
          </p:cNvPicPr>
          <p:nvPr/>
        </p:nvPicPr>
        <p:blipFill>
          <a:blip r:embed="rId2"/>
          <a:stretch>
            <a:fillRect/>
          </a:stretch>
        </p:blipFill>
        <p:spPr>
          <a:xfrm>
            <a:off x="2647914" y="361187"/>
            <a:ext cx="6523246" cy="6317914"/>
          </a:xfrm>
          <a:prstGeom prst="rect">
            <a:avLst/>
          </a:prstGeom>
        </p:spPr>
      </p:pic>
    </p:spTree>
    <p:extLst>
      <p:ext uri="{BB962C8B-B14F-4D97-AF65-F5344CB8AC3E}">
        <p14:creationId xmlns:p14="http://schemas.microsoft.com/office/powerpoint/2010/main" val="35464530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8039" y="719360"/>
            <a:ext cx="9679358" cy="5559091"/>
          </a:xfrm>
          <a:prstGeom prst="rect">
            <a:avLst/>
          </a:prstGeom>
        </p:spPr>
      </p:pic>
      <p:sp>
        <p:nvSpPr>
          <p:cNvPr id="2" name="Date Placeholder 1"/>
          <p:cNvSpPr>
            <a:spLocks noGrp="1"/>
          </p:cNvSpPr>
          <p:nvPr>
            <p:ph type="dt" sz="half" idx="10"/>
          </p:nvPr>
        </p:nvSpPr>
        <p:spPr/>
        <p:txBody>
          <a:bodyPr/>
          <a:lstStyle/>
          <a:p>
            <a:fld id="{121FE2B8-8A23-42BB-A772-7F7CCB3EBDE6}" type="datetime3">
              <a:rPr lang="en-US" smtClean="0"/>
              <a:t>14 April 2023</a:t>
            </a:fld>
            <a:endParaRPr lang="en-US"/>
          </a:p>
        </p:txBody>
      </p:sp>
      <p:sp>
        <p:nvSpPr>
          <p:cNvPr id="4" name="Footer Placeholder 3"/>
          <p:cNvSpPr>
            <a:spLocks noGrp="1"/>
          </p:cNvSpPr>
          <p:nvPr>
            <p:ph type="ftr" sz="quarter" idx="11"/>
          </p:nvPr>
        </p:nvSpPr>
        <p:spPr/>
        <p:txBody>
          <a:bodyPr/>
          <a:lstStyle/>
          <a:p>
            <a:r>
              <a:rPr lang="en-US" smtClean="0"/>
              <a:t>Shahbaa AbdulGhafoor</a:t>
            </a:r>
            <a:endParaRPr lang="en-US"/>
          </a:p>
        </p:txBody>
      </p:sp>
      <p:sp>
        <p:nvSpPr>
          <p:cNvPr id="5" name="Slide Number Placeholder 4"/>
          <p:cNvSpPr>
            <a:spLocks noGrp="1"/>
          </p:cNvSpPr>
          <p:nvPr>
            <p:ph type="sldNum" sz="quarter" idx="12"/>
          </p:nvPr>
        </p:nvSpPr>
        <p:spPr/>
        <p:txBody>
          <a:bodyPr/>
          <a:lstStyle/>
          <a:p>
            <a:fld id="{B8BFF9C2-2BBF-4A9E-AC60-C4349F405C01}" type="slidenum">
              <a:rPr lang="en-US" smtClean="0"/>
              <a:t>93</a:t>
            </a:fld>
            <a:endParaRPr lang="en-US"/>
          </a:p>
        </p:txBody>
      </p:sp>
    </p:spTree>
    <p:extLst>
      <p:ext uri="{BB962C8B-B14F-4D97-AF65-F5344CB8AC3E}">
        <p14:creationId xmlns:p14="http://schemas.microsoft.com/office/powerpoint/2010/main" val="2453681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1777</TotalTime>
  <Words>3990</Words>
  <Application>Microsoft Office PowerPoint</Application>
  <PresentationFormat>Widescreen</PresentationFormat>
  <Paragraphs>654</Paragraphs>
  <Slides>93</Slides>
  <Notes>27</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93</vt:i4>
      </vt:variant>
    </vt:vector>
  </HeadingPairs>
  <TitlesOfParts>
    <vt:vector size="118" baseType="lpstr">
      <vt:lpstr>arial</vt:lpstr>
      <vt:lpstr>arial</vt:lpstr>
      <vt:lpstr>Calibri</vt:lpstr>
      <vt:lpstr>Calibri Light</vt:lpstr>
      <vt:lpstr>Cambria</vt:lpstr>
      <vt:lpstr>ff1</vt:lpstr>
      <vt:lpstr>Georgia</vt:lpstr>
      <vt:lpstr>Helvetica Neue</vt:lpstr>
      <vt:lpstr>Merriweather</vt:lpstr>
      <vt:lpstr>Montserrat</vt:lpstr>
      <vt:lpstr>NexusSans</vt:lpstr>
      <vt:lpstr>Noto Sans</vt:lpstr>
      <vt:lpstr>Open Sans</vt:lpstr>
      <vt:lpstr>Pxsy</vt:lpstr>
      <vt:lpstr>Raleway</vt:lpstr>
      <vt:lpstr>Roboto</vt:lpstr>
      <vt:lpstr>Times New Roman</vt:lpstr>
      <vt:lpstr>Times New Roman</vt:lpstr>
      <vt:lpstr>Trebuchet MS</vt:lpstr>
      <vt:lpstr>Univers LT W01 45 Light</vt:lpstr>
      <vt:lpstr>URWPalladioL-Bold</vt:lpstr>
      <vt:lpstr>URWPalladioL-Roma</vt:lpstr>
      <vt:lpstr>VnURWPalladioL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219</cp:revision>
  <dcterms:created xsi:type="dcterms:W3CDTF">2022-03-24T12:01:55Z</dcterms:created>
  <dcterms:modified xsi:type="dcterms:W3CDTF">2023-04-14T05:48:24Z</dcterms:modified>
</cp:coreProperties>
</file>