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74" r:id="rId11"/>
    <p:sldId id="273" r:id="rId12"/>
    <p:sldId id="271" r:id="rId13"/>
    <p:sldId id="275" r:id="rId14"/>
    <p:sldId id="278" r:id="rId15"/>
    <p:sldId id="277"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321825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96359-E5C2-49F1-9D47-BEB6662FFBAA}" type="datetimeFigureOut">
              <a:rPr lang="en-US" smtClean="0"/>
              <a:t>15-Apr-23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21831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181242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309327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205634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E96359-E5C2-49F1-9D47-BEB6662FFBAA}" type="datetimeFigureOut">
              <a:rPr lang="en-US" smtClean="0"/>
              <a:t>15-Apr-23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95793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E96359-E5C2-49F1-9D47-BEB6662FFBAA}" type="datetimeFigureOut">
              <a:rPr lang="en-US" smtClean="0"/>
              <a:t>15-Apr-23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163956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244948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14827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29022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96359-E5C2-49F1-9D47-BEB6662FFBAA}" type="datetimeFigureOut">
              <a:rPr lang="en-US" smtClean="0"/>
              <a:t>15-Apr-23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51369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E96359-E5C2-49F1-9D47-BEB6662FFBAA}" type="datetimeFigureOut">
              <a:rPr lang="en-US" smtClean="0"/>
              <a:t>15-Apr-23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109055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E96359-E5C2-49F1-9D47-BEB6662FFBAA}" type="datetimeFigureOut">
              <a:rPr lang="en-US" smtClean="0"/>
              <a:t>15-Apr-23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54586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E96359-E5C2-49F1-9D47-BEB6662FFBAA}" type="datetimeFigureOut">
              <a:rPr lang="en-US" smtClean="0"/>
              <a:t>15-Apr-23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9707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96359-E5C2-49F1-9D47-BEB6662FFBAA}" type="datetimeFigureOut">
              <a:rPr lang="en-US" smtClean="0"/>
              <a:t>15-Apr-23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184277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96359-E5C2-49F1-9D47-BEB6662FFBAA}" type="datetimeFigureOut">
              <a:rPr lang="en-US" smtClean="0"/>
              <a:t>15-Apr-23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413236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96359-E5C2-49F1-9D47-BEB6662FFBAA}" type="datetimeFigureOut">
              <a:rPr lang="en-US" smtClean="0"/>
              <a:t>15-Apr-23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99B199F-2DB9-495C-B6B8-12C938EF5681}" type="slidenum">
              <a:rPr lang="en-US" smtClean="0"/>
              <a:t>‹#›</a:t>
            </a:fld>
            <a:endParaRPr lang="en-US"/>
          </a:p>
        </p:txBody>
      </p:sp>
    </p:spTree>
    <p:extLst>
      <p:ext uri="{BB962C8B-B14F-4D97-AF65-F5344CB8AC3E}">
        <p14:creationId xmlns:p14="http://schemas.microsoft.com/office/powerpoint/2010/main" val="249357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6E96359-E5C2-49F1-9D47-BEB6662FFBAA}" type="datetimeFigureOut">
              <a:rPr lang="en-US" smtClean="0"/>
              <a:t>15-Apr-23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99B199F-2DB9-495C-B6B8-12C938EF5681}" type="slidenum">
              <a:rPr lang="en-US" smtClean="0"/>
              <a:t>‹#›</a:t>
            </a:fld>
            <a:endParaRPr lang="en-US"/>
          </a:p>
        </p:txBody>
      </p:sp>
    </p:spTree>
    <p:extLst>
      <p:ext uri="{BB962C8B-B14F-4D97-AF65-F5344CB8AC3E}">
        <p14:creationId xmlns:p14="http://schemas.microsoft.com/office/powerpoint/2010/main" val="1936157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Assisstant</a:t>
            </a:r>
            <a:r>
              <a:rPr lang="en-US" dirty="0" smtClean="0"/>
              <a:t> professor</a:t>
            </a:r>
            <a:br>
              <a:rPr lang="en-US" dirty="0" smtClean="0"/>
            </a:br>
            <a:r>
              <a:rPr lang="en-US" dirty="0" err="1" smtClean="0"/>
              <a:t>Dr.Hiader</a:t>
            </a:r>
            <a:r>
              <a:rPr lang="en-US" dirty="0" smtClean="0"/>
              <a:t> Mohammed Ali</a:t>
            </a:r>
            <a:endParaRPr lang="en-US" dirty="0"/>
          </a:p>
        </p:txBody>
      </p:sp>
      <p:sp>
        <p:nvSpPr>
          <p:cNvPr id="3" name="Subtitle 2"/>
          <p:cNvSpPr>
            <a:spLocks noGrp="1"/>
          </p:cNvSpPr>
          <p:nvPr>
            <p:ph type="subTitle" idx="1"/>
          </p:nvPr>
        </p:nvSpPr>
        <p:spPr>
          <a:xfrm>
            <a:off x="1597867" y="934043"/>
            <a:ext cx="8825658" cy="861420"/>
          </a:xfrm>
        </p:spPr>
        <p:txBody>
          <a:bodyPr>
            <a:normAutofit/>
          </a:bodyPr>
          <a:lstStyle/>
          <a:p>
            <a:pPr algn="ctr"/>
            <a:r>
              <a:rPr lang="en-US" sz="4400" dirty="0" err="1" smtClean="0"/>
              <a:t>Malposed</a:t>
            </a:r>
            <a:r>
              <a:rPr lang="en-US" sz="4400" dirty="0" smtClean="0"/>
              <a:t> canine</a:t>
            </a:r>
            <a:endParaRPr lang="en-US" sz="4400" dirty="0"/>
          </a:p>
        </p:txBody>
      </p:sp>
    </p:spTree>
    <p:extLst>
      <p:ext uri="{BB962C8B-B14F-4D97-AF65-F5344CB8AC3E}">
        <p14:creationId xmlns:p14="http://schemas.microsoft.com/office/powerpoint/2010/main" val="73191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68" y="96593"/>
            <a:ext cx="4334933" cy="3416300"/>
          </a:xfrm>
          <a:ln w="57150">
            <a:solidFill>
              <a:schemeClr val="accent6"/>
            </a:solidFill>
          </a:ln>
        </p:spPr>
      </p:pic>
      <p:pic>
        <p:nvPicPr>
          <p:cNvPr id="5" name="Picture 4"/>
          <p:cNvPicPr>
            <a:picLocks noChangeAspect="1"/>
          </p:cNvPicPr>
          <p:nvPr/>
        </p:nvPicPr>
        <p:blipFill>
          <a:blip r:embed="rId3"/>
          <a:stretch>
            <a:fillRect/>
          </a:stretch>
        </p:blipFill>
        <p:spPr>
          <a:xfrm>
            <a:off x="4474726" y="111697"/>
            <a:ext cx="4554107" cy="3401196"/>
          </a:xfrm>
          <a:prstGeom prst="rect">
            <a:avLst/>
          </a:prstGeom>
          <a:ln w="57150">
            <a:solidFill>
              <a:schemeClr val="accent6"/>
            </a:solidFill>
          </a:ln>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8" y="3550804"/>
            <a:ext cx="4334933" cy="3251200"/>
          </a:xfrm>
          <a:prstGeom prst="rect">
            <a:avLst/>
          </a:prstGeom>
          <a:ln w="57150">
            <a:solidFill>
              <a:schemeClr val="accent6"/>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726" y="3550804"/>
            <a:ext cx="4554107" cy="3251200"/>
          </a:xfrm>
          <a:prstGeom prst="rect">
            <a:avLst/>
          </a:prstGeom>
          <a:ln w="57150">
            <a:solidFill>
              <a:schemeClr val="accent6"/>
            </a:solidFill>
          </a:ln>
        </p:spPr>
      </p:pic>
      <p:pic>
        <p:nvPicPr>
          <p:cNvPr id="8"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1527" y="111697"/>
            <a:ext cx="3042779" cy="3401196"/>
          </a:xfrm>
          <a:prstGeom prst="rect">
            <a:avLst/>
          </a:prstGeom>
          <a:ln w="57150">
            <a:solidFill>
              <a:schemeClr val="accent6"/>
            </a:solidFill>
          </a:ln>
        </p:spPr>
      </p:pic>
      <p:pic>
        <p:nvPicPr>
          <p:cNvPr id="9"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7959" y="3550804"/>
            <a:ext cx="3016348" cy="3251200"/>
          </a:xfrm>
          <a:prstGeom prst="rect">
            <a:avLst/>
          </a:prstGeom>
          <a:ln w="57150">
            <a:solidFill>
              <a:schemeClr val="accent6"/>
            </a:solidFill>
          </a:ln>
        </p:spPr>
      </p:pic>
    </p:spTree>
    <p:extLst>
      <p:ext uri="{BB962C8B-B14F-4D97-AF65-F5344CB8AC3E}">
        <p14:creationId xmlns:p14="http://schemas.microsoft.com/office/powerpoint/2010/main" val="167721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204" y="129309"/>
            <a:ext cx="3999345" cy="3223491"/>
          </a:xfrm>
          <a:ln w="571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04" y="3463636"/>
            <a:ext cx="3999345" cy="3288146"/>
          </a:xfrm>
          <a:prstGeom prst="rect">
            <a:avLst/>
          </a:prstGeom>
          <a:ln w="57150">
            <a:solidFill>
              <a:schemeClr val="accent6"/>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072" y="129309"/>
            <a:ext cx="3227532" cy="3223491"/>
          </a:xfrm>
          <a:prstGeom prst="rect">
            <a:avLst/>
          </a:prstGeom>
          <a:ln w="57150">
            <a:solidFill>
              <a:schemeClr val="accent6"/>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4073" y="3463637"/>
            <a:ext cx="3227532" cy="3288146"/>
          </a:xfrm>
          <a:prstGeom prst="rect">
            <a:avLst/>
          </a:prstGeom>
          <a:ln w="57150">
            <a:solidFill>
              <a:schemeClr val="accent6"/>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0943"/>
          <a:stretch/>
        </p:blipFill>
        <p:spPr>
          <a:xfrm>
            <a:off x="7510127" y="129309"/>
            <a:ext cx="4414982" cy="3476488"/>
          </a:xfrm>
          <a:prstGeom prst="rect">
            <a:avLst/>
          </a:prstGeom>
          <a:ln w="57150">
            <a:solidFill>
              <a:schemeClr val="accent6"/>
            </a:solidFill>
          </a:ln>
        </p:spPr>
      </p:pic>
    </p:spTree>
    <p:extLst>
      <p:ext uri="{BB962C8B-B14F-4D97-AF65-F5344CB8AC3E}">
        <p14:creationId xmlns:p14="http://schemas.microsoft.com/office/powerpoint/2010/main" val="289050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841" y="109682"/>
            <a:ext cx="4200068" cy="3150051"/>
          </a:xfrm>
          <a:ln w="57150">
            <a:solidFill>
              <a:schemeClr val="accent6"/>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552" y="3516746"/>
            <a:ext cx="4099666" cy="3207328"/>
          </a:xfrm>
          <a:prstGeom prst="rect">
            <a:avLst/>
          </a:prstGeom>
          <a:ln w="57150">
            <a:solidFill>
              <a:schemeClr val="accent6"/>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2" y="3516746"/>
            <a:ext cx="4200068" cy="3207328"/>
          </a:xfrm>
          <a:prstGeom prst="rect">
            <a:avLst/>
          </a:prstGeom>
          <a:ln w="38100">
            <a:solidFill>
              <a:schemeClr val="accent6"/>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8552" y="109682"/>
            <a:ext cx="4099666" cy="3150051"/>
          </a:xfrm>
          <a:prstGeom prst="rect">
            <a:avLst/>
          </a:prstGeom>
          <a:ln w="57150">
            <a:solidFill>
              <a:schemeClr val="accent6"/>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1860" y="3516745"/>
            <a:ext cx="3414375" cy="3207329"/>
          </a:xfrm>
          <a:prstGeom prst="rect">
            <a:avLst/>
          </a:prstGeom>
          <a:ln w="57150">
            <a:solidFill>
              <a:schemeClr val="accent6"/>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6329" y="109681"/>
            <a:ext cx="3409906" cy="3150051"/>
          </a:xfrm>
          <a:prstGeom prst="rect">
            <a:avLst/>
          </a:prstGeom>
          <a:ln w="57150">
            <a:solidFill>
              <a:schemeClr val="accent6"/>
            </a:solidFill>
          </a:ln>
        </p:spPr>
      </p:pic>
    </p:spTree>
    <p:extLst>
      <p:ext uri="{BB962C8B-B14F-4D97-AF65-F5344CB8AC3E}">
        <p14:creationId xmlns:p14="http://schemas.microsoft.com/office/powerpoint/2010/main" val="27212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6982" y="145472"/>
            <a:ext cx="8950036" cy="6712528"/>
          </a:xfrm>
          <a:ln w="57150">
            <a:solidFill>
              <a:schemeClr val="accent6"/>
            </a:solidFill>
          </a:ln>
        </p:spPr>
      </p:pic>
    </p:spTree>
    <p:extLst>
      <p:ext uri="{BB962C8B-B14F-4D97-AF65-F5344CB8AC3E}">
        <p14:creationId xmlns:p14="http://schemas.microsoft.com/office/powerpoint/2010/main" val="406795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841" t="13529" r="1014" b="28355"/>
          <a:stretch/>
        </p:blipFill>
        <p:spPr>
          <a:xfrm>
            <a:off x="4327043" y="408944"/>
            <a:ext cx="3480281" cy="3038766"/>
          </a:xfrm>
          <a:ln w="57150">
            <a:solidFill>
              <a:schemeClr val="accent6"/>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 y="3644279"/>
            <a:ext cx="4110182" cy="3084411"/>
          </a:xfrm>
          <a:prstGeom prst="rect">
            <a:avLst/>
          </a:prstGeom>
          <a:ln w="57150">
            <a:solidFill>
              <a:schemeClr val="accent6"/>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8514" r="27194" b="5640"/>
          <a:stretch/>
        </p:blipFill>
        <p:spPr>
          <a:xfrm>
            <a:off x="4327043" y="3644279"/>
            <a:ext cx="3744768" cy="3084411"/>
          </a:xfrm>
          <a:prstGeom prst="rect">
            <a:avLst/>
          </a:prstGeom>
          <a:ln w="57150">
            <a:solidFill>
              <a:schemeClr val="accent6"/>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45476"/>
          <a:stretch/>
        </p:blipFill>
        <p:spPr>
          <a:xfrm>
            <a:off x="83127" y="388404"/>
            <a:ext cx="4110182" cy="3158839"/>
          </a:xfrm>
          <a:prstGeom prst="rect">
            <a:avLst/>
          </a:prstGeom>
          <a:ln w="57150">
            <a:solidFill>
              <a:schemeClr val="accent6"/>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71" y="388404"/>
            <a:ext cx="3849183" cy="3079846"/>
          </a:xfrm>
          <a:prstGeom prst="rect">
            <a:avLst/>
          </a:prstGeom>
          <a:ln w="57150">
            <a:solidFill>
              <a:schemeClr val="accent6"/>
            </a:solidFill>
          </a:ln>
        </p:spPr>
      </p:pic>
    </p:spTree>
    <p:extLst>
      <p:ext uri="{BB962C8B-B14F-4D97-AF65-F5344CB8AC3E}">
        <p14:creationId xmlns:p14="http://schemas.microsoft.com/office/powerpoint/2010/main" val="293358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84550" y="3690314"/>
            <a:ext cx="3962748" cy="30861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550" y="194601"/>
            <a:ext cx="3962748" cy="32875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6435" y="3690314"/>
            <a:ext cx="3796483" cy="3086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6436" y="214485"/>
            <a:ext cx="3796483" cy="32676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4" y="145473"/>
            <a:ext cx="4094788" cy="333663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62" y="3690314"/>
            <a:ext cx="4010637" cy="3086100"/>
          </a:xfrm>
          <a:prstGeom prst="rect">
            <a:avLst/>
          </a:prstGeom>
        </p:spPr>
      </p:pic>
    </p:spTree>
    <p:extLst>
      <p:ext uri="{BB962C8B-B14F-4D97-AF65-F5344CB8AC3E}">
        <p14:creationId xmlns:p14="http://schemas.microsoft.com/office/powerpoint/2010/main" val="161065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055" b="5082"/>
          <a:stretch/>
        </p:blipFill>
        <p:spPr>
          <a:xfrm>
            <a:off x="177967" y="277092"/>
            <a:ext cx="5918032" cy="3722254"/>
          </a:xfrm>
          <a:ln w="57150">
            <a:solidFill>
              <a:schemeClr val="accent6"/>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199" y="2750128"/>
            <a:ext cx="5255491" cy="3941618"/>
          </a:xfrm>
          <a:prstGeom prst="rect">
            <a:avLst/>
          </a:prstGeom>
          <a:ln w="57150">
            <a:solidFill>
              <a:schemeClr val="accent6"/>
            </a:solidFill>
          </a:ln>
        </p:spPr>
      </p:pic>
    </p:spTree>
    <p:extLst>
      <p:ext uri="{BB962C8B-B14F-4D97-AF65-F5344CB8AC3E}">
        <p14:creationId xmlns:p14="http://schemas.microsoft.com/office/powerpoint/2010/main" val="134909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29434" y="3394398"/>
            <a:ext cx="3416300" cy="3295824"/>
          </a:xfrm>
          <a:ln w="57150">
            <a:solidFill>
              <a:schemeClr val="accent6"/>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328" t="56314"/>
          <a:stretch/>
        </p:blipFill>
        <p:spPr>
          <a:xfrm>
            <a:off x="4125829" y="223984"/>
            <a:ext cx="3383334" cy="2306780"/>
          </a:xfrm>
          <a:prstGeom prst="rect">
            <a:avLst/>
          </a:prstGeom>
          <a:ln w="57150">
            <a:solidFill>
              <a:schemeClr val="accent6"/>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63" y="3394398"/>
            <a:ext cx="3288111" cy="3288111"/>
          </a:xfrm>
          <a:prstGeom prst="rect">
            <a:avLst/>
          </a:prstGeom>
          <a:ln w="57150">
            <a:solidFill>
              <a:schemeClr val="accent6"/>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3" y="87341"/>
            <a:ext cx="3266932" cy="3186581"/>
          </a:xfrm>
          <a:prstGeom prst="rect">
            <a:avLst/>
          </a:prstGeom>
          <a:ln w="57150">
            <a:solidFill>
              <a:schemeClr val="accent6"/>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9435" y="73362"/>
            <a:ext cx="3416300" cy="3214537"/>
          </a:xfrm>
          <a:prstGeom prst="rect">
            <a:avLst/>
          </a:prstGeom>
          <a:ln w="57150">
            <a:solidFill>
              <a:schemeClr val="accent6"/>
            </a:solidFill>
          </a:ln>
        </p:spPr>
      </p:pic>
    </p:spTree>
    <p:extLst>
      <p:ext uri="{BB962C8B-B14F-4D97-AF65-F5344CB8AC3E}">
        <p14:creationId xmlns:p14="http://schemas.microsoft.com/office/powerpoint/2010/main" val="209948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603" y="971550"/>
            <a:ext cx="10946559" cy="5148262"/>
          </a:xfrm>
        </p:spPr>
        <p:txBody>
          <a:bodyPr>
            <a:normAutofit/>
          </a:bodyPr>
          <a:lstStyle/>
          <a:p>
            <a:pPr marL="0" indent="0">
              <a:buNone/>
            </a:pPr>
            <a:r>
              <a:rPr lang="en-US" sz="3600" dirty="0">
                <a:solidFill>
                  <a:schemeClr val="accent1">
                    <a:lumMod val="60000"/>
                    <a:lumOff val="40000"/>
                  </a:schemeClr>
                </a:solidFill>
              </a:rPr>
              <a:t>Ectopic canine teeth develop displaced from their normal position. Any permanent tooth can be ectopic, and the cause may be both genetic and environmental. Orthodontic treatment is justified because ectopic canine teeth can migrate in the jaw bone and may damage the adjacent teeth roots and bone.</a:t>
            </a:r>
          </a:p>
        </p:txBody>
      </p:sp>
    </p:spTree>
    <p:extLst>
      <p:ext uri="{BB962C8B-B14F-4D97-AF65-F5344CB8AC3E}">
        <p14:creationId xmlns:p14="http://schemas.microsoft.com/office/powerpoint/2010/main" val="1715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885" y="1143001"/>
            <a:ext cx="8234316" cy="5276850"/>
          </a:xfrm>
        </p:spPr>
        <p:txBody>
          <a:bodyPr>
            <a:normAutofit/>
          </a:bodyPr>
          <a:lstStyle/>
          <a:p>
            <a:pPr marL="0" indent="0">
              <a:buNone/>
            </a:pPr>
            <a:r>
              <a:rPr lang="en-US" sz="3600" dirty="0" smtClean="0">
                <a:solidFill>
                  <a:schemeClr val="accent1">
                    <a:lumMod val="60000"/>
                    <a:lumOff val="40000"/>
                  </a:schemeClr>
                </a:solidFill>
              </a:rPr>
              <a:t>An </a:t>
            </a:r>
            <a:r>
              <a:rPr lang="en-US" sz="3600" dirty="0">
                <a:solidFill>
                  <a:schemeClr val="accent1">
                    <a:lumMod val="60000"/>
                    <a:lumOff val="40000"/>
                  </a:schemeClr>
                </a:solidFill>
              </a:rPr>
              <a:t>ectopic tooth is defined as a tooth that is following an abnormal eruption path whereas an impacted tooth is a tooth that is unable to erupt without assistance and is usually associated with an ectopic path of eruption.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5" y="2343150"/>
            <a:ext cx="3400425" cy="1828800"/>
          </a:xfrm>
          <a:prstGeom prst="rect">
            <a:avLst/>
          </a:prstGeom>
        </p:spPr>
      </p:pic>
    </p:spTree>
    <p:extLst>
      <p:ext uri="{BB962C8B-B14F-4D97-AF65-F5344CB8AC3E}">
        <p14:creationId xmlns:p14="http://schemas.microsoft.com/office/powerpoint/2010/main" val="221190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955" y="1343026"/>
            <a:ext cx="8079532" cy="5119687"/>
          </a:xfrm>
        </p:spPr>
        <p:txBody>
          <a:bodyPr>
            <a:noAutofit/>
          </a:bodyPr>
          <a:lstStyle/>
          <a:p>
            <a:pPr marL="0" indent="0">
              <a:buNone/>
            </a:pPr>
            <a:r>
              <a:rPr lang="en-US" sz="3200" dirty="0">
                <a:solidFill>
                  <a:schemeClr val="accent1">
                    <a:lumMod val="60000"/>
                    <a:lumOff val="40000"/>
                  </a:schemeClr>
                </a:solidFill>
              </a:rPr>
              <a:t>On average, the permanent </a:t>
            </a:r>
            <a:r>
              <a:rPr lang="en-US" sz="3200" dirty="0" smtClean="0">
                <a:solidFill>
                  <a:schemeClr val="accent1">
                    <a:lumMod val="60000"/>
                    <a:lumOff val="40000"/>
                  </a:schemeClr>
                </a:solidFill>
              </a:rPr>
              <a:t>maxillary canines </a:t>
            </a:r>
            <a:r>
              <a:rPr lang="en-US" sz="3200" dirty="0">
                <a:solidFill>
                  <a:schemeClr val="accent1">
                    <a:lumMod val="60000"/>
                    <a:lumOff val="40000"/>
                  </a:schemeClr>
                </a:solidFill>
              </a:rPr>
              <a:t>erupt into the oral cavity between the ages of 10–12 years (</a:t>
            </a:r>
            <a:r>
              <a:rPr lang="en-US" sz="3200" dirty="0" err="1">
                <a:solidFill>
                  <a:schemeClr val="accent1">
                    <a:lumMod val="60000"/>
                    <a:lumOff val="40000"/>
                  </a:schemeClr>
                </a:solidFill>
              </a:rPr>
              <a:t>Haavikko</a:t>
            </a:r>
            <a:r>
              <a:rPr lang="en-US" sz="3200" dirty="0">
                <a:solidFill>
                  <a:schemeClr val="accent1">
                    <a:lumMod val="60000"/>
                    <a:lumOff val="40000"/>
                  </a:schemeClr>
                </a:solidFill>
              </a:rPr>
              <a:t> 1970), but with a normal deviation of several years (</a:t>
            </a:r>
            <a:r>
              <a:rPr lang="en-US" sz="3200" dirty="0" err="1">
                <a:solidFill>
                  <a:schemeClr val="accent1">
                    <a:lumMod val="60000"/>
                    <a:lumOff val="40000"/>
                  </a:schemeClr>
                </a:solidFill>
              </a:rPr>
              <a:t>Hurme</a:t>
            </a:r>
            <a:r>
              <a:rPr lang="en-US" sz="3200" dirty="0">
                <a:solidFill>
                  <a:schemeClr val="accent1">
                    <a:lumMod val="60000"/>
                    <a:lumOff val="40000"/>
                  </a:schemeClr>
                </a:solidFill>
              </a:rPr>
              <a:t> 1949; </a:t>
            </a:r>
            <a:r>
              <a:rPr lang="en-US" sz="3200" dirty="0" err="1">
                <a:solidFill>
                  <a:schemeClr val="accent1">
                    <a:lumMod val="60000"/>
                    <a:lumOff val="40000"/>
                  </a:schemeClr>
                </a:solidFill>
              </a:rPr>
              <a:t>Hägg</a:t>
            </a:r>
            <a:r>
              <a:rPr lang="en-US" sz="3200" dirty="0">
                <a:solidFill>
                  <a:schemeClr val="accent1">
                    <a:lumMod val="60000"/>
                    <a:lumOff val="40000"/>
                  </a:schemeClr>
                </a:solidFill>
              </a:rPr>
              <a:t> and </a:t>
            </a:r>
            <a:r>
              <a:rPr lang="en-US" sz="3200" dirty="0" err="1">
                <a:solidFill>
                  <a:schemeClr val="accent1">
                    <a:lumMod val="60000"/>
                    <a:lumOff val="40000"/>
                  </a:schemeClr>
                </a:solidFill>
              </a:rPr>
              <a:t>Taranger</a:t>
            </a:r>
            <a:r>
              <a:rPr lang="en-US" sz="3200" dirty="0">
                <a:solidFill>
                  <a:schemeClr val="accent1">
                    <a:lumMod val="60000"/>
                    <a:lumOff val="40000"/>
                  </a:schemeClr>
                </a:solidFill>
              </a:rPr>
              <a:t> 1986).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87" y="2562225"/>
            <a:ext cx="3400425" cy="1962150"/>
          </a:xfrm>
          <a:prstGeom prst="rect">
            <a:avLst/>
          </a:prstGeom>
        </p:spPr>
      </p:pic>
    </p:spTree>
    <p:extLst>
      <p:ext uri="{BB962C8B-B14F-4D97-AF65-F5344CB8AC3E}">
        <p14:creationId xmlns:p14="http://schemas.microsoft.com/office/powerpoint/2010/main" val="2567554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1450" y="2243137"/>
            <a:ext cx="11530013" cy="3933825"/>
          </a:xfrm>
        </p:spPr>
        <p:txBody>
          <a:bodyPr>
            <a:normAutofit/>
          </a:bodyPr>
          <a:lstStyle/>
          <a:p>
            <a:pPr marL="0" indent="0">
              <a:buNone/>
            </a:pPr>
            <a:r>
              <a:rPr lang="en-US" sz="3200" dirty="0">
                <a:solidFill>
                  <a:schemeClr val="accent1">
                    <a:lumMod val="60000"/>
                    <a:lumOff val="40000"/>
                  </a:schemeClr>
                </a:solidFill>
              </a:rPr>
              <a:t>Ectopic teeth are similar to impacted teeth. The difference is that ectopic teeth erupt somewhere they shouldn't (referred to as an 'abnormal eruption path'), whereas impacted teeth may be on course to erupt in the right spot, but are simply not able to. A tooth can be both ectopic and impacted.</a:t>
            </a:r>
          </a:p>
        </p:txBody>
      </p:sp>
    </p:spTree>
    <p:extLst>
      <p:ext uri="{BB962C8B-B14F-4D97-AF65-F5344CB8AC3E}">
        <p14:creationId xmlns:p14="http://schemas.microsoft.com/office/powerpoint/2010/main" val="292113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295525"/>
            <a:ext cx="10958511" cy="3890963"/>
          </a:xfrm>
        </p:spPr>
        <p:txBody>
          <a:bodyPr>
            <a:normAutofit/>
          </a:bodyPr>
          <a:lstStyle/>
          <a:p>
            <a:pPr marL="0" indent="0">
              <a:buNone/>
            </a:pPr>
            <a:r>
              <a:rPr lang="en-US" sz="2800" dirty="0">
                <a:solidFill>
                  <a:schemeClr val="accent1">
                    <a:lumMod val="60000"/>
                    <a:lumOff val="40000"/>
                  </a:schemeClr>
                </a:solidFill>
              </a:rPr>
              <a:t>Ectopic </a:t>
            </a:r>
            <a:r>
              <a:rPr lang="en-US" sz="2800" dirty="0" err="1">
                <a:solidFill>
                  <a:schemeClr val="accent1">
                    <a:lumMod val="60000"/>
                    <a:lumOff val="40000"/>
                  </a:schemeClr>
                </a:solidFill>
              </a:rPr>
              <a:t>buccally</a:t>
            </a:r>
            <a:r>
              <a:rPr lang="en-US" sz="2800" dirty="0">
                <a:solidFill>
                  <a:schemeClr val="accent1">
                    <a:lumMod val="60000"/>
                    <a:lumOff val="40000"/>
                  </a:schemeClr>
                </a:solidFill>
              </a:rPr>
              <a:t> erupted maxillary canines are one of the most frequently encountered conditions in orthodontic practice. The prevalence of permanent maxillary canine impaction or ectopic eruption in the general population is approximately 1–2</a:t>
            </a:r>
            <a:r>
              <a:rPr lang="en-US" sz="2800" dirty="0" smtClean="0">
                <a:solidFill>
                  <a:schemeClr val="accent1">
                    <a:lumMod val="60000"/>
                    <a:lumOff val="40000"/>
                  </a:schemeClr>
                </a:solidFill>
              </a:rPr>
              <a:t>%. </a:t>
            </a:r>
            <a:r>
              <a:rPr lang="en-US" sz="2800" dirty="0" err="1">
                <a:solidFill>
                  <a:schemeClr val="accent1">
                    <a:lumMod val="60000"/>
                    <a:lumOff val="40000"/>
                  </a:schemeClr>
                </a:solidFill>
              </a:rPr>
              <a:t>Palatally</a:t>
            </a:r>
            <a:r>
              <a:rPr lang="en-US" sz="2800" dirty="0">
                <a:solidFill>
                  <a:schemeClr val="accent1">
                    <a:lumMod val="60000"/>
                    <a:lumOff val="40000"/>
                  </a:schemeClr>
                </a:solidFill>
              </a:rPr>
              <a:t> displaced canines (PDC) occur twice as frequently as </a:t>
            </a:r>
            <a:r>
              <a:rPr lang="en-US" sz="2800" dirty="0" err="1">
                <a:solidFill>
                  <a:schemeClr val="accent1">
                    <a:lumMod val="60000"/>
                    <a:lumOff val="40000"/>
                  </a:schemeClr>
                </a:solidFill>
              </a:rPr>
              <a:t>buccally</a:t>
            </a:r>
            <a:r>
              <a:rPr lang="en-US" sz="2800" dirty="0">
                <a:solidFill>
                  <a:schemeClr val="accent1">
                    <a:lumMod val="60000"/>
                    <a:lumOff val="40000"/>
                  </a:schemeClr>
                </a:solidFill>
              </a:rPr>
              <a:t>.</a:t>
            </a:r>
          </a:p>
        </p:txBody>
      </p:sp>
    </p:spTree>
    <p:extLst>
      <p:ext uri="{BB962C8B-B14F-4D97-AF65-F5344CB8AC3E}">
        <p14:creationId xmlns:p14="http://schemas.microsoft.com/office/powerpoint/2010/main" val="142150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524" y="2043113"/>
            <a:ext cx="5953919" cy="3663950"/>
          </a:xfrm>
        </p:spPr>
      </p:pic>
    </p:spTree>
    <p:extLst>
      <p:ext uri="{BB962C8B-B14F-4D97-AF65-F5344CB8AC3E}">
        <p14:creationId xmlns:p14="http://schemas.microsoft.com/office/powerpoint/2010/main" val="66127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425" y="1828800"/>
            <a:ext cx="6534081" cy="4387850"/>
          </a:xfrm>
        </p:spPr>
      </p:pic>
    </p:spTree>
    <p:extLst>
      <p:ext uri="{BB962C8B-B14F-4D97-AF65-F5344CB8AC3E}">
        <p14:creationId xmlns:p14="http://schemas.microsoft.com/office/powerpoint/2010/main" val="222959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800" b="1" i="1" u="sng" dirty="0" smtClean="0">
                <a:solidFill>
                  <a:srgbClr val="FF0000"/>
                </a:solidFill>
              </a:rPr>
              <a:t>Clinical cases</a:t>
            </a:r>
            <a:endParaRPr lang="en-US" sz="8800" b="1" i="1" u="sng" dirty="0">
              <a:solidFill>
                <a:srgbClr val="FF0000"/>
              </a:solidFill>
            </a:endParaRPr>
          </a:p>
        </p:txBody>
      </p:sp>
    </p:spTree>
    <p:extLst>
      <p:ext uri="{BB962C8B-B14F-4D97-AF65-F5344CB8AC3E}">
        <p14:creationId xmlns:p14="http://schemas.microsoft.com/office/powerpoint/2010/main" val="1594035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121</TotalTime>
  <Words>241</Words>
  <Application>Microsoft Office PowerPoint</Application>
  <PresentationFormat>Widescreen</PresentationFormat>
  <Paragraphs>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Assisstant professor Dr.Hiader Mohammed 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Windows User</cp:lastModifiedBy>
  <cp:revision>18</cp:revision>
  <dcterms:created xsi:type="dcterms:W3CDTF">2023-04-09T17:36:09Z</dcterms:created>
  <dcterms:modified xsi:type="dcterms:W3CDTF">2023-04-15T18:01:24Z</dcterms:modified>
</cp:coreProperties>
</file>