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61" r:id="rId10"/>
    <p:sldId id="258" r:id="rId11"/>
    <p:sldId id="259" r:id="rId12"/>
    <p:sldId id="260" r:id="rId13"/>
    <p:sldId id="270" r:id="rId14"/>
    <p:sldId id="276" r:id="rId15"/>
    <p:sldId id="271" r:id="rId16"/>
    <p:sldId id="272" r:id="rId17"/>
    <p:sldId id="273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9F265D-8E79-422F-82FD-4FFBA8F197F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9F66C1-B57E-4A95-9FC6-942524BC7D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40812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Assessment of third molar space, level, and Angulation in OPG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54102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Lecturer: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Noor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Falah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Khawaja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B.D.S,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371600" cy="1405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18" y="435827"/>
            <a:ext cx="12890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4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1"/>
            <a:ext cx="8229600" cy="1676400"/>
          </a:xfrm>
        </p:spPr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Long axes of the third molar buds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It was traced as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perpendicular bisector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a line connecting outlines of the most mesial and distal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cervical areas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806" y="1858296"/>
            <a:ext cx="8581103" cy="47711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3962400"/>
            <a:ext cx="990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175260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It is the line joining the tips of most superior cusps of the first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premolar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tip of most superior mesial cusps of the second molar. A perpendicular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line touching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most distal point of the second molar crown was also drawn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OP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806" y="1858296"/>
            <a:ext cx="8581103" cy="477110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352800" y="2819400"/>
            <a:ext cx="762000" cy="1673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240487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HRP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Nasal septum and ANS were marked, and line joining them was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traced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bisected. A perpendicular line to this midline bisector extending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bilaterally through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palatal shadow was drawn, termed as horizontal reference plane.</a:t>
            </a: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805" y="1858295"/>
            <a:ext cx="8581103" cy="477110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6200000">
            <a:off x="1404334" y="2268912"/>
            <a:ext cx="1337424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4" y="81116"/>
            <a:ext cx="8763000" cy="6858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Linear Measurements Used in the Assessment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73" y="762000"/>
            <a:ext cx="8964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 Eruption Space (</a:t>
            </a:r>
            <a:r>
              <a:rPr lang="en-US" sz="2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Ganss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1993; </a:t>
            </a:r>
            <a:r>
              <a:rPr lang="en-US" sz="2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Sood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et.al., 2018)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Available space: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It was measured as distance between intersection of OP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with anterior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border of ramus and intersection of line perpendicular to the OP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from distal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most aspect of second molar. (Line 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35" y="2700992"/>
            <a:ext cx="5486400" cy="39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772" y="2379967"/>
            <a:ext cx="34781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Third molar crown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mesiodistal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width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It is the length of the line connecting most mesial and distal outlines of the third molar crown. (Line B)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Ganss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ratio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The ratio of line A to B, that is, available space/third molar crown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mesiodistal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width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6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452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Ganss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ratio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used to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evaluate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space If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the ratio values </a:t>
            </a: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are &gt; 1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70% of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teeth would gradually enter into the arch</a:t>
            </a: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. Lower 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values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indicated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probability of impaction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0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2964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27329">
              <a:lnSpc>
                <a:spcPct val="114999"/>
              </a:lnSpc>
              <a:spcBef>
                <a:spcPts val="100"/>
              </a:spcBef>
            </a:pPr>
            <a:r>
              <a:rPr lang="en-US" sz="2400" b="1" spc="-95" dirty="0" smtClean="0">
                <a:solidFill>
                  <a:srgbClr val="EECE1A"/>
                </a:solidFill>
                <a:latin typeface="Tahoma"/>
                <a:cs typeface="Tahoma"/>
              </a:rPr>
              <a:t>2. Eruption</a:t>
            </a:r>
            <a:r>
              <a:rPr lang="en-US" sz="2400" b="1" spc="-180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90" dirty="0">
                <a:solidFill>
                  <a:srgbClr val="EECE1A"/>
                </a:solidFill>
                <a:latin typeface="Tahoma"/>
                <a:cs typeface="Tahoma"/>
              </a:rPr>
              <a:t>Depth</a:t>
            </a:r>
            <a:r>
              <a:rPr lang="en-US" sz="2400" b="1" spc="-160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spc="-110" dirty="0">
                <a:solidFill>
                  <a:srgbClr val="FFFFFF"/>
                </a:solidFill>
                <a:latin typeface="Tahoma"/>
                <a:cs typeface="Tahoma"/>
              </a:rPr>
              <a:t>:-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0" dirty="0">
                <a:solidFill>
                  <a:srgbClr val="FFFFFF"/>
                </a:solidFill>
                <a:latin typeface="Tahoma"/>
                <a:cs typeface="Tahoma"/>
              </a:rPr>
              <a:t>calculated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-3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0" dirty="0">
                <a:solidFill>
                  <a:srgbClr val="FFFFFF"/>
                </a:solidFill>
                <a:latin typeface="Tahoma"/>
                <a:cs typeface="Tahoma"/>
              </a:rPr>
              <a:t>depth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40" dirty="0">
                <a:solidFill>
                  <a:srgbClr val="FFFFFF"/>
                </a:solidFill>
                <a:latin typeface="Tahoma"/>
                <a:cs typeface="Tahoma"/>
              </a:rPr>
              <a:t>third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5" dirty="0">
                <a:solidFill>
                  <a:srgbClr val="FFFFFF"/>
                </a:solidFill>
                <a:latin typeface="Tahoma"/>
                <a:cs typeface="Tahoma"/>
              </a:rPr>
              <a:t>molar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5" dirty="0">
                <a:solidFill>
                  <a:srgbClr val="FFFFFF"/>
                </a:solidFill>
                <a:latin typeface="Tahoma"/>
                <a:cs typeface="Tahoma"/>
              </a:rPr>
              <a:t>relation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4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lang="en-US" sz="2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lang="en-US" sz="24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cs typeface="Tahoma"/>
              </a:rPr>
              <a:t>neighbouring</a:t>
            </a:r>
            <a:r>
              <a:rPr lang="en-US" sz="2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second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5" dirty="0" smtClean="0">
                <a:solidFill>
                  <a:srgbClr val="FFFFFF"/>
                </a:solidFill>
                <a:latin typeface="Tahoma"/>
                <a:cs typeface="Tahoma"/>
              </a:rPr>
              <a:t>molar</a:t>
            </a:r>
          </a:p>
          <a:p>
            <a:pPr marL="12700" marR="227329">
              <a:lnSpc>
                <a:spcPct val="114999"/>
              </a:lnSpc>
              <a:spcBef>
                <a:spcPts val="100"/>
              </a:spcBef>
            </a:pPr>
            <a:endParaRPr lang="en-US" sz="2400" dirty="0" smtClean="0">
              <a:latin typeface="Tahoma"/>
              <a:cs typeface="Tahoma"/>
            </a:endParaRPr>
          </a:p>
          <a:p>
            <a:pPr marL="355600" marR="227329" indent="-342900">
              <a:lnSpc>
                <a:spcPct val="1149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b="1" spc="-135" dirty="0" smtClean="0">
                <a:solidFill>
                  <a:srgbClr val="EECE1A"/>
                </a:solidFill>
                <a:latin typeface="Tahoma"/>
                <a:cs typeface="Tahoma"/>
              </a:rPr>
              <a:t>L</a:t>
            </a:r>
            <a:r>
              <a:rPr lang="en-US" sz="2400" b="1" spc="-140" dirty="0" smtClean="0">
                <a:solidFill>
                  <a:srgbClr val="EECE1A"/>
                </a:solidFill>
                <a:latin typeface="Tahoma"/>
                <a:cs typeface="Tahoma"/>
              </a:rPr>
              <a:t>e</a:t>
            </a:r>
            <a:r>
              <a:rPr lang="en-US" sz="2400" b="1" spc="-114" dirty="0" smtClean="0">
                <a:solidFill>
                  <a:srgbClr val="EECE1A"/>
                </a:solidFill>
                <a:latin typeface="Tahoma"/>
                <a:cs typeface="Tahoma"/>
              </a:rPr>
              <a:t>ve</a:t>
            </a:r>
            <a:r>
              <a:rPr lang="en-US" sz="2400" b="1" spc="-55" dirty="0" smtClean="0">
                <a:solidFill>
                  <a:srgbClr val="EECE1A"/>
                </a:solidFill>
                <a:latin typeface="Tahoma"/>
                <a:cs typeface="Tahoma"/>
              </a:rPr>
              <a:t>l</a:t>
            </a:r>
            <a:r>
              <a:rPr lang="en-US" sz="2400" b="1" spc="-185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45" dirty="0">
                <a:solidFill>
                  <a:srgbClr val="EECE1A"/>
                </a:solidFill>
                <a:latin typeface="Tahoma"/>
                <a:cs typeface="Tahoma"/>
              </a:rPr>
              <a:t>A</a:t>
            </a:r>
            <a:r>
              <a:rPr lang="en-US" sz="2400" b="1" spc="-180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10" dirty="0">
                <a:solidFill>
                  <a:srgbClr val="EECE1A"/>
                </a:solidFill>
                <a:latin typeface="Tahoma"/>
                <a:cs typeface="Tahoma"/>
              </a:rPr>
              <a:t>(fully</a:t>
            </a:r>
            <a:r>
              <a:rPr lang="en-US" sz="2400" b="1" spc="-180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30" dirty="0">
                <a:solidFill>
                  <a:srgbClr val="EECE1A"/>
                </a:solidFill>
                <a:latin typeface="Tahoma"/>
                <a:cs typeface="Tahoma"/>
              </a:rPr>
              <a:t>erupted</a:t>
            </a:r>
            <a:r>
              <a:rPr lang="en-US" sz="2400" b="1" spc="-100" dirty="0">
                <a:solidFill>
                  <a:srgbClr val="EECE1A"/>
                </a:solidFill>
                <a:latin typeface="Tahoma"/>
                <a:cs typeface="Tahoma"/>
              </a:rPr>
              <a:t>)</a:t>
            </a:r>
            <a:r>
              <a:rPr lang="en-US" sz="2400" b="1" spc="-185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20" dirty="0">
                <a:solidFill>
                  <a:srgbClr val="EECE1A"/>
                </a:solidFill>
                <a:latin typeface="Tahoma"/>
                <a:cs typeface="Tahoma"/>
              </a:rPr>
              <a:t>grou</a:t>
            </a:r>
            <a:r>
              <a:rPr lang="en-US" sz="2400" b="1" spc="-105" dirty="0">
                <a:solidFill>
                  <a:srgbClr val="EECE1A"/>
                </a:solidFill>
                <a:latin typeface="Tahoma"/>
                <a:cs typeface="Tahoma"/>
              </a:rPr>
              <a:t>p</a:t>
            </a:r>
            <a:r>
              <a:rPr lang="en-US" sz="2400" spc="-18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-30" dirty="0">
                <a:solidFill>
                  <a:srgbClr val="FFFFFF"/>
                </a:solidFill>
                <a:latin typeface="Tahoma"/>
                <a:cs typeface="Tahoma"/>
              </a:rPr>
              <a:t>Same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en-US" sz="24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Tahoma"/>
                <a:cs typeface="Tahoma"/>
              </a:rPr>
              <a:t>as  </a:t>
            </a:r>
            <a:r>
              <a:rPr lang="en-US" sz="2400" spc="5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ab</a:t>
            </a:r>
            <a:r>
              <a:rPr lang="en-US" sz="2400" spc="-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lang="en-US" sz="24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35" dirty="0">
                <a:solidFill>
                  <a:srgbClr val="FFFFFF"/>
                </a:solidFill>
                <a:latin typeface="Tahoma"/>
                <a:cs typeface="Tahoma"/>
              </a:rPr>
              <a:t>OP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Tahoma"/>
                <a:cs typeface="Tahoma"/>
              </a:rPr>
              <a:t>adjacent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second  </a:t>
            </a:r>
            <a:r>
              <a:rPr lang="en-US" sz="2400" spc="-35" dirty="0" smtClean="0">
                <a:solidFill>
                  <a:srgbClr val="FFFFFF"/>
                </a:solidFill>
                <a:latin typeface="Tahoma"/>
                <a:cs typeface="Tahoma"/>
              </a:rPr>
              <a:t>molar.</a:t>
            </a:r>
            <a:endParaRPr lang="en-US" sz="2400" dirty="0" smtClean="0">
              <a:latin typeface="Tahoma"/>
              <a:cs typeface="Tahoma"/>
            </a:endParaRPr>
          </a:p>
          <a:p>
            <a:pPr marL="355600" marR="227329" indent="-342900">
              <a:lnSpc>
                <a:spcPct val="1149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b="1" spc="-135" dirty="0" smtClean="0">
                <a:solidFill>
                  <a:srgbClr val="EECE1A"/>
                </a:solidFill>
                <a:latin typeface="Tahoma"/>
                <a:cs typeface="Tahoma"/>
              </a:rPr>
              <a:t>L</a:t>
            </a:r>
            <a:r>
              <a:rPr lang="en-US" sz="2400" b="1" spc="-140" dirty="0" smtClean="0">
                <a:solidFill>
                  <a:srgbClr val="EECE1A"/>
                </a:solidFill>
                <a:latin typeface="Tahoma"/>
                <a:cs typeface="Tahoma"/>
              </a:rPr>
              <a:t>e</a:t>
            </a:r>
            <a:r>
              <a:rPr lang="en-US" sz="2400" b="1" spc="-114" dirty="0" smtClean="0">
                <a:solidFill>
                  <a:srgbClr val="EECE1A"/>
                </a:solidFill>
                <a:latin typeface="Tahoma"/>
                <a:cs typeface="Tahoma"/>
              </a:rPr>
              <a:t>ve</a:t>
            </a:r>
            <a:r>
              <a:rPr lang="en-US" sz="2400" b="1" spc="-55" dirty="0" smtClean="0">
                <a:solidFill>
                  <a:srgbClr val="EECE1A"/>
                </a:solidFill>
                <a:latin typeface="Tahoma"/>
                <a:cs typeface="Tahoma"/>
              </a:rPr>
              <a:t>l</a:t>
            </a:r>
            <a:r>
              <a:rPr lang="en-US" sz="2400" b="1" spc="-185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65" dirty="0">
                <a:solidFill>
                  <a:srgbClr val="EECE1A"/>
                </a:solidFill>
                <a:latin typeface="Tahoma"/>
                <a:cs typeface="Tahoma"/>
              </a:rPr>
              <a:t>B</a:t>
            </a:r>
            <a:r>
              <a:rPr lang="en-US" sz="2400" b="1" spc="-185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05" dirty="0">
                <a:solidFill>
                  <a:srgbClr val="EECE1A"/>
                </a:solidFill>
                <a:latin typeface="Tahoma"/>
                <a:cs typeface="Tahoma"/>
              </a:rPr>
              <a:t>(partially</a:t>
            </a:r>
            <a:r>
              <a:rPr lang="en-US" sz="2400" b="1" spc="-180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30" dirty="0">
                <a:solidFill>
                  <a:srgbClr val="EECE1A"/>
                </a:solidFill>
                <a:latin typeface="Tahoma"/>
                <a:cs typeface="Tahoma"/>
              </a:rPr>
              <a:t>erupted</a:t>
            </a:r>
            <a:r>
              <a:rPr lang="en-US" sz="2400" b="1" spc="-100" dirty="0">
                <a:solidFill>
                  <a:srgbClr val="EECE1A"/>
                </a:solidFill>
                <a:latin typeface="Tahoma"/>
                <a:cs typeface="Tahoma"/>
              </a:rPr>
              <a:t>)</a:t>
            </a:r>
            <a:r>
              <a:rPr lang="en-US" sz="2400" b="1" spc="-185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40" dirty="0">
                <a:solidFill>
                  <a:srgbClr val="EECE1A"/>
                </a:solidFill>
                <a:latin typeface="Tahoma"/>
                <a:cs typeface="Tahoma"/>
              </a:rPr>
              <a:t>group</a:t>
            </a:r>
            <a:r>
              <a:rPr lang="en-US" sz="2400" b="1" spc="-85" dirty="0">
                <a:solidFill>
                  <a:srgbClr val="EECE1A"/>
                </a:solidFill>
                <a:latin typeface="Tahoma"/>
                <a:cs typeface="Tahoma"/>
              </a:rPr>
              <a:t>:</a:t>
            </a:r>
            <a:r>
              <a:rPr lang="en-US" sz="2400" b="1" spc="-160" dirty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spc="40" dirty="0">
                <a:solidFill>
                  <a:srgbClr val="FFFFFF"/>
                </a:solidFill>
                <a:latin typeface="Tahoma"/>
                <a:cs typeface="Tahoma"/>
              </a:rPr>
              <a:t>Below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5" dirty="0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lang="en-US" sz="2400" spc="135" dirty="0">
                <a:solidFill>
                  <a:srgbClr val="FFFFFF"/>
                </a:solidFill>
                <a:latin typeface="Tahoma"/>
                <a:cs typeface="Tahoma"/>
              </a:rPr>
              <a:t>OP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5" dirty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ab</a:t>
            </a:r>
            <a:r>
              <a:rPr lang="en-US" sz="2400" spc="-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lang="en-US" sz="24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cs typeface="Tahoma"/>
              </a:rPr>
              <a:t>cementoenamel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0" dirty="0">
                <a:solidFill>
                  <a:srgbClr val="FFFFFF"/>
                </a:solidFill>
                <a:latin typeface="Tahoma"/>
                <a:cs typeface="Tahoma"/>
              </a:rPr>
              <a:t>junction  </a:t>
            </a:r>
            <a:r>
              <a:rPr lang="en-US" sz="2400" spc="-18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CEJ)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ahoma"/>
                <a:cs typeface="Tahoma"/>
              </a:rPr>
              <a:t>second</a:t>
            </a:r>
            <a:r>
              <a:rPr lang="en-US" sz="2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cs typeface="Tahoma"/>
              </a:rPr>
              <a:t>mola</a:t>
            </a:r>
            <a:r>
              <a:rPr lang="en-US" sz="2400" spc="-4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en-US" sz="2400" spc="-165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marL="355600" marR="227329" indent="-342900">
              <a:lnSpc>
                <a:spcPct val="114999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en-US" sz="2400" spc="-16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55600" marR="227329" indent="-342900">
              <a:lnSpc>
                <a:spcPct val="114999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en-US" sz="2400" spc="-16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55600" marR="227329" indent="-342900">
              <a:lnSpc>
                <a:spcPct val="114999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en-US" sz="2400" dirty="0" smtClean="0">
              <a:latin typeface="Tahoma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74" y="3124200"/>
            <a:ext cx="5001026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762" y="3276600"/>
            <a:ext cx="353223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227329" indent="-342900">
              <a:lnSpc>
                <a:spcPct val="1149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b="1" spc="-135" dirty="0" smtClean="0">
                <a:solidFill>
                  <a:srgbClr val="EECE1A"/>
                </a:solidFill>
                <a:latin typeface="Tahoma"/>
                <a:cs typeface="Tahoma"/>
              </a:rPr>
              <a:t>L</a:t>
            </a:r>
            <a:r>
              <a:rPr lang="en-US" sz="2400" b="1" spc="-140" dirty="0" smtClean="0">
                <a:solidFill>
                  <a:srgbClr val="EECE1A"/>
                </a:solidFill>
                <a:latin typeface="Tahoma"/>
                <a:cs typeface="Tahoma"/>
              </a:rPr>
              <a:t>e</a:t>
            </a:r>
            <a:r>
              <a:rPr lang="en-US" sz="2400" b="1" spc="-114" dirty="0" smtClean="0">
                <a:solidFill>
                  <a:srgbClr val="EECE1A"/>
                </a:solidFill>
                <a:latin typeface="Tahoma"/>
                <a:cs typeface="Tahoma"/>
              </a:rPr>
              <a:t>ve</a:t>
            </a:r>
            <a:r>
              <a:rPr lang="en-US" sz="2400" b="1" spc="-55" dirty="0" smtClean="0">
                <a:solidFill>
                  <a:srgbClr val="EECE1A"/>
                </a:solidFill>
                <a:latin typeface="Tahoma"/>
                <a:cs typeface="Tahoma"/>
              </a:rPr>
              <a:t>l</a:t>
            </a:r>
            <a:r>
              <a:rPr lang="en-US" sz="2400" b="1" spc="-185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5" dirty="0" smtClean="0">
                <a:solidFill>
                  <a:srgbClr val="EECE1A"/>
                </a:solidFill>
                <a:latin typeface="Tahoma"/>
                <a:cs typeface="Tahoma"/>
              </a:rPr>
              <a:t>C</a:t>
            </a:r>
            <a:r>
              <a:rPr lang="en-US" sz="2400" b="1" spc="-185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35" dirty="0" smtClean="0">
                <a:solidFill>
                  <a:srgbClr val="EECE1A"/>
                </a:solidFill>
                <a:latin typeface="Tahoma"/>
                <a:cs typeface="Tahoma"/>
              </a:rPr>
              <a:t>(</a:t>
            </a:r>
            <a:r>
              <a:rPr lang="en-US" sz="2400" b="1" spc="-135" dirty="0" err="1" smtClean="0">
                <a:solidFill>
                  <a:srgbClr val="EECE1A"/>
                </a:solidFill>
                <a:latin typeface="Tahoma"/>
                <a:cs typeface="Tahoma"/>
              </a:rPr>
              <a:t>unerupted</a:t>
            </a:r>
            <a:r>
              <a:rPr lang="en-US" sz="2400" b="1" spc="-135" dirty="0" smtClean="0">
                <a:solidFill>
                  <a:srgbClr val="EECE1A"/>
                </a:solidFill>
                <a:latin typeface="Tahoma"/>
                <a:cs typeface="Tahoma"/>
              </a:rPr>
              <a:t>)</a:t>
            </a:r>
            <a:r>
              <a:rPr lang="en-US" sz="2400" b="1" spc="-180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40" dirty="0" smtClean="0">
                <a:solidFill>
                  <a:srgbClr val="EECE1A"/>
                </a:solidFill>
                <a:latin typeface="Tahoma"/>
                <a:cs typeface="Tahoma"/>
              </a:rPr>
              <a:t>group</a:t>
            </a:r>
            <a:r>
              <a:rPr lang="en-US" sz="2400" b="1" spc="-85" dirty="0" smtClean="0">
                <a:solidFill>
                  <a:srgbClr val="EECE1A"/>
                </a:solidFill>
                <a:latin typeface="Tahoma"/>
                <a:cs typeface="Tahoma"/>
              </a:rPr>
              <a:t>:</a:t>
            </a:r>
            <a:r>
              <a:rPr lang="en-US" sz="2400" b="1" spc="-175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spc="15" dirty="0" smtClean="0">
                <a:solidFill>
                  <a:srgbClr val="FFFFFF"/>
                </a:solidFill>
                <a:latin typeface="Tahoma"/>
                <a:cs typeface="Tahoma"/>
              </a:rPr>
              <a:t>Beneath</a:t>
            </a:r>
            <a:r>
              <a:rPr lang="en-US" sz="2400" spc="-2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15" dirty="0" smtClean="0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lang="en-US" sz="2400" spc="75" dirty="0" smtClean="0">
                <a:solidFill>
                  <a:srgbClr val="FFFFFF"/>
                </a:solidFill>
                <a:latin typeface="Tahoma"/>
                <a:cs typeface="Tahoma"/>
              </a:rPr>
              <a:t>CEJ</a:t>
            </a:r>
            <a:r>
              <a:rPr lang="en-US" sz="2400" spc="-2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5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400" spc="-2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spc="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spc="-2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cs typeface="Tahoma"/>
              </a:rPr>
              <a:t>second</a:t>
            </a:r>
            <a:r>
              <a:rPr lang="en-US" sz="2400" spc="-2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cs typeface="Tahoma"/>
              </a:rPr>
              <a:t>mola</a:t>
            </a:r>
            <a:r>
              <a:rPr lang="en-US" sz="2400" spc="-4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en-US" sz="2400" spc="-165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en-US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751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871"/>
            <a:ext cx="87630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Angle measurements </a:t>
            </a:r>
            <a:r>
              <a:rPr lang="en-US" sz="3100" i="1" dirty="0"/>
              <a:t>(</a:t>
            </a:r>
            <a:r>
              <a:rPr lang="en-US" sz="3100" i="1" dirty="0" err="1"/>
              <a:t>Cherian</a:t>
            </a:r>
            <a:r>
              <a:rPr lang="en-US" sz="3100" i="1" dirty="0"/>
              <a:t> and Ravi, 2016; </a:t>
            </a:r>
            <a:r>
              <a:rPr lang="en-US" sz="3100" i="1" dirty="0" err="1"/>
              <a:t>Sood</a:t>
            </a:r>
            <a:r>
              <a:rPr lang="en-US" sz="3100" i="1" dirty="0"/>
              <a:t> et.al., 2018</a:t>
            </a:r>
            <a:r>
              <a:rPr lang="en-US" sz="3100" dirty="0"/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 </a:t>
            </a:r>
            <a:r>
              <a:rPr lang="en-US" sz="2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Third molar angulation with second molar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It is the angle formed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 the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long axis of the mandibular third molar and long axis of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mandibular second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molar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● </a:t>
            </a:r>
            <a:r>
              <a:rPr lang="en-US" sz="2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Third molar angulation with OP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It is the angle formed between OP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the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long axis of the third molar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61" y="3533129"/>
            <a:ext cx="6096000" cy="3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533129"/>
            <a:ext cx="297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Third molar angulation with HRP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the angle formed between the HRP and long axis of the mandibular third molar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755" y="384105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development of space for the third molar is affected  various factors, including:</a:t>
            </a:r>
          </a:p>
          <a:p>
            <a:endParaRPr lang="en-US" sz="28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backward slope of anterior border of ramus in relation to the alveolar border.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resorption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bone from anterior border of ramus.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forward movement of dentition.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growth in length of the mandible.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sagittal direction of mandibular growth.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sagittal direction of eruption of dentition.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823" y="4777394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Hattab</a:t>
            </a:r>
            <a:r>
              <a:rPr lang="en-US" b="1" dirty="0" smtClean="0"/>
              <a:t> and </a:t>
            </a:r>
            <a:r>
              <a:rPr lang="en-US" b="1" dirty="0" err="1" smtClean="0"/>
              <a:t>Alhaija</a:t>
            </a:r>
            <a:r>
              <a:rPr lang="en-US" b="1" dirty="0" smtClean="0"/>
              <a:t>, 1999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090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853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role of the third molar still is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debatable issue despite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multiple attempts to resolve its role in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late anterior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crowding. Further detailed studies are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also required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to assess correlation between lower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anterior crowding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and third molar eruption depth, angulation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space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 different skeletal malocclusions, and also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different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facial morphologies, including large sample size. </a:t>
            </a:r>
          </a:p>
        </p:txBody>
      </p:sp>
    </p:spTree>
    <p:extLst>
      <p:ext uri="{BB962C8B-B14F-4D97-AF65-F5344CB8AC3E}">
        <p14:creationId xmlns:p14="http://schemas.microsoft.com/office/powerpoint/2010/main" val="415061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590800"/>
            <a:ext cx="3998976" cy="1676400"/>
          </a:xfrm>
        </p:spPr>
        <p:txBody>
          <a:bodyPr/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Thank you 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listening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sz="2800" spc="5" dirty="0" smtClean="0">
                <a:latin typeface="Verdana"/>
                <a:cs typeface="Verdana"/>
              </a:rPr>
              <a:t>Introduction :</a:t>
            </a:r>
            <a:br>
              <a:rPr lang="en-US" sz="2800" spc="5" dirty="0" smtClean="0">
                <a:latin typeface="Verdana"/>
                <a:cs typeface="Verdana"/>
              </a:rPr>
            </a:br>
            <a:r>
              <a:rPr lang="en-US" sz="2800" spc="5" dirty="0" smtClean="0">
                <a:latin typeface="Verdana"/>
                <a:cs typeface="Verdana"/>
              </a:rPr>
              <a:t>The</a:t>
            </a:r>
            <a:r>
              <a:rPr lang="en-US" sz="2800" spc="-170" dirty="0" smtClean="0">
                <a:latin typeface="Verdana"/>
                <a:cs typeface="Verdana"/>
              </a:rPr>
              <a:t> </a:t>
            </a:r>
            <a:r>
              <a:rPr lang="en-US" sz="2800" spc="10" dirty="0">
                <a:latin typeface="Verdana"/>
                <a:cs typeface="Verdana"/>
              </a:rPr>
              <a:t>relationship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between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third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5" dirty="0">
                <a:latin typeface="Verdana"/>
                <a:cs typeface="Verdana"/>
              </a:rPr>
              <a:t>molars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55" dirty="0">
                <a:latin typeface="Verdana"/>
                <a:cs typeface="Verdana"/>
              </a:rPr>
              <a:t>and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30" dirty="0">
                <a:latin typeface="Verdana"/>
                <a:cs typeface="Verdana"/>
              </a:rPr>
              <a:t>dental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crowding</a:t>
            </a:r>
            <a:r>
              <a:rPr lang="en-US" sz="2800" spc="-165" dirty="0">
                <a:latin typeface="Verdana"/>
                <a:cs typeface="Verdana"/>
              </a:rPr>
              <a:t> </a:t>
            </a:r>
            <a:r>
              <a:rPr lang="en-US" sz="2800" dirty="0">
                <a:latin typeface="Verdana"/>
                <a:cs typeface="Verdana"/>
              </a:rPr>
              <a:t>has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not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30" dirty="0">
                <a:latin typeface="Verdana"/>
                <a:cs typeface="Verdana"/>
              </a:rPr>
              <a:t>yet </a:t>
            </a:r>
            <a:r>
              <a:rPr lang="en-US" sz="2800" spc="-655" dirty="0">
                <a:latin typeface="Verdana"/>
                <a:cs typeface="Verdana"/>
              </a:rPr>
              <a:t> </a:t>
            </a:r>
            <a:r>
              <a:rPr lang="en-US" sz="2800" spc="55" dirty="0">
                <a:latin typeface="Verdana"/>
                <a:cs typeface="Verdana"/>
              </a:rPr>
              <a:t>been</a:t>
            </a:r>
            <a:r>
              <a:rPr lang="en-US" sz="2800" spc="-175" dirty="0">
                <a:latin typeface="Verdana"/>
                <a:cs typeface="Verdana"/>
              </a:rPr>
              <a:t> </a:t>
            </a:r>
            <a:r>
              <a:rPr lang="en-US" sz="2800" spc="55" dirty="0">
                <a:latin typeface="Verdana"/>
                <a:cs typeface="Verdana"/>
              </a:rPr>
              <a:t>c</a:t>
            </a:r>
            <a:r>
              <a:rPr lang="en-US" sz="2800" spc="-30" dirty="0">
                <a:latin typeface="Verdana"/>
                <a:cs typeface="Verdana"/>
              </a:rPr>
              <a:t>la</a:t>
            </a:r>
            <a:r>
              <a:rPr lang="en-US" sz="2800" spc="-50" dirty="0">
                <a:latin typeface="Verdana"/>
                <a:cs typeface="Verdana"/>
              </a:rPr>
              <a:t>r</a:t>
            </a:r>
            <a:r>
              <a:rPr lang="en-US" sz="2800" spc="55" dirty="0">
                <a:latin typeface="Verdana"/>
                <a:cs typeface="Verdana"/>
              </a:rPr>
              <a:t>iﬁed</a:t>
            </a:r>
            <a:r>
              <a:rPr lang="en-US" sz="2800" spc="-17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in</a:t>
            </a:r>
            <a:r>
              <a:rPr lang="en-US" sz="2800" spc="-175" dirty="0">
                <a:latin typeface="Verdana"/>
                <a:cs typeface="Verdana"/>
              </a:rPr>
              <a:t> </a:t>
            </a:r>
            <a:r>
              <a:rPr lang="en-US" sz="2800" spc="50" dirty="0">
                <a:latin typeface="Verdana"/>
                <a:cs typeface="Verdana"/>
              </a:rPr>
              <a:t>th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175" dirty="0">
                <a:latin typeface="Verdana"/>
                <a:cs typeface="Verdana"/>
              </a:rPr>
              <a:t> </a:t>
            </a:r>
            <a:r>
              <a:rPr lang="en-US" sz="2800" dirty="0">
                <a:latin typeface="Verdana"/>
                <a:cs typeface="Verdana"/>
              </a:rPr>
              <a:t>li</a:t>
            </a:r>
            <a:r>
              <a:rPr lang="en-US" sz="2800" spc="-40" dirty="0">
                <a:latin typeface="Verdana"/>
                <a:cs typeface="Verdana"/>
              </a:rPr>
              <a:t>t</a:t>
            </a:r>
            <a:r>
              <a:rPr lang="en-US" sz="2800" spc="-20" dirty="0">
                <a:latin typeface="Verdana"/>
                <a:cs typeface="Verdana"/>
              </a:rPr>
              <a:t>e</a:t>
            </a:r>
            <a:r>
              <a:rPr lang="en-US" sz="2800" spc="-35" dirty="0">
                <a:latin typeface="Verdana"/>
                <a:cs typeface="Verdana"/>
              </a:rPr>
              <a:t>r</a:t>
            </a:r>
            <a:r>
              <a:rPr lang="en-US" sz="2800" spc="5" dirty="0">
                <a:latin typeface="Verdana"/>
                <a:cs typeface="Verdana"/>
              </a:rPr>
              <a:t>atu</a:t>
            </a:r>
            <a:r>
              <a:rPr lang="en-US" sz="2800" spc="-20" dirty="0">
                <a:latin typeface="Verdana"/>
                <a:cs typeface="Verdana"/>
              </a:rPr>
              <a:t>r</a:t>
            </a:r>
            <a:r>
              <a:rPr lang="en-US" sz="2800" spc="-140" dirty="0">
                <a:latin typeface="Verdana"/>
                <a:cs typeface="Verdana"/>
              </a:rPr>
              <a:t>e.</a:t>
            </a:r>
            <a:endParaRPr lang="en-US" sz="2800" dirty="0"/>
          </a:p>
        </p:txBody>
      </p:sp>
      <p:pic>
        <p:nvPicPr>
          <p:cNvPr id="4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819400"/>
            <a:ext cx="9143999" cy="37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335339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pc="-190" dirty="0">
                <a:solidFill>
                  <a:srgbClr val="EECE1A"/>
                </a:solidFill>
                <a:latin typeface="Verdana"/>
                <a:cs typeface="Verdana"/>
              </a:rPr>
              <a:t>T</a:t>
            </a:r>
            <a:r>
              <a:rPr lang="en-US" spc="35" dirty="0">
                <a:solidFill>
                  <a:srgbClr val="EECE1A"/>
                </a:solidFill>
                <a:latin typeface="Verdana"/>
                <a:cs typeface="Verdana"/>
              </a:rPr>
              <a:t>o</a:t>
            </a:r>
            <a:r>
              <a:rPr lang="en-US" spc="-17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75" dirty="0">
                <a:solidFill>
                  <a:srgbClr val="EECE1A"/>
                </a:solidFill>
                <a:latin typeface="Verdana"/>
                <a:cs typeface="Verdana"/>
              </a:rPr>
              <a:t>F</a:t>
            </a:r>
            <a:r>
              <a:rPr lang="en-US" spc="-10" dirty="0">
                <a:solidFill>
                  <a:srgbClr val="EECE1A"/>
                </a:solidFill>
                <a:latin typeface="Verdana"/>
                <a:cs typeface="Verdana"/>
              </a:rPr>
              <a:t>ully</a:t>
            </a:r>
            <a:r>
              <a:rPr lang="en-US" spc="-17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-5" dirty="0">
                <a:solidFill>
                  <a:srgbClr val="EECE1A"/>
                </a:solidFill>
                <a:latin typeface="Verdana"/>
                <a:cs typeface="Verdana"/>
              </a:rPr>
              <a:t>e</a:t>
            </a:r>
            <a:r>
              <a:rPr lang="en-US" spc="-130" dirty="0">
                <a:solidFill>
                  <a:srgbClr val="EECE1A"/>
                </a:solidFill>
                <a:latin typeface="Verdana"/>
                <a:cs typeface="Verdana"/>
              </a:rPr>
              <a:t>v</a:t>
            </a:r>
            <a:r>
              <a:rPr lang="en-US" spc="10" dirty="0">
                <a:solidFill>
                  <a:srgbClr val="EECE1A"/>
                </a:solidFill>
                <a:latin typeface="Verdana"/>
                <a:cs typeface="Verdana"/>
              </a:rPr>
              <a:t>alua</a:t>
            </a:r>
            <a:r>
              <a:rPr lang="en-US" spc="-35" dirty="0">
                <a:solidFill>
                  <a:srgbClr val="EECE1A"/>
                </a:solidFill>
                <a:latin typeface="Verdana"/>
                <a:cs typeface="Verdana"/>
              </a:rPr>
              <a:t>t</a:t>
            </a:r>
            <a:r>
              <a:rPr lang="en-US" spc="15" dirty="0">
                <a:solidFill>
                  <a:srgbClr val="EECE1A"/>
                </a:solidFill>
                <a:latin typeface="Verdana"/>
                <a:cs typeface="Verdana"/>
              </a:rPr>
              <a:t>e</a:t>
            </a:r>
            <a:r>
              <a:rPr lang="en-US" spc="-17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-20" dirty="0">
                <a:solidFill>
                  <a:srgbClr val="EECE1A"/>
                </a:solidFill>
                <a:latin typeface="Verdana"/>
                <a:cs typeface="Verdana"/>
              </a:rPr>
              <a:t>its</a:t>
            </a:r>
            <a:r>
              <a:rPr lang="en-US" spc="-17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-15" dirty="0">
                <a:solidFill>
                  <a:srgbClr val="EECE1A"/>
                </a:solidFill>
                <a:latin typeface="Verdana"/>
                <a:cs typeface="Verdana"/>
              </a:rPr>
              <a:t>ef</a:t>
            </a:r>
            <a:r>
              <a:rPr lang="en-US" spc="-30" dirty="0">
                <a:solidFill>
                  <a:srgbClr val="EECE1A"/>
                </a:solidFill>
                <a:latin typeface="Verdana"/>
                <a:cs typeface="Verdana"/>
              </a:rPr>
              <a:t>f</a:t>
            </a:r>
            <a:r>
              <a:rPr lang="en-US" spc="50" dirty="0">
                <a:solidFill>
                  <a:srgbClr val="EECE1A"/>
                </a:solidFill>
                <a:latin typeface="Verdana"/>
                <a:cs typeface="Verdana"/>
              </a:rPr>
              <a:t>e</a:t>
            </a:r>
            <a:r>
              <a:rPr lang="en-US" spc="45" dirty="0">
                <a:solidFill>
                  <a:srgbClr val="EECE1A"/>
                </a:solidFill>
                <a:latin typeface="Verdana"/>
                <a:cs typeface="Verdana"/>
              </a:rPr>
              <a:t>c</a:t>
            </a:r>
            <a:r>
              <a:rPr lang="en-US" spc="35" dirty="0">
                <a:solidFill>
                  <a:srgbClr val="EECE1A"/>
                </a:solidFill>
                <a:latin typeface="Verdana"/>
                <a:cs typeface="Verdana"/>
              </a:rPr>
              <a:t>t</a:t>
            </a:r>
            <a:r>
              <a:rPr lang="en-US" spc="-290" dirty="0">
                <a:solidFill>
                  <a:srgbClr val="EECE1A"/>
                </a:solidFill>
                <a:latin typeface="Verdana"/>
                <a:cs typeface="Verdana"/>
              </a:rPr>
              <a:t>.</a:t>
            </a:r>
            <a:r>
              <a:rPr lang="en-US" spc="-17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125" dirty="0">
                <a:solidFill>
                  <a:srgbClr val="EECE1A"/>
                </a:solidFill>
                <a:latin typeface="Verdana"/>
                <a:cs typeface="Verdana"/>
              </a:rPr>
              <a:t>W</a:t>
            </a:r>
            <a:r>
              <a:rPr lang="en-US" spc="15" dirty="0">
                <a:solidFill>
                  <a:srgbClr val="EECE1A"/>
                </a:solidFill>
                <a:latin typeface="Verdana"/>
                <a:cs typeface="Verdana"/>
              </a:rPr>
              <a:t>e</a:t>
            </a:r>
            <a:r>
              <a:rPr lang="en-US" spc="-17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60" dirty="0">
                <a:solidFill>
                  <a:srgbClr val="EECE1A"/>
                </a:solidFill>
                <a:latin typeface="Verdana"/>
                <a:cs typeface="Verdana"/>
              </a:rPr>
              <a:t>Must</a:t>
            </a:r>
            <a:r>
              <a:rPr lang="en-US" spc="-17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50" dirty="0">
                <a:solidFill>
                  <a:srgbClr val="EECE1A"/>
                </a:solidFill>
                <a:latin typeface="Verdana"/>
                <a:cs typeface="Verdana"/>
              </a:rPr>
              <a:t>A</a:t>
            </a:r>
            <a:r>
              <a:rPr lang="en-US" spc="-50" dirty="0">
                <a:solidFill>
                  <a:srgbClr val="EECE1A"/>
                </a:solidFill>
                <a:latin typeface="Verdana"/>
                <a:cs typeface="Verdana"/>
              </a:rPr>
              <a:t>ssess</a:t>
            </a:r>
            <a:r>
              <a:rPr lang="en-US" spc="-190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-60" dirty="0">
                <a:solidFill>
                  <a:srgbClr val="EECE1A"/>
                </a:solidFill>
                <a:latin typeface="Verdana"/>
                <a:cs typeface="Verdana"/>
              </a:rPr>
              <a:t>t</a:t>
            </a:r>
            <a:r>
              <a:rPr lang="en-US" spc="-114" dirty="0">
                <a:solidFill>
                  <a:srgbClr val="EECE1A"/>
                </a:solidFill>
                <a:latin typeface="Verdana"/>
                <a:cs typeface="Verdana"/>
              </a:rPr>
              <a:t>w</a:t>
            </a:r>
            <a:r>
              <a:rPr lang="en-US" spc="-60" dirty="0">
                <a:solidFill>
                  <a:srgbClr val="EECE1A"/>
                </a:solidFill>
                <a:latin typeface="Verdana"/>
                <a:cs typeface="Verdana"/>
              </a:rPr>
              <a:t>o</a:t>
            </a:r>
            <a:r>
              <a:rPr lang="en-US" spc="-114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-45" dirty="0">
                <a:solidFill>
                  <a:srgbClr val="EECE1A"/>
                </a:solidFill>
                <a:latin typeface="Verdana"/>
                <a:cs typeface="Verdana"/>
              </a:rPr>
              <a:t>thi</a:t>
            </a:r>
            <a:r>
              <a:rPr lang="en-US" spc="-60" dirty="0">
                <a:solidFill>
                  <a:srgbClr val="EECE1A"/>
                </a:solidFill>
                <a:latin typeface="Verdana"/>
                <a:cs typeface="Verdana"/>
              </a:rPr>
              <a:t>ngs</a:t>
            </a:r>
            <a:r>
              <a:rPr lang="en-US" spc="-155" dirty="0">
                <a:solidFill>
                  <a:srgbClr val="EECE1A"/>
                </a:solidFill>
                <a:latin typeface="Verdana"/>
                <a:cs typeface="Verdana"/>
              </a:rPr>
              <a:t> </a:t>
            </a:r>
            <a:r>
              <a:rPr lang="en-US" spc="-300" dirty="0">
                <a:solidFill>
                  <a:srgbClr val="EECE1A"/>
                </a:solidFill>
                <a:latin typeface="Verdana"/>
                <a:cs typeface="Verdana"/>
              </a:rPr>
              <a:t>:-</a:t>
            </a:r>
            <a:r>
              <a:rPr lang="en-US" dirty="0">
                <a:latin typeface="Verdana"/>
                <a:cs typeface="Verdana"/>
              </a:rPr>
              <a:t/>
            </a:r>
            <a:br>
              <a:rPr lang="en-US" dirty="0">
                <a:latin typeface="Verdana"/>
                <a:cs typeface="Verdana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859339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lang="en-US" dirty="0" smtClean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AutoNum type="arabicPlain"/>
              <a:tabLst>
                <a:tab pos="318770" algn="l"/>
              </a:tabLst>
            </a:pPr>
            <a:r>
              <a:rPr lang="en-US" sz="3200" b="1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.Because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3200" b="1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crowding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b="1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multifactorial</a:t>
            </a:r>
            <a:r>
              <a:rPr lang="en-US" sz="3200" b="1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problem.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3200" b="1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3200" b="1" spc="-6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spc="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ould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causin</a:t>
            </a:r>
            <a:r>
              <a:rPr lang="en-US" sz="3200" b="1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assessed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Verdana"/>
              <a:buAutoNum type="arabicPlain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1910">
              <a:lnSpc>
                <a:spcPct val="100000"/>
              </a:lnSpc>
              <a:buAutoNum type="arabicPlain"/>
              <a:tabLst>
                <a:tab pos="303530" algn="l"/>
              </a:tabLst>
            </a:pPr>
            <a:r>
              <a:rPr lang="en-US" sz="3200" b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.The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Width,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Angulation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Eruption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sz="3200" b="1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sz="3200" b="1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3200" b="1" spc="-6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carefully</a:t>
            </a:r>
            <a:r>
              <a:rPr lang="en-US" sz="3200" b="1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evaluated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4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spc="-105" dirty="0"/>
              <a:t>Studies</a:t>
            </a:r>
            <a:r>
              <a:rPr lang="en-US" sz="4400" spc="-165" dirty="0"/>
              <a:t> </a:t>
            </a:r>
            <a:r>
              <a:rPr lang="en-US" sz="4400" spc="-100" dirty="0"/>
              <a:t>Relati</a:t>
            </a:r>
            <a:r>
              <a:rPr lang="en-US" sz="4400" spc="-120" dirty="0"/>
              <a:t>n</a:t>
            </a:r>
            <a:r>
              <a:rPr lang="en-US" sz="4400" dirty="0"/>
              <a:t>g</a:t>
            </a:r>
            <a:r>
              <a:rPr lang="en-US" sz="4400" spc="-165" dirty="0"/>
              <a:t> </a:t>
            </a:r>
            <a:r>
              <a:rPr lang="en-US" sz="4400" spc="-140" dirty="0"/>
              <a:t>Thi</a:t>
            </a:r>
            <a:r>
              <a:rPr lang="en-US" sz="4400" spc="-145" dirty="0"/>
              <a:t>r</a:t>
            </a:r>
            <a:r>
              <a:rPr lang="en-US" sz="4400" spc="-15" dirty="0"/>
              <a:t>d  </a:t>
            </a:r>
            <a:r>
              <a:rPr lang="en-US" sz="4400" spc="-105" dirty="0"/>
              <a:t>Molar</a:t>
            </a:r>
            <a:r>
              <a:rPr lang="en-US" sz="4400" spc="-165" dirty="0"/>
              <a:t> </a:t>
            </a:r>
            <a:r>
              <a:rPr lang="en-US" sz="4400" spc="-110" dirty="0"/>
              <a:t>t</a:t>
            </a:r>
            <a:r>
              <a:rPr lang="en-US" sz="4400" spc="-90" dirty="0"/>
              <a:t>o</a:t>
            </a:r>
            <a:r>
              <a:rPr lang="en-US" sz="4400" spc="-165" dirty="0"/>
              <a:t> </a:t>
            </a:r>
            <a:r>
              <a:rPr lang="en-US" sz="4400" spc="-110" dirty="0"/>
              <a:t>L</a:t>
            </a:r>
            <a:r>
              <a:rPr lang="en-US" sz="4400" spc="-130" dirty="0"/>
              <a:t>o</a:t>
            </a:r>
            <a:r>
              <a:rPr lang="en-US" sz="4400" spc="-160" dirty="0"/>
              <a:t>w</a:t>
            </a:r>
            <a:r>
              <a:rPr lang="en-US" sz="4400" spc="-140" dirty="0"/>
              <a:t>er</a:t>
            </a:r>
            <a:r>
              <a:rPr lang="en-US" sz="4400" spc="-165" dirty="0"/>
              <a:t> </a:t>
            </a:r>
            <a:r>
              <a:rPr lang="en-US" sz="4400" spc="-60" dirty="0"/>
              <a:t>An</a:t>
            </a:r>
            <a:r>
              <a:rPr lang="en-US" sz="4400" spc="-85" dirty="0"/>
              <a:t>t</a:t>
            </a:r>
            <a:r>
              <a:rPr lang="en-US" sz="4400" spc="-160" dirty="0"/>
              <a:t>e</a:t>
            </a:r>
            <a:r>
              <a:rPr lang="en-US" sz="4400" spc="-130" dirty="0"/>
              <a:t>r</a:t>
            </a:r>
            <a:r>
              <a:rPr lang="en-US" sz="4400" spc="-114" dirty="0"/>
              <a:t>ior  </a:t>
            </a:r>
            <a:r>
              <a:rPr lang="en-US" sz="4400" spc="-85" dirty="0"/>
              <a:t>Crowding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9716" y="1752600"/>
            <a:ext cx="8153400" cy="184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155" dirty="0" smtClean="0">
                <a:solidFill>
                  <a:srgbClr val="EECE1A"/>
                </a:solidFill>
                <a:latin typeface="Tahoma"/>
                <a:cs typeface="Tahoma"/>
              </a:rPr>
              <a:t>1.</a:t>
            </a:r>
            <a:r>
              <a:rPr lang="en-US" sz="2400" b="1" spc="-210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20" dirty="0" smtClean="0">
                <a:solidFill>
                  <a:srgbClr val="EECE1A"/>
                </a:solidFill>
                <a:latin typeface="Tahoma"/>
                <a:cs typeface="Tahoma"/>
              </a:rPr>
              <a:t>Bergstro</a:t>
            </a:r>
            <a:r>
              <a:rPr lang="en-US" sz="2400" b="1" spc="-200" dirty="0" smtClean="0">
                <a:solidFill>
                  <a:srgbClr val="EECE1A"/>
                </a:solidFill>
                <a:latin typeface="Tahoma"/>
                <a:cs typeface="Tahoma"/>
              </a:rPr>
              <a:t>m</a:t>
            </a:r>
            <a:r>
              <a:rPr lang="en-US" sz="2400" b="1" spc="-215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50" dirty="0" smtClean="0">
                <a:solidFill>
                  <a:srgbClr val="EECE1A"/>
                </a:solidFill>
                <a:latin typeface="Tahoma"/>
                <a:cs typeface="Tahoma"/>
              </a:rPr>
              <a:t>and</a:t>
            </a:r>
            <a:r>
              <a:rPr lang="en-US" sz="2400" b="1" spc="-215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45" dirty="0" smtClean="0">
                <a:solidFill>
                  <a:srgbClr val="EECE1A"/>
                </a:solidFill>
                <a:latin typeface="Tahoma"/>
                <a:cs typeface="Tahoma"/>
              </a:rPr>
              <a:t>Jensen</a:t>
            </a:r>
            <a:r>
              <a:rPr lang="en-US" sz="2400" b="1" spc="-210" dirty="0" smtClean="0">
                <a:solidFill>
                  <a:srgbClr val="EECE1A"/>
                </a:solidFill>
                <a:latin typeface="Tahoma"/>
                <a:cs typeface="Tahoma"/>
              </a:rPr>
              <a:t> </a:t>
            </a:r>
            <a:r>
              <a:rPr lang="en-US" sz="2400" b="1" spc="-120" dirty="0" smtClean="0">
                <a:solidFill>
                  <a:srgbClr val="EECE1A"/>
                </a:solidFill>
                <a:latin typeface="Tahoma"/>
                <a:cs typeface="Tahoma"/>
              </a:rPr>
              <a:t>study</a:t>
            </a:r>
            <a:endParaRPr lang="en-US" sz="2400" b="1" dirty="0" smtClean="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25" dirty="0" smtClean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10" dirty="0" smtClean="0">
                <a:solidFill>
                  <a:srgbClr val="FFFFFF"/>
                </a:solidFill>
                <a:latin typeface="Tahoma"/>
                <a:cs typeface="Tahoma"/>
              </a:rPr>
              <a:t>found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3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25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25" dirty="0" smtClean="0">
                <a:solidFill>
                  <a:srgbClr val="FFFFFF"/>
                </a:solidFill>
                <a:latin typeface="Tahoma"/>
                <a:cs typeface="Tahoma"/>
              </a:rPr>
              <a:t>both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10" dirty="0" smtClean="0">
                <a:solidFill>
                  <a:srgbClr val="FFFFFF"/>
                </a:solidFill>
                <a:latin typeface="Tahoma"/>
                <a:cs typeface="Tahoma"/>
              </a:rPr>
              <a:t>maxilla</a:t>
            </a:r>
            <a:r>
              <a:rPr lang="en-US" sz="24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5" dirty="0" smtClean="0">
                <a:solidFill>
                  <a:srgbClr val="FFFFFF"/>
                </a:solidFill>
                <a:latin typeface="Tahoma"/>
                <a:cs typeface="Tahoma"/>
              </a:rPr>
              <a:t>mandible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30" dirty="0" smtClean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5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4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5" dirty="0" smtClean="0">
                <a:solidFill>
                  <a:srgbClr val="FFFFFF"/>
                </a:solidFill>
                <a:latin typeface="Tahoma"/>
                <a:cs typeface="Tahoma"/>
              </a:rPr>
              <a:t>greater </a:t>
            </a:r>
            <a:r>
              <a:rPr lang="en-US" sz="2400" b="1" spc="-6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3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15" dirty="0" smtClean="0">
                <a:solidFill>
                  <a:srgbClr val="FFFFFF"/>
                </a:solidFill>
                <a:latin typeface="Tahoma"/>
                <a:cs typeface="Tahoma"/>
              </a:rPr>
              <a:t>crowding</a:t>
            </a:r>
            <a:r>
              <a:rPr lang="en-US" sz="24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10" dirty="0" smtClean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10" dirty="0" smtClean="0">
                <a:solidFill>
                  <a:srgbClr val="FFFFFF"/>
                </a:solidFill>
                <a:latin typeface="Tahoma"/>
                <a:cs typeface="Tahoma"/>
              </a:rPr>
              <a:t>side</a:t>
            </a:r>
            <a:r>
              <a:rPr lang="en-US" sz="24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25" dirty="0" smtClean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45" dirty="0" smtClean="0">
                <a:solidFill>
                  <a:srgbClr val="FFFFFF"/>
                </a:solidFill>
                <a:latin typeface="Tahoma"/>
                <a:cs typeface="Tahoma"/>
              </a:rPr>
              <a:t>third</a:t>
            </a:r>
            <a:r>
              <a:rPr lang="en-US" sz="24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15" dirty="0" smtClean="0">
                <a:solidFill>
                  <a:srgbClr val="FFFFFF"/>
                </a:solidFill>
                <a:latin typeface="Tahoma"/>
                <a:cs typeface="Tahoma"/>
              </a:rPr>
              <a:t>molar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5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lang="en-US" sz="24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present.</a:t>
            </a:r>
            <a:endParaRPr lang="en-US" sz="2400" b="1" dirty="0"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381" y="3886200"/>
            <a:ext cx="8153400" cy="216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140" dirty="0" smtClean="0">
                <a:solidFill>
                  <a:schemeClr val="accent2"/>
                </a:solidFill>
                <a:latin typeface="Tahoma"/>
                <a:cs typeface="Tahoma"/>
              </a:rPr>
              <a:t>2-</a:t>
            </a:r>
            <a:r>
              <a:rPr lang="en-US" sz="2800" b="1" spc="-210" dirty="0" smtClean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lang="en-US" sz="2800" b="1" spc="-110" dirty="0" err="1" smtClean="0">
                <a:solidFill>
                  <a:schemeClr val="accent2"/>
                </a:solidFill>
                <a:latin typeface="Tahoma"/>
                <a:cs typeface="Tahoma"/>
              </a:rPr>
              <a:t>Lindqvist</a:t>
            </a:r>
            <a:r>
              <a:rPr lang="en-US" sz="2800" b="1" spc="-210" dirty="0" smtClean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lang="en-US" sz="2800" b="1" spc="-150" dirty="0" smtClean="0">
                <a:solidFill>
                  <a:schemeClr val="accent2"/>
                </a:solidFill>
                <a:latin typeface="Tahoma"/>
                <a:cs typeface="Tahoma"/>
              </a:rPr>
              <a:t>and</a:t>
            </a:r>
            <a:r>
              <a:rPr lang="en-US" sz="2800" b="1" spc="-215" dirty="0" smtClean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lang="en-US" sz="2800" b="1" spc="-110" dirty="0" err="1" smtClean="0">
                <a:solidFill>
                  <a:schemeClr val="accent2"/>
                </a:solidFill>
                <a:latin typeface="Tahoma"/>
                <a:cs typeface="Tahoma"/>
              </a:rPr>
              <a:t>Thailander</a:t>
            </a:r>
            <a:endParaRPr lang="en-US" sz="2800" b="1" dirty="0" smtClean="0">
              <a:solidFill>
                <a:schemeClr val="accent2"/>
              </a:solidFill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noted</a:t>
            </a:r>
            <a:r>
              <a:rPr lang="en-US" sz="28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8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15" dirty="0" smtClean="0">
                <a:solidFill>
                  <a:srgbClr val="FFFFFF"/>
                </a:solidFill>
                <a:latin typeface="Tahoma"/>
                <a:cs typeface="Tahoma"/>
              </a:rPr>
              <a:t>space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25" dirty="0" smtClean="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lang="en-US" sz="28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lang="en-US" sz="28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extraction</a:t>
            </a:r>
            <a:r>
              <a:rPr lang="en-US" sz="28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side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5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improve </a:t>
            </a:r>
            <a:r>
              <a:rPr lang="en-US" sz="2800" b="1" spc="-6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relation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50" dirty="0" smtClean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40" dirty="0" smtClean="0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side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70" dirty="0" smtClean="0">
                <a:solidFill>
                  <a:srgbClr val="FFFFFF"/>
                </a:solidFill>
                <a:latin typeface="Tahoma"/>
                <a:cs typeface="Tahoma"/>
              </a:rPr>
              <a:t>70</a:t>
            </a:r>
            <a:r>
              <a:rPr lang="en-US" sz="2800" b="1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percent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800" b="1" spc="-2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50" dirty="0" smtClean="0">
                <a:solidFill>
                  <a:srgbClr val="FFFFFF"/>
                </a:solidFill>
                <a:latin typeface="Tahoma"/>
                <a:cs typeface="Tahoma"/>
              </a:rPr>
              <a:t>cases.</a:t>
            </a:r>
            <a:endParaRPr lang="en-US" sz="2800" b="1" dirty="0">
              <a:latin typeface="Tahoma"/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6068" y="638467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Sumitra</a:t>
            </a:r>
            <a:r>
              <a:rPr lang="en-US" b="1" dirty="0"/>
              <a:t> </a:t>
            </a:r>
            <a:r>
              <a:rPr lang="en-US" b="1" dirty="0" err="1" smtClean="0"/>
              <a:t>andTandur</a:t>
            </a:r>
            <a:r>
              <a:rPr lang="en-US" b="1" dirty="0"/>
              <a:t>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451" y="609600"/>
            <a:ext cx="8077200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930" indent="-316865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329565" algn="l"/>
              </a:tabLst>
            </a:pPr>
            <a:r>
              <a:rPr lang="en-US" sz="2800" b="1" spc="-165" dirty="0" err="1" smtClean="0">
                <a:solidFill>
                  <a:srgbClr val="00FF00"/>
                </a:solidFill>
                <a:latin typeface="Tahoma"/>
                <a:cs typeface="Tahoma"/>
              </a:rPr>
              <a:t>Sc</a:t>
            </a:r>
            <a:r>
              <a:rPr lang="en-US" sz="2800" b="1" spc="-200" dirty="0" err="1" smtClean="0">
                <a:solidFill>
                  <a:srgbClr val="00FF00"/>
                </a:solidFill>
                <a:latin typeface="Tahoma"/>
                <a:cs typeface="Tahoma"/>
              </a:rPr>
              <a:t>h</a:t>
            </a:r>
            <a:r>
              <a:rPr lang="en-US" sz="2800" b="1" spc="-140" dirty="0" err="1" smtClean="0">
                <a:solidFill>
                  <a:srgbClr val="00FF00"/>
                </a:solidFill>
                <a:latin typeface="Tahoma"/>
                <a:cs typeface="Tahoma"/>
              </a:rPr>
              <a:t>warze</a:t>
            </a:r>
            <a:r>
              <a:rPr lang="en-US" sz="2800" b="1" spc="-220" dirty="0" smtClean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lang="en-US" sz="2800" b="1" spc="-140" dirty="0" smtClean="0">
                <a:solidFill>
                  <a:srgbClr val="00FF00"/>
                </a:solidFill>
                <a:latin typeface="Tahoma"/>
                <a:cs typeface="Tahoma"/>
              </a:rPr>
              <a:t>Study</a:t>
            </a:r>
            <a:endParaRPr lang="en-US" sz="2800" b="1" dirty="0" smtClean="0">
              <a:latin typeface="Tahoma"/>
              <a:cs typeface="Tahoma"/>
            </a:endParaRPr>
          </a:p>
          <a:p>
            <a:pPr marL="12700" marR="347345">
              <a:lnSpc>
                <a:spcPct val="114999"/>
              </a:lnSpc>
              <a:spcBef>
                <a:spcPts val="1200"/>
              </a:spcBef>
            </a:pPr>
            <a:r>
              <a:rPr lang="en-US" sz="2800" b="1" spc="85" dirty="0" smtClean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5" dirty="0" smtClean="0">
                <a:solidFill>
                  <a:srgbClr val="FFFFFF"/>
                </a:solidFill>
                <a:latin typeface="Tahoma"/>
                <a:cs typeface="Tahoma"/>
              </a:rPr>
              <a:t>found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4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signiﬁcant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40" dirty="0" smtClean="0">
                <a:solidFill>
                  <a:srgbClr val="FFFFFF"/>
                </a:solidFill>
                <a:latin typeface="Tahoma"/>
                <a:cs typeface="Tahoma"/>
              </a:rPr>
              <a:t>forward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5" dirty="0" smtClean="0">
                <a:solidFill>
                  <a:srgbClr val="FFFFFF"/>
                </a:solidFill>
                <a:latin typeface="Tahoma"/>
                <a:cs typeface="Tahoma"/>
              </a:rPr>
              <a:t>movement</a:t>
            </a:r>
            <a:r>
              <a:rPr lang="en-US" sz="2800" b="1" spc="-2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55" dirty="0" smtClean="0">
                <a:solidFill>
                  <a:srgbClr val="FFFFFF"/>
                </a:solidFill>
                <a:latin typeface="Tahoma"/>
                <a:cs typeface="Tahoma"/>
              </a:rPr>
              <a:t>ﬁrst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molars </a:t>
            </a:r>
            <a:r>
              <a:rPr lang="en-US" sz="2800" b="1" spc="-67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5" dirty="0" smtClean="0">
                <a:solidFill>
                  <a:srgbClr val="FFFFFF"/>
                </a:solidFill>
                <a:latin typeface="Tahoma"/>
                <a:cs typeface="Tahoma"/>
              </a:rPr>
              <a:t>associated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45" dirty="0" smtClean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increased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45" dirty="0" smtClean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5" dirty="0" smtClean="0">
                <a:solidFill>
                  <a:srgbClr val="FFFFFF"/>
                </a:solidFill>
                <a:latin typeface="Tahoma"/>
                <a:cs typeface="Tahoma"/>
              </a:rPr>
              <a:t>arch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crowding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lang="en-US" sz="2800" b="1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en-US" sz="2800" b="1" spc="-5" dirty="0" smtClean="0">
                <a:solidFill>
                  <a:srgbClr val="FFFFFF"/>
                </a:solidFill>
                <a:latin typeface="Tahoma"/>
                <a:cs typeface="Tahoma"/>
              </a:rPr>
              <a:t>non-</a:t>
            </a:r>
            <a:r>
              <a:rPr lang="en-US" sz="2800" b="1" spc="-7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en-US" sz="2800" b="1" spc="65" dirty="0" smtClean="0">
                <a:solidFill>
                  <a:srgbClr val="FFFFFF"/>
                </a:solidFill>
                <a:latin typeface="Tahoma"/>
                <a:cs typeface="Tahoma"/>
              </a:rPr>
              <a:t>xt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raction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30" dirty="0" smtClean="0">
                <a:solidFill>
                  <a:srgbClr val="FFFFFF"/>
                </a:solidFill>
                <a:latin typeface="Tahoma"/>
                <a:cs typeface="Tahoma"/>
              </a:rPr>
              <a:t>group.</a:t>
            </a:r>
            <a:endParaRPr lang="en-US" sz="2800" b="1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800" b="1" dirty="0" smtClean="0">
              <a:latin typeface="Tahoma"/>
              <a:cs typeface="Tahoma"/>
            </a:endParaRPr>
          </a:p>
          <a:p>
            <a:pPr marL="328930" indent="-316865">
              <a:lnSpc>
                <a:spcPct val="100000"/>
              </a:lnSpc>
              <a:spcBef>
                <a:spcPts val="5"/>
              </a:spcBef>
              <a:buAutoNum type="arabicPlain" startAt="4"/>
              <a:tabLst>
                <a:tab pos="329565" algn="l"/>
              </a:tabLst>
            </a:pPr>
            <a:r>
              <a:rPr lang="en-US" sz="2800" b="1" spc="-130" dirty="0" smtClean="0">
                <a:solidFill>
                  <a:srgbClr val="CC4125"/>
                </a:solidFill>
                <a:latin typeface="Tahoma"/>
                <a:cs typeface="Tahoma"/>
              </a:rPr>
              <a:t>Selmer-Olse</a:t>
            </a:r>
            <a:r>
              <a:rPr lang="en-US" sz="2800" b="1" spc="-225" dirty="0" smtClean="0">
                <a:solidFill>
                  <a:srgbClr val="CC4125"/>
                </a:solidFill>
                <a:latin typeface="Tahoma"/>
                <a:cs typeface="Tahoma"/>
              </a:rPr>
              <a:t>n</a:t>
            </a:r>
            <a:r>
              <a:rPr lang="en-US" sz="2800" b="1" spc="-130" dirty="0" smtClean="0">
                <a:solidFill>
                  <a:srgbClr val="CC4125"/>
                </a:solidFill>
                <a:latin typeface="Tahoma"/>
                <a:cs typeface="Tahoma"/>
              </a:rPr>
              <a:t>'s</a:t>
            </a:r>
            <a:r>
              <a:rPr lang="en-US" sz="2800" b="1" spc="-220" dirty="0" smtClean="0">
                <a:solidFill>
                  <a:srgbClr val="CC4125"/>
                </a:solidFill>
                <a:latin typeface="Tahoma"/>
                <a:cs typeface="Tahoma"/>
              </a:rPr>
              <a:t> </a:t>
            </a:r>
            <a:r>
              <a:rPr lang="en-US" sz="2800" b="1" spc="-125" dirty="0" smtClean="0">
                <a:solidFill>
                  <a:srgbClr val="CC4125"/>
                </a:solidFill>
                <a:latin typeface="Tahoma"/>
                <a:cs typeface="Tahoma"/>
              </a:rPr>
              <a:t>study</a:t>
            </a:r>
            <a:endParaRPr lang="en-US" sz="2800" b="1" dirty="0" smtClean="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lang="en-US" sz="2800" b="1" spc="85" dirty="0" smtClean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20" dirty="0" smtClean="0">
                <a:solidFill>
                  <a:srgbClr val="FFFFFF"/>
                </a:solidFill>
                <a:latin typeface="Tahoma"/>
                <a:cs typeface="Tahoma"/>
              </a:rPr>
              <a:t>suggested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lang="en-US" sz="2800" b="1" spc="-2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people</a:t>
            </a:r>
            <a:r>
              <a:rPr lang="en-US" sz="2800" b="1" spc="-2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45" dirty="0" smtClean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unilateral</a:t>
            </a:r>
            <a:r>
              <a:rPr lang="en-US" sz="2800" b="1" spc="-2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congenital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10" dirty="0" smtClean="0">
                <a:solidFill>
                  <a:srgbClr val="FFFFFF"/>
                </a:solidFill>
                <a:latin typeface="Tahoma"/>
                <a:cs typeface="Tahoma"/>
              </a:rPr>
              <a:t>absence </a:t>
            </a:r>
            <a:r>
              <a:rPr lang="en-US" sz="2800" b="1" spc="-6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4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45" dirty="0" smtClean="0">
                <a:solidFill>
                  <a:srgbClr val="FFFFFF"/>
                </a:solidFill>
                <a:latin typeface="Tahoma"/>
                <a:cs typeface="Tahoma"/>
              </a:rPr>
              <a:t>third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ahoma"/>
                <a:cs typeface="Tahoma"/>
              </a:rPr>
              <a:t>molar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5" dirty="0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lang="en-US" sz="2800" b="1" spc="-2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0" b="1" spc="-5" dirty="0" smtClean="0">
                <a:solidFill>
                  <a:srgbClr val="FFFFFF"/>
                </a:solidFill>
                <a:latin typeface="Tahoma"/>
                <a:cs typeface="Tahoma"/>
              </a:rPr>
              <a:t>crowding.</a:t>
            </a:r>
            <a:endParaRPr lang="en-US" sz="2800" b="1" dirty="0"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6248400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Sumitra</a:t>
            </a:r>
            <a:r>
              <a:rPr lang="en-US" b="1" dirty="0" smtClean="0"/>
              <a:t> </a:t>
            </a:r>
            <a:r>
              <a:rPr lang="en-US" b="1" dirty="0" err="1" smtClean="0"/>
              <a:t>andTandur</a:t>
            </a:r>
            <a:r>
              <a:rPr lang="en-US" b="1" dirty="0" smtClean="0"/>
              <a:t>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5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3622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Studies Denying Third  Molar relation on  Lower Anterior  Crowding</a:t>
            </a:r>
          </a:p>
        </p:txBody>
      </p:sp>
    </p:spTree>
    <p:extLst>
      <p:ext uri="{BB962C8B-B14F-4D97-AF65-F5344CB8AC3E}">
        <p14:creationId xmlns:p14="http://schemas.microsoft.com/office/powerpoint/2010/main" val="122576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14400"/>
            <a:ext cx="8458200" cy="453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13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800" b="1" spc="-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9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Ades</a:t>
            </a:r>
            <a:r>
              <a:rPr lang="en-US" sz="2800" b="1" spc="-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25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8415">
              <a:lnSpc>
                <a:spcPct val="114999"/>
              </a:lnSpc>
              <a:spcBef>
                <a:spcPts val="1200"/>
              </a:spcBef>
            </a:pPr>
            <a:r>
              <a:rPr lang="en-US" sz="2800" b="1" spc="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studied </a:t>
            </a:r>
            <a:r>
              <a:rPr lang="en-US" sz="2800" b="1" spc="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sz="2800" b="1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groups. </a:t>
            </a:r>
            <a:r>
              <a:rPr lang="en-US" sz="2800" b="1" spc="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800" b="1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missing </a:t>
            </a:r>
            <a:r>
              <a:rPr lang="en-US" sz="2800" b="1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2800" b="1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molars.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spc="-6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impacted.</a:t>
            </a:r>
            <a:r>
              <a:rPr lang="en-US" sz="2800" b="1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en-US" sz="2800" b="1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erupted</a:t>
            </a:r>
            <a:r>
              <a:rPr lang="en-US" sz="2800" b="1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functional. </a:t>
            </a:r>
            <a:r>
              <a:rPr lang="en-US" sz="2800" b="1" spc="-6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fourth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spc="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xt</a:t>
            </a:r>
            <a:r>
              <a:rPr lang="en-US" sz="28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racted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ears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  </a:t>
            </a:r>
            <a:r>
              <a:rPr lang="en-US" sz="2800" b="1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retention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records.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14999"/>
              </a:lnSpc>
            </a:pPr>
            <a:r>
              <a:rPr lang="en-US" sz="2800" b="1" spc="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signiﬁcant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en-US" sz="2800" b="1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sz="2800" b="1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spc="-6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spc="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ower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labial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segment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subgroups.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6019800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Sumitra</a:t>
            </a:r>
            <a:r>
              <a:rPr lang="en-US" b="1" dirty="0" smtClean="0"/>
              <a:t> </a:t>
            </a:r>
            <a:r>
              <a:rPr lang="en-US" b="1" dirty="0" err="1" smtClean="0"/>
              <a:t>andTandur</a:t>
            </a:r>
            <a:r>
              <a:rPr lang="en-US" b="1" dirty="0" smtClean="0"/>
              <a:t>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0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410498" y="1143000"/>
            <a:ext cx="8108630" cy="2007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2800" b="1" spc="-145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800" b="1" spc="-22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8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800" b="1" spc="-95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spc="-135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adin</a:t>
            </a:r>
            <a:r>
              <a:rPr lang="en-US" sz="2800" b="1" spc="-14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spc="-225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25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endParaRPr lang="en-US" sz="2800" b="1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8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sz="2800" b="1" spc="-2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evaluated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sz="2800" b="1" spc="-2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crowding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relapse</a:t>
            </a:r>
            <a:r>
              <a:rPr sz="2800" b="1" spc="-2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sz="2800" b="1" spc="-6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undergoing</a:t>
            </a:r>
            <a:r>
              <a:rPr sz="2800" b="1" spc="-25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800" b="1" spc="-25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sz="2800" b="1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statistically</a:t>
            </a:r>
            <a:r>
              <a:rPr sz="2800" b="1" spc="-25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signiﬁcant.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33400" y="3505200"/>
            <a:ext cx="8382000" cy="208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5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sz="2800" b="1" spc="-19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75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r>
              <a:rPr sz="2800" b="1" spc="-19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35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14999"/>
              </a:lnSpc>
              <a:spcBef>
                <a:spcPts val="1155"/>
              </a:spcBef>
            </a:pPr>
            <a:r>
              <a:rPr sz="2800" b="1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8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 </a:t>
            </a:r>
            <a:r>
              <a:rPr sz="2800" b="1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sz="28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sz="2800"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observed </a:t>
            </a:r>
            <a:r>
              <a:rPr sz="2800" b="1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800" b="1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90% </a:t>
            </a:r>
            <a:r>
              <a:rPr sz="2800" b="1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b="1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extraction </a:t>
            </a:r>
            <a:r>
              <a:rPr sz="28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cases </a:t>
            </a:r>
            <a:r>
              <a:rPr sz="2800" b="1" spc="-6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undergoing</a:t>
            </a:r>
            <a:r>
              <a:rPr sz="2800" b="1" spc="-25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ended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800" b="1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sz="2800" b="1" spc="-6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sz="2800" b="1" spc="-25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crowding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135868"/>
            <a:ext cx="305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Gopalasamy</a:t>
            </a:r>
            <a:r>
              <a:rPr lang="en-US" b="1" dirty="0"/>
              <a:t> et.al., 2020)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42271" y="5604420"/>
            <a:ext cx="305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Gopalasamy</a:t>
            </a:r>
            <a:r>
              <a:rPr lang="en-US" b="1" dirty="0"/>
              <a:t> et.al.,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8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74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landmarks used in </a:t>
            </a:r>
            <a:r>
              <a:rPr lang="en-US" sz="3200" dirty="0" smtClean="0"/>
              <a:t>the assessment are: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6981" y="8382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 axis of the second molar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It was drawn extending from the mid-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point and midpoint of root bifurcation of the second molar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29" y="2223195"/>
            <a:ext cx="8581103" cy="45594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4191000"/>
            <a:ext cx="11430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5996226"/>
            <a:ext cx="3352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ANS</a:t>
            </a:r>
            <a:r>
              <a:rPr lang="en-US" sz="1200" b="1" dirty="0"/>
              <a:t>, anterior nasal spine; </a:t>
            </a:r>
            <a:r>
              <a:rPr lang="en-US" sz="1200" b="1" dirty="0" err="1"/>
              <a:t>BiP</a:t>
            </a:r>
            <a:r>
              <a:rPr lang="en-US" sz="1200" b="1" dirty="0"/>
              <a:t>, bifurcation point; HRP, horizontal reference plane; LC, line at cervical level of molar bud; MOP, mid-</a:t>
            </a:r>
            <a:r>
              <a:rPr lang="en-US" sz="1200" b="1" dirty="0" err="1"/>
              <a:t>occlusal</a:t>
            </a:r>
            <a:r>
              <a:rPr lang="en-US" sz="1200" b="1" dirty="0"/>
              <a:t> point; OP, </a:t>
            </a:r>
            <a:r>
              <a:rPr lang="en-US" sz="1200" b="1" dirty="0" err="1"/>
              <a:t>occlusal</a:t>
            </a:r>
            <a:r>
              <a:rPr lang="en-US" sz="1200" b="1" dirty="0"/>
              <a:t> plane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64161" y="1853552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Sood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et.al., 2018)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1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962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Assessment of third molar space, level, and Angulation in OPG</vt:lpstr>
      <vt:lpstr>Introduction : The relationship between third molars and dental crowding has not yet  been clariﬁed in the literature.</vt:lpstr>
      <vt:lpstr>To Fully evaluate its effect. We Must Assess two things :- </vt:lpstr>
      <vt:lpstr>Studies Relating Third  Molar to Lower Anterior  Crowding</vt:lpstr>
      <vt:lpstr>PowerPoint Presentation</vt:lpstr>
      <vt:lpstr>Studies Denying Third  Molar relation on  Lower Anterior  Crowding</vt:lpstr>
      <vt:lpstr>PowerPoint Presentation</vt:lpstr>
      <vt:lpstr>PowerPoint Presentation</vt:lpstr>
      <vt:lpstr>The landmarks used in the assessment are:</vt:lpstr>
      <vt:lpstr>PowerPoint Presentation</vt:lpstr>
      <vt:lpstr>PowerPoint Presentation</vt:lpstr>
      <vt:lpstr>PowerPoint Presentation</vt:lpstr>
      <vt:lpstr>Linear Measurements Used in the Assessment</vt:lpstr>
      <vt:lpstr>PowerPoint Presentation</vt:lpstr>
      <vt:lpstr>PowerPoint Presentation</vt:lpstr>
      <vt:lpstr>Angle measurements (Cherian and Ravi, 2016; Sood et.al., 2018). </vt:lpstr>
      <vt:lpstr>PowerPoint Presentation</vt:lpstr>
      <vt:lpstr>PowerPoint Presentation</vt:lpstr>
      <vt:lpstr>Thank you  for listening 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third molar space, level, and Angulation in OPG</dc:title>
  <dc:creator>NS</dc:creator>
  <cp:lastModifiedBy>NS</cp:lastModifiedBy>
  <cp:revision>27</cp:revision>
  <dcterms:created xsi:type="dcterms:W3CDTF">2023-03-27T10:18:01Z</dcterms:created>
  <dcterms:modified xsi:type="dcterms:W3CDTF">2023-03-27T12:18:29Z</dcterms:modified>
</cp:coreProperties>
</file>