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2" r:id="rId2"/>
    <p:sldId id="264" r:id="rId3"/>
    <p:sldId id="265" r:id="rId4"/>
    <p:sldId id="266" r:id="rId5"/>
    <p:sldId id="267" r:id="rId6"/>
    <p:sldId id="268" r:id="rId7"/>
    <p:sldId id="269" r:id="rId8"/>
    <p:sldId id="273" r:id="rId9"/>
    <p:sldId id="256" r:id="rId10"/>
    <p:sldId id="257" r:id="rId11"/>
    <p:sldId id="258" r:id="rId12"/>
    <p:sldId id="278" r:id="rId13"/>
    <p:sldId id="260" r:id="rId14"/>
    <p:sldId id="270" r:id="rId15"/>
    <p:sldId id="272" r:id="rId16"/>
    <p:sldId id="276" r:id="rId17"/>
    <p:sldId id="259" r:id="rId18"/>
    <p:sldId id="274" r:id="rId19"/>
    <p:sldId id="275" r:id="rId20"/>
    <p:sldId id="261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704903-E127-4979-A7F4-9B90EEAB71CF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E609D-91A7-41D5-9D97-FB487272A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39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5E609D-91A7-41D5-9D97-FB487272A0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00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422-03BB-4734-B888-6814C6230D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95A22E6-28E3-44B5-AC70-322729DF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43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422-03BB-4734-B888-6814C6230D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95A22E6-28E3-44B5-AC70-322729DF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98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422-03BB-4734-B888-6814C6230D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95A22E6-28E3-44B5-AC70-322729DF2F1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2336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422-03BB-4734-B888-6814C6230D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95A22E6-28E3-44B5-AC70-322729DF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83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422-03BB-4734-B888-6814C6230D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95A22E6-28E3-44B5-AC70-322729DF2F1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8337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422-03BB-4734-B888-6814C6230D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95A22E6-28E3-44B5-AC70-322729DF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422-03BB-4734-B888-6814C6230D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A22E6-28E3-44B5-AC70-322729DF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59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422-03BB-4734-B888-6814C6230D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A22E6-28E3-44B5-AC70-322729DF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78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422-03BB-4734-B888-6814C6230D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A22E6-28E3-44B5-AC70-322729DF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87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422-03BB-4734-B888-6814C6230D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95A22E6-28E3-44B5-AC70-322729DF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18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422-03BB-4734-B888-6814C6230D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95A22E6-28E3-44B5-AC70-322729DF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292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422-03BB-4734-B888-6814C6230D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95A22E6-28E3-44B5-AC70-322729DF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07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422-03BB-4734-B888-6814C6230D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A22E6-28E3-44B5-AC70-322729DF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6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422-03BB-4734-B888-6814C6230D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A22E6-28E3-44B5-AC70-322729DF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80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422-03BB-4734-B888-6814C6230D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A22E6-28E3-44B5-AC70-322729DF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0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C1422-03BB-4734-B888-6814C6230D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95A22E6-28E3-44B5-AC70-322729DF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11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C1422-03BB-4734-B888-6814C6230D3E}" type="datetimeFigureOut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95A22E6-28E3-44B5-AC70-322729DF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66"/>
                </a:solidFill>
                <a:latin typeface="Frutiger-BoldCn"/>
              </a:rPr>
              <a:t>       </a:t>
            </a:r>
            <a:r>
              <a:rPr lang="en-US" sz="5400" b="1" dirty="0">
                <a:solidFill>
                  <a:srgbClr val="FF0066"/>
                </a:solidFill>
                <a:latin typeface="Frutiger-BoldCn"/>
              </a:rPr>
              <a:t>Ancient Schwannoma</a:t>
            </a:r>
            <a:br>
              <a:rPr lang="en-US" sz="5400" b="1" dirty="0">
                <a:solidFill>
                  <a:srgbClr val="FF0066"/>
                </a:solidFill>
                <a:latin typeface="Frutiger-BoldCn"/>
              </a:rPr>
            </a:b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637731"/>
            <a:ext cx="8915400" cy="4273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7030A0"/>
                </a:solidFill>
              </a:rPr>
              <a:t>Done by: Fatima Jaleel Ismael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429000"/>
            <a:ext cx="45720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290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35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66"/>
                </a:solidFill>
              </a:rPr>
              <a:t>Pathologic Features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9311" y="1434905"/>
            <a:ext cx="9985301" cy="5162843"/>
          </a:xfrm>
        </p:spPr>
        <p:txBody>
          <a:bodyPr>
            <a:normAutofit/>
          </a:bodyPr>
          <a:lstStyle/>
          <a:p>
            <a:r>
              <a:rPr lang="en-US" b="1" dirty="0"/>
              <a:t> </a:t>
            </a:r>
            <a:r>
              <a:rPr lang="en-US" dirty="0" err="1"/>
              <a:t>Schwannomas</a:t>
            </a:r>
            <a:r>
              <a:rPr lang="en-US" dirty="0"/>
              <a:t> are </a:t>
            </a:r>
            <a:r>
              <a:rPr lang="en-US" b="1" dirty="0">
                <a:solidFill>
                  <a:srgbClr val="FFC000"/>
                </a:solidFill>
              </a:rPr>
              <a:t>encapsulated tumors</a:t>
            </a:r>
            <a:r>
              <a:rPr lang="en-US" dirty="0"/>
              <a:t>, with the notable exception of tumors occurring in the sinuses, for unknown reasons.</a:t>
            </a:r>
          </a:p>
          <a:p>
            <a:r>
              <a:rPr lang="en-US" dirty="0"/>
              <a:t> They are composed of </a:t>
            </a:r>
            <a:r>
              <a:rPr lang="en-US" dirty="0">
                <a:solidFill>
                  <a:srgbClr val="FFC000"/>
                </a:solidFill>
              </a:rPr>
              <a:t>cellular </a:t>
            </a:r>
            <a:r>
              <a:rPr lang="en-US" dirty="0" err="1">
                <a:solidFill>
                  <a:srgbClr val="FFC000"/>
                </a:solidFill>
              </a:rPr>
              <a:t>Antoni</a:t>
            </a:r>
            <a:r>
              <a:rPr lang="en-US" dirty="0">
                <a:solidFill>
                  <a:srgbClr val="FFC000"/>
                </a:solidFill>
              </a:rPr>
              <a:t> A zones, often containing foci of nuclear palisading around cell processes (</a:t>
            </a:r>
            <a:r>
              <a:rPr lang="en-US" dirty="0" err="1">
                <a:solidFill>
                  <a:srgbClr val="FFC000"/>
                </a:solidFill>
              </a:rPr>
              <a:t>Verocay</a:t>
            </a:r>
            <a:r>
              <a:rPr lang="en-US" dirty="0">
                <a:solidFill>
                  <a:srgbClr val="FFC000"/>
                </a:solidFill>
              </a:rPr>
              <a:t> bodies</a:t>
            </a:r>
            <a:r>
              <a:rPr lang="en-US" dirty="0"/>
              <a:t>),</a:t>
            </a:r>
          </a:p>
          <a:p>
            <a:r>
              <a:rPr lang="en-US" dirty="0"/>
              <a:t>These </a:t>
            </a:r>
            <a:r>
              <a:rPr lang="en-US" dirty="0" err="1"/>
              <a:t>Verocay</a:t>
            </a:r>
            <a:r>
              <a:rPr lang="en-US" dirty="0"/>
              <a:t> bodies consist of reduplicated basement membrane and cytoplasmic processes.</a:t>
            </a:r>
          </a:p>
          <a:p>
            <a:r>
              <a:rPr lang="en-US" dirty="0">
                <a:solidFill>
                  <a:srgbClr val="FFC000"/>
                </a:solidFill>
              </a:rPr>
              <a:t>admixed with less cellular, partially </a:t>
            </a:r>
            <a:r>
              <a:rPr lang="en-US" dirty="0" err="1">
                <a:solidFill>
                  <a:srgbClr val="FFC000"/>
                </a:solidFill>
              </a:rPr>
              <a:t>myxoid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Antoni</a:t>
            </a:r>
            <a:r>
              <a:rPr lang="en-US" dirty="0">
                <a:solidFill>
                  <a:srgbClr val="FFC000"/>
                </a:solidFill>
              </a:rPr>
              <a:t> B zones closely resembling </a:t>
            </a:r>
            <a:r>
              <a:rPr lang="en-US" dirty="0" err="1">
                <a:solidFill>
                  <a:srgbClr val="FFC000"/>
                </a:solidFill>
              </a:rPr>
              <a:t>neurofibroma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/>
              <a:t>Thickwalled</a:t>
            </a:r>
            <a:r>
              <a:rPr lang="en-US" dirty="0"/>
              <a:t>, </a:t>
            </a:r>
            <a:r>
              <a:rPr lang="en-US" dirty="0" err="1"/>
              <a:t>hyalinized</a:t>
            </a:r>
            <a:r>
              <a:rPr lang="en-US" dirty="0"/>
              <a:t> blood vessels are present in nearly all typical </a:t>
            </a:r>
            <a:r>
              <a:rPr lang="en-US" dirty="0" err="1"/>
              <a:t>schwannomas</a:t>
            </a:r>
            <a:r>
              <a:rPr lang="en-US" dirty="0"/>
              <a:t>. </a:t>
            </a:r>
          </a:p>
          <a:p>
            <a:r>
              <a:rPr lang="en-US" dirty="0"/>
              <a:t>The constituent Schwann cells have </a:t>
            </a:r>
            <a:r>
              <a:rPr lang="en-US" dirty="0" err="1"/>
              <a:t>eosinophilic</a:t>
            </a:r>
            <a:r>
              <a:rPr lang="en-US" dirty="0"/>
              <a:t>, </a:t>
            </a:r>
            <a:r>
              <a:rPr lang="en-US" dirty="0" err="1"/>
              <a:t>fibrillar</a:t>
            </a:r>
            <a:r>
              <a:rPr lang="en-US" dirty="0"/>
              <a:t>-appearing cytoplasm and elongated wavy nuclei. </a:t>
            </a:r>
          </a:p>
          <a:p>
            <a:r>
              <a:rPr lang="en-US" dirty="0"/>
              <a:t>The relative percentage of </a:t>
            </a:r>
            <a:r>
              <a:rPr lang="en-US" dirty="0" err="1"/>
              <a:t>Antoni</a:t>
            </a:r>
            <a:r>
              <a:rPr lang="en-US" dirty="0"/>
              <a:t> A and B zones varies greatly from case to case</a:t>
            </a:r>
          </a:p>
        </p:txBody>
      </p:sp>
    </p:spTree>
    <p:extLst>
      <p:ext uri="{BB962C8B-B14F-4D97-AF65-F5344CB8AC3E}">
        <p14:creationId xmlns:p14="http://schemas.microsoft.com/office/powerpoint/2010/main" val="2640576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Histopathological </a:t>
            </a:r>
            <a:r>
              <a:rPr lang="en-US" b="1" dirty="0" err="1">
                <a:solidFill>
                  <a:srgbClr val="7030A0"/>
                </a:solidFill>
              </a:rPr>
              <a:t>varients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72440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Garamond-Light"/>
              </a:rPr>
              <a:t>Schwannomas</a:t>
            </a:r>
            <a:r>
              <a:rPr lang="en-US" dirty="0">
                <a:latin typeface="Garamond-Light"/>
              </a:rPr>
              <a:t> may occasionally undergo </a:t>
            </a:r>
            <a:r>
              <a:rPr lang="en-US" b="1" dirty="0">
                <a:solidFill>
                  <a:srgbClr val="FF0066"/>
                </a:solidFill>
                <a:latin typeface="Garamond-Light"/>
              </a:rPr>
              <a:t>extensive cystic change</a:t>
            </a:r>
            <a:r>
              <a:rPr lang="en-US" dirty="0">
                <a:latin typeface="Garamond-Light"/>
              </a:rPr>
              <a:t>, resembling a </a:t>
            </a:r>
            <a:r>
              <a:rPr lang="en-US" dirty="0" err="1">
                <a:latin typeface="Garamond-Light"/>
              </a:rPr>
              <a:t>thrombosed</a:t>
            </a:r>
            <a:r>
              <a:rPr lang="en-US" dirty="0">
                <a:latin typeface="Garamond-Light"/>
              </a:rPr>
              <a:t> blood vessel, with only a thin peripheral rim of neoplastic cells.</a:t>
            </a:r>
          </a:p>
          <a:p>
            <a:r>
              <a:rPr lang="en-US" dirty="0"/>
              <a:t>Rarely, </a:t>
            </a:r>
            <a:r>
              <a:rPr lang="en-US" dirty="0" err="1"/>
              <a:t>schwannomas</a:t>
            </a:r>
            <a:r>
              <a:rPr lang="en-US" dirty="0"/>
              <a:t> may consist entirely of epithelioid cells (</a:t>
            </a:r>
            <a:r>
              <a:rPr lang="en-US" b="1" dirty="0">
                <a:solidFill>
                  <a:srgbClr val="FF0066"/>
                </a:solidFill>
              </a:rPr>
              <a:t>epithelioid Schwannoma</a:t>
            </a:r>
          </a:p>
          <a:p>
            <a:r>
              <a:rPr lang="en-US" b="1" dirty="0" err="1">
                <a:solidFill>
                  <a:srgbClr val="FF0066"/>
                </a:solidFill>
              </a:rPr>
              <a:t>plexiform</a:t>
            </a:r>
            <a:r>
              <a:rPr lang="en-US" b="1" dirty="0">
                <a:solidFill>
                  <a:srgbClr val="FF0066"/>
                </a:solidFill>
              </a:rPr>
              <a:t> </a:t>
            </a:r>
            <a:r>
              <a:rPr lang="en-US" b="1" dirty="0" err="1">
                <a:solidFill>
                  <a:srgbClr val="FF0066"/>
                </a:solidFill>
              </a:rPr>
              <a:t>schwannoma</a:t>
            </a:r>
            <a:r>
              <a:rPr lang="en-US" b="1" dirty="0"/>
              <a:t>, </a:t>
            </a:r>
            <a:r>
              <a:rPr lang="en-US" dirty="0"/>
              <a:t>which is characterized grossly and microscopically by a </a:t>
            </a:r>
            <a:r>
              <a:rPr lang="en-US" dirty="0" err="1"/>
              <a:t>multinodular</a:t>
            </a:r>
            <a:r>
              <a:rPr lang="en-US" dirty="0"/>
              <a:t>, </a:t>
            </a:r>
            <a:r>
              <a:rPr lang="en-US" dirty="0" err="1"/>
              <a:t>plexiform</a:t>
            </a:r>
            <a:r>
              <a:rPr lang="en-US" dirty="0"/>
              <a:t> growth pattern. Such tumors occasionally are associated with NF2 or </a:t>
            </a:r>
            <a:r>
              <a:rPr lang="en-US" dirty="0" err="1"/>
              <a:t>schwannomatosis</a:t>
            </a:r>
            <a:r>
              <a:rPr lang="en-US" dirty="0"/>
              <a:t>.</a:t>
            </a:r>
            <a:endParaRPr lang="en-US" dirty="0">
              <a:solidFill>
                <a:srgbClr val="FF0066"/>
              </a:solidFill>
            </a:endParaRPr>
          </a:p>
          <a:p>
            <a:endParaRPr lang="en-US" dirty="0"/>
          </a:p>
          <a:p>
            <a:r>
              <a:rPr lang="en-US" dirty="0"/>
              <a:t>Degenerative changes can be seen in some older tumors </a:t>
            </a:r>
            <a:r>
              <a:rPr lang="en-US" b="1" dirty="0">
                <a:solidFill>
                  <a:srgbClr val="FF0066"/>
                </a:solidFill>
              </a:rPr>
              <a:t>(ancient </a:t>
            </a:r>
            <a:r>
              <a:rPr lang="en-US" b="1" dirty="0" err="1">
                <a:solidFill>
                  <a:srgbClr val="FF0066"/>
                </a:solidFill>
              </a:rPr>
              <a:t>schwannomas</a:t>
            </a:r>
            <a:r>
              <a:rPr lang="en-US" b="1" dirty="0">
                <a:solidFill>
                  <a:srgbClr val="FF0066"/>
                </a:solidFill>
              </a:rPr>
              <a:t>). </a:t>
            </a:r>
            <a:r>
              <a:rPr lang="en-US" dirty="0"/>
              <a:t>These changes consist of hemorrhage, hemosiderin deposits, inflammation, fibrosis, and nuclear </a:t>
            </a:r>
            <a:r>
              <a:rPr lang="en-US" dirty="0" err="1"/>
              <a:t>atypia</a:t>
            </a:r>
            <a:r>
              <a:rPr lang="en-US" dirty="0"/>
              <a:t>. However, these tumors are still benign, and the pathologist must be careful not to mistake these alterations for evidence of a sarcoma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575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Histopathological </a:t>
            </a:r>
            <a:r>
              <a:rPr lang="en-US" b="1" dirty="0" err="1">
                <a:solidFill>
                  <a:srgbClr val="7030A0"/>
                </a:solidFill>
              </a:rPr>
              <a:t>varients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66"/>
                </a:solidFill>
              </a:rPr>
              <a:t>Cellular Schwannoma</a:t>
            </a:r>
            <a:endParaRPr lang="en-US" dirty="0">
              <a:solidFill>
                <a:srgbClr val="FF0066"/>
              </a:solidFill>
            </a:endParaRPr>
          </a:p>
          <a:p>
            <a:pPr lvl="1"/>
            <a:r>
              <a:rPr lang="en-US" dirty="0"/>
              <a:t>Composed of predominantly or exclusively </a:t>
            </a:r>
            <a:r>
              <a:rPr lang="en-US" dirty="0" err="1"/>
              <a:t>Antoni</a:t>
            </a:r>
            <a:r>
              <a:rPr lang="en-US" dirty="0"/>
              <a:t> A areas without </a:t>
            </a:r>
            <a:r>
              <a:rPr lang="en-US" dirty="0" err="1"/>
              <a:t>Verocay</a:t>
            </a:r>
            <a:r>
              <a:rPr lang="en-US" dirty="0"/>
              <a:t> bodies</a:t>
            </a:r>
          </a:p>
          <a:p>
            <a:pPr lvl="1"/>
            <a:r>
              <a:rPr lang="en-US" dirty="0"/>
              <a:t>Often deep (mediastinum and </a:t>
            </a:r>
            <a:r>
              <a:rPr lang="en-US" dirty="0" err="1"/>
              <a:t>retroperitoneum</a:t>
            </a:r>
            <a:r>
              <a:rPr lang="en-US" dirty="0"/>
              <a:t>)</a:t>
            </a:r>
            <a:endParaRPr lang="en-US" sz="1800" b="1" dirty="0"/>
          </a:p>
          <a:p>
            <a:pPr lvl="1"/>
            <a:endParaRPr lang="en-US" dirty="0"/>
          </a:p>
          <a:p>
            <a:r>
              <a:rPr lang="en-US" b="1" dirty="0" err="1">
                <a:solidFill>
                  <a:srgbClr val="FF0066"/>
                </a:solidFill>
              </a:rPr>
              <a:t>Neuroblastoma</a:t>
            </a:r>
            <a:r>
              <a:rPr lang="en-US" b="1" dirty="0">
                <a:solidFill>
                  <a:srgbClr val="FF0066"/>
                </a:solidFill>
              </a:rPr>
              <a:t>-like </a:t>
            </a:r>
            <a:r>
              <a:rPr lang="en-US" b="1" dirty="0" err="1">
                <a:solidFill>
                  <a:srgbClr val="FF0066"/>
                </a:solidFill>
              </a:rPr>
              <a:t>schwannoma</a:t>
            </a:r>
            <a:r>
              <a:rPr lang="en-US" b="1" dirty="0">
                <a:solidFill>
                  <a:srgbClr val="FF0066"/>
                </a:solidFill>
              </a:rPr>
              <a:t> </a:t>
            </a:r>
          </a:p>
          <a:p>
            <a:r>
              <a:rPr lang="en-US" dirty="0"/>
              <a:t>was first described by </a:t>
            </a:r>
            <a:r>
              <a:rPr lang="en-US" dirty="0" err="1"/>
              <a:t>Goldblum</a:t>
            </a:r>
            <a:r>
              <a:rPr lang="en-US" dirty="0"/>
              <a:t> et al., demonstrating the presence of rosette-like structures formed by a radial arrangement of small, round, neoplastic Schwann cells around collagenous cores</a:t>
            </a:r>
          </a:p>
        </p:txBody>
      </p:sp>
    </p:spTree>
    <p:extLst>
      <p:ext uri="{BB962C8B-B14F-4D97-AF65-F5344CB8AC3E}">
        <p14:creationId xmlns:p14="http://schemas.microsoft.com/office/powerpoint/2010/main" val="1497091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023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84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7030A0"/>
                </a:solidFill>
              </a:rPr>
              <a:t>Ancient </a:t>
            </a:r>
            <a:r>
              <a:rPr lang="en-US" b="1" i="1" dirty="0" err="1">
                <a:solidFill>
                  <a:srgbClr val="7030A0"/>
                </a:solidFill>
              </a:rPr>
              <a:t>schwannoma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term was first introduced by Ackerman and Taylor 2 in 1951. In their series of 48 thorax </a:t>
            </a:r>
            <a:r>
              <a:rPr lang="en-US" dirty="0" err="1"/>
              <a:t>schwannomas</a:t>
            </a:r>
            <a:r>
              <a:rPr lang="en-US" dirty="0"/>
              <a:t>,</a:t>
            </a:r>
          </a:p>
          <a:p>
            <a:r>
              <a:rPr lang="en-US" dirty="0"/>
              <a:t> the authors noted 10 cases showing distinctive findings such as increased cellularity, areas of hyalinization, and nuclear </a:t>
            </a:r>
            <a:r>
              <a:rPr lang="en-US" dirty="0" err="1"/>
              <a:t>pleomorphism</a:t>
            </a:r>
            <a:r>
              <a:rPr lang="en-US" dirty="0"/>
              <a:t>. Especially on frozen section evaluation, </a:t>
            </a:r>
          </a:p>
          <a:p>
            <a:r>
              <a:rPr lang="en-US" dirty="0"/>
              <a:t>the presence of cellularity and </a:t>
            </a:r>
            <a:r>
              <a:rPr lang="en-US" dirty="0" err="1"/>
              <a:t>atypia</a:t>
            </a:r>
            <a:r>
              <a:rPr lang="en-US" dirty="0"/>
              <a:t> may lead the pathologist to describe the lesion as </a:t>
            </a:r>
            <a:r>
              <a:rPr lang="en-US" b="1" dirty="0">
                <a:solidFill>
                  <a:srgbClr val="FF0066"/>
                </a:solidFill>
              </a:rPr>
              <a:t>sarcoma.</a:t>
            </a:r>
          </a:p>
          <a:p>
            <a:r>
              <a:rPr lang="en-US" dirty="0"/>
              <a:t>Dah reported 6 cases out of a total 11 cases that have been misdiagnosed as sarcomas.</a:t>
            </a:r>
          </a:p>
          <a:p>
            <a:r>
              <a:rPr lang="en-US" b="1" dirty="0">
                <a:solidFill>
                  <a:srgbClr val="7030A0"/>
                </a:solidFill>
              </a:rPr>
              <a:t>Absence of mitotic activity is the only key feature to differentiate benign ancient </a:t>
            </a:r>
            <a:r>
              <a:rPr lang="en-US" b="1" dirty="0" err="1">
                <a:solidFill>
                  <a:srgbClr val="7030A0"/>
                </a:solidFill>
              </a:rPr>
              <a:t>schwannomas</a:t>
            </a:r>
            <a:r>
              <a:rPr lang="en-US" b="1" dirty="0">
                <a:solidFill>
                  <a:srgbClr val="7030A0"/>
                </a:solidFill>
              </a:rPr>
              <a:t> from malignant </a:t>
            </a:r>
            <a:r>
              <a:rPr lang="en-US" b="1" dirty="0" err="1">
                <a:solidFill>
                  <a:srgbClr val="7030A0"/>
                </a:solidFill>
              </a:rPr>
              <a:t>schwannomas</a:t>
            </a:r>
            <a:r>
              <a:rPr lang="en-US" b="1" dirty="0">
                <a:solidFill>
                  <a:srgbClr val="7030A0"/>
                </a:solidFill>
              </a:rPr>
              <a:t>.</a:t>
            </a:r>
          </a:p>
          <a:p>
            <a:r>
              <a:rPr lang="en-US" b="1" dirty="0">
                <a:solidFill>
                  <a:srgbClr val="7030A0"/>
                </a:solidFill>
              </a:rPr>
              <a:t>The presence of a capsule, evidence of prior hemorrhage, and areas representing degenerative changes also may suggest a benign lesion</a:t>
            </a:r>
          </a:p>
        </p:txBody>
      </p:sp>
    </p:spTree>
    <p:extLst>
      <p:ext uri="{BB962C8B-B14F-4D97-AF65-F5344CB8AC3E}">
        <p14:creationId xmlns:p14="http://schemas.microsoft.com/office/powerpoint/2010/main" val="986679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Ancient </a:t>
            </a:r>
            <a:r>
              <a:rPr lang="en-US" b="1" dirty="0" err="1">
                <a:solidFill>
                  <a:srgbClr val="7030A0"/>
                </a:solidFill>
              </a:rPr>
              <a:t>schwannoma</a:t>
            </a:r>
            <a:r>
              <a:rPr lang="en-US" b="1" dirty="0">
                <a:solidFill>
                  <a:srgbClr val="7030A0"/>
                </a:solidFill>
              </a:rPr>
              <a:t> of the neck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a rare benign neoplasm derived from neural crest cells and is usually solitary., only a few ancient </a:t>
            </a:r>
            <a:r>
              <a:rPr lang="en-US" dirty="0" err="1"/>
              <a:t>schwannomas</a:t>
            </a:r>
            <a:r>
              <a:rPr lang="en-US" dirty="0"/>
              <a:t> have been reported in different locations in the neck region.</a:t>
            </a:r>
          </a:p>
          <a:p>
            <a:r>
              <a:rPr lang="en-US" dirty="0"/>
              <a:t> A significant percentage of ancient </a:t>
            </a:r>
            <a:r>
              <a:rPr lang="en-US" dirty="0" err="1"/>
              <a:t>schwannomas</a:t>
            </a:r>
            <a:r>
              <a:rPr lang="en-US" dirty="0"/>
              <a:t> </a:t>
            </a:r>
            <a:r>
              <a:rPr lang="en-US" b="1" dirty="0">
                <a:solidFill>
                  <a:srgbClr val="FF0066"/>
                </a:solidFill>
              </a:rPr>
              <a:t>are located in deep locations such as the </a:t>
            </a:r>
            <a:r>
              <a:rPr lang="en-US" b="1" dirty="0" err="1">
                <a:solidFill>
                  <a:srgbClr val="FF0066"/>
                </a:solidFill>
              </a:rPr>
              <a:t>retroperitoneum</a:t>
            </a:r>
            <a:r>
              <a:rPr lang="en-US" b="1" dirty="0">
                <a:solidFill>
                  <a:srgbClr val="FF0066"/>
                </a:solidFill>
              </a:rPr>
              <a:t>.</a:t>
            </a:r>
          </a:p>
          <a:p>
            <a:r>
              <a:rPr lang="en-US" dirty="0"/>
              <a:t> Ancient </a:t>
            </a:r>
            <a:r>
              <a:rPr lang="en-US" dirty="0" err="1"/>
              <a:t>schwannomas</a:t>
            </a:r>
            <a:r>
              <a:rPr lang="en-US" dirty="0"/>
              <a:t> of the neck are frequently misdiagnosed, and preoperative investigations are therefore often fruitless</a:t>
            </a:r>
          </a:p>
        </p:txBody>
      </p:sp>
    </p:spTree>
    <p:extLst>
      <p:ext uri="{BB962C8B-B14F-4D97-AF65-F5344CB8AC3E}">
        <p14:creationId xmlns:p14="http://schemas.microsoft.com/office/powerpoint/2010/main" val="738584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17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immunohistochemistry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5083" y="2133600"/>
            <a:ext cx="11279529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Garamond-Ligh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Garamond-Light"/>
              </a:rPr>
              <a:t>Schwannomas</a:t>
            </a:r>
            <a:r>
              <a:rPr lang="en-US" dirty="0">
                <a:solidFill>
                  <a:srgbClr val="000000"/>
                </a:solidFill>
                <a:latin typeface="Garamond-Light"/>
              </a:rPr>
              <a:t> of </a:t>
            </a:r>
            <a:r>
              <a:rPr lang="en-US" b="1" dirty="0">
                <a:solidFill>
                  <a:srgbClr val="FF0066"/>
                </a:solidFill>
                <a:latin typeface="Garamond-Light"/>
              </a:rPr>
              <a:t>all types are uniformly and intensely S-100 protein positive </a:t>
            </a:r>
            <a:r>
              <a:rPr lang="en-US" dirty="0">
                <a:solidFill>
                  <a:srgbClr val="000000"/>
                </a:solidFill>
                <a:latin typeface="Garamond-Light"/>
              </a:rPr>
              <a:t>and </a:t>
            </a:r>
            <a:r>
              <a:rPr lang="en-US" dirty="0">
                <a:solidFill>
                  <a:srgbClr val="FF0066"/>
                </a:solidFill>
                <a:latin typeface="Garamond-Light"/>
              </a:rPr>
              <a:t>express glial </a:t>
            </a:r>
            <a:r>
              <a:rPr lang="en-US" dirty="0" err="1">
                <a:solidFill>
                  <a:srgbClr val="FF0066"/>
                </a:solidFill>
                <a:latin typeface="Garamond-Light"/>
              </a:rPr>
              <a:t>fibrillary</a:t>
            </a:r>
            <a:r>
              <a:rPr lang="en-US" dirty="0">
                <a:solidFill>
                  <a:srgbClr val="FF0066"/>
                </a:solidFill>
                <a:latin typeface="Garamond-Light"/>
              </a:rPr>
              <a:t> acidic protein </a:t>
            </a:r>
            <a:r>
              <a:rPr lang="en-US" dirty="0">
                <a:solidFill>
                  <a:srgbClr val="000000"/>
                </a:solidFill>
                <a:latin typeface="Garamond-Light"/>
              </a:rPr>
              <a:t>in a majority of cases.</a:t>
            </a:r>
            <a:endParaRPr lang="en-US" sz="800" dirty="0">
              <a:solidFill>
                <a:srgbClr val="0000FB"/>
              </a:solidFill>
              <a:latin typeface="Garamond-Light"/>
            </a:endParaRPr>
          </a:p>
          <a:p>
            <a:r>
              <a:rPr lang="en-US" dirty="0">
                <a:solidFill>
                  <a:srgbClr val="7030A0"/>
                </a:solidFill>
                <a:latin typeface="Garamond-Light"/>
              </a:rPr>
              <a:t>The </a:t>
            </a:r>
            <a:r>
              <a:rPr lang="en-US" dirty="0" err="1">
                <a:solidFill>
                  <a:srgbClr val="7030A0"/>
                </a:solidFill>
                <a:latin typeface="Garamond-Light"/>
              </a:rPr>
              <a:t>pericapsular</a:t>
            </a:r>
            <a:r>
              <a:rPr lang="en-US" dirty="0">
                <a:solidFill>
                  <a:srgbClr val="7030A0"/>
                </a:solidFill>
                <a:latin typeface="Garamond-Light"/>
              </a:rPr>
              <a:t> region </a:t>
            </a:r>
            <a:r>
              <a:rPr lang="en-US" dirty="0">
                <a:solidFill>
                  <a:srgbClr val="000000"/>
                </a:solidFill>
                <a:latin typeface="Garamond-Light"/>
              </a:rPr>
              <a:t>of a </a:t>
            </a:r>
            <a:r>
              <a:rPr lang="en-US" dirty="0" err="1">
                <a:solidFill>
                  <a:srgbClr val="000000"/>
                </a:solidFill>
                <a:latin typeface="Garamond-Light"/>
              </a:rPr>
              <a:t>schwannoma</a:t>
            </a:r>
            <a:r>
              <a:rPr lang="en-US" dirty="0">
                <a:solidFill>
                  <a:srgbClr val="000000"/>
                </a:solidFill>
                <a:latin typeface="Garamond-Light"/>
              </a:rPr>
              <a:t> may </a:t>
            </a:r>
            <a:r>
              <a:rPr lang="en-US" b="1" dirty="0">
                <a:solidFill>
                  <a:srgbClr val="7030A0"/>
                </a:solidFill>
                <a:latin typeface="Garamond-Light"/>
              </a:rPr>
              <a:t>contain EMA- and CD34- positive </a:t>
            </a:r>
            <a:r>
              <a:rPr lang="en-US" dirty="0">
                <a:solidFill>
                  <a:srgbClr val="000000"/>
                </a:solidFill>
                <a:latin typeface="Garamond-Light"/>
              </a:rPr>
              <a:t>cells; </a:t>
            </a:r>
          </a:p>
          <a:p>
            <a:r>
              <a:rPr lang="en-US" dirty="0">
                <a:solidFill>
                  <a:srgbClr val="000000"/>
                </a:solidFill>
                <a:latin typeface="Garamond-Light"/>
              </a:rPr>
              <a:t>rarely </a:t>
            </a:r>
            <a:r>
              <a:rPr lang="en-US" b="1" dirty="0">
                <a:solidFill>
                  <a:srgbClr val="7030A0"/>
                </a:solidFill>
                <a:latin typeface="Garamond-Light"/>
              </a:rPr>
              <a:t>EMA-positive </a:t>
            </a:r>
            <a:r>
              <a:rPr lang="en-US" b="1" dirty="0" err="1">
                <a:solidFill>
                  <a:srgbClr val="7030A0"/>
                </a:solidFill>
                <a:latin typeface="Garamond-Light"/>
              </a:rPr>
              <a:t>perineural</a:t>
            </a:r>
            <a:r>
              <a:rPr lang="en-US" b="1" dirty="0">
                <a:solidFill>
                  <a:srgbClr val="7030A0"/>
                </a:solidFill>
                <a:latin typeface="Garamond-Light"/>
              </a:rPr>
              <a:t> cells </a:t>
            </a:r>
            <a:r>
              <a:rPr lang="en-US" dirty="0">
                <a:solidFill>
                  <a:srgbClr val="000000"/>
                </a:solidFill>
                <a:latin typeface="Garamond-Light"/>
              </a:rPr>
              <a:t>may also extend into the substance of the tumor, alongside </a:t>
            </a:r>
            <a:r>
              <a:rPr lang="en-US" dirty="0" err="1">
                <a:solidFill>
                  <a:srgbClr val="000000"/>
                </a:solidFill>
                <a:latin typeface="Garamond-Light"/>
              </a:rPr>
              <a:t>hyalinized</a:t>
            </a:r>
            <a:r>
              <a:rPr lang="en-US" dirty="0">
                <a:solidFill>
                  <a:srgbClr val="000000"/>
                </a:solidFill>
                <a:latin typeface="Garamond-Light"/>
              </a:rPr>
              <a:t> blood vessels.</a:t>
            </a:r>
            <a:endParaRPr lang="en-US" sz="800" dirty="0">
              <a:solidFill>
                <a:srgbClr val="0000FB"/>
              </a:solidFill>
              <a:latin typeface="Garamond-Light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39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66"/>
                </a:solidFill>
              </a:rPr>
              <a:t>Differential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45" y="1336431"/>
            <a:ext cx="12037255" cy="55215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Solitary lesion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Peripheral nerve sheath tumors</a:t>
            </a:r>
            <a:r>
              <a:rPr lang="en-US" b="1" dirty="0"/>
              <a:t>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66"/>
                </a:solidFill>
              </a:rPr>
              <a:t>1_RAUMATIC NEUROMA (AMPUTATION NEUROMA)</a:t>
            </a:r>
          </a:p>
          <a:p>
            <a:r>
              <a:rPr lang="en-US" dirty="0"/>
              <a:t>painful lesions that histologically appear as nerve trunks embedded in dense collagenous scarring.</a:t>
            </a:r>
            <a:endParaRPr lang="en-US" b="1" dirty="0">
              <a:solidFill>
                <a:srgbClr val="FF0066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66"/>
                </a:solidFill>
              </a:rPr>
              <a:t>2_PALISADED ENCAPSULATED NEUROMA (SOLITARY CIRCUMSCRIBED NEUROMA)</a:t>
            </a:r>
          </a:p>
          <a:p>
            <a:r>
              <a:rPr lang="en-US" dirty="0"/>
              <a:t>Oral examples of PEN are seen most frequently on the hard palate, although any oral or pharyngeal mucosal surface may be affected</a:t>
            </a:r>
          </a:p>
          <a:p>
            <a:r>
              <a:rPr lang="en-US" dirty="0"/>
              <a:t>The cellular fascicles are typically four to six cells thick and are arranged in parallel</a:t>
            </a:r>
          </a:p>
          <a:p>
            <a:r>
              <a:rPr lang="en-US" dirty="0"/>
              <a:t>streams in some areas, and nuclear palisading is seldom pronounced</a:t>
            </a:r>
            <a:endParaRPr lang="en-US" b="1" dirty="0">
              <a:solidFill>
                <a:srgbClr val="FF0066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66"/>
                </a:solidFill>
              </a:rPr>
              <a:t>3_NEUROFIBROMA</a:t>
            </a:r>
          </a:p>
          <a:p>
            <a:r>
              <a:rPr lang="en-US" dirty="0"/>
              <a:t>oral or pharyngeal </a:t>
            </a:r>
            <a:r>
              <a:rPr lang="en-US" dirty="0" err="1"/>
              <a:t>neurofibroma</a:t>
            </a:r>
            <a:r>
              <a:rPr lang="en-US" dirty="0"/>
              <a:t> is usually diagnosed in teenagers and young adults, although persons of all ages are susceptible.</a:t>
            </a:r>
          </a:p>
          <a:p>
            <a:r>
              <a:rPr lang="en-US" dirty="0"/>
              <a:t>Many lesions feel like a bag of worms on palpation</a:t>
            </a:r>
            <a:endParaRPr lang="en-US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88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132" y="0"/>
            <a:ext cx="8911687" cy="1280890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Multiple lesion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9360817"/>
              </p:ext>
            </p:extLst>
          </p:nvPr>
        </p:nvGraphicFramePr>
        <p:xfrm>
          <a:off x="806132" y="2251880"/>
          <a:ext cx="1028949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4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47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68032" y="-1823171"/>
            <a:ext cx="6120538" cy="108627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13850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66"/>
                </a:solidFill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B050"/>
                </a:solidFill>
              </a:rPr>
              <a:t>Patient </a:t>
            </a:r>
            <a:r>
              <a:rPr lang="en-US" sz="2400" dirty="0">
                <a:solidFill>
                  <a:srgbClr val="FF0066"/>
                </a:solidFill>
              </a:rPr>
              <a:t>:42 years old female 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with neck tumor mass  since 3 years  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Painless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Enlarged in size and cause pressure on the airway</a:t>
            </a:r>
          </a:p>
          <a:p>
            <a:pPr marL="0" indent="0">
              <a:buNone/>
            </a:pP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18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7030A0"/>
                </a:solidFill>
              </a:rPr>
              <a:t>TREATMENT AND PROGNOSIS</a:t>
            </a:r>
            <a:br>
              <a:rPr lang="en-US" b="1" i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66"/>
                </a:solidFill>
              </a:rPr>
              <a:t>The solitary </a:t>
            </a:r>
            <a:r>
              <a:rPr lang="en-US" b="1" dirty="0" err="1">
                <a:solidFill>
                  <a:srgbClr val="FF0066"/>
                </a:solidFill>
              </a:rPr>
              <a:t>neurilemoma</a:t>
            </a:r>
            <a:r>
              <a:rPr lang="en-US" b="1" dirty="0">
                <a:solidFill>
                  <a:srgbClr val="FF0066"/>
                </a:solidFill>
              </a:rPr>
              <a:t> </a:t>
            </a:r>
            <a:r>
              <a:rPr lang="en-US" dirty="0"/>
              <a:t>is treated by surgical excision, and the lesion should not recur. Malignant transformation does not occur or is extremely rare.</a:t>
            </a:r>
          </a:p>
          <a:p>
            <a:r>
              <a:rPr lang="en-US" b="1" dirty="0">
                <a:solidFill>
                  <a:srgbClr val="FF0066"/>
                </a:solidFill>
              </a:rPr>
              <a:t>Vestibular </a:t>
            </a:r>
            <a:r>
              <a:rPr lang="en-US" b="1" dirty="0" err="1">
                <a:solidFill>
                  <a:srgbClr val="FF0066"/>
                </a:solidFill>
              </a:rPr>
              <a:t>schwannomas</a:t>
            </a:r>
            <a:r>
              <a:rPr lang="en-US" b="1" dirty="0">
                <a:solidFill>
                  <a:srgbClr val="FF0066"/>
                </a:solidFill>
              </a:rPr>
              <a:t> </a:t>
            </a:r>
            <a:r>
              <a:rPr lang="en-US" dirty="0"/>
              <a:t>in patients with NF2 are difficult to manage.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Surgical removal is indicated for large symptomatic tumors</a:t>
            </a:r>
            <a:r>
              <a:rPr lang="en-US" dirty="0"/>
              <a:t>, but this almost always results in total deafness and risks facial nerve damage.</a:t>
            </a:r>
          </a:p>
          <a:p>
            <a:r>
              <a:rPr lang="en-US" b="1" dirty="0">
                <a:solidFill>
                  <a:srgbClr val="FF0066"/>
                </a:solidFill>
              </a:rPr>
              <a:t>Stereotactic radiosurgery </a:t>
            </a:r>
            <a:r>
              <a:rPr lang="en-US" dirty="0"/>
              <a:t>may be considered for older adult or frail patients, as well as for individuals who decline traditional surgery.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236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thank yo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116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Clinical Examinations and investigations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On physical examination there is normal color of the overlying skin</a:t>
            </a:r>
          </a:p>
          <a:p>
            <a:r>
              <a:rPr lang="en-US" sz="2800" dirty="0">
                <a:solidFill>
                  <a:srgbClr val="FF0000"/>
                </a:solidFill>
              </a:rPr>
              <a:t>No lymphadenopathy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The Mass is </a:t>
            </a:r>
            <a:r>
              <a:rPr lang="en-US" sz="2800" dirty="0" err="1">
                <a:solidFill>
                  <a:srgbClr val="FF0000"/>
                </a:solidFill>
              </a:rPr>
              <a:t>compressable</a:t>
            </a:r>
            <a:r>
              <a:rPr lang="en-US" sz="2800" dirty="0">
                <a:solidFill>
                  <a:srgbClr val="FF0000"/>
                </a:solidFill>
              </a:rPr>
              <a:t> on palpation</a:t>
            </a:r>
          </a:p>
          <a:p>
            <a:r>
              <a:rPr lang="en-US" sz="2800" dirty="0">
                <a:solidFill>
                  <a:srgbClr val="0070C0"/>
                </a:solidFill>
              </a:rPr>
              <a:t>MRI Report </a:t>
            </a:r>
            <a:r>
              <a:rPr lang="en-US" sz="2800" dirty="0">
                <a:solidFill>
                  <a:srgbClr val="FF0000"/>
                </a:solidFill>
              </a:rPr>
              <a:t>suggest </a:t>
            </a:r>
            <a:r>
              <a:rPr lang="en-US" sz="2800" dirty="0" err="1">
                <a:solidFill>
                  <a:srgbClr val="FF0000"/>
                </a:solidFill>
              </a:rPr>
              <a:t>schwanomma</a:t>
            </a:r>
            <a:r>
              <a:rPr lang="en-US" sz="2800" dirty="0">
                <a:solidFill>
                  <a:srgbClr val="FF0000"/>
                </a:solidFill>
              </a:rPr>
              <a:t> or </a:t>
            </a:r>
            <a:r>
              <a:rPr lang="en-US" sz="2800" dirty="0" err="1">
                <a:solidFill>
                  <a:srgbClr val="FF0000"/>
                </a:solidFill>
              </a:rPr>
              <a:t>neurofibroma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r>
              <a:rPr lang="en-US" sz="2800" dirty="0">
                <a:solidFill>
                  <a:srgbClr val="0070C0"/>
                </a:solidFill>
              </a:rPr>
              <a:t>Excisional biopsy </a:t>
            </a:r>
            <a:r>
              <a:rPr lang="en-US" sz="2800" dirty="0">
                <a:solidFill>
                  <a:srgbClr val="FF0000"/>
                </a:solidFill>
              </a:rPr>
              <a:t>was done and tumor submitted  for </a:t>
            </a:r>
            <a:r>
              <a:rPr lang="en-US" sz="2800" dirty="0" err="1">
                <a:solidFill>
                  <a:srgbClr val="FF0000"/>
                </a:solidFill>
              </a:rPr>
              <a:t>histopathological</a:t>
            </a:r>
            <a:r>
              <a:rPr lang="en-US" sz="2800" dirty="0">
                <a:solidFill>
                  <a:srgbClr val="FF0000"/>
                </a:solidFill>
              </a:rPr>
              <a:t> examination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1526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66"/>
                </a:solidFill>
              </a:rPr>
              <a:t>Gross sample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Sample consisted of one large soft tissue piece measuring (5*4*3) cm, with three lymph nodes.</a:t>
            </a:r>
          </a:p>
          <a:p>
            <a:r>
              <a:rPr lang="en-US" sz="3200" dirty="0">
                <a:solidFill>
                  <a:srgbClr val="7030A0"/>
                </a:solidFill>
              </a:rPr>
              <a:t>Grayish white in color, well defined mass with smooth glistening surface.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22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14" y="1905000"/>
            <a:ext cx="6058998" cy="47892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2943" cy="498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8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Histopathological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b="1" dirty="0">
                <a:solidFill>
                  <a:srgbClr val="FF0066"/>
                </a:solidFill>
              </a:rPr>
              <a:t>Sections showed an encapsulated tumor mass composed of spindle cell proliferation in a dense collagenous </a:t>
            </a:r>
            <a:r>
              <a:rPr lang="en-US" sz="2400" b="1" dirty="0" err="1">
                <a:solidFill>
                  <a:srgbClr val="FF0066"/>
                </a:solidFill>
              </a:rPr>
              <a:t>stroma</a:t>
            </a:r>
            <a:r>
              <a:rPr lang="en-US" sz="2400" b="1" dirty="0">
                <a:solidFill>
                  <a:srgbClr val="FF0066"/>
                </a:solidFill>
              </a:rPr>
              <a:t> with focal vascular background, with </a:t>
            </a:r>
            <a:r>
              <a:rPr lang="en-US" sz="2400" b="1" dirty="0" err="1">
                <a:solidFill>
                  <a:srgbClr val="FF0066"/>
                </a:solidFill>
              </a:rPr>
              <a:t>thrombosed</a:t>
            </a:r>
            <a:r>
              <a:rPr lang="en-US" sz="2400" b="1" dirty="0">
                <a:solidFill>
                  <a:srgbClr val="FF0066"/>
                </a:solidFill>
              </a:rPr>
              <a:t> and thickened blood vessels.</a:t>
            </a:r>
          </a:p>
          <a:p>
            <a:r>
              <a:rPr lang="en-US" sz="2400" b="1" dirty="0">
                <a:solidFill>
                  <a:srgbClr val="FF0066"/>
                </a:solidFill>
              </a:rPr>
              <a:t>spindle cells is palisading with </a:t>
            </a:r>
            <a:r>
              <a:rPr lang="en-US" sz="2400" b="1" dirty="0" err="1">
                <a:solidFill>
                  <a:srgbClr val="FF0066"/>
                </a:solidFill>
              </a:rPr>
              <a:t>verocay</a:t>
            </a:r>
            <a:r>
              <a:rPr lang="en-US" sz="2400" b="1" dirty="0">
                <a:solidFill>
                  <a:srgbClr val="FF0066"/>
                </a:solidFill>
              </a:rPr>
              <a:t> body formation was seen.</a:t>
            </a:r>
          </a:p>
          <a:p>
            <a:r>
              <a:rPr lang="en-US" sz="2400" b="1" dirty="0">
                <a:solidFill>
                  <a:srgbClr val="FF0066"/>
                </a:solidFill>
              </a:rPr>
              <a:t>Focal degenerative </a:t>
            </a:r>
            <a:r>
              <a:rPr lang="en-US" sz="2400" b="1" dirty="0" err="1">
                <a:solidFill>
                  <a:srgbClr val="FF0066"/>
                </a:solidFill>
              </a:rPr>
              <a:t>atypia</a:t>
            </a:r>
            <a:r>
              <a:rPr lang="en-US" sz="2400" b="1" dirty="0">
                <a:solidFill>
                  <a:srgbClr val="FF0066"/>
                </a:solidFill>
              </a:rPr>
              <a:t> was seen.</a:t>
            </a:r>
          </a:p>
          <a:p>
            <a:r>
              <a:rPr lang="en-US" sz="2400" b="1" dirty="0">
                <a:solidFill>
                  <a:srgbClr val="FF0066"/>
                </a:solidFill>
              </a:rPr>
              <a:t>Focal Cystic degeneration.</a:t>
            </a:r>
          </a:p>
          <a:p>
            <a:r>
              <a:rPr lang="en-US" sz="2400" b="1" dirty="0">
                <a:solidFill>
                  <a:srgbClr val="FF0066"/>
                </a:solidFill>
              </a:rPr>
              <a:t>The </a:t>
            </a:r>
            <a:r>
              <a:rPr lang="en-US" sz="2400" b="1" dirty="0" err="1">
                <a:solidFill>
                  <a:srgbClr val="FF0066"/>
                </a:solidFill>
              </a:rPr>
              <a:t>histopathological</a:t>
            </a:r>
            <a:r>
              <a:rPr lang="en-US" sz="2400" b="1" dirty="0">
                <a:solidFill>
                  <a:srgbClr val="FF0066"/>
                </a:solidFill>
              </a:rPr>
              <a:t> picture is C/W an ancient Schwannoma </a:t>
            </a:r>
          </a:p>
        </p:txBody>
      </p:sp>
    </p:spTree>
    <p:extLst>
      <p:ext uri="{BB962C8B-B14F-4D97-AF65-F5344CB8AC3E}">
        <p14:creationId xmlns:p14="http://schemas.microsoft.com/office/powerpoint/2010/main" val="3389700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875"/>
            <a:ext cx="9144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5037666" cy="377825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78152"/>
            <a:ext cx="5035732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8779" y="0"/>
            <a:ext cx="5037667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2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1194"/>
            <a:ext cx="9144000" cy="1719617"/>
          </a:xfrm>
        </p:spPr>
        <p:txBody>
          <a:bodyPr>
            <a:normAutofit fontScale="90000"/>
          </a:bodyPr>
          <a:lstStyle/>
          <a:p>
            <a:r>
              <a:rPr lang="en-US" b="1" i="0" u="none" strike="noStrike" baseline="0" dirty="0">
                <a:solidFill>
                  <a:srgbClr val="FF0066"/>
                </a:solidFill>
                <a:latin typeface="Frutiger-BoldCn"/>
              </a:rPr>
              <a:t>Schwannoma</a:t>
            </a:r>
            <a:br>
              <a:rPr lang="en-US" b="1" i="0" u="none" strike="noStrike" baseline="0" dirty="0">
                <a:solidFill>
                  <a:srgbClr val="FF0066"/>
                </a:solidFill>
                <a:latin typeface="Frutiger-BoldCn"/>
              </a:rPr>
            </a:b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965277"/>
            <a:ext cx="9144000" cy="4517409"/>
          </a:xfrm>
        </p:spPr>
        <p:txBody>
          <a:bodyPr>
            <a:normAutofit lnSpcReduction="10000"/>
          </a:bodyPr>
          <a:lstStyle/>
          <a:p>
            <a:pPr algn="l"/>
            <a:r>
              <a:rPr lang="en-US" b="1" i="0" u="none" strike="noStrike" baseline="0" dirty="0">
                <a:solidFill>
                  <a:srgbClr val="7030A0"/>
                </a:solidFill>
                <a:latin typeface="Frutiger-BoldCn"/>
              </a:rPr>
              <a:t>Clinical Features. </a:t>
            </a:r>
          </a:p>
          <a:p>
            <a:pPr algn="l"/>
            <a:r>
              <a:rPr lang="en-US" b="0" i="0" u="none" strike="noStrike" baseline="0" dirty="0" err="1">
                <a:solidFill>
                  <a:srgbClr val="000000"/>
                </a:solidFill>
                <a:latin typeface="Garamond-Light"/>
              </a:rPr>
              <a:t>Schwannomas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 are relatively common</a:t>
            </a:r>
            <a:r>
              <a:rPr lang="en-US" b="0" i="0" u="none" strike="noStrike" dirty="0">
                <a:solidFill>
                  <a:srgbClr val="000000"/>
                </a:solidFill>
                <a:latin typeface="Garamond-Light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benign tumors that most often occur in patients between</a:t>
            </a:r>
            <a:r>
              <a:rPr lang="en-US" b="0" i="0" u="none" strike="noStrike" dirty="0">
                <a:solidFill>
                  <a:srgbClr val="000000"/>
                </a:solidFill>
                <a:latin typeface="Garamond-Light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the ages of </a:t>
            </a:r>
            <a:r>
              <a:rPr lang="en-US" b="1" i="0" u="none" strike="noStrike" baseline="0" dirty="0">
                <a:solidFill>
                  <a:srgbClr val="FF0066"/>
                </a:solidFill>
                <a:latin typeface="Garamond-Light"/>
              </a:rPr>
              <a:t>20 and 50 years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, without a sex predilection.</a:t>
            </a:r>
          </a:p>
          <a:p>
            <a:pPr algn="l"/>
            <a:r>
              <a:rPr lang="en-US" b="0" i="0" u="none" strike="noStrike" baseline="0" dirty="0" err="1">
                <a:solidFill>
                  <a:srgbClr val="000000"/>
                </a:solidFill>
                <a:latin typeface="Garamond-Light"/>
              </a:rPr>
              <a:t>Schwannomas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 most often involve the </a:t>
            </a:r>
            <a:r>
              <a:rPr lang="en-US" b="1" i="0" u="none" strike="noStrike" baseline="0" dirty="0">
                <a:solidFill>
                  <a:srgbClr val="FF0066"/>
                </a:solidFill>
                <a:latin typeface="Garamond-Light"/>
              </a:rPr>
              <a:t>spinal nerve roots and</a:t>
            </a:r>
            <a:r>
              <a:rPr lang="en-US" b="1" i="0" u="none" strike="noStrike" dirty="0">
                <a:solidFill>
                  <a:srgbClr val="FF0066"/>
                </a:solidFill>
                <a:latin typeface="Garamond-Light"/>
              </a:rPr>
              <a:t> </a:t>
            </a:r>
            <a:r>
              <a:rPr lang="en-US" b="1" i="0" u="none" strike="noStrike" baseline="0" dirty="0">
                <a:solidFill>
                  <a:srgbClr val="FF0066"/>
                </a:solidFill>
                <a:latin typeface="Garamond-Light"/>
              </a:rPr>
              <a:t>the cervical, sympathetic, </a:t>
            </a:r>
            <a:r>
              <a:rPr lang="en-US" b="1" i="0" u="none" strike="noStrike" baseline="0" dirty="0" err="1">
                <a:solidFill>
                  <a:srgbClr val="FF0066"/>
                </a:solidFill>
                <a:latin typeface="Garamond-Light"/>
              </a:rPr>
              <a:t>vagus</a:t>
            </a:r>
            <a:r>
              <a:rPr lang="en-US" b="1" i="0" u="none" strike="noStrike" baseline="0" dirty="0">
                <a:solidFill>
                  <a:srgbClr val="FF0066"/>
                </a:solidFill>
                <a:latin typeface="Garamond-Light"/>
              </a:rPr>
              <a:t>, </a:t>
            </a:r>
            <a:r>
              <a:rPr lang="en-US" b="1" i="0" u="none" strike="noStrike" baseline="0" dirty="0" err="1">
                <a:solidFill>
                  <a:srgbClr val="FF0066"/>
                </a:solidFill>
                <a:latin typeface="Garamond-Light"/>
              </a:rPr>
              <a:t>peroneal</a:t>
            </a:r>
            <a:r>
              <a:rPr lang="en-US" b="1" i="0" u="none" strike="noStrike" baseline="0" dirty="0">
                <a:solidFill>
                  <a:srgbClr val="FF0066"/>
                </a:solidFill>
                <a:latin typeface="Garamond-Light"/>
              </a:rPr>
              <a:t>, and ulnar nerves.</a:t>
            </a:r>
            <a:endParaRPr lang="en-US" sz="800" b="1" i="0" u="none" strike="noStrike" baseline="0" dirty="0">
              <a:solidFill>
                <a:srgbClr val="FF0066"/>
              </a:solidFill>
              <a:latin typeface="Garamond-Light"/>
            </a:endParaRPr>
          </a:p>
          <a:p>
            <a:pPr algn="l"/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The overwhelming majority of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Garamond-Light"/>
              </a:rPr>
              <a:t>schwannomas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 are sporadic in</a:t>
            </a:r>
            <a:r>
              <a:rPr lang="en-US" b="0" i="0" u="none" strike="noStrike" dirty="0">
                <a:solidFill>
                  <a:srgbClr val="000000"/>
                </a:solidFill>
                <a:latin typeface="Garamond-Light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nature, with less than 5% of cases arising in association with</a:t>
            </a:r>
            <a:r>
              <a:rPr lang="en-US" b="0" i="0" u="none" strike="noStrike" dirty="0">
                <a:solidFill>
                  <a:srgbClr val="000000"/>
                </a:solidFill>
                <a:latin typeface="Garamond-Light"/>
              </a:rPr>
              <a:t> </a:t>
            </a:r>
            <a:r>
              <a:rPr lang="en-US" b="1" i="0" u="none" strike="noStrike" baseline="0" dirty="0">
                <a:solidFill>
                  <a:srgbClr val="FF0066"/>
                </a:solidFill>
                <a:latin typeface="Garamond-Light"/>
              </a:rPr>
              <a:t>NF2 or a recently defined syndrome known as </a:t>
            </a:r>
            <a:r>
              <a:rPr lang="en-US" b="1" i="0" u="none" strike="noStrike" baseline="0" dirty="0" err="1">
                <a:solidFill>
                  <a:srgbClr val="FF0066"/>
                </a:solidFill>
                <a:latin typeface="Garamond-Light"/>
              </a:rPr>
              <a:t>schwannomatosis</a:t>
            </a:r>
            <a:r>
              <a:rPr lang="en-US" b="1" i="0" u="none" strike="noStrike" baseline="0" dirty="0">
                <a:solidFill>
                  <a:srgbClr val="FF0066"/>
                </a:solidFill>
                <a:latin typeface="Garamond-Light"/>
              </a:rPr>
              <a:t>.</a:t>
            </a:r>
          </a:p>
          <a:p>
            <a:pPr algn="l"/>
            <a:r>
              <a:rPr lang="en-US" sz="800" b="0" i="0" u="none" strike="noStrike" baseline="0" dirty="0">
                <a:solidFill>
                  <a:srgbClr val="0000FB"/>
                </a:solidFill>
                <a:latin typeface="Garamond-Light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NF2 is caused by mutations in the </a:t>
            </a:r>
            <a:r>
              <a:rPr lang="en-US" b="0" i="1" u="none" strike="noStrike" baseline="0" dirty="0">
                <a:solidFill>
                  <a:srgbClr val="000000"/>
                </a:solidFill>
                <a:latin typeface="Garamond-LightItalic"/>
              </a:rPr>
              <a:t>NF2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gene,</a:t>
            </a:r>
            <a:r>
              <a:rPr lang="en-US" b="0" i="0" u="none" strike="noStrike" dirty="0">
                <a:solidFill>
                  <a:srgbClr val="000000"/>
                </a:solidFill>
                <a:latin typeface="Garamond-Light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located on chromosome 22, with subsequent loss of expression</a:t>
            </a:r>
            <a:r>
              <a:rPr lang="en-US" b="0" i="0" u="none" strike="noStrike" dirty="0">
                <a:solidFill>
                  <a:srgbClr val="000000"/>
                </a:solidFill>
                <a:latin typeface="Garamond-Light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of merlin protein.</a:t>
            </a:r>
            <a:endParaRPr lang="en-US" sz="800" b="0" i="0" u="none" strike="noStrike" baseline="0" dirty="0">
              <a:solidFill>
                <a:srgbClr val="0000FB"/>
              </a:solidFill>
              <a:latin typeface="Garamond-Light"/>
            </a:endParaRPr>
          </a:p>
          <a:p>
            <a:pPr algn="l"/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The majority of </a:t>
            </a:r>
            <a:r>
              <a:rPr lang="en-US" b="0" i="0" u="none" strike="noStrike" baseline="0" dirty="0" err="1">
                <a:solidFill>
                  <a:srgbClr val="000000"/>
                </a:solidFill>
                <a:latin typeface="Garamond-Light"/>
              </a:rPr>
              <a:t>schwannomas</a:t>
            </a:r>
            <a:r>
              <a:rPr lang="en-US" dirty="0">
                <a:solidFill>
                  <a:srgbClr val="000000"/>
                </a:solidFill>
                <a:latin typeface="Garamond-Light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are </a:t>
            </a:r>
            <a:r>
              <a:rPr lang="en-US" b="1" i="0" u="none" strike="noStrike" baseline="0" dirty="0">
                <a:solidFill>
                  <a:srgbClr val="7030A0"/>
                </a:solidFill>
                <a:latin typeface="Garamond-Light"/>
              </a:rPr>
              <a:t>solitary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, with </a:t>
            </a:r>
            <a:r>
              <a:rPr lang="en-US" b="1" i="0" u="none" strike="noStrike" baseline="0" dirty="0">
                <a:solidFill>
                  <a:srgbClr val="FF0066"/>
                </a:solidFill>
                <a:latin typeface="Garamond-Light"/>
              </a:rPr>
              <a:t>multiple </a:t>
            </a:r>
            <a:r>
              <a:rPr lang="en-US" b="1" i="0" u="none" strike="noStrike" baseline="0" dirty="0" err="1">
                <a:solidFill>
                  <a:srgbClr val="FF0066"/>
                </a:solidFill>
                <a:latin typeface="Garamond-Light"/>
              </a:rPr>
              <a:t>plexiform</a:t>
            </a:r>
            <a:r>
              <a:rPr lang="en-US" b="1" i="0" u="none" strike="noStrike" baseline="0" dirty="0">
                <a:solidFill>
                  <a:srgbClr val="FF0066"/>
                </a:solidFill>
                <a:latin typeface="Garamond-Light"/>
              </a:rPr>
              <a:t> </a:t>
            </a:r>
            <a:r>
              <a:rPr lang="en-US" b="1" i="0" u="none" strike="noStrike" baseline="0" dirty="0" err="1">
                <a:solidFill>
                  <a:srgbClr val="FF0066"/>
                </a:solidFill>
                <a:latin typeface="Garamond-Light"/>
              </a:rPr>
              <a:t>schwannomas</a:t>
            </a:r>
            <a:r>
              <a:rPr lang="en-US" b="1" i="0" u="none" strike="noStrike" baseline="0" dirty="0">
                <a:solidFill>
                  <a:srgbClr val="FF0066"/>
                </a:solidFill>
                <a:latin typeface="Garamond-Light"/>
              </a:rPr>
              <a:t> arising in</a:t>
            </a:r>
            <a:r>
              <a:rPr lang="en-US" b="1" i="0" u="none" strike="noStrike" dirty="0">
                <a:solidFill>
                  <a:srgbClr val="FF0066"/>
                </a:solidFill>
                <a:latin typeface="Garamond-Light"/>
              </a:rPr>
              <a:t> </a:t>
            </a:r>
            <a:r>
              <a:rPr lang="en-US" b="1" i="0" u="none" strike="noStrike" baseline="0" dirty="0">
                <a:solidFill>
                  <a:srgbClr val="FF0066"/>
                </a:solidFill>
                <a:latin typeface="Garamond-Light"/>
              </a:rPr>
              <a:t>NF2 or </a:t>
            </a:r>
            <a:r>
              <a:rPr lang="en-US" b="1" i="0" u="none" strike="noStrike" baseline="0" dirty="0" err="1">
                <a:solidFill>
                  <a:srgbClr val="FF0066"/>
                </a:solidFill>
                <a:latin typeface="Garamond-Light"/>
              </a:rPr>
              <a:t>schwannomatosis</a:t>
            </a:r>
            <a:r>
              <a:rPr lang="en-US" b="1" i="0" u="none" strike="noStrike" baseline="0" dirty="0">
                <a:solidFill>
                  <a:srgbClr val="FF0066"/>
                </a:solidFill>
                <a:latin typeface="Garamond-Light"/>
              </a:rPr>
              <a:t>.</a:t>
            </a:r>
            <a:endParaRPr lang="en-US" sz="800" b="1" i="0" u="none" strike="noStrike" baseline="0" dirty="0">
              <a:solidFill>
                <a:srgbClr val="FF0066"/>
              </a:solidFill>
              <a:latin typeface="Garamond-Light"/>
            </a:endParaRPr>
          </a:p>
          <a:p>
            <a:pPr algn="l"/>
            <a:r>
              <a:rPr lang="en-US" b="0" i="0" u="none" strike="noStrike" baseline="0" dirty="0" err="1">
                <a:solidFill>
                  <a:srgbClr val="000000"/>
                </a:solidFill>
                <a:latin typeface="Garamond-Light"/>
              </a:rPr>
              <a:t>Schwannomas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 may present either</a:t>
            </a:r>
            <a:r>
              <a:rPr lang="en-US" b="0" i="0" u="none" strike="noStrike" dirty="0">
                <a:solidFill>
                  <a:srgbClr val="000000"/>
                </a:solidFill>
                <a:latin typeface="Garamond-Light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with neurologic features related to the involved nerve or as</a:t>
            </a:r>
            <a:r>
              <a:rPr lang="en-US" b="0" i="0" u="none" strike="noStrike" dirty="0">
                <a:solidFill>
                  <a:srgbClr val="000000"/>
                </a:solidFill>
                <a:latin typeface="Garamond-Light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Garamond-Light"/>
              </a:rPr>
              <a:t>asymptomatic soft-tissue tumors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95189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492</TotalTime>
  <Words>1066</Words>
  <Application>Microsoft Office PowerPoint</Application>
  <PresentationFormat>Widescreen</PresentationFormat>
  <Paragraphs>84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Century Gothic</vt:lpstr>
      <vt:lpstr>Frutiger-BoldCn</vt:lpstr>
      <vt:lpstr>Garamond-Light</vt:lpstr>
      <vt:lpstr>Garamond-LightItalic</vt:lpstr>
      <vt:lpstr>Wingdings 3</vt:lpstr>
      <vt:lpstr>Wisp</vt:lpstr>
      <vt:lpstr>       Ancient Schwannoma </vt:lpstr>
      <vt:lpstr>Clinical features</vt:lpstr>
      <vt:lpstr>Clinical Examinations and investigations</vt:lpstr>
      <vt:lpstr>Gross sample</vt:lpstr>
      <vt:lpstr>PowerPoint Presentation</vt:lpstr>
      <vt:lpstr>Histopathological report</vt:lpstr>
      <vt:lpstr>PowerPoint Presentation</vt:lpstr>
      <vt:lpstr>PowerPoint Presentation</vt:lpstr>
      <vt:lpstr>Schwannoma </vt:lpstr>
      <vt:lpstr>Pathologic Features</vt:lpstr>
      <vt:lpstr>Histopathological varients</vt:lpstr>
      <vt:lpstr>Histopathological varients</vt:lpstr>
      <vt:lpstr>PowerPoint Presentation</vt:lpstr>
      <vt:lpstr>Ancient schwannoma</vt:lpstr>
      <vt:lpstr>Ancient schwannoma of the neck </vt:lpstr>
      <vt:lpstr>PowerPoint Presentation</vt:lpstr>
      <vt:lpstr>immunohistochemistry</vt:lpstr>
      <vt:lpstr>Differential diagnosis</vt:lpstr>
      <vt:lpstr>Multiple lesion</vt:lpstr>
      <vt:lpstr>TREATMENT AND PROGNOSIS </vt:lpstr>
      <vt:lpstr>PowerPoint Presentation</vt:lpstr>
    </vt:vector>
  </TitlesOfParts>
  <Company>Microsoft (C)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Schwannoma</dc:title>
  <dc:creator>DR.Ahmed Saker 2o1O</dc:creator>
  <cp:lastModifiedBy>fatimah jalil</cp:lastModifiedBy>
  <cp:revision>52</cp:revision>
  <dcterms:created xsi:type="dcterms:W3CDTF">2017-10-13T18:41:33Z</dcterms:created>
  <dcterms:modified xsi:type="dcterms:W3CDTF">2023-03-15T08:31:44Z</dcterms:modified>
</cp:coreProperties>
</file>