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7" r:id="rId9"/>
    <p:sldId id="265" r:id="rId10"/>
    <p:sldId id="266" r:id="rId11"/>
    <p:sldId id="268" r:id="rId12"/>
    <p:sldId id="273" r:id="rId13"/>
    <p:sldId id="274" r:id="rId14"/>
    <p:sldId id="276" r:id="rId15"/>
    <p:sldId id="278" r:id="rId16"/>
    <p:sldId id="279" r:id="rId17"/>
    <p:sldId id="280" r:id="rId18"/>
    <p:sldId id="281" r:id="rId19"/>
    <p:sldId id="282" r:id="rId20"/>
    <p:sldId id="283" r:id="rId21"/>
    <p:sldId id="289" r:id="rId22"/>
    <p:sldId id="323" r:id="rId23"/>
    <p:sldId id="324" r:id="rId24"/>
    <p:sldId id="336" r:id="rId25"/>
    <p:sldId id="333" r:id="rId26"/>
    <p:sldId id="295" r:id="rId27"/>
    <p:sldId id="296" r:id="rId28"/>
    <p:sldId id="297" r:id="rId29"/>
    <p:sldId id="299" r:id="rId30"/>
    <p:sldId id="334" r:id="rId31"/>
    <p:sldId id="301" r:id="rId32"/>
    <p:sldId id="325" r:id="rId33"/>
    <p:sldId id="326" r:id="rId34"/>
    <p:sldId id="327" r:id="rId35"/>
    <p:sldId id="335" r:id="rId36"/>
    <p:sldId id="328" r:id="rId37"/>
    <p:sldId id="329" r:id="rId38"/>
    <p:sldId id="330" r:id="rId39"/>
    <p:sldId id="331" r:id="rId40"/>
    <p:sldId id="313" r:id="rId41"/>
    <p:sldId id="314" r:id="rId42"/>
    <p:sldId id="315" r:id="rId43"/>
    <p:sldId id="316" r:id="rId44"/>
    <p:sldId id="319" r:id="rId45"/>
    <p:sldId id="332" r:id="rId46"/>
    <p:sldId id="321" r:id="rId47"/>
  </p:sldIdLst>
  <p:sldSz cx="12674600" cy="7683500"/>
  <p:notesSz cx="12674600" cy="768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780" y="-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notesMaster" Target="notesMasters/notesMaster1.xml" /><Relationship Id="rId8" Type="http://schemas.openxmlformats.org/officeDocument/2006/relationships/slide" Target="slides/slide7.xml" /><Relationship Id="rId51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181850" y="0"/>
            <a:ext cx="5492750" cy="38417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175" y="0"/>
            <a:ext cx="5492750" cy="38417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87F4D8-161B-49C2-86D3-C2A29A75DADF}" type="datetimeFigureOut">
              <a:rPr lang="ar-IQ" smtClean="0"/>
              <a:t>22/05/1444</a:t>
            </a:fld>
            <a:endParaRPr lang="ar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0813" y="576263"/>
            <a:ext cx="4752975" cy="2881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66825" y="3649663"/>
            <a:ext cx="10140950" cy="3457575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181850" y="7297738"/>
            <a:ext cx="5492750" cy="38417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175" y="7297738"/>
            <a:ext cx="5492750" cy="38417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062492E-F1F0-4276-9CE8-04692813D59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698550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2492E-F1F0-4276-9CE8-04692813D591}" type="slidenum">
              <a:rPr lang="ar-IQ" smtClean="0"/>
              <a:t>2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288708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 /><Relationship Id="rId1" Type="http://schemas.openxmlformats.org/officeDocument/2006/relationships/slideLayout" Target="../slideLayouts/slideLayout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 /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 /><Relationship Id="rId1" Type="http://schemas.openxmlformats.org/officeDocument/2006/relationships/slideLayout" Target="../slideLayouts/slideLayout1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 /><Relationship Id="rId1" Type="http://schemas.openxmlformats.org/officeDocument/2006/relationships/slideLayout" Target="../slideLayouts/slideLayout1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 /><Relationship Id="rId1" Type="http://schemas.openxmlformats.org/officeDocument/2006/relationships/slideLayout" Target="../slideLayouts/slideLayout1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 /><Relationship Id="rId1" Type="http://schemas.openxmlformats.org/officeDocument/2006/relationships/slideLayout" Target="../slideLayouts/slideLayout1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 /><Relationship Id="rId1" Type="http://schemas.openxmlformats.org/officeDocument/2006/relationships/slideLayout" Target="../slideLayouts/slideLayout1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 /><Relationship Id="rId1" Type="http://schemas.openxmlformats.org/officeDocument/2006/relationships/slideLayout" Target="../slideLayouts/slideLayout1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 /><Relationship Id="rId1" Type="http://schemas.openxmlformats.org/officeDocument/2006/relationships/slideLayout" Target="../slideLayouts/slideLayout1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1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0.png" /><Relationship Id="rId4" Type="http://schemas.openxmlformats.org/officeDocument/2006/relationships/image" Target="../media/image29.jpeg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 /><Relationship Id="rId1" Type="http://schemas.openxmlformats.org/officeDocument/2006/relationships/slideLayout" Target="../slideLayouts/slideLayout1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1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 /><Relationship Id="rId1" Type="http://schemas.openxmlformats.org/officeDocument/2006/relationships/slideLayout" Target="../slideLayouts/slideLayout1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1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 /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7.png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 /><Relationship Id="rId1" Type="http://schemas.openxmlformats.org/officeDocument/2006/relationships/slideLayout" Target="../slideLayouts/slideLayout1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 /><Relationship Id="rId1" Type="http://schemas.openxmlformats.org/officeDocument/2006/relationships/slideLayout" Target="../slideLayouts/slideLayout1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 /><Relationship Id="rId1" Type="http://schemas.openxmlformats.org/officeDocument/2006/relationships/slideLayout" Target="../slideLayouts/slideLayout1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 /><Relationship Id="rId1" Type="http://schemas.openxmlformats.org/officeDocument/2006/relationships/slideLayout" Target="../slideLayouts/slideLayout1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1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 /><Relationship Id="rId1" Type="http://schemas.openxmlformats.org/officeDocument/2006/relationships/slideLayout" Target="../slideLayouts/slideLayout1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 /><Relationship Id="rId1" Type="http://schemas.openxmlformats.org/officeDocument/2006/relationships/slideLayout" Target="../slideLayouts/slideLayout1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 /><Relationship Id="rId1" Type="http://schemas.openxmlformats.org/officeDocument/2006/relationships/slideLayout" Target="../slideLayouts/slideLayout1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@pitheta" TargetMode="External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1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 /><Relationship Id="rId1" Type="http://schemas.openxmlformats.org/officeDocument/2006/relationships/slideLayout" Target="../slideLayouts/slideLayout1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 /><Relationship Id="rId1" Type="http://schemas.openxmlformats.org/officeDocument/2006/relationships/slideLayout" Target="../slideLayouts/slideLayout1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 /><Relationship Id="rId1" Type="http://schemas.openxmlformats.org/officeDocument/2006/relationships/slideLayout" Target="../slideLayouts/slideLayout1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 /><Relationship Id="rId1" Type="http://schemas.openxmlformats.org/officeDocument/2006/relationships/slideLayout" Target="../slideLayouts/slideLayout1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 /><Relationship Id="rId1" Type="http://schemas.openxmlformats.org/officeDocument/2006/relationships/slideLayout" Target="../slideLayouts/slideLayout1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 /><Relationship Id="rId1" Type="http://schemas.openxmlformats.org/officeDocument/2006/relationships/slideLayout" Target="../slideLayouts/slideLayout1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6100" y="1029131"/>
            <a:ext cx="5770569" cy="1486915"/>
          </a:xfrm>
          <a:prstGeom prst="rect">
            <a:avLst/>
          </a:prstGeom>
        </p:spPr>
        <p:txBody>
          <a:bodyPr wrap="square" lIns="0" tIns="33750" rIns="0" bIns="0" rtlCol="0">
            <a:noAutofit/>
          </a:bodyPr>
          <a:lstStyle/>
          <a:p>
            <a:pPr marL="12700" marR="18079">
              <a:lnSpc>
                <a:spcPts val="5315"/>
              </a:lnSpc>
            </a:pPr>
            <a:r>
              <a:rPr sz="5100" b="1" spc="144" dirty="0">
                <a:solidFill>
                  <a:srgbClr val="1A6B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ODONTOGENIC</a:t>
            </a:r>
            <a:endParaRPr sz="5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2649220">
              <a:lnSpc>
                <a:spcPts val="5850"/>
              </a:lnSpc>
              <a:spcBef>
                <a:spcPts val="570"/>
              </a:spcBef>
            </a:pPr>
            <a:r>
              <a:rPr sz="5100" b="1" spc="156" dirty="0">
                <a:solidFill>
                  <a:srgbClr val="1A6B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TUMOR</a:t>
            </a:r>
            <a:r>
              <a:rPr lang="en-US" sz="5100" b="1" spc="156" dirty="0">
                <a:solidFill>
                  <a:srgbClr val="1A6B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</a:t>
            </a:r>
          </a:p>
          <a:p>
            <a:pPr marL="2649220" algn="l">
              <a:lnSpc>
                <a:spcPts val="5850"/>
              </a:lnSpc>
              <a:spcBef>
                <a:spcPts val="570"/>
              </a:spcBef>
            </a:pPr>
            <a:r>
              <a:rPr lang="en-US" sz="2000" b="1" u="sng" spc="156" dirty="0">
                <a:solidFill>
                  <a:srgbClr val="1A6B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(Radiographic View)   </a:t>
            </a:r>
            <a:endParaRPr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0" y="4147363"/>
            <a:ext cx="5727700" cy="8763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R="24909" algn="r">
              <a:lnSpc>
                <a:spcPts val="2039"/>
              </a:lnSpc>
            </a:pPr>
            <a:r>
              <a:rPr lang="ar-IQ" sz="1900" b="1" spc="1" dirty="0">
                <a:solidFill>
                  <a:srgbClr val="1A6B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</a:t>
            </a:r>
          </a:p>
          <a:p>
            <a:pPr marR="24909" algn="r">
              <a:lnSpc>
                <a:spcPts val="2039"/>
              </a:lnSpc>
            </a:pPr>
            <a:endParaRPr lang="ar-IQ" sz="1900" b="1" spc="1" dirty="0">
              <a:solidFill>
                <a:srgbClr val="1A6B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R="24909" algn="r">
              <a:lnSpc>
                <a:spcPts val="2039"/>
              </a:lnSpc>
            </a:pPr>
            <a:endParaRPr lang="ar-IQ" sz="1900" b="1" spc="1" dirty="0">
              <a:solidFill>
                <a:srgbClr val="1A6B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R="24909" algn="r">
              <a:lnSpc>
                <a:spcPts val="2039"/>
              </a:lnSpc>
            </a:pPr>
            <a:r>
              <a:rPr lang="en-US" sz="2400" b="1" spc="1" dirty="0">
                <a:solidFill>
                  <a:srgbClr val="1A6B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Ass. Lect. Farah Abdul Salam</a:t>
            </a:r>
            <a:r>
              <a:rPr lang="ar-IQ" sz="2400" b="1" spc="1" dirty="0">
                <a:solidFill>
                  <a:srgbClr val="1A6B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400" b="1" spc="1" dirty="0">
                <a:solidFill>
                  <a:srgbClr val="1A6B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900" b="1" spc="1" dirty="0">
                <a:solidFill>
                  <a:srgbClr val="1A6B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41868" y="4981761"/>
            <a:ext cx="2593782" cy="241300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12700">
              <a:lnSpc>
                <a:spcPts val="1839"/>
              </a:lnSpc>
            </a:pPr>
            <a:r>
              <a:rPr sz="1700" spc="41" dirty="0">
                <a:latin typeface="Arial"/>
                <a:cs typeface="Arial"/>
              </a:rPr>
              <a:t>Honey-comb appearance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9260" y="5337444"/>
            <a:ext cx="1188697" cy="846387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 marR="26730">
              <a:lnSpc>
                <a:spcPts val="2039"/>
              </a:lnSpc>
            </a:pPr>
            <a:r>
              <a:rPr sz="1900" b="1" spc="19" dirty="0">
                <a:solidFill>
                  <a:srgbClr val="975475"/>
                </a:solidFill>
                <a:latin typeface="Times New Roman"/>
                <a:cs typeface="Times New Roman"/>
              </a:rPr>
              <a:t>Fig.  15</a:t>
            </a:r>
            <a:r>
              <a:rPr sz="1900" b="1" spc="19" dirty="0">
                <a:solidFill>
                  <a:srgbClr val="AE7993"/>
                </a:solidFill>
                <a:latin typeface="Times New Roman"/>
                <a:cs typeface="Times New Roman"/>
              </a:rPr>
              <a:t>-</a:t>
            </a:r>
            <a:r>
              <a:rPr sz="1900" b="1" spc="19" dirty="0">
                <a:solidFill>
                  <a:srgbClr val="975475"/>
                </a:solidFill>
                <a:latin typeface="Times New Roman"/>
                <a:cs typeface="Times New Roman"/>
              </a:rPr>
              <a:t>63</a:t>
            </a:r>
            <a:endParaRPr sz="1900">
              <a:latin typeface="Times New Roman"/>
              <a:cs typeface="Times New Roman"/>
            </a:endParaRPr>
          </a:p>
          <a:p>
            <a:pPr marL="12700" indent="0">
              <a:lnSpc>
                <a:spcPts val="2300"/>
              </a:lnSpc>
              <a:spcBef>
                <a:spcPts val="43"/>
              </a:spcBef>
            </a:pPr>
            <a:r>
              <a:rPr sz="1800" spc="70" dirty="0">
                <a:solidFill>
                  <a:srgbClr val="343434"/>
                </a:solidFill>
                <a:latin typeface="Times New Roman"/>
                <a:cs typeface="Times New Roman"/>
              </a:rPr>
              <a:t>r</a:t>
            </a:r>
            <a:r>
              <a:rPr sz="1800" spc="19" dirty="0">
                <a:solidFill>
                  <a:srgbClr val="4B4B4B"/>
                </a:solidFill>
                <a:latin typeface="Times New Roman"/>
                <a:cs typeface="Times New Roman"/>
              </a:rPr>
              <a:t>a</a:t>
            </a:r>
            <a:r>
              <a:rPr sz="1800" spc="130" dirty="0">
                <a:solidFill>
                  <a:srgbClr val="4B4B4B"/>
                </a:solidFill>
                <a:latin typeface="Times New Roman"/>
                <a:cs typeface="Times New Roman"/>
              </a:rPr>
              <a:t>d</a:t>
            </a:r>
            <a:r>
              <a:rPr sz="1800" spc="-44" dirty="0">
                <a:solidFill>
                  <a:srgbClr val="343434"/>
                </a:solidFill>
                <a:latin typeface="Times New Roman"/>
                <a:cs typeface="Times New Roman"/>
              </a:rPr>
              <a:t>i</a:t>
            </a:r>
            <a:r>
              <a:rPr sz="1800" spc="157" dirty="0">
                <a:solidFill>
                  <a:srgbClr val="4B4B4B"/>
                </a:solidFill>
                <a:latin typeface="Times New Roman"/>
                <a:cs typeface="Times New Roman"/>
              </a:rPr>
              <a:t>o</a:t>
            </a:r>
            <a:r>
              <a:rPr sz="1800" spc="-64" dirty="0">
                <a:solidFill>
                  <a:srgbClr val="343434"/>
                </a:solidFill>
                <a:latin typeface="Times New Roman"/>
                <a:cs typeface="Times New Roman"/>
              </a:rPr>
              <a:t>l</a:t>
            </a:r>
            <a:r>
              <a:rPr sz="1800" spc="130" dirty="0">
                <a:solidFill>
                  <a:srgbClr val="343434"/>
                </a:solidFill>
                <a:latin typeface="Times New Roman"/>
                <a:cs typeface="Times New Roman"/>
              </a:rPr>
              <a:t>u</a:t>
            </a:r>
            <a:r>
              <a:rPr sz="1800" spc="43" dirty="0">
                <a:solidFill>
                  <a:srgbClr val="4B4B4B"/>
                </a:solidFill>
                <a:latin typeface="Times New Roman"/>
                <a:cs typeface="Times New Roman"/>
              </a:rPr>
              <a:t>c</a:t>
            </a:r>
            <a:r>
              <a:rPr sz="1800" spc="115" dirty="0">
                <a:solidFill>
                  <a:srgbClr val="4B4B4B"/>
                </a:solidFill>
                <a:latin typeface="Times New Roman"/>
                <a:cs typeface="Times New Roman"/>
              </a:rPr>
              <a:t>e</a:t>
            </a:r>
            <a:r>
              <a:rPr sz="1800" spc="107" dirty="0">
                <a:solidFill>
                  <a:srgbClr val="343434"/>
                </a:solidFill>
                <a:latin typeface="Times New Roman"/>
                <a:cs typeface="Times New Roman"/>
              </a:rPr>
              <a:t>n</a:t>
            </a:r>
            <a:r>
              <a:rPr sz="1800" spc="193" dirty="0">
                <a:solidFill>
                  <a:srgbClr val="343434"/>
                </a:solidFill>
                <a:latin typeface="Times New Roman"/>
                <a:cs typeface="Times New Roman"/>
              </a:rPr>
              <a:t>t</a:t>
            </a:r>
            <a:r>
              <a:rPr sz="1800" spc="175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1800" spc="4" dirty="0">
                <a:solidFill>
                  <a:srgbClr val="343434"/>
                </a:solidFill>
                <a:latin typeface="Times New Roman"/>
                <a:cs typeface="Times New Roman"/>
              </a:rPr>
              <a:t>b</a:t>
            </a:r>
            <a:r>
              <a:rPr sz="1800" spc="4" dirty="0">
                <a:solidFill>
                  <a:srgbClr val="4B4B4B"/>
                </a:solidFill>
                <a:latin typeface="Times New Roman"/>
                <a:cs typeface="Times New Roman"/>
              </a:rPr>
              <a:t>o</a:t>
            </a:r>
            <a:r>
              <a:rPr sz="1800" spc="-64" dirty="0">
                <a:solidFill>
                  <a:srgbClr val="4B4B4B"/>
                </a:solidFill>
                <a:latin typeface="Times New Roman"/>
                <a:cs typeface="Times New Roman"/>
              </a:rPr>
              <a:t>d</a:t>
            </a:r>
            <a:r>
              <a:rPr sz="1800" spc="0" dirty="0">
                <a:solidFill>
                  <a:srgbClr val="4B4B4B"/>
                </a:solidFill>
                <a:latin typeface="Times New Roman"/>
                <a:cs typeface="Times New Roman"/>
              </a:rPr>
              <a:t>y</a:t>
            </a:r>
            <a:r>
              <a:rPr sz="1800" spc="372" dirty="0">
                <a:solidFill>
                  <a:srgbClr val="4B4B4B"/>
                </a:solidFill>
                <a:latin typeface="Times New Roman"/>
                <a:cs typeface="Times New Roman"/>
              </a:rPr>
              <a:t> </a:t>
            </a:r>
            <a:r>
              <a:rPr sz="1800" spc="4" dirty="0">
                <a:solidFill>
                  <a:srgbClr val="4B4B4B"/>
                </a:solidFill>
                <a:latin typeface="Times New Roman"/>
                <a:cs typeface="Times New Roman"/>
              </a:rPr>
              <a:t>o</a:t>
            </a:r>
            <a:r>
              <a:rPr sz="1800" spc="0" dirty="0">
                <a:solidFill>
                  <a:srgbClr val="343434"/>
                </a:solidFill>
                <a:latin typeface="Times New Roman"/>
                <a:cs typeface="Times New Roman"/>
              </a:rPr>
              <a:t>f</a:t>
            </a:r>
            <a:r>
              <a:rPr sz="1800" spc="58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1800" spc="243" dirty="0">
                <a:solidFill>
                  <a:srgbClr val="343434"/>
                </a:solidFill>
                <a:latin typeface="Times New Roman"/>
                <a:cs typeface="Times New Roman"/>
              </a:rPr>
              <a:t>t</a:t>
            </a:r>
            <a:r>
              <a:rPr sz="1800" spc="107" dirty="0">
                <a:solidFill>
                  <a:srgbClr val="343434"/>
                </a:solidFill>
                <a:latin typeface="Times New Roman"/>
                <a:cs typeface="Times New Roman"/>
              </a:rPr>
              <a:t>h</a:t>
            </a:r>
            <a:r>
              <a:rPr sz="1800" spc="14" dirty="0">
                <a:solidFill>
                  <a:srgbClr val="4B4B4B"/>
                </a:solidFill>
                <a:latin typeface="Times New Roman"/>
                <a:cs typeface="Times New Roman"/>
              </a:rPr>
              <a:t>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639316" y="5337444"/>
            <a:ext cx="4822058" cy="1053228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83388" marR="26730">
              <a:lnSpc>
                <a:spcPts val="2039"/>
              </a:lnSpc>
            </a:pPr>
            <a:r>
              <a:rPr sz="1900" spc="60" dirty="0">
                <a:solidFill>
                  <a:srgbClr val="343434"/>
                </a:solidFill>
                <a:latin typeface="Times New Roman"/>
                <a:cs typeface="Times New Roman"/>
              </a:rPr>
              <a:t>Desmo</a:t>
            </a:r>
            <a:r>
              <a:rPr sz="1900" spc="60" dirty="0">
                <a:solidFill>
                  <a:srgbClr val="232323"/>
                </a:solidFill>
                <a:latin typeface="Times New Roman"/>
                <a:cs typeface="Times New Roman"/>
              </a:rPr>
              <a:t>p</a:t>
            </a:r>
            <a:r>
              <a:rPr sz="1900" spc="60" dirty="0">
                <a:solidFill>
                  <a:srgbClr val="343434"/>
                </a:solidFill>
                <a:latin typeface="Times New Roman"/>
                <a:cs typeface="Times New Roman"/>
              </a:rPr>
              <a:t>lasti</a:t>
            </a:r>
            <a:r>
              <a:rPr sz="1900" spc="60" dirty="0">
                <a:solidFill>
                  <a:srgbClr val="4B4B4B"/>
                </a:solidFill>
                <a:latin typeface="Times New Roman"/>
                <a:cs typeface="Times New Roman"/>
              </a:rPr>
              <a:t>c </a:t>
            </a:r>
            <a:r>
              <a:rPr sz="1900" spc="60" dirty="0">
                <a:solidFill>
                  <a:srgbClr val="343434"/>
                </a:solidFill>
                <a:latin typeface="Times New Roman"/>
                <a:cs typeface="Times New Roman"/>
              </a:rPr>
              <a:t>amelo</a:t>
            </a:r>
            <a:r>
              <a:rPr sz="1900" spc="60" dirty="0">
                <a:solidFill>
                  <a:srgbClr val="232323"/>
                </a:solidFill>
                <a:latin typeface="Times New Roman"/>
                <a:cs typeface="Times New Roman"/>
              </a:rPr>
              <a:t>b</a:t>
            </a:r>
            <a:r>
              <a:rPr sz="1900" spc="60" dirty="0">
                <a:solidFill>
                  <a:srgbClr val="343434"/>
                </a:solidFill>
                <a:latin typeface="Times New Roman"/>
                <a:cs typeface="Times New Roman"/>
              </a:rPr>
              <a:t>lastoma.  </a:t>
            </a:r>
            <a:r>
              <a:rPr sz="1600" spc="20" dirty="0">
                <a:solidFill>
                  <a:srgbClr val="232323"/>
                </a:solidFill>
                <a:latin typeface="Arial"/>
                <a:cs typeface="Arial"/>
              </a:rPr>
              <a:t>L</a:t>
            </a:r>
            <a:r>
              <a:rPr sz="1600" spc="20" dirty="0">
                <a:solidFill>
                  <a:srgbClr val="4B4B4B"/>
                </a:solidFill>
                <a:latin typeface="Arial"/>
                <a:cs typeface="Arial"/>
              </a:rPr>
              <a:t>a</a:t>
            </a:r>
            <a:r>
              <a:rPr sz="1600" spc="20" dirty="0">
                <a:solidFill>
                  <a:srgbClr val="343434"/>
                </a:solidFill>
                <a:latin typeface="Arial"/>
                <a:cs typeface="Arial"/>
              </a:rPr>
              <a:t>r</a:t>
            </a:r>
            <a:r>
              <a:rPr sz="1600" spc="20" dirty="0">
                <a:solidFill>
                  <a:srgbClr val="4B4B4B"/>
                </a:solidFill>
                <a:latin typeface="Arial"/>
                <a:cs typeface="Arial"/>
              </a:rPr>
              <a:t>ge  </a:t>
            </a:r>
            <a:r>
              <a:rPr sz="1600" spc="20" dirty="0">
                <a:solidFill>
                  <a:srgbClr val="343434"/>
                </a:solidFill>
                <a:latin typeface="Arial"/>
                <a:cs typeface="Arial"/>
              </a:rPr>
              <a:t>mix</a:t>
            </a:r>
            <a:r>
              <a:rPr sz="1600" spc="20" dirty="0">
                <a:solidFill>
                  <a:srgbClr val="4B4B4B"/>
                </a:solidFill>
                <a:latin typeface="Arial"/>
                <a:cs typeface="Arial"/>
              </a:rPr>
              <a:t>ed</a:t>
            </a:r>
            <a:endParaRPr sz="1600">
              <a:latin typeface="Arial"/>
              <a:cs typeface="Arial"/>
            </a:endParaRPr>
          </a:p>
          <a:p>
            <a:pPr marL="46228" indent="-33528">
              <a:lnSpc>
                <a:spcPts val="2069"/>
              </a:lnSpc>
              <a:spcBef>
                <a:spcPts val="83"/>
              </a:spcBef>
            </a:pPr>
            <a:r>
              <a:rPr sz="1800" spc="4" dirty="0">
                <a:solidFill>
                  <a:srgbClr val="4B4B4B"/>
                </a:solidFill>
                <a:latin typeface="Times New Roman"/>
                <a:cs typeface="Times New Roman"/>
              </a:rPr>
              <a:t>a</a:t>
            </a:r>
            <a:r>
              <a:rPr sz="1800" spc="4" dirty="0">
                <a:solidFill>
                  <a:srgbClr val="343434"/>
                </a:solidFill>
                <a:latin typeface="Times New Roman"/>
                <a:cs typeface="Times New Roman"/>
              </a:rPr>
              <a:t>n</a:t>
            </a:r>
            <a:r>
              <a:rPr sz="1800" spc="0" dirty="0">
                <a:solidFill>
                  <a:srgbClr val="4B4B4B"/>
                </a:solidFill>
                <a:latin typeface="Times New Roman"/>
                <a:cs typeface="Times New Roman"/>
              </a:rPr>
              <a:t>d </a:t>
            </a:r>
            <a:r>
              <a:rPr sz="1800" spc="116" dirty="0">
                <a:solidFill>
                  <a:srgbClr val="4B4B4B"/>
                </a:solidFill>
                <a:latin typeface="Times New Roman"/>
                <a:cs typeface="Times New Roman"/>
              </a:rPr>
              <a:t> </a:t>
            </a:r>
            <a:r>
              <a:rPr sz="1800" spc="-23" dirty="0">
                <a:solidFill>
                  <a:srgbClr val="343434"/>
                </a:solidFill>
                <a:latin typeface="Times New Roman"/>
                <a:cs typeface="Times New Roman"/>
              </a:rPr>
              <a:t>r</a:t>
            </a:r>
            <a:r>
              <a:rPr sz="1800" spc="67" dirty="0">
                <a:solidFill>
                  <a:srgbClr val="4B4B4B"/>
                </a:solidFill>
                <a:latin typeface="Times New Roman"/>
                <a:cs typeface="Times New Roman"/>
              </a:rPr>
              <a:t>a</a:t>
            </a:r>
            <a:r>
              <a:rPr sz="1800" spc="130" dirty="0">
                <a:solidFill>
                  <a:srgbClr val="4B4B4B"/>
                </a:solidFill>
                <a:latin typeface="Times New Roman"/>
                <a:cs typeface="Times New Roman"/>
              </a:rPr>
              <a:t>d</a:t>
            </a:r>
            <a:r>
              <a:rPr sz="1800" spc="-114" dirty="0">
                <a:solidFill>
                  <a:srgbClr val="343434"/>
                </a:solidFill>
                <a:latin typeface="Times New Roman"/>
                <a:cs typeface="Times New Roman"/>
              </a:rPr>
              <a:t>i</a:t>
            </a:r>
            <a:r>
              <a:rPr sz="1800" spc="179" dirty="0">
                <a:solidFill>
                  <a:srgbClr val="4B4B4B"/>
                </a:solidFill>
                <a:latin typeface="Times New Roman"/>
                <a:cs typeface="Times New Roman"/>
              </a:rPr>
              <a:t>o</a:t>
            </a:r>
            <a:r>
              <a:rPr sz="1800" spc="107" dirty="0">
                <a:solidFill>
                  <a:srgbClr val="343434"/>
                </a:solidFill>
                <a:latin typeface="Times New Roman"/>
                <a:cs typeface="Times New Roman"/>
              </a:rPr>
              <a:t>p</a:t>
            </a:r>
            <a:r>
              <a:rPr sz="1800" spc="115" dirty="0">
                <a:solidFill>
                  <a:srgbClr val="4B4B4B"/>
                </a:solidFill>
                <a:latin typeface="Times New Roman"/>
                <a:cs typeface="Times New Roman"/>
              </a:rPr>
              <a:t>a</a:t>
            </a:r>
            <a:r>
              <a:rPr sz="1800" spc="202" dirty="0">
                <a:solidFill>
                  <a:srgbClr val="4B4B4B"/>
                </a:solidFill>
                <a:latin typeface="Times New Roman"/>
                <a:cs typeface="Times New Roman"/>
              </a:rPr>
              <a:t>q</a:t>
            </a:r>
            <a:r>
              <a:rPr sz="1800" spc="58" dirty="0">
                <a:solidFill>
                  <a:srgbClr val="4B4B4B"/>
                </a:solidFill>
                <a:latin typeface="Times New Roman"/>
                <a:cs typeface="Times New Roman"/>
              </a:rPr>
              <a:t>u</a:t>
            </a:r>
            <a:r>
              <a:rPr sz="1800" spc="110" dirty="0">
                <a:solidFill>
                  <a:srgbClr val="4B4B4B"/>
                </a:solidFill>
                <a:latin typeface="Times New Roman"/>
                <a:cs typeface="Times New Roman"/>
              </a:rPr>
              <a:t>e</a:t>
            </a:r>
            <a:r>
              <a:rPr sz="1800" spc="0" dirty="0">
                <a:solidFill>
                  <a:srgbClr val="4B4B4B"/>
                </a:solidFill>
                <a:latin typeface="Times New Roman"/>
                <a:cs typeface="Times New Roman"/>
              </a:rPr>
              <a:t> </a:t>
            </a:r>
            <a:r>
              <a:rPr sz="1800" spc="-175" dirty="0">
                <a:solidFill>
                  <a:srgbClr val="4B4B4B"/>
                </a:solidFill>
                <a:latin typeface="Times New Roman"/>
                <a:cs typeface="Times New Roman"/>
              </a:rPr>
              <a:t> </a:t>
            </a:r>
            <a:r>
              <a:rPr sz="1800" spc="-209" dirty="0">
                <a:solidFill>
                  <a:srgbClr val="343434"/>
                </a:solidFill>
                <a:latin typeface="Times New Roman"/>
                <a:cs typeface="Times New Roman"/>
              </a:rPr>
              <a:t>l</a:t>
            </a:r>
            <a:r>
              <a:rPr sz="1800" spc="187" dirty="0">
                <a:solidFill>
                  <a:srgbClr val="4B4B4B"/>
                </a:solidFill>
                <a:latin typeface="Times New Roman"/>
                <a:cs typeface="Times New Roman"/>
              </a:rPr>
              <a:t>e</a:t>
            </a:r>
            <a:r>
              <a:rPr sz="1800" spc="137" dirty="0">
                <a:solidFill>
                  <a:srgbClr val="4B4B4B"/>
                </a:solidFill>
                <a:latin typeface="Times New Roman"/>
                <a:cs typeface="Times New Roman"/>
              </a:rPr>
              <a:t>s</a:t>
            </a:r>
            <a:r>
              <a:rPr sz="1800" spc="-139" dirty="0">
                <a:solidFill>
                  <a:srgbClr val="343434"/>
                </a:solidFill>
                <a:latin typeface="Times New Roman"/>
                <a:cs typeface="Times New Roman"/>
              </a:rPr>
              <a:t>i</a:t>
            </a:r>
            <a:r>
              <a:rPr sz="1800" spc="179" dirty="0">
                <a:solidFill>
                  <a:srgbClr val="4B4B4B"/>
                </a:solidFill>
                <a:latin typeface="Times New Roman"/>
                <a:cs typeface="Times New Roman"/>
              </a:rPr>
              <a:t>o</a:t>
            </a:r>
            <a:r>
              <a:rPr sz="1800" spc="26" dirty="0">
                <a:solidFill>
                  <a:srgbClr val="343434"/>
                </a:solidFill>
                <a:latin typeface="Times New Roman"/>
                <a:cs typeface="Times New Roman"/>
              </a:rPr>
              <a:t>n</a:t>
            </a:r>
            <a:r>
              <a:rPr sz="1800" spc="159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1800" spc="4" dirty="0">
                <a:solidFill>
                  <a:srgbClr val="4B4B4B"/>
                </a:solidFill>
                <a:latin typeface="Times New Roman"/>
                <a:cs typeface="Times New Roman"/>
              </a:rPr>
              <a:t>o</a:t>
            </a:r>
            <a:r>
              <a:rPr sz="1800" spc="0" dirty="0">
                <a:solidFill>
                  <a:srgbClr val="343434"/>
                </a:solidFill>
                <a:latin typeface="Times New Roman"/>
                <a:cs typeface="Times New Roman"/>
              </a:rPr>
              <a:t>f</a:t>
            </a:r>
            <a:r>
              <a:rPr sz="1800" spc="83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1800" spc="218" dirty="0">
                <a:solidFill>
                  <a:srgbClr val="343434"/>
                </a:solidFill>
                <a:latin typeface="Times New Roman"/>
                <a:cs typeface="Times New Roman"/>
              </a:rPr>
              <a:t>t</a:t>
            </a:r>
            <a:r>
              <a:rPr sz="1800" spc="107" dirty="0">
                <a:solidFill>
                  <a:srgbClr val="343434"/>
                </a:solidFill>
                <a:latin typeface="Times New Roman"/>
                <a:cs typeface="Times New Roman"/>
              </a:rPr>
              <a:t>h</a:t>
            </a:r>
            <a:r>
              <a:rPr sz="1800" spc="14" dirty="0">
                <a:solidFill>
                  <a:srgbClr val="4B4B4B"/>
                </a:solidFill>
                <a:latin typeface="Times New Roman"/>
                <a:cs typeface="Times New Roman"/>
              </a:rPr>
              <a:t>e</a:t>
            </a:r>
            <a:r>
              <a:rPr sz="1800" spc="0" dirty="0">
                <a:solidFill>
                  <a:srgbClr val="4B4B4B"/>
                </a:solidFill>
                <a:latin typeface="Times New Roman"/>
                <a:cs typeface="Times New Roman"/>
              </a:rPr>
              <a:t> </a:t>
            </a:r>
            <a:r>
              <a:rPr sz="1800" spc="-79" dirty="0">
                <a:solidFill>
                  <a:srgbClr val="4B4B4B"/>
                </a:solidFill>
                <a:latin typeface="Times New Roman"/>
                <a:cs typeface="Times New Roman"/>
              </a:rPr>
              <a:t> </a:t>
            </a:r>
            <a:r>
              <a:rPr sz="1800" spc="-2" dirty="0">
                <a:solidFill>
                  <a:srgbClr val="4B4B4B"/>
                </a:solidFill>
                <a:latin typeface="Times New Roman"/>
                <a:cs typeface="Times New Roman"/>
              </a:rPr>
              <a:t>a</a:t>
            </a:r>
            <a:r>
              <a:rPr sz="1800" spc="58" dirty="0">
                <a:solidFill>
                  <a:srgbClr val="343434"/>
                </a:solidFill>
                <a:latin typeface="Times New Roman"/>
                <a:cs typeface="Times New Roman"/>
              </a:rPr>
              <a:t>n</a:t>
            </a:r>
            <a:r>
              <a:rPr sz="1800" spc="198" dirty="0">
                <a:solidFill>
                  <a:srgbClr val="343434"/>
                </a:solidFill>
                <a:latin typeface="Times New Roman"/>
                <a:cs typeface="Times New Roman"/>
              </a:rPr>
              <a:t>t</a:t>
            </a:r>
            <a:r>
              <a:rPr sz="1800" spc="163" dirty="0">
                <a:solidFill>
                  <a:srgbClr val="4B4B4B"/>
                </a:solidFill>
                <a:latin typeface="Times New Roman"/>
                <a:cs typeface="Times New Roman"/>
              </a:rPr>
              <a:t>e</a:t>
            </a:r>
            <a:r>
              <a:rPr sz="1800" spc="46" dirty="0">
                <a:solidFill>
                  <a:srgbClr val="232323"/>
                </a:solidFill>
                <a:latin typeface="Times New Roman"/>
                <a:cs typeface="Times New Roman"/>
              </a:rPr>
              <a:t>r</a:t>
            </a:r>
            <a:r>
              <a:rPr sz="1800" spc="-114" dirty="0">
                <a:solidFill>
                  <a:srgbClr val="343434"/>
                </a:solidFill>
                <a:latin typeface="Times New Roman"/>
                <a:cs typeface="Times New Roman"/>
              </a:rPr>
              <a:t>i</a:t>
            </a:r>
            <a:r>
              <a:rPr sz="1800" spc="157" dirty="0">
                <a:solidFill>
                  <a:srgbClr val="4B4B4B"/>
                </a:solidFill>
                <a:latin typeface="Times New Roman"/>
                <a:cs typeface="Times New Roman"/>
              </a:rPr>
              <a:t>o</a:t>
            </a:r>
            <a:r>
              <a:rPr sz="1800" spc="94" dirty="0">
                <a:solidFill>
                  <a:srgbClr val="343434"/>
                </a:solidFill>
                <a:latin typeface="Times New Roman"/>
                <a:cs typeface="Times New Roman"/>
              </a:rPr>
              <a:t>r</a:t>
            </a:r>
            <a:r>
              <a:rPr sz="1800" spc="125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sz="1800" spc="4" dirty="0">
                <a:solidFill>
                  <a:srgbClr val="4B4B4B"/>
                </a:solidFill>
                <a:latin typeface="Times New Roman"/>
                <a:cs typeface="Times New Roman"/>
              </a:rPr>
              <a:t>a</a:t>
            </a:r>
            <a:r>
              <a:rPr sz="1800" spc="0" dirty="0">
                <a:solidFill>
                  <a:srgbClr val="343434"/>
                </a:solidFill>
                <a:latin typeface="Times New Roman"/>
                <a:cs typeface="Times New Roman"/>
              </a:rPr>
              <a:t>n</a:t>
            </a:r>
            <a:r>
              <a:rPr sz="1800" spc="0" dirty="0">
                <a:solidFill>
                  <a:srgbClr val="4B4B4B"/>
                </a:solidFill>
                <a:latin typeface="Times New Roman"/>
                <a:cs typeface="Times New Roman"/>
              </a:rPr>
              <a:t>d </a:t>
            </a:r>
            <a:r>
              <a:rPr sz="1800" spc="147" dirty="0">
                <a:solidFill>
                  <a:srgbClr val="4B4B4B"/>
                </a:solidFill>
                <a:latin typeface="Times New Roman"/>
                <a:cs typeface="Times New Roman"/>
              </a:rPr>
              <a:t> </a:t>
            </a:r>
            <a:r>
              <a:rPr sz="1800" spc="-47" dirty="0">
                <a:solidFill>
                  <a:srgbClr val="232323"/>
                </a:solidFill>
                <a:latin typeface="Times New Roman"/>
                <a:cs typeface="Times New Roman"/>
              </a:rPr>
              <a:t>r</a:t>
            </a:r>
            <a:r>
              <a:rPr sz="1800" spc="-164" dirty="0">
                <a:solidFill>
                  <a:srgbClr val="343434"/>
                </a:solidFill>
                <a:latin typeface="Times New Roman"/>
                <a:cs typeface="Times New Roman"/>
              </a:rPr>
              <a:t>i</a:t>
            </a:r>
            <a:r>
              <a:rPr sz="1800" spc="179" dirty="0">
                <a:solidFill>
                  <a:srgbClr val="4B4B4B"/>
                </a:solidFill>
                <a:latin typeface="Times New Roman"/>
                <a:cs typeface="Times New Roman"/>
              </a:rPr>
              <a:t>g</a:t>
            </a:r>
            <a:r>
              <a:rPr sz="1800" spc="54" dirty="0">
                <a:solidFill>
                  <a:srgbClr val="343434"/>
                </a:solidFill>
                <a:latin typeface="Times New Roman"/>
                <a:cs typeface="Times New Roman"/>
              </a:rPr>
              <a:t>ht</a:t>
            </a:r>
            <a:r>
              <a:rPr sz="1800" spc="35" dirty="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endParaRPr sz="1800">
              <a:latin typeface="Times New Roman"/>
              <a:cs typeface="Times New Roman"/>
            </a:endParaRPr>
          </a:p>
          <a:p>
            <a:pPr marL="46228">
              <a:lnSpc>
                <a:spcPts val="2069"/>
              </a:lnSpc>
              <a:spcBef>
                <a:spcPts val="233"/>
              </a:spcBef>
            </a:pPr>
            <a:r>
              <a:rPr sz="1800" spc="-20" dirty="0">
                <a:solidFill>
                  <a:srgbClr val="343434"/>
                </a:solidFill>
                <a:latin typeface="Times New Roman"/>
                <a:cs typeface="Times New Roman"/>
              </a:rPr>
              <a:t>m</a:t>
            </a:r>
            <a:r>
              <a:rPr sz="1800" spc="-20" dirty="0">
                <a:solidFill>
                  <a:srgbClr val="4B4B4B"/>
                </a:solidFill>
                <a:latin typeface="Times New Roman"/>
                <a:cs typeface="Times New Roman"/>
              </a:rPr>
              <a:t>a</a:t>
            </a:r>
            <a:r>
              <a:rPr sz="1800" spc="-20" dirty="0">
                <a:solidFill>
                  <a:srgbClr val="343434"/>
                </a:solidFill>
                <a:latin typeface="Times New Roman"/>
                <a:cs typeface="Times New Roman"/>
              </a:rPr>
              <a:t>n</a:t>
            </a:r>
            <a:r>
              <a:rPr sz="1800" spc="-20" dirty="0">
                <a:solidFill>
                  <a:srgbClr val="4B4B4B"/>
                </a:solidFill>
                <a:latin typeface="Times New Roman"/>
                <a:cs typeface="Times New Roman"/>
              </a:rPr>
              <a:t>d</a:t>
            </a:r>
            <a:r>
              <a:rPr sz="1800" spc="-20" dirty="0">
                <a:solidFill>
                  <a:srgbClr val="343434"/>
                </a:solidFill>
                <a:latin typeface="Times New Roman"/>
                <a:cs typeface="Times New Roman"/>
              </a:rPr>
              <a:t>ibl</a:t>
            </a:r>
            <a:r>
              <a:rPr sz="1800" spc="-20" dirty="0">
                <a:solidFill>
                  <a:srgbClr val="4B4B4B"/>
                </a:solidFill>
                <a:latin typeface="Times New Roman"/>
                <a:cs typeface="Times New Roman"/>
              </a:rPr>
              <a:t>e</a:t>
            </a:r>
            <a:r>
              <a:rPr sz="1800" spc="-20" dirty="0">
                <a:solidFill>
                  <a:srgbClr val="646464"/>
                </a:solidFill>
                <a:latin typeface="Times New Roman"/>
                <a:cs typeface="Times New Roman"/>
              </a:rPr>
              <a:t>. </a:t>
            </a:r>
            <a:r>
              <a:rPr sz="1700" spc="-20" dirty="0">
                <a:solidFill>
                  <a:srgbClr val="757575"/>
                </a:solidFill>
                <a:latin typeface="Times New Roman"/>
                <a:cs typeface="Times New Roman"/>
              </a:rPr>
              <a:t>(</a:t>
            </a:r>
            <a:r>
              <a:rPr sz="1700" spc="-20" dirty="0">
                <a:solidFill>
                  <a:srgbClr val="646464"/>
                </a:solidFill>
                <a:latin typeface="Times New Roman"/>
                <a:cs typeface="Times New Roman"/>
              </a:rPr>
              <a:t>Cour</a:t>
            </a:r>
            <a:r>
              <a:rPr sz="1700" spc="-20" dirty="0">
                <a:solidFill>
                  <a:srgbClr val="4B4B4B"/>
                </a:solidFill>
                <a:latin typeface="Times New Roman"/>
                <a:cs typeface="Times New Roman"/>
              </a:rPr>
              <a:t>te</a:t>
            </a:r>
            <a:r>
              <a:rPr sz="1700" spc="-20" dirty="0">
                <a:solidFill>
                  <a:srgbClr val="757575"/>
                </a:solidFill>
                <a:latin typeface="Times New Roman"/>
                <a:cs typeface="Times New Roman"/>
              </a:rPr>
              <a:t>sy o</a:t>
            </a:r>
            <a:r>
              <a:rPr sz="1700" spc="-20" dirty="0">
                <a:solidFill>
                  <a:srgbClr val="646464"/>
                </a:solidFill>
                <a:latin typeface="Times New Roman"/>
                <a:cs typeface="Times New Roman"/>
              </a:rPr>
              <a:t>f </a:t>
            </a:r>
            <a:r>
              <a:rPr sz="1600" i="1" spc="-85" dirty="0">
                <a:solidFill>
                  <a:srgbClr val="646464"/>
                </a:solidFill>
                <a:latin typeface="Arial"/>
                <a:cs typeface="Arial"/>
              </a:rPr>
              <a:t>Dr. R</a:t>
            </a:r>
            <a:r>
              <a:rPr sz="1600" i="1" spc="-85" dirty="0">
                <a:solidFill>
                  <a:srgbClr val="757575"/>
                </a:solidFill>
                <a:latin typeface="Arial"/>
                <a:cs typeface="Arial"/>
              </a:rPr>
              <a:t>om~</a:t>
            </a:r>
            <a:r>
              <a:rPr sz="1600" i="1" spc="-85" dirty="0">
                <a:solidFill>
                  <a:srgbClr val="646464"/>
                </a:solidFill>
                <a:latin typeface="Arial"/>
                <a:cs typeface="Arial"/>
              </a:rPr>
              <a:t>n </a:t>
            </a:r>
            <a:r>
              <a:rPr sz="1700" spc="-20" dirty="0">
                <a:solidFill>
                  <a:srgbClr val="757575"/>
                </a:solidFill>
                <a:latin typeface="Times New Roman"/>
                <a:cs typeface="Times New Roman"/>
              </a:rPr>
              <a:t>Ca</a:t>
            </a:r>
            <a:r>
              <a:rPr sz="1700" spc="-20" dirty="0">
                <a:solidFill>
                  <a:srgbClr val="646464"/>
                </a:solidFill>
                <a:latin typeface="Times New Roman"/>
                <a:cs typeface="Times New Roman"/>
              </a:rPr>
              <a:t>rl</a:t>
            </a:r>
            <a:r>
              <a:rPr sz="1700" spc="-20" dirty="0">
                <a:solidFill>
                  <a:srgbClr val="757575"/>
                </a:solidFill>
                <a:latin typeface="Times New Roman"/>
                <a:cs typeface="Times New Roman"/>
              </a:rPr>
              <a:t>os</a:t>
            </a:r>
            <a:r>
              <a:rPr sz="1700" spc="-20" dirty="0">
                <a:solidFill>
                  <a:srgbClr val="B5B6B5"/>
                </a:solidFill>
                <a:latin typeface="Times New Roman"/>
                <a:cs typeface="Times New Roman"/>
              </a:rPr>
              <a:t>.</a:t>
            </a:r>
            <a:r>
              <a:rPr sz="1700" spc="-20" dirty="0">
                <a:solidFill>
                  <a:srgbClr val="757575"/>
                </a:solidFill>
                <a:latin typeface="Times New Roman"/>
                <a:cs typeface="Times New Roman"/>
              </a:rPr>
              <a:t>)</a:t>
            </a:r>
            <a:endParaRPr sz="1700">
              <a:latin typeface="Times New Roman"/>
              <a:cs typeface="Times New Roman"/>
            </a:endParaRPr>
          </a:p>
          <a:p>
            <a:pPr marL="424180" marR="26730">
              <a:lnSpc>
                <a:spcPct val="95825"/>
              </a:lnSpc>
              <a:spcBef>
                <a:spcPts val="693"/>
              </a:spcBef>
            </a:pPr>
            <a:r>
              <a:rPr sz="800" spc="590" dirty="0">
                <a:solidFill>
                  <a:srgbClr val="CAD8D8"/>
                </a:solidFill>
                <a:latin typeface="Times New Roman"/>
                <a:cs typeface="Times New Roman"/>
              </a:rPr>
              <a:t>r</a:t>
            </a:r>
            <a:endParaRPr sz="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263900" y="379546"/>
            <a:ext cx="5769870" cy="609600"/>
          </a:xfrm>
          <a:prstGeom prst="rect">
            <a:avLst/>
          </a:prstGeom>
        </p:spPr>
        <p:txBody>
          <a:bodyPr wrap="square" lIns="0" tIns="30480" rIns="0" bIns="0" rtlCol="0">
            <a:noAutofit/>
          </a:bodyPr>
          <a:lstStyle/>
          <a:p>
            <a:pPr marL="12700">
              <a:lnSpc>
                <a:spcPts val="4800"/>
              </a:lnSpc>
            </a:pPr>
            <a:r>
              <a:rPr sz="4600" b="1" spc="144" dirty="0">
                <a:solidFill>
                  <a:srgbClr val="1A6BA5"/>
                </a:solidFill>
                <a:latin typeface="Arial"/>
                <a:cs typeface="Arial"/>
              </a:rPr>
              <a:t>AMELOBLASTOMA</a:t>
            </a:r>
            <a:endParaRPr sz="4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83956" y="2195889"/>
            <a:ext cx="1268222" cy="241300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12700">
              <a:lnSpc>
                <a:spcPts val="1839"/>
              </a:lnSpc>
            </a:pPr>
            <a:r>
              <a:rPr sz="1700" spc="36" dirty="0">
                <a:latin typeface="Arial"/>
                <a:cs typeface="Arial"/>
              </a:rPr>
              <a:t>Macroscopy</a:t>
            </a:r>
            <a:endParaRPr sz="1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87004" y="2741481"/>
            <a:ext cx="1956844" cy="241300"/>
          </a:xfrm>
          <a:prstGeom prst="rect">
            <a:avLst/>
          </a:prstGeom>
        </p:spPr>
        <p:txBody>
          <a:bodyPr wrap="square" lIns="0" tIns="11969" rIns="0" bIns="0" rtlCol="0">
            <a:noAutofit/>
          </a:bodyPr>
          <a:lstStyle/>
          <a:p>
            <a:pPr marL="12700">
              <a:lnSpc>
                <a:spcPts val="1885"/>
              </a:lnSpc>
            </a:pPr>
            <a:r>
              <a:rPr sz="1500" spc="73" dirty="0">
                <a:latin typeface="Arial Unicode MS"/>
                <a:cs typeface="Arial Unicode MS"/>
              </a:rPr>
              <a:t>✓  </a:t>
            </a:r>
            <a:r>
              <a:rPr sz="1700" spc="34" dirty="0">
                <a:latin typeface="Arial"/>
                <a:cs typeface="Arial"/>
              </a:rPr>
              <a:t>Gross specimen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83444" y="2741481"/>
            <a:ext cx="615536" cy="241300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12700">
              <a:lnSpc>
                <a:spcPts val="1839"/>
              </a:lnSpc>
            </a:pPr>
            <a:r>
              <a:rPr sz="1700" spc="18" dirty="0">
                <a:latin typeface="Arial"/>
                <a:cs typeface="Arial"/>
              </a:rPr>
              <a:t>range</a:t>
            </a:r>
            <a:endParaRPr sz="17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555228" y="3006657"/>
            <a:ext cx="2090215" cy="521715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12700">
              <a:lnSpc>
                <a:spcPts val="1839"/>
              </a:lnSpc>
            </a:pPr>
            <a:r>
              <a:rPr sz="1700" spc="38" dirty="0">
                <a:latin typeface="Arial"/>
                <a:cs typeface="Arial"/>
              </a:rPr>
              <a:t>from entirely solid to</a:t>
            </a:r>
            <a:endParaRPr sz="1700">
              <a:latin typeface="Arial"/>
              <a:cs typeface="Arial"/>
            </a:endParaRPr>
          </a:p>
          <a:p>
            <a:pPr marL="15748" marR="32384">
              <a:lnSpc>
                <a:spcPct val="95825"/>
              </a:lnSpc>
              <a:spcBef>
                <a:spcPts val="158"/>
              </a:spcBef>
            </a:pPr>
            <a:r>
              <a:rPr sz="1700" spc="35" dirty="0">
                <a:latin typeface="Arial"/>
                <a:cs typeface="Arial"/>
              </a:rPr>
              <a:t>variably cystic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410204" y="201254"/>
            <a:ext cx="6821232" cy="558799"/>
          </a:xfrm>
          <a:prstGeom prst="rect">
            <a:avLst/>
          </a:prstGeom>
        </p:spPr>
        <p:txBody>
          <a:bodyPr wrap="square" lIns="0" tIns="27908" rIns="0" bIns="0" rtlCol="0">
            <a:noAutofit/>
          </a:bodyPr>
          <a:lstStyle/>
          <a:p>
            <a:pPr marL="12700">
              <a:lnSpc>
                <a:spcPts val="4395"/>
              </a:lnSpc>
            </a:pPr>
            <a:r>
              <a:rPr sz="4200" b="1" spc="77" dirty="0">
                <a:latin typeface="Arial"/>
                <a:cs typeface="Arial"/>
              </a:rPr>
              <a:t>Unicystic Ameloblastoma</a:t>
            </a:r>
            <a:endParaRPr sz="4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76603" y="1055151"/>
            <a:ext cx="3419630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29" dirty="0">
                <a:latin typeface="Arial"/>
                <a:cs typeface="Arial"/>
              </a:rPr>
              <a:t>Unicystic Ameloblastoma</a:t>
            </a:r>
            <a:endParaRPr sz="23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45227" y="1055151"/>
            <a:ext cx="6781374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41" dirty="0">
                <a:latin typeface="Arial"/>
                <a:cs typeface="Arial"/>
              </a:rPr>
              <a:t>(UAM) is a variant of </a:t>
            </a:r>
            <a:r>
              <a:rPr sz="2300" spc="41" dirty="0">
                <a:solidFill>
                  <a:srgbClr val="FD0000"/>
                </a:solidFill>
                <a:latin typeface="Arial"/>
                <a:cs typeface="Arial"/>
              </a:rPr>
              <a:t>intraosseous </a:t>
            </a:r>
            <a:r>
              <a:rPr sz="2300" spc="41" dirty="0">
                <a:latin typeface="Arial"/>
                <a:cs typeface="Arial"/>
              </a:rPr>
              <a:t>ameloblastoma</a:t>
            </a:r>
            <a:endParaRPr sz="23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14931" y="1423959"/>
            <a:ext cx="568079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23" dirty="0">
                <a:latin typeface="Arial"/>
                <a:cs typeface="Arial"/>
              </a:rPr>
              <a:t>that</a:t>
            </a:r>
            <a:endParaRPr sz="23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09291" y="1423959"/>
            <a:ext cx="945832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21" dirty="0">
                <a:latin typeface="Arial"/>
                <a:cs typeface="Arial"/>
              </a:rPr>
              <a:t>occurs</a:t>
            </a:r>
            <a:endParaRPr sz="23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93796" y="1423959"/>
            <a:ext cx="366331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9" dirty="0">
                <a:latin typeface="Arial"/>
                <a:cs typeface="Arial"/>
              </a:rPr>
              <a:t>as</a:t>
            </a:r>
            <a:endParaRPr sz="23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99179" y="1423959"/>
            <a:ext cx="213757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dirty="0">
                <a:latin typeface="Arial"/>
                <a:cs typeface="Arial"/>
              </a:rPr>
              <a:t>a</a:t>
            </a:r>
            <a:endParaRPr sz="23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52164" y="1423959"/>
            <a:ext cx="844270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15" dirty="0">
                <a:solidFill>
                  <a:srgbClr val="FD0000"/>
                </a:solidFill>
                <a:latin typeface="Arial"/>
                <a:cs typeface="Arial"/>
              </a:rPr>
              <a:t>single</a:t>
            </a:r>
            <a:endParaRPr sz="23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39132" y="1423959"/>
            <a:ext cx="813879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18" dirty="0">
                <a:solidFill>
                  <a:srgbClr val="FD0000"/>
                </a:solidFill>
                <a:latin typeface="Arial"/>
                <a:cs typeface="Arial"/>
              </a:rPr>
              <a:t>cystic</a:t>
            </a:r>
            <a:endParaRPr sz="23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83428" y="1423959"/>
            <a:ext cx="2866460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37" dirty="0">
                <a:solidFill>
                  <a:srgbClr val="FD0000"/>
                </a:solidFill>
                <a:latin typeface="Arial"/>
                <a:cs typeface="Arial"/>
              </a:rPr>
              <a:t>cavity </a:t>
            </a:r>
            <a:r>
              <a:rPr sz="2300" spc="37" dirty="0">
                <a:latin typeface="Arial"/>
                <a:cs typeface="Arial"/>
              </a:rPr>
              <a:t>with or without</a:t>
            </a:r>
            <a:endParaRPr sz="23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88172" y="1423959"/>
            <a:ext cx="2673293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-3" dirty="0">
                <a:latin typeface="Arial"/>
                <a:cs typeface="Arial"/>
              </a:rPr>
              <a:t>luminal  proliferation</a:t>
            </a:r>
            <a:endParaRPr sz="2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33363" y="2349043"/>
            <a:ext cx="1847087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spc="31" dirty="0">
                <a:latin typeface="Arial"/>
                <a:cs typeface="Arial"/>
              </a:rPr>
              <a:t>Clinical features</a:t>
            </a:r>
            <a:endParaRPr sz="1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27667" y="2349043"/>
            <a:ext cx="2514600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spc="35" dirty="0">
                <a:latin typeface="Arial"/>
                <a:cs typeface="Arial"/>
              </a:rPr>
              <a:t>Radiographic features</a:t>
            </a:r>
            <a:endParaRPr sz="1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42507" y="2470478"/>
            <a:ext cx="251256" cy="508000"/>
          </a:xfrm>
          <a:prstGeom prst="rect">
            <a:avLst/>
          </a:prstGeom>
        </p:spPr>
        <p:txBody>
          <a:bodyPr wrap="square" lIns="0" tIns="25400" rIns="0" bIns="0" rtlCol="0">
            <a:noAutofit/>
          </a:bodyPr>
          <a:lstStyle/>
          <a:p>
            <a:pPr marL="12700">
              <a:lnSpc>
                <a:spcPts val="4000"/>
              </a:lnSpc>
            </a:pPr>
            <a:r>
              <a:rPr sz="3800" spc="-1071" dirty="0">
                <a:solidFill>
                  <a:srgbClr val="702FA0"/>
                </a:solidFill>
                <a:latin typeface="Arial Unicode MS"/>
                <a:cs typeface="Arial Unicode MS"/>
              </a:rPr>
              <a:t>►</a:t>
            </a:r>
            <a:endParaRPr sz="3800">
              <a:latin typeface="Arial Unicode MS"/>
              <a:cs typeface="Arial Unicode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30715" y="2470478"/>
            <a:ext cx="1746440" cy="1059664"/>
          </a:xfrm>
          <a:prstGeom prst="rect">
            <a:avLst/>
          </a:prstGeom>
        </p:spPr>
        <p:txBody>
          <a:bodyPr wrap="square" lIns="0" tIns="25749" rIns="0" bIns="0" rtlCol="0">
            <a:noAutofit/>
          </a:bodyPr>
          <a:lstStyle/>
          <a:p>
            <a:pPr marR="34367" algn="ctr">
              <a:lnSpc>
                <a:spcPts val="4054"/>
              </a:lnSpc>
            </a:pPr>
            <a:r>
              <a:rPr sz="3800" spc="-622" dirty="0">
                <a:solidFill>
                  <a:srgbClr val="702FA0"/>
                </a:solidFill>
                <a:latin typeface="Arial Unicode MS"/>
                <a:cs typeface="Arial Unicode MS"/>
              </a:rPr>
              <a:t>► </a:t>
            </a:r>
            <a:r>
              <a:rPr sz="1900" spc="28" dirty="0">
                <a:solidFill>
                  <a:srgbClr val="702FA0"/>
                </a:solidFill>
                <a:latin typeface="Arial"/>
                <a:cs typeface="Arial"/>
              </a:rPr>
              <a:t>Well-defined</a:t>
            </a:r>
            <a:endParaRPr sz="1900">
              <a:latin typeface="Arial"/>
              <a:cs typeface="Arial"/>
            </a:endParaRPr>
          </a:p>
          <a:p>
            <a:pPr marL="290068" marR="36195">
              <a:lnSpc>
                <a:spcPts val="1835"/>
              </a:lnSpc>
            </a:pPr>
            <a:r>
              <a:rPr sz="1900" spc="32" dirty="0">
                <a:solidFill>
                  <a:srgbClr val="702FA0"/>
                </a:solidFill>
                <a:latin typeface="Arial"/>
                <a:cs typeface="Arial"/>
              </a:rPr>
              <a:t>unilocular</a:t>
            </a:r>
            <a:endParaRPr sz="1900">
              <a:latin typeface="Arial"/>
              <a:cs typeface="Arial"/>
            </a:endParaRPr>
          </a:p>
          <a:p>
            <a:pPr marL="290067">
              <a:lnSpc>
                <a:spcPct val="95825"/>
              </a:lnSpc>
              <a:spcBef>
                <a:spcPts val="123"/>
              </a:spcBef>
            </a:pPr>
            <a:r>
              <a:rPr sz="1900" spc="34" dirty="0">
                <a:solidFill>
                  <a:srgbClr val="702FA0"/>
                </a:solidFill>
                <a:latin typeface="Arial"/>
                <a:cs typeface="Arial"/>
              </a:rPr>
              <a:t>radiolucency</a:t>
            </a:r>
            <a:endParaRPr sz="1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65595" y="2659939"/>
            <a:ext cx="2196952" cy="2394204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spc="31" dirty="0">
                <a:solidFill>
                  <a:srgbClr val="702FA0"/>
                </a:solidFill>
                <a:latin typeface="Arial"/>
                <a:cs typeface="Arial"/>
              </a:rPr>
              <a:t>Younger age group</a:t>
            </a:r>
            <a:endParaRPr sz="1900">
              <a:latin typeface="Arial"/>
              <a:cs typeface="Arial"/>
            </a:endParaRPr>
          </a:p>
          <a:p>
            <a:pPr marL="18795" marR="266966" indent="9144">
              <a:lnSpc>
                <a:spcPts val="2184"/>
              </a:lnSpc>
              <a:spcBef>
                <a:spcPts val="112"/>
              </a:spcBef>
            </a:pPr>
            <a:r>
              <a:rPr sz="1900" spc="26" dirty="0">
                <a:solidFill>
                  <a:srgbClr val="702FA0"/>
                </a:solidFill>
                <a:latin typeface="Arial"/>
                <a:cs typeface="Arial"/>
              </a:rPr>
              <a:t>Mandibular third </a:t>
            </a:r>
            <a:endParaRPr sz="1900">
              <a:latin typeface="Arial"/>
              <a:cs typeface="Arial"/>
            </a:endParaRPr>
          </a:p>
          <a:p>
            <a:pPr marL="18795" marR="266966">
              <a:lnSpc>
                <a:spcPts val="2184"/>
              </a:lnSpc>
              <a:spcBef>
                <a:spcPts val="203"/>
              </a:spcBef>
            </a:pPr>
            <a:r>
              <a:rPr sz="1900" spc="29" dirty="0">
                <a:solidFill>
                  <a:srgbClr val="702FA0"/>
                </a:solidFill>
                <a:latin typeface="Arial"/>
                <a:cs typeface="Arial"/>
              </a:rPr>
              <a:t>molar area and </a:t>
            </a:r>
            <a:endParaRPr sz="1900">
              <a:latin typeface="Arial"/>
              <a:cs typeface="Arial"/>
            </a:endParaRPr>
          </a:p>
          <a:p>
            <a:pPr marL="18795" marR="266966">
              <a:lnSpc>
                <a:spcPts val="2184"/>
              </a:lnSpc>
              <a:spcBef>
                <a:spcPts val="203"/>
              </a:spcBef>
            </a:pPr>
            <a:r>
              <a:rPr sz="1900" spc="23" dirty="0">
                <a:solidFill>
                  <a:srgbClr val="702FA0"/>
                </a:solidFill>
                <a:latin typeface="Arial"/>
                <a:cs typeface="Arial"/>
              </a:rPr>
              <a:t>ascending </a:t>
            </a:r>
            <a:endParaRPr sz="1900">
              <a:latin typeface="Arial"/>
              <a:cs typeface="Arial"/>
            </a:endParaRPr>
          </a:p>
          <a:p>
            <a:pPr marL="18795" marR="266966">
              <a:lnSpc>
                <a:spcPts val="2184"/>
              </a:lnSpc>
              <a:spcBef>
                <a:spcPts val="203"/>
              </a:spcBef>
            </a:pPr>
            <a:r>
              <a:rPr sz="1900" spc="35" dirty="0">
                <a:solidFill>
                  <a:srgbClr val="702FA0"/>
                </a:solidFill>
                <a:latin typeface="Arial"/>
                <a:cs typeface="Arial"/>
              </a:rPr>
              <a:t>ramus&gt;body and </a:t>
            </a:r>
            <a:endParaRPr sz="1900">
              <a:latin typeface="Arial"/>
              <a:cs typeface="Arial"/>
            </a:endParaRPr>
          </a:p>
          <a:p>
            <a:pPr marL="18795" marR="266966">
              <a:lnSpc>
                <a:spcPts val="2184"/>
              </a:lnSpc>
              <a:spcBef>
                <a:spcPts val="203"/>
              </a:spcBef>
            </a:pPr>
            <a:r>
              <a:rPr sz="1900" spc="34" dirty="0">
                <a:solidFill>
                  <a:srgbClr val="702FA0"/>
                </a:solidFill>
                <a:latin typeface="Arial"/>
                <a:cs typeface="Arial"/>
              </a:rPr>
              <a:t>symphysis</a:t>
            </a:r>
            <a:endParaRPr sz="1900">
              <a:latin typeface="Arial"/>
              <a:cs typeface="Arial"/>
            </a:endParaRPr>
          </a:p>
          <a:p>
            <a:pPr marL="27939" marR="205373" indent="6095">
              <a:lnSpc>
                <a:spcPts val="2184"/>
              </a:lnSpc>
              <a:spcBef>
                <a:spcPts val="268"/>
              </a:spcBef>
            </a:pPr>
            <a:r>
              <a:rPr sz="1900" spc="35" dirty="0">
                <a:solidFill>
                  <a:srgbClr val="702FA0"/>
                </a:solidFill>
                <a:latin typeface="Arial"/>
                <a:cs typeface="Arial"/>
              </a:rPr>
              <a:t>lnter-radicular or </a:t>
            </a:r>
            <a:endParaRPr sz="1900">
              <a:latin typeface="Arial"/>
              <a:cs typeface="Arial"/>
            </a:endParaRPr>
          </a:p>
          <a:p>
            <a:pPr marL="27939" marR="205373">
              <a:lnSpc>
                <a:spcPts val="2184"/>
              </a:lnSpc>
              <a:spcBef>
                <a:spcPts val="168"/>
              </a:spcBef>
            </a:pPr>
            <a:r>
              <a:rPr sz="1900" spc="1" dirty="0">
                <a:solidFill>
                  <a:srgbClr val="702FA0"/>
                </a:solidFill>
                <a:latin typeface="Arial"/>
                <a:cs typeface="Arial"/>
              </a:rPr>
              <a:t>periapical  lesions</a:t>
            </a:r>
            <a:endParaRPr sz="1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42507" y="2775278"/>
            <a:ext cx="251256" cy="508000"/>
          </a:xfrm>
          <a:prstGeom prst="rect">
            <a:avLst/>
          </a:prstGeom>
        </p:spPr>
        <p:txBody>
          <a:bodyPr wrap="square" lIns="0" tIns="25400" rIns="0" bIns="0" rtlCol="0">
            <a:noAutofit/>
          </a:bodyPr>
          <a:lstStyle/>
          <a:p>
            <a:pPr marL="12700">
              <a:lnSpc>
                <a:spcPts val="4000"/>
              </a:lnSpc>
            </a:pPr>
            <a:r>
              <a:rPr sz="3800" spc="-1071" dirty="0">
                <a:solidFill>
                  <a:srgbClr val="702FA0"/>
                </a:solidFill>
                <a:latin typeface="Arial Unicode MS"/>
                <a:cs typeface="Arial Unicode MS"/>
              </a:rPr>
              <a:t>►</a:t>
            </a:r>
            <a:endParaRPr sz="380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30715" y="3384878"/>
            <a:ext cx="2638283" cy="754864"/>
          </a:xfrm>
          <a:prstGeom prst="rect">
            <a:avLst/>
          </a:prstGeom>
        </p:spPr>
        <p:txBody>
          <a:bodyPr wrap="square" lIns="0" tIns="25749" rIns="0" bIns="0" rtlCol="0">
            <a:noAutofit/>
          </a:bodyPr>
          <a:lstStyle/>
          <a:p>
            <a:pPr marL="12700">
              <a:lnSpc>
                <a:spcPts val="4054"/>
              </a:lnSpc>
            </a:pPr>
            <a:r>
              <a:rPr sz="3800" spc="-587" dirty="0">
                <a:solidFill>
                  <a:srgbClr val="702FA0"/>
                </a:solidFill>
                <a:latin typeface="Arial Unicode MS"/>
                <a:cs typeface="Arial Unicode MS"/>
              </a:rPr>
              <a:t>► </a:t>
            </a:r>
            <a:r>
              <a:rPr sz="1900" spc="32" dirty="0">
                <a:solidFill>
                  <a:srgbClr val="702FA0"/>
                </a:solidFill>
                <a:latin typeface="Arial"/>
                <a:cs typeface="Arial"/>
              </a:rPr>
              <a:t>Often a/w unerupted</a:t>
            </a:r>
            <a:endParaRPr sz="1900">
              <a:latin typeface="Arial"/>
              <a:cs typeface="Arial"/>
            </a:endParaRPr>
          </a:p>
          <a:p>
            <a:pPr marL="277875" marR="72390">
              <a:lnSpc>
                <a:spcPts val="1835"/>
              </a:lnSpc>
            </a:pPr>
            <a:r>
              <a:rPr sz="1900" spc="7" dirty="0">
                <a:solidFill>
                  <a:srgbClr val="702FA0"/>
                </a:solidFill>
                <a:latin typeface="Arial"/>
                <a:cs typeface="Arial"/>
              </a:rPr>
              <a:t>tooth</a:t>
            </a:r>
            <a:endParaRPr sz="1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42507" y="4299278"/>
            <a:ext cx="251256" cy="508000"/>
          </a:xfrm>
          <a:prstGeom prst="rect">
            <a:avLst/>
          </a:prstGeom>
        </p:spPr>
        <p:txBody>
          <a:bodyPr wrap="square" lIns="0" tIns="25400" rIns="0" bIns="0" rtlCol="0">
            <a:noAutofit/>
          </a:bodyPr>
          <a:lstStyle/>
          <a:p>
            <a:pPr marL="12700">
              <a:lnSpc>
                <a:spcPts val="4000"/>
              </a:lnSpc>
            </a:pPr>
            <a:r>
              <a:rPr sz="3800" spc="-1071" dirty="0">
                <a:solidFill>
                  <a:srgbClr val="702FA0"/>
                </a:solidFill>
                <a:latin typeface="Arial Unicode MS"/>
                <a:cs typeface="Arial Unicode MS"/>
              </a:rPr>
              <a:t>►</a:t>
            </a:r>
            <a:endParaRPr sz="380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4619" y="4768401"/>
            <a:ext cx="2535411" cy="1332484"/>
          </a:xfrm>
          <a:prstGeom prst="rect">
            <a:avLst/>
          </a:prstGeom>
        </p:spPr>
        <p:txBody>
          <a:bodyPr wrap="square" lIns="0" tIns="10795" rIns="0" bIns="0" rtlCol="0">
            <a:noAutofit/>
          </a:bodyPr>
          <a:lstStyle/>
          <a:p>
            <a:pPr marL="12700" marR="47625">
              <a:lnSpc>
                <a:spcPts val="1700"/>
              </a:lnSpc>
            </a:pPr>
            <a:r>
              <a:rPr sz="1700" spc="35" dirty="0">
                <a:latin typeface="Arial"/>
                <a:cs typeface="Arial"/>
              </a:rPr>
              <a:t>Retrospective diagnosis</a:t>
            </a:r>
            <a:endParaRPr sz="1700">
              <a:latin typeface="Arial"/>
              <a:cs typeface="Arial"/>
            </a:endParaRPr>
          </a:p>
          <a:p>
            <a:pPr marL="15748">
              <a:lnSpc>
                <a:spcPts val="2420"/>
              </a:lnSpc>
              <a:spcBef>
                <a:spcPts val="35"/>
              </a:spcBef>
            </a:pPr>
            <a:r>
              <a:rPr sz="2500" spc="-9" dirty="0">
                <a:solidFill>
                  <a:srgbClr val="702FA0"/>
                </a:solidFill>
                <a:latin typeface="Arial"/>
                <a:cs typeface="Arial"/>
              </a:rPr>
              <a:t>&gt;  </a:t>
            </a:r>
            <a:r>
              <a:rPr sz="1700" spc="-9" dirty="0">
                <a:solidFill>
                  <a:srgbClr val="702FA0"/>
                </a:solidFill>
                <a:latin typeface="Arial"/>
                <a:cs typeface="Arial"/>
              </a:rPr>
              <a:t>Clinical  diagnosis of a</a:t>
            </a:r>
            <a:endParaRPr sz="1700">
              <a:latin typeface="Arial"/>
              <a:cs typeface="Arial"/>
            </a:endParaRPr>
          </a:p>
          <a:p>
            <a:pPr marL="261175" marR="214406" algn="ctr">
              <a:lnSpc>
                <a:spcPts val="1820"/>
              </a:lnSpc>
              <a:spcBef>
                <a:spcPts val="30"/>
              </a:spcBef>
            </a:pPr>
            <a:r>
              <a:rPr sz="1700" spc="34" dirty="0">
                <a:solidFill>
                  <a:srgbClr val="702FA0"/>
                </a:solidFill>
                <a:latin typeface="Arial"/>
                <a:cs typeface="Arial"/>
              </a:rPr>
              <a:t>cyst and enucleated</a:t>
            </a:r>
            <a:endParaRPr sz="1700">
              <a:latin typeface="Arial"/>
              <a:cs typeface="Arial"/>
            </a:endParaRPr>
          </a:p>
          <a:p>
            <a:pPr marL="15748" marR="47625">
              <a:lnSpc>
                <a:spcPts val="2420"/>
              </a:lnSpc>
              <a:spcBef>
                <a:spcPts val="29"/>
              </a:spcBef>
            </a:pPr>
            <a:r>
              <a:rPr sz="2500" spc="5" dirty="0">
                <a:solidFill>
                  <a:srgbClr val="702FA0"/>
                </a:solidFill>
                <a:latin typeface="Arial"/>
                <a:cs typeface="Arial"/>
              </a:rPr>
              <a:t>&gt;  </a:t>
            </a:r>
            <a:r>
              <a:rPr sz="1700" spc="5" dirty="0">
                <a:solidFill>
                  <a:srgbClr val="702FA0"/>
                </a:solidFill>
                <a:latin typeface="Arial"/>
                <a:cs typeface="Arial"/>
              </a:rPr>
              <a:t>Diagnosis only after</a:t>
            </a:r>
            <a:endParaRPr sz="1700">
              <a:latin typeface="Arial"/>
              <a:cs typeface="Arial"/>
            </a:endParaRPr>
          </a:p>
          <a:p>
            <a:pPr marL="296164" marR="47625">
              <a:lnSpc>
                <a:spcPct val="95825"/>
              </a:lnSpc>
            </a:pPr>
            <a:r>
              <a:rPr sz="1700" spc="36" dirty="0">
                <a:solidFill>
                  <a:srgbClr val="702FA0"/>
                </a:solidFill>
                <a:latin typeface="Arial"/>
                <a:cs typeface="Arial"/>
              </a:rPr>
              <a:t>histopathology report</a:t>
            </a:r>
            <a:endParaRPr sz="1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70452" y="5276306"/>
            <a:ext cx="1553804" cy="304800"/>
          </a:xfrm>
          <a:prstGeom prst="rect">
            <a:avLst/>
          </a:prstGeom>
        </p:spPr>
        <p:txBody>
          <a:bodyPr wrap="square" lIns="0" tIns="14890" rIns="0" bIns="0" rtlCol="0">
            <a:noAutofit/>
          </a:bodyPr>
          <a:lstStyle/>
          <a:p>
            <a:pPr marL="12700">
              <a:lnSpc>
                <a:spcPts val="2345"/>
              </a:lnSpc>
            </a:pPr>
            <a:r>
              <a:rPr sz="2200" b="1" spc="-187" dirty="0">
                <a:solidFill>
                  <a:srgbClr val="4B4D49"/>
                </a:solidFill>
                <a:latin typeface="Times New Roman"/>
                <a:cs typeface="Times New Roman"/>
              </a:rPr>
              <a:t>Gross </a:t>
            </a:r>
            <a:r>
              <a:rPr sz="2100" b="1" spc="-187" dirty="0">
                <a:solidFill>
                  <a:srgbClr val="4B4D49"/>
                </a:solidFill>
                <a:latin typeface="Times New Roman"/>
                <a:cs typeface="Times New Roman"/>
              </a:rPr>
              <a:t>specimen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1555" y="5315894"/>
            <a:ext cx="860634" cy="254000"/>
          </a:xfrm>
          <a:prstGeom prst="rect">
            <a:avLst/>
          </a:prstGeom>
        </p:spPr>
        <p:txBody>
          <a:bodyPr wrap="square" lIns="0" tIns="12319" rIns="0" bIns="0" rtlCol="0">
            <a:noAutofit/>
          </a:bodyPr>
          <a:lstStyle/>
          <a:p>
            <a:pPr marL="12700">
              <a:lnSpc>
                <a:spcPts val="1939"/>
              </a:lnSpc>
            </a:pPr>
            <a:r>
              <a:rPr sz="1800" spc="-119" dirty="0">
                <a:solidFill>
                  <a:srgbClr val="5B5E5D"/>
                </a:solidFill>
                <a:latin typeface="Arial"/>
                <a:cs typeface="Arial"/>
              </a:rPr>
              <a:t>Fig</a:t>
            </a:r>
            <a:r>
              <a:rPr sz="1800" spc="-119" dirty="0">
                <a:solidFill>
                  <a:srgbClr val="727577"/>
                </a:solidFill>
                <a:latin typeface="Arial"/>
                <a:cs typeface="Arial"/>
              </a:rPr>
              <a:t>.  8</a:t>
            </a:r>
            <a:r>
              <a:rPr sz="1800" spc="-119" dirty="0">
                <a:solidFill>
                  <a:srgbClr val="5B5E5D"/>
                </a:solidFill>
                <a:latin typeface="Arial"/>
                <a:cs typeface="Arial"/>
              </a:rPr>
              <a:t>.20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50923" y="5315894"/>
            <a:ext cx="2263265" cy="254000"/>
          </a:xfrm>
          <a:prstGeom prst="rect">
            <a:avLst/>
          </a:prstGeom>
        </p:spPr>
        <p:txBody>
          <a:bodyPr wrap="square" lIns="0" tIns="12319" rIns="0" bIns="0" rtlCol="0">
            <a:noAutofit/>
          </a:bodyPr>
          <a:lstStyle/>
          <a:p>
            <a:pPr marL="12700">
              <a:lnSpc>
                <a:spcPts val="1939"/>
              </a:lnSpc>
            </a:pPr>
            <a:r>
              <a:rPr sz="1800" spc="-142" dirty="0">
                <a:solidFill>
                  <a:srgbClr val="727577"/>
                </a:solidFill>
                <a:latin typeface="Arial"/>
                <a:cs typeface="Arial"/>
              </a:rPr>
              <a:t>Uni</a:t>
            </a:r>
            <a:r>
              <a:rPr sz="1800" spc="-142" dirty="0">
                <a:solidFill>
                  <a:srgbClr val="5B5E5D"/>
                </a:solidFill>
                <a:latin typeface="Arial"/>
                <a:cs typeface="Arial"/>
              </a:rPr>
              <a:t>c</a:t>
            </a:r>
            <a:r>
              <a:rPr sz="1800" spc="-142" dirty="0">
                <a:solidFill>
                  <a:srgbClr val="727577"/>
                </a:solidFill>
                <a:latin typeface="Arial"/>
                <a:cs typeface="Arial"/>
              </a:rPr>
              <a:t>y</a:t>
            </a:r>
            <a:r>
              <a:rPr sz="1800" spc="-142" dirty="0">
                <a:solidFill>
                  <a:srgbClr val="5B5E5D"/>
                </a:solidFill>
                <a:latin typeface="Arial"/>
                <a:cs typeface="Arial"/>
              </a:rPr>
              <a:t>stic  </a:t>
            </a:r>
            <a:r>
              <a:rPr sz="1800" spc="-142" dirty="0">
                <a:solidFill>
                  <a:srgbClr val="4B4D49"/>
                </a:solidFill>
                <a:latin typeface="Arial"/>
                <a:cs typeface="Arial"/>
              </a:rPr>
              <a:t>ameloblastoma</a:t>
            </a:r>
            <a:r>
              <a:rPr sz="1800" spc="-142" dirty="0">
                <a:solidFill>
                  <a:srgbClr val="5B5E5D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99363" y="5578776"/>
            <a:ext cx="4962768" cy="563502"/>
          </a:xfrm>
          <a:prstGeom prst="rect">
            <a:avLst/>
          </a:prstGeom>
        </p:spPr>
        <p:txBody>
          <a:bodyPr wrap="square" lIns="0" tIns="13620" rIns="0" bIns="0" rtlCol="0">
            <a:noAutofit/>
          </a:bodyPr>
          <a:lstStyle/>
          <a:p>
            <a:pPr marL="12700">
              <a:lnSpc>
                <a:spcPts val="2145"/>
              </a:lnSpc>
            </a:pPr>
            <a:r>
              <a:rPr sz="1800" spc="-199" dirty="0">
                <a:solidFill>
                  <a:srgbClr val="727577"/>
                </a:solidFill>
                <a:latin typeface="Arial"/>
                <a:cs typeface="Arial"/>
              </a:rPr>
              <a:t>showing the charact</a:t>
            </a:r>
            <a:r>
              <a:rPr sz="1800" spc="-199" dirty="0">
                <a:solidFill>
                  <a:srgbClr val="5B5E5D"/>
                </a:solidFill>
                <a:latin typeface="Arial"/>
                <a:cs typeface="Arial"/>
              </a:rPr>
              <a:t>eristic </a:t>
            </a:r>
            <a:r>
              <a:rPr sz="1800" spc="-199" dirty="0">
                <a:solidFill>
                  <a:srgbClr val="4B4D49"/>
                </a:solidFill>
                <a:latin typeface="Arial"/>
                <a:cs typeface="Arial"/>
              </a:rPr>
              <a:t>single </a:t>
            </a:r>
            <a:r>
              <a:rPr sz="2000" b="1" spc="-199" dirty="0">
                <a:solidFill>
                  <a:srgbClr val="4B4D49"/>
                </a:solidFill>
                <a:latin typeface="Arial"/>
                <a:cs typeface="Arial"/>
              </a:rPr>
              <a:t>cystic cavity. Intraluminal</a:t>
            </a:r>
            <a:endParaRPr sz="2000">
              <a:latin typeface="Arial"/>
              <a:cs typeface="Arial"/>
            </a:endParaRPr>
          </a:p>
          <a:p>
            <a:pPr marL="21843" marR="38100">
              <a:lnSpc>
                <a:spcPct val="95825"/>
              </a:lnSpc>
            </a:pPr>
            <a:r>
              <a:rPr sz="1800" spc="-168" dirty="0">
                <a:solidFill>
                  <a:srgbClr val="727577"/>
                </a:solidFill>
                <a:latin typeface="Arial"/>
                <a:cs typeface="Arial"/>
              </a:rPr>
              <a:t>proliferations occupy  </a:t>
            </a:r>
            <a:r>
              <a:rPr sz="1800" spc="-168" dirty="0">
                <a:solidFill>
                  <a:srgbClr val="5B5E5D"/>
                </a:solidFill>
                <a:latin typeface="Arial"/>
                <a:cs typeface="Arial"/>
              </a:rPr>
              <a:t>a larg</a:t>
            </a:r>
            <a:r>
              <a:rPr sz="1800" spc="-168" dirty="0">
                <a:solidFill>
                  <a:srgbClr val="4B4D49"/>
                </a:solidFill>
                <a:latin typeface="Arial"/>
                <a:cs typeface="Arial"/>
              </a:rPr>
              <a:t>e </a:t>
            </a:r>
            <a:r>
              <a:rPr sz="1900" b="1" spc="-168" dirty="0">
                <a:solidFill>
                  <a:srgbClr val="4B4D49"/>
                </a:solidFill>
                <a:latin typeface="Arial"/>
                <a:cs typeface="Arial"/>
              </a:rPr>
              <a:t>part of the lumen</a:t>
            </a:r>
            <a:r>
              <a:rPr sz="1900" b="1" spc="-168" dirty="0">
                <a:solidFill>
                  <a:srgbClr val="5B5E5D"/>
                </a:solidFill>
                <a:latin typeface="Arial"/>
                <a:cs typeface="Arial"/>
              </a:rPr>
              <a:t>.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397244" y="4369255"/>
            <a:ext cx="5449289" cy="516128"/>
          </a:xfrm>
          <a:prstGeom prst="rect">
            <a:avLst/>
          </a:prstGeom>
        </p:spPr>
        <p:txBody>
          <a:bodyPr wrap="square" lIns="0" tIns="12319" rIns="0" bIns="0" rtlCol="0">
            <a:noAutofit/>
          </a:bodyPr>
          <a:lstStyle/>
          <a:p>
            <a:pPr marL="12700" marR="34290">
              <a:lnSpc>
                <a:spcPts val="1939"/>
              </a:lnSpc>
            </a:pPr>
            <a:r>
              <a:rPr sz="1700" b="1" spc="-279" dirty="0">
                <a:solidFill>
                  <a:srgbClr val="9C5D7C"/>
                </a:solidFill>
                <a:latin typeface="Arial"/>
                <a:cs typeface="Arial"/>
              </a:rPr>
              <a:t>F</a:t>
            </a:r>
            <a:r>
              <a:rPr sz="1700" b="1" spc="-102" dirty="0">
                <a:solidFill>
                  <a:srgbClr val="9C5D7C"/>
                </a:solidFill>
                <a:latin typeface="Arial"/>
                <a:cs typeface="Arial"/>
              </a:rPr>
              <a:t>i</a:t>
            </a:r>
            <a:r>
              <a:rPr sz="1700" b="1" spc="19" dirty="0">
                <a:solidFill>
                  <a:srgbClr val="9C5D7C"/>
                </a:solidFill>
                <a:latin typeface="Arial"/>
                <a:cs typeface="Arial"/>
              </a:rPr>
              <a:t>g</a:t>
            </a:r>
            <a:r>
              <a:rPr sz="1700" b="1" spc="-164" dirty="0">
                <a:solidFill>
                  <a:srgbClr val="9C5D7C"/>
                </a:solidFill>
                <a:latin typeface="Arial"/>
                <a:cs typeface="Arial"/>
              </a:rPr>
              <a:t>.</a:t>
            </a:r>
            <a:r>
              <a:rPr sz="1700" b="1" spc="0" dirty="0">
                <a:solidFill>
                  <a:srgbClr val="9C5D7C"/>
                </a:solidFill>
                <a:latin typeface="Arial"/>
                <a:cs typeface="Arial"/>
              </a:rPr>
              <a:t> </a:t>
            </a:r>
            <a:r>
              <a:rPr sz="1700" b="1" spc="-214" dirty="0">
                <a:solidFill>
                  <a:srgbClr val="9C5D7C"/>
                </a:solidFill>
                <a:latin typeface="Arial"/>
                <a:cs typeface="Arial"/>
              </a:rPr>
              <a:t> </a:t>
            </a:r>
            <a:r>
              <a:rPr sz="1800" b="1" spc="-83" dirty="0">
                <a:solidFill>
                  <a:srgbClr val="9C5D7C"/>
                </a:solidFill>
                <a:latin typeface="Times New Roman"/>
                <a:cs typeface="Times New Roman"/>
              </a:rPr>
              <a:t>1</a:t>
            </a:r>
            <a:r>
              <a:rPr sz="1800" b="1" spc="181" dirty="0">
                <a:solidFill>
                  <a:srgbClr val="9C5D7C"/>
                </a:solidFill>
                <a:latin typeface="Times New Roman"/>
                <a:cs typeface="Times New Roman"/>
              </a:rPr>
              <a:t>5</a:t>
            </a:r>
            <a:r>
              <a:rPr sz="1800" b="1" spc="-197" dirty="0">
                <a:solidFill>
                  <a:srgbClr val="BD95AA"/>
                </a:solidFill>
                <a:latin typeface="Times New Roman"/>
                <a:cs typeface="Times New Roman"/>
              </a:rPr>
              <a:t>.</a:t>
            </a:r>
            <a:r>
              <a:rPr sz="1800" b="1" spc="-254" dirty="0">
                <a:solidFill>
                  <a:srgbClr val="BD95AA"/>
                </a:solidFill>
                <a:latin typeface="Times New Roman"/>
                <a:cs typeface="Times New Roman"/>
              </a:rPr>
              <a:t>-</a:t>
            </a:r>
            <a:r>
              <a:rPr sz="1800" b="1" spc="181" dirty="0">
                <a:solidFill>
                  <a:srgbClr val="9C5D7C"/>
                </a:solidFill>
                <a:latin typeface="Times New Roman"/>
                <a:cs typeface="Times New Roman"/>
              </a:rPr>
              <a:t>7</a:t>
            </a:r>
            <a:r>
              <a:rPr sz="1800" b="1" spc="44" dirty="0">
                <a:solidFill>
                  <a:srgbClr val="9C5D7C"/>
                </a:solidFill>
                <a:latin typeface="Times New Roman"/>
                <a:cs typeface="Times New Roman"/>
              </a:rPr>
              <a:t>3</a:t>
            </a:r>
            <a:r>
              <a:rPr sz="1800" b="1" spc="0" dirty="0">
                <a:solidFill>
                  <a:srgbClr val="9C5D7C"/>
                </a:solidFill>
                <a:latin typeface="Times New Roman"/>
                <a:cs typeface="Times New Roman"/>
              </a:rPr>
              <a:t>   </a:t>
            </a:r>
            <a:r>
              <a:rPr sz="1800" b="1" spc="159" dirty="0">
                <a:solidFill>
                  <a:srgbClr val="9C5D7C"/>
                </a:solidFill>
                <a:latin typeface="Times New Roman"/>
                <a:cs typeface="Times New Roman"/>
              </a:rPr>
              <a:t> </a:t>
            </a:r>
            <a:r>
              <a:rPr sz="1700" spc="-25" dirty="0">
                <a:solidFill>
                  <a:srgbClr val="343434"/>
                </a:solidFill>
                <a:latin typeface="Times New Roman"/>
                <a:cs typeface="Times New Roman"/>
              </a:rPr>
              <a:t>Un</a:t>
            </a:r>
            <a:r>
              <a:rPr sz="1700" spc="-14" dirty="0">
                <a:solidFill>
                  <a:srgbClr val="343434"/>
                </a:solidFill>
                <a:latin typeface="Times New Roman"/>
                <a:cs typeface="Times New Roman"/>
              </a:rPr>
              <a:t>i</a:t>
            </a:r>
            <a:r>
              <a:rPr sz="1700" spc="0" dirty="0">
                <a:solidFill>
                  <a:srgbClr val="494949"/>
                </a:solidFill>
                <a:latin typeface="Times New Roman"/>
                <a:cs typeface="Times New Roman"/>
              </a:rPr>
              <a:t>c</a:t>
            </a:r>
            <a:r>
              <a:rPr sz="1700" spc="-44" dirty="0">
                <a:solidFill>
                  <a:srgbClr val="494949"/>
                </a:solidFill>
                <a:latin typeface="Times New Roman"/>
                <a:cs typeface="Times New Roman"/>
              </a:rPr>
              <a:t>y</a:t>
            </a:r>
            <a:r>
              <a:rPr sz="1700" spc="0" dirty="0">
                <a:solidFill>
                  <a:srgbClr val="494949"/>
                </a:solidFill>
                <a:latin typeface="Times New Roman"/>
                <a:cs typeface="Times New Roman"/>
              </a:rPr>
              <a:t>s</a:t>
            </a:r>
            <a:r>
              <a:rPr sz="1700" spc="-34" dirty="0">
                <a:solidFill>
                  <a:srgbClr val="494949"/>
                </a:solidFill>
                <a:latin typeface="Times New Roman"/>
                <a:cs typeface="Times New Roman"/>
              </a:rPr>
              <a:t>t</a:t>
            </a:r>
            <a:r>
              <a:rPr sz="1700" spc="-9" dirty="0">
                <a:solidFill>
                  <a:srgbClr val="343434"/>
                </a:solidFill>
                <a:latin typeface="Times New Roman"/>
                <a:cs typeface="Times New Roman"/>
              </a:rPr>
              <a:t>i</a:t>
            </a:r>
            <a:r>
              <a:rPr sz="1700" spc="0" dirty="0">
                <a:solidFill>
                  <a:srgbClr val="494949"/>
                </a:solidFill>
                <a:latin typeface="Times New Roman"/>
                <a:cs typeface="Times New Roman"/>
              </a:rPr>
              <a:t>c</a:t>
            </a:r>
            <a:r>
              <a:rPr sz="1700" spc="326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700" spc="62" dirty="0">
                <a:solidFill>
                  <a:srgbClr val="494949"/>
                </a:solidFill>
                <a:latin typeface="Times New Roman"/>
                <a:cs typeface="Times New Roman"/>
              </a:rPr>
              <a:t>a</a:t>
            </a:r>
            <a:r>
              <a:rPr sz="1700" spc="113" dirty="0">
                <a:solidFill>
                  <a:srgbClr val="494949"/>
                </a:solidFill>
                <a:latin typeface="Times New Roman"/>
                <a:cs typeface="Times New Roman"/>
              </a:rPr>
              <a:t>m</a:t>
            </a:r>
            <a:r>
              <a:rPr sz="1700" spc="67" dirty="0">
                <a:solidFill>
                  <a:srgbClr val="494949"/>
                </a:solidFill>
                <a:latin typeface="Times New Roman"/>
                <a:cs typeface="Times New Roman"/>
              </a:rPr>
              <a:t>e</a:t>
            </a:r>
            <a:r>
              <a:rPr sz="1700" spc="44" dirty="0">
                <a:solidFill>
                  <a:srgbClr val="494949"/>
                </a:solidFill>
                <a:latin typeface="Times New Roman"/>
                <a:cs typeface="Times New Roman"/>
              </a:rPr>
              <a:t>l</a:t>
            </a:r>
            <a:r>
              <a:rPr sz="1700" spc="74" dirty="0">
                <a:solidFill>
                  <a:srgbClr val="494949"/>
                </a:solidFill>
                <a:latin typeface="Times New Roman"/>
                <a:cs typeface="Times New Roman"/>
              </a:rPr>
              <a:t>o</a:t>
            </a:r>
            <a:r>
              <a:rPr sz="1700" spc="74" dirty="0">
                <a:solidFill>
                  <a:srgbClr val="343434"/>
                </a:solidFill>
                <a:latin typeface="Times New Roman"/>
                <a:cs typeface="Times New Roman"/>
              </a:rPr>
              <a:t>b</a:t>
            </a:r>
            <a:r>
              <a:rPr sz="1700" spc="44" dirty="0">
                <a:solidFill>
                  <a:srgbClr val="343434"/>
                </a:solidFill>
                <a:latin typeface="Times New Roman"/>
                <a:cs typeface="Times New Roman"/>
              </a:rPr>
              <a:t>l</a:t>
            </a:r>
            <a:r>
              <a:rPr sz="1700" spc="67" dirty="0">
                <a:solidFill>
                  <a:srgbClr val="494949"/>
                </a:solidFill>
                <a:latin typeface="Times New Roman"/>
                <a:cs typeface="Times New Roman"/>
              </a:rPr>
              <a:t>a</a:t>
            </a:r>
            <a:r>
              <a:rPr sz="1700" spc="62" dirty="0">
                <a:solidFill>
                  <a:srgbClr val="494949"/>
                </a:solidFill>
                <a:latin typeface="Times New Roman"/>
                <a:cs typeface="Times New Roman"/>
              </a:rPr>
              <a:t>s</a:t>
            </a:r>
            <a:r>
              <a:rPr sz="1700" spc="11" dirty="0">
                <a:solidFill>
                  <a:srgbClr val="494949"/>
                </a:solidFill>
                <a:latin typeface="Times New Roman"/>
                <a:cs typeface="Times New Roman"/>
              </a:rPr>
              <a:t>t</a:t>
            </a:r>
            <a:r>
              <a:rPr sz="1700" spc="74" dirty="0">
                <a:solidFill>
                  <a:srgbClr val="494949"/>
                </a:solidFill>
                <a:latin typeface="Times New Roman"/>
                <a:cs typeface="Times New Roman"/>
              </a:rPr>
              <a:t>o</a:t>
            </a:r>
            <a:r>
              <a:rPr sz="1700" spc="113" dirty="0">
                <a:solidFill>
                  <a:srgbClr val="494949"/>
                </a:solidFill>
                <a:latin typeface="Times New Roman"/>
                <a:cs typeface="Times New Roman"/>
              </a:rPr>
              <a:t>m</a:t>
            </a:r>
            <a:r>
              <a:rPr sz="1700" spc="89" dirty="0">
                <a:solidFill>
                  <a:srgbClr val="494949"/>
                </a:solidFill>
                <a:latin typeface="Times New Roman"/>
                <a:cs typeface="Times New Roman"/>
              </a:rPr>
              <a:t>a</a:t>
            </a:r>
            <a:r>
              <a:rPr sz="1700" spc="231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700" spc="-88" dirty="0">
                <a:solidFill>
                  <a:srgbClr val="494949"/>
                </a:solidFill>
                <a:latin typeface="Times New Roman"/>
                <a:cs typeface="Times New Roman"/>
              </a:rPr>
              <a:t>(</a:t>
            </a:r>
            <a:r>
              <a:rPr sz="1700" spc="-38" dirty="0">
                <a:solidFill>
                  <a:srgbClr val="343434"/>
                </a:solidFill>
                <a:latin typeface="Times New Roman"/>
                <a:cs typeface="Times New Roman"/>
              </a:rPr>
              <a:t>i</a:t>
            </a:r>
            <a:r>
              <a:rPr sz="1700" spc="39" dirty="0">
                <a:solidFill>
                  <a:srgbClr val="343434"/>
                </a:solidFill>
                <a:latin typeface="Times New Roman"/>
                <a:cs typeface="Times New Roman"/>
              </a:rPr>
              <a:t>n</a:t>
            </a:r>
            <a:r>
              <a:rPr sz="1700" spc="224" dirty="0">
                <a:solidFill>
                  <a:srgbClr val="494949"/>
                </a:solidFill>
                <a:latin typeface="Times New Roman"/>
                <a:cs typeface="Times New Roman"/>
              </a:rPr>
              <a:t>t</a:t>
            </a:r>
            <a:r>
              <a:rPr sz="1700" spc="81" dirty="0">
                <a:solidFill>
                  <a:srgbClr val="343434"/>
                </a:solidFill>
                <a:latin typeface="Times New Roman"/>
                <a:cs typeface="Times New Roman"/>
              </a:rPr>
              <a:t>r</a:t>
            </a:r>
            <a:r>
              <a:rPr sz="1700" spc="109" dirty="0">
                <a:solidFill>
                  <a:srgbClr val="494949"/>
                </a:solidFill>
                <a:latin typeface="Times New Roman"/>
                <a:cs typeface="Times New Roman"/>
              </a:rPr>
              <a:t>a</a:t>
            </a:r>
            <a:r>
              <a:rPr sz="1700" spc="-14" dirty="0">
                <a:solidFill>
                  <a:srgbClr val="343434"/>
                </a:solidFill>
                <a:latin typeface="Times New Roman"/>
                <a:cs typeface="Times New Roman"/>
              </a:rPr>
              <a:t>l</a:t>
            </a:r>
            <a:r>
              <a:rPr sz="1700" spc="84" dirty="0">
                <a:solidFill>
                  <a:srgbClr val="343434"/>
                </a:solidFill>
                <a:latin typeface="Times New Roman"/>
                <a:cs typeface="Times New Roman"/>
              </a:rPr>
              <a:t>u</a:t>
            </a:r>
            <a:r>
              <a:rPr sz="1700" spc="25" dirty="0">
                <a:solidFill>
                  <a:srgbClr val="343434"/>
                </a:solidFill>
                <a:latin typeface="Times New Roman"/>
                <a:cs typeface="Times New Roman"/>
              </a:rPr>
              <a:t>m</a:t>
            </a:r>
            <a:r>
              <a:rPr sz="1700" spc="-40" dirty="0">
                <a:solidFill>
                  <a:srgbClr val="343434"/>
                </a:solidFill>
                <a:latin typeface="Times New Roman"/>
                <a:cs typeface="Times New Roman"/>
              </a:rPr>
              <a:t>i</a:t>
            </a:r>
            <a:r>
              <a:rPr sz="1700" spc="254" dirty="0">
                <a:solidFill>
                  <a:srgbClr val="494949"/>
                </a:solidFill>
                <a:latin typeface="Times New Roman"/>
                <a:cs typeface="Times New Roman"/>
              </a:rPr>
              <a:t>n</a:t>
            </a:r>
            <a:r>
              <a:rPr sz="1700" spc="5" dirty="0">
                <a:solidFill>
                  <a:srgbClr val="343434"/>
                </a:solidFill>
                <a:latin typeface="Times New Roman"/>
                <a:cs typeface="Times New Roman"/>
              </a:rPr>
              <a:t>al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ts val="2065"/>
              </a:lnSpc>
              <a:spcBef>
                <a:spcPts val="6"/>
              </a:spcBef>
            </a:pPr>
            <a:r>
              <a:rPr sz="1800" spc="-17" dirty="0">
                <a:solidFill>
                  <a:srgbClr val="343434"/>
                </a:solidFill>
                <a:latin typeface="Times New Roman"/>
                <a:cs typeface="Times New Roman"/>
              </a:rPr>
              <a:t>pl</a:t>
            </a:r>
            <a:r>
              <a:rPr sz="1800" spc="-17" dirty="0">
                <a:solidFill>
                  <a:srgbClr val="494949"/>
                </a:solidFill>
                <a:latin typeface="Times New Roman"/>
                <a:cs typeface="Times New Roman"/>
              </a:rPr>
              <a:t>exifo</a:t>
            </a:r>
            <a:r>
              <a:rPr sz="1800" spc="-17" dirty="0">
                <a:solidFill>
                  <a:srgbClr val="343434"/>
                </a:solidFill>
                <a:latin typeface="Times New Roman"/>
                <a:cs typeface="Times New Roman"/>
              </a:rPr>
              <a:t>r</a:t>
            </a:r>
            <a:r>
              <a:rPr sz="1800" spc="-17" dirty="0">
                <a:solidFill>
                  <a:srgbClr val="494949"/>
                </a:solidFill>
                <a:latin typeface="Times New Roman"/>
                <a:cs typeface="Times New Roman"/>
              </a:rPr>
              <a:t>m t</a:t>
            </a:r>
            <a:r>
              <a:rPr sz="1800" spc="-17" dirty="0">
                <a:solidFill>
                  <a:srgbClr val="343434"/>
                </a:solidFill>
                <a:latin typeface="Times New Roman"/>
                <a:cs typeface="Times New Roman"/>
              </a:rPr>
              <a:t>yp</a:t>
            </a:r>
            <a:r>
              <a:rPr sz="1800" spc="-17" dirty="0">
                <a:solidFill>
                  <a:srgbClr val="494949"/>
                </a:solidFill>
                <a:latin typeface="Times New Roman"/>
                <a:cs typeface="Times New Roman"/>
              </a:rPr>
              <a:t>e)</a:t>
            </a:r>
            <a:r>
              <a:rPr sz="1800" spc="-17" dirty="0">
                <a:solidFill>
                  <a:srgbClr val="626262"/>
                </a:solidFill>
                <a:latin typeface="Times New Roman"/>
                <a:cs typeface="Times New Roman"/>
              </a:rPr>
              <a:t>. Co</a:t>
            </a:r>
            <a:r>
              <a:rPr sz="1800" spc="-17" dirty="0">
                <a:solidFill>
                  <a:srgbClr val="494949"/>
                </a:solidFill>
                <a:latin typeface="Times New Roman"/>
                <a:cs typeface="Times New Roman"/>
              </a:rPr>
              <a:t>r</a:t>
            </a:r>
            <a:r>
              <a:rPr sz="1800" spc="-17" dirty="0">
                <a:solidFill>
                  <a:srgbClr val="626262"/>
                </a:solidFill>
                <a:latin typeface="Times New Roman"/>
                <a:cs typeface="Times New Roman"/>
              </a:rPr>
              <a:t>o</a:t>
            </a:r>
            <a:r>
              <a:rPr sz="1800" spc="-17" dirty="0">
                <a:solidFill>
                  <a:srgbClr val="494949"/>
                </a:solidFill>
                <a:latin typeface="Times New Roman"/>
                <a:cs typeface="Times New Roman"/>
              </a:rPr>
              <a:t>n</a:t>
            </a:r>
            <a:r>
              <a:rPr sz="1800" spc="-17" dirty="0">
                <a:solidFill>
                  <a:srgbClr val="626262"/>
                </a:solidFill>
                <a:latin typeface="Times New Roman"/>
                <a:cs typeface="Times New Roman"/>
              </a:rPr>
              <a:t>a</a:t>
            </a:r>
            <a:r>
              <a:rPr sz="1800" spc="-17" dirty="0">
                <a:solidFill>
                  <a:srgbClr val="343434"/>
                </a:solidFill>
                <a:latin typeface="Times New Roman"/>
                <a:cs typeface="Times New Roman"/>
              </a:rPr>
              <a:t>l </a:t>
            </a:r>
            <a:r>
              <a:rPr sz="1800" spc="-17" dirty="0">
                <a:solidFill>
                  <a:srgbClr val="626262"/>
                </a:solidFill>
                <a:latin typeface="Times New Roman"/>
                <a:cs typeface="Times New Roman"/>
              </a:rPr>
              <a:t>co</a:t>
            </a:r>
            <a:r>
              <a:rPr sz="1800" spc="-17" dirty="0">
                <a:solidFill>
                  <a:srgbClr val="494949"/>
                </a:solidFill>
                <a:latin typeface="Times New Roman"/>
                <a:cs typeface="Times New Roman"/>
              </a:rPr>
              <a:t>mput</a:t>
            </a:r>
            <a:r>
              <a:rPr sz="1800" spc="-17" dirty="0">
                <a:solidFill>
                  <a:srgbClr val="626262"/>
                </a:solidFill>
                <a:latin typeface="Times New Roman"/>
                <a:cs typeface="Times New Roman"/>
              </a:rPr>
              <a:t>ed </a:t>
            </a:r>
            <a:r>
              <a:rPr sz="1800" spc="-17" dirty="0">
                <a:solidFill>
                  <a:srgbClr val="494949"/>
                </a:solidFill>
                <a:latin typeface="Times New Roman"/>
                <a:cs typeface="Times New Roman"/>
              </a:rPr>
              <a:t>t</a:t>
            </a:r>
            <a:r>
              <a:rPr sz="1800" spc="-17" dirty="0">
                <a:solidFill>
                  <a:srgbClr val="626262"/>
                </a:solidFill>
                <a:latin typeface="Times New Roman"/>
                <a:cs typeface="Times New Roman"/>
              </a:rPr>
              <a:t>o</a:t>
            </a:r>
            <a:r>
              <a:rPr sz="1800" spc="-17" dirty="0">
                <a:solidFill>
                  <a:srgbClr val="494949"/>
                </a:solidFill>
                <a:latin typeface="Times New Roman"/>
                <a:cs typeface="Times New Roman"/>
              </a:rPr>
              <a:t>m</a:t>
            </a:r>
            <a:r>
              <a:rPr sz="1800" spc="-17" dirty="0">
                <a:solidFill>
                  <a:srgbClr val="626262"/>
                </a:solidFill>
                <a:latin typeface="Times New Roman"/>
                <a:cs typeface="Times New Roman"/>
              </a:rPr>
              <a:t>og</a:t>
            </a:r>
            <a:r>
              <a:rPr sz="1800" spc="-17" dirty="0">
                <a:solidFill>
                  <a:srgbClr val="494949"/>
                </a:solidFill>
                <a:latin typeface="Times New Roman"/>
                <a:cs typeface="Times New Roman"/>
              </a:rPr>
              <a:t>r</a:t>
            </a:r>
            <a:r>
              <a:rPr sz="1800" spc="-17" dirty="0">
                <a:solidFill>
                  <a:srgbClr val="626262"/>
                </a:solidFill>
                <a:latin typeface="Times New Roman"/>
                <a:cs typeface="Times New Roman"/>
              </a:rPr>
              <a:t>a</a:t>
            </a:r>
            <a:r>
              <a:rPr sz="1800" spc="-17" dirty="0">
                <a:solidFill>
                  <a:srgbClr val="494949"/>
                </a:solidFill>
                <a:latin typeface="Times New Roman"/>
                <a:cs typeface="Times New Roman"/>
              </a:rPr>
              <a:t>phy </a:t>
            </a:r>
            <a:r>
              <a:rPr sz="1800" spc="-17" dirty="0">
                <a:solidFill>
                  <a:srgbClr val="626262"/>
                </a:solidFill>
                <a:latin typeface="Times New Roman"/>
                <a:cs typeface="Times New Roman"/>
              </a:rPr>
              <a:t>(C</a:t>
            </a:r>
            <a:r>
              <a:rPr sz="1800" spc="-17" dirty="0">
                <a:solidFill>
                  <a:srgbClr val="494949"/>
                </a:solidFill>
                <a:latin typeface="Times New Roman"/>
                <a:cs typeface="Times New Roman"/>
              </a:rPr>
              <a:t>T) im</a:t>
            </a:r>
            <a:r>
              <a:rPr sz="1800" spc="-17" dirty="0">
                <a:solidFill>
                  <a:srgbClr val="626262"/>
                </a:solidFill>
                <a:latin typeface="Times New Roman"/>
                <a:cs typeface="Times New Roman"/>
              </a:rPr>
              <a:t>age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499" y="4373378"/>
            <a:ext cx="5566747" cy="1275139"/>
          </a:xfrm>
          <a:prstGeom prst="rect">
            <a:avLst/>
          </a:prstGeom>
        </p:spPr>
        <p:txBody>
          <a:bodyPr wrap="square" lIns="0" tIns="11652" rIns="0" bIns="0" rtlCol="0">
            <a:noAutofit/>
          </a:bodyPr>
          <a:lstStyle/>
          <a:p>
            <a:pPr marL="24892" marR="26730">
              <a:lnSpc>
                <a:spcPts val="1835"/>
              </a:lnSpc>
            </a:pPr>
            <a:r>
              <a:rPr sz="1600" b="1" spc="-160" dirty="0">
                <a:solidFill>
                  <a:srgbClr val="9C5D7C"/>
                </a:solidFill>
                <a:latin typeface="Arial"/>
                <a:cs typeface="Arial"/>
              </a:rPr>
              <a:t>F</a:t>
            </a:r>
            <a:r>
              <a:rPr sz="1600" b="1" spc="-83" dirty="0">
                <a:solidFill>
                  <a:srgbClr val="9C5D7C"/>
                </a:solidFill>
                <a:latin typeface="Arial"/>
                <a:cs typeface="Arial"/>
              </a:rPr>
              <a:t>i</a:t>
            </a:r>
            <a:r>
              <a:rPr sz="1600" b="1" spc="29" dirty="0">
                <a:solidFill>
                  <a:srgbClr val="9C5D7C"/>
                </a:solidFill>
                <a:latin typeface="Arial"/>
                <a:cs typeface="Arial"/>
              </a:rPr>
              <a:t>g</a:t>
            </a:r>
            <a:r>
              <a:rPr sz="1600" b="1" spc="-163" dirty="0">
                <a:solidFill>
                  <a:srgbClr val="9C5D7C"/>
                </a:solidFill>
                <a:latin typeface="Arial"/>
                <a:cs typeface="Arial"/>
              </a:rPr>
              <a:t>.</a:t>
            </a:r>
            <a:r>
              <a:rPr sz="1600" b="1" spc="0" dirty="0">
                <a:solidFill>
                  <a:srgbClr val="9C5D7C"/>
                </a:solidFill>
                <a:latin typeface="Arial"/>
                <a:cs typeface="Arial"/>
              </a:rPr>
              <a:t> </a:t>
            </a:r>
            <a:r>
              <a:rPr sz="1600" b="1" spc="-159" dirty="0">
                <a:solidFill>
                  <a:srgbClr val="9C5D7C"/>
                </a:solidFill>
                <a:latin typeface="Arial"/>
                <a:cs typeface="Arial"/>
              </a:rPr>
              <a:t> </a:t>
            </a:r>
            <a:r>
              <a:rPr sz="1600" b="1" spc="29" dirty="0">
                <a:solidFill>
                  <a:srgbClr val="9C5D7C"/>
                </a:solidFill>
                <a:latin typeface="Arial"/>
                <a:cs typeface="Arial"/>
              </a:rPr>
              <a:t>1</a:t>
            </a:r>
            <a:r>
              <a:rPr sz="1600" b="1" spc="34" dirty="0">
                <a:solidFill>
                  <a:srgbClr val="9C5D7C"/>
                </a:solidFill>
                <a:latin typeface="Arial"/>
                <a:cs typeface="Arial"/>
              </a:rPr>
              <a:t>5</a:t>
            </a:r>
            <a:r>
              <a:rPr sz="1600" b="1" spc="19" dirty="0">
                <a:solidFill>
                  <a:srgbClr val="AF7E97"/>
                </a:solidFill>
                <a:latin typeface="Arial"/>
                <a:cs typeface="Arial"/>
              </a:rPr>
              <a:t>-</a:t>
            </a:r>
            <a:r>
              <a:rPr sz="1600" b="1" spc="34" dirty="0">
                <a:solidFill>
                  <a:srgbClr val="9C5D7C"/>
                </a:solidFill>
                <a:latin typeface="Arial"/>
                <a:cs typeface="Arial"/>
              </a:rPr>
              <a:t>7</a:t>
            </a:r>
            <a:r>
              <a:rPr sz="1600" b="1" spc="0" dirty="0">
                <a:solidFill>
                  <a:srgbClr val="9C5D7C"/>
                </a:solidFill>
                <a:latin typeface="Arial"/>
                <a:cs typeface="Arial"/>
              </a:rPr>
              <a:t>2   </a:t>
            </a:r>
            <a:r>
              <a:rPr sz="1600" b="1" spc="400" dirty="0">
                <a:solidFill>
                  <a:srgbClr val="9C5D7C"/>
                </a:solidFill>
                <a:latin typeface="Arial"/>
                <a:cs typeface="Arial"/>
              </a:rPr>
              <a:t> </a:t>
            </a:r>
            <a:r>
              <a:rPr sz="1700" spc="-172" dirty="0">
                <a:solidFill>
                  <a:srgbClr val="494949"/>
                </a:solidFill>
                <a:latin typeface="Times New Roman"/>
                <a:cs typeface="Times New Roman"/>
              </a:rPr>
              <a:t>U</a:t>
            </a:r>
            <a:r>
              <a:rPr sz="1700" spc="110" dirty="0">
                <a:solidFill>
                  <a:srgbClr val="343434"/>
                </a:solidFill>
                <a:latin typeface="Times New Roman"/>
                <a:cs typeface="Times New Roman"/>
              </a:rPr>
              <a:t>n</a:t>
            </a:r>
            <a:r>
              <a:rPr sz="1700" spc="-14" dirty="0">
                <a:solidFill>
                  <a:srgbClr val="343434"/>
                </a:solidFill>
                <a:latin typeface="Times New Roman"/>
                <a:cs typeface="Times New Roman"/>
              </a:rPr>
              <a:t>i</a:t>
            </a:r>
            <a:r>
              <a:rPr sz="1700" spc="-7" dirty="0">
                <a:solidFill>
                  <a:srgbClr val="494949"/>
                </a:solidFill>
                <a:latin typeface="Times New Roman"/>
                <a:cs typeface="Times New Roman"/>
              </a:rPr>
              <a:t>c</a:t>
            </a:r>
            <a:r>
              <a:rPr sz="1700" spc="7" dirty="0">
                <a:solidFill>
                  <a:srgbClr val="494949"/>
                </a:solidFill>
                <a:latin typeface="Times New Roman"/>
                <a:cs typeface="Times New Roman"/>
              </a:rPr>
              <a:t>y</a:t>
            </a:r>
            <a:r>
              <a:rPr sz="1700" spc="-33" dirty="0">
                <a:solidFill>
                  <a:srgbClr val="494949"/>
                </a:solidFill>
                <a:latin typeface="Times New Roman"/>
                <a:cs typeface="Times New Roman"/>
              </a:rPr>
              <a:t>s</a:t>
            </a:r>
            <a:r>
              <a:rPr sz="1700" spc="129" dirty="0">
                <a:solidFill>
                  <a:srgbClr val="494949"/>
                </a:solidFill>
                <a:latin typeface="Times New Roman"/>
                <a:cs typeface="Times New Roman"/>
              </a:rPr>
              <a:t>t</a:t>
            </a:r>
            <a:r>
              <a:rPr sz="1700" spc="-14" dirty="0">
                <a:solidFill>
                  <a:srgbClr val="494949"/>
                </a:solidFill>
                <a:latin typeface="Times New Roman"/>
                <a:cs typeface="Times New Roman"/>
              </a:rPr>
              <a:t>i</a:t>
            </a:r>
            <a:r>
              <a:rPr sz="1700" spc="81" dirty="0">
                <a:solidFill>
                  <a:srgbClr val="626262"/>
                </a:solidFill>
                <a:latin typeface="Times New Roman"/>
                <a:cs typeface="Times New Roman"/>
              </a:rPr>
              <a:t>c</a:t>
            </a:r>
            <a:r>
              <a:rPr sz="1700" spc="-34" dirty="0">
                <a:solidFill>
                  <a:srgbClr val="626262"/>
                </a:solidFill>
                <a:latin typeface="Times New Roman"/>
                <a:cs typeface="Times New Roman"/>
              </a:rPr>
              <a:t> </a:t>
            </a:r>
            <a:r>
              <a:rPr sz="1700" spc="109" dirty="0">
                <a:solidFill>
                  <a:srgbClr val="494949"/>
                </a:solidFill>
                <a:latin typeface="Times New Roman"/>
                <a:cs typeface="Times New Roman"/>
              </a:rPr>
              <a:t>a</a:t>
            </a:r>
            <a:r>
              <a:rPr sz="1700" spc="117" dirty="0">
                <a:solidFill>
                  <a:srgbClr val="494949"/>
                </a:solidFill>
                <a:latin typeface="Times New Roman"/>
                <a:cs typeface="Times New Roman"/>
              </a:rPr>
              <a:t>m</a:t>
            </a:r>
            <a:r>
              <a:rPr sz="1700" spc="132" dirty="0">
                <a:solidFill>
                  <a:srgbClr val="494949"/>
                </a:solidFill>
                <a:latin typeface="Times New Roman"/>
                <a:cs typeface="Times New Roman"/>
              </a:rPr>
              <a:t>e</a:t>
            </a:r>
            <a:r>
              <a:rPr sz="1700" spc="-14" dirty="0">
                <a:solidFill>
                  <a:srgbClr val="343434"/>
                </a:solidFill>
                <a:latin typeface="Times New Roman"/>
                <a:cs typeface="Times New Roman"/>
              </a:rPr>
              <a:t>l</a:t>
            </a:r>
            <a:r>
              <a:rPr sz="1700" spc="84" dirty="0">
                <a:solidFill>
                  <a:srgbClr val="494949"/>
                </a:solidFill>
                <a:latin typeface="Times New Roman"/>
                <a:cs typeface="Times New Roman"/>
              </a:rPr>
              <a:t>o</a:t>
            </a:r>
            <a:r>
              <a:rPr sz="1700" spc="-80" dirty="0">
                <a:solidFill>
                  <a:srgbClr val="343434"/>
                </a:solidFill>
                <a:latin typeface="Times New Roman"/>
                <a:cs typeface="Times New Roman"/>
              </a:rPr>
              <a:t>b</a:t>
            </a:r>
            <a:r>
              <a:rPr sz="1700" spc="79" dirty="0">
                <a:solidFill>
                  <a:srgbClr val="494949"/>
                </a:solidFill>
                <a:latin typeface="Times New Roman"/>
                <a:cs typeface="Times New Roman"/>
              </a:rPr>
              <a:t>l</a:t>
            </a:r>
            <a:r>
              <a:rPr sz="1700" spc="85" dirty="0">
                <a:solidFill>
                  <a:srgbClr val="494949"/>
                </a:solidFill>
                <a:latin typeface="Times New Roman"/>
                <a:cs typeface="Times New Roman"/>
              </a:rPr>
              <a:t>a</a:t>
            </a:r>
            <a:r>
              <a:rPr sz="1700" spc="98" dirty="0">
                <a:solidFill>
                  <a:srgbClr val="494949"/>
                </a:solidFill>
                <a:latin typeface="Times New Roman"/>
                <a:cs typeface="Times New Roman"/>
              </a:rPr>
              <a:t>s</a:t>
            </a:r>
            <a:r>
              <a:rPr sz="1700" spc="39" dirty="0">
                <a:solidFill>
                  <a:srgbClr val="494949"/>
                </a:solidFill>
                <a:latin typeface="Times New Roman"/>
                <a:cs typeface="Times New Roman"/>
              </a:rPr>
              <a:t>t</a:t>
            </a:r>
            <a:r>
              <a:rPr sz="1700" spc="110" dirty="0">
                <a:solidFill>
                  <a:srgbClr val="494949"/>
                </a:solidFill>
                <a:latin typeface="Times New Roman"/>
                <a:cs typeface="Times New Roman"/>
              </a:rPr>
              <a:t>o</a:t>
            </a:r>
            <a:r>
              <a:rPr sz="1700" spc="70" dirty="0">
                <a:solidFill>
                  <a:srgbClr val="494949"/>
                </a:solidFill>
                <a:latin typeface="Times New Roman"/>
                <a:cs typeface="Times New Roman"/>
              </a:rPr>
              <a:t>m</a:t>
            </a:r>
            <a:r>
              <a:rPr sz="1700" spc="85" dirty="0">
                <a:solidFill>
                  <a:srgbClr val="494949"/>
                </a:solidFill>
                <a:latin typeface="Times New Roman"/>
                <a:cs typeface="Times New Roman"/>
              </a:rPr>
              <a:t>a</a:t>
            </a:r>
            <a:r>
              <a:rPr sz="1700" spc="-152" dirty="0">
                <a:solidFill>
                  <a:srgbClr val="626262"/>
                </a:solidFill>
                <a:latin typeface="Times New Roman"/>
                <a:cs typeface="Times New Roman"/>
              </a:rPr>
              <a:t>.</a:t>
            </a:r>
            <a:r>
              <a:rPr sz="1700" spc="0" dirty="0">
                <a:solidFill>
                  <a:srgbClr val="626262"/>
                </a:solidFill>
                <a:latin typeface="Times New Roman"/>
                <a:cs typeface="Times New Roman"/>
              </a:rPr>
              <a:t> </a:t>
            </a:r>
            <a:r>
              <a:rPr sz="1700" spc="-209" dirty="0">
                <a:solidFill>
                  <a:srgbClr val="626262"/>
                </a:solidFill>
                <a:latin typeface="Times New Roman"/>
                <a:cs typeface="Times New Roman"/>
              </a:rPr>
              <a:t> </a:t>
            </a:r>
            <a:r>
              <a:rPr sz="1700" spc="0" dirty="0">
                <a:solidFill>
                  <a:srgbClr val="494949"/>
                </a:solidFill>
                <a:latin typeface="Times New Roman"/>
                <a:cs typeface="Times New Roman"/>
              </a:rPr>
              <a:t>A</a:t>
            </a:r>
            <a:r>
              <a:rPr sz="1700" spc="-67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500" spc="9" dirty="0">
                <a:solidFill>
                  <a:srgbClr val="343434"/>
                </a:solidFill>
                <a:latin typeface="Arial"/>
                <a:cs typeface="Arial"/>
              </a:rPr>
              <a:t>l</a:t>
            </a:r>
            <a:r>
              <a:rPr sz="1500" spc="25" dirty="0">
                <a:solidFill>
                  <a:srgbClr val="626262"/>
                </a:solidFill>
                <a:latin typeface="Arial"/>
                <a:cs typeface="Arial"/>
              </a:rPr>
              <a:t>a</a:t>
            </a:r>
            <a:r>
              <a:rPr sz="1500" spc="14" dirty="0">
                <a:solidFill>
                  <a:srgbClr val="494949"/>
                </a:solidFill>
                <a:latin typeface="Arial"/>
                <a:cs typeface="Arial"/>
              </a:rPr>
              <a:t>r</a:t>
            </a:r>
            <a:r>
              <a:rPr sz="1500" spc="25" dirty="0">
                <a:solidFill>
                  <a:srgbClr val="626262"/>
                </a:solidFill>
                <a:latin typeface="Arial"/>
                <a:cs typeface="Arial"/>
              </a:rPr>
              <a:t>g</a:t>
            </a:r>
            <a:r>
              <a:rPr sz="1500" spc="0" dirty="0">
                <a:solidFill>
                  <a:srgbClr val="626262"/>
                </a:solidFill>
                <a:latin typeface="Arial"/>
                <a:cs typeface="Arial"/>
              </a:rPr>
              <a:t>e</a:t>
            </a:r>
            <a:r>
              <a:rPr sz="1500" spc="118" dirty="0">
                <a:solidFill>
                  <a:srgbClr val="626262"/>
                </a:solidFill>
                <a:latin typeface="Arial"/>
                <a:cs typeface="Arial"/>
              </a:rPr>
              <a:t> </a:t>
            </a:r>
            <a:r>
              <a:rPr sz="1500" spc="28" dirty="0">
                <a:solidFill>
                  <a:srgbClr val="494949"/>
                </a:solidFill>
                <a:latin typeface="Arial"/>
                <a:cs typeface="Arial"/>
              </a:rPr>
              <a:t>r</a:t>
            </a:r>
            <a:r>
              <a:rPr sz="1500" spc="-44" dirty="0">
                <a:solidFill>
                  <a:srgbClr val="626262"/>
                </a:solidFill>
                <a:latin typeface="Arial"/>
                <a:cs typeface="Arial"/>
              </a:rPr>
              <a:t>a</a:t>
            </a:r>
            <a:r>
              <a:rPr sz="1500" spc="77" dirty="0">
                <a:solidFill>
                  <a:srgbClr val="626262"/>
                </a:solidFill>
                <a:latin typeface="Arial"/>
                <a:cs typeface="Arial"/>
              </a:rPr>
              <a:t>d</a:t>
            </a:r>
            <a:r>
              <a:rPr sz="1500" spc="25" dirty="0">
                <a:solidFill>
                  <a:srgbClr val="494949"/>
                </a:solidFill>
                <a:latin typeface="Arial"/>
                <a:cs typeface="Arial"/>
              </a:rPr>
              <a:t>i</a:t>
            </a:r>
            <a:r>
              <a:rPr sz="1500" spc="102" dirty="0">
                <a:solidFill>
                  <a:srgbClr val="626262"/>
                </a:solidFill>
                <a:latin typeface="Arial"/>
                <a:cs typeface="Arial"/>
              </a:rPr>
              <a:t>o</a:t>
            </a:r>
            <a:r>
              <a:rPr sz="1500" spc="52" dirty="0">
                <a:solidFill>
                  <a:srgbClr val="343434"/>
                </a:solidFill>
                <a:latin typeface="Arial"/>
                <a:cs typeface="Arial"/>
              </a:rPr>
              <a:t>l</a:t>
            </a:r>
            <a:r>
              <a:rPr sz="1500" spc="7" dirty="0">
                <a:solidFill>
                  <a:srgbClr val="494949"/>
                </a:solidFill>
                <a:latin typeface="Arial"/>
                <a:cs typeface="Arial"/>
              </a:rPr>
              <a:t>u</a:t>
            </a:r>
            <a:r>
              <a:rPr sz="1500" spc="41" dirty="0">
                <a:solidFill>
                  <a:srgbClr val="626262"/>
                </a:solidFill>
                <a:latin typeface="Arial"/>
                <a:cs typeface="Arial"/>
              </a:rPr>
              <a:t>c</a:t>
            </a:r>
            <a:r>
              <a:rPr sz="1500" spc="-16" dirty="0">
                <a:solidFill>
                  <a:srgbClr val="626262"/>
                </a:solidFill>
                <a:latin typeface="Arial"/>
                <a:cs typeface="Arial"/>
              </a:rPr>
              <a:t>e</a:t>
            </a:r>
            <a:r>
              <a:rPr sz="1500" spc="52" dirty="0">
                <a:solidFill>
                  <a:srgbClr val="494949"/>
                </a:solidFill>
                <a:latin typeface="Arial"/>
                <a:cs typeface="Arial"/>
              </a:rPr>
              <a:t>n</a:t>
            </a:r>
            <a:r>
              <a:rPr sz="1500" spc="0" dirty="0">
                <a:solidFill>
                  <a:srgbClr val="626262"/>
                </a:solidFill>
                <a:latin typeface="Arial"/>
                <a:cs typeface="Arial"/>
              </a:rPr>
              <a:t>cy</a:t>
            </a:r>
            <a:endParaRPr sz="1500">
              <a:latin typeface="Arial"/>
              <a:cs typeface="Arial"/>
            </a:endParaRPr>
          </a:p>
          <a:p>
            <a:pPr marL="12700" indent="12191">
              <a:lnSpc>
                <a:spcPts val="2020"/>
              </a:lnSpc>
              <a:spcBef>
                <a:spcPts val="39"/>
              </a:spcBef>
            </a:pP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in 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a 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7</a:t>
            </a:r>
            <a:r>
              <a:rPr sz="1800" spc="-14" dirty="0">
                <a:solidFill>
                  <a:srgbClr val="979797"/>
                </a:solidFill>
                <a:latin typeface="Times New Roman"/>
                <a:cs typeface="Times New Roman"/>
              </a:rPr>
              <a:t>-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y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ea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r</a:t>
            </a:r>
            <a:r>
              <a:rPr sz="1800" spc="-14" dirty="0">
                <a:solidFill>
                  <a:srgbClr val="979797"/>
                </a:solidFill>
                <a:latin typeface="Times New Roman"/>
                <a:cs typeface="Times New Roman"/>
              </a:rPr>
              <a:t>-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o</a:t>
            </a:r>
            <a:r>
              <a:rPr sz="1800" spc="-14" dirty="0">
                <a:solidFill>
                  <a:srgbClr val="343434"/>
                </a:solidFill>
                <a:latin typeface="Times New Roman"/>
                <a:cs typeface="Times New Roman"/>
              </a:rPr>
              <a:t>l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d 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b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o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y with 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d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i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s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p</a:t>
            </a:r>
            <a:r>
              <a:rPr sz="1800" spc="-14" dirty="0">
                <a:solidFill>
                  <a:srgbClr val="343434"/>
                </a:solidFill>
                <a:latin typeface="Times New Roman"/>
                <a:cs typeface="Times New Roman"/>
              </a:rPr>
              <a:t>l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ace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m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e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nt 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o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f t</a:t>
            </a:r>
            <a:r>
              <a:rPr sz="1800" spc="-14" dirty="0">
                <a:solidFill>
                  <a:srgbClr val="343434"/>
                </a:solidFill>
                <a:latin typeface="Times New Roman"/>
                <a:cs typeface="Times New Roman"/>
              </a:rPr>
              <a:t>h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e de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v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e</a:t>
            </a:r>
            <a:r>
              <a:rPr sz="1800" spc="-14" dirty="0">
                <a:solidFill>
                  <a:srgbClr val="343434"/>
                </a:solidFill>
                <a:latin typeface="Times New Roman"/>
                <a:cs typeface="Times New Roman"/>
              </a:rPr>
              <a:t>l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o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pin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g seco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n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d 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m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o</a:t>
            </a:r>
            <a:r>
              <a:rPr sz="1800" spc="-14" dirty="0">
                <a:solidFill>
                  <a:srgbClr val="343434"/>
                </a:solidFill>
                <a:latin typeface="Times New Roman"/>
                <a:cs typeface="Times New Roman"/>
              </a:rPr>
              <a:t>l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a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r t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o 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t</a:t>
            </a:r>
            <a:r>
              <a:rPr sz="1800" spc="-14" dirty="0">
                <a:solidFill>
                  <a:srgbClr val="343434"/>
                </a:solidFill>
                <a:latin typeface="Times New Roman"/>
                <a:cs typeface="Times New Roman"/>
              </a:rPr>
              <a:t>h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e 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inf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e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ri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o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r b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o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r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de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r 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o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f th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e 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m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a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n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d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ib</a:t>
            </a:r>
            <a:r>
              <a:rPr sz="1800" spc="-14" dirty="0">
                <a:solidFill>
                  <a:srgbClr val="343434"/>
                </a:solidFill>
                <a:latin typeface="Times New Roman"/>
                <a:cs typeface="Times New Roman"/>
              </a:rPr>
              <a:t>l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e</a:t>
            </a:r>
            <a:r>
              <a:rPr sz="1800" spc="-14" dirty="0">
                <a:solidFill>
                  <a:srgbClr val="808080"/>
                </a:solidFill>
                <a:latin typeface="Times New Roman"/>
                <a:cs typeface="Times New Roman"/>
              </a:rPr>
              <a:t>. 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Th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is </a:t>
            </a:r>
            <a:r>
              <a:rPr sz="1800" spc="-14" dirty="0">
                <a:solidFill>
                  <a:srgbClr val="494949"/>
                </a:solidFill>
                <a:latin typeface="Times New Roman"/>
                <a:cs typeface="Times New Roman"/>
              </a:rPr>
              <a:t>w</a:t>
            </a:r>
            <a:r>
              <a:rPr sz="1800" spc="-14" dirty="0">
                <a:solidFill>
                  <a:srgbClr val="626262"/>
                </a:solidFill>
                <a:latin typeface="Times New Roman"/>
                <a:cs typeface="Times New Roman"/>
              </a:rPr>
              <a:t>as</a:t>
            </a:r>
            <a:endParaRPr sz="1800">
              <a:latin typeface="Times New Roman"/>
              <a:cs typeface="Times New Roman"/>
            </a:endParaRPr>
          </a:p>
          <a:p>
            <a:pPr marL="24891" marR="26730">
              <a:lnSpc>
                <a:spcPct val="95825"/>
              </a:lnSpc>
            </a:pPr>
            <a:r>
              <a:rPr sz="1800" spc="-52" dirty="0">
                <a:solidFill>
                  <a:srgbClr val="494949"/>
                </a:solidFill>
                <a:latin typeface="Times New Roman"/>
                <a:cs typeface="Times New Roman"/>
              </a:rPr>
              <a:t>b</a:t>
            </a:r>
            <a:r>
              <a:rPr sz="1800" spc="-52" dirty="0">
                <a:solidFill>
                  <a:srgbClr val="626262"/>
                </a:solidFill>
                <a:latin typeface="Times New Roman"/>
                <a:cs typeface="Times New Roman"/>
              </a:rPr>
              <a:t>e</a:t>
            </a:r>
            <a:r>
              <a:rPr sz="1800" spc="-52" dirty="0">
                <a:solidFill>
                  <a:srgbClr val="343434"/>
                </a:solidFill>
                <a:latin typeface="Times New Roman"/>
                <a:cs typeface="Times New Roman"/>
              </a:rPr>
              <a:t>l</a:t>
            </a:r>
            <a:r>
              <a:rPr sz="1800" spc="-52" dirty="0">
                <a:solidFill>
                  <a:srgbClr val="494949"/>
                </a:solidFill>
                <a:latin typeface="Times New Roman"/>
                <a:cs typeface="Times New Roman"/>
              </a:rPr>
              <a:t>i</a:t>
            </a:r>
            <a:r>
              <a:rPr sz="1800" spc="-52" dirty="0">
                <a:solidFill>
                  <a:srgbClr val="626262"/>
                </a:solidFill>
                <a:latin typeface="Times New Roman"/>
                <a:cs typeface="Times New Roman"/>
              </a:rPr>
              <a:t>e</a:t>
            </a:r>
            <a:r>
              <a:rPr sz="1800" spc="-52" dirty="0">
                <a:solidFill>
                  <a:srgbClr val="494949"/>
                </a:solidFill>
                <a:latin typeface="Times New Roman"/>
                <a:cs typeface="Times New Roman"/>
              </a:rPr>
              <a:t>v</a:t>
            </a:r>
            <a:r>
              <a:rPr sz="1800" spc="-52" dirty="0">
                <a:solidFill>
                  <a:srgbClr val="626262"/>
                </a:solidFill>
                <a:latin typeface="Times New Roman"/>
                <a:cs typeface="Times New Roman"/>
              </a:rPr>
              <a:t>ed </a:t>
            </a:r>
            <a:r>
              <a:rPr sz="1800" spc="-52" dirty="0">
                <a:solidFill>
                  <a:srgbClr val="494949"/>
                </a:solidFill>
                <a:latin typeface="Times New Roman"/>
                <a:cs typeface="Times New Roman"/>
              </a:rPr>
              <a:t>t</a:t>
            </a:r>
            <a:r>
              <a:rPr sz="1800" spc="-52" dirty="0">
                <a:solidFill>
                  <a:srgbClr val="626262"/>
                </a:solidFill>
                <a:latin typeface="Times New Roman"/>
                <a:cs typeface="Times New Roman"/>
              </a:rPr>
              <a:t>o </a:t>
            </a:r>
            <a:r>
              <a:rPr sz="1800" spc="-52" dirty="0">
                <a:solidFill>
                  <a:srgbClr val="494949"/>
                </a:solidFill>
                <a:latin typeface="Times New Roman"/>
                <a:cs typeface="Times New Roman"/>
              </a:rPr>
              <a:t>b</a:t>
            </a:r>
            <a:r>
              <a:rPr sz="1800" spc="-52" dirty="0">
                <a:solidFill>
                  <a:srgbClr val="626262"/>
                </a:solidFill>
                <a:latin typeface="Times New Roman"/>
                <a:cs typeface="Times New Roman"/>
              </a:rPr>
              <a:t>e a </a:t>
            </a:r>
            <a:r>
              <a:rPr sz="1800" spc="-52" dirty="0">
                <a:solidFill>
                  <a:srgbClr val="343434"/>
                </a:solidFill>
                <a:latin typeface="Times New Roman"/>
                <a:cs typeface="Times New Roman"/>
              </a:rPr>
              <a:t>l</a:t>
            </a:r>
            <a:r>
              <a:rPr sz="1800" spc="-52" dirty="0">
                <a:solidFill>
                  <a:srgbClr val="626262"/>
                </a:solidFill>
                <a:latin typeface="Times New Roman"/>
                <a:cs typeface="Times New Roman"/>
              </a:rPr>
              <a:t>a</a:t>
            </a:r>
            <a:r>
              <a:rPr sz="1800" spc="-52" dirty="0">
                <a:solidFill>
                  <a:srgbClr val="494949"/>
                </a:solidFill>
                <a:latin typeface="Times New Roman"/>
                <a:cs typeface="Times New Roman"/>
              </a:rPr>
              <a:t>r</a:t>
            </a:r>
            <a:r>
              <a:rPr sz="1800" spc="-52" dirty="0">
                <a:solidFill>
                  <a:srgbClr val="626262"/>
                </a:solidFill>
                <a:latin typeface="Times New Roman"/>
                <a:cs typeface="Times New Roman"/>
              </a:rPr>
              <a:t>ge de</a:t>
            </a:r>
            <a:r>
              <a:rPr sz="1800" spc="-52" dirty="0">
                <a:solidFill>
                  <a:srgbClr val="494949"/>
                </a:solidFill>
                <a:latin typeface="Times New Roman"/>
                <a:cs typeface="Times New Roman"/>
              </a:rPr>
              <a:t>nti</a:t>
            </a:r>
            <a:r>
              <a:rPr sz="1800" spc="-52" dirty="0">
                <a:solidFill>
                  <a:srgbClr val="626262"/>
                </a:solidFill>
                <a:latin typeface="Times New Roman"/>
                <a:cs typeface="Times New Roman"/>
              </a:rPr>
              <a:t>ge</a:t>
            </a:r>
            <a:r>
              <a:rPr sz="1800" spc="-52" dirty="0">
                <a:solidFill>
                  <a:srgbClr val="494949"/>
                </a:solidFill>
                <a:latin typeface="Times New Roman"/>
                <a:cs typeface="Times New Roman"/>
              </a:rPr>
              <a:t>r</a:t>
            </a:r>
            <a:r>
              <a:rPr sz="1800" spc="-52" dirty="0">
                <a:solidFill>
                  <a:srgbClr val="626262"/>
                </a:solidFill>
                <a:latin typeface="Times New Roman"/>
                <a:cs typeface="Times New Roman"/>
              </a:rPr>
              <a:t>o</a:t>
            </a:r>
            <a:r>
              <a:rPr sz="1800" spc="-52" dirty="0">
                <a:solidFill>
                  <a:srgbClr val="494949"/>
                </a:solidFill>
                <a:latin typeface="Times New Roman"/>
                <a:cs typeface="Times New Roman"/>
              </a:rPr>
              <a:t>u</a:t>
            </a:r>
            <a:r>
              <a:rPr sz="1800" spc="-52" dirty="0">
                <a:solidFill>
                  <a:srgbClr val="626262"/>
                </a:solidFill>
                <a:latin typeface="Times New Roman"/>
                <a:cs typeface="Times New Roman"/>
              </a:rPr>
              <a:t>s </a:t>
            </a:r>
            <a:r>
              <a:rPr sz="1700" spc="-52" dirty="0">
                <a:solidFill>
                  <a:srgbClr val="626262"/>
                </a:solidFill>
                <a:latin typeface="Times New Roman"/>
                <a:cs typeface="Times New Roman"/>
              </a:rPr>
              <a:t>cys</a:t>
            </a:r>
            <a:r>
              <a:rPr sz="1700" spc="-52" dirty="0">
                <a:solidFill>
                  <a:srgbClr val="494949"/>
                </a:solidFill>
                <a:latin typeface="Times New Roman"/>
                <a:cs typeface="Times New Roman"/>
              </a:rPr>
              <a:t>t</a:t>
            </a:r>
            <a:r>
              <a:rPr sz="1700" spc="-52" dirty="0">
                <a:solidFill>
                  <a:srgbClr val="808080"/>
                </a:solidFill>
                <a:latin typeface="Times New Roman"/>
                <a:cs typeface="Times New Roman"/>
              </a:rPr>
              <a:t>. </a:t>
            </a:r>
            <a:r>
              <a:rPr sz="1600" spc="-52" dirty="0">
                <a:solidFill>
                  <a:srgbClr val="808080"/>
                </a:solidFill>
                <a:latin typeface="Times New Roman"/>
                <a:cs typeface="Times New Roman"/>
              </a:rPr>
              <a:t>(Co</a:t>
            </a:r>
            <a:r>
              <a:rPr sz="1600" spc="-52" dirty="0">
                <a:solidFill>
                  <a:srgbClr val="626262"/>
                </a:solidFill>
                <a:latin typeface="Times New Roman"/>
                <a:cs typeface="Times New Roman"/>
              </a:rPr>
              <a:t>urt</a:t>
            </a:r>
            <a:r>
              <a:rPr sz="1600" spc="-52" dirty="0">
                <a:solidFill>
                  <a:srgbClr val="808080"/>
                </a:solidFill>
                <a:latin typeface="Times New Roman"/>
                <a:cs typeface="Times New Roman"/>
              </a:rPr>
              <a:t>esy </a:t>
            </a:r>
            <a:r>
              <a:rPr sz="1700" i="1" spc="-52" dirty="0">
                <a:solidFill>
                  <a:srgbClr val="808080"/>
                </a:solidFill>
                <a:latin typeface="Times New Roman"/>
                <a:cs typeface="Times New Roman"/>
              </a:rPr>
              <a:t>of D</a:t>
            </a:r>
            <a:r>
              <a:rPr sz="1700" i="1" spc="-52" dirty="0">
                <a:solidFill>
                  <a:srgbClr val="626262"/>
                </a:solidFill>
                <a:latin typeface="Times New Roman"/>
                <a:cs typeface="Times New Roman"/>
              </a:rPr>
              <a:t>r</a:t>
            </a:r>
            <a:r>
              <a:rPr sz="1700" i="1" spc="-52" dirty="0">
                <a:solidFill>
                  <a:srgbClr val="979797"/>
                </a:solidFill>
                <a:latin typeface="Times New Roman"/>
                <a:cs typeface="Times New Roman"/>
              </a:rPr>
              <a:t>. </a:t>
            </a:r>
            <a:r>
              <a:rPr sz="1800" spc="-52" dirty="0">
                <a:solidFill>
                  <a:srgbClr val="626262"/>
                </a:solidFill>
                <a:latin typeface="Times New Roman"/>
                <a:cs typeface="Times New Roman"/>
              </a:rPr>
              <a:t>Larry</a:t>
            </a:r>
            <a:endParaRPr sz="1800">
              <a:latin typeface="Times New Roman"/>
              <a:cs typeface="Times New Roman"/>
            </a:endParaRPr>
          </a:p>
          <a:p>
            <a:pPr marL="12700" marR="26730">
              <a:lnSpc>
                <a:spcPct val="95825"/>
              </a:lnSpc>
              <a:spcBef>
                <a:spcPts val="105"/>
              </a:spcBef>
            </a:pPr>
            <a:r>
              <a:rPr sz="1600" i="1" spc="-116" dirty="0">
                <a:solidFill>
                  <a:srgbClr val="808080"/>
                </a:solidFill>
                <a:latin typeface="Times New Roman"/>
                <a:cs typeface="Times New Roman"/>
              </a:rPr>
              <a:t>C</a:t>
            </a:r>
            <a:r>
              <a:rPr sz="1600" i="1" spc="-116" dirty="0">
                <a:solidFill>
                  <a:srgbClr val="626262"/>
                </a:solidFill>
                <a:latin typeface="Times New Roman"/>
                <a:cs typeface="Times New Roman"/>
              </a:rPr>
              <a:t>h</a:t>
            </a:r>
            <a:r>
              <a:rPr sz="1600" i="1" spc="-116" dirty="0">
                <a:solidFill>
                  <a:srgbClr val="808080"/>
                </a:solidFill>
                <a:latin typeface="Times New Roman"/>
                <a:cs typeface="Times New Roman"/>
              </a:rPr>
              <a:t>e</a:t>
            </a:r>
            <a:r>
              <a:rPr sz="1600" i="1" spc="-116" dirty="0">
                <a:solidFill>
                  <a:srgbClr val="626262"/>
                </a:solidFill>
                <a:latin typeface="Times New Roman"/>
                <a:cs typeface="Times New Roman"/>
              </a:rPr>
              <a:t>wnin</a:t>
            </a:r>
            <a:r>
              <a:rPr sz="1600" i="1" spc="-116" dirty="0">
                <a:solidFill>
                  <a:srgbClr val="808080"/>
                </a:solidFill>
                <a:latin typeface="Times New Roman"/>
                <a:cs typeface="Times New Roman"/>
              </a:rPr>
              <a:t>g.</a:t>
            </a:r>
            <a:r>
              <a:rPr sz="1600" i="1" spc="-116" dirty="0">
                <a:solidFill>
                  <a:srgbClr val="626262"/>
                </a:solidFill>
                <a:latin typeface="Times New Roman"/>
                <a:cs typeface="Times New Roman"/>
              </a:rPr>
              <a:t>)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82003" y="4890463"/>
            <a:ext cx="1704250" cy="254000"/>
          </a:xfrm>
          <a:prstGeom prst="rect">
            <a:avLst/>
          </a:prstGeom>
        </p:spPr>
        <p:txBody>
          <a:bodyPr wrap="square" lIns="0" tIns="12319" rIns="0" bIns="0" rtlCol="0">
            <a:noAutofit/>
          </a:bodyPr>
          <a:lstStyle/>
          <a:p>
            <a:pPr marL="12700">
              <a:lnSpc>
                <a:spcPts val="1939"/>
              </a:lnSpc>
            </a:pPr>
            <a:r>
              <a:rPr sz="1800" spc="16" dirty="0">
                <a:solidFill>
                  <a:srgbClr val="494949"/>
                </a:solidFill>
                <a:latin typeface="Times New Roman"/>
                <a:cs typeface="Times New Roman"/>
              </a:rPr>
              <a:t>t</a:t>
            </a:r>
            <a:r>
              <a:rPr sz="1800" spc="16" dirty="0">
                <a:solidFill>
                  <a:srgbClr val="343434"/>
                </a:solidFill>
                <a:latin typeface="Times New Roman"/>
                <a:cs typeface="Times New Roman"/>
              </a:rPr>
              <a:t>h</a:t>
            </a:r>
            <a:r>
              <a:rPr sz="1800" spc="16" dirty="0">
                <a:solidFill>
                  <a:srgbClr val="626262"/>
                </a:solidFill>
                <a:latin typeface="Times New Roman"/>
                <a:cs typeface="Times New Roman"/>
              </a:rPr>
              <a:t>a</a:t>
            </a:r>
            <a:r>
              <a:rPr sz="1800" spc="16" dirty="0">
                <a:solidFill>
                  <a:srgbClr val="494949"/>
                </a:solidFill>
                <a:latin typeface="Times New Roman"/>
                <a:cs typeface="Times New Roman"/>
              </a:rPr>
              <a:t>t </a:t>
            </a:r>
            <a:r>
              <a:rPr sz="1700" spc="16" dirty="0">
                <a:solidFill>
                  <a:srgbClr val="626262"/>
                </a:solidFill>
                <a:latin typeface="Times New Roman"/>
                <a:cs typeface="Times New Roman"/>
              </a:rPr>
              <a:t>s</a:t>
            </a:r>
            <a:r>
              <a:rPr sz="1700" spc="16" dirty="0">
                <a:solidFill>
                  <a:srgbClr val="494949"/>
                </a:solidFill>
                <a:latin typeface="Times New Roman"/>
                <a:cs typeface="Times New Roman"/>
              </a:rPr>
              <a:t>h</a:t>
            </a:r>
            <a:r>
              <a:rPr sz="1700" spc="16" dirty="0">
                <a:solidFill>
                  <a:srgbClr val="626262"/>
                </a:solidFill>
                <a:latin typeface="Times New Roman"/>
                <a:cs typeface="Times New Roman"/>
              </a:rPr>
              <a:t>o</a:t>
            </a:r>
            <a:r>
              <a:rPr sz="1700" spc="16" dirty="0">
                <a:solidFill>
                  <a:srgbClr val="494949"/>
                </a:solidFill>
                <a:latin typeface="Times New Roman"/>
                <a:cs typeface="Times New Roman"/>
              </a:rPr>
              <a:t>w</a:t>
            </a:r>
            <a:r>
              <a:rPr sz="1700" spc="16" dirty="0">
                <a:solidFill>
                  <a:srgbClr val="626262"/>
                </a:solidFill>
                <a:latin typeface="Times New Roman"/>
                <a:cs typeface="Times New Roman"/>
              </a:rPr>
              <a:t>s </a:t>
            </a:r>
            <a:r>
              <a:rPr sz="1800" spc="16" dirty="0">
                <a:solidFill>
                  <a:srgbClr val="626262"/>
                </a:solidFill>
                <a:latin typeface="Times New Roman"/>
                <a:cs typeface="Times New Roman"/>
              </a:rPr>
              <a:t>a </a:t>
            </a:r>
            <a:r>
              <a:rPr sz="1800" spc="16" dirty="0">
                <a:solidFill>
                  <a:srgbClr val="343434"/>
                </a:solidFill>
                <a:latin typeface="Times New Roman"/>
                <a:cs typeface="Times New Roman"/>
              </a:rPr>
              <a:t>l</a:t>
            </a:r>
            <a:r>
              <a:rPr sz="1800" spc="16" dirty="0">
                <a:solidFill>
                  <a:srgbClr val="626262"/>
                </a:solidFill>
                <a:latin typeface="Times New Roman"/>
                <a:cs typeface="Times New Roman"/>
              </a:rPr>
              <a:t>a</a:t>
            </a:r>
            <a:r>
              <a:rPr sz="1800" spc="16" dirty="0">
                <a:solidFill>
                  <a:srgbClr val="494949"/>
                </a:solidFill>
                <a:latin typeface="Times New Roman"/>
                <a:cs typeface="Times New Roman"/>
              </a:rPr>
              <a:t>r</a:t>
            </a:r>
            <a:r>
              <a:rPr sz="1800" spc="16" dirty="0">
                <a:solidFill>
                  <a:srgbClr val="626262"/>
                </a:solidFill>
                <a:latin typeface="Times New Roman"/>
                <a:cs typeface="Times New Roman"/>
              </a:rPr>
              <a:t>ge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94979" y="4890463"/>
            <a:ext cx="3576034" cy="254000"/>
          </a:xfrm>
          <a:prstGeom prst="rect">
            <a:avLst/>
          </a:prstGeom>
        </p:spPr>
        <p:txBody>
          <a:bodyPr wrap="square" lIns="0" tIns="12319" rIns="0" bIns="0" rtlCol="0">
            <a:noAutofit/>
          </a:bodyPr>
          <a:lstStyle/>
          <a:p>
            <a:pPr marL="12700">
              <a:lnSpc>
                <a:spcPts val="1939"/>
              </a:lnSpc>
            </a:pPr>
            <a:r>
              <a:rPr sz="1700" spc="-19" dirty="0">
                <a:solidFill>
                  <a:srgbClr val="626262"/>
                </a:solidFill>
                <a:latin typeface="Times New Roman"/>
                <a:cs typeface="Times New Roman"/>
              </a:rPr>
              <a:t>cys</a:t>
            </a:r>
            <a:r>
              <a:rPr sz="1700" spc="-19" dirty="0">
                <a:solidFill>
                  <a:srgbClr val="494949"/>
                </a:solidFill>
                <a:latin typeface="Times New Roman"/>
                <a:cs typeface="Times New Roman"/>
              </a:rPr>
              <a:t>ti</a:t>
            </a:r>
            <a:r>
              <a:rPr sz="1700" spc="-19" dirty="0">
                <a:solidFill>
                  <a:srgbClr val="626262"/>
                </a:solidFill>
                <a:latin typeface="Times New Roman"/>
                <a:cs typeface="Times New Roman"/>
              </a:rPr>
              <a:t>c </a:t>
            </a:r>
            <a:r>
              <a:rPr sz="1800" spc="-19" dirty="0">
                <a:solidFill>
                  <a:srgbClr val="343434"/>
                </a:solidFill>
                <a:latin typeface="Times New Roman"/>
                <a:cs typeface="Times New Roman"/>
              </a:rPr>
              <a:t>l</a:t>
            </a:r>
            <a:r>
              <a:rPr sz="1800" spc="-19" dirty="0">
                <a:solidFill>
                  <a:srgbClr val="626262"/>
                </a:solidFill>
                <a:latin typeface="Times New Roman"/>
                <a:cs typeface="Times New Roman"/>
              </a:rPr>
              <a:t>es</a:t>
            </a:r>
            <a:r>
              <a:rPr sz="1800" spc="-19" dirty="0">
                <a:solidFill>
                  <a:srgbClr val="494949"/>
                </a:solidFill>
                <a:latin typeface="Times New Roman"/>
                <a:cs typeface="Times New Roman"/>
              </a:rPr>
              <a:t>i</a:t>
            </a:r>
            <a:r>
              <a:rPr sz="1800" spc="-19" dirty="0">
                <a:solidFill>
                  <a:srgbClr val="626262"/>
                </a:solidFill>
                <a:latin typeface="Times New Roman"/>
                <a:cs typeface="Times New Roman"/>
              </a:rPr>
              <a:t>o</a:t>
            </a:r>
            <a:r>
              <a:rPr sz="1800" spc="-19" dirty="0">
                <a:solidFill>
                  <a:srgbClr val="494949"/>
                </a:solidFill>
                <a:latin typeface="Times New Roman"/>
                <a:cs typeface="Times New Roman"/>
              </a:rPr>
              <a:t>n wit</a:t>
            </a:r>
            <a:r>
              <a:rPr sz="1800" spc="-19" dirty="0">
                <a:solidFill>
                  <a:srgbClr val="343434"/>
                </a:solidFill>
                <a:latin typeface="Times New Roman"/>
                <a:cs typeface="Times New Roman"/>
              </a:rPr>
              <a:t>h  </a:t>
            </a:r>
            <a:r>
              <a:rPr sz="1800" spc="-19" dirty="0">
                <a:solidFill>
                  <a:srgbClr val="626262"/>
                </a:solidFill>
                <a:latin typeface="Times New Roman"/>
                <a:cs typeface="Times New Roman"/>
              </a:rPr>
              <a:t>a</a:t>
            </a:r>
            <a:r>
              <a:rPr sz="1800" spc="-19" dirty="0">
                <a:solidFill>
                  <a:srgbClr val="494949"/>
                </a:solidFill>
                <a:latin typeface="Times New Roman"/>
                <a:cs typeface="Times New Roman"/>
              </a:rPr>
              <a:t>n int</a:t>
            </a:r>
            <a:r>
              <a:rPr sz="1800" spc="-19" dirty="0">
                <a:solidFill>
                  <a:srgbClr val="626262"/>
                </a:solidFill>
                <a:latin typeface="Times New Roman"/>
                <a:cs typeface="Times New Roman"/>
              </a:rPr>
              <a:t>ra</a:t>
            </a:r>
            <a:r>
              <a:rPr sz="1800" spc="-19" dirty="0">
                <a:solidFill>
                  <a:srgbClr val="343434"/>
                </a:solidFill>
                <a:latin typeface="Times New Roman"/>
                <a:cs typeface="Times New Roman"/>
              </a:rPr>
              <a:t>l</a:t>
            </a:r>
            <a:r>
              <a:rPr sz="1800" spc="-19" dirty="0">
                <a:solidFill>
                  <a:srgbClr val="626262"/>
                </a:solidFill>
                <a:latin typeface="Times New Roman"/>
                <a:cs typeface="Times New Roman"/>
              </a:rPr>
              <a:t>u</a:t>
            </a:r>
            <a:r>
              <a:rPr sz="1800" spc="-19" dirty="0">
                <a:solidFill>
                  <a:srgbClr val="494949"/>
                </a:solidFill>
                <a:latin typeface="Times New Roman"/>
                <a:cs typeface="Times New Roman"/>
              </a:rPr>
              <a:t>min</a:t>
            </a:r>
            <a:r>
              <a:rPr sz="1800" spc="-19" dirty="0">
                <a:solidFill>
                  <a:srgbClr val="626262"/>
                </a:solidFill>
                <a:latin typeface="Times New Roman"/>
                <a:cs typeface="Times New Roman"/>
              </a:rPr>
              <a:t>a</a:t>
            </a:r>
            <a:r>
              <a:rPr sz="1800" spc="-19" dirty="0">
                <a:solidFill>
                  <a:srgbClr val="343434"/>
                </a:solidFill>
                <a:latin typeface="Times New Roman"/>
                <a:cs typeface="Times New Roman"/>
              </a:rPr>
              <a:t>l  </a:t>
            </a:r>
            <a:r>
              <a:rPr sz="1700" spc="-19" dirty="0">
                <a:solidFill>
                  <a:srgbClr val="494949"/>
                </a:solidFill>
                <a:latin typeface="Times New Roman"/>
                <a:cs typeface="Times New Roman"/>
              </a:rPr>
              <a:t>m</a:t>
            </a:r>
            <a:r>
              <a:rPr sz="1700" spc="-19" dirty="0">
                <a:solidFill>
                  <a:srgbClr val="626262"/>
                </a:solidFill>
                <a:latin typeface="Times New Roman"/>
                <a:cs typeface="Times New Roman"/>
              </a:rPr>
              <a:t>ass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82004" y="5164783"/>
            <a:ext cx="3060205" cy="254000"/>
          </a:xfrm>
          <a:prstGeom prst="rect">
            <a:avLst/>
          </a:prstGeom>
        </p:spPr>
        <p:txBody>
          <a:bodyPr wrap="square" lIns="0" tIns="12319" rIns="0" bIns="0" rtlCol="0">
            <a:noAutofit/>
          </a:bodyPr>
          <a:lstStyle/>
          <a:p>
            <a:pPr marL="12700">
              <a:lnSpc>
                <a:spcPts val="1939"/>
              </a:lnSpc>
            </a:pPr>
            <a:r>
              <a:rPr sz="1800" spc="-24" dirty="0">
                <a:solidFill>
                  <a:srgbClr val="626262"/>
                </a:solidFill>
                <a:latin typeface="Times New Roman"/>
                <a:cs typeface="Times New Roman"/>
              </a:rPr>
              <a:t>a</a:t>
            </a:r>
            <a:r>
              <a:rPr sz="1800" spc="-24" dirty="0">
                <a:solidFill>
                  <a:srgbClr val="494949"/>
                </a:solidFill>
                <a:latin typeface="Times New Roman"/>
                <a:cs typeface="Times New Roman"/>
              </a:rPr>
              <a:t>ri</a:t>
            </a:r>
            <a:r>
              <a:rPr sz="1800" spc="-24" dirty="0">
                <a:solidFill>
                  <a:srgbClr val="626262"/>
                </a:solidFill>
                <a:latin typeface="Times New Roman"/>
                <a:cs typeface="Times New Roman"/>
              </a:rPr>
              <a:t>s</a:t>
            </a:r>
            <a:r>
              <a:rPr sz="1800" spc="-24" dirty="0">
                <a:solidFill>
                  <a:srgbClr val="494949"/>
                </a:solidFill>
                <a:latin typeface="Times New Roman"/>
                <a:cs typeface="Times New Roman"/>
              </a:rPr>
              <a:t>in</a:t>
            </a:r>
            <a:r>
              <a:rPr sz="1800" spc="-24" dirty="0">
                <a:solidFill>
                  <a:srgbClr val="626262"/>
                </a:solidFill>
                <a:latin typeface="Times New Roman"/>
                <a:cs typeface="Times New Roman"/>
              </a:rPr>
              <a:t>g </a:t>
            </a:r>
            <a:r>
              <a:rPr sz="1800" spc="-24" dirty="0">
                <a:solidFill>
                  <a:srgbClr val="494949"/>
                </a:solidFill>
                <a:latin typeface="Times New Roman"/>
                <a:cs typeface="Times New Roman"/>
              </a:rPr>
              <a:t>fr</a:t>
            </a:r>
            <a:r>
              <a:rPr sz="1800" spc="-24" dirty="0">
                <a:solidFill>
                  <a:srgbClr val="626262"/>
                </a:solidFill>
                <a:latin typeface="Times New Roman"/>
                <a:cs typeface="Times New Roman"/>
              </a:rPr>
              <a:t>o</a:t>
            </a:r>
            <a:r>
              <a:rPr sz="1800" spc="-24" dirty="0">
                <a:solidFill>
                  <a:srgbClr val="494949"/>
                </a:solidFill>
                <a:latin typeface="Times New Roman"/>
                <a:cs typeface="Times New Roman"/>
              </a:rPr>
              <a:t>m th</a:t>
            </a:r>
            <a:r>
              <a:rPr sz="1800" spc="-24" dirty="0">
                <a:solidFill>
                  <a:srgbClr val="626262"/>
                </a:solidFill>
                <a:latin typeface="Times New Roman"/>
                <a:cs typeface="Times New Roman"/>
              </a:rPr>
              <a:t>e </a:t>
            </a:r>
            <a:r>
              <a:rPr sz="1700" spc="-24" dirty="0">
                <a:solidFill>
                  <a:srgbClr val="626262"/>
                </a:solidFill>
                <a:latin typeface="Times New Roman"/>
                <a:cs typeface="Times New Roman"/>
              </a:rPr>
              <a:t>cys</a:t>
            </a:r>
            <a:r>
              <a:rPr sz="1700" spc="-24" dirty="0">
                <a:solidFill>
                  <a:srgbClr val="494949"/>
                </a:solidFill>
                <a:latin typeface="Times New Roman"/>
                <a:cs typeface="Times New Roman"/>
              </a:rPr>
              <a:t>t </a:t>
            </a:r>
            <a:r>
              <a:rPr sz="1800" spc="-24" dirty="0">
                <a:solidFill>
                  <a:srgbClr val="494949"/>
                </a:solidFill>
                <a:latin typeface="Times New Roman"/>
                <a:cs typeface="Times New Roman"/>
              </a:rPr>
              <a:t>w</a:t>
            </a:r>
            <a:r>
              <a:rPr sz="1800" spc="-24" dirty="0">
                <a:solidFill>
                  <a:srgbClr val="626262"/>
                </a:solidFill>
                <a:latin typeface="Times New Roman"/>
                <a:cs typeface="Times New Roman"/>
              </a:rPr>
              <a:t>a</a:t>
            </a:r>
            <a:r>
              <a:rPr sz="1800" spc="-24" dirty="0">
                <a:solidFill>
                  <a:srgbClr val="343434"/>
                </a:solidFill>
                <a:latin typeface="Times New Roman"/>
                <a:cs typeface="Times New Roman"/>
              </a:rPr>
              <a:t>ll </a:t>
            </a:r>
            <a:r>
              <a:rPr sz="1800" spc="-24" dirty="0">
                <a:solidFill>
                  <a:srgbClr val="626262"/>
                </a:solidFill>
                <a:latin typeface="Times New Roman"/>
                <a:cs typeface="Times New Roman"/>
              </a:rPr>
              <a:t>(</a:t>
            </a:r>
            <a:r>
              <a:rPr sz="1800" spc="-24" dirty="0">
                <a:solidFill>
                  <a:srgbClr val="494949"/>
                </a:solidFill>
                <a:latin typeface="Times New Roman"/>
                <a:cs typeface="Times New Roman"/>
              </a:rPr>
              <a:t>a</a:t>
            </a:r>
            <a:r>
              <a:rPr sz="1800" spc="-24" dirty="0">
                <a:solidFill>
                  <a:srgbClr val="626262"/>
                </a:solidFill>
                <a:latin typeface="Times New Roman"/>
                <a:cs typeface="Times New Roman"/>
              </a:rPr>
              <a:t>rro</a:t>
            </a:r>
            <a:r>
              <a:rPr sz="1800" spc="-24" dirty="0">
                <a:solidFill>
                  <a:srgbClr val="494949"/>
                </a:solidFill>
                <a:latin typeface="Times New Roman"/>
                <a:cs typeface="Times New Roman"/>
              </a:rPr>
              <a:t>w</a:t>
            </a:r>
            <a:r>
              <a:rPr sz="1800" spc="-24" dirty="0">
                <a:solidFill>
                  <a:srgbClr val="626262"/>
                </a:solidFill>
                <a:latin typeface="Times New Roman"/>
                <a:cs typeface="Times New Roman"/>
              </a:rPr>
              <a:t>).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47164" y="5577893"/>
            <a:ext cx="613600" cy="774700"/>
          </a:xfrm>
          <a:prstGeom prst="rect">
            <a:avLst/>
          </a:prstGeom>
        </p:spPr>
        <p:txBody>
          <a:bodyPr wrap="square" lIns="0" tIns="38735" rIns="0" bIns="0" rtlCol="0">
            <a:noAutofit/>
          </a:bodyPr>
          <a:lstStyle/>
          <a:p>
            <a:pPr marL="12700">
              <a:lnSpc>
                <a:spcPts val="6100"/>
              </a:lnSpc>
            </a:pPr>
            <a:r>
              <a:rPr sz="5900" spc="795" dirty="0">
                <a:solidFill>
                  <a:srgbClr val="CFDDDB"/>
                </a:solidFill>
                <a:latin typeface="Times New Roman"/>
                <a:cs typeface="Times New Roman"/>
              </a:rPr>
              <a:t>y</a:t>
            </a:r>
            <a:endParaRPr sz="5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0532" y="381086"/>
            <a:ext cx="6623359" cy="1357376"/>
          </a:xfrm>
          <a:prstGeom prst="rect">
            <a:avLst/>
          </a:prstGeom>
        </p:spPr>
        <p:txBody>
          <a:bodyPr wrap="square" lIns="0" tIns="27908" rIns="0" bIns="0" rtlCol="0">
            <a:noAutofit/>
          </a:bodyPr>
          <a:lstStyle/>
          <a:p>
            <a:pPr marL="52323">
              <a:lnSpc>
                <a:spcPts val="4395"/>
              </a:lnSpc>
            </a:pPr>
            <a:r>
              <a:rPr sz="4200" b="1" spc="77" dirty="0">
                <a:solidFill>
                  <a:srgbClr val="1A6BA5"/>
                </a:solidFill>
                <a:latin typeface="Arial"/>
                <a:cs typeface="Arial"/>
              </a:rPr>
              <a:t>Peripheral/Extraosseous</a:t>
            </a:r>
            <a:endParaRPr sz="4200">
              <a:latin typeface="Arial"/>
              <a:cs typeface="Arial"/>
            </a:endParaRPr>
          </a:p>
          <a:p>
            <a:pPr marL="12700" marR="80009">
              <a:lnSpc>
                <a:spcPct val="95825"/>
              </a:lnSpc>
              <a:spcBef>
                <a:spcPts val="1238"/>
              </a:spcBef>
            </a:pPr>
            <a:r>
              <a:rPr sz="4200" b="1" spc="99" dirty="0">
                <a:solidFill>
                  <a:srgbClr val="1A6BA5"/>
                </a:solidFill>
                <a:latin typeface="Arial"/>
                <a:cs typeface="Arial"/>
              </a:rPr>
              <a:t>Ameloblastoma</a:t>
            </a:r>
            <a:endParaRPr sz="4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87972" y="1588551"/>
            <a:ext cx="4643702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101" dirty="0">
                <a:solidFill>
                  <a:srgbClr val="3F3F3F"/>
                </a:solidFill>
                <a:latin typeface="Arial"/>
                <a:cs typeface="Arial"/>
              </a:rPr>
              <a:t>Is a benign  tumor that occurs in</a:t>
            </a:r>
            <a:endParaRPr sz="23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72731" y="1957359"/>
            <a:ext cx="4822320" cy="1420876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 marR="37682">
              <a:lnSpc>
                <a:spcPts val="2450"/>
              </a:lnSpc>
            </a:pPr>
            <a:r>
              <a:rPr sz="2300" spc="133" dirty="0">
                <a:solidFill>
                  <a:srgbClr val="3F3F3F"/>
                </a:solidFill>
                <a:latin typeface="Arial"/>
                <a:cs typeface="Arial"/>
              </a:rPr>
              <a:t>the </a:t>
            </a:r>
            <a:r>
              <a:rPr sz="2300" spc="133" dirty="0">
                <a:solidFill>
                  <a:srgbClr val="F07060"/>
                </a:solidFill>
                <a:latin typeface="Arial"/>
                <a:cs typeface="Arial"/>
              </a:rPr>
              <a:t>soft tissues of the gingiva or</a:t>
            </a:r>
            <a:endParaRPr sz="2300">
              <a:latin typeface="Arial"/>
              <a:cs typeface="Arial"/>
            </a:endParaRPr>
          </a:p>
          <a:p>
            <a:pPr marL="15747" indent="3048">
              <a:lnSpc>
                <a:spcPts val="2644"/>
              </a:lnSpc>
              <a:spcBef>
                <a:spcPts val="137"/>
              </a:spcBef>
            </a:pPr>
            <a:r>
              <a:rPr sz="2300" spc="101" dirty="0">
                <a:solidFill>
                  <a:srgbClr val="F07060"/>
                </a:solidFill>
                <a:latin typeface="Arial"/>
                <a:cs typeface="Arial"/>
              </a:rPr>
              <a:t>edentulous alveolar areas, </a:t>
            </a:r>
            <a:endParaRPr sz="2300">
              <a:latin typeface="Arial"/>
              <a:cs typeface="Arial"/>
            </a:endParaRPr>
          </a:p>
          <a:p>
            <a:pPr marL="15747">
              <a:lnSpc>
                <a:spcPts val="2644"/>
              </a:lnSpc>
              <a:spcBef>
                <a:spcPts val="259"/>
              </a:spcBef>
            </a:pPr>
            <a:r>
              <a:rPr sz="2300" spc="152" dirty="0">
                <a:solidFill>
                  <a:srgbClr val="F07060"/>
                </a:solidFill>
                <a:latin typeface="Arial"/>
                <a:cs typeface="Arial"/>
              </a:rPr>
              <a:t>showing microscopic features of</a:t>
            </a:r>
            <a:endParaRPr sz="2300">
              <a:latin typeface="Arial"/>
              <a:cs typeface="Arial"/>
            </a:endParaRPr>
          </a:p>
          <a:p>
            <a:pPr marL="18795" marR="37682">
              <a:lnSpc>
                <a:spcPts val="2630"/>
              </a:lnSpc>
              <a:spcBef>
                <a:spcPts val="390"/>
              </a:spcBef>
            </a:pPr>
            <a:r>
              <a:rPr sz="2300" spc="130" dirty="0">
                <a:solidFill>
                  <a:srgbClr val="F07060"/>
                </a:solidFill>
                <a:latin typeface="Arial"/>
                <a:cs typeface="Arial"/>
              </a:rPr>
              <a:t>ameloblastoma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94067" y="3783111"/>
            <a:ext cx="2700302" cy="1777491"/>
          </a:xfrm>
          <a:prstGeom prst="rect">
            <a:avLst/>
          </a:prstGeom>
        </p:spPr>
        <p:txBody>
          <a:bodyPr wrap="square" lIns="0" tIns="16097" rIns="0" bIns="0" rtlCol="0">
            <a:noAutofit/>
          </a:bodyPr>
          <a:lstStyle/>
          <a:p>
            <a:pPr marL="12700" marR="43815">
              <a:lnSpc>
                <a:spcPts val="2535"/>
              </a:lnSpc>
            </a:pPr>
            <a:r>
              <a:rPr sz="2100" spc="-1" dirty="0">
                <a:solidFill>
                  <a:srgbClr val="3F3F3F"/>
                </a:solidFill>
                <a:latin typeface="Arial Unicode MS"/>
                <a:cs typeface="Arial Unicode MS"/>
              </a:rPr>
              <a:t>✓ </a:t>
            </a:r>
            <a:r>
              <a:rPr sz="2300" spc="111" dirty="0">
                <a:solidFill>
                  <a:srgbClr val="3F3F3F"/>
                </a:solidFill>
                <a:latin typeface="Arial"/>
                <a:cs typeface="Arial"/>
              </a:rPr>
              <a:t>Older age group</a:t>
            </a:r>
            <a:endParaRPr sz="2300">
              <a:latin typeface="Arial"/>
              <a:cs typeface="Arial"/>
            </a:endParaRPr>
          </a:p>
          <a:p>
            <a:pPr marL="12700">
              <a:lnSpc>
                <a:spcPts val="2905"/>
              </a:lnSpc>
              <a:spcBef>
                <a:spcPts val="18"/>
              </a:spcBef>
            </a:pPr>
            <a:r>
              <a:rPr sz="2100" spc="-26" dirty="0">
                <a:solidFill>
                  <a:srgbClr val="3F3F3F"/>
                </a:solidFill>
                <a:latin typeface="Arial Unicode MS"/>
                <a:cs typeface="Arial Unicode MS"/>
              </a:rPr>
              <a:t>✓ </a:t>
            </a:r>
            <a:r>
              <a:rPr sz="2300" spc="124" dirty="0">
                <a:solidFill>
                  <a:srgbClr val="3F3F3F"/>
                </a:solidFill>
                <a:latin typeface="Arial"/>
                <a:cs typeface="Arial"/>
              </a:rPr>
              <a:t>Thought to arise</a:t>
            </a:r>
            <a:endParaRPr sz="2300">
              <a:latin typeface="Arial"/>
              <a:cs typeface="Arial"/>
            </a:endParaRPr>
          </a:p>
          <a:p>
            <a:pPr marL="283971" marR="43815">
              <a:lnSpc>
                <a:spcPct val="95825"/>
              </a:lnSpc>
              <a:spcBef>
                <a:spcPts val="54"/>
              </a:spcBef>
            </a:pPr>
            <a:r>
              <a:rPr sz="2300" spc="120" dirty="0">
                <a:solidFill>
                  <a:srgbClr val="3F3F3F"/>
                </a:solidFill>
                <a:latin typeface="Arial"/>
                <a:cs typeface="Arial"/>
              </a:rPr>
              <a:t>epithelium</a:t>
            </a:r>
            <a:endParaRPr sz="2300">
              <a:latin typeface="Arial"/>
              <a:cs typeface="Arial"/>
            </a:endParaRPr>
          </a:p>
          <a:p>
            <a:pPr marL="12700" marR="43815">
              <a:lnSpc>
                <a:spcPts val="2940"/>
              </a:lnSpc>
              <a:spcBef>
                <a:spcPts val="147"/>
              </a:spcBef>
            </a:pPr>
            <a:r>
              <a:rPr sz="2100" spc="33" dirty="0">
                <a:solidFill>
                  <a:srgbClr val="3F3F3F"/>
                </a:solidFill>
                <a:latin typeface="Arial Unicode MS"/>
                <a:cs typeface="Arial Unicode MS"/>
              </a:rPr>
              <a:t>✓ </a:t>
            </a:r>
            <a:r>
              <a:rPr sz="2300" spc="106" dirty="0">
                <a:solidFill>
                  <a:srgbClr val="3F3F3F"/>
                </a:solidFill>
                <a:latin typeface="Arial"/>
                <a:cs typeface="Arial"/>
              </a:rPr>
              <a:t>Does not invade</a:t>
            </a:r>
            <a:endParaRPr sz="2300">
              <a:latin typeface="Arial"/>
              <a:cs typeface="Arial"/>
            </a:endParaRPr>
          </a:p>
          <a:p>
            <a:pPr marL="12700" marR="43815">
              <a:lnSpc>
                <a:spcPts val="2775"/>
              </a:lnSpc>
            </a:pPr>
            <a:r>
              <a:rPr sz="2100" spc="33" dirty="0">
                <a:solidFill>
                  <a:srgbClr val="3F3F3F"/>
                </a:solidFill>
                <a:latin typeface="Arial Unicode MS"/>
                <a:cs typeface="Arial Unicode MS"/>
              </a:rPr>
              <a:t>✓ </a:t>
            </a:r>
            <a:r>
              <a:rPr sz="2300" spc="136" dirty="0">
                <a:solidFill>
                  <a:srgbClr val="3F3F3F"/>
                </a:solidFill>
                <a:latin typeface="Arial"/>
                <a:cs typeface="Arial"/>
              </a:rPr>
              <a:t>No symptoms</a:t>
            </a:r>
            <a:endParaRPr sz="23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603739" y="3783111"/>
            <a:ext cx="1905336" cy="686307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37084" marR="43815">
              <a:lnSpc>
                <a:spcPct val="95825"/>
              </a:lnSpc>
              <a:spcBef>
                <a:spcPts val="137"/>
              </a:spcBef>
            </a:pPr>
            <a:endParaRPr lang="ar-IQ" sz="2300" spc="48" dirty="0">
              <a:solidFill>
                <a:srgbClr val="3F3F3F"/>
              </a:solidFill>
              <a:latin typeface="Arial"/>
              <a:cs typeface="Arial"/>
            </a:endParaRPr>
          </a:p>
          <a:p>
            <a:pPr marL="37084" marR="43815">
              <a:lnSpc>
                <a:spcPct val="95825"/>
              </a:lnSpc>
              <a:spcBef>
                <a:spcPts val="137"/>
              </a:spcBef>
            </a:pPr>
            <a:r>
              <a:rPr sz="2300" spc="48" dirty="0">
                <a:solidFill>
                  <a:srgbClr val="3F3F3F"/>
                </a:solidFill>
                <a:latin typeface="Arial"/>
                <a:cs typeface="Arial"/>
              </a:rPr>
              <a:t>from  oral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9609835" y="4886487"/>
            <a:ext cx="761974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84" dirty="0">
                <a:solidFill>
                  <a:srgbClr val="3F3F3F"/>
                </a:solidFill>
                <a:latin typeface="Arial"/>
                <a:cs typeface="Arial"/>
              </a:rPr>
              <a:t>bone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910076" y="355916"/>
            <a:ext cx="4407326" cy="1563457"/>
          </a:xfrm>
          <a:prstGeom prst="rect">
            <a:avLst/>
          </a:prstGeom>
        </p:spPr>
        <p:txBody>
          <a:bodyPr wrap="square" lIns="0" tIns="31781" rIns="0" bIns="0" rtlCol="0">
            <a:noAutofit/>
          </a:bodyPr>
          <a:lstStyle/>
          <a:p>
            <a:pPr algn="ctr">
              <a:lnSpc>
                <a:spcPts val="5005"/>
              </a:lnSpc>
            </a:pPr>
            <a:r>
              <a:rPr sz="4800" b="1" spc="-121" dirty="0">
                <a:solidFill>
                  <a:srgbClr val="1A6BA5"/>
                </a:solidFill>
                <a:latin typeface="Arial"/>
                <a:cs typeface="Arial"/>
              </a:rPr>
              <a:t>Ameloblastoma</a:t>
            </a:r>
            <a:endParaRPr sz="4800" dirty="0">
              <a:latin typeface="Arial"/>
              <a:cs typeface="Arial"/>
            </a:endParaRPr>
          </a:p>
          <a:p>
            <a:pPr marL="539115" marR="534329" algn="ctr">
              <a:lnSpc>
                <a:spcPct val="95825"/>
              </a:lnSpc>
              <a:spcBef>
                <a:spcPts val="4021"/>
              </a:spcBef>
            </a:pPr>
            <a:r>
              <a:rPr lang="en-US" sz="2600" b="1" spc="-73" dirty="0">
                <a:latin typeface="Arial"/>
                <a:cs typeface="Arial"/>
              </a:rPr>
              <a:t>Management </a:t>
            </a:r>
            <a:r>
              <a:rPr sz="2600" b="1" spc="-73" dirty="0">
                <a:latin typeface="Arial"/>
                <a:cs typeface="Arial"/>
              </a:rPr>
              <a:t>&amp; Prognosis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63787" y="2717787"/>
            <a:ext cx="563450" cy="469900"/>
          </a:xfrm>
          <a:prstGeom prst="rect">
            <a:avLst/>
          </a:prstGeom>
        </p:spPr>
        <p:txBody>
          <a:bodyPr wrap="square" lIns="0" tIns="23368" rIns="0" bIns="0" rtlCol="0">
            <a:noAutofit/>
          </a:bodyPr>
          <a:lstStyle/>
          <a:p>
            <a:pPr marL="12700">
              <a:lnSpc>
                <a:spcPts val="3679"/>
              </a:lnSpc>
            </a:pPr>
            <a:r>
              <a:rPr sz="3500" b="1" spc="-2" dirty="0">
                <a:solidFill>
                  <a:srgbClr val="F7D45D"/>
                </a:solidFill>
                <a:latin typeface="Arial"/>
                <a:cs typeface="Arial"/>
              </a:rPr>
              <a:t>03</a:t>
            </a:r>
            <a:endParaRPr sz="35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57020" y="2791396"/>
            <a:ext cx="1564843" cy="228600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12700">
              <a:lnSpc>
                <a:spcPts val="1735"/>
              </a:lnSpc>
            </a:pPr>
            <a:r>
              <a:rPr sz="1600" b="1" spc="-1" dirty="0">
                <a:solidFill>
                  <a:srgbClr val="3F3F3F"/>
                </a:solidFill>
                <a:latin typeface="Arial"/>
                <a:cs typeface="Arial"/>
              </a:rPr>
              <a:t>Ameloblastoma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77916" y="2818828"/>
            <a:ext cx="943051" cy="228600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12700">
              <a:lnSpc>
                <a:spcPts val="1735"/>
              </a:lnSpc>
            </a:pPr>
            <a:r>
              <a:rPr sz="1600" b="1" spc="-13" dirty="0">
                <a:solidFill>
                  <a:srgbClr val="3F3F3F"/>
                </a:solidFill>
                <a:latin typeface="Arial"/>
                <a:cs typeface="Arial"/>
              </a:rPr>
              <a:t>Unicystic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7964" y="2836659"/>
            <a:ext cx="508337" cy="469900"/>
          </a:xfrm>
          <a:prstGeom prst="rect">
            <a:avLst/>
          </a:prstGeom>
        </p:spPr>
        <p:txBody>
          <a:bodyPr wrap="square" lIns="0" tIns="23368" rIns="0" bIns="0" rtlCol="0">
            <a:noAutofit/>
          </a:bodyPr>
          <a:lstStyle/>
          <a:p>
            <a:pPr marL="12700">
              <a:lnSpc>
                <a:spcPts val="3679"/>
              </a:lnSpc>
            </a:pPr>
            <a:r>
              <a:rPr sz="3500" b="1" spc="-306" dirty="0">
                <a:solidFill>
                  <a:srgbClr val="83CCC6"/>
                </a:solidFill>
                <a:latin typeface="Arial"/>
                <a:cs typeface="Arial"/>
              </a:rPr>
              <a:t>01</a:t>
            </a:r>
            <a:endParaRPr sz="3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42180" y="2878561"/>
            <a:ext cx="566039" cy="520700"/>
          </a:xfrm>
          <a:prstGeom prst="rect">
            <a:avLst/>
          </a:prstGeom>
        </p:spPr>
        <p:txBody>
          <a:bodyPr wrap="square" lIns="0" tIns="26035" rIns="0" bIns="0" rtlCol="0">
            <a:noAutofit/>
          </a:bodyPr>
          <a:lstStyle/>
          <a:p>
            <a:pPr marL="12700">
              <a:lnSpc>
                <a:spcPts val="4100"/>
              </a:lnSpc>
            </a:pPr>
            <a:r>
              <a:rPr sz="3900" b="1" spc="-503" dirty="0">
                <a:solidFill>
                  <a:srgbClr val="7CC8EB"/>
                </a:solidFill>
                <a:latin typeface="Courier New"/>
                <a:cs typeface="Courier New"/>
              </a:rPr>
              <a:t>02</a:t>
            </a:r>
            <a:endParaRPr sz="39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50924" y="3038284"/>
            <a:ext cx="109219" cy="228600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12700">
              <a:lnSpc>
                <a:spcPts val="1735"/>
              </a:lnSpc>
            </a:pPr>
            <a:r>
              <a:rPr sz="1600" spc="-139" dirty="0">
                <a:solidFill>
                  <a:srgbClr val="3F3F3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15516" y="3038284"/>
            <a:ext cx="2038296" cy="1929384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12700" marR="22349">
              <a:lnSpc>
                <a:spcPts val="1735"/>
              </a:lnSpc>
            </a:pPr>
            <a:r>
              <a:rPr sz="1600" spc="-22" dirty="0">
                <a:solidFill>
                  <a:srgbClr val="3F3F3F"/>
                </a:solidFill>
                <a:latin typeface="Arial"/>
                <a:cs typeface="Arial"/>
              </a:rPr>
              <a:t>Wide surgical  margin</a:t>
            </a:r>
            <a:endParaRPr sz="1600">
              <a:latin typeface="Arial"/>
              <a:cs typeface="Arial"/>
            </a:endParaRPr>
          </a:p>
          <a:p>
            <a:pPr marL="21843" algn="just">
              <a:lnSpc>
                <a:spcPct val="99370"/>
              </a:lnSpc>
            </a:pPr>
            <a:r>
              <a:rPr sz="1600" spc="-17" dirty="0">
                <a:solidFill>
                  <a:srgbClr val="3F3F3F"/>
                </a:solidFill>
                <a:latin typeface="Arial"/>
                <a:cs typeface="Arial"/>
              </a:rPr>
              <a:t>including area of bone beyond radiographical margin</a:t>
            </a:r>
            <a:endParaRPr sz="1600">
              <a:latin typeface="Arial"/>
              <a:cs typeface="Arial"/>
            </a:endParaRPr>
          </a:p>
          <a:p>
            <a:pPr marL="24891" marR="22349">
              <a:lnSpc>
                <a:spcPts val="1830"/>
              </a:lnSpc>
              <a:spcBef>
                <a:spcPts val="91"/>
              </a:spcBef>
            </a:pPr>
            <a:r>
              <a:rPr sz="1600" spc="-3" dirty="0">
                <a:solidFill>
                  <a:srgbClr val="3F3F3F"/>
                </a:solidFill>
                <a:latin typeface="Arial"/>
                <a:cs typeface="Arial"/>
              </a:rPr>
              <a:t>High recurrence rate</a:t>
            </a:r>
            <a:endParaRPr sz="1600">
              <a:latin typeface="Arial"/>
              <a:cs typeface="Arial"/>
            </a:endParaRPr>
          </a:p>
          <a:p>
            <a:pPr marL="15748" marR="24587" indent="9143">
              <a:lnSpc>
                <a:spcPct val="98795"/>
              </a:lnSpc>
              <a:spcBef>
                <a:spcPts val="58"/>
              </a:spcBef>
            </a:pP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600" spc="-19" dirty="0">
                <a:solidFill>
                  <a:srgbClr val="3F3F3F"/>
                </a:solidFill>
                <a:latin typeface="Arial"/>
                <a:cs typeface="Arial"/>
              </a:rPr>
              <a:t>on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g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9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29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-14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m</a:t>
            </a:r>
            <a:r>
              <a:rPr sz="1600" spc="6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9" dirty="0">
                <a:solidFill>
                  <a:srgbClr val="3F3F3F"/>
                </a:solidFill>
                <a:latin typeface="Arial"/>
                <a:cs typeface="Arial"/>
              </a:rPr>
              <a:t>f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600" spc="-9" dirty="0">
                <a:solidFill>
                  <a:srgbClr val="3F3F3F"/>
                </a:solidFill>
                <a:latin typeface="Arial"/>
                <a:cs typeface="Arial"/>
              </a:rPr>
              <a:t>ll</a:t>
            </a:r>
            <a:r>
              <a:rPr sz="1600" spc="-29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w</a:t>
            </a:r>
            <a:r>
              <a:rPr sz="1600" spc="157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u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p </a:t>
            </a:r>
            <a:r>
              <a:rPr sz="1600" spc="-145" dirty="0">
                <a:solidFill>
                  <a:srgbClr val="3F3F3F"/>
                </a:solidFill>
                <a:latin typeface="Arial"/>
                <a:cs typeface="Arial"/>
              </a:rPr>
              <a:t>H</a:t>
            </a:r>
            <a:r>
              <a:rPr sz="1600" spc="-20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600" spc="14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r>
              <a:rPr sz="1600" spc="37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3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600" spc="-45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600" spc="24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600" spc="-3" dirty="0">
                <a:solidFill>
                  <a:srgbClr val="3F3F3F"/>
                </a:solidFill>
                <a:latin typeface="Arial"/>
                <a:cs typeface="Arial"/>
              </a:rPr>
              <a:t>g</a:t>
            </a:r>
            <a:r>
              <a:rPr sz="1600" spc="-45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600" spc="38" dirty="0">
                <a:solidFill>
                  <a:srgbClr val="3F3F3F"/>
                </a:solidFill>
                <a:latin typeface="Arial"/>
                <a:cs typeface="Arial"/>
              </a:rPr>
              <a:t>c</a:t>
            </a:r>
            <a:r>
              <a:rPr sz="1600" spc="-3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spc="-110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600" spc="129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9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yp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9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9" dirty="0">
                <a:solidFill>
                  <a:srgbClr val="3F3F3F"/>
                </a:solidFill>
                <a:latin typeface="Arial"/>
                <a:cs typeface="Arial"/>
              </a:rPr>
              <a:t>d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oe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s </a:t>
            </a:r>
            <a:r>
              <a:rPr sz="1600" spc="-19" dirty="0">
                <a:solidFill>
                  <a:srgbClr val="3F3F3F"/>
                </a:solidFill>
                <a:latin typeface="Arial"/>
                <a:cs typeface="Arial"/>
              </a:rPr>
              <a:t>de</a:t>
            </a:r>
            <a:r>
              <a:rPr sz="1600" spc="-9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29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-14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600" spc="-34" dirty="0">
                <a:solidFill>
                  <a:srgbClr val="3F3F3F"/>
                </a:solidFill>
                <a:latin typeface="Arial"/>
                <a:cs typeface="Arial"/>
              </a:rPr>
              <a:t>m</a:t>
            </a:r>
            <a:r>
              <a:rPr sz="1600" spc="-9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21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00" dirty="0">
                <a:solidFill>
                  <a:srgbClr val="3F3F3F"/>
                </a:solidFill>
                <a:latin typeface="Arial"/>
                <a:cs typeface="Arial"/>
              </a:rPr>
              <a:t>p</a:t>
            </a:r>
            <a:r>
              <a:rPr sz="1600" spc="42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600" spc="-51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600" spc="-3" dirty="0">
                <a:solidFill>
                  <a:srgbClr val="3F3F3F"/>
                </a:solidFill>
                <a:latin typeface="Arial"/>
                <a:cs typeface="Arial"/>
              </a:rPr>
              <a:t>g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1600" spc="24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600" spc="14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r>
              <a:rPr sz="1600" spc="-45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600" spc="-7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59628" y="3068764"/>
            <a:ext cx="105663" cy="228600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12700">
              <a:lnSpc>
                <a:spcPts val="1735"/>
              </a:lnSpc>
            </a:pPr>
            <a:r>
              <a:rPr sz="1600" spc="-167" dirty="0">
                <a:solidFill>
                  <a:srgbClr val="3F3F3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21172" y="3068764"/>
            <a:ext cx="2162240" cy="2173224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27940" marR="22349">
              <a:lnSpc>
                <a:spcPts val="1735"/>
              </a:lnSpc>
            </a:pPr>
            <a:r>
              <a:rPr sz="1600" spc="-8" dirty="0">
                <a:solidFill>
                  <a:srgbClr val="3F3F3F"/>
                </a:solidFill>
                <a:latin typeface="Arial"/>
                <a:cs typeface="Arial"/>
              </a:rPr>
              <a:t>Initial treatment</a:t>
            </a:r>
            <a:endParaRPr sz="1600" dirty="0">
              <a:latin typeface="Arial"/>
              <a:cs typeface="Arial"/>
            </a:endParaRPr>
          </a:p>
          <a:p>
            <a:pPr marL="12700" indent="6096">
              <a:lnSpc>
                <a:spcPct val="99849"/>
              </a:lnSpc>
            </a:pPr>
            <a:r>
              <a:rPr sz="1600" spc="-51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nu</a:t>
            </a:r>
            <a:r>
              <a:rPr sz="1600" spc="15" dirty="0">
                <a:solidFill>
                  <a:srgbClr val="3F3F3F"/>
                </a:solidFill>
                <a:latin typeface="Arial"/>
                <a:cs typeface="Arial"/>
              </a:rPr>
              <a:t>c</a:t>
            </a:r>
            <a:r>
              <a:rPr sz="1600" spc="-17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600" spc="24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spc="60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65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600" spc="45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600" spc="-97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1600" spc="-48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b="1" spc="-100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600" b="1" spc="-25" dirty="0">
                <a:solidFill>
                  <a:srgbClr val="3F3F3F"/>
                </a:solidFill>
                <a:latin typeface="Arial"/>
                <a:cs typeface="Arial"/>
              </a:rPr>
              <a:t>u</a:t>
            </a:r>
            <a:r>
              <a:rPr sz="1600" b="1" spc="12" dirty="0">
                <a:solidFill>
                  <a:srgbClr val="3F3F3F"/>
                </a:solidFill>
                <a:latin typeface="Arial"/>
                <a:cs typeface="Arial"/>
              </a:rPr>
              <a:t>m</a:t>
            </a:r>
            <a:r>
              <a:rPr sz="1600" b="1" spc="-20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600" b="1" spc="-25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1600" b="1" spc="45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b="1" spc="4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600" spc="-146" dirty="0">
                <a:solidFill>
                  <a:srgbClr val="3F3F3F"/>
                </a:solidFill>
                <a:latin typeface="Arial"/>
                <a:cs typeface="Arial"/>
              </a:rPr>
              <a:t>: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7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29" dirty="0">
                <a:solidFill>
                  <a:srgbClr val="3F3F3F"/>
                </a:solidFill>
                <a:latin typeface="Arial"/>
                <a:cs typeface="Arial"/>
              </a:rPr>
              <a:t>Doe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r>
              <a:rPr sz="1600" spc="6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9" dirty="0">
                <a:solidFill>
                  <a:srgbClr val="3F3F3F"/>
                </a:solidFill>
                <a:latin typeface="Arial"/>
                <a:cs typeface="Arial"/>
              </a:rPr>
              <a:t>no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79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15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600" spc="-73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1600" spc="18" dirty="0">
                <a:solidFill>
                  <a:srgbClr val="3F3F3F"/>
                </a:solidFill>
                <a:latin typeface="Arial"/>
                <a:cs typeface="Arial"/>
              </a:rPr>
              <a:t>fi</a:t>
            </a:r>
            <a:r>
              <a:rPr sz="1600" spc="-17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600" spc="82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4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600" spc="-51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spc="37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53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114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su</a:t>
            </a:r>
            <a:r>
              <a:rPr sz="1600" spc="-19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600" spc="-14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oun</a:t>
            </a:r>
            <a:r>
              <a:rPr sz="1600" spc="-19" dirty="0">
                <a:solidFill>
                  <a:srgbClr val="3F3F3F"/>
                </a:solidFill>
                <a:latin typeface="Arial"/>
                <a:cs typeface="Arial"/>
              </a:rPr>
              <a:t>d</a:t>
            </a:r>
            <a:r>
              <a:rPr sz="1600" spc="-9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g</a:t>
            </a:r>
            <a:r>
              <a:rPr sz="1600" spc="42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22" dirty="0">
                <a:solidFill>
                  <a:srgbClr val="3F3F3F"/>
                </a:solidFill>
                <a:latin typeface="Arial"/>
                <a:cs typeface="Arial"/>
              </a:rPr>
              <a:t>b</a:t>
            </a:r>
            <a:r>
              <a:rPr sz="1600" spc="24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600" spc="-51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1600" spc="71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-172" dirty="0">
                <a:solidFill>
                  <a:srgbClr val="3F3F3F"/>
                </a:solidFill>
                <a:latin typeface="Arial"/>
                <a:cs typeface="Arial"/>
              </a:rPr>
              <a:t>.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7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9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600" spc="59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4" dirty="0">
                <a:solidFill>
                  <a:srgbClr val="3F3F3F"/>
                </a:solidFill>
                <a:latin typeface="Arial"/>
                <a:cs typeface="Arial"/>
              </a:rPr>
              <a:t>f</a:t>
            </a:r>
            <a:r>
              <a:rPr sz="1600" spc="-19" dirty="0">
                <a:solidFill>
                  <a:srgbClr val="3F3F3F"/>
                </a:solidFill>
                <a:latin typeface="Arial"/>
                <a:cs typeface="Arial"/>
              </a:rPr>
              <a:t>u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600" spc="-29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19" dirty="0">
                <a:solidFill>
                  <a:srgbClr val="3F3F3F"/>
                </a:solidFill>
                <a:latin typeface="Arial"/>
                <a:cs typeface="Arial"/>
              </a:rPr>
              <a:t>h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600" spc="147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11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16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600" spc="-51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spc="60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61" dirty="0">
                <a:solidFill>
                  <a:srgbClr val="3F3F3F"/>
                </a:solidFill>
                <a:latin typeface="Arial"/>
                <a:cs typeface="Arial"/>
              </a:rPr>
              <a:t>m</a:t>
            </a:r>
            <a:r>
              <a:rPr sz="1600" spc="45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-51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1600" spc="47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119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4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-29" dirty="0">
                <a:solidFill>
                  <a:srgbClr val="3F3F3F"/>
                </a:solidFill>
                <a:latin typeface="Arial"/>
                <a:cs typeface="Arial"/>
              </a:rPr>
              <a:t>qu</a:t>
            </a:r>
            <a:r>
              <a:rPr sz="1600" spc="-9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600" spc="-14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d</a:t>
            </a:r>
            <a:r>
              <a:rPr sz="1600" spc="-111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b="1" spc="-131" dirty="0">
                <a:solidFill>
                  <a:srgbClr val="3F3F3F"/>
                </a:solidFill>
                <a:latin typeface="Arial"/>
                <a:cs typeface="Arial"/>
              </a:rPr>
              <a:t>M</a:t>
            </a:r>
            <a:r>
              <a:rPr sz="1600" b="1" spc="-3" dirty="0">
                <a:solidFill>
                  <a:srgbClr val="3F3F3F"/>
                </a:solidFill>
                <a:latin typeface="Arial"/>
                <a:cs typeface="Arial"/>
              </a:rPr>
              <a:t>u</a:t>
            </a:r>
            <a:r>
              <a:rPr sz="1600" b="1" spc="65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600" b="1" spc="-25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b="1" spc="4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600" b="1" spc="-146" dirty="0">
                <a:solidFill>
                  <a:srgbClr val="3F3F3F"/>
                </a:solidFill>
                <a:latin typeface="Arial"/>
                <a:cs typeface="Arial"/>
              </a:rPr>
              <a:t>: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20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b</a:t>
            </a:r>
            <a:r>
              <a:rPr sz="1600" spc="-19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h</a:t>
            </a:r>
            <a:r>
              <a:rPr sz="1600" spc="-29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v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159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15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600" spc="-20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600" spc="14" dirty="0">
                <a:solidFill>
                  <a:srgbClr val="3F3F3F"/>
                </a:solidFill>
                <a:latin typeface="Arial"/>
                <a:cs typeface="Arial"/>
              </a:rPr>
              <a:t>k</a:t>
            </a:r>
            <a:r>
              <a:rPr sz="1600" spc="-53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-26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51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spc="-34" dirty="0">
                <a:solidFill>
                  <a:srgbClr val="3F3F3F"/>
                </a:solidFill>
                <a:latin typeface="Arial"/>
                <a:cs typeface="Arial"/>
              </a:rPr>
              <a:t>m</a:t>
            </a:r>
            <a:r>
              <a:rPr sz="1600" spc="24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-45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600" spc="45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600" spc="-3" dirty="0">
                <a:solidFill>
                  <a:srgbClr val="3F3F3F"/>
                </a:solidFill>
                <a:latin typeface="Arial"/>
                <a:cs typeface="Arial"/>
              </a:rPr>
              <a:t>b</a:t>
            </a:r>
            <a:r>
              <a:rPr sz="1600" spc="-45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600" spc="-3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spc="14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r>
              <a:rPr sz="1600" spc="11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24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600" spc="-34" dirty="0">
                <a:solidFill>
                  <a:srgbClr val="3F3F3F"/>
                </a:solidFill>
                <a:latin typeface="Arial"/>
                <a:cs typeface="Arial"/>
              </a:rPr>
              <a:t>m</a:t>
            </a:r>
            <a:r>
              <a:rPr sz="1600" spc="45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spc="-146" dirty="0">
                <a:solidFill>
                  <a:srgbClr val="3F3F3F"/>
                </a:solidFill>
                <a:latin typeface="Arial"/>
                <a:cs typeface="Arial"/>
              </a:rPr>
              <a:t>,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20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4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-29" dirty="0">
                <a:solidFill>
                  <a:srgbClr val="3F3F3F"/>
                </a:solidFill>
                <a:latin typeface="Arial"/>
                <a:cs typeface="Arial"/>
              </a:rPr>
              <a:t>qu</a:t>
            </a:r>
            <a:r>
              <a:rPr sz="1600" spc="-9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600" spc="-14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-84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73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d</a:t>
            </a:r>
            <a:r>
              <a:rPr sz="1600" spc="24" dirty="0">
                <a:solidFill>
                  <a:srgbClr val="3F3F3F"/>
                </a:solidFill>
                <a:latin typeface="Arial"/>
                <a:cs typeface="Arial"/>
              </a:rPr>
              <a:t>d</a:t>
            </a:r>
            <a:r>
              <a:rPr sz="1600" spc="-45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600" spc="82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65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600" spc="45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600" spc="-51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1600" spc="24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spc="-110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600" spc="17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56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u</a:t>
            </a:r>
            <a:r>
              <a:rPr sz="1600" spc="42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600" spc="-51" dirty="0">
                <a:solidFill>
                  <a:srgbClr val="3F3F3F"/>
                </a:solidFill>
                <a:latin typeface="Arial"/>
                <a:cs typeface="Arial"/>
              </a:rPr>
              <a:t>g</a:t>
            </a:r>
            <a:r>
              <a:rPr sz="1600" spc="45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-4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600" spc="-7" dirty="0">
                <a:solidFill>
                  <a:srgbClr val="3F3F3F"/>
                </a:solidFill>
                <a:latin typeface="Arial"/>
                <a:cs typeface="Arial"/>
              </a:rPr>
              <a:t>y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59628" y="3550348"/>
            <a:ext cx="105663" cy="228600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12700">
              <a:lnSpc>
                <a:spcPts val="1735"/>
              </a:lnSpc>
            </a:pPr>
            <a:r>
              <a:rPr sz="1600" spc="-167" dirty="0">
                <a:solidFill>
                  <a:srgbClr val="3F3F3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50924" y="4004500"/>
            <a:ext cx="109220" cy="722376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12700" marR="0">
              <a:lnSpc>
                <a:spcPts val="1735"/>
              </a:lnSpc>
            </a:pPr>
            <a:r>
              <a:rPr sz="1600" spc="-139" dirty="0">
                <a:solidFill>
                  <a:srgbClr val="3F3F3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  <a:p>
            <a:pPr marL="12700" marR="0">
              <a:lnSpc>
                <a:spcPct val="95825"/>
              </a:lnSpc>
              <a:spcBef>
                <a:spcPts val="63"/>
              </a:spcBef>
            </a:pPr>
            <a:r>
              <a:rPr sz="1600" spc="-139" dirty="0">
                <a:solidFill>
                  <a:srgbClr val="3F3F3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55"/>
              </a:spcBef>
            </a:pPr>
            <a:r>
              <a:rPr sz="1600" spc="-139" dirty="0">
                <a:solidFill>
                  <a:srgbClr val="3F3F3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54628" y="4498276"/>
            <a:ext cx="325855" cy="228600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12700">
              <a:lnSpc>
                <a:spcPts val="1735"/>
              </a:lnSpc>
            </a:pPr>
            <a:r>
              <a:rPr sz="1600" spc="-18" dirty="0">
                <a:solidFill>
                  <a:srgbClr val="3F3F3F"/>
                </a:solidFill>
                <a:latin typeface="Arial"/>
                <a:cs typeface="Arial"/>
              </a:rPr>
              <a:t>not</a:t>
            </a:r>
            <a:endParaRPr sz="16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659627" y="4528756"/>
            <a:ext cx="105663" cy="228600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12700">
              <a:lnSpc>
                <a:spcPts val="1735"/>
              </a:lnSpc>
            </a:pPr>
            <a:r>
              <a:rPr sz="1600" spc="-167" dirty="0">
                <a:solidFill>
                  <a:srgbClr val="3F3F3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674600" cy="768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6863588" y="2853471"/>
            <a:ext cx="5479211" cy="1507204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107" dirty="0">
                <a:solidFill>
                  <a:srgbClr val="1A6BA5"/>
                </a:solidFill>
                <a:latin typeface="Arial"/>
                <a:cs typeface="Arial"/>
              </a:rPr>
              <a:t>Benign  Epithelial Odontogenic Tumor</a:t>
            </a:r>
            <a:endParaRPr sz="2300">
              <a:latin typeface="Arial"/>
              <a:cs typeface="Arial"/>
            </a:endParaRPr>
          </a:p>
          <a:p>
            <a:pPr marL="393699" marR="43815">
              <a:lnSpc>
                <a:spcPct val="95825"/>
              </a:lnSpc>
              <a:spcBef>
                <a:spcPts val="1546"/>
              </a:spcBef>
            </a:pPr>
            <a:r>
              <a:rPr sz="3100" spc="181" dirty="0">
                <a:solidFill>
                  <a:srgbClr val="1A6BA5"/>
                </a:solidFill>
                <a:latin typeface="Arial"/>
                <a:cs typeface="Arial"/>
              </a:rPr>
              <a:t>Adenomatoid</a:t>
            </a:r>
            <a:endParaRPr sz="3100">
              <a:latin typeface="Arial"/>
              <a:cs typeface="Arial"/>
            </a:endParaRPr>
          </a:p>
          <a:p>
            <a:pPr marL="384555" marR="43815">
              <a:lnSpc>
                <a:spcPct val="95825"/>
              </a:lnSpc>
              <a:spcBef>
                <a:spcPts val="587"/>
              </a:spcBef>
            </a:pPr>
            <a:r>
              <a:rPr sz="3100" spc="158" dirty="0">
                <a:solidFill>
                  <a:srgbClr val="1A6BA5"/>
                </a:solidFill>
                <a:latin typeface="Arial"/>
                <a:cs typeface="Arial"/>
              </a:rPr>
              <a:t>Odontogenic Tumor</a:t>
            </a:r>
            <a:endParaRPr sz="3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46252" y="463414"/>
            <a:ext cx="2745101" cy="457200"/>
          </a:xfrm>
          <a:prstGeom prst="rect">
            <a:avLst/>
          </a:prstGeom>
        </p:spPr>
        <p:txBody>
          <a:bodyPr wrap="square" lIns="0" tIns="22701" rIns="0" bIns="0" rtlCol="0">
            <a:noAutofit/>
          </a:bodyPr>
          <a:lstStyle/>
          <a:p>
            <a:pPr marL="12700">
              <a:lnSpc>
                <a:spcPts val="3575"/>
              </a:lnSpc>
            </a:pPr>
            <a:r>
              <a:rPr sz="3400" spc="79" dirty="0">
                <a:solidFill>
                  <a:srgbClr val="0D3452"/>
                </a:solidFill>
                <a:latin typeface="Arial"/>
                <a:cs typeface="Arial"/>
              </a:rPr>
              <a:t>Adenomatoid</a:t>
            </a:r>
            <a:endParaRPr sz="3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83940" y="463414"/>
            <a:ext cx="5433787" cy="457200"/>
          </a:xfrm>
          <a:prstGeom prst="rect">
            <a:avLst/>
          </a:prstGeom>
        </p:spPr>
        <p:txBody>
          <a:bodyPr wrap="square" lIns="0" tIns="22701" rIns="0" bIns="0" rtlCol="0">
            <a:noAutofit/>
          </a:bodyPr>
          <a:lstStyle/>
          <a:p>
            <a:pPr marL="12700">
              <a:lnSpc>
                <a:spcPts val="3575"/>
              </a:lnSpc>
            </a:pPr>
            <a:r>
              <a:rPr sz="3400" spc="80" dirty="0">
                <a:solidFill>
                  <a:srgbClr val="0D3452"/>
                </a:solidFill>
                <a:latin typeface="Arial"/>
                <a:cs typeface="Arial"/>
              </a:rPr>
              <a:t>Odontogenic Tumor (AOT</a:t>
            </a:r>
            <a:r>
              <a:rPr lang="ar-IQ" sz="3400" spc="80" dirty="0">
                <a:solidFill>
                  <a:srgbClr val="0D3452"/>
                </a:solidFill>
                <a:latin typeface="Arial"/>
                <a:cs typeface="Arial"/>
              </a:rPr>
              <a:t>(</a:t>
            </a:r>
            <a:endParaRPr sz="3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9052" y="1725583"/>
            <a:ext cx="526308" cy="723900"/>
          </a:xfrm>
          <a:prstGeom prst="rect">
            <a:avLst/>
          </a:prstGeom>
        </p:spPr>
        <p:txBody>
          <a:bodyPr wrap="square" lIns="0" tIns="36195" rIns="0" bIns="0" rtlCol="0">
            <a:noAutofit/>
          </a:bodyPr>
          <a:lstStyle/>
          <a:p>
            <a:pPr marL="12700">
              <a:lnSpc>
                <a:spcPts val="5700"/>
              </a:lnSpc>
            </a:pPr>
            <a:r>
              <a:rPr sz="5500" spc="60" dirty="0">
                <a:solidFill>
                  <a:srgbClr val="F2F9F7"/>
                </a:solidFill>
                <a:latin typeface="Arial"/>
                <a:cs typeface="Arial"/>
              </a:rPr>
              <a:t>0</a:t>
            </a:r>
            <a:endParaRPr sz="5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24931" y="1739411"/>
            <a:ext cx="4328676" cy="801115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34036">
              <a:lnSpc>
                <a:spcPts val="2860"/>
              </a:lnSpc>
            </a:pPr>
            <a:r>
              <a:rPr sz="2700" spc="37" dirty="0">
                <a:solidFill>
                  <a:srgbClr val="001F60"/>
                </a:solidFill>
                <a:latin typeface="Arial"/>
                <a:cs typeface="Arial"/>
              </a:rPr>
              <a:t>Is a benign epithelial tumor</a:t>
            </a:r>
            <a:endParaRPr sz="2700">
              <a:latin typeface="Arial"/>
              <a:cs typeface="Arial"/>
            </a:endParaRPr>
          </a:p>
          <a:p>
            <a:pPr marL="12700" marR="51434">
              <a:lnSpc>
                <a:spcPct val="95825"/>
              </a:lnSpc>
              <a:spcBef>
                <a:spcPts val="156"/>
              </a:spcBef>
            </a:pPr>
            <a:r>
              <a:rPr sz="2700" spc="34" dirty="0">
                <a:solidFill>
                  <a:srgbClr val="FD0000"/>
                </a:solidFill>
                <a:latin typeface="Arial"/>
                <a:cs typeface="Arial"/>
              </a:rPr>
              <a:t>duct-like structures</a:t>
            </a:r>
            <a:endParaRPr sz="2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77475" y="1739411"/>
            <a:ext cx="1758950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spc="34" dirty="0">
                <a:solidFill>
                  <a:srgbClr val="001F60"/>
                </a:solidFill>
                <a:latin typeface="Arial"/>
                <a:cs typeface="Arial"/>
              </a:rPr>
              <a:t>that shows</a:t>
            </a:r>
            <a:endParaRPr sz="2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41011" y="3267999"/>
            <a:ext cx="5190807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40" dirty="0">
                <a:solidFill>
                  <a:srgbClr val="1A6BA5"/>
                </a:solidFill>
                <a:latin typeface="Arial"/>
                <a:cs typeface="Arial"/>
              </a:rPr>
              <a:t>AOTs account for &lt;5% of odontogenic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56140" y="3267999"/>
            <a:ext cx="982408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26" dirty="0">
                <a:solidFill>
                  <a:srgbClr val="1A6BA5"/>
                </a:solidFill>
                <a:latin typeface="Arial"/>
                <a:cs typeface="Arial"/>
              </a:rPr>
              <a:t>tumors</a:t>
            </a:r>
            <a:endParaRPr sz="23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08195" y="3291934"/>
            <a:ext cx="291592" cy="1395476"/>
          </a:xfrm>
          <a:prstGeom prst="rect">
            <a:avLst/>
          </a:prstGeom>
        </p:spPr>
        <p:txBody>
          <a:bodyPr wrap="square" lIns="0" tIns="14033" rIns="0" bIns="0" rtlCol="0">
            <a:noAutofit/>
          </a:bodyPr>
          <a:lstStyle/>
          <a:p>
            <a:pPr marL="12700" marR="17051">
              <a:lnSpc>
                <a:spcPts val="2210"/>
              </a:lnSpc>
            </a:pPr>
            <a:r>
              <a:rPr sz="2100" spc="62" dirty="0">
                <a:solidFill>
                  <a:srgbClr val="1A6BA5"/>
                </a:solidFill>
                <a:latin typeface="Arial Unicode MS"/>
                <a:cs typeface="Arial Unicode MS"/>
              </a:rPr>
              <a:t>✓</a:t>
            </a:r>
            <a:endParaRPr sz="2100">
              <a:latin typeface="Arial Unicode MS"/>
              <a:cs typeface="Arial Unicode MS"/>
            </a:endParaRPr>
          </a:p>
          <a:p>
            <a:pPr marL="12700">
              <a:lnSpc>
                <a:spcPts val="3135"/>
              </a:lnSpc>
              <a:spcBef>
                <a:spcPts val="46"/>
              </a:spcBef>
            </a:pPr>
            <a:r>
              <a:rPr sz="3200" spc="15" dirty="0">
                <a:solidFill>
                  <a:srgbClr val="1A6BA5"/>
                </a:solidFill>
                <a:latin typeface="Times New Roman"/>
                <a:cs typeface="Times New Roman"/>
              </a:rPr>
              <a:t>v</a:t>
            </a:r>
            <a:endParaRPr sz="3200">
              <a:latin typeface="Times New Roman"/>
              <a:cs typeface="Times New Roman"/>
            </a:endParaRPr>
          </a:p>
          <a:p>
            <a:pPr marL="12700" marR="17051">
              <a:lnSpc>
                <a:spcPts val="2805"/>
              </a:lnSpc>
            </a:pPr>
            <a:r>
              <a:rPr sz="2100" spc="62" dirty="0">
                <a:solidFill>
                  <a:srgbClr val="FD0000"/>
                </a:solidFill>
                <a:latin typeface="Arial Unicode MS"/>
                <a:cs typeface="Arial Unicode MS"/>
              </a:rPr>
              <a:t>✓</a:t>
            </a:r>
            <a:endParaRPr sz="2100">
              <a:latin typeface="Arial Unicode MS"/>
              <a:cs typeface="Arial Unicode MS"/>
            </a:endParaRPr>
          </a:p>
          <a:p>
            <a:pPr marL="12700" marR="17051">
              <a:lnSpc>
                <a:spcPts val="2835"/>
              </a:lnSpc>
              <a:spcBef>
                <a:spcPts val="1"/>
              </a:spcBef>
            </a:pPr>
            <a:r>
              <a:rPr sz="2100" spc="62" dirty="0">
                <a:solidFill>
                  <a:srgbClr val="1A6BA5"/>
                </a:solidFill>
                <a:latin typeface="Arial Unicode MS"/>
                <a:cs typeface="Arial Unicode MS"/>
              </a:rPr>
              <a:t>✓</a:t>
            </a:r>
            <a:endParaRPr sz="2100">
              <a:latin typeface="Arial Unicode MS"/>
              <a:cs typeface="Arial Unicode MS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550155" y="3633759"/>
            <a:ext cx="6575845" cy="2518156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 marR="43815">
              <a:lnSpc>
                <a:spcPts val="2450"/>
              </a:lnSpc>
            </a:pPr>
            <a:r>
              <a:rPr sz="2300" spc="85" dirty="0">
                <a:solidFill>
                  <a:srgbClr val="1A6BA5"/>
                </a:solidFill>
                <a:latin typeface="Arial"/>
                <a:cs typeface="Arial"/>
              </a:rPr>
              <a:t>2/3 are diagnosed in </a:t>
            </a:r>
            <a:r>
              <a:rPr sz="2300" spc="85" dirty="0">
                <a:solidFill>
                  <a:srgbClr val="FD0000"/>
                </a:solidFill>
                <a:latin typeface="Arial"/>
                <a:cs typeface="Arial"/>
              </a:rPr>
              <a:t>teenagers</a:t>
            </a:r>
            <a:endParaRPr sz="2300" dirty="0">
              <a:latin typeface="Arial"/>
              <a:cs typeface="Arial"/>
            </a:endParaRPr>
          </a:p>
          <a:p>
            <a:pPr marL="15748" marR="43815">
              <a:lnSpc>
                <a:spcPct val="95825"/>
              </a:lnSpc>
              <a:spcBef>
                <a:spcPts val="157"/>
              </a:spcBef>
            </a:pPr>
            <a:r>
              <a:rPr sz="2300" spc="29" dirty="0">
                <a:solidFill>
                  <a:srgbClr val="FD0000"/>
                </a:solidFill>
                <a:latin typeface="Arial"/>
                <a:cs typeface="Arial"/>
              </a:rPr>
              <a:t>95% intraosseous</a:t>
            </a:r>
            <a:r>
              <a:rPr sz="2300" spc="29" dirty="0">
                <a:solidFill>
                  <a:srgbClr val="1A6BA5"/>
                </a:solidFill>
                <a:latin typeface="Arial"/>
                <a:cs typeface="Arial"/>
              </a:rPr>
              <a:t>,  some reported extraosseous</a:t>
            </a:r>
            <a:endParaRPr sz="2300" dirty="0">
              <a:latin typeface="Arial"/>
              <a:cs typeface="Arial"/>
            </a:endParaRPr>
          </a:p>
          <a:p>
            <a:pPr marL="18796" marR="43815">
              <a:lnSpc>
                <a:spcPct val="95825"/>
              </a:lnSpc>
              <a:spcBef>
                <a:spcPts val="235"/>
              </a:spcBef>
            </a:pPr>
            <a:r>
              <a:rPr sz="2300" spc="-23" dirty="0">
                <a:solidFill>
                  <a:srgbClr val="1A6BA5"/>
                </a:solidFill>
                <a:latin typeface="Arial"/>
                <a:cs typeface="Arial"/>
              </a:rPr>
              <a:t>Site:</a:t>
            </a:r>
            <a:endParaRPr sz="2300" dirty="0">
              <a:latin typeface="Arial"/>
              <a:cs typeface="Arial"/>
            </a:endParaRPr>
          </a:p>
          <a:p>
            <a:pPr marL="27940" marR="43815">
              <a:lnSpc>
                <a:spcPts val="2985"/>
              </a:lnSpc>
              <a:spcBef>
                <a:spcPts val="149"/>
              </a:spcBef>
            </a:pPr>
            <a:r>
              <a:rPr sz="2100" spc="0" dirty="0">
                <a:solidFill>
                  <a:srgbClr val="FD0000"/>
                </a:solidFill>
                <a:latin typeface="Arial Unicode MS"/>
                <a:cs typeface="Arial Unicode MS"/>
              </a:rPr>
              <a:t>✓  </a:t>
            </a:r>
            <a:r>
              <a:rPr sz="2100" spc="273" dirty="0">
                <a:solidFill>
                  <a:srgbClr val="FD0000"/>
                </a:solidFill>
                <a:latin typeface="Arial Unicode MS"/>
                <a:cs typeface="Arial Unicode MS"/>
              </a:rPr>
              <a:t> </a:t>
            </a:r>
            <a:r>
              <a:rPr sz="2300" spc="29" dirty="0">
                <a:solidFill>
                  <a:srgbClr val="FD0000"/>
                </a:solidFill>
                <a:latin typeface="Arial"/>
                <a:cs typeface="Arial"/>
              </a:rPr>
              <a:t>M</a:t>
            </a:r>
            <a:r>
              <a:rPr sz="2300" spc="14" dirty="0">
                <a:solidFill>
                  <a:srgbClr val="FD0000"/>
                </a:solidFill>
                <a:latin typeface="Arial"/>
                <a:cs typeface="Arial"/>
              </a:rPr>
              <a:t>a</a:t>
            </a:r>
            <a:r>
              <a:rPr sz="2300" spc="19" dirty="0">
                <a:solidFill>
                  <a:srgbClr val="FD0000"/>
                </a:solidFill>
                <a:latin typeface="Arial"/>
                <a:cs typeface="Arial"/>
              </a:rPr>
              <a:t>x</a:t>
            </a:r>
            <a:r>
              <a:rPr sz="2300" spc="4" dirty="0">
                <a:solidFill>
                  <a:srgbClr val="FD0000"/>
                </a:solidFill>
                <a:latin typeface="Arial"/>
                <a:cs typeface="Arial"/>
              </a:rPr>
              <a:t>il</a:t>
            </a:r>
            <a:r>
              <a:rPr sz="2300" spc="9" dirty="0">
                <a:solidFill>
                  <a:srgbClr val="FD0000"/>
                </a:solidFill>
                <a:latin typeface="Arial"/>
                <a:cs typeface="Arial"/>
              </a:rPr>
              <a:t>l</a:t>
            </a:r>
            <a:r>
              <a:rPr sz="2300" spc="0" dirty="0">
                <a:solidFill>
                  <a:srgbClr val="FD0000"/>
                </a:solidFill>
                <a:latin typeface="Arial"/>
                <a:cs typeface="Arial"/>
              </a:rPr>
              <a:t>a</a:t>
            </a:r>
            <a:r>
              <a:rPr sz="2300" spc="237" dirty="0">
                <a:solidFill>
                  <a:srgbClr val="FD0000"/>
                </a:solidFill>
                <a:latin typeface="Arial"/>
                <a:cs typeface="Arial"/>
              </a:rPr>
              <a:t> </a:t>
            </a:r>
            <a:r>
              <a:rPr sz="2300" spc="-120" dirty="0">
                <a:solidFill>
                  <a:srgbClr val="FD0000"/>
                </a:solidFill>
                <a:latin typeface="Arial"/>
                <a:cs typeface="Arial"/>
              </a:rPr>
              <a:t>(</a:t>
            </a:r>
            <a:r>
              <a:rPr sz="2300" spc="65" dirty="0">
                <a:solidFill>
                  <a:srgbClr val="FD0000"/>
                </a:solidFill>
                <a:latin typeface="Arial"/>
                <a:cs typeface="Arial"/>
              </a:rPr>
              <a:t>a</a:t>
            </a:r>
            <a:r>
              <a:rPr sz="2300" spc="-6" dirty="0">
                <a:solidFill>
                  <a:srgbClr val="FD0000"/>
                </a:solidFill>
                <a:latin typeface="Arial"/>
                <a:cs typeface="Arial"/>
              </a:rPr>
              <a:t>n</a:t>
            </a:r>
            <a:r>
              <a:rPr sz="2300" spc="104" dirty="0">
                <a:solidFill>
                  <a:srgbClr val="FD0000"/>
                </a:solidFill>
                <a:latin typeface="Arial"/>
                <a:cs typeface="Arial"/>
              </a:rPr>
              <a:t>t</a:t>
            </a:r>
            <a:r>
              <a:rPr sz="2300" spc="65" dirty="0">
                <a:solidFill>
                  <a:srgbClr val="FD0000"/>
                </a:solidFill>
                <a:latin typeface="Arial"/>
                <a:cs typeface="Arial"/>
              </a:rPr>
              <a:t>e</a:t>
            </a:r>
            <a:r>
              <a:rPr sz="2300" spc="98" dirty="0">
                <a:solidFill>
                  <a:srgbClr val="FD0000"/>
                </a:solidFill>
                <a:latin typeface="Arial"/>
                <a:cs typeface="Arial"/>
              </a:rPr>
              <a:t>r</a:t>
            </a:r>
            <a:r>
              <a:rPr sz="2300" spc="-102" dirty="0">
                <a:solidFill>
                  <a:srgbClr val="FD0000"/>
                </a:solidFill>
                <a:latin typeface="Arial"/>
                <a:cs typeface="Arial"/>
              </a:rPr>
              <a:t>i</a:t>
            </a:r>
            <a:r>
              <a:rPr sz="2300" spc="134" dirty="0">
                <a:solidFill>
                  <a:srgbClr val="FD0000"/>
                </a:solidFill>
                <a:latin typeface="Arial"/>
                <a:cs typeface="Arial"/>
              </a:rPr>
              <a:t>o</a:t>
            </a:r>
            <a:r>
              <a:rPr sz="2300" spc="75" dirty="0">
                <a:solidFill>
                  <a:srgbClr val="FD0000"/>
                </a:solidFill>
                <a:latin typeface="Arial"/>
                <a:cs typeface="Arial"/>
              </a:rPr>
              <a:t>r</a:t>
            </a:r>
            <a:r>
              <a:rPr sz="2300" spc="-43" dirty="0">
                <a:solidFill>
                  <a:srgbClr val="1A6BA5"/>
                </a:solidFill>
                <a:latin typeface="Arial"/>
                <a:cs typeface="Arial"/>
              </a:rPr>
              <a:t>)</a:t>
            </a:r>
            <a:r>
              <a:rPr sz="2300" spc="72" dirty="0">
                <a:solidFill>
                  <a:srgbClr val="1A6BA5"/>
                </a:solidFill>
                <a:latin typeface="Arial"/>
                <a:cs typeface="Arial"/>
              </a:rPr>
              <a:t>&gt;</a:t>
            </a:r>
            <a:r>
              <a:rPr sz="2300" spc="29" dirty="0">
                <a:solidFill>
                  <a:srgbClr val="1A6BA5"/>
                </a:solidFill>
                <a:latin typeface="Arial"/>
                <a:cs typeface="Arial"/>
              </a:rPr>
              <a:t>m</a:t>
            </a:r>
            <a:r>
              <a:rPr sz="2300" spc="113" dirty="0">
                <a:solidFill>
                  <a:srgbClr val="1A6BA5"/>
                </a:solidFill>
                <a:latin typeface="Arial"/>
                <a:cs typeface="Arial"/>
              </a:rPr>
              <a:t>a</a:t>
            </a:r>
            <a:r>
              <a:rPr sz="2300" spc="-6" dirty="0">
                <a:solidFill>
                  <a:srgbClr val="1A6BA5"/>
                </a:solidFill>
                <a:latin typeface="Arial"/>
                <a:cs typeface="Arial"/>
              </a:rPr>
              <a:t>n</a:t>
            </a:r>
            <a:r>
              <a:rPr sz="2300" spc="113" dirty="0">
                <a:solidFill>
                  <a:srgbClr val="1A6BA5"/>
                </a:solidFill>
                <a:latin typeface="Arial"/>
                <a:cs typeface="Arial"/>
              </a:rPr>
              <a:t>d</a:t>
            </a:r>
            <a:r>
              <a:rPr sz="2300" spc="14" dirty="0">
                <a:solidFill>
                  <a:srgbClr val="1A6BA5"/>
                </a:solidFill>
                <a:latin typeface="Arial"/>
                <a:cs typeface="Arial"/>
              </a:rPr>
              <a:t>i</a:t>
            </a:r>
            <a:r>
              <a:rPr sz="2300" spc="85" dirty="0">
                <a:solidFill>
                  <a:srgbClr val="1A6BA5"/>
                </a:solidFill>
                <a:latin typeface="Arial"/>
                <a:cs typeface="Arial"/>
              </a:rPr>
              <a:t>b</a:t>
            </a:r>
            <a:r>
              <a:rPr sz="2300" spc="-56" dirty="0">
                <a:solidFill>
                  <a:srgbClr val="1A6BA5"/>
                </a:solidFill>
                <a:latin typeface="Arial"/>
                <a:cs typeface="Arial"/>
              </a:rPr>
              <a:t>l</a:t>
            </a:r>
            <a:r>
              <a:rPr sz="2300" spc="0" dirty="0">
                <a:solidFill>
                  <a:srgbClr val="1A6BA5"/>
                </a:solidFill>
                <a:latin typeface="Arial"/>
                <a:cs typeface="Arial"/>
              </a:rPr>
              <a:t>e</a:t>
            </a:r>
            <a:endParaRPr sz="2300" dirty="0">
              <a:latin typeface="Arial"/>
              <a:cs typeface="Arial"/>
            </a:endParaRPr>
          </a:p>
          <a:p>
            <a:pPr marL="27940" marR="43815">
              <a:lnSpc>
                <a:spcPts val="2810"/>
              </a:lnSpc>
            </a:pPr>
            <a:r>
              <a:rPr sz="2100" spc="0" dirty="0">
                <a:solidFill>
                  <a:srgbClr val="1A6BA5"/>
                </a:solidFill>
                <a:latin typeface="Arial Unicode MS"/>
                <a:cs typeface="Arial Unicode MS"/>
              </a:rPr>
              <a:t>✓  </a:t>
            </a:r>
            <a:r>
              <a:rPr sz="2100" spc="173" dirty="0">
                <a:solidFill>
                  <a:srgbClr val="1A6BA5"/>
                </a:solidFill>
                <a:latin typeface="Arial Unicode MS"/>
                <a:cs typeface="Arial Unicode MS"/>
              </a:rPr>
              <a:t> </a:t>
            </a:r>
            <a:r>
              <a:rPr sz="2300" spc="9" dirty="0">
                <a:solidFill>
                  <a:srgbClr val="1A6BA5"/>
                </a:solidFill>
                <a:latin typeface="Arial"/>
                <a:cs typeface="Arial"/>
              </a:rPr>
              <a:t>a</a:t>
            </a:r>
            <a:r>
              <a:rPr sz="2300" spc="4" dirty="0">
                <a:solidFill>
                  <a:srgbClr val="1A6BA5"/>
                </a:solidFill>
                <a:latin typeface="Arial"/>
                <a:cs typeface="Arial"/>
              </a:rPr>
              <a:t>/</a:t>
            </a:r>
            <a:r>
              <a:rPr sz="2300" spc="0" dirty="0">
                <a:solidFill>
                  <a:srgbClr val="1A6BA5"/>
                </a:solidFill>
                <a:latin typeface="Arial"/>
                <a:cs typeface="Arial"/>
              </a:rPr>
              <a:t>w</a:t>
            </a:r>
            <a:r>
              <a:rPr sz="2300" spc="231" dirty="0">
                <a:solidFill>
                  <a:srgbClr val="1A6BA5"/>
                </a:solidFill>
                <a:latin typeface="Arial"/>
                <a:cs typeface="Arial"/>
              </a:rPr>
              <a:t> </a:t>
            </a:r>
            <a:r>
              <a:rPr sz="2300" spc="9" dirty="0">
                <a:solidFill>
                  <a:srgbClr val="FD0000"/>
                </a:solidFill>
                <a:latin typeface="Arial"/>
                <a:cs typeface="Arial"/>
              </a:rPr>
              <a:t>u</a:t>
            </a:r>
            <a:r>
              <a:rPr sz="2300" spc="14" dirty="0">
                <a:solidFill>
                  <a:srgbClr val="FD0000"/>
                </a:solidFill>
                <a:latin typeface="Arial"/>
                <a:cs typeface="Arial"/>
              </a:rPr>
              <a:t>n</a:t>
            </a:r>
            <a:r>
              <a:rPr sz="2300" spc="19" dirty="0">
                <a:solidFill>
                  <a:srgbClr val="FD0000"/>
                </a:solidFill>
                <a:latin typeface="Arial"/>
                <a:cs typeface="Arial"/>
              </a:rPr>
              <a:t>e</a:t>
            </a:r>
            <a:r>
              <a:rPr sz="2300" spc="14" dirty="0">
                <a:solidFill>
                  <a:srgbClr val="FD0000"/>
                </a:solidFill>
                <a:latin typeface="Arial"/>
                <a:cs typeface="Arial"/>
              </a:rPr>
              <a:t>r</a:t>
            </a:r>
            <a:r>
              <a:rPr sz="2300" spc="19" dirty="0">
                <a:solidFill>
                  <a:srgbClr val="FD0000"/>
                </a:solidFill>
                <a:latin typeface="Arial"/>
                <a:cs typeface="Arial"/>
              </a:rPr>
              <a:t>u</a:t>
            </a:r>
            <a:r>
              <a:rPr sz="2300" spc="14" dirty="0">
                <a:solidFill>
                  <a:srgbClr val="FD0000"/>
                </a:solidFill>
                <a:latin typeface="Arial"/>
                <a:cs typeface="Arial"/>
              </a:rPr>
              <a:t>p</a:t>
            </a:r>
            <a:r>
              <a:rPr sz="2300" spc="4" dirty="0">
                <a:solidFill>
                  <a:srgbClr val="FD0000"/>
                </a:solidFill>
                <a:latin typeface="Arial"/>
                <a:cs typeface="Arial"/>
              </a:rPr>
              <a:t>t</a:t>
            </a:r>
            <a:r>
              <a:rPr sz="2300" spc="14" dirty="0">
                <a:solidFill>
                  <a:srgbClr val="FD0000"/>
                </a:solidFill>
                <a:latin typeface="Arial"/>
                <a:cs typeface="Arial"/>
              </a:rPr>
              <a:t>e</a:t>
            </a:r>
            <a:r>
              <a:rPr sz="2300" spc="0" dirty="0">
                <a:solidFill>
                  <a:srgbClr val="FD0000"/>
                </a:solidFill>
                <a:latin typeface="Arial"/>
                <a:cs typeface="Arial"/>
              </a:rPr>
              <a:t>d</a:t>
            </a:r>
            <a:r>
              <a:rPr sz="2300" spc="261" dirty="0">
                <a:solidFill>
                  <a:srgbClr val="FD0000"/>
                </a:solidFill>
                <a:latin typeface="Arial"/>
                <a:cs typeface="Arial"/>
              </a:rPr>
              <a:t> </a:t>
            </a:r>
            <a:r>
              <a:rPr sz="2300" spc="9" dirty="0">
                <a:solidFill>
                  <a:srgbClr val="FD0000"/>
                </a:solidFill>
                <a:latin typeface="Arial"/>
                <a:cs typeface="Arial"/>
              </a:rPr>
              <a:t>t</a:t>
            </a:r>
            <a:r>
              <a:rPr sz="2300" spc="14" dirty="0">
                <a:solidFill>
                  <a:srgbClr val="FD0000"/>
                </a:solidFill>
                <a:latin typeface="Arial"/>
                <a:cs typeface="Arial"/>
              </a:rPr>
              <a:t>ee</a:t>
            </a:r>
            <a:r>
              <a:rPr sz="2300" spc="9" dirty="0">
                <a:solidFill>
                  <a:srgbClr val="FD0000"/>
                </a:solidFill>
                <a:latin typeface="Arial"/>
                <a:cs typeface="Arial"/>
              </a:rPr>
              <a:t>t</a:t>
            </a:r>
            <a:r>
              <a:rPr sz="2300" spc="0" dirty="0">
                <a:solidFill>
                  <a:srgbClr val="FD0000"/>
                </a:solidFill>
                <a:latin typeface="Arial"/>
                <a:cs typeface="Arial"/>
              </a:rPr>
              <a:t>h</a:t>
            </a:r>
            <a:r>
              <a:rPr sz="2300" spc="316" dirty="0">
                <a:solidFill>
                  <a:srgbClr val="FD0000"/>
                </a:solidFill>
                <a:latin typeface="Arial"/>
                <a:cs typeface="Arial"/>
              </a:rPr>
              <a:t> </a:t>
            </a:r>
            <a:r>
              <a:rPr sz="2300" spc="-149" dirty="0">
                <a:solidFill>
                  <a:srgbClr val="1A6BA5"/>
                </a:solidFill>
                <a:latin typeface="Arial"/>
                <a:cs typeface="Arial"/>
              </a:rPr>
              <a:t>i</a:t>
            </a:r>
            <a:r>
              <a:rPr sz="2300" spc="-115" dirty="0">
                <a:solidFill>
                  <a:srgbClr val="1A6BA5"/>
                </a:solidFill>
                <a:latin typeface="Arial"/>
                <a:cs typeface="Arial"/>
              </a:rPr>
              <a:t>n</a:t>
            </a:r>
            <a:r>
              <a:rPr sz="2300" spc="0" dirty="0">
                <a:solidFill>
                  <a:srgbClr val="1A6BA5"/>
                </a:solidFill>
                <a:latin typeface="Arial"/>
                <a:cs typeface="Arial"/>
              </a:rPr>
              <a:t> </a:t>
            </a:r>
            <a:r>
              <a:rPr sz="2300" spc="-254" dirty="0">
                <a:solidFill>
                  <a:srgbClr val="1A6BA5"/>
                </a:solidFill>
                <a:latin typeface="Arial"/>
                <a:cs typeface="Arial"/>
              </a:rPr>
              <a:t> </a:t>
            </a:r>
            <a:r>
              <a:rPr sz="2300" spc="-125" dirty="0">
                <a:solidFill>
                  <a:srgbClr val="1A6BA5"/>
                </a:solidFill>
                <a:latin typeface="Arial"/>
                <a:cs typeface="Arial"/>
              </a:rPr>
              <a:t>p</a:t>
            </a:r>
            <a:r>
              <a:rPr sz="2300" spc="85" dirty="0">
                <a:solidFill>
                  <a:srgbClr val="1A6BA5"/>
                </a:solidFill>
                <a:latin typeface="Arial"/>
                <a:cs typeface="Arial"/>
              </a:rPr>
              <a:t>e</a:t>
            </a:r>
            <a:r>
              <a:rPr sz="2300" spc="98" dirty="0">
                <a:solidFill>
                  <a:srgbClr val="1A6BA5"/>
                </a:solidFill>
                <a:latin typeface="Arial"/>
                <a:cs typeface="Arial"/>
              </a:rPr>
              <a:t>r</a:t>
            </a:r>
            <a:r>
              <a:rPr sz="2300" spc="-102" dirty="0">
                <a:solidFill>
                  <a:srgbClr val="1A6BA5"/>
                </a:solidFill>
                <a:latin typeface="Arial"/>
                <a:cs typeface="Arial"/>
              </a:rPr>
              <a:t>i</a:t>
            </a:r>
            <a:r>
              <a:rPr sz="2300" spc="122" dirty="0">
                <a:solidFill>
                  <a:srgbClr val="1A6BA5"/>
                </a:solidFill>
                <a:latin typeface="Arial"/>
                <a:cs typeface="Arial"/>
              </a:rPr>
              <a:t>c</a:t>
            </a:r>
            <a:r>
              <a:rPr sz="2300" spc="65" dirty="0">
                <a:solidFill>
                  <a:srgbClr val="1A6BA5"/>
                </a:solidFill>
                <a:latin typeface="Arial"/>
                <a:cs typeface="Arial"/>
              </a:rPr>
              <a:t>o</a:t>
            </a:r>
            <a:r>
              <a:rPr sz="2300" spc="47" dirty="0">
                <a:solidFill>
                  <a:srgbClr val="1A6BA5"/>
                </a:solidFill>
                <a:latin typeface="Arial"/>
                <a:cs typeface="Arial"/>
              </a:rPr>
              <a:t>r</a:t>
            </a:r>
            <a:r>
              <a:rPr sz="2300" spc="39" dirty="0">
                <a:solidFill>
                  <a:srgbClr val="1A6BA5"/>
                </a:solidFill>
                <a:latin typeface="Arial"/>
                <a:cs typeface="Arial"/>
              </a:rPr>
              <a:t>o</a:t>
            </a:r>
            <a:r>
              <a:rPr sz="2300" spc="-6" dirty="0">
                <a:solidFill>
                  <a:srgbClr val="1A6BA5"/>
                </a:solidFill>
                <a:latin typeface="Arial"/>
                <a:cs typeface="Arial"/>
              </a:rPr>
              <a:t>n</a:t>
            </a:r>
            <a:r>
              <a:rPr sz="2300" spc="113" dirty="0">
                <a:solidFill>
                  <a:srgbClr val="1A6BA5"/>
                </a:solidFill>
                <a:latin typeface="Arial"/>
                <a:cs typeface="Arial"/>
              </a:rPr>
              <a:t>a</a:t>
            </a:r>
            <a:r>
              <a:rPr sz="2300" spc="-158" dirty="0">
                <a:solidFill>
                  <a:srgbClr val="1A6BA5"/>
                </a:solidFill>
                <a:latin typeface="Arial"/>
                <a:cs typeface="Arial"/>
              </a:rPr>
              <a:t>l</a:t>
            </a:r>
            <a:r>
              <a:rPr sz="2300" spc="0" dirty="0">
                <a:solidFill>
                  <a:srgbClr val="1A6BA5"/>
                </a:solidFill>
                <a:latin typeface="Arial"/>
                <a:cs typeface="Arial"/>
              </a:rPr>
              <a:t> </a:t>
            </a:r>
            <a:r>
              <a:rPr sz="2300" spc="-284" dirty="0">
                <a:solidFill>
                  <a:srgbClr val="1A6BA5"/>
                </a:solidFill>
                <a:latin typeface="Arial"/>
                <a:cs typeface="Arial"/>
              </a:rPr>
              <a:t> </a:t>
            </a:r>
            <a:r>
              <a:rPr sz="2300" spc="4" dirty="0">
                <a:solidFill>
                  <a:srgbClr val="1A6BA5"/>
                </a:solidFill>
                <a:latin typeface="Arial"/>
                <a:cs typeface="Arial"/>
              </a:rPr>
              <a:t>r</a:t>
            </a:r>
            <a:r>
              <a:rPr sz="2300" spc="19" dirty="0">
                <a:solidFill>
                  <a:srgbClr val="1A6BA5"/>
                </a:solidFill>
                <a:latin typeface="Arial"/>
                <a:cs typeface="Arial"/>
              </a:rPr>
              <a:t>e</a:t>
            </a:r>
            <a:r>
              <a:rPr sz="2300" spc="14" dirty="0">
                <a:solidFill>
                  <a:srgbClr val="1A6BA5"/>
                </a:solidFill>
                <a:latin typeface="Arial"/>
                <a:cs typeface="Arial"/>
              </a:rPr>
              <a:t>g</a:t>
            </a:r>
            <a:r>
              <a:rPr sz="2300" spc="9" dirty="0">
                <a:solidFill>
                  <a:srgbClr val="1A6BA5"/>
                </a:solidFill>
                <a:latin typeface="Arial"/>
                <a:cs typeface="Arial"/>
              </a:rPr>
              <a:t>i</a:t>
            </a:r>
            <a:r>
              <a:rPr sz="2300" spc="19" dirty="0">
                <a:solidFill>
                  <a:srgbClr val="1A6BA5"/>
                </a:solidFill>
                <a:latin typeface="Arial"/>
                <a:cs typeface="Arial"/>
              </a:rPr>
              <a:t>o</a:t>
            </a:r>
            <a:r>
              <a:rPr sz="2300" spc="0" dirty="0">
                <a:solidFill>
                  <a:srgbClr val="1A6BA5"/>
                </a:solidFill>
                <a:latin typeface="Arial"/>
                <a:cs typeface="Arial"/>
              </a:rPr>
              <a:t>n</a:t>
            </a:r>
            <a:endParaRPr sz="2300" dirty="0">
              <a:latin typeface="Arial"/>
              <a:cs typeface="Arial"/>
            </a:endParaRPr>
          </a:p>
          <a:p>
            <a:pPr marL="27940" marR="43815">
              <a:lnSpc>
                <a:spcPts val="2905"/>
              </a:lnSpc>
              <a:spcBef>
                <a:spcPts val="4"/>
              </a:spcBef>
            </a:pPr>
            <a:r>
              <a:rPr sz="2100" spc="0" dirty="0">
                <a:solidFill>
                  <a:srgbClr val="1A6BA5"/>
                </a:solidFill>
                <a:latin typeface="Arial Unicode MS"/>
                <a:cs typeface="Arial Unicode MS"/>
              </a:rPr>
              <a:t>✓  </a:t>
            </a:r>
            <a:r>
              <a:rPr sz="2100" spc="103" dirty="0">
                <a:solidFill>
                  <a:srgbClr val="1A6BA5"/>
                </a:solidFill>
                <a:latin typeface="Arial Unicode MS"/>
                <a:cs typeface="Arial Unicode MS"/>
              </a:rPr>
              <a:t> </a:t>
            </a:r>
            <a:r>
              <a:rPr sz="2300" spc="4" dirty="0">
                <a:solidFill>
                  <a:srgbClr val="1A6BA5"/>
                </a:solidFill>
                <a:latin typeface="Arial"/>
                <a:cs typeface="Arial"/>
              </a:rPr>
              <a:t>f</a:t>
            </a:r>
            <a:r>
              <a:rPr sz="2300" spc="14" dirty="0">
                <a:solidFill>
                  <a:srgbClr val="1A6BA5"/>
                </a:solidFill>
                <a:latin typeface="Arial"/>
                <a:cs typeface="Arial"/>
              </a:rPr>
              <a:t>o</a:t>
            </a:r>
            <a:r>
              <a:rPr sz="2300" spc="4" dirty="0">
                <a:solidFill>
                  <a:srgbClr val="1A6BA5"/>
                </a:solidFill>
                <a:latin typeface="Arial"/>
                <a:cs typeface="Arial"/>
              </a:rPr>
              <a:t>ll</a:t>
            </a:r>
            <a:r>
              <a:rPr sz="2300" spc="9" dirty="0">
                <a:solidFill>
                  <a:srgbClr val="1A6BA5"/>
                </a:solidFill>
                <a:latin typeface="Arial"/>
                <a:cs typeface="Arial"/>
              </a:rPr>
              <a:t>i</a:t>
            </a:r>
            <a:r>
              <a:rPr sz="2300" spc="19" dirty="0">
                <a:solidFill>
                  <a:srgbClr val="1A6BA5"/>
                </a:solidFill>
                <a:latin typeface="Arial"/>
                <a:cs typeface="Arial"/>
              </a:rPr>
              <a:t>cu</a:t>
            </a:r>
            <a:r>
              <a:rPr sz="2300" spc="9" dirty="0">
                <a:solidFill>
                  <a:srgbClr val="1A6BA5"/>
                </a:solidFill>
                <a:latin typeface="Arial"/>
                <a:cs typeface="Arial"/>
              </a:rPr>
              <a:t>l</a:t>
            </a:r>
            <a:r>
              <a:rPr sz="2300" spc="25" dirty="0">
                <a:solidFill>
                  <a:srgbClr val="1A6BA5"/>
                </a:solidFill>
                <a:latin typeface="Arial"/>
                <a:cs typeface="Arial"/>
              </a:rPr>
              <a:t>a</a:t>
            </a:r>
            <a:r>
              <a:rPr sz="2300" spc="-9" dirty="0">
                <a:solidFill>
                  <a:srgbClr val="1A6BA5"/>
                </a:solidFill>
                <a:latin typeface="Arial"/>
                <a:cs typeface="Arial"/>
              </a:rPr>
              <a:t>r</a:t>
            </a:r>
            <a:r>
              <a:rPr sz="2300" spc="9" dirty="0">
                <a:solidFill>
                  <a:srgbClr val="1A6BA5"/>
                </a:solidFill>
                <a:latin typeface="Arial"/>
                <a:cs typeface="Arial"/>
              </a:rPr>
              <a:t>/</a:t>
            </a:r>
            <a:r>
              <a:rPr sz="2300" spc="19" dirty="0">
                <a:solidFill>
                  <a:srgbClr val="1A6BA5"/>
                </a:solidFill>
                <a:latin typeface="Arial"/>
                <a:cs typeface="Arial"/>
              </a:rPr>
              <a:t>e</a:t>
            </a:r>
            <a:r>
              <a:rPr sz="2300" spc="14" dirty="0">
                <a:solidFill>
                  <a:srgbClr val="1A6BA5"/>
                </a:solidFill>
                <a:latin typeface="Arial"/>
                <a:cs typeface="Arial"/>
              </a:rPr>
              <a:t>x</a:t>
            </a:r>
            <a:r>
              <a:rPr sz="2300" spc="4" dirty="0">
                <a:solidFill>
                  <a:srgbClr val="1A6BA5"/>
                </a:solidFill>
                <a:latin typeface="Arial"/>
                <a:cs typeface="Arial"/>
              </a:rPr>
              <a:t>t</a:t>
            </a:r>
            <a:r>
              <a:rPr sz="2300" spc="9" dirty="0">
                <a:solidFill>
                  <a:srgbClr val="1A6BA5"/>
                </a:solidFill>
                <a:latin typeface="Arial"/>
                <a:cs typeface="Arial"/>
              </a:rPr>
              <a:t>r</a:t>
            </a:r>
            <a:r>
              <a:rPr sz="2300" spc="19" dirty="0">
                <a:solidFill>
                  <a:srgbClr val="1A6BA5"/>
                </a:solidFill>
                <a:latin typeface="Arial"/>
                <a:cs typeface="Arial"/>
              </a:rPr>
              <a:t>a</a:t>
            </a:r>
            <a:r>
              <a:rPr sz="2300" spc="9" dirty="0">
                <a:solidFill>
                  <a:srgbClr val="1A6BA5"/>
                </a:solidFill>
                <a:latin typeface="Arial"/>
                <a:cs typeface="Arial"/>
              </a:rPr>
              <a:t>f</a:t>
            </a:r>
            <a:r>
              <a:rPr sz="2300" spc="19" dirty="0">
                <a:solidFill>
                  <a:srgbClr val="1A6BA5"/>
                </a:solidFill>
                <a:latin typeface="Arial"/>
                <a:cs typeface="Arial"/>
              </a:rPr>
              <a:t>o</a:t>
            </a:r>
            <a:r>
              <a:rPr sz="2300" spc="9" dirty="0">
                <a:solidFill>
                  <a:srgbClr val="1A6BA5"/>
                </a:solidFill>
                <a:latin typeface="Arial"/>
                <a:cs typeface="Arial"/>
              </a:rPr>
              <a:t>l</a:t>
            </a:r>
            <a:r>
              <a:rPr sz="2300" spc="4" dirty="0">
                <a:solidFill>
                  <a:srgbClr val="1A6BA5"/>
                </a:solidFill>
                <a:latin typeface="Arial"/>
                <a:cs typeface="Arial"/>
              </a:rPr>
              <a:t>l</a:t>
            </a:r>
            <a:r>
              <a:rPr sz="2300" spc="9" dirty="0">
                <a:solidFill>
                  <a:srgbClr val="1A6BA5"/>
                </a:solidFill>
                <a:latin typeface="Arial"/>
                <a:cs typeface="Arial"/>
              </a:rPr>
              <a:t>i</a:t>
            </a:r>
            <a:r>
              <a:rPr sz="2300" spc="19" dirty="0">
                <a:solidFill>
                  <a:srgbClr val="1A6BA5"/>
                </a:solidFill>
                <a:latin typeface="Arial"/>
                <a:cs typeface="Arial"/>
              </a:rPr>
              <a:t>cu</a:t>
            </a:r>
            <a:r>
              <a:rPr sz="2300" spc="9" dirty="0">
                <a:solidFill>
                  <a:srgbClr val="1A6BA5"/>
                </a:solidFill>
                <a:latin typeface="Arial"/>
                <a:cs typeface="Arial"/>
              </a:rPr>
              <a:t>l</a:t>
            </a:r>
            <a:r>
              <a:rPr sz="2300" spc="19" dirty="0">
                <a:solidFill>
                  <a:srgbClr val="1A6BA5"/>
                </a:solidFill>
                <a:latin typeface="Arial"/>
                <a:cs typeface="Arial"/>
              </a:rPr>
              <a:t>a</a:t>
            </a:r>
            <a:r>
              <a:rPr sz="2300" spc="0" dirty="0">
                <a:solidFill>
                  <a:srgbClr val="1A6BA5"/>
                </a:solidFill>
                <a:latin typeface="Arial"/>
                <a:cs typeface="Arial"/>
              </a:rPr>
              <a:t>r </a:t>
            </a:r>
            <a:r>
              <a:rPr sz="2300" spc="145" dirty="0">
                <a:solidFill>
                  <a:srgbClr val="1A6BA5"/>
                </a:solidFill>
                <a:latin typeface="Arial"/>
                <a:cs typeface="Arial"/>
              </a:rPr>
              <a:t> </a:t>
            </a:r>
            <a:r>
              <a:rPr sz="2300" spc="4" dirty="0">
                <a:solidFill>
                  <a:srgbClr val="1A6BA5"/>
                </a:solidFill>
                <a:latin typeface="Arial"/>
                <a:cs typeface="Arial"/>
              </a:rPr>
              <a:t>t</a:t>
            </a:r>
            <a:r>
              <a:rPr sz="2300" spc="19" dirty="0">
                <a:solidFill>
                  <a:srgbClr val="1A6BA5"/>
                </a:solidFill>
                <a:latin typeface="Arial"/>
                <a:cs typeface="Arial"/>
              </a:rPr>
              <a:t>yp</a:t>
            </a:r>
            <a:r>
              <a:rPr sz="2300" spc="0" dirty="0">
                <a:solidFill>
                  <a:srgbClr val="1A6BA5"/>
                </a:solidFill>
                <a:latin typeface="Arial"/>
                <a:cs typeface="Arial"/>
              </a:rPr>
              <a:t>e</a:t>
            </a:r>
            <a:endParaRPr sz="2300" dirty="0">
              <a:latin typeface="Arial"/>
              <a:cs typeface="Arial"/>
            </a:endParaRPr>
          </a:p>
          <a:p>
            <a:pPr marL="27940">
              <a:lnSpc>
                <a:spcPts val="2870"/>
              </a:lnSpc>
            </a:pPr>
            <a:r>
              <a:rPr sz="2100" spc="0" dirty="0">
                <a:solidFill>
                  <a:srgbClr val="1A6BA5"/>
                </a:solidFill>
                <a:latin typeface="Arial Unicode MS"/>
                <a:cs typeface="Arial Unicode MS"/>
              </a:rPr>
              <a:t>✓  </a:t>
            </a:r>
            <a:r>
              <a:rPr sz="2100" spc="173" dirty="0">
                <a:solidFill>
                  <a:srgbClr val="1A6BA5"/>
                </a:solidFill>
                <a:latin typeface="Arial Unicode MS"/>
                <a:cs typeface="Arial Unicode MS"/>
              </a:rPr>
              <a:t> </a:t>
            </a:r>
            <a:r>
              <a:rPr sz="2300" spc="19" dirty="0">
                <a:solidFill>
                  <a:srgbClr val="1A6BA5"/>
                </a:solidFill>
                <a:latin typeface="Arial"/>
                <a:cs typeface="Arial"/>
              </a:rPr>
              <a:t>6</a:t>
            </a:r>
            <a:r>
              <a:rPr sz="2300" spc="9" dirty="0">
                <a:solidFill>
                  <a:srgbClr val="1A6BA5"/>
                </a:solidFill>
                <a:latin typeface="Arial"/>
                <a:cs typeface="Arial"/>
              </a:rPr>
              <a:t>0</a:t>
            </a:r>
            <a:r>
              <a:rPr sz="2300" spc="0" dirty="0">
                <a:solidFill>
                  <a:srgbClr val="1A6BA5"/>
                </a:solidFill>
                <a:latin typeface="Arial"/>
                <a:cs typeface="Arial"/>
              </a:rPr>
              <a:t>%</a:t>
            </a:r>
            <a:r>
              <a:rPr sz="2300" spc="197" dirty="0">
                <a:solidFill>
                  <a:srgbClr val="1A6BA5"/>
                </a:solidFill>
                <a:latin typeface="Arial"/>
                <a:cs typeface="Arial"/>
              </a:rPr>
              <a:t> </a:t>
            </a:r>
            <a:r>
              <a:rPr sz="2300" spc="9" dirty="0">
                <a:solidFill>
                  <a:srgbClr val="1A6BA5"/>
                </a:solidFill>
                <a:latin typeface="Arial"/>
                <a:cs typeface="Arial"/>
              </a:rPr>
              <a:t>o</a:t>
            </a:r>
            <a:r>
              <a:rPr sz="2300" spc="0" dirty="0">
                <a:solidFill>
                  <a:srgbClr val="1A6BA5"/>
                </a:solidFill>
                <a:latin typeface="Arial"/>
                <a:cs typeface="Arial"/>
              </a:rPr>
              <a:t>f</a:t>
            </a:r>
            <a:r>
              <a:rPr sz="2300" spc="101" dirty="0">
                <a:solidFill>
                  <a:srgbClr val="1A6BA5"/>
                </a:solidFill>
                <a:latin typeface="Arial"/>
                <a:cs typeface="Arial"/>
              </a:rPr>
              <a:t> </a:t>
            </a:r>
            <a:r>
              <a:rPr sz="2300" spc="14" dirty="0">
                <a:solidFill>
                  <a:srgbClr val="1A6BA5"/>
                </a:solidFill>
                <a:latin typeface="Arial"/>
                <a:cs typeface="Arial"/>
              </a:rPr>
              <a:t>case</a:t>
            </a:r>
            <a:r>
              <a:rPr sz="2300" spc="0" dirty="0">
                <a:solidFill>
                  <a:srgbClr val="1A6BA5"/>
                </a:solidFill>
                <a:latin typeface="Arial"/>
                <a:cs typeface="Arial"/>
              </a:rPr>
              <a:t>s</a:t>
            </a:r>
            <a:r>
              <a:rPr sz="2300" spc="229" dirty="0">
                <a:solidFill>
                  <a:srgbClr val="1A6BA5"/>
                </a:solidFill>
                <a:latin typeface="Arial"/>
                <a:cs typeface="Arial"/>
              </a:rPr>
              <a:t> </a:t>
            </a:r>
            <a:r>
              <a:rPr sz="2300" spc="9" dirty="0">
                <a:solidFill>
                  <a:srgbClr val="1A6BA5"/>
                </a:solidFill>
                <a:latin typeface="Arial"/>
                <a:cs typeface="Arial"/>
              </a:rPr>
              <a:t>a/</a:t>
            </a:r>
            <a:r>
              <a:rPr sz="2300" spc="0" dirty="0">
                <a:solidFill>
                  <a:srgbClr val="1A6BA5"/>
                </a:solidFill>
                <a:latin typeface="Arial"/>
                <a:cs typeface="Arial"/>
              </a:rPr>
              <a:t>w</a:t>
            </a:r>
            <a:r>
              <a:rPr sz="2300" spc="227" dirty="0">
                <a:solidFill>
                  <a:srgbClr val="1A6BA5"/>
                </a:solidFill>
                <a:latin typeface="Arial"/>
                <a:cs typeface="Arial"/>
              </a:rPr>
              <a:t> </a:t>
            </a:r>
            <a:r>
              <a:rPr sz="2300" spc="9" dirty="0">
                <a:solidFill>
                  <a:srgbClr val="FD0000"/>
                </a:solidFill>
                <a:latin typeface="Arial"/>
                <a:cs typeface="Arial"/>
              </a:rPr>
              <a:t>u</a:t>
            </a:r>
            <a:r>
              <a:rPr sz="2300" spc="14" dirty="0">
                <a:solidFill>
                  <a:srgbClr val="FD0000"/>
                </a:solidFill>
                <a:latin typeface="Arial"/>
                <a:cs typeface="Arial"/>
              </a:rPr>
              <a:t>n</a:t>
            </a:r>
            <a:r>
              <a:rPr sz="2300" spc="19" dirty="0">
                <a:solidFill>
                  <a:srgbClr val="FD0000"/>
                </a:solidFill>
                <a:latin typeface="Arial"/>
                <a:cs typeface="Arial"/>
              </a:rPr>
              <a:t>e</a:t>
            </a:r>
            <a:r>
              <a:rPr sz="2300" spc="14" dirty="0">
                <a:solidFill>
                  <a:srgbClr val="FD0000"/>
                </a:solidFill>
                <a:latin typeface="Arial"/>
                <a:cs typeface="Arial"/>
              </a:rPr>
              <a:t>r</a:t>
            </a:r>
            <a:r>
              <a:rPr sz="2300" spc="19" dirty="0">
                <a:solidFill>
                  <a:srgbClr val="FD0000"/>
                </a:solidFill>
                <a:latin typeface="Arial"/>
                <a:cs typeface="Arial"/>
              </a:rPr>
              <a:t>u</a:t>
            </a:r>
            <a:r>
              <a:rPr sz="2300" spc="14" dirty="0">
                <a:solidFill>
                  <a:srgbClr val="FD0000"/>
                </a:solidFill>
                <a:latin typeface="Arial"/>
                <a:cs typeface="Arial"/>
              </a:rPr>
              <a:t>p</a:t>
            </a:r>
            <a:r>
              <a:rPr sz="2300" spc="9" dirty="0">
                <a:solidFill>
                  <a:srgbClr val="FD0000"/>
                </a:solidFill>
                <a:latin typeface="Arial"/>
                <a:cs typeface="Arial"/>
              </a:rPr>
              <a:t>t</a:t>
            </a:r>
            <a:r>
              <a:rPr sz="2300" spc="19" dirty="0">
                <a:solidFill>
                  <a:srgbClr val="FD0000"/>
                </a:solidFill>
                <a:latin typeface="Arial"/>
                <a:cs typeface="Arial"/>
              </a:rPr>
              <a:t>e</a:t>
            </a:r>
            <a:r>
              <a:rPr sz="2300" spc="0" dirty="0">
                <a:solidFill>
                  <a:srgbClr val="FD0000"/>
                </a:solidFill>
                <a:latin typeface="Arial"/>
                <a:cs typeface="Arial"/>
              </a:rPr>
              <a:t>d</a:t>
            </a:r>
            <a:r>
              <a:rPr sz="2300" spc="297" dirty="0">
                <a:solidFill>
                  <a:srgbClr val="FD0000"/>
                </a:solidFill>
                <a:latin typeface="Arial"/>
                <a:cs typeface="Arial"/>
              </a:rPr>
              <a:t> </a:t>
            </a:r>
            <a:r>
              <a:rPr sz="2300" spc="14" dirty="0">
                <a:solidFill>
                  <a:srgbClr val="FD0000"/>
                </a:solidFill>
                <a:latin typeface="Arial"/>
                <a:cs typeface="Arial"/>
              </a:rPr>
              <a:t>can</a:t>
            </a:r>
            <a:r>
              <a:rPr sz="2300" spc="4" dirty="0">
                <a:solidFill>
                  <a:srgbClr val="FD0000"/>
                </a:solidFill>
                <a:latin typeface="Arial"/>
                <a:cs typeface="Arial"/>
              </a:rPr>
              <a:t>i</a:t>
            </a:r>
            <a:r>
              <a:rPr sz="2300" spc="14" dirty="0">
                <a:solidFill>
                  <a:srgbClr val="FD0000"/>
                </a:solidFill>
                <a:latin typeface="Arial"/>
                <a:cs typeface="Arial"/>
              </a:rPr>
              <a:t>n</a:t>
            </a:r>
            <a:r>
              <a:rPr sz="2300" spc="0" dirty="0">
                <a:solidFill>
                  <a:srgbClr val="FD0000"/>
                </a:solidFill>
                <a:latin typeface="Arial"/>
                <a:cs typeface="Arial"/>
              </a:rPr>
              <a:t>e</a:t>
            </a:r>
            <a:r>
              <a:rPr sz="2300" spc="321" dirty="0">
                <a:solidFill>
                  <a:srgbClr val="FD0000"/>
                </a:solidFill>
                <a:latin typeface="Arial"/>
                <a:cs typeface="Arial"/>
              </a:rPr>
              <a:t> </a:t>
            </a:r>
            <a:r>
              <a:rPr sz="2300" spc="-92" dirty="0">
                <a:solidFill>
                  <a:srgbClr val="FD0000"/>
                </a:solidFill>
                <a:latin typeface="Arial"/>
                <a:cs typeface="Arial"/>
              </a:rPr>
              <a:t>(</a:t>
            </a:r>
            <a:r>
              <a:rPr sz="2300" spc="29" dirty="0">
                <a:solidFill>
                  <a:srgbClr val="FD0000"/>
                </a:solidFill>
                <a:latin typeface="Arial"/>
                <a:cs typeface="Arial"/>
              </a:rPr>
              <a:t>m</a:t>
            </a:r>
            <a:r>
              <a:rPr sz="2300" spc="65" dirty="0">
                <a:solidFill>
                  <a:srgbClr val="FD0000"/>
                </a:solidFill>
                <a:latin typeface="Arial"/>
                <a:cs typeface="Arial"/>
              </a:rPr>
              <a:t>a</a:t>
            </a:r>
            <a:r>
              <a:rPr sz="2300" spc="145" dirty="0">
                <a:solidFill>
                  <a:srgbClr val="FD0000"/>
                </a:solidFill>
                <a:latin typeface="Arial"/>
                <a:cs typeface="Arial"/>
              </a:rPr>
              <a:t>x</a:t>
            </a:r>
            <a:r>
              <a:rPr sz="2300" spc="-56" dirty="0">
                <a:solidFill>
                  <a:srgbClr val="FD0000"/>
                </a:solidFill>
                <a:latin typeface="Arial"/>
                <a:cs typeface="Arial"/>
              </a:rPr>
              <a:t>i</a:t>
            </a:r>
            <a:r>
              <a:rPr sz="2300" spc="39" dirty="0">
                <a:solidFill>
                  <a:srgbClr val="FD0000"/>
                </a:solidFill>
                <a:latin typeface="Arial"/>
                <a:cs typeface="Arial"/>
              </a:rPr>
              <a:t>l</a:t>
            </a:r>
            <a:r>
              <a:rPr sz="2300" spc="-5" dirty="0">
                <a:solidFill>
                  <a:srgbClr val="FD0000"/>
                </a:solidFill>
                <a:latin typeface="Arial"/>
                <a:cs typeface="Arial"/>
              </a:rPr>
              <a:t>l</a:t>
            </a:r>
            <a:r>
              <a:rPr sz="2300" spc="113" dirty="0">
                <a:solidFill>
                  <a:srgbClr val="FD0000"/>
                </a:solidFill>
                <a:latin typeface="Arial"/>
                <a:cs typeface="Arial"/>
              </a:rPr>
              <a:t>a</a:t>
            </a:r>
            <a:r>
              <a:rPr lang="ar-IQ" sz="2300" spc="-76" dirty="0">
                <a:solidFill>
                  <a:srgbClr val="FD0000"/>
                </a:solidFill>
                <a:latin typeface="Arial"/>
                <a:cs typeface="Arial"/>
              </a:rPr>
              <a:t>(</a:t>
            </a:r>
            <a:endParaRPr sz="23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89508" y="820030"/>
            <a:ext cx="2979138" cy="1551431"/>
          </a:xfrm>
          <a:prstGeom prst="rect">
            <a:avLst/>
          </a:prstGeom>
        </p:spPr>
        <p:txBody>
          <a:bodyPr wrap="square" lIns="0" tIns="22701" rIns="0" bIns="0" rtlCol="0">
            <a:noAutofit/>
          </a:bodyPr>
          <a:lstStyle/>
          <a:p>
            <a:pPr marL="12700">
              <a:lnSpc>
                <a:spcPts val="3575"/>
              </a:lnSpc>
            </a:pPr>
            <a:r>
              <a:rPr sz="3400" b="1" spc="95" dirty="0">
                <a:solidFill>
                  <a:srgbClr val="0D3452"/>
                </a:solidFill>
                <a:latin typeface="Arial"/>
                <a:cs typeface="Arial"/>
              </a:rPr>
              <a:t>Adenomatoid</a:t>
            </a:r>
            <a:endParaRPr sz="3400">
              <a:latin typeface="Arial"/>
              <a:cs typeface="Arial"/>
            </a:endParaRPr>
          </a:p>
          <a:p>
            <a:pPr marL="30987" marR="64770">
              <a:lnSpc>
                <a:spcPct val="95825"/>
              </a:lnSpc>
              <a:spcBef>
                <a:spcPts val="206"/>
              </a:spcBef>
            </a:pPr>
            <a:r>
              <a:rPr sz="3400" b="1" spc="88" dirty="0">
                <a:solidFill>
                  <a:srgbClr val="0D3452"/>
                </a:solidFill>
                <a:latin typeface="Arial"/>
                <a:cs typeface="Arial"/>
              </a:rPr>
              <a:t>Odontogenic</a:t>
            </a:r>
            <a:endParaRPr sz="3400">
              <a:latin typeface="Arial"/>
              <a:cs typeface="Arial"/>
            </a:endParaRPr>
          </a:p>
          <a:p>
            <a:pPr marL="18796" marR="64770">
              <a:lnSpc>
                <a:spcPct val="95825"/>
              </a:lnSpc>
              <a:spcBef>
                <a:spcPts val="409"/>
              </a:spcBef>
            </a:pPr>
            <a:r>
              <a:rPr sz="3400" b="1" spc="65" dirty="0">
                <a:solidFill>
                  <a:srgbClr val="0D3452"/>
                </a:solidFill>
                <a:latin typeface="Arial"/>
                <a:cs typeface="Arial"/>
              </a:rPr>
              <a:t>Tumor</a:t>
            </a:r>
            <a:endParaRPr sz="3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31668" y="2778779"/>
            <a:ext cx="1931565" cy="785876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232156">
              <a:lnSpc>
                <a:spcPts val="2860"/>
              </a:lnSpc>
            </a:pPr>
            <a:r>
              <a:rPr sz="2700" b="1" spc="35" dirty="0">
                <a:solidFill>
                  <a:srgbClr val="F27060"/>
                </a:solidFill>
                <a:latin typeface="Arial"/>
                <a:cs typeface="Arial"/>
              </a:rPr>
              <a:t>CLINICAL</a:t>
            </a:r>
            <a:endParaRPr sz="2700">
              <a:latin typeface="Arial"/>
              <a:cs typeface="Arial"/>
            </a:endParaRPr>
          </a:p>
          <a:p>
            <a:pPr marL="12700" marR="5578">
              <a:lnSpc>
                <a:spcPct val="95825"/>
              </a:lnSpc>
              <a:spcBef>
                <a:spcPts val="36"/>
              </a:spcBef>
            </a:pPr>
            <a:r>
              <a:rPr sz="2700" b="1" spc="2" dirty="0">
                <a:solidFill>
                  <a:srgbClr val="1A6BA5"/>
                </a:solidFill>
                <a:latin typeface="Arial"/>
                <a:cs typeface="Arial"/>
              </a:rPr>
              <a:t>FEATURES</a:t>
            </a:r>
            <a:endParaRPr sz="2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79140" y="3936297"/>
            <a:ext cx="122770" cy="241300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12700">
              <a:lnSpc>
                <a:spcPts val="1839"/>
              </a:lnSpc>
            </a:pPr>
            <a:r>
              <a:rPr sz="1700" dirty="0">
                <a:solidFill>
                  <a:srgbClr val="3F3F3F"/>
                </a:solidFill>
                <a:latin typeface="Arial"/>
                <a:cs typeface="Arial"/>
              </a:rPr>
              <a:t>•</a:t>
            </a:r>
            <a:endParaRPr sz="17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47364" y="3936297"/>
            <a:ext cx="1486788" cy="241300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12700">
              <a:lnSpc>
                <a:spcPts val="1839"/>
              </a:lnSpc>
            </a:pPr>
            <a:r>
              <a:rPr sz="1700" spc="48" dirty="0">
                <a:solidFill>
                  <a:srgbClr val="3F3F3F"/>
                </a:solidFill>
                <a:latin typeface="Arial"/>
                <a:cs typeface="Arial"/>
              </a:rPr>
              <a:t>Asymptomatic</a:t>
            </a:r>
            <a:endParaRPr sz="1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14347" y="4247193"/>
            <a:ext cx="122770" cy="241300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12700">
              <a:lnSpc>
                <a:spcPts val="1839"/>
              </a:lnSpc>
            </a:pPr>
            <a:r>
              <a:rPr sz="1700" dirty="0">
                <a:solidFill>
                  <a:srgbClr val="3F3F3F"/>
                </a:solidFill>
                <a:latin typeface="Arial"/>
                <a:cs typeface="Arial"/>
              </a:rPr>
              <a:t>•</a:t>
            </a:r>
            <a:endParaRPr sz="1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91715" y="4247193"/>
            <a:ext cx="602269" cy="241300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12700">
              <a:lnSpc>
                <a:spcPts val="1839"/>
              </a:lnSpc>
            </a:pPr>
            <a:r>
              <a:rPr sz="1700" spc="7" dirty="0">
                <a:solidFill>
                  <a:srgbClr val="3F3F3F"/>
                </a:solidFill>
                <a:latin typeface="Arial"/>
                <a:cs typeface="Arial"/>
              </a:rPr>
              <a:t>Small</a:t>
            </a:r>
            <a:endParaRPr sz="1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19603" y="4247193"/>
            <a:ext cx="2600682" cy="241300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12700">
              <a:lnSpc>
                <a:spcPts val="1839"/>
              </a:lnSpc>
            </a:pPr>
            <a:r>
              <a:rPr sz="1700" spc="18" dirty="0">
                <a:solidFill>
                  <a:srgbClr val="3F3F3F"/>
                </a:solidFill>
                <a:latin typeface="Arial"/>
                <a:cs typeface="Arial"/>
              </a:rPr>
              <a:t>tumor,  rarely exceed 3cm</a:t>
            </a:r>
            <a:endParaRPr sz="1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6835" y="4573329"/>
            <a:ext cx="122770" cy="241300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12700">
              <a:lnSpc>
                <a:spcPts val="1839"/>
              </a:lnSpc>
            </a:pPr>
            <a:r>
              <a:rPr sz="1700" dirty="0">
                <a:solidFill>
                  <a:srgbClr val="3F3F3F"/>
                </a:solidFill>
                <a:latin typeface="Arial"/>
                <a:cs typeface="Arial"/>
              </a:rPr>
              <a:t>•</a:t>
            </a:r>
            <a:endParaRPr sz="1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24203" y="4573329"/>
            <a:ext cx="3898420" cy="518668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12700" marR="1789">
              <a:lnSpc>
                <a:spcPts val="1839"/>
              </a:lnSpc>
            </a:pPr>
            <a:r>
              <a:rPr sz="1700" spc="36" dirty="0">
                <a:solidFill>
                  <a:srgbClr val="3F3F3F"/>
                </a:solidFill>
                <a:latin typeface="Arial"/>
                <a:cs typeface="Arial"/>
              </a:rPr>
              <a:t>Clinically cannot be differentiated from</a:t>
            </a:r>
            <a:endParaRPr sz="1700">
              <a:latin typeface="Arial"/>
              <a:cs typeface="Arial"/>
            </a:endParaRPr>
          </a:p>
          <a:p>
            <a:pPr marL="1692147">
              <a:lnSpc>
                <a:spcPct val="95825"/>
              </a:lnSpc>
              <a:spcBef>
                <a:spcPts val="138"/>
              </a:spcBef>
            </a:pPr>
            <a:r>
              <a:rPr sz="1700" spc="33" dirty="0">
                <a:solidFill>
                  <a:srgbClr val="3F3F3F"/>
                </a:solidFill>
                <a:latin typeface="Arial"/>
                <a:cs typeface="Arial"/>
              </a:rPr>
              <a:t>gingival fibrous lesion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4747" y="5182929"/>
            <a:ext cx="4117876" cy="241300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12700">
              <a:lnSpc>
                <a:spcPts val="1839"/>
              </a:lnSpc>
            </a:pPr>
            <a:r>
              <a:rPr sz="1700" spc="39" dirty="0">
                <a:solidFill>
                  <a:srgbClr val="3F3F3F"/>
                </a:solidFill>
                <a:latin typeface="Arial"/>
                <a:cs typeface="Arial"/>
              </a:rPr>
              <a:t>Often discover during routine radiograph</a:t>
            </a:r>
            <a:endParaRPr sz="17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610604" y="5193469"/>
            <a:ext cx="3991731" cy="809752"/>
          </a:xfrm>
          <a:prstGeom prst="rect">
            <a:avLst/>
          </a:prstGeom>
        </p:spPr>
        <p:txBody>
          <a:bodyPr wrap="square" lIns="0" tIns="9715" rIns="0" bIns="0" rtlCol="0">
            <a:noAutofit/>
          </a:bodyPr>
          <a:lstStyle/>
          <a:p>
            <a:pPr marL="21843">
              <a:lnSpc>
                <a:spcPts val="1530"/>
              </a:lnSpc>
            </a:pPr>
            <a:r>
              <a:rPr sz="1300" b="1" spc="-158" dirty="0">
                <a:solidFill>
                  <a:srgbClr val="A55780"/>
                </a:solidFill>
                <a:latin typeface="Times New Roman"/>
                <a:cs typeface="Times New Roman"/>
              </a:rPr>
              <a:t>F</a:t>
            </a:r>
            <a:r>
              <a:rPr sz="1300" b="1" spc="-82" dirty="0">
                <a:solidFill>
                  <a:srgbClr val="A55780"/>
                </a:solidFill>
                <a:latin typeface="Times New Roman"/>
                <a:cs typeface="Times New Roman"/>
              </a:rPr>
              <a:t>i</a:t>
            </a:r>
            <a:r>
              <a:rPr sz="1300" b="1" spc="120" dirty="0">
                <a:solidFill>
                  <a:srgbClr val="A55780"/>
                </a:solidFill>
                <a:latin typeface="Times New Roman"/>
                <a:cs typeface="Times New Roman"/>
              </a:rPr>
              <a:t>g</a:t>
            </a:r>
            <a:r>
              <a:rPr sz="1300" b="1" spc="-107" dirty="0">
                <a:solidFill>
                  <a:srgbClr val="A55780"/>
                </a:solidFill>
                <a:latin typeface="Times New Roman"/>
                <a:cs typeface="Times New Roman"/>
              </a:rPr>
              <a:t>.</a:t>
            </a:r>
            <a:r>
              <a:rPr sz="1300" b="1" spc="0" dirty="0">
                <a:solidFill>
                  <a:srgbClr val="A55780"/>
                </a:solidFill>
                <a:latin typeface="Times New Roman"/>
                <a:cs typeface="Times New Roman"/>
              </a:rPr>
              <a:t> </a:t>
            </a:r>
            <a:r>
              <a:rPr sz="1300" b="1" spc="-125" dirty="0">
                <a:solidFill>
                  <a:srgbClr val="A55780"/>
                </a:solidFill>
                <a:latin typeface="Times New Roman"/>
                <a:cs typeface="Times New Roman"/>
              </a:rPr>
              <a:t> </a:t>
            </a:r>
            <a:r>
              <a:rPr sz="1300" b="1" spc="-19" dirty="0">
                <a:solidFill>
                  <a:srgbClr val="A55780"/>
                </a:solidFill>
                <a:latin typeface="Arial"/>
                <a:cs typeface="Arial"/>
              </a:rPr>
              <a:t>15</a:t>
            </a:r>
            <a:r>
              <a:rPr sz="1300" b="1" spc="-9" dirty="0">
                <a:solidFill>
                  <a:srgbClr val="B87C9E"/>
                </a:solidFill>
                <a:latin typeface="Arial"/>
                <a:cs typeface="Arial"/>
              </a:rPr>
              <a:t>-</a:t>
            </a:r>
            <a:r>
              <a:rPr sz="1300" b="1" spc="-19" dirty="0">
                <a:solidFill>
                  <a:srgbClr val="A55780"/>
                </a:solidFill>
                <a:latin typeface="Arial"/>
                <a:cs typeface="Arial"/>
              </a:rPr>
              <a:t>8</a:t>
            </a:r>
            <a:r>
              <a:rPr sz="1300" b="1" spc="0" dirty="0">
                <a:solidFill>
                  <a:srgbClr val="A55780"/>
                </a:solidFill>
                <a:latin typeface="Arial"/>
                <a:cs typeface="Arial"/>
              </a:rPr>
              <a:t>8   </a:t>
            </a:r>
            <a:r>
              <a:rPr sz="1300" b="1" spc="230" dirty="0">
                <a:solidFill>
                  <a:srgbClr val="A55780"/>
                </a:solidFill>
                <a:latin typeface="Arial"/>
                <a:cs typeface="Arial"/>
              </a:rPr>
              <a:t> </a:t>
            </a:r>
            <a:r>
              <a:rPr sz="1300" b="1" spc="26" dirty="0">
                <a:solidFill>
                  <a:srgbClr val="3F3F3F"/>
                </a:solidFill>
                <a:latin typeface="Times New Roman"/>
                <a:cs typeface="Times New Roman"/>
              </a:rPr>
              <a:t>A</a:t>
            </a:r>
            <a:r>
              <a:rPr sz="1300" b="1" spc="22" dirty="0">
                <a:solidFill>
                  <a:srgbClr val="3F3F3F"/>
                </a:solidFill>
                <a:latin typeface="Times New Roman"/>
                <a:cs typeface="Times New Roman"/>
              </a:rPr>
              <a:t>d</a:t>
            </a:r>
            <a:r>
              <a:rPr sz="1300" b="1" spc="12" dirty="0">
                <a:solidFill>
                  <a:srgbClr val="646262"/>
                </a:solidFill>
                <a:latin typeface="Times New Roman"/>
                <a:cs typeface="Times New Roman"/>
              </a:rPr>
              <a:t>e</a:t>
            </a:r>
            <a:r>
              <a:rPr sz="1300" b="1" spc="17" dirty="0">
                <a:solidFill>
                  <a:srgbClr val="3F3F3F"/>
                </a:solidFill>
                <a:latin typeface="Times New Roman"/>
                <a:cs typeface="Times New Roman"/>
              </a:rPr>
              <a:t>n</a:t>
            </a:r>
            <a:r>
              <a:rPr sz="1300" b="1" spc="20" dirty="0">
                <a:solidFill>
                  <a:srgbClr val="545252"/>
                </a:solidFill>
                <a:latin typeface="Times New Roman"/>
                <a:cs typeface="Times New Roman"/>
              </a:rPr>
              <a:t>o</a:t>
            </a:r>
            <a:r>
              <a:rPr sz="1300" b="1" spc="32" dirty="0">
                <a:solidFill>
                  <a:srgbClr val="3F3F3F"/>
                </a:solidFill>
                <a:latin typeface="Times New Roman"/>
                <a:cs typeface="Times New Roman"/>
              </a:rPr>
              <a:t>m</a:t>
            </a:r>
            <a:r>
              <a:rPr sz="1300" b="1" spc="15" dirty="0">
                <a:solidFill>
                  <a:srgbClr val="545252"/>
                </a:solidFill>
                <a:latin typeface="Times New Roman"/>
                <a:cs typeface="Times New Roman"/>
              </a:rPr>
              <a:t>a</a:t>
            </a:r>
            <a:r>
              <a:rPr sz="1300" b="1" spc="-40" dirty="0">
                <a:solidFill>
                  <a:srgbClr val="545252"/>
                </a:solidFill>
                <a:latin typeface="Times New Roman"/>
                <a:cs typeface="Times New Roman"/>
              </a:rPr>
              <a:t>t</a:t>
            </a:r>
            <a:r>
              <a:rPr sz="1300" b="1" spc="20" dirty="0">
                <a:solidFill>
                  <a:srgbClr val="545252"/>
                </a:solidFill>
                <a:latin typeface="Times New Roman"/>
                <a:cs typeface="Times New Roman"/>
              </a:rPr>
              <a:t>o</a:t>
            </a:r>
            <a:r>
              <a:rPr sz="1300" b="1" spc="13" dirty="0">
                <a:solidFill>
                  <a:srgbClr val="3F3F3F"/>
                </a:solidFill>
                <a:latin typeface="Times New Roman"/>
                <a:cs typeface="Times New Roman"/>
              </a:rPr>
              <a:t>i</a:t>
            </a:r>
            <a:r>
              <a:rPr sz="1300" b="1" spc="27" dirty="0">
                <a:solidFill>
                  <a:srgbClr val="545252"/>
                </a:solidFill>
                <a:latin typeface="Times New Roman"/>
                <a:cs typeface="Times New Roman"/>
              </a:rPr>
              <a:t>d</a:t>
            </a:r>
            <a:r>
              <a:rPr sz="1300" b="1" spc="195" dirty="0">
                <a:solidFill>
                  <a:srgbClr val="545252"/>
                </a:solidFill>
                <a:latin typeface="Times New Roman"/>
                <a:cs typeface="Times New Roman"/>
              </a:rPr>
              <a:t> </a:t>
            </a:r>
            <a:r>
              <a:rPr sz="1300" b="1" spc="-9" dirty="0">
                <a:solidFill>
                  <a:srgbClr val="545252"/>
                </a:solidFill>
                <a:latin typeface="Times New Roman"/>
                <a:cs typeface="Times New Roman"/>
              </a:rPr>
              <a:t>o</a:t>
            </a:r>
            <a:r>
              <a:rPr sz="1300" b="1" spc="-4" dirty="0">
                <a:solidFill>
                  <a:srgbClr val="545252"/>
                </a:solidFill>
                <a:latin typeface="Times New Roman"/>
                <a:cs typeface="Times New Roman"/>
              </a:rPr>
              <a:t>do</a:t>
            </a:r>
            <a:r>
              <a:rPr sz="1300" b="1" spc="-9" dirty="0">
                <a:solidFill>
                  <a:srgbClr val="3F3F3F"/>
                </a:solidFill>
                <a:latin typeface="Times New Roman"/>
                <a:cs typeface="Times New Roman"/>
              </a:rPr>
              <a:t>n</a:t>
            </a:r>
            <a:r>
              <a:rPr sz="1300" b="1" spc="-4" dirty="0">
                <a:solidFill>
                  <a:srgbClr val="545252"/>
                </a:solidFill>
                <a:latin typeface="Times New Roman"/>
                <a:cs typeface="Times New Roman"/>
              </a:rPr>
              <a:t>t</a:t>
            </a:r>
            <a:r>
              <a:rPr sz="1300" b="1" spc="-9" dirty="0">
                <a:solidFill>
                  <a:srgbClr val="545252"/>
                </a:solidFill>
                <a:latin typeface="Times New Roman"/>
                <a:cs typeface="Times New Roman"/>
              </a:rPr>
              <a:t>o</a:t>
            </a:r>
            <a:r>
              <a:rPr sz="1300" b="1" spc="-4" dirty="0">
                <a:solidFill>
                  <a:srgbClr val="545252"/>
                </a:solidFill>
                <a:latin typeface="Times New Roman"/>
                <a:cs typeface="Times New Roman"/>
              </a:rPr>
              <a:t>g</a:t>
            </a:r>
            <a:r>
              <a:rPr sz="1300" b="1" spc="-9" dirty="0">
                <a:solidFill>
                  <a:srgbClr val="545252"/>
                </a:solidFill>
                <a:latin typeface="Times New Roman"/>
                <a:cs typeface="Times New Roman"/>
              </a:rPr>
              <a:t>e</a:t>
            </a:r>
            <a:r>
              <a:rPr sz="1300" b="1" spc="-9" dirty="0">
                <a:solidFill>
                  <a:srgbClr val="3F3F3F"/>
                </a:solidFill>
                <a:latin typeface="Times New Roman"/>
                <a:cs typeface="Times New Roman"/>
              </a:rPr>
              <a:t>n</a:t>
            </a:r>
            <a:r>
              <a:rPr sz="1300" b="1" spc="0" dirty="0">
                <a:solidFill>
                  <a:srgbClr val="545252"/>
                </a:solidFill>
                <a:latin typeface="Times New Roman"/>
                <a:cs typeface="Times New Roman"/>
              </a:rPr>
              <a:t>ic </a:t>
            </a:r>
            <a:r>
              <a:rPr sz="1300" b="1" spc="76" dirty="0">
                <a:solidFill>
                  <a:srgbClr val="545252"/>
                </a:solidFill>
                <a:latin typeface="Times New Roman"/>
                <a:cs typeface="Times New Roman"/>
              </a:rPr>
              <a:t> </a:t>
            </a:r>
            <a:r>
              <a:rPr sz="1300" b="1" spc="45" dirty="0">
                <a:solidFill>
                  <a:srgbClr val="545252"/>
                </a:solidFill>
                <a:latin typeface="Times New Roman"/>
                <a:cs typeface="Times New Roman"/>
              </a:rPr>
              <a:t>t</a:t>
            </a:r>
            <a:r>
              <a:rPr sz="1300" b="1" spc="-2" dirty="0">
                <a:solidFill>
                  <a:srgbClr val="3F3F3F"/>
                </a:solidFill>
                <a:latin typeface="Times New Roman"/>
                <a:cs typeface="Times New Roman"/>
              </a:rPr>
              <a:t>u</a:t>
            </a:r>
            <a:r>
              <a:rPr sz="1300" b="1" spc="21" dirty="0">
                <a:solidFill>
                  <a:srgbClr val="3F3F3F"/>
                </a:solidFill>
                <a:latin typeface="Times New Roman"/>
                <a:cs typeface="Times New Roman"/>
              </a:rPr>
              <a:t>m</a:t>
            </a:r>
            <a:r>
              <a:rPr sz="1300" b="1" spc="21" dirty="0">
                <a:solidFill>
                  <a:srgbClr val="545252"/>
                </a:solidFill>
                <a:latin typeface="Times New Roman"/>
                <a:cs typeface="Times New Roman"/>
              </a:rPr>
              <a:t>o</a:t>
            </a:r>
            <a:r>
              <a:rPr sz="1300" b="1" spc="-50" dirty="0">
                <a:solidFill>
                  <a:srgbClr val="545252"/>
                </a:solidFill>
                <a:latin typeface="Times New Roman"/>
                <a:cs typeface="Times New Roman"/>
              </a:rPr>
              <a:t>r</a:t>
            </a:r>
            <a:r>
              <a:rPr sz="1300" b="1" spc="-58" dirty="0">
                <a:solidFill>
                  <a:srgbClr val="646262"/>
                </a:solidFill>
                <a:latin typeface="Times New Roman"/>
                <a:cs typeface="Times New Roman"/>
              </a:rPr>
              <a:t>.</a:t>
            </a:r>
            <a:r>
              <a:rPr sz="1300" b="1" spc="79" dirty="0">
                <a:solidFill>
                  <a:srgbClr val="646262"/>
                </a:solidFill>
                <a:latin typeface="Times New Roman"/>
                <a:cs typeface="Times New Roman"/>
              </a:rPr>
              <a:t> </a:t>
            </a:r>
            <a:r>
              <a:rPr sz="1300" b="1" spc="0" dirty="0">
                <a:solidFill>
                  <a:srgbClr val="545252"/>
                </a:solidFill>
                <a:latin typeface="Arial"/>
                <a:cs typeface="Arial"/>
              </a:rPr>
              <a:t>A</a:t>
            </a:r>
            <a:r>
              <a:rPr sz="1300" b="1" spc="-96" dirty="0">
                <a:solidFill>
                  <a:srgbClr val="545252"/>
                </a:solidFill>
                <a:latin typeface="Arial"/>
                <a:cs typeface="Arial"/>
              </a:rPr>
              <a:t> </a:t>
            </a:r>
            <a:r>
              <a:rPr sz="1400" b="1" spc="20" dirty="0">
                <a:solidFill>
                  <a:srgbClr val="545252"/>
                </a:solidFill>
                <a:latin typeface="Times New Roman"/>
                <a:cs typeface="Times New Roman"/>
              </a:rPr>
              <a:t>w</a:t>
            </a:r>
            <a:r>
              <a:rPr sz="1400" b="1" spc="4" dirty="0">
                <a:solidFill>
                  <a:srgbClr val="646262"/>
                </a:solidFill>
                <a:latin typeface="Times New Roman"/>
                <a:cs typeface="Times New Roman"/>
              </a:rPr>
              <a:t>e</a:t>
            </a:r>
            <a:r>
              <a:rPr sz="1400" b="1" spc="-99" dirty="0">
                <a:solidFill>
                  <a:srgbClr val="646262"/>
                </a:solidFill>
                <a:latin typeface="Times New Roman"/>
                <a:cs typeface="Times New Roman"/>
              </a:rPr>
              <a:t>l</a:t>
            </a:r>
            <a:r>
              <a:rPr sz="1400" b="1" spc="-52" dirty="0">
                <a:solidFill>
                  <a:srgbClr val="646262"/>
                </a:solidFill>
                <a:latin typeface="Times New Roman"/>
                <a:cs typeface="Times New Roman"/>
              </a:rPr>
              <a:t>l</a:t>
            </a:r>
            <a:r>
              <a:rPr sz="1400" b="1" spc="-117" dirty="0">
                <a:solidFill>
                  <a:srgbClr val="9E9C9E"/>
                </a:solidFill>
                <a:latin typeface="Times New Roman"/>
                <a:cs typeface="Times New Roman"/>
              </a:rPr>
              <a:t>•</a:t>
            </a:r>
            <a:endParaRPr sz="1400">
              <a:latin typeface="Times New Roman"/>
              <a:cs typeface="Times New Roman"/>
            </a:endParaRPr>
          </a:p>
          <a:p>
            <a:pPr marL="12700" marR="59496" indent="9143">
              <a:lnSpc>
                <a:spcPct val="92854"/>
              </a:lnSpc>
              <a:spcBef>
                <a:spcPts val="8"/>
              </a:spcBef>
            </a:pPr>
            <a:r>
              <a:rPr sz="1400" b="1" spc="-51" dirty="0">
                <a:solidFill>
                  <a:srgbClr val="646262"/>
                </a:solidFill>
                <a:latin typeface="Times New Roman"/>
                <a:cs typeface="Times New Roman"/>
              </a:rPr>
              <a:t>circumscribe</a:t>
            </a:r>
            <a:r>
              <a:rPr sz="1400" b="1" spc="-51" dirty="0">
                <a:solidFill>
                  <a:srgbClr val="545252"/>
                </a:solidFill>
                <a:latin typeface="Times New Roman"/>
                <a:cs typeface="Times New Roman"/>
              </a:rPr>
              <a:t>d </a:t>
            </a:r>
            <a:r>
              <a:rPr sz="1400" b="1" spc="-51" dirty="0">
                <a:solidFill>
                  <a:srgbClr val="646262"/>
                </a:solidFill>
                <a:latin typeface="Times New Roman"/>
                <a:cs typeface="Times New Roman"/>
              </a:rPr>
              <a:t>cystlike mass can be seen envelo</a:t>
            </a:r>
            <a:r>
              <a:rPr sz="1400" b="1" spc="-51" dirty="0">
                <a:solidFill>
                  <a:srgbClr val="545252"/>
                </a:solidFill>
                <a:latin typeface="Times New Roman"/>
                <a:cs typeface="Times New Roman"/>
              </a:rPr>
              <a:t>p</a:t>
            </a:r>
            <a:r>
              <a:rPr sz="1400" b="1" spc="-51" dirty="0">
                <a:solidFill>
                  <a:srgbClr val="646262"/>
                </a:solidFill>
                <a:latin typeface="Times New Roman"/>
                <a:cs typeface="Times New Roman"/>
              </a:rPr>
              <a:t>ing </a:t>
            </a:r>
            <a:r>
              <a:rPr sz="1400" b="1" spc="-51" dirty="0">
                <a:solidFill>
                  <a:srgbClr val="545252"/>
                </a:solidFill>
                <a:latin typeface="Times New Roman"/>
                <a:cs typeface="Times New Roman"/>
              </a:rPr>
              <a:t>t</a:t>
            </a:r>
            <a:r>
              <a:rPr sz="1400" b="1" spc="-51" dirty="0">
                <a:solidFill>
                  <a:srgbClr val="646262"/>
                </a:solidFill>
                <a:latin typeface="Times New Roman"/>
                <a:cs typeface="Times New Roman"/>
              </a:rPr>
              <a:t>he cro</a:t>
            </a:r>
            <a:r>
              <a:rPr sz="1400" b="1" spc="-51" dirty="0">
                <a:solidFill>
                  <a:srgbClr val="545252"/>
                </a:solidFill>
                <a:latin typeface="Times New Roman"/>
                <a:cs typeface="Times New Roman"/>
              </a:rPr>
              <a:t>w</a:t>
            </a:r>
            <a:r>
              <a:rPr sz="1400" b="1" spc="-51" dirty="0">
                <a:solidFill>
                  <a:srgbClr val="646262"/>
                </a:solidFill>
                <a:latin typeface="Times New Roman"/>
                <a:cs typeface="Times New Roman"/>
              </a:rPr>
              <a:t>n of </a:t>
            </a:r>
            <a:r>
              <a:rPr sz="1400" spc="-51" dirty="0">
                <a:solidFill>
                  <a:srgbClr val="646262"/>
                </a:solidFill>
                <a:latin typeface="Times New Roman"/>
                <a:cs typeface="Times New Roman"/>
              </a:rPr>
              <a:t>a </a:t>
            </a:r>
            <a:r>
              <a:rPr sz="1400" b="1" spc="-51" dirty="0">
                <a:solidFill>
                  <a:srgbClr val="646262"/>
                </a:solidFill>
                <a:latin typeface="Times New Roman"/>
                <a:cs typeface="Times New Roman"/>
              </a:rPr>
              <a:t>ma</a:t>
            </a:r>
            <a:r>
              <a:rPr sz="1400" b="1" spc="-51" dirty="0">
                <a:solidFill>
                  <a:srgbClr val="545252"/>
                </a:solidFill>
                <a:latin typeface="Times New Roman"/>
                <a:cs typeface="Times New Roman"/>
              </a:rPr>
              <a:t>x</a:t>
            </a:r>
            <a:r>
              <a:rPr sz="1400" b="1" spc="-51" dirty="0">
                <a:solidFill>
                  <a:srgbClr val="646262"/>
                </a:solidFill>
                <a:latin typeface="Times New Roman"/>
                <a:cs typeface="Times New Roman"/>
              </a:rPr>
              <a:t>illary  </a:t>
            </a:r>
            <a:r>
              <a:rPr sz="1400" spc="-51" dirty="0">
                <a:solidFill>
                  <a:srgbClr val="646262"/>
                </a:solidFill>
                <a:latin typeface="Times New Roman"/>
                <a:cs typeface="Times New Roman"/>
              </a:rPr>
              <a:t>c</a:t>
            </a:r>
            <a:r>
              <a:rPr sz="1400" spc="-51" dirty="0">
                <a:solidFill>
                  <a:srgbClr val="545252"/>
                </a:solidFill>
                <a:latin typeface="Times New Roman"/>
                <a:cs typeface="Times New Roman"/>
              </a:rPr>
              <a:t>u</a:t>
            </a:r>
            <a:r>
              <a:rPr sz="1400" spc="-51" dirty="0">
                <a:solidFill>
                  <a:srgbClr val="646262"/>
                </a:solidFill>
                <a:latin typeface="Times New Roman"/>
                <a:cs typeface="Times New Roman"/>
              </a:rPr>
              <a:t>spi</a:t>
            </a:r>
            <a:r>
              <a:rPr sz="1400" spc="-51" dirty="0">
                <a:solidFill>
                  <a:srgbClr val="545252"/>
                </a:solidFill>
                <a:latin typeface="Times New Roman"/>
                <a:cs typeface="Times New Roman"/>
              </a:rPr>
              <a:t>d</a:t>
            </a:r>
            <a:r>
              <a:rPr sz="1400" spc="-51" dirty="0">
                <a:solidFill>
                  <a:srgbClr val="646262"/>
                </a:solidFill>
                <a:latin typeface="Times New Roman"/>
                <a:cs typeface="Times New Roman"/>
              </a:rPr>
              <a:t>.  </a:t>
            </a:r>
            <a:r>
              <a:rPr sz="1400" b="1" spc="-51" dirty="0">
                <a:solidFill>
                  <a:srgbClr val="545252"/>
                </a:solidFill>
                <a:latin typeface="Times New Roman"/>
                <a:cs typeface="Times New Roman"/>
              </a:rPr>
              <a:t>N</a:t>
            </a:r>
            <a:r>
              <a:rPr sz="1400" b="1" spc="-51" dirty="0">
                <a:solidFill>
                  <a:srgbClr val="646262"/>
                </a:solidFill>
                <a:latin typeface="Times New Roman"/>
                <a:cs typeface="Times New Roman"/>
              </a:rPr>
              <a:t>ote the intral</a:t>
            </a:r>
            <a:r>
              <a:rPr sz="1400" b="1" spc="-51" dirty="0">
                <a:solidFill>
                  <a:srgbClr val="545252"/>
                </a:solidFill>
                <a:latin typeface="Times New Roman"/>
                <a:cs typeface="Times New Roman"/>
              </a:rPr>
              <a:t>um</a:t>
            </a:r>
            <a:r>
              <a:rPr sz="1400" b="1" spc="-51" dirty="0">
                <a:solidFill>
                  <a:srgbClr val="646262"/>
                </a:solidFill>
                <a:latin typeface="Times New Roman"/>
                <a:cs typeface="Times New Roman"/>
              </a:rPr>
              <a:t>inal </a:t>
            </a:r>
            <a:r>
              <a:rPr sz="1400" b="1" spc="-51" dirty="0">
                <a:solidFill>
                  <a:srgbClr val="545252"/>
                </a:solidFill>
                <a:latin typeface="Times New Roman"/>
                <a:cs typeface="Times New Roman"/>
              </a:rPr>
              <a:t>v</a:t>
            </a:r>
            <a:r>
              <a:rPr sz="1400" b="1" spc="-51" dirty="0">
                <a:solidFill>
                  <a:srgbClr val="646262"/>
                </a:solidFill>
                <a:latin typeface="Times New Roman"/>
                <a:cs typeface="Times New Roman"/>
              </a:rPr>
              <a:t>ege</a:t>
            </a:r>
            <a:r>
              <a:rPr sz="1400" b="1" spc="-51" dirty="0">
                <a:solidFill>
                  <a:srgbClr val="545252"/>
                </a:solidFill>
                <a:latin typeface="Times New Roman"/>
                <a:cs typeface="Times New Roman"/>
              </a:rPr>
              <a:t>t</a:t>
            </a:r>
            <a:r>
              <a:rPr sz="1400" b="1" spc="-51" dirty="0">
                <a:solidFill>
                  <a:srgbClr val="646262"/>
                </a:solidFill>
                <a:latin typeface="Times New Roman"/>
                <a:cs typeface="Times New Roman"/>
              </a:rPr>
              <a:t>ati</a:t>
            </a:r>
            <a:r>
              <a:rPr sz="1400" b="1" spc="-51" dirty="0">
                <a:solidFill>
                  <a:srgbClr val="545252"/>
                </a:solidFill>
                <a:latin typeface="Times New Roman"/>
                <a:cs typeface="Times New Roman"/>
              </a:rPr>
              <a:t>o</a:t>
            </a:r>
            <a:r>
              <a:rPr sz="1400" b="1" spc="-51" dirty="0">
                <a:solidFill>
                  <a:srgbClr val="646262"/>
                </a:solidFill>
                <a:latin typeface="Times New Roman"/>
                <a:cs typeface="Times New Roman"/>
              </a:rPr>
              <a:t>ns, </a:t>
            </a:r>
            <a:r>
              <a:rPr sz="1400" b="1" spc="-51" dirty="0">
                <a:solidFill>
                  <a:srgbClr val="545252"/>
                </a:solidFill>
                <a:latin typeface="Times New Roman"/>
                <a:cs typeface="Times New Roman"/>
              </a:rPr>
              <a:t>w</a:t>
            </a:r>
            <a:r>
              <a:rPr sz="1400" b="1" spc="-51" dirty="0">
                <a:solidFill>
                  <a:srgbClr val="646262"/>
                </a:solidFill>
                <a:latin typeface="Times New Roman"/>
                <a:cs typeface="Times New Roman"/>
              </a:rPr>
              <a:t>hich represen</a:t>
            </a:r>
            <a:r>
              <a:rPr sz="1400" b="1" spc="-51" dirty="0">
                <a:solidFill>
                  <a:srgbClr val="545252"/>
                </a:solidFill>
                <a:latin typeface="Times New Roman"/>
                <a:cs typeface="Times New Roman"/>
              </a:rPr>
              <a:t>t </a:t>
            </a:r>
            <a:r>
              <a:rPr sz="1400" b="1" spc="-51" dirty="0">
                <a:solidFill>
                  <a:srgbClr val="646262"/>
                </a:solidFill>
                <a:latin typeface="Times New Roman"/>
                <a:cs typeface="Times New Roman"/>
              </a:rPr>
              <a:t>n</a:t>
            </a:r>
            <a:r>
              <a:rPr sz="1400" b="1" spc="-51" dirty="0">
                <a:solidFill>
                  <a:srgbClr val="545252"/>
                </a:solidFill>
                <a:latin typeface="Times New Roman"/>
                <a:cs typeface="Times New Roman"/>
              </a:rPr>
              <a:t>odu</a:t>
            </a:r>
            <a:r>
              <a:rPr sz="1400" b="1" spc="-51" dirty="0">
                <a:solidFill>
                  <a:srgbClr val="646262"/>
                </a:solidFill>
                <a:latin typeface="Times New Roman"/>
                <a:cs typeface="Times New Roman"/>
              </a:rPr>
              <a:t>l</a:t>
            </a:r>
            <a:r>
              <a:rPr sz="1400" b="1" spc="-51" dirty="0">
                <a:solidFill>
                  <a:srgbClr val="545252"/>
                </a:solidFill>
                <a:latin typeface="Times New Roman"/>
                <a:cs typeface="Times New Roman"/>
              </a:rPr>
              <a:t>a</a:t>
            </a:r>
            <a:r>
              <a:rPr sz="1400" b="1" spc="-51" dirty="0">
                <a:solidFill>
                  <a:srgbClr val="646262"/>
                </a:solidFill>
                <a:latin typeface="Times New Roman"/>
                <a:cs typeface="Times New Roman"/>
              </a:rPr>
              <a:t>r </a:t>
            </a:r>
            <a:r>
              <a:rPr sz="1400" b="1" spc="-51" dirty="0">
                <a:solidFill>
                  <a:srgbClr val="545252"/>
                </a:solidFill>
                <a:latin typeface="Times New Roman"/>
                <a:cs typeface="Times New Roman"/>
              </a:rPr>
              <a:t>tu</a:t>
            </a:r>
            <a:r>
              <a:rPr sz="1400" b="1" spc="-51" dirty="0">
                <a:solidFill>
                  <a:srgbClr val="646262"/>
                </a:solidFill>
                <a:latin typeface="Times New Roman"/>
                <a:cs typeface="Times New Roman"/>
              </a:rPr>
              <a:t>m</a:t>
            </a:r>
            <a:r>
              <a:rPr sz="1400" b="1" spc="-51" dirty="0">
                <a:solidFill>
                  <a:srgbClr val="545252"/>
                </a:solidFill>
                <a:latin typeface="Times New Roman"/>
                <a:cs typeface="Times New Roman"/>
              </a:rPr>
              <a:t>o</a:t>
            </a:r>
            <a:r>
              <a:rPr sz="1400" b="1" spc="-51" dirty="0">
                <a:solidFill>
                  <a:srgbClr val="646262"/>
                </a:solidFill>
                <a:latin typeface="Times New Roman"/>
                <a:cs typeface="Times New Roman"/>
              </a:rPr>
              <a:t>r gr</a:t>
            </a:r>
            <a:r>
              <a:rPr sz="1400" b="1" spc="-51" dirty="0">
                <a:solidFill>
                  <a:srgbClr val="545252"/>
                </a:solidFill>
                <a:latin typeface="Times New Roman"/>
                <a:cs typeface="Times New Roman"/>
              </a:rPr>
              <a:t>owt</a:t>
            </a:r>
            <a:r>
              <a:rPr sz="1400" b="1" spc="-51" dirty="0">
                <a:solidFill>
                  <a:srgbClr val="646262"/>
                </a:solidFill>
                <a:latin typeface="Times New Roman"/>
                <a:cs typeface="Times New Roman"/>
              </a:rPr>
              <a:t>h</a:t>
            </a:r>
            <a:r>
              <a:rPr sz="1400" b="1" spc="-51" dirty="0">
                <a:solidFill>
                  <a:srgbClr val="545252"/>
                </a:solidFill>
                <a:latin typeface="Times New Roman"/>
                <a:cs typeface="Times New Roman"/>
              </a:rPr>
              <a:t>.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331468" y="183327"/>
            <a:ext cx="3797716" cy="622300"/>
          </a:xfrm>
          <a:prstGeom prst="rect">
            <a:avLst/>
          </a:prstGeom>
        </p:spPr>
        <p:txBody>
          <a:bodyPr wrap="square" lIns="0" tIns="31115" rIns="0" bIns="0" rtlCol="0">
            <a:noAutofit/>
          </a:bodyPr>
          <a:lstStyle/>
          <a:p>
            <a:pPr marL="12700">
              <a:lnSpc>
                <a:spcPts val="4900"/>
              </a:lnSpc>
            </a:pPr>
            <a:r>
              <a:rPr sz="4700" spc="120" dirty="0">
                <a:solidFill>
                  <a:srgbClr val="1A6BA5"/>
                </a:solidFill>
                <a:latin typeface="Arial"/>
                <a:cs typeface="Arial"/>
              </a:rPr>
              <a:t>Adenomatoid</a:t>
            </a:r>
            <a:endParaRPr sz="4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72532" y="183327"/>
            <a:ext cx="3674300" cy="622300"/>
          </a:xfrm>
          <a:prstGeom prst="rect">
            <a:avLst/>
          </a:prstGeom>
        </p:spPr>
        <p:txBody>
          <a:bodyPr wrap="square" lIns="0" tIns="31115" rIns="0" bIns="0" rtlCol="0">
            <a:noAutofit/>
          </a:bodyPr>
          <a:lstStyle/>
          <a:p>
            <a:pPr marL="12700">
              <a:lnSpc>
                <a:spcPts val="4900"/>
              </a:lnSpc>
            </a:pPr>
            <a:r>
              <a:rPr sz="4700" spc="124" dirty="0">
                <a:solidFill>
                  <a:srgbClr val="1A6BA5"/>
                </a:solidFill>
                <a:latin typeface="Arial"/>
                <a:cs typeface="Arial"/>
              </a:rPr>
              <a:t>Odontogenic</a:t>
            </a:r>
            <a:endParaRPr sz="47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21572" y="183327"/>
            <a:ext cx="1908734" cy="622300"/>
          </a:xfrm>
          <a:prstGeom prst="rect">
            <a:avLst/>
          </a:prstGeom>
        </p:spPr>
        <p:txBody>
          <a:bodyPr wrap="square" lIns="0" tIns="31115" rIns="0" bIns="0" rtlCol="0">
            <a:noAutofit/>
          </a:bodyPr>
          <a:lstStyle/>
          <a:p>
            <a:pPr marL="12700">
              <a:lnSpc>
                <a:spcPts val="4900"/>
              </a:lnSpc>
            </a:pPr>
            <a:r>
              <a:rPr sz="4700" spc="109" dirty="0">
                <a:solidFill>
                  <a:srgbClr val="1A6BA5"/>
                </a:solidFill>
                <a:latin typeface="Arial"/>
                <a:cs typeface="Arial"/>
              </a:rPr>
              <a:t>Tumor</a:t>
            </a:r>
            <a:endParaRPr sz="47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19220" y="872271"/>
            <a:ext cx="4069020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9" dirty="0">
                <a:latin typeface="Arial"/>
                <a:cs typeface="Arial"/>
              </a:rPr>
              <a:t>RADIOGRAPHIC  FEATURES</a:t>
            </a:r>
            <a:endParaRPr sz="23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83300" y="2325285"/>
            <a:ext cx="776974" cy="698499"/>
          </a:xfrm>
          <a:prstGeom prst="rect">
            <a:avLst/>
          </a:prstGeom>
        </p:spPr>
        <p:txBody>
          <a:bodyPr wrap="square" lIns="0" tIns="34925" rIns="0" bIns="0" rtlCol="0">
            <a:noAutofit/>
          </a:bodyPr>
          <a:lstStyle/>
          <a:p>
            <a:pPr marL="12700">
              <a:lnSpc>
                <a:spcPts val="5500"/>
              </a:lnSpc>
            </a:pPr>
            <a:r>
              <a:rPr sz="5300" b="1" spc="-385" dirty="0">
                <a:solidFill>
                  <a:srgbClr val="1A6BA5"/>
                </a:solidFill>
                <a:latin typeface="Arial"/>
                <a:cs typeface="Arial"/>
              </a:rPr>
              <a:t>vs</a:t>
            </a:r>
            <a:endParaRPr sz="5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5227" y="4578575"/>
            <a:ext cx="3479710" cy="520700"/>
          </a:xfrm>
          <a:prstGeom prst="rect">
            <a:avLst/>
          </a:prstGeom>
        </p:spPr>
        <p:txBody>
          <a:bodyPr wrap="square" lIns="0" tIns="25939" rIns="0" bIns="0" rtlCol="0">
            <a:noAutofit/>
          </a:bodyPr>
          <a:lstStyle/>
          <a:p>
            <a:pPr marL="12700">
              <a:lnSpc>
                <a:spcPts val="4085"/>
              </a:lnSpc>
            </a:pPr>
            <a:r>
              <a:rPr sz="3700" spc="227" dirty="0">
                <a:solidFill>
                  <a:srgbClr val="1A6BA5"/>
                </a:solidFill>
                <a:latin typeface="Arial"/>
                <a:cs typeface="Arial"/>
              </a:rPr>
              <a:t>Follicular </a:t>
            </a:r>
            <a:r>
              <a:rPr sz="3900" spc="227" dirty="0">
                <a:solidFill>
                  <a:srgbClr val="1A6BA5"/>
                </a:solidFill>
                <a:latin typeface="Arial"/>
                <a:cs typeface="Arial"/>
              </a:rPr>
              <a:t>type</a:t>
            </a:r>
            <a:endParaRPr sz="3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04836" y="4678405"/>
            <a:ext cx="1917025" cy="495300"/>
          </a:xfrm>
          <a:prstGeom prst="rect">
            <a:avLst/>
          </a:prstGeom>
        </p:spPr>
        <p:txBody>
          <a:bodyPr wrap="square" lIns="0" tIns="24638" rIns="0" bIns="0" rtlCol="0">
            <a:noAutofit/>
          </a:bodyPr>
          <a:lstStyle/>
          <a:p>
            <a:pPr marL="12700">
              <a:lnSpc>
                <a:spcPts val="3879"/>
              </a:lnSpc>
            </a:pPr>
            <a:r>
              <a:rPr sz="3700" spc="225" dirty="0">
                <a:solidFill>
                  <a:srgbClr val="83CCC6"/>
                </a:solidFill>
                <a:latin typeface="Arial"/>
                <a:cs typeface="Arial"/>
              </a:rPr>
              <a:t>Extrafol</a:t>
            </a:r>
            <a:endParaRPr sz="3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97644" y="4678405"/>
            <a:ext cx="1562496" cy="495300"/>
          </a:xfrm>
          <a:prstGeom prst="rect">
            <a:avLst/>
          </a:prstGeom>
        </p:spPr>
        <p:txBody>
          <a:bodyPr wrap="square" lIns="0" tIns="24638" rIns="0" bIns="0" rtlCol="0">
            <a:noAutofit/>
          </a:bodyPr>
          <a:lstStyle/>
          <a:p>
            <a:pPr marL="12700">
              <a:lnSpc>
                <a:spcPts val="3879"/>
              </a:lnSpc>
            </a:pPr>
            <a:r>
              <a:rPr sz="3700" spc="-41" dirty="0">
                <a:solidFill>
                  <a:srgbClr val="83CCC6"/>
                </a:solidFill>
                <a:latin typeface="Arial"/>
                <a:cs typeface="Arial"/>
              </a:rPr>
              <a:t>I icu lar</a:t>
            </a:r>
            <a:endParaRPr sz="3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87043" y="5345620"/>
            <a:ext cx="109220" cy="710184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12700">
              <a:lnSpc>
                <a:spcPts val="1735"/>
              </a:lnSpc>
            </a:pPr>
            <a:r>
              <a:rPr sz="1600" spc="-139" dirty="0">
                <a:solidFill>
                  <a:srgbClr val="3F3F3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  <a:p>
            <a:pPr marL="12700" marR="0">
              <a:lnSpc>
                <a:spcPct val="95825"/>
              </a:lnSpc>
            </a:pPr>
            <a:r>
              <a:rPr sz="1600" spc="-139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55"/>
              </a:spcBef>
            </a:pPr>
            <a:r>
              <a:rPr sz="1600" spc="-139" dirty="0">
                <a:solidFill>
                  <a:srgbClr val="3F3F3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8587" y="5345620"/>
            <a:ext cx="3607344" cy="469392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12700" marR="9688">
              <a:lnSpc>
                <a:spcPts val="1735"/>
              </a:lnSpc>
            </a:pPr>
            <a:r>
              <a:rPr sz="1600" spc="63" dirty="0">
                <a:solidFill>
                  <a:srgbClr val="3F3F3F"/>
                </a:solidFill>
                <a:latin typeface="Arial"/>
                <a:cs typeface="Arial"/>
              </a:rPr>
              <a:t>Well-defined </a:t>
            </a:r>
            <a:r>
              <a:rPr sz="1600" spc="63" dirty="0">
                <a:solidFill>
                  <a:srgbClr val="702FA0"/>
                </a:solidFill>
                <a:latin typeface="Arial"/>
                <a:cs typeface="Arial"/>
              </a:rPr>
              <a:t>unilocular radiolucency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</a:pPr>
            <a:r>
              <a:rPr sz="1600" spc="44" dirty="0">
                <a:solidFill>
                  <a:srgbClr val="FF0000"/>
                </a:solidFill>
                <a:latin typeface="Arial"/>
                <a:cs typeface="Arial"/>
              </a:rPr>
              <a:t>A/w crown  of an impacted/unerupted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91019" y="5394388"/>
            <a:ext cx="109220" cy="710183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12700" marR="0">
              <a:lnSpc>
                <a:spcPts val="1735"/>
              </a:lnSpc>
            </a:pPr>
            <a:r>
              <a:rPr sz="1600" spc="-139" dirty="0">
                <a:solidFill>
                  <a:srgbClr val="3F3F3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</a:pPr>
            <a:r>
              <a:rPr sz="1600" spc="-139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55"/>
              </a:spcBef>
            </a:pPr>
            <a:r>
              <a:rPr sz="1600" spc="-139" dirty="0">
                <a:solidFill>
                  <a:srgbClr val="3F3F3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55611" y="5394388"/>
            <a:ext cx="4263677" cy="950976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12700" marR="22349">
              <a:lnSpc>
                <a:spcPts val="1735"/>
              </a:lnSpc>
            </a:pPr>
            <a:r>
              <a:rPr sz="1600" spc="60" dirty="0">
                <a:solidFill>
                  <a:srgbClr val="3F3F3F"/>
                </a:solidFill>
                <a:latin typeface="Arial"/>
                <a:cs typeface="Arial"/>
              </a:rPr>
              <a:t>Well-delineated </a:t>
            </a:r>
            <a:r>
              <a:rPr sz="1600" spc="60" dirty="0">
                <a:solidFill>
                  <a:srgbClr val="702FA0"/>
                </a:solidFill>
                <a:latin typeface="Arial"/>
                <a:cs typeface="Arial"/>
              </a:rPr>
              <a:t>unilocular radiolucency</a:t>
            </a:r>
            <a:endParaRPr sz="1600" dirty="0">
              <a:latin typeface="Arial"/>
              <a:cs typeface="Arial"/>
            </a:endParaRPr>
          </a:p>
          <a:p>
            <a:pPr marL="24892" marR="22349">
              <a:lnSpc>
                <a:spcPct val="95825"/>
              </a:lnSpc>
            </a:pPr>
            <a:r>
              <a:rPr sz="1600" spc="53" dirty="0">
                <a:solidFill>
                  <a:srgbClr val="FF0000"/>
                </a:solidFill>
                <a:latin typeface="Arial"/>
                <a:cs typeface="Arial"/>
              </a:rPr>
              <a:t>Not related to unerupted tooth</a:t>
            </a:r>
            <a:endParaRPr sz="1600" dirty="0">
              <a:latin typeface="Arial"/>
              <a:cs typeface="Arial"/>
            </a:endParaRPr>
          </a:p>
          <a:p>
            <a:pPr marL="12700" indent="12192">
              <a:lnSpc>
                <a:spcPct val="98795"/>
              </a:lnSpc>
              <a:spcBef>
                <a:spcPts val="55"/>
              </a:spcBef>
            </a:pPr>
            <a:r>
              <a:rPr sz="1600" spc="-19" dirty="0">
                <a:solidFill>
                  <a:srgbClr val="3F3F3F"/>
                </a:solidFill>
                <a:latin typeface="Arial"/>
                <a:cs typeface="Arial"/>
              </a:rPr>
              <a:t>U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sua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y </a:t>
            </a:r>
            <a:r>
              <a:rPr sz="1600" spc="111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45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600" spc="116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600" spc="86" dirty="0">
                <a:solidFill>
                  <a:srgbClr val="3F3F3F"/>
                </a:solidFill>
                <a:latin typeface="Arial"/>
                <a:cs typeface="Arial"/>
              </a:rPr>
              <a:t>c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spc="130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25" dirty="0">
                <a:solidFill>
                  <a:srgbClr val="3F3F3F"/>
                </a:solidFill>
                <a:latin typeface="Arial"/>
                <a:cs typeface="Arial"/>
              </a:rPr>
              <a:t>d</a:t>
            </a:r>
            <a:r>
              <a:rPr sz="1600" spc="17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17" dirty="0">
                <a:solidFill>
                  <a:srgbClr val="3F3F3F"/>
                </a:solidFill>
                <a:latin typeface="Arial"/>
                <a:cs typeface="Arial"/>
              </a:rPr>
              <a:t>b</a:t>
            </a:r>
            <a:r>
              <a:rPr sz="1600" spc="12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6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20" dirty="0">
                <a:solidFill>
                  <a:srgbClr val="3F3F3F"/>
                </a:solidFill>
                <a:latin typeface="Arial"/>
                <a:cs typeface="Arial"/>
              </a:rPr>
              <a:t>w</a:t>
            </a:r>
            <a:r>
              <a:rPr sz="1600" spc="17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23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43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1600" spc="158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6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12" dirty="0">
                <a:solidFill>
                  <a:srgbClr val="3F3F3F"/>
                </a:solidFill>
                <a:latin typeface="Arial"/>
                <a:cs typeface="Arial"/>
              </a:rPr>
              <a:t>h</a:t>
            </a:r>
            <a:r>
              <a:rPr sz="1600" spc="43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196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4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oo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lang="en-US" sz="1600" spc="0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r>
              <a:rPr sz="1600" spc="393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86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600" spc="56" dirty="0">
                <a:solidFill>
                  <a:srgbClr val="3F3F3F"/>
                </a:solidFill>
                <a:latin typeface="Arial"/>
                <a:cs typeface="Arial"/>
              </a:rPr>
              <a:t>f</a:t>
            </a:r>
            <a:r>
              <a:rPr sz="1600" spc="22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51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139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600" spc="24" dirty="0">
                <a:solidFill>
                  <a:srgbClr val="3F3F3F"/>
                </a:solidFill>
                <a:latin typeface="Arial"/>
                <a:cs typeface="Arial"/>
              </a:rPr>
              <a:t>u</a:t>
            </a:r>
            <a:r>
              <a:rPr sz="1600" spc="71" dirty="0">
                <a:solidFill>
                  <a:srgbClr val="3F3F3F"/>
                </a:solidFill>
                <a:latin typeface="Arial"/>
                <a:cs typeface="Arial"/>
              </a:rPr>
              <a:t>p</a:t>
            </a:r>
            <a:r>
              <a:rPr sz="1600" spc="108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3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25" dirty="0">
                <a:solidFill>
                  <a:srgbClr val="3F3F3F"/>
                </a:solidFill>
                <a:latin typeface="Arial"/>
                <a:cs typeface="Arial"/>
              </a:rPr>
              <a:t>d</a:t>
            </a:r>
            <a:r>
              <a:rPr sz="1600" spc="12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82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lang="en-US" sz="1600" spc="82" dirty="0">
                <a:solidFill>
                  <a:srgbClr val="3F3F3F"/>
                </a:solidFill>
                <a:latin typeface="Arial"/>
                <a:cs typeface="Arial"/>
              </a:rPr>
              <a:t>ee</a:t>
            </a:r>
            <a:r>
              <a:rPr sz="1600" spc="157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53" dirty="0">
                <a:solidFill>
                  <a:srgbClr val="3F3F3F"/>
                </a:solidFill>
                <a:latin typeface="Arial"/>
                <a:cs typeface="Arial"/>
              </a:rPr>
              <a:t>h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9611" y="5586412"/>
            <a:ext cx="549517" cy="228600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12700">
              <a:lnSpc>
                <a:spcPts val="1735"/>
              </a:lnSpc>
            </a:pPr>
            <a:r>
              <a:rPr sz="1600" spc="66" dirty="0">
                <a:solidFill>
                  <a:srgbClr val="FF0000"/>
                </a:solidFill>
                <a:latin typeface="Arial"/>
                <a:cs typeface="Arial"/>
              </a:rPr>
              <a:t>tooth</a:t>
            </a:r>
            <a:endParaRPr sz="16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151635" y="5827204"/>
            <a:ext cx="4950967" cy="469391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12700">
              <a:lnSpc>
                <a:spcPts val="1735"/>
              </a:lnSpc>
            </a:pPr>
            <a:r>
              <a:rPr sz="1600" spc="50" dirty="0">
                <a:solidFill>
                  <a:srgbClr val="3F3F3F"/>
                </a:solidFill>
                <a:latin typeface="Arial"/>
                <a:cs typeface="Arial"/>
              </a:rPr>
              <a:t>To differentiate from dentigerous cyst,  radiolucenc</a:t>
            </a:r>
            <a:endParaRPr sz="1600" dirty="0">
              <a:latin typeface="Arial"/>
              <a:cs typeface="Arial"/>
            </a:endParaRPr>
          </a:p>
          <a:p>
            <a:pPr marL="24891" marR="30479">
              <a:lnSpc>
                <a:spcPct val="95825"/>
              </a:lnSpc>
            </a:pPr>
            <a:r>
              <a:rPr sz="1600" spc="19" dirty="0">
                <a:solidFill>
                  <a:srgbClr val="3F3F3F"/>
                </a:solidFill>
                <a:latin typeface="Arial"/>
                <a:cs typeface="Arial"/>
              </a:rPr>
              <a:t>in AOT extends  apically along  root  pas</a:t>
            </a:r>
            <a:r>
              <a:rPr lang="en-US" sz="1600" spc="19" dirty="0">
                <a:solidFill>
                  <a:srgbClr val="3F3F3F"/>
                </a:solidFill>
                <a:latin typeface="Arial"/>
                <a:cs typeface="Arial"/>
              </a:rPr>
              <a:t>sing</a:t>
            </a:r>
            <a:r>
              <a:rPr sz="1600" spc="19" dirty="0">
                <a:solidFill>
                  <a:srgbClr val="3F3F3F"/>
                </a:solidFill>
                <a:latin typeface="Arial"/>
                <a:cs typeface="Arial"/>
              </a:rPr>
              <a:t> the CEJ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674600" cy="768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7241540" y="869950"/>
            <a:ext cx="3329476" cy="3583148"/>
          </a:xfrm>
          <a:prstGeom prst="rect">
            <a:avLst/>
          </a:prstGeom>
        </p:spPr>
        <p:txBody>
          <a:bodyPr wrap="square" lIns="0" tIns="26606" rIns="0" bIns="0" rtlCol="0">
            <a:noAutofit/>
          </a:bodyPr>
          <a:lstStyle/>
          <a:p>
            <a:pPr marL="52323" marR="74295">
              <a:lnSpc>
                <a:spcPts val="4190"/>
              </a:lnSpc>
            </a:pPr>
            <a:endParaRPr sz="3900" dirty="0">
              <a:latin typeface="Arial"/>
              <a:cs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1" y="687614"/>
            <a:ext cx="3505199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1" y="1631950"/>
            <a:ext cx="4952999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59612" y="357424"/>
            <a:ext cx="4111347" cy="685800"/>
          </a:xfrm>
          <a:prstGeom prst="rect">
            <a:avLst/>
          </a:prstGeom>
        </p:spPr>
        <p:txBody>
          <a:bodyPr wrap="square" lIns="0" tIns="34290" rIns="0" bIns="0" rtlCol="0">
            <a:noAutofit/>
          </a:bodyPr>
          <a:lstStyle/>
          <a:p>
            <a:pPr marL="12700">
              <a:lnSpc>
                <a:spcPts val="5400"/>
              </a:lnSpc>
            </a:pPr>
            <a:r>
              <a:rPr sz="5200" spc="68" dirty="0">
                <a:solidFill>
                  <a:srgbClr val="1A6BA5"/>
                </a:solidFill>
                <a:latin typeface="Arial"/>
                <a:cs typeface="Arial"/>
              </a:rPr>
              <a:t>Adenomatoid</a:t>
            </a:r>
            <a:endParaRPr sz="5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17668" y="357424"/>
            <a:ext cx="6116436" cy="685800"/>
          </a:xfrm>
          <a:prstGeom prst="rect">
            <a:avLst/>
          </a:prstGeom>
        </p:spPr>
        <p:txBody>
          <a:bodyPr wrap="square" lIns="0" tIns="34290" rIns="0" bIns="0" rtlCol="0">
            <a:noAutofit/>
          </a:bodyPr>
          <a:lstStyle/>
          <a:p>
            <a:pPr marL="12700">
              <a:lnSpc>
                <a:spcPts val="5400"/>
              </a:lnSpc>
            </a:pPr>
            <a:r>
              <a:rPr sz="5200" spc="73" dirty="0">
                <a:solidFill>
                  <a:srgbClr val="1A6BA5"/>
                </a:solidFill>
                <a:latin typeface="Arial"/>
                <a:cs typeface="Arial"/>
              </a:rPr>
              <a:t>Odontogenic Tumor</a:t>
            </a:r>
            <a:endParaRPr sz="5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75651" y="1817151"/>
            <a:ext cx="3016631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33" dirty="0">
                <a:latin typeface="Arial"/>
                <a:cs typeface="Arial"/>
              </a:rPr>
              <a:t>Radiographic features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28636" y="2516683"/>
            <a:ext cx="3072891" cy="571500"/>
          </a:xfrm>
          <a:prstGeom prst="rect">
            <a:avLst/>
          </a:prstGeom>
        </p:spPr>
        <p:txBody>
          <a:bodyPr wrap="square" lIns="0" tIns="13335" rIns="0" bIns="0" rtlCol="0">
            <a:noAutofit/>
          </a:bodyPr>
          <a:lstStyle/>
          <a:p>
            <a:pPr marL="12700">
              <a:lnSpc>
                <a:spcPts val="2100"/>
              </a:lnSpc>
            </a:pPr>
            <a:r>
              <a:rPr sz="1700" spc="2" dirty="0">
                <a:latin typeface="Arial Unicode MS"/>
                <a:cs typeface="Arial Unicode MS"/>
              </a:rPr>
              <a:t>✓  </a:t>
            </a:r>
            <a:r>
              <a:rPr sz="1900" spc="40" dirty="0">
                <a:latin typeface="Arial"/>
                <a:cs typeface="Arial"/>
              </a:rPr>
              <a:t>May appears completely</a:t>
            </a:r>
            <a:endParaRPr sz="1900">
              <a:latin typeface="Arial"/>
              <a:cs typeface="Arial"/>
            </a:endParaRPr>
          </a:p>
          <a:p>
            <a:pPr marL="293115" marR="36195">
              <a:lnSpc>
                <a:spcPct val="95825"/>
              </a:lnSpc>
              <a:spcBef>
                <a:spcPts val="50"/>
              </a:spcBef>
            </a:pPr>
            <a:r>
              <a:rPr sz="1900" spc="30" dirty="0">
                <a:latin typeface="Arial"/>
                <a:cs typeface="Arial"/>
              </a:rPr>
              <a:t>radiolucent</a:t>
            </a:r>
            <a:endParaRPr sz="1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28635" y="3431083"/>
            <a:ext cx="3531629" cy="266700"/>
          </a:xfrm>
          <a:prstGeom prst="rect">
            <a:avLst/>
          </a:prstGeom>
        </p:spPr>
        <p:txBody>
          <a:bodyPr wrap="square" lIns="0" tIns="13335" rIns="0" bIns="0" rtlCol="0">
            <a:noAutofit/>
          </a:bodyPr>
          <a:lstStyle/>
          <a:p>
            <a:pPr marL="12700">
              <a:lnSpc>
                <a:spcPts val="2100"/>
              </a:lnSpc>
            </a:pPr>
            <a:r>
              <a:rPr sz="1700" spc="2" dirty="0">
                <a:latin typeface="Arial Unicode MS"/>
                <a:cs typeface="Arial Unicode MS"/>
              </a:rPr>
              <a:t>✓  </a:t>
            </a:r>
            <a:r>
              <a:rPr sz="1900" spc="36" dirty="0">
                <a:latin typeface="Arial"/>
                <a:cs typeface="Arial"/>
              </a:rPr>
              <a:t>May contain </a:t>
            </a:r>
            <a:r>
              <a:rPr sz="1900" spc="36" dirty="0">
                <a:solidFill>
                  <a:srgbClr val="FD0000"/>
                </a:solidFill>
                <a:latin typeface="Arial"/>
                <a:cs typeface="Arial"/>
              </a:rPr>
              <a:t>fine (snowflake</a:t>
            </a:r>
            <a:r>
              <a:rPr lang="ar-IQ" sz="1900" spc="36" dirty="0">
                <a:solidFill>
                  <a:srgbClr val="FD0000"/>
                </a:solidFill>
                <a:latin typeface="Arial"/>
                <a:cs typeface="Arial"/>
              </a:rPr>
              <a:t>(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02955" y="3735883"/>
            <a:ext cx="1348383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spc="23" dirty="0">
                <a:solidFill>
                  <a:srgbClr val="FD0000"/>
                </a:solidFill>
                <a:latin typeface="Arial"/>
                <a:cs typeface="Arial"/>
              </a:rPr>
              <a:t>calcification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30004" y="3735883"/>
            <a:ext cx="412505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spc="393" dirty="0">
                <a:solidFill>
                  <a:srgbClr val="C33634"/>
                </a:solidFill>
                <a:latin typeface="Arial"/>
                <a:cs typeface="Arial"/>
              </a:rPr>
              <a:t>...</a:t>
            </a:r>
            <a:endParaRPr sz="1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28635" y="4345483"/>
            <a:ext cx="3564644" cy="571500"/>
          </a:xfrm>
          <a:prstGeom prst="rect">
            <a:avLst/>
          </a:prstGeom>
        </p:spPr>
        <p:txBody>
          <a:bodyPr wrap="square" lIns="0" tIns="13335" rIns="0" bIns="0" rtlCol="0">
            <a:noAutofit/>
          </a:bodyPr>
          <a:lstStyle/>
          <a:p>
            <a:pPr marL="12700">
              <a:lnSpc>
                <a:spcPts val="2100"/>
              </a:lnSpc>
            </a:pPr>
            <a:r>
              <a:rPr sz="1700" spc="2" dirty="0">
                <a:latin typeface="Arial Unicode MS"/>
                <a:cs typeface="Arial Unicode MS"/>
              </a:rPr>
              <a:t>✓  </a:t>
            </a:r>
            <a:r>
              <a:rPr sz="1900" spc="36" dirty="0">
                <a:latin typeface="Arial"/>
                <a:cs typeface="Arial"/>
              </a:rPr>
              <a:t>May cause divergen</a:t>
            </a:r>
            <a:r>
              <a:rPr lang="en-US" sz="1900" spc="36" dirty="0">
                <a:latin typeface="Arial"/>
                <a:cs typeface="Arial"/>
              </a:rPr>
              <a:t>ce</a:t>
            </a:r>
            <a:r>
              <a:rPr sz="1900" spc="36" dirty="0">
                <a:latin typeface="Arial"/>
                <a:cs typeface="Arial"/>
              </a:rPr>
              <a:t> of teeth</a:t>
            </a:r>
            <a:endParaRPr sz="1900" dirty="0">
              <a:latin typeface="Arial"/>
              <a:cs typeface="Arial"/>
            </a:endParaRPr>
          </a:p>
          <a:p>
            <a:pPr marL="287020" marR="36195">
              <a:lnSpc>
                <a:spcPct val="95825"/>
              </a:lnSpc>
              <a:spcBef>
                <a:spcPts val="50"/>
              </a:spcBef>
            </a:pPr>
            <a:r>
              <a:rPr sz="1900" spc="34" dirty="0">
                <a:latin typeface="Arial"/>
                <a:cs typeface="Arial"/>
              </a:rPr>
              <a:t>especially anterior teeth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621027" y="4874326"/>
            <a:ext cx="4896065" cy="969887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21844" marR="28575">
              <a:lnSpc>
                <a:spcPts val="1735"/>
              </a:lnSpc>
            </a:pPr>
            <a:r>
              <a:rPr sz="1500" b="1" spc="-145" dirty="0">
                <a:solidFill>
                  <a:srgbClr val="975475"/>
                </a:solidFill>
                <a:latin typeface="Arial"/>
                <a:cs typeface="Arial"/>
              </a:rPr>
              <a:t>F</a:t>
            </a:r>
            <a:r>
              <a:rPr sz="1500" b="1" spc="-368" dirty="0">
                <a:solidFill>
                  <a:srgbClr val="A56E89"/>
                </a:solidFill>
                <a:latin typeface="Arial"/>
                <a:cs typeface="Arial"/>
              </a:rPr>
              <a:t>i</a:t>
            </a:r>
            <a:r>
              <a:rPr sz="1500" b="1" spc="283" dirty="0">
                <a:solidFill>
                  <a:srgbClr val="975475"/>
                </a:solidFill>
                <a:latin typeface="Arial"/>
                <a:cs typeface="Arial"/>
              </a:rPr>
              <a:t>g</a:t>
            </a:r>
            <a:r>
              <a:rPr sz="1500" b="1" spc="-108" dirty="0">
                <a:solidFill>
                  <a:srgbClr val="A56E89"/>
                </a:solidFill>
                <a:latin typeface="Arial"/>
                <a:cs typeface="Arial"/>
              </a:rPr>
              <a:t>.</a:t>
            </a:r>
            <a:r>
              <a:rPr sz="1500" b="1" spc="0" dirty="0">
                <a:solidFill>
                  <a:srgbClr val="A56E89"/>
                </a:solidFill>
                <a:latin typeface="Arial"/>
                <a:cs typeface="Arial"/>
              </a:rPr>
              <a:t> </a:t>
            </a:r>
            <a:r>
              <a:rPr sz="1500" b="1" spc="-154" dirty="0">
                <a:solidFill>
                  <a:srgbClr val="A56E89"/>
                </a:solidFill>
                <a:latin typeface="Arial"/>
                <a:cs typeface="Arial"/>
              </a:rPr>
              <a:t> </a:t>
            </a:r>
            <a:r>
              <a:rPr sz="1500" b="1" spc="4" dirty="0">
                <a:solidFill>
                  <a:srgbClr val="975475"/>
                </a:solidFill>
                <a:latin typeface="Arial"/>
                <a:cs typeface="Arial"/>
              </a:rPr>
              <a:t>1</a:t>
            </a:r>
            <a:r>
              <a:rPr sz="1500" b="1" spc="9" dirty="0">
                <a:solidFill>
                  <a:srgbClr val="975475"/>
                </a:solidFill>
                <a:latin typeface="Arial"/>
                <a:cs typeface="Arial"/>
              </a:rPr>
              <a:t>5</a:t>
            </a:r>
            <a:r>
              <a:rPr sz="1500" b="1" spc="4" dirty="0">
                <a:solidFill>
                  <a:srgbClr val="A56E89"/>
                </a:solidFill>
                <a:latin typeface="Arial"/>
                <a:cs typeface="Arial"/>
              </a:rPr>
              <a:t>-</a:t>
            </a:r>
            <a:r>
              <a:rPr sz="1500" b="1" spc="9" dirty="0">
                <a:solidFill>
                  <a:srgbClr val="975475"/>
                </a:solidFill>
                <a:latin typeface="Arial"/>
                <a:cs typeface="Arial"/>
              </a:rPr>
              <a:t>8</a:t>
            </a:r>
            <a:r>
              <a:rPr sz="1500" b="1" spc="0" dirty="0">
                <a:solidFill>
                  <a:srgbClr val="975475"/>
                </a:solidFill>
                <a:latin typeface="Arial"/>
                <a:cs typeface="Arial"/>
              </a:rPr>
              <a:t>7   </a:t>
            </a:r>
            <a:r>
              <a:rPr sz="1500" b="1" spc="405" dirty="0">
                <a:solidFill>
                  <a:srgbClr val="975475"/>
                </a:solidFill>
                <a:latin typeface="Arial"/>
                <a:cs typeface="Arial"/>
              </a:rPr>
              <a:t> </a:t>
            </a:r>
            <a:r>
              <a:rPr sz="1600" spc="-57" dirty="0">
                <a:solidFill>
                  <a:srgbClr val="3B3B3B"/>
                </a:solidFill>
                <a:latin typeface="Times New Roman"/>
                <a:cs typeface="Times New Roman"/>
              </a:rPr>
              <a:t>A</a:t>
            </a:r>
            <a:r>
              <a:rPr sz="1600" spc="-49" dirty="0">
                <a:solidFill>
                  <a:srgbClr val="3B3B3B"/>
                </a:solidFill>
                <a:latin typeface="Times New Roman"/>
                <a:cs typeface="Times New Roman"/>
              </a:rPr>
              <a:t>d</a:t>
            </a:r>
            <a:r>
              <a:rPr sz="1600" spc="130" dirty="0">
                <a:solidFill>
                  <a:srgbClr val="3B3B3B"/>
                </a:solidFill>
                <a:latin typeface="Times New Roman"/>
                <a:cs typeface="Times New Roman"/>
              </a:rPr>
              <a:t>e</a:t>
            </a:r>
            <a:r>
              <a:rPr sz="1600" spc="62" dirty="0">
                <a:solidFill>
                  <a:srgbClr val="2A2A2A"/>
                </a:solidFill>
                <a:latin typeface="Times New Roman"/>
                <a:cs typeface="Times New Roman"/>
              </a:rPr>
              <a:t>n</a:t>
            </a:r>
            <a:r>
              <a:rPr sz="1600" spc="86" dirty="0">
                <a:solidFill>
                  <a:srgbClr val="3B3B3B"/>
                </a:solidFill>
                <a:latin typeface="Times New Roman"/>
                <a:cs typeface="Times New Roman"/>
              </a:rPr>
              <a:t>o</a:t>
            </a:r>
            <a:r>
              <a:rPr sz="1600" spc="36" dirty="0">
                <a:solidFill>
                  <a:srgbClr val="3B3B3B"/>
                </a:solidFill>
                <a:latin typeface="Times New Roman"/>
                <a:cs typeface="Times New Roman"/>
              </a:rPr>
              <a:t>m</a:t>
            </a:r>
            <a:r>
              <a:rPr sz="1600" spc="1" dirty="0">
                <a:solidFill>
                  <a:srgbClr val="3B3B3B"/>
                </a:solidFill>
                <a:latin typeface="Times New Roman"/>
                <a:cs typeface="Times New Roman"/>
              </a:rPr>
              <a:t>a</a:t>
            </a:r>
            <a:r>
              <a:rPr sz="1600" spc="158" dirty="0">
                <a:solidFill>
                  <a:srgbClr val="3B3B3B"/>
                </a:solidFill>
                <a:latin typeface="Times New Roman"/>
                <a:cs typeface="Times New Roman"/>
              </a:rPr>
              <a:t>t</a:t>
            </a:r>
            <a:r>
              <a:rPr sz="1600" spc="109" dirty="0">
                <a:solidFill>
                  <a:srgbClr val="3B3B3B"/>
                </a:solidFill>
                <a:latin typeface="Times New Roman"/>
                <a:cs typeface="Times New Roman"/>
              </a:rPr>
              <a:t>o</a:t>
            </a:r>
            <a:r>
              <a:rPr sz="1600" spc="-84" dirty="0">
                <a:solidFill>
                  <a:srgbClr val="2A2A2A"/>
                </a:solidFill>
                <a:latin typeface="Times New Roman"/>
                <a:cs typeface="Times New Roman"/>
              </a:rPr>
              <a:t>i</a:t>
            </a:r>
            <a:r>
              <a:rPr sz="1600" spc="0" dirty="0">
                <a:solidFill>
                  <a:srgbClr val="3B3B3B"/>
                </a:solidFill>
                <a:latin typeface="Times New Roman"/>
                <a:cs typeface="Times New Roman"/>
              </a:rPr>
              <a:t>d</a:t>
            </a:r>
            <a:r>
              <a:rPr sz="1600" spc="189" dirty="0">
                <a:solidFill>
                  <a:srgbClr val="3B3B3B"/>
                </a:solidFill>
                <a:latin typeface="Times New Roman"/>
                <a:cs typeface="Times New Roman"/>
              </a:rPr>
              <a:t> </a:t>
            </a:r>
            <a:r>
              <a:rPr sz="1600" spc="31" dirty="0">
                <a:solidFill>
                  <a:srgbClr val="3B3B3B"/>
                </a:solidFill>
                <a:latin typeface="Times New Roman"/>
                <a:cs typeface="Times New Roman"/>
              </a:rPr>
              <a:t>o</a:t>
            </a:r>
            <a:r>
              <a:rPr sz="1600" spc="21" dirty="0">
                <a:solidFill>
                  <a:srgbClr val="3B3B3B"/>
                </a:solidFill>
                <a:latin typeface="Times New Roman"/>
                <a:cs typeface="Times New Roman"/>
              </a:rPr>
              <a:t>d</a:t>
            </a:r>
            <a:r>
              <a:rPr sz="1600" spc="86" dirty="0">
                <a:solidFill>
                  <a:srgbClr val="3B3B3B"/>
                </a:solidFill>
                <a:latin typeface="Times New Roman"/>
                <a:cs typeface="Times New Roman"/>
              </a:rPr>
              <a:t>o</a:t>
            </a:r>
            <a:r>
              <a:rPr sz="1600" spc="-9" dirty="0">
                <a:solidFill>
                  <a:srgbClr val="2A2A2A"/>
                </a:solidFill>
                <a:latin typeface="Times New Roman"/>
                <a:cs typeface="Times New Roman"/>
              </a:rPr>
              <a:t>n</a:t>
            </a:r>
            <a:r>
              <a:rPr sz="1600" spc="180" dirty="0">
                <a:solidFill>
                  <a:srgbClr val="3B3B3B"/>
                </a:solidFill>
                <a:latin typeface="Times New Roman"/>
                <a:cs typeface="Times New Roman"/>
              </a:rPr>
              <a:t>t</a:t>
            </a:r>
            <a:r>
              <a:rPr sz="1600" spc="39" dirty="0">
                <a:solidFill>
                  <a:srgbClr val="3B3B3B"/>
                </a:solidFill>
                <a:latin typeface="Times New Roman"/>
                <a:cs typeface="Times New Roman"/>
              </a:rPr>
              <a:t>o</a:t>
            </a:r>
            <a:r>
              <a:rPr sz="1600" spc="13" dirty="0">
                <a:solidFill>
                  <a:srgbClr val="3B3B3B"/>
                </a:solidFill>
                <a:latin typeface="Times New Roman"/>
                <a:cs typeface="Times New Roman"/>
              </a:rPr>
              <a:t>g</a:t>
            </a:r>
            <a:r>
              <a:rPr sz="1600" spc="82" dirty="0">
                <a:solidFill>
                  <a:srgbClr val="3B3B3B"/>
                </a:solidFill>
                <a:latin typeface="Times New Roman"/>
                <a:cs typeface="Times New Roman"/>
              </a:rPr>
              <a:t>e</a:t>
            </a:r>
            <a:r>
              <a:rPr sz="1600" spc="86" dirty="0">
                <a:solidFill>
                  <a:srgbClr val="2A2A2A"/>
                </a:solidFill>
                <a:latin typeface="Times New Roman"/>
                <a:cs typeface="Times New Roman"/>
              </a:rPr>
              <a:t>n</a:t>
            </a:r>
            <a:r>
              <a:rPr sz="1600" spc="-36" dirty="0">
                <a:solidFill>
                  <a:srgbClr val="2A2A2A"/>
                </a:solidFill>
                <a:latin typeface="Times New Roman"/>
                <a:cs typeface="Times New Roman"/>
              </a:rPr>
              <a:t>i</a:t>
            </a:r>
            <a:r>
              <a:rPr sz="1600" spc="-7" dirty="0">
                <a:solidFill>
                  <a:srgbClr val="3B3B3B"/>
                </a:solidFill>
                <a:latin typeface="Times New Roman"/>
                <a:cs typeface="Times New Roman"/>
              </a:rPr>
              <a:t>c</a:t>
            </a:r>
            <a:r>
              <a:rPr sz="1600" spc="100" dirty="0">
                <a:solidFill>
                  <a:srgbClr val="3B3B3B"/>
                </a:solidFill>
                <a:latin typeface="Times New Roman"/>
                <a:cs typeface="Times New Roman"/>
              </a:rPr>
              <a:t> </a:t>
            </a:r>
            <a:r>
              <a:rPr sz="1600" spc="56" dirty="0">
                <a:solidFill>
                  <a:srgbClr val="3B3B3B"/>
                </a:solidFill>
                <a:latin typeface="Times New Roman"/>
                <a:cs typeface="Times New Roman"/>
              </a:rPr>
              <a:t>t</a:t>
            </a:r>
            <a:r>
              <a:rPr sz="1600" spc="88" dirty="0">
                <a:solidFill>
                  <a:srgbClr val="3B3B3B"/>
                </a:solidFill>
                <a:latin typeface="Times New Roman"/>
                <a:cs typeface="Times New Roman"/>
              </a:rPr>
              <a:t>u</a:t>
            </a:r>
            <a:r>
              <a:rPr sz="1600" spc="110" dirty="0">
                <a:solidFill>
                  <a:srgbClr val="3B3B3B"/>
                </a:solidFill>
                <a:latin typeface="Times New Roman"/>
                <a:cs typeface="Times New Roman"/>
              </a:rPr>
              <a:t>m</a:t>
            </a:r>
            <a:r>
              <a:rPr sz="1600" spc="52" dirty="0">
                <a:solidFill>
                  <a:srgbClr val="3B3B3B"/>
                </a:solidFill>
                <a:latin typeface="Times New Roman"/>
                <a:cs typeface="Times New Roman"/>
              </a:rPr>
              <a:t>o</a:t>
            </a:r>
            <a:r>
              <a:rPr sz="1600" spc="116" dirty="0">
                <a:solidFill>
                  <a:srgbClr val="2A2A2A"/>
                </a:solidFill>
                <a:latin typeface="Times New Roman"/>
                <a:cs typeface="Times New Roman"/>
              </a:rPr>
              <a:t>r</a:t>
            </a:r>
            <a:r>
              <a:rPr sz="1600" spc="-135" dirty="0">
                <a:solidFill>
                  <a:srgbClr val="2A2A2A"/>
                </a:solidFill>
                <a:latin typeface="Times New Roman"/>
                <a:cs typeface="Times New Roman"/>
              </a:rPr>
              <a:t>.</a:t>
            </a:r>
            <a:r>
              <a:rPr sz="1600" spc="79" dirty="0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sz="1600" spc="4" dirty="0">
                <a:solidFill>
                  <a:srgbClr val="3B3B3B"/>
                </a:solidFill>
                <a:latin typeface="Times New Roman"/>
                <a:cs typeface="Times New Roman"/>
              </a:rPr>
              <a:t>W</a:t>
            </a:r>
            <a:r>
              <a:rPr sz="1600" spc="82" dirty="0">
                <a:solidFill>
                  <a:srgbClr val="4D4D4D"/>
                </a:solidFill>
                <a:latin typeface="Times New Roman"/>
                <a:cs typeface="Times New Roman"/>
              </a:rPr>
              <a:t>e</a:t>
            </a:r>
            <a:r>
              <a:rPr sz="1600" spc="-36" dirty="0">
                <a:solidFill>
                  <a:srgbClr val="3B3B3B"/>
                </a:solidFill>
                <a:latin typeface="Times New Roman"/>
                <a:cs typeface="Times New Roman"/>
              </a:rPr>
              <a:t>l</a:t>
            </a:r>
            <a:r>
              <a:rPr sz="1600" spc="-57" dirty="0">
                <a:solidFill>
                  <a:srgbClr val="3B3B3B"/>
                </a:solidFill>
                <a:latin typeface="Times New Roman"/>
                <a:cs typeface="Times New Roman"/>
              </a:rPr>
              <a:t>l</a:t>
            </a:r>
            <a:r>
              <a:rPr sz="1600" spc="-151" dirty="0">
                <a:solidFill>
                  <a:srgbClr val="878787"/>
                </a:solidFill>
                <a:latin typeface="Times New Roman"/>
                <a:cs typeface="Times New Roman"/>
              </a:rPr>
              <a:t>•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173"/>
              </a:spcBef>
            </a:pPr>
            <a:r>
              <a:rPr sz="1300" b="1" spc="4" dirty="0">
                <a:solidFill>
                  <a:srgbClr val="4D4D4D"/>
                </a:solidFill>
                <a:latin typeface="Arial"/>
                <a:cs typeface="Arial"/>
              </a:rPr>
              <a:t>d</a:t>
            </a:r>
            <a:r>
              <a:rPr sz="1300" b="1" spc="4" dirty="0">
                <a:solidFill>
                  <a:srgbClr val="3B3B3B"/>
                </a:solidFill>
                <a:latin typeface="Arial"/>
                <a:cs typeface="Arial"/>
              </a:rPr>
              <a:t>efin</a:t>
            </a:r>
            <a:r>
              <a:rPr sz="1300" b="1" spc="4" dirty="0">
                <a:solidFill>
                  <a:srgbClr val="4D4D4D"/>
                </a:solidFill>
                <a:latin typeface="Arial"/>
                <a:cs typeface="Arial"/>
              </a:rPr>
              <a:t>ed  </a:t>
            </a:r>
            <a:r>
              <a:rPr sz="1300" b="1" spc="4" dirty="0">
                <a:solidFill>
                  <a:srgbClr val="3B3B3B"/>
                </a:solidFill>
                <a:latin typeface="Arial"/>
                <a:cs typeface="Arial"/>
              </a:rPr>
              <a:t>peri</a:t>
            </a:r>
            <a:r>
              <a:rPr sz="1300" b="1" spc="4" dirty="0">
                <a:solidFill>
                  <a:srgbClr val="4D4D4D"/>
                </a:solidFill>
                <a:latin typeface="Arial"/>
                <a:cs typeface="Arial"/>
              </a:rPr>
              <a:t>coro</a:t>
            </a:r>
            <a:r>
              <a:rPr sz="1300" b="1" spc="4" dirty="0">
                <a:solidFill>
                  <a:srgbClr val="3B3B3B"/>
                </a:solidFill>
                <a:latin typeface="Arial"/>
                <a:cs typeface="Arial"/>
              </a:rPr>
              <a:t>n</a:t>
            </a:r>
            <a:r>
              <a:rPr sz="1300" b="1" spc="4" dirty="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300" b="1" spc="4" dirty="0">
                <a:solidFill>
                  <a:srgbClr val="3B3B3B"/>
                </a:solidFill>
                <a:latin typeface="Arial"/>
                <a:cs typeface="Arial"/>
              </a:rPr>
              <a:t>l  </a:t>
            </a:r>
            <a:r>
              <a:rPr sz="1300" b="1" spc="4" dirty="0">
                <a:solidFill>
                  <a:srgbClr val="4D4D4D"/>
                </a:solidFill>
                <a:latin typeface="Arial"/>
                <a:cs typeface="Arial"/>
              </a:rPr>
              <a:t>rad</a:t>
            </a:r>
            <a:r>
              <a:rPr sz="1300" b="1" spc="4" dirty="0">
                <a:solidFill>
                  <a:srgbClr val="3B3B3B"/>
                </a:solidFill>
                <a:latin typeface="Arial"/>
                <a:cs typeface="Arial"/>
              </a:rPr>
              <a:t>i</a:t>
            </a:r>
            <a:r>
              <a:rPr sz="1300" b="1" spc="4" dirty="0">
                <a:solidFill>
                  <a:srgbClr val="4D4D4D"/>
                </a:solidFill>
                <a:latin typeface="Arial"/>
                <a:cs typeface="Arial"/>
              </a:rPr>
              <a:t>o</a:t>
            </a:r>
            <a:r>
              <a:rPr sz="1300" b="1" spc="4" dirty="0">
                <a:solidFill>
                  <a:srgbClr val="3B3B3B"/>
                </a:solidFill>
                <a:latin typeface="Arial"/>
                <a:cs typeface="Arial"/>
              </a:rPr>
              <a:t>luc</a:t>
            </a:r>
            <a:r>
              <a:rPr sz="1300" b="1" spc="4" dirty="0">
                <a:solidFill>
                  <a:srgbClr val="4D4D4D"/>
                </a:solidFill>
                <a:latin typeface="Arial"/>
                <a:cs typeface="Arial"/>
              </a:rPr>
              <a:t>e</a:t>
            </a:r>
            <a:r>
              <a:rPr sz="1300" b="1" spc="4" dirty="0">
                <a:solidFill>
                  <a:srgbClr val="3B3B3B"/>
                </a:solidFill>
                <a:latin typeface="Arial"/>
                <a:cs typeface="Arial"/>
              </a:rPr>
              <a:t>n</a:t>
            </a:r>
            <a:r>
              <a:rPr sz="1300" b="1" spc="4" dirty="0">
                <a:solidFill>
                  <a:srgbClr val="4D4D4D"/>
                </a:solidFill>
                <a:latin typeface="Arial"/>
                <a:cs typeface="Arial"/>
              </a:rPr>
              <a:t>cy e</a:t>
            </a:r>
            <a:r>
              <a:rPr sz="1300" b="1" spc="4" dirty="0">
                <a:solidFill>
                  <a:srgbClr val="3B3B3B"/>
                </a:solidFill>
                <a:latin typeface="Arial"/>
                <a:cs typeface="Arial"/>
              </a:rPr>
              <a:t>n</a:t>
            </a:r>
            <a:r>
              <a:rPr sz="1300" b="1" spc="4" dirty="0">
                <a:solidFill>
                  <a:srgbClr val="4D4D4D"/>
                </a:solidFill>
                <a:latin typeface="Arial"/>
                <a:cs typeface="Arial"/>
              </a:rPr>
              <a:t>ve</a:t>
            </a:r>
            <a:r>
              <a:rPr sz="1300" b="1" spc="4" dirty="0">
                <a:solidFill>
                  <a:srgbClr val="3B3B3B"/>
                </a:solidFill>
                <a:latin typeface="Arial"/>
                <a:cs typeface="Arial"/>
              </a:rPr>
              <a:t>lopin</a:t>
            </a:r>
            <a:r>
              <a:rPr sz="1300" b="1" spc="4" dirty="0">
                <a:solidFill>
                  <a:srgbClr val="4D4D4D"/>
                </a:solidFill>
                <a:latin typeface="Arial"/>
                <a:cs typeface="Arial"/>
              </a:rPr>
              <a:t>g </a:t>
            </a:r>
            <a:r>
              <a:rPr sz="1300" b="1" spc="4" dirty="0">
                <a:solidFill>
                  <a:srgbClr val="3B3B3B"/>
                </a:solidFill>
                <a:latin typeface="Arial"/>
                <a:cs typeface="Arial"/>
              </a:rPr>
              <a:t>th</a:t>
            </a:r>
            <a:r>
              <a:rPr sz="1300" b="1" spc="4" dirty="0">
                <a:solidFill>
                  <a:srgbClr val="4D4D4D"/>
                </a:solidFill>
                <a:latin typeface="Arial"/>
                <a:cs typeface="Arial"/>
              </a:rPr>
              <a:t>e  </a:t>
            </a:r>
            <a:r>
              <a:rPr sz="1500" b="1" spc="4" dirty="0">
                <a:solidFill>
                  <a:srgbClr val="3B3B3B"/>
                </a:solidFill>
                <a:latin typeface="Arial"/>
                <a:cs typeface="Arial"/>
              </a:rPr>
              <a:t>m</a:t>
            </a:r>
            <a:r>
              <a:rPr sz="1500" b="1" spc="4" dirty="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500" b="1" spc="4" dirty="0">
                <a:solidFill>
                  <a:srgbClr val="3B3B3B"/>
                </a:solidFill>
                <a:latin typeface="Arial"/>
                <a:cs typeface="Arial"/>
              </a:rPr>
              <a:t>xill</a:t>
            </a:r>
            <a:r>
              <a:rPr sz="1500" b="1" spc="4" dirty="0">
                <a:solidFill>
                  <a:srgbClr val="4D4D4D"/>
                </a:solidFill>
                <a:latin typeface="Arial"/>
                <a:cs typeface="Arial"/>
              </a:rPr>
              <a:t>ary</a:t>
            </a:r>
            <a:endParaRPr sz="1500">
              <a:latin typeface="Arial"/>
              <a:cs typeface="Arial"/>
            </a:endParaRPr>
          </a:p>
          <a:p>
            <a:pPr marL="12700" marR="694932" indent="9144">
              <a:lnSpc>
                <a:spcPts val="1920"/>
              </a:lnSpc>
              <a:spcBef>
                <a:spcPts val="110"/>
              </a:spcBef>
            </a:pPr>
            <a:r>
              <a:rPr sz="1300" b="1" spc="19" dirty="0">
                <a:solidFill>
                  <a:srgbClr val="3B3B3B"/>
                </a:solidFill>
                <a:latin typeface="Arial"/>
                <a:cs typeface="Arial"/>
              </a:rPr>
              <a:t>ri</a:t>
            </a:r>
            <a:r>
              <a:rPr sz="1300" b="1" spc="19" dirty="0">
                <a:solidFill>
                  <a:srgbClr val="4D4D4D"/>
                </a:solidFill>
                <a:latin typeface="Arial"/>
                <a:cs typeface="Arial"/>
              </a:rPr>
              <a:t>g</a:t>
            </a:r>
            <a:r>
              <a:rPr sz="1300" b="1" spc="19" dirty="0">
                <a:solidFill>
                  <a:srgbClr val="3B3B3B"/>
                </a:solidFill>
                <a:latin typeface="Arial"/>
                <a:cs typeface="Arial"/>
              </a:rPr>
              <a:t>ht fi</a:t>
            </a:r>
            <a:r>
              <a:rPr sz="1300" b="1" spc="19" dirty="0">
                <a:solidFill>
                  <a:srgbClr val="4D4D4D"/>
                </a:solidFill>
                <a:latin typeface="Arial"/>
                <a:cs typeface="Arial"/>
              </a:rPr>
              <a:t>rs</a:t>
            </a:r>
            <a:r>
              <a:rPr sz="1300" b="1" spc="19" dirty="0">
                <a:solidFill>
                  <a:srgbClr val="3B3B3B"/>
                </a:solidFill>
                <a:latin typeface="Arial"/>
                <a:cs typeface="Arial"/>
              </a:rPr>
              <a:t>t b</a:t>
            </a:r>
            <a:r>
              <a:rPr sz="1300" b="1" spc="19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1300" b="1" spc="19" dirty="0">
                <a:solidFill>
                  <a:srgbClr val="3B3B3B"/>
                </a:solidFill>
                <a:latin typeface="Arial"/>
                <a:cs typeface="Arial"/>
              </a:rPr>
              <a:t>cu</a:t>
            </a:r>
            <a:r>
              <a:rPr sz="1300" b="1" spc="19" dirty="0">
                <a:solidFill>
                  <a:srgbClr val="4D4D4D"/>
                </a:solidFill>
                <a:latin typeface="Arial"/>
                <a:cs typeface="Arial"/>
              </a:rPr>
              <a:t>s</a:t>
            </a:r>
            <a:r>
              <a:rPr sz="1300" b="1" spc="19" dirty="0">
                <a:solidFill>
                  <a:srgbClr val="3B3B3B"/>
                </a:solidFill>
                <a:latin typeface="Arial"/>
                <a:cs typeface="Arial"/>
              </a:rPr>
              <a:t>pi</a:t>
            </a:r>
            <a:r>
              <a:rPr sz="1300" b="1" spc="19" dirty="0">
                <a:solidFill>
                  <a:srgbClr val="4D4D4D"/>
                </a:solidFill>
                <a:latin typeface="Arial"/>
                <a:cs typeface="Arial"/>
              </a:rPr>
              <a:t>d</a:t>
            </a:r>
            <a:r>
              <a:rPr sz="1300" b="1" spc="19" dirty="0">
                <a:solidFill>
                  <a:srgbClr val="707070"/>
                </a:solidFill>
                <a:latin typeface="Arial"/>
                <a:cs typeface="Arial"/>
              </a:rPr>
              <a:t>. </a:t>
            </a:r>
            <a:r>
              <a:rPr sz="1300" b="1" spc="19" dirty="0">
                <a:solidFill>
                  <a:srgbClr val="4D4D4D"/>
                </a:solidFill>
                <a:latin typeface="Arial"/>
                <a:cs typeface="Arial"/>
              </a:rPr>
              <a:t>No</a:t>
            </a:r>
            <a:r>
              <a:rPr sz="1300" b="1" spc="19" dirty="0">
                <a:solidFill>
                  <a:srgbClr val="3B3B3B"/>
                </a:solidFill>
                <a:latin typeface="Arial"/>
                <a:cs typeface="Arial"/>
              </a:rPr>
              <a:t>t</a:t>
            </a:r>
            <a:r>
              <a:rPr sz="1300" b="1" spc="19" dirty="0">
                <a:solidFill>
                  <a:srgbClr val="4D4D4D"/>
                </a:solidFill>
                <a:latin typeface="Arial"/>
                <a:cs typeface="Arial"/>
              </a:rPr>
              <a:t>e </a:t>
            </a:r>
            <a:r>
              <a:rPr sz="1300" b="1" spc="19" dirty="0">
                <a:solidFill>
                  <a:srgbClr val="3B3B3B"/>
                </a:solidFill>
                <a:latin typeface="Arial"/>
                <a:cs typeface="Arial"/>
              </a:rPr>
              <a:t>th</a:t>
            </a:r>
            <a:r>
              <a:rPr sz="1300" b="1" spc="19" dirty="0">
                <a:solidFill>
                  <a:srgbClr val="4D4D4D"/>
                </a:solidFill>
                <a:latin typeface="Arial"/>
                <a:cs typeface="Arial"/>
              </a:rPr>
              <a:t>e </a:t>
            </a:r>
            <a:r>
              <a:rPr sz="1300" b="1" spc="19" dirty="0">
                <a:solidFill>
                  <a:srgbClr val="3B3B3B"/>
                </a:solidFill>
                <a:latin typeface="Arial"/>
                <a:cs typeface="Arial"/>
              </a:rPr>
              <a:t>pr</a:t>
            </a:r>
            <a:r>
              <a:rPr sz="1300" b="1" spc="19" dirty="0">
                <a:solidFill>
                  <a:srgbClr val="4D4D4D"/>
                </a:solidFill>
                <a:latin typeface="Arial"/>
                <a:cs typeface="Arial"/>
              </a:rPr>
              <a:t>o</a:t>
            </a:r>
            <a:r>
              <a:rPr sz="1300" b="1" spc="19" dirty="0">
                <a:solidFill>
                  <a:srgbClr val="3B3B3B"/>
                </a:solidFill>
                <a:latin typeface="Arial"/>
                <a:cs typeface="Arial"/>
              </a:rPr>
              <a:t>min</a:t>
            </a:r>
            <a:r>
              <a:rPr sz="1300" b="1" spc="19" dirty="0">
                <a:solidFill>
                  <a:srgbClr val="4D4D4D"/>
                </a:solidFill>
                <a:latin typeface="Arial"/>
                <a:cs typeface="Arial"/>
              </a:rPr>
              <a:t>e</a:t>
            </a:r>
            <a:r>
              <a:rPr sz="1300" b="1" spc="19" dirty="0">
                <a:solidFill>
                  <a:srgbClr val="3B3B3B"/>
                </a:solidFill>
                <a:latin typeface="Arial"/>
                <a:cs typeface="Arial"/>
              </a:rPr>
              <a:t>nt </a:t>
            </a:r>
            <a:r>
              <a:rPr sz="1300" b="1" spc="19" dirty="0">
                <a:solidFill>
                  <a:srgbClr val="4D4D4D"/>
                </a:solidFill>
                <a:latin typeface="Arial"/>
                <a:cs typeface="Arial"/>
              </a:rPr>
              <a:t>s</a:t>
            </a:r>
            <a:r>
              <a:rPr sz="1300" b="1" spc="19" dirty="0">
                <a:solidFill>
                  <a:srgbClr val="3B3B3B"/>
                </a:solidFill>
                <a:latin typeface="Arial"/>
                <a:cs typeface="Arial"/>
              </a:rPr>
              <a:t>n</a:t>
            </a:r>
            <a:r>
              <a:rPr sz="1300" b="1" spc="19" dirty="0">
                <a:solidFill>
                  <a:srgbClr val="4D4D4D"/>
                </a:solidFill>
                <a:latin typeface="Arial"/>
                <a:cs typeface="Arial"/>
              </a:rPr>
              <a:t>o</a:t>
            </a:r>
            <a:r>
              <a:rPr sz="1300" b="1" spc="19" dirty="0">
                <a:solidFill>
                  <a:srgbClr val="3B3B3B"/>
                </a:solidFill>
                <a:latin typeface="Arial"/>
                <a:cs typeface="Arial"/>
              </a:rPr>
              <a:t>wfl</a:t>
            </a:r>
            <a:r>
              <a:rPr sz="1300" b="1" spc="19" dirty="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1300" b="1" spc="19" dirty="0">
                <a:solidFill>
                  <a:srgbClr val="3B3B3B"/>
                </a:solidFill>
                <a:latin typeface="Arial"/>
                <a:cs typeface="Arial"/>
              </a:rPr>
              <a:t>ke </a:t>
            </a:r>
            <a:r>
              <a:rPr sz="1300" b="1" spc="19" dirty="0">
                <a:solidFill>
                  <a:srgbClr val="4D4D4D"/>
                </a:solidFill>
                <a:latin typeface="Arial"/>
                <a:cs typeface="Arial"/>
              </a:rPr>
              <a:t>ca</a:t>
            </a:r>
            <a:r>
              <a:rPr sz="1300" b="1" spc="19" dirty="0">
                <a:solidFill>
                  <a:srgbClr val="3B3B3B"/>
                </a:solidFill>
                <a:latin typeface="Arial"/>
                <a:cs typeface="Arial"/>
              </a:rPr>
              <a:t>lcifi</a:t>
            </a:r>
            <a:r>
              <a:rPr sz="1300" b="1" spc="19" dirty="0">
                <a:solidFill>
                  <a:srgbClr val="4D4D4D"/>
                </a:solidFill>
                <a:latin typeface="Arial"/>
                <a:cs typeface="Arial"/>
              </a:rPr>
              <a:t>ca</a:t>
            </a:r>
            <a:r>
              <a:rPr sz="1300" b="1" spc="19" dirty="0">
                <a:solidFill>
                  <a:srgbClr val="3B3B3B"/>
                </a:solidFill>
                <a:latin typeface="Arial"/>
                <a:cs typeface="Arial"/>
              </a:rPr>
              <a:t>ti</a:t>
            </a:r>
            <a:r>
              <a:rPr sz="1300" b="1" spc="19" dirty="0">
                <a:solidFill>
                  <a:srgbClr val="4D4D4D"/>
                </a:solidFill>
                <a:latin typeface="Arial"/>
                <a:cs typeface="Arial"/>
              </a:rPr>
              <a:t>o</a:t>
            </a:r>
            <a:r>
              <a:rPr sz="1300" b="1" spc="19" dirty="0">
                <a:solidFill>
                  <a:srgbClr val="3B3B3B"/>
                </a:solidFill>
                <a:latin typeface="Arial"/>
                <a:cs typeface="Arial"/>
              </a:rPr>
              <a:t>ns</a:t>
            </a:r>
            <a:r>
              <a:rPr sz="1300" b="1" spc="19" dirty="0">
                <a:solidFill>
                  <a:srgbClr val="707070"/>
                </a:solidFill>
                <a:latin typeface="Arial"/>
                <a:cs typeface="Arial"/>
              </a:rPr>
              <a:t>. </a:t>
            </a:r>
            <a:r>
              <a:rPr sz="1300" spc="-29" dirty="0">
                <a:solidFill>
                  <a:srgbClr val="878787"/>
                </a:solidFill>
                <a:latin typeface="Times New Roman"/>
                <a:cs typeface="Times New Roman"/>
              </a:rPr>
              <a:t>(</a:t>
            </a:r>
            <a:r>
              <a:rPr sz="1300" spc="-29" dirty="0">
                <a:solidFill>
                  <a:srgbClr val="707070"/>
                </a:solidFill>
                <a:latin typeface="Times New Roman"/>
                <a:cs typeface="Times New Roman"/>
              </a:rPr>
              <a:t>C</a:t>
            </a:r>
            <a:r>
              <a:rPr sz="1300" spc="-29" dirty="0">
                <a:solidFill>
                  <a:srgbClr val="878787"/>
                </a:solidFill>
                <a:latin typeface="Times New Roman"/>
                <a:cs typeface="Times New Roman"/>
              </a:rPr>
              <a:t>o</a:t>
            </a:r>
            <a:r>
              <a:rPr sz="1300" spc="-29" dirty="0">
                <a:solidFill>
                  <a:srgbClr val="707070"/>
                </a:solidFill>
                <a:latin typeface="Times New Roman"/>
                <a:cs typeface="Times New Roman"/>
              </a:rPr>
              <a:t>urtesy </a:t>
            </a:r>
            <a:r>
              <a:rPr sz="1800" spc="19" dirty="0">
                <a:solidFill>
                  <a:srgbClr val="707070"/>
                </a:solidFill>
                <a:latin typeface="Arial"/>
                <a:cs typeface="Arial"/>
              </a:rPr>
              <a:t>of </a:t>
            </a:r>
            <a:r>
              <a:rPr sz="1400" i="1" spc="-29" dirty="0">
                <a:solidFill>
                  <a:srgbClr val="707070"/>
                </a:solidFill>
                <a:latin typeface="Times New Roman"/>
                <a:cs typeface="Times New Roman"/>
              </a:rPr>
              <a:t>Dr. William Dobbins.)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-87393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49044" y="1695231"/>
            <a:ext cx="4427321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200" b="1" spc="73" dirty="0">
                <a:solidFill>
                  <a:srgbClr val="001F60"/>
                </a:solidFill>
                <a:latin typeface="Arial"/>
                <a:cs typeface="Arial"/>
              </a:rPr>
              <a:t>MANAGEMENT </a:t>
            </a:r>
            <a:r>
              <a:rPr sz="2300" spc="73" dirty="0">
                <a:solidFill>
                  <a:srgbClr val="001F60"/>
                </a:solidFill>
                <a:latin typeface="Arial"/>
                <a:cs typeface="Arial"/>
              </a:rPr>
              <a:t>&amp; </a:t>
            </a:r>
            <a:r>
              <a:rPr sz="2300" b="1" spc="73" dirty="0">
                <a:solidFill>
                  <a:srgbClr val="001F60"/>
                </a:solidFill>
                <a:latin typeface="Arial"/>
                <a:cs typeface="Arial"/>
              </a:rPr>
              <a:t>PROGNOSIS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09291" y="2848883"/>
            <a:ext cx="2167897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spc="11" dirty="0" err="1">
                <a:latin typeface="Arial"/>
                <a:cs typeface="Arial"/>
              </a:rPr>
              <a:t>Enucleation</a:t>
            </a:r>
            <a:endParaRPr lang="ar-IQ" sz="2700" spc="11" dirty="0">
              <a:latin typeface="Arial"/>
              <a:cs typeface="Arial"/>
            </a:endParaRPr>
          </a:p>
          <a:p>
            <a:pPr marL="12700">
              <a:lnSpc>
                <a:spcPts val="2860"/>
              </a:lnSpc>
            </a:pPr>
            <a:endParaRPr sz="2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09291" y="3705371"/>
            <a:ext cx="1415806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endParaRPr sz="27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209291" y="3705371"/>
            <a:ext cx="3485021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spc="112" dirty="0">
                <a:latin typeface="Arial"/>
                <a:cs typeface="Arial"/>
              </a:rPr>
              <a:t>.Low recurrence rate</a:t>
            </a:r>
            <a:endParaRPr sz="27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165100" y="67334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310620" y="533810"/>
            <a:ext cx="236194" cy="698500"/>
          </a:xfrm>
          <a:prstGeom prst="rect">
            <a:avLst/>
          </a:prstGeom>
        </p:spPr>
        <p:txBody>
          <a:bodyPr wrap="square" lIns="0" tIns="34925" rIns="0" bIns="0" rtlCol="0">
            <a:noAutofit/>
          </a:bodyPr>
          <a:lstStyle/>
          <a:p>
            <a:pPr marL="12700">
              <a:lnSpc>
                <a:spcPts val="5500"/>
              </a:lnSpc>
            </a:pPr>
            <a:r>
              <a:rPr sz="5300" spc="-900" dirty="0">
                <a:solidFill>
                  <a:srgbClr val="83CCC4"/>
                </a:solidFill>
                <a:latin typeface="Times New Roman"/>
                <a:cs typeface="Times New Roman"/>
              </a:rPr>
              <a:t>I</a:t>
            </a:r>
            <a:endParaRPr sz="53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307571" y="907508"/>
            <a:ext cx="284138" cy="1609816"/>
          </a:xfrm>
          <a:prstGeom prst="rect">
            <a:avLst/>
          </a:prstGeom>
        </p:spPr>
        <p:txBody>
          <a:bodyPr wrap="square" lIns="0" tIns="47371" rIns="0" bIns="0" rtlCol="0">
            <a:noAutofit/>
          </a:bodyPr>
          <a:lstStyle/>
          <a:p>
            <a:pPr marL="12700">
              <a:lnSpc>
                <a:spcPts val="7459"/>
              </a:lnSpc>
            </a:pPr>
            <a:r>
              <a:rPr sz="7200" spc="-1037" dirty="0">
                <a:solidFill>
                  <a:srgbClr val="F4A15E"/>
                </a:solidFill>
                <a:latin typeface="Arial"/>
                <a:cs typeface="Arial"/>
              </a:rPr>
              <a:t>I</a:t>
            </a:r>
            <a:endParaRPr sz="7200">
              <a:solidFill>
                <a:prstClr val="black"/>
              </a:solidFill>
              <a:latin typeface="Arial"/>
              <a:cs typeface="Arial"/>
            </a:endParaRPr>
          </a:p>
          <a:p>
            <a:pPr marL="15748" marR="44917">
              <a:lnSpc>
                <a:spcPts val="5215"/>
              </a:lnSpc>
            </a:pPr>
            <a:r>
              <a:rPr sz="4900" dirty="0">
                <a:solidFill>
                  <a:srgbClr val="7CC6EB"/>
                </a:solidFill>
                <a:latin typeface="Arial"/>
                <a:cs typeface="Arial"/>
              </a:rPr>
              <a:t>l</a:t>
            </a:r>
            <a:endParaRPr sz="4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57603" y="1298566"/>
            <a:ext cx="9327897" cy="457200"/>
          </a:xfrm>
          <a:prstGeom prst="rect">
            <a:avLst/>
          </a:prstGeom>
        </p:spPr>
        <p:txBody>
          <a:bodyPr wrap="square" lIns="0" tIns="22701" rIns="0" bIns="0" rtlCol="0">
            <a:noAutofit/>
          </a:bodyPr>
          <a:lstStyle/>
          <a:p>
            <a:pPr marL="12700">
              <a:lnSpc>
                <a:spcPts val="3575"/>
              </a:lnSpc>
            </a:pPr>
            <a:r>
              <a:rPr sz="3400" spc="36" dirty="0">
                <a:solidFill>
                  <a:srgbClr val="001F60"/>
                </a:solidFill>
                <a:latin typeface="Arial"/>
                <a:cs typeface="Arial"/>
              </a:rPr>
              <a:t>alcifying</a:t>
            </a:r>
            <a:endParaRPr sz="3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55923" y="1298566"/>
            <a:ext cx="1869503" cy="457200"/>
          </a:xfrm>
          <a:prstGeom prst="rect">
            <a:avLst/>
          </a:prstGeom>
        </p:spPr>
        <p:txBody>
          <a:bodyPr wrap="square" lIns="0" tIns="22701" rIns="0" bIns="0" rtlCol="0">
            <a:noAutofit/>
          </a:bodyPr>
          <a:lstStyle/>
          <a:p>
            <a:pPr marL="12700">
              <a:lnSpc>
                <a:spcPts val="3575"/>
              </a:lnSpc>
            </a:pPr>
            <a:r>
              <a:rPr sz="3400" spc="21" dirty="0">
                <a:solidFill>
                  <a:srgbClr val="001F60"/>
                </a:solidFill>
                <a:latin typeface="Arial"/>
                <a:cs typeface="Arial"/>
              </a:rPr>
              <a:t>Epithelial</a:t>
            </a:r>
            <a:endParaRPr sz="3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24932" y="1298566"/>
            <a:ext cx="4087552" cy="457200"/>
          </a:xfrm>
          <a:prstGeom prst="rect">
            <a:avLst/>
          </a:prstGeom>
        </p:spPr>
        <p:txBody>
          <a:bodyPr wrap="square" lIns="0" tIns="22701" rIns="0" bIns="0" rtlCol="0">
            <a:noAutofit/>
          </a:bodyPr>
          <a:lstStyle/>
          <a:p>
            <a:pPr marL="12700">
              <a:lnSpc>
                <a:spcPts val="3575"/>
              </a:lnSpc>
            </a:pPr>
            <a:r>
              <a:rPr sz="3400" spc="84" dirty="0">
                <a:solidFill>
                  <a:srgbClr val="001F60"/>
                </a:solidFill>
                <a:latin typeface="Arial"/>
                <a:cs typeface="Arial"/>
              </a:rPr>
              <a:t>Odontogenic Tumor</a:t>
            </a:r>
            <a:endParaRPr sz="3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70212" y="1298566"/>
            <a:ext cx="1618784" cy="457200"/>
          </a:xfrm>
          <a:prstGeom prst="rect">
            <a:avLst/>
          </a:prstGeom>
        </p:spPr>
        <p:txBody>
          <a:bodyPr wrap="square" lIns="0" tIns="22701" rIns="0" bIns="0" rtlCol="0">
            <a:noAutofit/>
          </a:bodyPr>
          <a:lstStyle/>
          <a:p>
            <a:pPr marL="12700">
              <a:lnSpc>
                <a:spcPts val="3575"/>
              </a:lnSpc>
            </a:pPr>
            <a:r>
              <a:rPr sz="3400" spc="56" dirty="0">
                <a:solidFill>
                  <a:srgbClr val="001F60"/>
                </a:solidFill>
                <a:latin typeface="Arial"/>
                <a:cs typeface="Arial"/>
              </a:rPr>
              <a:t>CEOT</a:t>
            </a:r>
            <a:endParaRPr sz="3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0" y="1869625"/>
            <a:ext cx="2741415" cy="647700"/>
          </a:xfrm>
          <a:prstGeom prst="rect">
            <a:avLst/>
          </a:prstGeom>
        </p:spPr>
        <p:txBody>
          <a:bodyPr wrap="square" lIns="0" tIns="32385" rIns="0" bIns="0" rtlCol="0">
            <a:noAutofit/>
          </a:bodyPr>
          <a:lstStyle/>
          <a:p>
            <a:pPr marL="12700">
              <a:lnSpc>
                <a:spcPts val="5100"/>
              </a:lnSpc>
            </a:pPr>
            <a:r>
              <a:rPr sz="4900" spc="13621" dirty="0">
                <a:solidFill>
                  <a:srgbClr val="5D827E"/>
                </a:solidFill>
                <a:latin typeface="Arial"/>
                <a:cs typeface="Arial"/>
              </a:rPr>
              <a:t>7</a:t>
            </a:r>
            <a:endParaRPr sz="4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2411" y="2575349"/>
            <a:ext cx="507340" cy="292100"/>
          </a:xfrm>
          <a:prstGeom prst="rect">
            <a:avLst/>
          </a:prstGeom>
        </p:spPr>
        <p:txBody>
          <a:bodyPr wrap="square" lIns="0" tIns="14255" rIns="0" bIns="0" rtlCol="0">
            <a:noAutofit/>
          </a:bodyPr>
          <a:lstStyle/>
          <a:p>
            <a:pPr marL="12700">
              <a:lnSpc>
                <a:spcPts val="2245"/>
              </a:lnSpc>
            </a:pPr>
            <a:r>
              <a:rPr sz="2100" spc="-134" dirty="0">
                <a:solidFill>
                  <a:srgbClr val="42625E"/>
                </a:solidFill>
                <a:latin typeface="Arial"/>
                <a:cs typeface="Arial"/>
              </a:rPr>
              <a:t>%$.'</a:t>
            </a:r>
            <a:endParaRPr sz="2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11499" y="2764761"/>
            <a:ext cx="281123" cy="520700"/>
          </a:xfrm>
          <a:prstGeom prst="rect">
            <a:avLst/>
          </a:prstGeom>
        </p:spPr>
        <p:txBody>
          <a:bodyPr wrap="square" lIns="0" tIns="25908" rIns="0" bIns="0" rtlCol="0">
            <a:noAutofit/>
          </a:bodyPr>
          <a:lstStyle/>
          <a:p>
            <a:pPr marL="12700">
              <a:lnSpc>
                <a:spcPts val="4079"/>
              </a:lnSpc>
            </a:pPr>
            <a:r>
              <a:rPr sz="3900" i="1" spc="128" dirty="0">
                <a:solidFill>
                  <a:srgbClr val="8EBCB5"/>
                </a:solidFill>
                <a:latin typeface="Times New Roman"/>
                <a:cs typeface="Times New Roman"/>
              </a:rPr>
              <a:t>I</a:t>
            </a:r>
            <a:endParaRPr sz="39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01715" y="2973883"/>
            <a:ext cx="127012" cy="2464308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 marR="5454">
              <a:lnSpc>
                <a:spcPts val="2039"/>
              </a:lnSpc>
            </a:pPr>
            <a:r>
              <a:rPr sz="1900" spc="-192" dirty="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1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454">
              <a:lnSpc>
                <a:spcPct val="95825"/>
              </a:lnSpc>
              <a:spcBef>
                <a:spcPts val="112"/>
              </a:spcBef>
            </a:pPr>
            <a:r>
              <a:rPr sz="1900" spc="-192" dirty="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1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454">
              <a:lnSpc>
                <a:spcPct val="95825"/>
              </a:lnSpc>
              <a:spcBef>
                <a:spcPts val="215"/>
              </a:spcBef>
            </a:pPr>
            <a:r>
              <a:rPr sz="1900" spc="-192" dirty="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1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0"/>
              </a:spcBef>
            </a:pPr>
            <a:r>
              <a:rPr sz="2100" spc="-250" dirty="0">
                <a:solidFill>
                  <a:prstClr val="black"/>
                </a:solidFill>
                <a:latin typeface="Times New Roman"/>
                <a:cs typeface="Times New Roman"/>
              </a:rPr>
              <a:t>•</a:t>
            </a:r>
            <a:endParaRPr sz="21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marR="5454">
              <a:lnSpc>
                <a:spcPct val="95825"/>
              </a:lnSpc>
              <a:spcBef>
                <a:spcPts val="643"/>
              </a:spcBef>
            </a:pPr>
            <a:r>
              <a:rPr sz="1900" spc="-192" dirty="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1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454">
              <a:lnSpc>
                <a:spcPct val="95825"/>
              </a:lnSpc>
              <a:spcBef>
                <a:spcPts val="215"/>
              </a:spcBef>
            </a:pPr>
            <a:r>
              <a:rPr sz="1900" spc="-192" dirty="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1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454">
              <a:lnSpc>
                <a:spcPct val="95825"/>
              </a:lnSpc>
              <a:spcBef>
                <a:spcPts val="215"/>
              </a:spcBef>
            </a:pPr>
            <a:r>
              <a:rPr sz="1900" spc="-192" dirty="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1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454">
              <a:lnSpc>
                <a:spcPct val="95825"/>
              </a:lnSpc>
              <a:spcBef>
                <a:spcPts val="215"/>
              </a:spcBef>
            </a:pPr>
            <a:r>
              <a:rPr sz="1900" spc="-192" dirty="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1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72987" y="2973883"/>
            <a:ext cx="4834813" cy="2464308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88900" marR="36195">
              <a:lnSpc>
                <a:spcPts val="2039"/>
              </a:lnSpc>
            </a:pPr>
            <a:r>
              <a:rPr sz="1900" spc="38" dirty="0">
                <a:solidFill>
                  <a:prstClr val="black"/>
                </a:solidFill>
                <a:latin typeface="Arial"/>
                <a:cs typeface="Arial"/>
              </a:rPr>
              <a:t>Pindborg tumor</a:t>
            </a:r>
            <a:endParaRPr sz="1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91948" marR="36195">
              <a:lnSpc>
                <a:spcPct val="95825"/>
              </a:lnSpc>
              <a:spcBef>
                <a:spcPts val="112"/>
              </a:spcBef>
            </a:pPr>
            <a:r>
              <a:rPr sz="1900" spc="39" dirty="0">
                <a:solidFill>
                  <a:prstClr val="black"/>
                </a:solidFill>
                <a:latin typeface="Arial"/>
                <a:cs typeface="Arial"/>
              </a:rPr>
              <a:t>lntraosseous/extraosseous</a:t>
            </a:r>
            <a:endParaRPr sz="1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88900" marR="36195">
              <a:lnSpc>
                <a:spcPct val="95825"/>
              </a:lnSpc>
              <a:spcBef>
                <a:spcPts val="215"/>
              </a:spcBef>
            </a:pPr>
            <a:r>
              <a:rPr sz="1900" spc="13" dirty="0">
                <a:solidFill>
                  <a:prstClr val="black"/>
                </a:solidFill>
                <a:latin typeface="Arial"/>
                <a:cs typeface="Arial"/>
              </a:rPr>
              <a:t>Rare</a:t>
            </a:r>
            <a:endParaRPr lang="ar-IQ" sz="1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88900" marR="36195">
              <a:lnSpc>
                <a:spcPct val="95825"/>
              </a:lnSpc>
              <a:spcBef>
                <a:spcPts val="215"/>
              </a:spcBef>
            </a:pPr>
            <a:r>
              <a:rPr sz="1900" spc="13" dirty="0">
                <a:solidFill>
                  <a:prstClr val="black"/>
                </a:solidFill>
                <a:latin typeface="Arial"/>
                <a:cs typeface="Arial"/>
              </a:rPr>
              <a:t>mean age 40</a:t>
            </a:r>
            <a:endParaRPr sz="1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4891" marR="36195">
              <a:lnSpc>
                <a:spcPct val="95825"/>
              </a:lnSpc>
              <a:spcBef>
                <a:spcPts val="643"/>
              </a:spcBef>
            </a:pPr>
            <a:r>
              <a:rPr sz="1900" spc="17" dirty="0">
                <a:solidFill>
                  <a:prstClr val="black"/>
                </a:solidFill>
                <a:latin typeface="Arial"/>
                <a:cs typeface="Arial"/>
              </a:rPr>
              <a:t>Site:  Molar/premolar region</a:t>
            </a:r>
            <a:endParaRPr sz="1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36195">
              <a:lnSpc>
                <a:spcPct val="95825"/>
              </a:lnSpc>
              <a:spcBef>
                <a:spcPts val="215"/>
              </a:spcBef>
            </a:pPr>
            <a:r>
              <a:rPr sz="1900" spc="47" dirty="0">
                <a:solidFill>
                  <a:prstClr val="black"/>
                </a:solidFill>
                <a:latin typeface="Arial"/>
                <a:cs typeface="Arial"/>
              </a:rPr>
              <a:t>Asymptomatic</a:t>
            </a:r>
            <a:endParaRPr sz="1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1844" marR="36195">
              <a:lnSpc>
                <a:spcPct val="95825"/>
              </a:lnSpc>
              <a:spcBef>
                <a:spcPts val="215"/>
              </a:spcBef>
            </a:pPr>
            <a:r>
              <a:rPr sz="1900" spc="44" dirty="0">
                <a:solidFill>
                  <a:prstClr val="black"/>
                </a:solidFill>
                <a:latin typeface="Arial"/>
                <a:cs typeface="Arial"/>
              </a:rPr>
              <a:t>slow growing expansile mass</a:t>
            </a:r>
            <a:endParaRPr sz="1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0988">
              <a:lnSpc>
                <a:spcPct val="95825"/>
              </a:lnSpc>
              <a:spcBef>
                <a:spcPts val="215"/>
              </a:spcBef>
            </a:pPr>
            <a:r>
              <a:rPr sz="1900" spc="26" dirty="0">
                <a:solidFill>
                  <a:prstClr val="black"/>
                </a:solidFill>
                <a:latin typeface="Arial"/>
                <a:cs typeface="Arial"/>
              </a:rPr>
              <a:t>Radiograph:  Mixed radiolucent/radiopaque</a:t>
            </a:r>
            <a:endParaRPr sz="1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636011" y="4960745"/>
            <a:ext cx="153035" cy="215900"/>
          </a:xfrm>
          <a:prstGeom prst="rect">
            <a:avLst/>
          </a:prstGeom>
        </p:spPr>
        <p:txBody>
          <a:bodyPr wrap="square" lIns="0" tIns="10350" rIns="0" bIns="0" rtlCol="0">
            <a:noAutofit/>
          </a:bodyPr>
          <a:lstStyle/>
          <a:p>
            <a:pPr marL="12700">
              <a:lnSpc>
                <a:spcPts val="1630"/>
              </a:lnSpc>
            </a:pPr>
            <a:r>
              <a:rPr sz="1500" spc="29" dirty="0">
                <a:solidFill>
                  <a:srgbClr val="5D827E"/>
                </a:solidFill>
                <a:latin typeface="Times New Roman"/>
                <a:cs typeface="Times New Roman"/>
              </a:rPr>
              <a:t>1</a:t>
            </a:r>
            <a:endParaRPr sz="15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4328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1868" y="410058"/>
            <a:ext cx="2236728" cy="508000"/>
          </a:xfrm>
          <a:prstGeom prst="rect">
            <a:avLst/>
          </a:prstGeom>
        </p:spPr>
        <p:txBody>
          <a:bodyPr wrap="square" lIns="0" tIns="25304" rIns="0" bIns="0" rtlCol="0">
            <a:noAutofit/>
          </a:bodyPr>
          <a:lstStyle/>
          <a:p>
            <a:pPr marL="12700">
              <a:lnSpc>
                <a:spcPts val="3985"/>
              </a:lnSpc>
            </a:pPr>
            <a:r>
              <a:rPr sz="3800" spc="37" dirty="0">
                <a:solidFill>
                  <a:srgbClr val="001F60"/>
                </a:solidFill>
                <a:latin typeface="Arial"/>
                <a:cs typeface="Arial"/>
              </a:rPr>
              <a:t>Calcifying</a:t>
            </a:r>
            <a:endParaRPr sz="3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77972" y="410058"/>
            <a:ext cx="2083715" cy="508000"/>
          </a:xfrm>
          <a:prstGeom prst="rect">
            <a:avLst/>
          </a:prstGeom>
        </p:spPr>
        <p:txBody>
          <a:bodyPr wrap="square" lIns="0" tIns="25304" rIns="0" bIns="0" rtlCol="0">
            <a:noAutofit/>
          </a:bodyPr>
          <a:lstStyle/>
          <a:p>
            <a:pPr marL="12700">
              <a:lnSpc>
                <a:spcPts val="3985"/>
              </a:lnSpc>
            </a:pPr>
            <a:r>
              <a:rPr sz="3800" spc="23" dirty="0">
                <a:solidFill>
                  <a:srgbClr val="001F60"/>
                </a:solidFill>
                <a:latin typeface="Arial"/>
                <a:cs typeface="Arial"/>
              </a:rPr>
              <a:t>Epithelial</a:t>
            </a:r>
            <a:endParaRPr sz="3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66436" y="410058"/>
            <a:ext cx="4539494" cy="508000"/>
          </a:xfrm>
          <a:prstGeom prst="rect">
            <a:avLst/>
          </a:prstGeom>
        </p:spPr>
        <p:txBody>
          <a:bodyPr wrap="square" lIns="0" tIns="25304" rIns="0" bIns="0" rtlCol="0">
            <a:noAutofit/>
          </a:bodyPr>
          <a:lstStyle/>
          <a:p>
            <a:pPr marL="12700">
              <a:lnSpc>
                <a:spcPts val="3985"/>
              </a:lnSpc>
            </a:pPr>
            <a:r>
              <a:rPr sz="3800" spc="82" dirty="0">
                <a:solidFill>
                  <a:srgbClr val="001F60"/>
                </a:solidFill>
                <a:latin typeface="Arial"/>
                <a:cs typeface="Arial"/>
              </a:rPr>
              <a:t>Odontogenic Tumor</a:t>
            </a:r>
            <a:endParaRPr sz="3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75011" y="410058"/>
            <a:ext cx="1796406" cy="508000"/>
          </a:xfrm>
          <a:prstGeom prst="rect">
            <a:avLst/>
          </a:prstGeom>
        </p:spPr>
        <p:txBody>
          <a:bodyPr wrap="square" lIns="0" tIns="25304" rIns="0" bIns="0" rtlCol="0">
            <a:noAutofit/>
          </a:bodyPr>
          <a:lstStyle/>
          <a:p>
            <a:pPr marL="12700">
              <a:lnSpc>
                <a:spcPts val="3985"/>
              </a:lnSpc>
            </a:pPr>
            <a:r>
              <a:rPr sz="3800" spc="48" dirty="0">
                <a:solidFill>
                  <a:srgbClr val="001F60"/>
                </a:solidFill>
                <a:latin typeface="Arial"/>
                <a:cs typeface="Arial"/>
              </a:rPr>
              <a:t>CEOT</a:t>
            </a:r>
            <a:endParaRPr sz="3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37963" y="1722631"/>
            <a:ext cx="2796758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38" dirty="0">
                <a:solidFill>
                  <a:prstClr val="black"/>
                </a:solidFill>
                <a:latin typeface="Arial"/>
                <a:cs typeface="Arial"/>
              </a:rPr>
              <a:t>Management &amp;</a:t>
            </a:r>
            <a:endParaRPr sz="3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03083" y="1722631"/>
            <a:ext cx="1844928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8" dirty="0">
                <a:solidFill>
                  <a:prstClr val="black"/>
                </a:solidFill>
                <a:latin typeface="Arial"/>
                <a:cs typeface="Arial"/>
              </a:rPr>
              <a:t>Prognosis</a:t>
            </a:r>
            <a:endParaRPr sz="3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31027" y="2707167"/>
            <a:ext cx="3335301" cy="317500"/>
          </a:xfrm>
          <a:prstGeom prst="rect">
            <a:avLst/>
          </a:prstGeom>
        </p:spPr>
        <p:txBody>
          <a:bodyPr wrap="square" lIns="0" tIns="15875" rIns="0" bIns="0" rtlCol="0">
            <a:noAutofit/>
          </a:bodyPr>
          <a:lstStyle/>
          <a:p>
            <a:pPr marL="12700">
              <a:lnSpc>
                <a:spcPts val="2500"/>
              </a:lnSpc>
            </a:pPr>
            <a:r>
              <a:rPr sz="2100" spc="31" dirty="0">
                <a:solidFill>
                  <a:prstClr val="black"/>
                </a:solidFill>
                <a:latin typeface="Arial Unicode MS"/>
                <a:cs typeface="Arial Unicode MS"/>
              </a:rPr>
              <a:t>✓ </a:t>
            </a:r>
            <a:r>
              <a:rPr sz="2300" spc="39" dirty="0">
                <a:solidFill>
                  <a:prstClr val="black"/>
                </a:solidFill>
                <a:latin typeface="Arial"/>
                <a:cs typeface="Arial"/>
              </a:rPr>
              <a:t>Locally invasive tumor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31027" y="3441735"/>
            <a:ext cx="4749381" cy="317500"/>
          </a:xfrm>
          <a:prstGeom prst="rect">
            <a:avLst/>
          </a:prstGeom>
        </p:spPr>
        <p:txBody>
          <a:bodyPr wrap="square" lIns="0" tIns="15875" rIns="0" bIns="0" rtlCol="0">
            <a:noAutofit/>
          </a:bodyPr>
          <a:lstStyle/>
          <a:p>
            <a:pPr marL="12700">
              <a:lnSpc>
                <a:spcPts val="2500"/>
              </a:lnSpc>
            </a:pPr>
            <a:r>
              <a:rPr sz="2100" spc="9" dirty="0">
                <a:solidFill>
                  <a:prstClr val="black"/>
                </a:solidFill>
                <a:latin typeface="Arial Unicode MS"/>
                <a:cs typeface="Arial Unicode MS"/>
              </a:rPr>
              <a:t>✓ </a:t>
            </a:r>
            <a:r>
              <a:rPr sz="2300" spc="39" dirty="0">
                <a:solidFill>
                  <a:prstClr val="black"/>
                </a:solidFill>
                <a:latin typeface="Arial"/>
                <a:cs typeface="Arial"/>
              </a:rPr>
              <a:t>Small tumors may be enucleated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31028" y="4179351"/>
            <a:ext cx="5123885" cy="317500"/>
          </a:xfrm>
          <a:prstGeom prst="rect">
            <a:avLst/>
          </a:prstGeom>
        </p:spPr>
        <p:txBody>
          <a:bodyPr wrap="square" lIns="0" tIns="15875" rIns="0" bIns="0" rtlCol="0">
            <a:noAutofit/>
          </a:bodyPr>
          <a:lstStyle/>
          <a:p>
            <a:pPr marL="12700">
              <a:lnSpc>
                <a:spcPts val="2500"/>
              </a:lnSpc>
            </a:pPr>
            <a:r>
              <a:rPr sz="2100" spc="31" dirty="0">
                <a:solidFill>
                  <a:prstClr val="black"/>
                </a:solidFill>
                <a:latin typeface="Arial Unicode MS"/>
                <a:cs typeface="Arial Unicode MS"/>
              </a:rPr>
              <a:t>✓ </a:t>
            </a:r>
            <a:r>
              <a:rPr sz="2300" spc="16" dirty="0">
                <a:solidFill>
                  <a:prstClr val="black"/>
                </a:solidFill>
                <a:latin typeface="Arial"/>
                <a:cs typeface="Arial"/>
              </a:rPr>
              <a:t>Larger tumor require local  resection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431028" y="4901727"/>
            <a:ext cx="4345364" cy="317500"/>
          </a:xfrm>
          <a:prstGeom prst="rect">
            <a:avLst/>
          </a:prstGeom>
        </p:spPr>
        <p:txBody>
          <a:bodyPr wrap="square" lIns="0" tIns="15875" rIns="0" bIns="0" rtlCol="0">
            <a:noAutofit/>
          </a:bodyPr>
          <a:lstStyle/>
          <a:p>
            <a:pPr marL="12700">
              <a:lnSpc>
                <a:spcPts val="2500"/>
              </a:lnSpc>
            </a:pPr>
            <a:r>
              <a:rPr sz="2100" spc="46" dirty="0">
                <a:solidFill>
                  <a:prstClr val="black"/>
                </a:solidFill>
                <a:latin typeface="Arial Unicode MS"/>
                <a:cs typeface="Arial Unicode MS"/>
              </a:rPr>
              <a:t>✓ </a:t>
            </a:r>
            <a:r>
              <a:rPr sz="2300" spc="35" dirty="0">
                <a:solidFill>
                  <a:prstClr val="black"/>
                </a:solidFill>
                <a:latin typeface="Arial"/>
                <a:cs typeface="Arial"/>
              </a:rPr>
              <a:t>Recurrence rate is about 15%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015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PindborgTumor11_JCIS_PlainFilm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022351"/>
            <a:ext cx="9906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497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7780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NJMS-2-225-g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488043"/>
            <a:ext cx="7867423" cy="379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download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451350"/>
            <a:ext cx="8382000" cy="298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371" y="4451350"/>
            <a:ext cx="3926342" cy="298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827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647692" y="355916"/>
            <a:ext cx="3008294" cy="635000"/>
          </a:xfrm>
          <a:prstGeom prst="rect">
            <a:avLst/>
          </a:prstGeom>
        </p:spPr>
        <p:txBody>
          <a:bodyPr wrap="square" lIns="0" tIns="31750" rIns="0" bIns="0" rtlCol="0">
            <a:noAutofit/>
          </a:bodyPr>
          <a:lstStyle/>
          <a:p>
            <a:pPr marL="12700">
              <a:lnSpc>
                <a:spcPts val="5000"/>
              </a:lnSpc>
            </a:pPr>
            <a:r>
              <a:rPr sz="4800" b="1" spc="-151" dirty="0">
                <a:solidFill>
                  <a:srgbClr val="1A6BA5"/>
                </a:solidFill>
                <a:latin typeface="Arial"/>
                <a:cs typeface="Arial"/>
              </a:rPr>
              <a:t>Odontoma</a:t>
            </a:r>
            <a:endParaRPr sz="4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59300" y="2237775"/>
            <a:ext cx="7103022" cy="686308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280923">
              <a:lnSpc>
                <a:spcPts val="2450"/>
              </a:lnSpc>
            </a:pPr>
            <a:r>
              <a:rPr sz="2300" spc="42" dirty="0">
                <a:latin typeface="Arial"/>
                <a:cs typeface="Arial"/>
              </a:rPr>
              <a:t>"Odontoma are mixed epithelial and mesenchymal</a:t>
            </a:r>
            <a:endParaRPr sz="2300">
              <a:latin typeface="Arial"/>
              <a:cs typeface="Arial"/>
            </a:endParaRPr>
          </a:p>
          <a:p>
            <a:pPr marL="12700" marR="43815">
              <a:lnSpc>
                <a:spcPct val="95825"/>
              </a:lnSpc>
              <a:spcBef>
                <a:spcPts val="137"/>
              </a:spcBef>
            </a:pPr>
            <a:r>
              <a:rPr sz="2300" spc="45" dirty="0">
                <a:solidFill>
                  <a:srgbClr val="FD0000"/>
                </a:solidFill>
                <a:latin typeface="Arial"/>
                <a:cs typeface="Arial"/>
              </a:rPr>
              <a:t>tumour-like malformations (hamartomas) </a:t>
            </a:r>
            <a:r>
              <a:rPr sz="2300" spc="45" dirty="0">
                <a:latin typeface="Arial"/>
                <a:cs typeface="Arial"/>
              </a:rPr>
              <a:t>composed</a:t>
            </a:r>
            <a:endParaRPr sz="23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630660" y="2606583"/>
            <a:ext cx="324184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44" dirty="0">
                <a:latin typeface="Arial"/>
                <a:cs typeface="Arial"/>
              </a:rPr>
              <a:t>of</a:t>
            </a:r>
            <a:endParaRPr sz="23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8651" y="2647747"/>
            <a:ext cx="135915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b="1" dirty="0">
                <a:solidFill>
                  <a:srgbClr val="FDFDFD"/>
                </a:solidFill>
                <a:latin typeface="Arial"/>
                <a:cs typeface="Arial"/>
              </a:rPr>
              <a:t>•</a:t>
            </a:r>
            <a:endParaRPr sz="1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0196" y="2647747"/>
            <a:ext cx="2708932" cy="177546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8795" marR="28920">
              <a:lnSpc>
                <a:spcPts val="2039"/>
              </a:lnSpc>
            </a:pPr>
            <a:r>
              <a:rPr sz="1900" b="1" spc="34" dirty="0">
                <a:solidFill>
                  <a:srgbClr val="FDFDFD"/>
                </a:solidFill>
                <a:latin typeface="Arial"/>
                <a:cs typeface="Arial"/>
              </a:rPr>
              <a:t>Most common</a:t>
            </a:r>
            <a:endParaRPr sz="1900">
              <a:latin typeface="Arial"/>
              <a:cs typeface="Arial"/>
            </a:endParaRPr>
          </a:p>
          <a:p>
            <a:pPr marL="12700" indent="0">
              <a:lnSpc>
                <a:spcPts val="2184"/>
              </a:lnSpc>
            </a:pPr>
            <a:r>
              <a:rPr sz="1900" b="1" spc="48" dirty="0">
                <a:solidFill>
                  <a:srgbClr val="FDFDFD"/>
                </a:solidFill>
                <a:latin typeface="Arial"/>
                <a:cs typeface="Arial"/>
              </a:rPr>
              <a:t>odontogenic tumor 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ts val="2184"/>
              </a:lnSpc>
              <a:spcBef>
                <a:spcPts val="214"/>
              </a:spcBef>
            </a:pPr>
            <a:r>
              <a:rPr sz="1900" b="1" spc="25" dirty="0">
                <a:solidFill>
                  <a:srgbClr val="FDFDFD"/>
                </a:solidFill>
                <a:latin typeface="Arial"/>
                <a:cs typeface="Arial"/>
              </a:rPr>
              <a:t>C</a:t>
            </a:r>
            <a:r>
              <a:rPr sz="1900" b="1" spc="29" dirty="0">
                <a:solidFill>
                  <a:srgbClr val="FDFDFD"/>
                </a:solidFill>
                <a:latin typeface="Arial"/>
                <a:cs typeface="Arial"/>
              </a:rPr>
              <a:t>h</a:t>
            </a:r>
            <a:r>
              <a:rPr sz="1900" b="1" spc="9" dirty="0">
                <a:solidFill>
                  <a:srgbClr val="FDFDFD"/>
                </a:solidFill>
                <a:latin typeface="Arial"/>
                <a:cs typeface="Arial"/>
              </a:rPr>
              <a:t>il</a:t>
            </a:r>
            <a:r>
              <a:rPr sz="1900" b="1" spc="29" dirty="0">
                <a:solidFill>
                  <a:srgbClr val="FDFDFD"/>
                </a:solidFill>
                <a:latin typeface="Arial"/>
                <a:cs typeface="Arial"/>
              </a:rPr>
              <a:t>d</a:t>
            </a:r>
            <a:r>
              <a:rPr sz="1900" b="1" spc="19" dirty="0">
                <a:solidFill>
                  <a:srgbClr val="FDFDFD"/>
                </a:solidFill>
                <a:latin typeface="Arial"/>
                <a:cs typeface="Arial"/>
              </a:rPr>
              <a:t>r</a:t>
            </a:r>
            <a:r>
              <a:rPr sz="1900" b="1" spc="25" dirty="0">
                <a:solidFill>
                  <a:srgbClr val="FDFDFD"/>
                </a:solidFill>
                <a:latin typeface="Arial"/>
                <a:cs typeface="Arial"/>
              </a:rPr>
              <a:t>e</a:t>
            </a:r>
            <a:r>
              <a:rPr sz="1900" b="1" spc="29" dirty="0">
                <a:solidFill>
                  <a:srgbClr val="FDFDFD"/>
                </a:solidFill>
                <a:latin typeface="Arial"/>
                <a:cs typeface="Arial"/>
              </a:rPr>
              <a:t>n</a:t>
            </a:r>
            <a:r>
              <a:rPr sz="1900" b="1" spc="9" dirty="0">
                <a:solidFill>
                  <a:srgbClr val="FDFDFD"/>
                </a:solidFill>
                <a:latin typeface="Arial"/>
                <a:cs typeface="Arial"/>
              </a:rPr>
              <a:t>/</a:t>
            </a:r>
            <a:r>
              <a:rPr sz="1900" b="1" spc="19" dirty="0">
                <a:solidFill>
                  <a:srgbClr val="FDFDFD"/>
                </a:solidFill>
                <a:latin typeface="Arial"/>
                <a:cs typeface="Arial"/>
              </a:rPr>
              <a:t>yo</a:t>
            </a:r>
            <a:r>
              <a:rPr sz="1900" b="1" spc="29" dirty="0">
                <a:solidFill>
                  <a:srgbClr val="FDFDFD"/>
                </a:solidFill>
                <a:latin typeface="Arial"/>
                <a:cs typeface="Arial"/>
              </a:rPr>
              <a:t>un</a:t>
            </a:r>
            <a:r>
              <a:rPr sz="1900" b="1" spc="0" dirty="0">
                <a:solidFill>
                  <a:srgbClr val="FDFDFD"/>
                </a:solidFill>
                <a:latin typeface="Arial"/>
                <a:cs typeface="Arial"/>
              </a:rPr>
              <a:t>g</a:t>
            </a:r>
            <a:r>
              <a:rPr sz="1900" b="1" spc="487" dirty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900" b="1" spc="19" dirty="0">
                <a:solidFill>
                  <a:srgbClr val="FDFDFD"/>
                </a:solidFill>
                <a:latin typeface="Arial"/>
                <a:cs typeface="Arial"/>
              </a:rPr>
              <a:t>a</a:t>
            </a:r>
            <a:r>
              <a:rPr sz="1900" b="1" spc="29" dirty="0">
                <a:solidFill>
                  <a:srgbClr val="FDFDFD"/>
                </a:solidFill>
                <a:latin typeface="Arial"/>
                <a:cs typeface="Arial"/>
              </a:rPr>
              <a:t>du</a:t>
            </a:r>
            <a:r>
              <a:rPr sz="1900" b="1" spc="9" dirty="0">
                <a:solidFill>
                  <a:srgbClr val="FDFDFD"/>
                </a:solidFill>
                <a:latin typeface="Arial"/>
                <a:cs typeface="Arial"/>
              </a:rPr>
              <a:t>lt</a:t>
            </a:r>
            <a:r>
              <a:rPr sz="1900" b="1" spc="0" dirty="0">
                <a:solidFill>
                  <a:srgbClr val="FDFDFD"/>
                </a:solidFill>
                <a:latin typeface="Arial"/>
                <a:cs typeface="Arial"/>
              </a:rPr>
              <a:t>s 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ts val="2184"/>
              </a:lnSpc>
              <a:spcBef>
                <a:spcPts val="214"/>
              </a:spcBef>
            </a:pPr>
            <a:r>
              <a:rPr sz="1900" b="1" spc="18" dirty="0">
                <a:solidFill>
                  <a:srgbClr val="FDFDFD"/>
                </a:solidFill>
                <a:latin typeface="Arial"/>
                <a:cs typeface="Arial"/>
              </a:rPr>
              <a:t>Painless</a:t>
            </a:r>
            <a:endParaRPr sz="1900">
              <a:latin typeface="Arial"/>
              <a:cs typeface="Arial"/>
            </a:endParaRPr>
          </a:p>
          <a:p>
            <a:pPr marL="18796" marR="737377" indent="3048">
              <a:lnSpc>
                <a:spcPts val="2184"/>
              </a:lnSpc>
              <a:spcBef>
                <a:spcPts val="314"/>
              </a:spcBef>
            </a:pPr>
            <a:r>
              <a:rPr sz="1900" b="1" spc="34" dirty="0">
                <a:solidFill>
                  <a:srgbClr val="FDFDFD"/>
                </a:solidFill>
                <a:latin typeface="Arial"/>
                <a:cs typeface="Arial"/>
              </a:rPr>
              <a:t>Frequently a/w </a:t>
            </a:r>
            <a:endParaRPr sz="1900">
              <a:latin typeface="Arial"/>
              <a:cs typeface="Arial"/>
            </a:endParaRPr>
          </a:p>
          <a:p>
            <a:pPr marL="18796" marR="737377">
              <a:lnSpc>
                <a:spcPts val="2184"/>
              </a:lnSpc>
              <a:spcBef>
                <a:spcPts val="120"/>
              </a:spcBef>
            </a:pPr>
            <a:r>
              <a:rPr sz="1900" b="1" spc="34" dirty="0">
                <a:solidFill>
                  <a:srgbClr val="FDFDFD"/>
                </a:solidFill>
                <a:latin typeface="Arial"/>
                <a:cs typeface="Arial"/>
              </a:rPr>
              <a:t>unerupted tooth</a:t>
            </a:r>
            <a:endParaRPr sz="1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08852" y="2975391"/>
            <a:ext cx="1563821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-16" dirty="0">
                <a:solidFill>
                  <a:srgbClr val="FD0000"/>
                </a:solidFill>
                <a:latin typeface="Arial"/>
                <a:cs typeface="Arial"/>
              </a:rPr>
              <a:t>dental  hard</a:t>
            </a:r>
            <a:endParaRPr sz="23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21244" y="2975391"/>
            <a:ext cx="543342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13" dirty="0">
                <a:solidFill>
                  <a:srgbClr val="FD0000"/>
                </a:solidFill>
                <a:latin typeface="Arial"/>
                <a:cs typeface="Arial"/>
              </a:rPr>
              <a:t>and</a:t>
            </a:r>
            <a:endParaRPr sz="23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15604" y="2975391"/>
            <a:ext cx="1667881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20" dirty="0">
                <a:solidFill>
                  <a:srgbClr val="FD0000"/>
                </a:solidFill>
                <a:latin typeface="Arial"/>
                <a:cs typeface="Arial"/>
              </a:rPr>
              <a:t>soft tissues</a:t>
            </a:r>
            <a:r>
              <a:rPr sz="2300" spc="20" dirty="0">
                <a:latin typeface="Arial"/>
                <a:cs typeface="Arial"/>
              </a:rPr>
              <a:t>"</a:t>
            </a:r>
            <a:endParaRPr sz="2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8652" y="3251251"/>
            <a:ext cx="135915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b="1" dirty="0">
                <a:solidFill>
                  <a:srgbClr val="FDFDFD"/>
                </a:solidFill>
                <a:latin typeface="Arial"/>
                <a:cs typeface="Arial"/>
              </a:rPr>
              <a:t>•</a:t>
            </a:r>
            <a:endParaRPr sz="1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8652" y="3863899"/>
            <a:ext cx="135915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b="1" dirty="0">
                <a:solidFill>
                  <a:srgbClr val="FDFDFD"/>
                </a:solidFill>
                <a:latin typeface="Arial"/>
                <a:cs typeface="Arial"/>
              </a:rPr>
              <a:t>•</a:t>
            </a:r>
            <a:endParaRPr sz="1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36668" y="4275379"/>
            <a:ext cx="2719501" cy="1507874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b="1" spc="52" dirty="0">
                <a:solidFill>
                  <a:srgbClr val="FDFDFD"/>
                </a:solidFill>
                <a:latin typeface="Arial"/>
                <a:cs typeface="Arial"/>
              </a:rPr>
              <a:t>Compound Odontoma</a:t>
            </a:r>
            <a:endParaRPr sz="1900">
              <a:latin typeface="Arial"/>
              <a:cs typeface="Arial"/>
            </a:endParaRPr>
          </a:p>
          <a:p>
            <a:pPr marL="366268" marR="524789" indent="-155448">
              <a:lnSpc>
                <a:spcPct val="98891"/>
              </a:lnSpc>
              <a:spcBef>
                <a:spcPts val="1166"/>
              </a:spcBef>
            </a:pPr>
            <a:r>
              <a:rPr sz="1600" spc="-83" dirty="0">
                <a:solidFill>
                  <a:srgbClr val="FD0000"/>
                </a:solidFill>
                <a:latin typeface="Times New Roman"/>
                <a:cs typeface="Times New Roman"/>
              </a:rPr>
              <a:t>V </a:t>
            </a:r>
            <a:r>
              <a:rPr sz="1800" spc="-12" dirty="0">
                <a:solidFill>
                  <a:srgbClr val="FD0000"/>
                </a:solidFill>
                <a:latin typeface="Arial"/>
                <a:cs typeface="Arial"/>
              </a:rPr>
              <a:t>Multiple miniature tooth</a:t>
            </a:r>
            <a:endParaRPr sz="1800">
              <a:latin typeface="Arial"/>
              <a:cs typeface="Arial"/>
            </a:endParaRPr>
          </a:p>
          <a:p>
            <a:pPr marL="378460" marR="565853" indent="-167640">
              <a:lnSpc>
                <a:spcPct val="98891"/>
              </a:lnSpc>
              <a:spcBef>
                <a:spcPts val="25"/>
              </a:spcBef>
            </a:pPr>
            <a:r>
              <a:rPr sz="1600" spc="-83" dirty="0">
                <a:solidFill>
                  <a:srgbClr val="3F3F3F"/>
                </a:solidFill>
                <a:latin typeface="Times New Roman"/>
                <a:cs typeface="Times New Roman"/>
              </a:rPr>
              <a:t>V </a:t>
            </a:r>
            <a:r>
              <a:rPr sz="1800" spc="-8" dirty="0">
                <a:solidFill>
                  <a:srgbClr val="3F3F3F"/>
                </a:solidFill>
                <a:latin typeface="Arial"/>
                <a:cs typeface="Arial"/>
              </a:rPr>
              <a:t>Mainly in anterior maxilla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05748" y="4275379"/>
            <a:ext cx="2448594" cy="1501778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b="1" spc="46" dirty="0">
                <a:solidFill>
                  <a:srgbClr val="FDFDFD"/>
                </a:solidFill>
                <a:latin typeface="Arial"/>
                <a:cs typeface="Arial"/>
              </a:rPr>
              <a:t>Complex Odontoma</a:t>
            </a:r>
            <a:endParaRPr sz="1900">
              <a:latin typeface="Arial"/>
              <a:cs typeface="Arial"/>
            </a:endParaRPr>
          </a:p>
          <a:p>
            <a:pPr marL="317499" marR="221554" indent="-167639">
              <a:lnSpc>
                <a:spcPct val="97741"/>
              </a:lnSpc>
              <a:spcBef>
                <a:spcPts val="1142"/>
              </a:spcBef>
            </a:pPr>
            <a:r>
              <a:rPr sz="1600" spc="-92" dirty="0">
                <a:solidFill>
                  <a:srgbClr val="FD0000"/>
                </a:solidFill>
                <a:latin typeface="Times New Roman"/>
                <a:cs typeface="Times New Roman"/>
              </a:rPr>
              <a:t>V </a:t>
            </a:r>
            <a:r>
              <a:rPr sz="1800" spc="-3" dirty="0">
                <a:solidFill>
                  <a:srgbClr val="FD0000"/>
                </a:solidFill>
                <a:latin typeface="Arial"/>
                <a:cs typeface="Arial"/>
              </a:rPr>
              <a:t>Conglomeration of hard tissue</a:t>
            </a:r>
            <a:endParaRPr sz="1800">
              <a:latin typeface="Arial"/>
              <a:cs typeface="Arial"/>
            </a:endParaRPr>
          </a:p>
          <a:p>
            <a:pPr marL="317500" marR="240082" indent="-167640">
              <a:lnSpc>
                <a:spcPct val="97741"/>
              </a:lnSpc>
              <a:spcBef>
                <a:spcPts val="70"/>
              </a:spcBef>
            </a:pPr>
            <a:r>
              <a:rPr sz="1800" spc="796" dirty="0">
                <a:solidFill>
                  <a:srgbClr val="3F3F3F"/>
                </a:solidFill>
                <a:latin typeface="Arial"/>
                <a:cs typeface="Arial"/>
              </a:rPr>
              <a:t>.</a:t>
            </a:r>
            <a:r>
              <a:rPr sz="1800" spc="-59" dirty="0">
                <a:solidFill>
                  <a:srgbClr val="3F3F3F"/>
                </a:solidFill>
                <a:latin typeface="Arial"/>
                <a:cs typeface="Arial"/>
              </a:rPr>
              <a:t>M</a:t>
            </a:r>
            <a:r>
              <a:rPr sz="1800" spc="29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800" spc="8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800" spc="-14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1800" spc="-41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800" spc="35" dirty="0">
                <a:solidFill>
                  <a:srgbClr val="3F3F3F"/>
                </a:solidFill>
                <a:latin typeface="Arial"/>
                <a:cs typeface="Arial"/>
              </a:rPr>
              <a:t>y</a:t>
            </a:r>
            <a:r>
              <a:rPr sz="1800" spc="12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800" spc="-64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800" spc="-140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1800" spc="20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800" spc="-115" dirty="0">
                <a:solidFill>
                  <a:srgbClr val="3F3F3F"/>
                </a:solidFill>
                <a:latin typeface="Arial"/>
                <a:cs typeface="Arial"/>
              </a:rPr>
              <a:t>p</a:t>
            </a:r>
            <a:r>
              <a:rPr sz="1800" spc="-14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r>
              <a:rPr sz="1800" spc="54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800" spc="4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800" spc="-23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800" spc="-40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800" spc="54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800" spc="10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800" spc="8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800" spc="-34" dirty="0">
                <a:solidFill>
                  <a:srgbClr val="3F3F3F"/>
                </a:solidFill>
                <a:latin typeface="Arial"/>
                <a:cs typeface="Arial"/>
              </a:rPr>
              <a:t>m</a:t>
            </a:r>
            <a:r>
              <a:rPr sz="1800" spc="-25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800" spc="-19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1800" spc="-25" dirty="0">
                <a:solidFill>
                  <a:srgbClr val="3F3F3F"/>
                </a:solidFill>
                <a:latin typeface="Arial"/>
                <a:cs typeface="Arial"/>
              </a:rPr>
              <a:t>d</a:t>
            </a:r>
            <a:r>
              <a:rPr sz="1800" spc="-9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800" spc="-29" dirty="0">
                <a:solidFill>
                  <a:srgbClr val="3F3F3F"/>
                </a:solidFill>
                <a:latin typeface="Arial"/>
                <a:cs typeface="Arial"/>
              </a:rPr>
              <a:t>b</a:t>
            </a:r>
            <a:r>
              <a:rPr sz="1800" spc="-9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800" spc="0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8652" y="4470451"/>
            <a:ext cx="135915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b="1" dirty="0">
                <a:solidFill>
                  <a:srgbClr val="FDFDFD"/>
                </a:solidFill>
                <a:latin typeface="Arial"/>
                <a:cs typeface="Arial"/>
              </a:rPr>
              <a:t>•</a:t>
            </a:r>
            <a:endParaRPr sz="1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6292" y="4470451"/>
            <a:ext cx="2042524" cy="562356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5748">
              <a:lnSpc>
                <a:spcPts val="2039"/>
              </a:lnSpc>
            </a:pPr>
            <a:r>
              <a:rPr sz="1900" b="1" spc="30" dirty="0">
                <a:solidFill>
                  <a:srgbClr val="FDFDFD"/>
                </a:solidFill>
                <a:latin typeface="Arial"/>
                <a:cs typeface="Arial"/>
              </a:rPr>
              <a:t>Usually detected</a:t>
            </a:r>
            <a:endParaRPr sz="1900">
              <a:latin typeface="Arial"/>
              <a:cs typeface="Arial"/>
            </a:endParaRPr>
          </a:p>
          <a:p>
            <a:pPr marL="12700" marR="36194">
              <a:lnSpc>
                <a:spcPct val="95825"/>
              </a:lnSpc>
              <a:spcBef>
                <a:spcPts val="37"/>
              </a:spcBef>
            </a:pPr>
            <a:r>
              <a:rPr sz="1900" b="1" spc="22" dirty="0">
                <a:solidFill>
                  <a:srgbClr val="FDFDFD"/>
                </a:solidFill>
                <a:latin typeface="Arial"/>
                <a:cs typeface="Arial"/>
              </a:rPr>
              <a:t>radiograph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45028" y="4470451"/>
            <a:ext cx="341948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b="1" spc="14" dirty="0">
                <a:solidFill>
                  <a:srgbClr val="FDFDFD"/>
                </a:solidFill>
                <a:latin typeface="Arial"/>
                <a:cs typeface="Arial"/>
              </a:rPr>
              <a:t>on</a:t>
            </a:r>
            <a:endParaRPr sz="1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8652" y="5070907"/>
            <a:ext cx="135915" cy="266699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b="1" dirty="0">
                <a:solidFill>
                  <a:srgbClr val="FDFDFD"/>
                </a:solidFill>
                <a:latin typeface="Arial"/>
                <a:cs typeface="Arial"/>
              </a:rPr>
              <a:t>•</a:t>
            </a:r>
            <a:endParaRPr sz="19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060196" y="5070907"/>
            <a:ext cx="2641859" cy="876299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b="1" spc="39" dirty="0">
                <a:solidFill>
                  <a:srgbClr val="FDFDFD"/>
                </a:solidFill>
                <a:latin typeface="Arial"/>
                <a:cs typeface="Arial"/>
              </a:rPr>
              <a:t>Can cause impaction,</a:t>
            </a:r>
            <a:endParaRPr sz="1900">
              <a:latin typeface="Arial"/>
              <a:cs typeface="Arial"/>
            </a:endParaRPr>
          </a:p>
          <a:p>
            <a:pPr marL="12700" marR="207320" indent="0">
              <a:lnSpc>
                <a:spcPts val="2400"/>
              </a:lnSpc>
              <a:spcBef>
                <a:spcPts val="93"/>
              </a:spcBef>
            </a:pPr>
            <a:r>
              <a:rPr sz="1900" b="1" spc="32" dirty="0">
                <a:solidFill>
                  <a:srgbClr val="FDFDFD"/>
                </a:solidFill>
                <a:latin typeface="Arial"/>
                <a:cs typeface="Arial"/>
              </a:rPr>
              <a:t>diastema/ displaced adjacent teeth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02868" y="524374"/>
            <a:ext cx="2754707" cy="457200"/>
          </a:xfrm>
          <a:prstGeom prst="rect">
            <a:avLst/>
          </a:prstGeom>
        </p:spPr>
        <p:txBody>
          <a:bodyPr wrap="square" lIns="0" tIns="22701" rIns="0" bIns="0" rtlCol="0">
            <a:noAutofit/>
          </a:bodyPr>
          <a:lstStyle/>
          <a:p>
            <a:pPr marL="12700">
              <a:lnSpc>
                <a:spcPts val="3575"/>
              </a:lnSpc>
            </a:pPr>
            <a:r>
              <a:rPr sz="3400" b="1" spc="97" dirty="0">
                <a:solidFill>
                  <a:srgbClr val="49B1A8"/>
                </a:solidFill>
                <a:latin typeface="Arial"/>
                <a:cs typeface="Arial"/>
              </a:rPr>
              <a:t>COMPOUND</a:t>
            </a:r>
            <a:endParaRPr sz="3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46652" y="524374"/>
            <a:ext cx="2749028" cy="457200"/>
          </a:xfrm>
          <a:prstGeom prst="rect">
            <a:avLst/>
          </a:prstGeom>
        </p:spPr>
        <p:txBody>
          <a:bodyPr wrap="square" lIns="0" tIns="22701" rIns="0" bIns="0" rtlCol="0">
            <a:noAutofit/>
          </a:bodyPr>
          <a:lstStyle/>
          <a:p>
            <a:pPr marL="12700">
              <a:lnSpc>
                <a:spcPts val="3575"/>
              </a:lnSpc>
            </a:pPr>
            <a:r>
              <a:rPr sz="3400" b="1" spc="91" dirty="0">
                <a:solidFill>
                  <a:srgbClr val="49B1A8"/>
                </a:solidFill>
                <a:latin typeface="Arial"/>
                <a:cs typeface="Arial"/>
              </a:rPr>
              <a:t>ODONTOMA</a:t>
            </a:r>
            <a:endParaRPr sz="3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21940" y="1218203"/>
            <a:ext cx="1870845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b="1" spc="-86" dirty="0">
                <a:latin typeface="Arial"/>
                <a:cs typeface="Arial"/>
              </a:rPr>
              <a:t>Radiograph</a:t>
            </a:r>
            <a:endParaRPr sz="2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9676" y="5341425"/>
            <a:ext cx="4090670" cy="241300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12700">
              <a:lnSpc>
                <a:spcPts val="1839"/>
              </a:lnSpc>
            </a:pPr>
            <a:r>
              <a:rPr sz="1700" spc="30" dirty="0">
                <a:latin typeface="Arial"/>
                <a:cs typeface="Arial"/>
              </a:rPr>
              <a:t>Well-demarcated  radiopacity </a:t>
            </a:r>
            <a:r>
              <a:rPr sz="1700" spc="30" dirty="0">
                <a:solidFill>
                  <a:srgbClr val="FF0000"/>
                </a:solidFill>
                <a:latin typeface="Arial"/>
                <a:cs typeface="Arial"/>
              </a:rPr>
              <a:t>(numerous</a:t>
            </a:r>
            <a:endParaRPr sz="1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21428" y="5341425"/>
            <a:ext cx="966150" cy="241300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12700">
              <a:lnSpc>
                <a:spcPts val="1839"/>
              </a:lnSpc>
            </a:pPr>
            <a:r>
              <a:rPr sz="1700" spc="25" dirty="0">
                <a:solidFill>
                  <a:srgbClr val="FF0000"/>
                </a:solidFill>
                <a:latin typeface="Arial"/>
                <a:cs typeface="Arial"/>
              </a:rPr>
              <a:t>tooth-like</a:t>
            </a:r>
            <a:endParaRPr sz="1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2723" y="5606601"/>
            <a:ext cx="5205271" cy="521716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12700">
              <a:lnSpc>
                <a:spcPts val="1839"/>
              </a:lnSpc>
            </a:pPr>
            <a:r>
              <a:rPr sz="1700" spc="40" dirty="0">
                <a:solidFill>
                  <a:srgbClr val="FF0000"/>
                </a:solidFill>
                <a:latin typeface="Arial"/>
                <a:cs typeface="Arial"/>
              </a:rPr>
              <a:t>structures) </a:t>
            </a:r>
            <a:r>
              <a:rPr sz="1700" spc="40" dirty="0">
                <a:latin typeface="Arial"/>
                <a:cs typeface="Arial"/>
              </a:rPr>
              <a:t>surrounded by a thin soft tissue capsule</a:t>
            </a:r>
            <a:endParaRPr sz="1700">
              <a:latin typeface="Arial"/>
              <a:cs typeface="Arial"/>
            </a:endParaRPr>
          </a:p>
          <a:p>
            <a:pPr marL="12700" marR="32385">
              <a:lnSpc>
                <a:spcPct val="95825"/>
              </a:lnSpc>
              <a:spcBef>
                <a:spcPts val="158"/>
              </a:spcBef>
            </a:pPr>
            <a:r>
              <a:rPr sz="1700" spc="24" dirty="0">
                <a:latin typeface="Arial"/>
                <a:cs typeface="Arial"/>
              </a:rPr>
              <a:t>and adjacent corticated  layer of bone.</a:t>
            </a:r>
            <a:endParaRPr sz="1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24547" y="6049778"/>
            <a:ext cx="1073530" cy="241300"/>
          </a:xfrm>
          <a:prstGeom prst="rect">
            <a:avLst/>
          </a:prstGeom>
        </p:spPr>
        <p:txBody>
          <a:bodyPr wrap="square" lIns="0" tIns="11652" rIns="0" bIns="0" rtlCol="0">
            <a:noAutofit/>
          </a:bodyPr>
          <a:lstStyle/>
          <a:p>
            <a:pPr marL="12700">
              <a:lnSpc>
                <a:spcPts val="1835"/>
              </a:lnSpc>
            </a:pPr>
            <a:r>
              <a:rPr sz="1700" b="1" spc="100" dirty="0">
                <a:solidFill>
                  <a:srgbClr val="9A5B79"/>
                </a:solidFill>
                <a:latin typeface="Times New Roman"/>
                <a:cs typeface="Times New Roman"/>
              </a:rPr>
              <a:t>ig. 15</a:t>
            </a:r>
            <a:r>
              <a:rPr sz="1700" b="1" spc="100" dirty="0">
                <a:solidFill>
                  <a:srgbClr val="AF7C95"/>
                </a:solidFill>
                <a:latin typeface="Times New Roman"/>
                <a:cs typeface="Times New Roman"/>
              </a:rPr>
              <a:t>-</a:t>
            </a:r>
            <a:r>
              <a:rPr sz="1700" b="1" spc="100" dirty="0">
                <a:solidFill>
                  <a:srgbClr val="9A5B79"/>
                </a:solidFill>
                <a:latin typeface="Times New Roman"/>
                <a:cs typeface="Times New Roman"/>
              </a:rPr>
              <a:t>108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74227" y="6049778"/>
            <a:ext cx="3784879" cy="241300"/>
          </a:xfrm>
          <a:prstGeom prst="rect">
            <a:avLst/>
          </a:prstGeom>
        </p:spPr>
        <p:txBody>
          <a:bodyPr wrap="square" lIns="0" tIns="11652" rIns="0" bIns="0" rtlCol="0">
            <a:noAutofit/>
          </a:bodyPr>
          <a:lstStyle/>
          <a:p>
            <a:pPr marL="12700">
              <a:lnSpc>
                <a:spcPts val="1835"/>
              </a:lnSpc>
            </a:pPr>
            <a:r>
              <a:rPr sz="1700" spc="41" dirty="0">
                <a:solidFill>
                  <a:srgbClr val="444444"/>
                </a:solidFill>
                <a:latin typeface="Times New Roman"/>
                <a:cs typeface="Times New Roman"/>
              </a:rPr>
              <a:t>Com</a:t>
            </a:r>
            <a:r>
              <a:rPr sz="1700" spc="41" dirty="0">
                <a:solidFill>
                  <a:srgbClr val="2F2F2F"/>
                </a:solidFill>
                <a:latin typeface="Times New Roman"/>
                <a:cs typeface="Times New Roman"/>
              </a:rPr>
              <a:t>p</a:t>
            </a:r>
            <a:r>
              <a:rPr sz="1700" spc="41" dirty="0">
                <a:solidFill>
                  <a:srgbClr val="444444"/>
                </a:solidFill>
                <a:latin typeface="Times New Roman"/>
                <a:cs typeface="Times New Roman"/>
              </a:rPr>
              <a:t>o</a:t>
            </a:r>
            <a:r>
              <a:rPr sz="1700" spc="41" dirty="0">
                <a:solidFill>
                  <a:srgbClr val="2F2F2F"/>
                </a:solidFill>
                <a:latin typeface="Times New Roman"/>
                <a:cs typeface="Times New Roman"/>
              </a:rPr>
              <a:t>un</a:t>
            </a:r>
            <a:r>
              <a:rPr sz="1700" spc="41" dirty="0">
                <a:solidFill>
                  <a:srgbClr val="444444"/>
                </a:solidFill>
                <a:latin typeface="Times New Roman"/>
                <a:cs typeface="Times New Roman"/>
              </a:rPr>
              <a:t>d  odo</a:t>
            </a:r>
            <a:r>
              <a:rPr sz="1700" spc="41" dirty="0">
                <a:solidFill>
                  <a:srgbClr val="2F2F2F"/>
                </a:solidFill>
                <a:latin typeface="Times New Roman"/>
                <a:cs typeface="Times New Roman"/>
              </a:rPr>
              <a:t>n</a:t>
            </a:r>
            <a:r>
              <a:rPr sz="1700" spc="41" dirty="0">
                <a:solidFill>
                  <a:srgbClr val="444444"/>
                </a:solidFill>
                <a:latin typeface="Times New Roman"/>
                <a:cs typeface="Times New Roman"/>
              </a:rPr>
              <a:t>toma. </a:t>
            </a:r>
            <a:r>
              <a:rPr sz="1600" spc="24" dirty="0">
                <a:solidFill>
                  <a:srgbClr val="444444"/>
                </a:solidFill>
                <a:latin typeface="Arial"/>
                <a:cs typeface="Arial"/>
              </a:rPr>
              <a:t>Mu</a:t>
            </a:r>
            <a:r>
              <a:rPr sz="1600" spc="24" dirty="0">
                <a:solidFill>
                  <a:srgbClr val="BCBCBC"/>
                </a:solidFill>
                <a:latin typeface="Arial"/>
                <a:cs typeface="Arial"/>
              </a:rPr>
              <a:t>l</a:t>
            </a:r>
            <a:r>
              <a:rPr sz="1600" spc="24" dirty="0">
                <a:solidFill>
                  <a:srgbClr val="444444"/>
                </a:solidFill>
                <a:latin typeface="Arial"/>
                <a:cs typeface="Arial"/>
              </a:rPr>
              <a:t>tip</a:t>
            </a:r>
            <a:r>
              <a:rPr sz="1600" spc="24" dirty="0">
                <a:solidFill>
                  <a:srgbClr val="2F2F2F"/>
                </a:solidFill>
                <a:latin typeface="Arial"/>
                <a:cs typeface="Arial"/>
              </a:rPr>
              <a:t>l</a:t>
            </a:r>
            <a:r>
              <a:rPr sz="1600" spc="24" dirty="0">
                <a:solidFill>
                  <a:srgbClr val="676767"/>
                </a:solidFill>
                <a:latin typeface="Arial"/>
                <a:cs typeface="Arial"/>
              </a:rPr>
              <a:t>e </a:t>
            </a:r>
            <a:r>
              <a:rPr sz="1600" spc="24" dirty="0">
                <a:solidFill>
                  <a:srgbClr val="545454"/>
                </a:solidFill>
                <a:latin typeface="Arial"/>
                <a:cs typeface="Arial"/>
              </a:rPr>
              <a:t>toot</a:t>
            </a:r>
            <a:r>
              <a:rPr sz="1600" spc="24" dirty="0">
                <a:solidFill>
                  <a:srgbClr val="444444"/>
                </a:solidFill>
                <a:latin typeface="Arial"/>
                <a:cs typeface="Arial"/>
              </a:rPr>
              <a:t>h</a:t>
            </a:r>
            <a:r>
              <a:rPr sz="1600" spc="24" dirty="0">
                <a:solidFill>
                  <a:srgbClr val="2F2F2F"/>
                </a:solidFill>
                <a:latin typeface="Arial"/>
                <a:cs typeface="Arial"/>
              </a:rPr>
              <a:t>l</a:t>
            </a:r>
            <a:r>
              <a:rPr sz="1600" spc="24" dirty="0">
                <a:solidFill>
                  <a:srgbClr val="676767"/>
                </a:solidFill>
                <a:latin typeface="Arial"/>
                <a:cs typeface="Arial"/>
              </a:rPr>
              <a:t>e</a:t>
            </a:r>
            <a:r>
              <a:rPr sz="1600" spc="24" dirty="0">
                <a:solidFill>
                  <a:srgbClr val="545454"/>
                </a:solidFill>
                <a:latin typeface="Arial"/>
                <a:cs typeface="Arial"/>
              </a:rPr>
              <a:t>ts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921500" y="6278669"/>
            <a:ext cx="5322351" cy="540265"/>
          </a:xfrm>
          <a:prstGeom prst="rect">
            <a:avLst/>
          </a:prstGeom>
        </p:spPr>
        <p:txBody>
          <a:bodyPr wrap="square" lIns="0" tIns="14255" rIns="0" bIns="0" rtlCol="0">
            <a:noAutofit/>
          </a:bodyPr>
          <a:lstStyle/>
          <a:p>
            <a:pPr marL="12700">
              <a:lnSpc>
                <a:spcPts val="2245"/>
              </a:lnSpc>
            </a:pPr>
            <a:r>
              <a:rPr sz="1800" spc="-11" dirty="0">
                <a:solidFill>
                  <a:srgbClr val="444444"/>
                </a:solidFill>
                <a:latin typeface="Times New Roman"/>
                <a:cs typeface="Times New Roman"/>
              </a:rPr>
              <a:t>r</a:t>
            </a:r>
            <a:r>
              <a:rPr sz="1800" spc="-11" dirty="0">
                <a:solidFill>
                  <a:srgbClr val="676767"/>
                </a:solidFill>
                <a:latin typeface="Times New Roman"/>
                <a:cs typeface="Times New Roman"/>
              </a:rPr>
              <a:t>e</a:t>
            </a:r>
            <a:r>
              <a:rPr sz="1800" spc="-11" dirty="0">
                <a:solidFill>
                  <a:srgbClr val="545454"/>
                </a:solidFill>
                <a:latin typeface="Times New Roman"/>
                <a:cs typeface="Times New Roman"/>
              </a:rPr>
              <a:t>v</a:t>
            </a:r>
            <a:r>
              <a:rPr sz="1800" spc="-11" dirty="0">
                <a:solidFill>
                  <a:srgbClr val="676767"/>
                </a:solidFill>
                <a:latin typeface="Times New Roman"/>
                <a:cs typeface="Times New Roman"/>
              </a:rPr>
              <a:t>e</a:t>
            </a:r>
            <a:r>
              <a:rPr sz="1800" spc="-11" dirty="0">
                <a:solidFill>
                  <a:srgbClr val="444444"/>
                </a:solidFill>
                <a:latin typeface="Times New Roman"/>
                <a:cs typeface="Times New Roman"/>
              </a:rPr>
              <a:t>ntin</a:t>
            </a:r>
            <a:r>
              <a:rPr sz="1800" spc="-11" dirty="0">
                <a:solidFill>
                  <a:srgbClr val="545454"/>
                </a:solidFill>
                <a:latin typeface="Times New Roman"/>
                <a:cs typeface="Times New Roman"/>
              </a:rPr>
              <a:t>g </a:t>
            </a:r>
            <a:r>
              <a:rPr sz="1800" spc="-11" dirty="0">
                <a:solidFill>
                  <a:srgbClr val="444444"/>
                </a:solidFill>
                <a:latin typeface="Times New Roman"/>
                <a:cs typeface="Times New Roman"/>
              </a:rPr>
              <a:t>th</a:t>
            </a:r>
            <a:r>
              <a:rPr sz="1800" spc="-11" dirty="0">
                <a:solidFill>
                  <a:srgbClr val="676767"/>
                </a:solidFill>
                <a:latin typeface="Times New Roman"/>
                <a:cs typeface="Times New Roman"/>
              </a:rPr>
              <a:t>e e</a:t>
            </a:r>
            <a:r>
              <a:rPr sz="1800" spc="-11" dirty="0">
                <a:solidFill>
                  <a:srgbClr val="444444"/>
                </a:solidFill>
                <a:latin typeface="Times New Roman"/>
                <a:cs typeface="Times New Roman"/>
              </a:rPr>
              <a:t>rupti</a:t>
            </a:r>
            <a:r>
              <a:rPr sz="1800" spc="-11" dirty="0">
                <a:solidFill>
                  <a:srgbClr val="545454"/>
                </a:solidFill>
                <a:latin typeface="Times New Roman"/>
                <a:cs typeface="Times New Roman"/>
              </a:rPr>
              <a:t>o</a:t>
            </a:r>
            <a:r>
              <a:rPr sz="1800" spc="-11" dirty="0">
                <a:solidFill>
                  <a:srgbClr val="444444"/>
                </a:solidFill>
                <a:latin typeface="Times New Roman"/>
                <a:cs typeface="Times New Roman"/>
              </a:rPr>
              <a:t>n </a:t>
            </a:r>
            <a:r>
              <a:rPr sz="1700" spc="-133" dirty="0">
                <a:solidFill>
                  <a:srgbClr val="545454"/>
                </a:solidFill>
                <a:latin typeface="Arial"/>
                <a:cs typeface="Arial"/>
              </a:rPr>
              <a:t>of </a:t>
            </a:r>
            <a:r>
              <a:rPr sz="1800" spc="-11" dirty="0">
                <a:solidFill>
                  <a:srgbClr val="545454"/>
                </a:solidFill>
                <a:latin typeface="Times New Roman"/>
                <a:cs typeface="Times New Roman"/>
              </a:rPr>
              <a:t>t</a:t>
            </a:r>
            <a:r>
              <a:rPr sz="1800" spc="-11" dirty="0">
                <a:solidFill>
                  <a:srgbClr val="444444"/>
                </a:solidFill>
                <a:latin typeface="Times New Roman"/>
                <a:cs typeface="Times New Roman"/>
              </a:rPr>
              <a:t>h</a:t>
            </a:r>
            <a:r>
              <a:rPr sz="1800" spc="-11" dirty="0">
                <a:solidFill>
                  <a:srgbClr val="676767"/>
                </a:solidFill>
                <a:latin typeface="Times New Roman"/>
                <a:cs typeface="Times New Roman"/>
              </a:rPr>
              <a:t>e </a:t>
            </a:r>
            <a:r>
              <a:rPr sz="1800" spc="-11" dirty="0">
                <a:solidFill>
                  <a:srgbClr val="444444"/>
                </a:solidFill>
                <a:latin typeface="Times New Roman"/>
                <a:cs typeface="Times New Roman"/>
              </a:rPr>
              <a:t>m</a:t>
            </a:r>
            <a:r>
              <a:rPr sz="1800" spc="-11" dirty="0">
                <a:solidFill>
                  <a:srgbClr val="676767"/>
                </a:solidFill>
                <a:latin typeface="Times New Roman"/>
                <a:cs typeface="Times New Roman"/>
              </a:rPr>
              <a:t>a</a:t>
            </a:r>
            <a:r>
              <a:rPr sz="1800" spc="-11" dirty="0">
                <a:solidFill>
                  <a:srgbClr val="444444"/>
                </a:solidFill>
                <a:latin typeface="Times New Roman"/>
                <a:cs typeface="Times New Roman"/>
              </a:rPr>
              <a:t>n</a:t>
            </a:r>
            <a:r>
              <a:rPr sz="1800" spc="-11" dirty="0">
                <a:solidFill>
                  <a:srgbClr val="545454"/>
                </a:solidFill>
                <a:latin typeface="Times New Roman"/>
                <a:cs typeface="Times New Roman"/>
              </a:rPr>
              <a:t>d</a:t>
            </a:r>
            <a:r>
              <a:rPr sz="1800" spc="-11" dirty="0">
                <a:solidFill>
                  <a:srgbClr val="444444"/>
                </a:solidFill>
                <a:latin typeface="Times New Roman"/>
                <a:cs typeface="Times New Roman"/>
              </a:rPr>
              <a:t>ib</a:t>
            </a:r>
            <a:r>
              <a:rPr sz="1800" spc="-11" dirty="0">
                <a:solidFill>
                  <a:srgbClr val="545454"/>
                </a:solidFill>
                <a:latin typeface="Times New Roman"/>
                <a:cs typeface="Times New Roman"/>
              </a:rPr>
              <a:t>u</a:t>
            </a:r>
            <a:r>
              <a:rPr sz="1800" spc="-11" dirty="0">
                <a:solidFill>
                  <a:srgbClr val="2F2F2F"/>
                </a:solidFill>
                <a:latin typeface="Times New Roman"/>
                <a:cs typeface="Times New Roman"/>
              </a:rPr>
              <a:t>l</a:t>
            </a:r>
            <a:r>
              <a:rPr sz="1800" spc="-11" dirty="0">
                <a:solidFill>
                  <a:srgbClr val="676767"/>
                </a:solidFill>
                <a:latin typeface="Times New Roman"/>
                <a:cs typeface="Times New Roman"/>
              </a:rPr>
              <a:t>a</a:t>
            </a:r>
            <a:r>
              <a:rPr sz="1800" spc="-11" dirty="0">
                <a:solidFill>
                  <a:srgbClr val="444444"/>
                </a:solidFill>
                <a:latin typeface="Times New Roman"/>
                <a:cs typeface="Times New Roman"/>
              </a:rPr>
              <a:t>r </a:t>
            </a:r>
            <a:r>
              <a:rPr sz="1800" spc="-11" dirty="0">
                <a:solidFill>
                  <a:srgbClr val="676767"/>
                </a:solidFill>
                <a:latin typeface="Times New Roman"/>
                <a:cs typeface="Times New Roman"/>
              </a:rPr>
              <a:t>c</a:t>
            </a:r>
            <a:r>
              <a:rPr sz="1800" spc="-11" dirty="0">
                <a:solidFill>
                  <a:srgbClr val="545454"/>
                </a:solidFill>
                <a:latin typeface="Times New Roman"/>
                <a:cs typeface="Times New Roman"/>
              </a:rPr>
              <a:t>u</a:t>
            </a:r>
            <a:r>
              <a:rPr sz="1800" spc="-11" dirty="0">
                <a:solidFill>
                  <a:srgbClr val="676767"/>
                </a:solidFill>
                <a:latin typeface="Times New Roman"/>
                <a:cs typeface="Times New Roman"/>
              </a:rPr>
              <a:t>s</a:t>
            </a:r>
            <a:r>
              <a:rPr sz="1800" spc="-11" dirty="0">
                <a:solidFill>
                  <a:srgbClr val="444444"/>
                </a:solidFill>
                <a:latin typeface="Times New Roman"/>
                <a:cs typeface="Times New Roman"/>
              </a:rPr>
              <a:t>pi</a:t>
            </a:r>
            <a:r>
              <a:rPr sz="1800" spc="-11" dirty="0">
                <a:solidFill>
                  <a:srgbClr val="545454"/>
                </a:solidFill>
                <a:latin typeface="Times New Roman"/>
                <a:cs typeface="Times New Roman"/>
              </a:rPr>
              <a:t>d</a:t>
            </a:r>
            <a:r>
              <a:rPr sz="1800" spc="-11" dirty="0">
                <a:solidFill>
                  <a:srgbClr val="797979"/>
                </a:solidFill>
                <a:latin typeface="Times New Roman"/>
                <a:cs typeface="Times New Roman"/>
              </a:rPr>
              <a:t>. </a:t>
            </a:r>
            <a:r>
              <a:rPr sz="1500" spc="-11" dirty="0">
                <a:solidFill>
                  <a:srgbClr val="8C8C8C"/>
                </a:solidFill>
                <a:latin typeface="Times New Roman"/>
                <a:cs typeface="Times New Roman"/>
              </a:rPr>
              <a:t>(</a:t>
            </a:r>
            <a:r>
              <a:rPr sz="1500" spc="-11" dirty="0">
                <a:solidFill>
                  <a:srgbClr val="797979"/>
                </a:solidFill>
                <a:latin typeface="Times New Roman"/>
                <a:cs typeface="Times New Roman"/>
              </a:rPr>
              <a:t>Co</a:t>
            </a:r>
            <a:r>
              <a:rPr sz="1500" spc="-11" dirty="0">
                <a:solidFill>
                  <a:srgbClr val="676767"/>
                </a:solidFill>
                <a:latin typeface="Times New Roman"/>
                <a:cs typeface="Times New Roman"/>
              </a:rPr>
              <a:t>urt</a:t>
            </a:r>
            <a:r>
              <a:rPr sz="1500" spc="-11" dirty="0">
                <a:solidFill>
                  <a:srgbClr val="797979"/>
                </a:solidFill>
                <a:latin typeface="Times New Roman"/>
                <a:cs typeface="Times New Roman"/>
              </a:rPr>
              <a:t>esy </a:t>
            </a:r>
            <a:r>
              <a:rPr sz="2100" spc="-133" dirty="0">
                <a:solidFill>
                  <a:srgbClr val="8C8C8C"/>
                </a:solidFill>
                <a:latin typeface="Arial"/>
                <a:cs typeface="Arial"/>
              </a:rPr>
              <a:t>o</a:t>
            </a:r>
            <a:endParaRPr sz="2100">
              <a:latin typeface="Arial"/>
              <a:cs typeface="Arial"/>
            </a:endParaRPr>
          </a:p>
          <a:p>
            <a:pPr marL="15747" marR="41620">
              <a:lnSpc>
                <a:spcPts val="1950"/>
              </a:lnSpc>
            </a:pPr>
            <a:r>
              <a:rPr sz="1900" spc="-90" dirty="0">
                <a:solidFill>
                  <a:srgbClr val="676767"/>
                </a:solidFill>
                <a:latin typeface="Arial"/>
                <a:cs typeface="Arial"/>
              </a:rPr>
              <a:t>r. </a:t>
            </a:r>
            <a:r>
              <a:rPr sz="1600" spc="-124" dirty="0">
                <a:solidFill>
                  <a:srgbClr val="676767"/>
                </a:solidFill>
                <a:latin typeface="Times New Roman"/>
                <a:cs typeface="Times New Roman"/>
              </a:rPr>
              <a:t>B</a:t>
            </a:r>
            <a:r>
              <a:rPr sz="1600" spc="-124" dirty="0">
                <a:solidFill>
                  <a:srgbClr val="797979"/>
                </a:solidFill>
                <a:latin typeface="Times New Roman"/>
                <a:cs typeface="Times New Roman"/>
              </a:rPr>
              <a:t>re</a:t>
            </a:r>
            <a:r>
              <a:rPr sz="1600" spc="-124" dirty="0">
                <a:solidFill>
                  <a:srgbClr val="676767"/>
                </a:solidFill>
                <a:latin typeface="Times New Roman"/>
                <a:cs typeface="Times New Roman"/>
              </a:rPr>
              <a:t>n</a:t>
            </a:r>
            <a:r>
              <a:rPr sz="1600" spc="-124" dirty="0">
                <a:solidFill>
                  <a:srgbClr val="444444"/>
                </a:solidFill>
                <a:latin typeface="Times New Roman"/>
                <a:cs typeface="Times New Roman"/>
              </a:rPr>
              <a:t>t  </a:t>
            </a:r>
            <a:r>
              <a:rPr sz="1600" spc="-124" dirty="0">
                <a:solidFill>
                  <a:srgbClr val="676767"/>
                </a:solidFill>
                <a:latin typeface="Times New Roman"/>
                <a:cs typeface="Times New Roman"/>
              </a:rPr>
              <a:t>B</a:t>
            </a:r>
            <a:r>
              <a:rPr sz="1600" spc="-124" dirty="0">
                <a:solidFill>
                  <a:srgbClr val="797979"/>
                </a:solidFill>
                <a:latin typeface="Times New Roman"/>
                <a:cs typeface="Times New Roman"/>
              </a:rPr>
              <a:t>e</a:t>
            </a:r>
            <a:r>
              <a:rPr sz="1600" spc="-124" dirty="0">
                <a:solidFill>
                  <a:srgbClr val="676767"/>
                </a:solidFill>
                <a:latin typeface="Times New Roman"/>
                <a:cs typeface="Times New Roman"/>
              </a:rPr>
              <a:t>rn</a:t>
            </a:r>
            <a:r>
              <a:rPr sz="1600" spc="-124" dirty="0">
                <a:solidFill>
                  <a:srgbClr val="797979"/>
                </a:solidFill>
                <a:latin typeface="Times New Roman"/>
                <a:cs typeface="Times New Roman"/>
              </a:rPr>
              <a:t>a</a:t>
            </a:r>
            <a:r>
              <a:rPr sz="1600" spc="-124" dirty="0">
                <a:solidFill>
                  <a:srgbClr val="676767"/>
                </a:solidFill>
                <a:latin typeface="Times New Roman"/>
                <a:cs typeface="Times New Roman"/>
              </a:rPr>
              <a:t>rd.</a:t>
            </a:r>
            <a:r>
              <a:rPr sz="1600" spc="-124" dirty="0">
                <a:solidFill>
                  <a:srgbClr val="797979"/>
                </a:solidFill>
                <a:latin typeface="Times New Roman"/>
                <a:cs typeface="Times New Roman"/>
              </a:rPr>
              <a:t>)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59684" y="285812"/>
            <a:ext cx="2771916" cy="634999"/>
          </a:xfrm>
          <a:prstGeom prst="rect">
            <a:avLst/>
          </a:prstGeom>
        </p:spPr>
        <p:txBody>
          <a:bodyPr wrap="square" lIns="0" tIns="31750" rIns="0" bIns="0" rtlCol="0">
            <a:noAutofit/>
          </a:bodyPr>
          <a:lstStyle/>
          <a:p>
            <a:pPr marL="12700">
              <a:lnSpc>
                <a:spcPts val="5000"/>
              </a:lnSpc>
            </a:pPr>
            <a:r>
              <a:rPr sz="4800" b="1" spc="91" dirty="0">
                <a:solidFill>
                  <a:srgbClr val="8EDADA"/>
                </a:solidFill>
                <a:latin typeface="Arial"/>
                <a:cs typeface="Arial"/>
              </a:rPr>
              <a:t>Complex</a:t>
            </a:r>
            <a:endParaRPr sz="4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55283" y="285812"/>
            <a:ext cx="3242673" cy="634999"/>
          </a:xfrm>
          <a:prstGeom prst="rect">
            <a:avLst/>
          </a:prstGeom>
        </p:spPr>
        <p:txBody>
          <a:bodyPr wrap="square" lIns="0" tIns="31750" rIns="0" bIns="0" rtlCol="0">
            <a:noAutofit/>
          </a:bodyPr>
          <a:lstStyle/>
          <a:p>
            <a:pPr marL="12700">
              <a:lnSpc>
                <a:spcPts val="5000"/>
              </a:lnSpc>
            </a:pPr>
            <a:r>
              <a:rPr sz="4800" b="1" spc="78" dirty="0">
                <a:solidFill>
                  <a:srgbClr val="8EDADA"/>
                </a:solidFill>
                <a:latin typeface="Arial"/>
                <a:cs typeface="Arial"/>
              </a:rPr>
              <a:t>Odontoma</a:t>
            </a:r>
            <a:endParaRPr sz="4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53659" y="1038371"/>
            <a:ext cx="1866145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spc="17" dirty="0">
                <a:latin typeface="Arial"/>
                <a:cs typeface="Arial"/>
              </a:rPr>
              <a:t>Radiograph</a:t>
            </a:r>
            <a:endParaRPr sz="2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02027" y="5099847"/>
            <a:ext cx="5822277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25" dirty="0">
                <a:latin typeface="Arial"/>
                <a:cs typeface="Arial"/>
              </a:rPr>
              <a:t>Well-demarcated  radiopacity </a:t>
            </a:r>
            <a:r>
              <a:rPr sz="2300" spc="25" dirty="0">
                <a:solidFill>
                  <a:srgbClr val="FF0000"/>
                </a:solidFill>
                <a:latin typeface="Arial"/>
                <a:cs typeface="Arial"/>
              </a:rPr>
              <a:t>(disorganized</a:t>
            </a:r>
            <a:endParaRPr sz="23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81619" y="5099847"/>
            <a:ext cx="2280501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24" dirty="0">
                <a:solidFill>
                  <a:srgbClr val="FF0000"/>
                </a:solidFill>
                <a:latin typeface="Arial"/>
                <a:cs typeface="Arial"/>
              </a:rPr>
              <a:t>mass of calcified</a:t>
            </a:r>
            <a:endParaRPr sz="23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68499" y="5468655"/>
            <a:ext cx="8227320" cy="686308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algn="ctr">
              <a:lnSpc>
                <a:spcPts val="2450"/>
              </a:lnSpc>
            </a:pPr>
            <a:r>
              <a:rPr sz="2300" spc="43" dirty="0">
                <a:solidFill>
                  <a:srgbClr val="FF0000"/>
                </a:solidFill>
                <a:latin typeface="Arial"/>
                <a:cs typeface="Arial"/>
              </a:rPr>
              <a:t>tissue) </a:t>
            </a:r>
            <a:r>
              <a:rPr sz="2300" spc="43" dirty="0">
                <a:latin typeface="Arial"/>
                <a:cs typeface="Arial"/>
              </a:rPr>
              <a:t>surrounded by a thin soft tissue capsule and adjacent</a:t>
            </a:r>
            <a:endParaRPr sz="2300">
              <a:latin typeface="Arial"/>
              <a:cs typeface="Arial"/>
            </a:endParaRPr>
          </a:p>
          <a:p>
            <a:pPr marL="2453068" marR="2490238" algn="ctr">
              <a:lnSpc>
                <a:spcPct val="95825"/>
              </a:lnSpc>
              <a:spcBef>
                <a:spcPts val="137"/>
              </a:spcBef>
            </a:pPr>
            <a:r>
              <a:rPr sz="2300" spc="4" dirty="0">
                <a:latin typeface="Arial"/>
                <a:cs typeface="Arial"/>
              </a:rPr>
              <a:t>corticated  layer of bone.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37691" y="711810"/>
            <a:ext cx="4109910" cy="2481282"/>
          </a:xfrm>
          <a:prstGeom prst="rect">
            <a:avLst/>
          </a:prstGeom>
        </p:spPr>
        <p:txBody>
          <a:bodyPr wrap="square" lIns="0" tIns="25304" rIns="0" bIns="0" rtlCol="0">
            <a:noAutofit/>
          </a:bodyPr>
          <a:lstStyle/>
          <a:p>
            <a:pPr marL="85852">
              <a:lnSpc>
                <a:spcPts val="3985"/>
              </a:lnSpc>
            </a:pPr>
            <a:r>
              <a:rPr sz="3800" b="1" spc="96" dirty="0">
                <a:solidFill>
                  <a:srgbClr val="F27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ODONTOGENIC</a:t>
            </a:r>
            <a:endParaRPr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73660">
              <a:lnSpc>
                <a:spcPct val="95825"/>
              </a:lnSpc>
              <a:spcBef>
                <a:spcPts val="230"/>
              </a:spcBef>
            </a:pPr>
            <a:r>
              <a:rPr sz="3800" b="1" spc="94" dirty="0">
                <a:solidFill>
                  <a:srgbClr val="F27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TUMORS</a:t>
            </a:r>
            <a:endParaRPr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R="19922" indent="963168" algn="r">
              <a:lnSpc>
                <a:spcPts val="1954"/>
              </a:lnSpc>
              <a:spcBef>
                <a:spcPts val="2352"/>
              </a:spcBef>
            </a:pPr>
            <a:r>
              <a:rPr sz="1700" spc="25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700" spc="29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700" spc="25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r>
              <a:rPr sz="1700" spc="9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700" spc="25" dirty="0">
                <a:solidFill>
                  <a:srgbClr val="3F3F3F"/>
                </a:solidFill>
                <a:latin typeface="Arial"/>
                <a:cs typeface="Arial"/>
              </a:rPr>
              <a:t>on</a:t>
            </a:r>
            <a:r>
              <a:rPr sz="1700" spc="0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r>
              <a:rPr sz="1700" spc="154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700" spc="-31" dirty="0">
                <a:solidFill>
                  <a:srgbClr val="3F3F3F"/>
                </a:solidFill>
                <a:latin typeface="Arial"/>
                <a:cs typeface="Arial"/>
              </a:rPr>
              <a:t>d</a:t>
            </a:r>
            <a:r>
              <a:rPr sz="1700" spc="85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700" spc="81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700" spc="-88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700" spc="134" dirty="0">
                <a:solidFill>
                  <a:srgbClr val="3F3F3F"/>
                </a:solidFill>
                <a:latin typeface="Arial"/>
                <a:cs typeface="Arial"/>
              </a:rPr>
              <a:t>v</a:t>
            </a:r>
            <a:r>
              <a:rPr sz="1700" spc="14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700" spc="-85" dirty="0">
                <a:solidFill>
                  <a:srgbClr val="3F3F3F"/>
                </a:solidFill>
                <a:latin typeface="Arial"/>
                <a:cs typeface="Arial"/>
              </a:rPr>
              <a:t>d</a:t>
            </a:r>
            <a:r>
              <a:rPr sz="1700" spc="204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700" spc="14" dirty="0">
                <a:solidFill>
                  <a:srgbClr val="3F3F3F"/>
                </a:solidFill>
                <a:latin typeface="Arial"/>
                <a:cs typeface="Arial"/>
              </a:rPr>
              <a:t>fr</a:t>
            </a:r>
            <a:r>
              <a:rPr sz="1700" spc="29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700" spc="0" dirty="0">
                <a:solidFill>
                  <a:srgbClr val="3F3F3F"/>
                </a:solidFill>
                <a:latin typeface="Arial"/>
                <a:cs typeface="Arial"/>
              </a:rPr>
              <a:t>m</a:t>
            </a:r>
            <a:r>
              <a:rPr sz="1700" spc="222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700" spc="-8" dirty="0">
                <a:solidFill>
                  <a:srgbClr val="F27060"/>
                </a:solidFill>
                <a:latin typeface="Arial"/>
                <a:cs typeface="Arial"/>
              </a:rPr>
              <a:t>e</a:t>
            </a:r>
            <a:r>
              <a:rPr sz="1700" spc="61" dirty="0">
                <a:solidFill>
                  <a:srgbClr val="F27060"/>
                </a:solidFill>
                <a:latin typeface="Arial"/>
                <a:cs typeface="Arial"/>
              </a:rPr>
              <a:t>p</a:t>
            </a:r>
            <a:r>
              <a:rPr sz="1700" spc="-42" dirty="0">
                <a:solidFill>
                  <a:srgbClr val="F27060"/>
                </a:solidFill>
                <a:latin typeface="Arial"/>
                <a:cs typeface="Arial"/>
              </a:rPr>
              <a:t>i</a:t>
            </a:r>
            <a:r>
              <a:rPr sz="1700" spc="127" dirty="0">
                <a:solidFill>
                  <a:srgbClr val="F27060"/>
                </a:solidFill>
                <a:latin typeface="Arial"/>
                <a:cs typeface="Arial"/>
              </a:rPr>
              <a:t>t</a:t>
            </a:r>
            <a:r>
              <a:rPr sz="1700" spc="-31" dirty="0">
                <a:solidFill>
                  <a:srgbClr val="F27060"/>
                </a:solidFill>
                <a:latin typeface="Arial"/>
                <a:cs typeface="Arial"/>
              </a:rPr>
              <a:t>h</a:t>
            </a:r>
            <a:r>
              <a:rPr sz="1700" spc="109" dirty="0">
                <a:solidFill>
                  <a:srgbClr val="F27060"/>
                </a:solidFill>
                <a:latin typeface="Arial"/>
                <a:cs typeface="Arial"/>
              </a:rPr>
              <a:t>e</a:t>
            </a:r>
            <a:r>
              <a:rPr sz="1700" spc="5" dirty="0">
                <a:solidFill>
                  <a:srgbClr val="F27060"/>
                </a:solidFill>
                <a:latin typeface="Arial"/>
                <a:cs typeface="Arial"/>
              </a:rPr>
              <a:t>l</a:t>
            </a:r>
            <a:r>
              <a:rPr sz="1700" spc="-16" dirty="0">
                <a:solidFill>
                  <a:srgbClr val="F27060"/>
                </a:solidFill>
                <a:latin typeface="Arial"/>
                <a:cs typeface="Arial"/>
              </a:rPr>
              <a:t>i</a:t>
            </a:r>
            <a:r>
              <a:rPr sz="1700" spc="85" dirty="0">
                <a:solidFill>
                  <a:srgbClr val="F27060"/>
                </a:solidFill>
                <a:latin typeface="Arial"/>
                <a:cs typeface="Arial"/>
              </a:rPr>
              <a:t>a</a:t>
            </a:r>
            <a:r>
              <a:rPr sz="1700" spc="27" dirty="0">
                <a:solidFill>
                  <a:srgbClr val="F27060"/>
                </a:solidFill>
                <a:latin typeface="Arial"/>
                <a:cs typeface="Arial"/>
              </a:rPr>
              <a:t>l</a:t>
            </a:r>
            <a:r>
              <a:rPr sz="1700" spc="-145" dirty="0">
                <a:solidFill>
                  <a:srgbClr val="F27060"/>
                </a:solidFill>
                <a:latin typeface="Arial"/>
                <a:cs typeface="Arial"/>
              </a:rPr>
              <a:t>, </a:t>
            </a:r>
            <a:endParaRPr sz="1700" dirty="0">
              <a:latin typeface="Arial"/>
              <a:cs typeface="Arial"/>
            </a:endParaRPr>
          </a:p>
          <a:p>
            <a:pPr marR="19922" algn="r">
              <a:lnSpc>
                <a:spcPts val="1954"/>
              </a:lnSpc>
              <a:spcBef>
                <a:spcPts val="193"/>
              </a:spcBef>
            </a:pPr>
            <a:r>
              <a:rPr sz="1700" spc="29" dirty="0">
                <a:solidFill>
                  <a:srgbClr val="F27060"/>
                </a:solidFill>
                <a:latin typeface="Arial"/>
                <a:cs typeface="Arial"/>
              </a:rPr>
              <a:t>ec</a:t>
            </a:r>
            <a:r>
              <a:rPr sz="1700" spc="14" dirty="0">
                <a:solidFill>
                  <a:srgbClr val="F27060"/>
                </a:solidFill>
                <a:latin typeface="Arial"/>
                <a:cs typeface="Arial"/>
              </a:rPr>
              <a:t>t</a:t>
            </a:r>
            <a:r>
              <a:rPr sz="1700" spc="25" dirty="0">
                <a:solidFill>
                  <a:srgbClr val="F27060"/>
                </a:solidFill>
                <a:latin typeface="Arial"/>
                <a:cs typeface="Arial"/>
              </a:rPr>
              <a:t>o</a:t>
            </a:r>
            <a:r>
              <a:rPr sz="1700" spc="39" dirty="0">
                <a:solidFill>
                  <a:srgbClr val="F27060"/>
                </a:solidFill>
                <a:latin typeface="Arial"/>
                <a:cs typeface="Arial"/>
              </a:rPr>
              <a:t>m</a:t>
            </a:r>
            <a:r>
              <a:rPr sz="1700" spc="29" dirty="0">
                <a:solidFill>
                  <a:srgbClr val="F27060"/>
                </a:solidFill>
                <a:latin typeface="Arial"/>
                <a:cs typeface="Arial"/>
              </a:rPr>
              <a:t>esen</a:t>
            </a:r>
            <a:r>
              <a:rPr sz="1700" spc="25" dirty="0">
                <a:solidFill>
                  <a:srgbClr val="F27060"/>
                </a:solidFill>
                <a:latin typeface="Arial"/>
                <a:cs typeface="Arial"/>
              </a:rPr>
              <a:t>c</a:t>
            </a:r>
            <a:r>
              <a:rPr sz="1700" spc="29" dirty="0">
                <a:solidFill>
                  <a:srgbClr val="F27060"/>
                </a:solidFill>
                <a:latin typeface="Arial"/>
                <a:cs typeface="Arial"/>
              </a:rPr>
              <a:t>hy</a:t>
            </a:r>
            <a:r>
              <a:rPr sz="1700" spc="39" dirty="0">
                <a:solidFill>
                  <a:srgbClr val="F27060"/>
                </a:solidFill>
                <a:latin typeface="Arial"/>
                <a:cs typeface="Arial"/>
              </a:rPr>
              <a:t>m</a:t>
            </a:r>
            <a:r>
              <a:rPr sz="1700" spc="0" dirty="0">
                <a:solidFill>
                  <a:srgbClr val="F27060"/>
                </a:solidFill>
                <a:latin typeface="Arial"/>
                <a:cs typeface="Arial"/>
              </a:rPr>
              <a:t>e</a:t>
            </a:r>
            <a:r>
              <a:rPr sz="1700" spc="449" dirty="0">
                <a:solidFill>
                  <a:srgbClr val="F27060"/>
                </a:solidFill>
                <a:latin typeface="Arial"/>
                <a:cs typeface="Arial"/>
              </a:rPr>
              <a:t> </a:t>
            </a:r>
            <a:r>
              <a:rPr sz="1700" spc="29" dirty="0">
                <a:solidFill>
                  <a:srgbClr val="F27060"/>
                </a:solidFill>
                <a:latin typeface="Arial"/>
                <a:cs typeface="Arial"/>
              </a:rPr>
              <a:t>a</a:t>
            </a:r>
            <a:r>
              <a:rPr sz="1700" spc="25" dirty="0">
                <a:solidFill>
                  <a:srgbClr val="F27060"/>
                </a:solidFill>
                <a:latin typeface="Arial"/>
                <a:cs typeface="Arial"/>
              </a:rPr>
              <a:t>n</a:t>
            </a:r>
            <a:r>
              <a:rPr sz="1700" spc="0" dirty="0">
                <a:solidFill>
                  <a:srgbClr val="F27060"/>
                </a:solidFill>
                <a:latin typeface="Arial"/>
                <a:cs typeface="Arial"/>
              </a:rPr>
              <a:t>d</a:t>
            </a:r>
            <a:r>
              <a:rPr sz="1700" spc="70" dirty="0">
                <a:solidFill>
                  <a:srgbClr val="F27060"/>
                </a:solidFill>
                <a:latin typeface="Arial"/>
                <a:cs typeface="Arial"/>
              </a:rPr>
              <a:t> </a:t>
            </a:r>
            <a:r>
              <a:rPr sz="1700" spc="0" dirty="0">
                <a:solidFill>
                  <a:srgbClr val="F27060"/>
                </a:solidFill>
                <a:latin typeface="Arial"/>
                <a:cs typeface="Arial"/>
              </a:rPr>
              <a:t>/</a:t>
            </a:r>
            <a:r>
              <a:rPr sz="1700" spc="115" dirty="0">
                <a:solidFill>
                  <a:srgbClr val="F27060"/>
                </a:solidFill>
                <a:latin typeface="Arial"/>
                <a:cs typeface="Arial"/>
              </a:rPr>
              <a:t> </a:t>
            </a:r>
            <a:r>
              <a:rPr sz="1700" spc="25" dirty="0">
                <a:solidFill>
                  <a:srgbClr val="F27060"/>
                </a:solidFill>
                <a:latin typeface="Arial"/>
                <a:cs typeface="Arial"/>
              </a:rPr>
              <a:t>o</a:t>
            </a:r>
            <a:r>
              <a:rPr sz="1700" spc="0" dirty="0">
                <a:solidFill>
                  <a:srgbClr val="F27060"/>
                </a:solidFill>
                <a:latin typeface="Arial"/>
                <a:cs typeface="Arial"/>
              </a:rPr>
              <a:t>r</a:t>
            </a:r>
            <a:r>
              <a:rPr sz="1700" spc="152" dirty="0">
                <a:solidFill>
                  <a:srgbClr val="F27060"/>
                </a:solidFill>
                <a:latin typeface="Arial"/>
                <a:cs typeface="Arial"/>
              </a:rPr>
              <a:t> </a:t>
            </a:r>
            <a:r>
              <a:rPr sz="1700" spc="-74" dirty="0">
                <a:solidFill>
                  <a:srgbClr val="F27060"/>
                </a:solidFill>
                <a:latin typeface="Arial"/>
                <a:cs typeface="Arial"/>
              </a:rPr>
              <a:t>m</a:t>
            </a:r>
            <a:r>
              <a:rPr sz="1700" spc="85" dirty="0">
                <a:solidFill>
                  <a:srgbClr val="F27060"/>
                </a:solidFill>
                <a:latin typeface="Arial"/>
                <a:cs typeface="Arial"/>
              </a:rPr>
              <a:t>e</a:t>
            </a:r>
            <a:r>
              <a:rPr sz="1700" spc="36" dirty="0">
                <a:solidFill>
                  <a:srgbClr val="F27060"/>
                </a:solidFill>
                <a:latin typeface="Arial"/>
                <a:cs typeface="Arial"/>
              </a:rPr>
              <a:t>s</a:t>
            </a:r>
            <a:r>
              <a:rPr sz="1700" spc="85" dirty="0">
                <a:solidFill>
                  <a:srgbClr val="F27060"/>
                </a:solidFill>
                <a:latin typeface="Arial"/>
                <a:cs typeface="Arial"/>
              </a:rPr>
              <a:t>e</a:t>
            </a:r>
            <a:r>
              <a:rPr sz="1700" spc="14" dirty="0">
                <a:solidFill>
                  <a:srgbClr val="F27060"/>
                </a:solidFill>
                <a:latin typeface="Arial"/>
                <a:cs typeface="Arial"/>
              </a:rPr>
              <a:t>n</a:t>
            </a:r>
            <a:r>
              <a:rPr sz="1700" spc="109" dirty="0">
                <a:solidFill>
                  <a:srgbClr val="F27060"/>
                </a:solidFill>
                <a:latin typeface="Arial"/>
                <a:cs typeface="Arial"/>
              </a:rPr>
              <a:t>c</a:t>
            </a:r>
            <a:r>
              <a:rPr sz="1700" spc="-31" dirty="0">
                <a:solidFill>
                  <a:srgbClr val="F27060"/>
                </a:solidFill>
                <a:latin typeface="Arial"/>
                <a:cs typeface="Arial"/>
              </a:rPr>
              <a:t>h</a:t>
            </a:r>
            <a:r>
              <a:rPr sz="1700" spc="156" dirty="0">
                <a:solidFill>
                  <a:srgbClr val="F27060"/>
                </a:solidFill>
                <a:latin typeface="Arial"/>
                <a:cs typeface="Arial"/>
              </a:rPr>
              <a:t>y</a:t>
            </a:r>
            <a:r>
              <a:rPr sz="1700" spc="-3" dirty="0">
                <a:solidFill>
                  <a:srgbClr val="F27060"/>
                </a:solidFill>
                <a:latin typeface="Arial"/>
                <a:cs typeface="Arial"/>
              </a:rPr>
              <a:t>m</a:t>
            </a:r>
            <a:r>
              <a:rPr sz="1700" spc="85" dirty="0">
                <a:solidFill>
                  <a:srgbClr val="F27060"/>
                </a:solidFill>
                <a:latin typeface="Arial"/>
                <a:cs typeface="Arial"/>
              </a:rPr>
              <a:t>a</a:t>
            </a:r>
            <a:r>
              <a:rPr sz="1700" spc="-120" dirty="0">
                <a:solidFill>
                  <a:srgbClr val="F27060"/>
                </a:solidFill>
                <a:latin typeface="Arial"/>
                <a:cs typeface="Arial"/>
              </a:rPr>
              <a:t>l</a:t>
            </a:r>
            <a:r>
              <a:rPr sz="1700" spc="-150" dirty="0">
                <a:solidFill>
                  <a:srgbClr val="F27060"/>
                </a:solidFill>
                <a:latin typeface="Arial"/>
                <a:cs typeface="Arial"/>
              </a:rPr>
              <a:t> </a:t>
            </a:r>
            <a:endParaRPr sz="1700" dirty="0">
              <a:latin typeface="Arial"/>
              <a:cs typeface="Arial"/>
            </a:endParaRPr>
          </a:p>
          <a:p>
            <a:pPr marR="19922" algn="r">
              <a:lnSpc>
                <a:spcPts val="1954"/>
              </a:lnSpc>
              <a:spcBef>
                <a:spcPts val="193"/>
              </a:spcBef>
            </a:pPr>
            <a:r>
              <a:rPr sz="1700" spc="23" dirty="0">
                <a:solidFill>
                  <a:srgbClr val="3F3F3F"/>
                </a:solidFill>
                <a:latin typeface="Arial"/>
                <a:cs typeface="Arial"/>
              </a:rPr>
              <a:t>elements that still are,  or have been</a:t>
            </a:r>
            <a:endParaRPr sz="1700" dirty="0">
              <a:latin typeface="Arial"/>
              <a:cs typeface="Arial"/>
            </a:endParaRPr>
          </a:p>
          <a:p>
            <a:pPr marR="12700" algn="r">
              <a:lnSpc>
                <a:spcPts val="1900"/>
              </a:lnSpc>
              <a:spcBef>
                <a:spcPts val="288"/>
              </a:spcBef>
            </a:pPr>
            <a:r>
              <a:rPr sz="1700" spc="40" dirty="0">
                <a:solidFill>
                  <a:srgbClr val="3F3F3F"/>
                </a:solidFill>
                <a:latin typeface="Arial"/>
                <a:cs typeface="Arial"/>
              </a:rPr>
              <a:t>apart of the </a:t>
            </a:r>
            <a:r>
              <a:rPr sz="1700" spc="40" dirty="0">
                <a:solidFill>
                  <a:srgbClr val="317770"/>
                </a:solidFill>
                <a:latin typeface="Arial"/>
                <a:cs typeface="Arial"/>
              </a:rPr>
              <a:t>tooth forming apparatus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15516" y="3824243"/>
            <a:ext cx="3057413" cy="801115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b="1" spc="31" dirty="0">
                <a:solidFill>
                  <a:srgbClr val="49B1A8"/>
                </a:solidFill>
                <a:latin typeface="Arial"/>
                <a:cs typeface="Arial"/>
              </a:rPr>
              <a:t>Exclusively found</a:t>
            </a:r>
            <a:endParaRPr sz="2700">
              <a:latin typeface="Arial"/>
              <a:cs typeface="Arial"/>
            </a:endParaRPr>
          </a:p>
          <a:p>
            <a:pPr marL="1871980" marR="11908">
              <a:lnSpc>
                <a:spcPct val="95825"/>
              </a:lnSpc>
              <a:spcBef>
                <a:spcPts val="156"/>
              </a:spcBef>
            </a:pPr>
            <a:r>
              <a:rPr sz="2700" b="1" spc="6" dirty="0">
                <a:solidFill>
                  <a:srgbClr val="49B1A8"/>
                </a:solidFill>
                <a:latin typeface="Arial"/>
                <a:cs typeface="Arial"/>
              </a:rPr>
              <a:t>within:</a:t>
            </a:r>
            <a:endParaRPr sz="2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81436" y="4363871"/>
            <a:ext cx="54834" cy="101600"/>
          </a:xfrm>
          <a:prstGeom prst="rect">
            <a:avLst/>
          </a:prstGeom>
        </p:spPr>
        <p:txBody>
          <a:bodyPr wrap="square" lIns="0" tIns="254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600" spc="30" dirty="0">
                <a:solidFill>
                  <a:srgbClr val="B8B8B6"/>
                </a:solidFill>
                <a:latin typeface="Times New Roman"/>
                <a:cs typeface="Times New Roman"/>
              </a:rPr>
              <a:t>-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44956" y="4954329"/>
            <a:ext cx="4239831" cy="1335532"/>
          </a:xfrm>
          <a:prstGeom prst="rect">
            <a:avLst/>
          </a:prstGeom>
        </p:spPr>
        <p:txBody>
          <a:bodyPr wrap="square" lIns="0" tIns="11969" rIns="0" bIns="0" rtlCol="0">
            <a:noAutofit/>
          </a:bodyPr>
          <a:lstStyle/>
          <a:p>
            <a:pPr marL="12700" marR="32385">
              <a:lnSpc>
                <a:spcPts val="1885"/>
              </a:lnSpc>
            </a:pPr>
            <a:r>
              <a:rPr sz="1500" spc="98" dirty="0">
                <a:latin typeface="Arial Unicode MS"/>
                <a:cs typeface="Arial Unicode MS"/>
              </a:rPr>
              <a:t>✓  </a:t>
            </a:r>
            <a:r>
              <a:rPr sz="1700" spc="37" dirty="0">
                <a:latin typeface="Arial"/>
                <a:cs typeface="Arial"/>
              </a:rPr>
              <a:t>Maxillofacial skeleton </a:t>
            </a:r>
            <a:r>
              <a:rPr sz="1700" b="1" spc="37" dirty="0">
                <a:latin typeface="Arial"/>
                <a:cs typeface="Arial"/>
              </a:rPr>
              <a:t>(</a:t>
            </a:r>
            <a:r>
              <a:rPr sz="1700" b="1" spc="37" dirty="0" err="1">
                <a:latin typeface="Arial"/>
                <a:cs typeface="Arial"/>
              </a:rPr>
              <a:t>intraosseous</a:t>
            </a:r>
            <a:r>
              <a:rPr lang="ar-IQ" sz="1700" spc="37" dirty="0">
                <a:latin typeface="Arial"/>
                <a:cs typeface="Arial"/>
              </a:rPr>
              <a:t>(</a:t>
            </a:r>
            <a:endParaRPr sz="1700" dirty="0">
              <a:latin typeface="Arial"/>
              <a:cs typeface="Arial"/>
            </a:endParaRPr>
          </a:p>
          <a:p>
            <a:pPr marL="12700" marR="32385">
              <a:lnSpc>
                <a:spcPts val="2110"/>
              </a:lnSpc>
              <a:spcBef>
                <a:spcPts val="11"/>
              </a:spcBef>
            </a:pPr>
            <a:r>
              <a:rPr sz="1500" spc="81" dirty="0">
                <a:latin typeface="Arial Unicode MS"/>
                <a:cs typeface="Arial Unicode MS"/>
              </a:rPr>
              <a:t>✓  </a:t>
            </a:r>
            <a:r>
              <a:rPr sz="1700" spc="36" dirty="0">
                <a:latin typeface="Arial"/>
                <a:cs typeface="Arial"/>
              </a:rPr>
              <a:t>Soft tissue overlying tooth-bearing</a:t>
            </a:r>
            <a:endParaRPr sz="1700" dirty="0">
              <a:latin typeface="Arial"/>
              <a:cs typeface="Arial"/>
            </a:endParaRPr>
          </a:p>
          <a:p>
            <a:pPr marL="290068" marR="32385">
              <a:lnSpc>
                <a:spcPct val="95825"/>
              </a:lnSpc>
              <a:spcBef>
                <a:spcPts val="74"/>
              </a:spcBef>
            </a:pPr>
            <a:r>
              <a:rPr sz="1700" spc="33" dirty="0">
                <a:latin typeface="Arial"/>
                <a:cs typeface="Arial"/>
              </a:rPr>
              <a:t>areas </a:t>
            </a:r>
            <a:r>
              <a:rPr sz="1700" b="1" spc="33" dirty="0">
                <a:latin typeface="Arial"/>
                <a:cs typeface="Arial"/>
              </a:rPr>
              <a:t>(gingiva</a:t>
            </a:r>
            <a:r>
              <a:rPr lang="ar-IQ" sz="1700" b="1" spc="33" dirty="0">
                <a:latin typeface="Arial"/>
                <a:cs typeface="Arial"/>
              </a:rPr>
              <a:t>(</a:t>
            </a:r>
            <a:endParaRPr sz="1700" b="1" dirty="0">
              <a:latin typeface="Arial"/>
              <a:cs typeface="Arial"/>
            </a:endParaRPr>
          </a:p>
          <a:p>
            <a:pPr marL="12700">
              <a:lnSpc>
                <a:spcPts val="2160"/>
              </a:lnSpc>
              <a:spcBef>
                <a:spcPts val="108"/>
              </a:spcBef>
            </a:pPr>
            <a:r>
              <a:rPr sz="1500" spc="50" dirty="0">
                <a:latin typeface="Arial Unicode MS"/>
                <a:cs typeface="Arial Unicode MS"/>
              </a:rPr>
              <a:t>✓  </a:t>
            </a:r>
            <a:r>
              <a:rPr sz="1700" spc="44" dirty="0">
                <a:latin typeface="Arial"/>
                <a:cs typeface="Arial"/>
              </a:rPr>
              <a:t>Alveolar mucosa in edentulous regions</a:t>
            </a:r>
            <a:endParaRPr sz="1700" dirty="0">
              <a:latin typeface="Arial"/>
              <a:cs typeface="Arial"/>
            </a:endParaRPr>
          </a:p>
          <a:p>
            <a:pPr marL="296164" marR="32385">
              <a:lnSpc>
                <a:spcPct val="95825"/>
              </a:lnSpc>
              <a:spcBef>
                <a:spcPts val="96"/>
              </a:spcBef>
            </a:pPr>
            <a:r>
              <a:rPr sz="1700" b="1" spc="18" dirty="0" err="1">
                <a:latin typeface="Arial"/>
                <a:cs typeface="Arial"/>
              </a:rPr>
              <a:t>extraosseous</a:t>
            </a:r>
            <a:r>
              <a:rPr sz="1700" b="1" spc="18" dirty="0">
                <a:latin typeface="Arial"/>
                <a:cs typeface="Arial"/>
              </a:rPr>
              <a:t>/peripheral</a:t>
            </a:r>
            <a:endParaRPr sz="1700" b="1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290564" y="5637081"/>
            <a:ext cx="1896442" cy="786892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12700" marR="24539">
              <a:lnSpc>
                <a:spcPts val="1839"/>
              </a:lnSpc>
            </a:pPr>
            <a:r>
              <a:rPr sz="1700" spc="-4" dirty="0">
                <a:latin typeface="Arial"/>
                <a:cs typeface="Arial"/>
              </a:rPr>
              <a:t>Epithelial:  ?</a:t>
            </a:r>
            <a:endParaRPr sz="1700">
              <a:latin typeface="Arial"/>
              <a:cs typeface="Arial"/>
            </a:endParaRPr>
          </a:p>
          <a:p>
            <a:pPr marL="12700" indent="0">
              <a:lnSpc>
                <a:spcPts val="2180"/>
              </a:lnSpc>
              <a:spcBef>
                <a:spcPts val="22"/>
              </a:spcBef>
            </a:pPr>
            <a:r>
              <a:rPr sz="1700" spc="-100" dirty="0">
                <a:latin typeface="Arial"/>
                <a:cs typeface="Arial"/>
              </a:rPr>
              <a:t>E</a:t>
            </a:r>
            <a:r>
              <a:rPr sz="1700" spc="83" dirty="0">
                <a:latin typeface="Arial"/>
                <a:cs typeface="Arial"/>
              </a:rPr>
              <a:t>c</a:t>
            </a:r>
            <a:r>
              <a:rPr sz="1700" spc="32" dirty="0">
                <a:latin typeface="Arial"/>
                <a:cs typeface="Arial"/>
              </a:rPr>
              <a:t>t</a:t>
            </a:r>
            <a:r>
              <a:rPr sz="1700" spc="61" dirty="0">
                <a:latin typeface="Arial"/>
                <a:cs typeface="Arial"/>
              </a:rPr>
              <a:t>o</a:t>
            </a:r>
            <a:r>
              <a:rPr sz="1700" spc="24" dirty="0">
                <a:latin typeface="Arial"/>
                <a:cs typeface="Arial"/>
              </a:rPr>
              <a:t>m</a:t>
            </a:r>
            <a:r>
              <a:rPr sz="1700" spc="85" dirty="0">
                <a:latin typeface="Arial"/>
                <a:cs typeface="Arial"/>
              </a:rPr>
              <a:t>e</a:t>
            </a:r>
            <a:r>
              <a:rPr sz="1700" spc="63" dirty="0">
                <a:latin typeface="Arial"/>
                <a:cs typeface="Arial"/>
              </a:rPr>
              <a:t>s</a:t>
            </a:r>
            <a:r>
              <a:rPr sz="1700" spc="61" dirty="0">
                <a:latin typeface="Arial"/>
                <a:cs typeface="Arial"/>
              </a:rPr>
              <a:t>e</a:t>
            </a:r>
            <a:r>
              <a:rPr sz="1700" spc="14" dirty="0">
                <a:latin typeface="Arial"/>
                <a:cs typeface="Arial"/>
              </a:rPr>
              <a:t>n</a:t>
            </a:r>
            <a:r>
              <a:rPr sz="1700" spc="83" dirty="0">
                <a:latin typeface="Arial"/>
                <a:cs typeface="Arial"/>
              </a:rPr>
              <a:t>cy</a:t>
            </a:r>
            <a:r>
              <a:rPr sz="1700" spc="-3" dirty="0">
                <a:latin typeface="Arial"/>
                <a:cs typeface="Arial"/>
              </a:rPr>
              <a:t>m</a:t>
            </a:r>
            <a:r>
              <a:rPr sz="1700" spc="132" dirty="0">
                <a:latin typeface="Arial"/>
                <a:cs typeface="Arial"/>
              </a:rPr>
              <a:t>e</a:t>
            </a:r>
            <a:r>
              <a:rPr sz="1700" spc="-37" dirty="0">
                <a:latin typeface="Arial"/>
                <a:cs typeface="Arial"/>
              </a:rPr>
              <a:t>:?</a:t>
            </a:r>
            <a:r>
              <a:rPr sz="1700" spc="-18" dirty="0">
                <a:latin typeface="Arial"/>
                <a:cs typeface="Arial"/>
              </a:rPr>
              <a:t> </a:t>
            </a:r>
            <a:r>
              <a:rPr sz="1700" spc="-97" dirty="0">
                <a:latin typeface="Arial"/>
                <a:cs typeface="Arial"/>
              </a:rPr>
              <a:t>M</a:t>
            </a:r>
            <a:r>
              <a:rPr sz="1700" spc="85" dirty="0">
                <a:latin typeface="Arial"/>
                <a:cs typeface="Arial"/>
              </a:rPr>
              <a:t>e</a:t>
            </a:r>
            <a:r>
              <a:rPr sz="1700" spc="63" dirty="0">
                <a:latin typeface="Arial"/>
                <a:cs typeface="Arial"/>
              </a:rPr>
              <a:t>s</a:t>
            </a:r>
            <a:r>
              <a:rPr sz="1700" spc="61" dirty="0">
                <a:latin typeface="Arial"/>
                <a:cs typeface="Arial"/>
              </a:rPr>
              <a:t>e</a:t>
            </a:r>
            <a:r>
              <a:rPr sz="1700" spc="14" dirty="0">
                <a:latin typeface="Arial"/>
                <a:cs typeface="Arial"/>
              </a:rPr>
              <a:t>n</a:t>
            </a:r>
            <a:r>
              <a:rPr sz="1700" spc="134" dirty="0">
                <a:latin typeface="Arial"/>
                <a:cs typeface="Arial"/>
              </a:rPr>
              <a:t>c</a:t>
            </a:r>
            <a:r>
              <a:rPr sz="1700" spc="-31" dirty="0">
                <a:latin typeface="Arial"/>
                <a:cs typeface="Arial"/>
              </a:rPr>
              <a:t>h</a:t>
            </a:r>
            <a:r>
              <a:rPr sz="1700" spc="134" dirty="0">
                <a:latin typeface="Arial"/>
                <a:cs typeface="Arial"/>
              </a:rPr>
              <a:t>y</a:t>
            </a:r>
            <a:r>
              <a:rPr sz="1700" spc="-3" dirty="0">
                <a:latin typeface="Arial"/>
                <a:cs typeface="Arial"/>
              </a:rPr>
              <a:t>m</a:t>
            </a:r>
            <a:r>
              <a:rPr sz="1700" spc="85" dirty="0">
                <a:latin typeface="Arial"/>
                <a:cs typeface="Arial"/>
              </a:rPr>
              <a:t>a</a:t>
            </a:r>
            <a:r>
              <a:rPr sz="1700" spc="27" dirty="0">
                <a:latin typeface="Arial"/>
                <a:cs typeface="Arial"/>
              </a:rPr>
              <a:t>l</a:t>
            </a:r>
            <a:r>
              <a:rPr sz="1700" spc="-13" dirty="0">
                <a:latin typeface="Arial"/>
                <a:cs typeface="Arial"/>
              </a:rPr>
              <a:t>:</a:t>
            </a:r>
            <a:r>
              <a:rPr sz="1700" spc="-9" dirty="0">
                <a:latin typeface="Arial"/>
                <a:cs typeface="Arial"/>
              </a:rPr>
              <a:t>?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ages (2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565151"/>
            <a:ext cx="4800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1-s2.0-S2667147621000534-g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488951"/>
            <a:ext cx="73279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A-Sagittal-section-of-cone-beam-computed-tomography-CBCT-shows-a-dense-homogeneou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61" y="3917950"/>
            <a:ext cx="8096250" cy="38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062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934204" y="626466"/>
            <a:ext cx="2418149" cy="508000"/>
          </a:xfrm>
          <a:prstGeom prst="rect">
            <a:avLst/>
          </a:prstGeom>
        </p:spPr>
        <p:txBody>
          <a:bodyPr wrap="square" lIns="0" tIns="25304" rIns="0" bIns="0" rtlCol="0">
            <a:noAutofit/>
          </a:bodyPr>
          <a:lstStyle/>
          <a:p>
            <a:pPr marL="12700">
              <a:lnSpc>
                <a:spcPts val="3985"/>
              </a:lnSpc>
            </a:pPr>
            <a:r>
              <a:rPr sz="3800" spc="66" dirty="0">
                <a:solidFill>
                  <a:srgbClr val="001F60"/>
                </a:solidFill>
                <a:latin typeface="Arial"/>
                <a:cs typeface="Arial"/>
              </a:rPr>
              <a:t>Odontoma</a:t>
            </a:r>
            <a:endParaRPr sz="3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52164" y="2100298"/>
            <a:ext cx="2872723" cy="800100"/>
          </a:xfrm>
          <a:prstGeom prst="rect">
            <a:avLst/>
          </a:prstGeom>
        </p:spPr>
        <p:txBody>
          <a:bodyPr wrap="square" lIns="0" tIns="40005" rIns="0" bIns="0" rtlCol="0">
            <a:noAutofit/>
          </a:bodyPr>
          <a:lstStyle/>
          <a:p>
            <a:pPr marL="12700">
              <a:lnSpc>
                <a:spcPts val="6300"/>
              </a:lnSpc>
            </a:pPr>
            <a:r>
              <a:rPr sz="6100" spc="-1427" dirty="0">
                <a:solidFill>
                  <a:srgbClr val="702FA0"/>
                </a:solidFill>
                <a:latin typeface="Arial Unicode MS"/>
                <a:cs typeface="Arial Unicode MS"/>
              </a:rPr>
              <a:t>► </a:t>
            </a:r>
            <a:r>
              <a:rPr sz="3100" spc="5" dirty="0">
                <a:latin typeface="Arial"/>
                <a:cs typeface="Arial"/>
              </a:rPr>
              <a:t>Management:</a:t>
            </a:r>
            <a:endParaRPr sz="3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63004" y="2399287"/>
            <a:ext cx="996027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-46" dirty="0">
                <a:latin typeface="Arial"/>
                <a:cs typeface="Arial"/>
              </a:rPr>
              <a:t>Local</a:t>
            </a:r>
            <a:endParaRPr sz="3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29804" y="2399287"/>
            <a:ext cx="1508476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1" dirty="0">
                <a:latin typeface="Arial"/>
                <a:cs typeface="Arial"/>
              </a:rPr>
              <a:t>excision</a:t>
            </a:r>
            <a:endParaRPr sz="3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52163" y="3066514"/>
            <a:ext cx="2311472" cy="800100"/>
          </a:xfrm>
          <a:prstGeom prst="rect">
            <a:avLst/>
          </a:prstGeom>
        </p:spPr>
        <p:txBody>
          <a:bodyPr wrap="square" lIns="0" tIns="40005" rIns="0" bIns="0" rtlCol="0">
            <a:noAutofit/>
          </a:bodyPr>
          <a:lstStyle/>
          <a:p>
            <a:pPr marL="12700">
              <a:lnSpc>
                <a:spcPts val="6300"/>
              </a:lnSpc>
            </a:pPr>
            <a:r>
              <a:rPr sz="6100" spc="-1415" dirty="0">
                <a:solidFill>
                  <a:srgbClr val="702FA0"/>
                </a:solidFill>
                <a:latin typeface="Arial Unicode MS"/>
                <a:cs typeface="Arial Unicode MS"/>
              </a:rPr>
              <a:t>► </a:t>
            </a:r>
            <a:r>
              <a:rPr sz="3100" spc="-7" dirty="0">
                <a:latin typeface="Arial"/>
                <a:cs typeface="Arial"/>
              </a:rPr>
              <a:t>Prognosis:</a:t>
            </a:r>
            <a:endParaRPr sz="3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02171" y="3365503"/>
            <a:ext cx="1697068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14" dirty="0">
                <a:latin typeface="Arial"/>
                <a:cs typeface="Arial"/>
              </a:rPr>
              <a:t>Excellent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2164" y="4044922"/>
            <a:ext cx="5395658" cy="1687352"/>
          </a:xfrm>
          <a:prstGeom prst="rect">
            <a:avLst/>
          </a:prstGeom>
        </p:spPr>
        <p:txBody>
          <a:bodyPr wrap="square" lIns="0" tIns="42037" rIns="0" bIns="0" rtlCol="0">
            <a:noAutofit/>
          </a:bodyPr>
          <a:lstStyle/>
          <a:p>
            <a:pPr marL="12700">
              <a:lnSpc>
                <a:spcPts val="6620"/>
              </a:lnSpc>
            </a:pPr>
            <a:r>
              <a:rPr sz="6100" spc="-1475" dirty="0">
                <a:solidFill>
                  <a:srgbClr val="702FA0"/>
                </a:solidFill>
                <a:latin typeface="Arial Unicode MS"/>
                <a:cs typeface="Arial Unicode MS"/>
              </a:rPr>
              <a:t>►</a:t>
            </a:r>
            <a:r>
              <a:rPr sz="3100" spc="49" dirty="0">
                <a:latin typeface="Arial"/>
                <a:cs typeface="Arial"/>
              </a:rPr>
              <a:t>Complex Odontoma- recurs</a:t>
            </a:r>
            <a:endParaRPr sz="3100">
              <a:latin typeface="Arial"/>
              <a:cs typeface="Arial"/>
            </a:endParaRPr>
          </a:p>
          <a:p>
            <a:pPr marL="290067" marR="116204">
              <a:lnSpc>
                <a:spcPct val="95825"/>
              </a:lnSpc>
              <a:spcBef>
                <a:spcPts val="2740"/>
              </a:spcBef>
            </a:pPr>
            <a:r>
              <a:rPr sz="3100" spc="27" dirty="0">
                <a:latin typeface="Arial"/>
                <a:cs typeface="Arial"/>
              </a:rPr>
              <a:t>inadequately removed</a:t>
            </a:r>
            <a:endParaRPr sz="31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9262364" y="4343911"/>
            <a:ext cx="273680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-29" dirty="0">
                <a:latin typeface="Arial"/>
                <a:cs typeface="Arial"/>
              </a:rPr>
              <a:t>if</a:t>
            </a:r>
            <a:endParaRPr sz="3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639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69028" y="440538"/>
            <a:ext cx="2963926" cy="508000"/>
          </a:xfrm>
          <a:prstGeom prst="rect">
            <a:avLst/>
          </a:prstGeom>
        </p:spPr>
        <p:txBody>
          <a:bodyPr wrap="square" lIns="0" tIns="25304" rIns="0" bIns="0" rtlCol="0">
            <a:noAutofit/>
          </a:bodyPr>
          <a:lstStyle/>
          <a:p>
            <a:pPr marL="12700">
              <a:lnSpc>
                <a:spcPts val="3985"/>
              </a:lnSpc>
            </a:pPr>
            <a:r>
              <a:rPr sz="3800" spc="85" dirty="0">
                <a:solidFill>
                  <a:srgbClr val="001F60"/>
                </a:solidFill>
                <a:latin typeface="Arial"/>
                <a:cs typeface="Arial"/>
              </a:rPr>
              <a:t>Ameloblastic</a:t>
            </a:r>
            <a:endParaRPr sz="3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29219" y="440538"/>
            <a:ext cx="1891574" cy="508000"/>
          </a:xfrm>
          <a:prstGeom prst="rect">
            <a:avLst/>
          </a:prstGeom>
        </p:spPr>
        <p:txBody>
          <a:bodyPr wrap="square" lIns="0" tIns="25304" rIns="0" bIns="0" rtlCol="0">
            <a:noAutofit/>
          </a:bodyPr>
          <a:lstStyle/>
          <a:p>
            <a:pPr marL="12700">
              <a:lnSpc>
                <a:spcPts val="3985"/>
              </a:lnSpc>
            </a:pPr>
            <a:r>
              <a:rPr sz="3800" spc="34" dirty="0">
                <a:solidFill>
                  <a:srgbClr val="001F60"/>
                </a:solidFill>
                <a:latin typeface="Arial"/>
                <a:cs typeface="Arial"/>
              </a:rPr>
              <a:t>Fibroma</a:t>
            </a:r>
            <a:endParaRPr sz="3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722611" y="440538"/>
            <a:ext cx="1033298" cy="508000"/>
          </a:xfrm>
          <a:prstGeom prst="rect">
            <a:avLst/>
          </a:prstGeom>
        </p:spPr>
        <p:txBody>
          <a:bodyPr wrap="square" lIns="0" tIns="25304" rIns="0" bIns="0" rtlCol="0">
            <a:noAutofit/>
          </a:bodyPr>
          <a:lstStyle/>
          <a:p>
            <a:pPr marL="12700">
              <a:lnSpc>
                <a:spcPts val="3985"/>
              </a:lnSpc>
            </a:pPr>
            <a:r>
              <a:rPr sz="3800" spc="-4" dirty="0">
                <a:solidFill>
                  <a:srgbClr val="001F60"/>
                </a:solidFill>
                <a:latin typeface="Arial"/>
                <a:cs typeface="Arial"/>
              </a:rPr>
              <a:t>(AF)</a:t>
            </a:r>
            <a:endParaRPr sz="3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18635" y="1664751"/>
            <a:ext cx="441156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12" dirty="0">
                <a:solidFill>
                  <a:prstClr val="black"/>
                </a:solidFill>
                <a:latin typeface="Arial"/>
                <a:cs typeface="Arial"/>
              </a:rPr>
              <a:t>AF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09363" y="1664751"/>
            <a:ext cx="1211373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5" dirty="0">
                <a:solidFill>
                  <a:prstClr val="black"/>
                </a:solidFill>
                <a:latin typeface="Arial"/>
                <a:cs typeface="Arial"/>
              </a:rPr>
              <a:t>is a rare,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80379" y="1664751"/>
            <a:ext cx="4891013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39" dirty="0">
                <a:solidFill>
                  <a:prstClr val="black"/>
                </a:solidFill>
                <a:latin typeface="Arial"/>
                <a:cs typeface="Arial"/>
              </a:rPr>
              <a:t>benign, true mixed tumor composed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521188" y="1664751"/>
            <a:ext cx="633157" cy="686308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 marR="43815">
              <a:lnSpc>
                <a:spcPts val="2450"/>
              </a:lnSpc>
            </a:pPr>
            <a:r>
              <a:rPr sz="2300" spc="41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  <a:p>
            <a:pPr marL="101092">
              <a:lnSpc>
                <a:spcPct val="95825"/>
              </a:lnSpc>
              <a:spcBef>
                <a:spcPts val="137"/>
              </a:spcBef>
            </a:pPr>
            <a:r>
              <a:rPr sz="2300" spc="11" dirty="0">
                <a:solidFill>
                  <a:prstClr val="black"/>
                </a:solidFill>
                <a:latin typeface="Arial"/>
                <a:cs typeface="Arial"/>
              </a:rPr>
              <a:t>and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12996" y="2771175"/>
            <a:ext cx="264349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-125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14748" y="2771175"/>
            <a:ext cx="829253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20" dirty="0">
                <a:solidFill>
                  <a:prstClr val="black"/>
                </a:solidFill>
                <a:latin typeface="Arial"/>
                <a:cs typeface="Arial"/>
              </a:rPr>
              <a:t>which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98668" y="2771175"/>
            <a:ext cx="4657686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20" dirty="0">
                <a:solidFill>
                  <a:prstClr val="black"/>
                </a:solidFill>
                <a:latin typeface="Arial"/>
                <a:cs typeface="Arial"/>
              </a:rPr>
              <a:t>no dental  hard tissues are present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30899" y="3648999"/>
            <a:ext cx="3458971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37" dirty="0">
                <a:solidFill>
                  <a:prstClr val="black"/>
                </a:solidFill>
                <a:latin typeface="Arial"/>
                <a:cs typeface="Arial"/>
              </a:rPr>
              <a:t>Rare odontogenic tumors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47435" y="3672934"/>
            <a:ext cx="274540" cy="292100"/>
          </a:xfrm>
          <a:prstGeom prst="rect">
            <a:avLst/>
          </a:prstGeom>
        </p:spPr>
        <p:txBody>
          <a:bodyPr wrap="square" lIns="0" tIns="14605" rIns="0" bIns="0" rtlCol="0">
            <a:noAutofit/>
          </a:bodyPr>
          <a:lstStyle/>
          <a:p>
            <a:pPr marL="12700">
              <a:lnSpc>
                <a:spcPts val="2300"/>
              </a:lnSpc>
            </a:pPr>
            <a:r>
              <a:rPr sz="2100" spc="62" dirty="0">
                <a:solidFill>
                  <a:prstClr val="black"/>
                </a:solidFill>
                <a:latin typeface="Arial Unicode MS"/>
                <a:cs typeface="Arial Unicode MS"/>
              </a:rPr>
              <a:t>✓</a:t>
            </a:r>
            <a:endParaRPr sz="2100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30899" y="4386615"/>
            <a:ext cx="5084530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40" dirty="0">
                <a:solidFill>
                  <a:prstClr val="black"/>
                </a:solidFill>
                <a:latin typeface="Arial"/>
                <a:cs typeface="Arial"/>
              </a:rPr>
              <a:t>Mean age </a:t>
            </a:r>
            <a:r>
              <a:rPr lang="en-US" sz="2300" spc="40" dirty="0">
                <a:solidFill>
                  <a:prstClr val="black"/>
                </a:solidFill>
                <a:latin typeface="Arial"/>
                <a:cs typeface="Arial"/>
              </a:rPr>
              <a:t>15 </a:t>
            </a:r>
            <a:r>
              <a:rPr sz="2300" spc="40" dirty="0">
                <a:solidFill>
                  <a:prstClr val="black"/>
                </a:solidFill>
                <a:latin typeface="Arial"/>
                <a:cs typeface="Arial"/>
              </a:rPr>
              <a:t>y/o</a:t>
            </a:r>
            <a:endParaRPr sz="23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47435" y="4410550"/>
            <a:ext cx="274540" cy="292100"/>
          </a:xfrm>
          <a:prstGeom prst="rect">
            <a:avLst/>
          </a:prstGeom>
        </p:spPr>
        <p:txBody>
          <a:bodyPr wrap="square" lIns="0" tIns="14605" rIns="0" bIns="0" rtlCol="0">
            <a:noAutofit/>
          </a:bodyPr>
          <a:lstStyle/>
          <a:p>
            <a:pPr marL="12700">
              <a:lnSpc>
                <a:spcPts val="2300"/>
              </a:lnSpc>
            </a:pPr>
            <a:r>
              <a:rPr sz="2100" spc="62" dirty="0">
                <a:solidFill>
                  <a:prstClr val="black"/>
                </a:solidFill>
                <a:latin typeface="Arial Unicode MS"/>
                <a:cs typeface="Arial Unicode MS"/>
              </a:rPr>
              <a:t>✓</a:t>
            </a:r>
            <a:endParaRPr sz="2100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36012" y="4960745"/>
            <a:ext cx="153035" cy="215900"/>
          </a:xfrm>
          <a:prstGeom prst="rect">
            <a:avLst/>
          </a:prstGeom>
        </p:spPr>
        <p:txBody>
          <a:bodyPr wrap="square" lIns="0" tIns="10350" rIns="0" bIns="0" rtlCol="0">
            <a:noAutofit/>
          </a:bodyPr>
          <a:lstStyle/>
          <a:p>
            <a:pPr marL="12700">
              <a:lnSpc>
                <a:spcPts val="1630"/>
              </a:lnSpc>
            </a:pPr>
            <a:r>
              <a:rPr sz="1500" spc="29" dirty="0">
                <a:solidFill>
                  <a:srgbClr val="5D807E"/>
                </a:solidFill>
                <a:latin typeface="Times New Roman"/>
                <a:cs typeface="Times New Roman"/>
              </a:rPr>
              <a:t>1</a:t>
            </a:r>
            <a:endParaRPr sz="15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30899" y="5112039"/>
            <a:ext cx="2575334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30" dirty="0">
                <a:solidFill>
                  <a:prstClr val="black"/>
                </a:solidFill>
                <a:latin typeface="Arial"/>
                <a:cs typeface="Arial"/>
              </a:rPr>
              <a:t>Posterior mandible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47435" y="5135974"/>
            <a:ext cx="274540" cy="292100"/>
          </a:xfrm>
          <a:prstGeom prst="rect">
            <a:avLst/>
          </a:prstGeom>
        </p:spPr>
        <p:txBody>
          <a:bodyPr wrap="square" lIns="0" tIns="14605" rIns="0" bIns="0" rtlCol="0">
            <a:noAutofit/>
          </a:bodyPr>
          <a:lstStyle/>
          <a:p>
            <a:pPr marL="12700">
              <a:lnSpc>
                <a:spcPts val="2300"/>
              </a:lnSpc>
            </a:pPr>
            <a:r>
              <a:rPr sz="2100" spc="62" dirty="0">
                <a:solidFill>
                  <a:prstClr val="black"/>
                </a:solidFill>
                <a:latin typeface="Arial Unicode MS"/>
                <a:cs typeface="Arial Unicode MS"/>
              </a:rPr>
              <a:t>✓</a:t>
            </a:r>
            <a:endParaRPr sz="2100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21755" y="5846607"/>
            <a:ext cx="4327534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17" dirty="0">
                <a:solidFill>
                  <a:prstClr val="black"/>
                </a:solidFill>
                <a:latin typeface="Arial"/>
                <a:cs typeface="Arial"/>
              </a:rPr>
              <a:t>Slow-growing,  painless swelling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647435" y="5870542"/>
            <a:ext cx="274540" cy="292100"/>
          </a:xfrm>
          <a:prstGeom prst="rect">
            <a:avLst/>
          </a:prstGeom>
        </p:spPr>
        <p:txBody>
          <a:bodyPr wrap="square" lIns="0" tIns="14605" rIns="0" bIns="0" rtlCol="0">
            <a:noAutofit/>
          </a:bodyPr>
          <a:lstStyle/>
          <a:p>
            <a:pPr marL="12700">
              <a:lnSpc>
                <a:spcPts val="2300"/>
              </a:lnSpc>
            </a:pPr>
            <a:r>
              <a:rPr sz="2100" spc="62" dirty="0">
                <a:solidFill>
                  <a:prstClr val="black"/>
                </a:solidFill>
                <a:latin typeface="Arial Unicode MS"/>
                <a:cs typeface="Arial Unicode MS"/>
              </a:rPr>
              <a:t>✓</a:t>
            </a:r>
            <a:endParaRPr sz="2100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904855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27068" y="524342"/>
            <a:ext cx="3264628" cy="558800"/>
          </a:xfrm>
          <a:prstGeom prst="rect">
            <a:avLst/>
          </a:prstGeom>
        </p:spPr>
        <p:txBody>
          <a:bodyPr wrap="square" lIns="0" tIns="27908" rIns="0" bIns="0" rtlCol="0">
            <a:noAutofit/>
          </a:bodyPr>
          <a:lstStyle/>
          <a:p>
            <a:pPr marL="12700">
              <a:lnSpc>
                <a:spcPts val="4395"/>
              </a:lnSpc>
            </a:pPr>
            <a:r>
              <a:rPr sz="4200" b="1" spc="-104" dirty="0">
                <a:solidFill>
                  <a:prstClr val="black"/>
                </a:solidFill>
                <a:latin typeface="Arial"/>
                <a:cs typeface="Arial"/>
              </a:rPr>
              <a:t>Ameloblastic</a:t>
            </a:r>
            <a:endParaRPr sz="4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95107" y="524342"/>
            <a:ext cx="2072695" cy="558800"/>
          </a:xfrm>
          <a:prstGeom prst="rect">
            <a:avLst/>
          </a:prstGeom>
        </p:spPr>
        <p:txBody>
          <a:bodyPr wrap="square" lIns="0" tIns="27908" rIns="0" bIns="0" rtlCol="0">
            <a:noAutofit/>
          </a:bodyPr>
          <a:lstStyle/>
          <a:p>
            <a:pPr marL="12700">
              <a:lnSpc>
                <a:spcPts val="4395"/>
              </a:lnSpc>
            </a:pPr>
            <a:r>
              <a:rPr sz="4200" b="1" spc="-151" dirty="0">
                <a:solidFill>
                  <a:prstClr val="black"/>
                </a:solidFill>
                <a:latin typeface="Arial"/>
                <a:cs typeface="Arial"/>
              </a:rPr>
              <a:t>Fibroma</a:t>
            </a:r>
            <a:endParaRPr sz="4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35955" y="1603791"/>
            <a:ext cx="2227094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b="1" spc="25" dirty="0">
                <a:solidFill>
                  <a:prstClr val="black"/>
                </a:solidFill>
                <a:latin typeface="Arial"/>
                <a:cs typeface="Arial"/>
              </a:rPr>
              <a:t>MANAGEMENT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91475" y="1603791"/>
            <a:ext cx="2171801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42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2300" b="1" spc="42" dirty="0">
                <a:solidFill>
                  <a:prstClr val="black"/>
                </a:solidFill>
                <a:latin typeface="Arial"/>
                <a:cs typeface="Arial"/>
              </a:rPr>
              <a:t>PROGNOSIS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07027" y="2923575"/>
            <a:ext cx="5595394" cy="317500"/>
          </a:xfrm>
          <a:prstGeom prst="rect">
            <a:avLst/>
          </a:prstGeom>
        </p:spPr>
        <p:txBody>
          <a:bodyPr wrap="square" lIns="0" tIns="15875" rIns="0" bIns="0" rtlCol="0">
            <a:noAutofit/>
          </a:bodyPr>
          <a:lstStyle/>
          <a:p>
            <a:pPr marL="12700">
              <a:lnSpc>
                <a:spcPts val="2500"/>
              </a:lnSpc>
            </a:pPr>
            <a:r>
              <a:rPr sz="2100" spc="9" dirty="0">
                <a:solidFill>
                  <a:srgbClr val="702FA0"/>
                </a:solidFill>
                <a:latin typeface="Arial Unicode MS"/>
                <a:cs typeface="Arial Unicode MS"/>
              </a:rPr>
              <a:t>✓ </a:t>
            </a:r>
            <a:r>
              <a:rPr sz="2300" spc="4" dirty="0">
                <a:solidFill>
                  <a:prstClr val="black"/>
                </a:solidFill>
                <a:latin typeface="Arial"/>
                <a:cs typeface="Arial"/>
              </a:rPr>
              <a:t>Small,  asymptomatic  in young children: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54971" y="2923575"/>
            <a:ext cx="1758270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31" dirty="0">
                <a:solidFill>
                  <a:prstClr val="black"/>
                </a:solidFill>
                <a:latin typeface="Arial"/>
                <a:cs typeface="Arial"/>
              </a:rPr>
              <a:t>conservative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90491" y="3661191"/>
            <a:ext cx="1111303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3" dirty="0">
                <a:solidFill>
                  <a:prstClr val="black"/>
                </a:solidFill>
                <a:latin typeface="Arial"/>
                <a:cs typeface="Arial"/>
              </a:rPr>
              <a:t>removal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07027" y="4383567"/>
            <a:ext cx="5074021" cy="317500"/>
          </a:xfrm>
          <a:prstGeom prst="rect">
            <a:avLst/>
          </a:prstGeom>
        </p:spPr>
        <p:txBody>
          <a:bodyPr wrap="square" lIns="0" tIns="15875" rIns="0" bIns="0" rtlCol="0">
            <a:noAutofit/>
          </a:bodyPr>
          <a:lstStyle/>
          <a:p>
            <a:pPr marL="12700">
              <a:lnSpc>
                <a:spcPts val="2500"/>
              </a:lnSpc>
            </a:pPr>
            <a:r>
              <a:rPr sz="2100" spc="46" dirty="0">
                <a:solidFill>
                  <a:srgbClr val="702FA0"/>
                </a:solidFill>
                <a:latin typeface="Arial Unicode MS"/>
                <a:cs typeface="Arial Unicode MS"/>
              </a:rPr>
              <a:t>✓ </a:t>
            </a:r>
            <a:r>
              <a:rPr sz="2300" spc="20" dirty="0">
                <a:solidFill>
                  <a:prstClr val="black"/>
                </a:solidFill>
                <a:latin typeface="Arial"/>
                <a:cs typeface="Arial"/>
              </a:rPr>
              <a:t>Extensive tumor:  Radical treatment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907028" y="5118135"/>
            <a:ext cx="4860733" cy="317500"/>
          </a:xfrm>
          <a:prstGeom prst="rect">
            <a:avLst/>
          </a:prstGeom>
        </p:spPr>
        <p:txBody>
          <a:bodyPr wrap="square" lIns="0" tIns="15875" rIns="0" bIns="0" rtlCol="0">
            <a:noAutofit/>
          </a:bodyPr>
          <a:lstStyle/>
          <a:p>
            <a:pPr marL="12700">
              <a:lnSpc>
                <a:spcPts val="2500"/>
              </a:lnSpc>
            </a:pPr>
            <a:r>
              <a:rPr sz="2100" spc="9" dirty="0">
                <a:solidFill>
                  <a:srgbClr val="702FA0"/>
                </a:solidFill>
                <a:latin typeface="Arial Unicode MS"/>
                <a:cs typeface="Arial Unicode MS"/>
              </a:rPr>
              <a:t>✓ </a:t>
            </a:r>
            <a:r>
              <a:rPr sz="2300" spc="22" dirty="0">
                <a:solidFill>
                  <a:prstClr val="black"/>
                </a:solidFill>
                <a:latin typeface="Arial"/>
                <a:cs typeface="Arial"/>
              </a:rPr>
              <a:t>Sarcomatous transformation:  rare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9229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age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488951"/>
            <a:ext cx="11734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6774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622028" y="818178"/>
            <a:ext cx="339167" cy="939800"/>
          </a:xfrm>
          <a:prstGeom prst="rect">
            <a:avLst/>
          </a:prstGeom>
        </p:spPr>
        <p:txBody>
          <a:bodyPr wrap="square" lIns="0" tIns="46990" rIns="0" bIns="0" rtlCol="0">
            <a:noAutofit/>
          </a:bodyPr>
          <a:lstStyle/>
          <a:p>
            <a:pPr marL="12700">
              <a:lnSpc>
                <a:spcPts val="7400"/>
              </a:lnSpc>
            </a:pPr>
            <a:r>
              <a:rPr sz="7200" spc="-1133" dirty="0">
                <a:solidFill>
                  <a:srgbClr val="3B5460"/>
                </a:solidFill>
                <a:latin typeface="Times New Roman"/>
                <a:cs typeface="Times New Roman"/>
              </a:rPr>
              <a:t>•</a:t>
            </a:r>
            <a:endParaRPr sz="72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247124" y="965644"/>
            <a:ext cx="153172" cy="228600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12700">
              <a:lnSpc>
                <a:spcPts val="1735"/>
              </a:lnSpc>
            </a:pPr>
            <a:r>
              <a:rPr sz="1600" spc="461" dirty="0">
                <a:solidFill>
                  <a:srgbClr val="2F3F4B"/>
                </a:solidFill>
                <a:latin typeface="Arial"/>
                <a:cs typeface="Arial"/>
              </a:rPr>
              <a:t>'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59444" y="1209383"/>
            <a:ext cx="187280" cy="495300"/>
          </a:xfrm>
          <a:prstGeom prst="rect">
            <a:avLst/>
          </a:prstGeom>
        </p:spPr>
        <p:txBody>
          <a:bodyPr wrap="square" lIns="0" tIns="24638" rIns="0" bIns="0" rtlCol="0">
            <a:noAutofit/>
          </a:bodyPr>
          <a:lstStyle/>
          <a:p>
            <a:pPr marL="12700">
              <a:lnSpc>
                <a:spcPts val="3879"/>
              </a:lnSpc>
            </a:pPr>
            <a:r>
              <a:rPr sz="3700" i="1" spc="-719" dirty="0">
                <a:solidFill>
                  <a:srgbClr val="708791"/>
                </a:solidFill>
                <a:latin typeface="Times New Roman"/>
                <a:cs typeface="Times New Roman"/>
              </a:rPr>
              <a:t>s</a:t>
            </a:r>
            <a:endParaRPr sz="37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62364" y="1209383"/>
            <a:ext cx="282670" cy="495300"/>
          </a:xfrm>
          <a:prstGeom prst="rect">
            <a:avLst/>
          </a:prstGeom>
        </p:spPr>
        <p:txBody>
          <a:bodyPr wrap="square" lIns="0" tIns="24638" rIns="0" bIns="0" rtlCol="0">
            <a:noAutofit/>
          </a:bodyPr>
          <a:lstStyle/>
          <a:p>
            <a:pPr marL="12700">
              <a:lnSpc>
                <a:spcPts val="3879"/>
              </a:lnSpc>
            </a:pPr>
            <a:r>
              <a:rPr sz="3700" i="1" spc="544" dirty="0">
                <a:solidFill>
                  <a:srgbClr val="708791"/>
                </a:solidFill>
                <a:latin typeface="Times New Roman"/>
                <a:cs typeface="Times New Roman"/>
              </a:rPr>
              <a:t>,</a:t>
            </a:r>
            <a:endParaRPr sz="37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954260" y="1280919"/>
            <a:ext cx="280670" cy="406400"/>
          </a:xfrm>
          <a:prstGeom prst="rect">
            <a:avLst/>
          </a:prstGeom>
        </p:spPr>
        <p:txBody>
          <a:bodyPr wrap="square" lIns="0" tIns="20097" rIns="0" bIns="0" rtlCol="0">
            <a:noAutofit/>
          </a:bodyPr>
          <a:lstStyle/>
          <a:p>
            <a:pPr marL="12700">
              <a:lnSpc>
                <a:spcPts val="3165"/>
              </a:lnSpc>
            </a:pPr>
            <a:r>
              <a:rPr sz="3000" spc="59" dirty="0">
                <a:solidFill>
                  <a:srgbClr val="3B5460"/>
                </a:solidFill>
                <a:latin typeface="Times New Roman"/>
                <a:cs typeface="Times New Roman"/>
              </a:rPr>
              <a:t>v</a:t>
            </a:r>
            <a:endParaRPr sz="3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51140" y="1471518"/>
            <a:ext cx="609605" cy="717730"/>
          </a:xfrm>
          <a:prstGeom prst="rect">
            <a:avLst/>
          </a:prstGeom>
        </p:spPr>
        <p:txBody>
          <a:bodyPr wrap="square" lIns="0" tIns="35655" rIns="0" bIns="0" rtlCol="0">
            <a:noAutofit/>
          </a:bodyPr>
          <a:lstStyle/>
          <a:p>
            <a:pPr marL="12700">
              <a:lnSpc>
                <a:spcPts val="5615"/>
              </a:lnSpc>
            </a:pPr>
            <a:r>
              <a:rPr sz="5400" spc="249" dirty="0">
                <a:solidFill>
                  <a:srgbClr val="93ACB8"/>
                </a:solidFill>
                <a:latin typeface="Times New Roman"/>
                <a:cs typeface="Times New Roman"/>
              </a:rPr>
              <a:t>7</a:t>
            </a:r>
            <a:r>
              <a:rPr sz="3150" b="1" i="1" spc="249" baseline="-17944" dirty="0">
                <a:solidFill>
                  <a:srgbClr val="2F3F4B"/>
                </a:solidFill>
                <a:latin typeface="Times New Roman"/>
                <a:cs typeface="Times New Roman"/>
              </a:rPr>
              <a:t>t</a:t>
            </a:r>
            <a:endParaRPr sz="21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68588" y="1471518"/>
            <a:ext cx="634119" cy="711200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12700">
              <a:lnSpc>
                <a:spcPts val="5600"/>
              </a:lnSpc>
            </a:pPr>
            <a:r>
              <a:rPr sz="5400" spc="345" dirty="0">
                <a:solidFill>
                  <a:srgbClr val="708791"/>
                </a:solidFill>
                <a:latin typeface="Times New Roman"/>
                <a:cs typeface="Times New Roman"/>
              </a:rPr>
              <a:t>$</a:t>
            </a:r>
            <a:r>
              <a:rPr sz="1350" spc="334" baseline="-41871" dirty="0">
                <a:solidFill>
                  <a:srgbClr val="597580"/>
                </a:solidFill>
                <a:latin typeface="Arial"/>
                <a:cs typeface="Arial"/>
              </a:rPr>
              <a:t>S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15604" y="1814874"/>
            <a:ext cx="1336039" cy="939800"/>
          </a:xfrm>
          <a:prstGeom prst="rect">
            <a:avLst/>
          </a:prstGeom>
        </p:spPr>
        <p:txBody>
          <a:bodyPr wrap="square" lIns="0" tIns="46990" rIns="0" bIns="0" rtlCol="0">
            <a:noAutofit/>
          </a:bodyPr>
          <a:lstStyle/>
          <a:p>
            <a:pPr marL="12700">
              <a:lnSpc>
                <a:spcPts val="7400"/>
              </a:lnSpc>
            </a:pPr>
            <a:r>
              <a:rPr sz="7200" i="1" spc="2123" dirty="0">
                <a:solidFill>
                  <a:srgbClr val="597580"/>
                </a:solidFill>
                <a:latin typeface="Times New Roman"/>
                <a:cs typeface="Times New Roman"/>
              </a:rPr>
              <a:t>v</a:t>
            </a:r>
            <a:r>
              <a:rPr sz="7200" i="1" spc="2123" dirty="0">
                <a:solidFill>
                  <a:srgbClr val="708791"/>
                </a:solidFill>
                <a:latin typeface="Times New Roman"/>
                <a:cs typeface="Times New Roman"/>
              </a:rPr>
              <a:t>,</a:t>
            </a:r>
            <a:endParaRPr sz="72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420860" y="1885354"/>
            <a:ext cx="346933" cy="304800"/>
          </a:xfrm>
          <a:prstGeom prst="rect">
            <a:avLst/>
          </a:prstGeom>
        </p:spPr>
        <p:txBody>
          <a:bodyPr wrap="square" lIns="0" tIns="14922" rIns="0" bIns="0" rtlCol="0">
            <a:noAutofit/>
          </a:bodyPr>
          <a:lstStyle/>
          <a:p>
            <a:pPr marL="12700">
              <a:lnSpc>
                <a:spcPts val="2350"/>
              </a:lnSpc>
            </a:pPr>
            <a:r>
              <a:rPr sz="2200" i="1" spc="977" dirty="0">
                <a:solidFill>
                  <a:srgbClr val="597580"/>
                </a:solidFill>
                <a:latin typeface="Arial"/>
                <a:cs typeface="Arial"/>
              </a:rPr>
              <a:t>4</a:t>
            </a:r>
            <a:endParaRPr sz="2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91220" y="1897149"/>
            <a:ext cx="108253" cy="292100"/>
          </a:xfrm>
          <a:prstGeom prst="rect">
            <a:avLst/>
          </a:prstGeom>
        </p:spPr>
        <p:txBody>
          <a:bodyPr wrap="square" lIns="0" tIns="14255" rIns="0" bIns="0" rtlCol="0">
            <a:noAutofit/>
          </a:bodyPr>
          <a:lstStyle/>
          <a:p>
            <a:pPr marL="12700">
              <a:lnSpc>
                <a:spcPts val="2245"/>
              </a:lnSpc>
            </a:pPr>
            <a:r>
              <a:rPr sz="2100" b="1" i="1" spc="-244" dirty="0">
                <a:solidFill>
                  <a:srgbClr val="708791"/>
                </a:solidFill>
                <a:latin typeface="Times New Roman"/>
                <a:cs typeface="Times New Roman"/>
              </a:rPr>
              <a:t>'</a:t>
            </a:r>
            <a:endParaRPr sz="21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82116" y="2200774"/>
            <a:ext cx="1575252" cy="457200"/>
          </a:xfrm>
          <a:prstGeom prst="rect">
            <a:avLst/>
          </a:prstGeom>
        </p:spPr>
        <p:txBody>
          <a:bodyPr wrap="square" lIns="0" tIns="22701" rIns="0" bIns="0" rtlCol="0">
            <a:noAutofit/>
          </a:bodyPr>
          <a:lstStyle/>
          <a:p>
            <a:pPr marL="12700">
              <a:lnSpc>
                <a:spcPts val="3575"/>
              </a:lnSpc>
            </a:pPr>
            <a:r>
              <a:rPr sz="3400" b="1" spc="30" dirty="0">
                <a:solidFill>
                  <a:srgbClr val="1A6BA5"/>
                </a:solidFill>
                <a:latin typeface="Arial"/>
                <a:cs typeface="Arial"/>
              </a:rPr>
              <a:t>Benign</a:t>
            </a:r>
            <a:endParaRPr sz="3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58516" y="2200774"/>
            <a:ext cx="3021268" cy="457200"/>
          </a:xfrm>
          <a:prstGeom prst="rect">
            <a:avLst/>
          </a:prstGeom>
        </p:spPr>
        <p:txBody>
          <a:bodyPr wrap="square" lIns="0" tIns="22701" rIns="0" bIns="0" rtlCol="0">
            <a:noAutofit/>
          </a:bodyPr>
          <a:lstStyle/>
          <a:p>
            <a:pPr marL="12700">
              <a:lnSpc>
                <a:spcPts val="3575"/>
              </a:lnSpc>
            </a:pPr>
            <a:r>
              <a:rPr sz="3400" b="1" spc="71" dirty="0">
                <a:solidFill>
                  <a:srgbClr val="1A6BA5"/>
                </a:solidFill>
                <a:latin typeface="Arial"/>
                <a:cs typeface="Arial"/>
              </a:rPr>
              <a:t>Mesenchymal</a:t>
            </a:r>
            <a:endParaRPr sz="3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67092" y="2360466"/>
            <a:ext cx="2556763" cy="939800"/>
          </a:xfrm>
          <a:prstGeom prst="rect">
            <a:avLst/>
          </a:prstGeom>
        </p:spPr>
        <p:txBody>
          <a:bodyPr wrap="square" lIns="0" tIns="46990" rIns="0" bIns="0" rtlCol="0">
            <a:noAutofit/>
          </a:bodyPr>
          <a:lstStyle/>
          <a:p>
            <a:pPr marL="12700">
              <a:lnSpc>
                <a:spcPts val="7400"/>
              </a:lnSpc>
            </a:pPr>
            <a:r>
              <a:rPr sz="5900" i="1" spc="1159" dirty="0">
                <a:solidFill>
                  <a:srgbClr val="93ACB8"/>
                </a:solidFill>
                <a:latin typeface="Times New Roman"/>
                <a:cs typeface="Times New Roman"/>
              </a:rPr>
              <a:t>'</a:t>
            </a:r>
            <a:r>
              <a:rPr sz="5900" i="1" spc="1159" dirty="0">
                <a:solidFill>
                  <a:srgbClr val="597580"/>
                </a:solidFill>
                <a:latin typeface="Times New Roman"/>
                <a:cs typeface="Times New Roman"/>
              </a:rPr>
              <a:t>ti;</a:t>
            </a:r>
            <a:r>
              <a:rPr sz="7200" spc="1159" dirty="0">
                <a:solidFill>
                  <a:srgbClr val="597580"/>
                </a:solidFill>
                <a:latin typeface="Times New Roman"/>
                <a:cs typeface="Times New Roman"/>
              </a:rPr>
              <a:t>2</a:t>
            </a:r>
            <a:r>
              <a:rPr sz="7200" spc="1159" dirty="0">
                <a:solidFill>
                  <a:srgbClr val="7E9AA5"/>
                </a:solidFill>
                <a:latin typeface="Times New Roman"/>
                <a:cs typeface="Times New Roman"/>
              </a:rPr>
              <a:t>,</a:t>
            </a:r>
            <a:endParaRPr sz="72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9924" y="2746366"/>
            <a:ext cx="2871635" cy="457200"/>
          </a:xfrm>
          <a:prstGeom prst="rect">
            <a:avLst/>
          </a:prstGeom>
        </p:spPr>
        <p:txBody>
          <a:bodyPr wrap="square" lIns="0" tIns="22701" rIns="0" bIns="0" rtlCol="0">
            <a:noAutofit/>
          </a:bodyPr>
          <a:lstStyle/>
          <a:p>
            <a:pPr marL="12700">
              <a:lnSpc>
                <a:spcPts val="3575"/>
              </a:lnSpc>
            </a:pPr>
            <a:r>
              <a:rPr sz="3400" b="1" spc="87" dirty="0">
                <a:solidFill>
                  <a:srgbClr val="1A6BA5"/>
                </a:solidFill>
                <a:latin typeface="Arial"/>
                <a:cs typeface="Arial"/>
              </a:rPr>
              <a:t>Odontogenic</a:t>
            </a:r>
            <a:endParaRPr sz="3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05148" y="2746366"/>
            <a:ext cx="1471867" cy="457200"/>
          </a:xfrm>
          <a:prstGeom prst="rect">
            <a:avLst/>
          </a:prstGeom>
        </p:spPr>
        <p:txBody>
          <a:bodyPr wrap="square" lIns="0" tIns="22701" rIns="0" bIns="0" rtlCol="0">
            <a:noAutofit/>
          </a:bodyPr>
          <a:lstStyle/>
          <a:p>
            <a:pPr marL="12700">
              <a:lnSpc>
                <a:spcPts val="3575"/>
              </a:lnSpc>
            </a:pPr>
            <a:r>
              <a:rPr sz="3400" b="1" spc="62" dirty="0">
                <a:solidFill>
                  <a:srgbClr val="1A6BA5"/>
                </a:solidFill>
                <a:latin typeface="Arial"/>
                <a:cs typeface="Arial"/>
              </a:rPr>
              <a:t>Tumor</a:t>
            </a:r>
            <a:endParaRPr sz="3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66308" y="2746366"/>
            <a:ext cx="392127" cy="457200"/>
          </a:xfrm>
          <a:prstGeom prst="rect">
            <a:avLst/>
          </a:prstGeom>
        </p:spPr>
        <p:txBody>
          <a:bodyPr wrap="square" lIns="0" tIns="22701" rIns="0" bIns="0" rtlCol="0">
            <a:noAutofit/>
          </a:bodyPr>
          <a:lstStyle/>
          <a:p>
            <a:pPr marL="12700">
              <a:lnSpc>
                <a:spcPts val="3575"/>
              </a:lnSpc>
            </a:pPr>
            <a:r>
              <a:rPr sz="3400" b="1" spc="1244" dirty="0">
                <a:solidFill>
                  <a:srgbClr val="93ACB8"/>
                </a:solidFill>
                <a:latin typeface="Arial"/>
                <a:cs typeface="Arial"/>
              </a:rPr>
              <a:t>-</a:t>
            </a:r>
            <a:endParaRPr sz="3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02500" y="3052345"/>
            <a:ext cx="1129538" cy="342900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i="1" spc="-168" dirty="0">
                <a:solidFill>
                  <a:srgbClr val="93ACB8"/>
                </a:solidFill>
                <a:latin typeface="Arial"/>
                <a:cs typeface="Arial"/>
              </a:rPr>
              <a:t>,</a:t>
            </a:r>
            <a:r>
              <a:rPr sz="2500" i="1" spc="-308" dirty="0">
                <a:solidFill>
                  <a:srgbClr val="B8C6CF"/>
                </a:solidFill>
                <a:latin typeface="Arial"/>
                <a:cs typeface="Arial"/>
              </a:rPr>
              <a:t>-</a:t>
            </a:r>
            <a:r>
              <a:rPr sz="2500" i="1" spc="-256" dirty="0">
                <a:solidFill>
                  <a:srgbClr val="B8C6CF"/>
                </a:solidFill>
                <a:latin typeface="Arial"/>
                <a:cs typeface="Arial"/>
              </a:rPr>
              <a:t>  </a:t>
            </a:r>
            <a:r>
              <a:rPr sz="2500" i="1" spc="-20" dirty="0">
                <a:solidFill>
                  <a:srgbClr val="B8C6CF"/>
                </a:solidFill>
                <a:latin typeface="Arial"/>
                <a:cs typeface="Arial"/>
              </a:rPr>
              <a:t> </a:t>
            </a:r>
            <a:r>
              <a:rPr sz="2500" i="1" spc="-177" dirty="0">
                <a:solidFill>
                  <a:srgbClr val="93ACB8"/>
                </a:solidFill>
                <a:latin typeface="Arial"/>
                <a:cs typeface="Arial"/>
              </a:rPr>
              <a:t>"i!</a:t>
            </a:r>
            <a:r>
              <a:rPr sz="2500" i="1" spc="-33" dirty="0">
                <a:solidFill>
                  <a:srgbClr val="93ACB8"/>
                </a:solidFill>
                <a:latin typeface="Arial"/>
                <a:cs typeface="Arial"/>
              </a:rPr>
              <a:t>r</a:t>
            </a:r>
            <a:r>
              <a:rPr sz="1700" i="1" spc="140" dirty="0">
                <a:solidFill>
                  <a:srgbClr val="708791"/>
                </a:solidFill>
                <a:latin typeface="Times New Roman"/>
                <a:cs typeface="Times New Roman"/>
              </a:rPr>
              <a:t>'j</a:t>
            </a:r>
            <a:r>
              <a:rPr sz="1700" i="1" dirty="0">
                <a:solidFill>
                  <a:srgbClr val="708791"/>
                </a:solidFill>
                <a:latin typeface="Times New Roman"/>
                <a:cs typeface="Times New Roman"/>
              </a:rPr>
              <a:t> </a:t>
            </a:r>
            <a:r>
              <a:rPr sz="1700" i="1" spc="-44" dirty="0">
                <a:solidFill>
                  <a:srgbClr val="708791"/>
                </a:solidFill>
                <a:latin typeface="Times New Roman"/>
                <a:cs typeface="Times New Roman"/>
              </a:rPr>
              <a:t> </a:t>
            </a:r>
            <a:r>
              <a:rPr sz="1700" i="1" spc="-91" dirty="0">
                <a:solidFill>
                  <a:srgbClr val="597580"/>
                </a:solidFill>
                <a:latin typeface="Times New Roman"/>
                <a:cs typeface="Times New Roman"/>
              </a:rPr>
              <a:t>,</a:t>
            </a:r>
            <a:r>
              <a:rPr sz="1700" i="1" spc="-157" dirty="0">
                <a:solidFill>
                  <a:srgbClr val="7E9AA5"/>
                </a:solidFill>
                <a:latin typeface="Times New Roman"/>
                <a:cs typeface="Times New Roman"/>
              </a:rPr>
              <a:t>,,..</a:t>
            </a:r>
            <a:endParaRPr sz="17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75268" y="3135890"/>
            <a:ext cx="974705" cy="241300"/>
          </a:xfrm>
          <a:prstGeom prst="rect">
            <a:avLst/>
          </a:prstGeom>
        </p:spPr>
        <p:txBody>
          <a:bodyPr wrap="square" lIns="0" tIns="11652" rIns="0" bIns="0" rtlCol="0">
            <a:noAutofit/>
          </a:bodyPr>
          <a:lstStyle/>
          <a:p>
            <a:pPr marL="12700">
              <a:lnSpc>
                <a:spcPts val="1835"/>
              </a:lnSpc>
            </a:pPr>
            <a:r>
              <a:rPr sz="1700" i="1" spc="2689" dirty="0">
                <a:solidFill>
                  <a:srgbClr val="7E9AA5"/>
                </a:solidFill>
                <a:latin typeface="Times New Roman"/>
                <a:cs typeface="Times New Roman"/>
              </a:rPr>
              <a:t>~~</a:t>
            </a:r>
            <a:endParaRPr sz="17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346452" y="4371311"/>
            <a:ext cx="2948182" cy="520700"/>
          </a:xfrm>
          <a:prstGeom prst="rect">
            <a:avLst/>
          </a:prstGeom>
        </p:spPr>
        <p:txBody>
          <a:bodyPr wrap="square" lIns="0" tIns="25939" rIns="0" bIns="0" rtlCol="0">
            <a:noAutofit/>
          </a:bodyPr>
          <a:lstStyle/>
          <a:p>
            <a:pPr marL="12700">
              <a:lnSpc>
                <a:spcPts val="4085"/>
              </a:lnSpc>
            </a:pPr>
            <a:r>
              <a:rPr sz="3900" spc="8" dirty="0">
                <a:solidFill>
                  <a:prstClr val="black"/>
                </a:solidFill>
                <a:latin typeface="Arial"/>
                <a:cs typeface="Arial"/>
              </a:rPr>
              <a:t>Myxofibroma</a:t>
            </a:r>
            <a:endParaRPr sz="39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6304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96716" y="489306"/>
            <a:ext cx="2942590" cy="508000"/>
          </a:xfrm>
          <a:prstGeom prst="rect">
            <a:avLst/>
          </a:prstGeom>
        </p:spPr>
        <p:txBody>
          <a:bodyPr wrap="square" lIns="0" tIns="25304" rIns="0" bIns="0" rtlCol="0">
            <a:noAutofit/>
          </a:bodyPr>
          <a:lstStyle/>
          <a:p>
            <a:pPr marL="12700">
              <a:lnSpc>
                <a:spcPts val="3985"/>
              </a:lnSpc>
            </a:pPr>
            <a:r>
              <a:rPr sz="3800" spc="77" dirty="0">
                <a:solidFill>
                  <a:srgbClr val="1A6BA5"/>
                </a:solidFill>
                <a:latin typeface="Arial"/>
                <a:cs typeface="Arial"/>
              </a:rPr>
              <a:t>Odontogenic</a:t>
            </a:r>
            <a:endParaRPr sz="3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29476" y="489306"/>
            <a:ext cx="1952534" cy="508000"/>
          </a:xfrm>
          <a:prstGeom prst="rect">
            <a:avLst/>
          </a:prstGeom>
        </p:spPr>
        <p:txBody>
          <a:bodyPr wrap="square" lIns="0" tIns="25304" rIns="0" bIns="0" rtlCol="0">
            <a:noAutofit/>
          </a:bodyPr>
          <a:lstStyle/>
          <a:p>
            <a:pPr marL="12700">
              <a:lnSpc>
                <a:spcPts val="3985"/>
              </a:lnSpc>
            </a:pPr>
            <a:r>
              <a:rPr sz="3800" spc="40" dirty="0">
                <a:solidFill>
                  <a:srgbClr val="1A6BA5"/>
                </a:solidFill>
                <a:latin typeface="Arial"/>
                <a:cs typeface="Arial"/>
              </a:rPr>
              <a:t>Myxoma</a:t>
            </a:r>
            <a:endParaRPr sz="3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18052" y="1544371"/>
            <a:ext cx="223075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spc="-104" dirty="0">
                <a:solidFill>
                  <a:prstClr val="black"/>
                </a:solidFill>
                <a:latin typeface="Arial"/>
                <a:cs typeface="Arial"/>
              </a:rPr>
              <a:t>Is</a:t>
            </a:r>
            <a:endParaRPr sz="1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71036" y="1544371"/>
            <a:ext cx="7905841" cy="5715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spc="34" dirty="0">
                <a:solidFill>
                  <a:prstClr val="black"/>
                </a:solidFill>
                <a:latin typeface="Arial"/>
                <a:cs typeface="Arial"/>
              </a:rPr>
              <a:t>a benign odontogenic neoplasm characterized  by </a:t>
            </a:r>
            <a:r>
              <a:rPr sz="1900" spc="34" dirty="0">
                <a:solidFill>
                  <a:srgbClr val="FD0000"/>
                </a:solidFill>
                <a:latin typeface="Arial"/>
                <a:cs typeface="Arial"/>
              </a:rPr>
              <a:t>stellate and spindle•</a:t>
            </a:r>
            <a:endParaRPr sz="1900">
              <a:solidFill>
                <a:prstClr val="black"/>
              </a:solidFill>
              <a:latin typeface="Arial"/>
              <a:cs typeface="Arial"/>
            </a:endParaRPr>
          </a:p>
          <a:p>
            <a:pPr marL="396747" marR="12117">
              <a:lnSpc>
                <a:spcPct val="95825"/>
              </a:lnSpc>
              <a:spcBef>
                <a:spcPts val="112"/>
              </a:spcBef>
            </a:pPr>
            <a:r>
              <a:rPr sz="1900" spc="40" dirty="0">
                <a:solidFill>
                  <a:srgbClr val="FD0000"/>
                </a:solidFill>
                <a:latin typeface="Arial"/>
                <a:cs typeface="Arial"/>
              </a:rPr>
              <a:t>shaped cells dispersed in an abundant myxoid extracellular matrix</a:t>
            </a:r>
            <a:r>
              <a:rPr sz="1900" spc="40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sz="1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14291" y="2153971"/>
            <a:ext cx="702207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spc="20" dirty="0">
                <a:solidFill>
                  <a:prstClr val="black"/>
                </a:solidFill>
                <a:latin typeface="Arial"/>
                <a:cs typeface="Arial"/>
              </a:rPr>
              <a:t>When</a:t>
            </a:r>
            <a:endParaRPr sz="1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54955" y="2153971"/>
            <a:ext cx="178316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endParaRPr sz="1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65267" y="2153971"/>
            <a:ext cx="6815835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spc="41" dirty="0">
                <a:solidFill>
                  <a:prstClr val="black"/>
                </a:solidFill>
                <a:latin typeface="Arial"/>
                <a:cs typeface="Arial"/>
              </a:rPr>
              <a:t>greater amount of collagen is evident, the term "odontogenic</a:t>
            </a:r>
            <a:endParaRPr sz="1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80779" y="2458771"/>
            <a:ext cx="2125599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spc="39" dirty="0">
                <a:solidFill>
                  <a:prstClr val="black"/>
                </a:solidFill>
                <a:latin typeface="Arial"/>
                <a:cs typeface="Arial"/>
              </a:rPr>
              <a:t>myxofibroma" may</a:t>
            </a:r>
            <a:endParaRPr sz="1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935715" y="2458771"/>
            <a:ext cx="315359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spc="12" dirty="0">
                <a:solidFill>
                  <a:prstClr val="black"/>
                </a:solidFill>
                <a:latin typeface="Arial"/>
                <a:cs typeface="Arial"/>
              </a:rPr>
              <a:t>be</a:t>
            </a:r>
            <a:endParaRPr sz="1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289283" y="2458771"/>
            <a:ext cx="576875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spc="14" dirty="0">
                <a:solidFill>
                  <a:prstClr val="black"/>
                </a:solidFill>
                <a:latin typeface="Arial"/>
                <a:cs typeface="Arial"/>
              </a:rPr>
              <a:t>used</a:t>
            </a:r>
            <a:endParaRPr sz="1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11499" y="2812809"/>
            <a:ext cx="254254" cy="457200"/>
          </a:xfrm>
          <a:prstGeom prst="rect">
            <a:avLst/>
          </a:prstGeom>
        </p:spPr>
        <p:txBody>
          <a:bodyPr wrap="square" lIns="0" tIns="22669" rIns="0" bIns="0" rtlCol="0">
            <a:noAutofit/>
          </a:bodyPr>
          <a:lstStyle/>
          <a:p>
            <a:pPr marL="12700">
              <a:lnSpc>
                <a:spcPts val="3570"/>
              </a:lnSpc>
            </a:pPr>
            <a:r>
              <a:rPr sz="3400" i="1" spc="-407" dirty="0">
                <a:solidFill>
                  <a:srgbClr val="8CC1BA"/>
                </a:solidFill>
                <a:latin typeface="Times New Roman"/>
                <a:cs typeface="Times New Roman"/>
              </a:rPr>
              <a:t>7</a:t>
            </a:r>
            <a:endParaRPr sz="34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91403" y="3469921"/>
            <a:ext cx="161925" cy="1990097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2700">
              <a:lnSpc>
                <a:spcPts val="2655"/>
              </a:lnSpc>
            </a:pPr>
            <a:r>
              <a:rPr sz="2500" spc="-175" dirty="0">
                <a:solidFill>
                  <a:srgbClr val="1A6BA5"/>
                </a:solidFill>
                <a:latin typeface="Arial"/>
                <a:cs typeface="Arial"/>
              </a:rPr>
              <a:t>•</a:t>
            </a:r>
            <a:endParaRPr sz="25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371"/>
              </a:spcBef>
            </a:pPr>
            <a:r>
              <a:rPr sz="2500" spc="-175" dirty="0">
                <a:solidFill>
                  <a:srgbClr val="1A6BA5"/>
                </a:solidFill>
                <a:latin typeface="Times New Roman"/>
                <a:cs typeface="Times New Roman"/>
              </a:rPr>
              <a:t>•</a:t>
            </a:r>
            <a:endParaRPr sz="2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marR="5810">
              <a:lnSpc>
                <a:spcPct val="95825"/>
              </a:lnSpc>
              <a:spcBef>
                <a:spcPts val="1597"/>
              </a:spcBef>
            </a:pPr>
            <a:r>
              <a:rPr sz="2300" dirty="0">
                <a:solidFill>
                  <a:srgbClr val="1A6BA5"/>
                </a:solidFill>
                <a:latin typeface="Arial"/>
                <a:cs typeface="Arial"/>
              </a:rPr>
              <a:t>•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810">
              <a:lnSpc>
                <a:spcPct val="95825"/>
              </a:lnSpc>
              <a:spcBef>
                <a:spcPts val="1699"/>
              </a:spcBef>
            </a:pPr>
            <a:r>
              <a:rPr sz="2300" dirty="0">
                <a:solidFill>
                  <a:srgbClr val="1A6BA5"/>
                </a:solidFill>
                <a:latin typeface="Arial"/>
                <a:cs typeface="Arial"/>
              </a:rPr>
              <a:t>•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33363" y="3469921"/>
            <a:ext cx="4975887" cy="1990097"/>
          </a:xfrm>
          <a:prstGeom prst="rect">
            <a:avLst/>
          </a:prstGeom>
        </p:spPr>
        <p:txBody>
          <a:bodyPr wrap="square" lIns="0" tIns="16859" rIns="0" bIns="0" rtlCol="0">
            <a:noAutofit/>
          </a:bodyPr>
          <a:lstStyle/>
          <a:p>
            <a:pPr marL="15747">
              <a:lnSpc>
                <a:spcPts val="2655"/>
              </a:lnSpc>
            </a:pPr>
            <a:r>
              <a:rPr sz="2500" spc="83" dirty="0">
                <a:solidFill>
                  <a:srgbClr val="1A6BA5"/>
                </a:solidFill>
                <a:latin typeface="Arial"/>
                <a:cs typeface="Arial"/>
              </a:rPr>
              <a:t>3</a:t>
            </a:r>
            <a:r>
              <a:rPr lang="en-US" sz="2500" spc="83" dirty="0">
                <a:solidFill>
                  <a:srgbClr val="1A6BA5"/>
                </a:solidFill>
                <a:latin typeface="Arial"/>
                <a:cs typeface="Arial"/>
              </a:rPr>
              <a:t>rd</a:t>
            </a:r>
            <a:r>
              <a:rPr sz="2500" spc="83" dirty="0">
                <a:solidFill>
                  <a:srgbClr val="1A6BA5"/>
                </a:solidFill>
                <a:latin typeface="Arial"/>
                <a:cs typeface="Arial"/>
              </a:rPr>
              <a:t> </a:t>
            </a:r>
            <a:r>
              <a:rPr sz="2300" spc="83" dirty="0">
                <a:solidFill>
                  <a:srgbClr val="1A6BA5"/>
                </a:solidFill>
                <a:latin typeface="Arial"/>
                <a:cs typeface="Arial"/>
              </a:rPr>
              <a:t>most frequent odontogenic tumor</a:t>
            </a:r>
            <a:endParaRPr sz="23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47625">
              <a:lnSpc>
                <a:spcPct val="95825"/>
              </a:lnSpc>
              <a:spcBef>
                <a:spcPts val="1371"/>
              </a:spcBef>
            </a:pPr>
            <a:r>
              <a:rPr sz="2500" spc="224" dirty="0">
                <a:solidFill>
                  <a:srgbClr val="1A6BA5"/>
                </a:solidFill>
                <a:latin typeface="Times New Roman"/>
                <a:cs typeface="Times New Roman"/>
              </a:rPr>
              <a:t>2</a:t>
            </a:r>
            <a:r>
              <a:rPr sz="2500" spc="224" baseline="30000" dirty="0">
                <a:solidFill>
                  <a:srgbClr val="1A6BA5"/>
                </a:solidFill>
                <a:latin typeface="Times New Roman"/>
                <a:cs typeface="Times New Roman"/>
              </a:rPr>
              <a:t>n</a:t>
            </a:r>
            <a:r>
              <a:rPr lang="en-US" sz="2500" spc="224" baseline="30000" dirty="0">
                <a:solidFill>
                  <a:srgbClr val="1A6BA5"/>
                </a:solidFill>
                <a:latin typeface="Times New Roman"/>
                <a:cs typeface="Times New Roman"/>
              </a:rPr>
              <a:t>d</a:t>
            </a:r>
            <a:r>
              <a:rPr lang="en-US" sz="2500" spc="224" dirty="0">
                <a:solidFill>
                  <a:srgbClr val="1A6BA5"/>
                </a:solidFill>
                <a:latin typeface="Times New Roman"/>
                <a:cs typeface="Times New Roman"/>
              </a:rPr>
              <a:t>-</a:t>
            </a:r>
            <a:r>
              <a:rPr sz="2500" spc="224" dirty="0">
                <a:solidFill>
                  <a:srgbClr val="1A6BA5"/>
                </a:solidFill>
                <a:latin typeface="Times New Roman"/>
                <a:cs typeface="Times New Roman"/>
              </a:rPr>
              <a:t>4</a:t>
            </a:r>
            <a:r>
              <a:rPr lang="en-US" sz="2500" spc="224" dirty="0">
                <a:solidFill>
                  <a:srgbClr val="1A6BA5"/>
                </a:solidFill>
                <a:latin typeface="Times New Roman"/>
                <a:cs typeface="Times New Roman"/>
              </a:rPr>
              <a:t>th</a:t>
            </a:r>
            <a:r>
              <a:rPr sz="2500" spc="224" dirty="0">
                <a:solidFill>
                  <a:srgbClr val="1A6BA5"/>
                </a:solidFill>
                <a:latin typeface="Times New Roman"/>
                <a:cs typeface="Times New Roman"/>
              </a:rPr>
              <a:t> </a:t>
            </a:r>
            <a:r>
              <a:rPr sz="2300" spc="22" dirty="0">
                <a:solidFill>
                  <a:srgbClr val="1A6BA5"/>
                </a:solidFill>
                <a:latin typeface="Arial"/>
                <a:cs typeface="Arial"/>
              </a:rPr>
              <a:t>decade</a:t>
            </a:r>
            <a:endParaRPr sz="23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4892" marR="47625">
              <a:lnSpc>
                <a:spcPct val="95825"/>
              </a:lnSpc>
              <a:spcBef>
                <a:spcPts val="1597"/>
              </a:spcBef>
            </a:pPr>
            <a:r>
              <a:rPr sz="2300" spc="27" dirty="0">
                <a:solidFill>
                  <a:srgbClr val="1A6BA5"/>
                </a:solidFill>
                <a:latin typeface="Arial"/>
                <a:cs typeface="Arial"/>
              </a:rPr>
              <a:t>Molar regions</a:t>
            </a:r>
            <a:endParaRPr sz="23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4892" marR="47625">
              <a:lnSpc>
                <a:spcPct val="95825"/>
              </a:lnSpc>
              <a:spcBef>
                <a:spcPts val="1699"/>
              </a:spcBef>
            </a:pPr>
            <a:r>
              <a:rPr sz="2300" spc="37" dirty="0">
                <a:solidFill>
                  <a:srgbClr val="1A6BA5"/>
                </a:solidFill>
                <a:latin typeface="Arial"/>
                <a:cs typeface="Arial"/>
              </a:rPr>
              <a:t>Locally invasive-painless expansion</a:t>
            </a:r>
            <a:endParaRPr sz="23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636011" y="4960745"/>
            <a:ext cx="153035" cy="215900"/>
          </a:xfrm>
          <a:prstGeom prst="rect">
            <a:avLst/>
          </a:prstGeom>
        </p:spPr>
        <p:txBody>
          <a:bodyPr wrap="square" lIns="0" tIns="10350" rIns="0" bIns="0" rtlCol="0">
            <a:noAutofit/>
          </a:bodyPr>
          <a:lstStyle/>
          <a:p>
            <a:pPr marL="12700">
              <a:lnSpc>
                <a:spcPts val="1630"/>
              </a:lnSpc>
            </a:pPr>
            <a:r>
              <a:rPr sz="1500" spc="29" dirty="0">
                <a:solidFill>
                  <a:srgbClr val="5D807E"/>
                </a:solidFill>
                <a:latin typeface="Times New Roman"/>
                <a:cs typeface="Times New Roman"/>
              </a:rPr>
              <a:t>1</a:t>
            </a:r>
            <a:endParaRPr sz="15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7713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97556" y="407732"/>
            <a:ext cx="3958270" cy="635000"/>
          </a:xfrm>
          <a:prstGeom prst="rect">
            <a:avLst/>
          </a:prstGeom>
        </p:spPr>
        <p:txBody>
          <a:bodyPr wrap="square" lIns="0" tIns="31750" rIns="0" bIns="0" rtlCol="0">
            <a:noAutofit/>
          </a:bodyPr>
          <a:lstStyle/>
          <a:p>
            <a:pPr marL="12700">
              <a:lnSpc>
                <a:spcPts val="5000"/>
              </a:lnSpc>
            </a:pPr>
            <a:r>
              <a:rPr sz="4800" b="1" spc="61" dirty="0">
                <a:solidFill>
                  <a:srgbClr val="1A6BA5"/>
                </a:solidFill>
                <a:latin typeface="Arial"/>
                <a:cs typeface="Arial"/>
              </a:rPr>
              <a:t>Odontogenic</a:t>
            </a:r>
            <a:endParaRPr sz="4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87971" y="407732"/>
            <a:ext cx="2620881" cy="635000"/>
          </a:xfrm>
          <a:prstGeom prst="rect">
            <a:avLst/>
          </a:prstGeom>
        </p:spPr>
        <p:txBody>
          <a:bodyPr wrap="square" lIns="0" tIns="31750" rIns="0" bIns="0" rtlCol="0">
            <a:noAutofit/>
          </a:bodyPr>
          <a:lstStyle/>
          <a:p>
            <a:pPr marL="12700">
              <a:lnSpc>
                <a:spcPts val="5000"/>
              </a:lnSpc>
            </a:pPr>
            <a:r>
              <a:rPr sz="4800" b="1" spc="86" dirty="0">
                <a:solidFill>
                  <a:srgbClr val="1A6BA5"/>
                </a:solidFill>
                <a:latin typeface="Arial"/>
                <a:cs typeface="Arial"/>
              </a:rPr>
              <a:t>Myxoma</a:t>
            </a:r>
            <a:endParaRPr sz="4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34659" y="1163339"/>
            <a:ext cx="1870845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b="1" spc="-86" dirty="0">
                <a:solidFill>
                  <a:prstClr val="black"/>
                </a:solidFill>
                <a:latin typeface="Arial"/>
                <a:cs typeface="Arial"/>
              </a:rPr>
              <a:t>Radiograph</a:t>
            </a:r>
            <a:endParaRPr sz="27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61251" y="5419918"/>
            <a:ext cx="1210229" cy="482151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12700" marR="28575">
              <a:lnSpc>
                <a:spcPts val="1735"/>
              </a:lnSpc>
            </a:pPr>
            <a:r>
              <a:rPr sz="1600" b="1" spc="51" dirty="0">
                <a:solidFill>
                  <a:srgbClr val="935072"/>
                </a:solidFill>
                <a:latin typeface="Times New Roman"/>
                <a:cs typeface="Times New Roman"/>
              </a:rPr>
              <a:t>Fig</a:t>
            </a:r>
            <a:r>
              <a:rPr sz="1600" b="1" spc="51" dirty="0">
                <a:solidFill>
                  <a:srgbClr val="9E6280"/>
                </a:solidFill>
                <a:latin typeface="Times New Roman"/>
                <a:cs typeface="Times New Roman"/>
              </a:rPr>
              <a:t>. </a:t>
            </a:r>
            <a:r>
              <a:rPr sz="1600" b="1" spc="51" dirty="0">
                <a:solidFill>
                  <a:srgbClr val="935072"/>
                </a:solidFill>
                <a:latin typeface="Times New Roman"/>
                <a:cs typeface="Times New Roman"/>
              </a:rPr>
              <a:t>15</a:t>
            </a:r>
            <a:r>
              <a:rPr sz="1600" b="1" spc="51" dirty="0">
                <a:solidFill>
                  <a:srgbClr val="AE7B95"/>
                </a:solidFill>
                <a:latin typeface="Times New Roman"/>
                <a:cs typeface="Times New Roman"/>
              </a:rPr>
              <a:t>-</a:t>
            </a:r>
            <a:r>
              <a:rPr sz="1600" b="1" spc="51" dirty="0">
                <a:solidFill>
                  <a:srgbClr val="935072"/>
                </a:solidFill>
                <a:latin typeface="Times New Roman"/>
                <a:cs typeface="Times New Roman"/>
              </a:rPr>
              <a:t>12</a:t>
            </a:r>
            <a:r>
              <a:rPr sz="1600" b="1" spc="51" dirty="0">
                <a:solidFill>
                  <a:srgbClr val="9E6280"/>
                </a:solidFill>
                <a:latin typeface="Times New Roman"/>
                <a:cs typeface="Times New Roman"/>
              </a:rPr>
              <a:t>3</a:t>
            </a:r>
            <a:endParaRPr sz="16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95825"/>
              </a:lnSpc>
              <a:spcBef>
                <a:spcPts val="183"/>
              </a:spcBef>
            </a:pPr>
            <a:r>
              <a:rPr sz="1500" spc="8" dirty="0">
                <a:solidFill>
                  <a:srgbClr val="2A2A2A"/>
                </a:solidFill>
                <a:latin typeface="Times New Roman"/>
                <a:cs typeface="Times New Roman"/>
              </a:rPr>
              <a:t>l</a:t>
            </a:r>
            <a:r>
              <a:rPr sz="1500" spc="8" dirty="0">
                <a:solidFill>
                  <a:srgbClr val="525252"/>
                </a:solidFill>
                <a:latin typeface="Times New Roman"/>
                <a:cs typeface="Times New Roman"/>
              </a:rPr>
              <a:t>a</a:t>
            </a:r>
            <a:r>
              <a:rPr sz="1500" spc="8" dirty="0">
                <a:solidFill>
                  <a:srgbClr val="3B3B3B"/>
                </a:solidFill>
                <a:latin typeface="Times New Roman"/>
                <a:cs typeface="Times New Roman"/>
              </a:rPr>
              <a:t>rg</a:t>
            </a:r>
            <a:r>
              <a:rPr sz="1500" spc="8" dirty="0">
                <a:solidFill>
                  <a:srgbClr val="525252"/>
                </a:solidFill>
                <a:latin typeface="Times New Roman"/>
                <a:cs typeface="Times New Roman"/>
              </a:rPr>
              <a:t>e  </a:t>
            </a:r>
            <a:r>
              <a:rPr sz="1500" spc="8" dirty="0">
                <a:solidFill>
                  <a:srgbClr val="3B3B3B"/>
                </a:solidFill>
                <a:latin typeface="Times New Roman"/>
                <a:cs typeface="Times New Roman"/>
              </a:rPr>
              <a:t>myx</a:t>
            </a:r>
            <a:r>
              <a:rPr sz="1500" spc="8" dirty="0">
                <a:solidFill>
                  <a:srgbClr val="525252"/>
                </a:solidFill>
                <a:latin typeface="Times New Roman"/>
                <a:cs typeface="Times New Roman"/>
              </a:rPr>
              <a:t>o</a:t>
            </a:r>
            <a:r>
              <a:rPr sz="1500" spc="8" dirty="0">
                <a:solidFill>
                  <a:srgbClr val="3B3B3B"/>
                </a:solidFill>
                <a:latin typeface="Times New Roman"/>
                <a:cs typeface="Times New Roman"/>
              </a:rPr>
              <a:t>m</a:t>
            </a:r>
            <a:r>
              <a:rPr sz="1500" spc="8" dirty="0">
                <a:solidFill>
                  <a:srgbClr val="525252"/>
                </a:solidFill>
                <a:latin typeface="Times New Roman"/>
                <a:cs typeface="Times New Roman"/>
              </a:rPr>
              <a:t>a</a:t>
            </a:r>
            <a:endParaRPr sz="15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20075" y="5419918"/>
            <a:ext cx="2027427" cy="228600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12700">
              <a:lnSpc>
                <a:spcPts val="1735"/>
              </a:lnSpc>
            </a:pPr>
            <a:r>
              <a:rPr sz="1600" spc="23" dirty="0">
                <a:solidFill>
                  <a:srgbClr val="2A2A2A"/>
                </a:solidFill>
                <a:latin typeface="Times New Roman"/>
                <a:cs typeface="Times New Roman"/>
              </a:rPr>
              <a:t>O</a:t>
            </a:r>
            <a:r>
              <a:rPr sz="1600" spc="23" dirty="0">
                <a:solidFill>
                  <a:srgbClr val="3B3B3B"/>
                </a:solidFill>
                <a:latin typeface="Times New Roman"/>
                <a:cs typeface="Times New Roman"/>
              </a:rPr>
              <a:t>do</a:t>
            </a:r>
            <a:r>
              <a:rPr sz="1600" spc="23" dirty="0">
                <a:solidFill>
                  <a:srgbClr val="2A2A2A"/>
                </a:solidFill>
                <a:latin typeface="Times New Roman"/>
                <a:cs typeface="Times New Roman"/>
              </a:rPr>
              <a:t>n</a:t>
            </a:r>
            <a:r>
              <a:rPr sz="1600" spc="23" dirty="0">
                <a:solidFill>
                  <a:srgbClr val="3B3B3B"/>
                </a:solidFill>
                <a:latin typeface="Times New Roman"/>
                <a:cs typeface="Times New Roman"/>
              </a:rPr>
              <a:t>toge</a:t>
            </a:r>
            <a:r>
              <a:rPr sz="1600" spc="23" dirty="0">
                <a:solidFill>
                  <a:srgbClr val="2A2A2A"/>
                </a:solidFill>
                <a:latin typeface="Times New Roman"/>
                <a:cs typeface="Times New Roman"/>
              </a:rPr>
              <a:t>n</a:t>
            </a:r>
            <a:r>
              <a:rPr sz="1600" spc="23" dirty="0">
                <a:solidFill>
                  <a:srgbClr val="3B3B3B"/>
                </a:solidFill>
                <a:latin typeface="Times New Roman"/>
                <a:cs typeface="Times New Roman"/>
              </a:rPr>
              <a:t>ic  myxoma</a:t>
            </a:r>
            <a:r>
              <a:rPr sz="1600" spc="23" dirty="0">
                <a:solidFill>
                  <a:srgbClr val="525252"/>
                </a:solidFill>
                <a:latin typeface="Times New Roman"/>
                <a:cs typeface="Times New Roman"/>
              </a:rPr>
              <a:t>.</a:t>
            </a:r>
            <a:endParaRPr sz="16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65283" y="5430137"/>
            <a:ext cx="1563847" cy="215900"/>
          </a:xfrm>
          <a:prstGeom prst="rect">
            <a:avLst/>
          </a:prstGeom>
        </p:spPr>
        <p:txBody>
          <a:bodyPr wrap="square" lIns="0" tIns="10350" rIns="0" bIns="0" rtlCol="0">
            <a:noAutofit/>
          </a:bodyPr>
          <a:lstStyle/>
          <a:p>
            <a:pPr marL="12700">
              <a:lnSpc>
                <a:spcPts val="1630"/>
              </a:lnSpc>
            </a:pPr>
            <a:r>
              <a:rPr sz="1500" spc="14" dirty="0">
                <a:solidFill>
                  <a:srgbClr val="3B3B3B"/>
                </a:solidFill>
                <a:latin typeface="Times New Roman"/>
                <a:cs typeface="Times New Roman"/>
              </a:rPr>
              <a:t>O</a:t>
            </a:r>
            <a:r>
              <a:rPr sz="1500" spc="14" dirty="0">
                <a:solidFill>
                  <a:srgbClr val="525252"/>
                </a:solidFill>
                <a:latin typeface="Times New Roman"/>
                <a:cs typeface="Times New Roman"/>
              </a:rPr>
              <a:t>cc</a:t>
            </a:r>
            <a:r>
              <a:rPr sz="1500" spc="14" dirty="0">
                <a:solidFill>
                  <a:srgbClr val="2A2A2A"/>
                </a:solidFill>
                <a:latin typeface="Times New Roman"/>
                <a:cs typeface="Times New Roman"/>
              </a:rPr>
              <a:t>l</a:t>
            </a:r>
            <a:r>
              <a:rPr sz="1500" spc="14" dirty="0">
                <a:solidFill>
                  <a:srgbClr val="525252"/>
                </a:solidFill>
                <a:latin typeface="Times New Roman"/>
                <a:cs typeface="Times New Roman"/>
              </a:rPr>
              <a:t>usa</a:t>
            </a:r>
            <a:r>
              <a:rPr sz="1500" spc="14" dirty="0">
                <a:solidFill>
                  <a:srgbClr val="2A2A2A"/>
                </a:solidFill>
                <a:latin typeface="Times New Roman"/>
                <a:cs typeface="Times New Roman"/>
              </a:rPr>
              <a:t>l  </a:t>
            </a:r>
            <a:r>
              <a:rPr sz="1400" spc="56" dirty="0">
                <a:solidFill>
                  <a:srgbClr val="3B3B3B"/>
                </a:solidFill>
                <a:latin typeface="Arial"/>
                <a:cs typeface="Arial"/>
              </a:rPr>
              <a:t>vi</a:t>
            </a:r>
            <a:r>
              <a:rPr sz="1400" spc="56" dirty="0">
                <a:solidFill>
                  <a:srgbClr val="525252"/>
                </a:solidFill>
                <a:latin typeface="Arial"/>
                <a:cs typeface="Arial"/>
              </a:rPr>
              <a:t>e</a:t>
            </a:r>
            <a:r>
              <a:rPr sz="1400" spc="56" dirty="0">
                <a:solidFill>
                  <a:srgbClr val="3B3B3B"/>
                </a:solidFill>
                <a:latin typeface="Arial"/>
                <a:cs typeface="Arial"/>
              </a:rPr>
              <a:t>w </a:t>
            </a:r>
            <a:r>
              <a:rPr sz="1500" spc="14" dirty="0">
                <a:solidFill>
                  <a:srgbClr val="525252"/>
                </a:solidFill>
                <a:latin typeface="Times New Roman"/>
                <a:cs typeface="Times New Roman"/>
              </a:rPr>
              <a:t>o</a:t>
            </a:r>
            <a:r>
              <a:rPr sz="1500" spc="14" dirty="0">
                <a:solidFill>
                  <a:srgbClr val="3B3B3B"/>
                </a:solidFill>
                <a:latin typeface="Times New Roman"/>
                <a:cs typeface="Times New Roman"/>
              </a:rPr>
              <a:t>f </a:t>
            </a:r>
            <a:r>
              <a:rPr sz="1500" spc="14" dirty="0">
                <a:solidFill>
                  <a:srgbClr val="525252"/>
                </a:solidFill>
                <a:latin typeface="Times New Roman"/>
                <a:cs typeface="Times New Roman"/>
              </a:rPr>
              <a:t>a</a:t>
            </a:r>
            <a:endParaRPr sz="15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1636" y="5442009"/>
            <a:ext cx="113703" cy="1052067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12700">
              <a:lnSpc>
                <a:spcPts val="1839"/>
              </a:lnSpc>
            </a:pPr>
            <a:r>
              <a:rPr sz="1700" spc="-154" dirty="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17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38"/>
              </a:spcBef>
            </a:pPr>
            <a:r>
              <a:rPr sz="1700" spc="-154" dirty="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17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250"/>
              </a:spcBef>
            </a:pPr>
            <a:r>
              <a:rPr sz="1700" spc="-154" dirty="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17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30"/>
              </a:spcBef>
            </a:pPr>
            <a:r>
              <a:rPr sz="1700" spc="-154" dirty="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17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35100" y="5442009"/>
            <a:ext cx="4143594" cy="1052067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21843" marR="24539">
              <a:lnSpc>
                <a:spcPts val="1839"/>
              </a:lnSpc>
            </a:pPr>
            <a:r>
              <a:rPr sz="1700" spc="23" dirty="0">
                <a:solidFill>
                  <a:prstClr val="black"/>
                </a:solidFill>
                <a:latin typeface="Arial"/>
                <a:cs typeface="Arial"/>
              </a:rPr>
              <a:t>Unilocular/multilocular  radiolucencies</a:t>
            </a:r>
            <a:endParaRPr sz="1700">
              <a:solidFill>
                <a:prstClr val="black"/>
              </a:solidFill>
              <a:latin typeface="Arial"/>
              <a:cs typeface="Arial"/>
            </a:endParaRPr>
          </a:p>
          <a:p>
            <a:pPr marL="18795" indent="-6095">
              <a:lnSpc>
                <a:spcPts val="1954"/>
              </a:lnSpc>
              <a:spcBef>
                <a:spcPts val="38"/>
              </a:spcBef>
            </a:pPr>
            <a:r>
              <a:rPr sz="1700" spc="44" dirty="0">
                <a:solidFill>
                  <a:prstClr val="black"/>
                </a:solidFill>
                <a:latin typeface="Arial"/>
                <a:cs typeface="Arial"/>
              </a:rPr>
              <a:t>Soap bubble/honeycomb appearance </a:t>
            </a:r>
            <a:endParaRPr sz="1700">
              <a:solidFill>
                <a:prstClr val="black"/>
              </a:solidFill>
              <a:latin typeface="Arial"/>
              <a:cs typeface="Arial"/>
            </a:endParaRPr>
          </a:p>
          <a:p>
            <a:pPr marL="18795">
              <a:lnSpc>
                <a:spcPts val="1954"/>
              </a:lnSpc>
              <a:spcBef>
                <a:spcPts val="193"/>
              </a:spcBef>
            </a:pPr>
            <a:r>
              <a:rPr sz="1700" spc="25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1700" spc="9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700" spc="29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70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700" spc="6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00" spc="2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700" spc="14" dirty="0">
                <a:solidFill>
                  <a:prstClr val="black"/>
                </a:solidFill>
                <a:latin typeface="Arial"/>
                <a:cs typeface="Arial"/>
              </a:rPr>
              <a:t>tr</a:t>
            </a:r>
            <a:r>
              <a:rPr sz="1700" spc="2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700" spc="9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700" spc="29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1700" spc="25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170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700" spc="1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00" spc="14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700" spc="25" dirty="0">
                <a:solidFill>
                  <a:prstClr val="black"/>
                </a:solidFill>
                <a:latin typeface="Arial"/>
                <a:cs typeface="Arial"/>
              </a:rPr>
              <a:t>enn</a:t>
            </a:r>
            <a:r>
              <a:rPr sz="1700" spc="9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700" spc="29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700" spc="19" dirty="0">
                <a:solidFill>
                  <a:prstClr val="black"/>
                </a:solidFill>
                <a:latin typeface="Arial"/>
                <a:cs typeface="Arial"/>
              </a:rPr>
              <a:t>-r</a:t>
            </a:r>
            <a:r>
              <a:rPr sz="1700" spc="2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700" spc="2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700" spc="19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1700" spc="2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70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700" spc="33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00" spc="56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700" spc="3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700" spc="14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700" spc="38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1700" spc="6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700" spc="83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700" spc="14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1700" spc="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700" spc="3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700" spc="103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700" spc="-66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700" spc="132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700" spc="-8" dirty="0">
                <a:solidFill>
                  <a:prstClr val="black"/>
                </a:solidFill>
                <a:latin typeface="Arial"/>
                <a:cs typeface="Arial"/>
              </a:rPr>
              <a:t>ns</a:t>
            </a:r>
            <a:r>
              <a:rPr sz="1700" spc="-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sz="1700">
              <a:solidFill>
                <a:prstClr val="black"/>
              </a:solidFill>
              <a:latin typeface="Arial"/>
              <a:cs typeface="Arial"/>
            </a:endParaRPr>
          </a:p>
          <a:p>
            <a:pPr marL="18795">
              <a:lnSpc>
                <a:spcPts val="1954"/>
              </a:lnSpc>
              <a:spcBef>
                <a:spcPts val="193"/>
              </a:spcBef>
            </a:pPr>
            <a:r>
              <a:rPr sz="1700" spc="37" dirty="0">
                <a:solidFill>
                  <a:prstClr val="black"/>
                </a:solidFill>
                <a:latin typeface="Arial"/>
                <a:cs typeface="Arial"/>
              </a:rPr>
              <a:t>Margins are well-defined and corticated</a:t>
            </a:r>
            <a:endParaRPr sz="17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95691" y="5686169"/>
            <a:ext cx="3850198" cy="215900"/>
          </a:xfrm>
          <a:prstGeom prst="rect">
            <a:avLst/>
          </a:prstGeom>
        </p:spPr>
        <p:txBody>
          <a:bodyPr wrap="square" lIns="0" tIns="10350" rIns="0" bIns="0" rtlCol="0">
            <a:noAutofit/>
          </a:bodyPr>
          <a:lstStyle/>
          <a:p>
            <a:pPr marL="12700">
              <a:lnSpc>
                <a:spcPts val="1630"/>
              </a:lnSpc>
            </a:pPr>
            <a:r>
              <a:rPr sz="1500" spc="35" dirty="0">
                <a:solidFill>
                  <a:srgbClr val="525252"/>
                </a:solidFill>
                <a:latin typeface="Times New Roman"/>
                <a:cs typeface="Times New Roman"/>
              </a:rPr>
              <a:t>s</a:t>
            </a:r>
            <a:r>
              <a:rPr sz="1500" spc="35" dirty="0">
                <a:solidFill>
                  <a:srgbClr val="3B3B3B"/>
                </a:solidFill>
                <a:latin typeface="Times New Roman"/>
                <a:cs typeface="Times New Roman"/>
              </a:rPr>
              <a:t>howing  bu</a:t>
            </a:r>
            <a:r>
              <a:rPr sz="1500" spc="35" dirty="0">
                <a:solidFill>
                  <a:srgbClr val="525252"/>
                </a:solidFill>
                <a:latin typeface="Times New Roman"/>
                <a:cs typeface="Times New Roman"/>
              </a:rPr>
              <a:t>cca</a:t>
            </a:r>
            <a:r>
              <a:rPr sz="1500" spc="35" dirty="0">
                <a:solidFill>
                  <a:srgbClr val="3B3B3B"/>
                </a:solidFill>
                <a:latin typeface="Times New Roman"/>
                <a:cs typeface="Times New Roman"/>
              </a:rPr>
              <a:t>l  </a:t>
            </a:r>
            <a:r>
              <a:rPr sz="1500" spc="35" dirty="0">
                <a:solidFill>
                  <a:srgbClr val="525252"/>
                </a:solidFill>
                <a:latin typeface="Times New Roman"/>
                <a:cs typeface="Times New Roman"/>
              </a:rPr>
              <a:t>e</a:t>
            </a:r>
            <a:r>
              <a:rPr sz="1500" spc="35" dirty="0">
                <a:solidFill>
                  <a:srgbClr val="3B3B3B"/>
                </a:solidFill>
                <a:latin typeface="Times New Roman"/>
                <a:cs typeface="Times New Roman"/>
              </a:rPr>
              <a:t>xp</a:t>
            </a:r>
            <a:r>
              <a:rPr sz="1500" spc="35" dirty="0">
                <a:solidFill>
                  <a:srgbClr val="525252"/>
                </a:solidFill>
                <a:latin typeface="Times New Roman"/>
                <a:cs typeface="Times New Roman"/>
              </a:rPr>
              <a:t>a</a:t>
            </a:r>
            <a:r>
              <a:rPr sz="1500" spc="35" dirty="0">
                <a:solidFill>
                  <a:srgbClr val="3B3B3B"/>
                </a:solidFill>
                <a:latin typeface="Times New Roman"/>
                <a:cs typeface="Times New Roman"/>
              </a:rPr>
              <a:t>nsi</a:t>
            </a:r>
            <a:r>
              <a:rPr sz="1500" spc="35" dirty="0">
                <a:solidFill>
                  <a:srgbClr val="525252"/>
                </a:solidFill>
                <a:latin typeface="Times New Roman"/>
                <a:cs typeface="Times New Roman"/>
              </a:rPr>
              <a:t>o</a:t>
            </a:r>
            <a:r>
              <a:rPr sz="1500" spc="35" dirty="0">
                <a:solidFill>
                  <a:srgbClr val="3B3B3B"/>
                </a:solidFill>
                <a:latin typeface="Times New Roman"/>
                <a:cs typeface="Times New Roman"/>
              </a:rPr>
              <a:t>n  </a:t>
            </a:r>
            <a:r>
              <a:rPr sz="1500" spc="35" dirty="0">
                <a:solidFill>
                  <a:srgbClr val="525252"/>
                </a:solidFill>
                <a:latin typeface="Times New Roman"/>
                <a:cs typeface="Times New Roman"/>
              </a:rPr>
              <a:t>a</a:t>
            </a:r>
            <a:r>
              <a:rPr sz="1500" spc="35" dirty="0">
                <a:solidFill>
                  <a:srgbClr val="3B3B3B"/>
                </a:solidFill>
                <a:latin typeface="Times New Roman"/>
                <a:cs typeface="Times New Roman"/>
              </a:rPr>
              <a:t>n</a:t>
            </a:r>
            <a:r>
              <a:rPr sz="1500" spc="35" dirty="0">
                <a:solidFill>
                  <a:srgbClr val="525252"/>
                </a:solidFill>
                <a:latin typeface="Times New Roman"/>
                <a:cs typeface="Times New Roman"/>
              </a:rPr>
              <a:t>d "s</a:t>
            </a:r>
            <a:r>
              <a:rPr sz="1500" spc="35" dirty="0">
                <a:solidFill>
                  <a:srgbClr val="3B3B3B"/>
                </a:solidFill>
                <a:latin typeface="Times New Roman"/>
                <a:cs typeface="Times New Roman"/>
              </a:rPr>
              <a:t>o</a:t>
            </a:r>
            <a:r>
              <a:rPr sz="1500" spc="35" dirty="0">
                <a:solidFill>
                  <a:srgbClr val="525252"/>
                </a:solidFill>
                <a:latin typeface="Times New Roman"/>
                <a:cs typeface="Times New Roman"/>
              </a:rPr>
              <a:t>a</a:t>
            </a:r>
            <a:r>
              <a:rPr sz="1500" spc="35" dirty="0">
                <a:solidFill>
                  <a:srgbClr val="3B3B3B"/>
                </a:solidFill>
                <a:latin typeface="Times New Roman"/>
                <a:cs typeface="Times New Roman"/>
              </a:rPr>
              <a:t>p bubb</a:t>
            </a:r>
            <a:r>
              <a:rPr sz="1500" spc="35" dirty="0">
                <a:solidFill>
                  <a:srgbClr val="2A2A2A"/>
                </a:solidFill>
                <a:latin typeface="Times New Roman"/>
                <a:cs typeface="Times New Roman"/>
              </a:rPr>
              <a:t>l</a:t>
            </a:r>
            <a:r>
              <a:rPr sz="1500" spc="35" dirty="0">
                <a:solidFill>
                  <a:srgbClr val="525252"/>
                </a:solidFill>
                <a:latin typeface="Times New Roman"/>
                <a:cs typeface="Times New Roman"/>
              </a:rPr>
              <a:t>e</a:t>
            </a:r>
            <a:r>
              <a:rPr sz="1500" spc="35" dirty="0">
                <a:solidFill>
                  <a:srgbClr val="676767"/>
                </a:solidFill>
                <a:latin typeface="Times New Roman"/>
                <a:cs typeface="Times New Roman"/>
              </a:rPr>
              <a:t>"</a:t>
            </a:r>
            <a:endParaRPr sz="15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449059" y="5926961"/>
            <a:ext cx="4667599" cy="459739"/>
          </a:xfrm>
          <a:prstGeom prst="rect">
            <a:avLst/>
          </a:prstGeom>
        </p:spPr>
        <p:txBody>
          <a:bodyPr wrap="square" lIns="0" tIns="10350" rIns="0" bIns="0" rtlCol="0">
            <a:noAutofit/>
          </a:bodyPr>
          <a:lstStyle/>
          <a:p>
            <a:pPr marL="24891">
              <a:lnSpc>
                <a:spcPts val="1630"/>
              </a:lnSpc>
            </a:pPr>
            <a:r>
              <a:rPr sz="1500" spc="43" dirty="0">
                <a:solidFill>
                  <a:srgbClr val="2A2A2A"/>
                </a:solidFill>
                <a:latin typeface="Times New Roman"/>
                <a:cs typeface="Times New Roman"/>
              </a:rPr>
              <a:t>r</a:t>
            </a:r>
            <a:r>
              <a:rPr sz="1500" spc="43" dirty="0">
                <a:solidFill>
                  <a:srgbClr val="525252"/>
                </a:solidFill>
                <a:latin typeface="Times New Roman"/>
                <a:cs typeface="Times New Roman"/>
              </a:rPr>
              <a:t>ad</a:t>
            </a:r>
            <a:r>
              <a:rPr sz="1500" spc="43" dirty="0">
                <a:solidFill>
                  <a:srgbClr val="3B3B3B"/>
                </a:solidFill>
                <a:latin typeface="Times New Roman"/>
                <a:cs typeface="Times New Roman"/>
              </a:rPr>
              <a:t>io</a:t>
            </a:r>
            <a:r>
              <a:rPr sz="1500" spc="43" dirty="0">
                <a:solidFill>
                  <a:srgbClr val="2A2A2A"/>
                </a:solidFill>
                <a:latin typeface="Times New Roman"/>
                <a:cs typeface="Times New Roman"/>
              </a:rPr>
              <a:t>l</a:t>
            </a:r>
            <a:r>
              <a:rPr sz="1500" spc="43" dirty="0">
                <a:solidFill>
                  <a:srgbClr val="3B3B3B"/>
                </a:solidFill>
                <a:latin typeface="Times New Roman"/>
                <a:cs typeface="Times New Roman"/>
              </a:rPr>
              <a:t>uc</a:t>
            </a:r>
            <a:r>
              <a:rPr sz="1500" spc="43" dirty="0">
                <a:solidFill>
                  <a:srgbClr val="525252"/>
                </a:solidFill>
                <a:latin typeface="Times New Roman"/>
                <a:cs typeface="Times New Roman"/>
              </a:rPr>
              <a:t>e</a:t>
            </a:r>
            <a:r>
              <a:rPr sz="1500" spc="43" dirty="0">
                <a:solidFill>
                  <a:srgbClr val="3B3B3B"/>
                </a:solidFill>
                <a:latin typeface="Times New Roman"/>
                <a:cs typeface="Times New Roman"/>
              </a:rPr>
              <a:t>n</a:t>
            </a:r>
            <a:r>
              <a:rPr sz="1500" spc="43" dirty="0">
                <a:solidFill>
                  <a:srgbClr val="525252"/>
                </a:solidFill>
                <a:latin typeface="Times New Roman"/>
                <a:cs typeface="Times New Roman"/>
              </a:rPr>
              <a:t>cy  s</a:t>
            </a:r>
            <a:r>
              <a:rPr sz="1500" spc="43" dirty="0">
                <a:solidFill>
                  <a:srgbClr val="3B3B3B"/>
                </a:solidFill>
                <a:latin typeface="Times New Roman"/>
                <a:cs typeface="Times New Roman"/>
              </a:rPr>
              <a:t>imi</a:t>
            </a:r>
            <a:r>
              <a:rPr sz="1500" spc="43" dirty="0">
                <a:solidFill>
                  <a:srgbClr val="2A2A2A"/>
                </a:solidFill>
                <a:latin typeface="Times New Roman"/>
                <a:cs typeface="Times New Roman"/>
              </a:rPr>
              <a:t>l</a:t>
            </a:r>
            <a:r>
              <a:rPr sz="1500" spc="43" dirty="0">
                <a:solidFill>
                  <a:srgbClr val="525252"/>
                </a:solidFill>
                <a:latin typeface="Times New Roman"/>
                <a:cs typeface="Times New Roman"/>
              </a:rPr>
              <a:t>a</a:t>
            </a:r>
            <a:r>
              <a:rPr sz="1500" spc="43" dirty="0">
                <a:solidFill>
                  <a:srgbClr val="2A2A2A"/>
                </a:solidFill>
                <a:latin typeface="Times New Roman"/>
                <a:cs typeface="Times New Roman"/>
              </a:rPr>
              <a:t>r </a:t>
            </a:r>
            <a:r>
              <a:rPr sz="1500" spc="43" dirty="0">
                <a:solidFill>
                  <a:srgbClr val="3B3B3B"/>
                </a:solidFill>
                <a:latin typeface="Times New Roman"/>
                <a:cs typeface="Times New Roman"/>
              </a:rPr>
              <a:t>t</a:t>
            </a:r>
            <a:r>
              <a:rPr sz="1500" spc="43" dirty="0">
                <a:solidFill>
                  <a:srgbClr val="525252"/>
                </a:solidFill>
                <a:latin typeface="Times New Roman"/>
                <a:cs typeface="Times New Roman"/>
              </a:rPr>
              <a:t>o </a:t>
            </a:r>
            <a:r>
              <a:rPr sz="1500" spc="43" dirty="0">
                <a:solidFill>
                  <a:srgbClr val="3B3B3B"/>
                </a:solidFill>
                <a:latin typeface="Times New Roman"/>
                <a:cs typeface="Times New Roman"/>
              </a:rPr>
              <a:t>th</a:t>
            </a:r>
            <a:r>
              <a:rPr sz="1500" spc="43" dirty="0">
                <a:solidFill>
                  <a:srgbClr val="525252"/>
                </a:solidFill>
                <a:latin typeface="Times New Roman"/>
                <a:cs typeface="Times New Roman"/>
              </a:rPr>
              <a:t>a</a:t>
            </a:r>
            <a:r>
              <a:rPr sz="1500" spc="43" dirty="0">
                <a:solidFill>
                  <a:srgbClr val="3B3B3B"/>
                </a:solidFill>
                <a:latin typeface="Times New Roman"/>
                <a:cs typeface="Times New Roman"/>
              </a:rPr>
              <a:t>t </a:t>
            </a:r>
            <a:r>
              <a:rPr sz="1500" spc="43" dirty="0">
                <a:solidFill>
                  <a:srgbClr val="525252"/>
                </a:solidFill>
                <a:latin typeface="Times New Roman"/>
                <a:cs typeface="Times New Roman"/>
              </a:rPr>
              <a:t>see</a:t>
            </a:r>
            <a:r>
              <a:rPr sz="1500" spc="43" dirty="0">
                <a:solidFill>
                  <a:srgbClr val="3B3B3B"/>
                </a:solidFill>
                <a:latin typeface="Times New Roman"/>
                <a:cs typeface="Times New Roman"/>
              </a:rPr>
              <a:t>n  in  </a:t>
            </a:r>
            <a:r>
              <a:rPr sz="1500" spc="43" dirty="0">
                <a:solidFill>
                  <a:srgbClr val="525252"/>
                </a:solidFill>
                <a:latin typeface="Times New Roman"/>
                <a:cs typeface="Times New Roman"/>
              </a:rPr>
              <a:t>a</a:t>
            </a:r>
            <a:r>
              <a:rPr sz="1500" spc="43" dirty="0">
                <a:solidFill>
                  <a:srgbClr val="3B3B3B"/>
                </a:solidFill>
                <a:latin typeface="Times New Roman"/>
                <a:cs typeface="Times New Roman"/>
              </a:rPr>
              <a:t>n </a:t>
            </a:r>
            <a:r>
              <a:rPr sz="1500" spc="43" dirty="0">
                <a:solidFill>
                  <a:srgbClr val="525252"/>
                </a:solidFill>
                <a:latin typeface="Times New Roman"/>
                <a:cs typeface="Times New Roman"/>
              </a:rPr>
              <a:t>a</a:t>
            </a:r>
            <a:r>
              <a:rPr sz="1500" spc="43" dirty="0">
                <a:solidFill>
                  <a:srgbClr val="3B3B3B"/>
                </a:solidFill>
                <a:latin typeface="Times New Roman"/>
                <a:cs typeface="Times New Roman"/>
              </a:rPr>
              <a:t>m</a:t>
            </a:r>
            <a:r>
              <a:rPr sz="1500" spc="43" dirty="0">
                <a:solidFill>
                  <a:srgbClr val="525252"/>
                </a:solidFill>
                <a:latin typeface="Times New Roman"/>
                <a:cs typeface="Times New Roman"/>
              </a:rPr>
              <a:t>e</a:t>
            </a:r>
            <a:r>
              <a:rPr sz="1500" spc="43" dirty="0">
                <a:solidFill>
                  <a:srgbClr val="2A2A2A"/>
                </a:solidFill>
                <a:latin typeface="Times New Roman"/>
                <a:cs typeface="Times New Roman"/>
              </a:rPr>
              <a:t>l</a:t>
            </a:r>
            <a:r>
              <a:rPr sz="1500" spc="43" dirty="0">
                <a:solidFill>
                  <a:srgbClr val="525252"/>
                </a:solidFill>
                <a:latin typeface="Times New Roman"/>
                <a:cs typeface="Times New Roman"/>
              </a:rPr>
              <a:t>o</a:t>
            </a:r>
            <a:r>
              <a:rPr sz="1500" spc="43" dirty="0">
                <a:solidFill>
                  <a:srgbClr val="2A2A2A"/>
                </a:solidFill>
                <a:latin typeface="Times New Roman"/>
                <a:cs typeface="Times New Roman"/>
              </a:rPr>
              <a:t>bl</a:t>
            </a:r>
            <a:r>
              <a:rPr sz="1500" spc="43" dirty="0">
                <a:solidFill>
                  <a:srgbClr val="525252"/>
                </a:solidFill>
                <a:latin typeface="Times New Roman"/>
                <a:cs typeface="Times New Roman"/>
              </a:rPr>
              <a:t>as</a:t>
            </a:r>
            <a:r>
              <a:rPr sz="1500" spc="43" dirty="0">
                <a:solidFill>
                  <a:srgbClr val="3B3B3B"/>
                </a:solidFill>
                <a:latin typeface="Times New Roman"/>
                <a:cs typeface="Times New Roman"/>
              </a:rPr>
              <a:t>t</a:t>
            </a:r>
            <a:r>
              <a:rPr sz="1500" spc="43" dirty="0">
                <a:solidFill>
                  <a:srgbClr val="525252"/>
                </a:solidFill>
                <a:latin typeface="Times New Roman"/>
                <a:cs typeface="Times New Roman"/>
              </a:rPr>
              <a:t>o</a:t>
            </a:r>
            <a:r>
              <a:rPr sz="1500" spc="43" dirty="0">
                <a:solidFill>
                  <a:srgbClr val="3B3B3B"/>
                </a:solidFill>
                <a:latin typeface="Times New Roman"/>
                <a:cs typeface="Times New Roman"/>
              </a:rPr>
              <a:t>m</a:t>
            </a:r>
            <a:r>
              <a:rPr sz="1500" spc="43" dirty="0">
                <a:solidFill>
                  <a:srgbClr val="525252"/>
                </a:solidFill>
                <a:latin typeface="Times New Roman"/>
                <a:cs typeface="Times New Roman"/>
              </a:rPr>
              <a:t>a</a:t>
            </a:r>
            <a:r>
              <a:rPr sz="1500" spc="43" dirty="0">
                <a:solidFill>
                  <a:srgbClr val="676767"/>
                </a:solidFill>
                <a:latin typeface="Times New Roman"/>
                <a:cs typeface="Times New Roman"/>
              </a:rPr>
              <a:t>.</a:t>
            </a:r>
            <a:endParaRPr sz="1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marR="28575">
              <a:lnSpc>
                <a:spcPct val="95825"/>
              </a:lnSpc>
              <a:spcBef>
                <a:spcPts val="113"/>
              </a:spcBef>
            </a:pPr>
            <a:r>
              <a:rPr sz="1400" spc="-60" dirty="0">
                <a:solidFill>
                  <a:srgbClr val="777777"/>
                </a:solidFill>
                <a:latin typeface="Times New Roman"/>
                <a:cs typeface="Times New Roman"/>
              </a:rPr>
              <a:t>(Co</a:t>
            </a:r>
            <a:r>
              <a:rPr sz="1400" spc="-60" dirty="0">
                <a:solidFill>
                  <a:srgbClr val="676767"/>
                </a:solidFill>
                <a:latin typeface="Times New Roman"/>
                <a:cs typeface="Times New Roman"/>
              </a:rPr>
              <a:t>u</a:t>
            </a:r>
            <a:r>
              <a:rPr sz="1400" spc="-60" dirty="0">
                <a:solidFill>
                  <a:srgbClr val="525252"/>
                </a:solidFill>
                <a:latin typeface="Times New Roman"/>
                <a:cs typeface="Times New Roman"/>
              </a:rPr>
              <a:t>rt</a:t>
            </a:r>
            <a:r>
              <a:rPr sz="1400" spc="-60" dirty="0">
                <a:solidFill>
                  <a:srgbClr val="676767"/>
                </a:solidFill>
                <a:latin typeface="Times New Roman"/>
                <a:cs typeface="Times New Roman"/>
              </a:rPr>
              <a:t>es</a:t>
            </a:r>
            <a:r>
              <a:rPr sz="1400" spc="-60" dirty="0">
                <a:solidFill>
                  <a:srgbClr val="777777"/>
                </a:solidFill>
                <a:latin typeface="Times New Roman"/>
                <a:cs typeface="Times New Roman"/>
              </a:rPr>
              <a:t>y </a:t>
            </a:r>
            <a:r>
              <a:rPr sz="1500" i="1" spc="-60" dirty="0">
                <a:solidFill>
                  <a:srgbClr val="777777"/>
                </a:solidFill>
                <a:latin typeface="Times New Roman"/>
                <a:cs typeface="Times New Roman"/>
              </a:rPr>
              <a:t>o</a:t>
            </a:r>
            <a:r>
              <a:rPr sz="1500" i="1" spc="-60" dirty="0">
                <a:solidFill>
                  <a:srgbClr val="676767"/>
                </a:solidFill>
                <a:latin typeface="Times New Roman"/>
                <a:cs typeface="Times New Roman"/>
              </a:rPr>
              <a:t>f Dr. </a:t>
            </a:r>
            <a:r>
              <a:rPr sz="1500" i="1" spc="-60" dirty="0">
                <a:solidFill>
                  <a:srgbClr val="525252"/>
                </a:solidFill>
                <a:latin typeface="Times New Roman"/>
                <a:cs typeface="Times New Roman"/>
              </a:rPr>
              <a:t>M</a:t>
            </a:r>
            <a:r>
              <a:rPr sz="1500" i="1" spc="-60" dirty="0">
                <a:solidFill>
                  <a:srgbClr val="777777"/>
                </a:solidFill>
                <a:latin typeface="Times New Roman"/>
                <a:cs typeface="Times New Roman"/>
              </a:rPr>
              <a:t>i</a:t>
            </a:r>
            <a:r>
              <a:rPr sz="1500" i="1" spc="-60" dirty="0">
                <a:solidFill>
                  <a:srgbClr val="525252"/>
                </a:solidFill>
                <a:latin typeface="Times New Roman"/>
                <a:cs typeface="Times New Roman"/>
              </a:rPr>
              <a:t>k</a:t>
            </a:r>
            <a:r>
              <a:rPr sz="1500" i="1" spc="-60" dirty="0">
                <a:solidFill>
                  <a:srgbClr val="777777"/>
                </a:solidFill>
                <a:latin typeface="Times New Roman"/>
                <a:cs typeface="Times New Roman"/>
              </a:rPr>
              <a:t>e </a:t>
            </a:r>
            <a:r>
              <a:rPr sz="1400" spc="-60" dirty="0">
                <a:solidFill>
                  <a:srgbClr val="676767"/>
                </a:solidFill>
                <a:latin typeface="Times New Roman"/>
                <a:cs typeface="Times New Roman"/>
              </a:rPr>
              <a:t>R</a:t>
            </a:r>
            <a:r>
              <a:rPr sz="1400" spc="-60" dirty="0">
                <a:solidFill>
                  <a:srgbClr val="777777"/>
                </a:solidFill>
                <a:latin typeface="Times New Roman"/>
                <a:cs typeface="Times New Roman"/>
              </a:rPr>
              <a:t>o</a:t>
            </a:r>
            <a:r>
              <a:rPr sz="1400" spc="-60" dirty="0">
                <a:solidFill>
                  <a:srgbClr val="676767"/>
                </a:solidFill>
                <a:latin typeface="Times New Roman"/>
                <a:cs typeface="Times New Roman"/>
              </a:rPr>
              <a:t>hr</a:t>
            </a:r>
            <a:r>
              <a:rPr sz="1400" spc="-60" dirty="0">
                <a:solidFill>
                  <a:srgbClr val="777777"/>
                </a:solidFill>
                <a:latin typeface="Times New Roman"/>
                <a:cs typeface="Times New Roman"/>
              </a:rPr>
              <a:t>e</a:t>
            </a:r>
            <a:r>
              <a:rPr sz="1400" spc="-60" dirty="0">
                <a:solidFill>
                  <a:srgbClr val="676767"/>
                </a:solidFill>
                <a:latin typeface="Times New Roman"/>
                <a:cs typeface="Times New Roman"/>
              </a:rPr>
              <a:t>r</a:t>
            </a:r>
            <a:r>
              <a:rPr sz="1400" spc="-60" dirty="0">
                <a:solidFill>
                  <a:srgbClr val="777777"/>
                </a:solidFill>
                <a:latin typeface="Times New Roman"/>
                <a:cs typeface="Times New Roman"/>
              </a:rPr>
              <a:t>)</a:t>
            </a:r>
            <a:endParaRPr sz="14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41471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98395" y="891610"/>
            <a:ext cx="3830469" cy="609600"/>
          </a:xfrm>
          <a:prstGeom prst="rect">
            <a:avLst/>
          </a:prstGeom>
        </p:spPr>
        <p:txBody>
          <a:bodyPr wrap="square" lIns="0" tIns="30480" rIns="0" bIns="0" rtlCol="0">
            <a:noAutofit/>
          </a:bodyPr>
          <a:lstStyle/>
          <a:p>
            <a:pPr marL="12700">
              <a:lnSpc>
                <a:spcPts val="4800"/>
              </a:lnSpc>
            </a:pPr>
            <a:r>
              <a:rPr sz="4600" b="1" spc="84" dirty="0">
                <a:solidFill>
                  <a:srgbClr val="1A6BA5"/>
                </a:solidFill>
                <a:latin typeface="Arial"/>
                <a:cs typeface="Arial"/>
              </a:rPr>
              <a:t>Odontogenic</a:t>
            </a:r>
            <a:endParaRPr sz="4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45556" y="891610"/>
            <a:ext cx="2479404" cy="609600"/>
          </a:xfrm>
          <a:prstGeom prst="rect">
            <a:avLst/>
          </a:prstGeom>
        </p:spPr>
        <p:txBody>
          <a:bodyPr wrap="square" lIns="0" tIns="30480" rIns="0" bIns="0" rtlCol="0">
            <a:noAutofit/>
          </a:bodyPr>
          <a:lstStyle/>
          <a:p>
            <a:pPr marL="12700">
              <a:lnSpc>
                <a:spcPts val="4800"/>
              </a:lnSpc>
            </a:pPr>
            <a:r>
              <a:rPr sz="4600" b="1" spc="42" dirty="0">
                <a:solidFill>
                  <a:srgbClr val="1A6BA5"/>
                </a:solidFill>
                <a:latin typeface="Arial"/>
                <a:cs typeface="Arial"/>
              </a:rPr>
              <a:t>Myxoma</a:t>
            </a:r>
            <a:endParaRPr sz="4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65852" y="1864379"/>
            <a:ext cx="4139247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spc="42" dirty="0">
                <a:solidFill>
                  <a:srgbClr val="1A6BA5"/>
                </a:solidFill>
                <a:latin typeface="Arial"/>
                <a:cs typeface="Arial"/>
              </a:rPr>
              <a:t>Management &amp; Prognosis</a:t>
            </a:r>
            <a:endParaRPr sz="27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31284" y="3143031"/>
            <a:ext cx="3383054" cy="317500"/>
          </a:xfrm>
          <a:prstGeom prst="rect">
            <a:avLst/>
          </a:prstGeom>
        </p:spPr>
        <p:txBody>
          <a:bodyPr wrap="square" lIns="0" tIns="15875" rIns="0" bIns="0" rtlCol="0">
            <a:noAutofit/>
          </a:bodyPr>
          <a:lstStyle/>
          <a:p>
            <a:pPr marL="12700">
              <a:lnSpc>
                <a:spcPts val="2500"/>
              </a:lnSpc>
            </a:pPr>
            <a:r>
              <a:rPr sz="2100" spc="-3" dirty="0">
                <a:solidFill>
                  <a:prstClr val="black"/>
                </a:solidFill>
                <a:latin typeface="Arial Unicode MS"/>
                <a:cs typeface="Arial Unicode MS"/>
              </a:rPr>
              <a:t>✓ </a:t>
            </a:r>
            <a:r>
              <a:rPr sz="2300" spc="7" dirty="0">
                <a:solidFill>
                  <a:prstClr val="black"/>
                </a:solidFill>
                <a:latin typeface="Arial"/>
                <a:cs typeface="Arial"/>
              </a:rPr>
              <a:t>Small tumor:  curettage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37380" y="3868455"/>
            <a:ext cx="3359093" cy="317500"/>
          </a:xfrm>
          <a:prstGeom prst="rect">
            <a:avLst/>
          </a:prstGeom>
        </p:spPr>
        <p:txBody>
          <a:bodyPr wrap="square" lIns="0" tIns="15875" rIns="0" bIns="0" rtlCol="0">
            <a:noAutofit/>
          </a:bodyPr>
          <a:lstStyle/>
          <a:p>
            <a:pPr marL="12700">
              <a:lnSpc>
                <a:spcPts val="2500"/>
              </a:lnSpc>
            </a:pPr>
            <a:r>
              <a:rPr sz="2100" spc="46" dirty="0">
                <a:solidFill>
                  <a:prstClr val="black"/>
                </a:solidFill>
                <a:latin typeface="Arial Unicode MS"/>
                <a:cs typeface="Arial Unicode MS"/>
              </a:rPr>
              <a:t>✓ </a:t>
            </a:r>
            <a:r>
              <a:rPr sz="2300" dirty="0">
                <a:solidFill>
                  <a:prstClr val="black"/>
                </a:solidFill>
                <a:latin typeface="Arial"/>
                <a:cs typeface="Arial"/>
              </a:rPr>
              <a:t>Larger tumor:  Excision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88484" y="4606071"/>
            <a:ext cx="2469324" cy="317500"/>
          </a:xfrm>
          <a:prstGeom prst="rect">
            <a:avLst/>
          </a:prstGeom>
        </p:spPr>
        <p:txBody>
          <a:bodyPr wrap="square" lIns="0" tIns="15875" rIns="0" bIns="0" rtlCol="0">
            <a:noAutofit/>
          </a:bodyPr>
          <a:lstStyle/>
          <a:p>
            <a:pPr marL="12700">
              <a:lnSpc>
                <a:spcPts val="2500"/>
              </a:lnSpc>
            </a:pPr>
            <a:r>
              <a:rPr sz="2100" spc="8" dirty="0">
                <a:solidFill>
                  <a:prstClr val="black"/>
                </a:solidFill>
                <a:latin typeface="Arial Unicode MS"/>
                <a:cs typeface="Arial Unicode MS"/>
              </a:rPr>
              <a:t>✓ </a:t>
            </a:r>
            <a:r>
              <a:rPr sz="2300" spc="33" dirty="0">
                <a:solidFill>
                  <a:prstClr val="black"/>
                </a:solidFill>
                <a:latin typeface="Arial"/>
                <a:cs typeface="Arial"/>
              </a:rPr>
              <a:t>Good prognosis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513836" y="5340639"/>
            <a:ext cx="5209629" cy="317500"/>
          </a:xfrm>
          <a:prstGeom prst="rect">
            <a:avLst/>
          </a:prstGeom>
        </p:spPr>
        <p:txBody>
          <a:bodyPr wrap="square" lIns="0" tIns="15875" rIns="0" bIns="0" rtlCol="0">
            <a:noAutofit/>
          </a:bodyPr>
          <a:lstStyle/>
          <a:p>
            <a:pPr marL="12700">
              <a:lnSpc>
                <a:spcPts val="2500"/>
              </a:lnSpc>
            </a:pPr>
            <a:r>
              <a:rPr sz="2100" spc="31" dirty="0">
                <a:solidFill>
                  <a:prstClr val="black"/>
                </a:solidFill>
                <a:latin typeface="Arial Unicode MS"/>
                <a:cs typeface="Arial Unicode MS"/>
              </a:rPr>
              <a:t>✓ </a:t>
            </a:r>
            <a:r>
              <a:rPr sz="2300" spc="39" dirty="0">
                <a:solidFill>
                  <a:prstClr val="black"/>
                </a:solidFill>
                <a:latin typeface="Arial"/>
                <a:cs typeface="Arial"/>
              </a:rPr>
              <a:t>Recurrence if inadequately removed</a:t>
            </a:r>
            <a:endParaRPr sz="23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313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bject 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6083300" y="392334"/>
            <a:ext cx="3102192" cy="508809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1200" b="1" spc="30" dirty="0">
                <a:solidFill>
                  <a:srgbClr val="312117"/>
                </a:solidFill>
                <a:latin typeface="Arial"/>
                <a:cs typeface="Arial"/>
              </a:rPr>
              <a:t>WHO classification of odontogenic  </a:t>
            </a:r>
            <a:r>
              <a:rPr sz="2300" b="1" spc="-61" dirty="0">
                <a:solidFill>
                  <a:srgbClr val="312117"/>
                </a:solidFill>
                <a:latin typeface="Times New Roman"/>
                <a:cs typeface="Times New Roman"/>
              </a:rPr>
              <a:t>an</a:t>
            </a:r>
            <a:endParaRPr sz="2300">
              <a:latin typeface="Times New Roman"/>
              <a:cs typeface="Times New Roman"/>
            </a:endParaRPr>
          </a:p>
          <a:p>
            <a:pPr marL="15748" marR="43815">
              <a:lnSpc>
                <a:spcPct val="95825"/>
              </a:lnSpc>
            </a:pPr>
            <a:r>
              <a:rPr sz="1200" b="1" spc="17" dirty="0">
                <a:solidFill>
                  <a:srgbClr val="312117"/>
                </a:solidFill>
                <a:latin typeface="Arial"/>
                <a:cs typeface="Arial"/>
              </a:rPr>
              <a:t>maxillofacial  bone tumours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7028" y="545742"/>
            <a:ext cx="2067941" cy="355600"/>
          </a:xfrm>
          <a:prstGeom prst="rect">
            <a:avLst/>
          </a:prstGeom>
        </p:spPr>
        <p:txBody>
          <a:bodyPr wrap="square" lIns="0" tIns="17526" rIns="0" bIns="0" rtlCol="0">
            <a:noAutofit/>
          </a:bodyPr>
          <a:lstStyle/>
          <a:p>
            <a:pPr marL="12700">
              <a:lnSpc>
                <a:spcPts val="2760"/>
              </a:lnSpc>
            </a:pPr>
            <a:r>
              <a:rPr sz="2600" spc="85" dirty="0">
                <a:latin typeface="Arial"/>
                <a:cs typeface="Arial"/>
              </a:rPr>
              <a:t>Odontogenic</a:t>
            </a:r>
            <a:endParaRPr sz="26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200148" y="545742"/>
            <a:ext cx="1241805" cy="355600"/>
          </a:xfrm>
          <a:prstGeom prst="rect">
            <a:avLst/>
          </a:prstGeom>
        </p:spPr>
        <p:txBody>
          <a:bodyPr wrap="square" lIns="0" tIns="17526" rIns="0" bIns="0" rtlCol="0">
            <a:noAutofit/>
          </a:bodyPr>
          <a:lstStyle/>
          <a:p>
            <a:pPr marL="12700">
              <a:lnSpc>
                <a:spcPts val="2760"/>
              </a:lnSpc>
            </a:pPr>
            <a:r>
              <a:rPr sz="2600" spc="62" dirty="0">
                <a:latin typeface="Arial"/>
                <a:cs typeface="Arial"/>
              </a:rPr>
              <a:t>Tumors</a:t>
            </a:r>
            <a:endParaRPr sz="26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501644" y="545742"/>
            <a:ext cx="2125038" cy="355600"/>
          </a:xfrm>
          <a:prstGeom prst="rect">
            <a:avLst/>
          </a:prstGeom>
        </p:spPr>
        <p:txBody>
          <a:bodyPr wrap="square" lIns="0" tIns="17526" rIns="0" bIns="0" rtlCol="0">
            <a:noAutofit/>
          </a:bodyPr>
          <a:lstStyle/>
          <a:p>
            <a:pPr marL="12700">
              <a:lnSpc>
                <a:spcPts val="2760"/>
              </a:lnSpc>
            </a:pPr>
            <a:r>
              <a:rPr sz="2600" spc="58" dirty="0">
                <a:latin typeface="Arial"/>
                <a:cs typeface="Arial"/>
              </a:rPr>
              <a:t>Classification</a:t>
            </a:r>
            <a:endParaRPr sz="26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140444" y="1310100"/>
            <a:ext cx="1555940" cy="127000"/>
          </a:xfrm>
          <a:prstGeom prst="rect">
            <a:avLst/>
          </a:prstGeom>
        </p:spPr>
        <p:txBody>
          <a:bodyPr wrap="square" lIns="0" tIns="5842" rIns="0" bIns="0" rtlCol="0">
            <a:noAutofit/>
          </a:bodyPr>
          <a:lstStyle/>
          <a:p>
            <a:pPr marL="12700">
              <a:lnSpc>
                <a:spcPts val="919"/>
              </a:lnSpc>
            </a:pPr>
            <a:r>
              <a:rPr sz="800" b="1" spc="-9" dirty="0">
                <a:solidFill>
                  <a:srgbClr val="524B42"/>
                </a:solidFill>
                <a:latin typeface="Arial"/>
                <a:cs typeface="Arial"/>
              </a:rPr>
              <a:t>illofacial bone </a:t>
            </a:r>
            <a:r>
              <a:rPr sz="700" spc="-9" dirty="0">
                <a:solidFill>
                  <a:srgbClr val="524B42"/>
                </a:solidFill>
                <a:latin typeface="Arial"/>
                <a:cs typeface="Arial"/>
              </a:rPr>
              <a:t>and cartilage tum</a:t>
            </a:r>
            <a:r>
              <a:rPr sz="700" spc="-9" dirty="0">
                <a:solidFill>
                  <a:srgbClr val="666056"/>
                </a:solidFill>
                <a:latin typeface="Arial"/>
                <a:cs typeface="Arial"/>
              </a:rPr>
              <a:t>ou</a:t>
            </a:r>
            <a:r>
              <a:rPr sz="700" spc="-9" dirty="0">
                <a:solidFill>
                  <a:srgbClr val="524B42"/>
                </a:solidFill>
                <a:latin typeface="Arial"/>
                <a:cs typeface="Arial"/>
              </a:rPr>
              <a:t>r</a:t>
            </a:r>
            <a:r>
              <a:rPr sz="700" spc="-9" dirty="0">
                <a:solidFill>
                  <a:srgbClr val="666056"/>
                </a:solidFill>
                <a:latin typeface="Arial"/>
                <a:cs typeface="Arial"/>
              </a:rPr>
              <a:t>s</a:t>
            </a:r>
            <a:endParaRPr sz="7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555228" y="1388201"/>
            <a:ext cx="620225" cy="139700"/>
          </a:xfrm>
          <a:prstGeom prst="rect">
            <a:avLst/>
          </a:prstGeom>
        </p:spPr>
        <p:txBody>
          <a:bodyPr wrap="square" lIns="0" tIns="6477" rIns="0" bIns="0" rtlCol="0">
            <a:noAutofit/>
          </a:bodyPr>
          <a:lstStyle/>
          <a:p>
            <a:pPr marL="12700">
              <a:lnSpc>
                <a:spcPts val="1019"/>
              </a:lnSpc>
            </a:pPr>
            <a:r>
              <a:rPr sz="800" b="1" spc="-93" dirty="0">
                <a:solidFill>
                  <a:srgbClr val="524B42"/>
                </a:solidFill>
                <a:latin typeface="Arial"/>
                <a:cs typeface="Arial"/>
              </a:rPr>
              <a:t>Malignant </a:t>
            </a:r>
            <a:r>
              <a:rPr sz="900" b="1" spc="-93" dirty="0">
                <a:solidFill>
                  <a:srgbClr val="524B42"/>
                </a:solidFill>
                <a:latin typeface="Arial"/>
                <a:cs typeface="Arial"/>
              </a:rPr>
              <a:t>max</a:t>
            </a:r>
            <a:endParaRPr sz="9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0496804" y="1408783"/>
            <a:ext cx="292543" cy="114300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700" spc="-7" dirty="0">
                <a:solidFill>
                  <a:srgbClr val="777270"/>
                </a:solidFill>
                <a:latin typeface="Arial"/>
                <a:cs typeface="Arial"/>
              </a:rPr>
              <a:t>9</a:t>
            </a:r>
            <a:r>
              <a:rPr sz="700" spc="-7" dirty="0">
                <a:solidFill>
                  <a:srgbClr val="8E8A89"/>
                </a:solidFill>
                <a:latin typeface="Arial"/>
                <a:cs typeface="Arial"/>
              </a:rPr>
              <a:t>220</a:t>
            </a:r>
            <a:r>
              <a:rPr sz="700" spc="-7" dirty="0">
                <a:solidFill>
                  <a:srgbClr val="A7A3A5"/>
                </a:solidFill>
                <a:latin typeface="Arial"/>
                <a:cs typeface="Arial"/>
              </a:rPr>
              <a:t>/3</a:t>
            </a:r>
            <a:endParaRPr sz="7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153404" y="1428469"/>
            <a:ext cx="1410604" cy="628652"/>
          </a:xfrm>
          <a:prstGeom prst="rect">
            <a:avLst/>
          </a:prstGeom>
        </p:spPr>
        <p:txBody>
          <a:bodyPr wrap="square" lIns="0" tIns="6477" rIns="0" bIns="0" rtlCol="0">
            <a:noAutofit/>
          </a:bodyPr>
          <a:lstStyle/>
          <a:p>
            <a:pPr marL="15747" marR="443">
              <a:lnSpc>
                <a:spcPts val="1019"/>
              </a:lnSpc>
            </a:pPr>
            <a:r>
              <a:rPr sz="700" b="1" spc="-35" dirty="0">
                <a:solidFill>
                  <a:srgbClr val="524B42"/>
                </a:solidFill>
                <a:latin typeface="Arial"/>
                <a:cs typeface="Arial"/>
              </a:rPr>
              <a:t>Odontogenic </a:t>
            </a:r>
            <a:r>
              <a:rPr sz="900" b="1" spc="-81" dirty="0">
                <a:solidFill>
                  <a:srgbClr val="524B42"/>
                </a:solidFill>
                <a:latin typeface="Times New Roman"/>
                <a:cs typeface="Times New Roman"/>
              </a:rPr>
              <a:t>carcinomas</a:t>
            </a:r>
            <a:endParaRPr sz="900">
              <a:latin typeface="Times New Roman"/>
              <a:cs typeface="Times New Roman"/>
            </a:endParaRPr>
          </a:p>
          <a:p>
            <a:pPr marL="18795" marR="443">
              <a:lnSpc>
                <a:spcPct val="95825"/>
              </a:lnSpc>
            </a:pPr>
            <a:r>
              <a:rPr sz="600" spc="21" dirty="0">
                <a:solidFill>
                  <a:srgbClr val="524B42"/>
                </a:solidFill>
                <a:latin typeface="Arial"/>
                <a:cs typeface="Arial"/>
              </a:rPr>
              <a:t>A</a:t>
            </a:r>
            <a:r>
              <a:rPr sz="600" spc="21" dirty="0">
                <a:solidFill>
                  <a:srgbClr val="666056"/>
                </a:solidFill>
                <a:latin typeface="Arial"/>
                <a:cs typeface="Arial"/>
              </a:rPr>
              <a:t>meloblas</a:t>
            </a:r>
            <a:r>
              <a:rPr sz="600" spc="21" dirty="0">
                <a:solidFill>
                  <a:srgbClr val="524B42"/>
                </a:solidFill>
                <a:latin typeface="Arial"/>
                <a:cs typeface="Arial"/>
              </a:rPr>
              <a:t>t</a:t>
            </a:r>
            <a:r>
              <a:rPr sz="600" spc="21" dirty="0">
                <a:solidFill>
                  <a:srgbClr val="666056"/>
                </a:solidFill>
                <a:latin typeface="Arial"/>
                <a:cs typeface="Arial"/>
              </a:rPr>
              <a:t>ic ca</a:t>
            </a:r>
            <a:r>
              <a:rPr sz="600" spc="21" dirty="0">
                <a:solidFill>
                  <a:srgbClr val="524B42"/>
                </a:solidFill>
                <a:latin typeface="Arial"/>
                <a:cs typeface="Arial"/>
              </a:rPr>
              <a:t>r</a:t>
            </a:r>
            <a:r>
              <a:rPr sz="600" spc="21" dirty="0">
                <a:solidFill>
                  <a:srgbClr val="666056"/>
                </a:solidFill>
                <a:latin typeface="Arial"/>
                <a:cs typeface="Arial"/>
              </a:rPr>
              <a:t>cinoma</a:t>
            </a:r>
            <a:endParaRPr sz="600">
              <a:latin typeface="Arial"/>
              <a:cs typeface="Arial"/>
            </a:endParaRPr>
          </a:p>
          <a:p>
            <a:pPr marL="12700" indent="6095">
              <a:lnSpc>
                <a:spcPts val="689"/>
              </a:lnSpc>
              <a:spcBef>
                <a:spcPts val="100"/>
              </a:spcBef>
            </a:pPr>
            <a:r>
              <a:rPr sz="600" spc="9" dirty="0">
                <a:solidFill>
                  <a:srgbClr val="524B42"/>
                </a:solidFill>
                <a:latin typeface="Arial"/>
                <a:cs typeface="Arial"/>
              </a:rPr>
              <a:t>P</a:t>
            </a:r>
            <a:r>
              <a:rPr sz="600" spc="0" dirty="0">
                <a:solidFill>
                  <a:srgbClr val="666056"/>
                </a:solidFill>
                <a:latin typeface="Arial"/>
                <a:cs typeface="Arial"/>
              </a:rPr>
              <a:t>r</a:t>
            </a:r>
            <a:r>
              <a:rPr sz="600" spc="14" dirty="0">
                <a:solidFill>
                  <a:srgbClr val="666056"/>
                </a:solidFill>
                <a:latin typeface="Arial"/>
                <a:cs typeface="Arial"/>
              </a:rPr>
              <a:t>i</a:t>
            </a:r>
            <a:r>
              <a:rPr sz="600" spc="19" dirty="0">
                <a:solidFill>
                  <a:srgbClr val="666056"/>
                </a:solidFill>
                <a:latin typeface="Arial"/>
                <a:cs typeface="Arial"/>
              </a:rPr>
              <a:t>m</a:t>
            </a:r>
            <a:r>
              <a:rPr sz="600" spc="14" dirty="0">
                <a:solidFill>
                  <a:srgbClr val="666056"/>
                </a:solidFill>
                <a:latin typeface="Arial"/>
                <a:cs typeface="Arial"/>
              </a:rPr>
              <a:t>a</a:t>
            </a:r>
            <a:r>
              <a:rPr sz="600" spc="9" dirty="0">
                <a:solidFill>
                  <a:srgbClr val="524B42"/>
                </a:solidFill>
                <a:latin typeface="Arial"/>
                <a:cs typeface="Arial"/>
              </a:rPr>
              <a:t>r</a:t>
            </a:r>
            <a:r>
              <a:rPr sz="600" spc="0" dirty="0">
                <a:solidFill>
                  <a:srgbClr val="666056"/>
                </a:solidFill>
                <a:latin typeface="Arial"/>
                <a:cs typeface="Arial"/>
              </a:rPr>
              <a:t>y</a:t>
            </a:r>
            <a:r>
              <a:rPr sz="600" spc="52" dirty="0">
                <a:solidFill>
                  <a:srgbClr val="666056"/>
                </a:solidFill>
                <a:latin typeface="Arial"/>
                <a:cs typeface="Arial"/>
              </a:rPr>
              <a:t> </a:t>
            </a:r>
            <a:r>
              <a:rPr sz="600" spc="-37" dirty="0">
                <a:solidFill>
                  <a:srgbClr val="666056"/>
                </a:solidFill>
                <a:latin typeface="Arial"/>
                <a:cs typeface="Arial"/>
              </a:rPr>
              <a:t>i</a:t>
            </a:r>
            <a:r>
              <a:rPr sz="600" spc="27" dirty="0">
                <a:solidFill>
                  <a:srgbClr val="666056"/>
                </a:solidFill>
                <a:latin typeface="Arial"/>
                <a:cs typeface="Arial"/>
              </a:rPr>
              <a:t>nt</a:t>
            </a:r>
            <a:r>
              <a:rPr sz="600" spc="-5" dirty="0">
                <a:solidFill>
                  <a:srgbClr val="524B42"/>
                </a:solidFill>
                <a:latin typeface="Arial"/>
                <a:cs typeface="Arial"/>
              </a:rPr>
              <a:t>r</a:t>
            </a:r>
            <a:r>
              <a:rPr sz="600" spc="0" dirty="0">
                <a:solidFill>
                  <a:srgbClr val="666056"/>
                </a:solidFill>
                <a:latin typeface="Arial"/>
                <a:cs typeface="Arial"/>
              </a:rPr>
              <a:t>a</a:t>
            </a:r>
            <a:r>
              <a:rPr sz="600" spc="50" dirty="0">
                <a:solidFill>
                  <a:srgbClr val="666056"/>
                </a:solidFill>
                <a:latin typeface="Arial"/>
                <a:cs typeface="Arial"/>
              </a:rPr>
              <a:t>o</a:t>
            </a:r>
            <a:r>
              <a:rPr sz="600" spc="9" dirty="0">
                <a:solidFill>
                  <a:srgbClr val="666056"/>
                </a:solidFill>
                <a:latin typeface="Arial"/>
                <a:cs typeface="Arial"/>
              </a:rPr>
              <a:t>ss</a:t>
            </a:r>
            <a:r>
              <a:rPr sz="600" spc="27" dirty="0">
                <a:solidFill>
                  <a:srgbClr val="666056"/>
                </a:solidFill>
                <a:latin typeface="Arial"/>
                <a:cs typeface="Arial"/>
              </a:rPr>
              <a:t>e</a:t>
            </a:r>
            <a:r>
              <a:rPr sz="600" spc="12" dirty="0">
                <a:solidFill>
                  <a:srgbClr val="666056"/>
                </a:solidFill>
                <a:latin typeface="Arial"/>
                <a:cs typeface="Arial"/>
              </a:rPr>
              <a:t>o</a:t>
            </a:r>
            <a:r>
              <a:rPr sz="600" spc="37" dirty="0">
                <a:solidFill>
                  <a:srgbClr val="666056"/>
                </a:solidFill>
                <a:latin typeface="Arial"/>
                <a:cs typeface="Arial"/>
              </a:rPr>
              <a:t>u</a:t>
            </a:r>
            <a:r>
              <a:rPr sz="600" spc="0" dirty="0">
                <a:solidFill>
                  <a:srgbClr val="666056"/>
                </a:solidFill>
                <a:latin typeface="Arial"/>
                <a:cs typeface="Arial"/>
              </a:rPr>
              <a:t>s</a:t>
            </a:r>
            <a:r>
              <a:rPr sz="600" spc="59" dirty="0">
                <a:solidFill>
                  <a:srgbClr val="666056"/>
                </a:solidFill>
                <a:latin typeface="Arial"/>
                <a:cs typeface="Arial"/>
              </a:rPr>
              <a:t> </a:t>
            </a:r>
            <a:r>
              <a:rPr sz="600" spc="33" dirty="0">
                <a:solidFill>
                  <a:srgbClr val="666056"/>
                </a:solidFill>
                <a:latin typeface="Arial"/>
                <a:cs typeface="Arial"/>
              </a:rPr>
              <a:t>c</a:t>
            </a:r>
            <a:r>
              <a:rPr sz="600" spc="27" dirty="0">
                <a:solidFill>
                  <a:srgbClr val="666056"/>
                </a:solidFill>
                <a:latin typeface="Arial"/>
                <a:cs typeface="Arial"/>
              </a:rPr>
              <a:t>a</a:t>
            </a:r>
            <a:r>
              <a:rPr sz="600" spc="-5" dirty="0">
                <a:solidFill>
                  <a:srgbClr val="666056"/>
                </a:solidFill>
                <a:latin typeface="Arial"/>
                <a:cs typeface="Arial"/>
              </a:rPr>
              <a:t>r</a:t>
            </a:r>
            <a:r>
              <a:rPr sz="600" spc="83" dirty="0">
                <a:solidFill>
                  <a:srgbClr val="666056"/>
                </a:solidFill>
                <a:latin typeface="Arial"/>
                <a:cs typeface="Arial"/>
              </a:rPr>
              <a:t>c</a:t>
            </a:r>
            <a:r>
              <a:rPr sz="600" spc="-12" dirty="0">
                <a:solidFill>
                  <a:srgbClr val="666056"/>
                </a:solidFill>
                <a:latin typeface="Arial"/>
                <a:cs typeface="Arial"/>
              </a:rPr>
              <a:t>i</a:t>
            </a:r>
            <a:r>
              <a:rPr sz="600" spc="18" dirty="0">
                <a:solidFill>
                  <a:srgbClr val="666056"/>
                </a:solidFill>
                <a:latin typeface="Arial"/>
                <a:cs typeface="Arial"/>
              </a:rPr>
              <a:t>nom</a:t>
            </a:r>
            <a:r>
              <a:rPr sz="600" spc="70" dirty="0">
                <a:solidFill>
                  <a:srgbClr val="666056"/>
                </a:solidFill>
                <a:latin typeface="Arial"/>
                <a:cs typeface="Arial"/>
              </a:rPr>
              <a:t>a</a:t>
            </a:r>
            <a:r>
              <a:rPr sz="600" spc="-51" dirty="0">
                <a:solidFill>
                  <a:srgbClr val="666056"/>
                </a:solidFill>
                <a:latin typeface="Arial"/>
                <a:cs typeface="Arial"/>
              </a:rPr>
              <a:t>,</a:t>
            </a:r>
            <a:r>
              <a:rPr sz="600" spc="0" dirty="0">
                <a:solidFill>
                  <a:srgbClr val="666056"/>
                </a:solidFill>
                <a:latin typeface="Arial"/>
                <a:cs typeface="Arial"/>
              </a:rPr>
              <a:t> </a:t>
            </a:r>
            <a:r>
              <a:rPr sz="600" spc="-64" dirty="0">
                <a:solidFill>
                  <a:srgbClr val="666056"/>
                </a:solidFill>
                <a:latin typeface="Arial"/>
                <a:cs typeface="Arial"/>
              </a:rPr>
              <a:t> </a:t>
            </a:r>
            <a:r>
              <a:rPr sz="600" spc="14" dirty="0">
                <a:solidFill>
                  <a:srgbClr val="666056"/>
                </a:solidFill>
                <a:latin typeface="Arial"/>
                <a:cs typeface="Arial"/>
              </a:rPr>
              <a:t>N</a:t>
            </a:r>
            <a:r>
              <a:rPr sz="600" spc="19" dirty="0">
                <a:solidFill>
                  <a:srgbClr val="666056"/>
                </a:solidFill>
                <a:latin typeface="Arial"/>
                <a:cs typeface="Arial"/>
              </a:rPr>
              <a:t>O</a:t>
            </a:r>
            <a:r>
              <a:rPr sz="600" spc="0" dirty="0">
                <a:solidFill>
                  <a:srgbClr val="666056"/>
                </a:solidFill>
                <a:latin typeface="Arial"/>
                <a:cs typeface="Arial"/>
              </a:rPr>
              <a:t>S </a:t>
            </a:r>
            <a:r>
              <a:rPr sz="600" spc="-59" dirty="0">
                <a:solidFill>
                  <a:srgbClr val="666056"/>
                </a:solidFill>
                <a:latin typeface="Arial"/>
                <a:cs typeface="Arial"/>
              </a:rPr>
              <a:t>Sc</a:t>
            </a:r>
            <a:r>
              <a:rPr sz="600" spc="6" dirty="0">
                <a:solidFill>
                  <a:srgbClr val="666056"/>
                </a:solidFill>
                <a:latin typeface="Arial"/>
                <a:cs typeface="Arial"/>
              </a:rPr>
              <a:t>l</a:t>
            </a:r>
            <a:r>
              <a:rPr sz="600" spc="167" dirty="0">
                <a:solidFill>
                  <a:srgbClr val="524B42"/>
                </a:solidFill>
                <a:latin typeface="Arial"/>
                <a:cs typeface="Arial"/>
              </a:rPr>
              <a:t>e</a:t>
            </a:r>
            <a:r>
              <a:rPr sz="600" spc="-5" dirty="0">
                <a:solidFill>
                  <a:srgbClr val="524B42"/>
                </a:solidFill>
                <a:latin typeface="Arial"/>
                <a:cs typeface="Arial"/>
              </a:rPr>
              <a:t>r</a:t>
            </a:r>
            <a:r>
              <a:rPr sz="600" spc="18" dirty="0">
                <a:solidFill>
                  <a:srgbClr val="666056"/>
                </a:solidFill>
                <a:latin typeface="Arial"/>
                <a:cs typeface="Arial"/>
              </a:rPr>
              <a:t>os</a:t>
            </a:r>
            <a:r>
              <a:rPr sz="600" spc="31" dirty="0">
                <a:solidFill>
                  <a:srgbClr val="666056"/>
                </a:solidFill>
                <a:latin typeface="Arial"/>
                <a:cs typeface="Arial"/>
              </a:rPr>
              <a:t>i</a:t>
            </a:r>
            <a:r>
              <a:rPr sz="600" spc="0" dirty="0">
                <a:solidFill>
                  <a:srgbClr val="524B42"/>
                </a:solidFill>
                <a:latin typeface="Arial"/>
                <a:cs typeface="Arial"/>
              </a:rPr>
              <a:t>n</a:t>
            </a:r>
            <a:r>
              <a:rPr sz="600" spc="35" dirty="0">
                <a:solidFill>
                  <a:srgbClr val="666056"/>
                </a:solidFill>
                <a:latin typeface="Arial"/>
                <a:cs typeface="Arial"/>
              </a:rPr>
              <a:t>g</a:t>
            </a:r>
            <a:r>
              <a:rPr sz="600" spc="64" dirty="0">
                <a:solidFill>
                  <a:srgbClr val="666056"/>
                </a:solidFill>
                <a:latin typeface="Arial"/>
                <a:cs typeface="Arial"/>
              </a:rPr>
              <a:t> </a:t>
            </a:r>
            <a:r>
              <a:rPr sz="600" spc="0" dirty="0">
                <a:solidFill>
                  <a:srgbClr val="666056"/>
                </a:solidFill>
                <a:latin typeface="Arial"/>
                <a:cs typeface="Arial"/>
              </a:rPr>
              <a:t>o</a:t>
            </a:r>
            <a:r>
              <a:rPr sz="600" spc="29" dirty="0">
                <a:solidFill>
                  <a:srgbClr val="666056"/>
                </a:solidFill>
                <a:latin typeface="Arial"/>
                <a:cs typeface="Arial"/>
              </a:rPr>
              <a:t>d</a:t>
            </a:r>
            <a:r>
              <a:rPr sz="600" spc="14" dirty="0">
                <a:solidFill>
                  <a:srgbClr val="666056"/>
                </a:solidFill>
                <a:latin typeface="Arial"/>
                <a:cs typeface="Arial"/>
              </a:rPr>
              <a:t>on</a:t>
            </a:r>
            <a:r>
              <a:rPr sz="600" spc="4" dirty="0">
                <a:solidFill>
                  <a:srgbClr val="524B42"/>
                </a:solidFill>
                <a:latin typeface="Arial"/>
                <a:cs typeface="Arial"/>
              </a:rPr>
              <a:t>t</a:t>
            </a:r>
            <a:r>
              <a:rPr sz="600" spc="0" dirty="0">
                <a:solidFill>
                  <a:srgbClr val="666056"/>
                </a:solidFill>
                <a:latin typeface="Arial"/>
                <a:cs typeface="Arial"/>
              </a:rPr>
              <a:t>o</a:t>
            </a:r>
            <a:r>
              <a:rPr sz="600" spc="29" dirty="0">
                <a:solidFill>
                  <a:srgbClr val="666056"/>
                </a:solidFill>
                <a:latin typeface="Arial"/>
                <a:cs typeface="Arial"/>
              </a:rPr>
              <a:t>g</a:t>
            </a:r>
            <a:r>
              <a:rPr sz="600" spc="14" dirty="0">
                <a:solidFill>
                  <a:srgbClr val="666056"/>
                </a:solidFill>
                <a:latin typeface="Arial"/>
                <a:cs typeface="Arial"/>
              </a:rPr>
              <a:t>en</a:t>
            </a:r>
            <a:r>
              <a:rPr sz="600" spc="4" dirty="0">
                <a:solidFill>
                  <a:srgbClr val="666056"/>
                </a:solidFill>
                <a:latin typeface="Arial"/>
                <a:cs typeface="Arial"/>
              </a:rPr>
              <a:t>i</a:t>
            </a:r>
            <a:r>
              <a:rPr sz="600" spc="0" dirty="0">
                <a:solidFill>
                  <a:srgbClr val="666056"/>
                </a:solidFill>
                <a:latin typeface="Arial"/>
                <a:cs typeface="Arial"/>
              </a:rPr>
              <a:t>c </a:t>
            </a:r>
            <a:r>
              <a:rPr sz="600" spc="42" dirty="0">
                <a:solidFill>
                  <a:srgbClr val="666056"/>
                </a:solidFill>
                <a:latin typeface="Arial"/>
                <a:cs typeface="Arial"/>
              </a:rPr>
              <a:t> </a:t>
            </a:r>
            <a:r>
              <a:rPr sz="600" spc="33" dirty="0">
                <a:solidFill>
                  <a:srgbClr val="666056"/>
                </a:solidFill>
                <a:latin typeface="Arial"/>
                <a:cs typeface="Arial"/>
              </a:rPr>
              <a:t>c</a:t>
            </a:r>
            <a:r>
              <a:rPr sz="600" spc="27" dirty="0">
                <a:solidFill>
                  <a:srgbClr val="666056"/>
                </a:solidFill>
                <a:latin typeface="Arial"/>
                <a:cs typeface="Arial"/>
              </a:rPr>
              <a:t>a</a:t>
            </a:r>
            <a:r>
              <a:rPr sz="600" spc="-5" dirty="0">
                <a:solidFill>
                  <a:srgbClr val="666056"/>
                </a:solidFill>
                <a:latin typeface="Arial"/>
                <a:cs typeface="Arial"/>
              </a:rPr>
              <a:t>r</a:t>
            </a:r>
            <a:r>
              <a:rPr sz="600" spc="35" dirty="0">
                <a:solidFill>
                  <a:srgbClr val="666056"/>
                </a:solidFill>
                <a:latin typeface="Arial"/>
                <a:cs typeface="Arial"/>
              </a:rPr>
              <a:t>c</a:t>
            </a:r>
            <a:r>
              <a:rPr sz="600" spc="34" dirty="0">
                <a:solidFill>
                  <a:srgbClr val="666056"/>
                </a:solidFill>
                <a:latin typeface="Arial"/>
                <a:cs typeface="Arial"/>
              </a:rPr>
              <a:t>i</a:t>
            </a:r>
            <a:r>
              <a:rPr sz="600" spc="9" dirty="0">
                <a:solidFill>
                  <a:srgbClr val="666056"/>
                </a:solidFill>
                <a:latin typeface="Arial"/>
                <a:cs typeface="Arial"/>
              </a:rPr>
              <a:t>no</a:t>
            </a:r>
            <a:r>
              <a:rPr sz="600" spc="58" dirty="0">
                <a:solidFill>
                  <a:srgbClr val="666056"/>
                </a:solidFill>
                <a:latin typeface="Arial"/>
                <a:cs typeface="Arial"/>
              </a:rPr>
              <a:t>m</a:t>
            </a:r>
            <a:r>
              <a:rPr sz="600" spc="12" dirty="0">
                <a:solidFill>
                  <a:srgbClr val="666056"/>
                </a:solidFill>
                <a:latin typeface="Arial"/>
                <a:cs typeface="Arial"/>
              </a:rPr>
              <a:t>a</a:t>
            </a:r>
            <a:r>
              <a:rPr sz="600" spc="5" dirty="0">
                <a:solidFill>
                  <a:srgbClr val="666056"/>
                </a:solidFill>
                <a:latin typeface="Arial"/>
                <a:cs typeface="Arial"/>
              </a:rPr>
              <a:t> </a:t>
            </a:r>
            <a:r>
              <a:rPr sz="600" spc="19" dirty="0">
                <a:solidFill>
                  <a:srgbClr val="666056"/>
                </a:solidFill>
                <a:latin typeface="Arial"/>
                <a:cs typeface="Arial"/>
              </a:rPr>
              <a:t>C</a:t>
            </a:r>
            <a:r>
              <a:rPr sz="600" spc="4" dirty="0">
                <a:solidFill>
                  <a:srgbClr val="666056"/>
                </a:solidFill>
                <a:latin typeface="Arial"/>
                <a:cs typeface="Arial"/>
              </a:rPr>
              <a:t>l</a:t>
            </a:r>
            <a:r>
              <a:rPr sz="600" spc="14" dirty="0">
                <a:solidFill>
                  <a:srgbClr val="666056"/>
                </a:solidFill>
                <a:latin typeface="Arial"/>
                <a:cs typeface="Arial"/>
              </a:rPr>
              <a:t>ea</a:t>
            </a:r>
            <a:r>
              <a:rPr sz="600" spc="0" dirty="0">
                <a:solidFill>
                  <a:srgbClr val="524B42"/>
                </a:solidFill>
                <a:latin typeface="Arial"/>
                <a:cs typeface="Arial"/>
              </a:rPr>
              <a:t>r</a:t>
            </a:r>
            <a:r>
              <a:rPr sz="600" spc="80" dirty="0">
                <a:solidFill>
                  <a:srgbClr val="524B42"/>
                </a:solidFill>
                <a:latin typeface="Arial"/>
                <a:cs typeface="Arial"/>
              </a:rPr>
              <a:t> </a:t>
            </a:r>
            <a:r>
              <a:rPr sz="600" spc="9" dirty="0">
                <a:solidFill>
                  <a:srgbClr val="666056"/>
                </a:solidFill>
                <a:latin typeface="Arial"/>
                <a:cs typeface="Arial"/>
              </a:rPr>
              <a:t>c</a:t>
            </a:r>
            <a:r>
              <a:rPr sz="600" spc="0" dirty="0">
                <a:solidFill>
                  <a:srgbClr val="666056"/>
                </a:solidFill>
                <a:latin typeface="Arial"/>
                <a:cs typeface="Arial"/>
              </a:rPr>
              <a:t>e</a:t>
            </a:r>
            <a:r>
              <a:rPr sz="600" spc="19" dirty="0">
                <a:solidFill>
                  <a:srgbClr val="666056"/>
                </a:solidFill>
                <a:latin typeface="Arial"/>
                <a:cs typeface="Arial"/>
              </a:rPr>
              <a:t>l</a:t>
            </a:r>
            <a:r>
              <a:rPr sz="600" spc="0" dirty="0">
                <a:solidFill>
                  <a:srgbClr val="666056"/>
                </a:solidFill>
                <a:latin typeface="Arial"/>
                <a:cs typeface="Arial"/>
              </a:rPr>
              <a:t>l</a:t>
            </a:r>
            <a:r>
              <a:rPr sz="600" spc="56" dirty="0">
                <a:solidFill>
                  <a:srgbClr val="666056"/>
                </a:solidFill>
                <a:latin typeface="Arial"/>
                <a:cs typeface="Arial"/>
              </a:rPr>
              <a:t> </a:t>
            </a:r>
            <a:r>
              <a:rPr sz="600" spc="12" dirty="0">
                <a:solidFill>
                  <a:srgbClr val="666056"/>
                </a:solidFill>
                <a:latin typeface="Arial"/>
                <a:cs typeface="Arial"/>
              </a:rPr>
              <a:t>o</a:t>
            </a:r>
            <a:r>
              <a:rPr sz="600" spc="37" dirty="0">
                <a:solidFill>
                  <a:srgbClr val="666056"/>
                </a:solidFill>
                <a:latin typeface="Arial"/>
                <a:cs typeface="Arial"/>
              </a:rPr>
              <a:t>d</a:t>
            </a:r>
            <a:r>
              <a:rPr sz="600" spc="50" dirty="0">
                <a:solidFill>
                  <a:srgbClr val="666056"/>
                </a:solidFill>
                <a:latin typeface="Arial"/>
                <a:cs typeface="Arial"/>
              </a:rPr>
              <a:t>o</a:t>
            </a:r>
            <a:r>
              <a:rPr sz="600" spc="0" dirty="0">
                <a:solidFill>
                  <a:srgbClr val="666056"/>
                </a:solidFill>
                <a:latin typeface="Arial"/>
                <a:cs typeface="Arial"/>
              </a:rPr>
              <a:t>nt</a:t>
            </a:r>
            <a:r>
              <a:rPr sz="600" spc="22" dirty="0">
                <a:solidFill>
                  <a:srgbClr val="666056"/>
                </a:solidFill>
                <a:latin typeface="Arial"/>
                <a:cs typeface="Arial"/>
              </a:rPr>
              <a:t>o</a:t>
            </a:r>
            <a:r>
              <a:rPr sz="600" spc="52" dirty="0">
                <a:solidFill>
                  <a:srgbClr val="666056"/>
                </a:solidFill>
                <a:latin typeface="Arial"/>
                <a:cs typeface="Arial"/>
              </a:rPr>
              <a:t>g</a:t>
            </a:r>
            <a:r>
              <a:rPr sz="600" spc="50" dirty="0">
                <a:solidFill>
                  <a:srgbClr val="666056"/>
                </a:solidFill>
                <a:latin typeface="Arial"/>
                <a:cs typeface="Arial"/>
              </a:rPr>
              <a:t>e</a:t>
            </a:r>
            <a:r>
              <a:rPr sz="600" spc="-86" dirty="0">
                <a:solidFill>
                  <a:srgbClr val="666056"/>
                </a:solidFill>
                <a:latin typeface="Arial"/>
                <a:cs typeface="Arial"/>
              </a:rPr>
              <a:t>n</a:t>
            </a:r>
            <a:r>
              <a:rPr sz="600" spc="-20" dirty="0">
                <a:solidFill>
                  <a:srgbClr val="666056"/>
                </a:solidFill>
                <a:latin typeface="Arial"/>
                <a:cs typeface="Arial"/>
              </a:rPr>
              <a:t>i</a:t>
            </a:r>
            <a:r>
              <a:rPr sz="600" spc="140" dirty="0">
                <a:solidFill>
                  <a:srgbClr val="666056"/>
                </a:solidFill>
                <a:latin typeface="Arial"/>
                <a:cs typeface="Arial"/>
              </a:rPr>
              <a:t>c</a:t>
            </a:r>
            <a:r>
              <a:rPr sz="600" spc="64" dirty="0">
                <a:solidFill>
                  <a:srgbClr val="666056"/>
                </a:solidFill>
                <a:latin typeface="Arial"/>
                <a:cs typeface="Arial"/>
              </a:rPr>
              <a:t> </a:t>
            </a:r>
            <a:r>
              <a:rPr sz="600" spc="57" dirty="0">
                <a:solidFill>
                  <a:srgbClr val="666056"/>
                </a:solidFill>
                <a:latin typeface="Arial"/>
                <a:cs typeface="Arial"/>
              </a:rPr>
              <a:t>c</a:t>
            </a:r>
            <a:r>
              <a:rPr sz="600" spc="27" dirty="0">
                <a:solidFill>
                  <a:srgbClr val="666056"/>
                </a:solidFill>
                <a:latin typeface="Arial"/>
                <a:cs typeface="Arial"/>
              </a:rPr>
              <a:t>a</a:t>
            </a:r>
            <a:r>
              <a:rPr sz="600" spc="-5" dirty="0">
                <a:solidFill>
                  <a:srgbClr val="666056"/>
                </a:solidFill>
                <a:latin typeface="Arial"/>
                <a:cs typeface="Arial"/>
              </a:rPr>
              <a:t>r</a:t>
            </a:r>
            <a:r>
              <a:rPr sz="600" spc="57" dirty="0">
                <a:solidFill>
                  <a:srgbClr val="666056"/>
                </a:solidFill>
                <a:latin typeface="Arial"/>
                <a:cs typeface="Arial"/>
              </a:rPr>
              <a:t>c</a:t>
            </a:r>
            <a:r>
              <a:rPr sz="600" spc="9" dirty="0">
                <a:solidFill>
                  <a:srgbClr val="666056"/>
                </a:solidFill>
                <a:latin typeface="Arial"/>
                <a:cs typeface="Arial"/>
              </a:rPr>
              <a:t>ino</a:t>
            </a:r>
            <a:r>
              <a:rPr sz="600" spc="58" dirty="0">
                <a:solidFill>
                  <a:srgbClr val="666056"/>
                </a:solidFill>
                <a:latin typeface="Arial"/>
                <a:cs typeface="Arial"/>
              </a:rPr>
              <a:t>m</a:t>
            </a:r>
            <a:r>
              <a:rPr sz="600" spc="12" dirty="0">
                <a:solidFill>
                  <a:srgbClr val="666056"/>
                </a:solidFill>
                <a:latin typeface="Arial"/>
                <a:cs typeface="Arial"/>
              </a:rPr>
              <a:t>a</a:t>
            </a:r>
            <a:r>
              <a:rPr sz="600" spc="5" dirty="0">
                <a:solidFill>
                  <a:srgbClr val="666056"/>
                </a:solidFill>
                <a:latin typeface="Arial"/>
                <a:cs typeface="Arial"/>
              </a:rPr>
              <a:t> </a:t>
            </a:r>
            <a:r>
              <a:rPr sz="600" spc="14" dirty="0">
                <a:solidFill>
                  <a:srgbClr val="524B42"/>
                </a:solidFill>
                <a:latin typeface="Arial"/>
                <a:cs typeface="Arial"/>
              </a:rPr>
              <a:t>G</a:t>
            </a:r>
            <a:r>
              <a:rPr sz="600" spc="15" dirty="0">
                <a:solidFill>
                  <a:srgbClr val="666056"/>
                </a:solidFill>
                <a:latin typeface="Arial"/>
                <a:cs typeface="Arial"/>
              </a:rPr>
              <a:t>ho</a:t>
            </a:r>
            <a:r>
              <a:rPr sz="600" spc="54" dirty="0">
                <a:solidFill>
                  <a:srgbClr val="666056"/>
                </a:solidFill>
                <a:latin typeface="Arial"/>
                <a:cs typeface="Arial"/>
              </a:rPr>
              <a:t>s</a:t>
            </a:r>
            <a:r>
              <a:rPr sz="600" spc="-28" dirty="0">
                <a:solidFill>
                  <a:srgbClr val="666056"/>
                </a:solidFill>
                <a:latin typeface="Arial"/>
                <a:cs typeface="Arial"/>
              </a:rPr>
              <a:t>t</a:t>
            </a:r>
            <a:r>
              <a:rPr sz="600" spc="54" dirty="0">
                <a:solidFill>
                  <a:srgbClr val="666056"/>
                </a:solidFill>
                <a:latin typeface="Arial"/>
                <a:cs typeface="Arial"/>
              </a:rPr>
              <a:t> </a:t>
            </a:r>
            <a:r>
              <a:rPr sz="600" spc="9" dirty="0">
                <a:solidFill>
                  <a:srgbClr val="666056"/>
                </a:solidFill>
                <a:latin typeface="Arial"/>
                <a:cs typeface="Arial"/>
              </a:rPr>
              <a:t>c</a:t>
            </a:r>
            <a:r>
              <a:rPr sz="600" spc="14" dirty="0">
                <a:solidFill>
                  <a:srgbClr val="666056"/>
                </a:solidFill>
                <a:latin typeface="Arial"/>
                <a:cs typeface="Arial"/>
              </a:rPr>
              <a:t>e</a:t>
            </a:r>
            <a:r>
              <a:rPr sz="600" spc="4" dirty="0">
                <a:solidFill>
                  <a:srgbClr val="666056"/>
                </a:solidFill>
                <a:latin typeface="Arial"/>
                <a:cs typeface="Arial"/>
              </a:rPr>
              <a:t>l</a:t>
            </a:r>
            <a:r>
              <a:rPr sz="600" spc="0" dirty="0">
                <a:solidFill>
                  <a:srgbClr val="666056"/>
                </a:solidFill>
                <a:latin typeface="Arial"/>
                <a:cs typeface="Arial"/>
              </a:rPr>
              <a:t>l</a:t>
            </a:r>
            <a:r>
              <a:rPr sz="600" spc="55" dirty="0">
                <a:solidFill>
                  <a:srgbClr val="666056"/>
                </a:solidFill>
                <a:latin typeface="Arial"/>
                <a:cs typeface="Arial"/>
              </a:rPr>
              <a:t> </a:t>
            </a:r>
            <a:r>
              <a:rPr sz="600" spc="0" dirty="0">
                <a:solidFill>
                  <a:srgbClr val="666056"/>
                </a:solidFill>
                <a:latin typeface="Arial"/>
                <a:cs typeface="Arial"/>
              </a:rPr>
              <a:t>o</a:t>
            </a:r>
            <a:r>
              <a:rPr sz="600" spc="29" dirty="0">
                <a:solidFill>
                  <a:srgbClr val="666056"/>
                </a:solidFill>
                <a:latin typeface="Arial"/>
                <a:cs typeface="Arial"/>
              </a:rPr>
              <a:t>d</a:t>
            </a:r>
            <a:r>
              <a:rPr sz="600" spc="14" dirty="0">
                <a:solidFill>
                  <a:srgbClr val="666056"/>
                </a:solidFill>
                <a:latin typeface="Arial"/>
                <a:cs typeface="Arial"/>
              </a:rPr>
              <a:t>on</a:t>
            </a:r>
            <a:r>
              <a:rPr sz="600" spc="4" dirty="0">
                <a:solidFill>
                  <a:srgbClr val="524B42"/>
                </a:solidFill>
                <a:latin typeface="Arial"/>
                <a:cs typeface="Arial"/>
              </a:rPr>
              <a:t>t</a:t>
            </a:r>
            <a:r>
              <a:rPr sz="600" spc="0" dirty="0">
                <a:solidFill>
                  <a:srgbClr val="666056"/>
                </a:solidFill>
                <a:latin typeface="Arial"/>
                <a:cs typeface="Arial"/>
              </a:rPr>
              <a:t>og</a:t>
            </a:r>
            <a:r>
              <a:rPr sz="600" spc="44" dirty="0">
                <a:solidFill>
                  <a:srgbClr val="666056"/>
                </a:solidFill>
                <a:latin typeface="Arial"/>
                <a:cs typeface="Arial"/>
              </a:rPr>
              <a:t>e</a:t>
            </a:r>
            <a:r>
              <a:rPr sz="600" spc="0" dirty="0">
                <a:solidFill>
                  <a:srgbClr val="666056"/>
                </a:solidFill>
                <a:latin typeface="Arial"/>
                <a:cs typeface="Arial"/>
              </a:rPr>
              <a:t>n</a:t>
            </a:r>
            <a:r>
              <a:rPr sz="600" spc="19" dirty="0">
                <a:solidFill>
                  <a:srgbClr val="666056"/>
                </a:solidFill>
                <a:latin typeface="Arial"/>
                <a:cs typeface="Arial"/>
              </a:rPr>
              <a:t>i</a:t>
            </a:r>
            <a:r>
              <a:rPr sz="600" spc="0" dirty="0">
                <a:solidFill>
                  <a:srgbClr val="666056"/>
                </a:solidFill>
                <a:latin typeface="Arial"/>
                <a:cs typeface="Arial"/>
              </a:rPr>
              <a:t>c </a:t>
            </a:r>
            <a:r>
              <a:rPr sz="600" spc="64" dirty="0">
                <a:solidFill>
                  <a:srgbClr val="666056"/>
                </a:solidFill>
                <a:latin typeface="Arial"/>
                <a:cs typeface="Arial"/>
              </a:rPr>
              <a:t> </a:t>
            </a:r>
            <a:r>
              <a:rPr sz="600" spc="33" dirty="0">
                <a:solidFill>
                  <a:srgbClr val="666056"/>
                </a:solidFill>
                <a:latin typeface="Arial"/>
                <a:cs typeface="Arial"/>
              </a:rPr>
              <a:t>c</a:t>
            </a:r>
            <a:r>
              <a:rPr sz="600" spc="50" dirty="0">
                <a:solidFill>
                  <a:srgbClr val="666056"/>
                </a:solidFill>
                <a:latin typeface="Arial"/>
                <a:cs typeface="Arial"/>
              </a:rPr>
              <a:t>a</a:t>
            </a:r>
            <a:r>
              <a:rPr sz="600" spc="-5" dirty="0">
                <a:solidFill>
                  <a:srgbClr val="524B42"/>
                </a:solidFill>
                <a:latin typeface="Arial"/>
                <a:cs typeface="Arial"/>
              </a:rPr>
              <a:t>r</a:t>
            </a:r>
            <a:r>
              <a:rPr sz="600" spc="57" dirty="0">
                <a:solidFill>
                  <a:srgbClr val="666056"/>
                </a:solidFill>
                <a:latin typeface="Arial"/>
                <a:cs typeface="Arial"/>
              </a:rPr>
              <a:t>c</a:t>
            </a:r>
            <a:r>
              <a:rPr sz="600" spc="-12" dirty="0">
                <a:solidFill>
                  <a:srgbClr val="666056"/>
                </a:solidFill>
                <a:latin typeface="Arial"/>
                <a:cs typeface="Arial"/>
              </a:rPr>
              <a:t>i</a:t>
            </a:r>
            <a:r>
              <a:rPr sz="600" spc="27" dirty="0">
                <a:solidFill>
                  <a:srgbClr val="666056"/>
                </a:solidFill>
                <a:latin typeface="Arial"/>
                <a:cs typeface="Arial"/>
              </a:rPr>
              <a:t>n</a:t>
            </a:r>
            <a:r>
              <a:rPr sz="600" spc="10" dirty="0">
                <a:solidFill>
                  <a:srgbClr val="666056"/>
                </a:solidFill>
                <a:latin typeface="Arial"/>
                <a:cs typeface="Arial"/>
              </a:rPr>
              <a:t>oma</a:t>
            </a:r>
            <a:endParaRPr sz="6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555228" y="1506319"/>
            <a:ext cx="1365355" cy="913514"/>
          </a:xfrm>
          <a:prstGeom prst="rect">
            <a:avLst/>
          </a:prstGeom>
        </p:spPr>
        <p:txBody>
          <a:bodyPr wrap="square" lIns="0" tIns="5715" rIns="0" bIns="0" rtlCol="0">
            <a:noAutofit/>
          </a:bodyPr>
          <a:lstStyle/>
          <a:p>
            <a:pPr marL="12700" marR="21905">
              <a:lnSpc>
                <a:spcPts val="700"/>
              </a:lnSpc>
            </a:pPr>
            <a:r>
              <a:rPr sz="700" spc="-5" dirty="0">
                <a:solidFill>
                  <a:srgbClr val="666056"/>
                </a:solidFill>
                <a:latin typeface="Arial"/>
                <a:cs typeface="Arial"/>
              </a:rPr>
              <a:t>Chondrosarcoma</a:t>
            </a:r>
            <a:endParaRPr sz="700">
              <a:latin typeface="Arial"/>
              <a:cs typeface="Arial"/>
            </a:endParaRPr>
          </a:p>
          <a:p>
            <a:pPr marL="143763" marR="21905">
              <a:lnSpc>
                <a:spcPts val="610"/>
              </a:lnSpc>
            </a:pPr>
            <a:r>
              <a:rPr sz="700" spc="-30" dirty="0">
                <a:solidFill>
                  <a:srgbClr val="666056"/>
                </a:solidFill>
                <a:latin typeface="Arial"/>
                <a:cs typeface="Arial"/>
              </a:rPr>
              <a:t>Chonadrosarcoma,  grade 1</a:t>
            </a:r>
            <a:endParaRPr sz="700">
              <a:latin typeface="Arial"/>
              <a:cs typeface="Arial"/>
            </a:endParaRPr>
          </a:p>
          <a:p>
            <a:pPr marL="143763" marR="21905">
              <a:lnSpc>
                <a:spcPts val="720"/>
              </a:lnSpc>
              <a:spcBef>
                <a:spcPts val="5"/>
              </a:spcBef>
            </a:pPr>
            <a:r>
              <a:rPr sz="700" spc="-1" dirty="0">
                <a:solidFill>
                  <a:srgbClr val="666056"/>
                </a:solidFill>
                <a:latin typeface="Arial"/>
                <a:cs typeface="Arial"/>
              </a:rPr>
              <a:t>Chondrosarcoma, grade 2</a:t>
            </a:r>
            <a:r>
              <a:rPr sz="700" spc="-1" dirty="0">
                <a:solidFill>
                  <a:srgbClr val="777270"/>
                </a:solidFill>
                <a:latin typeface="Arial"/>
                <a:cs typeface="Arial"/>
              </a:rPr>
              <a:t>/3</a:t>
            </a:r>
            <a:endParaRPr sz="700">
              <a:latin typeface="Arial"/>
              <a:cs typeface="Arial"/>
            </a:endParaRPr>
          </a:p>
          <a:p>
            <a:pPr marR="117959" algn="ctr">
              <a:lnSpc>
                <a:spcPts val="885"/>
              </a:lnSpc>
              <a:spcBef>
                <a:spcPts val="8"/>
              </a:spcBef>
            </a:pPr>
            <a:r>
              <a:rPr sz="800" spc="-2" dirty="0">
                <a:solidFill>
                  <a:srgbClr val="666056"/>
                </a:solidFill>
                <a:latin typeface="Arial"/>
                <a:cs typeface="Arial"/>
              </a:rPr>
              <a:t>Mesenchyma</a:t>
            </a:r>
            <a:r>
              <a:rPr sz="800" spc="-2" dirty="0">
                <a:solidFill>
                  <a:srgbClr val="777270"/>
                </a:solidFill>
                <a:latin typeface="Arial"/>
                <a:cs typeface="Arial"/>
              </a:rPr>
              <a:t>l </a:t>
            </a:r>
            <a:r>
              <a:rPr sz="600" spc="-2" dirty="0">
                <a:solidFill>
                  <a:srgbClr val="666056"/>
                </a:solidFill>
                <a:latin typeface="Arial"/>
                <a:cs typeface="Arial"/>
              </a:rPr>
              <a:t>chondrosarcom</a:t>
            </a:r>
            <a:r>
              <a:rPr sz="600" spc="-2" dirty="0">
                <a:solidFill>
                  <a:srgbClr val="777270"/>
                </a:solidFill>
                <a:latin typeface="Arial"/>
                <a:cs typeface="Arial"/>
              </a:rPr>
              <a:t>a</a:t>
            </a:r>
            <a:endParaRPr sz="600">
              <a:latin typeface="Arial"/>
              <a:cs typeface="Arial"/>
            </a:endParaRPr>
          </a:p>
          <a:p>
            <a:pPr marL="12700" marR="21905">
              <a:lnSpc>
                <a:spcPct val="95825"/>
              </a:lnSpc>
            </a:pPr>
            <a:r>
              <a:rPr sz="700" spc="-23" dirty="0">
                <a:solidFill>
                  <a:srgbClr val="666056"/>
                </a:solidFill>
                <a:latin typeface="Arial"/>
                <a:cs typeface="Arial"/>
              </a:rPr>
              <a:t>Osteosarcoma,  NOS</a:t>
            </a:r>
            <a:endParaRPr sz="700">
              <a:latin typeface="Arial"/>
              <a:cs typeface="Arial"/>
            </a:endParaRPr>
          </a:p>
          <a:p>
            <a:pPr marL="143764" marR="21905">
              <a:lnSpc>
                <a:spcPts val="790"/>
              </a:lnSpc>
              <a:spcBef>
                <a:spcPts val="39"/>
              </a:spcBef>
            </a:pPr>
            <a:r>
              <a:rPr sz="700" b="1" spc="-27" dirty="0">
                <a:solidFill>
                  <a:srgbClr val="666056"/>
                </a:solidFill>
                <a:latin typeface="Arial"/>
                <a:cs typeface="Arial"/>
              </a:rPr>
              <a:t>Low-grade </a:t>
            </a:r>
            <a:r>
              <a:rPr sz="600" spc="-27" dirty="0">
                <a:solidFill>
                  <a:srgbClr val="666056"/>
                </a:solidFill>
                <a:latin typeface="Arial"/>
                <a:cs typeface="Arial"/>
              </a:rPr>
              <a:t>ce</a:t>
            </a:r>
            <a:r>
              <a:rPr sz="600" spc="-27" dirty="0">
                <a:solidFill>
                  <a:srgbClr val="777270"/>
                </a:solidFill>
                <a:latin typeface="Arial"/>
                <a:cs typeface="Arial"/>
              </a:rPr>
              <a:t>n</a:t>
            </a:r>
            <a:r>
              <a:rPr sz="600" spc="-27" dirty="0">
                <a:solidFill>
                  <a:srgbClr val="666056"/>
                </a:solidFill>
                <a:latin typeface="Arial"/>
                <a:cs typeface="Arial"/>
              </a:rPr>
              <a:t>tral </a:t>
            </a:r>
            <a:r>
              <a:rPr sz="700" spc="-27" dirty="0">
                <a:solidFill>
                  <a:srgbClr val="666056"/>
                </a:solidFill>
                <a:latin typeface="Arial"/>
                <a:cs typeface="Arial"/>
              </a:rPr>
              <a:t>os</a:t>
            </a:r>
            <a:r>
              <a:rPr sz="700" spc="-27" dirty="0">
                <a:solidFill>
                  <a:srgbClr val="777270"/>
                </a:solidFill>
                <a:latin typeface="Arial"/>
                <a:cs typeface="Arial"/>
              </a:rPr>
              <a:t>teosa</a:t>
            </a:r>
            <a:r>
              <a:rPr sz="700" spc="-27" dirty="0">
                <a:solidFill>
                  <a:srgbClr val="666056"/>
                </a:solidFill>
                <a:latin typeface="Arial"/>
                <a:cs typeface="Arial"/>
              </a:rPr>
              <a:t>r</a:t>
            </a:r>
            <a:r>
              <a:rPr sz="700" spc="-27" dirty="0">
                <a:solidFill>
                  <a:srgbClr val="777270"/>
                </a:solidFill>
                <a:latin typeface="Arial"/>
                <a:cs typeface="Arial"/>
              </a:rPr>
              <a:t>coma</a:t>
            </a:r>
            <a:endParaRPr sz="700">
              <a:latin typeface="Arial"/>
              <a:cs typeface="Arial"/>
            </a:endParaRPr>
          </a:p>
          <a:p>
            <a:pPr marL="140716">
              <a:lnSpc>
                <a:spcPts val="760"/>
              </a:lnSpc>
              <a:spcBef>
                <a:spcPts val="58"/>
              </a:spcBef>
            </a:pPr>
            <a:r>
              <a:rPr sz="700" spc="-3" dirty="0">
                <a:solidFill>
                  <a:srgbClr val="666056"/>
                </a:solidFill>
                <a:latin typeface="Arial"/>
                <a:cs typeface="Arial"/>
              </a:rPr>
              <a:t>Chondroblastic  osteosar</a:t>
            </a:r>
            <a:r>
              <a:rPr sz="700" spc="-3" dirty="0">
                <a:solidFill>
                  <a:srgbClr val="777270"/>
                </a:solidFill>
                <a:latin typeface="Arial"/>
                <a:cs typeface="Arial"/>
              </a:rPr>
              <a:t>coma</a:t>
            </a:r>
            <a:endParaRPr sz="700">
              <a:latin typeface="Arial"/>
              <a:cs typeface="Arial"/>
            </a:endParaRPr>
          </a:p>
          <a:p>
            <a:pPr marL="143764" marR="21905">
              <a:lnSpc>
                <a:spcPts val="975"/>
              </a:lnSpc>
              <a:spcBef>
                <a:spcPts val="10"/>
              </a:spcBef>
            </a:pPr>
            <a:r>
              <a:rPr sz="700" spc="-25" dirty="0">
                <a:solidFill>
                  <a:srgbClr val="666056"/>
                </a:solidFill>
                <a:latin typeface="Arial"/>
                <a:cs typeface="Arial"/>
              </a:rPr>
              <a:t>Parosteal </a:t>
            </a:r>
            <a:r>
              <a:rPr sz="1000" spc="-91" dirty="0">
                <a:solidFill>
                  <a:srgbClr val="666056"/>
                </a:solidFill>
                <a:latin typeface="Times New Roman"/>
                <a:cs typeface="Times New Roman"/>
              </a:rPr>
              <a:t>osteosarcoma</a:t>
            </a:r>
            <a:endParaRPr sz="1000">
              <a:latin typeface="Times New Roman"/>
              <a:cs typeface="Times New Roman"/>
            </a:endParaRPr>
          </a:p>
          <a:p>
            <a:pPr marL="143764" marR="21905">
              <a:lnSpc>
                <a:spcPct val="95825"/>
              </a:lnSpc>
              <a:spcBef>
                <a:spcPts val="11"/>
              </a:spcBef>
            </a:pPr>
            <a:r>
              <a:rPr sz="600" spc="30" dirty="0">
                <a:solidFill>
                  <a:srgbClr val="666056"/>
                </a:solidFill>
                <a:latin typeface="Arial"/>
                <a:cs typeface="Arial"/>
              </a:rPr>
              <a:t>Periosteal osteosarcoma</a:t>
            </a:r>
            <a:endParaRPr sz="6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496804" y="1506319"/>
            <a:ext cx="262033" cy="114300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700" spc="0" dirty="0">
                <a:solidFill>
                  <a:srgbClr val="8E8A89"/>
                </a:solidFill>
                <a:latin typeface="Arial"/>
                <a:cs typeface="Arial"/>
              </a:rPr>
              <a:t>9222</a:t>
            </a:r>
            <a:r>
              <a:rPr sz="700" spc="0" dirty="0">
                <a:solidFill>
                  <a:srgbClr val="A7A3A5"/>
                </a:solidFill>
                <a:latin typeface="Arial"/>
                <a:cs typeface="Arial"/>
              </a:rPr>
              <a:t>/</a:t>
            </a:r>
            <a:endParaRPr sz="7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006588" y="1524607"/>
            <a:ext cx="317999" cy="525780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15747" marR="13334">
              <a:lnSpc>
                <a:spcPct val="95825"/>
              </a:lnSpc>
            </a:pPr>
            <a:r>
              <a:rPr sz="700" spc="-26" dirty="0">
                <a:solidFill>
                  <a:srgbClr val="666056"/>
                </a:solidFill>
                <a:latin typeface="Arial"/>
                <a:cs typeface="Arial"/>
              </a:rPr>
              <a:t>9270</a:t>
            </a:r>
            <a:r>
              <a:rPr sz="700" spc="-26" dirty="0">
                <a:solidFill>
                  <a:srgbClr val="777270"/>
                </a:solidFill>
                <a:latin typeface="Arial"/>
                <a:cs typeface="Arial"/>
              </a:rPr>
              <a:t>/</a:t>
            </a:r>
            <a:r>
              <a:rPr sz="700" spc="-26" dirty="0">
                <a:solidFill>
                  <a:srgbClr val="666056"/>
                </a:solidFill>
                <a:latin typeface="Arial"/>
                <a:cs typeface="Arial"/>
              </a:rPr>
              <a:t>3</a:t>
            </a:r>
            <a:endParaRPr sz="700">
              <a:latin typeface="Arial"/>
              <a:cs typeface="Arial"/>
            </a:endParaRPr>
          </a:p>
          <a:p>
            <a:pPr marL="15747" marR="13334">
              <a:lnSpc>
                <a:spcPct val="95825"/>
              </a:lnSpc>
              <a:spcBef>
                <a:spcPts val="10"/>
              </a:spcBef>
            </a:pPr>
            <a:r>
              <a:rPr sz="700" spc="-4" dirty="0">
                <a:solidFill>
                  <a:srgbClr val="666056"/>
                </a:solidFill>
                <a:latin typeface="Arial"/>
                <a:cs typeface="Arial"/>
              </a:rPr>
              <a:t>9270/3</a:t>
            </a:r>
            <a:endParaRPr sz="700">
              <a:latin typeface="Arial"/>
              <a:cs typeface="Arial"/>
            </a:endParaRPr>
          </a:p>
          <a:p>
            <a:pPr marL="15748" marR="13334">
              <a:lnSpc>
                <a:spcPct val="95825"/>
              </a:lnSpc>
              <a:spcBef>
                <a:spcPts val="10"/>
              </a:spcBef>
            </a:pPr>
            <a:r>
              <a:rPr sz="700" spc="-5" dirty="0">
                <a:solidFill>
                  <a:srgbClr val="666056"/>
                </a:solidFill>
                <a:latin typeface="Arial"/>
                <a:cs typeface="Arial"/>
              </a:rPr>
              <a:t>9270/3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790"/>
              </a:lnSpc>
              <a:spcBef>
                <a:spcPts val="39"/>
              </a:spcBef>
            </a:pPr>
            <a:r>
              <a:rPr sz="700" spc="8" dirty="0">
                <a:solidFill>
                  <a:srgbClr val="666056"/>
                </a:solidFill>
                <a:latin typeface="Arial"/>
                <a:cs typeface="Arial"/>
              </a:rPr>
              <a:t>9341</a:t>
            </a:r>
            <a:r>
              <a:rPr sz="700" spc="8" dirty="0">
                <a:solidFill>
                  <a:srgbClr val="777270"/>
                </a:solidFill>
                <a:latin typeface="Arial"/>
                <a:cs typeface="Arial"/>
              </a:rPr>
              <a:t>/</a:t>
            </a:r>
            <a:r>
              <a:rPr sz="700" spc="8" dirty="0">
                <a:solidFill>
                  <a:srgbClr val="666056"/>
                </a:solidFill>
                <a:latin typeface="Arial"/>
                <a:cs typeface="Arial"/>
              </a:rPr>
              <a:t>3</a:t>
            </a:r>
            <a:endParaRPr sz="700">
              <a:latin typeface="Arial"/>
              <a:cs typeface="Arial"/>
            </a:endParaRPr>
          </a:p>
          <a:p>
            <a:pPr marL="12700" marR="13334">
              <a:lnSpc>
                <a:spcPct val="95825"/>
              </a:lnSpc>
            </a:pPr>
            <a:r>
              <a:rPr sz="700" spc="-33" dirty="0">
                <a:solidFill>
                  <a:srgbClr val="666056"/>
                </a:solidFill>
                <a:latin typeface="Arial"/>
                <a:cs typeface="Arial"/>
              </a:rPr>
              <a:t>9302/3</a:t>
            </a:r>
            <a:r>
              <a:rPr sz="700" spc="-33" dirty="0">
                <a:solidFill>
                  <a:srgbClr val="524B42"/>
                </a:solidFill>
                <a:latin typeface="Arial"/>
                <a:cs typeface="Arial"/>
              </a:rPr>
              <a:t>°</a:t>
            </a:r>
            <a:endParaRPr sz="7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0725404" y="1570327"/>
            <a:ext cx="60693" cy="114300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700" spc="-46" dirty="0">
                <a:solidFill>
                  <a:srgbClr val="A7A3A5"/>
                </a:solidFill>
                <a:latin typeface="Arial"/>
                <a:cs typeface="Arial"/>
              </a:rPr>
              <a:t>''</a:t>
            </a:r>
            <a:endParaRPr sz="7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493756" y="1661767"/>
            <a:ext cx="295591" cy="114300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700" spc="-7" dirty="0">
                <a:solidFill>
                  <a:srgbClr val="8E8A89"/>
                </a:solidFill>
                <a:latin typeface="Arial"/>
                <a:cs typeface="Arial"/>
              </a:rPr>
              <a:t>9220</a:t>
            </a:r>
            <a:r>
              <a:rPr sz="700" spc="-7" dirty="0">
                <a:solidFill>
                  <a:srgbClr val="A7A3A5"/>
                </a:solidFill>
                <a:latin typeface="Arial"/>
                <a:cs typeface="Arial"/>
              </a:rPr>
              <a:t>/3</a:t>
            </a:r>
            <a:endParaRPr sz="7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593084" y="1740951"/>
            <a:ext cx="1365846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26" dirty="0">
                <a:latin typeface="Arial"/>
                <a:cs typeface="Arial"/>
              </a:rPr>
              <a:t>Malignant</a:t>
            </a:r>
            <a:endParaRPr sz="23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484612" y="1771495"/>
            <a:ext cx="305147" cy="650747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21844" marR="411">
              <a:lnSpc>
                <a:spcPct val="95825"/>
              </a:lnSpc>
            </a:pPr>
            <a:r>
              <a:rPr sz="700" spc="-7" dirty="0">
                <a:solidFill>
                  <a:srgbClr val="8E8A89"/>
                </a:solidFill>
                <a:latin typeface="Arial"/>
                <a:cs typeface="Arial"/>
              </a:rPr>
              <a:t>9240</a:t>
            </a:r>
            <a:r>
              <a:rPr sz="700" spc="-7" dirty="0">
                <a:solidFill>
                  <a:srgbClr val="A7A3A5"/>
                </a:solidFill>
                <a:latin typeface="Arial"/>
                <a:cs typeface="Arial"/>
              </a:rPr>
              <a:t>/3</a:t>
            </a:r>
            <a:endParaRPr sz="700">
              <a:latin typeface="Arial"/>
              <a:cs typeface="Arial"/>
            </a:endParaRPr>
          </a:p>
          <a:p>
            <a:pPr marL="18795" marR="13334">
              <a:lnSpc>
                <a:spcPct val="95825"/>
              </a:lnSpc>
              <a:spcBef>
                <a:spcPts val="60"/>
              </a:spcBef>
            </a:pPr>
            <a:r>
              <a:rPr sz="700" spc="-19" dirty="0">
                <a:solidFill>
                  <a:srgbClr val="8E8A89"/>
                </a:solidFill>
                <a:latin typeface="Arial"/>
                <a:cs typeface="Arial"/>
              </a:rPr>
              <a:t>9180</a:t>
            </a:r>
            <a:r>
              <a:rPr sz="700" spc="-19" dirty="0">
                <a:solidFill>
                  <a:srgbClr val="A7A3A5"/>
                </a:solidFill>
                <a:latin typeface="Arial"/>
                <a:cs typeface="Arial"/>
              </a:rPr>
              <a:t>/3</a:t>
            </a:r>
            <a:endParaRPr sz="700">
              <a:latin typeface="Arial"/>
              <a:cs typeface="Arial"/>
            </a:endParaRPr>
          </a:p>
          <a:p>
            <a:pPr marL="15748" marR="13334">
              <a:lnSpc>
                <a:spcPts val="790"/>
              </a:lnSpc>
              <a:spcBef>
                <a:spcPts val="39"/>
              </a:spcBef>
            </a:pPr>
            <a:r>
              <a:rPr sz="700" spc="-19" dirty="0">
                <a:solidFill>
                  <a:srgbClr val="8E8A89"/>
                </a:solidFill>
                <a:latin typeface="Arial"/>
                <a:cs typeface="Arial"/>
              </a:rPr>
              <a:t>9187</a:t>
            </a:r>
            <a:r>
              <a:rPr sz="700" spc="-19" dirty="0">
                <a:solidFill>
                  <a:srgbClr val="A7A3A5"/>
                </a:solidFill>
                <a:latin typeface="Arial"/>
                <a:cs typeface="Arial"/>
              </a:rPr>
              <a:t>/</a:t>
            </a:r>
            <a:r>
              <a:rPr sz="700" spc="-19" dirty="0">
                <a:solidFill>
                  <a:srgbClr val="8E8A89"/>
                </a:solidFill>
                <a:latin typeface="Arial"/>
                <a:cs typeface="Arial"/>
              </a:rPr>
              <a:t>3</a:t>
            </a:r>
            <a:endParaRPr sz="700">
              <a:latin typeface="Arial"/>
              <a:cs typeface="Arial"/>
            </a:endParaRPr>
          </a:p>
          <a:p>
            <a:pPr marL="12700" marR="13334">
              <a:lnSpc>
                <a:spcPct val="95825"/>
              </a:lnSpc>
              <a:spcBef>
                <a:spcPts val="20"/>
              </a:spcBef>
            </a:pPr>
            <a:r>
              <a:rPr sz="700" spc="-15" dirty="0">
                <a:solidFill>
                  <a:srgbClr val="8E8A89"/>
                </a:solidFill>
                <a:latin typeface="Arial"/>
                <a:cs typeface="Arial"/>
              </a:rPr>
              <a:t>9181</a:t>
            </a:r>
            <a:r>
              <a:rPr sz="700" spc="-15" dirty="0">
                <a:solidFill>
                  <a:srgbClr val="A7A3A5"/>
                </a:solidFill>
                <a:latin typeface="Arial"/>
                <a:cs typeface="Arial"/>
              </a:rPr>
              <a:t>/</a:t>
            </a:r>
            <a:r>
              <a:rPr sz="700" spc="-15" dirty="0">
                <a:solidFill>
                  <a:srgbClr val="8E8A89"/>
                </a:solidFill>
                <a:latin typeface="Arial"/>
                <a:cs typeface="Arial"/>
              </a:rPr>
              <a:t>3</a:t>
            </a:r>
            <a:endParaRPr sz="700">
              <a:latin typeface="Arial"/>
              <a:cs typeface="Arial"/>
            </a:endParaRPr>
          </a:p>
          <a:p>
            <a:pPr marL="15748">
              <a:lnSpc>
                <a:spcPct val="95825"/>
              </a:lnSpc>
              <a:spcBef>
                <a:spcPts val="60"/>
              </a:spcBef>
            </a:pPr>
            <a:r>
              <a:rPr sz="700" spc="-11" dirty="0">
                <a:solidFill>
                  <a:srgbClr val="8E8A89"/>
                </a:solidFill>
                <a:latin typeface="Arial"/>
                <a:cs typeface="Arial"/>
              </a:rPr>
              <a:t>9192</a:t>
            </a:r>
            <a:r>
              <a:rPr sz="700" spc="-11" dirty="0">
                <a:solidFill>
                  <a:srgbClr val="A7A3A5"/>
                </a:solidFill>
                <a:latin typeface="Arial"/>
                <a:cs typeface="Arial"/>
              </a:rPr>
              <a:t>/3</a:t>
            </a:r>
            <a:endParaRPr sz="700">
              <a:latin typeface="Arial"/>
              <a:cs typeface="Arial"/>
            </a:endParaRPr>
          </a:p>
          <a:p>
            <a:pPr marL="15748" marR="13334">
              <a:lnSpc>
                <a:spcPct val="95825"/>
              </a:lnSpc>
              <a:spcBef>
                <a:spcPts val="35"/>
              </a:spcBef>
            </a:pPr>
            <a:r>
              <a:rPr sz="700" spc="-24" dirty="0">
                <a:solidFill>
                  <a:srgbClr val="8E8A89"/>
                </a:solidFill>
                <a:latin typeface="Arial"/>
                <a:cs typeface="Arial"/>
              </a:rPr>
              <a:t>9193</a:t>
            </a:r>
            <a:r>
              <a:rPr sz="700" spc="-24" dirty="0">
                <a:solidFill>
                  <a:srgbClr val="A7A3A5"/>
                </a:solidFill>
                <a:latin typeface="Arial"/>
                <a:cs typeface="Arial"/>
              </a:rPr>
              <a:t>/3</a:t>
            </a:r>
            <a:endParaRPr sz="7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150356" y="2139156"/>
            <a:ext cx="1187498" cy="127573"/>
          </a:xfrm>
          <a:prstGeom prst="rect">
            <a:avLst/>
          </a:prstGeom>
        </p:spPr>
        <p:txBody>
          <a:bodyPr wrap="square" lIns="0" tIns="5842" rIns="0" bIns="0" rtlCol="0">
            <a:noAutofit/>
          </a:bodyPr>
          <a:lstStyle/>
          <a:p>
            <a:pPr marL="12700">
              <a:lnSpc>
                <a:spcPts val="919"/>
              </a:lnSpc>
            </a:pPr>
            <a:r>
              <a:rPr sz="800" b="1" spc="-22" dirty="0">
                <a:solidFill>
                  <a:srgbClr val="524B42"/>
                </a:solidFill>
                <a:latin typeface="Times New Roman"/>
                <a:cs typeface="Times New Roman"/>
              </a:rPr>
              <a:t>Odontogenic</a:t>
            </a:r>
            <a:r>
              <a:rPr sz="800" b="1" spc="-86" dirty="0">
                <a:solidFill>
                  <a:srgbClr val="524B42"/>
                </a:solidFill>
                <a:latin typeface="Arial"/>
                <a:cs typeface="Arial"/>
              </a:rPr>
              <a:t>carcinosarcoma</a:t>
            </a:r>
            <a:endParaRPr sz="8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009636" y="2140303"/>
            <a:ext cx="293447" cy="114300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700" spc="-5" dirty="0">
                <a:solidFill>
                  <a:srgbClr val="666056"/>
                </a:solidFill>
                <a:latin typeface="Arial"/>
                <a:cs typeface="Arial"/>
              </a:rPr>
              <a:t>8980/3</a:t>
            </a:r>
            <a:endParaRPr sz="7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006588" y="2341471"/>
            <a:ext cx="295591" cy="114300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700" spc="-7" dirty="0">
                <a:solidFill>
                  <a:srgbClr val="666056"/>
                </a:solidFill>
                <a:latin typeface="Arial"/>
                <a:cs typeface="Arial"/>
              </a:rPr>
              <a:t>9330/3</a:t>
            </a:r>
            <a:endParaRPr sz="7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147308" y="2350615"/>
            <a:ext cx="935254" cy="114300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700" b="1" spc="-35" dirty="0">
                <a:solidFill>
                  <a:srgbClr val="524B42"/>
                </a:solidFill>
                <a:latin typeface="Arial"/>
                <a:cs typeface="Arial"/>
              </a:rPr>
              <a:t>Odontogenic sarcomas</a:t>
            </a:r>
            <a:endParaRPr sz="7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552180" y="2495772"/>
            <a:ext cx="2025332" cy="127000"/>
          </a:xfrm>
          <a:prstGeom prst="rect">
            <a:avLst/>
          </a:prstGeom>
        </p:spPr>
        <p:txBody>
          <a:bodyPr wrap="square" lIns="0" tIns="5842" rIns="0" bIns="0" rtlCol="0">
            <a:noAutofit/>
          </a:bodyPr>
          <a:lstStyle/>
          <a:p>
            <a:pPr marL="12700">
              <a:lnSpc>
                <a:spcPts val="919"/>
              </a:lnSpc>
            </a:pPr>
            <a:r>
              <a:rPr sz="700" b="1" spc="10" dirty="0">
                <a:solidFill>
                  <a:srgbClr val="524B42"/>
                </a:solidFill>
                <a:latin typeface="Times New Roman"/>
                <a:cs typeface="Times New Roman"/>
              </a:rPr>
              <a:t>Benign </a:t>
            </a:r>
            <a:r>
              <a:rPr sz="800" b="1" spc="-21" dirty="0">
                <a:solidFill>
                  <a:srgbClr val="524B42"/>
                </a:solidFill>
                <a:latin typeface="Arial"/>
                <a:cs typeface="Arial"/>
              </a:rPr>
              <a:t>maxillofacial  </a:t>
            </a:r>
            <a:r>
              <a:rPr sz="700" b="1" spc="-21" dirty="0">
                <a:solidFill>
                  <a:srgbClr val="524B42"/>
                </a:solidFill>
                <a:latin typeface="Arial"/>
                <a:cs typeface="Arial"/>
              </a:rPr>
              <a:t>bone and c</a:t>
            </a:r>
            <a:r>
              <a:rPr sz="700" b="1" spc="-21" dirty="0">
                <a:solidFill>
                  <a:srgbClr val="666056"/>
                </a:solidFill>
                <a:latin typeface="Arial"/>
                <a:cs typeface="Arial"/>
              </a:rPr>
              <a:t>art</a:t>
            </a:r>
            <a:r>
              <a:rPr sz="700" b="1" spc="-21" dirty="0">
                <a:solidFill>
                  <a:srgbClr val="777270"/>
                </a:solidFill>
                <a:latin typeface="Arial"/>
                <a:cs typeface="Arial"/>
              </a:rPr>
              <a:t>ilage </a:t>
            </a:r>
            <a:r>
              <a:rPr sz="700" spc="-21" dirty="0">
                <a:solidFill>
                  <a:srgbClr val="666056"/>
                </a:solidFill>
                <a:latin typeface="Arial"/>
                <a:cs typeface="Arial"/>
              </a:rPr>
              <a:t>tum</a:t>
            </a:r>
            <a:r>
              <a:rPr sz="700" spc="-21" dirty="0">
                <a:solidFill>
                  <a:srgbClr val="524B42"/>
                </a:solidFill>
                <a:latin typeface="Arial"/>
                <a:cs typeface="Arial"/>
              </a:rPr>
              <a:t>our</a:t>
            </a:r>
            <a:r>
              <a:rPr sz="700" spc="-21" dirty="0">
                <a:solidFill>
                  <a:srgbClr val="666056"/>
                </a:solidFill>
                <a:latin typeface="Arial"/>
                <a:cs typeface="Arial"/>
              </a:rPr>
              <a:t>s</a:t>
            </a:r>
            <a:endParaRPr sz="7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132068" y="2535969"/>
            <a:ext cx="1841677" cy="819600"/>
          </a:xfrm>
          <a:prstGeom prst="rect">
            <a:avLst/>
          </a:prstGeom>
        </p:spPr>
        <p:txBody>
          <a:bodyPr wrap="square" lIns="0" tIns="5810" rIns="0" bIns="0" rtlCol="0">
            <a:noAutofit/>
          </a:bodyPr>
          <a:lstStyle/>
          <a:p>
            <a:pPr marL="27939" marR="443">
              <a:lnSpc>
                <a:spcPts val="915"/>
              </a:lnSpc>
            </a:pPr>
            <a:r>
              <a:rPr sz="800" b="1" spc="-41" dirty="0">
                <a:solidFill>
                  <a:srgbClr val="524B42"/>
                </a:solidFill>
                <a:latin typeface="Times New Roman"/>
                <a:cs typeface="Times New Roman"/>
              </a:rPr>
              <a:t>Benign </a:t>
            </a:r>
            <a:r>
              <a:rPr sz="700" b="1" spc="-24" dirty="0">
                <a:solidFill>
                  <a:srgbClr val="524B42"/>
                </a:solidFill>
                <a:latin typeface="Arial"/>
                <a:cs typeface="Arial"/>
              </a:rPr>
              <a:t>epithelial odontogenic tumours</a:t>
            </a:r>
            <a:endParaRPr sz="700">
              <a:latin typeface="Arial"/>
              <a:cs typeface="Arial"/>
            </a:endParaRPr>
          </a:p>
          <a:p>
            <a:pPr marL="24891" marR="443">
              <a:lnSpc>
                <a:spcPct val="95825"/>
              </a:lnSpc>
            </a:pPr>
            <a:r>
              <a:rPr sz="600" spc="23" dirty="0">
                <a:solidFill>
                  <a:srgbClr val="524B42"/>
                </a:solidFill>
                <a:latin typeface="Arial"/>
                <a:cs typeface="Arial"/>
              </a:rPr>
              <a:t>A</a:t>
            </a:r>
            <a:r>
              <a:rPr sz="600" spc="23" dirty="0">
                <a:solidFill>
                  <a:srgbClr val="666056"/>
                </a:solidFill>
                <a:latin typeface="Arial"/>
                <a:cs typeface="Arial"/>
              </a:rPr>
              <a:t>melo</a:t>
            </a:r>
            <a:r>
              <a:rPr sz="600" spc="23" dirty="0">
                <a:solidFill>
                  <a:srgbClr val="524B42"/>
                </a:solidFill>
                <a:latin typeface="Arial"/>
                <a:cs typeface="Arial"/>
              </a:rPr>
              <a:t>b</a:t>
            </a:r>
            <a:r>
              <a:rPr sz="600" spc="23" dirty="0">
                <a:solidFill>
                  <a:srgbClr val="666056"/>
                </a:solidFill>
                <a:latin typeface="Arial"/>
                <a:cs typeface="Arial"/>
              </a:rPr>
              <a:t>las</a:t>
            </a:r>
            <a:r>
              <a:rPr sz="600" spc="23" dirty="0">
                <a:solidFill>
                  <a:srgbClr val="524B42"/>
                </a:solidFill>
                <a:latin typeface="Arial"/>
                <a:cs typeface="Arial"/>
              </a:rPr>
              <a:t>t</a:t>
            </a:r>
            <a:r>
              <a:rPr sz="600" spc="23" dirty="0">
                <a:solidFill>
                  <a:srgbClr val="666056"/>
                </a:solidFill>
                <a:latin typeface="Arial"/>
                <a:cs typeface="Arial"/>
              </a:rPr>
              <a:t>oma</a:t>
            </a:r>
            <a:endParaRPr sz="600">
              <a:latin typeface="Arial"/>
              <a:cs typeface="Arial"/>
            </a:endParaRPr>
          </a:p>
          <a:p>
            <a:pPr marL="149859" indent="3047">
              <a:lnSpc>
                <a:spcPts val="689"/>
              </a:lnSpc>
              <a:spcBef>
                <a:spcPts val="100"/>
              </a:spcBef>
            </a:pPr>
            <a:r>
              <a:rPr sz="600" spc="11" dirty="0">
                <a:solidFill>
                  <a:srgbClr val="666056"/>
                </a:solidFill>
                <a:latin typeface="Arial"/>
                <a:cs typeface="Arial"/>
              </a:rPr>
              <a:t>Ameloblas</a:t>
            </a:r>
            <a:r>
              <a:rPr sz="600" spc="11" dirty="0">
                <a:solidFill>
                  <a:srgbClr val="524B42"/>
                </a:solidFill>
                <a:latin typeface="Arial"/>
                <a:cs typeface="Arial"/>
              </a:rPr>
              <a:t>t</a:t>
            </a:r>
            <a:r>
              <a:rPr sz="600" spc="11" dirty="0">
                <a:solidFill>
                  <a:srgbClr val="666056"/>
                </a:solidFill>
                <a:latin typeface="Arial"/>
                <a:cs typeface="Arial"/>
              </a:rPr>
              <a:t>oma</a:t>
            </a:r>
            <a:r>
              <a:rPr sz="600" spc="11" dirty="0">
                <a:solidFill>
                  <a:srgbClr val="777270"/>
                </a:solidFill>
                <a:latin typeface="Arial"/>
                <a:cs typeface="Arial"/>
              </a:rPr>
              <a:t>,  </a:t>
            </a:r>
            <a:r>
              <a:rPr sz="600" spc="11" dirty="0">
                <a:solidFill>
                  <a:srgbClr val="666056"/>
                </a:solidFill>
                <a:latin typeface="Arial"/>
                <a:cs typeface="Arial"/>
              </a:rPr>
              <a:t>unicystic  type </a:t>
            </a:r>
            <a:endParaRPr sz="600">
              <a:latin typeface="Arial"/>
              <a:cs typeface="Arial"/>
            </a:endParaRPr>
          </a:p>
          <a:p>
            <a:pPr marL="149859">
              <a:lnSpc>
                <a:spcPts val="689"/>
              </a:lnSpc>
              <a:spcBef>
                <a:spcPts val="102"/>
              </a:spcBef>
            </a:pPr>
            <a:r>
              <a:rPr sz="600" spc="23" dirty="0">
                <a:solidFill>
                  <a:srgbClr val="524B42"/>
                </a:solidFill>
                <a:latin typeface="Arial"/>
                <a:cs typeface="Arial"/>
              </a:rPr>
              <a:t>A</a:t>
            </a:r>
            <a:r>
              <a:rPr sz="600" spc="23" dirty="0">
                <a:solidFill>
                  <a:srgbClr val="666056"/>
                </a:solidFill>
                <a:latin typeface="Arial"/>
                <a:cs typeface="Arial"/>
              </a:rPr>
              <a:t>meloblastoma</a:t>
            </a:r>
            <a:r>
              <a:rPr sz="600" spc="23" dirty="0">
                <a:solidFill>
                  <a:srgbClr val="777270"/>
                </a:solidFill>
                <a:latin typeface="Arial"/>
                <a:cs typeface="Arial"/>
              </a:rPr>
              <a:t>, </a:t>
            </a:r>
            <a:r>
              <a:rPr sz="600" spc="23" dirty="0">
                <a:solidFill>
                  <a:srgbClr val="666056"/>
                </a:solidFill>
                <a:latin typeface="Arial"/>
                <a:cs typeface="Arial"/>
              </a:rPr>
              <a:t>ex</a:t>
            </a:r>
            <a:r>
              <a:rPr sz="600" spc="23" dirty="0">
                <a:solidFill>
                  <a:srgbClr val="524B42"/>
                </a:solidFill>
                <a:latin typeface="Arial"/>
                <a:cs typeface="Arial"/>
              </a:rPr>
              <a:t>t</a:t>
            </a:r>
            <a:r>
              <a:rPr sz="600" spc="23" dirty="0">
                <a:solidFill>
                  <a:srgbClr val="666056"/>
                </a:solidFill>
                <a:latin typeface="Arial"/>
                <a:cs typeface="Arial"/>
              </a:rPr>
              <a:t>raosseous/peripheral type </a:t>
            </a:r>
            <a:endParaRPr sz="600">
              <a:latin typeface="Arial"/>
              <a:cs typeface="Arial"/>
            </a:endParaRPr>
          </a:p>
          <a:p>
            <a:pPr marL="149859">
              <a:lnSpc>
                <a:spcPts val="689"/>
              </a:lnSpc>
              <a:spcBef>
                <a:spcPts val="102"/>
              </a:spcBef>
            </a:pPr>
            <a:r>
              <a:rPr sz="600" spc="14" dirty="0">
                <a:solidFill>
                  <a:srgbClr val="524B42"/>
                </a:solidFill>
                <a:latin typeface="Arial"/>
                <a:cs typeface="Arial"/>
              </a:rPr>
              <a:t>M</a:t>
            </a:r>
            <a:r>
              <a:rPr sz="600" spc="14" dirty="0">
                <a:solidFill>
                  <a:srgbClr val="666056"/>
                </a:solidFill>
                <a:latin typeface="Arial"/>
                <a:cs typeface="Arial"/>
              </a:rPr>
              <a:t>etastasizing  ameloblastoma</a:t>
            </a:r>
            <a:endParaRPr sz="600">
              <a:latin typeface="Arial"/>
              <a:cs typeface="Arial"/>
            </a:endParaRPr>
          </a:p>
          <a:p>
            <a:pPr marL="18795" marR="443">
              <a:lnSpc>
                <a:spcPts val="715"/>
              </a:lnSpc>
              <a:spcBef>
                <a:spcPts val="137"/>
              </a:spcBef>
            </a:pPr>
            <a:r>
              <a:rPr sz="700" b="1" spc="-6" dirty="0">
                <a:solidFill>
                  <a:srgbClr val="666056"/>
                </a:solidFill>
                <a:latin typeface="Arial"/>
                <a:cs typeface="Arial"/>
              </a:rPr>
              <a:t>Squamou s </a:t>
            </a:r>
            <a:r>
              <a:rPr sz="600" spc="-6" dirty="0">
                <a:solidFill>
                  <a:srgbClr val="666056"/>
                </a:solidFill>
                <a:latin typeface="Arial"/>
                <a:cs typeface="Arial"/>
              </a:rPr>
              <a:t>odon</a:t>
            </a:r>
            <a:r>
              <a:rPr sz="600" spc="-6" dirty="0">
                <a:solidFill>
                  <a:srgbClr val="524B42"/>
                </a:solidFill>
                <a:latin typeface="Arial"/>
                <a:cs typeface="Arial"/>
              </a:rPr>
              <a:t>t</a:t>
            </a:r>
            <a:r>
              <a:rPr sz="600" spc="-6" dirty="0">
                <a:solidFill>
                  <a:srgbClr val="666056"/>
                </a:solidFill>
                <a:latin typeface="Arial"/>
                <a:cs typeface="Arial"/>
              </a:rPr>
              <a:t>ogen</a:t>
            </a:r>
            <a:r>
              <a:rPr sz="600" spc="-6" dirty="0">
                <a:solidFill>
                  <a:srgbClr val="777270"/>
                </a:solidFill>
                <a:latin typeface="Arial"/>
                <a:cs typeface="Arial"/>
              </a:rPr>
              <a:t>i</a:t>
            </a:r>
            <a:r>
              <a:rPr sz="600" spc="-6" dirty="0">
                <a:solidFill>
                  <a:srgbClr val="666056"/>
                </a:solidFill>
                <a:latin typeface="Arial"/>
                <a:cs typeface="Arial"/>
              </a:rPr>
              <a:t>c tumour</a:t>
            </a:r>
            <a:endParaRPr sz="600">
              <a:latin typeface="Arial"/>
              <a:cs typeface="Arial"/>
            </a:endParaRPr>
          </a:p>
          <a:p>
            <a:pPr marL="15747" marR="443">
              <a:lnSpc>
                <a:spcPct val="95825"/>
              </a:lnSpc>
              <a:spcBef>
                <a:spcPts val="19"/>
              </a:spcBef>
            </a:pPr>
            <a:r>
              <a:rPr sz="600" spc="19" dirty="0">
                <a:solidFill>
                  <a:srgbClr val="524B42"/>
                </a:solidFill>
                <a:latin typeface="Arial"/>
                <a:cs typeface="Arial"/>
              </a:rPr>
              <a:t>C</a:t>
            </a:r>
            <a:r>
              <a:rPr sz="600" spc="19" dirty="0">
                <a:solidFill>
                  <a:srgbClr val="666056"/>
                </a:solidFill>
                <a:latin typeface="Arial"/>
                <a:cs typeface="Arial"/>
              </a:rPr>
              <a:t>alci</a:t>
            </a:r>
            <a:r>
              <a:rPr sz="600" spc="19" dirty="0">
                <a:solidFill>
                  <a:srgbClr val="524B42"/>
                </a:solidFill>
                <a:latin typeface="Arial"/>
                <a:cs typeface="Arial"/>
              </a:rPr>
              <a:t>f</a:t>
            </a:r>
            <a:r>
              <a:rPr sz="600" spc="19" dirty="0">
                <a:solidFill>
                  <a:srgbClr val="666056"/>
                </a:solidFill>
                <a:latin typeface="Arial"/>
                <a:cs typeface="Arial"/>
              </a:rPr>
              <a:t>ying  epithelial odontogenic tumour</a:t>
            </a:r>
            <a:endParaRPr sz="600">
              <a:latin typeface="Arial"/>
              <a:cs typeface="Arial"/>
            </a:endParaRPr>
          </a:p>
          <a:p>
            <a:pPr marL="12700" marR="443">
              <a:lnSpc>
                <a:spcPct val="95825"/>
              </a:lnSpc>
              <a:spcBef>
                <a:spcPts val="100"/>
              </a:spcBef>
            </a:pPr>
            <a:r>
              <a:rPr sz="600" spc="21" dirty="0">
                <a:solidFill>
                  <a:srgbClr val="666056"/>
                </a:solidFill>
                <a:latin typeface="Arial"/>
                <a:cs typeface="Arial"/>
              </a:rPr>
              <a:t>Adenoma </a:t>
            </a:r>
            <a:r>
              <a:rPr sz="600" spc="21" dirty="0">
                <a:solidFill>
                  <a:srgbClr val="524B42"/>
                </a:solidFill>
                <a:latin typeface="Arial"/>
                <a:cs typeface="Arial"/>
              </a:rPr>
              <a:t>t</a:t>
            </a:r>
            <a:r>
              <a:rPr sz="600" spc="21" dirty="0">
                <a:solidFill>
                  <a:srgbClr val="666056"/>
                </a:solidFill>
                <a:latin typeface="Arial"/>
                <a:cs typeface="Arial"/>
              </a:rPr>
              <a:t>oi</a:t>
            </a:r>
            <a:r>
              <a:rPr sz="600" spc="21" dirty="0">
                <a:solidFill>
                  <a:srgbClr val="524B42"/>
                </a:solidFill>
                <a:latin typeface="Arial"/>
                <a:cs typeface="Arial"/>
              </a:rPr>
              <a:t>d </a:t>
            </a:r>
            <a:r>
              <a:rPr sz="600" spc="21" dirty="0">
                <a:solidFill>
                  <a:srgbClr val="666056"/>
                </a:solidFill>
                <a:latin typeface="Arial"/>
                <a:cs typeface="Arial"/>
              </a:rPr>
              <a:t>odontogenic </a:t>
            </a:r>
            <a:r>
              <a:rPr sz="600" spc="21" dirty="0">
                <a:solidFill>
                  <a:srgbClr val="524B42"/>
                </a:solidFill>
                <a:latin typeface="Arial"/>
                <a:cs typeface="Arial"/>
              </a:rPr>
              <a:t>t</a:t>
            </a:r>
            <a:r>
              <a:rPr sz="600" spc="21" dirty="0">
                <a:solidFill>
                  <a:srgbClr val="666056"/>
                </a:solidFill>
                <a:latin typeface="Arial"/>
                <a:cs typeface="Arial"/>
              </a:rPr>
              <a:t>umour</a:t>
            </a:r>
            <a:endParaRPr sz="6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552180" y="2621887"/>
            <a:ext cx="479474" cy="217932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700" b="1" spc="-52" dirty="0">
                <a:solidFill>
                  <a:srgbClr val="666056"/>
                </a:solidFill>
                <a:latin typeface="Arial"/>
                <a:cs typeface="Arial"/>
              </a:rPr>
              <a:t>Chondroma</a:t>
            </a:r>
            <a:endParaRPr sz="700">
              <a:latin typeface="Arial"/>
              <a:cs typeface="Arial"/>
            </a:endParaRPr>
          </a:p>
          <a:p>
            <a:pPr marL="12700" marR="15333">
              <a:lnSpc>
                <a:spcPct val="95825"/>
              </a:lnSpc>
              <a:spcBef>
                <a:spcPts val="10"/>
              </a:spcBef>
            </a:pPr>
            <a:r>
              <a:rPr sz="700" spc="-1" dirty="0">
                <a:solidFill>
                  <a:srgbClr val="666056"/>
                </a:solidFill>
                <a:latin typeface="Arial"/>
                <a:cs typeface="Arial"/>
              </a:rPr>
              <a:t>Osteoma</a:t>
            </a:r>
            <a:endParaRPr sz="7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481564" y="2621887"/>
            <a:ext cx="305147" cy="217932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15747" marR="13334">
              <a:lnSpc>
                <a:spcPct val="95825"/>
              </a:lnSpc>
            </a:pPr>
            <a:r>
              <a:rPr sz="700" spc="-7" dirty="0">
                <a:solidFill>
                  <a:srgbClr val="8E8A89"/>
                </a:solidFill>
                <a:latin typeface="Arial"/>
                <a:cs typeface="Arial"/>
              </a:rPr>
              <a:t>9220</a:t>
            </a:r>
            <a:r>
              <a:rPr sz="700" spc="-7" dirty="0">
                <a:solidFill>
                  <a:srgbClr val="A7A3A5"/>
                </a:solidFill>
                <a:latin typeface="Arial"/>
                <a:cs typeface="Arial"/>
              </a:rPr>
              <a:t>/0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sz="700" spc="-7" dirty="0">
                <a:solidFill>
                  <a:srgbClr val="8E8A89"/>
                </a:solidFill>
                <a:latin typeface="Arial"/>
                <a:cs typeface="Arial"/>
              </a:rPr>
              <a:t>9180</a:t>
            </a:r>
            <a:r>
              <a:rPr sz="700" spc="-7" dirty="0">
                <a:solidFill>
                  <a:srgbClr val="A7A3A5"/>
                </a:solidFill>
                <a:latin typeface="Arial"/>
                <a:cs typeface="Arial"/>
              </a:rPr>
              <a:t>/0</a:t>
            </a:r>
            <a:endParaRPr sz="7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000492" y="2643223"/>
            <a:ext cx="301190" cy="712346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18795" marR="13334">
              <a:lnSpc>
                <a:spcPct val="95825"/>
              </a:lnSpc>
            </a:pPr>
            <a:r>
              <a:rPr sz="700" spc="-27" dirty="0">
                <a:solidFill>
                  <a:srgbClr val="666056"/>
                </a:solidFill>
                <a:latin typeface="Arial"/>
                <a:cs typeface="Arial"/>
              </a:rPr>
              <a:t>9310/0</a:t>
            </a:r>
            <a:endParaRPr sz="700">
              <a:latin typeface="Arial"/>
              <a:cs typeface="Arial"/>
            </a:endParaRPr>
          </a:p>
          <a:p>
            <a:pPr marL="12700" marR="13334">
              <a:lnSpc>
                <a:spcPts val="790"/>
              </a:lnSpc>
              <a:spcBef>
                <a:spcPts val="39"/>
              </a:spcBef>
            </a:pPr>
            <a:r>
              <a:rPr sz="700" spc="-25" dirty="0">
                <a:solidFill>
                  <a:srgbClr val="666056"/>
                </a:solidFill>
                <a:latin typeface="Arial"/>
                <a:cs typeface="Arial"/>
              </a:rPr>
              <a:t>9310/0</a:t>
            </a:r>
            <a:endParaRPr sz="700">
              <a:latin typeface="Arial"/>
              <a:cs typeface="Arial"/>
            </a:endParaRPr>
          </a:p>
          <a:p>
            <a:pPr marL="15748" marR="13334">
              <a:lnSpc>
                <a:spcPts val="790"/>
              </a:lnSpc>
            </a:pPr>
            <a:r>
              <a:rPr sz="700" spc="-23" dirty="0">
                <a:solidFill>
                  <a:srgbClr val="666056"/>
                </a:solidFill>
                <a:latin typeface="Arial"/>
                <a:cs typeface="Arial"/>
              </a:rPr>
              <a:t>9310/0</a:t>
            </a:r>
            <a:endParaRPr sz="700">
              <a:latin typeface="Arial"/>
              <a:cs typeface="Arial"/>
            </a:endParaRPr>
          </a:p>
          <a:p>
            <a:pPr marL="15748" marR="13334">
              <a:lnSpc>
                <a:spcPts val="790"/>
              </a:lnSpc>
            </a:pPr>
            <a:r>
              <a:rPr sz="700" spc="-25" dirty="0">
                <a:solidFill>
                  <a:srgbClr val="666056"/>
                </a:solidFill>
                <a:latin typeface="Arial"/>
                <a:cs typeface="Arial"/>
              </a:rPr>
              <a:t>9310/3</a:t>
            </a:r>
            <a:endParaRPr sz="700">
              <a:latin typeface="Arial"/>
              <a:cs typeface="Arial"/>
            </a:endParaRPr>
          </a:p>
          <a:p>
            <a:pPr marL="15748" marR="13334">
              <a:lnSpc>
                <a:spcPts val="790"/>
              </a:lnSpc>
            </a:pPr>
            <a:r>
              <a:rPr sz="700" spc="-27" dirty="0">
                <a:solidFill>
                  <a:srgbClr val="666056"/>
                </a:solidFill>
                <a:latin typeface="Arial"/>
                <a:cs typeface="Arial"/>
              </a:rPr>
              <a:t>9312/0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770"/>
              </a:lnSpc>
            </a:pPr>
            <a:r>
              <a:rPr sz="700" spc="-4" dirty="0">
                <a:solidFill>
                  <a:srgbClr val="666056"/>
                </a:solidFill>
                <a:latin typeface="Arial"/>
                <a:cs typeface="Arial"/>
              </a:rPr>
              <a:t>9340/0</a:t>
            </a:r>
            <a:endParaRPr sz="700">
              <a:latin typeface="Arial"/>
              <a:cs typeface="Arial"/>
            </a:endParaRPr>
          </a:p>
          <a:p>
            <a:pPr marL="12700" marR="13334">
              <a:lnSpc>
                <a:spcPct val="95825"/>
              </a:lnSpc>
              <a:spcBef>
                <a:spcPts val="41"/>
              </a:spcBef>
            </a:pPr>
            <a:r>
              <a:rPr sz="600" spc="28" dirty="0">
                <a:solidFill>
                  <a:srgbClr val="666056"/>
                </a:solidFill>
                <a:latin typeface="Arial"/>
                <a:cs typeface="Arial"/>
              </a:rPr>
              <a:t>9300/0</a:t>
            </a:r>
            <a:endParaRPr sz="6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552180" y="2829151"/>
            <a:ext cx="2234531" cy="114300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700" spc="-36" dirty="0">
                <a:solidFill>
                  <a:srgbClr val="666056"/>
                </a:solidFill>
                <a:latin typeface="Arial"/>
                <a:cs typeface="Arial"/>
              </a:rPr>
              <a:t>M</a:t>
            </a:r>
            <a:r>
              <a:rPr sz="700" spc="-27" dirty="0">
                <a:solidFill>
                  <a:srgbClr val="666056"/>
                </a:solidFill>
                <a:latin typeface="Arial"/>
                <a:cs typeface="Arial"/>
              </a:rPr>
              <a:t>e</a:t>
            </a:r>
            <a:r>
              <a:rPr sz="700" spc="-5" dirty="0">
                <a:solidFill>
                  <a:srgbClr val="666056"/>
                </a:solidFill>
                <a:latin typeface="Arial"/>
                <a:cs typeface="Arial"/>
              </a:rPr>
              <a:t>lanotic</a:t>
            </a:r>
            <a:r>
              <a:rPr sz="700" spc="-57" dirty="0">
                <a:solidFill>
                  <a:srgbClr val="666056"/>
                </a:solidFill>
                <a:latin typeface="Arial"/>
                <a:cs typeface="Arial"/>
              </a:rPr>
              <a:t> </a:t>
            </a:r>
            <a:r>
              <a:rPr sz="700" spc="0" dirty="0">
                <a:solidFill>
                  <a:srgbClr val="666056"/>
                </a:solidFill>
                <a:latin typeface="Arial"/>
                <a:cs typeface="Arial"/>
              </a:rPr>
              <a:t>neu</a:t>
            </a:r>
            <a:r>
              <a:rPr sz="700" spc="-75" dirty="0">
                <a:solidFill>
                  <a:srgbClr val="666056"/>
                </a:solidFill>
                <a:latin typeface="Arial"/>
                <a:cs typeface="Arial"/>
              </a:rPr>
              <a:t>r</a:t>
            </a:r>
            <a:r>
              <a:rPr sz="700" spc="0" dirty="0">
                <a:solidFill>
                  <a:srgbClr val="666056"/>
                </a:solidFill>
                <a:latin typeface="Arial"/>
                <a:cs typeface="Arial"/>
              </a:rPr>
              <a:t>oec</a:t>
            </a:r>
            <a:r>
              <a:rPr sz="700" spc="-69" dirty="0">
                <a:solidFill>
                  <a:srgbClr val="666056"/>
                </a:solidFill>
                <a:latin typeface="Arial"/>
                <a:cs typeface="Arial"/>
              </a:rPr>
              <a:t>t</a:t>
            </a:r>
            <a:r>
              <a:rPr sz="700" spc="0" dirty="0">
                <a:solidFill>
                  <a:srgbClr val="666056"/>
                </a:solidFill>
                <a:latin typeface="Arial"/>
                <a:cs typeface="Arial"/>
              </a:rPr>
              <a:t>od</a:t>
            </a:r>
            <a:r>
              <a:rPr sz="700" spc="-59" dirty="0">
                <a:solidFill>
                  <a:srgbClr val="666056"/>
                </a:solidFill>
                <a:latin typeface="Arial"/>
                <a:cs typeface="Arial"/>
              </a:rPr>
              <a:t>e</a:t>
            </a:r>
            <a:r>
              <a:rPr sz="700" spc="-14" dirty="0">
                <a:solidFill>
                  <a:srgbClr val="666056"/>
                </a:solidFill>
                <a:latin typeface="Arial"/>
                <a:cs typeface="Arial"/>
              </a:rPr>
              <a:t>r</a:t>
            </a:r>
            <a:r>
              <a:rPr sz="700" spc="0" dirty="0">
                <a:solidFill>
                  <a:srgbClr val="777270"/>
                </a:solidFill>
                <a:latin typeface="Arial"/>
                <a:cs typeface="Arial"/>
              </a:rPr>
              <a:t>mal</a:t>
            </a:r>
            <a:r>
              <a:rPr sz="700" spc="131" dirty="0">
                <a:solidFill>
                  <a:srgbClr val="777270"/>
                </a:solidFill>
                <a:latin typeface="Arial"/>
                <a:cs typeface="Arial"/>
              </a:rPr>
              <a:t> </a:t>
            </a:r>
            <a:r>
              <a:rPr sz="700" spc="-9" dirty="0">
                <a:solidFill>
                  <a:srgbClr val="777270"/>
                </a:solidFill>
                <a:latin typeface="Arial"/>
                <a:cs typeface="Arial"/>
              </a:rPr>
              <a:t>t</a:t>
            </a:r>
            <a:r>
              <a:rPr sz="700" spc="-19" dirty="0">
                <a:solidFill>
                  <a:srgbClr val="777270"/>
                </a:solidFill>
                <a:latin typeface="Arial"/>
                <a:cs typeface="Arial"/>
              </a:rPr>
              <a:t>u</a:t>
            </a:r>
            <a:r>
              <a:rPr sz="700" spc="0" dirty="0">
                <a:solidFill>
                  <a:srgbClr val="777270"/>
                </a:solidFill>
                <a:latin typeface="Arial"/>
                <a:cs typeface="Arial"/>
              </a:rPr>
              <a:t>mo</a:t>
            </a:r>
            <a:r>
              <a:rPr sz="700" spc="-79" dirty="0">
                <a:solidFill>
                  <a:srgbClr val="777270"/>
                </a:solidFill>
                <a:latin typeface="Arial"/>
                <a:cs typeface="Arial"/>
              </a:rPr>
              <a:t>u</a:t>
            </a:r>
            <a:r>
              <a:rPr sz="700" spc="0" dirty="0">
                <a:solidFill>
                  <a:srgbClr val="777270"/>
                </a:solidFill>
                <a:latin typeface="Arial"/>
                <a:cs typeface="Arial"/>
              </a:rPr>
              <a:t>r</a:t>
            </a:r>
            <a:r>
              <a:rPr sz="700" spc="139" dirty="0">
                <a:solidFill>
                  <a:srgbClr val="777270"/>
                </a:solidFill>
                <a:latin typeface="Arial"/>
                <a:cs typeface="Arial"/>
              </a:rPr>
              <a:t> </a:t>
            </a:r>
            <a:r>
              <a:rPr sz="600" spc="14" dirty="0">
                <a:solidFill>
                  <a:srgbClr val="8E8A89"/>
                </a:solidFill>
                <a:latin typeface="Arial"/>
                <a:cs typeface="Arial"/>
              </a:rPr>
              <a:t>o</a:t>
            </a:r>
            <a:r>
              <a:rPr sz="600" spc="0" dirty="0">
                <a:solidFill>
                  <a:srgbClr val="8E8A89"/>
                </a:solidFill>
                <a:latin typeface="Arial"/>
                <a:cs typeface="Arial"/>
              </a:rPr>
              <a:t>f </a:t>
            </a:r>
            <a:r>
              <a:rPr sz="600" spc="161" dirty="0">
                <a:solidFill>
                  <a:srgbClr val="8E8A89"/>
                </a:solidFill>
                <a:latin typeface="Arial"/>
                <a:cs typeface="Arial"/>
              </a:rPr>
              <a:t> </a:t>
            </a:r>
            <a:r>
              <a:rPr sz="700" spc="-46" dirty="0">
                <a:solidFill>
                  <a:srgbClr val="8E8A89"/>
                </a:solidFill>
                <a:latin typeface="Arial"/>
                <a:cs typeface="Arial"/>
              </a:rPr>
              <a:t>i</a:t>
            </a:r>
            <a:r>
              <a:rPr sz="700" spc="-136" dirty="0">
                <a:solidFill>
                  <a:srgbClr val="8E8A89"/>
                </a:solidFill>
                <a:latin typeface="Arial"/>
                <a:cs typeface="Arial"/>
              </a:rPr>
              <a:t>n</a:t>
            </a:r>
            <a:r>
              <a:rPr sz="700" spc="0" dirty="0">
                <a:solidFill>
                  <a:srgbClr val="8E8A89"/>
                </a:solidFill>
                <a:latin typeface="Arial"/>
                <a:cs typeface="Arial"/>
              </a:rPr>
              <a:t>f</a:t>
            </a:r>
            <a:r>
              <a:rPr sz="700" spc="16" dirty="0">
                <a:solidFill>
                  <a:srgbClr val="8E8A89"/>
                </a:solidFill>
                <a:latin typeface="Arial"/>
                <a:cs typeface="Arial"/>
              </a:rPr>
              <a:t>a</a:t>
            </a:r>
            <a:r>
              <a:rPr sz="700" spc="-4" dirty="0">
                <a:solidFill>
                  <a:srgbClr val="8E8A89"/>
                </a:solidFill>
                <a:latin typeface="Arial"/>
                <a:cs typeface="Arial"/>
              </a:rPr>
              <a:t>n</a:t>
            </a:r>
            <a:r>
              <a:rPr sz="700" spc="36" dirty="0">
                <a:solidFill>
                  <a:srgbClr val="8E8A89"/>
                </a:solidFill>
                <a:latin typeface="Arial"/>
                <a:cs typeface="Arial"/>
              </a:rPr>
              <a:t>c</a:t>
            </a:r>
            <a:r>
              <a:rPr sz="700" spc="55" dirty="0">
                <a:solidFill>
                  <a:srgbClr val="8E8A89"/>
                </a:solidFill>
                <a:latin typeface="Arial"/>
                <a:cs typeface="Arial"/>
              </a:rPr>
              <a:t>y</a:t>
            </a:r>
            <a:r>
              <a:rPr sz="700" spc="0" dirty="0">
                <a:solidFill>
                  <a:srgbClr val="8E8A89"/>
                </a:solidFill>
                <a:latin typeface="Arial"/>
                <a:cs typeface="Arial"/>
              </a:rPr>
              <a:t>      </a:t>
            </a:r>
            <a:r>
              <a:rPr sz="700" spc="-84" dirty="0">
                <a:solidFill>
                  <a:srgbClr val="8E8A89"/>
                </a:solidFill>
                <a:latin typeface="Arial"/>
                <a:cs typeface="Arial"/>
              </a:rPr>
              <a:t> </a:t>
            </a:r>
            <a:r>
              <a:rPr sz="700" spc="-9" dirty="0">
                <a:solidFill>
                  <a:srgbClr val="8E8A89"/>
                </a:solidFill>
                <a:latin typeface="Arial"/>
                <a:cs typeface="Arial"/>
              </a:rPr>
              <a:t>9363</a:t>
            </a:r>
            <a:r>
              <a:rPr sz="700" spc="-4" dirty="0">
                <a:solidFill>
                  <a:srgbClr val="A7A3A5"/>
                </a:solidFill>
                <a:latin typeface="Arial"/>
                <a:cs typeface="Arial"/>
              </a:rPr>
              <a:t>/</a:t>
            </a:r>
            <a:r>
              <a:rPr sz="700" spc="0" dirty="0">
                <a:solidFill>
                  <a:srgbClr val="A7A3A5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478516" y="2938879"/>
            <a:ext cx="304735" cy="534924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15748" marR="13334">
              <a:lnSpc>
                <a:spcPct val="95825"/>
              </a:lnSpc>
            </a:pPr>
            <a:r>
              <a:rPr sz="700" spc="58" dirty="0">
                <a:solidFill>
                  <a:srgbClr val="8E8A89"/>
                </a:solidFill>
                <a:latin typeface="Arial"/>
                <a:cs typeface="Arial"/>
              </a:rPr>
              <a:t>9230</a:t>
            </a:r>
            <a:r>
              <a:rPr sz="700" spc="58" dirty="0">
                <a:solidFill>
                  <a:srgbClr val="A7A3A5"/>
                </a:solidFill>
                <a:latin typeface="Arial"/>
                <a:cs typeface="Arial"/>
              </a:rPr>
              <a:t>/</a:t>
            </a:r>
            <a:endParaRPr sz="700">
              <a:latin typeface="Arial"/>
              <a:cs typeface="Arial"/>
            </a:endParaRPr>
          </a:p>
          <a:p>
            <a:pPr marL="12700" marR="13334">
              <a:lnSpc>
                <a:spcPct val="95825"/>
              </a:lnSpc>
              <a:spcBef>
                <a:spcPts val="10"/>
              </a:spcBef>
            </a:pPr>
            <a:r>
              <a:rPr sz="700" spc="-11" dirty="0">
                <a:solidFill>
                  <a:srgbClr val="8E8A89"/>
                </a:solidFill>
                <a:latin typeface="Arial"/>
                <a:cs typeface="Arial"/>
              </a:rPr>
              <a:t>9241</a:t>
            </a:r>
            <a:r>
              <a:rPr sz="700" spc="-11" dirty="0">
                <a:solidFill>
                  <a:srgbClr val="A7A3A5"/>
                </a:solidFill>
                <a:latin typeface="Arial"/>
                <a:cs typeface="Arial"/>
              </a:rPr>
              <a:t>/0</a:t>
            </a:r>
            <a:endParaRPr sz="700">
              <a:latin typeface="Arial"/>
              <a:cs typeface="Arial"/>
            </a:endParaRPr>
          </a:p>
          <a:p>
            <a:pPr marL="12700" marR="13334">
              <a:lnSpc>
                <a:spcPct val="95825"/>
              </a:lnSpc>
              <a:spcBef>
                <a:spcPts val="35"/>
              </a:spcBef>
            </a:pPr>
            <a:r>
              <a:rPr sz="700" spc="-11" dirty="0">
                <a:solidFill>
                  <a:srgbClr val="8E8A89"/>
                </a:solidFill>
                <a:latin typeface="Arial"/>
                <a:cs typeface="Arial"/>
              </a:rPr>
              <a:t>9</a:t>
            </a:r>
            <a:r>
              <a:rPr sz="700" spc="-11" dirty="0">
                <a:solidFill>
                  <a:srgbClr val="777270"/>
                </a:solidFill>
                <a:latin typeface="Arial"/>
                <a:cs typeface="Arial"/>
              </a:rPr>
              <a:t>1</a:t>
            </a:r>
            <a:r>
              <a:rPr sz="700" spc="-11" dirty="0">
                <a:solidFill>
                  <a:srgbClr val="8E8A89"/>
                </a:solidFill>
                <a:latin typeface="Arial"/>
                <a:cs typeface="Arial"/>
              </a:rPr>
              <a:t>91</a:t>
            </a:r>
            <a:r>
              <a:rPr sz="700" spc="-11" dirty="0">
                <a:solidFill>
                  <a:srgbClr val="A7A3A5"/>
                </a:solidFill>
                <a:latin typeface="Arial"/>
                <a:cs typeface="Arial"/>
              </a:rPr>
              <a:t>/0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35"/>
              </a:spcBef>
            </a:pPr>
            <a:r>
              <a:rPr sz="700" spc="-7" dirty="0">
                <a:solidFill>
                  <a:srgbClr val="8E8A89"/>
                </a:solidFill>
                <a:latin typeface="Arial"/>
                <a:cs typeface="Arial"/>
              </a:rPr>
              <a:t>9200</a:t>
            </a:r>
            <a:r>
              <a:rPr sz="700" spc="-7" dirty="0">
                <a:solidFill>
                  <a:srgbClr val="A7A3A5"/>
                </a:solidFill>
                <a:latin typeface="Arial"/>
                <a:cs typeface="Arial"/>
              </a:rPr>
              <a:t>/0</a:t>
            </a:r>
            <a:endParaRPr sz="700">
              <a:latin typeface="Arial"/>
              <a:cs typeface="Arial"/>
            </a:endParaRPr>
          </a:p>
          <a:p>
            <a:pPr marL="12700" marR="13334">
              <a:lnSpc>
                <a:spcPct val="95825"/>
              </a:lnSpc>
              <a:spcBef>
                <a:spcPts val="10"/>
              </a:spcBef>
            </a:pPr>
            <a:r>
              <a:rPr sz="700" spc="-12" dirty="0">
                <a:solidFill>
                  <a:srgbClr val="8E8A89"/>
                </a:solidFill>
                <a:latin typeface="Arial"/>
                <a:cs typeface="Arial"/>
              </a:rPr>
              <a:t>8823</a:t>
            </a:r>
            <a:r>
              <a:rPr sz="700" spc="-12" dirty="0">
                <a:solidFill>
                  <a:srgbClr val="A7A3A5"/>
                </a:solidFill>
                <a:latin typeface="Arial"/>
                <a:cs typeface="Arial"/>
              </a:rPr>
              <a:t>/1</a:t>
            </a:r>
            <a:endParaRPr sz="7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549132" y="2949170"/>
            <a:ext cx="935484" cy="525134"/>
          </a:xfrm>
          <a:prstGeom prst="rect">
            <a:avLst/>
          </a:prstGeom>
        </p:spPr>
        <p:txBody>
          <a:bodyPr wrap="square" lIns="0" tIns="2540" rIns="0" bIns="0" rtlCol="0">
            <a:noAutofit/>
          </a:bodyPr>
          <a:lstStyle/>
          <a:p>
            <a:pPr marL="12700" marR="4824">
              <a:lnSpc>
                <a:spcPct val="95825"/>
              </a:lnSpc>
            </a:pPr>
            <a:r>
              <a:rPr sz="600" spc="58" dirty="0">
                <a:solidFill>
                  <a:srgbClr val="666056"/>
                </a:solidFill>
                <a:latin typeface="Arial"/>
                <a:cs typeface="Arial"/>
              </a:rPr>
              <a:t>Chonroblastoma</a:t>
            </a:r>
            <a:endParaRPr sz="600">
              <a:latin typeface="Arial"/>
              <a:cs typeface="Arial"/>
            </a:endParaRPr>
          </a:p>
          <a:p>
            <a:pPr marL="12700" indent="0">
              <a:lnSpc>
                <a:spcPct val="95154"/>
              </a:lnSpc>
              <a:spcBef>
                <a:spcPts val="130"/>
              </a:spcBef>
            </a:pPr>
            <a:r>
              <a:rPr sz="600" spc="21" dirty="0">
                <a:solidFill>
                  <a:srgbClr val="666056"/>
                </a:solidFill>
                <a:latin typeface="Arial"/>
                <a:cs typeface="Arial"/>
              </a:rPr>
              <a:t>Chondromyxoid fibroma </a:t>
            </a:r>
            <a:r>
              <a:rPr sz="800" spc="2" dirty="0">
                <a:solidFill>
                  <a:srgbClr val="666056"/>
                </a:solidFill>
                <a:latin typeface="Times New Roman"/>
                <a:cs typeface="Times New Roman"/>
              </a:rPr>
              <a:t>Osteoid </a:t>
            </a:r>
            <a:r>
              <a:rPr sz="700" spc="2" dirty="0">
                <a:solidFill>
                  <a:srgbClr val="666056"/>
                </a:solidFill>
                <a:latin typeface="Times New Roman"/>
                <a:cs typeface="Times New Roman"/>
              </a:rPr>
              <a:t>osteoma </a:t>
            </a:r>
            <a:r>
              <a:rPr sz="700" spc="21" dirty="0">
                <a:solidFill>
                  <a:srgbClr val="666056"/>
                </a:solidFill>
                <a:latin typeface="Arial"/>
                <a:cs typeface="Arial"/>
              </a:rPr>
              <a:t>Osteoblastoma </a:t>
            </a:r>
            <a:r>
              <a:rPr sz="700" spc="2" dirty="0">
                <a:solidFill>
                  <a:srgbClr val="666056"/>
                </a:solidFill>
                <a:latin typeface="Times New Roman"/>
                <a:cs typeface="Times New Roman"/>
              </a:rPr>
              <a:t>Desmoplastic  </a:t>
            </a:r>
            <a:r>
              <a:rPr sz="600" spc="21" dirty="0">
                <a:solidFill>
                  <a:srgbClr val="666056"/>
                </a:solidFill>
                <a:latin typeface="Arial"/>
                <a:cs typeface="Arial"/>
              </a:rPr>
              <a:t>fibroma</a:t>
            </a:r>
            <a:endParaRPr sz="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119876" y="3435129"/>
            <a:ext cx="1656950" cy="828105"/>
          </a:xfrm>
          <a:prstGeom prst="rect">
            <a:avLst/>
          </a:prstGeom>
        </p:spPr>
        <p:txBody>
          <a:bodyPr wrap="square" lIns="0" tIns="5746" rIns="0" bIns="0" rtlCol="0">
            <a:noAutofit/>
          </a:bodyPr>
          <a:lstStyle/>
          <a:p>
            <a:pPr marL="24891">
              <a:lnSpc>
                <a:spcPts val="905"/>
              </a:lnSpc>
            </a:pPr>
            <a:r>
              <a:rPr sz="800" b="1" spc="-41" dirty="0">
                <a:solidFill>
                  <a:srgbClr val="524B42"/>
                </a:solidFill>
                <a:latin typeface="Times New Roman"/>
                <a:cs typeface="Times New Roman"/>
              </a:rPr>
              <a:t>Benign mixed </a:t>
            </a:r>
            <a:r>
              <a:rPr sz="700" b="1" spc="0" dirty="0">
                <a:solidFill>
                  <a:srgbClr val="524B42"/>
                </a:solidFill>
                <a:latin typeface="Arial"/>
                <a:cs typeface="Arial"/>
              </a:rPr>
              <a:t>epithelial </a:t>
            </a:r>
            <a:r>
              <a:rPr sz="800" b="1" spc="-41" dirty="0">
                <a:solidFill>
                  <a:srgbClr val="524B42"/>
                </a:solidFill>
                <a:latin typeface="Times New Roman"/>
                <a:cs typeface="Times New Roman"/>
              </a:rPr>
              <a:t>and </a:t>
            </a:r>
            <a:r>
              <a:rPr sz="600" spc="0" dirty="0">
                <a:solidFill>
                  <a:srgbClr val="524B42"/>
                </a:solidFill>
                <a:latin typeface="Arial"/>
                <a:cs typeface="Arial"/>
              </a:rPr>
              <a:t>mesenchymal</a:t>
            </a:r>
            <a:endParaRPr sz="600">
              <a:latin typeface="Arial"/>
              <a:cs typeface="Arial"/>
            </a:endParaRPr>
          </a:p>
          <a:p>
            <a:pPr marL="18795" marR="17524">
              <a:lnSpc>
                <a:spcPts val="805"/>
              </a:lnSpc>
            </a:pPr>
            <a:r>
              <a:rPr sz="700" b="1" spc="0" dirty="0">
                <a:solidFill>
                  <a:srgbClr val="524B42"/>
                </a:solidFill>
                <a:latin typeface="Times New Roman"/>
                <a:cs typeface="Times New Roman"/>
              </a:rPr>
              <a:t>odontogenic  </a:t>
            </a:r>
            <a:r>
              <a:rPr sz="800" b="1" spc="0" dirty="0">
                <a:solidFill>
                  <a:srgbClr val="524B42"/>
                </a:solidFill>
                <a:latin typeface="Times New Roman"/>
                <a:cs typeface="Times New Roman"/>
              </a:rPr>
              <a:t>tumours</a:t>
            </a:r>
            <a:endParaRPr sz="800">
              <a:latin typeface="Times New Roman"/>
              <a:cs typeface="Times New Roman"/>
            </a:endParaRPr>
          </a:p>
          <a:p>
            <a:pPr marL="21843" marR="17524">
              <a:lnSpc>
                <a:spcPts val="745"/>
              </a:lnSpc>
            </a:pPr>
            <a:r>
              <a:rPr sz="700" spc="0" dirty="0">
                <a:solidFill>
                  <a:srgbClr val="666056"/>
                </a:solidFill>
                <a:latin typeface="Times New Roman"/>
                <a:cs typeface="Times New Roman"/>
              </a:rPr>
              <a:t>Ameloblastic </a:t>
            </a:r>
            <a:r>
              <a:rPr sz="600" spc="18" dirty="0">
                <a:solidFill>
                  <a:srgbClr val="666056"/>
                </a:solidFill>
                <a:latin typeface="Arial"/>
                <a:cs typeface="Arial"/>
              </a:rPr>
              <a:t>fi</a:t>
            </a:r>
            <a:r>
              <a:rPr sz="600" spc="18" dirty="0">
                <a:solidFill>
                  <a:srgbClr val="524B42"/>
                </a:solidFill>
                <a:latin typeface="Arial"/>
                <a:cs typeface="Arial"/>
              </a:rPr>
              <a:t>b</a:t>
            </a:r>
            <a:r>
              <a:rPr sz="600" spc="18" dirty="0">
                <a:solidFill>
                  <a:srgbClr val="666056"/>
                </a:solidFill>
                <a:latin typeface="Arial"/>
                <a:cs typeface="Arial"/>
              </a:rPr>
              <a:t>roma</a:t>
            </a:r>
            <a:endParaRPr sz="600">
              <a:latin typeface="Arial"/>
              <a:cs typeface="Arial"/>
            </a:endParaRPr>
          </a:p>
          <a:p>
            <a:pPr marL="21843" marR="17524">
              <a:lnSpc>
                <a:spcPts val="805"/>
              </a:lnSpc>
              <a:spcBef>
                <a:spcPts val="8"/>
              </a:spcBef>
            </a:pPr>
            <a:r>
              <a:rPr sz="700" spc="-11" dirty="0">
                <a:solidFill>
                  <a:srgbClr val="524B42"/>
                </a:solidFill>
                <a:latin typeface="Arial"/>
                <a:cs typeface="Arial"/>
              </a:rPr>
              <a:t>Pri</a:t>
            </a:r>
            <a:r>
              <a:rPr sz="700" spc="-11" dirty="0">
                <a:solidFill>
                  <a:srgbClr val="666056"/>
                </a:solidFill>
                <a:latin typeface="Arial"/>
                <a:cs typeface="Arial"/>
              </a:rPr>
              <a:t>mor</a:t>
            </a:r>
            <a:r>
              <a:rPr sz="700" spc="-11" dirty="0">
                <a:solidFill>
                  <a:srgbClr val="524B42"/>
                </a:solidFill>
                <a:latin typeface="Arial"/>
                <a:cs typeface="Arial"/>
              </a:rPr>
              <a:t>di</a:t>
            </a:r>
            <a:r>
              <a:rPr sz="700" spc="-11" dirty="0">
                <a:solidFill>
                  <a:srgbClr val="666056"/>
                </a:solidFill>
                <a:latin typeface="Arial"/>
                <a:cs typeface="Arial"/>
              </a:rPr>
              <a:t>al </a:t>
            </a:r>
            <a:r>
              <a:rPr sz="700" spc="2" dirty="0">
                <a:solidFill>
                  <a:srgbClr val="666056"/>
                </a:solidFill>
                <a:latin typeface="Times New Roman"/>
                <a:cs typeface="Times New Roman"/>
              </a:rPr>
              <a:t>odontogenic  </a:t>
            </a:r>
            <a:r>
              <a:rPr sz="600" spc="-11" dirty="0">
                <a:solidFill>
                  <a:srgbClr val="666056"/>
                </a:solidFill>
                <a:latin typeface="Arial"/>
                <a:cs typeface="Arial"/>
              </a:rPr>
              <a:t>tumou</a:t>
            </a:r>
            <a:r>
              <a:rPr sz="600" spc="-11" dirty="0">
                <a:solidFill>
                  <a:srgbClr val="524B42"/>
                </a:solidFill>
                <a:latin typeface="Arial"/>
                <a:cs typeface="Arial"/>
              </a:rPr>
              <a:t>r</a:t>
            </a:r>
            <a:endParaRPr sz="600">
              <a:latin typeface="Arial"/>
              <a:cs typeface="Arial"/>
            </a:endParaRPr>
          </a:p>
          <a:p>
            <a:pPr marL="18795" marR="17524">
              <a:lnSpc>
                <a:spcPts val="815"/>
              </a:lnSpc>
              <a:spcBef>
                <a:spcPts val="0"/>
              </a:spcBef>
            </a:pPr>
            <a:r>
              <a:rPr sz="800" b="1" spc="-81" dirty="0">
                <a:solidFill>
                  <a:srgbClr val="666056"/>
                </a:solidFill>
                <a:latin typeface="Times New Roman"/>
                <a:cs typeface="Times New Roman"/>
              </a:rPr>
              <a:t>Odontoma</a:t>
            </a:r>
            <a:endParaRPr sz="800">
              <a:latin typeface="Times New Roman"/>
              <a:cs typeface="Times New Roman"/>
            </a:endParaRPr>
          </a:p>
          <a:p>
            <a:pPr marL="146811" marR="17524">
              <a:lnSpc>
                <a:spcPct val="95825"/>
              </a:lnSpc>
            </a:pPr>
            <a:r>
              <a:rPr sz="600" b="1" spc="0" dirty="0">
                <a:solidFill>
                  <a:srgbClr val="666056"/>
                </a:solidFill>
                <a:latin typeface="Times New Roman"/>
                <a:cs typeface="Times New Roman"/>
              </a:rPr>
              <a:t>Odontoma,  </a:t>
            </a:r>
            <a:r>
              <a:rPr sz="600" b="1" spc="76" dirty="0">
                <a:solidFill>
                  <a:srgbClr val="666056"/>
                </a:solidFill>
                <a:latin typeface="Times New Roman"/>
                <a:cs typeface="Times New Roman"/>
              </a:rPr>
              <a:t> </a:t>
            </a:r>
            <a:r>
              <a:rPr sz="600" spc="0" dirty="0">
                <a:solidFill>
                  <a:srgbClr val="666056"/>
                </a:solidFill>
                <a:latin typeface="Arial"/>
                <a:cs typeface="Arial"/>
              </a:rPr>
              <a:t>compound  </a:t>
            </a:r>
            <a:r>
              <a:rPr sz="600" spc="37" dirty="0">
                <a:solidFill>
                  <a:srgbClr val="666056"/>
                </a:solidFill>
                <a:latin typeface="Arial"/>
                <a:cs typeface="Arial"/>
              </a:rPr>
              <a:t> </a:t>
            </a:r>
            <a:r>
              <a:rPr sz="600" spc="0" dirty="0">
                <a:solidFill>
                  <a:srgbClr val="524B42"/>
                </a:solidFill>
                <a:latin typeface="Arial"/>
                <a:cs typeface="Arial"/>
              </a:rPr>
              <a:t>t</a:t>
            </a:r>
            <a:r>
              <a:rPr sz="600" spc="57" dirty="0">
                <a:solidFill>
                  <a:srgbClr val="666056"/>
                </a:solidFill>
                <a:latin typeface="Arial"/>
                <a:cs typeface="Arial"/>
              </a:rPr>
              <a:t>y</a:t>
            </a:r>
            <a:r>
              <a:rPr sz="600" spc="22" dirty="0">
                <a:solidFill>
                  <a:srgbClr val="666056"/>
                </a:solidFill>
                <a:latin typeface="Arial"/>
                <a:cs typeface="Arial"/>
              </a:rPr>
              <a:t>pe</a:t>
            </a:r>
            <a:endParaRPr sz="600">
              <a:latin typeface="Arial"/>
              <a:cs typeface="Arial"/>
            </a:endParaRPr>
          </a:p>
          <a:p>
            <a:pPr marL="123397" marR="563953" algn="ctr">
              <a:lnSpc>
                <a:spcPct val="95825"/>
              </a:lnSpc>
              <a:spcBef>
                <a:spcPts val="5"/>
              </a:spcBef>
            </a:pPr>
            <a:r>
              <a:rPr sz="600" b="1" spc="0" dirty="0">
                <a:solidFill>
                  <a:srgbClr val="666056"/>
                </a:solidFill>
                <a:latin typeface="Times New Roman"/>
                <a:cs typeface="Times New Roman"/>
              </a:rPr>
              <a:t>Odontoma,  </a:t>
            </a:r>
            <a:r>
              <a:rPr sz="600" b="1" spc="76" dirty="0">
                <a:solidFill>
                  <a:srgbClr val="666056"/>
                </a:solidFill>
                <a:latin typeface="Times New Roman"/>
                <a:cs typeface="Times New Roman"/>
              </a:rPr>
              <a:t> </a:t>
            </a:r>
            <a:r>
              <a:rPr sz="700" b="1" spc="0" dirty="0">
                <a:solidFill>
                  <a:srgbClr val="666056"/>
                </a:solidFill>
                <a:latin typeface="Times New Roman"/>
                <a:cs typeface="Times New Roman"/>
              </a:rPr>
              <a:t>complex</a:t>
            </a:r>
            <a:r>
              <a:rPr sz="700" b="1" spc="24" dirty="0">
                <a:solidFill>
                  <a:srgbClr val="666056"/>
                </a:solidFill>
                <a:latin typeface="Times New Roman"/>
                <a:cs typeface="Times New Roman"/>
              </a:rPr>
              <a:t> </a:t>
            </a:r>
            <a:r>
              <a:rPr sz="600" spc="-23" dirty="0">
                <a:solidFill>
                  <a:srgbClr val="524B42"/>
                </a:solidFill>
                <a:latin typeface="Arial"/>
                <a:cs typeface="Arial"/>
              </a:rPr>
              <a:t>t</a:t>
            </a:r>
            <a:r>
              <a:rPr sz="600" spc="57" dirty="0">
                <a:solidFill>
                  <a:srgbClr val="524B42"/>
                </a:solidFill>
                <a:latin typeface="Arial"/>
                <a:cs typeface="Arial"/>
              </a:rPr>
              <a:t>y</a:t>
            </a:r>
            <a:r>
              <a:rPr sz="600" spc="22" dirty="0">
                <a:solidFill>
                  <a:srgbClr val="666056"/>
                </a:solidFill>
                <a:latin typeface="Arial"/>
                <a:cs typeface="Arial"/>
              </a:rPr>
              <a:t>pe</a:t>
            </a:r>
            <a:endParaRPr sz="600">
              <a:latin typeface="Arial"/>
              <a:cs typeface="Arial"/>
            </a:endParaRPr>
          </a:p>
          <a:p>
            <a:pPr marL="12700" marR="17524">
              <a:lnSpc>
                <a:spcPct val="95825"/>
              </a:lnSpc>
              <a:spcBef>
                <a:spcPts val="5"/>
              </a:spcBef>
            </a:pPr>
            <a:r>
              <a:rPr sz="700" spc="-4" dirty="0">
                <a:solidFill>
                  <a:srgbClr val="666056"/>
                </a:solidFill>
                <a:latin typeface="Arial"/>
                <a:cs typeface="Arial"/>
              </a:rPr>
              <a:t>Dentinogenic </a:t>
            </a:r>
            <a:r>
              <a:rPr sz="600" spc="-4" dirty="0">
                <a:solidFill>
                  <a:srgbClr val="666056"/>
                </a:solidFill>
                <a:latin typeface="Arial"/>
                <a:cs typeface="Arial"/>
              </a:rPr>
              <a:t>ghost </a:t>
            </a:r>
            <a:r>
              <a:rPr sz="700" spc="-4" dirty="0">
                <a:solidFill>
                  <a:srgbClr val="666056"/>
                </a:solidFill>
                <a:latin typeface="Arial"/>
                <a:cs typeface="Arial"/>
              </a:rPr>
              <a:t>cell tumour</a:t>
            </a:r>
            <a:endParaRPr sz="7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546084" y="3566193"/>
            <a:ext cx="2019744" cy="127000"/>
          </a:xfrm>
          <a:prstGeom prst="rect">
            <a:avLst/>
          </a:prstGeom>
        </p:spPr>
        <p:txBody>
          <a:bodyPr wrap="square" lIns="0" tIns="5810" rIns="0" bIns="0" rtlCol="0">
            <a:noAutofit/>
          </a:bodyPr>
          <a:lstStyle/>
          <a:p>
            <a:pPr marL="12700">
              <a:lnSpc>
                <a:spcPts val="915"/>
              </a:lnSpc>
            </a:pPr>
            <a:r>
              <a:rPr sz="800" b="1" spc="-9" dirty="0">
                <a:solidFill>
                  <a:srgbClr val="524B42"/>
                </a:solidFill>
                <a:latin typeface="Times New Roman"/>
                <a:cs typeface="Times New Roman"/>
              </a:rPr>
              <a:t>Fibro-osseous </a:t>
            </a:r>
            <a:r>
              <a:rPr sz="700" b="1" spc="-9" dirty="0">
                <a:solidFill>
                  <a:srgbClr val="524B42"/>
                </a:solidFill>
                <a:latin typeface="Times New Roman"/>
                <a:cs typeface="Times New Roman"/>
              </a:rPr>
              <a:t>and </a:t>
            </a:r>
            <a:r>
              <a:rPr sz="700" spc="36" dirty="0">
                <a:solidFill>
                  <a:srgbClr val="524B42"/>
                </a:solidFill>
                <a:latin typeface="Arial"/>
                <a:cs typeface="Arial"/>
              </a:rPr>
              <a:t>osteochondrora</a:t>
            </a:r>
            <a:r>
              <a:rPr sz="700" spc="36" dirty="0">
                <a:solidFill>
                  <a:srgbClr val="666056"/>
                </a:solidFill>
                <a:latin typeface="Arial"/>
                <a:cs typeface="Arial"/>
              </a:rPr>
              <a:t>tous lesi</a:t>
            </a:r>
            <a:r>
              <a:rPr sz="700" spc="36" dirty="0">
                <a:solidFill>
                  <a:srgbClr val="524B42"/>
                </a:solidFill>
                <a:latin typeface="Arial"/>
                <a:cs typeface="Arial"/>
              </a:rPr>
              <a:t>on</a:t>
            </a:r>
            <a:r>
              <a:rPr sz="700" spc="36" dirty="0">
                <a:solidFill>
                  <a:srgbClr val="666056"/>
                </a:solidFill>
                <a:latin typeface="Arial"/>
                <a:cs typeface="Arial"/>
              </a:rPr>
              <a:t>s</a:t>
            </a:r>
            <a:endParaRPr sz="7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90492" y="3609375"/>
            <a:ext cx="974333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19" dirty="0">
                <a:latin typeface="Arial"/>
                <a:cs typeface="Arial"/>
              </a:rPr>
              <a:t>Benign</a:t>
            </a:r>
            <a:endParaRPr sz="23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000492" y="3655159"/>
            <a:ext cx="301356" cy="114300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700" spc="-2" dirty="0">
                <a:solidFill>
                  <a:srgbClr val="666056"/>
                </a:solidFill>
                <a:latin typeface="Arial"/>
                <a:cs typeface="Arial"/>
              </a:rPr>
              <a:t>9330/0</a:t>
            </a:r>
            <a:endParaRPr sz="7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546084" y="3676495"/>
            <a:ext cx="1255404" cy="519684"/>
          </a:xfrm>
          <a:prstGeom prst="rect">
            <a:avLst/>
          </a:prstGeom>
        </p:spPr>
        <p:txBody>
          <a:bodyPr wrap="square" lIns="0" tIns="6318" rIns="0" bIns="0" rtlCol="0">
            <a:noAutofit/>
          </a:bodyPr>
          <a:lstStyle/>
          <a:p>
            <a:pPr marL="12700" marR="15240">
              <a:lnSpc>
                <a:spcPts val="795"/>
              </a:lnSpc>
            </a:pPr>
            <a:r>
              <a:rPr sz="700" spc="-11" dirty="0">
                <a:solidFill>
                  <a:srgbClr val="666056"/>
                </a:solidFill>
                <a:latin typeface="Arial"/>
                <a:cs typeface="Arial"/>
              </a:rPr>
              <a:t>Ossifying fibroma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805"/>
              </a:lnSpc>
              <a:spcBef>
                <a:spcPts val="0"/>
              </a:spcBef>
            </a:pPr>
            <a:r>
              <a:rPr sz="800" spc="-54" dirty="0">
                <a:solidFill>
                  <a:srgbClr val="666056"/>
                </a:solidFill>
                <a:latin typeface="Times New Roman"/>
                <a:cs typeface="Times New Roman"/>
              </a:rPr>
              <a:t>Familial </a:t>
            </a:r>
            <a:r>
              <a:rPr sz="700" spc="18" dirty="0">
                <a:solidFill>
                  <a:srgbClr val="666056"/>
                </a:solidFill>
                <a:latin typeface="Arial"/>
                <a:cs typeface="Arial"/>
              </a:rPr>
              <a:t>gigantiform </a:t>
            </a:r>
            <a:r>
              <a:rPr sz="600" spc="18" dirty="0">
                <a:solidFill>
                  <a:srgbClr val="666056"/>
                </a:solidFill>
                <a:latin typeface="Arial"/>
                <a:cs typeface="Arial"/>
              </a:rPr>
              <a:t>cementoma</a:t>
            </a:r>
            <a:endParaRPr sz="600">
              <a:latin typeface="Arial"/>
              <a:cs typeface="Arial"/>
            </a:endParaRPr>
          </a:p>
          <a:p>
            <a:pPr marL="12700" marR="15240">
              <a:lnSpc>
                <a:spcPct val="95825"/>
              </a:lnSpc>
            </a:pPr>
            <a:r>
              <a:rPr sz="600" spc="7" dirty="0">
                <a:solidFill>
                  <a:srgbClr val="666056"/>
                </a:solidFill>
                <a:latin typeface="Arial"/>
                <a:cs typeface="Arial"/>
              </a:rPr>
              <a:t>Fibrous  dyspla sia</a:t>
            </a:r>
            <a:endParaRPr sz="600">
              <a:latin typeface="Arial"/>
              <a:cs typeface="Arial"/>
            </a:endParaRPr>
          </a:p>
          <a:p>
            <a:pPr marL="280924" marR="15240">
              <a:lnSpc>
                <a:spcPct val="95825"/>
              </a:lnSpc>
              <a:spcBef>
                <a:spcPts val="150"/>
              </a:spcBef>
            </a:pPr>
            <a:r>
              <a:rPr sz="700" spc="-7" dirty="0">
                <a:solidFill>
                  <a:srgbClr val="666056"/>
                </a:solidFill>
                <a:latin typeface="Arial"/>
                <a:cs typeface="Arial"/>
              </a:rPr>
              <a:t>to-osseous dysplasia</a:t>
            </a:r>
            <a:endParaRPr sz="700">
              <a:latin typeface="Arial"/>
              <a:cs typeface="Arial"/>
            </a:endParaRPr>
          </a:p>
          <a:p>
            <a:pPr marL="118300" marR="572457" algn="ctr">
              <a:lnSpc>
                <a:spcPts val="745"/>
              </a:lnSpc>
              <a:spcBef>
                <a:spcPts val="37"/>
              </a:spcBef>
            </a:pPr>
            <a:r>
              <a:rPr sz="700" b="1" spc="-44" dirty="0">
                <a:solidFill>
                  <a:srgbClr val="666056"/>
                </a:solidFill>
                <a:latin typeface="Arial"/>
                <a:cs typeface="Arial"/>
              </a:rPr>
              <a:t>eochondroma</a:t>
            </a:r>
            <a:endParaRPr sz="7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478516" y="3676495"/>
            <a:ext cx="305642" cy="114300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700" spc="-7" dirty="0">
                <a:solidFill>
                  <a:srgbClr val="8E8A89"/>
                </a:solidFill>
                <a:latin typeface="Arial"/>
                <a:cs typeface="Arial"/>
              </a:rPr>
              <a:t>9262</a:t>
            </a:r>
            <a:r>
              <a:rPr sz="700" spc="-7" dirty="0">
                <a:solidFill>
                  <a:srgbClr val="A7A3A5"/>
                </a:solidFill>
                <a:latin typeface="Arial"/>
                <a:cs typeface="Arial"/>
              </a:rPr>
              <a:t>/0</a:t>
            </a:r>
            <a:endParaRPr sz="7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991348" y="3859375"/>
            <a:ext cx="306707" cy="419100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18795" marR="13334">
              <a:lnSpc>
                <a:spcPct val="95825"/>
              </a:lnSpc>
            </a:pPr>
            <a:r>
              <a:rPr sz="700" spc="-3" dirty="0">
                <a:solidFill>
                  <a:srgbClr val="666056"/>
                </a:solidFill>
                <a:latin typeface="Arial"/>
                <a:cs typeface="Arial"/>
              </a:rPr>
              <a:t>9280/0</a:t>
            </a:r>
            <a:endParaRPr sz="700">
              <a:latin typeface="Arial"/>
              <a:cs typeface="Arial"/>
            </a:endParaRPr>
          </a:p>
          <a:p>
            <a:pPr marL="12700" marR="13334">
              <a:lnSpc>
                <a:spcPts val="790"/>
              </a:lnSpc>
              <a:spcBef>
                <a:spcPts val="39"/>
              </a:spcBef>
            </a:pPr>
            <a:r>
              <a:rPr sz="700" spc="-19" dirty="0">
                <a:solidFill>
                  <a:srgbClr val="666056"/>
                </a:solidFill>
                <a:latin typeface="Arial"/>
                <a:cs typeface="Arial"/>
              </a:rPr>
              <a:t>9281/0</a:t>
            </a:r>
            <a:endParaRPr sz="700">
              <a:latin typeface="Arial"/>
              <a:cs typeface="Arial"/>
            </a:endParaRPr>
          </a:p>
          <a:p>
            <a:pPr marL="15748" marR="13334">
              <a:lnSpc>
                <a:spcPts val="865"/>
              </a:lnSpc>
              <a:spcBef>
                <a:spcPts val="3"/>
              </a:spcBef>
            </a:pPr>
            <a:r>
              <a:rPr sz="800" spc="-37" dirty="0">
                <a:solidFill>
                  <a:srgbClr val="666056"/>
                </a:solidFill>
                <a:latin typeface="Times New Roman"/>
                <a:cs typeface="Times New Roman"/>
              </a:rPr>
              <a:t>9282/0</a:t>
            </a:r>
            <a:endParaRPr sz="800">
              <a:latin typeface="Times New Roman"/>
              <a:cs typeface="Times New Roman"/>
            </a:endParaRPr>
          </a:p>
          <a:p>
            <a:pPr marL="15748">
              <a:lnSpc>
                <a:spcPts val="745"/>
              </a:lnSpc>
            </a:pPr>
            <a:r>
              <a:rPr sz="700" spc="-4" dirty="0">
                <a:solidFill>
                  <a:srgbClr val="666056"/>
                </a:solidFill>
                <a:latin typeface="Arial"/>
                <a:cs typeface="Arial"/>
              </a:rPr>
              <a:t>9302/0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478516" y="4121503"/>
            <a:ext cx="302591" cy="114300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700" spc="-11" dirty="0">
                <a:solidFill>
                  <a:srgbClr val="777270"/>
                </a:solidFill>
                <a:latin typeface="Arial"/>
                <a:cs typeface="Arial"/>
              </a:rPr>
              <a:t>9</a:t>
            </a:r>
            <a:r>
              <a:rPr sz="700" spc="-11" dirty="0">
                <a:solidFill>
                  <a:srgbClr val="8E8A89"/>
                </a:solidFill>
                <a:latin typeface="Arial"/>
                <a:cs typeface="Arial"/>
              </a:rPr>
              <a:t>2</a:t>
            </a:r>
            <a:r>
              <a:rPr sz="700" spc="-11" dirty="0">
                <a:solidFill>
                  <a:srgbClr val="777270"/>
                </a:solidFill>
                <a:latin typeface="Arial"/>
                <a:cs typeface="Arial"/>
              </a:rPr>
              <a:t>1</a:t>
            </a:r>
            <a:r>
              <a:rPr sz="700" spc="-11" dirty="0">
                <a:solidFill>
                  <a:srgbClr val="8E8A89"/>
                </a:solidFill>
                <a:latin typeface="Arial"/>
                <a:cs typeface="Arial"/>
              </a:rPr>
              <a:t>0</a:t>
            </a:r>
            <a:r>
              <a:rPr sz="700" spc="-11" dirty="0">
                <a:solidFill>
                  <a:srgbClr val="A7A3A5"/>
                </a:solidFill>
                <a:latin typeface="Arial"/>
                <a:cs typeface="Arial"/>
              </a:rPr>
              <a:t>/0</a:t>
            </a:r>
            <a:endParaRPr sz="7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36940" y="4281397"/>
            <a:ext cx="1387500" cy="640139"/>
          </a:xfrm>
          <a:prstGeom prst="rect">
            <a:avLst/>
          </a:prstGeom>
        </p:spPr>
        <p:txBody>
          <a:bodyPr wrap="square" lIns="0" tIns="6477" rIns="0" bIns="0" rtlCol="0">
            <a:noAutofit/>
          </a:bodyPr>
          <a:lstStyle/>
          <a:p>
            <a:pPr marL="226123" algn="ctr">
              <a:lnSpc>
                <a:spcPts val="1019"/>
              </a:lnSpc>
            </a:pPr>
            <a:r>
              <a:rPr sz="800" b="1" spc="-31" dirty="0">
                <a:solidFill>
                  <a:srgbClr val="524B42"/>
                </a:solidFill>
                <a:latin typeface="Times New Roman"/>
                <a:cs typeface="Times New Roman"/>
              </a:rPr>
              <a:t>cell </a:t>
            </a:r>
            <a:r>
              <a:rPr sz="900" b="1" spc="-31" dirty="0">
                <a:solidFill>
                  <a:srgbClr val="524B42"/>
                </a:solidFill>
                <a:latin typeface="Times New Roman"/>
                <a:cs typeface="Times New Roman"/>
              </a:rPr>
              <a:t>lesions </a:t>
            </a:r>
            <a:r>
              <a:rPr sz="800" b="1" spc="-31" dirty="0">
                <a:solidFill>
                  <a:srgbClr val="524B42"/>
                </a:solidFill>
                <a:latin typeface="Times New Roman"/>
                <a:cs typeface="Times New Roman"/>
              </a:rPr>
              <a:t>and </a:t>
            </a:r>
            <a:r>
              <a:rPr sz="900" b="1" spc="-31" dirty="0">
                <a:solidFill>
                  <a:srgbClr val="524B42"/>
                </a:solidFill>
                <a:latin typeface="Times New Roman"/>
                <a:cs typeface="Times New Roman"/>
              </a:rPr>
              <a:t>bone </a:t>
            </a:r>
            <a:r>
              <a:rPr sz="700" b="1" spc="6" dirty="0">
                <a:solidFill>
                  <a:srgbClr val="524B42"/>
                </a:solidFill>
                <a:latin typeface="Arial"/>
                <a:cs typeface="Arial"/>
              </a:rPr>
              <a:t>cysts</a:t>
            </a:r>
            <a:endParaRPr sz="700">
              <a:latin typeface="Arial"/>
              <a:cs typeface="Arial"/>
            </a:endParaRPr>
          </a:p>
          <a:p>
            <a:pPr marL="311403" marR="8572">
              <a:lnSpc>
                <a:spcPts val="720"/>
              </a:lnSpc>
            </a:pPr>
            <a:r>
              <a:rPr sz="600" spc="-15" dirty="0">
                <a:solidFill>
                  <a:srgbClr val="666056"/>
                </a:solidFill>
                <a:latin typeface="Arial"/>
                <a:cs typeface="Arial"/>
              </a:rPr>
              <a:t>giant  </a:t>
            </a:r>
            <a:r>
              <a:rPr sz="700" spc="-15" dirty="0">
                <a:solidFill>
                  <a:srgbClr val="666056"/>
                </a:solidFill>
                <a:latin typeface="Arial"/>
                <a:cs typeface="Arial"/>
              </a:rPr>
              <a:t>cell </a:t>
            </a:r>
            <a:r>
              <a:rPr sz="700" b="1" spc="-15" dirty="0">
                <a:solidFill>
                  <a:srgbClr val="666056"/>
                </a:solidFill>
                <a:latin typeface="Arial"/>
                <a:cs typeface="Arial"/>
              </a:rPr>
              <a:t>g</a:t>
            </a:r>
            <a:r>
              <a:rPr sz="700" b="1" spc="-15" dirty="0">
                <a:solidFill>
                  <a:srgbClr val="524B42"/>
                </a:solidFill>
                <a:latin typeface="Arial"/>
                <a:cs typeface="Arial"/>
              </a:rPr>
              <a:t>r</a:t>
            </a:r>
            <a:r>
              <a:rPr sz="700" b="1" spc="-15" dirty="0">
                <a:solidFill>
                  <a:srgbClr val="666056"/>
                </a:solidFill>
                <a:latin typeface="Arial"/>
                <a:cs typeface="Arial"/>
              </a:rPr>
              <a:t>anuloma</a:t>
            </a:r>
            <a:endParaRPr sz="700">
              <a:latin typeface="Arial"/>
              <a:cs typeface="Arial"/>
            </a:endParaRPr>
          </a:p>
          <a:p>
            <a:pPr marL="329691" marR="8572">
              <a:lnSpc>
                <a:spcPts val="780"/>
              </a:lnSpc>
              <a:spcBef>
                <a:spcPts val="2"/>
              </a:spcBef>
            </a:pPr>
            <a:r>
              <a:rPr sz="700" b="1" spc="-41" dirty="0">
                <a:solidFill>
                  <a:srgbClr val="666056"/>
                </a:solidFill>
                <a:latin typeface="Arial"/>
                <a:cs typeface="Arial"/>
              </a:rPr>
              <a:t>al </a:t>
            </a:r>
            <a:r>
              <a:rPr sz="600" b="1" spc="-41" dirty="0">
                <a:solidFill>
                  <a:srgbClr val="666056"/>
                </a:solidFill>
                <a:latin typeface="Arial"/>
                <a:cs typeface="Arial"/>
              </a:rPr>
              <a:t>giant </a:t>
            </a:r>
            <a:r>
              <a:rPr sz="700" b="1" spc="17" dirty="0">
                <a:solidFill>
                  <a:srgbClr val="666056"/>
                </a:solidFill>
                <a:latin typeface="Times New Roman"/>
                <a:cs typeface="Times New Roman"/>
              </a:rPr>
              <a:t>cell </a:t>
            </a:r>
            <a:r>
              <a:rPr sz="800" b="1" spc="-41" dirty="0">
                <a:solidFill>
                  <a:srgbClr val="666056"/>
                </a:solidFill>
                <a:latin typeface="Arial"/>
                <a:cs typeface="Arial"/>
              </a:rPr>
              <a:t>granuloma</a:t>
            </a:r>
            <a:endParaRPr sz="800">
              <a:latin typeface="Arial"/>
              <a:cs typeface="Arial"/>
            </a:endParaRPr>
          </a:p>
          <a:p>
            <a:pPr marL="15748" marR="8572">
              <a:lnSpc>
                <a:spcPts val="735"/>
              </a:lnSpc>
            </a:pPr>
            <a:r>
              <a:rPr sz="800" b="1" spc="-74" dirty="0">
                <a:solidFill>
                  <a:srgbClr val="666056"/>
                </a:solidFill>
                <a:latin typeface="Times New Roman"/>
                <a:cs typeface="Times New Roman"/>
              </a:rPr>
              <a:t>Cherubism</a:t>
            </a:r>
            <a:endParaRPr sz="800">
              <a:latin typeface="Times New Roman"/>
              <a:cs typeface="Times New Roman"/>
            </a:endParaRPr>
          </a:p>
          <a:p>
            <a:pPr marL="12700" marR="8572">
              <a:lnSpc>
                <a:spcPts val="910"/>
              </a:lnSpc>
              <a:spcBef>
                <a:spcPts val="8"/>
              </a:spcBef>
            </a:pPr>
            <a:r>
              <a:rPr sz="800" b="1" spc="-43" dirty="0">
                <a:solidFill>
                  <a:srgbClr val="666056"/>
                </a:solidFill>
                <a:latin typeface="Times New Roman"/>
                <a:cs typeface="Times New Roman"/>
              </a:rPr>
              <a:t>Aneurysmal </a:t>
            </a:r>
            <a:r>
              <a:rPr sz="900" b="1" spc="-43" dirty="0">
                <a:solidFill>
                  <a:srgbClr val="666056"/>
                </a:solidFill>
                <a:latin typeface="Times New Roman"/>
                <a:cs typeface="Times New Roman"/>
              </a:rPr>
              <a:t>bone </a:t>
            </a:r>
            <a:r>
              <a:rPr sz="700" spc="-43" dirty="0">
                <a:solidFill>
                  <a:srgbClr val="666056"/>
                </a:solidFill>
                <a:latin typeface="Times New Roman"/>
                <a:cs typeface="Times New Roman"/>
              </a:rPr>
              <a:t>cyst</a:t>
            </a:r>
            <a:endParaRPr sz="700">
              <a:latin typeface="Times New Roman"/>
              <a:cs typeface="Times New Roman"/>
            </a:endParaRPr>
          </a:p>
          <a:p>
            <a:pPr marL="12700" marR="8572">
              <a:lnSpc>
                <a:spcPts val="795"/>
              </a:lnSpc>
            </a:pPr>
            <a:r>
              <a:rPr sz="800" b="1" spc="-35" dirty="0">
                <a:solidFill>
                  <a:srgbClr val="666056"/>
                </a:solidFill>
                <a:latin typeface="Times New Roman"/>
                <a:cs typeface="Times New Roman"/>
              </a:rPr>
              <a:t>Simple bone </a:t>
            </a:r>
            <a:r>
              <a:rPr sz="800" spc="-35" dirty="0">
                <a:solidFill>
                  <a:srgbClr val="666056"/>
                </a:solidFill>
                <a:latin typeface="Times New Roman"/>
                <a:cs typeface="Times New Roman"/>
              </a:rPr>
              <a:t>cyst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01004" y="4343433"/>
            <a:ext cx="1819684" cy="526353"/>
          </a:xfrm>
          <a:prstGeom prst="rect">
            <a:avLst/>
          </a:prstGeom>
        </p:spPr>
        <p:txBody>
          <a:bodyPr wrap="square" lIns="0" tIns="5651" rIns="0" bIns="0" rtlCol="0">
            <a:noAutofit/>
          </a:bodyPr>
          <a:lstStyle/>
          <a:p>
            <a:pPr marL="122427">
              <a:lnSpc>
                <a:spcPts val="890"/>
              </a:lnSpc>
            </a:pPr>
            <a:r>
              <a:rPr sz="800" b="1" spc="-12" dirty="0">
                <a:solidFill>
                  <a:srgbClr val="524B42"/>
                </a:solidFill>
                <a:latin typeface="Times New Roman"/>
                <a:cs typeface="Times New Roman"/>
              </a:rPr>
              <a:t>Benign </a:t>
            </a:r>
            <a:r>
              <a:rPr sz="700" b="1" spc="-12" dirty="0">
                <a:solidFill>
                  <a:srgbClr val="524B42"/>
                </a:solidFill>
                <a:latin typeface="Times New Roman"/>
                <a:cs typeface="Times New Roman"/>
              </a:rPr>
              <a:t>mesenchymal </a:t>
            </a:r>
            <a:r>
              <a:rPr sz="800" b="1" spc="-12" dirty="0">
                <a:solidFill>
                  <a:srgbClr val="524B42"/>
                </a:solidFill>
                <a:latin typeface="Times New Roman"/>
                <a:cs typeface="Times New Roman"/>
              </a:rPr>
              <a:t>odontogenic </a:t>
            </a:r>
            <a:r>
              <a:rPr sz="700" b="1" spc="-63" dirty="0">
                <a:solidFill>
                  <a:srgbClr val="524B42"/>
                </a:solidFill>
                <a:latin typeface="Arial"/>
                <a:cs typeface="Arial"/>
              </a:rPr>
              <a:t>tumours</a:t>
            </a:r>
            <a:endParaRPr sz="700">
              <a:latin typeface="Arial"/>
              <a:cs typeface="Arial"/>
            </a:endParaRPr>
          </a:p>
          <a:p>
            <a:pPr marL="119379" marR="17524">
              <a:lnSpc>
                <a:spcPts val="790"/>
              </a:lnSpc>
            </a:pPr>
            <a:r>
              <a:rPr sz="800" b="1" spc="-49" dirty="0">
                <a:solidFill>
                  <a:srgbClr val="666056"/>
                </a:solidFill>
                <a:latin typeface="Times New Roman"/>
                <a:cs typeface="Times New Roman"/>
              </a:rPr>
              <a:t>Odontogenic </a:t>
            </a:r>
            <a:r>
              <a:rPr sz="700" spc="-28" dirty="0">
                <a:solidFill>
                  <a:srgbClr val="524B42"/>
                </a:solidFill>
                <a:latin typeface="Arial"/>
                <a:cs typeface="Arial"/>
              </a:rPr>
              <a:t>fi</a:t>
            </a:r>
            <a:r>
              <a:rPr sz="700" spc="-28" dirty="0">
                <a:solidFill>
                  <a:srgbClr val="666056"/>
                </a:solidFill>
                <a:latin typeface="Arial"/>
                <a:cs typeface="Arial"/>
              </a:rPr>
              <a:t>broma</a:t>
            </a:r>
            <a:endParaRPr sz="700">
              <a:latin typeface="Arial"/>
              <a:cs typeface="Arial"/>
            </a:endParaRPr>
          </a:p>
          <a:p>
            <a:pPr marL="116331" marR="17524">
              <a:lnSpc>
                <a:spcPts val="795"/>
              </a:lnSpc>
              <a:spcBef>
                <a:spcPts val="0"/>
              </a:spcBef>
            </a:pPr>
            <a:r>
              <a:rPr sz="700" spc="1" dirty="0">
                <a:solidFill>
                  <a:srgbClr val="666056"/>
                </a:solidFill>
                <a:latin typeface="Times New Roman"/>
                <a:cs typeface="Times New Roman"/>
              </a:rPr>
              <a:t>Odontogenic  </a:t>
            </a:r>
            <a:r>
              <a:rPr sz="600" spc="18" dirty="0">
                <a:solidFill>
                  <a:srgbClr val="666056"/>
                </a:solidFill>
                <a:latin typeface="Arial"/>
                <a:cs typeface="Arial"/>
              </a:rPr>
              <a:t>myxoma/myxof i</a:t>
            </a:r>
            <a:r>
              <a:rPr sz="600" spc="18" dirty="0">
                <a:solidFill>
                  <a:srgbClr val="524B42"/>
                </a:solidFill>
                <a:latin typeface="Arial"/>
                <a:cs typeface="Arial"/>
              </a:rPr>
              <a:t>br</a:t>
            </a:r>
            <a:r>
              <a:rPr sz="600" spc="18" dirty="0">
                <a:solidFill>
                  <a:srgbClr val="666056"/>
                </a:solidFill>
                <a:latin typeface="Arial"/>
                <a:cs typeface="Arial"/>
              </a:rPr>
              <a:t>oma</a:t>
            </a:r>
            <a:endParaRPr sz="600">
              <a:latin typeface="Arial"/>
              <a:cs typeface="Arial"/>
            </a:endParaRPr>
          </a:p>
          <a:p>
            <a:pPr marL="113284" marR="17524">
              <a:lnSpc>
                <a:spcPts val="840"/>
              </a:lnSpc>
              <a:spcBef>
                <a:spcPts val="2"/>
              </a:spcBef>
            </a:pPr>
            <a:r>
              <a:rPr sz="800" b="1" dirty="0">
                <a:solidFill>
                  <a:srgbClr val="666056"/>
                </a:solidFill>
                <a:latin typeface="Times New Roman"/>
                <a:cs typeface="Times New Roman"/>
              </a:rPr>
              <a:t>Cementoblastoma</a:t>
            </a:r>
            <a:endParaRPr sz="800">
              <a:latin typeface="Times New Roman"/>
              <a:cs typeface="Times New Roman"/>
            </a:endParaRPr>
          </a:p>
          <a:p>
            <a:pPr marR="698810" algn="ctr">
              <a:lnSpc>
                <a:spcPts val="745"/>
              </a:lnSpc>
            </a:pPr>
            <a:r>
              <a:rPr sz="700" b="1" spc="-9" dirty="0">
                <a:solidFill>
                  <a:srgbClr val="744B49"/>
                </a:solidFill>
                <a:latin typeface="Arial"/>
                <a:cs typeface="Arial"/>
              </a:rPr>
              <a:t>Cemento-ossi</a:t>
            </a:r>
            <a:r>
              <a:rPr sz="700" b="1" spc="-9" dirty="0">
                <a:solidFill>
                  <a:srgbClr val="666056"/>
                </a:solidFill>
                <a:latin typeface="Arial"/>
                <a:cs typeface="Arial"/>
              </a:rPr>
              <a:t>fying </a:t>
            </a:r>
            <a:r>
              <a:rPr sz="700" spc="-9" dirty="0">
                <a:solidFill>
                  <a:srgbClr val="666056"/>
                </a:solidFill>
                <a:latin typeface="Arial"/>
                <a:cs typeface="Arial"/>
              </a:rPr>
              <a:t>fibroma</a:t>
            </a:r>
            <a:endParaRPr sz="7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88300" y="4468975"/>
            <a:ext cx="298461" cy="419100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15748" marR="13653">
              <a:lnSpc>
                <a:spcPct val="95825"/>
              </a:lnSpc>
            </a:pPr>
            <a:r>
              <a:rPr sz="700" spc="-23" dirty="0">
                <a:solidFill>
                  <a:srgbClr val="666056"/>
                </a:solidFill>
                <a:latin typeface="Arial"/>
                <a:cs typeface="Arial"/>
              </a:rPr>
              <a:t>9321/0</a:t>
            </a:r>
            <a:endParaRPr sz="700">
              <a:latin typeface="Arial"/>
              <a:cs typeface="Arial"/>
            </a:endParaRPr>
          </a:p>
          <a:p>
            <a:pPr marL="12700" marR="13653">
              <a:lnSpc>
                <a:spcPct val="95825"/>
              </a:lnSpc>
              <a:spcBef>
                <a:spcPts val="10"/>
              </a:spcBef>
            </a:pPr>
            <a:r>
              <a:rPr sz="700" spc="-30" dirty="0">
                <a:solidFill>
                  <a:srgbClr val="666056"/>
                </a:solidFill>
                <a:latin typeface="Arial"/>
                <a:cs typeface="Arial"/>
              </a:rPr>
              <a:t>9320/0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840"/>
              </a:lnSpc>
              <a:spcBef>
                <a:spcPts val="42"/>
              </a:spcBef>
            </a:pPr>
            <a:r>
              <a:rPr sz="800" spc="-4" dirty="0">
                <a:solidFill>
                  <a:srgbClr val="666056"/>
                </a:solidFill>
                <a:latin typeface="Times New Roman"/>
                <a:cs typeface="Times New Roman"/>
              </a:rPr>
              <a:t>9273/0</a:t>
            </a:r>
            <a:endParaRPr sz="800">
              <a:latin typeface="Times New Roman"/>
              <a:cs typeface="Times New Roman"/>
            </a:endParaRPr>
          </a:p>
          <a:p>
            <a:pPr marL="18795" marR="318">
              <a:lnSpc>
                <a:spcPts val="745"/>
              </a:lnSpc>
            </a:pPr>
            <a:r>
              <a:rPr sz="700" spc="-12" dirty="0">
                <a:solidFill>
                  <a:srgbClr val="666056"/>
                </a:solidFill>
                <a:latin typeface="Arial"/>
                <a:cs typeface="Arial"/>
              </a:rPr>
              <a:t>92</a:t>
            </a:r>
            <a:r>
              <a:rPr sz="700" spc="-12" dirty="0">
                <a:solidFill>
                  <a:srgbClr val="524B42"/>
                </a:solidFill>
                <a:latin typeface="Arial"/>
                <a:cs typeface="Arial"/>
              </a:rPr>
              <a:t>7</a:t>
            </a:r>
            <a:r>
              <a:rPr sz="700" spc="-12" dirty="0">
                <a:solidFill>
                  <a:srgbClr val="666056"/>
                </a:solidFill>
                <a:latin typeface="Arial"/>
                <a:cs typeface="Arial"/>
              </a:rPr>
              <a:t>4/0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481564" y="4773775"/>
            <a:ext cx="311243" cy="114300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700" spc="0" dirty="0">
                <a:solidFill>
                  <a:srgbClr val="777270"/>
                </a:solidFill>
                <a:latin typeface="Arial"/>
                <a:cs typeface="Arial"/>
              </a:rPr>
              <a:t>926</a:t>
            </a:r>
            <a:r>
              <a:rPr sz="700" spc="0" dirty="0">
                <a:solidFill>
                  <a:srgbClr val="8E8A89"/>
                </a:solidFill>
                <a:latin typeface="Arial"/>
                <a:cs typeface="Arial"/>
              </a:rPr>
              <a:t>0/0</a:t>
            </a:r>
            <a:endParaRPr sz="7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48348" y="4958556"/>
            <a:ext cx="891230" cy="127573"/>
          </a:xfrm>
          <a:prstGeom prst="rect">
            <a:avLst/>
          </a:prstGeom>
        </p:spPr>
        <p:txBody>
          <a:bodyPr wrap="square" lIns="0" tIns="5842" rIns="0" bIns="0" rtlCol="0">
            <a:noAutofit/>
          </a:bodyPr>
          <a:lstStyle/>
          <a:p>
            <a:pPr marL="12700">
              <a:lnSpc>
                <a:spcPts val="919"/>
              </a:lnSpc>
            </a:pPr>
            <a:r>
              <a:rPr sz="800" b="1" spc="-61" dirty="0">
                <a:solidFill>
                  <a:srgbClr val="524B42"/>
                </a:solidFill>
                <a:latin typeface="Arial"/>
                <a:cs typeface="Arial"/>
              </a:rPr>
              <a:t>of </a:t>
            </a:r>
            <a:r>
              <a:rPr sz="800" b="1" spc="-55" dirty="0">
                <a:solidFill>
                  <a:srgbClr val="524B42"/>
                </a:solidFill>
                <a:latin typeface="Times New Roman"/>
                <a:cs typeface="Times New Roman"/>
              </a:rPr>
              <a:t>inflammatory origin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533892" y="5005030"/>
            <a:ext cx="1142594" cy="153116"/>
          </a:xfrm>
          <a:prstGeom prst="rect">
            <a:avLst/>
          </a:prstGeom>
        </p:spPr>
        <p:txBody>
          <a:bodyPr wrap="square" lIns="0" tIns="7143" rIns="0" bIns="0" rtlCol="0">
            <a:noAutofit/>
          </a:bodyPr>
          <a:lstStyle/>
          <a:p>
            <a:pPr marL="12700">
              <a:lnSpc>
                <a:spcPts val="1125"/>
              </a:lnSpc>
            </a:pPr>
            <a:r>
              <a:rPr sz="1000" b="1" spc="-134" dirty="0">
                <a:solidFill>
                  <a:srgbClr val="524B42"/>
                </a:solidFill>
                <a:latin typeface="Times New Roman"/>
                <a:cs typeface="Times New Roman"/>
              </a:rPr>
              <a:t>Haematolymphoid</a:t>
            </a:r>
            <a:r>
              <a:rPr sz="1000" b="1" spc="-182" dirty="0">
                <a:solidFill>
                  <a:srgbClr val="524B42"/>
                </a:solidFill>
                <a:latin typeface="Arial"/>
                <a:cs typeface="Arial"/>
              </a:rPr>
              <a:t>tumours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33892" y="5119597"/>
            <a:ext cx="1231847" cy="139700"/>
          </a:xfrm>
          <a:prstGeom prst="rect">
            <a:avLst/>
          </a:prstGeom>
        </p:spPr>
        <p:txBody>
          <a:bodyPr wrap="square" lIns="0" tIns="6477" rIns="0" bIns="0" rtlCol="0">
            <a:noAutofit/>
          </a:bodyPr>
          <a:lstStyle/>
          <a:p>
            <a:pPr marL="12700">
              <a:lnSpc>
                <a:spcPts val="1019"/>
              </a:lnSpc>
            </a:pPr>
            <a:r>
              <a:rPr sz="900" b="1" spc="-85" dirty="0">
                <a:solidFill>
                  <a:srgbClr val="666056"/>
                </a:solidFill>
                <a:latin typeface="Times New Roman"/>
                <a:cs typeface="Times New Roman"/>
              </a:rPr>
              <a:t>Solitary plasmacytoma</a:t>
            </a:r>
            <a:r>
              <a:rPr sz="700" b="1" spc="-2" dirty="0">
                <a:solidFill>
                  <a:srgbClr val="666056"/>
                </a:solidFill>
                <a:latin typeface="Arial"/>
                <a:cs typeface="Arial"/>
              </a:rPr>
              <a:t>of </a:t>
            </a:r>
            <a:r>
              <a:rPr sz="900" b="1" spc="-85" dirty="0">
                <a:solidFill>
                  <a:srgbClr val="524B42"/>
                </a:solidFill>
                <a:latin typeface="Times New Roman"/>
                <a:cs typeface="Times New Roman"/>
              </a:rPr>
              <a:t>bone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51980" y="5163345"/>
            <a:ext cx="247239" cy="127000"/>
          </a:xfrm>
          <a:prstGeom prst="rect">
            <a:avLst/>
          </a:prstGeom>
        </p:spPr>
        <p:txBody>
          <a:bodyPr wrap="square" lIns="0" tIns="5810" rIns="0" bIns="0" rtlCol="0">
            <a:noAutofit/>
          </a:bodyPr>
          <a:lstStyle/>
          <a:p>
            <a:pPr marL="12700">
              <a:lnSpc>
                <a:spcPts val="915"/>
              </a:lnSpc>
            </a:pPr>
            <a:r>
              <a:rPr sz="800" b="1" dirty="0">
                <a:solidFill>
                  <a:srgbClr val="666056"/>
                </a:solidFill>
                <a:latin typeface="Times New Roman"/>
                <a:cs typeface="Times New Roman"/>
              </a:rPr>
              <a:t>cysts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86164" y="5196172"/>
            <a:ext cx="1642068" cy="533399"/>
          </a:xfrm>
          <a:prstGeom prst="rect">
            <a:avLst/>
          </a:prstGeom>
        </p:spPr>
        <p:txBody>
          <a:bodyPr wrap="square" lIns="0" tIns="22606" rIns="0" bIns="0" rtlCol="0">
            <a:noAutofit/>
          </a:bodyPr>
          <a:lstStyle/>
          <a:p>
            <a:pPr marL="12700">
              <a:lnSpc>
                <a:spcPts val="3560"/>
              </a:lnSpc>
            </a:pPr>
            <a:r>
              <a:rPr sz="1050" b="1" spc="-146" baseline="-41411" dirty="0">
                <a:solidFill>
                  <a:srgbClr val="666056"/>
                </a:solidFill>
                <a:latin typeface="Times New Roman"/>
                <a:cs typeface="Times New Roman"/>
              </a:rPr>
              <a:t>qr6j.  </a:t>
            </a:r>
            <a:r>
              <a:rPr sz="4000" b="1" spc="-552" dirty="0">
                <a:solidFill>
                  <a:srgbClr val="666056"/>
                </a:solidFill>
                <a:latin typeface="Arial"/>
                <a:cs typeface="Arial"/>
              </a:rPr>
              <a:t>~~</a:t>
            </a:r>
            <a:r>
              <a:rPr sz="3600" b="1" spc="-146" baseline="-12078" dirty="0">
                <a:solidFill>
                  <a:srgbClr val="666056"/>
                </a:solidFill>
                <a:latin typeface="Times New Roman"/>
                <a:cs typeface="Times New Roman"/>
              </a:rPr>
              <a:t>"aw</a:t>
            </a:r>
            <a:r>
              <a:rPr sz="2250" b="1" spc="-146" baseline="-19325" dirty="0">
                <a:solidFill>
                  <a:srgbClr val="666056"/>
                </a:solidFill>
                <a:latin typeface="Times New Roman"/>
                <a:cs typeface="Times New Roman"/>
              </a:rPr>
              <a:t>~</a:t>
            </a:r>
            <a:r>
              <a:rPr sz="1050" spc="-146" baseline="-41411" dirty="0">
                <a:solidFill>
                  <a:srgbClr val="666056"/>
                </a:solidFill>
                <a:latin typeface="Times New Roman"/>
                <a:cs typeface="Times New Roman"/>
              </a:rPr>
              <a:t>ca</a:t>
            </a:r>
            <a:r>
              <a:rPr sz="2250" b="1" spc="-146" baseline="-19325" dirty="0">
                <a:solidFill>
                  <a:srgbClr val="666056"/>
                </a:solidFill>
                <a:latin typeface="Times New Roman"/>
                <a:cs typeface="Times New Roman"/>
              </a:rPr>
              <a:t>,</a:t>
            </a:r>
            <a:r>
              <a:rPr sz="1050" spc="-146" baseline="-41411" dirty="0">
                <a:solidFill>
                  <a:srgbClr val="777270"/>
                </a:solidFill>
                <a:latin typeface="Times New Roman"/>
                <a:cs typeface="Times New Roman"/>
              </a:rPr>
              <a:t>ss</a:t>
            </a:r>
            <a:r>
              <a:rPr sz="1050" spc="-146" baseline="-41411" dirty="0">
                <a:solidFill>
                  <a:srgbClr val="666056"/>
                </a:solidFill>
                <a:latin typeface="Times New Roman"/>
                <a:cs typeface="Times New Roman"/>
              </a:rPr>
              <a:t>t</a:t>
            </a:r>
            <a:r>
              <a:rPr sz="1050" spc="-146" baseline="-41411" dirty="0">
                <a:solidFill>
                  <a:srgbClr val="777270"/>
                </a:solidFill>
                <a:latin typeface="Times New Roman"/>
                <a:cs typeface="Times New Roman"/>
              </a:rPr>
              <a:t>caton</a:t>
            </a:r>
            <a:r>
              <a:rPr sz="3600" b="1" spc="-146" baseline="-12078" dirty="0">
                <a:solidFill>
                  <a:srgbClr val="666056"/>
                </a:solidFill>
                <a:latin typeface="Times New Roman"/>
                <a:cs typeface="Times New Roman"/>
              </a:rPr>
              <a:t>"</a:t>
            </a:r>
            <a:r>
              <a:rPr sz="900" spc="-552" baseline="-48313" dirty="0">
                <a:solidFill>
                  <a:srgbClr val="777270"/>
                </a:solidFill>
                <a:latin typeface="Arial"/>
                <a:cs typeface="Arial"/>
              </a:rPr>
              <a:t>ot </a:t>
            </a:r>
            <a:r>
              <a:rPr sz="1050" spc="-146" baseline="-41411" dirty="0">
                <a:solidFill>
                  <a:srgbClr val="8E8A89"/>
                </a:solidFill>
                <a:latin typeface="Times New Roman"/>
                <a:cs typeface="Times New Roman"/>
              </a:rPr>
              <a:t>0sea</a:t>
            </a:r>
            <a:endParaRPr sz="700">
              <a:latin typeface="Times New Roman"/>
              <a:cs typeface="Times New Roman"/>
            </a:endParaRPr>
          </a:p>
          <a:p>
            <a:pPr marL="253492" marR="76200">
              <a:lnSpc>
                <a:spcPts val="365"/>
              </a:lnSpc>
            </a:pPr>
            <a:r>
              <a:rPr sz="600" b="1" spc="172" dirty="0">
                <a:solidFill>
                  <a:srgbClr val="666056"/>
                </a:solidFill>
                <a:latin typeface="Arial"/>
                <a:cs typeface="Arial"/>
              </a:rPr>
              <a:t>or </a:t>
            </a:r>
            <a:r>
              <a:rPr sz="700" b="1" spc="-3" dirty="0">
                <a:solidFill>
                  <a:srgbClr val="666056"/>
                </a:solidFill>
                <a:latin typeface="Times New Roman"/>
                <a:cs typeface="Times New Roman"/>
              </a:rPr>
              <a:t>uncen~' </a:t>
            </a:r>
            <a:r>
              <a:rPr sz="600" b="1" spc="172" dirty="0">
                <a:solidFill>
                  <a:srgbClr val="666056"/>
                </a:solidFill>
                <a:latin typeface="Arial"/>
                <a:cs typeface="Arial"/>
              </a:rPr>
              <a:t>"e</a:t>
            </a:r>
            <a:endParaRPr sz="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84612" y="5209639"/>
            <a:ext cx="296003" cy="114300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700" spc="-19" dirty="0">
                <a:solidFill>
                  <a:srgbClr val="777270"/>
                </a:solidFill>
                <a:latin typeface="Arial"/>
                <a:cs typeface="Arial"/>
              </a:rPr>
              <a:t>9731</a:t>
            </a:r>
            <a:r>
              <a:rPr sz="700" spc="-19" dirty="0">
                <a:solidFill>
                  <a:srgbClr val="8E8A89"/>
                </a:solidFill>
                <a:latin typeface="Arial"/>
                <a:cs typeface="Arial"/>
              </a:rPr>
              <a:t>/3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37980" y="5447383"/>
            <a:ext cx="779474" cy="114801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700" b="1" spc="-85" dirty="0">
                <a:solidFill>
                  <a:srgbClr val="666056"/>
                </a:solidFill>
                <a:latin typeface="Arial"/>
                <a:cs typeface="Arial"/>
              </a:rPr>
              <a:t>are from</a:t>
            </a:r>
            <a:r>
              <a:rPr sz="700" b="1" spc="141" dirty="0">
                <a:solidFill>
                  <a:srgbClr val="666056"/>
                </a:solidFill>
                <a:latin typeface="Times New Roman"/>
                <a:cs typeface="Times New Roman"/>
              </a:rPr>
              <a:t>the </a:t>
            </a:r>
            <a:r>
              <a:rPr sz="400" b="1" spc="141" dirty="0">
                <a:solidFill>
                  <a:srgbClr val="666056"/>
                </a:solidFill>
                <a:latin typeface="Times New Roman"/>
                <a:cs typeface="Times New Roman"/>
              </a:rPr>
              <a:t>intra .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051796" y="5600930"/>
            <a:ext cx="696341" cy="101600"/>
          </a:xfrm>
          <a:prstGeom prst="rect">
            <a:avLst/>
          </a:prstGeom>
        </p:spPr>
        <p:txBody>
          <a:bodyPr wrap="square" lIns="0" tIns="254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600" spc="-11" dirty="0">
                <a:solidFill>
                  <a:srgbClr val="666056"/>
                </a:solidFill>
                <a:latin typeface="Arial"/>
                <a:cs typeface="Arial"/>
              </a:rPr>
              <a:t>0 t</a:t>
            </a:r>
            <a:r>
              <a:rPr sz="600" spc="-11" dirty="0">
                <a:solidFill>
                  <a:srgbClr val="777270"/>
                </a:solidFill>
                <a:latin typeface="Arial"/>
                <a:cs typeface="Arial"/>
              </a:rPr>
              <a:t>or benign t</a:t>
            </a:r>
            <a:r>
              <a:rPr sz="600" spc="-11" dirty="0">
                <a:solidFill>
                  <a:srgbClr val="8E8A89"/>
                </a:solidFill>
                <a:latin typeface="Arial"/>
                <a:cs typeface="Arial"/>
              </a:rPr>
              <a:t>umour</a:t>
            </a:r>
            <a:r>
              <a:rPr sz="600" spc="-11" dirty="0">
                <a:solidFill>
                  <a:srgbClr val="A7A3A5"/>
                </a:solidFill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475724" y="5672903"/>
            <a:ext cx="1296653" cy="215900"/>
          </a:xfrm>
          <a:prstGeom prst="rect">
            <a:avLst/>
          </a:prstGeom>
        </p:spPr>
        <p:txBody>
          <a:bodyPr wrap="square" lIns="0" tIns="10382" rIns="0" bIns="0" rtlCol="0">
            <a:noAutofit/>
          </a:bodyPr>
          <a:lstStyle/>
          <a:p>
            <a:pPr marL="12700">
              <a:lnSpc>
                <a:spcPts val="1635"/>
              </a:lnSpc>
            </a:pPr>
            <a:r>
              <a:rPr sz="1500" b="1" i="1" spc="284" dirty="0">
                <a:solidFill>
                  <a:srgbClr val="666056"/>
                </a:solidFill>
                <a:latin typeface="Arial"/>
                <a:cs typeface="Arial"/>
              </a:rPr>
              <a:t>7z</a:t>
            </a:r>
            <a:r>
              <a:rPr sz="1000" b="1" spc="1154" dirty="0">
                <a:solidFill>
                  <a:srgbClr val="666056"/>
                </a:solidFill>
                <a:latin typeface="Times New Roman"/>
                <a:cs typeface="Times New Roman"/>
              </a:rPr>
              <a:t>a</a:t>
            </a:r>
            <a:r>
              <a:rPr sz="700" spc="284" dirty="0">
                <a:solidFill>
                  <a:srgbClr val="666056"/>
                </a:solidFill>
                <a:latin typeface="Arial"/>
                <a:cs typeface="Arial"/>
              </a:rPr>
              <a:t>i</a:t>
            </a:r>
            <a:r>
              <a:rPr sz="700" spc="284" dirty="0">
                <a:solidFill>
                  <a:srgbClr val="777270"/>
                </a:solidFill>
                <a:latin typeface="Arial"/>
                <a:cs typeface="Arial"/>
              </a:rPr>
              <a:t>m+ow</a:t>
            </a:r>
            <a:r>
              <a:rPr sz="700" spc="284" dirty="0">
                <a:solidFill>
                  <a:srgbClr val="8E8A89"/>
                </a:solidFill>
                <a:latin typeface="Arial"/>
                <a:cs typeface="Arial"/>
              </a:rPr>
              <a:t>.oo</a:t>
            </a:r>
            <a:r>
              <a:rPr sz="700" spc="284" dirty="0">
                <a:solidFill>
                  <a:srgbClr val="A7A3A5"/>
                </a:solidFill>
                <a:latin typeface="Arial"/>
                <a:cs typeface="Arial"/>
              </a:rPr>
              <a:t>»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23196" y="5673436"/>
            <a:ext cx="889027" cy="114300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700" b="1" spc="-62" dirty="0">
                <a:solidFill>
                  <a:srgbClr val="666056"/>
                </a:solidFill>
                <a:latin typeface="Times New Roman"/>
                <a:cs typeface="Times New Roman"/>
              </a:rPr>
              <a:t>behaviour; </a:t>
            </a:r>
            <a:r>
              <a:rPr sz="600" spc="-28" dirty="0">
                <a:solidFill>
                  <a:srgbClr val="777270"/>
                </a:solidFill>
                <a:latin typeface="Arial"/>
                <a:cs typeface="Arial"/>
              </a:rPr>
              <a:t>/2 </a:t>
            </a:r>
            <a:r>
              <a:rPr sz="600" spc="-28" dirty="0">
                <a:solidFill>
                  <a:srgbClr val="666056"/>
                </a:solidFill>
                <a:latin typeface="Arial"/>
                <a:cs typeface="Arial"/>
              </a:rPr>
              <a:t>t</a:t>
            </a:r>
            <a:r>
              <a:rPr sz="600" spc="-28" dirty="0">
                <a:solidFill>
                  <a:srgbClr val="777270"/>
                </a:solidFill>
                <a:latin typeface="Arial"/>
                <a:cs typeface="Arial"/>
              </a:rPr>
              <a:t>or carc</a:t>
            </a:r>
            <a:r>
              <a:rPr sz="600" spc="-28" dirty="0">
                <a:solidFill>
                  <a:srgbClr val="8E8A89"/>
                </a:solidFill>
                <a:latin typeface="Arial"/>
                <a:cs typeface="Arial"/>
              </a:rPr>
              <a:t>i</a:t>
            </a:r>
            <a:r>
              <a:rPr sz="600" b="1" spc="-28" dirty="0">
                <a:solidFill>
                  <a:srgbClr val="8E8A89"/>
                </a:solidFill>
                <a:latin typeface="Arial"/>
                <a:cs typeface="Arial"/>
              </a:rPr>
              <a:t>noma</a:t>
            </a:r>
            <a:endParaRPr sz="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46540" y="5683226"/>
            <a:ext cx="348500" cy="101600"/>
          </a:xfrm>
          <a:prstGeom prst="rect">
            <a:avLst/>
          </a:prstGeom>
        </p:spPr>
        <p:txBody>
          <a:bodyPr wrap="square" lIns="0" tIns="254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600" spc="16" dirty="0">
                <a:solidFill>
                  <a:srgbClr val="666056"/>
                </a:solidFill>
                <a:latin typeface="Arial"/>
                <a:cs typeface="Arial"/>
                <a:hlinkClick r:id="rId3"/>
              </a:rPr>
              <a:t>@pitheta</a:t>
            </a:r>
            <a:endParaRPr sz="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25204" y="5765951"/>
            <a:ext cx="447357" cy="101600"/>
          </a:xfrm>
          <a:prstGeom prst="rect">
            <a:avLst/>
          </a:prstGeom>
        </p:spPr>
        <p:txBody>
          <a:bodyPr wrap="square" lIns="0" tIns="254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600" b="1" spc="100" dirty="0">
                <a:solidFill>
                  <a:srgbClr val="666056"/>
                </a:solidFill>
                <a:latin typeface="Times New Roman"/>
                <a:cs typeface="Times New Roman"/>
              </a:rPr>
              <a:t>·i.%, </a:t>
            </a:r>
            <a:r>
              <a:rPr sz="600" i="1" spc="100" dirty="0">
                <a:solidFill>
                  <a:srgbClr val="666056"/>
                </a:solidFill>
                <a:latin typeface="Times New Roman"/>
                <a:cs typeface="Times New Roman"/>
              </a:rPr>
              <a:t>7,.7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62364" y="5799411"/>
            <a:ext cx="1574264" cy="165888"/>
          </a:xfrm>
          <a:prstGeom prst="rect">
            <a:avLst/>
          </a:prstGeom>
        </p:spPr>
        <p:txBody>
          <a:bodyPr wrap="square" lIns="0" tIns="7810" rIns="0" bIns="0" rtlCol="0">
            <a:noAutofit/>
          </a:bodyPr>
          <a:lstStyle/>
          <a:p>
            <a:pPr marL="12700">
              <a:lnSpc>
                <a:spcPts val="1230"/>
              </a:lnSpc>
            </a:pPr>
            <a:r>
              <a:rPr sz="700" b="1" spc="-123" dirty="0">
                <a:solidFill>
                  <a:srgbClr val="666056"/>
                </a:solidFill>
                <a:latin typeface="Arial"/>
                <a:cs typeface="Arial"/>
              </a:rPr>
              <a:t>our</a:t>
            </a:r>
            <a:r>
              <a:rPr sz="700" b="1" spc="-14" dirty="0">
                <a:solidFill>
                  <a:srgbClr val="666056"/>
                </a:solidFill>
                <a:latin typeface="Arial"/>
                <a:cs typeface="Arial"/>
              </a:rPr>
              <a:t> </a:t>
            </a:r>
            <a:r>
              <a:rPr sz="1100" b="1" spc="-100" dirty="0">
                <a:solidFill>
                  <a:srgbClr val="666056"/>
                </a:solidFill>
                <a:latin typeface="Arial"/>
                <a:cs typeface="Arial"/>
              </a:rPr>
              <a:t>una...</a:t>
            </a:r>
            <a:r>
              <a:rPr sz="1100" b="1" spc="-168" dirty="0">
                <a:solidFill>
                  <a:srgbClr val="666056"/>
                </a:solidFill>
                <a:latin typeface="Arial"/>
                <a:cs typeface="Arial"/>
              </a:rPr>
              <a:t>.</a:t>
            </a:r>
            <a:r>
              <a:rPr sz="1100" b="1" spc="-417" dirty="0">
                <a:solidFill>
                  <a:srgbClr val="666056"/>
                </a:solidFill>
                <a:latin typeface="Arial"/>
                <a:cs typeface="Arial"/>
              </a:rPr>
              <a:t>"</a:t>
            </a:r>
            <a:r>
              <a:rPr sz="1100" b="1" spc="-164" dirty="0">
                <a:solidFill>
                  <a:srgbClr val="666056"/>
                </a:solidFill>
                <a:latin typeface="Arial"/>
                <a:cs typeface="Arial"/>
              </a:rPr>
              <a:t>"</a:t>
            </a:r>
            <a:r>
              <a:rPr sz="1100" b="1" spc="-618" dirty="0">
                <a:solidFill>
                  <a:srgbClr val="666056"/>
                </a:solidFill>
                <a:latin typeface="Arial"/>
                <a:cs typeface="Arial"/>
              </a:rPr>
              <a:t>o</a:t>
            </a:r>
            <a:r>
              <a:rPr sz="1100" b="1" spc="-109" dirty="0">
                <a:solidFill>
                  <a:srgbClr val="666056"/>
                </a:solidFill>
                <a:latin typeface="Arial"/>
                <a:cs typeface="Arial"/>
              </a:rPr>
              <a:t>"</a:t>
            </a:r>
            <a:r>
              <a:rPr sz="1100" b="1" spc="-175" dirty="0">
                <a:solidFill>
                  <a:srgbClr val="666056"/>
                </a:solidFill>
                <a:latin typeface="Arial"/>
                <a:cs typeface="Arial"/>
              </a:rPr>
              <a:t> </a:t>
            </a:r>
            <a:r>
              <a:rPr sz="1100" b="1" spc="-40" dirty="0">
                <a:solidFill>
                  <a:srgbClr val="666056"/>
                </a:solidFill>
                <a:latin typeface="Arial"/>
                <a:cs typeface="Arial"/>
              </a:rPr>
              <a:t>u</a:t>
            </a:r>
            <a:r>
              <a:rPr sz="1100" b="1" spc="33" dirty="0">
                <a:solidFill>
                  <a:srgbClr val="666056"/>
                </a:solidFill>
                <a:latin typeface="Arial"/>
                <a:cs typeface="Arial"/>
              </a:rPr>
              <a:t>s</a:t>
            </a:r>
            <a:r>
              <a:rPr sz="1100" spc="-40" dirty="0">
                <a:solidFill>
                  <a:srgbClr val="666056"/>
                </a:solidFill>
                <a:latin typeface="Times New Roman"/>
                <a:cs typeface="Times New Roman"/>
              </a:rPr>
              <a:t>wo</a:t>
            </a:r>
            <a:r>
              <a:rPr sz="1100" spc="-84" dirty="0">
                <a:solidFill>
                  <a:srgbClr val="666056"/>
                </a:solidFill>
                <a:latin typeface="Times New Roman"/>
                <a:cs typeface="Times New Roman"/>
              </a:rPr>
              <a:t> </a:t>
            </a:r>
            <a:r>
              <a:rPr sz="700" spc="-100" dirty="0">
                <a:solidFill>
                  <a:srgbClr val="777270"/>
                </a:solidFill>
                <a:latin typeface="Times New Roman"/>
                <a:cs typeface="Times New Roman"/>
              </a:rPr>
              <a:t>etas</a:t>
            </a:r>
            <a:r>
              <a:rPr sz="700" spc="-64" dirty="0">
                <a:solidFill>
                  <a:srgbClr val="777270"/>
                </a:solidFill>
                <a:latin typeface="Times New Roman"/>
                <a:cs typeface="Times New Roman"/>
              </a:rPr>
              <a:t>     </a:t>
            </a:r>
            <a:r>
              <a:rPr sz="700" spc="3" dirty="0">
                <a:solidFill>
                  <a:srgbClr val="777270"/>
                </a:solidFill>
                <a:latin typeface="Times New Roman"/>
                <a:cs typeface="Times New Roman"/>
              </a:rPr>
              <a:t> </a:t>
            </a:r>
            <a:r>
              <a:rPr sz="600" spc="-91" dirty="0">
                <a:solidFill>
                  <a:srgbClr val="666056"/>
                </a:solidFill>
                <a:latin typeface="Times New Roman"/>
                <a:cs typeface="Times New Roman"/>
              </a:rPr>
              <a:t>i</a:t>
            </a:r>
            <a:r>
              <a:rPr sz="600" spc="-96" dirty="0">
                <a:solidFill>
                  <a:srgbClr val="666056"/>
                </a:solidFill>
                <a:latin typeface="Times New Roman"/>
                <a:cs typeface="Times New Roman"/>
              </a:rPr>
              <a:t>t</a:t>
            </a:r>
            <a:r>
              <a:rPr sz="600" spc="-60" dirty="0">
                <a:solidFill>
                  <a:srgbClr val="777270"/>
                </a:solidFill>
                <a:latin typeface="Times New Roman"/>
                <a:cs typeface="Times New Roman"/>
              </a:rPr>
              <a:t>«ca</a:t>
            </a:r>
            <a:r>
              <a:rPr sz="600" spc="-71" dirty="0">
                <a:solidFill>
                  <a:srgbClr val="777270"/>
                </a:solidFill>
                <a:latin typeface="Times New Roman"/>
                <a:cs typeface="Times New Roman"/>
              </a:rPr>
              <a:t>t</a:t>
            </a:r>
            <a:r>
              <a:rPr sz="600" spc="-19" dirty="0">
                <a:solidFill>
                  <a:srgbClr val="777270"/>
                </a:solidFill>
                <a:latin typeface="Times New Roman"/>
                <a:cs typeface="Times New Roman"/>
              </a:rPr>
              <a:t>i</a:t>
            </a:r>
            <a:r>
              <a:rPr sz="600" spc="51" dirty="0">
                <a:solidFill>
                  <a:srgbClr val="8E8A89"/>
                </a:solidFill>
                <a:latin typeface="Times New Roman"/>
                <a:cs typeface="Times New Roman"/>
              </a:rPr>
              <a:t>on,</a:t>
            </a:r>
            <a:r>
              <a:rPr sz="600" spc="0" dirty="0">
                <a:solidFill>
                  <a:srgbClr val="8E8A89"/>
                </a:solidFill>
                <a:latin typeface="Times New Roman"/>
                <a:cs typeface="Times New Roman"/>
              </a:rPr>
              <a:t> </a:t>
            </a:r>
            <a:r>
              <a:rPr sz="600" spc="83" dirty="0">
                <a:solidFill>
                  <a:srgbClr val="8E8A89"/>
                </a:solidFill>
                <a:latin typeface="Arial"/>
                <a:cs typeface="Arial"/>
              </a:rPr>
              <a:t>t</a:t>
            </a:r>
            <a:r>
              <a:rPr sz="600" spc="159" dirty="0">
                <a:solidFill>
                  <a:srgbClr val="8E8A89"/>
                </a:solidFill>
                <a:latin typeface="Arial"/>
                <a:cs typeface="Arial"/>
              </a:rPr>
              <a:t>a</a:t>
            </a:r>
            <a:r>
              <a:rPr sz="600" spc="-6" dirty="0">
                <a:solidFill>
                  <a:srgbClr val="A7A3A5"/>
                </a:solidFill>
                <a:latin typeface="Arial"/>
                <a:cs typeface="Arial"/>
              </a:rPr>
              <a:t>ng</a:t>
            </a:r>
            <a:endParaRPr sz="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94724" y="5870303"/>
            <a:ext cx="1296583" cy="165100"/>
          </a:xfrm>
          <a:prstGeom prst="rect">
            <a:avLst/>
          </a:prstGeom>
        </p:spPr>
        <p:txBody>
          <a:bodyPr wrap="square" lIns="0" tIns="7778" rIns="0" bIns="0" rtlCol="0">
            <a:noAutofit/>
          </a:bodyPr>
          <a:lstStyle/>
          <a:p>
            <a:pPr marL="12700">
              <a:lnSpc>
                <a:spcPts val="1225"/>
              </a:lnSpc>
            </a:pPr>
            <a:r>
              <a:rPr sz="800" b="1" spc="-90" dirty="0">
                <a:solidFill>
                  <a:srgbClr val="666056"/>
                </a:solidFill>
                <a:latin typeface="Arial"/>
                <a:cs typeface="Arial"/>
              </a:rPr>
              <a:t>were </a:t>
            </a:r>
            <a:r>
              <a:rPr sz="1100" b="1" spc="45" dirty="0">
                <a:solidFill>
                  <a:srgbClr val="666056"/>
                </a:solidFill>
                <a:latin typeface="Times New Roman"/>
                <a:cs typeface="Times New Roman"/>
              </a:rPr>
              <a:t>appro</a:t>
            </a:r>
            <a:r>
              <a:rPr sz="500" b="1" spc="45" dirty="0">
                <a:solidFill>
                  <a:srgbClr val="666056"/>
                </a:solidFill>
                <a:latin typeface="Times New Roman"/>
                <a:cs typeface="Times New Roman"/>
              </a:rPr>
              <a:t>" g ot  </a:t>
            </a:r>
            <a:r>
              <a:rPr sz="700" b="1" spc="45" dirty="0">
                <a:solidFill>
                  <a:srgbClr val="777270"/>
                </a:solidFill>
                <a:latin typeface="Times New Roman"/>
                <a:cs typeface="Times New Roman"/>
              </a:rPr>
              <a:t>these </a:t>
            </a:r>
            <a:r>
              <a:rPr sz="600" b="1" spc="-90" dirty="0">
                <a:solidFill>
                  <a:srgbClr val="777270"/>
                </a:solidFill>
                <a:latin typeface="Arial"/>
                <a:cs typeface="Arial"/>
              </a:rPr>
              <a:t>lesions</a:t>
            </a:r>
            <a:endParaRPr sz="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582404" y="5990428"/>
            <a:ext cx="1198018" cy="114300"/>
          </a:xfrm>
          <a:prstGeom prst="rect">
            <a:avLst/>
          </a:prstGeom>
        </p:spPr>
        <p:txBody>
          <a:bodyPr wrap="square" lIns="0" tIns="127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600" b="1" spc="2" dirty="0">
                <a:solidFill>
                  <a:srgbClr val="666056"/>
                </a:solidFill>
                <a:latin typeface="Arial"/>
                <a:cs typeface="Arial"/>
              </a:rPr>
              <a:t>by </a:t>
            </a:r>
            <a:r>
              <a:rPr sz="700" b="1" spc="-43" dirty="0">
                <a:solidFill>
                  <a:srgbClr val="666056"/>
                </a:solidFill>
                <a:latin typeface="Times New Roman"/>
                <a:cs typeface="Times New Roman"/>
              </a:rPr>
              <a:t>the </a:t>
            </a:r>
            <a:r>
              <a:rPr sz="600" spc="2" dirty="0">
                <a:solidFill>
                  <a:srgbClr val="666056"/>
                </a:solidFill>
                <a:latin typeface="Arial"/>
                <a:cs typeface="Arial"/>
              </a:rPr>
              <a:t>[ACM+O </a:t>
            </a:r>
            <a:r>
              <a:rPr sz="600" spc="2" dirty="0">
                <a:solidFill>
                  <a:srgbClr val="777270"/>
                </a:solidFill>
                <a:latin typeface="Arial"/>
                <a:cs typeface="Arial"/>
              </a:rPr>
              <a:t>Committee t</a:t>
            </a:r>
            <a:r>
              <a:rPr sz="600" spc="2" dirty="0">
                <a:solidFill>
                  <a:srgbClr val="8E8A89"/>
                </a:solidFill>
                <a:latin typeface="Arial"/>
                <a:cs typeface="Arial"/>
              </a:rPr>
              <a:t>or C</a:t>
            </a:r>
            <a:r>
              <a:rPr sz="600" spc="2" dirty="0">
                <a:solidFill>
                  <a:srgbClr val="A7A3A5"/>
                </a:solidFill>
                <a:latin typeface="Arial"/>
                <a:cs typeface="Arial"/>
              </a:rPr>
              <a:t>D</a:t>
            </a:r>
            <a:endParaRPr sz="6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299708" y="6705060"/>
            <a:ext cx="1156094" cy="127000"/>
          </a:xfrm>
          <a:prstGeom prst="rect">
            <a:avLst/>
          </a:prstGeom>
        </p:spPr>
        <p:txBody>
          <a:bodyPr wrap="square" lIns="0" tIns="5842" rIns="0" bIns="0" rtlCol="0">
            <a:noAutofit/>
          </a:bodyPr>
          <a:lstStyle/>
          <a:p>
            <a:pPr marL="12700">
              <a:lnSpc>
                <a:spcPts val="919"/>
              </a:lnSpc>
            </a:pPr>
            <a:r>
              <a:rPr sz="800" b="1" spc="-118" dirty="0">
                <a:solidFill>
                  <a:srgbClr val="666056"/>
                </a:solidFill>
                <a:latin typeface="Arial"/>
                <a:cs typeface="Arial"/>
              </a:rPr>
              <a:t>Odontogen</a:t>
            </a:r>
            <a:r>
              <a:rPr sz="800" b="1" spc="-175" dirty="0">
                <a:solidFill>
                  <a:srgbClr val="666056"/>
                </a:solidFill>
                <a:latin typeface="Arial"/>
                <a:cs typeface="Arial"/>
              </a:rPr>
              <a:t>i</a:t>
            </a:r>
            <a:r>
              <a:rPr sz="800" b="1" spc="52" dirty="0">
                <a:solidFill>
                  <a:srgbClr val="666056"/>
                </a:solidFill>
                <a:latin typeface="Arial"/>
                <a:cs typeface="Arial"/>
              </a:rPr>
              <a:t>c</a:t>
            </a:r>
            <a:r>
              <a:rPr sz="800" b="1" spc="-25" dirty="0">
                <a:solidFill>
                  <a:srgbClr val="666056"/>
                </a:solidFill>
                <a:latin typeface="Arial"/>
                <a:cs typeface="Arial"/>
              </a:rPr>
              <a:t> </a:t>
            </a:r>
            <a:r>
              <a:rPr sz="600" spc="0" dirty="0">
                <a:solidFill>
                  <a:srgbClr val="666056"/>
                </a:solidFill>
                <a:latin typeface="Arial"/>
                <a:cs typeface="Arial"/>
              </a:rPr>
              <a:t>and</a:t>
            </a:r>
            <a:r>
              <a:rPr sz="600" spc="106" dirty="0">
                <a:solidFill>
                  <a:srgbClr val="666056"/>
                </a:solidFill>
                <a:latin typeface="Arial"/>
                <a:cs typeface="Arial"/>
              </a:rPr>
              <a:t> </a:t>
            </a:r>
            <a:r>
              <a:rPr sz="600" spc="13" dirty="0">
                <a:solidFill>
                  <a:srgbClr val="666056"/>
                </a:solidFill>
                <a:latin typeface="Arial"/>
                <a:cs typeface="Arial"/>
              </a:rPr>
              <a:t>m</a:t>
            </a:r>
            <a:r>
              <a:rPr sz="600" spc="39" dirty="0">
                <a:solidFill>
                  <a:srgbClr val="666056"/>
                </a:solidFill>
                <a:latin typeface="Arial"/>
                <a:cs typeface="Arial"/>
              </a:rPr>
              <a:t>a</a:t>
            </a:r>
            <a:r>
              <a:rPr sz="600" spc="33" dirty="0">
                <a:solidFill>
                  <a:srgbClr val="666056"/>
                </a:solidFill>
                <a:latin typeface="Arial"/>
                <a:cs typeface="Arial"/>
              </a:rPr>
              <a:t>x</a:t>
            </a:r>
            <a:r>
              <a:rPr sz="600" spc="9" dirty="0">
                <a:solidFill>
                  <a:srgbClr val="666056"/>
                </a:solidFill>
                <a:latin typeface="Arial"/>
                <a:cs typeface="Arial"/>
              </a:rPr>
              <a:t>i</a:t>
            </a:r>
            <a:r>
              <a:rPr sz="600" spc="4" dirty="0">
                <a:solidFill>
                  <a:srgbClr val="666056"/>
                </a:solidFill>
                <a:latin typeface="Arial"/>
                <a:cs typeface="Arial"/>
              </a:rPr>
              <a:t>ll</a:t>
            </a:r>
            <a:r>
              <a:rPr sz="600" spc="37" dirty="0">
                <a:solidFill>
                  <a:srgbClr val="666056"/>
                </a:solidFill>
                <a:latin typeface="Arial"/>
                <a:cs typeface="Arial"/>
              </a:rPr>
              <a:t>o</a:t>
            </a:r>
            <a:r>
              <a:rPr sz="600" spc="27" dirty="0">
                <a:solidFill>
                  <a:srgbClr val="666056"/>
                </a:solidFill>
                <a:latin typeface="Arial"/>
                <a:cs typeface="Arial"/>
              </a:rPr>
              <a:t>f</a:t>
            </a:r>
            <a:r>
              <a:rPr sz="600" spc="0" dirty="0">
                <a:solidFill>
                  <a:srgbClr val="666056"/>
                </a:solidFill>
                <a:latin typeface="Arial"/>
                <a:cs typeface="Arial"/>
              </a:rPr>
              <a:t>a</a:t>
            </a:r>
            <a:r>
              <a:rPr sz="600" spc="-43" dirty="0">
                <a:solidFill>
                  <a:srgbClr val="666056"/>
                </a:solidFill>
                <a:latin typeface="Arial"/>
                <a:cs typeface="Arial"/>
              </a:rPr>
              <a:t>ci</a:t>
            </a:r>
            <a:r>
              <a:rPr sz="600" spc="0" dirty="0">
                <a:solidFill>
                  <a:srgbClr val="666056"/>
                </a:solidFill>
                <a:latin typeface="Arial"/>
                <a:cs typeface="Arial"/>
              </a:rPr>
              <a:t>  </a:t>
            </a:r>
            <a:r>
              <a:rPr sz="600" spc="64" dirty="0">
                <a:solidFill>
                  <a:srgbClr val="666056"/>
                </a:solidFill>
                <a:latin typeface="Arial"/>
                <a:cs typeface="Arial"/>
              </a:rPr>
              <a:t> </a:t>
            </a:r>
            <a:r>
              <a:rPr sz="500" spc="0" dirty="0">
                <a:solidFill>
                  <a:srgbClr val="8E8A89"/>
                </a:solidFill>
                <a:latin typeface="Times New Roman"/>
                <a:cs typeface="Times New Roman"/>
              </a:rPr>
              <a:t>l</a:t>
            </a:r>
            <a:endParaRPr sz="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82116" y="2212966"/>
            <a:ext cx="1575252" cy="457200"/>
          </a:xfrm>
          <a:prstGeom prst="rect">
            <a:avLst/>
          </a:prstGeom>
        </p:spPr>
        <p:txBody>
          <a:bodyPr wrap="square" lIns="0" tIns="22701" rIns="0" bIns="0" rtlCol="0">
            <a:noAutofit/>
          </a:bodyPr>
          <a:lstStyle/>
          <a:p>
            <a:pPr marL="12700">
              <a:lnSpc>
                <a:spcPts val="3575"/>
              </a:lnSpc>
            </a:pPr>
            <a:r>
              <a:rPr sz="3400" b="1" spc="30" dirty="0">
                <a:solidFill>
                  <a:srgbClr val="1A6BA5"/>
                </a:solidFill>
                <a:latin typeface="Arial"/>
                <a:cs typeface="Arial"/>
              </a:rPr>
              <a:t>Benign</a:t>
            </a:r>
            <a:endParaRPr sz="3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58516" y="2212966"/>
            <a:ext cx="3021268" cy="457200"/>
          </a:xfrm>
          <a:prstGeom prst="rect">
            <a:avLst/>
          </a:prstGeom>
        </p:spPr>
        <p:txBody>
          <a:bodyPr wrap="square" lIns="0" tIns="22701" rIns="0" bIns="0" rtlCol="0">
            <a:noAutofit/>
          </a:bodyPr>
          <a:lstStyle/>
          <a:p>
            <a:pPr marL="12700">
              <a:lnSpc>
                <a:spcPts val="3575"/>
              </a:lnSpc>
            </a:pPr>
            <a:r>
              <a:rPr sz="3400" b="1" spc="71" dirty="0">
                <a:solidFill>
                  <a:srgbClr val="1A6BA5"/>
                </a:solidFill>
                <a:latin typeface="Arial"/>
                <a:cs typeface="Arial"/>
              </a:rPr>
              <a:t>Mesenchymal</a:t>
            </a:r>
            <a:endParaRPr sz="3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69924" y="2686521"/>
            <a:ext cx="5000374" cy="546100"/>
          </a:xfrm>
          <a:prstGeom prst="rect">
            <a:avLst/>
          </a:prstGeom>
        </p:spPr>
        <p:txBody>
          <a:bodyPr wrap="square" lIns="0" tIns="27241" rIns="0" bIns="0" rtlCol="0">
            <a:noAutofit/>
          </a:bodyPr>
          <a:lstStyle/>
          <a:p>
            <a:pPr marL="12700">
              <a:lnSpc>
                <a:spcPts val="4290"/>
              </a:lnSpc>
            </a:pPr>
            <a:r>
              <a:rPr sz="3400" b="1" spc="-20" dirty="0">
                <a:solidFill>
                  <a:srgbClr val="1A6BA5"/>
                </a:solidFill>
                <a:latin typeface="Arial"/>
                <a:cs typeface="Arial"/>
              </a:rPr>
              <a:t>Odontogenic  Tumor  </a:t>
            </a:r>
            <a:r>
              <a:rPr sz="4100" i="1" spc="-20" dirty="0">
                <a:solidFill>
                  <a:srgbClr val="89A5B1"/>
                </a:solidFill>
                <a:latin typeface="Arial"/>
                <a:cs typeface="Arial"/>
              </a:rPr>
              <a:t>-&gt;</a:t>
            </a:r>
            <a:endParaRPr sz="4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45996" y="3793338"/>
            <a:ext cx="230133" cy="508000"/>
          </a:xfrm>
          <a:prstGeom prst="rect">
            <a:avLst/>
          </a:prstGeom>
        </p:spPr>
        <p:txBody>
          <a:bodyPr wrap="square" lIns="0" tIns="25304" rIns="0" bIns="0" rtlCol="0">
            <a:noAutofit/>
          </a:bodyPr>
          <a:lstStyle/>
          <a:p>
            <a:pPr marL="12700">
              <a:lnSpc>
                <a:spcPts val="3985"/>
              </a:lnSpc>
            </a:pPr>
            <a:r>
              <a:rPr sz="3800" dirty="0">
                <a:solidFill>
                  <a:srgbClr val="D68380"/>
                </a:solidFill>
                <a:latin typeface="Arial"/>
                <a:cs typeface="Arial"/>
              </a:rPr>
              <a:t>,</a:t>
            </a:r>
            <a:endParaRPr sz="38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331212" y="3793338"/>
            <a:ext cx="4170749" cy="508000"/>
          </a:xfrm>
          <a:prstGeom prst="rect">
            <a:avLst/>
          </a:prstGeom>
        </p:spPr>
        <p:txBody>
          <a:bodyPr wrap="square" lIns="0" tIns="25304" rIns="0" bIns="0" rtlCol="0">
            <a:noAutofit/>
          </a:bodyPr>
          <a:lstStyle/>
          <a:p>
            <a:pPr marL="12700">
              <a:lnSpc>
                <a:spcPts val="3985"/>
              </a:lnSpc>
            </a:pPr>
            <a:r>
              <a:rPr sz="3800" spc="82" dirty="0">
                <a:latin typeface="Arial"/>
                <a:cs typeface="Arial"/>
              </a:rPr>
              <a:t>Cementoblastoma</a:t>
            </a:r>
            <a:endParaRPr sz="3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782060" y="1022174"/>
            <a:ext cx="783742" cy="939800"/>
          </a:xfrm>
          <a:prstGeom prst="rect">
            <a:avLst/>
          </a:prstGeom>
        </p:spPr>
        <p:txBody>
          <a:bodyPr wrap="square" lIns="0" tIns="46990" rIns="0" bIns="0" rtlCol="0">
            <a:noAutofit/>
          </a:bodyPr>
          <a:lstStyle/>
          <a:p>
            <a:pPr marL="12700">
              <a:lnSpc>
                <a:spcPts val="7400"/>
              </a:lnSpc>
            </a:pPr>
            <a:r>
              <a:rPr sz="7200" spc="-1874" dirty="0">
                <a:solidFill>
                  <a:srgbClr val="7CC8EB"/>
                </a:solidFill>
                <a:latin typeface="Courier New"/>
                <a:cs typeface="Courier New"/>
              </a:rPr>
              <a:t>''</a:t>
            </a:r>
            <a:endParaRPr sz="72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55540" y="1646463"/>
            <a:ext cx="6159729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25" dirty="0">
                <a:solidFill>
                  <a:srgbClr val="3F3F3F"/>
                </a:solidFill>
                <a:latin typeface="Arial"/>
                <a:cs typeface="Arial"/>
              </a:rPr>
              <a:t>Is a distinctive benign odontogenic  tumor that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97628" y="2015271"/>
            <a:ext cx="259397" cy="68326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-81" dirty="0">
                <a:solidFill>
                  <a:srgbClr val="3F3F3F"/>
                </a:solidFill>
                <a:latin typeface="Arial"/>
                <a:cs typeface="Arial"/>
              </a:rPr>
              <a:t>is</a:t>
            </a:r>
            <a:endParaRPr sz="2300">
              <a:latin typeface="Arial"/>
              <a:cs typeface="Arial"/>
            </a:endParaRPr>
          </a:p>
          <a:p>
            <a:pPr marL="37084" marR="28248">
              <a:lnSpc>
                <a:spcPct val="95825"/>
              </a:lnSpc>
              <a:spcBef>
                <a:spcPts val="112"/>
              </a:spcBef>
            </a:pPr>
            <a:r>
              <a:rPr sz="2300" dirty="0">
                <a:solidFill>
                  <a:srgbClr val="3F3F3F"/>
                </a:solidFill>
                <a:latin typeface="Arial"/>
                <a:cs typeface="Arial"/>
              </a:rPr>
              <a:t>It</a:t>
            </a:r>
            <a:endParaRPr sz="23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65852" y="2015271"/>
            <a:ext cx="5973535" cy="1420876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49275">
              <a:lnSpc>
                <a:spcPts val="2450"/>
              </a:lnSpc>
            </a:pPr>
            <a:r>
              <a:rPr sz="2300" spc="34" dirty="0">
                <a:solidFill>
                  <a:srgbClr val="3F3F3F"/>
                </a:solidFill>
                <a:latin typeface="Arial"/>
                <a:cs typeface="Arial"/>
              </a:rPr>
              <a:t>intimately </a:t>
            </a:r>
            <a:r>
              <a:rPr sz="2300" spc="34" dirty="0">
                <a:solidFill>
                  <a:srgbClr val="FD0000"/>
                </a:solidFill>
                <a:latin typeface="Arial"/>
                <a:cs typeface="Arial"/>
              </a:rPr>
              <a:t>associated with the roots of teeth</a:t>
            </a:r>
            <a:r>
              <a:rPr sz="2300" spc="34" dirty="0">
                <a:solidFill>
                  <a:srgbClr val="3F3F3F"/>
                </a:solidFill>
                <a:latin typeface="Arial"/>
                <a:cs typeface="Arial"/>
              </a:rPr>
              <a:t>.</a:t>
            </a:r>
            <a:endParaRPr sz="2300">
              <a:latin typeface="Arial"/>
              <a:cs typeface="Arial"/>
            </a:endParaRPr>
          </a:p>
          <a:p>
            <a:pPr marL="82804" marR="16981" indent="-70104">
              <a:lnSpc>
                <a:spcPts val="2644"/>
              </a:lnSpc>
              <a:spcBef>
                <a:spcPts val="112"/>
              </a:spcBef>
            </a:pPr>
            <a:r>
              <a:rPr sz="2300" spc="-173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2300" spc="10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r>
              <a:rPr sz="2300" spc="194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300" spc="24" dirty="0">
                <a:solidFill>
                  <a:srgbClr val="3F3F3F"/>
                </a:solidFill>
                <a:latin typeface="Arial"/>
                <a:cs typeface="Arial"/>
              </a:rPr>
              <a:t>c</a:t>
            </a:r>
            <a:r>
              <a:rPr sz="2300" spc="-30" dirty="0">
                <a:solidFill>
                  <a:srgbClr val="3F3F3F"/>
                </a:solidFill>
                <a:latin typeface="Arial"/>
                <a:cs typeface="Arial"/>
              </a:rPr>
              <a:t>h</a:t>
            </a:r>
            <a:r>
              <a:rPr sz="2300" spc="87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2300" spc="96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2300" spc="-30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2300" spc="75" dirty="0">
                <a:solidFill>
                  <a:srgbClr val="3F3F3F"/>
                </a:solidFill>
                <a:latin typeface="Arial"/>
                <a:cs typeface="Arial"/>
              </a:rPr>
              <a:t>c</a:t>
            </a:r>
            <a:r>
              <a:rPr sz="2300" spc="58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2300" spc="41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2300" spc="96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2300" spc="-127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2300" spc="145" dirty="0">
                <a:solidFill>
                  <a:srgbClr val="3F3F3F"/>
                </a:solidFill>
                <a:latin typeface="Arial"/>
                <a:cs typeface="Arial"/>
              </a:rPr>
              <a:t>z</a:t>
            </a:r>
            <a:r>
              <a:rPr sz="2300" spc="15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2300" spc="-89" dirty="0">
                <a:solidFill>
                  <a:srgbClr val="3F3F3F"/>
                </a:solidFill>
                <a:latin typeface="Arial"/>
                <a:cs typeface="Arial"/>
              </a:rPr>
              <a:t>d</a:t>
            </a:r>
            <a:r>
              <a:rPr sz="2300" spc="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300" spc="-279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300" spc="-9" dirty="0">
                <a:solidFill>
                  <a:srgbClr val="3F3F3F"/>
                </a:solidFill>
                <a:latin typeface="Arial"/>
                <a:cs typeface="Arial"/>
              </a:rPr>
              <a:t>b</a:t>
            </a:r>
            <a:r>
              <a:rPr sz="2300" spc="0" dirty="0">
                <a:solidFill>
                  <a:srgbClr val="3F3F3F"/>
                </a:solidFill>
                <a:latin typeface="Arial"/>
                <a:cs typeface="Arial"/>
              </a:rPr>
              <a:t>y</a:t>
            </a:r>
            <a:r>
              <a:rPr sz="2300" spc="17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300" spc="-4" dirty="0">
                <a:solidFill>
                  <a:srgbClr val="3F3F3F"/>
                </a:solidFill>
                <a:latin typeface="Arial"/>
                <a:cs typeface="Arial"/>
              </a:rPr>
              <a:t>th</a:t>
            </a:r>
            <a:r>
              <a:rPr sz="2300" spc="0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2300" spc="163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300" spc="-4" dirty="0">
                <a:solidFill>
                  <a:srgbClr val="3F3F3F"/>
                </a:solidFill>
                <a:latin typeface="Arial"/>
                <a:cs typeface="Arial"/>
              </a:rPr>
              <a:t>f</a:t>
            </a:r>
            <a:r>
              <a:rPr sz="2300" spc="-9" dirty="0">
                <a:solidFill>
                  <a:srgbClr val="3F3F3F"/>
                </a:solidFill>
                <a:latin typeface="Arial"/>
                <a:cs typeface="Arial"/>
              </a:rPr>
              <a:t>or</a:t>
            </a:r>
            <a:r>
              <a:rPr sz="2300" spc="-19" dirty="0">
                <a:solidFill>
                  <a:srgbClr val="3F3F3F"/>
                </a:solidFill>
                <a:latin typeface="Arial"/>
                <a:cs typeface="Arial"/>
              </a:rPr>
              <a:t>m</a:t>
            </a:r>
            <a:r>
              <a:rPr sz="2300" spc="-9" dirty="0">
                <a:solidFill>
                  <a:srgbClr val="3F3F3F"/>
                </a:solidFill>
                <a:latin typeface="Arial"/>
                <a:cs typeface="Arial"/>
              </a:rPr>
              <a:t>at</a:t>
            </a:r>
            <a:r>
              <a:rPr sz="2300" spc="0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2300" spc="-14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2300" spc="0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2300" spc="591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300" spc="-4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2300" spc="0" dirty="0">
                <a:solidFill>
                  <a:srgbClr val="3F3F3F"/>
                </a:solidFill>
                <a:latin typeface="Arial"/>
                <a:cs typeface="Arial"/>
              </a:rPr>
              <a:t>f</a:t>
            </a:r>
            <a:r>
              <a:rPr sz="2300" spc="138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300" spc="-21" dirty="0">
                <a:solidFill>
                  <a:srgbClr val="3F3F3F"/>
                </a:solidFill>
                <a:latin typeface="Arial"/>
                <a:cs typeface="Arial"/>
              </a:rPr>
              <a:t>c</a:t>
            </a:r>
            <a:r>
              <a:rPr sz="2300" spc="41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2300" spc="-30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2300" spc="169" dirty="0">
                <a:solidFill>
                  <a:srgbClr val="3F3F3F"/>
                </a:solidFill>
                <a:latin typeface="Arial"/>
                <a:cs typeface="Arial"/>
              </a:rPr>
              <a:t>c</a:t>
            </a:r>
            <a:r>
              <a:rPr sz="2300" spc="-127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2300" spc="62" dirty="0">
                <a:solidFill>
                  <a:srgbClr val="3F3F3F"/>
                </a:solidFill>
                <a:latin typeface="Arial"/>
                <a:cs typeface="Arial"/>
              </a:rPr>
              <a:t>f</a:t>
            </a:r>
            <a:r>
              <a:rPr sz="2300" spc="36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2300" spc="87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2300" spc="-89" dirty="0">
                <a:solidFill>
                  <a:srgbClr val="3F3F3F"/>
                </a:solidFill>
                <a:latin typeface="Arial"/>
                <a:cs typeface="Arial"/>
              </a:rPr>
              <a:t>d</a:t>
            </a:r>
            <a:r>
              <a:rPr sz="2300" spc="-44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endParaRPr sz="2300">
              <a:latin typeface="Arial"/>
              <a:cs typeface="Arial"/>
            </a:endParaRPr>
          </a:p>
          <a:p>
            <a:pPr marL="82804" marR="16981">
              <a:lnSpc>
                <a:spcPts val="2644"/>
              </a:lnSpc>
              <a:spcBef>
                <a:spcPts val="259"/>
              </a:spcBef>
            </a:pPr>
            <a:r>
              <a:rPr sz="2300" spc="23" dirty="0">
                <a:solidFill>
                  <a:srgbClr val="FD0000"/>
                </a:solidFill>
                <a:latin typeface="Arial"/>
                <a:cs typeface="Arial"/>
              </a:rPr>
              <a:t>cementum-like  tissue</a:t>
            </a:r>
            <a:r>
              <a:rPr sz="2300" spc="23" dirty="0">
                <a:solidFill>
                  <a:srgbClr val="3F3F3F"/>
                </a:solidFill>
                <a:latin typeface="Arial"/>
                <a:cs typeface="Arial"/>
              </a:rPr>
              <a:t>, which is deposited</a:t>
            </a:r>
            <a:endParaRPr sz="2300">
              <a:latin typeface="Arial"/>
              <a:cs typeface="Arial"/>
            </a:endParaRPr>
          </a:p>
          <a:p>
            <a:pPr marL="1292860" marR="43815">
              <a:lnSpc>
                <a:spcPct val="95825"/>
              </a:lnSpc>
              <a:spcBef>
                <a:spcPts val="264"/>
              </a:spcBef>
            </a:pPr>
            <a:r>
              <a:rPr sz="2300" spc="34" dirty="0">
                <a:solidFill>
                  <a:srgbClr val="FD0000"/>
                </a:solidFill>
                <a:latin typeface="Arial"/>
                <a:cs typeface="Arial"/>
              </a:rPr>
              <a:t>directly on a tooth roo</a:t>
            </a:r>
            <a:r>
              <a:rPr sz="2300" spc="34" dirty="0">
                <a:solidFill>
                  <a:srgbClr val="E40707"/>
                </a:solidFill>
                <a:latin typeface="Arial"/>
                <a:cs typeface="Arial"/>
              </a:rPr>
              <a:t>t.</a:t>
            </a:r>
            <a:endParaRPr sz="23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679700" y="412751"/>
            <a:ext cx="5791200" cy="914400"/>
          </a:xfrm>
          <a:prstGeom prst="rect">
            <a:avLst/>
          </a:prstGeom>
        </p:spPr>
        <p:txBody>
          <a:bodyPr wrap="square" lIns="0" tIns="27908" rIns="0" bIns="0" rtlCol="0">
            <a:noAutofit/>
          </a:bodyPr>
          <a:lstStyle/>
          <a:p>
            <a:pPr marL="12700">
              <a:lnSpc>
                <a:spcPts val="4395"/>
              </a:lnSpc>
            </a:pPr>
            <a:r>
              <a:rPr sz="4200" b="1" spc="87" dirty="0">
                <a:solidFill>
                  <a:srgbClr val="2DA7E1"/>
                </a:solidFill>
                <a:latin typeface="Arial"/>
                <a:cs typeface="Arial"/>
              </a:rPr>
              <a:t>Cementoblastoma</a:t>
            </a:r>
            <a:endParaRPr sz="4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349244" y="407732"/>
            <a:ext cx="5604873" cy="635000"/>
          </a:xfrm>
          <a:prstGeom prst="rect">
            <a:avLst/>
          </a:prstGeom>
        </p:spPr>
        <p:txBody>
          <a:bodyPr wrap="square" lIns="0" tIns="31750" rIns="0" bIns="0" rtlCol="0">
            <a:noAutofit/>
          </a:bodyPr>
          <a:lstStyle/>
          <a:p>
            <a:pPr marL="12700">
              <a:lnSpc>
                <a:spcPts val="5000"/>
              </a:lnSpc>
            </a:pPr>
            <a:r>
              <a:rPr sz="4800" b="1" spc="107" dirty="0">
                <a:solidFill>
                  <a:srgbClr val="1A6BA5"/>
                </a:solidFill>
                <a:latin typeface="Arial"/>
                <a:cs typeface="Arial"/>
              </a:rPr>
              <a:t>Cementoblastoma</a:t>
            </a:r>
            <a:endParaRPr sz="4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8212" y="1984791"/>
            <a:ext cx="4605925" cy="1420876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 marR="43814">
              <a:lnSpc>
                <a:spcPts val="2450"/>
              </a:lnSpc>
            </a:pPr>
            <a:r>
              <a:rPr sz="2300" spc="11" dirty="0">
                <a:latin typeface="Arial"/>
                <a:cs typeface="Arial"/>
              </a:rPr>
              <a:t>Rare</a:t>
            </a:r>
            <a:endParaRPr sz="2300">
              <a:latin typeface="Arial"/>
              <a:cs typeface="Arial"/>
            </a:endParaRPr>
          </a:p>
          <a:p>
            <a:pPr marL="12700" marR="43814">
              <a:lnSpc>
                <a:spcPct val="95825"/>
              </a:lnSpc>
              <a:spcBef>
                <a:spcPts val="1624"/>
              </a:spcBef>
            </a:pPr>
            <a:r>
              <a:rPr sz="2300" spc="34" dirty="0">
                <a:latin typeface="Arial"/>
                <a:cs typeface="Arial"/>
              </a:rPr>
              <a:t>Mean age: 20.7 years</a:t>
            </a:r>
            <a:endParaRPr sz="23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651"/>
              </a:spcBef>
            </a:pPr>
            <a:r>
              <a:rPr sz="2300" spc="40" dirty="0">
                <a:latin typeface="Arial"/>
                <a:cs typeface="Arial"/>
              </a:rPr>
              <a:t>Mandibular molar/premolar region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4748" y="2542575"/>
            <a:ext cx="156114" cy="863091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dirty="0">
                <a:solidFill>
                  <a:srgbClr val="1A6BA5"/>
                </a:solidFill>
                <a:latin typeface="Arial"/>
                <a:cs typeface="Arial"/>
              </a:rPr>
              <a:t>•</a:t>
            </a:r>
            <a:endParaRPr sz="2300">
              <a:latin typeface="Arial"/>
              <a:cs typeface="Arial"/>
            </a:endParaRPr>
          </a:p>
          <a:p>
            <a:pPr marL="12700" marR="0">
              <a:lnSpc>
                <a:spcPct val="95825"/>
              </a:lnSpc>
              <a:spcBef>
                <a:spcPts val="1528"/>
              </a:spcBef>
            </a:pPr>
            <a:r>
              <a:rPr sz="2300" dirty="0">
                <a:solidFill>
                  <a:srgbClr val="1A6BA5"/>
                </a:solidFill>
                <a:latin typeface="Arial"/>
                <a:cs typeface="Arial"/>
              </a:rPr>
              <a:t>•</a:t>
            </a:r>
            <a:endParaRPr sz="2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2116" y="3633759"/>
            <a:ext cx="967497" cy="1411732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8796" marR="13028">
              <a:lnSpc>
                <a:spcPts val="2450"/>
              </a:lnSpc>
            </a:pPr>
            <a:r>
              <a:rPr sz="2300" spc="3" dirty="0">
                <a:solidFill>
                  <a:srgbClr val="FF0000"/>
                </a:solidFill>
                <a:latin typeface="Arial"/>
                <a:cs typeface="Arial"/>
              </a:rPr>
              <a:t>Pain </a:t>
            </a:r>
            <a:r>
              <a:rPr sz="2300" spc="3" dirty="0">
                <a:latin typeface="Arial"/>
                <a:cs typeface="Arial"/>
              </a:rPr>
              <a:t>is</a:t>
            </a:r>
            <a:endParaRPr sz="2300">
              <a:latin typeface="Arial"/>
              <a:cs typeface="Arial"/>
            </a:endParaRPr>
          </a:p>
          <a:p>
            <a:pPr marL="15748" indent="-3048">
              <a:lnSpc>
                <a:spcPts val="4300"/>
              </a:lnSpc>
              <a:spcBef>
                <a:spcPts val="482"/>
              </a:spcBef>
            </a:pPr>
            <a:r>
              <a:rPr sz="2300" spc="-120" dirty="0">
                <a:latin typeface="Arial"/>
                <a:cs typeface="Arial"/>
              </a:rPr>
              <a:t>(</a:t>
            </a:r>
            <a:r>
              <a:rPr sz="2300" spc="94" dirty="0">
                <a:latin typeface="Arial"/>
                <a:cs typeface="Arial"/>
              </a:rPr>
              <a:t>s</a:t>
            </a:r>
            <a:r>
              <a:rPr sz="2300" spc="-32" dirty="0">
                <a:latin typeface="Arial"/>
                <a:cs typeface="Arial"/>
              </a:rPr>
              <a:t>h</a:t>
            </a:r>
            <a:r>
              <a:rPr sz="2300" spc="113" dirty="0">
                <a:latin typeface="Arial"/>
                <a:cs typeface="Arial"/>
              </a:rPr>
              <a:t>a</a:t>
            </a:r>
            <a:r>
              <a:rPr sz="2300" spc="121" dirty="0">
                <a:latin typeface="Arial"/>
                <a:cs typeface="Arial"/>
              </a:rPr>
              <a:t>r</a:t>
            </a:r>
            <a:r>
              <a:rPr sz="2300" spc="14" dirty="0">
                <a:latin typeface="Arial"/>
                <a:cs typeface="Arial"/>
              </a:rPr>
              <a:t>p</a:t>
            </a:r>
            <a:r>
              <a:rPr sz="2300" spc="-235" dirty="0">
                <a:latin typeface="Arial"/>
                <a:cs typeface="Arial"/>
              </a:rPr>
              <a:t>, </a:t>
            </a:r>
            <a:r>
              <a:rPr sz="2300" spc="-92" dirty="0">
                <a:latin typeface="Arial"/>
                <a:cs typeface="Arial"/>
              </a:rPr>
              <a:t>B</a:t>
            </a:r>
            <a:r>
              <a:rPr sz="2300" spc="14" dirty="0">
                <a:latin typeface="Arial"/>
                <a:cs typeface="Arial"/>
              </a:rPr>
              <a:t>u</a:t>
            </a:r>
            <a:r>
              <a:rPr sz="2300" spc="122" dirty="0">
                <a:latin typeface="Arial"/>
                <a:cs typeface="Arial"/>
              </a:rPr>
              <a:t>c</a:t>
            </a:r>
            <a:r>
              <a:rPr sz="2300" spc="48" dirty="0">
                <a:latin typeface="Arial"/>
                <a:cs typeface="Arial"/>
              </a:rPr>
              <a:t>c</a:t>
            </a:r>
            <a:r>
              <a:rPr sz="2300" spc="39" dirty="0">
                <a:latin typeface="Arial"/>
                <a:cs typeface="Arial"/>
              </a:rPr>
              <a:t>a</a:t>
            </a:r>
            <a:r>
              <a:rPr sz="2300" spc="-158" dirty="0">
                <a:latin typeface="Arial"/>
                <a:cs typeface="Arial"/>
              </a:rPr>
              <a:t>l</a:t>
            </a:r>
            <a:endParaRPr sz="23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69668" y="3633759"/>
            <a:ext cx="3386925" cy="1411732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36" dirty="0">
                <a:latin typeface="Arial"/>
                <a:cs typeface="Arial"/>
              </a:rPr>
              <a:t>the characteristic feature</a:t>
            </a:r>
            <a:endParaRPr sz="2300">
              <a:latin typeface="Arial"/>
              <a:cs typeface="Arial"/>
            </a:endParaRPr>
          </a:p>
          <a:p>
            <a:pPr marL="52323" marR="43814">
              <a:lnSpc>
                <a:spcPct val="95825"/>
              </a:lnSpc>
              <a:spcBef>
                <a:spcPts val="1552"/>
              </a:spcBef>
            </a:pPr>
            <a:r>
              <a:rPr sz="2300" spc="35" dirty="0">
                <a:latin typeface="Arial"/>
                <a:cs typeface="Arial"/>
              </a:rPr>
              <a:t>similar to tooth ache)</a:t>
            </a:r>
            <a:endParaRPr sz="2300">
              <a:latin typeface="Arial"/>
              <a:cs typeface="Arial"/>
            </a:endParaRPr>
          </a:p>
          <a:p>
            <a:pPr marL="18795" marR="43814">
              <a:lnSpc>
                <a:spcPct val="95825"/>
              </a:lnSpc>
              <a:spcBef>
                <a:spcPts val="1651"/>
              </a:spcBef>
            </a:pPr>
            <a:r>
              <a:rPr sz="2300" spc="30" dirty="0">
                <a:latin typeface="Arial"/>
                <a:cs typeface="Arial"/>
              </a:rPr>
              <a:t>and lingual/palatal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4748" y="4727991"/>
            <a:ext cx="156114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dirty="0">
                <a:solidFill>
                  <a:srgbClr val="1A6BA5"/>
                </a:solidFill>
                <a:latin typeface="Arial"/>
                <a:cs typeface="Arial"/>
              </a:rPr>
              <a:t>•</a:t>
            </a:r>
            <a:endParaRPr sz="23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6020" y="5079265"/>
            <a:ext cx="1457638" cy="524009"/>
          </a:xfrm>
          <a:prstGeom prst="rect">
            <a:avLst/>
          </a:prstGeom>
        </p:spPr>
        <p:txBody>
          <a:bodyPr wrap="square" lIns="0" tIns="25876" rIns="0" bIns="0" rtlCol="0">
            <a:noAutofit/>
          </a:bodyPr>
          <a:lstStyle/>
          <a:p>
            <a:pPr marL="12700">
              <a:lnSpc>
                <a:spcPts val="4075"/>
              </a:lnSpc>
            </a:pPr>
            <a:r>
              <a:rPr sz="3450" spc="1" baseline="-8822" dirty="0">
                <a:latin typeface="Arial"/>
                <a:cs typeface="Arial"/>
              </a:rPr>
              <a:t>expans</a:t>
            </a:r>
            <a:r>
              <a:rPr sz="3750" spc="1" baseline="26668" dirty="0">
                <a:latin typeface="Arial"/>
                <a:cs typeface="Arial"/>
              </a:rPr>
              <a:t>.</a:t>
            </a:r>
            <a:r>
              <a:rPr sz="3450" spc="1" baseline="-8822" dirty="0">
                <a:latin typeface="Arial"/>
                <a:cs typeface="Arial"/>
              </a:rPr>
              <a:t>on</a:t>
            </a:r>
            <a:endParaRPr sz="23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151380" y="5285775"/>
            <a:ext cx="129521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dirty="0">
                <a:latin typeface="Arial"/>
                <a:cs typeface="Arial"/>
              </a:rPr>
              <a:t>i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349244" y="383348"/>
            <a:ext cx="7412704" cy="1312390"/>
          </a:xfrm>
          <a:prstGeom prst="rect">
            <a:avLst/>
          </a:prstGeom>
        </p:spPr>
        <p:txBody>
          <a:bodyPr wrap="square" lIns="0" tIns="31781" rIns="0" bIns="0" rtlCol="0">
            <a:noAutofit/>
          </a:bodyPr>
          <a:lstStyle/>
          <a:p>
            <a:pPr marL="12700">
              <a:lnSpc>
                <a:spcPts val="5005"/>
              </a:lnSpc>
            </a:pPr>
            <a:r>
              <a:rPr sz="4800" b="1" spc="107" dirty="0">
                <a:solidFill>
                  <a:srgbClr val="1A6BA5"/>
                </a:solidFill>
                <a:latin typeface="Arial"/>
                <a:cs typeface="Arial"/>
              </a:rPr>
              <a:t>Cementoblastoma</a:t>
            </a:r>
            <a:endParaRPr sz="4800">
              <a:latin typeface="Arial"/>
              <a:cs typeface="Arial"/>
            </a:endParaRPr>
          </a:p>
          <a:p>
            <a:pPr marR="12700" algn="r">
              <a:lnSpc>
                <a:spcPct val="95825"/>
              </a:lnSpc>
              <a:spcBef>
                <a:spcPts val="2383"/>
              </a:spcBef>
            </a:pPr>
            <a:r>
              <a:rPr sz="2300" b="1" spc="6" dirty="0">
                <a:latin typeface="Arial"/>
                <a:cs typeface="Arial"/>
              </a:rPr>
              <a:t>RADIOGRAPH</a:t>
            </a:r>
            <a:endParaRPr sz="23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06716" y="2394763"/>
            <a:ext cx="124091" cy="7239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spc="-172" dirty="0">
                <a:latin typeface="Arial"/>
                <a:cs typeface="Arial"/>
              </a:rPr>
              <a:t>•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313"/>
              </a:spcBef>
            </a:pPr>
            <a:r>
              <a:rPr sz="1900" spc="-172" dirty="0">
                <a:latin typeface="Arial"/>
                <a:cs typeface="Arial"/>
              </a:rPr>
              <a:t>•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84083" y="2394763"/>
            <a:ext cx="3716677" cy="2552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 marR="28920">
              <a:lnSpc>
                <a:spcPts val="2039"/>
              </a:lnSpc>
            </a:pPr>
            <a:r>
              <a:rPr sz="1900" spc="45" dirty="0">
                <a:latin typeface="Arial"/>
                <a:cs typeface="Arial"/>
              </a:rPr>
              <a:t>Well-defined radiopaque mass</a:t>
            </a:r>
            <a:endParaRPr sz="1900" dirty="0">
              <a:latin typeface="Arial"/>
              <a:cs typeface="Arial"/>
            </a:endParaRPr>
          </a:p>
          <a:p>
            <a:pPr marL="12700" indent="6096">
              <a:lnSpc>
                <a:spcPts val="2184"/>
              </a:lnSpc>
              <a:spcBef>
                <a:spcPts val="1313"/>
              </a:spcBef>
            </a:pPr>
            <a:r>
              <a:rPr sz="1900" spc="29" dirty="0">
                <a:latin typeface="Arial"/>
                <a:cs typeface="Arial"/>
              </a:rPr>
              <a:t>S</a:t>
            </a:r>
            <a:r>
              <a:rPr sz="1900" spc="25" dirty="0">
                <a:latin typeface="Arial"/>
                <a:cs typeface="Arial"/>
              </a:rPr>
              <a:t>u</a:t>
            </a:r>
            <a:r>
              <a:rPr sz="1900" spc="14" dirty="0">
                <a:latin typeface="Arial"/>
                <a:cs typeface="Arial"/>
              </a:rPr>
              <a:t>rr</a:t>
            </a:r>
            <a:r>
              <a:rPr sz="1900" spc="25" dirty="0">
                <a:latin typeface="Arial"/>
                <a:cs typeface="Arial"/>
              </a:rPr>
              <a:t>ound</a:t>
            </a:r>
            <a:r>
              <a:rPr sz="1900" spc="19" dirty="0">
                <a:latin typeface="Arial"/>
                <a:cs typeface="Arial"/>
              </a:rPr>
              <a:t>e</a:t>
            </a:r>
            <a:r>
              <a:rPr sz="1900" spc="0" dirty="0">
                <a:latin typeface="Arial"/>
                <a:cs typeface="Arial"/>
              </a:rPr>
              <a:t>d</a:t>
            </a:r>
            <a:r>
              <a:rPr sz="1900" spc="380" dirty="0">
                <a:latin typeface="Arial"/>
                <a:cs typeface="Arial"/>
              </a:rPr>
              <a:t> </a:t>
            </a:r>
            <a:r>
              <a:rPr sz="1900" spc="19" dirty="0">
                <a:latin typeface="Arial"/>
                <a:cs typeface="Arial"/>
              </a:rPr>
              <a:t>b</a:t>
            </a:r>
            <a:r>
              <a:rPr sz="1900" spc="0" dirty="0">
                <a:latin typeface="Arial"/>
                <a:cs typeface="Arial"/>
              </a:rPr>
              <a:t>y</a:t>
            </a:r>
            <a:r>
              <a:rPr sz="1900" spc="61" dirty="0">
                <a:latin typeface="Arial"/>
                <a:cs typeface="Arial"/>
              </a:rPr>
              <a:t> </a:t>
            </a:r>
            <a:r>
              <a:rPr sz="1900" spc="0" dirty="0">
                <a:latin typeface="Arial"/>
                <a:cs typeface="Arial"/>
              </a:rPr>
              <a:t>a</a:t>
            </a:r>
            <a:r>
              <a:rPr sz="1900" spc="47" dirty="0">
                <a:latin typeface="Arial"/>
                <a:cs typeface="Arial"/>
              </a:rPr>
              <a:t> </a:t>
            </a:r>
            <a:r>
              <a:rPr sz="1900" spc="9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1900" spc="19" dirty="0">
                <a:solidFill>
                  <a:srgbClr val="FF0000"/>
                </a:solidFill>
                <a:latin typeface="Arial"/>
                <a:cs typeface="Arial"/>
              </a:rPr>
              <a:t>h</a:t>
            </a:r>
            <a:r>
              <a:rPr sz="1900" spc="9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900" spc="0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1900" spc="236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spc="-54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1900" spc="-23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1900" spc="71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1900" spc="9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900" spc="119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900" spc="-16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1900" spc="25" dirty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sz="1900" spc="128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1900" spc="45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1900" spc="-23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1900" spc="62" dirty="0">
                <a:solidFill>
                  <a:srgbClr val="FF0000"/>
                </a:solidFill>
                <a:latin typeface="Arial"/>
                <a:cs typeface="Arial"/>
              </a:rPr>
              <a:t>t </a:t>
            </a:r>
            <a:endParaRPr sz="1900" dirty="0">
              <a:latin typeface="Arial"/>
              <a:cs typeface="Arial"/>
            </a:endParaRPr>
          </a:p>
          <a:p>
            <a:pPr marL="12700">
              <a:lnSpc>
                <a:spcPts val="2201"/>
              </a:lnSpc>
              <a:spcBef>
                <a:spcPts val="1415"/>
              </a:spcBef>
            </a:pPr>
            <a:r>
              <a:rPr sz="1900" spc="34" dirty="0">
                <a:solidFill>
                  <a:srgbClr val="FF0000"/>
                </a:solidFill>
                <a:latin typeface="Arial"/>
                <a:cs typeface="Arial"/>
              </a:rPr>
              <a:t>zone </a:t>
            </a:r>
            <a:r>
              <a:rPr sz="1900" i="1" spc="34" dirty="0">
                <a:latin typeface="Arial"/>
                <a:cs typeface="Arial"/>
              </a:rPr>
              <a:t>(characteristic</a:t>
            </a:r>
            <a:r>
              <a:rPr lang="ar-IQ" sz="1900" i="1" spc="34" dirty="0">
                <a:latin typeface="Arial"/>
                <a:cs typeface="Arial"/>
              </a:rPr>
              <a:t>(</a:t>
            </a:r>
            <a:endParaRPr sz="1900" dirty="0">
              <a:latin typeface="Arial"/>
              <a:cs typeface="Arial"/>
            </a:endParaRPr>
          </a:p>
          <a:p>
            <a:pPr marL="24891" marR="291465" indent="-3047">
              <a:lnSpc>
                <a:spcPts val="2184"/>
              </a:lnSpc>
              <a:spcBef>
                <a:spcPts val="1466"/>
              </a:spcBef>
            </a:pPr>
            <a:r>
              <a:rPr sz="1900" spc="35" dirty="0">
                <a:latin typeface="Arial"/>
                <a:cs typeface="Arial"/>
              </a:rPr>
              <a:t>Obliteration of root outline and </a:t>
            </a:r>
            <a:endParaRPr sz="1900" dirty="0">
              <a:latin typeface="Arial"/>
              <a:cs typeface="Arial"/>
            </a:endParaRPr>
          </a:p>
          <a:p>
            <a:pPr marL="24891" marR="291465">
              <a:lnSpc>
                <a:spcPts val="2184"/>
              </a:lnSpc>
              <a:spcBef>
                <a:spcPts val="1415"/>
              </a:spcBef>
            </a:pPr>
            <a:r>
              <a:rPr sz="1900" spc="17" dirty="0">
                <a:latin typeface="Arial"/>
                <a:cs typeface="Arial"/>
              </a:rPr>
              <a:t>periodontal  ligament spaces</a:t>
            </a:r>
            <a:endParaRPr sz="1900" dirty="0">
              <a:latin typeface="Arial"/>
              <a:cs typeface="Arial"/>
            </a:endParaRPr>
          </a:p>
          <a:p>
            <a:pPr marL="27939" marR="28920">
              <a:lnSpc>
                <a:spcPct val="95825"/>
              </a:lnSpc>
              <a:spcBef>
                <a:spcPts val="1455"/>
              </a:spcBef>
            </a:pPr>
            <a:r>
              <a:rPr sz="1900" spc="23" dirty="0">
                <a:latin typeface="Arial"/>
                <a:cs typeface="Arial"/>
              </a:rPr>
              <a:t>Root resorption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06715" y="3766363"/>
            <a:ext cx="124091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spc="-172" dirty="0">
                <a:latin typeface="Arial"/>
                <a:cs typeface="Arial"/>
              </a:rPr>
              <a:t>•</a:t>
            </a:r>
            <a:endParaRPr sz="19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506715" y="4680763"/>
            <a:ext cx="124091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spc="-172" dirty="0">
                <a:solidFill>
                  <a:srgbClr val="1A6BA5"/>
                </a:solidFill>
                <a:latin typeface="Arial"/>
                <a:cs typeface="Arial"/>
              </a:rPr>
              <a:t>•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31412" y="480162"/>
            <a:ext cx="4170749" cy="508000"/>
          </a:xfrm>
          <a:prstGeom prst="rect">
            <a:avLst/>
          </a:prstGeom>
        </p:spPr>
        <p:txBody>
          <a:bodyPr wrap="square" lIns="0" tIns="25304" rIns="0" bIns="0" rtlCol="0">
            <a:noAutofit/>
          </a:bodyPr>
          <a:lstStyle/>
          <a:p>
            <a:pPr marL="12700">
              <a:lnSpc>
                <a:spcPts val="3985"/>
              </a:lnSpc>
            </a:pPr>
            <a:r>
              <a:rPr sz="3800" spc="82" dirty="0">
                <a:latin typeface="Arial"/>
                <a:cs typeface="Arial"/>
              </a:rPr>
              <a:t>Cementoblastoma</a:t>
            </a:r>
            <a:endParaRPr sz="3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45099" y="1518447"/>
            <a:ext cx="3545141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11" dirty="0">
                <a:latin typeface="Arial"/>
                <a:cs typeface="Arial"/>
              </a:rPr>
              <a:t>Management  &amp; Prognosis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05347" y="2786415"/>
            <a:ext cx="3212789" cy="317500"/>
          </a:xfrm>
          <a:prstGeom prst="rect">
            <a:avLst/>
          </a:prstGeom>
        </p:spPr>
        <p:txBody>
          <a:bodyPr wrap="square" lIns="0" tIns="15875" rIns="0" bIns="0" rtlCol="0">
            <a:noAutofit/>
          </a:bodyPr>
          <a:lstStyle/>
          <a:p>
            <a:pPr marL="12700">
              <a:lnSpc>
                <a:spcPts val="2500"/>
              </a:lnSpc>
            </a:pPr>
            <a:r>
              <a:rPr sz="2100" spc="9" dirty="0">
                <a:latin typeface="Arial Unicode MS"/>
                <a:cs typeface="Arial Unicode MS"/>
              </a:rPr>
              <a:t>✓ </a:t>
            </a:r>
            <a:r>
              <a:rPr sz="2300" spc="2" dirty="0">
                <a:latin typeface="Arial"/>
                <a:cs typeface="Arial"/>
              </a:rPr>
              <a:t>Surgical  removal with</a:t>
            </a:r>
            <a:endParaRPr sz="23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57564" y="2786415"/>
            <a:ext cx="722573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5" dirty="0">
                <a:latin typeface="Arial"/>
                <a:cs typeface="Arial"/>
              </a:rPr>
              <a:t>tooth</a:t>
            </a:r>
            <a:endParaRPr sz="23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705348" y="3344199"/>
            <a:ext cx="4940239" cy="317500"/>
          </a:xfrm>
          <a:prstGeom prst="rect">
            <a:avLst/>
          </a:prstGeom>
        </p:spPr>
        <p:txBody>
          <a:bodyPr wrap="square" lIns="0" tIns="15875" rIns="0" bIns="0" rtlCol="0">
            <a:noAutofit/>
          </a:bodyPr>
          <a:lstStyle/>
          <a:p>
            <a:pPr marL="12700">
              <a:lnSpc>
                <a:spcPts val="2500"/>
              </a:lnSpc>
            </a:pPr>
            <a:r>
              <a:rPr sz="2100" spc="46" dirty="0">
                <a:latin typeface="Arial Unicode MS"/>
                <a:cs typeface="Arial Unicode MS"/>
              </a:rPr>
              <a:t>✓ </a:t>
            </a:r>
            <a:r>
              <a:rPr sz="2300" spc="-2" dirty="0">
                <a:latin typeface="Arial"/>
                <a:cs typeface="Arial"/>
              </a:rPr>
              <a:t>Recurrence  in  incomplete removal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165100" y="73762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ar-IQ" dirty="0"/>
              <a:t>  </a:t>
            </a:r>
          </a:p>
          <a:p>
            <a:r>
              <a:rPr lang="en-US" sz="4400" dirty="0"/>
              <a:t>                                      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  <a:p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Odontogenic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Tumors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relatively rare &amp;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heterogenous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 of mostly Benign  Neoplasms ,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hamartomas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other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odontogenic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lesions that demonstrate great variability in </a:t>
            </a:r>
          </a:p>
          <a:p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Etiology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Biologic behavior 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Significanse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Radiographical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Features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Histological  Pattern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is very essential to reach the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Definite Diagnosis</a:t>
            </a:r>
          </a:p>
          <a:p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&amp;  Finally determine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&amp; Prognosis</a:t>
            </a:r>
            <a:endParaRPr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31412" y="480162"/>
            <a:ext cx="5387438" cy="508000"/>
          </a:xfrm>
          <a:prstGeom prst="rect">
            <a:avLst/>
          </a:prstGeom>
        </p:spPr>
        <p:txBody>
          <a:bodyPr wrap="square" lIns="0" tIns="25304" rIns="0" bIns="0" rtlCol="0">
            <a:noAutofit/>
          </a:bodyPr>
          <a:lstStyle/>
          <a:p>
            <a:pPr marL="12700">
              <a:lnSpc>
                <a:spcPts val="3985"/>
              </a:lnSpc>
            </a:pPr>
            <a:endParaRPr sz="3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45099" y="1518447"/>
            <a:ext cx="3545141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endParaRPr sz="23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05347" y="2786415"/>
            <a:ext cx="3212789" cy="317500"/>
          </a:xfrm>
          <a:prstGeom prst="rect">
            <a:avLst/>
          </a:prstGeom>
        </p:spPr>
        <p:txBody>
          <a:bodyPr wrap="square" lIns="0" tIns="15875" rIns="0" bIns="0" rtlCol="0">
            <a:noAutofit/>
          </a:bodyPr>
          <a:lstStyle/>
          <a:p>
            <a:pPr marL="12700">
              <a:lnSpc>
                <a:spcPts val="2500"/>
              </a:lnSpc>
            </a:pPr>
            <a:endParaRPr sz="23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57564" y="2786415"/>
            <a:ext cx="722573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endParaRPr sz="23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705348" y="3344199"/>
            <a:ext cx="4940239" cy="317500"/>
          </a:xfrm>
          <a:prstGeom prst="rect">
            <a:avLst/>
          </a:prstGeom>
        </p:spPr>
        <p:txBody>
          <a:bodyPr wrap="square" lIns="0" tIns="15875" rIns="0" bIns="0" rtlCol="0">
            <a:noAutofit/>
          </a:bodyPr>
          <a:lstStyle/>
          <a:p>
            <a:pPr marL="12700">
              <a:lnSpc>
                <a:spcPts val="2500"/>
              </a:lnSpc>
            </a:pPr>
            <a:endParaRPr sz="2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60171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0"/>
            <a:ext cx="12407900" cy="723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790692" y="4396184"/>
            <a:ext cx="220270" cy="177800"/>
          </a:xfrm>
          <a:prstGeom prst="rect">
            <a:avLst/>
          </a:prstGeom>
        </p:spPr>
        <p:txBody>
          <a:bodyPr wrap="square" lIns="0" tIns="8413" rIns="0" bIns="0" rtlCol="0">
            <a:noAutofit/>
          </a:bodyPr>
          <a:lstStyle/>
          <a:p>
            <a:pPr marL="12700">
              <a:lnSpc>
                <a:spcPts val="1325"/>
              </a:lnSpc>
            </a:pPr>
            <a:r>
              <a:rPr sz="1200" i="1" spc="686" dirty="0">
                <a:solidFill>
                  <a:srgbClr val="678C9C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25388" y="5654126"/>
            <a:ext cx="1978032" cy="558800"/>
          </a:xfrm>
          <a:prstGeom prst="rect">
            <a:avLst/>
          </a:prstGeom>
        </p:spPr>
        <p:txBody>
          <a:bodyPr wrap="square" lIns="0" tIns="27908" rIns="0" bIns="0" rtlCol="0">
            <a:noAutofit/>
          </a:bodyPr>
          <a:lstStyle/>
          <a:p>
            <a:pPr marL="12700">
              <a:lnSpc>
                <a:spcPts val="4395"/>
              </a:lnSpc>
            </a:pPr>
            <a:r>
              <a:rPr sz="4200" spc="103" dirty="0">
                <a:latin typeface="Arial"/>
                <a:cs typeface="Arial"/>
              </a:rPr>
              <a:t>THANK</a:t>
            </a:r>
            <a:endParaRPr sz="42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058404" y="5654126"/>
            <a:ext cx="1260536" cy="558800"/>
          </a:xfrm>
          <a:prstGeom prst="rect">
            <a:avLst/>
          </a:prstGeom>
        </p:spPr>
        <p:txBody>
          <a:bodyPr wrap="square" lIns="0" tIns="27908" rIns="0" bIns="0" rtlCol="0">
            <a:noAutofit/>
          </a:bodyPr>
          <a:lstStyle/>
          <a:p>
            <a:pPr marL="12700">
              <a:lnSpc>
                <a:spcPts val="4395"/>
              </a:lnSpc>
            </a:pPr>
            <a:r>
              <a:rPr sz="4200" spc="21" dirty="0">
                <a:latin typeface="Arial"/>
                <a:cs typeface="Arial"/>
              </a:rPr>
              <a:t>YOU</a:t>
            </a:r>
            <a:endParaRPr sz="4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861820" y="369255"/>
            <a:ext cx="1622732" cy="622300"/>
          </a:xfrm>
          <a:prstGeom prst="rect">
            <a:avLst/>
          </a:prstGeom>
        </p:spPr>
        <p:txBody>
          <a:bodyPr wrap="square" lIns="0" tIns="31115" rIns="0" bIns="0" rtlCol="0">
            <a:noAutofit/>
          </a:bodyPr>
          <a:lstStyle/>
          <a:p>
            <a:pPr marL="12700">
              <a:lnSpc>
                <a:spcPts val="4900"/>
              </a:lnSpc>
            </a:pPr>
            <a:r>
              <a:rPr sz="4700" b="1" spc="130" dirty="0">
                <a:solidFill>
                  <a:srgbClr val="1A6BA5"/>
                </a:solidFill>
                <a:latin typeface="Arial"/>
                <a:cs typeface="Arial"/>
              </a:rPr>
              <a:t>WHO</a:t>
            </a:r>
            <a:endParaRPr sz="47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96131" y="369255"/>
            <a:ext cx="1476424" cy="622300"/>
          </a:xfrm>
          <a:prstGeom prst="rect">
            <a:avLst/>
          </a:prstGeom>
        </p:spPr>
        <p:txBody>
          <a:bodyPr wrap="square" lIns="0" tIns="31115" rIns="0" bIns="0" rtlCol="0">
            <a:noAutofit/>
          </a:bodyPr>
          <a:lstStyle/>
          <a:p>
            <a:pPr marL="12700">
              <a:lnSpc>
                <a:spcPts val="4900"/>
              </a:lnSpc>
            </a:pPr>
            <a:r>
              <a:rPr sz="4700" b="1" spc="67" dirty="0">
                <a:solidFill>
                  <a:srgbClr val="1A6BA5"/>
                </a:solidFill>
                <a:latin typeface="Arial"/>
                <a:cs typeface="Arial"/>
              </a:rPr>
              <a:t>2017</a:t>
            </a:r>
            <a:endParaRPr sz="47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99380" y="369255"/>
            <a:ext cx="5194934" cy="622300"/>
          </a:xfrm>
          <a:prstGeom prst="rect">
            <a:avLst/>
          </a:prstGeom>
        </p:spPr>
        <p:txBody>
          <a:bodyPr wrap="square" lIns="0" tIns="31115" rIns="0" bIns="0" rtlCol="0">
            <a:noAutofit/>
          </a:bodyPr>
          <a:lstStyle/>
          <a:p>
            <a:pPr marL="12700">
              <a:lnSpc>
                <a:spcPts val="4900"/>
              </a:lnSpc>
            </a:pPr>
            <a:r>
              <a:rPr sz="4700" b="1" spc="43" dirty="0">
                <a:solidFill>
                  <a:srgbClr val="1A6BA5"/>
                </a:solidFill>
                <a:latin typeface="Arial"/>
                <a:cs typeface="Arial"/>
              </a:rPr>
              <a:t>CLASSIFICATION</a:t>
            </a:r>
            <a:endParaRPr sz="47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776240" y="1382795"/>
            <a:ext cx="1264641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b="1" spc="12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Benign</a:t>
            </a:r>
            <a:endParaRPr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40882" y="1382795"/>
            <a:ext cx="4115817" cy="368300"/>
          </a:xfrm>
          <a:prstGeom prst="rect">
            <a:avLst/>
          </a:prstGeom>
        </p:spPr>
        <p:txBody>
          <a:bodyPr wrap="square" lIns="0" tIns="18161" rIns="0" bIns="0" rtlCol="0">
            <a:noAutofit/>
          </a:bodyPr>
          <a:lstStyle/>
          <a:p>
            <a:pPr marL="12700">
              <a:lnSpc>
                <a:spcPts val="2860"/>
              </a:lnSpc>
            </a:pPr>
            <a:r>
              <a:rPr sz="2700" b="1" spc="3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Odontogenic Tumors</a:t>
            </a:r>
            <a:endParaRPr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18051" y="1465123"/>
            <a:ext cx="55528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algn="ctr">
              <a:lnSpc>
                <a:spcPts val="2039"/>
              </a:lnSpc>
            </a:pPr>
            <a:r>
              <a:rPr sz="1900" spc="-431" dirty="0">
                <a:solidFill>
                  <a:srgbClr val="83CCC6"/>
                </a:solidFill>
                <a:latin typeface="Arial"/>
                <a:cs typeface="Arial"/>
              </a:rPr>
              <a:t>I</a:t>
            </a:r>
            <a:endParaRPr sz="1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60739" y="1465123"/>
            <a:ext cx="55528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algn="ctr">
              <a:lnSpc>
                <a:spcPts val="2039"/>
              </a:lnSpc>
            </a:pPr>
            <a:r>
              <a:rPr sz="1900" spc="-431" dirty="0">
                <a:solidFill>
                  <a:srgbClr val="83CCC6"/>
                </a:solidFill>
                <a:latin typeface="Arial"/>
                <a:cs typeface="Arial"/>
              </a:rPr>
              <a:t>I</a:t>
            </a:r>
            <a:endParaRPr sz="1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90947" y="2103302"/>
            <a:ext cx="2649497" cy="2311400"/>
          </a:xfrm>
          <a:prstGeom prst="rect">
            <a:avLst/>
          </a:prstGeom>
        </p:spPr>
        <p:txBody>
          <a:bodyPr wrap="square" lIns="0" tIns="16510" rIns="0" bIns="0" rtlCol="0">
            <a:noAutofit/>
          </a:bodyPr>
          <a:lstStyle/>
          <a:p>
            <a:pPr marL="689355" marR="239884" indent="-213360">
              <a:lnSpc>
                <a:spcPts val="1900"/>
              </a:lnSpc>
            </a:pPr>
            <a:r>
              <a:rPr sz="1800" b="1" spc="-9" dirty="0">
                <a:latin typeface="Arial"/>
                <a:cs typeface="Arial"/>
              </a:rPr>
              <a:t>M</a:t>
            </a:r>
            <a:r>
              <a:rPr sz="1800" b="1" spc="-4" dirty="0">
                <a:latin typeface="Arial"/>
                <a:cs typeface="Arial"/>
              </a:rPr>
              <a:t>ix</a:t>
            </a:r>
            <a:r>
              <a:rPr sz="1800" b="1" spc="-9" dirty="0">
                <a:latin typeface="Arial"/>
                <a:cs typeface="Arial"/>
              </a:rPr>
              <a:t>e</a:t>
            </a:r>
            <a:r>
              <a:rPr sz="1800" b="1" spc="0" dirty="0">
                <a:latin typeface="Arial"/>
                <a:cs typeface="Arial"/>
              </a:rPr>
              <a:t>d</a:t>
            </a:r>
            <a:r>
              <a:rPr sz="1800" b="1" spc="316" dirty="0">
                <a:latin typeface="Arial"/>
                <a:cs typeface="Arial"/>
              </a:rPr>
              <a:t> </a:t>
            </a:r>
            <a:r>
              <a:rPr sz="1800" b="1" spc="-69" dirty="0">
                <a:latin typeface="Arial"/>
                <a:cs typeface="Arial"/>
              </a:rPr>
              <a:t>E</a:t>
            </a:r>
            <a:r>
              <a:rPr sz="1800" b="1" spc="79" dirty="0">
                <a:latin typeface="Arial"/>
                <a:cs typeface="Arial"/>
              </a:rPr>
              <a:t>p</a:t>
            </a:r>
            <a:r>
              <a:rPr sz="1800" b="1" spc="-64" dirty="0">
                <a:latin typeface="Arial"/>
                <a:cs typeface="Arial"/>
              </a:rPr>
              <a:t>i</a:t>
            </a:r>
            <a:r>
              <a:rPr sz="1800" b="1" spc="148" dirty="0">
                <a:latin typeface="Arial"/>
                <a:cs typeface="Arial"/>
              </a:rPr>
              <a:t>t</a:t>
            </a:r>
            <a:r>
              <a:rPr sz="1800" b="1" spc="-40" dirty="0">
                <a:latin typeface="Arial"/>
                <a:cs typeface="Arial"/>
              </a:rPr>
              <a:t>h</a:t>
            </a:r>
            <a:r>
              <a:rPr sz="1800" b="1" spc="104" dirty="0">
                <a:latin typeface="Arial"/>
                <a:cs typeface="Arial"/>
              </a:rPr>
              <a:t>e</a:t>
            </a:r>
            <a:r>
              <a:rPr sz="1800" b="1" spc="5" dirty="0">
                <a:latin typeface="Arial"/>
                <a:cs typeface="Arial"/>
              </a:rPr>
              <a:t>l</a:t>
            </a:r>
            <a:r>
              <a:rPr sz="1800" b="1" spc="-16" dirty="0">
                <a:latin typeface="Arial"/>
                <a:cs typeface="Arial"/>
              </a:rPr>
              <a:t>i</a:t>
            </a:r>
            <a:r>
              <a:rPr sz="1800" b="1" spc="104" dirty="0">
                <a:latin typeface="Arial"/>
                <a:cs typeface="Arial"/>
              </a:rPr>
              <a:t>a</a:t>
            </a:r>
            <a:r>
              <a:rPr sz="1800" b="1" spc="-111" dirty="0">
                <a:latin typeface="Arial"/>
                <a:cs typeface="Arial"/>
              </a:rPr>
              <a:t>l</a:t>
            </a:r>
            <a:r>
              <a:rPr sz="1800" b="1" spc="244" dirty="0">
                <a:latin typeface="Arial"/>
                <a:cs typeface="Arial"/>
              </a:rPr>
              <a:t> </a:t>
            </a:r>
            <a:r>
              <a:rPr sz="1800" b="1" spc="0" dirty="0">
                <a:latin typeface="Arial"/>
                <a:cs typeface="Arial"/>
              </a:rPr>
              <a:t>&amp;</a:t>
            </a:r>
            <a:r>
              <a:rPr sz="1800" b="1" spc="-104" dirty="0" err="1">
                <a:latin typeface="Arial"/>
                <a:cs typeface="Arial"/>
              </a:rPr>
              <a:t>M</a:t>
            </a:r>
            <a:r>
              <a:rPr sz="1800" b="1" spc="104" dirty="0" err="1">
                <a:latin typeface="Arial"/>
                <a:cs typeface="Arial"/>
              </a:rPr>
              <a:t>e</a:t>
            </a:r>
            <a:r>
              <a:rPr sz="1800" b="1" spc="58" dirty="0" err="1">
                <a:latin typeface="Arial"/>
                <a:cs typeface="Arial"/>
              </a:rPr>
              <a:t>s</a:t>
            </a:r>
            <a:r>
              <a:rPr sz="1800" b="1" spc="79" dirty="0" err="1">
                <a:latin typeface="Arial"/>
                <a:cs typeface="Arial"/>
              </a:rPr>
              <a:t>e</a:t>
            </a:r>
            <a:r>
              <a:rPr sz="1800" b="1" spc="4" dirty="0" err="1">
                <a:latin typeface="Arial"/>
                <a:cs typeface="Arial"/>
              </a:rPr>
              <a:t>n</a:t>
            </a:r>
            <a:r>
              <a:rPr sz="1800" b="1" spc="129" dirty="0" err="1">
                <a:latin typeface="Arial"/>
                <a:cs typeface="Arial"/>
              </a:rPr>
              <a:t>c</a:t>
            </a:r>
            <a:r>
              <a:rPr sz="1800" b="1" spc="-65" dirty="0" err="1">
                <a:latin typeface="Arial"/>
                <a:cs typeface="Arial"/>
              </a:rPr>
              <a:t>h</a:t>
            </a:r>
            <a:r>
              <a:rPr sz="1800" b="1" spc="179" dirty="0" err="1">
                <a:latin typeface="Arial"/>
                <a:cs typeface="Arial"/>
              </a:rPr>
              <a:t>y</a:t>
            </a:r>
            <a:r>
              <a:rPr sz="1800" b="1" spc="-9" dirty="0" err="1">
                <a:latin typeface="Arial"/>
                <a:cs typeface="Arial"/>
              </a:rPr>
              <a:t>m</a:t>
            </a:r>
            <a:r>
              <a:rPr sz="1800" b="1" spc="-14" dirty="0" err="1">
                <a:latin typeface="Arial"/>
                <a:cs typeface="Arial"/>
              </a:rPr>
              <a:t>al</a:t>
            </a:r>
            <a:endParaRPr sz="1800" b="1" dirty="0">
              <a:latin typeface="Arial"/>
              <a:cs typeface="Arial"/>
            </a:endParaRPr>
          </a:p>
          <a:p>
            <a:pPr marL="12700" marR="39430">
              <a:lnSpc>
                <a:spcPct val="95825"/>
              </a:lnSpc>
              <a:spcBef>
                <a:spcPts val="1340"/>
              </a:spcBef>
            </a:pPr>
            <a:r>
              <a:rPr sz="1800" spc="43" dirty="0">
                <a:solidFill>
                  <a:srgbClr val="FD0000"/>
                </a:solidFill>
                <a:latin typeface="Arial"/>
                <a:cs typeface="Arial"/>
              </a:rPr>
              <a:t>Ameloblastic Fibroma</a:t>
            </a:r>
            <a:endParaRPr sz="1800" dirty="0">
              <a:latin typeface="Arial"/>
              <a:cs typeface="Arial"/>
            </a:endParaRPr>
          </a:p>
          <a:p>
            <a:pPr marL="24892" marR="39430">
              <a:lnSpc>
                <a:spcPct val="95825"/>
              </a:lnSpc>
              <a:spcBef>
                <a:spcPts val="234"/>
              </a:spcBef>
            </a:pPr>
            <a:r>
              <a:rPr sz="1800" spc="35" dirty="0">
                <a:solidFill>
                  <a:srgbClr val="FD0000"/>
                </a:solidFill>
                <a:latin typeface="Arial"/>
                <a:cs typeface="Arial"/>
              </a:rPr>
              <a:t>Odontoma</a:t>
            </a:r>
            <a:endParaRPr sz="1800" dirty="0">
              <a:latin typeface="Arial"/>
              <a:cs typeface="Arial"/>
            </a:endParaRPr>
          </a:p>
          <a:p>
            <a:pPr marL="30988" marR="39430">
              <a:lnSpc>
                <a:spcPct val="95825"/>
              </a:lnSpc>
              <a:spcBef>
                <a:spcPts val="234"/>
              </a:spcBef>
            </a:pPr>
            <a:r>
              <a:rPr sz="1800" spc="39" dirty="0">
                <a:latin typeface="Arial"/>
                <a:cs typeface="Arial"/>
              </a:rPr>
              <a:t>Primordial Odontogenic</a:t>
            </a:r>
            <a:endParaRPr sz="1800" dirty="0">
              <a:latin typeface="Arial"/>
              <a:cs typeface="Arial"/>
            </a:endParaRPr>
          </a:p>
          <a:p>
            <a:pPr marL="18796" marR="39430">
              <a:lnSpc>
                <a:spcPts val="1895"/>
              </a:lnSpc>
              <a:spcBef>
                <a:spcPts val="94"/>
              </a:spcBef>
            </a:pPr>
            <a:r>
              <a:rPr sz="1800" spc="36" dirty="0">
                <a:latin typeface="Arial"/>
                <a:cs typeface="Arial"/>
              </a:rPr>
              <a:t>Tumor</a:t>
            </a:r>
            <a:endParaRPr sz="1800" dirty="0">
              <a:latin typeface="Arial"/>
              <a:cs typeface="Arial"/>
            </a:endParaRPr>
          </a:p>
          <a:p>
            <a:pPr marL="30988">
              <a:lnSpc>
                <a:spcPct val="95825"/>
              </a:lnSpc>
              <a:spcBef>
                <a:spcPts val="140"/>
              </a:spcBef>
            </a:pPr>
            <a:r>
              <a:rPr sz="1800" spc="34" dirty="0">
                <a:latin typeface="Arial"/>
                <a:cs typeface="Arial"/>
              </a:rPr>
              <a:t>Dentinogenic Ghost Cell</a:t>
            </a:r>
            <a:endParaRPr sz="1800" dirty="0">
              <a:latin typeface="Arial"/>
              <a:cs typeface="Arial"/>
            </a:endParaRPr>
          </a:p>
          <a:p>
            <a:pPr marL="18796" marR="39430">
              <a:lnSpc>
                <a:spcPts val="1989"/>
              </a:lnSpc>
              <a:spcBef>
                <a:spcPts val="99"/>
              </a:spcBef>
            </a:pPr>
            <a:r>
              <a:rPr sz="1800" spc="40" dirty="0">
                <a:latin typeface="Arial"/>
                <a:cs typeface="Arial"/>
              </a:rPr>
              <a:t>Tumor (DGCT)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25332" y="2171080"/>
            <a:ext cx="2390302" cy="1698029"/>
          </a:xfrm>
          <a:prstGeom prst="rect">
            <a:avLst/>
          </a:prstGeom>
        </p:spPr>
        <p:txBody>
          <a:bodyPr wrap="square" lIns="0" tIns="18796" rIns="0" bIns="0" rtlCol="0">
            <a:noAutofit/>
          </a:bodyPr>
          <a:lstStyle/>
          <a:p>
            <a:pPr marL="12700" indent="0">
              <a:lnSpc>
                <a:spcPct val="97262"/>
              </a:lnSpc>
              <a:spcBef>
                <a:spcPts val="1626"/>
              </a:spcBef>
            </a:pPr>
            <a:r>
              <a:rPr lang="ar-IQ" sz="1800" b="1" spc="-4" dirty="0">
                <a:latin typeface="Arial"/>
                <a:cs typeface="Arial"/>
              </a:rPr>
              <a:t>   </a:t>
            </a:r>
            <a:r>
              <a:rPr lang="en-US" sz="1800" b="1" spc="-4" dirty="0" err="1">
                <a:latin typeface="Arial"/>
                <a:cs typeface="Arial"/>
              </a:rPr>
              <a:t>Mesenchymal</a:t>
            </a:r>
            <a:r>
              <a:rPr lang="en-US" sz="1800" b="1" spc="-4" dirty="0">
                <a:latin typeface="Arial"/>
                <a:cs typeface="Arial"/>
              </a:rPr>
              <a:t>  only</a:t>
            </a:r>
            <a:endParaRPr lang="ar-IQ" sz="1800" b="1" spc="-4" dirty="0">
              <a:latin typeface="Arial"/>
              <a:cs typeface="Arial"/>
            </a:endParaRPr>
          </a:p>
          <a:p>
            <a:pPr marL="12700" indent="0">
              <a:lnSpc>
                <a:spcPct val="97262"/>
              </a:lnSpc>
              <a:spcBef>
                <a:spcPts val="1626"/>
              </a:spcBef>
            </a:pPr>
            <a:r>
              <a:rPr sz="1800" spc="-4" dirty="0" err="1">
                <a:latin typeface="Arial"/>
                <a:cs typeface="Arial"/>
              </a:rPr>
              <a:t>O</a:t>
            </a:r>
            <a:r>
              <a:rPr sz="1800" spc="-9" dirty="0" err="1">
                <a:latin typeface="Arial"/>
                <a:cs typeface="Arial"/>
              </a:rPr>
              <a:t>d</a:t>
            </a:r>
            <a:r>
              <a:rPr sz="1800" spc="-4" dirty="0" err="1">
                <a:latin typeface="Arial"/>
                <a:cs typeface="Arial"/>
              </a:rPr>
              <a:t>o</a:t>
            </a:r>
            <a:r>
              <a:rPr sz="1800" spc="-9" dirty="0" err="1">
                <a:latin typeface="Arial"/>
                <a:cs typeface="Arial"/>
              </a:rPr>
              <a:t>n</a:t>
            </a:r>
            <a:r>
              <a:rPr sz="1800" spc="-4" dirty="0" err="1">
                <a:latin typeface="Arial"/>
                <a:cs typeface="Arial"/>
              </a:rPr>
              <a:t>t</a:t>
            </a:r>
            <a:r>
              <a:rPr sz="1800" spc="-9" dirty="0" err="1">
                <a:latin typeface="Arial"/>
                <a:cs typeface="Arial"/>
              </a:rPr>
              <a:t>o</a:t>
            </a:r>
            <a:r>
              <a:rPr sz="1800" spc="-4" dirty="0" err="1">
                <a:latin typeface="Arial"/>
                <a:cs typeface="Arial"/>
              </a:rPr>
              <a:t>ge</a:t>
            </a:r>
            <a:r>
              <a:rPr sz="1800" spc="-9" dirty="0" err="1">
                <a:latin typeface="Arial"/>
                <a:cs typeface="Arial"/>
              </a:rPr>
              <a:t>n</a:t>
            </a:r>
            <a:r>
              <a:rPr sz="1800" spc="-4" dirty="0" err="1">
                <a:latin typeface="Arial"/>
                <a:cs typeface="Arial"/>
              </a:rPr>
              <a:t>i</a:t>
            </a:r>
            <a:r>
              <a:rPr sz="1800" spc="0" dirty="0" err="1">
                <a:latin typeface="Arial"/>
                <a:cs typeface="Arial"/>
              </a:rPr>
              <a:t>c</a:t>
            </a:r>
            <a:r>
              <a:rPr sz="1800" spc="0" dirty="0">
                <a:latin typeface="Arial"/>
                <a:cs typeface="Arial"/>
              </a:rPr>
              <a:t> </a:t>
            </a:r>
            <a:r>
              <a:rPr sz="1800" spc="94" dirty="0">
                <a:latin typeface="Arial"/>
                <a:cs typeface="Arial"/>
              </a:rPr>
              <a:t> </a:t>
            </a:r>
            <a:r>
              <a:rPr sz="1800" spc="8" dirty="0">
                <a:latin typeface="Arial"/>
                <a:cs typeface="Arial"/>
              </a:rPr>
              <a:t>f</a:t>
            </a:r>
            <a:r>
              <a:rPr sz="1800" spc="1" dirty="0">
                <a:latin typeface="Arial"/>
                <a:cs typeface="Arial"/>
              </a:rPr>
              <a:t>i</a:t>
            </a:r>
            <a:r>
              <a:rPr sz="1800" spc="104" dirty="0">
                <a:latin typeface="Arial"/>
                <a:cs typeface="Arial"/>
              </a:rPr>
              <a:t>b</a:t>
            </a:r>
            <a:r>
              <a:rPr sz="1800" spc="47" dirty="0">
                <a:latin typeface="Arial"/>
                <a:cs typeface="Arial"/>
              </a:rPr>
              <a:t>r</a:t>
            </a:r>
            <a:r>
              <a:rPr sz="1800" spc="29" dirty="0">
                <a:latin typeface="Arial"/>
                <a:cs typeface="Arial"/>
              </a:rPr>
              <a:t>o</a:t>
            </a:r>
            <a:r>
              <a:rPr sz="1800" spc="33" dirty="0">
                <a:latin typeface="Arial"/>
                <a:cs typeface="Arial"/>
              </a:rPr>
              <a:t>m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spc="-4" dirty="0">
                <a:latin typeface="Arial"/>
                <a:cs typeface="Arial"/>
              </a:rPr>
              <a:t> </a:t>
            </a:r>
            <a:r>
              <a:rPr sz="1800" spc="-32" dirty="0">
                <a:solidFill>
                  <a:srgbClr val="FD0000"/>
                </a:solidFill>
                <a:latin typeface="Arial"/>
                <a:cs typeface="Arial"/>
              </a:rPr>
              <a:t>O</a:t>
            </a:r>
            <a:r>
              <a:rPr sz="1800" spc="29" dirty="0">
                <a:solidFill>
                  <a:srgbClr val="FD0000"/>
                </a:solidFill>
                <a:latin typeface="Arial"/>
                <a:cs typeface="Arial"/>
              </a:rPr>
              <a:t>d</a:t>
            </a:r>
            <a:r>
              <a:rPr sz="1800" spc="125" dirty="0">
                <a:solidFill>
                  <a:srgbClr val="FD0000"/>
                </a:solidFill>
                <a:latin typeface="Arial"/>
                <a:cs typeface="Arial"/>
              </a:rPr>
              <a:t>o</a:t>
            </a:r>
            <a:r>
              <a:rPr sz="1800" spc="-40" dirty="0">
                <a:solidFill>
                  <a:srgbClr val="FD0000"/>
                </a:solidFill>
                <a:latin typeface="Arial"/>
                <a:cs typeface="Arial"/>
              </a:rPr>
              <a:t>n</a:t>
            </a:r>
            <a:r>
              <a:rPr sz="1800" spc="98" dirty="0">
                <a:solidFill>
                  <a:srgbClr val="FD0000"/>
                </a:solidFill>
                <a:latin typeface="Arial"/>
                <a:cs typeface="Arial"/>
              </a:rPr>
              <a:t>t</a:t>
            </a:r>
            <a:r>
              <a:rPr sz="1800" spc="29" dirty="0">
                <a:solidFill>
                  <a:srgbClr val="FD0000"/>
                </a:solidFill>
                <a:latin typeface="Arial"/>
                <a:cs typeface="Arial"/>
              </a:rPr>
              <a:t>o</a:t>
            </a:r>
            <a:r>
              <a:rPr sz="1800" spc="54" dirty="0">
                <a:solidFill>
                  <a:srgbClr val="FD0000"/>
                </a:solidFill>
                <a:latin typeface="Arial"/>
                <a:cs typeface="Arial"/>
              </a:rPr>
              <a:t>g</a:t>
            </a:r>
            <a:r>
              <a:rPr sz="1800" spc="104" dirty="0">
                <a:solidFill>
                  <a:srgbClr val="FD0000"/>
                </a:solidFill>
                <a:latin typeface="Arial"/>
                <a:cs typeface="Arial"/>
              </a:rPr>
              <a:t>e</a:t>
            </a:r>
            <a:r>
              <a:rPr sz="1800" spc="29" dirty="0">
                <a:solidFill>
                  <a:srgbClr val="FD0000"/>
                </a:solidFill>
                <a:latin typeface="Arial"/>
                <a:cs typeface="Arial"/>
              </a:rPr>
              <a:t>n</a:t>
            </a:r>
            <a:r>
              <a:rPr sz="1800" spc="-16" dirty="0">
                <a:solidFill>
                  <a:srgbClr val="FD0000"/>
                </a:solidFill>
                <a:latin typeface="Arial"/>
                <a:cs typeface="Arial"/>
              </a:rPr>
              <a:t>i</a:t>
            </a:r>
            <a:r>
              <a:rPr sz="1800" spc="62" dirty="0">
                <a:solidFill>
                  <a:srgbClr val="FD0000"/>
                </a:solidFill>
                <a:latin typeface="Arial"/>
                <a:cs typeface="Arial"/>
              </a:rPr>
              <a:t>c</a:t>
            </a:r>
            <a:r>
              <a:rPr sz="1800" spc="33" dirty="0">
                <a:solidFill>
                  <a:srgbClr val="FD0000"/>
                </a:solidFill>
                <a:latin typeface="Arial"/>
                <a:cs typeface="Arial"/>
              </a:rPr>
              <a:t> </a:t>
            </a:r>
            <a:r>
              <a:rPr sz="1800" spc="-84" dirty="0">
                <a:solidFill>
                  <a:srgbClr val="FD0000"/>
                </a:solidFill>
                <a:latin typeface="Arial"/>
                <a:cs typeface="Arial"/>
              </a:rPr>
              <a:t>m</a:t>
            </a:r>
            <a:r>
              <a:rPr sz="1800" spc="107" dirty="0">
                <a:solidFill>
                  <a:srgbClr val="FD0000"/>
                </a:solidFill>
                <a:latin typeface="Arial"/>
                <a:cs typeface="Arial"/>
              </a:rPr>
              <a:t>y</a:t>
            </a:r>
            <a:r>
              <a:rPr sz="1800" spc="58" dirty="0">
                <a:solidFill>
                  <a:srgbClr val="FD0000"/>
                </a:solidFill>
                <a:latin typeface="Arial"/>
                <a:cs typeface="Arial"/>
              </a:rPr>
              <a:t>x</a:t>
            </a:r>
            <a:r>
              <a:rPr sz="1800" spc="54" dirty="0">
                <a:solidFill>
                  <a:srgbClr val="FD0000"/>
                </a:solidFill>
                <a:latin typeface="Arial"/>
                <a:cs typeface="Arial"/>
              </a:rPr>
              <a:t>o</a:t>
            </a:r>
            <a:r>
              <a:rPr sz="1800" spc="33" dirty="0">
                <a:solidFill>
                  <a:srgbClr val="FD0000"/>
                </a:solidFill>
                <a:latin typeface="Arial"/>
                <a:cs typeface="Arial"/>
              </a:rPr>
              <a:t>m</a:t>
            </a:r>
            <a:r>
              <a:rPr sz="1800" spc="29" dirty="0">
                <a:solidFill>
                  <a:srgbClr val="FD0000"/>
                </a:solidFill>
                <a:latin typeface="Arial"/>
                <a:cs typeface="Arial"/>
              </a:rPr>
              <a:t>a</a:t>
            </a:r>
            <a:r>
              <a:rPr sz="1800" spc="123" dirty="0">
                <a:solidFill>
                  <a:srgbClr val="FD0000"/>
                </a:solidFill>
                <a:latin typeface="Arial"/>
                <a:cs typeface="Arial"/>
              </a:rPr>
              <a:t>/</a:t>
            </a:r>
            <a:r>
              <a:rPr sz="1800" spc="-9" dirty="0">
                <a:solidFill>
                  <a:srgbClr val="FD0000"/>
                </a:solidFill>
                <a:latin typeface="Arial"/>
                <a:cs typeface="Arial"/>
              </a:rPr>
              <a:t>m</a:t>
            </a:r>
            <a:r>
              <a:rPr sz="1800" spc="107" dirty="0">
                <a:solidFill>
                  <a:srgbClr val="FD0000"/>
                </a:solidFill>
                <a:latin typeface="Arial"/>
                <a:cs typeface="Arial"/>
              </a:rPr>
              <a:t>y</a:t>
            </a:r>
            <a:r>
              <a:rPr sz="1800" spc="58" dirty="0">
                <a:solidFill>
                  <a:srgbClr val="FD0000"/>
                </a:solidFill>
                <a:latin typeface="Arial"/>
                <a:cs typeface="Arial"/>
              </a:rPr>
              <a:t>x</a:t>
            </a:r>
            <a:r>
              <a:rPr sz="1800" spc="4" dirty="0">
                <a:solidFill>
                  <a:srgbClr val="FD0000"/>
                </a:solidFill>
                <a:latin typeface="Arial"/>
                <a:cs typeface="Arial"/>
              </a:rPr>
              <a:t>o</a:t>
            </a:r>
            <a:r>
              <a:rPr sz="1800" spc="48" dirty="0">
                <a:solidFill>
                  <a:srgbClr val="FD0000"/>
                </a:solidFill>
                <a:latin typeface="Arial"/>
                <a:cs typeface="Arial"/>
              </a:rPr>
              <a:t>f</a:t>
            </a:r>
            <a:r>
              <a:rPr sz="1800" spc="33" dirty="0">
                <a:solidFill>
                  <a:srgbClr val="FD0000"/>
                </a:solidFill>
                <a:latin typeface="Arial"/>
                <a:cs typeface="Arial"/>
              </a:rPr>
              <a:t>i</a:t>
            </a:r>
            <a:r>
              <a:rPr sz="1800" spc="79" dirty="0">
                <a:solidFill>
                  <a:srgbClr val="FD0000"/>
                </a:solidFill>
                <a:latin typeface="Arial"/>
                <a:cs typeface="Arial"/>
              </a:rPr>
              <a:t>b</a:t>
            </a:r>
            <a:r>
              <a:rPr sz="1800" spc="47" dirty="0">
                <a:solidFill>
                  <a:srgbClr val="FD0000"/>
                </a:solidFill>
                <a:latin typeface="Arial"/>
                <a:cs typeface="Arial"/>
              </a:rPr>
              <a:t>r</a:t>
            </a:r>
            <a:r>
              <a:rPr sz="1800" spc="29" dirty="0">
                <a:solidFill>
                  <a:srgbClr val="FD0000"/>
                </a:solidFill>
                <a:latin typeface="Arial"/>
                <a:cs typeface="Arial"/>
              </a:rPr>
              <a:t>o</a:t>
            </a:r>
            <a:r>
              <a:rPr sz="1800" spc="33" dirty="0">
                <a:solidFill>
                  <a:srgbClr val="FD0000"/>
                </a:solidFill>
                <a:latin typeface="Arial"/>
                <a:cs typeface="Arial"/>
              </a:rPr>
              <a:t>m</a:t>
            </a:r>
            <a:r>
              <a:rPr sz="1800" spc="9" dirty="0">
                <a:solidFill>
                  <a:srgbClr val="FD0000"/>
                </a:solidFill>
                <a:latin typeface="Arial"/>
                <a:cs typeface="Arial"/>
              </a:rPr>
              <a:t>a</a:t>
            </a:r>
            <a:endParaRPr sz="1800" dirty="0">
              <a:latin typeface="Arial"/>
              <a:cs typeface="Arial"/>
            </a:endParaRPr>
          </a:p>
          <a:p>
            <a:pPr marL="12700" marR="26730">
              <a:lnSpc>
                <a:spcPct val="95825"/>
              </a:lnSpc>
              <a:spcBef>
                <a:spcPts val="204"/>
              </a:spcBef>
            </a:pPr>
            <a:r>
              <a:rPr sz="1800" spc="42" dirty="0">
                <a:solidFill>
                  <a:srgbClr val="FD0000"/>
                </a:solidFill>
                <a:latin typeface="Arial"/>
                <a:cs typeface="Arial"/>
              </a:rPr>
              <a:t>Cementoblastoma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60501" y="2228270"/>
            <a:ext cx="1445476" cy="280416"/>
          </a:xfrm>
          <a:prstGeom prst="rect">
            <a:avLst/>
          </a:prstGeom>
        </p:spPr>
        <p:txBody>
          <a:bodyPr wrap="square" lIns="0" tIns="12319" rIns="0" bIns="0" rtlCol="0">
            <a:noAutofit/>
          </a:bodyPr>
          <a:lstStyle/>
          <a:p>
            <a:pPr marL="12700">
              <a:lnSpc>
                <a:spcPts val="1939"/>
              </a:lnSpc>
            </a:pPr>
            <a:r>
              <a:rPr sz="1800" b="1" spc="13" dirty="0">
                <a:latin typeface="Arial"/>
                <a:cs typeface="Arial"/>
              </a:rPr>
              <a:t>Epithelia</a:t>
            </a:r>
            <a:r>
              <a:rPr lang="en-US" sz="1800" b="1" spc="13" dirty="0">
                <a:latin typeface="Arial"/>
                <a:cs typeface="Arial"/>
              </a:rPr>
              <a:t>l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0259" y="2789102"/>
            <a:ext cx="118097" cy="254000"/>
          </a:xfrm>
          <a:prstGeom prst="rect">
            <a:avLst/>
          </a:prstGeom>
        </p:spPr>
        <p:txBody>
          <a:bodyPr wrap="square" lIns="0" tIns="12319" rIns="0" bIns="0" rtlCol="0">
            <a:noAutofit/>
          </a:bodyPr>
          <a:lstStyle/>
          <a:p>
            <a:pPr marL="12700">
              <a:lnSpc>
                <a:spcPts val="1939"/>
              </a:lnSpc>
            </a:pPr>
            <a:r>
              <a:rPr sz="1800" spc="-170" dirty="0">
                <a:solidFill>
                  <a:srgbClr val="FD0000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68755" y="2789102"/>
            <a:ext cx="1712062" cy="254000"/>
          </a:xfrm>
          <a:prstGeom prst="rect">
            <a:avLst/>
          </a:prstGeom>
        </p:spPr>
        <p:txBody>
          <a:bodyPr wrap="square" lIns="0" tIns="12319" rIns="0" bIns="0" rtlCol="0">
            <a:noAutofit/>
          </a:bodyPr>
          <a:lstStyle/>
          <a:p>
            <a:pPr marL="12700">
              <a:lnSpc>
                <a:spcPts val="1939"/>
              </a:lnSpc>
            </a:pPr>
            <a:r>
              <a:rPr sz="1800" spc="47" dirty="0">
                <a:solidFill>
                  <a:srgbClr val="FD0000"/>
                </a:solidFill>
                <a:latin typeface="Arial"/>
                <a:cs typeface="Arial"/>
              </a:rPr>
              <a:t>Ameloblastoma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32451" y="2789102"/>
            <a:ext cx="121297" cy="839216"/>
          </a:xfrm>
          <a:prstGeom prst="rect">
            <a:avLst/>
          </a:prstGeom>
        </p:spPr>
        <p:txBody>
          <a:bodyPr wrap="square" lIns="0" tIns="12319" rIns="0" bIns="0" rtlCol="0">
            <a:noAutofit/>
          </a:bodyPr>
          <a:lstStyle/>
          <a:p>
            <a:pPr marL="12700" marR="0">
              <a:lnSpc>
                <a:spcPts val="1939"/>
              </a:lnSpc>
            </a:pPr>
            <a:r>
              <a:rPr sz="1800" spc="-144" dirty="0">
                <a:solidFill>
                  <a:srgbClr val="FD0000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37"/>
              </a:spcBef>
            </a:pPr>
            <a:r>
              <a:rPr sz="1800" spc="-144" dirty="0">
                <a:solidFill>
                  <a:srgbClr val="FD0000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234"/>
              </a:spcBef>
            </a:pPr>
            <a:r>
              <a:rPr sz="1800" spc="-144" dirty="0"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54643" y="2789102"/>
            <a:ext cx="121297" cy="546608"/>
          </a:xfrm>
          <a:prstGeom prst="rect">
            <a:avLst/>
          </a:prstGeom>
        </p:spPr>
        <p:txBody>
          <a:bodyPr wrap="square" lIns="0" tIns="12319" rIns="0" bIns="0" rtlCol="0">
            <a:noAutofit/>
          </a:bodyPr>
          <a:lstStyle/>
          <a:p>
            <a:pPr marL="12700" marR="0">
              <a:lnSpc>
                <a:spcPts val="1939"/>
              </a:lnSpc>
            </a:pPr>
            <a:r>
              <a:rPr sz="1800" spc="-144" dirty="0"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37"/>
              </a:spcBef>
            </a:pPr>
            <a:r>
              <a:rPr sz="1800" spc="-144" dirty="0">
                <a:solidFill>
                  <a:srgbClr val="FD0000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80947" y="3081710"/>
            <a:ext cx="121297" cy="823976"/>
          </a:xfrm>
          <a:prstGeom prst="rect">
            <a:avLst/>
          </a:prstGeom>
        </p:spPr>
        <p:txBody>
          <a:bodyPr wrap="square" lIns="0" tIns="12319" rIns="0" bIns="0" rtlCol="0">
            <a:noAutofit/>
          </a:bodyPr>
          <a:lstStyle/>
          <a:p>
            <a:pPr marL="12700" marR="0">
              <a:lnSpc>
                <a:spcPts val="1939"/>
              </a:lnSpc>
            </a:pPr>
            <a:r>
              <a:rPr sz="1800" spc="-144" dirty="0">
                <a:solidFill>
                  <a:srgbClr val="FD0000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  <a:p>
            <a:pPr marL="12700" marR="0">
              <a:lnSpc>
                <a:spcPct val="95825"/>
              </a:lnSpc>
              <a:spcBef>
                <a:spcPts val="137"/>
              </a:spcBef>
            </a:pPr>
            <a:r>
              <a:rPr sz="1800" spc="-144" dirty="0">
                <a:solidFill>
                  <a:srgbClr val="FD0000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15"/>
              </a:spcBef>
            </a:pPr>
            <a:r>
              <a:rPr sz="1800" spc="-144" dirty="0">
                <a:solidFill>
                  <a:srgbClr val="FD0000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8587" y="3081710"/>
            <a:ext cx="2627653" cy="1080008"/>
          </a:xfrm>
          <a:prstGeom prst="rect">
            <a:avLst/>
          </a:prstGeom>
        </p:spPr>
        <p:txBody>
          <a:bodyPr wrap="square" lIns="0" tIns="12319" rIns="0" bIns="0" rtlCol="0">
            <a:noAutofit/>
          </a:bodyPr>
          <a:lstStyle/>
          <a:p>
            <a:pPr marL="21843" marR="26730">
              <a:lnSpc>
                <a:spcPts val="1939"/>
              </a:lnSpc>
            </a:pPr>
            <a:r>
              <a:rPr sz="1800" spc="28" dirty="0">
                <a:latin typeface="Arial"/>
                <a:cs typeface="Arial"/>
              </a:rPr>
              <a:t>Unicystic type</a:t>
            </a:r>
            <a:endParaRPr sz="1800" dirty="0">
              <a:latin typeface="Arial"/>
              <a:cs typeface="Arial"/>
            </a:endParaRPr>
          </a:p>
          <a:p>
            <a:pPr marL="12700" indent="9143">
              <a:lnSpc>
                <a:spcPct val="97262"/>
              </a:lnSpc>
              <a:spcBef>
                <a:spcPts val="137"/>
              </a:spcBef>
            </a:pPr>
            <a:r>
              <a:rPr sz="1800" spc="-117" dirty="0">
                <a:latin typeface="Arial"/>
                <a:cs typeface="Arial"/>
              </a:rPr>
              <a:t>E</a:t>
            </a:r>
            <a:r>
              <a:rPr sz="1800" spc="84" dirty="0">
                <a:latin typeface="Arial"/>
                <a:cs typeface="Arial"/>
              </a:rPr>
              <a:t>x</a:t>
            </a:r>
            <a:r>
              <a:rPr sz="1800" spc="98" dirty="0">
                <a:latin typeface="Arial"/>
                <a:cs typeface="Arial"/>
              </a:rPr>
              <a:t>t</a:t>
            </a:r>
            <a:r>
              <a:rPr sz="1800" spc="23" dirty="0">
                <a:latin typeface="Arial"/>
                <a:cs typeface="Arial"/>
              </a:rPr>
              <a:t>r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spc="79" dirty="0">
                <a:latin typeface="Arial"/>
                <a:cs typeface="Arial"/>
              </a:rPr>
              <a:t>o</a:t>
            </a:r>
            <a:r>
              <a:rPr sz="1800" spc="34" dirty="0">
                <a:latin typeface="Arial"/>
                <a:cs typeface="Arial"/>
              </a:rPr>
              <a:t>s</a:t>
            </a:r>
            <a:r>
              <a:rPr sz="1800" spc="58" dirty="0">
                <a:latin typeface="Arial"/>
                <a:cs typeface="Arial"/>
              </a:rPr>
              <a:t>s</a:t>
            </a:r>
            <a:r>
              <a:rPr sz="1800" spc="54" dirty="0">
                <a:latin typeface="Arial"/>
                <a:cs typeface="Arial"/>
              </a:rPr>
              <a:t>e</a:t>
            </a:r>
            <a:r>
              <a:rPr sz="1800" spc="79" dirty="0">
                <a:latin typeface="Arial"/>
                <a:cs typeface="Arial"/>
              </a:rPr>
              <a:t>o</a:t>
            </a:r>
            <a:r>
              <a:rPr sz="1800" spc="4" dirty="0">
                <a:latin typeface="Arial"/>
                <a:cs typeface="Arial"/>
              </a:rPr>
              <a:t>u</a:t>
            </a:r>
            <a:r>
              <a:rPr sz="1800" spc="34" dirty="0">
                <a:latin typeface="Arial"/>
                <a:cs typeface="Arial"/>
              </a:rPr>
              <a:t>s</a:t>
            </a:r>
            <a:r>
              <a:rPr sz="1800" spc="123" dirty="0">
                <a:latin typeface="Arial"/>
                <a:cs typeface="Arial"/>
              </a:rPr>
              <a:t>/</a:t>
            </a:r>
            <a:r>
              <a:rPr sz="1800" spc="4" dirty="0">
                <a:latin typeface="Arial"/>
                <a:cs typeface="Arial"/>
              </a:rPr>
              <a:t>p</a:t>
            </a:r>
            <a:r>
              <a:rPr sz="1800" spc="79" dirty="0">
                <a:latin typeface="Arial"/>
                <a:cs typeface="Arial"/>
              </a:rPr>
              <a:t>e</a:t>
            </a:r>
            <a:r>
              <a:rPr sz="1800" spc="71" dirty="0">
                <a:latin typeface="Arial"/>
                <a:cs typeface="Arial"/>
              </a:rPr>
              <a:t>r</a:t>
            </a:r>
            <a:r>
              <a:rPr sz="1800" spc="-64" dirty="0">
                <a:latin typeface="Arial"/>
                <a:cs typeface="Arial"/>
              </a:rPr>
              <a:t>i</a:t>
            </a:r>
            <a:r>
              <a:rPr sz="1800" spc="104" dirty="0">
                <a:latin typeface="Arial"/>
                <a:cs typeface="Arial"/>
              </a:rPr>
              <a:t>p</a:t>
            </a:r>
            <a:r>
              <a:rPr sz="1800" spc="-15" dirty="0">
                <a:latin typeface="Arial"/>
                <a:cs typeface="Arial"/>
              </a:rPr>
              <a:t>h</a:t>
            </a:r>
            <a:r>
              <a:rPr sz="1800" spc="125" dirty="0">
                <a:latin typeface="Arial"/>
                <a:cs typeface="Arial"/>
              </a:rPr>
              <a:t>e</a:t>
            </a:r>
            <a:r>
              <a:rPr sz="1800" spc="47" dirty="0">
                <a:latin typeface="Arial"/>
                <a:cs typeface="Arial"/>
              </a:rPr>
              <a:t>r</a:t>
            </a:r>
            <a:r>
              <a:rPr sz="1800" spc="4" dirty="0">
                <a:latin typeface="Arial"/>
                <a:cs typeface="Arial"/>
              </a:rPr>
              <a:t>a</a:t>
            </a:r>
            <a:r>
              <a:rPr sz="1800" spc="-111" dirty="0">
                <a:latin typeface="Arial"/>
                <a:cs typeface="Arial"/>
              </a:rPr>
              <a:t>l</a:t>
            </a:r>
            <a:r>
              <a:rPr sz="1800" spc="-139" dirty="0">
                <a:latin typeface="Arial"/>
                <a:cs typeface="Arial"/>
              </a:rPr>
              <a:t> </a:t>
            </a:r>
            <a:r>
              <a:rPr sz="1800" spc="-104" dirty="0">
                <a:latin typeface="Arial"/>
                <a:cs typeface="Arial"/>
              </a:rPr>
              <a:t>M</a:t>
            </a:r>
            <a:r>
              <a:rPr sz="1800" spc="79" dirty="0">
                <a:latin typeface="Arial"/>
                <a:cs typeface="Arial"/>
              </a:rPr>
              <a:t>e</a:t>
            </a:r>
            <a:r>
              <a:rPr sz="1800" spc="78" dirty="0">
                <a:latin typeface="Arial"/>
                <a:cs typeface="Arial"/>
              </a:rPr>
              <a:t>t</a:t>
            </a:r>
            <a:r>
              <a:rPr sz="1800" spc="4" dirty="0">
                <a:latin typeface="Arial"/>
                <a:cs typeface="Arial"/>
              </a:rPr>
              <a:t>a</a:t>
            </a:r>
            <a:r>
              <a:rPr sz="1800" spc="58" dirty="0">
                <a:latin typeface="Arial"/>
                <a:cs typeface="Arial"/>
              </a:rPr>
              <a:t>s</a:t>
            </a:r>
            <a:r>
              <a:rPr sz="1800" spc="78" dirty="0">
                <a:latin typeface="Arial"/>
                <a:cs typeface="Arial"/>
              </a:rPr>
              <a:t>t</a:t>
            </a:r>
            <a:r>
              <a:rPr sz="1800" spc="4" dirty="0">
                <a:latin typeface="Arial"/>
                <a:cs typeface="Arial"/>
              </a:rPr>
              <a:t>a</a:t>
            </a:r>
            <a:r>
              <a:rPr sz="1800" spc="84" dirty="0">
                <a:latin typeface="Arial"/>
                <a:cs typeface="Arial"/>
              </a:rPr>
              <a:t>s</a:t>
            </a:r>
            <a:r>
              <a:rPr sz="1800" spc="-40" dirty="0">
                <a:latin typeface="Arial"/>
                <a:cs typeface="Arial"/>
              </a:rPr>
              <a:t>i</a:t>
            </a:r>
            <a:r>
              <a:rPr sz="1800" spc="129" dirty="0">
                <a:latin typeface="Arial"/>
                <a:cs typeface="Arial"/>
              </a:rPr>
              <a:t>z</a:t>
            </a:r>
            <a:r>
              <a:rPr sz="1800" spc="-16" dirty="0">
                <a:latin typeface="Arial"/>
                <a:cs typeface="Arial"/>
              </a:rPr>
              <a:t>i</a:t>
            </a:r>
            <a:r>
              <a:rPr sz="1800" spc="29" dirty="0">
                <a:latin typeface="Arial"/>
                <a:cs typeface="Arial"/>
              </a:rPr>
              <a:t>n</a:t>
            </a:r>
            <a:r>
              <a:rPr sz="1800" spc="-30" dirty="0">
                <a:latin typeface="Arial"/>
                <a:cs typeface="Arial"/>
              </a:rPr>
              <a:t>g</a:t>
            </a:r>
            <a:r>
              <a:rPr sz="1800" spc="-14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spc="58" dirty="0">
                <a:latin typeface="Arial"/>
                <a:cs typeface="Arial"/>
              </a:rPr>
              <a:t>m</a:t>
            </a:r>
            <a:r>
              <a:rPr sz="1800" spc="104" dirty="0">
                <a:latin typeface="Arial"/>
                <a:cs typeface="Arial"/>
              </a:rPr>
              <a:t>e</a:t>
            </a:r>
            <a:r>
              <a:rPr sz="1800" spc="-40" dirty="0">
                <a:latin typeface="Arial"/>
                <a:cs typeface="Arial"/>
              </a:rPr>
              <a:t>l</a:t>
            </a:r>
            <a:r>
              <a:rPr sz="1800" spc="125" dirty="0">
                <a:latin typeface="Arial"/>
                <a:cs typeface="Arial"/>
              </a:rPr>
              <a:t>o</a:t>
            </a:r>
            <a:r>
              <a:rPr sz="1800" spc="54" dirty="0">
                <a:latin typeface="Arial"/>
                <a:cs typeface="Arial"/>
              </a:rPr>
              <a:t>b</a:t>
            </a:r>
            <a:r>
              <a:rPr sz="1800" spc="-40" dirty="0">
                <a:latin typeface="Arial"/>
                <a:cs typeface="Arial"/>
              </a:rPr>
              <a:t>l</a:t>
            </a:r>
            <a:r>
              <a:rPr sz="1800" spc="79" dirty="0">
                <a:latin typeface="Arial"/>
                <a:cs typeface="Arial"/>
              </a:rPr>
              <a:t>a</a:t>
            </a:r>
            <a:r>
              <a:rPr sz="1800" spc="34" dirty="0">
                <a:latin typeface="Arial"/>
                <a:cs typeface="Arial"/>
              </a:rPr>
              <a:t>s</a:t>
            </a:r>
            <a:r>
              <a:rPr sz="1800" spc="78" dirty="0">
                <a:latin typeface="Arial"/>
                <a:cs typeface="Arial"/>
              </a:rPr>
              <a:t>t</a:t>
            </a:r>
            <a:r>
              <a:rPr sz="1800" spc="54" dirty="0">
                <a:latin typeface="Arial"/>
                <a:cs typeface="Arial"/>
              </a:rPr>
              <a:t>o</a:t>
            </a:r>
            <a:r>
              <a:rPr sz="1800" spc="33" dirty="0">
                <a:latin typeface="Arial"/>
                <a:cs typeface="Arial"/>
              </a:rPr>
              <a:t>m</a:t>
            </a:r>
            <a:r>
              <a:rPr sz="1800" spc="-10" dirty="0">
                <a:latin typeface="Arial"/>
                <a:cs typeface="Arial"/>
              </a:rPr>
              <a:t>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54644" y="3615110"/>
            <a:ext cx="121297" cy="546607"/>
          </a:xfrm>
          <a:prstGeom prst="rect">
            <a:avLst/>
          </a:prstGeom>
        </p:spPr>
        <p:txBody>
          <a:bodyPr wrap="square" lIns="0" tIns="12319" rIns="0" bIns="0" rtlCol="0">
            <a:noAutofit/>
          </a:bodyPr>
          <a:lstStyle/>
          <a:p>
            <a:pPr marL="12700">
              <a:lnSpc>
                <a:spcPts val="1939"/>
              </a:lnSpc>
            </a:pPr>
            <a:r>
              <a:rPr sz="1800" spc="-144" dirty="0">
                <a:solidFill>
                  <a:srgbClr val="FD0000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  <a:p>
            <a:pPr marL="12700" marR="0">
              <a:lnSpc>
                <a:spcPct val="95825"/>
              </a:lnSpc>
              <a:spcBef>
                <a:spcPts val="137"/>
              </a:spcBef>
            </a:pPr>
            <a:r>
              <a:rPr sz="1800" spc="-144" dirty="0"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32451" y="3907718"/>
            <a:ext cx="121297" cy="254000"/>
          </a:xfrm>
          <a:prstGeom prst="rect">
            <a:avLst/>
          </a:prstGeom>
        </p:spPr>
        <p:txBody>
          <a:bodyPr wrap="square" lIns="0" tIns="12319" rIns="0" bIns="0" rtlCol="0">
            <a:noAutofit/>
          </a:bodyPr>
          <a:lstStyle/>
          <a:p>
            <a:pPr marL="12700">
              <a:lnSpc>
                <a:spcPts val="1939"/>
              </a:lnSpc>
            </a:pPr>
            <a:r>
              <a:rPr sz="1800" spc="-144" dirty="0"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25332" y="3907718"/>
            <a:ext cx="2032608" cy="254000"/>
          </a:xfrm>
          <a:prstGeom prst="rect">
            <a:avLst/>
          </a:prstGeom>
        </p:spPr>
        <p:txBody>
          <a:bodyPr wrap="square" lIns="0" tIns="12319" rIns="0" bIns="0" rtlCol="0">
            <a:noAutofit/>
          </a:bodyPr>
          <a:lstStyle/>
          <a:p>
            <a:pPr marL="12700">
              <a:lnSpc>
                <a:spcPts val="1939"/>
              </a:lnSpc>
            </a:pPr>
            <a:r>
              <a:rPr sz="1800" spc="36" dirty="0">
                <a:latin typeface="Arial"/>
                <a:cs typeface="Arial"/>
              </a:rPr>
              <a:t>Cementa-ossifying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79684" y="3907718"/>
            <a:ext cx="852526" cy="254000"/>
          </a:xfrm>
          <a:prstGeom prst="rect">
            <a:avLst/>
          </a:prstGeom>
        </p:spPr>
        <p:txBody>
          <a:bodyPr wrap="square" lIns="0" tIns="12319" rIns="0" bIns="0" rtlCol="0">
            <a:noAutofit/>
          </a:bodyPr>
          <a:lstStyle/>
          <a:p>
            <a:pPr marL="12700">
              <a:lnSpc>
                <a:spcPts val="1939"/>
              </a:lnSpc>
            </a:pPr>
            <a:r>
              <a:rPr sz="1800" spc="34" dirty="0">
                <a:latin typeface="Arial"/>
                <a:cs typeface="Arial"/>
              </a:rPr>
              <a:t>fibroma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0259" y="4200326"/>
            <a:ext cx="121297" cy="254000"/>
          </a:xfrm>
          <a:prstGeom prst="rect">
            <a:avLst/>
          </a:prstGeom>
        </p:spPr>
        <p:txBody>
          <a:bodyPr wrap="square" lIns="0" tIns="12319" rIns="0" bIns="0" rtlCol="0">
            <a:noAutofit/>
          </a:bodyPr>
          <a:lstStyle/>
          <a:p>
            <a:pPr marL="12700">
              <a:lnSpc>
                <a:spcPts val="1939"/>
              </a:lnSpc>
            </a:pPr>
            <a:r>
              <a:rPr sz="1800" spc="-144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endParaRPr sz="1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8755" y="4200326"/>
            <a:ext cx="2918139" cy="1838960"/>
          </a:xfrm>
          <a:prstGeom prst="rect">
            <a:avLst/>
          </a:prstGeom>
        </p:spPr>
        <p:txBody>
          <a:bodyPr wrap="square" lIns="0" tIns="12319" rIns="0" bIns="0" rtlCol="0">
            <a:noAutofit/>
          </a:bodyPr>
          <a:lstStyle/>
          <a:p>
            <a:pPr marL="21844" marR="39430">
              <a:lnSpc>
                <a:spcPts val="1939"/>
              </a:lnSpc>
            </a:pPr>
            <a:r>
              <a:rPr sz="1800" spc="22" dirty="0">
                <a:solidFill>
                  <a:srgbClr val="FF0000"/>
                </a:solidFill>
                <a:latin typeface="Arial"/>
                <a:cs typeface="Arial"/>
              </a:rPr>
              <a:t>Squamous  Odontogenic</a:t>
            </a:r>
            <a:endParaRPr sz="18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8796" marR="39430">
              <a:lnSpc>
                <a:spcPts val="1989"/>
              </a:lnSpc>
              <a:spcBef>
                <a:spcPts val="2"/>
              </a:spcBef>
            </a:pPr>
            <a:r>
              <a:rPr sz="1800" spc="37" dirty="0">
                <a:solidFill>
                  <a:srgbClr val="FF0000"/>
                </a:solidFill>
                <a:latin typeface="Arial"/>
                <a:cs typeface="Arial"/>
              </a:rPr>
              <a:t>Tumor (SOT</a:t>
            </a:r>
            <a:r>
              <a:rPr lang="ar-IQ" sz="1800" spc="37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marL="18796" marR="39430">
              <a:lnSpc>
                <a:spcPts val="1989"/>
              </a:lnSpc>
              <a:spcBef>
                <a:spcPts val="2"/>
              </a:spcBef>
            </a:pPr>
            <a:r>
              <a:rPr sz="1800" spc="0" dirty="0">
                <a:solidFill>
                  <a:srgbClr val="FD0000"/>
                </a:solidFill>
                <a:latin typeface="Arial"/>
                <a:cs typeface="Arial"/>
              </a:rPr>
              <a:t>Calcifying  Epithelial </a:t>
            </a:r>
            <a:endParaRPr sz="1800" dirty="0">
              <a:latin typeface="Arial"/>
              <a:cs typeface="Arial"/>
            </a:endParaRPr>
          </a:p>
          <a:p>
            <a:pPr marL="18796" marR="790357">
              <a:lnSpc>
                <a:spcPts val="2069"/>
              </a:lnSpc>
            </a:pPr>
            <a:r>
              <a:rPr sz="1800" spc="39" dirty="0" err="1">
                <a:solidFill>
                  <a:srgbClr val="FD0000"/>
                </a:solidFill>
                <a:latin typeface="Arial"/>
                <a:cs typeface="Arial"/>
              </a:rPr>
              <a:t>Odontogenic</a:t>
            </a:r>
            <a:r>
              <a:rPr sz="1800" spc="39" dirty="0">
                <a:solidFill>
                  <a:srgbClr val="FD0000"/>
                </a:solidFill>
                <a:latin typeface="Arial"/>
                <a:cs typeface="Arial"/>
              </a:rPr>
              <a:t> </a:t>
            </a:r>
            <a:endParaRPr sz="1800" dirty="0">
              <a:latin typeface="Arial"/>
              <a:cs typeface="Arial"/>
            </a:endParaRPr>
          </a:p>
          <a:p>
            <a:pPr marL="18796" marR="790357">
              <a:lnSpc>
                <a:spcPts val="2069"/>
              </a:lnSpc>
            </a:pPr>
            <a:r>
              <a:rPr sz="1800" spc="40" dirty="0">
                <a:solidFill>
                  <a:srgbClr val="FD0000"/>
                </a:solidFill>
                <a:latin typeface="Arial"/>
                <a:cs typeface="Arial"/>
              </a:rPr>
              <a:t>Tumor(CEOT)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28"/>
              </a:spcBef>
            </a:pPr>
            <a:r>
              <a:rPr sz="1800" spc="27" dirty="0">
                <a:solidFill>
                  <a:srgbClr val="FD0000"/>
                </a:solidFill>
                <a:latin typeface="Arial"/>
                <a:cs typeface="Arial"/>
              </a:rPr>
              <a:t>Adenomatoid  Odontogenic</a:t>
            </a:r>
            <a:endParaRPr sz="1800" dirty="0">
              <a:latin typeface="Arial"/>
              <a:cs typeface="Arial"/>
            </a:endParaRPr>
          </a:p>
          <a:p>
            <a:pPr marL="18795" marR="39430">
              <a:lnSpc>
                <a:spcPts val="1989"/>
              </a:lnSpc>
              <a:spcBef>
                <a:spcPts val="99"/>
              </a:spcBef>
            </a:pPr>
            <a:r>
              <a:rPr sz="1800" spc="37" dirty="0">
                <a:solidFill>
                  <a:srgbClr val="FD0000"/>
                </a:solidFill>
                <a:latin typeface="Arial"/>
                <a:cs typeface="Arial"/>
              </a:rPr>
              <a:t>Tumor(AOT)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0259" y="4745918"/>
            <a:ext cx="118097" cy="254000"/>
          </a:xfrm>
          <a:prstGeom prst="rect">
            <a:avLst/>
          </a:prstGeom>
        </p:spPr>
        <p:txBody>
          <a:bodyPr wrap="square" lIns="0" tIns="12319" rIns="0" bIns="0" rtlCol="0">
            <a:noAutofit/>
          </a:bodyPr>
          <a:lstStyle/>
          <a:p>
            <a:pPr marL="12700">
              <a:lnSpc>
                <a:spcPts val="1939"/>
              </a:lnSpc>
            </a:pPr>
            <a:r>
              <a:rPr sz="1800" spc="-170" dirty="0">
                <a:solidFill>
                  <a:srgbClr val="FD0000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10259" y="5532302"/>
            <a:ext cx="118097" cy="254000"/>
          </a:xfrm>
          <a:prstGeom prst="rect">
            <a:avLst/>
          </a:prstGeom>
        </p:spPr>
        <p:txBody>
          <a:bodyPr wrap="square" lIns="0" tIns="12319" rIns="0" bIns="0" rtlCol="0">
            <a:noAutofit/>
          </a:bodyPr>
          <a:lstStyle/>
          <a:p>
            <a:pPr marL="12700">
              <a:lnSpc>
                <a:spcPts val="1939"/>
              </a:lnSpc>
            </a:pPr>
            <a:r>
              <a:rPr sz="1800" spc="-170" dirty="0">
                <a:solidFill>
                  <a:srgbClr val="FD0000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0"/>
            <a:ext cx="12674600" cy="768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63588" y="2853471"/>
            <a:ext cx="5479211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spc="107" dirty="0">
                <a:solidFill>
                  <a:srgbClr val="1A6BA5"/>
                </a:solidFill>
                <a:latin typeface="Arial"/>
                <a:cs typeface="Arial"/>
              </a:rPr>
              <a:t>Benign  Epithelial Odontogenic Tumor</a:t>
            </a:r>
            <a:endParaRPr sz="23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38619" y="3680592"/>
            <a:ext cx="237930" cy="431800"/>
          </a:xfrm>
          <a:prstGeom prst="rect">
            <a:avLst/>
          </a:prstGeom>
        </p:spPr>
        <p:txBody>
          <a:bodyPr wrap="square" lIns="0" tIns="21367" rIns="0" bIns="0" rtlCol="0">
            <a:noAutofit/>
          </a:bodyPr>
          <a:lstStyle/>
          <a:p>
            <a:pPr marL="12700">
              <a:lnSpc>
                <a:spcPts val="3365"/>
              </a:lnSpc>
            </a:pPr>
            <a:r>
              <a:rPr sz="3200" i="1" spc="126" dirty="0">
                <a:solidFill>
                  <a:srgbClr val="F07060"/>
                </a:solidFill>
                <a:latin typeface="Times New Roman"/>
                <a:cs typeface="Times New Roman"/>
              </a:rPr>
              <a:t>I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229347" y="3688591"/>
            <a:ext cx="3830617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b="1" spc="57" dirty="0">
                <a:solidFill>
                  <a:srgbClr val="1A6BA5"/>
                </a:solidFill>
                <a:latin typeface="Arial"/>
                <a:cs typeface="Arial"/>
              </a:rPr>
              <a:t>AMELOBLASTOMA</a:t>
            </a:r>
            <a:endParaRPr sz="3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/>
          <p:nvPr/>
        </p:nvSpPr>
        <p:spPr>
          <a:xfrm>
            <a:off x="98581" y="177343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818636" y="271358"/>
            <a:ext cx="7323038" cy="1399504"/>
          </a:xfrm>
          <a:prstGeom prst="rect">
            <a:avLst/>
          </a:prstGeom>
        </p:spPr>
        <p:txBody>
          <a:bodyPr wrap="square" lIns="0" tIns="27908" rIns="0" bIns="0" rtlCol="0">
            <a:noAutofit/>
          </a:bodyPr>
          <a:lstStyle/>
          <a:p>
            <a:pPr marL="12700" marR="28920">
              <a:lnSpc>
                <a:spcPts val="4395"/>
              </a:lnSpc>
            </a:pPr>
            <a:r>
              <a:rPr sz="4200" b="1" spc="129" dirty="0">
                <a:latin typeface="Arial"/>
                <a:cs typeface="Arial"/>
              </a:rPr>
              <a:t>AMELOBLASTOMA</a:t>
            </a:r>
            <a:endParaRPr sz="4200">
              <a:latin typeface="Arial"/>
              <a:cs typeface="Arial"/>
            </a:endParaRPr>
          </a:p>
          <a:p>
            <a:pPr marL="768604" indent="-6095">
              <a:lnSpc>
                <a:spcPts val="2400"/>
              </a:lnSpc>
              <a:spcBef>
                <a:spcPts val="1746"/>
              </a:spcBef>
            </a:pPr>
            <a:r>
              <a:rPr sz="1900" spc="34" dirty="0">
                <a:solidFill>
                  <a:srgbClr val="FDFDFD"/>
                </a:solidFill>
                <a:latin typeface="Arial"/>
                <a:cs typeface="Arial"/>
              </a:rPr>
              <a:t>Ameloblastoma is a </a:t>
            </a:r>
            <a:r>
              <a:rPr sz="1900" spc="34" dirty="0">
                <a:solidFill>
                  <a:srgbClr val="FDFD00"/>
                </a:solidFill>
                <a:latin typeface="Arial"/>
                <a:cs typeface="Arial"/>
              </a:rPr>
              <a:t>benign intraosseous progressively growing </a:t>
            </a:r>
            <a:r>
              <a:rPr sz="1900" spc="34" dirty="0">
                <a:solidFill>
                  <a:srgbClr val="FDFDFD"/>
                </a:solidFill>
                <a:latin typeface="Arial"/>
                <a:cs typeface="Arial"/>
              </a:rPr>
              <a:t>epithelial odontogenic neoplasm  characterized  by</a:t>
            </a:r>
            <a:endParaRPr sz="1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74539" y="1708963"/>
            <a:ext cx="3014408" cy="5715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spc="22" dirty="0">
                <a:solidFill>
                  <a:srgbClr val="FDFD00"/>
                </a:solidFill>
                <a:latin typeface="Arial"/>
                <a:cs typeface="Arial"/>
              </a:rPr>
              <a:t>expansion  and a tendency</a:t>
            </a:r>
            <a:endParaRPr sz="1900">
              <a:latin typeface="Arial"/>
              <a:cs typeface="Arial"/>
            </a:endParaRPr>
          </a:p>
          <a:p>
            <a:pPr marL="12700" marR="36195">
              <a:lnSpc>
                <a:spcPct val="95825"/>
              </a:lnSpc>
              <a:spcBef>
                <a:spcPts val="112"/>
              </a:spcBef>
            </a:pPr>
            <a:r>
              <a:rPr sz="1900" spc="8" dirty="0">
                <a:solidFill>
                  <a:srgbClr val="FDFDFD"/>
                </a:solidFill>
                <a:latin typeface="Arial"/>
                <a:cs typeface="Arial"/>
              </a:rPr>
              <a:t>adequately  removed.</a:t>
            </a:r>
            <a:endParaRPr sz="1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01203" y="1708963"/>
            <a:ext cx="359325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spc="42" dirty="0">
                <a:solidFill>
                  <a:srgbClr val="FDFD00"/>
                </a:solidFill>
                <a:latin typeface="Arial"/>
                <a:cs typeface="Arial"/>
              </a:rPr>
              <a:t>for</a:t>
            </a:r>
            <a:endParaRPr sz="19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79155" y="1708963"/>
            <a:ext cx="2474271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spc="-7" dirty="0">
                <a:solidFill>
                  <a:srgbClr val="FDFD00"/>
                </a:solidFill>
                <a:latin typeface="Arial"/>
                <a:cs typeface="Arial"/>
              </a:rPr>
              <a:t>local  recurrence  </a:t>
            </a:r>
            <a:r>
              <a:rPr sz="1900" spc="-7" dirty="0">
                <a:solidFill>
                  <a:srgbClr val="FDFDFD"/>
                </a:solidFill>
                <a:latin typeface="Arial"/>
                <a:cs typeface="Arial"/>
              </a:rPr>
              <a:t>if not</a:t>
            </a:r>
            <a:endParaRPr sz="1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0" y="2223833"/>
            <a:ext cx="328967" cy="609600"/>
          </a:xfrm>
          <a:prstGeom prst="rect">
            <a:avLst/>
          </a:prstGeom>
        </p:spPr>
        <p:txBody>
          <a:bodyPr wrap="square" lIns="0" tIns="30448" rIns="0" bIns="0" rtlCol="0">
            <a:noAutofit/>
          </a:bodyPr>
          <a:lstStyle/>
          <a:p>
            <a:pPr marL="12700">
              <a:lnSpc>
                <a:spcPts val="4795"/>
              </a:lnSpc>
            </a:pPr>
            <a:r>
              <a:rPr sz="4600" spc="167" dirty="0">
                <a:solidFill>
                  <a:srgbClr val="6095BA"/>
                </a:solidFill>
                <a:latin typeface="Times New Roman"/>
                <a:cs typeface="Times New Roman"/>
              </a:rPr>
              <a:t>-</a:t>
            </a:r>
            <a:endParaRPr sz="46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21115" y="2598915"/>
            <a:ext cx="559826" cy="469900"/>
          </a:xfrm>
          <a:prstGeom prst="rect">
            <a:avLst/>
          </a:prstGeom>
        </p:spPr>
        <p:txBody>
          <a:bodyPr wrap="square" lIns="0" tIns="23368" rIns="0" bIns="0" rtlCol="0">
            <a:noAutofit/>
          </a:bodyPr>
          <a:lstStyle/>
          <a:p>
            <a:pPr marL="12700">
              <a:lnSpc>
                <a:spcPts val="3679"/>
              </a:lnSpc>
            </a:pPr>
            <a:r>
              <a:rPr sz="3500" b="1" spc="-7" dirty="0">
                <a:solidFill>
                  <a:srgbClr val="7CC8EB"/>
                </a:solidFill>
                <a:latin typeface="Arial"/>
                <a:cs typeface="Arial"/>
              </a:rPr>
              <a:t>02</a:t>
            </a:r>
            <a:endParaRPr sz="35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59299" y="2644635"/>
            <a:ext cx="508337" cy="469900"/>
          </a:xfrm>
          <a:prstGeom prst="rect">
            <a:avLst/>
          </a:prstGeom>
        </p:spPr>
        <p:txBody>
          <a:bodyPr wrap="square" lIns="0" tIns="23368" rIns="0" bIns="0" rtlCol="0">
            <a:noAutofit/>
          </a:bodyPr>
          <a:lstStyle/>
          <a:p>
            <a:pPr marL="12700">
              <a:lnSpc>
                <a:spcPts val="3679"/>
              </a:lnSpc>
            </a:pPr>
            <a:r>
              <a:rPr sz="3500" b="1" spc="-306" dirty="0">
                <a:solidFill>
                  <a:srgbClr val="83CCC6"/>
                </a:solidFill>
                <a:latin typeface="Arial"/>
                <a:cs typeface="Arial"/>
              </a:rPr>
              <a:t>01</a:t>
            </a:r>
            <a:endParaRPr sz="35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28251" y="2784153"/>
            <a:ext cx="2317230" cy="241300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12700">
              <a:lnSpc>
                <a:spcPts val="1839"/>
              </a:lnSpc>
            </a:pPr>
            <a:r>
              <a:rPr sz="1700" spc="36" dirty="0">
                <a:solidFill>
                  <a:srgbClr val="7CC8EB"/>
                </a:solidFill>
                <a:latin typeface="Arial"/>
                <a:cs typeface="Arial"/>
              </a:rPr>
              <a:t>CLINICAL FEATURES</a:t>
            </a:r>
            <a:endParaRPr sz="17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03011" y="2829873"/>
            <a:ext cx="1783141" cy="241300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12700">
              <a:lnSpc>
                <a:spcPts val="1839"/>
              </a:lnSpc>
            </a:pPr>
            <a:r>
              <a:rPr sz="1700" spc="46" dirty="0">
                <a:solidFill>
                  <a:srgbClr val="83CCC6"/>
                </a:solidFill>
                <a:latin typeface="Arial"/>
                <a:cs typeface="Arial"/>
              </a:rPr>
              <a:t>EPIDEMIOLOGY</a:t>
            </a:r>
            <a:endParaRPr sz="17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25643" y="3317553"/>
            <a:ext cx="3004066" cy="1612900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15747" marR="24539">
              <a:lnSpc>
                <a:spcPts val="1839"/>
              </a:lnSpc>
            </a:pPr>
            <a:r>
              <a:rPr sz="1700" spc="43" dirty="0">
                <a:solidFill>
                  <a:srgbClr val="C00000"/>
                </a:solidFill>
                <a:latin typeface="Arial"/>
                <a:cs typeface="Arial"/>
              </a:rPr>
              <a:t>The most common</a:t>
            </a:r>
            <a:endParaRPr sz="17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18796" indent="0">
              <a:lnSpc>
                <a:spcPts val="1954"/>
              </a:lnSpc>
              <a:spcBef>
                <a:spcPts val="38"/>
              </a:spcBef>
            </a:pPr>
            <a:r>
              <a:rPr sz="1700" spc="19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1700" spc="14" dirty="0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sz="1700" spc="19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1700" spc="14" dirty="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sz="1700" spc="9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1700" spc="14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1700" spc="19" dirty="0">
                <a:solidFill>
                  <a:srgbClr val="C00000"/>
                </a:solidFill>
                <a:latin typeface="Arial"/>
                <a:cs typeface="Arial"/>
              </a:rPr>
              <a:t>g</a:t>
            </a:r>
            <a:r>
              <a:rPr sz="1700" spc="14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1700" spc="19" dirty="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sz="1700" spc="4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1700" spc="0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sz="1700" spc="382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700" spc="32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1700" spc="14" dirty="0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sz="1700" spc="47" dirty="0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sz="1700" spc="108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1700" spc="59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sz="1700" spc="-282" dirty="0">
                <a:latin typeface="Arial"/>
                <a:cs typeface="Arial"/>
              </a:rPr>
              <a:t>,</a:t>
            </a:r>
            <a:r>
              <a:rPr sz="1700" spc="0" dirty="0">
                <a:latin typeface="Arial"/>
                <a:cs typeface="Arial"/>
              </a:rPr>
              <a:t> </a:t>
            </a:r>
            <a:r>
              <a:rPr sz="1700" spc="-194" dirty="0">
                <a:latin typeface="Arial"/>
                <a:cs typeface="Arial"/>
              </a:rPr>
              <a:t> </a:t>
            </a:r>
            <a:r>
              <a:rPr sz="1700" spc="-33" dirty="0">
                <a:solidFill>
                  <a:srgbClr val="F07060"/>
                </a:solidFill>
                <a:latin typeface="Arial"/>
                <a:cs typeface="Arial"/>
              </a:rPr>
              <a:t>e</a:t>
            </a:r>
            <a:r>
              <a:rPr sz="1700" spc="87" dirty="0">
                <a:solidFill>
                  <a:srgbClr val="F07060"/>
                </a:solidFill>
                <a:latin typeface="Arial"/>
                <a:cs typeface="Arial"/>
              </a:rPr>
              <a:t>x</a:t>
            </a:r>
            <a:r>
              <a:rPr sz="1700" spc="60" dirty="0">
                <a:solidFill>
                  <a:srgbClr val="F07060"/>
                </a:solidFill>
                <a:latin typeface="Arial"/>
                <a:cs typeface="Arial"/>
              </a:rPr>
              <a:t>c</a:t>
            </a:r>
            <a:r>
              <a:rPr sz="1700" spc="-17" dirty="0">
                <a:solidFill>
                  <a:srgbClr val="F07060"/>
                </a:solidFill>
                <a:latin typeface="Arial"/>
                <a:cs typeface="Arial"/>
              </a:rPr>
              <a:t>l</a:t>
            </a:r>
            <a:r>
              <a:rPr sz="1700" spc="37" dirty="0">
                <a:solidFill>
                  <a:srgbClr val="F07060"/>
                </a:solidFill>
                <a:latin typeface="Arial"/>
                <a:cs typeface="Arial"/>
              </a:rPr>
              <a:t>u</a:t>
            </a:r>
            <a:r>
              <a:rPr sz="1700" spc="61" dirty="0">
                <a:solidFill>
                  <a:srgbClr val="F07060"/>
                </a:solidFill>
                <a:latin typeface="Arial"/>
                <a:cs typeface="Arial"/>
              </a:rPr>
              <a:t>d</a:t>
            </a:r>
            <a:r>
              <a:rPr sz="1700" spc="31" dirty="0">
                <a:solidFill>
                  <a:srgbClr val="F07060"/>
                </a:solidFill>
                <a:latin typeface="Arial"/>
                <a:cs typeface="Arial"/>
              </a:rPr>
              <a:t>i</a:t>
            </a:r>
            <a:r>
              <a:rPr sz="1700" spc="14" dirty="0">
                <a:solidFill>
                  <a:srgbClr val="F07060"/>
                </a:solidFill>
                <a:latin typeface="Arial"/>
                <a:cs typeface="Arial"/>
              </a:rPr>
              <a:t>n</a:t>
            </a:r>
            <a:r>
              <a:rPr sz="1700" spc="-28" dirty="0">
                <a:solidFill>
                  <a:srgbClr val="F07060"/>
                </a:solidFill>
                <a:latin typeface="Arial"/>
                <a:cs typeface="Arial"/>
              </a:rPr>
              <a:t>g</a:t>
            </a:r>
            <a:r>
              <a:rPr sz="1700" spc="-14" dirty="0">
                <a:solidFill>
                  <a:srgbClr val="F07060"/>
                </a:solidFill>
                <a:latin typeface="Arial"/>
                <a:cs typeface="Arial"/>
              </a:rPr>
              <a:t> </a:t>
            </a:r>
            <a:endParaRPr sz="1700" dirty="0">
              <a:latin typeface="Arial"/>
              <a:cs typeface="Arial"/>
            </a:endParaRPr>
          </a:p>
          <a:p>
            <a:pPr marL="18796">
              <a:lnSpc>
                <a:spcPts val="1954"/>
              </a:lnSpc>
              <a:spcBef>
                <a:spcPts val="254"/>
              </a:spcBef>
            </a:pPr>
            <a:r>
              <a:rPr sz="1700" spc="39" dirty="0">
                <a:solidFill>
                  <a:srgbClr val="F07060"/>
                </a:solidFill>
                <a:latin typeface="Arial"/>
                <a:cs typeface="Arial"/>
              </a:rPr>
              <a:t>odontomas</a:t>
            </a:r>
            <a:endParaRPr sz="1700" dirty="0">
              <a:latin typeface="Arial"/>
              <a:cs typeface="Arial"/>
            </a:endParaRPr>
          </a:p>
          <a:p>
            <a:pPr marL="12700" marR="24539">
              <a:lnSpc>
                <a:spcPts val="1870"/>
              </a:lnSpc>
              <a:spcBef>
                <a:spcPts val="347"/>
              </a:spcBef>
            </a:pPr>
            <a:r>
              <a:rPr sz="1800" spc="59" dirty="0">
                <a:latin typeface="Times New Roman"/>
                <a:cs typeface="Times New Roman"/>
              </a:rPr>
              <a:t>4th-5t</a:t>
            </a:r>
            <a:r>
              <a:rPr lang="en-US" spc="59" dirty="0">
                <a:latin typeface="Times New Roman"/>
                <a:cs typeface="Times New Roman"/>
              </a:rPr>
              <a:t>h</a:t>
            </a:r>
            <a:r>
              <a:rPr sz="1800" spc="59" dirty="0">
                <a:latin typeface="Times New Roman"/>
                <a:cs typeface="Times New Roman"/>
              </a:rPr>
              <a:t> </a:t>
            </a:r>
            <a:r>
              <a:rPr sz="1700" spc="31" dirty="0">
                <a:latin typeface="Arial"/>
                <a:cs typeface="Arial"/>
              </a:rPr>
              <a:t>decade of life</a:t>
            </a:r>
            <a:endParaRPr sz="1700" dirty="0">
              <a:latin typeface="Arial"/>
              <a:cs typeface="Arial"/>
            </a:endParaRPr>
          </a:p>
          <a:p>
            <a:pPr marL="12700" marR="24539">
              <a:lnSpc>
                <a:spcPct val="95825"/>
              </a:lnSpc>
              <a:spcBef>
                <a:spcPts val="201"/>
              </a:spcBef>
            </a:pPr>
            <a:r>
              <a:rPr sz="1700" spc="44" dirty="0">
                <a:latin typeface="Arial"/>
                <a:cs typeface="Arial"/>
              </a:rPr>
              <a:t>Age range 8-92 years</a:t>
            </a:r>
            <a:endParaRPr sz="1700" dirty="0">
              <a:latin typeface="Arial"/>
              <a:cs typeface="Arial"/>
            </a:endParaRPr>
          </a:p>
          <a:p>
            <a:pPr marL="27940" marR="24539">
              <a:lnSpc>
                <a:spcPct val="95825"/>
              </a:lnSpc>
              <a:spcBef>
                <a:spcPts val="180"/>
              </a:spcBef>
            </a:pPr>
            <a:r>
              <a:rPr sz="1700" spc="30" dirty="0">
                <a:latin typeface="Arial"/>
                <a:cs typeface="Arial"/>
              </a:rPr>
              <a:t>No sex predilection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39987" y="3339643"/>
            <a:ext cx="139293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dirty="0">
                <a:latin typeface="Arial"/>
                <a:cs typeface="Arial"/>
              </a:rPr>
              <a:t>•</a:t>
            </a:r>
            <a:endParaRPr sz="1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98483" y="3339643"/>
            <a:ext cx="2921681" cy="1171956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5747" marR="28920">
              <a:lnSpc>
                <a:spcPts val="2039"/>
              </a:lnSpc>
            </a:pPr>
            <a:r>
              <a:rPr sz="1900" spc="33" dirty="0">
                <a:latin typeface="Arial"/>
                <a:cs typeface="Arial"/>
              </a:rPr>
              <a:t>Site: </a:t>
            </a:r>
            <a:r>
              <a:rPr sz="1900" spc="33" dirty="0">
                <a:solidFill>
                  <a:srgbClr val="F07060"/>
                </a:solidFill>
                <a:latin typeface="Arial"/>
                <a:cs typeface="Arial"/>
              </a:rPr>
              <a:t>80% in mandible,</a:t>
            </a:r>
            <a:endParaRPr sz="1900" dirty="0">
              <a:latin typeface="Arial"/>
              <a:cs typeface="Arial"/>
            </a:endParaRPr>
          </a:p>
          <a:p>
            <a:pPr marL="12700" indent="9143">
              <a:lnSpc>
                <a:spcPts val="2400"/>
              </a:lnSpc>
              <a:spcBef>
                <a:spcPts val="23"/>
              </a:spcBef>
            </a:pPr>
            <a:r>
              <a:rPr sz="1900" spc="-93" dirty="0">
                <a:solidFill>
                  <a:srgbClr val="F07060"/>
                </a:solidFill>
                <a:latin typeface="Arial"/>
                <a:cs typeface="Arial"/>
              </a:rPr>
              <a:t>p</a:t>
            </a:r>
            <a:r>
              <a:rPr sz="1900" spc="69" dirty="0">
                <a:solidFill>
                  <a:srgbClr val="F07060"/>
                </a:solidFill>
                <a:latin typeface="Arial"/>
                <a:cs typeface="Arial"/>
              </a:rPr>
              <a:t>o</a:t>
            </a:r>
            <a:r>
              <a:rPr sz="1900" spc="8" dirty="0">
                <a:solidFill>
                  <a:srgbClr val="F07060"/>
                </a:solidFill>
                <a:latin typeface="Arial"/>
                <a:cs typeface="Arial"/>
              </a:rPr>
              <a:t>s</a:t>
            </a:r>
            <a:r>
              <a:rPr sz="1900" spc="95" dirty="0">
                <a:solidFill>
                  <a:srgbClr val="F07060"/>
                </a:solidFill>
                <a:latin typeface="Arial"/>
                <a:cs typeface="Arial"/>
              </a:rPr>
              <a:t>t</a:t>
            </a:r>
            <a:r>
              <a:rPr sz="1900" spc="47" dirty="0">
                <a:solidFill>
                  <a:srgbClr val="F07060"/>
                </a:solidFill>
                <a:latin typeface="Arial"/>
                <a:cs typeface="Arial"/>
              </a:rPr>
              <a:t>e</a:t>
            </a:r>
            <a:r>
              <a:rPr sz="1900" spc="86" dirty="0">
                <a:solidFill>
                  <a:srgbClr val="F07060"/>
                </a:solidFill>
                <a:latin typeface="Arial"/>
                <a:cs typeface="Arial"/>
              </a:rPr>
              <a:t>r</a:t>
            </a:r>
            <a:r>
              <a:rPr sz="1900" spc="-110" dirty="0">
                <a:solidFill>
                  <a:srgbClr val="F07060"/>
                </a:solidFill>
                <a:latin typeface="Arial"/>
                <a:cs typeface="Arial"/>
              </a:rPr>
              <a:t>i</a:t>
            </a:r>
            <a:r>
              <a:rPr sz="1900" spc="143" dirty="0">
                <a:solidFill>
                  <a:srgbClr val="F07060"/>
                </a:solidFill>
                <a:latin typeface="Arial"/>
                <a:cs typeface="Arial"/>
              </a:rPr>
              <a:t>o</a:t>
            </a:r>
            <a:r>
              <a:rPr sz="1900" spc="60" dirty="0">
                <a:solidFill>
                  <a:srgbClr val="F07060"/>
                </a:solidFill>
                <a:latin typeface="Arial"/>
                <a:cs typeface="Arial"/>
              </a:rPr>
              <a:t>r</a:t>
            </a:r>
            <a:r>
              <a:rPr sz="1900" spc="-29" dirty="0">
                <a:solidFill>
                  <a:srgbClr val="F07060"/>
                </a:solidFill>
                <a:latin typeface="Arial"/>
                <a:cs typeface="Arial"/>
              </a:rPr>
              <a:t>&gt;</a:t>
            </a:r>
            <a:r>
              <a:rPr sz="1900" spc="95" dirty="0">
                <a:solidFill>
                  <a:srgbClr val="F07060"/>
                </a:solidFill>
                <a:latin typeface="Arial"/>
                <a:cs typeface="Arial"/>
              </a:rPr>
              <a:t>a</a:t>
            </a:r>
            <a:r>
              <a:rPr sz="1900" spc="-25" dirty="0">
                <a:solidFill>
                  <a:srgbClr val="F07060"/>
                </a:solidFill>
                <a:latin typeface="Arial"/>
                <a:cs typeface="Arial"/>
              </a:rPr>
              <a:t>n</a:t>
            </a:r>
            <a:r>
              <a:rPr sz="1900" spc="95" dirty="0">
                <a:solidFill>
                  <a:srgbClr val="F07060"/>
                </a:solidFill>
                <a:latin typeface="Arial"/>
                <a:cs typeface="Arial"/>
              </a:rPr>
              <a:t>t</a:t>
            </a:r>
            <a:r>
              <a:rPr sz="1900" spc="47" dirty="0">
                <a:solidFill>
                  <a:srgbClr val="F07060"/>
                </a:solidFill>
                <a:latin typeface="Arial"/>
                <a:cs typeface="Arial"/>
              </a:rPr>
              <a:t>e</a:t>
            </a:r>
            <a:r>
              <a:rPr sz="1900" spc="86" dirty="0">
                <a:solidFill>
                  <a:srgbClr val="F07060"/>
                </a:solidFill>
                <a:latin typeface="Arial"/>
                <a:cs typeface="Arial"/>
              </a:rPr>
              <a:t>r</a:t>
            </a:r>
            <a:r>
              <a:rPr sz="1900" spc="-85" dirty="0">
                <a:solidFill>
                  <a:srgbClr val="F07060"/>
                </a:solidFill>
                <a:latin typeface="Arial"/>
                <a:cs typeface="Arial"/>
              </a:rPr>
              <a:t>i</a:t>
            </a:r>
            <a:r>
              <a:rPr sz="1900" spc="116" dirty="0">
                <a:solidFill>
                  <a:srgbClr val="F07060"/>
                </a:solidFill>
                <a:latin typeface="Arial"/>
                <a:cs typeface="Arial"/>
              </a:rPr>
              <a:t>o</a:t>
            </a:r>
            <a:r>
              <a:rPr sz="1900" spc="55" dirty="0">
                <a:solidFill>
                  <a:srgbClr val="F07060"/>
                </a:solidFill>
                <a:latin typeface="Arial"/>
                <a:cs typeface="Arial"/>
              </a:rPr>
              <a:t>r</a:t>
            </a:r>
            <a:endParaRPr lang="en-US" sz="1900" spc="55" dirty="0">
              <a:solidFill>
                <a:srgbClr val="F07060"/>
              </a:solidFill>
              <a:latin typeface="Arial"/>
              <a:cs typeface="Arial"/>
            </a:endParaRPr>
          </a:p>
          <a:p>
            <a:pPr marL="12700" indent="9143">
              <a:lnSpc>
                <a:spcPts val="2400"/>
              </a:lnSpc>
              <a:spcBef>
                <a:spcPts val="23"/>
              </a:spcBef>
            </a:pPr>
            <a:endParaRPr lang="en-US" sz="1900" spc="55" dirty="0">
              <a:solidFill>
                <a:srgbClr val="F0706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73243" y="4119319"/>
            <a:ext cx="124498" cy="811133"/>
          </a:xfrm>
          <a:prstGeom prst="rect">
            <a:avLst/>
          </a:prstGeom>
        </p:spPr>
        <p:txBody>
          <a:bodyPr wrap="square" lIns="0" tIns="12319" rIns="0" bIns="0" rtlCol="0">
            <a:noAutofit/>
          </a:bodyPr>
          <a:lstStyle/>
          <a:p>
            <a:pPr marL="12700">
              <a:lnSpc>
                <a:spcPts val="1939"/>
              </a:lnSpc>
            </a:pPr>
            <a:r>
              <a:rPr sz="1800" spc="-119" dirty="0">
                <a:latin typeface="Times New Roman"/>
                <a:cs typeface="Times New Roman"/>
              </a:rPr>
              <a:t>•</a:t>
            </a:r>
            <a:endParaRPr sz="1800">
              <a:latin typeface="Times New Roman"/>
              <a:cs typeface="Times New Roman"/>
            </a:endParaRPr>
          </a:p>
          <a:p>
            <a:pPr marL="12700" marR="971">
              <a:lnSpc>
                <a:spcPct val="95825"/>
              </a:lnSpc>
              <a:spcBef>
                <a:spcPts val="198"/>
              </a:spcBef>
            </a:pPr>
            <a:r>
              <a:rPr sz="1700" dirty="0">
                <a:latin typeface="Arial"/>
                <a:cs typeface="Arial"/>
              </a:rPr>
              <a:t>•</a:t>
            </a:r>
            <a:endParaRPr sz="1700">
              <a:latin typeface="Arial"/>
              <a:cs typeface="Arial"/>
            </a:endParaRPr>
          </a:p>
          <a:p>
            <a:pPr marL="12700" marR="971">
              <a:lnSpc>
                <a:spcPct val="95825"/>
              </a:lnSpc>
              <a:spcBef>
                <a:spcPts val="180"/>
              </a:spcBef>
            </a:pPr>
            <a:r>
              <a:rPr sz="1700" dirty="0">
                <a:latin typeface="Arial"/>
                <a:cs typeface="Arial"/>
              </a:rPr>
              <a:t>•</a:t>
            </a:r>
            <a:endParaRPr sz="1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07627" y="4373669"/>
            <a:ext cx="760434" cy="442729"/>
          </a:xfrm>
          <a:prstGeom prst="rect">
            <a:avLst/>
          </a:prstGeom>
        </p:spPr>
        <p:txBody>
          <a:bodyPr wrap="square" lIns="0" tIns="21780" rIns="0" bIns="0" rtlCol="0">
            <a:noAutofit/>
          </a:bodyPr>
          <a:lstStyle/>
          <a:p>
            <a:pPr marL="12700">
              <a:lnSpc>
                <a:spcPts val="3429"/>
              </a:lnSpc>
            </a:pPr>
            <a:endParaRPr sz="19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55099" y="4124003"/>
            <a:ext cx="116601" cy="692396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endParaRPr sz="19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39987" y="4854499"/>
            <a:ext cx="139293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dirty="0">
                <a:latin typeface="Arial"/>
                <a:cs typeface="Arial"/>
              </a:rPr>
              <a:t>•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710675" y="4854499"/>
            <a:ext cx="2365819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spc="-18" dirty="0">
                <a:latin typeface="Arial"/>
                <a:cs typeface="Arial"/>
              </a:rPr>
              <a:t>Early:  Slow,  painless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98483" y="4983269"/>
            <a:ext cx="1224706" cy="442729"/>
          </a:xfrm>
          <a:prstGeom prst="rect">
            <a:avLst/>
          </a:prstGeom>
        </p:spPr>
        <p:txBody>
          <a:bodyPr wrap="square" lIns="0" tIns="21780" rIns="0" bIns="0" rtlCol="0">
            <a:noAutofit/>
          </a:bodyPr>
          <a:lstStyle/>
          <a:p>
            <a:pPr marL="12700">
              <a:lnSpc>
                <a:spcPts val="3429"/>
              </a:lnSpc>
            </a:pPr>
            <a:r>
              <a:rPr sz="2850" spc="14" baseline="-9154" dirty="0">
                <a:latin typeface="Arial"/>
                <a:cs typeface="Arial"/>
              </a:rPr>
              <a:t>expans</a:t>
            </a:r>
            <a:r>
              <a:rPr lang="en-US" sz="2850" spc="14" baseline="-9154" dirty="0">
                <a:latin typeface="Arial"/>
                <a:cs typeface="Arial"/>
              </a:rPr>
              <a:t>ion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12299" y="5159299"/>
            <a:ext cx="111413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endParaRPr sz="19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39987" y="5464099"/>
            <a:ext cx="139293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dirty="0">
                <a:latin typeface="Arial"/>
                <a:cs typeface="Arial"/>
              </a:rPr>
              <a:t>•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07627" y="5464099"/>
            <a:ext cx="3359581" cy="266700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spc="13" dirty="0">
                <a:latin typeface="Arial"/>
                <a:cs typeface="Arial"/>
              </a:rPr>
              <a:t>Later, with  increasing size:e.g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97187" y="5781091"/>
            <a:ext cx="139293" cy="864108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>
              <a:lnSpc>
                <a:spcPts val="2039"/>
              </a:lnSpc>
            </a:pPr>
            <a:r>
              <a:rPr sz="1900" dirty="0">
                <a:latin typeface="Arial"/>
                <a:cs typeface="Arial"/>
              </a:rPr>
              <a:t>•</a:t>
            </a:r>
            <a:endParaRPr sz="1900">
              <a:latin typeface="Arial"/>
              <a:cs typeface="Arial"/>
            </a:endParaRPr>
          </a:p>
          <a:p>
            <a:pPr marL="12700" marR="0">
              <a:lnSpc>
                <a:spcPct val="95825"/>
              </a:lnSpc>
              <a:spcBef>
                <a:spcPts val="138"/>
              </a:spcBef>
            </a:pPr>
            <a:r>
              <a:rPr sz="1900" dirty="0">
                <a:latin typeface="Arial"/>
                <a:cs typeface="Arial"/>
              </a:rPr>
              <a:t>•</a:t>
            </a:r>
            <a:endParaRPr sz="1900">
              <a:latin typeface="Arial"/>
              <a:cs typeface="Arial"/>
            </a:endParaRPr>
          </a:p>
          <a:p>
            <a:pPr marL="12700" marR="0">
              <a:lnSpc>
                <a:spcPct val="95825"/>
              </a:lnSpc>
              <a:spcBef>
                <a:spcPts val="95"/>
              </a:spcBef>
            </a:pPr>
            <a:r>
              <a:rPr sz="1900" dirty="0">
                <a:latin typeface="Arial"/>
                <a:cs typeface="Arial"/>
              </a:rPr>
              <a:t>•</a:t>
            </a:r>
            <a:endParaRPr sz="19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9164827" y="5781091"/>
            <a:ext cx="1834832" cy="864108"/>
          </a:xfrm>
          <a:prstGeom prst="rect">
            <a:avLst/>
          </a:prstGeom>
        </p:spPr>
        <p:txBody>
          <a:bodyPr wrap="square" lIns="0" tIns="12954" rIns="0" bIns="0" rtlCol="0">
            <a:noAutofit/>
          </a:bodyPr>
          <a:lstStyle/>
          <a:p>
            <a:pPr marL="12700" marR="110">
              <a:lnSpc>
                <a:spcPts val="2039"/>
              </a:lnSpc>
            </a:pPr>
            <a:r>
              <a:rPr sz="1900" spc="-5" dirty="0">
                <a:latin typeface="Arial"/>
                <a:cs typeface="Arial"/>
              </a:rPr>
              <a:t>Loosening  teeth</a:t>
            </a:r>
            <a:endParaRPr sz="1900" dirty="0">
              <a:latin typeface="Arial"/>
              <a:cs typeface="Arial"/>
            </a:endParaRPr>
          </a:p>
          <a:p>
            <a:pPr marL="12700" marR="36195">
              <a:lnSpc>
                <a:spcPct val="95825"/>
              </a:lnSpc>
              <a:spcBef>
                <a:spcPts val="138"/>
              </a:spcBef>
            </a:pPr>
            <a:r>
              <a:rPr sz="1900" spc="28" dirty="0">
                <a:latin typeface="Arial"/>
                <a:cs typeface="Arial"/>
              </a:rPr>
              <a:t>Malocclusion</a:t>
            </a:r>
            <a:endParaRPr sz="1900" dirty="0">
              <a:latin typeface="Arial"/>
              <a:cs typeface="Arial"/>
            </a:endParaRPr>
          </a:p>
          <a:p>
            <a:pPr marL="15748">
              <a:lnSpc>
                <a:spcPct val="95825"/>
              </a:lnSpc>
              <a:spcBef>
                <a:spcPts val="95"/>
              </a:spcBef>
            </a:pPr>
            <a:r>
              <a:rPr sz="1900" spc="33" dirty="0">
                <a:latin typeface="Arial"/>
                <a:cs typeface="Arial"/>
              </a:rPr>
              <a:t>Facial deformity</a:t>
            </a:r>
            <a:endParaRPr sz="19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102612" y="355916"/>
            <a:ext cx="6260510" cy="1914271"/>
          </a:xfrm>
          <a:prstGeom prst="rect">
            <a:avLst/>
          </a:prstGeom>
        </p:spPr>
        <p:txBody>
          <a:bodyPr wrap="square" lIns="0" tIns="31781" rIns="0" bIns="0" rtlCol="0">
            <a:noAutofit/>
          </a:bodyPr>
          <a:lstStyle/>
          <a:p>
            <a:pPr marL="1820163">
              <a:lnSpc>
                <a:spcPts val="5005"/>
              </a:lnSpc>
            </a:pPr>
            <a:r>
              <a:rPr sz="4800" b="1" spc="-121" dirty="0">
                <a:solidFill>
                  <a:srgbClr val="1A6BA5"/>
                </a:solidFill>
                <a:latin typeface="Arial"/>
                <a:cs typeface="Arial"/>
              </a:rPr>
              <a:t>Ameloblastoma</a:t>
            </a:r>
            <a:endParaRPr sz="4800">
              <a:latin typeface="Arial"/>
              <a:cs typeface="Arial"/>
            </a:endParaRPr>
          </a:p>
          <a:p>
            <a:pPr marL="1670812" marR="91440">
              <a:lnSpc>
                <a:spcPct val="95825"/>
              </a:lnSpc>
              <a:spcBef>
                <a:spcPts val="3421"/>
              </a:spcBef>
            </a:pPr>
            <a:r>
              <a:rPr sz="1500" b="1" spc="51" dirty="0">
                <a:solidFill>
                  <a:srgbClr val="3F3F3F"/>
                </a:solidFill>
                <a:latin typeface="Arial"/>
                <a:cs typeface="Arial"/>
              </a:rPr>
              <a:t>Ameloblastoma</a:t>
            </a:r>
            <a:endParaRPr sz="1500">
              <a:latin typeface="Arial"/>
              <a:cs typeface="Arial"/>
            </a:endParaRPr>
          </a:p>
          <a:p>
            <a:pPr marL="381507" marR="3015547" indent="-368807">
              <a:lnSpc>
                <a:spcPct val="98795"/>
              </a:lnSpc>
              <a:spcBef>
                <a:spcPts val="869"/>
              </a:spcBef>
            </a:pPr>
            <a:r>
              <a:rPr sz="1600" spc="-8" dirty="0">
                <a:solidFill>
                  <a:srgbClr val="3F3F3F"/>
                </a:solidFill>
                <a:latin typeface="Arial"/>
                <a:cs typeface="Arial"/>
              </a:rPr>
              <a:t>Conventional, Classic intraosseous, solid/multicystic ameloblastoma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63332" y="2432879"/>
            <a:ext cx="3406848" cy="849245"/>
          </a:xfrm>
          <a:prstGeom prst="rect">
            <a:avLst/>
          </a:prstGeom>
        </p:spPr>
        <p:txBody>
          <a:bodyPr wrap="square" lIns="0" tIns="10382" rIns="0" bIns="0" rtlCol="0">
            <a:noAutofit/>
          </a:bodyPr>
          <a:lstStyle/>
          <a:p>
            <a:pPr marL="479043" marR="22349">
              <a:lnSpc>
                <a:spcPts val="1635"/>
              </a:lnSpc>
            </a:pPr>
            <a:r>
              <a:rPr sz="1500" b="1" spc="43" dirty="0">
                <a:solidFill>
                  <a:srgbClr val="3F3F3F"/>
                </a:solidFill>
                <a:latin typeface="Arial"/>
                <a:cs typeface="Arial"/>
              </a:rPr>
              <a:t>Desmoplastic Ameloblastoma</a:t>
            </a:r>
            <a:endParaRPr sz="1500">
              <a:latin typeface="Arial"/>
              <a:cs typeface="Arial"/>
            </a:endParaRPr>
          </a:p>
          <a:p>
            <a:pPr marL="905763" indent="-893063">
              <a:lnSpc>
                <a:spcPct val="98795"/>
              </a:lnSpc>
              <a:spcBef>
                <a:spcPts val="1171"/>
              </a:spcBef>
            </a:pPr>
            <a:r>
              <a:rPr sz="1600" spc="-19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r>
              <a:rPr sz="1600" spc="-29" dirty="0">
                <a:solidFill>
                  <a:srgbClr val="3F3F3F"/>
                </a:solidFill>
                <a:latin typeface="Arial"/>
                <a:cs typeface="Arial"/>
              </a:rPr>
              <a:t>q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ua</a:t>
            </a:r>
            <a:r>
              <a:rPr sz="1600" spc="-34" dirty="0">
                <a:solidFill>
                  <a:srgbClr val="3F3F3F"/>
                </a:solidFill>
                <a:latin typeface="Arial"/>
                <a:cs typeface="Arial"/>
              </a:rPr>
              <a:t>m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600" spc="-9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d</a:t>
            </a:r>
            <a:r>
              <a:rPr sz="1600" spc="133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600" spc="28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-9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on</a:t>
            </a:r>
            <a:r>
              <a:rPr sz="1600" spc="-29" dirty="0">
                <a:solidFill>
                  <a:srgbClr val="3F3F3F"/>
                </a:solidFill>
                <a:latin typeface="Arial"/>
                <a:cs typeface="Arial"/>
              </a:rPr>
              <a:t>ga</a:t>
            </a:r>
            <a:r>
              <a:rPr sz="1600" spc="-14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d</a:t>
            </a:r>
            <a:r>
              <a:rPr sz="1600" spc="144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4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u</a:t>
            </a:r>
            <a:r>
              <a:rPr sz="1600" spc="-39" dirty="0">
                <a:solidFill>
                  <a:srgbClr val="3F3F3F"/>
                </a:solidFill>
                <a:latin typeface="Arial"/>
                <a:cs typeface="Arial"/>
              </a:rPr>
              <a:t>m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ou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600" spc="224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39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600" spc="38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r>
              <a:rPr sz="1600" spc="-65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600" spc="45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spc="-51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1600" spc="-53" dirty="0">
                <a:solidFill>
                  <a:srgbClr val="3F3F3F"/>
                </a:solidFill>
                <a:latin typeface="Arial"/>
                <a:cs typeface="Arial"/>
              </a:rPr>
              <a:t>d</a:t>
            </a:r>
            <a:r>
              <a:rPr sz="1600" spc="-26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21" dirty="0">
                <a:solidFill>
                  <a:srgbClr val="3F3F3F"/>
                </a:solidFill>
                <a:latin typeface="Arial"/>
                <a:cs typeface="Arial"/>
              </a:rPr>
              <a:t>w</a:t>
            </a:r>
            <a:r>
              <a:rPr sz="1600" spc="-90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600" spc="82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51" dirty="0">
                <a:solidFill>
                  <a:srgbClr val="3F3F3F"/>
                </a:solidFill>
                <a:latin typeface="Arial"/>
                <a:cs typeface="Arial"/>
              </a:rPr>
              <a:t>h</a:t>
            </a:r>
            <a:r>
              <a:rPr sz="1600" spc="4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600" spc="-80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1600" spc="139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9" dirty="0">
                <a:solidFill>
                  <a:srgbClr val="3F3F3F"/>
                </a:solidFill>
                <a:latin typeface="Arial"/>
                <a:cs typeface="Arial"/>
              </a:rPr>
              <a:t>d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ens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39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f</a:t>
            </a:r>
            <a:r>
              <a:rPr sz="1600" spc="-19" dirty="0">
                <a:solidFill>
                  <a:srgbClr val="3F3F3F"/>
                </a:solidFill>
                <a:latin typeface="Arial"/>
                <a:cs typeface="Arial"/>
              </a:rPr>
              <a:t>ib</a:t>
            </a:r>
            <a:r>
              <a:rPr sz="1600" spc="-14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ou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r>
              <a:rPr sz="1600" spc="167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78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r>
              <a:rPr sz="1600" spc="60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4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600" spc="-3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600" spc="-61" dirty="0">
                <a:solidFill>
                  <a:srgbClr val="3F3F3F"/>
                </a:solidFill>
                <a:latin typeface="Arial"/>
                <a:cs typeface="Arial"/>
              </a:rPr>
              <a:t>m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05203" y="3350327"/>
            <a:ext cx="2495720" cy="215900"/>
          </a:xfrm>
          <a:prstGeom prst="rect">
            <a:avLst/>
          </a:prstGeom>
        </p:spPr>
        <p:txBody>
          <a:bodyPr wrap="square" lIns="0" tIns="10382" rIns="0" bIns="0" rtlCol="0">
            <a:noAutofit/>
          </a:bodyPr>
          <a:lstStyle/>
          <a:p>
            <a:pPr marL="12700">
              <a:lnSpc>
                <a:spcPts val="1635"/>
              </a:lnSpc>
            </a:pPr>
            <a:r>
              <a:rPr sz="1500" b="1" spc="23" dirty="0">
                <a:solidFill>
                  <a:srgbClr val="3F3F3F"/>
                </a:solidFill>
                <a:latin typeface="Arial"/>
                <a:cs typeface="Arial"/>
              </a:rPr>
              <a:t>Un icystic Ameloblastoma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02155" y="3614356"/>
            <a:ext cx="105664" cy="713232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12700">
              <a:lnSpc>
                <a:spcPts val="1735"/>
              </a:lnSpc>
            </a:pPr>
            <a:r>
              <a:rPr sz="1600" spc="-167" dirty="0">
                <a:solidFill>
                  <a:srgbClr val="3F3F3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  <a:p>
            <a:pPr marL="12700" marR="0">
              <a:lnSpc>
                <a:spcPct val="95825"/>
              </a:lnSpc>
            </a:pPr>
            <a:r>
              <a:rPr sz="1600" spc="-167" dirty="0">
                <a:solidFill>
                  <a:srgbClr val="3F3F3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  <a:p>
            <a:pPr marL="12700" marR="0">
              <a:lnSpc>
                <a:spcPct val="95825"/>
              </a:lnSpc>
              <a:spcBef>
                <a:spcPts val="55"/>
              </a:spcBef>
            </a:pPr>
            <a:r>
              <a:rPr sz="1600" spc="-167" dirty="0">
                <a:solidFill>
                  <a:srgbClr val="3F3F3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75891" y="3614356"/>
            <a:ext cx="1082175" cy="713232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12700" marR="35049">
              <a:lnSpc>
                <a:spcPts val="1735"/>
              </a:lnSpc>
            </a:pPr>
            <a:r>
              <a:rPr sz="1600" spc="-32" dirty="0">
                <a:solidFill>
                  <a:srgbClr val="3F3F3F"/>
                </a:solidFill>
                <a:latin typeface="Arial"/>
                <a:cs typeface="Arial"/>
              </a:rPr>
              <a:t>Luminal</a:t>
            </a:r>
            <a:endParaRPr sz="1600">
              <a:latin typeface="Arial"/>
              <a:cs typeface="Arial"/>
            </a:endParaRPr>
          </a:p>
          <a:p>
            <a:pPr marL="15748">
              <a:lnSpc>
                <a:spcPct val="95825"/>
              </a:lnSpc>
            </a:pPr>
            <a:r>
              <a:rPr sz="1600" spc="-13" dirty="0">
                <a:solidFill>
                  <a:srgbClr val="3F3F3F"/>
                </a:solidFill>
                <a:latin typeface="Arial"/>
                <a:cs typeface="Arial"/>
              </a:rPr>
              <a:t>lntraluminal</a:t>
            </a:r>
            <a:endParaRPr sz="1600">
              <a:latin typeface="Arial"/>
              <a:cs typeface="Arial"/>
            </a:endParaRPr>
          </a:p>
          <a:p>
            <a:pPr marL="12700" marR="35049">
              <a:lnSpc>
                <a:spcPct val="95825"/>
              </a:lnSpc>
              <a:spcBef>
                <a:spcPts val="55"/>
              </a:spcBef>
            </a:pPr>
            <a:r>
              <a:rPr sz="1600" spc="-41" dirty="0">
                <a:solidFill>
                  <a:srgbClr val="3F3F3F"/>
                </a:solidFill>
                <a:latin typeface="Arial"/>
                <a:cs typeface="Arial"/>
              </a:rPr>
              <a:t>Mural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07939" y="3771705"/>
            <a:ext cx="1881568" cy="241300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12700">
              <a:lnSpc>
                <a:spcPts val="1839"/>
              </a:lnSpc>
            </a:pPr>
            <a:r>
              <a:rPr sz="1700" spc="33" dirty="0">
                <a:solidFill>
                  <a:srgbClr val="FDFDFD"/>
                </a:solidFill>
                <a:latin typeface="Arial"/>
                <a:cs typeface="Arial"/>
              </a:rPr>
              <a:t>Variants/Subtypes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34020" y="4971863"/>
            <a:ext cx="3790213" cy="715133"/>
          </a:xfrm>
          <a:prstGeom prst="rect">
            <a:avLst/>
          </a:prstGeom>
        </p:spPr>
        <p:txBody>
          <a:bodyPr wrap="square" lIns="0" tIns="10382" rIns="0" bIns="0" rtlCol="0">
            <a:noAutofit/>
          </a:bodyPr>
          <a:lstStyle/>
          <a:p>
            <a:pPr marL="24891" marR="22349">
              <a:lnSpc>
                <a:spcPts val="1635"/>
              </a:lnSpc>
            </a:pPr>
            <a:r>
              <a:rPr sz="1500" b="1" spc="44" dirty="0">
                <a:solidFill>
                  <a:srgbClr val="3F3F3F"/>
                </a:solidFill>
                <a:latin typeface="Arial"/>
                <a:cs typeface="Arial"/>
              </a:rPr>
              <a:t>Metastasizing Ameloblastoma</a:t>
            </a:r>
            <a:endParaRPr sz="1500">
              <a:latin typeface="Arial"/>
              <a:cs typeface="Arial"/>
            </a:endParaRPr>
          </a:p>
          <a:p>
            <a:pPr marL="24891" indent="-12191">
              <a:lnSpc>
                <a:spcPct val="98795"/>
              </a:lnSpc>
              <a:spcBef>
                <a:spcPts val="113"/>
              </a:spcBef>
            </a:pPr>
            <a:r>
              <a:rPr sz="1600" spc="12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spc="-61" dirty="0">
                <a:solidFill>
                  <a:srgbClr val="3F3F3F"/>
                </a:solidFill>
                <a:latin typeface="Arial"/>
                <a:cs typeface="Arial"/>
              </a:rPr>
              <a:t>m</a:t>
            </a:r>
            <a:r>
              <a:rPr sz="1600" spc="45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-65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600" spc="71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b</a:t>
            </a:r>
            <a:r>
              <a:rPr sz="1600" spc="-45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600" spc="24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spc="-8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r>
              <a:rPr sz="1600" spc="37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3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600" spc="-34" dirty="0">
                <a:solidFill>
                  <a:srgbClr val="3F3F3F"/>
                </a:solidFill>
                <a:latin typeface="Arial"/>
                <a:cs typeface="Arial"/>
              </a:rPr>
              <a:t>m</a:t>
            </a:r>
            <a:r>
              <a:rPr sz="1600" spc="-26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spc="84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4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19" dirty="0">
                <a:solidFill>
                  <a:srgbClr val="3F3F3F"/>
                </a:solidFill>
                <a:latin typeface="Arial"/>
                <a:cs typeface="Arial"/>
              </a:rPr>
              <a:t>h</a:t>
            </a:r>
            <a:r>
              <a:rPr sz="1600" spc="-29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146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m</a:t>
            </a:r>
            <a:r>
              <a:rPr sz="1600" spc="-19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-9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as</a:t>
            </a:r>
            <a:r>
              <a:rPr sz="1600" spc="-9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as</a:t>
            </a:r>
            <a:r>
              <a:rPr sz="1600" spc="-9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ze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r>
              <a:rPr sz="1600" spc="196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00" dirty="0">
                <a:solidFill>
                  <a:srgbClr val="3F3F3F"/>
                </a:solidFill>
                <a:latin typeface="Arial"/>
                <a:cs typeface="Arial"/>
              </a:rPr>
              <a:t>d</a:t>
            </a:r>
            <a:r>
              <a:rPr sz="1600" spc="24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38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r>
              <a:rPr sz="1600" spc="-3" dirty="0">
                <a:solidFill>
                  <a:srgbClr val="3F3F3F"/>
                </a:solidFill>
                <a:latin typeface="Arial"/>
                <a:cs typeface="Arial"/>
              </a:rPr>
              <a:t>p</a:t>
            </a:r>
            <a:r>
              <a:rPr sz="1600" spc="-65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600" spc="60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53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-26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64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600" spc="60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63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r>
              <a:rPr sz="1600" spc="164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b</a:t>
            </a:r>
            <a:r>
              <a:rPr sz="1600" spc="-19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1600" spc="-9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600" spc="-19" dirty="0">
                <a:solidFill>
                  <a:srgbClr val="3F3F3F"/>
                </a:solidFill>
                <a:latin typeface="Arial"/>
                <a:cs typeface="Arial"/>
              </a:rPr>
              <a:t>g</a:t>
            </a:r>
            <a:r>
              <a:rPr sz="1600" spc="0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1600" spc="8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22" dirty="0">
                <a:solidFill>
                  <a:srgbClr val="3F3F3F"/>
                </a:solidFill>
                <a:latin typeface="Arial"/>
                <a:cs typeface="Arial"/>
              </a:rPr>
              <a:t>h</a:t>
            </a:r>
            <a:r>
              <a:rPr sz="1600" spc="-20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600" spc="14" dirty="0">
                <a:solidFill>
                  <a:srgbClr val="3F3F3F"/>
                </a:solidFill>
                <a:latin typeface="Arial"/>
                <a:cs typeface="Arial"/>
              </a:rPr>
              <a:t>s</a:t>
            </a:r>
            <a:r>
              <a:rPr sz="1600" spc="37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1600" spc="-3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600" spc="-45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600" spc="24" dirty="0">
                <a:solidFill>
                  <a:srgbClr val="3F3F3F"/>
                </a:solidFill>
                <a:latin typeface="Arial"/>
                <a:cs typeface="Arial"/>
              </a:rPr>
              <a:t>o</a:t>
            </a:r>
            <a:r>
              <a:rPr sz="1600" spc="-3" dirty="0">
                <a:solidFill>
                  <a:srgbClr val="3F3F3F"/>
                </a:solidFill>
                <a:latin typeface="Arial"/>
                <a:cs typeface="Arial"/>
              </a:rPr>
              <a:t>g</a:t>
            </a:r>
            <a:r>
              <a:rPr sz="1600" spc="-45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1600" spc="38" dirty="0">
                <a:solidFill>
                  <a:srgbClr val="3F3F3F"/>
                </a:solidFill>
                <a:latin typeface="Arial"/>
                <a:cs typeface="Arial"/>
              </a:rPr>
              <a:t>c</a:t>
            </a:r>
            <a:r>
              <a:rPr sz="1600" spc="-3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spc="-110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1600" spc="17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51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spc="-3" dirty="0">
                <a:solidFill>
                  <a:srgbClr val="3F3F3F"/>
                </a:solidFill>
                <a:latin typeface="Arial"/>
                <a:cs typeface="Arial"/>
              </a:rPr>
              <a:t>p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p</a:t>
            </a:r>
            <a:r>
              <a:rPr sz="1600" spc="-3" dirty="0">
                <a:solidFill>
                  <a:srgbClr val="3F3F3F"/>
                </a:solidFill>
                <a:latin typeface="Arial"/>
                <a:cs typeface="Arial"/>
              </a:rPr>
              <a:t>ea</a:t>
            </a:r>
            <a:r>
              <a:rPr sz="1600" spc="42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1600" spc="-25" dirty="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spc="-51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1600" spc="38" dirty="0">
                <a:solidFill>
                  <a:srgbClr val="3F3F3F"/>
                </a:solidFill>
                <a:latin typeface="Arial"/>
                <a:cs typeface="Arial"/>
              </a:rPr>
              <a:t>c</a:t>
            </a:r>
            <a:r>
              <a:rPr sz="1600" spc="-53" dirty="0">
                <a:solidFill>
                  <a:srgbClr val="3F3F3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621028" y="5599751"/>
            <a:ext cx="2776329" cy="495677"/>
          </a:xfrm>
          <a:prstGeom prst="rect">
            <a:avLst/>
          </a:prstGeom>
        </p:spPr>
        <p:txBody>
          <a:bodyPr wrap="square" lIns="0" tIns="10382" rIns="0" bIns="0" rtlCol="0">
            <a:noAutofit/>
          </a:bodyPr>
          <a:lstStyle/>
          <a:p>
            <a:pPr marL="18795" marR="30479">
              <a:lnSpc>
                <a:spcPts val="1635"/>
              </a:lnSpc>
            </a:pPr>
            <a:r>
              <a:rPr sz="1500" b="1" spc="21" dirty="0">
                <a:solidFill>
                  <a:srgbClr val="3F3F3F"/>
                </a:solidFill>
                <a:latin typeface="Arial"/>
                <a:cs typeface="Arial"/>
              </a:rPr>
              <a:t>Extra osseous/Peripheral</a:t>
            </a:r>
            <a:endParaRPr sz="1500" dirty="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283"/>
              </a:spcBef>
            </a:pPr>
            <a:r>
              <a:rPr sz="1600" spc="-6" dirty="0">
                <a:solidFill>
                  <a:srgbClr val="3F3F3F"/>
                </a:solidFill>
                <a:latin typeface="Arial"/>
                <a:cs typeface="Arial"/>
              </a:rPr>
              <a:t>•  Occur in soft tissue (gingiva</a:t>
            </a:r>
            <a:r>
              <a:rPr lang="ar-IQ" sz="1600" spc="-6" dirty="0">
                <a:solidFill>
                  <a:srgbClr val="3F3F3F"/>
                </a:solidFill>
                <a:latin typeface="Arial"/>
                <a:cs typeface="Arial"/>
              </a:rPr>
              <a:t>(</a:t>
            </a:r>
          </a:p>
          <a:p>
            <a:pPr marL="12700">
              <a:lnSpc>
                <a:spcPct val="95825"/>
              </a:lnSpc>
              <a:spcBef>
                <a:spcPts val="283"/>
              </a:spcBef>
            </a:pPr>
            <a:r>
              <a:rPr lang="en-US" sz="1600" spc="-6" dirty="0">
                <a:solidFill>
                  <a:srgbClr val="3F3F3F"/>
                </a:solidFill>
                <a:latin typeface="Arial"/>
                <a:cs typeface="Arial"/>
              </a:rPr>
              <a:t>Or  in Alveolar Mucosa…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33476" y="448142"/>
            <a:ext cx="5262415" cy="558800"/>
          </a:xfrm>
          <a:prstGeom prst="rect">
            <a:avLst/>
          </a:prstGeom>
        </p:spPr>
        <p:txBody>
          <a:bodyPr wrap="square" lIns="0" tIns="27908" rIns="0" bIns="0" rtlCol="0">
            <a:noAutofit/>
          </a:bodyPr>
          <a:lstStyle/>
          <a:p>
            <a:pPr marL="12700">
              <a:lnSpc>
                <a:spcPts val="4395"/>
              </a:lnSpc>
            </a:pPr>
            <a:r>
              <a:rPr sz="4200" b="1" spc="127" dirty="0">
                <a:solidFill>
                  <a:srgbClr val="1A6BA5"/>
                </a:solidFill>
                <a:latin typeface="Arial"/>
                <a:cs typeface="Arial"/>
              </a:rPr>
              <a:t>AMELOBLASTOMA</a:t>
            </a:r>
            <a:endParaRPr sz="4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1763" y="1100871"/>
            <a:ext cx="1982798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b="1" spc="32" dirty="0">
                <a:solidFill>
                  <a:srgbClr val="F27060"/>
                </a:solidFill>
                <a:latin typeface="Arial"/>
                <a:cs typeface="Arial"/>
              </a:rPr>
              <a:t>Radiographic</a:t>
            </a:r>
            <a:endParaRPr sz="2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63443" y="1100871"/>
            <a:ext cx="1237062" cy="317500"/>
          </a:xfrm>
          <a:prstGeom prst="rect">
            <a:avLst/>
          </a:prstGeom>
        </p:spPr>
        <p:txBody>
          <a:bodyPr wrap="square" lIns="0" tIns="15557" rIns="0" bIns="0" rtlCol="0">
            <a:noAutofit/>
          </a:bodyPr>
          <a:lstStyle/>
          <a:p>
            <a:pPr marL="12700">
              <a:lnSpc>
                <a:spcPts val="2450"/>
              </a:lnSpc>
            </a:pPr>
            <a:r>
              <a:rPr sz="2300" b="1" spc="31" dirty="0">
                <a:solidFill>
                  <a:srgbClr val="F27060"/>
                </a:solidFill>
                <a:latin typeface="Arial"/>
                <a:cs typeface="Arial"/>
              </a:rPr>
              <a:t>features</a:t>
            </a:r>
            <a:endParaRPr sz="23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80963" y="3427245"/>
            <a:ext cx="2215855" cy="766722"/>
          </a:xfrm>
          <a:prstGeom prst="rect">
            <a:avLst/>
          </a:prstGeom>
        </p:spPr>
        <p:txBody>
          <a:bodyPr wrap="square" lIns="0" tIns="23495" rIns="0" bIns="0" rtlCol="0">
            <a:noAutofit/>
          </a:bodyPr>
          <a:lstStyle/>
          <a:p>
            <a:pPr marL="12700" indent="12192">
              <a:lnSpc>
                <a:spcPts val="2414"/>
              </a:lnSpc>
            </a:pPr>
            <a:r>
              <a:rPr lang="en-US" sz="2000" dirty="0">
                <a:latin typeface="Arial"/>
                <a:cs typeface="Arial"/>
              </a:rPr>
              <a:t>Sometimes </a:t>
            </a:r>
            <a:r>
              <a:rPr lang="en-US" sz="2000" dirty="0" err="1">
                <a:latin typeface="Arial"/>
                <a:cs typeface="Arial"/>
              </a:rPr>
              <a:t>Unilocular</a:t>
            </a:r>
            <a:r>
              <a:rPr lang="en-US" sz="2000" dirty="0">
                <a:latin typeface="Arial"/>
                <a:cs typeface="Arial"/>
              </a:rPr>
              <a:t> well defined smooth border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539" y="5460297"/>
            <a:ext cx="122770" cy="241300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12700">
              <a:lnSpc>
                <a:spcPts val="1839"/>
              </a:lnSpc>
            </a:pPr>
            <a:r>
              <a:rPr sz="1700" dirty="0">
                <a:solidFill>
                  <a:srgbClr val="3F3F3F"/>
                </a:solidFill>
                <a:latin typeface="Arial"/>
                <a:cs typeface="Arial"/>
              </a:rPr>
              <a:t>•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810" y="5460297"/>
            <a:ext cx="6134079" cy="503428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24892" marR="32385">
              <a:lnSpc>
                <a:spcPts val="1839"/>
              </a:lnSpc>
            </a:pPr>
            <a:r>
              <a:rPr sz="1700" spc="37" dirty="0">
                <a:solidFill>
                  <a:srgbClr val="3F3F3F"/>
                </a:solidFill>
                <a:latin typeface="Arial"/>
                <a:cs typeface="Arial"/>
              </a:rPr>
              <a:t>Usually a multilocular radiolucency</a:t>
            </a:r>
            <a:endParaRPr sz="1700" dirty="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8"/>
              </a:spcBef>
            </a:pPr>
            <a:r>
              <a:rPr sz="1700" spc="34" dirty="0">
                <a:solidFill>
                  <a:srgbClr val="3F3F3F"/>
                </a:solidFill>
                <a:latin typeface="Arial"/>
                <a:cs typeface="Arial"/>
              </a:rPr>
              <a:t>Tooth displaced and root resorption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230116" y="5460297"/>
            <a:ext cx="2717057" cy="241300"/>
          </a:xfrm>
          <a:prstGeom prst="rect">
            <a:avLst/>
          </a:prstGeom>
        </p:spPr>
        <p:txBody>
          <a:bodyPr wrap="square" lIns="0" tIns="11684" rIns="0" bIns="0" rtlCol="0">
            <a:noAutofit/>
          </a:bodyPr>
          <a:lstStyle/>
          <a:p>
            <a:pPr marL="12700">
              <a:lnSpc>
                <a:spcPts val="1839"/>
              </a:lnSpc>
            </a:pPr>
            <a:r>
              <a:rPr sz="1700" spc="41" dirty="0">
                <a:solidFill>
                  <a:srgbClr val="3F3F3F"/>
                </a:solidFill>
                <a:latin typeface="Arial"/>
                <a:cs typeface="Arial"/>
              </a:rPr>
              <a:t>(soap-bubble appearance)</a:t>
            </a:r>
            <a:endParaRPr sz="17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</TotalTime>
  <Words>1876</Words>
  <Application>Microsoft Office PowerPoint</Application>
  <PresentationFormat>Custom</PresentationFormat>
  <Paragraphs>674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eng</dc:creator>
  <cp:lastModifiedBy>Unknown User</cp:lastModifiedBy>
  <cp:revision>59</cp:revision>
  <dcterms:modified xsi:type="dcterms:W3CDTF">2022-12-15T14:20:45Z</dcterms:modified>
</cp:coreProperties>
</file>