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5"/>
  </p:notesMasterIdLst>
  <p:sldIdLst>
    <p:sldId id="256" r:id="rId2"/>
    <p:sldId id="378" r:id="rId3"/>
    <p:sldId id="375" r:id="rId4"/>
    <p:sldId id="257" r:id="rId5"/>
    <p:sldId id="258" r:id="rId6"/>
    <p:sldId id="261" r:id="rId7"/>
    <p:sldId id="259" r:id="rId8"/>
    <p:sldId id="260" r:id="rId9"/>
    <p:sldId id="262" r:id="rId10"/>
    <p:sldId id="263" r:id="rId11"/>
    <p:sldId id="264" r:id="rId12"/>
    <p:sldId id="265" r:id="rId13"/>
    <p:sldId id="266" r:id="rId14"/>
    <p:sldId id="267" r:id="rId15"/>
    <p:sldId id="268" r:id="rId16"/>
    <p:sldId id="269" r:id="rId17"/>
    <p:sldId id="270" r:id="rId18"/>
    <p:sldId id="271" r:id="rId19"/>
    <p:sldId id="274" r:id="rId20"/>
    <p:sldId id="275" r:id="rId21"/>
    <p:sldId id="276" r:id="rId22"/>
    <p:sldId id="277" r:id="rId23"/>
    <p:sldId id="278" r:id="rId24"/>
    <p:sldId id="279" r:id="rId25"/>
    <p:sldId id="280" r:id="rId26"/>
    <p:sldId id="272" r:id="rId27"/>
    <p:sldId id="281" r:id="rId28"/>
    <p:sldId id="282" r:id="rId29"/>
    <p:sldId id="283" r:id="rId30"/>
    <p:sldId id="376" r:id="rId31"/>
    <p:sldId id="284" r:id="rId32"/>
    <p:sldId id="357" r:id="rId33"/>
    <p:sldId id="358" r:id="rId34"/>
    <p:sldId id="287" r:id="rId35"/>
    <p:sldId id="288" r:id="rId36"/>
    <p:sldId id="289" r:id="rId37"/>
    <p:sldId id="290" r:id="rId38"/>
    <p:sldId id="292" r:id="rId39"/>
    <p:sldId id="297" r:id="rId40"/>
    <p:sldId id="294" r:id="rId41"/>
    <p:sldId id="359" r:id="rId42"/>
    <p:sldId id="360" r:id="rId43"/>
    <p:sldId id="361" r:id="rId44"/>
    <p:sldId id="346" r:id="rId45"/>
    <p:sldId id="362" r:id="rId46"/>
    <p:sldId id="364" r:id="rId47"/>
    <p:sldId id="365" r:id="rId48"/>
    <p:sldId id="331" r:id="rId49"/>
    <p:sldId id="367" r:id="rId50"/>
    <p:sldId id="368" r:id="rId51"/>
    <p:sldId id="369" r:id="rId52"/>
    <p:sldId id="293" r:id="rId53"/>
    <p:sldId id="295" r:id="rId54"/>
    <p:sldId id="298" r:id="rId55"/>
    <p:sldId id="299" r:id="rId56"/>
    <p:sldId id="300" r:id="rId57"/>
    <p:sldId id="373" r:id="rId58"/>
    <p:sldId id="372" r:id="rId59"/>
    <p:sldId id="301" r:id="rId60"/>
    <p:sldId id="302" r:id="rId61"/>
    <p:sldId id="303" r:id="rId62"/>
    <p:sldId id="304" r:id="rId63"/>
    <p:sldId id="305" r:id="rId64"/>
    <p:sldId id="306" r:id="rId65"/>
    <p:sldId id="307" r:id="rId66"/>
    <p:sldId id="308" r:id="rId67"/>
    <p:sldId id="309" r:id="rId68"/>
    <p:sldId id="310" r:id="rId69"/>
    <p:sldId id="313" r:id="rId70"/>
    <p:sldId id="314" r:id="rId71"/>
    <p:sldId id="315" r:id="rId72"/>
    <p:sldId id="316" r:id="rId73"/>
    <p:sldId id="317" r:id="rId74"/>
    <p:sldId id="320" r:id="rId75"/>
    <p:sldId id="321" r:id="rId76"/>
    <p:sldId id="322" r:id="rId77"/>
    <p:sldId id="323" r:id="rId78"/>
    <p:sldId id="325" r:id="rId79"/>
    <p:sldId id="326" r:id="rId80"/>
    <p:sldId id="328" r:id="rId81"/>
    <p:sldId id="329" r:id="rId82"/>
    <p:sldId id="330" r:id="rId83"/>
    <p:sldId id="332" r:id="rId84"/>
    <p:sldId id="333" r:id="rId85"/>
    <p:sldId id="334" r:id="rId86"/>
    <p:sldId id="335" r:id="rId87"/>
    <p:sldId id="336" r:id="rId88"/>
    <p:sldId id="337" r:id="rId89"/>
    <p:sldId id="338" r:id="rId90"/>
    <p:sldId id="339" r:id="rId91"/>
    <p:sldId id="340" r:id="rId92"/>
    <p:sldId id="341" r:id="rId93"/>
    <p:sldId id="377" r:id="rId94"/>
    <p:sldId id="342" r:id="rId95"/>
    <p:sldId id="343" r:id="rId96"/>
    <p:sldId id="345" r:id="rId97"/>
    <p:sldId id="347" r:id="rId98"/>
    <p:sldId id="348" r:id="rId99"/>
    <p:sldId id="350" r:id="rId100"/>
    <p:sldId id="351" r:id="rId101"/>
    <p:sldId id="352" r:id="rId102"/>
    <p:sldId id="353" r:id="rId103"/>
    <p:sldId id="354" r:id="rId104"/>
    <p:sldId id="355" r:id="rId105"/>
    <p:sldId id="356" r:id="rId106"/>
    <p:sldId id="370" r:id="rId107"/>
    <p:sldId id="379" r:id="rId108"/>
    <p:sldId id="380" r:id="rId109"/>
    <p:sldId id="381" r:id="rId110"/>
    <p:sldId id="382" r:id="rId111"/>
    <p:sldId id="383" r:id="rId112"/>
    <p:sldId id="371" r:id="rId113"/>
    <p:sldId id="374" r:id="rId1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6" autoAdjust="0"/>
    <p:restoredTop sz="83183" autoAdjust="0"/>
  </p:normalViewPr>
  <p:slideViewPr>
    <p:cSldViewPr snapToGrid="0">
      <p:cViewPr varScale="1">
        <p:scale>
          <a:sx n="75" d="100"/>
          <a:sy n="75" d="100"/>
        </p:scale>
        <p:origin x="468"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diagrams/_rels/data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5" Type="http://schemas.openxmlformats.org/officeDocument/2006/relationships/image" Target="../media/image23.png"/><Relationship Id="rId4" Type="http://schemas.openxmlformats.org/officeDocument/2006/relationships/image" Target="../media/image22.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5" Type="http://schemas.openxmlformats.org/officeDocument/2006/relationships/image" Target="../media/image23.png"/><Relationship Id="rId4"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E09BC0-C0EC-4AAC-A558-7A9C6C62A481}"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959F3AD1-B1E3-4421-A5C3-3C833AD04EB8}">
      <dgm:prSet phldrT="[Text]"/>
      <dgm:spPr/>
      <dgm:t>
        <a:bodyPr/>
        <a:lstStyle/>
        <a:p>
          <a:r>
            <a:rPr lang="en-US" dirty="0" smtClean="0"/>
            <a:t>Anatomic position of the teeth</a:t>
          </a:r>
          <a:endParaRPr lang="en-US" dirty="0"/>
        </a:p>
      </dgm:t>
    </dgm:pt>
    <dgm:pt modelId="{C1D0BE5C-52FB-41EA-99E8-9C1F25102BAE}" type="parTrans" cxnId="{A5FDB185-74F7-40FC-9555-BFEA9002F239}">
      <dgm:prSet/>
      <dgm:spPr/>
      <dgm:t>
        <a:bodyPr/>
        <a:lstStyle/>
        <a:p>
          <a:endParaRPr lang="en-US"/>
        </a:p>
      </dgm:t>
    </dgm:pt>
    <dgm:pt modelId="{C2CF6021-DC1E-40D6-BAAB-042EEF1AC53F}" type="sibTrans" cxnId="{A5FDB185-74F7-40FC-9555-BFEA9002F239}">
      <dgm:prSet/>
      <dgm:spPr/>
      <dgm:t>
        <a:bodyPr/>
        <a:lstStyle/>
        <a:p>
          <a:endParaRPr lang="en-US"/>
        </a:p>
      </dgm:t>
    </dgm:pt>
    <dgm:pt modelId="{A1709C2F-F968-437D-B15C-7EAAC7191AC0}">
      <dgm:prSet phldrT="[Text]"/>
      <dgm:spPr/>
      <dgm:t>
        <a:bodyPr/>
        <a:lstStyle/>
        <a:p>
          <a:r>
            <a:rPr lang="en-US" dirty="0" smtClean="0"/>
            <a:t>Axial inclination of teeth</a:t>
          </a:r>
          <a:endParaRPr lang="en-US" dirty="0"/>
        </a:p>
      </dgm:t>
    </dgm:pt>
    <dgm:pt modelId="{E896C79F-A798-42FB-9174-6EFCB099B9D1}" type="parTrans" cxnId="{6B411E45-1D53-4FE3-B82A-F00E4B97D861}">
      <dgm:prSet/>
      <dgm:spPr/>
      <dgm:t>
        <a:bodyPr/>
        <a:lstStyle/>
        <a:p>
          <a:endParaRPr lang="en-US"/>
        </a:p>
      </dgm:t>
    </dgm:pt>
    <dgm:pt modelId="{D9E4F643-66E3-4FE0-AAD6-7C23EDCE745B}" type="sibTrans" cxnId="{6B411E45-1D53-4FE3-B82A-F00E4B97D861}">
      <dgm:prSet/>
      <dgm:spPr/>
      <dgm:t>
        <a:bodyPr/>
        <a:lstStyle/>
        <a:p>
          <a:endParaRPr lang="en-US"/>
        </a:p>
      </dgm:t>
    </dgm:pt>
    <dgm:pt modelId="{10A4E9E1-F578-46E8-B40F-B3D89C98F516}">
      <dgm:prSet phldrT="[Text]"/>
      <dgm:spPr/>
      <dgm:t>
        <a:bodyPr/>
        <a:lstStyle/>
        <a:p>
          <a:r>
            <a:rPr lang="en-US" dirty="0" smtClean="0"/>
            <a:t>Number of roots</a:t>
          </a:r>
          <a:endParaRPr lang="en-US" dirty="0"/>
        </a:p>
      </dgm:t>
    </dgm:pt>
    <dgm:pt modelId="{3DA4135B-9C06-42FC-A75C-251FCAA66B5A}" type="parTrans" cxnId="{E081DCF9-9B9C-4E8F-9425-B1760A00BFDB}">
      <dgm:prSet/>
      <dgm:spPr/>
      <dgm:t>
        <a:bodyPr/>
        <a:lstStyle/>
        <a:p>
          <a:endParaRPr lang="en-US"/>
        </a:p>
      </dgm:t>
    </dgm:pt>
    <dgm:pt modelId="{129A34BB-01CF-4200-B0EF-63AC4697B92B}" type="sibTrans" cxnId="{E081DCF9-9B9C-4E8F-9425-B1760A00BFDB}">
      <dgm:prSet/>
      <dgm:spPr/>
      <dgm:t>
        <a:bodyPr/>
        <a:lstStyle/>
        <a:p>
          <a:endParaRPr lang="en-US"/>
        </a:p>
      </dgm:t>
    </dgm:pt>
    <dgm:pt modelId="{ED43F505-16F4-4AF0-AD51-650341B97B42}">
      <dgm:prSet phldrT="[Text]"/>
      <dgm:spPr/>
      <dgm:t>
        <a:bodyPr/>
        <a:lstStyle/>
        <a:p>
          <a:r>
            <a:rPr lang="en-US" dirty="0" err="1" smtClean="0"/>
            <a:t>Intercuspation</a:t>
          </a:r>
          <a:r>
            <a:rPr lang="en-US" dirty="0" smtClean="0"/>
            <a:t> of teeth</a:t>
          </a:r>
          <a:endParaRPr lang="en-US" dirty="0"/>
        </a:p>
      </dgm:t>
    </dgm:pt>
    <dgm:pt modelId="{CC5398A9-8B8A-471C-927D-AF1232066256}" type="parTrans" cxnId="{9A02F042-587E-4CB5-AA3F-7940782F3355}">
      <dgm:prSet/>
      <dgm:spPr/>
      <dgm:t>
        <a:bodyPr/>
        <a:lstStyle/>
        <a:p>
          <a:endParaRPr lang="en-US"/>
        </a:p>
      </dgm:t>
    </dgm:pt>
    <dgm:pt modelId="{E3BC587F-DB8E-498A-9DAB-4D7D66185BA5}" type="sibTrans" cxnId="{9A02F042-587E-4CB5-AA3F-7940782F3355}">
      <dgm:prSet/>
      <dgm:spPr/>
      <dgm:t>
        <a:bodyPr/>
        <a:lstStyle/>
        <a:p>
          <a:endParaRPr lang="en-US"/>
        </a:p>
      </dgm:t>
    </dgm:pt>
    <dgm:pt modelId="{4273CB76-F171-4A9B-B2A0-B7AD5DD0F599}">
      <dgm:prSet/>
      <dgm:spPr>
        <a:solidFill>
          <a:schemeClr val="accent2">
            <a:lumMod val="20000"/>
            <a:lumOff val="80000"/>
            <a:alpha val="90000"/>
          </a:schemeClr>
        </a:solidFill>
        <a:effectLst>
          <a:glow rad="101600">
            <a:schemeClr val="accent2">
              <a:satMod val="175000"/>
              <a:alpha val="40000"/>
            </a:schemeClr>
          </a:glow>
        </a:effectLst>
      </dgm:spPr>
      <dgm:t>
        <a:bodyPr/>
        <a:lstStyle/>
        <a:p>
          <a:r>
            <a:rPr lang="en-US" b="1" dirty="0" smtClean="0">
              <a:solidFill>
                <a:srgbClr val="FF0000"/>
              </a:solidFill>
            </a:rPr>
            <a:t>Intraoral Sources of Anchorage</a:t>
          </a:r>
          <a:endParaRPr lang="en-US" b="1" dirty="0">
            <a:solidFill>
              <a:srgbClr val="FF0000"/>
            </a:solidFill>
          </a:endParaRPr>
        </a:p>
      </dgm:t>
    </dgm:pt>
    <dgm:pt modelId="{869EBB13-B78C-4213-879E-EE5E5F3E354F}" type="parTrans" cxnId="{94C79D5B-156B-470B-967A-DAAAAE449583}">
      <dgm:prSet/>
      <dgm:spPr/>
      <dgm:t>
        <a:bodyPr/>
        <a:lstStyle/>
        <a:p>
          <a:endParaRPr lang="en-US"/>
        </a:p>
      </dgm:t>
    </dgm:pt>
    <dgm:pt modelId="{C7875258-3E34-481C-A6D5-DB6B83927B6C}" type="sibTrans" cxnId="{94C79D5B-156B-470B-967A-DAAAAE449583}">
      <dgm:prSet/>
      <dgm:spPr/>
      <dgm:t>
        <a:bodyPr/>
        <a:lstStyle/>
        <a:p>
          <a:endParaRPr lang="en-US"/>
        </a:p>
      </dgm:t>
    </dgm:pt>
    <dgm:pt modelId="{81C6C03D-DD2D-41B7-9FCE-31DAC7D04979}">
      <dgm:prSet phldrT="[Text]"/>
      <dgm:spPr/>
      <dgm:t>
        <a:bodyPr/>
        <a:lstStyle/>
        <a:p>
          <a:r>
            <a:rPr lang="en-US" dirty="0" smtClean="0"/>
            <a:t>teeth</a:t>
          </a:r>
          <a:endParaRPr lang="en-US" dirty="0"/>
        </a:p>
      </dgm:t>
    </dgm:pt>
    <dgm:pt modelId="{979BD4D4-44FF-4243-B6F7-3BF0AC17A41D}" type="sibTrans" cxnId="{67B1B935-91A3-4F06-A59E-8FBA3F3891DD}">
      <dgm:prSet/>
      <dgm:spPr/>
      <dgm:t>
        <a:bodyPr/>
        <a:lstStyle/>
        <a:p>
          <a:endParaRPr lang="en-US"/>
        </a:p>
      </dgm:t>
    </dgm:pt>
    <dgm:pt modelId="{E3630218-9260-4973-8019-DBE7B346A410}" type="parTrans" cxnId="{67B1B935-91A3-4F06-A59E-8FBA3F3891DD}">
      <dgm:prSet/>
      <dgm:spPr/>
      <dgm:t>
        <a:bodyPr/>
        <a:lstStyle/>
        <a:p>
          <a:endParaRPr lang="en-US"/>
        </a:p>
      </dgm:t>
    </dgm:pt>
    <dgm:pt modelId="{AFE8B1D6-027C-4268-9585-C5BC073FE398}">
      <dgm:prSet phldrT="[Text]"/>
      <dgm:spPr/>
      <dgm:t>
        <a:bodyPr/>
        <a:lstStyle/>
        <a:p>
          <a:r>
            <a:rPr lang="en-US" dirty="0" smtClean="0"/>
            <a:t>Size of the root</a:t>
          </a:r>
          <a:endParaRPr lang="en-US" dirty="0"/>
        </a:p>
      </dgm:t>
    </dgm:pt>
    <dgm:pt modelId="{023E1B95-2996-46A1-9178-A7568BE31185}" type="sibTrans" cxnId="{890D0598-5DF1-481A-AB29-25E61DFAA5C3}">
      <dgm:prSet/>
      <dgm:spPr/>
      <dgm:t>
        <a:bodyPr/>
        <a:lstStyle/>
        <a:p>
          <a:endParaRPr lang="en-US"/>
        </a:p>
      </dgm:t>
    </dgm:pt>
    <dgm:pt modelId="{8385FD08-8EBC-4EA6-9F0C-DC1187E6F135}" type="parTrans" cxnId="{890D0598-5DF1-481A-AB29-25E61DFAA5C3}">
      <dgm:prSet/>
      <dgm:spPr/>
      <dgm:t>
        <a:bodyPr/>
        <a:lstStyle/>
        <a:p>
          <a:endParaRPr lang="en-US"/>
        </a:p>
      </dgm:t>
    </dgm:pt>
    <dgm:pt modelId="{8338BDBB-E461-4C8F-9F61-4D2F03E211E3}">
      <dgm:prSet/>
      <dgm:spPr/>
      <dgm:t>
        <a:bodyPr/>
        <a:lstStyle/>
        <a:p>
          <a:r>
            <a:rPr lang="en-US" dirty="0" smtClean="0"/>
            <a:t>Root Form</a:t>
          </a:r>
          <a:endParaRPr lang="en-US" dirty="0"/>
        </a:p>
      </dgm:t>
    </dgm:pt>
    <dgm:pt modelId="{F93E780E-A9BE-4113-A58E-439A8A27CA42}" type="parTrans" cxnId="{E5197383-B536-44A2-9389-1D9FD5F7300D}">
      <dgm:prSet/>
      <dgm:spPr/>
      <dgm:t>
        <a:bodyPr/>
        <a:lstStyle/>
        <a:p>
          <a:endParaRPr lang="en-US"/>
        </a:p>
      </dgm:t>
    </dgm:pt>
    <dgm:pt modelId="{D6BB5616-1417-42C3-8DCD-A1441BB90500}" type="sibTrans" cxnId="{E5197383-B536-44A2-9389-1D9FD5F7300D}">
      <dgm:prSet/>
      <dgm:spPr/>
      <dgm:t>
        <a:bodyPr/>
        <a:lstStyle/>
        <a:p>
          <a:endParaRPr lang="en-US"/>
        </a:p>
      </dgm:t>
    </dgm:pt>
    <dgm:pt modelId="{7E45011A-5189-4577-A3EB-28A844FF2579}" type="pres">
      <dgm:prSet presAssocID="{92E09BC0-C0EC-4AAC-A558-7A9C6C62A481}" presName="hierChild1" presStyleCnt="0">
        <dgm:presLayoutVars>
          <dgm:chPref val="1"/>
          <dgm:dir/>
          <dgm:animOne val="branch"/>
          <dgm:animLvl val="lvl"/>
          <dgm:resizeHandles/>
        </dgm:presLayoutVars>
      </dgm:prSet>
      <dgm:spPr/>
      <dgm:t>
        <a:bodyPr/>
        <a:lstStyle/>
        <a:p>
          <a:endParaRPr lang="en-US"/>
        </a:p>
      </dgm:t>
    </dgm:pt>
    <dgm:pt modelId="{9726F65A-30C4-48D6-8C07-4672BFAE66FE}" type="pres">
      <dgm:prSet presAssocID="{81C6C03D-DD2D-41B7-9FCE-31DAC7D04979}" presName="hierRoot1" presStyleCnt="0"/>
      <dgm:spPr/>
    </dgm:pt>
    <dgm:pt modelId="{0E8A783C-AB0A-4D2C-A012-A4000C81407D}" type="pres">
      <dgm:prSet presAssocID="{81C6C03D-DD2D-41B7-9FCE-31DAC7D04979}" presName="composite" presStyleCnt="0"/>
      <dgm:spPr/>
    </dgm:pt>
    <dgm:pt modelId="{456ACED3-0845-467A-B0F6-525AC0306715}" type="pres">
      <dgm:prSet presAssocID="{81C6C03D-DD2D-41B7-9FCE-31DAC7D04979}" presName="background" presStyleLbl="node0" presStyleIdx="0" presStyleCnt="2"/>
      <dgm:spPr/>
    </dgm:pt>
    <dgm:pt modelId="{8A77FFFD-D311-426A-906B-A951F41C543F}" type="pres">
      <dgm:prSet presAssocID="{81C6C03D-DD2D-41B7-9FCE-31DAC7D04979}" presName="text" presStyleLbl="fgAcc0" presStyleIdx="0" presStyleCnt="2">
        <dgm:presLayoutVars>
          <dgm:chPref val="3"/>
        </dgm:presLayoutVars>
      </dgm:prSet>
      <dgm:spPr/>
      <dgm:t>
        <a:bodyPr/>
        <a:lstStyle/>
        <a:p>
          <a:endParaRPr lang="en-US"/>
        </a:p>
      </dgm:t>
    </dgm:pt>
    <dgm:pt modelId="{5C8C2B3A-F39B-405A-9319-2151295988CC}" type="pres">
      <dgm:prSet presAssocID="{81C6C03D-DD2D-41B7-9FCE-31DAC7D04979}" presName="hierChild2" presStyleCnt="0"/>
      <dgm:spPr/>
    </dgm:pt>
    <dgm:pt modelId="{9F69DC93-776F-4528-B73B-1F738FA3D98F}" type="pres">
      <dgm:prSet presAssocID="{8385FD08-8EBC-4EA6-9F0C-DC1187E6F135}" presName="Name10" presStyleLbl="parChTrans1D2" presStyleIdx="0" presStyleCnt="3"/>
      <dgm:spPr/>
      <dgm:t>
        <a:bodyPr/>
        <a:lstStyle/>
        <a:p>
          <a:endParaRPr lang="en-US"/>
        </a:p>
      </dgm:t>
    </dgm:pt>
    <dgm:pt modelId="{F765C013-20EB-4A01-924E-DFCBF834BA64}" type="pres">
      <dgm:prSet presAssocID="{AFE8B1D6-027C-4268-9585-C5BC073FE398}" presName="hierRoot2" presStyleCnt="0"/>
      <dgm:spPr/>
    </dgm:pt>
    <dgm:pt modelId="{B364C03E-C805-49B1-855B-70F363BF0E95}" type="pres">
      <dgm:prSet presAssocID="{AFE8B1D6-027C-4268-9585-C5BC073FE398}" presName="composite2" presStyleCnt="0"/>
      <dgm:spPr/>
    </dgm:pt>
    <dgm:pt modelId="{7BD2B1C0-E91E-4386-948D-AED8B3FA1B8E}" type="pres">
      <dgm:prSet presAssocID="{AFE8B1D6-027C-4268-9585-C5BC073FE398}" presName="background2" presStyleLbl="node2" presStyleIdx="0" presStyleCnt="3"/>
      <dgm:spPr/>
    </dgm:pt>
    <dgm:pt modelId="{FA3D2E0C-4987-461B-BF2B-1B8398E98834}" type="pres">
      <dgm:prSet presAssocID="{AFE8B1D6-027C-4268-9585-C5BC073FE398}" presName="text2" presStyleLbl="fgAcc2" presStyleIdx="0" presStyleCnt="3">
        <dgm:presLayoutVars>
          <dgm:chPref val="3"/>
        </dgm:presLayoutVars>
      </dgm:prSet>
      <dgm:spPr/>
      <dgm:t>
        <a:bodyPr/>
        <a:lstStyle/>
        <a:p>
          <a:endParaRPr lang="en-US"/>
        </a:p>
      </dgm:t>
    </dgm:pt>
    <dgm:pt modelId="{B9D3ECDB-D0AD-45A2-A0D3-ECB549EB4F6D}" type="pres">
      <dgm:prSet presAssocID="{AFE8B1D6-027C-4268-9585-C5BC073FE398}" presName="hierChild3" presStyleCnt="0"/>
      <dgm:spPr/>
    </dgm:pt>
    <dgm:pt modelId="{0A7887F3-92DB-4582-88C7-633E14DD9D29}" type="pres">
      <dgm:prSet presAssocID="{C1D0BE5C-52FB-41EA-99E8-9C1F25102BAE}" presName="Name17" presStyleLbl="parChTrans1D3" presStyleIdx="0" presStyleCnt="3"/>
      <dgm:spPr/>
      <dgm:t>
        <a:bodyPr/>
        <a:lstStyle/>
        <a:p>
          <a:endParaRPr lang="en-US"/>
        </a:p>
      </dgm:t>
    </dgm:pt>
    <dgm:pt modelId="{204C1851-E643-433B-9112-394645FBAFA9}" type="pres">
      <dgm:prSet presAssocID="{959F3AD1-B1E3-4421-A5C3-3C833AD04EB8}" presName="hierRoot3" presStyleCnt="0"/>
      <dgm:spPr/>
    </dgm:pt>
    <dgm:pt modelId="{F8D71F2C-85DF-4F56-8D82-08A13BBEBF4C}" type="pres">
      <dgm:prSet presAssocID="{959F3AD1-B1E3-4421-A5C3-3C833AD04EB8}" presName="composite3" presStyleCnt="0"/>
      <dgm:spPr/>
    </dgm:pt>
    <dgm:pt modelId="{40F38EE4-51F7-4940-AC37-7339427E2094}" type="pres">
      <dgm:prSet presAssocID="{959F3AD1-B1E3-4421-A5C3-3C833AD04EB8}" presName="background3" presStyleLbl="node3" presStyleIdx="0" presStyleCnt="3"/>
      <dgm:spPr/>
    </dgm:pt>
    <dgm:pt modelId="{FD974C04-3A96-4CE0-A6FE-A282665804BC}" type="pres">
      <dgm:prSet presAssocID="{959F3AD1-B1E3-4421-A5C3-3C833AD04EB8}" presName="text3" presStyleLbl="fgAcc3" presStyleIdx="0" presStyleCnt="3">
        <dgm:presLayoutVars>
          <dgm:chPref val="3"/>
        </dgm:presLayoutVars>
      </dgm:prSet>
      <dgm:spPr/>
      <dgm:t>
        <a:bodyPr/>
        <a:lstStyle/>
        <a:p>
          <a:endParaRPr lang="en-US"/>
        </a:p>
      </dgm:t>
    </dgm:pt>
    <dgm:pt modelId="{492A17B5-484D-4E1C-9977-EB93926020D0}" type="pres">
      <dgm:prSet presAssocID="{959F3AD1-B1E3-4421-A5C3-3C833AD04EB8}" presName="hierChild4" presStyleCnt="0"/>
      <dgm:spPr/>
    </dgm:pt>
    <dgm:pt modelId="{BE2A8E5E-EE8E-4AE9-A015-072B7E9784F3}" type="pres">
      <dgm:prSet presAssocID="{E896C79F-A798-42FB-9174-6EFCB099B9D1}" presName="Name17" presStyleLbl="parChTrans1D3" presStyleIdx="1" presStyleCnt="3"/>
      <dgm:spPr/>
      <dgm:t>
        <a:bodyPr/>
        <a:lstStyle/>
        <a:p>
          <a:endParaRPr lang="en-US"/>
        </a:p>
      </dgm:t>
    </dgm:pt>
    <dgm:pt modelId="{683D0E07-F375-4D1A-AD30-12FB69C89580}" type="pres">
      <dgm:prSet presAssocID="{A1709C2F-F968-437D-B15C-7EAAC7191AC0}" presName="hierRoot3" presStyleCnt="0"/>
      <dgm:spPr/>
    </dgm:pt>
    <dgm:pt modelId="{D3D2FA2E-2EE4-46B5-B75A-BD2B105C6911}" type="pres">
      <dgm:prSet presAssocID="{A1709C2F-F968-437D-B15C-7EAAC7191AC0}" presName="composite3" presStyleCnt="0"/>
      <dgm:spPr/>
    </dgm:pt>
    <dgm:pt modelId="{87194232-1C2E-4008-A542-363C31D0F9D7}" type="pres">
      <dgm:prSet presAssocID="{A1709C2F-F968-437D-B15C-7EAAC7191AC0}" presName="background3" presStyleLbl="node3" presStyleIdx="1" presStyleCnt="3"/>
      <dgm:spPr/>
    </dgm:pt>
    <dgm:pt modelId="{0C819977-B4D3-46F4-914B-63908DC03EA4}" type="pres">
      <dgm:prSet presAssocID="{A1709C2F-F968-437D-B15C-7EAAC7191AC0}" presName="text3" presStyleLbl="fgAcc3" presStyleIdx="1" presStyleCnt="3">
        <dgm:presLayoutVars>
          <dgm:chPref val="3"/>
        </dgm:presLayoutVars>
      </dgm:prSet>
      <dgm:spPr/>
      <dgm:t>
        <a:bodyPr/>
        <a:lstStyle/>
        <a:p>
          <a:endParaRPr lang="en-US"/>
        </a:p>
      </dgm:t>
    </dgm:pt>
    <dgm:pt modelId="{81B3CC04-640B-4624-9B15-1049A393BC95}" type="pres">
      <dgm:prSet presAssocID="{A1709C2F-F968-437D-B15C-7EAAC7191AC0}" presName="hierChild4" presStyleCnt="0"/>
      <dgm:spPr/>
    </dgm:pt>
    <dgm:pt modelId="{3244157A-4B4C-4E1F-96F0-64288F4656F7}" type="pres">
      <dgm:prSet presAssocID="{F93E780E-A9BE-4113-A58E-439A8A27CA42}" presName="Name10" presStyleLbl="parChTrans1D2" presStyleIdx="1" presStyleCnt="3"/>
      <dgm:spPr/>
      <dgm:t>
        <a:bodyPr/>
        <a:lstStyle/>
        <a:p>
          <a:endParaRPr lang="en-US"/>
        </a:p>
      </dgm:t>
    </dgm:pt>
    <dgm:pt modelId="{B71CC038-2746-42BF-878D-562ED040BB4C}" type="pres">
      <dgm:prSet presAssocID="{8338BDBB-E461-4C8F-9F61-4D2F03E211E3}" presName="hierRoot2" presStyleCnt="0"/>
      <dgm:spPr/>
    </dgm:pt>
    <dgm:pt modelId="{3DB90762-7571-46A5-B542-6C914BFD6BED}" type="pres">
      <dgm:prSet presAssocID="{8338BDBB-E461-4C8F-9F61-4D2F03E211E3}" presName="composite2" presStyleCnt="0"/>
      <dgm:spPr/>
    </dgm:pt>
    <dgm:pt modelId="{2FFC4434-C03A-4EF8-9E44-612BF2837380}" type="pres">
      <dgm:prSet presAssocID="{8338BDBB-E461-4C8F-9F61-4D2F03E211E3}" presName="background2" presStyleLbl="node2" presStyleIdx="1" presStyleCnt="3"/>
      <dgm:spPr/>
    </dgm:pt>
    <dgm:pt modelId="{5FEC483A-1171-43C1-9C4C-6F1B24B65609}" type="pres">
      <dgm:prSet presAssocID="{8338BDBB-E461-4C8F-9F61-4D2F03E211E3}" presName="text2" presStyleLbl="fgAcc2" presStyleIdx="1" presStyleCnt="3">
        <dgm:presLayoutVars>
          <dgm:chPref val="3"/>
        </dgm:presLayoutVars>
      </dgm:prSet>
      <dgm:spPr/>
      <dgm:t>
        <a:bodyPr/>
        <a:lstStyle/>
        <a:p>
          <a:endParaRPr lang="en-US"/>
        </a:p>
      </dgm:t>
    </dgm:pt>
    <dgm:pt modelId="{A757C393-9688-4ECE-97E2-BA5DFF6B8D85}" type="pres">
      <dgm:prSet presAssocID="{8338BDBB-E461-4C8F-9F61-4D2F03E211E3}" presName="hierChild3" presStyleCnt="0"/>
      <dgm:spPr/>
    </dgm:pt>
    <dgm:pt modelId="{E8317D48-1777-4917-94BE-4770BDABC41C}" type="pres">
      <dgm:prSet presAssocID="{3DA4135B-9C06-42FC-A75C-251FCAA66B5A}" presName="Name10" presStyleLbl="parChTrans1D2" presStyleIdx="2" presStyleCnt="3"/>
      <dgm:spPr/>
      <dgm:t>
        <a:bodyPr/>
        <a:lstStyle/>
        <a:p>
          <a:endParaRPr lang="en-US"/>
        </a:p>
      </dgm:t>
    </dgm:pt>
    <dgm:pt modelId="{330E3E04-54C0-461B-AF62-920D2EDAF46A}" type="pres">
      <dgm:prSet presAssocID="{10A4E9E1-F578-46E8-B40F-B3D89C98F516}" presName="hierRoot2" presStyleCnt="0"/>
      <dgm:spPr/>
    </dgm:pt>
    <dgm:pt modelId="{9C235DE5-7A22-492B-8ACC-C5305275601A}" type="pres">
      <dgm:prSet presAssocID="{10A4E9E1-F578-46E8-B40F-B3D89C98F516}" presName="composite2" presStyleCnt="0"/>
      <dgm:spPr/>
    </dgm:pt>
    <dgm:pt modelId="{267C9808-2DD7-4E20-833F-E119D1A97871}" type="pres">
      <dgm:prSet presAssocID="{10A4E9E1-F578-46E8-B40F-B3D89C98F516}" presName="background2" presStyleLbl="node2" presStyleIdx="2" presStyleCnt="3"/>
      <dgm:spPr/>
    </dgm:pt>
    <dgm:pt modelId="{2D805C52-0EA8-44D2-B836-942C6F56A23B}" type="pres">
      <dgm:prSet presAssocID="{10A4E9E1-F578-46E8-B40F-B3D89C98F516}" presName="text2" presStyleLbl="fgAcc2" presStyleIdx="2" presStyleCnt="3">
        <dgm:presLayoutVars>
          <dgm:chPref val="3"/>
        </dgm:presLayoutVars>
      </dgm:prSet>
      <dgm:spPr/>
      <dgm:t>
        <a:bodyPr/>
        <a:lstStyle/>
        <a:p>
          <a:endParaRPr lang="en-US"/>
        </a:p>
      </dgm:t>
    </dgm:pt>
    <dgm:pt modelId="{5F5F68D9-6273-4B7F-AC3D-D1C2A6AF2CB5}" type="pres">
      <dgm:prSet presAssocID="{10A4E9E1-F578-46E8-B40F-B3D89C98F516}" presName="hierChild3" presStyleCnt="0"/>
      <dgm:spPr/>
    </dgm:pt>
    <dgm:pt modelId="{C6520C2E-44D9-4708-BA43-72B2AD9D6368}" type="pres">
      <dgm:prSet presAssocID="{CC5398A9-8B8A-471C-927D-AF1232066256}" presName="Name17" presStyleLbl="parChTrans1D3" presStyleIdx="2" presStyleCnt="3"/>
      <dgm:spPr/>
      <dgm:t>
        <a:bodyPr/>
        <a:lstStyle/>
        <a:p>
          <a:endParaRPr lang="en-US"/>
        </a:p>
      </dgm:t>
    </dgm:pt>
    <dgm:pt modelId="{EE891410-DEB9-4126-A9C4-B6A296389E36}" type="pres">
      <dgm:prSet presAssocID="{ED43F505-16F4-4AF0-AD51-650341B97B42}" presName="hierRoot3" presStyleCnt="0"/>
      <dgm:spPr/>
    </dgm:pt>
    <dgm:pt modelId="{FDC2F24E-A929-4C50-B531-DB83B3E489E7}" type="pres">
      <dgm:prSet presAssocID="{ED43F505-16F4-4AF0-AD51-650341B97B42}" presName="composite3" presStyleCnt="0"/>
      <dgm:spPr/>
    </dgm:pt>
    <dgm:pt modelId="{0CDF8580-68F6-4458-A73C-717F426BA6D3}" type="pres">
      <dgm:prSet presAssocID="{ED43F505-16F4-4AF0-AD51-650341B97B42}" presName="background3" presStyleLbl="node3" presStyleIdx="2" presStyleCnt="3"/>
      <dgm:spPr/>
    </dgm:pt>
    <dgm:pt modelId="{443D3E1B-FF42-48F2-9312-7E764D7D19CF}" type="pres">
      <dgm:prSet presAssocID="{ED43F505-16F4-4AF0-AD51-650341B97B42}" presName="text3" presStyleLbl="fgAcc3" presStyleIdx="2" presStyleCnt="3">
        <dgm:presLayoutVars>
          <dgm:chPref val="3"/>
        </dgm:presLayoutVars>
      </dgm:prSet>
      <dgm:spPr/>
      <dgm:t>
        <a:bodyPr/>
        <a:lstStyle/>
        <a:p>
          <a:endParaRPr lang="en-US"/>
        </a:p>
      </dgm:t>
    </dgm:pt>
    <dgm:pt modelId="{DE7BA5F5-3782-4659-A5CB-48B3FE4A1EAB}" type="pres">
      <dgm:prSet presAssocID="{ED43F505-16F4-4AF0-AD51-650341B97B42}" presName="hierChild4" presStyleCnt="0"/>
      <dgm:spPr/>
    </dgm:pt>
    <dgm:pt modelId="{BA518FF1-A854-482C-B290-892F03422E5B}" type="pres">
      <dgm:prSet presAssocID="{4273CB76-F171-4A9B-B2A0-B7AD5DD0F599}" presName="hierRoot1" presStyleCnt="0"/>
      <dgm:spPr/>
    </dgm:pt>
    <dgm:pt modelId="{249C7197-EDB7-4FF2-9433-807E234A6606}" type="pres">
      <dgm:prSet presAssocID="{4273CB76-F171-4A9B-B2A0-B7AD5DD0F599}" presName="composite" presStyleCnt="0"/>
      <dgm:spPr/>
    </dgm:pt>
    <dgm:pt modelId="{406575DE-FACF-4ABC-A931-11321F397320}" type="pres">
      <dgm:prSet presAssocID="{4273CB76-F171-4A9B-B2A0-B7AD5DD0F599}" presName="background" presStyleLbl="node0" presStyleIdx="1" presStyleCnt="2"/>
      <dgm:spPr/>
    </dgm:pt>
    <dgm:pt modelId="{528F56A8-A089-495B-862A-11D7D6CD486C}" type="pres">
      <dgm:prSet presAssocID="{4273CB76-F171-4A9B-B2A0-B7AD5DD0F599}" presName="text" presStyleLbl="fgAcc0" presStyleIdx="1" presStyleCnt="2">
        <dgm:presLayoutVars>
          <dgm:chPref val="3"/>
        </dgm:presLayoutVars>
      </dgm:prSet>
      <dgm:spPr/>
      <dgm:t>
        <a:bodyPr/>
        <a:lstStyle/>
        <a:p>
          <a:endParaRPr lang="en-US"/>
        </a:p>
      </dgm:t>
    </dgm:pt>
    <dgm:pt modelId="{F62B4005-492F-4B83-AFB2-BFBF65699E04}" type="pres">
      <dgm:prSet presAssocID="{4273CB76-F171-4A9B-B2A0-B7AD5DD0F599}" presName="hierChild2" presStyleCnt="0"/>
      <dgm:spPr/>
    </dgm:pt>
  </dgm:ptLst>
  <dgm:cxnLst>
    <dgm:cxn modelId="{6B411E45-1D53-4FE3-B82A-F00E4B97D861}" srcId="{AFE8B1D6-027C-4268-9585-C5BC073FE398}" destId="{A1709C2F-F968-437D-B15C-7EAAC7191AC0}" srcOrd="1" destOrd="0" parTransId="{E896C79F-A798-42FB-9174-6EFCB099B9D1}" sibTransId="{D9E4F643-66E3-4FE0-AAD6-7C23EDCE745B}"/>
    <dgm:cxn modelId="{3CC31A28-3656-415B-A5E7-FC270377E071}" type="presOf" srcId="{959F3AD1-B1E3-4421-A5C3-3C833AD04EB8}" destId="{FD974C04-3A96-4CE0-A6FE-A282665804BC}" srcOrd="0" destOrd="0" presId="urn:microsoft.com/office/officeart/2005/8/layout/hierarchy1"/>
    <dgm:cxn modelId="{7BAA1251-3712-48D1-8E10-ACA9D6399D01}" type="presOf" srcId="{E896C79F-A798-42FB-9174-6EFCB099B9D1}" destId="{BE2A8E5E-EE8E-4AE9-A015-072B7E9784F3}" srcOrd="0" destOrd="0" presId="urn:microsoft.com/office/officeart/2005/8/layout/hierarchy1"/>
    <dgm:cxn modelId="{4035FB98-5BE6-4161-8AC1-840B16E1FB67}" type="presOf" srcId="{4273CB76-F171-4A9B-B2A0-B7AD5DD0F599}" destId="{528F56A8-A089-495B-862A-11D7D6CD486C}" srcOrd="0" destOrd="0" presId="urn:microsoft.com/office/officeart/2005/8/layout/hierarchy1"/>
    <dgm:cxn modelId="{890D0598-5DF1-481A-AB29-25E61DFAA5C3}" srcId="{81C6C03D-DD2D-41B7-9FCE-31DAC7D04979}" destId="{AFE8B1D6-027C-4268-9585-C5BC073FE398}" srcOrd="0" destOrd="0" parTransId="{8385FD08-8EBC-4EA6-9F0C-DC1187E6F135}" sibTransId="{023E1B95-2996-46A1-9178-A7568BE31185}"/>
    <dgm:cxn modelId="{94C79D5B-156B-470B-967A-DAAAAE449583}" srcId="{92E09BC0-C0EC-4AAC-A558-7A9C6C62A481}" destId="{4273CB76-F171-4A9B-B2A0-B7AD5DD0F599}" srcOrd="1" destOrd="0" parTransId="{869EBB13-B78C-4213-879E-EE5E5F3E354F}" sibTransId="{C7875258-3E34-481C-A6D5-DB6B83927B6C}"/>
    <dgm:cxn modelId="{A1066A29-8E74-4C1A-B745-FB8F82191579}" type="presOf" srcId="{F93E780E-A9BE-4113-A58E-439A8A27CA42}" destId="{3244157A-4B4C-4E1F-96F0-64288F4656F7}" srcOrd="0" destOrd="0" presId="urn:microsoft.com/office/officeart/2005/8/layout/hierarchy1"/>
    <dgm:cxn modelId="{9A02F042-587E-4CB5-AA3F-7940782F3355}" srcId="{10A4E9E1-F578-46E8-B40F-B3D89C98F516}" destId="{ED43F505-16F4-4AF0-AD51-650341B97B42}" srcOrd="0" destOrd="0" parTransId="{CC5398A9-8B8A-471C-927D-AF1232066256}" sibTransId="{E3BC587F-DB8E-498A-9DAB-4D7D66185BA5}"/>
    <dgm:cxn modelId="{95BEAC0C-E5DE-4A6D-B067-153538C3D78B}" type="presOf" srcId="{10A4E9E1-F578-46E8-B40F-B3D89C98F516}" destId="{2D805C52-0EA8-44D2-B836-942C6F56A23B}" srcOrd="0" destOrd="0" presId="urn:microsoft.com/office/officeart/2005/8/layout/hierarchy1"/>
    <dgm:cxn modelId="{C261C56A-0C42-4F5E-AC93-4BEFA381785B}" type="presOf" srcId="{C1D0BE5C-52FB-41EA-99E8-9C1F25102BAE}" destId="{0A7887F3-92DB-4582-88C7-633E14DD9D29}" srcOrd="0" destOrd="0" presId="urn:microsoft.com/office/officeart/2005/8/layout/hierarchy1"/>
    <dgm:cxn modelId="{07A3EA8C-956D-480A-B68B-19C533F195A2}" type="presOf" srcId="{A1709C2F-F968-437D-B15C-7EAAC7191AC0}" destId="{0C819977-B4D3-46F4-914B-63908DC03EA4}" srcOrd="0" destOrd="0" presId="urn:microsoft.com/office/officeart/2005/8/layout/hierarchy1"/>
    <dgm:cxn modelId="{2B03F7F5-7E31-48D7-914C-130D7C036762}" type="presOf" srcId="{ED43F505-16F4-4AF0-AD51-650341B97B42}" destId="{443D3E1B-FF42-48F2-9312-7E764D7D19CF}" srcOrd="0" destOrd="0" presId="urn:microsoft.com/office/officeart/2005/8/layout/hierarchy1"/>
    <dgm:cxn modelId="{0D901A62-CAB2-4455-920C-D122DB6182B3}" type="presOf" srcId="{AFE8B1D6-027C-4268-9585-C5BC073FE398}" destId="{FA3D2E0C-4987-461B-BF2B-1B8398E98834}" srcOrd="0" destOrd="0" presId="urn:microsoft.com/office/officeart/2005/8/layout/hierarchy1"/>
    <dgm:cxn modelId="{F87EA4C8-2564-48BB-B90D-0DA812F77E62}" type="presOf" srcId="{CC5398A9-8B8A-471C-927D-AF1232066256}" destId="{C6520C2E-44D9-4708-BA43-72B2AD9D6368}" srcOrd="0" destOrd="0" presId="urn:microsoft.com/office/officeart/2005/8/layout/hierarchy1"/>
    <dgm:cxn modelId="{E081DCF9-9B9C-4E8F-9425-B1760A00BFDB}" srcId="{81C6C03D-DD2D-41B7-9FCE-31DAC7D04979}" destId="{10A4E9E1-F578-46E8-B40F-B3D89C98F516}" srcOrd="2" destOrd="0" parTransId="{3DA4135B-9C06-42FC-A75C-251FCAA66B5A}" sibTransId="{129A34BB-01CF-4200-B0EF-63AC4697B92B}"/>
    <dgm:cxn modelId="{67B1B935-91A3-4F06-A59E-8FBA3F3891DD}" srcId="{92E09BC0-C0EC-4AAC-A558-7A9C6C62A481}" destId="{81C6C03D-DD2D-41B7-9FCE-31DAC7D04979}" srcOrd="0" destOrd="0" parTransId="{E3630218-9260-4973-8019-DBE7B346A410}" sibTransId="{979BD4D4-44FF-4243-B6F7-3BF0AC17A41D}"/>
    <dgm:cxn modelId="{A5FDB185-74F7-40FC-9555-BFEA9002F239}" srcId="{AFE8B1D6-027C-4268-9585-C5BC073FE398}" destId="{959F3AD1-B1E3-4421-A5C3-3C833AD04EB8}" srcOrd="0" destOrd="0" parTransId="{C1D0BE5C-52FB-41EA-99E8-9C1F25102BAE}" sibTransId="{C2CF6021-DC1E-40D6-BAAB-042EEF1AC53F}"/>
    <dgm:cxn modelId="{17D29BEE-4C2F-4617-AEC8-1C13AF2D7644}" type="presOf" srcId="{8385FD08-8EBC-4EA6-9F0C-DC1187E6F135}" destId="{9F69DC93-776F-4528-B73B-1F738FA3D98F}" srcOrd="0" destOrd="0" presId="urn:microsoft.com/office/officeart/2005/8/layout/hierarchy1"/>
    <dgm:cxn modelId="{06FD7FFF-8F99-4727-9996-4E0528A645A0}" type="presOf" srcId="{81C6C03D-DD2D-41B7-9FCE-31DAC7D04979}" destId="{8A77FFFD-D311-426A-906B-A951F41C543F}" srcOrd="0" destOrd="0" presId="urn:microsoft.com/office/officeart/2005/8/layout/hierarchy1"/>
    <dgm:cxn modelId="{E5197383-B536-44A2-9389-1D9FD5F7300D}" srcId="{81C6C03D-DD2D-41B7-9FCE-31DAC7D04979}" destId="{8338BDBB-E461-4C8F-9F61-4D2F03E211E3}" srcOrd="1" destOrd="0" parTransId="{F93E780E-A9BE-4113-A58E-439A8A27CA42}" sibTransId="{D6BB5616-1417-42C3-8DCD-A1441BB90500}"/>
    <dgm:cxn modelId="{C206E1C2-3AE5-4960-A09A-48428391F293}" type="presOf" srcId="{92E09BC0-C0EC-4AAC-A558-7A9C6C62A481}" destId="{7E45011A-5189-4577-A3EB-28A844FF2579}" srcOrd="0" destOrd="0" presId="urn:microsoft.com/office/officeart/2005/8/layout/hierarchy1"/>
    <dgm:cxn modelId="{D1F9237B-7427-4BE4-822D-5D6A79369AA2}" type="presOf" srcId="{8338BDBB-E461-4C8F-9F61-4D2F03E211E3}" destId="{5FEC483A-1171-43C1-9C4C-6F1B24B65609}" srcOrd="0" destOrd="0" presId="urn:microsoft.com/office/officeart/2005/8/layout/hierarchy1"/>
    <dgm:cxn modelId="{DA54DA5C-8747-4F6E-9A31-ED1D86651025}" type="presOf" srcId="{3DA4135B-9C06-42FC-A75C-251FCAA66B5A}" destId="{E8317D48-1777-4917-94BE-4770BDABC41C}" srcOrd="0" destOrd="0" presId="urn:microsoft.com/office/officeart/2005/8/layout/hierarchy1"/>
    <dgm:cxn modelId="{496AC39E-A6E6-4337-A730-EB2670716B48}" type="presParOf" srcId="{7E45011A-5189-4577-A3EB-28A844FF2579}" destId="{9726F65A-30C4-48D6-8C07-4672BFAE66FE}" srcOrd="0" destOrd="0" presId="urn:microsoft.com/office/officeart/2005/8/layout/hierarchy1"/>
    <dgm:cxn modelId="{C737561C-8050-4397-B102-54CFEFD2BF1D}" type="presParOf" srcId="{9726F65A-30C4-48D6-8C07-4672BFAE66FE}" destId="{0E8A783C-AB0A-4D2C-A012-A4000C81407D}" srcOrd="0" destOrd="0" presId="urn:microsoft.com/office/officeart/2005/8/layout/hierarchy1"/>
    <dgm:cxn modelId="{C903E541-6FE5-4C37-B0DE-3D359C63D562}" type="presParOf" srcId="{0E8A783C-AB0A-4D2C-A012-A4000C81407D}" destId="{456ACED3-0845-467A-B0F6-525AC0306715}" srcOrd="0" destOrd="0" presId="urn:microsoft.com/office/officeart/2005/8/layout/hierarchy1"/>
    <dgm:cxn modelId="{D40DAE16-DD4E-44EF-96F1-12E286A4A4FC}" type="presParOf" srcId="{0E8A783C-AB0A-4D2C-A012-A4000C81407D}" destId="{8A77FFFD-D311-426A-906B-A951F41C543F}" srcOrd="1" destOrd="0" presId="urn:microsoft.com/office/officeart/2005/8/layout/hierarchy1"/>
    <dgm:cxn modelId="{7D369CD6-8CDB-4ADD-8CB0-6F60D416B3FB}" type="presParOf" srcId="{9726F65A-30C4-48D6-8C07-4672BFAE66FE}" destId="{5C8C2B3A-F39B-405A-9319-2151295988CC}" srcOrd="1" destOrd="0" presId="urn:microsoft.com/office/officeart/2005/8/layout/hierarchy1"/>
    <dgm:cxn modelId="{56CB7D0B-5835-4F17-887B-51E5CB933E64}" type="presParOf" srcId="{5C8C2B3A-F39B-405A-9319-2151295988CC}" destId="{9F69DC93-776F-4528-B73B-1F738FA3D98F}" srcOrd="0" destOrd="0" presId="urn:microsoft.com/office/officeart/2005/8/layout/hierarchy1"/>
    <dgm:cxn modelId="{3F4AB130-1474-4B0C-BD5C-6702991332A2}" type="presParOf" srcId="{5C8C2B3A-F39B-405A-9319-2151295988CC}" destId="{F765C013-20EB-4A01-924E-DFCBF834BA64}" srcOrd="1" destOrd="0" presId="urn:microsoft.com/office/officeart/2005/8/layout/hierarchy1"/>
    <dgm:cxn modelId="{C9913FA9-3FCD-44E9-85ED-63A495CEBD5B}" type="presParOf" srcId="{F765C013-20EB-4A01-924E-DFCBF834BA64}" destId="{B364C03E-C805-49B1-855B-70F363BF0E95}" srcOrd="0" destOrd="0" presId="urn:microsoft.com/office/officeart/2005/8/layout/hierarchy1"/>
    <dgm:cxn modelId="{31DE687A-756D-4001-A748-8549D23343D4}" type="presParOf" srcId="{B364C03E-C805-49B1-855B-70F363BF0E95}" destId="{7BD2B1C0-E91E-4386-948D-AED8B3FA1B8E}" srcOrd="0" destOrd="0" presId="urn:microsoft.com/office/officeart/2005/8/layout/hierarchy1"/>
    <dgm:cxn modelId="{BB96FA29-9AC0-4195-A7A7-2FFB04058911}" type="presParOf" srcId="{B364C03E-C805-49B1-855B-70F363BF0E95}" destId="{FA3D2E0C-4987-461B-BF2B-1B8398E98834}" srcOrd="1" destOrd="0" presId="urn:microsoft.com/office/officeart/2005/8/layout/hierarchy1"/>
    <dgm:cxn modelId="{5274C7DD-2A31-4269-86C8-0DCED4A679BA}" type="presParOf" srcId="{F765C013-20EB-4A01-924E-DFCBF834BA64}" destId="{B9D3ECDB-D0AD-45A2-A0D3-ECB549EB4F6D}" srcOrd="1" destOrd="0" presId="urn:microsoft.com/office/officeart/2005/8/layout/hierarchy1"/>
    <dgm:cxn modelId="{CA5651B4-E053-4660-BB37-2C53497793D8}" type="presParOf" srcId="{B9D3ECDB-D0AD-45A2-A0D3-ECB549EB4F6D}" destId="{0A7887F3-92DB-4582-88C7-633E14DD9D29}" srcOrd="0" destOrd="0" presId="urn:microsoft.com/office/officeart/2005/8/layout/hierarchy1"/>
    <dgm:cxn modelId="{0DD57539-E4BC-4E5B-92F5-BDCB9102AA5D}" type="presParOf" srcId="{B9D3ECDB-D0AD-45A2-A0D3-ECB549EB4F6D}" destId="{204C1851-E643-433B-9112-394645FBAFA9}" srcOrd="1" destOrd="0" presId="urn:microsoft.com/office/officeart/2005/8/layout/hierarchy1"/>
    <dgm:cxn modelId="{8DDD0BDE-B1EB-41E2-8646-1890C80AA319}" type="presParOf" srcId="{204C1851-E643-433B-9112-394645FBAFA9}" destId="{F8D71F2C-85DF-4F56-8D82-08A13BBEBF4C}" srcOrd="0" destOrd="0" presId="urn:microsoft.com/office/officeart/2005/8/layout/hierarchy1"/>
    <dgm:cxn modelId="{931E9F7F-60A5-4B90-8D5A-7E9C12BECA99}" type="presParOf" srcId="{F8D71F2C-85DF-4F56-8D82-08A13BBEBF4C}" destId="{40F38EE4-51F7-4940-AC37-7339427E2094}" srcOrd="0" destOrd="0" presId="urn:microsoft.com/office/officeart/2005/8/layout/hierarchy1"/>
    <dgm:cxn modelId="{274202C1-6C13-42CE-A2AA-3861469607DC}" type="presParOf" srcId="{F8D71F2C-85DF-4F56-8D82-08A13BBEBF4C}" destId="{FD974C04-3A96-4CE0-A6FE-A282665804BC}" srcOrd="1" destOrd="0" presId="urn:microsoft.com/office/officeart/2005/8/layout/hierarchy1"/>
    <dgm:cxn modelId="{1BFF7806-8100-406C-A2A6-D963D07863BA}" type="presParOf" srcId="{204C1851-E643-433B-9112-394645FBAFA9}" destId="{492A17B5-484D-4E1C-9977-EB93926020D0}" srcOrd="1" destOrd="0" presId="urn:microsoft.com/office/officeart/2005/8/layout/hierarchy1"/>
    <dgm:cxn modelId="{0FB5D3C4-8617-4220-9773-0C45D3807125}" type="presParOf" srcId="{B9D3ECDB-D0AD-45A2-A0D3-ECB549EB4F6D}" destId="{BE2A8E5E-EE8E-4AE9-A015-072B7E9784F3}" srcOrd="2" destOrd="0" presId="urn:microsoft.com/office/officeart/2005/8/layout/hierarchy1"/>
    <dgm:cxn modelId="{42DC5C06-29CE-4E03-8D57-994AFFFE5CA0}" type="presParOf" srcId="{B9D3ECDB-D0AD-45A2-A0D3-ECB549EB4F6D}" destId="{683D0E07-F375-4D1A-AD30-12FB69C89580}" srcOrd="3" destOrd="0" presId="urn:microsoft.com/office/officeart/2005/8/layout/hierarchy1"/>
    <dgm:cxn modelId="{A5D7233C-D3F0-4448-B6CB-B1099627B7DC}" type="presParOf" srcId="{683D0E07-F375-4D1A-AD30-12FB69C89580}" destId="{D3D2FA2E-2EE4-46B5-B75A-BD2B105C6911}" srcOrd="0" destOrd="0" presId="urn:microsoft.com/office/officeart/2005/8/layout/hierarchy1"/>
    <dgm:cxn modelId="{B7CB2546-F3D8-4A11-872E-54C2B602B9DA}" type="presParOf" srcId="{D3D2FA2E-2EE4-46B5-B75A-BD2B105C6911}" destId="{87194232-1C2E-4008-A542-363C31D0F9D7}" srcOrd="0" destOrd="0" presId="urn:microsoft.com/office/officeart/2005/8/layout/hierarchy1"/>
    <dgm:cxn modelId="{93306264-B4E9-4CC7-AEEB-A2611ABBAF41}" type="presParOf" srcId="{D3D2FA2E-2EE4-46B5-B75A-BD2B105C6911}" destId="{0C819977-B4D3-46F4-914B-63908DC03EA4}" srcOrd="1" destOrd="0" presId="urn:microsoft.com/office/officeart/2005/8/layout/hierarchy1"/>
    <dgm:cxn modelId="{219C61ED-5805-40A6-A593-6798BAB61D76}" type="presParOf" srcId="{683D0E07-F375-4D1A-AD30-12FB69C89580}" destId="{81B3CC04-640B-4624-9B15-1049A393BC95}" srcOrd="1" destOrd="0" presId="urn:microsoft.com/office/officeart/2005/8/layout/hierarchy1"/>
    <dgm:cxn modelId="{E21A158E-A984-4B10-9A24-C55E4666389D}" type="presParOf" srcId="{5C8C2B3A-F39B-405A-9319-2151295988CC}" destId="{3244157A-4B4C-4E1F-96F0-64288F4656F7}" srcOrd="2" destOrd="0" presId="urn:microsoft.com/office/officeart/2005/8/layout/hierarchy1"/>
    <dgm:cxn modelId="{D6536E51-57B7-4958-8CB5-1D6E46E444C1}" type="presParOf" srcId="{5C8C2B3A-F39B-405A-9319-2151295988CC}" destId="{B71CC038-2746-42BF-878D-562ED040BB4C}" srcOrd="3" destOrd="0" presId="urn:microsoft.com/office/officeart/2005/8/layout/hierarchy1"/>
    <dgm:cxn modelId="{11C613AD-CB21-4B34-8EA7-0E868DD8DF86}" type="presParOf" srcId="{B71CC038-2746-42BF-878D-562ED040BB4C}" destId="{3DB90762-7571-46A5-B542-6C914BFD6BED}" srcOrd="0" destOrd="0" presId="urn:microsoft.com/office/officeart/2005/8/layout/hierarchy1"/>
    <dgm:cxn modelId="{436D5352-EF9B-4589-AD9B-ACB8793099B9}" type="presParOf" srcId="{3DB90762-7571-46A5-B542-6C914BFD6BED}" destId="{2FFC4434-C03A-4EF8-9E44-612BF2837380}" srcOrd="0" destOrd="0" presId="urn:microsoft.com/office/officeart/2005/8/layout/hierarchy1"/>
    <dgm:cxn modelId="{6E743D4A-03FB-473C-B18D-1B9D16A0CBFE}" type="presParOf" srcId="{3DB90762-7571-46A5-B542-6C914BFD6BED}" destId="{5FEC483A-1171-43C1-9C4C-6F1B24B65609}" srcOrd="1" destOrd="0" presId="urn:microsoft.com/office/officeart/2005/8/layout/hierarchy1"/>
    <dgm:cxn modelId="{5C30181F-940D-40BE-BC98-752AB8898ECD}" type="presParOf" srcId="{B71CC038-2746-42BF-878D-562ED040BB4C}" destId="{A757C393-9688-4ECE-97E2-BA5DFF6B8D85}" srcOrd="1" destOrd="0" presId="urn:microsoft.com/office/officeart/2005/8/layout/hierarchy1"/>
    <dgm:cxn modelId="{A90D4FD6-C6AE-4005-8FA1-D3DED3E80179}" type="presParOf" srcId="{5C8C2B3A-F39B-405A-9319-2151295988CC}" destId="{E8317D48-1777-4917-94BE-4770BDABC41C}" srcOrd="4" destOrd="0" presId="urn:microsoft.com/office/officeart/2005/8/layout/hierarchy1"/>
    <dgm:cxn modelId="{A02FDCA9-5112-4615-8EBE-870C77752A8C}" type="presParOf" srcId="{5C8C2B3A-F39B-405A-9319-2151295988CC}" destId="{330E3E04-54C0-461B-AF62-920D2EDAF46A}" srcOrd="5" destOrd="0" presId="urn:microsoft.com/office/officeart/2005/8/layout/hierarchy1"/>
    <dgm:cxn modelId="{D97435A4-62E3-48B2-AD50-67C45B3C78D8}" type="presParOf" srcId="{330E3E04-54C0-461B-AF62-920D2EDAF46A}" destId="{9C235DE5-7A22-492B-8ACC-C5305275601A}" srcOrd="0" destOrd="0" presId="urn:microsoft.com/office/officeart/2005/8/layout/hierarchy1"/>
    <dgm:cxn modelId="{9F5C7154-89A1-49AD-929D-BC96D3C50E20}" type="presParOf" srcId="{9C235DE5-7A22-492B-8ACC-C5305275601A}" destId="{267C9808-2DD7-4E20-833F-E119D1A97871}" srcOrd="0" destOrd="0" presId="urn:microsoft.com/office/officeart/2005/8/layout/hierarchy1"/>
    <dgm:cxn modelId="{4FFF7B53-10BA-4785-B964-04C7241CF9A7}" type="presParOf" srcId="{9C235DE5-7A22-492B-8ACC-C5305275601A}" destId="{2D805C52-0EA8-44D2-B836-942C6F56A23B}" srcOrd="1" destOrd="0" presId="urn:microsoft.com/office/officeart/2005/8/layout/hierarchy1"/>
    <dgm:cxn modelId="{D23DA08A-04D5-4C74-9140-6220C5A1250C}" type="presParOf" srcId="{330E3E04-54C0-461B-AF62-920D2EDAF46A}" destId="{5F5F68D9-6273-4B7F-AC3D-D1C2A6AF2CB5}" srcOrd="1" destOrd="0" presId="urn:microsoft.com/office/officeart/2005/8/layout/hierarchy1"/>
    <dgm:cxn modelId="{941B1D15-D678-4D70-B538-AEBDE765C593}" type="presParOf" srcId="{5F5F68D9-6273-4B7F-AC3D-D1C2A6AF2CB5}" destId="{C6520C2E-44D9-4708-BA43-72B2AD9D6368}" srcOrd="0" destOrd="0" presId="urn:microsoft.com/office/officeart/2005/8/layout/hierarchy1"/>
    <dgm:cxn modelId="{DE5C9AA4-4ECA-4385-8937-E72D2CE1CB23}" type="presParOf" srcId="{5F5F68D9-6273-4B7F-AC3D-D1C2A6AF2CB5}" destId="{EE891410-DEB9-4126-A9C4-B6A296389E36}" srcOrd="1" destOrd="0" presId="urn:microsoft.com/office/officeart/2005/8/layout/hierarchy1"/>
    <dgm:cxn modelId="{219E5E62-25CF-46C2-832E-CD5C1EBAD07E}" type="presParOf" srcId="{EE891410-DEB9-4126-A9C4-B6A296389E36}" destId="{FDC2F24E-A929-4C50-B531-DB83B3E489E7}" srcOrd="0" destOrd="0" presId="urn:microsoft.com/office/officeart/2005/8/layout/hierarchy1"/>
    <dgm:cxn modelId="{177591C1-A18C-4744-9B45-DF13D50F002D}" type="presParOf" srcId="{FDC2F24E-A929-4C50-B531-DB83B3E489E7}" destId="{0CDF8580-68F6-4458-A73C-717F426BA6D3}" srcOrd="0" destOrd="0" presId="urn:microsoft.com/office/officeart/2005/8/layout/hierarchy1"/>
    <dgm:cxn modelId="{6A29B02E-7055-4113-9FEB-5CE2EFF36DE5}" type="presParOf" srcId="{FDC2F24E-A929-4C50-B531-DB83B3E489E7}" destId="{443D3E1B-FF42-48F2-9312-7E764D7D19CF}" srcOrd="1" destOrd="0" presId="urn:microsoft.com/office/officeart/2005/8/layout/hierarchy1"/>
    <dgm:cxn modelId="{6D9C761E-53F7-4394-B587-46DDAD2F04F9}" type="presParOf" srcId="{EE891410-DEB9-4126-A9C4-B6A296389E36}" destId="{DE7BA5F5-3782-4659-A5CB-48B3FE4A1EAB}" srcOrd="1" destOrd="0" presId="urn:microsoft.com/office/officeart/2005/8/layout/hierarchy1"/>
    <dgm:cxn modelId="{EF7B36F5-F35E-465E-A8BB-E3906604C7DC}" type="presParOf" srcId="{7E45011A-5189-4577-A3EB-28A844FF2579}" destId="{BA518FF1-A854-482C-B290-892F03422E5B}" srcOrd="1" destOrd="0" presId="urn:microsoft.com/office/officeart/2005/8/layout/hierarchy1"/>
    <dgm:cxn modelId="{9EBBA22C-CA6D-460E-8FC2-A449F2F12A3B}" type="presParOf" srcId="{BA518FF1-A854-482C-B290-892F03422E5B}" destId="{249C7197-EDB7-4FF2-9433-807E234A6606}" srcOrd="0" destOrd="0" presId="urn:microsoft.com/office/officeart/2005/8/layout/hierarchy1"/>
    <dgm:cxn modelId="{D9A74CFC-424D-4029-BF54-EF8211EACB4E}" type="presParOf" srcId="{249C7197-EDB7-4FF2-9433-807E234A6606}" destId="{406575DE-FACF-4ABC-A931-11321F397320}" srcOrd="0" destOrd="0" presId="urn:microsoft.com/office/officeart/2005/8/layout/hierarchy1"/>
    <dgm:cxn modelId="{C472523B-9EC1-4E05-A593-B47CA9F2A5DF}" type="presParOf" srcId="{249C7197-EDB7-4FF2-9433-807E234A6606}" destId="{528F56A8-A089-495B-862A-11D7D6CD486C}" srcOrd="1" destOrd="0" presId="urn:microsoft.com/office/officeart/2005/8/layout/hierarchy1"/>
    <dgm:cxn modelId="{7AE6CD62-FCA0-4D4F-AAD1-DBB2F327F607}" type="presParOf" srcId="{BA518FF1-A854-482C-B290-892F03422E5B}" destId="{F62B4005-492F-4B83-AFB2-BFBF65699E0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149DAA-EE6C-499A-A064-19292806486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830D781-F3C8-4F72-ACE6-5D3C21515EEC}">
      <dgm:prSet/>
      <dgm:spPr>
        <a:solidFill>
          <a:srgbClr val="00B050"/>
        </a:solidFill>
      </dgm:spPr>
      <dgm:t>
        <a:bodyPr/>
        <a:lstStyle/>
        <a:p>
          <a:pPr rtl="0"/>
          <a:r>
            <a:rPr lang="en-US" dirty="0" smtClean="0"/>
            <a:t>D. Anchorage classified according to the number </a:t>
          </a:r>
          <a:r>
            <a:rPr lang="en-US" dirty="0" err="1" smtClean="0"/>
            <a:t>ofanchorage</a:t>
          </a:r>
          <a:r>
            <a:rPr lang="en-US" dirty="0" smtClean="0"/>
            <a:t> units as:</a:t>
          </a:r>
          <a:endParaRPr lang="en-US" dirty="0"/>
        </a:p>
      </dgm:t>
    </dgm:pt>
    <dgm:pt modelId="{0E0525BB-BF6D-45BF-A29A-490706EEAFE8}" type="parTrans" cxnId="{F43F0D34-0795-49ED-BB80-A62BD3DA6E7C}">
      <dgm:prSet/>
      <dgm:spPr/>
      <dgm:t>
        <a:bodyPr/>
        <a:lstStyle/>
        <a:p>
          <a:endParaRPr lang="en-US"/>
        </a:p>
      </dgm:t>
    </dgm:pt>
    <dgm:pt modelId="{B7E949E1-1E3B-4C2D-AEC3-B359EF5AB69A}" type="sibTrans" cxnId="{F43F0D34-0795-49ED-BB80-A62BD3DA6E7C}">
      <dgm:prSet/>
      <dgm:spPr/>
      <dgm:t>
        <a:bodyPr/>
        <a:lstStyle/>
        <a:p>
          <a:endParaRPr lang="en-US"/>
        </a:p>
      </dgm:t>
    </dgm:pt>
    <dgm:pt modelId="{F20E1862-0499-43B9-A0E6-31AC7667F23E}">
      <dgm:prSet/>
      <dgm:spPr/>
      <dgm:t>
        <a:bodyPr/>
        <a:lstStyle/>
        <a:p>
          <a:pPr rtl="0"/>
          <a:r>
            <a:rPr lang="en-US" smtClean="0"/>
            <a:t>1. Single</a:t>
          </a:r>
          <a:endParaRPr lang="en-US"/>
        </a:p>
      </dgm:t>
    </dgm:pt>
    <dgm:pt modelId="{BFB12D28-211B-4334-95FC-641A9F612071}" type="parTrans" cxnId="{4AA9E2EB-6FC6-490E-BBFF-B363719AFC8E}">
      <dgm:prSet/>
      <dgm:spPr/>
      <dgm:t>
        <a:bodyPr/>
        <a:lstStyle/>
        <a:p>
          <a:endParaRPr lang="en-US"/>
        </a:p>
      </dgm:t>
    </dgm:pt>
    <dgm:pt modelId="{FC98EF5F-F158-4035-9768-67F13F130BA9}" type="sibTrans" cxnId="{4AA9E2EB-6FC6-490E-BBFF-B363719AFC8E}">
      <dgm:prSet/>
      <dgm:spPr/>
      <dgm:t>
        <a:bodyPr/>
        <a:lstStyle/>
        <a:p>
          <a:endParaRPr lang="en-US"/>
        </a:p>
      </dgm:t>
    </dgm:pt>
    <dgm:pt modelId="{7C4925B0-8C58-4E38-B84A-5D086E097ADB}">
      <dgm:prSet/>
      <dgm:spPr/>
      <dgm:t>
        <a:bodyPr/>
        <a:lstStyle/>
        <a:p>
          <a:pPr rtl="0"/>
          <a:r>
            <a:rPr lang="en-US" smtClean="0"/>
            <a:t>2. Compound</a:t>
          </a:r>
          <a:endParaRPr lang="en-US"/>
        </a:p>
      </dgm:t>
    </dgm:pt>
    <dgm:pt modelId="{2C680A7C-36D5-4DF5-BD55-5CA0E42B71EE}" type="parTrans" cxnId="{4CCE1F26-0890-432F-B874-AAF9597956FD}">
      <dgm:prSet/>
      <dgm:spPr/>
      <dgm:t>
        <a:bodyPr/>
        <a:lstStyle/>
        <a:p>
          <a:endParaRPr lang="en-US"/>
        </a:p>
      </dgm:t>
    </dgm:pt>
    <dgm:pt modelId="{B2DEA8B1-458B-4FB0-8582-0B76069704AA}" type="sibTrans" cxnId="{4CCE1F26-0890-432F-B874-AAF9597956FD}">
      <dgm:prSet/>
      <dgm:spPr/>
      <dgm:t>
        <a:bodyPr/>
        <a:lstStyle/>
        <a:p>
          <a:endParaRPr lang="en-US"/>
        </a:p>
      </dgm:t>
    </dgm:pt>
    <dgm:pt modelId="{DF17B68A-D1F8-4C2E-8648-6FAC509EDD10}">
      <dgm:prSet/>
      <dgm:spPr/>
      <dgm:t>
        <a:bodyPr/>
        <a:lstStyle/>
        <a:p>
          <a:pPr rtl="0"/>
          <a:r>
            <a:rPr lang="en-US" smtClean="0"/>
            <a:t>3. Reinforced.</a:t>
          </a:r>
          <a:endParaRPr lang="en-US"/>
        </a:p>
      </dgm:t>
    </dgm:pt>
    <dgm:pt modelId="{03C6F349-D02D-41A9-A727-E30CE1F53215}" type="parTrans" cxnId="{43FA4C6A-FBF8-4FEC-A5F7-3ACEF4F04A71}">
      <dgm:prSet/>
      <dgm:spPr/>
      <dgm:t>
        <a:bodyPr/>
        <a:lstStyle/>
        <a:p>
          <a:endParaRPr lang="en-US"/>
        </a:p>
      </dgm:t>
    </dgm:pt>
    <dgm:pt modelId="{953676FD-4AA2-4EB9-BC47-27F13B6227BD}" type="sibTrans" cxnId="{43FA4C6A-FBF8-4FEC-A5F7-3ACEF4F04A71}">
      <dgm:prSet/>
      <dgm:spPr/>
      <dgm:t>
        <a:bodyPr/>
        <a:lstStyle/>
        <a:p>
          <a:endParaRPr lang="en-US"/>
        </a:p>
      </dgm:t>
    </dgm:pt>
    <dgm:pt modelId="{404A29F2-8CFA-43ED-8D04-2727EDAA61CF}">
      <dgm:prSet/>
      <dgm:spPr>
        <a:solidFill>
          <a:srgbClr val="00B050"/>
        </a:solidFill>
      </dgm:spPr>
      <dgm:t>
        <a:bodyPr/>
        <a:lstStyle/>
        <a:p>
          <a:pPr rtl="0"/>
          <a:r>
            <a:rPr lang="en-US" dirty="0" smtClean="0"/>
            <a:t>E. White and Gardiner classified anchorage into six categories as:</a:t>
          </a:r>
          <a:endParaRPr lang="en-US" dirty="0"/>
        </a:p>
      </dgm:t>
    </dgm:pt>
    <dgm:pt modelId="{22D36F95-7210-47DE-8243-FEBE8BEC737D}" type="parTrans" cxnId="{3862E7D5-2B2E-4BB3-A583-87E73E31F87C}">
      <dgm:prSet/>
      <dgm:spPr/>
      <dgm:t>
        <a:bodyPr/>
        <a:lstStyle/>
        <a:p>
          <a:endParaRPr lang="en-US"/>
        </a:p>
      </dgm:t>
    </dgm:pt>
    <dgm:pt modelId="{7367A467-CE3A-49E6-9E05-EA0E7CADB795}" type="sibTrans" cxnId="{3862E7D5-2B2E-4BB3-A583-87E73E31F87C}">
      <dgm:prSet/>
      <dgm:spPr/>
      <dgm:t>
        <a:bodyPr/>
        <a:lstStyle/>
        <a:p>
          <a:endParaRPr lang="en-US"/>
        </a:p>
      </dgm:t>
    </dgm:pt>
    <dgm:pt modelId="{AAA0843E-0E24-4122-8F26-166966C6EA06}">
      <dgm:prSet/>
      <dgm:spPr/>
      <dgm:t>
        <a:bodyPr/>
        <a:lstStyle/>
        <a:p>
          <a:pPr rtl="0"/>
          <a:r>
            <a:rPr lang="en-US" smtClean="0"/>
            <a:t>1. Simple</a:t>
          </a:r>
          <a:endParaRPr lang="en-US"/>
        </a:p>
      </dgm:t>
    </dgm:pt>
    <dgm:pt modelId="{F634029B-624C-44CD-B193-66D766D5E4C4}" type="parTrans" cxnId="{F82876DF-93B0-40A7-B85A-1FF3B96918F6}">
      <dgm:prSet/>
      <dgm:spPr/>
      <dgm:t>
        <a:bodyPr/>
        <a:lstStyle/>
        <a:p>
          <a:endParaRPr lang="en-US"/>
        </a:p>
      </dgm:t>
    </dgm:pt>
    <dgm:pt modelId="{48455172-FEC6-48F0-B5AF-CE548C7C9243}" type="sibTrans" cxnId="{F82876DF-93B0-40A7-B85A-1FF3B96918F6}">
      <dgm:prSet/>
      <dgm:spPr/>
      <dgm:t>
        <a:bodyPr/>
        <a:lstStyle/>
        <a:p>
          <a:endParaRPr lang="en-US"/>
        </a:p>
      </dgm:t>
    </dgm:pt>
    <dgm:pt modelId="{7E90BE19-40AB-4869-AB8B-65CD26FA55FF}">
      <dgm:prSet/>
      <dgm:spPr/>
      <dgm:t>
        <a:bodyPr/>
        <a:lstStyle/>
        <a:p>
          <a:pPr rtl="0"/>
          <a:r>
            <a:rPr lang="en-US" smtClean="0"/>
            <a:t>2. Stationary</a:t>
          </a:r>
          <a:endParaRPr lang="en-US"/>
        </a:p>
      </dgm:t>
    </dgm:pt>
    <dgm:pt modelId="{C57C8810-BADF-479B-8AB5-16081FC83E98}" type="parTrans" cxnId="{DDD0B445-7E6E-4E39-B7EC-D5E40DB56E06}">
      <dgm:prSet/>
      <dgm:spPr/>
      <dgm:t>
        <a:bodyPr/>
        <a:lstStyle/>
        <a:p>
          <a:endParaRPr lang="en-US"/>
        </a:p>
      </dgm:t>
    </dgm:pt>
    <dgm:pt modelId="{A8B39FDA-1AC1-4256-81B8-DBF5664776C8}" type="sibTrans" cxnId="{DDD0B445-7E6E-4E39-B7EC-D5E40DB56E06}">
      <dgm:prSet/>
      <dgm:spPr/>
      <dgm:t>
        <a:bodyPr/>
        <a:lstStyle/>
        <a:p>
          <a:endParaRPr lang="en-US"/>
        </a:p>
      </dgm:t>
    </dgm:pt>
    <dgm:pt modelId="{C43C92A3-6ED5-4A6B-8890-2823A529ACCC}">
      <dgm:prSet/>
      <dgm:spPr/>
      <dgm:t>
        <a:bodyPr/>
        <a:lstStyle/>
        <a:p>
          <a:pPr rtl="0"/>
          <a:r>
            <a:rPr lang="en-US" smtClean="0"/>
            <a:t>3. Reciprocal</a:t>
          </a:r>
          <a:endParaRPr lang="en-US"/>
        </a:p>
      </dgm:t>
    </dgm:pt>
    <dgm:pt modelId="{CF3BEDFB-3CE2-4D80-95A6-3BD60E600742}" type="parTrans" cxnId="{B164E009-1731-4A4F-87E7-99EFAE937250}">
      <dgm:prSet/>
      <dgm:spPr/>
      <dgm:t>
        <a:bodyPr/>
        <a:lstStyle/>
        <a:p>
          <a:endParaRPr lang="en-US"/>
        </a:p>
      </dgm:t>
    </dgm:pt>
    <dgm:pt modelId="{00EFA89F-2D21-4072-BE72-B2074FA0F3F8}" type="sibTrans" cxnId="{B164E009-1731-4A4F-87E7-99EFAE937250}">
      <dgm:prSet/>
      <dgm:spPr/>
      <dgm:t>
        <a:bodyPr/>
        <a:lstStyle/>
        <a:p>
          <a:endParaRPr lang="en-US"/>
        </a:p>
      </dgm:t>
    </dgm:pt>
    <dgm:pt modelId="{EDEF2B31-87E2-427C-A4FD-18076EDE6E13}">
      <dgm:prSet/>
      <dgm:spPr/>
      <dgm:t>
        <a:bodyPr/>
        <a:lstStyle/>
        <a:p>
          <a:pPr rtl="0"/>
          <a:r>
            <a:rPr lang="en-US" smtClean="0"/>
            <a:t>4. Reinforced</a:t>
          </a:r>
          <a:endParaRPr lang="en-US"/>
        </a:p>
      </dgm:t>
    </dgm:pt>
    <dgm:pt modelId="{127D7F59-5348-477F-B57E-6B2B5A39CCD2}" type="parTrans" cxnId="{CF4E7B91-21EC-4CD6-8C24-955176C5989B}">
      <dgm:prSet/>
      <dgm:spPr/>
      <dgm:t>
        <a:bodyPr/>
        <a:lstStyle/>
        <a:p>
          <a:endParaRPr lang="en-US"/>
        </a:p>
      </dgm:t>
    </dgm:pt>
    <dgm:pt modelId="{647B5E40-D04B-4148-84EB-9B36CFEC2518}" type="sibTrans" cxnId="{CF4E7B91-21EC-4CD6-8C24-955176C5989B}">
      <dgm:prSet/>
      <dgm:spPr/>
      <dgm:t>
        <a:bodyPr/>
        <a:lstStyle/>
        <a:p>
          <a:endParaRPr lang="en-US"/>
        </a:p>
      </dgm:t>
    </dgm:pt>
    <dgm:pt modelId="{8EF9A304-094B-4D97-A10C-554FFDFA13F2}">
      <dgm:prSet/>
      <dgm:spPr/>
      <dgm:t>
        <a:bodyPr/>
        <a:lstStyle/>
        <a:p>
          <a:pPr rtl="0"/>
          <a:r>
            <a:rPr lang="en-US" smtClean="0"/>
            <a:t>5. Intermaxillary</a:t>
          </a:r>
          <a:endParaRPr lang="en-US"/>
        </a:p>
      </dgm:t>
    </dgm:pt>
    <dgm:pt modelId="{D6094046-FC24-46EF-AD62-13A3EF8231D5}" type="parTrans" cxnId="{1E5DFDD1-46E2-4DF0-8849-E08B884AB53B}">
      <dgm:prSet/>
      <dgm:spPr/>
      <dgm:t>
        <a:bodyPr/>
        <a:lstStyle/>
        <a:p>
          <a:endParaRPr lang="en-US"/>
        </a:p>
      </dgm:t>
    </dgm:pt>
    <dgm:pt modelId="{04C21829-43E0-4C5B-8637-A733C4D034DE}" type="sibTrans" cxnId="{1E5DFDD1-46E2-4DF0-8849-E08B884AB53B}">
      <dgm:prSet/>
      <dgm:spPr/>
      <dgm:t>
        <a:bodyPr/>
        <a:lstStyle/>
        <a:p>
          <a:endParaRPr lang="en-US"/>
        </a:p>
      </dgm:t>
    </dgm:pt>
    <dgm:pt modelId="{0587C270-5137-4210-AFAC-18E7B547D55F}">
      <dgm:prSet/>
      <dgm:spPr/>
      <dgm:t>
        <a:bodyPr/>
        <a:lstStyle/>
        <a:p>
          <a:pPr rtl="0"/>
          <a:r>
            <a:rPr lang="en-US" dirty="0" smtClean="0"/>
            <a:t>6. Extraoral.</a:t>
          </a:r>
          <a:endParaRPr lang="en-US" dirty="0"/>
        </a:p>
      </dgm:t>
    </dgm:pt>
    <dgm:pt modelId="{9CF1665F-27ED-4192-AC3C-9DD9375F6F31}" type="parTrans" cxnId="{271CC794-E7DF-4F32-BBF6-DA1696F5ADED}">
      <dgm:prSet/>
      <dgm:spPr/>
      <dgm:t>
        <a:bodyPr/>
        <a:lstStyle/>
        <a:p>
          <a:endParaRPr lang="en-US"/>
        </a:p>
      </dgm:t>
    </dgm:pt>
    <dgm:pt modelId="{C5A6096A-926A-404D-9B4C-9D5280835C6C}" type="sibTrans" cxnId="{271CC794-E7DF-4F32-BBF6-DA1696F5ADED}">
      <dgm:prSet/>
      <dgm:spPr/>
      <dgm:t>
        <a:bodyPr/>
        <a:lstStyle/>
        <a:p>
          <a:endParaRPr lang="en-US"/>
        </a:p>
      </dgm:t>
    </dgm:pt>
    <dgm:pt modelId="{DE9DA4C1-25C0-4DAB-9992-EFB4D8B132CE}" type="pres">
      <dgm:prSet presAssocID="{AA149DAA-EE6C-499A-A064-192928064861}" presName="linear" presStyleCnt="0">
        <dgm:presLayoutVars>
          <dgm:animLvl val="lvl"/>
          <dgm:resizeHandles val="exact"/>
        </dgm:presLayoutVars>
      </dgm:prSet>
      <dgm:spPr/>
      <dgm:t>
        <a:bodyPr/>
        <a:lstStyle/>
        <a:p>
          <a:endParaRPr lang="en-US"/>
        </a:p>
      </dgm:t>
    </dgm:pt>
    <dgm:pt modelId="{FD6C903D-0748-4EC7-9DB4-26693136F477}" type="pres">
      <dgm:prSet presAssocID="{D830D781-F3C8-4F72-ACE6-5D3C21515EEC}" presName="parentText" presStyleLbl="node1" presStyleIdx="0" presStyleCnt="11">
        <dgm:presLayoutVars>
          <dgm:chMax val="0"/>
          <dgm:bulletEnabled val="1"/>
        </dgm:presLayoutVars>
      </dgm:prSet>
      <dgm:spPr/>
      <dgm:t>
        <a:bodyPr/>
        <a:lstStyle/>
        <a:p>
          <a:endParaRPr lang="en-US"/>
        </a:p>
      </dgm:t>
    </dgm:pt>
    <dgm:pt modelId="{702DEC74-8A75-40DF-869D-1A6EE9E77CFB}" type="pres">
      <dgm:prSet presAssocID="{B7E949E1-1E3B-4C2D-AEC3-B359EF5AB69A}" presName="spacer" presStyleCnt="0"/>
      <dgm:spPr/>
    </dgm:pt>
    <dgm:pt modelId="{F2712FE1-88FD-4A4F-8A73-1313214BA1B6}" type="pres">
      <dgm:prSet presAssocID="{F20E1862-0499-43B9-A0E6-31AC7667F23E}" presName="parentText" presStyleLbl="node1" presStyleIdx="1" presStyleCnt="11">
        <dgm:presLayoutVars>
          <dgm:chMax val="0"/>
          <dgm:bulletEnabled val="1"/>
        </dgm:presLayoutVars>
      </dgm:prSet>
      <dgm:spPr/>
      <dgm:t>
        <a:bodyPr/>
        <a:lstStyle/>
        <a:p>
          <a:endParaRPr lang="en-US"/>
        </a:p>
      </dgm:t>
    </dgm:pt>
    <dgm:pt modelId="{900F6A32-7C8C-47C6-B929-5AAC61CC4F94}" type="pres">
      <dgm:prSet presAssocID="{FC98EF5F-F158-4035-9768-67F13F130BA9}" presName="spacer" presStyleCnt="0"/>
      <dgm:spPr/>
    </dgm:pt>
    <dgm:pt modelId="{B620BEF0-3EB4-46FF-B42D-34214839B938}" type="pres">
      <dgm:prSet presAssocID="{7C4925B0-8C58-4E38-B84A-5D086E097ADB}" presName="parentText" presStyleLbl="node1" presStyleIdx="2" presStyleCnt="11">
        <dgm:presLayoutVars>
          <dgm:chMax val="0"/>
          <dgm:bulletEnabled val="1"/>
        </dgm:presLayoutVars>
      </dgm:prSet>
      <dgm:spPr/>
      <dgm:t>
        <a:bodyPr/>
        <a:lstStyle/>
        <a:p>
          <a:endParaRPr lang="en-US"/>
        </a:p>
      </dgm:t>
    </dgm:pt>
    <dgm:pt modelId="{16DF25BB-FAB9-4C62-BBD7-9C838C9CBB4B}" type="pres">
      <dgm:prSet presAssocID="{B2DEA8B1-458B-4FB0-8582-0B76069704AA}" presName="spacer" presStyleCnt="0"/>
      <dgm:spPr/>
    </dgm:pt>
    <dgm:pt modelId="{D37246FA-B6B5-4F8D-A58B-DAAA3484AEB2}" type="pres">
      <dgm:prSet presAssocID="{DF17B68A-D1F8-4C2E-8648-6FAC509EDD10}" presName="parentText" presStyleLbl="node1" presStyleIdx="3" presStyleCnt="11">
        <dgm:presLayoutVars>
          <dgm:chMax val="0"/>
          <dgm:bulletEnabled val="1"/>
        </dgm:presLayoutVars>
      </dgm:prSet>
      <dgm:spPr/>
      <dgm:t>
        <a:bodyPr/>
        <a:lstStyle/>
        <a:p>
          <a:endParaRPr lang="en-US"/>
        </a:p>
      </dgm:t>
    </dgm:pt>
    <dgm:pt modelId="{EB70D311-FE8B-4229-BF6D-01713BC439D9}" type="pres">
      <dgm:prSet presAssocID="{953676FD-4AA2-4EB9-BC47-27F13B6227BD}" presName="spacer" presStyleCnt="0"/>
      <dgm:spPr/>
    </dgm:pt>
    <dgm:pt modelId="{7A32817D-B200-4B09-9A5D-5187B49A2D96}" type="pres">
      <dgm:prSet presAssocID="{404A29F2-8CFA-43ED-8D04-2727EDAA61CF}" presName="parentText" presStyleLbl="node1" presStyleIdx="4" presStyleCnt="11">
        <dgm:presLayoutVars>
          <dgm:chMax val="0"/>
          <dgm:bulletEnabled val="1"/>
        </dgm:presLayoutVars>
      </dgm:prSet>
      <dgm:spPr/>
      <dgm:t>
        <a:bodyPr/>
        <a:lstStyle/>
        <a:p>
          <a:endParaRPr lang="en-US"/>
        </a:p>
      </dgm:t>
    </dgm:pt>
    <dgm:pt modelId="{42095814-FC03-4CBD-80D6-25E535BC7AEA}" type="pres">
      <dgm:prSet presAssocID="{7367A467-CE3A-49E6-9E05-EA0E7CADB795}" presName="spacer" presStyleCnt="0"/>
      <dgm:spPr/>
    </dgm:pt>
    <dgm:pt modelId="{EB94B403-35D7-45C6-AB9C-41B92626CD07}" type="pres">
      <dgm:prSet presAssocID="{AAA0843E-0E24-4122-8F26-166966C6EA06}" presName="parentText" presStyleLbl="node1" presStyleIdx="5" presStyleCnt="11">
        <dgm:presLayoutVars>
          <dgm:chMax val="0"/>
          <dgm:bulletEnabled val="1"/>
        </dgm:presLayoutVars>
      </dgm:prSet>
      <dgm:spPr/>
      <dgm:t>
        <a:bodyPr/>
        <a:lstStyle/>
        <a:p>
          <a:endParaRPr lang="en-US"/>
        </a:p>
      </dgm:t>
    </dgm:pt>
    <dgm:pt modelId="{27A353B3-EA13-4133-BFE0-84CFFF67B051}" type="pres">
      <dgm:prSet presAssocID="{48455172-FEC6-48F0-B5AF-CE548C7C9243}" presName="spacer" presStyleCnt="0"/>
      <dgm:spPr/>
    </dgm:pt>
    <dgm:pt modelId="{82E3AF87-3887-4918-A5A5-733300874CA8}" type="pres">
      <dgm:prSet presAssocID="{7E90BE19-40AB-4869-AB8B-65CD26FA55FF}" presName="parentText" presStyleLbl="node1" presStyleIdx="6" presStyleCnt="11">
        <dgm:presLayoutVars>
          <dgm:chMax val="0"/>
          <dgm:bulletEnabled val="1"/>
        </dgm:presLayoutVars>
      </dgm:prSet>
      <dgm:spPr/>
      <dgm:t>
        <a:bodyPr/>
        <a:lstStyle/>
        <a:p>
          <a:endParaRPr lang="en-US"/>
        </a:p>
      </dgm:t>
    </dgm:pt>
    <dgm:pt modelId="{BC80B450-4CC9-4E32-967F-5A40A1F3FA0F}" type="pres">
      <dgm:prSet presAssocID="{A8B39FDA-1AC1-4256-81B8-DBF5664776C8}" presName="spacer" presStyleCnt="0"/>
      <dgm:spPr/>
    </dgm:pt>
    <dgm:pt modelId="{D460E1F2-B506-4A51-937A-3C9958EA85C6}" type="pres">
      <dgm:prSet presAssocID="{C43C92A3-6ED5-4A6B-8890-2823A529ACCC}" presName="parentText" presStyleLbl="node1" presStyleIdx="7" presStyleCnt="11">
        <dgm:presLayoutVars>
          <dgm:chMax val="0"/>
          <dgm:bulletEnabled val="1"/>
        </dgm:presLayoutVars>
      </dgm:prSet>
      <dgm:spPr/>
      <dgm:t>
        <a:bodyPr/>
        <a:lstStyle/>
        <a:p>
          <a:endParaRPr lang="en-US"/>
        </a:p>
      </dgm:t>
    </dgm:pt>
    <dgm:pt modelId="{69B8E49F-BF2C-48E7-8FAF-87959528F08A}" type="pres">
      <dgm:prSet presAssocID="{00EFA89F-2D21-4072-BE72-B2074FA0F3F8}" presName="spacer" presStyleCnt="0"/>
      <dgm:spPr/>
    </dgm:pt>
    <dgm:pt modelId="{F9E8C712-F13E-4A75-B164-5DBA6B08C1DA}" type="pres">
      <dgm:prSet presAssocID="{EDEF2B31-87E2-427C-A4FD-18076EDE6E13}" presName="parentText" presStyleLbl="node1" presStyleIdx="8" presStyleCnt="11">
        <dgm:presLayoutVars>
          <dgm:chMax val="0"/>
          <dgm:bulletEnabled val="1"/>
        </dgm:presLayoutVars>
      </dgm:prSet>
      <dgm:spPr/>
      <dgm:t>
        <a:bodyPr/>
        <a:lstStyle/>
        <a:p>
          <a:endParaRPr lang="en-US"/>
        </a:p>
      </dgm:t>
    </dgm:pt>
    <dgm:pt modelId="{F0745A45-AB29-44F1-A966-A313B06D414B}" type="pres">
      <dgm:prSet presAssocID="{647B5E40-D04B-4148-84EB-9B36CFEC2518}" presName="spacer" presStyleCnt="0"/>
      <dgm:spPr/>
    </dgm:pt>
    <dgm:pt modelId="{7CC4DD01-8B1E-4F6A-85CA-7D21D91F259C}" type="pres">
      <dgm:prSet presAssocID="{8EF9A304-094B-4D97-A10C-554FFDFA13F2}" presName="parentText" presStyleLbl="node1" presStyleIdx="9" presStyleCnt="11">
        <dgm:presLayoutVars>
          <dgm:chMax val="0"/>
          <dgm:bulletEnabled val="1"/>
        </dgm:presLayoutVars>
      </dgm:prSet>
      <dgm:spPr/>
      <dgm:t>
        <a:bodyPr/>
        <a:lstStyle/>
        <a:p>
          <a:endParaRPr lang="en-US"/>
        </a:p>
      </dgm:t>
    </dgm:pt>
    <dgm:pt modelId="{DE4FEE36-586C-413E-914A-E9296FE4478D}" type="pres">
      <dgm:prSet presAssocID="{04C21829-43E0-4C5B-8637-A733C4D034DE}" presName="spacer" presStyleCnt="0"/>
      <dgm:spPr/>
    </dgm:pt>
    <dgm:pt modelId="{69E0259C-4776-4E1D-BFAF-844B71DA7F94}" type="pres">
      <dgm:prSet presAssocID="{0587C270-5137-4210-AFAC-18E7B547D55F}" presName="parentText" presStyleLbl="node1" presStyleIdx="10" presStyleCnt="11">
        <dgm:presLayoutVars>
          <dgm:chMax val="0"/>
          <dgm:bulletEnabled val="1"/>
        </dgm:presLayoutVars>
      </dgm:prSet>
      <dgm:spPr/>
      <dgm:t>
        <a:bodyPr/>
        <a:lstStyle/>
        <a:p>
          <a:endParaRPr lang="en-US"/>
        </a:p>
      </dgm:t>
    </dgm:pt>
  </dgm:ptLst>
  <dgm:cxnLst>
    <dgm:cxn modelId="{C67B2887-374E-4827-ADE2-AD655BFCCA8D}" type="presOf" srcId="{0587C270-5137-4210-AFAC-18E7B547D55F}" destId="{69E0259C-4776-4E1D-BFAF-844B71DA7F94}" srcOrd="0" destOrd="0" presId="urn:microsoft.com/office/officeart/2005/8/layout/vList2"/>
    <dgm:cxn modelId="{4CCE1F26-0890-432F-B874-AAF9597956FD}" srcId="{AA149DAA-EE6C-499A-A064-192928064861}" destId="{7C4925B0-8C58-4E38-B84A-5D086E097ADB}" srcOrd="2" destOrd="0" parTransId="{2C680A7C-36D5-4DF5-BD55-5CA0E42B71EE}" sibTransId="{B2DEA8B1-458B-4FB0-8582-0B76069704AA}"/>
    <dgm:cxn modelId="{B67E75EB-D001-4797-BE8F-E48561E6929B}" type="presOf" srcId="{7E90BE19-40AB-4869-AB8B-65CD26FA55FF}" destId="{82E3AF87-3887-4918-A5A5-733300874CA8}" srcOrd="0" destOrd="0" presId="urn:microsoft.com/office/officeart/2005/8/layout/vList2"/>
    <dgm:cxn modelId="{CD8BDE1C-BC7B-433E-B201-C012EAE27B00}" type="presOf" srcId="{AAA0843E-0E24-4122-8F26-166966C6EA06}" destId="{EB94B403-35D7-45C6-AB9C-41B92626CD07}" srcOrd="0" destOrd="0" presId="urn:microsoft.com/office/officeart/2005/8/layout/vList2"/>
    <dgm:cxn modelId="{DDD0B445-7E6E-4E39-B7EC-D5E40DB56E06}" srcId="{AA149DAA-EE6C-499A-A064-192928064861}" destId="{7E90BE19-40AB-4869-AB8B-65CD26FA55FF}" srcOrd="6" destOrd="0" parTransId="{C57C8810-BADF-479B-8AB5-16081FC83E98}" sibTransId="{A8B39FDA-1AC1-4256-81B8-DBF5664776C8}"/>
    <dgm:cxn modelId="{61B26680-21AE-4AA3-B63C-A0849EDB3FD0}" type="presOf" srcId="{C43C92A3-6ED5-4A6B-8890-2823A529ACCC}" destId="{D460E1F2-B506-4A51-937A-3C9958EA85C6}" srcOrd="0" destOrd="0" presId="urn:microsoft.com/office/officeart/2005/8/layout/vList2"/>
    <dgm:cxn modelId="{AE1358E0-209F-41BF-9689-8D162ECA75A8}" type="presOf" srcId="{EDEF2B31-87E2-427C-A4FD-18076EDE6E13}" destId="{F9E8C712-F13E-4A75-B164-5DBA6B08C1DA}" srcOrd="0" destOrd="0" presId="urn:microsoft.com/office/officeart/2005/8/layout/vList2"/>
    <dgm:cxn modelId="{4ABA4DF6-37F4-4EC6-9880-5C0B958D9C4B}" type="presOf" srcId="{AA149DAA-EE6C-499A-A064-192928064861}" destId="{DE9DA4C1-25C0-4DAB-9992-EFB4D8B132CE}" srcOrd="0" destOrd="0" presId="urn:microsoft.com/office/officeart/2005/8/layout/vList2"/>
    <dgm:cxn modelId="{A25C7B7E-EAAC-4430-9E99-C09558874620}" type="presOf" srcId="{8EF9A304-094B-4D97-A10C-554FFDFA13F2}" destId="{7CC4DD01-8B1E-4F6A-85CA-7D21D91F259C}" srcOrd="0" destOrd="0" presId="urn:microsoft.com/office/officeart/2005/8/layout/vList2"/>
    <dgm:cxn modelId="{F43F0D34-0795-49ED-BB80-A62BD3DA6E7C}" srcId="{AA149DAA-EE6C-499A-A064-192928064861}" destId="{D830D781-F3C8-4F72-ACE6-5D3C21515EEC}" srcOrd="0" destOrd="0" parTransId="{0E0525BB-BF6D-45BF-A29A-490706EEAFE8}" sibTransId="{B7E949E1-1E3B-4C2D-AEC3-B359EF5AB69A}"/>
    <dgm:cxn modelId="{1E5DFDD1-46E2-4DF0-8849-E08B884AB53B}" srcId="{AA149DAA-EE6C-499A-A064-192928064861}" destId="{8EF9A304-094B-4D97-A10C-554FFDFA13F2}" srcOrd="9" destOrd="0" parTransId="{D6094046-FC24-46EF-AD62-13A3EF8231D5}" sibTransId="{04C21829-43E0-4C5B-8637-A733C4D034DE}"/>
    <dgm:cxn modelId="{B164E009-1731-4A4F-87E7-99EFAE937250}" srcId="{AA149DAA-EE6C-499A-A064-192928064861}" destId="{C43C92A3-6ED5-4A6B-8890-2823A529ACCC}" srcOrd="7" destOrd="0" parTransId="{CF3BEDFB-3CE2-4D80-95A6-3BD60E600742}" sibTransId="{00EFA89F-2D21-4072-BE72-B2074FA0F3F8}"/>
    <dgm:cxn modelId="{CBCF78F1-0249-4D13-B452-49702FD59CFA}" type="presOf" srcId="{DF17B68A-D1F8-4C2E-8648-6FAC509EDD10}" destId="{D37246FA-B6B5-4F8D-A58B-DAAA3484AEB2}" srcOrd="0" destOrd="0" presId="urn:microsoft.com/office/officeart/2005/8/layout/vList2"/>
    <dgm:cxn modelId="{271CC794-E7DF-4F32-BBF6-DA1696F5ADED}" srcId="{AA149DAA-EE6C-499A-A064-192928064861}" destId="{0587C270-5137-4210-AFAC-18E7B547D55F}" srcOrd="10" destOrd="0" parTransId="{9CF1665F-27ED-4192-AC3C-9DD9375F6F31}" sibTransId="{C5A6096A-926A-404D-9B4C-9D5280835C6C}"/>
    <dgm:cxn modelId="{25A0EC38-5AC2-446E-BB22-5A330FBDAF7B}" type="presOf" srcId="{404A29F2-8CFA-43ED-8D04-2727EDAA61CF}" destId="{7A32817D-B200-4B09-9A5D-5187B49A2D96}" srcOrd="0" destOrd="0" presId="urn:microsoft.com/office/officeart/2005/8/layout/vList2"/>
    <dgm:cxn modelId="{D959994A-D832-4746-AC01-E26847CB9450}" type="presOf" srcId="{D830D781-F3C8-4F72-ACE6-5D3C21515EEC}" destId="{FD6C903D-0748-4EC7-9DB4-26693136F477}" srcOrd="0" destOrd="0" presId="urn:microsoft.com/office/officeart/2005/8/layout/vList2"/>
    <dgm:cxn modelId="{4AA9E2EB-6FC6-490E-BBFF-B363719AFC8E}" srcId="{AA149DAA-EE6C-499A-A064-192928064861}" destId="{F20E1862-0499-43B9-A0E6-31AC7667F23E}" srcOrd="1" destOrd="0" parTransId="{BFB12D28-211B-4334-95FC-641A9F612071}" sibTransId="{FC98EF5F-F158-4035-9768-67F13F130BA9}"/>
    <dgm:cxn modelId="{3862E7D5-2B2E-4BB3-A583-87E73E31F87C}" srcId="{AA149DAA-EE6C-499A-A064-192928064861}" destId="{404A29F2-8CFA-43ED-8D04-2727EDAA61CF}" srcOrd="4" destOrd="0" parTransId="{22D36F95-7210-47DE-8243-FEBE8BEC737D}" sibTransId="{7367A467-CE3A-49E6-9E05-EA0E7CADB795}"/>
    <dgm:cxn modelId="{91B8B61A-8E3B-44DA-97CC-6D3649D2BF47}" type="presOf" srcId="{F20E1862-0499-43B9-A0E6-31AC7667F23E}" destId="{F2712FE1-88FD-4A4F-8A73-1313214BA1B6}" srcOrd="0" destOrd="0" presId="urn:microsoft.com/office/officeart/2005/8/layout/vList2"/>
    <dgm:cxn modelId="{43FA4C6A-FBF8-4FEC-A5F7-3ACEF4F04A71}" srcId="{AA149DAA-EE6C-499A-A064-192928064861}" destId="{DF17B68A-D1F8-4C2E-8648-6FAC509EDD10}" srcOrd="3" destOrd="0" parTransId="{03C6F349-D02D-41A9-A727-E30CE1F53215}" sibTransId="{953676FD-4AA2-4EB9-BC47-27F13B6227BD}"/>
    <dgm:cxn modelId="{EE7FCDCD-AE53-47A9-B87E-3FC7609B16B8}" type="presOf" srcId="{7C4925B0-8C58-4E38-B84A-5D086E097ADB}" destId="{B620BEF0-3EB4-46FF-B42D-34214839B938}" srcOrd="0" destOrd="0" presId="urn:microsoft.com/office/officeart/2005/8/layout/vList2"/>
    <dgm:cxn modelId="{F82876DF-93B0-40A7-B85A-1FF3B96918F6}" srcId="{AA149DAA-EE6C-499A-A064-192928064861}" destId="{AAA0843E-0E24-4122-8F26-166966C6EA06}" srcOrd="5" destOrd="0" parTransId="{F634029B-624C-44CD-B193-66D766D5E4C4}" sibTransId="{48455172-FEC6-48F0-B5AF-CE548C7C9243}"/>
    <dgm:cxn modelId="{CF4E7B91-21EC-4CD6-8C24-955176C5989B}" srcId="{AA149DAA-EE6C-499A-A064-192928064861}" destId="{EDEF2B31-87E2-427C-A4FD-18076EDE6E13}" srcOrd="8" destOrd="0" parTransId="{127D7F59-5348-477F-B57E-6B2B5A39CCD2}" sibTransId="{647B5E40-D04B-4148-84EB-9B36CFEC2518}"/>
    <dgm:cxn modelId="{45A049C0-67E8-4419-A4DB-9E4F1B8E3872}" type="presParOf" srcId="{DE9DA4C1-25C0-4DAB-9992-EFB4D8B132CE}" destId="{FD6C903D-0748-4EC7-9DB4-26693136F477}" srcOrd="0" destOrd="0" presId="urn:microsoft.com/office/officeart/2005/8/layout/vList2"/>
    <dgm:cxn modelId="{644174E5-D002-4125-991C-74843DB630E2}" type="presParOf" srcId="{DE9DA4C1-25C0-4DAB-9992-EFB4D8B132CE}" destId="{702DEC74-8A75-40DF-869D-1A6EE9E77CFB}" srcOrd="1" destOrd="0" presId="urn:microsoft.com/office/officeart/2005/8/layout/vList2"/>
    <dgm:cxn modelId="{B47BEB9C-C82A-4699-9B54-FA9E5BD64B0B}" type="presParOf" srcId="{DE9DA4C1-25C0-4DAB-9992-EFB4D8B132CE}" destId="{F2712FE1-88FD-4A4F-8A73-1313214BA1B6}" srcOrd="2" destOrd="0" presId="urn:microsoft.com/office/officeart/2005/8/layout/vList2"/>
    <dgm:cxn modelId="{B4A7BBE8-910F-4416-A4EA-5478E04CCF2D}" type="presParOf" srcId="{DE9DA4C1-25C0-4DAB-9992-EFB4D8B132CE}" destId="{900F6A32-7C8C-47C6-B929-5AAC61CC4F94}" srcOrd="3" destOrd="0" presId="urn:microsoft.com/office/officeart/2005/8/layout/vList2"/>
    <dgm:cxn modelId="{3EDFAC48-BB44-41EA-AB04-652099612608}" type="presParOf" srcId="{DE9DA4C1-25C0-4DAB-9992-EFB4D8B132CE}" destId="{B620BEF0-3EB4-46FF-B42D-34214839B938}" srcOrd="4" destOrd="0" presId="urn:microsoft.com/office/officeart/2005/8/layout/vList2"/>
    <dgm:cxn modelId="{D1336A08-6A7D-4689-871D-A3397FA90CF0}" type="presParOf" srcId="{DE9DA4C1-25C0-4DAB-9992-EFB4D8B132CE}" destId="{16DF25BB-FAB9-4C62-BBD7-9C838C9CBB4B}" srcOrd="5" destOrd="0" presId="urn:microsoft.com/office/officeart/2005/8/layout/vList2"/>
    <dgm:cxn modelId="{9A72B05A-7AD8-4AC2-9EE8-DB965C718171}" type="presParOf" srcId="{DE9DA4C1-25C0-4DAB-9992-EFB4D8B132CE}" destId="{D37246FA-B6B5-4F8D-A58B-DAAA3484AEB2}" srcOrd="6" destOrd="0" presId="urn:microsoft.com/office/officeart/2005/8/layout/vList2"/>
    <dgm:cxn modelId="{42F53EF7-6FBA-495E-9DFB-CA277D0163DD}" type="presParOf" srcId="{DE9DA4C1-25C0-4DAB-9992-EFB4D8B132CE}" destId="{EB70D311-FE8B-4229-BF6D-01713BC439D9}" srcOrd="7" destOrd="0" presId="urn:microsoft.com/office/officeart/2005/8/layout/vList2"/>
    <dgm:cxn modelId="{3703FA69-C4A3-4AB2-B8B8-58B550A19A85}" type="presParOf" srcId="{DE9DA4C1-25C0-4DAB-9992-EFB4D8B132CE}" destId="{7A32817D-B200-4B09-9A5D-5187B49A2D96}" srcOrd="8" destOrd="0" presId="urn:microsoft.com/office/officeart/2005/8/layout/vList2"/>
    <dgm:cxn modelId="{7A0FC4A6-73F3-4FB7-986A-88BA3B67A274}" type="presParOf" srcId="{DE9DA4C1-25C0-4DAB-9992-EFB4D8B132CE}" destId="{42095814-FC03-4CBD-80D6-25E535BC7AEA}" srcOrd="9" destOrd="0" presId="urn:microsoft.com/office/officeart/2005/8/layout/vList2"/>
    <dgm:cxn modelId="{FEE66404-7C5B-42B6-93A5-20C728DA2B47}" type="presParOf" srcId="{DE9DA4C1-25C0-4DAB-9992-EFB4D8B132CE}" destId="{EB94B403-35D7-45C6-AB9C-41B92626CD07}" srcOrd="10" destOrd="0" presId="urn:microsoft.com/office/officeart/2005/8/layout/vList2"/>
    <dgm:cxn modelId="{88967E87-0C70-43AA-8C38-8CCA1D1013AD}" type="presParOf" srcId="{DE9DA4C1-25C0-4DAB-9992-EFB4D8B132CE}" destId="{27A353B3-EA13-4133-BFE0-84CFFF67B051}" srcOrd="11" destOrd="0" presId="urn:microsoft.com/office/officeart/2005/8/layout/vList2"/>
    <dgm:cxn modelId="{9BA1F56F-731C-413C-8C03-2D535963C7CA}" type="presParOf" srcId="{DE9DA4C1-25C0-4DAB-9992-EFB4D8B132CE}" destId="{82E3AF87-3887-4918-A5A5-733300874CA8}" srcOrd="12" destOrd="0" presId="urn:microsoft.com/office/officeart/2005/8/layout/vList2"/>
    <dgm:cxn modelId="{9851AC5A-31E1-4780-9EFE-230BDD22E59E}" type="presParOf" srcId="{DE9DA4C1-25C0-4DAB-9992-EFB4D8B132CE}" destId="{BC80B450-4CC9-4E32-967F-5A40A1F3FA0F}" srcOrd="13" destOrd="0" presId="urn:microsoft.com/office/officeart/2005/8/layout/vList2"/>
    <dgm:cxn modelId="{5C1DBCCE-F721-4466-88BE-E5AD1B213524}" type="presParOf" srcId="{DE9DA4C1-25C0-4DAB-9992-EFB4D8B132CE}" destId="{D460E1F2-B506-4A51-937A-3C9958EA85C6}" srcOrd="14" destOrd="0" presId="urn:microsoft.com/office/officeart/2005/8/layout/vList2"/>
    <dgm:cxn modelId="{374141D9-3CE1-4A51-A141-82E594393DA8}" type="presParOf" srcId="{DE9DA4C1-25C0-4DAB-9992-EFB4D8B132CE}" destId="{69B8E49F-BF2C-48E7-8FAF-87959528F08A}" srcOrd="15" destOrd="0" presId="urn:microsoft.com/office/officeart/2005/8/layout/vList2"/>
    <dgm:cxn modelId="{5FA673DE-DE1D-45DF-B96A-8B8360A11090}" type="presParOf" srcId="{DE9DA4C1-25C0-4DAB-9992-EFB4D8B132CE}" destId="{F9E8C712-F13E-4A75-B164-5DBA6B08C1DA}" srcOrd="16" destOrd="0" presId="urn:microsoft.com/office/officeart/2005/8/layout/vList2"/>
    <dgm:cxn modelId="{65BA1018-B3B0-49DD-B631-F5FB53FB5D2E}" type="presParOf" srcId="{DE9DA4C1-25C0-4DAB-9992-EFB4D8B132CE}" destId="{F0745A45-AB29-44F1-A966-A313B06D414B}" srcOrd="17" destOrd="0" presId="urn:microsoft.com/office/officeart/2005/8/layout/vList2"/>
    <dgm:cxn modelId="{A0330F2D-76CA-4C14-AF98-3AA656DFDD84}" type="presParOf" srcId="{DE9DA4C1-25C0-4DAB-9992-EFB4D8B132CE}" destId="{7CC4DD01-8B1E-4F6A-85CA-7D21D91F259C}" srcOrd="18" destOrd="0" presId="urn:microsoft.com/office/officeart/2005/8/layout/vList2"/>
    <dgm:cxn modelId="{C3414924-A0AC-4E4C-85C8-9E4AE75C0D26}" type="presParOf" srcId="{DE9DA4C1-25C0-4DAB-9992-EFB4D8B132CE}" destId="{DE4FEE36-586C-413E-914A-E9296FE4478D}" srcOrd="19" destOrd="0" presId="urn:microsoft.com/office/officeart/2005/8/layout/vList2"/>
    <dgm:cxn modelId="{A748437B-7668-4C4E-97F0-D9995AE81345}" type="presParOf" srcId="{DE9DA4C1-25C0-4DAB-9992-EFB4D8B132CE}" destId="{69E0259C-4776-4E1D-BFAF-844B71DA7F94}" srcOrd="2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F430A30-BC40-44EE-AF01-A5C6F4782EFF}"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08DD97D6-D12F-4EB8-929B-7F105A20638B}">
      <dgm:prSet phldrT="[Text]"/>
      <dgm:spPr/>
      <dgm:t>
        <a:bodyPr/>
        <a:lstStyle/>
        <a:p>
          <a:r>
            <a:rPr lang="en-US" dirty="0" smtClean="0"/>
            <a:t>Intraoral anchorage</a:t>
          </a:r>
          <a:endParaRPr lang="en-US" dirty="0"/>
        </a:p>
      </dgm:t>
    </dgm:pt>
    <dgm:pt modelId="{1D4A5319-C7F5-4DF0-AE5E-22EF48D9AB55}" type="parTrans" cxnId="{3FFEFB0B-7581-42CE-B67F-521F50941739}">
      <dgm:prSet/>
      <dgm:spPr/>
      <dgm:t>
        <a:bodyPr/>
        <a:lstStyle/>
        <a:p>
          <a:endParaRPr lang="en-US"/>
        </a:p>
      </dgm:t>
    </dgm:pt>
    <dgm:pt modelId="{10165386-F7BA-4CFC-A8BC-114605E80721}" type="sibTrans" cxnId="{3FFEFB0B-7581-42CE-B67F-521F50941739}">
      <dgm:prSet/>
      <dgm:spPr/>
      <dgm:t>
        <a:bodyPr/>
        <a:lstStyle/>
        <a:p>
          <a:endParaRPr lang="en-US"/>
        </a:p>
      </dgm:t>
    </dgm:pt>
    <dgm:pt modelId="{6D2F3BD7-FBFA-494D-A402-6904A9E28EC2}">
      <dgm:prSet phldrT="[Text]"/>
      <dgm:spPr/>
      <dgm:t>
        <a:bodyPr/>
        <a:lstStyle/>
        <a:p>
          <a:r>
            <a:rPr lang="en-US" dirty="0" smtClean="0"/>
            <a:t>simple</a:t>
          </a:r>
          <a:endParaRPr lang="en-US" dirty="0"/>
        </a:p>
      </dgm:t>
    </dgm:pt>
    <dgm:pt modelId="{27DDE73B-51FB-4D20-B7DC-E0F2D04F0702}" type="parTrans" cxnId="{95184778-8106-47D2-8FC0-688B7B6F1A66}">
      <dgm:prSet/>
      <dgm:spPr/>
      <dgm:t>
        <a:bodyPr/>
        <a:lstStyle/>
        <a:p>
          <a:endParaRPr lang="en-US"/>
        </a:p>
      </dgm:t>
    </dgm:pt>
    <dgm:pt modelId="{E36153D3-1783-4C27-9E2A-86E398C94383}" type="sibTrans" cxnId="{95184778-8106-47D2-8FC0-688B7B6F1A66}">
      <dgm:prSet/>
      <dgm:spPr/>
      <dgm:t>
        <a:bodyPr/>
        <a:lstStyle/>
        <a:p>
          <a:endParaRPr lang="en-US"/>
        </a:p>
      </dgm:t>
    </dgm:pt>
    <dgm:pt modelId="{DA9D8A6A-B167-4843-ABED-585E00DD8318}">
      <dgm:prSet phldrT="[Text]"/>
      <dgm:spPr/>
      <dgm:t>
        <a:bodyPr/>
        <a:lstStyle/>
        <a:p>
          <a:r>
            <a:rPr lang="en-US" dirty="0" smtClean="0"/>
            <a:t>stationary</a:t>
          </a:r>
          <a:endParaRPr lang="en-US" dirty="0"/>
        </a:p>
      </dgm:t>
    </dgm:pt>
    <dgm:pt modelId="{80C5918D-8E2E-4139-AC63-8B989EA3533B}" type="parTrans" cxnId="{CE65050B-C122-486C-B49B-3B75EE13CB5D}">
      <dgm:prSet/>
      <dgm:spPr/>
      <dgm:t>
        <a:bodyPr/>
        <a:lstStyle/>
        <a:p>
          <a:endParaRPr lang="en-US"/>
        </a:p>
      </dgm:t>
    </dgm:pt>
    <dgm:pt modelId="{8979FF37-EE3B-463D-8EDD-ECA80EB162C8}" type="sibTrans" cxnId="{CE65050B-C122-486C-B49B-3B75EE13CB5D}">
      <dgm:prSet/>
      <dgm:spPr/>
      <dgm:t>
        <a:bodyPr/>
        <a:lstStyle/>
        <a:p>
          <a:endParaRPr lang="en-US"/>
        </a:p>
      </dgm:t>
    </dgm:pt>
    <dgm:pt modelId="{39E566F0-0740-4E6D-A4B9-7C851482A2F7}">
      <dgm:prSet phldrT="[Text]"/>
      <dgm:spPr/>
      <dgm:t>
        <a:bodyPr/>
        <a:lstStyle/>
        <a:p>
          <a:r>
            <a:rPr lang="en-US" dirty="0" smtClean="0"/>
            <a:t>reciprocal</a:t>
          </a:r>
          <a:endParaRPr lang="en-US" dirty="0"/>
        </a:p>
      </dgm:t>
    </dgm:pt>
    <dgm:pt modelId="{8B0EDF88-1C6A-4431-9C83-9554CBB1F3D1}" type="parTrans" cxnId="{C40210F2-7F94-4FAB-9036-73487EA2A3A9}">
      <dgm:prSet/>
      <dgm:spPr/>
      <dgm:t>
        <a:bodyPr/>
        <a:lstStyle/>
        <a:p>
          <a:endParaRPr lang="en-US"/>
        </a:p>
      </dgm:t>
    </dgm:pt>
    <dgm:pt modelId="{DAAAC939-8A76-4290-87A7-7FBEE8313494}" type="sibTrans" cxnId="{C40210F2-7F94-4FAB-9036-73487EA2A3A9}">
      <dgm:prSet/>
      <dgm:spPr/>
      <dgm:t>
        <a:bodyPr/>
        <a:lstStyle/>
        <a:p>
          <a:endParaRPr lang="en-US"/>
        </a:p>
      </dgm:t>
    </dgm:pt>
    <dgm:pt modelId="{66B40241-2F31-4ED9-A316-BD77EC303405}" type="asst">
      <dgm:prSet/>
      <dgm:spPr/>
      <dgm:t>
        <a:bodyPr/>
        <a:lstStyle/>
        <a:p>
          <a:r>
            <a:rPr lang="en-US" dirty="0" smtClean="0"/>
            <a:t>single</a:t>
          </a:r>
          <a:endParaRPr lang="en-US" dirty="0"/>
        </a:p>
      </dgm:t>
    </dgm:pt>
    <dgm:pt modelId="{7F967838-A489-4922-A0C3-EF392BCC6DC3}" type="parTrans" cxnId="{F38DFEA5-E435-40C1-8CA2-3B3F474BC087}">
      <dgm:prSet/>
      <dgm:spPr/>
      <dgm:t>
        <a:bodyPr/>
        <a:lstStyle/>
        <a:p>
          <a:endParaRPr lang="en-US"/>
        </a:p>
      </dgm:t>
    </dgm:pt>
    <dgm:pt modelId="{A245B5F2-07E6-4CC9-B44C-D9231182D001}" type="sibTrans" cxnId="{F38DFEA5-E435-40C1-8CA2-3B3F474BC087}">
      <dgm:prSet/>
      <dgm:spPr/>
      <dgm:t>
        <a:bodyPr/>
        <a:lstStyle/>
        <a:p>
          <a:endParaRPr lang="en-US"/>
        </a:p>
      </dgm:t>
    </dgm:pt>
    <dgm:pt modelId="{99BC7DC6-0C00-4867-9FF8-30B1B1BA0FC3}" type="asst">
      <dgm:prSet/>
      <dgm:spPr/>
      <dgm:t>
        <a:bodyPr/>
        <a:lstStyle/>
        <a:p>
          <a:r>
            <a:rPr lang="en-US" dirty="0" smtClean="0"/>
            <a:t>compound</a:t>
          </a:r>
          <a:endParaRPr lang="en-US" dirty="0"/>
        </a:p>
      </dgm:t>
    </dgm:pt>
    <dgm:pt modelId="{A4ADF79C-0250-419B-91AF-8FE174817B4F}" type="parTrans" cxnId="{DF43CE63-16F6-4DEC-9C7F-33370179F747}">
      <dgm:prSet/>
      <dgm:spPr/>
      <dgm:t>
        <a:bodyPr/>
        <a:lstStyle/>
        <a:p>
          <a:endParaRPr lang="en-US"/>
        </a:p>
      </dgm:t>
    </dgm:pt>
    <dgm:pt modelId="{ADC7549C-19C7-4B65-97A2-94FC7F922431}" type="sibTrans" cxnId="{DF43CE63-16F6-4DEC-9C7F-33370179F747}">
      <dgm:prSet/>
      <dgm:spPr/>
      <dgm:t>
        <a:bodyPr/>
        <a:lstStyle/>
        <a:p>
          <a:endParaRPr lang="en-US"/>
        </a:p>
      </dgm:t>
    </dgm:pt>
    <dgm:pt modelId="{94A9ED43-B5D1-4AAE-81F5-B73463B791A7}" type="asst">
      <dgm:prSet/>
      <dgm:spPr/>
      <dgm:t>
        <a:bodyPr/>
        <a:lstStyle/>
        <a:p>
          <a:r>
            <a:rPr lang="en-US" dirty="0" smtClean="0"/>
            <a:t>single</a:t>
          </a:r>
          <a:endParaRPr lang="en-US" dirty="0"/>
        </a:p>
      </dgm:t>
    </dgm:pt>
    <dgm:pt modelId="{791DF42A-C5DE-4D04-A60F-BEED952C841E}" type="parTrans" cxnId="{EA7E5A0F-BC68-4641-BD32-81E302680D45}">
      <dgm:prSet/>
      <dgm:spPr/>
      <dgm:t>
        <a:bodyPr/>
        <a:lstStyle/>
        <a:p>
          <a:endParaRPr lang="en-US"/>
        </a:p>
      </dgm:t>
    </dgm:pt>
    <dgm:pt modelId="{CCD3D9A7-DA19-4B2B-BA17-2F2A1D10BC19}" type="sibTrans" cxnId="{EA7E5A0F-BC68-4641-BD32-81E302680D45}">
      <dgm:prSet/>
      <dgm:spPr/>
      <dgm:t>
        <a:bodyPr/>
        <a:lstStyle/>
        <a:p>
          <a:endParaRPr lang="en-US"/>
        </a:p>
      </dgm:t>
    </dgm:pt>
    <dgm:pt modelId="{5537E213-14D7-4A60-8A62-C3B2A8ECA613}" type="asst">
      <dgm:prSet/>
      <dgm:spPr/>
      <dgm:t>
        <a:bodyPr/>
        <a:lstStyle/>
        <a:p>
          <a:r>
            <a:rPr lang="en-US" dirty="0" smtClean="0"/>
            <a:t>compound</a:t>
          </a:r>
          <a:endParaRPr lang="en-US" dirty="0"/>
        </a:p>
      </dgm:t>
    </dgm:pt>
    <dgm:pt modelId="{A3BDFF34-81F6-4E1C-8488-6BE26BC76497}" type="parTrans" cxnId="{540DC2EA-E7AE-4636-83E7-1FD141FEF055}">
      <dgm:prSet/>
      <dgm:spPr/>
      <dgm:t>
        <a:bodyPr/>
        <a:lstStyle/>
        <a:p>
          <a:endParaRPr lang="en-US"/>
        </a:p>
      </dgm:t>
    </dgm:pt>
    <dgm:pt modelId="{5227709C-03AD-4E55-AD0A-0220D8312460}" type="sibTrans" cxnId="{540DC2EA-E7AE-4636-83E7-1FD141FEF055}">
      <dgm:prSet/>
      <dgm:spPr/>
      <dgm:t>
        <a:bodyPr/>
        <a:lstStyle/>
        <a:p>
          <a:endParaRPr lang="en-US"/>
        </a:p>
      </dgm:t>
    </dgm:pt>
    <dgm:pt modelId="{0EC26BF9-32F0-44D8-BE7F-65E1EBA4CB91}" type="asst">
      <dgm:prSet/>
      <dgm:spPr/>
      <dgm:t>
        <a:bodyPr/>
        <a:lstStyle/>
        <a:p>
          <a:r>
            <a:rPr lang="en-US" dirty="0" smtClean="0"/>
            <a:t>simple</a:t>
          </a:r>
          <a:endParaRPr lang="en-US" dirty="0"/>
        </a:p>
      </dgm:t>
    </dgm:pt>
    <dgm:pt modelId="{85CDEA9C-43B2-475F-A9DA-978D225E0D3C}" type="parTrans" cxnId="{B8074D75-9590-4666-8F28-FCD891E7DF30}">
      <dgm:prSet/>
      <dgm:spPr/>
      <dgm:t>
        <a:bodyPr/>
        <a:lstStyle/>
        <a:p>
          <a:endParaRPr lang="en-US"/>
        </a:p>
      </dgm:t>
    </dgm:pt>
    <dgm:pt modelId="{0EB3B209-CBBB-4A13-A6FD-8CFBB7F62249}" type="sibTrans" cxnId="{B8074D75-9590-4666-8F28-FCD891E7DF30}">
      <dgm:prSet/>
      <dgm:spPr/>
      <dgm:t>
        <a:bodyPr/>
        <a:lstStyle/>
        <a:p>
          <a:endParaRPr lang="en-US"/>
        </a:p>
      </dgm:t>
    </dgm:pt>
    <dgm:pt modelId="{9E54E465-2F08-4B05-A1F0-443A8B1F54A1}" type="asst">
      <dgm:prSet/>
      <dgm:spPr/>
      <dgm:t>
        <a:bodyPr/>
        <a:lstStyle/>
        <a:p>
          <a:r>
            <a:rPr lang="en-US" dirty="0" smtClean="0"/>
            <a:t>stationary</a:t>
          </a:r>
          <a:endParaRPr lang="en-US" dirty="0"/>
        </a:p>
      </dgm:t>
    </dgm:pt>
    <dgm:pt modelId="{E6A45C37-8C71-438A-8C4F-62BAFFB77A2A}" type="parTrans" cxnId="{2705FE91-D263-437E-97B0-B0D2DE721EAF}">
      <dgm:prSet/>
      <dgm:spPr/>
      <dgm:t>
        <a:bodyPr/>
        <a:lstStyle/>
        <a:p>
          <a:endParaRPr lang="en-US"/>
        </a:p>
      </dgm:t>
    </dgm:pt>
    <dgm:pt modelId="{4F08C17D-D68E-4ADB-A046-F55F770C0E60}" type="sibTrans" cxnId="{2705FE91-D263-437E-97B0-B0D2DE721EAF}">
      <dgm:prSet/>
      <dgm:spPr/>
      <dgm:t>
        <a:bodyPr/>
        <a:lstStyle/>
        <a:p>
          <a:endParaRPr lang="en-US"/>
        </a:p>
      </dgm:t>
    </dgm:pt>
    <dgm:pt modelId="{07589711-20ED-4F57-940F-7E1CB79D2DB7}" type="asst">
      <dgm:prSet/>
      <dgm:spPr/>
      <dgm:t>
        <a:bodyPr/>
        <a:lstStyle/>
        <a:p>
          <a:r>
            <a:rPr lang="en-US" dirty="0" smtClean="0"/>
            <a:t>simple</a:t>
          </a:r>
          <a:endParaRPr lang="en-US" dirty="0"/>
        </a:p>
      </dgm:t>
    </dgm:pt>
    <dgm:pt modelId="{1B4DD573-252B-4FD5-9D0E-800D974A0C65}" type="parTrans" cxnId="{E68B6006-383F-4B32-A9CA-5E398FC2CA33}">
      <dgm:prSet/>
      <dgm:spPr/>
      <dgm:t>
        <a:bodyPr/>
        <a:lstStyle/>
        <a:p>
          <a:endParaRPr lang="en-US"/>
        </a:p>
      </dgm:t>
    </dgm:pt>
    <dgm:pt modelId="{3D8E08ED-1D07-4900-B0F0-6B1E308651C1}" type="sibTrans" cxnId="{E68B6006-383F-4B32-A9CA-5E398FC2CA33}">
      <dgm:prSet/>
      <dgm:spPr/>
      <dgm:t>
        <a:bodyPr/>
        <a:lstStyle/>
        <a:p>
          <a:endParaRPr lang="en-US"/>
        </a:p>
      </dgm:t>
    </dgm:pt>
    <dgm:pt modelId="{4DE49DF2-66EA-44E0-B6ED-3BF8F1E5FD8F}" type="asst">
      <dgm:prSet/>
      <dgm:spPr/>
      <dgm:t>
        <a:bodyPr/>
        <a:lstStyle/>
        <a:p>
          <a:r>
            <a:rPr lang="en-US" dirty="0" smtClean="0"/>
            <a:t>compound</a:t>
          </a:r>
          <a:endParaRPr lang="en-US" dirty="0"/>
        </a:p>
      </dgm:t>
    </dgm:pt>
    <dgm:pt modelId="{B8F2C210-E1D5-47E7-92C4-CEEAEB2FA90A}" type="parTrans" cxnId="{9CCC0813-5B77-4BA6-A9B6-AE85A5219C09}">
      <dgm:prSet/>
      <dgm:spPr/>
      <dgm:t>
        <a:bodyPr/>
        <a:lstStyle/>
        <a:p>
          <a:endParaRPr lang="en-US"/>
        </a:p>
      </dgm:t>
    </dgm:pt>
    <dgm:pt modelId="{4FCFCD84-6511-4560-8580-4C56D46ED1B5}" type="sibTrans" cxnId="{9CCC0813-5B77-4BA6-A9B6-AE85A5219C09}">
      <dgm:prSet/>
      <dgm:spPr/>
      <dgm:t>
        <a:bodyPr/>
        <a:lstStyle/>
        <a:p>
          <a:endParaRPr lang="en-US"/>
        </a:p>
      </dgm:t>
    </dgm:pt>
    <dgm:pt modelId="{0ADA62B5-2A1B-4193-941F-DA64FD49564C}" type="asst">
      <dgm:prSet/>
      <dgm:spPr/>
      <dgm:t>
        <a:bodyPr/>
        <a:lstStyle/>
        <a:p>
          <a:r>
            <a:rPr lang="en-US" dirty="0" smtClean="0"/>
            <a:t>simple</a:t>
          </a:r>
          <a:endParaRPr lang="en-US" dirty="0"/>
        </a:p>
      </dgm:t>
    </dgm:pt>
    <dgm:pt modelId="{BD10E84D-C324-4729-B29D-3AC574FD3B69}" type="parTrans" cxnId="{09B5C877-2371-4177-BA16-ADA045B69C47}">
      <dgm:prSet/>
      <dgm:spPr/>
      <dgm:t>
        <a:bodyPr/>
        <a:lstStyle/>
        <a:p>
          <a:endParaRPr lang="en-US"/>
        </a:p>
      </dgm:t>
    </dgm:pt>
    <dgm:pt modelId="{2964CA08-152B-4980-8DE6-CEA31F147CEB}" type="sibTrans" cxnId="{09B5C877-2371-4177-BA16-ADA045B69C47}">
      <dgm:prSet/>
      <dgm:spPr/>
      <dgm:t>
        <a:bodyPr/>
        <a:lstStyle/>
        <a:p>
          <a:endParaRPr lang="en-US"/>
        </a:p>
      </dgm:t>
    </dgm:pt>
    <dgm:pt modelId="{706ACED7-CA12-4E9A-B5FB-4EFCDA443AC0}" type="asst">
      <dgm:prSet/>
      <dgm:spPr/>
      <dgm:t>
        <a:bodyPr/>
        <a:lstStyle/>
        <a:p>
          <a:r>
            <a:rPr lang="en-US" smtClean="0"/>
            <a:t>compound</a:t>
          </a:r>
          <a:endParaRPr lang="en-US"/>
        </a:p>
      </dgm:t>
    </dgm:pt>
    <dgm:pt modelId="{1727BA5D-0776-4DCC-9100-E41C619340E0}" type="parTrans" cxnId="{63223164-7206-43C8-A91B-ED11CCDC4C70}">
      <dgm:prSet/>
      <dgm:spPr/>
      <dgm:t>
        <a:bodyPr/>
        <a:lstStyle/>
        <a:p>
          <a:endParaRPr lang="en-US"/>
        </a:p>
      </dgm:t>
    </dgm:pt>
    <dgm:pt modelId="{90D381CE-C3CF-433F-ABA9-818FFA0D44B1}" type="sibTrans" cxnId="{63223164-7206-43C8-A91B-ED11CCDC4C70}">
      <dgm:prSet/>
      <dgm:spPr/>
      <dgm:t>
        <a:bodyPr/>
        <a:lstStyle/>
        <a:p>
          <a:endParaRPr lang="en-US"/>
        </a:p>
      </dgm:t>
    </dgm:pt>
    <dgm:pt modelId="{68E25BB6-5FDC-42D8-9350-C6BF8C506563}" type="pres">
      <dgm:prSet presAssocID="{CF430A30-BC40-44EE-AF01-A5C6F4782EFF}" presName="hierChild1" presStyleCnt="0">
        <dgm:presLayoutVars>
          <dgm:orgChart val="1"/>
          <dgm:chPref val="1"/>
          <dgm:dir/>
          <dgm:animOne val="branch"/>
          <dgm:animLvl val="lvl"/>
          <dgm:resizeHandles/>
        </dgm:presLayoutVars>
      </dgm:prSet>
      <dgm:spPr/>
      <dgm:t>
        <a:bodyPr/>
        <a:lstStyle/>
        <a:p>
          <a:endParaRPr lang="en-US"/>
        </a:p>
      </dgm:t>
    </dgm:pt>
    <dgm:pt modelId="{79AA6E1D-D990-4521-A58D-D37AE1081B4C}" type="pres">
      <dgm:prSet presAssocID="{08DD97D6-D12F-4EB8-929B-7F105A20638B}" presName="hierRoot1" presStyleCnt="0">
        <dgm:presLayoutVars>
          <dgm:hierBranch val="init"/>
        </dgm:presLayoutVars>
      </dgm:prSet>
      <dgm:spPr/>
    </dgm:pt>
    <dgm:pt modelId="{1B850707-ED37-4F83-AE4C-9E852C856C25}" type="pres">
      <dgm:prSet presAssocID="{08DD97D6-D12F-4EB8-929B-7F105A20638B}" presName="rootComposite1" presStyleCnt="0"/>
      <dgm:spPr/>
    </dgm:pt>
    <dgm:pt modelId="{9B2DDF4C-E35B-4C9E-8693-9CB094D1AFC9}" type="pres">
      <dgm:prSet presAssocID="{08DD97D6-D12F-4EB8-929B-7F105A20638B}" presName="rootText1" presStyleLbl="node0" presStyleIdx="0" presStyleCnt="1">
        <dgm:presLayoutVars>
          <dgm:chPref val="3"/>
        </dgm:presLayoutVars>
      </dgm:prSet>
      <dgm:spPr/>
      <dgm:t>
        <a:bodyPr/>
        <a:lstStyle/>
        <a:p>
          <a:endParaRPr lang="en-US"/>
        </a:p>
      </dgm:t>
    </dgm:pt>
    <dgm:pt modelId="{D2A5F806-7578-44E6-9A98-EE5721179E0F}" type="pres">
      <dgm:prSet presAssocID="{08DD97D6-D12F-4EB8-929B-7F105A20638B}" presName="rootConnector1" presStyleLbl="node1" presStyleIdx="0" presStyleCnt="0"/>
      <dgm:spPr/>
      <dgm:t>
        <a:bodyPr/>
        <a:lstStyle/>
        <a:p>
          <a:endParaRPr lang="en-US"/>
        </a:p>
      </dgm:t>
    </dgm:pt>
    <dgm:pt modelId="{BCD966B8-6658-4BF7-8B1C-F7A201051AAE}" type="pres">
      <dgm:prSet presAssocID="{08DD97D6-D12F-4EB8-929B-7F105A20638B}" presName="hierChild2" presStyleCnt="0"/>
      <dgm:spPr/>
    </dgm:pt>
    <dgm:pt modelId="{6ACA8480-0EDA-44ED-89A7-45864E22C18D}" type="pres">
      <dgm:prSet presAssocID="{27DDE73B-51FB-4D20-B7DC-E0F2D04F0702}" presName="Name37" presStyleLbl="parChTrans1D2" presStyleIdx="0" presStyleCnt="3"/>
      <dgm:spPr/>
      <dgm:t>
        <a:bodyPr/>
        <a:lstStyle/>
        <a:p>
          <a:endParaRPr lang="en-US"/>
        </a:p>
      </dgm:t>
    </dgm:pt>
    <dgm:pt modelId="{A04A1D12-7416-4CAC-9240-26C49F04703D}" type="pres">
      <dgm:prSet presAssocID="{6D2F3BD7-FBFA-494D-A402-6904A9E28EC2}" presName="hierRoot2" presStyleCnt="0">
        <dgm:presLayoutVars>
          <dgm:hierBranch val="init"/>
        </dgm:presLayoutVars>
      </dgm:prSet>
      <dgm:spPr/>
    </dgm:pt>
    <dgm:pt modelId="{99B2AFC0-4C6B-48B6-A05E-3162A3F069AC}" type="pres">
      <dgm:prSet presAssocID="{6D2F3BD7-FBFA-494D-A402-6904A9E28EC2}" presName="rootComposite" presStyleCnt="0"/>
      <dgm:spPr/>
    </dgm:pt>
    <dgm:pt modelId="{0542036C-D224-4F8E-BF38-7CA91C0F5F4D}" type="pres">
      <dgm:prSet presAssocID="{6D2F3BD7-FBFA-494D-A402-6904A9E28EC2}" presName="rootText" presStyleLbl="node2" presStyleIdx="0" presStyleCnt="3">
        <dgm:presLayoutVars>
          <dgm:chPref val="3"/>
        </dgm:presLayoutVars>
      </dgm:prSet>
      <dgm:spPr/>
      <dgm:t>
        <a:bodyPr/>
        <a:lstStyle/>
        <a:p>
          <a:endParaRPr lang="en-US"/>
        </a:p>
      </dgm:t>
    </dgm:pt>
    <dgm:pt modelId="{A8C76A47-1990-48F7-AB2B-0349A26F597D}" type="pres">
      <dgm:prSet presAssocID="{6D2F3BD7-FBFA-494D-A402-6904A9E28EC2}" presName="rootConnector" presStyleLbl="node2" presStyleIdx="0" presStyleCnt="3"/>
      <dgm:spPr/>
      <dgm:t>
        <a:bodyPr/>
        <a:lstStyle/>
        <a:p>
          <a:endParaRPr lang="en-US"/>
        </a:p>
      </dgm:t>
    </dgm:pt>
    <dgm:pt modelId="{87FAC6CC-5852-484D-9FD9-E5B20275F920}" type="pres">
      <dgm:prSet presAssocID="{6D2F3BD7-FBFA-494D-A402-6904A9E28EC2}" presName="hierChild4" presStyleCnt="0"/>
      <dgm:spPr/>
    </dgm:pt>
    <dgm:pt modelId="{6B1651A2-5B22-4DF0-93F4-EABFC84C15EC}" type="pres">
      <dgm:prSet presAssocID="{6D2F3BD7-FBFA-494D-A402-6904A9E28EC2}" presName="hierChild5" presStyleCnt="0"/>
      <dgm:spPr/>
    </dgm:pt>
    <dgm:pt modelId="{77D1796C-C0CC-4F77-9B94-06D8A77586F1}" type="pres">
      <dgm:prSet presAssocID="{791DF42A-C5DE-4D04-A60F-BEED952C841E}" presName="Name111" presStyleLbl="parChTrans1D3" presStyleIdx="0" presStyleCnt="6"/>
      <dgm:spPr/>
      <dgm:t>
        <a:bodyPr/>
        <a:lstStyle/>
        <a:p>
          <a:endParaRPr lang="en-US"/>
        </a:p>
      </dgm:t>
    </dgm:pt>
    <dgm:pt modelId="{CD70E4D4-30A5-4D44-8458-2FFD96151B21}" type="pres">
      <dgm:prSet presAssocID="{94A9ED43-B5D1-4AAE-81F5-B73463B791A7}" presName="hierRoot3" presStyleCnt="0">
        <dgm:presLayoutVars>
          <dgm:hierBranch val="init"/>
        </dgm:presLayoutVars>
      </dgm:prSet>
      <dgm:spPr/>
    </dgm:pt>
    <dgm:pt modelId="{343DF110-23A2-48C9-B92D-2D75B4D3E480}" type="pres">
      <dgm:prSet presAssocID="{94A9ED43-B5D1-4AAE-81F5-B73463B791A7}" presName="rootComposite3" presStyleCnt="0"/>
      <dgm:spPr/>
    </dgm:pt>
    <dgm:pt modelId="{EA535524-7C08-4197-9946-01E537459018}" type="pres">
      <dgm:prSet presAssocID="{94A9ED43-B5D1-4AAE-81F5-B73463B791A7}" presName="rootText3" presStyleLbl="asst2" presStyleIdx="0" presStyleCnt="10">
        <dgm:presLayoutVars>
          <dgm:chPref val="3"/>
        </dgm:presLayoutVars>
      </dgm:prSet>
      <dgm:spPr/>
      <dgm:t>
        <a:bodyPr/>
        <a:lstStyle/>
        <a:p>
          <a:endParaRPr lang="en-US"/>
        </a:p>
      </dgm:t>
    </dgm:pt>
    <dgm:pt modelId="{B742347A-B6AE-4745-856E-B586498048EA}" type="pres">
      <dgm:prSet presAssocID="{94A9ED43-B5D1-4AAE-81F5-B73463B791A7}" presName="rootConnector3" presStyleLbl="asst2" presStyleIdx="0" presStyleCnt="10"/>
      <dgm:spPr/>
      <dgm:t>
        <a:bodyPr/>
        <a:lstStyle/>
        <a:p>
          <a:endParaRPr lang="en-US"/>
        </a:p>
      </dgm:t>
    </dgm:pt>
    <dgm:pt modelId="{7869CD4F-1476-44B3-8F10-ABDF0C3B2288}" type="pres">
      <dgm:prSet presAssocID="{94A9ED43-B5D1-4AAE-81F5-B73463B791A7}" presName="hierChild6" presStyleCnt="0"/>
      <dgm:spPr/>
    </dgm:pt>
    <dgm:pt modelId="{C460D31D-A0E1-4CBA-B21E-49D56A8C44D8}" type="pres">
      <dgm:prSet presAssocID="{94A9ED43-B5D1-4AAE-81F5-B73463B791A7}" presName="hierChild7" presStyleCnt="0"/>
      <dgm:spPr/>
    </dgm:pt>
    <dgm:pt modelId="{002C86F1-7BD0-4BB6-B499-AF131EAD0407}" type="pres">
      <dgm:prSet presAssocID="{A3BDFF34-81F6-4E1C-8488-6BE26BC76497}" presName="Name111" presStyleLbl="parChTrans1D3" presStyleIdx="1" presStyleCnt="6"/>
      <dgm:spPr/>
      <dgm:t>
        <a:bodyPr/>
        <a:lstStyle/>
        <a:p>
          <a:endParaRPr lang="en-US"/>
        </a:p>
      </dgm:t>
    </dgm:pt>
    <dgm:pt modelId="{A4EEE2CF-2710-478D-9422-E8F8E31A65D4}" type="pres">
      <dgm:prSet presAssocID="{5537E213-14D7-4A60-8A62-C3B2A8ECA613}" presName="hierRoot3" presStyleCnt="0">
        <dgm:presLayoutVars>
          <dgm:hierBranch val="init"/>
        </dgm:presLayoutVars>
      </dgm:prSet>
      <dgm:spPr/>
    </dgm:pt>
    <dgm:pt modelId="{5E26D0B1-0A67-4535-8410-A9AF368754AF}" type="pres">
      <dgm:prSet presAssocID="{5537E213-14D7-4A60-8A62-C3B2A8ECA613}" presName="rootComposite3" presStyleCnt="0"/>
      <dgm:spPr/>
    </dgm:pt>
    <dgm:pt modelId="{89DCF836-D90B-49D3-B0E8-8D8D424C0D55}" type="pres">
      <dgm:prSet presAssocID="{5537E213-14D7-4A60-8A62-C3B2A8ECA613}" presName="rootText3" presStyleLbl="asst2" presStyleIdx="1" presStyleCnt="10">
        <dgm:presLayoutVars>
          <dgm:chPref val="3"/>
        </dgm:presLayoutVars>
      </dgm:prSet>
      <dgm:spPr/>
      <dgm:t>
        <a:bodyPr/>
        <a:lstStyle/>
        <a:p>
          <a:endParaRPr lang="en-US"/>
        </a:p>
      </dgm:t>
    </dgm:pt>
    <dgm:pt modelId="{7D389ED2-53CA-49EA-85BE-63BAD93A908D}" type="pres">
      <dgm:prSet presAssocID="{5537E213-14D7-4A60-8A62-C3B2A8ECA613}" presName="rootConnector3" presStyleLbl="asst2" presStyleIdx="1" presStyleCnt="10"/>
      <dgm:spPr/>
      <dgm:t>
        <a:bodyPr/>
        <a:lstStyle/>
        <a:p>
          <a:endParaRPr lang="en-US"/>
        </a:p>
      </dgm:t>
    </dgm:pt>
    <dgm:pt modelId="{BA1D8959-78B6-4778-B761-AD90C99564A0}" type="pres">
      <dgm:prSet presAssocID="{5537E213-14D7-4A60-8A62-C3B2A8ECA613}" presName="hierChild6" presStyleCnt="0"/>
      <dgm:spPr/>
    </dgm:pt>
    <dgm:pt modelId="{E0F001B3-860C-4143-84BB-7DF1AFC28A8F}" type="pres">
      <dgm:prSet presAssocID="{5537E213-14D7-4A60-8A62-C3B2A8ECA613}" presName="hierChild7" presStyleCnt="0"/>
      <dgm:spPr/>
    </dgm:pt>
    <dgm:pt modelId="{72150796-051B-4170-97D5-D253AA636FA1}" type="pres">
      <dgm:prSet presAssocID="{80C5918D-8E2E-4139-AC63-8B989EA3533B}" presName="Name37" presStyleLbl="parChTrans1D2" presStyleIdx="1" presStyleCnt="3"/>
      <dgm:spPr/>
      <dgm:t>
        <a:bodyPr/>
        <a:lstStyle/>
        <a:p>
          <a:endParaRPr lang="en-US"/>
        </a:p>
      </dgm:t>
    </dgm:pt>
    <dgm:pt modelId="{6EDB8567-D36A-460C-A1AE-9BA3E2CB0BCA}" type="pres">
      <dgm:prSet presAssocID="{DA9D8A6A-B167-4843-ABED-585E00DD8318}" presName="hierRoot2" presStyleCnt="0">
        <dgm:presLayoutVars>
          <dgm:hierBranch val="init"/>
        </dgm:presLayoutVars>
      </dgm:prSet>
      <dgm:spPr/>
    </dgm:pt>
    <dgm:pt modelId="{C33ED6AF-4970-4FBF-8EC1-D7DC1CD247DC}" type="pres">
      <dgm:prSet presAssocID="{DA9D8A6A-B167-4843-ABED-585E00DD8318}" presName="rootComposite" presStyleCnt="0"/>
      <dgm:spPr/>
    </dgm:pt>
    <dgm:pt modelId="{BDFC0755-E631-431E-8FE5-A8F7B99DF83F}" type="pres">
      <dgm:prSet presAssocID="{DA9D8A6A-B167-4843-ABED-585E00DD8318}" presName="rootText" presStyleLbl="node2" presStyleIdx="1" presStyleCnt="3">
        <dgm:presLayoutVars>
          <dgm:chPref val="3"/>
        </dgm:presLayoutVars>
      </dgm:prSet>
      <dgm:spPr/>
      <dgm:t>
        <a:bodyPr/>
        <a:lstStyle/>
        <a:p>
          <a:endParaRPr lang="en-US"/>
        </a:p>
      </dgm:t>
    </dgm:pt>
    <dgm:pt modelId="{A26B9FCB-A2FA-45AE-B5B6-9AEA5191DBFE}" type="pres">
      <dgm:prSet presAssocID="{DA9D8A6A-B167-4843-ABED-585E00DD8318}" presName="rootConnector" presStyleLbl="node2" presStyleIdx="1" presStyleCnt="3"/>
      <dgm:spPr/>
      <dgm:t>
        <a:bodyPr/>
        <a:lstStyle/>
        <a:p>
          <a:endParaRPr lang="en-US"/>
        </a:p>
      </dgm:t>
    </dgm:pt>
    <dgm:pt modelId="{7B20112D-34E8-4A35-86C0-7483D2C1DAC2}" type="pres">
      <dgm:prSet presAssocID="{DA9D8A6A-B167-4843-ABED-585E00DD8318}" presName="hierChild4" presStyleCnt="0"/>
      <dgm:spPr/>
    </dgm:pt>
    <dgm:pt modelId="{22B1E2BC-8A07-4D12-B360-C19603C08EF5}" type="pres">
      <dgm:prSet presAssocID="{DA9D8A6A-B167-4843-ABED-585E00DD8318}" presName="hierChild5" presStyleCnt="0"/>
      <dgm:spPr/>
    </dgm:pt>
    <dgm:pt modelId="{17006FCB-ED8E-4190-96FC-95746E45C117}" type="pres">
      <dgm:prSet presAssocID="{7F967838-A489-4922-A0C3-EF392BCC6DC3}" presName="Name111" presStyleLbl="parChTrans1D3" presStyleIdx="2" presStyleCnt="6"/>
      <dgm:spPr/>
      <dgm:t>
        <a:bodyPr/>
        <a:lstStyle/>
        <a:p>
          <a:endParaRPr lang="en-US"/>
        </a:p>
      </dgm:t>
    </dgm:pt>
    <dgm:pt modelId="{8DA661A1-B5BA-4B12-9F17-BAC7C1A76867}" type="pres">
      <dgm:prSet presAssocID="{66B40241-2F31-4ED9-A316-BD77EC303405}" presName="hierRoot3" presStyleCnt="0">
        <dgm:presLayoutVars>
          <dgm:hierBranch val="init"/>
        </dgm:presLayoutVars>
      </dgm:prSet>
      <dgm:spPr/>
    </dgm:pt>
    <dgm:pt modelId="{C2E6EF5F-0DFE-429C-8FEA-CC1073790F7B}" type="pres">
      <dgm:prSet presAssocID="{66B40241-2F31-4ED9-A316-BD77EC303405}" presName="rootComposite3" presStyleCnt="0"/>
      <dgm:spPr/>
    </dgm:pt>
    <dgm:pt modelId="{8B5EFBF7-36B8-4761-9624-D986E5E28D0D}" type="pres">
      <dgm:prSet presAssocID="{66B40241-2F31-4ED9-A316-BD77EC303405}" presName="rootText3" presStyleLbl="asst2" presStyleIdx="2" presStyleCnt="10" custLinFactNeighborX="774">
        <dgm:presLayoutVars>
          <dgm:chPref val="3"/>
        </dgm:presLayoutVars>
      </dgm:prSet>
      <dgm:spPr/>
      <dgm:t>
        <a:bodyPr/>
        <a:lstStyle/>
        <a:p>
          <a:endParaRPr lang="en-US"/>
        </a:p>
      </dgm:t>
    </dgm:pt>
    <dgm:pt modelId="{D7D49A0D-670C-4DC4-8277-DC59252A93CD}" type="pres">
      <dgm:prSet presAssocID="{66B40241-2F31-4ED9-A316-BD77EC303405}" presName="rootConnector3" presStyleLbl="asst2" presStyleIdx="2" presStyleCnt="10"/>
      <dgm:spPr/>
      <dgm:t>
        <a:bodyPr/>
        <a:lstStyle/>
        <a:p>
          <a:endParaRPr lang="en-US"/>
        </a:p>
      </dgm:t>
    </dgm:pt>
    <dgm:pt modelId="{530988D0-2741-44F4-91BC-F4A2BA4CB87A}" type="pres">
      <dgm:prSet presAssocID="{66B40241-2F31-4ED9-A316-BD77EC303405}" presName="hierChild6" presStyleCnt="0"/>
      <dgm:spPr/>
    </dgm:pt>
    <dgm:pt modelId="{71865D12-7C5A-42C7-AFBA-3D76FA0A6BD7}" type="pres">
      <dgm:prSet presAssocID="{66B40241-2F31-4ED9-A316-BD77EC303405}" presName="hierChild7" presStyleCnt="0"/>
      <dgm:spPr/>
    </dgm:pt>
    <dgm:pt modelId="{A644BC18-9907-4663-A61C-9AE0ABAB7B9E}" type="pres">
      <dgm:prSet presAssocID="{A4ADF79C-0250-419B-91AF-8FE174817B4F}" presName="Name111" presStyleLbl="parChTrans1D3" presStyleIdx="3" presStyleCnt="6"/>
      <dgm:spPr/>
      <dgm:t>
        <a:bodyPr/>
        <a:lstStyle/>
        <a:p>
          <a:endParaRPr lang="en-US"/>
        </a:p>
      </dgm:t>
    </dgm:pt>
    <dgm:pt modelId="{BF7864FA-061B-4AB0-9C88-60A87F5D3291}" type="pres">
      <dgm:prSet presAssocID="{99BC7DC6-0C00-4867-9FF8-30B1B1BA0FC3}" presName="hierRoot3" presStyleCnt="0">
        <dgm:presLayoutVars>
          <dgm:hierBranch val="init"/>
        </dgm:presLayoutVars>
      </dgm:prSet>
      <dgm:spPr/>
    </dgm:pt>
    <dgm:pt modelId="{D7CE1865-C972-456F-B06C-A9232B14CFEA}" type="pres">
      <dgm:prSet presAssocID="{99BC7DC6-0C00-4867-9FF8-30B1B1BA0FC3}" presName="rootComposite3" presStyleCnt="0"/>
      <dgm:spPr/>
    </dgm:pt>
    <dgm:pt modelId="{68F26B5E-B311-47FC-AE62-ABAA7677179F}" type="pres">
      <dgm:prSet presAssocID="{99BC7DC6-0C00-4867-9FF8-30B1B1BA0FC3}" presName="rootText3" presStyleLbl="asst2" presStyleIdx="3" presStyleCnt="10">
        <dgm:presLayoutVars>
          <dgm:chPref val="3"/>
        </dgm:presLayoutVars>
      </dgm:prSet>
      <dgm:spPr/>
      <dgm:t>
        <a:bodyPr/>
        <a:lstStyle/>
        <a:p>
          <a:endParaRPr lang="en-US"/>
        </a:p>
      </dgm:t>
    </dgm:pt>
    <dgm:pt modelId="{1AA0E2F3-A5CB-4601-9F41-33A08A5D92BF}" type="pres">
      <dgm:prSet presAssocID="{99BC7DC6-0C00-4867-9FF8-30B1B1BA0FC3}" presName="rootConnector3" presStyleLbl="asst2" presStyleIdx="3" presStyleCnt="10"/>
      <dgm:spPr/>
      <dgm:t>
        <a:bodyPr/>
        <a:lstStyle/>
        <a:p>
          <a:endParaRPr lang="en-US"/>
        </a:p>
      </dgm:t>
    </dgm:pt>
    <dgm:pt modelId="{FFB71D52-A76B-4C12-BEF2-D4BC68600298}" type="pres">
      <dgm:prSet presAssocID="{99BC7DC6-0C00-4867-9FF8-30B1B1BA0FC3}" presName="hierChild6" presStyleCnt="0"/>
      <dgm:spPr/>
    </dgm:pt>
    <dgm:pt modelId="{529E6B80-14DB-4E4B-95AD-24205A38521B}" type="pres">
      <dgm:prSet presAssocID="{99BC7DC6-0C00-4867-9FF8-30B1B1BA0FC3}" presName="hierChild7" presStyleCnt="0"/>
      <dgm:spPr/>
    </dgm:pt>
    <dgm:pt modelId="{10FBB267-6DFE-422D-A28F-E2CD8C9D8707}" type="pres">
      <dgm:prSet presAssocID="{8B0EDF88-1C6A-4431-9C83-9554CBB1F3D1}" presName="Name37" presStyleLbl="parChTrans1D2" presStyleIdx="2" presStyleCnt="3"/>
      <dgm:spPr/>
      <dgm:t>
        <a:bodyPr/>
        <a:lstStyle/>
        <a:p>
          <a:endParaRPr lang="en-US"/>
        </a:p>
      </dgm:t>
    </dgm:pt>
    <dgm:pt modelId="{9334924C-811B-402C-995C-9F7F6143A3D9}" type="pres">
      <dgm:prSet presAssocID="{39E566F0-0740-4E6D-A4B9-7C851482A2F7}" presName="hierRoot2" presStyleCnt="0">
        <dgm:presLayoutVars>
          <dgm:hierBranch val="init"/>
        </dgm:presLayoutVars>
      </dgm:prSet>
      <dgm:spPr/>
    </dgm:pt>
    <dgm:pt modelId="{77E2E41C-0867-47B5-8351-D1837C0FC750}" type="pres">
      <dgm:prSet presAssocID="{39E566F0-0740-4E6D-A4B9-7C851482A2F7}" presName="rootComposite" presStyleCnt="0"/>
      <dgm:spPr/>
    </dgm:pt>
    <dgm:pt modelId="{615A83DC-08C3-46AE-A684-19563ACA8169}" type="pres">
      <dgm:prSet presAssocID="{39E566F0-0740-4E6D-A4B9-7C851482A2F7}" presName="rootText" presStyleLbl="node2" presStyleIdx="2" presStyleCnt="3">
        <dgm:presLayoutVars>
          <dgm:chPref val="3"/>
        </dgm:presLayoutVars>
      </dgm:prSet>
      <dgm:spPr/>
      <dgm:t>
        <a:bodyPr/>
        <a:lstStyle/>
        <a:p>
          <a:endParaRPr lang="en-US"/>
        </a:p>
      </dgm:t>
    </dgm:pt>
    <dgm:pt modelId="{A316B74C-6CAC-496B-8A31-415B7E9761A6}" type="pres">
      <dgm:prSet presAssocID="{39E566F0-0740-4E6D-A4B9-7C851482A2F7}" presName="rootConnector" presStyleLbl="node2" presStyleIdx="2" presStyleCnt="3"/>
      <dgm:spPr/>
      <dgm:t>
        <a:bodyPr/>
        <a:lstStyle/>
        <a:p>
          <a:endParaRPr lang="en-US"/>
        </a:p>
      </dgm:t>
    </dgm:pt>
    <dgm:pt modelId="{47D0FDB8-1B04-49D2-A307-6182631C8D1B}" type="pres">
      <dgm:prSet presAssocID="{39E566F0-0740-4E6D-A4B9-7C851482A2F7}" presName="hierChild4" presStyleCnt="0"/>
      <dgm:spPr/>
    </dgm:pt>
    <dgm:pt modelId="{B3A29B35-DD79-41F3-A882-8EDCC3DFA3FA}" type="pres">
      <dgm:prSet presAssocID="{39E566F0-0740-4E6D-A4B9-7C851482A2F7}" presName="hierChild5" presStyleCnt="0"/>
      <dgm:spPr/>
    </dgm:pt>
    <dgm:pt modelId="{E71231E4-8057-4855-A95E-DA862299372A}" type="pres">
      <dgm:prSet presAssocID="{85CDEA9C-43B2-475F-A9DA-978D225E0D3C}" presName="Name111" presStyleLbl="parChTrans1D3" presStyleIdx="4" presStyleCnt="6"/>
      <dgm:spPr/>
      <dgm:t>
        <a:bodyPr/>
        <a:lstStyle/>
        <a:p>
          <a:endParaRPr lang="en-US"/>
        </a:p>
      </dgm:t>
    </dgm:pt>
    <dgm:pt modelId="{A21D51EC-8E1B-45AC-BF0A-A8F7FD156E81}" type="pres">
      <dgm:prSet presAssocID="{0EC26BF9-32F0-44D8-BE7F-65E1EBA4CB91}" presName="hierRoot3" presStyleCnt="0">
        <dgm:presLayoutVars>
          <dgm:hierBranch val="init"/>
        </dgm:presLayoutVars>
      </dgm:prSet>
      <dgm:spPr/>
    </dgm:pt>
    <dgm:pt modelId="{6965313A-43FC-4282-9950-C380D95532B3}" type="pres">
      <dgm:prSet presAssocID="{0EC26BF9-32F0-44D8-BE7F-65E1EBA4CB91}" presName="rootComposite3" presStyleCnt="0"/>
      <dgm:spPr/>
    </dgm:pt>
    <dgm:pt modelId="{3157F8CB-149F-4C04-BAE9-49D0DEE7B707}" type="pres">
      <dgm:prSet presAssocID="{0EC26BF9-32F0-44D8-BE7F-65E1EBA4CB91}" presName="rootText3" presStyleLbl="asst2" presStyleIdx="4" presStyleCnt="10">
        <dgm:presLayoutVars>
          <dgm:chPref val="3"/>
        </dgm:presLayoutVars>
      </dgm:prSet>
      <dgm:spPr/>
      <dgm:t>
        <a:bodyPr/>
        <a:lstStyle/>
        <a:p>
          <a:endParaRPr lang="en-US"/>
        </a:p>
      </dgm:t>
    </dgm:pt>
    <dgm:pt modelId="{2550E2A7-C86E-4470-8287-E4D85263BEF1}" type="pres">
      <dgm:prSet presAssocID="{0EC26BF9-32F0-44D8-BE7F-65E1EBA4CB91}" presName="rootConnector3" presStyleLbl="asst2" presStyleIdx="4" presStyleCnt="10"/>
      <dgm:spPr/>
      <dgm:t>
        <a:bodyPr/>
        <a:lstStyle/>
        <a:p>
          <a:endParaRPr lang="en-US"/>
        </a:p>
      </dgm:t>
    </dgm:pt>
    <dgm:pt modelId="{5335A590-D65E-4D76-9566-1426D8FF6A5A}" type="pres">
      <dgm:prSet presAssocID="{0EC26BF9-32F0-44D8-BE7F-65E1EBA4CB91}" presName="hierChild6" presStyleCnt="0"/>
      <dgm:spPr/>
    </dgm:pt>
    <dgm:pt modelId="{0511BF1A-A56F-4FC1-A7B1-D4429FB59AB1}" type="pres">
      <dgm:prSet presAssocID="{0EC26BF9-32F0-44D8-BE7F-65E1EBA4CB91}" presName="hierChild7" presStyleCnt="0"/>
      <dgm:spPr/>
    </dgm:pt>
    <dgm:pt modelId="{DFF118F5-B73C-4259-A02A-B0CDB9CFF8C6}" type="pres">
      <dgm:prSet presAssocID="{1B4DD573-252B-4FD5-9D0E-800D974A0C65}" presName="Name111" presStyleLbl="parChTrans1D4" presStyleIdx="0" presStyleCnt="4"/>
      <dgm:spPr/>
      <dgm:t>
        <a:bodyPr/>
        <a:lstStyle/>
        <a:p>
          <a:endParaRPr lang="en-US"/>
        </a:p>
      </dgm:t>
    </dgm:pt>
    <dgm:pt modelId="{02BA63C3-E8EA-4318-95D3-D9D218D0660F}" type="pres">
      <dgm:prSet presAssocID="{07589711-20ED-4F57-940F-7E1CB79D2DB7}" presName="hierRoot3" presStyleCnt="0">
        <dgm:presLayoutVars>
          <dgm:hierBranch val="init"/>
        </dgm:presLayoutVars>
      </dgm:prSet>
      <dgm:spPr/>
    </dgm:pt>
    <dgm:pt modelId="{227A758B-C936-46BE-89ED-23319D614CC3}" type="pres">
      <dgm:prSet presAssocID="{07589711-20ED-4F57-940F-7E1CB79D2DB7}" presName="rootComposite3" presStyleCnt="0"/>
      <dgm:spPr/>
    </dgm:pt>
    <dgm:pt modelId="{D8633298-FBAC-43A9-9869-2536D9B6006D}" type="pres">
      <dgm:prSet presAssocID="{07589711-20ED-4F57-940F-7E1CB79D2DB7}" presName="rootText3" presStyleLbl="asst2" presStyleIdx="5" presStyleCnt="10">
        <dgm:presLayoutVars>
          <dgm:chPref val="3"/>
        </dgm:presLayoutVars>
      </dgm:prSet>
      <dgm:spPr/>
      <dgm:t>
        <a:bodyPr/>
        <a:lstStyle/>
        <a:p>
          <a:endParaRPr lang="en-US"/>
        </a:p>
      </dgm:t>
    </dgm:pt>
    <dgm:pt modelId="{63977EE1-9D9F-4CBE-A7EB-C4AF31E3B92D}" type="pres">
      <dgm:prSet presAssocID="{07589711-20ED-4F57-940F-7E1CB79D2DB7}" presName="rootConnector3" presStyleLbl="asst2" presStyleIdx="5" presStyleCnt="10"/>
      <dgm:spPr/>
      <dgm:t>
        <a:bodyPr/>
        <a:lstStyle/>
        <a:p>
          <a:endParaRPr lang="en-US"/>
        </a:p>
      </dgm:t>
    </dgm:pt>
    <dgm:pt modelId="{57EF3017-D511-41B6-A267-FBA376CC7A68}" type="pres">
      <dgm:prSet presAssocID="{07589711-20ED-4F57-940F-7E1CB79D2DB7}" presName="hierChild6" presStyleCnt="0"/>
      <dgm:spPr/>
    </dgm:pt>
    <dgm:pt modelId="{C51780F9-0295-42A6-9A2A-EB4101CB29EF}" type="pres">
      <dgm:prSet presAssocID="{07589711-20ED-4F57-940F-7E1CB79D2DB7}" presName="hierChild7" presStyleCnt="0"/>
      <dgm:spPr/>
    </dgm:pt>
    <dgm:pt modelId="{3CEEC2A5-919D-4D34-AB27-8A5E8F469897}" type="pres">
      <dgm:prSet presAssocID="{B8F2C210-E1D5-47E7-92C4-CEEAEB2FA90A}" presName="Name111" presStyleLbl="parChTrans1D4" presStyleIdx="1" presStyleCnt="4"/>
      <dgm:spPr/>
      <dgm:t>
        <a:bodyPr/>
        <a:lstStyle/>
        <a:p>
          <a:endParaRPr lang="en-US"/>
        </a:p>
      </dgm:t>
    </dgm:pt>
    <dgm:pt modelId="{C78424A5-4A9A-478F-8117-F19C64FD9B92}" type="pres">
      <dgm:prSet presAssocID="{4DE49DF2-66EA-44E0-B6ED-3BF8F1E5FD8F}" presName="hierRoot3" presStyleCnt="0">
        <dgm:presLayoutVars>
          <dgm:hierBranch val="init"/>
        </dgm:presLayoutVars>
      </dgm:prSet>
      <dgm:spPr/>
    </dgm:pt>
    <dgm:pt modelId="{AAE8C30E-8543-4AA6-A6E4-81567A17F237}" type="pres">
      <dgm:prSet presAssocID="{4DE49DF2-66EA-44E0-B6ED-3BF8F1E5FD8F}" presName="rootComposite3" presStyleCnt="0"/>
      <dgm:spPr/>
    </dgm:pt>
    <dgm:pt modelId="{25106D87-DE3A-44C6-AFD1-7AA1BB437D06}" type="pres">
      <dgm:prSet presAssocID="{4DE49DF2-66EA-44E0-B6ED-3BF8F1E5FD8F}" presName="rootText3" presStyleLbl="asst2" presStyleIdx="6" presStyleCnt="10">
        <dgm:presLayoutVars>
          <dgm:chPref val="3"/>
        </dgm:presLayoutVars>
      </dgm:prSet>
      <dgm:spPr/>
      <dgm:t>
        <a:bodyPr/>
        <a:lstStyle/>
        <a:p>
          <a:endParaRPr lang="en-US"/>
        </a:p>
      </dgm:t>
    </dgm:pt>
    <dgm:pt modelId="{4BB559CB-19DE-433A-9CCB-F1EEFD58A923}" type="pres">
      <dgm:prSet presAssocID="{4DE49DF2-66EA-44E0-B6ED-3BF8F1E5FD8F}" presName="rootConnector3" presStyleLbl="asst2" presStyleIdx="6" presStyleCnt="10"/>
      <dgm:spPr/>
      <dgm:t>
        <a:bodyPr/>
        <a:lstStyle/>
        <a:p>
          <a:endParaRPr lang="en-US"/>
        </a:p>
      </dgm:t>
    </dgm:pt>
    <dgm:pt modelId="{05D1620A-C229-4FED-AB81-5B6D40B54DD7}" type="pres">
      <dgm:prSet presAssocID="{4DE49DF2-66EA-44E0-B6ED-3BF8F1E5FD8F}" presName="hierChild6" presStyleCnt="0"/>
      <dgm:spPr/>
    </dgm:pt>
    <dgm:pt modelId="{9EF5BE30-00FB-4C60-B07F-078A525C9EC0}" type="pres">
      <dgm:prSet presAssocID="{4DE49DF2-66EA-44E0-B6ED-3BF8F1E5FD8F}" presName="hierChild7" presStyleCnt="0"/>
      <dgm:spPr/>
    </dgm:pt>
    <dgm:pt modelId="{5FCD3775-2CC1-4EA6-955C-F04E6FA9DAB2}" type="pres">
      <dgm:prSet presAssocID="{E6A45C37-8C71-438A-8C4F-62BAFFB77A2A}" presName="Name111" presStyleLbl="parChTrans1D3" presStyleIdx="5" presStyleCnt="6"/>
      <dgm:spPr/>
      <dgm:t>
        <a:bodyPr/>
        <a:lstStyle/>
        <a:p>
          <a:endParaRPr lang="en-US"/>
        </a:p>
      </dgm:t>
    </dgm:pt>
    <dgm:pt modelId="{A015EA35-0362-46F4-905A-DAB3B59BF7BE}" type="pres">
      <dgm:prSet presAssocID="{9E54E465-2F08-4B05-A1F0-443A8B1F54A1}" presName="hierRoot3" presStyleCnt="0">
        <dgm:presLayoutVars>
          <dgm:hierBranch val="init"/>
        </dgm:presLayoutVars>
      </dgm:prSet>
      <dgm:spPr/>
    </dgm:pt>
    <dgm:pt modelId="{0202DA4E-BE89-4D8E-98A0-C9F9997C73C2}" type="pres">
      <dgm:prSet presAssocID="{9E54E465-2F08-4B05-A1F0-443A8B1F54A1}" presName="rootComposite3" presStyleCnt="0"/>
      <dgm:spPr/>
    </dgm:pt>
    <dgm:pt modelId="{2D607693-07F9-4CEE-ADC1-88E6A6E550EF}" type="pres">
      <dgm:prSet presAssocID="{9E54E465-2F08-4B05-A1F0-443A8B1F54A1}" presName="rootText3" presStyleLbl="asst2" presStyleIdx="7" presStyleCnt="10">
        <dgm:presLayoutVars>
          <dgm:chPref val="3"/>
        </dgm:presLayoutVars>
      </dgm:prSet>
      <dgm:spPr/>
      <dgm:t>
        <a:bodyPr/>
        <a:lstStyle/>
        <a:p>
          <a:endParaRPr lang="en-US"/>
        </a:p>
      </dgm:t>
    </dgm:pt>
    <dgm:pt modelId="{25705179-A8D8-4F24-B29F-443CDC5EFC11}" type="pres">
      <dgm:prSet presAssocID="{9E54E465-2F08-4B05-A1F0-443A8B1F54A1}" presName="rootConnector3" presStyleLbl="asst2" presStyleIdx="7" presStyleCnt="10"/>
      <dgm:spPr/>
      <dgm:t>
        <a:bodyPr/>
        <a:lstStyle/>
        <a:p>
          <a:endParaRPr lang="en-US"/>
        </a:p>
      </dgm:t>
    </dgm:pt>
    <dgm:pt modelId="{4DDD34AF-458C-4549-95C8-4DECAFDB85E3}" type="pres">
      <dgm:prSet presAssocID="{9E54E465-2F08-4B05-A1F0-443A8B1F54A1}" presName="hierChild6" presStyleCnt="0"/>
      <dgm:spPr/>
    </dgm:pt>
    <dgm:pt modelId="{D45BB03E-D4F4-45CA-8516-18AFF3A11678}" type="pres">
      <dgm:prSet presAssocID="{9E54E465-2F08-4B05-A1F0-443A8B1F54A1}" presName="hierChild7" presStyleCnt="0"/>
      <dgm:spPr/>
    </dgm:pt>
    <dgm:pt modelId="{5048C838-4D7D-412B-85FC-4CF9DD38E60D}" type="pres">
      <dgm:prSet presAssocID="{BD10E84D-C324-4729-B29D-3AC574FD3B69}" presName="Name111" presStyleLbl="parChTrans1D4" presStyleIdx="2" presStyleCnt="4"/>
      <dgm:spPr/>
      <dgm:t>
        <a:bodyPr/>
        <a:lstStyle/>
        <a:p>
          <a:endParaRPr lang="en-US"/>
        </a:p>
      </dgm:t>
    </dgm:pt>
    <dgm:pt modelId="{3EB0BA52-F869-448F-8E56-7CB5E959FB84}" type="pres">
      <dgm:prSet presAssocID="{0ADA62B5-2A1B-4193-941F-DA64FD49564C}" presName="hierRoot3" presStyleCnt="0">
        <dgm:presLayoutVars>
          <dgm:hierBranch val="init"/>
        </dgm:presLayoutVars>
      </dgm:prSet>
      <dgm:spPr/>
    </dgm:pt>
    <dgm:pt modelId="{9701EA3C-B0DC-464D-A880-76244AAB36A0}" type="pres">
      <dgm:prSet presAssocID="{0ADA62B5-2A1B-4193-941F-DA64FD49564C}" presName="rootComposite3" presStyleCnt="0"/>
      <dgm:spPr/>
    </dgm:pt>
    <dgm:pt modelId="{4E07CC69-6C3F-4E31-B7E9-53DB91FEF4CE}" type="pres">
      <dgm:prSet presAssocID="{0ADA62B5-2A1B-4193-941F-DA64FD49564C}" presName="rootText3" presStyleLbl="asst2" presStyleIdx="8" presStyleCnt="10">
        <dgm:presLayoutVars>
          <dgm:chPref val="3"/>
        </dgm:presLayoutVars>
      </dgm:prSet>
      <dgm:spPr/>
      <dgm:t>
        <a:bodyPr/>
        <a:lstStyle/>
        <a:p>
          <a:endParaRPr lang="en-US"/>
        </a:p>
      </dgm:t>
    </dgm:pt>
    <dgm:pt modelId="{13868CBE-5E38-4BFF-BB83-37C4922EC94E}" type="pres">
      <dgm:prSet presAssocID="{0ADA62B5-2A1B-4193-941F-DA64FD49564C}" presName="rootConnector3" presStyleLbl="asst2" presStyleIdx="8" presStyleCnt="10"/>
      <dgm:spPr/>
      <dgm:t>
        <a:bodyPr/>
        <a:lstStyle/>
        <a:p>
          <a:endParaRPr lang="en-US"/>
        </a:p>
      </dgm:t>
    </dgm:pt>
    <dgm:pt modelId="{F1A5A6C4-329F-407D-92CC-504A70C9CB54}" type="pres">
      <dgm:prSet presAssocID="{0ADA62B5-2A1B-4193-941F-DA64FD49564C}" presName="hierChild6" presStyleCnt="0"/>
      <dgm:spPr/>
    </dgm:pt>
    <dgm:pt modelId="{C522B9F4-F233-4AFE-B080-6FD6058BF6BC}" type="pres">
      <dgm:prSet presAssocID="{0ADA62B5-2A1B-4193-941F-DA64FD49564C}" presName="hierChild7" presStyleCnt="0"/>
      <dgm:spPr/>
    </dgm:pt>
    <dgm:pt modelId="{1624A77A-2E0D-4627-98C8-5A4268955FBF}" type="pres">
      <dgm:prSet presAssocID="{1727BA5D-0776-4DCC-9100-E41C619340E0}" presName="Name111" presStyleLbl="parChTrans1D4" presStyleIdx="3" presStyleCnt="4"/>
      <dgm:spPr/>
      <dgm:t>
        <a:bodyPr/>
        <a:lstStyle/>
        <a:p>
          <a:endParaRPr lang="en-US"/>
        </a:p>
      </dgm:t>
    </dgm:pt>
    <dgm:pt modelId="{FD8C03D3-84AE-46A9-8A3D-5875EBC4A53D}" type="pres">
      <dgm:prSet presAssocID="{706ACED7-CA12-4E9A-B5FB-4EFCDA443AC0}" presName="hierRoot3" presStyleCnt="0">
        <dgm:presLayoutVars>
          <dgm:hierBranch val="init"/>
        </dgm:presLayoutVars>
      </dgm:prSet>
      <dgm:spPr/>
    </dgm:pt>
    <dgm:pt modelId="{F50ACDC7-6031-46DE-8D82-60C16A743A40}" type="pres">
      <dgm:prSet presAssocID="{706ACED7-CA12-4E9A-B5FB-4EFCDA443AC0}" presName="rootComposite3" presStyleCnt="0"/>
      <dgm:spPr/>
    </dgm:pt>
    <dgm:pt modelId="{65EBB706-608F-4FF9-B349-F35CD8C990B3}" type="pres">
      <dgm:prSet presAssocID="{706ACED7-CA12-4E9A-B5FB-4EFCDA443AC0}" presName="rootText3" presStyleLbl="asst2" presStyleIdx="9" presStyleCnt="10">
        <dgm:presLayoutVars>
          <dgm:chPref val="3"/>
        </dgm:presLayoutVars>
      </dgm:prSet>
      <dgm:spPr/>
      <dgm:t>
        <a:bodyPr/>
        <a:lstStyle/>
        <a:p>
          <a:endParaRPr lang="en-US"/>
        </a:p>
      </dgm:t>
    </dgm:pt>
    <dgm:pt modelId="{E8292F58-B521-421C-BD0C-5FC3B3C94F34}" type="pres">
      <dgm:prSet presAssocID="{706ACED7-CA12-4E9A-B5FB-4EFCDA443AC0}" presName="rootConnector3" presStyleLbl="asst2" presStyleIdx="9" presStyleCnt="10"/>
      <dgm:spPr/>
      <dgm:t>
        <a:bodyPr/>
        <a:lstStyle/>
        <a:p>
          <a:endParaRPr lang="en-US"/>
        </a:p>
      </dgm:t>
    </dgm:pt>
    <dgm:pt modelId="{C516E982-B4E5-40E6-A4C2-D4618CA8DB8B}" type="pres">
      <dgm:prSet presAssocID="{706ACED7-CA12-4E9A-B5FB-4EFCDA443AC0}" presName="hierChild6" presStyleCnt="0"/>
      <dgm:spPr/>
    </dgm:pt>
    <dgm:pt modelId="{01F64E1F-E6A0-491E-85B0-0EC956656250}" type="pres">
      <dgm:prSet presAssocID="{706ACED7-CA12-4E9A-B5FB-4EFCDA443AC0}" presName="hierChild7" presStyleCnt="0"/>
      <dgm:spPr/>
    </dgm:pt>
    <dgm:pt modelId="{2100D566-8820-46DC-9735-2E7E193D1FA9}" type="pres">
      <dgm:prSet presAssocID="{08DD97D6-D12F-4EB8-929B-7F105A20638B}" presName="hierChild3" presStyleCnt="0"/>
      <dgm:spPr/>
    </dgm:pt>
  </dgm:ptLst>
  <dgm:cxnLst>
    <dgm:cxn modelId="{540DC2EA-E7AE-4636-83E7-1FD141FEF055}" srcId="{6D2F3BD7-FBFA-494D-A402-6904A9E28EC2}" destId="{5537E213-14D7-4A60-8A62-C3B2A8ECA613}" srcOrd="1" destOrd="0" parTransId="{A3BDFF34-81F6-4E1C-8488-6BE26BC76497}" sibTransId="{5227709C-03AD-4E55-AD0A-0220D8312460}"/>
    <dgm:cxn modelId="{4F77B357-71F9-48A4-A2A1-DA40633BB2BB}" type="presOf" srcId="{08DD97D6-D12F-4EB8-929B-7F105A20638B}" destId="{D2A5F806-7578-44E6-9A98-EE5721179E0F}" srcOrd="1" destOrd="0" presId="urn:microsoft.com/office/officeart/2005/8/layout/orgChart1"/>
    <dgm:cxn modelId="{C75FA9AF-0248-43BA-B5E7-B167064BE710}" type="presOf" srcId="{7F967838-A489-4922-A0C3-EF392BCC6DC3}" destId="{17006FCB-ED8E-4190-96FC-95746E45C117}" srcOrd="0" destOrd="0" presId="urn:microsoft.com/office/officeart/2005/8/layout/orgChart1"/>
    <dgm:cxn modelId="{9116DF74-780A-41EE-90AC-9571F1AE6CD0}" type="presOf" srcId="{99BC7DC6-0C00-4867-9FF8-30B1B1BA0FC3}" destId="{68F26B5E-B311-47FC-AE62-ABAA7677179F}" srcOrd="0" destOrd="0" presId="urn:microsoft.com/office/officeart/2005/8/layout/orgChart1"/>
    <dgm:cxn modelId="{E68B6006-383F-4B32-A9CA-5E398FC2CA33}" srcId="{0EC26BF9-32F0-44D8-BE7F-65E1EBA4CB91}" destId="{07589711-20ED-4F57-940F-7E1CB79D2DB7}" srcOrd="0" destOrd="0" parTransId="{1B4DD573-252B-4FD5-9D0E-800D974A0C65}" sibTransId="{3D8E08ED-1D07-4900-B0F0-6B1E308651C1}"/>
    <dgm:cxn modelId="{C40210F2-7F94-4FAB-9036-73487EA2A3A9}" srcId="{08DD97D6-D12F-4EB8-929B-7F105A20638B}" destId="{39E566F0-0740-4E6D-A4B9-7C851482A2F7}" srcOrd="2" destOrd="0" parTransId="{8B0EDF88-1C6A-4431-9C83-9554CBB1F3D1}" sibTransId="{DAAAC939-8A76-4290-87A7-7FBEE8313494}"/>
    <dgm:cxn modelId="{E6F34603-3E54-4037-879A-CB124332D661}" type="presOf" srcId="{1727BA5D-0776-4DCC-9100-E41C619340E0}" destId="{1624A77A-2E0D-4627-98C8-5A4268955FBF}" srcOrd="0" destOrd="0" presId="urn:microsoft.com/office/officeart/2005/8/layout/orgChart1"/>
    <dgm:cxn modelId="{DF43CE63-16F6-4DEC-9C7F-33370179F747}" srcId="{DA9D8A6A-B167-4843-ABED-585E00DD8318}" destId="{99BC7DC6-0C00-4867-9FF8-30B1B1BA0FC3}" srcOrd="1" destOrd="0" parTransId="{A4ADF79C-0250-419B-91AF-8FE174817B4F}" sibTransId="{ADC7549C-19C7-4B65-97A2-94FC7F922431}"/>
    <dgm:cxn modelId="{B8074D75-9590-4666-8F28-FCD891E7DF30}" srcId="{39E566F0-0740-4E6D-A4B9-7C851482A2F7}" destId="{0EC26BF9-32F0-44D8-BE7F-65E1EBA4CB91}" srcOrd="0" destOrd="0" parTransId="{85CDEA9C-43B2-475F-A9DA-978D225E0D3C}" sibTransId="{0EB3B209-CBBB-4A13-A6FD-8CFBB7F62249}"/>
    <dgm:cxn modelId="{D6763721-884B-4860-B689-F49DC5E5E79E}" type="presOf" srcId="{6D2F3BD7-FBFA-494D-A402-6904A9E28EC2}" destId="{0542036C-D224-4F8E-BF38-7CA91C0F5F4D}" srcOrd="0" destOrd="0" presId="urn:microsoft.com/office/officeart/2005/8/layout/orgChart1"/>
    <dgm:cxn modelId="{BFC8900E-C6A2-4542-91C7-EFFC3AA14F49}" type="presOf" srcId="{94A9ED43-B5D1-4AAE-81F5-B73463B791A7}" destId="{B742347A-B6AE-4745-856E-B586498048EA}" srcOrd="1" destOrd="0" presId="urn:microsoft.com/office/officeart/2005/8/layout/orgChart1"/>
    <dgm:cxn modelId="{3FFEFB0B-7581-42CE-B67F-521F50941739}" srcId="{CF430A30-BC40-44EE-AF01-A5C6F4782EFF}" destId="{08DD97D6-D12F-4EB8-929B-7F105A20638B}" srcOrd="0" destOrd="0" parTransId="{1D4A5319-C7F5-4DF0-AE5E-22EF48D9AB55}" sibTransId="{10165386-F7BA-4CFC-A8BC-114605E80721}"/>
    <dgm:cxn modelId="{5DBCBF93-1CB5-4D15-8BEF-A6E91DE3E4D9}" type="presOf" srcId="{BD10E84D-C324-4729-B29D-3AC574FD3B69}" destId="{5048C838-4D7D-412B-85FC-4CF9DD38E60D}" srcOrd="0" destOrd="0" presId="urn:microsoft.com/office/officeart/2005/8/layout/orgChart1"/>
    <dgm:cxn modelId="{D2887925-CB2D-4188-B354-630C80CD4A9D}" type="presOf" srcId="{9E54E465-2F08-4B05-A1F0-443A8B1F54A1}" destId="{2D607693-07F9-4CEE-ADC1-88E6A6E550EF}" srcOrd="0" destOrd="0" presId="urn:microsoft.com/office/officeart/2005/8/layout/orgChart1"/>
    <dgm:cxn modelId="{242D5A96-F181-4109-BD01-3F8964EC1EF7}" type="presOf" srcId="{A3BDFF34-81F6-4E1C-8488-6BE26BC76497}" destId="{002C86F1-7BD0-4BB6-B499-AF131EAD0407}" srcOrd="0" destOrd="0" presId="urn:microsoft.com/office/officeart/2005/8/layout/orgChart1"/>
    <dgm:cxn modelId="{8272747E-49E0-40F9-A10D-AA3397FC8836}" type="presOf" srcId="{1B4DD573-252B-4FD5-9D0E-800D974A0C65}" destId="{DFF118F5-B73C-4259-A02A-B0CDB9CFF8C6}" srcOrd="0" destOrd="0" presId="urn:microsoft.com/office/officeart/2005/8/layout/orgChart1"/>
    <dgm:cxn modelId="{C861564E-20A1-4BC0-AF60-257631AD2487}" type="presOf" srcId="{39E566F0-0740-4E6D-A4B9-7C851482A2F7}" destId="{A316B74C-6CAC-496B-8A31-415B7E9761A6}" srcOrd="1" destOrd="0" presId="urn:microsoft.com/office/officeart/2005/8/layout/orgChart1"/>
    <dgm:cxn modelId="{9CCC0813-5B77-4BA6-A9B6-AE85A5219C09}" srcId="{0EC26BF9-32F0-44D8-BE7F-65E1EBA4CB91}" destId="{4DE49DF2-66EA-44E0-B6ED-3BF8F1E5FD8F}" srcOrd="1" destOrd="0" parTransId="{B8F2C210-E1D5-47E7-92C4-CEEAEB2FA90A}" sibTransId="{4FCFCD84-6511-4560-8580-4C56D46ED1B5}"/>
    <dgm:cxn modelId="{3D28C8EA-31FC-4E63-9316-4D3185C79ADB}" type="presOf" srcId="{A4ADF79C-0250-419B-91AF-8FE174817B4F}" destId="{A644BC18-9907-4663-A61C-9AE0ABAB7B9E}" srcOrd="0" destOrd="0" presId="urn:microsoft.com/office/officeart/2005/8/layout/orgChart1"/>
    <dgm:cxn modelId="{91711996-BD93-4948-BAB1-17C6955E9509}" type="presOf" srcId="{0ADA62B5-2A1B-4193-941F-DA64FD49564C}" destId="{4E07CC69-6C3F-4E31-B7E9-53DB91FEF4CE}" srcOrd="0" destOrd="0" presId="urn:microsoft.com/office/officeart/2005/8/layout/orgChart1"/>
    <dgm:cxn modelId="{573315CA-CBEE-4CC2-9F6A-E0A62C6E8751}" type="presOf" srcId="{07589711-20ED-4F57-940F-7E1CB79D2DB7}" destId="{D8633298-FBAC-43A9-9869-2536D9B6006D}" srcOrd="0" destOrd="0" presId="urn:microsoft.com/office/officeart/2005/8/layout/orgChart1"/>
    <dgm:cxn modelId="{EA7E5A0F-BC68-4641-BD32-81E302680D45}" srcId="{6D2F3BD7-FBFA-494D-A402-6904A9E28EC2}" destId="{94A9ED43-B5D1-4AAE-81F5-B73463B791A7}" srcOrd="0" destOrd="0" parTransId="{791DF42A-C5DE-4D04-A60F-BEED952C841E}" sibTransId="{CCD3D9A7-DA19-4B2B-BA17-2F2A1D10BC19}"/>
    <dgm:cxn modelId="{B68D627D-DE5B-4E9C-909B-01E7931084FD}" type="presOf" srcId="{99BC7DC6-0C00-4867-9FF8-30B1B1BA0FC3}" destId="{1AA0E2F3-A5CB-4601-9F41-33A08A5D92BF}" srcOrd="1" destOrd="0" presId="urn:microsoft.com/office/officeart/2005/8/layout/orgChart1"/>
    <dgm:cxn modelId="{09B5C877-2371-4177-BA16-ADA045B69C47}" srcId="{9E54E465-2F08-4B05-A1F0-443A8B1F54A1}" destId="{0ADA62B5-2A1B-4193-941F-DA64FD49564C}" srcOrd="0" destOrd="0" parTransId="{BD10E84D-C324-4729-B29D-3AC574FD3B69}" sibTransId="{2964CA08-152B-4980-8DE6-CEA31F147CEB}"/>
    <dgm:cxn modelId="{278A05B5-B4F0-4289-AE85-EE237C30CE52}" type="presOf" srcId="{39E566F0-0740-4E6D-A4B9-7C851482A2F7}" destId="{615A83DC-08C3-46AE-A684-19563ACA8169}" srcOrd="0" destOrd="0" presId="urn:microsoft.com/office/officeart/2005/8/layout/orgChart1"/>
    <dgm:cxn modelId="{CE65050B-C122-486C-B49B-3B75EE13CB5D}" srcId="{08DD97D6-D12F-4EB8-929B-7F105A20638B}" destId="{DA9D8A6A-B167-4843-ABED-585E00DD8318}" srcOrd="1" destOrd="0" parTransId="{80C5918D-8E2E-4139-AC63-8B989EA3533B}" sibTransId="{8979FF37-EE3B-463D-8EDD-ECA80EB162C8}"/>
    <dgm:cxn modelId="{AC7E8FA3-503D-490A-8DE6-F301EF4AB1BC}" type="presOf" srcId="{07589711-20ED-4F57-940F-7E1CB79D2DB7}" destId="{63977EE1-9D9F-4CBE-A7EB-C4AF31E3B92D}" srcOrd="1" destOrd="0" presId="urn:microsoft.com/office/officeart/2005/8/layout/orgChart1"/>
    <dgm:cxn modelId="{9A6EF9CE-27A9-4A97-832E-C217241E914E}" type="presOf" srcId="{DA9D8A6A-B167-4843-ABED-585E00DD8318}" destId="{A26B9FCB-A2FA-45AE-B5B6-9AEA5191DBFE}" srcOrd="1" destOrd="0" presId="urn:microsoft.com/office/officeart/2005/8/layout/orgChart1"/>
    <dgm:cxn modelId="{62442178-2EB7-4092-AE30-E6BFFF84B6A1}" type="presOf" srcId="{8B0EDF88-1C6A-4431-9C83-9554CBB1F3D1}" destId="{10FBB267-6DFE-422D-A28F-E2CD8C9D8707}" srcOrd="0" destOrd="0" presId="urn:microsoft.com/office/officeart/2005/8/layout/orgChart1"/>
    <dgm:cxn modelId="{21B82477-A79C-4D8C-9CB8-BF5330BCBF09}" type="presOf" srcId="{6D2F3BD7-FBFA-494D-A402-6904A9E28EC2}" destId="{A8C76A47-1990-48F7-AB2B-0349A26F597D}" srcOrd="1" destOrd="0" presId="urn:microsoft.com/office/officeart/2005/8/layout/orgChart1"/>
    <dgm:cxn modelId="{C00A92A3-FC36-41B7-9BC4-2845A4DDF0E3}" type="presOf" srcId="{0EC26BF9-32F0-44D8-BE7F-65E1EBA4CB91}" destId="{2550E2A7-C86E-4470-8287-E4D85263BEF1}" srcOrd="1" destOrd="0" presId="urn:microsoft.com/office/officeart/2005/8/layout/orgChart1"/>
    <dgm:cxn modelId="{119D61B7-00B1-430E-93E7-4DDF55F2FCD2}" type="presOf" srcId="{9E54E465-2F08-4B05-A1F0-443A8B1F54A1}" destId="{25705179-A8D8-4F24-B29F-443CDC5EFC11}" srcOrd="1" destOrd="0" presId="urn:microsoft.com/office/officeart/2005/8/layout/orgChart1"/>
    <dgm:cxn modelId="{D37EC77A-5105-4245-A4EE-4C85DF809912}" type="presOf" srcId="{DA9D8A6A-B167-4843-ABED-585E00DD8318}" destId="{BDFC0755-E631-431E-8FE5-A8F7B99DF83F}" srcOrd="0" destOrd="0" presId="urn:microsoft.com/office/officeart/2005/8/layout/orgChart1"/>
    <dgm:cxn modelId="{28955B40-B87D-4175-A38B-6533476EAB82}" type="presOf" srcId="{4DE49DF2-66EA-44E0-B6ED-3BF8F1E5FD8F}" destId="{25106D87-DE3A-44C6-AFD1-7AA1BB437D06}" srcOrd="0" destOrd="0" presId="urn:microsoft.com/office/officeart/2005/8/layout/orgChart1"/>
    <dgm:cxn modelId="{5E7DF810-46DD-4386-BA2D-8FA7AE4ECC1A}" type="presOf" srcId="{0ADA62B5-2A1B-4193-941F-DA64FD49564C}" destId="{13868CBE-5E38-4BFF-BB83-37C4922EC94E}" srcOrd="1" destOrd="0" presId="urn:microsoft.com/office/officeart/2005/8/layout/orgChart1"/>
    <dgm:cxn modelId="{F64F583C-DDB6-49A2-ACC4-1F47D6CCE535}" type="presOf" srcId="{27DDE73B-51FB-4D20-B7DC-E0F2D04F0702}" destId="{6ACA8480-0EDA-44ED-89A7-45864E22C18D}" srcOrd="0" destOrd="0" presId="urn:microsoft.com/office/officeart/2005/8/layout/orgChart1"/>
    <dgm:cxn modelId="{2705FE91-D263-437E-97B0-B0D2DE721EAF}" srcId="{39E566F0-0740-4E6D-A4B9-7C851482A2F7}" destId="{9E54E465-2F08-4B05-A1F0-443A8B1F54A1}" srcOrd="1" destOrd="0" parTransId="{E6A45C37-8C71-438A-8C4F-62BAFFB77A2A}" sibTransId="{4F08C17D-D68E-4ADB-A046-F55F770C0E60}"/>
    <dgm:cxn modelId="{ED28E8C1-6FFF-4D4D-8A04-7F7A8CB1447F}" type="presOf" srcId="{66B40241-2F31-4ED9-A316-BD77EC303405}" destId="{D7D49A0D-670C-4DC4-8277-DC59252A93CD}" srcOrd="1" destOrd="0" presId="urn:microsoft.com/office/officeart/2005/8/layout/orgChart1"/>
    <dgm:cxn modelId="{C0322926-840D-4E33-BDAB-A5712E04959A}" type="presOf" srcId="{791DF42A-C5DE-4D04-A60F-BEED952C841E}" destId="{77D1796C-C0CC-4F77-9B94-06D8A77586F1}" srcOrd="0" destOrd="0" presId="urn:microsoft.com/office/officeart/2005/8/layout/orgChart1"/>
    <dgm:cxn modelId="{B06F9BBF-7377-4F9A-BEFB-8F8487E110BB}" type="presOf" srcId="{E6A45C37-8C71-438A-8C4F-62BAFFB77A2A}" destId="{5FCD3775-2CC1-4EA6-955C-F04E6FA9DAB2}" srcOrd="0" destOrd="0" presId="urn:microsoft.com/office/officeart/2005/8/layout/orgChart1"/>
    <dgm:cxn modelId="{64232EA0-6D51-4067-A079-DDF59AE8A2EC}" type="presOf" srcId="{4DE49DF2-66EA-44E0-B6ED-3BF8F1E5FD8F}" destId="{4BB559CB-19DE-433A-9CCB-F1EEFD58A923}" srcOrd="1" destOrd="0" presId="urn:microsoft.com/office/officeart/2005/8/layout/orgChart1"/>
    <dgm:cxn modelId="{05014085-10A5-47F4-AFC6-1E230129AA05}" type="presOf" srcId="{5537E213-14D7-4A60-8A62-C3B2A8ECA613}" destId="{7D389ED2-53CA-49EA-85BE-63BAD93A908D}" srcOrd="1" destOrd="0" presId="urn:microsoft.com/office/officeart/2005/8/layout/orgChart1"/>
    <dgm:cxn modelId="{219CD55C-D027-4CC1-9396-43E06E64A0E4}" type="presOf" srcId="{08DD97D6-D12F-4EB8-929B-7F105A20638B}" destId="{9B2DDF4C-E35B-4C9E-8693-9CB094D1AFC9}" srcOrd="0" destOrd="0" presId="urn:microsoft.com/office/officeart/2005/8/layout/orgChart1"/>
    <dgm:cxn modelId="{9FD78CC7-3544-49CE-9448-15CFE34A0CB0}" type="presOf" srcId="{706ACED7-CA12-4E9A-B5FB-4EFCDA443AC0}" destId="{65EBB706-608F-4FF9-B349-F35CD8C990B3}" srcOrd="0" destOrd="0" presId="urn:microsoft.com/office/officeart/2005/8/layout/orgChart1"/>
    <dgm:cxn modelId="{0BF3A0AC-04C6-4250-95B6-0B9104F68163}" type="presOf" srcId="{66B40241-2F31-4ED9-A316-BD77EC303405}" destId="{8B5EFBF7-36B8-4761-9624-D986E5E28D0D}" srcOrd="0" destOrd="0" presId="urn:microsoft.com/office/officeart/2005/8/layout/orgChart1"/>
    <dgm:cxn modelId="{D2E98B54-E073-4B03-A4FE-E2B110516F92}" type="presOf" srcId="{85CDEA9C-43B2-475F-A9DA-978D225E0D3C}" destId="{E71231E4-8057-4855-A95E-DA862299372A}" srcOrd="0" destOrd="0" presId="urn:microsoft.com/office/officeart/2005/8/layout/orgChart1"/>
    <dgm:cxn modelId="{63223164-7206-43C8-A91B-ED11CCDC4C70}" srcId="{9E54E465-2F08-4B05-A1F0-443A8B1F54A1}" destId="{706ACED7-CA12-4E9A-B5FB-4EFCDA443AC0}" srcOrd="1" destOrd="0" parTransId="{1727BA5D-0776-4DCC-9100-E41C619340E0}" sibTransId="{90D381CE-C3CF-433F-ABA9-818FFA0D44B1}"/>
    <dgm:cxn modelId="{A5BA0BAB-78A5-4CCD-9A77-5A56C59F3846}" type="presOf" srcId="{CF430A30-BC40-44EE-AF01-A5C6F4782EFF}" destId="{68E25BB6-5FDC-42D8-9350-C6BF8C506563}" srcOrd="0" destOrd="0" presId="urn:microsoft.com/office/officeart/2005/8/layout/orgChart1"/>
    <dgm:cxn modelId="{DB58FAAA-E9BB-4ECD-9C39-D5DE42860BEF}" type="presOf" srcId="{0EC26BF9-32F0-44D8-BE7F-65E1EBA4CB91}" destId="{3157F8CB-149F-4C04-BAE9-49D0DEE7B707}" srcOrd="0" destOrd="0" presId="urn:microsoft.com/office/officeart/2005/8/layout/orgChart1"/>
    <dgm:cxn modelId="{F38DFEA5-E435-40C1-8CA2-3B3F474BC087}" srcId="{DA9D8A6A-B167-4843-ABED-585E00DD8318}" destId="{66B40241-2F31-4ED9-A316-BD77EC303405}" srcOrd="0" destOrd="0" parTransId="{7F967838-A489-4922-A0C3-EF392BCC6DC3}" sibTransId="{A245B5F2-07E6-4CC9-B44C-D9231182D001}"/>
    <dgm:cxn modelId="{D9C5341F-75D3-446B-9598-7F814BFC6D51}" type="presOf" srcId="{94A9ED43-B5D1-4AAE-81F5-B73463B791A7}" destId="{EA535524-7C08-4197-9946-01E537459018}" srcOrd="0" destOrd="0" presId="urn:microsoft.com/office/officeart/2005/8/layout/orgChart1"/>
    <dgm:cxn modelId="{AB83BEE9-959D-499D-9BAB-FB92E07CB176}" type="presOf" srcId="{706ACED7-CA12-4E9A-B5FB-4EFCDA443AC0}" destId="{E8292F58-B521-421C-BD0C-5FC3B3C94F34}" srcOrd="1" destOrd="0" presId="urn:microsoft.com/office/officeart/2005/8/layout/orgChart1"/>
    <dgm:cxn modelId="{95184778-8106-47D2-8FC0-688B7B6F1A66}" srcId="{08DD97D6-D12F-4EB8-929B-7F105A20638B}" destId="{6D2F3BD7-FBFA-494D-A402-6904A9E28EC2}" srcOrd="0" destOrd="0" parTransId="{27DDE73B-51FB-4D20-B7DC-E0F2D04F0702}" sibTransId="{E36153D3-1783-4C27-9E2A-86E398C94383}"/>
    <dgm:cxn modelId="{A85CA678-0FEE-46B4-A50C-E9B64C88AE22}" type="presOf" srcId="{B8F2C210-E1D5-47E7-92C4-CEEAEB2FA90A}" destId="{3CEEC2A5-919D-4D34-AB27-8A5E8F469897}" srcOrd="0" destOrd="0" presId="urn:microsoft.com/office/officeart/2005/8/layout/orgChart1"/>
    <dgm:cxn modelId="{A9C93BD0-7AD9-4DFF-BC82-03D99E30A85E}" type="presOf" srcId="{80C5918D-8E2E-4139-AC63-8B989EA3533B}" destId="{72150796-051B-4170-97D5-D253AA636FA1}" srcOrd="0" destOrd="0" presId="urn:microsoft.com/office/officeart/2005/8/layout/orgChart1"/>
    <dgm:cxn modelId="{35407CE5-017A-49F3-A696-C44AA4B3E297}" type="presOf" srcId="{5537E213-14D7-4A60-8A62-C3B2A8ECA613}" destId="{89DCF836-D90B-49D3-B0E8-8D8D424C0D55}" srcOrd="0" destOrd="0" presId="urn:microsoft.com/office/officeart/2005/8/layout/orgChart1"/>
    <dgm:cxn modelId="{378DAB52-F317-4DCF-8D71-7F49ECF46DB2}" type="presParOf" srcId="{68E25BB6-5FDC-42D8-9350-C6BF8C506563}" destId="{79AA6E1D-D990-4521-A58D-D37AE1081B4C}" srcOrd="0" destOrd="0" presId="urn:microsoft.com/office/officeart/2005/8/layout/orgChart1"/>
    <dgm:cxn modelId="{4E509952-C6FD-460C-90CC-C4F5FF7D596D}" type="presParOf" srcId="{79AA6E1D-D990-4521-A58D-D37AE1081B4C}" destId="{1B850707-ED37-4F83-AE4C-9E852C856C25}" srcOrd="0" destOrd="0" presId="urn:microsoft.com/office/officeart/2005/8/layout/orgChart1"/>
    <dgm:cxn modelId="{439F4043-020A-46BE-A9B1-5D0AD55EF38B}" type="presParOf" srcId="{1B850707-ED37-4F83-AE4C-9E852C856C25}" destId="{9B2DDF4C-E35B-4C9E-8693-9CB094D1AFC9}" srcOrd="0" destOrd="0" presId="urn:microsoft.com/office/officeart/2005/8/layout/orgChart1"/>
    <dgm:cxn modelId="{15505771-3317-4443-B449-C9698786DA51}" type="presParOf" srcId="{1B850707-ED37-4F83-AE4C-9E852C856C25}" destId="{D2A5F806-7578-44E6-9A98-EE5721179E0F}" srcOrd="1" destOrd="0" presId="urn:microsoft.com/office/officeart/2005/8/layout/orgChart1"/>
    <dgm:cxn modelId="{712C1B4A-38F7-497A-9923-8750623AF698}" type="presParOf" srcId="{79AA6E1D-D990-4521-A58D-D37AE1081B4C}" destId="{BCD966B8-6658-4BF7-8B1C-F7A201051AAE}" srcOrd="1" destOrd="0" presId="urn:microsoft.com/office/officeart/2005/8/layout/orgChart1"/>
    <dgm:cxn modelId="{4A41848A-BF46-4460-AD50-2AB4DC3D9129}" type="presParOf" srcId="{BCD966B8-6658-4BF7-8B1C-F7A201051AAE}" destId="{6ACA8480-0EDA-44ED-89A7-45864E22C18D}" srcOrd="0" destOrd="0" presId="urn:microsoft.com/office/officeart/2005/8/layout/orgChart1"/>
    <dgm:cxn modelId="{286C5F76-CCF6-44A4-8597-20E578F6F21A}" type="presParOf" srcId="{BCD966B8-6658-4BF7-8B1C-F7A201051AAE}" destId="{A04A1D12-7416-4CAC-9240-26C49F04703D}" srcOrd="1" destOrd="0" presId="urn:microsoft.com/office/officeart/2005/8/layout/orgChart1"/>
    <dgm:cxn modelId="{77251AD3-8FA2-40FD-B1FC-50AECE2BCB86}" type="presParOf" srcId="{A04A1D12-7416-4CAC-9240-26C49F04703D}" destId="{99B2AFC0-4C6B-48B6-A05E-3162A3F069AC}" srcOrd="0" destOrd="0" presId="urn:microsoft.com/office/officeart/2005/8/layout/orgChart1"/>
    <dgm:cxn modelId="{01B5BC53-A89A-4CEB-9784-9C9960ED0541}" type="presParOf" srcId="{99B2AFC0-4C6B-48B6-A05E-3162A3F069AC}" destId="{0542036C-D224-4F8E-BF38-7CA91C0F5F4D}" srcOrd="0" destOrd="0" presId="urn:microsoft.com/office/officeart/2005/8/layout/orgChart1"/>
    <dgm:cxn modelId="{10EEC5B5-ADB8-4BF3-B4D1-93F7B60C5F24}" type="presParOf" srcId="{99B2AFC0-4C6B-48B6-A05E-3162A3F069AC}" destId="{A8C76A47-1990-48F7-AB2B-0349A26F597D}" srcOrd="1" destOrd="0" presId="urn:microsoft.com/office/officeart/2005/8/layout/orgChart1"/>
    <dgm:cxn modelId="{00E8B162-83DD-452B-A8F6-243D188F73A2}" type="presParOf" srcId="{A04A1D12-7416-4CAC-9240-26C49F04703D}" destId="{87FAC6CC-5852-484D-9FD9-E5B20275F920}" srcOrd="1" destOrd="0" presId="urn:microsoft.com/office/officeart/2005/8/layout/orgChart1"/>
    <dgm:cxn modelId="{7AD59706-492F-47ED-BD80-27263A3AFDFD}" type="presParOf" srcId="{A04A1D12-7416-4CAC-9240-26C49F04703D}" destId="{6B1651A2-5B22-4DF0-93F4-EABFC84C15EC}" srcOrd="2" destOrd="0" presId="urn:microsoft.com/office/officeart/2005/8/layout/orgChart1"/>
    <dgm:cxn modelId="{3AD99DF9-28A8-4EBB-9B75-F6F966590F1F}" type="presParOf" srcId="{6B1651A2-5B22-4DF0-93F4-EABFC84C15EC}" destId="{77D1796C-C0CC-4F77-9B94-06D8A77586F1}" srcOrd="0" destOrd="0" presId="urn:microsoft.com/office/officeart/2005/8/layout/orgChart1"/>
    <dgm:cxn modelId="{1BDEC445-11E5-475F-9B16-F16A2D5BA650}" type="presParOf" srcId="{6B1651A2-5B22-4DF0-93F4-EABFC84C15EC}" destId="{CD70E4D4-30A5-4D44-8458-2FFD96151B21}" srcOrd="1" destOrd="0" presId="urn:microsoft.com/office/officeart/2005/8/layout/orgChart1"/>
    <dgm:cxn modelId="{9D6D4F1D-A576-4F3C-800D-C3F089943599}" type="presParOf" srcId="{CD70E4D4-30A5-4D44-8458-2FFD96151B21}" destId="{343DF110-23A2-48C9-B92D-2D75B4D3E480}" srcOrd="0" destOrd="0" presId="urn:microsoft.com/office/officeart/2005/8/layout/orgChart1"/>
    <dgm:cxn modelId="{80632E8D-A08A-4D22-ABCF-A3CCA891CA97}" type="presParOf" srcId="{343DF110-23A2-48C9-B92D-2D75B4D3E480}" destId="{EA535524-7C08-4197-9946-01E537459018}" srcOrd="0" destOrd="0" presId="urn:microsoft.com/office/officeart/2005/8/layout/orgChart1"/>
    <dgm:cxn modelId="{A707AF6C-7001-4180-9008-90A17235262E}" type="presParOf" srcId="{343DF110-23A2-48C9-B92D-2D75B4D3E480}" destId="{B742347A-B6AE-4745-856E-B586498048EA}" srcOrd="1" destOrd="0" presId="urn:microsoft.com/office/officeart/2005/8/layout/orgChart1"/>
    <dgm:cxn modelId="{29862340-B239-413F-93CA-9D5FC61529F7}" type="presParOf" srcId="{CD70E4D4-30A5-4D44-8458-2FFD96151B21}" destId="{7869CD4F-1476-44B3-8F10-ABDF0C3B2288}" srcOrd="1" destOrd="0" presId="urn:microsoft.com/office/officeart/2005/8/layout/orgChart1"/>
    <dgm:cxn modelId="{06592218-9E35-40B7-B789-A7CFBBF6340F}" type="presParOf" srcId="{CD70E4D4-30A5-4D44-8458-2FFD96151B21}" destId="{C460D31D-A0E1-4CBA-B21E-49D56A8C44D8}" srcOrd="2" destOrd="0" presId="urn:microsoft.com/office/officeart/2005/8/layout/orgChart1"/>
    <dgm:cxn modelId="{6884922B-36E8-4009-8C27-B34EB883D683}" type="presParOf" srcId="{6B1651A2-5B22-4DF0-93F4-EABFC84C15EC}" destId="{002C86F1-7BD0-4BB6-B499-AF131EAD0407}" srcOrd="2" destOrd="0" presId="urn:microsoft.com/office/officeart/2005/8/layout/orgChart1"/>
    <dgm:cxn modelId="{3BEB33D4-9FE7-428F-9DFA-23940CB27A52}" type="presParOf" srcId="{6B1651A2-5B22-4DF0-93F4-EABFC84C15EC}" destId="{A4EEE2CF-2710-478D-9422-E8F8E31A65D4}" srcOrd="3" destOrd="0" presId="urn:microsoft.com/office/officeart/2005/8/layout/orgChart1"/>
    <dgm:cxn modelId="{A28C14E1-810F-41E8-B389-822B15B9F9C2}" type="presParOf" srcId="{A4EEE2CF-2710-478D-9422-E8F8E31A65D4}" destId="{5E26D0B1-0A67-4535-8410-A9AF368754AF}" srcOrd="0" destOrd="0" presId="urn:microsoft.com/office/officeart/2005/8/layout/orgChart1"/>
    <dgm:cxn modelId="{DDD5318E-82D5-4391-817C-C031F1F0A4B1}" type="presParOf" srcId="{5E26D0B1-0A67-4535-8410-A9AF368754AF}" destId="{89DCF836-D90B-49D3-B0E8-8D8D424C0D55}" srcOrd="0" destOrd="0" presId="urn:microsoft.com/office/officeart/2005/8/layout/orgChart1"/>
    <dgm:cxn modelId="{C1C74264-DD34-4ADD-82A6-E31699FB1FAB}" type="presParOf" srcId="{5E26D0B1-0A67-4535-8410-A9AF368754AF}" destId="{7D389ED2-53CA-49EA-85BE-63BAD93A908D}" srcOrd="1" destOrd="0" presId="urn:microsoft.com/office/officeart/2005/8/layout/orgChart1"/>
    <dgm:cxn modelId="{CF554169-E423-4EFD-ACA7-B3262A9AACDE}" type="presParOf" srcId="{A4EEE2CF-2710-478D-9422-E8F8E31A65D4}" destId="{BA1D8959-78B6-4778-B761-AD90C99564A0}" srcOrd="1" destOrd="0" presId="urn:microsoft.com/office/officeart/2005/8/layout/orgChart1"/>
    <dgm:cxn modelId="{633DD0BF-1D3B-4019-9C0F-DD207BDCFDA2}" type="presParOf" srcId="{A4EEE2CF-2710-478D-9422-E8F8E31A65D4}" destId="{E0F001B3-860C-4143-84BB-7DF1AFC28A8F}" srcOrd="2" destOrd="0" presId="urn:microsoft.com/office/officeart/2005/8/layout/orgChart1"/>
    <dgm:cxn modelId="{96081957-0E99-41B1-9A0A-FD41F0E04A5D}" type="presParOf" srcId="{BCD966B8-6658-4BF7-8B1C-F7A201051AAE}" destId="{72150796-051B-4170-97D5-D253AA636FA1}" srcOrd="2" destOrd="0" presId="urn:microsoft.com/office/officeart/2005/8/layout/orgChart1"/>
    <dgm:cxn modelId="{C225F217-D395-4567-8FFB-82C36F390457}" type="presParOf" srcId="{BCD966B8-6658-4BF7-8B1C-F7A201051AAE}" destId="{6EDB8567-D36A-460C-A1AE-9BA3E2CB0BCA}" srcOrd="3" destOrd="0" presId="urn:microsoft.com/office/officeart/2005/8/layout/orgChart1"/>
    <dgm:cxn modelId="{2F5AD13F-31FE-4987-94AC-D53BE6935E82}" type="presParOf" srcId="{6EDB8567-D36A-460C-A1AE-9BA3E2CB0BCA}" destId="{C33ED6AF-4970-4FBF-8EC1-D7DC1CD247DC}" srcOrd="0" destOrd="0" presId="urn:microsoft.com/office/officeart/2005/8/layout/orgChart1"/>
    <dgm:cxn modelId="{D2A5E459-537F-46DB-8811-B1299AE128E7}" type="presParOf" srcId="{C33ED6AF-4970-4FBF-8EC1-D7DC1CD247DC}" destId="{BDFC0755-E631-431E-8FE5-A8F7B99DF83F}" srcOrd="0" destOrd="0" presId="urn:microsoft.com/office/officeart/2005/8/layout/orgChart1"/>
    <dgm:cxn modelId="{D6B38F6B-DCE9-4921-9304-4982188FA19F}" type="presParOf" srcId="{C33ED6AF-4970-4FBF-8EC1-D7DC1CD247DC}" destId="{A26B9FCB-A2FA-45AE-B5B6-9AEA5191DBFE}" srcOrd="1" destOrd="0" presId="urn:microsoft.com/office/officeart/2005/8/layout/orgChart1"/>
    <dgm:cxn modelId="{B4A35C1D-DB79-4B88-988E-772F2F9EAF8C}" type="presParOf" srcId="{6EDB8567-D36A-460C-A1AE-9BA3E2CB0BCA}" destId="{7B20112D-34E8-4A35-86C0-7483D2C1DAC2}" srcOrd="1" destOrd="0" presId="urn:microsoft.com/office/officeart/2005/8/layout/orgChart1"/>
    <dgm:cxn modelId="{EDDEEB6F-9C18-4B9E-AB98-DF5C609A0D35}" type="presParOf" srcId="{6EDB8567-D36A-460C-A1AE-9BA3E2CB0BCA}" destId="{22B1E2BC-8A07-4D12-B360-C19603C08EF5}" srcOrd="2" destOrd="0" presId="urn:microsoft.com/office/officeart/2005/8/layout/orgChart1"/>
    <dgm:cxn modelId="{99E5361B-770D-4683-8BB6-B087AC72D1F2}" type="presParOf" srcId="{22B1E2BC-8A07-4D12-B360-C19603C08EF5}" destId="{17006FCB-ED8E-4190-96FC-95746E45C117}" srcOrd="0" destOrd="0" presId="urn:microsoft.com/office/officeart/2005/8/layout/orgChart1"/>
    <dgm:cxn modelId="{673190F0-1E29-4023-9487-1561A870ECC8}" type="presParOf" srcId="{22B1E2BC-8A07-4D12-B360-C19603C08EF5}" destId="{8DA661A1-B5BA-4B12-9F17-BAC7C1A76867}" srcOrd="1" destOrd="0" presId="urn:microsoft.com/office/officeart/2005/8/layout/orgChart1"/>
    <dgm:cxn modelId="{B35A379F-3C14-4564-8232-29B4FFAE29C2}" type="presParOf" srcId="{8DA661A1-B5BA-4B12-9F17-BAC7C1A76867}" destId="{C2E6EF5F-0DFE-429C-8FEA-CC1073790F7B}" srcOrd="0" destOrd="0" presId="urn:microsoft.com/office/officeart/2005/8/layout/orgChart1"/>
    <dgm:cxn modelId="{7E5F6C58-463A-44A0-8F37-2105EE7775A5}" type="presParOf" srcId="{C2E6EF5F-0DFE-429C-8FEA-CC1073790F7B}" destId="{8B5EFBF7-36B8-4761-9624-D986E5E28D0D}" srcOrd="0" destOrd="0" presId="urn:microsoft.com/office/officeart/2005/8/layout/orgChart1"/>
    <dgm:cxn modelId="{D0995DAB-9B76-4BDE-BB80-5818E7C93947}" type="presParOf" srcId="{C2E6EF5F-0DFE-429C-8FEA-CC1073790F7B}" destId="{D7D49A0D-670C-4DC4-8277-DC59252A93CD}" srcOrd="1" destOrd="0" presId="urn:microsoft.com/office/officeart/2005/8/layout/orgChart1"/>
    <dgm:cxn modelId="{44E8BE8E-A011-4294-B0F0-9F72962B6655}" type="presParOf" srcId="{8DA661A1-B5BA-4B12-9F17-BAC7C1A76867}" destId="{530988D0-2741-44F4-91BC-F4A2BA4CB87A}" srcOrd="1" destOrd="0" presId="urn:microsoft.com/office/officeart/2005/8/layout/orgChart1"/>
    <dgm:cxn modelId="{47FC5E41-1864-42B9-A52C-D3879EDE62B6}" type="presParOf" srcId="{8DA661A1-B5BA-4B12-9F17-BAC7C1A76867}" destId="{71865D12-7C5A-42C7-AFBA-3D76FA0A6BD7}" srcOrd="2" destOrd="0" presId="urn:microsoft.com/office/officeart/2005/8/layout/orgChart1"/>
    <dgm:cxn modelId="{89D5D5C4-B2B2-4851-81E4-1C239D4EE5C3}" type="presParOf" srcId="{22B1E2BC-8A07-4D12-B360-C19603C08EF5}" destId="{A644BC18-9907-4663-A61C-9AE0ABAB7B9E}" srcOrd="2" destOrd="0" presId="urn:microsoft.com/office/officeart/2005/8/layout/orgChart1"/>
    <dgm:cxn modelId="{818CB631-3D6B-4CB6-84AD-D01974AE5489}" type="presParOf" srcId="{22B1E2BC-8A07-4D12-B360-C19603C08EF5}" destId="{BF7864FA-061B-4AB0-9C88-60A87F5D3291}" srcOrd="3" destOrd="0" presId="urn:microsoft.com/office/officeart/2005/8/layout/orgChart1"/>
    <dgm:cxn modelId="{D24B2168-7980-48AC-B574-A48A41EDA161}" type="presParOf" srcId="{BF7864FA-061B-4AB0-9C88-60A87F5D3291}" destId="{D7CE1865-C972-456F-B06C-A9232B14CFEA}" srcOrd="0" destOrd="0" presId="urn:microsoft.com/office/officeart/2005/8/layout/orgChart1"/>
    <dgm:cxn modelId="{DA6A04B0-5193-4FD6-AC8B-0022E6B7538F}" type="presParOf" srcId="{D7CE1865-C972-456F-B06C-A9232B14CFEA}" destId="{68F26B5E-B311-47FC-AE62-ABAA7677179F}" srcOrd="0" destOrd="0" presId="urn:microsoft.com/office/officeart/2005/8/layout/orgChart1"/>
    <dgm:cxn modelId="{40D13F08-604B-47D4-BDF2-5C13E521E33F}" type="presParOf" srcId="{D7CE1865-C972-456F-B06C-A9232B14CFEA}" destId="{1AA0E2F3-A5CB-4601-9F41-33A08A5D92BF}" srcOrd="1" destOrd="0" presId="urn:microsoft.com/office/officeart/2005/8/layout/orgChart1"/>
    <dgm:cxn modelId="{7D4C966C-8C99-4EE4-AF58-A0858C7781FE}" type="presParOf" srcId="{BF7864FA-061B-4AB0-9C88-60A87F5D3291}" destId="{FFB71D52-A76B-4C12-BEF2-D4BC68600298}" srcOrd="1" destOrd="0" presId="urn:microsoft.com/office/officeart/2005/8/layout/orgChart1"/>
    <dgm:cxn modelId="{D47F56D4-EFD0-4018-9182-76D2162A617D}" type="presParOf" srcId="{BF7864FA-061B-4AB0-9C88-60A87F5D3291}" destId="{529E6B80-14DB-4E4B-95AD-24205A38521B}" srcOrd="2" destOrd="0" presId="urn:microsoft.com/office/officeart/2005/8/layout/orgChart1"/>
    <dgm:cxn modelId="{4F2F25AD-7A10-48BE-8DAB-04FB461AB9A8}" type="presParOf" srcId="{BCD966B8-6658-4BF7-8B1C-F7A201051AAE}" destId="{10FBB267-6DFE-422D-A28F-E2CD8C9D8707}" srcOrd="4" destOrd="0" presId="urn:microsoft.com/office/officeart/2005/8/layout/orgChart1"/>
    <dgm:cxn modelId="{BD348E0F-F6FC-4679-A88D-9A8066D64EAD}" type="presParOf" srcId="{BCD966B8-6658-4BF7-8B1C-F7A201051AAE}" destId="{9334924C-811B-402C-995C-9F7F6143A3D9}" srcOrd="5" destOrd="0" presId="urn:microsoft.com/office/officeart/2005/8/layout/orgChart1"/>
    <dgm:cxn modelId="{A573D796-8E30-46F4-BCF4-18878B1DB358}" type="presParOf" srcId="{9334924C-811B-402C-995C-9F7F6143A3D9}" destId="{77E2E41C-0867-47B5-8351-D1837C0FC750}" srcOrd="0" destOrd="0" presId="urn:microsoft.com/office/officeart/2005/8/layout/orgChart1"/>
    <dgm:cxn modelId="{0A020CC7-6E3B-4396-90DB-99086FB23A1D}" type="presParOf" srcId="{77E2E41C-0867-47B5-8351-D1837C0FC750}" destId="{615A83DC-08C3-46AE-A684-19563ACA8169}" srcOrd="0" destOrd="0" presId="urn:microsoft.com/office/officeart/2005/8/layout/orgChart1"/>
    <dgm:cxn modelId="{47F596D1-49C2-4728-80FC-79396D5779BC}" type="presParOf" srcId="{77E2E41C-0867-47B5-8351-D1837C0FC750}" destId="{A316B74C-6CAC-496B-8A31-415B7E9761A6}" srcOrd="1" destOrd="0" presId="urn:microsoft.com/office/officeart/2005/8/layout/orgChart1"/>
    <dgm:cxn modelId="{A08D4070-2B92-418F-AC40-1543968DF525}" type="presParOf" srcId="{9334924C-811B-402C-995C-9F7F6143A3D9}" destId="{47D0FDB8-1B04-49D2-A307-6182631C8D1B}" srcOrd="1" destOrd="0" presId="urn:microsoft.com/office/officeart/2005/8/layout/orgChart1"/>
    <dgm:cxn modelId="{CECCE1C3-3209-441B-975E-1A39DC8B1B22}" type="presParOf" srcId="{9334924C-811B-402C-995C-9F7F6143A3D9}" destId="{B3A29B35-DD79-41F3-A882-8EDCC3DFA3FA}" srcOrd="2" destOrd="0" presId="urn:microsoft.com/office/officeart/2005/8/layout/orgChart1"/>
    <dgm:cxn modelId="{B965C04A-25EB-40D4-8773-D13E2FE9FFCC}" type="presParOf" srcId="{B3A29B35-DD79-41F3-A882-8EDCC3DFA3FA}" destId="{E71231E4-8057-4855-A95E-DA862299372A}" srcOrd="0" destOrd="0" presId="urn:microsoft.com/office/officeart/2005/8/layout/orgChart1"/>
    <dgm:cxn modelId="{0640ACFB-393E-4FF7-895E-83B5BF8E6201}" type="presParOf" srcId="{B3A29B35-DD79-41F3-A882-8EDCC3DFA3FA}" destId="{A21D51EC-8E1B-45AC-BF0A-A8F7FD156E81}" srcOrd="1" destOrd="0" presId="urn:microsoft.com/office/officeart/2005/8/layout/orgChart1"/>
    <dgm:cxn modelId="{379EC856-DB98-4BCA-B631-CCA595E4E141}" type="presParOf" srcId="{A21D51EC-8E1B-45AC-BF0A-A8F7FD156E81}" destId="{6965313A-43FC-4282-9950-C380D95532B3}" srcOrd="0" destOrd="0" presId="urn:microsoft.com/office/officeart/2005/8/layout/orgChart1"/>
    <dgm:cxn modelId="{167D9638-93E0-4FF9-A60D-99AD674949DB}" type="presParOf" srcId="{6965313A-43FC-4282-9950-C380D95532B3}" destId="{3157F8CB-149F-4C04-BAE9-49D0DEE7B707}" srcOrd="0" destOrd="0" presId="urn:microsoft.com/office/officeart/2005/8/layout/orgChart1"/>
    <dgm:cxn modelId="{FC01784C-6059-4932-9ECF-122BF3911797}" type="presParOf" srcId="{6965313A-43FC-4282-9950-C380D95532B3}" destId="{2550E2A7-C86E-4470-8287-E4D85263BEF1}" srcOrd="1" destOrd="0" presId="urn:microsoft.com/office/officeart/2005/8/layout/orgChart1"/>
    <dgm:cxn modelId="{42CD1049-746E-431B-9F5D-E8C2BFE0B9EC}" type="presParOf" srcId="{A21D51EC-8E1B-45AC-BF0A-A8F7FD156E81}" destId="{5335A590-D65E-4D76-9566-1426D8FF6A5A}" srcOrd="1" destOrd="0" presId="urn:microsoft.com/office/officeart/2005/8/layout/orgChart1"/>
    <dgm:cxn modelId="{A9107CF4-098E-43A7-A1D9-4C371FB6E2BB}" type="presParOf" srcId="{A21D51EC-8E1B-45AC-BF0A-A8F7FD156E81}" destId="{0511BF1A-A56F-4FC1-A7B1-D4429FB59AB1}" srcOrd="2" destOrd="0" presId="urn:microsoft.com/office/officeart/2005/8/layout/orgChart1"/>
    <dgm:cxn modelId="{D2F80518-7DF6-4013-B20E-70AA87B92E0A}" type="presParOf" srcId="{0511BF1A-A56F-4FC1-A7B1-D4429FB59AB1}" destId="{DFF118F5-B73C-4259-A02A-B0CDB9CFF8C6}" srcOrd="0" destOrd="0" presId="urn:microsoft.com/office/officeart/2005/8/layout/orgChart1"/>
    <dgm:cxn modelId="{ACA7A129-96D0-4A2B-A46E-90DD3B9ADCC4}" type="presParOf" srcId="{0511BF1A-A56F-4FC1-A7B1-D4429FB59AB1}" destId="{02BA63C3-E8EA-4318-95D3-D9D218D0660F}" srcOrd="1" destOrd="0" presId="urn:microsoft.com/office/officeart/2005/8/layout/orgChart1"/>
    <dgm:cxn modelId="{15B1C39E-24DA-4C17-944C-76F058672390}" type="presParOf" srcId="{02BA63C3-E8EA-4318-95D3-D9D218D0660F}" destId="{227A758B-C936-46BE-89ED-23319D614CC3}" srcOrd="0" destOrd="0" presId="urn:microsoft.com/office/officeart/2005/8/layout/orgChart1"/>
    <dgm:cxn modelId="{ED9117C1-D806-4D38-A492-D5418EAB6BE4}" type="presParOf" srcId="{227A758B-C936-46BE-89ED-23319D614CC3}" destId="{D8633298-FBAC-43A9-9869-2536D9B6006D}" srcOrd="0" destOrd="0" presId="urn:microsoft.com/office/officeart/2005/8/layout/orgChart1"/>
    <dgm:cxn modelId="{A67EAACC-0001-483A-A0DF-5633F7027A40}" type="presParOf" srcId="{227A758B-C936-46BE-89ED-23319D614CC3}" destId="{63977EE1-9D9F-4CBE-A7EB-C4AF31E3B92D}" srcOrd="1" destOrd="0" presId="urn:microsoft.com/office/officeart/2005/8/layout/orgChart1"/>
    <dgm:cxn modelId="{1FCC7C73-FC85-46E8-8A53-4DB99D89EF3C}" type="presParOf" srcId="{02BA63C3-E8EA-4318-95D3-D9D218D0660F}" destId="{57EF3017-D511-41B6-A267-FBA376CC7A68}" srcOrd="1" destOrd="0" presId="urn:microsoft.com/office/officeart/2005/8/layout/orgChart1"/>
    <dgm:cxn modelId="{465751BB-CE94-4703-A196-6AD9C009B1B9}" type="presParOf" srcId="{02BA63C3-E8EA-4318-95D3-D9D218D0660F}" destId="{C51780F9-0295-42A6-9A2A-EB4101CB29EF}" srcOrd="2" destOrd="0" presId="urn:microsoft.com/office/officeart/2005/8/layout/orgChart1"/>
    <dgm:cxn modelId="{42485F51-B1C7-4035-B1A7-068C05562614}" type="presParOf" srcId="{0511BF1A-A56F-4FC1-A7B1-D4429FB59AB1}" destId="{3CEEC2A5-919D-4D34-AB27-8A5E8F469897}" srcOrd="2" destOrd="0" presId="urn:microsoft.com/office/officeart/2005/8/layout/orgChart1"/>
    <dgm:cxn modelId="{63EF135C-A7EA-4EBE-9CC3-0C03E8A213C2}" type="presParOf" srcId="{0511BF1A-A56F-4FC1-A7B1-D4429FB59AB1}" destId="{C78424A5-4A9A-478F-8117-F19C64FD9B92}" srcOrd="3" destOrd="0" presId="urn:microsoft.com/office/officeart/2005/8/layout/orgChart1"/>
    <dgm:cxn modelId="{B88E8E2E-C75A-4077-A1CD-290F5D052E3A}" type="presParOf" srcId="{C78424A5-4A9A-478F-8117-F19C64FD9B92}" destId="{AAE8C30E-8543-4AA6-A6E4-81567A17F237}" srcOrd="0" destOrd="0" presId="urn:microsoft.com/office/officeart/2005/8/layout/orgChart1"/>
    <dgm:cxn modelId="{6366C739-D38D-49EB-8E8A-496389092D22}" type="presParOf" srcId="{AAE8C30E-8543-4AA6-A6E4-81567A17F237}" destId="{25106D87-DE3A-44C6-AFD1-7AA1BB437D06}" srcOrd="0" destOrd="0" presId="urn:microsoft.com/office/officeart/2005/8/layout/orgChart1"/>
    <dgm:cxn modelId="{C42809E7-9D34-4137-8737-9F74B8370314}" type="presParOf" srcId="{AAE8C30E-8543-4AA6-A6E4-81567A17F237}" destId="{4BB559CB-19DE-433A-9CCB-F1EEFD58A923}" srcOrd="1" destOrd="0" presId="urn:microsoft.com/office/officeart/2005/8/layout/orgChart1"/>
    <dgm:cxn modelId="{477361E1-58BC-4643-93D9-78899BBBDEBB}" type="presParOf" srcId="{C78424A5-4A9A-478F-8117-F19C64FD9B92}" destId="{05D1620A-C229-4FED-AB81-5B6D40B54DD7}" srcOrd="1" destOrd="0" presId="urn:microsoft.com/office/officeart/2005/8/layout/orgChart1"/>
    <dgm:cxn modelId="{E053FFBA-349B-43A2-BF40-114C9EBC8B9F}" type="presParOf" srcId="{C78424A5-4A9A-478F-8117-F19C64FD9B92}" destId="{9EF5BE30-00FB-4C60-B07F-078A525C9EC0}" srcOrd="2" destOrd="0" presId="urn:microsoft.com/office/officeart/2005/8/layout/orgChart1"/>
    <dgm:cxn modelId="{2247D6E6-EDE0-4382-A136-6F27429620E3}" type="presParOf" srcId="{B3A29B35-DD79-41F3-A882-8EDCC3DFA3FA}" destId="{5FCD3775-2CC1-4EA6-955C-F04E6FA9DAB2}" srcOrd="2" destOrd="0" presId="urn:microsoft.com/office/officeart/2005/8/layout/orgChart1"/>
    <dgm:cxn modelId="{1BD3A7C6-29E9-4B74-AF37-40DFC658FC2D}" type="presParOf" srcId="{B3A29B35-DD79-41F3-A882-8EDCC3DFA3FA}" destId="{A015EA35-0362-46F4-905A-DAB3B59BF7BE}" srcOrd="3" destOrd="0" presId="urn:microsoft.com/office/officeart/2005/8/layout/orgChart1"/>
    <dgm:cxn modelId="{8DB776D7-D3F7-44E1-9018-D462E69E9300}" type="presParOf" srcId="{A015EA35-0362-46F4-905A-DAB3B59BF7BE}" destId="{0202DA4E-BE89-4D8E-98A0-C9F9997C73C2}" srcOrd="0" destOrd="0" presId="urn:microsoft.com/office/officeart/2005/8/layout/orgChart1"/>
    <dgm:cxn modelId="{97C40D9D-F1DE-4235-8878-81F6C1529D46}" type="presParOf" srcId="{0202DA4E-BE89-4D8E-98A0-C9F9997C73C2}" destId="{2D607693-07F9-4CEE-ADC1-88E6A6E550EF}" srcOrd="0" destOrd="0" presId="urn:microsoft.com/office/officeart/2005/8/layout/orgChart1"/>
    <dgm:cxn modelId="{75390AD5-6762-4230-9669-88708638BEC3}" type="presParOf" srcId="{0202DA4E-BE89-4D8E-98A0-C9F9997C73C2}" destId="{25705179-A8D8-4F24-B29F-443CDC5EFC11}" srcOrd="1" destOrd="0" presId="urn:microsoft.com/office/officeart/2005/8/layout/orgChart1"/>
    <dgm:cxn modelId="{C870E6A0-81E8-4E59-8F80-E22407159BFC}" type="presParOf" srcId="{A015EA35-0362-46F4-905A-DAB3B59BF7BE}" destId="{4DDD34AF-458C-4549-95C8-4DECAFDB85E3}" srcOrd="1" destOrd="0" presId="urn:microsoft.com/office/officeart/2005/8/layout/orgChart1"/>
    <dgm:cxn modelId="{B8CB1CD5-274D-45C8-B046-F784CABB4CC9}" type="presParOf" srcId="{A015EA35-0362-46F4-905A-DAB3B59BF7BE}" destId="{D45BB03E-D4F4-45CA-8516-18AFF3A11678}" srcOrd="2" destOrd="0" presId="urn:microsoft.com/office/officeart/2005/8/layout/orgChart1"/>
    <dgm:cxn modelId="{C3287605-83B9-4BB8-8F11-1D23F42544D1}" type="presParOf" srcId="{D45BB03E-D4F4-45CA-8516-18AFF3A11678}" destId="{5048C838-4D7D-412B-85FC-4CF9DD38E60D}" srcOrd="0" destOrd="0" presId="urn:microsoft.com/office/officeart/2005/8/layout/orgChart1"/>
    <dgm:cxn modelId="{FB831E03-8FBD-4955-B806-BBFE65026AA6}" type="presParOf" srcId="{D45BB03E-D4F4-45CA-8516-18AFF3A11678}" destId="{3EB0BA52-F869-448F-8E56-7CB5E959FB84}" srcOrd="1" destOrd="0" presId="urn:microsoft.com/office/officeart/2005/8/layout/orgChart1"/>
    <dgm:cxn modelId="{AC7021B1-05DB-484F-B74F-65025E726EF4}" type="presParOf" srcId="{3EB0BA52-F869-448F-8E56-7CB5E959FB84}" destId="{9701EA3C-B0DC-464D-A880-76244AAB36A0}" srcOrd="0" destOrd="0" presId="urn:microsoft.com/office/officeart/2005/8/layout/orgChart1"/>
    <dgm:cxn modelId="{0C32D405-0EC0-4D73-9516-BCE198CFC573}" type="presParOf" srcId="{9701EA3C-B0DC-464D-A880-76244AAB36A0}" destId="{4E07CC69-6C3F-4E31-B7E9-53DB91FEF4CE}" srcOrd="0" destOrd="0" presId="urn:microsoft.com/office/officeart/2005/8/layout/orgChart1"/>
    <dgm:cxn modelId="{4A04A3E6-28F5-4B23-9795-5FC2D5B28845}" type="presParOf" srcId="{9701EA3C-B0DC-464D-A880-76244AAB36A0}" destId="{13868CBE-5E38-4BFF-BB83-37C4922EC94E}" srcOrd="1" destOrd="0" presId="urn:microsoft.com/office/officeart/2005/8/layout/orgChart1"/>
    <dgm:cxn modelId="{490D29A1-396A-4414-962E-150E648EA21E}" type="presParOf" srcId="{3EB0BA52-F869-448F-8E56-7CB5E959FB84}" destId="{F1A5A6C4-329F-407D-92CC-504A70C9CB54}" srcOrd="1" destOrd="0" presId="urn:microsoft.com/office/officeart/2005/8/layout/orgChart1"/>
    <dgm:cxn modelId="{EACD68C5-05D7-48B1-98D6-470CC2FD75FD}" type="presParOf" srcId="{3EB0BA52-F869-448F-8E56-7CB5E959FB84}" destId="{C522B9F4-F233-4AFE-B080-6FD6058BF6BC}" srcOrd="2" destOrd="0" presId="urn:microsoft.com/office/officeart/2005/8/layout/orgChart1"/>
    <dgm:cxn modelId="{77636E49-DD54-4E6C-823B-3054688AEA31}" type="presParOf" srcId="{D45BB03E-D4F4-45CA-8516-18AFF3A11678}" destId="{1624A77A-2E0D-4627-98C8-5A4268955FBF}" srcOrd="2" destOrd="0" presId="urn:microsoft.com/office/officeart/2005/8/layout/orgChart1"/>
    <dgm:cxn modelId="{47C4D285-95FB-4EC2-87F5-6A8AB98D81C3}" type="presParOf" srcId="{D45BB03E-D4F4-45CA-8516-18AFF3A11678}" destId="{FD8C03D3-84AE-46A9-8A3D-5875EBC4A53D}" srcOrd="3" destOrd="0" presId="urn:microsoft.com/office/officeart/2005/8/layout/orgChart1"/>
    <dgm:cxn modelId="{7D35DC2D-005A-4698-BC39-324DAA346F58}" type="presParOf" srcId="{FD8C03D3-84AE-46A9-8A3D-5875EBC4A53D}" destId="{F50ACDC7-6031-46DE-8D82-60C16A743A40}" srcOrd="0" destOrd="0" presId="urn:microsoft.com/office/officeart/2005/8/layout/orgChart1"/>
    <dgm:cxn modelId="{A7912DC9-172C-43CF-BF43-6D17B2CF71BE}" type="presParOf" srcId="{F50ACDC7-6031-46DE-8D82-60C16A743A40}" destId="{65EBB706-608F-4FF9-B349-F35CD8C990B3}" srcOrd="0" destOrd="0" presId="urn:microsoft.com/office/officeart/2005/8/layout/orgChart1"/>
    <dgm:cxn modelId="{158AC2F6-032E-4168-B0DA-1DFCE2178388}" type="presParOf" srcId="{F50ACDC7-6031-46DE-8D82-60C16A743A40}" destId="{E8292F58-B521-421C-BD0C-5FC3B3C94F34}" srcOrd="1" destOrd="0" presId="urn:microsoft.com/office/officeart/2005/8/layout/orgChart1"/>
    <dgm:cxn modelId="{B856FF85-6509-4BD1-983B-1C99BEEF59D6}" type="presParOf" srcId="{FD8C03D3-84AE-46A9-8A3D-5875EBC4A53D}" destId="{C516E982-B4E5-40E6-A4C2-D4618CA8DB8B}" srcOrd="1" destOrd="0" presId="urn:microsoft.com/office/officeart/2005/8/layout/orgChart1"/>
    <dgm:cxn modelId="{2F86A17B-E930-4240-BAF2-9FADFD0FE571}" type="presParOf" srcId="{FD8C03D3-84AE-46A9-8A3D-5875EBC4A53D}" destId="{01F64E1F-E6A0-491E-85B0-0EC956656250}" srcOrd="2" destOrd="0" presId="urn:microsoft.com/office/officeart/2005/8/layout/orgChart1"/>
    <dgm:cxn modelId="{BCB44CD6-BF8D-4938-9A9A-95ABDD0F7BE0}" type="presParOf" srcId="{79AA6E1D-D990-4521-A58D-D37AE1081B4C}" destId="{2100D566-8820-46DC-9735-2E7E193D1FA9}"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7C2E242-9E66-42E3-A753-A8E3296F5AC6}" type="doc">
      <dgm:prSet loTypeId="urn:microsoft.com/office/officeart/2009/layout/CirclePictureHierarchy" loCatId="hierarchy" qsTypeId="urn:microsoft.com/office/officeart/2005/8/quickstyle/simple1" qsCatId="simple" csTypeId="urn:microsoft.com/office/officeart/2005/8/colors/accent1_2" csCatId="accent1" phldr="1"/>
      <dgm:spPr/>
      <dgm:t>
        <a:bodyPr/>
        <a:lstStyle/>
        <a:p>
          <a:endParaRPr lang="en-US"/>
        </a:p>
      </dgm:t>
    </dgm:pt>
    <dgm:pt modelId="{94DE8D3C-25EA-4D40-B1D8-79072D6E2851}">
      <dgm:prSet phldrT="[Text]"/>
      <dgm:spPr/>
      <dgm:t>
        <a:bodyPr/>
        <a:lstStyle/>
        <a:p>
          <a:r>
            <a:rPr lang="en-US" dirty="0" smtClean="0"/>
            <a:t>intraoral</a:t>
          </a:r>
          <a:endParaRPr lang="en-US" dirty="0"/>
        </a:p>
      </dgm:t>
    </dgm:pt>
    <dgm:pt modelId="{42814722-7A7C-4745-84D2-DBE4349D65B5}" type="parTrans" cxnId="{C658B683-62F6-4929-B60B-1A45147D87F8}">
      <dgm:prSet/>
      <dgm:spPr/>
      <dgm:t>
        <a:bodyPr/>
        <a:lstStyle/>
        <a:p>
          <a:endParaRPr lang="en-US"/>
        </a:p>
      </dgm:t>
    </dgm:pt>
    <dgm:pt modelId="{7B399CF1-EE27-4487-B114-48A31DD30574}" type="sibTrans" cxnId="{C658B683-62F6-4929-B60B-1A45147D87F8}">
      <dgm:prSet/>
      <dgm:spPr/>
      <dgm:t>
        <a:bodyPr/>
        <a:lstStyle/>
        <a:p>
          <a:endParaRPr lang="en-US"/>
        </a:p>
      </dgm:t>
    </dgm:pt>
    <dgm:pt modelId="{BB343DAA-E5E1-4E16-AFF8-0A0E285A5C94}">
      <dgm:prSet phldrT="[Text]"/>
      <dgm:spPr/>
      <dgm:t>
        <a:bodyPr/>
        <a:lstStyle/>
        <a:p>
          <a:r>
            <a:rPr lang="en-US" dirty="0" err="1" smtClean="0"/>
            <a:t>intramaxillary</a:t>
          </a:r>
          <a:endParaRPr lang="en-US" dirty="0"/>
        </a:p>
      </dgm:t>
    </dgm:pt>
    <dgm:pt modelId="{E54D714F-FC91-4A28-8475-EFA71F64472E}" type="parTrans" cxnId="{870CDD59-D356-411F-8735-F63391538683}">
      <dgm:prSet/>
      <dgm:spPr/>
      <dgm:t>
        <a:bodyPr/>
        <a:lstStyle/>
        <a:p>
          <a:endParaRPr lang="en-US"/>
        </a:p>
      </dgm:t>
    </dgm:pt>
    <dgm:pt modelId="{9B3DD37A-A127-40B2-947C-2F4723BDAFF1}" type="sibTrans" cxnId="{870CDD59-D356-411F-8735-F63391538683}">
      <dgm:prSet/>
      <dgm:spPr/>
      <dgm:t>
        <a:bodyPr/>
        <a:lstStyle/>
        <a:p>
          <a:endParaRPr lang="en-US"/>
        </a:p>
      </dgm:t>
    </dgm:pt>
    <dgm:pt modelId="{946DEC8F-8B40-4F0F-A94D-4133A4693AFA}">
      <dgm:prSet phldrT="[Text]"/>
      <dgm:spPr/>
      <dgm:t>
        <a:bodyPr/>
        <a:lstStyle/>
        <a:p>
          <a:r>
            <a:rPr lang="en-US" dirty="0" smtClean="0"/>
            <a:t>simple</a:t>
          </a:r>
          <a:endParaRPr lang="en-US" dirty="0"/>
        </a:p>
      </dgm:t>
    </dgm:pt>
    <dgm:pt modelId="{6CEC5F86-84BB-4318-9518-E427968D3C19}" type="parTrans" cxnId="{CB1AB8C1-A10A-4694-A0C9-BB1BDBA5A2B4}">
      <dgm:prSet/>
      <dgm:spPr/>
      <dgm:t>
        <a:bodyPr/>
        <a:lstStyle/>
        <a:p>
          <a:endParaRPr lang="en-US"/>
        </a:p>
      </dgm:t>
    </dgm:pt>
    <dgm:pt modelId="{8DCEE7B6-3ADD-447A-BB35-EB46CB831CFB}" type="sibTrans" cxnId="{CB1AB8C1-A10A-4694-A0C9-BB1BDBA5A2B4}">
      <dgm:prSet/>
      <dgm:spPr/>
      <dgm:t>
        <a:bodyPr/>
        <a:lstStyle/>
        <a:p>
          <a:endParaRPr lang="en-US"/>
        </a:p>
      </dgm:t>
    </dgm:pt>
    <dgm:pt modelId="{FFA52458-8178-4763-871F-98F395A29A91}">
      <dgm:prSet phldrT="[Text]"/>
      <dgm:spPr/>
      <dgm:t>
        <a:bodyPr/>
        <a:lstStyle/>
        <a:p>
          <a:r>
            <a:rPr lang="en-US" dirty="0" smtClean="0"/>
            <a:t>stationary</a:t>
          </a:r>
          <a:endParaRPr lang="en-US" dirty="0"/>
        </a:p>
      </dgm:t>
    </dgm:pt>
    <dgm:pt modelId="{7257FC57-BC6A-4D7A-AFCE-F975F9569BE4}" type="parTrans" cxnId="{90D7C920-5E04-4901-8398-F1AC7B819229}">
      <dgm:prSet/>
      <dgm:spPr/>
      <dgm:t>
        <a:bodyPr/>
        <a:lstStyle/>
        <a:p>
          <a:endParaRPr lang="en-US"/>
        </a:p>
      </dgm:t>
    </dgm:pt>
    <dgm:pt modelId="{0E6B4188-7C6D-4A3B-8201-299DD98D51B7}" type="sibTrans" cxnId="{90D7C920-5E04-4901-8398-F1AC7B819229}">
      <dgm:prSet/>
      <dgm:spPr/>
      <dgm:t>
        <a:bodyPr/>
        <a:lstStyle/>
        <a:p>
          <a:endParaRPr lang="en-US"/>
        </a:p>
      </dgm:t>
    </dgm:pt>
    <dgm:pt modelId="{48AB9BF7-0EDE-4C12-B970-FCDF27177629}">
      <dgm:prSet phldrT="[Text]"/>
      <dgm:spPr/>
      <dgm:t>
        <a:bodyPr/>
        <a:lstStyle/>
        <a:p>
          <a:r>
            <a:rPr lang="en-US" dirty="0" err="1" smtClean="0"/>
            <a:t>intermaxillary</a:t>
          </a:r>
          <a:endParaRPr lang="en-US" dirty="0"/>
        </a:p>
      </dgm:t>
    </dgm:pt>
    <dgm:pt modelId="{49616125-CA91-45A7-A244-E50F501E2E4D}" type="parTrans" cxnId="{83351DB8-2668-4DF8-8A48-2A14582264F9}">
      <dgm:prSet/>
      <dgm:spPr/>
      <dgm:t>
        <a:bodyPr/>
        <a:lstStyle/>
        <a:p>
          <a:endParaRPr lang="en-US"/>
        </a:p>
      </dgm:t>
    </dgm:pt>
    <dgm:pt modelId="{7EAB3AA9-9D28-410B-91AB-0810DC7EBF5D}" type="sibTrans" cxnId="{83351DB8-2668-4DF8-8A48-2A14582264F9}">
      <dgm:prSet/>
      <dgm:spPr/>
      <dgm:t>
        <a:bodyPr/>
        <a:lstStyle/>
        <a:p>
          <a:endParaRPr lang="en-US"/>
        </a:p>
      </dgm:t>
    </dgm:pt>
    <dgm:pt modelId="{CBE79767-67BE-4289-9C6E-BFC268CCA73A}">
      <dgm:prSet phldrT="[Text]" phldr="1"/>
      <dgm:spPr/>
      <dgm:t>
        <a:bodyPr/>
        <a:lstStyle/>
        <a:p>
          <a:endParaRPr lang="en-US" dirty="0"/>
        </a:p>
      </dgm:t>
    </dgm:pt>
    <dgm:pt modelId="{4DE80EA5-1A49-41BC-9BED-E6C3BD39439E}" type="parTrans" cxnId="{C8C7F8FA-32C0-4FD1-A8D5-2FFC47C0DE5E}">
      <dgm:prSet/>
      <dgm:spPr/>
      <dgm:t>
        <a:bodyPr/>
        <a:lstStyle/>
        <a:p>
          <a:endParaRPr lang="en-US"/>
        </a:p>
      </dgm:t>
    </dgm:pt>
    <dgm:pt modelId="{63D0280B-1E87-4251-B21C-452F2E2F575A}" type="sibTrans" cxnId="{C8C7F8FA-32C0-4FD1-A8D5-2FFC47C0DE5E}">
      <dgm:prSet/>
      <dgm:spPr/>
      <dgm:t>
        <a:bodyPr/>
        <a:lstStyle/>
        <a:p>
          <a:endParaRPr lang="en-US"/>
        </a:p>
      </dgm:t>
    </dgm:pt>
    <dgm:pt modelId="{A5D9D165-D436-446D-B6AD-87656A6688B9}">
      <dgm:prSet/>
      <dgm:spPr/>
      <dgm:t>
        <a:bodyPr/>
        <a:lstStyle/>
        <a:p>
          <a:endParaRPr lang="en-US"/>
        </a:p>
      </dgm:t>
    </dgm:pt>
    <dgm:pt modelId="{FA53DD65-C8B2-4F3E-8BB7-A38E9A7CFE38}" type="parTrans" cxnId="{13E61BAA-1889-44BB-92C4-5E8A1BC32B6F}">
      <dgm:prSet/>
      <dgm:spPr/>
      <dgm:t>
        <a:bodyPr/>
        <a:lstStyle/>
        <a:p>
          <a:endParaRPr lang="en-US"/>
        </a:p>
      </dgm:t>
    </dgm:pt>
    <dgm:pt modelId="{4FC32584-BC98-41E2-BD87-2CA8575D2150}" type="sibTrans" cxnId="{13E61BAA-1889-44BB-92C4-5E8A1BC32B6F}">
      <dgm:prSet/>
      <dgm:spPr/>
      <dgm:t>
        <a:bodyPr/>
        <a:lstStyle/>
        <a:p>
          <a:endParaRPr lang="en-US"/>
        </a:p>
      </dgm:t>
    </dgm:pt>
    <dgm:pt modelId="{F31EF830-FFAF-4ABD-BD04-225ACC2C18B2}" type="pres">
      <dgm:prSet presAssocID="{47C2E242-9E66-42E3-A753-A8E3296F5AC6}" presName="hierChild1" presStyleCnt="0">
        <dgm:presLayoutVars>
          <dgm:chPref val="1"/>
          <dgm:dir/>
          <dgm:animOne val="branch"/>
          <dgm:animLvl val="lvl"/>
          <dgm:resizeHandles/>
        </dgm:presLayoutVars>
      </dgm:prSet>
      <dgm:spPr/>
      <dgm:t>
        <a:bodyPr/>
        <a:lstStyle/>
        <a:p>
          <a:endParaRPr lang="en-US"/>
        </a:p>
      </dgm:t>
    </dgm:pt>
    <dgm:pt modelId="{9BB4A9E7-D8B1-457D-847E-6CC18436CD14}" type="pres">
      <dgm:prSet presAssocID="{94DE8D3C-25EA-4D40-B1D8-79072D6E2851}" presName="hierRoot1" presStyleCnt="0"/>
      <dgm:spPr/>
    </dgm:pt>
    <dgm:pt modelId="{B0EAA567-F4DD-4AE8-B4E4-133BC9A868E9}" type="pres">
      <dgm:prSet presAssocID="{94DE8D3C-25EA-4D40-B1D8-79072D6E2851}" presName="composite" presStyleCnt="0"/>
      <dgm:spPr/>
    </dgm:pt>
    <dgm:pt modelId="{0999B379-0106-4C67-8BCE-4146E8301DD9}" type="pres">
      <dgm:prSet presAssocID="{94DE8D3C-25EA-4D40-B1D8-79072D6E2851}" presName="image" presStyleLbl="node0" presStyleIdx="0" presStyleCnt="1"/>
      <dgm:spPr>
        <a:blipFill rotWithShape="1">
          <a:blip xmlns:r="http://schemas.openxmlformats.org/officeDocument/2006/relationships" r:embed="rId1"/>
          <a:stretch>
            <a:fillRect/>
          </a:stretch>
        </a:blipFill>
      </dgm:spPr>
    </dgm:pt>
    <dgm:pt modelId="{E5405747-707A-4DFB-A7F2-D5C651A422FF}" type="pres">
      <dgm:prSet presAssocID="{94DE8D3C-25EA-4D40-B1D8-79072D6E2851}" presName="text" presStyleLbl="revTx" presStyleIdx="0" presStyleCnt="7">
        <dgm:presLayoutVars>
          <dgm:chPref val="3"/>
        </dgm:presLayoutVars>
      </dgm:prSet>
      <dgm:spPr/>
      <dgm:t>
        <a:bodyPr/>
        <a:lstStyle/>
        <a:p>
          <a:endParaRPr lang="en-US"/>
        </a:p>
      </dgm:t>
    </dgm:pt>
    <dgm:pt modelId="{92DB042C-8981-425E-9B85-9F89D651B125}" type="pres">
      <dgm:prSet presAssocID="{94DE8D3C-25EA-4D40-B1D8-79072D6E2851}" presName="hierChild2" presStyleCnt="0"/>
      <dgm:spPr/>
    </dgm:pt>
    <dgm:pt modelId="{9D99371C-F724-4C2F-9793-B200FFA1C69E}" type="pres">
      <dgm:prSet presAssocID="{E54D714F-FC91-4A28-8475-EFA71F64472E}" presName="Name10" presStyleLbl="parChTrans1D2" presStyleIdx="0" presStyleCnt="2"/>
      <dgm:spPr/>
      <dgm:t>
        <a:bodyPr/>
        <a:lstStyle/>
        <a:p>
          <a:endParaRPr lang="en-US"/>
        </a:p>
      </dgm:t>
    </dgm:pt>
    <dgm:pt modelId="{A0BA68E3-2C7A-4E56-991B-C2BC0554B3BB}" type="pres">
      <dgm:prSet presAssocID="{BB343DAA-E5E1-4E16-AFF8-0A0E285A5C94}" presName="hierRoot2" presStyleCnt="0"/>
      <dgm:spPr/>
    </dgm:pt>
    <dgm:pt modelId="{24523087-32CD-4E54-9DA1-00B7213216B1}" type="pres">
      <dgm:prSet presAssocID="{BB343DAA-E5E1-4E16-AFF8-0A0E285A5C94}" presName="composite2" presStyleCnt="0"/>
      <dgm:spPr/>
    </dgm:pt>
    <dgm:pt modelId="{60A391B9-CD72-41AD-A434-499EB80D7B7D}" type="pres">
      <dgm:prSet presAssocID="{BB343DAA-E5E1-4E16-AFF8-0A0E285A5C94}" presName="image2" presStyleLbl="node2" presStyleIdx="0" presStyleCnt="2" custScaleX="127714" custScaleY="135052"/>
      <dgm:spPr>
        <a:prstGeom prst="flowChartProcess">
          <a:avLst/>
        </a:prstGeom>
        <a:blipFill rotWithShape="1">
          <a:blip xmlns:r="http://schemas.openxmlformats.org/officeDocument/2006/relationships" r:embed="rId2"/>
          <a:stretch>
            <a:fillRect/>
          </a:stretch>
        </a:blipFill>
      </dgm:spPr>
    </dgm:pt>
    <dgm:pt modelId="{4F2EE19F-528A-46BC-98C9-D17D7226526C}" type="pres">
      <dgm:prSet presAssocID="{BB343DAA-E5E1-4E16-AFF8-0A0E285A5C94}" presName="text2" presStyleLbl="revTx" presStyleIdx="1" presStyleCnt="7" custLinFactNeighborX="27483" custLinFactNeighborY="-8398">
        <dgm:presLayoutVars>
          <dgm:chPref val="3"/>
        </dgm:presLayoutVars>
      </dgm:prSet>
      <dgm:spPr/>
      <dgm:t>
        <a:bodyPr/>
        <a:lstStyle/>
        <a:p>
          <a:endParaRPr lang="en-US"/>
        </a:p>
      </dgm:t>
    </dgm:pt>
    <dgm:pt modelId="{B8714656-6E78-4FF4-9CB0-50A3DF2934F6}" type="pres">
      <dgm:prSet presAssocID="{BB343DAA-E5E1-4E16-AFF8-0A0E285A5C94}" presName="hierChild3" presStyleCnt="0"/>
      <dgm:spPr/>
    </dgm:pt>
    <dgm:pt modelId="{3E4C69A4-0121-458B-B460-68AEFFA4554F}" type="pres">
      <dgm:prSet presAssocID="{6CEC5F86-84BB-4318-9518-E427968D3C19}" presName="Name17" presStyleLbl="parChTrans1D3" presStyleIdx="0" presStyleCnt="4"/>
      <dgm:spPr/>
      <dgm:t>
        <a:bodyPr/>
        <a:lstStyle/>
        <a:p>
          <a:endParaRPr lang="en-US"/>
        </a:p>
      </dgm:t>
    </dgm:pt>
    <dgm:pt modelId="{75892C4B-0749-4AF6-BE1D-02B8D15E5219}" type="pres">
      <dgm:prSet presAssocID="{946DEC8F-8B40-4F0F-A94D-4133A4693AFA}" presName="hierRoot3" presStyleCnt="0"/>
      <dgm:spPr/>
    </dgm:pt>
    <dgm:pt modelId="{FAC00543-A6D6-4327-AEE8-30B53C1F75BD}" type="pres">
      <dgm:prSet presAssocID="{946DEC8F-8B40-4F0F-A94D-4133A4693AFA}" presName="composite3" presStyleCnt="0"/>
      <dgm:spPr/>
    </dgm:pt>
    <dgm:pt modelId="{FF189C05-6880-424D-991A-B66D8E36B0D8}" type="pres">
      <dgm:prSet presAssocID="{946DEC8F-8B40-4F0F-A94D-4133A4693AFA}" presName="image3" presStyleLbl="node3" presStyleIdx="0" presStyleCnt="4" custScaleX="208229" custScaleY="152099"/>
      <dgm:spPr>
        <a:prstGeom prst="flowChartProcess">
          <a:avLst/>
        </a:prstGeom>
        <a:blipFill rotWithShape="1">
          <a:blip xmlns:r="http://schemas.openxmlformats.org/officeDocument/2006/relationships" r:embed="rId3"/>
          <a:stretch>
            <a:fillRect/>
          </a:stretch>
        </a:blipFill>
      </dgm:spPr>
    </dgm:pt>
    <dgm:pt modelId="{6E8EC3BD-D143-4217-B71B-E90B26C73072}" type="pres">
      <dgm:prSet presAssocID="{946DEC8F-8B40-4F0F-A94D-4133A4693AFA}" presName="text3" presStyleLbl="revTx" presStyleIdx="2" presStyleCnt="7" custLinFactY="2299" custLinFactNeighborX="14251" custLinFactNeighborY="100000">
        <dgm:presLayoutVars>
          <dgm:chPref val="3"/>
        </dgm:presLayoutVars>
      </dgm:prSet>
      <dgm:spPr/>
      <dgm:t>
        <a:bodyPr/>
        <a:lstStyle/>
        <a:p>
          <a:endParaRPr lang="en-US"/>
        </a:p>
      </dgm:t>
    </dgm:pt>
    <dgm:pt modelId="{B0BB6770-2766-45A5-B4BF-A2EADC97A584}" type="pres">
      <dgm:prSet presAssocID="{946DEC8F-8B40-4F0F-A94D-4133A4693AFA}" presName="hierChild4" presStyleCnt="0"/>
      <dgm:spPr/>
    </dgm:pt>
    <dgm:pt modelId="{BB22C110-9A9C-4DDA-9F02-E8B02164C391}" type="pres">
      <dgm:prSet presAssocID="{7257FC57-BC6A-4D7A-AFCE-F975F9569BE4}" presName="Name17" presStyleLbl="parChTrans1D3" presStyleIdx="1" presStyleCnt="4"/>
      <dgm:spPr/>
      <dgm:t>
        <a:bodyPr/>
        <a:lstStyle/>
        <a:p>
          <a:endParaRPr lang="en-US"/>
        </a:p>
      </dgm:t>
    </dgm:pt>
    <dgm:pt modelId="{DD711430-1869-4783-817D-8C4CCB3FC221}" type="pres">
      <dgm:prSet presAssocID="{FFA52458-8178-4763-871F-98F395A29A91}" presName="hierRoot3" presStyleCnt="0"/>
      <dgm:spPr/>
    </dgm:pt>
    <dgm:pt modelId="{34D326A2-C3F2-46B2-98E0-D83739E677F0}" type="pres">
      <dgm:prSet presAssocID="{FFA52458-8178-4763-871F-98F395A29A91}" presName="composite3" presStyleCnt="0"/>
      <dgm:spPr/>
    </dgm:pt>
    <dgm:pt modelId="{14B81628-0142-44D1-8D28-0327A3284855}" type="pres">
      <dgm:prSet presAssocID="{FFA52458-8178-4763-871F-98F395A29A91}" presName="image3" presStyleLbl="node3" presStyleIdx="1" presStyleCnt="4" custScaleX="193309" custScaleY="171088"/>
      <dgm:spPr>
        <a:prstGeom prst="rect">
          <a:avLst/>
        </a:prstGeom>
        <a:blipFill rotWithShape="1">
          <a:blip xmlns:r="http://schemas.openxmlformats.org/officeDocument/2006/relationships" r:embed="rId2"/>
          <a:stretch>
            <a:fillRect/>
          </a:stretch>
        </a:blipFill>
      </dgm:spPr>
      <dgm:t>
        <a:bodyPr/>
        <a:lstStyle/>
        <a:p>
          <a:endParaRPr lang="en-US"/>
        </a:p>
      </dgm:t>
    </dgm:pt>
    <dgm:pt modelId="{E8EC2E16-963F-46B2-AD2F-53D6C7C7A6DD}" type="pres">
      <dgm:prSet presAssocID="{FFA52458-8178-4763-871F-98F395A29A91}" presName="text3" presStyleLbl="revTx" presStyleIdx="3" presStyleCnt="7" custLinFactNeighborX="11197" custLinFactNeighborY="82749">
        <dgm:presLayoutVars>
          <dgm:chPref val="3"/>
        </dgm:presLayoutVars>
      </dgm:prSet>
      <dgm:spPr/>
      <dgm:t>
        <a:bodyPr/>
        <a:lstStyle/>
        <a:p>
          <a:endParaRPr lang="en-US"/>
        </a:p>
      </dgm:t>
    </dgm:pt>
    <dgm:pt modelId="{D9BFB120-4FDD-4477-8405-8A2ED2B74687}" type="pres">
      <dgm:prSet presAssocID="{FFA52458-8178-4763-871F-98F395A29A91}" presName="hierChild4" presStyleCnt="0"/>
      <dgm:spPr/>
    </dgm:pt>
    <dgm:pt modelId="{7A34CA49-4144-4784-8FB1-41242C23831B}" type="pres">
      <dgm:prSet presAssocID="{FA53DD65-C8B2-4F3E-8BB7-A38E9A7CFE38}" presName="Name17" presStyleLbl="parChTrans1D3" presStyleIdx="2" presStyleCnt="4"/>
      <dgm:spPr/>
      <dgm:t>
        <a:bodyPr/>
        <a:lstStyle/>
        <a:p>
          <a:endParaRPr lang="en-US"/>
        </a:p>
      </dgm:t>
    </dgm:pt>
    <dgm:pt modelId="{46155438-3DB0-4C91-9EFF-DC3F9614B59B}" type="pres">
      <dgm:prSet presAssocID="{A5D9D165-D436-446D-B6AD-87656A6688B9}" presName="hierRoot3" presStyleCnt="0"/>
      <dgm:spPr/>
    </dgm:pt>
    <dgm:pt modelId="{2DEBB6F9-83EC-40EC-964A-832D5E93CBEA}" type="pres">
      <dgm:prSet presAssocID="{A5D9D165-D436-446D-B6AD-87656A6688B9}" presName="composite3" presStyleCnt="0"/>
      <dgm:spPr/>
    </dgm:pt>
    <dgm:pt modelId="{765BEF42-C99D-4D2D-8DE5-A98854B08E94}" type="pres">
      <dgm:prSet presAssocID="{A5D9D165-D436-446D-B6AD-87656A6688B9}" presName="image3" presStyleLbl="node3" presStyleIdx="2" presStyleCnt="4" custScaleX="159306" custScaleY="174515"/>
      <dgm:spPr>
        <a:prstGeom prst="rect">
          <a:avLst/>
        </a:prstGeom>
        <a:blipFill rotWithShape="1">
          <a:blip xmlns:r="http://schemas.openxmlformats.org/officeDocument/2006/relationships" r:embed="rId4"/>
          <a:stretch>
            <a:fillRect/>
          </a:stretch>
        </a:blipFill>
      </dgm:spPr>
      <dgm:t>
        <a:bodyPr/>
        <a:lstStyle/>
        <a:p>
          <a:endParaRPr lang="en-US"/>
        </a:p>
      </dgm:t>
    </dgm:pt>
    <dgm:pt modelId="{6EDCB636-80D8-4011-BB57-DB6DE93FD31C}" type="pres">
      <dgm:prSet presAssocID="{A5D9D165-D436-446D-B6AD-87656A6688B9}" presName="text3" presStyleLbl="revTx" presStyleIdx="4" presStyleCnt="7" custFlipVert="1" custScaleX="48526" custScaleY="6050">
        <dgm:presLayoutVars>
          <dgm:chPref val="3"/>
        </dgm:presLayoutVars>
      </dgm:prSet>
      <dgm:spPr/>
      <dgm:t>
        <a:bodyPr/>
        <a:lstStyle/>
        <a:p>
          <a:endParaRPr lang="en-US"/>
        </a:p>
      </dgm:t>
    </dgm:pt>
    <dgm:pt modelId="{05F98E3E-E3AD-4A60-B34F-4D3ACF3BC45B}" type="pres">
      <dgm:prSet presAssocID="{A5D9D165-D436-446D-B6AD-87656A6688B9}" presName="hierChild4" presStyleCnt="0"/>
      <dgm:spPr/>
    </dgm:pt>
    <dgm:pt modelId="{EEFEE9A2-4441-43B7-BD78-A039049DF07B}" type="pres">
      <dgm:prSet presAssocID="{49616125-CA91-45A7-A244-E50F501E2E4D}" presName="Name10" presStyleLbl="parChTrans1D2" presStyleIdx="1" presStyleCnt="2"/>
      <dgm:spPr/>
      <dgm:t>
        <a:bodyPr/>
        <a:lstStyle/>
        <a:p>
          <a:endParaRPr lang="en-US"/>
        </a:p>
      </dgm:t>
    </dgm:pt>
    <dgm:pt modelId="{7226EF19-74F0-4162-99C7-BFE859C176C8}" type="pres">
      <dgm:prSet presAssocID="{48AB9BF7-0EDE-4C12-B970-FCDF27177629}" presName="hierRoot2" presStyleCnt="0"/>
      <dgm:spPr/>
    </dgm:pt>
    <dgm:pt modelId="{68353CA5-FE74-48B5-8D65-57FD13006F0A}" type="pres">
      <dgm:prSet presAssocID="{48AB9BF7-0EDE-4C12-B970-FCDF27177629}" presName="composite2" presStyleCnt="0"/>
      <dgm:spPr/>
    </dgm:pt>
    <dgm:pt modelId="{8A7705F3-7C7F-4BA8-A3B2-02CAA9FF3146}" type="pres">
      <dgm:prSet presAssocID="{48AB9BF7-0EDE-4C12-B970-FCDF27177629}" presName="image2" presStyleLbl="node2" presStyleIdx="1" presStyleCnt="2" custScaleX="141274" custScaleY="165919" custLinFactNeighborX="-2500"/>
      <dgm:spPr>
        <a:prstGeom prst="flowChartProcess">
          <a:avLst/>
        </a:prstGeom>
        <a:blipFill rotWithShape="1">
          <a:blip xmlns:r="http://schemas.openxmlformats.org/officeDocument/2006/relationships" r:embed="rId5"/>
          <a:stretch>
            <a:fillRect/>
          </a:stretch>
        </a:blipFill>
      </dgm:spPr>
    </dgm:pt>
    <dgm:pt modelId="{F9F435BA-5BC5-4456-B248-9F1A1C5C138D}" type="pres">
      <dgm:prSet presAssocID="{48AB9BF7-0EDE-4C12-B970-FCDF27177629}" presName="text2" presStyleLbl="revTx" presStyleIdx="5" presStyleCnt="7" custLinFactY="-51157" custLinFactNeighborX="-23773" custLinFactNeighborY="-100000">
        <dgm:presLayoutVars>
          <dgm:chPref val="3"/>
        </dgm:presLayoutVars>
      </dgm:prSet>
      <dgm:spPr/>
      <dgm:t>
        <a:bodyPr/>
        <a:lstStyle/>
        <a:p>
          <a:endParaRPr lang="en-US"/>
        </a:p>
      </dgm:t>
    </dgm:pt>
    <dgm:pt modelId="{CD9FE288-D6F5-4633-9454-0B6C4A37DFFE}" type="pres">
      <dgm:prSet presAssocID="{48AB9BF7-0EDE-4C12-B970-FCDF27177629}" presName="hierChild3" presStyleCnt="0"/>
      <dgm:spPr/>
    </dgm:pt>
    <dgm:pt modelId="{262BE5DD-30B6-4976-A4F4-4A32A597673F}" type="pres">
      <dgm:prSet presAssocID="{4DE80EA5-1A49-41BC-9BED-E6C3BD39439E}" presName="Name17" presStyleLbl="parChTrans1D3" presStyleIdx="3" presStyleCnt="4"/>
      <dgm:spPr/>
      <dgm:t>
        <a:bodyPr/>
        <a:lstStyle/>
        <a:p>
          <a:endParaRPr lang="en-US"/>
        </a:p>
      </dgm:t>
    </dgm:pt>
    <dgm:pt modelId="{63E23DF3-8C79-4F2F-9AB9-AAB3798F075A}" type="pres">
      <dgm:prSet presAssocID="{CBE79767-67BE-4289-9C6E-BFC268CCA73A}" presName="hierRoot3" presStyleCnt="0"/>
      <dgm:spPr/>
    </dgm:pt>
    <dgm:pt modelId="{BDFB1253-E9C9-410C-ABDF-72D3AD4BC866}" type="pres">
      <dgm:prSet presAssocID="{CBE79767-67BE-4289-9C6E-BFC268CCA73A}" presName="composite3" presStyleCnt="0"/>
      <dgm:spPr/>
    </dgm:pt>
    <dgm:pt modelId="{FC75F2C4-53A5-414E-8B74-5D5790186C91}" type="pres">
      <dgm:prSet presAssocID="{CBE79767-67BE-4289-9C6E-BFC268CCA73A}" presName="image3" presStyleLbl="node3" presStyleIdx="3" presStyleCnt="4"/>
      <dgm:spPr>
        <a:solidFill>
          <a:schemeClr val="bg1"/>
        </a:solidFill>
      </dgm:spPr>
      <dgm:t>
        <a:bodyPr/>
        <a:lstStyle/>
        <a:p>
          <a:endParaRPr lang="en-US"/>
        </a:p>
      </dgm:t>
    </dgm:pt>
    <dgm:pt modelId="{ABD4EFDE-2614-4BCB-89FB-47256FCD6990}" type="pres">
      <dgm:prSet presAssocID="{CBE79767-67BE-4289-9C6E-BFC268CCA73A}" presName="text3" presStyleLbl="revTx" presStyleIdx="6" presStyleCnt="7">
        <dgm:presLayoutVars>
          <dgm:chPref val="3"/>
        </dgm:presLayoutVars>
      </dgm:prSet>
      <dgm:spPr/>
      <dgm:t>
        <a:bodyPr/>
        <a:lstStyle/>
        <a:p>
          <a:endParaRPr lang="en-US"/>
        </a:p>
      </dgm:t>
    </dgm:pt>
    <dgm:pt modelId="{500F22E9-05A2-4887-B242-CEE441B37ECD}" type="pres">
      <dgm:prSet presAssocID="{CBE79767-67BE-4289-9C6E-BFC268CCA73A}" presName="hierChild4" presStyleCnt="0"/>
      <dgm:spPr/>
    </dgm:pt>
  </dgm:ptLst>
  <dgm:cxnLst>
    <dgm:cxn modelId="{CB1AB8C1-A10A-4694-A0C9-BB1BDBA5A2B4}" srcId="{BB343DAA-E5E1-4E16-AFF8-0A0E285A5C94}" destId="{946DEC8F-8B40-4F0F-A94D-4133A4693AFA}" srcOrd="0" destOrd="0" parTransId="{6CEC5F86-84BB-4318-9518-E427968D3C19}" sibTransId="{8DCEE7B6-3ADD-447A-BB35-EB46CB831CFB}"/>
    <dgm:cxn modelId="{2EB05C61-F6A0-474F-89D2-697820E78F6C}" type="presOf" srcId="{CBE79767-67BE-4289-9C6E-BFC268CCA73A}" destId="{ABD4EFDE-2614-4BCB-89FB-47256FCD6990}" srcOrd="0" destOrd="0" presId="urn:microsoft.com/office/officeart/2009/layout/CirclePictureHierarchy"/>
    <dgm:cxn modelId="{E965F630-ED91-4214-93BF-E5A1FFD6F5CD}" type="presOf" srcId="{48AB9BF7-0EDE-4C12-B970-FCDF27177629}" destId="{F9F435BA-5BC5-4456-B248-9F1A1C5C138D}" srcOrd="0" destOrd="0" presId="urn:microsoft.com/office/officeart/2009/layout/CirclePictureHierarchy"/>
    <dgm:cxn modelId="{6F9F0CBE-0A3D-40CD-9450-F1D2D1E6405B}" type="presOf" srcId="{A5D9D165-D436-446D-B6AD-87656A6688B9}" destId="{6EDCB636-80D8-4011-BB57-DB6DE93FD31C}" srcOrd="0" destOrd="0" presId="urn:microsoft.com/office/officeart/2009/layout/CirclePictureHierarchy"/>
    <dgm:cxn modelId="{83351DB8-2668-4DF8-8A48-2A14582264F9}" srcId="{94DE8D3C-25EA-4D40-B1D8-79072D6E2851}" destId="{48AB9BF7-0EDE-4C12-B970-FCDF27177629}" srcOrd="1" destOrd="0" parTransId="{49616125-CA91-45A7-A244-E50F501E2E4D}" sibTransId="{7EAB3AA9-9D28-410B-91AB-0810DC7EBF5D}"/>
    <dgm:cxn modelId="{4E2D3A7A-983F-409C-AC56-BAD166F5A334}" type="presOf" srcId="{7257FC57-BC6A-4D7A-AFCE-F975F9569BE4}" destId="{BB22C110-9A9C-4DDA-9F02-E8B02164C391}" srcOrd="0" destOrd="0" presId="urn:microsoft.com/office/officeart/2009/layout/CirclePictureHierarchy"/>
    <dgm:cxn modelId="{DC9B9D50-E5ED-4459-9505-F515E5782423}" type="presOf" srcId="{FFA52458-8178-4763-871F-98F395A29A91}" destId="{E8EC2E16-963F-46B2-AD2F-53D6C7C7A6DD}" srcOrd="0" destOrd="0" presId="urn:microsoft.com/office/officeart/2009/layout/CirclePictureHierarchy"/>
    <dgm:cxn modelId="{C8C7F8FA-32C0-4FD1-A8D5-2FFC47C0DE5E}" srcId="{48AB9BF7-0EDE-4C12-B970-FCDF27177629}" destId="{CBE79767-67BE-4289-9C6E-BFC268CCA73A}" srcOrd="0" destOrd="0" parTransId="{4DE80EA5-1A49-41BC-9BED-E6C3BD39439E}" sibTransId="{63D0280B-1E87-4251-B21C-452F2E2F575A}"/>
    <dgm:cxn modelId="{C658B683-62F6-4929-B60B-1A45147D87F8}" srcId="{47C2E242-9E66-42E3-A753-A8E3296F5AC6}" destId="{94DE8D3C-25EA-4D40-B1D8-79072D6E2851}" srcOrd="0" destOrd="0" parTransId="{42814722-7A7C-4745-84D2-DBE4349D65B5}" sibTransId="{7B399CF1-EE27-4487-B114-48A31DD30574}"/>
    <dgm:cxn modelId="{01A58133-640D-4CCD-90F4-35BD7FC0FE90}" type="presOf" srcId="{6CEC5F86-84BB-4318-9518-E427968D3C19}" destId="{3E4C69A4-0121-458B-B460-68AEFFA4554F}" srcOrd="0" destOrd="0" presId="urn:microsoft.com/office/officeart/2009/layout/CirclePictureHierarchy"/>
    <dgm:cxn modelId="{E7DF5D12-CD96-4CB3-8D2D-7589D47788AF}" type="presOf" srcId="{94DE8D3C-25EA-4D40-B1D8-79072D6E2851}" destId="{E5405747-707A-4DFB-A7F2-D5C651A422FF}" srcOrd="0" destOrd="0" presId="urn:microsoft.com/office/officeart/2009/layout/CirclePictureHierarchy"/>
    <dgm:cxn modelId="{3974AE85-C9B3-4F34-8414-45CACBD6E502}" type="presOf" srcId="{BB343DAA-E5E1-4E16-AFF8-0A0E285A5C94}" destId="{4F2EE19F-528A-46BC-98C9-D17D7226526C}" srcOrd="0" destOrd="0" presId="urn:microsoft.com/office/officeart/2009/layout/CirclePictureHierarchy"/>
    <dgm:cxn modelId="{F966C95F-D58B-47F5-BF13-C4D87348473D}" type="presOf" srcId="{E54D714F-FC91-4A28-8475-EFA71F64472E}" destId="{9D99371C-F724-4C2F-9793-B200FFA1C69E}" srcOrd="0" destOrd="0" presId="urn:microsoft.com/office/officeart/2009/layout/CirclePictureHierarchy"/>
    <dgm:cxn modelId="{F23C422D-E9D5-4C0D-8E31-B0EEFCC38C93}" type="presOf" srcId="{49616125-CA91-45A7-A244-E50F501E2E4D}" destId="{EEFEE9A2-4441-43B7-BD78-A039049DF07B}" srcOrd="0" destOrd="0" presId="urn:microsoft.com/office/officeart/2009/layout/CirclePictureHierarchy"/>
    <dgm:cxn modelId="{8B9A43E4-A010-41BA-AA41-D50193BFB9AD}" type="presOf" srcId="{FA53DD65-C8B2-4F3E-8BB7-A38E9A7CFE38}" destId="{7A34CA49-4144-4784-8FB1-41242C23831B}" srcOrd="0" destOrd="0" presId="urn:microsoft.com/office/officeart/2009/layout/CirclePictureHierarchy"/>
    <dgm:cxn modelId="{870CDD59-D356-411F-8735-F63391538683}" srcId="{94DE8D3C-25EA-4D40-B1D8-79072D6E2851}" destId="{BB343DAA-E5E1-4E16-AFF8-0A0E285A5C94}" srcOrd="0" destOrd="0" parTransId="{E54D714F-FC91-4A28-8475-EFA71F64472E}" sibTransId="{9B3DD37A-A127-40B2-947C-2F4723BDAFF1}"/>
    <dgm:cxn modelId="{90D7C920-5E04-4901-8398-F1AC7B819229}" srcId="{BB343DAA-E5E1-4E16-AFF8-0A0E285A5C94}" destId="{FFA52458-8178-4763-871F-98F395A29A91}" srcOrd="1" destOrd="0" parTransId="{7257FC57-BC6A-4D7A-AFCE-F975F9569BE4}" sibTransId="{0E6B4188-7C6D-4A3B-8201-299DD98D51B7}"/>
    <dgm:cxn modelId="{55B4E31D-7C88-4668-B960-325692322AE5}" type="presOf" srcId="{47C2E242-9E66-42E3-A753-A8E3296F5AC6}" destId="{F31EF830-FFAF-4ABD-BD04-225ACC2C18B2}" srcOrd="0" destOrd="0" presId="urn:microsoft.com/office/officeart/2009/layout/CirclePictureHierarchy"/>
    <dgm:cxn modelId="{63156738-EA26-4E6B-B648-2D23B9641F87}" type="presOf" srcId="{946DEC8F-8B40-4F0F-A94D-4133A4693AFA}" destId="{6E8EC3BD-D143-4217-B71B-E90B26C73072}" srcOrd="0" destOrd="0" presId="urn:microsoft.com/office/officeart/2009/layout/CirclePictureHierarchy"/>
    <dgm:cxn modelId="{13E61BAA-1889-44BB-92C4-5E8A1BC32B6F}" srcId="{BB343DAA-E5E1-4E16-AFF8-0A0E285A5C94}" destId="{A5D9D165-D436-446D-B6AD-87656A6688B9}" srcOrd="2" destOrd="0" parTransId="{FA53DD65-C8B2-4F3E-8BB7-A38E9A7CFE38}" sibTransId="{4FC32584-BC98-41E2-BD87-2CA8575D2150}"/>
    <dgm:cxn modelId="{BF4F7AC2-FF1D-46F5-8155-478AF31A59EA}" type="presOf" srcId="{4DE80EA5-1A49-41BC-9BED-E6C3BD39439E}" destId="{262BE5DD-30B6-4976-A4F4-4A32A597673F}" srcOrd="0" destOrd="0" presId="urn:microsoft.com/office/officeart/2009/layout/CirclePictureHierarchy"/>
    <dgm:cxn modelId="{E02A9B4B-D3DE-48B0-8279-898965F94E6E}" type="presParOf" srcId="{F31EF830-FFAF-4ABD-BD04-225ACC2C18B2}" destId="{9BB4A9E7-D8B1-457D-847E-6CC18436CD14}" srcOrd="0" destOrd="0" presId="urn:microsoft.com/office/officeart/2009/layout/CirclePictureHierarchy"/>
    <dgm:cxn modelId="{55B0A5EC-1339-4ABB-B95B-E63215A485B9}" type="presParOf" srcId="{9BB4A9E7-D8B1-457D-847E-6CC18436CD14}" destId="{B0EAA567-F4DD-4AE8-B4E4-133BC9A868E9}" srcOrd="0" destOrd="0" presId="urn:microsoft.com/office/officeart/2009/layout/CirclePictureHierarchy"/>
    <dgm:cxn modelId="{3D6DFF4A-62EE-41E2-BEC5-7603456AEA2A}" type="presParOf" srcId="{B0EAA567-F4DD-4AE8-B4E4-133BC9A868E9}" destId="{0999B379-0106-4C67-8BCE-4146E8301DD9}" srcOrd="0" destOrd="0" presId="urn:microsoft.com/office/officeart/2009/layout/CirclePictureHierarchy"/>
    <dgm:cxn modelId="{C4C1640A-7D4B-41F1-9524-364DC68B0F77}" type="presParOf" srcId="{B0EAA567-F4DD-4AE8-B4E4-133BC9A868E9}" destId="{E5405747-707A-4DFB-A7F2-D5C651A422FF}" srcOrd="1" destOrd="0" presId="urn:microsoft.com/office/officeart/2009/layout/CirclePictureHierarchy"/>
    <dgm:cxn modelId="{ECDD3B04-AFAC-494F-A00C-D445DBF2BB01}" type="presParOf" srcId="{9BB4A9E7-D8B1-457D-847E-6CC18436CD14}" destId="{92DB042C-8981-425E-9B85-9F89D651B125}" srcOrd="1" destOrd="0" presId="urn:microsoft.com/office/officeart/2009/layout/CirclePictureHierarchy"/>
    <dgm:cxn modelId="{229A8739-3102-4971-8B12-6AD3264EB47A}" type="presParOf" srcId="{92DB042C-8981-425E-9B85-9F89D651B125}" destId="{9D99371C-F724-4C2F-9793-B200FFA1C69E}" srcOrd="0" destOrd="0" presId="urn:microsoft.com/office/officeart/2009/layout/CirclePictureHierarchy"/>
    <dgm:cxn modelId="{B739CAAE-8691-414D-9813-8930A6DDF1DF}" type="presParOf" srcId="{92DB042C-8981-425E-9B85-9F89D651B125}" destId="{A0BA68E3-2C7A-4E56-991B-C2BC0554B3BB}" srcOrd="1" destOrd="0" presId="urn:microsoft.com/office/officeart/2009/layout/CirclePictureHierarchy"/>
    <dgm:cxn modelId="{E344B189-3A91-4C56-9B84-E06DF9840952}" type="presParOf" srcId="{A0BA68E3-2C7A-4E56-991B-C2BC0554B3BB}" destId="{24523087-32CD-4E54-9DA1-00B7213216B1}" srcOrd="0" destOrd="0" presId="urn:microsoft.com/office/officeart/2009/layout/CirclePictureHierarchy"/>
    <dgm:cxn modelId="{6755EA10-504B-48A8-AD4D-6092B0D3E20B}" type="presParOf" srcId="{24523087-32CD-4E54-9DA1-00B7213216B1}" destId="{60A391B9-CD72-41AD-A434-499EB80D7B7D}" srcOrd="0" destOrd="0" presId="urn:microsoft.com/office/officeart/2009/layout/CirclePictureHierarchy"/>
    <dgm:cxn modelId="{5731FED4-36E3-4584-88D3-155FA4BE6BE2}" type="presParOf" srcId="{24523087-32CD-4E54-9DA1-00B7213216B1}" destId="{4F2EE19F-528A-46BC-98C9-D17D7226526C}" srcOrd="1" destOrd="0" presId="urn:microsoft.com/office/officeart/2009/layout/CirclePictureHierarchy"/>
    <dgm:cxn modelId="{8532E126-5EAC-4C1E-AFE5-C2649541210D}" type="presParOf" srcId="{A0BA68E3-2C7A-4E56-991B-C2BC0554B3BB}" destId="{B8714656-6E78-4FF4-9CB0-50A3DF2934F6}" srcOrd="1" destOrd="0" presId="urn:microsoft.com/office/officeart/2009/layout/CirclePictureHierarchy"/>
    <dgm:cxn modelId="{44414D83-2F31-4514-9CE0-99BE40B9C48C}" type="presParOf" srcId="{B8714656-6E78-4FF4-9CB0-50A3DF2934F6}" destId="{3E4C69A4-0121-458B-B460-68AEFFA4554F}" srcOrd="0" destOrd="0" presId="urn:microsoft.com/office/officeart/2009/layout/CirclePictureHierarchy"/>
    <dgm:cxn modelId="{6BEA756F-F8A0-46D9-8094-09903C42036D}" type="presParOf" srcId="{B8714656-6E78-4FF4-9CB0-50A3DF2934F6}" destId="{75892C4B-0749-4AF6-BE1D-02B8D15E5219}" srcOrd="1" destOrd="0" presId="urn:microsoft.com/office/officeart/2009/layout/CirclePictureHierarchy"/>
    <dgm:cxn modelId="{84FEDA39-FCD6-4A09-9822-0E5D8266A344}" type="presParOf" srcId="{75892C4B-0749-4AF6-BE1D-02B8D15E5219}" destId="{FAC00543-A6D6-4327-AEE8-30B53C1F75BD}" srcOrd="0" destOrd="0" presId="urn:microsoft.com/office/officeart/2009/layout/CirclePictureHierarchy"/>
    <dgm:cxn modelId="{21685258-F100-4943-84DA-B31CC0C44D6A}" type="presParOf" srcId="{FAC00543-A6D6-4327-AEE8-30B53C1F75BD}" destId="{FF189C05-6880-424D-991A-B66D8E36B0D8}" srcOrd="0" destOrd="0" presId="urn:microsoft.com/office/officeart/2009/layout/CirclePictureHierarchy"/>
    <dgm:cxn modelId="{4C6E8937-E686-4E16-96EA-73FA83597DC3}" type="presParOf" srcId="{FAC00543-A6D6-4327-AEE8-30B53C1F75BD}" destId="{6E8EC3BD-D143-4217-B71B-E90B26C73072}" srcOrd="1" destOrd="0" presId="urn:microsoft.com/office/officeart/2009/layout/CirclePictureHierarchy"/>
    <dgm:cxn modelId="{9AC10D44-7BAC-4E94-9523-3BC1AD706862}" type="presParOf" srcId="{75892C4B-0749-4AF6-BE1D-02B8D15E5219}" destId="{B0BB6770-2766-45A5-B4BF-A2EADC97A584}" srcOrd="1" destOrd="0" presId="urn:microsoft.com/office/officeart/2009/layout/CirclePictureHierarchy"/>
    <dgm:cxn modelId="{D00D6AF9-3B3D-430D-A276-78CA7105ED78}" type="presParOf" srcId="{B8714656-6E78-4FF4-9CB0-50A3DF2934F6}" destId="{BB22C110-9A9C-4DDA-9F02-E8B02164C391}" srcOrd="2" destOrd="0" presId="urn:microsoft.com/office/officeart/2009/layout/CirclePictureHierarchy"/>
    <dgm:cxn modelId="{E06EDBE3-4868-44EE-8BBC-E70FD4BB5944}" type="presParOf" srcId="{B8714656-6E78-4FF4-9CB0-50A3DF2934F6}" destId="{DD711430-1869-4783-817D-8C4CCB3FC221}" srcOrd="3" destOrd="0" presId="urn:microsoft.com/office/officeart/2009/layout/CirclePictureHierarchy"/>
    <dgm:cxn modelId="{559A38F1-A158-45DE-A54E-A8378C9A3073}" type="presParOf" srcId="{DD711430-1869-4783-817D-8C4CCB3FC221}" destId="{34D326A2-C3F2-46B2-98E0-D83739E677F0}" srcOrd="0" destOrd="0" presId="urn:microsoft.com/office/officeart/2009/layout/CirclePictureHierarchy"/>
    <dgm:cxn modelId="{90ABEA33-BEF1-484A-B0CE-56A6BF7F97CF}" type="presParOf" srcId="{34D326A2-C3F2-46B2-98E0-D83739E677F0}" destId="{14B81628-0142-44D1-8D28-0327A3284855}" srcOrd="0" destOrd="0" presId="urn:microsoft.com/office/officeart/2009/layout/CirclePictureHierarchy"/>
    <dgm:cxn modelId="{E6BE29AC-D0DB-4A21-A456-3406A947F0A2}" type="presParOf" srcId="{34D326A2-C3F2-46B2-98E0-D83739E677F0}" destId="{E8EC2E16-963F-46B2-AD2F-53D6C7C7A6DD}" srcOrd="1" destOrd="0" presId="urn:microsoft.com/office/officeart/2009/layout/CirclePictureHierarchy"/>
    <dgm:cxn modelId="{B477CF97-B3A4-4630-8A2B-521298773391}" type="presParOf" srcId="{DD711430-1869-4783-817D-8C4CCB3FC221}" destId="{D9BFB120-4FDD-4477-8405-8A2ED2B74687}" srcOrd="1" destOrd="0" presId="urn:microsoft.com/office/officeart/2009/layout/CirclePictureHierarchy"/>
    <dgm:cxn modelId="{7C12497E-4C82-4A37-B866-92ED1937F3C4}" type="presParOf" srcId="{B8714656-6E78-4FF4-9CB0-50A3DF2934F6}" destId="{7A34CA49-4144-4784-8FB1-41242C23831B}" srcOrd="4" destOrd="0" presId="urn:microsoft.com/office/officeart/2009/layout/CirclePictureHierarchy"/>
    <dgm:cxn modelId="{55BE3B07-1DA3-4DEC-BDF6-54BE60398843}" type="presParOf" srcId="{B8714656-6E78-4FF4-9CB0-50A3DF2934F6}" destId="{46155438-3DB0-4C91-9EFF-DC3F9614B59B}" srcOrd="5" destOrd="0" presId="urn:microsoft.com/office/officeart/2009/layout/CirclePictureHierarchy"/>
    <dgm:cxn modelId="{489CD787-F9A9-47A1-A18A-78DDE1B0E809}" type="presParOf" srcId="{46155438-3DB0-4C91-9EFF-DC3F9614B59B}" destId="{2DEBB6F9-83EC-40EC-964A-832D5E93CBEA}" srcOrd="0" destOrd="0" presId="urn:microsoft.com/office/officeart/2009/layout/CirclePictureHierarchy"/>
    <dgm:cxn modelId="{575EF131-8971-4C4D-B71E-A25712091154}" type="presParOf" srcId="{2DEBB6F9-83EC-40EC-964A-832D5E93CBEA}" destId="{765BEF42-C99D-4D2D-8DE5-A98854B08E94}" srcOrd="0" destOrd="0" presId="urn:microsoft.com/office/officeart/2009/layout/CirclePictureHierarchy"/>
    <dgm:cxn modelId="{4D9E0271-3D30-4B51-AC41-1631C3D11F28}" type="presParOf" srcId="{2DEBB6F9-83EC-40EC-964A-832D5E93CBEA}" destId="{6EDCB636-80D8-4011-BB57-DB6DE93FD31C}" srcOrd="1" destOrd="0" presId="urn:microsoft.com/office/officeart/2009/layout/CirclePictureHierarchy"/>
    <dgm:cxn modelId="{C82C04BF-B29D-47C9-8E15-8AC56F862400}" type="presParOf" srcId="{46155438-3DB0-4C91-9EFF-DC3F9614B59B}" destId="{05F98E3E-E3AD-4A60-B34F-4D3ACF3BC45B}" srcOrd="1" destOrd="0" presId="urn:microsoft.com/office/officeart/2009/layout/CirclePictureHierarchy"/>
    <dgm:cxn modelId="{DD46BE16-646B-41A5-B92D-CEEB045D5966}" type="presParOf" srcId="{92DB042C-8981-425E-9B85-9F89D651B125}" destId="{EEFEE9A2-4441-43B7-BD78-A039049DF07B}" srcOrd="2" destOrd="0" presId="urn:microsoft.com/office/officeart/2009/layout/CirclePictureHierarchy"/>
    <dgm:cxn modelId="{9802819A-910A-4670-9C22-05CCE5998714}" type="presParOf" srcId="{92DB042C-8981-425E-9B85-9F89D651B125}" destId="{7226EF19-74F0-4162-99C7-BFE859C176C8}" srcOrd="3" destOrd="0" presId="urn:microsoft.com/office/officeart/2009/layout/CirclePictureHierarchy"/>
    <dgm:cxn modelId="{D9273D0E-DDA7-465D-B2B2-9A98243A3C54}" type="presParOf" srcId="{7226EF19-74F0-4162-99C7-BFE859C176C8}" destId="{68353CA5-FE74-48B5-8D65-57FD13006F0A}" srcOrd="0" destOrd="0" presId="urn:microsoft.com/office/officeart/2009/layout/CirclePictureHierarchy"/>
    <dgm:cxn modelId="{159FC9F1-F935-4DA2-88F4-E0C75C7F7244}" type="presParOf" srcId="{68353CA5-FE74-48B5-8D65-57FD13006F0A}" destId="{8A7705F3-7C7F-4BA8-A3B2-02CAA9FF3146}" srcOrd="0" destOrd="0" presId="urn:microsoft.com/office/officeart/2009/layout/CirclePictureHierarchy"/>
    <dgm:cxn modelId="{EF088BC9-FC74-42B3-B9E2-9A520A112B36}" type="presParOf" srcId="{68353CA5-FE74-48B5-8D65-57FD13006F0A}" destId="{F9F435BA-5BC5-4456-B248-9F1A1C5C138D}" srcOrd="1" destOrd="0" presId="urn:microsoft.com/office/officeart/2009/layout/CirclePictureHierarchy"/>
    <dgm:cxn modelId="{BBD9320A-E5C8-47CE-83C7-0E0901A58084}" type="presParOf" srcId="{7226EF19-74F0-4162-99C7-BFE859C176C8}" destId="{CD9FE288-D6F5-4633-9454-0B6C4A37DFFE}" srcOrd="1" destOrd="0" presId="urn:microsoft.com/office/officeart/2009/layout/CirclePictureHierarchy"/>
    <dgm:cxn modelId="{BA6C500D-1748-4207-8313-13D5D73FCD01}" type="presParOf" srcId="{CD9FE288-D6F5-4633-9454-0B6C4A37DFFE}" destId="{262BE5DD-30B6-4976-A4F4-4A32A597673F}" srcOrd="0" destOrd="0" presId="urn:microsoft.com/office/officeart/2009/layout/CirclePictureHierarchy"/>
    <dgm:cxn modelId="{FC3D2348-D1A6-4598-B40C-30B62CC13E31}" type="presParOf" srcId="{CD9FE288-D6F5-4633-9454-0B6C4A37DFFE}" destId="{63E23DF3-8C79-4F2F-9AB9-AAB3798F075A}" srcOrd="1" destOrd="0" presId="urn:microsoft.com/office/officeart/2009/layout/CirclePictureHierarchy"/>
    <dgm:cxn modelId="{8E5EF47F-B6F0-416D-9FBF-2EC18F7D464F}" type="presParOf" srcId="{63E23DF3-8C79-4F2F-9AB9-AAB3798F075A}" destId="{BDFB1253-E9C9-410C-ABDF-72D3AD4BC866}" srcOrd="0" destOrd="0" presId="urn:microsoft.com/office/officeart/2009/layout/CirclePictureHierarchy"/>
    <dgm:cxn modelId="{FB81E7F4-35F9-4D63-A4EF-4DC43C820385}" type="presParOf" srcId="{BDFB1253-E9C9-410C-ABDF-72D3AD4BC866}" destId="{FC75F2C4-53A5-414E-8B74-5D5790186C91}" srcOrd="0" destOrd="0" presId="urn:microsoft.com/office/officeart/2009/layout/CirclePictureHierarchy"/>
    <dgm:cxn modelId="{3C80C13E-97FB-4F2B-A02E-8B53EBC95C79}" type="presParOf" srcId="{BDFB1253-E9C9-410C-ABDF-72D3AD4BC866}" destId="{ABD4EFDE-2614-4BCB-89FB-47256FCD6990}" srcOrd="1" destOrd="0" presId="urn:microsoft.com/office/officeart/2009/layout/CirclePictureHierarchy"/>
    <dgm:cxn modelId="{8ACF1D41-746D-40D6-978E-BD18CDAFBAD3}" type="presParOf" srcId="{63E23DF3-8C79-4F2F-9AB9-AAB3798F075A}" destId="{500F22E9-05A2-4887-B242-CEE441B37ECD}" srcOrd="1" destOrd="0" presId="urn:microsoft.com/office/officeart/2009/layout/CirclePicture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520C2E-44D9-4708-BA43-72B2AD9D6368}">
      <dsp:nvSpPr>
        <dsp:cNvPr id="0" name=""/>
        <dsp:cNvSpPr/>
      </dsp:nvSpPr>
      <dsp:spPr>
        <a:xfrm>
          <a:off x="6889472" y="3225606"/>
          <a:ext cx="91440" cy="567195"/>
        </a:xfrm>
        <a:custGeom>
          <a:avLst/>
          <a:gdLst/>
          <a:ahLst/>
          <a:cxnLst/>
          <a:rect l="0" t="0" r="0" b="0"/>
          <a:pathLst>
            <a:path>
              <a:moveTo>
                <a:pt x="45720" y="0"/>
              </a:moveTo>
              <a:lnTo>
                <a:pt x="45720" y="56719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317D48-1777-4917-94BE-4770BDABC41C}">
      <dsp:nvSpPr>
        <dsp:cNvPr id="0" name=""/>
        <dsp:cNvSpPr/>
      </dsp:nvSpPr>
      <dsp:spPr>
        <a:xfrm>
          <a:off x="4551560" y="1420005"/>
          <a:ext cx="2383631" cy="567195"/>
        </a:xfrm>
        <a:custGeom>
          <a:avLst/>
          <a:gdLst/>
          <a:ahLst/>
          <a:cxnLst/>
          <a:rect l="0" t="0" r="0" b="0"/>
          <a:pathLst>
            <a:path>
              <a:moveTo>
                <a:pt x="0" y="0"/>
              </a:moveTo>
              <a:lnTo>
                <a:pt x="0" y="386527"/>
              </a:lnTo>
              <a:lnTo>
                <a:pt x="2383631" y="386527"/>
              </a:lnTo>
              <a:lnTo>
                <a:pt x="2383631" y="5671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44157A-4B4C-4E1F-96F0-64288F4656F7}">
      <dsp:nvSpPr>
        <dsp:cNvPr id="0" name=""/>
        <dsp:cNvSpPr/>
      </dsp:nvSpPr>
      <dsp:spPr>
        <a:xfrm>
          <a:off x="4505840" y="1420005"/>
          <a:ext cx="91440" cy="567195"/>
        </a:xfrm>
        <a:custGeom>
          <a:avLst/>
          <a:gdLst/>
          <a:ahLst/>
          <a:cxnLst/>
          <a:rect l="0" t="0" r="0" b="0"/>
          <a:pathLst>
            <a:path>
              <a:moveTo>
                <a:pt x="45720" y="0"/>
              </a:moveTo>
              <a:lnTo>
                <a:pt x="45720" y="5671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E2A8E5E-EE8E-4AE9-A015-072B7E9784F3}">
      <dsp:nvSpPr>
        <dsp:cNvPr id="0" name=""/>
        <dsp:cNvSpPr/>
      </dsp:nvSpPr>
      <dsp:spPr>
        <a:xfrm>
          <a:off x="2167929" y="3225606"/>
          <a:ext cx="1191815" cy="567195"/>
        </a:xfrm>
        <a:custGeom>
          <a:avLst/>
          <a:gdLst/>
          <a:ahLst/>
          <a:cxnLst/>
          <a:rect l="0" t="0" r="0" b="0"/>
          <a:pathLst>
            <a:path>
              <a:moveTo>
                <a:pt x="0" y="0"/>
              </a:moveTo>
              <a:lnTo>
                <a:pt x="0" y="386527"/>
              </a:lnTo>
              <a:lnTo>
                <a:pt x="1191815" y="386527"/>
              </a:lnTo>
              <a:lnTo>
                <a:pt x="1191815" y="56719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7887F3-92DB-4582-88C7-633E14DD9D29}">
      <dsp:nvSpPr>
        <dsp:cNvPr id="0" name=""/>
        <dsp:cNvSpPr/>
      </dsp:nvSpPr>
      <dsp:spPr>
        <a:xfrm>
          <a:off x="976114" y="3225606"/>
          <a:ext cx="1191815" cy="567195"/>
        </a:xfrm>
        <a:custGeom>
          <a:avLst/>
          <a:gdLst/>
          <a:ahLst/>
          <a:cxnLst/>
          <a:rect l="0" t="0" r="0" b="0"/>
          <a:pathLst>
            <a:path>
              <a:moveTo>
                <a:pt x="1191815" y="0"/>
              </a:moveTo>
              <a:lnTo>
                <a:pt x="1191815" y="386527"/>
              </a:lnTo>
              <a:lnTo>
                <a:pt x="0" y="386527"/>
              </a:lnTo>
              <a:lnTo>
                <a:pt x="0" y="56719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F69DC93-776F-4528-B73B-1F738FA3D98F}">
      <dsp:nvSpPr>
        <dsp:cNvPr id="0" name=""/>
        <dsp:cNvSpPr/>
      </dsp:nvSpPr>
      <dsp:spPr>
        <a:xfrm>
          <a:off x="2167929" y="1420005"/>
          <a:ext cx="2383631" cy="567195"/>
        </a:xfrm>
        <a:custGeom>
          <a:avLst/>
          <a:gdLst/>
          <a:ahLst/>
          <a:cxnLst/>
          <a:rect l="0" t="0" r="0" b="0"/>
          <a:pathLst>
            <a:path>
              <a:moveTo>
                <a:pt x="2383631" y="0"/>
              </a:moveTo>
              <a:lnTo>
                <a:pt x="2383631" y="386527"/>
              </a:lnTo>
              <a:lnTo>
                <a:pt x="0" y="386527"/>
              </a:lnTo>
              <a:lnTo>
                <a:pt x="0" y="5671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6ACED3-0845-467A-B0F6-525AC0306715}">
      <dsp:nvSpPr>
        <dsp:cNvPr id="0" name=""/>
        <dsp:cNvSpPr/>
      </dsp:nvSpPr>
      <dsp:spPr>
        <a:xfrm>
          <a:off x="3576439" y="181600"/>
          <a:ext cx="1950243" cy="12384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77FFFD-D311-426A-906B-A951F41C543F}">
      <dsp:nvSpPr>
        <dsp:cNvPr id="0" name=""/>
        <dsp:cNvSpPr/>
      </dsp:nvSpPr>
      <dsp:spPr>
        <a:xfrm>
          <a:off x="3793132" y="387459"/>
          <a:ext cx="1950243" cy="12384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teeth</a:t>
          </a:r>
          <a:endParaRPr lang="en-US" sz="2200" kern="1200" dirty="0"/>
        </a:p>
      </dsp:txBody>
      <dsp:txXfrm>
        <a:off x="3829404" y="423731"/>
        <a:ext cx="1877699" cy="1165860"/>
      </dsp:txXfrm>
    </dsp:sp>
    <dsp:sp modelId="{7BD2B1C0-E91E-4386-948D-AED8B3FA1B8E}">
      <dsp:nvSpPr>
        <dsp:cNvPr id="0" name=""/>
        <dsp:cNvSpPr/>
      </dsp:nvSpPr>
      <dsp:spPr>
        <a:xfrm>
          <a:off x="1192807" y="1987201"/>
          <a:ext cx="1950243" cy="12384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3D2E0C-4987-461B-BF2B-1B8398E98834}">
      <dsp:nvSpPr>
        <dsp:cNvPr id="0" name=""/>
        <dsp:cNvSpPr/>
      </dsp:nvSpPr>
      <dsp:spPr>
        <a:xfrm>
          <a:off x="1409501" y="2193060"/>
          <a:ext cx="1950243" cy="12384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Size of the root</a:t>
          </a:r>
          <a:endParaRPr lang="en-US" sz="2200" kern="1200" dirty="0"/>
        </a:p>
      </dsp:txBody>
      <dsp:txXfrm>
        <a:off x="1445773" y="2229332"/>
        <a:ext cx="1877699" cy="1165860"/>
      </dsp:txXfrm>
    </dsp:sp>
    <dsp:sp modelId="{40F38EE4-51F7-4940-AC37-7339427E2094}">
      <dsp:nvSpPr>
        <dsp:cNvPr id="0" name=""/>
        <dsp:cNvSpPr/>
      </dsp:nvSpPr>
      <dsp:spPr>
        <a:xfrm>
          <a:off x="992" y="3792802"/>
          <a:ext cx="1950243" cy="12384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974C04-3A96-4CE0-A6FE-A282665804BC}">
      <dsp:nvSpPr>
        <dsp:cNvPr id="0" name=""/>
        <dsp:cNvSpPr/>
      </dsp:nvSpPr>
      <dsp:spPr>
        <a:xfrm>
          <a:off x="217685" y="3998661"/>
          <a:ext cx="1950243" cy="12384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Anatomic position of the teeth</a:t>
          </a:r>
          <a:endParaRPr lang="en-US" sz="2200" kern="1200" dirty="0"/>
        </a:p>
      </dsp:txBody>
      <dsp:txXfrm>
        <a:off x="253957" y="4034933"/>
        <a:ext cx="1877699" cy="1165860"/>
      </dsp:txXfrm>
    </dsp:sp>
    <dsp:sp modelId="{87194232-1C2E-4008-A542-363C31D0F9D7}">
      <dsp:nvSpPr>
        <dsp:cNvPr id="0" name=""/>
        <dsp:cNvSpPr/>
      </dsp:nvSpPr>
      <dsp:spPr>
        <a:xfrm>
          <a:off x="2384623" y="3792802"/>
          <a:ext cx="1950243" cy="12384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819977-B4D3-46F4-914B-63908DC03EA4}">
      <dsp:nvSpPr>
        <dsp:cNvPr id="0" name=""/>
        <dsp:cNvSpPr/>
      </dsp:nvSpPr>
      <dsp:spPr>
        <a:xfrm>
          <a:off x="2601317" y="3998661"/>
          <a:ext cx="1950243" cy="12384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Axial inclination of teeth</a:t>
          </a:r>
          <a:endParaRPr lang="en-US" sz="2200" kern="1200" dirty="0"/>
        </a:p>
      </dsp:txBody>
      <dsp:txXfrm>
        <a:off x="2637589" y="4034933"/>
        <a:ext cx="1877699" cy="1165860"/>
      </dsp:txXfrm>
    </dsp:sp>
    <dsp:sp modelId="{2FFC4434-C03A-4EF8-9E44-612BF2837380}">
      <dsp:nvSpPr>
        <dsp:cNvPr id="0" name=""/>
        <dsp:cNvSpPr/>
      </dsp:nvSpPr>
      <dsp:spPr>
        <a:xfrm>
          <a:off x="3576439" y="1987201"/>
          <a:ext cx="1950243" cy="12384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EC483A-1171-43C1-9C4C-6F1B24B65609}">
      <dsp:nvSpPr>
        <dsp:cNvPr id="0" name=""/>
        <dsp:cNvSpPr/>
      </dsp:nvSpPr>
      <dsp:spPr>
        <a:xfrm>
          <a:off x="3793132" y="2193060"/>
          <a:ext cx="1950243" cy="12384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Root Form</a:t>
          </a:r>
          <a:endParaRPr lang="en-US" sz="2200" kern="1200" dirty="0"/>
        </a:p>
      </dsp:txBody>
      <dsp:txXfrm>
        <a:off x="3829404" y="2229332"/>
        <a:ext cx="1877699" cy="1165860"/>
      </dsp:txXfrm>
    </dsp:sp>
    <dsp:sp modelId="{267C9808-2DD7-4E20-833F-E119D1A97871}">
      <dsp:nvSpPr>
        <dsp:cNvPr id="0" name=""/>
        <dsp:cNvSpPr/>
      </dsp:nvSpPr>
      <dsp:spPr>
        <a:xfrm>
          <a:off x="5960070" y="1987201"/>
          <a:ext cx="1950243" cy="12384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805C52-0EA8-44D2-B836-942C6F56A23B}">
      <dsp:nvSpPr>
        <dsp:cNvPr id="0" name=""/>
        <dsp:cNvSpPr/>
      </dsp:nvSpPr>
      <dsp:spPr>
        <a:xfrm>
          <a:off x="6176764" y="2193060"/>
          <a:ext cx="1950243" cy="12384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Number of roots</a:t>
          </a:r>
          <a:endParaRPr lang="en-US" sz="2200" kern="1200" dirty="0"/>
        </a:p>
      </dsp:txBody>
      <dsp:txXfrm>
        <a:off x="6213036" y="2229332"/>
        <a:ext cx="1877699" cy="1165860"/>
      </dsp:txXfrm>
    </dsp:sp>
    <dsp:sp modelId="{0CDF8580-68F6-4458-A73C-717F426BA6D3}">
      <dsp:nvSpPr>
        <dsp:cNvPr id="0" name=""/>
        <dsp:cNvSpPr/>
      </dsp:nvSpPr>
      <dsp:spPr>
        <a:xfrm>
          <a:off x="5960070" y="3792802"/>
          <a:ext cx="1950243" cy="12384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3D3E1B-FF42-48F2-9312-7E764D7D19CF}">
      <dsp:nvSpPr>
        <dsp:cNvPr id="0" name=""/>
        <dsp:cNvSpPr/>
      </dsp:nvSpPr>
      <dsp:spPr>
        <a:xfrm>
          <a:off x="6176764" y="3998661"/>
          <a:ext cx="1950243" cy="12384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err="1" smtClean="0"/>
            <a:t>Intercuspation</a:t>
          </a:r>
          <a:r>
            <a:rPr lang="en-US" sz="2200" kern="1200" dirty="0" smtClean="0"/>
            <a:t> of teeth</a:t>
          </a:r>
          <a:endParaRPr lang="en-US" sz="2200" kern="1200" dirty="0"/>
        </a:p>
      </dsp:txBody>
      <dsp:txXfrm>
        <a:off x="6213036" y="4034933"/>
        <a:ext cx="1877699" cy="1165860"/>
      </dsp:txXfrm>
    </dsp:sp>
    <dsp:sp modelId="{406575DE-FACF-4ABC-A931-11321F397320}">
      <dsp:nvSpPr>
        <dsp:cNvPr id="0" name=""/>
        <dsp:cNvSpPr/>
      </dsp:nvSpPr>
      <dsp:spPr>
        <a:xfrm>
          <a:off x="5960070" y="181600"/>
          <a:ext cx="1950243" cy="12384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8F56A8-A089-495B-862A-11D7D6CD486C}">
      <dsp:nvSpPr>
        <dsp:cNvPr id="0" name=""/>
        <dsp:cNvSpPr/>
      </dsp:nvSpPr>
      <dsp:spPr>
        <a:xfrm>
          <a:off x="6176764" y="387459"/>
          <a:ext cx="1950243" cy="1238404"/>
        </a:xfrm>
        <a:prstGeom prst="roundRect">
          <a:avLst>
            <a:gd name="adj" fmla="val 10000"/>
          </a:avLst>
        </a:prstGeom>
        <a:solidFill>
          <a:schemeClr val="accent2">
            <a:lumMod val="20000"/>
            <a:lumOff val="80000"/>
            <a:alpha val="90000"/>
          </a:schemeClr>
        </a:solidFill>
        <a:ln w="12700" cap="flat" cmpd="sng" algn="ctr">
          <a:solidFill>
            <a:schemeClr val="accent1">
              <a:hueOff val="0"/>
              <a:satOff val="0"/>
              <a:lumOff val="0"/>
              <a:alphaOff val="0"/>
            </a:schemeClr>
          </a:solidFill>
          <a:prstDash val="solid"/>
          <a:miter lim="800000"/>
        </a:ln>
        <a:effectLst>
          <a:glow rad="101600">
            <a:schemeClr val="accent2">
              <a:satMod val="175000"/>
              <a:alpha val="40000"/>
            </a:schemeClr>
          </a:glow>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kern="1200" dirty="0" smtClean="0">
              <a:solidFill>
                <a:srgbClr val="FF0000"/>
              </a:solidFill>
            </a:rPr>
            <a:t>Intraoral Sources of Anchorage</a:t>
          </a:r>
          <a:endParaRPr lang="en-US" sz="2200" b="1" kern="1200" dirty="0">
            <a:solidFill>
              <a:srgbClr val="FF0000"/>
            </a:solidFill>
          </a:endParaRPr>
        </a:p>
      </dsp:txBody>
      <dsp:txXfrm>
        <a:off x="6213036" y="423731"/>
        <a:ext cx="1877699" cy="11658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6C903D-0748-4EC7-9DB4-26693136F477}">
      <dsp:nvSpPr>
        <dsp:cNvPr id="0" name=""/>
        <dsp:cNvSpPr/>
      </dsp:nvSpPr>
      <dsp:spPr>
        <a:xfrm>
          <a:off x="0" y="106713"/>
          <a:ext cx="8368147" cy="431730"/>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dirty="0" smtClean="0"/>
            <a:t>D. Anchorage classified according to the number </a:t>
          </a:r>
          <a:r>
            <a:rPr lang="en-US" sz="1800" kern="1200" dirty="0" err="1" smtClean="0"/>
            <a:t>ofanchorage</a:t>
          </a:r>
          <a:r>
            <a:rPr lang="en-US" sz="1800" kern="1200" dirty="0" smtClean="0"/>
            <a:t> units as:</a:t>
          </a:r>
          <a:endParaRPr lang="en-US" sz="1800" kern="1200" dirty="0"/>
        </a:p>
      </dsp:txBody>
      <dsp:txXfrm>
        <a:off x="21075" y="127788"/>
        <a:ext cx="8325997" cy="389580"/>
      </dsp:txXfrm>
    </dsp:sp>
    <dsp:sp modelId="{F2712FE1-88FD-4A4F-8A73-1313214BA1B6}">
      <dsp:nvSpPr>
        <dsp:cNvPr id="0" name=""/>
        <dsp:cNvSpPr/>
      </dsp:nvSpPr>
      <dsp:spPr>
        <a:xfrm>
          <a:off x="0" y="590283"/>
          <a:ext cx="8368147"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smtClean="0"/>
            <a:t>1. Single</a:t>
          </a:r>
          <a:endParaRPr lang="en-US" sz="1800" kern="1200"/>
        </a:p>
      </dsp:txBody>
      <dsp:txXfrm>
        <a:off x="21075" y="611358"/>
        <a:ext cx="8325997" cy="389580"/>
      </dsp:txXfrm>
    </dsp:sp>
    <dsp:sp modelId="{B620BEF0-3EB4-46FF-B42D-34214839B938}">
      <dsp:nvSpPr>
        <dsp:cNvPr id="0" name=""/>
        <dsp:cNvSpPr/>
      </dsp:nvSpPr>
      <dsp:spPr>
        <a:xfrm>
          <a:off x="0" y="1073853"/>
          <a:ext cx="8368147"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smtClean="0"/>
            <a:t>2. Compound</a:t>
          </a:r>
          <a:endParaRPr lang="en-US" sz="1800" kern="1200"/>
        </a:p>
      </dsp:txBody>
      <dsp:txXfrm>
        <a:off x="21075" y="1094928"/>
        <a:ext cx="8325997" cy="389580"/>
      </dsp:txXfrm>
    </dsp:sp>
    <dsp:sp modelId="{D37246FA-B6B5-4F8D-A58B-DAAA3484AEB2}">
      <dsp:nvSpPr>
        <dsp:cNvPr id="0" name=""/>
        <dsp:cNvSpPr/>
      </dsp:nvSpPr>
      <dsp:spPr>
        <a:xfrm>
          <a:off x="0" y="1557423"/>
          <a:ext cx="8368147"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smtClean="0"/>
            <a:t>3. Reinforced.</a:t>
          </a:r>
          <a:endParaRPr lang="en-US" sz="1800" kern="1200"/>
        </a:p>
      </dsp:txBody>
      <dsp:txXfrm>
        <a:off x="21075" y="1578498"/>
        <a:ext cx="8325997" cy="389580"/>
      </dsp:txXfrm>
    </dsp:sp>
    <dsp:sp modelId="{7A32817D-B200-4B09-9A5D-5187B49A2D96}">
      <dsp:nvSpPr>
        <dsp:cNvPr id="0" name=""/>
        <dsp:cNvSpPr/>
      </dsp:nvSpPr>
      <dsp:spPr>
        <a:xfrm>
          <a:off x="0" y="2040993"/>
          <a:ext cx="8368147" cy="431730"/>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dirty="0" smtClean="0"/>
            <a:t>E. White and Gardiner classified anchorage into six categories as:</a:t>
          </a:r>
          <a:endParaRPr lang="en-US" sz="1800" kern="1200" dirty="0"/>
        </a:p>
      </dsp:txBody>
      <dsp:txXfrm>
        <a:off x="21075" y="2062068"/>
        <a:ext cx="8325997" cy="389580"/>
      </dsp:txXfrm>
    </dsp:sp>
    <dsp:sp modelId="{EB94B403-35D7-45C6-AB9C-41B92626CD07}">
      <dsp:nvSpPr>
        <dsp:cNvPr id="0" name=""/>
        <dsp:cNvSpPr/>
      </dsp:nvSpPr>
      <dsp:spPr>
        <a:xfrm>
          <a:off x="0" y="2524563"/>
          <a:ext cx="8368147"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smtClean="0"/>
            <a:t>1. Simple</a:t>
          </a:r>
          <a:endParaRPr lang="en-US" sz="1800" kern="1200"/>
        </a:p>
      </dsp:txBody>
      <dsp:txXfrm>
        <a:off x="21075" y="2545638"/>
        <a:ext cx="8325997" cy="389580"/>
      </dsp:txXfrm>
    </dsp:sp>
    <dsp:sp modelId="{82E3AF87-3887-4918-A5A5-733300874CA8}">
      <dsp:nvSpPr>
        <dsp:cNvPr id="0" name=""/>
        <dsp:cNvSpPr/>
      </dsp:nvSpPr>
      <dsp:spPr>
        <a:xfrm>
          <a:off x="0" y="3008133"/>
          <a:ext cx="8368147"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smtClean="0"/>
            <a:t>2. Stationary</a:t>
          </a:r>
          <a:endParaRPr lang="en-US" sz="1800" kern="1200"/>
        </a:p>
      </dsp:txBody>
      <dsp:txXfrm>
        <a:off x="21075" y="3029208"/>
        <a:ext cx="8325997" cy="389580"/>
      </dsp:txXfrm>
    </dsp:sp>
    <dsp:sp modelId="{D460E1F2-B506-4A51-937A-3C9958EA85C6}">
      <dsp:nvSpPr>
        <dsp:cNvPr id="0" name=""/>
        <dsp:cNvSpPr/>
      </dsp:nvSpPr>
      <dsp:spPr>
        <a:xfrm>
          <a:off x="0" y="3491704"/>
          <a:ext cx="8368147"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smtClean="0"/>
            <a:t>3. Reciprocal</a:t>
          </a:r>
          <a:endParaRPr lang="en-US" sz="1800" kern="1200"/>
        </a:p>
      </dsp:txBody>
      <dsp:txXfrm>
        <a:off x="21075" y="3512779"/>
        <a:ext cx="8325997" cy="389580"/>
      </dsp:txXfrm>
    </dsp:sp>
    <dsp:sp modelId="{F9E8C712-F13E-4A75-B164-5DBA6B08C1DA}">
      <dsp:nvSpPr>
        <dsp:cNvPr id="0" name=""/>
        <dsp:cNvSpPr/>
      </dsp:nvSpPr>
      <dsp:spPr>
        <a:xfrm>
          <a:off x="0" y="3975274"/>
          <a:ext cx="8368147"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smtClean="0"/>
            <a:t>4. Reinforced</a:t>
          </a:r>
          <a:endParaRPr lang="en-US" sz="1800" kern="1200"/>
        </a:p>
      </dsp:txBody>
      <dsp:txXfrm>
        <a:off x="21075" y="3996349"/>
        <a:ext cx="8325997" cy="389580"/>
      </dsp:txXfrm>
    </dsp:sp>
    <dsp:sp modelId="{7CC4DD01-8B1E-4F6A-85CA-7D21D91F259C}">
      <dsp:nvSpPr>
        <dsp:cNvPr id="0" name=""/>
        <dsp:cNvSpPr/>
      </dsp:nvSpPr>
      <dsp:spPr>
        <a:xfrm>
          <a:off x="0" y="4458844"/>
          <a:ext cx="8368147"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smtClean="0"/>
            <a:t>5. Intermaxillary</a:t>
          </a:r>
          <a:endParaRPr lang="en-US" sz="1800" kern="1200"/>
        </a:p>
      </dsp:txBody>
      <dsp:txXfrm>
        <a:off x="21075" y="4479919"/>
        <a:ext cx="8325997" cy="389580"/>
      </dsp:txXfrm>
    </dsp:sp>
    <dsp:sp modelId="{69E0259C-4776-4E1D-BFAF-844B71DA7F94}">
      <dsp:nvSpPr>
        <dsp:cNvPr id="0" name=""/>
        <dsp:cNvSpPr/>
      </dsp:nvSpPr>
      <dsp:spPr>
        <a:xfrm>
          <a:off x="0" y="4942414"/>
          <a:ext cx="8368147"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dirty="0" smtClean="0"/>
            <a:t>6. Extraoral.</a:t>
          </a:r>
          <a:endParaRPr lang="en-US" sz="1800" kern="1200" dirty="0"/>
        </a:p>
      </dsp:txBody>
      <dsp:txXfrm>
        <a:off x="21075" y="4963489"/>
        <a:ext cx="8325997" cy="3895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24A77A-2E0D-4627-98C8-5A4268955FBF}">
      <dsp:nvSpPr>
        <dsp:cNvPr id="0" name=""/>
        <dsp:cNvSpPr/>
      </dsp:nvSpPr>
      <dsp:spPr>
        <a:xfrm>
          <a:off x="9819047" y="3591872"/>
          <a:ext cx="132833" cy="581936"/>
        </a:xfrm>
        <a:custGeom>
          <a:avLst/>
          <a:gdLst/>
          <a:ahLst/>
          <a:cxnLst/>
          <a:rect l="0" t="0" r="0" b="0"/>
          <a:pathLst>
            <a:path>
              <a:moveTo>
                <a:pt x="0" y="0"/>
              </a:moveTo>
              <a:lnTo>
                <a:pt x="0" y="581936"/>
              </a:lnTo>
              <a:lnTo>
                <a:pt x="132833" y="58193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048C838-4D7D-412B-85FC-4CF9DD38E60D}">
      <dsp:nvSpPr>
        <dsp:cNvPr id="0" name=""/>
        <dsp:cNvSpPr/>
      </dsp:nvSpPr>
      <dsp:spPr>
        <a:xfrm>
          <a:off x="9686213" y="3591872"/>
          <a:ext cx="132833" cy="581936"/>
        </a:xfrm>
        <a:custGeom>
          <a:avLst/>
          <a:gdLst/>
          <a:ahLst/>
          <a:cxnLst/>
          <a:rect l="0" t="0" r="0" b="0"/>
          <a:pathLst>
            <a:path>
              <a:moveTo>
                <a:pt x="132833" y="0"/>
              </a:moveTo>
              <a:lnTo>
                <a:pt x="132833" y="581936"/>
              </a:lnTo>
              <a:lnTo>
                <a:pt x="0" y="58193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FCD3775-2CC1-4EA6-955C-F04E6FA9DAB2}">
      <dsp:nvSpPr>
        <dsp:cNvPr id="0" name=""/>
        <dsp:cNvSpPr/>
      </dsp:nvSpPr>
      <dsp:spPr>
        <a:xfrm>
          <a:off x="8288299" y="2693665"/>
          <a:ext cx="898206" cy="581936"/>
        </a:xfrm>
        <a:custGeom>
          <a:avLst/>
          <a:gdLst/>
          <a:ahLst/>
          <a:cxnLst/>
          <a:rect l="0" t="0" r="0" b="0"/>
          <a:pathLst>
            <a:path>
              <a:moveTo>
                <a:pt x="0" y="0"/>
              </a:moveTo>
              <a:lnTo>
                <a:pt x="0" y="581936"/>
              </a:lnTo>
              <a:lnTo>
                <a:pt x="898206" y="58193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EEC2A5-919D-4D34-AB27-8A5E8F469897}">
      <dsp:nvSpPr>
        <dsp:cNvPr id="0" name=""/>
        <dsp:cNvSpPr/>
      </dsp:nvSpPr>
      <dsp:spPr>
        <a:xfrm>
          <a:off x="6757552" y="3591872"/>
          <a:ext cx="132833" cy="581936"/>
        </a:xfrm>
        <a:custGeom>
          <a:avLst/>
          <a:gdLst/>
          <a:ahLst/>
          <a:cxnLst/>
          <a:rect l="0" t="0" r="0" b="0"/>
          <a:pathLst>
            <a:path>
              <a:moveTo>
                <a:pt x="0" y="0"/>
              </a:moveTo>
              <a:lnTo>
                <a:pt x="0" y="581936"/>
              </a:lnTo>
              <a:lnTo>
                <a:pt x="132833" y="58193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FF118F5-B73C-4259-A02A-B0CDB9CFF8C6}">
      <dsp:nvSpPr>
        <dsp:cNvPr id="0" name=""/>
        <dsp:cNvSpPr/>
      </dsp:nvSpPr>
      <dsp:spPr>
        <a:xfrm>
          <a:off x="6624719" y="3591872"/>
          <a:ext cx="132833" cy="581936"/>
        </a:xfrm>
        <a:custGeom>
          <a:avLst/>
          <a:gdLst/>
          <a:ahLst/>
          <a:cxnLst/>
          <a:rect l="0" t="0" r="0" b="0"/>
          <a:pathLst>
            <a:path>
              <a:moveTo>
                <a:pt x="132833" y="0"/>
              </a:moveTo>
              <a:lnTo>
                <a:pt x="132833" y="581936"/>
              </a:lnTo>
              <a:lnTo>
                <a:pt x="0" y="58193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1231E4-8057-4855-A95E-DA862299372A}">
      <dsp:nvSpPr>
        <dsp:cNvPr id="0" name=""/>
        <dsp:cNvSpPr/>
      </dsp:nvSpPr>
      <dsp:spPr>
        <a:xfrm>
          <a:off x="7390092" y="2693665"/>
          <a:ext cx="898206" cy="581936"/>
        </a:xfrm>
        <a:custGeom>
          <a:avLst/>
          <a:gdLst/>
          <a:ahLst/>
          <a:cxnLst/>
          <a:rect l="0" t="0" r="0" b="0"/>
          <a:pathLst>
            <a:path>
              <a:moveTo>
                <a:pt x="898206" y="0"/>
              </a:moveTo>
              <a:lnTo>
                <a:pt x="898206" y="581936"/>
              </a:lnTo>
              <a:lnTo>
                <a:pt x="0" y="58193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0FBB267-6DFE-422D-A28F-E2CD8C9D8707}">
      <dsp:nvSpPr>
        <dsp:cNvPr id="0" name=""/>
        <dsp:cNvSpPr/>
      </dsp:nvSpPr>
      <dsp:spPr>
        <a:xfrm>
          <a:off x="4844118" y="1795458"/>
          <a:ext cx="3444180" cy="265666"/>
        </a:xfrm>
        <a:custGeom>
          <a:avLst/>
          <a:gdLst/>
          <a:ahLst/>
          <a:cxnLst/>
          <a:rect l="0" t="0" r="0" b="0"/>
          <a:pathLst>
            <a:path>
              <a:moveTo>
                <a:pt x="0" y="0"/>
              </a:moveTo>
              <a:lnTo>
                <a:pt x="0" y="132833"/>
              </a:lnTo>
              <a:lnTo>
                <a:pt x="3444180" y="132833"/>
              </a:lnTo>
              <a:lnTo>
                <a:pt x="3444180" y="26566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644BC18-9907-4663-A61C-9AE0ABAB7B9E}">
      <dsp:nvSpPr>
        <dsp:cNvPr id="0" name=""/>
        <dsp:cNvSpPr/>
      </dsp:nvSpPr>
      <dsp:spPr>
        <a:xfrm>
          <a:off x="4461432" y="2693665"/>
          <a:ext cx="132833" cy="581936"/>
        </a:xfrm>
        <a:custGeom>
          <a:avLst/>
          <a:gdLst/>
          <a:ahLst/>
          <a:cxnLst/>
          <a:rect l="0" t="0" r="0" b="0"/>
          <a:pathLst>
            <a:path>
              <a:moveTo>
                <a:pt x="0" y="0"/>
              </a:moveTo>
              <a:lnTo>
                <a:pt x="0" y="581936"/>
              </a:lnTo>
              <a:lnTo>
                <a:pt x="132833" y="58193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7006FCB-ED8E-4190-96FC-95746E45C117}">
      <dsp:nvSpPr>
        <dsp:cNvPr id="0" name=""/>
        <dsp:cNvSpPr/>
      </dsp:nvSpPr>
      <dsp:spPr>
        <a:xfrm>
          <a:off x="4338390" y="2693665"/>
          <a:ext cx="123041" cy="581936"/>
        </a:xfrm>
        <a:custGeom>
          <a:avLst/>
          <a:gdLst/>
          <a:ahLst/>
          <a:cxnLst/>
          <a:rect l="0" t="0" r="0" b="0"/>
          <a:pathLst>
            <a:path>
              <a:moveTo>
                <a:pt x="123041" y="0"/>
              </a:moveTo>
              <a:lnTo>
                <a:pt x="123041" y="581936"/>
              </a:lnTo>
              <a:lnTo>
                <a:pt x="0" y="58193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2150796-051B-4170-97D5-D253AA636FA1}">
      <dsp:nvSpPr>
        <dsp:cNvPr id="0" name=""/>
        <dsp:cNvSpPr/>
      </dsp:nvSpPr>
      <dsp:spPr>
        <a:xfrm>
          <a:off x="4461432" y="1795458"/>
          <a:ext cx="382686" cy="265666"/>
        </a:xfrm>
        <a:custGeom>
          <a:avLst/>
          <a:gdLst/>
          <a:ahLst/>
          <a:cxnLst/>
          <a:rect l="0" t="0" r="0" b="0"/>
          <a:pathLst>
            <a:path>
              <a:moveTo>
                <a:pt x="382686" y="0"/>
              </a:moveTo>
              <a:lnTo>
                <a:pt x="382686" y="132833"/>
              </a:lnTo>
              <a:lnTo>
                <a:pt x="0" y="132833"/>
              </a:lnTo>
              <a:lnTo>
                <a:pt x="0" y="26566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2C86F1-7BD0-4BB6-B499-AF131EAD0407}">
      <dsp:nvSpPr>
        <dsp:cNvPr id="0" name=""/>
        <dsp:cNvSpPr/>
      </dsp:nvSpPr>
      <dsp:spPr>
        <a:xfrm>
          <a:off x="1399937" y="2693665"/>
          <a:ext cx="132833" cy="581936"/>
        </a:xfrm>
        <a:custGeom>
          <a:avLst/>
          <a:gdLst/>
          <a:ahLst/>
          <a:cxnLst/>
          <a:rect l="0" t="0" r="0" b="0"/>
          <a:pathLst>
            <a:path>
              <a:moveTo>
                <a:pt x="0" y="0"/>
              </a:moveTo>
              <a:lnTo>
                <a:pt x="0" y="581936"/>
              </a:lnTo>
              <a:lnTo>
                <a:pt x="132833" y="58193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D1796C-C0CC-4F77-9B94-06D8A77586F1}">
      <dsp:nvSpPr>
        <dsp:cNvPr id="0" name=""/>
        <dsp:cNvSpPr/>
      </dsp:nvSpPr>
      <dsp:spPr>
        <a:xfrm>
          <a:off x="1267104" y="2693665"/>
          <a:ext cx="132833" cy="581936"/>
        </a:xfrm>
        <a:custGeom>
          <a:avLst/>
          <a:gdLst/>
          <a:ahLst/>
          <a:cxnLst/>
          <a:rect l="0" t="0" r="0" b="0"/>
          <a:pathLst>
            <a:path>
              <a:moveTo>
                <a:pt x="132833" y="0"/>
              </a:moveTo>
              <a:lnTo>
                <a:pt x="132833" y="581936"/>
              </a:lnTo>
              <a:lnTo>
                <a:pt x="0" y="58193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CA8480-0EDA-44ED-89A7-45864E22C18D}">
      <dsp:nvSpPr>
        <dsp:cNvPr id="0" name=""/>
        <dsp:cNvSpPr/>
      </dsp:nvSpPr>
      <dsp:spPr>
        <a:xfrm>
          <a:off x="1399937" y="1795458"/>
          <a:ext cx="3444180" cy="265666"/>
        </a:xfrm>
        <a:custGeom>
          <a:avLst/>
          <a:gdLst/>
          <a:ahLst/>
          <a:cxnLst/>
          <a:rect l="0" t="0" r="0" b="0"/>
          <a:pathLst>
            <a:path>
              <a:moveTo>
                <a:pt x="3444180" y="0"/>
              </a:moveTo>
              <a:lnTo>
                <a:pt x="3444180" y="132833"/>
              </a:lnTo>
              <a:lnTo>
                <a:pt x="0" y="132833"/>
              </a:lnTo>
              <a:lnTo>
                <a:pt x="0" y="26566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2DDF4C-E35B-4C9E-8693-9CB094D1AFC9}">
      <dsp:nvSpPr>
        <dsp:cNvPr id="0" name=""/>
        <dsp:cNvSpPr/>
      </dsp:nvSpPr>
      <dsp:spPr>
        <a:xfrm>
          <a:off x="4211578" y="1162918"/>
          <a:ext cx="1265080" cy="6325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Intraoral anchorage</a:t>
          </a:r>
          <a:endParaRPr lang="en-US" sz="2100" kern="1200" dirty="0"/>
        </a:p>
      </dsp:txBody>
      <dsp:txXfrm>
        <a:off x="4211578" y="1162918"/>
        <a:ext cx="1265080" cy="632540"/>
      </dsp:txXfrm>
    </dsp:sp>
    <dsp:sp modelId="{0542036C-D224-4F8E-BF38-7CA91C0F5F4D}">
      <dsp:nvSpPr>
        <dsp:cNvPr id="0" name=""/>
        <dsp:cNvSpPr/>
      </dsp:nvSpPr>
      <dsp:spPr>
        <a:xfrm>
          <a:off x="767397" y="2061125"/>
          <a:ext cx="1265080" cy="6325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simple</a:t>
          </a:r>
          <a:endParaRPr lang="en-US" sz="2100" kern="1200" dirty="0"/>
        </a:p>
      </dsp:txBody>
      <dsp:txXfrm>
        <a:off x="767397" y="2061125"/>
        <a:ext cx="1265080" cy="632540"/>
      </dsp:txXfrm>
    </dsp:sp>
    <dsp:sp modelId="{EA535524-7C08-4197-9946-01E537459018}">
      <dsp:nvSpPr>
        <dsp:cNvPr id="0" name=""/>
        <dsp:cNvSpPr/>
      </dsp:nvSpPr>
      <dsp:spPr>
        <a:xfrm>
          <a:off x="2024" y="2959332"/>
          <a:ext cx="1265080" cy="6325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single</a:t>
          </a:r>
          <a:endParaRPr lang="en-US" sz="2100" kern="1200" dirty="0"/>
        </a:p>
      </dsp:txBody>
      <dsp:txXfrm>
        <a:off x="2024" y="2959332"/>
        <a:ext cx="1265080" cy="632540"/>
      </dsp:txXfrm>
    </dsp:sp>
    <dsp:sp modelId="{89DCF836-D90B-49D3-B0E8-8D8D424C0D55}">
      <dsp:nvSpPr>
        <dsp:cNvPr id="0" name=""/>
        <dsp:cNvSpPr/>
      </dsp:nvSpPr>
      <dsp:spPr>
        <a:xfrm>
          <a:off x="1532771" y="2959332"/>
          <a:ext cx="1265080" cy="6325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compound</a:t>
          </a:r>
          <a:endParaRPr lang="en-US" sz="2100" kern="1200" dirty="0"/>
        </a:p>
      </dsp:txBody>
      <dsp:txXfrm>
        <a:off x="1532771" y="2959332"/>
        <a:ext cx="1265080" cy="632540"/>
      </dsp:txXfrm>
    </dsp:sp>
    <dsp:sp modelId="{BDFC0755-E631-431E-8FE5-A8F7B99DF83F}">
      <dsp:nvSpPr>
        <dsp:cNvPr id="0" name=""/>
        <dsp:cNvSpPr/>
      </dsp:nvSpPr>
      <dsp:spPr>
        <a:xfrm>
          <a:off x="3828892" y="2061125"/>
          <a:ext cx="1265080" cy="6325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stationary</a:t>
          </a:r>
          <a:endParaRPr lang="en-US" sz="2100" kern="1200" dirty="0"/>
        </a:p>
      </dsp:txBody>
      <dsp:txXfrm>
        <a:off x="3828892" y="2061125"/>
        <a:ext cx="1265080" cy="632540"/>
      </dsp:txXfrm>
    </dsp:sp>
    <dsp:sp modelId="{8B5EFBF7-36B8-4761-9624-D986E5E28D0D}">
      <dsp:nvSpPr>
        <dsp:cNvPr id="0" name=""/>
        <dsp:cNvSpPr/>
      </dsp:nvSpPr>
      <dsp:spPr>
        <a:xfrm>
          <a:off x="3073310" y="2959332"/>
          <a:ext cx="1265080" cy="6325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single</a:t>
          </a:r>
          <a:endParaRPr lang="en-US" sz="2100" kern="1200" dirty="0"/>
        </a:p>
      </dsp:txBody>
      <dsp:txXfrm>
        <a:off x="3073310" y="2959332"/>
        <a:ext cx="1265080" cy="632540"/>
      </dsp:txXfrm>
    </dsp:sp>
    <dsp:sp modelId="{68F26B5E-B311-47FC-AE62-ABAA7677179F}">
      <dsp:nvSpPr>
        <dsp:cNvPr id="0" name=""/>
        <dsp:cNvSpPr/>
      </dsp:nvSpPr>
      <dsp:spPr>
        <a:xfrm>
          <a:off x="4594265" y="2959332"/>
          <a:ext cx="1265080" cy="6325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compound</a:t>
          </a:r>
          <a:endParaRPr lang="en-US" sz="2100" kern="1200" dirty="0"/>
        </a:p>
      </dsp:txBody>
      <dsp:txXfrm>
        <a:off x="4594265" y="2959332"/>
        <a:ext cx="1265080" cy="632540"/>
      </dsp:txXfrm>
    </dsp:sp>
    <dsp:sp modelId="{615A83DC-08C3-46AE-A684-19563ACA8169}">
      <dsp:nvSpPr>
        <dsp:cNvPr id="0" name=""/>
        <dsp:cNvSpPr/>
      </dsp:nvSpPr>
      <dsp:spPr>
        <a:xfrm>
          <a:off x="7655759" y="2061125"/>
          <a:ext cx="1265080" cy="6325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reciprocal</a:t>
          </a:r>
          <a:endParaRPr lang="en-US" sz="2100" kern="1200" dirty="0"/>
        </a:p>
      </dsp:txBody>
      <dsp:txXfrm>
        <a:off x="7655759" y="2061125"/>
        <a:ext cx="1265080" cy="632540"/>
      </dsp:txXfrm>
    </dsp:sp>
    <dsp:sp modelId="{3157F8CB-149F-4C04-BAE9-49D0DEE7B707}">
      <dsp:nvSpPr>
        <dsp:cNvPr id="0" name=""/>
        <dsp:cNvSpPr/>
      </dsp:nvSpPr>
      <dsp:spPr>
        <a:xfrm>
          <a:off x="6125012" y="2959332"/>
          <a:ext cx="1265080" cy="6325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simple</a:t>
          </a:r>
          <a:endParaRPr lang="en-US" sz="2100" kern="1200" dirty="0"/>
        </a:p>
      </dsp:txBody>
      <dsp:txXfrm>
        <a:off x="6125012" y="2959332"/>
        <a:ext cx="1265080" cy="632540"/>
      </dsp:txXfrm>
    </dsp:sp>
    <dsp:sp modelId="{D8633298-FBAC-43A9-9869-2536D9B6006D}">
      <dsp:nvSpPr>
        <dsp:cNvPr id="0" name=""/>
        <dsp:cNvSpPr/>
      </dsp:nvSpPr>
      <dsp:spPr>
        <a:xfrm>
          <a:off x="5359639" y="3857539"/>
          <a:ext cx="1265080" cy="6325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simple</a:t>
          </a:r>
          <a:endParaRPr lang="en-US" sz="2100" kern="1200" dirty="0"/>
        </a:p>
      </dsp:txBody>
      <dsp:txXfrm>
        <a:off x="5359639" y="3857539"/>
        <a:ext cx="1265080" cy="632540"/>
      </dsp:txXfrm>
    </dsp:sp>
    <dsp:sp modelId="{25106D87-DE3A-44C6-AFD1-7AA1BB437D06}">
      <dsp:nvSpPr>
        <dsp:cNvPr id="0" name=""/>
        <dsp:cNvSpPr/>
      </dsp:nvSpPr>
      <dsp:spPr>
        <a:xfrm>
          <a:off x="6890386" y="3857539"/>
          <a:ext cx="1265080" cy="6325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compound</a:t>
          </a:r>
          <a:endParaRPr lang="en-US" sz="2100" kern="1200" dirty="0"/>
        </a:p>
      </dsp:txBody>
      <dsp:txXfrm>
        <a:off x="6890386" y="3857539"/>
        <a:ext cx="1265080" cy="632540"/>
      </dsp:txXfrm>
    </dsp:sp>
    <dsp:sp modelId="{2D607693-07F9-4CEE-ADC1-88E6A6E550EF}">
      <dsp:nvSpPr>
        <dsp:cNvPr id="0" name=""/>
        <dsp:cNvSpPr/>
      </dsp:nvSpPr>
      <dsp:spPr>
        <a:xfrm>
          <a:off x="9186506" y="2959332"/>
          <a:ext cx="1265080" cy="6325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stationary</a:t>
          </a:r>
          <a:endParaRPr lang="en-US" sz="2100" kern="1200" dirty="0"/>
        </a:p>
      </dsp:txBody>
      <dsp:txXfrm>
        <a:off x="9186506" y="2959332"/>
        <a:ext cx="1265080" cy="632540"/>
      </dsp:txXfrm>
    </dsp:sp>
    <dsp:sp modelId="{4E07CC69-6C3F-4E31-B7E9-53DB91FEF4CE}">
      <dsp:nvSpPr>
        <dsp:cNvPr id="0" name=""/>
        <dsp:cNvSpPr/>
      </dsp:nvSpPr>
      <dsp:spPr>
        <a:xfrm>
          <a:off x="8421133" y="3857539"/>
          <a:ext cx="1265080" cy="6325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simple</a:t>
          </a:r>
          <a:endParaRPr lang="en-US" sz="2100" kern="1200" dirty="0"/>
        </a:p>
      </dsp:txBody>
      <dsp:txXfrm>
        <a:off x="8421133" y="3857539"/>
        <a:ext cx="1265080" cy="632540"/>
      </dsp:txXfrm>
    </dsp:sp>
    <dsp:sp modelId="{65EBB706-608F-4FF9-B349-F35CD8C990B3}">
      <dsp:nvSpPr>
        <dsp:cNvPr id="0" name=""/>
        <dsp:cNvSpPr/>
      </dsp:nvSpPr>
      <dsp:spPr>
        <a:xfrm>
          <a:off x="9951880" y="3857539"/>
          <a:ext cx="1265080" cy="6325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smtClean="0"/>
            <a:t>compound</a:t>
          </a:r>
          <a:endParaRPr lang="en-US" sz="2100" kern="1200"/>
        </a:p>
      </dsp:txBody>
      <dsp:txXfrm>
        <a:off x="9951880" y="3857539"/>
        <a:ext cx="1265080" cy="6325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2BE5DD-30B6-4976-A4F4-4A32A597673F}">
      <dsp:nvSpPr>
        <dsp:cNvPr id="0" name=""/>
        <dsp:cNvSpPr/>
      </dsp:nvSpPr>
      <dsp:spPr>
        <a:xfrm>
          <a:off x="8001185" y="3541366"/>
          <a:ext cx="91440" cy="262010"/>
        </a:xfrm>
        <a:custGeom>
          <a:avLst/>
          <a:gdLst/>
          <a:ahLst/>
          <a:cxnLst/>
          <a:rect l="0" t="0" r="0" b="0"/>
          <a:pathLst>
            <a:path>
              <a:moveTo>
                <a:pt x="110752" y="0"/>
              </a:moveTo>
              <a:lnTo>
                <a:pt x="110752" y="132045"/>
              </a:lnTo>
              <a:lnTo>
                <a:pt x="45720" y="132045"/>
              </a:lnTo>
              <a:lnTo>
                <a:pt x="45720" y="26201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FEE9A2-4441-43B7-BD78-A039049DF07B}">
      <dsp:nvSpPr>
        <dsp:cNvPr id="0" name=""/>
        <dsp:cNvSpPr/>
      </dsp:nvSpPr>
      <dsp:spPr>
        <a:xfrm>
          <a:off x="5582681" y="1901354"/>
          <a:ext cx="2529256" cy="259931"/>
        </a:xfrm>
        <a:custGeom>
          <a:avLst/>
          <a:gdLst/>
          <a:ahLst/>
          <a:cxnLst/>
          <a:rect l="0" t="0" r="0" b="0"/>
          <a:pathLst>
            <a:path>
              <a:moveTo>
                <a:pt x="0" y="0"/>
              </a:moveTo>
              <a:lnTo>
                <a:pt x="0" y="129965"/>
              </a:lnTo>
              <a:lnTo>
                <a:pt x="2529256" y="129965"/>
              </a:lnTo>
              <a:lnTo>
                <a:pt x="2529256" y="25993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A34CA49-4144-4784-8FB1-41242C23831B}">
      <dsp:nvSpPr>
        <dsp:cNvPr id="0" name=""/>
        <dsp:cNvSpPr/>
      </dsp:nvSpPr>
      <dsp:spPr>
        <a:xfrm>
          <a:off x="3147889" y="3284621"/>
          <a:ext cx="2932733" cy="259931"/>
        </a:xfrm>
        <a:custGeom>
          <a:avLst/>
          <a:gdLst/>
          <a:ahLst/>
          <a:cxnLst/>
          <a:rect l="0" t="0" r="0" b="0"/>
          <a:pathLst>
            <a:path>
              <a:moveTo>
                <a:pt x="0" y="0"/>
              </a:moveTo>
              <a:lnTo>
                <a:pt x="0" y="129965"/>
              </a:lnTo>
              <a:lnTo>
                <a:pt x="2932733" y="129965"/>
              </a:lnTo>
              <a:lnTo>
                <a:pt x="2932733" y="25993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22C110-9A9C-4DDA-9F02-E8B02164C391}">
      <dsp:nvSpPr>
        <dsp:cNvPr id="0" name=""/>
        <dsp:cNvSpPr/>
      </dsp:nvSpPr>
      <dsp:spPr>
        <a:xfrm>
          <a:off x="3147889" y="3284621"/>
          <a:ext cx="398690" cy="259931"/>
        </a:xfrm>
        <a:custGeom>
          <a:avLst/>
          <a:gdLst/>
          <a:ahLst/>
          <a:cxnLst/>
          <a:rect l="0" t="0" r="0" b="0"/>
          <a:pathLst>
            <a:path>
              <a:moveTo>
                <a:pt x="0" y="0"/>
              </a:moveTo>
              <a:lnTo>
                <a:pt x="0" y="129965"/>
              </a:lnTo>
              <a:lnTo>
                <a:pt x="398690" y="129965"/>
              </a:lnTo>
              <a:lnTo>
                <a:pt x="398690" y="25993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E4C69A4-0121-458B-B460-68AEFFA4554F}">
      <dsp:nvSpPr>
        <dsp:cNvPr id="0" name=""/>
        <dsp:cNvSpPr/>
      </dsp:nvSpPr>
      <dsp:spPr>
        <a:xfrm>
          <a:off x="871122" y="3284621"/>
          <a:ext cx="2276766" cy="259931"/>
        </a:xfrm>
        <a:custGeom>
          <a:avLst/>
          <a:gdLst/>
          <a:ahLst/>
          <a:cxnLst/>
          <a:rect l="0" t="0" r="0" b="0"/>
          <a:pathLst>
            <a:path>
              <a:moveTo>
                <a:pt x="2276766" y="0"/>
              </a:moveTo>
              <a:lnTo>
                <a:pt x="2276766" y="129965"/>
              </a:lnTo>
              <a:lnTo>
                <a:pt x="0" y="129965"/>
              </a:lnTo>
              <a:lnTo>
                <a:pt x="0" y="25993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D99371C-F724-4C2F-9793-B200FFA1C69E}">
      <dsp:nvSpPr>
        <dsp:cNvPr id="0" name=""/>
        <dsp:cNvSpPr/>
      </dsp:nvSpPr>
      <dsp:spPr>
        <a:xfrm>
          <a:off x="3147889" y="1901354"/>
          <a:ext cx="2434791" cy="259931"/>
        </a:xfrm>
        <a:custGeom>
          <a:avLst/>
          <a:gdLst/>
          <a:ahLst/>
          <a:cxnLst/>
          <a:rect l="0" t="0" r="0" b="0"/>
          <a:pathLst>
            <a:path>
              <a:moveTo>
                <a:pt x="2434791" y="0"/>
              </a:moveTo>
              <a:lnTo>
                <a:pt x="2434791" y="129965"/>
              </a:lnTo>
              <a:lnTo>
                <a:pt x="0" y="129965"/>
              </a:lnTo>
              <a:lnTo>
                <a:pt x="0" y="25993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99B379-0106-4C67-8BCE-4146E8301DD9}">
      <dsp:nvSpPr>
        <dsp:cNvPr id="0" name=""/>
        <dsp:cNvSpPr/>
      </dsp:nvSpPr>
      <dsp:spPr>
        <a:xfrm>
          <a:off x="5166791" y="1069574"/>
          <a:ext cx="831779" cy="831779"/>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405747-707A-4DFB-A7F2-D5C651A422FF}">
      <dsp:nvSpPr>
        <dsp:cNvPr id="0" name=""/>
        <dsp:cNvSpPr/>
      </dsp:nvSpPr>
      <dsp:spPr>
        <a:xfrm>
          <a:off x="5998571" y="1067494"/>
          <a:ext cx="1247669" cy="831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n-US" sz="1500" kern="1200" dirty="0" smtClean="0"/>
            <a:t>intraoral</a:t>
          </a:r>
          <a:endParaRPr lang="en-US" sz="1500" kern="1200" dirty="0"/>
        </a:p>
      </dsp:txBody>
      <dsp:txXfrm>
        <a:off x="5998571" y="1067494"/>
        <a:ext cx="1247669" cy="831779"/>
      </dsp:txXfrm>
    </dsp:sp>
    <dsp:sp modelId="{60A391B9-CD72-41AD-A434-499EB80D7B7D}">
      <dsp:nvSpPr>
        <dsp:cNvPr id="0" name=""/>
        <dsp:cNvSpPr/>
      </dsp:nvSpPr>
      <dsp:spPr>
        <a:xfrm>
          <a:off x="2616740" y="2161285"/>
          <a:ext cx="1062299" cy="1123335"/>
        </a:xfrm>
        <a:prstGeom prst="flowChartProcess">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2EE19F-528A-46BC-98C9-D17D7226526C}">
      <dsp:nvSpPr>
        <dsp:cNvPr id="0" name=""/>
        <dsp:cNvSpPr/>
      </dsp:nvSpPr>
      <dsp:spPr>
        <a:xfrm>
          <a:off x="3906676" y="2235130"/>
          <a:ext cx="1247669" cy="831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n-US" sz="1500" kern="1200" dirty="0" err="1" smtClean="0"/>
            <a:t>intramaxillary</a:t>
          </a:r>
          <a:endParaRPr lang="en-US" sz="1500" kern="1200" dirty="0"/>
        </a:p>
      </dsp:txBody>
      <dsp:txXfrm>
        <a:off x="3906676" y="2235130"/>
        <a:ext cx="1247669" cy="831779"/>
      </dsp:txXfrm>
    </dsp:sp>
    <dsp:sp modelId="{FF189C05-6880-424D-991A-B66D8E36B0D8}">
      <dsp:nvSpPr>
        <dsp:cNvPr id="0" name=""/>
        <dsp:cNvSpPr/>
      </dsp:nvSpPr>
      <dsp:spPr>
        <a:xfrm>
          <a:off x="5119" y="3544552"/>
          <a:ext cx="1732007" cy="1265129"/>
        </a:xfrm>
        <a:prstGeom prst="flowChartProcess">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8EC3BD-D143-4217-B71B-E90B26C73072}">
      <dsp:nvSpPr>
        <dsp:cNvPr id="0" name=""/>
        <dsp:cNvSpPr/>
      </dsp:nvSpPr>
      <dsp:spPr>
        <a:xfrm>
          <a:off x="1464818" y="4610049"/>
          <a:ext cx="1247669" cy="831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n-US" sz="1500" kern="1200" dirty="0" smtClean="0"/>
            <a:t>simple</a:t>
          </a:r>
          <a:endParaRPr lang="en-US" sz="1500" kern="1200" dirty="0"/>
        </a:p>
      </dsp:txBody>
      <dsp:txXfrm>
        <a:off x="1464818" y="4610049"/>
        <a:ext cx="1247669" cy="831779"/>
      </dsp:txXfrm>
    </dsp:sp>
    <dsp:sp modelId="{14B81628-0142-44D1-8D28-0327A3284855}">
      <dsp:nvSpPr>
        <dsp:cNvPr id="0" name=""/>
        <dsp:cNvSpPr/>
      </dsp:nvSpPr>
      <dsp:spPr>
        <a:xfrm>
          <a:off x="2742627" y="3544552"/>
          <a:ext cx="1607905" cy="1423075"/>
        </a:xfrm>
        <a:prstGeom prst="rect">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EC2E16-963F-46B2-AD2F-53D6C7C7A6DD}">
      <dsp:nvSpPr>
        <dsp:cNvPr id="0" name=""/>
        <dsp:cNvSpPr/>
      </dsp:nvSpPr>
      <dsp:spPr>
        <a:xfrm>
          <a:off x="4102172" y="4526410"/>
          <a:ext cx="1247669" cy="831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n-US" sz="1500" kern="1200" dirty="0" smtClean="0"/>
            <a:t>stationary</a:t>
          </a:r>
          <a:endParaRPr lang="en-US" sz="1500" kern="1200" dirty="0"/>
        </a:p>
      </dsp:txBody>
      <dsp:txXfrm>
        <a:off x="4102172" y="4526410"/>
        <a:ext cx="1247669" cy="831779"/>
      </dsp:txXfrm>
    </dsp:sp>
    <dsp:sp modelId="{765BEF42-C99D-4D2D-8DE5-A98854B08E94}">
      <dsp:nvSpPr>
        <dsp:cNvPr id="0" name=""/>
        <dsp:cNvSpPr/>
      </dsp:nvSpPr>
      <dsp:spPr>
        <a:xfrm>
          <a:off x="5418085" y="3544552"/>
          <a:ext cx="1325075" cy="1451580"/>
        </a:xfrm>
        <a:prstGeom prst="rect">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DCB636-80D8-4011-BB57-DB6DE93FD31C}">
      <dsp:nvSpPr>
        <dsp:cNvPr id="0" name=""/>
        <dsp:cNvSpPr/>
      </dsp:nvSpPr>
      <dsp:spPr>
        <a:xfrm flipV="1">
          <a:off x="6817626" y="4243101"/>
          <a:ext cx="605444" cy="50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l" defTabSz="222250">
            <a:lnSpc>
              <a:spcPct val="90000"/>
            </a:lnSpc>
            <a:spcBef>
              <a:spcPct val="0"/>
            </a:spcBef>
            <a:spcAft>
              <a:spcPct val="35000"/>
            </a:spcAft>
          </a:pPr>
          <a:endParaRPr lang="en-US" sz="500" kern="1200"/>
        </a:p>
      </dsp:txBody>
      <dsp:txXfrm rot="10800000">
        <a:off x="6817626" y="4243101"/>
        <a:ext cx="605444" cy="50322"/>
      </dsp:txXfrm>
    </dsp:sp>
    <dsp:sp modelId="{8A7705F3-7C7F-4BA8-A3B2-02CAA9FF3146}">
      <dsp:nvSpPr>
        <dsp:cNvPr id="0" name=""/>
        <dsp:cNvSpPr/>
      </dsp:nvSpPr>
      <dsp:spPr>
        <a:xfrm>
          <a:off x="7524393" y="2161285"/>
          <a:ext cx="1175088" cy="1380081"/>
        </a:xfrm>
        <a:prstGeom prst="flowChartProcess">
          <a:avLst/>
        </a:prstGeom>
        <a:blipFill rotWithShape="1">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F435BA-5BC5-4456-B248-9F1A1C5C138D}">
      <dsp:nvSpPr>
        <dsp:cNvPr id="0" name=""/>
        <dsp:cNvSpPr/>
      </dsp:nvSpPr>
      <dsp:spPr>
        <a:xfrm>
          <a:off x="8252014" y="1176062"/>
          <a:ext cx="1247669" cy="831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n-US" sz="1500" kern="1200" dirty="0" err="1" smtClean="0"/>
            <a:t>intermaxillary</a:t>
          </a:r>
          <a:endParaRPr lang="en-US" sz="1500" kern="1200" dirty="0"/>
        </a:p>
      </dsp:txBody>
      <dsp:txXfrm>
        <a:off x="8252014" y="1176062"/>
        <a:ext cx="1247669" cy="831779"/>
      </dsp:txXfrm>
    </dsp:sp>
    <dsp:sp modelId="{FC75F2C4-53A5-414E-8B74-5D5790186C91}">
      <dsp:nvSpPr>
        <dsp:cNvPr id="0" name=""/>
        <dsp:cNvSpPr/>
      </dsp:nvSpPr>
      <dsp:spPr>
        <a:xfrm>
          <a:off x="7631015" y="3803377"/>
          <a:ext cx="831779" cy="831779"/>
        </a:xfrm>
        <a:prstGeom prst="ellipse">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D4EFDE-2614-4BCB-89FB-47256FCD6990}">
      <dsp:nvSpPr>
        <dsp:cNvPr id="0" name=""/>
        <dsp:cNvSpPr/>
      </dsp:nvSpPr>
      <dsp:spPr>
        <a:xfrm>
          <a:off x="8462795" y="3801297"/>
          <a:ext cx="1247669" cy="831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endParaRPr lang="en-US" sz="1500" kern="1200" dirty="0"/>
        </a:p>
      </dsp:txBody>
      <dsp:txXfrm>
        <a:off x="8462795" y="3801297"/>
        <a:ext cx="1247669" cy="83177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1D0B7A-DA84-4105-801E-9FC1FE72006D}" type="datetimeFigureOut">
              <a:rPr lang="en-US" smtClean="0"/>
              <a:t>12/4/2021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BF9760-171B-484D-95C5-D1B8C736AB50}" type="slidenum">
              <a:rPr lang="en-US" smtClean="0"/>
              <a:t>‹#›</a:t>
            </a:fld>
            <a:endParaRPr lang="en-US"/>
          </a:p>
        </p:txBody>
      </p:sp>
    </p:spTree>
    <p:extLst>
      <p:ext uri="{BB962C8B-B14F-4D97-AF65-F5344CB8AC3E}">
        <p14:creationId xmlns:p14="http://schemas.microsoft.com/office/powerpoint/2010/main" val="3306224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BF9760-171B-484D-95C5-D1B8C736AB50}" type="slidenum">
              <a:rPr lang="en-US" smtClean="0"/>
              <a:t>1</a:t>
            </a:fld>
            <a:endParaRPr lang="en-US"/>
          </a:p>
        </p:txBody>
      </p:sp>
    </p:spTree>
    <p:extLst>
      <p:ext uri="{BB962C8B-B14F-4D97-AF65-F5344CB8AC3E}">
        <p14:creationId xmlns:p14="http://schemas.microsoft.com/office/powerpoint/2010/main" val="1016446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BF9760-171B-484D-95C5-D1B8C736AB50}" type="slidenum">
              <a:rPr lang="en-US" smtClean="0"/>
              <a:t>17</a:t>
            </a:fld>
            <a:endParaRPr lang="en-US"/>
          </a:p>
        </p:txBody>
      </p:sp>
    </p:spTree>
    <p:extLst>
      <p:ext uri="{BB962C8B-B14F-4D97-AF65-F5344CB8AC3E}">
        <p14:creationId xmlns:p14="http://schemas.microsoft.com/office/powerpoint/2010/main" val="3136496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understanding anchorage it is convenient to</a:t>
            </a:r>
          </a:p>
          <a:p>
            <a:r>
              <a:rPr lang="en-US" dirty="0" smtClean="0"/>
              <a:t>divide anchorage into—</a:t>
            </a:r>
          </a:p>
          <a:p>
            <a:r>
              <a:rPr lang="en-US" dirty="0" smtClean="0"/>
              <a:t>intraoral and </a:t>
            </a:r>
            <a:r>
              <a:rPr lang="en-US" dirty="0" err="1" smtClean="0"/>
              <a:t>extraoral</a:t>
            </a:r>
            <a:r>
              <a:rPr lang="en-US" dirty="0" smtClean="0"/>
              <a:t> anchorage.</a:t>
            </a:r>
          </a:p>
          <a:p>
            <a:endParaRPr lang="en-US" dirty="0" smtClean="0"/>
          </a:p>
          <a:p>
            <a:r>
              <a:rPr lang="en-US" dirty="0" smtClean="0"/>
              <a:t>Further, intraoral anchorage can be subdivided</a:t>
            </a:r>
          </a:p>
          <a:p>
            <a:r>
              <a:rPr lang="en-US" dirty="0" smtClean="0"/>
              <a:t>into </a:t>
            </a:r>
            <a:r>
              <a:rPr lang="en-US" dirty="0" err="1" smtClean="0"/>
              <a:t>intramaxillary</a:t>
            </a:r>
            <a:r>
              <a:rPr lang="en-US" dirty="0" smtClean="0"/>
              <a:t> and </a:t>
            </a:r>
            <a:r>
              <a:rPr lang="en-US" dirty="0" err="1" smtClean="0"/>
              <a:t>intermaxillary</a:t>
            </a:r>
            <a:r>
              <a:rPr lang="en-US" dirty="0" smtClean="0"/>
              <a:t> anchorage.</a:t>
            </a:r>
          </a:p>
          <a:p>
            <a:r>
              <a:rPr lang="en-US" dirty="0" smtClean="0"/>
              <a:t> Both</a:t>
            </a:r>
          </a:p>
          <a:p>
            <a:r>
              <a:rPr lang="en-US" dirty="0" smtClean="0"/>
              <a:t>can be of three types—simple, stationary or reciprocal.</a:t>
            </a:r>
          </a:p>
          <a:p>
            <a:r>
              <a:rPr lang="en-US" dirty="0" smtClean="0"/>
              <a:t>Simple anchorage can be further subdivided as—</a:t>
            </a:r>
          </a:p>
          <a:p>
            <a:r>
              <a:rPr lang="en-US" dirty="0" smtClean="0"/>
              <a:t>single, compound and reinforced.</a:t>
            </a:r>
          </a:p>
          <a:p>
            <a:r>
              <a:rPr lang="en-US" dirty="0" smtClean="0"/>
              <a:t>Extraoral anchorage can be of the following types</a:t>
            </a:r>
          </a:p>
          <a:p>
            <a:r>
              <a:rPr lang="en-US" dirty="0" smtClean="0"/>
              <a:t>depending upon the location of the support units as—</a:t>
            </a:r>
          </a:p>
          <a:p>
            <a:r>
              <a:rPr lang="en-US" dirty="0" smtClean="0"/>
              <a:t>cervical, occipital, cranial or facial.</a:t>
            </a:r>
          </a:p>
          <a:p>
            <a:endParaRPr lang="en-US" dirty="0"/>
          </a:p>
        </p:txBody>
      </p:sp>
      <p:sp>
        <p:nvSpPr>
          <p:cNvPr id="4" name="Slide Number Placeholder 3"/>
          <p:cNvSpPr>
            <a:spLocks noGrp="1"/>
          </p:cNvSpPr>
          <p:nvPr>
            <p:ph type="sldNum" sz="quarter" idx="10"/>
          </p:nvPr>
        </p:nvSpPr>
        <p:spPr/>
        <p:txBody>
          <a:bodyPr/>
          <a:lstStyle/>
          <a:p>
            <a:fld id="{2ABF9760-171B-484D-95C5-D1B8C736AB50}" type="slidenum">
              <a:rPr lang="en-US" smtClean="0"/>
              <a:t>18</a:t>
            </a:fld>
            <a:endParaRPr lang="en-US"/>
          </a:p>
        </p:txBody>
      </p:sp>
    </p:spTree>
    <p:extLst>
      <p:ext uri="{BB962C8B-B14F-4D97-AF65-F5344CB8AC3E}">
        <p14:creationId xmlns:p14="http://schemas.microsoft.com/office/powerpoint/2010/main" val="5858391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BF9760-171B-484D-95C5-D1B8C736AB50}" type="slidenum">
              <a:rPr lang="en-US" smtClean="0"/>
              <a:t>19</a:t>
            </a:fld>
            <a:endParaRPr lang="en-US"/>
          </a:p>
        </p:txBody>
      </p:sp>
    </p:spTree>
    <p:extLst>
      <p:ext uri="{BB962C8B-B14F-4D97-AF65-F5344CB8AC3E}">
        <p14:creationId xmlns:p14="http://schemas.microsoft.com/office/powerpoint/2010/main" val="2709874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anchorage requirement depends on:</a:t>
            </a:r>
          </a:p>
          <a:p>
            <a:endParaRPr lang="en-US" dirty="0" smtClean="0"/>
          </a:p>
          <a:p>
            <a:r>
              <a:rPr lang="en-US" dirty="0" smtClean="0"/>
              <a:t>a. The number of teeth to be moved the greater the</a:t>
            </a:r>
          </a:p>
          <a:p>
            <a:r>
              <a:rPr lang="en-US" dirty="0" smtClean="0"/>
              <a:t>number of teeth being moved the greater is the</a:t>
            </a:r>
          </a:p>
          <a:p>
            <a:r>
              <a:rPr lang="en-US" dirty="0" smtClean="0"/>
              <a:t>anchorage demand. Moving teeth in segments as</a:t>
            </a:r>
          </a:p>
          <a:p>
            <a:r>
              <a:rPr lang="en-US" dirty="0" smtClean="0"/>
              <a:t>in retracting the canine separately rather than</a:t>
            </a:r>
          </a:p>
          <a:p>
            <a:r>
              <a:rPr lang="en-US" dirty="0" smtClean="0"/>
              <a:t>retracting the complete anterior segment together</a:t>
            </a:r>
          </a:p>
          <a:p>
            <a:r>
              <a:rPr lang="en-US" dirty="0" smtClean="0"/>
              <a:t>will decrease the load on the anchor teeth.</a:t>
            </a:r>
          </a:p>
          <a:p>
            <a:r>
              <a:rPr lang="en-US" dirty="0" smtClean="0"/>
              <a:t>b. The type of teeth to be moved teeth with large flat roots</a:t>
            </a:r>
          </a:p>
          <a:p>
            <a:r>
              <a:rPr lang="en-US" dirty="0" smtClean="0"/>
              <a:t>and/or more than one root exert more load on the</a:t>
            </a:r>
          </a:p>
          <a:p>
            <a:r>
              <a:rPr lang="en-US" dirty="0" smtClean="0"/>
              <a:t>anchor teeth. Hence, it is more difficult to move a</a:t>
            </a:r>
          </a:p>
          <a:p>
            <a:r>
              <a:rPr lang="en-US" dirty="0" smtClean="0"/>
              <a:t>canine as compared to an incisor or a molar as</a:t>
            </a:r>
          </a:p>
          <a:p>
            <a:r>
              <a:rPr lang="en-US" dirty="0" smtClean="0"/>
              <a:t>compared to a premolar.</a:t>
            </a:r>
          </a:p>
          <a:p>
            <a:r>
              <a:rPr lang="en-US" dirty="0" smtClean="0"/>
              <a:t>c. Type of tooth movement—moving teeth bodily</a:t>
            </a:r>
          </a:p>
          <a:p>
            <a:r>
              <a:rPr lang="en-US" dirty="0" smtClean="0"/>
              <a:t>requires more force as compared to tipping the</a:t>
            </a:r>
          </a:p>
          <a:p>
            <a:r>
              <a:rPr lang="en-US" dirty="0" smtClean="0"/>
              <a:t>same teeth.</a:t>
            </a:r>
          </a:p>
          <a:p>
            <a:r>
              <a:rPr lang="en-US" dirty="0" smtClean="0"/>
              <a:t>d. Periodontal condition—teeth with decreased bone</a:t>
            </a:r>
          </a:p>
          <a:p>
            <a:r>
              <a:rPr lang="en-US" dirty="0" smtClean="0"/>
              <a:t>support or </a:t>
            </a:r>
            <a:r>
              <a:rPr lang="en-US" dirty="0" err="1" smtClean="0"/>
              <a:t>periodontally</a:t>
            </a:r>
            <a:r>
              <a:rPr lang="en-US" dirty="0" smtClean="0"/>
              <a:t> compromised teeth are</a:t>
            </a:r>
          </a:p>
          <a:p>
            <a:r>
              <a:rPr lang="en-US" dirty="0" smtClean="0"/>
              <a:t>easier to move as compared to healthy teeth attached</a:t>
            </a:r>
          </a:p>
          <a:p>
            <a:r>
              <a:rPr lang="en-US" dirty="0" smtClean="0"/>
              <a:t>to a strong </a:t>
            </a:r>
            <a:r>
              <a:rPr lang="en-US" dirty="0" err="1" smtClean="0"/>
              <a:t>periodontium</a:t>
            </a:r>
            <a:r>
              <a:rPr lang="en-US" dirty="0" smtClean="0"/>
              <a:t>.</a:t>
            </a:r>
          </a:p>
          <a:p>
            <a:r>
              <a:rPr lang="en-US" dirty="0" smtClean="0"/>
              <a:t>e. Duration of tooth movement—prolonged treatment</a:t>
            </a:r>
          </a:p>
          <a:p>
            <a:r>
              <a:rPr lang="en-US" dirty="0" smtClean="0"/>
              <a:t>time places more strain on the anchor teeth. </a:t>
            </a:r>
            <a:r>
              <a:rPr lang="en-US" dirty="0" err="1" smtClean="0"/>
              <a:t>Shortterm</a:t>
            </a:r>
            <a:endParaRPr lang="en-US" dirty="0" smtClean="0"/>
          </a:p>
          <a:p>
            <a:r>
              <a:rPr lang="en-US" dirty="0" smtClean="0"/>
              <a:t>treatment might bring about negligible</a:t>
            </a:r>
          </a:p>
          <a:p>
            <a:r>
              <a:rPr lang="en-US" dirty="0" smtClean="0"/>
              <a:t>amount of change in the anchor teeth whereas the</a:t>
            </a:r>
          </a:p>
          <a:p>
            <a:r>
              <a:rPr lang="en-US" dirty="0" smtClean="0"/>
              <a:t>same teeth might not be able to withstand the same</a:t>
            </a:r>
          </a:p>
          <a:p>
            <a:r>
              <a:rPr lang="en-US" dirty="0" smtClean="0"/>
              <a:t>forces adequately if the treatment becomes</a:t>
            </a:r>
          </a:p>
          <a:p>
            <a:r>
              <a:rPr lang="en-US" dirty="0" smtClean="0"/>
              <a:t>prolonged.</a:t>
            </a:r>
          </a:p>
          <a:p>
            <a:endParaRPr lang="en-US" dirty="0"/>
          </a:p>
        </p:txBody>
      </p:sp>
      <p:sp>
        <p:nvSpPr>
          <p:cNvPr id="4" name="Slide Number Placeholder 3"/>
          <p:cNvSpPr>
            <a:spLocks noGrp="1"/>
          </p:cNvSpPr>
          <p:nvPr>
            <p:ph type="sldNum" sz="quarter" idx="10"/>
          </p:nvPr>
        </p:nvSpPr>
        <p:spPr/>
        <p:txBody>
          <a:bodyPr/>
          <a:lstStyle/>
          <a:p>
            <a:fld id="{2ABF9760-171B-484D-95C5-D1B8C736AB50}" type="slidenum">
              <a:rPr lang="en-US" smtClean="0"/>
              <a:t>27</a:t>
            </a:fld>
            <a:endParaRPr lang="en-US"/>
          </a:p>
        </p:txBody>
      </p:sp>
    </p:spTree>
    <p:extLst>
      <p:ext uri="{BB962C8B-B14F-4D97-AF65-F5344CB8AC3E}">
        <p14:creationId xmlns:p14="http://schemas.microsoft.com/office/powerpoint/2010/main" val="39518995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Begg</a:t>
            </a:r>
            <a:r>
              <a:rPr lang="en-US" dirty="0" smtClean="0"/>
              <a:t> light wire appliance remains unique in the history of orthodontic innovation.  Whereas many current self ligating bracket appliances suppose to be low friction or friction free, it is the </a:t>
            </a:r>
            <a:r>
              <a:rPr lang="en-US" dirty="0" err="1" smtClean="0"/>
              <a:t>Begg</a:t>
            </a:r>
            <a:r>
              <a:rPr lang="en-US" dirty="0" smtClean="0"/>
              <a:t> appliance that best exemplifies low friction, free sliding mechanics, by creating only a single point of contact between the bracket and the arch wire.</a:t>
            </a:r>
          </a:p>
          <a:p>
            <a:endParaRPr lang="en-US" dirty="0" smtClean="0"/>
          </a:p>
          <a:p>
            <a:r>
              <a:rPr lang="en-US" dirty="0" smtClean="0"/>
              <a:t>One key advantage of the appliance set up was the use of light elastic forces for the correction of anterior overbites and </a:t>
            </a:r>
            <a:r>
              <a:rPr lang="en-US" dirty="0" err="1" smtClean="0"/>
              <a:t>overjets</a:t>
            </a:r>
            <a:r>
              <a:rPr lang="en-US" dirty="0" smtClean="0"/>
              <a:t>. This mechanism sets up differential intra oral anchorage and a system of preferential tooth movement where certain teeth or blocks of teeth regulate independently. This system need Monthly visit and it is a cheaper treatment method of orthodontics.</a:t>
            </a:r>
            <a:endParaRPr lang="en-US" dirty="0"/>
          </a:p>
        </p:txBody>
      </p:sp>
      <p:sp>
        <p:nvSpPr>
          <p:cNvPr id="4" name="Slide Number Placeholder 3"/>
          <p:cNvSpPr>
            <a:spLocks noGrp="1"/>
          </p:cNvSpPr>
          <p:nvPr>
            <p:ph type="sldNum" sz="quarter" idx="10"/>
          </p:nvPr>
        </p:nvSpPr>
        <p:spPr/>
        <p:txBody>
          <a:bodyPr/>
          <a:lstStyle/>
          <a:p>
            <a:fld id="{2ABF9760-171B-484D-95C5-D1B8C736AB50}" type="slidenum">
              <a:rPr lang="en-US" smtClean="0"/>
              <a:t>28</a:t>
            </a:fld>
            <a:endParaRPr lang="en-US"/>
          </a:p>
        </p:txBody>
      </p:sp>
    </p:spTree>
    <p:extLst>
      <p:ext uri="{BB962C8B-B14F-4D97-AF65-F5344CB8AC3E}">
        <p14:creationId xmlns:p14="http://schemas.microsoft.com/office/powerpoint/2010/main" val="1556945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Tweed classified anchorage preparation so as the</a:t>
            </a:r>
          </a:p>
          <a:p>
            <a:r>
              <a:rPr lang="en-US" dirty="0" smtClean="0"/>
              <a:t>anchor molars would not move into the extraction</a:t>
            </a:r>
          </a:p>
          <a:p>
            <a:r>
              <a:rPr lang="en-US" dirty="0" smtClean="0"/>
              <a:t>spaces and sufficient space would be available to bring</a:t>
            </a:r>
          </a:p>
          <a:p>
            <a:r>
              <a:rPr lang="en-US" dirty="0" smtClean="0"/>
              <a:t>about the retraction of the anterior teeth.</a:t>
            </a:r>
          </a:p>
          <a:p>
            <a:r>
              <a:rPr lang="en-US" dirty="0" smtClean="0"/>
              <a:t>First degree or minimal anchorage preparation was</a:t>
            </a:r>
          </a:p>
          <a:p>
            <a:r>
              <a:rPr lang="en-US" dirty="0" smtClean="0"/>
              <a:t>reserved for cases where the facial esthetics were good</a:t>
            </a:r>
          </a:p>
          <a:p>
            <a:r>
              <a:rPr lang="en-US" dirty="0" smtClean="0"/>
              <a:t>with an ANB angle equal to or less than 0 to 4°. The</a:t>
            </a:r>
          </a:p>
          <a:p>
            <a:r>
              <a:rPr lang="en-US" dirty="0" smtClean="0"/>
              <a:t>total discrepancy should be less than or equal to 10</a:t>
            </a:r>
          </a:p>
          <a:p>
            <a:r>
              <a:rPr lang="en-US" dirty="0" smtClean="0"/>
              <a:t>mm.</a:t>
            </a:r>
          </a:p>
          <a:p>
            <a:r>
              <a:rPr lang="en-US" dirty="0" smtClean="0"/>
              <a:t>The anchorage preparation consisted of inclining</a:t>
            </a:r>
          </a:p>
          <a:p>
            <a:r>
              <a:rPr lang="en-US" dirty="0" smtClean="0"/>
              <a:t>the terminal molars which are angulated such that the</a:t>
            </a:r>
          </a:p>
          <a:p>
            <a:r>
              <a:rPr lang="en-US" dirty="0" smtClean="0"/>
              <a:t>direction of pull of the </a:t>
            </a:r>
            <a:r>
              <a:rPr lang="en-US" dirty="0" err="1" smtClean="0"/>
              <a:t>intermaxillary</a:t>
            </a:r>
            <a:r>
              <a:rPr lang="en-US" dirty="0" smtClean="0"/>
              <a:t> elastic force</a:t>
            </a:r>
          </a:p>
          <a:p>
            <a:r>
              <a:rPr lang="en-US" dirty="0" smtClean="0"/>
              <a:t>during function will not exceed 90° when related to</a:t>
            </a:r>
          </a:p>
          <a:p>
            <a:r>
              <a:rPr lang="en-US" dirty="0" smtClean="0"/>
              <a:t>the long axis of these teeth.</a:t>
            </a:r>
          </a:p>
          <a:p>
            <a:r>
              <a:rPr lang="en-US" dirty="0" smtClean="0"/>
              <a:t>Second degree or moderate anchorage preparation is</a:t>
            </a:r>
          </a:p>
          <a:p>
            <a:r>
              <a:rPr lang="en-US" dirty="0" smtClean="0"/>
              <a:t>usually required in cases where the ANB angle exceeds</a:t>
            </a:r>
          </a:p>
          <a:p>
            <a:r>
              <a:rPr lang="en-US" dirty="0" smtClean="0"/>
              <a:t>4.5° with a Class II profile (</a:t>
            </a:r>
            <a:r>
              <a:rPr lang="en-US" dirty="0" err="1" smtClean="0"/>
              <a:t>retrognathic</a:t>
            </a:r>
            <a:r>
              <a:rPr lang="en-US" dirty="0" smtClean="0"/>
              <a:t> mandible).</a:t>
            </a:r>
          </a:p>
          <a:p>
            <a:r>
              <a:rPr lang="en-US" dirty="0" smtClean="0"/>
              <a:t>Tweed recommended the banding of mandibular</a:t>
            </a:r>
          </a:p>
          <a:p>
            <a:r>
              <a:rPr lang="en-US" dirty="0" smtClean="0"/>
              <a:t>second molars in all such case with the terminal molars</a:t>
            </a:r>
          </a:p>
          <a:p>
            <a:r>
              <a:rPr lang="en-US" dirty="0" smtClean="0"/>
              <a:t>so angulated that their distal marginal ridge is at gum</a:t>
            </a:r>
          </a:p>
          <a:p>
            <a:r>
              <a:rPr lang="en-US" dirty="0" smtClean="0"/>
              <a:t>level. With such an anchorage preparation the</a:t>
            </a:r>
          </a:p>
          <a:p>
            <a:r>
              <a:rPr lang="en-US" dirty="0" smtClean="0"/>
              <a:t>direction of pull from the Class II elastics would be</a:t>
            </a:r>
          </a:p>
          <a:p>
            <a:r>
              <a:rPr lang="en-US" dirty="0" smtClean="0"/>
              <a:t>greater than 90° during function. Such a pull will</a:t>
            </a:r>
          </a:p>
          <a:p>
            <a:r>
              <a:rPr lang="en-US" dirty="0" smtClean="0"/>
              <a:t>further depress rather than elongate the terminal</a:t>
            </a:r>
          </a:p>
          <a:p>
            <a:r>
              <a:rPr lang="en-US" dirty="0" smtClean="0"/>
              <a:t>molars.</a:t>
            </a:r>
          </a:p>
          <a:p>
            <a:r>
              <a:rPr lang="en-US" dirty="0" smtClean="0"/>
              <a:t>Third degree or total anchorage preparation was</a:t>
            </a:r>
          </a:p>
          <a:p>
            <a:r>
              <a:rPr lang="en-US" dirty="0" smtClean="0"/>
              <a:t>reserved for cases which had an ANB angle of more</a:t>
            </a:r>
          </a:p>
          <a:p>
            <a:r>
              <a:rPr lang="en-US" dirty="0" smtClean="0"/>
              <a:t>than or equal to 5° and the total discrepancy was 14-</a:t>
            </a:r>
          </a:p>
          <a:p>
            <a:r>
              <a:rPr lang="en-US" dirty="0" smtClean="0"/>
              <a:t>20 mm.</a:t>
            </a:r>
          </a:p>
          <a:p>
            <a:r>
              <a:rPr lang="en-US" dirty="0" smtClean="0"/>
              <a:t>The anchorage preparation was such that all the</a:t>
            </a:r>
          </a:p>
          <a:p>
            <a:r>
              <a:rPr lang="en-US" dirty="0" smtClean="0"/>
              <a:t>molars and premolars were tipped distally with the</a:t>
            </a:r>
          </a:p>
          <a:p>
            <a:r>
              <a:rPr lang="en-US" dirty="0" smtClean="0"/>
              <a:t>distal marginal ridge of the second molar being located</a:t>
            </a:r>
          </a:p>
          <a:p>
            <a:r>
              <a:rPr lang="en-US" dirty="0" smtClean="0"/>
              <a:t>below the gum level.</a:t>
            </a:r>
          </a:p>
          <a:p>
            <a:r>
              <a:rPr lang="en-US" dirty="0" smtClean="0"/>
              <a:t>Such anchorage preparation is usually not required</a:t>
            </a:r>
          </a:p>
          <a:p>
            <a:r>
              <a:rPr lang="en-US" dirty="0" smtClean="0"/>
              <a:t>nowadays.</a:t>
            </a:r>
            <a:endParaRPr lang="en-US" dirty="0"/>
          </a:p>
        </p:txBody>
      </p:sp>
      <p:sp>
        <p:nvSpPr>
          <p:cNvPr id="4" name="Slide Number Placeholder 3"/>
          <p:cNvSpPr>
            <a:spLocks noGrp="1"/>
          </p:cNvSpPr>
          <p:nvPr>
            <p:ph type="sldNum" sz="quarter" idx="10"/>
          </p:nvPr>
        </p:nvSpPr>
        <p:spPr/>
        <p:txBody>
          <a:bodyPr/>
          <a:lstStyle/>
          <a:p>
            <a:fld id="{2ABF9760-171B-484D-95C5-D1B8C736AB50}" type="slidenum">
              <a:rPr lang="en-US" smtClean="0"/>
              <a:t>29</a:t>
            </a:fld>
            <a:endParaRPr lang="en-US"/>
          </a:p>
        </p:txBody>
      </p:sp>
    </p:spTree>
    <p:extLst>
      <p:ext uri="{BB962C8B-B14F-4D97-AF65-F5344CB8AC3E}">
        <p14:creationId xmlns:p14="http://schemas.microsoft.com/office/powerpoint/2010/main" val="3036699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Orthodontic implants were first produced in the 1990s by</a:t>
            </a:r>
          </a:p>
          <a:p>
            <a:r>
              <a:rPr lang="en-US" dirty="0" smtClean="0"/>
              <a:t>modification of dental implant designs, making them</a:t>
            </a:r>
          </a:p>
          <a:p>
            <a:r>
              <a:rPr lang="en-US" dirty="0" smtClean="0"/>
              <a:t>shorter (e.g. 4–6 mm length) and wider (e.g. 3 mm diameter).</a:t>
            </a:r>
          </a:p>
          <a:p>
            <a:r>
              <a:rPr lang="en-US" dirty="0" smtClean="0"/>
              <a:t>However, they retained the crucial requirement for</a:t>
            </a:r>
          </a:p>
          <a:p>
            <a:r>
              <a:rPr lang="en-US" dirty="0" err="1" smtClean="0"/>
              <a:t>osseointegration</a:t>
            </a:r>
            <a:r>
              <a:rPr lang="en-US" dirty="0" smtClean="0"/>
              <a:t>, which is a direct structural and functional</a:t>
            </a:r>
          </a:p>
          <a:p>
            <a:r>
              <a:rPr lang="en-US" dirty="0" smtClean="0"/>
              <a:t>union of bone with the implant surface causing</a:t>
            </a:r>
          </a:p>
          <a:p>
            <a:r>
              <a:rPr lang="en-US" dirty="0" smtClean="0"/>
              <a:t>clinical </a:t>
            </a:r>
            <a:r>
              <a:rPr lang="en-US" dirty="0" err="1" smtClean="0"/>
              <a:t>ankylosis</a:t>
            </a:r>
            <a:r>
              <a:rPr lang="en-US" dirty="0" smtClean="0"/>
              <a:t> of the fixture. In contrast, orthodontic</a:t>
            </a:r>
          </a:p>
          <a:p>
            <a:r>
              <a:rPr lang="en-US" dirty="0" err="1" smtClean="0"/>
              <a:t>miniplates</a:t>
            </a:r>
            <a:r>
              <a:rPr lang="en-US" dirty="0" smtClean="0"/>
              <a:t> and mini‐implants (</a:t>
            </a:r>
            <a:r>
              <a:rPr lang="en-US" dirty="0" err="1" smtClean="0"/>
              <a:t>miniscrews</a:t>
            </a:r>
            <a:r>
              <a:rPr lang="en-US" dirty="0" smtClean="0"/>
              <a:t>) are derived</a:t>
            </a:r>
          </a:p>
          <a:p>
            <a:r>
              <a:rPr lang="en-US" dirty="0" smtClean="0"/>
              <a:t>from bone fixation technology, and primarily rely on</a:t>
            </a:r>
          </a:p>
          <a:p>
            <a:r>
              <a:rPr lang="en-US" dirty="0" smtClean="0"/>
              <a:t>mechanical retention rather than </a:t>
            </a:r>
            <a:r>
              <a:rPr lang="en-US" dirty="0" err="1" smtClean="0"/>
              <a:t>osseointegration</a:t>
            </a:r>
            <a:r>
              <a:rPr lang="en-US" dirty="0" smtClean="0"/>
              <a:t>. In</a:t>
            </a:r>
          </a:p>
          <a:p>
            <a:r>
              <a:rPr lang="en-US" dirty="0" smtClean="0"/>
              <a:t>effect, modification of the maxillofacial bone plate design,</a:t>
            </a:r>
          </a:p>
          <a:p>
            <a:r>
              <a:rPr lang="en-US" dirty="0" smtClean="0"/>
              <a:t>adding a </a:t>
            </a:r>
            <a:r>
              <a:rPr lang="en-US" dirty="0" err="1" smtClean="0"/>
              <a:t>transmucosal</a:t>
            </a:r>
            <a:r>
              <a:rPr lang="en-US" dirty="0" smtClean="0"/>
              <a:t> neck and intraoral head, resulted</a:t>
            </a:r>
          </a:p>
          <a:p>
            <a:r>
              <a:rPr lang="en-US" dirty="0" smtClean="0"/>
              <a:t>in the </a:t>
            </a:r>
            <a:r>
              <a:rPr lang="en-US" dirty="0" err="1" smtClean="0"/>
              <a:t>miniplate</a:t>
            </a:r>
            <a:r>
              <a:rPr lang="en-US" dirty="0" smtClean="0"/>
              <a:t>, whilst adaption of the fixation screw</a:t>
            </a:r>
          </a:p>
          <a:p>
            <a:r>
              <a:rPr lang="en-US" dirty="0" smtClean="0"/>
              <a:t>design produced the mini‐implant. Since the start of this</a:t>
            </a:r>
          </a:p>
          <a:p>
            <a:r>
              <a:rPr lang="en-US" dirty="0" smtClean="0"/>
              <a:t>millennium, a wide variety of </a:t>
            </a:r>
            <a:r>
              <a:rPr lang="en-US" dirty="0" err="1" smtClean="0"/>
              <a:t>customised</a:t>
            </a:r>
            <a:r>
              <a:rPr lang="en-US" dirty="0" smtClean="0"/>
              <a:t> orthodontic</a:t>
            </a:r>
          </a:p>
          <a:p>
            <a:r>
              <a:rPr lang="en-US" dirty="0" smtClean="0"/>
              <a:t>mini‐implants have been produced and these are now used</a:t>
            </a:r>
          </a:p>
          <a:p>
            <a:r>
              <a:rPr lang="en-US" dirty="0" smtClean="0"/>
              <a:t>in the vast majority of orthodontic bone anchorage applications.</a:t>
            </a:r>
          </a:p>
          <a:p>
            <a:r>
              <a:rPr lang="en-US" dirty="0" smtClean="0"/>
              <a:t>Orthodontic implants are no longer in standard use</a:t>
            </a:r>
          </a:p>
          <a:p>
            <a:r>
              <a:rPr lang="en-US" dirty="0" smtClean="0"/>
              <a:t>and the invasive nature of </a:t>
            </a:r>
            <a:r>
              <a:rPr lang="en-US" dirty="0" err="1" smtClean="0"/>
              <a:t>miniplates</a:t>
            </a:r>
            <a:r>
              <a:rPr lang="en-US" dirty="0" smtClean="0"/>
              <a:t> tends to limit their</a:t>
            </a:r>
          </a:p>
          <a:p>
            <a:r>
              <a:rPr lang="en-US" dirty="0" smtClean="0"/>
              <a:t>use to </a:t>
            </a:r>
            <a:r>
              <a:rPr lang="en-US" dirty="0" err="1" smtClean="0"/>
              <a:t>orthopaedic</a:t>
            </a:r>
            <a:r>
              <a:rPr lang="en-US" dirty="0" smtClean="0"/>
              <a:t> traction (e.g. Class III) cases or occasionally</a:t>
            </a:r>
          </a:p>
          <a:p>
            <a:r>
              <a:rPr lang="en-US" dirty="0" smtClean="0"/>
              <a:t>where the alveolar and palatal sites are too limited</a:t>
            </a:r>
          </a:p>
          <a:p>
            <a:r>
              <a:rPr lang="en-US" dirty="0" smtClean="0"/>
              <a:t>for mini‐implant usage</a:t>
            </a:r>
            <a:endParaRPr lang="en-US" dirty="0"/>
          </a:p>
        </p:txBody>
      </p:sp>
      <p:sp>
        <p:nvSpPr>
          <p:cNvPr id="4" name="Slide Number Placeholder 3"/>
          <p:cNvSpPr>
            <a:spLocks noGrp="1"/>
          </p:cNvSpPr>
          <p:nvPr>
            <p:ph type="sldNum" sz="quarter" idx="10"/>
          </p:nvPr>
        </p:nvSpPr>
        <p:spPr/>
        <p:txBody>
          <a:bodyPr/>
          <a:lstStyle/>
          <a:p>
            <a:fld id="{2ABF9760-171B-484D-95C5-D1B8C736AB50}" type="slidenum">
              <a:rPr lang="en-US" smtClean="0"/>
              <a:t>31</a:t>
            </a:fld>
            <a:endParaRPr lang="en-US"/>
          </a:p>
        </p:txBody>
      </p:sp>
    </p:spTree>
    <p:extLst>
      <p:ext uri="{BB962C8B-B14F-4D97-AF65-F5344CB8AC3E}">
        <p14:creationId xmlns:p14="http://schemas.microsoft.com/office/powerpoint/2010/main" val="3988485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r>
              <a:rPr lang="en-US" dirty="0" err="1" smtClean="0"/>
              <a:t>Gainsforth</a:t>
            </a:r>
            <a:r>
              <a:rPr lang="en-US" dirty="0" smtClean="0"/>
              <a:t> and </a:t>
            </a:r>
            <a:r>
              <a:rPr lang="en-US" dirty="0" err="1" smtClean="0"/>
              <a:t>Higley</a:t>
            </a:r>
            <a:r>
              <a:rPr lang="en-US" dirty="0" smtClean="0"/>
              <a:t> (1945) who</a:t>
            </a:r>
          </a:p>
          <a:p>
            <a:r>
              <a:rPr lang="en-US" dirty="0" smtClean="0"/>
              <a:t>proposed possibilities of orthodontic anchorage in the</a:t>
            </a:r>
          </a:p>
          <a:p>
            <a:r>
              <a:rPr lang="en-US" dirty="0" smtClean="0"/>
              <a:t>basal bone by inserting </a:t>
            </a:r>
            <a:r>
              <a:rPr lang="en-US" dirty="0" err="1" smtClean="0"/>
              <a:t>Vitallium</a:t>
            </a:r>
            <a:r>
              <a:rPr lang="en-US" dirty="0" smtClean="0"/>
              <a:t> screws into a dog’s ramus for the purpose of </a:t>
            </a:r>
            <a:r>
              <a:rPr lang="en-US" dirty="0" err="1" smtClean="0"/>
              <a:t>distalising</a:t>
            </a:r>
            <a:r>
              <a:rPr lang="en-US" dirty="0" smtClean="0"/>
              <a:t> a maxillary canine.</a:t>
            </a:r>
          </a:p>
          <a:p>
            <a:r>
              <a:rPr lang="en-US" dirty="0" smtClean="0"/>
              <a:t>The concept of </a:t>
            </a:r>
            <a:r>
              <a:rPr lang="en-US" dirty="0" err="1" smtClean="0"/>
              <a:t>osseointegration</a:t>
            </a:r>
            <a:r>
              <a:rPr lang="en-US" dirty="0" smtClean="0"/>
              <a:t> and use of titanium</a:t>
            </a:r>
          </a:p>
          <a:p>
            <a:r>
              <a:rPr lang="en-US" dirty="0" smtClean="0"/>
              <a:t>implants for replacement of teeth was introduced by</a:t>
            </a:r>
          </a:p>
          <a:p>
            <a:r>
              <a:rPr lang="en-US" dirty="0" smtClean="0"/>
              <a:t>Per Ingvar </a:t>
            </a:r>
            <a:r>
              <a:rPr lang="en-US" dirty="0" err="1" smtClean="0"/>
              <a:t>Branemark.Creekmore</a:t>
            </a:r>
            <a:r>
              <a:rPr lang="en-US" dirty="0" smtClean="0"/>
              <a:t> and </a:t>
            </a:r>
            <a:r>
              <a:rPr lang="en-US" dirty="0" err="1" smtClean="0"/>
              <a:t>Eklund</a:t>
            </a:r>
            <a:r>
              <a:rPr lang="en-US" dirty="0" smtClean="0"/>
              <a:t> (1983)</a:t>
            </a:r>
          </a:p>
          <a:p>
            <a:r>
              <a:rPr lang="en-US" dirty="0" smtClean="0"/>
              <a:t>gave the first clinical report of TAD usage in the anterior</a:t>
            </a:r>
          </a:p>
          <a:p>
            <a:r>
              <a:rPr lang="en-US" dirty="0" smtClean="0"/>
              <a:t>nasal spine for intrusion of upper incisors in a patient</a:t>
            </a:r>
          </a:p>
          <a:p>
            <a:r>
              <a:rPr lang="en-US" dirty="0" smtClean="0"/>
              <a:t>with severe deep </a:t>
            </a:r>
            <a:r>
              <a:rPr lang="en-US" dirty="0" err="1" smtClean="0"/>
              <a:t>bite.Kanomi</a:t>
            </a:r>
            <a:r>
              <a:rPr lang="en-US" dirty="0" smtClean="0"/>
              <a:t> (1997) was the first to</a:t>
            </a:r>
          </a:p>
          <a:p>
            <a:r>
              <a:rPr lang="en-US" dirty="0" smtClean="0"/>
              <a:t>describe that mini implant of 1.2 mm diameter and 6 mm</a:t>
            </a:r>
          </a:p>
          <a:p>
            <a:r>
              <a:rPr lang="en-US" dirty="0" smtClean="0"/>
              <a:t>length can be explicitly used for orthodontic purpose.10</a:t>
            </a:r>
          </a:p>
          <a:p>
            <a:r>
              <a:rPr lang="en-US" dirty="0" err="1" smtClean="0"/>
              <a:t>Abso</a:t>
            </a:r>
            <a:r>
              <a:rPr lang="en-US" dirty="0" smtClean="0"/>
              <a:t>-Anchor Screw was developed in 1999 by a group of</a:t>
            </a:r>
          </a:p>
          <a:p>
            <a:r>
              <a:rPr lang="en-US" dirty="0" smtClean="0"/>
              <a:t>Korean clinicians, Aarhus Mini-Implant was created by a</a:t>
            </a:r>
          </a:p>
          <a:p>
            <a:r>
              <a:rPr lang="en-US" dirty="0" smtClean="0"/>
              <a:t>Scandinavian group and an Italian group developed Spider Screw in 2003.Lately, palatal </a:t>
            </a:r>
            <a:r>
              <a:rPr lang="en-US" dirty="0" err="1" smtClean="0"/>
              <a:t>onplants</a:t>
            </a:r>
            <a:r>
              <a:rPr lang="en-US" dirty="0" smtClean="0"/>
              <a:t>, mid palatal</a:t>
            </a:r>
          </a:p>
          <a:p>
            <a:r>
              <a:rPr lang="en-US" dirty="0" smtClean="0"/>
              <a:t>screws and </a:t>
            </a:r>
            <a:r>
              <a:rPr lang="en-US" dirty="0" err="1" smtClean="0"/>
              <a:t>miniplate</a:t>
            </a:r>
            <a:r>
              <a:rPr lang="en-US" dirty="0" smtClean="0"/>
              <a:t> implants are being researched and</a:t>
            </a:r>
          </a:p>
          <a:p>
            <a:r>
              <a:rPr lang="en-US" dirty="0" smtClean="0"/>
              <a:t>reported.</a:t>
            </a:r>
          </a:p>
          <a:p>
            <a:endParaRPr lang="en-US" dirty="0"/>
          </a:p>
        </p:txBody>
      </p:sp>
      <p:sp>
        <p:nvSpPr>
          <p:cNvPr id="4" name="Slide Number Placeholder 3"/>
          <p:cNvSpPr>
            <a:spLocks noGrp="1"/>
          </p:cNvSpPr>
          <p:nvPr>
            <p:ph type="sldNum" sz="quarter" idx="10"/>
          </p:nvPr>
        </p:nvSpPr>
        <p:spPr/>
        <p:txBody>
          <a:bodyPr/>
          <a:lstStyle/>
          <a:p>
            <a:fld id="{2ABF9760-171B-484D-95C5-D1B8C736AB50}" type="slidenum">
              <a:rPr lang="en-US" smtClean="0"/>
              <a:t>32</a:t>
            </a:fld>
            <a:endParaRPr lang="en-US"/>
          </a:p>
        </p:txBody>
      </p:sp>
    </p:spTree>
    <p:extLst>
      <p:ext uri="{BB962C8B-B14F-4D97-AF65-F5344CB8AC3E}">
        <p14:creationId xmlns:p14="http://schemas.microsoft.com/office/powerpoint/2010/main" val="3592675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use of temporary anchorage devices (TADs), also known as orthodontic</a:t>
            </a:r>
          </a:p>
          <a:p>
            <a:r>
              <a:rPr lang="en-US" dirty="0" smtClean="0"/>
              <a:t>bone anchorage devices, is becoming increasingly common in</a:t>
            </a:r>
          </a:p>
          <a:p>
            <a:r>
              <a:rPr lang="en-US" dirty="0" smtClean="0"/>
              <a:t>contemporary orthodontics. They first became popular in the 1990s and</a:t>
            </a:r>
          </a:p>
          <a:p>
            <a:r>
              <a:rPr lang="en-US" dirty="0" smtClean="0"/>
              <a:t>were developed from the dental implants used in restorative dentistry</a:t>
            </a:r>
          </a:p>
          <a:p>
            <a:r>
              <a:rPr lang="en-US" dirty="0" smtClean="0"/>
              <a:t>and maxillofacial bone plates. There are three distinct types</a:t>
            </a:r>
            <a:endParaRPr lang="en-US" dirty="0"/>
          </a:p>
        </p:txBody>
      </p:sp>
      <p:sp>
        <p:nvSpPr>
          <p:cNvPr id="4" name="Slide Number Placeholder 3"/>
          <p:cNvSpPr>
            <a:spLocks noGrp="1"/>
          </p:cNvSpPr>
          <p:nvPr>
            <p:ph type="sldNum" sz="quarter" idx="10"/>
          </p:nvPr>
        </p:nvSpPr>
        <p:spPr/>
        <p:txBody>
          <a:bodyPr/>
          <a:lstStyle/>
          <a:p>
            <a:fld id="{2ABF9760-171B-484D-95C5-D1B8C736AB50}" type="slidenum">
              <a:rPr lang="en-US" smtClean="0"/>
              <a:t>34</a:t>
            </a:fld>
            <a:endParaRPr lang="en-US"/>
          </a:p>
        </p:txBody>
      </p:sp>
    </p:spTree>
    <p:extLst>
      <p:ext uri="{BB962C8B-B14F-4D97-AF65-F5344CB8AC3E}">
        <p14:creationId xmlns:p14="http://schemas.microsoft.com/office/powerpoint/2010/main" val="3133147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Osseointegrated</a:t>
            </a:r>
            <a:r>
              <a:rPr lang="en-US" dirty="0" smtClean="0"/>
              <a:t> implants</a:t>
            </a:r>
          </a:p>
          <a:p>
            <a:r>
              <a:rPr lang="en-US" dirty="0" smtClean="0"/>
              <a:t>These were modified from dental implants, making them shorter,</a:t>
            </a:r>
          </a:p>
          <a:p>
            <a:r>
              <a:rPr lang="en-US" dirty="0" smtClean="0"/>
              <a:t>with a wider diameter than those used in restorative dentistry.</a:t>
            </a:r>
          </a:p>
          <a:p>
            <a:r>
              <a:rPr lang="en-US" dirty="0" err="1" smtClean="0"/>
              <a:t>Osseointegrated</a:t>
            </a:r>
            <a:r>
              <a:rPr lang="en-US" dirty="0" smtClean="0"/>
              <a:t> implants can be used to provide maximum anchorage</a:t>
            </a:r>
          </a:p>
          <a:p>
            <a:r>
              <a:rPr lang="en-US" dirty="0" smtClean="0"/>
              <a:t>and are useful if large or difficult tooth movements are required.</a:t>
            </a:r>
          </a:p>
          <a:p>
            <a:r>
              <a:rPr lang="en-US" dirty="0" smtClean="0"/>
              <a:t>This type of implant, placed in the mid-palatal region and attached to a</a:t>
            </a:r>
          </a:p>
          <a:p>
            <a:r>
              <a:rPr lang="en-US" dirty="0" smtClean="0"/>
              <a:t>palatal arch (Fig. 15.17), was compared with conventional headgear in</a:t>
            </a:r>
          </a:p>
          <a:p>
            <a:r>
              <a:rPr lang="en-US" dirty="0" smtClean="0"/>
              <a:t>a randomized controlled trial. The authors concluded that mid-palatal</a:t>
            </a:r>
          </a:p>
          <a:p>
            <a:r>
              <a:rPr lang="en-US" dirty="0" smtClean="0"/>
              <a:t>implants are an acceptable technique for reinforcement of anchorage.</a:t>
            </a:r>
            <a:endParaRPr lang="en-US" dirty="0"/>
          </a:p>
        </p:txBody>
      </p:sp>
      <p:sp>
        <p:nvSpPr>
          <p:cNvPr id="4" name="Slide Number Placeholder 3"/>
          <p:cNvSpPr>
            <a:spLocks noGrp="1"/>
          </p:cNvSpPr>
          <p:nvPr>
            <p:ph type="sldNum" sz="quarter" idx="10"/>
          </p:nvPr>
        </p:nvSpPr>
        <p:spPr/>
        <p:txBody>
          <a:bodyPr/>
          <a:lstStyle/>
          <a:p>
            <a:fld id="{2ABF9760-171B-484D-95C5-D1B8C736AB50}" type="slidenum">
              <a:rPr lang="en-US" smtClean="0"/>
              <a:t>35</a:t>
            </a:fld>
            <a:endParaRPr lang="en-US"/>
          </a:p>
        </p:txBody>
      </p:sp>
    </p:spTree>
    <p:extLst>
      <p:ext uri="{BB962C8B-B14F-4D97-AF65-F5344CB8AC3E}">
        <p14:creationId xmlns:p14="http://schemas.microsoft.com/office/powerpoint/2010/main" val="210464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Whenever a force is applied, it produces an equal and</a:t>
            </a:r>
          </a:p>
          <a:p>
            <a:r>
              <a:rPr lang="en-US" dirty="0" smtClean="0"/>
              <a:t>opposite reactive force. For tooth movement to occur</a:t>
            </a:r>
          </a:p>
          <a:p>
            <a:r>
              <a:rPr lang="en-US" dirty="0" smtClean="0"/>
              <a:t>in the desired direction this reactive force should be</a:t>
            </a:r>
          </a:p>
          <a:p>
            <a:r>
              <a:rPr lang="en-US" dirty="0" smtClean="0"/>
              <a:t>equal to or greater than the force applied. The areas</a:t>
            </a:r>
          </a:p>
          <a:p>
            <a:r>
              <a:rPr lang="en-US" dirty="0" smtClean="0"/>
              <a:t>or units which provide the resistance to the reactive</a:t>
            </a:r>
          </a:p>
          <a:p>
            <a:r>
              <a:rPr lang="en-US" dirty="0" smtClean="0"/>
              <a:t>force thereby preventing undesirable tooth movement</a:t>
            </a:r>
          </a:p>
          <a:p>
            <a:r>
              <a:rPr lang="en-US" dirty="0" smtClean="0"/>
              <a:t>are called anchorage units.</a:t>
            </a:r>
            <a:endParaRPr lang="en-US" dirty="0"/>
          </a:p>
        </p:txBody>
      </p:sp>
      <p:sp>
        <p:nvSpPr>
          <p:cNvPr id="4" name="Slide Number Placeholder 3"/>
          <p:cNvSpPr>
            <a:spLocks noGrp="1"/>
          </p:cNvSpPr>
          <p:nvPr>
            <p:ph type="sldNum" sz="quarter" idx="10"/>
          </p:nvPr>
        </p:nvSpPr>
        <p:spPr/>
        <p:txBody>
          <a:bodyPr/>
          <a:lstStyle/>
          <a:p>
            <a:fld id="{2ABF9760-171B-484D-95C5-D1B8C736AB50}" type="slidenum">
              <a:rPr lang="en-US" smtClean="0"/>
              <a:t>4</a:t>
            </a:fld>
            <a:endParaRPr lang="en-US"/>
          </a:p>
        </p:txBody>
      </p:sp>
    </p:spTree>
    <p:extLst>
      <p:ext uri="{BB962C8B-B14F-4D97-AF65-F5344CB8AC3E}">
        <p14:creationId xmlns:p14="http://schemas.microsoft.com/office/powerpoint/2010/main" val="34466385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Mini-screws</a:t>
            </a:r>
          </a:p>
          <a:p>
            <a:r>
              <a:rPr lang="en-US" dirty="0" smtClean="0"/>
              <a:t>These were developed from the screws of maxillofacial plating</a:t>
            </a:r>
          </a:p>
          <a:p>
            <a:r>
              <a:rPr lang="en-US" dirty="0" smtClean="0"/>
              <a:t>systems, but are smaller in size (typically 6–12 mm in length and</a:t>
            </a:r>
          </a:p>
          <a:p>
            <a:r>
              <a:rPr lang="en-US" dirty="0" smtClean="0"/>
              <a:t>1.2–2 mm in diameter), hence the term mini-screw. No </a:t>
            </a:r>
            <a:r>
              <a:rPr lang="en-US" dirty="0" err="1" smtClean="0"/>
              <a:t>osseointegration</a:t>
            </a:r>
            <a:endParaRPr lang="en-US" dirty="0" smtClean="0"/>
          </a:p>
          <a:p>
            <a:r>
              <a:rPr lang="en-US" dirty="0" smtClean="0"/>
              <a:t>is required (or desired) which means that they do not provide</a:t>
            </a:r>
          </a:p>
          <a:p>
            <a:r>
              <a:rPr lang="en-US" dirty="0" smtClean="0"/>
              <a:t>absolute anchorage as there is the possibility that they can move</a:t>
            </a:r>
          </a:p>
          <a:p>
            <a:r>
              <a:rPr lang="en-US" dirty="0" smtClean="0"/>
              <a:t>during treatment. Their head and neck configuration has been</a:t>
            </a:r>
          </a:p>
          <a:p>
            <a:r>
              <a:rPr lang="en-US" dirty="0" smtClean="0"/>
              <a:t>adapted to facilitate placement of auxiliaries to the fixed appliance</a:t>
            </a:r>
          </a:p>
          <a:p>
            <a:r>
              <a:rPr lang="en-US" dirty="0" smtClean="0"/>
              <a:t>(Fig. 15.19).</a:t>
            </a:r>
          </a:p>
          <a:p>
            <a:r>
              <a:rPr lang="en-US" dirty="0" smtClean="0"/>
              <a:t>Due to their ease of use—for both the patient and the orthodontist—</a:t>
            </a:r>
          </a:p>
          <a:p>
            <a:r>
              <a:rPr lang="en-US" dirty="0" smtClean="0"/>
              <a:t>the mini-screw approach is now the most popular. There is a range of</a:t>
            </a:r>
          </a:p>
          <a:p>
            <a:r>
              <a:rPr lang="en-US" dirty="0" smtClean="0"/>
              <a:t>different systems available with various claimed strengths and weaknesses.</a:t>
            </a:r>
          </a:p>
          <a:p>
            <a:r>
              <a:rPr lang="en-US" dirty="0" smtClean="0"/>
              <a:t>Their designs and the associated treatment mechanics are</a:t>
            </a:r>
          </a:p>
          <a:p>
            <a:r>
              <a:rPr lang="en-US" dirty="0" smtClean="0"/>
              <a:t>under constant review. They are usually placed under local </a:t>
            </a:r>
            <a:r>
              <a:rPr lang="en-US" dirty="0" err="1" smtClean="0"/>
              <a:t>anaesthesia</a:t>
            </a:r>
            <a:endParaRPr lang="en-US" dirty="0" smtClean="0"/>
          </a:p>
          <a:p>
            <a:r>
              <a:rPr lang="en-US" dirty="0" smtClean="0"/>
              <a:t>and can often be removed at the end of treatment without</a:t>
            </a:r>
          </a:p>
          <a:p>
            <a:r>
              <a:rPr lang="en-US" dirty="0" smtClean="0"/>
              <a:t>requiring any </a:t>
            </a:r>
            <a:r>
              <a:rPr lang="en-US" dirty="0" err="1" smtClean="0"/>
              <a:t>anaesthetic</a:t>
            </a:r>
            <a:r>
              <a:rPr lang="en-US" dirty="0" smtClean="0"/>
              <a:t>.</a:t>
            </a:r>
          </a:p>
          <a:p>
            <a:r>
              <a:rPr lang="en-US" dirty="0" smtClean="0"/>
              <a:t>Bone anchorage devices have the ability to provide anchorage in</a:t>
            </a:r>
          </a:p>
          <a:p>
            <a:r>
              <a:rPr lang="en-US" dirty="0" smtClean="0"/>
              <a:t>three dimensions: </a:t>
            </a:r>
            <a:r>
              <a:rPr lang="en-US" dirty="0" err="1" smtClean="0"/>
              <a:t>anteroposteriorly</a:t>
            </a:r>
            <a:r>
              <a:rPr lang="en-US" dirty="0" smtClean="0"/>
              <a:t>, vertically, and transversely. They</a:t>
            </a:r>
          </a:p>
          <a:p>
            <a:r>
              <a:rPr lang="en-US" smtClean="0"/>
              <a:t>can provide anchorage either directly or indirectly:</a:t>
            </a:r>
            <a:endParaRPr lang="en-US"/>
          </a:p>
        </p:txBody>
      </p:sp>
      <p:sp>
        <p:nvSpPr>
          <p:cNvPr id="4" name="Slide Number Placeholder 3"/>
          <p:cNvSpPr>
            <a:spLocks noGrp="1"/>
          </p:cNvSpPr>
          <p:nvPr>
            <p:ph type="sldNum" sz="quarter" idx="10"/>
          </p:nvPr>
        </p:nvSpPr>
        <p:spPr/>
        <p:txBody>
          <a:bodyPr/>
          <a:lstStyle/>
          <a:p>
            <a:fld id="{2ABF9760-171B-484D-95C5-D1B8C736AB50}" type="slidenum">
              <a:rPr lang="en-US" smtClean="0"/>
              <a:t>37</a:t>
            </a:fld>
            <a:endParaRPr lang="en-US"/>
          </a:p>
        </p:txBody>
      </p:sp>
    </p:spTree>
    <p:extLst>
      <p:ext uri="{BB962C8B-B14F-4D97-AF65-F5344CB8AC3E}">
        <p14:creationId xmlns:p14="http://schemas.microsoft.com/office/powerpoint/2010/main" val="2906108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Primary stability, which is created by mechanical retention</a:t>
            </a:r>
          </a:p>
          <a:p>
            <a:r>
              <a:rPr lang="en-US" dirty="0" smtClean="0"/>
              <a:t>of a bone screw in bone, is maximal immediately after the screw has been</a:t>
            </a:r>
          </a:p>
          <a:p>
            <a:r>
              <a:rPr lang="en-US" dirty="0" smtClean="0"/>
              <a:t>placed and declines rapidly as bone remodeling occurs around the screw.</a:t>
            </a:r>
          </a:p>
          <a:p>
            <a:r>
              <a:rPr lang="en-US" dirty="0" smtClean="0"/>
              <a:t>Secondary stability, created by a biologic union between the screw and</a:t>
            </a:r>
          </a:p>
          <a:p>
            <a:r>
              <a:rPr lang="en-US" dirty="0" smtClean="0"/>
              <a:t>bone, increases over time. Clinical stability is the sum of primary and</a:t>
            </a:r>
          </a:p>
          <a:p>
            <a:r>
              <a:rPr lang="en-US" dirty="0" smtClean="0"/>
              <a:t>secondary stability. Note that clinical stability declines to a minimum at</a:t>
            </a:r>
          </a:p>
          <a:p>
            <a:r>
              <a:rPr lang="en-US" dirty="0" smtClean="0"/>
              <a:t>about 2 weeks after insertion, then (if all goes well) stabilizes at a somewhat</a:t>
            </a:r>
          </a:p>
          <a:p>
            <a:r>
              <a:rPr lang="en-US" dirty="0" smtClean="0"/>
              <a:t>larger value than the initial primary stability at about 6 weeks.</a:t>
            </a:r>
            <a:endParaRPr lang="en-US" dirty="0"/>
          </a:p>
        </p:txBody>
      </p:sp>
      <p:sp>
        <p:nvSpPr>
          <p:cNvPr id="4" name="Slide Number Placeholder 3"/>
          <p:cNvSpPr>
            <a:spLocks noGrp="1"/>
          </p:cNvSpPr>
          <p:nvPr>
            <p:ph type="sldNum" sz="quarter" idx="10"/>
          </p:nvPr>
        </p:nvSpPr>
        <p:spPr/>
        <p:txBody>
          <a:bodyPr/>
          <a:lstStyle/>
          <a:p>
            <a:fld id="{2ABF9760-171B-484D-95C5-D1B8C736AB50}" type="slidenum">
              <a:rPr lang="en-US" smtClean="0"/>
              <a:t>40</a:t>
            </a:fld>
            <a:endParaRPr lang="en-US"/>
          </a:p>
        </p:txBody>
      </p:sp>
    </p:spTree>
    <p:extLst>
      <p:ext uri="{BB962C8B-B14F-4D97-AF65-F5344CB8AC3E}">
        <p14:creationId xmlns:p14="http://schemas.microsoft.com/office/powerpoint/2010/main" val="26688249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00B050"/>
                </a:solidFill>
              </a:rPr>
              <a:t>The implantable anchorage devices can also be</a:t>
            </a:r>
          </a:p>
          <a:p>
            <a:r>
              <a:rPr lang="en-US" dirty="0" smtClean="0">
                <a:solidFill>
                  <a:srgbClr val="00B050"/>
                </a:solidFill>
              </a:rPr>
              <a:t>classified based on types of anchorage device used on</a:t>
            </a:r>
          </a:p>
          <a:p>
            <a:r>
              <a:rPr lang="en-US" dirty="0" smtClean="0">
                <a:solidFill>
                  <a:srgbClr val="00B050"/>
                </a:solidFill>
              </a:rPr>
              <a:t>the following bases</a:t>
            </a:r>
          </a:p>
          <a:p>
            <a:r>
              <a:rPr lang="en-US" dirty="0" smtClean="0">
                <a:solidFill>
                  <a:srgbClr val="00B050"/>
                </a:solidFill>
              </a:rPr>
              <a:t>2.2.1. </a:t>
            </a:r>
            <a:r>
              <a:rPr lang="en-US" dirty="0" err="1" smtClean="0">
                <a:solidFill>
                  <a:srgbClr val="00B050"/>
                </a:solidFill>
              </a:rPr>
              <a:t>Endosseous</a:t>
            </a:r>
            <a:r>
              <a:rPr lang="en-US" dirty="0" smtClean="0">
                <a:solidFill>
                  <a:srgbClr val="00B050"/>
                </a:solidFill>
              </a:rPr>
              <a:t> implants13</a:t>
            </a:r>
          </a:p>
          <a:p>
            <a:r>
              <a:rPr lang="en-US" dirty="0" smtClean="0">
                <a:solidFill>
                  <a:srgbClr val="00B050"/>
                </a:solidFill>
              </a:rPr>
              <a:t>These are </a:t>
            </a:r>
            <a:r>
              <a:rPr lang="en-US" dirty="0" err="1" smtClean="0">
                <a:solidFill>
                  <a:srgbClr val="00B050"/>
                </a:solidFill>
              </a:rPr>
              <a:t>osseointegrated</a:t>
            </a:r>
            <a:r>
              <a:rPr lang="en-US" dirty="0" smtClean="0">
                <a:solidFill>
                  <a:srgbClr val="00B050"/>
                </a:solidFill>
              </a:rPr>
              <a:t> implants that can withstand more</a:t>
            </a:r>
          </a:p>
          <a:p>
            <a:r>
              <a:rPr lang="en-US" dirty="0" smtClean="0">
                <a:solidFill>
                  <a:srgbClr val="00B050"/>
                </a:solidFill>
              </a:rPr>
              <a:t>mechanical force compared to the mechanically retaining</a:t>
            </a:r>
          </a:p>
          <a:p>
            <a:r>
              <a:rPr lang="en-US" dirty="0" smtClean="0">
                <a:solidFill>
                  <a:srgbClr val="00B050"/>
                </a:solidFill>
              </a:rPr>
              <a:t>implants. The drawbacks of this type is that there is a</a:t>
            </a:r>
          </a:p>
          <a:p>
            <a:r>
              <a:rPr lang="en-US" dirty="0" smtClean="0">
                <a:solidFill>
                  <a:srgbClr val="00B050"/>
                </a:solidFill>
              </a:rPr>
              <a:t>waiting period before loading, extensive surgical procedure</a:t>
            </a:r>
          </a:p>
          <a:p>
            <a:r>
              <a:rPr lang="en-US" dirty="0" smtClean="0">
                <a:solidFill>
                  <a:srgbClr val="00B050"/>
                </a:solidFill>
              </a:rPr>
              <a:t>is required for placement and the removal is problematic.</a:t>
            </a:r>
          </a:p>
          <a:p>
            <a:r>
              <a:rPr lang="en-US" dirty="0" smtClean="0">
                <a:solidFill>
                  <a:srgbClr val="00B050"/>
                </a:solidFill>
              </a:rPr>
              <a:t>These were used earlier in the palate for molar </a:t>
            </a:r>
            <a:r>
              <a:rPr lang="en-US" dirty="0" err="1" smtClean="0">
                <a:solidFill>
                  <a:srgbClr val="00B050"/>
                </a:solidFill>
              </a:rPr>
              <a:t>distalization</a:t>
            </a:r>
            <a:r>
              <a:rPr lang="en-US" dirty="0" smtClean="0">
                <a:solidFill>
                  <a:srgbClr val="00B050"/>
                </a:solidFill>
              </a:rPr>
              <a:t>.</a:t>
            </a:r>
          </a:p>
          <a:p>
            <a:r>
              <a:rPr lang="en-US" dirty="0" smtClean="0">
                <a:solidFill>
                  <a:srgbClr val="00B050"/>
                </a:solidFill>
              </a:rPr>
              <a:t>2.2.2. Surgical miniplates-3,13</a:t>
            </a:r>
          </a:p>
          <a:p>
            <a:r>
              <a:rPr lang="en-US" dirty="0" smtClean="0">
                <a:solidFill>
                  <a:srgbClr val="00B050"/>
                </a:solidFill>
              </a:rPr>
              <a:t>The modified or conventional surgical titanium </a:t>
            </a:r>
            <a:r>
              <a:rPr lang="en-US" dirty="0" err="1" smtClean="0">
                <a:solidFill>
                  <a:srgbClr val="00B050"/>
                </a:solidFill>
              </a:rPr>
              <a:t>miniplates</a:t>
            </a:r>
            <a:endParaRPr lang="en-US" dirty="0" smtClean="0">
              <a:solidFill>
                <a:srgbClr val="00B050"/>
              </a:solidFill>
            </a:endParaRPr>
          </a:p>
          <a:p>
            <a:r>
              <a:rPr lang="en-US" dirty="0" smtClean="0">
                <a:solidFill>
                  <a:srgbClr val="00B050"/>
                </a:solidFill>
              </a:rPr>
              <a:t>with intraoral extension can be used for orthodontic</a:t>
            </a:r>
          </a:p>
          <a:p>
            <a:r>
              <a:rPr lang="en-US" dirty="0" smtClean="0">
                <a:solidFill>
                  <a:srgbClr val="00B050"/>
                </a:solidFill>
              </a:rPr>
              <a:t>anchorage. Regions with thick cortical bone such as the</a:t>
            </a:r>
          </a:p>
          <a:p>
            <a:r>
              <a:rPr lang="en-US" dirty="0" err="1" smtClean="0">
                <a:solidFill>
                  <a:srgbClr val="00B050"/>
                </a:solidFill>
              </a:rPr>
              <a:t>zygomatic</a:t>
            </a:r>
            <a:r>
              <a:rPr lang="en-US" dirty="0" smtClean="0">
                <a:solidFill>
                  <a:srgbClr val="00B050"/>
                </a:solidFill>
              </a:rPr>
              <a:t> region and the buccal shelf area of the mandible</a:t>
            </a:r>
          </a:p>
          <a:p>
            <a:r>
              <a:rPr lang="en-US" dirty="0" smtClean="0">
                <a:solidFill>
                  <a:srgbClr val="00B050"/>
                </a:solidFill>
              </a:rPr>
              <a:t>are suitable for such implants. Applications of these</a:t>
            </a:r>
          </a:p>
          <a:p>
            <a:r>
              <a:rPr lang="en-US" dirty="0" smtClean="0">
                <a:solidFill>
                  <a:srgbClr val="00B050"/>
                </a:solidFill>
              </a:rPr>
              <a:t>implants include en masse molar </a:t>
            </a:r>
            <a:r>
              <a:rPr lang="en-US" dirty="0" err="1" smtClean="0">
                <a:solidFill>
                  <a:srgbClr val="00B050"/>
                </a:solidFill>
              </a:rPr>
              <a:t>distalization</a:t>
            </a:r>
            <a:r>
              <a:rPr lang="en-US" dirty="0" smtClean="0">
                <a:solidFill>
                  <a:srgbClr val="00B050"/>
                </a:solidFill>
              </a:rPr>
              <a:t> and intrusion</a:t>
            </a:r>
          </a:p>
          <a:p>
            <a:r>
              <a:rPr lang="en-US" dirty="0" smtClean="0">
                <a:solidFill>
                  <a:srgbClr val="00B050"/>
                </a:solidFill>
              </a:rPr>
              <a:t>of buccal segment in open bite cases. The downside of these</a:t>
            </a:r>
          </a:p>
          <a:p>
            <a:r>
              <a:rPr lang="en-US" dirty="0" smtClean="0">
                <a:solidFill>
                  <a:srgbClr val="00B050"/>
                </a:solidFill>
              </a:rPr>
              <a:t>implants was the need for extensive surgical procedure and</a:t>
            </a:r>
          </a:p>
          <a:p>
            <a:r>
              <a:rPr lang="en-US" dirty="0" smtClean="0">
                <a:solidFill>
                  <a:srgbClr val="00B050"/>
                </a:solidFill>
              </a:rPr>
              <a:t>post-operative discomfort for the patient.</a:t>
            </a:r>
          </a:p>
          <a:p>
            <a:r>
              <a:rPr lang="en-US" dirty="0" smtClean="0">
                <a:solidFill>
                  <a:srgbClr val="00B050"/>
                </a:solidFill>
              </a:rPr>
              <a:t>2.2.3. </a:t>
            </a:r>
            <a:r>
              <a:rPr lang="en-US" dirty="0" err="1" smtClean="0">
                <a:solidFill>
                  <a:srgbClr val="00B050"/>
                </a:solidFill>
              </a:rPr>
              <a:t>Miniscrew</a:t>
            </a:r>
            <a:r>
              <a:rPr lang="en-US" dirty="0" smtClean="0">
                <a:solidFill>
                  <a:srgbClr val="00B050"/>
                </a:solidFill>
              </a:rPr>
              <a:t> implants (MSIs)</a:t>
            </a:r>
          </a:p>
          <a:p>
            <a:r>
              <a:rPr lang="en-US" dirty="0" smtClean="0">
                <a:solidFill>
                  <a:srgbClr val="00B050"/>
                </a:solidFill>
              </a:rPr>
              <a:t>These implants have mechanical retention and provide short</a:t>
            </a:r>
          </a:p>
          <a:p>
            <a:r>
              <a:rPr lang="en-US" dirty="0" smtClean="0">
                <a:solidFill>
                  <a:srgbClr val="00B050"/>
                </a:solidFill>
              </a:rPr>
              <a:t>duration anchorage in orthodontics. The small diameter of</a:t>
            </a:r>
          </a:p>
          <a:p>
            <a:r>
              <a:rPr lang="en-US" dirty="0" smtClean="0">
                <a:solidFill>
                  <a:srgbClr val="00B050"/>
                </a:solidFill>
              </a:rPr>
              <a:t>these screws provides high versatility for placement site.</a:t>
            </a:r>
          </a:p>
          <a:p>
            <a:r>
              <a:rPr lang="en-US" dirty="0" smtClean="0">
                <a:solidFill>
                  <a:srgbClr val="00B050"/>
                </a:solidFill>
              </a:rPr>
              <a:t>Inter-radicular bone is the most common site for placement.</a:t>
            </a:r>
          </a:p>
          <a:p>
            <a:r>
              <a:rPr lang="en-US" dirty="0" smtClean="0">
                <a:solidFill>
                  <a:srgbClr val="00B050"/>
                </a:solidFill>
              </a:rPr>
              <a:t>These implants are absolute anchorage units.</a:t>
            </a:r>
            <a:endParaRPr lang="en-US" dirty="0">
              <a:solidFill>
                <a:srgbClr val="00B050"/>
              </a:solidFill>
            </a:endParaRPr>
          </a:p>
        </p:txBody>
      </p:sp>
      <p:sp>
        <p:nvSpPr>
          <p:cNvPr id="4" name="Slide Number Placeholder 3"/>
          <p:cNvSpPr>
            <a:spLocks noGrp="1"/>
          </p:cNvSpPr>
          <p:nvPr>
            <p:ph type="sldNum" sz="quarter" idx="10"/>
          </p:nvPr>
        </p:nvSpPr>
        <p:spPr/>
        <p:txBody>
          <a:bodyPr/>
          <a:lstStyle/>
          <a:p>
            <a:fld id="{2ABF9760-171B-484D-95C5-D1B8C736AB50}" type="slidenum">
              <a:rPr lang="en-US" smtClean="0"/>
              <a:t>41</a:t>
            </a:fld>
            <a:endParaRPr lang="en-US"/>
          </a:p>
        </p:txBody>
      </p:sp>
    </p:spTree>
    <p:extLst>
      <p:ext uri="{BB962C8B-B14F-4D97-AF65-F5344CB8AC3E}">
        <p14:creationId xmlns:p14="http://schemas.microsoft.com/office/powerpoint/2010/main" val="7212016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Design and parts</a:t>
            </a:r>
          </a:p>
          <a:p>
            <a:r>
              <a:rPr lang="en-US" dirty="0" smtClean="0"/>
              <a:t>Conventional MSI has the following parts</a:t>
            </a:r>
          </a:p>
          <a:p>
            <a:r>
              <a:rPr lang="en-US" dirty="0" smtClean="0"/>
              <a:t>2.3.1. Head</a:t>
            </a:r>
          </a:p>
          <a:p>
            <a:r>
              <a:rPr lang="en-US" dirty="0" smtClean="0"/>
              <a:t>It is the orally exposed portion of the screw which provides</a:t>
            </a:r>
          </a:p>
          <a:p>
            <a:r>
              <a:rPr lang="en-US" dirty="0" smtClean="0"/>
              <a:t>attachment for the springs and elastics. It has a screw driver</a:t>
            </a:r>
          </a:p>
          <a:p>
            <a:r>
              <a:rPr lang="en-US" dirty="0" smtClean="0"/>
              <a:t>slot or a particular design to engage the </a:t>
            </a:r>
            <a:r>
              <a:rPr lang="en-US" dirty="0" err="1" smtClean="0"/>
              <a:t>miniscrew</a:t>
            </a:r>
            <a:r>
              <a:rPr lang="en-US" dirty="0" smtClean="0"/>
              <a:t> driver</a:t>
            </a:r>
          </a:p>
          <a:p>
            <a:r>
              <a:rPr lang="en-US" dirty="0" smtClean="0"/>
              <a:t>for implant placement. Numerous kinds of head design are</a:t>
            </a:r>
          </a:p>
          <a:p>
            <a:r>
              <a:rPr lang="en-US" dirty="0" smtClean="0"/>
              <a:t>available for different types of anchorage and for prevention</a:t>
            </a:r>
          </a:p>
          <a:p>
            <a:r>
              <a:rPr lang="en-US" dirty="0" smtClean="0"/>
              <a:t>of soft tissue irritation. Most common type is the button</a:t>
            </a:r>
          </a:p>
          <a:p>
            <a:r>
              <a:rPr lang="en-US" dirty="0" smtClean="0"/>
              <a:t>like design with a sphere or double sphere-like shape or</a:t>
            </a:r>
          </a:p>
          <a:p>
            <a:r>
              <a:rPr lang="en-US" dirty="0" smtClean="0"/>
              <a:t>a hexagonal shape. A 0.8mm diameter hole in the head</a:t>
            </a:r>
          </a:p>
          <a:p>
            <a:r>
              <a:rPr lang="en-US" dirty="0" smtClean="0"/>
              <a:t>or neck of the screw is mostly used for direct anchorage.</a:t>
            </a:r>
          </a:p>
          <a:p>
            <a:r>
              <a:rPr lang="en-US" dirty="0" smtClean="0"/>
              <a:t>Furthermore, bracket-like designs are also available that can</a:t>
            </a:r>
          </a:p>
          <a:p>
            <a:r>
              <a:rPr lang="en-US" dirty="0" smtClean="0"/>
              <a:t>be used for both types of anchorage.14The driving head</a:t>
            </a:r>
          </a:p>
          <a:p>
            <a:r>
              <a:rPr lang="en-US" dirty="0" smtClean="0"/>
              <a:t>can only be used on the </a:t>
            </a:r>
            <a:r>
              <a:rPr lang="en-US" dirty="0" err="1" smtClean="0"/>
              <a:t>miniscrew</a:t>
            </a:r>
            <a:r>
              <a:rPr lang="en-US" dirty="0" smtClean="0"/>
              <a:t> given by that specific</a:t>
            </a:r>
          </a:p>
          <a:p>
            <a:r>
              <a:rPr lang="en-US" dirty="0" smtClean="0"/>
              <a:t>manufacturer. The head of the screw encompasses a hole</a:t>
            </a:r>
          </a:p>
          <a:p>
            <a:r>
              <a:rPr lang="en-US" dirty="0" smtClean="0"/>
              <a:t>and a collar for various attachments.6Figure 1 shows the</a:t>
            </a:r>
          </a:p>
          <a:p>
            <a:r>
              <a:rPr lang="en-US" dirty="0" smtClean="0"/>
              <a:t>parts of a miniscrew.15</a:t>
            </a:r>
          </a:p>
          <a:p>
            <a:r>
              <a:rPr lang="en-US" dirty="0" smtClean="0"/>
              <a:t>2.3.2. Neck</a:t>
            </a:r>
          </a:p>
          <a:p>
            <a:r>
              <a:rPr lang="en-US" dirty="0" smtClean="0"/>
              <a:t>Screw neck or the trans-mucosal part passes through the</a:t>
            </a:r>
          </a:p>
          <a:p>
            <a:r>
              <a:rPr lang="en-US" dirty="0" smtClean="0"/>
              <a:t>mucosa and connects the screw with head. Variable lengths</a:t>
            </a:r>
          </a:p>
          <a:p>
            <a:r>
              <a:rPr lang="en-US" dirty="0" smtClean="0"/>
              <a:t>of neck are available for different mucosal thickness. The</a:t>
            </a:r>
          </a:p>
          <a:p>
            <a:r>
              <a:rPr lang="en-US" dirty="0" smtClean="0"/>
              <a:t>surface of the neck should be smooth and well-polished</a:t>
            </a:r>
          </a:p>
          <a:p>
            <a:r>
              <a:rPr lang="en-US" dirty="0" smtClean="0"/>
              <a:t>to diminish plaque accumulation around the neck. The</a:t>
            </a:r>
          </a:p>
          <a:p>
            <a:r>
              <a:rPr lang="en-US" dirty="0" smtClean="0"/>
              <a:t>junction of TAD with the mucosa is crucial as most of the</a:t>
            </a:r>
          </a:p>
          <a:p>
            <a:r>
              <a:rPr lang="en-US" dirty="0" smtClean="0"/>
              <a:t>implant failure due to </a:t>
            </a:r>
            <a:r>
              <a:rPr lang="en-US" dirty="0" err="1" smtClean="0"/>
              <a:t>peri-implantitis</a:t>
            </a:r>
            <a:r>
              <a:rPr lang="en-US" dirty="0" smtClean="0"/>
              <a:t> usually begins from</a:t>
            </a:r>
          </a:p>
          <a:p>
            <a:r>
              <a:rPr lang="en-US" dirty="0" smtClean="0"/>
              <a:t>this site.</a:t>
            </a:r>
          </a:p>
          <a:p>
            <a:r>
              <a:rPr lang="en-US" dirty="0" smtClean="0"/>
              <a:t>2.3.3. Screw</a:t>
            </a:r>
          </a:p>
          <a:p>
            <a:r>
              <a:rPr lang="en-US" dirty="0" smtClean="0"/>
              <a:t>This part gets embedded in the cortical or medullary bone to</a:t>
            </a:r>
          </a:p>
          <a:p>
            <a:r>
              <a:rPr lang="en-US" dirty="0" smtClean="0"/>
              <a:t>provide retention. The thread of the screw around shank or</a:t>
            </a:r>
          </a:p>
          <a:p>
            <a:r>
              <a:rPr lang="en-US" dirty="0" smtClean="0"/>
              <a:t>main body of the TAD has the cutting edge that facilitates</a:t>
            </a:r>
          </a:p>
          <a:p>
            <a:r>
              <a:rPr lang="en-US" dirty="0" smtClean="0"/>
              <a:t>insertion. The depth of the cutting edge and its angle</a:t>
            </a:r>
          </a:p>
          <a:p>
            <a:r>
              <a:rPr lang="en-US" dirty="0" smtClean="0"/>
              <a:t>determines the stresses generated during insertion and the</a:t>
            </a:r>
          </a:p>
          <a:p>
            <a:r>
              <a:rPr lang="en-US" dirty="0" smtClean="0"/>
              <a:t>amount of insertion torque required for insertion.</a:t>
            </a:r>
          </a:p>
          <a:p>
            <a:r>
              <a:rPr lang="en-US" dirty="0" smtClean="0"/>
              <a:t>Thread design can be conical as in </a:t>
            </a:r>
            <a:r>
              <a:rPr lang="en-US" dirty="0" err="1" smtClean="0"/>
              <a:t>miniscrews</a:t>
            </a:r>
            <a:r>
              <a:rPr lang="en-US" dirty="0" smtClean="0"/>
              <a:t> or</a:t>
            </a:r>
          </a:p>
          <a:p>
            <a:r>
              <a:rPr lang="en-US" dirty="0" smtClean="0"/>
              <a:t>parallel tapering only at the end as in Orthodontic Mini</a:t>
            </a:r>
          </a:p>
          <a:p>
            <a:r>
              <a:rPr lang="en-US" dirty="0" smtClean="0"/>
              <a:t>Implant.4Figure 2 shows different types of </a:t>
            </a:r>
            <a:r>
              <a:rPr lang="en-US" dirty="0" err="1" smtClean="0"/>
              <a:t>miniscrews</a:t>
            </a:r>
            <a:r>
              <a:rPr lang="en-US" dirty="0" smtClean="0"/>
              <a:t>. The</a:t>
            </a:r>
          </a:p>
          <a:p>
            <a:r>
              <a:rPr lang="en-US" dirty="0" smtClean="0"/>
              <a:t>length of TAD is defined as the length of the threaded</a:t>
            </a:r>
          </a:p>
          <a:p>
            <a:r>
              <a:rPr lang="en-US" dirty="0" smtClean="0"/>
              <a:t>body. It can range from 5-12mm for various clinical</a:t>
            </a:r>
          </a:p>
          <a:p>
            <a:r>
              <a:rPr lang="en-US" dirty="0" smtClean="0"/>
              <a:t>procedure according to anatomical considerations.16 Costa</a:t>
            </a:r>
          </a:p>
          <a:p>
            <a:r>
              <a:rPr lang="en-US" dirty="0" smtClean="0"/>
              <a:t>et al evaluated the intraoral hard and soft tissue depths and</a:t>
            </a:r>
          </a:p>
          <a:p>
            <a:r>
              <a:rPr lang="en-US" dirty="0" smtClean="0"/>
              <a:t>established that </a:t>
            </a:r>
            <a:r>
              <a:rPr lang="en-US" dirty="0" err="1" smtClean="0"/>
              <a:t>miniscrew</a:t>
            </a:r>
            <a:r>
              <a:rPr lang="en-US" dirty="0" smtClean="0"/>
              <a:t> implants of 4-6mm length are</a:t>
            </a:r>
          </a:p>
          <a:p>
            <a:r>
              <a:rPr lang="en-US" dirty="0" smtClean="0"/>
              <a:t>safe in most regions, but subject to variations according to</a:t>
            </a:r>
          </a:p>
          <a:p>
            <a:r>
              <a:rPr lang="en-US" dirty="0" smtClean="0"/>
              <a:t>the bone depth of individual patients.17Total screw length id</a:t>
            </a:r>
          </a:p>
          <a:p>
            <a:r>
              <a:rPr lang="en-US" dirty="0" smtClean="0"/>
              <a:t>determined by the screw, neck and head length. The major</a:t>
            </a:r>
          </a:p>
          <a:p>
            <a:r>
              <a:rPr lang="en-US" dirty="0" smtClean="0"/>
              <a:t>diameter of TAD is the maximum diameter determined by</a:t>
            </a:r>
          </a:p>
          <a:p>
            <a:r>
              <a:rPr lang="en-US" dirty="0" smtClean="0"/>
              <a:t>the outer diameter of the threads and can range from 1.2</a:t>
            </a:r>
          </a:p>
          <a:p>
            <a:r>
              <a:rPr lang="en-US" dirty="0" smtClean="0"/>
              <a:t>-2 mm. Diameters greater than 2mm should not be used</a:t>
            </a:r>
          </a:p>
          <a:p>
            <a:r>
              <a:rPr lang="en-US" dirty="0" smtClean="0"/>
              <a:t>in the inter-radicular region and those less than 1.2mm</a:t>
            </a:r>
          </a:p>
          <a:p>
            <a:r>
              <a:rPr lang="en-US" dirty="0" smtClean="0"/>
              <a:t>are weak and prone to breakage.18 The minor diameter</a:t>
            </a:r>
          </a:p>
          <a:p>
            <a:r>
              <a:rPr lang="en-US" dirty="0" smtClean="0"/>
              <a:t>refers to the inner core diameter, which usually ranges</a:t>
            </a:r>
          </a:p>
          <a:p>
            <a:r>
              <a:rPr lang="en-US" dirty="0" smtClean="0"/>
              <a:t>from 0.2 to 1.6mm. The pitch of the screw is the distance</a:t>
            </a:r>
          </a:p>
          <a:p>
            <a:r>
              <a:rPr lang="en-US" dirty="0" smtClean="0"/>
              <a:t>between the two threads. High pitch denotes threads placed</a:t>
            </a:r>
          </a:p>
          <a:p>
            <a:r>
              <a:rPr lang="en-US" dirty="0" smtClean="0"/>
              <a:t>far apart and vice versa. A screw with a larger pitch gets</a:t>
            </a:r>
          </a:p>
          <a:p>
            <a:r>
              <a:rPr lang="en-US" dirty="0" smtClean="0"/>
              <a:t>inserted at a faster rate. Figure 3 shows the design features</a:t>
            </a:r>
          </a:p>
          <a:p>
            <a:r>
              <a:rPr lang="en-US" dirty="0" smtClean="0"/>
              <a:t>of a </a:t>
            </a:r>
            <a:r>
              <a:rPr lang="en-US" dirty="0" err="1" smtClean="0"/>
              <a:t>miniscrew</a:t>
            </a:r>
            <a:r>
              <a:rPr lang="en-US" dirty="0" smtClean="0"/>
              <a:t>. Table 1 shows the currently available</a:t>
            </a:r>
          </a:p>
          <a:p>
            <a:r>
              <a:rPr lang="en-US" dirty="0" smtClean="0"/>
              <a:t>orthodontic </a:t>
            </a:r>
            <a:r>
              <a:rPr lang="en-US" dirty="0" err="1" smtClean="0"/>
              <a:t>miniscrew</a:t>
            </a:r>
            <a:r>
              <a:rPr lang="en-US" dirty="0" smtClean="0"/>
              <a:t> systems.</a:t>
            </a:r>
            <a:endParaRPr lang="en-US" dirty="0"/>
          </a:p>
        </p:txBody>
      </p:sp>
      <p:sp>
        <p:nvSpPr>
          <p:cNvPr id="4" name="Slide Number Placeholder 3"/>
          <p:cNvSpPr>
            <a:spLocks noGrp="1"/>
          </p:cNvSpPr>
          <p:nvPr>
            <p:ph type="sldNum" sz="quarter" idx="10"/>
          </p:nvPr>
        </p:nvSpPr>
        <p:spPr/>
        <p:txBody>
          <a:bodyPr/>
          <a:lstStyle/>
          <a:p>
            <a:fld id="{2ABF9760-171B-484D-95C5-D1B8C736AB50}" type="slidenum">
              <a:rPr lang="en-US" smtClean="0"/>
              <a:t>42</a:t>
            </a:fld>
            <a:endParaRPr lang="en-US"/>
          </a:p>
        </p:txBody>
      </p:sp>
    </p:spTree>
    <p:extLst>
      <p:ext uri="{BB962C8B-B14F-4D97-AF65-F5344CB8AC3E}">
        <p14:creationId xmlns:p14="http://schemas.microsoft.com/office/powerpoint/2010/main" val="7931896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Principal</a:t>
            </a:r>
          </a:p>
          <a:p>
            <a:r>
              <a:rPr lang="en-US" dirty="0" smtClean="0"/>
              <a:t>Design Features</a:t>
            </a:r>
          </a:p>
          <a:p>
            <a:r>
              <a:rPr lang="en-US" dirty="0" smtClean="0"/>
              <a:t>Most mini‐implants have three constituent parts: the head,</a:t>
            </a:r>
          </a:p>
          <a:p>
            <a:r>
              <a:rPr lang="en-US" dirty="0" smtClean="0"/>
              <a:t>neck and body (Figure 1.1), and are fabricated from a titanium</a:t>
            </a:r>
          </a:p>
          <a:p>
            <a:r>
              <a:rPr lang="en-US" dirty="0" smtClean="0"/>
              <a:t>alloy such as surgical grade 5 (Ti‐6Al‐4V). Grade 5 machined</a:t>
            </a:r>
          </a:p>
          <a:p>
            <a:r>
              <a:rPr lang="en-US" dirty="0" smtClean="0"/>
              <a:t>(smooth) titanium alloy is a good choice for mini‐implants</a:t>
            </a:r>
          </a:p>
          <a:p>
            <a:r>
              <a:rPr lang="en-US" dirty="0" smtClean="0"/>
              <a:t>because it supports rapid cell proliferation and has good</a:t>
            </a:r>
          </a:p>
          <a:p>
            <a:r>
              <a:rPr lang="en-US" dirty="0" err="1" smtClean="0"/>
              <a:t>cytocompatibility</a:t>
            </a:r>
            <a:r>
              <a:rPr lang="en-US" dirty="0" smtClean="0"/>
              <a:t> (which is better than stainless steel) and</a:t>
            </a:r>
          </a:p>
          <a:p>
            <a:r>
              <a:rPr lang="en-US" dirty="0" smtClean="0"/>
              <a:t>cell adhesion [4,5]. The head is the platform which connects</a:t>
            </a:r>
          </a:p>
          <a:p>
            <a:r>
              <a:rPr lang="en-US" dirty="0" smtClean="0"/>
              <a:t>to orthodontic appliances or elastic traction. The neck</a:t>
            </a:r>
          </a:p>
          <a:p>
            <a:r>
              <a:rPr lang="en-US" dirty="0" smtClean="0"/>
              <a:t>is the part that traverses the mucosa. The body is the </a:t>
            </a:r>
            <a:r>
              <a:rPr lang="en-US" dirty="0" err="1" smtClean="0"/>
              <a:t>endosseous</a:t>
            </a:r>
            <a:endParaRPr lang="en-US" dirty="0" smtClean="0"/>
          </a:p>
          <a:p>
            <a:r>
              <a:rPr lang="en-US" dirty="0" smtClean="0"/>
              <a:t>section with threads around a core and a tapered tip.</a:t>
            </a:r>
          </a:p>
          <a:p>
            <a:r>
              <a:rPr lang="en-US" dirty="0" smtClean="0"/>
              <a:t>Mini‐implants were initially available only in self‐tapping</a:t>
            </a:r>
          </a:p>
          <a:p>
            <a:r>
              <a:rPr lang="en-US" dirty="0" smtClean="0"/>
              <a:t>(non‐drilling) forms whereby a full‐depth pilot hole had to</a:t>
            </a:r>
          </a:p>
          <a:p>
            <a:r>
              <a:rPr lang="en-US" dirty="0" smtClean="0"/>
              <a:t>be drilled before mini‐implant insertion. However, many</a:t>
            </a:r>
          </a:p>
          <a:p>
            <a:r>
              <a:rPr lang="en-US" dirty="0" smtClean="0"/>
              <a:t>self‐drilling screws are now available. These have a tapered</a:t>
            </a:r>
          </a:p>
          <a:p>
            <a:r>
              <a:rPr lang="en-US" dirty="0" smtClean="0"/>
              <a:t>body shape with sharp tips and threads, and are inserted in</a:t>
            </a:r>
          </a:p>
          <a:p>
            <a:r>
              <a:rPr lang="en-US" dirty="0" smtClean="0"/>
              <a:t>a corkscrew‐like manner. Full‐depth predrilling is avoided,</a:t>
            </a:r>
          </a:p>
          <a:p>
            <a:r>
              <a:rPr lang="en-US" dirty="0" smtClean="0"/>
              <a:t>although shallow perforation of the cortex is still advantageous</a:t>
            </a:r>
          </a:p>
          <a:p>
            <a:r>
              <a:rPr lang="en-US" dirty="0" smtClean="0"/>
              <a:t>where the cortex is thick or dense, for example the</a:t>
            </a:r>
          </a:p>
          <a:p>
            <a:r>
              <a:rPr lang="en-US" dirty="0" smtClean="0"/>
              <a:t>posterior mandible and palate.</a:t>
            </a:r>
            <a:endParaRPr lang="en-US" dirty="0"/>
          </a:p>
        </p:txBody>
      </p:sp>
      <p:sp>
        <p:nvSpPr>
          <p:cNvPr id="4" name="Slide Number Placeholder 3"/>
          <p:cNvSpPr>
            <a:spLocks noGrp="1"/>
          </p:cNvSpPr>
          <p:nvPr>
            <p:ph type="sldNum" sz="quarter" idx="10"/>
          </p:nvPr>
        </p:nvSpPr>
        <p:spPr/>
        <p:txBody>
          <a:bodyPr/>
          <a:lstStyle/>
          <a:p>
            <a:fld id="{2ABF9760-171B-484D-95C5-D1B8C736AB50}" type="slidenum">
              <a:rPr lang="en-US" smtClean="0"/>
              <a:t>44</a:t>
            </a:fld>
            <a:endParaRPr lang="en-US"/>
          </a:p>
        </p:txBody>
      </p:sp>
    </p:spTree>
    <p:extLst>
      <p:ext uri="{BB962C8B-B14F-4D97-AF65-F5344CB8AC3E}">
        <p14:creationId xmlns:p14="http://schemas.microsoft.com/office/powerpoint/2010/main" val="8822358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2.4. Properties14</a:t>
            </a:r>
          </a:p>
          <a:p>
            <a:r>
              <a:rPr lang="en-US" dirty="0" smtClean="0"/>
              <a:t>2.4.1. Biocompatibility</a:t>
            </a:r>
          </a:p>
          <a:p>
            <a:r>
              <a:rPr lang="en-US" dirty="0" smtClean="0"/>
              <a:t>Medical type IV or type V titanium alloy (Ti6Al4V) which</a:t>
            </a:r>
          </a:p>
          <a:p>
            <a:r>
              <a:rPr lang="en-US" dirty="0" smtClean="0"/>
              <a:t>is an alloy of titanium, </a:t>
            </a:r>
            <a:r>
              <a:rPr lang="en-US" dirty="0" err="1" smtClean="0"/>
              <a:t>aluminium</a:t>
            </a:r>
            <a:r>
              <a:rPr lang="en-US" dirty="0" smtClean="0"/>
              <a:t> and vanadium is the</a:t>
            </a:r>
          </a:p>
          <a:p>
            <a:r>
              <a:rPr lang="en-US" dirty="0" smtClean="0"/>
              <a:t>material of choice for the production of majority of the</a:t>
            </a:r>
          </a:p>
          <a:p>
            <a:r>
              <a:rPr lang="en-US" dirty="0" smtClean="0"/>
              <a:t>implants except for Orthodontic Mini Implants, which is</a:t>
            </a:r>
          </a:p>
          <a:p>
            <a:r>
              <a:rPr lang="en-US" dirty="0" smtClean="0"/>
              <a:t>made from stainless steel. The medical grade titanium offers</a:t>
            </a:r>
          </a:p>
          <a:p>
            <a:r>
              <a:rPr lang="en-US" dirty="0" smtClean="0"/>
              <a:t>biocompatibility and strength which is higher as compared</a:t>
            </a:r>
          </a:p>
          <a:p>
            <a:r>
              <a:rPr lang="en-US" dirty="0" smtClean="0"/>
              <a:t>with commercially pure (CP) titanium.</a:t>
            </a:r>
          </a:p>
          <a:p>
            <a:r>
              <a:rPr lang="en-US" dirty="0" smtClean="0"/>
              <a:t>2.4.2. </a:t>
            </a:r>
            <a:r>
              <a:rPr lang="en-US" dirty="0" err="1" smtClean="0"/>
              <a:t>Osseointegration</a:t>
            </a:r>
            <a:endParaRPr lang="en-US" dirty="0" smtClean="0"/>
          </a:p>
          <a:p>
            <a:r>
              <a:rPr lang="en-US" dirty="0" smtClean="0"/>
              <a:t>TADs are designed to be mechanically retained in the bone.</a:t>
            </a:r>
          </a:p>
          <a:p>
            <a:r>
              <a:rPr lang="en-US" dirty="0" smtClean="0"/>
              <a:t>For easier removal of TADs, extensive </a:t>
            </a:r>
            <a:r>
              <a:rPr lang="en-US" dirty="0" err="1" smtClean="0"/>
              <a:t>osseointegration</a:t>
            </a:r>
            <a:r>
              <a:rPr lang="en-US" dirty="0" smtClean="0"/>
              <a:t> is</a:t>
            </a:r>
          </a:p>
          <a:p>
            <a:r>
              <a:rPr lang="en-US" dirty="0" smtClean="0"/>
              <a:t>detrimental. For this reason, these devices are made with</a:t>
            </a:r>
          </a:p>
          <a:p>
            <a:r>
              <a:rPr lang="en-US" dirty="0" smtClean="0"/>
              <a:t>smooth surfaces in order to reduce the bone ingrowth and</a:t>
            </a:r>
          </a:p>
          <a:p>
            <a:r>
              <a:rPr lang="en-US" dirty="0" smtClean="0"/>
              <a:t>to promote soft tissue attachment and without any special</a:t>
            </a:r>
          </a:p>
          <a:p>
            <a:r>
              <a:rPr lang="en-US" dirty="0" smtClean="0"/>
              <a:t>surface treatment regimen.</a:t>
            </a:r>
            <a:endParaRPr lang="en-US" dirty="0"/>
          </a:p>
        </p:txBody>
      </p:sp>
      <p:sp>
        <p:nvSpPr>
          <p:cNvPr id="4" name="Slide Number Placeholder 3"/>
          <p:cNvSpPr>
            <a:spLocks noGrp="1"/>
          </p:cNvSpPr>
          <p:nvPr>
            <p:ph type="sldNum" sz="quarter" idx="10"/>
          </p:nvPr>
        </p:nvSpPr>
        <p:spPr/>
        <p:txBody>
          <a:bodyPr/>
          <a:lstStyle/>
          <a:p>
            <a:fld id="{2ABF9760-171B-484D-95C5-D1B8C736AB50}" type="slidenum">
              <a:rPr lang="en-US" smtClean="0"/>
              <a:t>45</a:t>
            </a:fld>
            <a:endParaRPr lang="en-US"/>
          </a:p>
        </p:txBody>
      </p:sp>
    </p:spTree>
    <p:extLst>
      <p:ext uri="{BB962C8B-B14F-4D97-AF65-F5344CB8AC3E}">
        <p14:creationId xmlns:p14="http://schemas.microsoft.com/office/powerpoint/2010/main" val="36103727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Indications for use of TADs</a:t>
            </a:r>
          </a:p>
          <a:p>
            <a:r>
              <a:rPr lang="en-US" dirty="0" smtClean="0"/>
              <a:t>1. Absolute anchorage in maximum retraction</a:t>
            </a:r>
          </a:p>
          <a:p>
            <a:r>
              <a:rPr lang="en-US" dirty="0" smtClean="0"/>
              <a:t>requirements.</a:t>
            </a:r>
          </a:p>
          <a:p>
            <a:r>
              <a:rPr lang="en-US" dirty="0" smtClean="0"/>
              <a:t>2. For patients not compliant with the use of headgear,</a:t>
            </a:r>
          </a:p>
          <a:p>
            <a:r>
              <a:rPr lang="en-US" dirty="0" smtClean="0"/>
              <a:t>TADs are viable option for anchorage.</a:t>
            </a:r>
          </a:p>
          <a:p>
            <a:r>
              <a:rPr lang="en-US" dirty="0" smtClean="0"/>
              <a:t>3. In case of missing first molars, TADs can provide</a:t>
            </a:r>
          </a:p>
          <a:p>
            <a:r>
              <a:rPr lang="en-US" dirty="0" smtClean="0"/>
              <a:t>anchorage as well as help manage the space</a:t>
            </a:r>
          </a:p>
          <a:p>
            <a:r>
              <a:rPr lang="en-US" dirty="0" smtClean="0"/>
              <a:t>judiciously.</a:t>
            </a:r>
          </a:p>
          <a:p>
            <a:r>
              <a:rPr lang="en-US" dirty="0" smtClean="0"/>
              <a:t>4. For difficult tooth movements such as anterior</a:t>
            </a:r>
          </a:p>
          <a:p>
            <a:r>
              <a:rPr lang="en-US" dirty="0" smtClean="0"/>
              <a:t>/posterior intrusion, en masse </a:t>
            </a:r>
            <a:r>
              <a:rPr lang="en-US" dirty="0" err="1" smtClean="0"/>
              <a:t>distalization</a:t>
            </a:r>
            <a:r>
              <a:rPr lang="en-US" dirty="0" smtClean="0"/>
              <a:t> of</a:t>
            </a:r>
          </a:p>
          <a:p>
            <a:r>
              <a:rPr lang="en-US" dirty="0" smtClean="0"/>
              <a:t>upper/lower arches, molar up righting and molar</a:t>
            </a:r>
          </a:p>
          <a:p>
            <a:r>
              <a:rPr lang="en-US" dirty="0" err="1" smtClean="0"/>
              <a:t>distalization</a:t>
            </a:r>
            <a:r>
              <a:rPr lang="en-US" dirty="0" smtClean="0"/>
              <a:t>.</a:t>
            </a:r>
          </a:p>
          <a:p>
            <a:r>
              <a:rPr lang="en-US" dirty="0" smtClean="0"/>
              <a:t>5. In adult orthodontics for complex tooth movements.</a:t>
            </a:r>
          </a:p>
          <a:p>
            <a:r>
              <a:rPr lang="en-US" dirty="0" smtClean="0"/>
              <a:t>6. TADs can also be used for the attachment of</a:t>
            </a:r>
          </a:p>
          <a:p>
            <a:r>
              <a:rPr lang="en-US" dirty="0" err="1" smtClean="0"/>
              <a:t>orthopaedic</a:t>
            </a:r>
            <a:r>
              <a:rPr lang="en-US" dirty="0" smtClean="0"/>
              <a:t> forces to jaws when there is a lack of</a:t>
            </a:r>
          </a:p>
          <a:p>
            <a:r>
              <a:rPr lang="en-US" dirty="0" smtClean="0"/>
              <a:t>anchorage units.</a:t>
            </a:r>
          </a:p>
          <a:p>
            <a:r>
              <a:rPr lang="en-US" dirty="0" smtClean="0"/>
              <a:t>7. Correction of midline asymmetry and cant of</a:t>
            </a:r>
          </a:p>
          <a:p>
            <a:r>
              <a:rPr lang="en-US" dirty="0" smtClean="0"/>
              <a:t>occlusion.</a:t>
            </a:r>
            <a:endParaRPr lang="en-US" dirty="0"/>
          </a:p>
        </p:txBody>
      </p:sp>
      <p:sp>
        <p:nvSpPr>
          <p:cNvPr id="4" name="Slide Number Placeholder 3"/>
          <p:cNvSpPr>
            <a:spLocks noGrp="1"/>
          </p:cNvSpPr>
          <p:nvPr>
            <p:ph type="sldNum" sz="quarter" idx="10"/>
          </p:nvPr>
        </p:nvSpPr>
        <p:spPr/>
        <p:txBody>
          <a:bodyPr/>
          <a:lstStyle/>
          <a:p>
            <a:fld id="{2ABF9760-171B-484D-95C5-D1B8C736AB50}" type="slidenum">
              <a:rPr lang="en-US" smtClean="0"/>
              <a:t>46</a:t>
            </a:fld>
            <a:endParaRPr lang="en-US"/>
          </a:p>
        </p:txBody>
      </p:sp>
    </p:spTree>
    <p:extLst>
      <p:ext uri="{BB962C8B-B14F-4D97-AF65-F5344CB8AC3E}">
        <p14:creationId xmlns:p14="http://schemas.microsoft.com/office/powerpoint/2010/main" val="17287025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Clinical Procedure</a:t>
            </a:r>
          </a:p>
          <a:p>
            <a:r>
              <a:rPr lang="en-US" dirty="0" smtClean="0"/>
              <a:t>2.5.1. Case selection, informed consent and records</a:t>
            </a:r>
          </a:p>
          <a:p>
            <a:r>
              <a:rPr lang="en-US" dirty="0" smtClean="0"/>
              <a:t>Patient’s medical history and assessment of oral cavity for</a:t>
            </a:r>
          </a:p>
          <a:p>
            <a:r>
              <a:rPr lang="en-US" dirty="0" smtClean="0"/>
              <a:t>absence of gingival inflammation and periodontal disease</a:t>
            </a:r>
          </a:p>
          <a:p>
            <a:r>
              <a:rPr lang="en-US" dirty="0" smtClean="0"/>
              <a:t>are to be done initially. Informed consent should always</a:t>
            </a:r>
          </a:p>
          <a:p>
            <a:r>
              <a:rPr lang="en-US" dirty="0" smtClean="0"/>
              <a:t>be obtained from the patient or the parent. Apart from</a:t>
            </a:r>
          </a:p>
          <a:p>
            <a:r>
              <a:rPr lang="en-US" dirty="0" smtClean="0"/>
              <a:t>the usual orthodontic records, intraoral radiographs of the</a:t>
            </a:r>
          </a:p>
          <a:p>
            <a:r>
              <a:rPr lang="en-US" dirty="0" smtClean="0"/>
              <a:t>proposed </a:t>
            </a:r>
            <a:r>
              <a:rPr lang="en-US" dirty="0" err="1" smtClean="0"/>
              <a:t>miniscrew</a:t>
            </a:r>
            <a:r>
              <a:rPr lang="en-US" dirty="0" smtClean="0"/>
              <a:t> site have to be taken to assess the bone</a:t>
            </a:r>
          </a:p>
          <a:p>
            <a:r>
              <a:rPr lang="en-US" dirty="0" smtClean="0"/>
              <a:t>morphology and roots of adjacent teeth.22 In case further</a:t>
            </a:r>
          </a:p>
          <a:p>
            <a:r>
              <a:rPr lang="en-US" dirty="0" smtClean="0"/>
              <a:t>assessment of bone quality is required; cone beam computed</a:t>
            </a:r>
          </a:p>
          <a:p>
            <a:r>
              <a:rPr lang="en-US" dirty="0" smtClean="0"/>
              <a:t>tomography (CBCT) may be taken for bone density values.</a:t>
            </a:r>
          </a:p>
          <a:p>
            <a:r>
              <a:rPr lang="en-US" dirty="0" smtClean="0"/>
              <a:t>It has been suggested that D4 and D5 bones types are not</a:t>
            </a:r>
          </a:p>
          <a:p>
            <a:r>
              <a:rPr lang="en-US" dirty="0" smtClean="0"/>
              <a:t>suitable for implants.23</a:t>
            </a:r>
          </a:p>
          <a:p>
            <a:r>
              <a:rPr lang="en-US" dirty="0" smtClean="0"/>
              <a:t>2.5.2. Sites of Insertion</a:t>
            </a:r>
          </a:p>
          <a:p>
            <a:r>
              <a:rPr lang="en-US" dirty="0" smtClean="0"/>
              <a:t>In the maxilla, TADs can be placed in the incisive fossa,</a:t>
            </a:r>
          </a:p>
          <a:p>
            <a:r>
              <a:rPr lang="en-US" dirty="0" smtClean="0"/>
              <a:t>canine fossa, infra-</a:t>
            </a:r>
            <a:r>
              <a:rPr lang="en-US" dirty="0" err="1" smtClean="0"/>
              <a:t>zygomatic</a:t>
            </a:r>
            <a:r>
              <a:rPr lang="en-US" dirty="0" smtClean="0"/>
              <a:t> ridge, pre-maxillary region or</a:t>
            </a:r>
          </a:p>
          <a:p>
            <a:r>
              <a:rPr lang="en-US" dirty="0" smtClean="0"/>
              <a:t>mid-palatal region. While in the mandible, TADs can be</a:t>
            </a:r>
          </a:p>
          <a:p>
            <a:r>
              <a:rPr lang="en-US" dirty="0" smtClean="0"/>
              <a:t>placed in symphysis, canine fossa, anterior external oblique</a:t>
            </a:r>
          </a:p>
          <a:p>
            <a:r>
              <a:rPr lang="en-US" dirty="0" smtClean="0"/>
              <a:t>ridge, retro-molar area or sub-maxillary fossa.17</a:t>
            </a:r>
          </a:p>
          <a:p>
            <a:r>
              <a:rPr lang="en-US" dirty="0" smtClean="0"/>
              <a:t>Studies have shown that the safest site for placement of</a:t>
            </a:r>
          </a:p>
          <a:p>
            <a:r>
              <a:rPr lang="en-US" dirty="0" smtClean="0"/>
              <a:t>TADs in the maxilla was in the anterior and apical portion</a:t>
            </a:r>
          </a:p>
          <a:p>
            <a:r>
              <a:rPr lang="en-US" dirty="0" smtClean="0"/>
              <a:t>and the tuberosity region was most unsuited for implant</a:t>
            </a:r>
          </a:p>
          <a:p>
            <a:r>
              <a:rPr lang="en-US" dirty="0" smtClean="0"/>
              <a:t>placement due to reduced bone thickness in this region. In</a:t>
            </a:r>
          </a:p>
          <a:p>
            <a:r>
              <a:rPr lang="en-US" dirty="0" smtClean="0"/>
              <a:t>the mandible, safest insertion site was between the first and</a:t>
            </a:r>
          </a:p>
          <a:p>
            <a:r>
              <a:rPr lang="en-US" dirty="0" smtClean="0"/>
              <a:t>second molars and between first and second premolars.24 In</a:t>
            </a:r>
          </a:p>
          <a:p>
            <a:r>
              <a:rPr lang="en-US" dirty="0" smtClean="0"/>
              <a:t>the palate, the strongest bone support for implant insertion</a:t>
            </a:r>
          </a:p>
          <a:p>
            <a:r>
              <a:rPr lang="en-US" dirty="0" smtClean="0"/>
              <a:t>was found 6 to 9mm posterior to the incisive foramen and 3</a:t>
            </a:r>
          </a:p>
          <a:p>
            <a:r>
              <a:rPr lang="en-US" dirty="0" smtClean="0"/>
              <a:t>to 6 mm paramedian.25</a:t>
            </a:r>
          </a:p>
          <a:p>
            <a:r>
              <a:rPr lang="en-US" dirty="0" smtClean="0"/>
              <a:t>Placement of TADs in the extra-alveolar bone will</a:t>
            </a:r>
          </a:p>
          <a:p>
            <a:r>
              <a:rPr lang="en-US" dirty="0" smtClean="0"/>
              <a:t>diminish tooth root contact and allows the force vector</a:t>
            </a:r>
          </a:p>
          <a:p>
            <a:r>
              <a:rPr lang="en-US" dirty="0" smtClean="0"/>
              <a:t>closer to the </a:t>
            </a:r>
            <a:r>
              <a:rPr lang="en-US" dirty="0" err="1" smtClean="0"/>
              <a:t>centre</a:t>
            </a:r>
            <a:r>
              <a:rPr lang="en-US" dirty="0" smtClean="0"/>
              <a:t> of resistance of the tooth. But such</a:t>
            </a:r>
          </a:p>
          <a:p>
            <a:r>
              <a:rPr lang="en-US" dirty="0" smtClean="0"/>
              <a:t>implants will lay in mobile alveolar mucosa which can be</a:t>
            </a:r>
          </a:p>
          <a:p>
            <a:r>
              <a:rPr lang="en-US" dirty="0" smtClean="0"/>
              <a:t>overcome by using trans-mucosal attachments.17</a:t>
            </a:r>
          </a:p>
          <a:p>
            <a:r>
              <a:rPr lang="en-US" dirty="0" smtClean="0"/>
              <a:t>2.5.3. Direction of Insertion</a:t>
            </a:r>
          </a:p>
          <a:p>
            <a:r>
              <a:rPr lang="en-US" dirty="0" smtClean="0"/>
              <a:t>The </a:t>
            </a:r>
            <a:r>
              <a:rPr lang="en-US" dirty="0" err="1" smtClean="0"/>
              <a:t>miniscrew</a:t>
            </a:r>
            <a:r>
              <a:rPr lang="en-US" dirty="0" smtClean="0"/>
              <a:t> implants are inserted obliquely in an apical</a:t>
            </a:r>
          </a:p>
          <a:p>
            <a:r>
              <a:rPr lang="en-US" dirty="0" smtClean="0"/>
              <a:t>direction in the maxilla and parallel to the roots in the</a:t>
            </a:r>
          </a:p>
          <a:p>
            <a:r>
              <a:rPr lang="en-US" dirty="0" smtClean="0"/>
              <a:t>mandible.26 In the maxilla, insertion angulation is 30◦</a:t>
            </a:r>
          </a:p>
          <a:p>
            <a:r>
              <a:rPr lang="en-US" dirty="0" smtClean="0"/>
              <a:t>to 40◦ to the long axes of the teeth while it is 10◦ to</a:t>
            </a:r>
          </a:p>
          <a:p>
            <a:r>
              <a:rPr lang="en-US" dirty="0" smtClean="0"/>
              <a:t>20◦ in the mandible.27In the region of maxillary sinus, a</a:t>
            </a:r>
          </a:p>
          <a:p>
            <a:r>
              <a:rPr lang="en-US" dirty="0" smtClean="0"/>
              <a:t>more perpendicular direction of insertion of mini implant</a:t>
            </a:r>
          </a:p>
          <a:p>
            <a:r>
              <a:rPr lang="en-US" dirty="0" smtClean="0"/>
              <a:t>is suggested to minimize the chances of perforation of</a:t>
            </a:r>
          </a:p>
          <a:p>
            <a:r>
              <a:rPr lang="en-US" dirty="0" smtClean="0"/>
              <a:t>maxillary sinus. 28</a:t>
            </a:r>
          </a:p>
          <a:p>
            <a:r>
              <a:rPr lang="en-US" dirty="0" smtClean="0"/>
              <a:t>2.5.4. Technique for Placement</a:t>
            </a:r>
          </a:p>
          <a:p>
            <a:r>
              <a:rPr lang="en-US" dirty="0" smtClean="0"/>
              <a:t>The </a:t>
            </a:r>
            <a:r>
              <a:rPr lang="en-US" dirty="0" err="1" smtClean="0"/>
              <a:t>miniscrew</a:t>
            </a:r>
            <a:r>
              <a:rPr lang="en-US" dirty="0" smtClean="0"/>
              <a:t> implants can be self-drilling or self-tapping.</a:t>
            </a:r>
          </a:p>
          <a:p>
            <a:r>
              <a:rPr lang="en-US" dirty="0" smtClean="0"/>
              <a:t>An adjustable acrylic template or surgical guide can be</a:t>
            </a:r>
          </a:p>
          <a:p>
            <a:r>
              <a:rPr lang="en-US" dirty="0" smtClean="0"/>
              <a:t>used before implant placement. Recently, clinicians have</a:t>
            </a:r>
          </a:p>
          <a:p>
            <a:r>
              <a:rPr lang="en-US" dirty="0" smtClean="0"/>
              <a:t>used 3D CBCT, and customized surgical guide fabricated</a:t>
            </a:r>
          </a:p>
          <a:p>
            <a:r>
              <a:rPr lang="en-US" dirty="0" smtClean="0"/>
              <a:t>using </a:t>
            </a:r>
            <a:r>
              <a:rPr lang="en-US" dirty="0" err="1" smtClean="0"/>
              <a:t>stereolithographic</a:t>
            </a:r>
            <a:r>
              <a:rPr lang="en-US" dirty="0" smtClean="0"/>
              <a:t> techniques. This method helps</a:t>
            </a:r>
          </a:p>
          <a:p>
            <a:r>
              <a:rPr lang="en-US" dirty="0" smtClean="0"/>
              <a:t>for placement of self-drilling </a:t>
            </a:r>
            <a:r>
              <a:rPr lang="en-US" dirty="0" err="1" smtClean="0"/>
              <a:t>miniscrews</a:t>
            </a:r>
            <a:r>
              <a:rPr lang="en-US" dirty="0" smtClean="0"/>
              <a:t> with precision</a:t>
            </a:r>
          </a:p>
          <a:p>
            <a:r>
              <a:rPr lang="en-US" dirty="0" smtClean="0"/>
              <a:t>adjacent to dental roots and maxillary sinuses.29,30</a:t>
            </a:r>
          </a:p>
          <a:p>
            <a:r>
              <a:rPr lang="en-US" dirty="0" smtClean="0"/>
              <a:t>In self-tapping screws, predrilling is done under a small</a:t>
            </a:r>
          </a:p>
          <a:p>
            <a:r>
              <a:rPr lang="en-US" dirty="0" smtClean="0"/>
              <a:t>amount of local </a:t>
            </a:r>
            <a:r>
              <a:rPr lang="en-US" dirty="0" err="1" smtClean="0"/>
              <a:t>anaesthesia</a:t>
            </a:r>
            <a:r>
              <a:rPr lang="en-US" dirty="0" smtClean="0"/>
              <a:t>, preferably by an oral surgeon.</a:t>
            </a:r>
          </a:p>
          <a:p>
            <a:r>
              <a:rPr lang="en-US" dirty="0" smtClean="0"/>
              <a:t>At the site of placement, soft tissue is removed using a soft</a:t>
            </a:r>
          </a:p>
          <a:p>
            <a:r>
              <a:rPr lang="en-US" dirty="0" smtClean="0"/>
              <a:t>tissue punch and the pilot hole is drilled using a drill bit</a:t>
            </a:r>
          </a:p>
          <a:p>
            <a:r>
              <a:rPr lang="en-US" dirty="0" smtClean="0"/>
              <a:t>and a drill rotating at a speed not exceeding 1000rpm. The</a:t>
            </a:r>
          </a:p>
          <a:p>
            <a:r>
              <a:rPr lang="en-US" dirty="0" smtClean="0"/>
              <a:t>pilot hole should be maximum 2 to 3mm deep and should</a:t>
            </a:r>
          </a:p>
          <a:p>
            <a:r>
              <a:rPr lang="en-US" dirty="0" smtClean="0"/>
              <a:t>be 0.3mm smaller than the screw diameter. The implant is</a:t>
            </a:r>
          </a:p>
          <a:p>
            <a:r>
              <a:rPr lang="en-US" dirty="0" smtClean="0"/>
              <a:t>then inserted using an appropriate screw driver.</a:t>
            </a:r>
          </a:p>
          <a:p>
            <a:r>
              <a:rPr lang="en-US" dirty="0" smtClean="0"/>
              <a:t>The self-drilling screws have specially formed tips and</a:t>
            </a:r>
          </a:p>
          <a:p>
            <a:r>
              <a:rPr lang="en-US" dirty="0" smtClean="0"/>
              <a:t>cutting flutes that can be inserted into the bone without</a:t>
            </a:r>
          </a:p>
          <a:p>
            <a:r>
              <a:rPr lang="en-US" dirty="0" smtClean="0"/>
              <a:t>predrilling, thereby decreasing the likelihood of damage to</a:t>
            </a:r>
          </a:p>
          <a:p>
            <a:r>
              <a:rPr lang="en-US" dirty="0" smtClean="0"/>
              <a:t>the tooth root, tooth germ or nerves, thermal necrosis of</a:t>
            </a:r>
          </a:p>
          <a:p>
            <a:r>
              <a:rPr lang="en-US" dirty="0" smtClean="0"/>
              <a:t>the bones and the fracture of the drill bit.4 However, </a:t>
            </a:r>
            <a:r>
              <a:rPr lang="en-US" dirty="0" err="1" smtClean="0"/>
              <a:t>selfdrilling</a:t>
            </a:r>
            <a:endParaRPr lang="en-US" dirty="0" smtClean="0"/>
          </a:p>
          <a:p>
            <a:r>
              <a:rPr lang="en-US" dirty="0" smtClean="0"/>
              <a:t>screw requires pilot hole drilling if the thickness of</a:t>
            </a:r>
          </a:p>
          <a:p>
            <a:r>
              <a:rPr lang="en-US" dirty="0" smtClean="0"/>
              <a:t>bone cortex is more than 2mm which may cause the bending</a:t>
            </a:r>
          </a:p>
          <a:p>
            <a:r>
              <a:rPr lang="en-US" dirty="0" smtClean="0"/>
              <a:t>of the fine tip of the screw.14 Figure 6 shows self-drilling</a:t>
            </a:r>
          </a:p>
          <a:p>
            <a:r>
              <a:rPr lang="en-US" dirty="0" smtClean="0"/>
              <a:t>and self-tapping screws.</a:t>
            </a:r>
          </a:p>
          <a:p>
            <a:r>
              <a:rPr lang="en-US" dirty="0" smtClean="0"/>
              <a:t>2.5.5. Loading and anchorage consideration</a:t>
            </a:r>
          </a:p>
          <a:p>
            <a:r>
              <a:rPr lang="en-US" dirty="0" smtClean="0"/>
              <a:t>Unlike dental implants immediate loading of orthodontic</a:t>
            </a:r>
          </a:p>
          <a:p>
            <a:r>
              <a:rPr lang="en-US" dirty="0" err="1" smtClean="0"/>
              <a:t>miniscrews</a:t>
            </a:r>
            <a:r>
              <a:rPr lang="en-US" dirty="0" smtClean="0"/>
              <a:t> can be done using light forces.28 It is advisable</a:t>
            </a:r>
          </a:p>
          <a:p>
            <a:r>
              <a:rPr lang="en-US" dirty="0" smtClean="0"/>
              <a:t>to provide at least 2 mm clearance between the implant and</a:t>
            </a:r>
          </a:p>
          <a:p>
            <a:r>
              <a:rPr lang="en-US" dirty="0" smtClean="0"/>
              <a:t>the adjacent tooth root as the implant might move during</a:t>
            </a:r>
          </a:p>
          <a:p>
            <a:r>
              <a:rPr lang="en-US" dirty="0" smtClean="0"/>
              <a:t>orthodontic loading in some patients.31</a:t>
            </a:r>
          </a:p>
          <a:p>
            <a:r>
              <a:rPr lang="en-US" dirty="0" smtClean="0"/>
              <a:t>2.5.6. Implant removal</a:t>
            </a:r>
          </a:p>
          <a:p>
            <a:r>
              <a:rPr lang="en-US" dirty="0" smtClean="0"/>
              <a:t>The </a:t>
            </a:r>
            <a:r>
              <a:rPr lang="en-US" dirty="0" err="1" smtClean="0"/>
              <a:t>miniscrew</a:t>
            </a:r>
            <a:r>
              <a:rPr lang="en-US" dirty="0" smtClean="0"/>
              <a:t> can be removed using the same screw driver</a:t>
            </a:r>
          </a:p>
          <a:p>
            <a:r>
              <a:rPr lang="en-US" dirty="0" smtClean="0"/>
              <a:t>with or without local </a:t>
            </a:r>
            <a:r>
              <a:rPr lang="en-US" dirty="0" err="1" smtClean="0"/>
              <a:t>anaesthesia</a:t>
            </a:r>
            <a:r>
              <a:rPr lang="en-US" dirty="0" smtClean="0"/>
              <a:t>. Normally, the wound after</a:t>
            </a:r>
          </a:p>
          <a:p>
            <a:r>
              <a:rPr lang="en-US" dirty="0" smtClean="0"/>
              <a:t>implant removal does not require any special treatment and</a:t>
            </a:r>
          </a:p>
          <a:p>
            <a:r>
              <a:rPr lang="en-US" dirty="0" smtClean="0"/>
              <a:t>heals uneventfully. In case the screw cannot be retrieved</a:t>
            </a:r>
          </a:p>
          <a:p>
            <a:r>
              <a:rPr lang="en-US" dirty="0" smtClean="0"/>
              <a:t>during the removal appointment, it is advisable to wait for 3</a:t>
            </a:r>
          </a:p>
          <a:p>
            <a:r>
              <a:rPr lang="en-US" dirty="0" smtClean="0"/>
              <a:t>to 4 days. The micro fractures or bone </a:t>
            </a:r>
            <a:r>
              <a:rPr lang="en-US" dirty="0" err="1" smtClean="0"/>
              <a:t>remodelling</a:t>
            </a:r>
            <a:r>
              <a:rPr lang="en-US" dirty="0" smtClean="0"/>
              <a:t> caused</a:t>
            </a:r>
          </a:p>
          <a:p>
            <a:r>
              <a:rPr lang="en-US" dirty="0" smtClean="0"/>
              <a:t>due to the initial attempt will loosen the screw. In case of</a:t>
            </a:r>
          </a:p>
          <a:p>
            <a:r>
              <a:rPr lang="en-US" dirty="0" smtClean="0"/>
              <a:t>implant fracture during removal, a small surgical procedure</a:t>
            </a:r>
          </a:p>
          <a:p>
            <a:r>
              <a:rPr lang="en-US" dirty="0" smtClean="0"/>
              <a:t>may be required for removal.1</a:t>
            </a:r>
          </a:p>
          <a:p>
            <a:endParaRPr lang="en-US" dirty="0" smtClean="0"/>
          </a:p>
          <a:p>
            <a:endParaRPr lang="en-US" dirty="0" smtClean="0"/>
          </a:p>
          <a:p>
            <a:r>
              <a:rPr lang="en-US" dirty="0" smtClean="0"/>
              <a:t>Implant Driving Method</a:t>
            </a:r>
          </a:p>
          <a:p>
            <a:r>
              <a:rPr lang="en-US" dirty="0" smtClean="0"/>
              <a:t>There are two methods of placement of mini-implants.:</a:t>
            </a:r>
          </a:p>
          <a:p>
            <a:endParaRPr lang="en-US" dirty="0" smtClean="0"/>
          </a:p>
          <a:p>
            <a:r>
              <a:rPr lang="en-US" dirty="0" smtClean="0"/>
              <a:t>Self-tapping method: In this method, the </a:t>
            </a:r>
            <a:r>
              <a:rPr lang="en-US" dirty="0" err="1" smtClean="0"/>
              <a:t>miniscrew</a:t>
            </a:r>
            <a:r>
              <a:rPr lang="en-US" dirty="0" smtClean="0"/>
              <a:t> is driven into the tunnel of bone formed by drilling, making it tap during implant driving. This method is used when we use small diameter </a:t>
            </a:r>
            <a:r>
              <a:rPr lang="en-US" dirty="0" err="1" smtClean="0"/>
              <a:t>miniscrews</a:t>
            </a:r>
            <a:r>
              <a:rPr lang="en-US" dirty="0" smtClean="0"/>
              <a:t>.</a:t>
            </a:r>
          </a:p>
          <a:p>
            <a:endParaRPr lang="en-US" dirty="0" smtClean="0"/>
          </a:p>
          <a:p>
            <a:r>
              <a:rPr lang="en-US" dirty="0" smtClean="0"/>
              <a:t>Self-drilling method: Here, the </a:t>
            </a:r>
            <a:r>
              <a:rPr lang="en-US" dirty="0" err="1" smtClean="0"/>
              <a:t>miniscrew</a:t>
            </a:r>
            <a:r>
              <a:rPr lang="en-US" dirty="0" smtClean="0"/>
              <a:t> is driven directly into bone without drilling. This method can be used when we want to use larger diameter (more than 1.5 mm) </a:t>
            </a:r>
            <a:r>
              <a:rPr lang="en-US" dirty="0" err="1" smtClean="0"/>
              <a:t>miniscrews</a:t>
            </a:r>
            <a:r>
              <a:rPr lang="en-US"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ABF9760-171B-484D-95C5-D1B8C736AB50}" type="slidenum">
              <a:rPr lang="en-US" smtClean="0"/>
              <a:t>47</a:t>
            </a:fld>
            <a:endParaRPr lang="en-US"/>
          </a:p>
        </p:txBody>
      </p:sp>
    </p:spTree>
    <p:extLst>
      <p:ext uri="{BB962C8B-B14F-4D97-AF65-F5344CB8AC3E}">
        <p14:creationId xmlns:p14="http://schemas.microsoft.com/office/powerpoint/2010/main" val="26841010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Risk Factors</a:t>
            </a:r>
          </a:p>
          <a:p>
            <a:r>
              <a:rPr lang="en-US" dirty="0" smtClean="0"/>
              <a:t>It can be classified as:</a:t>
            </a:r>
          </a:p>
          <a:p>
            <a:r>
              <a:rPr lang="en-US" dirty="0" smtClean="0"/>
              <a:t>1. 1. General risk factors – good general health</a:t>
            </a:r>
          </a:p>
          <a:p>
            <a:r>
              <a:rPr lang="en-US" dirty="0" smtClean="0"/>
              <a:t>is essential for uneventful healing and prevention</a:t>
            </a:r>
          </a:p>
          <a:p>
            <a:r>
              <a:rPr lang="en-US" dirty="0" smtClean="0"/>
              <a:t>of inflammation around the implant. General risk</a:t>
            </a:r>
          </a:p>
          <a:p>
            <a:r>
              <a:rPr lang="en-US" dirty="0" smtClean="0"/>
              <a:t>factors include tobacco smoking, age,32,33 risk of</a:t>
            </a:r>
          </a:p>
          <a:p>
            <a:r>
              <a:rPr lang="en-US" dirty="0" smtClean="0"/>
              <a:t>infective endocarditis, diabetes and medications like</a:t>
            </a:r>
          </a:p>
          <a:p>
            <a:r>
              <a:rPr lang="en-US" dirty="0" smtClean="0"/>
              <a:t>bisphosphonates, immune-modulators, anti-epileptics</a:t>
            </a:r>
          </a:p>
          <a:p>
            <a:r>
              <a:rPr lang="en-US" dirty="0" smtClean="0"/>
              <a:t>and anticoagulants.</a:t>
            </a:r>
          </a:p>
          <a:p>
            <a:r>
              <a:rPr lang="en-US" dirty="0" smtClean="0"/>
              <a:t>2. 2. Local risk factors – it includes gingivitis and</a:t>
            </a:r>
          </a:p>
          <a:p>
            <a:r>
              <a:rPr lang="en-US" dirty="0" smtClean="0"/>
              <a:t>periodontitis, reduced mouth opening, bone quality and</a:t>
            </a:r>
          </a:p>
          <a:p>
            <a:r>
              <a:rPr lang="en-US" dirty="0" smtClean="0"/>
              <a:t>radiotherapy.</a:t>
            </a:r>
          </a:p>
          <a:p>
            <a:endParaRPr lang="en-US" dirty="0"/>
          </a:p>
        </p:txBody>
      </p:sp>
      <p:sp>
        <p:nvSpPr>
          <p:cNvPr id="4" name="Slide Number Placeholder 3"/>
          <p:cNvSpPr>
            <a:spLocks noGrp="1"/>
          </p:cNvSpPr>
          <p:nvPr>
            <p:ph type="sldNum" sz="quarter" idx="10"/>
          </p:nvPr>
        </p:nvSpPr>
        <p:spPr/>
        <p:txBody>
          <a:bodyPr/>
          <a:lstStyle/>
          <a:p>
            <a:fld id="{2ABF9760-171B-484D-95C5-D1B8C736AB50}" type="slidenum">
              <a:rPr lang="en-US" smtClean="0"/>
              <a:t>49</a:t>
            </a:fld>
            <a:endParaRPr lang="en-US"/>
          </a:p>
        </p:txBody>
      </p:sp>
    </p:spTree>
    <p:extLst>
      <p:ext uri="{BB962C8B-B14F-4D97-AF65-F5344CB8AC3E}">
        <p14:creationId xmlns:p14="http://schemas.microsoft.com/office/powerpoint/2010/main" val="12560395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Complications34</a:t>
            </a:r>
          </a:p>
          <a:p>
            <a:r>
              <a:rPr lang="en-US" dirty="0" smtClean="0"/>
              <a:t>1. Complications during insertion – Inter-radicular</a:t>
            </a:r>
          </a:p>
          <a:p>
            <a:r>
              <a:rPr lang="en-US" dirty="0" err="1" smtClean="0"/>
              <a:t>miniscrew</a:t>
            </a:r>
            <a:r>
              <a:rPr lang="en-US" dirty="0" smtClean="0"/>
              <a:t> placement can cause trauma to root of</a:t>
            </a:r>
          </a:p>
          <a:p>
            <a:r>
              <a:rPr lang="en-US" dirty="0" smtClean="0"/>
              <a:t>the tooth and periodontal ligament. Slippage of</a:t>
            </a:r>
          </a:p>
          <a:p>
            <a:r>
              <a:rPr lang="en-US" dirty="0" smtClean="0"/>
              <a:t>the </a:t>
            </a:r>
            <a:r>
              <a:rPr lang="en-US" dirty="0" err="1" smtClean="0"/>
              <a:t>miniscrew</a:t>
            </a:r>
            <a:r>
              <a:rPr lang="en-US" dirty="0" smtClean="0"/>
              <a:t> under the mucosal tissue along the</a:t>
            </a:r>
          </a:p>
          <a:p>
            <a:r>
              <a:rPr lang="en-US" dirty="0" err="1" smtClean="0"/>
              <a:t>periosteum</a:t>
            </a:r>
            <a:r>
              <a:rPr lang="en-US" dirty="0" smtClean="0"/>
              <a:t> may occur due to failure to completely</a:t>
            </a:r>
          </a:p>
          <a:p>
            <a:r>
              <a:rPr lang="en-US" dirty="0" smtClean="0"/>
              <a:t>engage the cortical bone. Nerve injury during</a:t>
            </a:r>
          </a:p>
          <a:p>
            <a:r>
              <a:rPr lang="en-US" dirty="0" err="1" smtClean="0"/>
              <a:t>miniscrew</a:t>
            </a:r>
            <a:r>
              <a:rPr lang="en-US" dirty="0" smtClean="0"/>
              <a:t> insertion is higher in the maxillary palatal</a:t>
            </a:r>
          </a:p>
          <a:p>
            <a:r>
              <a:rPr lang="en-US" dirty="0" smtClean="0"/>
              <a:t>slope, the mandibular buccal </a:t>
            </a:r>
            <a:r>
              <a:rPr lang="en-US" dirty="0" err="1" smtClean="0"/>
              <a:t>dentoalveolus</a:t>
            </a:r>
            <a:r>
              <a:rPr lang="en-US" dirty="0" smtClean="0"/>
              <a:t> and</a:t>
            </a:r>
          </a:p>
          <a:p>
            <a:r>
              <a:rPr lang="en-US" dirty="0" smtClean="0"/>
              <a:t>the </a:t>
            </a:r>
            <a:r>
              <a:rPr lang="en-US" dirty="0" err="1" smtClean="0"/>
              <a:t>retromolar</a:t>
            </a:r>
            <a:r>
              <a:rPr lang="en-US" dirty="0" smtClean="0"/>
              <a:t> area. Air subcutaneous emphysema</a:t>
            </a:r>
          </a:p>
          <a:p>
            <a:r>
              <a:rPr lang="en-US" dirty="0" smtClean="0"/>
              <a:t>may result during </a:t>
            </a:r>
            <a:r>
              <a:rPr lang="en-US" dirty="0" err="1" smtClean="0"/>
              <a:t>miniscrew</a:t>
            </a:r>
            <a:r>
              <a:rPr lang="en-US" dirty="0" smtClean="0"/>
              <a:t> placement through the</a:t>
            </a:r>
          </a:p>
          <a:p>
            <a:r>
              <a:rPr lang="en-US" dirty="0" smtClean="0"/>
              <a:t>loose alveolar tissue in the </a:t>
            </a:r>
            <a:r>
              <a:rPr lang="en-US" dirty="0" err="1" smtClean="0"/>
              <a:t>retromolar</a:t>
            </a:r>
            <a:r>
              <a:rPr lang="en-US" dirty="0" smtClean="0"/>
              <a:t>, mandibular</a:t>
            </a:r>
          </a:p>
          <a:p>
            <a:r>
              <a:rPr lang="en-US" dirty="0" smtClean="0"/>
              <a:t>posterior buccal and </a:t>
            </a:r>
            <a:r>
              <a:rPr lang="en-US" dirty="0" err="1" smtClean="0"/>
              <a:t>zygomatic</a:t>
            </a:r>
            <a:r>
              <a:rPr lang="en-US" dirty="0" smtClean="0"/>
              <a:t> region. Perforation</a:t>
            </a:r>
          </a:p>
          <a:p>
            <a:r>
              <a:rPr lang="en-US" dirty="0" smtClean="0"/>
              <a:t>of the nasal sinus and maxillary sinuses may</a:t>
            </a:r>
          </a:p>
          <a:p>
            <a:r>
              <a:rPr lang="en-US" dirty="0" smtClean="0"/>
              <a:t>occur during insertion in the maxillary </a:t>
            </a:r>
            <a:r>
              <a:rPr lang="en-US" dirty="0" err="1" smtClean="0"/>
              <a:t>incisal</a:t>
            </a:r>
            <a:r>
              <a:rPr lang="en-US" dirty="0" smtClean="0"/>
              <a:t>,</a:t>
            </a:r>
          </a:p>
          <a:p>
            <a:r>
              <a:rPr lang="en-US" dirty="0" smtClean="0"/>
              <a:t>maxillary posterior </a:t>
            </a:r>
            <a:r>
              <a:rPr lang="en-US" dirty="0" err="1" smtClean="0"/>
              <a:t>dentoalveolar</a:t>
            </a:r>
            <a:r>
              <a:rPr lang="en-US" dirty="0" smtClean="0"/>
              <a:t> and </a:t>
            </a:r>
            <a:r>
              <a:rPr lang="en-US" dirty="0" err="1" smtClean="0"/>
              <a:t>zygomatic</a:t>
            </a:r>
            <a:endParaRPr lang="en-US" dirty="0" smtClean="0"/>
          </a:p>
          <a:p>
            <a:r>
              <a:rPr lang="en-US" dirty="0" smtClean="0"/>
              <a:t>region. </a:t>
            </a:r>
            <a:r>
              <a:rPr lang="en-US" dirty="0" err="1" smtClean="0"/>
              <a:t>Miniscrew</a:t>
            </a:r>
            <a:r>
              <a:rPr lang="en-US" dirty="0" smtClean="0"/>
              <a:t> stability may be disturbed due to</a:t>
            </a:r>
          </a:p>
          <a:p>
            <a:r>
              <a:rPr lang="en-US" dirty="0" smtClean="0"/>
              <a:t>increased torsional stresses during placement causing</a:t>
            </a:r>
          </a:p>
          <a:p>
            <a:r>
              <a:rPr lang="en-US" dirty="0" smtClean="0"/>
              <a:t>implant bending or fracture or micro fractures in the</a:t>
            </a:r>
          </a:p>
          <a:p>
            <a:r>
              <a:rPr lang="en-US" dirty="0" err="1" smtClean="0"/>
              <a:t>peri</a:t>
            </a:r>
            <a:r>
              <a:rPr lang="en-US" dirty="0" smtClean="0"/>
              <a:t>-implant bone.</a:t>
            </a:r>
          </a:p>
          <a:p>
            <a:r>
              <a:rPr lang="en-US" dirty="0" smtClean="0"/>
              <a:t>2. Complications under orthodontic loading – Stationary</a:t>
            </a:r>
          </a:p>
          <a:p>
            <a:r>
              <a:rPr lang="en-US" dirty="0" smtClean="0"/>
              <a:t>anchorage failure may occur due to low bone density</a:t>
            </a:r>
          </a:p>
          <a:p>
            <a:r>
              <a:rPr lang="en-US" dirty="0" smtClean="0"/>
              <a:t>and inadequate cortical bone thickness. </a:t>
            </a:r>
            <a:r>
              <a:rPr lang="en-US" dirty="0" err="1" smtClean="0"/>
              <a:t>Miniscrew</a:t>
            </a:r>
            <a:endParaRPr lang="en-US" dirty="0" smtClean="0"/>
          </a:p>
          <a:p>
            <a:r>
              <a:rPr lang="en-US" dirty="0" smtClean="0"/>
              <a:t>migration within the bone is potential as absolute</a:t>
            </a:r>
          </a:p>
          <a:p>
            <a:r>
              <a:rPr lang="en-US" dirty="0" smtClean="0"/>
              <a:t>anchorage under orthodontic loading is not always</a:t>
            </a:r>
          </a:p>
          <a:p>
            <a:r>
              <a:rPr lang="en-US" dirty="0" smtClean="0"/>
              <a:t>achievable.</a:t>
            </a:r>
          </a:p>
          <a:p>
            <a:r>
              <a:rPr lang="en-US" dirty="0" smtClean="0"/>
              <a:t>3. Soft tissue complications include </a:t>
            </a:r>
            <a:r>
              <a:rPr lang="en-US" dirty="0" err="1" smtClean="0"/>
              <a:t>aphthous</a:t>
            </a:r>
            <a:r>
              <a:rPr lang="en-US" dirty="0" smtClean="0"/>
              <a:t> ulceration,</a:t>
            </a:r>
          </a:p>
          <a:p>
            <a:r>
              <a:rPr lang="en-US" dirty="0" smtClean="0"/>
              <a:t>soft tissue overgrowth on </a:t>
            </a:r>
            <a:r>
              <a:rPr lang="en-US" dirty="0" err="1" smtClean="0"/>
              <a:t>miniscrew</a:t>
            </a:r>
            <a:r>
              <a:rPr lang="en-US" dirty="0" smtClean="0"/>
              <a:t> head and</a:t>
            </a:r>
          </a:p>
          <a:p>
            <a:r>
              <a:rPr lang="en-US" dirty="0" smtClean="0"/>
              <a:t>auxiliary, soft tissue inflammation, infection and </a:t>
            </a:r>
            <a:r>
              <a:rPr lang="en-US" dirty="0" err="1" smtClean="0"/>
              <a:t>periimplantitis</a:t>
            </a:r>
            <a:r>
              <a:rPr lang="en-US" dirty="0" smtClean="0"/>
              <a:t>.</a:t>
            </a:r>
          </a:p>
          <a:p>
            <a:r>
              <a:rPr lang="en-US" dirty="0" smtClean="0"/>
              <a:t>4. Complications during removal comprise </a:t>
            </a:r>
            <a:r>
              <a:rPr lang="en-US" dirty="0" err="1" smtClean="0"/>
              <a:t>miniscrew</a:t>
            </a:r>
            <a:endParaRPr lang="en-US" dirty="0" smtClean="0"/>
          </a:p>
          <a:p>
            <a:r>
              <a:rPr lang="en-US" dirty="0" smtClean="0"/>
              <a:t>fracture and partial </a:t>
            </a:r>
            <a:r>
              <a:rPr lang="en-US" dirty="0" err="1" smtClean="0"/>
              <a:t>osseointegration</a:t>
            </a:r>
            <a:r>
              <a:rPr lang="en-US" dirty="0" smtClean="0"/>
              <a:t>.</a:t>
            </a:r>
            <a:endParaRPr lang="en-US" dirty="0"/>
          </a:p>
        </p:txBody>
      </p:sp>
      <p:sp>
        <p:nvSpPr>
          <p:cNvPr id="4" name="Slide Number Placeholder 3"/>
          <p:cNvSpPr>
            <a:spLocks noGrp="1"/>
          </p:cNvSpPr>
          <p:nvPr>
            <p:ph type="sldNum" sz="quarter" idx="10"/>
          </p:nvPr>
        </p:nvSpPr>
        <p:spPr/>
        <p:txBody>
          <a:bodyPr/>
          <a:lstStyle/>
          <a:p>
            <a:fld id="{2ABF9760-171B-484D-95C5-D1B8C736AB50}" type="slidenum">
              <a:rPr lang="en-US" smtClean="0"/>
              <a:t>50</a:t>
            </a:fld>
            <a:endParaRPr lang="en-US"/>
          </a:p>
        </p:txBody>
      </p:sp>
    </p:spTree>
    <p:extLst>
      <p:ext uri="{BB962C8B-B14F-4D97-AF65-F5344CB8AC3E}">
        <p14:creationId xmlns:p14="http://schemas.microsoft.com/office/powerpoint/2010/main" val="2872149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Alveolar Bone</a:t>
            </a:r>
          </a:p>
          <a:p>
            <a:r>
              <a:rPr lang="en-US" dirty="0" smtClean="0"/>
              <a:t>Within limits the alveolar bone resists deformation.</a:t>
            </a:r>
          </a:p>
          <a:p>
            <a:r>
              <a:rPr lang="en-US" dirty="0" smtClean="0"/>
              <a:t>This can be seen from the rearrangement of trabecular</a:t>
            </a:r>
          </a:p>
          <a:p>
            <a:r>
              <a:rPr lang="en-US" dirty="0" smtClean="0"/>
              <a:t>pattern within the alveolar bone. Once the forces generated</a:t>
            </a:r>
          </a:p>
          <a:p>
            <a:r>
              <a:rPr lang="en-US" dirty="0" smtClean="0"/>
              <a:t>exceed those that can be resisted by the alveolar</a:t>
            </a:r>
          </a:p>
          <a:p>
            <a:r>
              <a:rPr lang="en-US" dirty="0" smtClean="0"/>
              <a:t>bone it permits tooth movement by bone remodeling.</a:t>
            </a:r>
          </a:p>
          <a:p>
            <a:r>
              <a:rPr lang="en-US" dirty="0" smtClean="0"/>
              <a:t>Less dense alveolar bone offers less anchorage (Figs</a:t>
            </a:r>
          </a:p>
          <a:p>
            <a:r>
              <a:rPr lang="en-US" dirty="0" smtClean="0"/>
              <a:t>22.1A and B). More mature bone increases anchorage.</a:t>
            </a:r>
          </a:p>
          <a:p>
            <a:r>
              <a:rPr lang="en-US" dirty="0" smtClean="0"/>
              <a:t>This takes place because of two factors—one, the bone</a:t>
            </a:r>
          </a:p>
          <a:p>
            <a:r>
              <a:rPr lang="en-US" dirty="0" smtClean="0"/>
              <a:t>becomes more calcified and dissolution takes time and</a:t>
            </a:r>
          </a:p>
          <a:p>
            <a:r>
              <a:rPr lang="en-US" dirty="0" smtClean="0"/>
              <a:t>two, the regenerative capacity of the bone decreases.</a:t>
            </a:r>
          </a:p>
          <a:p>
            <a:r>
              <a:rPr lang="en-US" dirty="0" smtClean="0"/>
              <a:t>Forces that are dissipated over a larger bone surface</a:t>
            </a:r>
          </a:p>
          <a:p>
            <a:r>
              <a:rPr lang="en-US" dirty="0" smtClean="0"/>
              <a:t>area offer increased anchorage</a:t>
            </a:r>
            <a:endParaRPr lang="en-US" dirty="0"/>
          </a:p>
        </p:txBody>
      </p:sp>
      <p:sp>
        <p:nvSpPr>
          <p:cNvPr id="4" name="Slide Number Placeholder 3"/>
          <p:cNvSpPr>
            <a:spLocks noGrp="1"/>
          </p:cNvSpPr>
          <p:nvPr>
            <p:ph type="sldNum" sz="quarter" idx="10"/>
          </p:nvPr>
        </p:nvSpPr>
        <p:spPr/>
        <p:txBody>
          <a:bodyPr/>
          <a:lstStyle/>
          <a:p>
            <a:fld id="{2ABF9760-171B-484D-95C5-D1B8C736AB50}" type="slidenum">
              <a:rPr lang="en-US" smtClean="0"/>
              <a:t>6</a:t>
            </a:fld>
            <a:endParaRPr lang="en-US"/>
          </a:p>
        </p:txBody>
      </p:sp>
    </p:spTree>
    <p:extLst>
      <p:ext uri="{BB962C8B-B14F-4D97-AF65-F5344CB8AC3E}">
        <p14:creationId xmlns:p14="http://schemas.microsoft.com/office/powerpoint/2010/main" val="1096355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Limitations of TADs</a:t>
            </a:r>
          </a:p>
          <a:p>
            <a:r>
              <a:rPr lang="en-US" dirty="0" smtClean="0"/>
              <a:t>Orthodontic implants are contraindicated in case of systemic</a:t>
            </a:r>
          </a:p>
          <a:p>
            <a:r>
              <a:rPr lang="en-US" dirty="0" smtClean="0"/>
              <a:t>bone diseases and in medically compromising conditions.</a:t>
            </a:r>
          </a:p>
          <a:p>
            <a:r>
              <a:rPr lang="en-US" dirty="0" smtClean="0"/>
              <a:t>Patients younger than 12 years of age who have not yet</a:t>
            </a:r>
          </a:p>
          <a:p>
            <a:r>
              <a:rPr lang="en-US" dirty="0" smtClean="0"/>
              <a:t>completed the skeletal growth are inappropriate for TAD</a:t>
            </a:r>
          </a:p>
          <a:p>
            <a:r>
              <a:rPr lang="en-US" dirty="0" smtClean="0"/>
              <a:t>placement. </a:t>
            </a:r>
            <a:r>
              <a:rPr lang="en-US" dirty="0" err="1" smtClean="0"/>
              <a:t>Miniscrews</a:t>
            </a:r>
            <a:r>
              <a:rPr lang="en-US" dirty="0" smtClean="0"/>
              <a:t> should not be placed adjacent to</a:t>
            </a:r>
          </a:p>
          <a:p>
            <a:r>
              <a:rPr lang="en-US" dirty="0" smtClean="0"/>
              <a:t>bone </a:t>
            </a:r>
            <a:r>
              <a:rPr lang="en-US" dirty="0" err="1" smtClean="0"/>
              <a:t>remodelling</a:t>
            </a:r>
            <a:r>
              <a:rPr lang="en-US" dirty="0" smtClean="0"/>
              <a:t> areas such as healing socket or near a</a:t>
            </a:r>
          </a:p>
          <a:p>
            <a:r>
              <a:rPr lang="en-US" dirty="0" smtClean="0"/>
              <a:t>deciduous tooth. Thin cortical bone less than 0.5mm is a</a:t>
            </a:r>
          </a:p>
          <a:p>
            <a:r>
              <a:rPr lang="en-US" dirty="0" smtClean="0"/>
              <a:t>limitation for </a:t>
            </a:r>
            <a:r>
              <a:rPr lang="en-US" dirty="0" err="1" smtClean="0"/>
              <a:t>miniscrew</a:t>
            </a:r>
            <a:r>
              <a:rPr lang="en-US" dirty="0" smtClean="0"/>
              <a:t> placement. Clinician’s skill is a key</a:t>
            </a:r>
          </a:p>
          <a:p>
            <a:r>
              <a:rPr lang="en-US" dirty="0" smtClean="0"/>
              <a:t>factor for implant usage. Ethical issues due to the invasive</a:t>
            </a:r>
          </a:p>
          <a:p>
            <a:r>
              <a:rPr lang="en-US" dirty="0" smtClean="0"/>
              <a:t>nature of the procedure are a restraint.</a:t>
            </a:r>
          </a:p>
          <a:p>
            <a:endParaRPr lang="en-US" dirty="0"/>
          </a:p>
        </p:txBody>
      </p:sp>
      <p:sp>
        <p:nvSpPr>
          <p:cNvPr id="4" name="Slide Number Placeholder 3"/>
          <p:cNvSpPr>
            <a:spLocks noGrp="1"/>
          </p:cNvSpPr>
          <p:nvPr>
            <p:ph type="sldNum" sz="quarter" idx="10"/>
          </p:nvPr>
        </p:nvSpPr>
        <p:spPr/>
        <p:txBody>
          <a:bodyPr/>
          <a:lstStyle/>
          <a:p>
            <a:fld id="{2ABF9760-171B-484D-95C5-D1B8C736AB50}" type="slidenum">
              <a:rPr lang="en-US" smtClean="0"/>
              <a:t>51</a:t>
            </a:fld>
            <a:endParaRPr lang="en-US"/>
          </a:p>
        </p:txBody>
      </p:sp>
    </p:spTree>
    <p:extLst>
      <p:ext uri="{BB962C8B-B14F-4D97-AF65-F5344CB8AC3E}">
        <p14:creationId xmlns:p14="http://schemas.microsoft.com/office/powerpoint/2010/main" val="27298537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Bone screw types for use as orthodontic temporary anchorage</a:t>
            </a:r>
          </a:p>
          <a:p>
            <a:r>
              <a:rPr lang="en-US" dirty="0" smtClean="0"/>
              <a:t>devices (TADs). Note the differences in the shape of the head and</a:t>
            </a:r>
          </a:p>
          <a:p>
            <a:r>
              <a:rPr lang="en-US" dirty="0" smtClean="0"/>
              <a:t>collar, the shape (form) of the screw and the screw threads, and the pitch</a:t>
            </a:r>
          </a:p>
          <a:p>
            <a:r>
              <a:rPr lang="en-US" dirty="0" smtClean="0"/>
              <a:t>(separation) of the screw threads. Each of these screws requires a special</a:t>
            </a:r>
          </a:p>
          <a:p>
            <a:r>
              <a:rPr lang="en-US" dirty="0" smtClean="0"/>
              <a:t>driver that fits the base of the head, and the method for attaching a wire</a:t>
            </a:r>
          </a:p>
          <a:p>
            <a:r>
              <a:rPr lang="en-US" dirty="0" smtClean="0"/>
              <a:t>or spring to the screw is different in each case. The optimum characteristics</a:t>
            </a:r>
          </a:p>
          <a:p>
            <a:endParaRPr lang="en-US" dirty="0" smtClean="0"/>
          </a:p>
          <a:p>
            <a:r>
              <a:rPr lang="en-US" dirty="0" smtClean="0"/>
              <a:t>Implant shape</a:t>
            </a:r>
          </a:p>
          <a:p>
            <a:r>
              <a:rPr lang="en-US" dirty="0" smtClean="0"/>
              <a:t>This determines the bone–implant contact area available for stress transfer and initial stability. The design must limit surgical trauma and allow good primary stability. It is difficult to identify the “perfect” implant shape. The most commonly used is cylindrical or cylindrical-conical, with a smooth or threaded surface. Studies have shown that the degree of surface roughness is related to the degree of </a:t>
            </a:r>
            <a:r>
              <a:rPr lang="en-US" dirty="0" err="1" smtClean="0"/>
              <a:t>osseointegration</a:t>
            </a:r>
            <a:r>
              <a:rPr lang="en-US" dirty="0" smtClean="0"/>
              <a:t>. Most implants used for orthodontic anchorage are similar to conventional designs. Specially designed implants are discussed below.</a:t>
            </a:r>
          </a:p>
          <a:p>
            <a:endParaRPr lang="en-US" dirty="0" smtClean="0"/>
          </a:p>
          <a:p>
            <a:r>
              <a:rPr lang="en-US" dirty="0" smtClean="0"/>
              <a:t>of a bone screw for orthodontic applications depends primarily on</a:t>
            </a:r>
          </a:p>
          <a:p>
            <a:r>
              <a:rPr lang="en-US" dirty="0" smtClean="0"/>
              <a:t>where it is to be placed and the amount of force it will have to withstand,</a:t>
            </a:r>
          </a:p>
          <a:p>
            <a:r>
              <a:rPr lang="en-US" dirty="0" smtClean="0"/>
              <a:t>and secondarily on its difficulty or ease of use.</a:t>
            </a:r>
            <a:endParaRPr lang="en-US" dirty="0"/>
          </a:p>
        </p:txBody>
      </p:sp>
      <p:sp>
        <p:nvSpPr>
          <p:cNvPr id="4" name="Slide Number Placeholder 3"/>
          <p:cNvSpPr>
            <a:spLocks noGrp="1"/>
          </p:cNvSpPr>
          <p:nvPr>
            <p:ph type="sldNum" sz="quarter" idx="10"/>
          </p:nvPr>
        </p:nvSpPr>
        <p:spPr/>
        <p:txBody>
          <a:bodyPr/>
          <a:lstStyle/>
          <a:p>
            <a:fld id="{2ABF9760-171B-484D-95C5-D1B8C736AB50}" type="slidenum">
              <a:rPr lang="en-US" smtClean="0"/>
              <a:t>52</a:t>
            </a:fld>
            <a:endParaRPr lang="en-US"/>
          </a:p>
        </p:txBody>
      </p:sp>
    </p:spTree>
    <p:extLst>
      <p:ext uri="{BB962C8B-B14F-4D97-AF65-F5344CB8AC3E}">
        <p14:creationId xmlns:p14="http://schemas.microsoft.com/office/powerpoint/2010/main" val="149172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Factors in stability-related success that have been shown to be</a:t>
            </a:r>
          </a:p>
          <a:p>
            <a:r>
              <a:rPr lang="en-US" dirty="0" smtClean="0"/>
              <a:t>important are:</a:t>
            </a:r>
          </a:p>
          <a:p>
            <a:r>
              <a:rPr lang="en-US" dirty="0" smtClean="0"/>
              <a:t>• The pitch of the screw threads (i.e., how close the threads are to</a:t>
            </a:r>
          </a:p>
          <a:p>
            <a:r>
              <a:rPr lang="en-US" dirty="0" smtClean="0"/>
              <a:t>one another). A tight pitch means the threads are close, a loose</a:t>
            </a:r>
          </a:p>
          <a:p>
            <a:r>
              <a:rPr lang="en-US" dirty="0" smtClean="0"/>
              <a:t>pitch means they are farther apart. The denser the bone, the</a:t>
            </a:r>
          </a:p>
          <a:p>
            <a:r>
              <a:rPr lang="en-US" dirty="0" smtClean="0"/>
              <a:t>closer the threads should be. It has become apparent that most</a:t>
            </a:r>
          </a:p>
          <a:p>
            <a:r>
              <a:rPr lang="en-US" dirty="0" smtClean="0"/>
              <a:t>of a screw’s resistance to being dislodged comes from contact</a:t>
            </a:r>
          </a:p>
          <a:p>
            <a:r>
              <a:rPr lang="en-US" dirty="0" smtClean="0"/>
              <a:t>with cortical bone and relatively little from medullary bone.</a:t>
            </a:r>
          </a:p>
          <a:p>
            <a:r>
              <a:rPr lang="en-US" dirty="0" smtClean="0"/>
              <a:t>Because the layer of cortical bone is thin in the dental alveolus,</a:t>
            </a:r>
          </a:p>
          <a:p>
            <a:r>
              <a:rPr lang="en-US" dirty="0" smtClean="0"/>
              <a:t>a tighter pitch of the threads near the head of the screw gives</a:t>
            </a:r>
          </a:p>
          <a:p>
            <a:r>
              <a:rPr lang="en-US" dirty="0" smtClean="0"/>
              <a:t>greater contact with the cortical bone, higher pull-out strength,</a:t>
            </a:r>
          </a:p>
          <a:p>
            <a:r>
              <a:rPr lang="en-US" dirty="0" smtClean="0"/>
              <a:t>and better primary stability.28</a:t>
            </a:r>
          </a:p>
          <a:p>
            <a:r>
              <a:rPr lang="en-US" dirty="0" smtClean="0"/>
              <a:t>• The length of the screw. If the amount of contact with cortical</a:t>
            </a:r>
          </a:p>
          <a:p>
            <a:r>
              <a:rPr lang="en-US" dirty="0" smtClean="0"/>
              <a:t>bone is the major factor in stability, and the amount of contact</a:t>
            </a:r>
          </a:p>
          <a:p>
            <a:r>
              <a:rPr lang="en-US" dirty="0" smtClean="0"/>
              <a:t>with medullary bone makes little difference, it seems apparent</a:t>
            </a:r>
          </a:p>
          <a:p>
            <a:r>
              <a:rPr lang="en-US" dirty="0" smtClean="0"/>
              <a:t>that short screws should perform as well as longer ones. But</a:t>
            </a:r>
          </a:p>
          <a:p>
            <a:r>
              <a:rPr lang="en-US" dirty="0" smtClean="0"/>
              <a:t>the amount of soft tissue overlying the bone is an important</a:t>
            </a:r>
          </a:p>
          <a:p>
            <a:r>
              <a:rPr lang="en-US" dirty="0" smtClean="0"/>
              <a:t>consideration; screws extending into the base of the </a:t>
            </a:r>
            <a:r>
              <a:rPr lang="en-US" dirty="0" err="1" smtClean="0"/>
              <a:t>zygomatic</a:t>
            </a:r>
            <a:endParaRPr lang="en-US" dirty="0" smtClean="0"/>
          </a:p>
          <a:p>
            <a:r>
              <a:rPr lang="en-US" dirty="0" smtClean="0"/>
              <a:t>process need to be longer to reach some cortical bone. A long</a:t>
            </a:r>
          </a:p>
          <a:p>
            <a:r>
              <a:rPr lang="en-US" dirty="0" smtClean="0"/>
              <a:t>screw that passes all the way through the alveolus to reach</a:t>
            </a:r>
          </a:p>
          <a:p>
            <a:r>
              <a:rPr lang="en-US" dirty="0" smtClean="0"/>
              <a:t>cortical bone on the other side (called a </a:t>
            </a:r>
            <a:r>
              <a:rPr lang="en-US" dirty="0" err="1" smtClean="0"/>
              <a:t>bicortical</a:t>
            </a:r>
            <a:r>
              <a:rPr lang="en-US" dirty="0" smtClean="0"/>
              <a:t> screw) does</a:t>
            </a:r>
          </a:p>
          <a:p>
            <a:r>
              <a:rPr lang="en-US" dirty="0" smtClean="0"/>
              <a:t>provide greater stability,29 but for most applications this is not</a:t>
            </a:r>
          </a:p>
          <a:p>
            <a:r>
              <a:rPr lang="en-US" dirty="0" smtClean="0"/>
              <a:t>worth the greater invasiveness.</a:t>
            </a:r>
            <a:endParaRPr lang="en-US" dirty="0"/>
          </a:p>
        </p:txBody>
      </p:sp>
      <p:sp>
        <p:nvSpPr>
          <p:cNvPr id="4" name="Slide Number Placeholder 3"/>
          <p:cNvSpPr>
            <a:spLocks noGrp="1"/>
          </p:cNvSpPr>
          <p:nvPr>
            <p:ph type="sldNum" sz="quarter" idx="10"/>
          </p:nvPr>
        </p:nvSpPr>
        <p:spPr/>
        <p:txBody>
          <a:bodyPr/>
          <a:lstStyle/>
          <a:p>
            <a:fld id="{2ABF9760-171B-484D-95C5-D1B8C736AB50}" type="slidenum">
              <a:rPr lang="en-US" smtClean="0"/>
              <a:t>54</a:t>
            </a:fld>
            <a:endParaRPr lang="en-US"/>
          </a:p>
        </p:txBody>
      </p:sp>
    </p:spTree>
    <p:extLst>
      <p:ext uri="{BB962C8B-B14F-4D97-AF65-F5344CB8AC3E}">
        <p14:creationId xmlns:p14="http://schemas.microsoft.com/office/powerpoint/2010/main" val="34564576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The diameter of the screw. A screw that is to be placed into the</a:t>
            </a:r>
          </a:p>
          <a:p>
            <a:r>
              <a:rPr lang="en-US" dirty="0" smtClean="0"/>
              <a:t>alveolar process must be narrow enough to fit between the</a:t>
            </a:r>
          </a:p>
          <a:p>
            <a:r>
              <a:rPr lang="en-US" dirty="0" smtClean="0"/>
              <a:t>teeth. Bone screw TADs currently on the market can be as</a:t>
            </a:r>
          </a:p>
          <a:p>
            <a:r>
              <a:rPr lang="en-US" dirty="0" smtClean="0"/>
              <a:t>narrow as 1.3 mm and as wide as 2 mm. The success rate drops</a:t>
            </a:r>
          </a:p>
          <a:p>
            <a:r>
              <a:rPr lang="en-US" dirty="0" smtClean="0"/>
              <a:t>when the screw is narrower than 1.3 mm. Within the 1.3- to</a:t>
            </a:r>
          </a:p>
          <a:p>
            <a:r>
              <a:rPr lang="en-US" dirty="0" smtClean="0"/>
              <a:t>2.0-mm diameter range, stability and survival are much more</a:t>
            </a:r>
          </a:p>
          <a:p>
            <a:r>
              <a:rPr lang="en-US" dirty="0" smtClean="0"/>
              <a:t>strongly related to the amount of cortical bone contact rather</a:t>
            </a:r>
          </a:p>
          <a:p>
            <a:r>
              <a:rPr lang="en-US" dirty="0" smtClean="0"/>
              <a:t>than the screw diameter, but a larger diameter screw does show</a:t>
            </a:r>
          </a:p>
          <a:p>
            <a:r>
              <a:rPr lang="en-US" dirty="0" smtClean="0"/>
              <a:t>better primary stability when heavy force is applied. At this</a:t>
            </a:r>
          </a:p>
          <a:p>
            <a:r>
              <a:rPr lang="en-US" dirty="0" smtClean="0"/>
              <a:t>point, the data suggest that root proximity is not a major factor</a:t>
            </a:r>
          </a:p>
          <a:p>
            <a:r>
              <a:rPr lang="en-US" dirty="0" smtClean="0"/>
              <a:t>in long-term stability of the screw30 and that, at least in dogs,</a:t>
            </a:r>
          </a:p>
          <a:p>
            <a:r>
              <a:rPr lang="en-US" dirty="0" smtClean="0"/>
              <a:t>penetration of the periodontal ligament does not lead to</a:t>
            </a:r>
          </a:p>
          <a:p>
            <a:r>
              <a:rPr lang="en-US" dirty="0" smtClean="0"/>
              <a:t>ankylosis.31 If an alveolar bone screw is less than 0.5 mm from</a:t>
            </a:r>
            <a:endParaRPr lang="en-US" dirty="0"/>
          </a:p>
        </p:txBody>
      </p:sp>
      <p:sp>
        <p:nvSpPr>
          <p:cNvPr id="4" name="Slide Number Placeholder 3"/>
          <p:cNvSpPr>
            <a:spLocks noGrp="1"/>
          </p:cNvSpPr>
          <p:nvPr>
            <p:ph type="sldNum" sz="quarter" idx="10"/>
          </p:nvPr>
        </p:nvSpPr>
        <p:spPr/>
        <p:txBody>
          <a:bodyPr/>
          <a:lstStyle/>
          <a:p>
            <a:fld id="{2ABF9760-171B-484D-95C5-D1B8C736AB50}" type="slidenum">
              <a:rPr lang="en-US" smtClean="0"/>
              <a:t>55</a:t>
            </a:fld>
            <a:endParaRPr lang="en-US"/>
          </a:p>
        </p:txBody>
      </p:sp>
    </p:spTree>
    <p:extLst>
      <p:ext uri="{BB962C8B-B14F-4D97-AF65-F5344CB8AC3E}">
        <p14:creationId xmlns:p14="http://schemas.microsoft.com/office/powerpoint/2010/main" val="38385357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periodontal ligament, however, the success rate drops significantly.</a:t>
            </a:r>
          </a:p>
          <a:p>
            <a:r>
              <a:rPr lang="en-US" dirty="0" smtClean="0"/>
              <a:t>32 In humans, the possibility of </a:t>
            </a:r>
            <a:r>
              <a:rPr lang="en-US" dirty="0" err="1" smtClean="0"/>
              <a:t>ankylosis</a:t>
            </a:r>
            <a:r>
              <a:rPr lang="en-US" dirty="0" smtClean="0"/>
              <a:t> as the screw</a:t>
            </a:r>
          </a:p>
          <a:p>
            <a:r>
              <a:rPr lang="en-US" dirty="0" smtClean="0"/>
              <a:t>socket heals cannot be ruled out, so avoiding contact with tooth</a:t>
            </a:r>
          </a:p>
          <a:p>
            <a:r>
              <a:rPr lang="en-US" dirty="0" smtClean="0"/>
              <a:t>roots probably is important for adolescent patients.</a:t>
            </a:r>
          </a:p>
          <a:p>
            <a:r>
              <a:rPr lang="en-US" dirty="0" smtClean="0"/>
              <a:t>• The form of the tip. All orthodontic </a:t>
            </a:r>
            <a:r>
              <a:rPr lang="en-US" dirty="0" err="1" smtClean="0"/>
              <a:t>miniscrews</a:t>
            </a:r>
            <a:r>
              <a:rPr lang="en-US" dirty="0" smtClean="0"/>
              <a:t> are self-tapping</a:t>
            </a:r>
          </a:p>
          <a:p>
            <a:r>
              <a:rPr lang="en-US" dirty="0" smtClean="0"/>
              <a:t>(i.e., they create their own thread as they advance). There are</a:t>
            </a:r>
          </a:p>
          <a:p>
            <a:r>
              <a:rPr lang="en-US" dirty="0" smtClean="0"/>
              <a:t>two self-tapping designs: thread-forming and thread-cutting.</a:t>
            </a:r>
          </a:p>
          <a:p>
            <a:r>
              <a:rPr lang="en-US" dirty="0" smtClean="0"/>
              <a:t>The difference is the presence of a cutting flute on the tip</a:t>
            </a:r>
          </a:p>
          <a:p>
            <a:r>
              <a:rPr lang="en-US" dirty="0" smtClean="0"/>
              <a:t>of the thread-cutting screw. A thread-forming screw compresses</a:t>
            </a:r>
          </a:p>
          <a:p>
            <a:r>
              <a:rPr lang="en-US" dirty="0" smtClean="0"/>
              <a:t>the bone around the thread as the screw advances, obtains</a:t>
            </a:r>
          </a:p>
          <a:p>
            <a:r>
              <a:rPr lang="en-US" dirty="0" smtClean="0"/>
              <a:t>better bone-to-screw contact, and is better adapted for use with</a:t>
            </a:r>
          </a:p>
          <a:p>
            <a:r>
              <a:rPr lang="en-US" dirty="0" smtClean="0"/>
              <a:t>alveolar bone. The flutes on a thread-cutting screw improve</a:t>
            </a:r>
          </a:p>
          <a:p>
            <a:r>
              <a:rPr lang="en-US" dirty="0" smtClean="0"/>
              <a:t>penetration into denser bone. It appears that thread-</a:t>
            </a:r>
            <a:r>
              <a:rPr lang="en-US" dirty="0" err="1" smtClean="0"/>
              <a:t>cuttingscrews</a:t>
            </a:r>
            <a:r>
              <a:rPr lang="en-US" dirty="0" smtClean="0"/>
              <a:t> perform better in the mandibular ramus, mandibular</a:t>
            </a:r>
          </a:p>
          <a:p>
            <a:r>
              <a:rPr lang="en-US" dirty="0" smtClean="0"/>
              <a:t>buccal shelf, </a:t>
            </a:r>
            <a:r>
              <a:rPr lang="en-US" dirty="0" err="1" smtClean="0"/>
              <a:t>zygomatic</a:t>
            </a:r>
            <a:r>
              <a:rPr lang="en-US" dirty="0" smtClean="0"/>
              <a:t> buttress, and palate.33</a:t>
            </a:r>
          </a:p>
          <a:p>
            <a:r>
              <a:rPr lang="en-US" dirty="0" smtClean="0"/>
              <a:t>For a more detailed review of the factors that influence clinical</a:t>
            </a:r>
          </a:p>
          <a:p>
            <a:r>
              <a:rPr lang="en-US" dirty="0" smtClean="0"/>
              <a:t>stability and success rates in major tooth movement, see Lee et al.</a:t>
            </a:r>
            <a:endParaRPr lang="en-US" dirty="0"/>
          </a:p>
        </p:txBody>
      </p:sp>
      <p:sp>
        <p:nvSpPr>
          <p:cNvPr id="4" name="Slide Number Placeholder 3"/>
          <p:cNvSpPr>
            <a:spLocks noGrp="1"/>
          </p:cNvSpPr>
          <p:nvPr>
            <p:ph type="sldNum" sz="quarter" idx="10"/>
          </p:nvPr>
        </p:nvSpPr>
        <p:spPr/>
        <p:txBody>
          <a:bodyPr/>
          <a:lstStyle/>
          <a:p>
            <a:fld id="{2ABF9760-171B-484D-95C5-D1B8C736AB50}" type="slidenum">
              <a:rPr lang="en-US" smtClean="0"/>
              <a:t>56</a:t>
            </a:fld>
            <a:endParaRPr lang="en-US"/>
          </a:p>
        </p:txBody>
      </p:sp>
    </p:spTree>
    <p:extLst>
      <p:ext uri="{BB962C8B-B14F-4D97-AF65-F5344CB8AC3E}">
        <p14:creationId xmlns:p14="http://schemas.microsoft.com/office/powerpoint/2010/main" val="35949875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BF9760-171B-484D-95C5-D1B8C736AB50}" type="slidenum">
              <a:rPr lang="en-US" smtClean="0"/>
              <a:t>58</a:t>
            </a:fld>
            <a:endParaRPr lang="en-US"/>
          </a:p>
        </p:txBody>
      </p:sp>
    </p:spTree>
    <p:extLst>
      <p:ext uri="{BB962C8B-B14F-4D97-AF65-F5344CB8AC3E}">
        <p14:creationId xmlns:p14="http://schemas.microsoft.com/office/powerpoint/2010/main" val="2810239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Factors in ease of screw placement include:</a:t>
            </a:r>
          </a:p>
          <a:p>
            <a:r>
              <a:rPr lang="en-US" dirty="0" smtClean="0"/>
              <a:t>• Whether a pilot hole is needed. Self-drilling screws do not need</a:t>
            </a:r>
          </a:p>
          <a:p>
            <a:r>
              <a:rPr lang="en-US" dirty="0" smtClean="0"/>
              <a:t>a pilot hole beyond the cortical plate and can penetrate the</a:t>
            </a:r>
          </a:p>
          <a:p>
            <a:r>
              <a:rPr lang="en-US" dirty="0" smtClean="0"/>
              <a:t>cortical plate if it is thin.35 Screws of this type now have largely</a:t>
            </a:r>
          </a:p>
          <a:p>
            <a:r>
              <a:rPr lang="en-US" dirty="0" smtClean="0"/>
              <a:t>replaced screws that require a pilot hole because they can be</a:t>
            </a:r>
          </a:p>
          <a:p>
            <a:r>
              <a:rPr lang="en-US" dirty="0" smtClean="0"/>
              <a:t>used either way, with the decision being made at the time of</a:t>
            </a:r>
          </a:p>
          <a:p>
            <a:r>
              <a:rPr lang="en-US" dirty="0" smtClean="0"/>
              <a:t>insertion. If the cortical plate is difficult to penetrate, a pilot hole</a:t>
            </a:r>
          </a:p>
          <a:p>
            <a:r>
              <a:rPr lang="en-US" dirty="0" smtClean="0"/>
              <a:t>can decrease insertion torque and potential for screw fracture.</a:t>
            </a:r>
          </a:p>
          <a:p>
            <a:r>
              <a:rPr lang="en-US" dirty="0" smtClean="0"/>
              <a:t>• Whether a tissue punch is needed. A tissue punch through the</a:t>
            </a:r>
          </a:p>
          <a:p>
            <a:r>
              <a:rPr lang="en-US" dirty="0" smtClean="0"/>
              <a:t>gingiva is rarely needed unless a pilot hole is to be drilled but</a:t>
            </a:r>
          </a:p>
          <a:p>
            <a:r>
              <a:rPr lang="en-US" dirty="0" smtClean="0"/>
              <a:t>frequently is needed in unattached tissue to keep gingival tissue</a:t>
            </a:r>
          </a:p>
          <a:p>
            <a:r>
              <a:rPr lang="en-US" dirty="0" smtClean="0"/>
              <a:t>from wrapping around the screw thread.</a:t>
            </a:r>
          </a:p>
          <a:p>
            <a:r>
              <a:rPr lang="en-US" dirty="0" smtClean="0"/>
              <a:t>• The ease or difficulty of turning the screw as it is inserted, while</a:t>
            </a:r>
          </a:p>
          <a:p>
            <a:r>
              <a:rPr lang="en-US" dirty="0" smtClean="0"/>
              <a:t>keeping pressure on it. Once the screw threads engage, pressure</a:t>
            </a:r>
          </a:p>
          <a:p>
            <a:r>
              <a:rPr lang="en-US" dirty="0" smtClean="0"/>
              <a:t>on it is no longer needed, but strong resistance to turning the</a:t>
            </a:r>
          </a:p>
          <a:p>
            <a:r>
              <a:rPr lang="en-US" dirty="0" smtClean="0"/>
              <a:t>screw at that point reflects high insertion torque. This increases</a:t>
            </a:r>
          </a:p>
          <a:p>
            <a:r>
              <a:rPr lang="en-US" dirty="0" smtClean="0"/>
              <a:t>primary stability, but it can lead to fracture of the screw, increased</a:t>
            </a:r>
          </a:p>
          <a:p>
            <a:r>
              <a:rPr lang="en-US" dirty="0" err="1" smtClean="0"/>
              <a:t>microdamage</a:t>
            </a:r>
            <a:r>
              <a:rPr lang="en-US" dirty="0" smtClean="0"/>
              <a:t> to the bone, and decreased secondary stability.</a:t>
            </a:r>
          </a:p>
          <a:p>
            <a:r>
              <a:rPr lang="en-US" dirty="0" smtClean="0"/>
              <a:t>Moderate insertion torque provides enough primary stability</a:t>
            </a:r>
          </a:p>
          <a:p>
            <a:r>
              <a:rPr lang="en-US" dirty="0" smtClean="0"/>
              <a:t>without causing excessive bone compression and subsequent</a:t>
            </a:r>
          </a:p>
          <a:p>
            <a:r>
              <a:rPr lang="en-US" dirty="0" smtClean="0"/>
              <a:t>remodeling. A driver made to fit around the head of the specific</a:t>
            </a:r>
          </a:p>
          <a:p>
            <a:r>
              <a:rPr lang="en-US" dirty="0" smtClean="0"/>
              <a:t>screw type is needed for insertion, and some systems offer a</a:t>
            </a:r>
          </a:p>
          <a:p>
            <a:r>
              <a:rPr lang="en-US" dirty="0" smtClean="0"/>
              <a:t>torque-controlled instrument for placement of their bone screws.</a:t>
            </a:r>
          </a:p>
          <a:p>
            <a:r>
              <a:rPr lang="en-US" dirty="0" smtClean="0"/>
              <a:t>• The design of the area of the head to which a wire, spring, or</a:t>
            </a:r>
          </a:p>
          <a:p>
            <a:r>
              <a:rPr lang="en-US" dirty="0" smtClean="0"/>
              <a:t>elastomeric will be attached. It is desirable to have an attachment</a:t>
            </a:r>
          </a:p>
          <a:p>
            <a:r>
              <a:rPr lang="en-US" dirty="0" smtClean="0"/>
              <a:t>that locks this force delivery device in place. A slot in the head</a:t>
            </a:r>
          </a:p>
          <a:p>
            <a:r>
              <a:rPr lang="en-US" dirty="0" smtClean="0"/>
              <a:t>that would allow insertion of a heavy wire would make it possible</a:t>
            </a:r>
          </a:p>
          <a:p>
            <a:r>
              <a:rPr lang="en-US" dirty="0" smtClean="0"/>
              <a:t>to change the direction of force, but the resulting moment is</a:t>
            </a:r>
          </a:p>
          <a:p>
            <a:r>
              <a:rPr lang="en-US" dirty="0" smtClean="0"/>
              <a:t>likely to twist or otherwise loosen the screw.</a:t>
            </a:r>
          </a:p>
          <a:p>
            <a:r>
              <a:rPr lang="en-US" dirty="0" smtClean="0"/>
              <a:t>In summary, bone screws can be used readily as either direct</a:t>
            </a:r>
          </a:p>
          <a:p>
            <a:r>
              <a:rPr lang="en-US" dirty="0" smtClean="0"/>
              <a:t>or indirect anchorage (Fig. 10.49). The desirable characteristics of</a:t>
            </a:r>
          </a:p>
          <a:p>
            <a:r>
              <a:rPr lang="en-US" dirty="0" smtClean="0"/>
              <a:t>a bone screw TAD are listed in Box 10.2. This serves as a guide</a:t>
            </a:r>
          </a:p>
          <a:p>
            <a:r>
              <a:rPr lang="en-US" dirty="0" smtClean="0"/>
              <a:t>in selecting the screw for a specific area and use, and suggests that</a:t>
            </a:r>
          </a:p>
          <a:p>
            <a:r>
              <a:rPr lang="en-US" dirty="0" smtClean="0"/>
              <a:t>efficient practice requires having more than one type of bone screw</a:t>
            </a:r>
          </a:p>
          <a:p>
            <a:r>
              <a:rPr lang="en-US" dirty="0" smtClean="0"/>
              <a:t>available.</a:t>
            </a:r>
          </a:p>
          <a:p>
            <a:r>
              <a:rPr lang="en-US" dirty="0" smtClean="0"/>
              <a:t>Linked Screws in Palatal Anchorage. As we have noted previously,</a:t>
            </a:r>
          </a:p>
          <a:p>
            <a:r>
              <a:rPr lang="en-US" dirty="0" smtClean="0"/>
              <a:t>the dense bone of the palate is an excellent place for bone</a:t>
            </a:r>
          </a:p>
          <a:p>
            <a:r>
              <a:rPr lang="en-US" dirty="0" smtClean="0"/>
              <a:t>screws, with the greatest bone density found anteriorly and lateral</a:t>
            </a:r>
          </a:p>
          <a:p>
            <a:r>
              <a:rPr lang="en-US" dirty="0" smtClean="0"/>
              <a:t>to the midline.36 Screws in the palate almost always are used in</a:t>
            </a:r>
          </a:p>
          <a:p>
            <a:r>
              <a:rPr lang="en-US" dirty="0" smtClean="0"/>
              <a:t>pairs and often are linked together to stabilize a small plate that</a:t>
            </a:r>
          </a:p>
          <a:p>
            <a:r>
              <a:rPr lang="en-US" dirty="0" smtClean="0"/>
              <a:t>has attachments to reach the dentition (Fig. 10.50). This linkage</a:t>
            </a:r>
          </a:p>
          <a:p>
            <a:r>
              <a:rPr lang="en-US" dirty="0" smtClean="0"/>
              <a:t>of screws offers the same advantage of greater resistance to force</a:t>
            </a:r>
          </a:p>
          <a:p>
            <a:r>
              <a:rPr lang="en-US" dirty="0" smtClean="0"/>
              <a:t>as two or more screws holding a </a:t>
            </a:r>
            <a:r>
              <a:rPr lang="en-US" dirty="0" err="1" smtClean="0"/>
              <a:t>miniplate</a:t>
            </a:r>
            <a:r>
              <a:rPr lang="en-US" dirty="0" smtClean="0"/>
              <a:t>. Linking palatal screws</a:t>
            </a:r>
          </a:p>
          <a:p>
            <a:r>
              <a:rPr lang="en-US" dirty="0" smtClean="0"/>
              <a:t>differs from the </a:t>
            </a:r>
            <a:r>
              <a:rPr lang="en-US" dirty="0" err="1" smtClean="0"/>
              <a:t>miniplates</a:t>
            </a:r>
            <a:r>
              <a:rPr lang="en-US" dirty="0" smtClean="0"/>
              <a:t> discussed hereafter in that the linked</a:t>
            </a:r>
          </a:p>
          <a:p>
            <a:r>
              <a:rPr lang="en-US" dirty="0" smtClean="0"/>
              <a:t>attachment usually does not offer the ability to change the direction</a:t>
            </a:r>
          </a:p>
          <a:p>
            <a:r>
              <a:rPr lang="en-US" dirty="0" smtClean="0"/>
              <a:t>of force by adding an extension. With palatal anchorage, direct</a:t>
            </a:r>
          </a:p>
          <a:p>
            <a:r>
              <a:rPr lang="en-US" dirty="0" smtClean="0"/>
              <a:t>anchorage usually is employed for intrusion of posterior teeth. For</a:t>
            </a:r>
          </a:p>
          <a:p>
            <a:r>
              <a:rPr lang="en-US" dirty="0" smtClean="0"/>
              <a:t>repositioning teeth along the line of the arch (as in the maximum</a:t>
            </a:r>
          </a:p>
          <a:p>
            <a:r>
              <a:rPr lang="en-US" dirty="0" smtClean="0"/>
              <a:t>retraction space closure shown here), indirect anchorage is the</a:t>
            </a:r>
          </a:p>
          <a:p>
            <a:r>
              <a:rPr lang="en-US" dirty="0" smtClean="0"/>
              <a:t>usual choice.</a:t>
            </a:r>
            <a:endParaRPr lang="en-US" dirty="0"/>
          </a:p>
        </p:txBody>
      </p:sp>
      <p:sp>
        <p:nvSpPr>
          <p:cNvPr id="4" name="Slide Number Placeholder 3"/>
          <p:cNvSpPr>
            <a:spLocks noGrp="1"/>
          </p:cNvSpPr>
          <p:nvPr>
            <p:ph type="sldNum" sz="quarter" idx="10"/>
          </p:nvPr>
        </p:nvSpPr>
        <p:spPr/>
        <p:txBody>
          <a:bodyPr/>
          <a:lstStyle/>
          <a:p>
            <a:fld id="{2ABF9760-171B-484D-95C5-D1B8C736AB50}" type="slidenum">
              <a:rPr lang="en-US" smtClean="0"/>
              <a:t>60</a:t>
            </a:fld>
            <a:endParaRPr lang="en-US"/>
          </a:p>
        </p:txBody>
      </p:sp>
    </p:spTree>
    <p:extLst>
      <p:ext uri="{BB962C8B-B14F-4D97-AF65-F5344CB8AC3E}">
        <p14:creationId xmlns:p14="http://schemas.microsoft.com/office/powerpoint/2010/main" val="37811603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Linked Screws in Palatal Anchorage. As we have noted previously,</a:t>
            </a:r>
          </a:p>
          <a:p>
            <a:r>
              <a:rPr lang="en-US" dirty="0" smtClean="0"/>
              <a:t>the dense bone of the palate is an excellent place for bone</a:t>
            </a:r>
          </a:p>
          <a:p>
            <a:r>
              <a:rPr lang="en-US" dirty="0" smtClean="0"/>
              <a:t>screws, with the greatest bone density found anteriorly and lateral</a:t>
            </a:r>
          </a:p>
          <a:p>
            <a:r>
              <a:rPr lang="en-US" dirty="0" smtClean="0"/>
              <a:t>to the midline.36 Screws in the palate almost always are used in</a:t>
            </a:r>
          </a:p>
          <a:p>
            <a:r>
              <a:rPr lang="en-US" dirty="0" smtClean="0"/>
              <a:t>pairs and often are linked together to stabilize a small plate that</a:t>
            </a:r>
          </a:p>
          <a:p>
            <a:r>
              <a:rPr lang="en-US" dirty="0" smtClean="0"/>
              <a:t>has attachments to reach the dentition (Fig. 10.50). This linkage</a:t>
            </a:r>
          </a:p>
          <a:p>
            <a:r>
              <a:rPr lang="en-US" dirty="0" smtClean="0"/>
              <a:t>of screws offers the same advantage of greater resistance to force</a:t>
            </a:r>
          </a:p>
          <a:p>
            <a:r>
              <a:rPr lang="en-US" dirty="0" smtClean="0"/>
              <a:t>as two or more screws holding a </a:t>
            </a:r>
            <a:r>
              <a:rPr lang="en-US" dirty="0" err="1" smtClean="0"/>
              <a:t>miniplate</a:t>
            </a:r>
            <a:r>
              <a:rPr lang="en-US" dirty="0" smtClean="0"/>
              <a:t>. Linking palatal screws</a:t>
            </a:r>
          </a:p>
          <a:p>
            <a:r>
              <a:rPr lang="en-US" dirty="0" smtClean="0"/>
              <a:t>differs from the </a:t>
            </a:r>
            <a:r>
              <a:rPr lang="en-US" dirty="0" err="1" smtClean="0"/>
              <a:t>miniplates</a:t>
            </a:r>
            <a:r>
              <a:rPr lang="en-US" dirty="0" smtClean="0"/>
              <a:t> discussed hereafter in that the linked</a:t>
            </a:r>
          </a:p>
          <a:p>
            <a:r>
              <a:rPr lang="en-US" dirty="0" smtClean="0"/>
              <a:t>attachment usually does not offer the ability to change the direction</a:t>
            </a:r>
          </a:p>
          <a:p>
            <a:r>
              <a:rPr lang="en-US" dirty="0" smtClean="0"/>
              <a:t>of force by adding an extension. With palatal anchorage, direct</a:t>
            </a:r>
          </a:p>
          <a:p>
            <a:r>
              <a:rPr lang="en-US" dirty="0" smtClean="0"/>
              <a:t>anchorage usually is employed for intrusion of posterior teeth. For</a:t>
            </a:r>
          </a:p>
          <a:p>
            <a:r>
              <a:rPr lang="en-US" dirty="0" smtClean="0"/>
              <a:t>repositioning teeth along the line of the arch (as in the maximum</a:t>
            </a:r>
          </a:p>
          <a:p>
            <a:r>
              <a:rPr lang="en-US" dirty="0" smtClean="0"/>
              <a:t>retraction space closure shown here), indirect anchorage is the</a:t>
            </a:r>
          </a:p>
          <a:p>
            <a:r>
              <a:rPr lang="en-US" dirty="0" smtClean="0"/>
              <a:t>usual choice.</a:t>
            </a:r>
            <a:endParaRPr lang="en-US" dirty="0"/>
          </a:p>
        </p:txBody>
      </p:sp>
      <p:sp>
        <p:nvSpPr>
          <p:cNvPr id="4" name="Slide Number Placeholder 3"/>
          <p:cNvSpPr>
            <a:spLocks noGrp="1"/>
          </p:cNvSpPr>
          <p:nvPr>
            <p:ph type="sldNum" sz="quarter" idx="10"/>
          </p:nvPr>
        </p:nvSpPr>
        <p:spPr/>
        <p:txBody>
          <a:bodyPr/>
          <a:lstStyle/>
          <a:p>
            <a:fld id="{2ABF9760-171B-484D-95C5-D1B8C736AB50}" type="slidenum">
              <a:rPr lang="en-US" smtClean="0"/>
              <a:t>62</a:t>
            </a:fld>
            <a:endParaRPr lang="en-US"/>
          </a:p>
        </p:txBody>
      </p:sp>
    </p:spTree>
    <p:extLst>
      <p:ext uri="{BB962C8B-B14F-4D97-AF65-F5344CB8AC3E}">
        <p14:creationId xmlns:p14="http://schemas.microsoft.com/office/powerpoint/2010/main" val="28092300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Miniplates</a:t>
            </a:r>
          </a:p>
          <a:p>
            <a:r>
              <a:rPr lang="en-US" dirty="0" smtClean="0"/>
              <a:t>Miniplates have two major components: the plate itself, which is</a:t>
            </a:r>
          </a:p>
          <a:p>
            <a:r>
              <a:rPr lang="en-US" dirty="0" smtClean="0"/>
              <a:t>contoured to fit on the surface of the bone where it attached, and</a:t>
            </a:r>
          </a:p>
          <a:p>
            <a:r>
              <a:rPr lang="en-US" dirty="0" smtClean="0"/>
              <a:t>a connector that penetrates into the mouth. Ideally, this is at the</a:t>
            </a:r>
          </a:p>
          <a:p>
            <a:r>
              <a:rPr lang="en-US" dirty="0" smtClean="0"/>
              <a:t>junction of the fixed gingival tissue and alveolar mucosa, but the</a:t>
            </a:r>
          </a:p>
          <a:p>
            <a:r>
              <a:rPr lang="en-US" dirty="0" smtClean="0"/>
              <a:t>location of the connector is not a critical variable. The connector</a:t>
            </a:r>
          </a:p>
          <a:p>
            <a:r>
              <a:rPr lang="en-US" dirty="0" smtClean="0"/>
              <a:t>is designed so that </a:t>
            </a:r>
            <a:r>
              <a:rPr lang="en-US" dirty="0" err="1" smtClean="0"/>
              <a:t>superelastic</a:t>
            </a:r>
            <a:r>
              <a:rPr lang="en-US" dirty="0" smtClean="0"/>
              <a:t> </a:t>
            </a:r>
            <a:r>
              <a:rPr lang="en-US" dirty="0" err="1" smtClean="0"/>
              <a:t>NiTi</a:t>
            </a:r>
            <a:r>
              <a:rPr lang="en-US" dirty="0" smtClean="0"/>
              <a:t> springs (or less desirable</a:t>
            </a:r>
          </a:p>
          <a:p>
            <a:r>
              <a:rPr lang="en-US" dirty="0" err="1" smtClean="0"/>
              <a:t>elastomerics</a:t>
            </a:r>
            <a:r>
              <a:rPr lang="en-US" dirty="0" smtClean="0"/>
              <a:t>) can be attached to it for direct anchorage, or wires</a:t>
            </a:r>
          </a:p>
          <a:p>
            <a:r>
              <a:rPr lang="en-US" dirty="0" smtClean="0"/>
              <a:t>can be attached for indirect anchorage.</a:t>
            </a:r>
          </a:p>
          <a:p>
            <a:r>
              <a:rPr lang="en-US" dirty="0" smtClean="0"/>
              <a:t>The most frequent location for </a:t>
            </a:r>
            <a:r>
              <a:rPr lang="en-US" dirty="0" err="1" smtClean="0"/>
              <a:t>miniplates</a:t>
            </a:r>
            <a:r>
              <a:rPr lang="en-US" dirty="0" smtClean="0"/>
              <a:t> as anchorage for</a:t>
            </a:r>
          </a:p>
          <a:p>
            <a:r>
              <a:rPr lang="en-US" dirty="0" smtClean="0"/>
              <a:t>repositioning maxillary teeth vertically or </a:t>
            </a:r>
            <a:r>
              <a:rPr lang="en-US" dirty="0" err="1" smtClean="0"/>
              <a:t>sagittally</a:t>
            </a:r>
            <a:r>
              <a:rPr lang="en-US" dirty="0" smtClean="0"/>
              <a:t> is at the base</a:t>
            </a:r>
          </a:p>
          <a:p>
            <a:r>
              <a:rPr lang="en-US" dirty="0" smtClean="0"/>
              <a:t>of the </a:t>
            </a:r>
            <a:r>
              <a:rPr lang="en-US" dirty="0" err="1" smtClean="0"/>
              <a:t>zygomatic</a:t>
            </a:r>
            <a:r>
              <a:rPr lang="en-US" dirty="0" smtClean="0"/>
              <a:t> arch (but the linked screws in the palate are used</a:t>
            </a:r>
          </a:p>
          <a:p>
            <a:r>
              <a:rPr lang="en-US" dirty="0" smtClean="0"/>
              <a:t>even more often for the same purpose). Anchors in this area</a:t>
            </a:r>
          </a:p>
          <a:p>
            <a:r>
              <a:rPr lang="en-US" dirty="0" smtClean="0"/>
              <a:t>combined with anchors on the anterior surface of the mandible</a:t>
            </a:r>
          </a:p>
          <a:p>
            <a:r>
              <a:rPr lang="en-US" dirty="0" smtClean="0"/>
              <a:t>below the incisors (Fig. 10.51) also are used for Class III growth</a:t>
            </a:r>
          </a:p>
          <a:p>
            <a:r>
              <a:rPr lang="en-US" dirty="0" smtClean="0"/>
              <a:t>modification (as discussed in Chapter 13).</a:t>
            </a:r>
          </a:p>
          <a:p>
            <a:r>
              <a:rPr lang="en-US" dirty="0" smtClean="0"/>
              <a:t>For repositioning multiple mandibular teeth, either bone screws</a:t>
            </a:r>
          </a:p>
          <a:p>
            <a:r>
              <a:rPr lang="en-US" dirty="0" smtClean="0"/>
              <a:t>or </a:t>
            </a:r>
            <a:r>
              <a:rPr lang="en-US" dirty="0" err="1" smtClean="0"/>
              <a:t>miniplates</a:t>
            </a:r>
            <a:r>
              <a:rPr lang="en-US" dirty="0" smtClean="0"/>
              <a:t> are most often placed on the buccal shelf of bone</a:t>
            </a:r>
          </a:p>
          <a:p>
            <a:r>
              <a:rPr lang="en-US" dirty="0" smtClean="0"/>
              <a:t>below the lower molars (Fig. 10.52), although the anterior surface</a:t>
            </a:r>
            <a:endParaRPr lang="en-US" dirty="0"/>
          </a:p>
        </p:txBody>
      </p:sp>
      <p:sp>
        <p:nvSpPr>
          <p:cNvPr id="4" name="Slide Number Placeholder 3"/>
          <p:cNvSpPr>
            <a:spLocks noGrp="1"/>
          </p:cNvSpPr>
          <p:nvPr>
            <p:ph type="sldNum" sz="quarter" idx="10"/>
          </p:nvPr>
        </p:nvSpPr>
        <p:spPr/>
        <p:txBody>
          <a:bodyPr/>
          <a:lstStyle/>
          <a:p>
            <a:fld id="{2ABF9760-171B-484D-95C5-D1B8C736AB50}" type="slidenum">
              <a:rPr lang="en-US" smtClean="0"/>
              <a:t>63</a:t>
            </a:fld>
            <a:endParaRPr lang="en-US"/>
          </a:p>
        </p:txBody>
      </p:sp>
    </p:spTree>
    <p:extLst>
      <p:ext uri="{BB962C8B-B14F-4D97-AF65-F5344CB8AC3E}">
        <p14:creationId xmlns:p14="http://schemas.microsoft.com/office/powerpoint/2010/main" val="543374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 the ramus is an alternate possibility. Miniplates designed for</a:t>
            </a:r>
          </a:p>
          <a:p>
            <a:r>
              <a:rPr lang="en-US" dirty="0" smtClean="0"/>
              <a:t>this area are notched so that the vertical component of force</a:t>
            </a:r>
          </a:p>
          <a:p>
            <a:r>
              <a:rPr lang="en-US" dirty="0" smtClean="0"/>
              <a:t>direction can be varied.</a:t>
            </a:r>
          </a:p>
          <a:p>
            <a:r>
              <a:rPr lang="en-US" dirty="0" smtClean="0"/>
              <a:t>As with single bone screws, the key characteristics for </a:t>
            </a:r>
            <a:r>
              <a:rPr lang="en-US" dirty="0" err="1" smtClean="0"/>
              <a:t>miniplates</a:t>
            </a:r>
            <a:endParaRPr lang="en-US" dirty="0" smtClean="0"/>
          </a:p>
          <a:p>
            <a:r>
              <a:rPr lang="en-US" dirty="0" smtClean="0"/>
              <a:t>are stability and ease of use. The major determinants of</a:t>
            </a:r>
          </a:p>
          <a:p>
            <a:r>
              <a:rPr lang="en-US" dirty="0" smtClean="0"/>
              <a:t>stability are:</a:t>
            </a:r>
          </a:p>
          <a:p>
            <a:r>
              <a:rPr lang="en-US" dirty="0" smtClean="0"/>
              <a:t>• The number of screws with which the plate is attached, which</a:t>
            </a:r>
          </a:p>
          <a:p>
            <a:r>
              <a:rPr lang="en-US" dirty="0" smtClean="0"/>
              <a:t>really is determined by the bone thickness and density in that</a:t>
            </a:r>
          </a:p>
          <a:p>
            <a:r>
              <a:rPr lang="en-US" dirty="0" smtClean="0"/>
              <a:t>area. The success rate for plates of four designs placed by the</a:t>
            </a:r>
          </a:p>
          <a:p>
            <a:r>
              <a:rPr lang="en-US" dirty="0" smtClean="0"/>
              <a:t>same clinician at the base of the </a:t>
            </a:r>
            <a:r>
              <a:rPr lang="en-US" dirty="0" err="1" smtClean="0"/>
              <a:t>zygomatic</a:t>
            </a:r>
            <a:r>
              <a:rPr lang="en-US" dirty="0" smtClean="0"/>
              <a:t> arch is shown in</a:t>
            </a:r>
          </a:p>
          <a:p>
            <a:r>
              <a:rPr lang="en-US" dirty="0" smtClean="0"/>
              <a:t>Fig. 10.53. With these designs and with a straight-line plate</a:t>
            </a:r>
          </a:p>
          <a:p>
            <a:r>
              <a:rPr lang="en-US" dirty="0" smtClean="0"/>
              <a:t>for that area, it appears that three screws provide more stability</a:t>
            </a:r>
          </a:p>
          <a:p>
            <a:r>
              <a:rPr lang="en-US" dirty="0" smtClean="0"/>
              <a:t>than two, but nothing additional is gained with four screws.</a:t>
            </a:r>
          </a:p>
          <a:p>
            <a:r>
              <a:rPr lang="en-US" dirty="0" smtClean="0"/>
              <a:t>For the palate, two linked screws usually are adequate.</a:t>
            </a:r>
          </a:p>
          <a:p>
            <a:r>
              <a:rPr lang="en-US" dirty="0" smtClean="0"/>
              <a:t>• The age of the patient. As Table 10.5 shows, the number of</a:t>
            </a:r>
          </a:p>
          <a:p>
            <a:r>
              <a:rPr lang="en-US" dirty="0" smtClean="0"/>
              <a:t>failures with </a:t>
            </a:r>
            <a:r>
              <a:rPr lang="en-US" dirty="0" err="1" smtClean="0"/>
              <a:t>miniplates</a:t>
            </a:r>
            <a:r>
              <a:rPr lang="en-US" dirty="0" smtClean="0"/>
              <a:t> at the base of the </a:t>
            </a:r>
            <a:r>
              <a:rPr lang="en-US" dirty="0" err="1" smtClean="0"/>
              <a:t>zygomatic</a:t>
            </a:r>
            <a:r>
              <a:rPr lang="en-US" dirty="0" smtClean="0"/>
              <a:t> arch or</a:t>
            </a:r>
          </a:p>
          <a:p>
            <a:r>
              <a:rPr lang="en-US" dirty="0" smtClean="0"/>
              <a:t>on the anterior mandible in both North Carolina and Belgium</a:t>
            </a:r>
          </a:p>
          <a:p>
            <a:r>
              <a:rPr lang="en-US" dirty="0" smtClean="0"/>
              <a:t>was much greater in young patients who had not yet entered</a:t>
            </a:r>
          </a:p>
          <a:p>
            <a:r>
              <a:rPr lang="en-US" dirty="0" smtClean="0"/>
              <a:t>puberty. This determines when to use Class III elastics to</a:t>
            </a:r>
          </a:p>
          <a:p>
            <a:r>
              <a:rPr lang="en-US" dirty="0" smtClean="0"/>
              <a:t>maxillary and mandibular </a:t>
            </a:r>
            <a:r>
              <a:rPr lang="en-US" dirty="0" err="1" smtClean="0"/>
              <a:t>miniplates</a:t>
            </a:r>
            <a:r>
              <a:rPr lang="en-US" dirty="0" smtClean="0"/>
              <a:t> (see Chapter 13): bone</a:t>
            </a:r>
          </a:p>
          <a:p>
            <a:r>
              <a:rPr lang="en-US" dirty="0" smtClean="0"/>
              <a:t>maturity does not reach the level for good retention of the</a:t>
            </a:r>
          </a:p>
          <a:p>
            <a:r>
              <a:rPr lang="en-US" dirty="0" smtClean="0"/>
              <a:t>screws before approximately age 11 (obviously, maturational</a:t>
            </a:r>
          </a:p>
          <a:p>
            <a:r>
              <a:rPr lang="en-US" dirty="0" smtClean="0"/>
              <a:t>rather than chronologic age). The denser bone of the mandible</a:t>
            </a:r>
          </a:p>
          <a:p>
            <a:r>
              <a:rPr lang="en-US" dirty="0" smtClean="0"/>
              <a:t>and palate is available at somewhat younger ages, but age still</a:t>
            </a:r>
          </a:p>
          <a:p>
            <a:r>
              <a:rPr lang="en-US" dirty="0" smtClean="0"/>
              <a:t>is a limitation.</a:t>
            </a:r>
          </a:p>
          <a:p>
            <a:r>
              <a:rPr lang="en-US" dirty="0" smtClean="0"/>
              <a:t>Because it is necessary to reflect a flap to place </a:t>
            </a:r>
            <a:r>
              <a:rPr lang="en-US" dirty="0" err="1" smtClean="0"/>
              <a:t>miniplates</a:t>
            </a:r>
            <a:r>
              <a:rPr lang="en-US" dirty="0" smtClean="0"/>
              <a:t> and</a:t>
            </a:r>
          </a:p>
          <a:p>
            <a:r>
              <a:rPr lang="en-US" dirty="0" smtClean="0"/>
              <a:t>then suture the soft tissue incision, their surgical placement is</a:t>
            </a:r>
          </a:p>
          <a:p>
            <a:r>
              <a:rPr lang="en-US" dirty="0" smtClean="0"/>
              <a:t>significantly more difficult than placement of screws. It is important</a:t>
            </a:r>
          </a:p>
          <a:p>
            <a:r>
              <a:rPr lang="en-US" dirty="0" smtClean="0"/>
              <a:t>to contour the </a:t>
            </a:r>
            <a:r>
              <a:rPr lang="en-US" dirty="0" err="1" smtClean="0"/>
              <a:t>miniplates</a:t>
            </a:r>
            <a:r>
              <a:rPr lang="en-US" dirty="0" smtClean="0"/>
              <a:t> to fit closely against the bone of the</a:t>
            </a:r>
          </a:p>
          <a:p>
            <a:r>
              <a:rPr lang="en-US" dirty="0" smtClean="0"/>
              <a:t>base of the </a:t>
            </a:r>
            <a:r>
              <a:rPr lang="en-US" dirty="0" err="1" smtClean="0"/>
              <a:t>zygoma</a:t>
            </a:r>
            <a:r>
              <a:rPr lang="en-US" dirty="0" smtClean="0"/>
              <a:t> and maintain bone contact at the point of</a:t>
            </a:r>
          </a:p>
          <a:p>
            <a:r>
              <a:rPr lang="en-US" dirty="0" smtClean="0"/>
              <a:t>emergence to prevent excessive moments against the proximal</a:t>
            </a:r>
          </a:p>
          <a:p>
            <a:r>
              <a:rPr lang="en-US" dirty="0" smtClean="0"/>
              <a:t>screw. As a general rule, orthodontists can place bone screws</a:t>
            </a:r>
          </a:p>
          <a:p>
            <a:r>
              <a:rPr lang="en-US" dirty="0" smtClean="0"/>
              <a:t>into alveolar bone quite satisfactorily, but </a:t>
            </a:r>
            <a:r>
              <a:rPr lang="en-US" dirty="0" err="1" smtClean="0"/>
              <a:t>miniplates</a:t>
            </a:r>
            <a:r>
              <a:rPr lang="en-US" dirty="0" smtClean="0"/>
              <a:t> are better</a:t>
            </a:r>
          </a:p>
          <a:p>
            <a:r>
              <a:rPr lang="en-US" dirty="0" smtClean="0"/>
              <a:t>done by those with more extensive surgical training. From the</a:t>
            </a:r>
          </a:p>
          <a:p>
            <a:r>
              <a:rPr lang="en-US" dirty="0" smtClean="0"/>
              <a:t>surgeon’s perspective, this is a relatively short surgical procedure</a:t>
            </a:r>
          </a:p>
          <a:p>
            <a:r>
              <a:rPr lang="en-US" dirty="0" smtClean="0"/>
              <a:t>that can be performed under local anesthesia without significant</a:t>
            </a:r>
          </a:p>
          <a:p>
            <a:r>
              <a:rPr lang="en-US" dirty="0" smtClean="0"/>
              <a:t>complications.37</a:t>
            </a:r>
          </a:p>
          <a:p>
            <a:r>
              <a:rPr lang="en-US" dirty="0" smtClean="0"/>
              <a:t>University of</a:t>
            </a:r>
          </a:p>
          <a:p>
            <a:r>
              <a:rPr lang="en-US" dirty="0" smtClean="0"/>
              <a:t>North Carolina</a:t>
            </a:r>
          </a:p>
          <a:p>
            <a:r>
              <a:rPr lang="en-US" dirty="0" smtClean="0"/>
              <a:t>(UNC)</a:t>
            </a:r>
          </a:p>
          <a:p>
            <a:r>
              <a:rPr lang="en-US" dirty="0" err="1" smtClean="0"/>
              <a:t>Université</a:t>
            </a:r>
            <a:r>
              <a:rPr lang="en-US" dirty="0" smtClean="0"/>
              <a:t> de</a:t>
            </a:r>
          </a:p>
          <a:p>
            <a:r>
              <a:rPr lang="en-US" dirty="0" err="1" smtClean="0"/>
              <a:t>Catholique</a:t>
            </a:r>
            <a:r>
              <a:rPr lang="en-US" dirty="0" smtClean="0"/>
              <a:t> de</a:t>
            </a:r>
          </a:p>
          <a:p>
            <a:r>
              <a:rPr lang="en-US" dirty="0" smtClean="0"/>
              <a:t>Louvain (UCL)</a:t>
            </a:r>
          </a:p>
          <a:p>
            <a:r>
              <a:rPr lang="en-US" dirty="0" smtClean="0"/>
              <a:t>Number of </a:t>
            </a:r>
            <a:r>
              <a:rPr lang="en-US" dirty="0" err="1" smtClean="0"/>
              <a:t>miniplates</a:t>
            </a:r>
            <a:r>
              <a:rPr lang="en-US" dirty="0" smtClean="0"/>
              <a:t> 59 141</a:t>
            </a:r>
          </a:p>
          <a:p>
            <a:r>
              <a:rPr lang="en-US" dirty="0" smtClean="0"/>
              <a:t>Number of failures 4 (7%) 11 (8%)</a:t>
            </a:r>
          </a:p>
          <a:p>
            <a:r>
              <a:rPr lang="en-US" dirty="0" smtClean="0"/>
              <a:t>Due to mobility 2 5</a:t>
            </a:r>
          </a:p>
          <a:p>
            <a:r>
              <a:rPr lang="en-US" dirty="0" smtClean="0"/>
              <a:t>Soft tissue ulceration 0 4</a:t>
            </a:r>
          </a:p>
          <a:p>
            <a:r>
              <a:rPr lang="en-US" dirty="0" smtClean="0"/>
              <a:t>Anchor breakage 1 2</a:t>
            </a:r>
          </a:p>
          <a:p>
            <a:r>
              <a:rPr lang="en-US" dirty="0" smtClean="0"/>
              <a:t>Poor location 1 0</a:t>
            </a:r>
          </a:p>
          <a:p>
            <a:r>
              <a:rPr lang="en-US" dirty="0" smtClean="0"/>
              <a:t>In growing patients 3 (75%) 8 (73%)</a:t>
            </a:r>
          </a:p>
          <a:p>
            <a:r>
              <a:rPr lang="en-US" dirty="0" smtClean="0"/>
              <a:t>In adults 1 (25%) 3 (27%)</a:t>
            </a:r>
          </a:p>
          <a:p>
            <a:r>
              <a:rPr lang="en-US" dirty="0" smtClean="0"/>
              <a:t>In mandible NA 6 (56%)</a:t>
            </a:r>
          </a:p>
          <a:p>
            <a:r>
              <a:rPr lang="en-US" dirty="0" smtClean="0"/>
              <a:t>Adapted from </a:t>
            </a:r>
            <a:r>
              <a:rPr lang="en-US" dirty="0" err="1" smtClean="0"/>
              <a:t>Cornelis</a:t>
            </a:r>
            <a:r>
              <a:rPr lang="en-US" dirty="0" smtClean="0"/>
              <a:t> MA, </a:t>
            </a:r>
            <a:r>
              <a:rPr lang="en-US" dirty="0" err="1" smtClean="0"/>
              <a:t>Scheffler</a:t>
            </a:r>
            <a:r>
              <a:rPr lang="en-US" dirty="0" smtClean="0"/>
              <a:t> NR, </a:t>
            </a:r>
            <a:r>
              <a:rPr lang="en-US" dirty="0" err="1" smtClean="0"/>
              <a:t>Nyssen-Behets</a:t>
            </a:r>
            <a:r>
              <a:rPr lang="en-US" dirty="0" smtClean="0"/>
              <a:t> C, et al. Am J </a:t>
            </a:r>
            <a:r>
              <a:rPr lang="en-US" dirty="0" err="1" smtClean="0"/>
              <a:t>Orthod</a:t>
            </a:r>
            <a:r>
              <a:rPr lang="en-US" dirty="0" smtClean="0"/>
              <a:t> </a:t>
            </a:r>
            <a:r>
              <a:rPr lang="en-US" dirty="0" err="1" smtClean="0"/>
              <a:t>Dentofac</a:t>
            </a:r>
            <a:endParaRPr lang="en-US" dirty="0" smtClean="0"/>
          </a:p>
          <a:p>
            <a:r>
              <a:rPr lang="en-US" dirty="0" err="1" smtClean="0"/>
              <a:t>Orthop</a:t>
            </a:r>
            <a:r>
              <a:rPr lang="en-US" dirty="0" smtClean="0"/>
              <a:t>. 2008;133:8–14.</a:t>
            </a:r>
          </a:p>
          <a:p>
            <a:r>
              <a:rPr lang="en-US" dirty="0" err="1" smtClean="0"/>
              <a:t>Miniplate</a:t>
            </a:r>
            <a:r>
              <a:rPr lang="en-US" dirty="0" smtClean="0"/>
              <a:t> Failure Rate TABLE</a:t>
            </a:r>
          </a:p>
          <a:p>
            <a:r>
              <a:rPr lang="en-US" dirty="0" smtClean="0"/>
              <a:t>10.5</a:t>
            </a:r>
            <a:endParaRPr lang="en-US" dirty="0"/>
          </a:p>
        </p:txBody>
      </p:sp>
      <p:sp>
        <p:nvSpPr>
          <p:cNvPr id="4" name="Slide Number Placeholder 3"/>
          <p:cNvSpPr>
            <a:spLocks noGrp="1"/>
          </p:cNvSpPr>
          <p:nvPr>
            <p:ph type="sldNum" sz="quarter" idx="10"/>
          </p:nvPr>
        </p:nvSpPr>
        <p:spPr/>
        <p:txBody>
          <a:bodyPr/>
          <a:lstStyle/>
          <a:p>
            <a:fld id="{2ABF9760-171B-484D-95C5-D1B8C736AB50}" type="slidenum">
              <a:rPr lang="en-US" smtClean="0"/>
              <a:t>64</a:t>
            </a:fld>
            <a:endParaRPr lang="en-US"/>
          </a:p>
        </p:txBody>
      </p:sp>
    </p:spTree>
    <p:extLst>
      <p:ext uri="{BB962C8B-B14F-4D97-AF65-F5344CB8AC3E}">
        <p14:creationId xmlns:p14="http://schemas.microsoft.com/office/powerpoint/2010/main" val="1600188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Root form The root form, to a large extent is responsible</a:t>
            </a:r>
          </a:p>
          <a:p>
            <a:r>
              <a:rPr lang="en-US" dirty="0" smtClean="0"/>
              <a:t>for the degree of anchorage provided by a tooth.</a:t>
            </a:r>
          </a:p>
          <a:p>
            <a:r>
              <a:rPr lang="en-US" dirty="0" smtClean="0"/>
              <a:t>The root in cross section can be either round, flat</a:t>
            </a:r>
          </a:p>
          <a:p>
            <a:r>
              <a:rPr lang="en-US" dirty="0" smtClean="0"/>
              <a:t>(</a:t>
            </a:r>
            <a:r>
              <a:rPr lang="en-US" dirty="0" err="1" smtClean="0"/>
              <a:t>mesiodistally</a:t>
            </a:r>
            <a:r>
              <a:rPr lang="en-US" dirty="0" smtClean="0"/>
              <a:t>) or triangular (Fig. 22.2). The distribution</a:t>
            </a:r>
          </a:p>
          <a:p>
            <a:r>
              <a:rPr lang="en-US" dirty="0" smtClean="0"/>
              <a:t>of the periodontal fibers on the root surface aid</a:t>
            </a:r>
          </a:p>
          <a:p>
            <a:r>
              <a:rPr lang="en-US" dirty="0" smtClean="0"/>
              <a:t>in anchorage. The more the fibers the better the</a:t>
            </a:r>
          </a:p>
          <a:p>
            <a:r>
              <a:rPr lang="en-US" dirty="0" smtClean="0"/>
              <a:t>anchorage potential. The direction of attachment of</a:t>
            </a:r>
          </a:p>
          <a:p>
            <a:r>
              <a:rPr lang="en-US" dirty="0" smtClean="0"/>
              <a:t>the fibers also effects the anchorage offered by a tooth.</a:t>
            </a:r>
          </a:p>
          <a:p>
            <a:r>
              <a:rPr lang="en-US" dirty="0" smtClean="0"/>
              <a:t>Round roots have only half their periodontal fibers</a:t>
            </a:r>
          </a:p>
          <a:p>
            <a:r>
              <a:rPr lang="en-US" dirty="0" smtClean="0"/>
              <a:t>stressed in any given direction. Hence, offer the least</a:t>
            </a:r>
          </a:p>
          <a:p>
            <a:r>
              <a:rPr lang="en-US" dirty="0" smtClean="0"/>
              <a:t>anchorage. </a:t>
            </a:r>
            <a:r>
              <a:rPr lang="en-US" dirty="0" err="1" smtClean="0"/>
              <a:t>Mesiodistally</a:t>
            </a:r>
            <a:r>
              <a:rPr lang="en-US" dirty="0" smtClean="0"/>
              <a:t> flat roots are able to resist</a:t>
            </a:r>
          </a:p>
          <a:p>
            <a:r>
              <a:rPr lang="en-US" dirty="0" err="1" smtClean="0"/>
              <a:t>mesiodistal</a:t>
            </a:r>
            <a:r>
              <a:rPr lang="en-US" dirty="0" smtClean="0"/>
              <a:t> movement better as compared to </a:t>
            </a:r>
            <a:r>
              <a:rPr lang="en-US" dirty="0" err="1" smtClean="0"/>
              <a:t>labiolingual</a:t>
            </a:r>
            <a:endParaRPr lang="en-US" dirty="0" smtClean="0"/>
          </a:p>
          <a:p>
            <a:r>
              <a:rPr lang="en-US" dirty="0" smtClean="0"/>
              <a:t>movement, as more number of fibers are</a:t>
            </a:r>
          </a:p>
          <a:p>
            <a:r>
              <a:rPr lang="en-US" dirty="0" smtClean="0"/>
              <a:t>activated on the flatter surfaces as compared to the</a:t>
            </a:r>
          </a:p>
          <a:p>
            <a:r>
              <a:rPr lang="en-US" dirty="0" smtClean="0"/>
              <a:t>relatively narrower labial or lingual surfaces.</a:t>
            </a:r>
          </a:p>
          <a:p>
            <a:r>
              <a:rPr lang="en-US" dirty="0" smtClean="0"/>
              <a:t>Triangular roots, like those of the canines are able to</a:t>
            </a:r>
          </a:p>
          <a:p>
            <a:r>
              <a:rPr lang="en-US" dirty="0" smtClean="0"/>
              <a:t>provide greater anchorage. Their flatness adds to</a:t>
            </a:r>
          </a:p>
          <a:p>
            <a:r>
              <a:rPr lang="en-US" dirty="0" smtClean="0"/>
              <a:t>resistance.</a:t>
            </a:r>
          </a:p>
          <a:p>
            <a:r>
              <a:rPr lang="en-US" dirty="0" smtClean="0"/>
              <a:t>The tripod arrangement of roots (Fig. 22.3A), like</a:t>
            </a:r>
          </a:p>
          <a:p>
            <a:r>
              <a:rPr lang="en-US" dirty="0" smtClean="0"/>
              <a:t>that seen on maxillary molars also aids in increasing</a:t>
            </a:r>
          </a:p>
          <a:p>
            <a:r>
              <a:rPr lang="en-US" dirty="0" smtClean="0"/>
              <a:t>the anchorage. The round palatal root resists extrusion</a:t>
            </a:r>
          </a:p>
          <a:p>
            <a:r>
              <a:rPr lang="en-US" dirty="0" smtClean="0"/>
              <a:t>and the two flat buccal roots resist intrusion and the</a:t>
            </a:r>
          </a:p>
          <a:p>
            <a:r>
              <a:rPr lang="en-US" dirty="0" err="1" smtClean="0"/>
              <a:t>mesiodistal</a:t>
            </a:r>
            <a:r>
              <a:rPr lang="en-US" dirty="0" smtClean="0"/>
              <a:t> stresses. Under clinical situations where</a:t>
            </a:r>
          </a:p>
          <a:p>
            <a:r>
              <a:rPr lang="en-US" dirty="0" smtClean="0"/>
              <a:t>the buccal tube is bonded/welded on the buccal aspect</a:t>
            </a:r>
          </a:p>
          <a:p>
            <a:r>
              <a:rPr lang="en-US" dirty="0" smtClean="0"/>
              <a:t>of these teeth they show a tendency to ‘roll’ </a:t>
            </a:r>
            <a:r>
              <a:rPr lang="en-US" dirty="0" err="1" smtClean="0"/>
              <a:t>mesially</a:t>
            </a:r>
            <a:r>
              <a:rPr lang="en-US" dirty="0" smtClean="0"/>
              <a:t>,</a:t>
            </a:r>
          </a:p>
          <a:p>
            <a:r>
              <a:rPr lang="en-US" dirty="0" smtClean="0"/>
              <a:t>the crown rotating </a:t>
            </a:r>
            <a:r>
              <a:rPr lang="en-US" dirty="0" err="1" smtClean="0"/>
              <a:t>mesiopalatally</a:t>
            </a:r>
            <a:r>
              <a:rPr lang="en-US" dirty="0" smtClean="0"/>
              <a:t> under a </a:t>
            </a:r>
            <a:r>
              <a:rPr lang="en-US" dirty="0" err="1" smtClean="0"/>
              <a:t>mesially</a:t>
            </a:r>
            <a:endParaRPr lang="en-US" dirty="0" smtClean="0"/>
          </a:p>
          <a:p>
            <a:r>
              <a:rPr lang="en-US" dirty="0" smtClean="0"/>
              <a:t>directed force (Fig. 22.3B).</a:t>
            </a:r>
            <a:endParaRPr lang="en-US" dirty="0"/>
          </a:p>
        </p:txBody>
      </p:sp>
      <p:sp>
        <p:nvSpPr>
          <p:cNvPr id="4" name="Slide Number Placeholder 3"/>
          <p:cNvSpPr>
            <a:spLocks noGrp="1"/>
          </p:cNvSpPr>
          <p:nvPr>
            <p:ph type="sldNum" sz="quarter" idx="10"/>
          </p:nvPr>
        </p:nvSpPr>
        <p:spPr/>
        <p:txBody>
          <a:bodyPr/>
          <a:lstStyle/>
          <a:p>
            <a:fld id="{2ABF9760-171B-484D-95C5-D1B8C736AB50}" type="slidenum">
              <a:rPr lang="en-US" smtClean="0"/>
              <a:t>8</a:t>
            </a:fld>
            <a:endParaRPr lang="en-US"/>
          </a:p>
        </p:txBody>
      </p:sp>
    </p:spTree>
    <p:extLst>
      <p:ext uri="{BB962C8B-B14F-4D97-AF65-F5344CB8AC3E}">
        <p14:creationId xmlns:p14="http://schemas.microsoft.com/office/powerpoint/2010/main" val="22885702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the plates are in place, however, they are well accepted</a:t>
            </a:r>
          </a:p>
          <a:p>
            <a:r>
              <a:rPr lang="en-US" dirty="0" smtClean="0"/>
              <a:t>by patients and providers and are a safe and effective adjunct for</a:t>
            </a:r>
          </a:p>
          <a:p>
            <a:r>
              <a:rPr lang="en-US" dirty="0" smtClean="0"/>
              <a:t>complex orthodontic treatment.38 They are as easy for the orthodontist</a:t>
            </a:r>
          </a:p>
          <a:p>
            <a:r>
              <a:rPr lang="en-US" dirty="0" smtClean="0"/>
              <a:t>to use as alveolar TADs. Compared with individual alveolar</a:t>
            </a:r>
          </a:p>
          <a:p>
            <a:r>
              <a:rPr lang="en-US" dirty="0" smtClean="0"/>
              <a:t>screws, </a:t>
            </a:r>
            <a:r>
              <a:rPr lang="en-US" dirty="0" err="1" smtClean="0"/>
              <a:t>miniplates</a:t>
            </a:r>
            <a:r>
              <a:rPr lang="en-US" dirty="0" smtClean="0"/>
              <a:t> have three major advantages:</a:t>
            </a:r>
          </a:p>
          <a:p>
            <a:r>
              <a:rPr lang="en-US" dirty="0" smtClean="0"/>
              <a:t>• The amount of force that the </a:t>
            </a:r>
            <a:r>
              <a:rPr lang="en-US" dirty="0" err="1" smtClean="0"/>
              <a:t>miniplate</a:t>
            </a:r>
            <a:r>
              <a:rPr lang="en-US" dirty="0" smtClean="0"/>
              <a:t> can tolerate is significantly</a:t>
            </a:r>
          </a:p>
          <a:p>
            <a:r>
              <a:rPr lang="en-US" dirty="0" smtClean="0"/>
              <a:t>larger because the plate is held by multiple screws and usually</a:t>
            </a:r>
          </a:p>
          <a:p>
            <a:r>
              <a:rPr lang="en-US" dirty="0" smtClean="0"/>
              <a:t>is placed in an area with thicker cortical bone.</a:t>
            </a:r>
          </a:p>
          <a:p>
            <a:r>
              <a:rPr lang="en-US" dirty="0" smtClean="0"/>
              <a:t>• If the </a:t>
            </a:r>
            <a:r>
              <a:rPr lang="en-US" dirty="0" err="1" smtClean="0"/>
              <a:t>miniplate</a:t>
            </a:r>
            <a:r>
              <a:rPr lang="en-US" dirty="0" smtClean="0"/>
              <a:t> connector has a locking mechanism (as it</a:t>
            </a:r>
          </a:p>
          <a:p>
            <a:r>
              <a:rPr lang="en-US" dirty="0" smtClean="0"/>
              <a:t>should), the direction of pull can be changed readily and the</a:t>
            </a:r>
          </a:p>
          <a:p>
            <a:r>
              <a:rPr lang="en-US" dirty="0" smtClean="0"/>
              <a:t>source of the force can be moved a considerable distance by</a:t>
            </a:r>
          </a:p>
          <a:p>
            <a:r>
              <a:rPr lang="en-US" dirty="0" smtClean="0"/>
              <a:t>extending wire hooks from end of the connector (Fig. 10.54;</a:t>
            </a:r>
          </a:p>
          <a:p>
            <a:r>
              <a:rPr lang="en-US" dirty="0" smtClean="0"/>
              <a:t>also see Fig. 10.51). With the vertical posts that are part of</a:t>
            </a:r>
          </a:p>
          <a:p>
            <a:r>
              <a:rPr lang="en-US" dirty="0" smtClean="0"/>
              <a:t>the mandibular buccal shelf plate, the angle of force can be</a:t>
            </a:r>
          </a:p>
          <a:p>
            <a:r>
              <a:rPr lang="en-US" dirty="0" smtClean="0"/>
              <a:t>changed just by using a higher or lower notch to tie the spring.</a:t>
            </a:r>
          </a:p>
          <a:p>
            <a:r>
              <a:rPr lang="en-US" dirty="0" smtClean="0"/>
              <a:t>This also can be done with individual screws that have a slot</a:t>
            </a:r>
          </a:p>
          <a:p>
            <a:r>
              <a:rPr lang="en-US" dirty="0" smtClean="0"/>
              <a:t>for a wire extension, but as we noted earlier, putting a force</a:t>
            </a:r>
          </a:p>
          <a:p>
            <a:r>
              <a:rPr lang="en-US" dirty="0" smtClean="0"/>
              <a:t>on the extension introduces a moment that can </a:t>
            </a:r>
            <a:r>
              <a:rPr lang="en-US" dirty="0" err="1" smtClean="0"/>
              <a:t>overtighten</a:t>
            </a:r>
            <a:endParaRPr lang="en-US" dirty="0" smtClean="0"/>
          </a:p>
          <a:p>
            <a:r>
              <a:rPr lang="en-US" dirty="0" smtClean="0"/>
              <a:t>or loosen the screw, greatly increasing the chance of screw</a:t>
            </a:r>
          </a:p>
          <a:p>
            <a:r>
              <a:rPr lang="en-US" dirty="0" smtClean="0"/>
              <a:t>failure. With multiple screws holding the </a:t>
            </a:r>
            <a:r>
              <a:rPr lang="en-US" dirty="0" err="1" smtClean="0"/>
              <a:t>miniplate</a:t>
            </a:r>
            <a:r>
              <a:rPr lang="en-US" dirty="0" smtClean="0"/>
              <a:t>, this is not</a:t>
            </a:r>
          </a:p>
          <a:p>
            <a:r>
              <a:rPr lang="en-US" dirty="0" smtClean="0"/>
              <a:t>a problem.</a:t>
            </a:r>
          </a:p>
          <a:p>
            <a:r>
              <a:rPr lang="en-US" dirty="0" smtClean="0"/>
              <a:t>• The </a:t>
            </a:r>
            <a:r>
              <a:rPr lang="en-US" dirty="0" err="1" smtClean="0"/>
              <a:t>miniplates</a:t>
            </a:r>
            <a:r>
              <a:rPr lang="en-US" dirty="0" smtClean="0"/>
              <a:t> can be placed well above the roots of the maxillary</a:t>
            </a:r>
          </a:p>
          <a:p>
            <a:r>
              <a:rPr lang="en-US" dirty="0" smtClean="0"/>
              <a:t>teeth, so an interdental screw does not become a barrier to</a:t>
            </a:r>
          </a:p>
          <a:p>
            <a:r>
              <a:rPr lang="en-US" dirty="0" smtClean="0"/>
              <a:t>moving all the teeth </a:t>
            </a:r>
            <a:r>
              <a:rPr lang="en-US" dirty="0" err="1" smtClean="0"/>
              <a:t>mesially</a:t>
            </a:r>
            <a:r>
              <a:rPr lang="en-US" dirty="0" smtClean="0"/>
              <a:t> or distally.</a:t>
            </a:r>
          </a:p>
          <a:p>
            <a:r>
              <a:rPr lang="en-US" dirty="0" smtClean="0"/>
              <a:t>In comparing alveolar bone screws with </a:t>
            </a:r>
            <a:r>
              <a:rPr lang="en-US" dirty="0" err="1" smtClean="0"/>
              <a:t>miniplates</a:t>
            </a:r>
            <a:r>
              <a:rPr lang="en-US" dirty="0" smtClean="0"/>
              <a:t> (Table 10.6),</a:t>
            </a:r>
          </a:p>
          <a:p>
            <a:r>
              <a:rPr lang="en-US" dirty="0" smtClean="0"/>
              <a:t>a reasonable conclusion is that individual screws are less invasive</a:t>
            </a:r>
          </a:p>
          <a:p>
            <a:r>
              <a:rPr lang="en-US" dirty="0" smtClean="0"/>
              <a:t>and are indicated wherever they can provide adequate anchorage.</a:t>
            </a:r>
          </a:p>
          <a:p>
            <a:r>
              <a:rPr lang="en-US" dirty="0" smtClean="0"/>
              <a:t>This is the case when a few teeth need to be repositioned. A long</a:t>
            </a:r>
          </a:p>
          <a:p>
            <a:r>
              <a:rPr lang="en-US" dirty="0" smtClean="0"/>
              <a:t>screw at the base of the alveolar arch can be used if intrusion of</a:t>
            </a:r>
          </a:p>
          <a:p>
            <a:r>
              <a:rPr lang="en-US" dirty="0" smtClean="0"/>
              <a:t>maxillary posterior teeth (which requires light force) is desired (see</a:t>
            </a:r>
          </a:p>
          <a:p>
            <a:r>
              <a:rPr lang="en-US" dirty="0" smtClean="0"/>
              <a:t>Chapter 19), and shorter screws in the palate also can be used for</a:t>
            </a:r>
          </a:p>
          <a:p>
            <a:r>
              <a:rPr lang="en-US" dirty="0" smtClean="0"/>
              <a:t>maxillary posterior intrusion. For more complex and extensive</a:t>
            </a:r>
          </a:p>
          <a:p>
            <a:r>
              <a:rPr lang="en-US" dirty="0" smtClean="0"/>
              <a:t>movement of multiple teeth, with </a:t>
            </a:r>
            <a:r>
              <a:rPr lang="en-US" dirty="0" err="1" smtClean="0"/>
              <a:t>distalization</a:t>
            </a:r>
            <a:r>
              <a:rPr lang="en-US" dirty="0" smtClean="0"/>
              <a:t> of an entire dental</a:t>
            </a:r>
          </a:p>
          <a:p>
            <a:r>
              <a:rPr lang="en-US" dirty="0" smtClean="0"/>
              <a:t>arch being the best example, </a:t>
            </a:r>
            <a:r>
              <a:rPr lang="en-US" dirty="0" err="1" smtClean="0"/>
              <a:t>miniplates</a:t>
            </a:r>
            <a:r>
              <a:rPr lang="en-US" dirty="0" smtClean="0"/>
              <a:t> offer better control and</a:t>
            </a:r>
          </a:p>
          <a:p>
            <a:r>
              <a:rPr lang="en-US" dirty="0" smtClean="0"/>
              <a:t>are less likely to loosen or need to be replaced.</a:t>
            </a:r>
            <a:endParaRPr lang="en-US" dirty="0"/>
          </a:p>
        </p:txBody>
      </p:sp>
      <p:sp>
        <p:nvSpPr>
          <p:cNvPr id="4" name="Slide Number Placeholder 3"/>
          <p:cNvSpPr>
            <a:spLocks noGrp="1"/>
          </p:cNvSpPr>
          <p:nvPr>
            <p:ph type="sldNum" sz="quarter" idx="10"/>
          </p:nvPr>
        </p:nvSpPr>
        <p:spPr/>
        <p:txBody>
          <a:bodyPr/>
          <a:lstStyle/>
          <a:p>
            <a:fld id="{2ABF9760-171B-484D-95C5-D1B8C736AB50}" type="slidenum">
              <a:rPr lang="en-US" smtClean="0"/>
              <a:t>65</a:t>
            </a:fld>
            <a:endParaRPr lang="en-US"/>
          </a:p>
        </p:txBody>
      </p:sp>
    </p:spTree>
    <p:extLst>
      <p:ext uri="{BB962C8B-B14F-4D97-AF65-F5344CB8AC3E}">
        <p14:creationId xmlns:p14="http://schemas.microsoft.com/office/powerpoint/2010/main" val="37101596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BF9760-171B-484D-95C5-D1B8C736AB50}" type="slidenum">
              <a:rPr lang="en-US" smtClean="0"/>
              <a:t>80</a:t>
            </a:fld>
            <a:endParaRPr lang="en-US"/>
          </a:p>
        </p:txBody>
      </p:sp>
    </p:spTree>
    <p:extLst>
      <p:ext uri="{BB962C8B-B14F-4D97-AF65-F5344CB8AC3E}">
        <p14:creationId xmlns:p14="http://schemas.microsoft.com/office/powerpoint/2010/main" val="28430035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Concerns have been raised in the literature that mini‐implant</a:t>
            </a:r>
          </a:p>
          <a:p>
            <a:r>
              <a:rPr lang="en-US" dirty="0" smtClean="0"/>
              <a:t>perforation of the </a:t>
            </a:r>
            <a:r>
              <a:rPr lang="en-US" dirty="0" err="1" smtClean="0"/>
              <a:t>nasomaxillary</a:t>
            </a:r>
            <a:r>
              <a:rPr lang="en-US" dirty="0" smtClean="0"/>
              <a:t> cavities (Figure 1.3) may</a:t>
            </a:r>
          </a:p>
          <a:p>
            <a:r>
              <a:rPr lang="en-US" dirty="0" smtClean="0"/>
              <a:t>result in either infection or the creation of a fistula.</a:t>
            </a:r>
          </a:p>
          <a:p>
            <a:r>
              <a:rPr lang="en-US" dirty="0" smtClean="0"/>
              <a:t>However, the consensus based on dental implant research</a:t>
            </a:r>
          </a:p>
          <a:p>
            <a:r>
              <a:rPr lang="en-US" dirty="0" smtClean="0"/>
              <a:t>is that a soft tissue lining rapidly forms over the end of a</a:t>
            </a:r>
          </a:p>
          <a:p>
            <a:r>
              <a:rPr lang="en-US" dirty="0" smtClean="0"/>
              <a:t>perforating fixture, and that mini‐implant sites heal by</a:t>
            </a:r>
          </a:p>
          <a:p>
            <a:r>
              <a:rPr lang="en-US" dirty="0" smtClean="0"/>
              <a:t>bone infill because of the narrow width of the </a:t>
            </a:r>
            <a:r>
              <a:rPr lang="en-US" dirty="0" err="1" smtClean="0"/>
              <a:t>explantation</a:t>
            </a:r>
            <a:endParaRPr lang="en-US" dirty="0" smtClean="0"/>
          </a:p>
          <a:p>
            <a:r>
              <a:rPr lang="en-US" dirty="0" smtClean="0"/>
              <a:t>hole.</a:t>
            </a:r>
            <a:endParaRPr lang="en-US" dirty="0"/>
          </a:p>
        </p:txBody>
      </p:sp>
      <p:sp>
        <p:nvSpPr>
          <p:cNvPr id="4" name="Slide Number Placeholder 3"/>
          <p:cNvSpPr>
            <a:spLocks noGrp="1"/>
          </p:cNvSpPr>
          <p:nvPr>
            <p:ph type="sldNum" sz="quarter" idx="10"/>
          </p:nvPr>
        </p:nvSpPr>
        <p:spPr/>
        <p:txBody>
          <a:bodyPr/>
          <a:lstStyle/>
          <a:p>
            <a:fld id="{2ABF9760-171B-484D-95C5-D1B8C736AB50}" type="slidenum">
              <a:rPr lang="en-US" smtClean="0"/>
              <a:t>96</a:t>
            </a:fld>
            <a:endParaRPr lang="en-US"/>
          </a:p>
        </p:txBody>
      </p:sp>
    </p:spTree>
    <p:extLst>
      <p:ext uri="{BB962C8B-B14F-4D97-AF65-F5344CB8AC3E}">
        <p14:creationId xmlns:p14="http://schemas.microsoft.com/office/powerpoint/2010/main" val="4201167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a </a:t>
            </a:r>
            <a:r>
              <a:rPr lang="en-US" dirty="0" err="1" smtClean="0"/>
              <a:t>miniimplant</a:t>
            </a:r>
            <a:endParaRPr lang="en-US" dirty="0" smtClean="0"/>
          </a:p>
          <a:p>
            <a:r>
              <a:rPr lang="en-US" dirty="0" smtClean="0"/>
              <a:t>fractures on removal, flush with the bone surface,</a:t>
            </a:r>
          </a:p>
          <a:p>
            <a:r>
              <a:rPr lang="en-US" dirty="0" smtClean="0"/>
              <a:t>and the retained part is unlikely to impede any remaining</a:t>
            </a:r>
          </a:p>
          <a:p>
            <a:r>
              <a:rPr lang="en-US" dirty="0" smtClean="0"/>
              <a:t>tooth movements, then it may be left in situ because of the</a:t>
            </a:r>
          </a:p>
          <a:p>
            <a:r>
              <a:rPr lang="en-US" dirty="0" smtClean="0"/>
              <a:t>biocompatibility of titanium alloy (Figure 1.4c). In the rare</a:t>
            </a:r>
          </a:p>
          <a:p>
            <a:r>
              <a:rPr lang="en-US" dirty="0" smtClean="0"/>
              <a:t>event that removal of a fractured part is indicated then this</a:t>
            </a:r>
          </a:p>
          <a:p>
            <a:r>
              <a:rPr lang="en-US" dirty="0" smtClean="0"/>
              <a:t>involves creating access by raising a small </a:t>
            </a:r>
            <a:r>
              <a:rPr lang="en-US" dirty="0" err="1" smtClean="0"/>
              <a:t>mucoperiosteal</a:t>
            </a:r>
            <a:endParaRPr lang="en-US" dirty="0" smtClean="0"/>
          </a:p>
          <a:p>
            <a:r>
              <a:rPr lang="en-US" dirty="0" smtClean="0"/>
              <a:t>flap, trephination of a narrow collar of bone around the</a:t>
            </a:r>
          </a:p>
          <a:p>
            <a:r>
              <a:rPr lang="en-US" dirty="0" smtClean="0"/>
              <a:t>mini‐implant end, and then </a:t>
            </a:r>
            <a:r>
              <a:rPr lang="en-US" dirty="0" err="1" smtClean="0"/>
              <a:t>derotation</a:t>
            </a:r>
            <a:r>
              <a:rPr lang="en-US" dirty="0" smtClean="0"/>
              <a:t> of the fractured</a:t>
            </a:r>
          </a:p>
          <a:p>
            <a:r>
              <a:rPr lang="en-US" dirty="0" smtClean="0"/>
              <a:t>fragment using a </a:t>
            </a:r>
            <a:r>
              <a:rPr lang="en-US" dirty="0" err="1" smtClean="0"/>
              <a:t>Weingarts</a:t>
            </a:r>
            <a:r>
              <a:rPr lang="en-US" dirty="0" smtClean="0"/>
              <a:t> or mosquitos‐like instrument</a:t>
            </a:r>
            <a:endParaRPr lang="en-US" dirty="0"/>
          </a:p>
        </p:txBody>
      </p:sp>
      <p:sp>
        <p:nvSpPr>
          <p:cNvPr id="4" name="Slide Number Placeholder 3"/>
          <p:cNvSpPr>
            <a:spLocks noGrp="1"/>
          </p:cNvSpPr>
          <p:nvPr>
            <p:ph type="sldNum" sz="quarter" idx="10"/>
          </p:nvPr>
        </p:nvSpPr>
        <p:spPr/>
        <p:txBody>
          <a:bodyPr/>
          <a:lstStyle/>
          <a:p>
            <a:fld id="{2ABF9760-171B-484D-95C5-D1B8C736AB50}" type="slidenum">
              <a:rPr lang="en-US" smtClean="0"/>
              <a:t>97</a:t>
            </a:fld>
            <a:endParaRPr lang="en-US"/>
          </a:p>
        </p:txBody>
      </p:sp>
    </p:spTree>
    <p:extLst>
      <p:ext uri="{BB962C8B-B14F-4D97-AF65-F5344CB8AC3E}">
        <p14:creationId xmlns:p14="http://schemas.microsoft.com/office/powerpoint/2010/main" val="18058501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p>
          <a:p>
            <a:r>
              <a:rPr lang="en-US" dirty="0" err="1" smtClean="0"/>
              <a:t>Infinitas</a:t>
            </a:r>
            <a:r>
              <a:rPr lang="en-US" dirty="0" smtClean="0"/>
              <a:t>™ Mini-implant System</a:t>
            </a:r>
          </a:p>
          <a:p>
            <a:r>
              <a:rPr lang="en-US" dirty="0" smtClean="0"/>
              <a:t>It may be a bewildering task for orthodontists to select</a:t>
            </a:r>
          </a:p>
          <a:p>
            <a:r>
              <a:rPr lang="en-US" dirty="0" smtClean="0"/>
              <a:t>a mini‐implant kit since a great variety of systems are</a:t>
            </a:r>
          </a:p>
          <a:p>
            <a:r>
              <a:rPr lang="en-US" dirty="0" smtClean="0"/>
              <a:t>now available worldwide. These differ from one another</a:t>
            </a:r>
          </a:p>
          <a:p>
            <a:r>
              <a:rPr lang="en-US" dirty="0" smtClean="0"/>
              <a:t>in terms of their:</a:t>
            </a:r>
          </a:p>
          <a:p>
            <a:r>
              <a:rPr lang="en-US" dirty="0" smtClean="0"/>
              <a:t>●● physical design features</a:t>
            </a:r>
          </a:p>
          <a:p>
            <a:r>
              <a:rPr lang="en-US" dirty="0" smtClean="0"/>
              <a:t>●● technique steps (e.g. self‐tapping or self‐drilling)</a:t>
            </a:r>
          </a:p>
          <a:p>
            <a:r>
              <a:rPr lang="en-US" dirty="0" smtClean="0"/>
              <a:t>●● ease of insertion and use (e.g. how traction auxiliaries or</a:t>
            </a:r>
          </a:p>
          <a:p>
            <a:r>
              <a:rPr lang="en-US" dirty="0" smtClean="0"/>
              <a:t>wires are attached)</a:t>
            </a:r>
          </a:p>
          <a:p>
            <a:r>
              <a:rPr lang="en-US" dirty="0" smtClean="0"/>
              <a:t>●● guidance stent feasibility</a:t>
            </a:r>
          </a:p>
          <a:p>
            <a:r>
              <a:rPr lang="en-US" dirty="0" smtClean="0"/>
              <a:t>●● versatility</a:t>
            </a:r>
          </a:p>
          <a:p>
            <a:r>
              <a:rPr lang="en-US" dirty="0" smtClean="0"/>
              <a:t>●● size and complexity of the kit</a:t>
            </a:r>
          </a:p>
          <a:p>
            <a:r>
              <a:rPr lang="en-US" dirty="0" smtClean="0"/>
              <a:t>●● recommended clinical applications (e.g. direct or indirect</a:t>
            </a:r>
          </a:p>
          <a:p>
            <a:r>
              <a:rPr lang="en-US" dirty="0" smtClean="0"/>
              <a:t>anchorage)</a:t>
            </a:r>
          </a:p>
          <a:p>
            <a:r>
              <a:rPr lang="en-US" dirty="0" smtClean="0"/>
              <a:t>●● clinical instruction material.</a:t>
            </a:r>
          </a:p>
          <a:p>
            <a:r>
              <a:rPr lang="en-US" dirty="0" smtClean="0"/>
              <a:t>It is unlikely that one system provides dramatically better</a:t>
            </a:r>
          </a:p>
          <a:p>
            <a:r>
              <a:rPr lang="en-US" dirty="0" smtClean="0"/>
              <a:t>mini‐implant stability rates than all of the others and key</a:t>
            </a:r>
          </a:p>
          <a:p>
            <a:r>
              <a:rPr lang="en-US" dirty="0" smtClean="0"/>
              <a:t>principles are widely applicable. However, since the treatments</a:t>
            </a:r>
          </a:p>
          <a:p>
            <a:r>
              <a:rPr lang="en-US" dirty="0" smtClean="0"/>
              <a:t>and illustrations in this book mainly involve use of</a:t>
            </a:r>
          </a:p>
          <a:p>
            <a:r>
              <a:rPr lang="en-US" dirty="0" smtClean="0"/>
              <a:t>the </a:t>
            </a:r>
            <a:r>
              <a:rPr lang="en-US" dirty="0" err="1" smtClean="0"/>
              <a:t>Infinitas</a:t>
            </a:r>
            <a:r>
              <a:rPr lang="en-US" dirty="0" smtClean="0"/>
              <a:t> mini‐implant system (DB Orthodontics Ltd,</a:t>
            </a:r>
          </a:p>
          <a:p>
            <a:r>
              <a:rPr lang="en-US" dirty="0" smtClean="0"/>
              <a:t>UK, www.infinitas‐miniimplant.com), it is worth describing</a:t>
            </a:r>
          </a:p>
          <a:p>
            <a:r>
              <a:rPr lang="en-US" dirty="0" smtClean="0"/>
              <a:t>both its generic and distinctive features for clarity and</a:t>
            </a:r>
          </a:p>
          <a:p>
            <a:r>
              <a:rPr lang="en-US" dirty="0" smtClean="0"/>
              <a:t>reference purposes. The </a:t>
            </a:r>
            <a:r>
              <a:rPr lang="en-US" dirty="0" err="1" smtClean="0"/>
              <a:t>Infinitas</a:t>
            </a:r>
            <a:r>
              <a:rPr lang="en-US" dirty="0" smtClean="0"/>
              <a:t> mini‐implant is unique in</a:t>
            </a:r>
          </a:p>
          <a:p>
            <a:r>
              <a:rPr lang="en-US" dirty="0" smtClean="0"/>
              <a:t>several aspects, especially in its head design and </a:t>
            </a:r>
            <a:r>
              <a:rPr lang="en-US" dirty="0" err="1" smtClean="0"/>
              <a:t>customised</a:t>
            </a:r>
            <a:endParaRPr lang="en-US" dirty="0" smtClean="0"/>
          </a:p>
          <a:p>
            <a:r>
              <a:rPr lang="en-US" dirty="0" smtClean="0"/>
              <a:t>three‐dimensional (3D) guidance stent facility [33]. This</a:t>
            </a:r>
          </a:p>
          <a:p>
            <a:r>
              <a:rPr lang="en-US" dirty="0" smtClean="0"/>
              <a:t>chapter describes the key design and clinical features of the</a:t>
            </a:r>
          </a:p>
          <a:p>
            <a:r>
              <a:rPr lang="en-US" dirty="0" err="1" smtClean="0"/>
              <a:t>Infinitas</a:t>
            </a:r>
            <a:r>
              <a:rPr lang="en-US" dirty="0" smtClean="0"/>
              <a:t> system’s dual clinical and guidance kits.</a:t>
            </a:r>
            <a:endParaRPr lang="en-US" dirty="0"/>
          </a:p>
        </p:txBody>
      </p:sp>
      <p:sp>
        <p:nvSpPr>
          <p:cNvPr id="4" name="Slide Number Placeholder 3"/>
          <p:cNvSpPr>
            <a:spLocks noGrp="1"/>
          </p:cNvSpPr>
          <p:nvPr>
            <p:ph type="sldNum" sz="quarter" idx="10"/>
          </p:nvPr>
        </p:nvSpPr>
        <p:spPr/>
        <p:txBody>
          <a:bodyPr/>
          <a:lstStyle/>
          <a:p>
            <a:fld id="{2ABF9760-171B-484D-95C5-D1B8C736AB50}" type="slidenum">
              <a:rPr lang="en-US" smtClean="0"/>
              <a:t>99</a:t>
            </a:fld>
            <a:endParaRPr lang="en-US"/>
          </a:p>
        </p:txBody>
      </p:sp>
    </p:spTree>
    <p:extLst>
      <p:ext uri="{BB962C8B-B14F-4D97-AF65-F5344CB8AC3E}">
        <p14:creationId xmlns:p14="http://schemas.microsoft.com/office/powerpoint/2010/main" val="30015603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Digital</a:t>
            </a:r>
          </a:p>
          <a:p>
            <a:r>
              <a:rPr lang="en-US" dirty="0" smtClean="0"/>
              <a:t>Stent Fabrication Processes</a:t>
            </a:r>
          </a:p>
          <a:p>
            <a:r>
              <a:rPr lang="en-US" dirty="0" smtClean="0"/>
              <a:t>The manual stent process, described above, has worked</a:t>
            </a:r>
          </a:p>
          <a:p>
            <a:r>
              <a:rPr lang="en-US" dirty="0" smtClean="0"/>
              <a:t>well in the last 10 years, but it does involve the process of</a:t>
            </a:r>
          </a:p>
          <a:p>
            <a:r>
              <a:rPr lang="en-US" dirty="0" smtClean="0"/>
              <a:t>mentally merging the topographical (model surface) and</a:t>
            </a:r>
          </a:p>
          <a:p>
            <a:r>
              <a:rPr lang="en-US" dirty="0" smtClean="0"/>
              <a:t>2D radiographic information. In the coming years, this</a:t>
            </a:r>
          </a:p>
          <a:p>
            <a:r>
              <a:rPr lang="en-US" dirty="0" smtClean="0"/>
              <a:t>process will be superseded by the introduction of digital</a:t>
            </a:r>
          </a:p>
          <a:p>
            <a:r>
              <a:rPr lang="en-US" dirty="0" smtClean="0"/>
              <a:t>model technology. For example, it is now possible to produce</a:t>
            </a:r>
          </a:p>
          <a:p>
            <a:r>
              <a:rPr lang="en-US" dirty="0" smtClean="0"/>
              <a:t>stents for palatal and alveolar insertion sites using</a:t>
            </a:r>
          </a:p>
          <a:p>
            <a:r>
              <a:rPr lang="en-US" dirty="0" smtClean="0"/>
              <a:t>digital CAD‐CAM software (Figures 3.11 and 3.12). This</a:t>
            </a:r>
          </a:p>
          <a:p>
            <a:r>
              <a:rPr lang="en-US" dirty="0" smtClean="0"/>
              <a:t>enables orthodontists already using virtual orthodontic</a:t>
            </a:r>
          </a:p>
          <a:p>
            <a:r>
              <a:rPr lang="en-US" dirty="0" smtClean="0"/>
              <a:t>models to produce a physical stent, using a 3D printed</a:t>
            </a:r>
          </a:p>
          <a:p>
            <a:r>
              <a:rPr lang="en-US" dirty="0" smtClean="0"/>
              <a:t>model and the (manual) </a:t>
            </a:r>
            <a:r>
              <a:rPr lang="en-US" dirty="0" err="1" smtClean="0"/>
              <a:t>Infinitas</a:t>
            </a:r>
            <a:r>
              <a:rPr lang="en-US" dirty="0" smtClean="0"/>
              <a:t> guidance kit. However,</a:t>
            </a:r>
          </a:p>
          <a:p>
            <a:r>
              <a:rPr lang="en-US" dirty="0" smtClean="0"/>
              <a:t>whilst digital models provide accurate (tooth and soft</a:t>
            </a:r>
          </a:p>
          <a:p>
            <a:r>
              <a:rPr lang="en-US" dirty="0" smtClean="0"/>
              <a:t>tissue)</a:t>
            </a:r>
          </a:p>
          <a:p>
            <a:r>
              <a:rPr lang="en-US" dirty="0" smtClean="0"/>
              <a:t>topographical information, they can only offer</a:t>
            </a:r>
          </a:p>
          <a:p>
            <a:r>
              <a:rPr lang="en-US" dirty="0" smtClean="0"/>
              <a:t>hints of the underlying root positions. They cannot give us</a:t>
            </a:r>
          </a:p>
          <a:p>
            <a:r>
              <a:rPr lang="en-US" dirty="0" smtClean="0"/>
              <a:t>a direct view of what lies below the surface – the skeletal</a:t>
            </a:r>
          </a:p>
          <a:p>
            <a:r>
              <a:rPr lang="en-US" dirty="0" smtClean="0"/>
              <a:t>(e.g. cortex and </a:t>
            </a:r>
            <a:r>
              <a:rPr lang="en-US" dirty="0" err="1" smtClean="0"/>
              <a:t>cancellous</a:t>
            </a:r>
            <a:r>
              <a:rPr lang="en-US" dirty="0" smtClean="0"/>
              <a:t> bone depth and distance to</a:t>
            </a:r>
          </a:p>
          <a:p>
            <a:r>
              <a:rPr lang="en-US" dirty="0" smtClean="0"/>
              <a:t>adjacent structures) and dental anatomy in the sites where</a:t>
            </a:r>
          </a:p>
          <a:p>
            <a:r>
              <a:rPr lang="en-US" dirty="0" smtClean="0"/>
              <a:t>the mini‐implant body will be positioned. These require</a:t>
            </a:r>
          </a:p>
          <a:p>
            <a:r>
              <a:rPr lang="en-US" dirty="0" smtClean="0"/>
              <a:t>the additional input of CBCT data for comprehensive 3D</a:t>
            </a:r>
          </a:p>
          <a:p>
            <a:r>
              <a:rPr lang="en-US" dirty="0" smtClean="0"/>
              <a:t>planning.</a:t>
            </a:r>
          </a:p>
          <a:p>
            <a:r>
              <a:rPr lang="en-US" dirty="0" smtClean="0"/>
              <a:t>It is becoming feasible to accurately plan mini‐implant</a:t>
            </a:r>
          </a:p>
          <a:p>
            <a:r>
              <a:rPr lang="en-US" dirty="0" smtClean="0"/>
              <a:t>positions in 3D by merging digital models and CBCT data</a:t>
            </a:r>
          </a:p>
          <a:p>
            <a:r>
              <a:rPr lang="en-US" dirty="0" smtClean="0"/>
              <a:t>together [51]. This will unite their topographical and bone/</a:t>
            </a:r>
          </a:p>
          <a:p>
            <a:r>
              <a:rPr lang="en-US" dirty="0" smtClean="0"/>
              <a:t>root</a:t>
            </a:r>
            <a:endParaRPr lang="en-US" dirty="0"/>
          </a:p>
        </p:txBody>
      </p:sp>
      <p:sp>
        <p:nvSpPr>
          <p:cNvPr id="4" name="Slide Number Placeholder 3"/>
          <p:cNvSpPr>
            <a:spLocks noGrp="1"/>
          </p:cNvSpPr>
          <p:nvPr>
            <p:ph type="sldNum" sz="quarter" idx="10"/>
          </p:nvPr>
        </p:nvSpPr>
        <p:spPr/>
        <p:txBody>
          <a:bodyPr/>
          <a:lstStyle/>
          <a:p>
            <a:fld id="{2ABF9760-171B-484D-95C5-D1B8C736AB50}" type="slidenum">
              <a:rPr lang="en-US" smtClean="0"/>
              <a:t>102</a:t>
            </a:fld>
            <a:endParaRPr lang="en-US"/>
          </a:p>
        </p:txBody>
      </p:sp>
    </p:spTree>
    <p:extLst>
      <p:ext uri="{BB962C8B-B14F-4D97-AF65-F5344CB8AC3E}">
        <p14:creationId xmlns:p14="http://schemas.microsoft.com/office/powerpoint/2010/main" val="1292173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Size of roots The larger or longer the roots the more</a:t>
            </a:r>
          </a:p>
          <a:p>
            <a:r>
              <a:rPr lang="en-US" dirty="0" smtClean="0"/>
              <a:t>is their anchorage potential. The maxillary canines,</a:t>
            </a:r>
          </a:p>
          <a:p>
            <a:r>
              <a:rPr lang="en-US" dirty="0" smtClean="0"/>
              <a:t>because of their long roots can, at times, be the most</a:t>
            </a:r>
          </a:p>
          <a:p>
            <a:r>
              <a:rPr lang="en-US" dirty="0" smtClean="0"/>
              <a:t>difficult teeth to move in certain clinical circumstances</a:t>
            </a:r>
          </a:p>
          <a:p>
            <a:r>
              <a:rPr lang="en-US" dirty="0" smtClean="0"/>
              <a:t>(Fig. 22.4).</a:t>
            </a:r>
            <a:endParaRPr lang="en-US" dirty="0"/>
          </a:p>
        </p:txBody>
      </p:sp>
      <p:sp>
        <p:nvSpPr>
          <p:cNvPr id="4" name="Slide Number Placeholder 3"/>
          <p:cNvSpPr>
            <a:spLocks noGrp="1"/>
          </p:cNvSpPr>
          <p:nvPr>
            <p:ph type="sldNum" sz="quarter" idx="10"/>
          </p:nvPr>
        </p:nvSpPr>
        <p:spPr/>
        <p:txBody>
          <a:bodyPr/>
          <a:lstStyle/>
          <a:p>
            <a:fld id="{2ABF9760-171B-484D-95C5-D1B8C736AB50}" type="slidenum">
              <a:rPr lang="en-US" smtClean="0"/>
              <a:t>10</a:t>
            </a:fld>
            <a:endParaRPr lang="en-US"/>
          </a:p>
        </p:txBody>
      </p:sp>
    </p:spTree>
    <p:extLst>
      <p:ext uri="{BB962C8B-B14F-4D97-AF65-F5344CB8AC3E}">
        <p14:creationId xmlns:p14="http://schemas.microsoft.com/office/powerpoint/2010/main" val="4095117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Axial inclination of the tooth When the tooth is inclined</a:t>
            </a:r>
          </a:p>
          <a:p>
            <a:r>
              <a:rPr lang="en-US" dirty="0" smtClean="0"/>
              <a:t>in the opposite direction to that of the force</a:t>
            </a:r>
          </a:p>
          <a:p>
            <a:r>
              <a:rPr lang="en-US" dirty="0" smtClean="0"/>
              <a:t>applied, it provides greater resistance or anchorage</a:t>
            </a:r>
          </a:p>
          <a:p>
            <a:r>
              <a:rPr lang="en-US" dirty="0" smtClean="0"/>
              <a:t>(Fig. 22.5).</a:t>
            </a:r>
            <a:endParaRPr lang="en-US" dirty="0"/>
          </a:p>
        </p:txBody>
      </p:sp>
      <p:sp>
        <p:nvSpPr>
          <p:cNvPr id="4" name="Slide Number Placeholder 3"/>
          <p:cNvSpPr>
            <a:spLocks noGrp="1"/>
          </p:cNvSpPr>
          <p:nvPr>
            <p:ph type="sldNum" sz="quarter" idx="10"/>
          </p:nvPr>
        </p:nvSpPr>
        <p:spPr/>
        <p:txBody>
          <a:bodyPr/>
          <a:lstStyle/>
          <a:p>
            <a:fld id="{2ABF9760-171B-484D-95C5-D1B8C736AB50}" type="slidenum">
              <a:rPr lang="en-US" smtClean="0"/>
              <a:t>11</a:t>
            </a:fld>
            <a:endParaRPr lang="en-US"/>
          </a:p>
        </p:txBody>
      </p:sp>
    </p:spTree>
    <p:extLst>
      <p:ext uri="{BB962C8B-B14F-4D97-AF65-F5344CB8AC3E}">
        <p14:creationId xmlns:p14="http://schemas.microsoft.com/office/powerpoint/2010/main" val="585513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Intercuspation</a:t>
            </a:r>
            <a:r>
              <a:rPr lang="en-US" dirty="0" smtClean="0"/>
              <a:t> Good </a:t>
            </a:r>
            <a:r>
              <a:rPr lang="en-US" dirty="0" err="1" smtClean="0"/>
              <a:t>intercuspation</a:t>
            </a:r>
            <a:r>
              <a:rPr lang="en-US" dirty="0" smtClean="0"/>
              <a:t> leads to greater</a:t>
            </a:r>
          </a:p>
          <a:p>
            <a:r>
              <a:rPr lang="en-US" dirty="0" smtClean="0"/>
              <a:t>anchorage potential (Fig. 22.6). This is mainly because</a:t>
            </a:r>
          </a:p>
          <a:p>
            <a:r>
              <a:rPr lang="en-US" dirty="0" smtClean="0"/>
              <a:t>the teeth in one jaw are prevented from moving</a:t>
            </a:r>
          </a:p>
          <a:p>
            <a:r>
              <a:rPr lang="en-US" dirty="0" smtClean="0"/>
              <a:t>because of the contact with those of the opposing jaw,</a:t>
            </a:r>
          </a:p>
          <a:p>
            <a:r>
              <a:rPr lang="en-US" dirty="0" smtClean="0"/>
              <a:t>this is especially true for teeth in the posterior segment</a:t>
            </a:r>
          </a:p>
          <a:p>
            <a:r>
              <a:rPr lang="en-US" dirty="0" smtClean="0"/>
              <a:t>which also show the presence of attrition facets.</a:t>
            </a:r>
            <a:endParaRPr lang="en-US" dirty="0"/>
          </a:p>
        </p:txBody>
      </p:sp>
      <p:sp>
        <p:nvSpPr>
          <p:cNvPr id="4" name="Slide Number Placeholder 3"/>
          <p:cNvSpPr>
            <a:spLocks noGrp="1"/>
          </p:cNvSpPr>
          <p:nvPr>
            <p:ph type="sldNum" sz="quarter" idx="10"/>
          </p:nvPr>
        </p:nvSpPr>
        <p:spPr/>
        <p:txBody>
          <a:bodyPr/>
          <a:lstStyle/>
          <a:p>
            <a:fld id="{2ABF9760-171B-484D-95C5-D1B8C736AB50}" type="slidenum">
              <a:rPr lang="en-US" smtClean="0"/>
              <a:t>12</a:t>
            </a:fld>
            <a:endParaRPr lang="en-US"/>
          </a:p>
        </p:txBody>
      </p:sp>
    </p:spTree>
    <p:extLst>
      <p:ext uri="{BB962C8B-B14F-4D97-AF65-F5344CB8AC3E}">
        <p14:creationId xmlns:p14="http://schemas.microsoft.com/office/powerpoint/2010/main" val="3941869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Basal Bone</a:t>
            </a:r>
          </a:p>
          <a:p>
            <a:r>
              <a:rPr lang="en-US" dirty="0" smtClean="0"/>
              <a:t>Certain areas of the basal bone like the hard palate</a:t>
            </a:r>
          </a:p>
          <a:p>
            <a:r>
              <a:rPr lang="en-US" dirty="0" smtClean="0"/>
              <a:t>and the lingual surface of the mandible in the anterior</a:t>
            </a:r>
          </a:p>
          <a:p>
            <a:r>
              <a:rPr lang="en-US" dirty="0" smtClean="0"/>
              <a:t>region can be used to augment the anchorage. The</a:t>
            </a:r>
          </a:p>
          <a:p>
            <a:r>
              <a:rPr lang="en-US" dirty="0" smtClean="0"/>
              <a:t>Nance palatal button is one such appliance that makes</a:t>
            </a:r>
          </a:p>
          <a:p>
            <a:r>
              <a:rPr lang="en-US" dirty="0" smtClean="0"/>
              <a:t>use of the hard palate to provide resistance to the</a:t>
            </a:r>
          </a:p>
          <a:p>
            <a:r>
              <a:rPr lang="en-US" dirty="0" smtClean="0"/>
              <a:t>mesial movement of the maxillary molars (Fig. 22.7).</a:t>
            </a:r>
            <a:endParaRPr lang="en-US" dirty="0"/>
          </a:p>
        </p:txBody>
      </p:sp>
      <p:sp>
        <p:nvSpPr>
          <p:cNvPr id="4" name="Slide Number Placeholder 3"/>
          <p:cNvSpPr>
            <a:spLocks noGrp="1"/>
          </p:cNvSpPr>
          <p:nvPr>
            <p:ph type="sldNum" sz="quarter" idx="10"/>
          </p:nvPr>
        </p:nvSpPr>
        <p:spPr/>
        <p:txBody>
          <a:bodyPr/>
          <a:lstStyle/>
          <a:p>
            <a:fld id="{2ABF9760-171B-484D-95C5-D1B8C736AB50}" type="slidenum">
              <a:rPr lang="en-US" smtClean="0"/>
              <a:t>13</a:t>
            </a:fld>
            <a:endParaRPr lang="en-US"/>
          </a:p>
        </p:txBody>
      </p:sp>
    </p:spTree>
    <p:extLst>
      <p:ext uri="{BB962C8B-B14F-4D97-AF65-F5344CB8AC3E}">
        <p14:creationId xmlns:p14="http://schemas.microsoft.com/office/powerpoint/2010/main" val="96772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Musculature</a:t>
            </a:r>
          </a:p>
          <a:p>
            <a:r>
              <a:rPr lang="en-US" dirty="0" smtClean="0"/>
              <a:t>Under normal circumstances the perioral musculature</a:t>
            </a:r>
          </a:p>
          <a:p>
            <a:r>
              <a:rPr lang="en-US" dirty="0" smtClean="0"/>
              <a:t>plays an important part in the growth and development</a:t>
            </a:r>
          </a:p>
          <a:p>
            <a:r>
              <a:rPr lang="en-US" dirty="0" smtClean="0"/>
              <a:t>of the dental arches. </a:t>
            </a:r>
            <a:r>
              <a:rPr lang="en-US" dirty="0" err="1" smtClean="0"/>
              <a:t>Hypotonicity</a:t>
            </a:r>
            <a:r>
              <a:rPr lang="en-US" dirty="0" smtClean="0"/>
              <a:t> of the perioral</a:t>
            </a:r>
          </a:p>
          <a:p>
            <a:r>
              <a:rPr lang="en-US" dirty="0" smtClean="0"/>
              <a:t>musculature might lead to spacing and flaring of the</a:t>
            </a:r>
          </a:p>
          <a:p>
            <a:r>
              <a:rPr lang="en-US" dirty="0" smtClean="0"/>
              <a:t>anterior teeth. The </a:t>
            </a:r>
            <a:r>
              <a:rPr lang="en-US" dirty="0" err="1" smtClean="0"/>
              <a:t>hypertonicity</a:t>
            </a:r>
            <a:r>
              <a:rPr lang="en-US" dirty="0" smtClean="0"/>
              <a:t> of the very same</a:t>
            </a:r>
          </a:p>
          <a:p>
            <a:r>
              <a:rPr lang="en-US" dirty="0" smtClean="0"/>
              <a:t>muscles has the reverse effect. Lip bumper is an</a:t>
            </a:r>
          </a:p>
          <a:p>
            <a:r>
              <a:rPr lang="en-US" dirty="0" smtClean="0"/>
              <a:t>appliance that makes use of the tonicity of the lip</a:t>
            </a:r>
          </a:p>
          <a:p>
            <a:r>
              <a:rPr lang="en-US" dirty="0" smtClean="0"/>
              <a:t>musculature and enhances the anchorage potential of</a:t>
            </a:r>
          </a:p>
          <a:p>
            <a:r>
              <a:rPr lang="en-US" dirty="0" smtClean="0"/>
              <a:t>the mandibular molars preventing their mesial</a:t>
            </a:r>
          </a:p>
          <a:p>
            <a:r>
              <a:rPr lang="en-US" dirty="0" smtClean="0"/>
              <a:t>movement (Fig. 22.8).</a:t>
            </a:r>
            <a:endParaRPr lang="en-US" dirty="0"/>
          </a:p>
        </p:txBody>
      </p:sp>
      <p:sp>
        <p:nvSpPr>
          <p:cNvPr id="4" name="Slide Number Placeholder 3"/>
          <p:cNvSpPr>
            <a:spLocks noGrp="1"/>
          </p:cNvSpPr>
          <p:nvPr>
            <p:ph type="sldNum" sz="quarter" idx="10"/>
          </p:nvPr>
        </p:nvSpPr>
        <p:spPr/>
        <p:txBody>
          <a:bodyPr/>
          <a:lstStyle/>
          <a:p>
            <a:fld id="{2ABF9760-171B-484D-95C5-D1B8C736AB50}" type="slidenum">
              <a:rPr lang="en-US" smtClean="0"/>
              <a:t>15</a:t>
            </a:fld>
            <a:endParaRPr lang="en-US"/>
          </a:p>
        </p:txBody>
      </p:sp>
    </p:spTree>
    <p:extLst>
      <p:ext uri="{BB962C8B-B14F-4D97-AF65-F5344CB8AC3E}">
        <p14:creationId xmlns:p14="http://schemas.microsoft.com/office/powerpoint/2010/main" val="740571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94" indent="0" algn="ctr">
              <a:buNone/>
              <a:defRPr sz="2000"/>
            </a:lvl2pPr>
            <a:lvl3pPr marL="914388" indent="0" algn="ctr">
              <a:buNone/>
              <a:defRPr sz="1801"/>
            </a:lvl3pPr>
            <a:lvl4pPr marL="1371582" indent="0" algn="ctr">
              <a:buNone/>
              <a:defRPr sz="1600"/>
            </a:lvl4pPr>
            <a:lvl5pPr marL="1828776" indent="0" algn="ctr">
              <a:buNone/>
              <a:defRPr sz="1600"/>
            </a:lvl5pPr>
            <a:lvl6pPr marL="2285970" indent="0" algn="ctr">
              <a:buNone/>
              <a:defRPr sz="1600"/>
            </a:lvl6pPr>
            <a:lvl7pPr marL="2743164" indent="0" algn="ctr">
              <a:buNone/>
              <a:defRPr sz="1600"/>
            </a:lvl7pPr>
            <a:lvl8pPr marL="3200359" indent="0" algn="ctr">
              <a:buNone/>
              <a:defRPr sz="1600"/>
            </a:lvl8pPr>
            <a:lvl9pPr marL="3657553"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C7F2D67-755D-40DA-AE3B-2FD1140B7A8D}" type="datetime2">
              <a:rPr lang="en-US" smtClean="0"/>
              <a:t>Saturday, December 4, 2021</a:t>
            </a:fld>
            <a:endParaRPr lang="en-US"/>
          </a:p>
        </p:txBody>
      </p:sp>
      <p:sp>
        <p:nvSpPr>
          <p:cNvPr id="5" name="Footer Placeholder 4"/>
          <p:cNvSpPr>
            <a:spLocks noGrp="1"/>
          </p:cNvSpPr>
          <p:nvPr>
            <p:ph type="ftr" sz="quarter" idx="11"/>
          </p:nvPr>
        </p:nvSpPr>
        <p:spPr/>
        <p:txBody>
          <a:bodyPr/>
          <a:lstStyle/>
          <a:p>
            <a:r>
              <a:rPr lang="en-US" dirty="0" smtClean="0"/>
              <a:t>Shahbaa  </a:t>
            </a:r>
            <a:r>
              <a:rPr lang="en-US" dirty="0" err="1" smtClean="0"/>
              <a:t>AbdulGHafoor</a:t>
            </a:r>
            <a:endParaRPr lang="en-US" dirty="0"/>
          </a:p>
        </p:txBody>
      </p:sp>
      <p:sp>
        <p:nvSpPr>
          <p:cNvPr id="6" name="Slide Number Placeholder 5"/>
          <p:cNvSpPr>
            <a:spLocks noGrp="1"/>
          </p:cNvSpPr>
          <p:nvPr>
            <p:ph type="sldNum" sz="quarter" idx="12"/>
          </p:nvPr>
        </p:nvSpPr>
        <p:spPr/>
        <p:txBody>
          <a:bodyPr/>
          <a:lstStyle/>
          <a:p>
            <a:fld id="{A5C98A2F-7B34-4D36-A6C8-4AC770F4BE7A}" type="slidenum">
              <a:rPr lang="en-US" smtClean="0"/>
              <a:t>‹#›</a:t>
            </a:fld>
            <a:endParaRPr lang="en-US"/>
          </a:p>
        </p:txBody>
      </p:sp>
    </p:spTree>
    <p:extLst>
      <p:ext uri="{BB962C8B-B14F-4D97-AF65-F5344CB8AC3E}">
        <p14:creationId xmlns:p14="http://schemas.microsoft.com/office/powerpoint/2010/main" val="4235949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649BF7-8072-42D6-9996-532F57D2B6FB}" type="datetime2">
              <a:rPr lang="en-US" smtClean="0"/>
              <a:t>Saturday, December 4, 2021</a:t>
            </a:fld>
            <a:endParaRPr lang="en-US"/>
          </a:p>
        </p:txBody>
      </p:sp>
      <p:sp>
        <p:nvSpPr>
          <p:cNvPr id="5" name="Footer Placeholder 4"/>
          <p:cNvSpPr>
            <a:spLocks noGrp="1"/>
          </p:cNvSpPr>
          <p:nvPr>
            <p:ph type="ftr" sz="quarter" idx="11"/>
          </p:nvPr>
        </p:nvSpPr>
        <p:spPr/>
        <p:txBody>
          <a:bodyPr/>
          <a:lstStyle/>
          <a:p>
            <a:r>
              <a:rPr lang="en-US" dirty="0" smtClean="0"/>
              <a:t>Shahbaa  </a:t>
            </a:r>
            <a:r>
              <a:rPr lang="en-US" dirty="0" err="1" smtClean="0"/>
              <a:t>AbdulGHafoor</a:t>
            </a:r>
            <a:endParaRPr lang="en-US" dirty="0"/>
          </a:p>
        </p:txBody>
      </p:sp>
      <p:sp>
        <p:nvSpPr>
          <p:cNvPr id="6" name="Slide Number Placeholder 5"/>
          <p:cNvSpPr>
            <a:spLocks noGrp="1"/>
          </p:cNvSpPr>
          <p:nvPr>
            <p:ph type="sldNum" sz="quarter" idx="12"/>
          </p:nvPr>
        </p:nvSpPr>
        <p:spPr/>
        <p:txBody>
          <a:bodyPr/>
          <a:lstStyle/>
          <a:p>
            <a:fld id="{A5C98A2F-7B34-4D36-A6C8-4AC770F4BE7A}" type="slidenum">
              <a:rPr lang="en-US" smtClean="0"/>
              <a:t>‹#›</a:t>
            </a:fld>
            <a:endParaRPr lang="en-US"/>
          </a:p>
        </p:txBody>
      </p:sp>
    </p:spTree>
    <p:extLst>
      <p:ext uri="{BB962C8B-B14F-4D97-AF65-F5344CB8AC3E}">
        <p14:creationId xmlns:p14="http://schemas.microsoft.com/office/powerpoint/2010/main" val="2918365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899"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9D2CF9-114B-4094-B7AB-66DFA96FD8F3}" type="datetime2">
              <a:rPr lang="en-US" smtClean="0"/>
              <a:t>Saturday, December 4, 2021</a:t>
            </a:fld>
            <a:endParaRPr lang="en-US"/>
          </a:p>
        </p:txBody>
      </p:sp>
      <p:sp>
        <p:nvSpPr>
          <p:cNvPr id="5" name="Footer Placeholder 4"/>
          <p:cNvSpPr>
            <a:spLocks noGrp="1"/>
          </p:cNvSpPr>
          <p:nvPr>
            <p:ph type="ftr" sz="quarter" idx="11"/>
          </p:nvPr>
        </p:nvSpPr>
        <p:spPr/>
        <p:txBody>
          <a:bodyPr/>
          <a:lstStyle/>
          <a:p>
            <a:r>
              <a:rPr lang="en-US" dirty="0" smtClean="0"/>
              <a:t>Shahbaa  </a:t>
            </a:r>
            <a:r>
              <a:rPr lang="en-US" dirty="0" err="1" smtClean="0"/>
              <a:t>AbdulGHafoor</a:t>
            </a:r>
            <a:endParaRPr lang="en-US" dirty="0"/>
          </a:p>
        </p:txBody>
      </p:sp>
      <p:sp>
        <p:nvSpPr>
          <p:cNvPr id="6" name="Slide Number Placeholder 5"/>
          <p:cNvSpPr>
            <a:spLocks noGrp="1"/>
          </p:cNvSpPr>
          <p:nvPr>
            <p:ph type="sldNum" sz="quarter" idx="12"/>
          </p:nvPr>
        </p:nvSpPr>
        <p:spPr/>
        <p:txBody>
          <a:bodyPr/>
          <a:lstStyle/>
          <a:p>
            <a:fld id="{A5C98A2F-7B34-4D36-A6C8-4AC770F4BE7A}" type="slidenum">
              <a:rPr lang="en-US" smtClean="0"/>
              <a:t>‹#›</a:t>
            </a:fld>
            <a:endParaRPr lang="en-US"/>
          </a:p>
        </p:txBody>
      </p:sp>
    </p:spTree>
    <p:extLst>
      <p:ext uri="{BB962C8B-B14F-4D97-AF65-F5344CB8AC3E}">
        <p14:creationId xmlns:p14="http://schemas.microsoft.com/office/powerpoint/2010/main" val="1536015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9D2822-CE35-4C3F-84E1-FB537E29F102}" type="datetime2">
              <a:rPr lang="en-US" smtClean="0"/>
              <a:t>Saturday, December 4, 2021</a:t>
            </a:fld>
            <a:endParaRPr lang="en-US"/>
          </a:p>
        </p:txBody>
      </p:sp>
      <p:sp>
        <p:nvSpPr>
          <p:cNvPr id="5" name="Footer Placeholder 4"/>
          <p:cNvSpPr>
            <a:spLocks noGrp="1"/>
          </p:cNvSpPr>
          <p:nvPr>
            <p:ph type="ftr" sz="quarter" idx="11"/>
          </p:nvPr>
        </p:nvSpPr>
        <p:spPr/>
        <p:txBody>
          <a:bodyPr/>
          <a:lstStyle/>
          <a:p>
            <a:r>
              <a:rPr lang="en-US" dirty="0" smtClean="0"/>
              <a:t>Shahbaa  </a:t>
            </a:r>
            <a:r>
              <a:rPr lang="en-US" dirty="0" err="1" smtClean="0"/>
              <a:t>AbdulGHafoor</a:t>
            </a:r>
            <a:endParaRPr lang="en-US" dirty="0"/>
          </a:p>
        </p:txBody>
      </p:sp>
      <p:sp>
        <p:nvSpPr>
          <p:cNvPr id="6" name="Slide Number Placeholder 5"/>
          <p:cNvSpPr>
            <a:spLocks noGrp="1"/>
          </p:cNvSpPr>
          <p:nvPr>
            <p:ph type="sldNum" sz="quarter" idx="12"/>
          </p:nvPr>
        </p:nvSpPr>
        <p:spPr/>
        <p:txBody>
          <a:bodyPr/>
          <a:lstStyle/>
          <a:p>
            <a:fld id="{A5C98A2F-7B34-4D36-A6C8-4AC770F4BE7A}" type="slidenum">
              <a:rPr lang="en-US" smtClean="0"/>
              <a:t>‹#›</a:t>
            </a:fld>
            <a:endParaRPr lang="en-US"/>
          </a:p>
        </p:txBody>
      </p:sp>
    </p:spTree>
    <p:extLst>
      <p:ext uri="{BB962C8B-B14F-4D97-AF65-F5344CB8AC3E}">
        <p14:creationId xmlns:p14="http://schemas.microsoft.com/office/powerpoint/2010/main" val="559208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39"/>
            <a:ext cx="10515600" cy="2852737"/>
          </a:xfrm>
        </p:spPr>
        <p:txBody>
          <a:bodyPr anchor="b"/>
          <a:lstStyle>
            <a:lvl1pPr>
              <a:defRPr sz="5999"/>
            </a:lvl1pPr>
          </a:lstStyle>
          <a:p>
            <a:r>
              <a:rPr lang="en-US" smtClean="0"/>
              <a:t>Click to edit Master title style</a:t>
            </a:r>
            <a:endParaRPr lang="en-US"/>
          </a:p>
        </p:txBody>
      </p:sp>
      <p:sp>
        <p:nvSpPr>
          <p:cNvPr id="3" name="Text Placeholder 2"/>
          <p:cNvSpPr>
            <a:spLocks noGrp="1"/>
          </p:cNvSpPr>
          <p:nvPr>
            <p:ph type="body" idx="1"/>
          </p:nvPr>
        </p:nvSpPr>
        <p:spPr>
          <a:xfrm>
            <a:off x="831849" y="4589464"/>
            <a:ext cx="10515600" cy="1500187"/>
          </a:xfrm>
        </p:spPr>
        <p:txBody>
          <a:bodyPr/>
          <a:lstStyle>
            <a:lvl1pPr marL="0" indent="0">
              <a:buNone/>
              <a:defRPr sz="2400">
                <a:solidFill>
                  <a:schemeClr val="tx1">
                    <a:tint val="75000"/>
                  </a:schemeClr>
                </a:solidFill>
              </a:defRPr>
            </a:lvl1pPr>
            <a:lvl2pPr marL="457194" indent="0">
              <a:buNone/>
              <a:defRPr sz="2000">
                <a:solidFill>
                  <a:schemeClr val="tx1">
                    <a:tint val="75000"/>
                  </a:schemeClr>
                </a:solidFill>
              </a:defRPr>
            </a:lvl2pPr>
            <a:lvl3pPr marL="914388" indent="0">
              <a:buNone/>
              <a:defRPr sz="1801">
                <a:solidFill>
                  <a:schemeClr val="tx1">
                    <a:tint val="75000"/>
                  </a:schemeClr>
                </a:solidFill>
              </a:defRPr>
            </a:lvl3pPr>
            <a:lvl4pPr marL="1371582" indent="0">
              <a:buNone/>
              <a:defRPr sz="1600">
                <a:solidFill>
                  <a:schemeClr val="tx1">
                    <a:tint val="75000"/>
                  </a:schemeClr>
                </a:solidFill>
              </a:defRPr>
            </a:lvl4pPr>
            <a:lvl5pPr marL="1828776" indent="0">
              <a:buNone/>
              <a:defRPr sz="1600">
                <a:solidFill>
                  <a:schemeClr val="tx1">
                    <a:tint val="75000"/>
                  </a:schemeClr>
                </a:solidFill>
              </a:defRPr>
            </a:lvl5pPr>
            <a:lvl6pPr marL="2285970" indent="0">
              <a:buNone/>
              <a:defRPr sz="1600">
                <a:solidFill>
                  <a:schemeClr val="tx1">
                    <a:tint val="75000"/>
                  </a:schemeClr>
                </a:solidFill>
              </a:defRPr>
            </a:lvl6pPr>
            <a:lvl7pPr marL="2743164" indent="0">
              <a:buNone/>
              <a:defRPr sz="1600">
                <a:solidFill>
                  <a:schemeClr val="tx1">
                    <a:tint val="75000"/>
                  </a:schemeClr>
                </a:solidFill>
              </a:defRPr>
            </a:lvl7pPr>
            <a:lvl8pPr marL="3200359" indent="0">
              <a:buNone/>
              <a:defRPr sz="1600">
                <a:solidFill>
                  <a:schemeClr val="tx1">
                    <a:tint val="75000"/>
                  </a:schemeClr>
                </a:solidFill>
              </a:defRPr>
            </a:lvl8pPr>
            <a:lvl9pPr marL="3657553"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0E98EE-E0F9-40F2-B35F-01F183E9048C}" type="datetime2">
              <a:rPr lang="en-US" smtClean="0"/>
              <a:t>Saturday, December 4, 2021</a:t>
            </a:fld>
            <a:endParaRPr lang="en-US"/>
          </a:p>
        </p:txBody>
      </p:sp>
      <p:sp>
        <p:nvSpPr>
          <p:cNvPr id="5" name="Footer Placeholder 4"/>
          <p:cNvSpPr>
            <a:spLocks noGrp="1"/>
          </p:cNvSpPr>
          <p:nvPr>
            <p:ph type="ftr" sz="quarter" idx="11"/>
          </p:nvPr>
        </p:nvSpPr>
        <p:spPr/>
        <p:txBody>
          <a:bodyPr/>
          <a:lstStyle/>
          <a:p>
            <a:r>
              <a:rPr lang="en-US" dirty="0" smtClean="0"/>
              <a:t>Shahbaa  </a:t>
            </a:r>
            <a:r>
              <a:rPr lang="en-US" dirty="0" err="1" smtClean="0"/>
              <a:t>AbdulGHafoor</a:t>
            </a:r>
            <a:endParaRPr lang="en-US" dirty="0"/>
          </a:p>
        </p:txBody>
      </p:sp>
      <p:sp>
        <p:nvSpPr>
          <p:cNvPr id="6" name="Slide Number Placeholder 5"/>
          <p:cNvSpPr>
            <a:spLocks noGrp="1"/>
          </p:cNvSpPr>
          <p:nvPr>
            <p:ph type="sldNum" sz="quarter" idx="12"/>
          </p:nvPr>
        </p:nvSpPr>
        <p:spPr/>
        <p:txBody>
          <a:bodyPr/>
          <a:lstStyle/>
          <a:p>
            <a:fld id="{A5C98A2F-7B34-4D36-A6C8-4AC770F4BE7A}" type="slidenum">
              <a:rPr lang="en-US" smtClean="0"/>
              <a:t>‹#›</a:t>
            </a:fld>
            <a:endParaRPr lang="en-US"/>
          </a:p>
        </p:txBody>
      </p:sp>
    </p:spTree>
    <p:extLst>
      <p:ext uri="{BB962C8B-B14F-4D97-AF65-F5344CB8AC3E}">
        <p14:creationId xmlns:p14="http://schemas.microsoft.com/office/powerpoint/2010/main" val="3970828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199"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1"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A09634-34B3-436F-B874-2F40D641636D}" type="datetime2">
              <a:rPr lang="en-US" smtClean="0"/>
              <a:t>Saturday, December 4, 2021</a:t>
            </a:fld>
            <a:endParaRPr lang="en-US"/>
          </a:p>
        </p:txBody>
      </p:sp>
      <p:sp>
        <p:nvSpPr>
          <p:cNvPr id="6" name="Footer Placeholder 5"/>
          <p:cNvSpPr>
            <a:spLocks noGrp="1"/>
          </p:cNvSpPr>
          <p:nvPr>
            <p:ph type="ftr" sz="quarter" idx="11"/>
          </p:nvPr>
        </p:nvSpPr>
        <p:spPr/>
        <p:txBody>
          <a:bodyPr/>
          <a:lstStyle/>
          <a:p>
            <a:r>
              <a:rPr lang="en-US" dirty="0" smtClean="0"/>
              <a:t>Shahbaa  </a:t>
            </a:r>
            <a:r>
              <a:rPr lang="en-US" dirty="0" err="1" smtClean="0"/>
              <a:t>AbdulGHafoor</a:t>
            </a:r>
            <a:endParaRPr lang="en-US" dirty="0"/>
          </a:p>
        </p:txBody>
      </p:sp>
      <p:sp>
        <p:nvSpPr>
          <p:cNvPr id="7" name="Slide Number Placeholder 6"/>
          <p:cNvSpPr>
            <a:spLocks noGrp="1"/>
          </p:cNvSpPr>
          <p:nvPr>
            <p:ph type="sldNum" sz="quarter" idx="12"/>
          </p:nvPr>
        </p:nvSpPr>
        <p:spPr/>
        <p:txBody>
          <a:bodyPr/>
          <a:lstStyle/>
          <a:p>
            <a:fld id="{A5C98A2F-7B34-4D36-A6C8-4AC770F4BE7A}" type="slidenum">
              <a:rPr lang="en-US" smtClean="0"/>
              <a:t>‹#›</a:t>
            </a:fld>
            <a:endParaRPr lang="en-US"/>
          </a:p>
        </p:txBody>
      </p:sp>
    </p:spTree>
    <p:extLst>
      <p:ext uri="{BB962C8B-B14F-4D97-AF65-F5344CB8AC3E}">
        <p14:creationId xmlns:p14="http://schemas.microsoft.com/office/powerpoint/2010/main" val="2094386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4"/>
            <a:ext cx="5157787" cy="823912"/>
          </a:xfrm>
        </p:spPr>
        <p:txBody>
          <a:bodyPr anchor="b"/>
          <a:lstStyle>
            <a:lvl1pPr marL="0" indent="0">
              <a:buNone/>
              <a:defRPr sz="2400" b="1"/>
            </a:lvl1pPr>
            <a:lvl2pPr marL="457194" indent="0">
              <a:buNone/>
              <a:defRPr sz="2000" b="1"/>
            </a:lvl2pPr>
            <a:lvl3pPr marL="914388" indent="0">
              <a:buNone/>
              <a:defRPr sz="1801" b="1"/>
            </a:lvl3pPr>
            <a:lvl4pPr marL="1371582" indent="0">
              <a:buNone/>
              <a:defRPr sz="1600" b="1"/>
            </a:lvl4pPr>
            <a:lvl5pPr marL="1828776" indent="0">
              <a:buNone/>
              <a:defRPr sz="1600" b="1"/>
            </a:lvl5pPr>
            <a:lvl6pPr marL="2285970" indent="0">
              <a:buNone/>
              <a:defRPr sz="1600" b="1"/>
            </a:lvl6pPr>
            <a:lvl7pPr marL="2743164" indent="0">
              <a:buNone/>
              <a:defRPr sz="1600" b="1"/>
            </a:lvl7pPr>
            <a:lvl8pPr marL="3200359" indent="0">
              <a:buNone/>
              <a:defRPr sz="1600" b="1"/>
            </a:lvl8pPr>
            <a:lvl9pPr marL="365755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4"/>
            <a:ext cx="5183187" cy="823912"/>
          </a:xfrm>
        </p:spPr>
        <p:txBody>
          <a:bodyPr anchor="b"/>
          <a:lstStyle>
            <a:lvl1pPr marL="0" indent="0">
              <a:buNone/>
              <a:defRPr sz="2400" b="1"/>
            </a:lvl1pPr>
            <a:lvl2pPr marL="457194" indent="0">
              <a:buNone/>
              <a:defRPr sz="2000" b="1"/>
            </a:lvl2pPr>
            <a:lvl3pPr marL="914388" indent="0">
              <a:buNone/>
              <a:defRPr sz="1801" b="1"/>
            </a:lvl3pPr>
            <a:lvl4pPr marL="1371582" indent="0">
              <a:buNone/>
              <a:defRPr sz="1600" b="1"/>
            </a:lvl4pPr>
            <a:lvl5pPr marL="1828776" indent="0">
              <a:buNone/>
              <a:defRPr sz="1600" b="1"/>
            </a:lvl5pPr>
            <a:lvl6pPr marL="2285970" indent="0">
              <a:buNone/>
              <a:defRPr sz="1600" b="1"/>
            </a:lvl6pPr>
            <a:lvl7pPr marL="2743164" indent="0">
              <a:buNone/>
              <a:defRPr sz="1600" b="1"/>
            </a:lvl7pPr>
            <a:lvl8pPr marL="3200359" indent="0">
              <a:buNone/>
              <a:defRPr sz="1600" b="1"/>
            </a:lvl8pPr>
            <a:lvl9pPr marL="365755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77CDA35-C711-4AB3-874C-9A09AEF84A51}" type="datetime2">
              <a:rPr lang="en-US" smtClean="0"/>
              <a:t>Saturday, December 4, 2021</a:t>
            </a:fld>
            <a:endParaRPr lang="en-US"/>
          </a:p>
        </p:txBody>
      </p:sp>
      <p:sp>
        <p:nvSpPr>
          <p:cNvPr id="8" name="Footer Placeholder 7"/>
          <p:cNvSpPr>
            <a:spLocks noGrp="1"/>
          </p:cNvSpPr>
          <p:nvPr>
            <p:ph type="ftr" sz="quarter" idx="11"/>
          </p:nvPr>
        </p:nvSpPr>
        <p:spPr/>
        <p:txBody>
          <a:bodyPr/>
          <a:lstStyle/>
          <a:p>
            <a:r>
              <a:rPr lang="en-US" dirty="0" smtClean="0"/>
              <a:t>Shahbaa  </a:t>
            </a:r>
            <a:r>
              <a:rPr lang="en-US" dirty="0" err="1" smtClean="0"/>
              <a:t>AbdulGHafoor</a:t>
            </a:r>
            <a:endParaRPr lang="en-US" dirty="0"/>
          </a:p>
        </p:txBody>
      </p:sp>
      <p:sp>
        <p:nvSpPr>
          <p:cNvPr id="9" name="Slide Number Placeholder 8"/>
          <p:cNvSpPr>
            <a:spLocks noGrp="1"/>
          </p:cNvSpPr>
          <p:nvPr>
            <p:ph type="sldNum" sz="quarter" idx="12"/>
          </p:nvPr>
        </p:nvSpPr>
        <p:spPr/>
        <p:txBody>
          <a:bodyPr/>
          <a:lstStyle/>
          <a:p>
            <a:fld id="{A5C98A2F-7B34-4D36-A6C8-4AC770F4BE7A}" type="slidenum">
              <a:rPr lang="en-US" smtClean="0"/>
              <a:t>‹#›</a:t>
            </a:fld>
            <a:endParaRPr lang="en-US"/>
          </a:p>
        </p:txBody>
      </p:sp>
    </p:spTree>
    <p:extLst>
      <p:ext uri="{BB962C8B-B14F-4D97-AF65-F5344CB8AC3E}">
        <p14:creationId xmlns:p14="http://schemas.microsoft.com/office/powerpoint/2010/main" val="2467722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CDC019F-B91D-45B3-89BC-B6D0D394E598}"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sp>
        <p:nvSpPr>
          <p:cNvPr id="5" name="Slide Number Placeholder 4"/>
          <p:cNvSpPr>
            <a:spLocks noGrp="1"/>
          </p:cNvSpPr>
          <p:nvPr>
            <p:ph type="sldNum" sz="quarter" idx="12"/>
          </p:nvPr>
        </p:nvSpPr>
        <p:spPr/>
        <p:txBody>
          <a:bodyPr/>
          <a:lstStyle/>
          <a:p>
            <a:fld id="{A5C98A2F-7B34-4D36-A6C8-4AC770F4BE7A}" type="slidenum">
              <a:rPr lang="en-US" smtClean="0"/>
              <a:t>‹#›</a:t>
            </a:fld>
            <a:endParaRPr lang="en-US"/>
          </a:p>
        </p:txBody>
      </p:sp>
    </p:spTree>
    <p:extLst>
      <p:ext uri="{BB962C8B-B14F-4D97-AF65-F5344CB8AC3E}">
        <p14:creationId xmlns:p14="http://schemas.microsoft.com/office/powerpoint/2010/main" val="1416015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5F5744-1510-4D13-84AD-BA2B71AF6EB1}" type="datetime2">
              <a:rPr lang="en-US" smtClean="0"/>
              <a:t>Saturday, December 4, 2021</a:t>
            </a:fld>
            <a:endParaRPr lang="en-US"/>
          </a:p>
        </p:txBody>
      </p:sp>
      <p:sp>
        <p:nvSpPr>
          <p:cNvPr id="3" name="Footer Placeholder 2"/>
          <p:cNvSpPr>
            <a:spLocks noGrp="1"/>
          </p:cNvSpPr>
          <p:nvPr>
            <p:ph type="ftr" sz="quarter" idx="11"/>
          </p:nvPr>
        </p:nvSpPr>
        <p:spPr/>
        <p:txBody>
          <a:bodyPr/>
          <a:lstStyle/>
          <a:p>
            <a:r>
              <a:rPr lang="en-US" dirty="0" smtClean="0"/>
              <a:t>Shahbaa  </a:t>
            </a:r>
            <a:r>
              <a:rPr lang="en-US" dirty="0" err="1" smtClean="0"/>
              <a:t>AbdulGHafoor</a:t>
            </a:r>
            <a:endParaRPr lang="en-US" dirty="0"/>
          </a:p>
        </p:txBody>
      </p:sp>
      <p:sp>
        <p:nvSpPr>
          <p:cNvPr id="4" name="Slide Number Placeholder 3"/>
          <p:cNvSpPr>
            <a:spLocks noGrp="1"/>
          </p:cNvSpPr>
          <p:nvPr>
            <p:ph type="sldNum" sz="quarter" idx="12"/>
          </p:nvPr>
        </p:nvSpPr>
        <p:spPr/>
        <p:txBody>
          <a:bodyPr/>
          <a:lstStyle/>
          <a:p>
            <a:fld id="{A5C98A2F-7B34-4D36-A6C8-4AC770F4BE7A}" type="slidenum">
              <a:rPr lang="en-US" smtClean="0"/>
              <a:t>‹#›</a:t>
            </a:fld>
            <a:endParaRPr lang="en-US"/>
          </a:p>
        </p:txBody>
      </p:sp>
    </p:spTree>
    <p:extLst>
      <p:ext uri="{BB962C8B-B14F-4D97-AF65-F5344CB8AC3E}">
        <p14:creationId xmlns:p14="http://schemas.microsoft.com/office/powerpoint/2010/main" val="3712688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426"/>
            <a:ext cx="6172200" cy="4873625"/>
          </a:xfrm>
        </p:spPr>
        <p:txBody>
          <a:bodyPr/>
          <a:lstStyle>
            <a:lvl1pPr>
              <a:defRPr sz="3199"/>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94" indent="0">
              <a:buNone/>
              <a:defRPr sz="1400"/>
            </a:lvl2pPr>
            <a:lvl3pPr marL="914388" indent="0">
              <a:buNone/>
              <a:defRPr sz="1200"/>
            </a:lvl3pPr>
            <a:lvl4pPr marL="1371582" indent="0">
              <a:buNone/>
              <a:defRPr sz="999"/>
            </a:lvl4pPr>
            <a:lvl5pPr marL="1828776" indent="0">
              <a:buNone/>
              <a:defRPr sz="999"/>
            </a:lvl5pPr>
            <a:lvl6pPr marL="2285970" indent="0">
              <a:buNone/>
              <a:defRPr sz="999"/>
            </a:lvl6pPr>
            <a:lvl7pPr marL="2743164" indent="0">
              <a:buNone/>
              <a:defRPr sz="999"/>
            </a:lvl7pPr>
            <a:lvl8pPr marL="3200359" indent="0">
              <a:buNone/>
              <a:defRPr sz="999"/>
            </a:lvl8pPr>
            <a:lvl9pPr marL="3657553" indent="0">
              <a:buNone/>
              <a:defRPr sz="999"/>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2D9519-1073-4D9F-9329-422A1BA72309}" type="datetime2">
              <a:rPr lang="en-US" smtClean="0"/>
              <a:t>Saturday, December 4, 2021</a:t>
            </a:fld>
            <a:endParaRPr lang="en-US"/>
          </a:p>
        </p:txBody>
      </p:sp>
      <p:sp>
        <p:nvSpPr>
          <p:cNvPr id="6" name="Footer Placeholder 5"/>
          <p:cNvSpPr>
            <a:spLocks noGrp="1"/>
          </p:cNvSpPr>
          <p:nvPr>
            <p:ph type="ftr" sz="quarter" idx="11"/>
          </p:nvPr>
        </p:nvSpPr>
        <p:spPr/>
        <p:txBody>
          <a:bodyPr/>
          <a:lstStyle/>
          <a:p>
            <a:r>
              <a:rPr lang="en-US" dirty="0" smtClean="0"/>
              <a:t>Shahbaa  </a:t>
            </a:r>
            <a:r>
              <a:rPr lang="en-US" dirty="0" err="1" smtClean="0"/>
              <a:t>AbdulGHafoor</a:t>
            </a:r>
            <a:endParaRPr lang="en-US" dirty="0"/>
          </a:p>
        </p:txBody>
      </p:sp>
      <p:sp>
        <p:nvSpPr>
          <p:cNvPr id="7" name="Slide Number Placeholder 6"/>
          <p:cNvSpPr>
            <a:spLocks noGrp="1"/>
          </p:cNvSpPr>
          <p:nvPr>
            <p:ph type="sldNum" sz="quarter" idx="12"/>
          </p:nvPr>
        </p:nvSpPr>
        <p:spPr/>
        <p:txBody>
          <a:bodyPr/>
          <a:lstStyle/>
          <a:p>
            <a:fld id="{A5C98A2F-7B34-4D36-A6C8-4AC770F4BE7A}" type="slidenum">
              <a:rPr lang="en-US" smtClean="0"/>
              <a:t>‹#›</a:t>
            </a:fld>
            <a:endParaRPr lang="en-US"/>
          </a:p>
        </p:txBody>
      </p:sp>
    </p:spTree>
    <p:extLst>
      <p:ext uri="{BB962C8B-B14F-4D97-AF65-F5344CB8AC3E}">
        <p14:creationId xmlns:p14="http://schemas.microsoft.com/office/powerpoint/2010/main" val="1832116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426"/>
            <a:ext cx="6172200" cy="4873625"/>
          </a:xfrm>
        </p:spPr>
        <p:txBody>
          <a:bodyPr/>
          <a:lstStyle>
            <a:lvl1pPr marL="0" indent="0">
              <a:buNone/>
              <a:defRPr sz="3199"/>
            </a:lvl1pPr>
            <a:lvl2pPr marL="457194" indent="0">
              <a:buNone/>
              <a:defRPr sz="2800"/>
            </a:lvl2pPr>
            <a:lvl3pPr marL="914388" indent="0">
              <a:buNone/>
              <a:defRPr sz="2400"/>
            </a:lvl3pPr>
            <a:lvl4pPr marL="1371582" indent="0">
              <a:buNone/>
              <a:defRPr sz="2000"/>
            </a:lvl4pPr>
            <a:lvl5pPr marL="1828776" indent="0">
              <a:buNone/>
              <a:defRPr sz="2000"/>
            </a:lvl5pPr>
            <a:lvl6pPr marL="2285970" indent="0">
              <a:buNone/>
              <a:defRPr sz="2000"/>
            </a:lvl6pPr>
            <a:lvl7pPr marL="2743164" indent="0">
              <a:buNone/>
              <a:defRPr sz="2000"/>
            </a:lvl7pPr>
            <a:lvl8pPr marL="3200359" indent="0">
              <a:buNone/>
              <a:defRPr sz="2000"/>
            </a:lvl8pPr>
            <a:lvl9pPr marL="3657553" indent="0">
              <a:buNone/>
              <a:defRPr sz="2000"/>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94" indent="0">
              <a:buNone/>
              <a:defRPr sz="1400"/>
            </a:lvl2pPr>
            <a:lvl3pPr marL="914388" indent="0">
              <a:buNone/>
              <a:defRPr sz="1200"/>
            </a:lvl3pPr>
            <a:lvl4pPr marL="1371582" indent="0">
              <a:buNone/>
              <a:defRPr sz="999"/>
            </a:lvl4pPr>
            <a:lvl5pPr marL="1828776" indent="0">
              <a:buNone/>
              <a:defRPr sz="999"/>
            </a:lvl5pPr>
            <a:lvl6pPr marL="2285970" indent="0">
              <a:buNone/>
              <a:defRPr sz="999"/>
            </a:lvl6pPr>
            <a:lvl7pPr marL="2743164" indent="0">
              <a:buNone/>
              <a:defRPr sz="999"/>
            </a:lvl7pPr>
            <a:lvl8pPr marL="3200359" indent="0">
              <a:buNone/>
              <a:defRPr sz="999"/>
            </a:lvl8pPr>
            <a:lvl9pPr marL="3657553" indent="0">
              <a:buNone/>
              <a:defRPr sz="999"/>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016AC1-8F5B-4B48-8425-DFDD65BC6868}" type="datetime2">
              <a:rPr lang="en-US" smtClean="0"/>
              <a:t>Saturday, December 4, 2021</a:t>
            </a:fld>
            <a:endParaRPr lang="en-US"/>
          </a:p>
        </p:txBody>
      </p:sp>
      <p:sp>
        <p:nvSpPr>
          <p:cNvPr id="6" name="Footer Placeholder 5"/>
          <p:cNvSpPr>
            <a:spLocks noGrp="1"/>
          </p:cNvSpPr>
          <p:nvPr>
            <p:ph type="ftr" sz="quarter" idx="11"/>
          </p:nvPr>
        </p:nvSpPr>
        <p:spPr/>
        <p:txBody>
          <a:bodyPr/>
          <a:lstStyle/>
          <a:p>
            <a:r>
              <a:rPr lang="en-US" dirty="0" smtClean="0"/>
              <a:t>Shahbaa  </a:t>
            </a:r>
            <a:r>
              <a:rPr lang="en-US" dirty="0" err="1" smtClean="0"/>
              <a:t>AbdulGHafoor</a:t>
            </a:r>
            <a:endParaRPr lang="en-US" dirty="0"/>
          </a:p>
        </p:txBody>
      </p:sp>
      <p:sp>
        <p:nvSpPr>
          <p:cNvPr id="7" name="Slide Number Placeholder 6"/>
          <p:cNvSpPr>
            <a:spLocks noGrp="1"/>
          </p:cNvSpPr>
          <p:nvPr>
            <p:ph type="sldNum" sz="quarter" idx="12"/>
          </p:nvPr>
        </p:nvSpPr>
        <p:spPr/>
        <p:txBody>
          <a:bodyPr/>
          <a:lstStyle/>
          <a:p>
            <a:fld id="{A5C98A2F-7B34-4D36-A6C8-4AC770F4BE7A}" type="slidenum">
              <a:rPr lang="en-US" smtClean="0"/>
              <a:t>‹#›</a:t>
            </a:fld>
            <a:endParaRPr lang="en-US"/>
          </a:p>
        </p:txBody>
      </p:sp>
    </p:spTree>
    <p:extLst>
      <p:ext uri="{BB962C8B-B14F-4D97-AF65-F5344CB8AC3E}">
        <p14:creationId xmlns:p14="http://schemas.microsoft.com/office/powerpoint/2010/main" val="273923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F37B1F-EFA6-4A4A-8C65-37BD93E83C28}" type="datetime2">
              <a:rPr lang="en-US" smtClean="0"/>
              <a:t>Saturday, December 4, 2021</a:t>
            </a:fld>
            <a:endParaRPr lang="en-US"/>
          </a:p>
        </p:txBody>
      </p:sp>
      <p:sp>
        <p:nvSpPr>
          <p:cNvPr id="5" name="Footer Placeholder 4"/>
          <p:cNvSpPr>
            <a:spLocks noGrp="1"/>
          </p:cNvSpPr>
          <p:nvPr>
            <p:ph type="ftr" sz="quarter" idx="3"/>
          </p:nvPr>
        </p:nvSpPr>
        <p:spPr>
          <a:xfrm>
            <a:off x="4038601"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Shahbaa  </a:t>
            </a:r>
            <a:r>
              <a:rPr lang="en-US" dirty="0" err="1" smtClean="0"/>
              <a:t>AbdulGHafoor</a:t>
            </a:r>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C98A2F-7B34-4D36-A6C8-4AC770F4BE7A}" type="slidenum">
              <a:rPr lang="en-US" smtClean="0"/>
              <a:t>‹#›</a:t>
            </a:fld>
            <a:endParaRPr lang="en-US"/>
          </a:p>
        </p:txBody>
      </p:sp>
    </p:spTree>
    <p:extLst>
      <p:ext uri="{BB962C8B-B14F-4D97-AF65-F5344CB8AC3E}">
        <p14:creationId xmlns:p14="http://schemas.microsoft.com/office/powerpoint/2010/main" val="1725795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38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7" indent="-228597" algn="l" defTabSz="914388" rtl="0" eaLnBrk="1" latinLnBrk="0" hangingPunct="1">
        <a:lnSpc>
          <a:spcPct val="90000"/>
        </a:lnSpc>
        <a:spcBef>
          <a:spcPts val="999"/>
        </a:spcBef>
        <a:buFont typeface="Arial" panose="020B0604020202020204" pitchFamily="34" charset="0"/>
        <a:buChar char="•"/>
        <a:defRPr sz="2800" kern="1200">
          <a:solidFill>
            <a:schemeClr val="tx1"/>
          </a:solidFill>
          <a:latin typeface="+mn-lt"/>
          <a:ea typeface="+mn-ea"/>
          <a:cs typeface="+mn-cs"/>
        </a:defRPr>
      </a:lvl1pPr>
      <a:lvl2pPr marL="685791" indent="-228597" algn="l" defTabSz="91438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85" indent="-228597" algn="l" defTabSz="91438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79" indent="-228597" algn="l" defTabSz="914388"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373" indent="-228597" algn="l" defTabSz="914388"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567" indent="-228597" algn="l" defTabSz="914388"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762" indent="-228597" algn="l" defTabSz="914388"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956" indent="-228597" algn="l" defTabSz="914388"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150" indent="-228597" algn="l" defTabSz="914388"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88" rtl="0" eaLnBrk="1" latinLnBrk="0" hangingPunct="1">
        <a:defRPr sz="1801" kern="1200">
          <a:solidFill>
            <a:schemeClr val="tx1"/>
          </a:solidFill>
          <a:latin typeface="+mn-lt"/>
          <a:ea typeface="+mn-ea"/>
          <a:cs typeface="+mn-cs"/>
        </a:defRPr>
      </a:lvl1pPr>
      <a:lvl2pPr marL="457194" algn="l" defTabSz="914388" rtl="0" eaLnBrk="1" latinLnBrk="0" hangingPunct="1">
        <a:defRPr sz="1801" kern="1200">
          <a:solidFill>
            <a:schemeClr val="tx1"/>
          </a:solidFill>
          <a:latin typeface="+mn-lt"/>
          <a:ea typeface="+mn-ea"/>
          <a:cs typeface="+mn-cs"/>
        </a:defRPr>
      </a:lvl2pPr>
      <a:lvl3pPr marL="914388" algn="l" defTabSz="914388" rtl="0" eaLnBrk="1" latinLnBrk="0" hangingPunct="1">
        <a:defRPr sz="1801" kern="1200">
          <a:solidFill>
            <a:schemeClr val="tx1"/>
          </a:solidFill>
          <a:latin typeface="+mn-lt"/>
          <a:ea typeface="+mn-ea"/>
          <a:cs typeface="+mn-cs"/>
        </a:defRPr>
      </a:lvl3pPr>
      <a:lvl4pPr marL="1371582" algn="l" defTabSz="914388" rtl="0" eaLnBrk="1" latinLnBrk="0" hangingPunct="1">
        <a:defRPr sz="1801" kern="1200">
          <a:solidFill>
            <a:schemeClr val="tx1"/>
          </a:solidFill>
          <a:latin typeface="+mn-lt"/>
          <a:ea typeface="+mn-ea"/>
          <a:cs typeface="+mn-cs"/>
        </a:defRPr>
      </a:lvl4pPr>
      <a:lvl5pPr marL="1828776" algn="l" defTabSz="914388" rtl="0" eaLnBrk="1" latinLnBrk="0" hangingPunct="1">
        <a:defRPr sz="1801" kern="1200">
          <a:solidFill>
            <a:schemeClr val="tx1"/>
          </a:solidFill>
          <a:latin typeface="+mn-lt"/>
          <a:ea typeface="+mn-ea"/>
          <a:cs typeface="+mn-cs"/>
        </a:defRPr>
      </a:lvl5pPr>
      <a:lvl6pPr marL="2285970" algn="l" defTabSz="914388" rtl="0" eaLnBrk="1" latinLnBrk="0" hangingPunct="1">
        <a:defRPr sz="1801" kern="1200">
          <a:solidFill>
            <a:schemeClr val="tx1"/>
          </a:solidFill>
          <a:latin typeface="+mn-lt"/>
          <a:ea typeface="+mn-ea"/>
          <a:cs typeface="+mn-cs"/>
        </a:defRPr>
      </a:lvl6pPr>
      <a:lvl7pPr marL="2743164" algn="l" defTabSz="914388" rtl="0" eaLnBrk="1" latinLnBrk="0" hangingPunct="1">
        <a:defRPr sz="1801" kern="1200">
          <a:solidFill>
            <a:schemeClr val="tx1"/>
          </a:solidFill>
          <a:latin typeface="+mn-lt"/>
          <a:ea typeface="+mn-ea"/>
          <a:cs typeface="+mn-cs"/>
        </a:defRPr>
      </a:lvl7pPr>
      <a:lvl8pPr marL="3200359" algn="l" defTabSz="914388" rtl="0" eaLnBrk="1" latinLnBrk="0" hangingPunct="1">
        <a:defRPr sz="1801" kern="1200">
          <a:solidFill>
            <a:schemeClr val="tx1"/>
          </a:solidFill>
          <a:latin typeface="+mn-lt"/>
          <a:ea typeface="+mn-ea"/>
          <a:cs typeface="+mn-cs"/>
        </a:defRPr>
      </a:lvl8pPr>
      <a:lvl9pPr marL="3657553" algn="l" defTabSz="914388"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image" Target="../media/image109.emf"/><Relationship Id="rId1" Type="http://schemas.openxmlformats.org/officeDocument/2006/relationships/slideLayout" Target="../slideLayouts/slideLayout7.xml"/><Relationship Id="rId4" Type="http://schemas.openxmlformats.org/officeDocument/2006/relationships/image" Target="../media/image111.emf"/></Relationships>
</file>

<file path=ppt/slides/_rels/slide10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7.png"/></Relationships>
</file>

<file path=ppt/slides/_rels/slide11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6.emf"/></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8.pn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7.xml"/><Relationship Id="rId4" Type="http://schemas.openxmlformats.org/officeDocument/2006/relationships/image" Target="../media/image30.emf"/></Relationships>
</file>

<file path=ppt/slides/_rels/slide2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6.emf"/><Relationship Id="rId4" Type="http://schemas.openxmlformats.org/officeDocument/2006/relationships/image" Target="../media/image45.emf"/></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7.xml"/><Relationship Id="rId6" Type="http://schemas.openxmlformats.org/officeDocument/2006/relationships/image" Target="../media/image69.emf"/><Relationship Id="rId5" Type="http://schemas.openxmlformats.org/officeDocument/2006/relationships/image" Target="../media/image68.emf"/><Relationship Id="rId4" Type="http://schemas.openxmlformats.org/officeDocument/2006/relationships/image" Target="../media/image67.emf"/></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60.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71.emf"/></Relationships>
</file>

<file path=ppt/slides/_rels/slide6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75.emf"/></Relationships>
</file>

<file path=ppt/slides/_rels/slide64.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77.emf"/></Relationships>
</file>

<file path=ppt/slides/_rels/slide6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102.emf"/><Relationship Id="rId4" Type="http://schemas.openxmlformats.org/officeDocument/2006/relationships/image" Target="../media/image101.emf"/></Relationships>
</file>

<file path=ppt/slides/_rels/slide98.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103.emf"/><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1</a:t>
            </a:fld>
            <a:endParaRPr lang="en-US"/>
          </a:p>
        </p:txBody>
      </p:sp>
      <p:sp>
        <p:nvSpPr>
          <p:cNvPr id="3" name="Date Placeholder 2"/>
          <p:cNvSpPr>
            <a:spLocks noGrp="1"/>
          </p:cNvSpPr>
          <p:nvPr>
            <p:ph type="dt" sz="half" idx="10"/>
          </p:nvPr>
        </p:nvSpPr>
        <p:spPr/>
        <p:txBody>
          <a:bodyPr/>
          <a:lstStyle/>
          <a:p>
            <a:fld id="{500CD97E-526B-4119-AED0-2D7E6282B0C1}"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sp>
        <p:nvSpPr>
          <p:cNvPr id="5" name="Rectangle 4"/>
          <p:cNvSpPr/>
          <p:nvPr/>
        </p:nvSpPr>
        <p:spPr>
          <a:xfrm>
            <a:off x="2370406" y="661182"/>
            <a:ext cx="8159262" cy="923330"/>
          </a:xfrm>
          <a:prstGeom prst="rect">
            <a:avLst/>
          </a:prstGeom>
        </p:spPr>
        <p:txBody>
          <a:bodyPr wrap="square">
            <a:spAutoFit/>
          </a:bodyPr>
          <a:lstStyle/>
          <a:p>
            <a:r>
              <a:rPr lang="en-US" sz="5400" b="1" dirty="0" smtClean="0">
                <a:solidFill>
                  <a:srgbClr val="00B0F0"/>
                </a:solidFill>
              </a:rPr>
              <a:t>Anchorage </a:t>
            </a:r>
            <a:r>
              <a:rPr lang="en-US" sz="5400" b="1" dirty="0">
                <a:solidFill>
                  <a:srgbClr val="00B0F0"/>
                </a:solidFill>
              </a:rPr>
              <a:t>in orthodontics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3644" y="1584512"/>
            <a:ext cx="4304714" cy="4240143"/>
          </a:xfrm>
          <a:prstGeom prst="rect">
            <a:avLst/>
          </a:prstGeom>
        </p:spPr>
      </p:pic>
    </p:spTree>
    <p:extLst>
      <p:ext uri="{BB962C8B-B14F-4D97-AF65-F5344CB8AC3E}">
        <p14:creationId xmlns:p14="http://schemas.microsoft.com/office/powerpoint/2010/main" val="4150981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01093" y="689358"/>
            <a:ext cx="4197661" cy="3061622"/>
          </a:xfrm>
          <a:prstGeom prst="rect">
            <a:avLst/>
          </a:prstGeom>
        </p:spPr>
      </p:pic>
      <p:sp>
        <p:nvSpPr>
          <p:cNvPr id="3" name="Rectangle 2"/>
          <p:cNvSpPr/>
          <p:nvPr/>
        </p:nvSpPr>
        <p:spPr>
          <a:xfrm>
            <a:off x="1363287" y="4142156"/>
            <a:ext cx="6096000" cy="646587"/>
          </a:xfrm>
          <a:prstGeom prst="rect">
            <a:avLst/>
          </a:prstGeom>
        </p:spPr>
        <p:txBody>
          <a:bodyPr>
            <a:spAutoFit/>
          </a:bodyPr>
          <a:lstStyle/>
          <a:p>
            <a:r>
              <a:rPr lang="en-US" sz="1801" dirty="0"/>
              <a:t>Long roots of the maxillary canines increase their</a:t>
            </a:r>
          </a:p>
          <a:p>
            <a:r>
              <a:rPr lang="en-US" sz="1801" dirty="0"/>
              <a:t>anchorage potential</a:t>
            </a:r>
          </a:p>
        </p:txBody>
      </p:sp>
      <p:sp>
        <p:nvSpPr>
          <p:cNvPr id="4" name="Slide Number Placeholder 3"/>
          <p:cNvSpPr>
            <a:spLocks noGrp="1"/>
          </p:cNvSpPr>
          <p:nvPr>
            <p:ph type="sldNum" sz="quarter" idx="12"/>
          </p:nvPr>
        </p:nvSpPr>
        <p:spPr/>
        <p:txBody>
          <a:bodyPr/>
          <a:lstStyle/>
          <a:p>
            <a:fld id="{A5C98A2F-7B34-4D36-A6C8-4AC770F4BE7A}" type="slidenum">
              <a:rPr lang="en-US" smtClean="0"/>
              <a:t>10</a:t>
            </a:fld>
            <a:endParaRPr lang="en-US"/>
          </a:p>
        </p:txBody>
      </p:sp>
      <p:sp>
        <p:nvSpPr>
          <p:cNvPr id="5" name="Date Placeholder 4"/>
          <p:cNvSpPr>
            <a:spLocks noGrp="1"/>
          </p:cNvSpPr>
          <p:nvPr>
            <p:ph type="dt" sz="half" idx="10"/>
          </p:nvPr>
        </p:nvSpPr>
        <p:spPr/>
        <p:txBody>
          <a:bodyPr/>
          <a:lstStyle/>
          <a:p>
            <a:fld id="{80D52E46-9351-462D-B504-2866190D43D4}" type="datetime2">
              <a:rPr lang="en-US" smtClean="0"/>
              <a:t>Saturday, December 4, 2021</a:t>
            </a:fld>
            <a:endParaRPr lang="en-US"/>
          </a:p>
        </p:txBody>
      </p:sp>
      <p:sp>
        <p:nvSpPr>
          <p:cNvPr id="6" name="Footer Placeholder 5"/>
          <p:cNvSpPr>
            <a:spLocks noGrp="1"/>
          </p:cNvSpPr>
          <p:nvPr>
            <p:ph type="ftr" sz="quarter" idx="11"/>
          </p:nvPr>
        </p:nvSpPr>
        <p:spPr/>
        <p:txBody>
          <a:bodyPr/>
          <a:lstStyle/>
          <a:p>
            <a:r>
              <a:rPr lang="en-US" dirty="0" smtClean="0"/>
              <a:t>Shahbaa  </a:t>
            </a:r>
            <a:r>
              <a:rPr lang="en-US" dirty="0" err="1" smtClean="0"/>
              <a:t>AbdulGHafoor</a:t>
            </a:r>
            <a:endParaRPr lang="en-US" dirty="0"/>
          </a:p>
        </p:txBody>
      </p:sp>
      <p:pic>
        <p:nvPicPr>
          <p:cNvPr id="7" name="Picture 6"/>
          <p:cNvPicPr>
            <a:picLocks noChangeAspect="1"/>
          </p:cNvPicPr>
          <p:nvPr/>
        </p:nvPicPr>
        <p:blipFill>
          <a:blip r:embed="rId4"/>
          <a:stretch>
            <a:fillRect/>
          </a:stretch>
        </p:blipFill>
        <p:spPr>
          <a:xfrm>
            <a:off x="6459504" y="618548"/>
            <a:ext cx="3522696" cy="543502"/>
          </a:xfrm>
          <a:prstGeom prst="rect">
            <a:avLst/>
          </a:prstGeom>
        </p:spPr>
      </p:pic>
      <p:sp>
        <p:nvSpPr>
          <p:cNvPr id="8" name="Rectangle 7"/>
          <p:cNvSpPr/>
          <p:nvPr/>
        </p:nvSpPr>
        <p:spPr>
          <a:xfrm>
            <a:off x="8198413" y="4236428"/>
            <a:ext cx="1221809" cy="369332"/>
          </a:xfrm>
          <a:prstGeom prst="rect">
            <a:avLst/>
          </a:prstGeom>
        </p:spPr>
        <p:txBody>
          <a:bodyPr wrap="none">
            <a:spAutoFit/>
          </a:bodyPr>
          <a:lstStyle/>
          <a:p>
            <a:r>
              <a:rPr lang="en-US" dirty="0"/>
              <a:t>Singh,2007</a:t>
            </a:r>
          </a:p>
        </p:txBody>
      </p:sp>
      <p:sp>
        <p:nvSpPr>
          <p:cNvPr id="9" name="TextBox 8"/>
          <p:cNvSpPr txBox="1"/>
          <p:nvPr/>
        </p:nvSpPr>
        <p:spPr>
          <a:xfrm>
            <a:off x="7886700" y="1695450"/>
            <a:ext cx="1533522" cy="369332"/>
          </a:xfrm>
          <a:prstGeom prst="rect">
            <a:avLst/>
          </a:prstGeom>
          <a:noFill/>
        </p:spPr>
        <p:txBody>
          <a:bodyPr wrap="square" rtlCol="0">
            <a:spAutoFit/>
          </a:bodyPr>
          <a:lstStyle/>
          <a:p>
            <a:r>
              <a:rPr lang="en-US" dirty="0" smtClean="0"/>
              <a:t>Size of root</a:t>
            </a:r>
            <a:endParaRPr lang="en-US" dirty="0"/>
          </a:p>
        </p:txBody>
      </p:sp>
    </p:spTree>
    <p:extLst>
      <p:ext uri="{BB962C8B-B14F-4D97-AF65-F5344CB8AC3E}">
        <p14:creationId xmlns:p14="http://schemas.microsoft.com/office/powerpoint/2010/main" val="2506100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8E3ACA-64CB-4DE0-A2D0-75CA7DAC6E3C}" type="datetime2">
              <a:rPr lang="en-US" smtClean="0"/>
              <a:t>Saturday, December 4, 2021</a:t>
            </a:fld>
            <a:endParaRPr lang="en-US"/>
          </a:p>
        </p:txBody>
      </p:sp>
      <p:sp>
        <p:nvSpPr>
          <p:cNvPr id="3" name="Footer Placeholder 2"/>
          <p:cNvSpPr>
            <a:spLocks noGrp="1"/>
          </p:cNvSpPr>
          <p:nvPr>
            <p:ph type="ftr" sz="quarter" idx="11"/>
          </p:nvPr>
        </p:nvSpPr>
        <p:spPr/>
        <p:txBody>
          <a:bodyPr/>
          <a:lstStyle/>
          <a:p>
            <a:r>
              <a:rPr lang="en-US" smtClean="0"/>
              <a:t>Shahbaa  AbdulGHafoor</a:t>
            </a:r>
            <a:endParaRPr lang="en-US" dirty="0"/>
          </a:p>
        </p:txBody>
      </p:sp>
      <p:sp>
        <p:nvSpPr>
          <p:cNvPr id="4" name="Slide Number Placeholder 3"/>
          <p:cNvSpPr>
            <a:spLocks noGrp="1"/>
          </p:cNvSpPr>
          <p:nvPr>
            <p:ph type="sldNum" sz="quarter" idx="12"/>
          </p:nvPr>
        </p:nvSpPr>
        <p:spPr/>
        <p:txBody>
          <a:bodyPr/>
          <a:lstStyle/>
          <a:p>
            <a:fld id="{A5C98A2F-7B34-4D36-A6C8-4AC770F4BE7A}" type="slidenum">
              <a:rPr lang="en-US" smtClean="0"/>
              <a:t>100</a:t>
            </a:fld>
            <a:endParaRPr lang="en-US"/>
          </a:p>
        </p:txBody>
      </p:sp>
      <p:pic>
        <p:nvPicPr>
          <p:cNvPr id="5" name="Picture 4"/>
          <p:cNvPicPr>
            <a:picLocks noChangeAspect="1"/>
          </p:cNvPicPr>
          <p:nvPr/>
        </p:nvPicPr>
        <p:blipFill>
          <a:blip r:embed="rId2"/>
          <a:stretch>
            <a:fillRect/>
          </a:stretch>
        </p:blipFill>
        <p:spPr>
          <a:xfrm>
            <a:off x="555812" y="-97019"/>
            <a:ext cx="3758777" cy="6000179"/>
          </a:xfrm>
          <a:prstGeom prst="rect">
            <a:avLst/>
          </a:prstGeom>
        </p:spPr>
      </p:pic>
      <p:sp>
        <p:nvSpPr>
          <p:cNvPr id="6" name="Rectangle 5"/>
          <p:cNvSpPr/>
          <p:nvPr/>
        </p:nvSpPr>
        <p:spPr>
          <a:xfrm>
            <a:off x="5886823" y="2579906"/>
            <a:ext cx="6096000" cy="646331"/>
          </a:xfrm>
          <a:prstGeom prst="rect">
            <a:avLst/>
          </a:prstGeom>
        </p:spPr>
        <p:txBody>
          <a:bodyPr>
            <a:spAutoFit/>
          </a:bodyPr>
          <a:lstStyle/>
          <a:p>
            <a:r>
              <a:rPr lang="en-US" dirty="0"/>
              <a:t>Diagram showing how the body’s coronal section</a:t>
            </a:r>
          </a:p>
          <a:p>
            <a:r>
              <a:rPr lang="en-US" dirty="0"/>
              <a:t>tapers out from a 1.5 to 2.0 mm thread diameter</a:t>
            </a:r>
          </a:p>
        </p:txBody>
      </p:sp>
      <p:sp>
        <p:nvSpPr>
          <p:cNvPr id="7" name="Rectangle 6"/>
          <p:cNvSpPr/>
          <p:nvPr/>
        </p:nvSpPr>
        <p:spPr>
          <a:xfrm>
            <a:off x="5773270" y="3867964"/>
            <a:ext cx="6096000" cy="923330"/>
          </a:xfrm>
          <a:prstGeom prst="rect">
            <a:avLst/>
          </a:prstGeom>
        </p:spPr>
        <p:txBody>
          <a:bodyPr>
            <a:spAutoFit/>
          </a:bodyPr>
          <a:lstStyle/>
          <a:p>
            <a:r>
              <a:rPr lang="en-US" dirty="0"/>
              <a:t>This tapered body design provides a 2 mm diameter</a:t>
            </a:r>
          </a:p>
          <a:p>
            <a:r>
              <a:rPr lang="en-US" dirty="0"/>
              <a:t>superficially where it is most beneficial for strength</a:t>
            </a:r>
          </a:p>
          <a:p>
            <a:r>
              <a:rPr lang="en-US" dirty="0"/>
              <a:t>and stability, but avoids root proximity problems.</a:t>
            </a:r>
          </a:p>
        </p:txBody>
      </p:sp>
    </p:spTree>
    <p:extLst>
      <p:ext uri="{BB962C8B-B14F-4D97-AF65-F5344CB8AC3E}">
        <p14:creationId xmlns:p14="http://schemas.microsoft.com/office/powerpoint/2010/main" val="130878447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C9E714-8FFF-41AB-AB18-ADCDC73B0785}" type="datetime2">
              <a:rPr lang="en-US" smtClean="0"/>
              <a:t>Saturday, December 4, 2021</a:t>
            </a:fld>
            <a:endParaRPr lang="en-US"/>
          </a:p>
        </p:txBody>
      </p:sp>
      <p:sp>
        <p:nvSpPr>
          <p:cNvPr id="3" name="Footer Placeholder 2"/>
          <p:cNvSpPr>
            <a:spLocks noGrp="1"/>
          </p:cNvSpPr>
          <p:nvPr>
            <p:ph type="ftr" sz="quarter" idx="11"/>
          </p:nvPr>
        </p:nvSpPr>
        <p:spPr/>
        <p:txBody>
          <a:bodyPr/>
          <a:lstStyle/>
          <a:p>
            <a:r>
              <a:rPr lang="en-US" smtClean="0"/>
              <a:t>Shahbaa  AbdulGHafoor</a:t>
            </a:r>
            <a:endParaRPr lang="en-US" dirty="0"/>
          </a:p>
        </p:txBody>
      </p:sp>
      <p:sp>
        <p:nvSpPr>
          <p:cNvPr id="4" name="Slide Number Placeholder 3"/>
          <p:cNvSpPr>
            <a:spLocks noGrp="1"/>
          </p:cNvSpPr>
          <p:nvPr>
            <p:ph type="sldNum" sz="quarter" idx="12"/>
          </p:nvPr>
        </p:nvSpPr>
        <p:spPr/>
        <p:txBody>
          <a:bodyPr/>
          <a:lstStyle/>
          <a:p>
            <a:fld id="{A5C98A2F-7B34-4D36-A6C8-4AC770F4BE7A}" type="slidenum">
              <a:rPr lang="en-US" smtClean="0"/>
              <a:t>101</a:t>
            </a:fld>
            <a:endParaRPr lang="en-US"/>
          </a:p>
        </p:txBody>
      </p:sp>
      <p:pic>
        <p:nvPicPr>
          <p:cNvPr id="5" name="Picture 4"/>
          <p:cNvPicPr>
            <a:picLocks noChangeAspect="1"/>
          </p:cNvPicPr>
          <p:nvPr/>
        </p:nvPicPr>
        <p:blipFill>
          <a:blip r:embed="rId2"/>
          <a:stretch>
            <a:fillRect/>
          </a:stretch>
        </p:blipFill>
        <p:spPr>
          <a:xfrm>
            <a:off x="938306" y="251619"/>
            <a:ext cx="3925723" cy="6033984"/>
          </a:xfrm>
          <a:prstGeom prst="rect">
            <a:avLst/>
          </a:prstGeom>
        </p:spPr>
      </p:pic>
      <p:sp>
        <p:nvSpPr>
          <p:cNvPr id="6" name="Rectangle 5"/>
          <p:cNvSpPr/>
          <p:nvPr/>
        </p:nvSpPr>
        <p:spPr>
          <a:xfrm>
            <a:off x="5020235" y="1072794"/>
            <a:ext cx="6096000" cy="923330"/>
          </a:xfrm>
          <a:prstGeom prst="rect">
            <a:avLst/>
          </a:prstGeom>
        </p:spPr>
        <p:txBody>
          <a:bodyPr>
            <a:spAutoFit/>
          </a:bodyPr>
          <a:lstStyle/>
          <a:p>
            <a:r>
              <a:rPr lang="en-US" dirty="0"/>
              <a:t>Diagram of the </a:t>
            </a:r>
            <a:r>
              <a:rPr lang="en-US" dirty="0" err="1"/>
              <a:t>Infinitas</a:t>
            </a:r>
            <a:r>
              <a:rPr lang="en-US" dirty="0"/>
              <a:t> cortical bone punch</a:t>
            </a:r>
          </a:p>
          <a:p>
            <a:r>
              <a:rPr lang="en-US" dirty="0"/>
              <a:t>traversing the mucosa and inserting into a thick cortical layer.</a:t>
            </a:r>
          </a:p>
          <a:p>
            <a:r>
              <a:rPr lang="en-US" dirty="0"/>
              <a:t>This tapered</a:t>
            </a:r>
          </a:p>
        </p:txBody>
      </p:sp>
    </p:spTree>
    <p:extLst>
      <p:ext uri="{BB962C8B-B14F-4D97-AF65-F5344CB8AC3E}">
        <p14:creationId xmlns:p14="http://schemas.microsoft.com/office/powerpoint/2010/main" val="133220167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A90278-E217-44E0-9456-51632007A711}" type="datetime2">
              <a:rPr lang="en-US" smtClean="0"/>
              <a:t>Saturday, December 4, 2021</a:t>
            </a:fld>
            <a:endParaRPr lang="en-US"/>
          </a:p>
        </p:txBody>
      </p:sp>
      <p:sp>
        <p:nvSpPr>
          <p:cNvPr id="3" name="Footer Placeholder 2"/>
          <p:cNvSpPr>
            <a:spLocks noGrp="1"/>
          </p:cNvSpPr>
          <p:nvPr>
            <p:ph type="ftr" sz="quarter" idx="11"/>
          </p:nvPr>
        </p:nvSpPr>
        <p:spPr/>
        <p:txBody>
          <a:bodyPr/>
          <a:lstStyle/>
          <a:p>
            <a:r>
              <a:rPr lang="en-US" smtClean="0"/>
              <a:t>Shahbaa  AbdulGHafoor</a:t>
            </a:r>
            <a:endParaRPr lang="en-US" dirty="0"/>
          </a:p>
        </p:txBody>
      </p:sp>
      <p:sp>
        <p:nvSpPr>
          <p:cNvPr id="4" name="Slide Number Placeholder 3"/>
          <p:cNvSpPr>
            <a:spLocks noGrp="1"/>
          </p:cNvSpPr>
          <p:nvPr>
            <p:ph type="sldNum" sz="quarter" idx="12"/>
          </p:nvPr>
        </p:nvSpPr>
        <p:spPr/>
        <p:txBody>
          <a:bodyPr/>
          <a:lstStyle/>
          <a:p>
            <a:fld id="{A5C98A2F-7B34-4D36-A6C8-4AC770F4BE7A}" type="slidenum">
              <a:rPr lang="en-US" smtClean="0"/>
              <a:t>102</a:t>
            </a:fld>
            <a:endParaRPr lang="en-US"/>
          </a:p>
        </p:txBody>
      </p:sp>
      <p:pic>
        <p:nvPicPr>
          <p:cNvPr id="5" name="Picture 4"/>
          <p:cNvPicPr>
            <a:picLocks noChangeAspect="1"/>
          </p:cNvPicPr>
          <p:nvPr/>
        </p:nvPicPr>
        <p:blipFill>
          <a:blip r:embed="rId3"/>
          <a:stretch>
            <a:fillRect/>
          </a:stretch>
        </p:blipFill>
        <p:spPr>
          <a:xfrm>
            <a:off x="1244991" y="53532"/>
            <a:ext cx="3111856" cy="2576189"/>
          </a:xfrm>
          <a:prstGeom prst="rect">
            <a:avLst/>
          </a:prstGeom>
        </p:spPr>
      </p:pic>
      <p:sp>
        <p:nvSpPr>
          <p:cNvPr id="6" name="Rectangle 5"/>
          <p:cNvSpPr/>
          <p:nvPr/>
        </p:nvSpPr>
        <p:spPr>
          <a:xfrm>
            <a:off x="759012" y="3964366"/>
            <a:ext cx="6096000" cy="1200329"/>
          </a:xfrm>
          <a:prstGeom prst="rect">
            <a:avLst/>
          </a:prstGeom>
        </p:spPr>
        <p:txBody>
          <a:bodyPr>
            <a:spAutoFit/>
          </a:bodyPr>
          <a:lstStyle/>
          <a:p>
            <a:r>
              <a:rPr lang="en-US" dirty="0"/>
              <a:t>Diagram of a (green) computer-generated</a:t>
            </a:r>
          </a:p>
          <a:p>
            <a:r>
              <a:rPr lang="en-US" dirty="0"/>
              <a:t>guidance stent, with twin </a:t>
            </a:r>
            <a:r>
              <a:rPr lang="en-US" dirty="0" err="1"/>
              <a:t>midpalatal</a:t>
            </a:r>
            <a:r>
              <a:rPr lang="en-US" dirty="0"/>
              <a:t> cylinders, superimposed on</a:t>
            </a:r>
          </a:p>
          <a:p>
            <a:r>
              <a:rPr lang="en-US" dirty="0"/>
              <a:t>a (red) digital model of the maxillary arch.</a:t>
            </a:r>
          </a:p>
        </p:txBody>
      </p:sp>
    </p:spTree>
    <p:extLst>
      <p:ext uri="{BB962C8B-B14F-4D97-AF65-F5344CB8AC3E}">
        <p14:creationId xmlns:p14="http://schemas.microsoft.com/office/powerpoint/2010/main" val="272549521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44510A-C92A-4A16-84BB-1954C68FBBE2}" type="datetime2">
              <a:rPr lang="en-US" smtClean="0"/>
              <a:t>Saturday, December 4, 2021</a:t>
            </a:fld>
            <a:endParaRPr lang="en-US"/>
          </a:p>
        </p:txBody>
      </p:sp>
      <p:sp>
        <p:nvSpPr>
          <p:cNvPr id="3" name="Footer Placeholder 2"/>
          <p:cNvSpPr>
            <a:spLocks noGrp="1"/>
          </p:cNvSpPr>
          <p:nvPr>
            <p:ph type="ftr" sz="quarter" idx="11"/>
          </p:nvPr>
        </p:nvSpPr>
        <p:spPr/>
        <p:txBody>
          <a:bodyPr/>
          <a:lstStyle/>
          <a:p>
            <a:r>
              <a:rPr lang="en-US" smtClean="0"/>
              <a:t>Shahbaa  AbdulGHafoor</a:t>
            </a:r>
            <a:endParaRPr lang="en-US" dirty="0"/>
          </a:p>
        </p:txBody>
      </p:sp>
      <p:sp>
        <p:nvSpPr>
          <p:cNvPr id="4" name="Slide Number Placeholder 3"/>
          <p:cNvSpPr>
            <a:spLocks noGrp="1"/>
          </p:cNvSpPr>
          <p:nvPr>
            <p:ph type="sldNum" sz="quarter" idx="12"/>
          </p:nvPr>
        </p:nvSpPr>
        <p:spPr/>
        <p:txBody>
          <a:bodyPr/>
          <a:lstStyle/>
          <a:p>
            <a:fld id="{A5C98A2F-7B34-4D36-A6C8-4AC770F4BE7A}" type="slidenum">
              <a:rPr lang="en-US" smtClean="0"/>
              <a:t>103</a:t>
            </a:fld>
            <a:endParaRPr lang="en-US"/>
          </a:p>
        </p:txBody>
      </p:sp>
      <p:pic>
        <p:nvPicPr>
          <p:cNvPr id="5" name="Picture 4"/>
          <p:cNvPicPr>
            <a:picLocks noChangeAspect="1"/>
          </p:cNvPicPr>
          <p:nvPr/>
        </p:nvPicPr>
        <p:blipFill>
          <a:blip r:embed="rId2"/>
          <a:stretch>
            <a:fillRect/>
          </a:stretch>
        </p:blipFill>
        <p:spPr>
          <a:xfrm>
            <a:off x="566721" y="809097"/>
            <a:ext cx="2738268" cy="2262808"/>
          </a:xfrm>
          <a:prstGeom prst="rect">
            <a:avLst/>
          </a:prstGeom>
        </p:spPr>
      </p:pic>
      <p:pic>
        <p:nvPicPr>
          <p:cNvPr id="6" name="Picture 5"/>
          <p:cNvPicPr>
            <a:picLocks noChangeAspect="1"/>
          </p:cNvPicPr>
          <p:nvPr/>
        </p:nvPicPr>
        <p:blipFill>
          <a:blip r:embed="rId3"/>
          <a:stretch>
            <a:fillRect/>
          </a:stretch>
        </p:blipFill>
        <p:spPr>
          <a:xfrm>
            <a:off x="3633213" y="1080419"/>
            <a:ext cx="2588977" cy="1792941"/>
          </a:xfrm>
          <a:prstGeom prst="rect">
            <a:avLst/>
          </a:prstGeom>
        </p:spPr>
      </p:pic>
      <p:pic>
        <p:nvPicPr>
          <p:cNvPr id="7" name="Picture 6"/>
          <p:cNvPicPr>
            <a:picLocks noChangeAspect="1"/>
          </p:cNvPicPr>
          <p:nvPr/>
        </p:nvPicPr>
        <p:blipFill>
          <a:blip r:embed="rId4"/>
          <a:stretch>
            <a:fillRect/>
          </a:stretch>
        </p:blipFill>
        <p:spPr>
          <a:xfrm>
            <a:off x="6743309" y="713543"/>
            <a:ext cx="3990431" cy="2526695"/>
          </a:xfrm>
          <a:prstGeom prst="rect">
            <a:avLst/>
          </a:prstGeom>
        </p:spPr>
      </p:pic>
      <p:sp>
        <p:nvSpPr>
          <p:cNvPr id="8" name="Rectangle 7"/>
          <p:cNvSpPr/>
          <p:nvPr/>
        </p:nvSpPr>
        <p:spPr>
          <a:xfrm>
            <a:off x="2209801" y="3599193"/>
            <a:ext cx="6096000" cy="2031325"/>
          </a:xfrm>
          <a:prstGeom prst="rect">
            <a:avLst/>
          </a:prstGeom>
        </p:spPr>
        <p:txBody>
          <a:bodyPr>
            <a:spAutoFit/>
          </a:bodyPr>
          <a:lstStyle/>
          <a:p>
            <a:r>
              <a:rPr lang="en-US" dirty="0"/>
              <a:t>‘Appliance Designer’ software (www.3shape.com/</a:t>
            </a:r>
          </a:p>
          <a:p>
            <a:r>
              <a:rPr lang="en-US" dirty="0"/>
              <a:t>en/software/</a:t>
            </a:r>
            <a:r>
              <a:rPr lang="en-US" dirty="0" err="1"/>
              <a:t>ortho</a:t>
            </a:r>
            <a:r>
              <a:rPr lang="en-US" dirty="0"/>
              <a:t>-system). The baseplate, shown in light blue,</a:t>
            </a:r>
          </a:p>
          <a:p>
            <a:r>
              <a:rPr lang="en-US" dirty="0"/>
              <a:t>was sculpted on the digital model of the maxillary dentition.</a:t>
            </a:r>
          </a:p>
          <a:p>
            <a:r>
              <a:rPr lang="en-US" dirty="0"/>
              <a:t>The guidance cylinder (dark blue) was added and orientated in</a:t>
            </a:r>
          </a:p>
          <a:p>
            <a:r>
              <a:rPr lang="en-US" dirty="0"/>
              <a:t>3D prior to 3D printing a plastic stent in a biocompatible</a:t>
            </a:r>
          </a:p>
          <a:p>
            <a:r>
              <a:rPr lang="en-US" dirty="0"/>
              <a:t>material. The resultant mini-implant position is shown in</a:t>
            </a:r>
          </a:p>
          <a:p>
            <a:r>
              <a:rPr lang="en-US" dirty="0"/>
              <a:t>(c) immediately after insertion using the stent.</a:t>
            </a:r>
          </a:p>
        </p:txBody>
      </p:sp>
    </p:spTree>
    <p:extLst>
      <p:ext uri="{BB962C8B-B14F-4D97-AF65-F5344CB8AC3E}">
        <p14:creationId xmlns:p14="http://schemas.microsoft.com/office/powerpoint/2010/main" val="322378165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358717-51EB-417D-9CD6-95DD7EE9C217}" type="datetime2">
              <a:rPr lang="en-US" smtClean="0"/>
              <a:t>Saturday, December 4, 2021</a:t>
            </a:fld>
            <a:endParaRPr lang="en-US"/>
          </a:p>
        </p:txBody>
      </p:sp>
      <p:sp>
        <p:nvSpPr>
          <p:cNvPr id="3" name="Footer Placeholder 2"/>
          <p:cNvSpPr>
            <a:spLocks noGrp="1"/>
          </p:cNvSpPr>
          <p:nvPr>
            <p:ph type="ftr" sz="quarter" idx="11"/>
          </p:nvPr>
        </p:nvSpPr>
        <p:spPr/>
        <p:txBody>
          <a:bodyPr/>
          <a:lstStyle/>
          <a:p>
            <a:r>
              <a:rPr lang="en-US" smtClean="0"/>
              <a:t>Shahbaa  AbdulGHafoor</a:t>
            </a:r>
            <a:endParaRPr lang="en-US" dirty="0"/>
          </a:p>
        </p:txBody>
      </p:sp>
      <p:sp>
        <p:nvSpPr>
          <p:cNvPr id="4" name="Slide Number Placeholder 3"/>
          <p:cNvSpPr>
            <a:spLocks noGrp="1"/>
          </p:cNvSpPr>
          <p:nvPr>
            <p:ph type="sldNum" sz="quarter" idx="12"/>
          </p:nvPr>
        </p:nvSpPr>
        <p:spPr/>
        <p:txBody>
          <a:bodyPr/>
          <a:lstStyle/>
          <a:p>
            <a:fld id="{A5C98A2F-7B34-4D36-A6C8-4AC770F4BE7A}" type="slidenum">
              <a:rPr lang="en-US" smtClean="0"/>
              <a:t>104</a:t>
            </a:fld>
            <a:endParaRPr lang="en-US"/>
          </a:p>
        </p:txBody>
      </p:sp>
      <p:pic>
        <p:nvPicPr>
          <p:cNvPr id="5" name="Picture 4"/>
          <p:cNvPicPr>
            <a:picLocks noChangeAspect="1"/>
          </p:cNvPicPr>
          <p:nvPr/>
        </p:nvPicPr>
        <p:blipFill>
          <a:blip r:embed="rId2"/>
          <a:stretch>
            <a:fillRect/>
          </a:stretch>
        </p:blipFill>
        <p:spPr>
          <a:xfrm>
            <a:off x="1736746" y="-162358"/>
            <a:ext cx="7858298" cy="6394393"/>
          </a:xfrm>
          <a:prstGeom prst="rect">
            <a:avLst/>
          </a:prstGeom>
        </p:spPr>
      </p:pic>
    </p:spTree>
    <p:extLst>
      <p:ext uri="{BB962C8B-B14F-4D97-AF65-F5344CB8AC3E}">
        <p14:creationId xmlns:p14="http://schemas.microsoft.com/office/powerpoint/2010/main" val="215968198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C8683D-6BA1-4940-AB8D-57CA81A4487F}" type="datetime2">
              <a:rPr lang="en-US" smtClean="0"/>
              <a:t>Saturday, December 4, 2021</a:t>
            </a:fld>
            <a:endParaRPr lang="en-US"/>
          </a:p>
        </p:txBody>
      </p:sp>
      <p:sp>
        <p:nvSpPr>
          <p:cNvPr id="3" name="Footer Placeholder 2"/>
          <p:cNvSpPr>
            <a:spLocks noGrp="1"/>
          </p:cNvSpPr>
          <p:nvPr>
            <p:ph type="ftr" sz="quarter" idx="11"/>
          </p:nvPr>
        </p:nvSpPr>
        <p:spPr/>
        <p:txBody>
          <a:bodyPr/>
          <a:lstStyle/>
          <a:p>
            <a:r>
              <a:rPr lang="en-US" smtClean="0"/>
              <a:t>Shahbaa  AbdulGHafoor</a:t>
            </a:r>
            <a:endParaRPr lang="en-US" dirty="0"/>
          </a:p>
        </p:txBody>
      </p:sp>
      <p:sp>
        <p:nvSpPr>
          <p:cNvPr id="4" name="Slide Number Placeholder 3"/>
          <p:cNvSpPr>
            <a:spLocks noGrp="1"/>
          </p:cNvSpPr>
          <p:nvPr>
            <p:ph type="sldNum" sz="quarter" idx="12"/>
          </p:nvPr>
        </p:nvSpPr>
        <p:spPr/>
        <p:txBody>
          <a:bodyPr/>
          <a:lstStyle/>
          <a:p>
            <a:fld id="{A5C98A2F-7B34-4D36-A6C8-4AC770F4BE7A}" type="slidenum">
              <a:rPr lang="en-US" smtClean="0"/>
              <a:t>105</a:t>
            </a:fld>
            <a:endParaRPr lang="en-US"/>
          </a:p>
        </p:txBody>
      </p:sp>
      <p:sp>
        <p:nvSpPr>
          <p:cNvPr id="5" name="Rectangle 4"/>
          <p:cNvSpPr/>
          <p:nvPr/>
        </p:nvSpPr>
        <p:spPr>
          <a:xfrm>
            <a:off x="838201" y="1294890"/>
            <a:ext cx="10220516" cy="3139321"/>
          </a:xfrm>
          <a:prstGeom prst="rect">
            <a:avLst/>
          </a:prstGeom>
        </p:spPr>
        <p:txBody>
          <a:bodyPr wrap="square">
            <a:spAutoFit/>
          </a:bodyPr>
          <a:lstStyle/>
          <a:p>
            <a:r>
              <a:rPr lang="en-US" dirty="0"/>
              <a:t>Conclusion</a:t>
            </a:r>
          </a:p>
          <a:p>
            <a:r>
              <a:rPr lang="en-US" dirty="0"/>
              <a:t>Temporary Anchorage Device is a strong aid for the</a:t>
            </a:r>
          </a:p>
          <a:p>
            <a:r>
              <a:rPr lang="en-US" dirty="0"/>
              <a:t>orthodontist in resolving many challenges faced during</a:t>
            </a:r>
          </a:p>
          <a:p>
            <a:r>
              <a:rPr lang="en-US" dirty="0"/>
              <a:t>tooth movement. Despite the limitations like root injuries,</a:t>
            </a:r>
          </a:p>
          <a:p>
            <a:r>
              <a:rPr lang="en-US" dirty="0" err="1"/>
              <a:t>peri-implantitis</a:t>
            </a:r>
            <a:r>
              <a:rPr lang="en-US" dirty="0"/>
              <a:t> and implant failure, the advantages of easier</a:t>
            </a:r>
          </a:p>
          <a:p>
            <a:r>
              <a:rPr lang="en-US" dirty="0"/>
              <a:t>insertion and removal technique, immediate loading and</a:t>
            </a:r>
          </a:p>
          <a:p>
            <a:r>
              <a:rPr lang="en-US" dirty="0"/>
              <a:t>absolute anchorage gives TADs a very important place</a:t>
            </a:r>
          </a:p>
          <a:p>
            <a:r>
              <a:rPr lang="en-US" dirty="0"/>
              <a:t>in orthodontics. A thorough knowledge about the factors</a:t>
            </a:r>
          </a:p>
          <a:p>
            <a:r>
              <a:rPr lang="en-US" dirty="0"/>
              <a:t>affecting the success of mini implants will benefit in</a:t>
            </a:r>
          </a:p>
          <a:p>
            <a:r>
              <a:rPr lang="en-US" dirty="0"/>
              <a:t>achieving desired treatment results with minimal patient</a:t>
            </a:r>
          </a:p>
          <a:p>
            <a:r>
              <a:rPr lang="en-US" dirty="0"/>
              <a:t>chair-side time.</a:t>
            </a:r>
          </a:p>
        </p:txBody>
      </p:sp>
    </p:spTree>
    <p:extLst>
      <p:ext uri="{BB962C8B-B14F-4D97-AF65-F5344CB8AC3E}">
        <p14:creationId xmlns:p14="http://schemas.microsoft.com/office/powerpoint/2010/main" val="219701196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20B099-AD0F-4AC5-929B-3DFBD028E63D}" type="datetime2">
              <a:rPr lang="en-US" smtClean="0"/>
              <a:t>Saturday, December 4, 2021</a:t>
            </a:fld>
            <a:endParaRPr lang="en-US"/>
          </a:p>
        </p:txBody>
      </p:sp>
      <p:sp>
        <p:nvSpPr>
          <p:cNvPr id="3" name="Footer Placeholder 2"/>
          <p:cNvSpPr>
            <a:spLocks noGrp="1"/>
          </p:cNvSpPr>
          <p:nvPr>
            <p:ph type="ftr" sz="quarter" idx="11"/>
          </p:nvPr>
        </p:nvSpPr>
        <p:spPr/>
        <p:txBody>
          <a:bodyPr/>
          <a:lstStyle/>
          <a:p>
            <a:r>
              <a:rPr lang="en-US" smtClean="0"/>
              <a:t>Shahbaa  AbdulGHafoor</a:t>
            </a:r>
            <a:endParaRPr lang="en-US" dirty="0"/>
          </a:p>
        </p:txBody>
      </p:sp>
      <p:sp>
        <p:nvSpPr>
          <p:cNvPr id="4" name="Slide Number Placeholder 3"/>
          <p:cNvSpPr>
            <a:spLocks noGrp="1"/>
          </p:cNvSpPr>
          <p:nvPr>
            <p:ph type="sldNum" sz="quarter" idx="12"/>
          </p:nvPr>
        </p:nvSpPr>
        <p:spPr/>
        <p:txBody>
          <a:bodyPr/>
          <a:lstStyle/>
          <a:p>
            <a:fld id="{A5C98A2F-7B34-4D36-A6C8-4AC770F4BE7A}" type="slidenum">
              <a:rPr lang="en-US" smtClean="0"/>
              <a:t>106</a:t>
            </a:fld>
            <a:endParaRPr lang="en-US"/>
          </a:p>
        </p:txBody>
      </p:sp>
      <p:pic>
        <p:nvPicPr>
          <p:cNvPr id="5" name="Picture 4"/>
          <p:cNvPicPr>
            <a:picLocks noChangeAspect="1"/>
          </p:cNvPicPr>
          <p:nvPr/>
        </p:nvPicPr>
        <p:blipFill>
          <a:blip r:embed="rId2"/>
          <a:stretch>
            <a:fillRect/>
          </a:stretch>
        </p:blipFill>
        <p:spPr>
          <a:xfrm>
            <a:off x="0" y="69034"/>
            <a:ext cx="8495313" cy="3986684"/>
          </a:xfrm>
          <a:prstGeom prst="rect">
            <a:avLst/>
          </a:prstGeom>
        </p:spPr>
      </p:pic>
      <p:pic>
        <p:nvPicPr>
          <p:cNvPr id="6" name="Picture 5"/>
          <p:cNvPicPr>
            <a:picLocks noChangeAspect="1"/>
          </p:cNvPicPr>
          <p:nvPr/>
        </p:nvPicPr>
        <p:blipFill>
          <a:blip r:embed="rId3"/>
          <a:stretch>
            <a:fillRect/>
          </a:stretch>
        </p:blipFill>
        <p:spPr>
          <a:xfrm>
            <a:off x="3244850" y="4117737"/>
            <a:ext cx="8549500" cy="2502634"/>
          </a:xfrm>
          <a:prstGeom prst="rect">
            <a:avLst/>
          </a:prstGeom>
        </p:spPr>
      </p:pic>
    </p:spTree>
    <p:extLst>
      <p:ext uri="{BB962C8B-B14F-4D97-AF65-F5344CB8AC3E}">
        <p14:creationId xmlns:p14="http://schemas.microsoft.com/office/powerpoint/2010/main" val="189335742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5F5744-1510-4D13-84AD-BA2B71AF6EB1}" type="datetime2">
              <a:rPr lang="en-US" smtClean="0"/>
              <a:t>Saturday, December 4, 2021</a:t>
            </a:fld>
            <a:endParaRPr lang="en-US"/>
          </a:p>
        </p:txBody>
      </p:sp>
      <p:sp>
        <p:nvSpPr>
          <p:cNvPr id="3" name="Footer Placeholder 2"/>
          <p:cNvSpPr>
            <a:spLocks noGrp="1"/>
          </p:cNvSpPr>
          <p:nvPr>
            <p:ph type="ftr" sz="quarter" idx="11"/>
          </p:nvPr>
        </p:nvSpPr>
        <p:spPr/>
        <p:txBody>
          <a:bodyPr/>
          <a:lstStyle/>
          <a:p>
            <a:r>
              <a:rPr lang="en-US" smtClean="0"/>
              <a:t>Shahbaa  AbdulGHafoor</a:t>
            </a:r>
            <a:endParaRPr lang="en-US" dirty="0"/>
          </a:p>
        </p:txBody>
      </p:sp>
      <p:sp>
        <p:nvSpPr>
          <p:cNvPr id="4" name="Slide Number Placeholder 3"/>
          <p:cNvSpPr>
            <a:spLocks noGrp="1"/>
          </p:cNvSpPr>
          <p:nvPr>
            <p:ph type="sldNum" sz="quarter" idx="12"/>
          </p:nvPr>
        </p:nvSpPr>
        <p:spPr/>
        <p:txBody>
          <a:bodyPr/>
          <a:lstStyle/>
          <a:p>
            <a:fld id="{A5C98A2F-7B34-4D36-A6C8-4AC770F4BE7A}" type="slidenum">
              <a:rPr lang="en-US" smtClean="0"/>
              <a:t>107</a:t>
            </a:fld>
            <a:endParaRPr lang="en-US"/>
          </a:p>
        </p:txBody>
      </p:sp>
      <p:pic>
        <p:nvPicPr>
          <p:cNvPr id="5" name="Picture 4"/>
          <p:cNvPicPr>
            <a:picLocks noChangeAspect="1"/>
          </p:cNvPicPr>
          <p:nvPr/>
        </p:nvPicPr>
        <p:blipFill>
          <a:blip r:embed="rId2"/>
          <a:stretch>
            <a:fillRect/>
          </a:stretch>
        </p:blipFill>
        <p:spPr>
          <a:xfrm>
            <a:off x="555170" y="1178523"/>
            <a:ext cx="11171113" cy="4415460"/>
          </a:xfrm>
          <a:prstGeom prst="rect">
            <a:avLst/>
          </a:prstGeom>
        </p:spPr>
      </p:pic>
    </p:spTree>
    <p:extLst>
      <p:ext uri="{BB962C8B-B14F-4D97-AF65-F5344CB8AC3E}">
        <p14:creationId xmlns:p14="http://schemas.microsoft.com/office/powerpoint/2010/main" val="351484611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5F5744-1510-4D13-84AD-BA2B71AF6EB1}" type="datetime2">
              <a:rPr lang="en-US" smtClean="0"/>
              <a:t>Saturday, December 4, 2021</a:t>
            </a:fld>
            <a:endParaRPr lang="en-US"/>
          </a:p>
        </p:txBody>
      </p:sp>
      <p:sp>
        <p:nvSpPr>
          <p:cNvPr id="3" name="Footer Placeholder 2"/>
          <p:cNvSpPr>
            <a:spLocks noGrp="1"/>
          </p:cNvSpPr>
          <p:nvPr>
            <p:ph type="ftr" sz="quarter" idx="11"/>
          </p:nvPr>
        </p:nvSpPr>
        <p:spPr/>
        <p:txBody>
          <a:bodyPr/>
          <a:lstStyle/>
          <a:p>
            <a:r>
              <a:rPr lang="en-US" smtClean="0"/>
              <a:t>Shahbaa  AbdulGHafoor</a:t>
            </a:r>
            <a:endParaRPr lang="en-US" dirty="0"/>
          </a:p>
        </p:txBody>
      </p:sp>
      <p:sp>
        <p:nvSpPr>
          <p:cNvPr id="4" name="Slide Number Placeholder 3"/>
          <p:cNvSpPr>
            <a:spLocks noGrp="1"/>
          </p:cNvSpPr>
          <p:nvPr>
            <p:ph type="sldNum" sz="quarter" idx="12"/>
          </p:nvPr>
        </p:nvSpPr>
        <p:spPr/>
        <p:txBody>
          <a:bodyPr/>
          <a:lstStyle/>
          <a:p>
            <a:fld id="{A5C98A2F-7B34-4D36-A6C8-4AC770F4BE7A}" type="slidenum">
              <a:rPr lang="en-US" smtClean="0"/>
              <a:t>108</a:t>
            </a:fld>
            <a:endParaRPr lang="en-US"/>
          </a:p>
        </p:txBody>
      </p:sp>
      <p:pic>
        <p:nvPicPr>
          <p:cNvPr id="5" name="Picture 4"/>
          <p:cNvPicPr>
            <a:picLocks noChangeAspect="1"/>
          </p:cNvPicPr>
          <p:nvPr/>
        </p:nvPicPr>
        <p:blipFill>
          <a:blip r:embed="rId2"/>
          <a:stretch>
            <a:fillRect/>
          </a:stretch>
        </p:blipFill>
        <p:spPr>
          <a:xfrm>
            <a:off x="1370912" y="850855"/>
            <a:ext cx="2833014" cy="4197940"/>
          </a:xfrm>
          <a:prstGeom prst="rect">
            <a:avLst/>
          </a:prstGeom>
        </p:spPr>
      </p:pic>
      <p:sp>
        <p:nvSpPr>
          <p:cNvPr id="6" name="Rectangle 5"/>
          <p:cNvSpPr/>
          <p:nvPr/>
        </p:nvSpPr>
        <p:spPr>
          <a:xfrm>
            <a:off x="4648200" y="2072662"/>
            <a:ext cx="6096000" cy="1754326"/>
          </a:xfrm>
          <a:prstGeom prst="rect">
            <a:avLst/>
          </a:prstGeom>
        </p:spPr>
        <p:txBody>
          <a:bodyPr>
            <a:spAutoFit/>
          </a:bodyPr>
          <a:lstStyle/>
          <a:p>
            <a:r>
              <a:rPr lang="en-US" dirty="0"/>
              <a:t>Bone density in maxilla and mandible according to Misch. D1 is primarily found in the anterior mandible, buccal shelf and </a:t>
            </a:r>
            <a:r>
              <a:rPr lang="en-US" dirty="0" err="1"/>
              <a:t>midpalatal</a:t>
            </a:r>
            <a:r>
              <a:rPr lang="en-US" dirty="0"/>
              <a:t> region, D2 primarily in the anterior maxilla, the </a:t>
            </a:r>
            <a:r>
              <a:rPr lang="en-US" dirty="0" err="1"/>
              <a:t>midpalatal</a:t>
            </a:r>
            <a:r>
              <a:rPr lang="en-US" dirty="0"/>
              <a:t> region and the posterior mandible, D3 in the posterior maxilla and mandible, and D4 is found primarily in the tuberosity region.</a:t>
            </a:r>
          </a:p>
        </p:txBody>
      </p:sp>
    </p:spTree>
    <p:extLst>
      <p:ext uri="{BB962C8B-B14F-4D97-AF65-F5344CB8AC3E}">
        <p14:creationId xmlns:p14="http://schemas.microsoft.com/office/powerpoint/2010/main" val="317859388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5F5744-1510-4D13-84AD-BA2B71AF6EB1}" type="datetime2">
              <a:rPr lang="en-US" smtClean="0"/>
              <a:t>Saturday, December 4, 2021</a:t>
            </a:fld>
            <a:endParaRPr lang="en-US"/>
          </a:p>
        </p:txBody>
      </p:sp>
      <p:sp>
        <p:nvSpPr>
          <p:cNvPr id="3" name="Footer Placeholder 2"/>
          <p:cNvSpPr>
            <a:spLocks noGrp="1"/>
          </p:cNvSpPr>
          <p:nvPr>
            <p:ph type="ftr" sz="quarter" idx="11"/>
          </p:nvPr>
        </p:nvSpPr>
        <p:spPr/>
        <p:txBody>
          <a:bodyPr/>
          <a:lstStyle/>
          <a:p>
            <a:r>
              <a:rPr lang="en-US" smtClean="0"/>
              <a:t>Shahbaa  AbdulGHafoor</a:t>
            </a:r>
            <a:endParaRPr lang="en-US" dirty="0"/>
          </a:p>
        </p:txBody>
      </p:sp>
      <p:sp>
        <p:nvSpPr>
          <p:cNvPr id="4" name="Slide Number Placeholder 3"/>
          <p:cNvSpPr>
            <a:spLocks noGrp="1"/>
          </p:cNvSpPr>
          <p:nvPr>
            <p:ph type="sldNum" sz="quarter" idx="12"/>
          </p:nvPr>
        </p:nvSpPr>
        <p:spPr/>
        <p:txBody>
          <a:bodyPr/>
          <a:lstStyle/>
          <a:p>
            <a:fld id="{A5C98A2F-7B34-4D36-A6C8-4AC770F4BE7A}" type="slidenum">
              <a:rPr lang="en-US" smtClean="0"/>
              <a:t>109</a:t>
            </a:fld>
            <a:endParaRPr lang="en-US"/>
          </a:p>
        </p:txBody>
      </p:sp>
      <p:sp>
        <p:nvSpPr>
          <p:cNvPr id="5" name="Rectangle 4"/>
          <p:cNvSpPr/>
          <p:nvPr/>
        </p:nvSpPr>
        <p:spPr>
          <a:xfrm>
            <a:off x="3048000" y="2551837"/>
            <a:ext cx="6096000" cy="1754326"/>
          </a:xfrm>
          <a:prstGeom prst="rect">
            <a:avLst/>
          </a:prstGeom>
        </p:spPr>
        <p:txBody>
          <a:bodyPr>
            <a:spAutoFit/>
          </a:bodyPr>
          <a:lstStyle/>
          <a:p>
            <a:r>
              <a:rPr lang="en-US" dirty="0"/>
              <a:t>Regions of D1–D3 bone have been found to be adequate for temporary anchorage device (TAD) insertion. TADs placed in D1 and D2 bone exhibit lower stress at the screw-bone interface and may provide greater stationary anchorage during loading. Placement in D4 bone is not recommended owing to the high failure rate associated with it (35–50 percent)</a:t>
            </a:r>
          </a:p>
        </p:txBody>
      </p:sp>
    </p:spTree>
    <p:extLst>
      <p:ext uri="{BB962C8B-B14F-4D97-AF65-F5344CB8AC3E}">
        <p14:creationId xmlns:p14="http://schemas.microsoft.com/office/powerpoint/2010/main" val="27906901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5117" y="1276101"/>
            <a:ext cx="5521627" cy="2915709"/>
          </a:xfrm>
          <a:prstGeom prst="rect">
            <a:avLst/>
          </a:prstGeom>
        </p:spPr>
      </p:pic>
      <p:sp>
        <p:nvSpPr>
          <p:cNvPr id="3" name="Rectangle 2"/>
          <p:cNvSpPr/>
          <p:nvPr/>
        </p:nvSpPr>
        <p:spPr>
          <a:xfrm>
            <a:off x="7873342" y="4130599"/>
            <a:ext cx="2339679" cy="369460"/>
          </a:xfrm>
          <a:prstGeom prst="rect">
            <a:avLst/>
          </a:prstGeom>
        </p:spPr>
        <p:txBody>
          <a:bodyPr wrap="none">
            <a:spAutoFit/>
          </a:bodyPr>
          <a:lstStyle/>
          <a:p>
            <a:r>
              <a:rPr lang="en-US" sz="1801" dirty="0"/>
              <a:t>Inclination of the teeth</a:t>
            </a:r>
          </a:p>
        </p:txBody>
      </p:sp>
      <p:sp>
        <p:nvSpPr>
          <p:cNvPr id="4" name="Slide Number Placeholder 3"/>
          <p:cNvSpPr>
            <a:spLocks noGrp="1"/>
          </p:cNvSpPr>
          <p:nvPr>
            <p:ph type="sldNum" sz="quarter" idx="12"/>
          </p:nvPr>
        </p:nvSpPr>
        <p:spPr/>
        <p:txBody>
          <a:bodyPr/>
          <a:lstStyle/>
          <a:p>
            <a:fld id="{A5C98A2F-7B34-4D36-A6C8-4AC770F4BE7A}" type="slidenum">
              <a:rPr lang="en-US" smtClean="0"/>
              <a:t>11</a:t>
            </a:fld>
            <a:endParaRPr lang="en-US"/>
          </a:p>
        </p:txBody>
      </p:sp>
      <p:sp>
        <p:nvSpPr>
          <p:cNvPr id="5" name="Date Placeholder 4"/>
          <p:cNvSpPr>
            <a:spLocks noGrp="1"/>
          </p:cNvSpPr>
          <p:nvPr>
            <p:ph type="dt" sz="half" idx="10"/>
          </p:nvPr>
        </p:nvSpPr>
        <p:spPr/>
        <p:txBody>
          <a:bodyPr/>
          <a:lstStyle/>
          <a:p>
            <a:fld id="{E9DC7056-FA18-41CE-BD32-33C9DB0BF647}" type="datetime2">
              <a:rPr lang="en-US" smtClean="0"/>
              <a:t>Saturday, December 4, 2021</a:t>
            </a:fld>
            <a:endParaRPr lang="en-US"/>
          </a:p>
        </p:txBody>
      </p:sp>
      <p:sp>
        <p:nvSpPr>
          <p:cNvPr id="6" name="Footer Placeholder 5"/>
          <p:cNvSpPr>
            <a:spLocks noGrp="1"/>
          </p:cNvSpPr>
          <p:nvPr>
            <p:ph type="ftr" sz="quarter" idx="11"/>
          </p:nvPr>
        </p:nvSpPr>
        <p:spPr/>
        <p:txBody>
          <a:bodyPr/>
          <a:lstStyle/>
          <a:p>
            <a:r>
              <a:rPr lang="en-US" dirty="0" smtClean="0"/>
              <a:t>Shahbaa  </a:t>
            </a:r>
            <a:r>
              <a:rPr lang="en-US" dirty="0" err="1" smtClean="0"/>
              <a:t>AbdulGHafoor</a:t>
            </a:r>
            <a:endParaRPr lang="en-US" dirty="0"/>
          </a:p>
        </p:txBody>
      </p:sp>
      <p:pic>
        <p:nvPicPr>
          <p:cNvPr id="7" name="Picture 6"/>
          <p:cNvPicPr>
            <a:picLocks noChangeAspect="1"/>
          </p:cNvPicPr>
          <p:nvPr/>
        </p:nvPicPr>
        <p:blipFill>
          <a:blip r:embed="rId4"/>
          <a:stretch>
            <a:fillRect/>
          </a:stretch>
        </p:blipFill>
        <p:spPr>
          <a:xfrm>
            <a:off x="7372504" y="1029192"/>
            <a:ext cx="3200677" cy="493819"/>
          </a:xfrm>
          <a:prstGeom prst="rect">
            <a:avLst/>
          </a:prstGeom>
        </p:spPr>
      </p:pic>
      <p:sp>
        <p:nvSpPr>
          <p:cNvPr id="8" name="Rectangle 7"/>
          <p:cNvSpPr/>
          <p:nvPr/>
        </p:nvSpPr>
        <p:spPr>
          <a:xfrm>
            <a:off x="8305990" y="5243539"/>
            <a:ext cx="1221809" cy="369332"/>
          </a:xfrm>
          <a:prstGeom prst="rect">
            <a:avLst/>
          </a:prstGeom>
        </p:spPr>
        <p:txBody>
          <a:bodyPr wrap="none">
            <a:spAutoFit/>
          </a:bodyPr>
          <a:lstStyle/>
          <a:p>
            <a:r>
              <a:rPr lang="en-US" dirty="0"/>
              <a:t>Singh,2007</a:t>
            </a:r>
          </a:p>
        </p:txBody>
      </p:sp>
    </p:spTree>
    <p:extLst>
      <p:ext uri="{BB962C8B-B14F-4D97-AF65-F5344CB8AC3E}">
        <p14:creationId xmlns:p14="http://schemas.microsoft.com/office/powerpoint/2010/main" val="1025714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5F5744-1510-4D13-84AD-BA2B71AF6EB1}" type="datetime2">
              <a:rPr lang="en-US" smtClean="0"/>
              <a:t>Saturday, December 4, 2021</a:t>
            </a:fld>
            <a:endParaRPr lang="en-US"/>
          </a:p>
        </p:txBody>
      </p:sp>
      <p:sp>
        <p:nvSpPr>
          <p:cNvPr id="3" name="Footer Placeholder 2"/>
          <p:cNvSpPr>
            <a:spLocks noGrp="1"/>
          </p:cNvSpPr>
          <p:nvPr>
            <p:ph type="ftr" sz="quarter" idx="11"/>
          </p:nvPr>
        </p:nvSpPr>
        <p:spPr/>
        <p:txBody>
          <a:bodyPr/>
          <a:lstStyle/>
          <a:p>
            <a:r>
              <a:rPr lang="en-US" smtClean="0"/>
              <a:t>Shahbaa  AbdulGHafoor</a:t>
            </a:r>
            <a:endParaRPr lang="en-US" dirty="0"/>
          </a:p>
        </p:txBody>
      </p:sp>
      <p:sp>
        <p:nvSpPr>
          <p:cNvPr id="4" name="Slide Number Placeholder 3"/>
          <p:cNvSpPr>
            <a:spLocks noGrp="1"/>
          </p:cNvSpPr>
          <p:nvPr>
            <p:ph type="sldNum" sz="quarter" idx="12"/>
          </p:nvPr>
        </p:nvSpPr>
        <p:spPr/>
        <p:txBody>
          <a:bodyPr/>
          <a:lstStyle/>
          <a:p>
            <a:fld id="{A5C98A2F-7B34-4D36-A6C8-4AC770F4BE7A}" type="slidenum">
              <a:rPr lang="en-US" smtClean="0"/>
              <a:t>110</a:t>
            </a:fld>
            <a:endParaRPr lang="en-US"/>
          </a:p>
        </p:txBody>
      </p:sp>
      <p:sp>
        <p:nvSpPr>
          <p:cNvPr id="6" name="Rectangle 5"/>
          <p:cNvSpPr/>
          <p:nvPr/>
        </p:nvSpPr>
        <p:spPr>
          <a:xfrm>
            <a:off x="2395198" y="1818491"/>
            <a:ext cx="6096000" cy="4247317"/>
          </a:xfrm>
          <a:prstGeom prst="rect">
            <a:avLst/>
          </a:prstGeom>
        </p:spPr>
        <p:txBody>
          <a:bodyPr>
            <a:spAutoFit/>
          </a:bodyPr>
          <a:lstStyle/>
          <a:p>
            <a:endParaRPr lang="en-US" dirty="0"/>
          </a:p>
          <a:p>
            <a:r>
              <a:rPr lang="en-US" dirty="0"/>
              <a:t>Based on clinical hardness of bone as perceived during drilling prior to implant placement Misch CE (</a:t>
            </a:r>
            <a:r>
              <a:rPr lang="en-US" dirty="0" smtClean="0"/>
              <a:t>1993) </a:t>
            </a:r>
            <a:r>
              <a:rPr lang="en-US" dirty="0"/>
              <a:t>categorized the bone density into four groups</a:t>
            </a:r>
            <a:r>
              <a:rPr lang="en-US" dirty="0" smtClean="0"/>
              <a:t>.</a:t>
            </a:r>
          </a:p>
          <a:p>
            <a:endParaRPr lang="en-US" dirty="0" smtClean="0"/>
          </a:p>
          <a:p>
            <a:r>
              <a:rPr lang="en-US" dirty="0" smtClean="0"/>
              <a:t> </a:t>
            </a:r>
            <a:r>
              <a:rPr lang="en-US" dirty="0"/>
              <a:t>Drilling and placing implants in D1 has the tactile analogue of oak </a:t>
            </a:r>
            <a:r>
              <a:rPr lang="ar-IQ" dirty="0" smtClean="0"/>
              <a:t>بلوط</a:t>
            </a:r>
            <a:r>
              <a:rPr lang="en-US" dirty="0" smtClean="0"/>
              <a:t>or </a:t>
            </a:r>
            <a:r>
              <a:rPr lang="en-US" dirty="0"/>
              <a:t>maple wood</a:t>
            </a:r>
            <a:r>
              <a:rPr lang="en-US" dirty="0" smtClean="0"/>
              <a:t>.</a:t>
            </a:r>
          </a:p>
          <a:p>
            <a:endParaRPr lang="en-US" dirty="0" smtClean="0"/>
          </a:p>
          <a:p>
            <a:r>
              <a:rPr lang="en-US" dirty="0" smtClean="0"/>
              <a:t> </a:t>
            </a:r>
            <a:r>
              <a:rPr lang="en-US" dirty="0"/>
              <a:t>D2 bone is similar to the tactile sensation of drilling </a:t>
            </a:r>
            <a:r>
              <a:rPr lang="en-US" dirty="0" smtClean="0"/>
              <a:t>into</a:t>
            </a:r>
            <a:r>
              <a:rPr lang="ar-IQ" dirty="0" smtClean="0"/>
              <a:t>صنوبر</a:t>
            </a:r>
            <a:r>
              <a:rPr lang="en-US" dirty="0" smtClean="0"/>
              <a:t> </a:t>
            </a:r>
            <a:r>
              <a:rPr lang="en-US" dirty="0"/>
              <a:t>spruce or white pine wood</a:t>
            </a:r>
            <a:r>
              <a:rPr lang="en-US" dirty="0" smtClean="0"/>
              <a:t>.</a:t>
            </a:r>
          </a:p>
          <a:p>
            <a:endParaRPr lang="en-US" dirty="0" smtClean="0"/>
          </a:p>
          <a:p>
            <a:r>
              <a:rPr lang="en-US" dirty="0" smtClean="0"/>
              <a:t> </a:t>
            </a:r>
            <a:r>
              <a:rPr lang="en-US" dirty="0"/>
              <a:t>Drilling into D3 bone has the tactile analogue </a:t>
            </a:r>
            <a:r>
              <a:rPr lang="en-US" dirty="0" smtClean="0"/>
              <a:t>of</a:t>
            </a:r>
            <a:r>
              <a:rPr lang="ar-IQ" dirty="0" smtClean="0"/>
              <a:t>لبلسا</a:t>
            </a:r>
            <a:r>
              <a:rPr lang="en-US" dirty="0" smtClean="0"/>
              <a:t> </a:t>
            </a:r>
            <a:r>
              <a:rPr lang="ar-IQ" dirty="0" smtClean="0"/>
              <a:t>ا</a:t>
            </a:r>
            <a:r>
              <a:rPr lang="en-US" dirty="0" smtClean="0"/>
              <a:t>balsa </a:t>
            </a:r>
            <a:r>
              <a:rPr lang="en-US" dirty="0"/>
              <a:t>wood</a:t>
            </a:r>
            <a:r>
              <a:rPr lang="en-US" dirty="0" smtClean="0"/>
              <a:t>.</a:t>
            </a:r>
          </a:p>
          <a:p>
            <a:endParaRPr lang="en-US" dirty="0"/>
          </a:p>
          <a:p>
            <a:r>
              <a:rPr lang="en-US" dirty="0" smtClean="0"/>
              <a:t> </a:t>
            </a:r>
            <a:r>
              <a:rPr lang="en-US" dirty="0"/>
              <a:t>D4 bone is similar to drilling into </a:t>
            </a:r>
            <a:r>
              <a:rPr lang="en-US" dirty="0" err="1" smtClean="0"/>
              <a:t>styro</a:t>
            </a:r>
            <a:r>
              <a:rPr lang="ar-IQ" dirty="0" smtClean="0"/>
              <a:t> </a:t>
            </a:r>
            <a:r>
              <a:rPr lang="en-US" dirty="0" smtClean="0"/>
              <a:t>foam</a:t>
            </a:r>
            <a:r>
              <a:rPr lang="en-US" dirty="0"/>
              <a:t>.</a:t>
            </a:r>
          </a:p>
        </p:txBody>
      </p:sp>
      <p:sp>
        <p:nvSpPr>
          <p:cNvPr id="5" name="Rectangle 4"/>
          <p:cNvSpPr/>
          <p:nvPr/>
        </p:nvSpPr>
        <p:spPr>
          <a:xfrm>
            <a:off x="2395198" y="1066284"/>
            <a:ext cx="3814314" cy="461665"/>
          </a:xfrm>
          <a:prstGeom prst="rect">
            <a:avLst/>
          </a:prstGeom>
        </p:spPr>
        <p:txBody>
          <a:bodyPr wrap="none">
            <a:spAutoFit/>
          </a:bodyPr>
          <a:lstStyle/>
          <a:p>
            <a:r>
              <a:rPr lang="en-US" sz="2400" b="1" dirty="0">
                <a:solidFill>
                  <a:srgbClr val="FF0000"/>
                </a:solidFill>
              </a:rPr>
              <a:t>Misch CE (1993) categorized </a:t>
            </a:r>
          </a:p>
        </p:txBody>
      </p:sp>
    </p:spTree>
    <p:extLst>
      <p:ext uri="{BB962C8B-B14F-4D97-AF65-F5344CB8AC3E}">
        <p14:creationId xmlns:p14="http://schemas.microsoft.com/office/powerpoint/2010/main" val="3193279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6">
                                            <p:txEl>
                                              <p:pRg st="3" end="3"/>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6">
                                            <p:txEl>
                                              <p:pRg st="5" end="5"/>
                                            </p:txEl>
                                          </p:spTgt>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6">
                                            <p:txEl>
                                              <p:pRg st="7" end="7"/>
                                            </p:txEl>
                                          </p:spTgt>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6">
                                            <p:txEl>
                                              <p:pRg st="9" end="9"/>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5F5744-1510-4D13-84AD-BA2B71AF6EB1}" type="datetime2">
              <a:rPr lang="en-US" smtClean="0"/>
              <a:t>Saturday, December 4, 2021</a:t>
            </a:fld>
            <a:endParaRPr lang="en-US"/>
          </a:p>
        </p:txBody>
      </p:sp>
      <p:sp>
        <p:nvSpPr>
          <p:cNvPr id="3" name="Footer Placeholder 2"/>
          <p:cNvSpPr>
            <a:spLocks noGrp="1"/>
          </p:cNvSpPr>
          <p:nvPr>
            <p:ph type="ftr" sz="quarter" idx="11"/>
          </p:nvPr>
        </p:nvSpPr>
        <p:spPr/>
        <p:txBody>
          <a:bodyPr/>
          <a:lstStyle/>
          <a:p>
            <a:r>
              <a:rPr lang="en-US" smtClean="0"/>
              <a:t>Shahbaa  AbdulGHafoor</a:t>
            </a:r>
            <a:endParaRPr lang="en-US" dirty="0"/>
          </a:p>
        </p:txBody>
      </p:sp>
      <p:sp>
        <p:nvSpPr>
          <p:cNvPr id="4" name="Slide Number Placeholder 3"/>
          <p:cNvSpPr>
            <a:spLocks noGrp="1"/>
          </p:cNvSpPr>
          <p:nvPr>
            <p:ph type="sldNum" sz="quarter" idx="12"/>
          </p:nvPr>
        </p:nvSpPr>
        <p:spPr/>
        <p:txBody>
          <a:bodyPr/>
          <a:lstStyle/>
          <a:p>
            <a:fld id="{A5C98A2F-7B34-4D36-A6C8-4AC770F4BE7A}" type="slidenum">
              <a:rPr lang="en-US" smtClean="0"/>
              <a:t>111</a:t>
            </a:fld>
            <a:endParaRPr lang="en-US"/>
          </a:p>
        </p:txBody>
      </p:sp>
      <p:sp>
        <p:nvSpPr>
          <p:cNvPr id="5" name="Rectangle 4"/>
          <p:cNvSpPr/>
          <p:nvPr/>
        </p:nvSpPr>
        <p:spPr>
          <a:xfrm>
            <a:off x="3048000" y="889844"/>
            <a:ext cx="6096000" cy="5078313"/>
          </a:xfrm>
          <a:prstGeom prst="rect">
            <a:avLst/>
          </a:prstGeom>
        </p:spPr>
        <p:txBody>
          <a:bodyPr>
            <a:spAutoFit/>
          </a:bodyPr>
          <a:lstStyle/>
          <a:p>
            <a:r>
              <a:rPr lang="en-US" dirty="0"/>
              <a:t>Conclusion</a:t>
            </a:r>
          </a:p>
          <a:p>
            <a:r>
              <a:rPr lang="en-US" dirty="0"/>
              <a:t>1.</a:t>
            </a:r>
          </a:p>
          <a:p>
            <a:r>
              <a:rPr lang="en-US" dirty="0"/>
              <a:t>Knowledge of low density sites prior to implant placement allows clinician to use longer implant in these areas to improve retention.</a:t>
            </a:r>
          </a:p>
          <a:p>
            <a:endParaRPr lang="en-US" dirty="0"/>
          </a:p>
          <a:p>
            <a:r>
              <a:rPr lang="en-US" dirty="0"/>
              <a:t>2.</a:t>
            </a:r>
          </a:p>
          <a:p>
            <a:r>
              <a:rPr lang="en-US" dirty="0"/>
              <a:t>In areas of high bone density, use of pre-drilling method avoids the breakage of implant. Sufficient irrigation should be done to prevent overheating of bone in that area.</a:t>
            </a:r>
          </a:p>
          <a:p>
            <a:endParaRPr lang="en-US" dirty="0"/>
          </a:p>
          <a:p>
            <a:r>
              <a:rPr lang="en-US" dirty="0"/>
              <a:t>3.</a:t>
            </a:r>
          </a:p>
          <a:p>
            <a:r>
              <a:rPr lang="en-US" dirty="0"/>
              <a:t>Immediate loading of mini-implants is possible because of higher bone density in all the areas of cortical bone.</a:t>
            </a:r>
          </a:p>
          <a:p>
            <a:endParaRPr lang="en-US" dirty="0"/>
          </a:p>
          <a:p>
            <a:r>
              <a:rPr lang="en-US" dirty="0"/>
              <a:t>4.</a:t>
            </a:r>
          </a:p>
          <a:p>
            <a:r>
              <a:rPr lang="en-US" dirty="0"/>
              <a:t>In areas of low bone density, it is necessary to augment the anchorage as per requirement.</a:t>
            </a:r>
          </a:p>
        </p:txBody>
      </p:sp>
    </p:spTree>
    <p:extLst>
      <p:ext uri="{BB962C8B-B14F-4D97-AF65-F5344CB8AC3E}">
        <p14:creationId xmlns:p14="http://schemas.microsoft.com/office/powerpoint/2010/main" val="300487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p:cTn id="7"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1" end="1"/>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p:cTn id="13"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4"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15"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16" dur="10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 calcmode="lin" valueType="num">
                                      <p:cBhvr>
                                        <p:cTn id="21" dur="1000" fill="hold"/>
                                        <p:tgtEl>
                                          <p:spTgt spid="5">
                                            <p:txEl>
                                              <p:pRg st="4" end="4"/>
                                            </p:txEl>
                                          </p:spTgt>
                                        </p:tgtEl>
                                        <p:attrNameLst>
                                          <p:attrName>ppt_w</p:attrName>
                                        </p:attrNameLst>
                                      </p:cBhvr>
                                      <p:tavLst>
                                        <p:tav tm="0">
                                          <p:val>
                                            <p:fltVal val="0"/>
                                          </p:val>
                                        </p:tav>
                                        <p:tav tm="100000">
                                          <p:val>
                                            <p:strVal val="#ppt_w"/>
                                          </p:val>
                                        </p:tav>
                                      </p:tavLst>
                                    </p:anim>
                                    <p:anim calcmode="lin" valueType="num">
                                      <p:cBhvr>
                                        <p:cTn id="22" dur="1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23" dur="1000" fill="hold"/>
                                        <p:tgtEl>
                                          <p:spTgt spid="5">
                                            <p:txEl>
                                              <p:pRg st="4" end="4"/>
                                            </p:txEl>
                                          </p:spTgt>
                                        </p:tgtEl>
                                        <p:attrNameLst>
                                          <p:attrName>style.rotation</p:attrName>
                                        </p:attrNameLst>
                                      </p:cBhvr>
                                      <p:tavLst>
                                        <p:tav tm="0">
                                          <p:val>
                                            <p:fltVal val="90"/>
                                          </p:val>
                                        </p:tav>
                                        <p:tav tm="100000">
                                          <p:val>
                                            <p:fltVal val="0"/>
                                          </p:val>
                                        </p:tav>
                                      </p:tavLst>
                                    </p:anim>
                                    <p:animEffect transition="in" filter="fade">
                                      <p:cBhvr>
                                        <p:cTn id="24" dur="1000"/>
                                        <p:tgtEl>
                                          <p:spTgt spid="5">
                                            <p:txEl>
                                              <p:pRg st="4" end="4"/>
                                            </p:txEl>
                                          </p:spTgt>
                                        </p:tgtEl>
                                      </p:cBhvr>
                                    </p:animEffect>
                                  </p:childTnLst>
                                </p:cTn>
                              </p:par>
                              <p:par>
                                <p:cTn id="25" presetID="31" presetClass="entr" presetSubtype="0" fill="hold" nodeType="with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 calcmode="lin" valueType="num">
                                      <p:cBhvr>
                                        <p:cTn id="27" dur="1000" fill="hold"/>
                                        <p:tgtEl>
                                          <p:spTgt spid="5">
                                            <p:txEl>
                                              <p:pRg st="5" end="5"/>
                                            </p:txEl>
                                          </p:spTgt>
                                        </p:tgtEl>
                                        <p:attrNameLst>
                                          <p:attrName>ppt_w</p:attrName>
                                        </p:attrNameLst>
                                      </p:cBhvr>
                                      <p:tavLst>
                                        <p:tav tm="0">
                                          <p:val>
                                            <p:fltVal val="0"/>
                                          </p:val>
                                        </p:tav>
                                        <p:tav tm="100000">
                                          <p:val>
                                            <p:strVal val="#ppt_w"/>
                                          </p:val>
                                        </p:tav>
                                      </p:tavLst>
                                    </p:anim>
                                    <p:anim calcmode="lin" valueType="num">
                                      <p:cBhvr>
                                        <p:cTn id="28" dur="1000" fill="hold"/>
                                        <p:tgtEl>
                                          <p:spTgt spid="5">
                                            <p:txEl>
                                              <p:pRg st="5" end="5"/>
                                            </p:txEl>
                                          </p:spTgt>
                                        </p:tgtEl>
                                        <p:attrNameLst>
                                          <p:attrName>ppt_h</p:attrName>
                                        </p:attrNameLst>
                                      </p:cBhvr>
                                      <p:tavLst>
                                        <p:tav tm="0">
                                          <p:val>
                                            <p:fltVal val="0"/>
                                          </p:val>
                                        </p:tav>
                                        <p:tav tm="100000">
                                          <p:val>
                                            <p:strVal val="#ppt_h"/>
                                          </p:val>
                                        </p:tav>
                                      </p:tavLst>
                                    </p:anim>
                                    <p:anim calcmode="lin" valueType="num">
                                      <p:cBhvr>
                                        <p:cTn id="29" dur="1000" fill="hold"/>
                                        <p:tgtEl>
                                          <p:spTgt spid="5">
                                            <p:txEl>
                                              <p:pRg st="5" end="5"/>
                                            </p:txEl>
                                          </p:spTgt>
                                        </p:tgtEl>
                                        <p:attrNameLst>
                                          <p:attrName>style.rotation</p:attrName>
                                        </p:attrNameLst>
                                      </p:cBhvr>
                                      <p:tavLst>
                                        <p:tav tm="0">
                                          <p:val>
                                            <p:fltVal val="90"/>
                                          </p:val>
                                        </p:tav>
                                        <p:tav tm="100000">
                                          <p:val>
                                            <p:fltVal val="0"/>
                                          </p:val>
                                        </p:tav>
                                      </p:tavLst>
                                    </p:anim>
                                    <p:animEffect transition="in" filter="fade">
                                      <p:cBhvr>
                                        <p:cTn id="30" dur="1000"/>
                                        <p:tgtEl>
                                          <p:spTgt spid="5">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anim calcmode="lin" valueType="num">
                                      <p:cBhvr>
                                        <p:cTn id="35" dur="1000" fill="hold"/>
                                        <p:tgtEl>
                                          <p:spTgt spid="5">
                                            <p:txEl>
                                              <p:pRg st="7" end="7"/>
                                            </p:txEl>
                                          </p:spTgt>
                                        </p:tgtEl>
                                        <p:attrNameLst>
                                          <p:attrName>ppt_w</p:attrName>
                                        </p:attrNameLst>
                                      </p:cBhvr>
                                      <p:tavLst>
                                        <p:tav tm="0">
                                          <p:val>
                                            <p:fltVal val="0"/>
                                          </p:val>
                                        </p:tav>
                                        <p:tav tm="100000">
                                          <p:val>
                                            <p:strVal val="#ppt_w"/>
                                          </p:val>
                                        </p:tav>
                                      </p:tavLst>
                                    </p:anim>
                                    <p:anim calcmode="lin" valueType="num">
                                      <p:cBhvr>
                                        <p:cTn id="36" dur="1000" fill="hold"/>
                                        <p:tgtEl>
                                          <p:spTgt spid="5">
                                            <p:txEl>
                                              <p:pRg st="7" end="7"/>
                                            </p:txEl>
                                          </p:spTgt>
                                        </p:tgtEl>
                                        <p:attrNameLst>
                                          <p:attrName>ppt_h</p:attrName>
                                        </p:attrNameLst>
                                      </p:cBhvr>
                                      <p:tavLst>
                                        <p:tav tm="0">
                                          <p:val>
                                            <p:fltVal val="0"/>
                                          </p:val>
                                        </p:tav>
                                        <p:tav tm="100000">
                                          <p:val>
                                            <p:strVal val="#ppt_h"/>
                                          </p:val>
                                        </p:tav>
                                      </p:tavLst>
                                    </p:anim>
                                    <p:anim calcmode="lin" valueType="num">
                                      <p:cBhvr>
                                        <p:cTn id="37" dur="1000" fill="hold"/>
                                        <p:tgtEl>
                                          <p:spTgt spid="5">
                                            <p:txEl>
                                              <p:pRg st="7" end="7"/>
                                            </p:txEl>
                                          </p:spTgt>
                                        </p:tgtEl>
                                        <p:attrNameLst>
                                          <p:attrName>style.rotation</p:attrName>
                                        </p:attrNameLst>
                                      </p:cBhvr>
                                      <p:tavLst>
                                        <p:tav tm="0">
                                          <p:val>
                                            <p:fltVal val="90"/>
                                          </p:val>
                                        </p:tav>
                                        <p:tav tm="100000">
                                          <p:val>
                                            <p:fltVal val="0"/>
                                          </p:val>
                                        </p:tav>
                                      </p:tavLst>
                                    </p:anim>
                                    <p:animEffect transition="in" filter="fade">
                                      <p:cBhvr>
                                        <p:cTn id="38" dur="1000"/>
                                        <p:tgtEl>
                                          <p:spTgt spid="5">
                                            <p:txEl>
                                              <p:pRg st="7" end="7"/>
                                            </p:txEl>
                                          </p:spTgt>
                                        </p:tgtEl>
                                      </p:cBhvr>
                                    </p:animEffect>
                                  </p:childTnLst>
                                </p:cTn>
                              </p:par>
                              <p:par>
                                <p:cTn id="39" presetID="31" presetClass="entr" presetSubtype="0" fill="hold" nodeType="withEffect">
                                  <p:stCondLst>
                                    <p:cond delay="0"/>
                                  </p:stCondLst>
                                  <p:childTnLst>
                                    <p:set>
                                      <p:cBhvr>
                                        <p:cTn id="40" dur="1" fill="hold">
                                          <p:stCondLst>
                                            <p:cond delay="0"/>
                                          </p:stCondLst>
                                        </p:cTn>
                                        <p:tgtEl>
                                          <p:spTgt spid="5">
                                            <p:txEl>
                                              <p:pRg st="8" end="8"/>
                                            </p:txEl>
                                          </p:spTgt>
                                        </p:tgtEl>
                                        <p:attrNameLst>
                                          <p:attrName>style.visibility</p:attrName>
                                        </p:attrNameLst>
                                      </p:cBhvr>
                                      <p:to>
                                        <p:strVal val="visible"/>
                                      </p:to>
                                    </p:set>
                                    <p:anim calcmode="lin" valueType="num">
                                      <p:cBhvr>
                                        <p:cTn id="41" dur="1000" fill="hold"/>
                                        <p:tgtEl>
                                          <p:spTgt spid="5">
                                            <p:txEl>
                                              <p:pRg st="8" end="8"/>
                                            </p:txEl>
                                          </p:spTgt>
                                        </p:tgtEl>
                                        <p:attrNameLst>
                                          <p:attrName>ppt_w</p:attrName>
                                        </p:attrNameLst>
                                      </p:cBhvr>
                                      <p:tavLst>
                                        <p:tav tm="0">
                                          <p:val>
                                            <p:fltVal val="0"/>
                                          </p:val>
                                        </p:tav>
                                        <p:tav tm="100000">
                                          <p:val>
                                            <p:strVal val="#ppt_w"/>
                                          </p:val>
                                        </p:tav>
                                      </p:tavLst>
                                    </p:anim>
                                    <p:anim calcmode="lin" valueType="num">
                                      <p:cBhvr>
                                        <p:cTn id="42" dur="1000" fill="hold"/>
                                        <p:tgtEl>
                                          <p:spTgt spid="5">
                                            <p:txEl>
                                              <p:pRg st="8" end="8"/>
                                            </p:txEl>
                                          </p:spTgt>
                                        </p:tgtEl>
                                        <p:attrNameLst>
                                          <p:attrName>ppt_h</p:attrName>
                                        </p:attrNameLst>
                                      </p:cBhvr>
                                      <p:tavLst>
                                        <p:tav tm="0">
                                          <p:val>
                                            <p:fltVal val="0"/>
                                          </p:val>
                                        </p:tav>
                                        <p:tav tm="100000">
                                          <p:val>
                                            <p:strVal val="#ppt_h"/>
                                          </p:val>
                                        </p:tav>
                                      </p:tavLst>
                                    </p:anim>
                                    <p:anim calcmode="lin" valueType="num">
                                      <p:cBhvr>
                                        <p:cTn id="43" dur="1000" fill="hold"/>
                                        <p:tgtEl>
                                          <p:spTgt spid="5">
                                            <p:txEl>
                                              <p:pRg st="8" end="8"/>
                                            </p:txEl>
                                          </p:spTgt>
                                        </p:tgtEl>
                                        <p:attrNameLst>
                                          <p:attrName>style.rotation</p:attrName>
                                        </p:attrNameLst>
                                      </p:cBhvr>
                                      <p:tavLst>
                                        <p:tav tm="0">
                                          <p:val>
                                            <p:fltVal val="90"/>
                                          </p:val>
                                        </p:tav>
                                        <p:tav tm="100000">
                                          <p:val>
                                            <p:fltVal val="0"/>
                                          </p:val>
                                        </p:tav>
                                      </p:tavLst>
                                    </p:anim>
                                    <p:animEffect transition="in" filter="fade">
                                      <p:cBhvr>
                                        <p:cTn id="44" dur="1000"/>
                                        <p:tgtEl>
                                          <p:spTgt spid="5">
                                            <p:txEl>
                                              <p:pRg st="8" end="8"/>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5">
                                            <p:txEl>
                                              <p:pRg st="10" end="10"/>
                                            </p:txEl>
                                          </p:spTgt>
                                        </p:tgtEl>
                                        <p:attrNameLst>
                                          <p:attrName>style.visibility</p:attrName>
                                        </p:attrNameLst>
                                      </p:cBhvr>
                                      <p:to>
                                        <p:strVal val="visible"/>
                                      </p:to>
                                    </p:set>
                                    <p:anim calcmode="lin" valueType="num">
                                      <p:cBhvr>
                                        <p:cTn id="49" dur="1000" fill="hold"/>
                                        <p:tgtEl>
                                          <p:spTgt spid="5">
                                            <p:txEl>
                                              <p:pRg st="10" end="10"/>
                                            </p:txEl>
                                          </p:spTgt>
                                        </p:tgtEl>
                                        <p:attrNameLst>
                                          <p:attrName>ppt_w</p:attrName>
                                        </p:attrNameLst>
                                      </p:cBhvr>
                                      <p:tavLst>
                                        <p:tav tm="0">
                                          <p:val>
                                            <p:fltVal val="0"/>
                                          </p:val>
                                        </p:tav>
                                        <p:tav tm="100000">
                                          <p:val>
                                            <p:strVal val="#ppt_w"/>
                                          </p:val>
                                        </p:tav>
                                      </p:tavLst>
                                    </p:anim>
                                    <p:anim calcmode="lin" valueType="num">
                                      <p:cBhvr>
                                        <p:cTn id="50" dur="1000" fill="hold"/>
                                        <p:tgtEl>
                                          <p:spTgt spid="5">
                                            <p:txEl>
                                              <p:pRg st="10" end="10"/>
                                            </p:txEl>
                                          </p:spTgt>
                                        </p:tgtEl>
                                        <p:attrNameLst>
                                          <p:attrName>ppt_h</p:attrName>
                                        </p:attrNameLst>
                                      </p:cBhvr>
                                      <p:tavLst>
                                        <p:tav tm="0">
                                          <p:val>
                                            <p:fltVal val="0"/>
                                          </p:val>
                                        </p:tav>
                                        <p:tav tm="100000">
                                          <p:val>
                                            <p:strVal val="#ppt_h"/>
                                          </p:val>
                                        </p:tav>
                                      </p:tavLst>
                                    </p:anim>
                                    <p:anim calcmode="lin" valueType="num">
                                      <p:cBhvr>
                                        <p:cTn id="51" dur="1000" fill="hold"/>
                                        <p:tgtEl>
                                          <p:spTgt spid="5">
                                            <p:txEl>
                                              <p:pRg st="10" end="10"/>
                                            </p:txEl>
                                          </p:spTgt>
                                        </p:tgtEl>
                                        <p:attrNameLst>
                                          <p:attrName>style.rotation</p:attrName>
                                        </p:attrNameLst>
                                      </p:cBhvr>
                                      <p:tavLst>
                                        <p:tav tm="0">
                                          <p:val>
                                            <p:fltVal val="90"/>
                                          </p:val>
                                        </p:tav>
                                        <p:tav tm="100000">
                                          <p:val>
                                            <p:fltVal val="0"/>
                                          </p:val>
                                        </p:tav>
                                      </p:tavLst>
                                    </p:anim>
                                    <p:animEffect transition="in" filter="fade">
                                      <p:cBhvr>
                                        <p:cTn id="52" dur="1000"/>
                                        <p:tgtEl>
                                          <p:spTgt spid="5">
                                            <p:txEl>
                                              <p:pRg st="10" end="10"/>
                                            </p:txEl>
                                          </p:spTgt>
                                        </p:tgtEl>
                                      </p:cBhvr>
                                    </p:animEffect>
                                  </p:childTnLst>
                                </p:cTn>
                              </p:par>
                              <p:par>
                                <p:cTn id="53" presetID="31" presetClass="entr" presetSubtype="0" fill="hold" nodeType="withEffect">
                                  <p:stCondLst>
                                    <p:cond delay="0"/>
                                  </p:stCondLst>
                                  <p:childTnLst>
                                    <p:set>
                                      <p:cBhvr>
                                        <p:cTn id="54" dur="1" fill="hold">
                                          <p:stCondLst>
                                            <p:cond delay="0"/>
                                          </p:stCondLst>
                                        </p:cTn>
                                        <p:tgtEl>
                                          <p:spTgt spid="5">
                                            <p:txEl>
                                              <p:pRg st="11" end="11"/>
                                            </p:txEl>
                                          </p:spTgt>
                                        </p:tgtEl>
                                        <p:attrNameLst>
                                          <p:attrName>style.visibility</p:attrName>
                                        </p:attrNameLst>
                                      </p:cBhvr>
                                      <p:to>
                                        <p:strVal val="visible"/>
                                      </p:to>
                                    </p:set>
                                    <p:anim calcmode="lin" valueType="num">
                                      <p:cBhvr>
                                        <p:cTn id="55" dur="1000" fill="hold"/>
                                        <p:tgtEl>
                                          <p:spTgt spid="5">
                                            <p:txEl>
                                              <p:pRg st="11" end="11"/>
                                            </p:txEl>
                                          </p:spTgt>
                                        </p:tgtEl>
                                        <p:attrNameLst>
                                          <p:attrName>ppt_w</p:attrName>
                                        </p:attrNameLst>
                                      </p:cBhvr>
                                      <p:tavLst>
                                        <p:tav tm="0">
                                          <p:val>
                                            <p:fltVal val="0"/>
                                          </p:val>
                                        </p:tav>
                                        <p:tav tm="100000">
                                          <p:val>
                                            <p:strVal val="#ppt_w"/>
                                          </p:val>
                                        </p:tav>
                                      </p:tavLst>
                                    </p:anim>
                                    <p:anim calcmode="lin" valueType="num">
                                      <p:cBhvr>
                                        <p:cTn id="56" dur="1000" fill="hold"/>
                                        <p:tgtEl>
                                          <p:spTgt spid="5">
                                            <p:txEl>
                                              <p:pRg st="11" end="11"/>
                                            </p:txEl>
                                          </p:spTgt>
                                        </p:tgtEl>
                                        <p:attrNameLst>
                                          <p:attrName>ppt_h</p:attrName>
                                        </p:attrNameLst>
                                      </p:cBhvr>
                                      <p:tavLst>
                                        <p:tav tm="0">
                                          <p:val>
                                            <p:fltVal val="0"/>
                                          </p:val>
                                        </p:tav>
                                        <p:tav tm="100000">
                                          <p:val>
                                            <p:strVal val="#ppt_h"/>
                                          </p:val>
                                        </p:tav>
                                      </p:tavLst>
                                    </p:anim>
                                    <p:anim calcmode="lin" valueType="num">
                                      <p:cBhvr>
                                        <p:cTn id="57" dur="1000" fill="hold"/>
                                        <p:tgtEl>
                                          <p:spTgt spid="5">
                                            <p:txEl>
                                              <p:pRg st="11" end="11"/>
                                            </p:txEl>
                                          </p:spTgt>
                                        </p:tgtEl>
                                        <p:attrNameLst>
                                          <p:attrName>style.rotation</p:attrName>
                                        </p:attrNameLst>
                                      </p:cBhvr>
                                      <p:tavLst>
                                        <p:tav tm="0">
                                          <p:val>
                                            <p:fltVal val="90"/>
                                          </p:val>
                                        </p:tav>
                                        <p:tav tm="100000">
                                          <p:val>
                                            <p:fltVal val="0"/>
                                          </p:val>
                                        </p:tav>
                                      </p:tavLst>
                                    </p:anim>
                                    <p:animEffect transition="in" filter="fade">
                                      <p:cBhvr>
                                        <p:cTn id="58" dur="10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4905F4-61B5-46B3-95E6-F5F3BC381A13}" type="datetime2">
              <a:rPr lang="en-US" smtClean="0"/>
              <a:t>Saturday, December 4, 2021</a:t>
            </a:fld>
            <a:endParaRPr lang="en-US"/>
          </a:p>
        </p:txBody>
      </p:sp>
      <p:sp>
        <p:nvSpPr>
          <p:cNvPr id="3" name="Footer Placeholder 2"/>
          <p:cNvSpPr>
            <a:spLocks noGrp="1"/>
          </p:cNvSpPr>
          <p:nvPr>
            <p:ph type="ftr" sz="quarter" idx="11"/>
          </p:nvPr>
        </p:nvSpPr>
        <p:spPr/>
        <p:txBody>
          <a:bodyPr/>
          <a:lstStyle/>
          <a:p>
            <a:r>
              <a:rPr lang="en-US" smtClean="0"/>
              <a:t>Shahbaa  AbdulGHafoor</a:t>
            </a:r>
            <a:endParaRPr lang="en-US" dirty="0"/>
          </a:p>
        </p:txBody>
      </p:sp>
      <p:sp>
        <p:nvSpPr>
          <p:cNvPr id="4" name="Slide Number Placeholder 3"/>
          <p:cNvSpPr>
            <a:spLocks noGrp="1"/>
          </p:cNvSpPr>
          <p:nvPr>
            <p:ph type="sldNum" sz="quarter" idx="12"/>
          </p:nvPr>
        </p:nvSpPr>
        <p:spPr/>
        <p:txBody>
          <a:bodyPr/>
          <a:lstStyle/>
          <a:p>
            <a:fld id="{A5C98A2F-7B34-4D36-A6C8-4AC770F4BE7A}" type="slidenum">
              <a:rPr lang="en-US" smtClean="0"/>
              <a:t>112</a:t>
            </a:fld>
            <a:endParaRPr lang="en-US"/>
          </a:p>
        </p:txBody>
      </p:sp>
      <p:pic>
        <p:nvPicPr>
          <p:cNvPr id="5" name="Effectiveness of 3 methods of anchorage reinforcement for maximum anchorage in adolescent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35050" y="582215"/>
            <a:ext cx="9366250" cy="5268515"/>
          </a:xfrm>
          <a:prstGeom prst="rect">
            <a:avLst/>
          </a:prstGeom>
        </p:spPr>
      </p:pic>
    </p:spTree>
    <p:extLst>
      <p:ext uri="{BB962C8B-B14F-4D97-AF65-F5344CB8AC3E}">
        <p14:creationId xmlns:p14="http://schemas.microsoft.com/office/powerpoint/2010/main" val="10309725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5F5744-1510-4D13-84AD-BA2B71AF6EB1}" type="datetime2">
              <a:rPr lang="en-US" smtClean="0"/>
              <a:t>Saturday, December 4, 2021</a:t>
            </a:fld>
            <a:endParaRPr lang="en-US"/>
          </a:p>
        </p:txBody>
      </p:sp>
      <p:sp>
        <p:nvSpPr>
          <p:cNvPr id="3" name="Footer Placeholder 2"/>
          <p:cNvSpPr>
            <a:spLocks noGrp="1"/>
          </p:cNvSpPr>
          <p:nvPr>
            <p:ph type="ftr" sz="quarter" idx="11"/>
          </p:nvPr>
        </p:nvSpPr>
        <p:spPr/>
        <p:txBody>
          <a:bodyPr/>
          <a:lstStyle/>
          <a:p>
            <a:r>
              <a:rPr lang="en-US" smtClean="0"/>
              <a:t>Shahbaa  AbdulGHafoor</a:t>
            </a:r>
            <a:endParaRPr lang="en-US" dirty="0"/>
          </a:p>
        </p:txBody>
      </p:sp>
      <p:sp>
        <p:nvSpPr>
          <p:cNvPr id="4" name="Slide Number Placeholder 3"/>
          <p:cNvSpPr>
            <a:spLocks noGrp="1"/>
          </p:cNvSpPr>
          <p:nvPr>
            <p:ph type="sldNum" sz="quarter" idx="12"/>
          </p:nvPr>
        </p:nvSpPr>
        <p:spPr/>
        <p:txBody>
          <a:bodyPr/>
          <a:lstStyle/>
          <a:p>
            <a:fld id="{A5C98A2F-7B34-4D36-A6C8-4AC770F4BE7A}" type="slidenum">
              <a:rPr lang="en-US" smtClean="0"/>
              <a:t>113</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250" y="-857250"/>
            <a:ext cx="8872018" cy="7991476"/>
          </a:xfrm>
          <a:prstGeom prst="rect">
            <a:avLst/>
          </a:prstGeom>
        </p:spPr>
      </p:pic>
    </p:spTree>
    <p:extLst>
      <p:ext uri="{BB962C8B-B14F-4D97-AF65-F5344CB8AC3E}">
        <p14:creationId xmlns:p14="http://schemas.microsoft.com/office/powerpoint/2010/main" val="30997843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88277" y="763575"/>
            <a:ext cx="4483513" cy="3312469"/>
          </a:xfrm>
          <a:prstGeom prst="rect">
            <a:avLst/>
          </a:prstGeom>
        </p:spPr>
      </p:pic>
      <p:sp>
        <p:nvSpPr>
          <p:cNvPr id="3" name="Rectangle 2"/>
          <p:cNvSpPr/>
          <p:nvPr/>
        </p:nvSpPr>
        <p:spPr>
          <a:xfrm>
            <a:off x="2333106" y="4281510"/>
            <a:ext cx="6096000" cy="646587"/>
          </a:xfrm>
          <a:prstGeom prst="rect">
            <a:avLst/>
          </a:prstGeom>
        </p:spPr>
        <p:txBody>
          <a:bodyPr>
            <a:spAutoFit/>
          </a:bodyPr>
          <a:lstStyle/>
          <a:p>
            <a:r>
              <a:rPr lang="en-US" sz="1801" dirty="0"/>
              <a:t>Good </a:t>
            </a:r>
            <a:r>
              <a:rPr lang="en-US" sz="1801" dirty="0" err="1"/>
              <a:t>intercuspation</a:t>
            </a:r>
            <a:r>
              <a:rPr lang="en-US" sz="1801" dirty="0"/>
              <a:t> leads to greater anchorage</a:t>
            </a:r>
          </a:p>
          <a:p>
            <a:r>
              <a:rPr lang="en-US" sz="1801" dirty="0"/>
              <a:t>potential</a:t>
            </a:r>
          </a:p>
        </p:txBody>
      </p:sp>
      <p:sp>
        <p:nvSpPr>
          <p:cNvPr id="4" name="Slide Number Placeholder 3"/>
          <p:cNvSpPr>
            <a:spLocks noGrp="1"/>
          </p:cNvSpPr>
          <p:nvPr>
            <p:ph type="sldNum" sz="quarter" idx="12"/>
          </p:nvPr>
        </p:nvSpPr>
        <p:spPr/>
        <p:txBody>
          <a:bodyPr/>
          <a:lstStyle/>
          <a:p>
            <a:fld id="{A5C98A2F-7B34-4D36-A6C8-4AC770F4BE7A}" type="slidenum">
              <a:rPr lang="en-US" smtClean="0"/>
              <a:t>12</a:t>
            </a:fld>
            <a:endParaRPr lang="en-US"/>
          </a:p>
        </p:txBody>
      </p:sp>
      <p:sp>
        <p:nvSpPr>
          <p:cNvPr id="5" name="Date Placeholder 4"/>
          <p:cNvSpPr>
            <a:spLocks noGrp="1"/>
          </p:cNvSpPr>
          <p:nvPr>
            <p:ph type="dt" sz="half" idx="10"/>
          </p:nvPr>
        </p:nvSpPr>
        <p:spPr/>
        <p:txBody>
          <a:bodyPr/>
          <a:lstStyle/>
          <a:p>
            <a:fld id="{0C9DDA43-ABB7-4769-A645-A07D859EA57D}" type="datetime2">
              <a:rPr lang="en-US" smtClean="0"/>
              <a:t>Saturday, December 4, 2021</a:t>
            </a:fld>
            <a:endParaRPr lang="en-US"/>
          </a:p>
        </p:txBody>
      </p:sp>
      <p:sp>
        <p:nvSpPr>
          <p:cNvPr id="6" name="Footer Placeholder 5"/>
          <p:cNvSpPr>
            <a:spLocks noGrp="1"/>
          </p:cNvSpPr>
          <p:nvPr>
            <p:ph type="ftr" sz="quarter" idx="11"/>
          </p:nvPr>
        </p:nvSpPr>
        <p:spPr/>
        <p:txBody>
          <a:bodyPr/>
          <a:lstStyle/>
          <a:p>
            <a:r>
              <a:rPr lang="en-US" dirty="0" smtClean="0"/>
              <a:t>Shahbaa  </a:t>
            </a:r>
            <a:r>
              <a:rPr lang="en-US" dirty="0" err="1" smtClean="0"/>
              <a:t>AbdulGHafoor</a:t>
            </a:r>
            <a:endParaRPr lang="en-US" dirty="0"/>
          </a:p>
        </p:txBody>
      </p:sp>
      <p:pic>
        <p:nvPicPr>
          <p:cNvPr id="7" name="Picture 6"/>
          <p:cNvPicPr>
            <a:picLocks noChangeAspect="1"/>
          </p:cNvPicPr>
          <p:nvPr/>
        </p:nvPicPr>
        <p:blipFill>
          <a:blip r:embed="rId4"/>
          <a:stretch>
            <a:fillRect/>
          </a:stretch>
        </p:blipFill>
        <p:spPr>
          <a:xfrm>
            <a:off x="7379538" y="2346737"/>
            <a:ext cx="3200677" cy="493819"/>
          </a:xfrm>
          <a:prstGeom prst="rect">
            <a:avLst/>
          </a:prstGeom>
        </p:spPr>
      </p:pic>
      <p:sp>
        <p:nvSpPr>
          <p:cNvPr id="8" name="Rectangle 7"/>
          <p:cNvSpPr/>
          <p:nvPr/>
        </p:nvSpPr>
        <p:spPr>
          <a:xfrm>
            <a:off x="8153401" y="4936197"/>
            <a:ext cx="1221809" cy="369332"/>
          </a:xfrm>
          <a:prstGeom prst="rect">
            <a:avLst/>
          </a:prstGeom>
        </p:spPr>
        <p:txBody>
          <a:bodyPr wrap="none">
            <a:spAutoFit/>
          </a:bodyPr>
          <a:lstStyle/>
          <a:p>
            <a:r>
              <a:rPr lang="en-US" dirty="0"/>
              <a:t>Singh,2007</a:t>
            </a:r>
          </a:p>
        </p:txBody>
      </p:sp>
    </p:spTree>
    <p:extLst>
      <p:ext uri="{BB962C8B-B14F-4D97-AF65-F5344CB8AC3E}">
        <p14:creationId xmlns:p14="http://schemas.microsoft.com/office/powerpoint/2010/main" val="24013256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2758" y="307448"/>
            <a:ext cx="6096000" cy="2586477"/>
          </a:xfrm>
          <a:prstGeom prst="rect">
            <a:avLst/>
          </a:prstGeom>
        </p:spPr>
        <p:txBody>
          <a:bodyPr>
            <a:spAutoFit/>
          </a:bodyPr>
          <a:lstStyle/>
          <a:p>
            <a:endParaRPr lang="en-US" sz="1801" dirty="0" smtClean="0"/>
          </a:p>
          <a:p>
            <a:endParaRPr lang="en-US" sz="1801" dirty="0"/>
          </a:p>
          <a:p>
            <a:r>
              <a:rPr lang="en-US" sz="1801" dirty="0" smtClean="0">
                <a:solidFill>
                  <a:srgbClr val="00B0F0"/>
                </a:solidFill>
              </a:rPr>
              <a:t>Basal </a:t>
            </a:r>
            <a:r>
              <a:rPr lang="en-US" sz="1801" dirty="0">
                <a:solidFill>
                  <a:srgbClr val="00B0F0"/>
                </a:solidFill>
              </a:rPr>
              <a:t>Bone</a:t>
            </a:r>
          </a:p>
          <a:p>
            <a:r>
              <a:rPr lang="en-US" sz="1801" dirty="0"/>
              <a:t>Certain areas of the basal bone like </a:t>
            </a:r>
            <a:r>
              <a:rPr lang="en-US" sz="1801" dirty="0">
                <a:solidFill>
                  <a:srgbClr val="00B050"/>
                </a:solidFill>
              </a:rPr>
              <a:t>the hard palate</a:t>
            </a:r>
          </a:p>
          <a:p>
            <a:r>
              <a:rPr lang="en-US" sz="1801" dirty="0"/>
              <a:t>and the </a:t>
            </a:r>
            <a:r>
              <a:rPr lang="en-US" sz="1801" dirty="0">
                <a:solidFill>
                  <a:srgbClr val="00B050"/>
                </a:solidFill>
              </a:rPr>
              <a:t>lingual surface of the mandible in the anterior</a:t>
            </a:r>
          </a:p>
          <a:p>
            <a:r>
              <a:rPr lang="en-US" sz="1801" dirty="0">
                <a:solidFill>
                  <a:srgbClr val="00B050"/>
                </a:solidFill>
              </a:rPr>
              <a:t>region </a:t>
            </a:r>
            <a:r>
              <a:rPr lang="en-US" sz="1801" dirty="0"/>
              <a:t>can be used to augment the anchorage. The</a:t>
            </a:r>
          </a:p>
          <a:p>
            <a:r>
              <a:rPr lang="en-US" sz="1801" dirty="0"/>
              <a:t>Nance palatal button is one such appliance that makes</a:t>
            </a:r>
          </a:p>
          <a:p>
            <a:r>
              <a:rPr lang="en-US" sz="1801" dirty="0"/>
              <a:t>use of the hard palate to provide resistance to the</a:t>
            </a:r>
          </a:p>
          <a:p>
            <a:r>
              <a:rPr lang="en-US" sz="1801" dirty="0"/>
              <a:t>mesial movement of the maxillary molars .</a:t>
            </a:r>
          </a:p>
        </p:txBody>
      </p:sp>
      <p:pic>
        <p:nvPicPr>
          <p:cNvPr id="3" name="Picture 2"/>
          <p:cNvPicPr>
            <a:picLocks noChangeAspect="1"/>
          </p:cNvPicPr>
          <p:nvPr/>
        </p:nvPicPr>
        <p:blipFill>
          <a:blip r:embed="rId3"/>
          <a:stretch>
            <a:fillRect/>
          </a:stretch>
        </p:blipFill>
        <p:spPr>
          <a:xfrm>
            <a:off x="7309658" y="843608"/>
            <a:ext cx="2510625" cy="1835300"/>
          </a:xfrm>
          <a:prstGeom prst="rect">
            <a:avLst/>
          </a:prstGeom>
        </p:spPr>
      </p:pic>
      <p:pic>
        <p:nvPicPr>
          <p:cNvPr id="4" name="Picture 3"/>
          <p:cNvPicPr>
            <a:picLocks noChangeAspect="1"/>
          </p:cNvPicPr>
          <p:nvPr/>
        </p:nvPicPr>
        <p:blipFill>
          <a:blip r:embed="rId4"/>
          <a:stretch>
            <a:fillRect/>
          </a:stretch>
        </p:blipFill>
        <p:spPr>
          <a:xfrm>
            <a:off x="1451684" y="3027846"/>
            <a:ext cx="3851745" cy="2815678"/>
          </a:xfrm>
          <a:prstGeom prst="rect">
            <a:avLst/>
          </a:prstGeom>
        </p:spPr>
      </p:pic>
      <p:sp>
        <p:nvSpPr>
          <p:cNvPr id="5" name="Rectangle 4"/>
          <p:cNvSpPr/>
          <p:nvPr/>
        </p:nvSpPr>
        <p:spPr>
          <a:xfrm>
            <a:off x="8066168" y="4196625"/>
            <a:ext cx="2554674" cy="369460"/>
          </a:xfrm>
          <a:prstGeom prst="rect">
            <a:avLst/>
          </a:prstGeom>
        </p:spPr>
        <p:txBody>
          <a:bodyPr wrap="none">
            <a:spAutoFit/>
          </a:bodyPr>
          <a:lstStyle/>
          <a:p>
            <a:r>
              <a:rPr lang="en-US" sz="1801" dirty="0"/>
              <a:t>The Nance palatal button</a:t>
            </a:r>
          </a:p>
        </p:txBody>
      </p:sp>
      <p:sp>
        <p:nvSpPr>
          <p:cNvPr id="6" name="Slide Number Placeholder 5"/>
          <p:cNvSpPr>
            <a:spLocks noGrp="1"/>
          </p:cNvSpPr>
          <p:nvPr>
            <p:ph type="sldNum" sz="quarter" idx="12"/>
          </p:nvPr>
        </p:nvSpPr>
        <p:spPr/>
        <p:txBody>
          <a:bodyPr/>
          <a:lstStyle/>
          <a:p>
            <a:fld id="{A5C98A2F-7B34-4D36-A6C8-4AC770F4BE7A}" type="slidenum">
              <a:rPr lang="en-US" smtClean="0"/>
              <a:t>13</a:t>
            </a:fld>
            <a:endParaRPr lang="en-US"/>
          </a:p>
        </p:txBody>
      </p:sp>
      <p:sp>
        <p:nvSpPr>
          <p:cNvPr id="7" name="Date Placeholder 6"/>
          <p:cNvSpPr>
            <a:spLocks noGrp="1"/>
          </p:cNvSpPr>
          <p:nvPr>
            <p:ph type="dt" sz="half" idx="10"/>
          </p:nvPr>
        </p:nvSpPr>
        <p:spPr/>
        <p:txBody>
          <a:bodyPr/>
          <a:lstStyle/>
          <a:p>
            <a:fld id="{C84A0043-ECDF-493D-A74D-BB089DDC234E}" type="datetime2">
              <a:rPr lang="en-US" smtClean="0"/>
              <a:t>Saturday, December 4, 2021</a:t>
            </a:fld>
            <a:endParaRPr lang="en-US"/>
          </a:p>
        </p:txBody>
      </p:sp>
      <p:sp>
        <p:nvSpPr>
          <p:cNvPr id="8" name="Footer Placeholder 7"/>
          <p:cNvSpPr>
            <a:spLocks noGrp="1"/>
          </p:cNvSpPr>
          <p:nvPr>
            <p:ph type="ftr" sz="quarter" idx="11"/>
          </p:nvPr>
        </p:nvSpPr>
        <p:spPr/>
        <p:txBody>
          <a:bodyPr/>
          <a:lstStyle/>
          <a:p>
            <a:r>
              <a:rPr lang="en-US" dirty="0" smtClean="0"/>
              <a:t>Shahbaa  </a:t>
            </a:r>
            <a:r>
              <a:rPr lang="en-US" dirty="0" err="1" smtClean="0"/>
              <a:t>AbdulGHafoor</a:t>
            </a:r>
            <a:endParaRPr lang="en-US" dirty="0"/>
          </a:p>
        </p:txBody>
      </p:sp>
      <p:pic>
        <p:nvPicPr>
          <p:cNvPr id="9" name="Picture 8"/>
          <p:cNvPicPr>
            <a:picLocks noChangeAspect="1"/>
          </p:cNvPicPr>
          <p:nvPr/>
        </p:nvPicPr>
        <p:blipFill>
          <a:blip r:embed="rId5"/>
          <a:stretch>
            <a:fillRect/>
          </a:stretch>
        </p:blipFill>
        <p:spPr>
          <a:xfrm>
            <a:off x="176880" y="349789"/>
            <a:ext cx="3200677" cy="493819"/>
          </a:xfrm>
          <a:prstGeom prst="rect">
            <a:avLst/>
          </a:prstGeom>
        </p:spPr>
      </p:pic>
      <p:sp>
        <p:nvSpPr>
          <p:cNvPr id="10" name="Rectangle 9"/>
          <p:cNvSpPr/>
          <p:nvPr/>
        </p:nvSpPr>
        <p:spPr>
          <a:xfrm>
            <a:off x="7911542" y="5228522"/>
            <a:ext cx="1221809" cy="369332"/>
          </a:xfrm>
          <a:prstGeom prst="rect">
            <a:avLst/>
          </a:prstGeom>
        </p:spPr>
        <p:txBody>
          <a:bodyPr wrap="none">
            <a:spAutoFit/>
          </a:bodyPr>
          <a:lstStyle/>
          <a:p>
            <a:r>
              <a:rPr lang="en-US" dirty="0"/>
              <a:t>Singh,2007</a:t>
            </a:r>
          </a:p>
        </p:txBody>
      </p:sp>
    </p:spTree>
    <p:extLst>
      <p:ext uri="{BB962C8B-B14F-4D97-AF65-F5344CB8AC3E}">
        <p14:creationId xmlns:p14="http://schemas.microsoft.com/office/powerpoint/2010/main" val="39277056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4923" y="241084"/>
            <a:ext cx="6096000" cy="3417859"/>
          </a:xfrm>
          <a:prstGeom prst="rect">
            <a:avLst/>
          </a:prstGeom>
        </p:spPr>
        <p:txBody>
          <a:bodyPr>
            <a:spAutoFit/>
          </a:bodyPr>
          <a:lstStyle/>
          <a:p>
            <a:endParaRPr lang="en-US" sz="1801" dirty="0" smtClean="0"/>
          </a:p>
          <a:p>
            <a:endParaRPr lang="en-US" sz="1801" dirty="0"/>
          </a:p>
          <a:p>
            <a:r>
              <a:rPr lang="en-US" sz="1801" dirty="0" smtClean="0">
                <a:solidFill>
                  <a:srgbClr val="00B0F0"/>
                </a:solidFill>
              </a:rPr>
              <a:t>Cortical </a:t>
            </a:r>
            <a:r>
              <a:rPr lang="en-US" sz="1801" dirty="0">
                <a:solidFill>
                  <a:srgbClr val="00B0F0"/>
                </a:solidFill>
              </a:rPr>
              <a:t>Bone</a:t>
            </a:r>
          </a:p>
          <a:p>
            <a:r>
              <a:rPr lang="en-US" sz="1801" dirty="0"/>
              <a:t>Ricketts floated the idea of using cortical bone for</a:t>
            </a:r>
          </a:p>
          <a:p>
            <a:r>
              <a:rPr lang="en-US" sz="1801" dirty="0"/>
              <a:t>anchorage. The contention being that the cortical bone</a:t>
            </a:r>
          </a:p>
          <a:p>
            <a:r>
              <a:rPr lang="en-US" sz="1801" dirty="0"/>
              <a:t>is </a:t>
            </a:r>
            <a:r>
              <a:rPr lang="en-US" sz="1801" dirty="0">
                <a:solidFill>
                  <a:srgbClr val="00B050"/>
                </a:solidFill>
              </a:rPr>
              <a:t>denser </a:t>
            </a:r>
            <a:r>
              <a:rPr lang="en-US" sz="1801" dirty="0"/>
              <a:t>with </a:t>
            </a:r>
            <a:r>
              <a:rPr lang="en-US" sz="1801" dirty="0">
                <a:solidFill>
                  <a:srgbClr val="00B050"/>
                </a:solidFill>
              </a:rPr>
              <a:t>decreased blood supplies </a:t>
            </a:r>
            <a:r>
              <a:rPr lang="en-US" sz="1801" dirty="0"/>
              <a:t>and </a:t>
            </a:r>
            <a:r>
              <a:rPr lang="en-US" sz="1801" dirty="0">
                <a:solidFill>
                  <a:srgbClr val="00B050"/>
                </a:solidFill>
              </a:rPr>
              <a:t>bone</a:t>
            </a:r>
          </a:p>
          <a:p>
            <a:r>
              <a:rPr lang="en-US" sz="1801" dirty="0">
                <a:solidFill>
                  <a:srgbClr val="00B050"/>
                </a:solidFill>
              </a:rPr>
              <a:t>turnover</a:t>
            </a:r>
            <a:r>
              <a:rPr lang="en-US" sz="1801" dirty="0"/>
              <a:t>. Hence, if certain teeth were torqued to come</a:t>
            </a:r>
          </a:p>
          <a:p>
            <a:r>
              <a:rPr lang="en-US" sz="1801" dirty="0"/>
              <a:t>in contact with the cortical bone they would have a</a:t>
            </a:r>
          </a:p>
          <a:p>
            <a:r>
              <a:rPr lang="en-US" sz="1801" dirty="0"/>
              <a:t>greater anchorage potential. The idea as such remains</a:t>
            </a:r>
          </a:p>
          <a:p>
            <a:r>
              <a:rPr lang="en-US" sz="2000" b="1" dirty="0">
                <a:solidFill>
                  <a:srgbClr val="7030A0"/>
                </a:solidFill>
              </a:rPr>
              <a:t>controversia</a:t>
            </a:r>
            <a:r>
              <a:rPr lang="en-US" sz="1801" dirty="0"/>
              <a:t>l as tooth roots also show </a:t>
            </a:r>
            <a:r>
              <a:rPr lang="en-US" sz="1801" dirty="0" err="1"/>
              <a:t>resorption</a:t>
            </a:r>
            <a:r>
              <a:rPr lang="en-US" sz="1801" dirty="0"/>
              <a:t> in</a:t>
            </a:r>
          </a:p>
          <a:p>
            <a:r>
              <a:rPr lang="en-US" sz="1801" dirty="0"/>
              <a:t>such conditions and the risk of non-vitality of such</a:t>
            </a:r>
          </a:p>
          <a:p>
            <a:r>
              <a:rPr lang="en-US" sz="1801" dirty="0"/>
              <a:t>teeth is also more.</a:t>
            </a:r>
          </a:p>
        </p:txBody>
      </p:sp>
      <p:sp>
        <p:nvSpPr>
          <p:cNvPr id="3" name="Slide Number Placeholder 2"/>
          <p:cNvSpPr>
            <a:spLocks noGrp="1"/>
          </p:cNvSpPr>
          <p:nvPr>
            <p:ph type="sldNum" sz="quarter" idx="12"/>
          </p:nvPr>
        </p:nvSpPr>
        <p:spPr/>
        <p:txBody>
          <a:bodyPr/>
          <a:lstStyle/>
          <a:p>
            <a:fld id="{A5C98A2F-7B34-4D36-A6C8-4AC770F4BE7A}" type="slidenum">
              <a:rPr lang="en-US" smtClean="0"/>
              <a:t>14</a:t>
            </a:fld>
            <a:endParaRPr lang="en-US"/>
          </a:p>
        </p:txBody>
      </p:sp>
      <p:sp>
        <p:nvSpPr>
          <p:cNvPr id="4" name="Date Placeholder 3"/>
          <p:cNvSpPr>
            <a:spLocks noGrp="1"/>
          </p:cNvSpPr>
          <p:nvPr>
            <p:ph type="dt" sz="half" idx="10"/>
          </p:nvPr>
        </p:nvSpPr>
        <p:spPr/>
        <p:txBody>
          <a:bodyPr/>
          <a:lstStyle/>
          <a:p>
            <a:fld id="{B160DA66-FD82-4A24-A3F0-297E4193A1D4}" type="datetime2">
              <a:rPr lang="en-US" smtClean="0"/>
              <a:t>Saturday, December 4, 2021</a:t>
            </a:fld>
            <a:endParaRPr lang="en-US"/>
          </a:p>
        </p:txBody>
      </p:sp>
      <p:sp>
        <p:nvSpPr>
          <p:cNvPr id="5" name="Footer Placeholder 4"/>
          <p:cNvSpPr>
            <a:spLocks noGrp="1"/>
          </p:cNvSpPr>
          <p:nvPr>
            <p:ph type="ftr" sz="quarter" idx="11"/>
          </p:nvPr>
        </p:nvSpPr>
        <p:spPr/>
        <p:txBody>
          <a:bodyPr/>
          <a:lstStyle/>
          <a:p>
            <a:r>
              <a:rPr lang="en-US" dirty="0" smtClean="0"/>
              <a:t>Shahbaa  </a:t>
            </a:r>
            <a:r>
              <a:rPr lang="en-US" dirty="0" err="1" smtClean="0"/>
              <a:t>AbdulGHafoor</a:t>
            </a:r>
            <a:endParaRPr lang="en-US" dirty="0"/>
          </a:p>
        </p:txBody>
      </p:sp>
      <p:pic>
        <p:nvPicPr>
          <p:cNvPr id="6" name="Picture 5"/>
          <p:cNvPicPr>
            <a:picLocks noChangeAspect="1"/>
          </p:cNvPicPr>
          <p:nvPr/>
        </p:nvPicPr>
        <p:blipFill>
          <a:blip r:embed="rId2"/>
          <a:stretch>
            <a:fillRect/>
          </a:stretch>
        </p:blipFill>
        <p:spPr>
          <a:xfrm>
            <a:off x="254923" y="312281"/>
            <a:ext cx="3200677" cy="493819"/>
          </a:xfrm>
          <a:prstGeom prst="rect">
            <a:avLst/>
          </a:prstGeom>
        </p:spPr>
      </p:pic>
      <p:sp>
        <p:nvSpPr>
          <p:cNvPr id="8" name="TextBox 7"/>
          <p:cNvSpPr txBox="1"/>
          <p:nvPr/>
        </p:nvSpPr>
        <p:spPr>
          <a:xfrm>
            <a:off x="3197412" y="4721412"/>
            <a:ext cx="1948329" cy="369332"/>
          </a:xfrm>
          <a:prstGeom prst="rect">
            <a:avLst/>
          </a:prstGeom>
          <a:noFill/>
        </p:spPr>
        <p:txBody>
          <a:bodyPr wrap="square" rtlCol="0">
            <a:spAutoFit/>
          </a:bodyPr>
          <a:lstStyle/>
          <a:p>
            <a:r>
              <a:rPr lang="en-US" dirty="0" smtClean="0"/>
              <a:t>Profit,2017</a:t>
            </a:r>
            <a:endParaRPr lang="en-US" dirty="0"/>
          </a:p>
        </p:txBody>
      </p:sp>
    </p:spTree>
    <p:extLst>
      <p:ext uri="{BB962C8B-B14F-4D97-AF65-F5344CB8AC3E}">
        <p14:creationId xmlns:p14="http://schemas.microsoft.com/office/powerpoint/2010/main" val="32236979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73631" y="711723"/>
            <a:ext cx="1365758" cy="369460"/>
          </a:xfrm>
          <a:prstGeom prst="rect">
            <a:avLst/>
          </a:prstGeom>
        </p:spPr>
        <p:txBody>
          <a:bodyPr wrap="none">
            <a:spAutoFit/>
          </a:bodyPr>
          <a:lstStyle/>
          <a:p>
            <a:r>
              <a:rPr lang="en-US" sz="1801" dirty="0">
                <a:solidFill>
                  <a:srgbClr val="00B0F0"/>
                </a:solidFill>
              </a:rPr>
              <a:t>Musculature</a:t>
            </a:r>
          </a:p>
        </p:txBody>
      </p:sp>
      <p:pic>
        <p:nvPicPr>
          <p:cNvPr id="3" name="Picture 2"/>
          <p:cNvPicPr>
            <a:picLocks noChangeAspect="1"/>
          </p:cNvPicPr>
          <p:nvPr/>
        </p:nvPicPr>
        <p:blipFill>
          <a:blip r:embed="rId3"/>
          <a:stretch>
            <a:fillRect/>
          </a:stretch>
        </p:blipFill>
        <p:spPr>
          <a:xfrm>
            <a:off x="3542134" y="1313412"/>
            <a:ext cx="6660536" cy="3635477"/>
          </a:xfrm>
          <a:prstGeom prst="rect">
            <a:avLst/>
          </a:prstGeom>
        </p:spPr>
      </p:pic>
      <p:sp>
        <p:nvSpPr>
          <p:cNvPr id="4" name="Rectangle 3"/>
          <p:cNvSpPr/>
          <p:nvPr/>
        </p:nvSpPr>
        <p:spPr>
          <a:xfrm>
            <a:off x="3542134" y="5161895"/>
            <a:ext cx="6096000" cy="923714"/>
          </a:xfrm>
          <a:prstGeom prst="rect">
            <a:avLst/>
          </a:prstGeom>
        </p:spPr>
        <p:txBody>
          <a:bodyPr>
            <a:spAutoFit/>
          </a:bodyPr>
          <a:lstStyle/>
          <a:p>
            <a:r>
              <a:rPr lang="en-US" sz="1801" dirty="0"/>
              <a:t>Lip bumper makes use of the tonicity of the lip</a:t>
            </a:r>
          </a:p>
          <a:p>
            <a:r>
              <a:rPr lang="en-US" sz="1801" dirty="0"/>
              <a:t>musculature and enhances the anchorage potential of the</a:t>
            </a:r>
          </a:p>
          <a:p>
            <a:r>
              <a:rPr lang="en-US" sz="1801" dirty="0"/>
              <a:t>mandibular molars preventing their mesial movement</a:t>
            </a:r>
          </a:p>
        </p:txBody>
      </p:sp>
      <p:sp>
        <p:nvSpPr>
          <p:cNvPr id="5" name="Slide Number Placeholder 4"/>
          <p:cNvSpPr>
            <a:spLocks noGrp="1"/>
          </p:cNvSpPr>
          <p:nvPr>
            <p:ph type="sldNum" sz="quarter" idx="12"/>
          </p:nvPr>
        </p:nvSpPr>
        <p:spPr/>
        <p:txBody>
          <a:bodyPr/>
          <a:lstStyle/>
          <a:p>
            <a:fld id="{A5C98A2F-7B34-4D36-A6C8-4AC770F4BE7A}" type="slidenum">
              <a:rPr lang="en-US" smtClean="0"/>
              <a:t>15</a:t>
            </a:fld>
            <a:endParaRPr lang="en-US"/>
          </a:p>
        </p:txBody>
      </p:sp>
      <p:sp>
        <p:nvSpPr>
          <p:cNvPr id="6" name="Date Placeholder 5"/>
          <p:cNvSpPr>
            <a:spLocks noGrp="1"/>
          </p:cNvSpPr>
          <p:nvPr>
            <p:ph type="dt" sz="half" idx="10"/>
          </p:nvPr>
        </p:nvSpPr>
        <p:spPr/>
        <p:txBody>
          <a:bodyPr/>
          <a:lstStyle/>
          <a:p>
            <a:fld id="{B498E849-EF2B-4AC2-952A-39A2B32A32F6}" type="datetime2">
              <a:rPr lang="en-US" smtClean="0"/>
              <a:t>Saturday, December 4, 2021</a:t>
            </a:fld>
            <a:endParaRPr lang="en-US"/>
          </a:p>
        </p:txBody>
      </p:sp>
      <p:sp>
        <p:nvSpPr>
          <p:cNvPr id="7" name="Footer Placeholder 6"/>
          <p:cNvSpPr>
            <a:spLocks noGrp="1"/>
          </p:cNvSpPr>
          <p:nvPr>
            <p:ph type="ftr" sz="quarter" idx="11"/>
          </p:nvPr>
        </p:nvSpPr>
        <p:spPr/>
        <p:txBody>
          <a:bodyPr/>
          <a:lstStyle/>
          <a:p>
            <a:r>
              <a:rPr lang="en-US" dirty="0" smtClean="0"/>
              <a:t>Shahbaa  </a:t>
            </a:r>
            <a:r>
              <a:rPr lang="en-US" dirty="0" err="1" smtClean="0"/>
              <a:t>AbdulGHafoor</a:t>
            </a:r>
            <a:endParaRPr lang="en-US" dirty="0"/>
          </a:p>
        </p:txBody>
      </p:sp>
      <p:pic>
        <p:nvPicPr>
          <p:cNvPr id="8" name="Picture 7"/>
          <p:cNvPicPr>
            <a:picLocks noChangeAspect="1"/>
          </p:cNvPicPr>
          <p:nvPr/>
        </p:nvPicPr>
        <p:blipFill>
          <a:blip r:embed="rId4"/>
          <a:stretch>
            <a:fillRect/>
          </a:stretch>
        </p:blipFill>
        <p:spPr>
          <a:xfrm>
            <a:off x="609462" y="251807"/>
            <a:ext cx="3200677" cy="493819"/>
          </a:xfrm>
          <a:prstGeom prst="rect">
            <a:avLst/>
          </a:prstGeom>
        </p:spPr>
      </p:pic>
      <p:sp>
        <p:nvSpPr>
          <p:cNvPr id="10" name="TextBox 9"/>
          <p:cNvSpPr txBox="1"/>
          <p:nvPr/>
        </p:nvSpPr>
        <p:spPr>
          <a:xfrm>
            <a:off x="1173631" y="2755153"/>
            <a:ext cx="1506069" cy="369332"/>
          </a:xfrm>
          <a:prstGeom prst="rect">
            <a:avLst/>
          </a:prstGeom>
          <a:noFill/>
        </p:spPr>
        <p:txBody>
          <a:bodyPr wrap="square" rtlCol="0">
            <a:spAutoFit/>
          </a:bodyPr>
          <a:lstStyle/>
          <a:p>
            <a:r>
              <a:rPr lang="en-US" dirty="0" smtClean="0"/>
              <a:t>Singh,2007</a:t>
            </a:r>
            <a:endParaRPr lang="en-US" dirty="0"/>
          </a:p>
        </p:txBody>
      </p:sp>
    </p:spTree>
    <p:extLst>
      <p:ext uri="{BB962C8B-B14F-4D97-AF65-F5344CB8AC3E}">
        <p14:creationId xmlns:p14="http://schemas.microsoft.com/office/powerpoint/2010/main" val="12822199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54285" y="1909998"/>
            <a:ext cx="6096000" cy="4249240"/>
          </a:xfrm>
          <a:prstGeom prst="rect">
            <a:avLst/>
          </a:prstGeom>
          <a:solidFill>
            <a:schemeClr val="accent2">
              <a:lumMod val="20000"/>
              <a:lumOff val="80000"/>
            </a:schemeClr>
          </a:solidFill>
        </p:spPr>
        <p:txBody>
          <a:bodyPr>
            <a:spAutoFit/>
          </a:bodyPr>
          <a:lstStyle/>
          <a:p>
            <a:r>
              <a:rPr lang="en-US" sz="1801" dirty="0"/>
              <a:t>CLASSIFICATION OF ANCHORAGE</a:t>
            </a:r>
          </a:p>
          <a:p>
            <a:r>
              <a:rPr lang="en-US" sz="1801" dirty="0"/>
              <a:t>A. Anchorage classified according to the manner of</a:t>
            </a:r>
          </a:p>
          <a:p>
            <a:r>
              <a:rPr lang="en-US" sz="1801" dirty="0"/>
              <a:t>force application as:</a:t>
            </a:r>
          </a:p>
          <a:p>
            <a:r>
              <a:rPr lang="en-US" sz="1801" dirty="0"/>
              <a:t>1. Simple</a:t>
            </a:r>
          </a:p>
          <a:p>
            <a:r>
              <a:rPr lang="en-US" sz="1801" dirty="0"/>
              <a:t>2. Stationary</a:t>
            </a:r>
          </a:p>
          <a:p>
            <a:r>
              <a:rPr lang="en-US" sz="1801" dirty="0"/>
              <a:t>3. Reciprocal.</a:t>
            </a:r>
          </a:p>
          <a:p>
            <a:r>
              <a:rPr lang="en-US" sz="1801" dirty="0"/>
              <a:t>B. Anchorage classified according to the jaws</a:t>
            </a:r>
          </a:p>
          <a:p>
            <a:r>
              <a:rPr lang="en-US" sz="1801" dirty="0"/>
              <a:t>involved as:</a:t>
            </a:r>
          </a:p>
          <a:p>
            <a:r>
              <a:rPr lang="en-US" sz="1801" dirty="0"/>
              <a:t>1. </a:t>
            </a:r>
            <a:r>
              <a:rPr lang="en-US" sz="1801" dirty="0" err="1"/>
              <a:t>Intramaxillary</a:t>
            </a:r>
            <a:endParaRPr lang="en-US" sz="1801" dirty="0"/>
          </a:p>
          <a:p>
            <a:r>
              <a:rPr lang="en-US" sz="1801" dirty="0"/>
              <a:t>2. </a:t>
            </a:r>
            <a:r>
              <a:rPr lang="en-US" sz="1801" dirty="0" err="1"/>
              <a:t>Intermaxillary</a:t>
            </a:r>
            <a:r>
              <a:rPr lang="en-US" sz="1801" dirty="0"/>
              <a:t>.</a:t>
            </a:r>
          </a:p>
          <a:p>
            <a:r>
              <a:rPr lang="en-US" sz="1801" dirty="0"/>
              <a:t>C. Anchorage classified according to the site where</a:t>
            </a:r>
          </a:p>
          <a:p>
            <a:r>
              <a:rPr lang="en-US" sz="1801" dirty="0"/>
              <a:t>the anchorage units as:</a:t>
            </a:r>
          </a:p>
          <a:p>
            <a:r>
              <a:rPr lang="en-US" sz="1801" dirty="0"/>
              <a:t>1. Intraoral</a:t>
            </a:r>
          </a:p>
          <a:p>
            <a:r>
              <a:rPr lang="en-US" sz="1801" dirty="0"/>
              <a:t>2. Extraoral</a:t>
            </a:r>
          </a:p>
          <a:p>
            <a:r>
              <a:rPr lang="en-US" sz="1801" dirty="0"/>
              <a:t>3. Muscular.</a:t>
            </a:r>
          </a:p>
        </p:txBody>
      </p:sp>
      <p:sp>
        <p:nvSpPr>
          <p:cNvPr id="3" name="Slide Number Placeholder 2"/>
          <p:cNvSpPr>
            <a:spLocks noGrp="1"/>
          </p:cNvSpPr>
          <p:nvPr>
            <p:ph type="sldNum" sz="quarter" idx="12"/>
          </p:nvPr>
        </p:nvSpPr>
        <p:spPr/>
        <p:txBody>
          <a:bodyPr/>
          <a:lstStyle/>
          <a:p>
            <a:fld id="{A5C98A2F-7B34-4D36-A6C8-4AC770F4BE7A}" type="slidenum">
              <a:rPr lang="en-US" smtClean="0"/>
              <a:t>16</a:t>
            </a:fld>
            <a:endParaRPr lang="en-US"/>
          </a:p>
        </p:txBody>
      </p:sp>
      <p:sp>
        <p:nvSpPr>
          <p:cNvPr id="4" name="Date Placeholder 3"/>
          <p:cNvSpPr>
            <a:spLocks noGrp="1"/>
          </p:cNvSpPr>
          <p:nvPr>
            <p:ph type="dt" sz="half" idx="10"/>
          </p:nvPr>
        </p:nvSpPr>
        <p:spPr/>
        <p:txBody>
          <a:bodyPr/>
          <a:lstStyle/>
          <a:p>
            <a:fld id="{D9345D94-9B59-4C1D-A56F-B716DF74FE2E}" type="datetime2">
              <a:rPr lang="en-US" smtClean="0"/>
              <a:t>Saturday, December 4, 2021</a:t>
            </a:fld>
            <a:endParaRPr lang="en-US"/>
          </a:p>
        </p:txBody>
      </p:sp>
      <p:sp>
        <p:nvSpPr>
          <p:cNvPr id="5" name="Footer Placeholder 4"/>
          <p:cNvSpPr>
            <a:spLocks noGrp="1"/>
          </p:cNvSpPr>
          <p:nvPr>
            <p:ph type="ftr" sz="quarter" idx="11"/>
          </p:nvPr>
        </p:nvSpPr>
        <p:spPr/>
        <p:txBody>
          <a:bodyPr/>
          <a:lstStyle/>
          <a:p>
            <a:r>
              <a:rPr lang="en-US" dirty="0" smtClean="0"/>
              <a:t>Shahbaa  </a:t>
            </a:r>
            <a:r>
              <a:rPr lang="en-US" dirty="0" err="1" smtClean="0"/>
              <a:t>AbdulGHafoor</a:t>
            </a:r>
            <a:endParaRPr lang="en-US" dirty="0"/>
          </a:p>
        </p:txBody>
      </p:sp>
      <p:sp>
        <p:nvSpPr>
          <p:cNvPr id="6" name="TextBox 5"/>
          <p:cNvSpPr txBox="1"/>
          <p:nvPr/>
        </p:nvSpPr>
        <p:spPr>
          <a:xfrm>
            <a:off x="2335237" y="858129"/>
            <a:ext cx="3622431" cy="461665"/>
          </a:xfrm>
          <a:prstGeom prst="rect">
            <a:avLst/>
          </a:prstGeom>
          <a:noFill/>
        </p:spPr>
        <p:txBody>
          <a:bodyPr wrap="square" rtlCol="0">
            <a:spAutoFit/>
          </a:bodyPr>
          <a:lstStyle/>
          <a:p>
            <a:r>
              <a:rPr lang="en-US" sz="2400" b="1" dirty="0" smtClean="0">
                <a:solidFill>
                  <a:srgbClr val="FF0000"/>
                </a:solidFill>
              </a:rPr>
              <a:t>Classification of anchorage</a:t>
            </a:r>
            <a:endParaRPr lang="en-US" sz="2400" b="1" dirty="0">
              <a:solidFill>
                <a:srgbClr val="FF0000"/>
              </a:solidFill>
            </a:endParaRPr>
          </a:p>
        </p:txBody>
      </p:sp>
      <p:sp>
        <p:nvSpPr>
          <p:cNvPr id="7" name="Rectangle 6"/>
          <p:cNvSpPr/>
          <p:nvPr/>
        </p:nvSpPr>
        <p:spPr>
          <a:xfrm>
            <a:off x="9368346" y="4953604"/>
            <a:ext cx="1227708" cy="369332"/>
          </a:xfrm>
          <a:prstGeom prst="rect">
            <a:avLst/>
          </a:prstGeom>
        </p:spPr>
        <p:txBody>
          <a:bodyPr wrap="none">
            <a:spAutoFit/>
          </a:bodyPr>
          <a:lstStyle/>
          <a:p>
            <a:r>
              <a:rPr lang="en-US" dirty="0"/>
              <a:t>Profit,2017</a:t>
            </a:r>
          </a:p>
        </p:txBody>
      </p:sp>
    </p:spTree>
    <p:extLst>
      <p:ext uri="{BB962C8B-B14F-4D97-AF65-F5344CB8AC3E}">
        <p14:creationId xmlns:p14="http://schemas.microsoft.com/office/powerpoint/2010/main" val="1155196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1864337535"/>
              </p:ext>
            </p:extLst>
          </p:nvPr>
        </p:nvGraphicFramePr>
        <p:xfrm>
          <a:off x="775855" y="698269"/>
          <a:ext cx="8368147" cy="54808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A5C98A2F-7B34-4D36-A6C8-4AC770F4BE7A}" type="slidenum">
              <a:rPr lang="en-US" smtClean="0"/>
              <a:t>17</a:t>
            </a:fld>
            <a:endParaRPr lang="en-US"/>
          </a:p>
        </p:txBody>
      </p:sp>
      <p:sp>
        <p:nvSpPr>
          <p:cNvPr id="4" name="Date Placeholder 3"/>
          <p:cNvSpPr>
            <a:spLocks noGrp="1"/>
          </p:cNvSpPr>
          <p:nvPr>
            <p:ph type="dt" sz="half" idx="10"/>
          </p:nvPr>
        </p:nvSpPr>
        <p:spPr/>
        <p:txBody>
          <a:bodyPr/>
          <a:lstStyle/>
          <a:p>
            <a:fld id="{171F6C69-A53A-4A82-8CCC-0932D8D9CE2A}" type="datetime2">
              <a:rPr lang="en-US" smtClean="0"/>
              <a:t>Saturday, December 4, 2021</a:t>
            </a:fld>
            <a:endParaRPr lang="en-US"/>
          </a:p>
        </p:txBody>
      </p:sp>
      <p:sp>
        <p:nvSpPr>
          <p:cNvPr id="5" name="Footer Placeholder 4"/>
          <p:cNvSpPr>
            <a:spLocks noGrp="1"/>
          </p:cNvSpPr>
          <p:nvPr>
            <p:ph type="ftr" sz="quarter" idx="11"/>
          </p:nvPr>
        </p:nvSpPr>
        <p:spPr/>
        <p:txBody>
          <a:bodyPr/>
          <a:lstStyle/>
          <a:p>
            <a:r>
              <a:rPr lang="en-US" dirty="0" smtClean="0">
                <a:solidFill>
                  <a:srgbClr val="00B0F0"/>
                </a:solidFill>
                <a:latin typeface="Magneto" panose="04030805050802020D02" pitchFamily="82" charset="0"/>
              </a:rPr>
              <a:t>Shahbaa </a:t>
            </a:r>
          </a:p>
          <a:p>
            <a:r>
              <a:rPr lang="en-US" dirty="0" err="1" smtClean="0">
                <a:solidFill>
                  <a:srgbClr val="00B0F0"/>
                </a:solidFill>
                <a:latin typeface="Magneto" panose="04030805050802020D02" pitchFamily="82" charset="0"/>
              </a:rPr>
              <a:t>AbdulGHafoor</a:t>
            </a:r>
            <a:endParaRPr lang="en-US" dirty="0">
              <a:solidFill>
                <a:srgbClr val="00B0F0"/>
              </a:solidFill>
              <a:latin typeface="Magneto" panose="04030805050802020D02" pitchFamily="82" charset="0"/>
            </a:endParaRPr>
          </a:p>
        </p:txBody>
      </p:sp>
      <p:pic>
        <p:nvPicPr>
          <p:cNvPr id="2" name="Picture 1"/>
          <p:cNvPicPr>
            <a:picLocks noChangeAspect="1"/>
          </p:cNvPicPr>
          <p:nvPr/>
        </p:nvPicPr>
        <p:blipFill>
          <a:blip r:embed="rId8"/>
          <a:stretch>
            <a:fillRect/>
          </a:stretch>
        </p:blipFill>
        <p:spPr>
          <a:xfrm>
            <a:off x="838201" y="210987"/>
            <a:ext cx="3743268" cy="640135"/>
          </a:xfrm>
          <a:prstGeom prst="rect">
            <a:avLst/>
          </a:prstGeom>
        </p:spPr>
      </p:pic>
      <p:sp>
        <p:nvSpPr>
          <p:cNvPr id="6" name="TextBox 5"/>
          <p:cNvSpPr txBox="1"/>
          <p:nvPr/>
        </p:nvSpPr>
        <p:spPr>
          <a:xfrm>
            <a:off x="9771530" y="3968376"/>
            <a:ext cx="1217108" cy="369332"/>
          </a:xfrm>
          <a:prstGeom prst="rect">
            <a:avLst/>
          </a:prstGeom>
          <a:noFill/>
        </p:spPr>
        <p:txBody>
          <a:bodyPr wrap="square" rtlCol="0">
            <a:spAutoFit/>
          </a:bodyPr>
          <a:lstStyle/>
          <a:p>
            <a:r>
              <a:rPr lang="en-US" dirty="0" smtClean="0"/>
              <a:t>Singh,2007</a:t>
            </a:r>
            <a:endParaRPr lang="en-US" dirty="0"/>
          </a:p>
        </p:txBody>
      </p:sp>
    </p:spTree>
    <p:extLst>
      <p:ext uri="{BB962C8B-B14F-4D97-AF65-F5344CB8AC3E}">
        <p14:creationId xmlns:p14="http://schemas.microsoft.com/office/powerpoint/2010/main" val="9799819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18</a:t>
            </a:fld>
            <a:endParaRPr lang="en-US"/>
          </a:p>
        </p:txBody>
      </p:sp>
      <p:sp>
        <p:nvSpPr>
          <p:cNvPr id="3" name="Date Placeholder 2"/>
          <p:cNvSpPr>
            <a:spLocks noGrp="1"/>
          </p:cNvSpPr>
          <p:nvPr>
            <p:ph type="dt" sz="half" idx="10"/>
          </p:nvPr>
        </p:nvSpPr>
        <p:spPr/>
        <p:txBody>
          <a:bodyPr/>
          <a:lstStyle/>
          <a:p>
            <a:fld id="{40DCBBFD-4779-47DD-B651-131191EB4B54}"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sp>
        <p:nvSpPr>
          <p:cNvPr id="11" name="Rectangle 10"/>
          <p:cNvSpPr/>
          <p:nvPr/>
        </p:nvSpPr>
        <p:spPr>
          <a:xfrm>
            <a:off x="3048000" y="1443841"/>
            <a:ext cx="6096000" cy="1200329"/>
          </a:xfrm>
          <a:prstGeom prst="rect">
            <a:avLst/>
          </a:prstGeom>
        </p:spPr>
        <p:txBody>
          <a:bodyPr>
            <a:spAutoFit/>
          </a:bodyPr>
          <a:lstStyle/>
          <a:p>
            <a:r>
              <a:rPr lang="en-US" dirty="0" smtClean="0"/>
              <a:t>For understanding anchorage it is convenient to</a:t>
            </a:r>
          </a:p>
          <a:p>
            <a:r>
              <a:rPr lang="en-US" dirty="0" smtClean="0"/>
              <a:t>divide anchorage into—</a:t>
            </a:r>
          </a:p>
          <a:p>
            <a:endParaRPr lang="en-US" dirty="0" smtClean="0"/>
          </a:p>
          <a:p>
            <a:endParaRPr lang="en-US" dirty="0"/>
          </a:p>
        </p:txBody>
      </p:sp>
      <p:sp>
        <p:nvSpPr>
          <p:cNvPr id="25" name="Down Arrow 24"/>
          <p:cNvSpPr/>
          <p:nvPr/>
        </p:nvSpPr>
        <p:spPr>
          <a:xfrm>
            <a:off x="5465299" y="2124222"/>
            <a:ext cx="379828" cy="6682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4526000" y="2875002"/>
            <a:ext cx="2166299" cy="646331"/>
          </a:xfrm>
          <a:prstGeom prst="rect">
            <a:avLst/>
          </a:prstGeom>
        </p:spPr>
        <p:txBody>
          <a:bodyPr wrap="none">
            <a:spAutoFit/>
          </a:bodyPr>
          <a:lstStyle/>
          <a:p>
            <a:r>
              <a:rPr lang="en-US" dirty="0">
                <a:solidFill>
                  <a:srgbClr val="FF0000"/>
                </a:solidFill>
              </a:rPr>
              <a:t>intraoral </a:t>
            </a:r>
            <a:r>
              <a:rPr lang="en-US" dirty="0" smtClean="0">
                <a:solidFill>
                  <a:srgbClr val="FF0000"/>
                </a:solidFill>
              </a:rPr>
              <a:t>and</a:t>
            </a:r>
          </a:p>
          <a:p>
            <a:r>
              <a:rPr lang="en-US" dirty="0" smtClean="0">
                <a:solidFill>
                  <a:srgbClr val="00B050"/>
                </a:solidFill>
              </a:rPr>
              <a:t> </a:t>
            </a:r>
            <a:r>
              <a:rPr lang="en-US" dirty="0" err="1">
                <a:solidFill>
                  <a:srgbClr val="00B050"/>
                </a:solidFill>
              </a:rPr>
              <a:t>extraoral</a:t>
            </a:r>
            <a:r>
              <a:rPr lang="en-US" dirty="0">
                <a:solidFill>
                  <a:srgbClr val="00B050"/>
                </a:solidFill>
              </a:rPr>
              <a:t> anchorage</a:t>
            </a:r>
            <a:r>
              <a:rPr lang="en-US" dirty="0"/>
              <a:t>.</a:t>
            </a:r>
          </a:p>
        </p:txBody>
      </p:sp>
      <p:sp>
        <p:nvSpPr>
          <p:cNvPr id="28" name="Down Arrow 27"/>
          <p:cNvSpPr/>
          <p:nvPr/>
        </p:nvSpPr>
        <p:spPr>
          <a:xfrm>
            <a:off x="4587723" y="3507709"/>
            <a:ext cx="211297" cy="480482"/>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Left Arrow 28"/>
          <p:cNvSpPr/>
          <p:nvPr/>
        </p:nvSpPr>
        <p:spPr>
          <a:xfrm flipV="1">
            <a:off x="3752276" y="2930404"/>
            <a:ext cx="773723" cy="3693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128213" y="2930405"/>
            <a:ext cx="3691908" cy="369332"/>
          </a:xfrm>
          <a:prstGeom prst="rect">
            <a:avLst/>
          </a:prstGeom>
        </p:spPr>
        <p:txBody>
          <a:bodyPr wrap="none">
            <a:spAutoFit/>
          </a:bodyPr>
          <a:lstStyle/>
          <a:p>
            <a:r>
              <a:rPr lang="en-US" dirty="0">
                <a:solidFill>
                  <a:srgbClr val="FF0000"/>
                </a:solidFill>
              </a:rPr>
              <a:t>into </a:t>
            </a:r>
            <a:r>
              <a:rPr lang="en-US" dirty="0" err="1">
                <a:solidFill>
                  <a:srgbClr val="FF0000"/>
                </a:solidFill>
              </a:rPr>
              <a:t>intramaxillary</a:t>
            </a:r>
            <a:r>
              <a:rPr lang="en-US" dirty="0">
                <a:solidFill>
                  <a:srgbClr val="FF0000"/>
                </a:solidFill>
              </a:rPr>
              <a:t> and </a:t>
            </a:r>
            <a:r>
              <a:rPr lang="en-US" dirty="0" err="1">
                <a:solidFill>
                  <a:srgbClr val="FF0000"/>
                </a:solidFill>
              </a:rPr>
              <a:t>intermaxillary</a:t>
            </a:r>
            <a:r>
              <a:rPr lang="en-US" dirty="0">
                <a:solidFill>
                  <a:srgbClr val="FF0000"/>
                </a:solidFill>
              </a:rPr>
              <a:t> </a:t>
            </a:r>
          </a:p>
        </p:txBody>
      </p:sp>
      <p:sp>
        <p:nvSpPr>
          <p:cNvPr id="31" name="Right Arrow 30"/>
          <p:cNvSpPr/>
          <p:nvPr/>
        </p:nvSpPr>
        <p:spPr>
          <a:xfrm flipV="1">
            <a:off x="6618849" y="3142773"/>
            <a:ext cx="1119555" cy="4247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Arrow 31"/>
          <p:cNvSpPr/>
          <p:nvPr/>
        </p:nvSpPr>
        <p:spPr>
          <a:xfrm>
            <a:off x="6618850" y="2726735"/>
            <a:ext cx="975360" cy="3602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8512127" y="2542608"/>
            <a:ext cx="3009313" cy="2308324"/>
          </a:xfrm>
          <a:prstGeom prst="rect">
            <a:avLst/>
          </a:prstGeom>
        </p:spPr>
        <p:txBody>
          <a:bodyPr wrap="square">
            <a:spAutoFit/>
          </a:bodyPr>
          <a:lstStyle/>
          <a:p>
            <a:r>
              <a:rPr lang="en-US" dirty="0"/>
              <a:t> Both</a:t>
            </a:r>
          </a:p>
          <a:p>
            <a:r>
              <a:rPr lang="en-US" dirty="0"/>
              <a:t>can be of three types—simple, stationary or reciprocal.</a:t>
            </a:r>
          </a:p>
          <a:p>
            <a:r>
              <a:rPr lang="en-US" dirty="0"/>
              <a:t>Simple anchorage can be further subdivided as—</a:t>
            </a:r>
          </a:p>
          <a:p>
            <a:r>
              <a:rPr lang="en-US" dirty="0"/>
              <a:t>single, compound and reinforced</a:t>
            </a:r>
          </a:p>
        </p:txBody>
      </p:sp>
      <p:sp>
        <p:nvSpPr>
          <p:cNvPr id="35" name="Rectangle 34"/>
          <p:cNvSpPr/>
          <p:nvPr/>
        </p:nvSpPr>
        <p:spPr>
          <a:xfrm>
            <a:off x="1810043" y="4147067"/>
            <a:ext cx="6096000" cy="923330"/>
          </a:xfrm>
          <a:prstGeom prst="rect">
            <a:avLst/>
          </a:prstGeom>
        </p:spPr>
        <p:txBody>
          <a:bodyPr>
            <a:spAutoFit/>
          </a:bodyPr>
          <a:lstStyle/>
          <a:p>
            <a:r>
              <a:rPr lang="en-US" dirty="0">
                <a:solidFill>
                  <a:srgbClr val="00B050"/>
                </a:solidFill>
              </a:rPr>
              <a:t>Extraoral anchorage can be of the following types</a:t>
            </a:r>
          </a:p>
          <a:p>
            <a:r>
              <a:rPr lang="en-US" dirty="0">
                <a:solidFill>
                  <a:srgbClr val="00B050"/>
                </a:solidFill>
              </a:rPr>
              <a:t>depending upon the location of the support units as—</a:t>
            </a:r>
          </a:p>
          <a:p>
            <a:r>
              <a:rPr lang="en-US" dirty="0">
                <a:solidFill>
                  <a:srgbClr val="00B050"/>
                </a:solidFill>
              </a:rPr>
              <a:t>cervical, occipital, cranial or facial</a:t>
            </a:r>
          </a:p>
        </p:txBody>
      </p:sp>
      <p:pic>
        <p:nvPicPr>
          <p:cNvPr id="36" name="Picture 35"/>
          <p:cNvPicPr>
            <a:picLocks noChangeAspect="1"/>
          </p:cNvPicPr>
          <p:nvPr/>
        </p:nvPicPr>
        <p:blipFill>
          <a:blip r:embed="rId3"/>
          <a:stretch>
            <a:fillRect/>
          </a:stretch>
        </p:blipFill>
        <p:spPr>
          <a:xfrm>
            <a:off x="1114775" y="114111"/>
            <a:ext cx="3743268" cy="640135"/>
          </a:xfrm>
          <a:prstGeom prst="rect">
            <a:avLst/>
          </a:prstGeom>
        </p:spPr>
      </p:pic>
    </p:spTree>
    <p:extLst>
      <p:ext uri="{BB962C8B-B14F-4D97-AF65-F5344CB8AC3E}">
        <p14:creationId xmlns:p14="http://schemas.microsoft.com/office/powerpoint/2010/main" val="267532247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19</a:t>
            </a:fld>
            <a:endParaRPr lang="en-US"/>
          </a:p>
        </p:txBody>
      </p:sp>
      <p:sp>
        <p:nvSpPr>
          <p:cNvPr id="3" name="Date Placeholder 2"/>
          <p:cNvSpPr>
            <a:spLocks noGrp="1"/>
          </p:cNvSpPr>
          <p:nvPr>
            <p:ph type="dt" sz="half" idx="10"/>
          </p:nvPr>
        </p:nvSpPr>
        <p:spPr/>
        <p:txBody>
          <a:bodyPr/>
          <a:lstStyle/>
          <a:p>
            <a:fld id="{E83646C2-B6F9-41D0-A73E-A352ACA51BDB}"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graphicFrame>
        <p:nvGraphicFramePr>
          <p:cNvPr id="9" name="Diagram 8"/>
          <p:cNvGraphicFramePr/>
          <p:nvPr>
            <p:extLst>
              <p:ext uri="{D42A27DB-BD31-4B8C-83A1-F6EECF244321}">
                <p14:modId xmlns:p14="http://schemas.microsoft.com/office/powerpoint/2010/main" val="1696372762"/>
              </p:ext>
            </p:extLst>
          </p:nvPr>
        </p:nvGraphicFramePr>
        <p:xfrm>
          <a:off x="597877" y="513472"/>
          <a:ext cx="11218985" cy="56529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p:cNvPicPr>
            <a:picLocks noChangeAspect="1"/>
          </p:cNvPicPr>
          <p:nvPr/>
        </p:nvPicPr>
        <p:blipFill>
          <a:blip r:embed="rId8"/>
          <a:stretch>
            <a:fillRect/>
          </a:stretch>
        </p:blipFill>
        <p:spPr>
          <a:xfrm>
            <a:off x="904391" y="358698"/>
            <a:ext cx="3743268" cy="640135"/>
          </a:xfrm>
          <a:prstGeom prst="rect">
            <a:avLst/>
          </a:prstGeom>
        </p:spPr>
      </p:pic>
    </p:spTree>
    <p:extLst>
      <p:ext uri="{BB962C8B-B14F-4D97-AF65-F5344CB8AC3E}">
        <p14:creationId xmlns:p14="http://schemas.microsoft.com/office/powerpoint/2010/main" val="1256898209"/>
      </p:ext>
    </p:extLst>
  </p:cSld>
  <p:clrMapOvr>
    <a:masterClrMapping/>
  </p:clrMapOvr>
  <p:transition spd="slow">
    <p:comb/>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5F5744-1510-4D13-84AD-BA2B71AF6EB1}" type="datetime2">
              <a:rPr lang="en-US" smtClean="0"/>
              <a:t>Saturday, December 4, 2021</a:t>
            </a:fld>
            <a:endParaRPr lang="en-US"/>
          </a:p>
        </p:txBody>
      </p:sp>
      <p:sp>
        <p:nvSpPr>
          <p:cNvPr id="3" name="Footer Placeholder 2"/>
          <p:cNvSpPr>
            <a:spLocks noGrp="1"/>
          </p:cNvSpPr>
          <p:nvPr>
            <p:ph type="ftr" sz="quarter" idx="11"/>
          </p:nvPr>
        </p:nvSpPr>
        <p:spPr/>
        <p:txBody>
          <a:bodyPr/>
          <a:lstStyle/>
          <a:p>
            <a:r>
              <a:rPr lang="en-US" smtClean="0"/>
              <a:t>Shahbaa  AbdulGHafoor</a:t>
            </a:r>
            <a:endParaRPr lang="en-US" dirty="0"/>
          </a:p>
        </p:txBody>
      </p:sp>
      <p:sp>
        <p:nvSpPr>
          <p:cNvPr id="4" name="Slide Number Placeholder 3"/>
          <p:cNvSpPr>
            <a:spLocks noGrp="1"/>
          </p:cNvSpPr>
          <p:nvPr>
            <p:ph type="sldNum" sz="quarter" idx="12"/>
          </p:nvPr>
        </p:nvSpPr>
        <p:spPr/>
        <p:txBody>
          <a:bodyPr/>
          <a:lstStyle/>
          <a:p>
            <a:fld id="{A5C98A2F-7B34-4D36-A6C8-4AC770F4BE7A}" type="slidenum">
              <a:rPr lang="en-US" smtClean="0"/>
              <a:t>2</a:t>
            </a:fld>
            <a:endParaRPr lang="en-US"/>
          </a:p>
        </p:txBody>
      </p:sp>
      <p:pic>
        <p:nvPicPr>
          <p:cNvPr id="5" name="Picture 4"/>
          <p:cNvPicPr>
            <a:picLocks noChangeAspect="1"/>
          </p:cNvPicPr>
          <p:nvPr/>
        </p:nvPicPr>
        <p:blipFill>
          <a:blip r:embed="rId2"/>
          <a:stretch>
            <a:fillRect/>
          </a:stretch>
        </p:blipFill>
        <p:spPr>
          <a:xfrm>
            <a:off x="1218777" y="679465"/>
            <a:ext cx="9754445" cy="5499069"/>
          </a:xfrm>
          <a:prstGeom prst="rect">
            <a:avLst/>
          </a:prstGeom>
        </p:spPr>
      </p:pic>
    </p:spTree>
    <p:extLst>
      <p:ext uri="{BB962C8B-B14F-4D97-AF65-F5344CB8AC3E}">
        <p14:creationId xmlns:p14="http://schemas.microsoft.com/office/powerpoint/2010/main" val="322721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20</a:t>
            </a:fld>
            <a:endParaRPr lang="en-US"/>
          </a:p>
        </p:txBody>
      </p:sp>
      <p:sp>
        <p:nvSpPr>
          <p:cNvPr id="3" name="Date Placeholder 2"/>
          <p:cNvSpPr>
            <a:spLocks noGrp="1"/>
          </p:cNvSpPr>
          <p:nvPr>
            <p:ph type="dt" sz="half" idx="10"/>
          </p:nvPr>
        </p:nvSpPr>
        <p:spPr/>
        <p:txBody>
          <a:bodyPr/>
          <a:lstStyle/>
          <a:p>
            <a:fld id="{F41FF8C3-4B0E-43A9-B749-DDF314944C4F}"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sp>
        <p:nvSpPr>
          <p:cNvPr id="5" name="Rectangle 4"/>
          <p:cNvSpPr/>
          <p:nvPr/>
        </p:nvSpPr>
        <p:spPr>
          <a:xfrm>
            <a:off x="647114" y="914400"/>
            <a:ext cx="8496886" cy="1200329"/>
          </a:xfrm>
          <a:prstGeom prst="rect">
            <a:avLst/>
          </a:prstGeom>
        </p:spPr>
        <p:txBody>
          <a:bodyPr wrap="square">
            <a:spAutoFit/>
          </a:bodyPr>
          <a:lstStyle/>
          <a:p>
            <a:r>
              <a:rPr lang="en-US" dirty="0"/>
              <a:t>INTRAORAL ANCHORAGE</a:t>
            </a:r>
          </a:p>
          <a:p>
            <a:r>
              <a:rPr lang="en-US" dirty="0"/>
              <a:t>This type of anchorage is said to exist when and only</a:t>
            </a:r>
          </a:p>
          <a:p>
            <a:r>
              <a:rPr lang="en-US" dirty="0"/>
              <a:t>when all the anchorage units are present within the</a:t>
            </a:r>
          </a:p>
          <a:p>
            <a:r>
              <a:rPr lang="en-US" dirty="0"/>
              <a:t>oral cavity</a:t>
            </a:r>
          </a:p>
        </p:txBody>
      </p:sp>
      <p:graphicFrame>
        <p:nvGraphicFramePr>
          <p:cNvPr id="9" name="Diagram 8"/>
          <p:cNvGraphicFramePr/>
          <p:nvPr>
            <p:extLst>
              <p:ext uri="{D42A27DB-BD31-4B8C-83A1-F6EECF244321}">
                <p14:modId xmlns:p14="http://schemas.microsoft.com/office/powerpoint/2010/main" val="1893141145"/>
              </p:ext>
            </p:extLst>
          </p:nvPr>
        </p:nvGraphicFramePr>
        <p:xfrm>
          <a:off x="358588" y="732366"/>
          <a:ext cx="9801412" cy="60636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p:cNvSpPr txBox="1"/>
          <p:nvPr/>
        </p:nvSpPr>
        <p:spPr>
          <a:xfrm flipH="1">
            <a:off x="7024172" y="5246078"/>
            <a:ext cx="1195755" cy="369332"/>
          </a:xfrm>
          <a:prstGeom prst="rect">
            <a:avLst/>
          </a:prstGeom>
          <a:noFill/>
        </p:spPr>
        <p:txBody>
          <a:bodyPr wrap="square" rtlCol="0">
            <a:spAutoFit/>
          </a:bodyPr>
          <a:lstStyle/>
          <a:p>
            <a:r>
              <a:rPr lang="en-US" dirty="0" smtClean="0"/>
              <a:t>reciprocal</a:t>
            </a:r>
            <a:endParaRPr lang="en-US" dirty="0"/>
          </a:p>
        </p:txBody>
      </p:sp>
      <p:pic>
        <p:nvPicPr>
          <p:cNvPr id="12" name="Picture 11"/>
          <p:cNvPicPr>
            <a:picLocks noChangeAspect="1"/>
          </p:cNvPicPr>
          <p:nvPr/>
        </p:nvPicPr>
        <p:blipFill>
          <a:blip r:embed="rId7"/>
          <a:stretch>
            <a:fillRect/>
          </a:stretch>
        </p:blipFill>
        <p:spPr>
          <a:xfrm>
            <a:off x="208040" y="210988"/>
            <a:ext cx="3743268" cy="640135"/>
          </a:xfrm>
          <a:prstGeom prst="rect">
            <a:avLst/>
          </a:prstGeom>
        </p:spPr>
      </p:pic>
    </p:spTree>
    <p:extLst>
      <p:ext uri="{BB962C8B-B14F-4D97-AF65-F5344CB8AC3E}">
        <p14:creationId xmlns:p14="http://schemas.microsoft.com/office/powerpoint/2010/main" val="156516950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21</a:t>
            </a:fld>
            <a:endParaRPr lang="en-US"/>
          </a:p>
        </p:txBody>
      </p:sp>
      <p:sp>
        <p:nvSpPr>
          <p:cNvPr id="3" name="Date Placeholder 2"/>
          <p:cNvSpPr>
            <a:spLocks noGrp="1"/>
          </p:cNvSpPr>
          <p:nvPr>
            <p:ph type="dt" sz="half" idx="10"/>
          </p:nvPr>
        </p:nvSpPr>
        <p:spPr/>
        <p:txBody>
          <a:bodyPr/>
          <a:lstStyle/>
          <a:p>
            <a:fld id="{5402DEEA-A9CB-431F-B4EE-A914F8B22460}"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sp>
        <p:nvSpPr>
          <p:cNvPr id="5" name="Rectangle 4"/>
          <p:cNvSpPr/>
          <p:nvPr/>
        </p:nvSpPr>
        <p:spPr>
          <a:xfrm>
            <a:off x="1198099" y="1088797"/>
            <a:ext cx="6096000" cy="1754326"/>
          </a:xfrm>
          <a:prstGeom prst="rect">
            <a:avLst/>
          </a:prstGeom>
        </p:spPr>
        <p:txBody>
          <a:bodyPr>
            <a:spAutoFit/>
          </a:bodyPr>
          <a:lstStyle/>
          <a:p>
            <a:r>
              <a:rPr lang="en-US" dirty="0">
                <a:solidFill>
                  <a:srgbClr val="00B0F0"/>
                </a:solidFill>
              </a:rPr>
              <a:t>SINGLE OR PRIMARY ANCHORAGE</a:t>
            </a:r>
          </a:p>
          <a:p>
            <a:r>
              <a:rPr lang="en-US" dirty="0"/>
              <a:t>Cases where the tooth to be moved is pitted against a</a:t>
            </a:r>
          </a:p>
          <a:p>
            <a:r>
              <a:rPr lang="en-US" dirty="0"/>
              <a:t>tooth with a greater alveolar support area is said to</a:t>
            </a:r>
          </a:p>
          <a:p>
            <a:r>
              <a:rPr lang="en-US" dirty="0"/>
              <a:t>display primary or single anchorage. For example, a</a:t>
            </a:r>
          </a:p>
          <a:p>
            <a:r>
              <a:rPr lang="en-US" dirty="0"/>
              <a:t>molar along with adjacent premolars used to align</a:t>
            </a:r>
          </a:p>
          <a:p>
            <a:r>
              <a:rPr lang="en-US" dirty="0"/>
              <a:t>another molar</a:t>
            </a:r>
          </a:p>
        </p:txBody>
      </p:sp>
      <p:pic>
        <p:nvPicPr>
          <p:cNvPr id="6" name="Picture 5"/>
          <p:cNvPicPr>
            <a:picLocks noChangeAspect="1"/>
          </p:cNvPicPr>
          <p:nvPr/>
        </p:nvPicPr>
        <p:blipFill>
          <a:blip r:embed="rId2"/>
          <a:stretch>
            <a:fillRect/>
          </a:stretch>
        </p:blipFill>
        <p:spPr>
          <a:xfrm>
            <a:off x="6958780" y="2480321"/>
            <a:ext cx="3303639" cy="2543804"/>
          </a:xfrm>
          <a:prstGeom prst="rect">
            <a:avLst/>
          </a:prstGeom>
        </p:spPr>
      </p:pic>
      <p:pic>
        <p:nvPicPr>
          <p:cNvPr id="7" name="Picture 6"/>
          <p:cNvPicPr>
            <a:picLocks noChangeAspect="1"/>
          </p:cNvPicPr>
          <p:nvPr/>
        </p:nvPicPr>
        <p:blipFill>
          <a:blip r:embed="rId3"/>
          <a:stretch>
            <a:fillRect/>
          </a:stretch>
        </p:blipFill>
        <p:spPr>
          <a:xfrm>
            <a:off x="580834" y="302428"/>
            <a:ext cx="3743268" cy="640135"/>
          </a:xfrm>
          <a:prstGeom prst="rect">
            <a:avLst/>
          </a:prstGeom>
        </p:spPr>
      </p:pic>
    </p:spTree>
    <p:extLst>
      <p:ext uri="{BB962C8B-B14F-4D97-AF65-F5344CB8AC3E}">
        <p14:creationId xmlns:p14="http://schemas.microsoft.com/office/powerpoint/2010/main" val="3304423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22</a:t>
            </a:fld>
            <a:endParaRPr lang="en-US"/>
          </a:p>
        </p:txBody>
      </p:sp>
      <p:sp>
        <p:nvSpPr>
          <p:cNvPr id="3" name="Date Placeholder 2"/>
          <p:cNvSpPr>
            <a:spLocks noGrp="1"/>
          </p:cNvSpPr>
          <p:nvPr>
            <p:ph type="dt" sz="half" idx="10"/>
          </p:nvPr>
        </p:nvSpPr>
        <p:spPr/>
        <p:txBody>
          <a:bodyPr/>
          <a:lstStyle/>
          <a:p>
            <a:fld id="{83E92170-DF7D-4DA2-8995-AEC59D5EBDB6}"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sp>
        <p:nvSpPr>
          <p:cNvPr id="5" name="Rectangle 4"/>
          <p:cNvSpPr/>
          <p:nvPr/>
        </p:nvSpPr>
        <p:spPr>
          <a:xfrm>
            <a:off x="838201" y="596428"/>
            <a:ext cx="6096000" cy="1754326"/>
          </a:xfrm>
          <a:prstGeom prst="rect">
            <a:avLst/>
          </a:prstGeom>
        </p:spPr>
        <p:txBody>
          <a:bodyPr>
            <a:spAutoFit/>
          </a:bodyPr>
          <a:lstStyle/>
          <a:p>
            <a:r>
              <a:rPr lang="en-US" dirty="0">
                <a:solidFill>
                  <a:srgbClr val="00B0F0"/>
                </a:solidFill>
              </a:rPr>
              <a:t>COMPOUND ANCHORAGE</a:t>
            </a:r>
          </a:p>
          <a:p>
            <a:r>
              <a:rPr lang="en-US" dirty="0"/>
              <a:t>This type of anchorage provides for the use of more</a:t>
            </a:r>
          </a:p>
          <a:p>
            <a:r>
              <a:rPr lang="en-US" dirty="0"/>
              <a:t>teeth with greater anchorage potential to move a tooth</a:t>
            </a:r>
          </a:p>
          <a:p>
            <a:r>
              <a:rPr lang="en-US" dirty="0"/>
              <a:t>or group of teeth with lesser support. For example,</a:t>
            </a:r>
          </a:p>
          <a:p>
            <a:r>
              <a:rPr lang="en-US" dirty="0"/>
              <a:t>retracting incisors using loop mechanics in the fixed</a:t>
            </a:r>
          </a:p>
          <a:p>
            <a:r>
              <a:rPr lang="en-US" dirty="0"/>
              <a:t>orthodontic appliances </a:t>
            </a:r>
          </a:p>
        </p:txBody>
      </p:sp>
      <p:pic>
        <p:nvPicPr>
          <p:cNvPr id="6" name="Picture 5"/>
          <p:cNvPicPr>
            <a:picLocks noChangeAspect="1"/>
          </p:cNvPicPr>
          <p:nvPr/>
        </p:nvPicPr>
        <p:blipFill>
          <a:blip r:embed="rId2"/>
          <a:stretch>
            <a:fillRect/>
          </a:stretch>
        </p:blipFill>
        <p:spPr>
          <a:xfrm>
            <a:off x="6037308" y="2904210"/>
            <a:ext cx="3944892" cy="2130143"/>
          </a:xfrm>
          <a:prstGeom prst="rect">
            <a:avLst/>
          </a:prstGeom>
        </p:spPr>
      </p:pic>
      <p:pic>
        <p:nvPicPr>
          <p:cNvPr id="7" name="Picture 6"/>
          <p:cNvPicPr>
            <a:picLocks noChangeAspect="1"/>
          </p:cNvPicPr>
          <p:nvPr/>
        </p:nvPicPr>
        <p:blipFill>
          <a:blip r:embed="rId3"/>
          <a:stretch>
            <a:fillRect/>
          </a:stretch>
        </p:blipFill>
        <p:spPr>
          <a:xfrm>
            <a:off x="338167" y="42972"/>
            <a:ext cx="3743268" cy="640135"/>
          </a:xfrm>
          <a:prstGeom prst="rect">
            <a:avLst/>
          </a:prstGeom>
        </p:spPr>
      </p:pic>
    </p:spTree>
    <p:extLst>
      <p:ext uri="{BB962C8B-B14F-4D97-AF65-F5344CB8AC3E}">
        <p14:creationId xmlns:p14="http://schemas.microsoft.com/office/powerpoint/2010/main" val="80074184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23</a:t>
            </a:fld>
            <a:endParaRPr lang="en-US"/>
          </a:p>
        </p:txBody>
      </p:sp>
      <p:sp>
        <p:nvSpPr>
          <p:cNvPr id="3" name="Date Placeholder 2"/>
          <p:cNvSpPr>
            <a:spLocks noGrp="1"/>
          </p:cNvSpPr>
          <p:nvPr>
            <p:ph type="dt" sz="half" idx="10"/>
          </p:nvPr>
        </p:nvSpPr>
        <p:spPr/>
        <p:txBody>
          <a:bodyPr/>
          <a:lstStyle/>
          <a:p>
            <a:fld id="{E12B1727-FCAE-45E1-B1EA-66371FB923B9}"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sp>
        <p:nvSpPr>
          <p:cNvPr id="5" name="Rectangle 4"/>
          <p:cNvSpPr/>
          <p:nvPr/>
        </p:nvSpPr>
        <p:spPr>
          <a:xfrm>
            <a:off x="3048000" y="2967335"/>
            <a:ext cx="6096000" cy="2585323"/>
          </a:xfrm>
          <a:prstGeom prst="rect">
            <a:avLst/>
          </a:prstGeom>
        </p:spPr>
        <p:txBody>
          <a:bodyPr>
            <a:spAutoFit/>
          </a:bodyPr>
          <a:lstStyle/>
          <a:p>
            <a:r>
              <a:rPr lang="en-US" dirty="0">
                <a:solidFill>
                  <a:srgbClr val="00B0F0"/>
                </a:solidFill>
              </a:rPr>
              <a:t>REINFORCED ANCHORAGE</a:t>
            </a:r>
          </a:p>
          <a:p>
            <a:r>
              <a:rPr lang="en-US" dirty="0"/>
              <a:t>Here the anchorage units are reinforced by the use of</a:t>
            </a:r>
          </a:p>
          <a:p>
            <a:r>
              <a:rPr lang="en-US" dirty="0"/>
              <a:t>more than one type of resistance units. For example, the use of headgears along with routine fixed</a:t>
            </a:r>
          </a:p>
          <a:p>
            <a:r>
              <a:rPr lang="en-US" dirty="0" err="1"/>
              <a:t>mechanotherapy</a:t>
            </a:r>
            <a:r>
              <a:rPr lang="en-US" dirty="0"/>
              <a:t> or (</a:t>
            </a:r>
            <a:r>
              <a:rPr lang="en-US" dirty="0" err="1"/>
              <a:t>extraoral</a:t>
            </a:r>
            <a:r>
              <a:rPr lang="en-US" dirty="0"/>
              <a:t> anchorage and </a:t>
            </a:r>
            <a:r>
              <a:rPr lang="en-US" dirty="0" err="1"/>
              <a:t>intraarch</a:t>
            </a:r>
            <a:endParaRPr lang="en-US" dirty="0"/>
          </a:p>
          <a:p>
            <a:r>
              <a:rPr lang="en-US" dirty="0"/>
              <a:t>compound anchorage) or the use of a </a:t>
            </a:r>
            <a:r>
              <a:rPr lang="en-US" dirty="0" err="1"/>
              <a:t>transpalatal</a:t>
            </a:r>
            <a:endParaRPr lang="en-US" dirty="0"/>
          </a:p>
          <a:p>
            <a:r>
              <a:rPr lang="en-US" dirty="0"/>
              <a:t>arch </a:t>
            </a:r>
            <a:r>
              <a:rPr lang="en-US" dirty="0" smtClean="0"/>
              <a:t>in </a:t>
            </a:r>
            <a:r>
              <a:rPr lang="en-US" dirty="0"/>
              <a:t>fixed </a:t>
            </a:r>
            <a:r>
              <a:rPr lang="en-US" dirty="0" err="1"/>
              <a:t>mechanotherapy</a:t>
            </a:r>
            <a:r>
              <a:rPr lang="en-US" dirty="0"/>
              <a:t> or simply</a:t>
            </a:r>
          </a:p>
          <a:p>
            <a:r>
              <a:rPr lang="en-US" dirty="0"/>
              <a:t>the banding of the second molar for the retraction of</a:t>
            </a:r>
          </a:p>
          <a:p>
            <a:r>
              <a:rPr lang="en-US" dirty="0"/>
              <a:t>the permanent canine</a:t>
            </a:r>
          </a:p>
        </p:txBody>
      </p:sp>
      <p:pic>
        <p:nvPicPr>
          <p:cNvPr id="6" name="Picture 5"/>
          <p:cNvPicPr>
            <a:picLocks noChangeAspect="1"/>
          </p:cNvPicPr>
          <p:nvPr/>
        </p:nvPicPr>
        <p:blipFill>
          <a:blip r:embed="rId2"/>
          <a:stretch>
            <a:fillRect/>
          </a:stretch>
        </p:blipFill>
        <p:spPr>
          <a:xfrm>
            <a:off x="8524009" y="1223926"/>
            <a:ext cx="1601053" cy="1174579"/>
          </a:xfrm>
          <a:prstGeom prst="rect">
            <a:avLst/>
          </a:prstGeom>
        </p:spPr>
      </p:pic>
      <p:pic>
        <p:nvPicPr>
          <p:cNvPr id="7" name="Picture 6"/>
          <p:cNvPicPr>
            <a:picLocks noChangeAspect="1"/>
          </p:cNvPicPr>
          <p:nvPr/>
        </p:nvPicPr>
        <p:blipFill>
          <a:blip r:embed="rId3"/>
          <a:stretch>
            <a:fillRect/>
          </a:stretch>
        </p:blipFill>
        <p:spPr>
          <a:xfrm>
            <a:off x="2772431" y="1048011"/>
            <a:ext cx="1751579" cy="1287257"/>
          </a:xfrm>
          <a:prstGeom prst="rect">
            <a:avLst/>
          </a:prstGeom>
        </p:spPr>
      </p:pic>
      <p:pic>
        <p:nvPicPr>
          <p:cNvPr id="8" name="Picture 7"/>
          <p:cNvPicPr>
            <a:picLocks noChangeAspect="1"/>
          </p:cNvPicPr>
          <p:nvPr/>
        </p:nvPicPr>
        <p:blipFill>
          <a:blip r:embed="rId4"/>
          <a:stretch>
            <a:fillRect/>
          </a:stretch>
        </p:blipFill>
        <p:spPr>
          <a:xfrm>
            <a:off x="679308" y="244318"/>
            <a:ext cx="3743268" cy="640135"/>
          </a:xfrm>
          <a:prstGeom prst="rect">
            <a:avLst/>
          </a:prstGeom>
        </p:spPr>
      </p:pic>
    </p:spTree>
    <p:extLst>
      <p:ext uri="{BB962C8B-B14F-4D97-AF65-F5344CB8AC3E}">
        <p14:creationId xmlns:p14="http://schemas.microsoft.com/office/powerpoint/2010/main" val="5171623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24</a:t>
            </a:fld>
            <a:endParaRPr lang="en-US"/>
          </a:p>
        </p:txBody>
      </p:sp>
      <p:sp>
        <p:nvSpPr>
          <p:cNvPr id="3" name="Date Placeholder 2"/>
          <p:cNvSpPr>
            <a:spLocks noGrp="1"/>
          </p:cNvSpPr>
          <p:nvPr>
            <p:ph type="dt" sz="half" idx="10"/>
          </p:nvPr>
        </p:nvSpPr>
        <p:spPr/>
        <p:txBody>
          <a:bodyPr/>
          <a:lstStyle/>
          <a:p>
            <a:fld id="{B174FAEA-0145-4D2D-8B8D-82942316E6DB}"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sp>
        <p:nvSpPr>
          <p:cNvPr id="5" name="Rectangle 4"/>
          <p:cNvSpPr/>
          <p:nvPr/>
        </p:nvSpPr>
        <p:spPr>
          <a:xfrm>
            <a:off x="1143084" y="620709"/>
            <a:ext cx="3979294" cy="523220"/>
          </a:xfrm>
          <a:prstGeom prst="rect">
            <a:avLst/>
          </a:prstGeom>
        </p:spPr>
        <p:txBody>
          <a:bodyPr wrap="none">
            <a:spAutoFit/>
          </a:bodyPr>
          <a:lstStyle/>
          <a:p>
            <a:r>
              <a:rPr lang="en-US" sz="2800" b="1" dirty="0">
                <a:solidFill>
                  <a:srgbClr val="00B050"/>
                </a:solidFill>
              </a:rPr>
              <a:t>EXTRAORAL ANCHORAGE</a:t>
            </a:r>
          </a:p>
        </p:txBody>
      </p:sp>
      <p:pic>
        <p:nvPicPr>
          <p:cNvPr id="6" name="Picture 5"/>
          <p:cNvPicPr>
            <a:picLocks noChangeAspect="1"/>
          </p:cNvPicPr>
          <p:nvPr/>
        </p:nvPicPr>
        <p:blipFill>
          <a:blip r:embed="rId2"/>
          <a:stretch>
            <a:fillRect/>
          </a:stretch>
        </p:blipFill>
        <p:spPr>
          <a:xfrm>
            <a:off x="1660854" y="1323238"/>
            <a:ext cx="2559454" cy="3025902"/>
          </a:xfrm>
          <a:prstGeom prst="rect">
            <a:avLst/>
          </a:prstGeom>
        </p:spPr>
      </p:pic>
      <p:pic>
        <p:nvPicPr>
          <p:cNvPr id="7" name="Picture 6"/>
          <p:cNvPicPr>
            <a:picLocks noChangeAspect="1"/>
          </p:cNvPicPr>
          <p:nvPr/>
        </p:nvPicPr>
        <p:blipFill>
          <a:blip r:embed="rId3"/>
          <a:stretch>
            <a:fillRect/>
          </a:stretch>
        </p:blipFill>
        <p:spPr>
          <a:xfrm>
            <a:off x="5310554" y="1323238"/>
            <a:ext cx="2958527" cy="2616112"/>
          </a:xfrm>
          <a:prstGeom prst="rect">
            <a:avLst/>
          </a:prstGeom>
        </p:spPr>
      </p:pic>
      <p:pic>
        <p:nvPicPr>
          <p:cNvPr id="8" name="Picture 7"/>
          <p:cNvPicPr>
            <a:picLocks noChangeAspect="1"/>
          </p:cNvPicPr>
          <p:nvPr/>
        </p:nvPicPr>
        <p:blipFill>
          <a:blip r:embed="rId4"/>
          <a:stretch>
            <a:fillRect/>
          </a:stretch>
        </p:blipFill>
        <p:spPr>
          <a:xfrm>
            <a:off x="9200271" y="1532817"/>
            <a:ext cx="2072388" cy="2531071"/>
          </a:xfrm>
          <a:prstGeom prst="rect">
            <a:avLst/>
          </a:prstGeom>
        </p:spPr>
      </p:pic>
    </p:spTree>
    <p:extLst>
      <p:ext uri="{BB962C8B-B14F-4D97-AF65-F5344CB8AC3E}">
        <p14:creationId xmlns:p14="http://schemas.microsoft.com/office/powerpoint/2010/main" val="320970625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25</a:t>
            </a:fld>
            <a:endParaRPr lang="en-US"/>
          </a:p>
        </p:txBody>
      </p:sp>
      <p:sp>
        <p:nvSpPr>
          <p:cNvPr id="3" name="Date Placeholder 2"/>
          <p:cNvSpPr>
            <a:spLocks noGrp="1"/>
          </p:cNvSpPr>
          <p:nvPr>
            <p:ph type="dt" sz="half" idx="10"/>
          </p:nvPr>
        </p:nvSpPr>
        <p:spPr/>
        <p:txBody>
          <a:bodyPr/>
          <a:lstStyle/>
          <a:p>
            <a:fld id="{0428AB9C-34D7-4F8D-91B4-A24474694C14}"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sp>
        <p:nvSpPr>
          <p:cNvPr id="5" name="Rectangle 4"/>
          <p:cNvSpPr/>
          <p:nvPr/>
        </p:nvSpPr>
        <p:spPr>
          <a:xfrm>
            <a:off x="586154" y="391945"/>
            <a:ext cx="6096000" cy="2585323"/>
          </a:xfrm>
          <a:prstGeom prst="rect">
            <a:avLst/>
          </a:prstGeom>
        </p:spPr>
        <p:txBody>
          <a:bodyPr>
            <a:spAutoFit/>
          </a:bodyPr>
          <a:lstStyle/>
          <a:p>
            <a:r>
              <a:rPr lang="en-US" b="1" dirty="0">
                <a:solidFill>
                  <a:srgbClr val="FF0000"/>
                </a:solidFill>
              </a:rPr>
              <a:t>MUSCULAR ANCHORAGE</a:t>
            </a:r>
          </a:p>
          <a:p>
            <a:r>
              <a:rPr lang="en-US" dirty="0"/>
              <a:t>The perioral musculature is not only very strong but</a:t>
            </a:r>
          </a:p>
          <a:p>
            <a:r>
              <a:rPr lang="en-US" dirty="0"/>
              <a:t>also resilient. The forces generated by the musculature</a:t>
            </a:r>
          </a:p>
          <a:p>
            <a:r>
              <a:rPr lang="en-US" dirty="0"/>
              <a:t>can sometimes be used to bring about tooth movement.</a:t>
            </a:r>
          </a:p>
          <a:p>
            <a:r>
              <a:rPr lang="en-US" dirty="0"/>
              <a:t>The lip bumper appliance may be used to </a:t>
            </a:r>
            <a:r>
              <a:rPr lang="en-US" dirty="0" err="1"/>
              <a:t>distalize</a:t>
            </a:r>
            <a:r>
              <a:rPr lang="en-US" dirty="0"/>
              <a:t> the</a:t>
            </a:r>
          </a:p>
          <a:p>
            <a:r>
              <a:rPr lang="en-US" dirty="0"/>
              <a:t>mandibular first molars </a:t>
            </a:r>
            <a:r>
              <a:rPr lang="en-US" dirty="0" smtClean="0"/>
              <a:t> </a:t>
            </a:r>
            <a:r>
              <a:rPr lang="en-US" dirty="0"/>
              <a:t>or the </a:t>
            </a:r>
            <a:r>
              <a:rPr lang="en-US" dirty="0" err="1"/>
              <a:t>transpalatal</a:t>
            </a:r>
            <a:endParaRPr lang="en-US" dirty="0"/>
          </a:p>
          <a:p>
            <a:r>
              <a:rPr lang="en-US" dirty="0"/>
              <a:t>arch when kept away from the palate, may cause the</a:t>
            </a:r>
          </a:p>
          <a:p>
            <a:r>
              <a:rPr lang="en-US" dirty="0"/>
              <a:t>intrusion of the teeth to which it is attached, the</a:t>
            </a:r>
          </a:p>
          <a:p>
            <a:r>
              <a:rPr lang="en-US" dirty="0"/>
              <a:t>maxillary first molars</a:t>
            </a:r>
          </a:p>
        </p:txBody>
      </p:sp>
      <p:pic>
        <p:nvPicPr>
          <p:cNvPr id="6" name="Picture 5"/>
          <p:cNvPicPr>
            <a:picLocks noChangeAspect="1"/>
          </p:cNvPicPr>
          <p:nvPr/>
        </p:nvPicPr>
        <p:blipFill>
          <a:blip r:embed="rId2"/>
          <a:stretch>
            <a:fillRect/>
          </a:stretch>
        </p:blipFill>
        <p:spPr>
          <a:xfrm>
            <a:off x="5220210" y="2950973"/>
            <a:ext cx="4889987" cy="2669070"/>
          </a:xfrm>
          <a:prstGeom prst="rect">
            <a:avLst/>
          </a:prstGeom>
        </p:spPr>
      </p:pic>
    </p:spTree>
    <p:extLst>
      <p:ext uri="{BB962C8B-B14F-4D97-AF65-F5344CB8AC3E}">
        <p14:creationId xmlns:p14="http://schemas.microsoft.com/office/powerpoint/2010/main" val="263864752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26</a:t>
            </a:fld>
            <a:endParaRPr lang="en-US"/>
          </a:p>
        </p:txBody>
      </p:sp>
      <p:sp>
        <p:nvSpPr>
          <p:cNvPr id="3" name="Date Placeholder 2"/>
          <p:cNvSpPr>
            <a:spLocks noGrp="1"/>
          </p:cNvSpPr>
          <p:nvPr>
            <p:ph type="dt" sz="half" idx="10"/>
          </p:nvPr>
        </p:nvSpPr>
        <p:spPr/>
        <p:txBody>
          <a:bodyPr/>
          <a:lstStyle/>
          <a:p>
            <a:fld id="{6DC3959B-3C12-4C0A-8F63-811EA7369E2C}"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pic>
        <p:nvPicPr>
          <p:cNvPr id="5" name="Picture 4"/>
          <p:cNvPicPr>
            <a:picLocks noChangeAspect="1"/>
          </p:cNvPicPr>
          <p:nvPr/>
        </p:nvPicPr>
        <p:blipFill rotWithShape="1">
          <a:blip r:embed="rId2"/>
          <a:srcRect l="16137" t="7669" r="6596" b="24210"/>
          <a:stretch/>
        </p:blipFill>
        <p:spPr>
          <a:xfrm>
            <a:off x="126610" y="0"/>
            <a:ext cx="6703255" cy="4431323"/>
          </a:xfrm>
          <a:prstGeom prst="rect">
            <a:avLst/>
          </a:prstGeom>
        </p:spPr>
      </p:pic>
      <p:pic>
        <p:nvPicPr>
          <p:cNvPr id="6" name="Picture 5"/>
          <p:cNvPicPr>
            <a:picLocks noChangeAspect="1"/>
          </p:cNvPicPr>
          <p:nvPr/>
        </p:nvPicPr>
        <p:blipFill rotWithShape="1">
          <a:blip r:embed="rId3"/>
          <a:srcRect l="4451" t="26954" b="13485"/>
          <a:stretch/>
        </p:blipFill>
        <p:spPr>
          <a:xfrm>
            <a:off x="6921305" y="3474718"/>
            <a:ext cx="4785501" cy="2236765"/>
          </a:xfrm>
          <a:prstGeom prst="rect">
            <a:avLst/>
          </a:prstGeom>
        </p:spPr>
      </p:pic>
      <p:sp>
        <p:nvSpPr>
          <p:cNvPr id="7" name="TextBox 6"/>
          <p:cNvSpPr txBox="1"/>
          <p:nvPr/>
        </p:nvSpPr>
        <p:spPr>
          <a:xfrm>
            <a:off x="4219388" y="5319059"/>
            <a:ext cx="2043953" cy="369332"/>
          </a:xfrm>
          <a:prstGeom prst="rect">
            <a:avLst/>
          </a:prstGeom>
          <a:noFill/>
        </p:spPr>
        <p:txBody>
          <a:bodyPr wrap="square" rtlCol="0">
            <a:spAutoFit/>
          </a:bodyPr>
          <a:lstStyle/>
          <a:p>
            <a:r>
              <a:rPr lang="en-US" dirty="0" smtClean="0"/>
              <a:t>Bayouni,2014</a:t>
            </a:r>
            <a:endParaRPr lang="en-US" dirty="0"/>
          </a:p>
        </p:txBody>
      </p:sp>
    </p:spTree>
    <p:extLst>
      <p:ext uri="{BB962C8B-B14F-4D97-AF65-F5344CB8AC3E}">
        <p14:creationId xmlns:p14="http://schemas.microsoft.com/office/powerpoint/2010/main" val="124781760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27</a:t>
            </a:fld>
            <a:endParaRPr lang="en-US"/>
          </a:p>
        </p:txBody>
      </p:sp>
      <p:sp>
        <p:nvSpPr>
          <p:cNvPr id="3" name="Date Placeholder 2"/>
          <p:cNvSpPr>
            <a:spLocks noGrp="1"/>
          </p:cNvSpPr>
          <p:nvPr>
            <p:ph type="dt" sz="half" idx="10"/>
          </p:nvPr>
        </p:nvSpPr>
        <p:spPr/>
        <p:txBody>
          <a:bodyPr/>
          <a:lstStyle/>
          <a:p>
            <a:fld id="{AC277880-AFA8-4E21-9951-856350702328}"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sp>
        <p:nvSpPr>
          <p:cNvPr id="5" name="Rectangle 4"/>
          <p:cNvSpPr/>
          <p:nvPr/>
        </p:nvSpPr>
        <p:spPr>
          <a:xfrm>
            <a:off x="838201" y="710418"/>
            <a:ext cx="7066755" cy="2123658"/>
          </a:xfrm>
          <a:prstGeom prst="rect">
            <a:avLst/>
          </a:prstGeom>
        </p:spPr>
        <p:txBody>
          <a:bodyPr wrap="square">
            <a:spAutoFit/>
          </a:bodyPr>
          <a:lstStyle/>
          <a:p>
            <a:r>
              <a:rPr lang="en-US" sz="2400" b="1" dirty="0" smtClean="0">
                <a:solidFill>
                  <a:srgbClr val="FF0000"/>
                </a:solidFill>
              </a:rPr>
              <a:t>anchorage requirement depends on:</a:t>
            </a:r>
          </a:p>
          <a:p>
            <a:endParaRPr lang="en-US" dirty="0" smtClean="0"/>
          </a:p>
          <a:p>
            <a:r>
              <a:rPr lang="en-US" dirty="0"/>
              <a:t>a. The number of teeth to be moved </a:t>
            </a:r>
            <a:endParaRPr lang="en-US" dirty="0" smtClean="0"/>
          </a:p>
          <a:p>
            <a:r>
              <a:rPr lang="en-US" dirty="0"/>
              <a:t>b. The type of teeth to be moved </a:t>
            </a:r>
          </a:p>
          <a:p>
            <a:r>
              <a:rPr lang="en-US" dirty="0"/>
              <a:t>c. Type of tooth </a:t>
            </a:r>
            <a:r>
              <a:rPr lang="en-US" dirty="0" smtClean="0"/>
              <a:t>movement</a:t>
            </a:r>
          </a:p>
          <a:p>
            <a:r>
              <a:rPr lang="en-US" dirty="0" smtClean="0"/>
              <a:t>d</a:t>
            </a:r>
            <a:r>
              <a:rPr lang="en-US" dirty="0"/>
              <a:t>. Periodontal </a:t>
            </a:r>
            <a:r>
              <a:rPr lang="en-US" dirty="0" smtClean="0"/>
              <a:t>condition</a:t>
            </a:r>
            <a:endParaRPr lang="en-US" dirty="0"/>
          </a:p>
          <a:p>
            <a:r>
              <a:rPr lang="en-US" dirty="0"/>
              <a:t>e. Duration of tooth </a:t>
            </a:r>
            <a:r>
              <a:rPr lang="en-US" dirty="0" smtClean="0"/>
              <a:t>movement.</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8129" y="2022864"/>
            <a:ext cx="3181196" cy="3700463"/>
          </a:xfrm>
          <a:prstGeom prst="rect">
            <a:avLst/>
          </a:prstGeom>
        </p:spPr>
      </p:pic>
    </p:spTree>
    <p:extLst>
      <p:ext uri="{BB962C8B-B14F-4D97-AF65-F5344CB8AC3E}">
        <p14:creationId xmlns:p14="http://schemas.microsoft.com/office/powerpoint/2010/main" val="331619134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28</a:t>
            </a:fld>
            <a:endParaRPr lang="en-US"/>
          </a:p>
        </p:txBody>
      </p:sp>
      <p:sp>
        <p:nvSpPr>
          <p:cNvPr id="3" name="Date Placeholder 2"/>
          <p:cNvSpPr>
            <a:spLocks noGrp="1"/>
          </p:cNvSpPr>
          <p:nvPr>
            <p:ph type="dt" sz="half" idx="10"/>
          </p:nvPr>
        </p:nvSpPr>
        <p:spPr/>
        <p:txBody>
          <a:bodyPr/>
          <a:lstStyle/>
          <a:p>
            <a:fld id="{3F80DD9D-ABBD-4A64-816F-046636B2D3AF}"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sp>
        <p:nvSpPr>
          <p:cNvPr id="6" name="Rectangle 5"/>
          <p:cNvSpPr/>
          <p:nvPr/>
        </p:nvSpPr>
        <p:spPr>
          <a:xfrm>
            <a:off x="664888" y="346389"/>
            <a:ext cx="5666038" cy="461665"/>
          </a:xfrm>
          <a:prstGeom prst="rect">
            <a:avLst/>
          </a:prstGeom>
        </p:spPr>
        <p:txBody>
          <a:bodyPr wrap="none">
            <a:spAutoFit/>
          </a:bodyPr>
          <a:lstStyle/>
          <a:p>
            <a:r>
              <a:rPr lang="en-US" sz="2400" b="1" dirty="0">
                <a:solidFill>
                  <a:srgbClr val="FF0000"/>
                </a:solidFill>
              </a:rPr>
              <a:t>CLASSIFYING ANCHORAGE REQUIREMENTS</a:t>
            </a:r>
          </a:p>
        </p:txBody>
      </p:sp>
      <p:sp>
        <p:nvSpPr>
          <p:cNvPr id="7" name="Rectangle 6"/>
          <p:cNvSpPr/>
          <p:nvPr/>
        </p:nvSpPr>
        <p:spPr>
          <a:xfrm>
            <a:off x="586154" y="1117434"/>
            <a:ext cx="6096000" cy="923330"/>
          </a:xfrm>
          <a:prstGeom prst="rect">
            <a:avLst/>
          </a:prstGeom>
        </p:spPr>
        <p:txBody>
          <a:bodyPr>
            <a:spAutoFit/>
          </a:bodyPr>
          <a:lstStyle/>
          <a:p>
            <a:r>
              <a:rPr lang="en-US" dirty="0"/>
              <a:t>one-third the extraction</a:t>
            </a:r>
          </a:p>
          <a:p>
            <a:r>
              <a:rPr lang="en-US" dirty="0"/>
              <a:t>space is lost as anchor loss if no additional means are</a:t>
            </a:r>
          </a:p>
          <a:p>
            <a:r>
              <a:rPr lang="en-US" dirty="0"/>
              <a:t>used to conserve anchorage.</a:t>
            </a:r>
          </a:p>
        </p:txBody>
      </p:sp>
      <p:sp>
        <p:nvSpPr>
          <p:cNvPr id="8" name="Rectangle 7"/>
          <p:cNvSpPr/>
          <p:nvPr/>
        </p:nvSpPr>
        <p:spPr>
          <a:xfrm>
            <a:off x="5967046" y="2765531"/>
            <a:ext cx="6096000" cy="1200329"/>
          </a:xfrm>
          <a:prstGeom prst="rect">
            <a:avLst/>
          </a:prstGeom>
          <a:gradFill>
            <a:lin ang="5400000" scaled="0"/>
          </a:gradFill>
        </p:spPr>
        <p:style>
          <a:lnRef idx="1">
            <a:schemeClr val="accent2"/>
          </a:lnRef>
          <a:fillRef idx="2">
            <a:schemeClr val="accent2"/>
          </a:fillRef>
          <a:effectRef idx="1">
            <a:schemeClr val="accent2"/>
          </a:effectRef>
          <a:fontRef idx="minor">
            <a:schemeClr val="dk1"/>
          </a:fontRef>
        </p:style>
        <p:txBody>
          <a:bodyPr>
            <a:spAutoFit/>
          </a:bodyPr>
          <a:lstStyle/>
          <a:p>
            <a:r>
              <a:rPr lang="en-US" dirty="0"/>
              <a:t>Based on this premise he</a:t>
            </a:r>
          </a:p>
          <a:p>
            <a:r>
              <a:rPr lang="en-US" dirty="0"/>
              <a:t>classified cases depending upon the space requirements</a:t>
            </a:r>
          </a:p>
          <a:p>
            <a:r>
              <a:rPr lang="en-US" dirty="0"/>
              <a:t>of the particular case </a:t>
            </a:r>
            <a:r>
              <a:rPr lang="en-US" b="1" dirty="0">
                <a:solidFill>
                  <a:srgbClr val="00B050"/>
                </a:solidFill>
              </a:rPr>
              <a:t>as maximum anchorage</a:t>
            </a:r>
            <a:r>
              <a:rPr lang="en-US" dirty="0"/>
              <a:t>,</a:t>
            </a:r>
          </a:p>
          <a:p>
            <a:r>
              <a:rPr lang="en-US" b="1" dirty="0">
                <a:solidFill>
                  <a:srgbClr val="0070C0"/>
                </a:solidFill>
              </a:rPr>
              <a:t>moderate anchorage </a:t>
            </a:r>
            <a:r>
              <a:rPr lang="en-US" dirty="0"/>
              <a:t>and </a:t>
            </a:r>
            <a:r>
              <a:rPr lang="en-US" b="1" dirty="0">
                <a:solidFill>
                  <a:srgbClr val="FF0000"/>
                </a:solidFill>
              </a:rPr>
              <a:t>minimum anchorage</a:t>
            </a:r>
          </a:p>
        </p:txBody>
      </p:sp>
      <p:pic>
        <p:nvPicPr>
          <p:cNvPr id="9" name="Picture 8"/>
          <p:cNvPicPr>
            <a:picLocks noChangeAspect="1"/>
          </p:cNvPicPr>
          <p:nvPr/>
        </p:nvPicPr>
        <p:blipFill>
          <a:blip r:embed="rId3"/>
          <a:stretch>
            <a:fillRect/>
          </a:stretch>
        </p:blipFill>
        <p:spPr>
          <a:xfrm>
            <a:off x="1979718" y="2917096"/>
            <a:ext cx="1719221" cy="171312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9340" y="3581147"/>
            <a:ext cx="1800125" cy="2354500"/>
          </a:xfrm>
          <a:prstGeom prst="rect">
            <a:avLst/>
          </a:prstGeom>
        </p:spPr>
      </p:pic>
      <p:pic>
        <p:nvPicPr>
          <p:cNvPr id="11" name="Picture 10"/>
          <p:cNvPicPr>
            <a:picLocks noChangeAspect="1"/>
          </p:cNvPicPr>
          <p:nvPr/>
        </p:nvPicPr>
        <p:blipFill>
          <a:blip r:embed="rId5"/>
          <a:stretch>
            <a:fillRect/>
          </a:stretch>
        </p:blipFill>
        <p:spPr>
          <a:xfrm>
            <a:off x="7515225" y="555298"/>
            <a:ext cx="2466975" cy="1847850"/>
          </a:xfrm>
          <a:prstGeom prst="rect">
            <a:avLst/>
          </a:prstGeom>
        </p:spPr>
      </p:pic>
    </p:spTree>
    <p:extLst>
      <p:ext uri="{BB962C8B-B14F-4D97-AF65-F5344CB8AC3E}">
        <p14:creationId xmlns:p14="http://schemas.microsoft.com/office/powerpoint/2010/main" val="297233608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29</a:t>
            </a:fld>
            <a:endParaRPr lang="en-US"/>
          </a:p>
        </p:txBody>
      </p:sp>
      <p:sp>
        <p:nvSpPr>
          <p:cNvPr id="3" name="Date Placeholder 2"/>
          <p:cNvSpPr>
            <a:spLocks noGrp="1"/>
          </p:cNvSpPr>
          <p:nvPr>
            <p:ph type="dt" sz="half" idx="10"/>
          </p:nvPr>
        </p:nvSpPr>
        <p:spPr/>
        <p:txBody>
          <a:bodyPr/>
          <a:lstStyle/>
          <a:p>
            <a:fld id="{0CAB6F0B-6A6B-48C8-B6DE-B36FBEE4990B}"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sp>
        <p:nvSpPr>
          <p:cNvPr id="5" name="Rectangle 4"/>
          <p:cNvSpPr/>
          <p:nvPr/>
        </p:nvSpPr>
        <p:spPr>
          <a:xfrm>
            <a:off x="499404" y="513471"/>
            <a:ext cx="7700698" cy="461665"/>
          </a:xfrm>
          <a:prstGeom prst="rect">
            <a:avLst/>
          </a:prstGeom>
        </p:spPr>
        <p:txBody>
          <a:bodyPr wrap="square">
            <a:spAutoFit/>
          </a:bodyPr>
          <a:lstStyle/>
          <a:p>
            <a:r>
              <a:rPr lang="en-US" sz="2400" b="1" dirty="0">
                <a:solidFill>
                  <a:srgbClr val="FF0000"/>
                </a:solidFill>
              </a:rPr>
              <a:t>CLASSIFYING ANCHORAGE REQUIREMENTS</a:t>
            </a:r>
          </a:p>
        </p:txBody>
      </p:sp>
      <p:sp>
        <p:nvSpPr>
          <p:cNvPr id="6" name="Rectangle 5"/>
          <p:cNvSpPr/>
          <p:nvPr/>
        </p:nvSpPr>
        <p:spPr>
          <a:xfrm>
            <a:off x="1071490" y="1677964"/>
            <a:ext cx="6096000" cy="646331"/>
          </a:xfrm>
          <a:prstGeom prst="rect">
            <a:avLst/>
          </a:prstGeom>
        </p:spPr>
        <p:txBody>
          <a:bodyPr>
            <a:spAutoFit/>
          </a:bodyPr>
          <a:lstStyle/>
          <a:p>
            <a:r>
              <a:rPr lang="en-US" dirty="0"/>
              <a:t>TWEED’S CLASSIFICATION OF</a:t>
            </a:r>
          </a:p>
          <a:p>
            <a:r>
              <a:rPr lang="en-US" dirty="0"/>
              <a:t>ANCHORAGE PREPARATION</a:t>
            </a:r>
          </a:p>
        </p:txBody>
      </p:sp>
      <p:sp>
        <p:nvSpPr>
          <p:cNvPr id="8" name="Rectangle 7"/>
          <p:cNvSpPr/>
          <p:nvPr/>
        </p:nvSpPr>
        <p:spPr>
          <a:xfrm>
            <a:off x="3820601" y="3244334"/>
            <a:ext cx="4550798" cy="369332"/>
          </a:xfrm>
          <a:prstGeom prst="rect">
            <a:avLst/>
          </a:prstGeom>
        </p:spPr>
        <p:txBody>
          <a:bodyPr wrap="none">
            <a:spAutoFit/>
          </a:bodyPr>
          <a:lstStyle/>
          <a:p>
            <a:r>
              <a:rPr lang="en-US" dirty="0"/>
              <a:t>First degree or minimal anchorage preparation</a:t>
            </a:r>
          </a:p>
        </p:txBody>
      </p:sp>
      <p:sp>
        <p:nvSpPr>
          <p:cNvPr id="9" name="Rectangle 8"/>
          <p:cNvSpPr/>
          <p:nvPr/>
        </p:nvSpPr>
        <p:spPr>
          <a:xfrm>
            <a:off x="3820601" y="3786325"/>
            <a:ext cx="4991688" cy="369332"/>
          </a:xfrm>
          <a:prstGeom prst="rect">
            <a:avLst/>
          </a:prstGeom>
        </p:spPr>
        <p:txBody>
          <a:bodyPr wrap="none">
            <a:spAutoFit/>
          </a:bodyPr>
          <a:lstStyle/>
          <a:p>
            <a:r>
              <a:rPr lang="en-US" dirty="0"/>
              <a:t>Second degree or moderate anchorage preparation</a:t>
            </a:r>
          </a:p>
        </p:txBody>
      </p:sp>
      <p:sp>
        <p:nvSpPr>
          <p:cNvPr id="10" name="Rectangle 9"/>
          <p:cNvSpPr/>
          <p:nvPr/>
        </p:nvSpPr>
        <p:spPr>
          <a:xfrm>
            <a:off x="3820601" y="4316494"/>
            <a:ext cx="3154774" cy="369332"/>
          </a:xfrm>
          <a:prstGeom prst="rect">
            <a:avLst/>
          </a:prstGeom>
        </p:spPr>
        <p:txBody>
          <a:bodyPr wrap="none">
            <a:spAutoFit/>
          </a:bodyPr>
          <a:lstStyle/>
          <a:p>
            <a:r>
              <a:rPr lang="en-US" dirty="0"/>
              <a:t>Third degree or total anchorage</a:t>
            </a:r>
          </a:p>
        </p:txBody>
      </p:sp>
    </p:spTree>
    <p:extLst>
      <p:ext uri="{BB962C8B-B14F-4D97-AF65-F5344CB8AC3E}">
        <p14:creationId xmlns:p14="http://schemas.microsoft.com/office/powerpoint/2010/main" val="156023731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5F5744-1510-4D13-84AD-BA2B71AF6EB1}" type="datetime2">
              <a:rPr lang="en-US" smtClean="0"/>
              <a:t>Saturday, December 4, 2021</a:t>
            </a:fld>
            <a:endParaRPr lang="en-US"/>
          </a:p>
        </p:txBody>
      </p:sp>
      <p:sp>
        <p:nvSpPr>
          <p:cNvPr id="3" name="Footer Placeholder 2"/>
          <p:cNvSpPr>
            <a:spLocks noGrp="1"/>
          </p:cNvSpPr>
          <p:nvPr>
            <p:ph type="ftr" sz="quarter" idx="11"/>
          </p:nvPr>
        </p:nvSpPr>
        <p:spPr/>
        <p:txBody>
          <a:bodyPr/>
          <a:lstStyle/>
          <a:p>
            <a:r>
              <a:rPr lang="en-US" smtClean="0"/>
              <a:t>Shahbaa  AbdulGHafoor</a:t>
            </a:r>
            <a:endParaRPr lang="en-US" dirty="0"/>
          </a:p>
        </p:txBody>
      </p:sp>
      <p:sp>
        <p:nvSpPr>
          <p:cNvPr id="4" name="Slide Number Placeholder 3"/>
          <p:cNvSpPr>
            <a:spLocks noGrp="1"/>
          </p:cNvSpPr>
          <p:nvPr>
            <p:ph type="sldNum" sz="quarter" idx="12"/>
          </p:nvPr>
        </p:nvSpPr>
        <p:spPr/>
        <p:txBody>
          <a:bodyPr/>
          <a:lstStyle/>
          <a:p>
            <a:fld id="{A5C98A2F-7B34-4D36-A6C8-4AC770F4BE7A}" type="slidenum">
              <a:rPr lang="en-US" smtClean="0"/>
              <a:t>3</a:t>
            </a:fld>
            <a:endParaRPr lang="en-US"/>
          </a:p>
        </p:txBody>
      </p:sp>
      <p:sp>
        <p:nvSpPr>
          <p:cNvPr id="6" name="Rectangle 5"/>
          <p:cNvSpPr/>
          <p:nvPr/>
        </p:nvSpPr>
        <p:spPr>
          <a:xfrm>
            <a:off x="1238250" y="1339593"/>
            <a:ext cx="6229350" cy="5016758"/>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a:scene3d>
            <a:camera prst="orthographicFront"/>
            <a:lightRig rig="threePt" dir="t"/>
          </a:scene3d>
          <a:sp3d>
            <a:bevelT w="139700" h="139700" prst="divot"/>
          </a:sp3d>
        </p:spPr>
        <p:txBody>
          <a:bodyPr wrap="square">
            <a:spAutoFit/>
          </a:bodyPr>
          <a:lstStyle/>
          <a:p>
            <a:pPr marL="285750" indent="-285750">
              <a:buFont typeface="Arial" panose="020B0604020202020204" pitchFamily="34" charset="0"/>
              <a:buChar char="•"/>
            </a:pPr>
            <a:r>
              <a:rPr lang="en-US" sz="2000" dirty="0" smtClean="0"/>
              <a:t>Definition </a:t>
            </a:r>
            <a:r>
              <a:rPr lang="en-US" sz="2000" dirty="0"/>
              <a:t>of </a:t>
            </a:r>
            <a:r>
              <a:rPr lang="en-US" sz="2000" dirty="0" smtClean="0"/>
              <a:t>Anchorage</a:t>
            </a:r>
          </a:p>
          <a:p>
            <a:pPr marL="285750" indent="-285750">
              <a:buFont typeface="Arial" panose="020B0604020202020204" pitchFamily="34" charset="0"/>
              <a:buChar char="•"/>
            </a:pPr>
            <a:r>
              <a:rPr lang="en-US" sz="2000" dirty="0" smtClean="0"/>
              <a:t>Sources </a:t>
            </a:r>
            <a:r>
              <a:rPr lang="en-US" sz="2000" dirty="0"/>
              <a:t>of </a:t>
            </a:r>
            <a:r>
              <a:rPr lang="en-US" sz="2000" dirty="0" smtClean="0"/>
              <a:t>Anchorage</a:t>
            </a:r>
          </a:p>
          <a:p>
            <a:pPr marL="285750" indent="-285750">
              <a:buFont typeface="Arial" panose="020B0604020202020204" pitchFamily="34" charset="0"/>
              <a:buChar char="•"/>
            </a:pPr>
            <a:r>
              <a:rPr lang="en-US" sz="2000" dirty="0"/>
              <a:t>Intraoral Sources of </a:t>
            </a:r>
            <a:r>
              <a:rPr lang="en-US" sz="2000" dirty="0" smtClean="0"/>
              <a:t>Anchorage</a:t>
            </a:r>
          </a:p>
          <a:p>
            <a:pPr marL="285750" indent="-285750">
              <a:buFont typeface="Arial" panose="020B0604020202020204" pitchFamily="34" charset="0"/>
              <a:buChar char="•"/>
            </a:pPr>
            <a:r>
              <a:rPr lang="en-US" sz="2000" dirty="0" err="1" smtClean="0"/>
              <a:t>Extraoral</a:t>
            </a:r>
            <a:r>
              <a:rPr lang="en-US" sz="2000" dirty="0" smtClean="0"/>
              <a:t> anchorage</a:t>
            </a:r>
            <a:endParaRPr lang="en-US" sz="2000" dirty="0"/>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a:t>Classification of </a:t>
            </a:r>
            <a:r>
              <a:rPr lang="en-US" sz="2000" dirty="0" smtClean="0"/>
              <a:t>anchorage</a:t>
            </a:r>
          </a:p>
          <a:p>
            <a:pPr marL="285750" indent="-285750">
              <a:buFont typeface="Arial" panose="020B0604020202020204" pitchFamily="34" charset="0"/>
              <a:buChar char="•"/>
            </a:pPr>
            <a:r>
              <a:rPr lang="en-US" sz="2000" dirty="0" smtClean="0"/>
              <a:t>Muscular anchorage</a:t>
            </a:r>
          </a:p>
          <a:p>
            <a:pPr marL="285750" indent="-285750">
              <a:buFont typeface="Arial" panose="020B0604020202020204" pitchFamily="34" charset="0"/>
              <a:buChar char="•"/>
            </a:pPr>
            <a:r>
              <a:rPr lang="en-US" sz="2000" dirty="0" smtClean="0"/>
              <a:t>Anchorage </a:t>
            </a:r>
            <a:r>
              <a:rPr lang="en-US" sz="2000" dirty="0"/>
              <a:t>requirement depends </a:t>
            </a:r>
            <a:endParaRPr lang="en-US" sz="2000" dirty="0" smtClean="0"/>
          </a:p>
          <a:p>
            <a:pPr marL="285750" indent="-285750">
              <a:buFont typeface="Arial" panose="020B0604020202020204" pitchFamily="34" charset="0"/>
              <a:buChar char="•"/>
            </a:pPr>
            <a:r>
              <a:rPr lang="en-US" sz="2000" dirty="0" smtClean="0"/>
              <a:t>Classifying anchorage </a:t>
            </a:r>
            <a:r>
              <a:rPr lang="en-US" sz="2000" dirty="0" err="1" smtClean="0"/>
              <a:t>equipments</a:t>
            </a:r>
            <a:endParaRPr lang="en-US" sz="2000" dirty="0"/>
          </a:p>
          <a:p>
            <a:pPr marL="285750" indent="-285750">
              <a:buFont typeface="Arial" panose="020B0604020202020204" pitchFamily="34" charset="0"/>
              <a:buChar char="•"/>
            </a:pPr>
            <a:r>
              <a:rPr lang="en-US" sz="2000" dirty="0" smtClean="0"/>
              <a:t>Temporary anchorage</a:t>
            </a:r>
            <a:endParaRPr lang="en-US" sz="2000" dirty="0"/>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endParaRPr lang="en-US" sz="2000" dirty="0"/>
          </a:p>
        </p:txBody>
      </p:sp>
      <p:sp>
        <p:nvSpPr>
          <p:cNvPr id="7" name="TextBox 6"/>
          <p:cNvSpPr txBox="1"/>
          <p:nvPr/>
        </p:nvSpPr>
        <p:spPr>
          <a:xfrm flipH="1">
            <a:off x="1652269" y="998834"/>
            <a:ext cx="2780031" cy="461665"/>
          </a:xfrm>
          <a:prstGeom prst="rect">
            <a:avLst/>
          </a:prstGeom>
          <a:noFill/>
        </p:spPr>
        <p:txBody>
          <a:bodyPr wrap="square" rtlCol="0">
            <a:spAutoFit/>
          </a:bodyPr>
          <a:lstStyle/>
          <a:p>
            <a:r>
              <a:rPr lang="en-US" sz="2400" b="1" u="sng" dirty="0" smtClean="0">
                <a:solidFill>
                  <a:srgbClr val="FF0000"/>
                </a:solidFill>
              </a:rPr>
              <a:t>Contents                                            </a:t>
            </a:r>
            <a:endParaRPr lang="en-US" sz="2400" b="1" u="sng" dirty="0">
              <a:solidFill>
                <a:srgbClr val="FF0000"/>
              </a:solidFill>
            </a:endParaRPr>
          </a:p>
        </p:txBody>
      </p:sp>
    </p:spTree>
    <p:extLst>
      <p:ext uri="{BB962C8B-B14F-4D97-AF65-F5344CB8AC3E}">
        <p14:creationId xmlns:p14="http://schemas.microsoft.com/office/powerpoint/2010/main" val="2798277291"/>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5F5744-1510-4D13-84AD-BA2B71AF6EB1}" type="datetime2">
              <a:rPr lang="en-US" smtClean="0"/>
              <a:t>Saturday, December 4, 2021</a:t>
            </a:fld>
            <a:endParaRPr lang="en-US"/>
          </a:p>
        </p:txBody>
      </p:sp>
      <p:sp>
        <p:nvSpPr>
          <p:cNvPr id="3" name="Footer Placeholder 2"/>
          <p:cNvSpPr>
            <a:spLocks noGrp="1"/>
          </p:cNvSpPr>
          <p:nvPr>
            <p:ph type="ftr" sz="quarter" idx="11"/>
          </p:nvPr>
        </p:nvSpPr>
        <p:spPr/>
        <p:txBody>
          <a:bodyPr/>
          <a:lstStyle/>
          <a:p>
            <a:r>
              <a:rPr lang="en-US" smtClean="0"/>
              <a:t>Shahbaa  AbdulGHafoor</a:t>
            </a:r>
            <a:endParaRPr lang="en-US" dirty="0"/>
          </a:p>
        </p:txBody>
      </p:sp>
      <p:sp>
        <p:nvSpPr>
          <p:cNvPr id="4" name="Slide Number Placeholder 3"/>
          <p:cNvSpPr>
            <a:spLocks noGrp="1"/>
          </p:cNvSpPr>
          <p:nvPr>
            <p:ph type="sldNum" sz="quarter" idx="12"/>
          </p:nvPr>
        </p:nvSpPr>
        <p:spPr/>
        <p:txBody>
          <a:bodyPr/>
          <a:lstStyle/>
          <a:p>
            <a:fld id="{A5C98A2F-7B34-4D36-A6C8-4AC770F4BE7A}" type="slidenum">
              <a:rPr lang="en-US" smtClean="0"/>
              <a:t>30</a:t>
            </a:fld>
            <a:endParaRPr lang="en-US"/>
          </a:p>
        </p:txBody>
      </p:sp>
      <p:pic>
        <p:nvPicPr>
          <p:cNvPr id="5" name="Picture 4"/>
          <p:cNvPicPr>
            <a:picLocks noChangeAspect="1"/>
          </p:cNvPicPr>
          <p:nvPr/>
        </p:nvPicPr>
        <p:blipFill>
          <a:blip r:embed="rId2"/>
          <a:stretch>
            <a:fillRect/>
          </a:stretch>
        </p:blipFill>
        <p:spPr>
          <a:xfrm>
            <a:off x="1758320" y="176502"/>
            <a:ext cx="8675360" cy="6504996"/>
          </a:xfrm>
          <a:prstGeom prst="rect">
            <a:avLst/>
          </a:prstGeom>
        </p:spPr>
      </p:pic>
    </p:spTree>
    <p:extLst>
      <p:ext uri="{BB962C8B-B14F-4D97-AF65-F5344CB8AC3E}">
        <p14:creationId xmlns:p14="http://schemas.microsoft.com/office/powerpoint/2010/main" val="2900251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31</a:t>
            </a:fld>
            <a:endParaRPr lang="en-US"/>
          </a:p>
        </p:txBody>
      </p:sp>
      <p:sp>
        <p:nvSpPr>
          <p:cNvPr id="3" name="Date Placeholder 2"/>
          <p:cNvSpPr>
            <a:spLocks noGrp="1"/>
          </p:cNvSpPr>
          <p:nvPr>
            <p:ph type="dt" sz="half" idx="10"/>
          </p:nvPr>
        </p:nvSpPr>
        <p:spPr/>
        <p:txBody>
          <a:bodyPr/>
          <a:lstStyle/>
          <a:p>
            <a:fld id="{0AA890D0-8066-47D7-8464-254F2D656662}"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pic>
        <p:nvPicPr>
          <p:cNvPr id="5" name="Picture 4"/>
          <p:cNvPicPr>
            <a:picLocks noChangeAspect="1"/>
          </p:cNvPicPr>
          <p:nvPr/>
        </p:nvPicPr>
        <p:blipFill rotWithShape="1">
          <a:blip r:embed="rId3"/>
          <a:srcRect l="-1803" t="14326" r="1803" b="15243"/>
          <a:stretch/>
        </p:blipFill>
        <p:spPr>
          <a:xfrm>
            <a:off x="645459" y="769938"/>
            <a:ext cx="8476206" cy="4477402"/>
          </a:xfrm>
          <a:prstGeom prst="rect">
            <a:avLst/>
          </a:prstGeom>
        </p:spPr>
      </p:pic>
      <p:sp>
        <p:nvSpPr>
          <p:cNvPr id="7" name="Rectangle 6"/>
          <p:cNvSpPr/>
          <p:nvPr/>
        </p:nvSpPr>
        <p:spPr>
          <a:xfrm>
            <a:off x="645459" y="448271"/>
            <a:ext cx="6096000" cy="923330"/>
          </a:xfrm>
          <a:prstGeom prst="rect">
            <a:avLst/>
          </a:prstGeom>
        </p:spPr>
        <p:txBody>
          <a:bodyPr>
            <a:spAutoFit/>
          </a:bodyPr>
          <a:lstStyle/>
          <a:p>
            <a:r>
              <a:rPr lang="en-US" dirty="0"/>
              <a:t>Mini‐implants are mechanically retained (like bone</a:t>
            </a:r>
          </a:p>
          <a:p>
            <a:r>
              <a:rPr lang="en-US" dirty="0"/>
              <a:t>fixation screws) rather than forming a clinically discernible</a:t>
            </a:r>
          </a:p>
          <a:p>
            <a:r>
              <a:rPr lang="en-US" dirty="0" err="1"/>
              <a:t>ankylotic</a:t>
            </a:r>
            <a:r>
              <a:rPr lang="en-US" dirty="0"/>
              <a:t> union with the bone</a:t>
            </a:r>
          </a:p>
        </p:txBody>
      </p:sp>
    </p:spTree>
    <p:extLst>
      <p:ext uri="{BB962C8B-B14F-4D97-AF65-F5344CB8AC3E}">
        <p14:creationId xmlns:p14="http://schemas.microsoft.com/office/powerpoint/2010/main" val="338479799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42AB14-0A30-41D4-981D-4E0ABE870D5F}" type="datetime2">
              <a:rPr lang="en-US" smtClean="0"/>
              <a:t>Saturday, December 4, 2021</a:t>
            </a:fld>
            <a:endParaRPr lang="en-US"/>
          </a:p>
        </p:txBody>
      </p:sp>
      <p:sp>
        <p:nvSpPr>
          <p:cNvPr id="3" name="Footer Placeholder 2"/>
          <p:cNvSpPr>
            <a:spLocks noGrp="1"/>
          </p:cNvSpPr>
          <p:nvPr>
            <p:ph type="ftr" sz="quarter" idx="11"/>
          </p:nvPr>
        </p:nvSpPr>
        <p:spPr/>
        <p:txBody>
          <a:bodyPr/>
          <a:lstStyle/>
          <a:p>
            <a:r>
              <a:rPr lang="en-US" smtClean="0"/>
              <a:t>Shahbaa  AbdulGHafoor</a:t>
            </a:r>
            <a:endParaRPr lang="en-US" dirty="0"/>
          </a:p>
        </p:txBody>
      </p:sp>
      <p:sp>
        <p:nvSpPr>
          <p:cNvPr id="4" name="Slide Number Placeholder 3"/>
          <p:cNvSpPr>
            <a:spLocks noGrp="1"/>
          </p:cNvSpPr>
          <p:nvPr>
            <p:ph type="sldNum" sz="quarter" idx="12"/>
          </p:nvPr>
        </p:nvSpPr>
        <p:spPr/>
        <p:txBody>
          <a:bodyPr/>
          <a:lstStyle/>
          <a:p>
            <a:fld id="{A5C98A2F-7B34-4D36-A6C8-4AC770F4BE7A}" type="slidenum">
              <a:rPr lang="en-US" smtClean="0"/>
              <a:t>32</a:t>
            </a:fld>
            <a:endParaRPr lang="en-US"/>
          </a:p>
        </p:txBody>
      </p:sp>
      <p:sp>
        <p:nvSpPr>
          <p:cNvPr id="5" name="Rectangle 4"/>
          <p:cNvSpPr/>
          <p:nvPr/>
        </p:nvSpPr>
        <p:spPr>
          <a:xfrm>
            <a:off x="705224" y="1257024"/>
            <a:ext cx="6096000" cy="1200329"/>
          </a:xfrm>
          <a:prstGeom prst="rect">
            <a:avLst/>
          </a:prstGeom>
        </p:spPr>
        <p:txBody>
          <a:bodyPr>
            <a:spAutoFit/>
          </a:bodyPr>
          <a:lstStyle/>
          <a:p>
            <a:r>
              <a:rPr lang="en-US" dirty="0" smtClean="0">
                <a:solidFill>
                  <a:srgbClr val="FF0000"/>
                </a:solidFill>
              </a:rPr>
              <a:t> </a:t>
            </a:r>
            <a:r>
              <a:rPr lang="en-US" dirty="0" err="1">
                <a:solidFill>
                  <a:srgbClr val="FF0000"/>
                </a:solidFill>
              </a:rPr>
              <a:t>Gainsforth</a:t>
            </a:r>
            <a:r>
              <a:rPr lang="en-US" dirty="0">
                <a:solidFill>
                  <a:srgbClr val="FF0000"/>
                </a:solidFill>
              </a:rPr>
              <a:t> and </a:t>
            </a:r>
            <a:r>
              <a:rPr lang="en-US" dirty="0" err="1">
                <a:solidFill>
                  <a:srgbClr val="FF0000"/>
                </a:solidFill>
              </a:rPr>
              <a:t>Higley</a:t>
            </a:r>
            <a:r>
              <a:rPr lang="en-US" dirty="0">
                <a:solidFill>
                  <a:srgbClr val="FF0000"/>
                </a:solidFill>
              </a:rPr>
              <a:t> (1945</a:t>
            </a:r>
            <a:r>
              <a:rPr lang="en-US" dirty="0"/>
              <a:t>) who</a:t>
            </a:r>
          </a:p>
          <a:p>
            <a:r>
              <a:rPr lang="en-US" dirty="0"/>
              <a:t>proposed possibilities of orthodontic anchorage in the</a:t>
            </a:r>
          </a:p>
          <a:p>
            <a:r>
              <a:rPr lang="en-US" dirty="0"/>
              <a:t>basal bone by inserting </a:t>
            </a:r>
            <a:r>
              <a:rPr lang="en-US" dirty="0" err="1">
                <a:solidFill>
                  <a:srgbClr val="FF0000"/>
                </a:solidFill>
              </a:rPr>
              <a:t>Vitallium</a:t>
            </a:r>
            <a:r>
              <a:rPr lang="en-US" dirty="0">
                <a:solidFill>
                  <a:srgbClr val="FF0000"/>
                </a:solidFill>
              </a:rPr>
              <a:t> </a:t>
            </a:r>
            <a:r>
              <a:rPr lang="en-US" dirty="0"/>
              <a:t>screws into </a:t>
            </a:r>
            <a:r>
              <a:rPr lang="en-US" dirty="0">
                <a:solidFill>
                  <a:srgbClr val="FF0000"/>
                </a:solidFill>
              </a:rPr>
              <a:t>a </a:t>
            </a:r>
            <a:r>
              <a:rPr lang="en-US" dirty="0" smtClean="0">
                <a:solidFill>
                  <a:srgbClr val="FF0000"/>
                </a:solidFill>
              </a:rPr>
              <a:t>dog’s ramus </a:t>
            </a:r>
            <a:r>
              <a:rPr lang="en-US" dirty="0"/>
              <a:t>for the purpose of </a:t>
            </a:r>
            <a:r>
              <a:rPr lang="en-US" dirty="0" err="1"/>
              <a:t>distalising</a:t>
            </a:r>
            <a:r>
              <a:rPr lang="en-US" dirty="0"/>
              <a:t> a maxillary canine.</a:t>
            </a:r>
          </a:p>
        </p:txBody>
      </p:sp>
      <p:sp>
        <p:nvSpPr>
          <p:cNvPr id="7" name="Rectangle 6"/>
          <p:cNvSpPr/>
          <p:nvPr/>
        </p:nvSpPr>
        <p:spPr>
          <a:xfrm>
            <a:off x="657412" y="2827917"/>
            <a:ext cx="6096000" cy="3693319"/>
          </a:xfrm>
          <a:prstGeom prst="rect">
            <a:avLst/>
          </a:prstGeom>
        </p:spPr>
        <p:txBody>
          <a:bodyPr>
            <a:spAutoFit/>
          </a:bodyPr>
          <a:lstStyle/>
          <a:p>
            <a:r>
              <a:rPr lang="en-US" dirty="0"/>
              <a:t>The concept of </a:t>
            </a:r>
            <a:r>
              <a:rPr lang="en-US" dirty="0" err="1">
                <a:solidFill>
                  <a:srgbClr val="FF0000"/>
                </a:solidFill>
              </a:rPr>
              <a:t>osseointegration</a:t>
            </a:r>
            <a:r>
              <a:rPr lang="en-US" dirty="0">
                <a:solidFill>
                  <a:srgbClr val="FF0000"/>
                </a:solidFill>
              </a:rPr>
              <a:t> and use of titanium</a:t>
            </a:r>
          </a:p>
          <a:p>
            <a:r>
              <a:rPr lang="en-US" dirty="0">
                <a:solidFill>
                  <a:srgbClr val="FF0000"/>
                </a:solidFill>
              </a:rPr>
              <a:t>implants for replacement of teeth was introduced by</a:t>
            </a:r>
          </a:p>
          <a:p>
            <a:r>
              <a:rPr lang="en-US" dirty="0">
                <a:solidFill>
                  <a:srgbClr val="FF0000"/>
                </a:solidFill>
              </a:rPr>
              <a:t>Per Ingvar </a:t>
            </a:r>
            <a:r>
              <a:rPr lang="en-US" dirty="0" err="1" smtClean="0">
                <a:solidFill>
                  <a:srgbClr val="FF0000"/>
                </a:solidFill>
              </a:rPr>
              <a:t>Branemark.Creekmore</a:t>
            </a:r>
            <a:r>
              <a:rPr lang="en-US" dirty="0" smtClean="0">
                <a:solidFill>
                  <a:srgbClr val="FF0000"/>
                </a:solidFill>
              </a:rPr>
              <a:t> </a:t>
            </a:r>
            <a:r>
              <a:rPr lang="en-US" dirty="0">
                <a:solidFill>
                  <a:srgbClr val="FF0000"/>
                </a:solidFill>
              </a:rPr>
              <a:t>and </a:t>
            </a:r>
            <a:r>
              <a:rPr lang="en-US" dirty="0" err="1">
                <a:solidFill>
                  <a:srgbClr val="FF0000"/>
                </a:solidFill>
              </a:rPr>
              <a:t>Eklund</a:t>
            </a:r>
            <a:r>
              <a:rPr lang="en-US" dirty="0">
                <a:solidFill>
                  <a:srgbClr val="FF0000"/>
                </a:solidFill>
              </a:rPr>
              <a:t> (1983)</a:t>
            </a:r>
          </a:p>
          <a:p>
            <a:r>
              <a:rPr lang="en-US" dirty="0" smtClean="0"/>
              <a:t> </a:t>
            </a:r>
            <a:r>
              <a:rPr lang="en-US" dirty="0" err="1" smtClean="0">
                <a:solidFill>
                  <a:srgbClr val="FF0000"/>
                </a:solidFill>
              </a:rPr>
              <a:t>bite.Kanomi</a:t>
            </a:r>
            <a:r>
              <a:rPr lang="en-US" dirty="0" smtClean="0">
                <a:solidFill>
                  <a:srgbClr val="FF0000"/>
                </a:solidFill>
              </a:rPr>
              <a:t> </a:t>
            </a:r>
            <a:r>
              <a:rPr lang="en-US" dirty="0">
                <a:solidFill>
                  <a:srgbClr val="FF0000"/>
                </a:solidFill>
              </a:rPr>
              <a:t>(1997)</a:t>
            </a:r>
            <a:r>
              <a:rPr lang="en-US" dirty="0"/>
              <a:t> was the first to</a:t>
            </a:r>
          </a:p>
          <a:p>
            <a:r>
              <a:rPr lang="en-US" dirty="0"/>
              <a:t>describe that mini implant of 1.2 mm diameter and 6 mm</a:t>
            </a:r>
          </a:p>
          <a:p>
            <a:r>
              <a:rPr lang="en-US" dirty="0"/>
              <a:t>length can be explicitly used for orthodontic </a:t>
            </a:r>
            <a:r>
              <a:rPr lang="en-US" dirty="0" smtClean="0"/>
              <a:t>purpose.</a:t>
            </a:r>
            <a:endParaRPr lang="en-US" dirty="0"/>
          </a:p>
          <a:p>
            <a:r>
              <a:rPr lang="en-US" dirty="0" err="1">
                <a:solidFill>
                  <a:srgbClr val="FF0000"/>
                </a:solidFill>
              </a:rPr>
              <a:t>Abso</a:t>
            </a:r>
            <a:r>
              <a:rPr lang="en-US" dirty="0">
                <a:solidFill>
                  <a:srgbClr val="FF0000"/>
                </a:solidFill>
              </a:rPr>
              <a:t>-Anchor Screw </a:t>
            </a:r>
            <a:r>
              <a:rPr lang="en-US" dirty="0"/>
              <a:t>was developed in </a:t>
            </a:r>
            <a:r>
              <a:rPr lang="en-US" dirty="0">
                <a:solidFill>
                  <a:srgbClr val="FF0000"/>
                </a:solidFill>
              </a:rPr>
              <a:t>1999 by a group of</a:t>
            </a:r>
          </a:p>
          <a:p>
            <a:r>
              <a:rPr lang="en-US" dirty="0">
                <a:solidFill>
                  <a:srgbClr val="FF0000"/>
                </a:solidFill>
              </a:rPr>
              <a:t>Korean clinicians</a:t>
            </a:r>
            <a:r>
              <a:rPr lang="en-US" dirty="0" smtClean="0">
                <a:solidFill>
                  <a:srgbClr val="FF0000"/>
                </a:solidFill>
              </a:rPr>
              <a:t>,</a:t>
            </a:r>
          </a:p>
          <a:p>
            <a:r>
              <a:rPr lang="en-US" dirty="0" smtClean="0"/>
              <a:t> </a:t>
            </a:r>
            <a:r>
              <a:rPr lang="en-US" dirty="0"/>
              <a:t>Aarhus Mini-Implant was created by a</a:t>
            </a:r>
          </a:p>
          <a:p>
            <a:r>
              <a:rPr lang="en-US" dirty="0"/>
              <a:t>Scandinavian group and an Italian group </a:t>
            </a:r>
            <a:r>
              <a:rPr lang="en-US" dirty="0" smtClean="0"/>
              <a:t>developed Spider </a:t>
            </a:r>
            <a:r>
              <a:rPr lang="en-US" dirty="0"/>
              <a:t>Screw in 2003.Lately, palatal </a:t>
            </a:r>
            <a:r>
              <a:rPr lang="en-US" dirty="0" err="1"/>
              <a:t>onplants</a:t>
            </a:r>
            <a:r>
              <a:rPr lang="en-US" dirty="0"/>
              <a:t>, mid palatal</a:t>
            </a:r>
          </a:p>
          <a:p>
            <a:r>
              <a:rPr lang="en-US" dirty="0"/>
              <a:t>screws and </a:t>
            </a:r>
            <a:r>
              <a:rPr lang="en-US" dirty="0" err="1"/>
              <a:t>miniplate</a:t>
            </a:r>
            <a:r>
              <a:rPr lang="en-US" dirty="0"/>
              <a:t> implants are being researched and</a:t>
            </a:r>
          </a:p>
          <a:p>
            <a:r>
              <a:rPr lang="en-US" dirty="0" smtClean="0"/>
              <a:t>reported.</a:t>
            </a:r>
            <a:endParaRPr lang="en-US" dirty="0"/>
          </a:p>
        </p:txBody>
      </p:sp>
      <p:sp>
        <p:nvSpPr>
          <p:cNvPr id="9" name="Rectangle 8"/>
          <p:cNvSpPr/>
          <p:nvPr/>
        </p:nvSpPr>
        <p:spPr>
          <a:xfrm>
            <a:off x="8716293" y="3316052"/>
            <a:ext cx="1847365" cy="369332"/>
          </a:xfrm>
          <a:prstGeom prst="rect">
            <a:avLst/>
          </a:prstGeom>
        </p:spPr>
        <p:txBody>
          <a:bodyPr wrap="none">
            <a:spAutoFit/>
          </a:bodyPr>
          <a:lstStyle/>
          <a:p>
            <a:r>
              <a:rPr lang="en-US" dirty="0"/>
              <a:t>Ahmed et </a:t>
            </a:r>
            <a:r>
              <a:rPr lang="en-US" dirty="0" smtClean="0"/>
              <a:t>al,2020</a:t>
            </a:r>
            <a:endParaRPr lang="en-US"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1370" y="565022"/>
            <a:ext cx="2884297" cy="2653553"/>
          </a:xfrm>
          <a:prstGeom prst="rect">
            <a:avLst/>
          </a:prstGeom>
        </p:spPr>
      </p:pic>
    </p:spTree>
    <p:extLst>
      <p:ext uri="{BB962C8B-B14F-4D97-AF65-F5344CB8AC3E}">
        <p14:creationId xmlns:p14="http://schemas.microsoft.com/office/powerpoint/2010/main" val="3758126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0" dur="500"/>
                                        <p:tgtEl>
                                          <p:spTgt spid="5">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8" dur="500"/>
                                        <p:tgtEl>
                                          <p:spTgt spid="7">
                                            <p:txEl>
                                              <p:pRg st="0" end="0"/>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1" dur="500"/>
                                        <p:tgtEl>
                                          <p:spTgt spid="7">
                                            <p:txEl>
                                              <p:pRg st="1" end="1"/>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4" dur="500"/>
                                        <p:tgtEl>
                                          <p:spTgt spid="7">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randombar(horizontal)">
                                      <p:cBhvr>
                                        <p:cTn id="29" dur="500"/>
                                        <p:tgtEl>
                                          <p:spTgt spid="7">
                                            <p:txEl>
                                              <p:pRg st="3" end="3"/>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randombar(horizontal)">
                                      <p:cBhvr>
                                        <p:cTn id="32" dur="500"/>
                                        <p:tgtEl>
                                          <p:spTgt spid="7">
                                            <p:txEl>
                                              <p:pRg st="4" end="4"/>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7">
                                            <p:txEl>
                                              <p:pRg st="5" end="5"/>
                                            </p:txEl>
                                          </p:spTgt>
                                        </p:tgtEl>
                                        <p:attrNameLst>
                                          <p:attrName>style.visibility</p:attrName>
                                        </p:attrNameLst>
                                      </p:cBhvr>
                                      <p:to>
                                        <p:strVal val="visible"/>
                                      </p:to>
                                    </p:set>
                                    <p:animEffect transition="in" filter="randombar(horizontal)">
                                      <p:cBhvr>
                                        <p:cTn id="35" dur="500"/>
                                        <p:tgtEl>
                                          <p:spTgt spid="7">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7">
                                            <p:txEl>
                                              <p:pRg st="6" end="6"/>
                                            </p:txEl>
                                          </p:spTgt>
                                        </p:tgtEl>
                                        <p:attrNameLst>
                                          <p:attrName>style.visibility</p:attrName>
                                        </p:attrNameLst>
                                      </p:cBhvr>
                                      <p:to>
                                        <p:strVal val="visible"/>
                                      </p:to>
                                    </p:set>
                                    <p:animEffect transition="in" filter="randombar(horizontal)">
                                      <p:cBhvr>
                                        <p:cTn id="40" dur="500"/>
                                        <p:tgtEl>
                                          <p:spTgt spid="7">
                                            <p:txEl>
                                              <p:pRg st="6" end="6"/>
                                            </p:txEl>
                                          </p:spTgt>
                                        </p:tgtEl>
                                      </p:cBhvr>
                                    </p:animEffect>
                                  </p:childTnLst>
                                </p:cTn>
                              </p:par>
                              <p:par>
                                <p:cTn id="41" presetID="14" presetClass="entr" presetSubtype="10" fill="hold" nodeType="withEffect">
                                  <p:stCondLst>
                                    <p:cond delay="0"/>
                                  </p:stCondLst>
                                  <p:childTnLst>
                                    <p:set>
                                      <p:cBhvr>
                                        <p:cTn id="42" dur="1" fill="hold">
                                          <p:stCondLst>
                                            <p:cond delay="0"/>
                                          </p:stCondLst>
                                        </p:cTn>
                                        <p:tgtEl>
                                          <p:spTgt spid="7">
                                            <p:txEl>
                                              <p:pRg st="7" end="7"/>
                                            </p:txEl>
                                          </p:spTgt>
                                        </p:tgtEl>
                                        <p:attrNameLst>
                                          <p:attrName>style.visibility</p:attrName>
                                        </p:attrNameLst>
                                      </p:cBhvr>
                                      <p:to>
                                        <p:strVal val="visible"/>
                                      </p:to>
                                    </p:set>
                                    <p:animEffect transition="in" filter="randombar(horizontal)">
                                      <p:cBhvr>
                                        <p:cTn id="43" dur="500"/>
                                        <p:tgtEl>
                                          <p:spTgt spid="7">
                                            <p:txEl>
                                              <p:pRg st="7" end="7"/>
                                            </p:txEl>
                                          </p:spTgt>
                                        </p:tgtEl>
                                      </p:cBhvr>
                                    </p:animEffect>
                                  </p:childTnLst>
                                </p:cTn>
                              </p:par>
                              <p:par>
                                <p:cTn id="44" presetID="14" presetClass="entr" presetSubtype="10" fill="hold" nodeType="withEffect">
                                  <p:stCondLst>
                                    <p:cond delay="0"/>
                                  </p:stCondLst>
                                  <p:childTnLst>
                                    <p:set>
                                      <p:cBhvr>
                                        <p:cTn id="45" dur="1" fill="hold">
                                          <p:stCondLst>
                                            <p:cond delay="0"/>
                                          </p:stCondLst>
                                        </p:cTn>
                                        <p:tgtEl>
                                          <p:spTgt spid="7">
                                            <p:txEl>
                                              <p:pRg st="8" end="8"/>
                                            </p:txEl>
                                          </p:spTgt>
                                        </p:tgtEl>
                                        <p:attrNameLst>
                                          <p:attrName>style.visibility</p:attrName>
                                        </p:attrNameLst>
                                      </p:cBhvr>
                                      <p:to>
                                        <p:strVal val="visible"/>
                                      </p:to>
                                    </p:set>
                                    <p:animEffect transition="in" filter="randombar(horizontal)">
                                      <p:cBhvr>
                                        <p:cTn id="46"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B4C82F-7454-4491-8C9A-D07883EF1FB0}" type="datetime2">
              <a:rPr lang="en-US" smtClean="0"/>
              <a:t>Saturday, December 4, 2021</a:t>
            </a:fld>
            <a:endParaRPr lang="en-US"/>
          </a:p>
        </p:txBody>
      </p:sp>
      <p:sp>
        <p:nvSpPr>
          <p:cNvPr id="3" name="Footer Placeholder 2"/>
          <p:cNvSpPr>
            <a:spLocks noGrp="1"/>
          </p:cNvSpPr>
          <p:nvPr>
            <p:ph type="ftr" sz="quarter" idx="11"/>
          </p:nvPr>
        </p:nvSpPr>
        <p:spPr/>
        <p:txBody>
          <a:bodyPr/>
          <a:lstStyle/>
          <a:p>
            <a:r>
              <a:rPr lang="en-US" smtClean="0"/>
              <a:t>Shahbaa  AbdulGHafoor</a:t>
            </a:r>
            <a:endParaRPr lang="en-US" dirty="0"/>
          </a:p>
        </p:txBody>
      </p:sp>
      <p:sp>
        <p:nvSpPr>
          <p:cNvPr id="4" name="Slide Number Placeholder 3"/>
          <p:cNvSpPr>
            <a:spLocks noGrp="1"/>
          </p:cNvSpPr>
          <p:nvPr>
            <p:ph type="sldNum" sz="quarter" idx="12"/>
          </p:nvPr>
        </p:nvSpPr>
        <p:spPr/>
        <p:txBody>
          <a:bodyPr/>
          <a:lstStyle/>
          <a:p>
            <a:fld id="{A5C98A2F-7B34-4D36-A6C8-4AC770F4BE7A}" type="slidenum">
              <a:rPr lang="en-US" smtClean="0"/>
              <a:t>33</a:t>
            </a:fld>
            <a:endParaRPr lang="en-US"/>
          </a:p>
        </p:txBody>
      </p:sp>
      <p:sp>
        <p:nvSpPr>
          <p:cNvPr id="5" name="Rectangle 4"/>
          <p:cNvSpPr/>
          <p:nvPr/>
        </p:nvSpPr>
        <p:spPr>
          <a:xfrm>
            <a:off x="1189318" y="976636"/>
            <a:ext cx="6096000" cy="4585871"/>
          </a:xfrm>
          <a:prstGeom prst="rect">
            <a:avLst/>
          </a:prstGeom>
        </p:spPr>
        <p:txBody>
          <a:bodyPr>
            <a:spAutoFit/>
          </a:bodyPr>
          <a:lstStyle/>
          <a:p>
            <a:r>
              <a:rPr lang="en-US" sz="4000" b="1" dirty="0">
                <a:solidFill>
                  <a:srgbClr val="FF0000"/>
                </a:solidFill>
              </a:rPr>
              <a:t>Classification</a:t>
            </a:r>
          </a:p>
          <a:p>
            <a:r>
              <a:rPr lang="en-US" dirty="0" err="1"/>
              <a:t>Labanauskaite</a:t>
            </a:r>
            <a:r>
              <a:rPr lang="en-US" dirty="0"/>
              <a:t> et al </a:t>
            </a:r>
            <a:r>
              <a:rPr lang="en-US" dirty="0" smtClean="0"/>
              <a:t> </a:t>
            </a:r>
            <a:r>
              <a:rPr lang="en-US" dirty="0"/>
              <a:t>classified implants as following:</a:t>
            </a:r>
          </a:p>
          <a:p>
            <a:r>
              <a:rPr lang="en-US" dirty="0" smtClean="0"/>
              <a:t> </a:t>
            </a:r>
            <a:r>
              <a:rPr lang="en-US" dirty="0">
                <a:solidFill>
                  <a:srgbClr val="00B0F0"/>
                </a:solidFill>
              </a:rPr>
              <a:t>According to shape and size</a:t>
            </a:r>
          </a:p>
          <a:p>
            <a:r>
              <a:rPr lang="en-US" dirty="0"/>
              <a:t>a. Conical (cylindrical)</a:t>
            </a:r>
          </a:p>
          <a:p>
            <a:r>
              <a:rPr lang="en-US" dirty="0"/>
              <a:t>- </a:t>
            </a:r>
            <a:r>
              <a:rPr lang="en-US" dirty="0" err="1"/>
              <a:t>Miniscrew</a:t>
            </a:r>
            <a:r>
              <a:rPr lang="en-US" dirty="0"/>
              <a:t> implants</a:t>
            </a:r>
          </a:p>
          <a:p>
            <a:r>
              <a:rPr lang="en-US" dirty="0"/>
              <a:t>- Palatal implants</a:t>
            </a:r>
          </a:p>
          <a:p>
            <a:r>
              <a:rPr lang="en-US" dirty="0"/>
              <a:t>- Prosthodontic implants</a:t>
            </a:r>
          </a:p>
          <a:p>
            <a:r>
              <a:rPr lang="en-US" dirty="0"/>
              <a:t>b. </a:t>
            </a:r>
            <a:r>
              <a:rPr lang="en-US" dirty="0" err="1"/>
              <a:t>Miniplate</a:t>
            </a:r>
            <a:r>
              <a:rPr lang="en-US" dirty="0"/>
              <a:t> implants</a:t>
            </a:r>
          </a:p>
          <a:p>
            <a:r>
              <a:rPr lang="en-US" dirty="0"/>
              <a:t>c. Disk implants (</a:t>
            </a:r>
            <a:r>
              <a:rPr lang="en-US" dirty="0" err="1"/>
              <a:t>onplants</a:t>
            </a:r>
            <a:r>
              <a:rPr lang="en-US" dirty="0"/>
              <a:t>)</a:t>
            </a:r>
          </a:p>
          <a:p>
            <a:r>
              <a:rPr lang="en-US" dirty="0" smtClean="0"/>
              <a:t> </a:t>
            </a:r>
            <a:r>
              <a:rPr lang="en-US" dirty="0">
                <a:solidFill>
                  <a:srgbClr val="00B0F0"/>
                </a:solidFill>
              </a:rPr>
              <a:t>According to implant bone contact</a:t>
            </a:r>
          </a:p>
          <a:p>
            <a:r>
              <a:rPr lang="en-US" dirty="0"/>
              <a:t>a. </a:t>
            </a:r>
            <a:r>
              <a:rPr lang="en-US" dirty="0" err="1"/>
              <a:t>Osseointegrated</a:t>
            </a:r>
            <a:endParaRPr lang="en-US" dirty="0"/>
          </a:p>
          <a:p>
            <a:r>
              <a:rPr lang="en-US" dirty="0"/>
              <a:t>b. Non-</a:t>
            </a:r>
            <a:r>
              <a:rPr lang="en-US" dirty="0" err="1"/>
              <a:t>osseointegrated</a:t>
            </a:r>
            <a:endParaRPr lang="en-US" dirty="0"/>
          </a:p>
          <a:p>
            <a:r>
              <a:rPr lang="en-US" dirty="0" smtClean="0">
                <a:solidFill>
                  <a:srgbClr val="00B0F0"/>
                </a:solidFill>
              </a:rPr>
              <a:t> </a:t>
            </a:r>
            <a:r>
              <a:rPr lang="en-US" dirty="0">
                <a:solidFill>
                  <a:srgbClr val="00B0F0"/>
                </a:solidFill>
              </a:rPr>
              <a:t>According to the application</a:t>
            </a:r>
          </a:p>
          <a:p>
            <a:r>
              <a:rPr lang="en-US" dirty="0"/>
              <a:t>a. Orthodontic implants</a:t>
            </a:r>
          </a:p>
          <a:p>
            <a:r>
              <a:rPr lang="en-US" dirty="0"/>
              <a:t>b. Prosthodontic implants</a:t>
            </a:r>
          </a:p>
        </p:txBody>
      </p:sp>
      <p:sp>
        <p:nvSpPr>
          <p:cNvPr id="6" name="Rectangle 5"/>
          <p:cNvSpPr/>
          <p:nvPr/>
        </p:nvSpPr>
        <p:spPr>
          <a:xfrm>
            <a:off x="7646972" y="3537181"/>
            <a:ext cx="2442400" cy="369332"/>
          </a:xfrm>
          <a:prstGeom prst="rect">
            <a:avLst/>
          </a:prstGeom>
        </p:spPr>
        <p:txBody>
          <a:bodyPr wrap="none">
            <a:spAutoFit/>
          </a:bodyPr>
          <a:lstStyle/>
          <a:p>
            <a:r>
              <a:rPr lang="en-US" dirty="0" err="1" smtClean="0"/>
              <a:t>Labanaaskaite</a:t>
            </a:r>
            <a:r>
              <a:rPr lang="en-US" dirty="0"/>
              <a:t> </a:t>
            </a:r>
            <a:r>
              <a:rPr lang="en-US" dirty="0" smtClean="0"/>
              <a:t>etal,1989</a:t>
            </a:r>
            <a:endParaRPr lang="en-US" dirty="0"/>
          </a:p>
        </p:txBody>
      </p:sp>
    </p:spTree>
    <p:extLst>
      <p:ext uri="{BB962C8B-B14F-4D97-AF65-F5344CB8AC3E}">
        <p14:creationId xmlns:p14="http://schemas.microsoft.com/office/powerpoint/2010/main" val="929917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solidFill>
                  <a:srgbClr val="FF0000"/>
                </a:solidFill>
              </a:rPr>
              <a:t>34</a:t>
            </a:fld>
            <a:endParaRPr lang="en-US">
              <a:solidFill>
                <a:srgbClr val="FF0000"/>
              </a:solidFill>
            </a:endParaRPr>
          </a:p>
        </p:txBody>
      </p:sp>
      <p:sp>
        <p:nvSpPr>
          <p:cNvPr id="3" name="Date Placeholder 2"/>
          <p:cNvSpPr>
            <a:spLocks noGrp="1"/>
          </p:cNvSpPr>
          <p:nvPr>
            <p:ph type="dt" sz="half" idx="10"/>
          </p:nvPr>
        </p:nvSpPr>
        <p:spPr/>
        <p:txBody>
          <a:bodyPr/>
          <a:lstStyle/>
          <a:p>
            <a:fld id="{33A56079-1556-498A-9E22-2BDDA7CA3923}" type="datetime2">
              <a:rPr lang="en-US" smtClean="0">
                <a:solidFill>
                  <a:srgbClr val="FF0000"/>
                </a:solidFill>
              </a:rPr>
              <a:t>Saturday, December 4, 2021</a:t>
            </a:fld>
            <a:endParaRPr lang="en-US">
              <a:solidFill>
                <a:srgbClr val="FF0000"/>
              </a:solidFill>
            </a:endParaRPr>
          </a:p>
        </p:txBody>
      </p:sp>
      <p:sp>
        <p:nvSpPr>
          <p:cNvPr id="4" name="Footer Placeholder 3"/>
          <p:cNvSpPr>
            <a:spLocks noGrp="1"/>
          </p:cNvSpPr>
          <p:nvPr>
            <p:ph type="ftr" sz="quarter" idx="11"/>
          </p:nvPr>
        </p:nvSpPr>
        <p:spPr/>
        <p:txBody>
          <a:bodyPr/>
          <a:lstStyle/>
          <a:p>
            <a:r>
              <a:rPr lang="en-US" dirty="0" smtClean="0">
                <a:solidFill>
                  <a:srgbClr val="FF0000"/>
                </a:solidFill>
              </a:rPr>
              <a:t>Shahbaa  </a:t>
            </a:r>
            <a:r>
              <a:rPr lang="en-US" dirty="0" err="1" smtClean="0">
                <a:solidFill>
                  <a:srgbClr val="FF0000"/>
                </a:solidFill>
              </a:rPr>
              <a:t>AbdulGHafoor</a:t>
            </a:r>
            <a:endParaRPr lang="en-US" dirty="0">
              <a:solidFill>
                <a:srgbClr val="FF0000"/>
              </a:solidFill>
            </a:endParaRPr>
          </a:p>
        </p:txBody>
      </p:sp>
      <p:pic>
        <p:nvPicPr>
          <p:cNvPr id="5" name="Picture 4"/>
          <p:cNvPicPr>
            <a:picLocks noChangeAspect="1"/>
          </p:cNvPicPr>
          <p:nvPr/>
        </p:nvPicPr>
        <p:blipFill>
          <a:blip r:embed="rId3"/>
          <a:stretch>
            <a:fillRect/>
          </a:stretch>
        </p:blipFill>
        <p:spPr>
          <a:xfrm>
            <a:off x="2996418" y="1517442"/>
            <a:ext cx="4752400" cy="2930876"/>
          </a:xfrm>
          <a:prstGeom prst="rect">
            <a:avLst/>
          </a:prstGeom>
        </p:spPr>
      </p:pic>
      <p:sp>
        <p:nvSpPr>
          <p:cNvPr id="6" name="TextBox 5"/>
          <p:cNvSpPr txBox="1"/>
          <p:nvPr/>
        </p:nvSpPr>
        <p:spPr>
          <a:xfrm flipH="1">
            <a:off x="2876843" y="787791"/>
            <a:ext cx="6822830" cy="523220"/>
          </a:xfrm>
          <a:prstGeom prst="rect">
            <a:avLst/>
          </a:prstGeom>
          <a:noFill/>
        </p:spPr>
        <p:txBody>
          <a:bodyPr wrap="square" rtlCol="0">
            <a:spAutoFit/>
          </a:bodyPr>
          <a:lstStyle/>
          <a:p>
            <a:r>
              <a:rPr lang="en-US" sz="2800" b="1" dirty="0" smtClean="0">
                <a:solidFill>
                  <a:srgbClr val="FF0000"/>
                </a:solidFill>
              </a:rPr>
              <a:t>Classification of mini implants</a:t>
            </a:r>
            <a:endParaRPr lang="en-US" sz="2800" b="1" dirty="0">
              <a:solidFill>
                <a:srgbClr val="FF0000"/>
              </a:solidFill>
            </a:endParaRPr>
          </a:p>
        </p:txBody>
      </p:sp>
    </p:spTree>
    <p:extLst>
      <p:ext uri="{BB962C8B-B14F-4D97-AF65-F5344CB8AC3E}">
        <p14:creationId xmlns:p14="http://schemas.microsoft.com/office/powerpoint/2010/main" val="2786005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35</a:t>
            </a:fld>
            <a:endParaRPr lang="en-US"/>
          </a:p>
        </p:txBody>
      </p:sp>
      <p:sp>
        <p:nvSpPr>
          <p:cNvPr id="3" name="Date Placeholder 2"/>
          <p:cNvSpPr>
            <a:spLocks noGrp="1"/>
          </p:cNvSpPr>
          <p:nvPr>
            <p:ph type="dt" sz="half" idx="10"/>
          </p:nvPr>
        </p:nvSpPr>
        <p:spPr/>
        <p:txBody>
          <a:bodyPr/>
          <a:lstStyle/>
          <a:p>
            <a:fld id="{74CF26BF-4F1E-4A2F-8FC4-222CEB47B9D4}"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pic>
        <p:nvPicPr>
          <p:cNvPr id="5" name="Picture 4"/>
          <p:cNvPicPr>
            <a:picLocks noChangeAspect="1"/>
          </p:cNvPicPr>
          <p:nvPr/>
        </p:nvPicPr>
        <p:blipFill>
          <a:blip r:embed="rId3"/>
          <a:stretch>
            <a:fillRect/>
          </a:stretch>
        </p:blipFill>
        <p:spPr>
          <a:xfrm>
            <a:off x="6878524" y="696350"/>
            <a:ext cx="4761386" cy="3834197"/>
          </a:xfrm>
          <a:prstGeom prst="rect">
            <a:avLst/>
          </a:prstGeom>
        </p:spPr>
      </p:pic>
      <p:sp>
        <p:nvSpPr>
          <p:cNvPr id="6" name="Rectangle 5"/>
          <p:cNvSpPr/>
          <p:nvPr/>
        </p:nvSpPr>
        <p:spPr>
          <a:xfrm>
            <a:off x="6285914" y="4797117"/>
            <a:ext cx="6096000" cy="646331"/>
          </a:xfrm>
          <a:prstGeom prst="rect">
            <a:avLst/>
          </a:prstGeom>
        </p:spPr>
        <p:txBody>
          <a:bodyPr>
            <a:spAutoFit/>
          </a:bodyPr>
          <a:lstStyle/>
          <a:p>
            <a:r>
              <a:rPr lang="en-US" dirty="0" err="1"/>
              <a:t>Osseointegrated</a:t>
            </a:r>
            <a:r>
              <a:rPr lang="en-US" dirty="0"/>
              <a:t> mid-palatal implant used in conjunction</a:t>
            </a:r>
          </a:p>
          <a:p>
            <a:r>
              <a:rPr lang="en-US" dirty="0"/>
              <a:t>with a </a:t>
            </a:r>
            <a:r>
              <a:rPr lang="en-US" dirty="0" err="1"/>
              <a:t>transpalatal</a:t>
            </a:r>
            <a:r>
              <a:rPr lang="en-US" dirty="0"/>
              <a:t> arch to achieve absolute anchorage.</a:t>
            </a:r>
          </a:p>
        </p:txBody>
      </p:sp>
      <p:sp>
        <p:nvSpPr>
          <p:cNvPr id="7" name="Rectangle 6"/>
          <p:cNvSpPr/>
          <p:nvPr/>
        </p:nvSpPr>
        <p:spPr>
          <a:xfrm>
            <a:off x="189914" y="1391226"/>
            <a:ext cx="9144000" cy="3139321"/>
          </a:xfrm>
          <a:prstGeom prst="rect">
            <a:avLst/>
          </a:prstGeom>
        </p:spPr>
        <p:txBody>
          <a:bodyPr wrap="square">
            <a:spAutoFit/>
          </a:bodyPr>
          <a:lstStyle/>
          <a:p>
            <a:r>
              <a:rPr lang="en-US" b="1" dirty="0" err="1" smtClean="0">
                <a:solidFill>
                  <a:srgbClr val="FF0000"/>
                </a:solidFill>
              </a:rPr>
              <a:t>osseointegation</a:t>
            </a:r>
            <a:endParaRPr lang="en-US" b="1" dirty="0" smtClean="0">
              <a:solidFill>
                <a:srgbClr val="FF0000"/>
              </a:solidFill>
            </a:endParaRPr>
          </a:p>
          <a:p>
            <a:endParaRPr lang="en-US" dirty="0"/>
          </a:p>
          <a:p>
            <a:r>
              <a:rPr lang="en-US" dirty="0" smtClean="0"/>
              <a:t>They </a:t>
            </a:r>
            <a:r>
              <a:rPr lang="en-US" dirty="0"/>
              <a:t>have three principal disadvantages:</a:t>
            </a:r>
          </a:p>
          <a:p>
            <a:r>
              <a:rPr lang="en-US" dirty="0"/>
              <a:t>(1) They need to be left for 3 months after placement to allow</a:t>
            </a:r>
          </a:p>
          <a:p>
            <a:r>
              <a:rPr lang="en-US" dirty="0" err="1"/>
              <a:t>osseointegration</a:t>
            </a:r>
            <a:r>
              <a:rPr lang="en-US" dirty="0"/>
              <a:t>.</a:t>
            </a:r>
          </a:p>
          <a:p>
            <a:r>
              <a:rPr lang="en-US" dirty="0"/>
              <a:t>(2) Due to their size, they are restricted to being used in edentulous</a:t>
            </a:r>
          </a:p>
          <a:p>
            <a:r>
              <a:rPr lang="en-US" dirty="0"/>
              <a:t>areas.</a:t>
            </a:r>
          </a:p>
          <a:p>
            <a:r>
              <a:rPr lang="en-US" dirty="0"/>
              <a:t>(3) Since the implant </a:t>
            </a:r>
            <a:r>
              <a:rPr lang="en-US" dirty="0" err="1"/>
              <a:t>osseointegrates</a:t>
            </a:r>
            <a:r>
              <a:rPr lang="en-US" dirty="0"/>
              <a:t>, it requires a complex</a:t>
            </a:r>
          </a:p>
          <a:p>
            <a:r>
              <a:rPr lang="en-US" dirty="0"/>
              <a:t>surgical procedure together with bone removal at the</a:t>
            </a:r>
          </a:p>
          <a:p>
            <a:r>
              <a:rPr lang="en-US" dirty="0"/>
              <a:t>completion of treatment and some patients may find this</a:t>
            </a:r>
          </a:p>
          <a:p>
            <a:r>
              <a:rPr lang="en-US" dirty="0"/>
              <a:t>unacceptable.</a:t>
            </a:r>
          </a:p>
        </p:txBody>
      </p:sp>
      <p:pic>
        <p:nvPicPr>
          <p:cNvPr id="8" name="Picture 7"/>
          <p:cNvPicPr>
            <a:picLocks noChangeAspect="1"/>
          </p:cNvPicPr>
          <p:nvPr/>
        </p:nvPicPr>
        <p:blipFill>
          <a:blip r:embed="rId4"/>
          <a:stretch>
            <a:fillRect/>
          </a:stretch>
        </p:blipFill>
        <p:spPr>
          <a:xfrm>
            <a:off x="177304" y="177600"/>
            <a:ext cx="4828450" cy="749873"/>
          </a:xfrm>
          <a:prstGeom prst="rect">
            <a:avLst/>
          </a:prstGeom>
        </p:spPr>
      </p:pic>
      <p:sp>
        <p:nvSpPr>
          <p:cNvPr id="9" name="TextBox 8"/>
          <p:cNvSpPr txBox="1"/>
          <p:nvPr/>
        </p:nvSpPr>
        <p:spPr>
          <a:xfrm flipH="1">
            <a:off x="9088119" y="5517662"/>
            <a:ext cx="1833881" cy="369332"/>
          </a:xfrm>
          <a:prstGeom prst="rect">
            <a:avLst/>
          </a:prstGeom>
          <a:noFill/>
        </p:spPr>
        <p:txBody>
          <a:bodyPr wrap="square" rtlCol="0">
            <a:spAutoFit/>
          </a:bodyPr>
          <a:lstStyle/>
          <a:p>
            <a:r>
              <a:rPr lang="en-US" dirty="0" smtClean="0"/>
              <a:t>Profit ,2017</a:t>
            </a:r>
            <a:endParaRPr lang="en-US" dirty="0"/>
          </a:p>
        </p:txBody>
      </p:sp>
    </p:spTree>
    <p:extLst>
      <p:ext uri="{BB962C8B-B14F-4D97-AF65-F5344CB8AC3E}">
        <p14:creationId xmlns:p14="http://schemas.microsoft.com/office/powerpoint/2010/main" val="3900630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36</a:t>
            </a:fld>
            <a:endParaRPr lang="en-US"/>
          </a:p>
        </p:txBody>
      </p:sp>
      <p:sp>
        <p:nvSpPr>
          <p:cNvPr id="3" name="Date Placeholder 2"/>
          <p:cNvSpPr>
            <a:spLocks noGrp="1"/>
          </p:cNvSpPr>
          <p:nvPr>
            <p:ph type="dt" sz="half" idx="10"/>
          </p:nvPr>
        </p:nvSpPr>
        <p:spPr/>
        <p:txBody>
          <a:bodyPr/>
          <a:lstStyle/>
          <a:p>
            <a:fld id="{8246A816-F3C1-4465-A5AC-098DF2615306}"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sp>
        <p:nvSpPr>
          <p:cNvPr id="5" name="Rectangle 4"/>
          <p:cNvSpPr/>
          <p:nvPr/>
        </p:nvSpPr>
        <p:spPr>
          <a:xfrm>
            <a:off x="1317674" y="340530"/>
            <a:ext cx="6096000" cy="2862322"/>
          </a:xfrm>
          <a:prstGeom prst="rect">
            <a:avLst/>
          </a:prstGeom>
        </p:spPr>
        <p:txBody>
          <a:bodyPr>
            <a:spAutoFit/>
          </a:bodyPr>
          <a:lstStyle/>
          <a:p>
            <a:endParaRPr lang="en-US" dirty="0" smtClean="0"/>
          </a:p>
          <a:p>
            <a:endParaRPr lang="en-US" dirty="0"/>
          </a:p>
          <a:p>
            <a:r>
              <a:rPr lang="en-US" dirty="0" err="1" smtClean="0">
                <a:solidFill>
                  <a:srgbClr val="00B0F0"/>
                </a:solidFill>
              </a:rPr>
              <a:t>Miniplate</a:t>
            </a:r>
            <a:r>
              <a:rPr lang="en-US" dirty="0" smtClean="0">
                <a:solidFill>
                  <a:srgbClr val="00B0F0"/>
                </a:solidFill>
              </a:rPr>
              <a:t> systems</a:t>
            </a:r>
          </a:p>
          <a:p>
            <a:r>
              <a:rPr lang="en-US" dirty="0" smtClean="0"/>
              <a:t>These are based on maxillofacial bone plates, with a </a:t>
            </a:r>
            <a:r>
              <a:rPr lang="en-US" dirty="0" err="1" smtClean="0"/>
              <a:t>transmucosal</a:t>
            </a:r>
            <a:endParaRPr lang="en-US" dirty="0" smtClean="0"/>
          </a:p>
          <a:p>
            <a:r>
              <a:rPr lang="en-US" dirty="0" smtClean="0"/>
              <a:t>portion projecting into the mouth to allow connection to the fixed</a:t>
            </a:r>
          </a:p>
          <a:p>
            <a:r>
              <a:rPr lang="en-US" dirty="0" smtClean="0"/>
              <a:t>appliance. They can provide reliable anchorage, but require a surgical</a:t>
            </a:r>
          </a:p>
          <a:p>
            <a:r>
              <a:rPr lang="en-US" dirty="0" smtClean="0"/>
              <a:t>procedure to both place and remove them</a:t>
            </a:r>
            <a:endParaRPr lang="en-US" dirty="0"/>
          </a:p>
        </p:txBody>
      </p:sp>
      <p:pic>
        <p:nvPicPr>
          <p:cNvPr id="6" name="Picture 5"/>
          <p:cNvPicPr>
            <a:picLocks noChangeAspect="1"/>
          </p:cNvPicPr>
          <p:nvPr/>
        </p:nvPicPr>
        <p:blipFill>
          <a:blip r:embed="rId2"/>
          <a:stretch>
            <a:fillRect/>
          </a:stretch>
        </p:blipFill>
        <p:spPr>
          <a:xfrm>
            <a:off x="1659988" y="3211065"/>
            <a:ext cx="9322538" cy="2906040"/>
          </a:xfrm>
          <a:prstGeom prst="rect">
            <a:avLst/>
          </a:prstGeom>
        </p:spPr>
      </p:pic>
      <p:pic>
        <p:nvPicPr>
          <p:cNvPr id="7" name="Picture 6"/>
          <p:cNvPicPr>
            <a:picLocks noChangeAspect="1"/>
          </p:cNvPicPr>
          <p:nvPr/>
        </p:nvPicPr>
        <p:blipFill>
          <a:blip r:embed="rId3"/>
          <a:stretch>
            <a:fillRect/>
          </a:stretch>
        </p:blipFill>
        <p:spPr>
          <a:xfrm>
            <a:off x="945609" y="163152"/>
            <a:ext cx="4828450" cy="749873"/>
          </a:xfrm>
          <a:prstGeom prst="rect">
            <a:avLst/>
          </a:prstGeom>
        </p:spPr>
      </p:pic>
      <p:sp>
        <p:nvSpPr>
          <p:cNvPr id="8" name="TextBox 7"/>
          <p:cNvSpPr txBox="1"/>
          <p:nvPr/>
        </p:nvSpPr>
        <p:spPr>
          <a:xfrm flipH="1">
            <a:off x="7613651" y="1346200"/>
            <a:ext cx="1835150" cy="369332"/>
          </a:xfrm>
          <a:prstGeom prst="rect">
            <a:avLst/>
          </a:prstGeom>
          <a:noFill/>
        </p:spPr>
        <p:txBody>
          <a:bodyPr wrap="square" rtlCol="0">
            <a:spAutoFit/>
          </a:bodyPr>
          <a:lstStyle/>
          <a:p>
            <a:r>
              <a:rPr lang="en-US" dirty="0" smtClean="0"/>
              <a:t>Profit ,2017</a:t>
            </a:r>
            <a:endParaRPr lang="en-US" dirty="0"/>
          </a:p>
        </p:txBody>
      </p:sp>
    </p:spTree>
    <p:extLst>
      <p:ext uri="{BB962C8B-B14F-4D97-AF65-F5344CB8AC3E}">
        <p14:creationId xmlns:p14="http://schemas.microsoft.com/office/powerpoint/2010/main" val="1093237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37</a:t>
            </a:fld>
            <a:endParaRPr lang="en-US"/>
          </a:p>
        </p:txBody>
      </p:sp>
      <p:sp>
        <p:nvSpPr>
          <p:cNvPr id="3" name="Date Placeholder 2"/>
          <p:cNvSpPr>
            <a:spLocks noGrp="1"/>
          </p:cNvSpPr>
          <p:nvPr>
            <p:ph type="dt" sz="half" idx="10"/>
          </p:nvPr>
        </p:nvSpPr>
        <p:spPr/>
        <p:txBody>
          <a:bodyPr/>
          <a:lstStyle/>
          <a:p>
            <a:fld id="{FC1A3DF2-438B-48FF-B0AA-B5AD3288AC98}"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sp>
        <p:nvSpPr>
          <p:cNvPr id="5" name="Rectangle 4"/>
          <p:cNvSpPr/>
          <p:nvPr/>
        </p:nvSpPr>
        <p:spPr>
          <a:xfrm>
            <a:off x="838201" y="818832"/>
            <a:ext cx="6096000" cy="2308324"/>
          </a:xfrm>
          <a:prstGeom prst="rect">
            <a:avLst/>
          </a:prstGeom>
        </p:spPr>
        <p:txBody>
          <a:bodyPr>
            <a:spAutoFit/>
          </a:bodyPr>
          <a:lstStyle/>
          <a:p>
            <a:r>
              <a:rPr lang="en-US" dirty="0"/>
              <a:t>• Direct anchorage is achieved when forces are applied directly to the</a:t>
            </a:r>
          </a:p>
          <a:p>
            <a:r>
              <a:rPr lang="en-US" dirty="0"/>
              <a:t>TAD </a:t>
            </a:r>
          </a:p>
          <a:p>
            <a:r>
              <a:rPr lang="en-US" dirty="0"/>
              <a:t>• Indirect anchorage is achieved when the TAD is linked to the anchorage</a:t>
            </a:r>
          </a:p>
          <a:p>
            <a:r>
              <a:rPr lang="en-US" dirty="0"/>
              <a:t>teeth, and then the orthodontic forces are applied to this anchorage</a:t>
            </a:r>
          </a:p>
          <a:p>
            <a:r>
              <a:rPr lang="en-US" dirty="0"/>
              <a:t>unit</a:t>
            </a:r>
          </a:p>
        </p:txBody>
      </p:sp>
      <p:pic>
        <p:nvPicPr>
          <p:cNvPr id="6" name="Picture 5"/>
          <p:cNvPicPr>
            <a:picLocks noChangeAspect="1"/>
          </p:cNvPicPr>
          <p:nvPr/>
        </p:nvPicPr>
        <p:blipFill>
          <a:blip r:embed="rId3"/>
          <a:stretch>
            <a:fillRect/>
          </a:stretch>
        </p:blipFill>
        <p:spPr>
          <a:xfrm>
            <a:off x="760500" y="3127156"/>
            <a:ext cx="4684249" cy="2619746"/>
          </a:xfrm>
          <a:prstGeom prst="rect">
            <a:avLst/>
          </a:prstGeom>
        </p:spPr>
      </p:pic>
      <p:pic>
        <p:nvPicPr>
          <p:cNvPr id="7" name="Picture 6"/>
          <p:cNvPicPr>
            <a:picLocks noChangeAspect="1"/>
          </p:cNvPicPr>
          <p:nvPr/>
        </p:nvPicPr>
        <p:blipFill>
          <a:blip r:embed="rId4"/>
          <a:stretch>
            <a:fillRect/>
          </a:stretch>
        </p:blipFill>
        <p:spPr>
          <a:xfrm>
            <a:off x="7357404" y="316524"/>
            <a:ext cx="4118552" cy="2303944"/>
          </a:xfrm>
          <a:prstGeom prst="rect">
            <a:avLst/>
          </a:prstGeom>
        </p:spPr>
      </p:pic>
      <p:pic>
        <p:nvPicPr>
          <p:cNvPr id="8" name="Picture 7"/>
          <p:cNvPicPr>
            <a:picLocks noChangeAspect="1"/>
          </p:cNvPicPr>
          <p:nvPr/>
        </p:nvPicPr>
        <p:blipFill>
          <a:blip r:embed="rId5"/>
          <a:stretch>
            <a:fillRect/>
          </a:stretch>
        </p:blipFill>
        <p:spPr>
          <a:xfrm>
            <a:off x="6934201" y="2795178"/>
            <a:ext cx="3940125" cy="3134803"/>
          </a:xfrm>
          <a:prstGeom prst="rect">
            <a:avLst/>
          </a:prstGeom>
        </p:spPr>
      </p:pic>
      <p:pic>
        <p:nvPicPr>
          <p:cNvPr id="9" name="Picture 8"/>
          <p:cNvPicPr>
            <a:picLocks noChangeAspect="1"/>
          </p:cNvPicPr>
          <p:nvPr/>
        </p:nvPicPr>
        <p:blipFill>
          <a:blip r:embed="rId6"/>
          <a:stretch>
            <a:fillRect/>
          </a:stretch>
        </p:blipFill>
        <p:spPr>
          <a:xfrm>
            <a:off x="353340" y="68959"/>
            <a:ext cx="4828450" cy="749873"/>
          </a:xfrm>
          <a:prstGeom prst="rect">
            <a:avLst/>
          </a:prstGeom>
        </p:spPr>
      </p:pic>
    </p:spTree>
    <p:extLst>
      <p:ext uri="{BB962C8B-B14F-4D97-AF65-F5344CB8AC3E}">
        <p14:creationId xmlns:p14="http://schemas.microsoft.com/office/powerpoint/2010/main" val="1397033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38</a:t>
            </a:fld>
            <a:endParaRPr lang="en-US"/>
          </a:p>
        </p:txBody>
      </p:sp>
      <p:sp>
        <p:nvSpPr>
          <p:cNvPr id="3" name="Date Placeholder 2"/>
          <p:cNvSpPr>
            <a:spLocks noGrp="1"/>
          </p:cNvSpPr>
          <p:nvPr>
            <p:ph type="dt" sz="half" idx="10"/>
          </p:nvPr>
        </p:nvSpPr>
        <p:spPr/>
        <p:txBody>
          <a:bodyPr/>
          <a:lstStyle/>
          <a:p>
            <a:fld id="{61390222-E310-4BDA-A1B8-236FA0705992}"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sp>
        <p:nvSpPr>
          <p:cNvPr id="5" name="Rectangle 4"/>
          <p:cNvSpPr/>
          <p:nvPr/>
        </p:nvSpPr>
        <p:spPr>
          <a:xfrm>
            <a:off x="838201" y="905086"/>
            <a:ext cx="9473417" cy="1323439"/>
          </a:xfrm>
          <a:prstGeom prst="rect">
            <a:avLst/>
          </a:prstGeom>
        </p:spPr>
        <p:txBody>
          <a:bodyPr wrap="square">
            <a:spAutoFit/>
          </a:bodyPr>
          <a:lstStyle/>
          <a:p>
            <a:r>
              <a:rPr lang="en-US" sz="2000" dirty="0"/>
              <a:t>The benefit of using TADs for indirect anchorage is that </a:t>
            </a:r>
            <a:r>
              <a:rPr lang="en-US" sz="2000" dirty="0" smtClean="0"/>
              <a:t>conventional treatment </a:t>
            </a:r>
            <a:r>
              <a:rPr lang="en-US" sz="2000" dirty="0"/>
              <a:t>mechanics can be utilized, however, the </a:t>
            </a:r>
            <a:r>
              <a:rPr lang="en-US" sz="2000" dirty="0" smtClean="0"/>
              <a:t>disadvantage is </a:t>
            </a:r>
            <a:r>
              <a:rPr lang="en-US" sz="2000" dirty="0"/>
              <a:t>that if the TAD moves or becomes loose between visits, </a:t>
            </a:r>
            <a:r>
              <a:rPr lang="en-US" sz="2000" dirty="0" smtClean="0"/>
              <a:t>then some </a:t>
            </a:r>
            <a:r>
              <a:rPr lang="en-US" sz="2000" dirty="0"/>
              <a:t>anchorage loss could have occurred before it is noticed </a:t>
            </a:r>
            <a:r>
              <a:rPr lang="en-US" sz="2000" dirty="0" smtClean="0"/>
              <a:t>and rectified</a:t>
            </a:r>
          </a:p>
        </p:txBody>
      </p:sp>
      <p:pic>
        <p:nvPicPr>
          <p:cNvPr id="6" name="Picture 5"/>
          <p:cNvPicPr>
            <a:picLocks noChangeAspect="1"/>
          </p:cNvPicPr>
          <p:nvPr/>
        </p:nvPicPr>
        <p:blipFill>
          <a:blip r:embed="rId2"/>
          <a:stretch>
            <a:fillRect/>
          </a:stretch>
        </p:blipFill>
        <p:spPr>
          <a:xfrm>
            <a:off x="669634" y="95642"/>
            <a:ext cx="4828450" cy="749873"/>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1" y="3341384"/>
            <a:ext cx="6490496" cy="2487916"/>
          </a:xfrm>
          <a:prstGeom prst="rect">
            <a:avLst/>
          </a:prstGeom>
        </p:spPr>
      </p:pic>
    </p:spTree>
    <p:extLst>
      <p:ext uri="{BB962C8B-B14F-4D97-AF65-F5344CB8AC3E}">
        <p14:creationId xmlns:p14="http://schemas.microsoft.com/office/powerpoint/2010/main" val="3784754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39</a:t>
            </a:fld>
            <a:endParaRPr lang="en-US"/>
          </a:p>
        </p:txBody>
      </p:sp>
      <p:sp>
        <p:nvSpPr>
          <p:cNvPr id="3" name="Date Placeholder 2"/>
          <p:cNvSpPr>
            <a:spLocks noGrp="1"/>
          </p:cNvSpPr>
          <p:nvPr>
            <p:ph type="dt" sz="half" idx="10"/>
          </p:nvPr>
        </p:nvSpPr>
        <p:spPr/>
        <p:txBody>
          <a:bodyPr/>
          <a:lstStyle/>
          <a:p>
            <a:fld id="{B1B57365-781D-40A5-B109-DBE56665F722}"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sp>
        <p:nvSpPr>
          <p:cNvPr id="5" name="Rectangle 4"/>
          <p:cNvSpPr/>
          <p:nvPr/>
        </p:nvSpPr>
        <p:spPr>
          <a:xfrm>
            <a:off x="1303606" y="437328"/>
            <a:ext cx="6096000" cy="5078313"/>
          </a:xfrm>
          <a:prstGeom prst="rect">
            <a:avLst/>
          </a:prstGeom>
        </p:spPr>
        <p:txBody>
          <a:bodyPr>
            <a:spAutoFit/>
          </a:bodyPr>
          <a:lstStyle/>
          <a:p>
            <a:r>
              <a:rPr lang="en-US" sz="3600" b="1" dirty="0">
                <a:solidFill>
                  <a:srgbClr val="FF0000"/>
                </a:solidFill>
              </a:rPr>
              <a:t>Stability</a:t>
            </a:r>
            <a:r>
              <a:rPr lang="en-US" sz="3600" b="1" dirty="0" smtClean="0">
                <a:solidFill>
                  <a:srgbClr val="FF0000"/>
                </a:solidFill>
              </a:rPr>
              <a:t>.</a:t>
            </a:r>
          </a:p>
          <a:p>
            <a:r>
              <a:rPr lang="en-US" dirty="0" smtClean="0"/>
              <a:t> </a:t>
            </a:r>
            <a:r>
              <a:rPr lang="en-US" dirty="0"/>
              <a:t>Short-term </a:t>
            </a:r>
            <a:r>
              <a:rPr lang="en-US" dirty="0">
                <a:solidFill>
                  <a:srgbClr val="00B0F0"/>
                </a:solidFill>
              </a:rPr>
              <a:t>or primary stability </a:t>
            </a:r>
            <a:r>
              <a:rPr lang="en-US" dirty="0"/>
              <a:t>is determined by</a:t>
            </a:r>
          </a:p>
          <a:p>
            <a:r>
              <a:rPr lang="en-US" dirty="0"/>
              <a:t>mechanical retention of the screw in bone, which depends on</a:t>
            </a:r>
          </a:p>
          <a:p>
            <a:r>
              <a:rPr lang="en-US" dirty="0"/>
              <a:t>bone properties, the engineering design of the screw, and </a:t>
            </a:r>
            <a:r>
              <a:rPr lang="en-US" dirty="0" smtClean="0"/>
              <a:t>placement technique.</a:t>
            </a:r>
          </a:p>
          <a:p>
            <a:r>
              <a:rPr lang="en-US" dirty="0" smtClean="0">
                <a:solidFill>
                  <a:srgbClr val="00B0F0"/>
                </a:solidFill>
              </a:rPr>
              <a:t> </a:t>
            </a:r>
            <a:r>
              <a:rPr lang="en-US" dirty="0">
                <a:solidFill>
                  <a:srgbClr val="00B0F0"/>
                </a:solidFill>
              </a:rPr>
              <a:t>Long-term or secondary stability </a:t>
            </a:r>
            <a:r>
              <a:rPr lang="en-US" dirty="0"/>
              <a:t>is defined by the </a:t>
            </a:r>
            <a:r>
              <a:rPr lang="en-US" dirty="0" smtClean="0"/>
              <a:t>biologic union </a:t>
            </a:r>
            <a:r>
              <a:rPr lang="en-US" dirty="0"/>
              <a:t>of the screw to the surrounding bone. It is determined </a:t>
            </a:r>
            <a:r>
              <a:rPr lang="en-US" dirty="0" smtClean="0"/>
              <a:t>by the </a:t>
            </a:r>
            <a:r>
              <a:rPr lang="en-US" dirty="0"/>
              <a:t>implant surface, bone characteristics, and bone turnover</a:t>
            </a:r>
          </a:p>
          <a:p>
            <a:r>
              <a:rPr lang="en-US" dirty="0"/>
              <a:t>(especially in the context of cortical versus medullary bone) </a:t>
            </a:r>
            <a:r>
              <a:rPr lang="en-US" dirty="0" err="1" smtClean="0"/>
              <a:t>andis</a:t>
            </a:r>
            <a:r>
              <a:rPr lang="en-US" dirty="0" smtClean="0"/>
              <a:t> </a:t>
            </a:r>
            <a:r>
              <a:rPr lang="en-US" dirty="0"/>
              <a:t>affected by the implant surface and </a:t>
            </a:r>
            <a:r>
              <a:rPr lang="en-US" dirty="0" err="1" smtClean="0"/>
              <a:t>themechanicalsystem</a:t>
            </a:r>
            <a:r>
              <a:rPr lang="en-US" dirty="0" smtClean="0"/>
              <a:t> </a:t>
            </a:r>
            <a:r>
              <a:rPr lang="en-US" dirty="0"/>
              <a:t>used.</a:t>
            </a:r>
          </a:p>
          <a:p>
            <a:r>
              <a:rPr lang="en-US" dirty="0"/>
              <a:t>To obtain good secondary stability it is important to limit </a:t>
            </a:r>
            <a:r>
              <a:rPr lang="en-US" dirty="0" err="1" smtClean="0"/>
              <a:t>micromovementsthat</a:t>
            </a:r>
            <a:r>
              <a:rPr lang="en-US" dirty="0" smtClean="0"/>
              <a:t> </a:t>
            </a:r>
            <a:r>
              <a:rPr lang="en-US" dirty="0"/>
              <a:t>could lead to bone </a:t>
            </a:r>
            <a:r>
              <a:rPr lang="en-US" dirty="0" err="1"/>
              <a:t>resorption</a:t>
            </a:r>
            <a:r>
              <a:rPr lang="en-US" dirty="0"/>
              <a:t> and formation </a:t>
            </a:r>
            <a:r>
              <a:rPr lang="en-US" dirty="0" err="1" smtClean="0"/>
              <a:t>ofa</a:t>
            </a:r>
            <a:r>
              <a:rPr lang="en-US" dirty="0" smtClean="0"/>
              <a:t> </a:t>
            </a:r>
            <a:r>
              <a:rPr lang="en-US" dirty="0"/>
              <a:t>fibrous capsule. Over time, primary stability decreases </a:t>
            </a:r>
            <a:r>
              <a:rPr lang="en-US" dirty="0" err="1" smtClean="0"/>
              <a:t>whilesecondary</a:t>
            </a:r>
            <a:r>
              <a:rPr lang="en-US" dirty="0" smtClean="0"/>
              <a:t> </a:t>
            </a:r>
            <a:r>
              <a:rPr lang="en-US" dirty="0"/>
              <a:t>stability increases; clinical stability is the sum of </a:t>
            </a:r>
            <a:r>
              <a:rPr lang="en-US" dirty="0" err="1" smtClean="0"/>
              <a:t>primaryand</a:t>
            </a:r>
            <a:r>
              <a:rPr lang="en-US" dirty="0" smtClean="0"/>
              <a:t> </a:t>
            </a:r>
            <a:r>
              <a:rPr lang="en-US" dirty="0"/>
              <a:t>secondary stability and is the major factor in clinical </a:t>
            </a:r>
            <a:r>
              <a:rPr lang="en-US" dirty="0" smtClean="0"/>
              <a:t>success.</a:t>
            </a:r>
            <a:endParaRPr lang="en-US" dirty="0"/>
          </a:p>
        </p:txBody>
      </p:sp>
      <p:sp>
        <p:nvSpPr>
          <p:cNvPr id="6" name="Rectangle 5"/>
          <p:cNvSpPr/>
          <p:nvPr/>
        </p:nvSpPr>
        <p:spPr>
          <a:xfrm>
            <a:off x="678292" y="67996"/>
            <a:ext cx="3063018" cy="369332"/>
          </a:xfrm>
          <a:prstGeom prst="rect">
            <a:avLst/>
          </a:prstGeom>
        </p:spPr>
        <p:txBody>
          <a:bodyPr wrap="none">
            <a:spAutoFit/>
          </a:bodyPr>
          <a:lstStyle/>
          <a:p>
            <a:r>
              <a:rPr lang="en-US" b="1" dirty="0">
                <a:solidFill>
                  <a:srgbClr val="FF0000"/>
                </a:solidFill>
              </a:rPr>
              <a:t>Temporary Anchorage Devices</a:t>
            </a:r>
          </a:p>
        </p:txBody>
      </p:sp>
    </p:spTree>
    <p:extLst>
      <p:ext uri="{BB962C8B-B14F-4D97-AF65-F5344CB8AC3E}">
        <p14:creationId xmlns:p14="http://schemas.microsoft.com/office/powerpoint/2010/main" val="852053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5389" y="545837"/>
            <a:ext cx="6096000" cy="5016630"/>
          </a:xfrm>
          <a:prstGeom prst="rect">
            <a:avLst/>
          </a:prstGeom>
        </p:spPr>
        <p:txBody>
          <a:bodyPr>
            <a:spAutoFit/>
          </a:bodyPr>
          <a:lstStyle/>
          <a:p>
            <a:r>
              <a:rPr lang="en-US" sz="3199" b="1" dirty="0">
                <a:solidFill>
                  <a:srgbClr val="FF0000"/>
                </a:solidFill>
              </a:rPr>
              <a:t>Definition of Anchorage</a:t>
            </a:r>
          </a:p>
          <a:p>
            <a:r>
              <a:rPr lang="en-US" sz="2400" dirty="0"/>
              <a:t>1. According to Graber</a:t>
            </a:r>
          </a:p>
          <a:p>
            <a:r>
              <a:rPr lang="en-US" sz="2400" dirty="0"/>
              <a:t>Anchorage is defined as "the nature and degree </a:t>
            </a:r>
            <a:r>
              <a:rPr lang="en-US" sz="2400" dirty="0" smtClean="0"/>
              <a:t>of resistance </a:t>
            </a:r>
            <a:r>
              <a:rPr lang="en-US" sz="2400" dirty="0"/>
              <a:t>to displacement offered by an anatomic </a:t>
            </a:r>
            <a:r>
              <a:rPr lang="en-US" sz="2400" dirty="0" smtClean="0"/>
              <a:t>unit when </a:t>
            </a:r>
            <a:r>
              <a:rPr lang="en-US" sz="2400" dirty="0"/>
              <a:t>used for the purpose of affecting </a:t>
            </a:r>
            <a:r>
              <a:rPr lang="en-US" sz="2400" dirty="0" smtClean="0"/>
              <a:t>toot </a:t>
            </a:r>
            <a:r>
              <a:rPr lang="en-US" sz="2400" dirty="0" err="1" smtClean="0"/>
              <a:t>hmovement</a:t>
            </a:r>
            <a:r>
              <a:rPr lang="en-US" sz="2400" dirty="0"/>
              <a:t>".</a:t>
            </a:r>
            <a:endParaRPr lang="ar-IQ" sz="2400" dirty="0"/>
          </a:p>
          <a:p>
            <a:endParaRPr lang="ar-IQ" sz="2400" dirty="0"/>
          </a:p>
          <a:p>
            <a:endParaRPr lang="ar-IQ" sz="2400" dirty="0"/>
          </a:p>
          <a:p>
            <a:endParaRPr lang="ar-IQ" sz="2400" dirty="0"/>
          </a:p>
          <a:p>
            <a:endParaRPr lang="en-US" sz="2400" dirty="0"/>
          </a:p>
          <a:p>
            <a:r>
              <a:rPr lang="en-US" sz="2400" dirty="0"/>
              <a:t>2. According to White and Gardner</a:t>
            </a:r>
          </a:p>
          <a:p>
            <a:r>
              <a:rPr lang="en-US" sz="2400" dirty="0"/>
              <a:t>Anchorage is defined as "the site of </a:t>
            </a:r>
            <a:r>
              <a:rPr lang="en-US" sz="2400" dirty="0" smtClean="0"/>
              <a:t>delivery from which </a:t>
            </a:r>
            <a:r>
              <a:rPr lang="en-US" sz="2400" dirty="0"/>
              <a:t>a force is exerted".</a:t>
            </a:r>
          </a:p>
        </p:txBody>
      </p:sp>
      <p:pic>
        <p:nvPicPr>
          <p:cNvPr id="4" name="Picture 3"/>
          <p:cNvPicPr>
            <a:picLocks noChangeAspect="1"/>
          </p:cNvPicPr>
          <p:nvPr/>
        </p:nvPicPr>
        <p:blipFill>
          <a:blip r:embed="rId3"/>
          <a:stretch>
            <a:fillRect/>
          </a:stretch>
        </p:blipFill>
        <p:spPr>
          <a:xfrm>
            <a:off x="7492277" y="1120003"/>
            <a:ext cx="2505424" cy="3210374"/>
          </a:xfrm>
          <a:prstGeom prst="rect">
            <a:avLst/>
          </a:prstGeom>
        </p:spPr>
      </p:pic>
      <p:sp>
        <p:nvSpPr>
          <p:cNvPr id="3" name="Slide Number Placeholder 2"/>
          <p:cNvSpPr>
            <a:spLocks noGrp="1"/>
          </p:cNvSpPr>
          <p:nvPr>
            <p:ph type="sldNum" sz="quarter" idx="12"/>
          </p:nvPr>
        </p:nvSpPr>
        <p:spPr/>
        <p:txBody>
          <a:bodyPr/>
          <a:lstStyle/>
          <a:p>
            <a:fld id="{A5C98A2F-7B34-4D36-A6C8-4AC770F4BE7A}" type="slidenum">
              <a:rPr lang="en-US" smtClean="0"/>
              <a:t>4</a:t>
            </a:fld>
            <a:endParaRPr lang="en-US"/>
          </a:p>
        </p:txBody>
      </p:sp>
      <p:sp>
        <p:nvSpPr>
          <p:cNvPr id="5" name="Date Placeholder 4"/>
          <p:cNvSpPr>
            <a:spLocks noGrp="1"/>
          </p:cNvSpPr>
          <p:nvPr>
            <p:ph type="dt" sz="half" idx="10"/>
          </p:nvPr>
        </p:nvSpPr>
        <p:spPr>
          <a:xfrm>
            <a:off x="838201" y="6363385"/>
            <a:ext cx="2743200" cy="365125"/>
          </a:xfrm>
        </p:spPr>
        <p:txBody>
          <a:bodyPr/>
          <a:lstStyle/>
          <a:p>
            <a:fld id="{CFFDD72A-29AF-40CF-93FD-F5B174E1BDDF}" type="datetime2">
              <a:rPr lang="en-US" smtClean="0"/>
              <a:t>Saturday, December 4, 2021</a:t>
            </a:fld>
            <a:endParaRPr lang="en-US"/>
          </a:p>
        </p:txBody>
      </p:sp>
      <p:sp>
        <p:nvSpPr>
          <p:cNvPr id="6" name="Footer Placeholder 5"/>
          <p:cNvSpPr>
            <a:spLocks noGrp="1"/>
          </p:cNvSpPr>
          <p:nvPr>
            <p:ph type="ftr" sz="quarter" idx="11"/>
          </p:nvPr>
        </p:nvSpPr>
        <p:spPr/>
        <p:txBody>
          <a:bodyPr/>
          <a:lstStyle/>
          <a:p>
            <a:r>
              <a:rPr lang="en-US" dirty="0" smtClean="0"/>
              <a:t>Shahbaa  </a:t>
            </a:r>
            <a:r>
              <a:rPr lang="en-US" dirty="0" err="1" smtClean="0"/>
              <a:t>AbdulGHafoor</a:t>
            </a:r>
            <a:endParaRPr lang="en-US" dirty="0"/>
          </a:p>
        </p:txBody>
      </p:sp>
      <p:sp>
        <p:nvSpPr>
          <p:cNvPr id="7" name="TextBox 6"/>
          <p:cNvSpPr txBox="1"/>
          <p:nvPr/>
        </p:nvSpPr>
        <p:spPr>
          <a:xfrm>
            <a:off x="9108141" y="5277224"/>
            <a:ext cx="2528047" cy="369332"/>
          </a:xfrm>
          <a:prstGeom prst="rect">
            <a:avLst/>
          </a:prstGeom>
          <a:noFill/>
        </p:spPr>
        <p:txBody>
          <a:bodyPr wrap="square" rtlCol="0">
            <a:spAutoFit/>
          </a:bodyPr>
          <a:lstStyle/>
          <a:p>
            <a:r>
              <a:rPr lang="en-US" dirty="0" smtClean="0"/>
              <a:t>Phliarri,2011</a:t>
            </a:r>
            <a:endParaRPr lang="en-US" dirty="0"/>
          </a:p>
        </p:txBody>
      </p:sp>
    </p:spTree>
    <p:extLst>
      <p:ext uri="{BB962C8B-B14F-4D97-AF65-F5344CB8AC3E}">
        <p14:creationId xmlns:p14="http://schemas.microsoft.com/office/powerpoint/2010/main" val="208195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anim calcmode="lin" valueType="num">
                                      <p:cBhvr additive="base">
                                        <p:cTn id="23"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7" end="7"/>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 calcmode="lin" valueType="num">
                                      <p:cBhvr additive="base">
                                        <p:cTn id="27"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40</a:t>
            </a:fld>
            <a:endParaRPr lang="en-US"/>
          </a:p>
        </p:txBody>
      </p:sp>
      <p:sp>
        <p:nvSpPr>
          <p:cNvPr id="3" name="Date Placeholder 2"/>
          <p:cNvSpPr>
            <a:spLocks noGrp="1"/>
          </p:cNvSpPr>
          <p:nvPr>
            <p:ph type="dt" sz="half" idx="10"/>
          </p:nvPr>
        </p:nvSpPr>
        <p:spPr/>
        <p:txBody>
          <a:bodyPr/>
          <a:lstStyle/>
          <a:p>
            <a:fld id="{073C72F1-C329-4763-9E8C-1EC08ED9059E}"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pic>
        <p:nvPicPr>
          <p:cNvPr id="5" name="Picture 4"/>
          <p:cNvPicPr>
            <a:picLocks noChangeAspect="1"/>
          </p:cNvPicPr>
          <p:nvPr/>
        </p:nvPicPr>
        <p:blipFill>
          <a:blip r:embed="rId3"/>
          <a:stretch>
            <a:fillRect/>
          </a:stretch>
        </p:blipFill>
        <p:spPr>
          <a:xfrm>
            <a:off x="2375968" y="656838"/>
            <a:ext cx="7440063" cy="5544324"/>
          </a:xfrm>
          <a:prstGeom prst="rect">
            <a:avLst/>
          </a:prstGeom>
        </p:spPr>
      </p:pic>
    </p:spTree>
    <p:extLst>
      <p:ext uri="{BB962C8B-B14F-4D97-AF65-F5344CB8AC3E}">
        <p14:creationId xmlns:p14="http://schemas.microsoft.com/office/powerpoint/2010/main" val="1845826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46A45A-732E-411E-8157-C1C4736E6A26}" type="datetime2">
              <a:rPr lang="en-US" smtClean="0"/>
              <a:t>Saturday, December 4, 2021</a:t>
            </a:fld>
            <a:endParaRPr lang="en-US"/>
          </a:p>
        </p:txBody>
      </p:sp>
      <p:sp>
        <p:nvSpPr>
          <p:cNvPr id="3" name="Footer Placeholder 2"/>
          <p:cNvSpPr>
            <a:spLocks noGrp="1"/>
          </p:cNvSpPr>
          <p:nvPr>
            <p:ph type="ftr" sz="quarter" idx="11"/>
          </p:nvPr>
        </p:nvSpPr>
        <p:spPr/>
        <p:txBody>
          <a:bodyPr/>
          <a:lstStyle/>
          <a:p>
            <a:r>
              <a:rPr lang="en-US" smtClean="0"/>
              <a:t>Shahbaa  AbdulGHafoor</a:t>
            </a:r>
            <a:endParaRPr lang="en-US" dirty="0"/>
          </a:p>
        </p:txBody>
      </p:sp>
      <p:sp>
        <p:nvSpPr>
          <p:cNvPr id="4" name="Slide Number Placeholder 3"/>
          <p:cNvSpPr>
            <a:spLocks noGrp="1"/>
          </p:cNvSpPr>
          <p:nvPr>
            <p:ph type="sldNum" sz="quarter" idx="12"/>
          </p:nvPr>
        </p:nvSpPr>
        <p:spPr/>
        <p:txBody>
          <a:bodyPr/>
          <a:lstStyle/>
          <a:p>
            <a:fld id="{A5C98A2F-7B34-4D36-A6C8-4AC770F4BE7A}" type="slidenum">
              <a:rPr lang="en-US" smtClean="0"/>
              <a:t>41</a:t>
            </a:fld>
            <a:endParaRPr lang="en-US"/>
          </a:p>
        </p:txBody>
      </p:sp>
      <p:sp>
        <p:nvSpPr>
          <p:cNvPr id="5" name="Rectangle 4"/>
          <p:cNvSpPr/>
          <p:nvPr/>
        </p:nvSpPr>
        <p:spPr>
          <a:xfrm>
            <a:off x="1117600" y="983147"/>
            <a:ext cx="6096000" cy="2308324"/>
          </a:xfrm>
          <a:prstGeom prst="rect">
            <a:avLst/>
          </a:prstGeom>
        </p:spPr>
        <p:txBody>
          <a:bodyPr>
            <a:spAutoFit/>
          </a:bodyPr>
          <a:lstStyle/>
          <a:p>
            <a:r>
              <a:rPr lang="en-US" dirty="0"/>
              <a:t>The implantable anchorage devices can also be</a:t>
            </a:r>
          </a:p>
          <a:p>
            <a:r>
              <a:rPr lang="en-US" dirty="0"/>
              <a:t>classified based on types of anchorage device used on</a:t>
            </a:r>
          </a:p>
          <a:p>
            <a:r>
              <a:rPr lang="en-US" dirty="0"/>
              <a:t>the following </a:t>
            </a:r>
            <a:r>
              <a:rPr lang="en-US" dirty="0" smtClean="0"/>
              <a:t>bases</a:t>
            </a:r>
          </a:p>
          <a:p>
            <a:endParaRPr lang="en-US" dirty="0"/>
          </a:p>
          <a:p>
            <a:pPr marL="342900" indent="-342900">
              <a:buAutoNum type="arabicPeriod"/>
            </a:pPr>
            <a:r>
              <a:rPr lang="en-US" dirty="0" err="1" smtClean="0"/>
              <a:t>Endosseous</a:t>
            </a:r>
            <a:r>
              <a:rPr lang="en-US" dirty="0" smtClean="0"/>
              <a:t> implants.</a:t>
            </a:r>
          </a:p>
          <a:p>
            <a:pPr marL="342900" indent="-342900">
              <a:buAutoNum type="arabicPeriod"/>
            </a:pPr>
            <a:r>
              <a:rPr lang="en-US" dirty="0"/>
              <a:t>Surgical </a:t>
            </a:r>
            <a:r>
              <a:rPr lang="en-US" dirty="0" err="1" smtClean="0"/>
              <a:t>miniplates</a:t>
            </a:r>
            <a:endParaRPr lang="en-US" dirty="0" smtClean="0"/>
          </a:p>
          <a:p>
            <a:pPr marL="342900" indent="-342900">
              <a:buAutoNum type="arabicPeriod"/>
            </a:pPr>
            <a:r>
              <a:rPr lang="en-US" dirty="0" err="1"/>
              <a:t>Miniscrew</a:t>
            </a:r>
            <a:r>
              <a:rPr lang="en-US" dirty="0"/>
              <a:t> implants (MSIs)</a:t>
            </a:r>
          </a:p>
          <a:p>
            <a:endParaRPr lang="en-US" dirty="0"/>
          </a:p>
        </p:txBody>
      </p:sp>
      <p:sp>
        <p:nvSpPr>
          <p:cNvPr id="6" name="TextBox 5"/>
          <p:cNvSpPr txBox="1"/>
          <p:nvPr/>
        </p:nvSpPr>
        <p:spPr>
          <a:xfrm flipH="1">
            <a:off x="6962588" y="2719294"/>
            <a:ext cx="1380565" cy="646331"/>
          </a:xfrm>
          <a:prstGeom prst="rect">
            <a:avLst/>
          </a:prstGeom>
          <a:noFill/>
        </p:spPr>
        <p:txBody>
          <a:bodyPr wrap="square" rtlCol="0">
            <a:spAutoFit/>
          </a:bodyPr>
          <a:lstStyle/>
          <a:p>
            <a:r>
              <a:rPr lang="en-US" dirty="0" smtClean="0"/>
              <a:t>Ahmed etal,2020</a:t>
            </a:r>
            <a:endParaRPr lang="en-US" dirty="0"/>
          </a:p>
        </p:txBody>
      </p:sp>
    </p:spTree>
    <p:extLst>
      <p:ext uri="{BB962C8B-B14F-4D97-AF65-F5344CB8AC3E}">
        <p14:creationId xmlns:p14="http://schemas.microsoft.com/office/powerpoint/2010/main" val="39108493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FFE136-B8D0-4455-A82E-ECA760ADB67A}" type="datetime2">
              <a:rPr lang="en-US" smtClean="0"/>
              <a:t>Saturday, December 4, 2021</a:t>
            </a:fld>
            <a:endParaRPr lang="en-US"/>
          </a:p>
        </p:txBody>
      </p:sp>
      <p:sp>
        <p:nvSpPr>
          <p:cNvPr id="3" name="Footer Placeholder 2"/>
          <p:cNvSpPr>
            <a:spLocks noGrp="1"/>
          </p:cNvSpPr>
          <p:nvPr>
            <p:ph type="ftr" sz="quarter" idx="11"/>
          </p:nvPr>
        </p:nvSpPr>
        <p:spPr/>
        <p:txBody>
          <a:bodyPr/>
          <a:lstStyle/>
          <a:p>
            <a:r>
              <a:rPr lang="en-US" smtClean="0"/>
              <a:t>Shahbaa  AbdulGHafoor</a:t>
            </a:r>
            <a:endParaRPr lang="en-US" dirty="0"/>
          </a:p>
        </p:txBody>
      </p:sp>
      <p:sp>
        <p:nvSpPr>
          <p:cNvPr id="4" name="Slide Number Placeholder 3"/>
          <p:cNvSpPr>
            <a:spLocks noGrp="1"/>
          </p:cNvSpPr>
          <p:nvPr>
            <p:ph type="sldNum" sz="quarter" idx="12"/>
          </p:nvPr>
        </p:nvSpPr>
        <p:spPr/>
        <p:txBody>
          <a:bodyPr/>
          <a:lstStyle/>
          <a:p>
            <a:fld id="{A5C98A2F-7B34-4D36-A6C8-4AC770F4BE7A}" type="slidenum">
              <a:rPr lang="en-US" smtClean="0"/>
              <a:t>42</a:t>
            </a:fld>
            <a:endParaRPr lang="en-US"/>
          </a:p>
        </p:txBody>
      </p:sp>
      <p:pic>
        <p:nvPicPr>
          <p:cNvPr id="5" name="Picture 4"/>
          <p:cNvPicPr>
            <a:picLocks noChangeAspect="1"/>
          </p:cNvPicPr>
          <p:nvPr/>
        </p:nvPicPr>
        <p:blipFill>
          <a:blip r:embed="rId3"/>
          <a:stretch>
            <a:fillRect/>
          </a:stretch>
        </p:blipFill>
        <p:spPr>
          <a:xfrm>
            <a:off x="241300" y="520699"/>
            <a:ext cx="9804400" cy="5116374"/>
          </a:xfrm>
          <a:prstGeom prst="rect">
            <a:avLst/>
          </a:prstGeom>
        </p:spPr>
      </p:pic>
      <p:sp>
        <p:nvSpPr>
          <p:cNvPr id="6" name="Rectangle 5"/>
          <p:cNvSpPr/>
          <p:nvPr/>
        </p:nvSpPr>
        <p:spPr>
          <a:xfrm>
            <a:off x="971551" y="151884"/>
            <a:ext cx="2321469" cy="461665"/>
          </a:xfrm>
          <a:prstGeom prst="rect">
            <a:avLst/>
          </a:prstGeom>
        </p:spPr>
        <p:txBody>
          <a:bodyPr wrap="none">
            <a:spAutoFit/>
          </a:bodyPr>
          <a:lstStyle/>
          <a:p>
            <a:r>
              <a:rPr lang="en-US" sz="2400" b="1" dirty="0">
                <a:solidFill>
                  <a:srgbClr val="FF0000"/>
                </a:solidFill>
              </a:rPr>
              <a:t>Design and parts</a:t>
            </a:r>
          </a:p>
        </p:txBody>
      </p:sp>
    </p:spTree>
    <p:extLst>
      <p:ext uri="{BB962C8B-B14F-4D97-AF65-F5344CB8AC3E}">
        <p14:creationId xmlns:p14="http://schemas.microsoft.com/office/powerpoint/2010/main" val="2892342079"/>
      </p:ext>
    </p:extLst>
  </p:cSld>
  <p:clrMapOvr>
    <a:masterClrMapping/>
  </p:clrMapOvr>
  <p:transition spd="slow">
    <p:wheel spokes="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3A1C6E-442B-4CC2-B375-91B1CF2C8357}" type="datetime2">
              <a:rPr lang="en-US" smtClean="0"/>
              <a:t>Saturday, December 4, 2021</a:t>
            </a:fld>
            <a:endParaRPr lang="en-US"/>
          </a:p>
        </p:txBody>
      </p:sp>
      <p:sp>
        <p:nvSpPr>
          <p:cNvPr id="3" name="Footer Placeholder 2"/>
          <p:cNvSpPr>
            <a:spLocks noGrp="1"/>
          </p:cNvSpPr>
          <p:nvPr>
            <p:ph type="ftr" sz="quarter" idx="11"/>
          </p:nvPr>
        </p:nvSpPr>
        <p:spPr/>
        <p:txBody>
          <a:bodyPr/>
          <a:lstStyle/>
          <a:p>
            <a:r>
              <a:rPr lang="en-US" smtClean="0"/>
              <a:t>Shahbaa  AbdulGHafoor</a:t>
            </a:r>
            <a:endParaRPr lang="en-US" dirty="0"/>
          </a:p>
        </p:txBody>
      </p:sp>
      <p:sp>
        <p:nvSpPr>
          <p:cNvPr id="4" name="Slide Number Placeholder 3"/>
          <p:cNvSpPr>
            <a:spLocks noGrp="1"/>
          </p:cNvSpPr>
          <p:nvPr>
            <p:ph type="sldNum" sz="quarter" idx="12"/>
          </p:nvPr>
        </p:nvSpPr>
        <p:spPr/>
        <p:txBody>
          <a:bodyPr/>
          <a:lstStyle/>
          <a:p>
            <a:fld id="{A5C98A2F-7B34-4D36-A6C8-4AC770F4BE7A}" type="slidenum">
              <a:rPr lang="en-US" smtClean="0"/>
              <a:t>43</a:t>
            </a:fld>
            <a:endParaRPr lang="en-US"/>
          </a:p>
        </p:txBody>
      </p:sp>
      <p:pic>
        <p:nvPicPr>
          <p:cNvPr id="5" name="Picture 4"/>
          <p:cNvPicPr>
            <a:picLocks noChangeAspect="1"/>
          </p:cNvPicPr>
          <p:nvPr/>
        </p:nvPicPr>
        <p:blipFill>
          <a:blip r:embed="rId2"/>
          <a:stretch>
            <a:fillRect/>
          </a:stretch>
        </p:blipFill>
        <p:spPr>
          <a:xfrm>
            <a:off x="1429617" y="1006822"/>
            <a:ext cx="9042654" cy="4004449"/>
          </a:xfrm>
          <a:prstGeom prst="rect">
            <a:avLst/>
          </a:prstGeom>
        </p:spPr>
      </p:pic>
      <p:sp>
        <p:nvSpPr>
          <p:cNvPr id="6" name="Rectangle 5"/>
          <p:cNvSpPr/>
          <p:nvPr/>
        </p:nvSpPr>
        <p:spPr>
          <a:xfrm>
            <a:off x="681498" y="214263"/>
            <a:ext cx="5396221" cy="584775"/>
          </a:xfrm>
          <a:prstGeom prst="rect">
            <a:avLst/>
          </a:prstGeom>
        </p:spPr>
        <p:txBody>
          <a:bodyPr wrap="none">
            <a:spAutoFit/>
          </a:bodyPr>
          <a:lstStyle/>
          <a:p>
            <a:r>
              <a:rPr lang="en-US" sz="3200" b="1" dirty="0">
                <a:solidFill>
                  <a:srgbClr val="FF0000"/>
                </a:solidFill>
              </a:rPr>
              <a:t>Design features of a </a:t>
            </a:r>
            <a:r>
              <a:rPr lang="en-US" sz="3200" b="1" dirty="0" err="1">
                <a:solidFill>
                  <a:srgbClr val="FF0000"/>
                </a:solidFill>
              </a:rPr>
              <a:t>miniscrew</a:t>
            </a:r>
            <a:endParaRPr lang="en-US" sz="3200" b="1" dirty="0">
              <a:solidFill>
                <a:srgbClr val="FF0000"/>
              </a:solidFill>
            </a:endParaRPr>
          </a:p>
        </p:txBody>
      </p:sp>
    </p:spTree>
    <p:extLst>
      <p:ext uri="{BB962C8B-B14F-4D97-AF65-F5344CB8AC3E}">
        <p14:creationId xmlns:p14="http://schemas.microsoft.com/office/powerpoint/2010/main" val="390296122"/>
      </p:ext>
    </p:extLst>
  </p:cSld>
  <p:clrMapOvr>
    <a:masterClrMapping/>
  </p:clrMapOvr>
  <p:transition spd="slow">
    <p:comb/>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CA69B7-DC49-49B7-88BB-00664450A8AF}" type="datetime2">
              <a:rPr lang="en-US" smtClean="0"/>
              <a:t>Saturday, December 4, 2021</a:t>
            </a:fld>
            <a:endParaRPr lang="en-US"/>
          </a:p>
        </p:txBody>
      </p:sp>
      <p:sp>
        <p:nvSpPr>
          <p:cNvPr id="3" name="Footer Placeholder 2"/>
          <p:cNvSpPr>
            <a:spLocks noGrp="1"/>
          </p:cNvSpPr>
          <p:nvPr>
            <p:ph type="ftr" sz="quarter" idx="11"/>
          </p:nvPr>
        </p:nvSpPr>
        <p:spPr/>
        <p:txBody>
          <a:bodyPr/>
          <a:lstStyle/>
          <a:p>
            <a:r>
              <a:rPr lang="en-US" smtClean="0"/>
              <a:t>Shahbaa  AbdulGHafoor</a:t>
            </a:r>
            <a:endParaRPr lang="en-US" dirty="0"/>
          </a:p>
        </p:txBody>
      </p:sp>
      <p:sp>
        <p:nvSpPr>
          <p:cNvPr id="4" name="Slide Number Placeholder 3"/>
          <p:cNvSpPr>
            <a:spLocks noGrp="1"/>
          </p:cNvSpPr>
          <p:nvPr>
            <p:ph type="sldNum" sz="quarter" idx="12"/>
          </p:nvPr>
        </p:nvSpPr>
        <p:spPr/>
        <p:txBody>
          <a:bodyPr/>
          <a:lstStyle/>
          <a:p>
            <a:fld id="{A5C98A2F-7B34-4D36-A6C8-4AC770F4BE7A}" type="slidenum">
              <a:rPr lang="en-US" smtClean="0"/>
              <a:t>44</a:t>
            </a:fld>
            <a:endParaRPr lang="en-US"/>
          </a:p>
        </p:txBody>
      </p:sp>
      <p:pic>
        <p:nvPicPr>
          <p:cNvPr id="6" name="Picture 5"/>
          <p:cNvPicPr>
            <a:picLocks noChangeAspect="1"/>
          </p:cNvPicPr>
          <p:nvPr/>
        </p:nvPicPr>
        <p:blipFill>
          <a:blip r:embed="rId3"/>
          <a:stretch>
            <a:fillRect/>
          </a:stretch>
        </p:blipFill>
        <p:spPr>
          <a:xfrm>
            <a:off x="1393411" y="-644449"/>
            <a:ext cx="6644872" cy="5573739"/>
          </a:xfrm>
          <a:prstGeom prst="rect">
            <a:avLst/>
          </a:prstGeom>
        </p:spPr>
      </p:pic>
      <p:sp>
        <p:nvSpPr>
          <p:cNvPr id="7" name="Rectangle 6"/>
          <p:cNvSpPr/>
          <p:nvPr/>
        </p:nvSpPr>
        <p:spPr>
          <a:xfrm>
            <a:off x="2240164" y="5130817"/>
            <a:ext cx="6096000" cy="923330"/>
          </a:xfrm>
          <a:prstGeom prst="rect">
            <a:avLst/>
          </a:prstGeom>
        </p:spPr>
        <p:txBody>
          <a:bodyPr>
            <a:spAutoFit/>
          </a:bodyPr>
          <a:lstStyle/>
          <a:p>
            <a:r>
              <a:rPr lang="en-US" dirty="0"/>
              <a:t>The three principal sections of a mini-implant: the</a:t>
            </a:r>
          </a:p>
          <a:p>
            <a:r>
              <a:rPr lang="en-US" dirty="0"/>
              <a:t>head superficial to the tissues, the neck traversing the mucosa,</a:t>
            </a:r>
          </a:p>
          <a:p>
            <a:r>
              <a:rPr lang="en-US" dirty="0"/>
              <a:t>and the threaded body within the cortical and </a:t>
            </a:r>
            <a:r>
              <a:rPr lang="en-US" dirty="0" err="1"/>
              <a:t>cancellous</a:t>
            </a:r>
            <a:r>
              <a:rPr lang="en-US" dirty="0"/>
              <a:t> bone</a:t>
            </a:r>
          </a:p>
        </p:txBody>
      </p:sp>
      <p:sp>
        <p:nvSpPr>
          <p:cNvPr id="9" name="Rectangle 8"/>
          <p:cNvSpPr/>
          <p:nvPr/>
        </p:nvSpPr>
        <p:spPr>
          <a:xfrm>
            <a:off x="9982200" y="4487439"/>
            <a:ext cx="1125629" cy="369332"/>
          </a:xfrm>
          <a:prstGeom prst="rect">
            <a:avLst/>
          </a:prstGeom>
        </p:spPr>
        <p:txBody>
          <a:bodyPr wrap="none">
            <a:spAutoFit/>
          </a:bodyPr>
          <a:lstStyle/>
          <a:p>
            <a:r>
              <a:rPr lang="en-US" dirty="0" smtClean="0"/>
              <a:t>Galli,2012</a:t>
            </a:r>
            <a:endParaRPr lang="en-US" dirty="0"/>
          </a:p>
        </p:txBody>
      </p:sp>
    </p:spTree>
    <p:extLst>
      <p:ext uri="{BB962C8B-B14F-4D97-AF65-F5344CB8AC3E}">
        <p14:creationId xmlns:p14="http://schemas.microsoft.com/office/powerpoint/2010/main" val="34557133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02D3C4-3388-4C51-93EA-FA54B2CE30AF}" type="datetime2">
              <a:rPr lang="en-US" smtClean="0"/>
              <a:t>Saturday, December 4, 2021</a:t>
            </a:fld>
            <a:endParaRPr lang="en-US"/>
          </a:p>
        </p:txBody>
      </p:sp>
      <p:sp>
        <p:nvSpPr>
          <p:cNvPr id="3" name="Footer Placeholder 2"/>
          <p:cNvSpPr>
            <a:spLocks noGrp="1"/>
          </p:cNvSpPr>
          <p:nvPr>
            <p:ph type="ftr" sz="quarter" idx="11"/>
          </p:nvPr>
        </p:nvSpPr>
        <p:spPr/>
        <p:txBody>
          <a:bodyPr/>
          <a:lstStyle/>
          <a:p>
            <a:r>
              <a:rPr lang="en-US" smtClean="0"/>
              <a:t>Shahbaa  AbdulGHafoor</a:t>
            </a:r>
            <a:endParaRPr lang="en-US" dirty="0"/>
          </a:p>
        </p:txBody>
      </p:sp>
      <p:sp>
        <p:nvSpPr>
          <p:cNvPr id="4" name="Slide Number Placeholder 3"/>
          <p:cNvSpPr>
            <a:spLocks noGrp="1"/>
          </p:cNvSpPr>
          <p:nvPr>
            <p:ph type="sldNum" sz="quarter" idx="12"/>
          </p:nvPr>
        </p:nvSpPr>
        <p:spPr/>
        <p:txBody>
          <a:bodyPr/>
          <a:lstStyle/>
          <a:p>
            <a:fld id="{A5C98A2F-7B34-4D36-A6C8-4AC770F4BE7A}" type="slidenum">
              <a:rPr lang="en-US" smtClean="0"/>
              <a:t>45</a:t>
            </a:fld>
            <a:endParaRPr lang="en-US"/>
          </a:p>
        </p:txBody>
      </p:sp>
      <p:pic>
        <p:nvPicPr>
          <p:cNvPr id="5" name="Picture 4"/>
          <p:cNvPicPr>
            <a:picLocks noChangeAspect="1"/>
          </p:cNvPicPr>
          <p:nvPr/>
        </p:nvPicPr>
        <p:blipFill>
          <a:blip r:embed="rId3"/>
          <a:stretch>
            <a:fillRect/>
          </a:stretch>
        </p:blipFill>
        <p:spPr>
          <a:xfrm>
            <a:off x="2037976" y="63856"/>
            <a:ext cx="7116118" cy="5699273"/>
          </a:xfrm>
          <a:prstGeom prst="rect">
            <a:avLst/>
          </a:prstGeom>
        </p:spPr>
      </p:pic>
    </p:spTree>
    <p:extLst>
      <p:ext uri="{BB962C8B-B14F-4D97-AF65-F5344CB8AC3E}">
        <p14:creationId xmlns:p14="http://schemas.microsoft.com/office/powerpoint/2010/main" val="388290608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661E01-7C54-4B37-878C-BC11A0EC230F}" type="datetime2">
              <a:rPr lang="en-US" smtClean="0"/>
              <a:t>Saturday, December 4, 2021</a:t>
            </a:fld>
            <a:endParaRPr lang="en-US"/>
          </a:p>
        </p:txBody>
      </p:sp>
      <p:sp>
        <p:nvSpPr>
          <p:cNvPr id="3" name="Footer Placeholder 2"/>
          <p:cNvSpPr>
            <a:spLocks noGrp="1"/>
          </p:cNvSpPr>
          <p:nvPr>
            <p:ph type="ftr" sz="quarter" idx="11"/>
          </p:nvPr>
        </p:nvSpPr>
        <p:spPr/>
        <p:txBody>
          <a:bodyPr/>
          <a:lstStyle/>
          <a:p>
            <a:r>
              <a:rPr lang="en-US" smtClean="0"/>
              <a:t>Shahbaa  AbdulGHafoor</a:t>
            </a:r>
            <a:endParaRPr lang="en-US" dirty="0"/>
          </a:p>
        </p:txBody>
      </p:sp>
      <p:sp>
        <p:nvSpPr>
          <p:cNvPr id="4" name="Slide Number Placeholder 3"/>
          <p:cNvSpPr>
            <a:spLocks noGrp="1"/>
          </p:cNvSpPr>
          <p:nvPr>
            <p:ph type="sldNum" sz="quarter" idx="12"/>
          </p:nvPr>
        </p:nvSpPr>
        <p:spPr/>
        <p:txBody>
          <a:bodyPr/>
          <a:lstStyle/>
          <a:p>
            <a:fld id="{A5C98A2F-7B34-4D36-A6C8-4AC770F4BE7A}" type="slidenum">
              <a:rPr lang="en-US" smtClean="0"/>
              <a:t>46</a:t>
            </a:fld>
            <a:endParaRPr lang="en-US"/>
          </a:p>
        </p:txBody>
      </p:sp>
      <p:sp>
        <p:nvSpPr>
          <p:cNvPr id="5" name="Rectangle 4"/>
          <p:cNvSpPr/>
          <p:nvPr/>
        </p:nvSpPr>
        <p:spPr>
          <a:xfrm>
            <a:off x="3048000" y="889844"/>
            <a:ext cx="6096000" cy="4308872"/>
          </a:xfrm>
          <a:prstGeom prst="rect">
            <a:avLst/>
          </a:prstGeom>
        </p:spPr>
        <p:txBody>
          <a:bodyPr>
            <a:spAutoFit/>
          </a:bodyPr>
          <a:lstStyle/>
          <a:p>
            <a:r>
              <a:rPr lang="en-US" sz="4000" b="1" dirty="0">
                <a:solidFill>
                  <a:srgbClr val="FF0000"/>
                </a:solidFill>
              </a:rPr>
              <a:t>Indications for use of TADs</a:t>
            </a:r>
          </a:p>
          <a:p>
            <a:r>
              <a:rPr lang="en-US" dirty="0"/>
              <a:t>1. Absolute anchorage </a:t>
            </a:r>
          </a:p>
          <a:p>
            <a:r>
              <a:rPr lang="en-US" dirty="0"/>
              <a:t>2. For patients not compliant with the use of </a:t>
            </a:r>
            <a:r>
              <a:rPr lang="en-US" dirty="0" smtClean="0"/>
              <a:t>headgear</a:t>
            </a:r>
            <a:endParaRPr lang="en-US" dirty="0"/>
          </a:p>
          <a:p>
            <a:r>
              <a:rPr lang="en-US" dirty="0"/>
              <a:t>3. In case of missing first </a:t>
            </a:r>
            <a:r>
              <a:rPr lang="en-US" dirty="0" smtClean="0"/>
              <a:t>molars</a:t>
            </a:r>
            <a:endParaRPr lang="en-US" dirty="0"/>
          </a:p>
          <a:p>
            <a:endParaRPr lang="en-US" dirty="0"/>
          </a:p>
          <a:p>
            <a:r>
              <a:rPr lang="en-US" dirty="0"/>
              <a:t>4. For difficult tooth movements such as anterior</a:t>
            </a:r>
          </a:p>
          <a:p>
            <a:r>
              <a:rPr lang="en-US" dirty="0"/>
              <a:t>/posterior intrusion, en masse </a:t>
            </a:r>
            <a:r>
              <a:rPr lang="en-US" dirty="0" err="1"/>
              <a:t>distalization</a:t>
            </a:r>
            <a:r>
              <a:rPr lang="en-US" dirty="0"/>
              <a:t> of</a:t>
            </a:r>
          </a:p>
          <a:p>
            <a:r>
              <a:rPr lang="en-US" dirty="0"/>
              <a:t>upper/lower arches, molar up righting and molar</a:t>
            </a:r>
          </a:p>
          <a:p>
            <a:r>
              <a:rPr lang="en-US" dirty="0" err="1"/>
              <a:t>distalization</a:t>
            </a:r>
            <a:r>
              <a:rPr lang="en-US" dirty="0"/>
              <a:t>.</a:t>
            </a:r>
          </a:p>
          <a:p>
            <a:r>
              <a:rPr lang="en-US" dirty="0"/>
              <a:t>5. In adult orthodontics for complex tooth movements.</a:t>
            </a:r>
          </a:p>
          <a:p>
            <a:r>
              <a:rPr lang="en-US" dirty="0"/>
              <a:t>6. TADs can also be used for the attachment of</a:t>
            </a:r>
          </a:p>
          <a:p>
            <a:r>
              <a:rPr lang="en-US" dirty="0" err="1"/>
              <a:t>orthopaedic</a:t>
            </a:r>
            <a:r>
              <a:rPr lang="en-US" dirty="0"/>
              <a:t> forces </a:t>
            </a:r>
          </a:p>
          <a:p>
            <a:r>
              <a:rPr lang="en-US" dirty="0"/>
              <a:t>7. Correction of midline asymmetry and cant of</a:t>
            </a:r>
          </a:p>
          <a:p>
            <a:r>
              <a:rPr lang="en-US" dirty="0"/>
              <a:t>occlusion.</a:t>
            </a:r>
          </a:p>
        </p:txBody>
      </p:sp>
    </p:spTree>
    <p:extLst>
      <p:ext uri="{BB962C8B-B14F-4D97-AF65-F5344CB8AC3E}">
        <p14:creationId xmlns:p14="http://schemas.microsoft.com/office/powerpoint/2010/main" val="210864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 calcmode="lin" valueType="num">
                                      <p:cBhvr additive="base">
                                        <p:cTn id="25"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 calcmode="lin" valueType="num">
                                      <p:cBhvr additive="base">
                                        <p:cTn id="29"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anim calcmode="lin" valueType="num">
                                      <p:cBhvr additive="base">
                                        <p:cTn id="33"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anim calcmode="lin" valueType="num">
                                      <p:cBhvr additive="base">
                                        <p:cTn id="37"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anim calcmode="lin" valueType="num">
                                      <p:cBhvr additive="base">
                                        <p:cTn id="43"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
                                            <p:txEl>
                                              <p:pRg st="10" end="10"/>
                                            </p:txEl>
                                          </p:spTgt>
                                        </p:tgtEl>
                                        <p:attrNameLst>
                                          <p:attrName>style.visibility</p:attrName>
                                        </p:attrNameLst>
                                      </p:cBhvr>
                                      <p:to>
                                        <p:strVal val="visible"/>
                                      </p:to>
                                    </p:set>
                                    <p:anim calcmode="lin" valueType="num">
                                      <p:cBhvr additive="base">
                                        <p:cTn id="49"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10" end="10"/>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5">
                                            <p:txEl>
                                              <p:pRg st="11" end="11"/>
                                            </p:txEl>
                                          </p:spTgt>
                                        </p:tgtEl>
                                        <p:attrNameLst>
                                          <p:attrName>style.visibility</p:attrName>
                                        </p:attrNameLst>
                                      </p:cBhvr>
                                      <p:to>
                                        <p:strVal val="visible"/>
                                      </p:to>
                                    </p:set>
                                    <p:anim calcmode="lin" valueType="num">
                                      <p:cBhvr additive="base">
                                        <p:cTn id="53" dur="500" fill="hold"/>
                                        <p:tgtEl>
                                          <p:spTgt spid="5">
                                            <p:txEl>
                                              <p:pRg st="11" end="1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5">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5">
                                            <p:txEl>
                                              <p:pRg st="12" end="12"/>
                                            </p:txEl>
                                          </p:spTgt>
                                        </p:tgtEl>
                                        <p:attrNameLst>
                                          <p:attrName>style.visibility</p:attrName>
                                        </p:attrNameLst>
                                      </p:cBhvr>
                                      <p:to>
                                        <p:strVal val="visible"/>
                                      </p:to>
                                    </p:set>
                                    <p:anim calcmode="lin" valueType="num">
                                      <p:cBhvr additive="base">
                                        <p:cTn id="59" dur="500" fill="hold"/>
                                        <p:tgtEl>
                                          <p:spTgt spid="5">
                                            <p:txEl>
                                              <p:pRg st="12" end="12"/>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5">
                                            <p:txEl>
                                              <p:pRg st="12" end="12"/>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5">
                                            <p:txEl>
                                              <p:pRg st="13" end="13"/>
                                            </p:txEl>
                                          </p:spTgt>
                                        </p:tgtEl>
                                        <p:attrNameLst>
                                          <p:attrName>style.visibility</p:attrName>
                                        </p:attrNameLst>
                                      </p:cBhvr>
                                      <p:to>
                                        <p:strVal val="visible"/>
                                      </p:to>
                                    </p:set>
                                    <p:anim calcmode="lin" valueType="num">
                                      <p:cBhvr additive="base">
                                        <p:cTn id="63" dur="500" fill="hold"/>
                                        <p:tgtEl>
                                          <p:spTgt spid="5">
                                            <p:txEl>
                                              <p:pRg st="13" end="13"/>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5">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EDDFEC-E327-40DC-ACD4-E4791B868D86}" type="datetime2">
              <a:rPr lang="en-US" smtClean="0"/>
              <a:t>Saturday, December 4, 2021</a:t>
            </a:fld>
            <a:endParaRPr lang="en-US"/>
          </a:p>
        </p:txBody>
      </p:sp>
      <p:sp>
        <p:nvSpPr>
          <p:cNvPr id="3" name="Footer Placeholder 2"/>
          <p:cNvSpPr>
            <a:spLocks noGrp="1"/>
          </p:cNvSpPr>
          <p:nvPr>
            <p:ph type="ftr" sz="quarter" idx="11"/>
          </p:nvPr>
        </p:nvSpPr>
        <p:spPr/>
        <p:txBody>
          <a:bodyPr/>
          <a:lstStyle/>
          <a:p>
            <a:r>
              <a:rPr lang="en-US" smtClean="0"/>
              <a:t>Shahbaa  AbdulGHafoor</a:t>
            </a:r>
            <a:endParaRPr lang="en-US" dirty="0"/>
          </a:p>
        </p:txBody>
      </p:sp>
      <p:sp>
        <p:nvSpPr>
          <p:cNvPr id="4" name="Slide Number Placeholder 3"/>
          <p:cNvSpPr>
            <a:spLocks noGrp="1"/>
          </p:cNvSpPr>
          <p:nvPr>
            <p:ph type="sldNum" sz="quarter" idx="12"/>
          </p:nvPr>
        </p:nvSpPr>
        <p:spPr/>
        <p:txBody>
          <a:bodyPr/>
          <a:lstStyle/>
          <a:p>
            <a:fld id="{A5C98A2F-7B34-4D36-A6C8-4AC770F4BE7A}" type="slidenum">
              <a:rPr lang="en-US" smtClean="0"/>
              <a:t>47</a:t>
            </a:fld>
            <a:endParaRPr lang="en-US"/>
          </a:p>
        </p:txBody>
      </p:sp>
      <p:pic>
        <p:nvPicPr>
          <p:cNvPr id="5" name="Picture 4"/>
          <p:cNvPicPr>
            <a:picLocks noChangeAspect="1"/>
          </p:cNvPicPr>
          <p:nvPr/>
        </p:nvPicPr>
        <p:blipFill>
          <a:blip r:embed="rId3"/>
          <a:stretch>
            <a:fillRect/>
          </a:stretch>
        </p:blipFill>
        <p:spPr>
          <a:xfrm>
            <a:off x="1476188" y="1577435"/>
            <a:ext cx="7952930" cy="4384469"/>
          </a:xfrm>
          <a:prstGeom prst="rect">
            <a:avLst/>
          </a:prstGeom>
        </p:spPr>
      </p:pic>
      <p:sp>
        <p:nvSpPr>
          <p:cNvPr id="6" name="Rectangle 5"/>
          <p:cNvSpPr/>
          <p:nvPr/>
        </p:nvSpPr>
        <p:spPr>
          <a:xfrm>
            <a:off x="387731" y="291957"/>
            <a:ext cx="8594917" cy="646331"/>
          </a:xfrm>
          <a:prstGeom prst="rect">
            <a:avLst/>
          </a:prstGeom>
        </p:spPr>
        <p:txBody>
          <a:bodyPr wrap="none">
            <a:spAutoFit/>
          </a:bodyPr>
          <a:lstStyle/>
          <a:p>
            <a:r>
              <a:rPr lang="en-US" sz="3600" b="1" dirty="0">
                <a:solidFill>
                  <a:srgbClr val="FF0000"/>
                </a:solidFill>
              </a:rPr>
              <a:t>Screw selection-self drilling and self tapping</a:t>
            </a:r>
          </a:p>
        </p:txBody>
      </p:sp>
      <p:sp>
        <p:nvSpPr>
          <p:cNvPr id="8" name="Rectangle 7"/>
          <p:cNvSpPr/>
          <p:nvPr/>
        </p:nvSpPr>
        <p:spPr>
          <a:xfrm>
            <a:off x="9824153" y="1750217"/>
            <a:ext cx="1817357" cy="369332"/>
          </a:xfrm>
          <a:prstGeom prst="rect">
            <a:avLst/>
          </a:prstGeom>
        </p:spPr>
        <p:txBody>
          <a:bodyPr wrap="none">
            <a:spAutoFit/>
          </a:bodyPr>
          <a:lstStyle/>
          <a:p>
            <a:r>
              <a:rPr lang="en-US" dirty="0" smtClean="0"/>
              <a:t>Mizrahi etal,2007</a:t>
            </a:r>
            <a:endParaRPr lang="en-US" dirty="0"/>
          </a:p>
        </p:txBody>
      </p:sp>
      <p:sp>
        <p:nvSpPr>
          <p:cNvPr id="7" name="Rectangle 6"/>
          <p:cNvSpPr/>
          <p:nvPr/>
        </p:nvSpPr>
        <p:spPr>
          <a:xfrm>
            <a:off x="444361" y="107291"/>
            <a:ext cx="1894749" cy="369332"/>
          </a:xfrm>
          <a:prstGeom prst="rect">
            <a:avLst/>
          </a:prstGeom>
        </p:spPr>
        <p:txBody>
          <a:bodyPr wrap="none">
            <a:spAutoFit/>
          </a:bodyPr>
          <a:lstStyle/>
          <a:p>
            <a:r>
              <a:rPr lang="en-US" b="1" dirty="0">
                <a:solidFill>
                  <a:srgbClr val="FF0000"/>
                </a:solidFill>
              </a:rPr>
              <a:t>Clinical Procedure</a:t>
            </a:r>
          </a:p>
        </p:txBody>
      </p:sp>
    </p:spTree>
    <p:extLst>
      <p:ext uri="{BB962C8B-B14F-4D97-AF65-F5344CB8AC3E}">
        <p14:creationId xmlns:p14="http://schemas.microsoft.com/office/powerpoint/2010/main" val="385751116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48</a:t>
            </a:fld>
            <a:endParaRPr lang="en-US"/>
          </a:p>
        </p:txBody>
      </p:sp>
      <p:sp>
        <p:nvSpPr>
          <p:cNvPr id="3" name="Date Placeholder 2"/>
          <p:cNvSpPr>
            <a:spLocks noGrp="1"/>
          </p:cNvSpPr>
          <p:nvPr>
            <p:ph type="dt" sz="half" idx="10"/>
          </p:nvPr>
        </p:nvSpPr>
        <p:spPr/>
        <p:txBody>
          <a:bodyPr/>
          <a:lstStyle/>
          <a:p>
            <a:fld id="{8FD4391C-2DBF-431F-9F25-42C064E33EA4}"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pic>
        <p:nvPicPr>
          <p:cNvPr id="5" name="Mini Screw placement in orthodontics (TAD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62111" y="150348"/>
            <a:ext cx="10220178" cy="5748851"/>
          </a:xfrm>
          <a:prstGeom prst="rect">
            <a:avLst/>
          </a:prstGeom>
        </p:spPr>
      </p:pic>
    </p:spTree>
    <p:extLst>
      <p:ext uri="{BB962C8B-B14F-4D97-AF65-F5344CB8AC3E}">
        <p14:creationId xmlns:p14="http://schemas.microsoft.com/office/powerpoint/2010/main" val="1857550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11364">
                <p:cTn id="7" fill="hold" display="0">
                  <p:stCondLst>
                    <p:cond delay="indefinite"/>
                  </p:stCondLst>
                </p:cTn>
                <p:tgtEl>
                  <p:spTgt spid="5"/>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651707-FBD5-4864-B376-ABD1E2E03372}" type="datetime2">
              <a:rPr lang="en-US" smtClean="0"/>
              <a:t>Saturday, December 4, 2021</a:t>
            </a:fld>
            <a:endParaRPr lang="en-US"/>
          </a:p>
        </p:txBody>
      </p:sp>
      <p:sp>
        <p:nvSpPr>
          <p:cNvPr id="3" name="Footer Placeholder 2"/>
          <p:cNvSpPr>
            <a:spLocks noGrp="1"/>
          </p:cNvSpPr>
          <p:nvPr>
            <p:ph type="ftr" sz="quarter" idx="11"/>
          </p:nvPr>
        </p:nvSpPr>
        <p:spPr/>
        <p:txBody>
          <a:bodyPr/>
          <a:lstStyle/>
          <a:p>
            <a:r>
              <a:rPr lang="en-US" smtClean="0"/>
              <a:t>Shahbaa  AbdulGHafoor</a:t>
            </a:r>
            <a:endParaRPr lang="en-US" dirty="0"/>
          </a:p>
        </p:txBody>
      </p:sp>
      <p:sp>
        <p:nvSpPr>
          <p:cNvPr id="4" name="Slide Number Placeholder 3"/>
          <p:cNvSpPr>
            <a:spLocks noGrp="1"/>
          </p:cNvSpPr>
          <p:nvPr>
            <p:ph type="sldNum" sz="quarter" idx="12"/>
          </p:nvPr>
        </p:nvSpPr>
        <p:spPr/>
        <p:txBody>
          <a:bodyPr/>
          <a:lstStyle/>
          <a:p>
            <a:fld id="{A5C98A2F-7B34-4D36-A6C8-4AC770F4BE7A}" type="slidenum">
              <a:rPr lang="en-US" smtClean="0"/>
              <a:t>49</a:t>
            </a:fld>
            <a:endParaRPr lang="en-US"/>
          </a:p>
        </p:txBody>
      </p:sp>
      <p:sp>
        <p:nvSpPr>
          <p:cNvPr id="5" name="Rectangle 4"/>
          <p:cNvSpPr/>
          <p:nvPr/>
        </p:nvSpPr>
        <p:spPr>
          <a:xfrm>
            <a:off x="669365" y="991711"/>
            <a:ext cx="6096000" cy="5693866"/>
          </a:xfrm>
          <a:prstGeom prst="rect">
            <a:avLst/>
          </a:prstGeom>
        </p:spPr>
        <p:txBody>
          <a:bodyPr>
            <a:spAutoFit/>
          </a:bodyPr>
          <a:lstStyle/>
          <a:p>
            <a:r>
              <a:rPr lang="en-US" sz="4400" b="1" dirty="0">
                <a:solidFill>
                  <a:srgbClr val="FF0000"/>
                </a:solidFill>
              </a:rPr>
              <a:t>Risk </a:t>
            </a:r>
            <a:r>
              <a:rPr lang="en-US" sz="4400" b="1" dirty="0" smtClean="0">
                <a:solidFill>
                  <a:srgbClr val="FF0000"/>
                </a:solidFill>
              </a:rPr>
              <a:t>Factors</a:t>
            </a:r>
            <a:endParaRPr lang="en-US" sz="4400" b="1" dirty="0">
              <a:solidFill>
                <a:srgbClr val="FF0000"/>
              </a:solidFill>
            </a:endParaRPr>
          </a:p>
          <a:p>
            <a:r>
              <a:rPr lang="en-US" sz="3600" dirty="0"/>
              <a:t>It can be classified as:</a:t>
            </a:r>
          </a:p>
          <a:p>
            <a:pPr marL="742950" indent="-742950">
              <a:buAutoNum type="arabicPeriod"/>
            </a:pPr>
            <a:r>
              <a:rPr lang="en-US" sz="3600" dirty="0" smtClean="0"/>
              <a:t>General </a:t>
            </a:r>
            <a:r>
              <a:rPr lang="en-US" sz="3600" dirty="0"/>
              <a:t>risk factors </a:t>
            </a:r>
            <a:r>
              <a:rPr lang="en-US" sz="3600" dirty="0" smtClean="0"/>
              <a:t>.</a:t>
            </a:r>
          </a:p>
          <a:p>
            <a:r>
              <a:rPr lang="en-US" sz="2000" dirty="0"/>
              <a:t>include tobacco smoking, </a:t>
            </a:r>
            <a:r>
              <a:rPr lang="en-US" sz="2000" dirty="0" smtClean="0"/>
              <a:t>age, </a:t>
            </a:r>
            <a:r>
              <a:rPr lang="en-US" sz="2000" dirty="0"/>
              <a:t>risk of</a:t>
            </a:r>
          </a:p>
          <a:p>
            <a:r>
              <a:rPr lang="en-US" sz="2000" dirty="0"/>
              <a:t>infective endocarditis, diabetes and medications like</a:t>
            </a:r>
          </a:p>
          <a:p>
            <a:r>
              <a:rPr lang="en-US" sz="2000" dirty="0"/>
              <a:t>bisphosphonates, immune-modulators, anti-epileptics</a:t>
            </a:r>
          </a:p>
          <a:p>
            <a:r>
              <a:rPr lang="en-US" sz="2000" dirty="0"/>
              <a:t>and anticoagulants.</a:t>
            </a:r>
          </a:p>
          <a:p>
            <a:pPr marL="742950" indent="-742950">
              <a:buAutoNum type="arabicPeriod" startAt="2"/>
            </a:pPr>
            <a:r>
              <a:rPr lang="en-US" sz="3600" dirty="0" smtClean="0"/>
              <a:t>Local </a:t>
            </a:r>
            <a:r>
              <a:rPr lang="en-US" sz="3600" dirty="0"/>
              <a:t>risk factors </a:t>
            </a:r>
            <a:r>
              <a:rPr lang="en-US" sz="3600" dirty="0" smtClean="0"/>
              <a:t>.</a:t>
            </a:r>
          </a:p>
          <a:p>
            <a:r>
              <a:rPr lang="en-US" sz="2000" dirty="0"/>
              <a:t>it includes gingivitis and</a:t>
            </a:r>
          </a:p>
          <a:p>
            <a:r>
              <a:rPr lang="en-US" sz="2000" dirty="0"/>
              <a:t>periodontitis, reduced mouth opening, bone quality and</a:t>
            </a:r>
          </a:p>
          <a:p>
            <a:r>
              <a:rPr lang="en-US" sz="2000" dirty="0"/>
              <a:t>radiotherapy.</a:t>
            </a:r>
          </a:p>
          <a:p>
            <a:endParaRPr lang="en-US" sz="3600" dirty="0" smtClean="0"/>
          </a:p>
          <a:p>
            <a:endParaRPr lang="en-US" sz="3600" dirty="0"/>
          </a:p>
        </p:txBody>
      </p:sp>
      <p:sp>
        <p:nvSpPr>
          <p:cNvPr id="7" name="Rectangle 6"/>
          <p:cNvSpPr/>
          <p:nvPr/>
        </p:nvSpPr>
        <p:spPr>
          <a:xfrm>
            <a:off x="7542956" y="3142734"/>
            <a:ext cx="1658339" cy="369332"/>
          </a:xfrm>
          <a:prstGeom prst="rect">
            <a:avLst/>
          </a:prstGeom>
        </p:spPr>
        <p:txBody>
          <a:bodyPr wrap="none">
            <a:spAutoFit/>
          </a:bodyPr>
          <a:lstStyle/>
          <a:p>
            <a:r>
              <a:rPr lang="en-US" dirty="0" err="1" smtClean="0"/>
              <a:t>Hoste</a:t>
            </a:r>
            <a:r>
              <a:rPr lang="en-US" dirty="0" smtClean="0"/>
              <a:t> etal,2008</a:t>
            </a:r>
            <a:endParaRPr lang="en-US" dirty="0"/>
          </a:p>
        </p:txBody>
      </p:sp>
    </p:spTree>
    <p:extLst>
      <p:ext uri="{BB962C8B-B14F-4D97-AF65-F5344CB8AC3E}">
        <p14:creationId xmlns:p14="http://schemas.microsoft.com/office/powerpoint/2010/main" val="17277998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6350" y="1138583"/>
            <a:ext cx="6096000" cy="1785489"/>
          </a:xfrm>
          <a:prstGeom prst="rect">
            <a:avLst/>
          </a:prstGeom>
        </p:spPr>
        <p:txBody>
          <a:bodyPr>
            <a:spAutoFit/>
          </a:bodyPr>
          <a:lstStyle/>
          <a:p>
            <a:r>
              <a:rPr lang="en-US" sz="2800" b="1" dirty="0">
                <a:solidFill>
                  <a:srgbClr val="FF0000"/>
                </a:solidFill>
              </a:rPr>
              <a:t>Sources of </a:t>
            </a:r>
            <a:r>
              <a:rPr lang="en-US" sz="2800" b="1" dirty="0" smtClean="0">
                <a:solidFill>
                  <a:srgbClr val="FF0000"/>
                </a:solidFill>
              </a:rPr>
              <a:t>Anchorage</a:t>
            </a:r>
          </a:p>
          <a:p>
            <a:endParaRPr lang="en-US" sz="2800" b="1" dirty="0">
              <a:solidFill>
                <a:srgbClr val="FF0000"/>
              </a:solidFill>
            </a:endParaRPr>
          </a:p>
          <a:p>
            <a:r>
              <a:rPr lang="en-US" sz="1801" dirty="0"/>
              <a:t>Anchorage can be obtained from several sources during</a:t>
            </a:r>
          </a:p>
          <a:p>
            <a:r>
              <a:rPr lang="en-US" sz="1801" dirty="0"/>
              <a:t>orthodontic treatment, which can be either intraoral or</a:t>
            </a:r>
          </a:p>
          <a:p>
            <a:r>
              <a:rPr lang="en-US" sz="1801" dirty="0" smtClean="0"/>
              <a:t>Extra oral </a:t>
            </a:r>
            <a:r>
              <a:rPr lang="en-US" sz="1801" dirty="0"/>
              <a:t>sources</a:t>
            </a:r>
          </a:p>
        </p:txBody>
      </p:sp>
      <p:pic>
        <p:nvPicPr>
          <p:cNvPr id="3" name="Picture 2"/>
          <p:cNvPicPr>
            <a:picLocks noChangeAspect="1"/>
          </p:cNvPicPr>
          <p:nvPr/>
        </p:nvPicPr>
        <p:blipFill>
          <a:blip r:embed="rId2"/>
          <a:stretch>
            <a:fillRect/>
          </a:stretch>
        </p:blipFill>
        <p:spPr>
          <a:xfrm>
            <a:off x="7204162" y="1018953"/>
            <a:ext cx="4633362" cy="431024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9790" y="4204854"/>
            <a:ext cx="2255521" cy="2255521"/>
          </a:xfrm>
          <a:prstGeom prst="rect">
            <a:avLst/>
          </a:prstGeom>
        </p:spPr>
      </p:pic>
      <p:sp>
        <p:nvSpPr>
          <p:cNvPr id="6" name="Slide Number Placeholder 5"/>
          <p:cNvSpPr>
            <a:spLocks noGrp="1"/>
          </p:cNvSpPr>
          <p:nvPr>
            <p:ph type="sldNum" sz="quarter" idx="12"/>
          </p:nvPr>
        </p:nvSpPr>
        <p:spPr/>
        <p:txBody>
          <a:bodyPr/>
          <a:lstStyle/>
          <a:p>
            <a:fld id="{A5C98A2F-7B34-4D36-A6C8-4AC770F4BE7A}" type="slidenum">
              <a:rPr lang="en-US" smtClean="0"/>
              <a:t>5</a:t>
            </a:fld>
            <a:endParaRPr lang="en-US"/>
          </a:p>
        </p:txBody>
      </p:sp>
      <p:sp>
        <p:nvSpPr>
          <p:cNvPr id="7" name="Date Placeholder 6"/>
          <p:cNvSpPr>
            <a:spLocks noGrp="1"/>
          </p:cNvSpPr>
          <p:nvPr>
            <p:ph type="dt" sz="half" idx="10"/>
          </p:nvPr>
        </p:nvSpPr>
        <p:spPr/>
        <p:txBody>
          <a:bodyPr/>
          <a:lstStyle/>
          <a:p>
            <a:fld id="{1351A998-AD2D-4647-8508-EA92452ECBCC}" type="datetime2">
              <a:rPr lang="en-US" smtClean="0"/>
              <a:t>Saturday, December 4, 2021</a:t>
            </a:fld>
            <a:endParaRPr lang="en-US"/>
          </a:p>
        </p:txBody>
      </p:sp>
      <p:sp>
        <p:nvSpPr>
          <p:cNvPr id="8" name="Footer Placeholder 7"/>
          <p:cNvSpPr>
            <a:spLocks noGrp="1"/>
          </p:cNvSpPr>
          <p:nvPr>
            <p:ph type="ftr" sz="quarter" idx="11"/>
          </p:nvPr>
        </p:nvSpPr>
        <p:spPr/>
        <p:txBody>
          <a:bodyPr/>
          <a:lstStyle/>
          <a:p>
            <a:r>
              <a:rPr lang="en-US" dirty="0" smtClean="0"/>
              <a:t>Shahbaa  </a:t>
            </a:r>
            <a:r>
              <a:rPr lang="en-US" dirty="0" err="1" smtClean="0"/>
              <a:t>AbdulGHafoor</a:t>
            </a:r>
            <a:endParaRPr lang="en-US" dirty="0"/>
          </a:p>
        </p:txBody>
      </p:sp>
      <p:sp>
        <p:nvSpPr>
          <p:cNvPr id="5" name="Rectangle 4"/>
          <p:cNvSpPr/>
          <p:nvPr/>
        </p:nvSpPr>
        <p:spPr>
          <a:xfrm>
            <a:off x="5011299" y="5144533"/>
            <a:ext cx="1380506" cy="369332"/>
          </a:xfrm>
          <a:prstGeom prst="rect">
            <a:avLst/>
          </a:prstGeom>
        </p:spPr>
        <p:txBody>
          <a:bodyPr wrap="none">
            <a:spAutoFit/>
          </a:bodyPr>
          <a:lstStyle/>
          <a:p>
            <a:r>
              <a:rPr lang="en-US" dirty="0"/>
              <a:t>Phliarri,2011</a:t>
            </a:r>
          </a:p>
        </p:txBody>
      </p:sp>
    </p:spTree>
    <p:extLst>
      <p:ext uri="{BB962C8B-B14F-4D97-AF65-F5344CB8AC3E}">
        <p14:creationId xmlns:p14="http://schemas.microsoft.com/office/powerpoint/2010/main" val="203275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3"/>
                                        </p:tgtEl>
                                        <p:attrNameLst>
                                          <p:attrName>ppt_w</p:attrName>
                                        </p:attrNameLst>
                                      </p:cBhvr>
                                      <p:tavLst>
                                        <p:tav tm="0">
                                          <p:val>
                                            <p:strVal val="ppt_w"/>
                                          </p:val>
                                        </p:tav>
                                        <p:tav tm="100000">
                                          <p:val>
                                            <p:fltVal val="0"/>
                                          </p:val>
                                        </p:tav>
                                      </p:tavLst>
                                    </p:anim>
                                    <p:anim calcmode="lin" valueType="num">
                                      <p:cBhvr>
                                        <p:cTn id="7" dur="1000"/>
                                        <p:tgtEl>
                                          <p:spTgt spid="3"/>
                                        </p:tgtEl>
                                        <p:attrNameLst>
                                          <p:attrName>ppt_h</p:attrName>
                                        </p:attrNameLst>
                                      </p:cBhvr>
                                      <p:tavLst>
                                        <p:tav tm="0">
                                          <p:val>
                                            <p:strVal val="ppt_h"/>
                                          </p:val>
                                        </p:tav>
                                        <p:tav tm="100000">
                                          <p:val>
                                            <p:fltVal val="0"/>
                                          </p:val>
                                        </p:tav>
                                      </p:tavLst>
                                    </p:anim>
                                    <p:anim calcmode="lin" valueType="num">
                                      <p:cBhvr>
                                        <p:cTn id="8" dur="1000"/>
                                        <p:tgtEl>
                                          <p:spTgt spid="3"/>
                                        </p:tgtEl>
                                        <p:attrNameLst>
                                          <p:attrName>style.rotation</p:attrName>
                                        </p:attrNameLst>
                                      </p:cBhvr>
                                      <p:tavLst>
                                        <p:tav tm="0">
                                          <p:val>
                                            <p:fltVal val="0"/>
                                          </p:val>
                                        </p:tav>
                                        <p:tav tm="100000">
                                          <p:val>
                                            <p:fltVal val="90"/>
                                          </p:val>
                                        </p:tav>
                                      </p:tavLst>
                                    </p:anim>
                                    <p:animEffect transition="out" filter="fade">
                                      <p:cBhvr>
                                        <p:cTn id="9" dur="1000"/>
                                        <p:tgtEl>
                                          <p:spTgt spid="3"/>
                                        </p:tgtEl>
                                      </p:cBhvr>
                                    </p:animEffect>
                                    <p:set>
                                      <p:cBhvr>
                                        <p:cTn id="10"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261D6D-CF85-4A22-B9B3-5EFEB28145C4}" type="datetime2">
              <a:rPr lang="en-US" smtClean="0"/>
              <a:t>Saturday, December 4, 2021</a:t>
            </a:fld>
            <a:endParaRPr lang="en-US"/>
          </a:p>
        </p:txBody>
      </p:sp>
      <p:sp>
        <p:nvSpPr>
          <p:cNvPr id="3" name="Footer Placeholder 2"/>
          <p:cNvSpPr>
            <a:spLocks noGrp="1"/>
          </p:cNvSpPr>
          <p:nvPr>
            <p:ph type="ftr" sz="quarter" idx="11"/>
          </p:nvPr>
        </p:nvSpPr>
        <p:spPr/>
        <p:txBody>
          <a:bodyPr/>
          <a:lstStyle/>
          <a:p>
            <a:r>
              <a:rPr lang="en-US" smtClean="0"/>
              <a:t>Shahbaa  AbdulGHafoor</a:t>
            </a:r>
            <a:endParaRPr lang="en-US" dirty="0"/>
          </a:p>
        </p:txBody>
      </p:sp>
      <p:sp>
        <p:nvSpPr>
          <p:cNvPr id="4" name="Slide Number Placeholder 3"/>
          <p:cNvSpPr>
            <a:spLocks noGrp="1"/>
          </p:cNvSpPr>
          <p:nvPr>
            <p:ph type="sldNum" sz="quarter" idx="12"/>
          </p:nvPr>
        </p:nvSpPr>
        <p:spPr/>
        <p:txBody>
          <a:bodyPr/>
          <a:lstStyle/>
          <a:p>
            <a:fld id="{A5C98A2F-7B34-4D36-A6C8-4AC770F4BE7A}" type="slidenum">
              <a:rPr lang="en-US" smtClean="0"/>
              <a:t>50</a:t>
            </a:fld>
            <a:endParaRPr lang="en-US"/>
          </a:p>
        </p:txBody>
      </p:sp>
      <p:sp>
        <p:nvSpPr>
          <p:cNvPr id="5" name="Rectangle 4"/>
          <p:cNvSpPr/>
          <p:nvPr/>
        </p:nvSpPr>
        <p:spPr>
          <a:xfrm>
            <a:off x="2057401" y="1381701"/>
            <a:ext cx="6096000" cy="3046988"/>
          </a:xfrm>
          <a:prstGeom prst="rect">
            <a:avLst/>
          </a:prstGeom>
        </p:spPr>
        <p:txBody>
          <a:bodyPr>
            <a:spAutoFit/>
          </a:bodyPr>
          <a:lstStyle/>
          <a:p>
            <a:r>
              <a:rPr lang="en-US" sz="3200" b="1" dirty="0" smtClean="0">
                <a:solidFill>
                  <a:srgbClr val="FF0000"/>
                </a:solidFill>
              </a:rPr>
              <a:t>Complications</a:t>
            </a:r>
            <a:endParaRPr lang="en-US" sz="3200" b="1" dirty="0">
              <a:solidFill>
                <a:srgbClr val="FF0000"/>
              </a:solidFill>
            </a:endParaRPr>
          </a:p>
          <a:p>
            <a:r>
              <a:rPr lang="en-US" sz="3200" b="1" dirty="0"/>
              <a:t>1. Complications during </a:t>
            </a:r>
            <a:r>
              <a:rPr lang="en-US" sz="3200" b="1" dirty="0" smtClean="0"/>
              <a:t>insertion.</a:t>
            </a:r>
            <a:endParaRPr lang="en-US" sz="3200" b="1" dirty="0"/>
          </a:p>
          <a:p>
            <a:r>
              <a:rPr lang="en-US" sz="3200" b="1" dirty="0"/>
              <a:t>2. Complications under orthodontic loading .</a:t>
            </a:r>
          </a:p>
          <a:p>
            <a:r>
              <a:rPr lang="en-US" sz="3200" b="1" dirty="0"/>
              <a:t>3. Soft tissue complications </a:t>
            </a:r>
            <a:r>
              <a:rPr lang="en-US" sz="3200" b="1" dirty="0" smtClean="0"/>
              <a:t>.</a:t>
            </a:r>
            <a:endParaRPr lang="en-US" sz="3200" b="1" dirty="0"/>
          </a:p>
          <a:p>
            <a:r>
              <a:rPr lang="en-US" sz="3200" b="1" dirty="0"/>
              <a:t>4. Complications during removal </a:t>
            </a:r>
          </a:p>
        </p:txBody>
      </p:sp>
    </p:spTree>
    <p:extLst>
      <p:ext uri="{BB962C8B-B14F-4D97-AF65-F5344CB8AC3E}">
        <p14:creationId xmlns:p14="http://schemas.microsoft.com/office/powerpoint/2010/main" val="6879325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AFAD3C-67BA-4ADA-B0D3-D328A3D53157}" type="datetime2">
              <a:rPr lang="en-US" smtClean="0"/>
              <a:t>Saturday, December 4, 2021</a:t>
            </a:fld>
            <a:endParaRPr lang="en-US"/>
          </a:p>
        </p:txBody>
      </p:sp>
      <p:sp>
        <p:nvSpPr>
          <p:cNvPr id="3" name="Footer Placeholder 2"/>
          <p:cNvSpPr>
            <a:spLocks noGrp="1"/>
          </p:cNvSpPr>
          <p:nvPr>
            <p:ph type="ftr" sz="quarter" idx="11"/>
          </p:nvPr>
        </p:nvSpPr>
        <p:spPr/>
        <p:txBody>
          <a:bodyPr/>
          <a:lstStyle/>
          <a:p>
            <a:r>
              <a:rPr lang="en-US" smtClean="0"/>
              <a:t>Shahbaa  AbdulGHafoor</a:t>
            </a:r>
            <a:endParaRPr lang="en-US" dirty="0"/>
          </a:p>
        </p:txBody>
      </p:sp>
      <p:sp>
        <p:nvSpPr>
          <p:cNvPr id="4" name="Slide Number Placeholder 3"/>
          <p:cNvSpPr>
            <a:spLocks noGrp="1"/>
          </p:cNvSpPr>
          <p:nvPr>
            <p:ph type="sldNum" sz="quarter" idx="12"/>
          </p:nvPr>
        </p:nvSpPr>
        <p:spPr/>
        <p:txBody>
          <a:bodyPr/>
          <a:lstStyle/>
          <a:p>
            <a:fld id="{A5C98A2F-7B34-4D36-A6C8-4AC770F4BE7A}" type="slidenum">
              <a:rPr lang="en-US" smtClean="0"/>
              <a:t>51</a:t>
            </a:fld>
            <a:endParaRPr lang="en-US"/>
          </a:p>
        </p:txBody>
      </p:sp>
      <p:sp>
        <p:nvSpPr>
          <p:cNvPr id="5" name="Rectangle 4"/>
          <p:cNvSpPr/>
          <p:nvPr/>
        </p:nvSpPr>
        <p:spPr>
          <a:xfrm>
            <a:off x="1670050" y="919540"/>
            <a:ext cx="6096000" cy="4401205"/>
          </a:xfrm>
          <a:prstGeom prst="rect">
            <a:avLst/>
          </a:prstGeom>
        </p:spPr>
        <p:txBody>
          <a:bodyPr>
            <a:spAutoFit/>
          </a:bodyPr>
          <a:lstStyle/>
          <a:p>
            <a:r>
              <a:rPr lang="en-US" sz="2800" b="1" dirty="0">
                <a:solidFill>
                  <a:srgbClr val="FF0000"/>
                </a:solidFill>
              </a:rPr>
              <a:t>Limitations of TADs</a:t>
            </a:r>
          </a:p>
          <a:p>
            <a:r>
              <a:rPr lang="en-US" dirty="0"/>
              <a:t>Orthodontic implants are contraindicated in case of systemic</a:t>
            </a:r>
          </a:p>
          <a:p>
            <a:r>
              <a:rPr lang="en-US" dirty="0"/>
              <a:t>bone diseases and in medically compromising </a:t>
            </a:r>
            <a:r>
              <a:rPr lang="en-US" dirty="0" smtClean="0"/>
              <a:t>conditions.</a:t>
            </a:r>
          </a:p>
          <a:p>
            <a:endParaRPr lang="en-US" dirty="0"/>
          </a:p>
          <a:p>
            <a:r>
              <a:rPr lang="en-US" dirty="0"/>
              <a:t>Patients younger than 12 years of age who have not yet</a:t>
            </a:r>
          </a:p>
          <a:p>
            <a:r>
              <a:rPr lang="en-US" dirty="0"/>
              <a:t>completed the skeletal growth are inappropriate for TAD</a:t>
            </a:r>
          </a:p>
          <a:p>
            <a:r>
              <a:rPr lang="en-US" dirty="0"/>
              <a:t>placement</a:t>
            </a:r>
            <a:r>
              <a:rPr lang="en-US" dirty="0" smtClean="0"/>
              <a:t>.</a:t>
            </a:r>
          </a:p>
          <a:p>
            <a:r>
              <a:rPr lang="en-US" dirty="0" smtClean="0"/>
              <a:t> </a:t>
            </a:r>
            <a:r>
              <a:rPr lang="en-US" dirty="0" err="1"/>
              <a:t>Miniscrews</a:t>
            </a:r>
            <a:r>
              <a:rPr lang="en-US" dirty="0"/>
              <a:t> should not be placed adjacent to</a:t>
            </a:r>
          </a:p>
          <a:p>
            <a:r>
              <a:rPr lang="en-US" dirty="0"/>
              <a:t>bone </a:t>
            </a:r>
            <a:r>
              <a:rPr lang="en-US" dirty="0" err="1"/>
              <a:t>remodelling</a:t>
            </a:r>
            <a:r>
              <a:rPr lang="en-US" dirty="0"/>
              <a:t> areas such as healing socket or near a</a:t>
            </a:r>
          </a:p>
          <a:p>
            <a:r>
              <a:rPr lang="en-US" dirty="0"/>
              <a:t>deciduous tooth</a:t>
            </a:r>
            <a:r>
              <a:rPr lang="en-US" dirty="0" smtClean="0"/>
              <a:t>.</a:t>
            </a:r>
          </a:p>
          <a:p>
            <a:r>
              <a:rPr lang="en-US" dirty="0" smtClean="0"/>
              <a:t> </a:t>
            </a:r>
            <a:r>
              <a:rPr lang="en-US" dirty="0"/>
              <a:t>Thin cortical bone less than 0.5mm is a</a:t>
            </a:r>
          </a:p>
          <a:p>
            <a:r>
              <a:rPr lang="en-US" dirty="0"/>
              <a:t>limitation for </a:t>
            </a:r>
            <a:r>
              <a:rPr lang="en-US" dirty="0" err="1"/>
              <a:t>miniscrew</a:t>
            </a:r>
            <a:r>
              <a:rPr lang="en-US" dirty="0"/>
              <a:t> placement. </a:t>
            </a:r>
            <a:endParaRPr lang="en-US" dirty="0" smtClean="0"/>
          </a:p>
          <a:p>
            <a:r>
              <a:rPr lang="en-US" dirty="0" smtClean="0"/>
              <a:t>Clinician’s </a:t>
            </a:r>
            <a:r>
              <a:rPr lang="en-US" dirty="0"/>
              <a:t>skill is a </a:t>
            </a:r>
            <a:r>
              <a:rPr lang="en-US" dirty="0" err="1" smtClean="0"/>
              <a:t>keyfactor</a:t>
            </a:r>
            <a:r>
              <a:rPr lang="en-US" dirty="0" smtClean="0"/>
              <a:t> </a:t>
            </a:r>
            <a:r>
              <a:rPr lang="en-US" dirty="0"/>
              <a:t>for implant usage</a:t>
            </a:r>
            <a:r>
              <a:rPr lang="en-US" dirty="0" smtClean="0"/>
              <a:t>.</a:t>
            </a:r>
          </a:p>
          <a:p>
            <a:r>
              <a:rPr lang="en-US" dirty="0" smtClean="0"/>
              <a:t> </a:t>
            </a:r>
            <a:r>
              <a:rPr lang="en-US" dirty="0"/>
              <a:t>Ethical issues due to the </a:t>
            </a:r>
            <a:r>
              <a:rPr lang="en-US" dirty="0" smtClean="0"/>
              <a:t>invasive nature </a:t>
            </a:r>
            <a:r>
              <a:rPr lang="en-US" dirty="0"/>
              <a:t>of the procedure are a restraint.</a:t>
            </a:r>
          </a:p>
        </p:txBody>
      </p:sp>
    </p:spTree>
    <p:extLst>
      <p:ext uri="{BB962C8B-B14F-4D97-AF65-F5344CB8AC3E}">
        <p14:creationId xmlns:p14="http://schemas.microsoft.com/office/powerpoint/2010/main" val="8727916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1000"/>
                                        <p:tgtEl>
                                          <p:spTgt spid="5">
                                            <p:txEl>
                                              <p:pRg st="2" end="2"/>
                                            </p:txEl>
                                          </p:spTgt>
                                        </p:tgtEl>
                                      </p:cBhvr>
                                    </p:animEffect>
                                    <p:anim calcmode="lin" valueType="num">
                                      <p:cBhvr>
                                        <p:cTn id="1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1000"/>
                                        <p:tgtEl>
                                          <p:spTgt spid="5">
                                            <p:txEl>
                                              <p:pRg st="4" end="4"/>
                                            </p:txEl>
                                          </p:spTgt>
                                        </p:tgtEl>
                                      </p:cBhvr>
                                    </p:animEffect>
                                    <p:anim calcmode="lin" valueType="num">
                                      <p:cBhvr>
                                        <p:cTn id="2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4" end="4"/>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fade">
                                      <p:cBhvr>
                                        <p:cTn id="24" dur="1000"/>
                                        <p:tgtEl>
                                          <p:spTgt spid="5">
                                            <p:txEl>
                                              <p:pRg st="5" end="5"/>
                                            </p:txEl>
                                          </p:spTgt>
                                        </p:tgtEl>
                                      </p:cBhvr>
                                    </p:animEffect>
                                    <p:anim calcmode="lin" valueType="num">
                                      <p:cBhvr>
                                        <p:cTn id="25"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5" end="5"/>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Effect transition="in" filter="fade">
                                      <p:cBhvr>
                                        <p:cTn id="29" dur="1000"/>
                                        <p:tgtEl>
                                          <p:spTgt spid="5">
                                            <p:txEl>
                                              <p:pRg st="6" end="6"/>
                                            </p:txEl>
                                          </p:spTgt>
                                        </p:tgtEl>
                                      </p:cBhvr>
                                    </p:animEffect>
                                    <p:anim calcmode="lin" valueType="num">
                                      <p:cBhvr>
                                        <p:cTn id="30"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5">
                                            <p:txEl>
                                              <p:pRg st="7" end="7"/>
                                            </p:txEl>
                                          </p:spTgt>
                                        </p:tgtEl>
                                        <p:attrNameLst>
                                          <p:attrName>style.visibility</p:attrName>
                                        </p:attrNameLst>
                                      </p:cBhvr>
                                      <p:to>
                                        <p:strVal val="visible"/>
                                      </p:to>
                                    </p:set>
                                    <p:animEffect transition="in" filter="fade">
                                      <p:cBhvr>
                                        <p:cTn id="36" dur="1000"/>
                                        <p:tgtEl>
                                          <p:spTgt spid="5">
                                            <p:txEl>
                                              <p:pRg st="7" end="7"/>
                                            </p:txEl>
                                          </p:spTgt>
                                        </p:tgtEl>
                                      </p:cBhvr>
                                    </p:animEffect>
                                    <p:anim calcmode="lin" valueType="num">
                                      <p:cBhvr>
                                        <p:cTn id="37"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5">
                                            <p:txEl>
                                              <p:pRg st="7" end="7"/>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5">
                                            <p:txEl>
                                              <p:pRg st="8" end="8"/>
                                            </p:txEl>
                                          </p:spTgt>
                                        </p:tgtEl>
                                        <p:attrNameLst>
                                          <p:attrName>style.visibility</p:attrName>
                                        </p:attrNameLst>
                                      </p:cBhvr>
                                      <p:to>
                                        <p:strVal val="visible"/>
                                      </p:to>
                                    </p:set>
                                    <p:animEffect transition="in" filter="fade">
                                      <p:cBhvr>
                                        <p:cTn id="41" dur="1000"/>
                                        <p:tgtEl>
                                          <p:spTgt spid="5">
                                            <p:txEl>
                                              <p:pRg st="8" end="8"/>
                                            </p:txEl>
                                          </p:spTgt>
                                        </p:tgtEl>
                                      </p:cBhvr>
                                    </p:animEffect>
                                    <p:anim calcmode="lin" valueType="num">
                                      <p:cBhvr>
                                        <p:cTn id="42"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43" dur="1000" fill="hold"/>
                                        <p:tgtEl>
                                          <p:spTgt spid="5">
                                            <p:txEl>
                                              <p:pRg st="8" end="8"/>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5">
                                            <p:txEl>
                                              <p:pRg st="9" end="9"/>
                                            </p:txEl>
                                          </p:spTgt>
                                        </p:tgtEl>
                                        <p:attrNameLst>
                                          <p:attrName>style.visibility</p:attrName>
                                        </p:attrNameLst>
                                      </p:cBhvr>
                                      <p:to>
                                        <p:strVal val="visible"/>
                                      </p:to>
                                    </p:set>
                                    <p:animEffect transition="in" filter="fade">
                                      <p:cBhvr>
                                        <p:cTn id="46" dur="1000"/>
                                        <p:tgtEl>
                                          <p:spTgt spid="5">
                                            <p:txEl>
                                              <p:pRg st="9" end="9"/>
                                            </p:txEl>
                                          </p:spTgt>
                                        </p:tgtEl>
                                      </p:cBhvr>
                                    </p:animEffect>
                                    <p:anim calcmode="lin" valueType="num">
                                      <p:cBhvr>
                                        <p:cTn id="47"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48"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5">
                                            <p:txEl>
                                              <p:pRg st="10" end="10"/>
                                            </p:txEl>
                                          </p:spTgt>
                                        </p:tgtEl>
                                        <p:attrNameLst>
                                          <p:attrName>style.visibility</p:attrName>
                                        </p:attrNameLst>
                                      </p:cBhvr>
                                      <p:to>
                                        <p:strVal val="visible"/>
                                      </p:to>
                                    </p:set>
                                    <p:animEffect transition="in" filter="fade">
                                      <p:cBhvr>
                                        <p:cTn id="53" dur="1000"/>
                                        <p:tgtEl>
                                          <p:spTgt spid="5">
                                            <p:txEl>
                                              <p:pRg st="10" end="10"/>
                                            </p:txEl>
                                          </p:spTgt>
                                        </p:tgtEl>
                                      </p:cBhvr>
                                    </p:animEffect>
                                    <p:anim calcmode="lin" valueType="num">
                                      <p:cBhvr>
                                        <p:cTn id="54"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55" dur="1000" fill="hold"/>
                                        <p:tgtEl>
                                          <p:spTgt spid="5">
                                            <p:txEl>
                                              <p:pRg st="10" end="10"/>
                                            </p:txEl>
                                          </p:spTgt>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5">
                                            <p:txEl>
                                              <p:pRg st="11" end="11"/>
                                            </p:txEl>
                                          </p:spTgt>
                                        </p:tgtEl>
                                        <p:attrNameLst>
                                          <p:attrName>style.visibility</p:attrName>
                                        </p:attrNameLst>
                                      </p:cBhvr>
                                      <p:to>
                                        <p:strVal val="visible"/>
                                      </p:to>
                                    </p:set>
                                    <p:animEffect transition="in" filter="fade">
                                      <p:cBhvr>
                                        <p:cTn id="58" dur="1000"/>
                                        <p:tgtEl>
                                          <p:spTgt spid="5">
                                            <p:txEl>
                                              <p:pRg st="11" end="11"/>
                                            </p:txEl>
                                          </p:spTgt>
                                        </p:tgtEl>
                                      </p:cBhvr>
                                    </p:animEffect>
                                    <p:anim calcmode="lin" valueType="num">
                                      <p:cBhvr>
                                        <p:cTn id="59" dur="1000" fill="hold"/>
                                        <p:tgtEl>
                                          <p:spTgt spid="5">
                                            <p:txEl>
                                              <p:pRg st="11" end="11"/>
                                            </p:txEl>
                                          </p:spTgt>
                                        </p:tgtEl>
                                        <p:attrNameLst>
                                          <p:attrName>ppt_x</p:attrName>
                                        </p:attrNameLst>
                                      </p:cBhvr>
                                      <p:tavLst>
                                        <p:tav tm="0">
                                          <p:val>
                                            <p:strVal val="#ppt_x"/>
                                          </p:val>
                                        </p:tav>
                                        <p:tav tm="100000">
                                          <p:val>
                                            <p:strVal val="#ppt_x"/>
                                          </p:val>
                                        </p:tav>
                                      </p:tavLst>
                                    </p:anim>
                                    <p:anim calcmode="lin" valueType="num">
                                      <p:cBhvr>
                                        <p:cTn id="60" dur="1000" fill="hold"/>
                                        <p:tgtEl>
                                          <p:spTgt spid="5">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5">
                                            <p:txEl>
                                              <p:pRg st="12" end="12"/>
                                            </p:txEl>
                                          </p:spTgt>
                                        </p:tgtEl>
                                        <p:attrNameLst>
                                          <p:attrName>style.visibility</p:attrName>
                                        </p:attrNameLst>
                                      </p:cBhvr>
                                      <p:to>
                                        <p:strVal val="visible"/>
                                      </p:to>
                                    </p:set>
                                    <p:animEffect transition="in" filter="fade">
                                      <p:cBhvr>
                                        <p:cTn id="65" dur="1000"/>
                                        <p:tgtEl>
                                          <p:spTgt spid="5">
                                            <p:txEl>
                                              <p:pRg st="12" end="12"/>
                                            </p:txEl>
                                          </p:spTgt>
                                        </p:tgtEl>
                                      </p:cBhvr>
                                    </p:animEffect>
                                    <p:anim calcmode="lin" valueType="num">
                                      <p:cBhvr>
                                        <p:cTn id="66" dur="1000" fill="hold"/>
                                        <p:tgtEl>
                                          <p:spTgt spid="5">
                                            <p:txEl>
                                              <p:pRg st="12" end="12"/>
                                            </p:txEl>
                                          </p:spTgt>
                                        </p:tgtEl>
                                        <p:attrNameLst>
                                          <p:attrName>ppt_x</p:attrName>
                                        </p:attrNameLst>
                                      </p:cBhvr>
                                      <p:tavLst>
                                        <p:tav tm="0">
                                          <p:val>
                                            <p:strVal val="#ppt_x"/>
                                          </p:val>
                                        </p:tav>
                                        <p:tav tm="100000">
                                          <p:val>
                                            <p:strVal val="#ppt_x"/>
                                          </p:val>
                                        </p:tav>
                                      </p:tavLst>
                                    </p:anim>
                                    <p:anim calcmode="lin" valueType="num">
                                      <p:cBhvr>
                                        <p:cTn id="67" dur="1000" fill="hold"/>
                                        <p:tgtEl>
                                          <p:spTgt spid="5">
                                            <p:txEl>
                                              <p:pRg st="12" end="12"/>
                                            </p:txEl>
                                          </p:spTgt>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5">
                                            <p:txEl>
                                              <p:pRg st="13" end="13"/>
                                            </p:txEl>
                                          </p:spTgt>
                                        </p:tgtEl>
                                        <p:attrNameLst>
                                          <p:attrName>style.visibility</p:attrName>
                                        </p:attrNameLst>
                                      </p:cBhvr>
                                      <p:to>
                                        <p:strVal val="visible"/>
                                      </p:to>
                                    </p:set>
                                    <p:animEffect transition="in" filter="fade">
                                      <p:cBhvr>
                                        <p:cTn id="70" dur="1000"/>
                                        <p:tgtEl>
                                          <p:spTgt spid="5">
                                            <p:txEl>
                                              <p:pRg st="13" end="13"/>
                                            </p:txEl>
                                          </p:spTgt>
                                        </p:tgtEl>
                                      </p:cBhvr>
                                    </p:animEffect>
                                    <p:anim calcmode="lin" valueType="num">
                                      <p:cBhvr>
                                        <p:cTn id="71" dur="1000" fill="hold"/>
                                        <p:tgtEl>
                                          <p:spTgt spid="5">
                                            <p:txEl>
                                              <p:pRg st="13" end="13"/>
                                            </p:txEl>
                                          </p:spTgt>
                                        </p:tgtEl>
                                        <p:attrNameLst>
                                          <p:attrName>ppt_x</p:attrName>
                                        </p:attrNameLst>
                                      </p:cBhvr>
                                      <p:tavLst>
                                        <p:tav tm="0">
                                          <p:val>
                                            <p:strVal val="#ppt_x"/>
                                          </p:val>
                                        </p:tav>
                                        <p:tav tm="100000">
                                          <p:val>
                                            <p:strVal val="#ppt_x"/>
                                          </p:val>
                                        </p:tav>
                                      </p:tavLst>
                                    </p:anim>
                                    <p:anim calcmode="lin" valueType="num">
                                      <p:cBhvr>
                                        <p:cTn id="72" dur="1000" fill="hold"/>
                                        <p:tgtEl>
                                          <p:spTgt spid="5">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52</a:t>
            </a:fld>
            <a:endParaRPr lang="en-US"/>
          </a:p>
        </p:txBody>
      </p:sp>
      <p:sp>
        <p:nvSpPr>
          <p:cNvPr id="3" name="Date Placeholder 2"/>
          <p:cNvSpPr>
            <a:spLocks noGrp="1"/>
          </p:cNvSpPr>
          <p:nvPr>
            <p:ph type="dt" sz="half" idx="10"/>
          </p:nvPr>
        </p:nvSpPr>
        <p:spPr/>
        <p:txBody>
          <a:bodyPr/>
          <a:lstStyle/>
          <a:p>
            <a:fld id="{DD770665-12EF-4639-AFA1-DAF77AF33865}"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pic>
        <p:nvPicPr>
          <p:cNvPr id="6" name="Picture 5"/>
          <p:cNvPicPr>
            <a:picLocks noChangeAspect="1"/>
          </p:cNvPicPr>
          <p:nvPr/>
        </p:nvPicPr>
        <p:blipFill>
          <a:blip r:embed="rId3"/>
          <a:stretch>
            <a:fillRect/>
          </a:stretch>
        </p:blipFill>
        <p:spPr>
          <a:xfrm>
            <a:off x="3833447" y="1278540"/>
            <a:ext cx="4142936" cy="4737982"/>
          </a:xfrm>
          <a:prstGeom prst="rect">
            <a:avLst/>
          </a:prstGeom>
        </p:spPr>
      </p:pic>
      <p:sp>
        <p:nvSpPr>
          <p:cNvPr id="5" name="TextBox 4"/>
          <p:cNvSpPr txBox="1"/>
          <p:nvPr/>
        </p:nvSpPr>
        <p:spPr>
          <a:xfrm>
            <a:off x="1547906" y="274918"/>
            <a:ext cx="3024094" cy="523220"/>
          </a:xfrm>
          <a:prstGeom prst="rect">
            <a:avLst/>
          </a:prstGeom>
          <a:noFill/>
        </p:spPr>
        <p:txBody>
          <a:bodyPr wrap="square" rtlCol="0">
            <a:spAutoFit/>
          </a:bodyPr>
          <a:lstStyle/>
          <a:p>
            <a:r>
              <a:rPr lang="en-US" sz="2800" b="1" dirty="0" smtClean="0">
                <a:solidFill>
                  <a:srgbClr val="FF0000"/>
                </a:solidFill>
              </a:rPr>
              <a:t>Different shapes</a:t>
            </a:r>
            <a:endParaRPr lang="en-US" sz="2800" b="1" dirty="0">
              <a:solidFill>
                <a:srgbClr val="FF0000"/>
              </a:solidFill>
            </a:endParaRPr>
          </a:p>
        </p:txBody>
      </p:sp>
      <p:pic>
        <p:nvPicPr>
          <p:cNvPr id="7" name="Picture 6"/>
          <p:cNvPicPr>
            <a:picLocks noChangeAspect="1"/>
          </p:cNvPicPr>
          <p:nvPr/>
        </p:nvPicPr>
        <p:blipFill>
          <a:blip r:embed="rId4"/>
          <a:stretch>
            <a:fillRect/>
          </a:stretch>
        </p:blipFill>
        <p:spPr>
          <a:xfrm>
            <a:off x="716033" y="1644811"/>
            <a:ext cx="2865368" cy="2145978"/>
          </a:xfrm>
          <a:prstGeom prst="rect">
            <a:avLst/>
          </a:prstGeom>
        </p:spPr>
      </p:pic>
    </p:spTree>
    <p:extLst>
      <p:ext uri="{BB962C8B-B14F-4D97-AF65-F5344CB8AC3E}">
        <p14:creationId xmlns:p14="http://schemas.microsoft.com/office/powerpoint/2010/main" val="223475667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53</a:t>
            </a:fld>
            <a:endParaRPr lang="en-US"/>
          </a:p>
        </p:txBody>
      </p:sp>
      <p:sp>
        <p:nvSpPr>
          <p:cNvPr id="3" name="Date Placeholder 2"/>
          <p:cNvSpPr>
            <a:spLocks noGrp="1"/>
          </p:cNvSpPr>
          <p:nvPr>
            <p:ph type="dt" sz="half" idx="10"/>
          </p:nvPr>
        </p:nvSpPr>
        <p:spPr/>
        <p:txBody>
          <a:bodyPr/>
          <a:lstStyle/>
          <a:p>
            <a:fld id="{787501B8-F1FD-48B0-9CC9-912B87D07022}"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sp>
        <p:nvSpPr>
          <p:cNvPr id="5" name="Rectangle 4"/>
          <p:cNvSpPr/>
          <p:nvPr/>
        </p:nvSpPr>
        <p:spPr>
          <a:xfrm>
            <a:off x="3048000" y="889844"/>
            <a:ext cx="6096000" cy="2862322"/>
          </a:xfrm>
          <a:prstGeom prst="rect">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r>
              <a:rPr lang="en-US" dirty="0" smtClean="0"/>
              <a:t> </a:t>
            </a:r>
            <a:r>
              <a:rPr lang="en-US" dirty="0">
                <a:solidFill>
                  <a:schemeClr val="accent2"/>
                </a:solidFill>
              </a:rPr>
              <a:t>The key characteristics of </a:t>
            </a:r>
            <a:r>
              <a:rPr lang="en-US" dirty="0" smtClean="0">
                <a:solidFill>
                  <a:schemeClr val="accent2"/>
                </a:solidFill>
              </a:rPr>
              <a:t>any orthodontic </a:t>
            </a:r>
            <a:r>
              <a:rPr lang="en-US" dirty="0">
                <a:solidFill>
                  <a:schemeClr val="accent2"/>
                </a:solidFill>
              </a:rPr>
              <a:t>temporary anchorage device (TAD) </a:t>
            </a:r>
            <a:r>
              <a:rPr lang="en-US" dirty="0" smtClean="0">
                <a:solidFill>
                  <a:schemeClr val="accent2"/>
                </a:solidFill>
              </a:rPr>
              <a:t>are</a:t>
            </a:r>
          </a:p>
          <a:p>
            <a:endParaRPr lang="en-US" dirty="0"/>
          </a:p>
          <a:p>
            <a:endParaRPr lang="en-US" dirty="0" smtClean="0"/>
          </a:p>
          <a:p>
            <a:r>
              <a:rPr lang="en-US" dirty="0" smtClean="0"/>
              <a:t> </a:t>
            </a:r>
            <a:r>
              <a:rPr lang="en-US" dirty="0"/>
              <a:t>(1) its short- </a:t>
            </a:r>
            <a:r>
              <a:rPr lang="en-US" dirty="0" smtClean="0"/>
              <a:t>and long-term </a:t>
            </a:r>
            <a:r>
              <a:rPr lang="en-US" dirty="0"/>
              <a:t>stability, the major indicator of success or failure, </a:t>
            </a:r>
            <a:r>
              <a:rPr lang="en-US" dirty="0" smtClean="0"/>
              <a:t>and</a:t>
            </a:r>
          </a:p>
          <a:p>
            <a:endParaRPr lang="en-US" dirty="0"/>
          </a:p>
          <a:p>
            <a:endParaRPr lang="en-US" dirty="0"/>
          </a:p>
          <a:p>
            <a:r>
              <a:rPr lang="en-US" dirty="0"/>
              <a:t>(2) its ease of use, which includes both its placement and the</a:t>
            </a:r>
          </a:p>
          <a:p>
            <a:r>
              <a:rPr lang="en-US" dirty="0"/>
              <a:t>features of the attachment that extends into the oral cavity. </a:t>
            </a:r>
            <a:r>
              <a:rPr lang="en-US" dirty="0" err="1" smtClean="0"/>
              <a:t>Th</a:t>
            </a:r>
            <a:endParaRPr lang="en-US" dirty="0"/>
          </a:p>
        </p:txBody>
      </p:sp>
      <p:sp>
        <p:nvSpPr>
          <p:cNvPr id="6" name="Rectangle 5"/>
          <p:cNvSpPr/>
          <p:nvPr/>
        </p:nvSpPr>
        <p:spPr>
          <a:xfrm>
            <a:off x="1019698" y="290118"/>
            <a:ext cx="3397597" cy="400110"/>
          </a:xfrm>
          <a:prstGeom prst="rect">
            <a:avLst/>
          </a:prstGeom>
        </p:spPr>
        <p:txBody>
          <a:bodyPr wrap="none">
            <a:spAutoFit/>
          </a:bodyPr>
          <a:lstStyle/>
          <a:p>
            <a:r>
              <a:rPr lang="en-US" sz="2000" b="1" dirty="0">
                <a:solidFill>
                  <a:srgbClr val="FF0000"/>
                </a:solidFill>
              </a:rPr>
              <a:t>Temporary Anchorage Devices</a:t>
            </a:r>
          </a:p>
        </p:txBody>
      </p:sp>
    </p:spTree>
    <p:extLst>
      <p:ext uri="{BB962C8B-B14F-4D97-AF65-F5344CB8AC3E}">
        <p14:creationId xmlns:p14="http://schemas.microsoft.com/office/powerpoint/2010/main" val="405446557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54</a:t>
            </a:fld>
            <a:endParaRPr lang="en-US"/>
          </a:p>
        </p:txBody>
      </p:sp>
      <p:sp>
        <p:nvSpPr>
          <p:cNvPr id="3" name="Date Placeholder 2"/>
          <p:cNvSpPr>
            <a:spLocks noGrp="1"/>
          </p:cNvSpPr>
          <p:nvPr>
            <p:ph type="dt" sz="half" idx="10"/>
          </p:nvPr>
        </p:nvSpPr>
        <p:spPr/>
        <p:txBody>
          <a:bodyPr/>
          <a:lstStyle/>
          <a:p>
            <a:fld id="{F912D920-B335-45D5-ABEF-5CE2717C8046}"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sp>
        <p:nvSpPr>
          <p:cNvPr id="5" name="Rectangle 4"/>
          <p:cNvSpPr/>
          <p:nvPr/>
        </p:nvSpPr>
        <p:spPr>
          <a:xfrm>
            <a:off x="673100" y="489635"/>
            <a:ext cx="9690100" cy="400110"/>
          </a:xfrm>
          <a:prstGeom prst="rect">
            <a:avLst/>
          </a:prstGeom>
        </p:spPr>
        <p:txBody>
          <a:bodyPr wrap="square">
            <a:spAutoFit/>
          </a:bodyPr>
          <a:lstStyle/>
          <a:p>
            <a:r>
              <a:rPr lang="en-US" sz="2000" b="1" dirty="0">
                <a:solidFill>
                  <a:srgbClr val="FF0000"/>
                </a:solidFill>
              </a:rPr>
              <a:t>Factors in stability-related success that have been shown to </a:t>
            </a:r>
            <a:r>
              <a:rPr lang="en-US" sz="2000" b="1" dirty="0" smtClean="0">
                <a:solidFill>
                  <a:srgbClr val="FF0000"/>
                </a:solidFill>
              </a:rPr>
              <a:t>be important </a:t>
            </a:r>
            <a:r>
              <a:rPr lang="en-US" sz="2000" b="1" dirty="0">
                <a:solidFill>
                  <a:srgbClr val="FF0000"/>
                </a:solidFill>
              </a:rPr>
              <a:t>are:</a:t>
            </a:r>
          </a:p>
        </p:txBody>
      </p:sp>
      <p:sp>
        <p:nvSpPr>
          <p:cNvPr id="6" name="Rectangle 5"/>
          <p:cNvSpPr/>
          <p:nvPr/>
        </p:nvSpPr>
        <p:spPr>
          <a:xfrm>
            <a:off x="838201" y="1472684"/>
            <a:ext cx="3252429" cy="369332"/>
          </a:xfrm>
          <a:prstGeom prst="rect">
            <a:avLst/>
          </a:prstGeom>
        </p:spPr>
        <p:txBody>
          <a:bodyPr wrap="none">
            <a:spAutoFit/>
          </a:bodyPr>
          <a:lstStyle/>
          <a:p>
            <a:r>
              <a:rPr lang="en-US" dirty="0"/>
              <a:t>• The pitch of the screw threads </a:t>
            </a:r>
          </a:p>
        </p:txBody>
      </p:sp>
      <p:sp>
        <p:nvSpPr>
          <p:cNvPr id="7" name="Rectangle 6"/>
          <p:cNvSpPr/>
          <p:nvPr/>
        </p:nvSpPr>
        <p:spPr>
          <a:xfrm>
            <a:off x="838201" y="2240289"/>
            <a:ext cx="2559099" cy="369332"/>
          </a:xfrm>
          <a:prstGeom prst="rect">
            <a:avLst/>
          </a:prstGeom>
        </p:spPr>
        <p:txBody>
          <a:bodyPr wrap="none">
            <a:spAutoFit/>
          </a:bodyPr>
          <a:lstStyle/>
          <a:p>
            <a:r>
              <a:rPr lang="en-US" dirty="0"/>
              <a:t>• The length of the screw</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7182" y="2996738"/>
            <a:ext cx="5353609" cy="2502362"/>
          </a:xfrm>
          <a:prstGeom prst="rect">
            <a:avLst/>
          </a:prstGeom>
        </p:spPr>
      </p:pic>
      <p:sp>
        <p:nvSpPr>
          <p:cNvPr id="9" name="TextBox 8"/>
          <p:cNvSpPr txBox="1"/>
          <p:nvPr/>
        </p:nvSpPr>
        <p:spPr>
          <a:xfrm flipH="1">
            <a:off x="8732519" y="2520950"/>
            <a:ext cx="2399031" cy="369332"/>
          </a:xfrm>
          <a:prstGeom prst="rect">
            <a:avLst/>
          </a:prstGeom>
          <a:noFill/>
        </p:spPr>
        <p:txBody>
          <a:bodyPr wrap="square" rtlCol="0">
            <a:spAutoFit/>
          </a:bodyPr>
          <a:lstStyle/>
          <a:p>
            <a:r>
              <a:rPr lang="en-US" dirty="0" smtClean="0"/>
              <a:t>Ahmed etal,2020</a:t>
            </a:r>
            <a:endParaRPr lang="en-US" dirty="0"/>
          </a:p>
        </p:txBody>
      </p:sp>
    </p:spTree>
    <p:extLst>
      <p:ext uri="{BB962C8B-B14F-4D97-AF65-F5344CB8AC3E}">
        <p14:creationId xmlns:p14="http://schemas.microsoft.com/office/powerpoint/2010/main" val="66143008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55</a:t>
            </a:fld>
            <a:endParaRPr lang="en-US"/>
          </a:p>
        </p:txBody>
      </p:sp>
      <p:sp>
        <p:nvSpPr>
          <p:cNvPr id="3" name="Date Placeholder 2"/>
          <p:cNvSpPr>
            <a:spLocks noGrp="1"/>
          </p:cNvSpPr>
          <p:nvPr>
            <p:ph type="dt" sz="half" idx="10"/>
          </p:nvPr>
        </p:nvSpPr>
        <p:spPr/>
        <p:txBody>
          <a:bodyPr/>
          <a:lstStyle/>
          <a:p>
            <a:fld id="{DF5C3014-5335-468B-8770-FBF257EF2029}"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1700" y="1644650"/>
            <a:ext cx="4102100" cy="4102100"/>
          </a:xfrm>
          <a:prstGeom prst="rect">
            <a:avLst/>
          </a:prstGeom>
        </p:spPr>
      </p:pic>
      <p:sp>
        <p:nvSpPr>
          <p:cNvPr id="6" name="Rectangle 5"/>
          <p:cNvSpPr/>
          <p:nvPr/>
        </p:nvSpPr>
        <p:spPr>
          <a:xfrm>
            <a:off x="610036" y="761484"/>
            <a:ext cx="3751733" cy="461665"/>
          </a:xfrm>
          <a:prstGeom prst="rect">
            <a:avLst/>
          </a:prstGeom>
        </p:spPr>
        <p:txBody>
          <a:bodyPr wrap="none">
            <a:spAutoFit/>
          </a:bodyPr>
          <a:lstStyle/>
          <a:p>
            <a:r>
              <a:rPr lang="en-US" sz="2400" b="1" dirty="0">
                <a:solidFill>
                  <a:srgbClr val="FF0000"/>
                </a:solidFill>
              </a:rPr>
              <a:t>• The diameter of the screw</a:t>
            </a:r>
          </a:p>
        </p:txBody>
      </p:sp>
      <p:sp>
        <p:nvSpPr>
          <p:cNvPr id="7" name="Rectangle 6"/>
          <p:cNvSpPr/>
          <p:nvPr/>
        </p:nvSpPr>
        <p:spPr>
          <a:xfrm>
            <a:off x="736256" y="1510784"/>
            <a:ext cx="1749646" cy="369332"/>
          </a:xfrm>
          <a:prstGeom prst="rect">
            <a:avLst/>
          </a:prstGeom>
        </p:spPr>
        <p:txBody>
          <a:bodyPr wrap="none">
            <a:spAutoFit/>
          </a:bodyPr>
          <a:lstStyle/>
          <a:p>
            <a:r>
              <a:rPr lang="en-US" dirty="0"/>
              <a:t>alveolar process </a:t>
            </a:r>
          </a:p>
        </p:txBody>
      </p:sp>
      <p:sp>
        <p:nvSpPr>
          <p:cNvPr id="8" name="Right Arrow 7"/>
          <p:cNvSpPr/>
          <p:nvPr/>
        </p:nvSpPr>
        <p:spPr>
          <a:xfrm>
            <a:off x="2628900" y="1644650"/>
            <a:ext cx="806450" cy="2303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524801" y="1575176"/>
            <a:ext cx="1967398" cy="369332"/>
          </a:xfrm>
          <a:prstGeom prst="rect">
            <a:avLst/>
          </a:prstGeom>
        </p:spPr>
        <p:txBody>
          <a:bodyPr wrap="none">
            <a:spAutoFit/>
          </a:bodyPr>
          <a:lstStyle/>
          <a:p>
            <a:r>
              <a:rPr lang="en-US" dirty="0"/>
              <a:t>be narrow enough </a:t>
            </a:r>
          </a:p>
        </p:txBody>
      </p:sp>
    </p:spTree>
    <p:extLst>
      <p:ext uri="{BB962C8B-B14F-4D97-AF65-F5344CB8AC3E}">
        <p14:creationId xmlns:p14="http://schemas.microsoft.com/office/powerpoint/2010/main" val="41484824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56</a:t>
            </a:fld>
            <a:endParaRPr lang="en-US"/>
          </a:p>
        </p:txBody>
      </p:sp>
      <p:sp>
        <p:nvSpPr>
          <p:cNvPr id="3" name="Date Placeholder 2"/>
          <p:cNvSpPr>
            <a:spLocks noGrp="1"/>
          </p:cNvSpPr>
          <p:nvPr>
            <p:ph type="dt" sz="half" idx="10"/>
          </p:nvPr>
        </p:nvSpPr>
        <p:spPr/>
        <p:txBody>
          <a:bodyPr/>
          <a:lstStyle/>
          <a:p>
            <a:fld id="{9DB5AE43-80DB-479A-B780-138963264066}"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pic>
        <p:nvPicPr>
          <p:cNvPr id="5" name="Picture 4"/>
          <p:cNvPicPr>
            <a:picLocks noChangeAspect="1"/>
          </p:cNvPicPr>
          <p:nvPr/>
        </p:nvPicPr>
        <p:blipFill>
          <a:blip r:embed="rId3"/>
          <a:stretch>
            <a:fillRect/>
          </a:stretch>
        </p:blipFill>
        <p:spPr>
          <a:xfrm>
            <a:off x="107950" y="359998"/>
            <a:ext cx="9908493" cy="3155015"/>
          </a:xfrm>
          <a:prstGeom prst="rect">
            <a:avLst/>
          </a:prstGeom>
        </p:spPr>
      </p:pic>
      <p:pic>
        <p:nvPicPr>
          <p:cNvPr id="6" name="Picture 5"/>
          <p:cNvPicPr>
            <a:picLocks noChangeAspect="1"/>
          </p:cNvPicPr>
          <p:nvPr/>
        </p:nvPicPr>
        <p:blipFill>
          <a:blip r:embed="rId4"/>
          <a:stretch>
            <a:fillRect/>
          </a:stretch>
        </p:blipFill>
        <p:spPr>
          <a:xfrm>
            <a:off x="742950" y="3594468"/>
            <a:ext cx="8093946" cy="3021328"/>
          </a:xfrm>
          <a:prstGeom prst="rect">
            <a:avLst/>
          </a:prstGeom>
        </p:spPr>
      </p:pic>
    </p:spTree>
    <p:extLst>
      <p:ext uri="{BB962C8B-B14F-4D97-AF65-F5344CB8AC3E}">
        <p14:creationId xmlns:p14="http://schemas.microsoft.com/office/powerpoint/2010/main" val="188580966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7C838C-9595-49E9-8E10-495590DE7F88}" type="datetime2">
              <a:rPr lang="en-US" smtClean="0"/>
              <a:t>Saturday, December 4, 2021</a:t>
            </a:fld>
            <a:endParaRPr lang="en-US" dirty="0"/>
          </a:p>
        </p:txBody>
      </p:sp>
      <p:sp>
        <p:nvSpPr>
          <p:cNvPr id="3" name="Footer Placeholder 2"/>
          <p:cNvSpPr>
            <a:spLocks noGrp="1"/>
          </p:cNvSpPr>
          <p:nvPr>
            <p:ph type="ftr" sz="quarter" idx="11"/>
          </p:nvPr>
        </p:nvSpPr>
        <p:spPr/>
        <p:txBody>
          <a:bodyPr/>
          <a:lstStyle/>
          <a:p>
            <a:r>
              <a:rPr lang="en-US" smtClean="0"/>
              <a:t>Shahbaa  AbdulGHafoor</a:t>
            </a:r>
            <a:endParaRPr lang="en-US" dirty="0"/>
          </a:p>
        </p:txBody>
      </p:sp>
      <p:sp>
        <p:nvSpPr>
          <p:cNvPr id="4" name="Slide Number Placeholder 3"/>
          <p:cNvSpPr>
            <a:spLocks noGrp="1"/>
          </p:cNvSpPr>
          <p:nvPr>
            <p:ph type="sldNum" sz="quarter" idx="12"/>
          </p:nvPr>
        </p:nvSpPr>
        <p:spPr/>
        <p:txBody>
          <a:bodyPr/>
          <a:lstStyle/>
          <a:p>
            <a:fld id="{A5C98A2F-7B34-4D36-A6C8-4AC770F4BE7A}" type="slidenum">
              <a:rPr lang="en-US" smtClean="0"/>
              <a:t>57</a:t>
            </a:fld>
            <a:endParaRPr lang="en-US"/>
          </a:p>
        </p:txBody>
      </p:sp>
      <p:pic>
        <p:nvPicPr>
          <p:cNvPr id="5" name="Picture 4"/>
          <p:cNvPicPr>
            <a:picLocks noChangeAspect="1"/>
          </p:cNvPicPr>
          <p:nvPr/>
        </p:nvPicPr>
        <p:blipFill rotWithShape="1">
          <a:blip r:embed="rId2"/>
          <a:srcRect t="5564"/>
          <a:stretch/>
        </p:blipFill>
        <p:spPr>
          <a:xfrm>
            <a:off x="241300" y="857250"/>
            <a:ext cx="5473700" cy="4054090"/>
          </a:xfrm>
          <a:prstGeom prst="rect">
            <a:avLst/>
          </a:prstGeom>
        </p:spPr>
      </p:pic>
      <p:pic>
        <p:nvPicPr>
          <p:cNvPr id="6" name="Picture 5"/>
          <p:cNvPicPr>
            <a:picLocks noChangeAspect="1"/>
          </p:cNvPicPr>
          <p:nvPr/>
        </p:nvPicPr>
        <p:blipFill>
          <a:blip r:embed="rId3"/>
          <a:stretch>
            <a:fillRect/>
          </a:stretch>
        </p:blipFill>
        <p:spPr>
          <a:xfrm>
            <a:off x="6400800" y="1073150"/>
            <a:ext cx="4953000" cy="3886200"/>
          </a:xfrm>
          <a:prstGeom prst="rect">
            <a:avLst/>
          </a:prstGeom>
        </p:spPr>
      </p:pic>
      <p:sp>
        <p:nvSpPr>
          <p:cNvPr id="7" name="Rectangle 6"/>
          <p:cNvSpPr/>
          <p:nvPr/>
        </p:nvSpPr>
        <p:spPr>
          <a:xfrm>
            <a:off x="5715000" y="5150535"/>
            <a:ext cx="6096000" cy="646331"/>
          </a:xfrm>
          <a:prstGeom prst="rect">
            <a:avLst/>
          </a:prstGeom>
        </p:spPr>
        <p:txBody>
          <a:bodyPr>
            <a:spAutoFit/>
          </a:bodyPr>
          <a:lstStyle/>
          <a:p>
            <a:r>
              <a:rPr lang="en-US" dirty="0">
                <a:solidFill>
                  <a:srgbClr val="00B050"/>
                </a:solidFill>
              </a:rPr>
              <a:t>Flow diagram of the study inclusion of the systematic review and meta-analysis.</a:t>
            </a:r>
          </a:p>
        </p:txBody>
      </p:sp>
      <p:sp>
        <p:nvSpPr>
          <p:cNvPr id="8" name="Rectangle 7"/>
          <p:cNvSpPr/>
          <p:nvPr/>
        </p:nvSpPr>
        <p:spPr>
          <a:xfrm>
            <a:off x="475785" y="392842"/>
            <a:ext cx="3963329" cy="369332"/>
          </a:xfrm>
          <a:prstGeom prst="rect">
            <a:avLst/>
          </a:prstGeom>
        </p:spPr>
        <p:txBody>
          <a:bodyPr wrap="none">
            <a:spAutoFit/>
          </a:bodyPr>
          <a:lstStyle/>
          <a:p>
            <a:r>
              <a:rPr lang="en-US" dirty="0">
                <a:solidFill>
                  <a:srgbClr val="00B050"/>
                </a:solidFill>
              </a:rPr>
              <a:t>General information of included studies.</a:t>
            </a:r>
          </a:p>
        </p:txBody>
      </p:sp>
    </p:spTree>
    <p:extLst>
      <p:ext uri="{BB962C8B-B14F-4D97-AF65-F5344CB8AC3E}">
        <p14:creationId xmlns:p14="http://schemas.microsoft.com/office/powerpoint/2010/main" val="177352992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B1E017-47BF-4809-9513-3D0F31D3DF62}" type="datetime2">
              <a:rPr lang="en-US" smtClean="0"/>
              <a:t>Saturday, December 4, 2021</a:t>
            </a:fld>
            <a:endParaRPr lang="en-US" dirty="0"/>
          </a:p>
        </p:txBody>
      </p:sp>
      <p:sp>
        <p:nvSpPr>
          <p:cNvPr id="3" name="Footer Placeholder 2"/>
          <p:cNvSpPr>
            <a:spLocks noGrp="1"/>
          </p:cNvSpPr>
          <p:nvPr>
            <p:ph type="ftr" sz="quarter" idx="11"/>
          </p:nvPr>
        </p:nvSpPr>
        <p:spPr/>
        <p:txBody>
          <a:bodyPr/>
          <a:lstStyle/>
          <a:p>
            <a:r>
              <a:rPr lang="en-US" dirty="0" err="1" smtClean="0"/>
              <a:t>Shahbaa</a:t>
            </a:r>
            <a:r>
              <a:rPr lang="en-US" dirty="0" smtClean="0"/>
              <a:t>  </a:t>
            </a:r>
            <a:r>
              <a:rPr lang="en-US" dirty="0" err="1" smtClean="0"/>
              <a:t>AbdulGHafoor</a:t>
            </a:r>
            <a:endParaRPr lang="en-US" dirty="0"/>
          </a:p>
        </p:txBody>
      </p:sp>
      <p:sp>
        <p:nvSpPr>
          <p:cNvPr id="4" name="Slide Number Placeholder 3"/>
          <p:cNvSpPr>
            <a:spLocks noGrp="1"/>
          </p:cNvSpPr>
          <p:nvPr>
            <p:ph type="sldNum" sz="quarter" idx="12"/>
          </p:nvPr>
        </p:nvSpPr>
        <p:spPr/>
        <p:txBody>
          <a:bodyPr/>
          <a:lstStyle/>
          <a:p>
            <a:fld id="{A5C98A2F-7B34-4D36-A6C8-4AC770F4BE7A}" type="slidenum">
              <a:rPr lang="en-US" smtClean="0"/>
              <a:t>58</a:t>
            </a:fld>
            <a:endParaRPr lang="en-US"/>
          </a:p>
        </p:txBody>
      </p:sp>
      <p:pic>
        <p:nvPicPr>
          <p:cNvPr id="5" name="Picture 4"/>
          <p:cNvPicPr>
            <a:picLocks noChangeAspect="1"/>
          </p:cNvPicPr>
          <p:nvPr/>
        </p:nvPicPr>
        <p:blipFill>
          <a:blip r:embed="rId3"/>
          <a:stretch>
            <a:fillRect/>
          </a:stretch>
        </p:blipFill>
        <p:spPr>
          <a:xfrm>
            <a:off x="542108" y="652600"/>
            <a:ext cx="10162222" cy="2691905"/>
          </a:xfrm>
          <a:prstGeom prst="rect">
            <a:avLst/>
          </a:prstGeom>
        </p:spPr>
      </p:pic>
      <p:sp>
        <p:nvSpPr>
          <p:cNvPr id="6" name="Rectangle 5"/>
          <p:cNvSpPr/>
          <p:nvPr/>
        </p:nvSpPr>
        <p:spPr>
          <a:xfrm>
            <a:off x="1974850" y="3721438"/>
            <a:ext cx="6096000" cy="2031325"/>
          </a:xfrm>
          <a:prstGeom prst="rect">
            <a:avLst/>
          </a:prstGeom>
          <a:solidFill>
            <a:srgbClr val="FFFF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r>
              <a:rPr lang="en-US" dirty="0"/>
              <a:t>Six studies reported the success rates of self-drilling and self-tapping </a:t>
            </a:r>
            <a:r>
              <a:rPr lang="en-US" dirty="0" err="1"/>
              <a:t>miniscrews</a:t>
            </a:r>
            <a:r>
              <a:rPr lang="en-US" dirty="0"/>
              <a:t> as temporary anchorage auxiliaries for orthodontic treatment. The feasible data were pooled to investigate the overall success rates of two </a:t>
            </a:r>
            <a:r>
              <a:rPr lang="en-US" dirty="0" err="1"/>
              <a:t>miniscrew</a:t>
            </a:r>
            <a:r>
              <a:rPr lang="en-US" dirty="0"/>
              <a:t> system. The meta-analysis showed that the success rates did not differ between the two types of </a:t>
            </a:r>
            <a:r>
              <a:rPr lang="en-US" dirty="0" err="1"/>
              <a:t>miniscrews</a:t>
            </a:r>
            <a:r>
              <a:rPr lang="en-US" dirty="0"/>
              <a:t> </a:t>
            </a:r>
            <a:r>
              <a:rPr lang="en-US" dirty="0" smtClean="0"/>
              <a:t>(odds </a:t>
            </a:r>
            <a:r>
              <a:rPr lang="en-US" dirty="0"/>
              <a:t>ratio (OR) 0.90, 95% confidence interval (CI) 0.52–1.53</a:t>
            </a:r>
            <a:r>
              <a:rPr lang="en-US" dirty="0" smtClean="0"/>
              <a:t>;)</a:t>
            </a:r>
            <a:endParaRPr lang="en-US" dirty="0"/>
          </a:p>
        </p:txBody>
      </p:sp>
    </p:spTree>
    <p:extLst>
      <p:ext uri="{BB962C8B-B14F-4D97-AF65-F5344CB8AC3E}">
        <p14:creationId xmlns:p14="http://schemas.microsoft.com/office/powerpoint/2010/main" val="151423830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59</a:t>
            </a:fld>
            <a:endParaRPr lang="en-US"/>
          </a:p>
        </p:txBody>
      </p:sp>
      <p:sp>
        <p:nvSpPr>
          <p:cNvPr id="3" name="Date Placeholder 2"/>
          <p:cNvSpPr>
            <a:spLocks noGrp="1"/>
          </p:cNvSpPr>
          <p:nvPr>
            <p:ph type="dt" sz="half" idx="10"/>
          </p:nvPr>
        </p:nvSpPr>
        <p:spPr/>
        <p:txBody>
          <a:bodyPr/>
          <a:lstStyle/>
          <a:p>
            <a:fld id="{A67FC32D-89B2-4F5D-9935-7D5743806564}"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sp>
        <p:nvSpPr>
          <p:cNvPr id="5" name="Rectangle 4"/>
          <p:cNvSpPr/>
          <p:nvPr/>
        </p:nvSpPr>
        <p:spPr>
          <a:xfrm>
            <a:off x="119575" y="0"/>
            <a:ext cx="6098345" cy="1846659"/>
          </a:xfrm>
          <a:prstGeom prst="rect">
            <a:avLst/>
          </a:prstGeom>
        </p:spPr>
        <p:txBody>
          <a:bodyPr wrap="square">
            <a:spAutoFit/>
          </a:bodyPr>
          <a:lstStyle/>
          <a:p>
            <a:r>
              <a:rPr lang="en-US" sz="2400" b="1" dirty="0">
                <a:solidFill>
                  <a:srgbClr val="FF0000"/>
                </a:solidFill>
              </a:rPr>
              <a:t>Ease of Use</a:t>
            </a:r>
            <a:r>
              <a:rPr lang="en-US" sz="2400" b="1" dirty="0" smtClean="0">
                <a:solidFill>
                  <a:srgbClr val="FF0000"/>
                </a:solidFill>
              </a:rPr>
              <a:t>.</a:t>
            </a:r>
          </a:p>
          <a:p>
            <a:r>
              <a:rPr lang="en-US" dirty="0" smtClean="0">
                <a:solidFill>
                  <a:srgbClr val="FF0000"/>
                </a:solidFill>
              </a:rPr>
              <a:t> </a:t>
            </a:r>
            <a:r>
              <a:rPr lang="en-US" dirty="0"/>
              <a:t>For bone screws, ease of use has two components:</a:t>
            </a:r>
          </a:p>
          <a:p>
            <a:r>
              <a:rPr lang="en-US" dirty="0"/>
              <a:t>how easy or difficult it is to place the screw </a:t>
            </a:r>
            <a:r>
              <a:rPr lang="en-US" dirty="0" smtClean="0"/>
              <a:t> </a:t>
            </a:r>
            <a:r>
              <a:rPr lang="en-US" dirty="0"/>
              <a:t>and how</a:t>
            </a:r>
          </a:p>
          <a:p>
            <a:r>
              <a:rPr lang="en-US" dirty="0"/>
              <a:t>easy it is to use the exposed screw head as an attachment for springs</a:t>
            </a:r>
          </a:p>
          <a:p>
            <a:r>
              <a:rPr lang="en-US" dirty="0"/>
              <a:t>or wires.</a:t>
            </a:r>
          </a:p>
        </p:txBody>
      </p:sp>
      <p:pic>
        <p:nvPicPr>
          <p:cNvPr id="6" name="Picture 5"/>
          <p:cNvPicPr>
            <a:picLocks noChangeAspect="1"/>
          </p:cNvPicPr>
          <p:nvPr/>
        </p:nvPicPr>
        <p:blipFill>
          <a:blip r:embed="rId2"/>
          <a:stretch>
            <a:fillRect/>
          </a:stretch>
        </p:blipFill>
        <p:spPr>
          <a:xfrm>
            <a:off x="692400" y="1760306"/>
            <a:ext cx="3034802" cy="1694779"/>
          </a:xfrm>
          <a:prstGeom prst="rect">
            <a:avLst/>
          </a:prstGeom>
        </p:spPr>
      </p:pic>
      <p:pic>
        <p:nvPicPr>
          <p:cNvPr id="7" name="Picture 6"/>
          <p:cNvPicPr>
            <a:picLocks noChangeAspect="1"/>
          </p:cNvPicPr>
          <p:nvPr/>
        </p:nvPicPr>
        <p:blipFill>
          <a:blip r:embed="rId3"/>
          <a:stretch>
            <a:fillRect/>
          </a:stretch>
        </p:blipFill>
        <p:spPr>
          <a:xfrm>
            <a:off x="3883418" y="1840818"/>
            <a:ext cx="2877667" cy="1607027"/>
          </a:xfrm>
          <a:prstGeom prst="rect">
            <a:avLst/>
          </a:prstGeom>
        </p:spPr>
      </p:pic>
      <p:pic>
        <p:nvPicPr>
          <p:cNvPr id="8" name="Picture 7"/>
          <p:cNvPicPr>
            <a:picLocks noChangeAspect="1"/>
          </p:cNvPicPr>
          <p:nvPr/>
        </p:nvPicPr>
        <p:blipFill>
          <a:blip r:embed="rId4"/>
          <a:stretch>
            <a:fillRect/>
          </a:stretch>
        </p:blipFill>
        <p:spPr>
          <a:xfrm>
            <a:off x="7447211" y="1840818"/>
            <a:ext cx="3012119" cy="1682112"/>
          </a:xfrm>
          <a:prstGeom prst="rect">
            <a:avLst/>
          </a:prstGeom>
        </p:spPr>
      </p:pic>
      <p:pic>
        <p:nvPicPr>
          <p:cNvPr id="9" name="Picture 8"/>
          <p:cNvPicPr>
            <a:picLocks noChangeAspect="1"/>
          </p:cNvPicPr>
          <p:nvPr/>
        </p:nvPicPr>
        <p:blipFill>
          <a:blip r:embed="rId5"/>
          <a:stretch>
            <a:fillRect/>
          </a:stretch>
        </p:blipFill>
        <p:spPr>
          <a:xfrm>
            <a:off x="1333109" y="4100355"/>
            <a:ext cx="3302196" cy="1844104"/>
          </a:xfrm>
          <a:prstGeom prst="rect">
            <a:avLst/>
          </a:prstGeom>
        </p:spPr>
      </p:pic>
      <p:pic>
        <p:nvPicPr>
          <p:cNvPr id="10" name="Picture 9"/>
          <p:cNvPicPr>
            <a:picLocks noChangeAspect="1"/>
          </p:cNvPicPr>
          <p:nvPr/>
        </p:nvPicPr>
        <p:blipFill>
          <a:blip r:embed="rId6"/>
          <a:stretch>
            <a:fillRect/>
          </a:stretch>
        </p:blipFill>
        <p:spPr>
          <a:xfrm>
            <a:off x="6963507" y="4100355"/>
            <a:ext cx="3495823" cy="1952235"/>
          </a:xfrm>
          <a:prstGeom prst="rect">
            <a:avLst/>
          </a:prstGeom>
        </p:spPr>
      </p:pic>
      <p:sp>
        <p:nvSpPr>
          <p:cNvPr id="11" name="TextBox 10"/>
          <p:cNvSpPr txBox="1"/>
          <p:nvPr/>
        </p:nvSpPr>
        <p:spPr>
          <a:xfrm>
            <a:off x="8295341" y="1135529"/>
            <a:ext cx="2468283" cy="369332"/>
          </a:xfrm>
          <a:prstGeom prst="rect">
            <a:avLst/>
          </a:prstGeom>
          <a:noFill/>
        </p:spPr>
        <p:txBody>
          <a:bodyPr wrap="square" rtlCol="0">
            <a:spAutoFit/>
          </a:bodyPr>
          <a:lstStyle/>
          <a:p>
            <a:r>
              <a:rPr lang="en-US" dirty="0" smtClean="0"/>
              <a:t>Profit,2017</a:t>
            </a:r>
            <a:endParaRPr lang="en-US" dirty="0"/>
          </a:p>
        </p:txBody>
      </p:sp>
    </p:spTree>
    <p:extLst>
      <p:ext uri="{BB962C8B-B14F-4D97-AF65-F5344CB8AC3E}">
        <p14:creationId xmlns:p14="http://schemas.microsoft.com/office/powerpoint/2010/main" val="2097555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11804" y="1021032"/>
            <a:ext cx="3149360" cy="3242566"/>
          </a:xfrm>
          <a:prstGeom prst="rect">
            <a:avLst/>
          </a:prstGeom>
        </p:spPr>
      </p:pic>
      <p:pic>
        <p:nvPicPr>
          <p:cNvPr id="3" name="Picture 2"/>
          <p:cNvPicPr>
            <a:picLocks noChangeAspect="1"/>
          </p:cNvPicPr>
          <p:nvPr/>
        </p:nvPicPr>
        <p:blipFill>
          <a:blip r:embed="rId4"/>
          <a:stretch>
            <a:fillRect/>
          </a:stretch>
        </p:blipFill>
        <p:spPr>
          <a:xfrm>
            <a:off x="6849688" y="1272505"/>
            <a:ext cx="3651343" cy="2991094"/>
          </a:xfrm>
          <a:prstGeom prst="rect">
            <a:avLst/>
          </a:prstGeom>
        </p:spPr>
      </p:pic>
      <p:sp>
        <p:nvSpPr>
          <p:cNvPr id="4" name="Rectangle 3"/>
          <p:cNvSpPr/>
          <p:nvPr/>
        </p:nvSpPr>
        <p:spPr>
          <a:xfrm>
            <a:off x="1363287" y="4424789"/>
            <a:ext cx="6096000" cy="646587"/>
          </a:xfrm>
          <a:prstGeom prst="rect">
            <a:avLst/>
          </a:prstGeom>
        </p:spPr>
        <p:txBody>
          <a:bodyPr>
            <a:spAutoFit/>
          </a:bodyPr>
          <a:lstStyle/>
          <a:p>
            <a:r>
              <a:rPr lang="en-US" sz="1801" dirty="0">
                <a:solidFill>
                  <a:srgbClr val="FF0000"/>
                </a:solidFill>
              </a:rPr>
              <a:t>Less dense trabecular </a:t>
            </a:r>
            <a:r>
              <a:rPr lang="en-US" sz="1801" dirty="0"/>
              <a:t>bone</a:t>
            </a:r>
          </a:p>
          <a:p>
            <a:r>
              <a:rPr lang="en-US" sz="1801" dirty="0"/>
              <a:t>of the maxillary anterior region</a:t>
            </a:r>
          </a:p>
        </p:txBody>
      </p:sp>
      <p:sp>
        <p:nvSpPr>
          <p:cNvPr id="5" name="Rectangle 4"/>
          <p:cNvSpPr/>
          <p:nvPr/>
        </p:nvSpPr>
        <p:spPr>
          <a:xfrm>
            <a:off x="6096000" y="4424787"/>
            <a:ext cx="6096000" cy="646587"/>
          </a:xfrm>
          <a:prstGeom prst="rect">
            <a:avLst/>
          </a:prstGeom>
        </p:spPr>
        <p:txBody>
          <a:bodyPr>
            <a:spAutoFit/>
          </a:bodyPr>
          <a:lstStyle/>
          <a:p>
            <a:r>
              <a:rPr lang="en-US" sz="1801" dirty="0">
                <a:solidFill>
                  <a:srgbClr val="FF0000"/>
                </a:solidFill>
              </a:rPr>
              <a:t>Dense alveolar bone </a:t>
            </a:r>
            <a:r>
              <a:rPr lang="en-US" sz="1801" dirty="0"/>
              <a:t>with horizontal arrangement</a:t>
            </a:r>
          </a:p>
          <a:p>
            <a:r>
              <a:rPr lang="en-US" sz="1801" dirty="0"/>
              <a:t>of the </a:t>
            </a:r>
            <a:r>
              <a:rPr lang="en-US" sz="1801" dirty="0" err="1"/>
              <a:t>trabeculae</a:t>
            </a:r>
            <a:r>
              <a:rPr lang="en-US" sz="1801" dirty="0"/>
              <a:t> in the mandibular posterior region</a:t>
            </a:r>
          </a:p>
        </p:txBody>
      </p:sp>
      <p:sp>
        <p:nvSpPr>
          <p:cNvPr id="6" name="Slide Number Placeholder 5"/>
          <p:cNvSpPr>
            <a:spLocks noGrp="1"/>
          </p:cNvSpPr>
          <p:nvPr>
            <p:ph type="sldNum" sz="quarter" idx="12"/>
          </p:nvPr>
        </p:nvSpPr>
        <p:spPr/>
        <p:txBody>
          <a:bodyPr/>
          <a:lstStyle/>
          <a:p>
            <a:fld id="{A5C98A2F-7B34-4D36-A6C8-4AC770F4BE7A}" type="slidenum">
              <a:rPr lang="en-US" smtClean="0"/>
              <a:t>6</a:t>
            </a:fld>
            <a:endParaRPr lang="en-US"/>
          </a:p>
        </p:txBody>
      </p:sp>
      <p:sp>
        <p:nvSpPr>
          <p:cNvPr id="7" name="Date Placeholder 6"/>
          <p:cNvSpPr>
            <a:spLocks noGrp="1"/>
          </p:cNvSpPr>
          <p:nvPr>
            <p:ph type="dt" sz="half" idx="10"/>
          </p:nvPr>
        </p:nvSpPr>
        <p:spPr/>
        <p:txBody>
          <a:bodyPr/>
          <a:lstStyle/>
          <a:p>
            <a:fld id="{F712E3B8-D4EB-4B43-AB68-7BF6B43CC4F5}" type="datetime2">
              <a:rPr lang="en-US" smtClean="0"/>
              <a:t>Saturday, December 4, 2021</a:t>
            </a:fld>
            <a:endParaRPr lang="en-US"/>
          </a:p>
        </p:txBody>
      </p:sp>
      <p:sp>
        <p:nvSpPr>
          <p:cNvPr id="8" name="Footer Placeholder 7"/>
          <p:cNvSpPr>
            <a:spLocks noGrp="1"/>
          </p:cNvSpPr>
          <p:nvPr>
            <p:ph type="ftr" sz="quarter" idx="11"/>
          </p:nvPr>
        </p:nvSpPr>
        <p:spPr/>
        <p:txBody>
          <a:bodyPr/>
          <a:lstStyle/>
          <a:p>
            <a:r>
              <a:rPr lang="en-US" dirty="0" smtClean="0"/>
              <a:t>Shahbaa  </a:t>
            </a:r>
            <a:r>
              <a:rPr lang="en-US" dirty="0" err="1" smtClean="0"/>
              <a:t>AbdulGHafoor</a:t>
            </a:r>
            <a:endParaRPr lang="en-US" dirty="0"/>
          </a:p>
        </p:txBody>
      </p:sp>
      <p:sp>
        <p:nvSpPr>
          <p:cNvPr id="9" name="Rectangle 8"/>
          <p:cNvSpPr/>
          <p:nvPr/>
        </p:nvSpPr>
        <p:spPr>
          <a:xfrm>
            <a:off x="1311804" y="318254"/>
            <a:ext cx="3119124" cy="369332"/>
          </a:xfrm>
          <a:prstGeom prst="rect">
            <a:avLst/>
          </a:prstGeom>
        </p:spPr>
        <p:txBody>
          <a:bodyPr wrap="none">
            <a:spAutoFit/>
          </a:bodyPr>
          <a:lstStyle/>
          <a:p>
            <a:r>
              <a:rPr lang="en-US" b="1" dirty="0">
                <a:solidFill>
                  <a:srgbClr val="FF0000"/>
                </a:solidFill>
              </a:rPr>
              <a:t>Intraoral Sources of Anchorage</a:t>
            </a:r>
          </a:p>
        </p:txBody>
      </p:sp>
      <p:sp>
        <p:nvSpPr>
          <p:cNvPr id="10" name="TextBox 9"/>
          <p:cNvSpPr txBox="1"/>
          <p:nvPr/>
        </p:nvSpPr>
        <p:spPr>
          <a:xfrm>
            <a:off x="5749365" y="5529196"/>
            <a:ext cx="2423461" cy="369332"/>
          </a:xfrm>
          <a:prstGeom prst="rect">
            <a:avLst/>
          </a:prstGeom>
          <a:noFill/>
        </p:spPr>
        <p:txBody>
          <a:bodyPr wrap="square" rtlCol="0">
            <a:spAutoFit/>
          </a:bodyPr>
          <a:lstStyle/>
          <a:p>
            <a:r>
              <a:rPr lang="en-US" dirty="0" smtClean="0"/>
              <a:t>Singh,2007</a:t>
            </a:r>
            <a:endParaRPr lang="en-US" dirty="0"/>
          </a:p>
        </p:txBody>
      </p:sp>
    </p:spTree>
    <p:extLst>
      <p:ext uri="{BB962C8B-B14F-4D97-AF65-F5344CB8AC3E}">
        <p14:creationId xmlns:p14="http://schemas.microsoft.com/office/powerpoint/2010/main" val="2722179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60</a:t>
            </a:fld>
            <a:endParaRPr lang="en-US"/>
          </a:p>
        </p:txBody>
      </p:sp>
      <p:sp>
        <p:nvSpPr>
          <p:cNvPr id="3" name="Date Placeholder 2"/>
          <p:cNvSpPr>
            <a:spLocks noGrp="1"/>
          </p:cNvSpPr>
          <p:nvPr>
            <p:ph type="dt" sz="half" idx="10"/>
          </p:nvPr>
        </p:nvSpPr>
        <p:spPr/>
        <p:txBody>
          <a:bodyPr/>
          <a:lstStyle/>
          <a:p>
            <a:fld id="{C4CC2631-AE20-4EA8-A6D6-B7C0719F17BA}"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pic>
        <p:nvPicPr>
          <p:cNvPr id="5" name="Picture 4"/>
          <p:cNvPicPr>
            <a:picLocks noChangeAspect="1"/>
          </p:cNvPicPr>
          <p:nvPr/>
        </p:nvPicPr>
        <p:blipFill>
          <a:blip r:embed="rId3"/>
          <a:stretch>
            <a:fillRect/>
          </a:stretch>
        </p:blipFill>
        <p:spPr>
          <a:xfrm>
            <a:off x="880651" y="341452"/>
            <a:ext cx="4846378" cy="2706450"/>
          </a:xfrm>
          <a:prstGeom prst="rect">
            <a:avLst/>
          </a:prstGeom>
        </p:spPr>
      </p:pic>
      <p:pic>
        <p:nvPicPr>
          <p:cNvPr id="6" name="Picture 5"/>
          <p:cNvPicPr>
            <a:picLocks noChangeAspect="1"/>
          </p:cNvPicPr>
          <p:nvPr/>
        </p:nvPicPr>
        <p:blipFill>
          <a:blip r:embed="rId4"/>
          <a:stretch>
            <a:fillRect/>
          </a:stretch>
        </p:blipFill>
        <p:spPr>
          <a:xfrm>
            <a:off x="6823542" y="341452"/>
            <a:ext cx="4627559" cy="2584251"/>
          </a:xfrm>
          <a:prstGeom prst="rect">
            <a:avLst/>
          </a:prstGeom>
        </p:spPr>
      </p:pic>
      <p:sp>
        <p:nvSpPr>
          <p:cNvPr id="7" name="Rectangle 6"/>
          <p:cNvSpPr/>
          <p:nvPr/>
        </p:nvSpPr>
        <p:spPr>
          <a:xfrm>
            <a:off x="1139483" y="3409465"/>
            <a:ext cx="6309360" cy="2585323"/>
          </a:xfrm>
          <a:prstGeom prst="rect">
            <a:avLst/>
          </a:prstGeom>
        </p:spPr>
        <p:txBody>
          <a:bodyPr wrap="square">
            <a:spAutoFit/>
          </a:bodyPr>
          <a:lstStyle/>
          <a:p>
            <a:r>
              <a:rPr lang="en-US" dirty="0"/>
              <a:t>(A) An alveolar bone screw used for direct anchorage usually serves as the attachment</a:t>
            </a:r>
          </a:p>
          <a:p>
            <a:r>
              <a:rPr lang="en-US" dirty="0"/>
              <a:t>point for a </a:t>
            </a:r>
            <a:r>
              <a:rPr lang="en-US" dirty="0" err="1"/>
              <a:t>superelastic</a:t>
            </a:r>
            <a:r>
              <a:rPr lang="en-US" dirty="0"/>
              <a:t> nickel–titanium (</a:t>
            </a:r>
            <a:r>
              <a:rPr lang="en-US" dirty="0" err="1"/>
              <a:t>NiTi</a:t>
            </a:r>
            <a:r>
              <a:rPr lang="en-US" dirty="0"/>
              <a:t>) spring, as in this use to retract protruding maxillary incisors.</a:t>
            </a:r>
          </a:p>
          <a:p>
            <a:r>
              <a:rPr lang="en-US" dirty="0"/>
              <a:t>(B) Alveolar bone screws also work well for indirect anchorage, when a rigid attachment from the screw</a:t>
            </a:r>
          </a:p>
          <a:p>
            <a:r>
              <a:rPr lang="en-US" dirty="0"/>
              <a:t>is used to prevent movement of anchor teeth, as in this patient in whom the maxillary posterior teeth are</a:t>
            </a:r>
          </a:p>
          <a:p>
            <a:r>
              <a:rPr lang="en-US" dirty="0"/>
              <a:t>being moved forward via a spring to the stabilized canine.</a:t>
            </a:r>
          </a:p>
        </p:txBody>
      </p:sp>
      <p:sp>
        <p:nvSpPr>
          <p:cNvPr id="8" name="Rectangle 7"/>
          <p:cNvSpPr/>
          <p:nvPr/>
        </p:nvSpPr>
        <p:spPr>
          <a:xfrm>
            <a:off x="9137321" y="4750404"/>
            <a:ext cx="1227708" cy="369332"/>
          </a:xfrm>
          <a:prstGeom prst="rect">
            <a:avLst/>
          </a:prstGeom>
        </p:spPr>
        <p:txBody>
          <a:bodyPr wrap="none">
            <a:spAutoFit/>
          </a:bodyPr>
          <a:lstStyle/>
          <a:p>
            <a:r>
              <a:rPr lang="en-US" dirty="0"/>
              <a:t>Profit,2017</a:t>
            </a:r>
          </a:p>
        </p:txBody>
      </p:sp>
    </p:spTree>
    <p:extLst>
      <p:ext uri="{BB962C8B-B14F-4D97-AF65-F5344CB8AC3E}">
        <p14:creationId xmlns:p14="http://schemas.microsoft.com/office/powerpoint/2010/main" val="408343097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61</a:t>
            </a:fld>
            <a:endParaRPr lang="en-US"/>
          </a:p>
        </p:txBody>
      </p:sp>
      <p:sp>
        <p:nvSpPr>
          <p:cNvPr id="3" name="Date Placeholder 2"/>
          <p:cNvSpPr>
            <a:spLocks noGrp="1"/>
          </p:cNvSpPr>
          <p:nvPr>
            <p:ph type="dt" sz="half" idx="10"/>
          </p:nvPr>
        </p:nvSpPr>
        <p:spPr/>
        <p:txBody>
          <a:bodyPr/>
          <a:lstStyle/>
          <a:p>
            <a:fld id="{CC0895B4-197D-4ABC-9173-09C7553A0CDB}"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pic>
        <p:nvPicPr>
          <p:cNvPr id="5" name="Picture 4"/>
          <p:cNvPicPr>
            <a:picLocks noChangeAspect="1"/>
          </p:cNvPicPr>
          <p:nvPr/>
        </p:nvPicPr>
        <p:blipFill>
          <a:blip r:embed="rId2"/>
          <a:stretch>
            <a:fillRect/>
          </a:stretch>
        </p:blipFill>
        <p:spPr>
          <a:xfrm>
            <a:off x="838201" y="927957"/>
            <a:ext cx="6055088" cy="5192130"/>
          </a:xfrm>
          <a:prstGeom prst="rect">
            <a:avLst/>
          </a:prstGeom>
        </p:spPr>
      </p:pic>
      <p:sp>
        <p:nvSpPr>
          <p:cNvPr id="6" name="Rectangle 5"/>
          <p:cNvSpPr/>
          <p:nvPr/>
        </p:nvSpPr>
        <p:spPr>
          <a:xfrm>
            <a:off x="4314965" y="212746"/>
            <a:ext cx="3097836" cy="369332"/>
          </a:xfrm>
          <a:prstGeom prst="rect">
            <a:avLst/>
          </a:prstGeom>
        </p:spPr>
        <p:txBody>
          <a:bodyPr wrap="none">
            <a:spAutoFit/>
          </a:bodyPr>
          <a:lstStyle/>
          <a:p>
            <a:r>
              <a:rPr lang="en-US" dirty="0"/>
              <a:t>Design Factors for Bone Screws</a:t>
            </a:r>
          </a:p>
        </p:txBody>
      </p:sp>
      <p:sp>
        <p:nvSpPr>
          <p:cNvPr id="7" name="Rectangle 6"/>
          <p:cNvSpPr/>
          <p:nvPr/>
        </p:nvSpPr>
        <p:spPr>
          <a:xfrm>
            <a:off x="10126092" y="5087968"/>
            <a:ext cx="1227708" cy="369332"/>
          </a:xfrm>
          <a:prstGeom prst="rect">
            <a:avLst/>
          </a:prstGeom>
        </p:spPr>
        <p:txBody>
          <a:bodyPr wrap="square">
            <a:spAutoFit/>
          </a:bodyPr>
          <a:lstStyle/>
          <a:p>
            <a:r>
              <a:rPr lang="en-US" dirty="0"/>
              <a:t>Profit,2017</a:t>
            </a:r>
          </a:p>
        </p:txBody>
      </p:sp>
    </p:spTree>
    <p:extLst>
      <p:ext uri="{BB962C8B-B14F-4D97-AF65-F5344CB8AC3E}">
        <p14:creationId xmlns:p14="http://schemas.microsoft.com/office/powerpoint/2010/main" val="185983299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62</a:t>
            </a:fld>
            <a:endParaRPr lang="en-US"/>
          </a:p>
        </p:txBody>
      </p:sp>
      <p:sp>
        <p:nvSpPr>
          <p:cNvPr id="3" name="Date Placeholder 2"/>
          <p:cNvSpPr>
            <a:spLocks noGrp="1"/>
          </p:cNvSpPr>
          <p:nvPr>
            <p:ph type="dt" sz="half" idx="10"/>
          </p:nvPr>
        </p:nvSpPr>
        <p:spPr/>
        <p:txBody>
          <a:bodyPr/>
          <a:lstStyle/>
          <a:p>
            <a:fld id="{A6FDC362-EDBF-47B2-A2D1-DA9A9FF87CB2}"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pic>
        <p:nvPicPr>
          <p:cNvPr id="5" name="Picture 4"/>
          <p:cNvPicPr>
            <a:picLocks noChangeAspect="1"/>
          </p:cNvPicPr>
          <p:nvPr/>
        </p:nvPicPr>
        <p:blipFill>
          <a:blip r:embed="rId3"/>
          <a:stretch>
            <a:fillRect/>
          </a:stretch>
        </p:blipFill>
        <p:spPr>
          <a:xfrm>
            <a:off x="838201" y="704648"/>
            <a:ext cx="4742443" cy="3343379"/>
          </a:xfrm>
          <a:prstGeom prst="rect">
            <a:avLst/>
          </a:prstGeom>
        </p:spPr>
      </p:pic>
      <p:sp>
        <p:nvSpPr>
          <p:cNvPr id="6" name="Rectangle 5"/>
          <p:cNvSpPr/>
          <p:nvPr/>
        </p:nvSpPr>
        <p:spPr>
          <a:xfrm>
            <a:off x="4876800" y="4048027"/>
            <a:ext cx="6096000" cy="2308324"/>
          </a:xfrm>
          <a:prstGeom prst="rect">
            <a:avLst/>
          </a:prstGeom>
        </p:spPr>
        <p:txBody>
          <a:bodyPr>
            <a:spAutoFit/>
          </a:bodyPr>
          <a:lstStyle/>
          <a:p>
            <a:r>
              <a:rPr lang="en-US" dirty="0"/>
              <a:t>Screws in the palate usually are in pairs that are linked by</a:t>
            </a:r>
          </a:p>
          <a:p>
            <a:r>
              <a:rPr lang="en-US" dirty="0"/>
              <a:t>a plate or heavy wire, as shown here. The advantage over using a single</a:t>
            </a:r>
          </a:p>
          <a:p>
            <a:r>
              <a:rPr lang="en-US" dirty="0"/>
              <a:t>screw on each side is that neither screw can rotate when they are tied</a:t>
            </a:r>
          </a:p>
          <a:p>
            <a:r>
              <a:rPr lang="en-US" dirty="0"/>
              <a:t>together, but single screws can rotate, and this greatly increases the</a:t>
            </a:r>
          </a:p>
          <a:p>
            <a:r>
              <a:rPr lang="en-US" dirty="0"/>
              <a:t>chance that the screw will loosen and be lost</a:t>
            </a:r>
          </a:p>
        </p:txBody>
      </p:sp>
      <p:sp>
        <p:nvSpPr>
          <p:cNvPr id="7" name="Rectangle 6"/>
          <p:cNvSpPr/>
          <p:nvPr/>
        </p:nvSpPr>
        <p:spPr>
          <a:xfrm>
            <a:off x="8153401" y="2066046"/>
            <a:ext cx="1227708" cy="369332"/>
          </a:xfrm>
          <a:prstGeom prst="rect">
            <a:avLst/>
          </a:prstGeom>
        </p:spPr>
        <p:txBody>
          <a:bodyPr wrap="none">
            <a:spAutoFit/>
          </a:bodyPr>
          <a:lstStyle/>
          <a:p>
            <a:r>
              <a:rPr lang="en-US" dirty="0"/>
              <a:t>Profit,2017</a:t>
            </a:r>
          </a:p>
        </p:txBody>
      </p:sp>
      <p:sp>
        <p:nvSpPr>
          <p:cNvPr id="8" name="Rectangle 7"/>
          <p:cNvSpPr/>
          <p:nvPr/>
        </p:nvSpPr>
        <p:spPr>
          <a:xfrm>
            <a:off x="4242277" y="278884"/>
            <a:ext cx="3904659" cy="400110"/>
          </a:xfrm>
          <a:prstGeom prst="rect">
            <a:avLst/>
          </a:prstGeom>
        </p:spPr>
        <p:txBody>
          <a:bodyPr wrap="none">
            <a:spAutoFit/>
          </a:bodyPr>
          <a:lstStyle/>
          <a:p>
            <a:r>
              <a:rPr lang="en-US" sz="2000" b="1" dirty="0">
                <a:solidFill>
                  <a:srgbClr val="FF0000"/>
                </a:solidFill>
              </a:rPr>
              <a:t>Linked Screws in Palatal Anchorage</a:t>
            </a:r>
          </a:p>
        </p:txBody>
      </p:sp>
    </p:spTree>
    <p:extLst>
      <p:ext uri="{BB962C8B-B14F-4D97-AF65-F5344CB8AC3E}">
        <p14:creationId xmlns:p14="http://schemas.microsoft.com/office/powerpoint/2010/main" val="285375379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63</a:t>
            </a:fld>
            <a:endParaRPr lang="en-US"/>
          </a:p>
        </p:txBody>
      </p:sp>
      <p:sp>
        <p:nvSpPr>
          <p:cNvPr id="3" name="Date Placeholder 2"/>
          <p:cNvSpPr>
            <a:spLocks noGrp="1"/>
          </p:cNvSpPr>
          <p:nvPr>
            <p:ph type="dt" sz="half" idx="10"/>
          </p:nvPr>
        </p:nvSpPr>
        <p:spPr/>
        <p:txBody>
          <a:bodyPr/>
          <a:lstStyle/>
          <a:p>
            <a:fld id="{ADDF2EC3-B744-4D38-AF2F-C0B0B4A40CFA}"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pic>
        <p:nvPicPr>
          <p:cNvPr id="5" name="Picture 4"/>
          <p:cNvPicPr>
            <a:picLocks noChangeAspect="1"/>
          </p:cNvPicPr>
          <p:nvPr/>
        </p:nvPicPr>
        <p:blipFill>
          <a:blip r:embed="rId3"/>
          <a:stretch>
            <a:fillRect/>
          </a:stretch>
        </p:blipFill>
        <p:spPr>
          <a:xfrm>
            <a:off x="1364566" y="635976"/>
            <a:ext cx="3915358" cy="2589711"/>
          </a:xfrm>
          <a:prstGeom prst="rect">
            <a:avLst/>
          </a:prstGeom>
        </p:spPr>
      </p:pic>
      <p:pic>
        <p:nvPicPr>
          <p:cNvPr id="6" name="Picture 5"/>
          <p:cNvPicPr>
            <a:picLocks noChangeAspect="1"/>
          </p:cNvPicPr>
          <p:nvPr/>
        </p:nvPicPr>
        <p:blipFill>
          <a:blip r:embed="rId4"/>
          <a:stretch>
            <a:fillRect/>
          </a:stretch>
        </p:blipFill>
        <p:spPr>
          <a:xfrm>
            <a:off x="6416475" y="597876"/>
            <a:ext cx="4028787" cy="2664736"/>
          </a:xfrm>
          <a:prstGeom prst="rect">
            <a:avLst/>
          </a:prstGeom>
        </p:spPr>
      </p:pic>
      <p:sp>
        <p:nvSpPr>
          <p:cNvPr id="7" name="Rectangle 6"/>
          <p:cNvSpPr/>
          <p:nvPr/>
        </p:nvSpPr>
        <p:spPr>
          <a:xfrm>
            <a:off x="957776" y="3409024"/>
            <a:ext cx="11119337" cy="2031325"/>
          </a:xfrm>
          <a:prstGeom prst="rect">
            <a:avLst/>
          </a:prstGeom>
        </p:spPr>
        <p:txBody>
          <a:bodyPr wrap="square">
            <a:spAutoFit/>
          </a:bodyPr>
          <a:lstStyle/>
          <a:p>
            <a:r>
              <a:rPr lang="en-US" dirty="0"/>
              <a:t>(A) A </a:t>
            </a:r>
            <a:r>
              <a:rPr lang="en-US" dirty="0" err="1"/>
              <a:t>miniplate</a:t>
            </a:r>
            <a:r>
              <a:rPr lang="en-US" dirty="0"/>
              <a:t> placed at the base of the </a:t>
            </a:r>
            <a:r>
              <a:rPr lang="en-US" dirty="0" err="1"/>
              <a:t>zygomatic</a:t>
            </a:r>
            <a:r>
              <a:rPr lang="en-US" dirty="0"/>
              <a:t> arch requires creating a flap to expose</a:t>
            </a:r>
          </a:p>
          <a:p>
            <a:r>
              <a:rPr lang="en-US" dirty="0"/>
              <a:t>the bone and must be contoured so it fits closely to the bone surface. In this location it is above the roots</a:t>
            </a:r>
          </a:p>
          <a:p>
            <a:r>
              <a:rPr lang="en-US" dirty="0"/>
              <a:t>of the teeth and is ideally positioned as an anchor for </a:t>
            </a:r>
            <a:r>
              <a:rPr lang="en-US" dirty="0" err="1"/>
              <a:t>mesiodistal</a:t>
            </a:r>
            <a:r>
              <a:rPr lang="en-US" dirty="0"/>
              <a:t> movement of the maxillary teeth. (B) A</a:t>
            </a:r>
          </a:p>
          <a:p>
            <a:r>
              <a:rPr lang="en-US" dirty="0" err="1"/>
              <a:t>miniplate</a:t>
            </a:r>
            <a:r>
              <a:rPr lang="en-US" dirty="0"/>
              <a:t> on the mandible to serve as an attachment for Class III elastics. Note that a segment of wire</a:t>
            </a:r>
          </a:p>
          <a:p>
            <a:r>
              <a:rPr lang="en-US" dirty="0"/>
              <a:t>has been used on one side to move the attachment point so that the elastic will not impinge on the</a:t>
            </a:r>
          </a:p>
          <a:p>
            <a:r>
              <a:rPr lang="en-US" dirty="0"/>
              <a:t>gingiva. Being able to move the attachment point is a major advantage of using </a:t>
            </a:r>
            <a:r>
              <a:rPr lang="en-US" dirty="0" err="1"/>
              <a:t>miniplates</a:t>
            </a:r>
            <a:r>
              <a:rPr lang="en-US" dirty="0"/>
              <a:t> rather than</a:t>
            </a:r>
          </a:p>
          <a:p>
            <a:r>
              <a:rPr lang="en-US" dirty="0"/>
              <a:t>single screws. (Courtesy Dr. H. </a:t>
            </a:r>
            <a:r>
              <a:rPr lang="en-US" dirty="0" err="1"/>
              <a:t>DeClerck</a:t>
            </a:r>
            <a:r>
              <a:rPr lang="en-US" dirty="0"/>
              <a:t>.)</a:t>
            </a:r>
          </a:p>
        </p:txBody>
      </p:sp>
      <p:sp>
        <p:nvSpPr>
          <p:cNvPr id="8" name="Rectangle 7"/>
          <p:cNvSpPr/>
          <p:nvPr/>
        </p:nvSpPr>
        <p:spPr>
          <a:xfrm>
            <a:off x="7926522" y="5477120"/>
            <a:ext cx="1227708" cy="369332"/>
          </a:xfrm>
          <a:prstGeom prst="rect">
            <a:avLst/>
          </a:prstGeom>
        </p:spPr>
        <p:txBody>
          <a:bodyPr wrap="none">
            <a:spAutoFit/>
          </a:bodyPr>
          <a:lstStyle/>
          <a:p>
            <a:r>
              <a:rPr lang="en-US" dirty="0"/>
              <a:t>Profit,2017</a:t>
            </a:r>
          </a:p>
        </p:txBody>
      </p:sp>
      <p:sp>
        <p:nvSpPr>
          <p:cNvPr id="9" name="Rectangle 8"/>
          <p:cNvSpPr/>
          <p:nvPr/>
        </p:nvSpPr>
        <p:spPr>
          <a:xfrm>
            <a:off x="563195" y="160023"/>
            <a:ext cx="3180614" cy="400110"/>
          </a:xfrm>
          <a:prstGeom prst="rect">
            <a:avLst/>
          </a:prstGeom>
        </p:spPr>
        <p:txBody>
          <a:bodyPr wrap="none">
            <a:spAutoFit/>
          </a:bodyPr>
          <a:lstStyle/>
          <a:p>
            <a:r>
              <a:rPr lang="en-US" sz="2000" b="1" dirty="0" smtClean="0">
                <a:solidFill>
                  <a:srgbClr val="FF0000"/>
                </a:solidFill>
              </a:rPr>
              <a:t>Miniplates and bone </a:t>
            </a:r>
            <a:r>
              <a:rPr lang="en-US" sz="2000" b="1" dirty="0" err="1" smtClean="0">
                <a:solidFill>
                  <a:srgbClr val="FF0000"/>
                </a:solidFill>
              </a:rPr>
              <a:t>secrew</a:t>
            </a:r>
            <a:endParaRPr lang="en-US" sz="2000" b="1" dirty="0">
              <a:solidFill>
                <a:srgbClr val="FF0000"/>
              </a:solidFill>
            </a:endParaRPr>
          </a:p>
        </p:txBody>
      </p:sp>
    </p:spTree>
    <p:extLst>
      <p:ext uri="{BB962C8B-B14F-4D97-AF65-F5344CB8AC3E}">
        <p14:creationId xmlns:p14="http://schemas.microsoft.com/office/powerpoint/2010/main" val="247093700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64</a:t>
            </a:fld>
            <a:endParaRPr lang="en-US"/>
          </a:p>
        </p:txBody>
      </p:sp>
      <p:sp>
        <p:nvSpPr>
          <p:cNvPr id="3" name="Date Placeholder 2"/>
          <p:cNvSpPr>
            <a:spLocks noGrp="1"/>
          </p:cNvSpPr>
          <p:nvPr>
            <p:ph type="dt" sz="half" idx="10"/>
          </p:nvPr>
        </p:nvSpPr>
        <p:spPr/>
        <p:txBody>
          <a:bodyPr/>
          <a:lstStyle/>
          <a:p>
            <a:fld id="{86B71CA1-8706-488D-BB68-F10AC99F2CB6}"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pic>
        <p:nvPicPr>
          <p:cNvPr id="5" name="Picture 4"/>
          <p:cNvPicPr>
            <a:picLocks noChangeAspect="1"/>
          </p:cNvPicPr>
          <p:nvPr/>
        </p:nvPicPr>
        <p:blipFill>
          <a:blip r:embed="rId3"/>
          <a:stretch>
            <a:fillRect/>
          </a:stretch>
        </p:blipFill>
        <p:spPr>
          <a:xfrm>
            <a:off x="609100" y="716204"/>
            <a:ext cx="4905436" cy="2681144"/>
          </a:xfrm>
          <a:prstGeom prst="rect">
            <a:avLst/>
          </a:prstGeom>
        </p:spPr>
      </p:pic>
      <p:pic>
        <p:nvPicPr>
          <p:cNvPr id="6" name="Picture 5"/>
          <p:cNvPicPr>
            <a:picLocks noChangeAspect="1"/>
          </p:cNvPicPr>
          <p:nvPr/>
        </p:nvPicPr>
        <p:blipFill>
          <a:blip r:embed="rId4"/>
          <a:stretch>
            <a:fillRect/>
          </a:stretch>
        </p:blipFill>
        <p:spPr>
          <a:xfrm>
            <a:off x="5824445" y="716204"/>
            <a:ext cx="4874036" cy="2663982"/>
          </a:xfrm>
          <a:prstGeom prst="rect">
            <a:avLst/>
          </a:prstGeom>
        </p:spPr>
      </p:pic>
      <p:sp>
        <p:nvSpPr>
          <p:cNvPr id="7" name="Rectangle 6"/>
          <p:cNvSpPr/>
          <p:nvPr/>
        </p:nvSpPr>
        <p:spPr>
          <a:xfrm>
            <a:off x="1554480" y="4350324"/>
            <a:ext cx="9221372" cy="1231106"/>
          </a:xfrm>
          <a:prstGeom prst="rect">
            <a:avLst/>
          </a:prstGeom>
        </p:spPr>
        <p:txBody>
          <a:bodyPr wrap="square">
            <a:spAutoFit/>
          </a:bodyPr>
          <a:lstStyle/>
          <a:p>
            <a:r>
              <a:rPr lang="en-US" sz="2000" b="1" dirty="0">
                <a:solidFill>
                  <a:srgbClr val="FF0000"/>
                </a:solidFill>
              </a:rPr>
              <a:t>A bone screw </a:t>
            </a:r>
            <a:r>
              <a:rPr lang="en-US" dirty="0"/>
              <a:t>into the buccal shelf of bone below the mandibular molars provides excellent</a:t>
            </a:r>
          </a:p>
          <a:p>
            <a:r>
              <a:rPr lang="en-US" dirty="0"/>
              <a:t>anchorage for moving or stabilizing mandibular posterior teeth and is easier to use than the anterior</a:t>
            </a:r>
          </a:p>
          <a:p>
            <a:r>
              <a:rPr lang="en-US" dirty="0"/>
              <a:t>surface of the ramus.</a:t>
            </a:r>
          </a:p>
        </p:txBody>
      </p:sp>
    </p:spTree>
    <p:extLst>
      <p:ext uri="{BB962C8B-B14F-4D97-AF65-F5344CB8AC3E}">
        <p14:creationId xmlns:p14="http://schemas.microsoft.com/office/powerpoint/2010/main" val="339121428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65</a:t>
            </a:fld>
            <a:endParaRPr lang="en-US"/>
          </a:p>
        </p:txBody>
      </p:sp>
      <p:sp>
        <p:nvSpPr>
          <p:cNvPr id="3" name="Date Placeholder 2"/>
          <p:cNvSpPr>
            <a:spLocks noGrp="1"/>
          </p:cNvSpPr>
          <p:nvPr>
            <p:ph type="dt" sz="half" idx="10"/>
          </p:nvPr>
        </p:nvSpPr>
        <p:spPr/>
        <p:txBody>
          <a:bodyPr/>
          <a:lstStyle/>
          <a:p>
            <a:fld id="{FF6FC2A5-7A93-46B0-B42C-B11E3D8C5671}"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pic>
        <p:nvPicPr>
          <p:cNvPr id="5" name="Picture 4"/>
          <p:cNvPicPr>
            <a:picLocks noChangeAspect="1"/>
          </p:cNvPicPr>
          <p:nvPr/>
        </p:nvPicPr>
        <p:blipFill>
          <a:blip r:embed="rId3"/>
          <a:stretch>
            <a:fillRect/>
          </a:stretch>
        </p:blipFill>
        <p:spPr>
          <a:xfrm>
            <a:off x="933522" y="178547"/>
            <a:ext cx="8411749" cy="4334480"/>
          </a:xfrm>
          <a:prstGeom prst="rect">
            <a:avLst/>
          </a:prstGeom>
        </p:spPr>
      </p:pic>
      <p:sp>
        <p:nvSpPr>
          <p:cNvPr id="6" name="Rectangle 5"/>
          <p:cNvSpPr/>
          <p:nvPr/>
        </p:nvSpPr>
        <p:spPr>
          <a:xfrm>
            <a:off x="1662332" y="4557526"/>
            <a:ext cx="9071317" cy="1477328"/>
          </a:xfrm>
          <a:prstGeom prst="rect">
            <a:avLst/>
          </a:prstGeom>
        </p:spPr>
        <p:txBody>
          <a:bodyPr wrap="square">
            <a:spAutoFit/>
          </a:bodyPr>
          <a:lstStyle/>
          <a:p>
            <a:r>
              <a:rPr lang="en-US" dirty="0"/>
              <a:t>Success rates for plates of different designs and number of</a:t>
            </a:r>
          </a:p>
          <a:p>
            <a:r>
              <a:rPr lang="en-US" dirty="0"/>
              <a:t>screws placed at the base of the </a:t>
            </a:r>
            <a:r>
              <a:rPr lang="en-US" dirty="0" err="1"/>
              <a:t>zygomatic</a:t>
            </a:r>
            <a:r>
              <a:rPr lang="en-US" dirty="0"/>
              <a:t> arch by the same clinician.</a:t>
            </a:r>
          </a:p>
          <a:p>
            <a:r>
              <a:rPr lang="en-US" dirty="0"/>
              <a:t>Note that success rates were quite high in all these applications, but</a:t>
            </a:r>
          </a:p>
          <a:p>
            <a:r>
              <a:rPr lang="en-US" dirty="0"/>
              <a:t>failures were more likely with three screws than with two, and no better</a:t>
            </a:r>
          </a:p>
          <a:p>
            <a:r>
              <a:rPr lang="en-US" dirty="0"/>
              <a:t>with four screws than with three—so three screws are preferred</a:t>
            </a:r>
            <a:r>
              <a:rPr lang="en-US" dirty="0" smtClean="0"/>
              <a:t>.</a:t>
            </a:r>
            <a:endParaRPr lang="en-US" dirty="0"/>
          </a:p>
        </p:txBody>
      </p:sp>
    </p:spTree>
    <p:extLst>
      <p:ext uri="{BB962C8B-B14F-4D97-AF65-F5344CB8AC3E}">
        <p14:creationId xmlns:p14="http://schemas.microsoft.com/office/powerpoint/2010/main" val="88301121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66</a:t>
            </a:fld>
            <a:endParaRPr lang="en-US"/>
          </a:p>
        </p:txBody>
      </p:sp>
      <p:sp>
        <p:nvSpPr>
          <p:cNvPr id="3" name="Date Placeholder 2"/>
          <p:cNvSpPr>
            <a:spLocks noGrp="1"/>
          </p:cNvSpPr>
          <p:nvPr>
            <p:ph type="dt" sz="half" idx="10"/>
          </p:nvPr>
        </p:nvSpPr>
        <p:spPr/>
        <p:txBody>
          <a:bodyPr/>
          <a:lstStyle/>
          <a:p>
            <a:fld id="{BD0BB85B-937D-4A7D-B867-D1DB46612631}"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pic>
        <p:nvPicPr>
          <p:cNvPr id="5" name="Picture 4"/>
          <p:cNvPicPr>
            <a:picLocks noChangeAspect="1"/>
          </p:cNvPicPr>
          <p:nvPr/>
        </p:nvPicPr>
        <p:blipFill>
          <a:blip r:embed="rId2"/>
          <a:stretch>
            <a:fillRect/>
          </a:stretch>
        </p:blipFill>
        <p:spPr>
          <a:xfrm>
            <a:off x="2209801" y="1059922"/>
            <a:ext cx="6885199" cy="4919083"/>
          </a:xfrm>
          <a:prstGeom prst="rect">
            <a:avLst/>
          </a:prstGeom>
        </p:spPr>
      </p:pic>
      <p:sp>
        <p:nvSpPr>
          <p:cNvPr id="6" name="Rectangle 5"/>
          <p:cNvSpPr/>
          <p:nvPr/>
        </p:nvSpPr>
        <p:spPr>
          <a:xfrm>
            <a:off x="4341908" y="497910"/>
            <a:ext cx="2289922" cy="369332"/>
          </a:xfrm>
          <a:prstGeom prst="rect">
            <a:avLst/>
          </a:prstGeom>
        </p:spPr>
        <p:txBody>
          <a:bodyPr wrap="none">
            <a:spAutoFit/>
          </a:bodyPr>
          <a:lstStyle/>
          <a:p>
            <a:r>
              <a:rPr lang="en-US" b="1" dirty="0" err="1">
                <a:solidFill>
                  <a:srgbClr val="FF0000"/>
                </a:solidFill>
              </a:rPr>
              <a:t>Miniplate</a:t>
            </a:r>
            <a:r>
              <a:rPr lang="en-US" b="1" dirty="0">
                <a:solidFill>
                  <a:srgbClr val="FF0000"/>
                </a:solidFill>
              </a:rPr>
              <a:t> Failure Rate</a:t>
            </a:r>
          </a:p>
        </p:txBody>
      </p:sp>
      <p:sp>
        <p:nvSpPr>
          <p:cNvPr id="7" name="TextBox 6"/>
          <p:cNvSpPr txBox="1"/>
          <p:nvPr/>
        </p:nvSpPr>
        <p:spPr>
          <a:xfrm flipH="1">
            <a:off x="9450069" y="2825750"/>
            <a:ext cx="2062481" cy="369332"/>
          </a:xfrm>
          <a:prstGeom prst="rect">
            <a:avLst/>
          </a:prstGeom>
          <a:noFill/>
        </p:spPr>
        <p:txBody>
          <a:bodyPr wrap="square" rtlCol="0">
            <a:spAutoFit/>
          </a:bodyPr>
          <a:lstStyle/>
          <a:p>
            <a:r>
              <a:rPr lang="en-US" dirty="0" smtClean="0"/>
              <a:t>Profit,2017</a:t>
            </a:r>
            <a:endParaRPr lang="en-US" dirty="0"/>
          </a:p>
        </p:txBody>
      </p:sp>
    </p:spTree>
    <p:extLst>
      <p:ext uri="{BB962C8B-B14F-4D97-AF65-F5344CB8AC3E}">
        <p14:creationId xmlns:p14="http://schemas.microsoft.com/office/powerpoint/2010/main" val="146922191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67</a:t>
            </a:fld>
            <a:endParaRPr lang="en-US"/>
          </a:p>
        </p:txBody>
      </p:sp>
      <p:sp>
        <p:nvSpPr>
          <p:cNvPr id="3" name="Date Placeholder 2"/>
          <p:cNvSpPr>
            <a:spLocks noGrp="1"/>
          </p:cNvSpPr>
          <p:nvPr>
            <p:ph type="dt" sz="half" idx="10"/>
          </p:nvPr>
        </p:nvSpPr>
        <p:spPr/>
        <p:txBody>
          <a:bodyPr/>
          <a:lstStyle/>
          <a:p>
            <a:fld id="{2F068C99-D167-4905-8F8B-CC8490D0ABF7}"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pic>
        <p:nvPicPr>
          <p:cNvPr id="5" name="Picture 4"/>
          <p:cNvPicPr>
            <a:picLocks noChangeAspect="1"/>
          </p:cNvPicPr>
          <p:nvPr/>
        </p:nvPicPr>
        <p:blipFill>
          <a:blip r:embed="rId2"/>
          <a:stretch>
            <a:fillRect/>
          </a:stretch>
        </p:blipFill>
        <p:spPr>
          <a:xfrm>
            <a:off x="848533" y="436628"/>
            <a:ext cx="10505267" cy="5919723"/>
          </a:xfrm>
          <a:prstGeom prst="rect">
            <a:avLst/>
          </a:prstGeom>
        </p:spPr>
      </p:pic>
      <p:sp>
        <p:nvSpPr>
          <p:cNvPr id="6" name="Rectangle 5"/>
          <p:cNvSpPr/>
          <p:nvPr/>
        </p:nvSpPr>
        <p:spPr>
          <a:xfrm>
            <a:off x="4552913" y="0"/>
            <a:ext cx="3133422" cy="369332"/>
          </a:xfrm>
          <a:prstGeom prst="rect">
            <a:avLst/>
          </a:prstGeom>
        </p:spPr>
        <p:txBody>
          <a:bodyPr wrap="none">
            <a:spAutoFit/>
          </a:bodyPr>
          <a:lstStyle/>
          <a:p>
            <a:r>
              <a:rPr lang="en-US" b="1" dirty="0">
                <a:solidFill>
                  <a:srgbClr val="FF0000"/>
                </a:solidFill>
              </a:rPr>
              <a:t>Bone Screws Versus Miniplates</a:t>
            </a:r>
          </a:p>
        </p:txBody>
      </p:sp>
    </p:spTree>
    <p:extLst>
      <p:ext uri="{BB962C8B-B14F-4D97-AF65-F5344CB8AC3E}">
        <p14:creationId xmlns:p14="http://schemas.microsoft.com/office/powerpoint/2010/main" val="401168369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68</a:t>
            </a:fld>
            <a:endParaRPr lang="en-US"/>
          </a:p>
        </p:txBody>
      </p:sp>
      <p:sp>
        <p:nvSpPr>
          <p:cNvPr id="3" name="Date Placeholder 2"/>
          <p:cNvSpPr>
            <a:spLocks noGrp="1"/>
          </p:cNvSpPr>
          <p:nvPr>
            <p:ph type="dt" sz="half" idx="10"/>
          </p:nvPr>
        </p:nvSpPr>
        <p:spPr/>
        <p:txBody>
          <a:bodyPr/>
          <a:lstStyle/>
          <a:p>
            <a:fld id="{212FF80B-7174-4729-A648-C8FE3F83B04D}"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sp>
        <p:nvSpPr>
          <p:cNvPr id="5" name="Rectangle 4"/>
          <p:cNvSpPr/>
          <p:nvPr/>
        </p:nvSpPr>
        <p:spPr>
          <a:xfrm>
            <a:off x="3244948" y="1699066"/>
            <a:ext cx="6096000" cy="646331"/>
          </a:xfrm>
          <a:prstGeom prst="rect">
            <a:avLst/>
          </a:prstGeom>
        </p:spPr>
        <p:txBody>
          <a:bodyPr>
            <a:spAutoFit/>
          </a:bodyPr>
          <a:lstStyle/>
          <a:p>
            <a:r>
              <a:rPr lang="en-US" dirty="0"/>
              <a:t>They can be located </a:t>
            </a:r>
            <a:r>
              <a:rPr lang="en-US" dirty="0" err="1"/>
              <a:t>transosteally</a:t>
            </a:r>
            <a:r>
              <a:rPr lang="en-US" dirty="0"/>
              <a:t>, </a:t>
            </a:r>
            <a:r>
              <a:rPr lang="en-US" dirty="0" err="1"/>
              <a:t>subperiosteally</a:t>
            </a:r>
            <a:r>
              <a:rPr lang="en-US" dirty="0"/>
              <a:t>, or </a:t>
            </a:r>
            <a:r>
              <a:rPr lang="en-US" dirty="0" err="1"/>
              <a:t>endosteally</a:t>
            </a:r>
            <a:endParaRPr lang="en-US" dirty="0"/>
          </a:p>
        </p:txBody>
      </p:sp>
      <p:sp>
        <p:nvSpPr>
          <p:cNvPr id="6" name="Rectangle 5"/>
          <p:cNvSpPr/>
          <p:nvPr/>
        </p:nvSpPr>
        <p:spPr>
          <a:xfrm>
            <a:off x="3048000" y="3105835"/>
            <a:ext cx="6096000" cy="646331"/>
          </a:xfrm>
          <a:prstGeom prst="rect">
            <a:avLst/>
          </a:prstGeom>
        </p:spPr>
        <p:txBody>
          <a:bodyPr>
            <a:spAutoFit/>
          </a:bodyPr>
          <a:lstStyle/>
          <a:p>
            <a:r>
              <a:rPr lang="en-US" dirty="0"/>
              <a:t> they can be fixed to bone either mechanically (cortically stabilized) or biochemically (</a:t>
            </a:r>
            <a:r>
              <a:rPr lang="en-US" dirty="0" err="1"/>
              <a:t>osseointegrated</a:t>
            </a:r>
            <a:r>
              <a:rPr lang="en-US" dirty="0"/>
              <a:t>). </a:t>
            </a:r>
          </a:p>
        </p:txBody>
      </p:sp>
      <p:sp>
        <p:nvSpPr>
          <p:cNvPr id="7" name="TextBox 6"/>
          <p:cNvSpPr txBox="1"/>
          <p:nvPr/>
        </p:nvSpPr>
        <p:spPr>
          <a:xfrm>
            <a:off x="3502212" y="794871"/>
            <a:ext cx="2713317" cy="369332"/>
          </a:xfrm>
          <a:prstGeom prst="rect">
            <a:avLst/>
          </a:prstGeom>
          <a:noFill/>
        </p:spPr>
        <p:txBody>
          <a:bodyPr wrap="square" rtlCol="0">
            <a:spAutoFit/>
          </a:bodyPr>
          <a:lstStyle/>
          <a:p>
            <a:r>
              <a:rPr lang="en-US" b="1" dirty="0" smtClean="0">
                <a:solidFill>
                  <a:srgbClr val="FF0000"/>
                </a:solidFill>
              </a:rPr>
              <a:t>TADS</a:t>
            </a:r>
            <a:endParaRPr lang="en-US" b="1" dirty="0">
              <a:solidFill>
                <a:srgbClr val="FF0000"/>
              </a:solidFill>
            </a:endParaRPr>
          </a:p>
        </p:txBody>
      </p:sp>
      <p:pic>
        <p:nvPicPr>
          <p:cNvPr id="8" name="Picture 7"/>
          <p:cNvPicPr>
            <a:picLocks noChangeAspect="1"/>
          </p:cNvPicPr>
          <p:nvPr/>
        </p:nvPicPr>
        <p:blipFill>
          <a:blip r:embed="rId2"/>
          <a:stretch>
            <a:fillRect/>
          </a:stretch>
        </p:blipFill>
        <p:spPr>
          <a:xfrm>
            <a:off x="9041492" y="140821"/>
            <a:ext cx="2572706" cy="1762126"/>
          </a:xfrm>
          <a:prstGeom prst="rect">
            <a:avLst/>
          </a:prstGeom>
        </p:spPr>
      </p:pic>
      <p:pic>
        <p:nvPicPr>
          <p:cNvPr id="9" name="Picture 8"/>
          <p:cNvPicPr>
            <a:picLocks noChangeAspect="1"/>
          </p:cNvPicPr>
          <p:nvPr/>
        </p:nvPicPr>
        <p:blipFill>
          <a:blip r:embed="rId3"/>
          <a:stretch>
            <a:fillRect/>
          </a:stretch>
        </p:blipFill>
        <p:spPr>
          <a:xfrm>
            <a:off x="8994272" y="1908305"/>
            <a:ext cx="2572706" cy="2340903"/>
          </a:xfrm>
          <a:prstGeom prst="rect">
            <a:avLst/>
          </a:prstGeom>
        </p:spPr>
      </p:pic>
      <p:pic>
        <p:nvPicPr>
          <p:cNvPr id="10" name="Picture 9"/>
          <p:cNvPicPr>
            <a:picLocks noChangeAspect="1"/>
          </p:cNvPicPr>
          <p:nvPr/>
        </p:nvPicPr>
        <p:blipFill>
          <a:blip r:embed="rId4"/>
          <a:stretch>
            <a:fillRect/>
          </a:stretch>
        </p:blipFill>
        <p:spPr>
          <a:xfrm>
            <a:off x="9041492" y="4218781"/>
            <a:ext cx="2572706" cy="2542048"/>
          </a:xfrm>
          <a:prstGeom prst="rect">
            <a:avLst/>
          </a:prstGeom>
        </p:spPr>
      </p:pic>
    </p:spTree>
    <p:extLst>
      <p:ext uri="{BB962C8B-B14F-4D97-AF65-F5344CB8AC3E}">
        <p14:creationId xmlns:p14="http://schemas.microsoft.com/office/powerpoint/2010/main" val="204539752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69</a:t>
            </a:fld>
            <a:endParaRPr lang="en-US"/>
          </a:p>
        </p:txBody>
      </p:sp>
      <p:sp>
        <p:nvSpPr>
          <p:cNvPr id="3" name="Date Placeholder 2"/>
          <p:cNvSpPr>
            <a:spLocks noGrp="1"/>
          </p:cNvSpPr>
          <p:nvPr>
            <p:ph type="dt" sz="half" idx="10"/>
          </p:nvPr>
        </p:nvSpPr>
        <p:spPr/>
        <p:txBody>
          <a:bodyPr/>
          <a:lstStyle/>
          <a:p>
            <a:fld id="{BC9A1228-F2C0-42A7-898B-117CFBD779D7}"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sp>
        <p:nvSpPr>
          <p:cNvPr id="5" name="Rectangle 4"/>
          <p:cNvSpPr/>
          <p:nvPr/>
        </p:nvSpPr>
        <p:spPr>
          <a:xfrm>
            <a:off x="3048000" y="2274838"/>
            <a:ext cx="6096000" cy="2308324"/>
          </a:xfrm>
          <a:prstGeom prst="rect">
            <a:avLst/>
          </a:prstGeom>
        </p:spPr>
        <p:txBody>
          <a:bodyPr>
            <a:spAutoFit/>
          </a:bodyPr>
          <a:lstStyle/>
          <a:p>
            <a:r>
              <a:rPr lang="en-US" dirty="0"/>
              <a:t>The diameter of the </a:t>
            </a:r>
            <a:r>
              <a:rPr lang="en-US" dirty="0" err="1"/>
              <a:t>miniscrew</a:t>
            </a:r>
            <a:r>
              <a:rPr lang="en-US" dirty="0"/>
              <a:t> will depend on the site and space available. In the maxilla, a narrower implant can be selected if it is to be placed between the roots. If stability depends on insertion into trabecular bone, a longer screw is needed, but if cortical bone will provide enough stability, a shorter screw can be chosen. The length of the </a:t>
            </a:r>
            <a:r>
              <a:rPr lang="en-US" dirty="0" err="1"/>
              <a:t>transmucosal</a:t>
            </a:r>
            <a:r>
              <a:rPr lang="en-US" dirty="0"/>
              <a:t> part of the neck should be selected after assessing the mucosal thickness of the implant site</a:t>
            </a:r>
          </a:p>
        </p:txBody>
      </p:sp>
      <p:sp>
        <p:nvSpPr>
          <p:cNvPr id="6" name="Rectangle 5"/>
          <p:cNvSpPr/>
          <p:nvPr/>
        </p:nvSpPr>
        <p:spPr>
          <a:xfrm>
            <a:off x="4827563" y="4725796"/>
            <a:ext cx="6096000" cy="369332"/>
          </a:xfrm>
          <a:prstGeom prst="rect">
            <a:avLst/>
          </a:prstGeom>
        </p:spPr>
        <p:txBody>
          <a:bodyPr>
            <a:spAutoFit/>
          </a:bodyPr>
          <a:lstStyle/>
          <a:p>
            <a:r>
              <a:rPr lang="en-US" dirty="0" smtClean="0"/>
              <a:t>(</a:t>
            </a:r>
            <a:r>
              <a:rPr lang="en-US" dirty="0" err="1" smtClean="0"/>
              <a:t>Dalstra</a:t>
            </a:r>
            <a:r>
              <a:rPr lang="en-US" dirty="0" smtClean="0"/>
              <a:t> etal,2004)</a:t>
            </a:r>
            <a:endParaRPr lang="en-US" dirty="0"/>
          </a:p>
        </p:txBody>
      </p:sp>
      <p:sp>
        <p:nvSpPr>
          <p:cNvPr id="7" name="TextBox 6"/>
          <p:cNvSpPr txBox="1"/>
          <p:nvPr/>
        </p:nvSpPr>
        <p:spPr>
          <a:xfrm>
            <a:off x="3581401" y="1209822"/>
            <a:ext cx="3913161" cy="523220"/>
          </a:xfrm>
          <a:prstGeom prst="rect">
            <a:avLst/>
          </a:prstGeom>
          <a:noFill/>
        </p:spPr>
        <p:txBody>
          <a:bodyPr wrap="square" rtlCol="0">
            <a:spAutoFit/>
          </a:bodyPr>
          <a:lstStyle/>
          <a:p>
            <a:r>
              <a:rPr lang="en-US" sz="2800" b="1" dirty="0" smtClean="0">
                <a:solidFill>
                  <a:srgbClr val="FF0000"/>
                </a:solidFill>
              </a:rPr>
              <a:t>Diameter and length</a:t>
            </a:r>
            <a:endParaRPr lang="en-US" sz="2800" b="1" dirty="0">
              <a:solidFill>
                <a:srgbClr val="FF0000"/>
              </a:solidFill>
            </a:endParaRPr>
          </a:p>
        </p:txBody>
      </p:sp>
    </p:spTree>
    <p:extLst>
      <p:ext uri="{BB962C8B-B14F-4D97-AF65-F5344CB8AC3E}">
        <p14:creationId xmlns:p14="http://schemas.microsoft.com/office/powerpoint/2010/main" val="35985328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3195590257"/>
              </p:ext>
            </p:extLst>
          </p:nvPr>
        </p:nvGraphicFramePr>
        <p:xfrm>
          <a:off x="2032000" y="71966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7"/>
          <p:cNvSpPr>
            <a:spLocks noGrp="1"/>
          </p:cNvSpPr>
          <p:nvPr>
            <p:ph type="sldNum" sz="quarter" idx="12"/>
          </p:nvPr>
        </p:nvSpPr>
        <p:spPr/>
        <p:txBody>
          <a:bodyPr/>
          <a:lstStyle/>
          <a:p>
            <a:fld id="{A5C98A2F-7B34-4D36-A6C8-4AC770F4BE7A}" type="slidenum">
              <a:rPr lang="en-US" smtClean="0"/>
              <a:t>7</a:t>
            </a:fld>
            <a:endParaRPr lang="en-US"/>
          </a:p>
        </p:txBody>
      </p:sp>
      <p:sp>
        <p:nvSpPr>
          <p:cNvPr id="9" name="Date Placeholder 8"/>
          <p:cNvSpPr>
            <a:spLocks noGrp="1"/>
          </p:cNvSpPr>
          <p:nvPr>
            <p:ph type="dt" sz="half" idx="10"/>
          </p:nvPr>
        </p:nvSpPr>
        <p:spPr/>
        <p:txBody>
          <a:bodyPr/>
          <a:lstStyle/>
          <a:p>
            <a:fld id="{C5F6DA7D-07BC-49E7-80C7-0516246F976F}" type="datetime2">
              <a:rPr lang="en-US" smtClean="0"/>
              <a:t>Saturday, December 4, 2021</a:t>
            </a:fld>
            <a:endParaRPr lang="en-US"/>
          </a:p>
        </p:txBody>
      </p:sp>
      <p:sp>
        <p:nvSpPr>
          <p:cNvPr id="10" name="Footer Placeholder 9"/>
          <p:cNvSpPr>
            <a:spLocks noGrp="1"/>
          </p:cNvSpPr>
          <p:nvPr>
            <p:ph type="ftr" sz="quarter" idx="11"/>
          </p:nvPr>
        </p:nvSpPr>
        <p:spPr/>
        <p:txBody>
          <a:bodyPr/>
          <a:lstStyle/>
          <a:p>
            <a:r>
              <a:rPr lang="en-US" dirty="0" smtClean="0"/>
              <a:t>Shahbaa  </a:t>
            </a:r>
            <a:r>
              <a:rPr lang="en-US" dirty="0" err="1" smtClean="0"/>
              <a:t>AbdulGHafoor</a:t>
            </a:r>
            <a:endParaRPr lang="en-US" dirty="0"/>
          </a:p>
        </p:txBody>
      </p:sp>
      <p:sp>
        <p:nvSpPr>
          <p:cNvPr id="2" name="Rectangle 1"/>
          <p:cNvSpPr/>
          <p:nvPr/>
        </p:nvSpPr>
        <p:spPr>
          <a:xfrm>
            <a:off x="1258076" y="1696428"/>
            <a:ext cx="1380506" cy="369332"/>
          </a:xfrm>
          <a:prstGeom prst="rect">
            <a:avLst/>
          </a:prstGeom>
        </p:spPr>
        <p:txBody>
          <a:bodyPr wrap="none">
            <a:spAutoFit/>
          </a:bodyPr>
          <a:lstStyle/>
          <a:p>
            <a:r>
              <a:rPr lang="en-US" dirty="0"/>
              <a:t>Phliarri,2011</a:t>
            </a:r>
          </a:p>
        </p:txBody>
      </p:sp>
    </p:spTree>
    <p:extLst>
      <p:ext uri="{BB962C8B-B14F-4D97-AF65-F5344CB8AC3E}">
        <p14:creationId xmlns:p14="http://schemas.microsoft.com/office/powerpoint/2010/main" val="23332304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70</a:t>
            </a:fld>
            <a:endParaRPr lang="en-US"/>
          </a:p>
        </p:txBody>
      </p:sp>
      <p:sp>
        <p:nvSpPr>
          <p:cNvPr id="3" name="Date Placeholder 2"/>
          <p:cNvSpPr>
            <a:spLocks noGrp="1"/>
          </p:cNvSpPr>
          <p:nvPr>
            <p:ph type="dt" sz="half" idx="10"/>
          </p:nvPr>
        </p:nvSpPr>
        <p:spPr/>
        <p:txBody>
          <a:bodyPr/>
          <a:lstStyle/>
          <a:p>
            <a:fld id="{4EB21288-950C-41DB-8F51-8D08D3F2EBC4}"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sp>
        <p:nvSpPr>
          <p:cNvPr id="5" name="Rectangle 4"/>
          <p:cNvSpPr/>
          <p:nvPr/>
        </p:nvSpPr>
        <p:spPr>
          <a:xfrm>
            <a:off x="3048000" y="2274838"/>
            <a:ext cx="6096000" cy="3231654"/>
          </a:xfrm>
          <a:prstGeom prst="rect">
            <a:avLst/>
          </a:prstGeom>
        </p:spPr>
        <p:txBody>
          <a:bodyPr>
            <a:spAutoFit/>
          </a:bodyPr>
          <a:lstStyle/>
          <a:p>
            <a:r>
              <a:rPr lang="en-US" sz="2400" b="1" dirty="0">
                <a:solidFill>
                  <a:srgbClr val="FF0000"/>
                </a:solidFill>
              </a:rPr>
              <a:t>Possible insertion sites </a:t>
            </a:r>
            <a:r>
              <a:rPr lang="en-US" sz="2400" b="1" dirty="0" smtClean="0">
                <a:solidFill>
                  <a:srgbClr val="FF0000"/>
                </a:solidFill>
              </a:rPr>
              <a:t>include</a:t>
            </a:r>
          </a:p>
          <a:p>
            <a:r>
              <a:rPr lang="en-US" dirty="0" smtClean="0">
                <a:solidFill>
                  <a:srgbClr val="00B050"/>
                </a:solidFill>
              </a:rPr>
              <a:t> </a:t>
            </a:r>
            <a:r>
              <a:rPr lang="en-US" dirty="0">
                <a:solidFill>
                  <a:srgbClr val="00B050"/>
                </a:solidFill>
              </a:rPr>
              <a:t>in the maxilla: </a:t>
            </a:r>
            <a:r>
              <a:rPr lang="en-US" dirty="0"/>
              <a:t>the area below the nasal spine, the palate, the alveolar process, the </a:t>
            </a:r>
            <a:r>
              <a:rPr lang="en-US" dirty="0" err="1"/>
              <a:t>infrazygomatic</a:t>
            </a:r>
            <a:r>
              <a:rPr lang="en-US" dirty="0"/>
              <a:t> crest, and the </a:t>
            </a:r>
            <a:r>
              <a:rPr lang="en-US" dirty="0" err="1"/>
              <a:t>retromolar</a:t>
            </a:r>
            <a:r>
              <a:rPr lang="en-US" dirty="0"/>
              <a:t> area</a:t>
            </a:r>
            <a:r>
              <a:rPr lang="en-US" dirty="0" smtClean="0"/>
              <a:t>;</a:t>
            </a:r>
          </a:p>
          <a:p>
            <a:r>
              <a:rPr lang="en-US" dirty="0" smtClean="0">
                <a:solidFill>
                  <a:srgbClr val="00B050"/>
                </a:solidFill>
              </a:rPr>
              <a:t> </a:t>
            </a:r>
            <a:r>
              <a:rPr lang="en-US" dirty="0">
                <a:solidFill>
                  <a:srgbClr val="00B050"/>
                </a:solidFill>
              </a:rPr>
              <a:t>in the mandible: </a:t>
            </a:r>
            <a:r>
              <a:rPr lang="en-US" dirty="0"/>
              <a:t>the alveolar process, the </a:t>
            </a:r>
            <a:r>
              <a:rPr lang="en-US" dirty="0" err="1"/>
              <a:t>retromolar</a:t>
            </a:r>
            <a:r>
              <a:rPr lang="en-US" dirty="0"/>
              <a:t> area, and the symphysis</a:t>
            </a:r>
            <a:r>
              <a:rPr lang="en-US" dirty="0" smtClean="0"/>
              <a:t>.</a:t>
            </a:r>
          </a:p>
          <a:p>
            <a:r>
              <a:rPr lang="en-US" dirty="0" smtClean="0"/>
              <a:t> </a:t>
            </a:r>
            <a:r>
              <a:rPr lang="en-US" dirty="0"/>
              <a:t>An intraoral radiograph is required to determine the correct location</a:t>
            </a:r>
            <a:r>
              <a:rPr lang="en-US" dirty="0" smtClean="0"/>
              <a:t>.</a:t>
            </a:r>
          </a:p>
          <a:p>
            <a:r>
              <a:rPr lang="en-US" dirty="0" smtClean="0"/>
              <a:t> </a:t>
            </a:r>
            <a:r>
              <a:rPr lang="en-US" dirty="0"/>
              <a:t>A small, ellipsoid template made of rectangular orthodontic wire can he attached to the teeth in the region with light-cured composite to </a:t>
            </a:r>
            <a:r>
              <a:rPr lang="en-US" dirty="0" err="1"/>
              <a:t>facili-tate</a:t>
            </a:r>
            <a:r>
              <a:rPr lang="en-US" dirty="0"/>
              <a:t> this evaluation.</a:t>
            </a:r>
          </a:p>
        </p:txBody>
      </p:sp>
    </p:spTree>
    <p:extLst>
      <p:ext uri="{BB962C8B-B14F-4D97-AF65-F5344CB8AC3E}">
        <p14:creationId xmlns:p14="http://schemas.microsoft.com/office/powerpoint/2010/main" val="296173749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71</a:t>
            </a:fld>
            <a:endParaRPr lang="en-US"/>
          </a:p>
        </p:txBody>
      </p:sp>
      <p:sp>
        <p:nvSpPr>
          <p:cNvPr id="3" name="Date Placeholder 2"/>
          <p:cNvSpPr>
            <a:spLocks noGrp="1"/>
          </p:cNvSpPr>
          <p:nvPr>
            <p:ph type="dt" sz="half" idx="10"/>
          </p:nvPr>
        </p:nvSpPr>
        <p:spPr/>
        <p:txBody>
          <a:bodyPr/>
          <a:lstStyle/>
          <a:p>
            <a:fld id="{478103CC-AF1E-43AA-970E-E8D1231647E2}"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sp>
        <p:nvSpPr>
          <p:cNvPr id="5" name="Rectangle 4"/>
          <p:cNvSpPr/>
          <p:nvPr/>
        </p:nvSpPr>
        <p:spPr>
          <a:xfrm>
            <a:off x="642425" y="351919"/>
            <a:ext cx="6096000" cy="3908762"/>
          </a:xfrm>
          <a:prstGeom prst="rect">
            <a:avLst/>
          </a:prstGeom>
        </p:spPr>
        <p:txBody>
          <a:bodyPr>
            <a:spAutoFit/>
          </a:bodyPr>
          <a:lstStyle/>
          <a:p>
            <a:r>
              <a:rPr lang="en-US" sz="3200" b="1" dirty="0" smtClean="0">
                <a:solidFill>
                  <a:srgbClr val="FF0000"/>
                </a:solidFill>
              </a:rPr>
              <a:t>position</a:t>
            </a:r>
          </a:p>
          <a:p>
            <a:endParaRPr lang="en-US" dirty="0"/>
          </a:p>
          <a:p>
            <a:endParaRPr lang="en-US" dirty="0" smtClean="0"/>
          </a:p>
          <a:p>
            <a:r>
              <a:rPr lang="en-US" dirty="0" smtClean="0"/>
              <a:t>Whenever </a:t>
            </a:r>
            <a:r>
              <a:rPr lang="en-US" dirty="0"/>
              <a:t>possible, the mini-implant should be inserted through </a:t>
            </a:r>
            <a:r>
              <a:rPr lang="en-US" dirty="0">
                <a:solidFill>
                  <a:srgbClr val="00B050"/>
                </a:solidFill>
              </a:rPr>
              <a:t>attached gingiva</a:t>
            </a:r>
            <a:r>
              <a:rPr lang="en-US" dirty="0"/>
              <a:t>. If this is impossible, the screw can be buried be-</a:t>
            </a:r>
            <a:r>
              <a:rPr lang="en-US" dirty="0" err="1"/>
              <a:t>neath</a:t>
            </a:r>
            <a:r>
              <a:rPr lang="en-US" dirty="0"/>
              <a:t> the mucosa so that only a wire, a coil spring, or a ligature passes through the mucosa. In the maxilla, the insertion should be at an </a:t>
            </a:r>
            <a:r>
              <a:rPr lang="en-US" dirty="0" err="1"/>
              <a:t>ob-lique</a:t>
            </a:r>
            <a:r>
              <a:rPr lang="en-US" dirty="0"/>
              <a:t> angle, in an apical direction; in the </a:t>
            </a:r>
            <a:r>
              <a:rPr lang="en-US" dirty="0" err="1"/>
              <a:t>mandi-ble</a:t>
            </a:r>
            <a:r>
              <a:rPr lang="en-US" dirty="0"/>
              <a:t>, the screw should be inserted as parallel to the roots as possible if teeth are present. A </a:t>
            </a:r>
            <a:r>
              <a:rPr lang="en-US" dirty="0" err="1"/>
              <a:t>transcortical</a:t>
            </a:r>
            <a:r>
              <a:rPr lang="en-US" dirty="0"/>
              <a:t> screw can be used for added </a:t>
            </a:r>
            <a:r>
              <a:rPr lang="en-US" dirty="0" err="1"/>
              <a:t>stabili</a:t>
            </a:r>
            <a:r>
              <a:rPr lang="en-US" dirty="0"/>
              <a:t>-ty in edentulous areas, where trabecular bone is usually scarce. We do not use surgical guides “or special stents” for screw placement.</a:t>
            </a:r>
          </a:p>
        </p:txBody>
      </p:sp>
      <p:sp>
        <p:nvSpPr>
          <p:cNvPr id="6" name="Rectangle 5"/>
          <p:cNvSpPr/>
          <p:nvPr/>
        </p:nvSpPr>
        <p:spPr>
          <a:xfrm>
            <a:off x="3399691" y="4466492"/>
            <a:ext cx="7228449" cy="1200329"/>
          </a:xfrm>
          <a:prstGeom prst="rect">
            <a:avLst/>
          </a:prstGeom>
        </p:spPr>
        <p:txBody>
          <a:bodyPr wrap="square">
            <a:spAutoFit/>
          </a:bodyPr>
          <a:lstStyle/>
          <a:p>
            <a:r>
              <a:rPr lang="en-US" dirty="0" smtClean="0"/>
              <a:t> </a:t>
            </a:r>
          </a:p>
          <a:p>
            <a:r>
              <a:rPr lang="en-US" dirty="0" smtClean="0"/>
              <a:t>(Ailing etal,2003)</a:t>
            </a:r>
          </a:p>
          <a:p>
            <a:endParaRPr lang="en-US" dirty="0"/>
          </a:p>
          <a:p>
            <a:endParaRPr lang="en-US" dirty="0"/>
          </a:p>
        </p:txBody>
      </p:sp>
    </p:spTree>
    <p:extLst>
      <p:ext uri="{BB962C8B-B14F-4D97-AF65-F5344CB8AC3E}">
        <p14:creationId xmlns:p14="http://schemas.microsoft.com/office/powerpoint/2010/main" val="331225862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72</a:t>
            </a:fld>
            <a:endParaRPr lang="en-US"/>
          </a:p>
        </p:txBody>
      </p:sp>
      <p:sp>
        <p:nvSpPr>
          <p:cNvPr id="3" name="Date Placeholder 2"/>
          <p:cNvSpPr>
            <a:spLocks noGrp="1"/>
          </p:cNvSpPr>
          <p:nvPr>
            <p:ph type="dt" sz="half" idx="10"/>
          </p:nvPr>
        </p:nvSpPr>
        <p:spPr/>
        <p:txBody>
          <a:bodyPr/>
          <a:lstStyle/>
          <a:p>
            <a:fld id="{45480F12-E5FC-48B6-BF9E-C2C8A5E9771B}"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sp>
        <p:nvSpPr>
          <p:cNvPr id="5" name="Rectangle 4"/>
          <p:cNvSpPr/>
          <p:nvPr/>
        </p:nvSpPr>
        <p:spPr>
          <a:xfrm>
            <a:off x="1282007" y="606641"/>
            <a:ext cx="2191369" cy="461665"/>
          </a:xfrm>
          <a:prstGeom prst="rect">
            <a:avLst/>
          </a:prstGeom>
        </p:spPr>
        <p:txBody>
          <a:bodyPr wrap="none">
            <a:spAutoFit/>
          </a:bodyPr>
          <a:lstStyle/>
          <a:p>
            <a:r>
              <a:rPr lang="en-US" sz="2400" b="1" dirty="0">
                <a:solidFill>
                  <a:srgbClr val="FF0000"/>
                </a:solidFill>
              </a:rPr>
              <a:t>Implant Criteria</a:t>
            </a:r>
          </a:p>
        </p:txBody>
      </p:sp>
      <p:sp>
        <p:nvSpPr>
          <p:cNvPr id="6" name="Rectangle 5"/>
          <p:cNvSpPr/>
          <p:nvPr/>
        </p:nvSpPr>
        <p:spPr>
          <a:xfrm>
            <a:off x="3048000" y="1166843"/>
            <a:ext cx="6096000" cy="4524315"/>
          </a:xfrm>
          <a:prstGeom prst="rect">
            <a:avLst/>
          </a:prstGeom>
        </p:spPr>
        <p:txBody>
          <a:bodyPr>
            <a:spAutoFit/>
          </a:bodyPr>
          <a:lstStyle/>
          <a:p>
            <a:r>
              <a:rPr lang="en-US" dirty="0">
                <a:solidFill>
                  <a:srgbClr val="00B050"/>
                </a:solidFill>
              </a:rPr>
              <a:t>Implant materials</a:t>
            </a:r>
          </a:p>
          <a:p>
            <a:r>
              <a:rPr lang="en-US" dirty="0" smtClean="0"/>
              <a:t> </a:t>
            </a:r>
            <a:r>
              <a:rPr lang="en-US" dirty="0"/>
              <a:t>nontoxic and biocompatible, possess excellent mechanical properties, and provide resistance to stress, strain, and corrosion. Commonly used materials can be divided into three categories: </a:t>
            </a:r>
            <a:r>
              <a:rPr lang="en-US" dirty="0" err="1"/>
              <a:t>biotolerant</a:t>
            </a:r>
            <a:r>
              <a:rPr lang="en-US" dirty="0"/>
              <a:t> (stainless steel, chromium–cobalt alloy), </a:t>
            </a:r>
            <a:r>
              <a:rPr lang="en-US" dirty="0" err="1"/>
              <a:t>bioinert</a:t>
            </a:r>
            <a:r>
              <a:rPr lang="en-US" dirty="0"/>
              <a:t> (titanium, carbon), and bioactive (hydroxyapatite, ceramic oxidized aluminum). Because of titanium's characteristics (no allergic and immunologic reactions and no neoplasm formation), it is considered an ideal material and is widely used.</a:t>
            </a:r>
          </a:p>
          <a:p>
            <a:endParaRPr lang="en-US" dirty="0"/>
          </a:p>
          <a:p>
            <a:r>
              <a:rPr lang="en-US" dirty="0"/>
              <a:t>Bone grows along the titanium oxide surface, which is formed after contact with air or tissue fluid. However, pure titanium has less fatigue strength than titanium alloys. A titanium alloy—titanium-6 aluminum-4 vanadium—is used to overcome this disadvantage.</a:t>
            </a:r>
          </a:p>
        </p:txBody>
      </p:sp>
    </p:spTree>
    <p:extLst>
      <p:ext uri="{BB962C8B-B14F-4D97-AF65-F5344CB8AC3E}">
        <p14:creationId xmlns:p14="http://schemas.microsoft.com/office/powerpoint/2010/main" val="67530025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73</a:t>
            </a:fld>
            <a:endParaRPr lang="en-US"/>
          </a:p>
        </p:txBody>
      </p:sp>
      <p:sp>
        <p:nvSpPr>
          <p:cNvPr id="3" name="Date Placeholder 2"/>
          <p:cNvSpPr>
            <a:spLocks noGrp="1"/>
          </p:cNvSpPr>
          <p:nvPr>
            <p:ph type="dt" sz="half" idx="10"/>
          </p:nvPr>
        </p:nvSpPr>
        <p:spPr/>
        <p:txBody>
          <a:bodyPr/>
          <a:lstStyle/>
          <a:p>
            <a:fld id="{858596B4-6D70-4582-B512-0AC463D1EC2F}"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sp>
        <p:nvSpPr>
          <p:cNvPr id="5" name="Rectangle 4"/>
          <p:cNvSpPr/>
          <p:nvPr/>
        </p:nvSpPr>
        <p:spPr>
          <a:xfrm>
            <a:off x="3048000" y="1582341"/>
            <a:ext cx="6096000" cy="4031873"/>
          </a:xfrm>
          <a:prstGeom prst="rect">
            <a:avLst/>
          </a:prstGeom>
        </p:spPr>
        <p:txBody>
          <a:bodyPr>
            <a:spAutoFit/>
          </a:bodyPr>
          <a:lstStyle/>
          <a:p>
            <a:r>
              <a:rPr lang="en-US" sz="4000" b="1" dirty="0">
                <a:solidFill>
                  <a:srgbClr val="FF0000"/>
                </a:solidFill>
              </a:rPr>
              <a:t>Implant sizes</a:t>
            </a:r>
          </a:p>
          <a:p>
            <a:r>
              <a:rPr lang="en-US" dirty="0"/>
              <a:t>Implant fixtures must achieve primary stability and withstand mechanical forces. The maximum load is proportional to the total bone–implant contact surface. Factors that determine the contact area are length, diameter, shape, and surface design (rough vs. smooth surface, thread configuration). The ideal fixture size for orthodontic anchorage remains to be determined. Various sizes of implants, from “mini implants” </a:t>
            </a:r>
            <a:r>
              <a:rPr lang="en-US" b="1" dirty="0">
                <a:solidFill>
                  <a:srgbClr val="00B050"/>
                </a:solidFill>
              </a:rPr>
              <a:t>(6 mm long, 1.2 mm in diameter) to standard dental implants (6–15 mm long, 3–5 mm in diameter), </a:t>
            </a:r>
            <a:r>
              <a:rPr lang="en-US" dirty="0"/>
              <a:t>have proved to effectively improve anchorage. Therefore, the dimension of implants should be congruent with the bone available at the surgical site and the treatment plan.</a:t>
            </a:r>
          </a:p>
        </p:txBody>
      </p:sp>
    </p:spTree>
    <p:extLst>
      <p:ext uri="{BB962C8B-B14F-4D97-AF65-F5344CB8AC3E}">
        <p14:creationId xmlns:p14="http://schemas.microsoft.com/office/powerpoint/2010/main" val="243758694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74</a:t>
            </a:fld>
            <a:endParaRPr lang="en-US"/>
          </a:p>
        </p:txBody>
      </p:sp>
      <p:sp>
        <p:nvSpPr>
          <p:cNvPr id="3" name="Date Placeholder 2"/>
          <p:cNvSpPr>
            <a:spLocks noGrp="1"/>
          </p:cNvSpPr>
          <p:nvPr>
            <p:ph type="dt" sz="half" idx="10"/>
          </p:nvPr>
        </p:nvSpPr>
        <p:spPr/>
        <p:txBody>
          <a:bodyPr/>
          <a:lstStyle/>
          <a:p>
            <a:fld id="{1CDF9E6D-E3BA-4B69-88A1-FED1D650F77F}"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sp>
        <p:nvSpPr>
          <p:cNvPr id="5" name="Rectangle 4"/>
          <p:cNvSpPr/>
          <p:nvPr/>
        </p:nvSpPr>
        <p:spPr>
          <a:xfrm>
            <a:off x="1481178" y="620709"/>
            <a:ext cx="3125920" cy="461665"/>
          </a:xfrm>
          <a:prstGeom prst="rect">
            <a:avLst/>
          </a:prstGeom>
        </p:spPr>
        <p:txBody>
          <a:bodyPr wrap="none">
            <a:spAutoFit/>
          </a:bodyPr>
          <a:lstStyle/>
          <a:p>
            <a:r>
              <a:rPr lang="en-US" sz="2400" b="1" dirty="0">
                <a:solidFill>
                  <a:srgbClr val="FF0000"/>
                </a:solidFill>
              </a:rPr>
              <a:t>Mini-implant problems</a:t>
            </a:r>
          </a:p>
        </p:txBody>
      </p:sp>
      <p:sp>
        <p:nvSpPr>
          <p:cNvPr id="6" name="Rectangle 5"/>
          <p:cNvSpPr/>
          <p:nvPr/>
        </p:nvSpPr>
        <p:spPr>
          <a:xfrm>
            <a:off x="3048000" y="1997839"/>
            <a:ext cx="6096000" cy="2862322"/>
          </a:xfrm>
          <a:prstGeom prst="rect">
            <a:avLst/>
          </a:prstGeom>
        </p:spPr>
        <p:txBody>
          <a:bodyPr>
            <a:spAutoFit/>
          </a:bodyPr>
          <a:lstStyle/>
          <a:p>
            <a:r>
              <a:rPr lang="en-US" dirty="0"/>
              <a:t>Screw-related problems</a:t>
            </a:r>
          </a:p>
          <a:p>
            <a:r>
              <a:rPr lang="en-US" dirty="0"/>
              <a:t>A screw can fracture if it is too narrow or the neck area is not strong enough to withstand the stress of removal. The solution is to choose a conical screw with a solid neck and a diameter appropriate to the quality of bone.</a:t>
            </a:r>
          </a:p>
          <a:p>
            <a:endParaRPr lang="en-US" dirty="0"/>
          </a:p>
          <a:p>
            <a:r>
              <a:rPr lang="en-US" dirty="0"/>
              <a:t>Infection can develop around the screw if the </a:t>
            </a:r>
            <a:r>
              <a:rPr lang="en-US" dirty="0" err="1"/>
              <a:t>transmucosal</a:t>
            </a:r>
            <a:r>
              <a:rPr lang="en-US" dirty="0"/>
              <a:t> portion is not entirely smooth. If a screw system with variable neck lengths is used, the clinician can select one that suits the </a:t>
            </a:r>
            <a:r>
              <a:rPr lang="en-US" dirty="0" err="1"/>
              <a:t>particu-lar</a:t>
            </a:r>
            <a:r>
              <a:rPr lang="en-US" dirty="0"/>
              <a:t> implant site.</a:t>
            </a:r>
          </a:p>
        </p:txBody>
      </p:sp>
    </p:spTree>
    <p:extLst>
      <p:ext uri="{BB962C8B-B14F-4D97-AF65-F5344CB8AC3E}">
        <p14:creationId xmlns:p14="http://schemas.microsoft.com/office/powerpoint/2010/main" val="12826076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75</a:t>
            </a:fld>
            <a:endParaRPr lang="en-US"/>
          </a:p>
        </p:txBody>
      </p:sp>
      <p:sp>
        <p:nvSpPr>
          <p:cNvPr id="3" name="Date Placeholder 2"/>
          <p:cNvSpPr>
            <a:spLocks noGrp="1"/>
          </p:cNvSpPr>
          <p:nvPr>
            <p:ph type="dt" sz="half" idx="10"/>
          </p:nvPr>
        </p:nvSpPr>
        <p:spPr/>
        <p:txBody>
          <a:bodyPr/>
          <a:lstStyle/>
          <a:p>
            <a:fld id="{9805686A-F1A5-42AA-A2EB-22C98E1BCFD6}"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sp>
        <p:nvSpPr>
          <p:cNvPr id="5" name="Rectangle 4"/>
          <p:cNvSpPr/>
          <p:nvPr/>
        </p:nvSpPr>
        <p:spPr>
          <a:xfrm>
            <a:off x="3048000" y="1166843"/>
            <a:ext cx="6096000" cy="4524315"/>
          </a:xfrm>
          <a:prstGeom prst="rect">
            <a:avLst/>
          </a:prstGeom>
        </p:spPr>
        <p:txBody>
          <a:bodyPr>
            <a:spAutoFit/>
          </a:bodyPr>
          <a:lstStyle/>
          <a:p>
            <a:r>
              <a:rPr lang="en-US" dirty="0"/>
              <a:t>Operator-related problems</a:t>
            </a:r>
          </a:p>
          <a:p>
            <a:r>
              <a:rPr lang="en-US" dirty="0"/>
              <a:t>Application of excessive pressure during </a:t>
            </a:r>
            <a:r>
              <a:rPr lang="en-US" dirty="0" err="1"/>
              <a:t>inser-tion</a:t>
            </a:r>
            <a:r>
              <a:rPr lang="en-US" dirty="0"/>
              <a:t> of a self-drilling screw can fracture the tip of the screw.</a:t>
            </a:r>
          </a:p>
          <a:p>
            <a:endParaRPr lang="en-US" dirty="0"/>
          </a:p>
          <a:p>
            <a:r>
              <a:rPr lang="en-US" dirty="0" err="1"/>
              <a:t>Overtightening</a:t>
            </a:r>
            <a:r>
              <a:rPr lang="en-US" dirty="0"/>
              <a:t> a screw can cause it to loosen. It is crucial to stop turning the screw as soon as the smooth part of the neck has reached the </a:t>
            </a:r>
            <a:r>
              <a:rPr lang="en-US" dirty="0" err="1"/>
              <a:t>periosteum</a:t>
            </a:r>
            <a:r>
              <a:rPr lang="en-US" dirty="0"/>
              <a:t>.</a:t>
            </a:r>
          </a:p>
          <a:p>
            <a:endParaRPr lang="en-US" dirty="0"/>
          </a:p>
          <a:p>
            <a:r>
              <a:rPr lang="en-US" dirty="0"/>
              <a:t>With a bracket-like screw head, the ligature should be placed on top of the screw in the slot perpendicular to the wire. Turning the ligature around the screw will make it impossible for the patient to keep the area free of </a:t>
            </a:r>
            <a:r>
              <a:rPr lang="en-US" dirty="0" err="1"/>
              <a:t>inflamma-tion</a:t>
            </a:r>
            <a:r>
              <a:rPr lang="en-US" dirty="0"/>
              <a:t>.</a:t>
            </a:r>
          </a:p>
          <a:p>
            <a:endParaRPr lang="en-US" dirty="0"/>
          </a:p>
          <a:p>
            <a:r>
              <a:rPr lang="en-US" dirty="0"/>
              <a:t>It is important not to wiggle the screwdriver when removing it from the screw head. The screwdriver will not stick if the long extension is removed before the part surrounding the screw.</a:t>
            </a:r>
          </a:p>
        </p:txBody>
      </p:sp>
      <p:pic>
        <p:nvPicPr>
          <p:cNvPr id="6" name="Picture 5"/>
          <p:cNvPicPr>
            <a:picLocks noChangeAspect="1"/>
          </p:cNvPicPr>
          <p:nvPr/>
        </p:nvPicPr>
        <p:blipFill>
          <a:blip r:embed="rId2"/>
          <a:stretch>
            <a:fillRect/>
          </a:stretch>
        </p:blipFill>
        <p:spPr>
          <a:xfrm>
            <a:off x="1522920" y="526708"/>
            <a:ext cx="3279932" cy="640135"/>
          </a:xfrm>
          <a:prstGeom prst="rect">
            <a:avLst/>
          </a:prstGeom>
        </p:spPr>
      </p:pic>
    </p:spTree>
    <p:extLst>
      <p:ext uri="{BB962C8B-B14F-4D97-AF65-F5344CB8AC3E}">
        <p14:creationId xmlns:p14="http://schemas.microsoft.com/office/powerpoint/2010/main" val="340196680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76</a:t>
            </a:fld>
            <a:endParaRPr lang="en-US"/>
          </a:p>
        </p:txBody>
      </p:sp>
      <p:sp>
        <p:nvSpPr>
          <p:cNvPr id="3" name="Date Placeholder 2"/>
          <p:cNvSpPr>
            <a:spLocks noGrp="1"/>
          </p:cNvSpPr>
          <p:nvPr>
            <p:ph type="dt" sz="half" idx="10"/>
          </p:nvPr>
        </p:nvSpPr>
        <p:spPr/>
        <p:txBody>
          <a:bodyPr/>
          <a:lstStyle/>
          <a:p>
            <a:fld id="{F822DFBD-030D-4BEB-B8FE-33CD0F56CC78}"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sp>
        <p:nvSpPr>
          <p:cNvPr id="5" name="Rectangle 4"/>
          <p:cNvSpPr/>
          <p:nvPr/>
        </p:nvSpPr>
        <p:spPr>
          <a:xfrm>
            <a:off x="3048000" y="889844"/>
            <a:ext cx="6096000" cy="5078313"/>
          </a:xfrm>
          <a:prstGeom prst="rect">
            <a:avLst/>
          </a:prstGeom>
        </p:spPr>
        <p:txBody>
          <a:bodyPr>
            <a:spAutoFit/>
          </a:bodyPr>
          <a:lstStyle/>
          <a:p>
            <a:r>
              <a:rPr lang="en-US" dirty="0"/>
              <a:t>Patient-related problems</a:t>
            </a:r>
          </a:p>
          <a:p>
            <a:r>
              <a:rPr lang="en-US" dirty="0"/>
              <a:t>The prognosis for primary stability of a mini-implant is poor in cases where the cortex is thin-</a:t>
            </a:r>
            <a:r>
              <a:rPr lang="en-US" dirty="0" err="1"/>
              <a:t>ner</a:t>
            </a:r>
            <a:r>
              <a:rPr lang="en-US" dirty="0"/>
              <a:t> than 0.5 mm and the density of the trabecular bone is low.</a:t>
            </a:r>
          </a:p>
          <a:p>
            <a:endParaRPr lang="en-US" dirty="0"/>
          </a:p>
          <a:p>
            <a:r>
              <a:rPr lang="en-US" dirty="0"/>
              <a:t>In patients with thick mucosa, the distance between the point of force application and the center of resistance of the screw will be greater than usual, thus generating a large moment when a force is applied.</a:t>
            </a:r>
          </a:p>
          <a:p>
            <a:endParaRPr lang="en-US" dirty="0"/>
          </a:p>
          <a:p>
            <a:r>
              <a:rPr lang="en-US" dirty="0"/>
              <a:t>Loosening can occur, even after primary </a:t>
            </a:r>
            <a:r>
              <a:rPr lang="en-US" dirty="0" err="1"/>
              <a:t>sta-bility</a:t>
            </a:r>
            <a:r>
              <a:rPr lang="en-US" dirty="0"/>
              <a:t> has been achieved, if a screw is inserted in an area with considerable hone remodeling because of either the </a:t>
            </a:r>
            <a:r>
              <a:rPr lang="en-US" dirty="0" err="1"/>
              <a:t>resorption</a:t>
            </a:r>
            <a:r>
              <a:rPr lang="en-US" dirty="0"/>
              <a:t> of a deciduous tooth or post-extraction healing.</a:t>
            </a:r>
          </a:p>
          <a:p>
            <a:endParaRPr lang="en-US" dirty="0"/>
          </a:p>
          <a:p>
            <a:r>
              <a:rPr lang="en-US" dirty="0"/>
              <a:t>Mini-implants arc contraindicated in patients with systemic alterations fit the bone metabolism due to disease, medication, or heavy smoking.</a:t>
            </a:r>
          </a:p>
        </p:txBody>
      </p:sp>
      <p:pic>
        <p:nvPicPr>
          <p:cNvPr id="6" name="Picture 5"/>
          <p:cNvPicPr>
            <a:picLocks noChangeAspect="1"/>
          </p:cNvPicPr>
          <p:nvPr/>
        </p:nvPicPr>
        <p:blipFill>
          <a:blip r:embed="rId2"/>
          <a:stretch>
            <a:fillRect/>
          </a:stretch>
        </p:blipFill>
        <p:spPr>
          <a:xfrm>
            <a:off x="1065720" y="249709"/>
            <a:ext cx="3279932" cy="640135"/>
          </a:xfrm>
          <a:prstGeom prst="rect">
            <a:avLst/>
          </a:prstGeom>
        </p:spPr>
      </p:pic>
    </p:spTree>
    <p:extLst>
      <p:ext uri="{BB962C8B-B14F-4D97-AF65-F5344CB8AC3E}">
        <p14:creationId xmlns:p14="http://schemas.microsoft.com/office/powerpoint/2010/main" val="317545748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77</a:t>
            </a:fld>
            <a:endParaRPr lang="en-US"/>
          </a:p>
        </p:txBody>
      </p:sp>
      <p:sp>
        <p:nvSpPr>
          <p:cNvPr id="3" name="Date Placeholder 2"/>
          <p:cNvSpPr>
            <a:spLocks noGrp="1"/>
          </p:cNvSpPr>
          <p:nvPr>
            <p:ph type="dt" sz="half" idx="10"/>
          </p:nvPr>
        </p:nvSpPr>
        <p:spPr/>
        <p:txBody>
          <a:bodyPr/>
          <a:lstStyle/>
          <a:p>
            <a:fld id="{237FE18D-CA39-430A-9766-661B5A72EB76}"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sp>
        <p:nvSpPr>
          <p:cNvPr id="5" name="Rectangle 4"/>
          <p:cNvSpPr/>
          <p:nvPr/>
        </p:nvSpPr>
        <p:spPr>
          <a:xfrm>
            <a:off x="3048000" y="2136339"/>
            <a:ext cx="6096000" cy="2862322"/>
          </a:xfrm>
          <a:prstGeom prst="rect">
            <a:avLst/>
          </a:prstGeom>
        </p:spPr>
        <p:txBody>
          <a:bodyPr>
            <a:spAutoFit/>
          </a:bodyPr>
          <a:lstStyle/>
          <a:p>
            <a:r>
              <a:rPr lang="en-US" sz="3600" b="1" dirty="0">
                <a:solidFill>
                  <a:srgbClr val="FF0000"/>
                </a:solidFill>
              </a:rPr>
              <a:t>Implant maintenance</a:t>
            </a:r>
          </a:p>
          <a:p>
            <a:r>
              <a:rPr lang="en-US" dirty="0"/>
              <a:t>After surgery, the surrounding soft tissues must be maintained to ensure longevity of the implant. Plaque accumulation near the gingival margin can cause </a:t>
            </a:r>
            <a:r>
              <a:rPr lang="en-US" dirty="0" err="1"/>
              <a:t>perimucositis</a:t>
            </a:r>
            <a:r>
              <a:rPr lang="en-US" dirty="0"/>
              <a:t>. Prolonged inflammation leads to breakdown of bone around implants and </a:t>
            </a:r>
            <a:r>
              <a:rPr lang="en-US" dirty="0" err="1"/>
              <a:t>peri-implantitis</a:t>
            </a:r>
            <a:r>
              <a:rPr lang="en-US" dirty="0"/>
              <a:t>; this, without proper management, can lead to implant failure. Therefore, patients must be instructed to follow daily plaque control at home and have periodic professional care, similar to regular periodontal maintenance.</a:t>
            </a:r>
          </a:p>
        </p:txBody>
      </p:sp>
    </p:spTree>
    <p:extLst>
      <p:ext uri="{BB962C8B-B14F-4D97-AF65-F5344CB8AC3E}">
        <p14:creationId xmlns:p14="http://schemas.microsoft.com/office/powerpoint/2010/main" val="139989906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78</a:t>
            </a:fld>
            <a:endParaRPr lang="en-US"/>
          </a:p>
        </p:txBody>
      </p:sp>
      <p:sp>
        <p:nvSpPr>
          <p:cNvPr id="3" name="Date Placeholder 2"/>
          <p:cNvSpPr>
            <a:spLocks noGrp="1"/>
          </p:cNvSpPr>
          <p:nvPr>
            <p:ph type="dt" sz="half" idx="10"/>
          </p:nvPr>
        </p:nvSpPr>
        <p:spPr/>
        <p:txBody>
          <a:bodyPr/>
          <a:lstStyle/>
          <a:p>
            <a:fld id="{9A104067-FD8E-4B67-BC4F-5FB88E54D55C}"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sp>
        <p:nvSpPr>
          <p:cNvPr id="5" name="Rectangle 4"/>
          <p:cNvSpPr/>
          <p:nvPr/>
        </p:nvSpPr>
        <p:spPr>
          <a:xfrm>
            <a:off x="3048000" y="751344"/>
            <a:ext cx="6096000" cy="5909310"/>
          </a:xfrm>
          <a:prstGeom prst="rect">
            <a:avLst/>
          </a:prstGeom>
        </p:spPr>
        <p:txBody>
          <a:bodyPr>
            <a:spAutoFit/>
          </a:bodyPr>
          <a:lstStyle/>
          <a:p>
            <a:r>
              <a:rPr lang="en-US" sz="2400" b="1" dirty="0">
                <a:solidFill>
                  <a:srgbClr val="FF0000"/>
                </a:solidFill>
              </a:rPr>
              <a:t>What factors should be considered when selecting a mini implant system in orthodontics?</a:t>
            </a:r>
          </a:p>
          <a:p>
            <a:endParaRPr lang="en-US" dirty="0"/>
          </a:p>
          <a:p>
            <a:r>
              <a:rPr lang="en-US" dirty="0"/>
              <a:t>The screw must be machined, not casted, to prevent breakage during insertion,</a:t>
            </a:r>
          </a:p>
          <a:p>
            <a:r>
              <a:rPr lang="en-US" dirty="0"/>
              <a:t>Made of untreated titanium alloy. Regular treated mini implants should be avoided as they </a:t>
            </a:r>
            <a:r>
              <a:rPr lang="en-US" dirty="0" err="1"/>
              <a:t>osseo</a:t>
            </a:r>
            <a:r>
              <a:rPr lang="en-US" dirty="0"/>
              <a:t>-integrate with the bone.</a:t>
            </a:r>
          </a:p>
          <a:p>
            <a:r>
              <a:rPr lang="en-US" dirty="0"/>
              <a:t>Self drilling head to eliminate the need of a pilot hole.</a:t>
            </a:r>
          </a:p>
          <a:p>
            <a:r>
              <a:rPr lang="en-US" dirty="0"/>
              <a:t>Tapered mini implants are preferred over cylindrical shape as they have better primary stability (REF).</a:t>
            </a:r>
          </a:p>
          <a:p>
            <a:r>
              <a:rPr lang="en-US" dirty="0"/>
              <a:t>Double thread screw system where the implant body will meet the cortical bone for maximum engagement. This is very important for better initial stability.</a:t>
            </a:r>
          </a:p>
          <a:p>
            <a:r>
              <a:rPr lang="en-US" dirty="0"/>
              <a:t>A temporary lock mechanism in the implant handle to hold the implant securely in place during application.</a:t>
            </a:r>
          </a:p>
          <a:p>
            <a:r>
              <a:rPr lang="en-US" dirty="0"/>
              <a:t>Available in different sizes to accommodate different clinical needs.</a:t>
            </a:r>
          </a:p>
          <a:p>
            <a:r>
              <a:rPr lang="en-US" dirty="0"/>
              <a:t>At least 1.2 mm in width (REF)</a:t>
            </a:r>
          </a:p>
        </p:txBody>
      </p:sp>
    </p:spTree>
    <p:extLst>
      <p:ext uri="{BB962C8B-B14F-4D97-AF65-F5344CB8AC3E}">
        <p14:creationId xmlns:p14="http://schemas.microsoft.com/office/powerpoint/2010/main" val="119790449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79</a:t>
            </a:fld>
            <a:endParaRPr lang="en-US"/>
          </a:p>
        </p:txBody>
      </p:sp>
      <p:sp>
        <p:nvSpPr>
          <p:cNvPr id="3" name="Date Placeholder 2"/>
          <p:cNvSpPr>
            <a:spLocks noGrp="1"/>
          </p:cNvSpPr>
          <p:nvPr>
            <p:ph type="dt" sz="half" idx="10"/>
          </p:nvPr>
        </p:nvSpPr>
        <p:spPr/>
        <p:txBody>
          <a:bodyPr/>
          <a:lstStyle/>
          <a:p>
            <a:fld id="{76649E67-5F71-4195-9708-BBB8987D86B8}"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pic>
        <p:nvPicPr>
          <p:cNvPr id="5" name="Picture 4"/>
          <p:cNvPicPr>
            <a:picLocks noChangeAspect="1"/>
          </p:cNvPicPr>
          <p:nvPr/>
        </p:nvPicPr>
        <p:blipFill>
          <a:blip r:embed="rId2"/>
          <a:stretch>
            <a:fillRect/>
          </a:stretch>
        </p:blipFill>
        <p:spPr>
          <a:xfrm>
            <a:off x="1605550" y="2167468"/>
            <a:ext cx="9431066" cy="3943900"/>
          </a:xfrm>
          <a:prstGeom prst="rect">
            <a:avLst/>
          </a:prstGeom>
        </p:spPr>
      </p:pic>
      <p:sp>
        <p:nvSpPr>
          <p:cNvPr id="6" name="Rectangle 5"/>
          <p:cNvSpPr/>
          <p:nvPr/>
        </p:nvSpPr>
        <p:spPr>
          <a:xfrm>
            <a:off x="225083" y="164684"/>
            <a:ext cx="6096000" cy="2308324"/>
          </a:xfrm>
          <a:prstGeom prst="rect">
            <a:avLst/>
          </a:prstGeom>
        </p:spPr>
        <p:txBody>
          <a:bodyPr>
            <a:spAutoFit/>
          </a:bodyPr>
          <a:lstStyle/>
          <a:p>
            <a:r>
              <a:rPr lang="en-US" dirty="0"/>
              <a:t>IOS sells the Infinity mini implant is 3 different sizes:</a:t>
            </a:r>
          </a:p>
          <a:p>
            <a:endParaRPr lang="en-US" dirty="0"/>
          </a:p>
          <a:p>
            <a:r>
              <a:rPr lang="en-US" dirty="0"/>
              <a:t>1.5 mm width with 8.5 mm length (IOS 20-100), best used for the maxilla in the buccal</a:t>
            </a:r>
          </a:p>
          <a:p>
            <a:r>
              <a:rPr lang="en-US" dirty="0"/>
              <a:t>1.3 mm width with 7.5 mm length (IOS 20-101), best used for the mandible and tight spaces</a:t>
            </a:r>
          </a:p>
          <a:p>
            <a:r>
              <a:rPr lang="en-US" dirty="0"/>
              <a:t>1.5 mm width with 11 mm length (IOS 20-131), for the palatal and ramus area</a:t>
            </a:r>
          </a:p>
        </p:txBody>
      </p:sp>
    </p:spTree>
    <p:extLst>
      <p:ext uri="{BB962C8B-B14F-4D97-AF65-F5344CB8AC3E}">
        <p14:creationId xmlns:p14="http://schemas.microsoft.com/office/powerpoint/2010/main" val="17368397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40536" y="1500718"/>
            <a:ext cx="8383170" cy="2629266"/>
          </a:xfrm>
          <a:prstGeom prst="rect">
            <a:avLst/>
          </a:prstGeom>
        </p:spPr>
      </p:pic>
      <p:sp>
        <p:nvSpPr>
          <p:cNvPr id="4" name="Rectangle 3"/>
          <p:cNvSpPr/>
          <p:nvPr/>
        </p:nvSpPr>
        <p:spPr>
          <a:xfrm>
            <a:off x="2926081" y="4531699"/>
            <a:ext cx="6096000" cy="646587"/>
          </a:xfrm>
          <a:prstGeom prst="rect">
            <a:avLst/>
          </a:prstGeom>
        </p:spPr>
        <p:txBody>
          <a:bodyPr>
            <a:spAutoFit/>
          </a:bodyPr>
          <a:lstStyle/>
          <a:p>
            <a:r>
              <a:rPr lang="en-US" sz="1801" dirty="0"/>
              <a:t>Different forms of roots. (A) Round root</a:t>
            </a:r>
          </a:p>
          <a:p>
            <a:r>
              <a:rPr lang="en-US" sz="1801" dirty="0"/>
              <a:t>form. (B) Flat root form. (C) Triangular root form</a:t>
            </a:r>
          </a:p>
        </p:txBody>
      </p:sp>
      <p:sp>
        <p:nvSpPr>
          <p:cNvPr id="5" name="Slide Number Placeholder 4"/>
          <p:cNvSpPr>
            <a:spLocks noGrp="1"/>
          </p:cNvSpPr>
          <p:nvPr>
            <p:ph type="sldNum" sz="quarter" idx="12"/>
          </p:nvPr>
        </p:nvSpPr>
        <p:spPr/>
        <p:txBody>
          <a:bodyPr/>
          <a:lstStyle/>
          <a:p>
            <a:fld id="{A5C98A2F-7B34-4D36-A6C8-4AC770F4BE7A}" type="slidenum">
              <a:rPr lang="en-US" smtClean="0"/>
              <a:t>8</a:t>
            </a:fld>
            <a:endParaRPr lang="en-US"/>
          </a:p>
        </p:txBody>
      </p:sp>
      <p:sp>
        <p:nvSpPr>
          <p:cNvPr id="6" name="Date Placeholder 5"/>
          <p:cNvSpPr>
            <a:spLocks noGrp="1"/>
          </p:cNvSpPr>
          <p:nvPr>
            <p:ph type="dt" sz="half" idx="10"/>
          </p:nvPr>
        </p:nvSpPr>
        <p:spPr/>
        <p:txBody>
          <a:bodyPr/>
          <a:lstStyle/>
          <a:p>
            <a:fld id="{FBF9BBA9-3511-4659-B1CB-EF1D817655C1}" type="datetime2">
              <a:rPr lang="en-US" smtClean="0"/>
              <a:t>Saturday, December 4, 2021</a:t>
            </a:fld>
            <a:endParaRPr lang="en-US"/>
          </a:p>
        </p:txBody>
      </p:sp>
      <p:sp>
        <p:nvSpPr>
          <p:cNvPr id="7" name="Footer Placeholder 6"/>
          <p:cNvSpPr>
            <a:spLocks noGrp="1"/>
          </p:cNvSpPr>
          <p:nvPr>
            <p:ph type="ftr" sz="quarter" idx="11"/>
          </p:nvPr>
        </p:nvSpPr>
        <p:spPr/>
        <p:txBody>
          <a:bodyPr/>
          <a:lstStyle/>
          <a:p>
            <a:r>
              <a:rPr lang="en-US" dirty="0" smtClean="0"/>
              <a:t>Shahbaa  </a:t>
            </a:r>
            <a:r>
              <a:rPr lang="en-US" dirty="0" err="1" smtClean="0"/>
              <a:t>AbdulGHafoor</a:t>
            </a:r>
            <a:endParaRPr lang="en-US" dirty="0"/>
          </a:p>
        </p:txBody>
      </p:sp>
      <p:sp>
        <p:nvSpPr>
          <p:cNvPr id="2" name="Rectangle 1"/>
          <p:cNvSpPr/>
          <p:nvPr/>
        </p:nvSpPr>
        <p:spPr>
          <a:xfrm>
            <a:off x="1458653" y="557405"/>
            <a:ext cx="3119124" cy="646331"/>
          </a:xfrm>
          <a:prstGeom prst="rect">
            <a:avLst/>
          </a:prstGeom>
        </p:spPr>
        <p:txBody>
          <a:bodyPr wrap="none">
            <a:spAutoFit/>
          </a:bodyPr>
          <a:lstStyle/>
          <a:p>
            <a:r>
              <a:rPr lang="en-US" b="1" dirty="0">
                <a:solidFill>
                  <a:srgbClr val="FF0000"/>
                </a:solidFill>
              </a:rPr>
              <a:t>Intraoral Sources of </a:t>
            </a:r>
            <a:r>
              <a:rPr lang="en-US" b="1" dirty="0" smtClean="0">
                <a:solidFill>
                  <a:srgbClr val="FF0000"/>
                </a:solidFill>
              </a:rPr>
              <a:t>Anchorage</a:t>
            </a:r>
          </a:p>
          <a:p>
            <a:r>
              <a:rPr lang="en-US" b="1" dirty="0" smtClean="0">
                <a:solidFill>
                  <a:srgbClr val="FF0000"/>
                </a:solidFill>
              </a:rPr>
              <a:t>Form of tooth</a:t>
            </a:r>
            <a:endParaRPr lang="en-US" b="1" dirty="0">
              <a:solidFill>
                <a:srgbClr val="FF0000"/>
              </a:solidFill>
            </a:endParaRPr>
          </a:p>
        </p:txBody>
      </p:sp>
      <p:sp>
        <p:nvSpPr>
          <p:cNvPr id="8" name="Rectangle 7"/>
          <p:cNvSpPr/>
          <p:nvPr/>
        </p:nvSpPr>
        <p:spPr>
          <a:xfrm>
            <a:off x="8529436" y="5723647"/>
            <a:ext cx="1380506" cy="369332"/>
          </a:xfrm>
          <a:prstGeom prst="rect">
            <a:avLst/>
          </a:prstGeom>
        </p:spPr>
        <p:txBody>
          <a:bodyPr wrap="square">
            <a:spAutoFit/>
          </a:bodyPr>
          <a:lstStyle/>
          <a:p>
            <a:r>
              <a:rPr lang="en-US" dirty="0"/>
              <a:t>Phliarri,2011</a:t>
            </a:r>
          </a:p>
        </p:txBody>
      </p:sp>
    </p:spTree>
    <p:extLst>
      <p:ext uri="{BB962C8B-B14F-4D97-AF65-F5344CB8AC3E}">
        <p14:creationId xmlns:p14="http://schemas.microsoft.com/office/powerpoint/2010/main" val="364280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80</a:t>
            </a:fld>
            <a:endParaRPr lang="en-US"/>
          </a:p>
        </p:txBody>
      </p:sp>
      <p:sp>
        <p:nvSpPr>
          <p:cNvPr id="3" name="Date Placeholder 2"/>
          <p:cNvSpPr>
            <a:spLocks noGrp="1"/>
          </p:cNvSpPr>
          <p:nvPr>
            <p:ph type="dt" sz="half" idx="10"/>
          </p:nvPr>
        </p:nvSpPr>
        <p:spPr/>
        <p:txBody>
          <a:bodyPr/>
          <a:lstStyle/>
          <a:p>
            <a:fld id="{9D5BD6C7-71D9-4C5F-8E55-CDA672E98851}"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pic>
        <p:nvPicPr>
          <p:cNvPr id="5" name="Picture 4"/>
          <p:cNvPicPr>
            <a:picLocks noChangeAspect="1"/>
          </p:cNvPicPr>
          <p:nvPr/>
        </p:nvPicPr>
        <p:blipFill>
          <a:blip r:embed="rId3"/>
          <a:stretch>
            <a:fillRect/>
          </a:stretch>
        </p:blipFill>
        <p:spPr>
          <a:xfrm>
            <a:off x="439459" y="953178"/>
            <a:ext cx="10914341" cy="5248460"/>
          </a:xfrm>
          <a:prstGeom prst="rect">
            <a:avLst/>
          </a:prstGeom>
        </p:spPr>
      </p:pic>
      <p:sp>
        <p:nvSpPr>
          <p:cNvPr id="6" name="TextBox 5"/>
          <p:cNvSpPr txBox="1"/>
          <p:nvPr/>
        </p:nvSpPr>
        <p:spPr>
          <a:xfrm flipH="1">
            <a:off x="7454900" y="6477000"/>
            <a:ext cx="2768600" cy="369332"/>
          </a:xfrm>
          <a:prstGeom prst="rect">
            <a:avLst/>
          </a:prstGeom>
          <a:noFill/>
        </p:spPr>
        <p:txBody>
          <a:bodyPr wrap="square" rtlCol="0">
            <a:spAutoFit/>
          </a:bodyPr>
          <a:lstStyle/>
          <a:p>
            <a:r>
              <a:rPr lang="en-US" dirty="0" smtClean="0"/>
              <a:t>Ahmed etal.2020</a:t>
            </a:r>
            <a:endParaRPr lang="en-US" dirty="0"/>
          </a:p>
        </p:txBody>
      </p:sp>
    </p:spTree>
    <p:extLst>
      <p:ext uri="{BB962C8B-B14F-4D97-AF65-F5344CB8AC3E}">
        <p14:creationId xmlns:p14="http://schemas.microsoft.com/office/powerpoint/2010/main" val="244347239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81</a:t>
            </a:fld>
            <a:endParaRPr lang="en-US"/>
          </a:p>
        </p:txBody>
      </p:sp>
      <p:sp>
        <p:nvSpPr>
          <p:cNvPr id="3" name="Date Placeholder 2"/>
          <p:cNvSpPr>
            <a:spLocks noGrp="1"/>
          </p:cNvSpPr>
          <p:nvPr>
            <p:ph type="dt" sz="half" idx="10"/>
          </p:nvPr>
        </p:nvSpPr>
        <p:spPr/>
        <p:txBody>
          <a:bodyPr/>
          <a:lstStyle/>
          <a:p>
            <a:fld id="{89EA2C69-AD45-45A6-976A-26D7EA83EC79}"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pic>
        <p:nvPicPr>
          <p:cNvPr id="5" name="Picture 4"/>
          <p:cNvPicPr>
            <a:picLocks noChangeAspect="1"/>
          </p:cNvPicPr>
          <p:nvPr/>
        </p:nvPicPr>
        <p:blipFill rotWithShape="1">
          <a:blip r:embed="rId2"/>
          <a:srcRect b="17335"/>
          <a:stretch/>
        </p:blipFill>
        <p:spPr>
          <a:xfrm>
            <a:off x="482973" y="591124"/>
            <a:ext cx="10806350" cy="4486459"/>
          </a:xfrm>
          <a:prstGeom prst="rect">
            <a:avLst/>
          </a:prstGeom>
        </p:spPr>
      </p:pic>
      <p:sp>
        <p:nvSpPr>
          <p:cNvPr id="6" name="TextBox 5"/>
          <p:cNvSpPr txBox="1"/>
          <p:nvPr/>
        </p:nvSpPr>
        <p:spPr>
          <a:xfrm flipH="1">
            <a:off x="8656319" y="5632450"/>
            <a:ext cx="2018031" cy="369332"/>
          </a:xfrm>
          <a:prstGeom prst="rect">
            <a:avLst/>
          </a:prstGeom>
          <a:noFill/>
        </p:spPr>
        <p:txBody>
          <a:bodyPr wrap="square" rtlCol="0">
            <a:spAutoFit/>
          </a:bodyPr>
          <a:lstStyle/>
          <a:p>
            <a:r>
              <a:rPr lang="en-US" dirty="0" smtClean="0"/>
              <a:t>Ahmed </a:t>
            </a:r>
            <a:r>
              <a:rPr lang="en-US" dirty="0" err="1" smtClean="0"/>
              <a:t>etal</a:t>
            </a:r>
            <a:r>
              <a:rPr lang="en-US" dirty="0" smtClean="0"/>
              <a:t> ,2020</a:t>
            </a:r>
            <a:endParaRPr lang="en-US" dirty="0"/>
          </a:p>
        </p:txBody>
      </p:sp>
    </p:spTree>
    <p:extLst>
      <p:ext uri="{BB962C8B-B14F-4D97-AF65-F5344CB8AC3E}">
        <p14:creationId xmlns:p14="http://schemas.microsoft.com/office/powerpoint/2010/main" val="193361510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82</a:t>
            </a:fld>
            <a:endParaRPr lang="en-US"/>
          </a:p>
        </p:txBody>
      </p:sp>
      <p:sp>
        <p:nvSpPr>
          <p:cNvPr id="3" name="Date Placeholder 2"/>
          <p:cNvSpPr>
            <a:spLocks noGrp="1"/>
          </p:cNvSpPr>
          <p:nvPr>
            <p:ph type="dt" sz="half" idx="10"/>
          </p:nvPr>
        </p:nvSpPr>
        <p:spPr/>
        <p:txBody>
          <a:bodyPr/>
          <a:lstStyle/>
          <a:p>
            <a:fld id="{E0F005A3-10CB-4B1B-B55F-4BB10073DE7C}"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pic>
        <p:nvPicPr>
          <p:cNvPr id="5" name="Picture 4"/>
          <p:cNvPicPr>
            <a:picLocks noChangeAspect="1"/>
          </p:cNvPicPr>
          <p:nvPr/>
        </p:nvPicPr>
        <p:blipFill>
          <a:blip r:embed="rId2"/>
          <a:stretch>
            <a:fillRect/>
          </a:stretch>
        </p:blipFill>
        <p:spPr>
          <a:xfrm>
            <a:off x="514363" y="205576"/>
            <a:ext cx="10839437" cy="3338490"/>
          </a:xfrm>
          <a:prstGeom prst="rect">
            <a:avLst/>
          </a:prstGeom>
        </p:spPr>
      </p:pic>
      <p:sp>
        <p:nvSpPr>
          <p:cNvPr id="6" name="Rectangle 5"/>
          <p:cNvSpPr/>
          <p:nvPr/>
        </p:nvSpPr>
        <p:spPr>
          <a:xfrm>
            <a:off x="626010" y="3749879"/>
            <a:ext cx="11043139" cy="1200329"/>
          </a:xfrm>
          <a:prstGeom prst="rect">
            <a:avLst/>
          </a:prstGeom>
          <a:solidFill>
            <a:schemeClr val="accent2">
              <a:lumMod val="20000"/>
              <a:lumOff val="80000"/>
            </a:schemeClr>
          </a:solidFill>
        </p:spPr>
        <p:txBody>
          <a:bodyPr wrap="square">
            <a:spAutoFit/>
          </a:bodyPr>
          <a:lstStyle/>
          <a:p>
            <a:r>
              <a:rPr lang="en-US" dirty="0"/>
              <a:t>Conclusions: The results of the meta-analysis showed that TISADs are more effective than conventional methods of anchorage reinforcement. The average difference of 2 mm seems not only statistically but also clinically significant. However, the results should be interpreted with caution because of the moderate quality of the included studies. More high-quality studies on this issue are necessary to enable drawing more reliable conclusions.</a:t>
            </a:r>
          </a:p>
        </p:txBody>
      </p:sp>
    </p:spTree>
    <p:extLst>
      <p:ext uri="{BB962C8B-B14F-4D97-AF65-F5344CB8AC3E}">
        <p14:creationId xmlns:p14="http://schemas.microsoft.com/office/powerpoint/2010/main" val="313511591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83</a:t>
            </a:fld>
            <a:endParaRPr lang="en-US"/>
          </a:p>
        </p:txBody>
      </p:sp>
      <p:sp>
        <p:nvSpPr>
          <p:cNvPr id="3" name="Date Placeholder 2"/>
          <p:cNvSpPr>
            <a:spLocks noGrp="1"/>
          </p:cNvSpPr>
          <p:nvPr>
            <p:ph type="dt" sz="half" idx="10"/>
          </p:nvPr>
        </p:nvSpPr>
        <p:spPr/>
        <p:txBody>
          <a:bodyPr/>
          <a:lstStyle/>
          <a:p>
            <a:fld id="{D249CCD5-547A-41D9-BF59-A7F43AA44FAA}"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pic>
        <p:nvPicPr>
          <p:cNvPr id="5" name="Picture 4"/>
          <p:cNvPicPr>
            <a:picLocks noChangeAspect="1"/>
          </p:cNvPicPr>
          <p:nvPr/>
        </p:nvPicPr>
        <p:blipFill>
          <a:blip r:embed="rId2"/>
          <a:stretch>
            <a:fillRect/>
          </a:stretch>
        </p:blipFill>
        <p:spPr>
          <a:xfrm>
            <a:off x="977704" y="273039"/>
            <a:ext cx="9309312" cy="2638099"/>
          </a:xfrm>
          <a:prstGeom prst="rect">
            <a:avLst/>
          </a:prstGeom>
        </p:spPr>
      </p:pic>
      <p:sp>
        <p:nvSpPr>
          <p:cNvPr id="6" name="Rectangle 5"/>
          <p:cNvSpPr/>
          <p:nvPr/>
        </p:nvSpPr>
        <p:spPr>
          <a:xfrm>
            <a:off x="611944" y="3444634"/>
            <a:ext cx="9777046" cy="1754326"/>
          </a:xfrm>
          <a:prstGeom prst="rect">
            <a:avLst/>
          </a:prstGeom>
        </p:spPr>
        <p:txBody>
          <a:bodyPr wrap="square">
            <a:spAutoFit/>
          </a:bodyPr>
          <a:lstStyle/>
          <a:p>
            <a:r>
              <a:rPr lang="en-US" dirty="0"/>
              <a:t>Conclusions</a:t>
            </a:r>
          </a:p>
          <a:p>
            <a:r>
              <a:rPr lang="en-US" dirty="0"/>
              <a:t>Although CBCT provides an accurate three-dimensional visualization of the </a:t>
            </a:r>
            <a:r>
              <a:rPr lang="en-US" dirty="0" err="1"/>
              <a:t>interradicular</a:t>
            </a:r>
            <a:r>
              <a:rPr lang="en-US" dirty="0"/>
              <a:t> space, the two-dimensional intraoral radiograph of the </a:t>
            </a:r>
            <a:r>
              <a:rPr lang="en-US" dirty="0" err="1"/>
              <a:t>interradicular</a:t>
            </a:r>
            <a:r>
              <a:rPr lang="en-US" dirty="0"/>
              <a:t> area provides sufficient information for mini-implant placement. Considering the amount of radiation exposure and cost with the two techniques, it is recommended to use two-dimensional radiographs with a surgical guide for a routine mini-implant placement.</a:t>
            </a:r>
          </a:p>
        </p:txBody>
      </p:sp>
    </p:spTree>
    <p:extLst>
      <p:ext uri="{BB962C8B-B14F-4D97-AF65-F5344CB8AC3E}">
        <p14:creationId xmlns:p14="http://schemas.microsoft.com/office/powerpoint/2010/main" val="217126941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84</a:t>
            </a:fld>
            <a:endParaRPr lang="en-US"/>
          </a:p>
        </p:txBody>
      </p:sp>
      <p:sp>
        <p:nvSpPr>
          <p:cNvPr id="3" name="Date Placeholder 2"/>
          <p:cNvSpPr>
            <a:spLocks noGrp="1"/>
          </p:cNvSpPr>
          <p:nvPr>
            <p:ph type="dt" sz="half" idx="10"/>
          </p:nvPr>
        </p:nvSpPr>
        <p:spPr/>
        <p:txBody>
          <a:bodyPr/>
          <a:lstStyle/>
          <a:p>
            <a:fld id="{2B823F8E-EE2E-4033-907A-B2E691B99226}"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pic>
        <p:nvPicPr>
          <p:cNvPr id="5" name="Picture 4"/>
          <p:cNvPicPr>
            <a:picLocks noChangeAspect="1"/>
          </p:cNvPicPr>
          <p:nvPr/>
        </p:nvPicPr>
        <p:blipFill>
          <a:blip r:embed="rId2"/>
          <a:stretch>
            <a:fillRect/>
          </a:stretch>
        </p:blipFill>
        <p:spPr>
          <a:xfrm>
            <a:off x="7203831" y="0"/>
            <a:ext cx="3474720" cy="6433928"/>
          </a:xfrm>
          <a:prstGeom prst="rect">
            <a:avLst/>
          </a:prstGeom>
          <a:scene3d>
            <a:camera prst="orthographicFront"/>
            <a:lightRig rig="threePt" dir="t"/>
          </a:scene3d>
          <a:sp3d>
            <a:bevelB w="82550"/>
          </a:sp3d>
        </p:spPr>
      </p:pic>
      <p:sp>
        <p:nvSpPr>
          <p:cNvPr id="6" name="Rectangle 5"/>
          <p:cNvSpPr/>
          <p:nvPr/>
        </p:nvSpPr>
        <p:spPr>
          <a:xfrm>
            <a:off x="213360" y="439505"/>
            <a:ext cx="6096000" cy="1477328"/>
          </a:xfrm>
          <a:prstGeom prst="rect">
            <a:avLst/>
          </a:prstGeom>
        </p:spPr>
        <p:txBody>
          <a:bodyPr>
            <a:spAutoFit/>
          </a:bodyPr>
          <a:lstStyle/>
          <a:p>
            <a:r>
              <a:rPr lang="en-US" dirty="0"/>
              <a:t>Orthodontic arch wire in second premolar and first molar region taken as standard reference for measurements. (a) </a:t>
            </a:r>
            <a:r>
              <a:rPr lang="en-US" dirty="0" err="1"/>
              <a:t>Panorex</a:t>
            </a:r>
            <a:r>
              <a:rPr lang="en-US" dirty="0"/>
              <a:t> View of CBCT image, (b) correlated clinically, and (c) various heights from the arch wire within the limits of </a:t>
            </a:r>
            <a:r>
              <a:rPr lang="en-US" dirty="0" err="1"/>
              <a:t>mucogingival</a:t>
            </a:r>
            <a:r>
              <a:rPr lang="en-US" dirty="0"/>
              <a:t> junction selected for bone measurements.</a:t>
            </a:r>
          </a:p>
        </p:txBody>
      </p:sp>
      <p:sp>
        <p:nvSpPr>
          <p:cNvPr id="7" name="TextBox 6"/>
          <p:cNvSpPr txBox="1"/>
          <p:nvPr/>
        </p:nvSpPr>
        <p:spPr>
          <a:xfrm flipH="1">
            <a:off x="2737672" y="4034118"/>
            <a:ext cx="2601857" cy="369332"/>
          </a:xfrm>
          <a:prstGeom prst="rect">
            <a:avLst/>
          </a:prstGeom>
          <a:noFill/>
        </p:spPr>
        <p:txBody>
          <a:bodyPr wrap="square" rtlCol="0">
            <a:spAutoFit/>
          </a:bodyPr>
          <a:lstStyle/>
          <a:p>
            <a:r>
              <a:rPr lang="en-US" dirty="0"/>
              <a:t> </a:t>
            </a:r>
            <a:r>
              <a:rPr lang="en-US" dirty="0" smtClean="0"/>
              <a:t>Kalra,2014</a:t>
            </a:r>
            <a:endParaRPr lang="en-US" dirty="0"/>
          </a:p>
        </p:txBody>
      </p:sp>
    </p:spTree>
    <p:extLst>
      <p:ext uri="{BB962C8B-B14F-4D97-AF65-F5344CB8AC3E}">
        <p14:creationId xmlns:p14="http://schemas.microsoft.com/office/powerpoint/2010/main" val="221427943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85</a:t>
            </a:fld>
            <a:endParaRPr lang="en-US"/>
          </a:p>
        </p:txBody>
      </p:sp>
      <p:sp>
        <p:nvSpPr>
          <p:cNvPr id="3" name="Date Placeholder 2"/>
          <p:cNvSpPr>
            <a:spLocks noGrp="1"/>
          </p:cNvSpPr>
          <p:nvPr>
            <p:ph type="dt" sz="half" idx="10"/>
          </p:nvPr>
        </p:nvSpPr>
        <p:spPr/>
        <p:txBody>
          <a:bodyPr/>
          <a:lstStyle/>
          <a:p>
            <a:fld id="{8709FDF0-5853-478C-BCDB-B1D4F1D1028B}"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pic>
        <p:nvPicPr>
          <p:cNvPr id="5" name="Picture 4"/>
          <p:cNvPicPr>
            <a:picLocks noChangeAspect="1"/>
          </p:cNvPicPr>
          <p:nvPr/>
        </p:nvPicPr>
        <p:blipFill>
          <a:blip r:embed="rId2"/>
          <a:stretch>
            <a:fillRect/>
          </a:stretch>
        </p:blipFill>
        <p:spPr>
          <a:xfrm>
            <a:off x="8208498" y="554501"/>
            <a:ext cx="2885270" cy="6012390"/>
          </a:xfrm>
          <a:prstGeom prst="rect">
            <a:avLst/>
          </a:prstGeom>
        </p:spPr>
      </p:pic>
      <p:sp>
        <p:nvSpPr>
          <p:cNvPr id="6" name="Rectangle 5"/>
          <p:cNvSpPr/>
          <p:nvPr/>
        </p:nvSpPr>
        <p:spPr>
          <a:xfrm>
            <a:off x="1226233" y="2081071"/>
            <a:ext cx="6096000" cy="923330"/>
          </a:xfrm>
          <a:prstGeom prst="rect">
            <a:avLst/>
          </a:prstGeom>
        </p:spPr>
        <p:txBody>
          <a:bodyPr>
            <a:spAutoFit/>
          </a:bodyPr>
          <a:lstStyle/>
          <a:p>
            <a:r>
              <a:rPr lang="en-US" dirty="0"/>
              <a:t>Bone measurements. (a) </a:t>
            </a:r>
            <a:r>
              <a:rPr lang="en-US" dirty="0" err="1"/>
              <a:t>Mesiodistal</a:t>
            </a:r>
            <a:r>
              <a:rPr lang="en-US" dirty="0"/>
              <a:t> distance, (b) buccal cortical bone thickness, (c) </a:t>
            </a:r>
            <a:r>
              <a:rPr lang="en-US" dirty="0" err="1"/>
              <a:t>buccolingual</a:t>
            </a:r>
            <a:r>
              <a:rPr lang="en-US" dirty="0"/>
              <a:t> thickness, and (d) bone density.</a:t>
            </a:r>
          </a:p>
        </p:txBody>
      </p:sp>
      <p:sp>
        <p:nvSpPr>
          <p:cNvPr id="7" name="Rectangle 6"/>
          <p:cNvSpPr/>
          <p:nvPr/>
        </p:nvSpPr>
        <p:spPr>
          <a:xfrm>
            <a:off x="3790035" y="3859911"/>
            <a:ext cx="1229247" cy="369332"/>
          </a:xfrm>
          <a:prstGeom prst="rect">
            <a:avLst/>
          </a:prstGeom>
        </p:spPr>
        <p:txBody>
          <a:bodyPr wrap="none">
            <a:spAutoFit/>
          </a:bodyPr>
          <a:lstStyle/>
          <a:p>
            <a:r>
              <a:rPr lang="en-US" dirty="0"/>
              <a:t> Kalra,2014</a:t>
            </a:r>
          </a:p>
        </p:txBody>
      </p:sp>
    </p:spTree>
    <p:extLst>
      <p:ext uri="{BB962C8B-B14F-4D97-AF65-F5344CB8AC3E}">
        <p14:creationId xmlns:p14="http://schemas.microsoft.com/office/powerpoint/2010/main" val="28113448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86</a:t>
            </a:fld>
            <a:endParaRPr lang="en-US"/>
          </a:p>
        </p:txBody>
      </p:sp>
      <p:sp>
        <p:nvSpPr>
          <p:cNvPr id="3" name="Date Placeholder 2"/>
          <p:cNvSpPr>
            <a:spLocks noGrp="1"/>
          </p:cNvSpPr>
          <p:nvPr>
            <p:ph type="dt" sz="half" idx="10"/>
          </p:nvPr>
        </p:nvSpPr>
        <p:spPr/>
        <p:txBody>
          <a:bodyPr/>
          <a:lstStyle/>
          <a:p>
            <a:fld id="{18E46595-8F04-4247-8D6A-27FF6DD60D35}"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pic>
        <p:nvPicPr>
          <p:cNvPr id="5" name="Picture 4"/>
          <p:cNvPicPr>
            <a:picLocks noChangeAspect="1"/>
          </p:cNvPicPr>
          <p:nvPr/>
        </p:nvPicPr>
        <p:blipFill>
          <a:blip r:embed="rId2"/>
          <a:stretch>
            <a:fillRect/>
          </a:stretch>
        </p:blipFill>
        <p:spPr>
          <a:xfrm>
            <a:off x="6958379" y="925464"/>
            <a:ext cx="3409950" cy="4810125"/>
          </a:xfrm>
          <a:prstGeom prst="rect">
            <a:avLst/>
          </a:prstGeom>
        </p:spPr>
      </p:pic>
      <p:sp>
        <p:nvSpPr>
          <p:cNvPr id="6" name="Rectangle 5"/>
          <p:cNvSpPr/>
          <p:nvPr/>
        </p:nvSpPr>
        <p:spPr>
          <a:xfrm>
            <a:off x="438443" y="1686674"/>
            <a:ext cx="6096000" cy="1754326"/>
          </a:xfrm>
          <a:prstGeom prst="rect">
            <a:avLst/>
          </a:prstGeom>
        </p:spPr>
        <p:txBody>
          <a:bodyPr>
            <a:spAutoFit/>
          </a:bodyPr>
          <a:lstStyle/>
          <a:p>
            <a:r>
              <a:rPr lang="en-US" dirty="0"/>
              <a:t>Determination of the point of entry of mini-implant by using CBCT data. (a) A perpendicular is dropped from ideal point of insertion of mini-implant to the arch wire. (b) Distance of point of intersection of perpendicular on the arch wire to distal end of second premolar bracket.</a:t>
            </a:r>
          </a:p>
          <a:p>
            <a:endParaRPr lang="en-US" dirty="0"/>
          </a:p>
        </p:txBody>
      </p:sp>
      <p:sp>
        <p:nvSpPr>
          <p:cNvPr id="7" name="Rectangle 6"/>
          <p:cNvSpPr/>
          <p:nvPr/>
        </p:nvSpPr>
        <p:spPr>
          <a:xfrm>
            <a:off x="5481376" y="3244334"/>
            <a:ext cx="1229247" cy="369332"/>
          </a:xfrm>
          <a:prstGeom prst="rect">
            <a:avLst/>
          </a:prstGeom>
        </p:spPr>
        <p:txBody>
          <a:bodyPr wrap="none">
            <a:spAutoFit/>
          </a:bodyPr>
          <a:lstStyle/>
          <a:p>
            <a:r>
              <a:rPr lang="en-US" dirty="0"/>
              <a:t> Kalra,2014</a:t>
            </a:r>
          </a:p>
        </p:txBody>
      </p:sp>
    </p:spTree>
    <p:extLst>
      <p:ext uri="{BB962C8B-B14F-4D97-AF65-F5344CB8AC3E}">
        <p14:creationId xmlns:p14="http://schemas.microsoft.com/office/powerpoint/2010/main" val="327545763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87</a:t>
            </a:fld>
            <a:endParaRPr lang="en-US"/>
          </a:p>
        </p:txBody>
      </p:sp>
      <p:sp>
        <p:nvSpPr>
          <p:cNvPr id="3" name="Date Placeholder 2"/>
          <p:cNvSpPr>
            <a:spLocks noGrp="1"/>
          </p:cNvSpPr>
          <p:nvPr>
            <p:ph type="dt" sz="half" idx="10"/>
          </p:nvPr>
        </p:nvSpPr>
        <p:spPr/>
        <p:txBody>
          <a:bodyPr/>
          <a:lstStyle/>
          <a:p>
            <a:fld id="{5285A8BE-A85D-48D6-A9E2-53E7C766A335}"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pic>
        <p:nvPicPr>
          <p:cNvPr id="5" name="Picture 4"/>
          <p:cNvPicPr>
            <a:picLocks noChangeAspect="1"/>
          </p:cNvPicPr>
          <p:nvPr/>
        </p:nvPicPr>
        <p:blipFill>
          <a:blip r:embed="rId2"/>
          <a:stretch>
            <a:fillRect/>
          </a:stretch>
        </p:blipFill>
        <p:spPr>
          <a:xfrm>
            <a:off x="2071426" y="1203841"/>
            <a:ext cx="3409950" cy="4819650"/>
          </a:xfrm>
          <a:prstGeom prst="rect">
            <a:avLst/>
          </a:prstGeom>
        </p:spPr>
      </p:pic>
      <p:sp>
        <p:nvSpPr>
          <p:cNvPr id="6" name="Rectangle 5"/>
          <p:cNvSpPr/>
          <p:nvPr/>
        </p:nvSpPr>
        <p:spPr>
          <a:xfrm>
            <a:off x="2281311" y="271195"/>
            <a:ext cx="6096000" cy="646331"/>
          </a:xfrm>
          <a:prstGeom prst="rect">
            <a:avLst/>
          </a:prstGeom>
        </p:spPr>
        <p:txBody>
          <a:bodyPr>
            <a:spAutoFit/>
          </a:bodyPr>
          <a:lstStyle/>
          <a:p>
            <a:r>
              <a:rPr lang="en-US" dirty="0"/>
              <a:t>Custom made guide in second premolar and the first molar region. As seen (a) clinically and (b) </a:t>
            </a:r>
            <a:r>
              <a:rPr lang="en-US" dirty="0" err="1"/>
              <a:t>radiographically</a:t>
            </a:r>
            <a:r>
              <a:rPr lang="en-US" dirty="0"/>
              <a:t>.</a:t>
            </a:r>
          </a:p>
        </p:txBody>
      </p:sp>
      <p:sp>
        <p:nvSpPr>
          <p:cNvPr id="7" name="Rectangle 6"/>
          <p:cNvSpPr/>
          <p:nvPr/>
        </p:nvSpPr>
        <p:spPr>
          <a:xfrm>
            <a:off x="5481376" y="3244334"/>
            <a:ext cx="1229247" cy="369332"/>
          </a:xfrm>
          <a:prstGeom prst="rect">
            <a:avLst/>
          </a:prstGeom>
        </p:spPr>
        <p:txBody>
          <a:bodyPr wrap="none">
            <a:spAutoFit/>
          </a:bodyPr>
          <a:lstStyle/>
          <a:p>
            <a:r>
              <a:rPr lang="en-US" dirty="0"/>
              <a:t> Kalra,2014</a:t>
            </a:r>
          </a:p>
        </p:txBody>
      </p:sp>
    </p:spTree>
    <p:extLst>
      <p:ext uri="{BB962C8B-B14F-4D97-AF65-F5344CB8AC3E}">
        <p14:creationId xmlns:p14="http://schemas.microsoft.com/office/powerpoint/2010/main" val="192441664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88</a:t>
            </a:fld>
            <a:endParaRPr lang="en-US"/>
          </a:p>
        </p:txBody>
      </p:sp>
      <p:sp>
        <p:nvSpPr>
          <p:cNvPr id="3" name="Date Placeholder 2"/>
          <p:cNvSpPr>
            <a:spLocks noGrp="1"/>
          </p:cNvSpPr>
          <p:nvPr>
            <p:ph type="dt" sz="half" idx="10"/>
          </p:nvPr>
        </p:nvSpPr>
        <p:spPr/>
        <p:txBody>
          <a:bodyPr/>
          <a:lstStyle/>
          <a:p>
            <a:fld id="{E404D41B-6B4C-4CE3-982F-73A678C9441B}"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pic>
        <p:nvPicPr>
          <p:cNvPr id="5" name="Picture 4"/>
          <p:cNvPicPr>
            <a:picLocks noChangeAspect="1"/>
          </p:cNvPicPr>
          <p:nvPr/>
        </p:nvPicPr>
        <p:blipFill>
          <a:blip r:embed="rId2"/>
          <a:stretch>
            <a:fillRect/>
          </a:stretch>
        </p:blipFill>
        <p:spPr>
          <a:xfrm>
            <a:off x="2920951" y="805741"/>
            <a:ext cx="3409950" cy="2390775"/>
          </a:xfrm>
          <a:prstGeom prst="rect">
            <a:avLst/>
          </a:prstGeom>
        </p:spPr>
      </p:pic>
      <p:sp>
        <p:nvSpPr>
          <p:cNvPr id="6" name="Rectangle 5"/>
          <p:cNvSpPr/>
          <p:nvPr/>
        </p:nvSpPr>
        <p:spPr>
          <a:xfrm>
            <a:off x="3462997" y="4076505"/>
            <a:ext cx="6096000" cy="646331"/>
          </a:xfrm>
          <a:prstGeom prst="rect">
            <a:avLst/>
          </a:prstGeom>
        </p:spPr>
        <p:txBody>
          <a:bodyPr>
            <a:spAutoFit/>
          </a:bodyPr>
          <a:lstStyle/>
          <a:p>
            <a:r>
              <a:rPr lang="en-US" dirty="0"/>
              <a:t>Height of mini-implant from arch wire.</a:t>
            </a:r>
          </a:p>
          <a:p>
            <a:endParaRPr lang="en-US" dirty="0"/>
          </a:p>
        </p:txBody>
      </p:sp>
      <p:sp>
        <p:nvSpPr>
          <p:cNvPr id="7" name="Rectangle 6"/>
          <p:cNvSpPr/>
          <p:nvPr/>
        </p:nvSpPr>
        <p:spPr>
          <a:xfrm>
            <a:off x="8153401" y="3196516"/>
            <a:ext cx="1229247" cy="369332"/>
          </a:xfrm>
          <a:prstGeom prst="rect">
            <a:avLst/>
          </a:prstGeom>
        </p:spPr>
        <p:txBody>
          <a:bodyPr wrap="none">
            <a:spAutoFit/>
          </a:bodyPr>
          <a:lstStyle/>
          <a:p>
            <a:r>
              <a:rPr lang="en-US" dirty="0"/>
              <a:t> Kalra,2014</a:t>
            </a:r>
          </a:p>
        </p:txBody>
      </p:sp>
    </p:spTree>
    <p:extLst>
      <p:ext uri="{BB962C8B-B14F-4D97-AF65-F5344CB8AC3E}">
        <p14:creationId xmlns:p14="http://schemas.microsoft.com/office/powerpoint/2010/main" val="130041509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89</a:t>
            </a:fld>
            <a:endParaRPr lang="en-US"/>
          </a:p>
        </p:txBody>
      </p:sp>
      <p:sp>
        <p:nvSpPr>
          <p:cNvPr id="3" name="Date Placeholder 2"/>
          <p:cNvSpPr>
            <a:spLocks noGrp="1"/>
          </p:cNvSpPr>
          <p:nvPr>
            <p:ph type="dt" sz="half" idx="10"/>
          </p:nvPr>
        </p:nvSpPr>
        <p:spPr/>
        <p:txBody>
          <a:bodyPr/>
          <a:lstStyle/>
          <a:p>
            <a:fld id="{5B2BA5B5-FE57-43EE-BA7E-B875069D2BEA}"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pic>
        <p:nvPicPr>
          <p:cNvPr id="5" name="Picture 4"/>
          <p:cNvPicPr>
            <a:picLocks noChangeAspect="1"/>
          </p:cNvPicPr>
          <p:nvPr/>
        </p:nvPicPr>
        <p:blipFill>
          <a:blip r:embed="rId2"/>
          <a:stretch>
            <a:fillRect/>
          </a:stretch>
        </p:blipFill>
        <p:spPr>
          <a:xfrm>
            <a:off x="7967113" y="308317"/>
            <a:ext cx="2015087" cy="5760720"/>
          </a:xfrm>
          <a:prstGeom prst="rect">
            <a:avLst/>
          </a:prstGeom>
        </p:spPr>
      </p:pic>
      <p:sp>
        <p:nvSpPr>
          <p:cNvPr id="6" name="Rectangle 5"/>
          <p:cNvSpPr/>
          <p:nvPr/>
        </p:nvSpPr>
        <p:spPr>
          <a:xfrm>
            <a:off x="1205132" y="2062147"/>
            <a:ext cx="6096000" cy="1200329"/>
          </a:xfrm>
          <a:prstGeom prst="rect">
            <a:avLst/>
          </a:prstGeom>
        </p:spPr>
        <p:txBody>
          <a:bodyPr>
            <a:spAutoFit/>
          </a:bodyPr>
          <a:lstStyle/>
          <a:p>
            <a:r>
              <a:rPr lang="en-US" dirty="0"/>
              <a:t>The post insertion measurements. (a) Deviation of the point of entry of the mini-implant (DMEP). (b) Deviation of the tip of mini-implant (DMT). (c) Angular deviation of path of mini-implant (DMA). (d) Root proximity to the mini-implant.</a:t>
            </a:r>
          </a:p>
        </p:txBody>
      </p:sp>
      <p:sp>
        <p:nvSpPr>
          <p:cNvPr id="7" name="Rectangle 6"/>
          <p:cNvSpPr/>
          <p:nvPr/>
        </p:nvSpPr>
        <p:spPr>
          <a:xfrm>
            <a:off x="3423977" y="4092993"/>
            <a:ext cx="1229247" cy="369332"/>
          </a:xfrm>
          <a:prstGeom prst="rect">
            <a:avLst/>
          </a:prstGeom>
        </p:spPr>
        <p:txBody>
          <a:bodyPr wrap="none">
            <a:spAutoFit/>
          </a:bodyPr>
          <a:lstStyle/>
          <a:p>
            <a:r>
              <a:rPr lang="en-US" dirty="0"/>
              <a:t> Kalra,2014</a:t>
            </a:r>
          </a:p>
        </p:txBody>
      </p:sp>
    </p:spTree>
    <p:extLst>
      <p:ext uri="{BB962C8B-B14F-4D97-AF65-F5344CB8AC3E}">
        <p14:creationId xmlns:p14="http://schemas.microsoft.com/office/powerpoint/2010/main" val="8864577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51055" y="1374253"/>
            <a:ext cx="3601870" cy="2886527"/>
          </a:xfrm>
          <a:prstGeom prst="rect">
            <a:avLst/>
          </a:prstGeom>
        </p:spPr>
      </p:pic>
      <p:sp>
        <p:nvSpPr>
          <p:cNvPr id="3" name="Rectangle 2"/>
          <p:cNvSpPr/>
          <p:nvPr/>
        </p:nvSpPr>
        <p:spPr>
          <a:xfrm>
            <a:off x="3841098" y="4469076"/>
            <a:ext cx="2836482" cy="369460"/>
          </a:xfrm>
          <a:prstGeom prst="rect">
            <a:avLst/>
          </a:prstGeom>
        </p:spPr>
        <p:txBody>
          <a:bodyPr wrap="none">
            <a:spAutoFit/>
          </a:bodyPr>
          <a:lstStyle/>
          <a:p>
            <a:r>
              <a:rPr lang="en-US" sz="1801" dirty="0"/>
              <a:t>Tripod arrangement of roots</a:t>
            </a:r>
          </a:p>
        </p:txBody>
      </p:sp>
      <p:pic>
        <p:nvPicPr>
          <p:cNvPr id="4" name="Picture 3"/>
          <p:cNvPicPr>
            <a:picLocks noChangeAspect="1"/>
          </p:cNvPicPr>
          <p:nvPr/>
        </p:nvPicPr>
        <p:blipFill>
          <a:blip r:embed="rId3"/>
          <a:stretch>
            <a:fillRect/>
          </a:stretch>
        </p:blipFill>
        <p:spPr>
          <a:xfrm>
            <a:off x="7741920" y="1271877"/>
            <a:ext cx="2903913" cy="3413165"/>
          </a:xfrm>
          <a:prstGeom prst="rect">
            <a:avLst/>
          </a:prstGeom>
        </p:spPr>
      </p:pic>
      <p:sp>
        <p:nvSpPr>
          <p:cNvPr id="5" name="Rectangle 4"/>
          <p:cNvSpPr/>
          <p:nvPr/>
        </p:nvSpPr>
        <p:spPr>
          <a:xfrm>
            <a:off x="6833839" y="4838409"/>
            <a:ext cx="4720075" cy="369460"/>
          </a:xfrm>
          <a:prstGeom prst="rect">
            <a:avLst/>
          </a:prstGeom>
        </p:spPr>
        <p:txBody>
          <a:bodyPr wrap="none">
            <a:spAutoFit/>
          </a:bodyPr>
          <a:lstStyle/>
          <a:p>
            <a:r>
              <a:rPr lang="en-US" sz="1801" dirty="0" err="1"/>
              <a:t>Mesio</a:t>
            </a:r>
            <a:r>
              <a:rPr lang="en-US" sz="1801" dirty="0"/>
              <a:t>-palatal rotation of the maxillary 1st molar</a:t>
            </a:r>
          </a:p>
        </p:txBody>
      </p:sp>
      <p:sp>
        <p:nvSpPr>
          <p:cNvPr id="6" name="Slide Number Placeholder 5"/>
          <p:cNvSpPr>
            <a:spLocks noGrp="1"/>
          </p:cNvSpPr>
          <p:nvPr>
            <p:ph type="sldNum" sz="quarter" idx="12"/>
          </p:nvPr>
        </p:nvSpPr>
        <p:spPr/>
        <p:txBody>
          <a:bodyPr/>
          <a:lstStyle/>
          <a:p>
            <a:fld id="{A5C98A2F-7B34-4D36-A6C8-4AC770F4BE7A}" type="slidenum">
              <a:rPr lang="en-US" smtClean="0"/>
              <a:t>9</a:t>
            </a:fld>
            <a:endParaRPr lang="en-US"/>
          </a:p>
        </p:txBody>
      </p:sp>
      <p:sp>
        <p:nvSpPr>
          <p:cNvPr id="7" name="Date Placeholder 6"/>
          <p:cNvSpPr>
            <a:spLocks noGrp="1"/>
          </p:cNvSpPr>
          <p:nvPr>
            <p:ph type="dt" sz="half" idx="10"/>
          </p:nvPr>
        </p:nvSpPr>
        <p:spPr/>
        <p:txBody>
          <a:bodyPr/>
          <a:lstStyle/>
          <a:p>
            <a:fld id="{44780BDE-20BF-4AFC-BF43-56A7C609C000}" type="datetime2">
              <a:rPr lang="en-US" smtClean="0"/>
              <a:t>Saturday, December 4, 2021</a:t>
            </a:fld>
            <a:endParaRPr lang="en-US"/>
          </a:p>
        </p:txBody>
      </p:sp>
      <p:sp>
        <p:nvSpPr>
          <p:cNvPr id="8" name="Footer Placeholder 7"/>
          <p:cNvSpPr>
            <a:spLocks noGrp="1"/>
          </p:cNvSpPr>
          <p:nvPr>
            <p:ph type="ftr" sz="quarter" idx="11"/>
          </p:nvPr>
        </p:nvSpPr>
        <p:spPr/>
        <p:txBody>
          <a:bodyPr/>
          <a:lstStyle/>
          <a:p>
            <a:r>
              <a:rPr lang="en-US" dirty="0" smtClean="0"/>
              <a:t>Shahbaa  </a:t>
            </a:r>
            <a:r>
              <a:rPr lang="en-US" dirty="0" err="1" smtClean="0"/>
              <a:t>AbdulGHafoor</a:t>
            </a:r>
            <a:endParaRPr lang="en-US" dirty="0"/>
          </a:p>
        </p:txBody>
      </p:sp>
      <p:sp>
        <p:nvSpPr>
          <p:cNvPr id="9" name="Rectangle 8"/>
          <p:cNvSpPr/>
          <p:nvPr/>
        </p:nvSpPr>
        <p:spPr>
          <a:xfrm>
            <a:off x="990035" y="629592"/>
            <a:ext cx="3743743" cy="646331"/>
          </a:xfrm>
          <a:prstGeom prst="rect">
            <a:avLst/>
          </a:prstGeom>
        </p:spPr>
        <p:txBody>
          <a:bodyPr wrap="square">
            <a:spAutoFit/>
          </a:bodyPr>
          <a:lstStyle/>
          <a:p>
            <a:r>
              <a:rPr lang="en-US" b="1" dirty="0">
                <a:solidFill>
                  <a:srgbClr val="FF0000"/>
                </a:solidFill>
              </a:rPr>
              <a:t>Intraoral Sources of </a:t>
            </a:r>
            <a:r>
              <a:rPr lang="en-US" b="1" dirty="0" smtClean="0">
                <a:solidFill>
                  <a:srgbClr val="FF0000"/>
                </a:solidFill>
              </a:rPr>
              <a:t>Anchorage</a:t>
            </a:r>
          </a:p>
          <a:p>
            <a:r>
              <a:rPr lang="en-US" b="1" dirty="0" smtClean="0">
                <a:solidFill>
                  <a:srgbClr val="FF0000"/>
                </a:solidFill>
              </a:rPr>
              <a:t>Form of </a:t>
            </a:r>
            <a:r>
              <a:rPr lang="en-US" b="1" dirty="0" err="1" smtClean="0">
                <a:solidFill>
                  <a:srgbClr val="FF0000"/>
                </a:solidFill>
              </a:rPr>
              <a:t>toothh</a:t>
            </a:r>
            <a:endParaRPr lang="en-US" b="1" dirty="0">
              <a:solidFill>
                <a:srgbClr val="FF0000"/>
              </a:solidFill>
            </a:endParaRPr>
          </a:p>
        </p:txBody>
      </p:sp>
      <p:sp>
        <p:nvSpPr>
          <p:cNvPr id="10" name="Rectangle 9"/>
          <p:cNvSpPr/>
          <p:nvPr/>
        </p:nvSpPr>
        <p:spPr>
          <a:xfrm>
            <a:off x="4952925" y="5461605"/>
            <a:ext cx="1221809" cy="369332"/>
          </a:xfrm>
          <a:prstGeom prst="rect">
            <a:avLst/>
          </a:prstGeom>
        </p:spPr>
        <p:txBody>
          <a:bodyPr wrap="none">
            <a:spAutoFit/>
          </a:bodyPr>
          <a:lstStyle/>
          <a:p>
            <a:r>
              <a:rPr lang="en-US" dirty="0"/>
              <a:t>Singh,2007</a:t>
            </a:r>
          </a:p>
        </p:txBody>
      </p:sp>
    </p:spTree>
    <p:extLst>
      <p:ext uri="{BB962C8B-B14F-4D97-AF65-F5344CB8AC3E}">
        <p14:creationId xmlns:p14="http://schemas.microsoft.com/office/powerpoint/2010/main" val="3176078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90</a:t>
            </a:fld>
            <a:endParaRPr lang="en-US"/>
          </a:p>
        </p:txBody>
      </p:sp>
      <p:sp>
        <p:nvSpPr>
          <p:cNvPr id="3" name="Date Placeholder 2"/>
          <p:cNvSpPr>
            <a:spLocks noGrp="1"/>
          </p:cNvSpPr>
          <p:nvPr>
            <p:ph type="dt" sz="half" idx="10"/>
          </p:nvPr>
        </p:nvSpPr>
        <p:spPr/>
        <p:txBody>
          <a:bodyPr/>
          <a:lstStyle/>
          <a:p>
            <a:fld id="{CF4C10AC-8C80-48BA-8152-C182B781E4A2}"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sp>
        <p:nvSpPr>
          <p:cNvPr id="5" name="Rectangle 4"/>
          <p:cNvSpPr/>
          <p:nvPr/>
        </p:nvSpPr>
        <p:spPr>
          <a:xfrm>
            <a:off x="3048000" y="751344"/>
            <a:ext cx="6096000" cy="5355312"/>
          </a:xfrm>
          <a:prstGeom prst="rect">
            <a:avLst/>
          </a:prstGeom>
        </p:spPr>
        <p:txBody>
          <a:bodyPr>
            <a:spAutoFit/>
          </a:bodyPr>
          <a:lstStyle/>
          <a:p>
            <a:r>
              <a:rPr lang="en-US" dirty="0"/>
              <a:t>Conclusions</a:t>
            </a:r>
          </a:p>
          <a:p>
            <a:r>
              <a:rPr lang="en-US" dirty="0"/>
              <a:t>The following can be concluded from this study.</a:t>
            </a:r>
          </a:p>
          <a:p>
            <a:endParaRPr lang="en-US" dirty="0"/>
          </a:p>
          <a:p>
            <a:r>
              <a:rPr lang="en-US" dirty="0"/>
              <a:t>Although CBCT provides accurate three-dimensional visualization of the </a:t>
            </a:r>
            <a:r>
              <a:rPr lang="en-US" dirty="0" err="1"/>
              <a:t>interradicular</a:t>
            </a:r>
            <a:r>
              <a:rPr lang="en-US" dirty="0"/>
              <a:t> space, two-dimensional intraoral radiographs seem to provide sufficient information for mini-implant placement.</a:t>
            </a:r>
          </a:p>
          <a:p>
            <a:endParaRPr lang="en-US" dirty="0"/>
          </a:p>
          <a:p>
            <a:r>
              <a:rPr lang="en-US" dirty="0"/>
              <a:t>It is recommended for clinicians to use two-dimensional radiographs with surgical guide for routine mini-implant placement.</a:t>
            </a:r>
          </a:p>
          <a:p>
            <a:endParaRPr lang="en-US" dirty="0"/>
          </a:p>
          <a:p>
            <a:r>
              <a:rPr lang="en-US" dirty="0"/>
              <a:t>Considering the high cost and higher radiation dose as compared to two-dimensional radiographs, the routine use of CBCT is not recommended for orthodontic mini-implant placement. However, if mini-implant placement is difficult because of complex anatomy such as an expanded sinus or alveolar bone loss, the use of CBCT data for planning may be considered.</a:t>
            </a:r>
          </a:p>
        </p:txBody>
      </p:sp>
      <p:sp>
        <p:nvSpPr>
          <p:cNvPr id="6" name="Rectangle 5"/>
          <p:cNvSpPr/>
          <p:nvPr/>
        </p:nvSpPr>
        <p:spPr>
          <a:xfrm>
            <a:off x="513976" y="3244333"/>
            <a:ext cx="6196647" cy="369332"/>
          </a:xfrm>
          <a:prstGeom prst="rect">
            <a:avLst/>
          </a:prstGeom>
        </p:spPr>
        <p:txBody>
          <a:bodyPr wrap="square">
            <a:spAutoFit/>
          </a:bodyPr>
          <a:lstStyle/>
          <a:p>
            <a:r>
              <a:rPr lang="en-US" dirty="0"/>
              <a:t> Kalra,2014</a:t>
            </a:r>
          </a:p>
        </p:txBody>
      </p:sp>
    </p:spTree>
    <p:extLst>
      <p:ext uri="{BB962C8B-B14F-4D97-AF65-F5344CB8AC3E}">
        <p14:creationId xmlns:p14="http://schemas.microsoft.com/office/powerpoint/2010/main" val="15229053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91</a:t>
            </a:fld>
            <a:endParaRPr lang="en-US"/>
          </a:p>
        </p:txBody>
      </p:sp>
      <p:sp>
        <p:nvSpPr>
          <p:cNvPr id="3" name="Date Placeholder 2"/>
          <p:cNvSpPr>
            <a:spLocks noGrp="1"/>
          </p:cNvSpPr>
          <p:nvPr>
            <p:ph type="dt" sz="half" idx="10"/>
          </p:nvPr>
        </p:nvSpPr>
        <p:spPr/>
        <p:txBody>
          <a:bodyPr/>
          <a:lstStyle/>
          <a:p>
            <a:fld id="{4FE2D8AB-D910-441B-B062-44451545A574}"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pic>
        <p:nvPicPr>
          <p:cNvPr id="5" name="Picture 4"/>
          <p:cNvPicPr>
            <a:picLocks noChangeAspect="1"/>
          </p:cNvPicPr>
          <p:nvPr/>
        </p:nvPicPr>
        <p:blipFill>
          <a:blip r:embed="rId2"/>
          <a:stretch>
            <a:fillRect/>
          </a:stretch>
        </p:blipFill>
        <p:spPr>
          <a:xfrm>
            <a:off x="1463365" y="78157"/>
            <a:ext cx="9391881" cy="2163371"/>
          </a:xfrm>
          <a:prstGeom prst="rect">
            <a:avLst/>
          </a:prstGeom>
        </p:spPr>
      </p:pic>
      <p:sp>
        <p:nvSpPr>
          <p:cNvPr id="6" name="Rectangle 5"/>
          <p:cNvSpPr/>
          <p:nvPr/>
        </p:nvSpPr>
        <p:spPr>
          <a:xfrm>
            <a:off x="7496590" y="444863"/>
            <a:ext cx="3857210" cy="369332"/>
          </a:xfrm>
          <a:prstGeom prst="rect">
            <a:avLst/>
          </a:prstGeom>
        </p:spPr>
        <p:txBody>
          <a:bodyPr wrap="none">
            <a:spAutoFit/>
          </a:bodyPr>
          <a:lstStyle/>
          <a:p>
            <a:r>
              <a:rPr lang="en-US" dirty="0"/>
              <a:t>Angle Orthodontist, </a:t>
            </a:r>
            <a:r>
              <a:rPr lang="en-US" dirty="0" err="1"/>
              <a:t>Vol</a:t>
            </a:r>
            <a:r>
              <a:rPr lang="en-US" dirty="0"/>
              <a:t> 90, No 4, 2020 </a:t>
            </a:r>
          </a:p>
        </p:txBody>
      </p:sp>
      <p:pic>
        <p:nvPicPr>
          <p:cNvPr id="7" name="Picture 6"/>
          <p:cNvPicPr>
            <a:picLocks noChangeAspect="1"/>
          </p:cNvPicPr>
          <p:nvPr/>
        </p:nvPicPr>
        <p:blipFill>
          <a:blip r:embed="rId3"/>
          <a:stretch>
            <a:fillRect/>
          </a:stretch>
        </p:blipFill>
        <p:spPr>
          <a:xfrm>
            <a:off x="725660" y="2075175"/>
            <a:ext cx="9784730" cy="2078041"/>
          </a:xfrm>
          <a:prstGeom prst="rect">
            <a:avLst/>
          </a:prstGeom>
        </p:spPr>
      </p:pic>
      <p:sp>
        <p:nvSpPr>
          <p:cNvPr id="8" name="Rectangle 7"/>
          <p:cNvSpPr/>
          <p:nvPr/>
        </p:nvSpPr>
        <p:spPr>
          <a:xfrm>
            <a:off x="787792" y="4238546"/>
            <a:ext cx="9889586" cy="1477328"/>
          </a:xfrm>
          <a:prstGeom prst="rect">
            <a:avLst/>
          </a:prstGeom>
          <a:solidFill>
            <a:srgbClr val="FFC000"/>
          </a:solidFill>
        </p:spPr>
        <p:txBody>
          <a:bodyPr wrap="square">
            <a:spAutoFit/>
          </a:bodyPr>
          <a:lstStyle/>
          <a:p>
            <a:r>
              <a:rPr lang="en-US" dirty="0"/>
              <a:t>The green regions are recommended for the placement of palatal mini-implants where the thickness of palatal hard tissue was </a:t>
            </a:r>
            <a:r>
              <a:rPr lang="en-US" dirty="0" err="1"/>
              <a:t>greaterthan</a:t>
            </a:r>
            <a:r>
              <a:rPr lang="en-US" dirty="0"/>
              <a:t> 4.5 mm. The yellow regions are the optimal sites for palatal mini-implants, where the thickness of palatal hard tissue was greater than 4.5 </a:t>
            </a:r>
            <a:r>
              <a:rPr lang="en-US" dirty="0" err="1"/>
              <a:t>mmand</a:t>
            </a:r>
            <a:r>
              <a:rPr lang="en-US" dirty="0"/>
              <a:t> the thickness of soft tissue was less than 2 mm. For adolescents, </a:t>
            </a:r>
            <a:r>
              <a:rPr lang="en-US" dirty="0" err="1"/>
              <a:t>midpalatal</a:t>
            </a:r>
            <a:r>
              <a:rPr lang="en-US" dirty="0"/>
              <a:t> areas should be avoided for the insertion of mini-implants.</a:t>
            </a:r>
          </a:p>
        </p:txBody>
      </p:sp>
    </p:spTree>
    <p:extLst>
      <p:ext uri="{BB962C8B-B14F-4D97-AF65-F5344CB8AC3E}">
        <p14:creationId xmlns:p14="http://schemas.microsoft.com/office/powerpoint/2010/main" val="397854194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92</a:t>
            </a:fld>
            <a:endParaRPr lang="en-US"/>
          </a:p>
        </p:txBody>
      </p:sp>
      <p:sp>
        <p:nvSpPr>
          <p:cNvPr id="3" name="Date Placeholder 2"/>
          <p:cNvSpPr>
            <a:spLocks noGrp="1"/>
          </p:cNvSpPr>
          <p:nvPr>
            <p:ph type="dt" sz="half" idx="10"/>
          </p:nvPr>
        </p:nvSpPr>
        <p:spPr/>
        <p:txBody>
          <a:bodyPr/>
          <a:lstStyle/>
          <a:p>
            <a:fld id="{820B7F03-0DE4-4D9F-B030-8A30B317AA10}"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sp>
        <p:nvSpPr>
          <p:cNvPr id="5" name="Rectangle 4"/>
          <p:cNvSpPr/>
          <p:nvPr/>
        </p:nvSpPr>
        <p:spPr>
          <a:xfrm>
            <a:off x="2257865" y="1048043"/>
            <a:ext cx="6886135" cy="4524315"/>
          </a:xfrm>
          <a:prstGeom prst="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bliqueTopLeft"/>
            <a:lightRig rig="contrasting" dir="t">
              <a:rot lat="0" lon="0" rev="1500000"/>
            </a:lightRig>
          </a:scene3d>
          <a:sp3d prstMaterial="metal">
            <a:bevelT w="88900" h="88900"/>
          </a:sp3d>
        </p:spPr>
        <p:txBody>
          <a:bodyPr wrap="square">
            <a:spAutoFit/>
          </a:bodyPr>
          <a:lstStyle/>
          <a:p>
            <a:r>
              <a:rPr lang="en-US" sz="3200" dirty="0" smtClean="0"/>
              <a:t>CONCLUSIONS</a:t>
            </a:r>
          </a:p>
          <a:p>
            <a:r>
              <a:rPr lang="en-US" sz="3200" dirty="0" smtClean="0"/>
              <a:t>In </a:t>
            </a:r>
            <a:r>
              <a:rPr lang="en-US" sz="3200" dirty="0"/>
              <a:t>conclusion, palatal thickness decreased </a:t>
            </a:r>
            <a:r>
              <a:rPr lang="en-US" sz="3200" dirty="0" smtClean="0"/>
              <a:t>from anterior </a:t>
            </a:r>
            <a:r>
              <a:rPr lang="en-US" sz="3200" dirty="0"/>
              <a:t>to posterior and from median to lateral in </a:t>
            </a:r>
            <a:r>
              <a:rPr lang="en-US" sz="3200" dirty="0" err="1"/>
              <a:t>aV</a:t>
            </a:r>
            <a:r>
              <a:rPr lang="en-US" sz="3200" dirty="0"/>
              <a:t>-pattern. Palatal thickness was influenced by sex</a:t>
            </a:r>
            <a:r>
              <a:rPr lang="en-US" sz="3200" dirty="0" smtClean="0"/>
              <a:t>, age</a:t>
            </a:r>
            <a:r>
              <a:rPr lang="en-US" sz="3200" dirty="0"/>
              <a:t>, and their interaction. A mapping of recommend-</a:t>
            </a:r>
            <a:r>
              <a:rPr lang="en-US" sz="3200" dirty="0" err="1"/>
              <a:t>ed</a:t>
            </a:r>
            <a:r>
              <a:rPr lang="en-US" sz="3200" dirty="0"/>
              <a:t> and optimal regions for palatal mini-implants </a:t>
            </a:r>
            <a:r>
              <a:rPr lang="en-US" sz="3200" dirty="0" smtClean="0"/>
              <a:t>is suggested </a:t>
            </a:r>
            <a:r>
              <a:rPr lang="en-US" sz="3200" dirty="0"/>
              <a:t>for clinicians</a:t>
            </a:r>
          </a:p>
        </p:txBody>
      </p:sp>
    </p:spTree>
    <p:extLst>
      <p:ext uri="{BB962C8B-B14F-4D97-AF65-F5344CB8AC3E}">
        <p14:creationId xmlns:p14="http://schemas.microsoft.com/office/powerpoint/2010/main" val="214383546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5F5744-1510-4D13-84AD-BA2B71AF6EB1}" type="datetime2">
              <a:rPr lang="en-US" smtClean="0"/>
              <a:t>Saturday, December 4, 2021</a:t>
            </a:fld>
            <a:endParaRPr lang="en-US"/>
          </a:p>
        </p:txBody>
      </p:sp>
      <p:sp>
        <p:nvSpPr>
          <p:cNvPr id="3" name="Footer Placeholder 2"/>
          <p:cNvSpPr>
            <a:spLocks noGrp="1"/>
          </p:cNvSpPr>
          <p:nvPr>
            <p:ph type="ftr" sz="quarter" idx="11"/>
          </p:nvPr>
        </p:nvSpPr>
        <p:spPr/>
        <p:txBody>
          <a:bodyPr/>
          <a:lstStyle/>
          <a:p>
            <a:r>
              <a:rPr lang="en-US" smtClean="0"/>
              <a:t>Shahbaa  AbdulGHafoor</a:t>
            </a:r>
            <a:endParaRPr lang="en-US" dirty="0"/>
          </a:p>
        </p:txBody>
      </p:sp>
      <p:sp>
        <p:nvSpPr>
          <p:cNvPr id="4" name="Slide Number Placeholder 3"/>
          <p:cNvSpPr>
            <a:spLocks noGrp="1"/>
          </p:cNvSpPr>
          <p:nvPr>
            <p:ph type="sldNum" sz="quarter" idx="12"/>
          </p:nvPr>
        </p:nvSpPr>
        <p:spPr/>
        <p:txBody>
          <a:bodyPr/>
          <a:lstStyle/>
          <a:p>
            <a:fld id="{A5C98A2F-7B34-4D36-A6C8-4AC770F4BE7A}" type="slidenum">
              <a:rPr lang="en-US" smtClean="0"/>
              <a:t>93</a:t>
            </a:fld>
            <a:endParaRPr lang="en-US"/>
          </a:p>
        </p:txBody>
      </p:sp>
      <p:pic>
        <p:nvPicPr>
          <p:cNvPr id="5" name="Picture 4"/>
          <p:cNvPicPr>
            <a:picLocks noChangeAspect="1"/>
          </p:cNvPicPr>
          <p:nvPr/>
        </p:nvPicPr>
        <p:blipFill>
          <a:blip r:embed="rId2"/>
          <a:stretch>
            <a:fillRect/>
          </a:stretch>
        </p:blipFill>
        <p:spPr>
          <a:xfrm>
            <a:off x="1758320" y="176502"/>
            <a:ext cx="8675360" cy="6504996"/>
          </a:xfrm>
          <a:prstGeom prst="rect">
            <a:avLst/>
          </a:prstGeom>
        </p:spPr>
      </p:pic>
    </p:spTree>
    <p:extLst>
      <p:ext uri="{BB962C8B-B14F-4D97-AF65-F5344CB8AC3E}">
        <p14:creationId xmlns:p14="http://schemas.microsoft.com/office/powerpoint/2010/main" val="331832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94</a:t>
            </a:fld>
            <a:endParaRPr lang="en-US"/>
          </a:p>
        </p:txBody>
      </p:sp>
      <p:sp>
        <p:nvSpPr>
          <p:cNvPr id="3" name="Date Placeholder 2"/>
          <p:cNvSpPr>
            <a:spLocks noGrp="1"/>
          </p:cNvSpPr>
          <p:nvPr>
            <p:ph type="dt" sz="half" idx="10"/>
          </p:nvPr>
        </p:nvSpPr>
        <p:spPr/>
        <p:txBody>
          <a:bodyPr/>
          <a:lstStyle/>
          <a:p>
            <a:fld id="{7E081EDF-B718-4CFA-A214-7F7823D8AE47}"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sp>
        <p:nvSpPr>
          <p:cNvPr id="5" name="Rectangle 4"/>
          <p:cNvSpPr/>
          <p:nvPr/>
        </p:nvSpPr>
        <p:spPr>
          <a:xfrm>
            <a:off x="3048000" y="1859340"/>
            <a:ext cx="6096000" cy="3139321"/>
          </a:xfrm>
          <a:prstGeom prst="rect">
            <a:avLst/>
          </a:prstGeom>
        </p:spPr>
        <p:txBody>
          <a:bodyPr>
            <a:spAutoFit/>
          </a:bodyPr>
          <a:lstStyle/>
          <a:p>
            <a:r>
              <a:rPr lang="en-US" dirty="0"/>
              <a:t>1. Correction of deep bite</a:t>
            </a:r>
          </a:p>
          <a:p>
            <a:r>
              <a:rPr lang="en-US" dirty="0"/>
              <a:t>2. Extraction space closure</a:t>
            </a:r>
          </a:p>
          <a:p>
            <a:r>
              <a:rPr lang="en-US" dirty="0"/>
              <a:t>3. Canted occlusal planes and dental midline correction</a:t>
            </a:r>
          </a:p>
          <a:p>
            <a:r>
              <a:rPr lang="en-US" dirty="0"/>
              <a:t>4. Impacted canines alignment</a:t>
            </a:r>
          </a:p>
          <a:p>
            <a:r>
              <a:rPr lang="en-US" dirty="0"/>
              <a:t>5. Up-righting and extrusion of impacted molars</a:t>
            </a:r>
          </a:p>
          <a:p>
            <a:r>
              <a:rPr lang="en-US" dirty="0"/>
              <a:t>6. Intrusion of molars</a:t>
            </a:r>
          </a:p>
          <a:p>
            <a:r>
              <a:rPr lang="en-US" dirty="0"/>
              <a:t>7. Maxillary molar </a:t>
            </a:r>
            <a:r>
              <a:rPr lang="en-US" dirty="0" err="1"/>
              <a:t>distalization</a:t>
            </a:r>
            <a:r>
              <a:rPr lang="en-US" dirty="0"/>
              <a:t> and </a:t>
            </a:r>
            <a:r>
              <a:rPr lang="en-US" dirty="0" err="1"/>
              <a:t>distalization</a:t>
            </a:r>
            <a:r>
              <a:rPr lang="en-US" dirty="0"/>
              <a:t> of</a:t>
            </a:r>
          </a:p>
          <a:p>
            <a:r>
              <a:rPr lang="en-US" dirty="0"/>
              <a:t>mandibular teeth</a:t>
            </a:r>
          </a:p>
          <a:p>
            <a:r>
              <a:rPr lang="en-US" dirty="0"/>
              <a:t>8. Molar </a:t>
            </a:r>
            <a:r>
              <a:rPr lang="en-US" dirty="0" err="1"/>
              <a:t>mesialization</a:t>
            </a:r>
            <a:endParaRPr lang="en-US" dirty="0"/>
          </a:p>
          <a:p>
            <a:r>
              <a:rPr lang="en-US" dirty="0"/>
              <a:t>9. En masse retraction of anterior teeth</a:t>
            </a:r>
          </a:p>
          <a:p>
            <a:r>
              <a:rPr lang="en-US" dirty="0"/>
              <a:t>10. Correction of vertical skeletal discrepancies</a:t>
            </a:r>
          </a:p>
        </p:txBody>
      </p:sp>
      <p:sp>
        <p:nvSpPr>
          <p:cNvPr id="6" name="TextBox 5"/>
          <p:cNvSpPr txBox="1"/>
          <p:nvPr/>
        </p:nvSpPr>
        <p:spPr>
          <a:xfrm>
            <a:off x="2510117" y="938306"/>
            <a:ext cx="5331012" cy="584775"/>
          </a:xfrm>
          <a:prstGeom prst="rect">
            <a:avLst/>
          </a:prstGeom>
          <a:noFill/>
        </p:spPr>
        <p:txBody>
          <a:bodyPr wrap="square" rtlCol="0">
            <a:spAutoFit/>
          </a:bodyPr>
          <a:lstStyle/>
          <a:p>
            <a:r>
              <a:rPr lang="en-US" sz="3200" b="1" dirty="0" smtClean="0">
                <a:solidFill>
                  <a:srgbClr val="FF0000"/>
                </a:solidFill>
              </a:rPr>
              <a:t>Indications</a:t>
            </a:r>
            <a:endParaRPr lang="en-US" sz="3200" b="1" dirty="0">
              <a:solidFill>
                <a:srgbClr val="FF0000"/>
              </a:solidFill>
            </a:endParaRPr>
          </a:p>
        </p:txBody>
      </p:sp>
      <p:sp>
        <p:nvSpPr>
          <p:cNvPr id="7" name="TextBox 6"/>
          <p:cNvSpPr txBox="1"/>
          <p:nvPr/>
        </p:nvSpPr>
        <p:spPr>
          <a:xfrm>
            <a:off x="1027953" y="4601882"/>
            <a:ext cx="1356659" cy="646331"/>
          </a:xfrm>
          <a:prstGeom prst="rect">
            <a:avLst/>
          </a:prstGeom>
          <a:noFill/>
        </p:spPr>
        <p:txBody>
          <a:bodyPr wrap="square" rtlCol="0">
            <a:spAutoFit/>
          </a:bodyPr>
          <a:lstStyle/>
          <a:p>
            <a:r>
              <a:rPr lang="en-US" dirty="0" smtClean="0"/>
              <a:t>Ahmed etal,2007</a:t>
            </a:r>
            <a:endParaRPr lang="en-US" dirty="0"/>
          </a:p>
        </p:txBody>
      </p:sp>
    </p:spTree>
    <p:extLst>
      <p:ext uri="{BB962C8B-B14F-4D97-AF65-F5344CB8AC3E}">
        <p14:creationId xmlns:p14="http://schemas.microsoft.com/office/powerpoint/2010/main" val="382828081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95</a:t>
            </a:fld>
            <a:endParaRPr lang="en-US"/>
          </a:p>
        </p:txBody>
      </p:sp>
      <p:sp>
        <p:nvSpPr>
          <p:cNvPr id="3" name="Date Placeholder 2"/>
          <p:cNvSpPr>
            <a:spLocks noGrp="1"/>
          </p:cNvSpPr>
          <p:nvPr>
            <p:ph type="dt" sz="half" idx="10"/>
          </p:nvPr>
        </p:nvSpPr>
        <p:spPr/>
        <p:txBody>
          <a:bodyPr/>
          <a:lstStyle/>
          <a:p>
            <a:fld id="{CF93EF99-E4D7-40C8-B69D-2A2E9592FF8E}"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sp>
        <p:nvSpPr>
          <p:cNvPr id="5" name="Rectangle 4"/>
          <p:cNvSpPr/>
          <p:nvPr/>
        </p:nvSpPr>
        <p:spPr>
          <a:xfrm>
            <a:off x="802342" y="1372854"/>
            <a:ext cx="6096000" cy="3970318"/>
          </a:xfrm>
          <a:prstGeom prst="rect">
            <a:avLst/>
          </a:prstGeom>
        </p:spPr>
        <p:txBody>
          <a:bodyPr>
            <a:spAutoFit/>
          </a:bodyPr>
          <a:lstStyle/>
          <a:p>
            <a:r>
              <a:rPr lang="en-US" dirty="0"/>
              <a:t>●● Primary failure occurs when a mini‐implant is clinically</a:t>
            </a:r>
          </a:p>
          <a:p>
            <a:r>
              <a:rPr lang="en-US" dirty="0"/>
              <a:t>mobile at the time of insertion. This is due to inadequate</a:t>
            </a:r>
          </a:p>
          <a:p>
            <a:r>
              <a:rPr lang="en-US" dirty="0"/>
              <a:t>cortical bone support in terms of its thickness and density,</a:t>
            </a:r>
          </a:p>
          <a:p>
            <a:r>
              <a:rPr lang="en-US" dirty="0"/>
              <a:t>or close mini‐implant proximity to an adjacent tooth</a:t>
            </a:r>
          </a:p>
          <a:p>
            <a:r>
              <a:rPr lang="en-US" dirty="0"/>
              <a:t>root or incorrect insertion technique. These factors will</a:t>
            </a:r>
          </a:p>
          <a:p>
            <a:r>
              <a:rPr lang="en-US" dirty="0"/>
              <a:t>be fully discussed in the relevant sections.</a:t>
            </a:r>
          </a:p>
          <a:p>
            <a:r>
              <a:rPr lang="en-US" dirty="0"/>
              <a:t>●● Secondary failure refers to a situation where the </a:t>
            </a:r>
            <a:r>
              <a:rPr lang="en-US" dirty="0" err="1"/>
              <a:t>miniimplant</a:t>
            </a:r>
            <a:endParaRPr lang="en-US" dirty="0"/>
          </a:p>
          <a:p>
            <a:r>
              <a:rPr lang="en-US" dirty="0"/>
              <a:t>is initially stable but then exhibits mobility, usually</a:t>
            </a:r>
          </a:p>
          <a:p>
            <a:r>
              <a:rPr lang="en-US" dirty="0"/>
              <a:t>after 1–2 months. This delayed instability is due to</a:t>
            </a:r>
          </a:p>
          <a:p>
            <a:r>
              <a:rPr lang="en-US" dirty="0"/>
              <a:t>bone necrosis around the mini‐implant threads, which</a:t>
            </a:r>
          </a:p>
          <a:p>
            <a:r>
              <a:rPr lang="en-US" dirty="0"/>
              <a:t>may result from thermal bone damage (during pilot drilling),</a:t>
            </a:r>
          </a:p>
          <a:p>
            <a:r>
              <a:rPr lang="en-US" dirty="0"/>
              <a:t>excessive insertion torque, excessively close proximity</a:t>
            </a:r>
          </a:p>
          <a:p>
            <a:r>
              <a:rPr lang="en-US" dirty="0"/>
              <a:t>to a tooth root, traction overload, or a combination of these.</a:t>
            </a:r>
          </a:p>
        </p:txBody>
      </p:sp>
      <p:sp>
        <p:nvSpPr>
          <p:cNvPr id="6" name="TextBox 5"/>
          <p:cNvSpPr txBox="1"/>
          <p:nvPr/>
        </p:nvSpPr>
        <p:spPr>
          <a:xfrm>
            <a:off x="3440058" y="788079"/>
            <a:ext cx="3175895" cy="584775"/>
          </a:xfrm>
          <a:prstGeom prst="rect">
            <a:avLst/>
          </a:prstGeom>
          <a:noFill/>
        </p:spPr>
        <p:txBody>
          <a:bodyPr wrap="square" rtlCol="0">
            <a:spAutoFit/>
          </a:bodyPr>
          <a:lstStyle/>
          <a:p>
            <a:r>
              <a:rPr lang="en-US" sz="3200" b="1" dirty="0" smtClean="0">
                <a:solidFill>
                  <a:srgbClr val="FF0000"/>
                </a:solidFill>
              </a:rPr>
              <a:t>failure</a:t>
            </a:r>
            <a:endParaRPr lang="en-US" sz="3200" b="1" dirty="0">
              <a:solidFill>
                <a:srgbClr val="FF0000"/>
              </a:solidFill>
            </a:endParaRPr>
          </a:p>
        </p:txBody>
      </p:sp>
      <p:sp>
        <p:nvSpPr>
          <p:cNvPr id="7" name="Rectangle 6"/>
          <p:cNvSpPr/>
          <p:nvPr/>
        </p:nvSpPr>
        <p:spPr>
          <a:xfrm>
            <a:off x="6484470" y="2501170"/>
            <a:ext cx="6096000" cy="923330"/>
          </a:xfrm>
          <a:prstGeom prst="rect">
            <a:avLst/>
          </a:prstGeom>
        </p:spPr>
        <p:txBody>
          <a:bodyPr>
            <a:spAutoFit/>
          </a:bodyPr>
          <a:lstStyle/>
          <a:p>
            <a:r>
              <a:rPr lang="en-US" dirty="0"/>
              <a:t>Most mini‐implant failures become clinically evident</a:t>
            </a:r>
          </a:p>
          <a:p>
            <a:r>
              <a:rPr lang="en-US" dirty="0"/>
              <a:t>within the first few months of insertion, enabling</a:t>
            </a:r>
          </a:p>
          <a:p>
            <a:r>
              <a:rPr lang="en-US" dirty="0"/>
              <a:t>early replacement.</a:t>
            </a:r>
          </a:p>
        </p:txBody>
      </p:sp>
      <p:sp>
        <p:nvSpPr>
          <p:cNvPr id="8" name="TextBox 7"/>
          <p:cNvSpPr txBox="1"/>
          <p:nvPr/>
        </p:nvSpPr>
        <p:spPr>
          <a:xfrm flipH="1">
            <a:off x="9106048" y="4607859"/>
            <a:ext cx="1454376" cy="369332"/>
          </a:xfrm>
          <a:prstGeom prst="rect">
            <a:avLst/>
          </a:prstGeom>
          <a:noFill/>
        </p:spPr>
        <p:txBody>
          <a:bodyPr wrap="square" rtlCol="0">
            <a:spAutoFit/>
          </a:bodyPr>
          <a:lstStyle/>
          <a:p>
            <a:r>
              <a:rPr lang="en-US" dirty="0" smtClean="0"/>
              <a:t>Cousley,2019</a:t>
            </a:r>
            <a:endParaRPr lang="en-US" dirty="0"/>
          </a:p>
        </p:txBody>
      </p:sp>
    </p:spTree>
    <p:extLst>
      <p:ext uri="{BB962C8B-B14F-4D97-AF65-F5344CB8AC3E}">
        <p14:creationId xmlns:p14="http://schemas.microsoft.com/office/powerpoint/2010/main" val="420153118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C98A2F-7B34-4D36-A6C8-4AC770F4BE7A}" type="slidenum">
              <a:rPr lang="en-US" smtClean="0"/>
              <a:t>96</a:t>
            </a:fld>
            <a:endParaRPr lang="en-US"/>
          </a:p>
        </p:txBody>
      </p:sp>
      <p:sp>
        <p:nvSpPr>
          <p:cNvPr id="3" name="Date Placeholder 2"/>
          <p:cNvSpPr>
            <a:spLocks noGrp="1"/>
          </p:cNvSpPr>
          <p:nvPr>
            <p:ph type="dt" sz="half" idx="10"/>
          </p:nvPr>
        </p:nvSpPr>
        <p:spPr/>
        <p:txBody>
          <a:bodyPr/>
          <a:lstStyle/>
          <a:p>
            <a:fld id="{CD2FA5B5-1E0C-4321-9013-48A00C161175}" type="datetime2">
              <a:rPr lang="en-US" smtClean="0"/>
              <a:t>Saturday, December 4, 2021</a:t>
            </a:fld>
            <a:endParaRPr lang="en-US"/>
          </a:p>
        </p:txBody>
      </p:sp>
      <p:sp>
        <p:nvSpPr>
          <p:cNvPr id="4" name="Footer Placeholder 3"/>
          <p:cNvSpPr>
            <a:spLocks noGrp="1"/>
          </p:cNvSpPr>
          <p:nvPr>
            <p:ph type="ftr" sz="quarter" idx="11"/>
          </p:nvPr>
        </p:nvSpPr>
        <p:spPr/>
        <p:txBody>
          <a:bodyPr/>
          <a:lstStyle/>
          <a:p>
            <a:r>
              <a:rPr lang="en-US" dirty="0" smtClean="0"/>
              <a:t>Shahbaa  </a:t>
            </a:r>
            <a:r>
              <a:rPr lang="en-US" dirty="0" err="1" smtClean="0"/>
              <a:t>AbdulGHafoor</a:t>
            </a:r>
            <a:endParaRPr lang="en-US" dirty="0"/>
          </a:p>
        </p:txBody>
      </p:sp>
      <p:sp>
        <p:nvSpPr>
          <p:cNvPr id="5" name="Rectangle 4"/>
          <p:cNvSpPr/>
          <p:nvPr/>
        </p:nvSpPr>
        <p:spPr>
          <a:xfrm>
            <a:off x="990601" y="564794"/>
            <a:ext cx="9510058" cy="584775"/>
          </a:xfrm>
          <a:prstGeom prst="rect">
            <a:avLst/>
          </a:prstGeom>
        </p:spPr>
        <p:txBody>
          <a:bodyPr wrap="square">
            <a:spAutoFit/>
          </a:bodyPr>
          <a:lstStyle/>
          <a:p>
            <a:r>
              <a:rPr lang="en-US" sz="3200" b="1" dirty="0" err="1" smtClean="0">
                <a:solidFill>
                  <a:srgbClr val="FF0000"/>
                </a:solidFill>
              </a:rPr>
              <a:t>Perforationof</a:t>
            </a:r>
            <a:r>
              <a:rPr lang="en-US" sz="3200" b="1" dirty="0" smtClean="0">
                <a:solidFill>
                  <a:srgbClr val="FF0000"/>
                </a:solidFill>
              </a:rPr>
              <a:t> </a:t>
            </a:r>
            <a:r>
              <a:rPr lang="en-US" sz="3200" b="1" dirty="0" err="1" smtClean="0">
                <a:solidFill>
                  <a:srgbClr val="FF0000"/>
                </a:solidFill>
              </a:rPr>
              <a:t>Nasaland</a:t>
            </a:r>
            <a:r>
              <a:rPr lang="en-US" sz="3200" b="1" dirty="0" smtClean="0">
                <a:solidFill>
                  <a:srgbClr val="FF0000"/>
                </a:solidFill>
              </a:rPr>
              <a:t> </a:t>
            </a:r>
            <a:r>
              <a:rPr lang="en-US" sz="3200" b="1" dirty="0">
                <a:solidFill>
                  <a:srgbClr val="FF0000"/>
                </a:solidFill>
              </a:rPr>
              <a:t>Maxillary Sinus Floors</a:t>
            </a:r>
          </a:p>
        </p:txBody>
      </p:sp>
      <p:sp>
        <p:nvSpPr>
          <p:cNvPr id="6" name="Rectangle 5"/>
          <p:cNvSpPr/>
          <p:nvPr/>
        </p:nvSpPr>
        <p:spPr>
          <a:xfrm>
            <a:off x="9838401" y="5330122"/>
            <a:ext cx="2173031" cy="369332"/>
          </a:xfrm>
          <a:prstGeom prst="rect">
            <a:avLst/>
          </a:prstGeom>
        </p:spPr>
        <p:txBody>
          <a:bodyPr wrap="none">
            <a:spAutoFit/>
          </a:bodyPr>
          <a:lstStyle/>
          <a:p>
            <a:r>
              <a:rPr lang="en-US" dirty="0" err="1"/>
              <a:t>Motoyoshi</a:t>
            </a:r>
            <a:r>
              <a:rPr lang="en-US" dirty="0"/>
              <a:t> et </a:t>
            </a:r>
            <a:r>
              <a:rPr lang="en-US" dirty="0" smtClean="0"/>
              <a:t>al,2020</a:t>
            </a:r>
            <a:endParaRPr lang="en-US" dirty="0"/>
          </a:p>
        </p:txBody>
      </p:sp>
      <p:pic>
        <p:nvPicPr>
          <p:cNvPr id="7" name="Picture 6"/>
          <p:cNvPicPr>
            <a:picLocks noChangeAspect="1"/>
          </p:cNvPicPr>
          <p:nvPr/>
        </p:nvPicPr>
        <p:blipFill>
          <a:blip r:embed="rId3"/>
          <a:stretch>
            <a:fillRect/>
          </a:stretch>
        </p:blipFill>
        <p:spPr>
          <a:xfrm>
            <a:off x="1526479" y="1900519"/>
            <a:ext cx="7849954" cy="3657600"/>
          </a:xfrm>
          <a:prstGeom prst="rect">
            <a:avLst/>
          </a:prstGeom>
        </p:spPr>
      </p:pic>
    </p:spTree>
    <p:extLst>
      <p:ext uri="{BB962C8B-B14F-4D97-AF65-F5344CB8AC3E}">
        <p14:creationId xmlns:p14="http://schemas.microsoft.com/office/powerpoint/2010/main" val="64541094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7BD5CE-D46A-47C5-AA81-42E6A7F2AFE4}" type="datetime2">
              <a:rPr lang="en-US" smtClean="0"/>
              <a:t>Saturday, December 4, 2021</a:t>
            </a:fld>
            <a:endParaRPr lang="en-US"/>
          </a:p>
        </p:txBody>
      </p:sp>
      <p:sp>
        <p:nvSpPr>
          <p:cNvPr id="3" name="Footer Placeholder 2"/>
          <p:cNvSpPr>
            <a:spLocks noGrp="1"/>
          </p:cNvSpPr>
          <p:nvPr>
            <p:ph type="ftr" sz="quarter" idx="11"/>
          </p:nvPr>
        </p:nvSpPr>
        <p:spPr/>
        <p:txBody>
          <a:bodyPr/>
          <a:lstStyle/>
          <a:p>
            <a:r>
              <a:rPr lang="en-US" smtClean="0"/>
              <a:t>Shahbaa  AbdulGHafoor</a:t>
            </a:r>
            <a:endParaRPr lang="en-US" dirty="0"/>
          </a:p>
        </p:txBody>
      </p:sp>
      <p:sp>
        <p:nvSpPr>
          <p:cNvPr id="4" name="Slide Number Placeholder 3"/>
          <p:cNvSpPr>
            <a:spLocks noGrp="1"/>
          </p:cNvSpPr>
          <p:nvPr>
            <p:ph type="sldNum" sz="quarter" idx="12"/>
          </p:nvPr>
        </p:nvSpPr>
        <p:spPr/>
        <p:txBody>
          <a:bodyPr/>
          <a:lstStyle/>
          <a:p>
            <a:fld id="{A5C98A2F-7B34-4D36-A6C8-4AC770F4BE7A}" type="slidenum">
              <a:rPr lang="en-US" smtClean="0"/>
              <a:t>97</a:t>
            </a:fld>
            <a:endParaRPr lang="en-US"/>
          </a:p>
        </p:txBody>
      </p:sp>
      <p:pic>
        <p:nvPicPr>
          <p:cNvPr id="5" name="Picture 4"/>
          <p:cNvPicPr>
            <a:picLocks noChangeAspect="1"/>
          </p:cNvPicPr>
          <p:nvPr/>
        </p:nvPicPr>
        <p:blipFill>
          <a:blip r:embed="rId3"/>
          <a:stretch>
            <a:fillRect/>
          </a:stretch>
        </p:blipFill>
        <p:spPr>
          <a:xfrm>
            <a:off x="1547906" y="2327681"/>
            <a:ext cx="1915814" cy="1325454"/>
          </a:xfrm>
          <a:prstGeom prst="rect">
            <a:avLst/>
          </a:prstGeom>
        </p:spPr>
      </p:pic>
      <p:pic>
        <p:nvPicPr>
          <p:cNvPr id="6" name="Picture 5"/>
          <p:cNvPicPr>
            <a:picLocks noChangeAspect="1"/>
          </p:cNvPicPr>
          <p:nvPr/>
        </p:nvPicPr>
        <p:blipFill>
          <a:blip r:embed="rId4"/>
          <a:stretch>
            <a:fillRect/>
          </a:stretch>
        </p:blipFill>
        <p:spPr>
          <a:xfrm>
            <a:off x="3673430" y="2323216"/>
            <a:ext cx="1893143" cy="1329919"/>
          </a:xfrm>
          <a:prstGeom prst="rect">
            <a:avLst/>
          </a:prstGeom>
        </p:spPr>
      </p:pic>
      <p:pic>
        <p:nvPicPr>
          <p:cNvPr id="7" name="Picture 6"/>
          <p:cNvPicPr>
            <a:picLocks noChangeAspect="1"/>
          </p:cNvPicPr>
          <p:nvPr/>
        </p:nvPicPr>
        <p:blipFill>
          <a:blip r:embed="rId5"/>
          <a:stretch>
            <a:fillRect/>
          </a:stretch>
        </p:blipFill>
        <p:spPr>
          <a:xfrm>
            <a:off x="5886824" y="2372277"/>
            <a:ext cx="1739152" cy="1280858"/>
          </a:xfrm>
          <a:prstGeom prst="rect">
            <a:avLst/>
          </a:prstGeom>
        </p:spPr>
      </p:pic>
      <p:sp>
        <p:nvSpPr>
          <p:cNvPr id="8" name="Rectangle 7"/>
          <p:cNvSpPr/>
          <p:nvPr/>
        </p:nvSpPr>
        <p:spPr>
          <a:xfrm>
            <a:off x="1619624" y="3782989"/>
            <a:ext cx="6096000" cy="1754326"/>
          </a:xfrm>
          <a:prstGeom prst="rect">
            <a:avLst/>
          </a:prstGeom>
        </p:spPr>
        <p:txBody>
          <a:bodyPr>
            <a:spAutoFit/>
          </a:bodyPr>
          <a:lstStyle/>
          <a:p>
            <a:r>
              <a:rPr lang="en-US" dirty="0"/>
              <a:t>Intraoral radiographs taken after (a) insertion of a cylindrically shaped mini-implant mesial to the maxillary first molar,</a:t>
            </a:r>
          </a:p>
          <a:p>
            <a:r>
              <a:rPr lang="en-US" dirty="0"/>
              <a:t>and (b) its fracture near the coronal end of the body. The initial fracture line is visible in the intact mini-implant. (c) Sectional</a:t>
            </a:r>
          </a:p>
          <a:p>
            <a:r>
              <a:rPr lang="en-US" dirty="0" err="1"/>
              <a:t>orthpantomograph</a:t>
            </a:r>
            <a:r>
              <a:rPr lang="en-US" dirty="0"/>
              <a:t> (OPG) showing the (asymptomatic) retained mini-implant body over five years later.</a:t>
            </a:r>
          </a:p>
        </p:txBody>
      </p:sp>
      <p:sp>
        <p:nvSpPr>
          <p:cNvPr id="10" name="Rectangle 9"/>
          <p:cNvSpPr/>
          <p:nvPr/>
        </p:nvSpPr>
        <p:spPr>
          <a:xfrm>
            <a:off x="8767750" y="3172616"/>
            <a:ext cx="1421864" cy="369332"/>
          </a:xfrm>
          <a:prstGeom prst="rect">
            <a:avLst/>
          </a:prstGeom>
        </p:spPr>
        <p:txBody>
          <a:bodyPr wrap="none">
            <a:spAutoFit/>
          </a:bodyPr>
          <a:lstStyle/>
          <a:p>
            <a:r>
              <a:rPr lang="en-US" dirty="0"/>
              <a:t>Cousley,2019</a:t>
            </a:r>
          </a:p>
        </p:txBody>
      </p:sp>
      <p:sp>
        <p:nvSpPr>
          <p:cNvPr id="11" name="TextBox 10"/>
          <p:cNvSpPr txBox="1"/>
          <p:nvPr/>
        </p:nvSpPr>
        <p:spPr>
          <a:xfrm>
            <a:off x="1966259" y="818776"/>
            <a:ext cx="3753223" cy="584775"/>
          </a:xfrm>
          <a:prstGeom prst="rect">
            <a:avLst/>
          </a:prstGeom>
          <a:noFill/>
        </p:spPr>
        <p:txBody>
          <a:bodyPr wrap="square" rtlCol="0">
            <a:spAutoFit/>
          </a:bodyPr>
          <a:lstStyle/>
          <a:p>
            <a:r>
              <a:rPr lang="en-US" sz="3200" b="1" dirty="0" smtClean="0">
                <a:solidFill>
                  <a:srgbClr val="FF0000"/>
                </a:solidFill>
              </a:rPr>
              <a:t>fracture</a:t>
            </a:r>
            <a:endParaRPr lang="en-US" sz="3200" b="1" dirty="0">
              <a:solidFill>
                <a:srgbClr val="FF0000"/>
              </a:solidFill>
            </a:endParaRPr>
          </a:p>
        </p:txBody>
      </p:sp>
    </p:spTree>
    <p:extLst>
      <p:ext uri="{BB962C8B-B14F-4D97-AF65-F5344CB8AC3E}">
        <p14:creationId xmlns:p14="http://schemas.microsoft.com/office/powerpoint/2010/main" val="365045129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FECFB1-286B-4F29-9D96-79AEF7B9805F}" type="datetime2">
              <a:rPr lang="en-US" smtClean="0"/>
              <a:t>Saturday, December 4, 2021</a:t>
            </a:fld>
            <a:endParaRPr lang="en-US"/>
          </a:p>
        </p:txBody>
      </p:sp>
      <p:sp>
        <p:nvSpPr>
          <p:cNvPr id="3" name="Footer Placeholder 2"/>
          <p:cNvSpPr>
            <a:spLocks noGrp="1"/>
          </p:cNvSpPr>
          <p:nvPr>
            <p:ph type="ftr" sz="quarter" idx="11"/>
          </p:nvPr>
        </p:nvSpPr>
        <p:spPr/>
        <p:txBody>
          <a:bodyPr/>
          <a:lstStyle/>
          <a:p>
            <a:r>
              <a:rPr lang="en-US" smtClean="0"/>
              <a:t>Shahbaa  AbdulGHafoor</a:t>
            </a:r>
            <a:endParaRPr lang="en-US" dirty="0"/>
          </a:p>
        </p:txBody>
      </p:sp>
      <p:sp>
        <p:nvSpPr>
          <p:cNvPr id="4" name="Slide Number Placeholder 3"/>
          <p:cNvSpPr>
            <a:spLocks noGrp="1"/>
          </p:cNvSpPr>
          <p:nvPr>
            <p:ph type="sldNum" sz="quarter" idx="12"/>
          </p:nvPr>
        </p:nvSpPr>
        <p:spPr/>
        <p:txBody>
          <a:bodyPr/>
          <a:lstStyle/>
          <a:p>
            <a:fld id="{A5C98A2F-7B34-4D36-A6C8-4AC770F4BE7A}" type="slidenum">
              <a:rPr lang="en-US" smtClean="0"/>
              <a:t>98</a:t>
            </a:fld>
            <a:endParaRPr lang="en-US"/>
          </a:p>
        </p:txBody>
      </p:sp>
      <p:pic>
        <p:nvPicPr>
          <p:cNvPr id="5" name="Picture 4"/>
          <p:cNvPicPr>
            <a:picLocks noChangeAspect="1"/>
          </p:cNvPicPr>
          <p:nvPr/>
        </p:nvPicPr>
        <p:blipFill>
          <a:blip r:embed="rId2"/>
          <a:stretch>
            <a:fillRect/>
          </a:stretch>
        </p:blipFill>
        <p:spPr>
          <a:xfrm>
            <a:off x="1092809" y="862398"/>
            <a:ext cx="3819850" cy="2520284"/>
          </a:xfrm>
          <a:prstGeom prst="rect">
            <a:avLst/>
          </a:prstGeom>
        </p:spPr>
      </p:pic>
      <p:pic>
        <p:nvPicPr>
          <p:cNvPr id="6" name="Picture 5"/>
          <p:cNvPicPr>
            <a:picLocks noChangeAspect="1"/>
          </p:cNvPicPr>
          <p:nvPr/>
        </p:nvPicPr>
        <p:blipFill>
          <a:blip r:embed="rId3"/>
          <a:stretch>
            <a:fillRect/>
          </a:stretch>
        </p:blipFill>
        <p:spPr>
          <a:xfrm>
            <a:off x="6819097" y="417960"/>
            <a:ext cx="2916573" cy="2151921"/>
          </a:xfrm>
          <a:prstGeom prst="rect">
            <a:avLst/>
          </a:prstGeom>
        </p:spPr>
      </p:pic>
      <p:sp>
        <p:nvSpPr>
          <p:cNvPr id="7" name="Rectangle 6"/>
          <p:cNvSpPr/>
          <p:nvPr/>
        </p:nvSpPr>
        <p:spPr>
          <a:xfrm>
            <a:off x="1996141" y="3944355"/>
            <a:ext cx="6096000" cy="1754326"/>
          </a:xfrm>
          <a:prstGeom prst="rect">
            <a:avLst/>
          </a:prstGeom>
        </p:spPr>
        <p:txBody>
          <a:bodyPr>
            <a:spAutoFit/>
          </a:bodyPr>
          <a:lstStyle/>
          <a:p>
            <a:r>
              <a:rPr lang="en-US" dirty="0"/>
              <a:t>(a) Hyperplasia of the palatal mucosa covering an </a:t>
            </a:r>
            <a:r>
              <a:rPr lang="en-US" dirty="0" err="1"/>
              <a:t>overinserted</a:t>
            </a:r>
            <a:r>
              <a:rPr lang="en-US" dirty="0"/>
              <a:t> mini-implant in the palatal alveolar site between the left</a:t>
            </a:r>
          </a:p>
          <a:p>
            <a:r>
              <a:rPr lang="en-US" dirty="0"/>
              <a:t>molars. (b) Normal tissue appearance after simple excision of the hyperplastic tissue and replacement of this mini-implant. Minor</a:t>
            </a:r>
          </a:p>
          <a:p>
            <a:r>
              <a:rPr lang="en-US" dirty="0" err="1"/>
              <a:t>peri</a:t>
            </a:r>
            <a:r>
              <a:rPr lang="en-US" dirty="0"/>
              <a:t>-implant hyperplasia is seen on the right side.</a:t>
            </a:r>
          </a:p>
        </p:txBody>
      </p:sp>
      <p:sp>
        <p:nvSpPr>
          <p:cNvPr id="8" name="Rectangle 7"/>
          <p:cNvSpPr/>
          <p:nvPr/>
        </p:nvSpPr>
        <p:spPr>
          <a:xfrm>
            <a:off x="8271703" y="5025322"/>
            <a:ext cx="1421864" cy="369332"/>
          </a:xfrm>
          <a:prstGeom prst="rect">
            <a:avLst/>
          </a:prstGeom>
        </p:spPr>
        <p:txBody>
          <a:bodyPr wrap="none">
            <a:spAutoFit/>
          </a:bodyPr>
          <a:lstStyle/>
          <a:p>
            <a:r>
              <a:rPr lang="en-US" dirty="0"/>
              <a:t>Cousley,2019</a:t>
            </a:r>
          </a:p>
        </p:txBody>
      </p:sp>
    </p:spTree>
    <p:extLst>
      <p:ext uri="{BB962C8B-B14F-4D97-AF65-F5344CB8AC3E}">
        <p14:creationId xmlns:p14="http://schemas.microsoft.com/office/powerpoint/2010/main" val="85047050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36A986-871F-4625-A889-85FDC0223E3F}" type="datetime2">
              <a:rPr lang="en-US" smtClean="0"/>
              <a:t>Saturday, December 4, 2021</a:t>
            </a:fld>
            <a:endParaRPr lang="en-US"/>
          </a:p>
        </p:txBody>
      </p:sp>
      <p:sp>
        <p:nvSpPr>
          <p:cNvPr id="3" name="Footer Placeholder 2"/>
          <p:cNvSpPr>
            <a:spLocks noGrp="1"/>
          </p:cNvSpPr>
          <p:nvPr>
            <p:ph type="ftr" sz="quarter" idx="11"/>
          </p:nvPr>
        </p:nvSpPr>
        <p:spPr/>
        <p:txBody>
          <a:bodyPr/>
          <a:lstStyle/>
          <a:p>
            <a:r>
              <a:rPr lang="en-US" smtClean="0"/>
              <a:t>Shahbaa  AbdulGHafoor</a:t>
            </a:r>
            <a:endParaRPr lang="en-US" dirty="0"/>
          </a:p>
        </p:txBody>
      </p:sp>
      <p:sp>
        <p:nvSpPr>
          <p:cNvPr id="4" name="Slide Number Placeholder 3"/>
          <p:cNvSpPr>
            <a:spLocks noGrp="1"/>
          </p:cNvSpPr>
          <p:nvPr>
            <p:ph type="sldNum" sz="quarter" idx="12"/>
          </p:nvPr>
        </p:nvSpPr>
        <p:spPr/>
        <p:txBody>
          <a:bodyPr/>
          <a:lstStyle/>
          <a:p>
            <a:fld id="{A5C98A2F-7B34-4D36-A6C8-4AC770F4BE7A}" type="slidenum">
              <a:rPr lang="en-US" smtClean="0"/>
              <a:t>99</a:t>
            </a:fld>
            <a:endParaRPr lang="en-US"/>
          </a:p>
        </p:txBody>
      </p:sp>
      <p:sp>
        <p:nvSpPr>
          <p:cNvPr id="5" name="Rectangle 4"/>
          <p:cNvSpPr/>
          <p:nvPr/>
        </p:nvSpPr>
        <p:spPr>
          <a:xfrm>
            <a:off x="1169796" y="877651"/>
            <a:ext cx="935513" cy="369332"/>
          </a:xfrm>
          <a:prstGeom prst="rect">
            <a:avLst/>
          </a:prstGeom>
        </p:spPr>
        <p:txBody>
          <a:bodyPr wrap="none">
            <a:spAutoFit/>
          </a:bodyPr>
          <a:lstStyle/>
          <a:p>
            <a:r>
              <a:rPr lang="en-US" dirty="0" err="1"/>
              <a:t>Infinitas</a:t>
            </a:r>
            <a:endParaRPr lang="en-US" dirty="0"/>
          </a:p>
        </p:txBody>
      </p:sp>
      <p:pic>
        <p:nvPicPr>
          <p:cNvPr id="6" name="Picture 5"/>
          <p:cNvPicPr>
            <a:picLocks noChangeAspect="1"/>
          </p:cNvPicPr>
          <p:nvPr/>
        </p:nvPicPr>
        <p:blipFill>
          <a:blip r:embed="rId3"/>
          <a:stretch>
            <a:fillRect/>
          </a:stretch>
        </p:blipFill>
        <p:spPr>
          <a:xfrm>
            <a:off x="3068929" y="777990"/>
            <a:ext cx="4724388" cy="3448339"/>
          </a:xfrm>
          <a:prstGeom prst="rect">
            <a:avLst/>
          </a:prstGeom>
        </p:spPr>
      </p:pic>
      <p:sp>
        <p:nvSpPr>
          <p:cNvPr id="7" name="Rectangle 6"/>
          <p:cNvSpPr/>
          <p:nvPr/>
        </p:nvSpPr>
        <p:spPr>
          <a:xfrm>
            <a:off x="6329083" y="224135"/>
            <a:ext cx="6096000" cy="923330"/>
          </a:xfrm>
          <a:prstGeom prst="rect">
            <a:avLst/>
          </a:prstGeom>
        </p:spPr>
        <p:txBody>
          <a:bodyPr>
            <a:spAutoFit/>
          </a:bodyPr>
          <a:lstStyle/>
          <a:p>
            <a:r>
              <a:rPr lang="en-US" dirty="0"/>
              <a:t>The </a:t>
            </a:r>
            <a:r>
              <a:rPr lang="en-US" dirty="0" err="1"/>
              <a:t>Infinitas</a:t>
            </a:r>
            <a:r>
              <a:rPr lang="en-US" dirty="0"/>
              <a:t> design has a unique, multipurpose</a:t>
            </a:r>
          </a:p>
          <a:p>
            <a:r>
              <a:rPr lang="en-US" dirty="0"/>
              <a:t>head which combines cross‐slots with both external</a:t>
            </a:r>
          </a:p>
          <a:p>
            <a:r>
              <a:rPr lang="en-US" dirty="0"/>
              <a:t>and internal undercuts, all on one vertical level</a:t>
            </a:r>
          </a:p>
        </p:txBody>
      </p:sp>
      <p:sp>
        <p:nvSpPr>
          <p:cNvPr id="8" name="Rectangle 7"/>
          <p:cNvSpPr/>
          <p:nvPr/>
        </p:nvSpPr>
        <p:spPr>
          <a:xfrm>
            <a:off x="838201" y="4430530"/>
            <a:ext cx="6096000" cy="1200329"/>
          </a:xfrm>
          <a:prstGeom prst="rect">
            <a:avLst/>
          </a:prstGeom>
        </p:spPr>
        <p:txBody>
          <a:bodyPr>
            <a:spAutoFit/>
          </a:bodyPr>
          <a:lstStyle/>
          <a:p>
            <a:r>
              <a:rPr lang="en-US" dirty="0"/>
              <a:t>Diagram of the </a:t>
            </a:r>
            <a:r>
              <a:rPr lang="en-US" dirty="0" err="1"/>
              <a:t>Infinitas</a:t>
            </a:r>
            <a:r>
              <a:rPr lang="en-US" dirty="0"/>
              <a:t> mini-implant head showing</a:t>
            </a:r>
          </a:p>
          <a:p>
            <a:r>
              <a:rPr lang="en-US" dirty="0"/>
              <a:t>its four bracket-like wings, divided by perpendicular cross-slots,</a:t>
            </a:r>
          </a:p>
          <a:p>
            <a:r>
              <a:rPr lang="en-US" dirty="0"/>
              <a:t>and the external and internal undercuts. A rectangular wire is</a:t>
            </a:r>
          </a:p>
          <a:p>
            <a:r>
              <a:rPr lang="en-US" dirty="0"/>
              <a:t>illustrated within the transverse cross-slot.</a:t>
            </a:r>
          </a:p>
        </p:txBody>
      </p:sp>
    </p:spTree>
    <p:extLst>
      <p:ext uri="{BB962C8B-B14F-4D97-AF65-F5344CB8AC3E}">
        <p14:creationId xmlns:p14="http://schemas.microsoft.com/office/powerpoint/2010/main" val="10416626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1403</TotalTime>
  <Words>13696</Words>
  <Application>Microsoft Office PowerPoint</Application>
  <PresentationFormat>Widescreen</PresentationFormat>
  <Paragraphs>1821</Paragraphs>
  <Slides>113</Slides>
  <Notes>45</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113</vt:i4>
      </vt:variant>
    </vt:vector>
  </HeadingPairs>
  <TitlesOfParts>
    <vt:vector size="118" baseType="lpstr">
      <vt:lpstr>Arial</vt:lpstr>
      <vt:lpstr>Calibri</vt:lpstr>
      <vt:lpstr>Calibri Light</vt:lpstr>
      <vt:lpstr>Magneto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Microsoft account</cp:lastModifiedBy>
  <cp:revision>174</cp:revision>
  <dcterms:created xsi:type="dcterms:W3CDTF">2021-11-25T19:29:30Z</dcterms:created>
  <dcterms:modified xsi:type="dcterms:W3CDTF">2021-12-04T10:10:17Z</dcterms:modified>
</cp:coreProperties>
</file>