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16" r:id="rId1"/>
  </p:sldMasterIdLst>
  <p:notesMasterIdLst>
    <p:notesMasterId r:id="rId50"/>
  </p:notesMasterIdLst>
  <p:sldIdLst>
    <p:sldId id="256" r:id="rId2"/>
    <p:sldId id="273" r:id="rId3"/>
    <p:sldId id="277" r:id="rId4"/>
    <p:sldId id="274" r:id="rId5"/>
    <p:sldId id="260" r:id="rId6"/>
    <p:sldId id="262" r:id="rId7"/>
    <p:sldId id="264" r:id="rId8"/>
    <p:sldId id="282" r:id="rId9"/>
    <p:sldId id="285" r:id="rId10"/>
    <p:sldId id="287" r:id="rId11"/>
    <p:sldId id="265" r:id="rId12"/>
    <p:sldId id="276" r:id="rId13"/>
    <p:sldId id="281" r:id="rId14"/>
    <p:sldId id="317" r:id="rId15"/>
    <p:sldId id="318" r:id="rId16"/>
    <p:sldId id="319" r:id="rId17"/>
    <p:sldId id="320" r:id="rId18"/>
    <p:sldId id="322" r:id="rId19"/>
    <p:sldId id="321" r:id="rId20"/>
    <p:sldId id="288" r:id="rId21"/>
    <p:sldId id="269" r:id="rId22"/>
    <p:sldId id="279" r:id="rId23"/>
    <p:sldId id="280" r:id="rId24"/>
    <p:sldId id="270" r:id="rId25"/>
    <p:sldId id="289" r:id="rId26"/>
    <p:sldId id="323" r:id="rId27"/>
    <p:sldId id="271" r:id="rId28"/>
    <p:sldId id="291" r:id="rId29"/>
    <p:sldId id="257" r:id="rId30"/>
    <p:sldId id="294" r:id="rId31"/>
    <p:sldId id="297" r:id="rId32"/>
    <p:sldId id="295" r:id="rId33"/>
    <p:sldId id="296" r:id="rId34"/>
    <p:sldId id="298" r:id="rId35"/>
    <p:sldId id="300" r:id="rId36"/>
    <p:sldId id="302" r:id="rId37"/>
    <p:sldId id="303" r:id="rId38"/>
    <p:sldId id="304" r:id="rId39"/>
    <p:sldId id="305" r:id="rId40"/>
    <p:sldId id="306" r:id="rId41"/>
    <p:sldId id="308" r:id="rId42"/>
    <p:sldId id="309" r:id="rId43"/>
    <p:sldId id="307" r:id="rId44"/>
    <p:sldId id="310" r:id="rId45"/>
    <p:sldId id="313" r:id="rId46"/>
    <p:sldId id="314" r:id="rId47"/>
    <p:sldId id="315" r:id="rId48"/>
    <p:sldId id="316"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96"/>
    <a:srgbClr val="DA1EA9"/>
    <a:srgbClr val="1A0600"/>
    <a:srgbClr val="CC6600"/>
    <a:srgbClr val="0BED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9" autoAdjust="0"/>
    <p:restoredTop sz="94660"/>
  </p:normalViewPr>
  <p:slideViewPr>
    <p:cSldViewPr>
      <p:cViewPr>
        <p:scale>
          <a:sx n="72" d="100"/>
          <a:sy n="72" d="100"/>
        </p:scale>
        <p:origin x="-1248" y="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AD36A2-0262-4E9F-A8B4-03D9C01B7851}" type="doc">
      <dgm:prSet loTypeId="urn:microsoft.com/office/officeart/2005/8/layout/chevron2" loCatId="list" qsTypeId="urn:microsoft.com/office/officeart/2005/8/quickstyle/3d1" qsCatId="3D" csTypeId="urn:microsoft.com/office/officeart/2005/8/colors/colorful1" csCatId="colorful" phldr="1"/>
      <dgm:spPr/>
      <dgm:t>
        <a:bodyPr/>
        <a:lstStyle/>
        <a:p>
          <a:endParaRPr lang="en-GB"/>
        </a:p>
      </dgm:t>
    </dgm:pt>
    <dgm:pt modelId="{7137CFE2-80FA-4B83-8979-ED0E08E26FDE}">
      <dgm:prSet phldrT="[Text]" custT="1"/>
      <dgm:spPr/>
      <dgm:t>
        <a:bodyPr/>
        <a:lstStyle/>
        <a:p>
          <a:r>
            <a:rPr lang="en-GB" sz="2000" dirty="0" smtClean="0"/>
            <a:t>SWA</a:t>
          </a:r>
          <a:endParaRPr lang="en-GB" sz="2000" dirty="0"/>
        </a:p>
      </dgm:t>
    </dgm:pt>
    <dgm:pt modelId="{617F415A-91E2-418F-B6B9-74329B4BB22E}" type="parTrans" cxnId="{4CF2A902-028A-4138-9785-7C1072900C97}">
      <dgm:prSet/>
      <dgm:spPr/>
      <dgm:t>
        <a:bodyPr/>
        <a:lstStyle/>
        <a:p>
          <a:endParaRPr lang="en-GB"/>
        </a:p>
      </dgm:t>
    </dgm:pt>
    <dgm:pt modelId="{9683387D-6164-4D33-B4F6-D34BA327EC58}" type="sibTrans" cxnId="{4CF2A902-028A-4138-9785-7C1072900C97}">
      <dgm:prSet/>
      <dgm:spPr/>
      <dgm:t>
        <a:bodyPr/>
        <a:lstStyle/>
        <a:p>
          <a:endParaRPr lang="en-GB"/>
        </a:p>
      </dgm:t>
    </dgm:pt>
    <dgm:pt modelId="{E82E5AF7-92E6-4A07-8603-62590105A05C}">
      <dgm:prSet phldrT="[Text]"/>
      <dgm:spPr/>
      <dgm:t>
        <a:bodyPr/>
        <a:lstStyle/>
        <a:p>
          <a:r>
            <a:rPr lang="en-GB" dirty="0" smtClean="0"/>
            <a:t>Larry Andrew  straight wire appliance 1972</a:t>
          </a:r>
          <a:endParaRPr lang="en-GB" dirty="0"/>
        </a:p>
      </dgm:t>
    </dgm:pt>
    <dgm:pt modelId="{F33A7D07-1D82-463C-A4FF-7D3079EE4F0C}" type="parTrans" cxnId="{0A54DF7F-3E88-42CF-B9D9-BD3EA316A68E}">
      <dgm:prSet/>
      <dgm:spPr/>
      <dgm:t>
        <a:bodyPr/>
        <a:lstStyle/>
        <a:p>
          <a:endParaRPr lang="en-GB"/>
        </a:p>
      </dgm:t>
    </dgm:pt>
    <dgm:pt modelId="{CA28F4E6-2CAA-4ADE-AF09-CF13FAA86514}" type="sibTrans" cxnId="{0A54DF7F-3E88-42CF-B9D9-BD3EA316A68E}">
      <dgm:prSet/>
      <dgm:spPr/>
      <dgm:t>
        <a:bodyPr/>
        <a:lstStyle/>
        <a:p>
          <a:endParaRPr lang="en-GB"/>
        </a:p>
      </dgm:t>
    </dgm:pt>
    <dgm:pt modelId="{13C9F281-76AF-4225-8127-60D5C553DBD1}">
      <dgm:prSet phldrT="[Text]" custT="1"/>
      <dgm:spPr/>
      <dgm:t>
        <a:bodyPr/>
        <a:lstStyle/>
        <a:p>
          <a:r>
            <a:rPr lang="en-GB" sz="1800" dirty="0" smtClean="0"/>
            <a:t>ROTH</a:t>
          </a:r>
          <a:endParaRPr lang="en-GB" sz="800" dirty="0"/>
        </a:p>
      </dgm:t>
    </dgm:pt>
    <dgm:pt modelId="{EF1E8CD5-D850-41E3-9062-2D4167C53490}" type="parTrans" cxnId="{BC091CA4-1015-4E4D-8614-19C938C6DC8D}">
      <dgm:prSet/>
      <dgm:spPr/>
      <dgm:t>
        <a:bodyPr/>
        <a:lstStyle/>
        <a:p>
          <a:endParaRPr lang="en-GB"/>
        </a:p>
      </dgm:t>
    </dgm:pt>
    <dgm:pt modelId="{1ABEF3A7-5787-4709-BCC0-0B1A6A79A04D}" type="sibTrans" cxnId="{BC091CA4-1015-4E4D-8614-19C938C6DC8D}">
      <dgm:prSet/>
      <dgm:spPr/>
      <dgm:t>
        <a:bodyPr/>
        <a:lstStyle/>
        <a:p>
          <a:endParaRPr lang="en-GB"/>
        </a:p>
      </dgm:t>
    </dgm:pt>
    <dgm:pt modelId="{E0D106DA-0F3E-48C0-B2A8-D8BAC9E4201F}">
      <dgm:prSet phldrT="[Text]"/>
      <dgm:spPr/>
      <dgm:t>
        <a:bodyPr/>
        <a:lstStyle/>
        <a:p>
          <a:r>
            <a:rPr lang="en-GB" dirty="0" smtClean="0"/>
            <a:t>Ronald Roth </a:t>
          </a:r>
          <a:endParaRPr lang="en-GB" dirty="0"/>
        </a:p>
      </dgm:t>
    </dgm:pt>
    <dgm:pt modelId="{CCCE5BCD-68E0-4405-AA63-B07CD89AC975}" type="parTrans" cxnId="{136D0CE6-0B8A-4D9D-AEB5-B681FD54FA16}">
      <dgm:prSet/>
      <dgm:spPr/>
      <dgm:t>
        <a:bodyPr/>
        <a:lstStyle/>
        <a:p>
          <a:endParaRPr lang="en-GB"/>
        </a:p>
      </dgm:t>
    </dgm:pt>
    <dgm:pt modelId="{E28E2772-92C9-42FC-86BF-73B33A841603}" type="sibTrans" cxnId="{136D0CE6-0B8A-4D9D-AEB5-B681FD54FA16}">
      <dgm:prSet/>
      <dgm:spPr/>
      <dgm:t>
        <a:bodyPr/>
        <a:lstStyle/>
        <a:p>
          <a:endParaRPr lang="en-GB"/>
        </a:p>
      </dgm:t>
    </dgm:pt>
    <dgm:pt modelId="{5CFDCEB8-9950-4630-BA19-ED2360480602}">
      <dgm:prSet phldrT="[Text]"/>
      <dgm:spPr/>
      <dgm:t>
        <a:bodyPr/>
        <a:lstStyle/>
        <a:p>
          <a:r>
            <a:rPr lang="en-GB" dirty="0" smtClean="0"/>
            <a:t>DAMON</a:t>
          </a:r>
          <a:endParaRPr lang="en-GB" dirty="0"/>
        </a:p>
      </dgm:t>
    </dgm:pt>
    <dgm:pt modelId="{3DF79736-03F9-47CC-8999-3CC0B12A301C}" type="parTrans" cxnId="{8BBD5E09-DC8F-47D5-8F5F-20157E798E93}">
      <dgm:prSet/>
      <dgm:spPr/>
      <dgm:t>
        <a:bodyPr/>
        <a:lstStyle/>
        <a:p>
          <a:endParaRPr lang="en-GB"/>
        </a:p>
      </dgm:t>
    </dgm:pt>
    <dgm:pt modelId="{64B7C029-ACC9-498C-ABA3-4ECAA26A5F64}" type="sibTrans" cxnId="{8BBD5E09-DC8F-47D5-8F5F-20157E798E93}">
      <dgm:prSet/>
      <dgm:spPr/>
      <dgm:t>
        <a:bodyPr/>
        <a:lstStyle/>
        <a:p>
          <a:endParaRPr lang="en-GB"/>
        </a:p>
      </dgm:t>
    </dgm:pt>
    <dgm:pt modelId="{F8C7BAE2-8A4D-4F1A-AD68-DD1F0C5248A1}">
      <dgm:prSet phldrT="[Text]"/>
      <dgm:spPr/>
      <dgm:t>
        <a:bodyPr/>
        <a:lstStyle/>
        <a:p>
          <a:r>
            <a:rPr lang="en-GB" dirty="0" smtClean="0"/>
            <a:t>Dwight Damon</a:t>
          </a:r>
          <a:endParaRPr lang="en-GB" dirty="0"/>
        </a:p>
      </dgm:t>
    </dgm:pt>
    <dgm:pt modelId="{A7101F76-FC6D-4A9F-8D73-7968B4637563}" type="parTrans" cxnId="{C398B9B3-0BE1-40F9-A2F9-5D9ABFC2D4FD}">
      <dgm:prSet/>
      <dgm:spPr/>
      <dgm:t>
        <a:bodyPr/>
        <a:lstStyle/>
        <a:p>
          <a:endParaRPr lang="en-GB"/>
        </a:p>
      </dgm:t>
    </dgm:pt>
    <dgm:pt modelId="{D2FB183C-C274-445E-9670-2DA22B406690}" type="sibTrans" cxnId="{C398B9B3-0BE1-40F9-A2F9-5D9ABFC2D4FD}">
      <dgm:prSet/>
      <dgm:spPr/>
      <dgm:t>
        <a:bodyPr/>
        <a:lstStyle/>
        <a:p>
          <a:endParaRPr lang="en-GB"/>
        </a:p>
      </dgm:t>
    </dgm:pt>
    <dgm:pt modelId="{355FCDE2-74B5-415B-BDF3-75CA9EEE08A6}">
      <dgm:prSet/>
      <dgm:spPr/>
      <dgm:t>
        <a:bodyPr/>
        <a:lstStyle/>
        <a:p>
          <a:r>
            <a:rPr lang="en-GB" smtClean="0"/>
            <a:t>Mclaughlin, Bennett,and Trevisi1997</a:t>
          </a:r>
          <a:endParaRPr lang="en-GB" dirty="0" smtClean="0"/>
        </a:p>
      </dgm:t>
    </dgm:pt>
    <dgm:pt modelId="{C2F8D107-E7E9-4780-80BF-EA819CA2601A}" type="parTrans" cxnId="{18D620E5-77D3-40D8-A796-BBE24862932A}">
      <dgm:prSet/>
      <dgm:spPr/>
      <dgm:t>
        <a:bodyPr/>
        <a:lstStyle/>
        <a:p>
          <a:endParaRPr lang="en-GB"/>
        </a:p>
      </dgm:t>
    </dgm:pt>
    <dgm:pt modelId="{68260EFE-2D7D-41E1-9A87-4B8208F6F583}" type="sibTrans" cxnId="{18D620E5-77D3-40D8-A796-BBE24862932A}">
      <dgm:prSet/>
      <dgm:spPr/>
      <dgm:t>
        <a:bodyPr/>
        <a:lstStyle/>
        <a:p>
          <a:endParaRPr lang="en-GB"/>
        </a:p>
      </dgm:t>
    </dgm:pt>
    <dgm:pt modelId="{F3D31A62-2955-4F08-AE7B-96D9298CB713}">
      <dgm:prSet/>
      <dgm:spPr/>
      <dgm:t>
        <a:bodyPr/>
        <a:lstStyle/>
        <a:p>
          <a:r>
            <a:rPr lang="en-GB" dirty="0" smtClean="0"/>
            <a:t>MBT</a:t>
          </a:r>
          <a:endParaRPr lang="en-GB" dirty="0"/>
        </a:p>
      </dgm:t>
    </dgm:pt>
    <dgm:pt modelId="{B3BD7011-384D-4764-8E0E-64F0DCB887BA}" type="sibTrans" cxnId="{488ACBCD-7C2D-4069-836E-F23F07DEA8E9}">
      <dgm:prSet/>
      <dgm:spPr/>
      <dgm:t>
        <a:bodyPr/>
        <a:lstStyle/>
        <a:p>
          <a:endParaRPr lang="en-GB"/>
        </a:p>
      </dgm:t>
    </dgm:pt>
    <dgm:pt modelId="{D0048F26-49AE-49D8-A9B9-AFBC062EF0EF}" type="parTrans" cxnId="{488ACBCD-7C2D-4069-836E-F23F07DEA8E9}">
      <dgm:prSet/>
      <dgm:spPr/>
      <dgm:t>
        <a:bodyPr/>
        <a:lstStyle/>
        <a:p>
          <a:endParaRPr lang="en-GB"/>
        </a:p>
      </dgm:t>
    </dgm:pt>
    <dgm:pt modelId="{B03B2DBB-99A9-4664-887D-59A4EDAF870D}" type="pres">
      <dgm:prSet presAssocID="{CAAD36A2-0262-4E9F-A8B4-03D9C01B7851}" presName="linearFlow" presStyleCnt="0">
        <dgm:presLayoutVars>
          <dgm:dir/>
          <dgm:animLvl val="lvl"/>
          <dgm:resizeHandles val="exact"/>
        </dgm:presLayoutVars>
      </dgm:prSet>
      <dgm:spPr/>
      <dgm:t>
        <a:bodyPr/>
        <a:lstStyle/>
        <a:p>
          <a:endParaRPr lang="en-GB"/>
        </a:p>
      </dgm:t>
    </dgm:pt>
    <dgm:pt modelId="{2719295D-A493-49F3-83EB-9E1764B384B7}" type="pres">
      <dgm:prSet presAssocID="{7137CFE2-80FA-4B83-8979-ED0E08E26FDE}" presName="composite" presStyleCnt="0"/>
      <dgm:spPr/>
    </dgm:pt>
    <dgm:pt modelId="{E93D1824-C548-4B04-8D07-4F60F511F44F}" type="pres">
      <dgm:prSet presAssocID="{7137CFE2-80FA-4B83-8979-ED0E08E26FDE}" presName="parentText" presStyleLbl="alignNode1" presStyleIdx="0" presStyleCnt="4">
        <dgm:presLayoutVars>
          <dgm:chMax val="1"/>
          <dgm:bulletEnabled val="1"/>
        </dgm:presLayoutVars>
      </dgm:prSet>
      <dgm:spPr/>
      <dgm:t>
        <a:bodyPr/>
        <a:lstStyle/>
        <a:p>
          <a:endParaRPr lang="en-GB"/>
        </a:p>
      </dgm:t>
    </dgm:pt>
    <dgm:pt modelId="{D44A3CE7-4BEE-478E-9389-36ACD7CAB96F}" type="pres">
      <dgm:prSet presAssocID="{7137CFE2-80FA-4B83-8979-ED0E08E26FDE}" presName="descendantText" presStyleLbl="alignAcc1" presStyleIdx="0" presStyleCnt="4">
        <dgm:presLayoutVars>
          <dgm:bulletEnabled val="1"/>
        </dgm:presLayoutVars>
      </dgm:prSet>
      <dgm:spPr/>
      <dgm:t>
        <a:bodyPr/>
        <a:lstStyle/>
        <a:p>
          <a:endParaRPr lang="en-GB"/>
        </a:p>
      </dgm:t>
    </dgm:pt>
    <dgm:pt modelId="{847BF012-6972-4A70-9556-ED45D93BD83A}" type="pres">
      <dgm:prSet presAssocID="{9683387D-6164-4D33-B4F6-D34BA327EC58}" presName="sp" presStyleCnt="0"/>
      <dgm:spPr/>
    </dgm:pt>
    <dgm:pt modelId="{ADFB7F3C-D5B5-42F6-9CE8-89AC8DAC55C4}" type="pres">
      <dgm:prSet presAssocID="{13C9F281-76AF-4225-8127-60D5C553DBD1}" presName="composite" presStyleCnt="0"/>
      <dgm:spPr/>
    </dgm:pt>
    <dgm:pt modelId="{24A21FF0-3CB5-4BFC-9047-683CDAA34C67}" type="pres">
      <dgm:prSet presAssocID="{13C9F281-76AF-4225-8127-60D5C553DBD1}" presName="parentText" presStyleLbl="alignNode1" presStyleIdx="1" presStyleCnt="4">
        <dgm:presLayoutVars>
          <dgm:chMax val="1"/>
          <dgm:bulletEnabled val="1"/>
        </dgm:presLayoutVars>
      </dgm:prSet>
      <dgm:spPr/>
      <dgm:t>
        <a:bodyPr/>
        <a:lstStyle/>
        <a:p>
          <a:endParaRPr lang="en-GB"/>
        </a:p>
      </dgm:t>
    </dgm:pt>
    <dgm:pt modelId="{1F2EE9B9-9C95-4FE4-8E00-1E921721C6BB}" type="pres">
      <dgm:prSet presAssocID="{13C9F281-76AF-4225-8127-60D5C553DBD1}" presName="descendantText" presStyleLbl="alignAcc1" presStyleIdx="1" presStyleCnt="4">
        <dgm:presLayoutVars>
          <dgm:bulletEnabled val="1"/>
        </dgm:presLayoutVars>
      </dgm:prSet>
      <dgm:spPr/>
      <dgm:t>
        <a:bodyPr/>
        <a:lstStyle/>
        <a:p>
          <a:endParaRPr lang="en-GB"/>
        </a:p>
      </dgm:t>
    </dgm:pt>
    <dgm:pt modelId="{AFE333C1-E55A-45F0-9050-A09E6CC97DA8}" type="pres">
      <dgm:prSet presAssocID="{1ABEF3A7-5787-4709-BCC0-0B1A6A79A04D}" presName="sp" presStyleCnt="0"/>
      <dgm:spPr/>
    </dgm:pt>
    <dgm:pt modelId="{FA76FFB0-F602-4A74-BFA7-8B6E08983B70}" type="pres">
      <dgm:prSet presAssocID="{F3D31A62-2955-4F08-AE7B-96D9298CB713}" presName="composite" presStyleCnt="0"/>
      <dgm:spPr/>
    </dgm:pt>
    <dgm:pt modelId="{94A8B9C6-99D8-476A-B9CF-A1AB8641B53F}" type="pres">
      <dgm:prSet presAssocID="{F3D31A62-2955-4F08-AE7B-96D9298CB713}" presName="parentText" presStyleLbl="alignNode1" presStyleIdx="2" presStyleCnt="4">
        <dgm:presLayoutVars>
          <dgm:chMax val="1"/>
          <dgm:bulletEnabled val="1"/>
        </dgm:presLayoutVars>
      </dgm:prSet>
      <dgm:spPr/>
      <dgm:t>
        <a:bodyPr/>
        <a:lstStyle/>
        <a:p>
          <a:endParaRPr lang="en-GB"/>
        </a:p>
      </dgm:t>
    </dgm:pt>
    <dgm:pt modelId="{30BC7072-7ACF-4993-902C-4CE0C1C2B8C1}" type="pres">
      <dgm:prSet presAssocID="{F3D31A62-2955-4F08-AE7B-96D9298CB713}" presName="descendantText" presStyleLbl="alignAcc1" presStyleIdx="2" presStyleCnt="4">
        <dgm:presLayoutVars>
          <dgm:bulletEnabled val="1"/>
        </dgm:presLayoutVars>
      </dgm:prSet>
      <dgm:spPr/>
      <dgm:t>
        <a:bodyPr/>
        <a:lstStyle/>
        <a:p>
          <a:endParaRPr lang="en-GB"/>
        </a:p>
      </dgm:t>
    </dgm:pt>
    <dgm:pt modelId="{AB10E014-FD43-4085-9E77-13CAE520F247}" type="pres">
      <dgm:prSet presAssocID="{B3BD7011-384D-4764-8E0E-64F0DCB887BA}" presName="sp" presStyleCnt="0"/>
      <dgm:spPr/>
    </dgm:pt>
    <dgm:pt modelId="{899B6B4C-1121-49D6-9D80-FB1D944F05B1}" type="pres">
      <dgm:prSet presAssocID="{5CFDCEB8-9950-4630-BA19-ED2360480602}" presName="composite" presStyleCnt="0"/>
      <dgm:spPr/>
    </dgm:pt>
    <dgm:pt modelId="{2F36A80D-2256-4018-A933-3D52E7D32C3D}" type="pres">
      <dgm:prSet presAssocID="{5CFDCEB8-9950-4630-BA19-ED2360480602}" presName="parentText" presStyleLbl="alignNode1" presStyleIdx="3" presStyleCnt="4">
        <dgm:presLayoutVars>
          <dgm:chMax val="1"/>
          <dgm:bulletEnabled val="1"/>
        </dgm:presLayoutVars>
      </dgm:prSet>
      <dgm:spPr/>
      <dgm:t>
        <a:bodyPr/>
        <a:lstStyle/>
        <a:p>
          <a:endParaRPr lang="en-GB"/>
        </a:p>
      </dgm:t>
    </dgm:pt>
    <dgm:pt modelId="{5851A285-C47F-4B9B-AD6B-CBE15ED30A2B}" type="pres">
      <dgm:prSet presAssocID="{5CFDCEB8-9950-4630-BA19-ED2360480602}" presName="descendantText" presStyleLbl="alignAcc1" presStyleIdx="3" presStyleCnt="4">
        <dgm:presLayoutVars>
          <dgm:bulletEnabled val="1"/>
        </dgm:presLayoutVars>
      </dgm:prSet>
      <dgm:spPr/>
      <dgm:t>
        <a:bodyPr/>
        <a:lstStyle/>
        <a:p>
          <a:endParaRPr lang="en-GB"/>
        </a:p>
      </dgm:t>
    </dgm:pt>
  </dgm:ptLst>
  <dgm:cxnLst>
    <dgm:cxn modelId="{8F79C89E-6FFB-4631-9119-30AF72CB11EF}" type="presOf" srcId="{355FCDE2-74B5-415B-BDF3-75CA9EEE08A6}" destId="{30BC7072-7ACF-4993-902C-4CE0C1C2B8C1}" srcOrd="0" destOrd="0" presId="urn:microsoft.com/office/officeart/2005/8/layout/chevron2"/>
    <dgm:cxn modelId="{2252F7E7-AC14-4606-9629-9F7DC83D37FE}" type="presOf" srcId="{CAAD36A2-0262-4E9F-A8B4-03D9C01B7851}" destId="{B03B2DBB-99A9-4664-887D-59A4EDAF870D}" srcOrd="0" destOrd="0" presId="urn:microsoft.com/office/officeart/2005/8/layout/chevron2"/>
    <dgm:cxn modelId="{18D620E5-77D3-40D8-A796-BBE24862932A}" srcId="{F3D31A62-2955-4F08-AE7B-96D9298CB713}" destId="{355FCDE2-74B5-415B-BDF3-75CA9EEE08A6}" srcOrd="0" destOrd="0" parTransId="{C2F8D107-E7E9-4780-80BF-EA819CA2601A}" sibTransId="{68260EFE-2D7D-41E1-9A87-4B8208F6F583}"/>
    <dgm:cxn modelId="{BC091CA4-1015-4E4D-8614-19C938C6DC8D}" srcId="{CAAD36A2-0262-4E9F-A8B4-03D9C01B7851}" destId="{13C9F281-76AF-4225-8127-60D5C553DBD1}" srcOrd="1" destOrd="0" parTransId="{EF1E8CD5-D850-41E3-9062-2D4167C53490}" sibTransId="{1ABEF3A7-5787-4709-BCC0-0B1A6A79A04D}"/>
    <dgm:cxn modelId="{B5A8DC48-EE4A-40ED-B215-0479EF362861}" type="presOf" srcId="{F8C7BAE2-8A4D-4F1A-AD68-DD1F0C5248A1}" destId="{5851A285-C47F-4B9B-AD6B-CBE15ED30A2B}" srcOrd="0" destOrd="0" presId="urn:microsoft.com/office/officeart/2005/8/layout/chevron2"/>
    <dgm:cxn modelId="{136D0CE6-0B8A-4D9D-AEB5-B681FD54FA16}" srcId="{13C9F281-76AF-4225-8127-60D5C553DBD1}" destId="{E0D106DA-0F3E-48C0-B2A8-D8BAC9E4201F}" srcOrd="0" destOrd="0" parTransId="{CCCE5BCD-68E0-4405-AA63-B07CD89AC975}" sibTransId="{E28E2772-92C9-42FC-86BF-73B33A841603}"/>
    <dgm:cxn modelId="{C398B9B3-0BE1-40F9-A2F9-5D9ABFC2D4FD}" srcId="{5CFDCEB8-9950-4630-BA19-ED2360480602}" destId="{F8C7BAE2-8A4D-4F1A-AD68-DD1F0C5248A1}" srcOrd="0" destOrd="0" parTransId="{A7101F76-FC6D-4A9F-8D73-7968B4637563}" sibTransId="{D2FB183C-C274-445E-9670-2DA22B406690}"/>
    <dgm:cxn modelId="{0A54DF7F-3E88-42CF-B9D9-BD3EA316A68E}" srcId="{7137CFE2-80FA-4B83-8979-ED0E08E26FDE}" destId="{E82E5AF7-92E6-4A07-8603-62590105A05C}" srcOrd="0" destOrd="0" parTransId="{F33A7D07-1D82-463C-A4FF-7D3079EE4F0C}" sibTransId="{CA28F4E6-2CAA-4ADE-AF09-CF13FAA86514}"/>
    <dgm:cxn modelId="{8BBD5E09-DC8F-47D5-8F5F-20157E798E93}" srcId="{CAAD36A2-0262-4E9F-A8B4-03D9C01B7851}" destId="{5CFDCEB8-9950-4630-BA19-ED2360480602}" srcOrd="3" destOrd="0" parTransId="{3DF79736-03F9-47CC-8999-3CC0B12A301C}" sibTransId="{64B7C029-ACC9-498C-ABA3-4ECAA26A5F64}"/>
    <dgm:cxn modelId="{4CF2A902-028A-4138-9785-7C1072900C97}" srcId="{CAAD36A2-0262-4E9F-A8B4-03D9C01B7851}" destId="{7137CFE2-80FA-4B83-8979-ED0E08E26FDE}" srcOrd="0" destOrd="0" parTransId="{617F415A-91E2-418F-B6B9-74329B4BB22E}" sibTransId="{9683387D-6164-4D33-B4F6-D34BA327EC58}"/>
    <dgm:cxn modelId="{139F7F0C-D4A8-43A7-AD99-41383E1FD0EE}" type="presOf" srcId="{E82E5AF7-92E6-4A07-8603-62590105A05C}" destId="{D44A3CE7-4BEE-478E-9389-36ACD7CAB96F}" srcOrd="0" destOrd="0" presId="urn:microsoft.com/office/officeart/2005/8/layout/chevron2"/>
    <dgm:cxn modelId="{BE5A29ED-5110-4BC7-BBC9-6E2BD5CC0BCC}" type="presOf" srcId="{5CFDCEB8-9950-4630-BA19-ED2360480602}" destId="{2F36A80D-2256-4018-A933-3D52E7D32C3D}" srcOrd="0" destOrd="0" presId="urn:microsoft.com/office/officeart/2005/8/layout/chevron2"/>
    <dgm:cxn modelId="{E53F0778-1FC3-4F2E-98F8-6956D7B42213}" type="presOf" srcId="{13C9F281-76AF-4225-8127-60D5C553DBD1}" destId="{24A21FF0-3CB5-4BFC-9047-683CDAA34C67}" srcOrd="0" destOrd="0" presId="urn:microsoft.com/office/officeart/2005/8/layout/chevron2"/>
    <dgm:cxn modelId="{488ACBCD-7C2D-4069-836E-F23F07DEA8E9}" srcId="{CAAD36A2-0262-4E9F-A8B4-03D9C01B7851}" destId="{F3D31A62-2955-4F08-AE7B-96D9298CB713}" srcOrd="2" destOrd="0" parTransId="{D0048F26-49AE-49D8-A9B9-AFBC062EF0EF}" sibTransId="{B3BD7011-384D-4764-8E0E-64F0DCB887BA}"/>
    <dgm:cxn modelId="{48CA8FDA-3ACB-4806-B78E-166648EFFC3F}" type="presOf" srcId="{F3D31A62-2955-4F08-AE7B-96D9298CB713}" destId="{94A8B9C6-99D8-476A-B9CF-A1AB8641B53F}" srcOrd="0" destOrd="0" presId="urn:microsoft.com/office/officeart/2005/8/layout/chevron2"/>
    <dgm:cxn modelId="{A555FB66-B6C5-4EFF-BA09-3B1837999EE0}" type="presOf" srcId="{E0D106DA-0F3E-48C0-B2A8-D8BAC9E4201F}" destId="{1F2EE9B9-9C95-4FE4-8E00-1E921721C6BB}" srcOrd="0" destOrd="0" presId="urn:microsoft.com/office/officeart/2005/8/layout/chevron2"/>
    <dgm:cxn modelId="{20C2ECFC-D3AC-4D5F-8656-EC56167EAB73}" type="presOf" srcId="{7137CFE2-80FA-4B83-8979-ED0E08E26FDE}" destId="{E93D1824-C548-4B04-8D07-4F60F511F44F}" srcOrd="0" destOrd="0" presId="urn:microsoft.com/office/officeart/2005/8/layout/chevron2"/>
    <dgm:cxn modelId="{6A5B49C2-EEFD-4ED1-A87C-719A5ED91BA4}" type="presParOf" srcId="{B03B2DBB-99A9-4664-887D-59A4EDAF870D}" destId="{2719295D-A493-49F3-83EB-9E1764B384B7}" srcOrd="0" destOrd="0" presId="urn:microsoft.com/office/officeart/2005/8/layout/chevron2"/>
    <dgm:cxn modelId="{2570BE57-DCAC-476F-8D9C-DFB7A42C3180}" type="presParOf" srcId="{2719295D-A493-49F3-83EB-9E1764B384B7}" destId="{E93D1824-C548-4B04-8D07-4F60F511F44F}" srcOrd="0" destOrd="0" presId="urn:microsoft.com/office/officeart/2005/8/layout/chevron2"/>
    <dgm:cxn modelId="{66F5E9DA-9D5D-486C-853F-80679B781C2C}" type="presParOf" srcId="{2719295D-A493-49F3-83EB-9E1764B384B7}" destId="{D44A3CE7-4BEE-478E-9389-36ACD7CAB96F}" srcOrd="1" destOrd="0" presId="urn:microsoft.com/office/officeart/2005/8/layout/chevron2"/>
    <dgm:cxn modelId="{6921AB38-A87F-4A3F-B9E7-36EBEDF24F3F}" type="presParOf" srcId="{B03B2DBB-99A9-4664-887D-59A4EDAF870D}" destId="{847BF012-6972-4A70-9556-ED45D93BD83A}" srcOrd="1" destOrd="0" presId="urn:microsoft.com/office/officeart/2005/8/layout/chevron2"/>
    <dgm:cxn modelId="{67F8FB6E-06BF-477C-BB6B-9E69818B050B}" type="presParOf" srcId="{B03B2DBB-99A9-4664-887D-59A4EDAF870D}" destId="{ADFB7F3C-D5B5-42F6-9CE8-89AC8DAC55C4}" srcOrd="2" destOrd="0" presId="urn:microsoft.com/office/officeart/2005/8/layout/chevron2"/>
    <dgm:cxn modelId="{811ACB4F-C89C-491B-A85B-5EF195AC0A13}" type="presParOf" srcId="{ADFB7F3C-D5B5-42F6-9CE8-89AC8DAC55C4}" destId="{24A21FF0-3CB5-4BFC-9047-683CDAA34C67}" srcOrd="0" destOrd="0" presId="urn:microsoft.com/office/officeart/2005/8/layout/chevron2"/>
    <dgm:cxn modelId="{282E587B-A4CB-4D63-AEFD-0F8134C230E5}" type="presParOf" srcId="{ADFB7F3C-D5B5-42F6-9CE8-89AC8DAC55C4}" destId="{1F2EE9B9-9C95-4FE4-8E00-1E921721C6BB}" srcOrd="1" destOrd="0" presId="urn:microsoft.com/office/officeart/2005/8/layout/chevron2"/>
    <dgm:cxn modelId="{0F00BDC1-A06B-43A1-A648-7DA28091FEF3}" type="presParOf" srcId="{B03B2DBB-99A9-4664-887D-59A4EDAF870D}" destId="{AFE333C1-E55A-45F0-9050-A09E6CC97DA8}" srcOrd="3" destOrd="0" presId="urn:microsoft.com/office/officeart/2005/8/layout/chevron2"/>
    <dgm:cxn modelId="{F7E3B71A-6282-4BD8-AA6A-E540674D98FB}" type="presParOf" srcId="{B03B2DBB-99A9-4664-887D-59A4EDAF870D}" destId="{FA76FFB0-F602-4A74-BFA7-8B6E08983B70}" srcOrd="4" destOrd="0" presId="urn:microsoft.com/office/officeart/2005/8/layout/chevron2"/>
    <dgm:cxn modelId="{06BF8746-579B-421C-B495-FF2373D506AC}" type="presParOf" srcId="{FA76FFB0-F602-4A74-BFA7-8B6E08983B70}" destId="{94A8B9C6-99D8-476A-B9CF-A1AB8641B53F}" srcOrd="0" destOrd="0" presId="urn:microsoft.com/office/officeart/2005/8/layout/chevron2"/>
    <dgm:cxn modelId="{3ED7FF5B-8E6B-424E-8C91-7B7745DBC8D1}" type="presParOf" srcId="{FA76FFB0-F602-4A74-BFA7-8B6E08983B70}" destId="{30BC7072-7ACF-4993-902C-4CE0C1C2B8C1}" srcOrd="1" destOrd="0" presId="urn:microsoft.com/office/officeart/2005/8/layout/chevron2"/>
    <dgm:cxn modelId="{4DF944F7-98D2-4F73-9F2F-3EF48EC23804}" type="presParOf" srcId="{B03B2DBB-99A9-4664-887D-59A4EDAF870D}" destId="{AB10E014-FD43-4085-9E77-13CAE520F247}" srcOrd="5" destOrd="0" presId="urn:microsoft.com/office/officeart/2005/8/layout/chevron2"/>
    <dgm:cxn modelId="{16AA9F0F-26F8-437C-9B0A-EC767F7045FC}" type="presParOf" srcId="{B03B2DBB-99A9-4664-887D-59A4EDAF870D}" destId="{899B6B4C-1121-49D6-9D80-FB1D944F05B1}" srcOrd="6" destOrd="0" presId="urn:microsoft.com/office/officeart/2005/8/layout/chevron2"/>
    <dgm:cxn modelId="{1B5C9CE6-6D74-4841-8738-A559C6A57FF3}" type="presParOf" srcId="{899B6B4C-1121-49D6-9D80-FB1D944F05B1}" destId="{2F36A80D-2256-4018-A933-3D52E7D32C3D}" srcOrd="0" destOrd="0" presId="urn:microsoft.com/office/officeart/2005/8/layout/chevron2"/>
    <dgm:cxn modelId="{8347A864-6418-44DA-9E90-5244A48D5479}" type="presParOf" srcId="{899B6B4C-1121-49D6-9D80-FB1D944F05B1}" destId="{5851A285-C47F-4B9B-AD6B-CBE15ED30A2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2AB858-9B12-4ABD-A198-A530B016D2E5}"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GB"/>
        </a:p>
      </dgm:t>
    </dgm:pt>
    <dgm:pt modelId="{5CFFC3D3-DE00-45D0-8184-4010A7C93A29}">
      <dgm:prSet phldrT="[Text]" custT="1"/>
      <dgm:spPr>
        <a:gradFill flip="none" rotWithShape="0">
          <a:gsLst>
            <a:gs pos="0">
              <a:srgbClr val="DA1EA9">
                <a:shade val="30000"/>
                <a:satMod val="115000"/>
              </a:srgbClr>
            </a:gs>
            <a:gs pos="50000">
              <a:srgbClr val="DA1EA9">
                <a:shade val="67500"/>
                <a:satMod val="115000"/>
              </a:srgbClr>
            </a:gs>
            <a:gs pos="100000">
              <a:srgbClr val="DA1EA9">
                <a:shade val="100000"/>
                <a:satMod val="115000"/>
              </a:srgbClr>
            </a:gs>
          </a:gsLst>
          <a:lin ang="16200000" scaled="1"/>
          <a:tileRect/>
        </a:gradFill>
      </dgm:spPr>
      <dgm:t>
        <a:bodyPr/>
        <a:lstStyle/>
        <a:p>
          <a:pPr algn="ctr"/>
          <a:r>
            <a:rPr lang="en-GB" sz="1800" b="1" dirty="0" smtClean="0"/>
            <a:t>BRACKET SELECTION</a:t>
          </a:r>
          <a:endParaRPr lang="en-GB" sz="1800" b="1" dirty="0"/>
        </a:p>
      </dgm:t>
    </dgm:pt>
    <dgm:pt modelId="{D8DCFCF5-2CAB-4FD0-8A71-1311D23CFDA2}" type="parTrans" cxnId="{40FA8871-44F0-4528-BEBE-BE7ABF47A2B0}">
      <dgm:prSet/>
      <dgm:spPr/>
      <dgm:t>
        <a:bodyPr/>
        <a:lstStyle/>
        <a:p>
          <a:pPr algn="ctr"/>
          <a:endParaRPr lang="en-GB"/>
        </a:p>
      </dgm:t>
    </dgm:pt>
    <dgm:pt modelId="{2ACFF680-28E6-418F-BEC8-79D97E14C654}" type="sibTrans" cxnId="{40FA8871-44F0-4528-BEBE-BE7ABF47A2B0}">
      <dgm:prSet/>
      <dgm:spPr/>
      <dgm:t>
        <a:bodyPr/>
        <a:lstStyle/>
        <a:p>
          <a:pPr algn="ctr"/>
          <a:endParaRPr lang="en-GB"/>
        </a:p>
      </dgm:t>
    </dgm:pt>
    <dgm:pt modelId="{879CFCAC-830E-4FC6-9EC3-F076E235BF3E}">
      <dgm:prSet phldrT="[Text]" custT="1"/>
      <dgm:spPr>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dgm:spPr>
      <dgm:t>
        <a:bodyPr/>
        <a:lstStyle/>
        <a:p>
          <a:pPr algn="ctr"/>
          <a:r>
            <a:rPr lang="en-GB" sz="1800" b="1" dirty="0" smtClean="0"/>
            <a:t>ARCH WIRE SELECTION</a:t>
          </a:r>
          <a:endParaRPr lang="en-GB" sz="1800" b="1" dirty="0"/>
        </a:p>
      </dgm:t>
    </dgm:pt>
    <dgm:pt modelId="{56FAC156-723D-4909-9C99-8932D704B79E}" type="parTrans" cxnId="{1836C04C-1D07-4EAC-9AC5-125A73018666}">
      <dgm:prSet/>
      <dgm:spPr/>
      <dgm:t>
        <a:bodyPr/>
        <a:lstStyle/>
        <a:p>
          <a:pPr algn="ctr"/>
          <a:endParaRPr lang="en-GB"/>
        </a:p>
      </dgm:t>
    </dgm:pt>
    <dgm:pt modelId="{08B09E46-7A0C-43CE-AE44-576729FA3814}" type="sibTrans" cxnId="{1836C04C-1D07-4EAC-9AC5-125A73018666}">
      <dgm:prSet/>
      <dgm:spPr/>
      <dgm:t>
        <a:bodyPr/>
        <a:lstStyle/>
        <a:p>
          <a:pPr algn="ctr"/>
          <a:endParaRPr lang="en-GB"/>
        </a:p>
      </dgm:t>
    </dgm:pt>
    <dgm:pt modelId="{D8134046-25B1-4DD6-A182-392259C80E4F}">
      <dgm:prSet phldrT="[Text]" custT="1"/>
      <dgm:spPr>
        <a:gradFill flip="none" rotWithShape="0">
          <a:gsLst>
            <a:gs pos="0">
              <a:srgbClr val="0BED16">
                <a:shade val="30000"/>
                <a:satMod val="115000"/>
              </a:srgbClr>
            </a:gs>
            <a:gs pos="50000">
              <a:srgbClr val="0BED16">
                <a:shade val="67500"/>
                <a:satMod val="115000"/>
              </a:srgbClr>
            </a:gs>
            <a:gs pos="100000">
              <a:srgbClr val="0BED16">
                <a:shade val="100000"/>
                <a:satMod val="115000"/>
              </a:srgbClr>
            </a:gs>
          </a:gsLst>
          <a:lin ang="0" scaled="1"/>
          <a:tileRect/>
        </a:gradFill>
      </dgm:spPr>
      <dgm:t>
        <a:bodyPr/>
        <a:lstStyle/>
        <a:p>
          <a:pPr algn="ctr"/>
          <a:r>
            <a:rPr lang="en-GB" sz="2000" b="1" dirty="0" smtClean="0"/>
            <a:t>FORCE LEVEL</a:t>
          </a:r>
          <a:endParaRPr lang="en-GB" sz="2000" b="1" dirty="0"/>
        </a:p>
      </dgm:t>
    </dgm:pt>
    <dgm:pt modelId="{F29429CA-F8A6-4A0B-87B4-76BD496B14C9}" type="parTrans" cxnId="{2065E4C4-5AA0-4F10-8181-1D3AB281EF2A}">
      <dgm:prSet/>
      <dgm:spPr/>
      <dgm:t>
        <a:bodyPr/>
        <a:lstStyle/>
        <a:p>
          <a:pPr algn="ctr"/>
          <a:endParaRPr lang="en-GB"/>
        </a:p>
      </dgm:t>
    </dgm:pt>
    <dgm:pt modelId="{AB126E7B-A9A7-4FE5-8E6A-E7CD1236BC55}" type="sibTrans" cxnId="{2065E4C4-5AA0-4F10-8181-1D3AB281EF2A}">
      <dgm:prSet/>
      <dgm:spPr/>
      <dgm:t>
        <a:bodyPr/>
        <a:lstStyle/>
        <a:p>
          <a:pPr algn="ctr"/>
          <a:endParaRPr lang="en-GB"/>
        </a:p>
      </dgm:t>
    </dgm:pt>
    <dgm:pt modelId="{AF15C723-F282-406F-B089-056FF62A3613}">
      <dgm:prSet phldrT="[Text]" custT="1"/>
      <dgm:spPr/>
      <dgm:t>
        <a:bodyPr/>
        <a:lstStyle/>
        <a:p>
          <a:pPr algn="ctr"/>
          <a:endParaRPr lang="en-GB" sz="2400" b="1" dirty="0" smtClean="0">
            <a:effectLst>
              <a:outerShdw blurRad="38100" dist="38100" dir="2700000" algn="tl">
                <a:srgbClr val="000000">
                  <a:alpha val="43137"/>
                </a:srgbClr>
              </a:outerShdw>
            </a:effectLst>
          </a:endParaRPr>
        </a:p>
        <a:p>
          <a:pPr algn="ctr"/>
          <a:r>
            <a:rPr lang="en-GB" sz="3200" b="1" dirty="0" smtClean="0">
              <a:effectLst>
                <a:outerShdw blurRad="38100" dist="38100" dir="2700000" algn="tl">
                  <a:srgbClr val="000000">
                    <a:alpha val="43137"/>
                  </a:srgbClr>
                </a:outerShdw>
              </a:effectLst>
            </a:rPr>
            <a:t>Orthodontic treatment mechanics</a:t>
          </a:r>
          <a:endParaRPr lang="en-GB" sz="3200" b="1" dirty="0">
            <a:effectLst>
              <a:outerShdw blurRad="38100" dist="38100" dir="2700000" algn="tl">
                <a:srgbClr val="000000">
                  <a:alpha val="43137"/>
                </a:srgbClr>
              </a:outerShdw>
            </a:effectLst>
          </a:endParaRPr>
        </a:p>
      </dgm:t>
    </dgm:pt>
    <dgm:pt modelId="{50F922DB-C841-482C-A45D-5422D1C4EBA6}" type="parTrans" cxnId="{8304B93C-2058-4559-9F8D-0D8C0566C53C}">
      <dgm:prSet/>
      <dgm:spPr/>
      <dgm:t>
        <a:bodyPr/>
        <a:lstStyle/>
        <a:p>
          <a:pPr algn="ctr"/>
          <a:endParaRPr lang="en-GB"/>
        </a:p>
      </dgm:t>
    </dgm:pt>
    <dgm:pt modelId="{87591F30-7BE4-4B6E-95A4-EE713CB013E0}" type="sibTrans" cxnId="{8304B93C-2058-4559-9F8D-0D8C0566C53C}">
      <dgm:prSet/>
      <dgm:spPr/>
      <dgm:t>
        <a:bodyPr/>
        <a:lstStyle/>
        <a:p>
          <a:pPr algn="ctr"/>
          <a:endParaRPr lang="en-GB"/>
        </a:p>
      </dgm:t>
    </dgm:pt>
    <dgm:pt modelId="{F5C42E68-26DE-41CC-A61A-E3940DF5C54D}">
      <dgm:prSet/>
      <dgm:spPr/>
      <dgm:t>
        <a:bodyPr/>
        <a:lstStyle/>
        <a:p>
          <a:endParaRPr lang="en-GB"/>
        </a:p>
      </dgm:t>
    </dgm:pt>
    <dgm:pt modelId="{21705BB6-A360-450B-9385-9181C517510E}" type="parTrans" cxnId="{B96C7A81-99DC-4F92-909E-44C9FB2DC7AD}">
      <dgm:prSet/>
      <dgm:spPr/>
      <dgm:t>
        <a:bodyPr/>
        <a:lstStyle/>
        <a:p>
          <a:pPr algn="ctr"/>
          <a:endParaRPr lang="en-GB"/>
        </a:p>
      </dgm:t>
    </dgm:pt>
    <dgm:pt modelId="{BEF86AD7-F129-4F3A-B28D-229CA0124058}" type="sibTrans" cxnId="{B96C7A81-99DC-4F92-909E-44C9FB2DC7AD}">
      <dgm:prSet/>
      <dgm:spPr/>
      <dgm:t>
        <a:bodyPr/>
        <a:lstStyle/>
        <a:p>
          <a:pPr algn="ctr"/>
          <a:endParaRPr lang="en-GB"/>
        </a:p>
      </dgm:t>
    </dgm:pt>
    <dgm:pt modelId="{81D647EA-A427-4CCB-AF56-B7FEAD602507}">
      <dgm:prSet/>
      <dgm:spPr/>
      <dgm:t>
        <a:bodyPr/>
        <a:lstStyle/>
        <a:p>
          <a:endParaRPr lang="en-GB"/>
        </a:p>
      </dgm:t>
    </dgm:pt>
    <dgm:pt modelId="{CFC3E298-CAC2-40B3-B6C6-AA29699EC7E2}" type="parTrans" cxnId="{12BF4BBE-D48D-49D9-AF70-0EEF84A55269}">
      <dgm:prSet/>
      <dgm:spPr/>
      <dgm:t>
        <a:bodyPr/>
        <a:lstStyle/>
        <a:p>
          <a:pPr algn="ctr"/>
          <a:endParaRPr lang="en-GB"/>
        </a:p>
      </dgm:t>
    </dgm:pt>
    <dgm:pt modelId="{469658BD-576F-4B6E-87BA-B9DDAD3B777F}" type="sibTrans" cxnId="{12BF4BBE-D48D-49D9-AF70-0EEF84A55269}">
      <dgm:prSet/>
      <dgm:spPr/>
      <dgm:t>
        <a:bodyPr/>
        <a:lstStyle/>
        <a:p>
          <a:pPr algn="ctr"/>
          <a:endParaRPr lang="en-GB"/>
        </a:p>
      </dgm:t>
    </dgm:pt>
    <dgm:pt modelId="{F30CF48D-BB50-4E45-B51C-D9BDDD25B922}">
      <dgm:prSet phldrT="[Text]" custScaleX="142963" custScaleY="137038" custLinFactNeighborX="47408" custLinFactNeighborY="-25452"/>
      <dgm:spPr/>
      <dgm:t>
        <a:bodyPr/>
        <a:lstStyle/>
        <a:p>
          <a:endParaRPr lang="en-GB"/>
        </a:p>
      </dgm:t>
    </dgm:pt>
    <dgm:pt modelId="{CC7472D2-D6AD-427C-83CC-D8C8BC72EC96}" type="parTrans" cxnId="{FC7AE1C1-3615-4253-AF07-9619FBAB1B5B}">
      <dgm:prSet/>
      <dgm:spPr/>
      <dgm:t>
        <a:bodyPr/>
        <a:lstStyle/>
        <a:p>
          <a:pPr algn="ctr"/>
          <a:endParaRPr lang="en-GB"/>
        </a:p>
      </dgm:t>
    </dgm:pt>
    <dgm:pt modelId="{E0E62826-C65C-446B-91F6-847C5A1093AB}" type="sibTrans" cxnId="{FC7AE1C1-3615-4253-AF07-9619FBAB1B5B}">
      <dgm:prSet/>
      <dgm:spPr/>
      <dgm:t>
        <a:bodyPr/>
        <a:lstStyle/>
        <a:p>
          <a:pPr algn="ctr"/>
          <a:endParaRPr lang="en-GB"/>
        </a:p>
      </dgm:t>
    </dgm:pt>
    <dgm:pt modelId="{9F39406A-3500-4A86-A74D-9B6D68C9F0DC}">
      <dgm:prSet phldrT="[Text]" custScaleX="142963" custScaleY="137038" custLinFactNeighborX="47408" custLinFactNeighborY="-25452"/>
      <dgm:spPr/>
      <dgm:t>
        <a:bodyPr/>
        <a:lstStyle/>
        <a:p>
          <a:endParaRPr lang="en-GB"/>
        </a:p>
      </dgm:t>
    </dgm:pt>
    <dgm:pt modelId="{A6C60FC2-5EBA-4C21-9200-22DCFC73C66E}" type="parTrans" cxnId="{FF67D287-CA1C-497E-A2C6-ECBE662DAB0C}">
      <dgm:prSet/>
      <dgm:spPr/>
      <dgm:t>
        <a:bodyPr/>
        <a:lstStyle/>
        <a:p>
          <a:pPr algn="ctr"/>
          <a:endParaRPr lang="en-GB"/>
        </a:p>
      </dgm:t>
    </dgm:pt>
    <dgm:pt modelId="{30925137-1C03-4CD8-806D-9099187C926D}" type="sibTrans" cxnId="{FF67D287-CA1C-497E-A2C6-ECBE662DAB0C}">
      <dgm:prSet/>
      <dgm:spPr/>
      <dgm:t>
        <a:bodyPr/>
        <a:lstStyle/>
        <a:p>
          <a:pPr algn="ctr"/>
          <a:endParaRPr lang="en-GB"/>
        </a:p>
      </dgm:t>
    </dgm:pt>
    <dgm:pt modelId="{5A8CB02D-4BD5-4731-8243-9D93DC1ACE78}" type="pres">
      <dgm:prSet presAssocID="{742AB858-9B12-4ABD-A198-A530B016D2E5}" presName="Name0" presStyleCnt="0">
        <dgm:presLayoutVars>
          <dgm:chMax val="4"/>
          <dgm:resizeHandles val="exact"/>
        </dgm:presLayoutVars>
      </dgm:prSet>
      <dgm:spPr/>
      <dgm:t>
        <a:bodyPr/>
        <a:lstStyle/>
        <a:p>
          <a:endParaRPr lang="en-GB"/>
        </a:p>
      </dgm:t>
    </dgm:pt>
    <dgm:pt modelId="{5BCA8CA6-903B-48CE-AE78-5B343F6D97AE}" type="pres">
      <dgm:prSet presAssocID="{742AB858-9B12-4ABD-A198-A530B016D2E5}" presName="ellipse" presStyleLbl="trBgShp" presStyleIdx="0" presStyleCnt="1" custLinFactNeighborX="8148" custLinFactNeighborY="-15017"/>
      <dgm:spPr/>
    </dgm:pt>
    <dgm:pt modelId="{84D6EFEB-1742-4020-B3CB-E310F714A68C}" type="pres">
      <dgm:prSet presAssocID="{742AB858-9B12-4ABD-A198-A530B016D2E5}" presName="arrow1" presStyleLbl="fgShp" presStyleIdx="0" presStyleCnt="1"/>
      <dgm:spPr/>
    </dgm:pt>
    <dgm:pt modelId="{8EDF39E1-7287-4441-BDC9-24E5A26E6CB4}" type="pres">
      <dgm:prSet presAssocID="{742AB858-9B12-4ABD-A198-A530B016D2E5}" presName="rectangle" presStyleLbl="revTx" presStyleIdx="0" presStyleCnt="1" custScaleX="126190" custLinFactNeighborX="397" custLinFactNeighborY="8625">
        <dgm:presLayoutVars>
          <dgm:bulletEnabled val="1"/>
        </dgm:presLayoutVars>
      </dgm:prSet>
      <dgm:spPr/>
      <dgm:t>
        <a:bodyPr/>
        <a:lstStyle/>
        <a:p>
          <a:endParaRPr lang="en-GB"/>
        </a:p>
      </dgm:t>
    </dgm:pt>
    <dgm:pt modelId="{1E72CCB2-9B80-4F4E-BD95-DE0055F7B735}" type="pres">
      <dgm:prSet presAssocID="{879CFCAC-830E-4FC6-9EC3-F076E235BF3E}" presName="item1" presStyleLbl="node1" presStyleIdx="0" presStyleCnt="3" custScaleX="156866" custScaleY="124974" custLinFactNeighborX="2899" custLinFactNeighborY="21632">
        <dgm:presLayoutVars>
          <dgm:bulletEnabled val="1"/>
        </dgm:presLayoutVars>
      </dgm:prSet>
      <dgm:spPr/>
      <dgm:t>
        <a:bodyPr/>
        <a:lstStyle/>
        <a:p>
          <a:endParaRPr lang="en-GB"/>
        </a:p>
      </dgm:t>
    </dgm:pt>
    <dgm:pt modelId="{D39F04AA-0E79-4958-89DA-C37F24EF03C1}" type="pres">
      <dgm:prSet presAssocID="{D8134046-25B1-4DD6-A182-392259C80E4F}" presName="item2" presStyleLbl="node1" presStyleIdx="1" presStyleCnt="3" custScaleX="177558" custScaleY="129234" custLinFactNeighborX="-3979" custLinFactNeighborY="19999">
        <dgm:presLayoutVars>
          <dgm:bulletEnabled val="1"/>
        </dgm:presLayoutVars>
      </dgm:prSet>
      <dgm:spPr/>
      <dgm:t>
        <a:bodyPr/>
        <a:lstStyle/>
        <a:p>
          <a:endParaRPr lang="en-GB"/>
        </a:p>
      </dgm:t>
    </dgm:pt>
    <dgm:pt modelId="{8188B82F-F1D1-460B-8BDB-88EC55F48871}" type="pres">
      <dgm:prSet presAssocID="{AF15C723-F282-406F-B089-056FF62A3613}" presName="item3" presStyleLbl="node1" presStyleIdx="2" presStyleCnt="3" custScaleX="166773" custScaleY="130000" custLinFactNeighborX="42656" custLinFactNeighborY="44739">
        <dgm:presLayoutVars>
          <dgm:bulletEnabled val="1"/>
        </dgm:presLayoutVars>
      </dgm:prSet>
      <dgm:spPr/>
      <dgm:t>
        <a:bodyPr/>
        <a:lstStyle/>
        <a:p>
          <a:endParaRPr lang="en-GB"/>
        </a:p>
      </dgm:t>
    </dgm:pt>
    <dgm:pt modelId="{773B6C4F-1854-47DD-B3A1-FD2261493263}" type="pres">
      <dgm:prSet presAssocID="{742AB858-9B12-4ABD-A198-A530B016D2E5}" presName="funnel" presStyleLbl="trAlignAcc1" presStyleIdx="0" presStyleCnt="1" custScaleX="142857" custScaleY="151974" custLinFactNeighborX="19373" custLinFactNeighborY="15615"/>
      <dgm:spPr/>
      <dgm:t>
        <a:bodyPr/>
        <a:lstStyle/>
        <a:p>
          <a:endParaRPr lang="en-GB"/>
        </a:p>
      </dgm:t>
    </dgm:pt>
  </dgm:ptLst>
  <dgm:cxnLst>
    <dgm:cxn modelId="{0C5EACEF-277C-48F2-BC60-02703F635E76}" type="presOf" srcId="{742AB858-9B12-4ABD-A198-A530B016D2E5}" destId="{5A8CB02D-4BD5-4731-8243-9D93DC1ACE78}" srcOrd="0" destOrd="0" presId="urn:microsoft.com/office/officeart/2005/8/layout/funnel1"/>
    <dgm:cxn modelId="{75EA60F5-D5CE-4AF6-ABBE-62D827DCECCA}" type="presOf" srcId="{AF15C723-F282-406F-B089-056FF62A3613}" destId="{8EDF39E1-7287-4441-BDC9-24E5A26E6CB4}" srcOrd="0" destOrd="0" presId="urn:microsoft.com/office/officeart/2005/8/layout/funnel1"/>
    <dgm:cxn modelId="{1786F28E-D1AA-4EF6-A7E4-8046E28C6BDE}" type="presOf" srcId="{D8134046-25B1-4DD6-A182-392259C80E4F}" destId="{1E72CCB2-9B80-4F4E-BD95-DE0055F7B735}" srcOrd="0" destOrd="0" presId="urn:microsoft.com/office/officeart/2005/8/layout/funnel1"/>
    <dgm:cxn modelId="{12BF4BBE-D48D-49D9-AF70-0EEF84A55269}" srcId="{742AB858-9B12-4ABD-A198-A530B016D2E5}" destId="{81D647EA-A427-4CCB-AF56-B7FEAD602507}" srcOrd="5" destOrd="0" parTransId="{CFC3E298-CAC2-40B3-B6C6-AA29699EC7E2}" sibTransId="{469658BD-576F-4B6E-87BA-B9DDAD3B777F}"/>
    <dgm:cxn modelId="{2065E4C4-5AA0-4F10-8181-1D3AB281EF2A}" srcId="{742AB858-9B12-4ABD-A198-A530B016D2E5}" destId="{D8134046-25B1-4DD6-A182-392259C80E4F}" srcOrd="2" destOrd="0" parTransId="{F29429CA-F8A6-4A0B-87B4-76BD496B14C9}" sibTransId="{AB126E7B-A9A7-4FE5-8E6A-E7CD1236BC55}"/>
    <dgm:cxn modelId="{1836C04C-1D07-4EAC-9AC5-125A73018666}" srcId="{742AB858-9B12-4ABD-A198-A530B016D2E5}" destId="{879CFCAC-830E-4FC6-9EC3-F076E235BF3E}" srcOrd="1" destOrd="0" parTransId="{56FAC156-723D-4909-9C99-8932D704B79E}" sibTransId="{08B09E46-7A0C-43CE-AE44-576729FA3814}"/>
    <dgm:cxn modelId="{FC7AE1C1-3615-4253-AF07-9619FBAB1B5B}" srcId="{742AB858-9B12-4ABD-A198-A530B016D2E5}" destId="{F30CF48D-BB50-4E45-B51C-D9BDDD25B922}" srcOrd="6" destOrd="0" parTransId="{CC7472D2-D6AD-427C-83CC-D8C8BC72EC96}" sibTransId="{E0E62826-C65C-446B-91F6-847C5A1093AB}"/>
    <dgm:cxn modelId="{FF67D287-CA1C-497E-A2C6-ECBE662DAB0C}" srcId="{742AB858-9B12-4ABD-A198-A530B016D2E5}" destId="{9F39406A-3500-4A86-A74D-9B6D68C9F0DC}" srcOrd="7" destOrd="0" parTransId="{A6C60FC2-5EBA-4C21-9200-22DCFC73C66E}" sibTransId="{30925137-1C03-4CD8-806D-9099187C926D}"/>
    <dgm:cxn modelId="{8D3E162D-973C-4F99-91CC-EB4586AA4681}" type="presOf" srcId="{879CFCAC-830E-4FC6-9EC3-F076E235BF3E}" destId="{D39F04AA-0E79-4958-89DA-C37F24EF03C1}" srcOrd="0" destOrd="0" presId="urn:microsoft.com/office/officeart/2005/8/layout/funnel1"/>
    <dgm:cxn modelId="{40FA8871-44F0-4528-BEBE-BE7ABF47A2B0}" srcId="{742AB858-9B12-4ABD-A198-A530B016D2E5}" destId="{5CFFC3D3-DE00-45D0-8184-4010A7C93A29}" srcOrd="0" destOrd="0" parTransId="{D8DCFCF5-2CAB-4FD0-8A71-1311D23CFDA2}" sibTransId="{2ACFF680-28E6-418F-BEC8-79D97E14C654}"/>
    <dgm:cxn modelId="{EFBA817E-684C-449A-9E6D-285332946BC2}" type="presOf" srcId="{5CFFC3D3-DE00-45D0-8184-4010A7C93A29}" destId="{8188B82F-F1D1-460B-8BDB-88EC55F48871}" srcOrd="0" destOrd="0" presId="urn:microsoft.com/office/officeart/2005/8/layout/funnel1"/>
    <dgm:cxn modelId="{8304B93C-2058-4559-9F8D-0D8C0566C53C}" srcId="{742AB858-9B12-4ABD-A198-A530B016D2E5}" destId="{AF15C723-F282-406F-B089-056FF62A3613}" srcOrd="3" destOrd="0" parTransId="{50F922DB-C841-482C-A45D-5422D1C4EBA6}" sibTransId="{87591F30-7BE4-4B6E-95A4-EE713CB013E0}"/>
    <dgm:cxn modelId="{B96C7A81-99DC-4F92-909E-44C9FB2DC7AD}" srcId="{742AB858-9B12-4ABD-A198-A530B016D2E5}" destId="{F5C42E68-26DE-41CC-A61A-E3940DF5C54D}" srcOrd="4" destOrd="0" parTransId="{21705BB6-A360-450B-9385-9181C517510E}" sibTransId="{BEF86AD7-F129-4F3A-B28D-229CA0124058}"/>
    <dgm:cxn modelId="{C6CEC472-9C7E-4DF8-AF33-37CD689263CD}" type="presParOf" srcId="{5A8CB02D-4BD5-4731-8243-9D93DC1ACE78}" destId="{5BCA8CA6-903B-48CE-AE78-5B343F6D97AE}" srcOrd="0" destOrd="0" presId="urn:microsoft.com/office/officeart/2005/8/layout/funnel1"/>
    <dgm:cxn modelId="{D7C009A3-3183-401C-A9B0-101BF098A0C9}" type="presParOf" srcId="{5A8CB02D-4BD5-4731-8243-9D93DC1ACE78}" destId="{84D6EFEB-1742-4020-B3CB-E310F714A68C}" srcOrd="1" destOrd="0" presId="urn:microsoft.com/office/officeart/2005/8/layout/funnel1"/>
    <dgm:cxn modelId="{3F5DBAE9-9EEB-497A-847F-B9C5A80B47AE}" type="presParOf" srcId="{5A8CB02D-4BD5-4731-8243-9D93DC1ACE78}" destId="{8EDF39E1-7287-4441-BDC9-24E5A26E6CB4}" srcOrd="2" destOrd="0" presId="urn:microsoft.com/office/officeart/2005/8/layout/funnel1"/>
    <dgm:cxn modelId="{8093E6F8-F9A5-4489-AA25-72157F38E487}" type="presParOf" srcId="{5A8CB02D-4BD5-4731-8243-9D93DC1ACE78}" destId="{1E72CCB2-9B80-4F4E-BD95-DE0055F7B735}" srcOrd="3" destOrd="0" presId="urn:microsoft.com/office/officeart/2005/8/layout/funnel1"/>
    <dgm:cxn modelId="{F644CF62-ED26-4A26-BEB6-2A6C55CD97A1}" type="presParOf" srcId="{5A8CB02D-4BD5-4731-8243-9D93DC1ACE78}" destId="{D39F04AA-0E79-4958-89DA-C37F24EF03C1}" srcOrd="4" destOrd="0" presId="urn:microsoft.com/office/officeart/2005/8/layout/funnel1"/>
    <dgm:cxn modelId="{684891D2-C789-4593-9C93-DDEBF6FFD2F0}" type="presParOf" srcId="{5A8CB02D-4BD5-4731-8243-9D93DC1ACE78}" destId="{8188B82F-F1D1-460B-8BDB-88EC55F48871}" srcOrd="5" destOrd="0" presId="urn:microsoft.com/office/officeart/2005/8/layout/funnel1"/>
    <dgm:cxn modelId="{53555162-2278-4C75-BF2A-6D65A2442236}" type="presParOf" srcId="{5A8CB02D-4BD5-4731-8243-9D93DC1ACE78}" destId="{773B6C4F-1854-47DD-B3A1-FD2261493263}"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7B137C-DB09-4ABF-868D-75D900F7A385}" type="doc">
      <dgm:prSet loTypeId="urn:microsoft.com/office/officeart/2008/layout/HorizontalMultiLevelHierarchy" loCatId="hierarchy" qsTypeId="urn:microsoft.com/office/officeart/2005/8/quickstyle/3d5" qsCatId="3D" csTypeId="urn:microsoft.com/office/officeart/2005/8/colors/colorful3" csCatId="colorful" phldr="1"/>
      <dgm:spPr/>
      <dgm:t>
        <a:bodyPr/>
        <a:lstStyle/>
        <a:p>
          <a:endParaRPr lang="en-GB"/>
        </a:p>
      </dgm:t>
    </dgm:pt>
    <dgm:pt modelId="{13A7A4F6-EC6E-47DF-949F-E0A5CA2562C3}">
      <dgm:prSet phldrT="[Text]"/>
      <dgm:spPr>
        <a:solidFill>
          <a:schemeClr val="accent2"/>
        </a:solidFill>
      </dgm:spPr>
      <dgm:t>
        <a:bodyPr/>
        <a:lstStyle/>
        <a:p>
          <a:r>
            <a:rPr lang="en-GB" b="1" dirty="0" smtClean="0">
              <a:effectLst>
                <a:outerShdw blurRad="38100" dist="38100" dir="2700000" algn="tl">
                  <a:srgbClr val="000000">
                    <a:alpha val="43137"/>
                  </a:srgbClr>
                </a:outerShdw>
              </a:effectLst>
            </a:rPr>
            <a:t>For proper bracket positioning</a:t>
          </a:r>
          <a:endParaRPr lang="en-GB" b="1" dirty="0">
            <a:effectLst>
              <a:outerShdw blurRad="38100" dist="38100" dir="2700000" algn="tl">
                <a:srgbClr val="000000">
                  <a:alpha val="43137"/>
                </a:srgbClr>
              </a:outerShdw>
            </a:effectLst>
          </a:endParaRPr>
        </a:p>
      </dgm:t>
    </dgm:pt>
    <dgm:pt modelId="{0B44DEA2-ADA4-4975-8E7C-D5070C2F94EC}" type="parTrans" cxnId="{055D4717-A663-43F9-9F75-CA4E6198CECA}">
      <dgm:prSet/>
      <dgm:spPr/>
      <dgm:t>
        <a:bodyPr/>
        <a:lstStyle/>
        <a:p>
          <a:endParaRPr lang="en-GB"/>
        </a:p>
      </dgm:t>
    </dgm:pt>
    <dgm:pt modelId="{2E6DF9D7-7C49-4922-80BC-364406044771}" type="sibTrans" cxnId="{055D4717-A663-43F9-9F75-CA4E6198CECA}">
      <dgm:prSet/>
      <dgm:spPr/>
      <dgm:t>
        <a:bodyPr/>
        <a:lstStyle/>
        <a:p>
          <a:endParaRPr lang="en-GB"/>
        </a:p>
      </dgm:t>
    </dgm:pt>
    <dgm:pt modelId="{04E58B79-7FCD-461A-BBE7-457DA64F1F7A}">
      <dgm:prSet phldrT="[Text]"/>
      <dgm:spPr/>
      <dgm:t>
        <a:bodyPr/>
        <a:lstStyle/>
        <a:p>
          <a:r>
            <a:rPr lang="en-GB" b="1" dirty="0" smtClean="0">
              <a:effectLst>
                <a:outerShdw blurRad="38100" dist="38100" dir="2700000" algn="tl">
                  <a:srgbClr val="000000">
                    <a:alpha val="43137"/>
                  </a:srgbClr>
                </a:outerShdw>
              </a:effectLst>
            </a:rPr>
            <a:t>Height</a:t>
          </a:r>
          <a:endParaRPr lang="en-GB" b="1" dirty="0">
            <a:effectLst>
              <a:outerShdw blurRad="38100" dist="38100" dir="2700000" algn="tl">
                <a:srgbClr val="000000">
                  <a:alpha val="43137"/>
                </a:srgbClr>
              </a:outerShdw>
            </a:effectLst>
          </a:endParaRPr>
        </a:p>
      </dgm:t>
    </dgm:pt>
    <dgm:pt modelId="{ECAF7D0C-6C75-434E-983E-FAA5A05920AC}" type="parTrans" cxnId="{FFE56BAA-166C-4776-8D88-23A843101E79}">
      <dgm:prSet/>
      <dgm:spPr/>
      <dgm:t>
        <a:bodyPr/>
        <a:lstStyle/>
        <a:p>
          <a:endParaRPr lang="en-GB"/>
        </a:p>
      </dgm:t>
    </dgm:pt>
    <dgm:pt modelId="{BD485923-774B-489D-8F21-79B74C2A7FBE}" type="sibTrans" cxnId="{FFE56BAA-166C-4776-8D88-23A843101E79}">
      <dgm:prSet/>
      <dgm:spPr/>
      <dgm:t>
        <a:bodyPr/>
        <a:lstStyle/>
        <a:p>
          <a:endParaRPr lang="en-GB"/>
        </a:p>
      </dgm:t>
    </dgm:pt>
    <dgm:pt modelId="{EB804E05-7DCC-4F44-B2A8-7200E0D4695C}">
      <dgm:prSet phldrT="[Text]"/>
      <dgm:spPr/>
      <dgm:t>
        <a:bodyPr/>
        <a:lstStyle/>
        <a:p>
          <a:r>
            <a:rPr lang="en-GB" b="1" dirty="0" err="1" smtClean="0">
              <a:effectLst>
                <a:outerShdw blurRad="38100" dist="38100" dir="2700000" algn="tl">
                  <a:srgbClr val="000000">
                    <a:alpha val="43137"/>
                  </a:srgbClr>
                </a:outerShdw>
              </a:effectLst>
            </a:rPr>
            <a:t>Mesiodistal</a:t>
          </a:r>
          <a:r>
            <a:rPr lang="en-GB" b="1" dirty="0" smtClean="0">
              <a:effectLst>
                <a:outerShdw blurRad="38100" dist="38100" dir="2700000" algn="tl">
                  <a:srgbClr val="000000">
                    <a:alpha val="43137"/>
                  </a:srgbClr>
                </a:outerShdw>
              </a:effectLst>
            </a:rPr>
            <a:t> position</a:t>
          </a:r>
          <a:endParaRPr lang="en-GB" b="1" dirty="0">
            <a:effectLst>
              <a:outerShdw blurRad="38100" dist="38100" dir="2700000" algn="tl">
                <a:srgbClr val="000000">
                  <a:alpha val="43137"/>
                </a:srgbClr>
              </a:outerShdw>
            </a:effectLst>
          </a:endParaRPr>
        </a:p>
      </dgm:t>
    </dgm:pt>
    <dgm:pt modelId="{CDA5D8C4-AC88-47BE-8F83-5E733949FE84}" type="sibTrans" cxnId="{5DDEADDC-C9AF-4BBB-AB89-8D684EF6BD2F}">
      <dgm:prSet/>
      <dgm:spPr/>
      <dgm:t>
        <a:bodyPr/>
        <a:lstStyle/>
        <a:p>
          <a:endParaRPr lang="en-GB"/>
        </a:p>
      </dgm:t>
    </dgm:pt>
    <dgm:pt modelId="{35D4100E-5FB6-495F-AC67-0C5D2E435090}" type="parTrans" cxnId="{5DDEADDC-C9AF-4BBB-AB89-8D684EF6BD2F}">
      <dgm:prSet/>
      <dgm:spPr/>
      <dgm:t>
        <a:bodyPr/>
        <a:lstStyle/>
        <a:p>
          <a:endParaRPr lang="en-GB"/>
        </a:p>
      </dgm:t>
    </dgm:pt>
    <dgm:pt modelId="{75D6E30F-5C01-44A6-B598-5DB5CF910FF6}">
      <dgm:prSet/>
      <dgm:spPr/>
      <dgm:t>
        <a:bodyPr/>
        <a:lstStyle/>
        <a:p>
          <a:r>
            <a:rPr lang="en-GB" b="1" dirty="0" smtClean="0"/>
            <a:t>Angulation</a:t>
          </a:r>
          <a:endParaRPr lang="en-GB" b="1" dirty="0"/>
        </a:p>
      </dgm:t>
    </dgm:pt>
    <dgm:pt modelId="{4B392AC8-6D81-48E1-B9E8-35CC6A797035}" type="parTrans" cxnId="{794ABA7E-9024-4D16-9A2C-0698BEC21E60}">
      <dgm:prSet/>
      <dgm:spPr/>
      <dgm:t>
        <a:bodyPr/>
        <a:lstStyle/>
        <a:p>
          <a:endParaRPr lang="en-GB"/>
        </a:p>
      </dgm:t>
    </dgm:pt>
    <dgm:pt modelId="{11AC79C0-0383-454E-81E6-66AEC58224B1}" type="sibTrans" cxnId="{794ABA7E-9024-4D16-9A2C-0698BEC21E60}">
      <dgm:prSet/>
      <dgm:spPr/>
      <dgm:t>
        <a:bodyPr/>
        <a:lstStyle/>
        <a:p>
          <a:endParaRPr lang="en-GB"/>
        </a:p>
      </dgm:t>
    </dgm:pt>
    <dgm:pt modelId="{ED08821E-E976-4A76-A7E3-014E50C9FC85}" type="pres">
      <dgm:prSet presAssocID="{FB7B137C-DB09-4ABF-868D-75D900F7A385}" presName="Name0" presStyleCnt="0">
        <dgm:presLayoutVars>
          <dgm:chPref val="1"/>
          <dgm:dir/>
          <dgm:animOne val="branch"/>
          <dgm:animLvl val="lvl"/>
          <dgm:resizeHandles val="exact"/>
        </dgm:presLayoutVars>
      </dgm:prSet>
      <dgm:spPr/>
      <dgm:t>
        <a:bodyPr/>
        <a:lstStyle/>
        <a:p>
          <a:endParaRPr lang="en-GB"/>
        </a:p>
      </dgm:t>
    </dgm:pt>
    <dgm:pt modelId="{5C3EB3F9-7FAB-41B1-A4D3-2FAAAE4FBDAD}" type="pres">
      <dgm:prSet presAssocID="{13A7A4F6-EC6E-47DF-949F-E0A5CA2562C3}" presName="root1" presStyleCnt="0"/>
      <dgm:spPr/>
    </dgm:pt>
    <dgm:pt modelId="{CD6FF803-11E1-40A3-A9B5-D1ABC0CBC1DB}" type="pres">
      <dgm:prSet presAssocID="{13A7A4F6-EC6E-47DF-949F-E0A5CA2562C3}" presName="LevelOneTextNode" presStyleLbl="node0" presStyleIdx="0" presStyleCnt="1">
        <dgm:presLayoutVars>
          <dgm:chPref val="3"/>
        </dgm:presLayoutVars>
      </dgm:prSet>
      <dgm:spPr/>
      <dgm:t>
        <a:bodyPr/>
        <a:lstStyle/>
        <a:p>
          <a:endParaRPr lang="en-GB"/>
        </a:p>
      </dgm:t>
    </dgm:pt>
    <dgm:pt modelId="{65052BF8-4D30-46A5-88A2-9C5DA5D3738B}" type="pres">
      <dgm:prSet presAssocID="{13A7A4F6-EC6E-47DF-949F-E0A5CA2562C3}" presName="level2hierChild" presStyleCnt="0"/>
      <dgm:spPr/>
    </dgm:pt>
    <dgm:pt modelId="{11D1217A-5E88-4C16-AAB1-A1919038B6D9}" type="pres">
      <dgm:prSet presAssocID="{ECAF7D0C-6C75-434E-983E-FAA5A05920AC}" presName="conn2-1" presStyleLbl="parChTrans1D2" presStyleIdx="0" presStyleCnt="3"/>
      <dgm:spPr/>
      <dgm:t>
        <a:bodyPr/>
        <a:lstStyle/>
        <a:p>
          <a:endParaRPr lang="en-GB"/>
        </a:p>
      </dgm:t>
    </dgm:pt>
    <dgm:pt modelId="{ECA7C343-2C28-4059-8ECB-B6557F81CEFE}" type="pres">
      <dgm:prSet presAssocID="{ECAF7D0C-6C75-434E-983E-FAA5A05920AC}" presName="connTx" presStyleLbl="parChTrans1D2" presStyleIdx="0" presStyleCnt="3"/>
      <dgm:spPr/>
      <dgm:t>
        <a:bodyPr/>
        <a:lstStyle/>
        <a:p>
          <a:endParaRPr lang="en-GB"/>
        </a:p>
      </dgm:t>
    </dgm:pt>
    <dgm:pt modelId="{4F75F10E-1F6B-468D-90CC-156C83611ABA}" type="pres">
      <dgm:prSet presAssocID="{04E58B79-7FCD-461A-BBE7-457DA64F1F7A}" presName="root2" presStyleCnt="0"/>
      <dgm:spPr/>
    </dgm:pt>
    <dgm:pt modelId="{F3A8AD86-42F7-4CF8-879C-3378D93884D0}" type="pres">
      <dgm:prSet presAssocID="{04E58B79-7FCD-461A-BBE7-457DA64F1F7A}" presName="LevelTwoTextNode" presStyleLbl="node2" presStyleIdx="0" presStyleCnt="3" custLinFactNeighborX="268" custLinFactNeighborY="-10758">
        <dgm:presLayoutVars>
          <dgm:chPref val="3"/>
        </dgm:presLayoutVars>
      </dgm:prSet>
      <dgm:spPr/>
      <dgm:t>
        <a:bodyPr/>
        <a:lstStyle/>
        <a:p>
          <a:endParaRPr lang="en-GB"/>
        </a:p>
      </dgm:t>
    </dgm:pt>
    <dgm:pt modelId="{C7E8B38C-3121-4CA5-AB28-02C16DD623D4}" type="pres">
      <dgm:prSet presAssocID="{04E58B79-7FCD-461A-BBE7-457DA64F1F7A}" presName="level3hierChild" presStyleCnt="0"/>
      <dgm:spPr/>
    </dgm:pt>
    <dgm:pt modelId="{040DC151-E678-4C5B-AA01-4A27C52EEAD7}" type="pres">
      <dgm:prSet presAssocID="{4B392AC8-6D81-48E1-B9E8-35CC6A797035}" presName="conn2-1" presStyleLbl="parChTrans1D2" presStyleIdx="1" presStyleCnt="3"/>
      <dgm:spPr/>
      <dgm:t>
        <a:bodyPr/>
        <a:lstStyle/>
        <a:p>
          <a:endParaRPr lang="en-GB"/>
        </a:p>
      </dgm:t>
    </dgm:pt>
    <dgm:pt modelId="{F7E0ED39-F117-426B-9771-AFE9AAA97D80}" type="pres">
      <dgm:prSet presAssocID="{4B392AC8-6D81-48E1-B9E8-35CC6A797035}" presName="connTx" presStyleLbl="parChTrans1D2" presStyleIdx="1" presStyleCnt="3"/>
      <dgm:spPr/>
      <dgm:t>
        <a:bodyPr/>
        <a:lstStyle/>
        <a:p>
          <a:endParaRPr lang="en-GB"/>
        </a:p>
      </dgm:t>
    </dgm:pt>
    <dgm:pt modelId="{7037C7E3-6486-4186-AE89-050F458FAF70}" type="pres">
      <dgm:prSet presAssocID="{75D6E30F-5C01-44A6-B598-5DB5CF910FF6}" presName="root2" presStyleCnt="0"/>
      <dgm:spPr/>
    </dgm:pt>
    <dgm:pt modelId="{DF3A9502-68E6-4640-90DE-63CDBF6CB115}" type="pres">
      <dgm:prSet presAssocID="{75D6E30F-5C01-44A6-B598-5DB5CF910FF6}" presName="LevelTwoTextNode" presStyleLbl="node2" presStyleIdx="1" presStyleCnt="3" custLinFactNeighborX="1833" custLinFactNeighborY="4180">
        <dgm:presLayoutVars>
          <dgm:chPref val="3"/>
        </dgm:presLayoutVars>
      </dgm:prSet>
      <dgm:spPr/>
      <dgm:t>
        <a:bodyPr/>
        <a:lstStyle/>
        <a:p>
          <a:endParaRPr lang="en-GB"/>
        </a:p>
      </dgm:t>
    </dgm:pt>
    <dgm:pt modelId="{54577B53-0F4C-47FE-97B2-21CFB6ABC1D3}" type="pres">
      <dgm:prSet presAssocID="{75D6E30F-5C01-44A6-B598-5DB5CF910FF6}" presName="level3hierChild" presStyleCnt="0"/>
      <dgm:spPr/>
    </dgm:pt>
    <dgm:pt modelId="{04C8EE9A-E89A-4E87-B786-2F4335103579}" type="pres">
      <dgm:prSet presAssocID="{35D4100E-5FB6-495F-AC67-0C5D2E435090}" presName="conn2-1" presStyleLbl="parChTrans1D2" presStyleIdx="2" presStyleCnt="3"/>
      <dgm:spPr/>
      <dgm:t>
        <a:bodyPr/>
        <a:lstStyle/>
        <a:p>
          <a:endParaRPr lang="en-GB"/>
        </a:p>
      </dgm:t>
    </dgm:pt>
    <dgm:pt modelId="{11E69FD5-CA4C-419C-ABC1-B28FA4543D5D}" type="pres">
      <dgm:prSet presAssocID="{35D4100E-5FB6-495F-AC67-0C5D2E435090}" presName="connTx" presStyleLbl="parChTrans1D2" presStyleIdx="2" presStyleCnt="3"/>
      <dgm:spPr/>
      <dgm:t>
        <a:bodyPr/>
        <a:lstStyle/>
        <a:p>
          <a:endParaRPr lang="en-GB"/>
        </a:p>
      </dgm:t>
    </dgm:pt>
    <dgm:pt modelId="{0E15B802-66E0-4836-8160-FA09603EAD2E}" type="pres">
      <dgm:prSet presAssocID="{EB804E05-7DCC-4F44-B2A8-7200E0D4695C}" presName="root2" presStyleCnt="0"/>
      <dgm:spPr/>
    </dgm:pt>
    <dgm:pt modelId="{33661DB0-1B3B-4C59-B8FD-63F8536C8739}" type="pres">
      <dgm:prSet presAssocID="{EB804E05-7DCC-4F44-B2A8-7200E0D4695C}" presName="LevelTwoTextNode" presStyleLbl="node2" presStyleIdx="2" presStyleCnt="3" custLinFactNeighborY="3019">
        <dgm:presLayoutVars>
          <dgm:chPref val="3"/>
        </dgm:presLayoutVars>
      </dgm:prSet>
      <dgm:spPr/>
      <dgm:t>
        <a:bodyPr/>
        <a:lstStyle/>
        <a:p>
          <a:endParaRPr lang="en-GB"/>
        </a:p>
      </dgm:t>
    </dgm:pt>
    <dgm:pt modelId="{77BA0813-4A13-4E39-92D2-02DB00C19B7E}" type="pres">
      <dgm:prSet presAssocID="{EB804E05-7DCC-4F44-B2A8-7200E0D4695C}" presName="level3hierChild" presStyleCnt="0"/>
      <dgm:spPr/>
    </dgm:pt>
  </dgm:ptLst>
  <dgm:cxnLst>
    <dgm:cxn modelId="{C37A5FC0-9DC8-48A1-9654-A4B7E0867024}" type="presOf" srcId="{ECAF7D0C-6C75-434E-983E-FAA5A05920AC}" destId="{11D1217A-5E88-4C16-AAB1-A1919038B6D9}" srcOrd="0" destOrd="0" presId="urn:microsoft.com/office/officeart/2008/layout/HorizontalMultiLevelHierarchy"/>
    <dgm:cxn modelId="{BDEEB46D-1544-4B4E-8916-5B70C1F5DE45}" type="presOf" srcId="{75D6E30F-5C01-44A6-B598-5DB5CF910FF6}" destId="{DF3A9502-68E6-4640-90DE-63CDBF6CB115}" srcOrd="0" destOrd="0" presId="urn:microsoft.com/office/officeart/2008/layout/HorizontalMultiLevelHierarchy"/>
    <dgm:cxn modelId="{BF585A4A-799E-4A37-A70F-605EF1BF359B}" type="presOf" srcId="{FB7B137C-DB09-4ABF-868D-75D900F7A385}" destId="{ED08821E-E976-4A76-A7E3-014E50C9FC85}" srcOrd="0" destOrd="0" presId="urn:microsoft.com/office/officeart/2008/layout/HorizontalMultiLevelHierarchy"/>
    <dgm:cxn modelId="{70764339-A3CF-4ED4-BC52-CC788C65CAF7}" type="presOf" srcId="{04E58B79-7FCD-461A-BBE7-457DA64F1F7A}" destId="{F3A8AD86-42F7-4CF8-879C-3378D93884D0}" srcOrd="0" destOrd="0" presId="urn:microsoft.com/office/officeart/2008/layout/HorizontalMultiLevelHierarchy"/>
    <dgm:cxn modelId="{0F40E6D3-8490-4C0C-B0B1-F8BC4D0AF25A}" type="presOf" srcId="{4B392AC8-6D81-48E1-B9E8-35CC6A797035}" destId="{F7E0ED39-F117-426B-9771-AFE9AAA97D80}" srcOrd="1" destOrd="0" presId="urn:microsoft.com/office/officeart/2008/layout/HorizontalMultiLevelHierarchy"/>
    <dgm:cxn modelId="{5DDEADDC-C9AF-4BBB-AB89-8D684EF6BD2F}" srcId="{13A7A4F6-EC6E-47DF-949F-E0A5CA2562C3}" destId="{EB804E05-7DCC-4F44-B2A8-7200E0D4695C}" srcOrd="2" destOrd="0" parTransId="{35D4100E-5FB6-495F-AC67-0C5D2E435090}" sibTransId="{CDA5D8C4-AC88-47BE-8F83-5E733949FE84}"/>
    <dgm:cxn modelId="{8D784778-75AA-49D7-A454-1F1840AFC253}" type="presOf" srcId="{ECAF7D0C-6C75-434E-983E-FAA5A05920AC}" destId="{ECA7C343-2C28-4059-8ECB-B6557F81CEFE}" srcOrd="1" destOrd="0" presId="urn:microsoft.com/office/officeart/2008/layout/HorizontalMultiLevelHierarchy"/>
    <dgm:cxn modelId="{3F747CDD-6CC5-4797-9C81-FA15D2F79F79}" type="presOf" srcId="{EB804E05-7DCC-4F44-B2A8-7200E0D4695C}" destId="{33661DB0-1B3B-4C59-B8FD-63F8536C8739}" srcOrd="0" destOrd="0" presId="urn:microsoft.com/office/officeart/2008/layout/HorizontalMultiLevelHierarchy"/>
    <dgm:cxn modelId="{D8674089-9223-4C74-A206-1DE36BA09777}" type="presOf" srcId="{35D4100E-5FB6-495F-AC67-0C5D2E435090}" destId="{04C8EE9A-E89A-4E87-B786-2F4335103579}" srcOrd="0" destOrd="0" presId="urn:microsoft.com/office/officeart/2008/layout/HorizontalMultiLevelHierarchy"/>
    <dgm:cxn modelId="{794ABA7E-9024-4D16-9A2C-0698BEC21E60}" srcId="{13A7A4F6-EC6E-47DF-949F-E0A5CA2562C3}" destId="{75D6E30F-5C01-44A6-B598-5DB5CF910FF6}" srcOrd="1" destOrd="0" parTransId="{4B392AC8-6D81-48E1-B9E8-35CC6A797035}" sibTransId="{11AC79C0-0383-454E-81E6-66AEC58224B1}"/>
    <dgm:cxn modelId="{A03E5344-0CE0-49CE-8BE8-A999CEDEB369}" type="presOf" srcId="{13A7A4F6-EC6E-47DF-949F-E0A5CA2562C3}" destId="{CD6FF803-11E1-40A3-A9B5-D1ABC0CBC1DB}" srcOrd="0" destOrd="0" presId="urn:microsoft.com/office/officeart/2008/layout/HorizontalMultiLevelHierarchy"/>
    <dgm:cxn modelId="{BCD5FB72-543F-499A-989A-D8DEE3AFA141}" type="presOf" srcId="{4B392AC8-6D81-48E1-B9E8-35CC6A797035}" destId="{040DC151-E678-4C5B-AA01-4A27C52EEAD7}" srcOrd="0" destOrd="0" presId="urn:microsoft.com/office/officeart/2008/layout/HorizontalMultiLevelHierarchy"/>
    <dgm:cxn modelId="{FFE56BAA-166C-4776-8D88-23A843101E79}" srcId="{13A7A4F6-EC6E-47DF-949F-E0A5CA2562C3}" destId="{04E58B79-7FCD-461A-BBE7-457DA64F1F7A}" srcOrd="0" destOrd="0" parTransId="{ECAF7D0C-6C75-434E-983E-FAA5A05920AC}" sibTransId="{BD485923-774B-489D-8F21-79B74C2A7FBE}"/>
    <dgm:cxn modelId="{F8C42FAD-63C9-4A15-AF52-3412F7EA703E}" type="presOf" srcId="{35D4100E-5FB6-495F-AC67-0C5D2E435090}" destId="{11E69FD5-CA4C-419C-ABC1-B28FA4543D5D}" srcOrd="1" destOrd="0" presId="urn:microsoft.com/office/officeart/2008/layout/HorizontalMultiLevelHierarchy"/>
    <dgm:cxn modelId="{055D4717-A663-43F9-9F75-CA4E6198CECA}" srcId="{FB7B137C-DB09-4ABF-868D-75D900F7A385}" destId="{13A7A4F6-EC6E-47DF-949F-E0A5CA2562C3}" srcOrd="0" destOrd="0" parTransId="{0B44DEA2-ADA4-4975-8E7C-D5070C2F94EC}" sibTransId="{2E6DF9D7-7C49-4922-80BC-364406044771}"/>
    <dgm:cxn modelId="{FBB8EAB0-9428-4D1E-9AF8-B7870B3046D9}" type="presParOf" srcId="{ED08821E-E976-4A76-A7E3-014E50C9FC85}" destId="{5C3EB3F9-7FAB-41B1-A4D3-2FAAAE4FBDAD}" srcOrd="0" destOrd="0" presId="urn:microsoft.com/office/officeart/2008/layout/HorizontalMultiLevelHierarchy"/>
    <dgm:cxn modelId="{8195C1A7-9349-4D81-B845-9C6001D8B33F}" type="presParOf" srcId="{5C3EB3F9-7FAB-41B1-A4D3-2FAAAE4FBDAD}" destId="{CD6FF803-11E1-40A3-A9B5-D1ABC0CBC1DB}" srcOrd="0" destOrd="0" presId="urn:microsoft.com/office/officeart/2008/layout/HorizontalMultiLevelHierarchy"/>
    <dgm:cxn modelId="{8F2506D7-A729-4C71-882F-75AD2EDC4FC3}" type="presParOf" srcId="{5C3EB3F9-7FAB-41B1-A4D3-2FAAAE4FBDAD}" destId="{65052BF8-4D30-46A5-88A2-9C5DA5D3738B}" srcOrd="1" destOrd="0" presId="urn:microsoft.com/office/officeart/2008/layout/HorizontalMultiLevelHierarchy"/>
    <dgm:cxn modelId="{DC0E8B6E-EA50-4CA9-9C8A-1A66A3C01709}" type="presParOf" srcId="{65052BF8-4D30-46A5-88A2-9C5DA5D3738B}" destId="{11D1217A-5E88-4C16-AAB1-A1919038B6D9}" srcOrd="0" destOrd="0" presId="urn:microsoft.com/office/officeart/2008/layout/HorizontalMultiLevelHierarchy"/>
    <dgm:cxn modelId="{868AD523-4BD5-4451-8B0C-1CE94DB4A1EC}" type="presParOf" srcId="{11D1217A-5E88-4C16-AAB1-A1919038B6D9}" destId="{ECA7C343-2C28-4059-8ECB-B6557F81CEFE}" srcOrd="0" destOrd="0" presId="urn:microsoft.com/office/officeart/2008/layout/HorizontalMultiLevelHierarchy"/>
    <dgm:cxn modelId="{ABAB3DE3-A9AB-4177-854F-454624406D40}" type="presParOf" srcId="{65052BF8-4D30-46A5-88A2-9C5DA5D3738B}" destId="{4F75F10E-1F6B-468D-90CC-156C83611ABA}" srcOrd="1" destOrd="0" presId="urn:microsoft.com/office/officeart/2008/layout/HorizontalMultiLevelHierarchy"/>
    <dgm:cxn modelId="{9570D016-033A-4869-B2B0-4F7360E5F89A}" type="presParOf" srcId="{4F75F10E-1F6B-468D-90CC-156C83611ABA}" destId="{F3A8AD86-42F7-4CF8-879C-3378D93884D0}" srcOrd="0" destOrd="0" presId="urn:microsoft.com/office/officeart/2008/layout/HorizontalMultiLevelHierarchy"/>
    <dgm:cxn modelId="{F4DA5448-C600-425A-9349-1B197A1810F6}" type="presParOf" srcId="{4F75F10E-1F6B-468D-90CC-156C83611ABA}" destId="{C7E8B38C-3121-4CA5-AB28-02C16DD623D4}" srcOrd="1" destOrd="0" presId="urn:microsoft.com/office/officeart/2008/layout/HorizontalMultiLevelHierarchy"/>
    <dgm:cxn modelId="{17630726-9C22-42EA-9DB4-2F9DA4E5583E}" type="presParOf" srcId="{65052BF8-4D30-46A5-88A2-9C5DA5D3738B}" destId="{040DC151-E678-4C5B-AA01-4A27C52EEAD7}" srcOrd="2" destOrd="0" presId="urn:microsoft.com/office/officeart/2008/layout/HorizontalMultiLevelHierarchy"/>
    <dgm:cxn modelId="{F4BB6BB9-5E15-40F5-9BED-A917B7602EFF}" type="presParOf" srcId="{040DC151-E678-4C5B-AA01-4A27C52EEAD7}" destId="{F7E0ED39-F117-426B-9771-AFE9AAA97D80}" srcOrd="0" destOrd="0" presId="urn:microsoft.com/office/officeart/2008/layout/HorizontalMultiLevelHierarchy"/>
    <dgm:cxn modelId="{FFD243AF-5BBC-465D-B619-065DCE140E84}" type="presParOf" srcId="{65052BF8-4D30-46A5-88A2-9C5DA5D3738B}" destId="{7037C7E3-6486-4186-AE89-050F458FAF70}" srcOrd="3" destOrd="0" presId="urn:microsoft.com/office/officeart/2008/layout/HorizontalMultiLevelHierarchy"/>
    <dgm:cxn modelId="{F69AE918-0EE2-45BD-A81E-24855C4BAC6C}" type="presParOf" srcId="{7037C7E3-6486-4186-AE89-050F458FAF70}" destId="{DF3A9502-68E6-4640-90DE-63CDBF6CB115}" srcOrd="0" destOrd="0" presId="urn:microsoft.com/office/officeart/2008/layout/HorizontalMultiLevelHierarchy"/>
    <dgm:cxn modelId="{F2EB7813-A848-4352-80B6-559896130222}" type="presParOf" srcId="{7037C7E3-6486-4186-AE89-050F458FAF70}" destId="{54577B53-0F4C-47FE-97B2-21CFB6ABC1D3}" srcOrd="1" destOrd="0" presId="urn:microsoft.com/office/officeart/2008/layout/HorizontalMultiLevelHierarchy"/>
    <dgm:cxn modelId="{3B7980D1-08BE-4962-B71F-CA44845DED91}" type="presParOf" srcId="{65052BF8-4D30-46A5-88A2-9C5DA5D3738B}" destId="{04C8EE9A-E89A-4E87-B786-2F4335103579}" srcOrd="4" destOrd="0" presId="urn:microsoft.com/office/officeart/2008/layout/HorizontalMultiLevelHierarchy"/>
    <dgm:cxn modelId="{1D20E226-E3DD-4134-910B-23B25E369C1E}" type="presParOf" srcId="{04C8EE9A-E89A-4E87-B786-2F4335103579}" destId="{11E69FD5-CA4C-419C-ABC1-B28FA4543D5D}" srcOrd="0" destOrd="0" presId="urn:microsoft.com/office/officeart/2008/layout/HorizontalMultiLevelHierarchy"/>
    <dgm:cxn modelId="{49D17970-F528-4672-939A-6C0DCE43BE70}" type="presParOf" srcId="{65052BF8-4D30-46A5-88A2-9C5DA5D3738B}" destId="{0E15B802-66E0-4836-8160-FA09603EAD2E}" srcOrd="5" destOrd="0" presId="urn:microsoft.com/office/officeart/2008/layout/HorizontalMultiLevelHierarchy"/>
    <dgm:cxn modelId="{70C945F0-6F31-4B4B-94CE-A7329E76F227}" type="presParOf" srcId="{0E15B802-66E0-4836-8160-FA09603EAD2E}" destId="{33661DB0-1B3B-4C59-B8FD-63F8536C8739}" srcOrd="0" destOrd="0" presId="urn:microsoft.com/office/officeart/2008/layout/HorizontalMultiLevelHierarchy"/>
    <dgm:cxn modelId="{63B667C5-59C4-43B2-8EF6-BA7CD83F1ACC}" type="presParOf" srcId="{0E15B802-66E0-4836-8160-FA09603EAD2E}" destId="{77BA0813-4A13-4E39-92D2-02DB00C19B7E}"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3D1824-C548-4B04-8D07-4F60F511F44F}">
      <dsp:nvSpPr>
        <dsp:cNvPr id="0" name=""/>
        <dsp:cNvSpPr/>
      </dsp:nvSpPr>
      <dsp:spPr>
        <a:xfrm rot="5400000">
          <a:off x="-196196" y="199472"/>
          <a:ext cx="1307975" cy="915583"/>
        </a:xfrm>
        <a:prstGeom prst="chevron">
          <a:avLst/>
        </a:prstGeom>
        <a:solidFill>
          <a:schemeClr val="accent2">
            <a:hueOff val="0"/>
            <a:satOff val="0"/>
            <a:lumOff val="0"/>
            <a:alphaOff val="0"/>
          </a:schemeClr>
        </a:solidFill>
        <a:ln w="9525" cap="flat" cmpd="sng" algn="ctr">
          <a:solidFill>
            <a:schemeClr val="accent2">
              <a:hueOff val="0"/>
              <a:satOff val="0"/>
              <a:lumOff val="0"/>
              <a:alphaOff val="0"/>
            </a:schemeClr>
          </a:solidFill>
          <a:prstDash val="solid"/>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smtClean="0"/>
            <a:t>SWA</a:t>
          </a:r>
          <a:endParaRPr lang="en-GB" sz="2000" kern="1200" dirty="0"/>
        </a:p>
      </dsp:txBody>
      <dsp:txXfrm rot="-5400000">
        <a:off x="1" y="461068"/>
        <a:ext cx="915583" cy="392392"/>
      </dsp:txXfrm>
    </dsp:sp>
    <dsp:sp modelId="{D44A3CE7-4BEE-478E-9389-36ACD7CAB96F}">
      <dsp:nvSpPr>
        <dsp:cNvPr id="0" name=""/>
        <dsp:cNvSpPr/>
      </dsp:nvSpPr>
      <dsp:spPr>
        <a:xfrm rot="5400000">
          <a:off x="3614099" y="-2695240"/>
          <a:ext cx="850184" cy="6247216"/>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50800" dist="254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GB" sz="2800" kern="1200" dirty="0" smtClean="0"/>
            <a:t>Larry Andrew  straight wire appliance 1972</a:t>
          </a:r>
          <a:endParaRPr lang="en-GB" sz="2800" kern="1200" dirty="0"/>
        </a:p>
      </dsp:txBody>
      <dsp:txXfrm rot="-5400000">
        <a:off x="915584" y="44778"/>
        <a:ext cx="6205713" cy="767178"/>
      </dsp:txXfrm>
    </dsp:sp>
    <dsp:sp modelId="{24A21FF0-3CB5-4BFC-9047-683CDAA34C67}">
      <dsp:nvSpPr>
        <dsp:cNvPr id="0" name=""/>
        <dsp:cNvSpPr/>
      </dsp:nvSpPr>
      <dsp:spPr>
        <a:xfrm rot="5400000">
          <a:off x="-196196" y="1361496"/>
          <a:ext cx="1307975" cy="915583"/>
        </a:xfrm>
        <a:prstGeom prst="chevron">
          <a:avLst/>
        </a:prstGeom>
        <a:solidFill>
          <a:schemeClr val="accent3">
            <a:hueOff val="0"/>
            <a:satOff val="0"/>
            <a:lumOff val="0"/>
            <a:alphaOff val="0"/>
          </a:schemeClr>
        </a:solidFill>
        <a:ln w="9525" cap="flat" cmpd="sng" algn="ctr">
          <a:solidFill>
            <a:schemeClr val="accent3">
              <a:hueOff val="0"/>
              <a:satOff val="0"/>
              <a:lumOff val="0"/>
              <a:alphaOff val="0"/>
            </a:schemeClr>
          </a:solidFill>
          <a:prstDash val="solid"/>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kern="1200" dirty="0" smtClean="0"/>
            <a:t>ROTH</a:t>
          </a:r>
          <a:endParaRPr lang="en-GB" sz="800" kern="1200" dirty="0"/>
        </a:p>
      </dsp:txBody>
      <dsp:txXfrm rot="-5400000">
        <a:off x="1" y="1623092"/>
        <a:ext cx="915583" cy="392392"/>
      </dsp:txXfrm>
    </dsp:sp>
    <dsp:sp modelId="{1F2EE9B9-9C95-4FE4-8E00-1E921721C6BB}">
      <dsp:nvSpPr>
        <dsp:cNvPr id="0" name=""/>
        <dsp:cNvSpPr/>
      </dsp:nvSpPr>
      <dsp:spPr>
        <a:xfrm rot="5400000">
          <a:off x="3614099" y="-1533216"/>
          <a:ext cx="850184" cy="6247216"/>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50800" dist="254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GB" sz="2800" kern="1200" dirty="0" smtClean="0"/>
            <a:t>Ronald Roth </a:t>
          </a:r>
          <a:endParaRPr lang="en-GB" sz="2800" kern="1200" dirty="0"/>
        </a:p>
      </dsp:txBody>
      <dsp:txXfrm rot="-5400000">
        <a:off x="915584" y="1206802"/>
        <a:ext cx="6205713" cy="767178"/>
      </dsp:txXfrm>
    </dsp:sp>
    <dsp:sp modelId="{94A8B9C6-99D8-476A-B9CF-A1AB8641B53F}">
      <dsp:nvSpPr>
        <dsp:cNvPr id="0" name=""/>
        <dsp:cNvSpPr/>
      </dsp:nvSpPr>
      <dsp:spPr>
        <a:xfrm rot="5400000">
          <a:off x="-196196" y="2523520"/>
          <a:ext cx="1307975" cy="915583"/>
        </a:xfrm>
        <a:prstGeom prst="chevron">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kern="1200" dirty="0" smtClean="0"/>
            <a:t>MBT</a:t>
          </a:r>
          <a:endParaRPr lang="en-GB" sz="1800" kern="1200" dirty="0"/>
        </a:p>
      </dsp:txBody>
      <dsp:txXfrm rot="-5400000">
        <a:off x="1" y="2785116"/>
        <a:ext cx="915583" cy="392392"/>
      </dsp:txXfrm>
    </dsp:sp>
    <dsp:sp modelId="{30BC7072-7ACF-4993-902C-4CE0C1C2B8C1}">
      <dsp:nvSpPr>
        <dsp:cNvPr id="0" name=""/>
        <dsp:cNvSpPr/>
      </dsp:nvSpPr>
      <dsp:spPr>
        <a:xfrm rot="5400000">
          <a:off x="3614099" y="-371192"/>
          <a:ext cx="850184" cy="6247216"/>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50800" dist="254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GB" sz="2800" kern="1200" smtClean="0"/>
            <a:t>Mclaughlin, Bennett,and Trevisi1997</a:t>
          </a:r>
          <a:endParaRPr lang="en-GB" sz="2800" kern="1200" dirty="0" smtClean="0"/>
        </a:p>
      </dsp:txBody>
      <dsp:txXfrm rot="-5400000">
        <a:off x="915584" y="2368826"/>
        <a:ext cx="6205713" cy="767178"/>
      </dsp:txXfrm>
    </dsp:sp>
    <dsp:sp modelId="{2F36A80D-2256-4018-A933-3D52E7D32C3D}">
      <dsp:nvSpPr>
        <dsp:cNvPr id="0" name=""/>
        <dsp:cNvSpPr/>
      </dsp:nvSpPr>
      <dsp:spPr>
        <a:xfrm rot="5400000">
          <a:off x="-196196" y="3685544"/>
          <a:ext cx="1307975" cy="915583"/>
        </a:xfrm>
        <a:prstGeom prst="chevron">
          <a:avLst/>
        </a:prstGeom>
        <a:solidFill>
          <a:schemeClr val="accent5">
            <a:hueOff val="0"/>
            <a:satOff val="0"/>
            <a:lumOff val="0"/>
            <a:alphaOff val="0"/>
          </a:schemeClr>
        </a:solidFill>
        <a:ln w="9525" cap="flat" cmpd="sng" algn="ctr">
          <a:solidFill>
            <a:schemeClr val="accent5">
              <a:hueOff val="0"/>
              <a:satOff val="0"/>
              <a:lumOff val="0"/>
              <a:alphaOff val="0"/>
            </a:schemeClr>
          </a:solidFill>
          <a:prstDash val="solid"/>
        </a:ln>
        <a:effectLst>
          <a:outerShdw blurRad="508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kern="1200" dirty="0" smtClean="0"/>
            <a:t>DAMON</a:t>
          </a:r>
          <a:endParaRPr lang="en-GB" sz="1800" kern="1200" dirty="0"/>
        </a:p>
      </dsp:txBody>
      <dsp:txXfrm rot="-5400000">
        <a:off x="1" y="3947140"/>
        <a:ext cx="915583" cy="392392"/>
      </dsp:txXfrm>
    </dsp:sp>
    <dsp:sp modelId="{5851A285-C47F-4B9B-AD6B-CBE15ED30A2B}">
      <dsp:nvSpPr>
        <dsp:cNvPr id="0" name=""/>
        <dsp:cNvSpPr/>
      </dsp:nvSpPr>
      <dsp:spPr>
        <a:xfrm rot="5400000">
          <a:off x="3614099" y="790831"/>
          <a:ext cx="850184" cy="6247216"/>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50800" dist="254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GB" sz="2800" kern="1200" dirty="0" smtClean="0"/>
            <a:t>Dwight Damon</a:t>
          </a:r>
          <a:endParaRPr lang="en-GB" sz="2800" kern="1200" dirty="0"/>
        </a:p>
      </dsp:txBody>
      <dsp:txXfrm rot="-5400000">
        <a:off x="915584" y="3530850"/>
        <a:ext cx="6205713" cy="7671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A8CA6-903B-48CE-AE78-5B343F6D97AE}">
      <dsp:nvSpPr>
        <dsp:cNvPr id="0" name=""/>
        <dsp:cNvSpPr/>
      </dsp:nvSpPr>
      <dsp:spPr>
        <a:xfrm>
          <a:off x="1370559" y="816454"/>
          <a:ext cx="3859389" cy="1340315"/>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D6EFEB-1742-4020-B3CB-E310F714A68C}">
      <dsp:nvSpPr>
        <dsp:cNvPr id="0" name=""/>
        <dsp:cNvSpPr/>
      </dsp:nvSpPr>
      <dsp:spPr>
        <a:xfrm>
          <a:off x="2617803" y="4299707"/>
          <a:ext cx="747943" cy="478684"/>
        </a:xfrm>
        <a:prstGeom prst="downArrow">
          <a:avLst/>
        </a:prstGeom>
        <a:solidFill>
          <a:schemeClr val="accent1">
            <a:tint val="60000"/>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8EDF39E1-7287-4441-BDC9-24E5A26E6CB4}">
      <dsp:nvSpPr>
        <dsp:cNvPr id="0" name=""/>
        <dsp:cNvSpPr/>
      </dsp:nvSpPr>
      <dsp:spPr>
        <a:xfrm>
          <a:off x="740835" y="4682654"/>
          <a:ext cx="4530385" cy="897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endParaRPr lang="en-GB" sz="2400" b="1" kern="1200" dirty="0" smtClean="0">
            <a:effectLst>
              <a:outerShdw blurRad="38100" dist="38100" dir="2700000" algn="tl">
                <a:srgbClr val="000000">
                  <a:alpha val="43137"/>
                </a:srgbClr>
              </a:outerShdw>
            </a:effectLst>
          </a:endParaRPr>
        </a:p>
        <a:p>
          <a:pPr lvl="0" algn="ctr" defTabSz="1066800">
            <a:lnSpc>
              <a:spcPct val="90000"/>
            </a:lnSpc>
            <a:spcBef>
              <a:spcPct val="0"/>
            </a:spcBef>
            <a:spcAft>
              <a:spcPct val="35000"/>
            </a:spcAft>
          </a:pPr>
          <a:r>
            <a:rPr lang="en-GB" sz="3200" b="1" kern="1200" dirty="0" smtClean="0">
              <a:effectLst>
                <a:outerShdw blurRad="38100" dist="38100" dir="2700000" algn="tl">
                  <a:srgbClr val="000000">
                    <a:alpha val="43137"/>
                  </a:srgbClr>
                </a:outerShdw>
              </a:effectLst>
            </a:rPr>
            <a:t>Orthodontic treatment mechanics</a:t>
          </a:r>
          <a:endParaRPr lang="en-GB" sz="3200" b="1" kern="1200" dirty="0">
            <a:effectLst>
              <a:outerShdw blurRad="38100" dist="38100" dir="2700000" algn="tl">
                <a:srgbClr val="000000">
                  <a:alpha val="43137"/>
                </a:srgbClr>
              </a:outerShdw>
            </a:effectLst>
          </a:endParaRPr>
        </a:p>
      </dsp:txBody>
      <dsp:txXfrm>
        <a:off x="740835" y="4682654"/>
        <a:ext cx="4530385" cy="897532"/>
      </dsp:txXfrm>
    </dsp:sp>
    <dsp:sp modelId="{1E72CCB2-9B80-4F4E-BD95-DE0055F7B735}">
      <dsp:nvSpPr>
        <dsp:cNvPr id="0" name=""/>
        <dsp:cNvSpPr/>
      </dsp:nvSpPr>
      <dsp:spPr>
        <a:xfrm>
          <a:off x="2115475" y="2584679"/>
          <a:ext cx="2111884" cy="1682523"/>
        </a:xfrm>
        <a:prstGeom prst="ellipse">
          <a:avLst/>
        </a:prstGeom>
        <a:gradFill flip="none" rotWithShape="0">
          <a:gsLst>
            <a:gs pos="0">
              <a:srgbClr val="0BED16">
                <a:shade val="30000"/>
                <a:satMod val="115000"/>
              </a:srgbClr>
            </a:gs>
            <a:gs pos="50000">
              <a:srgbClr val="0BED16">
                <a:shade val="67500"/>
                <a:satMod val="115000"/>
              </a:srgbClr>
            </a:gs>
            <a:gs pos="100000">
              <a:srgbClr val="0BED16">
                <a:shade val="100000"/>
                <a:satMod val="115000"/>
              </a:srgbClr>
            </a:gs>
          </a:gsLst>
          <a:lin ang="0" scaled="1"/>
          <a:tileRect/>
        </a:gra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b="1" kern="1200" dirty="0" smtClean="0"/>
            <a:t>FORCE LEVEL</a:t>
          </a:r>
          <a:endParaRPr lang="en-GB" sz="2000" b="1" kern="1200" dirty="0"/>
        </a:p>
      </dsp:txBody>
      <dsp:txXfrm>
        <a:off x="2424753" y="2831079"/>
        <a:ext cx="1493328" cy="1189723"/>
      </dsp:txXfrm>
    </dsp:sp>
    <dsp:sp modelId="{D39F04AA-0E79-4958-89DA-C37F24EF03C1}">
      <dsp:nvSpPr>
        <dsp:cNvPr id="0" name=""/>
        <dsp:cNvSpPr/>
      </dsp:nvSpPr>
      <dsp:spPr>
        <a:xfrm>
          <a:off x="920237" y="1523995"/>
          <a:ext cx="2390461" cy="1739875"/>
        </a:xfrm>
        <a:prstGeom prst="ellipse">
          <a:avLst/>
        </a:prstGeom>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b="1" kern="1200" dirty="0" smtClean="0"/>
            <a:t>ARCH WIRE SELECTION</a:t>
          </a:r>
          <a:endParaRPr lang="en-GB" sz="1800" b="1" kern="1200" dirty="0"/>
        </a:p>
      </dsp:txBody>
      <dsp:txXfrm>
        <a:off x="1270312" y="1778794"/>
        <a:ext cx="1690311" cy="1230277"/>
      </dsp:txXfrm>
    </dsp:sp>
    <dsp:sp modelId="{8188B82F-F1D1-460B-8BDB-88EC55F48871}">
      <dsp:nvSpPr>
        <dsp:cNvPr id="0" name=""/>
        <dsp:cNvSpPr/>
      </dsp:nvSpPr>
      <dsp:spPr>
        <a:xfrm>
          <a:off x="2996899" y="1526408"/>
          <a:ext cx="2245262" cy="1750188"/>
        </a:xfrm>
        <a:prstGeom prst="ellipse">
          <a:avLst/>
        </a:prstGeom>
        <a:gradFill flip="none" rotWithShape="0">
          <a:gsLst>
            <a:gs pos="0">
              <a:srgbClr val="DA1EA9">
                <a:shade val="30000"/>
                <a:satMod val="115000"/>
              </a:srgbClr>
            </a:gs>
            <a:gs pos="50000">
              <a:srgbClr val="DA1EA9">
                <a:shade val="67500"/>
                <a:satMod val="115000"/>
              </a:srgbClr>
            </a:gs>
            <a:gs pos="100000">
              <a:srgbClr val="DA1EA9">
                <a:shade val="100000"/>
                <a:satMod val="115000"/>
              </a:srgbClr>
            </a:gs>
          </a:gsLst>
          <a:lin ang="16200000" scaled="1"/>
          <a:tileRect/>
        </a:gra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b="1" kern="1200" dirty="0" smtClean="0"/>
            <a:t>BRACKET SELECTION</a:t>
          </a:r>
          <a:endParaRPr lang="en-GB" sz="1800" b="1" kern="1200" dirty="0"/>
        </a:p>
      </dsp:txBody>
      <dsp:txXfrm>
        <a:off x="3325710" y="1782717"/>
        <a:ext cx="1587640" cy="1237570"/>
      </dsp:txXfrm>
    </dsp:sp>
    <dsp:sp modelId="{773B6C4F-1854-47DD-B3A1-FD2261493263}">
      <dsp:nvSpPr>
        <dsp:cNvPr id="0" name=""/>
        <dsp:cNvSpPr/>
      </dsp:nvSpPr>
      <dsp:spPr>
        <a:xfrm>
          <a:off x="5" y="470273"/>
          <a:ext cx="5983544" cy="5092326"/>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8EE9A-E89A-4E87-B786-2F4335103579}">
      <dsp:nvSpPr>
        <dsp:cNvPr id="0" name=""/>
        <dsp:cNvSpPr/>
      </dsp:nvSpPr>
      <dsp:spPr>
        <a:xfrm>
          <a:off x="1611562" y="2438400"/>
          <a:ext cx="607844" cy="1186213"/>
        </a:xfrm>
        <a:custGeom>
          <a:avLst/>
          <a:gdLst/>
          <a:ahLst/>
          <a:cxnLst/>
          <a:rect l="0" t="0" r="0" b="0"/>
          <a:pathLst>
            <a:path>
              <a:moveTo>
                <a:pt x="0" y="0"/>
              </a:moveTo>
              <a:lnTo>
                <a:pt x="303922" y="0"/>
              </a:lnTo>
              <a:lnTo>
                <a:pt x="303922" y="1186213"/>
              </a:lnTo>
              <a:lnTo>
                <a:pt x="607844" y="1186213"/>
              </a:lnTo>
            </a:path>
          </a:pathLst>
        </a:custGeom>
        <a:noFill/>
        <a:ln w="11429" cap="flat" cmpd="sng" algn="ctr">
          <a:solidFill>
            <a:schemeClr val="accent4">
              <a:hueOff val="0"/>
              <a:satOff val="0"/>
              <a:lumOff val="0"/>
              <a:alphaOff val="0"/>
            </a:schemeClr>
          </a:solidFill>
          <a:prstDash val="sysDash"/>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1882163" y="2998184"/>
        <a:ext cx="66644" cy="66644"/>
      </dsp:txXfrm>
    </dsp:sp>
    <dsp:sp modelId="{040DC151-E678-4C5B-AA01-4A27C52EEAD7}">
      <dsp:nvSpPr>
        <dsp:cNvPr id="0" name=""/>
        <dsp:cNvSpPr/>
      </dsp:nvSpPr>
      <dsp:spPr>
        <a:xfrm>
          <a:off x="1611562" y="2392680"/>
          <a:ext cx="663553" cy="91440"/>
        </a:xfrm>
        <a:custGeom>
          <a:avLst/>
          <a:gdLst/>
          <a:ahLst/>
          <a:cxnLst/>
          <a:rect l="0" t="0" r="0" b="0"/>
          <a:pathLst>
            <a:path>
              <a:moveTo>
                <a:pt x="0" y="45720"/>
              </a:moveTo>
              <a:lnTo>
                <a:pt x="331776" y="45720"/>
              </a:lnTo>
              <a:lnTo>
                <a:pt x="331776" y="84451"/>
              </a:lnTo>
              <a:lnTo>
                <a:pt x="663553" y="84451"/>
              </a:lnTo>
            </a:path>
          </a:pathLst>
        </a:custGeom>
        <a:noFill/>
        <a:ln w="11429" cap="flat" cmpd="sng" algn="ctr">
          <a:solidFill>
            <a:schemeClr val="accent4">
              <a:hueOff val="0"/>
              <a:satOff val="0"/>
              <a:lumOff val="0"/>
              <a:alphaOff val="0"/>
            </a:schemeClr>
          </a:solidFill>
          <a:prstDash val="sysDash"/>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1926722" y="2421782"/>
        <a:ext cx="33234" cy="33234"/>
      </dsp:txXfrm>
    </dsp:sp>
    <dsp:sp modelId="{11D1217A-5E88-4C16-AAB1-A1919038B6D9}">
      <dsp:nvSpPr>
        <dsp:cNvPr id="0" name=""/>
        <dsp:cNvSpPr/>
      </dsp:nvSpPr>
      <dsp:spPr>
        <a:xfrm>
          <a:off x="1611562" y="1180477"/>
          <a:ext cx="615989" cy="1257922"/>
        </a:xfrm>
        <a:custGeom>
          <a:avLst/>
          <a:gdLst/>
          <a:ahLst/>
          <a:cxnLst/>
          <a:rect l="0" t="0" r="0" b="0"/>
          <a:pathLst>
            <a:path>
              <a:moveTo>
                <a:pt x="0" y="1257922"/>
              </a:moveTo>
              <a:lnTo>
                <a:pt x="307994" y="1257922"/>
              </a:lnTo>
              <a:lnTo>
                <a:pt x="307994" y="0"/>
              </a:lnTo>
              <a:lnTo>
                <a:pt x="615989" y="0"/>
              </a:lnTo>
            </a:path>
          </a:pathLst>
        </a:custGeom>
        <a:noFill/>
        <a:ln w="11429" cap="flat" cmpd="sng" algn="ctr">
          <a:solidFill>
            <a:schemeClr val="accent4">
              <a:hueOff val="0"/>
              <a:satOff val="0"/>
              <a:lumOff val="0"/>
              <a:alphaOff val="0"/>
            </a:schemeClr>
          </a:solidFill>
          <a:prstDash val="sysDash"/>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1884541" y="1774422"/>
        <a:ext cx="70032" cy="70032"/>
      </dsp:txXfrm>
    </dsp:sp>
    <dsp:sp modelId="{CD6FF803-11E1-40A3-A9B5-D1ABC0CBC1DB}">
      <dsp:nvSpPr>
        <dsp:cNvPr id="0" name=""/>
        <dsp:cNvSpPr/>
      </dsp:nvSpPr>
      <dsp:spPr>
        <a:xfrm rot="16200000">
          <a:off x="-1290133" y="1975104"/>
          <a:ext cx="4876800" cy="926592"/>
        </a:xfrm>
        <a:prstGeom prst="rect">
          <a:avLst/>
        </a:prstGeom>
        <a:solidFill>
          <a:schemeClr val="accent2"/>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en-GB" sz="3400" b="1" kern="1200" dirty="0" smtClean="0">
              <a:effectLst>
                <a:outerShdw blurRad="38100" dist="38100" dir="2700000" algn="tl">
                  <a:srgbClr val="000000">
                    <a:alpha val="43137"/>
                  </a:srgbClr>
                </a:outerShdw>
              </a:effectLst>
            </a:rPr>
            <a:t>For proper bracket positioning</a:t>
          </a:r>
          <a:endParaRPr lang="en-GB" sz="3400" b="1" kern="1200" dirty="0">
            <a:effectLst>
              <a:outerShdw blurRad="38100" dist="38100" dir="2700000" algn="tl">
                <a:srgbClr val="000000">
                  <a:alpha val="43137"/>
                </a:srgbClr>
              </a:outerShdw>
            </a:effectLst>
          </a:endParaRPr>
        </a:p>
      </dsp:txBody>
      <dsp:txXfrm>
        <a:off x="-1290133" y="1975104"/>
        <a:ext cx="4876800" cy="926592"/>
      </dsp:txXfrm>
    </dsp:sp>
    <dsp:sp modelId="{F3A8AD86-42F7-4CF8-879C-3378D93884D0}">
      <dsp:nvSpPr>
        <dsp:cNvPr id="0" name=""/>
        <dsp:cNvSpPr/>
      </dsp:nvSpPr>
      <dsp:spPr>
        <a:xfrm>
          <a:off x="2227552" y="717181"/>
          <a:ext cx="3039221" cy="926592"/>
        </a:xfrm>
        <a:prstGeom prst="rect">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en-GB" sz="3400" b="1" kern="1200" dirty="0" smtClean="0">
              <a:effectLst>
                <a:outerShdw blurRad="38100" dist="38100" dir="2700000" algn="tl">
                  <a:srgbClr val="000000">
                    <a:alpha val="43137"/>
                  </a:srgbClr>
                </a:outerShdw>
              </a:effectLst>
            </a:rPr>
            <a:t>Height</a:t>
          </a:r>
          <a:endParaRPr lang="en-GB" sz="3400" b="1" kern="1200" dirty="0">
            <a:effectLst>
              <a:outerShdw blurRad="38100" dist="38100" dir="2700000" algn="tl">
                <a:srgbClr val="000000">
                  <a:alpha val="43137"/>
                </a:srgbClr>
              </a:outerShdw>
            </a:effectLst>
          </a:endParaRPr>
        </a:p>
      </dsp:txBody>
      <dsp:txXfrm>
        <a:off x="2227552" y="717181"/>
        <a:ext cx="3039221" cy="926592"/>
      </dsp:txXfrm>
    </dsp:sp>
    <dsp:sp modelId="{DF3A9502-68E6-4640-90DE-63CDBF6CB115}">
      <dsp:nvSpPr>
        <dsp:cNvPr id="0" name=""/>
        <dsp:cNvSpPr/>
      </dsp:nvSpPr>
      <dsp:spPr>
        <a:xfrm>
          <a:off x="2275116" y="2013835"/>
          <a:ext cx="3039221" cy="926592"/>
        </a:xfrm>
        <a:prstGeom prst="rect">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en-GB" sz="3400" b="1" kern="1200" dirty="0" smtClean="0"/>
            <a:t>Angulation</a:t>
          </a:r>
          <a:endParaRPr lang="en-GB" sz="3400" b="1" kern="1200" dirty="0"/>
        </a:p>
      </dsp:txBody>
      <dsp:txXfrm>
        <a:off x="2275116" y="2013835"/>
        <a:ext cx="3039221" cy="926592"/>
      </dsp:txXfrm>
    </dsp:sp>
    <dsp:sp modelId="{33661DB0-1B3B-4C59-B8FD-63F8536C8739}">
      <dsp:nvSpPr>
        <dsp:cNvPr id="0" name=""/>
        <dsp:cNvSpPr/>
      </dsp:nvSpPr>
      <dsp:spPr>
        <a:xfrm>
          <a:off x="2219407" y="3161317"/>
          <a:ext cx="3039221" cy="926592"/>
        </a:xfrm>
        <a:prstGeom prst="rect">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en-GB" sz="3400" b="1" kern="1200" dirty="0" err="1" smtClean="0">
              <a:effectLst>
                <a:outerShdw blurRad="38100" dist="38100" dir="2700000" algn="tl">
                  <a:srgbClr val="000000">
                    <a:alpha val="43137"/>
                  </a:srgbClr>
                </a:outerShdw>
              </a:effectLst>
            </a:rPr>
            <a:t>Mesiodistal</a:t>
          </a:r>
          <a:r>
            <a:rPr lang="en-GB" sz="3400" b="1" kern="1200" dirty="0" smtClean="0">
              <a:effectLst>
                <a:outerShdw blurRad="38100" dist="38100" dir="2700000" algn="tl">
                  <a:srgbClr val="000000">
                    <a:alpha val="43137"/>
                  </a:srgbClr>
                </a:outerShdw>
              </a:effectLst>
            </a:rPr>
            <a:t> position</a:t>
          </a:r>
          <a:endParaRPr lang="en-GB" sz="3400" b="1" kern="1200" dirty="0">
            <a:effectLst>
              <a:outerShdw blurRad="38100" dist="38100" dir="2700000" algn="tl">
                <a:srgbClr val="000000">
                  <a:alpha val="43137"/>
                </a:srgbClr>
              </a:outerShdw>
            </a:effectLst>
          </a:endParaRPr>
        </a:p>
      </dsp:txBody>
      <dsp:txXfrm>
        <a:off x="2219407" y="3161317"/>
        <a:ext cx="3039221" cy="92659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810926-1456-4827-845E-1D8145DC1FAD}" type="datetimeFigureOut">
              <a:rPr lang="en-GB" smtClean="0"/>
              <a:t>06/03/2023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4B6CD8-DD79-47F6-9086-7869B0553770}" type="slidenum">
              <a:rPr lang="en-GB" smtClean="0"/>
              <a:t>‹#›</a:t>
            </a:fld>
            <a:endParaRPr lang="en-GB"/>
          </a:p>
        </p:txBody>
      </p:sp>
    </p:spTree>
    <p:extLst>
      <p:ext uri="{BB962C8B-B14F-4D97-AF65-F5344CB8AC3E}">
        <p14:creationId xmlns:p14="http://schemas.microsoft.com/office/powerpoint/2010/main" val="3976058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4B6CD8-DD79-47F6-9086-7869B0553770}" type="slidenum">
              <a:rPr lang="en-GB" smtClean="0"/>
              <a:t>4</a:t>
            </a:fld>
            <a:endParaRPr lang="en-GB"/>
          </a:p>
        </p:txBody>
      </p:sp>
    </p:spTree>
    <p:extLst>
      <p:ext uri="{BB962C8B-B14F-4D97-AF65-F5344CB8AC3E}">
        <p14:creationId xmlns:p14="http://schemas.microsoft.com/office/powerpoint/2010/main" val="3869606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4B6CD8-DD79-47F6-9086-7869B0553770}" type="slidenum">
              <a:rPr lang="en-GB" smtClean="0"/>
              <a:t>12</a:t>
            </a:fld>
            <a:endParaRPr lang="en-GB"/>
          </a:p>
        </p:txBody>
      </p:sp>
    </p:spTree>
    <p:extLst>
      <p:ext uri="{BB962C8B-B14F-4D97-AF65-F5344CB8AC3E}">
        <p14:creationId xmlns:p14="http://schemas.microsoft.com/office/powerpoint/2010/main" val="4099142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4B6CD8-DD79-47F6-9086-7869B0553770}" type="slidenum">
              <a:rPr lang="en-GB" smtClean="0"/>
              <a:t>13</a:t>
            </a:fld>
            <a:endParaRPr lang="en-GB"/>
          </a:p>
        </p:txBody>
      </p:sp>
    </p:spTree>
    <p:extLst>
      <p:ext uri="{BB962C8B-B14F-4D97-AF65-F5344CB8AC3E}">
        <p14:creationId xmlns:p14="http://schemas.microsoft.com/office/powerpoint/2010/main" val="4099142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4B6CD8-DD79-47F6-9086-7869B0553770}" type="slidenum">
              <a:rPr lang="en-GB" smtClean="0"/>
              <a:t>20</a:t>
            </a:fld>
            <a:endParaRPr lang="en-GB"/>
          </a:p>
        </p:txBody>
      </p:sp>
    </p:spTree>
    <p:extLst>
      <p:ext uri="{BB962C8B-B14F-4D97-AF65-F5344CB8AC3E}">
        <p14:creationId xmlns:p14="http://schemas.microsoft.com/office/powerpoint/2010/main" val="4099142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4B6CD8-DD79-47F6-9086-7869B0553770}" type="slidenum">
              <a:rPr lang="en-GB" smtClean="0"/>
              <a:t>45</a:t>
            </a:fld>
            <a:endParaRPr lang="en-GB"/>
          </a:p>
        </p:txBody>
      </p:sp>
    </p:spTree>
    <p:extLst>
      <p:ext uri="{BB962C8B-B14F-4D97-AF65-F5344CB8AC3E}">
        <p14:creationId xmlns:p14="http://schemas.microsoft.com/office/powerpoint/2010/main" val="4112620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4B6CD8-DD79-47F6-9086-7869B0553770}" type="slidenum">
              <a:rPr lang="en-GB" smtClean="0"/>
              <a:t>46</a:t>
            </a:fld>
            <a:endParaRPr lang="en-GB"/>
          </a:p>
        </p:txBody>
      </p:sp>
    </p:spTree>
    <p:extLst>
      <p:ext uri="{BB962C8B-B14F-4D97-AF65-F5344CB8AC3E}">
        <p14:creationId xmlns:p14="http://schemas.microsoft.com/office/powerpoint/2010/main" val="4112620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4B6CD8-DD79-47F6-9086-7869B0553770}" type="slidenum">
              <a:rPr lang="en-GB" smtClean="0"/>
              <a:t>47</a:t>
            </a:fld>
            <a:endParaRPr lang="en-GB"/>
          </a:p>
        </p:txBody>
      </p:sp>
    </p:spTree>
    <p:extLst>
      <p:ext uri="{BB962C8B-B14F-4D97-AF65-F5344CB8AC3E}">
        <p14:creationId xmlns:p14="http://schemas.microsoft.com/office/powerpoint/2010/main" val="4112620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4B6CD8-DD79-47F6-9086-7869B0553770}" type="slidenum">
              <a:rPr lang="en-GB" smtClean="0"/>
              <a:t>48</a:t>
            </a:fld>
            <a:endParaRPr lang="en-GB"/>
          </a:p>
        </p:txBody>
      </p:sp>
    </p:spTree>
    <p:extLst>
      <p:ext uri="{BB962C8B-B14F-4D97-AF65-F5344CB8AC3E}">
        <p14:creationId xmlns:p14="http://schemas.microsoft.com/office/powerpoint/2010/main" val="4112620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3/6/2023</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B6F15528-21DE-4FAA-801E-634DDDAF4B2B}"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3/6/2023</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3/6/2023</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1D8BD707-D9CF-40AE-B4C6-C98DA3205C09}" type="datetimeFigureOut">
              <a:rPr lang="en-US" smtClean="0"/>
              <a:pPr/>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3/6/2023</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B6F15528-21DE-4FAA-801E-634DDDAF4B2B}"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3/6/2023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1D8BD707-D9CF-40AE-B4C6-C98DA3205C09}" type="datetimeFigureOut">
              <a:rPr lang="en-US" smtClean="0"/>
              <a:pPr/>
              <a:t>3/6/2023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3/6/2023</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B6F15528-21DE-4FAA-801E-634DDDAF4B2B}"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1D8BD707-D9CF-40AE-B4C6-C98DA3205C09}" type="datetimeFigureOut">
              <a:rPr lang="en-US" smtClean="0"/>
              <a:pPr/>
              <a:t>3/6/2023</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1D8BD707-D9CF-40AE-B4C6-C98DA3205C09}" type="datetimeFigureOut">
              <a:rPr lang="en-US" smtClean="0"/>
              <a:pPr/>
              <a:t>3/6/2023</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6F15528-21DE-4FAA-801E-634DDDAF4B2B}"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4417" r:id="rId1"/>
    <p:sldLayoutId id="2147484418" r:id="rId2"/>
    <p:sldLayoutId id="2147484419" r:id="rId3"/>
    <p:sldLayoutId id="2147484420" r:id="rId4"/>
    <p:sldLayoutId id="2147484421" r:id="rId5"/>
    <p:sldLayoutId id="2147484422" r:id="rId6"/>
    <p:sldLayoutId id="2147484423" r:id="rId7"/>
    <p:sldLayoutId id="2147484424" r:id="rId8"/>
    <p:sldLayoutId id="2147484425" r:id="rId9"/>
    <p:sldLayoutId id="2147484426" r:id="rId10"/>
    <p:sldLayoutId id="2147484427"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6.png"/><Relationship Id="rId1" Type="http://schemas.openxmlformats.org/officeDocument/2006/relationships/slideLayout" Target="../slideLayouts/slideLayout8.xml"/><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8.xml"/><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20000"/>
                <a:lumOff val="80000"/>
              </a:schemeClr>
            </a:gs>
            <a:gs pos="60000">
              <a:schemeClr val="bg2">
                <a:shade val="92000"/>
                <a:satMod val="230000"/>
              </a:schemeClr>
            </a:gs>
            <a:gs pos="100000">
              <a:schemeClr val="bg2">
                <a:tint val="85000"/>
                <a:satMod val="400000"/>
              </a:schemeClr>
            </a:gs>
          </a:gsLst>
          <a:lin ang="5400000" scaled="0"/>
        </a:gradFill>
        <a:effectLst/>
      </p:bgPr>
    </p:bg>
    <p:spTree>
      <p:nvGrpSpPr>
        <p:cNvPr id="1" name=""/>
        <p:cNvGrpSpPr/>
        <p:nvPr/>
      </p:nvGrpSpPr>
      <p:grpSpPr>
        <a:xfrm>
          <a:off x="0" y="0"/>
          <a:ext cx="0" cy="0"/>
          <a:chOff x="0" y="0"/>
          <a:chExt cx="0" cy="0"/>
        </a:xfrm>
      </p:grpSpPr>
      <p:sp>
        <p:nvSpPr>
          <p:cNvPr id="15" name="Title 14"/>
          <p:cNvSpPr>
            <a:spLocks noGrp="1"/>
          </p:cNvSpPr>
          <p:nvPr>
            <p:ph type="title"/>
          </p:nvPr>
        </p:nvSpPr>
        <p:spPr>
          <a:xfrm>
            <a:off x="880915" y="457200"/>
            <a:ext cx="7278329" cy="1493838"/>
          </a:xfrm>
        </p:spPr>
        <p:txBody>
          <a:bodyPr>
            <a:normAutofit fontScale="90000"/>
          </a:bodyPr>
          <a:lstStyle/>
          <a:p>
            <a:pPr algn="ctr"/>
            <a:r>
              <a:rPr lang="en-GB" sz="6000" b="1" dirty="0" smtClean="0"/>
              <a:t>Bracket positioning </a:t>
            </a:r>
            <a:r>
              <a:rPr lang="en-GB" sz="4000" dirty="0" smtClean="0"/>
              <a:t/>
            </a:r>
            <a:br>
              <a:rPr lang="en-GB" sz="4000" dirty="0" smtClean="0"/>
            </a:br>
            <a:r>
              <a:rPr lang="en-GB" sz="3200" b="1" dirty="0" smtClean="0"/>
              <a:t>in </a:t>
            </a:r>
            <a:r>
              <a:rPr lang="en-GB" sz="3200" b="1" dirty="0"/>
              <a:t>different </a:t>
            </a:r>
            <a:r>
              <a:rPr lang="en-GB" sz="3200" b="1" dirty="0" err="1" smtClean="0"/>
              <a:t>preadjusted</a:t>
            </a:r>
            <a:r>
              <a:rPr lang="en-GB" sz="3200" b="1" dirty="0" smtClean="0"/>
              <a:t> systems </a:t>
            </a:r>
            <a:endParaRPr lang="en-GB" sz="4800" b="1" dirty="0"/>
          </a:p>
        </p:txBody>
      </p:sp>
      <p:sp>
        <p:nvSpPr>
          <p:cNvPr id="18" name="TextBox 17"/>
          <p:cNvSpPr txBox="1"/>
          <p:nvPr/>
        </p:nvSpPr>
        <p:spPr>
          <a:xfrm>
            <a:off x="1676400" y="5078361"/>
            <a:ext cx="6172200" cy="461665"/>
          </a:xfrm>
          <a:prstGeom prst="rect">
            <a:avLst/>
          </a:prstGeom>
          <a:noFill/>
        </p:spPr>
        <p:txBody>
          <a:bodyPr wrap="square" rtlCol="0">
            <a:spAutoFit/>
          </a:bodyPr>
          <a:lstStyle/>
          <a:p>
            <a:r>
              <a:rPr lang="en-GB" sz="2400" b="1" dirty="0" smtClean="0"/>
              <a:t>Lect. Noor </a:t>
            </a:r>
            <a:r>
              <a:rPr lang="en-GB" sz="2400" b="1" dirty="0" err="1" smtClean="0"/>
              <a:t>Falah</a:t>
            </a:r>
            <a:r>
              <a:rPr lang="en-GB" sz="2400" b="1" dirty="0" smtClean="0"/>
              <a:t> </a:t>
            </a:r>
            <a:r>
              <a:rPr lang="en-GB" sz="2400" b="1" dirty="0" err="1" smtClean="0"/>
              <a:t>Kadhim</a:t>
            </a:r>
            <a:r>
              <a:rPr lang="en-GB" sz="2400" b="1" dirty="0" smtClean="0"/>
              <a:t> Al </a:t>
            </a:r>
            <a:r>
              <a:rPr lang="en-GB" sz="2400" b="1" dirty="0" err="1" smtClean="0"/>
              <a:t>Khawaja</a:t>
            </a:r>
            <a:endParaRPr lang="en-GB" sz="24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666999"/>
            <a:ext cx="1676400" cy="171728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631" y="2667000"/>
            <a:ext cx="1631226" cy="1639230"/>
          </a:xfrm>
          <a:prstGeom prst="rect">
            <a:avLst/>
          </a:prstGeom>
        </p:spPr>
      </p:pic>
      <p:sp>
        <p:nvSpPr>
          <p:cNvPr id="6" name="TextBox 5"/>
          <p:cNvSpPr txBox="1"/>
          <p:nvPr/>
        </p:nvSpPr>
        <p:spPr>
          <a:xfrm>
            <a:off x="1999799" y="3290567"/>
            <a:ext cx="5334000" cy="1261884"/>
          </a:xfrm>
          <a:prstGeom prst="rect">
            <a:avLst/>
          </a:prstGeom>
          <a:noFill/>
        </p:spPr>
        <p:txBody>
          <a:bodyPr wrap="square" rtlCol="0">
            <a:spAutoFit/>
          </a:bodyPr>
          <a:lstStyle/>
          <a:p>
            <a:pPr algn="ctr"/>
            <a:r>
              <a:rPr lang="en-GB" sz="2800" b="1" dirty="0" smtClean="0"/>
              <a:t>Training course</a:t>
            </a:r>
          </a:p>
          <a:p>
            <a:pPr algn="ctr"/>
            <a:r>
              <a:rPr lang="en-GB" sz="2800" b="1" dirty="0" smtClean="0"/>
              <a:t>2</a:t>
            </a:r>
            <a:r>
              <a:rPr lang="en-GB" sz="2800" b="1" baseline="30000" dirty="0" smtClean="0"/>
              <a:t>nd</a:t>
            </a:r>
            <a:r>
              <a:rPr lang="en-GB" sz="2800" b="1" dirty="0" smtClean="0"/>
              <a:t> part  </a:t>
            </a:r>
          </a:p>
          <a:p>
            <a:endParaRPr lang="en-GB" sz="2000" b="1" dirty="0"/>
          </a:p>
        </p:txBody>
      </p:sp>
    </p:spTree>
    <p:extLst>
      <p:ext uri="{BB962C8B-B14F-4D97-AF65-F5344CB8AC3E}">
        <p14:creationId xmlns:p14="http://schemas.microsoft.com/office/powerpoint/2010/main" val="38270202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p:bldP spid="18"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4297363" cy="685800"/>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GB"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ROTH</a:t>
            </a:r>
            <a:endParaRPr lang="en-GB"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4294967295"/>
          </p:nvPr>
        </p:nvSpPr>
        <p:spPr>
          <a:xfrm>
            <a:off x="609600" y="1219200"/>
            <a:ext cx="3581400" cy="4286250"/>
          </a:xfrm>
        </p:spPr>
        <p:txBody>
          <a:bodyPr>
            <a:noAutofit/>
          </a:bodyPr>
          <a:lstStyle/>
          <a:p>
            <a:pPr marL="285750" indent="-285750" algn="justLow">
              <a:buClr>
                <a:srgbClr val="DA1EA9"/>
              </a:buClr>
              <a:buSzPct val="135000"/>
              <a:buBlip>
                <a:blip r:embed="rId2"/>
              </a:buBlip>
            </a:pPr>
            <a:r>
              <a:rPr lang="en-GB"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Upper </a:t>
            </a:r>
            <a:r>
              <a:rPr lang="en-GB"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and lower Canine </a:t>
            </a:r>
            <a:endParaRPr lang="en-GB"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endParaRPr>
          </a:p>
          <a:p>
            <a:pPr marL="0" indent="0" algn="justLow">
              <a:buClr>
                <a:srgbClr val="DA1EA9"/>
              </a:buClr>
              <a:buSzPct val="135000"/>
              <a:buNone/>
            </a:pPr>
            <a:endParaRPr lang="en-GB"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endParaRPr>
          </a:p>
          <a:p>
            <a:pPr marL="285750" indent="-285750" algn="justLow">
              <a:buClr>
                <a:srgbClr val="DA1EA9"/>
              </a:buClr>
              <a:buSzPct val="135000"/>
              <a:buBlip>
                <a:blip r:embed="rId2"/>
              </a:buBlip>
            </a:pPr>
            <a:endParaRPr lang="en-GB"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endParaRPr>
          </a:p>
          <a:p>
            <a:pPr marL="0" indent="0" algn="justLow">
              <a:buClr>
                <a:srgbClr val="DA1EA9"/>
              </a:buClr>
              <a:buSzPct val="135000"/>
            </a:pPr>
            <a:endParaRPr lang="en-GB"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endParaRPr>
          </a:p>
          <a:p>
            <a:pPr marL="285750" indent="-285750" algn="justLow">
              <a:buClr>
                <a:srgbClr val="DA1EA9"/>
              </a:buClr>
              <a:buSzPct val="135000"/>
              <a:buBlip>
                <a:blip r:embed="rId2"/>
              </a:buBlip>
            </a:pPr>
            <a:r>
              <a:rPr lang="en-GB"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Upper </a:t>
            </a:r>
            <a:r>
              <a:rPr lang="en-GB"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and lower </a:t>
            </a:r>
            <a:r>
              <a:rPr lang="en-GB"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incisors</a:t>
            </a:r>
            <a:endParaRPr lang="en-GB" sz="1600"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endParaRPr>
          </a:p>
        </p:txBody>
      </p:sp>
      <p:pic>
        <p:nvPicPr>
          <p:cNvPr id="15370" name="Pictur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973" t="25769" r="14807" b="34006"/>
          <a:stretch/>
        </p:blipFill>
        <p:spPr bwMode="auto">
          <a:xfrm>
            <a:off x="6923527" y="1451780"/>
            <a:ext cx="1061240" cy="1135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1" name="Picture 11"/>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l="9049" t="23640" r="63110" b="14201"/>
          <a:stretch/>
        </p:blipFill>
        <p:spPr bwMode="auto">
          <a:xfrm>
            <a:off x="5432479" y="1219200"/>
            <a:ext cx="955218"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Straight Connector 23"/>
          <p:cNvCxnSpPr>
            <a:stCxn id="15371" idx="0"/>
            <a:endCxn id="15371" idx="2"/>
          </p:cNvCxnSpPr>
          <p:nvPr/>
        </p:nvCxnSpPr>
        <p:spPr>
          <a:xfrm>
            <a:off x="5910088" y="1219200"/>
            <a:ext cx="0" cy="1600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562600" y="2390633"/>
            <a:ext cx="6875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7924800" y="1998827"/>
            <a:ext cx="533401" cy="11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372" name="Picture 12"/>
          <p:cNvPicPr>
            <a:picLocks noChangeAspect="1" noChangeArrowheads="1"/>
          </p:cNvPicPr>
          <p:nvPr/>
        </p:nvPicPr>
        <p:blipFill rotWithShape="1">
          <a:blip r:embed="rId6">
            <a:extLst>
              <a:ext uri="{28A0092B-C50C-407E-A947-70E740481C1C}">
                <a14:useLocalDpi xmlns:a14="http://schemas.microsoft.com/office/drawing/2010/main" val="0"/>
              </a:ext>
            </a:extLst>
          </a:blip>
          <a:srcRect l="52483" t="23041" r="3455" b="51036"/>
          <a:stretch/>
        </p:blipFill>
        <p:spPr bwMode="auto">
          <a:xfrm>
            <a:off x="6856025" y="3718883"/>
            <a:ext cx="1932632" cy="853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3" name="Picture 13"/>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rcRect l="4660" t="17542" r="56049" b="44234"/>
          <a:stretch/>
        </p:blipFill>
        <p:spPr bwMode="auto">
          <a:xfrm>
            <a:off x="4724400" y="3444687"/>
            <a:ext cx="2066407" cy="1508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 name="Straight Arrow Connector 25"/>
          <p:cNvCxnSpPr/>
          <p:nvPr/>
        </p:nvCxnSpPr>
        <p:spPr>
          <a:xfrm>
            <a:off x="7315200" y="3276599"/>
            <a:ext cx="304800" cy="53340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162800" y="3352799"/>
            <a:ext cx="304800" cy="53340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432479" y="3490715"/>
            <a:ext cx="4603" cy="14622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172393" y="4572000"/>
            <a:ext cx="6188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45260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 calcmode="lin" valueType="num">
                                      <p:cBhvr>
                                        <p:cTn id="14"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346112"/>
            <a:ext cx="2133600" cy="963367"/>
          </a:xfrm>
        </p:spPr>
        <p:txBody>
          <a:bodyPr vert="horz" lIns="91440" tIns="45720" rIns="91440" bIns="0" rtlCol="0" anchor="b">
            <a:noAutofit/>
          </a:bodyPr>
          <a:lstStyle/>
          <a:p>
            <a:pPr algn="ctr"/>
            <a:r>
              <a:rPr lang="en-GB" sz="4800" dirty="0" smtClean="0">
                <a:solidFill>
                  <a:schemeClr val="tx1"/>
                </a:solidFill>
              </a:rPr>
              <a:t>MBT</a:t>
            </a:r>
            <a:r>
              <a:rPr lang="en-GB" dirty="0" smtClean="0">
                <a:solidFill>
                  <a:schemeClr val="tx1"/>
                </a:solidFill>
              </a:rPr>
              <a:t/>
            </a:r>
            <a:br>
              <a:rPr lang="en-GB" dirty="0" smtClean="0">
                <a:solidFill>
                  <a:schemeClr val="tx1"/>
                </a:solidFill>
              </a:rPr>
            </a:br>
            <a:endParaRPr lang="en-GB" dirty="0">
              <a:solidFill>
                <a:schemeClr val="tx1"/>
              </a:solidFill>
            </a:endParaRPr>
          </a:p>
        </p:txBody>
      </p:sp>
      <p:sp>
        <p:nvSpPr>
          <p:cNvPr id="7" name="Content Placeholder 2"/>
          <p:cNvSpPr>
            <a:spLocks noGrp="1"/>
          </p:cNvSpPr>
          <p:nvPr>
            <p:ph sz="quarter" idx="1"/>
          </p:nvPr>
        </p:nvSpPr>
        <p:spPr>
          <a:xfrm>
            <a:off x="609600" y="2590800"/>
            <a:ext cx="5105400" cy="2481322"/>
          </a:xfrm>
          <a:effectLst>
            <a:innerShdw blurRad="114300">
              <a:prstClr val="black"/>
            </a:innerShdw>
          </a:effectLst>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p>
            <a:pPr marL="0" indent="0" algn="justLow">
              <a:buSzPct val="125000"/>
            </a:pPr>
            <a:r>
              <a:rPr lang="en-GB" sz="2000" b="0" dirty="0"/>
              <a:t>The MBT system proposes the use of rhomboidal or trapezoidal shaped brackets. In these brackets, the indicated angulation for each tooth is built in the angle formed between the lateral edges and the upper and lower edges. Thus, the slot is parallel to the upper and lower edges. </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3581" y="2330245"/>
            <a:ext cx="2954075"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953000" y="6096000"/>
            <a:ext cx="3894656" cy="369332"/>
          </a:xfrm>
          <a:prstGeom prst="rect">
            <a:avLst/>
          </a:prstGeom>
        </p:spPr>
        <p:txBody>
          <a:bodyPr wrap="none">
            <a:spAutoFit/>
          </a:bodyPr>
          <a:lstStyle/>
          <a:p>
            <a:r>
              <a:rPr lang="en-GB" dirty="0"/>
              <a:t>MBT brackets. Parallel horizontal lines</a:t>
            </a:r>
          </a:p>
        </p:txBody>
      </p:sp>
    </p:spTree>
    <p:extLst>
      <p:ext uri="{BB962C8B-B14F-4D97-AF65-F5344CB8AC3E}">
        <p14:creationId xmlns:p14="http://schemas.microsoft.com/office/powerpoint/2010/main" val="119714520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19200"/>
            <a:ext cx="2286000" cy="963367"/>
          </a:xfrm>
        </p:spPr>
        <p:txBody>
          <a:bodyPr vert="horz" lIns="91440" tIns="45720" rIns="91440" bIns="0" rtlCol="0" anchor="b">
            <a:noAutofit/>
          </a:bodyPr>
          <a:lstStyle/>
          <a:p>
            <a:pPr algn="ctr"/>
            <a:r>
              <a:rPr lang="en-GB" sz="4800" dirty="0" smtClean="0">
                <a:solidFill>
                  <a:schemeClr val="tx1"/>
                </a:solidFill>
              </a:rPr>
              <a:t>MBT</a:t>
            </a:r>
            <a:r>
              <a:rPr lang="en-GB" dirty="0" smtClean="0">
                <a:solidFill>
                  <a:schemeClr val="tx1"/>
                </a:solidFill>
              </a:rPr>
              <a:t/>
            </a:r>
            <a:br>
              <a:rPr lang="en-GB" dirty="0" smtClean="0">
                <a:solidFill>
                  <a:schemeClr val="tx1"/>
                </a:solidFill>
              </a:rPr>
            </a:br>
            <a:endParaRPr lang="en-GB" dirty="0">
              <a:solidFill>
                <a:schemeClr val="tx1"/>
              </a:solidFill>
            </a:endParaRPr>
          </a:p>
        </p:txBody>
      </p:sp>
      <p:sp>
        <p:nvSpPr>
          <p:cNvPr id="3" name="Content Placeholder 2"/>
          <p:cNvSpPr>
            <a:spLocks noGrp="1"/>
          </p:cNvSpPr>
          <p:nvPr>
            <p:ph sz="quarter" idx="1"/>
          </p:nvPr>
        </p:nvSpPr>
        <p:spPr>
          <a:xfrm>
            <a:off x="228600" y="2249129"/>
            <a:ext cx="4953000" cy="3505200"/>
          </a:xfrm>
          <a:effectLst>
            <a:innerShdw blurRad="114300">
              <a:prstClr val="black"/>
            </a:innerShdw>
          </a:effectLst>
        </p:spPr>
        <p:style>
          <a:lnRef idx="2">
            <a:schemeClr val="accent3"/>
          </a:lnRef>
          <a:fillRef idx="1">
            <a:schemeClr val="lt1"/>
          </a:fillRef>
          <a:effectRef idx="0">
            <a:schemeClr val="accent3"/>
          </a:effectRef>
          <a:fontRef idx="minor">
            <a:schemeClr val="dk1"/>
          </a:fontRef>
        </p:style>
        <p:txBody>
          <a:bodyPr>
            <a:noAutofit/>
          </a:bodyPr>
          <a:lstStyle/>
          <a:p>
            <a:pPr marL="285750" indent="-285750" algn="justLow">
              <a:buSzPct val="125000"/>
              <a:buBlip>
                <a:blip r:embed="rId3"/>
              </a:buBlip>
            </a:pPr>
            <a:r>
              <a:rPr lang="en-GB" sz="1800" b="0" dirty="0" smtClean="0"/>
              <a:t>IE should be used as reference for bracket positioning in incisors. The bracket must be positioned in the centre of the LACC and the slot must be </a:t>
            </a:r>
            <a:r>
              <a:rPr lang="en-GB" sz="1800" b="0" dirty="0"/>
              <a:t>positioned parallel to the IE for axial adjustment</a:t>
            </a:r>
            <a:r>
              <a:rPr lang="en-GB" sz="1800" b="0" dirty="0" smtClean="0"/>
              <a:t>.</a:t>
            </a:r>
          </a:p>
          <a:p>
            <a:pPr marL="285750" indent="-285750" algn="justLow">
              <a:buSzPct val="125000"/>
              <a:buBlip>
                <a:blip r:embed="rId3"/>
              </a:buBlip>
            </a:pPr>
            <a:r>
              <a:rPr lang="en-GB" sz="1800" b="0" dirty="0" smtClean="0"/>
              <a:t> </a:t>
            </a:r>
            <a:r>
              <a:rPr lang="en-GB" sz="1800" b="0" dirty="0"/>
              <a:t>Consequently, when brackets are placed </a:t>
            </a:r>
            <a:r>
              <a:rPr lang="en-GB" sz="1800" b="0" dirty="0" smtClean="0"/>
              <a:t>in the vestibular faces of the incisors, the projected horizontal lines exhibit parallelism, which creates greater visual comfort for the operator, facilitating the bracket positioning stage</a:t>
            </a:r>
            <a:endParaRPr lang="en-GB" sz="1800"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057400"/>
            <a:ext cx="2954075"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953000" y="6096000"/>
            <a:ext cx="3894656" cy="369332"/>
          </a:xfrm>
          <a:prstGeom prst="rect">
            <a:avLst/>
          </a:prstGeom>
        </p:spPr>
        <p:txBody>
          <a:bodyPr wrap="none">
            <a:spAutoFit/>
          </a:bodyPr>
          <a:lstStyle/>
          <a:p>
            <a:r>
              <a:rPr lang="en-GB" dirty="0"/>
              <a:t>MBT brackets. Parallel horizontal lines</a:t>
            </a:r>
          </a:p>
        </p:txBody>
      </p:sp>
    </p:spTree>
    <p:extLst>
      <p:ext uri="{BB962C8B-B14F-4D97-AF65-F5344CB8AC3E}">
        <p14:creationId xmlns:p14="http://schemas.microsoft.com/office/powerpoint/2010/main" val="345234426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0"/>
            <a:ext cx="2819400" cy="963367"/>
          </a:xfrm>
        </p:spPr>
        <p:txBody>
          <a:bodyPr vert="horz" lIns="91440" tIns="45720" rIns="91440" bIns="0" rtlCol="0" anchor="b">
            <a:noAutofit/>
          </a:bodyPr>
          <a:lstStyle/>
          <a:p>
            <a:pPr algn="ctr"/>
            <a:r>
              <a:rPr lang="en-GB" sz="4800" dirty="0" smtClean="0">
                <a:solidFill>
                  <a:schemeClr val="tx1"/>
                </a:solidFill>
              </a:rPr>
              <a:t>MBT</a:t>
            </a:r>
            <a:r>
              <a:rPr lang="en-GB" dirty="0" smtClean="0">
                <a:solidFill>
                  <a:schemeClr val="tx1"/>
                </a:solidFill>
              </a:rPr>
              <a:t/>
            </a:r>
            <a:br>
              <a:rPr lang="en-GB" dirty="0" smtClean="0">
                <a:solidFill>
                  <a:schemeClr val="tx1"/>
                </a:solidFill>
              </a:rPr>
            </a:br>
            <a:endParaRPr lang="en-GB" dirty="0">
              <a:solidFill>
                <a:schemeClr val="tx1"/>
              </a:solidFill>
            </a:endParaRPr>
          </a:p>
        </p:txBody>
      </p:sp>
      <p:sp>
        <p:nvSpPr>
          <p:cNvPr id="5" name="Content Placeholder 4"/>
          <p:cNvSpPr>
            <a:spLocks noGrp="1"/>
          </p:cNvSpPr>
          <p:nvPr>
            <p:ph sz="quarter" idx="1"/>
          </p:nvPr>
        </p:nvSpPr>
        <p:spPr>
          <a:xfrm>
            <a:off x="4114800" y="838200"/>
            <a:ext cx="3962400" cy="1572087"/>
          </a:xfrm>
        </p:spPr>
        <p:txBody>
          <a:bodyPr>
            <a:normAutofit/>
          </a:bodyPr>
          <a:lstStyle/>
          <a:p>
            <a:pPr algn="ctr"/>
            <a:r>
              <a:rPr lang="en-GB" sz="3600" dirty="0" smtClean="0">
                <a:effectLst>
                  <a:outerShdw blurRad="38100" dist="38100" dir="2700000" algn="tl">
                    <a:srgbClr val="000000">
                      <a:alpha val="43137"/>
                    </a:srgbClr>
                  </a:outerShdw>
                </a:effectLst>
              </a:rPr>
              <a:t>Using bracket </a:t>
            </a:r>
            <a:r>
              <a:rPr lang="en-GB" sz="3600" dirty="0" err="1" smtClean="0">
                <a:effectLst>
                  <a:outerShdw blurRad="38100" dist="38100" dir="2700000" algn="tl">
                    <a:srgbClr val="000000">
                      <a:alpha val="43137"/>
                    </a:srgbClr>
                  </a:outerShdw>
                </a:effectLst>
              </a:rPr>
              <a:t>positionig</a:t>
            </a:r>
            <a:r>
              <a:rPr lang="en-GB" sz="3600" dirty="0" smtClean="0">
                <a:effectLst>
                  <a:outerShdw blurRad="38100" dist="38100" dir="2700000" algn="tl">
                    <a:srgbClr val="000000">
                      <a:alpha val="43137"/>
                    </a:srgbClr>
                  </a:outerShdw>
                </a:effectLst>
              </a:rPr>
              <a:t> chart</a:t>
            </a:r>
            <a:endParaRPr lang="en-GB" sz="3600" dirty="0">
              <a:effectLst>
                <a:outerShdw blurRad="38100" dist="38100" dir="2700000" algn="tl">
                  <a:srgbClr val="000000">
                    <a:alpha val="43137"/>
                  </a:srgbClr>
                </a:outerShdw>
              </a:effectLst>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637"/>
          <a:stretch/>
        </p:blipFill>
        <p:spPr bwMode="auto">
          <a:xfrm>
            <a:off x="4038600" y="2209800"/>
            <a:ext cx="4129706"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030558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3106994" y="762000"/>
            <a:ext cx="5821730" cy="1447800"/>
          </a:xfrm>
        </p:spPr>
        <p:txBody>
          <a:bodyPr>
            <a:normAutofit/>
          </a:bodyPr>
          <a:lstStyle/>
          <a:p>
            <a:r>
              <a:rPr lang="en-US" sz="2400" dirty="0">
                <a:solidFill>
                  <a:schemeClr val="tx1"/>
                </a:solidFill>
              </a:rPr>
              <a:t>Individualized bracket-positioning chart - before completion. It is helpful to have an adult and a child </a:t>
            </a:r>
            <a:r>
              <a:rPr lang="en-US" sz="2400" dirty="0" smtClean="0">
                <a:solidFill>
                  <a:schemeClr val="tx1"/>
                </a:solidFill>
              </a:rPr>
              <a:t>version available</a:t>
            </a:r>
            <a:r>
              <a:rPr lang="en-US" sz="2400" dirty="0">
                <a:solidFill>
                  <a:schemeClr val="tx1"/>
                </a:solidFill>
              </a:rPr>
              <a:t>.</a:t>
            </a:r>
          </a:p>
        </p:txBody>
      </p:sp>
      <p:sp>
        <p:nvSpPr>
          <p:cNvPr id="5" name="Content Placeholder 4"/>
          <p:cNvSpPr>
            <a:spLocks noGrp="1"/>
          </p:cNvSpPr>
          <p:nvPr>
            <p:ph sz="quarter" idx="1"/>
          </p:nvPr>
        </p:nvSpPr>
        <p:spPr>
          <a:xfrm>
            <a:off x="516194" y="5340888"/>
            <a:ext cx="8305800" cy="1676400"/>
          </a:xfrm>
        </p:spPr>
        <p:txBody>
          <a:bodyPr>
            <a:normAutofit/>
          </a:bodyPr>
          <a:lstStyle/>
          <a:p>
            <a:endParaRPr lang="en-US" sz="2400"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8763000" cy="340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7834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512506" y="838200"/>
            <a:ext cx="8077200" cy="1447800"/>
          </a:xfrm>
        </p:spPr>
        <p:txBody>
          <a:bodyPr>
            <a:normAutofit/>
          </a:bodyPr>
          <a:lstStyle/>
          <a:p>
            <a:r>
              <a:rPr lang="en-US" dirty="0"/>
              <a:t>It is helpful in some cases to place upper canine and </a:t>
            </a:r>
            <a:r>
              <a:rPr lang="en-US" dirty="0" smtClean="0"/>
              <a:t>upper right CI brackets </a:t>
            </a:r>
            <a:r>
              <a:rPr lang="en-US" dirty="0"/>
              <a:t>0.5 mm more </a:t>
            </a:r>
            <a:r>
              <a:rPr lang="en-US" dirty="0" err="1"/>
              <a:t>gingivally</a:t>
            </a:r>
            <a:r>
              <a:rPr lang="en-US" dirty="0"/>
              <a:t>, especially in cases with pointed teeth</a:t>
            </a:r>
          </a:p>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6" y="4114800"/>
            <a:ext cx="9067800" cy="1875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4" y="2194219"/>
            <a:ext cx="9085006" cy="172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own Arrow 4"/>
          <p:cNvSpPr/>
          <p:nvPr/>
        </p:nvSpPr>
        <p:spPr>
          <a:xfrm>
            <a:off x="4068097" y="3657600"/>
            <a:ext cx="533400"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3506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09800"/>
            <a:ext cx="2819400" cy="2667000"/>
          </a:xfrm>
        </p:spPr>
        <p:txBody>
          <a:bodyPr/>
          <a:lstStyle/>
          <a:p>
            <a:r>
              <a:rPr lang="en-US" sz="3600" i="1" dirty="0" smtClean="0"/>
              <a:t>Chart individualization </a:t>
            </a:r>
            <a:r>
              <a:rPr lang="en-US" sz="3600" i="1" dirty="0"/>
              <a:t>in </a:t>
            </a:r>
            <a:r>
              <a:rPr lang="en-US" sz="3600" i="1" u="sng" dirty="0"/>
              <a:t>deep-bite</a:t>
            </a:r>
            <a:r>
              <a:rPr lang="en-US" sz="3600" i="1" dirty="0"/>
              <a:t/>
            </a:r>
            <a:br>
              <a:rPr lang="en-US" sz="3600" i="1" dirty="0"/>
            </a:br>
            <a:r>
              <a:rPr lang="en-US" sz="3600" i="1" dirty="0"/>
              <a:t>and </a:t>
            </a:r>
            <a:r>
              <a:rPr lang="en-US" sz="3600" i="1" u="sng" dirty="0"/>
              <a:t>open-bite </a:t>
            </a:r>
            <a:r>
              <a:rPr lang="en-US" sz="3600" i="1" dirty="0"/>
              <a:t>cases</a:t>
            </a:r>
            <a:r>
              <a:rPr lang="en-US" i="1" dirty="0"/>
              <a:t/>
            </a:r>
            <a:br>
              <a:rPr lang="en-US" i="1" dirty="0"/>
            </a:br>
            <a:endParaRPr lang="en-US" dirty="0"/>
          </a:p>
        </p:txBody>
      </p:sp>
      <p:sp>
        <p:nvSpPr>
          <p:cNvPr id="3" name="Text Placeholder 2"/>
          <p:cNvSpPr>
            <a:spLocks noGrp="1"/>
          </p:cNvSpPr>
          <p:nvPr>
            <p:ph type="body" idx="2"/>
          </p:nvPr>
        </p:nvSpPr>
        <p:spPr>
          <a:xfrm>
            <a:off x="3124200" y="685800"/>
            <a:ext cx="4876800" cy="2362200"/>
          </a:xfrm>
        </p:spPr>
        <p:txBody>
          <a:bodyPr>
            <a:noAutofit/>
          </a:bodyPr>
          <a:lstStyle/>
          <a:p>
            <a:r>
              <a:rPr lang="en-US" sz="3200" dirty="0" smtClean="0">
                <a:solidFill>
                  <a:schemeClr val="tx1"/>
                </a:solidFill>
              </a:rPr>
              <a:t>Can  </a:t>
            </a:r>
            <a:r>
              <a:rPr lang="en-US" sz="3200" dirty="0">
                <a:solidFill>
                  <a:schemeClr val="tx1"/>
                </a:solidFill>
              </a:rPr>
              <a:t>be helpful to place the incisor and canine </a:t>
            </a:r>
            <a:r>
              <a:rPr lang="en-US" sz="3200" dirty="0" smtClean="0">
                <a:solidFill>
                  <a:schemeClr val="tx1"/>
                </a:solidFill>
              </a:rPr>
              <a:t>brackets 5 </a:t>
            </a:r>
            <a:r>
              <a:rPr lang="en-US" sz="3200" dirty="0">
                <a:solidFill>
                  <a:schemeClr val="tx1"/>
                </a:solidFill>
              </a:rPr>
              <a:t>mm more </a:t>
            </a:r>
            <a:r>
              <a:rPr lang="en-US" sz="3200" u="sng" dirty="0" err="1">
                <a:solidFill>
                  <a:schemeClr val="tx1"/>
                </a:solidFill>
              </a:rPr>
              <a:t>occlusally</a:t>
            </a:r>
            <a:r>
              <a:rPr lang="en-US" sz="3200" dirty="0">
                <a:solidFill>
                  <a:schemeClr val="tx1"/>
                </a:solidFill>
              </a:rPr>
              <a:t> in deep-bite cases. </a:t>
            </a:r>
            <a:endParaRPr lang="en-US" sz="3200" dirty="0" smtClean="0">
              <a:solidFill>
                <a:schemeClr val="tx1"/>
              </a:solidFill>
            </a:endParaRPr>
          </a:p>
          <a:p>
            <a:r>
              <a:rPr lang="en-US" sz="3200" dirty="0" smtClean="0">
                <a:solidFill>
                  <a:schemeClr val="tx1"/>
                </a:solidFill>
              </a:rPr>
              <a:t>While In </a:t>
            </a:r>
            <a:r>
              <a:rPr lang="en-US" sz="3200" dirty="0">
                <a:solidFill>
                  <a:schemeClr val="tx1"/>
                </a:solidFill>
              </a:rPr>
              <a:t>open-bite </a:t>
            </a:r>
            <a:r>
              <a:rPr lang="en-US" sz="3200" dirty="0" smtClean="0">
                <a:solidFill>
                  <a:schemeClr val="tx1"/>
                </a:solidFill>
              </a:rPr>
              <a:t>cases, they </a:t>
            </a:r>
            <a:r>
              <a:rPr lang="en-US" sz="3200" dirty="0">
                <a:solidFill>
                  <a:schemeClr val="tx1"/>
                </a:solidFill>
              </a:rPr>
              <a:t>should be 0.5 mm more </a:t>
            </a:r>
            <a:r>
              <a:rPr lang="en-US" sz="3200" u="sng" dirty="0">
                <a:solidFill>
                  <a:schemeClr val="tx1"/>
                </a:solidFill>
              </a:rPr>
              <a:t>gingival</a:t>
            </a:r>
            <a:r>
              <a:rPr lang="en-US" sz="3200" dirty="0">
                <a:solidFill>
                  <a:schemeClr val="tx1"/>
                </a:solidFill>
              </a:rPr>
              <a:t>.</a:t>
            </a:r>
          </a:p>
        </p:txBody>
      </p:sp>
    </p:spTree>
    <p:extLst>
      <p:ext uri="{BB962C8B-B14F-4D97-AF65-F5344CB8AC3E}">
        <p14:creationId xmlns:p14="http://schemas.microsoft.com/office/powerpoint/2010/main" val="1362149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05000"/>
            <a:ext cx="2362200" cy="2209800"/>
          </a:xfrm>
        </p:spPr>
        <p:txBody>
          <a:bodyPr/>
          <a:lstStyle/>
          <a:p>
            <a:pPr algn="ctr"/>
            <a:r>
              <a:rPr lang="en-US" sz="2800" dirty="0" smtClean="0"/>
              <a:t>Chart for non-  extraction cases</a:t>
            </a:r>
            <a:endParaRPr lang="en-US" sz="2800" dirty="0"/>
          </a:p>
        </p:txBody>
      </p:sp>
      <p:pic>
        <p:nvPicPr>
          <p:cNvPr id="5" name="Content Placeholder 4"/>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4789" t="22217" r="4626" b="15357"/>
          <a:stretch/>
        </p:blipFill>
        <p:spPr>
          <a:xfrm>
            <a:off x="3048000" y="838200"/>
            <a:ext cx="5638800" cy="5186629"/>
          </a:xfrm>
        </p:spPr>
      </p:pic>
    </p:spTree>
    <p:extLst>
      <p:ext uri="{BB962C8B-B14F-4D97-AF65-F5344CB8AC3E}">
        <p14:creationId xmlns:p14="http://schemas.microsoft.com/office/powerpoint/2010/main" val="4042615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752600"/>
            <a:ext cx="2362200" cy="1981200"/>
          </a:xfrm>
        </p:spPr>
        <p:txBody>
          <a:bodyPr/>
          <a:lstStyle/>
          <a:p>
            <a:pPr algn="ctr"/>
            <a:r>
              <a:rPr lang="en-US" sz="2800" dirty="0" smtClean="0"/>
              <a:t>Chart for</a:t>
            </a:r>
            <a:br>
              <a:rPr lang="en-US" sz="2800" dirty="0" smtClean="0"/>
            </a:br>
            <a:r>
              <a:rPr lang="en-US" sz="2800" dirty="0" smtClean="0"/>
              <a:t> 1</a:t>
            </a:r>
            <a:r>
              <a:rPr lang="en-US" sz="2800" baseline="30000" dirty="0" smtClean="0"/>
              <a:t>st</a:t>
            </a:r>
            <a:r>
              <a:rPr lang="en-US" sz="2800" dirty="0" smtClean="0"/>
              <a:t> PM extraction cases</a:t>
            </a:r>
            <a:endParaRPr lang="en-US" sz="2800" dirty="0"/>
          </a:p>
        </p:txBody>
      </p:sp>
      <p:pic>
        <p:nvPicPr>
          <p:cNvPr id="5" name="Content Placeholder 4"/>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2509" t="273" r="-269" b="11812"/>
          <a:stretch/>
        </p:blipFill>
        <p:spPr>
          <a:xfrm>
            <a:off x="3029193" y="990600"/>
            <a:ext cx="5735439" cy="5105400"/>
          </a:xfrm>
        </p:spPr>
      </p:pic>
    </p:spTree>
    <p:extLst>
      <p:ext uri="{BB962C8B-B14F-4D97-AF65-F5344CB8AC3E}">
        <p14:creationId xmlns:p14="http://schemas.microsoft.com/office/powerpoint/2010/main" val="4077956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0"/>
            <a:ext cx="2362200" cy="2514600"/>
          </a:xfrm>
        </p:spPr>
        <p:txBody>
          <a:bodyPr/>
          <a:lstStyle/>
          <a:p>
            <a:pPr algn="ctr"/>
            <a:r>
              <a:rPr lang="en-US" sz="2800" dirty="0"/>
              <a:t>Chart for</a:t>
            </a:r>
            <a:br>
              <a:rPr lang="en-US" sz="2800" dirty="0"/>
            </a:br>
            <a:r>
              <a:rPr lang="en-US" sz="2800" dirty="0"/>
              <a:t> </a:t>
            </a:r>
            <a:r>
              <a:rPr lang="en-US" sz="2800" dirty="0" smtClean="0"/>
              <a:t>2nd </a:t>
            </a:r>
            <a:r>
              <a:rPr lang="en-US" sz="2800" dirty="0"/>
              <a:t>PM extraction cases</a:t>
            </a:r>
            <a:endParaRPr lang="en-US" sz="2400" dirty="0"/>
          </a:p>
        </p:txBody>
      </p:sp>
      <p:pic>
        <p:nvPicPr>
          <p:cNvPr id="5" name="Content Placeholder 4"/>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3705" r="5798" b="12968"/>
          <a:stretch/>
        </p:blipFill>
        <p:spPr>
          <a:xfrm>
            <a:off x="3124200" y="914400"/>
            <a:ext cx="5691863" cy="5029200"/>
          </a:xfrm>
        </p:spPr>
      </p:pic>
    </p:spTree>
    <p:extLst>
      <p:ext uri="{BB962C8B-B14F-4D97-AF65-F5344CB8AC3E}">
        <p14:creationId xmlns:p14="http://schemas.microsoft.com/office/powerpoint/2010/main" val="763634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7000">
              <a:schemeClr val="bg1"/>
            </a:gs>
            <a:gs pos="60000">
              <a:schemeClr val="bg2">
                <a:shade val="92000"/>
                <a:satMod val="230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pPr algn="ctr"/>
            <a:r>
              <a:rPr lang="en-GB" b="1" dirty="0" smtClean="0"/>
              <a:t>PREADJUSTED APPLIANCES</a:t>
            </a:r>
            <a:endParaRPr lang="en-GB" b="1" dirty="0"/>
          </a:p>
        </p:txBody>
      </p:sp>
      <p:graphicFrame>
        <p:nvGraphicFramePr>
          <p:cNvPr id="2" name="Diagram 1"/>
          <p:cNvGraphicFramePr/>
          <p:nvPr>
            <p:extLst>
              <p:ext uri="{D42A27DB-BD31-4B8C-83A1-F6EECF244321}">
                <p14:modId xmlns:p14="http://schemas.microsoft.com/office/powerpoint/2010/main" val="4188273175"/>
              </p:ext>
            </p:extLst>
          </p:nvPr>
        </p:nvGraphicFramePr>
        <p:xfrm>
          <a:off x="1371600" y="1752600"/>
          <a:ext cx="71628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86999"/>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8427"/>
            <a:ext cx="2286000" cy="963367"/>
          </a:xfrm>
        </p:spPr>
        <p:txBody>
          <a:bodyPr vert="horz" lIns="91440" tIns="45720" rIns="91440" bIns="0" rtlCol="0" anchor="b">
            <a:noAutofit/>
          </a:bodyPr>
          <a:lstStyle/>
          <a:p>
            <a:pPr algn="ctr"/>
            <a:r>
              <a:rPr lang="en-GB" sz="4800" dirty="0" smtClean="0">
                <a:solidFill>
                  <a:schemeClr val="tx1"/>
                </a:solidFill>
              </a:rPr>
              <a:t>MBT</a:t>
            </a:r>
            <a:r>
              <a:rPr lang="en-GB" dirty="0" smtClean="0">
                <a:solidFill>
                  <a:schemeClr val="tx1"/>
                </a:solidFill>
              </a:rPr>
              <a:t/>
            </a:r>
            <a:br>
              <a:rPr lang="en-GB" dirty="0" smtClean="0">
                <a:solidFill>
                  <a:schemeClr val="tx1"/>
                </a:solidFill>
              </a:rPr>
            </a:br>
            <a:endParaRPr lang="en-GB" dirty="0">
              <a:solidFill>
                <a:schemeClr val="tx1"/>
              </a:solidFill>
            </a:endParaRPr>
          </a:p>
        </p:txBody>
      </p:sp>
      <p:sp>
        <p:nvSpPr>
          <p:cNvPr id="5" name="Content Placeholder 4"/>
          <p:cNvSpPr>
            <a:spLocks noGrp="1"/>
          </p:cNvSpPr>
          <p:nvPr>
            <p:ph sz="quarter" idx="1"/>
          </p:nvPr>
        </p:nvSpPr>
        <p:spPr>
          <a:xfrm>
            <a:off x="3886200" y="1171113"/>
            <a:ext cx="4572000" cy="1572087"/>
          </a:xfrm>
        </p:spPr>
        <p:txBody>
          <a:bodyPr>
            <a:normAutofit/>
          </a:bodyPr>
          <a:lstStyle/>
          <a:p>
            <a:pPr algn="ctr"/>
            <a:r>
              <a:rPr lang="en-GB" sz="3600" dirty="0">
                <a:effectLst>
                  <a:outerShdw blurRad="38100" dist="38100" dir="2700000" algn="tl">
                    <a:srgbClr val="000000">
                      <a:alpha val="43137"/>
                    </a:srgbClr>
                  </a:outerShdw>
                </a:effectLst>
              </a:rPr>
              <a:t>Using bracket </a:t>
            </a:r>
            <a:r>
              <a:rPr lang="en-GB" sz="3600" dirty="0" err="1">
                <a:effectLst>
                  <a:outerShdw blurRad="38100" dist="38100" dir="2700000" algn="tl">
                    <a:srgbClr val="000000">
                      <a:alpha val="43137"/>
                    </a:srgbClr>
                  </a:outerShdw>
                </a:effectLst>
              </a:rPr>
              <a:t>positionig</a:t>
            </a:r>
            <a:r>
              <a:rPr lang="en-GB" sz="3600" dirty="0" smtClean="0">
                <a:effectLst>
                  <a:outerShdw blurRad="38100" dist="38100" dir="2700000" algn="tl">
                    <a:srgbClr val="000000">
                      <a:alpha val="43137"/>
                    </a:srgbClr>
                  </a:outerShdw>
                </a:effectLst>
              </a:rPr>
              <a:t> </a:t>
            </a:r>
            <a:r>
              <a:rPr lang="en-GB" sz="3600" dirty="0">
                <a:effectLst>
                  <a:outerShdw blurRad="38100" dist="38100" dir="2700000" algn="tl">
                    <a:srgbClr val="000000">
                      <a:alpha val="43137"/>
                    </a:srgbClr>
                  </a:outerShdw>
                </a:effectLst>
              </a:rPr>
              <a:t>Gauges</a:t>
            </a:r>
          </a:p>
          <a:p>
            <a:pPr algn="ctr"/>
            <a:endParaRPr lang="en-GB" sz="3600" dirty="0">
              <a:effectLst>
                <a:outerShdw blurRad="38100" dist="38100" dir="2700000" algn="tl">
                  <a:srgbClr val="000000">
                    <a:alpha val="43137"/>
                  </a:srgbClr>
                </a:outerShdw>
              </a:effectLst>
            </a:endParaRPr>
          </a:p>
        </p:txBody>
      </p:sp>
      <p:sp>
        <p:nvSpPr>
          <p:cNvPr id="4" name="Rectangle 3"/>
          <p:cNvSpPr/>
          <p:nvPr/>
        </p:nvSpPr>
        <p:spPr>
          <a:xfrm>
            <a:off x="3048000" y="2743200"/>
            <a:ext cx="5715000" cy="3429000"/>
          </a:xfrm>
          <a:prstGeom prst="rect">
            <a:avLst/>
          </a:prstGeom>
          <a:effectLst>
            <a:innerShdw blurRad="114300">
              <a:prstClr val="black"/>
            </a:innerShdw>
          </a:effectLst>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p>
            <a:pPr marL="285750" indent="-285750" algn="justLow">
              <a:spcBef>
                <a:spcPts val="800"/>
              </a:spcBef>
              <a:buSzPct val="125000"/>
              <a:buFont typeface="Arial" pitchFamily="34" charset="0"/>
              <a:buBlip>
                <a:blip r:embed="rId3"/>
              </a:buBlip>
            </a:pPr>
            <a:r>
              <a:rPr lang="en-GB" sz="2400" dirty="0">
                <a:solidFill>
                  <a:schemeClr val="dk1"/>
                </a:solidFill>
              </a:rPr>
              <a:t>Vertical accuracy can be greatly improved by the use of </a:t>
            </a:r>
            <a:r>
              <a:rPr lang="en-GB" sz="2400" dirty="0" smtClean="0">
                <a:solidFill>
                  <a:schemeClr val="dk1"/>
                </a:solidFill>
              </a:rPr>
              <a:t>gauges and </a:t>
            </a:r>
            <a:r>
              <a:rPr lang="en-GB" sz="2400" dirty="0">
                <a:solidFill>
                  <a:schemeClr val="dk1"/>
                </a:solidFill>
              </a:rPr>
              <a:t>a bracket positioning chart </a:t>
            </a:r>
            <a:r>
              <a:rPr lang="en-GB" sz="2400" dirty="0" smtClean="0"/>
              <a:t>.</a:t>
            </a:r>
            <a:endParaRPr lang="en-GB" sz="2400" dirty="0" smtClean="0">
              <a:solidFill>
                <a:schemeClr val="dk1"/>
              </a:solidFill>
            </a:endParaRPr>
          </a:p>
          <a:p>
            <a:pPr marL="285750" indent="-285750" algn="justLow">
              <a:spcBef>
                <a:spcPts val="800"/>
              </a:spcBef>
              <a:buSzPct val="125000"/>
              <a:buFont typeface="Arial" pitchFamily="34" charset="0"/>
              <a:buBlip>
                <a:blip r:embed="rId3"/>
              </a:buBlip>
            </a:pPr>
            <a:r>
              <a:rPr lang="en-GB" sz="2400" dirty="0" smtClean="0">
                <a:solidFill>
                  <a:schemeClr val="dk1"/>
                </a:solidFill>
              </a:rPr>
              <a:t>This </a:t>
            </a:r>
            <a:r>
              <a:rPr lang="en-GB" sz="2400" dirty="0">
                <a:solidFill>
                  <a:schemeClr val="dk1"/>
                </a:solidFill>
              </a:rPr>
              <a:t>will </a:t>
            </a:r>
            <a:r>
              <a:rPr lang="en-GB" sz="2400" dirty="0" smtClean="0">
                <a:solidFill>
                  <a:schemeClr val="dk1"/>
                </a:solidFill>
              </a:rPr>
              <a:t>deal with </a:t>
            </a:r>
            <a:r>
              <a:rPr lang="en-GB" sz="2400" dirty="0">
                <a:solidFill>
                  <a:schemeClr val="dk1"/>
                </a:solidFill>
              </a:rPr>
              <a:t>difficulties such as tooth length discrepancies, </a:t>
            </a:r>
            <a:r>
              <a:rPr lang="en-GB" sz="2400" dirty="0" err="1" smtClean="0">
                <a:solidFill>
                  <a:schemeClr val="dk1"/>
                </a:solidFill>
              </a:rPr>
              <a:t>labially</a:t>
            </a:r>
            <a:r>
              <a:rPr lang="en-GB" sz="2400" dirty="0"/>
              <a:t> </a:t>
            </a:r>
            <a:r>
              <a:rPr lang="en-GB" sz="2400" dirty="0" smtClean="0">
                <a:solidFill>
                  <a:schemeClr val="dk1"/>
                </a:solidFill>
              </a:rPr>
              <a:t>and </a:t>
            </a:r>
            <a:r>
              <a:rPr lang="en-GB" sz="2400" dirty="0" err="1">
                <a:solidFill>
                  <a:schemeClr val="dk1"/>
                </a:solidFill>
              </a:rPr>
              <a:t>lingually</a:t>
            </a:r>
            <a:r>
              <a:rPr lang="en-GB" sz="2400" dirty="0">
                <a:solidFill>
                  <a:schemeClr val="dk1"/>
                </a:solidFill>
              </a:rPr>
              <a:t> displaced roots, partly erupted teeth, and </a:t>
            </a:r>
            <a:r>
              <a:rPr lang="en-GB" sz="2400" dirty="0" smtClean="0">
                <a:solidFill>
                  <a:schemeClr val="dk1"/>
                </a:solidFill>
              </a:rPr>
              <a:t>gingival hyperplasia</a:t>
            </a:r>
            <a:r>
              <a:rPr lang="en-GB" sz="2400" dirty="0">
                <a:solidFill>
                  <a:schemeClr val="dk1"/>
                </a:solidFill>
              </a:rPr>
              <a:t>.</a:t>
            </a:r>
          </a:p>
        </p:txBody>
      </p:sp>
    </p:spTree>
    <p:extLst>
      <p:ext uri="{BB962C8B-B14F-4D97-AF65-F5344CB8AC3E}">
        <p14:creationId xmlns:p14="http://schemas.microsoft.com/office/powerpoint/2010/main" val="270957144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140000">
            <a:off x="-1963474" y="1346112"/>
            <a:ext cx="8645148" cy="963367"/>
          </a:xfrm>
        </p:spPr>
        <p:txBody>
          <a:bodyPr vert="horz" lIns="91440" tIns="45720" rIns="91440" bIns="0" rtlCol="0" anchor="b">
            <a:noAutofit/>
          </a:bodyPr>
          <a:lstStyle/>
          <a:p>
            <a:pPr algn="ctr"/>
            <a:r>
              <a:rPr lang="en-GB" sz="4800" dirty="0" smtClean="0">
                <a:solidFill>
                  <a:schemeClr val="tx1"/>
                </a:solidFill>
              </a:rPr>
              <a:t>MBT</a:t>
            </a:r>
            <a:r>
              <a:rPr lang="en-GB" dirty="0" smtClean="0">
                <a:solidFill>
                  <a:schemeClr val="tx1"/>
                </a:solidFill>
              </a:rPr>
              <a:t/>
            </a:r>
            <a:br>
              <a:rPr lang="en-GB" dirty="0" smtClean="0">
                <a:solidFill>
                  <a:schemeClr val="tx1"/>
                </a:solidFill>
              </a:rPr>
            </a:br>
            <a:endParaRPr lang="en-GB" dirty="0">
              <a:solidFill>
                <a:schemeClr val="tx1"/>
              </a:solidFill>
            </a:endParaRPr>
          </a:p>
        </p:txBody>
      </p:sp>
      <p:pic>
        <p:nvPicPr>
          <p:cNvPr id="10" name="Picture 2" descr="image"/>
          <p:cNvPicPr>
            <a:picLocks noChangeAspect="1" noChangeArrowheads="1"/>
          </p:cNvPicPr>
          <p:nvPr/>
        </p:nvPicPr>
        <p:blipFill rotWithShape="1">
          <a:blip r:embed="rId2">
            <a:extLst>
              <a:ext uri="{28A0092B-C50C-407E-A947-70E740481C1C}">
                <a14:useLocalDpi xmlns:a14="http://schemas.microsoft.com/office/drawing/2010/main" val="0"/>
              </a:ext>
            </a:extLst>
          </a:blip>
          <a:srcRect l="5998" t="6026" r="4035" b="8680"/>
          <a:stretch/>
        </p:blipFill>
        <p:spPr bwMode="auto">
          <a:xfrm>
            <a:off x="5223279" y="3505200"/>
            <a:ext cx="3768321"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138" t="6756" r="24063"/>
          <a:stretch/>
        </p:blipFill>
        <p:spPr bwMode="auto">
          <a:xfrm>
            <a:off x="6909179" y="913831"/>
            <a:ext cx="2038350"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95901" y="3190164"/>
            <a:ext cx="4419600" cy="1384995"/>
          </a:xfrm>
          <a:prstGeom prst="rect">
            <a:avLst/>
          </a:prstGeom>
        </p:spPr>
        <p:txBody>
          <a:bodyPr wrap="square">
            <a:spAutoFit/>
          </a:bodyPr>
          <a:lstStyle/>
          <a:p>
            <a:pPr algn="justLow"/>
            <a:r>
              <a:rPr lang="en-GB" sz="2800" dirty="0"/>
              <a:t>In the incisor region, the gauge is placed at </a:t>
            </a:r>
            <a:r>
              <a:rPr lang="en-GB" sz="2800" b="1" u="sng" dirty="0"/>
              <a:t>90°</a:t>
            </a:r>
            <a:r>
              <a:rPr lang="en-GB" sz="2800" dirty="0"/>
              <a:t> to the labial surface.</a:t>
            </a:r>
          </a:p>
        </p:txBody>
      </p:sp>
      <p:sp>
        <p:nvSpPr>
          <p:cNvPr id="3" name="AutoShape 6" descr="Image result for damon bracket placem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8921" y="3124200"/>
            <a:ext cx="2480079" cy="1650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291187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140000">
            <a:off x="-1963474" y="1346112"/>
            <a:ext cx="8645148" cy="963367"/>
          </a:xfrm>
        </p:spPr>
        <p:txBody>
          <a:bodyPr vert="horz" lIns="91440" tIns="45720" rIns="91440" bIns="0" rtlCol="0" anchor="b">
            <a:noAutofit/>
          </a:bodyPr>
          <a:lstStyle/>
          <a:p>
            <a:pPr algn="ctr"/>
            <a:r>
              <a:rPr lang="en-GB" sz="4800" dirty="0" smtClean="0">
                <a:solidFill>
                  <a:schemeClr val="tx1"/>
                </a:solidFill>
              </a:rPr>
              <a:t>MBT</a:t>
            </a:r>
            <a:r>
              <a:rPr lang="en-GB" dirty="0" smtClean="0">
                <a:solidFill>
                  <a:schemeClr val="tx1"/>
                </a:solidFill>
              </a:rPr>
              <a:t/>
            </a:r>
            <a:br>
              <a:rPr lang="en-GB" dirty="0" smtClean="0">
                <a:solidFill>
                  <a:schemeClr val="tx1"/>
                </a:solidFill>
              </a:rPr>
            </a:br>
            <a:endParaRPr lang="en-GB" dirty="0">
              <a:solidFill>
                <a:schemeClr val="tx1"/>
              </a:solidFill>
            </a:endParaRPr>
          </a:p>
        </p:txBody>
      </p:sp>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6762" r="4168"/>
          <a:stretch/>
        </p:blipFill>
        <p:spPr bwMode="auto">
          <a:xfrm>
            <a:off x="5067299" y="2362200"/>
            <a:ext cx="3924301"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075419"/>
            <a:ext cx="3457575"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81000" y="2998201"/>
            <a:ext cx="4572000" cy="1815882"/>
          </a:xfrm>
          <a:prstGeom prst="rect">
            <a:avLst/>
          </a:prstGeom>
        </p:spPr>
        <p:txBody>
          <a:bodyPr>
            <a:spAutoFit/>
          </a:bodyPr>
          <a:lstStyle/>
          <a:p>
            <a:pPr algn="justLow"/>
            <a:r>
              <a:rPr lang="en-GB" sz="2800" dirty="0"/>
              <a:t>In the canine and premolar regions the gauge is placed </a:t>
            </a:r>
            <a:r>
              <a:rPr lang="en-GB" sz="2800" u="sng" dirty="0"/>
              <a:t>parallel </a:t>
            </a:r>
            <a:r>
              <a:rPr lang="en-GB" sz="2800" u="sng" dirty="0" smtClean="0"/>
              <a:t>with the </a:t>
            </a:r>
            <a:r>
              <a:rPr lang="en-GB" sz="2800" u="sng" dirty="0" err="1"/>
              <a:t>occlusal</a:t>
            </a:r>
            <a:r>
              <a:rPr lang="en-GB" sz="2800" u="sng" dirty="0"/>
              <a:t> plane.</a:t>
            </a:r>
          </a:p>
        </p:txBody>
      </p:sp>
    </p:spTree>
    <p:extLst>
      <p:ext uri="{BB962C8B-B14F-4D97-AF65-F5344CB8AC3E}">
        <p14:creationId xmlns:p14="http://schemas.microsoft.com/office/powerpoint/2010/main" val="58913789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8" y="1346112"/>
            <a:ext cx="2514601" cy="963367"/>
          </a:xfrm>
        </p:spPr>
        <p:txBody>
          <a:bodyPr vert="horz" lIns="91440" tIns="45720" rIns="91440" bIns="0" rtlCol="0" anchor="b">
            <a:noAutofit/>
          </a:bodyPr>
          <a:lstStyle/>
          <a:p>
            <a:pPr algn="ctr"/>
            <a:r>
              <a:rPr lang="en-GB" sz="4800" dirty="0" smtClean="0">
                <a:solidFill>
                  <a:schemeClr val="tx1"/>
                </a:solidFill>
              </a:rPr>
              <a:t>MBT</a:t>
            </a:r>
            <a:r>
              <a:rPr lang="en-GB" dirty="0" smtClean="0">
                <a:solidFill>
                  <a:schemeClr val="tx1"/>
                </a:solidFill>
              </a:rPr>
              <a:t/>
            </a:r>
            <a:br>
              <a:rPr lang="en-GB" dirty="0" smtClean="0">
                <a:solidFill>
                  <a:schemeClr val="tx1"/>
                </a:solidFill>
              </a:rPr>
            </a:br>
            <a:endParaRPr lang="en-GB" dirty="0">
              <a:solidFill>
                <a:schemeClr val="tx1"/>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4400550"/>
            <a:ext cx="3457575"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876" r="10379"/>
          <a:stretch/>
        </p:blipFill>
        <p:spPr bwMode="auto">
          <a:xfrm>
            <a:off x="4800599" y="2800350"/>
            <a:ext cx="4343401"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599" y="2971800"/>
            <a:ext cx="4572000" cy="1815882"/>
          </a:xfrm>
          <a:prstGeom prst="rect">
            <a:avLst/>
          </a:prstGeom>
        </p:spPr>
        <p:txBody>
          <a:bodyPr>
            <a:spAutoFit/>
          </a:bodyPr>
          <a:lstStyle/>
          <a:p>
            <a:pPr algn="justLow"/>
            <a:r>
              <a:rPr lang="en-GB" sz="2800" dirty="0" smtClean="0"/>
              <a:t>In the </a:t>
            </a:r>
            <a:r>
              <a:rPr lang="en-GB" sz="2800" dirty="0"/>
              <a:t>molar region the gauge is placed </a:t>
            </a:r>
            <a:r>
              <a:rPr lang="en-GB" sz="2800" u="sng" dirty="0"/>
              <a:t>parallel with the </a:t>
            </a:r>
            <a:r>
              <a:rPr lang="en-GB" sz="2800" u="sng" dirty="0" err="1" smtClean="0"/>
              <a:t>occlusal</a:t>
            </a:r>
            <a:r>
              <a:rPr lang="en-GB" sz="2800" u="sng" dirty="0"/>
              <a:t> </a:t>
            </a:r>
            <a:r>
              <a:rPr lang="en-GB" sz="2800" u="sng" dirty="0" smtClean="0"/>
              <a:t>surface </a:t>
            </a:r>
            <a:r>
              <a:rPr lang="en-GB" sz="2800" u="sng" dirty="0"/>
              <a:t>of each individual molar</a:t>
            </a:r>
            <a:r>
              <a:rPr lang="en-GB" sz="2800" dirty="0"/>
              <a:t>.</a:t>
            </a:r>
          </a:p>
        </p:txBody>
      </p:sp>
    </p:spTree>
    <p:extLst>
      <p:ext uri="{BB962C8B-B14F-4D97-AF65-F5344CB8AC3E}">
        <p14:creationId xmlns:p14="http://schemas.microsoft.com/office/powerpoint/2010/main" val="153200220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95400"/>
            <a:ext cx="2286000" cy="963367"/>
          </a:xfrm>
        </p:spPr>
        <p:txBody>
          <a:bodyPr vert="horz" lIns="91440" tIns="45720" rIns="91440" bIns="0" rtlCol="0" anchor="b">
            <a:noAutofit/>
          </a:bodyPr>
          <a:lstStyle/>
          <a:p>
            <a:pPr algn="ctr"/>
            <a:r>
              <a:rPr lang="en-GB" sz="4800" dirty="0" smtClean="0">
                <a:solidFill>
                  <a:schemeClr val="tx1"/>
                </a:solidFill>
              </a:rPr>
              <a:t>MBT</a:t>
            </a:r>
            <a:r>
              <a:rPr lang="en-GB" dirty="0" smtClean="0">
                <a:solidFill>
                  <a:schemeClr val="tx1"/>
                </a:solidFill>
              </a:rPr>
              <a:t/>
            </a:r>
            <a:br>
              <a:rPr lang="en-GB" dirty="0" smtClean="0">
                <a:solidFill>
                  <a:schemeClr val="tx1"/>
                </a:solidFill>
              </a:rPr>
            </a:br>
            <a:endParaRPr lang="en-GB" dirty="0">
              <a:solidFill>
                <a:schemeClr val="tx1"/>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865" y="4267200"/>
            <a:ext cx="8059615" cy="2095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973880" y="521293"/>
            <a:ext cx="5562600" cy="3539430"/>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justLow"/>
            <a:r>
              <a:rPr lang="en-GB" sz="2800" dirty="0" smtClean="0"/>
              <a:t>the </a:t>
            </a:r>
            <a:r>
              <a:rPr lang="en-GB" sz="2800" b="1" u="sng" dirty="0" err="1"/>
              <a:t>incisal</a:t>
            </a:r>
            <a:r>
              <a:rPr lang="en-GB" sz="2800" b="1" u="sng" dirty="0"/>
              <a:t> edges </a:t>
            </a:r>
            <a:r>
              <a:rPr lang="en-GB" sz="2800" dirty="0"/>
              <a:t>of the anterior teeth are examined for fractures, signs of excessive wear, and </a:t>
            </a:r>
            <a:r>
              <a:rPr lang="en-GB" sz="2800" dirty="0" err="1"/>
              <a:t>mamelon</a:t>
            </a:r>
            <a:r>
              <a:rPr lang="en-GB" sz="2800" dirty="0"/>
              <a:t> </a:t>
            </a:r>
            <a:r>
              <a:rPr lang="en-GB" sz="2800" dirty="0" smtClean="0"/>
              <a:t>ridges. If the removal of these defects is part of the treatment plan, it is usually preferable to place the bracket more </a:t>
            </a:r>
            <a:r>
              <a:rPr lang="en-GB" sz="2800" dirty="0" err="1" smtClean="0"/>
              <a:t>gingivally</a:t>
            </a:r>
            <a:r>
              <a:rPr lang="en-GB" sz="2800" dirty="0" smtClean="0"/>
              <a:t>. </a:t>
            </a:r>
            <a:endParaRPr lang="en-GB" sz="2800" dirty="0"/>
          </a:p>
        </p:txBody>
      </p:sp>
    </p:spTree>
    <p:extLst>
      <p:ext uri="{BB962C8B-B14F-4D97-AF65-F5344CB8AC3E}">
        <p14:creationId xmlns:p14="http://schemas.microsoft.com/office/powerpoint/2010/main" val="262387399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barn(inVertical)">
                                      <p:cBhvr>
                                        <p:cTn id="1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346112"/>
            <a:ext cx="2133600" cy="963367"/>
          </a:xfrm>
        </p:spPr>
        <p:txBody>
          <a:bodyPr vert="horz" lIns="91440" tIns="45720" rIns="91440" bIns="0" rtlCol="0" anchor="b">
            <a:noAutofit/>
          </a:bodyPr>
          <a:lstStyle/>
          <a:p>
            <a:pPr algn="ctr"/>
            <a:r>
              <a:rPr lang="en-GB" sz="4800" dirty="0" smtClean="0">
                <a:solidFill>
                  <a:schemeClr val="tx1"/>
                </a:solidFill>
              </a:rPr>
              <a:t>MBT</a:t>
            </a:r>
            <a:r>
              <a:rPr lang="en-GB" dirty="0" smtClean="0">
                <a:solidFill>
                  <a:schemeClr val="tx1"/>
                </a:solidFill>
              </a:rPr>
              <a:t/>
            </a:r>
            <a:br>
              <a:rPr lang="en-GB" dirty="0" smtClean="0">
                <a:solidFill>
                  <a:schemeClr val="tx1"/>
                </a:solidFill>
              </a:rPr>
            </a:br>
            <a:endParaRPr lang="en-GB" dirty="0">
              <a:solidFill>
                <a:schemeClr val="tx1"/>
              </a:solidFill>
            </a:endParaRPr>
          </a:p>
        </p:txBody>
      </p:sp>
      <p:sp>
        <p:nvSpPr>
          <p:cNvPr id="3" name="Rectangle 2"/>
          <p:cNvSpPr/>
          <p:nvPr/>
        </p:nvSpPr>
        <p:spPr>
          <a:xfrm>
            <a:off x="2971800" y="637077"/>
            <a:ext cx="5867400" cy="2462213"/>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justLow"/>
            <a:r>
              <a:rPr lang="en-GB" sz="2200" b="1" u="sng" dirty="0" smtClean="0"/>
              <a:t>gingival </a:t>
            </a:r>
            <a:r>
              <a:rPr lang="en-GB" sz="2200" b="1" u="sng" dirty="0"/>
              <a:t>crest</a:t>
            </a:r>
            <a:r>
              <a:rPr lang="en-GB" sz="2200" dirty="0"/>
              <a:t> is another important consideration. If one incisor is extruded significantly to obtain alignment of the </a:t>
            </a:r>
            <a:r>
              <a:rPr lang="en-GB" sz="2200" dirty="0" err="1"/>
              <a:t>incisal</a:t>
            </a:r>
            <a:r>
              <a:rPr lang="en-GB" sz="2200" dirty="0"/>
              <a:t> edges, the gingival contours may become imbalanced. </a:t>
            </a:r>
            <a:r>
              <a:rPr lang="en-GB" sz="2200" dirty="0" smtClean="0"/>
              <a:t>The </a:t>
            </a:r>
            <a:r>
              <a:rPr lang="en-GB" sz="2200" dirty="0"/>
              <a:t>treatment plan should recommend restoration by a </a:t>
            </a:r>
            <a:r>
              <a:rPr lang="en-GB" sz="2200" dirty="0" err="1"/>
              <a:t>periodontist</a:t>
            </a:r>
            <a:r>
              <a:rPr lang="en-GB" sz="2200" dirty="0"/>
              <a:t> and/or restorative </a:t>
            </a:r>
            <a:r>
              <a:rPr lang="en-GB" sz="2200" dirty="0" smtClean="0"/>
              <a:t>dentist</a:t>
            </a:r>
            <a:endParaRPr lang="en-GB" sz="2200" dirty="0"/>
          </a:p>
        </p:txBody>
      </p:sp>
      <p:pic>
        <p:nvPicPr>
          <p:cNvPr id="4100" name="Picture 4"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227" y="3128787"/>
            <a:ext cx="7371779" cy="164636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227" y="4772693"/>
            <a:ext cx="7371779" cy="1621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70443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barn(inVertical)">
                                      <p:cBhvr>
                                        <p:cTn id="11" dur="250"/>
                                        <p:tgtEl>
                                          <p:spTgt spid="4102"/>
                                        </p:tgtEl>
                                      </p:cBhvr>
                                    </p:animEffect>
                                  </p:childTnLst>
                                </p:cTn>
                              </p:par>
                              <p:par>
                                <p:cTn id="12" presetID="16" presetClass="entr" presetSubtype="21" fill="hold" nodeType="withEffect">
                                  <p:stCondLst>
                                    <p:cond delay="0"/>
                                  </p:stCondLst>
                                  <p:childTnLst>
                                    <p:set>
                                      <p:cBhvr>
                                        <p:cTn id="13" dur="1" fill="hold">
                                          <p:stCondLst>
                                            <p:cond delay="0"/>
                                          </p:stCondLst>
                                        </p:cTn>
                                        <p:tgtEl>
                                          <p:spTgt spid="4100"/>
                                        </p:tgtEl>
                                        <p:attrNameLst>
                                          <p:attrName>style.visibility</p:attrName>
                                        </p:attrNameLst>
                                      </p:cBhvr>
                                      <p:to>
                                        <p:strVal val="visible"/>
                                      </p:to>
                                    </p:set>
                                    <p:animEffect transition="in" filter="barn(inVertical)">
                                      <p:cBhvr>
                                        <p:cTn id="1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495800"/>
            <a:ext cx="8001000" cy="1077218"/>
          </a:xfrm>
          <a:prstGeom prst="rect">
            <a:avLst/>
          </a:prstGeom>
        </p:spPr>
        <p:txBody>
          <a:bodyPr wrap="square">
            <a:spAutoFit/>
          </a:bodyPr>
          <a:lstStyle/>
          <a:p>
            <a:pPr algn="ctr"/>
            <a:r>
              <a:rPr lang="en-US" sz="3200" dirty="0"/>
              <a:t>Bracket position on difficult teeth may be</a:t>
            </a:r>
          </a:p>
          <a:p>
            <a:pPr algn="ctr"/>
            <a:r>
              <a:rPr lang="en-US" sz="3200" dirty="0"/>
              <a:t>checked with a mouth mirror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533400"/>
            <a:ext cx="5802730" cy="3810000"/>
          </a:xfrm>
          <a:prstGeom prst="rect">
            <a:avLst/>
          </a:prstGeom>
        </p:spPr>
      </p:pic>
    </p:spTree>
    <p:extLst>
      <p:ext uri="{BB962C8B-B14F-4D97-AF65-F5344CB8AC3E}">
        <p14:creationId xmlns:p14="http://schemas.microsoft.com/office/powerpoint/2010/main" val="3527589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20446" y="71284"/>
            <a:ext cx="7520940" cy="548640"/>
          </a:xfrm>
        </p:spPr>
        <p:txBody>
          <a:bodyPr vert="horz" lIns="91440" tIns="45720" rIns="91440" bIns="0" rtlCol="0" anchor="b">
            <a:noAutofit/>
          </a:bodyPr>
          <a:lstStyle/>
          <a:p>
            <a:pPr algn="ctr"/>
            <a:r>
              <a:rPr lang="en-GB" dirty="0">
                <a:solidFill>
                  <a:schemeClr val="tx1"/>
                </a:solidFill>
              </a:rPr>
              <a:t>Bracket </a:t>
            </a:r>
            <a:r>
              <a:rPr lang="en-GB" dirty="0" smtClean="0">
                <a:solidFill>
                  <a:schemeClr val="tx1"/>
                </a:solidFill>
              </a:rPr>
              <a:t>placement reference</a:t>
            </a:r>
            <a:endParaRPr lang="en-GB" sz="4000" dirty="0">
              <a:solidFill>
                <a:schemeClr val="tx1"/>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90072" y="4075036"/>
            <a:ext cx="1691344" cy="220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4170991"/>
            <a:ext cx="1693606" cy="2167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392355" y="6338807"/>
            <a:ext cx="2189061" cy="369332"/>
          </a:xfrm>
          <a:prstGeom prst="rect">
            <a:avLst/>
          </a:prstGeom>
        </p:spPr>
        <p:txBody>
          <a:bodyPr wrap="none">
            <a:spAutoFit/>
          </a:bodyPr>
          <a:lstStyle/>
          <a:p>
            <a:r>
              <a:rPr lang="en-GB" dirty="0" smtClean="0"/>
              <a:t>horizontal </a:t>
            </a:r>
            <a:r>
              <a:rPr lang="en-GB" dirty="0"/>
              <a:t>reference.</a:t>
            </a:r>
          </a:p>
        </p:txBody>
      </p:sp>
      <p:sp>
        <p:nvSpPr>
          <p:cNvPr id="8" name="Rectangle 7"/>
          <p:cNvSpPr/>
          <p:nvPr/>
        </p:nvSpPr>
        <p:spPr>
          <a:xfrm>
            <a:off x="2218403" y="6375678"/>
            <a:ext cx="2438400" cy="369332"/>
          </a:xfrm>
          <a:prstGeom prst="rect">
            <a:avLst/>
          </a:prstGeom>
        </p:spPr>
        <p:txBody>
          <a:bodyPr wrap="square">
            <a:spAutoFit/>
          </a:bodyPr>
          <a:lstStyle/>
          <a:p>
            <a:r>
              <a:rPr lang="en-GB" dirty="0" smtClean="0"/>
              <a:t>vertical </a:t>
            </a:r>
            <a:r>
              <a:rPr lang="en-GB" dirty="0"/>
              <a:t>reference.</a:t>
            </a:r>
          </a:p>
        </p:txBody>
      </p:sp>
      <p:sp>
        <p:nvSpPr>
          <p:cNvPr id="9" name="Rectangle 8"/>
          <p:cNvSpPr/>
          <p:nvPr/>
        </p:nvSpPr>
        <p:spPr>
          <a:xfrm>
            <a:off x="580416" y="685800"/>
            <a:ext cx="8001000" cy="584775"/>
          </a:xfrm>
          <a:prstGeom prst="rect">
            <a:avLst/>
          </a:prstGeom>
        </p:spPr>
        <p:txBody>
          <a:bodyPr wrap="square">
            <a:spAutoFit/>
          </a:bodyPr>
          <a:lstStyle/>
          <a:p>
            <a:pPr algn="ctr"/>
            <a:r>
              <a:rPr lang="en-GB" sz="3200" b="1" dirty="0">
                <a:effectLst>
                  <a:outerShdw blurRad="38100" dist="38100" dir="2700000" algn="tl">
                    <a:srgbClr val="000000">
                      <a:alpha val="43137"/>
                    </a:srgbClr>
                  </a:outerShdw>
                </a:effectLst>
              </a:rPr>
              <a:t>Advantages versus disadvantages</a:t>
            </a: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343401"/>
            <a:ext cx="1830009"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14164" y="1329657"/>
            <a:ext cx="8763000" cy="2585323"/>
          </a:xfrm>
          <a:prstGeom prst="rect">
            <a:avLst/>
          </a:prstGeom>
        </p:spPr>
        <p:txBody>
          <a:bodyPr wrap="square">
            <a:spAutoFit/>
          </a:bodyPr>
          <a:lstStyle/>
          <a:p>
            <a:pPr fontAlgn="base"/>
            <a:r>
              <a:rPr lang="en-US" b="1" dirty="0"/>
              <a:t>Bracket Angulation</a:t>
            </a:r>
            <a:endParaRPr lang="en-US" dirty="0"/>
          </a:p>
          <a:p>
            <a:pPr fontAlgn="base"/>
            <a:r>
              <a:rPr lang="en-US" dirty="0"/>
              <a:t>Proper angulation of the brackets on the teeth will bring the roots and crowns closer to their ideal positions at the end of treatment. To promote accuracy, the brackets are designed so that the horizontal aspects (</a:t>
            </a:r>
            <a:r>
              <a:rPr lang="en-US" dirty="0" err="1"/>
              <a:t>ie</a:t>
            </a:r>
            <a:r>
              <a:rPr lang="en-US" dirty="0"/>
              <a:t>, bracket slot and rotation wings) are aligned parallel to the </a:t>
            </a:r>
            <a:r>
              <a:rPr lang="en-US" dirty="0" err="1"/>
              <a:t>incisal</a:t>
            </a:r>
            <a:r>
              <a:rPr lang="en-US" dirty="0"/>
              <a:t> edge of the </a:t>
            </a:r>
            <a:r>
              <a:rPr lang="en-US" dirty="0" smtClean="0"/>
              <a:t>tooth. (However</a:t>
            </a:r>
            <a:r>
              <a:rPr lang="en-US" dirty="0"/>
              <a:t>, </a:t>
            </a:r>
            <a:r>
              <a:rPr lang="en-US" dirty="0" err="1"/>
              <a:t>mamelon</a:t>
            </a:r>
            <a:r>
              <a:rPr lang="en-US" dirty="0"/>
              <a:t> ridges, attrition, and fractures result in irregular </a:t>
            </a:r>
            <a:r>
              <a:rPr lang="en-US" dirty="0" err="1"/>
              <a:t>incisal</a:t>
            </a:r>
            <a:r>
              <a:rPr lang="en-US" dirty="0"/>
              <a:t> edges that can interfere with this visual reference. For this reason, the long axis of the crown serves as a better and more consistent guide for parallel root alignment. If the vertical aspects of the bracket are aligned with the long axis of the crown, excellent root positioning can be </a:t>
            </a:r>
            <a:r>
              <a:rPr lang="en-US" dirty="0" smtClean="0"/>
              <a:t>achieved</a:t>
            </a:r>
            <a:endParaRPr lang="en-US" dirty="0"/>
          </a:p>
        </p:txBody>
      </p:sp>
    </p:spTree>
    <p:extLst>
      <p:ext uri="{BB962C8B-B14F-4D97-AF65-F5344CB8AC3E}">
        <p14:creationId xmlns:p14="http://schemas.microsoft.com/office/powerpoint/2010/main" val="3167952787"/>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5123"/>
                                        </p:tgtEl>
                                        <p:attrNameLst>
                                          <p:attrName>style.visibility</p:attrName>
                                        </p:attrNameLst>
                                      </p:cBhvr>
                                      <p:to>
                                        <p:strVal val="visible"/>
                                      </p:to>
                                    </p:set>
                                    <p:anim calcmode="lin" valueType="num">
                                      <p:cBhvr>
                                        <p:cTn id="18" dur="1000" fill="hold"/>
                                        <p:tgtEl>
                                          <p:spTgt spid="5123"/>
                                        </p:tgtEl>
                                        <p:attrNameLst>
                                          <p:attrName>ppt_w</p:attrName>
                                        </p:attrNameLst>
                                      </p:cBhvr>
                                      <p:tavLst>
                                        <p:tav tm="0">
                                          <p:val>
                                            <p:fltVal val="0"/>
                                          </p:val>
                                        </p:tav>
                                        <p:tav tm="100000">
                                          <p:val>
                                            <p:strVal val="#ppt_w"/>
                                          </p:val>
                                        </p:tav>
                                      </p:tavLst>
                                    </p:anim>
                                    <p:anim calcmode="lin" valueType="num">
                                      <p:cBhvr>
                                        <p:cTn id="19" dur="1000" fill="hold"/>
                                        <p:tgtEl>
                                          <p:spTgt spid="5123"/>
                                        </p:tgtEl>
                                        <p:attrNameLst>
                                          <p:attrName>ppt_h</p:attrName>
                                        </p:attrNameLst>
                                      </p:cBhvr>
                                      <p:tavLst>
                                        <p:tav tm="0">
                                          <p:val>
                                            <p:fltVal val="0"/>
                                          </p:val>
                                        </p:tav>
                                        <p:tav tm="100000">
                                          <p:val>
                                            <p:strVal val="#ppt_h"/>
                                          </p:val>
                                        </p:tav>
                                      </p:tavLst>
                                    </p:anim>
                                    <p:animEffect transition="in" filter="fade">
                                      <p:cBhvr>
                                        <p:cTn id="20" dur="1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72717" y="152400"/>
            <a:ext cx="7520940" cy="548640"/>
          </a:xfrm>
        </p:spPr>
        <p:txBody>
          <a:bodyPr vert="horz" lIns="91440" tIns="45720" rIns="91440" bIns="0" rtlCol="0" anchor="b">
            <a:noAutofit/>
          </a:bodyPr>
          <a:lstStyle/>
          <a:p>
            <a:pPr algn="ctr"/>
            <a:r>
              <a:rPr lang="en-GB" dirty="0">
                <a:solidFill>
                  <a:schemeClr val="tx1"/>
                </a:solidFill>
              </a:rPr>
              <a:t>Bracket </a:t>
            </a:r>
            <a:r>
              <a:rPr lang="en-GB" dirty="0" smtClean="0">
                <a:solidFill>
                  <a:schemeClr val="tx1"/>
                </a:solidFill>
              </a:rPr>
              <a:t>placement reference</a:t>
            </a:r>
            <a:endParaRPr lang="en-GB" sz="4000" dirty="0">
              <a:solidFill>
                <a:schemeClr val="tx1"/>
              </a:solidFill>
            </a:endParaRPr>
          </a:p>
        </p:txBody>
      </p:sp>
      <p:sp>
        <p:nvSpPr>
          <p:cNvPr id="9" name="Rectangle 8"/>
          <p:cNvSpPr/>
          <p:nvPr/>
        </p:nvSpPr>
        <p:spPr>
          <a:xfrm>
            <a:off x="1969111" y="801329"/>
            <a:ext cx="5867400" cy="461665"/>
          </a:xfrm>
          <a:prstGeom prst="rect">
            <a:avLst/>
          </a:prstGeom>
        </p:spPr>
        <p:txBody>
          <a:bodyPr wrap="square">
            <a:spAutoFit/>
          </a:bodyPr>
          <a:lstStyle/>
          <a:p>
            <a:r>
              <a:rPr lang="en-GB" sz="2400" b="1" dirty="0">
                <a:effectLst>
                  <a:outerShdw blurRad="38100" dist="38100" dir="2700000" algn="tl">
                    <a:srgbClr val="000000">
                      <a:alpha val="43137"/>
                    </a:srgbClr>
                  </a:outerShdw>
                </a:effectLst>
              </a:rPr>
              <a:t>Advantages versus disadvantages</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3469" y="3514747"/>
            <a:ext cx="2157638" cy="152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235" y="2897893"/>
            <a:ext cx="2247253" cy="274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902669" y="5793798"/>
            <a:ext cx="2590800" cy="923330"/>
          </a:xfrm>
          <a:prstGeom prst="rect">
            <a:avLst/>
          </a:prstGeom>
        </p:spPr>
        <p:txBody>
          <a:bodyPr wrap="square">
            <a:spAutoFit/>
          </a:bodyPr>
          <a:lstStyle/>
          <a:p>
            <a:pPr algn="ctr"/>
            <a:r>
              <a:rPr lang="en-GB" dirty="0"/>
              <a:t>Andrews brackets. Divergent horizontal lines</a:t>
            </a:r>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799" y="3245897"/>
            <a:ext cx="2092857" cy="2645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5984088" y="6070797"/>
            <a:ext cx="2931196" cy="646331"/>
          </a:xfrm>
          <a:prstGeom prst="rect">
            <a:avLst/>
          </a:prstGeom>
        </p:spPr>
        <p:txBody>
          <a:bodyPr wrap="square">
            <a:spAutoFit/>
          </a:bodyPr>
          <a:lstStyle/>
          <a:p>
            <a:pPr algn="ctr"/>
            <a:r>
              <a:rPr lang="en-GB" dirty="0"/>
              <a:t>MBT brackets. Parallel horizontal lines</a:t>
            </a:r>
          </a:p>
        </p:txBody>
      </p:sp>
      <p:sp>
        <p:nvSpPr>
          <p:cNvPr id="4" name="Rectangle 3"/>
          <p:cNvSpPr/>
          <p:nvPr/>
        </p:nvSpPr>
        <p:spPr>
          <a:xfrm>
            <a:off x="255639" y="1600200"/>
            <a:ext cx="3962400" cy="1200329"/>
          </a:xfrm>
          <a:prstGeom prst="rect">
            <a:avLst/>
          </a:prstGeom>
        </p:spPr>
        <p:txBody>
          <a:bodyPr wrap="square">
            <a:spAutoFit/>
          </a:bodyPr>
          <a:lstStyle/>
          <a:p>
            <a:pPr algn="ctr"/>
            <a:r>
              <a:rPr lang="en-US" dirty="0"/>
              <a:t>The divergence between these</a:t>
            </a:r>
          </a:p>
          <a:p>
            <a:pPr algn="ctr"/>
            <a:r>
              <a:rPr lang="en-US" dirty="0"/>
              <a:t>lines may cause visual confusion, impairing accurate</a:t>
            </a:r>
          </a:p>
          <a:p>
            <a:pPr algn="ctr"/>
            <a:r>
              <a:rPr lang="en-US" dirty="0"/>
              <a:t>positioning of the accessories</a:t>
            </a:r>
          </a:p>
        </p:txBody>
      </p:sp>
      <p:sp>
        <p:nvSpPr>
          <p:cNvPr id="5" name="Rectangle 4"/>
          <p:cNvSpPr/>
          <p:nvPr/>
        </p:nvSpPr>
        <p:spPr>
          <a:xfrm>
            <a:off x="4343400" y="1377529"/>
            <a:ext cx="4569426" cy="2031325"/>
          </a:xfrm>
          <a:prstGeom prst="rect">
            <a:avLst/>
          </a:prstGeom>
        </p:spPr>
        <p:txBody>
          <a:bodyPr wrap="square">
            <a:spAutoFit/>
          </a:bodyPr>
          <a:lstStyle/>
          <a:p>
            <a:pPr algn="ctr"/>
            <a:r>
              <a:rPr lang="en-US" dirty="0"/>
              <a:t>when brackets are placed in the vestibular</a:t>
            </a:r>
          </a:p>
          <a:p>
            <a:pPr algn="ctr"/>
            <a:r>
              <a:rPr lang="en-US" dirty="0"/>
              <a:t>faces of the incisors, the projected horizontal lines exhibit</a:t>
            </a:r>
          </a:p>
          <a:p>
            <a:pPr algn="ctr"/>
            <a:r>
              <a:rPr lang="en-US" dirty="0"/>
              <a:t>parallelism, which creates greater visual comfort for the</a:t>
            </a:r>
          </a:p>
          <a:p>
            <a:pPr algn="ctr"/>
            <a:r>
              <a:rPr lang="en-US" dirty="0"/>
              <a:t>operator, facilitating the bracket positioning stage</a:t>
            </a:r>
          </a:p>
        </p:txBody>
      </p:sp>
    </p:spTree>
    <p:extLst>
      <p:ext uri="{BB962C8B-B14F-4D97-AF65-F5344CB8AC3E}">
        <p14:creationId xmlns:p14="http://schemas.microsoft.com/office/powerpoint/2010/main" val="1167835234"/>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5123"/>
                                        </p:tgtEl>
                                        <p:attrNameLst>
                                          <p:attrName>style.visibility</p:attrName>
                                        </p:attrNameLst>
                                      </p:cBhvr>
                                      <p:to>
                                        <p:strVal val="visible"/>
                                      </p:to>
                                    </p:set>
                                    <p:anim calcmode="lin" valueType="num">
                                      <p:cBhvr>
                                        <p:cTn id="18" dur="1000" fill="hold"/>
                                        <p:tgtEl>
                                          <p:spTgt spid="5123"/>
                                        </p:tgtEl>
                                        <p:attrNameLst>
                                          <p:attrName>ppt_w</p:attrName>
                                        </p:attrNameLst>
                                      </p:cBhvr>
                                      <p:tavLst>
                                        <p:tav tm="0">
                                          <p:val>
                                            <p:fltVal val="0"/>
                                          </p:val>
                                        </p:tav>
                                        <p:tav tm="100000">
                                          <p:val>
                                            <p:strVal val="#ppt_w"/>
                                          </p:val>
                                        </p:tav>
                                      </p:tavLst>
                                    </p:anim>
                                    <p:anim calcmode="lin" valueType="num">
                                      <p:cBhvr>
                                        <p:cTn id="19" dur="1000" fill="hold"/>
                                        <p:tgtEl>
                                          <p:spTgt spid="5123"/>
                                        </p:tgtEl>
                                        <p:attrNameLst>
                                          <p:attrName>ppt_h</p:attrName>
                                        </p:attrNameLst>
                                      </p:cBhvr>
                                      <p:tavLst>
                                        <p:tav tm="0">
                                          <p:val>
                                            <p:fltVal val="0"/>
                                          </p:val>
                                        </p:tav>
                                        <p:tav tm="100000">
                                          <p:val>
                                            <p:strVal val="#ppt_h"/>
                                          </p:val>
                                        </p:tav>
                                      </p:tavLst>
                                    </p:anim>
                                    <p:animEffect transition="in" filter="fade">
                                      <p:cBhvr>
                                        <p:cTn id="20" dur="1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0404" y="685800"/>
            <a:ext cx="5650992" cy="1207509"/>
          </a:xfrm>
        </p:spPr>
        <p:txBody>
          <a:bodyPr>
            <a:normAutofit/>
          </a:bodyPr>
          <a:lstStyle/>
          <a:p>
            <a:r>
              <a:rPr lang="en-GB" sz="5400" b="1" dirty="0" smtClean="0"/>
              <a:t>Key of solution</a:t>
            </a:r>
            <a:endParaRPr lang="en-GB" sz="5400" b="1" dirty="0"/>
          </a:p>
        </p:txBody>
      </p:sp>
      <p:pic>
        <p:nvPicPr>
          <p:cNvPr id="1026" name="Picture 2" descr="https://upload.wikimedia.org/wikipedia/en/f/f7/Scihub_rav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1638300" cy="32004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8600" y="3810000"/>
            <a:ext cx="8777748" cy="267765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en-GB" sz="2400" i="1" dirty="0" smtClean="0"/>
              <a:t>In a study by </a:t>
            </a:r>
            <a:r>
              <a:rPr lang="en-GB" sz="2400" i="1" dirty="0" err="1" smtClean="0"/>
              <a:t>Topolski</a:t>
            </a:r>
            <a:r>
              <a:rPr lang="en-GB" sz="2400" i="1" dirty="0" smtClean="0"/>
              <a:t> F et al, 2016 this issue was solved,</a:t>
            </a:r>
            <a:r>
              <a:rPr lang="en-GB" sz="2400" dirty="0" smtClean="0"/>
              <a:t> The </a:t>
            </a:r>
            <a:r>
              <a:rPr lang="en-GB" sz="2400" dirty="0"/>
              <a:t>use of the LACC as reference for bracket </a:t>
            </a:r>
            <a:r>
              <a:rPr lang="en-GB" sz="2400" dirty="0" smtClean="0"/>
              <a:t>placement resulted </a:t>
            </a:r>
            <a:r>
              <a:rPr lang="en-GB" sz="2400" dirty="0"/>
              <a:t>in UCI crown angulation similar to the angulation in the bracket (5° for Andrews brackets and 4° for MBT brackets), regardless of shape. On the contrary, when the IE was used as reference, the natural angulation of the crown (mean of 1.2°) was reproduced, regardless of bracket shape.</a:t>
            </a:r>
            <a:r>
              <a:rPr lang="en-GB" sz="2400" i="1" dirty="0"/>
              <a:t> </a:t>
            </a:r>
            <a:endParaRPr lang="en-GB" sz="2400" dirty="0"/>
          </a:p>
        </p:txBody>
      </p:sp>
    </p:spTree>
    <p:extLst>
      <p:ext uri="{BB962C8B-B14F-4D97-AF65-F5344CB8AC3E}">
        <p14:creationId xmlns:p14="http://schemas.microsoft.com/office/powerpoint/2010/main" val="418321422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7000">
              <a:schemeClr val="bg1"/>
            </a:gs>
            <a:gs pos="60000">
              <a:schemeClr val="bg2">
                <a:shade val="92000"/>
                <a:satMod val="230000"/>
              </a:schemeClr>
            </a:gs>
            <a:gs pos="100000">
              <a:schemeClr val="bg1"/>
            </a:gs>
          </a:gsLst>
          <a:lin ang="5400000" scaled="0"/>
        </a:gradFill>
        <a:effectLst/>
      </p:bgPr>
    </p:bg>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4217489463"/>
              </p:ext>
            </p:extLst>
          </p:nvPr>
        </p:nvGraphicFramePr>
        <p:xfrm>
          <a:off x="1692038" y="381000"/>
          <a:ext cx="598355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1" name="Group 10"/>
          <p:cNvGrpSpPr/>
          <p:nvPr/>
        </p:nvGrpSpPr>
        <p:grpSpPr>
          <a:xfrm>
            <a:off x="3807512" y="590255"/>
            <a:ext cx="1983687" cy="1771945"/>
            <a:chOff x="3904474" y="1025467"/>
            <a:chExt cx="1838325" cy="1762137"/>
          </a:xfrm>
        </p:grpSpPr>
        <p:sp>
          <p:nvSpPr>
            <p:cNvPr id="12" name="Oval 11"/>
            <p:cNvSpPr/>
            <p:nvPr/>
          </p:nvSpPr>
          <p:spPr>
            <a:xfrm>
              <a:off x="3904474" y="1025467"/>
              <a:ext cx="1838325" cy="1762137"/>
            </a:xfrm>
            <a:prstGeom prst="ellipse">
              <a:avLst/>
            </a:prstGeom>
            <a:gradFill flip="none" rotWithShape="1">
              <a:gsLst>
                <a:gs pos="0">
                  <a:srgbClr val="003296">
                    <a:shade val="30000"/>
                    <a:satMod val="115000"/>
                  </a:srgbClr>
                </a:gs>
                <a:gs pos="50000">
                  <a:srgbClr val="003296">
                    <a:shade val="67500"/>
                    <a:satMod val="115000"/>
                  </a:srgbClr>
                </a:gs>
                <a:gs pos="100000">
                  <a:srgbClr val="003296">
                    <a:shade val="100000"/>
                    <a:satMod val="115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Oval 4"/>
            <p:cNvSpPr/>
            <p:nvPr/>
          </p:nvSpPr>
          <p:spPr>
            <a:xfrm>
              <a:off x="4002315" y="1214888"/>
              <a:ext cx="1642643" cy="12460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dirty="0" smtClean="0"/>
                <a:t>BRACKET POSITIONING</a:t>
              </a:r>
              <a:endParaRPr lang="en-GB" sz="1200" b="1" kern="1200" dirty="0"/>
            </a:p>
          </p:txBody>
        </p:sp>
      </p:grpSp>
    </p:spTree>
    <p:extLst>
      <p:ext uri="{BB962C8B-B14F-4D97-AF65-F5344CB8AC3E}">
        <p14:creationId xmlns:p14="http://schemas.microsoft.com/office/powerpoint/2010/main" val="157829512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70149" y="990600"/>
            <a:ext cx="3657600" cy="688449"/>
          </a:xfrm>
        </p:spPr>
        <p:txBody>
          <a:bodyPr>
            <a:noAutofit/>
          </a:bodyPr>
          <a:lstStyle/>
          <a:p>
            <a:pPr algn="ctr"/>
            <a:r>
              <a:rPr lang="en-GB" sz="5400" b="1" dirty="0"/>
              <a:t>Damon</a:t>
            </a:r>
            <a:endParaRPr lang="en-GB" sz="54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5839" y="1066800"/>
            <a:ext cx="1573762" cy="20458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629400" y="3048000"/>
            <a:ext cx="1611339" cy="369332"/>
          </a:xfrm>
          <a:prstGeom prst="rect">
            <a:avLst/>
          </a:prstGeom>
        </p:spPr>
        <p:txBody>
          <a:bodyPr wrap="none">
            <a:spAutoFit/>
          </a:bodyPr>
          <a:lstStyle/>
          <a:p>
            <a:r>
              <a:rPr lang="en-GB" dirty="0"/>
              <a:t>Dwight Damon</a:t>
            </a:r>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949" y="3480799"/>
            <a:ext cx="2173251" cy="276760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645112" y="2895600"/>
            <a:ext cx="3353837" cy="3046988"/>
          </a:xfrm>
          <a:prstGeom prst="rect">
            <a:avLst/>
          </a:prstGeom>
          <a:effectLst>
            <a:innerShdw blurRad="114300">
              <a:prstClr val="black"/>
            </a:innerShdw>
          </a:effectLst>
        </p:spPr>
        <p:style>
          <a:lnRef idx="0">
            <a:scrgbClr r="0" g="0" b="0"/>
          </a:lnRef>
          <a:fillRef idx="1003">
            <a:schemeClr val="lt1"/>
          </a:fillRef>
          <a:effectRef idx="0">
            <a:scrgbClr r="0" g="0" b="0"/>
          </a:effectRef>
          <a:fontRef idx="major"/>
        </p:style>
        <p:txBody>
          <a:bodyPr wrap="square">
            <a:spAutoFit/>
          </a:bodyPr>
          <a:lstStyle/>
          <a:p>
            <a:pPr marL="177800" indent="-177800" algn="justLow">
              <a:buFont typeface="Arial" pitchFamily="34" charset="0"/>
              <a:buChar char="•"/>
            </a:pPr>
            <a:r>
              <a:rPr lang="en-GB" sz="2400" dirty="0"/>
              <a:t>Horizontal and vertical </a:t>
            </a:r>
            <a:r>
              <a:rPr lang="en-GB" sz="2400" dirty="0" smtClean="0"/>
              <a:t>auxiliary slots for greater versatility</a:t>
            </a:r>
          </a:p>
          <a:p>
            <a:pPr marL="177800" indent="-177800" algn="justLow">
              <a:buFont typeface="Arial" pitchFamily="34" charset="0"/>
              <a:buChar char="•"/>
            </a:pPr>
            <a:r>
              <a:rPr lang="en-GB" sz="2400" dirty="0" smtClean="0"/>
              <a:t>Rhomboid shaped </a:t>
            </a:r>
            <a:r>
              <a:rPr lang="en-GB" sz="2400" dirty="0"/>
              <a:t>bracket </a:t>
            </a:r>
            <a:r>
              <a:rPr lang="en-GB" sz="2400" dirty="0" smtClean="0"/>
              <a:t>and pad</a:t>
            </a:r>
            <a:r>
              <a:rPr lang="en-GB" sz="2400" dirty="0"/>
              <a:t>, and </a:t>
            </a:r>
            <a:r>
              <a:rPr lang="en-GB" sz="2400" dirty="0" smtClean="0"/>
              <a:t>vertical scribe line guide precision bracket </a:t>
            </a:r>
            <a:r>
              <a:rPr lang="en-GB" sz="2400" dirty="0"/>
              <a:t>placement</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547255"/>
            <a:ext cx="2160841" cy="226834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891470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wipe(down)">
                                      <p:cBhvr>
                                        <p:cTn id="1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09800" y="973255"/>
            <a:ext cx="2541649" cy="688449"/>
          </a:xfrm>
        </p:spPr>
        <p:txBody>
          <a:bodyPr>
            <a:normAutofit fontScale="90000"/>
          </a:bodyPr>
          <a:lstStyle/>
          <a:p>
            <a:pPr algn="ctr"/>
            <a:r>
              <a:rPr lang="en-GB" b="1" dirty="0"/>
              <a:t>Damon</a:t>
            </a:r>
            <a:endParaRPr lang="en-GB" dirty="0"/>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8935" y="1317480"/>
            <a:ext cx="2280417" cy="3023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3078" y="4495800"/>
            <a:ext cx="1585122" cy="200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533401" y="2755611"/>
            <a:ext cx="5410199" cy="3170099"/>
          </a:xfrm>
          <a:prstGeom prst="rect">
            <a:avLst/>
          </a:prstGeom>
          <a:effectLst>
            <a:innerShdw blurRad="114300">
              <a:prstClr val="black"/>
            </a:innerShdw>
          </a:effectLst>
        </p:spPr>
        <p:style>
          <a:lnRef idx="0">
            <a:scrgbClr r="0" g="0" b="0"/>
          </a:lnRef>
          <a:fillRef idx="1003">
            <a:schemeClr val="lt1"/>
          </a:fillRef>
          <a:effectRef idx="0">
            <a:scrgbClr r="0" g="0" b="0"/>
          </a:effectRef>
          <a:fontRef idx="major"/>
        </p:style>
        <p:txBody>
          <a:bodyPr wrap="square">
            <a:spAutoFit/>
          </a:bodyPr>
          <a:lstStyle/>
          <a:p>
            <a:r>
              <a:rPr lang="en-GB" sz="2000" b="1" dirty="0"/>
              <a:t>PRECISION BRACKET PLACEMENT</a:t>
            </a:r>
          </a:p>
          <a:p>
            <a:r>
              <a:rPr lang="en-GB" sz="2000" dirty="0"/>
              <a:t>• Removable positioning gauge </a:t>
            </a:r>
            <a:r>
              <a:rPr lang="en-GB" sz="2000" dirty="0" smtClean="0"/>
              <a:t>and </a:t>
            </a:r>
            <a:r>
              <a:rPr lang="en-GB" sz="2000" dirty="0"/>
              <a:t>rhomboid-shaped brackets and base </a:t>
            </a:r>
            <a:r>
              <a:rPr lang="en-GB" sz="2000" dirty="0" smtClean="0"/>
              <a:t>guide bracket placement.</a:t>
            </a:r>
            <a:endParaRPr lang="en-GB" sz="2000" dirty="0"/>
          </a:p>
          <a:p>
            <a:r>
              <a:rPr lang="en-GB" sz="2000" dirty="0"/>
              <a:t>• Color-coded </a:t>
            </a:r>
            <a:r>
              <a:rPr lang="en-GB" sz="2000" dirty="0" smtClean="0"/>
              <a:t>positioning gauges </a:t>
            </a:r>
            <a:r>
              <a:rPr lang="en-GB" sz="2000" dirty="0"/>
              <a:t>on brackets (</a:t>
            </a:r>
            <a:r>
              <a:rPr lang="en-GB" sz="2000" dirty="0" smtClean="0"/>
              <a:t>3-3) denote </a:t>
            </a:r>
            <a:r>
              <a:rPr lang="en-GB" sz="2000" dirty="0"/>
              <a:t>torque </a:t>
            </a:r>
            <a:r>
              <a:rPr lang="en-GB" sz="2000" dirty="0" smtClean="0"/>
              <a:t>values.</a:t>
            </a:r>
          </a:p>
          <a:p>
            <a:pPr>
              <a:buFont typeface="Arial" pitchFamily="34" charset="0"/>
              <a:buChar char="•"/>
            </a:pPr>
            <a:r>
              <a:rPr lang="en-GB" sz="2000" dirty="0" smtClean="0"/>
              <a:t>when </a:t>
            </a:r>
            <a:r>
              <a:rPr lang="en-GB" sz="2000" dirty="0"/>
              <a:t>placing the </a:t>
            </a:r>
            <a:r>
              <a:rPr lang="en-GB" sz="2000" dirty="0" smtClean="0"/>
              <a:t>brackets, care </a:t>
            </a:r>
            <a:r>
              <a:rPr lang="en-GB" sz="2000" dirty="0"/>
              <a:t>must be given to place the mesial </a:t>
            </a:r>
            <a:r>
              <a:rPr lang="en-GB" sz="2000" dirty="0" smtClean="0"/>
              <a:t>and distal </a:t>
            </a:r>
            <a:r>
              <a:rPr lang="en-GB" sz="2000" dirty="0"/>
              <a:t>outline of the pad in the long axis of </a:t>
            </a:r>
            <a:r>
              <a:rPr lang="en-GB" sz="2000" dirty="0" smtClean="0"/>
              <a:t>the tooth </a:t>
            </a:r>
            <a:r>
              <a:rPr lang="en-GB" sz="2000" dirty="0"/>
              <a:t>rather than aligning the body of the </a:t>
            </a:r>
            <a:r>
              <a:rPr lang="en-GB" sz="2000" dirty="0" smtClean="0"/>
              <a:t>bracket</a:t>
            </a:r>
            <a:endParaRPr lang="en-GB" sz="2000" dirty="0"/>
          </a:p>
        </p:txBody>
      </p:sp>
    </p:spTree>
    <p:extLst>
      <p:ext uri="{BB962C8B-B14F-4D97-AF65-F5344CB8AC3E}">
        <p14:creationId xmlns:p14="http://schemas.microsoft.com/office/powerpoint/2010/main" val="82411063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58075" y="914400"/>
            <a:ext cx="2541649" cy="688449"/>
          </a:xfrm>
        </p:spPr>
        <p:txBody>
          <a:bodyPr>
            <a:normAutofit fontScale="90000"/>
          </a:bodyPr>
          <a:lstStyle/>
          <a:p>
            <a:pPr algn="ctr"/>
            <a:r>
              <a:rPr lang="en-GB" b="1" dirty="0"/>
              <a:t>Damon</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828800"/>
            <a:ext cx="1905000" cy="4773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419600" y="2832080"/>
            <a:ext cx="1828800" cy="34163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b="1" dirty="0">
                <a:effectLst>
                  <a:outerShdw blurRad="38100" dist="38100" dir="2700000" algn="tl">
                    <a:srgbClr val="000000">
                      <a:alpha val="43137"/>
                    </a:srgbClr>
                  </a:outerShdw>
                </a:effectLst>
              </a:rPr>
              <a:t>Maxillary</a:t>
            </a:r>
          </a:p>
          <a:p>
            <a:r>
              <a:rPr lang="en-GB" b="1" dirty="0">
                <a:effectLst>
                  <a:outerShdw blurRad="38100" dist="38100" dir="2700000" algn="tl">
                    <a:srgbClr val="000000">
                      <a:alpha val="43137"/>
                    </a:srgbClr>
                  </a:outerShdw>
                </a:effectLst>
              </a:rPr>
              <a:t>U-l 4.75 mm</a:t>
            </a:r>
          </a:p>
          <a:p>
            <a:r>
              <a:rPr lang="en-GB" b="1" dirty="0">
                <a:effectLst>
                  <a:outerShdw blurRad="38100" dist="38100" dir="2700000" algn="tl">
                    <a:srgbClr val="000000">
                      <a:alpha val="43137"/>
                    </a:srgbClr>
                  </a:outerShdw>
                </a:effectLst>
              </a:rPr>
              <a:t>U-2 4.50 mm</a:t>
            </a:r>
          </a:p>
          <a:p>
            <a:r>
              <a:rPr lang="en-GB" b="1" dirty="0">
                <a:effectLst>
                  <a:outerShdw blurRad="38100" dist="38100" dir="2700000" algn="tl">
                    <a:srgbClr val="000000">
                      <a:alpha val="43137"/>
                    </a:srgbClr>
                  </a:outerShdw>
                </a:effectLst>
              </a:rPr>
              <a:t>U-3 5.00 mm</a:t>
            </a:r>
          </a:p>
          <a:p>
            <a:r>
              <a:rPr lang="en-GB" b="1" dirty="0">
                <a:effectLst>
                  <a:outerShdw blurRad="38100" dist="38100" dir="2700000" algn="tl">
                    <a:srgbClr val="000000">
                      <a:alpha val="43137"/>
                    </a:srgbClr>
                  </a:outerShdw>
                </a:effectLst>
              </a:rPr>
              <a:t>U-4 4.50 mm</a:t>
            </a:r>
          </a:p>
          <a:p>
            <a:r>
              <a:rPr lang="en-GB" b="1" dirty="0">
                <a:effectLst>
                  <a:outerShdw blurRad="38100" dist="38100" dir="2700000" algn="tl">
                    <a:srgbClr val="000000">
                      <a:alpha val="43137"/>
                    </a:srgbClr>
                  </a:outerShdw>
                </a:effectLst>
              </a:rPr>
              <a:t>U-5 4.25 mm</a:t>
            </a:r>
          </a:p>
          <a:p>
            <a:r>
              <a:rPr lang="en-GB" b="1" dirty="0">
                <a:effectLst>
                  <a:outerShdw blurRad="38100" dist="38100" dir="2700000" algn="tl">
                    <a:srgbClr val="000000">
                      <a:alpha val="43137"/>
                    </a:srgbClr>
                  </a:outerShdw>
                </a:effectLst>
              </a:rPr>
              <a:t>Mandibular</a:t>
            </a:r>
          </a:p>
          <a:p>
            <a:r>
              <a:rPr lang="en-GB" b="1" dirty="0">
                <a:effectLst>
                  <a:outerShdw blurRad="38100" dist="38100" dir="2700000" algn="tl">
                    <a:srgbClr val="000000">
                      <a:alpha val="43137"/>
                    </a:srgbClr>
                  </a:outerShdw>
                </a:effectLst>
              </a:rPr>
              <a:t>L-l 4.75 mm</a:t>
            </a:r>
          </a:p>
          <a:p>
            <a:r>
              <a:rPr lang="en-GB" b="1" dirty="0">
                <a:effectLst>
                  <a:outerShdw blurRad="38100" dist="38100" dir="2700000" algn="tl">
                    <a:srgbClr val="000000">
                      <a:alpha val="43137"/>
                    </a:srgbClr>
                  </a:outerShdw>
                </a:effectLst>
              </a:rPr>
              <a:t>L-2 4.50 mm</a:t>
            </a:r>
          </a:p>
          <a:p>
            <a:r>
              <a:rPr lang="en-GB" b="1" dirty="0">
                <a:effectLst>
                  <a:outerShdw blurRad="38100" dist="38100" dir="2700000" algn="tl">
                    <a:srgbClr val="000000">
                      <a:alpha val="43137"/>
                    </a:srgbClr>
                  </a:outerShdw>
                </a:effectLst>
              </a:rPr>
              <a:t>L-3 5.00 mm</a:t>
            </a:r>
          </a:p>
          <a:p>
            <a:r>
              <a:rPr lang="en-GB" b="1" dirty="0">
                <a:effectLst>
                  <a:outerShdw blurRad="38100" dist="38100" dir="2700000" algn="tl">
                    <a:srgbClr val="000000">
                      <a:alpha val="43137"/>
                    </a:srgbClr>
                  </a:outerShdw>
                </a:effectLst>
              </a:rPr>
              <a:t>L-4 4.50 mm</a:t>
            </a:r>
          </a:p>
          <a:p>
            <a:r>
              <a:rPr lang="en-GB" b="1" dirty="0">
                <a:effectLst>
                  <a:outerShdw blurRad="38100" dist="38100" dir="2700000" algn="tl">
                    <a:srgbClr val="000000">
                      <a:alpha val="43137"/>
                    </a:srgbClr>
                  </a:outerShdw>
                </a:effectLst>
              </a:rPr>
              <a:t>L</a:t>
            </a:r>
            <a:r>
              <a:rPr lang="en-GB" b="1" i="1" dirty="0" smtClean="0">
                <a:effectLst>
                  <a:outerShdw blurRad="38100" dist="38100" dir="2700000" algn="tl">
                    <a:srgbClr val="000000">
                      <a:alpha val="43137"/>
                    </a:srgbClr>
                  </a:outerShdw>
                </a:effectLst>
              </a:rPr>
              <a:t>-5 </a:t>
            </a:r>
            <a:r>
              <a:rPr lang="en-GB" b="1" i="1" dirty="0">
                <a:effectLst>
                  <a:outerShdw blurRad="38100" dist="38100" dir="2700000" algn="tl">
                    <a:srgbClr val="000000">
                      <a:alpha val="43137"/>
                    </a:srgbClr>
                  </a:outerShdw>
                </a:effectLst>
              </a:rPr>
              <a:t>4.25 mm</a:t>
            </a:r>
            <a:endParaRPr lang="en-GB" b="1" cap="all" dirty="0">
              <a:effectLst>
                <a:outerShdw blurRad="38100" dist="38100" dir="2700000" algn="tl">
                  <a:srgbClr val="000000">
                    <a:alpha val="43137"/>
                  </a:srgbClr>
                </a:outerShdw>
              </a:effectLst>
            </a:endParaRPr>
          </a:p>
        </p:txBody>
      </p:sp>
      <p:sp>
        <p:nvSpPr>
          <p:cNvPr id="3" name="Striped Right Arrow 2"/>
          <p:cNvSpPr/>
          <p:nvPr/>
        </p:nvSpPr>
        <p:spPr>
          <a:xfrm>
            <a:off x="990600" y="3352800"/>
            <a:ext cx="3276600" cy="2667000"/>
          </a:xfrm>
          <a:prstGeom prst="striped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rgbClr val="DA1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1447800" y="4089737"/>
            <a:ext cx="2667000" cy="1015663"/>
          </a:xfrm>
          <a:prstGeom prst="rect">
            <a:avLst/>
          </a:prstGeom>
        </p:spPr>
        <p:txBody>
          <a:bodyPr wrap="square">
            <a:spAutoFit/>
          </a:bodyPr>
          <a:lstStyle/>
          <a:p>
            <a:r>
              <a:rPr lang="en-GB" sz="2000" b="1" dirty="0"/>
              <a:t>bracket-positioning guide chart for</a:t>
            </a:r>
          </a:p>
          <a:p>
            <a:r>
              <a:rPr lang="en-GB" sz="2000" b="1" dirty="0"/>
              <a:t>specific heights</a:t>
            </a:r>
          </a:p>
        </p:txBody>
      </p:sp>
    </p:spTree>
    <p:extLst>
      <p:ext uri="{BB962C8B-B14F-4D97-AF65-F5344CB8AC3E}">
        <p14:creationId xmlns:p14="http://schemas.microsoft.com/office/powerpoint/2010/main" val="396617657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2541649" cy="688449"/>
          </a:xfrm>
        </p:spPr>
        <p:txBody>
          <a:bodyPr>
            <a:normAutofit fontScale="90000"/>
          </a:bodyPr>
          <a:lstStyle/>
          <a:p>
            <a:pPr algn="ctr"/>
            <a:r>
              <a:rPr lang="en-GB" b="1" dirty="0"/>
              <a:t>Damon</a:t>
            </a:r>
            <a:endParaRPr lang="en-GB" dirty="0"/>
          </a:p>
        </p:txBody>
      </p:sp>
      <p:sp>
        <p:nvSpPr>
          <p:cNvPr id="2" name="Rectangle 1"/>
          <p:cNvSpPr/>
          <p:nvPr/>
        </p:nvSpPr>
        <p:spPr>
          <a:xfrm>
            <a:off x="228600" y="5172670"/>
            <a:ext cx="6477000" cy="646331"/>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justLow"/>
            <a:r>
              <a:rPr lang="en-GB" dirty="0"/>
              <a:t>Place the Damon appliance </a:t>
            </a:r>
            <a:r>
              <a:rPr lang="en-GB" dirty="0" smtClean="0"/>
              <a:t>at the </a:t>
            </a:r>
            <a:r>
              <a:rPr lang="en-GB" dirty="0"/>
              <a:t>same height position as a traditional bracket </a:t>
            </a:r>
            <a:r>
              <a:rPr lang="en-GB" dirty="0" smtClean="0"/>
              <a:t>system</a:t>
            </a:r>
            <a:r>
              <a:rPr lang="en-GB" dirty="0"/>
              <a:t>.</a:t>
            </a:r>
          </a:p>
        </p:txBody>
      </p:sp>
      <p:sp>
        <p:nvSpPr>
          <p:cNvPr id="8" name="Title 3"/>
          <p:cNvSpPr txBox="1">
            <a:spLocks/>
          </p:cNvSpPr>
          <p:nvPr/>
        </p:nvSpPr>
        <p:spPr>
          <a:xfrm>
            <a:off x="228600" y="1295400"/>
            <a:ext cx="4035060" cy="688449"/>
          </a:xfrm>
          <a:prstGeom prst="rect">
            <a:avLst/>
          </a:prstGeom>
        </p:spPr>
        <p:txBody>
          <a:bodyPr vert="horz" lIns="91440" tIns="45720" rIns="91440" bIns="9144" rtlCol="0" anchor="b">
            <a:noAutofit/>
          </a:bodyPr>
          <a:lstStyle>
            <a:lvl1pPr algn="l" defTabSz="914400" rtl="0" eaLnBrk="1" latinLnBrk="0" hangingPunct="1">
              <a:spcBef>
                <a:spcPct val="0"/>
              </a:spcBef>
              <a:buNone/>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algn="ctr"/>
            <a:r>
              <a:rPr lang="en-GB" b="1" dirty="0" smtClean="0"/>
              <a:t>What Damon says  ???</a:t>
            </a:r>
            <a:endParaRPr lang="en-GB" dirty="0"/>
          </a:p>
        </p:txBody>
      </p:sp>
      <p:sp>
        <p:nvSpPr>
          <p:cNvPr id="5" name="Down Arrow 4"/>
          <p:cNvSpPr/>
          <p:nvPr/>
        </p:nvSpPr>
        <p:spPr>
          <a:xfrm rot="2644190">
            <a:off x="4054911" y="3837392"/>
            <a:ext cx="428661" cy="1315956"/>
          </a:xfrm>
          <a:prstGeom prst="down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FF0000"/>
                </a:solidFill>
              </a:ln>
              <a:solidFill>
                <a:srgbClr val="FF0000"/>
              </a:solidFill>
            </a:endParaRPr>
          </a:p>
        </p:txBody>
      </p:sp>
      <p:sp>
        <p:nvSpPr>
          <p:cNvPr id="6" name="Action Button: Help 5">
            <a:hlinkClick r:id="" action="ppaction://noaction" highlightClick="1"/>
          </p:cNvPr>
          <p:cNvSpPr/>
          <p:nvPr/>
        </p:nvSpPr>
        <p:spPr>
          <a:xfrm>
            <a:off x="7848600" y="5029200"/>
            <a:ext cx="990600" cy="1066800"/>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Callout 9"/>
          <p:cNvSpPr/>
          <p:nvPr/>
        </p:nvSpPr>
        <p:spPr>
          <a:xfrm>
            <a:off x="3660280" y="1145926"/>
            <a:ext cx="5332546" cy="2632353"/>
          </a:xfrm>
          <a:prstGeom prst="wedgeEllipseCallout">
            <a:avLst>
              <a:gd name="adj1" fmla="val -28023"/>
              <a:gd name="adj2" fmla="val 5621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justLow"/>
            <a:r>
              <a:rPr lang="en-GB" sz="1600" dirty="0"/>
              <a:t>Place appliance using the crown-long axis and bracket scribe line.</a:t>
            </a:r>
          </a:p>
          <a:p>
            <a:pPr algn="justLow"/>
            <a:r>
              <a:rPr lang="en-GB" sz="1600" dirty="0"/>
              <a:t>• Ensure that the internal slot and horizontal components of the bracket are parallel with the desired </a:t>
            </a:r>
            <a:r>
              <a:rPr lang="en-GB" sz="1600" dirty="0" err="1"/>
              <a:t>occlusal</a:t>
            </a:r>
            <a:r>
              <a:rPr lang="en-GB" sz="1600" dirty="0"/>
              <a:t> plane. This is especially important while placing the lower </a:t>
            </a:r>
            <a:r>
              <a:rPr lang="en-GB" sz="1600" dirty="0" err="1"/>
              <a:t>anteriors</a:t>
            </a:r>
            <a:r>
              <a:rPr lang="en-GB" sz="1600" dirty="0"/>
              <a:t>.</a:t>
            </a:r>
          </a:p>
          <a:p>
            <a:pPr algn="justLow"/>
            <a:r>
              <a:rPr lang="en-GB" sz="1600" dirty="0"/>
              <a:t>• Use a mouth mirror to aid placement. </a:t>
            </a:r>
          </a:p>
        </p:txBody>
      </p:sp>
      <p:sp>
        <p:nvSpPr>
          <p:cNvPr id="13" name="Down Arrow 12"/>
          <p:cNvSpPr/>
          <p:nvPr/>
        </p:nvSpPr>
        <p:spPr>
          <a:xfrm rot="16200000">
            <a:off x="7102866" y="5183596"/>
            <a:ext cx="428661" cy="758006"/>
          </a:xfrm>
          <a:prstGeom prst="down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FF0000"/>
                </a:solidFill>
              </a:ln>
              <a:solidFill>
                <a:srgbClr val="FF0000"/>
              </a:solidFill>
            </a:endParaRPr>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0908" y="3368866"/>
            <a:ext cx="1547605" cy="162460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830997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10"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50000">
              <a:schemeClr val="accent1">
                <a:tint val="44500"/>
                <a:satMod val="160000"/>
              </a:schemeClr>
            </a:gs>
            <a:gs pos="94150">
              <a:srgbClr val="E5E6E6"/>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9" name="Rectangle 8"/>
          <p:cNvSpPr/>
          <p:nvPr/>
        </p:nvSpPr>
        <p:spPr>
          <a:xfrm>
            <a:off x="228600" y="331857"/>
            <a:ext cx="8758604" cy="707886"/>
          </a:xfrm>
          <a:prstGeom prst="rect">
            <a:avLst/>
          </a:prstGeom>
        </p:spPr>
        <p:txBody>
          <a:bodyPr wrap="square">
            <a:spAutoFit/>
          </a:bodyPr>
          <a:lstStyle/>
          <a:p>
            <a:pPr algn="ctr"/>
            <a:r>
              <a:rPr lang="en-GB" sz="2000" b="1" i="1" dirty="0" err="1"/>
              <a:t>Drs.</a:t>
            </a:r>
            <a:r>
              <a:rPr lang="en-GB" sz="2000" b="1" i="1" dirty="0"/>
              <a:t> </a:t>
            </a:r>
            <a:r>
              <a:rPr lang="en-GB" sz="2000" b="1" i="1" dirty="0" err="1"/>
              <a:t>Tomás</a:t>
            </a:r>
            <a:r>
              <a:rPr lang="en-GB" sz="2000" b="1" i="1" dirty="0"/>
              <a:t> </a:t>
            </a:r>
            <a:r>
              <a:rPr lang="en-GB" sz="2000" b="1" i="1" dirty="0" err="1"/>
              <a:t>Castellanos</a:t>
            </a:r>
            <a:r>
              <a:rPr lang="en-GB" sz="2000" b="1" i="1" dirty="0"/>
              <a:t> and Thomas Pitts introduce </a:t>
            </a:r>
            <a:r>
              <a:rPr lang="en-GB" sz="2000" b="1" i="1" dirty="0" smtClean="0"/>
              <a:t>placement of </a:t>
            </a:r>
            <a:r>
              <a:rPr lang="en-GB" sz="2000" b="1" i="1" dirty="0"/>
              <a:t>brackets based on the effect upon the smile arc</a:t>
            </a:r>
            <a:endParaRPr lang="en-GB" sz="2000" b="1" dirty="0"/>
          </a:p>
        </p:txBody>
      </p:sp>
      <p:sp>
        <p:nvSpPr>
          <p:cNvPr id="15" name="Rectangle 14"/>
          <p:cNvSpPr/>
          <p:nvPr/>
        </p:nvSpPr>
        <p:spPr>
          <a:xfrm>
            <a:off x="2743200" y="1039743"/>
            <a:ext cx="3877408" cy="523220"/>
          </a:xfrm>
          <a:prstGeom prst="rect">
            <a:avLst/>
          </a:prstGeom>
        </p:spPr>
        <p:txBody>
          <a:bodyPr wrap="none">
            <a:spAutoFit/>
          </a:bodyPr>
          <a:lstStyle/>
          <a:p>
            <a:pPr algn="ctr"/>
            <a:r>
              <a:rPr lang="en-GB" sz="2800" b="1" dirty="0"/>
              <a:t>SMILE ARC PROTECTION</a:t>
            </a:r>
          </a:p>
        </p:txBody>
      </p:sp>
      <p:sp>
        <p:nvSpPr>
          <p:cNvPr id="16" name="Rectangle 15"/>
          <p:cNvSpPr/>
          <p:nvPr/>
        </p:nvSpPr>
        <p:spPr>
          <a:xfrm>
            <a:off x="376604" y="1561560"/>
            <a:ext cx="8610600" cy="646331"/>
          </a:xfrm>
          <a:prstGeom prst="rect">
            <a:avLst/>
          </a:prstGeom>
        </p:spPr>
        <p:txBody>
          <a:bodyPr wrap="square">
            <a:spAutoFit/>
          </a:bodyPr>
          <a:lstStyle/>
          <a:p>
            <a:pPr algn="ctr"/>
            <a:r>
              <a:rPr lang="en-GB" dirty="0" smtClean="0"/>
              <a:t>A </a:t>
            </a:r>
            <a:r>
              <a:rPr lang="en-GB" dirty="0" err="1" smtClean="0"/>
              <a:t>a</a:t>
            </a:r>
            <a:r>
              <a:rPr lang="en-GB" dirty="0" smtClean="0"/>
              <a:t> new table </a:t>
            </a:r>
            <a:r>
              <a:rPr lang="en-GB" dirty="0"/>
              <a:t>to guide vertical </a:t>
            </a:r>
            <a:r>
              <a:rPr lang="en-GB" dirty="0" smtClean="0"/>
              <a:t>placement of </a:t>
            </a:r>
            <a:r>
              <a:rPr lang="en-GB" dirty="0"/>
              <a:t>brackets, based on the smile </a:t>
            </a:r>
            <a:r>
              <a:rPr lang="en-GB" dirty="0" smtClean="0"/>
              <a:t>arc effect </a:t>
            </a:r>
            <a:r>
              <a:rPr lang="en-GB" dirty="0"/>
              <a:t>— therefore, the table is </a:t>
            </a:r>
            <a:r>
              <a:rPr lang="en-GB" dirty="0" smtClean="0"/>
              <a:t>named Guide </a:t>
            </a:r>
            <a:r>
              <a:rPr lang="en-GB" dirty="0"/>
              <a:t>Position Smile-Arc (GPS-A)</a:t>
            </a:r>
          </a:p>
        </p:txBody>
      </p:sp>
      <p:sp>
        <p:nvSpPr>
          <p:cNvPr id="17" name="Rectangle 16"/>
          <p:cNvSpPr/>
          <p:nvPr/>
        </p:nvSpPr>
        <p:spPr>
          <a:xfrm>
            <a:off x="376604" y="2207891"/>
            <a:ext cx="8462596" cy="646331"/>
          </a:xfrm>
          <a:prstGeom prst="rect">
            <a:avLst/>
          </a:prstGeom>
        </p:spPr>
        <p:txBody>
          <a:bodyPr wrap="square">
            <a:spAutoFit/>
          </a:bodyPr>
          <a:lstStyle/>
          <a:p>
            <a:r>
              <a:rPr lang="en-GB" dirty="0"/>
              <a:t>The table facilitates the vertical </a:t>
            </a:r>
            <a:r>
              <a:rPr lang="en-GB" dirty="0" smtClean="0"/>
              <a:t>placement of </a:t>
            </a:r>
            <a:r>
              <a:rPr lang="en-GB" dirty="0"/>
              <a:t>brackets in positions that result </a:t>
            </a:r>
            <a:r>
              <a:rPr lang="en-GB" dirty="0" smtClean="0"/>
              <a:t>in adequate </a:t>
            </a:r>
            <a:r>
              <a:rPr lang="en-GB" dirty="0"/>
              <a:t>smile curves, as well as </a:t>
            </a:r>
            <a:r>
              <a:rPr lang="en-GB" dirty="0" smtClean="0"/>
              <a:t>mutually protected </a:t>
            </a:r>
            <a:r>
              <a:rPr lang="en-GB" dirty="0"/>
              <a:t>occlusions.</a:t>
            </a:r>
          </a:p>
        </p:txBody>
      </p:sp>
      <p:sp>
        <p:nvSpPr>
          <p:cNvPr id="18" name="Rectangle 17"/>
          <p:cNvSpPr/>
          <p:nvPr/>
        </p:nvSpPr>
        <p:spPr>
          <a:xfrm>
            <a:off x="300404" y="2878224"/>
            <a:ext cx="8843596" cy="1200329"/>
          </a:xfrm>
          <a:prstGeom prst="rect">
            <a:avLst/>
          </a:prstGeom>
        </p:spPr>
        <p:txBody>
          <a:bodyPr wrap="square">
            <a:spAutoFit/>
          </a:bodyPr>
          <a:lstStyle/>
          <a:p>
            <a:r>
              <a:rPr lang="en-GB" dirty="0"/>
              <a:t>For a functionally adequate </a:t>
            </a:r>
            <a:r>
              <a:rPr lang="en-GB" dirty="0" smtClean="0"/>
              <a:t>occlusion and </a:t>
            </a:r>
            <a:r>
              <a:rPr lang="en-GB" dirty="0" err="1"/>
              <a:t>esthetic</a:t>
            </a:r>
            <a:r>
              <a:rPr lang="en-GB" dirty="0"/>
              <a:t> smile curvature, a </a:t>
            </a:r>
            <a:r>
              <a:rPr lang="en-GB" dirty="0" smtClean="0"/>
              <a:t>divergence must </a:t>
            </a:r>
            <a:r>
              <a:rPr lang="en-GB" dirty="0"/>
              <a:t>be kept between the </a:t>
            </a:r>
            <a:r>
              <a:rPr lang="en-GB" dirty="0" err="1" smtClean="0"/>
              <a:t>occluso</a:t>
            </a:r>
            <a:r>
              <a:rPr lang="en-GB" dirty="0" smtClean="0"/>
              <a:t>-gingival position </a:t>
            </a:r>
            <a:r>
              <a:rPr lang="en-GB" dirty="0"/>
              <a:t>of the slot with </a:t>
            </a:r>
            <a:r>
              <a:rPr lang="en-GB" dirty="0" err="1"/>
              <a:t>occlusal</a:t>
            </a:r>
            <a:r>
              <a:rPr lang="en-GB" dirty="0"/>
              <a:t> </a:t>
            </a:r>
            <a:r>
              <a:rPr lang="en-GB" dirty="0" err="1" smtClean="0"/>
              <a:t>cusps</a:t>
            </a:r>
            <a:r>
              <a:rPr lang="en-GB" dirty="0" err="1"/>
              <a:t>or</a:t>
            </a:r>
            <a:r>
              <a:rPr lang="en-GB" dirty="0"/>
              <a:t> </a:t>
            </a:r>
            <a:r>
              <a:rPr lang="en-GB" dirty="0" err="1" smtClean="0"/>
              <a:t>incisal</a:t>
            </a:r>
            <a:r>
              <a:rPr lang="en-GB" dirty="0"/>
              <a:t> </a:t>
            </a:r>
            <a:r>
              <a:rPr lang="en-GB" dirty="0" smtClean="0"/>
              <a:t>edges</a:t>
            </a:r>
            <a:r>
              <a:rPr lang="en-GB" dirty="0"/>
              <a:t>, measured in mm, </a:t>
            </a:r>
            <a:r>
              <a:rPr lang="en-GB" dirty="0" smtClean="0"/>
              <a:t>from the </a:t>
            </a:r>
            <a:r>
              <a:rPr lang="en-GB" dirty="0"/>
              <a:t>second molar tube all the way to </a:t>
            </a:r>
            <a:r>
              <a:rPr lang="en-GB" dirty="0" smtClean="0"/>
              <a:t>the maxillary </a:t>
            </a:r>
            <a:r>
              <a:rPr lang="en-GB" dirty="0"/>
              <a:t>central incisor.</a:t>
            </a:r>
          </a:p>
        </p:txBody>
      </p:sp>
      <p:pic>
        <p:nvPicPr>
          <p:cNvPr id="3081"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l="8712" t="17339" r="24817" b="8593"/>
          <a:stretch/>
        </p:blipFill>
        <p:spPr bwMode="auto">
          <a:xfrm>
            <a:off x="3581400" y="3828508"/>
            <a:ext cx="4395668" cy="27537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2" y="4362436"/>
            <a:ext cx="1209675" cy="16859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071562" y="6212959"/>
            <a:ext cx="1133644" cy="369332"/>
          </a:xfrm>
          <a:prstGeom prst="rect">
            <a:avLst/>
          </a:prstGeom>
        </p:spPr>
        <p:txBody>
          <a:bodyPr wrap="none">
            <a:spAutoFit/>
          </a:bodyPr>
          <a:lstStyle/>
          <a:p>
            <a:r>
              <a:rPr lang="en-GB" dirty="0"/>
              <a:t>DR. PITTS</a:t>
            </a:r>
          </a:p>
        </p:txBody>
      </p:sp>
    </p:spTree>
    <p:extLst>
      <p:ext uri="{BB962C8B-B14F-4D97-AF65-F5344CB8AC3E}">
        <p14:creationId xmlns:p14="http://schemas.microsoft.com/office/powerpoint/2010/main" val="141085925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81"/>
                                        </p:tgtEl>
                                        <p:attrNameLst>
                                          <p:attrName>style.visibility</p:attrName>
                                        </p:attrNameLst>
                                      </p:cBhvr>
                                      <p:to>
                                        <p:strVal val="visible"/>
                                      </p:to>
                                    </p:set>
                                    <p:animEffect transition="in" filter="fade">
                                      <p:cBhvr>
                                        <p:cTn id="12" dur="1000"/>
                                        <p:tgtEl>
                                          <p:spTgt spid="3081"/>
                                        </p:tgtEl>
                                      </p:cBhvr>
                                    </p:animEffect>
                                    <p:anim calcmode="lin" valueType="num">
                                      <p:cBhvr>
                                        <p:cTn id="13" dur="1000" fill="hold"/>
                                        <p:tgtEl>
                                          <p:spTgt spid="3081"/>
                                        </p:tgtEl>
                                        <p:attrNameLst>
                                          <p:attrName>ppt_x</p:attrName>
                                        </p:attrNameLst>
                                      </p:cBhvr>
                                      <p:tavLst>
                                        <p:tav tm="0">
                                          <p:val>
                                            <p:strVal val="#ppt_x"/>
                                          </p:val>
                                        </p:tav>
                                        <p:tav tm="100000">
                                          <p:val>
                                            <p:strVal val="#ppt_x"/>
                                          </p:val>
                                        </p:tav>
                                      </p:tavLst>
                                    </p:anim>
                                    <p:anim calcmode="lin" valueType="num">
                                      <p:cBhvr>
                                        <p:cTn id="14" dur="1000" fill="hold"/>
                                        <p:tgtEl>
                                          <p:spTgt spid="30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50000">
              <a:schemeClr val="accent1">
                <a:tint val="44500"/>
                <a:satMod val="160000"/>
              </a:schemeClr>
            </a:gs>
            <a:gs pos="94150">
              <a:srgbClr val="E5E6E6"/>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154461"/>
            <a:ext cx="2898610" cy="365398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154461"/>
            <a:ext cx="2764218" cy="36279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962400" y="533400"/>
            <a:ext cx="1289712" cy="584775"/>
          </a:xfrm>
          <a:prstGeom prst="rect">
            <a:avLst/>
          </a:prstGeom>
        </p:spPr>
        <p:txBody>
          <a:bodyPr wrap="none">
            <a:spAutoFit/>
          </a:bodyPr>
          <a:lstStyle/>
          <a:p>
            <a:r>
              <a:rPr lang="en-GB" sz="3200" b="1" cap="all" dirty="0">
                <a:latin typeface="+mj-lt"/>
                <a:ea typeface="+mj-ea"/>
                <a:cs typeface="+mj-cs"/>
              </a:rPr>
              <a:t>GPS-A</a:t>
            </a:r>
          </a:p>
        </p:txBody>
      </p:sp>
      <p:sp>
        <p:nvSpPr>
          <p:cNvPr id="4" name="Rectangle 3"/>
          <p:cNvSpPr/>
          <p:nvPr/>
        </p:nvSpPr>
        <p:spPr>
          <a:xfrm>
            <a:off x="1527010" y="5105400"/>
            <a:ext cx="2743200" cy="73866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GB" sz="1400" b="1" dirty="0"/>
              <a:t>Smile curve flattened</a:t>
            </a:r>
            <a:r>
              <a:rPr lang="en-GB" sz="1400" dirty="0"/>
              <a:t> after orthodontic treatment. Brackets bonded with conventional heights. </a:t>
            </a:r>
          </a:p>
        </p:txBody>
      </p:sp>
      <p:sp>
        <p:nvSpPr>
          <p:cNvPr id="5" name="Rectangle 4"/>
          <p:cNvSpPr/>
          <p:nvPr/>
        </p:nvSpPr>
        <p:spPr>
          <a:xfrm>
            <a:off x="5077809" y="5128736"/>
            <a:ext cx="2819400" cy="73866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GB" sz="1400" b="1" dirty="0"/>
              <a:t>Consonant Smile-Arc</a:t>
            </a:r>
            <a:r>
              <a:rPr lang="en-GB" sz="1400" dirty="0"/>
              <a:t>, results of</a:t>
            </a:r>
          </a:p>
          <a:p>
            <a:r>
              <a:rPr lang="en-GB" sz="1400" dirty="0"/>
              <a:t>bonding brackets with GPS-A (</a:t>
            </a:r>
            <a:r>
              <a:rPr lang="en-GB" sz="1400" b="1" dirty="0"/>
              <a:t>Guide </a:t>
            </a:r>
            <a:r>
              <a:rPr lang="en-GB" sz="1400" b="1" dirty="0" smtClean="0"/>
              <a:t>Position Smile-Arc</a:t>
            </a:r>
            <a:r>
              <a:rPr lang="en-GB" sz="1400" dirty="0" smtClean="0"/>
              <a:t>)</a:t>
            </a:r>
            <a:endParaRPr lang="en-GB" sz="1400" dirty="0"/>
          </a:p>
        </p:txBody>
      </p:sp>
    </p:spTree>
    <p:extLst>
      <p:ext uri="{BB962C8B-B14F-4D97-AF65-F5344CB8AC3E}">
        <p14:creationId xmlns:p14="http://schemas.microsoft.com/office/powerpoint/2010/main" val="368733169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0"/>
                                        <p:tgtEl>
                                          <p:spTgt spid="4100"/>
                                        </p:tgtEl>
                                      </p:cBhvr>
                                    </p:animEffect>
                                    <p:anim calcmode="lin" valueType="num">
                                      <p:cBhvr>
                                        <p:cTn id="13" dur="1000" fill="hold"/>
                                        <p:tgtEl>
                                          <p:spTgt spid="4100"/>
                                        </p:tgtEl>
                                        <p:attrNameLst>
                                          <p:attrName>ppt_x</p:attrName>
                                        </p:attrNameLst>
                                      </p:cBhvr>
                                      <p:tavLst>
                                        <p:tav tm="0">
                                          <p:val>
                                            <p:strVal val="#ppt_x"/>
                                          </p:val>
                                        </p:tav>
                                        <p:tav tm="100000">
                                          <p:val>
                                            <p:strVal val="#ppt_x"/>
                                          </p:val>
                                        </p:tav>
                                      </p:tavLst>
                                    </p:anim>
                                    <p:anim calcmode="lin" valueType="num">
                                      <p:cBhvr>
                                        <p:cTn id="1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50000">
              <a:schemeClr val="accent1">
                <a:tint val="44500"/>
                <a:satMod val="160000"/>
              </a:schemeClr>
            </a:gs>
            <a:gs pos="94150">
              <a:srgbClr val="E5E6E6"/>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737177" y="318297"/>
            <a:ext cx="8406823" cy="2031325"/>
          </a:xfrm>
          <a:prstGeom prst="rect">
            <a:avLst/>
          </a:prstGeom>
        </p:spPr>
        <p:txBody>
          <a:bodyPr wrap="square">
            <a:spAutoFit/>
          </a:bodyPr>
          <a:lstStyle/>
          <a:p>
            <a:r>
              <a:rPr lang="en-GB" b="1" dirty="0" smtClean="0"/>
              <a:t>Step one : </a:t>
            </a:r>
            <a:r>
              <a:rPr lang="en-GB" dirty="0" smtClean="0"/>
              <a:t>obtaining </a:t>
            </a:r>
            <a:r>
              <a:rPr lang="en-GB" dirty="0"/>
              <a:t>the ideal dental </a:t>
            </a:r>
            <a:r>
              <a:rPr lang="en-GB" dirty="0" smtClean="0"/>
              <a:t>morphology.</a:t>
            </a:r>
          </a:p>
          <a:p>
            <a:r>
              <a:rPr lang="en-GB" b="1" dirty="0" smtClean="0"/>
              <a:t>Step two: </a:t>
            </a:r>
            <a:r>
              <a:rPr lang="en-GB" dirty="0"/>
              <a:t>Measure the length of the </a:t>
            </a:r>
            <a:r>
              <a:rPr lang="en-GB" dirty="0" smtClean="0"/>
              <a:t>maxillary canine </a:t>
            </a:r>
            <a:r>
              <a:rPr lang="en-GB" dirty="0"/>
              <a:t>crown, from the cusp tip to </a:t>
            </a:r>
            <a:r>
              <a:rPr lang="en-GB" dirty="0" smtClean="0"/>
              <a:t>the gingival </a:t>
            </a:r>
            <a:r>
              <a:rPr lang="en-GB" dirty="0"/>
              <a:t>margin (after </a:t>
            </a:r>
            <a:r>
              <a:rPr lang="en-GB" dirty="0" smtClean="0"/>
              <a:t>reconstruction, </a:t>
            </a:r>
            <a:r>
              <a:rPr lang="en-GB" dirty="0" err="1" smtClean="0"/>
              <a:t>recontouring</a:t>
            </a:r>
            <a:r>
              <a:rPr lang="en-GB" dirty="0"/>
              <a:t>, or </a:t>
            </a:r>
            <a:r>
              <a:rPr lang="en-GB" dirty="0" err="1"/>
              <a:t>gingivoplasty</a:t>
            </a:r>
            <a:r>
              <a:rPr lang="en-GB" dirty="0"/>
              <a:t>).</a:t>
            </a:r>
          </a:p>
          <a:p>
            <a:r>
              <a:rPr lang="en-GB" b="1" dirty="0" smtClean="0"/>
              <a:t>Step three:</a:t>
            </a:r>
            <a:r>
              <a:rPr lang="en-GB" dirty="0" smtClean="0"/>
              <a:t> </a:t>
            </a:r>
            <a:r>
              <a:rPr lang="en-GB" dirty="0"/>
              <a:t>Find this measurement in the </a:t>
            </a:r>
            <a:r>
              <a:rPr lang="en-GB" dirty="0" smtClean="0"/>
              <a:t>columns </a:t>
            </a:r>
            <a:r>
              <a:rPr lang="en-GB" dirty="0"/>
              <a:t>of the table GPS-A (Guide </a:t>
            </a:r>
            <a:r>
              <a:rPr lang="en-GB" dirty="0" smtClean="0"/>
              <a:t>Position Smile-Arc </a:t>
            </a:r>
            <a:r>
              <a:rPr lang="en-GB" dirty="0"/>
              <a:t>upper), and choose the </a:t>
            </a:r>
            <a:r>
              <a:rPr lang="en-GB" dirty="0" smtClean="0"/>
              <a:t>adjacent number </a:t>
            </a:r>
            <a:r>
              <a:rPr lang="en-GB" dirty="0"/>
              <a:t>in the row. </a:t>
            </a:r>
            <a:r>
              <a:rPr lang="en-GB" dirty="0" smtClean="0"/>
              <a:t>The</a:t>
            </a:r>
            <a:r>
              <a:rPr lang="en-GB" dirty="0"/>
              <a:t> </a:t>
            </a:r>
            <a:r>
              <a:rPr lang="en-GB" dirty="0" smtClean="0"/>
              <a:t>number </a:t>
            </a:r>
            <a:r>
              <a:rPr lang="en-GB" dirty="0"/>
              <a:t>in this file indicates the </a:t>
            </a:r>
            <a:r>
              <a:rPr lang="en-GB" dirty="0" smtClean="0"/>
              <a:t>position for </a:t>
            </a:r>
            <a:r>
              <a:rPr lang="en-GB" dirty="0"/>
              <a:t>each </a:t>
            </a:r>
            <a:r>
              <a:rPr lang="en-GB" dirty="0" smtClean="0"/>
              <a:t>bracket. Select in a similar way the height to bond brackets for mandibular teeth.</a:t>
            </a:r>
            <a:endParaRPr lang="en-GB" dirty="0"/>
          </a:p>
        </p:txBody>
      </p:sp>
      <p:sp>
        <p:nvSpPr>
          <p:cNvPr id="2" name="Rectangle 1"/>
          <p:cNvSpPr/>
          <p:nvPr/>
        </p:nvSpPr>
        <p:spPr>
          <a:xfrm rot="16200000">
            <a:off x="-200067" y="1041573"/>
            <a:ext cx="1289712" cy="584775"/>
          </a:xfrm>
          <a:prstGeom prst="rect">
            <a:avLst/>
          </a:prstGeom>
        </p:spPr>
        <p:txBody>
          <a:bodyPr wrap="none">
            <a:spAutoFit/>
          </a:bodyPr>
          <a:lstStyle/>
          <a:p>
            <a:r>
              <a:rPr lang="en-GB" sz="3200" b="1" cap="all" dirty="0">
                <a:latin typeface="+mj-lt"/>
                <a:ea typeface="+mj-ea"/>
                <a:cs typeface="+mj-cs"/>
              </a:rPr>
              <a:t>GPS-A</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525" y="3741003"/>
            <a:ext cx="5219700" cy="2762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367" t="24553" r="23673" b="18898"/>
          <a:stretch/>
        </p:blipFill>
        <p:spPr bwMode="auto">
          <a:xfrm>
            <a:off x="1524397" y="2423652"/>
            <a:ext cx="6090252" cy="421291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user\Desktop\BRACKET POSITIONING\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3387" y="3717527"/>
            <a:ext cx="4760814" cy="29880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6423482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5122"/>
                                        </p:tgtEl>
                                      </p:cBhvr>
                                    </p:animEffect>
                                    <p:set>
                                      <p:cBhvr>
                                        <p:cTn id="12" dur="1" fill="hold">
                                          <p:stCondLst>
                                            <p:cond delay="1999"/>
                                          </p:stCondLst>
                                        </p:cTn>
                                        <p:tgtEl>
                                          <p:spTgt spid="5122"/>
                                        </p:tgtEl>
                                        <p:attrNameLst>
                                          <p:attrName>style.visibility</p:attrName>
                                        </p:attrNameLst>
                                      </p:cBhvr>
                                      <p:to>
                                        <p:strVal val="hidden"/>
                                      </p:to>
                                    </p:set>
                                  </p:childTnLst>
                                </p:cTn>
                              </p:par>
                              <p:par>
                                <p:cTn id="13" presetID="6" presetClass="entr" presetSubtype="16" fill="hold" nodeType="withEffect">
                                  <p:stCondLst>
                                    <p:cond delay="0"/>
                                  </p:stCondLst>
                                  <p:childTnLst>
                                    <p:set>
                                      <p:cBhvr>
                                        <p:cTn id="14" dur="1" fill="hold">
                                          <p:stCondLst>
                                            <p:cond delay="0"/>
                                          </p:stCondLst>
                                        </p:cTn>
                                        <p:tgtEl>
                                          <p:spTgt spid="5123"/>
                                        </p:tgtEl>
                                        <p:attrNameLst>
                                          <p:attrName>style.visibility</p:attrName>
                                        </p:attrNameLst>
                                      </p:cBhvr>
                                      <p:to>
                                        <p:strVal val="visible"/>
                                      </p:to>
                                    </p:set>
                                    <p:animEffect transition="in" filter="circle(in)">
                                      <p:cBhvr>
                                        <p:cTn id="15" dur="2000"/>
                                        <p:tgtEl>
                                          <p:spTgt spid="512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23"/>
                                        </p:tgtEl>
                                      </p:cBhvr>
                                    </p:animEffect>
                                    <p:set>
                                      <p:cBhvr>
                                        <p:cTn id="20" dur="1" fill="hold">
                                          <p:stCondLst>
                                            <p:cond delay="1999"/>
                                          </p:stCondLst>
                                        </p:cTn>
                                        <p:tgtEl>
                                          <p:spTgt spid="5123"/>
                                        </p:tgtEl>
                                        <p:attrNameLst>
                                          <p:attrName>style.visibility</p:attrName>
                                        </p:attrNameLst>
                                      </p:cBhvr>
                                      <p:to>
                                        <p:strVal val="hidden"/>
                                      </p:to>
                                    </p:set>
                                  </p:childTnLst>
                                </p:cTn>
                              </p:par>
                              <p:par>
                                <p:cTn id="21" presetID="6" presetClass="entr" presetSubtype="16"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circle(in)">
                                      <p:cBhvr>
                                        <p:cTn id="23"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50000">
              <a:schemeClr val="accent1">
                <a:tint val="44500"/>
                <a:satMod val="160000"/>
              </a:schemeClr>
            </a:gs>
            <a:gs pos="94150">
              <a:srgbClr val="E5E6E6"/>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3962400" y="533400"/>
            <a:ext cx="1289712" cy="584775"/>
          </a:xfrm>
          <a:prstGeom prst="rect">
            <a:avLst/>
          </a:prstGeom>
        </p:spPr>
        <p:txBody>
          <a:bodyPr wrap="none">
            <a:spAutoFit/>
          </a:bodyPr>
          <a:lstStyle/>
          <a:p>
            <a:r>
              <a:rPr lang="en-GB" sz="3200" b="1" cap="all" dirty="0">
                <a:latin typeface="+mj-lt"/>
                <a:ea typeface="+mj-ea"/>
                <a:cs typeface="+mj-cs"/>
              </a:rPr>
              <a:t>GPS-A</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462" y="2590800"/>
            <a:ext cx="6357938" cy="3690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40056" y="1118175"/>
            <a:ext cx="8534400" cy="1323439"/>
          </a:xfrm>
          <a:prstGeom prst="rect">
            <a:avLst/>
          </a:prstGeom>
        </p:spPr>
        <p:txBody>
          <a:bodyPr wrap="square">
            <a:spAutoFit/>
          </a:bodyPr>
          <a:lstStyle/>
          <a:p>
            <a:r>
              <a:rPr lang="en-GB" sz="2000" dirty="0"/>
              <a:t>Versatile high-precision </a:t>
            </a:r>
            <a:r>
              <a:rPr lang="en-GB" sz="2000" dirty="0" smtClean="0"/>
              <a:t>positioner for </a:t>
            </a:r>
            <a:r>
              <a:rPr lang="en-GB" sz="2000" dirty="0"/>
              <a:t>proper location of each bracket from</a:t>
            </a:r>
          </a:p>
          <a:p>
            <a:r>
              <a:rPr lang="en-GB" sz="2000" dirty="0"/>
              <a:t>second molars to central incisors (GPS-A is </a:t>
            </a:r>
            <a:r>
              <a:rPr lang="en-GB" sz="2000" dirty="0" smtClean="0"/>
              <a:t>a versatile </a:t>
            </a:r>
            <a:r>
              <a:rPr lang="en-GB" sz="2000" dirty="0"/>
              <a:t>high-precision positioner from </a:t>
            </a:r>
            <a:r>
              <a:rPr lang="en-GB" sz="2000" dirty="0" smtClean="0"/>
              <a:t>Ortho Classic </a:t>
            </a:r>
            <a:r>
              <a:rPr lang="en-GB" sz="2000" dirty="0"/>
              <a:t>Inc</a:t>
            </a:r>
            <a:r>
              <a:rPr lang="en-GB" sz="2000" dirty="0" smtClean="0"/>
              <a:t>.)</a:t>
            </a:r>
            <a:endParaRPr lang="en-GB" sz="2000" dirty="0"/>
          </a:p>
        </p:txBody>
      </p:sp>
    </p:spTree>
    <p:extLst>
      <p:ext uri="{BB962C8B-B14F-4D97-AF65-F5344CB8AC3E}">
        <p14:creationId xmlns:p14="http://schemas.microsoft.com/office/powerpoint/2010/main" val="242648221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50000">
              <a:schemeClr val="accent1">
                <a:tint val="44500"/>
                <a:satMod val="160000"/>
              </a:schemeClr>
            </a:gs>
            <a:gs pos="94150">
              <a:srgbClr val="E5E6E6"/>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3962400" y="533400"/>
            <a:ext cx="1289712" cy="584775"/>
          </a:xfrm>
          <a:prstGeom prst="rect">
            <a:avLst/>
          </a:prstGeom>
        </p:spPr>
        <p:txBody>
          <a:bodyPr wrap="none">
            <a:spAutoFit/>
          </a:bodyPr>
          <a:lstStyle/>
          <a:p>
            <a:r>
              <a:rPr lang="en-GB" sz="3200" b="1" cap="all" dirty="0">
                <a:latin typeface="+mj-lt"/>
                <a:ea typeface="+mj-ea"/>
                <a:cs typeface="+mj-cs"/>
              </a:rPr>
              <a:t>GPS-A</a:t>
            </a:r>
          </a:p>
        </p:txBody>
      </p:sp>
      <p:pic>
        <p:nvPicPr>
          <p:cNvPr id="7170" name="Picture 2" descr="C:\Users\user\Desktop\BRACKET POSITIONING\viber 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541" y="1120633"/>
            <a:ext cx="7293429"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66820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50000">
              <a:schemeClr val="accent1">
                <a:tint val="44500"/>
                <a:satMod val="160000"/>
              </a:schemeClr>
            </a:gs>
            <a:gs pos="94150">
              <a:srgbClr val="E5E6E6"/>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3962400" y="381000"/>
            <a:ext cx="1289712" cy="584775"/>
          </a:xfrm>
          <a:prstGeom prst="rect">
            <a:avLst/>
          </a:prstGeom>
        </p:spPr>
        <p:txBody>
          <a:bodyPr wrap="none">
            <a:spAutoFit/>
          </a:bodyPr>
          <a:lstStyle/>
          <a:p>
            <a:r>
              <a:rPr lang="en-GB" sz="3200" b="1" cap="all" dirty="0">
                <a:latin typeface="+mj-lt"/>
                <a:ea typeface="+mj-ea"/>
                <a:cs typeface="+mj-cs"/>
              </a:rPr>
              <a:t>GPS-A</a:t>
            </a:r>
          </a:p>
        </p:txBody>
      </p:sp>
      <p:sp>
        <p:nvSpPr>
          <p:cNvPr id="5" name="Vertical Scroll 4"/>
          <p:cNvSpPr/>
          <p:nvPr/>
        </p:nvSpPr>
        <p:spPr>
          <a:xfrm>
            <a:off x="152400" y="965775"/>
            <a:ext cx="8657771" cy="5181600"/>
          </a:xfrm>
          <a:prstGeom prst="verticalScroll">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p:spPr>
        <p:style>
          <a:lnRef idx="2">
            <a:schemeClr val="accent6"/>
          </a:lnRef>
          <a:fillRef idx="1">
            <a:schemeClr val="lt1"/>
          </a:fillRef>
          <a:effectRef idx="0">
            <a:schemeClr val="accent6"/>
          </a:effectRef>
          <a:fontRef idx="minor">
            <a:schemeClr val="dk1"/>
          </a:fontRef>
        </p:style>
        <p:txBody>
          <a:bodyPr rtlCol="0" anchor="ctr"/>
          <a:lstStyle/>
          <a:p>
            <a:pPr algn="justLow"/>
            <a:r>
              <a:rPr lang="en-GB" sz="2400" dirty="0">
                <a:solidFill>
                  <a:schemeClr val="tx1"/>
                </a:solidFill>
                <a:latin typeface="MinionPro-Regular"/>
              </a:rPr>
              <a:t>• </a:t>
            </a:r>
            <a:r>
              <a:rPr lang="en-GB" sz="1600" dirty="0">
                <a:solidFill>
                  <a:schemeClr val="tx1"/>
                </a:solidFill>
                <a:latin typeface="MuseoSans-100"/>
              </a:rPr>
              <a:t>A reduction of </a:t>
            </a:r>
            <a:r>
              <a:rPr lang="en-GB" sz="2400" dirty="0">
                <a:solidFill>
                  <a:schemeClr val="tx1"/>
                </a:solidFill>
                <a:latin typeface="MuseoSans-100"/>
              </a:rPr>
              <a:t>errors in positioning, </a:t>
            </a:r>
            <a:r>
              <a:rPr lang="en-GB" sz="1600" dirty="0">
                <a:solidFill>
                  <a:schemeClr val="tx1"/>
                </a:solidFill>
                <a:latin typeface="MuseoSans-100"/>
              </a:rPr>
              <a:t>which can be avoided, due to better precision,</a:t>
            </a:r>
            <a:endParaRPr lang="en-GB" sz="2400" dirty="0">
              <a:solidFill>
                <a:schemeClr val="tx1"/>
              </a:solidFill>
              <a:latin typeface="MuseoSans-100"/>
            </a:endParaRPr>
          </a:p>
          <a:p>
            <a:pPr algn="justLow"/>
            <a:r>
              <a:rPr lang="en-GB" sz="2400" dirty="0">
                <a:solidFill>
                  <a:schemeClr val="tx1"/>
                </a:solidFill>
                <a:latin typeface="MinionPro-Regular"/>
              </a:rPr>
              <a:t>• </a:t>
            </a:r>
            <a:r>
              <a:rPr lang="en-GB" sz="2400" dirty="0">
                <a:solidFill>
                  <a:schemeClr val="tx1"/>
                </a:solidFill>
                <a:latin typeface="MuseoSans-100"/>
              </a:rPr>
              <a:t>Reproducibility, and predictability </a:t>
            </a:r>
            <a:r>
              <a:rPr lang="en-GB" sz="1600" dirty="0">
                <a:solidFill>
                  <a:schemeClr val="tx1"/>
                </a:solidFill>
                <a:latin typeface="MuseoSans-100"/>
              </a:rPr>
              <a:t>of the bracket bonding.</a:t>
            </a:r>
            <a:endParaRPr lang="en-GB" sz="2400" dirty="0">
              <a:solidFill>
                <a:schemeClr val="tx1"/>
              </a:solidFill>
              <a:latin typeface="MuseoSans-100"/>
            </a:endParaRPr>
          </a:p>
          <a:p>
            <a:pPr algn="justLow"/>
            <a:r>
              <a:rPr lang="en-GB" sz="2400" dirty="0">
                <a:solidFill>
                  <a:schemeClr val="tx1"/>
                </a:solidFill>
                <a:latin typeface="MinionPro-Regular"/>
              </a:rPr>
              <a:t>• </a:t>
            </a:r>
            <a:r>
              <a:rPr lang="en-GB" sz="1600" dirty="0">
                <a:solidFill>
                  <a:schemeClr val="tx1"/>
                </a:solidFill>
                <a:latin typeface="MuseoSans-100"/>
              </a:rPr>
              <a:t>It allows a </a:t>
            </a:r>
            <a:r>
              <a:rPr lang="en-GB" sz="2400" dirty="0">
                <a:solidFill>
                  <a:schemeClr val="tx1"/>
                </a:solidFill>
                <a:latin typeface="MuseoSans-100"/>
              </a:rPr>
              <a:t>practical, standardized </a:t>
            </a:r>
            <a:r>
              <a:rPr lang="en-GB" sz="1600" dirty="0">
                <a:solidFill>
                  <a:schemeClr val="tx1"/>
                </a:solidFill>
                <a:latin typeface="MuseoSans-100"/>
              </a:rPr>
              <a:t>bonding procedure.</a:t>
            </a:r>
          </a:p>
          <a:p>
            <a:pPr algn="justLow"/>
            <a:r>
              <a:rPr lang="en-GB" sz="2400" dirty="0">
                <a:solidFill>
                  <a:schemeClr val="tx1"/>
                </a:solidFill>
                <a:latin typeface="MinionPro-Regular"/>
              </a:rPr>
              <a:t>• </a:t>
            </a:r>
            <a:r>
              <a:rPr lang="en-GB" sz="1600" dirty="0">
                <a:solidFill>
                  <a:schemeClr val="tx1"/>
                </a:solidFill>
                <a:latin typeface="MuseoSans-100"/>
              </a:rPr>
              <a:t>Avoids bracket </a:t>
            </a:r>
            <a:r>
              <a:rPr lang="en-GB" sz="2400" dirty="0">
                <a:solidFill>
                  <a:schemeClr val="tx1"/>
                </a:solidFill>
                <a:latin typeface="MuseoSans-100"/>
              </a:rPr>
              <a:t>repositioning </a:t>
            </a:r>
            <a:r>
              <a:rPr lang="en-GB" sz="1600" dirty="0">
                <a:solidFill>
                  <a:schemeClr val="tx1"/>
                </a:solidFill>
                <a:latin typeface="MuseoSans-100"/>
              </a:rPr>
              <a:t>and/or the introduction of excessive corrective </a:t>
            </a:r>
            <a:r>
              <a:rPr lang="en-GB" sz="2400" dirty="0">
                <a:solidFill>
                  <a:schemeClr val="tx1"/>
                </a:solidFill>
                <a:latin typeface="MuseoSans-100"/>
              </a:rPr>
              <a:t>wire bends.</a:t>
            </a:r>
          </a:p>
          <a:p>
            <a:pPr algn="justLow"/>
            <a:r>
              <a:rPr lang="en-GB" sz="2400" dirty="0">
                <a:solidFill>
                  <a:schemeClr val="tx1"/>
                </a:solidFill>
                <a:latin typeface="MinionPro-Regular"/>
              </a:rPr>
              <a:t>• </a:t>
            </a:r>
            <a:r>
              <a:rPr lang="en-GB" sz="1600" dirty="0">
                <a:solidFill>
                  <a:schemeClr val="tx1"/>
                </a:solidFill>
                <a:latin typeface="MuseoSans-100"/>
              </a:rPr>
              <a:t>Reduces</a:t>
            </a:r>
            <a:r>
              <a:rPr lang="en-GB" sz="2400" dirty="0">
                <a:solidFill>
                  <a:schemeClr val="tx1"/>
                </a:solidFill>
                <a:latin typeface="MuseoSans-100"/>
              </a:rPr>
              <a:t> chair time </a:t>
            </a:r>
            <a:r>
              <a:rPr lang="en-GB" sz="1600" dirty="0">
                <a:solidFill>
                  <a:schemeClr val="tx1"/>
                </a:solidFill>
                <a:latin typeface="MuseoSans-100"/>
              </a:rPr>
              <a:t>and unnecessary </a:t>
            </a:r>
            <a:r>
              <a:rPr lang="en-GB" sz="2400" dirty="0">
                <a:solidFill>
                  <a:schemeClr val="tx1"/>
                </a:solidFill>
                <a:latin typeface="MuseoSans-100"/>
              </a:rPr>
              <a:t>discomfort </a:t>
            </a:r>
            <a:r>
              <a:rPr lang="en-GB" sz="1600" dirty="0">
                <a:solidFill>
                  <a:schemeClr val="tx1"/>
                </a:solidFill>
                <a:latin typeface="MuseoSans-100"/>
              </a:rPr>
              <a:t>to the patient.</a:t>
            </a:r>
          </a:p>
          <a:p>
            <a:pPr algn="justLow"/>
            <a:r>
              <a:rPr lang="en-GB" sz="2400" dirty="0">
                <a:solidFill>
                  <a:schemeClr val="tx1"/>
                </a:solidFill>
                <a:latin typeface="MinionPro-Regular"/>
              </a:rPr>
              <a:t>• </a:t>
            </a:r>
            <a:r>
              <a:rPr lang="en-GB" sz="1600" dirty="0">
                <a:solidFill>
                  <a:schemeClr val="tx1"/>
                </a:solidFill>
                <a:latin typeface="MuseoSans-100"/>
              </a:rPr>
              <a:t>Saving</a:t>
            </a:r>
            <a:r>
              <a:rPr lang="en-GB" sz="2400" dirty="0">
                <a:solidFill>
                  <a:schemeClr val="tx1"/>
                </a:solidFill>
                <a:latin typeface="MuseoSans-100"/>
              </a:rPr>
              <a:t> months </a:t>
            </a:r>
            <a:r>
              <a:rPr lang="en-GB" sz="1600" dirty="0">
                <a:solidFill>
                  <a:schemeClr val="tx1"/>
                </a:solidFill>
                <a:latin typeface="MuseoSans-100"/>
              </a:rPr>
              <a:t>of treatment</a:t>
            </a:r>
            <a:r>
              <a:rPr lang="en-GB" sz="2400" dirty="0">
                <a:solidFill>
                  <a:schemeClr val="tx1"/>
                </a:solidFill>
                <a:latin typeface="MuseoSans-100"/>
              </a:rPr>
              <a:t>, </a:t>
            </a:r>
            <a:r>
              <a:rPr lang="en-GB" sz="1600" dirty="0">
                <a:solidFill>
                  <a:schemeClr val="tx1"/>
                </a:solidFill>
                <a:latin typeface="MuseoSans-100"/>
              </a:rPr>
              <a:t>it becomes an effective tool to motivate patients.</a:t>
            </a:r>
          </a:p>
          <a:p>
            <a:pPr algn="justLow"/>
            <a:r>
              <a:rPr lang="en-GB" sz="2400" dirty="0">
                <a:solidFill>
                  <a:schemeClr val="tx1"/>
                </a:solidFill>
                <a:latin typeface="MinionPro-Regular"/>
              </a:rPr>
              <a:t>• </a:t>
            </a:r>
            <a:r>
              <a:rPr lang="en-GB" sz="1600" dirty="0">
                <a:solidFill>
                  <a:schemeClr val="tx1"/>
                </a:solidFill>
                <a:latin typeface="MuseoSans-100"/>
              </a:rPr>
              <a:t>Allows better control of</a:t>
            </a:r>
            <a:r>
              <a:rPr lang="en-GB" sz="2400" dirty="0">
                <a:solidFill>
                  <a:schemeClr val="tx1"/>
                </a:solidFill>
                <a:latin typeface="MuseoSans-100"/>
              </a:rPr>
              <a:t> torque </a:t>
            </a:r>
            <a:r>
              <a:rPr lang="en-GB" sz="1600" dirty="0">
                <a:solidFill>
                  <a:schemeClr val="tx1"/>
                </a:solidFill>
                <a:latin typeface="MuseoSans-100"/>
              </a:rPr>
              <a:t>values.</a:t>
            </a:r>
          </a:p>
        </p:txBody>
      </p:sp>
      <p:sp>
        <p:nvSpPr>
          <p:cNvPr id="6" name="Rectangle 5"/>
          <p:cNvSpPr/>
          <p:nvPr/>
        </p:nvSpPr>
        <p:spPr>
          <a:xfrm>
            <a:off x="3352800" y="1599463"/>
            <a:ext cx="2819400" cy="523220"/>
          </a:xfrm>
          <a:prstGeom prst="rect">
            <a:avLst/>
          </a:prstGeom>
        </p:spPr>
        <p:txBody>
          <a:bodyPr wrap="square">
            <a:spAutoFit/>
          </a:bodyPr>
          <a:lstStyle/>
          <a:p>
            <a:pPr algn="justLow"/>
            <a:r>
              <a:rPr lang="en-GB"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inionPro-Regular"/>
              </a:rPr>
              <a:t>ADVANTAGES</a:t>
            </a:r>
            <a:endParaRPr lang="en-GB"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useoSans-100"/>
            </a:endParaRPr>
          </a:p>
        </p:txBody>
      </p:sp>
    </p:spTree>
    <p:extLst>
      <p:ext uri="{BB962C8B-B14F-4D97-AF65-F5344CB8AC3E}">
        <p14:creationId xmlns:p14="http://schemas.microsoft.com/office/powerpoint/2010/main" val="343680310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7000">
              <a:schemeClr val="bg1"/>
            </a:gs>
            <a:gs pos="60000">
              <a:schemeClr val="bg2">
                <a:shade val="92000"/>
                <a:satMod val="230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81000" y="76200"/>
            <a:ext cx="8534400" cy="758952"/>
          </a:xfrm>
        </p:spPr>
        <p:txBody>
          <a:bodyPr>
            <a:normAutofit/>
          </a:bodyPr>
          <a:lstStyle/>
          <a:p>
            <a:r>
              <a:rPr lang="en-GB" sz="2800" b="1" dirty="0"/>
              <a:t>Build Treatment into Bracket </a:t>
            </a:r>
            <a:r>
              <a:rPr lang="en-GB" sz="2800" b="1" dirty="0" smtClean="0"/>
              <a:t>Placement</a:t>
            </a:r>
            <a:endParaRPr lang="en-GB" sz="2800" b="1" dirty="0"/>
          </a:p>
        </p:txBody>
      </p:sp>
      <p:graphicFrame>
        <p:nvGraphicFramePr>
          <p:cNvPr id="2" name="Diagram 1"/>
          <p:cNvGraphicFramePr/>
          <p:nvPr>
            <p:extLst>
              <p:ext uri="{D42A27DB-BD31-4B8C-83A1-F6EECF244321}">
                <p14:modId xmlns:p14="http://schemas.microsoft.com/office/powerpoint/2010/main" val="3769262923"/>
              </p:ext>
            </p:extLst>
          </p:nvPr>
        </p:nvGraphicFramePr>
        <p:xfrm>
          <a:off x="1600200" y="2019627"/>
          <a:ext cx="5943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14"/>
          <p:cNvSpPr/>
          <p:nvPr/>
        </p:nvSpPr>
        <p:spPr>
          <a:xfrm>
            <a:off x="228600" y="1278194"/>
            <a:ext cx="8610600" cy="1200329"/>
          </a:xfrm>
          <a:prstGeom prst="rect">
            <a:avLst/>
          </a:prstGeom>
        </p:spPr>
        <p:txBody>
          <a:bodyPr wrap="square">
            <a:spAutoFit/>
          </a:bodyPr>
          <a:lstStyle/>
          <a:p>
            <a:pPr lvl="0" algn="justLow" defTabSz="185738"/>
            <a:r>
              <a:rPr lang="en-GB" dirty="0">
                <a:solidFill>
                  <a:srgbClr val="000000"/>
                </a:solidFill>
              </a:rPr>
              <a:t>Rationale for the designs of specific </a:t>
            </a:r>
            <a:r>
              <a:rPr lang="en-GB" dirty="0" smtClean="0">
                <a:solidFill>
                  <a:srgbClr val="000000"/>
                </a:solidFill>
              </a:rPr>
              <a:t>brackets</a:t>
            </a:r>
            <a:r>
              <a:rPr lang="ar-IQ" dirty="0" smtClean="0">
                <a:solidFill>
                  <a:srgbClr val="000000"/>
                </a:solidFill>
              </a:rPr>
              <a:t>و</a:t>
            </a:r>
            <a:r>
              <a:rPr lang="en-GB" dirty="0" smtClean="0">
                <a:solidFill>
                  <a:srgbClr val="000000"/>
                </a:solidFill>
              </a:rPr>
              <a:t> </a:t>
            </a:r>
            <a:r>
              <a:rPr lang="en-GB" dirty="0">
                <a:solidFill>
                  <a:srgbClr val="000000"/>
                </a:solidFill>
              </a:rPr>
              <a:t>These brackets can be used to position the teeth in ideal locations in terms of both </a:t>
            </a:r>
            <a:r>
              <a:rPr lang="en-GB" dirty="0" err="1">
                <a:solidFill>
                  <a:srgbClr val="000000"/>
                </a:solidFill>
              </a:rPr>
              <a:t>esthetics</a:t>
            </a:r>
            <a:r>
              <a:rPr lang="en-GB" dirty="0">
                <a:solidFill>
                  <a:srgbClr val="000000"/>
                </a:solidFill>
              </a:rPr>
              <a:t> and stability, but only if they are placed </a:t>
            </a:r>
            <a:endParaRPr lang="en-GB" dirty="0" smtClean="0">
              <a:solidFill>
                <a:srgbClr val="000000"/>
              </a:solidFill>
            </a:endParaRPr>
          </a:p>
          <a:p>
            <a:pPr lvl="0" algn="justLow" defTabSz="185738"/>
            <a:r>
              <a:rPr lang="en-GB" dirty="0" smtClean="0">
                <a:solidFill>
                  <a:srgbClr val="000000"/>
                </a:solidFill>
              </a:rPr>
              <a:t>correctly on </a:t>
            </a:r>
            <a:r>
              <a:rPr lang="en-GB" dirty="0">
                <a:solidFill>
                  <a:srgbClr val="000000"/>
                </a:solidFill>
              </a:rPr>
              <a:t>the teeth.</a:t>
            </a:r>
          </a:p>
        </p:txBody>
      </p:sp>
      <p:pic>
        <p:nvPicPr>
          <p:cNvPr id="1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r="1501"/>
          <a:stretch/>
        </p:blipFill>
        <p:spPr bwMode="auto">
          <a:xfrm>
            <a:off x="1371600" y="2841523"/>
            <a:ext cx="6757988"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06477" y="4876800"/>
            <a:ext cx="2133600" cy="1477328"/>
          </a:xfrm>
          <a:prstGeom prst="rect">
            <a:avLst/>
          </a:prstGeom>
        </p:spPr>
        <p:txBody>
          <a:bodyPr wrap="square">
            <a:spAutoFit/>
          </a:bodyPr>
          <a:lstStyle/>
          <a:p>
            <a:r>
              <a:rPr lang="en-US" dirty="0"/>
              <a:t>When placing brackets it is important to view the teeth from the</a:t>
            </a:r>
          </a:p>
          <a:p>
            <a:r>
              <a:rPr lang="en-US" dirty="0"/>
              <a:t>correct aspect.</a:t>
            </a:r>
          </a:p>
        </p:txBody>
      </p:sp>
    </p:spTree>
    <p:extLst>
      <p:ext uri="{BB962C8B-B14F-4D97-AF65-F5344CB8AC3E}">
        <p14:creationId xmlns:p14="http://schemas.microsoft.com/office/powerpoint/2010/main" val="249456586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3" nodeType="clickEffect">
                                  <p:stCondLst>
                                    <p:cond delay="0"/>
                                  </p:stCondLst>
                                  <p:childTnLst>
                                    <p:animEffect transition="out" filter="circle(out)">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par>
                          <p:cTn id="13" fill="hold">
                            <p:stCondLst>
                              <p:cond delay="2000"/>
                            </p:stCondLst>
                            <p:childTnLst>
                              <p:par>
                                <p:cTn id="14" presetID="6" presetClass="entr" presetSubtype="16"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2" grpId="3">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50000">
              <a:schemeClr val="accent1">
                <a:tint val="44500"/>
                <a:satMod val="160000"/>
              </a:schemeClr>
            </a:gs>
            <a:gs pos="94150">
              <a:srgbClr val="E5E6E6"/>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rot="16200000">
            <a:off x="-399128" y="2685127"/>
            <a:ext cx="3716482" cy="1089427"/>
          </a:xfrm>
        </p:spPr>
        <p:txBody>
          <a:bodyPr/>
          <a:lstStyle/>
          <a:p>
            <a:r>
              <a:rPr lang="en-GB" sz="4000" dirty="0" smtClean="0"/>
              <a:t>CLINICAL TIPS</a:t>
            </a:r>
            <a:endParaRPr lang="en-GB" sz="4000" dirty="0"/>
          </a:p>
        </p:txBody>
      </p:sp>
      <p:sp>
        <p:nvSpPr>
          <p:cNvPr id="4" name="Content Placeholder 3"/>
          <p:cNvSpPr>
            <a:spLocks noGrp="1"/>
          </p:cNvSpPr>
          <p:nvPr>
            <p:ph sz="quarter" idx="1"/>
          </p:nvPr>
        </p:nvSpPr>
        <p:spPr>
          <a:xfrm>
            <a:off x="3124200" y="2209800"/>
            <a:ext cx="4953000" cy="3324687"/>
          </a:xfrm>
        </p:spPr>
        <p:txBody>
          <a:bodyPr/>
          <a:lstStyle/>
          <a:p>
            <a:pPr marL="457200" indent="-457200">
              <a:buFont typeface="Arial" pitchFamily="34" charset="0"/>
              <a:buChar char="•"/>
            </a:pPr>
            <a:r>
              <a:rPr lang="en-GB" dirty="0" smtClean="0"/>
              <a:t>Anterior open bite </a:t>
            </a:r>
          </a:p>
          <a:p>
            <a:pPr marL="457200" indent="-457200">
              <a:buFont typeface="Arial" pitchFamily="34" charset="0"/>
              <a:buChar char="•"/>
            </a:pPr>
            <a:r>
              <a:rPr lang="en-GB" dirty="0" smtClean="0"/>
              <a:t>Rotations</a:t>
            </a:r>
          </a:p>
          <a:p>
            <a:pPr marL="457200" indent="-457200">
              <a:buFont typeface="Arial" pitchFamily="34" charset="0"/>
              <a:buChar char="•"/>
            </a:pPr>
            <a:r>
              <a:rPr lang="en-GB" dirty="0" smtClean="0"/>
              <a:t>Right crown morphology</a:t>
            </a:r>
            <a:endParaRPr lang="en-GB" dirty="0"/>
          </a:p>
        </p:txBody>
      </p:sp>
    </p:spTree>
    <p:extLst>
      <p:ext uri="{BB962C8B-B14F-4D97-AF65-F5344CB8AC3E}">
        <p14:creationId xmlns:p14="http://schemas.microsoft.com/office/powerpoint/2010/main" val="356163631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50000">
              <a:schemeClr val="accent1">
                <a:tint val="44500"/>
                <a:satMod val="160000"/>
              </a:schemeClr>
            </a:gs>
            <a:gs pos="94150">
              <a:srgbClr val="E5E6E6"/>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1676400"/>
            <a:ext cx="2985227" cy="1276697"/>
          </a:xfrm>
        </p:spPr>
        <p:txBody>
          <a:bodyPr/>
          <a:lstStyle/>
          <a:p>
            <a:pPr algn="ctr"/>
            <a:r>
              <a:rPr lang="en-GB" sz="3600" dirty="0" smtClean="0"/>
              <a:t>CLINICAL TIPS</a:t>
            </a:r>
            <a:endParaRPr lang="en-GB" sz="3600" dirty="0"/>
          </a:p>
        </p:txBody>
      </p:sp>
      <p:sp>
        <p:nvSpPr>
          <p:cNvPr id="4" name="Content Placeholder 3"/>
          <p:cNvSpPr>
            <a:spLocks noGrp="1"/>
          </p:cNvSpPr>
          <p:nvPr>
            <p:ph sz="quarter" idx="1"/>
          </p:nvPr>
        </p:nvSpPr>
        <p:spPr>
          <a:xfrm>
            <a:off x="3810000" y="1524000"/>
            <a:ext cx="3429000" cy="646344"/>
          </a:xfrm>
        </p:spPr>
        <p:txBody>
          <a:bodyPr/>
          <a:lstStyle/>
          <a:p>
            <a:pPr marL="0" indent="0"/>
            <a:r>
              <a:rPr lang="en-GB" dirty="0" smtClean="0"/>
              <a:t>Anterior open bite </a:t>
            </a:r>
          </a:p>
        </p:txBody>
      </p:sp>
      <p:pic>
        <p:nvPicPr>
          <p:cNvPr id="21" name="Picture 3"/>
          <p:cNvPicPr>
            <a:picLocks noChangeAspect="1" noChangeArrowheads="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5562600" y="3657600"/>
            <a:ext cx="1600200" cy="1989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C:\Users\user\Desktop\BRACKET POSITIONING\viber image.jpg"/>
          <p:cNvPicPr>
            <a:picLocks noChangeAspect="1" noChangeArrowheads="1"/>
          </p:cNvPicPr>
          <p:nvPr/>
        </p:nvPicPr>
        <p:blipFill rotWithShape="1">
          <a:blip r:embed="rId4">
            <a:extLst>
              <a:ext uri="{28A0092B-C50C-407E-A947-70E740481C1C}">
                <a14:useLocalDpi xmlns:a14="http://schemas.microsoft.com/office/drawing/2010/main" val="0"/>
              </a:ext>
            </a:extLst>
          </a:blip>
          <a:srcRect l="6997" t="26368" r="86006" b="65921"/>
          <a:stretch/>
        </p:blipFill>
        <p:spPr bwMode="auto">
          <a:xfrm>
            <a:off x="1470870" y="3750849"/>
            <a:ext cx="2491530" cy="19221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 descr="C:\Users\user\Desktop\BRACKET POSITIONING\viber image.jpg"/>
          <p:cNvPicPr>
            <a:picLocks noChangeAspect="1" noChangeArrowheads="1"/>
          </p:cNvPicPr>
          <p:nvPr/>
        </p:nvPicPr>
        <p:blipFill rotWithShape="1">
          <a:blip r:embed="rId4">
            <a:extLst>
              <a:ext uri="{28A0092B-C50C-407E-A947-70E740481C1C}">
                <a14:useLocalDpi xmlns:a14="http://schemas.microsoft.com/office/drawing/2010/main" val="0"/>
              </a:ext>
            </a:extLst>
          </a:blip>
          <a:srcRect l="50214" t="26865" r="43692" b="60448"/>
          <a:stretch/>
        </p:blipFill>
        <p:spPr bwMode="auto">
          <a:xfrm>
            <a:off x="4121150" y="3736014"/>
            <a:ext cx="1305834" cy="19027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66364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50000">
              <a:schemeClr val="accent1">
                <a:tint val="44500"/>
                <a:satMod val="160000"/>
              </a:schemeClr>
            </a:gs>
            <a:gs pos="94150">
              <a:srgbClr val="E5E6E6"/>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rot="16200000">
            <a:off x="-170528" y="2608928"/>
            <a:ext cx="3716482" cy="1089427"/>
          </a:xfrm>
        </p:spPr>
        <p:txBody>
          <a:bodyPr/>
          <a:lstStyle/>
          <a:p>
            <a:r>
              <a:rPr lang="en-GB" sz="4000" dirty="0" smtClean="0"/>
              <a:t>CLINICAL TIPS</a:t>
            </a:r>
            <a:endParaRPr lang="en-GB" sz="4000" dirty="0"/>
          </a:p>
        </p:txBody>
      </p:sp>
      <p:sp>
        <p:nvSpPr>
          <p:cNvPr id="4" name="Content Placeholder 3"/>
          <p:cNvSpPr>
            <a:spLocks noGrp="1"/>
          </p:cNvSpPr>
          <p:nvPr>
            <p:ph sz="quarter" idx="1"/>
          </p:nvPr>
        </p:nvSpPr>
        <p:spPr>
          <a:xfrm>
            <a:off x="3059068" y="1600200"/>
            <a:ext cx="4953000" cy="722544"/>
          </a:xfrm>
        </p:spPr>
        <p:txBody>
          <a:bodyPr>
            <a:normAutofit/>
          </a:bodyPr>
          <a:lstStyle/>
          <a:p>
            <a:pPr marL="0" indent="0" algn="ctr"/>
            <a:r>
              <a:rPr lang="en-GB" dirty="0"/>
              <a:t>Rotations</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276600"/>
            <a:ext cx="4316368" cy="198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598083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50000">
              <a:schemeClr val="accent1">
                <a:tint val="44500"/>
                <a:satMod val="160000"/>
              </a:schemeClr>
            </a:gs>
            <a:gs pos="94150">
              <a:srgbClr val="E5E6E6"/>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1905000"/>
            <a:ext cx="3048000" cy="1089427"/>
          </a:xfrm>
        </p:spPr>
        <p:txBody>
          <a:bodyPr/>
          <a:lstStyle/>
          <a:p>
            <a:pPr algn="ctr"/>
            <a:r>
              <a:rPr lang="en-GB" sz="3600" dirty="0" smtClean="0"/>
              <a:t>CLINICAL TIPS</a:t>
            </a:r>
            <a:endParaRPr lang="en-GB" sz="3600" dirty="0"/>
          </a:p>
        </p:txBody>
      </p:sp>
      <p:sp>
        <p:nvSpPr>
          <p:cNvPr id="4" name="Content Placeholder 3"/>
          <p:cNvSpPr>
            <a:spLocks noGrp="1"/>
          </p:cNvSpPr>
          <p:nvPr>
            <p:ph sz="quarter" idx="1"/>
          </p:nvPr>
        </p:nvSpPr>
        <p:spPr>
          <a:xfrm>
            <a:off x="3200400" y="1524000"/>
            <a:ext cx="4953000" cy="657687"/>
          </a:xfrm>
        </p:spPr>
        <p:txBody>
          <a:bodyPr/>
          <a:lstStyle/>
          <a:p>
            <a:pPr marL="0" indent="0"/>
            <a:r>
              <a:rPr lang="en-GB" dirty="0" smtClean="0"/>
              <a:t>Right crown morphology</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322618"/>
            <a:ext cx="4538875" cy="12844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546" t="20501" r="8909" b="19162"/>
          <a:stretch/>
        </p:blipFill>
        <p:spPr bwMode="auto">
          <a:xfrm>
            <a:off x="5237018" y="4322618"/>
            <a:ext cx="3144982" cy="12844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735557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wipe(down)">
                                      <p:cBhvr>
                                        <p:cTn id="10"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50000">
              <a:schemeClr val="accent1">
                <a:tint val="44500"/>
                <a:satMod val="160000"/>
              </a:schemeClr>
            </a:gs>
            <a:gs pos="94150">
              <a:srgbClr val="E5E6E6"/>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914400"/>
            <a:ext cx="2971800" cy="1089427"/>
          </a:xfrm>
        </p:spPr>
        <p:txBody>
          <a:bodyPr/>
          <a:lstStyle/>
          <a:p>
            <a:pPr algn="ctr"/>
            <a:r>
              <a:rPr lang="en-GB" sz="3600" dirty="0" smtClean="0"/>
              <a:t>CLINICAL TIPS</a:t>
            </a:r>
            <a:endParaRPr lang="en-GB" sz="3600" dirty="0"/>
          </a:p>
        </p:txBody>
      </p:sp>
      <p:sp>
        <p:nvSpPr>
          <p:cNvPr id="4" name="Content Placeholder 3"/>
          <p:cNvSpPr>
            <a:spLocks noGrp="1"/>
          </p:cNvSpPr>
          <p:nvPr>
            <p:ph sz="quarter" idx="1"/>
          </p:nvPr>
        </p:nvSpPr>
        <p:spPr>
          <a:xfrm>
            <a:off x="3200400" y="1524000"/>
            <a:ext cx="4953000" cy="657687"/>
          </a:xfrm>
        </p:spPr>
        <p:txBody>
          <a:bodyPr/>
          <a:lstStyle/>
          <a:p>
            <a:pPr marL="0" indent="0"/>
            <a:r>
              <a:rPr lang="en-GB" dirty="0" smtClean="0"/>
              <a:t>Right crown morphology</a:t>
            </a:r>
            <a:endParaRPr lang="en-GB" dirty="0"/>
          </a:p>
        </p:txBody>
      </p:sp>
      <p:sp>
        <p:nvSpPr>
          <p:cNvPr id="2" name="Rectangle 1"/>
          <p:cNvSpPr/>
          <p:nvPr/>
        </p:nvSpPr>
        <p:spPr>
          <a:xfrm>
            <a:off x="609600" y="3200400"/>
            <a:ext cx="8305800" cy="2431435"/>
          </a:xfrm>
          <a:prstGeom prst="rect">
            <a:avLst/>
          </a:prstGeom>
        </p:spPr>
        <p:txBody>
          <a:bodyPr wrap="square">
            <a:spAutoFit/>
          </a:bodyPr>
          <a:lstStyle/>
          <a:p>
            <a:r>
              <a:rPr lang="en-GB" sz="3200" dirty="0"/>
              <a:t>CHU’S AESTHETIC </a:t>
            </a:r>
            <a:r>
              <a:rPr lang="en-GB" sz="3200" dirty="0" smtClean="0"/>
              <a:t>GAUGES </a:t>
            </a:r>
          </a:p>
          <a:p>
            <a:pPr marL="176213" indent="-176213">
              <a:buFont typeface="Arial" pitchFamily="34" charset="0"/>
              <a:buChar char="•"/>
            </a:pPr>
            <a:r>
              <a:rPr lang="en-GB" sz="2400" dirty="0"/>
              <a:t>Precise</a:t>
            </a:r>
            <a:r>
              <a:rPr lang="en-GB" sz="2400" dirty="0" smtClean="0"/>
              <a:t> </a:t>
            </a:r>
            <a:r>
              <a:rPr lang="en-GB" sz="2400" dirty="0"/>
              <a:t>color-coded </a:t>
            </a:r>
            <a:r>
              <a:rPr lang="en-GB" sz="2400" dirty="0" smtClean="0"/>
              <a:t>measurements</a:t>
            </a:r>
          </a:p>
          <a:p>
            <a:pPr marL="176213" indent="-176213">
              <a:buFont typeface="Arial" pitchFamily="34" charset="0"/>
              <a:buChar char="•"/>
            </a:pPr>
            <a:r>
              <a:rPr lang="en-GB" sz="2400" dirty="0" smtClean="0"/>
              <a:t> Provides quick, accurate diagnosis of tooth proportion</a:t>
            </a:r>
          </a:p>
          <a:p>
            <a:pPr marL="176213" indent="-176213">
              <a:buFont typeface="Arial" pitchFamily="34" charset="0"/>
              <a:buChar char="•"/>
            </a:pPr>
            <a:r>
              <a:rPr lang="en-GB" sz="2400" dirty="0" smtClean="0"/>
              <a:t> Provides accurate results and reduces </a:t>
            </a:r>
            <a:r>
              <a:rPr lang="en-GB" sz="2400" dirty="0" err="1" smtClean="0"/>
              <a:t>chairside</a:t>
            </a:r>
            <a:r>
              <a:rPr lang="en-GB" sz="2400" dirty="0" smtClean="0"/>
              <a:t> adjustment time</a:t>
            </a:r>
          </a:p>
          <a:p>
            <a:pPr marL="176213" indent="-176213">
              <a:buFont typeface="Arial" pitchFamily="34" charset="0"/>
              <a:buChar char="•"/>
            </a:pPr>
            <a:r>
              <a:rPr lang="en-GB" sz="2400" dirty="0" smtClean="0"/>
              <a:t>Easy to read</a:t>
            </a:r>
            <a:endParaRPr lang="en-GB" sz="2400" dirty="0"/>
          </a:p>
        </p:txBody>
      </p:sp>
      <p:pic>
        <p:nvPicPr>
          <p:cNvPr id="6" name="Picture 3" descr="C:\Users\user\Desktop\BRACKET POSITIONING\viber imag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8126" y="2463416"/>
            <a:ext cx="5297001" cy="39286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user\Desktop\BRACKET POSITIONING\viber image1.jpg"/>
          <p:cNvPicPr>
            <a:picLocks noChangeAspect="1" noChangeArrowheads="1"/>
          </p:cNvPicPr>
          <p:nvPr/>
        </p:nvPicPr>
        <p:blipFill rotWithShape="1">
          <a:blip r:embed="rId3">
            <a:extLst>
              <a:ext uri="{28A0092B-C50C-407E-A947-70E740481C1C}">
                <a14:useLocalDpi xmlns:a14="http://schemas.microsoft.com/office/drawing/2010/main" val="0"/>
              </a:ext>
            </a:extLst>
          </a:blip>
          <a:srcRect l="2501"/>
          <a:stretch/>
        </p:blipFill>
        <p:spPr bwMode="auto">
          <a:xfrm>
            <a:off x="1677501" y="2450041"/>
            <a:ext cx="5715000" cy="39321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user\Desktop\BRACKET POSITIONING\viber image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0099" y="2141645"/>
            <a:ext cx="4951899" cy="4250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35524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2"/>
                                        </p:tgtEl>
                                        <p:attrNameLst>
                                          <p:attrName>ppt_x</p:attrName>
                                        </p:attrNameLst>
                                      </p:cBhvr>
                                      <p:tavLst>
                                        <p:tav tm="0">
                                          <p:val>
                                            <p:strVal val="ppt_x"/>
                                          </p:val>
                                        </p:tav>
                                        <p:tav tm="100000">
                                          <p:val>
                                            <p:strVal val="ppt_x"/>
                                          </p:val>
                                        </p:tav>
                                      </p:tavLst>
                                    </p:anim>
                                    <p:anim calcmode="lin" valueType="num">
                                      <p:cBhvr additive="base">
                                        <p:cTn id="13" dur="500"/>
                                        <p:tgtEl>
                                          <p:spTgt spid="2"/>
                                        </p:tgtEl>
                                        <p:attrNameLst>
                                          <p:attrName>ppt_y</p:attrName>
                                        </p:attrNameLst>
                                      </p:cBhvr>
                                      <p:tavLst>
                                        <p:tav tm="0">
                                          <p:val>
                                            <p:strVal val="ppt_y"/>
                                          </p:val>
                                        </p:tav>
                                        <p:tav tm="100000">
                                          <p:val>
                                            <p:strVal val="1+ppt_h/2"/>
                                          </p:val>
                                        </p:tav>
                                      </p:tavLst>
                                    </p:anim>
                                    <p:set>
                                      <p:cBhvr>
                                        <p:cTn id="14" dur="1" fill="hold">
                                          <p:stCondLst>
                                            <p:cond delay="499"/>
                                          </p:stCondLst>
                                        </p:cTn>
                                        <p:tgtEl>
                                          <p:spTgt spid="2"/>
                                        </p:tgtEl>
                                        <p:attrNameLst>
                                          <p:attrName>style.visibility</p:attrName>
                                        </p:attrNameLst>
                                      </p:cBhvr>
                                      <p:to>
                                        <p:strVal val="hidden"/>
                                      </p:to>
                                    </p:set>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7"/>
                                        </p:tgtEl>
                                        <p:attrNameLst>
                                          <p:attrName>ppt_x</p:attrName>
                                        </p:attrNameLst>
                                      </p:cBhvr>
                                      <p:tavLst>
                                        <p:tav tm="0">
                                          <p:val>
                                            <p:strVal val="ppt_x"/>
                                          </p:val>
                                        </p:tav>
                                        <p:tav tm="100000">
                                          <p:val>
                                            <p:strVal val="ppt_x"/>
                                          </p:val>
                                        </p:tav>
                                      </p:tavLst>
                                    </p:anim>
                                    <p:anim calcmode="lin" valueType="num">
                                      <p:cBhvr additive="base">
                                        <p:cTn id="23" dur="500"/>
                                        <p:tgtEl>
                                          <p:spTgt spid="7"/>
                                        </p:tgtEl>
                                        <p:attrNameLst>
                                          <p:attrName>ppt_y</p:attrName>
                                        </p:attrNameLst>
                                      </p:cBhvr>
                                      <p:tavLst>
                                        <p:tav tm="0">
                                          <p:val>
                                            <p:strVal val="ppt_y"/>
                                          </p:val>
                                        </p:tav>
                                        <p:tav tm="100000">
                                          <p:val>
                                            <p:strVal val="1+ppt_h/2"/>
                                          </p:val>
                                        </p:tav>
                                      </p:tavLst>
                                    </p:anim>
                                    <p:set>
                                      <p:cBhvr>
                                        <p:cTn id="24" dur="1" fill="hold">
                                          <p:stCondLst>
                                            <p:cond delay="499"/>
                                          </p:stCondLst>
                                        </p:cTn>
                                        <p:tgtEl>
                                          <p:spTgt spid="7"/>
                                        </p:tgtEl>
                                        <p:attrNameLst>
                                          <p:attrName>style.visibility</p:attrName>
                                        </p:attrNameLst>
                                      </p:cBhvr>
                                      <p:to>
                                        <p:strVal val="hidden"/>
                                      </p:to>
                                    </p:set>
                                  </p:childTnLst>
                                </p:cTn>
                              </p:par>
                              <p:par>
                                <p:cTn id="25" presetID="2" presetClass="entr" presetSubtype="4"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500" fill="hold"/>
                                        <p:tgtEl>
                                          <p:spTgt spid="1026"/>
                                        </p:tgtEl>
                                        <p:attrNameLst>
                                          <p:attrName>ppt_x</p:attrName>
                                        </p:attrNameLst>
                                      </p:cBhvr>
                                      <p:tavLst>
                                        <p:tav tm="0">
                                          <p:val>
                                            <p:strVal val="#ppt_x"/>
                                          </p:val>
                                        </p:tav>
                                        <p:tav tm="100000">
                                          <p:val>
                                            <p:strVal val="#ppt_x"/>
                                          </p:val>
                                        </p:tav>
                                      </p:tavLst>
                                    </p:anim>
                                    <p:anim calcmode="lin" valueType="num">
                                      <p:cBhvr additive="base">
                                        <p:cTn id="2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1026"/>
                                        </p:tgtEl>
                                        <p:attrNameLst>
                                          <p:attrName>ppt_x</p:attrName>
                                        </p:attrNameLst>
                                      </p:cBhvr>
                                      <p:tavLst>
                                        <p:tav tm="0">
                                          <p:val>
                                            <p:strVal val="ppt_x"/>
                                          </p:val>
                                        </p:tav>
                                        <p:tav tm="100000">
                                          <p:val>
                                            <p:strVal val="ppt_x"/>
                                          </p:val>
                                        </p:tav>
                                      </p:tavLst>
                                    </p:anim>
                                    <p:anim calcmode="lin" valueType="num">
                                      <p:cBhvr additive="base">
                                        <p:cTn id="33" dur="500"/>
                                        <p:tgtEl>
                                          <p:spTgt spid="1026"/>
                                        </p:tgtEl>
                                        <p:attrNameLst>
                                          <p:attrName>ppt_y</p:attrName>
                                        </p:attrNameLst>
                                      </p:cBhvr>
                                      <p:tavLst>
                                        <p:tav tm="0">
                                          <p:val>
                                            <p:strVal val="ppt_y"/>
                                          </p:val>
                                        </p:tav>
                                        <p:tav tm="100000">
                                          <p:val>
                                            <p:strVal val="1+ppt_h/2"/>
                                          </p:val>
                                        </p:tav>
                                      </p:tavLst>
                                    </p:anim>
                                    <p:set>
                                      <p:cBhvr>
                                        <p:cTn id="34" dur="1" fill="hold">
                                          <p:stCondLst>
                                            <p:cond delay="499"/>
                                          </p:stCondLst>
                                        </p:cTn>
                                        <p:tgtEl>
                                          <p:spTgt spid="1026"/>
                                        </p:tgtEl>
                                        <p:attrNameLst>
                                          <p:attrName>style.visibility</p:attrName>
                                        </p:attrNameLst>
                                      </p:cBhvr>
                                      <p:to>
                                        <p:strVal val="hidden"/>
                                      </p:to>
                                    </p:set>
                                  </p:childTnLst>
                                </p:cTn>
                              </p:par>
                              <p:par>
                                <p:cTn id="35" presetID="2" presetClass="entr" presetSubtype="4"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50000">
              <a:schemeClr val="accent1">
                <a:tint val="44500"/>
                <a:satMod val="160000"/>
              </a:schemeClr>
            </a:gs>
            <a:gs pos="94150">
              <a:srgbClr val="E5E6E6"/>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28600" y="1565160"/>
            <a:ext cx="2604227" cy="1089427"/>
          </a:xfrm>
        </p:spPr>
        <p:txBody>
          <a:bodyPr/>
          <a:lstStyle/>
          <a:p>
            <a:pPr algn="ctr"/>
            <a:r>
              <a:rPr lang="en-GB" sz="3600" dirty="0" smtClean="0"/>
              <a:t>CLINICAL TIPS</a:t>
            </a:r>
            <a:endParaRPr lang="en-GB" sz="3600" dirty="0"/>
          </a:p>
        </p:txBody>
      </p:sp>
      <p:sp>
        <p:nvSpPr>
          <p:cNvPr id="4" name="Content Placeholder 3"/>
          <p:cNvSpPr>
            <a:spLocks noGrp="1"/>
          </p:cNvSpPr>
          <p:nvPr>
            <p:ph sz="quarter" idx="1"/>
          </p:nvPr>
        </p:nvSpPr>
        <p:spPr>
          <a:xfrm>
            <a:off x="3200400" y="1524000"/>
            <a:ext cx="4953000" cy="657687"/>
          </a:xfrm>
        </p:spPr>
        <p:txBody>
          <a:bodyPr/>
          <a:lstStyle/>
          <a:p>
            <a:pPr marL="0" indent="0"/>
            <a:r>
              <a:rPr lang="en-GB" dirty="0" smtClean="0"/>
              <a:t>Right crown morphology</a:t>
            </a:r>
            <a:endParaRPr lang="ar-IQ" dirty="0" smtClean="0"/>
          </a:p>
          <a:p>
            <a:pPr marL="0" indent="0"/>
            <a:endParaRPr lang="en-GB" dirty="0"/>
          </a:p>
        </p:txBody>
      </p:sp>
      <p:sp>
        <p:nvSpPr>
          <p:cNvPr id="2" name="Rectangle 1"/>
          <p:cNvSpPr/>
          <p:nvPr/>
        </p:nvSpPr>
        <p:spPr>
          <a:xfrm>
            <a:off x="2971800" y="2362200"/>
            <a:ext cx="5105400" cy="584775"/>
          </a:xfrm>
          <a:prstGeom prst="rect">
            <a:avLst/>
          </a:prstGeom>
        </p:spPr>
        <p:txBody>
          <a:bodyPr wrap="square">
            <a:spAutoFit/>
          </a:bodyPr>
          <a:lstStyle/>
          <a:p>
            <a:pPr algn="ctr"/>
            <a:r>
              <a:rPr lang="en-GB" sz="3200" dirty="0"/>
              <a:t>CHU’S AESTHETIC </a:t>
            </a:r>
            <a:r>
              <a:rPr lang="en-GB" sz="3200" dirty="0" smtClean="0"/>
              <a:t>GAUGES </a:t>
            </a:r>
          </a:p>
        </p:txBody>
      </p:sp>
      <p:pic>
        <p:nvPicPr>
          <p:cNvPr id="5126" name="Picture 6" descr="C:\Users\user\Desktop\BRACKET POSITIONING\viber image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834"/>
          <a:stretch/>
        </p:blipFill>
        <p:spPr bwMode="auto">
          <a:xfrm>
            <a:off x="347898" y="3453703"/>
            <a:ext cx="4266250" cy="2261297"/>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C:\Users\user\Desktop\BRACKET POSITIONING\viber image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1425" y="3465629"/>
            <a:ext cx="4155945" cy="2249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1174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additive="base">
                                        <p:cTn id="7" dur="500" fill="hold"/>
                                        <p:tgtEl>
                                          <p:spTgt spid="5126"/>
                                        </p:tgtEl>
                                        <p:attrNameLst>
                                          <p:attrName>ppt_x</p:attrName>
                                        </p:attrNameLst>
                                      </p:cBhvr>
                                      <p:tavLst>
                                        <p:tav tm="0">
                                          <p:val>
                                            <p:strVal val="#ppt_x"/>
                                          </p:val>
                                        </p:tav>
                                        <p:tav tm="100000">
                                          <p:val>
                                            <p:strVal val="#ppt_x"/>
                                          </p:val>
                                        </p:tav>
                                      </p:tavLst>
                                    </p:anim>
                                    <p:anim calcmode="lin" valueType="num">
                                      <p:cBhvr additive="base">
                                        <p:cTn id="8" dur="500" fill="hold"/>
                                        <p:tgtEl>
                                          <p:spTgt spid="51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9"/>
                                        </p:tgtEl>
                                        <p:attrNameLst>
                                          <p:attrName>style.visibility</p:attrName>
                                        </p:attrNameLst>
                                      </p:cBhvr>
                                      <p:to>
                                        <p:strVal val="visible"/>
                                      </p:to>
                                    </p:set>
                                    <p:anim calcmode="lin" valueType="num">
                                      <p:cBhvr additive="base">
                                        <p:cTn id="11" dur="500" fill="hold"/>
                                        <p:tgtEl>
                                          <p:spTgt spid="5129"/>
                                        </p:tgtEl>
                                        <p:attrNameLst>
                                          <p:attrName>ppt_x</p:attrName>
                                        </p:attrNameLst>
                                      </p:cBhvr>
                                      <p:tavLst>
                                        <p:tav tm="0">
                                          <p:val>
                                            <p:strVal val="#ppt_x"/>
                                          </p:val>
                                        </p:tav>
                                        <p:tav tm="100000">
                                          <p:val>
                                            <p:strVal val="#ppt_x"/>
                                          </p:val>
                                        </p:tav>
                                      </p:tavLst>
                                    </p:anim>
                                    <p:anim calcmode="lin" valueType="num">
                                      <p:cBhvr additive="base">
                                        <p:cTn id="12" dur="500" fill="hold"/>
                                        <p:tgtEl>
                                          <p:spTgt spid="51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50000">
              <a:schemeClr val="accent1">
                <a:tint val="44500"/>
                <a:satMod val="160000"/>
              </a:schemeClr>
            </a:gs>
            <a:gs pos="94150">
              <a:srgbClr val="E5E6E6"/>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74523" y="2794575"/>
            <a:ext cx="2667000" cy="1089427"/>
          </a:xfrm>
        </p:spPr>
        <p:txBody>
          <a:bodyPr/>
          <a:lstStyle/>
          <a:p>
            <a:pPr algn="ctr"/>
            <a:r>
              <a:rPr lang="en-GB" sz="3600" dirty="0" smtClean="0"/>
              <a:t>CLINICAL TIPS</a:t>
            </a:r>
            <a:endParaRPr lang="en-GB" sz="3600" dirty="0"/>
          </a:p>
        </p:txBody>
      </p:sp>
      <p:sp>
        <p:nvSpPr>
          <p:cNvPr id="4" name="Content Placeholder 3"/>
          <p:cNvSpPr>
            <a:spLocks noGrp="1"/>
          </p:cNvSpPr>
          <p:nvPr>
            <p:ph sz="quarter" idx="1"/>
          </p:nvPr>
        </p:nvSpPr>
        <p:spPr>
          <a:xfrm>
            <a:off x="3200400" y="1524000"/>
            <a:ext cx="4953000" cy="657687"/>
          </a:xfrm>
        </p:spPr>
        <p:txBody>
          <a:bodyPr/>
          <a:lstStyle/>
          <a:p>
            <a:pPr marL="0" indent="0"/>
            <a:r>
              <a:rPr lang="en-GB" dirty="0" smtClean="0"/>
              <a:t>Right crown morphology</a:t>
            </a:r>
            <a:endParaRPr lang="ar-IQ" dirty="0" smtClean="0"/>
          </a:p>
          <a:p>
            <a:pPr marL="0" indent="0"/>
            <a:endParaRPr lang="en-GB" dirty="0"/>
          </a:p>
        </p:txBody>
      </p:sp>
      <p:sp>
        <p:nvSpPr>
          <p:cNvPr id="2" name="Rectangle 1"/>
          <p:cNvSpPr/>
          <p:nvPr/>
        </p:nvSpPr>
        <p:spPr>
          <a:xfrm>
            <a:off x="2819400" y="2209800"/>
            <a:ext cx="6172200" cy="584775"/>
          </a:xfrm>
          <a:prstGeom prst="rect">
            <a:avLst/>
          </a:prstGeom>
        </p:spPr>
        <p:txBody>
          <a:bodyPr wrap="square">
            <a:spAutoFit/>
          </a:bodyPr>
          <a:lstStyle/>
          <a:p>
            <a:r>
              <a:rPr lang="en-GB" sz="3200" dirty="0" smtClean="0"/>
              <a:t>Restorative &amp;/or </a:t>
            </a:r>
            <a:r>
              <a:rPr lang="en-GB" sz="3200" dirty="0" err="1" smtClean="0"/>
              <a:t>Gingivoplasties</a:t>
            </a:r>
            <a:endParaRPr lang="en-GB" sz="3200" dirty="0"/>
          </a:p>
        </p:txBody>
      </p:sp>
      <p:pic>
        <p:nvPicPr>
          <p:cNvPr id="8" name="Picture 8" descr="C:\Users\user\Desktop\BRACKET POSITIONING\viber image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 b="17162"/>
          <a:stretch/>
        </p:blipFill>
        <p:spPr bwMode="auto">
          <a:xfrm>
            <a:off x="3431458" y="3124200"/>
            <a:ext cx="4634363" cy="2895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50195540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er\Desktop\BRACKET POSITIONING\316808-heart-fancy_vivid-i1-yellow-d813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09930"/>
            <a:ext cx="7696200" cy="7567930"/>
          </a:xfrm>
          <a:prstGeom prst="rect">
            <a:avLst/>
          </a:prstGeom>
          <a:noFill/>
        </p:spPr>
      </p:pic>
      <p:sp>
        <p:nvSpPr>
          <p:cNvPr id="6" name="Content Placeholder 5"/>
          <p:cNvSpPr>
            <a:spLocks noGrp="1"/>
          </p:cNvSpPr>
          <p:nvPr>
            <p:ph sz="quarter" idx="1"/>
          </p:nvPr>
        </p:nvSpPr>
        <p:spPr>
          <a:xfrm>
            <a:off x="685800" y="1969135"/>
            <a:ext cx="7391400" cy="2209799"/>
          </a:xfrm>
          <a:gradFill flip="none" rotWithShape="1">
            <a:gsLst>
              <a:gs pos="0">
                <a:schemeClr val="accent4">
                  <a:alpha val="0"/>
                  <a:lumMod val="94000"/>
                  <a:lumOff val="6000"/>
                </a:schemeClr>
              </a:gs>
              <a:gs pos="50000">
                <a:schemeClr val="accent1">
                  <a:tint val="44500"/>
                  <a:satMod val="160000"/>
                </a:schemeClr>
              </a:gs>
              <a:gs pos="94150">
                <a:srgbClr val="E5E6E6"/>
              </a:gs>
              <a:gs pos="100000">
                <a:schemeClr val="accent1">
                  <a:tint val="23500"/>
                  <a:satMod val="160000"/>
                </a:schemeClr>
              </a:gs>
            </a:gsLst>
            <a:lin ang="16200000" scaled="1"/>
            <a:tileRect/>
          </a:gradFill>
        </p:spPr>
        <p:txBody>
          <a:bodyPr>
            <a:normAutofit/>
          </a:bodyPr>
          <a:lstStyle/>
          <a:p>
            <a:pPr marL="3175" indent="11113" algn="justLow">
              <a:tabLst>
                <a:tab pos="0" algn="l"/>
              </a:tabLst>
            </a:pPr>
            <a:r>
              <a:rPr lang="en-GB" dirty="0" smtClean="0"/>
              <a:t>If you go on a long  journey , you don’t walk all the way ,</a:t>
            </a:r>
            <a:r>
              <a:rPr lang="en-GB" dirty="0"/>
              <a:t> </a:t>
            </a:r>
            <a:r>
              <a:rPr lang="en-GB" dirty="0" smtClean="0"/>
              <a:t>you fly most of the way, then take a taxi and then walk the final 100 yards.</a:t>
            </a:r>
          </a:p>
          <a:p>
            <a:pPr marL="3175" indent="11113" algn="r">
              <a:tabLst>
                <a:tab pos="0" algn="l"/>
              </a:tabLst>
            </a:pPr>
            <a:r>
              <a:rPr lang="en-GB" dirty="0" smtClean="0"/>
              <a:t>Larry Andrew</a:t>
            </a:r>
            <a:endParaRPr lang="en-GB" dirty="0"/>
          </a:p>
        </p:txBody>
      </p:sp>
    </p:spTree>
    <p:extLst>
      <p:ext uri="{BB962C8B-B14F-4D97-AF65-F5344CB8AC3E}">
        <p14:creationId xmlns:p14="http://schemas.microsoft.com/office/powerpoint/2010/main" val="295649052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anim calcmode="lin" valueType="num">
                                      <p:cBhvr>
                                        <p:cTn id="8" dur="1000" fill="hold"/>
                                        <p:tgtEl>
                                          <p:spTgt spid="6">
                                            <p:bg/>
                                          </p:spTgt>
                                        </p:tgtEl>
                                        <p:attrNameLst>
                                          <p:attrName>ppt_x</p:attrName>
                                        </p:attrNameLst>
                                      </p:cBhvr>
                                      <p:tavLst>
                                        <p:tav tm="0">
                                          <p:val>
                                            <p:strVal val="#ppt_x"/>
                                          </p:val>
                                        </p:tav>
                                        <p:tav tm="100000">
                                          <p:val>
                                            <p:strVal val="#ppt_x"/>
                                          </p:val>
                                        </p:tav>
                                      </p:tavLst>
                                    </p:anim>
                                    <p:anim calcmode="lin" valueType="num">
                                      <p:cBhvr>
                                        <p:cTn id="9" dur="1000" fill="hold"/>
                                        <p:tgtEl>
                                          <p:spTgt spid="6">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1000"/>
                                        <p:tgtEl>
                                          <p:spTgt spid="6">
                                            <p:txEl>
                                              <p:pRg st="1" end="1"/>
                                            </p:txEl>
                                          </p:spTgt>
                                        </p:tgtEl>
                                      </p:cBhvr>
                                    </p:animEffect>
                                    <p:anim calcmode="lin" valueType="num">
                                      <p:cBhvr>
                                        <p:cTn id="1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er\Desktop\BRACKET POSITIONING\316808-heart-fancy_vivid-i1-yellow-d813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838200"/>
            <a:ext cx="2944678" cy="2895600"/>
          </a:xfrm>
          <a:prstGeom prst="rect">
            <a:avLst/>
          </a:prstGeom>
          <a:noFill/>
        </p:spPr>
      </p:pic>
      <p:sp>
        <p:nvSpPr>
          <p:cNvPr id="6" name="Content Placeholder 5"/>
          <p:cNvSpPr>
            <a:spLocks noGrp="1"/>
          </p:cNvSpPr>
          <p:nvPr>
            <p:ph sz="quarter" idx="1"/>
          </p:nvPr>
        </p:nvSpPr>
        <p:spPr>
          <a:xfrm>
            <a:off x="5486400" y="4419600"/>
            <a:ext cx="3162300" cy="1104900"/>
          </a:xfrm>
          <a:gradFill flip="none" rotWithShape="1">
            <a:gsLst>
              <a:gs pos="0">
                <a:schemeClr val="accent4">
                  <a:alpha val="0"/>
                  <a:lumMod val="94000"/>
                  <a:lumOff val="6000"/>
                </a:schemeClr>
              </a:gs>
              <a:gs pos="50000">
                <a:schemeClr val="accent1">
                  <a:tint val="44500"/>
                  <a:satMod val="160000"/>
                </a:schemeClr>
              </a:gs>
              <a:gs pos="94150">
                <a:srgbClr val="E5E6E6"/>
              </a:gs>
              <a:gs pos="100000">
                <a:schemeClr val="accent1">
                  <a:tint val="23500"/>
                  <a:satMod val="160000"/>
                </a:schemeClr>
              </a:gs>
            </a:gsLst>
            <a:lin ang="16200000" scaled="1"/>
            <a:tileRect/>
          </a:gradFill>
        </p:spPr>
        <p:txBody>
          <a:bodyPr>
            <a:normAutofit/>
          </a:bodyPr>
          <a:lstStyle/>
          <a:p>
            <a:pPr marL="3175" indent="11113" algn="justLow">
              <a:tabLst>
                <a:tab pos="0" algn="l"/>
              </a:tabLst>
            </a:pPr>
            <a:r>
              <a:rPr lang="en-GB" sz="4400" i="1" dirty="0" smtClean="0">
                <a:effectLst>
                  <a:outerShdw blurRad="38100" dist="38100" dir="2700000" algn="tl">
                    <a:srgbClr val="000000">
                      <a:alpha val="43137"/>
                    </a:srgbClr>
                  </a:outerShdw>
                </a:effectLst>
              </a:rPr>
              <a:t>Thank you</a:t>
            </a:r>
            <a:endParaRPr lang="en-GB" sz="44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4867123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anim calcmode="lin" valueType="num">
                                      <p:cBhvr>
                                        <p:cTn id="8" dur="1000" fill="hold"/>
                                        <p:tgtEl>
                                          <p:spTgt spid="6">
                                            <p:bg/>
                                          </p:spTgt>
                                        </p:tgtEl>
                                        <p:attrNameLst>
                                          <p:attrName>ppt_x</p:attrName>
                                        </p:attrNameLst>
                                      </p:cBhvr>
                                      <p:tavLst>
                                        <p:tav tm="0">
                                          <p:val>
                                            <p:strVal val="#ppt_x"/>
                                          </p:val>
                                        </p:tav>
                                        <p:tav tm="100000">
                                          <p:val>
                                            <p:strVal val="#ppt_x"/>
                                          </p:val>
                                        </p:tav>
                                      </p:tavLst>
                                    </p:anim>
                                    <p:anim calcmode="lin" valueType="num">
                                      <p:cBhvr>
                                        <p:cTn id="9" dur="1000" fill="hold"/>
                                        <p:tgtEl>
                                          <p:spTgt spid="6">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2286000" cy="2971800"/>
          </a:xfrm>
        </p:spPr>
        <p:txBody>
          <a:bodyPr vert="horz" lIns="91440" tIns="45720" rIns="91440" bIns="0" rtlCol="0" anchor="b">
            <a:noAutofit/>
          </a:bodyPr>
          <a:lstStyle/>
          <a:p>
            <a:pPr algn="ctr"/>
            <a:r>
              <a:rPr lang="en-GB" sz="4800" dirty="0">
                <a:solidFill>
                  <a:schemeClr val="tx1"/>
                </a:solidFill>
              </a:rPr>
              <a:t>SWA</a:t>
            </a:r>
            <a:r>
              <a:rPr lang="en-GB" dirty="0">
                <a:solidFill>
                  <a:schemeClr val="tx1"/>
                </a:solidFill>
              </a:rPr>
              <a:t/>
            </a:r>
            <a:br>
              <a:rPr lang="en-GB" dirty="0">
                <a:solidFill>
                  <a:schemeClr val="tx1"/>
                </a:solidFill>
              </a:rPr>
            </a:br>
            <a:r>
              <a:rPr lang="en-GB" dirty="0">
                <a:solidFill>
                  <a:schemeClr val="tx1"/>
                </a:solidFill>
              </a:rPr>
              <a:t>STRAIGHT WIRE APPLIANCE </a:t>
            </a:r>
          </a:p>
        </p:txBody>
      </p:sp>
      <p:sp>
        <p:nvSpPr>
          <p:cNvPr id="10" name="Rectangle 9"/>
          <p:cNvSpPr/>
          <p:nvPr/>
        </p:nvSpPr>
        <p:spPr>
          <a:xfrm>
            <a:off x="3092245" y="1143000"/>
            <a:ext cx="5606143" cy="4893647"/>
          </a:xfrm>
          <a:prstGeom prst="rect">
            <a:avLst/>
          </a:prstGeom>
          <a:effectLst>
            <a:outerShdw blurRad="63500" sx="102000" sy="102000" algn="c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a:spAutoFit/>
          </a:bodyPr>
          <a:lstStyle/>
          <a:p>
            <a:pPr algn="justLow"/>
            <a:r>
              <a:rPr lang="en-GB" sz="2600" dirty="0">
                <a:latin typeface="Palatino-Roman"/>
              </a:rPr>
              <a:t>The Andrews straight wire technique was introduced </a:t>
            </a:r>
            <a:r>
              <a:rPr lang="en-GB" sz="2600" dirty="0" smtClean="0">
                <a:latin typeface="Palatino-Roman"/>
              </a:rPr>
              <a:t>in the </a:t>
            </a:r>
            <a:r>
              <a:rPr lang="en-GB" sz="2600" dirty="0">
                <a:latin typeface="Palatino-Roman"/>
              </a:rPr>
              <a:t>1970s, consisting of one of the main </a:t>
            </a:r>
            <a:r>
              <a:rPr lang="en-GB" sz="2600" dirty="0" smtClean="0">
                <a:latin typeface="Palatino-Roman"/>
              </a:rPr>
              <a:t>innovations in orthodontics</a:t>
            </a:r>
            <a:r>
              <a:rPr lang="en-GB" sz="2600" dirty="0">
                <a:latin typeface="Palatino-Roman"/>
              </a:rPr>
              <a:t>. This technique is based on the use of </a:t>
            </a:r>
            <a:r>
              <a:rPr lang="en-GB" sz="2600" dirty="0" err="1" smtClean="0">
                <a:latin typeface="Palatino-Roman"/>
              </a:rPr>
              <a:t>preadjusted</a:t>
            </a:r>
            <a:r>
              <a:rPr lang="en-GB" sz="2600" dirty="0" smtClean="0">
                <a:latin typeface="Palatino-Roman"/>
              </a:rPr>
              <a:t> brackets </a:t>
            </a:r>
            <a:r>
              <a:rPr lang="en-GB" sz="2600" dirty="0">
                <a:latin typeface="Palatino-Roman"/>
              </a:rPr>
              <a:t>and treatment with minor need for </a:t>
            </a:r>
            <a:r>
              <a:rPr lang="en-GB" sz="2600" dirty="0" smtClean="0">
                <a:latin typeface="Palatino-Roman"/>
              </a:rPr>
              <a:t>bending the </a:t>
            </a:r>
            <a:r>
              <a:rPr lang="en-GB" sz="2600" dirty="0" err="1">
                <a:latin typeface="Palatino-Roman"/>
              </a:rPr>
              <a:t>archwires</a:t>
            </a:r>
            <a:r>
              <a:rPr lang="en-GB" sz="2600" dirty="0" smtClean="0">
                <a:latin typeface="Palatino-Roman"/>
              </a:rPr>
              <a:t>. </a:t>
            </a:r>
            <a:r>
              <a:rPr lang="en-GB" sz="2600" dirty="0">
                <a:latin typeface="Palatino-Roman"/>
              </a:rPr>
              <a:t>However, thorough bracket positioning </a:t>
            </a:r>
            <a:r>
              <a:rPr lang="en-GB" sz="2600" dirty="0" smtClean="0">
                <a:latin typeface="Palatino-Roman"/>
              </a:rPr>
              <a:t>is fundamental </a:t>
            </a:r>
            <a:r>
              <a:rPr lang="en-GB" sz="2600" dirty="0">
                <a:latin typeface="Palatino-Roman"/>
              </a:rPr>
              <a:t>to transmit the prescribed angulation, </a:t>
            </a:r>
            <a:r>
              <a:rPr lang="en-GB" sz="2600" dirty="0" smtClean="0">
                <a:latin typeface="Palatino-Roman"/>
              </a:rPr>
              <a:t>inclination, rotation</a:t>
            </a:r>
            <a:r>
              <a:rPr lang="en-GB" sz="2600" dirty="0">
                <a:latin typeface="Palatino-Roman"/>
              </a:rPr>
              <a:t>, and in–out for ideal teeth positioning</a:t>
            </a:r>
            <a:r>
              <a:rPr lang="en-GB" sz="2600" dirty="0" smtClean="0">
                <a:latin typeface="Palatino-Roman"/>
              </a:rPr>
              <a:t>.</a:t>
            </a:r>
            <a:endParaRPr lang="en-GB" sz="2600" dirty="0"/>
          </a:p>
        </p:txBody>
      </p:sp>
    </p:spTree>
    <p:extLst>
      <p:ext uri="{BB962C8B-B14F-4D97-AF65-F5344CB8AC3E}">
        <p14:creationId xmlns:p14="http://schemas.microsoft.com/office/powerpoint/2010/main" val="2867907317"/>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676400"/>
            <a:ext cx="2514600" cy="2514600"/>
          </a:xfrm>
        </p:spPr>
        <p:txBody>
          <a:bodyPr vert="horz" lIns="91440" tIns="45720" rIns="91440" bIns="0" rtlCol="0" anchor="b">
            <a:noAutofit/>
          </a:bodyPr>
          <a:lstStyle/>
          <a:p>
            <a:pPr algn="ctr"/>
            <a:r>
              <a:rPr lang="en-GB" sz="4800" dirty="0">
                <a:solidFill>
                  <a:schemeClr val="tx1"/>
                </a:solidFill>
              </a:rPr>
              <a:t>SWA</a:t>
            </a:r>
            <a:r>
              <a:rPr lang="en-GB" dirty="0">
                <a:solidFill>
                  <a:schemeClr val="tx1"/>
                </a:solidFill>
              </a:rPr>
              <a:t/>
            </a:r>
            <a:br>
              <a:rPr lang="en-GB" dirty="0">
                <a:solidFill>
                  <a:schemeClr val="tx1"/>
                </a:solidFill>
              </a:rPr>
            </a:br>
            <a:r>
              <a:rPr lang="en-GB" dirty="0">
                <a:solidFill>
                  <a:schemeClr val="tx1"/>
                </a:solidFill>
              </a:rPr>
              <a:t>STRAIGHT WIRE APPLIANCE </a:t>
            </a:r>
          </a:p>
        </p:txBody>
      </p:sp>
      <p:sp>
        <p:nvSpPr>
          <p:cNvPr id="4" name="Rectangle 3"/>
          <p:cNvSpPr/>
          <p:nvPr/>
        </p:nvSpPr>
        <p:spPr>
          <a:xfrm>
            <a:off x="2932471" y="1219200"/>
            <a:ext cx="6096000" cy="4493538"/>
          </a:xfrm>
          <a:prstGeom prst="rect">
            <a:avLst/>
          </a:prstGeom>
          <a:ln>
            <a:solidFill>
              <a:schemeClr val="accent2"/>
            </a:solidFill>
          </a:ln>
          <a:effectLst>
            <a:innerShdw blurRad="114300">
              <a:prstClr val="black"/>
            </a:innerShdw>
          </a:effectLst>
        </p:spPr>
        <p:style>
          <a:lnRef idx="2">
            <a:schemeClr val="accent3"/>
          </a:lnRef>
          <a:fillRef idx="1">
            <a:schemeClr val="lt1"/>
          </a:fillRef>
          <a:effectRef idx="0">
            <a:schemeClr val="accent3"/>
          </a:effectRef>
          <a:fontRef idx="minor">
            <a:schemeClr val="dk1"/>
          </a:fontRef>
        </p:style>
        <p:txBody>
          <a:bodyPr wrap="square">
            <a:spAutoFit/>
          </a:bodyPr>
          <a:lstStyle/>
          <a:p>
            <a:pPr marL="342900" indent="-342900" algn="just">
              <a:buSzPct val="132000"/>
              <a:buBlip>
                <a:blip r:embed="rId2"/>
              </a:buBlip>
            </a:pPr>
            <a:r>
              <a:rPr lang="en-GB" sz="2200" dirty="0" smtClean="0">
                <a:latin typeface="Palatino-Roman"/>
              </a:rPr>
              <a:t>Brackets </a:t>
            </a:r>
            <a:r>
              <a:rPr lang="en-GB" sz="2200" dirty="0">
                <a:latin typeface="Palatino-Roman"/>
              </a:rPr>
              <a:t>are </a:t>
            </a:r>
            <a:r>
              <a:rPr lang="en-GB" sz="2200" dirty="0" smtClean="0">
                <a:latin typeface="Palatino-Roman"/>
              </a:rPr>
              <a:t>rectangular and </a:t>
            </a:r>
            <a:r>
              <a:rPr lang="en-GB" sz="2200" dirty="0">
                <a:latin typeface="Palatino-Roman"/>
              </a:rPr>
              <a:t>the angulation prescribed for each tooth is built </a:t>
            </a:r>
            <a:r>
              <a:rPr lang="en-GB" sz="2200" dirty="0" smtClean="0">
                <a:latin typeface="Palatino-Roman"/>
              </a:rPr>
              <a:t>into the </a:t>
            </a:r>
            <a:r>
              <a:rPr lang="en-GB" sz="2200" dirty="0">
                <a:latin typeface="Palatino-Roman"/>
              </a:rPr>
              <a:t>slot angulation. Therefore, these accessories have </a:t>
            </a:r>
            <a:r>
              <a:rPr lang="en-GB" sz="2200" dirty="0" smtClean="0">
                <a:latin typeface="Palatino-Roman"/>
              </a:rPr>
              <a:t>an angled </a:t>
            </a:r>
            <a:r>
              <a:rPr lang="en-GB" sz="2200" dirty="0">
                <a:latin typeface="Palatino-Roman"/>
              </a:rPr>
              <a:t>slot in relation to their upper and lower edge </a:t>
            </a:r>
            <a:r>
              <a:rPr lang="en-GB" sz="2200" dirty="0" smtClean="0">
                <a:latin typeface="Palatino-Roman"/>
              </a:rPr>
              <a:t>base. </a:t>
            </a:r>
          </a:p>
          <a:p>
            <a:pPr marL="342900" indent="-342900" algn="just">
              <a:buSzPct val="132000"/>
              <a:buBlip>
                <a:blip r:embed="rId2"/>
              </a:buBlip>
            </a:pPr>
            <a:r>
              <a:rPr lang="en-GB" sz="2200" dirty="0" smtClean="0">
                <a:latin typeface="Palatino-Roman"/>
              </a:rPr>
              <a:t>As </a:t>
            </a:r>
            <a:r>
              <a:rPr lang="en-GB" sz="2200" dirty="0">
                <a:latin typeface="Palatino-Roman"/>
              </a:rPr>
              <a:t>for positioning, the author proposed that the long </a:t>
            </a:r>
            <a:r>
              <a:rPr lang="en-GB" sz="2200" dirty="0" smtClean="0">
                <a:latin typeface="Palatino-Roman"/>
              </a:rPr>
              <a:t>axis of </a:t>
            </a:r>
            <a:r>
              <a:rPr lang="en-GB" sz="2200" dirty="0">
                <a:latin typeface="Palatino-Roman"/>
              </a:rPr>
              <a:t>the clinical crown (LACC) should be used as </a:t>
            </a:r>
            <a:r>
              <a:rPr lang="en-GB" sz="2200" dirty="0" smtClean="0">
                <a:latin typeface="Palatino-Roman"/>
              </a:rPr>
              <a:t>reference. The </a:t>
            </a:r>
            <a:r>
              <a:rPr lang="en-GB" sz="2200" dirty="0">
                <a:latin typeface="Palatino-Roman"/>
              </a:rPr>
              <a:t>bracket must be positioned in the </a:t>
            </a:r>
            <a:r>
              <a:rPr lang="en-GB" sz="2200" dirty="0" err="1">
                <a:latin typeface="Palatino-Roman"/>
              </a:rPr>
              <a:t>center</a:t>
            </a:r>
            <a:r>
              <a:rPr lang="en-GB" sz="2200" dirty="0">
                <a:latin typeface="Palatino-Roman"/>
              </a:rPr>
              <a:t> of the </a:t>
            </a:r>
            <a:r>
              <a:rPr lang="en-GB" sz="2200" dirty="0" smtClean="0">
                <a:latin typeface="Palatino-Roman"/>
              </a:rPr>
              <a:t>clinical crown</a:t>
            </a:r>
            <a:r>
              <a:rPr lang="en-GB" sz="2200" dirty="0">
                <a:latin typeface="Palatino-Roman"/>
              </a:rPr>
              <a:t>, the LACC midpoint, </a:t>
            </a:r>
          </a:p>
          <a:p>
            <a:pPr marL="342900" indent="-342900" algn="just">
              <a:buSzPct val="132000"/>
              <a:buBlip>
                <a:blip r:embed="rId2"/>
              </a:buBlip>
            </a:pPr>
            <a:r>
              <a:rPr lang="en-GB" sz="2200" dirty="0" smtClean="0">
                <a:latin typeface="Palatino-Roman"/>
              </a:rPr>
              <a:t>axial adjustment, the </a:t>
            </a:r>
            <a:r>
              <a:rPr lang="en-GB" sz="2200" dirty="0">
                <a:latin typeface="Palatino-Roman"/>
              </a:rPr>
              <a:t>mesial and distal bracket edges must be </a:t>
            </a:r>
            <a:r>
              <a:rPr lang="en-GB" sz="2200" dirty="0" smtClean="0">
                <a:latin typeface="Palatino-Roman"/>
              </a:rPr>
              <a:t>positioned parallel </a:t>
            </a:r>
            <a:r>
              <a:rPr lang="en-GB" sz="2200" dirty="0">
                <a:latin typeface="Palatino-Roman"/>
              </a:rPr>
              <a:t>to the LACC.1 Following these references, </a:t>
            </a:r>
            <a:endParaRPr lang="en-GB" sz="2200" b="1" dirty="0"/>
          </a:p>
        </p:txBody>
      </p:sp>
    </p:spTree>
    <p:extLst>
      <p:ext uri="{BB962C8B-B14F-4D97-AF65-F5344CB8AC3E}">
        <p14:creationId xmlns:p14="http://schemas.microsoft.com/office/powerpoint/2010/main" val="470069115"/>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905000"/>
            <a:ext cx="2514600" cy="1981200"/>
          </a:xfrm>
        </p:spPr>
        <p:txBody>
          <a:bodyPr vert="horz" lIns="91440" tIns="45720" rIns="91440" bIns="0" rtlCol="0" anchor="b">
            <a:noAutofit/>
          </a:bodyPr>
          <a:lstStyle/>
          <a:p>
            <a:pPr algn="ctr"/>
            <a:r>
              <a:rPr lang="en-GB" sz="4800" dirty="0">
                <a:solidFill>
                  <a:schemeClr val="tx1"/>
                </a:solidFill>
              </a:rPr>
              <a:t>SWA</a:t>
            </a:r>
            <a:r>
              <a:rPr lang="en-GB" dirty="0">
                <a:solidFill>
                  <a:schemeClr val="tx1"/>
                </a:solidFill>
              </a:rPr>
              <a:t/>
            </a:r>
            <a:br>
              <a:rPr lang="en-GB" dirty="0">
                <a:solidFill>
                  <a:schemeClr val="tx1"/>
                </a:solidFill>
              </a:rPr>
            </a:br>
            <a:r>
              <a:rPr lang="en-GB" dirty="0">
                <a:solidFill>
                  <a:schemeClr val="tx1"/>
                </a:solidFill>
              </a:rPr>
              <a:t>STRAIGHT WIRE APPLIANCE </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833716"/>
            <a:ext cx="2683714" cy="373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082542" y="5943600"/>
            <a:ext cx="4483087" cy="369332"/>
          </a:xfrm>
          <a:prstGeom prst="rect">
            <a:avLst/>
          </a:prstGeom>
        </p:spPr>
        <p:txBody>
          <a:bodyPr wrap="none">
            <a:spAutoFit/>
          </a:bodyPr>
          <a:lstStyle/>
          <a:p>
            <a:r>
              <a:rPr lang="en-GB" dirty="0"/>
              <a:t>Andrews brackets. Divergent horizontal lines</a:t>
            </a:r>
          </a:p>
        </p:txBody>
      </p:sp>
      <p:sp>
        <p:nvSpPr>
          <p:cNvPr id="7" name="Rectangle 6"/>
          <p:cNvSpPr/>
          <p:nvPr/>
        </p:nvSpPr>
        <p:spPr>
          <a:xfrm>
            <a:off x="3035196" y="914400"/>
            <a:ext cx="3137004" cy="4893647"/>
          </a:xfrm>
          <a:prstGeom prst="rect">
            <a:avLst/>
          </a:prstGeom>
          <a:ln>
            <a:solidFill>
              <a:schemeClr val="accent2"/>
            </a:solidFill>
          </a:ln>
          <a:effectLst>
            <a:innerShdw blurRad="114300">
              <a:prstClr val="black"/>
            </a:innerShdw>
          </a:effectLst>
        </p:spPr>
        <p:style>
          <a:lnRef idx="2">
            <a:schemeClr val="accent3"/>
          </a:lnRef>
          <a:fillRef idx="1">
            <a:schemeClr val="lt1"/>
          </a:fillRef>
          <a:effectRef idx="0">
            <a:schemeClr val="accent3"/>
          </a:effectRef>
          <a:fontRef idx="minor">
            <a:schemeClr val="dk1"/>
          </a:fontRef>
        </p:style>
        <p:txBody>
          <a:bodyPr wrap="square">
            <a:spAutoFit/>
          </a:bodyPr>
          <a:lstStyle/>
          <a:p>
            <a:pPr algn="justLow">
              <a:buSzPct val="132000"/>
            </a:pPr>
            <a:r>
              <a:rPr lang="en-GB" sz="2400" dirty="0" smtClean="0">
                <a:solidFill>
                  <a:schemeClr val="dk1"/>
                </a:solidFill>
                <a:latin typeface="Palatino-Roman"/>
              </a:rPr>
              <a:t>several </a:t>
            </a:r>
            <a:r>
              <a:rPr lang="en-GB" sz="2400" dirty="0">
                <a:solidFill>
                  <a:schemeClr val="dk1"/>
                </a:solidFill>
                <a:latin typeface="Palatino-Roman"/>
              </a:rPr>
              <a:t>horizontal lines are projected to different directions, corresponding to slot, </a:t>
            </a:r>
            <a:r>
              <a:rPr lang="en-GB" sz="2400" dirty="0" err="1">
                <a:solidFill>
                  <a:schemeClr val="dk1"/>
                </a:solidFill>
                <a:latin typeface="Palatino-Roman"/>
              </a:rPr>
              <a:t>incisal</a:t>
            </a:r>
            <a:r>
              <a:rPr lang="en-GB" sz="2400" dirty="0">
                <a:solidFill>
                  <a:schemeClr val="dk1"/>
                </a:solidFill>
                <a:latin typeface="Palatino-Roman"/>
              </a:rPr>
              <a:t> edge (IE), and bracket upper and lower edges. The divergence between these lines may cause visual confusion, impairing accurate positioning of the accessories</a:t>
            </a:r>
          </a:p>
        </p:txBody>
      </p:sp>
    </p:spTree>
    <p:extLst>
      <p:ext uri="{BB962C8B-B14F-4D97-AF65-F5344CB8AC3E}">
        <p14:creationId xmlns:p14="http://schemas.microsoft.com/office/powerpoint/2010/main" val="2333274036"/>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4297363" cy="685800"/>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GB"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ROTH</a:t>
            </a:r>
            <a:endParaRPr lang="en-GB"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4294967295"/>
          </p:nvPr>
        </p:nvSpPr>
        <p:spPr>
          <a:xfrm>
            <a:off x="0" y="1039813"/>
            <a:ext cx="6705600" cy="3121025"/>
          </a:xfrm>
        </p:spPr>
        <p:txBody>
          <a:bodyPr>
            <a:noAutofit/>
          </a:bodyPr>
          <a:lstStyle/>
          <a:p>
            <a:pPr marL="285750" indent="-285750" algn="justLow">
              <a:buClr>
                <a:srgbClr val="DA1EA9"/>
              </a:buClr>
              <a:buSzPct val="135000"/>
              <a:buBlip>
                <a:blip r:embed="rId2"/>
              </a:buBlip>
            </a:pPr>
            <a:r>
              <a:rPr lang="en-GB" sz="1600"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The </a:t>
            </a:r>
            <a:r>
              <a:rPr lang="en-GB" sz="1600"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bracket placement vary slightly from the position advocated by Andrews, thus a flat, unbent, rectangular, full sized wire can be used as the finishing wire rather than one with reverse and compensating curve</a:t>
            </a:r>
            <a:r>
              <a:rPr lang="en-GB" sz="1600"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a:t>
            </a:r>
          </a:p>
          <a:p>
            <a:pPr marL="285750" indent="-285750" algn="justLow">
              <a:buClr>
                <a:srgbClr val="DA1EA9"/>
              </a:buClr>
              <a:buSzPct val="135000"/>
              <a:buBlip>
                <a:blip r:embed="rId2"/>
              </a:buBlip>
            </a:pPr>
            <a:r>
              <a:rPr lang="en-GB" sz="1600"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 </a:t>
            </a:r>
            <a:r>
              <a:rPr lang="en-GB" sz="1600"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Reference point – Andrews FA </a:t>
            </a:r>
            <a:r>
              <a:rPr lang="en-GB" sz="1600"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point</a:t>
            </a:r>
          </a:p>
          <a:p>
            <a:pPr marL="285750" indent="-285750" algn="justLow">
              <a:buClr>
                <a:srgbClr val="DA1EA9"/>
              </a:buClr>
              <a:buSzPct val="135000"/>
              <a:buBlip>
                <a:blip r:embed="rId2"/>
              </a:buBlip>
            </a:pPr>
            <a:r>
              <a:rPr lang="en-GB" sz="1600"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 </a:t>
            </a:r>
            <a:r>
              <a:rPr lang="en-GB" sz="1600"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The point on the facial axis that separates the gingival half of the clinical crown from the </a:t>
            </a:r>
            <a:r>
              <a:rPr lang="en-GB" sz="1600" cap="all" dirty="0" err="1">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occlusal</a:t>
            </a:r>
            <a:r>
              <a:rPr lang="en-GB" sz="1600"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 half. </a:t>
            </a:r>
            <a:endParaRPr lang="en-GB" sz="1600"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endParaRPr>
          </a:p>
          <a:p>
            <a:pPr marL="285750" indent="-285750" algn="justLow">
              <a:buClr>
                <a:srgbClr val="DA1EA9"/>
              </a:buClr>
              <a:buSzPct val="135000"/>
              <a:buBlip>
                <a:blip r:embed="rId2"/>
              </a:buBlip>
            </a:pPr>
            <a:r>
              <a:rPr lang="en-GB" sz="1600"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The </a:t>
            </a:r>
            <a:r>
              <a:rPr lang="en-GB" sz="1600"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key in determining the bracket height is the canine and premolars (second premolars is an extraction case). </a:t>
            </a:r>
            <a:endParaRPr lang="en-GB" sz="1600"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endParaRPr>
          </a:p>
          <a:p>
            <a:pPr marL="285750" indent="-285750" algn="justLow">
              <a:buClr>
                <a:srgbClr val="DA1EA9"/>
              </a:buClr>
              <a:buSzPct val="135000"/>
              <a:buBlip>
                <a:blip r:embed="rId2"/>
              </a:buBlip>
            </a:pPr>
            <a:r>
              <a:rPr lang="en-GB" sz="1600"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Ideally </a:t>
            </a:r>
            <a:r>
              <a:rPr lang="en-GB" sz="1600"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the </a:t>
            </a:r>
            <a:r>
              <a:rPr lang="en-GB" sz="1600" cap="all" dirty="0" err="1">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center</a:t>
            </a:r>
            <a:r>
              <a:rPr lang="en-GB" sz="1600"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 of the bracket should be placed at the maximum convexity of the crowns of the posterior teeth. </a:t>
            </a:r>
            <a:endParaRPr lang="en-GB" sz="1600"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endParaRPr>
          </a:p>
          <a:p>
            <a:pPr marL="285750" indent="-285750" algn="justLow">
              <a:buClr>
                <a:srgbClr val="DA1EA9"/>
              </a:buClr>
              <a:buSzPct val="135000"/>
              <a:buBlip>
                <a:blip r:embed="rId2"/>
              </a:buBlip>
            </a:pPr>
            <a:r>
              <a:rPr lang="en-GB" sz="1600"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teeth </a:t>
            </a:r>
            <a:r>
              <a:rPr lang="en-GB" sz="1600"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with average height of gingival attachment, the maximum convexity of the teeth will be at the </a:t>
            </a:r>
            <a:r>
              <a:rPr lang="en-GB" sz="1600" cap="all" dirty="0" err="1">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center</a:t>
            </a:r>
            <a:r>
              <a:rPr lang="en-GB" sz="1600"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 of the clinical crown. </a:t>
            </a:r>
          </a:p>
        </p:txBody>
      </p:sp>
      <p:pic>
        <p:nvPicPr>
          <p:cNvPr id="9218" name="Picture 2" descr="C:\Users\user\Desktop\BRACKET POSITIONING\roth-philosophy-certified-fixed-orthodontic-courses-by-indian-dental-academy-33-638.jpg"/>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l="67676" t="25100" r="20745" b="40401"/>
          <a:stretch/>
        </p:blipFill>
        <p:spPr bwMode="auto">
          <a:xfrm>
            <a:off x="7391400" y="1600200"/>
            <a:ext cx="1559257" cy="34880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cxnSp>
        <p:nvCxnSpPr>
          <p:cNvPr id="10" name="Straight Connector 9"/>
          <p:cNvCxnSpPr/>
          <p:nvPr/>
        </p:nvCxnSpPr>
        <p:spPr>
          <a:xfrm>
            <a:off x="8153399" y="2057400"/>
            <a:ext cx="1" cy="3030823"/>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flipH="1">
            <a:off x="8077200" y="4191000"/>
            <a:ext cx="100254"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49711546"/>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4297363" cy="685800"/>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GB"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ROTH</a:t>
            </a:r>
            <a:endParaRPr lang="en-GB"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4294967295"/>
          </p:nvPr>
        </p:nvSpPr>
        <p:spPr>
          <a:xfrm>
            <a:off x="381000" y="796925"/>
            <a:ext cx="5105400" cy="5070475"/>
          </a:xfrm>
        </p:spPr>
        <p:txBody>
          <a:bodyPr>
            <a:noAutofit/>
          </a:bodyPr>
          <a:lstStyle/>
          <a:p>
            <a:pPr marL="285750" indent="-285750" algn="justLow">
              <a:buClr>
                <a:srgbClr val="DA1EA9"/>
              </a:buClr>
              <a:buSzPct val="135000"/>
              <a:buBlip>
                <a:blip r:embed="rId2"/>
              </a:buBlip>
            </a:pPr>
            <a:r>
              <a:rPr lang="en-GB" sz="2000"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Molars(upper/lower) MB Both </a:t>
            </a:r>
            <a:r>
              <a:rPr lang="en-GB" sz="2000"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the right and left bands should be checked to ensure that </a:t>
            </a:r>
            <a:r>
              <a:rPr lang="en-GB" sz="2000"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they </a:t>
            </a:r>
            <a:r>
              <a:rPr lang="en-GB" sz="2000"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are in the same relative position on the </a:t>
            </a:r>
            <a:r>
              <a:rPr lang="en-GB" sz="2000"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crowns</a:t>
            </a:r>
          </a:p>
          <a:p>
            <a:pPr marL="0" indent="0" algn="justLow">
              <a:buClr>
                <a:srgbClr val="DA1EA9"/>
              </a:buClr>
              <a:buSzPct val="135000"/>
            </a:pPr>
            <a:endParaRPr lang="en-GB" sz="2000"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endParaRPr>
          </a:p>
          <a:p>
            <a:pPr marL="285750" indent="-285750" algn="justLow">
              <a:buClr>
                <a:srgbClr val="DA1EA9"/>
              </a:buClr>
              <a:buSzPct val="135000"/>
              <a:buBlip>
                <a:blip r:embed="rId2"/>
              </a:buBlip>
            </a:pPr>
            <a:r>
              <a:rPr lang="en-GB" sz="2000"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Premolars(upper/lower) Upper </a:t>
            </a:r>
            <a:r>
              <a:rPr lang="en-GB" sz="2000"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premolar bracket placement is the most variable because of tooth size. The most common error is not placing the bracket gingival enough, especially on smaller sized </a:t>
            </a:r>
            <a:r>
              <a:rPr lang="en-GB" sz="2000"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teeth.</a:t>
            </a:r>
          </a:p>
          <a:p>
            <a:pPr marL="0" indent="0" algn="justLow">
              <a:buClr>
                <a:srgbClr val="DA1EA9"/>
              </a:buClr>
              <a:buSzPct val="135000"/>
            </a:pPr>
            <a:endParaRPr lang="en-GB" sz="1200"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endParaRPr>
          </a:p>
        </p:txBody>
      </p:sp>
      <p:pic>
        <p:nvPicPr>
          <p:cNvPr id="15362" name="Picture 2" descr="https://image.slidesharecdn.com/rothphilosophy-140228090955-phpapp01/95/roth-philosophy-certified-fixed-orthodontic-courses-by-indian-dental-academy-34-638.jpg?cb=1506144445"/>
          <p:cNvPicPr>
            <a:picLocks noChangeAspect="1" noChangeArrowheads="1"/>
          </p:cNvPicPr>
          <p:nvPr/>
        </p:nvPicPr>
        <p:blipFill rotWithShape="1">
          <a:blip r:embed="rId3">
            <a:extLst>
              <a:ext uri="{28A0092B-C50C-407E-A947-70E740481C1C}">
                <a14:useLocalDpi xmlns:a14="http://schemas.microsoft.com/office/drawing/2010/main" val="0"/>
              </a:ext>
            </a:extLst>
          </a:blip>
          <a:srcRect l="59645" t="22659" r="20177" b="54007"/>
          <a:stretch/>
        </p:blipFill>
        <p:spPr bwMode="auto">
          <a:xfrm>
            <a:off x="7391399" y="992779"/>
            <a:ext cx="1394993" cy="1211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3" name="Picture 6"/>
          <p:cNvPicPr>
            <a:picLocks noChangeAspect="1" noChangeArrowheads="1"/>
          </p:cNvPicPr>
          <p:nvPr/>
        </p:nvPicPr>
        <p:blipFill rotWithShape="1">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l="6635" t="23162" r="69316" b="53495"/>
          <a:stretch/>
        </p:blipFill>
        <p:spPr bwMode="auto">
          <a:xfrm>
            <a:off x="5739121" y="992779"/>
            <a:ext cx="1661378" cy="12112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61203" t="25187" r="19804" b="56639"/>
          <a:stretch/>
        </p:blipFill>
        <p:spPr bwMode="auto">
          <a:xfrm>
            <a:off x="7162800" y="3362088"/>
            <a:ext cx="1153307" cy="828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9" name="Picture 9"/>
          <p:cNvPicPr>
            <a:picLocks noChangeAspect="1" noChangeArrowheads="1"/>
          </p:cNvPicPr>
          <p:nvPr/>
        </p:nvPicPr>
        <p:blipFill rotWithShape="1">
          <a:blip r:embed="rId7">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rcRect l="2240" r="78590" b="49312"/>
          <a:stretch/>
        </p:blipFill>
        <p:spPr bwMode="auto">
          <a:xfrm>
            <a:off x="5823307" y="3014143"/>
            <a:ext cx="887105" cy="1557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H="1">
            <a:off x="8316107" y="3810000"/>
            <a:ext cx="381000" cy="0"/>
          </a:xfrm>
          <a:prstGeom prst="straightConnector1">
            <a:avLst/>
          </a:prstGeom>
          <a:ln w="28575">
            <a:solidFill>
              <a:srgbClr val="1A0600"/>
            </a:solidFill>
            <a:tailEnd type="arrow"/>
          </a:ln>
        </p:spPr>
        <p:style>
          <a:lnRef idx="1">
            <a:schemeClr val="accent1"/>
          </a:lnRef>
          <a:fillRef idx="0">
            <a:schemeClr val="accent1"/>
          </a:fillRef>
          <a:effectRef idx="0">
            <a:schemeClr val="accent1"/>
          </a:effectRef>
          <a:fontRef idx="minor">
            <a:schemeClr val="tx1"/>
          </a:fontRef>
        </p:style>
      </p:cxnSp>
      <p:sp>
        <p:nvSpPr>
          <p:cNvPr id="8" name="Right Bracket 7"/>
          <p:cNvSpPr/>
          <p:nvPr/>
        </p:nvSpPr>
        <p:spPr>
          <a:xfrm>
            <a:off x="8614781" y="1356246"/>
            <a:ext cx="376819" cy="472554"/>
          </a:xfrm>
          <a:prstGeom prst="rightBracket">
            <a:avLst/>
          </a:prstGeom>
          <a:ln w="28575">
            <a:solidFill>
              <a:srgbClr val="1A0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1" name="Straight Arrow Connector 20"/>
          <p:cNvCxnSpPr/>
          <p:nvPr/>
        </p:nvCxnSpPr>
        <p:spPr>
          <a:xfrm flipH="1">
            <a:off x="6608125" y="4267200"/>
            <a:ext cx="381000" cy="0"/>
          </a:xfrm>
          <a:prstGeom prst="straightConnector1">
            <a:avLst/>
          </a:prstGeom>
          <a:ln w="28575">
            <a:solidFill>
              <a:srgbClr val="1A06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328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1968</TotalTime>
  <Words>1932</Words>
  <Application>Microsoft Office PowerPoint</Application>
  <PresentationFormat>On-screen Show (4:3)</PresentationFormat>
  <Paragraphs>197</Paragraphs>
  <Slides>48</Slides>
  <Notes>8</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Civic</vt:lpstr>
      <vt:lpstr>Bracket positioning  in different preadjusted systems </vt:lpstr>
      <vt:lpstr>PREADJUSTED APPLIANCES</vt:lpstr>
      <vt:lpstr>PowerPoint Presentation</vt:lpstr>
      <vt:lpstr>Build Treatment into Bracket Placement</vt:lpstr>
      <vt:lpstr>SWA STRAIGHT WIRE APPLIANCE </vt:lpstr>
      <vt:lpstr>SWA STRAIGHT WIRE APPLIANCE </vt:lpstr>
      <vt:lpstr>SWA STRAIGHT WIRE APPLIANCE </vt:lpstr>
      <vt:lpstr>ROTH</vt:lpstr>
      <vt:lpstr>ROTH</vt:lpstr>
      <vt:lpstr>ROTH</vt:lpstr>
      <vt:lpstr>MBT </vt:lpstr>
      <vt:lpstr>MBT </vt:lpstr>
      <vt:lpstr>MBT </vt:lpstr>
      <vt:lpstr>PowerPoint Presentation</vt:lpstr>
      <vt:lpstr>PowerPoint Presentation</vt:lpstr>
      <vt:lpstr>Chart individualization in deep-bite and open-bite cases </vt:lpstr>
      <vt:lpstr>Chart for non-  extraction cases</vt:lpstr>
      <vt:lpstr>Chart for  1st PM extraction cases</vt:lpstr>
      <vt:lpstr>Chart for  2nd PM extraction cases</vt:lpstr>
      <vt:lpstr>MBT </vt:lpstr>
      <vt:lpstr>MBT </vt:lpstr>
      <vt:lpstr>MBT </vt:lpstr>
      <vt:lpstr>MBT </vt:lpstr>
      <vt:lpstr>MBT </vt:lpstr>
      <vt:lpstr>MBT </vt:lpstr>
      <vt:lpstr>PowerPoint Presentation</vt:lpstr>
      <vt:lpstr>Bracket placement reference</vt:lpstr>
      <vt:lpstr>Bracket placement reference</vt:lpstr>
      <vt:lpstr>Key of solution</vt:lpstr>
      <vt:lpstr>Damon</vt:lpstr>
      <vt:lpstr>Damon</vt:lpstr>
      <vt:lpstr>Damon</vt:lpstr>
      <vt:lpstr>Damon</vt:lpstr>
      <vt:lpstr>PowerPoint Presentation</vt:lpstr>
      <vt:lpstr>PowerPoint Presentation</vt:lpstr>
      <vt:lpstr>PowerPoint Presentation</vt:lpstr>
      <vt:lpstr>PowerPoint Presentation</vt:lpstr>
      <vt:lpstr>PowerPoint Presentation</vt:lpstr>
      <vt:lpstr>PowerPoint Presentation</vt:lpstr>
      <vt:lpstr>CLINICAL TIPS</vt:lpstr>
      <vt:lpstr>CLINICAL TIPS</vt:lpstr>
      <vt:lpstr>CLINICAL TIPS</vt:lpstr>
      <vt:lpstr>CLINICAL TIPS</vt:lpstr>
      <vt:lpstr>CLINICAL TIPS</vt:lpstr>
      <vt:lpstr>CLINICAL TIPS</vt:lpstr>
      <vt:lpstr>CLINICAL TIPS</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NS</cp:lastModifiedBy>
  <cp:revision>180</cp:revision>
  <dcterms:created xsi:type="dcterms:W3CDTF">2006-08-16T00:00:00Z</dcterms:created>
  <dcterms:modified xsi:type="dcterms:W3CDTF">2023-03-06T20:32:46Z</dcterms:modified>
</cp:coreProperties>
</file>