
<file path=[Content_Types].xml><?xml version="1.0" encoding="utf-8"?>
<Types xmlns="http://schemas.openxmlformats.org/package/2006/content-types">
  <Default Extension="jpeg" ContentType="image/jpeg"/>
  <Default Extension="mkv" ContentType="video/unknown"/>
  <Default Extension="png" ContentType="image/png"/>
  <Default Extension="rels" ContentType="application/vnd.openxmlformats-package.relationships+xml"/>
  <Default Extension="xml" ContentType="application/xml"/>
  <Override PartName="/ppt/presentation.xml" ContentType="application/vnd.ms-powerpoint.slideshow.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omments/comment1.xml" ContentType="application/vnd.openxmlformats-officedocument.presentationml.comment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350" r:id="rId2"/>
    <p:sldId id="479" r:id="rId3"/>
    <p:sldId id="467" r:id="rId4"/>
    <p:sldId id="468" r:id="rId5"/>
    <p:sldId id="504" r:id="rId6"/>
    <p:sldId id="508" r:id="rId7"/>
    <p:sldId id="469" r:id="rId8"/>
    <p:sldId id="470" r:id="rId9"/>
    <p:sldId id="511" r:id="rId10"/>
    <p:sldId id="471" r:id="rId11"/>
    <p:sldId id="472" r:id="rId12"/>
    <p:sldId id="474" r:id="rId13"/>
    <p:sldId id="481" r:id="rId14"/>
    <p:sldId id="512" r:id="rId15"/>
    <p:sldId id="473" r:id="rId16"/>
    <p:sldId id="515" r:id="rId17"/>
    <p:sldId id="499" r:id="rId18"/>
    <p:sldId id="498" r:id="rId19"/>
    <p:sldId id="500" r:id="rId20"/>
    <p:sldId id="482" r:id="rId21"/>
    <p:sldId id="483" r:id="rId22"/>
    <p:sldId id="485" r:id="rId23"/>
    <p:sldId id="484" r:id="rId24"/>
    <p:sldId id="490" r:id="rId25"/>
    <p:sldId id="475" r:id="rId26"/>
    <p:sldId id="476" r:id="rId27"/>
    <p:sldId id="513" r:id="rId28"/>
    <p:sldId id="491" r:id="rId29"/>
    <p:sldId id="492" r:id="rId30"/>
    <p:sldId id="478" r:id="rId31"/>
    <p:sldId id="507" r:id="rId32"/>
    <p:sldId id="493" r:id="rId33"/>
    <p:sldId id="517" r:id="rId34"/>
    <p:sldId id="494" r:id="rId35"/>
    <p:sldId id="502" r:id="rId36"/>
    <p:sldId id="501" r:id="rId37"/>
    <p:sldId id="503" r:id="rId38"/>
    <p:sldId id="505" r:id="rId39"/>
    <p:sldId id="520" r:id="rId40"/>
    <p:sldId id="477" r:id="rId41"/>
    <p:sldId id="518" r:id="rId42"/>
    <p:sldId id="516" r:id="rId43"/>
    <p:sldId id="495" r:id="rId44"/>
    <p:sldId id="506" r:id="rId45"/>
    <p:sldId id="496" r:id="rId46"/>
    <p:sldId id="497" r:id="rId47"/>
    <p:sldId id="480" r:id="rId48"/>
    <p:sldId id="48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 m" initials="mm" lastIdx="4" clrIdx="0">
    <p:extLst>
      <p:ext uri="{19B8F6BF-5375-455C-9EA6-DF929625EA0E}">
        <p15:presenceInfo xmlns:p15="http://schemas.microsoft.com/office/powerpoint/2012/main" userId="fedfdb615f60625d"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72" autoAdjust="0"/>
    <p:restoredTop sz="92069" autoAdjust="0"/>
  </p:normalViewPr>
  <p:slideViewPr>
    <p:cSldViewPr snapToGrid="0">
      <p:cViewPr varScale="1">
        <p:scale>
          <a:sx n="43" d="100"/>
          <a:sy n="43" d="100"/>
        </p:scale>
        <p:origin x="56" y="244"/>
      </p:cViewPr>
      <p:guideLst>
        <p:guide orient="horz" pos="2160"/>
        <p:guide pos="3840"/>
      </p:guideLst>
    </p:cSldViewPr>
  </p:slideViewPr>
  <p:outlineViewPr>
    <p:cViewPr>
      <p:scale>
        <a:sx n="33" d="100"/>
        <a:sy n="33" d="100"/>
      </p:scale>
      <p:origin x="0" y="-42700"/>
    </p:cViewPr>
  </p:outlineViewPr>
  <p:notesTextViewPr>
    <p:cViewPr>
      <p:scale>
        <a:sx n="1" d="1"/>
        <a:sy n="1" d="1"/>
      </p:scale>
      <p:origin x="0" y="0"/>
    </p:cViewPr>
  </p:notesTextViewPr>
  <p:sorterViewPr>
    <p:cViewPr>
      <p:scale>
        <a:sx n="100" d="100"/>
        <a:sy n="100" d="100"/>
      </p:scale>
      <p:origin x="0" y="-45268"/>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commentAuthors" Target="commentAuthor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9-12-16T23:58:40.837" idx="2">
    <p:pos x="10" y="10"/>
    <p:text/>
    <p:extLst>
      <p:ext uri="{C676402C-5697-4E1C-873F-D02D1690AC5C}">
        <p15:threadingInfo xmlns:p15="http://schemas.microsoft.com/office/powerpoint/2012/main" timeZoneBias="-18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D54A846-C2D8-4E6D-ADDB-ECF62EE7F4B6}" type="datetimeFigureOut">
              <a:rPr lang="en-US" smtClean="0"/>
              <a:t>12/1/2022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EC6528D-F082-4BDF-A8E6-F71D5FBC2656}" type="slidenum">
              <a:rPr lang="en-US" smtClean="0"/>
              <a:t>‹#›</a:t>
            </a:fld>
            <a:endParaRPr lang="en-US"/>
          </a:p>
        </p:txBody>
      </p:sp>
    </p:spTree>
    <p:extLst>
      <p:ext uri="{BB962C8B-B14F-4D97-AF65-F5344CB8AC3E}">
        <p14:creationId xmlns:p14="http://schemas.microsoft.com/office/powerpoint/2010/main" val="28838479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EC6528D-F082-4BDF-A8E6-F71D5FBC2656}" type="slidenum">
              <a:rPr lang="en-US" smtClean="0"/>
              <a:t>6</a:t>
            </a:fld>
            <a:endParaRPr lang="en-US"/>
          </a:p>
        </p:txBody>
      </p:sp>
    </p:spTree>
    <p:extLst>
      <p:ext uri="{BB962C8B-B14F-4D97-AF65-F5344CB8AC3E}">
        <p14:creationId xmlns:p14="http://schemas.microsoft.com/office/powerpoint/2010/main" val="65402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EC6528D-F082-4BDF-A8E6-F71D5FBC2656}" type="slidenum">
              <a:rPr lang="en-US" smtClean="0"/>
              <a:t>13</a:t>
            </a:fld>
            <a:endParaRPr lang="en-US"/>
          </a:p>
        </p:txBody>
      </p:sp>
    </p:spTree>
    <p:extLst>
      <p:ext uri="{BB962C8B-B14F-4D97-AF65-F5344CB8AC3E}">
        <p14:creationId xmlns:p14="http://schemas.microsoft.com/office/powerpoint/2010/main" val="18975336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EC6528D-F082-4BDF-A8E6-F71D5FBC2656}" type="slidenum">
              <a:rPr lang="en-US" smtClean="0"/>
              <a:t>16</a:t>
            </a:fld>
            <a:endParaRPr lang="en-US"/>
          </a:p>
        </p:txBody>
      </p:sp>
    </p:spTree>
    <p:extLst>
      <p:ext uri="{BB962C8B-B14F-4D97-AF65-F5344CB8AC3E}">
        <p14:creationId xmlns:p14="http://schemas.microsoft.com/office/powerpoint/2010/main" val="22652417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EC6528D-F082-4BDF-A8E6-F71D5FBC2656}" type="slidenum">
              <a:rPr lang="en-US" smtClean="0"/>
              <a:t>17</a:t>
            </a:fld>
            <a:endParaRPr lang="en-US"/>
          </a:p>
        </p:txBody>
      </p:sp>
    </p:spTree>
    <p:extLst>
      <p:ext uri="{BB962C8B-B14F-4D97-AF65-F5344CB8AC3E}">
        <p14:creationId xmlns:p14="http://schemas.microsoft.com/office/powerpoint/2010/main" val="17284270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EC6528D-F082-4BDF-A8E6-F71D5FBC2656}" type="slidenum">
              <a:rPr lang="en-US" smtClean="0"/>
              <a:t>24</a:t>
            </a:fld>
            <a:endParaRPr lang="en-US"/>
          </a:p>
        </p:txBody>
      </p:sp>
    </p:spTree>
    <p:extLst>
      <p:ext uri="{BB962C8B-B14F-4D97-AF65-F5344CB8AC3E}">
        <p14:creationId xmlns:p14="http://schemas.microsoft.com/office/powerpoint/2010/main" val="6349752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EC6528D-F082-4BDF-A8E6-F71D5FBC2656}" type="slidenum">
              <a:rPr lang="en-US" smtClean="0"/>
              <a:t>25</a:t>
            </a:fld>
            <a:endParaRPr lang="en-US"/>
          </a:p>
        </p:txBody>
      </p:sp>
    </p:spTree>
    <p:extLst>
      <p:ext uri="{BB962C8B-B14F-4D97-AF65-F5344CB8AC3E}">
        <p14:creationId xmlns:p14="http://schemas.microsoft.com/office/powerpoint/2010/main" val="39110240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EC6528D-F082-4BDF-A8E6-F71D5FBC2656}" type="slidenum">
              <a:rPr lang="en-US" smtClean="0"/>
              <a:t>26</a:t>
            </a:fld>
            <a:endParaRPr lang="en-US"/>
          </a:p>
        </p:txBody>
      </p:sp>
    </p:spTree>
    <p:extLst>
      <p:ext uri="{BB962C8B-B14F-4D97-AF65-F5344CB8AC3E}">
        <p14:creationId xmlns:p14="http://schemas.microsoft.com/office/powerpoint/2010/main" val="21206950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EC6528D-F082-4BDF-A8E6-F71D5FBC2656}" type="slidenum">
              <a:rPr lang="en-US" smtClean="0"/>
              <a:t>28</a:t>
            </a:fld>
            <a:endParaRPr lang="en-US"/>
          </a:p>
        </p:txBody>
      </p:sp>
    </p:spTree>
    <p:extLst>
      <p:ext uri="{BB962C8B-B14F-4D97-AF65-F5344CB8AC3E}">
        <p14:creationId xmlns:p14="http://schemas.microsoft.com/office/powerpoint/2010/main" val="5638793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EC6528D-F082-4BDF-A8E6-F71D5FBC2656}" type="slidenum">
              <a:rPr lang="en-US" smtClean="0"/>
              <a:t>29</a:t>
            </a:fld>
            <a:endParaRPr lang="en-US"/>
          </a:p>
        </p:txBody>
      </p:sp>
    </p:spTree>
    <p:extLst>
      <p:ext uri="{BB962C8B-B14F-4D97-AF65-F5344CB8AC3E}">
        <p14:creationId xmlns:p14="http://schemas.microsoft.com/office/powerpoint/2010/main" val="35418931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EC6528D-F082-4BDF-A8E6-F71D5FBC2656}" type="slidenum">
              <a:rPr lang="en-US" smtClean="0"/>
              <a:t>30</a:t>
            </a:fld>
            <a:endParaRPr lang="en-US"/>
          </a:p>
        </p:txBody>
      </p:sp>
    </p:spTree>
    <p:extLst>
      <p:ext uri="{BB962C8B-B14F-4D97-AF65-F5344CB8AC3E}">
        <p14:creationId xmlns:p14="http://schemas.microsoft.com/office/powerpoint/2010/main" val="34999539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EC6528D-F082-4BDF-A8E6-F71D5FBC2656}" type="slidenum">
              <a:rPr lang="en-US" smtClean="0"/>
              <a:t>31</a:t>
            </a:fld>
            <a:endParaRPr lang="en-US"/>
          </a:p>
        </p:txBody>
      </p:sp>
    </p:spTree>
    <p:extLst>
      <p:ext uri="{BB962C8B-B14F-4D97-AF65-F5344CB8AC3E}">
        <p14:creationId xmlns:p14="http://schemas.microsoft.com/office/powerpoint/2010/main" val="23795473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EC6528D-F082-4BDF-A8E6-F71D5FBC2656}" type="slidenum">
              <a:rPr lang="en-US" smtClean="0"/>
              <a:t>32</a:t>
            </a:fld>
            <a:endParaRPr lang="en-US"/>
          </a:p>
        </p:txBody>
      </p:sp>
    </p:spTree>
    <p:extLst>
      <p:ext uri="{BB962C8B-B14F-4D97-AF65-F5344CB8AC3E}">
        <p14:creationId xmlns:p14="http://schemas.microsoft.com/office/powerpoint/2010/main" val="27818162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EC6528D-F082-4BDF-A8E6-F71D5FBC2656}" type="slidenum">
              <a:rPr lang="en-US" smtClean="0"/>
              <a:t>33</a:t>
            </a:fld>
            <a:endParaRPr lang="en-US"/>
          </a:p>
        </p:txBody>
      </p:sp>
    </p:spTree>
    <p:extLst>
      <p:ext uri="{BB962C8B-B14F-4D97-AF65-F5344CB8AC3E}">
        <p14:creationId xmlns:p14="http://schemas.microsoft.com/office/powerpoint/2010/main" val="31399410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EC6528D-F082-4BDF-A8E6-F71D5FBC2656}" type="slidenum">
              <a:rPr lang="en-US" smtClean="0"/>
              <a:t>34</a:t>
            </a:fld>
            <a:endParaRPr lang="en-US"/>
          </a:p>
        </p:txBody>
      </p:sp>
    </p:spTree>
    <p:extLst>
      <p:ext uri="{BB962C8B-B14F-4D97-AF65-F5344CB8AC3E}">
        <p14:creationId xmlns:p14="http://schemas.microsoft.com/office/powerpoint/2010/main" val="32149448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EC6528D-F082-4BDF-A8E6-F71D5FBC2656}" type="slidenum">
              <a:rPr lang="en-US" smtClean="0"/>
              <a:t>35</a:t>
            </a:fld>
            <a:endParaRPr lang="en-US"/>
          </a:p>
        </p:txBody>
      </p:sp>
    </p:spTree>
    <p:extLst>
      <p:ext uri="{BB962C8B-B14F-4D97-AF65-F5344CB8AC3E}">
        <p14:creationId xmlns:p14="http://schemas.microsoft.com/office/powerpoint/2010/main" val="883338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EC6528D-F082-4BDF-A8E6-F71D5FBC2656}" type="slidenum">
              <a:rPr lang="en-US" smtClean="0"/>
              <a:t>39</a:t>
            </a:fld>
            <a:endParaRPr lang="en-US"/>
          </a:p>
        </p:txBody>
      </p:sp>
    </p:spTree>
    <p:extLst>
      <p:ext uri="{BB962C8B-B14F-4D97-AF65-F5344CB8AC3E}">
        <p14:creationId xmlns:p14="http://schemas.microsoft.com/office/powerpoint/2010/main" val="20321663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EC6528D-F082-4BDF-A8E6-F71D5FBC2656}" type="slidenum">
              <a:rPr lang="en-US" smtClean="0"/>
              <a:t>40</a:t>
            </a:fld>
            <a:endParaRPr lang="en-US"/>
          </a:p>
        </p:txBody>
      </p:sp>
    </p:spTree>
    <p:extLst>
      <p:ext uri="{BB962C8B-B14F-4D97-AF65-F5344CB8AC3E}">
        <p14:creationId xmlns:p14="http://schemas.microsoft.com/office/powerpoint/2010/main" val="17191239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EC6528D-F082-4BDF-A8E6-F71D5FBC2656}" type="slidenum">
              <a:rPr lang="en-US" smtClean="0"/>
              <a:t>42</a:t>
            </a:fld>
            <a:endParaRPr lang="en-US"/>
          </a:p>
        </p:txBody>
      </p:sp>
    </p:spTree>
    <p:extLst>
      <p:ext uri="{BB962C8B-B14F-4D97-AF65-F5344CB8AC3E}">
        <p14:creationId xmlns:p14="http://schemas.microsoft.com/office/powerpoint/2010/main" val="23717406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EC6528D-F082-4BDF-A8E6-F71D5FBC2656}" type="slidenum">
              <a:rPr lang="en-US" smtClean="0"/>
              <a:t>43</a:t>
            </a:fld>
            <a:endParaRPr lang="en-US"/>
          </a:p>
        </p:txBody>
      </p:sp>
    </p:spTree>
    <p:extLst>
      <p:ext uri="{BB962C8B-B14F-4D97-AF65-F5344CB8AC3E}">
        <p14:creationId xmlns:p14="http://schemas.microsoft.com/office/powerpoint/2010/main" val="328207090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EC6528D-F082-4BDF-A8E6-F71D5FBC2656}" type="slidenum">
              <a:rPr lang="en-US" smtClean="0"/>
              <a:t>46</a:t>
            </a:fld>
            <a:endParaRPr lang="en-US"/>
          </a:p>
        </p:txBody>
      </p:sp>
    </p:spTree>
    <p:extLst>
      <p:ext uri="{BB962C8B-B14F-4D97-AF65-F5344CB8AC3E}">
        <p14:creationId xmlns:p14="http://schemas.microsoft.com/office/powerpoint/2010/main" val="6096057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D4E3D8-5C1C-41CE-8C6E-B14CF21115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7C09843B-3161-406A-A08F-1A4AF37144B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FDA9A22-F947-4DCB-B0BF-BA1B728394BE}"/>
              </a:ext>
            </a:extLst>
          </p:cNvPr>
          <p:cNvSpPr>
            <a:spLocks noGrp="1"/>
          </p:cNvSpPr>
          <p:nvPr>
            <p:ph type="dt" sz="half" idx="10"/>
          </p:nvPr>
        </p:nvSpPr>
        <p:spPr/>
        <p:txBody>
          <a:bodyPr/>
          <a:lstStyle/>
          <a:p>
            <a:fld id="{BE0A91B7-4776-43BE-B866-7EF70D172287}" type="datetimeFigureOut">
              <a:rPr lang="en-US" smtClean="0"/>
              <a:t>12/1/2022</a:t>
            </a:fld>
            <a:endParaRPr lang="en-US"/>
          </a:p>
        </p:txBody>
      </p:sp>
      <p:sp>
        <p:nvSpPr>
          <p:cNvPr id="5" name="Footer Placeholder 4">
            <a:extLst>
              <a:ext uri="{FF2B5EF4-FFF2-40B4-BE49-F238E27FC236}">
                <a16:creationId xmlns:a16="http://schemas.microsoft.com/office/drawing/2014/main" id="{E7F55C1F-49C7-4F22-8075-BFDAC41011F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FEEA202-F6FB-4783-B515-F7AB2A204EF7}"/>
              </a:ext>
            </a:extLst>
          </p:cNvPr>
          <p:cNvSpPr>
            <a:spLocks noGrp="1"/>
          </p:cNvSpPr>
          <p:nvPr>
            <p:ph type="sldNum" sz="quarter" idx="12"/>
          </p:nvPr>
        </p:nvSpPr>
        <p:spPr/>
        <p:txBody>
          <a:bodyPr/>
          <a:lstStyle/>
          <a:p>
            <a:fld id="{12335F59-5091-4FF8-B09C-7B50CFAA9C66}" type="slidenum">
              <a:rPr lang="en-US" smtClean="0"/>
              <a:t>‹#›</a:t>
            </a:fld>
            <a:endParaRPr lang="en-US"/>
          </a:p>
        </p:txBody>
      </p:sp>
    </p:spTree>
    <p:extLst>
      <p:ext uri="{BB962C8B-B14F-4D97-AF65-F5344CB8AC3E}">
        <p14:creationId xmlns:p14="http://schemas.microsoft.com/office/powerpoint/2010/main" val="15639126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426EC6-7DC9-4844-8598-40E344D8468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559EC96-2084-44A5-8E43-19AABB8941F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FF82C6C-4D10-45C5-ADC2-DA960E0658CF}"/>
              </a:ext>
            </a:extLst>
          </p:cNvPr>
          <p:cNvSpPr>
            <a:spLocks noGrp="1"/>
          </p:cNvSpPr>
          <p:nvPr>
            <p:ph type="dt" sz="half" idx="10"/>
          </p:nvPr>
        </p:nvSpPr>
        <p:spPr/>
        <p:txBody>
          <a:bodyPr/>
          <a:lstStyle/>
          <a:p>
            <a:fld id="{BE0A91B7-4776-43BE-B866-7EF70D172287}" type="datetimeFigureOut">
              <a:rPr lang="en-US" smtClean="0"/>
              <a:t>12/1/2022</a:t>
            </a:fld>
            <a:endParaRPr lang="en-US"/>
          </a:p>
        </p:txBody>
      </p:sp>
      <p:sp>
        <p:nvSpPr>
          <p:cNvPr id="5" name="Footer Placeholder 4">
            <a:extLst>
              <a:ext uri="{FF2B5EF4-FFF2-40B4-BE49-F238E27FC236}">
                <a16:creationId xmlns:a16="http://schemas.microsoft.com/office/drawing/2014/main" id="{2C91456F-16F4-42BC-8022-3BA8CE70E8D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D98CE11-2224-4B27-A46B-E9845173C970}"/>
              </a:ext>
            </a:extLst>
          </p:cNvPr>
          <p:cNvSpPr>
            <a:spLocks noGrp="1"/>
          </p:cNvSpPr>
          <p:nvPr>
            <p:ph type="sldNum" sz="quarter" idx="12"/>
          </p:nvPr>
        </p:nvSpPr>
        <p:spPr/>
        <p:txBody>
          <a:bodyPr/>
          <a:lstStyle/>
          <a:p>
            <a:fld id="{12335F59-5091-4FF8-B09C-7B50CFAA9C66}" type="slidenum">
              <a:rPr lang="en-US" smtClean="0"/>
              <a:t>‹#›</a:t>
            </a:fld>
            <a:endParaRPr lang="en-US"/>
          </a:p>
        </p:txBody>
      </p:sp>
    </p:spTree>
    <p:extLst>
      <p:ext uri="{BB962C8B-B14F-4D97-AF65-F5344CB8AC3E}">
        <p14:creationId xmlns:p14="http://schemas.microsoft.com/office/powerpoint/2010/main" val="30403546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D1C851-22DC-4BB0-9FA7-009505D2FF0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59DCF93-E4E7-4D14-AED4-6730BC3179E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2A29D87-70B2-4545-8DAF-68FA3C026191}"/>
              </a:ext>
            </a:extLst>
          </p:cNvPr>
          <p:cNvSpPr>
            <a:spLocks noGrp="1"/>
          </p:cNvSpPr>
          <p:nvPr>
            <p:ph type="dt" sz="half" idx="10"/>
          </p:nvPr>
        </p:nvSpPr>
        <p:spPr/>
        <p:txBody>
          <a:bodyPr/>
          <a:lstStyle/>
          <a:p>
            <a:fld id="{BE0A91B7-4776-43BE-B866-7EF70D172287}" type="datetimeFigureOut">
              <a:rPr lang="en-US" smtClean="0"/>
              <a:t>12/1/2022</a:t>
            </a:fld>
            <a:endParaRPr lang="en-US"/>
          </a:p>
        </p:txBody>
      </p:sp>
      <p:sp>
        <p:nvSpPr>
          <p:cNvPr id="5" name="Footer Placeholder 4">
            <a:extLst>
              <a:ext uri="{FF2B5EF4-FFF2-40B4-BE49-F238E27FC236}">
                <a16:creationId xmlns:a16="http://schemas.microsoft.com/office/drawing/2014/main" id="{77BEB74E-6BB8-4CE8-9504-978B0895AC5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EDFA87-751A-4116-9CE0-F4B885CF68DD}"/>
              </a:ext>
            </a:extLst>
          </p:cNvPr>
          <p:cNvSpPr>
            <a:spLocks noGrp="1"/>
          </p:cNvSpPr>
          <p:nvPr>
            <p:ph type="sldNum" sz="quarter" idx="12"/>
          </p:nvPr>
        </p:nvSpPr>
        <p:spPr/>
        <p:txBody>
          <a:bodyPr/>
          <a:lstStyle/>
          <a:p>
            <a:fld id="{12335F59-5091-4FF8-B09C-7B50CFAA9C66}" type="slidenum">
              <a:rPr lang="en-US" smtClean="0"/>
              <a:t>‹#›</a:t>
            </a:fld>
            <a:endParaRPr lang="en-US"/>
          </a:p>
        </p:txBody>
      </p:sp>
    </p:spTree>
    <p:extLst>
      <p:ext uri="{BB962C8B-B14F-4D97-AF65-F5344CB8AC3E}">
        <p14:creationId xmlns:p14="http://schemas.microsoft.com/office/powerpoint/2010/main" val="3939794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A11209-1D24-41ED-B261-3F8513CCD7A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0D81E8D-9BC9-4CD2-89AA-4E287D945DA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F10C497-4B49-43E7-BEA0-9831B97E51B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3AF01C3-A659-4D83-BF2B-FE05F52B4656}"/>
              </a:ext>
            </a:extLst>
          </p:cNvPr>
          <p:cNvSpPr>
            <a:spLocks noGrp="1"/>
          </p:cNvSpPr>
          <p:nvPr>
            <p:ph type="dt" sz="half" idx="10"/>
          </p:nvPr>
        </p:nvSpPr>
        <p:spPr/>
        <p:txBody>
          <a:bodyPr/>
          <a:lstStyle/>
          <a:p>
            <a:fld id="{BE0A91B7-4776-43BE-B866-7EF70D172287}" type="datetimeFigureOut">
              <a:rPr lang="en-US" smtClean="0"/>
              <a:t>12/1/2022</a:t>
            </a:fld>
            <a:endParaRPr lang="en-US"/>
          </a:p>
        </p:txBody>
      </p:sp>
      <p:sp>
        <p:nvSpPr>
          <p:cNvPr id="6" name="Footer Placeholder 5">
            <a:extLst>
              <a:ext uri="{FF2B5EF4-FFF2-40B4-BE49-F238E27FC236}">
                <a16:creationId xmlns:a16="http://schemas.microsoft.com/office/drawing/2014/main" id="{338DEE7E-228E-4186-B15A-4D9F0532573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D5D2059-CBB7-4CFA-95D5-1E270DFFEEA9}"/>
              </a:ext>
            </a:extLst>
          </p:cNvPr>
          <p:cNvSpPr>
            <a:spLocks noGrp="1"/>
          </p:cNvSpPr>
          <p:nvPr>
            <p:ph type="sldNum" sz="quarter" idx="12"/>
          </p:nvPr>
        </p:nvSpPr>
        <p:spPr/>
        <p:txBody>
          <a:bodyPr/>
          <a:lstStyle/>
          <a:p>
            <a:fld id="{12335F59-5091-4FF8-B09C-7B50CFAA9C66}" type="slidenum">
              <a:rPr lang="en-US" smtClean="0"/>
              <a:t>‹#›</a:t>
            </a:fld>
            <a:endParaRPr lang="en-US"/>
          </a:p>
        </p:txBody>
      </p:sp>
    </p:spTree>
    <p:extLst>
      <p:ext uri="{BB962C8B-B14F-4D97-AF65-F5344CB8AC3E}">
        <p14:creationId xmlns:p14="http://schemas.microsoft.com/office/powerpoint/2010/main" val="7642783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6CA164-DEE6-44FE-9D57-F355437E2B5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D505683-9308-4D12-BE12-6A0A02B62E1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B9B63DE-6600-461A-9F83-2403DF0008D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C94A4C7-7556-4674-9F95-3EC01C35952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73F2EDE-EE9A-4379-A80D-F00816453B3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C9A568D-F3D2-4FAE-860C-13AEF3C28751}"/>
              </a:ext>
            </a:extLst>
          </p:cNvPr>
          <p:cNvSpPr>
            <a:spLocks noGrp="1"/>
          </p:cNvSpPr>
          <p:nvPr>
            <p:ph type="dt" sz="half" idx="10"/>
          </p:nvPr>
        </p:nvSpPr>
        <p:spPr/>
        <p:txBody>
          <a:bodyPr/>
          <a:lstStyle/>
          <a:p>
            <a:fld id="{BE0A91B7-4776-43BE-B866-7EF70D172287}" type="datetimeFigureOut">
              <a:rPr lang="en-US" smtClean="0"/>
              <a:t>12/1/2022</a:t>
            </a:fld>
            <a:endParaRPr lang="en-US"/>
          </a:p>
        </p:txBody>
      </p:sp>
      <p:sp>
        <p:nvSpPr>
          <p:cNvPr id="8" name="Footer Placeholder 7">
            <a:extLst>
              <a:ext uri="{FF2B5EF4-FFF2-40B4-BE49-F238E27FC236}">
                <a16:creationId xmlns:a16="http://schemas.microsoft.com/office/drawing/2014/main" id="{98D8FC03-109D-4CA7-9921-736802D7541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64A64EA-7244-4A22-A902-B4FFA6229AB6}"/>
              </a:ext>
            </a:extLst>
          </p:cNvPr>
          <p:cNvSpPr>
            <a:spLocks noGrp="1"/>
          </p:cNvSpPr>
          <p:nvPr>
            <p:ph type="sldNum" sz="quarter" idx="12"/>
          </p:nvPr>
        </p:nvSpPr>
        <p:spPr/>
        <p:txBody>
          <a:bodyPr/>
          <a:lstStyle/>
          <a:p>
            <a:fld id="{12335F59-5091-4FF8-B09C-7B50CFAA9C66}" type="slidenum">
              <a:rPr lang="en-US" smtClean="0"/>
              <a:t>‹#›</a:t>
            </a:fld>
            <a:endParaRPr lang="en-US"/>
          </a:p>
        </p:txBody>
      </p:sp>
    </p:spTree>
    <p:extLst>
      <p:ext uri="{BB962C8B-B14F-4D97-AF65-F5344CB8AC3E}">
        <p14:creationId xmlns:p14="http://schemas.microsoft.com/office/powerpoint/2010/main" val="1788938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FE0D5B-0839-41EC-9F4D-DFCAE9935F0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4009731-E837-4E33-B2F7-03658B1756AE}"/>
              </a:ext>
            </a:extLst>
          </p:cNvPr>
          <p:cNvSpPr>
            <a:spLocks noGrp="1"/>
          </p:cNvSpPr>
          <p:nvPr>
            <p:ph type="dt" sz="half" idx="10"/>
          </p:nvPr>
        </p:nvSpPr>
        <p:spPr/>
        <p:txBody>
          <a:bodyPr/>
          <a:lstStyle/>
          <a:p>
            <a:fld id="{BE0A91B7-4776-43BE-B866-7EF70D172287}" type="datetimeFigureOut">
              <a:rPr lang="en-US" smtClean="0"/>
              <a:t>12/1/2022</a:t>
            </a:fld>
            <a:endParaRPr lang="en-US"/>
          </a:p>
        </p:txBody>
      </p:sp>
      <p:sp>
        <p:nvSpPr>
          <p:cNvPr id="4" name="Footer Placeholder 3">
            <a:extLst>
              <a:ext uri="{FF2B5EF4-FFF2-40B4-BE49-F238E27FC236}">
                <a16:creationId xmlns:a16="http://schemas.microsoft.com/office/drawing/2014/main" id="{BCE42F8D-DBBD-4BFC-B822-E972A510C05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7FD71CE-2887-48BA-8375-7CD89F2A1B64}"/>
              </a:ext>
            </a:extLst>
          </p:cNvPr>
          <p:cNvSpPr>
            <a:spLocks noGrp="1"/>
          </p:cNvSpPr>
          <p:nvPr>
            <p:ph type="sldNum" sz="quarter" idx="12"/>
          </p:nvPr>
        </p:nvSpPr>
        <p:spPr/>
        <p:txBody>
          <a:bodyPr/>
          <a:lstStyle/>
          <a:p>
            <a:fld id="{12335F59-5091-4FF8-B09C-7B50CFAA9C66}" type="slidenum">
              <a:rPr lang="en-US" smtClean="0"/>
              <a:t>‹#›</a:t>
            </a:fld>
            <a:endParaRPr lang="en-US"/>
          </a:p>
        </p:txBody>
      </p:sp>
    </p:spTree>
    <p:extLst>
      <p:ext uri="{BB962C8B-B14F-4D97-AF65-F5344CB8AC3E}">
        <p14:creationId xmlns:p14="http://schemas.microsoft.com/office/powerpoint/2010/main" val="42743747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C9E2590-CBA2-4A5A-AA60-6CA24873239F}"/>
              </a:ext>
            </a:extLst>
          </p:cNvPr>
          <p:cNvSpPr>
            <a:spLocks noGrp="1"/>
          </p:cNvSpPr>
          <p:nvPr>
            <p:ph type="dt" sz="half" idx="10"/>
          </p:nvPr>
        </p:nvSpPr>
        <p:spPr/>
        <p:txBody>
          <a:bodyPr/>
          <a:lstStyle/>
          <a:p>
            <a:fld id="{BE0A91B7-4776-43BE-B866-7EF70D172287}" type="datetimeFigureOut">
              <a:rPr lang="en-US" smtClean="0"/>
              <a:t>12/1/2022</a:t>
            </a:fld>
            <a:endParaRPr lang="en-US"/>
          </a:p>
        </p:txBody>
      </p:sp>
      <p:sp>
        <p:nvSpPr>
          <p:cNvPr id="3" name="Footer Placeholder 2">
            <a:extLst>
              <a:ext uri="{FF2B5EF4-FFF2-40B4-BE49-F238E27FC236}">
                <a16:creationId xmlns:a16="http://schemas.microsoft.com/office/drawing/2014/main" id="{D95A0A31-ACF6-4177-9E89-E97B9DDBDF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21E69AE-9673-47FE-B207-8B3D6BF9481C}"/>
              </a:ext>
            </a:extLst>
          </p:cNvPr>
          <p:cNvSpPr>
            <a:spLocks noGrp="1"/>
          </p:cNvSpPr>
          <p:nvPr>
            <p:ph type="sldNum" sz="quarter" idx="12"/>
          </p:nvPr>
        </p:nvSpPr>
        <p:spPr/>
        <p:txBody>
          <a:bodyPr/>
          <a:lstStyle/>
          <a:p>
            <a:fld id="{12335F59-5091-4FF8-B09C-7B50CFAA9C66}" type="slidenum">
              <a:rPr lang="en-US" smtClean="0"/>
              <a:t>‹#›</a:t>
            </a:fld>
            <a:endParaRPr lang="en-US"/>
          </a:p>
        </p:txBody>
      </p:sp>
    </p:spTree>
    <p:extLst>
      <p:ext uri="{BB962C8B-B14F-4D97-AF65-F5344CB8AC3E}">
        <p14:creationId xmlns:p14="http://schemas.microsoft.com/office/powerpoint/2010/main" val="21120306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6D3DE9-EB8A-416D-A380-E2CF06CB245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69335AB-1BF8-4534-9204-A68EDB71896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01D2267-DE7C-4735-9B70-2AEFAFA072E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7AA1443-9D69-4412-9FFC-B31EF1C92D64}"/>
              </a:ext>
            </a:extLst>
          </p:cNvPr>
          <p:cNvSpPr>
            <a:spLocks noGrp="1"/>
          </p:cNvSpPr>
          <p:nvPr>
            <p:ph type="dt" sz="half" idx="10"/>
          </p:nvPr>
        </p:nvSpPr>
        <p:spPr/>
        <p:txBody>
          <a:bodyPr/>
          <a:lstStyle/>
          <a:p>
            <a:fld id="{BE0A91B7-4776-43BE-B866-7EF70D172287}" type="datetimeFigureOut">
              <a:rPr lang="en-US" smtClean="0"/>
              <a:t>12/1/2022</a:t>
            </a:fld>
            <a:endParaRPr lang="en-US"/>
          </a:p>
        </p:txBody>
      </p:sp>
      <p:sp>
        <p:nvSpPr>
          <p:cNvPr id="6" name="Footer Placeholder 5">
            <a:extLst>
              <a:ext uri="{FF2B5EF4-FFF2-40B4-BE49-F238E27FC236}">
                <a16:creationId xmlns:a16="http://schemas.microsoft.com/office/drawing/2014/main" id="{6B1A5B9E-C8F0-47AC-81D1-3E6EECB4C14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B2377B3-0AB7-4423-B127-AB87A9B88D59}"/>
              </a:ext>
            </a:extLst>
          </p:cNvPr>
          <p:cNvSpPr>
            <a:spLocks noGrp="1"/>
          </p:cNvSpPr>
          <p:nvPr>
            <p:ph type="sldNum" sz="quarter" idx="12"/>
          </p:nvPr>
        </p:nvSpPr>
        <p:spPr/>
        <p:txBody>
          <a:bodyPr/>
          <a:lstStyle/>
          <a:p>
            <a:fld id="{12335F59-5091-4FF8-B09C-7B50CFAA9C66}" type="slidenum">
              <a:rPr lang="en-US" smtClean="0"/>
              <a:t>‹#›</a:t>
            </a:fld>
            <a:endParaRPr lang="en-US"/>
          </a:p>
        </p:txBody>
      </p:sp>
    </p:spTree>
    <p:extLst>
      <p:ext uri="{BB962C8B-B14F-4D97-AF65-F5344CB8AC3E}">
        <p14:creationId xmlns:p14="http://schemas.microsoft.com/office/powerpoint/2010/main" val="13990120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0F88CE-B901-449E-9F53-7757AB7BEE6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C463BEA-9BC2-45E9-B728-F65760B7815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DA8ECCEF-9812-418E-B0BF-3C14CF61A2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B0B81BD-30C7-4370-A836-93F2DBBB2E14}"/>
              </a:ext>
            </a:extLst>
          </p:cNvPr>
          <p:cNvSpPr>
            <a:spLocks noGrp="1"/>
          </p:cNvSpPr>
          <p:nvPr>
            <p:ph type="dt" sz="half" idx="10"/>
          </p:nvPr>
        </p:nvSpPr>
        <p:spPr/>
        <p:txBody>
          <a:bodyPr/>
          <a:lstStyle/>
          <a:p>
            <a:fld id="{BE0A91B7-4776-43BE-B866-7EF70D172287}" type="datetimeFigureOut">
              <a:rPr lang="en-US" smtClean="0"/>
              <a:t>12/1/2022</a:t>
            </a:fld>
            <a:endParaRPr lang="en-US"/>
          </a:p>
        </p:txBody>
      </p:sp>
      <p:sp>
        <p:nvSpPr>
          <p:cNvPr id="6" name="Footer Placeholder 5">
            <a:extLst>
              <a:ext uri="{FF2B5EF4-FFF2-40B4-BE49-F238E27FC236}">
                <a16:creationId xmlns:a16="http://schemas.microsoft.com/office/drawing/2014/main" id="{85598EC1-D4F7-476B-AFDB-B400B0290C2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0B3EEDC-59CA-4AA3-8946-71A8D992C447}"/>
              </a:ext>
            </a:extLst>
          </p:cNvPr>
          <p:cNvSpPr>
            <a:spLocks noGrp="1"/>
          </p:cNvSpPr>
          <p:nvPr>
            <p:ph type="sldNum" sz="quarter" idx="12"/>
          </p:nvPr>
        </p:nvSpPr>
        <p:spPr/>
        <p:txBody>
          <a:bodyPr/>
          <a:lstStyle/>
          <a:p>
            <a:fld id="{12335F59-5091-4FF8-B09C-7B50CFAA9C66}" type="slidenum">
              <a:rPr lang="en-US" smtClean="0"/>
              <a:t>‹#›</a:t>
            </a:fld>
            <a:endParaRPr lang="en-US"/>
          </a:p>
        </p:txBody>
      </p:sp>
    </p:spTree>
    <p:extLst>
      <p:ext uri="{BB962C8B-B14F-4D97-AF65-F5344CB8AC3E}">
        <p14:creationId xmlns:p14="http://schemas.microsoft.com/office/powerpoint/2010/main" val="1708600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179540-7C45-4E53-BC22-BC6927A26E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DA80C1E-3F27-4100-9D9A-16C4BD3F0D2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BAC0A5-6F24-4D69-BE4C-1D33948696A5}"/>
              </a:ext>
            </a:extLst>
          </p:cNvPr>
          <p:cNvSpPr>
            <a:spLocks noGrp="1"/>
          </p:cNvSpPr>
          <p:nvPr>
            <p:ph type="dt" sz="half" idx="10"/>
          </p:nvPr>
        </p:nvSpPr>
        <p:spPr/>
        <p:txBody>
          <a:bodyPr/>
          <a:lstStyle/>
          <a:p>
            <a:fld id="{BE0A91B7-4776-43BE-B866-7EF70D172287}" type="datetimeFigureOut">
              <a:rPr lang="en-US" smtClean="0"/>
              <a:t>12/1/2022</a:t>
            </a:fld>
            <a:endParaRPr lang="en-US"/>
          </a:p>
        </p:txBody>
      </p:sp>
      <p:sp>
        <p:nvSpPr>
          <p:cNvPr id="5" name="Footer Placeholder 4">
            <a:extLst>
              <a:ext uri="{FF2B5EF4-FFF2-40B4-BE49-F238E27FC236}">
                <a16:creationId xmlns:a16="http://schemas.microsoft.com/office/drawing/2014/main" id="{1EEC2DFC-D627-44F5-AF32-45AB196A0D1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9ED8147-3BB1-45AC-A8E1-2202D5363BD6}"/>
              </a:ext>
            </a:extLst>
          </p:cNvPr>
          <p:cNvSpPr>
            <a:spLocks noGrp="1"/>
          </p:cNvSpPr>
          <p:nvPr>
            <p:ph type="sldNum" sz="quarter" idx="12"/>
          </p:nvPr>
        </p:nvSpPr>
        <p:spPr/>
        <p:txBody>
          <a:bodyPr/>
          <a:lstStyle/>
          <a:p>
            <a:fld id="{12335F59-5091-4FF8-B09C-7B50CFAA9C66}" type="slidenum">
              <a:rPr lang="en-US" smtClean="0"/>
              <a:t>‹#›</a:t>
            </a:fld>
            <a:endParaRPr lang="en-US"/>
          </a:p>
        </p:txBody>
      </p:sp>
    </p:spTree>
    <p:extLst>
      <p:ext uri="{BB962C8B-B14F-4D97-AF65-F5344CB8AC3E}">
        <p14:creationId xmlns:p14="http://schemas.microsoft.com/office/powerpoint/2010/main" val="28011416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A00960D-11BE-464F-B682-764623010A7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CABD0C8-7B8F-4E9F-A800-37F9AB5D817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B0DB972-041E-4D80-99ED-996175E4DB82}"/>
              </a:ext>
            </a:extLst>
          </p:cNvPr>
          <p:cNvSpPr>
            <a:spLocks noGrp="1"/>
          </p:cNvSpPr>
          <p:nvPr>
            <p:ph type="dt" sz="half" idx="10"/>
          </p:nvPr>
        </p:nvSpPr>
        <p:spPr/>
        <p:txBody>
          <a:bodyPr/>
          <a:lstStyle/>
          <a:p>
            <a:fld id="{BE0A91B7-4776-43BE-B866-7EF70D172287}" type="datetimeFigureOut">
              <a:rPr lang="en-US" smtClean="0"/>
              <a:t>12/1/2022</a:t>
            </a:fld>
            <a:endParaRPr lang="en-US"/>
          </a:p>
        </p:txBody>
      </p:sp>
      <p:sp>
        <p:nvSpPr>
          <p:cNvPr id="5" name="Footer Placeholder 4">
            <a:extLst>
              <a:ext uri="{FF2B5EF4-FFF2-40B4-BE49-F238E27FC236}">
                <a16:creationId xmlns:a16="http://schemas.microsoft.com/office/drawing/2014/main" id="{5BABEAE4-A020-48A2-BC24-8F84DCA3DD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4B968FE-1ABF-4FF4-BB47-AB9F20ABAB8C}"/>
              </a:ext>
            </a:extLst>
          </p:cNvPr>
          <p:cNvSpPr>
            <a:spLocks noGrp="1"/>
          </p:cNvSpPr>
          <p:nvPr>
            <p:ph type="sldNum" sz="quarter" idx="12"/>
          </p:nvPr>
        </p:nvSpPr>
        <p:spPr/>
        <p:txBody>
          <a:bodyPr/>
          <a:lstStyle/>
          <a:p>
            <a:fld id="{12335F59-5091-4FF8-B09C-7B50CFAA9C66}" type="slidenum">
              <a:rPr lang="en-US" smtClean="0"/>
              <a:t>‹#›</a:t>
            </a:fld>
            <a:endParaRPr lang="en-US"/>
          </a:p>
        </p:txBody>
      </p:sp>
    </p:spTree>
    <p:extLst>
      <p:ext uri="{BB962C8B-B14F-4D97-AF65-F5344CB8AC3E}">
        <p14:creationId xmlns:p14="http://schemas.microsoft.com/office/powerpoint/2010/main" val="12042581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97A7C9E-F8E7-421E-AC35-E6415248470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B81F0E6-19BF-4144-81A2-BB2CC7044D8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F3FFF1D-D462-4BAE-BD94-D71F309B35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E0A91B7-4776-43BE-B866-7EF70D172287}" type="datetimeFigureOut">
              <a:rPr lang="en-US" smtClean="0"/>
              <a:t>12/1/2022</a:t>
            </a:fld>
            <a:endParaRPr lang="en-US"/>
          </a:p>
        </p:txBody>
      </p:sp>
      <p:sp>
        <p:nvSpPr>
          <p:cNvPr id="5" name="Footer Placeholder 4">
            <a:extLst>
              <a:ext uri="{FF2B5EF4-FFF2-40B4-BE49-F238E27FC236}">
                <a16:creationId xmlns:a16="http://schemas.microsoft.com/office/drawing/2014/main" id="{1FB316A2-2CBA-4243-9C2E-6A61447B751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5E05229-9448-40A7-949B-E799F4D09BB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335F59-5091-4FF8-B09C-7B50CFAA9C66}" type="slidenum">
              <a:rPr lang="en-US" smtClean="0"/>
              <a:t>‹#›</a:t>
            </a:fld>
            <a:endParaRPr lang="en-US"/>
          </a:p>
        </p:txBody>
      </p:sp>
    </p:spTree>
    <p:extLst>
      <p:ext uri="{BB962C8B-B14F-4D97-AF65-F5344CB8AC3E}">
        <p14:creationId xmlns:p14="http://schemas.microsoft.com/office/powerpoint/2010/main" val="6549271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comments" Target="../comments/comment1.xml"/><Relationship Id="rId5" Type="http://schemas.openxmlformats.org/officeDocument/2006/relationships/image" Target="../media/image3.png"/><Relationship Id="rId4" Type="http://schemas.openxmlformats.org/officeDocument/2006/relationships/hyperlink" Target="https://www.google.ae/imgres?imgurl=http%3A%2F%2Fuobaghdad.edu.iq%2Fwp-content%2Fuploads%2Fpics13%2Fnewsletter%2F%25D8%25B4%25D8%25B9%25D8%25A7%25D8%25B1%2520%25D8%25A7%25D9%2584%25D8%25AC%25D8%25A7%25D9%2585%25D8%25B9%25D8%25A9%2520.png&amp;imgrefurl=http%3A%2F%2Fuobaghdad.edu.iq%2F%3Fpage_id%3D15022&amp;docid=hWpTTCApK27cYM&amp;tbnid=Iq2NmFVzKdzSmM%3A&amp;vet=10ahUKEwiCjdba3_HkAhWZgVwKHeIxAR0QMwhMKAAwAA..i&amp;w=298&amp;h=310&amp;bih=559&amp;biw=1120&amp;q=%D8%B4%D8%B9%D8%A7%D8%B1%20%D8%AC%D8%A7%D9%85%D8%B9%D8%A9%20%D8%A8%D8%BA%D8%AF%D8%A7%D8%AF&amp;ved=0ahUKEwiCjdba3_HkAhWZgVwKHeIxAR0QMwhMKAAwAA&amp;iact=mrc&amp;uact=8"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png"/></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29.png"/></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3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3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49.png"/></Relationships>
</file>

<file path=ppt/slides/_rels/slide40.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53.png"/></Relationships>
</file>

<file path=ppt/slides/_rels/slide43.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kv"/><Relationship Id="rId1" Type="http://schemas.microsoft.com/office/2007/relationships/media" Target="../media/media1.mkv"/><Relationship Id="rId4" Type="http://schemas.openxmlformats.org/officeDocument/2006/relationships/image" Target="../media/image56.png"/></Relationships>
</file>

<file path=ppt/slides/_rels/slide46.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D5A7EDB-592A-4468-A990-FE226EFAF239}"/>
              </a:ext>
            </a:extLst>
          </p:cNvPr>
          <p:cNvPicPr/>
          <p:nvPr/>
        </p:nvPicPr>
        <p:blipFill>
          <a:blip r:embed="rId2" cstate="print"/>
          <a:srcRect l="16595" t="10127" r="19655" b="8861"/>
          <a:stretch>
            <a:fillRect/>
          </a:stretch>
        </p:blipFill>
        <p:spPr bwMode="auto">
          <a:xfrm>
            <a:off x="8249920" y="501221"/>
            <a:ext cx="2391568" cy="2192365"/>
          </a:xfrm>
          <a:prstGeom prst="rect">
            <a:avLst/>
          </a:prstGeom>
          <a:noFill/>
        </p:spPr>
      </p:pic>
      <p:sp>
        <p:nvSpPr>
          <p:cNvPr id="6" name="TextBox 5">
            <a:extLst>
              <a:ext uri="{FF2B5EF4-FFF2-40B4-BE49-F238E27FC236}">
                <a16:creationId xmlns:a16="http://schemas.microsoft.com/office/drawing/2014/main" id="{8CB4FD1A-1E19-4C08-9B62-AE10BC1D1CF8}"/>
              </a:ext>
            </a:extLst>
          </p:cNvPr>
          <p:cNvSpPr txBox="1"/>
          <p:nvPr/>
        </p:nvSpPr>
        <p:spPr>
          <a:xfrm>
            <a:off x="2641600" y="4480560"/>
            <a:ext cx="6616700" cy="1200329"/>
          </a:xfrm>
          <a:prstGeom prst="rect">
            <a:avLst/>
          </a:prstGeom>
          <a:noFill/>
        </p:spPr>
        <p:txBody>
          <a:bodyPr wrap="square" rtlCol="1">
            <a:spAutoFit/>
          </a:bodyPr>
          <a:lstStyle/>
          <a:p>
            <a:pPr algn="ctr"/>
            <a:r>
              <a:rPr lang="en-US" b="1" dirty="0"/>
              <a:t>Assist.</a:t>
            </a:r>
            <a:r>
              <a:rPr lang="ar-IQ" b="1" dirty="0"/>
              <a:t> </a:t>
            </a:r>
            <a:r>
              <a:rPr lang="en-US" b="1" dirty="0"/>
              <a:t>Prof.  Mustafa M. Al-</a:t>
            </a:r>
            <a:r>
              <a:rPr lang="en-US" b="1" dirty="0" err="1"/>
              <a:t>Khatieeb</a:t>
            </a:r>
            <a:r>
              <a:rPr lang="en-US" b="1" dirty="0"/>
              <a:t> </a:t>
            </a:r>
          </a:p>
          <a:p>
            <a:pPr algn="ctr"/>
            <a:r>
              <a:rPr lang="en-US" b="1" dirty="0"/>
              <a:t>BDS, MSc (Ortho)</a:t>
            </a:r>
          </a:p>
          <a:p>
            <a:pPr algn="ctr"/>
            <a:r>
              <a:rPr lang="en-US" b="1" dirty="0"/>
              <a:t>College of Dentistry, Baghdad University</a:t>
            </a:r>
          </a:p>
          <a:p>
            <a:pPr algn="ctr"/>
            <a:endParaRPr lang="ar-IQ" b="1" dirty="0"/>
          </a:p>
        </p:txBody>
      </p:sp>
      <p:sp>
        <p:nvSpPr>
          <p:cNvPr id="3" name="Content Placeholder 2">
            <a:extLst>
              <a:ext uri="{FF2B5EF4-FFF2-40B4-BE49-F238E27FC236}">
                <a16:creationId xmlns:a16="http://schemas.microsoft.com/office/drawing/2014/main" id="{4E15D175-7935-4C45-A1FE-C8E027C08173}"/>
              </a:ext>
            </a:extLst>
          </p:cNvPr>
          <p:cNvSpPr>
            <a:spLocks noGrp="1"/>
          </p:cNvSpPr>
          <p:nvPr>
            <p:ph idx="1"/>
          </p:nvPr>
        </p:nvSpPr>
        <p:spPr>
          <a:xfrm>
            <a:off x="920750" y="2997199"/>
            <a:ext cx="10515600" cy="802641"/>
          </a:xfrm>
        </p:spPr>
        <p:txBody>
          <a:bodyPr>
            <a:normAutofit/>
          </a:bodyPr>
          <a:lstStyle/>
          <a:p>
            <a:pPr marL="0" indent="0" algn="ctr">
              <a:buNone/>
            </a:pPr>
            <a:r>
              <a:rPr lang="en-US" sz="4800" b="1" dirty="0"/>
              <a:t>Removable Thermoplastic retainers</a:t>
            </a:r>
            <a:endParaRPr lang="ar-IQ" sz="4800" b="1" dirty="0"/>
          </a:p>
        </p:txBody>
      </p:sp>
      <p:pic>
        <p:nvPicPr>
          <p:cNvPr id="8" name="Picture 1">
            <a:extLst>
              <a:ext uri="{FF2B5EF4-FFF2-40B4-BE49-F238E27FC236}">
                <a16:creationId xmlns:a16="http://schemas.microsoft.com/office/drawing/2014/main" id="{44A61E36-0316-480E-91D2-AFDF16A35085}"/>
              </a:ext>
            </a:extLst>
          </p:cNvPr>
          <p:cNvPicPr>
            <a:picLocks noChangeAspect="1"/>
          </p:cNvPicPr>
          <p:nvPr/>
        </p:nvPicPr>
        <p:blipFill>
          <a:blip r:embed="rId3" cstate="print"/>
          <a:srcRect/>
          <a:stretch>
            <a:fillRect/>
          </a:stretch>
        </p:blipFill>
        <p:spPr bwMode="auto">
          <a:xfrm>
            <a:off x="2167678" y="706713"/>
            <a:ext cx="1825978" cy="1950126"/>
          </a:xfrm>
          <a:prstGeom prst="rect">
            <a:avLst/>
          </a:prstGeom>
          <a:noFill/>
          <a:ln w="9525">
            <a:noFill/>
            <a:miter lim="800000"/>
            <a:headEnd/>
            <a:tailEnd/>
          </a:ln>
        </p:spPr>
      </p:pic>
      <p:pic>
        <p:nvPicPr>
          <p:cNvPr id="1027" name="Picture 3" descr="Image result for ‫شعار جامعة بغداد‬‎">
            <a:hlinkClick r:id="rId4"/>
            <a:extLst>
              <a:ext uri="{FF2B5EF4-FFF2-40B4-BE49-F238E27FC236}">
                <a16:creationId xmlns:a16="http://schemas.microsoft.com/office/drawing/2014/main" id="{6A7D375D-A7BC-4AC6-B452-725B48AAADF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90440" y="152506"/>
            <a:ext cx="2776220" cy="2889793"/>
          </a:xfrm>
          <a:prstGeom prst="rect">
            <a:avLst/>
          </a:prstGeom>
          <a:noFill/>
          <a:extLst>
            <a:ext uri="{909E8E84-426E-40DD-AFC4-6F175D3DCCD1}">
              <a14:hiddenFill xmlns:a14="http://schemas.microsoft.com/office/drawing/2010/main">
                <a:solidFill>
                  <a:srgbClr val="FFFFFF"/>
                </a:solidFill>
              </a14:hiddenFill>
            </a:ext>
          </a:extLst>
        </p:spPr>
      </p:pic>
      <p:sp>
        <p:nvSpPr>
          <p:cNvPr id="2" name="Footer Placeholder 1">
            <a:extLst>
              <a:ext uri="{FF2B5EF4-FFF2-40B4-BE49-F238E27FC236}">
                <a16:creationId xmlns:a16="http://schemas.microsoft.com/office/drawing/2014/main" id="{2A3B68FE-331C-49DC-8C95-A63706BA74A1}"/>
              </a:ext>
            </a:extLst>
          </p:cNvPr>
          <p:cNvSpPr>
            <a:spLocks noGrp="1"/>
          </p:cNvSpPr>
          <p:nvPr>
            <p:ph type="ftr" sz="quarter" idx="11"/>
          </p:nvPr>
        </p:nvSpPr>
        <p:spPr/>
        <p:txBody>
          <a:bodyPr/>
          <a:lstStyle/>
          <a:p>
            <a:r>
              <a:rPr lang="en-US"/>
              <a:t>Mustafa M Alkhatieeb</a:t>
            </a:r>
          </a:p>
        </p:txBody>
      </p:sp>
    </p:spTree>
    <p:extLst>
      <p:ext uri="{BB962C8B-B14F-4D97-AF65-F5344CB8AC3E}">
        <p14:creationId xmlns:p14="http://schemas.microsoft.com/office/powerpoint/2010/main" val="25587557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7EAEE05-FC5B-4D11-A09F-8F5B6D4C8BD2}"/>
              </a:ext>
            </a:extLst>
          </p:cNvPr>
          <p:cNvSpPr>
            <a:spLocks noGrp="1"/>
          </p:cNvSpPr>
          <p:nvPr>
            <p:ph idx="1"/>
          </p:nvPr>
        </p:nvSpPr>
        <p:spPr>
          <a:xfrm>
            <a:off x="838200" y="1054100"/>
            <a:ext cx="10515600" cy="4351338"/>
          </a:xfrm>
        </p:spPr>
        <p:txBody>
          <a:bodyPr>
            <a:normAutofit/>
          </a:bodyPr>
          <a:lstStyle/>
          <a:p>
            <a:pPr marL="0" indent="0" algn="just" fontAlgn="t">
              <a:buNone/>
            </a:pPr>
            <a:r>
              <a:rPr lang="en-US" sz="4800" b="1" u="sng" dirty="0"/>
              <a:t>Thermoplastic</a:t>
            </a:r>
          </a:p>
          <a:p>
            <a:pPr marL="0" indent="0" algn="just">
              <a:buNone/>
            </a:pPr>
            <a:r>
              <a:rPr lang="en-US" sz="4800" dirty="0"/>
              <a:t>Denoting substances that become plastic on heating and harden on cooling, and are able to repeat these processes.</a:t>
            </a:r>
          </a:p>
          <a:p>
            <a:pPr marL="0" indent="0" algn="just">
              <a:buNone/>
            </a:pPr>
            <a:endParaRPr lang="en-US" sz="4800" dirty="0"/>
          </a:p>
        </p:txBody>
      </p:sp>
    </p:spTree>
    <p:extLst>
      <p:ext uri="{BB962C8B-B14F-4D97-AF65-F5344CB8AC3E}">
        <p14:creationId xmlns:p14="http://schemas.microsoft.com/office/powerpoint/2010/main" val="16250402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60A5DF-82C0-4B3E-9A69-97E2400B532C}"/>
              </a:ext>
            </a:extLst>
          </p:cNvPr>
          <p:cNvSpPr>
            <a:spLocks noGrp="1"/>
          </p:cNvSpPr>
          <p:nvPr>
            <p:ph type="title"/>
          </p:nvPr>
        </p:nvSpPr>
        <p:spPr/>
        <p:txBody>
          <a:bodyPr>
            <a:normAutofit fontScale="90000"/>
          </a:bodyPr>
          <a:lstStyle/>
          <a:p>
            <a:r>
              <a:rPr lang="en-US" sz="6700" b="1" dirty="0">
                <a:solidFill>
                  <a:schemeClr val="tx1">
                    <a:lumMod val="75000"/>
                    <a:lumOff val="25000"/>
                  </a:schemeClr>
                </a:solidFill>
              </a:rPr>
              <a:t>Thermoplastic materials</a:t>
            </a:r>
            <a:br>
              <a:rPr lang="en-US" sz="4800" dirty="0"/>
            </a:br>
            <a:endParaRPr lang="en-US" sz="4800" dirty="0"/>
          </a:p>
        </p:txBody>
      </p:sp>
      <p:sp>
        <p:nvSpPr>
          <p:cNvPr id="3" name="Content Placeholder 2">
            <a:extLst>
              <a:ext uri="{FF2B5EF4-FFF2-40B4-BE49-F238E27FC236}">
                <a16:creationId xmlns:a16="http://schemas.microsoft.com/office/drawing/2014/main" id="{B057AFC3-CE76-4FD3-8BD7-B8437AD5ED46}"/>
              </a:ext>
            </a:extLst>
          </p:cNvPr>
          <p:cNvSpPr>
            <a:spLocks noGrp="1"/>
          </p:cNvSpPr>
          <p:nvPr>
            <p:ph idx="1"/>
          </p:nvPr>
        </p:nvSpPr>
        <p:spPr/>
        <p:txBody>
          <a:bodyPr>
            <a:normAutofit/>
          </a:bodyPr>
          <a:lstStyle/>
          <a:p>
            <a:pPr marL="0" indent="0" algn="just">
              <a:buNone/>
            </a:pPr>
            <a:r>
              <a:rPr lang="en-US" sz="3600" b="1" dirty="0"/>
              <a:t>The implementation of the biomaterials used for the fabrication of the clear aligner and retainers have led to a constant improvement in the performances of these appliances </a:t>
            </a:r>
          </a:p>
        </p:txBody>
      </p:sp>
    </p:spTree>
    <p:extLst>
      <p:ext uri="{BB962C8B-B14F-4D97-AF65-F5344CB8AC3E}">
        <p14:creationId xmlns:p14="http://schemas.microsoft.com/office/powerpoint/2010/main" val="7547819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1C9C4A-6698-4B06-A0B8-5752D7F980AF}"/>
              </a:ext>
            </a:extLst>
          </p:cNvPr>
          <p:cNvSpPr>
            <a:spLocks noGrp="1"/>
          </p:cNvSpPr>
          <p:nvPr>
            <p:ph type="title"/>
          </p:nvPr>
        </p:nvSpPr>
        <p:spPr/>
        <p:txBody>
          <a:bodyPr/>
          <a:lstStyle/>
          <a:p>
            <a:r>
              <a:rPr lang="en-US" dirty="0"/>
              <a:t>Thermoplastic materials:        </a:t>
            </a:r>
            <a:r>
              <a:rPr lang="en-US" dirty="0">
                <a:solidFill>
                  <a:srgbClr val="FF0000"/>
                </a:solidFill>
              </a:rPr>
              <a:t>Which is better?</a:t>
            </a:r>
          </a:p>
        </p:txBody>
      </p:sp>
      <p:sp>
        <p:nvSpPr>
          <p:cNvPr id="3" name="Content Placeholder 2">
            <a:extLst>
              <a:ext uri="{FF2B5EF4-FFF2-40B4-BE49-F238E27FC236}">
                <a16:creationId xmlns:a16="http://schemas.microsoft.com/office/drawing/2014/main" id="{65609409-390E-4116-B53E-B223CC29DE2D}"/>
              </a:ext>
            </a:extLst>
          </p:cNvPr>
          <p:cNvSpPr>
            <a:spLocks noGrp="1"/>
          </p:cNvSpPr>
          <p:nvPr>
            <p:ph idx="1"/>
          </p:nvPr>
        </p:nvSpPr>
        <p:spPr/>
        <p:txBody>
          <a:bodyPr>
            <a:normAutofit lnSpcReduction="10000"/>
          </a:bodyPr>
          <a:lstStyle/>
          <a:p>
            <a:r>
              <a:rPr lang="en-US" b="1" dirty="0"/>
              <a:t>Polyester</a:t>
            </a:r>
          </a:p>
          <a:p>
            <a:r>
              <a:rPr lang="en-US" b="1" dirty="0" err="1"/>
              <a:t>Copolyester</a:t>
            </a:r>
            <a:r>
              <a:rPr lang="en-US" b="1" dirty="0"/>
              <a:t> (of polyethylene terephthalate). </a:t>
            </a:r>
          </a:p>
          <a:p>
            <a:r>
              <a:rPr lang="en-US" b="1" dirty="0"/>
              <a:t>Polyethylene terephthalate modified with </a:t>
            </a:r>
            <a:r>
              <a:rPr lang="en-US" b="1" dirty="0" err="1"/>
              <a:t>gycol</a:t>
            </a:r>
            <a:r>
              <a:rPr lang="en-US" b="1" dirty="0"/>
              <a:t> (PETG). </a:t>
            </a:r>
          </a:p>
          <a:p>
            <a:r>
              <a:rPr lang="en-US" b="1" dirty="0"/>
              <a:t>Polycarbonate.</a:t>
            </a:r>
          </a:p>
          <a:p>
            <a:r>
              <a:rPr lang="en-US" b="1" dirty="0"/>
              <a:t>Thermoplastic polyurethanes.</a:t>
            </a:r>
          </a:p>
          <a:p>
            <a:r>
              <a:rPr lang="en-US" b="1" dirty="0"/>
              <a:t>Polypropylene.</a:t>
            </a:r>
          </a:p>
          <a:p>
            <a:endParaRPr lang="en-US" b="1" dirty="0"/>
          </a:p>
          <a:p>
            <a:pPr marL="0" indent="0">
              <a:buNone/>
            </a:pPr>
            <a:r>
              <a:rPr lang="en-US" dirty="0"/>
              <a:t>are the dominant thermoplastic material mixtures used for the manufacture of clear aligners and invisible retainers</a:t>
            </a:r>
          </a:p>
        </p:txBody>
      </p:sp>
    </p:spTree>
    <p:extLst>
      <p:ext uri="{BB962C8B-B14F-4D97-AF65-F5344CB8AC3E}">
        <p14:creationId xmlns:p14="http://schemas.microsoft.com/office/powerpoint/2010/main" val="12248137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See the source image">
            <a:extLst>
              <a:ext uri="{FF2B5EF4-FFF2-40B4-BE49-F238E27FC236}">
                <a16:creationId xmlns:a16="http://schemas.microsoft.com/office/drawing/2014/main" id="{114FFACA-553C-CC4F-48E7-6E062C789A2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00000">
            <a:off x="1219200" y="771525"/>
            <a:ext cx="9753600" cy="4943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15480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3424BC0-F6AF-16E4-01EE-16B487A30A0E}"/>
              </a:ext>
            </a:extLst>
          </p:cNvPr>
          <p:cNvPicPr>
            <a:picLocks noChangeAspect="1"/>
          </p:cNvPicPr>
          <p:nvPr/>
        </p:nvPicPr>
        <p:blipFill rotWithShape="1">
          <a:blip r:embed="rId3"/>
          <a:srcRect l="14766" t="17917" r="20547" b="25000"/>
          <a:stretch/>
        </p:blipFill>
        <p:spPr>
          <a:xfrm>
            <a:off x="-39749" y="-1414463"/>
            <a:ext cx="12271497" cy="6986587"/>
          </a:xfrm>
          <a:prstGeom prst="rect">
            <a:avLst/>
          </a:prstGeom>
        </p:spPr>
      </p:pic>
      <p:sp>
        <p:nvSpPr>
          <p:cNvPr id="8" name="TextBox 7">
            <a:extLst>
              <a:ext uri="{FF2B5EF4-FFF2-40B4-BE49-F238E27FC236}">
                <a16:creationId xmlns:a16="http://schemas.microsoft.com/office/drawing/2014/main" id="{1E47766B-00FD-D012-8BBC-1C5C43FB7A97}"/>
              </a:ext>
            </a:extLst>
          </p:cNvPr>
          <p:cNvSpPr txBox="1"/>
          <p:nvPr/>
        </p:nvSpPr>
        <p:spPr>
          <a:xfrm>
            <a:off x="1243013" y="5631419"/>
            <a:ext cx="7229475" cy="769441"/>
          </a:xfrm>
          <a:prstGeom prst="rect">
            <a:avLst/>
          </a:prstGeom>
          <a:noFill/>
        </p:spPr>
        <p:txBody>
          <a:bodyPr wrap="square" rtlCol="0">
            <a:spAutoFit/>
          </a:bodyPr>
          <a:lstStyle/>
          <a:p>
            <a:r>
              <a:rPr lang="en-US" sz="4400" b="1" dirty="0">
                <a:solidFill>
                  <a:srgbClr val="FF0000"/>
                </a:solidFill>
              </a:rPr>
              <a:t>Draw backs?</a:t>
            </a:r>
          </a:p>
        </p:txBody>
      </p:sp>
    </p:spTree>
    <p:extLst>
      <p:ext uri="{BB962C8B-B14F-4D97-AF65-F5344CB8AC3E}">
        <p14:creationId xmlns:p14="http://schemas.microsoft.com/office/powerpoint/2010/main" val="36149338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5AD951-E846-42EF-A43F-7CC874D71C71}"/>
              </a:ext>
            </a:extLst>
          </p:cNvPr>
          <p:cNvSpPr>
            <a:spLocks noGrp="1"/>
          </p:cNvSpPr>
          <p:nvPr>
            <p:ph type="title"/>
          </p:nvPr>
        </p:nvSpPr>
        <p:spPr/>
        <p:txBody>
          <a:bodyPr/>
          <a:lstStyle/>
          <a:p>
            <a:r>
              <a:rPr lang="en-US" dirty="0"/>
              <a:t>Environmental factors</a:t>
            </a:r>
          </a:p>
        </p:txBody>
      </p:sp>
      <p:sp>
        <p:nvSpPr>
          <p:cNvPr id="3" name="Content Placeholder 2">
            <a:extLst>
              <a:ext uri="{FF2B5EF4-FFF2-40B4-BE49-F238E27FC236}">
                <a16:creationId xmlns:a16="http://schemas.microsoft.com/office/drawing/2014/main" id="{4EF1D8A4-F206-435C-A024-B330F0CD3E50}"/>
              </a:ext>
            </a:extLst>
          </p:cNvPr>
          <p:cNvSpPr>
            <a:spLocks noGrp="1"/>
          </p:cNvSpPr>
          <p:nvPr>
            <p:ph idx="1"/>
          </p:nvPr>
        </p:nvSpPr>
        <p:spPr/>
        <p:txBody>
          <a:bodyPr/>
          <a:lstStyle/>
          <a:p>
            <a:r>
              <a:rPr lang="en-US" dirty="0"/>
              <a:t>Temperature</a:t>
            </a:r>
          </a:p>
          <a:p>
            <a:r>
              <a:rPr lang="en-US" dirty="0"/>
              <a:t>Humidity</a:t>
            </a:r>
          </a:p>
          <a:p>
            <a:r>
              <a:rPr lang="en-US" dirty="0"/>
              <a:t>Salivary enzymes </a:t>
            </a:r>
          </a:p>
          <a:p>
            <a:pPr marL="0" indent="0">
              <a:buNone/>
            </a:pPr>
            <a:endParaRPr lang="en-US" dirty="0"/>
          </a:p>
          <a:p>
            <a:pPr marL="0" indent="0">
              <a:buNone/>
            </a:pPr>
            <a:r>
              <a:rPr lang="en-US" dirty="0"/>
              <a:t>Alteration of the polymer crystallinity </a:t>
            </a:r>
            <a:r>
              <a:rPr lang="en-US" dirty="0">
                <a:sym typeface="Wingdings" panose="05000000000000000000" pitchFamily="2" charset="2"/>
              </a:rPr>
              <a:t></a:t>
            </a:r>
            <a:r>
              <a:rPr lang="en-US" dirty="0"/>
              <a:t>elastic deformation might influence the properties, suggesting that the mechanical </a:t>
            </a:r>
            <a:r>
              <a:rPr lang="en-US" dirty="0" err="1"/>
              <a:t>behaviour</a:t>
            </a:r>
            <a:r>
              <a:rPr lang="en-US" dirty="0"/>
              <a:t> of dental thermoplastic materials varies due to environmental factors </a:t>
            </a:r>
          </a:p>
        </p:txBody>
      </p:sp>
    </p:spTree>
    <p:extLst>
      <p:ext uri="{BB962C8B-B14F-4D97-AF65-F5344CB8AC3E}">
        <p14:creationId xmlns:p14="http://schemas.microsoft.com/office/powerpoint/2010/main" val="1259561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4147662-BA44-444E-AE59-6FBEFC73D1CB}"/>
              </a:ext>
            </a:extLst>
          </p:cNvPr>
          <p:cNvSpPr>
            <a:spLocks noGrp="1"/>
          </p:cNvSpPr>
          <p:nvPr>
            <p:ph idx="1"/>
          </p:nvPr>
        </p:nvSpPr>
        <p:spPr/>
        <p:txBody>
          <a:bodyPr>
            <a:normAutofit/>
          </a:bodyPr>
          <a:lstStyle/>
          <a:p>
            <a:pPr marL="0" indent="0" algn="just">
              <a:buNone/>
            </a:pPr>
            <a:r>
              <a:rPr lang="en-US" sz="5400" dirty="0"/>
              <a:t>Clinical behavior of the thermoplastic materials is highly influenced by the thickness of the device</a:t>
            </a:r>
          </a:p>
        </p:txBody>
      </p:sp>
    </p:spTree>
    <p:extLst>
      <p:ext uri="{BB962C8B-B14F-4D97-AF65-F5344CB8AC3E}">
        <p14:creationId xmlns:p14="http://schemas.microsoft.com/office/powerpoint/2010/main" val="30628745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F10138-9167-8FA2-8FF4-E42CD037E2C2}"/>
              </a:ext>
            </a:extLst>
          </p:cNvPr>
          <p:cNvSpPr>
            <a:spLocks noGrp="1"/>
          </p:cNvSpPr>
          <p:nvPr>
            <p:ph type="title"/>
          </p:nvPr>
        </p:nvSpPr>
        <p:spPr>
          <a:xfrm>
            <a:off x="938213" y="2103437"/>
            <a:ext cx="10515600" cy="1325563"/>
          </a:xfrm>
        </p:spPr>
        <p:txBody>
          <a:bodyPr>
            <a:normAutofit fontScale="90000"/>
          </a:bodyPr>
          <a:lstStyle/>
          <a:p>
            <a:r>
              <a:rPr lang="en-US" sz="5300" b="1" dirty="0"/>
              <a:t>Types of damage due to ageing</a:t>
            </a:r>
            <a:br>
              <a:rPr lang="en-US" sz="5300" b="1" dirty="0"/>
            </a:br>
            <a:br>
              <a:rPr lang="en-US" sz="5300" b="1" dirty="0"/>
            </a:br>
            <a:br>
              <a:rPr lang="en-US" sz="5300" b="1" dirty="0"/>
            </a:br>
            <a:br>
              <a:rPr lang="en-US" dirty="0"/>
            </a:br>
            <a:r>
              <a:rPr lang="en-US" dirty="0"/>
              <a:t>                                     </a:t>
            </a:r>
            <a:r>
              <a:rPr lang="en-US" sz="18400" dirty="0"/>
              <a:t>?</a:t>
            </a:r>
            <a:endParaRPr lang="en-US" dirty="0"/>
          </a:p>
        </p:txBody>
      </p:sp>
    </p:spTree>
    <p:extLst>
      <p:ext uri="{BB962C8B-B14F-4D97-AF65-F5344CB8AC3E}">
        <p14:creationId xmlns:p14="http://schemas.microsoft.com/office/powerpoint/2010/main" val="12655239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7C842D-EBDF-4523-8ED4-375341B6C2E6}"/>
              </a:ext>
            </a:extLst>
          </p:cNvPr>
          <p:cNvSpPr>
            <a:spLocks noGrp="1"/>
          </p:cNvSpPr>
          <p:nvPr>
            <p:ph idx="1"/>
          </p:nvPr>
        </p:nvSpPr>
        <p:spPr/>
        <p:txBody>
          <a:bodyPr/>
          <a:lstStyle/>
          <a:p>
            <a:pPr marL="0" indent="0">
              <a:buNone/>
            </a:pPr>
            <a:r>
              <a:rPr lang="en-US" i="1" u="sng" dirty="0"/>
              <a:t>in vitro </a:t>
            </a:r>
            <a:r>
              <a:rPr lang="en-US" u="sng" dirty="0"/>
              <a:t>ageing, including:</a:t>
            </a:r>
          </a:p>
          <a:p>
            <a:r>
              <a:rPr lang="en-US" dirty="0"/>
              <a:t> Adsorption of integuments</a:t>
            </a:r>
          </a:p>
          <a:p>
            <a:r>
              <a:rPr lang="en-US" dirty="0"/>
              <a:t> Microcrack</a:t>
            </a:r>
          </a:p>
          <a:p>
            <a:r>
              <a:rPr lang="en-US" dirty="0"/>
              <a:t> Abrasion at the cusp tips </a:t>
            </a:r>
          </a:p>
          <a:p>
            <a:r>
              <a:rPr lang="en-US" dirty="0"/>
              <a:t> Localized calcification</a:t>
            </a:r>
          </a:p>
        </p:txBody>
      </p:sp>
    </p:spTree>
    <p:extLst>
      <p:ext uri="{BB962C8B-B14F-4D97-AF65-F5344CB8AC3E}">
        <p14:creationId xmlns:p14="http://schemas.microsoft.com/office/powerpoint/2010/main" val="6530092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347A34A-6921-4E85-92E5-5D8A8DCA48EB}"/>
              </a:ext>
            </a:extLst>
          </p:cNvPr>
          <p:cNvSpPr>
            <a:spLocks noGrp="1"/>
          </p:cNvSpPr>
          <p:nvPr>
            <p:ph idx="1"/>
          </p:nvPr>
        </p:nvSpPr>
        <p:spPr>
          <a:xfrm>
            <a:off x="1057275" y="1062038"/>
            <a:ext cx="10515600" cy="4351338"/>
          </a:xfrm>
        </p:spPr>
        <p:txBody>
          <a:bodyPr>
            <a:normAutofit lnSpcReduction="10000"/>
          </a:bodyPr>
          <a:lstStyle/>
          <a:p>
            <a:pPr marL="0" indent="0">
              <a:buNone/>
            </a:pPr>
            <a:r>
              <a:rPr lang="en-US" dirty="0"/>
              <a:t>The thermoforming process  can affect on :</a:t>
            </a:r>
          </a:p>
          <a:p>
            <a:r>
              <a:rPr lang="en-US" dirty="0"/>
              <a:t>Physical and mechanical proprieties of various thermoplastic materials </a:t>
            </a:r>
          </a:p>
          <a:p>
            <a:r>
              <a:rPr lang="en-US" dirty="0"/>
              <a:t>Different thicknesses </a:t>
            </a:r>
          </a:p>
          <a:p>
            <a:r>
              <a:rPr lang="en-US" dirty="0"/>
              <a:t>Transparency</a:t>
            </a:r>
          </a:p>
          <a:p>
            <a:r>
              <a:rPr lang="en-US" dirty="0"/>
              <a:t>Water absorption</a:t>
            </a:r>
          </a:p>
          <a:p>
            <a:r>
              <a:rPr lang="en-US" dirty="0"/>
              <a:t>Surface hardness </a:t>
            </a:r>
          </a:p>
          <a:p>
            <a:r>
              <a:rPr lang="en-US" dirty="0"/>
              <a:t>Flexure and elastic moduli,</a:t>
            </a:r>
          </a:p>
          <a:p>
            <a:r>
              <a:rPr lang="en-US" dirty="0"/>
              <a:t>Tensile and flexural forces</a:t>
            </a:r>
          </a:p>
        </p:txBody>
      </p:sp>
    </p:spTree>
    <p:extLst>
      <p:ext uri="{BB962C8B-B14F-4D97-AF65-F5344CB8AC3E}">
        <p14:creationId xmlns:p14="http://schemas.microsoft.com/office/powerpoint/2010/main" val="12419747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4B4EADF-850D-4929-A5CD-0F4BF36782B6}"/>
              </a:ext>
            </a:extLst>
          </p:cNvPr>
          <p:cNvSpPr txBox="1"/>
          <p:nvPr/>
        </p:nvSpPr>
        <p:spPr>
          <a:xfrm>
            <a:off x="1789249" y="5616778"/>
            <a:ext cx="3970867" cy="369332"/>
          </a:xfrm>
          <a:prstGeom prst="rect">
            <a:avLst/>
          </a:prstGeom>
          <a:noFill/>
        </p:spPr>
        <p:txBody>
          <a:bodyPr wrap="square" rtlCol="0">
            <a:spAutoFit/>
          </a:bodyPr>
          <a:lstStyle/>
          <a:p>
            <a:r>
              <a:rPr lang="en-US" dirty="0"/>
              <a:t>Pressure molding machine</a:t>
            </a:r>
          </a:p>
        </p:txBody>
      </p:sp>
      <p:sp>
        <p:nvSpPr>
          <p:cNvPr id="6" name="TextBox 5">
            <a:extLst>
              <a:ext uri="{FF2B5EF4-FFF2-40B4-BE49-F238E27FC236}">
                <a16:creationId xmlns:a16="http://schemas.microsoft.com/office/drawing/2014/main" id="{7B16E0E2-A930-4E6E-BD64-44F6CFBE2BB1}"/>
              </a:ext>
            </a:extLst>
          </p:cNvPr>
          <p:cNvSpPr txBox="1"/>
          <p:nvPr/>
        </p:nvSpPr>
        <p:spPr>
          <a:xfrm>
            <a:off x="3477139" y="410225"/>
            <a:ext cx="6519333" cy="646331"/>
          </a:xfrm>
          <a:prstGeom prst="rect">
            <a:avLst/>
          </a:prstGeom>
          <a:noFill/>
        </p:spPr>
        <p:txBody>
          <a:bodyPr wrap="square" rtlCol="0">
            <a:spAutoFit/>
          </a:bodyPr>
          <a:lstStyle/>
          <a:p>
            <a:r>
              <a:rPr lang="en-US" sz="3600" dirty="0"/>
              <a:t>Thermoforming Process</a:t>
            </a:r>
          </a:p>
        </p:txBody>
      </p:sp>
      <p:pic>
        <p:nvPicPr>
          <p:cNvPr id="7" name="Picture 6">
            <a:extLst>
              <a:ext uri="{FF2B5EF4-FFF2-40B4-BE49-F238E27FC236}">
                <a16:creationId xmlns:a16="http://schemas.microsoft.com/office/drawing/2014/main" id="{A26246F2-8F62-447B-9D36-DF365B5AA620}"/>
              </a:ext>
            </a:extLst>
          </p:cNvPr>
          <p:cNvPicPr>
            <a:picLocks noChangeAspect="1"/>
          </p:cNvPicPr>
          <p:nvPr/>
        </p:nvPicPr>
        <p:blipFill rotWithShape="1">
          <a:blip r:embed="rId2"/>
          <a:srcRect l="43271" t="34031" r="32586" b="15232"/>
          <a:stretch/>
        </p:blipFill>
        <p:spPr>
          <a:xfrm>
            <a:off x="7072313" y="871890"/>
            <a:ext cx="3514181" cy="3872632"/>
          </a:xfrm>
          <a:prstGeom prst="rect">
            <a:avLst/>
          </a:prstGeom>
        </p:spPr>
      </p:pic>
      <p:sp>
        <p:nvSpPr>
          <p:cNvPr id="8" name="TextBox 7">
            <a:extLst>
              <a:ext uri="{FF2B5EF4-FFF2-40B4-BE49-F238E27FC236}">
                <a16:creationId xmlns:a16="http://schemas.microsoft.com/office/drawing/2014/main" id="{34A0A94D-E6BD-46CA-8953-EBB33648E369}"/>
              </a:ext>
            </a:extLst>
          </p:cNvPr>
          <p:cNvSpPr txBox="1"/>
          <p:nvPr/>
        </p:nvSpPr>
        <p:spPr>
          <a:xfrm>
            <a:off x="7628709" y="5616778"/>
            <a:ext cx="5300133" cy="369332"/>
          </a:xfrm>
          <a:prstGeom prst="rect">
            <a:avLst/>
          </a:prstGeom>
          <a:noFill/>
        </p:spPr>
        <p:txBody>
          <a:bodyPr wrap="square" rtlCol="0">
            <a:spAutoFit/>
          </a:bodyPr>
          <a:lstStyle/>
          <a:p>
            <a:r>
              <a:rPr lang="en-US" dirty="0"/>
              <a:t>Vacuum thermoforming machine</a:t>
            </a:r>
          </a:p>
        </p:txBody>
      </p:sp>
      <p:pic>
        <p:nvPicPr>
          <p:cNvPr id="2050" name="Picture 2" descr="Visual search query image">
            <a:extLst>
              <a:ext uri="{FF2B5EF4-FFF2-40B4-BE49-F238E27FC236}">
                <a16:creationId xmlns:a16="http://schemas.microsoft.com/office/drawing/2014/main" id="{95707194-C294-9E5E-1BF9-10BFDFCD4E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6869" y="1087641"/>
            <a:ext cx="4380957" cy="452913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167FC118-DC87-CF40-46E5-012B41E8BF55}"/>
              </a:ext>
            </a:extLst>
          </p:cNvPr>
          <p:cNvSpPr txBox="1"/>
          <p:nvPr/>
        </p:nvSpPr>
        <p:spPr>
          <a:xfrm>
            <a:off x="6096000" y="2961888"/>
            <a:ext cx="1847850" cy="1569660"/>
          </a:xfrm>
          <a:prstGeom prst="rect">
            <a:avLst/>
          </a:prstGeom>
          <a:noFill/>
        </p:spPr>
        <p:txBody>
          <a:bodyPr wrap="square" rtlCol="0">
            <a:spAutoFit/>
          </a:bodyPr>
          <a:lstStyle/>
          <a:p>
            <a:r>
              <a:rPr lang="en-US" sz="9600" b="1" dirty="0"/>
              <a:t>?</a:t>
            </a:r>
          </a:p>
        </p:txBody>
      </p:sp>
    </p:spTree>
    <p:extLst>
      <p:ext uri="{BB962C8B-B14F-4D97-AF65-F5344CB8AC3E}">
        <p14:creationId xmlns:p14="http://schemas.microsoft.com/office/powerpoint/2010/main" val="47949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C48E423-BD33-4540-B49E-D4E6D596A007}"/>
              </a:ext>
            </a:extLst>
          </p:cNvPr>
          <p:cNvSpPr>
            <a:spLocks noGrp="1"/>
          </p:cNvSpPr>
          <p:nvPr>
            <p:ph idx="1"/>
          </p:nvPr>
        </p:nvSpPr>
        <p:spPr>
          <a:xfrm>
            <a:off x="956734" y="2968624"/>
            <a:ext cx="10515600" cy="4351338"/>
          </a:xfrm>
        </p:spPr>
        <p:txBody>
          <a:bodyPr/>
          <a:lstStyle/>
          <a:p>
            <a:pPr marL="0" indent="0" algn="just">
              <a:buNone/>
            </a:pPr>
            <a:r>
              <a:rPr lang="en-US" dirty="0"/>
              <a:t>Vacuum thermoforming formers in the dental industry are used to imprint opposing bite and fabricate other dental appliances like sports mouth guards, bleach trays and orthodontic appliances. •These formers can use a variety of thermoplastics depending on necessary thickness and flexibility needed. •A vacuum former should be composed of a vacuum pump and a heating element Also known as thermoforming</a:t>
            </a:r>
          </a:p>
        </p:txBody>
      </p:sp>
      <p:pic>
        <p:nvPicPr>
          <p:cNvPr id="4" name="Picture 3">
            <a:extLst>
              <a:ext uri="{FF2B5EF4-FFF2-40B4-BE49-F238E27FC236}">
                <a16:creationId xmlns:a16="http://schemas.microsoft.com/office/drawing/2014/main" id="{331E61B5-22E5-4BBB-AD21-D459BF52CCDC}"/>
              </a:ext>
            </a:extLst>
          </p:cNvPr>
          <p:cNvPicPr>
            <a:picLocks noChangeAspect="1"/>
          </p:cNvPicPr>
          <p:nvPr/>
        </p:nvPicPr>
        <p:blipFill rotWithShape="1">
          <a:blip r:embed="rId3"/>
          <a:srcRect l="26668" t="26621" r="13958" b="18395"/>
          <a:stretch/>
        </p:blipFill>
        <p:spPr>
          <a:xfrm>
            <a:off x="3568699" y="182827"/>
            <a:ext cx="5054601" cy="2632975"/>
          </a:xfrm>
          <a:prstGeom prst="rect">
            <a:avLst/>
          </a:prstGeom>
        </p:spPr>
      </p:pic>
    </p:spTree>
    <p:extLst>
      <p:ext uri="{BB962C8B-B14F-4D97-AF65-F5344CB8AC3E}">
        <p14:creationId xmlns:p14="http://schemas.microsoft.com/office/powerpoint/2010/main" val="9782278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96A65C2-26E9-4754-2DB8-4518B569E8D8}"/>
              </a:ext>
            </a:extLst>
          </p:cNvPr>
          <p:cNvPicPr>
            <a:picLocks noChangeAspect="1"/>
          </p:cNvPicPr>
          <p:nvPr/>
        </p:nvPicPr>
        <p:blipFill>
          <a:blip r:embed="rId2"/>
          <a:stretch>
            <a:fillRect/>
          </a:stretch>
        </p:blipFill>
        <p:spPr>
          <a:xfrm>
            <a:off x="9840909" y="2436414"/>
            <a:ext cx="1985171" cy="1985171"/>
          </a:xfrm>
          <a:prstGeom prst="rect">
            <a:avLst/>
          </a:prstGeom>
        </p:spPr>
      </p:pic>
      <p:pic>
        <p:nvPicPr>
          <p:cNvPr id="2050" name="Picture 2" descr="220V 1000W Dental Vacuum Former Forming and Molding Machine Laminating Machine  dental equipment Vacuum Forming Machine|Wood Based Panels Machinery| -  AliExpress">
            <a:extLst>
              <a:ext uri="{FF2B5EF4-FFF2-40B4-BE49-F238E27FC236}">
                <a16:creationId xmlns:a16="http://schemas.microsoft.com/office/drawing/2014/main" id="{A61F4D4A-7B48-CE6C-DABC-33C742D3EED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6117" y="713583"/>
            <a:ext cx="4858542" cy="485854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0DAF6124-C0B4-92EE-2FF9-8CDA0DC7A7E1}"/>
              </a:ext>
            </a:extLst>
          </p:cNvPr>
          <p:cNvPicPr>
            <a:picLocks noChangeAspect="1"/>
          </p:cNvPicPr>
          <p:nvPr/>
        </p:nvPicPr>
        <p:blipFill rotWithShape="1">
          <a:blip r:embed="rId4"/>
          <a:srcRect r="12915"/>
          <a:stretch/>
        </p:blipFill>
        <p:spPr>
          <a:xfrm>
            <a:off x="5781669" y="942579"/>
            <a:ext cx="3832229" cy="4400550"/>
          </a:xfrm>
          <a:prstGeom prst="rect">
            <a:avLst/>
          </a:prstGeom>
        </p:spPr>
      </p:pic>
    </p:spTree>
    <p:extLst>
      <p:ext uri="{BB962C8B-B14F-4D97-AF65-F5344CB8AC3E}">
        <p14:creationId xmlns:p14="http://schemas.microsoft.com/office/powerpoint/2010/main" val="39023345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E0CF65-ED1E-4B0D-882E-3C1440594994}"/>
              </a:ext>
            </a:extLst>
          </p:cNvPr>
          <p:cNvSpPr>
            <a:spLocks noGrp="1"/>
          </p:cNvSpPr>
          <p:nvPr>
            <p:ph type="title"/>
          </p:nvPr>
        </p:nvSpPr>
        <p:spPr/>
        <p:txBody>
          <a:bodyPr/>
          <a:lstStyle/>
          <a:p>
            <a:r>
              <a:rPr lang="en-US" dirty="0"/>
              <a:t>Pressure molding machine</a:t>
            </a:r>
            <a:br>
              <a:rPr lang="en-US" dirty="0"/>
            </a:br>
            <a:endParaRPr lang="en-US" dirty="0"/>
          </a:p>
        </p:txBody>
      </p:sp>
      <p:sp>
        <p:nvSpPr>
          <p:cNvPr id="3" name="Content Placeholder 2">
            <a:extLst>
              <a:ext uri="{FF2B5EF4-FFF2-40B4-BE49-F238E27FC236}">
                <a16:creationId xmlns:a16="http://schemas.microsoft.com/office/drawing/2014/main" id="{91A45F26-5C6A-4D0D-A898-267A5BC3955B}"/>
              </a:ext>
            </a:extLst>
          </p:cNvPr>
          <p:cNvSpPr>
            <a:spLocks noGrp="1"/>
          </p:cNvSpPr>
          <p:nvPr>
            <p:ph idx="1"/>
          </p:nvPr>
        </p:nvSpPr>
        <p:spPr/>
        <p:txBody>
          <a:bodyPr>
            <a:normAutofit fontScale="92500" lnSpcReduction="10000"/>
          </a:bodyPr>
          <a:lstStyle/>
          <a:p>
            <a:pPr marL="0" indent="0" algn="just">
              <a:buNone/>
            </a:pPr>
            <a:r>
              <a:rPr lang="en-US" dirty="0"/>
              <a:t>Versatile pressure </a:t>
            </a:r>
            <a:r>
              <a:rPr lang="en-US" dirty="0" err="1"/>
              <a:t>moulding</a:t>
            </a:r>
            <a:r>
              <a:rPr lang="en-US" dirty="0"/>
              <a:t> machine for all applications in dental pressure </a:t>
            </a:r>
            <a:r>
              <a:rPr lang="en-US" dirty="0" err="1"/>
              <a:t>moulding</a:t>
            </a:r>
            <a:r>
              <a:rPr lang="en-US" dirty="0"/>
              <a:t> and orthodontics, equipped with scan technology and 6.0 bar working pressure, adjustable by pressure reducing valve on the unit. The unique thermally controlled infrared heater reaches working temperature in one second. All parameters such as temperature, heating and cooling times are programmed by reading the scanner or entering the corresponding code. The </a:t>
            </a:r>
            <a:r>
              <a:rPr lang="en-US" dirty="0" err="1"/>
              <a:t>coloured</a:t>
            </a:r>
            <a:r>
              <a:rPr lang="en-US" dirty="0"/>
              <a:t> 3.2" LCD display with a resolution of 320 x 240 pixel leads you through the single working steps of the pressure </a:t>
            </a:r>
            <a:r>
              <a:rPr lang="en-US" dirty="0" err="1"/>
              <a:t>moulding</a:t>
            </a:r>
            <a:r>
              <a:rPr lang="en-US" dirty="0"/>
              <a:t> process, providing further information on scanned material, its indication as well as a library with illustrated application hints for fabrication. Rear port for easy updates. Large model cup facilitates embedding of mounted models. Pellet container ensures optimum dispensing and storing of pellets. </a:t>
            </a:r>
          </a:p>
        </p:txBody>
      </p:sp>
    </p:spTree>
    <p:extLst>
      <p:ext uri="{BB962C8B-B14F-4D97-AF65-F5344CB8AC3E}">
        <p14:creationId xmlns:p14="http://schemas.microsoft.com/office/powerpoint/2010/main" val="17367979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0BC5AD7-DFE1-7DEB-07A9-DEBFD71318E1}"/>
              </a:ext>
            </a:extLst>
          </p:cNvPr>
          <p:cNvPicPr>
            <a:picLocks noChangeAspect="1"/>
          </p:cNvPicPr>
          <p:nvPr/>
        </p:nvPicPr>
        <p:blipFill rotWithShape="1">
          <a:blip r:embed="rId3"/>
          <a:srcRect l="28477" t="35109" r="34140" b="30000"/>
          <a:stretch/>
        </p:blipFill>
        <p:spPr>
          <a:xfrm>
            <a:off x="2300285" y="3284562"/>
            <a:ext cx="7221218" cy="3330551"/>
          </a:xfrm>
          <a:prstGeom prst="rect">
            <a:avLst/>
          </a:prstGeom>
        </p:spPr>
      </p:pic>
      <p:pic>
        <p:nvPicPr>
          <p:cNvPr id="7" name="Picture 6">
            <a:extLst>
              <a:ext uri="{FF2B5EF4-FFF2-40B4-BE49-F238E27FC236}">
                <a16:creationId xmlns:a16="http://schemas.microsoft.com/office/drawing/2014/main" id="{D53E29C0-47D6-3D74-4BBB-D8A97A0B846F}"/>
              </a:ext>
            </a:extLst>
          </p:cNvPr>
          <p:cNvPicPr>
            <a:picLocks noChangeAspect="1"/>
          </p:cNvPicPr>
          <p:nvPr/>
        </p:nvPicPr>
        <p:blipFill rotWithShape="1">
          <a:blip r:embed="rId4"/>
          <a:srcRect l="29375" t="32572" r="40000" b="44720"/>
          <a:stretch/>
        </p:blipFill>
        <p:spPr>
          <a:xfrm>
            <a:off x="2300285" y="242887"/>
            <a:ext cx="7221218" cy="2970237"/>
          </a:xfrm>
          <a:prstGeom prst="rect">
            <a:avLst/>
          </a:prstGeom>
        </p:spPr>
      </p:pic>
    </p:spTree>
    <p:extLst>
      <p:ext uri="{BB962C8B-B14F-4D97-AF65-F5344CB8AC3E}">
        <p14:creationId xmlns:p14="http://schemas.microsoft.com/office/powerpoint/2010/main" val="14342129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8FA338A-5AAF-D9CF-2FAB-8A81B43C957F}"/>
              </a:ext>
            </a:extLst>
          </p:cNvPr>
          <p:cNvPicPr>
            <a:picLocks noChangeAspect="1"/>
          </p:cNvPicPr>
          <p:nvPr/>
        </p:nvPicPr>
        <p:blipFill rotWithShape="1">
          <a:blip r:embed="rId3"/>
          <a:srcRect l="32226" t="19792" r="37891" b="5833"/>
          <a:stretch/>
        </p:blipFill>
        <p:spPr>
          <a:xfrm>
            <a:off x="1289164" y="328614"/>
            <a:ext cx="4620313" cy="6050278"/>
          </a:xfrm>
          <a:prstGeom prst="rect">
            <a:avLst/>
          </a:prstGeom>
        </p:spPr>
      </p:pic>
      <p:pic>
        <p:nvPicPr>
          <p:cNvPr id="10" name="Picture 9">
            <a:extLst>
              <a:ext uri="{FF2B5EF4-FFF2-40B4-BE49-F238E27FC236}">
                <a16:creationId xmlns:a16="http://schemas.microsoft.com/office/drawing/2014/main" id="{24C4C8BC-AC2A-C4EB-E627-F14534093FA8}"/>
              </a:ext>
            </a:extLst>
          </p:cNvPr>
          <p:cNvPicPr>
            <a:picLocks noChangeAspect="1"/>
          </p:cNvPicPr>
          <p:nvPr/>
        </p:nvPicPr>
        <p:blipFill rotWithShape="1">
          <a:blip r:embed="rId4"/>
          <a:srcRect l="32344" t="16667" r="38008" b="14375"/>
          <a:stretch/>
        </p:blipFill>
        <p:spPr>
          <a:xfrm>
            <a:off x="6282525" y="456246"/>
            <a:ext cx="4433789" cy="5922646"/>
          </a:xfrm>
          <a:prstGeom prst="rect">
            <a:avLst/>
          </a:prstGeom>
        </p:spPr>
      </p:pic>
    </p:spTree>
    <p:extLst>
      <p:ext uri="{BB962C8B-B14F-4D97-AF65-F5344CB8AC3E}">
        <p14:creationId xmlns:p14="http://schemas.microsoft.com/office/powerpoint/2010/main" val="38918418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AD86327A-ED7E-7890-2967-8BF12892ECC3}"/>
              </a:ext>
            </a:extLst>
          </p:cNvPr>
          <p:cNvPicPr>
            <a:picLocks noGrp="1" noChangeAspect="1"/>
          </p:cNvPicPr>
          <p:nvPr>
            <p:ph idx="1"/>
          </p:nvPr>
        </p:nvPicPr>
        <p:blipFill rotWithShape="1">
          <a:blip r:embed="rId2"/>
          <a:srcRect l="28110" t="20504" r="41682" b="29491"/>
          <a:stretch/>
        </p:blipFill>
        <p:spPr>
          <a:xfrm>
            <a:off x="-171450" y="194846"/>
            <a:ext cx="6946670" cy="6468308"/>
          </a:xfrm>
          <a:prstGeom prst="rect">
            <a:avLst/>
          </a:prstGeom>
        </p:spPr>
      </p:pic>
      <p:pic>
        <p:nvPicPr>
          <p:cNvPr id="1026" name="Picture 2" descr="BIOSTAR®">
            <a:extLst>
              <a:ext uri="{FF2B5EF4-FFF2-40B4-BE49-F238E27FC236}">
                <a16:creationId xmlns:a16="http://schemas.microsoft.com/office/drawing/2014/main" id="{74BF6DAC-619A-55F7-894D-0981293C397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70" t="8875" r="-270" b="-5775"/>
          <a:stretch/>
        </p:blipFill>
        <p:spPr bwMode="auto">
          <a:xfrm>
            <a:off x="6277540" y="2143125"/>
            <a:ext cx="5288192" cy="31003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42633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Stainless Steel Pellets For Biostar &amp; Ministar 1kg | 2S-3222 ...">
            <a:extLst>
              <a:ext uri="{FF2B5EF4-FFF2-40B4-BE49-F238E27FC236}">
                <a16:creationId xmlns:a16="http://schemas.microsoft.com/office/drawing/2014/main" id="{53508B34-495E-BC91-55C9-CE80F7DBB7E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33409" y="1253331"/>
            <a:ext cx="4351338" cy="435133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F239B505-E20C-6871-1161-A119AE5E3B6B}"/>
              </a:ext>
            </a:extLst>
          </p:cNvPr>
          <p:cNvPicPr>
            <a:picLocks noChangeAspect="1"/>
          </p:cNvPicPr>
          <p:nvPr/>
        </p:nvPicPr>
        <p:blipFill rotWithShape="1">
          <a:blip r:embed="rId3"/>
          <a:srcRect l="35976" t="52940" r="50000" b="29606"/>
          <a:stretch/>
        </p:blipFill>
        <p:spPr>
          <a:xfrm>
            <a:off x="7798593" y="1130407"/>
            <a:ext cx="2876550" cy="2298594"/>
          </a:xfrm>
          <a:prstGeom prst="rect">
            <a:avLst/>
          </a:prstGeom>
        </p:spPr>
      </p:pic>
      <p:sp>
        <p:nvSpPr>
          <p:cNvPr id="5" name="TextBox 4">
            <a:extLst>
              <a:ext uri="{FF2B5EF4-FFF2-40B4-BE49-F238E27FC236}">
                <a16:creationId xmlns:a16="http://schemas.microsoft.com/office/drawing/2014/main" id="{76604606-2FFE-87F6-D890-DDA81A81E479}"/>
              </a:ext>
            </a:extLst>
          </p:cNvPr>
          <p:cNvSpPr txBox="1"/>
          <p:nvPr/>
        </p:nvSpPr>
        <p:spPr>
          <a:xfrm>
            <a:off x="8315326" y="3482352"/>
            <a:ext cx="2486025" cy="369332"/>
          </a:xfrm>
          <a:prstGeom prst="rect">
            <a:avLst/>
          </a:prstGeom>
          <a:noFill/>
        </p:spPr>
        <p:txBody>
          <a:bodyPr wrap="square" rtlCol="0">
            <a:spAutoFit/>
          </a:bodyPr>
          <a:lstStyle/>
          <a:p>
            <a:r>
              <a:rPr lang="en-US" dirty="0"/>
              <a:t>Model plate form</a:t>
            </a:r>
          </a:p>
        </p:txBody>
      </p:sp>
      <p:sp>
        <p:nvSpPr>
          <p:cNvPr id="6" name="TextBox 5">
            <a:extLst>
              <a:ext uri="{FF2B5EF4-FFF2-40B4-BE49-F238E27FC236}">
                <a16:creationId xmlns:a16="http://schemas.microsoft.com/office/drawing/2014/main" id="{528C463A-FECA-2817-5B4A-C9DECC2CD1A6}"/>
              </a:ext>
            </a:extLst>
          </p:cNvPr>
          <p:cNvSpPr txBox="1"/>
          <p:nvPr/>
        </p:nvSpPr>
        <p:spPr>
          <a:xfrm>
            <a:off x="3837780" y="3482352"/>
            <a:ext cx="2486025" cy="369332"/>
          </a:xfrm>
          <a:prstGeom prst="rect">
            <a:avLst/>
          </a:prstGeom>
          <a:noFill/>
        </p:spPr>
        <p:txBody>
          <a:bodyPr wrap="square" rtlCol="0">
            <a:spAutoFit/>
          </a:bodyPr>
          <a:lstStyle/>
          <a:p>
            <a:r>
              <a:rPr lang="en-US" dirty="0"/>
              <a:t>Stainless steel pellets</a:t>
            </a:r>
          </a:p>
        </p:txBody>
      </p:sp>
      <p:pic>
        <p:nvPicPr>
          <p:cNvPr id="7" name="Picture 6">
            <a:extLst>
              <a:ext uri="{FF2B5EF4-FFF2-40B4-BE49-F238E27FC236}">
                <a16:creationId xmlns:a16="http://schemas.microsoft.com/office/drawing/2014/main" id="{CA9AECA5-DDD1-0D23-A689-30640A42FE76}"/>
              </a:ext>
            </a:extLst>
          </p:cNvPr>
          <p:cNvPicPr>
            <a:picLocks noChangeAspect="1"/>
          </p:cNvPicPr>
          <p:nvPr/>
        </p:nvPicPr>
        <p:blipFill rotWithShape="1">
          <a:blip r:embed="rId4"/>
          <a:srcRect l="33164" t="45208" r="52070" b="37338"/>
          <a:stretch/>
        </p:blipFill>
        <p:spPr>
          <a:xfrm>
            <a:off x="3447255" y="1130407"/>
            <a:ext cx="2876550" cy="2298593"/>
          </a:xfrm>
          <a:prstGeom prst="rect">
            <a:avLst/>
          </a:prstGeom>
        </p:spPr>
      </p:pic>
    </p:spTree>
    <p:extLst>
      <p:ext uri="{BB962C8B-B14F-4D97-AF65-F5344CB8AC3E}">
        <p14:creationId xmlns:p14="http://schemas.microsoft.com/office/powerpoint/2010/main" val="26545975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60F9DD-EEA2-41F9-8959-73DB09613A2C}"/>
              </a:ext>
            </a:extLst>
          </p:cNvPr>
          <p:cNvSpPr>
            <a:spLocks noGrp="1"/>
          </p:cNvSpPr>
          <p:nvPr>
            <p:ph type="title"/>
          </p:nvPr>
        </p:nvSpPr>
        <p:spPr>
          <a:xfrm>
            <a:off x="1972732" y="373592"/>
            <a:ext cx="10515600" cy="1325563"/>
          </a:xfrm>
        </p:spPr>
        <p:txBody>
          <a:bodyPr/>
          <a:lstStyle/>
          <a:p>
            <a:r>
              <a:rPr lang="en-US" dirty="0"/>
              <a:t>Uses of thermoforming process</a:t>
            </a:r>
          </a:p>
        </p:txBody>
      </p:sp>
      <p:pic>
        <p:nvPicPr>
          <p:cNvPr id="4" name="Content Placeholder 3">
            <a:extLst>
              <a:ext uri="{FF2B5EF4-FFF2-40B4-BE49-F238E27FC236}">
                <a16:creationId xmlns:a16="http://schemas.microsoft.com/office/drawing/2014/main" id="{696E0068-455E-4BFE-865C-2FB94347BFA5}"/>
              </a:ext>
            </a:extLst>
          </p:cNvPr>
          <p:cNvPicPr>
            <a:picLocks noGrp="1" noChangeAspect="1"/>
          </p:cNvPicPr>
          <p:nvPr>
            <p:ph idx="1"/>
          </p:nvPr>
        </p:nvPicPr>
        <p:blipFill rotWithShape="1">
          <a:blip r:embed="rId2"/>
          <a:srcRect l="28548" t="35486" r="23404" b="17037"/>
          <a:stretch/>
        </p:blipFill>
        <p:spPr>
          <a:xfrm>
            <a:off x="1972732" y="1769533"/>
            <a:ext cx="8034867" cy="4465848"/>
          </a:xfrm>
          <a:prstGeom prst="rect">
            <a:avLst/>
          </a:prstGeom>
        </p:spPr>
      </p:pic>
    </p:spTree>
    <p:extLst>
      <p:ext uri="{BB962C8B-B14F-4D97-AF65-F5344CB8AC3E}">
        <p14:creationId xmlns:p14="http://schemas.microsoft.com/office/powerpoint/2010/main" val="20313893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60875A2-B07F-46FB-BA2E-6546FDD3692A}"/>
              </a:ext>
            </a:extLst>
          </p:cNvPr>
          <p:cNvPicPr>
            <a:picLocks noChangeAspect="1"/>
          </p:cNvPicPr>
          <p:nvPr/>
        </p:nvPicPr>
        <p:blipFill rotWithShape="1">
          <a:blip r:embed="rId2"/>
          <a:srcRect l="29028" t="27901" r="28889" b="27284"/>
          <a:stretch/>
        </p:blipFill>
        <p:spPr>
          <a:xfrm>
            <a:off x="2480734" y="795866"/>
            <a:ext cx="7738534" cy="4635459"/>
          </a:xfrm>
          <a:prstGeom prst="rect">
            <a:avLst/>
          </a:prstGeom>
        </p:spPr>
      </p:pic>
    </p:spTree>
    <p:extLst>
      <p:ext uri="{BB962C8B-B14F-4D97-AF65-F5344CB8AC3E}">
        <p14:creationId xmlns:p14="http://schemas.microsoft.com/office/powerpoint/2010/main" val="38594418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7A9EF40-261F-4D23-AC00-ED94AB18449E}"/>
              </a:ext>
            </a:extLst>
          </p:cNvPr>
          <p:cNvPicPr>
            <a:picLocks noChangeAspect="1"/>
          </p:cNvPicPr>
          <p:nvPr/>
        </p:nvPicPr>
        <p:blipFill rotWithShape="1">
          <a:blip r:embed="rId2"/>
          <a:srcRect l="30417" t="16790" r="20694" b="53457"/>
          <a:stretch/>
        </p:blipFill>
        <p:spPr>
          <a:xfrm>
            <a:off x="3115733" y="1718732"/>
            <a:ext cx="5960533" cy="2040467"/>
          </a:xfrm>
          <a:prstGeom prst="rect">
            <a:avLst/>
          </a:prstGeom>
        </p:spPr>
      </p:pic>
    </p:spTree>
    <p:extLst>
      <p:ext uri="{BB962C8B-B14F-4D97-AF65-F5344CB8AC3E}">
        <p14:creationId xmlns:p14="http://schemas.microsoft.com/office/powerpoint/2010/main" val="162617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773CD43-263C-4D85-A28F-3109BCAADCDE}"/>
              </a:ext>
            </a:extLst>
          </p:cNvPr>
          <p:cNvPicPr>
            <a:picLocks noChangeAspect="1"/>
          </p:cNvPicPr>
          <p:nvPr/>
        </p:nvPicPr>
        <p:blipFill rotWithShape="1">
          <a:blip r:embed="rId2"/>
          <a:srcRect l="33194" t="15926" r="19583" b="43210"/>
          <a:stretch/>
        </p:blipFill>
        <p:spPr>
          <a:xfrm>
            <a:off x="2184399" y="999067"/>
            <a:ext cx="8001127" cy="3894666"/>
          </a:xfrm>
          <a:prstGeom prst="rect">
            <a:avLst/>
          </a:prstGeom>
        </p:spPr>
      </p:pic>
    </p:spTree>
    <p:extLst>
      <p:ext uri="{BB962C8B-B14F-4D97-AF65-F5344CB8AC3E}">
        <p14:creationId xmlns:p14="http://schemas.microsoft.com/office/powerpoint/2010/main" val="35580756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AEEC31-84B0-80FE-8625-8896FDF0ADED}"/>
              </a:ext>
            </a:extLst>
          </p:cNvPr>
          <p:cNvSpPr>
            <a:spLocks noGrp="1"/>
          </p:cNvSpPr>
          <p:nvPr>
            <p:ph type="title"/>
          </p:nvPr>
        </p:nvSpPr>
        <p:spPr/>
        <p:txBody>
          <a:bodyPr/>
          <a:lstStyle/>
          <a:p>
            <a:r>
              <a:rPr lang="en-US" dirty="0"/>
              <a:t>The material can be divided in 3 main categories</a:t>
            </a:r>
          </a:p>
        </p:txBody>
      </p:sp>
      <p:sp>
        <p:nvSpPr>
          <p:cNvPr id="3" name="Content Placeholder 2">
            <a:extLst>
              <a:ext uri="{FF2B5EF4-FFF2-40B4-BE49-F238E27FC236}">
                <a16:creationId xmlns:a16="http://schemas.microsoft.com/office/drawing/2014/main" id="{472C2E61-BE9D-8B3C-8F1C-6BDCCDC21FAF}"/>
              </a:ext>
            </a:extLst>
          </p:cNvPr>
          <p:cNvSpPr>
            <a:spLocks noGrp="1"/>
          </p:cNvSpPr>
          <p:nvPr>
            <p:ph idx="1"/>
          </p:nvPr>
        </p:nvSpPr>
        <p:spPr>
          <a:xfrm>
            <a:off x="838200" y="1825624"/>
            <a:ext cx="10515600" cy="4418013"/>
          </a:xfrm>
        </p:spPr>
        <p:txBody>
          <a:bodyPr>
            <a:normAutofit fontScale="70000" lnSpcReduction="20000"/>
          </a:bodyPr>
          <a:lstStyle/>
          <a:p>
            <a:pPr marL="514350" indent="-514350">
              <a:buAutoNum type="arabicPeriod"/>
            </a:pPr>
            <a:r>
              <a:rPr lang="en-US" sz="4000" b="1" dirty="0"/>
              <a:t>Hard-elastic material: </a:t>
            </a:r>
          </a:p>
          <a:p>
            <a:pPr marL="0" indent="0">
              <a:buNone/>
            </a:pPr>
            <a:r>
              <a:rPr lang="en-US" dirty="0"/>
              <a:t>       </a:t>
            </a:r>
            <a:r>
              <a:rPr lang="en-US" dirty="0" err="1"/>
              <a:t>eg</a:t>
            </a:r>
            <a:r>
              <a:rPr lang="en-US" dirty="0"/>
              <a:t>:  BIOCRYL® C   (Hawley’s Retainer)</a:t>
            </a:r>
          </a:p>
          <a:p>
            <a:pPr marL="0" indent="0">
              <a:buNone/>
            </a:pPr>
            <a:r>
              <a:rPr lang="en-US" dirty="0"/>
              <a:t>              DURAN®     (Splint therapy)</a:t>
            </a:r>
          </a:p>
          <a:p>
            <a:pPr marL="0" indent="0">
              <a:buNone/>
            </a:pPr>
            <a:r>
              <a:rPr lang="en-US" dirty="0"/>
              <a:t>              IMPRELON® (Custom trays, dressing carriers or bite plates)</a:t>
            </a:r>
          </a:p>
          <a:p>
            <a:pPr marL="0" indent="0">
              <a:buNone/>
            </a:pPr>
            <a:r>
              <a:rPr lang="en-US" sz="4000" b="1" dirty="0"/>
              <a:t>2. Hard/soft compound material:</a:t>
            </a:r>
            <a:r>
              <a:rPr lang="en-US" dirty="0"/>
              <a:t>  </a:t>
            </a:r>
            <a:r>
              <a:rPr lang="en-US" dirty="0" err="1"/>
              <a:t>eg</a:t>
            </a:r>
            <a:r>
              <a:rPr lang="en-US" dirty="0"/>
              <a:t>: DURASOFT® pd </a:t>
            </a:r>
          </a:p>
          <a:p>
            <a:pPr marL="0" indent="0">
              <a:buNone/>
            </a:pPr>
            <a:r>
              <a:rPr lang="en-US" sz="4000" b="1" dirty="0"/>
              <a:t>3. Soft-elastic material: </a:t>
            </a:r>
          </a:p>
          <a:p>
            <a:pPr marL="0" indent="0">
              <a:buNone/>
            </a:pPr>
            <a:r>
              <a:rPr lang="en-US" dirty="0" err="1"/>
              <a:t>eg</a:t>
            </a:r>
            <a:r>
              <a:rPr lang="en-US" dirty="0"/>
              <a:t>: BIOPLAST® (Soft splints, sports mouth guards and positioners or duplicate models)</a:t>
            </a:r>
          </a:p>
          <a:p>
            <a:pPr marL="0" indent="0">
              <a:buNone/>
            </a:pPr>
            <a:r>
              <a:rPr lang="en-US" dirty="0"/>
              <a:t>       BIOPLAST® bleach</a:t>
            </a:r>
          </a:p>
          <a:p>
            <a:pPr marL="0" indent="0">
              <a:buNone/>
            </a:pPr>
            <a:r>
              <a:rPr lang="en-US" dirty="0"/>
              <a:t>       COPYPLAST®   Tougher (for bleach)</a:t>
            </a:r>
          </a:p>
          <a:p>
            <a:pPr marL="0" indent="0">
              <a:buNone/>
            </a:pPr>
            <a:r>
              <a:rPr lang="en-US" dirty="0"/>
              <a:t>       COPYPLAST® C     Transparent and </a:t>
            </a:r>
            <a:r>
              <a:rPr lang="en-US" dirty="0" err="1"/>
              <a:t>visco</a:t>
            </a:r>
            <a:r>
              <a:rPr lang="en-US" dirty="0"/>
              <a:t>-elastic (retention splints)</a:t>
            </a:r>
          </a:p>
          <a:p>
            <a:pPr marL="0" indent="0">
              <a:buNone/>
            </a:pPr>
            <a:r>
              <a:rPr lang="en-US" dirty="0"/>
              <a:t>       BIOPLAST® XTREME   (Sports mouth guards)</a:t>
            </a:r>
          </a:p>
          <a:p>
            <a:pPr marL="0" indent="0">
              <a:buNone/>
            </a:pPr>
            <a:r>
              <a:rPr lang="en-US" dirty="0"/>
              <a:t> </a:t>
            </a:r>
          </a:p>
        </p:txBody>
      </p:sp>
      <p:pic>
        <p:nvPicPr>
          <p:cNvPr id="5" name="Picture 4">
            <a:extLst>
              <a:ext uri="{FF2B5EF4-FFF2-40B4-BE49-F238E27FC236}">
                <a16:creationId xmlns:a16="http://schemas.microsoft.com/office/drawing/2014/main" id="{79CC43F8-103D-F784-4018-DC10F33B4EB9}"/>
              </a:ext>
            </a:extLst>
          </p:cNvPr>
          <p:cNvPicPr>
            <a:picLocks noChangeAspect="1"/>
          </p:cNvPicPr>
          <p:nvPr/>
        </p:nvPicPr>
        <p:blipFill rotWithShape="1">
          <a:blip r:embed="rId3"/>
          <a:srcRect l="33164" t="45208" r="52070" b="37338"/>
          <a:stretch/>
        </p:blipFill>
        <p:spPr>
          <a:xfrm>
            <a:off x="9158288" y="1433513"/>
            <a:ext cx="1900238" cy="1518442"/>
          </a:xfrm>
          <a:prstGeom prst="rect">
            <a:avLst/>
          </a:prstGeom>
        </p:spPr>
      </p:pic>
      <p:pic>
        <p:nvPicPr>
          <p:cNvPr id="7" name="Picture 6">
            <a:extLst>
              <a:ext uri="{FF2B5EF4-FFF2-40B4-BE49-F238E27FC236}">
                <a16:creationId xmlns:a16="http://schemas.microsoft.com/office/drawing/2014/main" id="{D08E7614-AB36-AED9-1121-A6972760FF57}"/>
              </a:ext>
            </a:extLst>
          </p:cNvPr>
          <p:cNvPicPr>
            <a:picLocks noChangeAspect="1"/>
          </p:cNvPicPr>
          <p:nvPr/>
        </p:nvPicPr>
        <p:blipFill rotWithShape="1">
          <a:blip r:embed="rId4"/>
          <a:srcRect l="35976" t="52940" r="50000" b="29606"/>
          <a:stretch/>
        </p:blipFill>
        <p:spPr>
          <a:xfrm>
            <a:off x="9158288" y="5117306"/>
            <a:ext cx="1900238" cy="1518442"/>
          </a:xfrm>
          <a:prstGeom prst="rect">
            <a:avLst/>
          </a:prstGeom>
        </p:spPr>
      </p:pic>
    </p:spTree>
    <p:extLst>
      <p:ext uri="{BB962C8B-B14F-4D97-AF65-F5344CB8AC3E}">
        <p14:creationId xmlns:p14="http://schemas.microsoft.com/office/powerpoint/2010/main" val="5747236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324C078-66F5-495D-9ADC-311B344CB0F6}"/>
              </a:ext>
            </a:extLst>
          </p:cNvPr>
          <p:cNvPicPr>
            <a:picLocks noChangeAspect="1"/>
          </p:cNvPicPr>
          <p:nvPr/>
        </p:nvPicPr>
        <p:blipFill rotWithShape="1">
          <a:blip r:embed="rId3"/>
          <a:srcRect l="55972" t="42222" r="14375" b="43457"/>
          <a:stretch/>
        </p:blipFill>
        <p:spPr>
          <a:xfrm>
            <a:off x="939799" y="533400"/>
            <a:ext cx="6773333" cy="982133"/>
          </a:xfrm>
          <a:prstGeom prst="rect">
            <a:avLst/>
          </a:prstGeom>
        </p:spPr>
      </p:pic>
      <p:pic>
        <p:nvPicPr>
          <p:cNvPr id="6" name="Picture 5">
            <a:extLst>
              <a:ext uri="{FF2B5EF4-FFF2-40B4-BE49-F238E27FC236}">
                <a16:creationId xmlns:a16="http://schemas.microsoft.com/office/drawing/2014/main" id="{DD24C954-6747-4288-B158-6068CE149737}"/>
              </a:ext>
            </a:extLst>
          </p:cNvPr>
          <p:cNvPicPr>
            <a:picLocks noChangeAspect="1"/>
          </p:cNvPicPr>
          <p:nvPr/>
        </p:nvPicPr>
        <p:blipFill rotWithShape="1">
          <a:blip r:embed="rId4"/>
          <a:srcRect l="27570" t="31852" r="47153" b="21604"/>
          <a:stretch/>
        </p:blipFill>
        <p:spPr>
          <a:xfrm>
            <a:off x="7713132" y="237067"/>
            <a:ext cx="3081866" cy="3191933"/>
          </a:xfrm>
          <a:prstGeom prst="rect">
            <a:avLst/>
          </a:prstGeom>
        </p:spPr>
      </p:pic>
      <p:pic>
        <p:nvPicPr>
          <p:cNvPr id="7" name="Picture 6">
            <a:extLst>
              <a:ext uri="{FF2B5EF4-FFF2-40B4-BE49-F238E27FC236}">
                <a16:creationId xmlns:a16="http://schemas.microsoft.com/office/drawing/2014/main" id="{768FE7F9-1187-41A4-86CE-25F4B2102960}"/>
              </a:ext>
            </a:extLst>
          </p:cNvPr>
          <p:cNvPicPr>
            <a:picLocks noChangeAspect="1"/>
          </p:cNvPicPr>
          <p:nvPr/>
        </p:nvPicPr>
        <p:blipFill rotWithShape="1">
          <a:blip r:embed="rId5"/>
          <a:srcRect l="57153" t="24444" r="15000" b="25802"/>
          <a:stretch/>
        </p:blipFill>
        <p:spPr>
          <a:xfrm>
            <a:off x="939799" y="1833033"/>
            <a:ext cx="5765800" cy="4186376"/>
          </a:xfrm>
          <a:prstGeom prst="rect">
            <a:avLst/>
          </a:prstGeom>
        </p:spPr>
      </p:pic>
    </p:spTree>
    <p:extLst>
      <p:ext uri="{BB962C8B-B14F-4D97-AF65-F5344CB8AC3E}">
        <p14:creationId xmlns:p14="http://schemas.microsoft.com/office/powerpoint/2010/main" val="13346224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3976B75-EB37-45D5-8798-0F0DCD60BB55}"/>
              </a:ext>
            </a:extLst>
          </p:cNvPr>
          <p:cNvPicPr>
            <a:picLocks noChangeAspect="1"/>
          </p:cNvPicPr>
          <p:nvPr/>
        </p:nvPicPr>
        <p:blipFill rotWithShape="1">
          <a:blip r:embed="rId3"/>
          <a:srcRect l="21571" t="34176" r="60273" b="33512"/>
          <a:stretch/>
        </p:blipFill>
        <p:spPr>
          <a:xfrm rot="16200000">
            <a:off x="1333969" y="2701017"/>
            <a:ext cx="3270100" cy="3273695"/>
          </a:xfrm>
          <a:prstGeom prst="rect">
            <a:avLst/>
          </a:prstGeom>
        </p:spPr>
      </p:pic>
      <p:pic>
        <p:nvPicPr>
          <p:cNvPr id="5" name="Picture 4">
            <a:extLst>
              <a:ext uri="{FF2B5EF4-FFF2-40B4-BE49-F238E27FC236}">
                <a16:creationId xmlns:a16="http://schemas.microsoft.com/office/drawing/2014/main" id="{329A1342-A60F-4DFF-BCB2-2D159DC1688B}"/>
              </a:ext>
            </a:extLst>
          </p:cNvPr>
          <p:cNvPicPr>
            <a:picLocks noChangeAspect="1"/>
          </p:cNvPicPr>
          <p:nvPr/>
        </p:nvPicPr>
        <p:blipFill rotWithShape="1">
          <a:blip r:embed="rId4"/>
          <a:srcRect l="27361" t="27901" r="62916" b="16543"/>
          <a:stretch/>
        </p:blipFill>
        <p:spPr>
          <a:xfrm rot="16200000">
            <a:off x="2459777" y="265479"/>
            <a:ext cx="1018483" cy="3273696"/>
          </a:xfrm>
          <a:prstGeom prst="rect">
            <a:avLst/>
          </a:prstGeom>
        </p:spPr>
      </p:pic>
      <p:pic>
        <p:nvPicPr>
          <p:cNvPr id="6" name="Picture 5">
            <a:extLst>
              <a:ext uri="{FF2B5EF4-FFF2-40B4-BE49-F238E27FC236}">
                <a16:creationId xmlns:a16="http://schemas.microsoft.com/office/drawing/2014/main" id="{570A1F63-76A2-4AA1-A10D-57CAC3A9F76D}"/>
              </a:ext>
            </a:extLst>
          </p:cNvPr>
          <p:cNvPicPr>
            <a:picLocks noChangeAspect="1"/>
          </p:cNvPicPr>
          <p:nvPr/>
        </p:nvPicPr>
        <p:blipFill rotWithShape="1">
          <a:blip r:embed="rId5"/>
          <a:srcRect l="22153" t="32346" r="60138" b="35164"/>
          <a:stretch/>
        </p:blipFill>
        <p:spPr>
          <a:xfrm>
            <a:off x="6745287" y="1588388"/>
            <a:ext cx="3208868" cy="3270102"/>
          </a:xfrm>
          <a:prstGeom prst="rect">
            <a:avLst/>
          </a:prstGeom>
        </p:spPr>
      </p:pic>
    </p:spTree>
    <p:extLst>
      <p:ext uri="{BB962C8B-B14F-4D97-AF65-F5344CB8AC3E}">
        <p14:creationId xmlns:p14="http://schemas.microsoft.com/office/powerpoint/2010/main" val="6329100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conic Aligner and Retainer Material - Orthodontic Supplies Australia">
            <a:extLst>
              <a:ext uri="{FF2B5EF4-FFF2-40B4-BE49-F238E27FC236}">
                <a16:creationId xmlns:a16="http://schemas.microsoft.com/office/drawing/2014/main" id="{72CAD4BC-2250-5D42-CFE6-7476692B42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0725" y="0"/>
            <a:ext cx="820896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24137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9959B86-AEEF-689B-CF2B-81AE0C10B9F0}"/>
              </a:ext>
            </a:extLst>
          </p:cNvPr>
          <p:cNvPicPr>
            <a:picLocks noChangeAspect="1"/>
          </p:cNvPicPr>
          <p:nvPr/>
        </p:nvPicPr>
        <p:blipFill rotWithShape="1">
          <a:blip r:embed="rId3"/>
          <a:srcRect l="37449" t="23828" r="35239" b="12109"/>
          <a:stretch/>
        </p:blipFill>
        <p:spPr>
          <a:xfrm>
            <a:off x="2114551" y="142876"/>
            <a:ext cx="7272337" cy="6715124"/>
          </a:xfrm>
          <a:prstGeom prst="rect">
            <a:avLst/>
          </a:prstGeom>
        </p:spPr>
      </p:pic>
    </p:spTree>
    <p:extLst>
      <p:ext uri="{BB962C8B-B14F-4D97-AF65-F5344CB8AC3E}">
        <p14:creationId xmlns:p14="http://schemas.microsoft.com/office/powerpoint/2010/main" val="7668209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1A1ADE2-36F9-F68F-1AC7-9BC6499849FC}"/>
              </a:ext>
            </a:extLst>
          </p:cNvPr>
          <p:cNvPicPr>
            <a:picLocks noChangeAspect="1"/>
          </p:cNvPicPr>
          <p:nvPr/>
        </p:nvPicPr>
        <p:blipFill rotWithShape="1">
          <a:blip r:embed="rId3"/>
          <a:srcRect l="38320" t="25417" r="32852" b="55833"/>
          <a:stretch/>
        </p:blipFill>
        <p:spPr>
          <a:xfrm>
            <a:off x="2695006" y="1576966"/>
            <a:ext cx="6448995" cy="3704068"/>
          </a:xfrm>
          <a:prstGeom prst="rect">
            <a:avLst/>
          </a:prstGeom>
        </p:spPr>
      </p:pic>
    </p:spTree>
    <p:extLst>
      <p:ext uri="{BB962C8B-B14F-4D97-AF65-F5344CB8AC3E}">
        <p14:creationId xmlns:p14="http://schemas.microsoft.com/office/powerpoint/2010/main" val="8744412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2CC4F59-03D8-43C7-BA2E-E9EAA1D16AED}"/>
              </a:ext>
            </a:extLst>
          </p:cNvPr>
          <p:cNvPicPr>
            <a:picLocks noChangeAspect="1"/>
          </p:cNvPicPr>
          <p:nvPr/>
        </p:nvPicPr>
        <p:blipFill rotWithShape="1">
          <a:blip r:embed="rId3"/>
          <a:srcRect l="21805" t="29013" r="60070" b="28765"/>
          <a:stretch/>
        </p:blipFill>
        <p:spPr>
          <a:xfrm>
            <a:off x="3686175" y="953558"/>
            <a:ext cx="4173009" cy="4659586"/>
          </a:xfrm>
          <a:prstGeom prst="rect">
            <a:avLst/>
          </a:prstGeom>
        </p:spPr>
      </p:pic>
    </p:spTree>
    <p:extLst>
      <p:ext uri="{BB962C8B-B14F-4D97-AF65-F5344CB8AC3E}">
        <p14:creationId xmlns:p14="http://schemas.microsoft.com/office/powerpoint/2010/main" val="5862560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4ADF00D-2892-0BD5-89BF-ABEC5FF3A14E}"/>
              </a:ext>
            </a:extLst>
          </p:cNvPr>
          <p:cNvPicPr>
            <a:picLocks noChangeAspect="1"/>
          </p:cNvPicPr>
          <p:nvPr/>
        </p:nvPicPr>
        <p:blipFill rotWithShape="1">
          <a:blip r:embed="rId3"/>
          <a:srcRect l="35273" t="20833" r="41406" b="35417"/>
          <a:stretch/>
        </p:blipFill>
        <p:spPr>
          <a:xfrm>
            <a:off x="157161" y="150019"/>
            <a:ext cx="5143501" cy="5697702"/>
          </a:xfrm>
          <a:prstGeom prst="rect">
            <a:avLst/>
          </a:prstGeom>
        </p:spPr>
      </p:pic>
      <p:pic>
        <p:nvPicPr>
          <p:cNvPr id="5" name="Picture 4">
            <a:extLst>
              <a:ext uri="{FF2B5EF4-FFF2-40B4-BE49-F238E27FC236}">
                <a16:creationId xmlns:a16="http://schemas.microsoft.com/office/drawing/2014/main" id="{C3BC6DF4-4B56-F9D1-EDC5-E7D60BD3A9AB}"/>
              </a:ext>
            </a:extLst>
          </p:cNvPr>
          <p:cNvPicPr>
            <a:picLocks noChangeAspect="1"/>
          </p:cNvPicPr>
          <p:nvPr/>
        </p:nvPicPr>
        <p:blipFill rotWithShape="1">
          <a:blip r:embed="rId4"/>
          <a:srcRect l="33867" t="60834" r="30859" b="12083"/>
          <a:stretch/>
        </p:blipFill>
        <p:spPr>
          <a:xfrm>
            <a:off x="3592361" y="77075"/>
            <a:ext cx="8171015" cy="3851987"/>
          </a:xfrm>
          <a:prstGeom prst="rect">
            <a:avLst/>
          </a:prstGeom>
        </p:spPr>
      </p:pic>
      <p:sp>
        <p:nvSpPr>
          <p:cNvPr id="8" name="TextBox 7">
            <a:extLst>
              <a:ext uri="{FF2B5EF4-FFF2-40B4-BE49-F238E27FC236}">
                <a16:creationId xmlns:a16="http://schemas.microsoft.com/office/drawing/2014/main" id="{15FC52D2-3B90-2944-91AD-FD62E391C435}"/>
              </a:ext>
            </a:extLst>
          </p:cNvPr>
          <p:cNvSpPr txBox="1"/>
          <p:nvPr/>
        </p:nvSpPr>
        <p:spPr>
          <a:xfrm>
            <a:off x="5300662" y="4195602"/>
            <a:ext cx="6505576" cy="2585323"/>
          </a:xfrm>
          <a:prstGeom prst="rect">
            <a:avLst/>
          </a:prstGeom>
          <a:noFill/>
        </p:spPr>
        <p:txBody>
          <a:bodyPr wrap="square" rtlCol="0">
            <a:spAutoFit/>
          </a:bodyPr>
          <a:lstStyle/>
          <a:p>
            <a:pPr algn="just"/>
            <a:r>
              <a:rPr lang="en-US" b="0" i="0" dirty="0">
                <a:solidFill>
                  <a:srgbClr val="485155"/>
                </a:solidFill>
                <a:effectLst/>
                <a:latin typeface="Open Sans" panose="020B0606030504020204" pitchFamily="34" charset="0"/>
              </a:rPr>
              <a:t>Unbreakable, abrasion-resistant, transparent compound material with a hard and soft side. Hard side bonds to acrylic. Already pre-dried and vacuum-sealed for instant use.</a:t>
            </a:r>
          </a:p>
          <a:p>
            <a:pPr algn="just">
              <a:buFont typeface="Arial" panose="020B0604020202020204" pitchFamily="34" charset="0"/>
              <a:buChar char="•"/>
            </a:pPr>
            <a:r>
              <a:rPr lang="en-US" b="1" i="0" dirty="0">
                <a:solidFill>
                  <a:srgbClr val="485155"/>
                </a:solidFill>
                <a:effectLst/>
                <a:latin typeface="Open Sans" panose="020B0606030504020204" pitchFamily="34" charset="0"/>
              </a:rPr>
              <a:t>Application</a:t>
            </a:r>
            <a:endParaRPr lang="en-US" b="0" i="0" dirty="0">
              <a:solidFill>
                <a:srgbClr val="485155"/>
              </a:solidFill>
              <a:effectLst/>
              <a:latin typeface="Open Sans" panose="020B0606030504020204" pitchFamily="34" charset="0"/>
            </a:endParaRPr>
          </a:p>
          <a:p>
            <a:pPr algn="just">
              <a:buFont typeface="Arial" panose="020B0604020202020204" pitchFamily="34" charset="0"/>
              <a:buChar char="•"/>
            </a:pPr>
            <a:r>
              <a:rPr lang="en-US" b="0" i="0" dirty="0" err="1">
                <a:solidFill>
                  <a:srgbClr val="485155"/>
                </a:solidFill>
                <a:effectLst/>
                <a:latin typeface="Open Sans" panose="020B0606030504020204" pitchFamily="34" charset="0"/>
              </a:rPr>
              <a:t>Minplast</a:t>
            </a:r>
            <a:r>
              <a:rPr lang="en-US" b="0" i="0" dirty="0">
                <a:solidFill>
                  <a:srgbClr val="485155"/>
                </a:solidFill>
                <a:effectLst/>
                <a:latin typeface="Open Sans" panose="020B0606030504020204" pitchFamily="34" charset="0"/>
              </a:rPr>
              <a:t> splints, bruxism splints, occlusal splints, intra-oral anti-snoring devices</a:t>
            </a:r>
          </a:p>
          <a:p>
            <a:pPr algn="just"/>
            <a:br>
              <a:rPr lang="en-US" dirty="0"/>
            </a:br>
            <a:endParaRPr lang="en-US" dirty="0"/>
          </a:p>
        </p:txBody>
      </p:sp>
    </p:spTree>
    <p:extLst>
      <p:ext uri="{BB962C8B-B14F-4D97-AF65-F5344CB8AC3E}">
        <p14:creationId xmlns:p14="http://schemas.microsoft.com/office/powerpoint/2010/main" val="42482849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7874A16-3741-F7B1-B05E-8FA7CDC36AD0}"/>
              </a:ext>
            </a:extLst>
          </p:cNvPr>
          <p:cNvPicPr>
            <a:picLocks noChangeAspect="1"/>
          </p:cNvPicPr>
          <p:nvPr/>
        </p:nvPicPr>
        <p:blipFill rotWithShape="1">
          <a:blip r:embed="rId3"/>
          <a:srcRect l="37069" t="22708" r="34258" b="58542"/>
          <a:stretch/>
        </p:blipFill>
        <p:spPr>
          <a:xfrm>
            <a:off x="327932" y="1204046"/>
            <a:ext cx="11536136" cy="4243387"/>
          </a:xfrm>
          <a:prstGeom prst="rect">
            <a:avLst/>
          </a:prstGeom>
        </p:spPr>
      </p:pic>
    </p:spTree>
    <p:extLst>
      <p:ext uri="{BB962C8B-B14F-4D97-AF65-F5344CB8AC3E}">
        <p14:creationId xmlns:p14="http://schemas.microsoft.com/office/powerpoint/2010/main" val="6345939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39C1358-7479-699A-A343-6B85B36094CB}"/>
              </a:ext>
            </a:extLst>
          </p:cNvPr>
          <p:cNvPicPr>
            <a:picLocks noChangeAspect="1"/>
          </p:cNvPicPr>
          <p:nvPr/>
        </p:nvPicPr>
        <p:blipFill rotWithShape="1">
          <a:blip r:embed="rId3"/>
          <a:srcRect l="26484" t="28125" r="53711" b="33959"/>
          <a:stretch/>
        </p:blipFill>
        <p:spPr>
          <a:xfrm>
            <a:off x="957263" y="828674"/>
            <a:ext cx="2414588" cy="2600326"/>
          </a:xfrm>
          <a:prstGeom prst="rect">
            <a:avLst/>
          </a:prstGeom>
        </p:spPr>
      </p:pic>
      <p:pic>
        <p:nvPicPr>
          <p:cNvPr id="9" name="Picture 8">
            <a:extLst>
              <a:ext uri="{FF2B5EF4-FFF2-40B4-BE49-F238E27FC236}">
                <a16:creationId xmlns:a16="http://schemas.microsoft.com/office/drawing/2014/main" id="{9687FF6C-BD1D-C21A-16DC-5BD53369E414}"/>
              </a:ext>
            </a:extLst>
          </p:cNvPr>
          <p:cNvPicPr>
            <a:picLocks noChangeAspect="1"/>
          </p:cNvPicPr>
          <p:nvPr/>
        </p:nvPicPr>
        <p:blipFill rotWithShape="1">
          <a:blip r:embed="rId4"/>
          <a:srcRect l="46172" t="47500" r="36602" b="14584"/>
          <a:stretch/>
        </p:blipFill>
        <p:spPr>
          <a:xfrm>
            <a:off x="4221957" y="828674"/>
            <a:ext cx="2100263" cy="2600326"/>
          </a:xfrm>
          <a:prstGeom prst="rect">
            <a:avLst/>
          </a:prstGeom>
        </p:spPr>
      </p:pic>
      <p:pic>
        <p:nvPicPr>
          <p:cNvPr id="11" name="Picture 10">
            <a:extLst>
              <a:ext uri="{FF2B5EF4-FFF2-40B4-BE49-F238E27FC236}">
                <a16:creationId xmlns:a16="http://schemas.microsoft.com/office/drawing/2014/main" id="{223116CE-E9F5-E133-C176-4F3FFA15A5C9}"/>
              </a:ext>
            </a:extLst>
          </p:cNvPr>
          <p:cNvPicPr>
            <a:picLocks noChangeAspect="1"/>
          </p:cNvPicPr>
          <p:nvPr/>
        </p:nvPicPr>
        <p:blipFill rotWithShape="1">
          <a:blip r:embed="rId5"/>
          <a:srcRect l="26484" t="38542" r="35782" b="29167"/>
          <a:stretch/>
        </p:blipFill>
        <p:spPr>
          <a:xfrm>
            <a:off x="6786564" y="993846"/>
            <a:ext cx="4600575" cy="2214562"/>
          </a:xfrm>
          <a:prstGeom prst="rect">
            <a:avLst/>
          </a:prstGeom>
        </p:spPr>
      </p:pic>
      <p:pic>
        <p:nvPicPr>
          <p:cNvPr id="13" name="Picture 12">
            <a:extLst>
              <a:ext uri="{FF2B5EF4-FFF2-40B4-BE49-F238E27FC236}">
                <a16:creationId xmlns:a16="http://schemas.microsoft.com/office/drawing/2014/main" id="{CC34D022-9FA9-D9C7-6EE7-75096B373ACA}"/>
              </a:ext>
            </a:extLst>
          </p:cNvPr>
          <p:cNvPicPr>
            <a:picLocks noChangeAspect="1"/>
          </p:cNvPicPr>
          <p:nvPr/>
        </p:nvPicPr>
        <p:blipFill rotWithShape="1">
          <a:blip r:embed="rId6"/>
          <a:srcRect l="28594" t="29792" r="53242" b="34791"/>
          <a:stretch/>
        </p:blipFill>
        <p:spPr>
          <a:xfrm>
            <a:off x="717088" y="3236118"/>
            <a:ext cx="2654763" cy="2911676"/>
          </a:xfrm>
          <a:prstGeom prst="rect">
            <a:avLst/>
          </a:prstGeom>
        </p:spPr>
      </p:pic>
      <p:pic>
        <p:nvPicPr>
          <p:cNvPr id="15" name="Picture 14">
            <a:extLst>
              <a:ext uri="{FF2B5EF4-FFF2-40B4-BE49-F238E27FC236}">
                <a16:creationId xmlns:a16="http://schemas.microsoft.com/office/drawing/2014/main" id="{47BC8AF1-3C2D-B805-761D-1C317D5115CB}"/>
              </a:ext>
            </a:extLst>
          </p:cNvPr>
          <p:cNvPicPr>
            <a:picLocks noChangeAspect="1"/>
          </p:cNvPicPr>
          <p:nvPr/>
        </p:nvPicPr>
        <p:blipFill rotWithShape="1">
          <a:blip r:embed="rId7"/>
          <a:srcRect l="45469" t="41042" r="13750" b="23542"/>
          <a:stretch/>
        </p:blipFill>
        <p:spPr>
          <a:xfrm>
            <a:off x="6112670" y="3236118"/>
            <a:ext cx="5948362" cy="2905810"/>
          </a:xfrm>
          <a:prstGeom prst="rect">
            <a:avLst/>
          </a:prstGeom>
        </p:spPr>
      </p:pic>
      <p:pic>
        <p:nvPicPr>
          <p:cNvPr id="5122" name="Picture 2" descr="Galaxy Cutting Wheel - Ortho Technology">
            <a:extLst>
              <a:ext uri="{FF2B5EF4-FFF2-40B4-BE49-F238E27FC236}">
                <a16:creationId xmlns:a16="http://schemas.microsoft.com/office/drawing/2014/main" id="{AFF5E085-7E42-2C0F-EED3-B1AE08E0CD1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437113" y="2988918"/>
            <a:ext cx="2989599" cy="33170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27517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731B26D-E61C-1447-F025-F7550866FD78}"/>
              </a:ext>
            </a:extLst>
          </p:cNvPr>
          <p:cNvPicPr>
            <a:picLocks noChangeAspect="1"/>
          </p:cNvPicPr>
          <p:nvPr/>
        </p:nvPicPr>
        <p:blipFill rotWithShape="1">
          <a:blip r:embed="rId3"/>
          <a:srcRect l="37734" t="39167" r="33555" b="42083"/>
          <a:stretch/>
        </p:blipFill>
        <p:spPr>
          <a:xfrm>
            <a:off x="1720452" y="1428751"/>
            <a:ext cx="8751096" cy="3214687"/>
          </a:xfrm>
          <a:prstGeom prst="rect">
            <a:avLst/>
          </a:prstGeom>
        </p:spPr>
      </p:pic>
    </p:spTree>
    <p:extLst>
      <p:ext uri="{BB962C8B-B14F-4D97-AF65-F5344CB8AC3E}">
        <p14:creationId xmlns:p14="http://schemas.microsoft.com/office/powerpoint/2010/main" val="32344637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83D45F-1D62-9353-E50D-3D49E011889C}"/>
              </a:ext>
            </a:extLst>
          </p:cNvPr>
          <p:cNvSpPr>
            <a:spLocks noGrp="1"/>
          </p:cNvSpPr>
          <p:nvPr>
            <p:ph type="title"/>
          </p:nvPr>
        </p:nvSpPr>
        <p:spPr>
          <a:xfrm>
            <a:off x="2852738" y="218350"/>
            <a:ext cx="10515600" cy="1325563"/>
          </a:xfrm>
        </p:spPr>
        <p:txBody>
          <a:bodyPr/>
          <a:lstStyle/>
          <a:p>
            <a:r>
              <a:rPr lang="en-US" b="1" dirty="0"/>
              <a:t>Clear fusion hybrid retainer</a:t>
            </a:r>
          </a:p>
        </p:txBody>
      </p:sp>
      <p:pic>
        <p:nvPicPr>
          <p:cNvPr id="4098" name="Picture 2">
            <a:extLst>
              <a:ext uri="{FF2B5EF4-FFF2-40B4-BE49-F238E27FC236}">
                <a16:creationId xmlns:a16="http://schemas.microsoft.com/office/drawing/2014/main" id="{29E58F39-D4FF-07AA-0B10-77D58600CE37}"/>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3295651" y="1215301"/>
            <a:ext cx="5272087" cy="49346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152041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8D1FE-9236-FBD0-A932-5C64C809A88C}"/>
              </a:ext>
            </a:extLst>
          </p:cNvPr>
          <p:cNvSpPr>
            <a:spLocks noGrp="1"/>
          </p:cNvSpPr>
          <p:nvPr>
            <p:ph type="title"/>
          </p:nvPr>
        </p:nvSpPr>
        <p:spPr>
          <a:xfrm>
            <a:off x="2809875" y="435530"/>
            <a:ext cx="10515600" cy="1325563"/>
          </a:xfrm>
        </p:spPr>
        <p:txBody>
          <a:bodyPr/>
          <a:lstStyle/>
          <a:p>
            <a:pPr algn="l"/>
            <a:r>
              <a:rPr lang="en-US" b="1" i="0" dirty="0" err="1">
                <a:solidFill>
                  <a:srgbClr val="085A6B"/>
                </a:solidFill>
                <a:effectLst/>
                <a:latin typeface="Tahoma" panose="020B0604030504040204" pitchFamily="34" charset="0"/>
              </a:rPr>
              <a:t>ClearRetain</a:t>
            </a:r>
            <a:r>
              <a:rPr lang="en-US" b="1" i="0" dirty="0">
                <a:solidFill>
                  <a:srgbClr val="085A6B"/>
                </a:solidFill>
                <a:effectLst/>
                <a:latin typeface="Tahoma" panose="020B0604030504040204" pitchFamily="34" charset="0"/>
              </a:rPr>
              <a:t> Hybrid</a:t>
            </a:r>
          </a:p>
        </p:txBody>
      </p:sp>
      <p:pic>
        <p:nvPicPr>
          <p:cNvPr id="4" name="Content Placeholder 3">
            <a:extLst>
              <a:ext uri="{FF2B5EF4-FFF2-40B4-BE49-F238E27FC236}">
                <a16:creationId xmlns:a16="http://schemas.microsoft.com/office/drawing/2014/main" id="{9FE8E0FF-2A24-6338-16F5-C8ECA5F0FEA6}"/>
              </a:ext>
            </a:extLst>
          </p:cNvPr>
          <p:cNvPicPr>
            <a:picLocks noGrp="1" noChangeAspect="1"/>
          </p:cNvPicPr>
          <p:nvPr>
            <p:ph idx="1"/>
          </p:nvPr>
        </p:nvPicPr>
        <p:blipFill>
          <a:blip r:embed="rId2"/>
          <a:stretch>
            <a:fillRect/>
          </a:stretch>
        </p:blipFill>
        <p:spPr>
          <a:xfrm>
            <a:off x="3571875" y="1761093"/>
            <a:ext cx="4169768" cy="3335814"/>
          </a:xfrm>
          <a:prstGeom prst="rect">
            <a:avLst/>
          </a:prstGeom>
        </p:spPr>
      </p:pic>
    </p:spTree>
    <p:extLst>
      <p:ext uri="{BB962C8B-B14F-4D97-AF65-F5344CB8AC3E}">
        <p14:creationId xmlns:p14="http://schemas.microsoft.com/office/powerpoint/2010/main" val="25253845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3466322-1B3E-DDC6-5BEC-409B866E85F8}"/>
              </a:ext>
            </a:extLst>
          </p:cNvPr>
          <p:cNvPicPr>
            <a:picLocks noChangeAspect="1"/>
          </p:cNvPicPr>
          <p:nvPr/>
        </p:nvPicPr>
        <p:blipFill rotWithShape="1">
          <a:blip r:embed="rId2"/>
          <a:srcRect l="3232" t="18542" b="28542"/>
          <a:stretch/>
        </p:blipFill>
        <p:spPr>
          <a:xfrm>
            <a:off x="3484483" y="171451"/>
            <a:ext cx="5223033" cy="6125830"/>
          </a:xfrm>
          <a:prstGeom prst="rect">
            <a:avLst/>
          </a:prstGeom>
        </p:spPr>
      </p:pic>
    </p:spTree>
    <p:extLst>
      <p:ext uri="{BB962C8B-B14F-4D97-AF65-F5344CB8AC3E}">
        <p14:creationId xmlns:p14="http://schemas.microsoft.com/office/powerpoint/2010/main" val="37504854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2C30D-3372-E205-EF4F-637696E4FEA2}"/>
              </a:ext>
            </a:extLst>
          </p:cNvPr>
          <p:cNvSpPr>
            <a:spLocks noGrp="1"/>
          </p:cNvSpPr>
          <p:nvPr>
            <p:ph type="title"/>
          </p:nvPr>
        </p:nvSpPr>
        <p:spPr>
          <a:xfrm>
            <a:off x="838200" y="2103437"/>
            <a:ext cx="10515600" cy="1325563"/>
          </a:xfrm>
        </p:spPr>
        <p:txBody>
          <a:bodyPr>
            <a:normAutofit/>
          </a:bodyPr>
          <a:lstStyle/>
          <a:p>
            <a:r>
              <a:rPr lang="en-US" b="1" dirty="0"/>
              <a:t>Q: What are the drawbacks of clear retainer?</a:t>
            </a:r>
            <a:br>
              <a:rPr lang="en-US" b="1" dirty="0"/>
            </a:br>
            <a:r>
              <a:rPr lang="en-US" b="1" dirty="0"/>
              <a:t>Q: What is the best gauge of clear retainer?</a:t>
            </a:r>
          </a:p>
        </p:txBody>
      </p:sp>
    </p:spTree>
    <p:extLst>
      <p:ext uri="{BB962C8B-B14F-4D97-AF65-F5344CB8AC3E}">
        <p14:creationId xmlns:p14="http://schemas.microsoft.com/office/powerpoint/2010/main" val="152230846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141FE463-2338-7AAB-ACD3-CC7473EB58F3}"/>
              </a:ext>
            </a:extLst>
          </p:cNvPr>
          <p:cNvPicPr>
            <a:picLocks noGrp="1" noChangeAspect="1"/>
          </p:cNvPicPr>
          <p:nvPr>
            <p:ph idx="1"/>
          </p:nvPr>
        </p:nvPicPr>
        <p:blipFill>
          <a:blip r:embed="rId3"/>
          <a:stretch>
            <a:fillRect/>
          </a:stretch>
        </p:blipFill>
        <p:spPr>
          <a:xfrm>
            <a:off x="1217640" y="1792750"/>
            <a:ext cx="3814473" cy="3494174"/>
          </a:xfrm>
          <a:prstGeom prst="rect">
            <a:avLst/>
          </a:prstGeom>
        </p:spPr>
      </p:pic>
      <p:pic>
        <p:nvPicPr>
          <p:cNvPr id="6" name="Picture 5">
            <a:extLst>
              <a:ext uri="{FF2B5EF4-FFF2-40B4-BE49-F238E27FC236}">
                <a16:creationId xmlns:a16="http://schemas.microsoft.com/office/drawing/2014/main" id="{067626AE-BC1C-93A6-292A-4F3CD9FBB6C4}"/>
              </a:ext>
            </a:extLst>
          </p:cNvPr>
          <p:cNvPicPr>
            <a:picLocks noChangeAspect="1"/>
          </p:cNvPicPr>
          <p:nvPr/>
        </p:nvPicPr>
        <p:blipFill rotWithShape="1">
          <a:blip r:embed="rId4"/>
          <a:srcRect l="47217" t="24652" r="27273" b="16768"/>
          <a:stretch/>
        </p:blipFill>
        <p:spPr>
          <a:xfrm>
            <a:off x="5735780" y="195319"/>
            <a:ext cx="4835235" cy="6245690"/>
          </a:xfrm>
          <a:prstGeom prst="rect">
            <a:avLst/>
          </a:prstGeom>
        </p:spPr>
      </p:pic>
    </p:spTree>
    <p:extLst>
      <p:ext uri="{BB962C8B-B14F-4D97-AF65-F5344CB8AC3E}">
        <p14:creationId xmlns:p14="http://schemas.microsoft.com/office/powerpoint/2010/main" val="257890234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DAB6F5D-4036-F044-9D92-7D5BB1F2943A}"/>
              </a:ext>
            </a:extLst>
          </p:cNvPr>
          <p:cNvPicPr>
            <a:picLocks noChangeAspect="1"/>
          </p:cNvPicPr>
          <p:nvPr/>
        </p:nvPicPr>
        <p:blipFill rotWithShape="1">
          <a:blip r:embed="rId3"/>
          <a:srcRect l="21250" t="15556" r="25341" b="11717"/>
          <a:stretch/>
        </p:blipFill>
        <p:spPr>
          <a:xfrm>
            <a:off x="2840182" y="593580"/>
            <a:ext cx="6511636" cy="5904201"/>
          </a:xfrm>
          <a:prstGeom prst="rect">
            <a:avLst/>
          </a:prstGeom>
        </p:spPr>
      </p:pic>
    </p:spTree>
    <p:extLst>
      <p:ext uri="{BB962C8B-B14F-4D97-AF65-F5344CB8AC3E}">
        <p14:creationId xmlns:p14="http://schemas.microsoft.com/office/powerpoint/2010/main" val="49894322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170A8B-261E-8417-3F5F-F48C8825BE5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A6443F04-C415-417C-78C3-C4C6B2B2BF43}"/>
              </a:ext>
            </a:extLst>
          </p:cNvPr>
          <p:cNvSpPr>
            <a:spLocks noGrp="1"/>
          </p:cNvSpPr>
          <p:nvPr>
            <p:ph idx="1"/>
          </p:nvPr>
        </p:nvSpPr>
        <p:spPr/>
        <p:txBody>
          <a:bodyPr/>
          <a:lstStyle/>
          <a:p>
            <a:endParaRPr lang="en-US"/>
          </a:p>
        </p:txBody>
      </p:sp>
      <p:pic>
        <p:nvPicPr>
          <p:cNvPr id="4" name="Picture 2" descr="DURAN®+, pressure moulding technique, product image, catalogue">
            <a:extLst>
              <a:ext uri="{FF2B5EF4-FFF2-40B4-BE49-F238E27FC236}">
                <a16:creationId xmlns:a16="http://schemas.microsoft.com/office/drawing/2014/main" id="{FF1CF23B-203E-2293-1E7A-098A0D2B7A5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94337" y="681037"/>
            <a:ext cx="6124575" cy="6124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644328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DA5264C3-5BB9-4AC6-2FD9-D6D037CCE89E}"/>
              </a:ext>
            </a:extLst>
          </p:cNvPr>
          <p:cNvPicPr>
            <a:picLocks noGrp="1" noChangeAspect="1"/>
          </p:cNvPicPr>
          <p:nvPr>
            <p:ph idx="1"/>
          </p:nvPr>
        </p:nvPicPr>
        <p:blipFill>
          <a:blip r:embed="rId3"/>
          <a:stretch>
            <a:fillRect/>
          </a:stretch>
        </p:blipFill>
        <p:spPr>
          <a:xfrm>
            <a:off x="696119" y="1124743"/>
            <a:ext cx="5590382" cy="5590382"/>
          </a:xfrm>
          <a:prstGeom prst="rect">
            <a:avLst/>
          </a:prstGeom>
        </p:spPr>
      </p:pic>
      <p:pic>
        <p:nvPicPr>
          <p:cNvPr id="6" name="Picture 5">
            <a:extLst>
              <a:ext uri="{FF2B5EF4-FFF2-40B4-BE49-F238E27FC236}">
                <a16:creationId xmlns:a16="http://schemas.microsoft.com/office/drawing/2014/main" id="{199CCE6C-E608-6753-F691-3578C0176821}"/>
              </a:ext>
            </a:extLst>
          </p:cNvPr>
          <p:cNvPicPr>
            <a:picLocks noChangeAspect="1"/>
          </p:cNvPicPr>
          <p:nvPr/>
        </p:nvPicPr>
        <p:blipFill rotWithShape="1">
          <a:blip r:embed="rId4"/>
          <a:srcRect l="33750" t="27165" r="43164" b="33125"/>
          <a:stretch/>
        </p:blipFill>
        <p:spPr>
          <a:xfrm>
            <a:off x="5742000" y="811211"/>
            <a:ext cx="5753881" cy="5590382"/>
          </a:xfrm>
          <a:prstGeom prst="rect">
            <a:avLst/>
          </a:prstGeom>
        </p:spPr>
      </p:pic>
    </p:spTree>
    <p:extLst>
      <p:ext uri="{BB962C8B-B14F-4D97-AF65-F5344CB8AC3E}">
        <p14:creationId xmlns:p14="http://schemas.microsoft.com/office/powerpoint/2010/main" val="192187467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E288B6E-ECA8-DA3E-3F0B-CA896A6B569B}"/>
              </a:ext>
            </a:extLst>
          </p:cNvPr>
          <p:cNvPicPr>
            <a:picLocks noChangeAspect="1"/>
          </p:cNvPicPr>
          <p:nvPr/>
        </p:nvPicPr>
        <p:blipFill rotWithShape="1">
          <a:blip r:embed="rId3"/>
          <a:srcRect l="37383" t="51216" r="33554" b="30208"/>
          <a:stretch/>
        </p:blipFill>
        <p:spPr>
          <a:xfrm>
            <a:off x="1545657" y="1485900"/>
            <a:ext cx="9100686" cy="3271838"/>
          </a:xfrm>
          <a:prstGeom prst="rect">
            <a:avLst/>
          </a:prstGeom>
        </p:spPr>
      </p:pic>
    </p:spTree>
    <p:extLst>
      <p:ext uri="{BB962C8B-B14F-4D97-AF65-F5344CB8AC3E}">
        <p14:creationId xmlns:p14="http://schemas.microsoft.com/office/powerpoint/2010/main" val="320979791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A1EFC92-211A-1D2F-A00D-3DBE0CA31C3A}"/>
              </a:ext>
            </a:extLst>
          </p:cNvPr>
          <p:cNvPicPr>
            <a:picLocks noChangeAspect="1"/>
          </p:cNvPicPr>
          <p:nvPr/>
        </p:nvPicPr>
        <p:blipFill rotWithShape="1">
          <a:blip r:embed="rId2"/>
          <a:srcRect t="-625" r="13164" b="625"/>
          <a:stretch/>
        </p:blipFill>
        <p:spPr>
          <a:xfrm>
            <a:off x="142876" y="0"/>
            <a:ext cx="10587038" cy="6858000"/>
          </a:xfrm>
          <a:prstGeom prst="rect">
            <a:avLst/>
          </a:prstGeom>
        </p:spPr>
      </p:pic>
    </p:spTree>
    <p:extLst>
      <p:ext uri="{BB962C8B-B14F-4D97-AF65-F5344CB8AC3E}">
        <p14:creationId xmlns:p14="http://schemas.microsoft.com/office/powerpoint/2010/main" val="410248438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Manufacturing of an OSAMU Retainer">
            <a:hlinkClick r:id="" action="ppaction://media"/>
            <a:extLst>
              <a:ext uri="{FF2B5EF4-FFF2-40B4-BE49-F238E27FC236}">
                <a16:creationId xmlns:a16="http://schemas.microsoft.com/office/drawing/2014/main" id="{576007D1-C22E-FA64-A6F7-5EFF96D028AD}"/>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398411" y="271462"/>
            <a:ext cx="9395177" cy="5284787"/>
          </a:xfrm>
          <a:prstGeom prst="rect">
            <a:avLst/>
          </a:prstGeom>
        </p:spPr>
      </p:pic>
    </p:spTree>
    <p:extLst>
      <p:ext uri="{BB962C8B-B14F-4D97-AF65-F5344CB8AC3E}">
        <p14:creationId xmlns:p14="http://schemas.microsoft.com/office/powerpoint/2010/main" val="2275053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4440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49D5C1B-8248-0990-684A-338C3C7BB9D9}"/>
              </a:ext>
            </a:extLst>
          </p:cNvPr>
          <p:cNvPicPr>
            <a:picLocks noChangeAspect="1"/>
          </p:cNvPicPr>
          <p:nvPr/>
        </p:nvPicPr>
        <p:blipFill rotWithShape="1">
          <a:blip r:embed="rId3"/>
          <a:srcRect l="36680" t="20625" r="33320" b="13750"/>
          <a:stretch/>
        </p:blipFill>
        <p:spPr>
          <a:xfrm>
            <a:off x="3545681" y="290912"/>
            <a:ext cx="5100638" cy="6276175"/>
          </a:xfrm>
          <a:prstGeom prst="rect">
            <a:avLst/>
          </a:prstGeom>
        </p:spPr>
      </p:pic>
    </p:spTree>
    <p:extLst>
      <p:ext uri="{BB962C8B-B14F-4D97-AF65-F5344CB8AC3E}">
        <p14:creationId xmlns:p14="http://schemas.microsoft.com/office/powerpoint/2010/main" val="190606029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54096B7-B80D-4BDC-890E-4AA6012433E0}"/>
              </a:ext>
            </a:extLst>
          </p:cNvPr>
          <p:cNvSpPr>
            <a:spLocks noGrp="1"/>
          </p:cNvSpPr>
          <p:nvPr>
            <p:ph idx="1"/>
          </p:nvPr>
        </p:nvSpPr>
        <p:spPr>
          <a:xfrm>
            <a:off x="4549019" y="3023537"/>
            <a:ext cx="10515600" cy="4351338"/>
          </a:xfrm>
        </p:spPr>
        <p:txBody>
          <a:bodyPr/>
          <a:lstStyle/>
          <a:p>
            <a:pPr marL="0" indent="0">
              <a:buNone/>
            </a:pPr>
            <a:r>
              <a:rPr lang="en-US" dirty="0"/>
              <a:t>Thanks for attention</a:t>
            </a:r>
          </a:p>
        </p:txBody>
      </p:sp>
    </p:spTree>
    <p:extLst>
      <p:ext uri="{BB962C8B-B14F-4D97-AF65-F5344CB8AC3E}">
        <p14:creationId xmlns:p14="http://schemas.microsoft.com/office/powerpoint/2010/main" val="150263652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2073EE-75C3-4797-97C2-398AB51EE81E}"/>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a16="http://schemas.microsoft.com/office/drawing/2014/main" id="{3E1945F6-4E0D-49D4-83F9-6082F9FCC91C}"/>
              </a:ext>
            </a:extLst>
          </p:cNvPr>
          <p:cNvSpPr>
            <a:spLocks noGrp="1"/>
          </p:cNvSpPr>
          <p:nvPr>
            <p:ph idx="1"/>
          </p:nvPr>
        </p:nvSpPr>
        <p:spPr/>
        <p:txBody>
          <a:bodyPr/>
          <a:lstStyle/>
          <a:p>
            <a:pPr marL="0" indent="0">
              <a:buNone/>
            </a:pPr>
            <a:r>
              <a:rPr lang="en-US" dirty="0"/>
              <a:t>Indian dental academy</a:t>
            </a:r>
          </a:p>
          <a:p>
            <a:pPr marL="0" indent="0">
              <a:buNone/>
            </a:pPr>
            <a:r>
              <a:rPr lang="en-US" dirty="0"/>
              <a:t>(J Bagh Coll Dentistry 2012;24(2):127- 136).</a:t>
            </a:r>
          </a:p>
          <a:p>
            <a:pPr marL="0" indent="0">
              <a:buNone/>
            </a:pPr>
            <a:r>
              <a:rPr lang="en-US" dirty="0"/>
              <a:t>Raja et al. 2014</a:t>
            </a:r>
          </a:p>
          <a:p>
            <a:pPr marL="0" indent="0">
              <a:buNone/>
            </a:pPr>
            <a:r>
              <a:rPr lang="en-US" dirty="0"/>
              <a:t>Bucci et al., 2019</a:t>
            </a:r>
          </a:p>
          <a:p>
            <a:pPr marL="0" indent="0">
              <a:buNone/>
            </a:pPr>
            <a:r>
              <a:rPr lang="en-US" dirty="0"/>
              <a:t>Scheu dental company   </a:t>
            </a:r>
          </a:p>
        </p:txBody>
      </p:sp>
    </p:spTree>
    <p:extLst>
      <p:ext uri="{BB962C8B-B14F-4D97-AF65-F5344CB8AC3E}">
        <p14:creationId xmlns:p14="http://schemas.microsoft.com/office/powerpoint/2010/main" val="12705141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remobable thermoplastic retainers" id="{294A81EE-30A0-43A2-9775-0B7D35F2358F}" vid="{3244BED3-D195-47D9-9482-8B84677C12F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remobable thermoplastic retainers</Template>
  <TotalTime>0</TotalTime>
  <Words>696</Words>
  <Application>Microsoft Office PowerPoint</Application>
  <PresentationFormat>Widescreen</PresentationFormat>
  <Paragraphs>97</Paragraphs>
  <Slides>48</Slides>
  <Notes>20</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48</vt:i4>
      </vt:variant>
    </vt:vector>
  </HeadingPairs>
  <TitlesOfParts>
    <vt:vector size="54" baseType="lpstr">
      <vt:lpstr>Arial</vt:lpstr>
      <vt:lpstr>Calibri</vt:lpstr>
      <vt:lpstr>Calibri Light</vt:lpstr>
      <vt:lpstr>Open Sans</vt:lpstr>
      <vt:lpstr>Tahoma</vt:lpstr>
      <vt:lpstr>Office Theme</vt:lpstr>
      <vt:lpstr>PowerPoint Presentation</vt:lpstr>
      <vt:lpstr>PowerPoint Presentation</vt:lpstr>
      <vt:lpstr>Thermoplastic materials </vt:lpstr>
      <vt:lpstr>Thermoplastic materials:        Which is better?</vt:lpstr>
      <vt:lpstr>PowerPoint Presentation</vt:lpstr>
      <vt:lpstr>PowerPoint Presentation</vt:lpstr>
      <vt:lpstr>Environmental factors</vt:lpstr>
      <vt:lpstr>PowerPoint Presentation</vt:lpstr>
      <vt:lpstr>Types of damage due to ageing                                         ?</vt:lpstr>
      <vt:lpstr>PowerPoint Presentation</vt:lpstr>
      <vt:lpstr>PowerPoint Presentation</vt:lpstr>
      <vt:lpstr>PowerPoint Presentation</vt:lpstr>
      <vt:lpstr>PowerPoint Presentation</vt:lpstr>
      <vt:lpstr>PowerPoint Presentation</vt:lpstr>
      <vt:lpstr>Pressure molding machine </vt:lpstr>
      <vt:lpstr>PowerPoint Presentation</vt:lpstr>
      <vt:lpstr>PowerPoint Presentation</vt:lpstr>
      <vt:lpstr>PowerPoint Presentation</vt:lpstr>
      <vt:lpstr>PowerPoint Presentation</vt:lpstr>
      <vt:lpstr>Uses of thermoforming process</vt:lpstr>
      <vt:lpstr>PowerPoint Presentation</vt:lpstr>
      <vt:lpstr>PowerPoint Presentation</vt:lpstr>
      <vt:lpstr>PowerPoint Presentation</vt:lpstr>
      <vt:lpstr>The material can be divided in 3 main categories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Clear fusion hybrid retainer</vt:lpstr>
      <vt:lpstr>ClearRetain Hybrid</vt:lpstr>
      <vt:lpstr>PowerPoint Presentation</vt:lpstr>
      <vt:lpstr>Q: What are the drawbacks of clear retainer? Q: What is the best gauge of clear retainer?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 m</dc:creator>
  <cp:lastModifiedBy>m m</cp:lastModifiedBy>
  <cp:revision>1</cp:revision>
  <dcterms:created xsi:type="dcterms:W3CDTF">2022-12-01T11:10:19Z</dcterms:created>
  <dcterms:modified xsi:type="dcterms:W3CDTF">2022-12-01T11:10:47Z</dcterms:modified>
</cp:coreProperties>
</file>