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0" r:id="rId5"/>
    <p:sldId id="258" r:id="rId6"/>
    <p:sldId id="272" r:id="rId7"/>
    <p:sldId id="271" r:id="rId8"/>
    <p:sldId id="275" r:id="rId9"/>
    <p:sldId id="264" r:id="rId10"/>
    <p:sldId id="276" r:id="rId11"/>
    <p:sldId id="261" r:id="rId12"/>
    <p:sldId id="262" r:id="rId13"/>
    <p:sldId id="278" r:id="rId14"/>
    <p:sldId id="263" r:id="rId15"/>
    <p:sldId id="301" r:id="rId16"/>
    <p:sldId id="300" r:id="rId17"/>
    <p:sldId id="297" r:id="rId18"/>
    <p:sldId id="296" r:id="rId19"/>
    <p:sldId id="298" r:id="rId20"/>
    <p:sldId id="293" r:id="rId21"/>
    <p:sldId id="299" r:id="rId22"/>
    <p:sldId id="295" r:id="rId23"/>
    <p:sldId id="279" r:id="rId24"/>
    <p:sldId id="287" r:id="rId25"/>
    <p:sldId id="289" r:id="rId26"/>
    <p:sldId id="290" r:id="rId27"/>
    <p:sldId id="292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49B"/>
    <a:srgbClr val="F5B88F"/>
    <a:srgbClr val="F9D6BF"/>
    <a:srgbClr val="F8CEB2"/>
    <a:srgbClr val="06C8DC"/>
    <a:srgbClr val="00A7E2"/>
    <a:srgbClr val="B5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1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9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1949-A284-41A8-A77E-49D437A06AE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1A1A-3315-4B26-A85B-8BB7B64E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rthodontic Relapse &amp; How You Fix It - Dr. Alm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8279" y="2773372"/>
            <a:ext cx="8600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Cooper Black" panose="0208090404030B020404" pitchFamily="18" charset="0"/>
              </a:rPr>
              <a:t>Retention Appliances</a:t>
            </a:r>
            <a:endParaRPr lang="en-US" sz="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.midwestorthodontics.com/wp-content/uploads/2016/11/permanent-vs-removable-retainers-featured-blog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4948" cy="68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88730" y="866945"/>
            <a:ext cx="5389418" cy="5153891"/>
            <a:chOff x="6288730" y="866945"/>
            <a:chExt cx="5389418" cy="5153891"/>
          </a:xfrm>
        </p:grpSpPr>
        <p:sp>
          <p:nvSpPr>
            <p:cNvPr id="3" name="Rectangle 2"/>
            <p:cNvSpPr/>
            <p:nvPr/>
          </p:nvSpPr>
          <p:spPr>
            <a:xfrm>
              <a:off x="6288730" y="866945"/>
              <a:ext cx="5389418" cy="515389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8166" y="1486348"/>
              <a:ext cx="471054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accent1">
                      <a:lumMod val="75000"/>
                    </a:schemeClr>
                  </a:solidFill>
                  <a:latin typeface="Eras Bold ITC" panose="020B0907030504020204" pitchFamily="34" charset="0"/>
                </a:rPr>
                <a:t>    Types</a:t>
              </a:r>
            </a:p>
            <a:p>
              <a:r>
                <a:rPr lang="en-US" sz="7200" dirty="0" smtClean="0">
                  <a:solidFill>
                    <a:schemeClr val="accent1">
                      <a:lumMod val="75000"/>
                    </a:schemeClr>
                  </a:solidFill>
                  <a:latin typeface="Eras Bold ITC" panose="020B0907030504020204" pitchFamily="34" charset="0"/>
                </a:rPr>
                <a:t>        of Retainers</a:t>
              </a:r>
              <a:endParaRPr lang="en-US" sz="72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6" y="1187835"/>
            <a:ext cx="766849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Removable retainers with a wire labial bow (Hawley retainers).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Removable vacuum formed retainers.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Fixed bonded retainers (smooth wire, flexible spiral/multi-strand wire)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0946" y="802814"/>
            <a:ext cx="3914197" cy="51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31" y="2443811"/>
            <a:ext cx="10515600" cy="1535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Hawley Retainer </a:t>
            </a:r>
            <a:endParaRPr lang="en-US" sz="8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excelorthodontics.com/wp-content/uploads/type-103-rt1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5313" l="2969" r="97031">
                        <a14:backgroundMark x1="41719" y1="10469" x2="41719" y2="10469"/>
                        <a14:backgroundMark x1="38750" y1="12344" x2="38750" y2="12344"/>
                        <a14:backgroundMark x1="36250" y1="13906" x2="36250" y2="13906"/>
                        <a14:backgroundMark x1="35156" y1="13750" x2="35156" y2="13750"/>
                        <a14:backgroundMark x1="40000" y1="10781" x2="40000" y2="10781"/>
                        <a14:backgroundMark x1="38125" y1="10781" x2="38125" y2="10781"/>
                        <a14:backgroundMark x1="36719" y1="12031" x2="36719" y2="1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47" y="1787235"/>
            <a:ext cx="4821382" cy="48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43613" y="628287"/>
            <a:ext cx="6889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+mj-cs"/>
              </a:rPr>
              <a:t>Conventional Hawley </a:t>
            </a:r>
            <a:r>
              <a:rPr lang="en-US" sz="3600" b="1" dirty="0">
                <a:latin typeface="Arial Rounded MT Bold" panose="020F0704030504030204" pitchFamily="34" charset="0"/>
                <a:ea typeface="+mj-ea"/>
                <a:cs typeface="+mj-cs"/>
              </a:rPr>
              <a:t>Retainer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950120"/>
            <a:ext cx="5721927" cy="612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Forte" panose="03060902040502070203" pitchFamily="66" charset="0"/>
              </a:rPr>
              <a:t>Hawley Retainers </a:t>
            </a:r>
            <a:endParaRPr lang="en-US" sz="4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872" y="1256507"/>
            <a:ext cx="55695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it the most common removable retainer for the maxillary arch,</a:t>
            </a:r>
            <a:r>
              <a:rPr lang="en-US" sz="20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designed in the 1920s.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b="0" i="0" u="none" strike="noStrike" baseline="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It incorporates clasps on molar teeth,</a:t>
            </a:r>
            <a:r>
              <a:rPr lang="en-US" sz="20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Hawley arch, and</a:t>
            </a:r>
            <a:r>
              <a:rPr lang="en-US" sz="2000" b="0" i="0" u="none" strike="noStrike" dirty="0" smtClean="0">
                <a:solidFill>
                  <a:srgbClr val="000000"/>
                </a:solidFill>
              </a:rPr>
              <a:t> sometime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bite plane is added to control overbite. The outer bow provides excellent control of the incisors.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b="0" i="0" u="none" strike="noStrike" baseline="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retainer allow the posterior teeth to settle into occlusion after appliance </a:t>
            </a:r>
            <a:r>
              <a:rPr lang="en-US" sz="2000" dirty="0" smtClean="0"/>
              <a:t>removal.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For any patient who once had an excessive overbite, light contact of the lower incisors against the </a:t>
            </a:r>
            <a:r>
              <a:rPr lang="en-US" sz="2000" dirty="0"/>
              <a:t>baseplate </a:t>
            </a:r>
            <a:r>
              <a:rPr lang="en-US" sz="2000" dirty="0" smtClean="0"/>
              <a:t>(anterior bite plane)  of the retainer is desired. </a:t>
            </a:r>
          </a:p>
        </p:txBody>
      </p:sp>
      <p:pic>
        <p:nvPicPr>
          <p:cNvPr id="1028" name="Picture 4" descr="Types of Retainers - L&amp;M Orthodontics - Orthodontists in Doylestown,  Glenside, Perkasie, PA - Warrington, Bucks County, Montgomery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2277991"/>
            <a:ext cx="5483226" cy="34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950120"/>
            <a:ext cx="5721927" cy="612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Forte" panose="03060902040502070203" pitchFamily="66" charset="0"/>
              </a:rPr>
              <a:t>Hawley Retainers </a:t>
            </a:r>
            <a:endParaRPr lang="en-US" sz="4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8290" y="1685998"/>
            <a:ext cx="5569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Four-week appointment intervals are </a:t>
            </a:r>
            <a:r>
              <a:rPr lang="en-US" sz="2000" dirty="0" smtClean="0">
                <a:solidFill>
                  <a:srgbClr val="000000"/>
                </a:solidFill>
              </a:rPr>
              <a:t>recommended.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At </a:t>
            </a:r>
            <a:r>
              <a:rPr lang="en-US" sz="2000" dirty="0">
                <a:solidFill>
                  <a:srgbClr val="000000"/>
                </a:solidFill>
              </a:rPr>
              <a:t>each appointment, appliance fit should be evaluated, and orthodontic correction monitored. Interproximal reduction, as well as appliance adjustment, may be </a:t>
            </a:r>
            <a:r>
              <a:rPr lang="en-US" sz="2000" dirty="0" smtClean="0">
                <a:solidFill>
                  <a:srgbClr val="000000"/>
                </a:solidFill>
              </a:rPr>
              <a:t>necessary.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Patients </a:t>
            </a:r>
            <a:r>
              <a:rPr lang="en-US" sz="2000" dirty="0">
                <a:solidFill>
                  <a:srgbClr val="000000"/>
                </a:solidFill>
              </a:rPr>
              <a:t>should wear 22 hours a day and clean daily with toothpaste to prevent the buildup of plaque and </a:t>
            </a:r>
            <a:r>
              <a:rPr lang="en-US" sz="2000" dirty="0" smtClean="0">
                <a:solidFill>
                  <a:srgbClr val="000000"/>
                </a:solidFill>
              </a:rPr>
              <a:t>odor.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Avoid </a:t>
            </a:r>
            <a:r>
              <a:rPr lang="en-US" sz="2000" dirty="0">
                <a:solidFill>
                  <a:srgbClr val="000000"/>
                </a:solidFill>
              </a:rPr>
              <a:t>Efferdent and other effervescent solutions, as it may erode components on the </a:t>
            </a:r>
            <a:r>
              <a:rPr lang="en-US" sz="2000" dirty="0" smtClean="0">
                <a:solidFill>
                  <a:srgbClr val="000000"/>
                </a:solidFill>
              </a:rPr>
              <a:t>appliance</a:t>
            </a:r>
            <a:endParaRPr lang="en-US" sz="2000" b="0" i="0" u="none" strike="noStrike" baseline="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Types of Retainers - L&amp;M Orthodontics - Orthodontists in Doylestown,  Glenside, Perkasie, PA - Warrington, Bucks County, Montgomery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2277991"/>
            <a:ext cx="5483226" cy="34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193" y="5142991"/>
            <a:ext cx="7070501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6700" b="1" dirty="0" smtClean="0">
                <a:solidFill>
                  <a:srgbClr val="FF0000"/>
                </a:solidFill>
                <a:latin typeface="Eras Bold ITC" panose="020B0907030504020204" pitchFamily="34" charset="0"/>
                <a:ea typeface="+mn-ea"/>
                <a:cs typeface="+mn-cs"/>
              </a:rPr>
              <a:t> </a:t>
            </a:r>
            <a:r>
              <a:rPr lang="en-US" sz="6700" b="1" dirty="0" smtClean="0">
                <a:latin typeface="Eras Bold ITC" panose="020B0907030504020204" pitchFamily="34" charset="0"/>
                <a:ea typeface="+mn-ea"/>
                <a:cs typeface="+mn-cs"/>
              </a:rPr>
              <a:t>Modifications of</a:t>
            </a:r>
            <a:br>
              <a:rPr lang="en-US" sz="6700" b="1" dirty="0" smtClean="0">
                <a:latin typeface="Eras Bold ITC" panose="020B0907030504020204" pitchFamily="34" charset="0"/>
                <a:ea typeface="+mn-ea"/>
                <a:cs typeface="+mn-cs"/>
              </a:rPr>
            </a:br>
            <a:r>
              <a:rPr lang="en-US" sz="6700" b="1" dirty="0" smtClean="0">
                <a:latin typeface="Eras Bold ITC" panose="020B0907030504020204" pitchFamily="34" charset="0"/>
                <a:ea typeface="+mn-ea"/>
                <a:cs typeface="+mn-cs"/>
              </a:rPr>
              <a:t>Hawley Retainer </a:t>
            </a:r>
            <a:r>
              <a:rPr lang="en-US" sz="80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6430" y="628287"/>
            <a:ext cx="865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+mj-cs"/>
              </a:rPr>
              <a:t>Labial </a:t>
            </a:r>
            <a:r>
              <a:rPr lang="en-US" sz="3600" b="1" dirty="0">
                <a:latin typeface="Arial Rounded MT Bold" panose="020F0704030504030204" pitchFamily="34" charset="0"/>
                <a:ea typeface="+mj-ea"/>
                <a:cs typeface="+mj-cs"/>
              </a:rPr>
              <a:t>Bow Soldered to Adams Clasps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pic>
        <p:nvPicPr>
          <p:cNvPr id="11268" name="Picture 4" descr="https://www.excelorthodontics.com/wp-content/uploads/type-106-rt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29" y="1541028"/>
            <a:ext cx="5123007" cy="51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6466" y="600577"/>
            <a:ext cx="6145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ea typeface="+mj-ea"/>
                <a:cs typeface="+mj-cs"/>
              </a:rPr>
              <a:t>Wrap Around Hawley Retainer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pic>
        <p:nvPicPr>
          <p:cNvPr id="17412" name="Picture 4" descr="https://www.excelorthodontics.com/wp-content/uploads/type-105-rt1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031" l="2813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7" y="1784783"/>
            <a:ext cx="4754563" cy="47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tention - Excel Orthodon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51" y="1724889"/>
            <a:ext cx="4814456" cy="48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411" y="642141"/>
            <a:ext cx="1132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ea typeface="+mj-ea"/>
                <a:cs typeface="+mj-cs"/>
              </a:rPr>
              <a:t>Wrap Around Hawley Retainer with Soldered Ball </a:t>
            </a:r>
            <a:r>
              <a:rPr lang="en-US" sz="3200" b="1" dirty="0" smtClean="0">
                <a:latin typeface="Arial Rounded MT Bold" panose="020F0704030504030204" pitchFamily="34" charset="0"/>
                <a:ea typeface="+mj-ea"/>
                <a:cs typeface="+mj-cs"/>
              </a:rPr>
              <a:t>Clasps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pic>
        <p:nvPicPr>
          <p:cNvPr id="17410" name="Picture 2" descr="https://www.excelorthodontics.com/wp-content/uploads/typ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74" y="1695686"/>
            <a:ext cx="4693516" cy="46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55704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orthodontics, although the patient may feel that treatment is complete when the appliances are removed, an important stage lies ahead.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832" y="845231"/>
            <a:ext cx="9848045" cy="529511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endParaRPr lang="en-US" sz="9600" b="1" dirty="0" smtClean="0">
              <a:solidFill>
                <a:srgbClr val="FF0000"/>
              </a:solidFill>
              <a:latin typeface="Forte" panose="03060902040502070203" pitchFamily="66" charset="0"/>
            </a:endParaRPr>
          </a:p>
          <a:p>
            <a:r>
              <a:rPr lang="en-US" sz="9600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Retention</a:t>
            </a:r>
            <a:endParaRPr lang="en-US" sz="9600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171161"/>
            <a:ext cx="11118273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Clear Bow Wrap Around Hawley Retainer</a:t>
            </a:r>
            <a:r>
              <a:rPr lang="en-US" sz="20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9218" name="Picture 2" descr="https://www.excelorthodontics.com/wp-content/uploads/type-138-clear-bow-wrap-around-hawley-l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25" l="4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47" b="6862"/>
          <a:stretch/>
        </p:blipFill>
        <p:spPr bwMode="auto">
          <a:xfrm>
            <a:off x="3231285" y="1779624"/>
            <a:ext cx="6037406" cy="49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2174" y="697560"/>
            <a:ext cx="716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+mj-cs"/>
              </a:rPr>
              <a:t>Retainer </a:t>
            </a:r>
            <a:r>
              <a:rPr lang="en-US" sz="3600" b="1" dirty="0">
                <a:latin typeface="Arial Rounded MT Bold" panose="020F0704030504030204" pitchFamily="34" charset="0"/>
                <a:ea typeface="+mj-ea"/>
                <a:cs typeface="+mj-cs"/>
              </a:rPr>
              <a:t>with Acrylic </a:t>
            </a:r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+mj-cs"/>
              </a:rPr>
              <a:t>Extension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pic>
        <p:nvPicPr>
          <p:cNvPr id="19458" name="Picture 2" descr="https://www.excelorthodontics.com/wp-content/uploads/type-104-rt1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45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16" y="1836226"/>
            <a:ext cx="4841665" cy="48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902" y="697560"/>
            <a:ext cx="1046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+mj-cs"/>
              </a:rPr>
              <a:t>Retainer </a:t>
            </a:r>
            <a:r>
              <a:rPr lang="en-US" sz="3600" b="1" dirty="0">
                <a:latin typeface="Arial Rounded MT Bold" panose="020F0704030504030204" pitchFamily="34" charset="0"/>
                <a:ea typeface="+mj-ea"/>
                <a:cs typeface="+mj-cs"/>
              </a:rPr>
              <a:t>with Acrylic </a:t>
            </a:r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+mj-cs"/>
              </a:rPr>
              <a:t>Extension with no clasps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4" y="1785985"/>
            <a:ext cx="5063241" cy="3949797"/>
          </a:xfrm>
          <a:prstGeom prst="rect">
            <a:avLst/>
          </a:prstGeom>
        </p:spPr>
      </p:pic>
      <p:pic>
        <p:nvPicPr>
          <p:cNvPr id="11266" name="Picture 2" descr="https://www.excelorthodontics.com/wp-content/uploads/type-139-hawley-retainer-no-clasp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62" y="1343891"/>
            <a:ext cx="5347854" cy="53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niortholab.com/us/wp-content/uploads/2017/12/hawley-retainer-with-flat-bow_Lower_abov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970" y="297297"/>
            <a:ext cx="9355919" cy="66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excelorthodontics.com/wp-content/uploads/type-129-rt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11" y="1265889"/>
            <a:ext cx="5225617" cy="52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6939" y="406254"/>
            <a:ext cx="925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ea typeface="+mj-ea"/>
                <a:cs typeface="+mj-cs"/>
              </a:rPr>
              <a:t>Hawley Retainer with Occlusal Rests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2" descr="https://uniortholab.com/us/wp-content/uploads/2017/12/hawley-retainer-with-flat-bow_Lower_front-845x6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27" y="1064932"/>
            <a:ext cx="8428281" cy="59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excelorthodontics.com/wp-content/uploads/rt275-lower-3-3-clip-reta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37" y="1448415"/>
            <a:ext cx="5409584" cy="54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bmortholab.com/wp-content/uploads/2020/06/Spring-Aligner-with-Wire-Extension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44" y="2415524"/>
            <a:ext cx="4826991" cy="43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00" y="6174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Clip Retainers</a:t>
            </a:r>
          </a:p>
        </p:txBody>
      </p:sp>
    </p:spTree>
    <p:extLst>
      <p:ext uri="{BB962C8B-B14F-4D97-AF65-F5344CB8AC3E}">
        <p14:creationId xmlns:p14="http://schemas.microsoft.com/office/powerpoint/2010/main" val="29391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54" y="1698481"/>
            <a:ext cx="6426861" cy="4702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7111" y="342644"/>
            <a:ext cx="5347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 Rounded MT Bold" panose="020F0704030504030204" pitchFamily="34" charset="0"/>
                <a:ea typeface="+mj-ea"/>
                <a:cs typeface="+mj-cs"/>
              </a:rPr>
              <a:t>Spring </a:t>
            </a:r>
            <a:r>
              <a:rPr lang="en-US" sz="4800" b="1" dirty="0">
                <a:latin typeface="Arial Rounded MT Bold" panose="020F0704030504030204" pitchFamily="34" charset="0"/>
                <a:ea typeface="+mj-ea"/>
                <a:cs typeface="+mj-cs"/>
              </a:rPr>
              <a:t>Retainers 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9368" y="453480"/>
            <a:ext cx="6639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 Rounded MT Bold" panose="020F0704030504030204" pitchFamily="34" charset="0"/>
                <a:ea typeface="+mj-ea"/>
                <a:cs typeface="+mj-cs"/>
              </a:rPr>
              <a:t>Open Spring Retainer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11688"/>
          <a:stretch/>
        </p:blipFill>
        <p:spPr>
          <a:xfrm>
            <a:off x="3251399" y="1745672"/>
            <a:ext cx="5715000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3814" y="439625"/>
            <a:ext cx="6470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ea typeface="+mj-ea"/>
                <a:cs typeface="+mj-cs"/>
              </a:rPr>
              <a:t>Premand Spring Retainer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b="12442"/>
          <a:stretch/>
        </p:blipFill>
        <p:spPr>
          <a:xfrm>
            <a:off x="3113810" y="1704109"/>
            <a:ext cx="5715000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31" y="2443811"/>
            <a:ext cx="10515600" cy="15357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FF0000"/>
                </a:solidFill>
                <a:latin typeface="Forte" panose="03060902040502070203" pitchFamily="66" charset="0"/>
              </a:rPr>
              <a:t>Thank you</a:t>
            </a:r>
            <a:endParaRPr lang="en-US" sz="115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9D6BF"/>
            </a:gs>
            <a:gs pos="65000">
              <a:srgbClr val="E9C49B"/>
            </a:gs>
            <a:gs pos="83000">
              <a:srgbClr val="E9C49B"/>
            </a:gs>
            <a:gs pos="100000">
              <a:srgbClr val="F5B88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26316"/>
            <a:ext cx="10515600" cy="1394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is the phase of treatment intended to  hold the teeth in their corrected positions after orthodontic tooth movements.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1451" b="9305"/>
          <a:stretch/>
        </p:blipFill>
        <p:spPr>
          <a:xfrm>
            <a:off x="3355660" y="3172692"/>
            <a:ext cx="5480677" cy="34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0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Retention Is Necessary?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77744" cy="4351338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Reorganization.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• Soft tissue pressures.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• Growth.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2" r="7138"/>
          <a:stretch/>
        </p:blipFill>
        <p:spPr>
          <a:xfrm>
            <a:off x="6096000" y="1954414"/>
            <a:ext cx="4559122" cy="3147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186" y="745713"/>
            <a:ext cx="10407739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8800" b="1" dirty="0" smtClean="0">
              <a:solidFill>
                <a:srgbClr val="FF0000"/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  <a:p>
            <a:r>
              <a:rPr lang="en-US" sz="8800" b="1" dirty="0" smtClean="0">
                <a:solidFill>
                  <a:srgbClr val="FF0000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           Relapse</a:t>
            </a:r>
          </a:p>
          <a:p>
            <a:endParaRPr lang="en-US" sz="8800" b="1" dirty="0" smtClean="0">
              <a:solidFill>
                <a:srgbClr val="FF0000"/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  <a:p>
            <a:endParaRPr lang="en-US" sz="8800" b="1" dirty="0">
              <a:solidFill>
                <a:srgbClr val="FF0000"/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59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32" y="67786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reversal of tooth movements or occlusal changes which were achieved during treatment of the original malocclusion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A Protocol for Treatment of Minor Orthodontic Relapse During Retention. |  Semantic Sch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0845" b="9258"/>
          <a:stretch/>
        </p:blipFill>
        <p:spPr bwMode="auto">
          <a:xfrm>
            <a:off x="3108233" y="3415144"/>
            <a:ext cx="5692198" cy="3228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709" y="2313709"/>
            <a:ext cx="8326582" cy="167683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oper Black" panose="0208090404030B020404" pitchFamily="18" charset="0"/>
              </a:rPr>
              <a:t>HISTORY OF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2430101"/>
            <a:ext cx="10515600" cy="14440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Different schools of </a:t>
            </a:r>
            <a:r>
              <a:rPr 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thought have </a:t>
            </a: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existed over time, and </a:t>
            </a:r>
            <a:r>
              <a:rPr 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several historic </a:t>
            </a: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regarding </a:t>
            </a:r>
            <a:r>
              <a:rPr lang="en-US" sz="3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retention:</a:t>
            </a:r>
            <a:endParaRPr lang="en-US" sz="36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8" y="159335"/>
            <a:ext cx="3456709" cy="585066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6600"/>
                </a:solidFill>
                <a:latin typeface="Univers-CondensedBold"/>
              </a:rPr>
              <a:t>Occlusal </a:t>
            </a:r>
            <a:r>
              <a:rPr lang="en-US" b="1" dirty="0" smtClean="0">
                <a:solidFill>
                  <a:srgbClr val="006600"/>
                </a:solidFill>
                <a:latin typeface="Univers-CondensedBold"/>
              </a:rPr>
              <a:t>School</a:t>
            </a:r>
            <a:endParaRPr lang="en-US" b="1" dirty="0">
              <a:solidFill>
                <a:srgbClr val="006600"/>
              </a:solidFill>
              <a:latin typeface="Univers-Condensed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88" y="781085"/>
            <a:ext cx="11333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Kingsley</a:t>
            </a:r>
            <a:r>
              <a:rPr lang="en-US" sz="2000" dirty="0" smtClean="0">
                <a:solidFill>
                  <a:srgbClr val="0081AD"/>
                </a:solidFill>
                <a:latin typeface="Minion-Regula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stated, “The occlusion of the teeth is the most potent factor in determining the stability in a new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position’.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45870" y="3828187"/>
            <a:ext cx="5146964" cy="58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6600"/>
                </a:solidFill>
                <a:latin typeface="Univers-CondensedBold"/>
              </a:rPr>
              <a:t>Mandibular Incisor School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471" y="1406516"/>
            <a:ext cx="3927764" cy="58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6600"/>
                </a:solidFill>
                <a:latin typeface="Univers-CondensedBold"/>
              </a:rPr>
              <a:t>Apical Base School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8488" y="5302751"/>
            <a:ext cx="4121728" cy="58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6600"/>
                </a:solidFill>
                <a:latin typeface="Univers-CondensedBold"/>
              </a:rPr>
              <a:t>Musculature School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687" y="5938562"/>
            <a:ext cx="11547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Rogers</a:t>
            </a:r>
            <a:r>
              <a:rPr lang="en-US" sz="2000" dirty="0" smtClean="0">
                <a:solidFill>
                  <a:srgbClr val="0081AD"/>
                </a:solidFill>
                <a:latin typeface="Minion-Regula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introduced a consideration of the necessity of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establishing proper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muscular balance.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05687" y="4449936"/>
            <a:ext cx="11284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Grieve</a:t>
            </a:r>
            <a:r>
              <a:rPr lang="en-US" sz="2000" dirty="0" smtClean="0">
                <a:solidFill>
                  <a:srgbClr val="0081AD"/>
                </a:solidFill>
                <a:latin typeface="Minion-Regula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Tweed</a:t>
            </a:r>
            <a:r>
              <a:rPr lang="en-US" sz="2000" dirty="0" smtClean="0">
                <a:solidFill>
                  <a:srgbClr val="0081AD"/>
                </a:solidFill>
                <a:latin typeface="Minion-Regula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suggested that the mandibular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incisors must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be placed and kept upright over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basal bone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maximize their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stability.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05688" y="2037981"/>
            <a:ext cx="113330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Minion-Regular"/>
              </a:rPr>
              <a:t>Axel </a:t>
            </a:r>
            <a:r>
              <a:rPr lang="en-US" sz="2000" b="1" dirty="0" err="1" smtClean="0">
                <a:solidFill>
                  <a:srgbClr val="FF0000"/>
                </a:solidFill>
                <a:latin typeface="Minion-Regular"/>
              </a:rPr>
              <a:t>Lundstrom</a:t>
            </a: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suggested that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the apical base was one of the most important factors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in the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correction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of malocclusion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and the maintenance of a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corrected occlusion.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McCauley</a:t>
            </a:r>
            <a:r>
              <a:rPr lang="en-US" sz="2000" dirty="0" smtClean="0">
                <a:solidFill>
                  <a:srgbClr val="0081AD"/>
                </a:solidFill>
                <a:latin typeface="Minion-Regula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also suggested that </a:t>
            </a:r>
            <a:r>
              <a:rPr lang="en-US" sz="2000" dirty="0" err="1" smtClean="0">
                <a:solidFill>
                  <a:srgbClr val="000000"/>
                </a:solidFill>
                <a:latin typeface="Minion-Regular"/>
              </a:rPr>
              <a:t>intercanine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width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and </a:t>
            </a:r>
            <a:r>
              <a:rPr lang="en-US" sz="2000" dirty="0" err="1">
                <a:solidFill>
                  <a:srgbClr val="000000"/>
                </a:solidFill>
                <a:latin typeface="Minion-Regular"/>
              </a:rPr>
              <a:t>intermolar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 widths should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be maintained as originally presented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to minimize retention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problems.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Minion-Regular"/>
              </a:rPr>
              <a:t>Nance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also noted that, “arch length may be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permanently increased </a:t>
            </a:r>
            <a:r>
              <a:rPr lang="en-US" sz="2000" dirty="0">
                <a:solidFill>
                  <a:srgbClr val="000000"/>
                </a:solidFill>
                <a:latin typeface="Minion-Regular"/>
              </a:rPr>
              <a:t>only to a limited </a:t>
            </a:r>
            <a:r>
              <a:rPr lang="en-US" sz="2000" dirty="0" smtClean="0">
                <a:solidFill>
                  <a:srgbClr val="000000"/>
                </a:solidFill>
                <a:latin typeface="Minion-Regular"/>
              </a:rPr>
              <a:t>extent’.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8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472" y="1714788"/>
            <a:ext cx="10515600" cy="1790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 must exercised to establish a proper </a:t>
            </a: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occlusion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within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bounds of normal </a:t>
            </a:r>
            <a:r>
              <a:rPr lang="en-US" sz="3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balance and with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careful regard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given to the </a:t>
            </a:r>
            <a:r>
              <a:rPr lang="en-US" sz="3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apical base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as well as to the relationship of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maxillary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mandibular </a:t>
            </a:r>
            <a:r>
              <a:rPr lang="en-US" sz="3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one another.</a:t>
            </a:r>
          </a:p>
        </p:txBody>
      </p:sp>
    </p:spTree>
    <p:extLst>
      <p:ext uri="{BB962C8B-B14F-4D97-AF65-F5344CB8AC3E}">
        <p14:creationId xmlns:p14="http://schemas.microsoft.com/office/powerpoint/2010/main" val="36395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orte" panose="03060902040502070203" pitchFamily="66" charset="0"/>
              </a:rPr>
              <a:t>Timing of Retention</a:t>
            </a:r>
            <a:endParaRPr lang="en-US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9" y="1814946"/>
            <a:ext cx="7017327" cy="4625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• </a:t>
            </a:r>
            <a:r>
              <a:rPr lang="en-US" dirty="0" smtClean="0">
                <a:latin typeface="Berlin Sans FB" panose="020E0602020502020306" pitchFamily="34" charset="0"/>
              </a:rPr>
              <a:t>Daily.</a:t>
            </a:r>
          </a:p>
          <a:p>
            <a:pPr marL="0" indent="0" algn="just">
              <a:buNone/>
            </a:pPr>
            <a:endParaRPr lang="en-US" dirty="0" smtClean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Berlin Sans FB" panose="020E0602020502020306" pitchFamily="34" charset="0"/>
              </a:rPr>
              <a:t>• Continued on a part-time basis.</a:t>
            </a:r>
          </a:p>
          <a:p>
            <a:pPr marL="0" indent="0" algn="just">
              <a:buNone/>
            </a:pPr>
            <a:endParaRPr lang="en-US" dirty="0" smtClean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Berlin Sans FB" panose="020E0602020502020306" pitchFamily="34" charset="0"/>
              </a:rPr>
              <a:t>• If significant growth remains, continued part-time until completion of growth.</a:t>
            </a:r>
            <a:endParaRPr lang="en-US" dirty="0">
              <a:latin typeface="Berlin Sans FB" panose="020E0602020502020306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78436" y="1690688"/>
            <a:ext cx="4351771" cy="3009901"/>
            <a:chOff x="7578436" y="1690688"/>
            <a:chExt cx="4351771" cy="3009901"/>
          </a:xfrm>
        </p:grpSpPr>
        <p:pic>
          <p:nvPicPr>
            <p:cNvPr id="1026" name="Picture 2" descr="Why Should You Buy Hawley Retainers at Custom Teeth Devices ? Hawley  Retainer is a simple dental device made of acrylic and a robust wire. It is  mostly used for preventing relaps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7"/>
            <a:stretch/>
          </p:blipFill>
          <p:spPr bwMode="auto">
            <a:xfrm>
              <a:off x="7578436" y="1690688"/>
              <a:ext cx="4351771" cy="300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78436" y="4030591"/>
              <a:ext cx="651164" cy="501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6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9591</TotalTime>
  <Words>557</Words>
  <Application>Microsoft Office PowerPoint</Application>
  <PresentationFormat>Widescreen</PresentationFormat>
  <Paragraphs>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Aharoni</vt:lpstr>
      <vt:lpstr>Arial</vt:lpstr>
      <vt:lpstr>Arial Rounded MT Bold</vt:lpstr>
      <vt:lpstr>Berlin Sans FB</vt:lpstr>
      <vt:lpstr>Calibri</vt:lpstr>
      <vt:lpstr>Calibri Light</vt:lpstr>
      <vt:lpstr>Cooper Black</vt:lpstr>
      <vt:lpstr>Eras Bold ITC</vt:lpstr>
      <vt:lpstr>Forte</vt:lpstr>
      <vt:lpstr>Microsoft Sans Serif</vt:lpstr>
      <vt:lpstr>Minion-Regular</vt:lpstr>
      <vt:lpstr>Univers-CondensedBold</vt:lpstr>
      <vt:lpstr>Wingdings</vt:lpstr>
      <vt:lpstr>Office Theme</vt:lpstr>
      <vt:lpstr>PowerPoint Presentation</vt:lpstr>
      <vt:lpstr>In orthodontics, although the patient may feel that treatment is complete when the appliances are removed, an important stage lies ahead. </vt:lpstr>
      <vt:lpstr>PowerPoint Presentation</vt:lpstr>
      <vt:lpstr>Why Retention Is Necessary?</vt:lpstr>
      <vt:lpstr>PowerPoint Presentation</vt:lpstr>
      <vt:lpstr>HISTORY OF RETENTION</vt:lpstr>
      <vt:lpstr>PowerPoint Presentation</vt:lpstr>
      <vt:lpstr>PowerPoint Presentation</vt:lpstr>
      <vt:lpstr>Timing of Retention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Modifications of Hawley Retainer  </vt:lpstr>
      <vt:lpstr>PowerPoint Presentation</vt:lpstr>
      <vt:lpstr>PowerPoint Presentation</vt:lpstr>
      <vt:lpstr>PowerPoint Presentation</vt:lpstr>
      <vt:lpstr>Clear Bow Wrap Around Hawley Retainer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orthodontics, although the patient may feel that treatment is complete when the appliances are removed, an important stage lies ahead.</dc:title>
  <dc:creator>Dell</dc:creator>
  <cp:lastModifiedBy>Dell</cp:lastModifiedBy>
  <cp:revision>69</cp:revision>
  <dcterms:created xsi:type="dcterms:W3CDTF">2022-11-18T13:35:52Z</dcterms:created>
  <dcterms:modified xsi:type="dcterms:W3CDTF">2022-11-29T19:52:51Z</dcterms:modified>
</cp:coreProperties>
</file>