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73"/>
  </p:notesMasterIdLst>
  <p:sldIdLst>
    <p:sldId id="256" r:id="rId3"/>
    <p:sldId id="468" r:id="rId4"/>
    <p:sldId id="265" r:id="rId5"/>
    <p:sldId id="274" r:id="rId6"/>
    <p:sldId id="344" r:id="rId7"/>
    <p:sldId id="345" r:id="rId8"/>
    <p:sldId id="456" r:id="rId9"/>
    <p:sldId id="346" r:id="rId10"/>
    <p:sldId id="476" r:id="rId11"/>
    <p:sldId id="470" r:id="rId12"/>
    <p:sldId id="471" r:id="rId13"/>
    <p:sldId id="472" r:id="rId14"/>
    <p:sldId id="477" r:id="rId15"/>
    <p:sldId id="473" r:id="rId16"/>
    <p:sldId id="475" r:id="rId17"/>
    <p:sldId id="474" r:id="rId18"/>
    <p:sldId id="347" r:id="rId19"/>
    <p:sldId id="348" r:id="rId20"/>
    <p:sldId id="349" r:id="rId21"/>
    <p:sldId id="350" r:id="rId22"/>
    <p:sldId id="457" r:id="rId23"/>
    <p:sldId id="351" r:id="rId24"/>
    <p:sldId id="352" r:id="rId25"/>
    <p:sldId id="353" r:id="rId26"/>
    <p:sldId id="354" r:id="rId27"/>
    <p:sldId id="355" r:id="rId28"/>
    <p:sldId id="356" r:id="rId29"/>
    <p:sldId id="359" r:id="rId30"/>
    <p:sldId id="469" r:id="rId31"/>
    <p:sldId id="357" r:id="rId32"/>
    <p:sldId id="358" r:id="rId33"/>
    <p:sldId id="360" r:id="rId34"/>
    <p:sldId id="451" r:id="rId35"/>
    <p:sldId id="361" r:id="rId36"/>
    <p:sldId id="452" r:id="rId37"/>
    <p:sldId id="362" r:id="rId38"/>
    <p:sldId id="363" r:id="rId39"/>
    <p:sldId id="364" r:id="rId40"/>
    <p:sldId id="365" r:id="rId41"/>
    <p:sldId id="366" r:id="rId42"/>
    <p:sldId id="458" r:id="rId43"/>
    <p:sldId id="459" r:id="rId44"/>
    <p:sldId id="460" r:id="rId45"/>
    <p:sldId id="461" r:id="rId46"/>
    <p:sldId id="462" r:id="rId47"/>
    <p:sldId id="463" r:id="rId48"/>
    <p:sldId id="464" r:id="rId49"/>
    <p:sldId id="465" r:id="rId50"/>
    <p:sldId id="466" r:id="rId51"/>
    <p:sldId id="467" r:id="rId52"/>
    <p:sldId id="367" r:id="rId53"/>
    <p:sldId id="450" r:id="rId54"/>
    <p:sldId id="368" r:id="rId55"/>
    <p:sldId id="478" r:id="rId56"/>
    <p:sldId id="479" r:id="rId57"/>
    <p:sldId id="369" r:id="rId58"/>
    <p:sldId id="480" r:id="rId59"/>
    <p:sldId id="370" r:id="rId60"/>
    <p:sldId id="371" r:id="rId61"/>
    <p:sldId id="481" r:id="rId62"/>
    <p:sldId id="372" r:id="rId63"/>
    <p:sldId id="482" r:id="rId64"/>
    <p:sldId id="373" r:id="rId65"/>
    <p:sldId id="374" r:id="rId66"/>
    <p:sldId id="454" r:id="rId67"/>
    <p:sldId id="453" r:id="rId68"/>
    <p:sldId id="416" r:id="rId69"/>
    <p:sldId id="417" r:id="rId70"/>
    <p:sldId id="418" r:id="rId71"/>
    <p:sldId id="420"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6" autoAdjust="0"/>
    <p:restoredTop sz="95345" autoAdjust="0"/>
  </p:normalViewPr>
  <p:slideViewPr>
    <p:cSldViewPr snapToGrid="0">
      <p:cViewPr varScale="1">
        <p:scale>
          <a:sx n="86" d="100"/>
          <a:sy n="86" d="100"/>
        </p:scale>
        <p:origin x="48"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12E80-FF78-4174-8FBE-F08FC5EB8110}" type="datetimeFigureOut">
              <a:rPr lang="en-US" smtClean="0"/>
              <a:t>5/4/2023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96B13D-B142-4F61-9F56-8267618CE6BA}" type="slidenum">
              <a:rPr lang="en-US" smtClean="0"/>
              <a:t>‹#›</a:t>
            </a:fld>
            <a:endParaRPr lang="en-US"/>
          </a:p>
        </p:txBody>
      </p:sp>
    </p:spTree>
    <p:extLst>
      <p:ext uri="{BB962C8B-B14F-4D97-AF65-F5344CB8AC3E}">
        <p14:creationId xmlns:p14="http://schemas.microsoft.com/office/powerpoint/2010/main" val="2021806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pocketdentistry.com/principles-of-distraction-osteogenesis/#CR4" TargetMode="External"/><Relationship Id="rId13" Type="http://schemas.openxmlformats.org/officeDocument/2006/relationships/hyperlink" Target="https://pocketdentistry.com/principles-of-distraction-osteogenesis/#CR23" TargetMode="External"/><Relationship Id="rId3" Type="http://schemas.openxmlformats.org/officeDocument/2006/relationships/hyperlink" Target="https://pocketdentistry.com/principles-of-distraction-osteogenesis/#CR17" TargetMode="External"/><Relationship Id="rId7" Type="http://schemas.openxmlformats.org/officeDocument/2006/relationships/hyperlink" Target="https://pocketdentistry.com/principles-of-distraction-osteogenesis/#CR15" TargetMode="External"/><Relationship Id="rId12" Type="http://schemas.openxmlformats.org/officeDocument/2006/relationships/hyperlink" Target="https://pocketdentistry.com/principles-of-distraction-osteogenesis/#CR29"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pocketdentistry.com/principles-of-distraction-osteogenesis/#CR33" TargetMode="External"/><Relationship Id="rId11" Type="http://schemas.openxmlformats.org/officeDocument/2006/relationships/hyperlink" Target="https://pocketdentistry.com/principles-of-distraction-osteogenesis/#CR32" TargetMode="External"/><Relationship Id="rId5" Type="http://schemas.openxmlformats.org/officeDocument/2006/relationships/hyperlink" Target="https://pocketdentistry.com/principles-of-distraction-osteogenesis/#CR10" TargetMode="External"/><Relationship Id="rId15" Type="http://schemas.openxmlformats.org/officeDocument/2006/relationships/hyperlink" Target="https://pocketdentistry.com/principles-of-distraction-osteogenesis/#CR1" TargetMode="External"/><Relationship Id="rId10" Type="http://schemas.openxmlformats.org/officeDocument/2006/relationships/hyperlink" Target="https://pocketdentistry.com/principles-of-distraction-osteogenesis/#CR5" TargetMode="External"/><Relationship Id="rId4" Type="http://schemas.openxmlformats.org/officeDocument/2006/relationships/hyperlink" Target="https://pocketdentistry.com/principles-of-distraction-osteogenesis/#CR11" TargetMode="External"/><Relationship Id="rId9" Type="http://schemas.openxmlformats.org/officeDocument/2006/relationships/hyperlink" Target="https://pocketdentistry.com/principles-of-distraction-osteogenesis/#CR16" TargetMode="External"/><Relationship Id="rId14" Type="http://schemas.openxmlformats.org/officeDocument/2006/relationships/hyperlink" Target="https://pocketdentistry.com/principles-of-distraction-osteogenesis/#CR14"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pocketdentistry.com/principles-of-distraction-osteogenesis/#CR32"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temcellres.biomedcentral.com/articles/10.1186/s13287-020-01755-y#ref-CR58"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796B13D-B142-4F61-9F56-8267618CE6BA}" type="slidenum">
              <a:rPr lang="en-US" smtClean="0"/>
              <a:t>1</a:t>
            </a:fld>
            <a:endParaRPr lang="en-US"/>
          </a:p>
        </p:txBody>
      </p:sp>
    </p:spTree>
    <p:extLst>
      <p:ext uri="{BB962C8B-B14F-4D97-AF65-F5344CB8AC3E}">
        <p14:creationId xmlns:p14="http://schemas.microsoft.com/office/powerpoint/2010/main" val="1727099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smtClean="0">
                <a:solidFill>
                  <a:srgbClr val="985735"/>
                </a:solidFill>
                <a:effectLst/>
                <a:latin typeface="arial" panose="020B0604020202020204" pitchFamily="34" charset="0"/>
              </a:rPr>
              <a:t>History of Ilizarov</a:t>
            </a:r>
          </a:p>
          <a:p>
            <a:pPr algn="l"/>
            <a:r>
              <a:rPr lang="en-US" b="0" i="0" dirty="0" smtClean="0">
                <a:solidFill>
                  <a:srgbClr val="000000"/>
                </a:solidFill>
                <a:effectLst/>
                <a:latin typeface="Times New Roman" panose="02020603050405020304" pitchFamily="18" charset="0"/>
              </a:rPr>
              <a:t>Prof. </a:t>
            </a:r>
            <a:r>
              <a:rPr lang="en-US" b="0" i="0" dirty="0" err="1" smtClean="0">
                <a:solidFill>
                  <a:srgbClr val="000000"/>
                </a:solidFill>
                <a:effectLst/>
                <a:latin typeface="Times New Roman" panose="02020603050405020304" pitchFamily="18" charset="0"/>
              </a:rPr>
              <a:t>Gavriil</a:t>
            </a:r>
            <a:r>
              <a:rPr lang="en-US" b="0" i="0" dirty="0" smtClean="0">
                <a:solidFill>
                  <a:srgbClr val="000000"/>
                </a:solidFill>
                <a:effectLst/>
                <a:latin typeface="Times New Roman" panose="02020603050405020304" pitchFamily="18" charset="0"/>
              </a:rPr>
              <a:t> </a:t>
            </a:r>
            <a:r>
              <a:rPr lang="en-US" b="0" i="0" dirty="0" err="1" smtClean="0">
                <a:solidFill>
                  <a:srgbClr val="000000"/>
                </a:solidFill>
                <a:effectLst/>
                <a:latin typeface="Times New Roman" panose="02020603050405020304" pitchFamily="18" charset="0"/>
              </a:rPr>
              <a:t>Abramovich</a:t>
            </a:r>
            <a:r>
              <a:rPr lang="en-US" b="0" i="0" dirty="0" smtClean="0">
                <a:solidFill>
                  <a:srgbClr val="000000"/>
                </a:solidFill>
                <a:effectLst/>
                <a:latin typeface="Times New Roman" panose="02020603050405020304" pitchFamily="18" charset="0"/>
              </a:rPr>
              <a:t> Ilizarov started his career treating a number of patients in western Siberia, who had returned from World War II having sustained fractures. During the 1950s, Ilizarov began experimenting with external fixation designs; in 1954, he successfully treated his first patient, a factory worker with a </a:t>
            </a:r>
            <a:r>
              <a:rPr lang="en-US" b="0" i="0" dirty="0" err="1" smtClean="0">
                <a:solidFill>
                  <a:srgbClr val="000000"/>
                </a:solidFill>
                <a:effectLst/>
                <a:latin typeface="Times New Roman" panose="02020603050405020304" pitchFamily="18" charset="0"/>
              </a:rPr>
              <a:t>tibial</a:t>
            </a:r>
            <a:r>
              <a:rPr lang="en-US" b="0" i="0" dirty="0" smtClean="0">
                <a:solidFill>
                  <a:srgbClr val="000000"/>
                </a:solidFill>
                <a:effectLst/>
                <a:latin typeface="Times New Roman" panose="02020603050405020304" pitchFamily="18" charset="0"/>
              </a:rPr>
              <a:t> non-union. He experienced excellent results, significantly reducing healing time. During this time, he also, by chance, discovered distraction </a:t>
            </a:r>
            <a:r>
              <a:rPr lang="en-US" b="0" i="0" dirty="0" err="1" smtClean="0">
                <a:solidFill>
                  <a:srgbClr val="000000"/>
                </a:solidFill>
                <a:effectLst/>
                <a:latin typeface="Times New Roman" panose="02020603050405020304" pitchFamily="18" charset="0"/>
              </a:rPr>
              <a:t>osteogenesis</a:t>
            </a:r>
            <a:r>
              <a:rPr lang="en-US" b="0" i="0" dirty="0" smtClean="0">
                <a:solidFill>
                  <a:srgbClr val="000000"/>
                </a:solidFill>
                <a:effectLst/>
                <a:latin typeface="Times New Roman" panose="02020603050405020304" pitchFamily="18" charset="0"/>
              </a:rPr>
              <a:t> for bone lengthening when he observed callus formation in a patient who had mistakenly distracted his frame instead of compressing it.</a:t>
            </a:r>
          </a:p>
          <a:p>
            <a:pPr algn="l"/>
            <a:r>
              <a:rPr lang="en-US" b="0" i="0" dirty="0" smtClean="0">
                <a:solidFill>
                  <a:srgbClr val="000000"/>
                </a:solidFill>
                <a:effectLst/>
                <a:latin typeface="Times New Roman" panose="02020603050405020304" pitchFamily="18" charset="0"/>
              </a:rPr>
              <a:t>In 1968, Valery </a:t>
            </a:r>
            <a:r>
              <a:rPr lang="en-US" b="0" i="0" dirty="0" err="1" smtClean="0">
                <a:solidFill>
                  <a:srgbClr val="000000"/>
                </a:solidFill>
                <a:effectLst/>
                <a:latin typeface="Times New Roman" panose="02020603050405020304" pitchFamily="18" charset="0"/>
              </a:rPr>
              <a:t>Brumel</a:t>
            </a:r>
            <a:r>
              <a:rPr lang="en-US" b="0" i="0" dirty="0" smtClean="0">
                <a:solidFill>
                  <a:srgbClr val="000000"/>
                </a:solidFill>
                <a:effectLst/>
                <a:latin typeface="Times New Roman" panose="02020603050405020304" pitchFamily="18" charset="0"/>
              </a:rPr>
              <a:t>, an Olympic champion high jumper at the 1964 games, visited Ilizarov in Kurgan. He had suffered a compound fracture of his distal tibia in 1965 and, despite 20 operations over 3 years, had developed an infected non-union and a significant leg-length discrepancy. His resultant surgery was a widely </a:t>
            </a:r>
            <a:r>
              <a:rPr lang="en-US" b="0" i="0" dirty="0" err="1" smtClean="0">
                <a:solidFill>
                  <a:srgbClr val="000000"/>
                </a:solidFill>
                <a:effectLst/>
                <a:latin typeface="Times New Roman" panose="02020603050405020304" pitchFamily="18" charset="0"/>
              </a:rPr>
              <a:t>publicised</a:t>
            </a:r>
            <a:r>
              <a:rPr lang="en-US" b="0" i="0" dirty="0" smtClean="0">
                <a:solidFill>
                  <a:srgbClr val="000000"/>
                </a:solidFill>
                <a:effectLst/>
                <a:latin typeface="Times New Roman" panose="02020603050405020304" pitchFamily="18" charset="0"/>
              </a:rPr>
              <a:t> success and gained Ilizarov recognition within the Soviet Union.</a:t>
            </a:r>
          </a:p>
          <a:p>
            <a:pPr algn="l"/>
            <a:r>
              <a:rPr lang="en-US" b="0" i="0" dirty="0" smtClean="0">
                <a:solidFill>
                  <a:srgbClr val="000000"/>
                </a:solidFill>
                <a:effectLst/>
                <a:latin typeface="Times New Roman" panose="02020603050405020304" pitchFamily="18" charset="0"/>
              </a:rPr>
              <a:t>In 1980, Carlo </a:t>
            </a:r>
            <a:r>
              <a:rPr lang="en-US" b="0" i="0" dirty="0" err="1" smtClean="0">
                <a:solidFill>
                  <a:srgbClr val="000000"/>
                </a:solidFill>
                <a:effectLst/>
                <a:latin typeface="Times New Roman" panose="02020603050405020304" pitchFamily="18" charset="0"/>
              </a:rPr>
              <a:t>Mauri</a:t>
            </a:r>
            <a:r>
              <a:rPr lang="en-US" b="0" i="0" dirty="0" smtClean="0">
                <a:solidFill>
                  <a:srgbClr val="000000"/>
                </a:solidFill>
                <a:effectLst/>
                <a:latin typeface="Times New Roman" panose="02020603050405020304" pitchFamily="18" charset="0"/>
              </a:rPr>
              <a:t>, a well-known Italian journalist and explorer, was treated in Kurgan. </a:t>
            </a:r>
            <a:r>
              <a:rPr lang="en-US" b="0" i="0" dirty="0" err="1" smtClean="0">
                <a:solidFill>
                  <a:srgbClr val="000000"/>
                </a:solidFill>
                <a:effectLst/>
                <a:latin typeface="Times New Roman" panose="02020603050405020304" pitchFamily="18" charset="0"/>
              </a:rPr>
              <a:t>Mauri</a:t>
            </a:r>
            <a:r>
              <a:rPr lang="en-US" b="0" i="0" dirty="0" smtClean="0">
                <a:solidFill>
                  <a:srgbClr val="000000"/>
                </a:solidFill>
                <a:effectLst/>
                <a:latin typeface="Times New Roman" panose="02020603050405020304" pitchFamily="18" charset="0"/>
              </a:rPr>
              <a:t> had suffered a distal </a:t>
            </a:r>
            <a:r>
              <a:rPr lang="en-US" b="0" i="0" dirty="0" err="1" smtClean="0">
                <a:solidFill>
                  <a:srgbClr val="000000"/>
                </a:solidFill>
                <a:effectLst/>
                <a:latin typeface="Times New Roman" panose="02020603050405020304" pitchFamily="18" charset="0"/>
              </a:rPr>
              <a:t>tibial</a:t>
            </a:r>
            <a:r>
              <a:rPr lang="en-US" b="0" i="0" dirty="0" smtClean="0">
                <a:solidFill>
                  <a:srgbClr val="000000"/>
                </a:solidFill>
                <a:effectLst/>
                <a:latin typeface="Times New Roman" panose="02020603050405020304" pitchFamily="18" charset="0"/>
              </a:rPr>
              <a:t> fracture 10 years previously during an Alpine accident. Whilst on an Atlantic exploration, his old leg wound re-opened and a Russian team physician advised him to consult Ilizarov in Kurgan. On his return to Italy, the surgeons were amazed by the healing that had occurred in this long-standing non-union and, the following year, arranged for Ilizarov to present his findings at the AO Conference in Bellagio. News of this advance was quick to travel and very soon was being adopted by surgeons both sides of the Atlantic.</a:t>
            </a:r>
          </a:p>
          <a:p>
            <a:endParaRPr lang="en-US" dirty="0"/>
          </a:p>
        </p:txBody>
      </p:sp>
      <p:sp>
        <p:nvSpPr>
          <p:cNvPr id="4" name="Slide Number Placeholder 3"/>
          <p:cNvSpPr>
            <a:spLocks noGrp="1"/>
          </p:cNvSpPr>
          <p:nvPr>
            <p:ph type="sldNum" sz="quarter" idx="10"/>
          </p:nvPr>
        </p:nvSpPr>
        <p:spPr/>
        <p:txBody>
          <a:bodyPr/>
          <a:lstStyle/>
          <a:p>
            <a:fld id="{5796B13D-B142-4F61-9F56-8267618CE6BA}" type="slidenum">
              <a:rPr lang="en-US" smtClean="0"/>
              <a:t>31</a:t>
            </a:fld>
            <a:endParaRPr lang="en-US"/>
          </a:p>
        </p:txBody>
      </p:sp>
    </p:spTree>
    <p:extLst>
      <p:ext uri="{BB962C8B-B14F-4D97-AF65-F5344CB8AC3E}">
        <p14:creationId xmlns:p14="http://schemas.microsoft.com/office/powerpoint/2010/main" val="1407096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Intraoral custom-made distraction </a:t>
            </a:r>
            <a:r>
              <a:rPr lang="en-US" dirty="0" err="1" smtClean="0"/>
              <a:t>osteogenesis</a:t>
            </a:r>
            <a:r>
              <a:rPr lang="en-US" dirty="0" smtClean="0"/>
              <a:t> device for mandible. Components: The various components of distraction assembly suggestive of functions they carry out (1) Sleeve for the distraction screw (2) Fixed block comprising of three-hole stainless steel triangular bone plate fixed to the medial fragment with the help of three 2mm </a:t>
            </a:r>
            <a:r>
              <a:rPr lang="en-US" dirty="0" err="1" smtClean="0"/>
              <a:t>monocortical</a:t>
            </a:r>
            <a:r>
              <a:rPr lang="en-US" dirty="0" smtClean="0"/>
              <a:t> screws (3) Movable block also comprising of three hole stainless steel triangular bone plate fixed to the distal fragment which moves along the threaded rod with the fragment at the time of distraction (4) Threaded central rod each thread of the rod has the pitch of 0.5mm, therefore one turn of 360degrees brings about distraction of 0.5mm. The appliance is designed in such a way that a maximum of 25mm distraction is achieved (5) Two guiding supporting rods one above and one below the central threaded rod in parallelism with the central threaded rod (6) Three hole stainless steel triangular bone-plate used for fixation of distraction appliance (7) Stabilizing plate holding the threaded rod and the two guiding plates together at the posterior end of the assembly (8) A special custom made screw driver is manufactured to fit in the slot of the distraction screw</a:t>
            </a:r>
            <a:endParaRPr lang="en-US" dirty="0"/>
          </a:p>
        </p:txBody>
      </p:sp>
      <p:sp>
        <p:nvSpPr>
          <p:cNvPr id="4" name="Slide Number Placeholder 3"/>
          <p:cNvSpPr>
            <a:spLocks noGrp="1"/>
          </p:cNvSpPr>
          <p:nvPr>
            <p:ph type="sldNum" sz="quarter" idx="10"/>
          </p:nvPr>
        </p:nvSpPr>
        <p:spPr/>
        <p:txBody>
          <a:bodyPr/>
          <a:lstStyle/>
          <a:p>
            <a:fld id="{3E60B996-1A5E-43C9-AAC8-D5575F404AB2}"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41626583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smtClean="0">
                <a:solidFill>
                  <a:srgbClr val="2F5F80"/>
                </a:solidFill>
                <a:effectLst/>
                <a:latin typeface="Open Sans"/>
              </a:rPr>
              <a:t>A </a:t>
            </a:r>
            <a:r>
              <a:rPr lang="en-US" b="1" i="0" dirty="0" smtClean="0">
                <a:solidFill>
                  <a:srgbClr val="2F5F80"/>
                </a:solidFill>
                <a:effectLst/>
                <a:latin typeface="Open Sans"/>
              </a:rPr>
              <a:t>SARPE</a:t>
            </a:r>
            <a:r>
              <a:rPr lang="en-US" b="0" i="0" dirty="0" smtClean="0">
                <a:solidFill>
                  <a:srgbClr val="2F5F80"/>
                </a:solidFill>
                <a:effectLst/>
                <a:latin typeface="Open Sans"/>
              </a:rPr>
              <a:t> is usually carried out under </a:t>
            </a:r>
            <a:r>
              <a:rPr lang="en-US" b="1" i="0" dirty="0" smtClean="0">
                <a:solidFill>
                  <a:srgbClr val="2F5F80"/>
                </a:solidFill>
                <a:effectLst/>
                <a:latin typeface="Open Sans"/>
              </a:rPr>
              <a:t>local anesthesia and sedation</a:t>
            </a:r>
            <a:r>
              <a:rPr lang="en-US" b="0" i="0" dirty="0" smtClean="0">
                <a:solidFill>
                  <a:srgbClr val="2F5F80"/>
                </a:solidFill>
                <a:effectLst/>
                <a:latin typeface="Open Sans"/>
              </a:rPr>
              <a:t>.  The first step is carried out by the orthodontist, who will previously place a</a:t>
            </a:r>
            <a:r>
              <a:rPr lang="en-US" b="1" i="0" dirty="0" smtClean="0">
                <a:solidFill>
                  <a:srgbClr val="2F5F80"/>
                </a:solidFill>
                <a:effectLst/>
                <a:latin typeface="Open Sans"/>
              </a:rPr>
              <a:t> rapid expansion device</a:t>
            </a:r>
            <a:r>
              <a:rPr lang="en-US" b="0" i="0" dirty="0" smtClean="0">
                <a:solidFill>
                  <a:srgbClr val="2F5F80"/>
                </a:solidFill>
                <a:effectLst/>
                <a:latin typeface="Open Sans"/>
              </a:rPr>
              <a:t> (RPE). During surgery, the maxillofacial surgeon performs a vertical osteotomy (cut in the bone) in the maxillary midline, as well as a Le Fort I osteotomy to facilitate expansion.</a:t>
            </a:r>
          </a:p>
          <a:p>
            <a:pPr algn="l"/>
            <a:r>
              <a:rPr lang="en-US" b="0" i="0" dirty="0" smtClean="0">
                <a:solidFill>
                  <a:srgbClr val="2F5F80"/>
                </a:solidFill>
                <a:effectLst/>
                <a:latin typeface="Open Sans"/>
              </a:rPr>
              <a:t>After five days of surgery, and following the specialist's instructions, </a:t>
            </a:r>
            <a:r>
              <a:rPr lang="en-US" b="1" i="0" dirty="0" smtClean="0">
                <a:solidFill>
                  <a:srgbClr val="2F5F80"/>
                </a:solidFill>
                <a:effectLst/>
                <a:latin typeface="Open Sans"/>
              </a:rPr>
              <a:t>the patient will begin to open the expander little by little, until reaching the necessary dimension to start the orthodontic treatment</a:t>
            </a:r>
            <a:r>
              <a:rPr lang="en-US" b="0" i="0" dirty="0" smtClean="0">
                <a:solidFill>
                  <a:srgbClr val="2F5F80"/>
                </a:solidFill>
                <a:effectLst/>
                <a:latin typeface="Open Sans"/>
              </a:rPr>
              <a:t>, then, a stabilization period of approximately three months begins, during this period the expansion stops but the expander is kept in place, causing the bones to fuse in their new position.</a:t>
            </a:r>
          </a:p>
          <a:p>
            <a:pPr algn="l"/>
            <a:r>
              <a:rPr lang="en-US" b="0" i="0" dirty="0" smtClean="0">
                <a:solidFill>
                  <a:srgbClr val="2F5F80"/>
                </a:solidFill>
                <a:effectLst/>
                <a:latin typeface="Open Sans"/>
              </a:rPr>
              <a:t>During this process, </a:t>
            </a:r>
            <a:r>
              <a:rPr lang="en-US" b="1" i="0" dirty="0" smtClean="0">
                <a:solidFill>
                  <a:srgbClr val="2F5F80"/>
                </a:solidFill>
                <a:effectLst/>
                <a:latin typeface="Open Sans"/>
              </a:rPr>
              <a:t>interdental spaces will be produced</a:t>
            </a:r>
            <a:r>
              <a:rPr lang="en-US" b="0" i="0" dirty="0" smtClean="0">
                <a:solidFill>
                  <a:srgbClr val="2F5F80"/>
                </a:solidFill>
                <a:effectLst/>
                <a:latin typeface="Open Sans"/>
              </a:rPr>
              <a:t> between the central incisors, or "central blades", </a:t>
            </a:r>
            <a:r>
              <a:rPr lang="en-US" b="1" i="0" dirty="0" smtClean="0">
                <a:solidFill>
                  <a:srgbClr val="2F5F80"/>
                </a:solidFill>
                <a:effectLst/>
                <a:latin typeface="Open Sans"/>
              </a:rPr>
              <a:t>this is completely normal</a:t>
            </a:r>
            <a:r>
              <a:rPr lang="en-US" b="0" i="0" dirty="0" smtClean="0">
                <a:solidFill>
                  <a:srgbClr val="2F5F80"/>
                </a:solidFill>
                <a:effectLst/>
                <a:latin typeface="Open Sans"/>
              </a:rPr>
              <a:t> and will be corrected later on with the orthodontic treatment. In some patients, a second </a:t>
            </a:r>
            <a:r>
              <a:rPr lang="en-US" b="0" i="0" dirty="0" err="1" smtClean="0">
                <a:solidFill>
                  <a:srgbClr val="2F5F80"/>
                </a:solidFill>
                <a:effectLst/>
                <a:latin typeface="Open Sans"/>
              </a:rPr>
              <a:t>orthognathic</a:t>
            </a:r>
            <a:r>
              <a:rPr lang="en-US" b="0" i="0" dirty="0" smtClean="0">
                <a:solidFill>
                  <a:srgbClr val="2F5F80"/>
                </a:solidFill>
                <a:effectLst/>
                <a:latin typeface="Open Sans"/>
              </a:rPr>
              <a:t> surgery is necessary to address the vertical and anterior-posterior changes.</a:t>
            </a:r>
          </a:p>
          <a:p>
            <a:pPr algn="l"/>
            <a:r>
              <a:rPr lang="en-US" b="1" i="0" dirty="0" smtClean="0">
                <a:solidFill>
                  <a:srgbClr val="013D65"/>
                </a:solidFill>
                <a:effectLst/>
                <a:latin typeface="Open Sans"/>
              </a:rPr>
              <a:t>Why get a SARPE?</a:t>
            </a:r>
          </a:p>
          <a:p>
            <a:pPr algn="l"/>
            <a:r>
              <a:rPr lang="en-US" b="0" i="0" dirty="0" smtClean="0">
                <a:solidFill>
                  <a:srgbClr val="2F5F80"/>
                </a:solidFill>
                <a:effectLst/>
                <a:latin typeface="Open Sans"/>
              </a:rPr>
              <a:t>This procedure avoids having to extract dental pieces to </a:t>
            </a:r>
            <a:r>
              <a:rPr lang="en-US" b="1" i="0" dirty="0" smtClean="0">
                <a:solidFill>
                  <a:srgbClr val="2F5F80"/>
                </a:solidFill>
                <a:effectLst/>
                <a:latin typeface="Open Sans"/>
              </a:rPr>
              <a:t>treat dental crowding</a:t>
            </a:r>
            <a:r>
              <a:rPr lang="en-US" b="0" i="0" dirty="0" smtClean="0">
                <a:solidFill>
                  <a:srgbClr val="2F5F80"/>
                </a:solidFill>
                <a:effectLst/>
                <a:latin typeface="Open Sans"/>
              </a:rPr>
              <a:t>, it also solves problems such as </a:t>
            </a:r>
            <a:r>
              <a:rPr lang="en-US" b="1" i="0" dirty="0" smtClean="0">
                <a:solidFill>
                  <a:srgbClr val="2F5F80"/>
                </a:solidFill>
                <a:effectLst/>
                <a:latin typeface="Open Sans"/>
              </a:rPr>
              <a:t>lateral </a:t>
            </a:r>
            <a:r>
              <a:rPr lang="en-US" b="1" i="0" dirty="0" err="1" smtClean="0">
                <a:solidFill>
                  <a:srgbClr val="2F5F80"/>
                </a:solidFill>
                <a:effectLst/>
                <a:latin typeface="Open Sans"/>
              </a:rPr>
              <a:t>crossbite</a:t>
            </a:r>
            <a:r>
              <a:rPr lang="en-US" b="0" i="0" dirty="0" smtClean="0">
                <a:solidFill>
                  <a:srgbClr val="2F5F80"/>
                </a:solidFill>
                <a:effectLst/>
                <a:latin typeface="Open Sans"/>
              </a:rPr>
              <a:t>, that can generate discomfort and dental wear, while achieving a </a:t>
            </a:r>
            <a:r>
              <a:rPr lang="en-US" b="1" i="0" dirty="0" smtClean="0">
                <a:solidFill>
                  <a:srgbClr val="2F5F80"/>
                </a:solidFill>
                <a:effectLst/>
                <a:latin typeface="Open Sans"/>
              </a:rPr>
              <a:t>harmonization of the facial features</a:t>
            </a:r>
            <a:r>
              <a:rPr lang="en-US" b="0" i="0" dirty="0" smtClean="0">
                <a:solidFill>
                  <a:srgbClr val="2F5F80"/>
                </a:solidFill>
                <a:effectLst/>
                <a:latin typeface="Open Sans"/>
              </a:rPr>
              <a:t> of the patient by achieving a balance of the width of the upper and lower arches.</a:t>
            </a:r>
          </a:p>
          <a:p>
            <a:endParaRPr lang="en-US" dirty="0"/>
          </a:p>
        </p:txBody>
      </p:sp>
      <p:sp>
        <p:nvSpPr>
          <p:cNvPr id="4" name="Slide Number Placeholder 3"/>
          <p:cNvSpPr>
            <a:spLocks noGrp="1"/>
          </p:cNvSpPr>
          <p:nvPr>
            <p:ph type="sldNum" sz="quarter" idx="10"/>
          </p:nvPr>
        </p:nvSpPr>
        <p:spPr/>
        <p:txBody>
          <a:bodyPr/>
          <a:lstStyle/>
          <a:p>
            <a:fld id="{5796B13D-B142-4F61-9F56-8267618CE6BA}" type="slidenum">
              <a:rPr lang="en-US" smtClean="0"/>
              <a:t>3</a:t>
            </a:fld>
            <a:endParaRPr lang="en-US"/>
          </a:p>
        </p:txBody>
      </p:sp>
    </p:spTree>
    <p:extLst>
      <p:ext uri="{BB962C8B-B14F-4D97-AF65-F5344CB8AC3E}">
        <p14:creationId xmlns:p14="http://schemas.microsoft.com/office/powerpoint/2010/main" val="1218991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smtClean="0">
                <a:ln>
                  <a:noFill/>
                </a:ln>
                <a:solidFill>
                  <a:prstClr val="black"/>
                </a:solidFill>
                <a:effectLst/>
                <a:uLnTx/>
                <a:uFillTx/>
                <a:latin typeface="Cambria,Bold"/>
                <a:ea typeface="+mn-ea"/>
                <a:cs typeface="+mn-cs"/>
              </a:rPr>
              <a:t>Evolution in Orthodontics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Modern research and development in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field of DO has led to the implementation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numerous innovative and revolutionary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distraction systems. A wide variety of</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intraoral internal distractors now available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are engineered to be small and compact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with increased patient comfort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acceptance. This paved way to further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investigating the technique for applications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in influencing the rate and vector of tooth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movement.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Liou</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and Huang (1998) first applied this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concept to orthodontic tooth movement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and performed rapid canine retraction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through distraction, which they aptly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termed as ‘Dental Distraction’. Later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investigations validated that this rapid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movement is a form of DO of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periodontal ligament which acts a ‘suture’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between alveolar bone and tooth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t-BR"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similar osteogenic potential (Liou, Figueroa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&amp; </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Polley</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2000). In a more recent study,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Sayin</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et al. (2004) investigated the clinical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validation of this technique and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substantiated that this procedure reduced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the net orthodontic treatment time. Soon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after this concept was introduced, </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İşeri</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al. (2001) and </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Kişnişci</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et al. (2002) used 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different technique called ‘</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Dentoalveolar</a:t>
            </a:r>
            <a:endPar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Distraction’ (DAD) for rapid canine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distalization</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by performing osteotomies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around the canines and achieved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accelerated movement. This surgical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technique does not rely on the stretching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and widening of the periodontal ligament,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thus prevents overloading and stress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accumulation in the periodontal tissues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Gürgan</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İşeri</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&amp; </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Kişnişçi</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2005).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technique was later substantiated with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follow-up (Kurt, </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İşeri</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&amp; </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Kişnişci</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2010) </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anda</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large number of cases have since been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treated successfully (</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Kişnişçi</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&amp; </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Iseri</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2011).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In the same year Isaacson et al. (2001)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successfully attempted to move 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ankylosed</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central incisor using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orthodontics, surgery and DO. Later, </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Kodof</a:t>
            </a:r>
            <a:endPar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et al. (2005) demonstrated the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effectiveness of treating </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ankylosed</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tooth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and the surrounding alveolar ridge defect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by a simple DO apparatus. More recent case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reports have emphasized the evolutionary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role of DO in attaining orthodontic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correction of </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ankylosed</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anterior teeth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Dolanmaz</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Karaman</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Pampu</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&amp; </a:t>
            </a:r>
            <a:r>
              <a:rPr kumimoji="0" lang="en-US" sz="1000" b="0" i="0" u="none" strike="noStrike" kern="1200" cap="none" spc="0" normalizeH="0" baseline="0" noProof="0" dirty="0" err="1" smtClean="0">
                <a:ln>
                  <a:noFill/>
                </a:ln>
                <a:solidFill>
                  <a:prstClr val="black"/>
                </a:solidFill>
                <a:effectLst/>
                <a:uLnTx/>
                <a:uFillTx/>
                <a:latin typeface="Cambria" panose="02040503050406030204" pitchFamily="18" charset="0"/>
                <a:ea typeface="+mn-ea"/>
                <a:cs typeface="+mn-cs"/>
              </a:rPr>
              <a:t>Topkara</a:t>
            </a: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pl-PL"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2010; Kim, Park, Son, Kim, Kim &amp; Mah,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2010).</a:t>
            </a:r>
            <a:r>
              <a:rPr kumimoji="0" lang="ar-IQ" sz="1000" b="0" i="0" u="none" strike="noStrike" kern="1200" cap="none" spc="0" normalizeH="0" baseline="0" noProof="0" dirty="0" smtClean="0">
                <a:ln>
                  <a:noFill/>
                </a:ln>
                <a:solidFill>
                  <a:prstClr val="black"/>
                </a:solidFill>
                <a:effectLst/>
                <a:uLnTx/>
                <a:uFillTx/>
                <a:latin typeface="Cambria" panose="02040503050406030204" pitchFamily="18" charset="0"/>
                <a:ea typeface="+mn-ea"/>
                <a:cs typeface="+mn-cs"/>
              </a:rPr>
              <a:t> </a:t>
            </a:r>
            <a:endParaRPr kumimoji="0" lang="en-US" sz="1800" b="0" i="0" u="none" strike="noStrike" kern="1200" cap="none" spc="0" normalizeH="0" baseline="0" noProof="0" dirty="0" smtClean="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5796B13D-B142-4F61-9F56-8267618CE6BA}" type="slidenum">
              <a:rPr lang="en-US" smtClean="0"/>
              <a:t>7</a:t>
            </a:fld>
            <a:endParaRPr lang="en-US"/>
          </a:p>
        </p:txBody>
      </p:sp>
    </p:spTree>
    <p:extLst>
      <p:ext uri="{BB962C8B-B14F-4D97-AF65-F5344CB8AC3E}">
        <p14:creationId xmlns:p14="http://schemas.microsoft.com/office/powerpoint/2010/main" val="18909905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796B13D-B142-4F61-9F56-8267618CE6BA}" type="slidenum">
              <a:rPr lang="en-US" smtClean="0"/>
              <a:t>8</a:t>
            </a:fld>
            <a:endParaRPr lang="en-US"/>
          </a:p>
        </p:txBody>
      </p:sp>
    </p:spTree>
    <p:extLst>
      <p:ext uri="{BB962C8B-B14F-4D97-AF65-F5344CB8AC3E}">
        <p14:creationId xmlns:p14="http://schemas.microsoft.com/office/powerpoint/2010/main" val="629174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US" b="0" i="0" dirty="0" smtClean="0">
                <a:solidFill>
                  <a:srgbClr val="7F7E7E"/>
                </a:solidFill>
                <a:effectLst/>
                <a:latin typeface="Arial" panose="020B0604020202020204" pitchFamily="34" charset="0"/>
              </a:rPr>
              <a:t>1.</a:t>
            </a:r>
          </a:p>
          <a:p>
            <a:pPr algn="just" fontAlgn="base"/>
            <a:r>
              <a:rPr lang="en-US" b="0" i="1" dirty="0" smtClean="0">
                <a:solidFill>
                  <a:srgbClr val="7F7E7E"/>
                </a:solidFill>
                <a:effectLst/>
                <a:latin typeface="Arial" panose="020B0604020202020204" pitchFamily="34" charset="0"/>
              </a:rPr>
              <a:t>Direct</a:t>
            </a:r>
            <a:r>
              <a:rPr lang="en-US" b="0" i="0" dirty="0" smtClean="0">
                <a:solidFill>
                  <a:srgbClr val="7F7E7E"/>
                </a:solidFill>
                <a:effectLst/>
                <a:latin typeface="Arial" panose="020B0604020202020204" pitchFamily="34" charset="0"/>
              </a:rPr>
              <a:t> (</a:t>
            </a:r>
            <a:r>
              <a:rPr lang="en-US" b="0" i="1" dirty="0" smtClean="0">
                <a:solidFill>
                  <a:srgbClr val="7F7E7E"/>
                </a:solidFill>
                <a:effectLst/>
                <a:latin typeface="Arial" panose="020B0604020202020204" pitchFamily="34" charset="0"/>
              </a:rPr>
              <a:t>Primary</a:t>
            </a:r>
            <a:r>
              <a:rPr lang="en-US" b="0" i="0" dirty="0" smtClean="0">
                <a:solidFill>
                  <a:srgbClr val="7F7E7E"/>
                </a:solidFill>
                <a:effectLst/>
                <a:latin typeface="Arial" panose="020B0604020202020204" pitchFamily="34" charset="0"/>
              </a:rPr>
              <a:t>) </a:t>
            </a:r>
            <a:r>
              <a:rPr lang="en-US" b="0" i="1" dirty="0" smtClean="0">
                <a:solidFill>
                  <a:srgbClr val="7F7E7E"/>
                </a:solidFill>
                <a:effectLst/>
                <a:latin typeface="Arial" panose="020B0604020202020204" pitchFamily="34" charset="0"/>
              </a:rPr>
              <a:t>fracture healing</a:t>
            </a:r>
            <a:r>
              <a:rPr lang="en-US" b="0" i="0" dirty="0" smtClean="0">
                <a:solidFill>
                  <a:srgbClr val="7F7E7E"/>
                </a:solidFill>
                <a:effectLst/>
                <a:latin typeface="Arial" panose="020B0604020202020204" pitchFamily="34" charset="0"/>
              </a:rPr>
              <a:t>: Direct cortical healing of the two fracture ends of a bone. Direct healing does not commonly occur by a natural process. This process occurs between rigidly opposed cortical fracture ends, which is mostly possible if there is open reduction or internal fixation surgery of the fracture fragments, resulting in a substantial decrease in </a:t>
            </a:r>
            <a:r>
              <a:rPr lang="en-US" b="0" i="0" dirty="0" err="1" smtClean="0">
                <a:solidFill>
                  <a:srgbClr val="7F7E7E"/>
                </a:solidFill>
                <a:effectLst/>
                <a:latin typeface="Arial" panose="020B0604020202020204" pitchFamily="34" charset="0"/>
              </a:rPr>
              <a:t>interfragmentary</a:t>
            </a:r>
            <a:r>
              <a:rPr lang="en-US" b="0" i="0" dirty="0" smtClean="0">
                <a:solidFill>
                  <a:srgbClr val="7F7E7E"/>
                </a:solidFill>
                <a:effectLst/>
                <a:latin typeface="Arial" panose="020B0604020202020204" pitchFamily="34" charset="0"/>
              </a:rPr>
              <a:t> strain (</a:t>
            </a:r>
            <a:r>
              <a:rPr lang="en-US" b="0" i="0" dirty="0" err="1" smtClean="0">
                <a:solidFill>
                  <a:srgbClr val="7F7E7E"/>
                </a:solidFill>
                <a:effectLst/>
                <a:latin typeface="Arial" panose="020B0604020202020204" pitchFamily="34" charset="0"/>
              </a:rPr>
              <a:t>Marsell</a:t>
            </a:r>
            <a:r>
              <a:rPr lang="en-US" b="0" i="0" dirty="0" smtClean="0">
                <a:solidFill>
                  <a:srgbClr val="7F7E7E"/>
                </a:solidFill>
                <a:effectLst/>
                <a:latin typeface="Arial" panose="020B0604020202020204" pitchFamily="34" charset="0"/>
              </a:rPr>
              <a:t> and </a:t>
            </a:r>
            <a:r>
              <a:rPr lang="en-US" b="0" i="0" dirty="0" err="1" smtClean="0">
                <a:solidFill>
                  <a:srgbClr val="7F7E7E"/>
                </a:solidFill>
                <a:effectLst/>
                <a:latin typeface="Arial" panose="020B0604020202020204" pitchFamily="34" charset="0"/>
              </a:rPr>
              <a:t>Einhorn</a:t>
            </a:r>
            <a:r>
              <a:rPr lang="en-US" b="0" i="0" dirty="0" smtClean="0">
                <a:solidFill>
                  <a:srgbClr val="7F7E7E"/>
                </a:solidFill>
                <a:effectLst/>
                <a:latin typeface="Arial" panose="020B0604020202020204" pitchFamily="34" charset="0"/>
              </a:rPr>
              <a:t> </a:t>
            </a:r>
            <a:r>
              <a:rPr lang="en-US" b="0" i="0" u="none" strike="noStrike" dirty="0" smtClean="0">
                <a:solidFill>
                  <a:srgbClr val="FF0000"/>
                </a:solidFill>
                <a:effectLst/>
                <a:latin typeface="Arial" panose="020B0604020202020204" pitchFamily="34" charset="0"/>
                <a:hlinkClick r:id="rId3"/>
              </a:rPr>
              <a:t>2011</a:t>
            </a:r>
            <a:r>
              <a:rPr lang="en-US" b="0" i="0" dirty="0" smtClean="0">
                <a:solidFill>
                  <a:srgbClr val="7F7E7E"/>
                </a:solidFill>
                <a:effectLst/>
                <a:latin typeface="Arial" panose="020B0604020202020204" pitchFamily="34" charset="0"/>
              </a:rPr>
              <a:t>).</a:t>
            </a:r>
          </a:p>
          <a:p>
            <a:pPr algn="just" fontAlgn="base"/>
            <a:r>
              <a:rPr lang="en-US" b="0" i="0" dirty="0" smtClean="0">
                <a:solidFill>
                  <a:srgbClr val="7F7E7E"/>
                </a:solidFill>
                <a:effectLst/>
                <a:latin typeface="Arial" panose="020B0604020202020204" pitchFamily="34" charset="0"/>
              </a:rPr>
              <a:t> </a:t>
            </a:r>
          </a:p>
          <a:p>
            <a:pPr algn="just" fontAlgn="base"/>
            <a:r>
              <a:rPr lang="en-US" b="0" i="0" dirty="0" smtClean="0">
                <a:solidFill>
                  <a:srgbClr val="7F7E7E"/>
                </a:solidFill>
                <a:effectLst/>
                <a:latin typeface="Arial" panose="020B0604020202020204" pitchFamily="34" charset="0"/>
              </a:rPr>
              <a:t>2.</a:t>
            </a:r>
          </a:p>
          <a:p>
            <a:pPr algn="just" fontAlgn="base"/>
            <a:r>
              <a:rPr lang="en-US" b="0" i="1" dirty="0" smtClean="0">
                <a:solidFill>
                  <a:srgbClr val="7F7E7E"/>
                </a:solidFill>
                <a:effectLst/>
                <a:latin typeface="Arial" panose="020B0604020202020204" pitchFamily="34" charset="0"/>
              </a:rPr>
              <a:t>Indirect</a:t>
            </a:r>
            <a:r>
              <a:rPr lang="en-US" b="0" i="0" dirty="0" smtClean="0">
                <a:solidFill>
                  <a:srgbClr val="7F7E7E"/>
                </a:solidFill>
                <a:effectLst/>
                <a:latin typeface="Arial" panose="020B0604020202020204" pitchFamily="34" charset="0"/>
              </a:rPr>
              <a:t> (</a:t>
            </a:r>
            <a:r>
              <a:rPr lang="en-US" b="0" i="1" dirty="0" smtClean="0">
                <a:solidFill>
                  <a:srgbClr val="7F7E7E"/>
                </a:solidFill>
                <a:effectLst/>
                <a:latin typeface="Arial" panose="020B0604020202020204" pitchFamily="34" charset="0"/>
              </a:rPr>
              <a:t>Secondary</a:t>
            </a:r>
            <a:r>
              <a:rPr lang="en-US" b="0" i="0" dirty="0" smtClean="0">
                <a:solidFill>
                  <a:srgbClr val="7F7E7E"/>
                </a:solidFill>
                <a:effectLst/>
                <a:latin typeface="Arial" panose="020B0604020202020204" pitchFamily="34" charset="0"/>
              </a:rPr>
              <a:t>) </a:t>
            </a:r>
            <a:r>
              <a:rPr lang="en-US" b="0" i="1" dirty="0" smtClean="0">
                <a:solidFill>
                  <a:srgbClr val="7F7E7E"/>
                </a:solidFill>
                <a:effectLst/>
                <a:latin typeface="Arial" panose="020B0604020202020204" pitchFamily="34" charset="0"/>
              </a:rPr>
              <a:t>fracture healing</a:t>
            </a:r>
            <a:r>
              <a:rPr lang="en-US" b="0" i="0" dirty="0" smtClean="0">
                <a:solidFill>
                  <a:srgbClr val="7F7E7E"/>
                </a:solidFill>
                <a:effectLst/>
                <a:latin typeface="Arial" panose="020B0604020202020204" pitchFamily="34" charset="0"/>
              </a:rPr>
              <a:t>: It is the most common type of fracture healing, which involves healing processes within the bone marrow, </a:t>
            </a:r>
            <a:r>
              <a:rPr lang="en-US" b="0" i="0" dirty="0" err="1" smtClean="0">
                <a:solidFill>
                  <a:srgbClr val="7F7E7E"/>
                </a:solidFill>
                <a:effectLst/>
                <a:latin typeface="Arial" panose="020B0604020202020204" pitchFamily="34" charset="0"/>
              </a:rPr>
              <a:t>periosteum</a:t>
            </a:r>
            <a:r>
              <a:rPr lang="en-US" b="0" i="0" dirty="0" smtClean="0">
                <a:solidFill>
                  <a:srgbClr val="7F7E7E"/>
                </a:solidFill>
                <a:effectLst/>
                <a:latin typeface="Arial" panose="020B0604020202020204" pitchFamily="34" charset="0"/>
              </a:rPr>
              <a:t>, and the soft tissues surrounding the bone. It does not require direct contact of fragments or rigidly stable conditions of the fracture fragments.</a:t>
            </a:r>
          </a:p>
          <a:p>
            <a:pPr algn="just" fontAlgn="base"/>
            <a:r>
              <a:rPr lang="en-US" b="0" i="0" dirty="0" smtClean="0">
                <a:solidFill>
                  <a:srgbClr val="7F7E7E"/>
                </a:solidFill>
                <a:effectLst/>
                <a:latin typeface="Arial" panose="020B0604020202020204" pitchFamily="34" charset="0"/>
              </a:rPr>
              <a:t> </a:t>
            </a:r>
          </a:p>
          <a:p>
            <a:pPr algn="just" fontAlgn="base"/>
            <a:r>
              <a:rPr lang="en-US" b="0" i="0" dirty="0" smtClean="0">
                <a:solidFill>
                  <a:srgbClr val="4F4F4F"/>
                </a:solidFill>
                <a:effectLst/>
                <a:latin typeface="Droid Sans"/>
              </a:rPr>
              <a:t>Direct Fracture Healing</a:t>
            </a:r>
          </a:p>
          <a:p>
            <a:pPr algn="just" fontAlgn="base"/>
            <a:r>
              <a:rPr lang="en-US" b="0" i="0" dirty="0" smtClean="0">
                <a:solidFill>
                  <a:srgbClr val="7F7E7E"/>
                </a:solidFill>
                <a:effectLst/>
                <a:latin typeface="Arial" panose="020B0604020202020204" pitchFamily="34" charset="0"/>
              </a:rPr>
              <a:t>Primary healing can occur through contact or gap healing.</a:t>
            </a:r>
          </a:p>
          <a:p>
            <a:pPr algn="just" fontAlgn="base">
              <a:buFont typeface="Arial" panose="020B0604020202020204" pitchFamily="34" charset="0"/>
              <a:buChar char="•"/>
            </a:pPr>
            <a:r>
              <a:rPr lang="en-US" b="0" i="1" dirty="0" smtClean="0">
                <a:solidFill>
                  <a:srgbClr val="7F7E7E"/>
                </a:solidFill>
                <a:effectLst/>
                <a:latin typeface="Arial" panose="020B0604020202020204" pitchFamily="34" charset="0"/>
              </a:rPr>
              <a:t>Contact Healing</a:t>
            </a:r>
            <a:r>
              <a:rPr lang="en-US" b="0" i="0" dirty="0" smtClean="0">
                <a:solidFill>
                  <a:srgbClr val="7F7E7E"/>
                </a:solidFill>
                <a:effectLst/>
                <a:latin typeface="Arial" panose="020B0604020202020204" pitchFamily="34" charset="0"/>
              </a:rPr>
              <a:t>: Cutting cones are formed at the end of the osteons closest to the fracture site if the fracture fragments are close to each other (less than 0.01 mm) and the strain is less than 2 %. The osteoclast and the </a:t>
            </a:r>
            <a:r>
              <a:rPr lang="en-US" b="0" i="0" dirty="0" err="1" smtClean="0">
                <a:solidFill>
                  <a:srgbClr val="7F7E7E"/>
                </a:solidFill>
                <a:effectLst/>
                <a:latin typeface="Arial" panose="020B0604020202020204" pitchFamily="34" charset="0"/>
              </a:rPr>
              <a:t>osteoblastic</a:t>
            </a:r>
            <a:r>
              <a:rPr lang="en-US" b="0" i="0" dirty="0" smtClean="0">
                <a:solidFill>
                  <a:srgbClr val="7F7E7E"/>
                </a:solidFill>
                <a:effectLst/>
                <a:latin typeface="Arial" panose="020B0604020202020204" pitchFamily="34" charset="0"/>
              </a:rPr>
              <a:t> activity occur, and this activity causes the generation of bony reunion and recondition of the </a:t>
            </a:r>
            <a:r>
              <a:rPr lang="en-US" b="0" i="0" dirty="0" err="1" smtClean="0">
                <a:solidFill>
                  <a:srgbClr val="7F7E7E"/>
                </a:solidFill>
                <a:effectLst/>
                <a:latin typeface="Arial" panose="020B0604020202020204" pitchFamily="34" charset="0"/>
              </a:rPr>
              <a:t>Haversian</a:t>
            </a:r>
            <a:r>
              <a:rPr lang="en-US" b="0" i="0" dirty="0" smtClean="0">
                <a:solidFill>
                  <a:srgbClr val="7F7E7E"/>
                </a:solidFill>
                <a:effectLst/>
                <a:latin typeface="Arial" panose="020B0604020202020204" pitchFamily="34" charset="0"/>
              </a:rPr>
              <a:t> system in the fracture site. The bridge formed by the osteons later mature into lamellar bone resulting in fracture healing.</a:t>
            </a:r>
          </a:p>
          <a:p>
            <a:pPr algn="just" fontAlgn="base">
              <a:buFont typeface="Arial" panose="020B0604020202020204" pitchFamily="34" charset="0"/>
              <a:buChar char="•"/>
            </a:pPr>
            <a:r>
              <a:rPr lang="en-US" b="0" i="1" dirty="0" smtClean="0">
                <a:solidFill>
                  <a:srgbClr val="7F7E7E"/>
                </a:solidFill>
                <a:effectLst/>
                <a:latin typeface="Arial" panose="020B0604020202020204" pitchFamily="34" charset="0"/>
              </a:rPr>
              <a:t>Gap Healing</a:t>
            </a:r>
            <a:r>
              <a:rPr lang="en-US" b="0" i="0" dirty="0" smtClean="0">
                <a:solidFill>
                  <a:srgbClr val="7F7E7E"/>
                </a:solidFill>
                <a:effectLst/>
                <a:latin typeface="Arial" panose="020B0604020202020204" pitchFamily="34" charset="0"/>
              </a:rPr>
              <a:t>: In situations where the </a:t>
            </a:r>
            <a:r>
              <a:rPr lang="en-US" b="0" i="0" dirty="0" err="1" smtClean="0">
                <a:solidFill>
                  <a:srgbClr val="7F7E7E"/>
                </a:solidFill>
                <a:effectLst/>
                <a:latin typeface="Arial" panose="020B0604020202020204" pitchFamily="34" charset="0"/>
              </a:rPr>
              <a:t>interfragmentary</a:t>
            </a:r>
            <a:r>
              <a:rPr lang="en-US" b="0" i="0" dirty="0" smtClean="0">
                <a:solidFill>
                  <a:srgbClr val="7F7E7E"/>
                </a:solidFill>
                <a:effectLst/>
                <a:latin typeface="Arial" panose="020B0604020202020204" pitchFamily="34" charset="0"/>
              </a:rPr>
              <a:t> gap of the fracture is more than 0.1 mm and less than 1 mm, and again the </a:t>
            </a:r>
            <a:r>
              <a:rPr lang="en-US" b="0" i="0" dirty="0" err="1" smtClean="0">
                <a:solidFill>
                  <a:srgbClr val="7F7E7E"/>
                </a:solidFill>
                <a:effectLst/>
                <a:latin typeface="Arial" panose="020B0604020202020204" pitchFamily="34" charset="0"/>
              </a:rPr>
              <a:t>interfragmentary</a:t>
            </a:r>
            <a:r>
              <a:rPr lang="en-US" b="0" i="0" dirty="0" smtClean="0">
                <a:solidFill>
                  <a:srgbClr val="7F7E7E"/>
                </a:solidFill>
                <a:effectLst/>
                <a:latin typeface="Arial" panose="020B0604020202020204" pitchFamily="34" charset="0"/>
              </a:rPr>
              <a:t> strain is less than 2 %, the bone formed originates from the marrow cells, and is called gap healing.</a:t>
            </a:r>
          </a:p>
          <a:p>
            <a:pPr algn="just" fontAlgn="base"/>
            <a:r>
              <a:rPr lang="en-US" b="0" i="0" dirty="0" smtClean="0">
                <a:solidFill>
                  <a:srgbClr val="7F7E7E"/>
                </a:solidFill>
                <a:effectLst/>
                <a:latin typeface="Arial" panose="020B0604020202020204" pitchFamily="34" charset="0"/>
              </a:rPr>
              <a:t>In this type of healing, the site is filled by intramembranous bone formation without the mediation of the cartilage phase (Griffon </a:t>
            </a:r>
            <a:r>
              <a:rPr lang="en-US" b="0" i="0" u="none" strike="noStrike" dirty="0" err="1" smtClean="0">
                <a:solidFill>
                  <a:srgbClr val="FF0000"/>
                </a:solidFill>
                <a:effectLst/>
                <a:latin typeface="Arial" panose="020B0604020202020204" pitchFamily="34" charset="0"/>
                <a:hlinkClick r:id="rId4"/>
              </a:rPr>
              <a:t>n.d.</a:t>
            </a:r>
            <a:r>
              <a:rPr lang="en-US" b="0" i="0" dirty="0" smtClean="0">
                <a:solidFill>
                  <a:srgbClr val="7F7E7E"/>
                </a:solidFill>
                <a:effectLst/>
                <a:latin typeface="Arial" panose="020B0604020202020204" pitchFamily="34" charset="0"/>
              </a:rPr>
              <a:t>). Lamellar bone is formed perpendicular to the long axis.</a:t>
            </a:r>
          </a:p>
          <a:p>
            <a:pPr algn="just" fontAlgn="base"/>
            <a:r>
              <a:rPr lang="en-US" b="0" i="0" dirty="0" smtClean="0">
                <a:solidFill>
                  <a:srgbClr val="4F4F4F"/>
                </a:solidFill>
                <a:effectLst/>
                <a:latin typeface="Droid Sans"/>
              </a:rPr>
              <a:t>Indirect Fracture Healing</a:t>
            </a:r>
          </a:p>
          <a:p>
            <a:pPr algn="just" fontAlgn="base"/>
            <a:r>
              <a:rPr lang="en-US" b="0" i="0" dirty="0" smtClean="0">
                <a:solidFill>
                  <a:srgbClr val="7F7E7E"/>
                </a:solidFill>
                <a:effectLst/>
                <a:latin typeface="Arial" panose="020B0604020202020204" pitchFamily="34" charset="0"/>
              </a:rPr>
              <a:t>This most commonly seen fracture healing form consists of both </a:t>
            </a:r>
            <a:r>
              <a:rPr lang="en-US" b="0" i="0" dirty="0" err="1" smtClean="0">
                <a:solidFill>
                  <a:srgbClr val="7F7E7E"/>
                </a:solidFill>
                <a:effectLst/>
                <a:latin typeface="Arial" panose="020B0604020202020204" pitchFamily="34" charset="0"/>
              </a:rPr>
              <a:t>endochondral</a:t>
            </a:r>
            <a:r>
              <a:rPr lang="en-US" b="0" i="0" dirty="0" smtClean="0">
                <a:solidFill>
                  <a:srgbClr val="7F7E7E"/>
                </a:solidFill>
                <a:effectLst/>
                <a:latin typeface="Arial" panose="020B0604020202020204" pitchFamily="34" charset="0"/>
              </a:rPr>
              <a:t> and intramembranous bone healing (</a:t>
            </a:r>
            <a:r>
              <a:rPr lang="en-US" b="0" i="0" dirty="0" err="1" smtClean="0">
                <a:solidFill>
                  <a:srgbClr val="7F7E7E"/>
                </a:solidFill>
                <a:effectLst/>
                <a:latin typeface="Arial" panose="020B0604020202020204" pitchFamily="34" charset="0"/>
              </a:rPr>
              <a:t>Gerstenfeld</a:t>
            </a:r>
            <a:r>
              <a:rPr lang="en-US" b="0" i="0" dirty="0" smtClean="0">
                <a:solidFill>
                  <a:srgbClr val="7F7E7E"/>
                </a:solidFill>
                <a:effectLst/>
                <a:latin typeface="Arial" panose="020B0604020202020204" pitchFamily="34" charset="0"/>
              </a:rPr>
              <a:t> et al. </a:t>
            </a:r>
            <a:r>
              <a:rPr lang="en-US" b="0" i="0" u="none" strike="noStrike" dirty="0" smtClean="0">
                <a:solidFill>
                  <a:srgbClr val="FF0000"/>
                </a:solidFill>
                <a:effectLst/>
                <a:latin typeface="Arial" panose="020B0604020202020204" pitchFamily="34" charset="0"/>
                <a:hlinkClick r:id="rId5"/>
              </a:rPr>
              <a:t>2006</a:t>
            </a:r>
            <a:r>
              <a:rPr lang="en-US" b="0" i="0" dirty="0" smtClean="0">
                <a:solidFill>
                  <a:srgbClr val="7F7E7E"/>
                </a:solidFill>
                <a:effectLst/>
                <a:latin typeface="Arial" panose="020B0604020202020204" pitchFamily="34" charset="0"/>
              </a:rPr>
              <a:t>; </a:t>
            </a:r>
            <a:r>
              <a:rPr lang="en-US" b="0" i="0" dirty="0" err="1" smtClean="0">
                <a:solidFill>
                  <a:srgbClr val="7F7E7E"/>
                </a:solidFill>
                <a:effectLst/>
                <a:latin typeface="Arial" panose="020B0604020202020204" pitchFamily="34" charset="0"/>
              </a:rPr>
              <a:t>Marsell</a:t>
            </a:r>
            <a:r>
              <a:rPr lang="en-US" b="0" i="0" dirty="0" smtClean="0">
                <a:solidFill>
                  <a:srgbClr val="7F7E7E"/>
                </a:solidFill>
                <a:effectLst/>
                <a:latin typeface="Arial" panose="020B0604020202020204" pitchFamily="34" charset="0"/>
              </a:rPr>
              <a:t> and </a:t>
            </a:r>
            <a:r>
              <a:rPr lang="en-US" b="0" i="0" dirty="0" err="1" smtClean="0">
                <a:solidFill>
                  <a:srgbClr val="7F7E7E"/>
                </a:solidFill>
                <a:effectLst/>
                <a:latin typeface="Arial" panose="020B0604020202020204" pitchFamily="34" charset="0"/>
              </a:rPr>
              <a:t>Einhorn</a:t>
            </a:r>
            <a:r>
              <a:rPr lang="en-US" b="0" i="0" dirty="0" smtClean="0">
                <a:solidFill>
                  <a:srgbClr val="7F7E7E"/>
                </a:solidFill>
                <a:effectLst/>
                <a:latin typeface="Arial" panose="020B0604020202020204" pitchFamily="34" charset="0"/>
              </a:rPr>
              <a:t> </a:t>
            </a:r>
            <a:r>
              <a:rPr lang="en-US" b="0" i="0" u="none" strike="noStrike" dirty="0" smtClean="0">
                <a:solidFill>
                  <a:srgbClr val="FF0000"/>
                </a:solidFill>
                <a:effectLst/>
                <a:latin typeface="Arial" panose="020B0604020202020204" pitchFamily="34" charset="0"/>
                <a:hlinkClick r:id="rId3"/>
              </a:rPr>
              <a:t>2011</a:t>
            </a:r>
            <a:r>
              <a:rPr lang="en-US" b="0" i="0" dirty="0" smtClean="0">
                <a:solidFill>
                  <a:srgbClr val="7F7E7E"/>
                </a:solidFill>
                <a:effectLst/>
                <a:latin typeface="Arial" panose="020B0604020202020204" pitchFamily="34" charset="0"/>
              </a:rPr>
              <a:t>). It occurs in four consecutive phases after the impact causing the fracture: (1) hematoma formation–inflammation, (2) soft callus, (3) hard callus, and (4) remodeling. It should be stressed that these phases overlap each other and there are no distinctive borders between.</a:t>
            </a:r>
          </a:p>
          <a:p>
            <a:pPr algn="just" fontAlgn="base"/>
            <a:r>
              <a:rPr lang="en-US" b="0" i="0" dirty="0" smtClean="0">
                <a:solidFill>
                  <a:srgbClr val="7F7E7E"/>
                </a:solidFill>
                <a:effectLst/>
                <a:latin typeface="Arial" panose="020B0604020202020204" pitchFamily="34" charset="0"/>
              </a:rPr>
              <a:t>The impact causing discontinuity in the bone architecture also causes disruption of the blood vessels, and consequently leads to the formation of a hematoma, which can be considered as the initiating phase of the regeneration process.</a:t>
            </a:r>
          </a:p>
          <a:p>
            <a:pPr algn="just" fontAlgn="base"/>
            <a:r>
              <a:rPr lang="en-US" b="0" i="0" dirty="0" smtClean="0">
                <a:solidFill>
                  <a:srgbClr val="4F4F4F"/>
                </a:solidFill>
                <a:effectLst/>
                <a:latin typeface="Droid Sans"/>
              </a:rPr>
              <a:t>Hematoma Formation (Induction)</a:t>
            </a:r>
          </a:p>
          <a:p>
            <a:pPr algn="just" fontAlgn="base"/>
            <a:r>
              <a:rPr lang="en-US" b="0" i="0" dirty="0" smtClean="0">
                <a:solidFill>
                  <a:srgbClr val="7F7E7E"/>
                </a:solidFill>
                <a:effectLst/>
                <a:latin typeface="Arial" panose="020B0604020202020204" pitchFamily="34" charset="0"/>
              </a:rPr>
              <a:t>Damage to neighboring blood vessels may occur, resulting in fracture hematoma. Bleeding originates from the medullary cavity and </a:t>
            </a:r>
            <a:r>
              <a:rPr lang="en-US" b="0" i="0" dirty="0" err="1" smtClean="0">
                <a:solidFill>
                  <a:srgbClr val="7F7E7E"/>
                </a:solidFill>
                <a:effectLst/>
                <a:latin typeface="Arial" panose="020B0604020202020204" pitchFamily="34" charset="0"/>
              </a:rPr>
              <a:t>periosteum</a:t>
            </a:r>
            <a:r>
              <a:rPr lang="en-US" b="0" i="0" dirty="0" smtClean="0">
                <a:solidFill>
                  <a:srgbClr val="7F7E7E"/>
                </a:solidFill>
                <a:effectLst/>
                <a:latin typeface="Arial" panose="020B0604020202020204" pitchFamily="34" charset="0"/>
              </a:rPr>
              <a:t> as well as from the soft tissue and muscle injuries (</a:t>
            </a:r>
            <a:r>
              <a:rPr lang="en-US" b="0" i="0" dirty="0" err="1" smtClean="0">
                <a:solidFill>
                  <a:srgbClr val="7F7E7E"/>
                </a:solidFill>
                <a:effectLst/>
                <a:latin typeface="Arial" panose="020B0604020202020204" pitchFamily="34" charset="0"/>
              </a:rPr>
              <a:t>Wraighte</a:t>
            </a:r>
            <a:r>
              <a:rPr lang="en-US" b="0" i="0" dirty="0" smtClean="0">
                <a:solidFill>
                  <a:srgbClr val="7F7E7E"/>
                </a:solidFill>
                <a:effectLst/>
                <a:latin typeface="Arial" panose="020B0604020202020204" pitchFamily="34" charset="0"/>
              </a:rPr>
              <a:t> and </a:t>
            </a:r>
            <a:r>
              <a:rPr lang="en-US" b="0" i="0" dirty="0" err="1" smtClean="0">
                <a:solidFill>
                  <a:srgbClr val="7F7E7E"/>
                </a:solidFill>
                <a:effectLst/>
                <a:latin typeface="Arial" panose="020B0604020202020204" pitchFamily="34" charset="0"/>
              </a:rPr>
              <a:t>Scammell</a:t>
            </a:r>
            <a:r>
              <a:rPr lang="en-US" b="0" i="0" dirty="0" smtClean="0">
                <a:solidFill>
                  <a:srgbClr val="7F7E7E"/>
                </a:solidFill>
                <a:effectLst/>
                <a:latin typeface="Arial" panose="020B0604020202020204" pitchFamily="34" charset="0"/>
              </a:rPr>
              <a:t> </a:t>
            </a:r>
            <a:r>
              <a:rPr lang="en-US" b="0" i="0" u="none" strike="noStrike" dirty="0" smtClean="0">
                <a:solidFill>
                  <a:srgbClr val="FF0000"/>
                </a:solidFill>
                <a:effectLst/>
                <a:latin typeface="Arial" panose="020B0604020202020204" pitchFamily="34" charset="0"/>
                <a:hlinkClick r:id="rId6"/>
              </a:rPr>
              <a:t>2007</a:t>
            </a:r>
            <a:r>
              <a:rPr lang="en-US" b="0" i="0" dirty="0" smtClean="0">
                <a:solidFill>
                  <a:srgbClr val="7F7E7E"/>
                </a:solidFill>
                <a:effectLst/>
                <a:latin typeface="Arial" panose="020B0604020202020204" pitchFamily="34" charset="0"/>
              </a:rPr>
              <a:t>). As a result of bleeding, coagulation initiates, leading to fracture hematoma which activates the immune cells that are located within the evolving hematoma (</a:t>
            </a:r>
            <a:r>
              <a:rPr lang="en-US" b="0" i="0" dirty="0" err="1" smtClean="0">
                <a:solidFill>
                  <a:srgbClr val="7F7E7E"/>
                </a:solidFill>
                <a:effectLst/>
                <a:latin typeface="Arial" panose="020B0604020202020204" pitchFamily="34" charset="0"/>
              </a:rPr>
              <a:t>Kolar</a:t>
            </a:r>
            <a:r>
              <a:rPr lang="en-US" b="0" i="0" dirty="0" smtClean="0">
                <a:solidFill>
                  <a:srgbClr val="7F7E7E"/>
                </a:solidFill>
                <a:effectLst/>
                <a:latin typeface="Arial" panose="020B0604020202020204" pitchFamily="34" charset="0"/>
              </a:rPr>
              <a:t> et al. </a:t>
            </a:r>
            <a:r>
              <a:rPr lang="en-US" b="0" i="0" u="none" strike="noStrike" dirty="0" smtClean="0">
                <a:solidFill>
                  <a:srgbClr val="FF0000"/>
                </a:solidFill>
                <a:effectLst/>
                <a:latin typeface="Arial" panose="020B0604020202020204" pitchFamily="34" charset="0"/>
                <a:hlinkClick r:id="rId7"/>
              </a:rPr>
              <a:t>2010</a:t>
            </a:r>
            <a:r>
              <a:rPr lang="en-US" b="0" i="0" dirty="0" smtClean="0">
                <a:solidFill>
                  <a:srgbClr val="7F7E7E"/>
                </a:solidFill>
                <a:effectLst/>
                <a:latin typeface="Arial" panose="020B0604020202020204" pitchFamily="34" charset="0"/>
              </a:rPr>
              <a:t>).</a:t>
            </a:r>
          </a:p>
          <a:p>
            <a:pPr algn="just" fontAlgn="base"/>
            <a:r>
              <a:rPr lang="en-US" b="0" i="0" dirty="0" smtClean="0">
                <a:solidFill>
                  <a:srgbClr val="7F7E7E"/>
                </a:solidFill>
                <a:effectLst/>
                <a:latin typeface="Arial" panose="020B0604020202020204" pitchFamily="34" charset="0"/>
              </a:rPr>
              <a:t>This first phase promotes modulation and </a:t>
            </a:r>
            <a:r>
              <a:rPr lang="en-US" b="0" i="0" dirty="0" err="1" smtClean="0">
                <a:solidFill>
                  <a:srgbClr val="7F7E7E"/>
                </a:solidFill>
                <a:effectLst/>
                <a:latin typeface="Arial" panose="020B0604020202020204" pitchFamily="34" charset="0"/>
              </a:rPr>
              <a:t>osteoinduction</a:t>
            </a:r>
            <a:r>
              <a:rPr lang="en-US" b="0" i="0" dirty="0" smtClean="0">
                <a:solidFill>
                  <a:srgbClr val="7F7E7E"/>
                </a:solidFill>
                <a:effectLst/>
                <a:latin typeface="Arial" panose="020B0604020202020204" pitchFamily="34" charset="0"/>
              </a:rPr>
              <a:t> of local cells and is a source of signaling molecules (IL-1, IL-6, and TNF- α), which induce a cascade of cellular events that initiate healing. The expression of these signaling molecules peaks within 24 h and decline to nearly undetectable levels by day 3 (Cho et al. </a:t>
            </a:r>
            <a:r>
              <a:rPr lang="en-US" b="0" i="0" u="none" strike="noStrike" dirty="0" smtClean="0">
                <a:solidFill>
                  <a:srgbClr val="FF0000"/>
                </a:solidFill>
                <a:effectLst/>
                <a:latin typeface="Arial" panose="020B0604020202020204" pitchFamily="34" charset="0"/>
                <a:hlinkClick r:id="rId8"/>
              </a:rPr>
              <a:t>2002</a:t>
            </a:r>
            <a:r>
              <a:rPr lang="en-US" b="0" i="0" dirty="0" smtClean="0">
                <a:solidFill>
                  <a:srgbClr val="7F7E7E"/>
                </a:solidFill>
                <a:effectLst/>
                <a:latin typeface="Arial" panose="020B0604020202020204" pitchFamily="34" charset="0"/>
              </a:rPr>
              <a:t>). These cytokines are secreted by macrophages, inflammatory cells, and mesenchyme-originated cells, and have chemotactic effect on other inflammatory cells. They are active in the recruitment of </a:t>
            </a:r>
            <a:r>
              <a:rPr lang="en-US" b="0" i="0" dirty="0" err="1" smtClean="0">
                <a:solidFill>
                  <a:srgbClr val="7F7E7E"/>
                </a:solidFill>
                <a:effectLst/>
                <a:latin typeface="Arial" panose="020B0604020202020204" pitchFamily="34" charset="0"/>
              </a:rPr>
              <a:t>fibrogenic</a:t>
            </a:r>
            <a:r>
              <a:rPr lang="en-US" b="0" i="0" dirty="0" smtClean="0">
                <a:solidFill>
                  <a:srgbClr val="7F7E7E"/>
                </a:solidFill>
                <a:effectLst/>
                <a:latin typeface="Arial" panose="020B0604020202020204" pitchFamily="34" charset="0"/>
              </a:rPr>
              <a:t> cells to the injury site (</a:t>
            </a:r>
            <a:r>
              <a:rPr lang="en-US" b="0" i="0" dirty="0" err="1" smtClean="0">
                <a:solidFill>
                  <a:srgbClr val="7F7E7E"/>
                </a:solidFill>
                <a:effectLst/>
                <a:latin typeface="Arial" panose="020B0604020202020204" pitchFamily="34" charset="0"/>
              </a:rPr>
              <a:t>Kon</a:t>
            </a:r>
            <a:r>
              <a:rPr lang="en-US" b="0" i="0" dirty="0" smtClean="0">
                <a:solidFill>
                  <a:srgbClr val="7F7E7E"/>
                </a:solidFill>
                <a:effectLst/>
                <a:latin typeface="Arial" panose="020B0604020202020204" pitchFamily="34" charset="0"/>
              </a:rPr>
              <a:t> et al. </a:t>
            </a:r>
            <a:r>
              <a:rPr lang="en-US" b="0" i="0" u="none" strike="noStrike" dirty="0" smtClean="0">
                <a:solidFill>
                  <a:srgbClr val="FF0000"/>
                </a:solidFill>
                <a:effectLst/>
                <a:latin typeface="Arial" panose="020B0604020202020204" pitchFamily="34" charset="0"/>
                <a:hlinkClick r:id="rId9"/>
              </a:rPr>
              <a:t>2001</a:t>
            </a:r>
            <a:r>
              <a:rPr lang="en-US" b="0" i="0" dirty="0" smtClean="0">
                <a:solidFill>
                  <a:srgbClr val="7F7E7E"/>
                </a:solidFill>
                <a:effectLst/>
                <a:latin typeface="Arial" panose="020B0604020202020204" pitchFamily="34" charset="0"/>
              </a:rPr>
              <a:t>).</a:t>
            </a:r>
          </a:p>
          <a:p>
            <a:pPr algn="just" fontAlgn="base"/>
            <a:r>
              <a:rPr lang="en-US" b="0" i="0" dirty="0" smtClean="0">
                <a:solidFill>
                  <a:srgbClr val="7F7E7E"/>
                </a:solidFill>
                <a:effectLst/>
                <a:latin typeface="Arial" panose="020B0604020202020204" pitchFamily="34" charset="0"/>
              </a:rPr>
              <a:t>At the same time, thrombin and </a:t>
            </a:r>
            <a:r>
              <a:rPr lang="en-US" b="0" i="0" dirty="0" err="1" smtClean="0">
                <a:solidFill>
                  <a:srgbClr val="7F7E7E"/>
                </a:solidFill>
                <a:effectLst/>
                <a:latin typeface="Arial" panose="020B0604020202020204" pitchFamily="34" charset="0"/>
              </a:rPr>
              <a:t>subendothelial</a:t>
            </a:r>
            <a:r>
              <a:rPr lang="en-US" b="0" i="0" dirty="0" smtClean="0">
                <a:solidFill>
                  <a:srgbClr val="7F7E7E"/>
                </a:solidFill>
                <a:effectLst/>
                <a:latin typeface="Arial" panose="020B0604020202020204" pitchFamily="34" charset="0"/>
              </a:rPr>
              <a:t> collagen activate platelets, which results in release of platelet derived growth factor (PDGF) and transforming growth factor-β, which play a role in initiating fracture repair. These factors induce mesenchymal cell migration, activation and proliferation, angiogenesis, </a:t>
            </a:r>
            <a:r>
              <a:rPr lang="en-US" b="0" i="0" dirty="0" err="1" smtClean="0">
                <a:solidFill>
                  <a:srgbClr val="7F7E7E"/>
                </a:solidFill>
                <a:effectLst/>
                <a:latin typeface="Arial" panose="020B0604020202020204" pitchFamily="34" charset="0"/>
              </a:rPr>
              <a:t>chemotaxis</a:t>
            </a:r>
            <a:r>
              <a:rPr lang="en-US" b="0" i="0" dirty="0" smtClean="0">
                <a:solidFill>
                  <a:srgbClr val="7F7E7E"/>
                </a:solidFill>
                <a:effectLst/>
                <a:latin typeface="Arial" panose="020B0604020202020204" pitchFamily="34" charset="0"/>
              </a:rPr>
              <a:t> of acute inflammatory cells, and further aggregation of platelets. Simultaneously, BMPs not only are released from the bone matrix but also are expressed by recruited primary mesenchymal cells. During the subsequent days, MSCs proliferate and differentiate into a </a:t>
            </a:r>
            <a:r>
              <a:rPr lang="en-US" b="0" i="0" dirty="0" err="1" smtClean="0">
                <a:solidFill>
                  <a:srgbClr val="7F7E7E"/>
                </a:solidFill>
                <a:effectLst/>
                <a:latin typeface="Arial" panose="020B0604020202020204" pitchFamily="34" charset="0"/>
              </a:rPr>
              <a:t>chondrogenic</a:t>
            </a:r>
            <a:r>
              <a:rPr lang="en-US" b="0" i="0" dirty="0" smtClean="0">
                <a:solidFill>
                  <a:srgbClr val="7F7E7E"/>
                </a:solidFill>
                <a:effectLst/>
                <a:latin typeface="Arial" panose="020B0604020202020204" pitchFamily="34" charset="0"/>
              </a:rPr>
              <a:t> or </a:t>
            </a:r>
            <a:r>
              <a:rPr lang="en-US" b="0" i="0" dirty="0" err="1" smtClean="0">
                <a:solidFill>
                  <a:srgbClr val="7F7E7E"/>
                </a:solidFill>
                <a:effectLst/>
                <a:latin typeface="Arial" panose="020B0604020202020204" pitchFamily="34" charset="0"/>
              </a:rPr>
              <a:t>osteogenic</a:t>
            </a:r>
            <a:r>
              <a:rPr lang="en-US" b="0" i="0" dirty="0" smtClean="0">
                <a:solidFill>
                  <a:srgbClr val="7F7E7E"/>
                </a:solidFill>
                <a:effectLst/>
                <a:latin typeface="Arial" panose="020B0604020202020204" pitchFamily="34" charset="0"/>
              </a:rPr>
              <a:t> lineage. During this early phase of events, angiogenesis also takes place, and this is a prerequisite for further progression of the regeneration cascade. While callus are developing, vascular ingrowth is controlled by FGF, VEGF, and </a:t>
            </a:r>
            <a:r>
              <a:rPr lang="en-US" b="0" i="0" dirty="0" err="1" smtClean="0">
                <a:solidFill>
                  <a:srgbClr val="7F7E7E"/>
                </a:solidFill>
                <a:effectLst/>
                <a:latin typeface="Arial" panose="020B0604020202020204" pitchFamily="34" charset="0"/>
              </a:rPr>
              <a:t>angiopoietin</a:t>
            </a:r>
            <a:r>
              <a:rPr lang="en-US" b="0" i="0" dirty="0" smtClean="0">
                <a:solidFill>
                  <a:srgbClr val="7F7E7E"/>
                </a:solidFill>
                <a:effectLst/>
                <a:latin typeface="Arial" panose="020B0604020202020204" pitchFamily="34" charset="0"/>
              </a:rPr>
              <a:t> 1 and 2. During the initial periods of fracture healing, </a:t>
            </a:r>
            <a:r>
              <a:rPr lang="en-US" b="0" i="0" dirty="0" err="1" smtClean="0">
                <a:solidFill>
                  <a:srgbClr val="7F7E7E"/>
                </a:solidFill>
                <a:effectLst/>
                <a:latin typeface="Arial" panose="020B0604020202020204" pitchFamily="34" charset="0"/>
              </a:rPr>
              <a:t>angiopoietin</a:t>
            </a:r>
            <a:r>
              <a:rPr lang="en-US" b="0" i="0" dirty="0" smtClean="0">
                <a:solidFill>
                  <a:srgbClr val="7F7E7E"/>
                </a:solidFill>
                <a:effectLst/>
                <a:latin typeface="Arial" panose="020B0604020202020204" pitchFamily="34" charset="0"/>
              </a:rPr>
              <a:t> 1, and during </a:t>
            </a:r>
            <a:r>
              <a:rPr lang="en-US" b="0" i="0" dirty="0" err="1" smtClean="0">
                <a:solidFill>
                  <a:srgbClr val="7F7E7E"/>
                </a:solidFill>
                <a:effectLst/>
                <a:latin typeface="Arial" panose="020B0604020202020204" pitchFamily="34" charset="0"/>
              </a:rPr>
              <a:t>endochondral</a:t>
            </a:r>
            <a:r>
              <a:rPr lang="en-US" b="0" i="0" dirty="0" smtClean="0">
                <a:solidFill>
                  <a:srgbClr val="7F7E7E"/>
                </a:solidFill>
                <a:effectLst/>
                <a:latin typeface="Arial" panose="020B0604020202020204" pitchFamily="34" charset="0"/>
              </a:rPr>
              <a:t> and bone formation, VEGF, have been proposed to be induced (</a:t>
            </a:r>
            <a:r>
              <a:rPr lang="en-US" b="0" i="0" dirty="0" err="1" smtClean="0">
                <a:solidFill>
                  <a:srgbClr val="7F7E7E"/>
                </a:solidFill>
                <a:effectLst/>
                <a:latin typeface="Arial" panose="020B0604020202020204" pitchFamily="34" charset="0"/>
              </a:rPr>
              <a:t>Dimitriou</a:t>
            </a:r>
            <a:r>
              <a:rPr lang="en-US" b="0" i="0" dirty="0" smtClean="0">
                <a:solidFill>
                  <a:srgbClr val="7F7E7E"/>
                </a:solidFill>
                <a:effectLst/>
                <a:latin typeface="Arial" panose="020B0604020202020204" pitchFamily="34" charset="0"/>
              </a:rPr>
              <a:t> et al. </a:t>
            </a:r>
            <a:r>
              <a:rPr lang="en-US" b="0" i="0" u="none" strike="noStrike" dirty="0" smtClean="0">
                <a:solidFill>
                  <a:srgbClr val="FF0000"/>
                </a:solidFill>
                <a:effectLst/>
                <a:latin typeface="Arial" panose="020B0604020202020204" pitchFamily="34" charset="0"/>
                <a:hlinkClick r:id="rId10"/>
              </a:rPr>
              <a:t>2005</a:t>
            </a:r>
            <a:r>
              <a:rPr lang="en-US" b="0" i="0" dirty="0" smtClean="0">
                <a:solidFill>
                  <a:srgbClr val="7F7E7E"/>
                </a:solidFill>
                <a:effectLst/>
                <a:latin typeface="Arial" panose="020B0604020202020204" pitchFamily="34" charset="0"/>
              </a:rPr>
              <a:t>). Next phase is the reparative phase, which involves both soft and hard callus formation.</a:t>
            </a:r>
          </a:p>
          <a:p>
            <a:pPr algn="just" fontAlgn="base"/>
            <a:r>
              <a:rPr lang="en-US" b="0" i="0" dirty="0" smtClean="0">
                <a:solidFill>
                  <a:srgbClr val="4F4F4F"/>
                </a:solidFill>
                <a:effectLst/>
                <a:latin typeface="Droid Sans"/>
              </a:rPr>
              <a:t>Proinflammatory Cytokines</a:t>
            </a:r>
          </a:p>
          <a:p>
            <a:pPr algn="just" fontAlgn="base">
              <a:buFont typeface="Arial" panose="020B0604020202020204" pitchFamily="34" charset="0"/>
              <a:buChar char="•"/>
            </a:pPr>
            <a:r>
              <a:rPr lang="en-US" b="0" i="1" dirty="0" smtClean="0">
                <a:solidFill>
                  <a:srgbClr val="7F7E7E"/>
                </a:solidFill>
                <a:effectLst/>
                <a:latin typeface="Arial" panose="020B0604020202020204" pitchFamily="34" charset="0"/>
              </a:rPr>
              <a:t>Interleukins</a:t>
            </a:r>
            <a:r>
              <a:rPr lang="en-US" b="0" i="0" dirty="0" smtClean="0">
                <a:solidFill>
                  <a:srgbClr val="7F7E7E"/>
                </a:solidFill>
                <a:effectLst/>
                <a:latin typeface="Arial" panose="020B0604020202020204" pitchFamily="34" charset="0"/>
              </a:rPr>
              <a:t> (IL-1, IL-6):</a:t>
            </a:r>
            <a:r>
              <a:rPr lang="en-US" b="0" i="1" dirty="0" smtClean="0">
                <a:solidFill>
                  <a:srgbClr val="7F7E7E"/>
                </a:solidFill>
                <a:effectLst/>
                <a:latin typeface="Arial" panose="020B0604020202020204" pitchFamily="34" charset="0"/>
              </a:rPr>
              <a:t>IL</a:t>
            </a:r>
            <a:r>
              <a:rPr lang="en-US" b="0" i="0" dirty="0" smtClean="0">
                <a:solidFill>
                  <a:srgbClr val="7F7E7E"/>
                </a:solidFill>
                <a:effectLst/>
                <a:latin typeface="Arial" panose="020B0604020202020204" pitchFamily="34" charset="0"/>
              </a:rPr>
              <a:t>–</a:t>
            </a:r>
            <a:r>
              <a:rPr lang="en-US" b="0" i="1" dirty="0" smtClean="0">
                <a:solidFill>
                  <a:srgbClr val="7F7E7E"/>
                </a:solidFill>
                <a:effectLst/>
                <a:latin typeface="Arial" panose="020B0604020202020204" pitchFamily="34" charset="0"/>
              </a:rPr>
              <a:t>1</a:t>
            </a:r>
            <a:r>
              <a:rPr lang="en-US" b="0" i="0" dirty="0" smtClean="0">
                <a:solidFill>
                  <a:srgbClr val="7F7E7E"/>
                </a:solidFill>
                <a:effectLst/>
                <a:latin typeface="Arial" panose="020B0604020202020204" pitchFamily="34" charset="0"/>
              </a:rPr>
              <a:t>: In the acute phase of inflammation, it is secreted by macrophages and stimulates production of IL-6 in osteoblasts, endorses production of the primary callus, and induces angiogenesis. </a:t>
            </a:r>
            <a:r>
              <a:rPr lang="en-US" b="0" i="1" dirty="0" smtClean="0">
                <a:solidFill>
                  <a:srgbClr val="7F7E7E"/>
                </a:solidFill>
                <a:effectLst/>
                <a:latin typeface="Arial" panose="020B0604020202020204" pitchFamily="34" charset="0"/>
              </a:rPr>
              <a:t>IL</a:t>
            </a:r>
            <a:r>
              <a:rPr lang="en-US" b="0" i="0" dirty="0" smtClean="0">
                <a:solidFill>
                  <a:srgbClr val="7F7E7E"/>
                </a:solidFill>
                <a:effectLst/>
                <a:latin typeface="Arial" panose="020B0604020202020204" pitchFamily="34" charset="0"/>
              </a:rPr>
              <a:t>–</a:t>
            </a:r>
            <a:r>
              <a:rPr lang="en-US" b="0" i="1" dirty="0" smtClean="0">
                <a:solidFill>
                  <a:srgbClr val="7F7E7E"/>
                </a:solidFill>
                <a:effectLst/>
                <a:latin typeface="Arial" panose="020B0604020202020204" pitchFamily="34" charset="0"/>
              </a:rPr>
              <a:t>6</a:t>
            </a:r>
            <a:r>
              <a:rPr lang="en-US" b="0" i="0" dirty="0" smtClean="0">
                <a:solidFill>
                  <a:srgbClr val="7F7E7E"/>
                </a:solidFill>
                <a:effectLst/>
                <a:latin typeface="Arial" panose="020B0604020202020204" pitchFamily="34" charset="0"/>
              </a:rPr>
              <a:t>: During acute phase, it induces angiogenesis, vascular endothelial growth factor production, and the differentiation of osteoblasts and osteoclasts.</a:t>
            </a:r>
          </a:p>
          <a:p>
            <a:pPr algn="just" fontAlgn="base">
              <a:buFont typeface="Arial" panose="020B0604020202020204" pitchFamily="34" charset="0"/>
              <a:buChar char="•"/>
            </a:pPr>
            <a:r>
              <a:rPr lang="en-US" b="0" i="1" dirty="0" smtClean="0">
                <a:solidFill>
                  <a:srgbClr val="7F7E7E"/>
                </a:solidFill>
                <a:effectLst/>
                <a:latin typeface="Arial" panose="020B0604020202020204" pitchFamily="34" charset="0"/>
              </a:rPr>
              <a:t>Tumor Necrosis Factor</a:t>
            </a:r>
            <a:r>
              <a:rPr lang="en-US" b="0" i="0" dirty="0" smtClean="0">
                <a:solidFill>
                  <a:srgbClr val="7F7E7E"/>
                </a:solidFill>
                <a:effectLst/>
                <a:latin typeface="Arial" panose="020B0604020202020204" pitchFamily="34" charset="0"/>
              </a:rPr>
              <a:t>-α (TNF- α): Secreted by macrophages, inflammatory cells, and mesenchymal origin cells present in the </a:t>
            </a:r>
            <a:r>
              <a:rPr lang="en-US" b="0" i="0" dirty="0" err="1" smtClean="0">
                <a:solidFill>
                  <a:srgbClr val="7F7E7E"/>
                </a:solidFill>
                <a:effectLst/>
                <a:latin typeface="Arial" panose="020B0604020202020204" pitchFamily="34" charset="0"/>
              </a:rPr>
              <a:t>periosteum</a:t>
            </a:r>
            <a:r>
              <a:rPr lang="en-US" b="0" i="0" dirty="0" smtClean="0">
                <a:solidFill>
                  <a:srgbClr val="7F7E7E"/>
                </a:solidFill>
                <a:effectLst/>
                <a:latin typeface="Arial" panose="020B0604020202020204" pitchFamily="34" charset="0"/>
              </a:rPr>
              <a:t> (</a:t>
            </a:r>
            <a:r>
              <a:rPr lang="en-US" b="0" i="0" dirty="0" err="1" smtClean="0">
                <a:solidFill>
                  <a:srgbClr val="7F7E7E"/>
                </a:solidFill>
                <a:effectLst/>
                <a:latin typeface="Arial" panose="020B0604020202020204" pitchFamily="34" charset="0"/>
              </a:rPr>
              <a:t>Tsiridis</a:t>
            </a:r>
            <a:r>
              <a:rPr lang="en-US" b="0" i="0" dirty="0" smtClean="0">
                <a:solidFill>
                  <a:srgbClr val="7F7E7E"/>
                </a:solidFill>
                <a:effectLst/>
                <a:latin typeface="Arial" panose="020B0604020202020204" pitchFamily="34" charset="0"/>
              </a:rPr>
              <a:t> et al. </a:t>
            </a:r>
            <a:r>
              <a:rPr lang="en-US" b="0" i="0" u="none" strike="noStrike" dirty="0" smtClean="0">
                <a:solidFill>
                  <a:srgbClr val="FF0000"/>
                </a:solidFill>
                <a:effectLst/>
                <a:latin typeface="Arial" panose="020B0604020202020204" pitchFamily="34" charset="0"/>
                <a:hlinkClick r:id="rId11"/>
              </a:rPr>
              <a:t>2007</a:t>
            </a:r>
            <a:r>
              <a:rPr lang="en-US" b="0" i="0" dirty="0" smtClean="0">
                <a:solidFill>
                  <a:srgbClr val="7F7E7E"/>
                </a:solidFill>
                <a:effectLst/>
                <a:latin typeface="Arial" panose="020B0604020202020204" pitchFamily="34" charset="0"/>
              </a:rPr>
              <a:t>). They endorse recruitment of MSCs. During </a:t>
            </a:r>
            <a:r>
              <a:rPr lang="en-US" b="0" i="0" dirty="0" err="1" smtClean="0">
                <a:solidFill>
                  <a:srgbClr val="7F7E7E"/>
                </a:solidFill>
                <a:effectLst/>
                <a:latin typeface="Arial" panose="020B0604020202020204" pitchFamily="34" charset="0"/>
              </a:rPr>
              <a:t>endochondral</a:t>
            </a:r>
            <a:r>
              <a:rPr lang="en-US" b="0" i="0" dirty="0" smtClean="0">
                <a:solidFill>
                  <a:srgbClr val="7F7E7E"/>
                </a:solidFill>
                <a:effectLst/>
                <a:latin typeface="Arial" panose="020B0604020202020204" pitchFamily="34" charset="0"/>
              </a:rPr>
              <a:t> ossification, they stimulate apoptosis of hypertrophic chondrocytes. They also stimulate </a:t>
            </a:r>
            <a:r>
              <a:rPr lang="en-US" b="0" i="0" dirty="0" err="1" smtClean="0">
                <a:solidFill>
                  <a:srgbClr val="7F7E7E"/>
                </a:solidFill>
                <a:effectLst/>
                <a:latin typeface="Arial" panose="020B0604020202020204" pitchFamily="34" charset="0"/>
              </a:rPr>
              <a:t>osteoclastic</a:t>
            </a:r>
            <a:r>
              <a:rPr lang="en-US" b="0" i="0" dirty="0" smtClean="0">
                <a:solidFill>
                  <a:srgbClr val="7F7E7E"/>
                </a:solidFill>
                <a:effectLst/>
                <a:latin typeface="Arial" panose="020B0604020202020204" pitchFamily="34" charset="0"/>
              </a:rPr>
              <a:t> function. In their absence, </a:t>
            </a:r>
            <a:r>
              <a:rPr lang="en-US" b="0" i="0" dirty="0" err="1" smtClean="0">
                <a:solidFill>
                  <a:srgbClr val="7F7E7E"/>
                </a:solidFill>
                <a:effectLst/>
                <a:latin typeface="Arial" panose="020B0604020202020204" pitchFamily="34" charset="0"/>
              </a:rPr>
              <a:t>resorption</a:t>
            </a:r>
            <a:r>
              <a:rPr lang="en-US" b="0" i="0" dirty="0" smtClean="0">
                <a:solidFill>
                  <a:srgbClr val="7F7E7E"/>
                </a:solidFill>
                <a:effectLst/>
                <a:latin typeface="Arial" panose="020B0604020202020204" pitchFamily="34" charset="0"/>
              </a:rPr>
              <a:t> of mineralized cartilage is delayed, which prohibits new bone formation.</a:t>
            </a:r>
          </a:p>
          <a:p>
            <a:pPr algn="just" fontAlgn="base">
              <a:buFont typeface="Arial" panose="020B0604020202020204" pitchFamily="34" charset="0"/>
              <a:buChar char="•"/>
            </a:pPr>
            <a:r>
              <a:rPr lang="en-US" b="0" i="1" dirty="0" smtClean="0">
                <a:solidFill>
                  <a:srgbClr val="7F7E7E"/>
                </a:solidFill>
                <a:effectLst/>
                <a:latin typeface="Arial" panose="020B0604020202020204" pitchFamily="34" charset="0"/>
              </a:rPr>
              <a:t>Fibroblast growth factor</a:t>
            </a:r>
            <a:r>
              <a:rPr lang="en-US" b="0" i="0" dirty="0" smtClean="0">
                <a:solidFill>
                  <a:srgbClr val="7F7E7E"/>
                </a:solidFill>
                <a:effectLst/>
                <a:latin typeface="Arial" panose="020B0604020202020204" pitchFamily="34" charset="0"/>
              </a:rPr>
              <a:t> (FGF): They are synthesized by monocytes, macrophages, mesenchymal cells, osteoblasts, and chondrocytes during bone healing.</a:t>
            </a:r>
          </a:p>
          <a:p>
            <a:pPr algn="just" fontAlgn="base">
              <a:buFont typeface="Arial" panose="020B0604020202020204" pitchFamily="34" charset="0"/>
              <a:buChar char="•"/>
            </a:pPr>
            <a:r>
              <a:rPr lang="en-US" b="0" i="0" dirty="0" smtClean="0">
                <a:solidFill>
                  <a:srgbClr val="7F7E7E"/>
                </a:solidFill>
                <a:effectLst/>
                <a:latin typeface="Arial" panose="020B0604020202020204" pitchFamily="34" charset="0"/>
              </a:rPr>
              <a:t>FGFs endorse growth and differentiation of a variety of cells such as fibroblasts, </a:t>
            </a:r>
            <a:r>
              <a:rPr lang="en-US" b="0" i="0" dirty="0" err="1" smtClean="0">
                <a:solidFill>
                  <a:srgbClr val="7F7E7E"/>
                </a:solidFill>
                <a:effectLst/>
                <a:latin typeface="Arial" panose="020B0604020202020204" pitchFamily="34" charset="0"/>
              </a:rPr>
              <a:t>myocytes</a:t>
            </a:r>
            <a:r>
              <a:rPr lang="en-US" b="0" i="0" dirty="0" smtClean="0">
                <a:solidFill>
                  <a:srgbClr val="7F7E7E"/>
                </a:solidFill>
                <a:effectLst/>
                <a:latin typeface="Arial" panose="020B0604020202020204" pitchFamily="34" charset="0"/>
              </a:rPr>
              <a:t>, osteoblasts, and chondrocytes. During the early stages of fracture healing, they play a critical role in angiogenesis and mesenchymal cell </a:t>
            </a:r>
            <a:r>
              <a:rPr lang="en-US" b="0" i="0" dirty="0" err="1" smtClean="0">
                <a:solidFill>
                  <a:srgbClr val="7F7E7E"/>
                </a:solidFill>
                <a:effectLst/>
                <a:latin typeface="Arial" panose="020B0604020202020204" pitchFamily="34" charset="0"/>
              </a:rPr>
              <a:t>mitogenesis</a:t>
            </a:r>
            <a:r>
              <a:rPr lang="en-US" b="0" i="0" dirty="0" smtClean="0">
                <a:solidFill>
                  <a:srgbClr val="7F7E7E"/>
                </a:solidFill>
                <a:effectLst/>
                <a:latin typeface="Arial" panose="020B0604020202020204" pitchFamily="34" charset="0"/>
              </a:rPr>
              <a:t>. α-FGF mainly regulates chondrocyte proliferation and is probably important for chondrocyte maturation. β-FGF is represented by osteoblasts and is generally more potent than α-FGF. In a canine </a:t>
            </a:r>
            <a:r>
              <a:rPr lang="en-US" b="0" i="0" dirty="0" err="1" smtClean="0">
                <a:solidFill>
                  <a:srgbClr val="7F7E7E"/>
                </a:solidFill>
                <a:effectLst/>
                <a:latin typeface="Arial" panose="020B0604020202020204" pitchFamily="34" charset="0"/>
              </a:rPr>
              <a:t>tibial</a:t>
            </a:r>
            <a:r>
              <a:rPr lang="en-US" b="0" i="0" dirty="0" smtClean="0">
                <a:solidFill>
                  <a:srgbClr val="7F7E7E"/>
                </a:solidFill>
                <a:effectLst/>
                <a:latin typeface="Arial" panose="020B0604020202020204" pitchFamily="34" charset="0"/>
              </a:rPr>
              <a:t> osteotomy model, a single injection of FGF-2 was associated with an early increase in callus size (</a:t>
            </a:r>
            <a:r>
              <a:rPr lang="en-US" b="0" i="0" dirty="0" err="1" smtClean="0">
                <a:solidFill>
                  <a:srgbClr val="7F7E7E"/>
                </a:solidFill>
                <a:effectLst/>
                <a:latin typeface="Arial" panose="020B0604020202020204" pitchFamily="34" charset="0"/>
              </a:rPr>
              <a:t>Tsiridis</a:t>
            </a:r>
            <a:r>
              <a:rPr lang="en-US" b="0" i="0" dirty="0" smtClean="0">
                <a:solidFill>
                  <a:srgbClr val="7F7E7E"/>
                </a:solidFill>
                <a:effectLst/>
                <a:latin typeface="Arial" panose="020B0604020202020204" pitchFamily="34" charset="0"/>
              </a:rPr>
              <a:t> et al. </a:t>
            </a:r>
            <a:r>
              <a:rPr lang="en-US" b="0" i="0" u="none" strike="noStrike" dirty="0" smtClean="0">
                <a:solidFill>
                  <a:srgbClr val="FF0000"/>
                </a:solidFill>
                <a:effectLst/>
                <a:latin typeface="Arial" panose="020B0604020202020204" pitchFamily="34" charset="0"/>
                <a:hlinkClick r:id="rId11"/>
              </a:rPr>
              <a:t>2007</a:t>
            </a:r>
            <a:r>
              <a:rPr lang="en-US" b="0" i="0" dirty="0" smtClean="0">
                <a:solidFill>
                  <a:srgbClr val="7F7E7E"/>
                </a:solidFill>
                <a:effectLst/>
                <a:latin typeface="Arial" panose="020B0604020202020204" pitchFamily="34" charset="0"/>
              </a:rPr>
              <a:t>).</a:t>
            </a:r>
          </a:p>
          <a:p>
            <a:pPr algn="just" fontAlgn="base">
              <a:buFont typeface="Arial" panose="020B0604020202020204" pitchFamily="34" charset="0"/>
              <a:buChar char="•"/>
            </a:pPr>
            <a:r>
              <a:rPr lang="en-US" b="0" i="1" dirty="0" smtClean="0">
                <a:solidFill>
                  <a:srgbClr val="7F7E7E"/>
                </a:solidFill>
                <a:effectLst/>
                <a:latin typeface="Arial" panose="020B0604020202020204" pitchFamily="34" charset="0"/>
              </a:rPr>
              <a:t>Insulin</a:t>
            </a:r>
            <a:r>
              <a:rPr lang="en-US" b="0" i="0" dirty="0" smtClean="0">
                <a:solidFill>
                  <a:srgbClr val="7F7E7E"/>
                </a:solidFill>
                <a:effectLst/>
                <a:latin typeface="Arial" panose="020B0604020202020204" pitchFamily="34" charset="0"/>
              </a:rPr>
              <a:t>–</a:t>
            </a:r>
            <a:r>
              <a:rPr lang="en-US" b="0" i="1" dirty="0" smtClean="0">
                <a:solidFill>
                  <a:srgbClr val="7F7E7E"/>
                </a:solidFill>
                <a:effectLst/>
                <a:latin typeface="Arial" panose="020B0604020202020204" pitchFamily="34" charset="0"/>
              </a:rPr>
              <a:t>like growth factor</a:t>
            </a:r>
            <a:r>
              <a:rPr lang="en-US" b="0" i="0" dirty="0" smtClean="0">
                <a:solidFill>
                  <a:srgbClr val="7F7E7E"/>
                </a:solidFill>
                <a:effectLst/>
                <a:latin typeface="Arial" panose="020B0604020202020204" pitchFamily="34" charset="0"/>
              </a:rPr>
              <a:t> (IGF): Sources of IGF-I and II are the bone matrix, endothelial cells, osteoblasts, and chondrocytes. Serum concentration of IGF-I is controlled by growth hormone. IGF-I endorses bone matrix formation. IGF-II plays a role at a later stage of </a:t>
            </a:r>
            <a:r>
              <a:rPr lang="en-US" b="0" i="0" dirty="0" err="1" smtClean="0">
                <a:solidFill>
                  <a:srgbClr val="7F7E7E"/>
                </a:solidFill>
                <a:effectLst/>
                <a:latin typeface="Arial" panose="020B0604020202020204" pitchFamily="34" charset="0"/>
              </a:rPr>
              <a:t>endochondral</a:t>
            </a:r>
            <a:r>
              <a:rPr lang="en-US" b="0" i="0" dirty="0" smtClean="0">
                <a:solidFill>
                  <a:srgbClr val="7F7E7E"/>
                </a:solidFill>
                <a:effectLst/>
                <a:latin typeface="Arial" panose="020B0604020202020204" pitchFamily="34" charset="0"/>
              </a:rPr>
              <a:t> bone formation and stimulates type I collagen production (</a:t>
            </a:r>
            <a:r>
              <a:rPr lang="en-US" b="0" i="0" dirty="0" err="1" smtClean="0">
                <a:solidFill>
                  <a:srgbClr val="7F7E7E"/>
                </a:solidFill>
                <a:effectLst/>
                <a:latin typeface="Arial" panose="020B0604020202020204" pitchFamily="34" charset="0"/>
              </a:rPr>
              <a:t>Tsiridis</a:t>
            </a:r>
            <a:r>
              <a:rPr lang="en-US" b="0" i="0" dirty="0" smtClean="0">
                <a:solidFill>
                  <a:srgbClr val="7F7E7E"/>
                </a:solidFill>
                <a:effectLst/>
                <a:latin typeface="Arial" panose="020B0604020202020204" pitchFamily="34" charset="0"/>
              </a:rPr>
              <a:t> et al. </a:t>
            </a:r>
            <a:r>
              <a:rPr lang="en-US" b="0" i="0" u="none" strike="noStrike" dirty="0" smtClean="0">
                <a:solidFill>
                  <a:srgbClr val="FF0000"/>
                </a:solidFill>
                <a:effectLst/>
                <a:latin typeface="Arial" panose="020B0604020202020204" pitchFamily="34" charset="0"/>
                <a:hlinkClick r:id="rId11"/>
              </a:rPr>
              <a:t>2007</a:t>
            </a:r>
            <a:r>
              <a:rPr lang="en-US" b="0" i="0" dirty="0" smtClean="0">
                <a:solidFill>
                  <a:srgbClr val="7F7E7E"/>
                </a:solidFill>
                <a:effectLst/>
                <a:latin typeface="Arial" panose="020B0604020202020204" pitchFamily="34" charset="0"/>
              </a:rPr>
              <a:t>).</a:t>
            </a:r>
          </a:p>
          <a:p>
            <a:pPr algn="just" fontAlgn="base">
              <a:buFont typeface="Arial" panose="020B0604020202020204" pitchFamily="34" charset="0"/>
              <a:buChar char="•"/>
            </a:pPr>
            <a:r>
              <a:rPr lang="en-US" b="0" i="1" dirty="0" smtClean="0">
                <a:solidFill>
                  <a:srgbClr val="7F7E7E"/>
                </a:solidFill>
                <a:effectLst/>
                <a:latin typeface="Arial" panose="020B0604020202020204" pitchFamily="34" charset="0"/>
              </a:rPr>
              <a:t>Platelet</a:t>
            </a:r>
            <a:r>
              <a:rPr lang="en-US" b="0" i="0" dirty="0" smtClean="0">
                <a:solidFill>
                  <a:srgbClr val="7F7E7E"/>
                </a:solidFill>
                <a:effectLst/>
                <a:latin typeface="Arial" panose="020B0604020202020204" pitchFamily="34" charset="0"/>
              </a:rPr>
              <a:t>–</a:t>
            </a:r>
            <a:r>
              <a:rPr lang="en-US" b="0" i="1" dirty="0" smtClean="0">
                <a:solidFill>
                  <a:srgbClr val="7F7E7E"/>
                </a:solidFill>
                <a:effectLst/>
                <a:latin typeface="Arial" panose="020B0604020202020204" pitchFamily="34" charset="0"/>
              </a:rPr>
              <a:t>derived growth factor</a:t>
            </a:r>
            <a:r>
              <a:rPr lang="en-US" b="0" i="0" dirty="0" smtClean="0">
                <a:solidFill>
                  <a:srgbClr val="7F7E7E"/>
                </a:solidFill>
                <a:effectLst/>
                <a:latin typeface="Arial" panose="020B0604020202020204" pitchFamily="34" charset="0"/>
              </a:rPr>
              <a:t> (PDGF): It is secreted by platelets during the early phases of fracture healing, and it is an effective chemotactic stimulator for inflammatory cells and a proliferative and </a:t>
            </a:r>
            <a:r>
              <a:rPr lang="en-US" b="0" i="0" dirty="0" err="1" smtClean="0">
                <a:solidFill>
                  <a:srgbClr val="7F7E7E"/>
                </a:solidFill>
                <a:effectLst/>
                <a:latin typeface="Arial" panose="020B0604020202020204" pitchFamily="34" charset="0"/>
              </a:rPr>
              <a:t>migrative</a:t>
            </a:r>
            <a:r>
              <a:rPr lang="en-US" b="0" i="0" dirty="0" smtClean="0">
                <a:solidFill>
                  <a:srgbClr val="7F7E7E"/>
                </a:solidFill>
                <a:effectLst/>
                <a:latin typeface="Arial" panose="020B0604020202020204" pitchFamily="34" charset="0"/>
              </a:rPr>
              <a:t> stimulus for MSCs and osteoblasts.</a:t>
            </a:r>
          </a:p>
          <a:p>
            <a:pPr algn="just" fontAlgn="base">
              <a:buFont typeface="Arial" panose="020B0604020202020204" pitchFamily="34" charset="0"/>
              <a:buChar char="•"/>
            </a:pPr>
            <a:r>
              <a:rPr lang="en-US" b="0" i="1" dirty="0" smtClean="0">
                <a:solidFill>
                  <a:srgbClr val="7F7E7E"/>
                </a:solidFill>
                <a:effectLst/>
                <a:latin typeface="Arial" panose="020B0604020202020204" pitchFamily="34" charset="0"/>
              </a:rPr>
              <a:t>Vascular endothelial growth factor</a:t>
            </a:r>
            <a:r>
              <a:rPr lang="en-US" b="0" i="0" dirty="0" smtClean="0">
                <a:solidFill>
                  <a:srgbClr val="7F7E7E"/>
                </a:solidFill>
                <a:effectLst/>
                <a:latin typeface="Arial" panose="020B0604020202020204" pitchFamily="34" charset="0"/>
              </a:rPr>
              <a:t> (VEGF): They usually occur during </a:t>
            </a:r>
            <a:r>
              <a:rPr lang="en-US" b="0" i="0" dirty="0" err="1" smtClean="0">
                <a:solidFill>
                  <a:srgbClr val="7F7E7E"/>
                </a:solidFill>
                <a:effectLst/>
                <a:latin typeface="Arial" panose="020B0604020202020204" pitchFamily="34" charset="0"/>
              </a:rPr>
              <a:t>endochondral</a:t>
            </a:r>
            <a:r>
              <a:rPr lang="en-US" b="0" i="0" dirty="0" smtClean="0">
                <a:solidFill>
                  <a:srgbClr val="7F7E7E"/>
                </a:solidFill>
                <a:effectLst/>
                <a:latin typeface="Arial" panose="020B0604020202020204" pitchFamily="34" charset="0"/>
              </a:rPr>
              <a:t> ossification, and they are essential mediators of </a:t>
            </a:r>
            <a:r>
              <a:rPr lang="en-US" b="0" i="0" dirty="0" err="1" smtClean="0">
                <a:solidFill>
                  <a:srgbClr val="7F7E7E"/>
                </a:solidFill>
                <a:effectLst/>
                <a:latin typeface="Arial" panose="020B0604020202020204" pitchFamily="34" charset="0"/>
              </a:rPr>
              <a:t>neoangiogenesis</a:t>
            </a:r>
            <a:r>
              <a:rPr lang="en-US" b="0" i="0" dirty="0" smtClean="0">
                <a:solidFill>
                  <a:srgbClr val="7F7E7E"/>
                </a:solidFill>
                <a:effectLst/>
                <a:latin typeface="Arial" panose="020B0604020202020204" pitchFamily="34" charset="0"/>
              </a:rPr>
              <a:t> and endothelial cell-specific mitogens.</a:t>
            </a:r>
          </a:p>
          <a:p>
            <a:pPr algn="just" fontAlgn="base"/>
            <a:r>
              <a:rPr lang="en-US" b="0" i="0" dirty="0" smtClean="0">
                <a:solidFill>
                  <a:srgbClr val="4F4F4F"/>
                </a:solidFill>
                <a:effectLst/>
                <a:latin typeface="Droid Sans"/>
              </a:rPr>
              <a:t>Growth and Differentiation Factors</a:t>
            </a:r>
          </a:p>
          <a:p>
            <a:pPr algn="just" fontAlgn="base">
              <a:buFont typeface="Arial" panose="020B0604020202020204" pitchFamily="34" charset="0"/>
              <a:buChar char="•"/>
            </a:pPr>
            <a:r>
              <a:rPr lang="en-US" b="0" i="1" dirty="0" smtClean="0">
                <a:solidFill>
                  <a:srgbClr val="7F7E7E"/>
                </a:solidFill>
                <a:effectLst/>
                <a:latin typeface="Arial" panose="020B0604020202020204" pitchFamily="34" charset="0"/>
              </a:rPr>
              <a:t>Bone </a:t>
            </a:r>
            <a:r>
              <a:rPr lang="en-US" b="0" i="1" dirty="0" err="1" smtClean="0">
                <a:solidFill>
                  <a:srgbClr val="7F7E7E"/>
                </a:solidFill>
                <a:effectLst/>
                <a:latin typeface="Arial" panose="020B0604020202020204" pitchFamily="34" charset="0"/>
              </a:rPr>
              <a:t>Morphogenic</a:t>
            </a:r>
            <a:r>
              <a:rPr lang="en-US" b="0" i="1" dirty="0" smtClean="0">
                <a:solidFill>
                  <a:srgbClr val="7F7E7E"/>
                </a:solidFill>
                <a:effectLst/>
                <a:latin typeface="Arial" panose="020B0604020202020204" pitchFamily="34" charset="0"/>
              </a:rPr>
              <a:t> Proteins</a:t>
            </a:r>
            <a:r>
              <a:rPr lang="en-US" b="0" i="0" dirty="0" smtClean="0">
                <a:solidFill>
                  <a:srgbClr val="7F7E7E"/>
                </a:solidFill>
                <a:effectLst/>
                <a:latin typeface="Arial" panose="020B0604020202020204" pitchFamily="34" charset="0"/>
              </a:rPr>
              <a:t> (BMPs): They are pleiotropic </a:t>
            </a:r>
            <a:r>
              <a:rPr lang="en-US" b="0" i="0" dirty="0" err="1" smtClean="0">
                <a:solidFill>
                  <a:srgbClr val="7F7E7E"/>
                </a:solidFill>
                <a:effectLst/>
                <a:latin typeface="Arial" panose="020B0604020202020204" pitchFamily="34" charset="0"/>
              </a:rPr>
              <a:t>morphogens</a:t>
            </a:r>
            <a:r>
              <a:rPr lang="en-US" b="0" i="0" dirty="0" smtClean="0">
                <a:solidFill>
                  <a:srgbClr val="7F7E7E"/>
                </a:solidFill>
                <a:effectLst/>
                <a:latin typeface="Arial" panose="020B0604020202020204" pitchFamily="34" charset="0"/>
              </a:rPr>
              <a:t>, which control growth, differentiation, and apoptosis of osteoblasts, </a:t>
            </a:r>
            <a:r>
              <a:rPr lang="en-US" b="0" i="0" dirty="0" err="1" smtClean="0">
                <a:solidFill>
                  <a:srgbClr val="7F7E7E"/>
                </a:solidFill>
                <a:effectLst/>
                <a:latin typeface="Arial" panose="020B0604020202020204" pitchFamily="34" charset="0"/>
              </a:rPr>
              <a:t>chondroblasts</a:t>
            </a:r>
            <a:r>
              <a:rPr lang="en-US" b="0" i="0" dirty="0" smtClean="0">
                <a:solidFill>
                  <a:srgbClr val="7F7E7E"/>
                </a:solidFill>
                <a:effectLst/>
                <a:latin typeface="Arial" panose="020B0604020202020204" pitchFamily="34" charset="0"/>
              </a:rPr>
              <a:t>, neural cells, and epithelial cells, produced by </a:t>
            </a:r>
            <a:r>
              <a:rPr lang="en-US" b="0" i="0" dirty="0" err="1" smtClean="0">
                <a:solidFill>
                  <a:srgbClr val="7F7E7E"/>
                </a:solidFill>
                <a:effectLst/>
                <a:latin typeface="Arial" panose="020B0604020202020204" pitchFamily="34" charset="0"/>
              </a:rPr>
              <a:t>osteoprogenitor</a:t>
            </a:r>
            <a:r>
              <a:rPr lang="en-US" b="0" i="0" dirty="0" smtClean="0">
                <a:solidFill>
                  <a:srgbClr val="7F7E7E"/>
                </a:solidFill>
                <a:effectLst/>
                <a:latin typeface="Arial" panose="020B0604020202020204" pitchFamily="34" charset="0"/>
              </a:rPr>
              <a:t>, mesenchymal cells, osteoblasts, and chondrocytes, within the extracellular matrix. They stimulate a sequential cascade of events for </a:t>
            </a:r>
            <a:r>
              <a:rPr lang="en-US" b="0" i="0" dirty="0" err="1" smtClean="0">
                <a:solidFill>
                  <a:srgbClr val="7F7E7E"/>
                </a:solidFill>
                <a:effectLst/>
                <a:latin typeface="Arial" panose="020B0604020202020204" pitchFamily="34" charset="0"/>
              </a:rPr>
              <a:t>chondroosteogenesis</a:t>
            </a:r>
            <a:r>
              <a:rPr lang="en-US" b="0" i="0" dirty="0" smtClean="0">
                <a:solidFill>
                  <a:srgbClr val="7F7E7E"/>
                </a:solidFill>
                <a:effectLst/>
                <a:latin typeface="Arial" panose="020B0604020202020204" pitchFamily="34" charset="0"/>
              </a:rPr>
              <a:t> (</a:t>
            </a:r>
            <a:r>
              <a:rPr lang="en-US" b="0" i="0" dirty="0" err="1" smtClean="0">
                <a:solidFill>
                  <a:srgbClr val="7F7E7E"/>
                </a:solidFill>
                <a:effectLst/>
                <a:latin typeface="Arial" panose="020B0604020202020204" pitchFamily="34" charset="0"/>
              </a:rPr>
              <a:t>chemotaxis</a:t>
            </a:r>
            <a:r>
              <a:rPr lang="en-US" b="0" i="0" dirty="0" smtClean="0">
                <a:solidFill>
                  <a:srgbClr val="7F7E7E"/>
                </a:solidFill>
                <a:effectLst/>
                <a:latin typeface="Arial" panose="020B0604020202020204" pitchFamily="34" charset="0"/>
              </a:rPr>
              <a:t>, mesenchymal and </a:t>
            </a:r>
            <a:r>
              <a:rPr lang="en-US" b="0" i="0" dirty="0" err="1" smtClean="0">
                <a:solidFill>
                  <a:srgbClr val="7F7E7E"/>
                </a:solidFill>
                <a:effectLst/>
                <a:latin typeface="Arial" panose="020B0604020202020204" pitchFamily="34" charset="0"/>
              </a:rPr>
              <a:t>osteoprogenitor</a:t>
            </a:r>
            <a:r>
              <a:rPr lang="en-US" b="0" i="0" dirty="0" smtClean="0">
                <a:solidFill>
                  <a:srgbClr val="7F7E7E"/>
                </a:solidFill>
                <a:effectLst/>
                <a:latin typeface="Arial" panose="020B0604020202020204" pitchFamily="34" charset="0"/>
              </a:rPr>
              <a:t> cell proliferation and differentiation, angiogenesis, and controlled synthesis of extracellular matrix). They can be assessed in for four subgroups:</a:t>
            </a:r>
          </a:p>
          <a:p>
            <a:pPr algn="just" fontAlgn="base">
              <a:buFont typeface="Arial" panose="020B0604020202020204" pitchFamily="34" charset="0"/>
              <a:buChar char="•"/>
            </a:pPr>
            <a:r>
              <a:rPr lang="en-US" b="0" i="0" dirty="0" smtClean="0">
                <a:solidFill>
                  <a:srgbClr val="7F7E7E"/>
                </a:solidFill>
                <a:effectLst/>
                <a:latin typeface="Arial" panose="020B0604020202020204" pitchFamily="34" charset="0"/>
              </a:rPr>
              <a:t>Group 1: BMP-2 and 4</a:t>
            </a:r>
          </a:p>
          <a:p>
            <a:pPr algn="just" fontAlgn="base">
              <a:buFont typeface="Arial" panose="020B0604020202020204" pitchFamily="34" charset="0"/>
              <a:buChar char="•"/>
            </a:pPr>
            <a:r>
              <a:rPr lang="en-US" b="0" i="0" dirty="0" smtClean="0">
                <a:solidFill>
                  <a:srgbClr val="7F7E7E"/>
                </a:solidFill>
                <a:effectLst/>
                <a:latin typeface="Arial" panose="020B0604020202020204" pitchFamily="34" charset="0"/>
              </a:rPr>
              <a:t>Group 2: BMP-5, 6, and 7</a:t>
            </a:r>
          </a:p>
          <a:p>
            <a:pPr algn="just" fontAlgn="base">
              <a:buFont typeface="Arial" panose="020B0604020202020204" pitchFamily="34" charset="0"/>
              <a:buChar char="•"/>
            </a:pPr>
            <a:r>
              <a:rPr lang="en-US" b="0" i="0" dirty="0" smtClean="0">
                <a:solidFill>
                  <a:srgbClr val="7F7E7E"/>
                </a:solidFill>
                <a:effectLst/>
                <a:latin typeface="Arial" panose="020B0604020202020204" pitchFamily="34" charset="0"/>
              </a:rPr>
              <a:t>Group 3: GDF-5 (BMP-14), GDF-6 (BMP-13), GDF-7 (BMP-12)</a:t>
            </a:r>
          </a:p>
          <a:p>
            <a:pPr algn="just" fontAlgn="base">
              <a:buFont typeface="Arial" panose="020B0604020202020204" pitchFamily="34" charset="0"/>
              <a:buChar char="•"/>
            </a:pPr>
            <a:r>
              <a:rPr lang="en-US" b="0" i="0" dirty="0" smtClean="0">
                <a:solidFill>
                  <a:srgbClr val="7F7E7E"/>
                </a:solidFill>
                <a:effectLst/>
                <a:latin typeface="Arial" panose="020B0604020202020204" pitchFamily="34" charset="0"/>
              </a:rPr>
              <a:t>Group 4: BMP-3 (</a:t>
            </a:r>
            <a:r>
              <a:rPr lang="en-US" b="0" i="0" dirty="0" err="1" smtClean="0">
                <a:solidFill>
                  <a:srgbClr val="7F7E7E"/>
                </a:solidFill>
                <a:effectLst/>
                <a:latin typeface="Arial" panose="020B0604020202020204" pitchFamily="34" charset="0"/>
              </a:rPr>
              <a:t>osteogenin</a:t>
            </a:r>
            <a:r>
              <a:rPr lang="en-US" b="0" i="0" dirty="0" smtClean="0">
                <a:solidFill>
                  <a:srgbClr val="7F7E7E"/>
                </a:solidFill>
                <a:effectLst/>
                <a:latin typeface="Arial" panose="020B0604020202020204" pitchFamily="34" charset="0"/>
              </a:rPr>
              <a:t>), GDF-10 (BMP-3b)</a:t>
            </a:r>
          </a:p>
          <a:p>
            <a:pPr algn="just" fontAlgn="base">
              <a:buFont typeface="Arial" panose="020B0604020202020204" pitchFamily="34" charset="0"/>
              <a:buChar char="•"/>
            </a:pPr>
            <a:r>
              <a:rPr lang="en-US" b="0" i="1" dirty="0" smtClean="0">
                <a:solidFill>
                  <a:srgbClr val="7F7E7E"/>
                </a:solidFill>
                <a:effectLst/>
                <a:latin typeface="Arial" panose="020B0604020202020204" pitchFamily="34" charset="0"/>
              </a:rPr>
              <a:t>Transforming Growth Factor</a:t>
            </a:r>
            <a:r>
              <a:rPr lang="en-US" b="0" i="0" dirty="0" smtClean="0">
                <a:solidFill>
                  <a:srgbClr val="7F7E7E"/>
                </a:solidFill>
                <a:effectLst/>
                <a:latin typeface="Arial" panose="020B0604020202020204" pitchFamily="34" charset="0"/>
              </a:rPr>
              <a:t>-β (TGF-β): It controls proliferation and cellular differentiation.</a:t>
            </a:r>
          </a:p>
          <a:p>
            <a:pPr algn="just" fontAlgn="base">
              <a:buFont typeface="Arial" panose="020B0604020202020204" pitchFamily="34" charset="0"/>
              <a:buChar char="•"/>
            </a:pPr>
            <a:r>
              <a:rPr lang="en-US" b="0" i="1" dirty="0" smtClean="0">
                <a:solidFill>
                  <a:srgbClr val="7F7E7E"/>
                </a:solidFill>
                <a:effectLst/>
                <a:latin typeface="Arial" panose="020B0604020202020204" pitchFamily="34" charset="0"/>
              </a:rPr>
              <a:t>Growth differentiation factors</a:t>
            </a:r>
            <a:r>
              <a:rPr lang="en-US" b="0" i="0" dirty="0" smtClean="0">
                <a:solidFill>
                  <a:srgbClr val="7F7E7E"/>
                </a:solidFill>
                <a:effectLst/>
                <a:latin typeface="Arial" panose="020B0604020202020204" pitchFamily="34" charset="0"/>
              </a:rPr>
              <a:t> (GDFs): GDFs 1, 5, 8, and 10 promote various stages of intramembranous and </a:t>
            </a:r>
            <a:r>
              <a:rPr lang="en-US" b="0" i="0" dirty="0" err="1" smtClean="0">
                <a:solidFill>
                  <a:srgbClr val="7F7E7E"/>
                </a:solidFill>
                <a:effectLst/>
                <a:latin typeface="Arial" panose="020B0604020202020204" pitchFamily="34" charset="0"/>
              </a:rPr>
              <a:t>endochondral</a:t>
            </a:r>
            <a:r>
              <a:rPr lang="en-US" b="0" i="0" dirty="0" smtClean="0">
                <a:solidFill>
                  <a:srgbClr val="7F7E7E"/>
                </a:solidFill>
                <a:effectLst/>
                <a:latin typeface="Arial" panose="020B0604020202020204" pitchFamily="34" charset="0"/>
              </a:rPr>
              <a:t> bone ossification during healing.</a:t>
            </a:r>
          </a:p>
          <a:p>
            <a:pPr algn="just" fontAlgn="base"/>
            <a:r>
              <a:rPr lang="en-US" b="0" i="0" dirty="0" smtClean="0">
                <a:solidFill>
                  <a:srgbClr val="4F4F4F"/>
                </a:solidFill>
                <a:effectLst/>
                <a:latin typeface="Droid Sans"/>
              </a:rPr>
              <a:t>Reparative Phase</a:t>
            </a:r>
          </a:p>
          <a:p>
            <a:pPr algn="just" fontAlgn="base"/>
            <a:r>
              <a:rPr lang="en-US" b="0" i="0" dirty="0" smtClean="0">
                <a:solidFill>
                  <a:srgbClr val="7F7E7E"/>
                </a:solidFill>
                <a:effectLst/>
                <a:latin typeface="Arial" panose="020B0604020202020204" pitchFamily="34" charset="0"/>
              </a:rPr>
              <a:t>This phase becomes active within the first few days after fracture and persists for several months. Endothelial cells in the marrow transform to polymorphic cells and begin to express an </a:t>
            </a:r>
            <a:r>
              <a:rPr lang="en-US" b="0" i="0" dirty="0" err="1" smtClean="0">
                <a:solidFill>
                  <a:srgbClr val="7F7E7E"/>
                </a:solidFill>
                <a:effectLst/>
                <a:latin typeface="Arial" panose="020B0604020202020204" pitchFamily="34" charset="0"/>
              </a:rPr>
              <a:t>osteoblastic</a:t>
            </a:r>
            <a:r>
              <a:rPr lang="en-US" b="0" i="0" dirty="0" smtClean="0">
                <a:solidFill>
                  <a:srgbClr val="7F7E7E"/>
                </a:solidFill>
                <a:effectLst/>
                <a:latin typeface="Arial" panose="020B0604020202020204" pitchFamily="34" charset="0"/>
              </a:rPr>
              <a:t> phenotype and form bone. </a:t>
            </a:r>
            <a:r>
              <a:rPr lang="en-US" b="0" i="0" dirty="0" err="1" smtClean="0">
                <a:solidFill>
                  <a:srgbClr val="7F7E7E"/>
                </a:solidFill>
                <a:effectLst/>
                <a:latin typeface="Arial" panose="020B0604020202020204" pitchFamily="34" charset="0"/>
              </a:rPr>
              <a:t>Osteoprogenitor</a:t>
            </a:r>
            <a:r>
              <a:rPr lang="en-US" b="0" i="0" dirty="0" smtClean="0">
                <a:solidFill>
                  <a:srgbClr val="7F7E7E"/>
                </a:solidFill>
                <a:effectLst/>
                <a:latin typeface="Arial" panose="020B0604020202020204" pitchFamily="34" charset="0"/>
              </a:rPr>
              <a:t> cells (OPCs) are already present in the area under the </a:t>
            </a:r>
            <a:r>
              <a:rPr lang="en-US" b="0" i="0" dirty="0" err="1" smtClean="0">
                <a:solidFill>
                  <a:srgbClr val="7F7E7E"/>
                </a:solidFill>
                <a:effectLst/>
                <a:latin typeface="Arial" panose="020B0604020202020204" pitchFamily="34" charset="0"/>
              </a:rPr>
              <a:t>periosteum</a:t>
            </a:r>
            <a:r>
              <a:rPr lang="en-US" b="0" i="0" dirty="0" smtClean="0">
                <a:solidFill>
                  <a:srgbClr val="7F7E7E"/>
                </a:solidFill>
                <a:effectLst/>
                <a:latin typeface="Arial" panose="020B0604020202020204" pitchFamily="34" charset="0"/>
              </a:rPr>
              <a:t>, ready to begin intramembranous ossification. Primitive MSCs express BMPs on the first day. BMPs begin the differentiation of OPCs into osteocytes. It seems that BMPs 2, 6, and 9 are important in the differentiation of pluripotent MSCs into OPCs, and then BMPs 2, 4, 7, and 9 further differentiate them to become osteoblasts. Most of the BMPs are then able to differentiate osteoblasts into osteocytes, excluding BMPs 3 and 12. Bone repair starts at the peripheral region of the fracture site. Inner part of the </a:t>
            </a:r>
            <a:r>
              <a:rPr lang="en-US" b="0" i="0" dirty="0" err="1" smtClean="0">
                <a:solidFill>
                  <a:srgbClr val="7F7E7E"/>
                </a:solidFill>
                <a:effectLst/>
                <a:latin typeface="Arial" panose="020B0604020202020204" pitchFamily="34" charset="0"/>
              </a:rPr>
              <a:t>periosteum</a:t>
            </a:r>
            <a:r>
              <a:rPr lang="en-US" b="0" i="0" dirty="0" smtClean="0">
                <a:solidFill>
                  <a:srgbClr val="7F7E7E"/>
                </a:solidFill>
                <a:effectLst/>
                <a:latin typeface="Arial" panose="020B0604020202020204" pitchFamily="34" charset="0"/>
              </a:rPr>
              <a:t> (</a:t>
            </a:r>
            <a:r>
              <a:rPr lang="en-US" b="0" i="0" dirty="0" err="1" smtClean="0">
                <a:solidFill>
                  <a:srgbClr val="7F7E7E"/>
                </a:solidFill>
                <a:effectLst/>
                <a:latin typeface="Arial" panose="020B0604020202020204" pitchFamily="34" charset="0"/>
              </a:rPr>
              <a:t>subperiosteal</a:t>
            </a:r>
            <a:r>
              <a:rPr lang="en-US" b="0" i="0" dirty="0" smtClean="0">
                <a:solidFill>
                  <a:srgbClr val="7F7E7E"/>
                </a:solidFill>
                <a:effectLst/>
                <a:latin typeface="Arial" panose="020B0604020202020204" pitchFamily="34" charset="0"/>
              </a:rPr>
              <a:t> area) starts to generate intramembranous woven bone (hard callus) on the well-vascularized area of the cortex from day 2 to day 5. At this time, proliferation of OPC and undifferentiated MSC is increased. However, on the fracture site, damage to the blood supply causes hypoxic tissue generation, which induces cartilage formation by MSCs (Shapiro </a:t>
            </a:r>
            <a:r>
              <a:rPr lang="en-US" b="0" i="0" u="none" strike="noStrike" dirty="0" smtClean="0">
                <a:solidFill>
                  <a:srgbClr val="FF0000"/>
                </a:solidFill>
                <a:effectLst/>
                <a:latin typeface="Arial" panose="020B0604020202020204" pitchFamily="34" charset="0"/>
                <a:hlinkClick r:id="rId12"/>
              </a:rPr>
              <a:t>2008</a:t>
            </a:r>
            <a:r>
              <a:rPr lang="en-US" b="0" i="0" dirty="0" smtClean="0">
                <a:solidFill>
                  <a:srgbClr val="7F7E7E"/>
                </a:solidFill>
                <a:effectLst/>
                <a:latin typeface="Arial" panose="020B0604020202020204" pitchFamily="34" charset="0"/>
              </a:rPr>
              <a:t>).</a:t>
            </a:r>
          </a:p>
          <a:p>
            <a:pPr algn="just" fontAlgn="base"/>
            <a:r>
              <a:rPr lang="en-US" b="0" i="0" dirty="0" smtClean="0">
                <a:solidFill>
                  <a:srgbClr val="7F7E7E"/>
                </a:solidFill>
                <a:effectLst/>
                <a:latin typeface="Arial" panose="020B0604020202020204" pitchFamily="34" charset="0"/>
              </a:rPr>
              <a:t>Between the bone ends, in the soft callus, early cartilage formation begins. Undifferentiated MSCs begin to proliferate by day 3. Between days 4 and 7, </a:t>
            </a:r>
            <a:r>
              <a:rPr lang="en-US" b="0" i="0" dirty="0" err="1" smtClean="0">
                <a:solidFill>
                  <a:srgbClr val="7F7E7E"/>
                </a:solidFill>
                <a:effectLst/>
                <a:latin typeface="Arial" panose="020B0604020202020204" pitchFamily="34" charset="0"/>
              </a:rPr>
              <a:t>osteonectin</a:t>
            </a:r>
            <a:r>
              <a:rPr lang="en-US" b="0" i="0" dirty="0" smtClean="0">
                <a:solidFill>
                  <a:srgbClr val="7F7E7E"/>
                </a:solidFill>
                <a:effectLst/>
                <a:latin typeface="Arial" panose="020B0604020202020204" pitchFamily="34" charset="0"/>
              </a:rPr>
              <a:t> (adhesion molecule) starts to become more pronounced. On day 5, there is evidence of increased expression of mRNA for type II collagen from the cells that later acquire a </a:t>
            </a:r>
            <a:r>
              <a:rPr lang="en-US" b="0" i="0" dirty="0" err="1" smtClean="0">
                <a:solidFill>
                  <a:srgbClr val="7F7E7E"/>
                </a:solidFill>
                <a:effectLst/>
                <a:latin typeface="Arial" panose="020B0604020202020204" pitchFamily="34" charset="0"/>
              </a:rPr>
              <a:t>chondrocytic</a:t>
            </a:r>
            <a:r>
              <a:rPr lang="en-US" b="0" i="0" dirty="0" smtClean="0">
                <a:solidFill>
                  <a:srgbClr val="7F7E7E"/>
                </a:solidFill>
                <a:effectLst/>
                <a:latin typeface="Arial" panose="020B0604020202020204" pitchFamily="34" charset="0"/>
              </a:rPr>
              <a:t> phenotype.</a:t>
            </a:r>
          </a:p>
          <a:p>
            <a:pPr algn="just" fontAlgn="base"/>
            <a:r>
              <a:rPr lang="en-US" b="0" i="0" dirty="0" smtClean="0">
                <a:solidFill>
                  <a:srgbClr val="7F7E7E"/>
                </a:solidFill>
                <a:effectLst/>
                <a:latin typeface="Arial" panose="020B0604020202020204" pitchFamily="34" charset="0"/>
              </a:rPr>
              <a:t>From day 6 to day 10, </a:t>
            </a:r>
            <a:r>
              <a:rPr lang="en-US" b="0" i="0" dirty="0" err="1" smtClean="0">
                <a:solidFill>
                  <a:srgbClr val="7F7E7E"/>
                </a:solidFill>
                <a:effectLst/>
                <a:latin typeface="Arial" panose="020B0604020202020204" pitchFamily="34" charset="0"/>
              </a:rPr>
              <a:t>osteocalcin</a:t>
            </a:r>
            <a:r>
              <a:rPr lang="en-US" b="0" i="0" dirty="0" smtClean="0">
                <a:solidFill>
                  <a:srgbClr val="7F7E7E"/>
                </a:solidFill>
                <a:effectLst/>
                <a:latin typeface="Arial" panose="020B0604020202020204" pitchFamily="34" charset="0"/>
              </a:rPr>
              <a:t> is expressed in the hard callus. In both the soft and the hard callus, there is high cellular proliferation and vascular infiltration deeper into the callus starts on this phase. </a:t>
            </a:r>
            <a:r>
              <a:rPr lang="en-US" b="0" i="0" dirty="0" err="1" smtClean="0">
                <a:solidFill>
                  <a:srgbClr val="7F7E7E"/>
                </a:solidFill>
                <a:effectLst/>
                <a:latin typeface="Arial" panose="020B0604020202020204" pitchFamily="34" charset="0"/>
              </a:rPr>
              <a:t>Osteopontin</a:t>
            </a:r>
            <a:r>
              <a:rPr lang="en-US" b="0" i="0" dirty="0" smtClean="0">
                <a:solidFill>
                  <a:srgbClr val="7F7E7E"/>
                </a:solidFill>
                <a:effectLst/>
                <a:latin typeface="Arial" panose="020B0604020202020204" pitchFamily="34" charset="0"/>
              </a:rPr>
              <a:t> is present in both the osteocytes and the OPCs at the junction between the hard and soft callus. In the soft callus, chondrocytes begin to proliferate. Type II collagen mRNA expression peaks at around day 9. Other minor collagens appear. Adhesion and migration molecules, especially </a:t>
            </a:r>
            <a:r>
              <a:rPr lang="en-US" b="0" i="0" dirty="0" err="1" smtClean="0">
                <a:solidFill>
                  <a:srgbClr val="7F7E7E"/>
                </a:solidFill>
                <a:effectLst/>
                <a:latin typeface="Arial" panose="020B0604020202020204" pitchFamily="34" charset="0"/>
              </a:rPr>
              <a:t>fibronectin</a:t>
            </a:r>
            <a:r>
              <a:rPr lang="en-US" b="0" i="0" dirty="0" smtClean="0">
                <a:solidFill>
                  <a:srgbClr val="7F7E7E"/>
                </a:solidFill>
                <a:effectLst/>
                <a:latin typeface="Arial" panose="020B0604020202020204" pitchFamily="34" charset="0"/>
              </a:rPr>
              <a:t>, are found in the fibroblasts, chondrocytes, and </a:t>
            </a:r>
            <a:r>
              <a:rPr lang="en-US" b="0" i="0" dirty="0" err="1" smtClean="0">
                <a:solidFill>
                  <a:srgbClr val="7F7E7E"/>
                </a:solidFill>
                <a:effectLst/>
                <a:latin typeface="Arial" panose="020B0604020202020204" pitchFamily="34" charset="0"/>
              </a:rPr>
              <a:t>ostoeblasts</a:t>
            </a:r>
            <a:r>
              <a:rPr lang="en-US" b="0" i="0" dirty="0" smtClean="0">
                <a:solidFill>
                  <a:srgbClr val="7F7E7E"/>
                </a:solidFill>
                <a:effectLst/>
                <a:latin typeface="Arial" panose="020B0604020202020204" pitchFamily="34" charset="0"/>
              </a:rPr>
              <a:t>. In days 11–20, in the areas of hard callus formation, cellular proliferation ceases. The predominant collagen type is type II, but expression of mRNA for collagen type II is absent. </a:t>
            </a:r>
            <a:r>
              <a:rPr lang="en-US" b="0" i="0" dirty="0" err="1" smtClean="0">
                <a:solidFill>
                  <a:srgbClr val="7F7E7E"/>
                </a:solidFill>
                <a:effectLst/>
                <a:latin typeface="Arial" panose="020B0604020202020204" pitchFamily="34" charset="0"/>
              </a:rPr>
              <a:t>Fibronectin</a:t>
            </a:r>
            <a:r>
              <a:rPr lang="en-US" b="0" i="0" dirty="0" smtClean="0">
                <a:solidFill>
                  <a:srgbClr val="7F7E7E"/>
                </a:solidFill>
                <a:effectLst/>
                <a:latin typeface="Arial" panose="020B0604020202020204" pitchFamily="34" charset="0"/>
              </a:rPr>
              <a:t> levels decline by day 14. In the soft callus, the cartilage begins to calcify. There is “budding” of hypertrophic chondrocytes. The matrix vesicles release calcium and enzymes. The soft callus takes on the structure of a growth plate, with primary and secondary </a:t>
            </a:r>
            <a:r>
              <a:rPr lang="en-US" b="0" i="0" dirty="0" err="1" smtClean="0">
                <a:solidFill>
                  <a:srgbClr val="7F7E7E"/>
                </a:solidFill>
                <a:effectLst/>
                <a:latin typeface="Arial" panose="020B0604020202020204" pitchFamily="34" charset="0"/>
              </a:rPr>
              <a:t>spongiosa</a:t>
            </a:r>
            <a:r>
              <a:rPr lang="en-US" b="0" i="0" dirty="0" smtClean="0">
                <a:solidFill>
                  <a:srgbClr val="7F7E7E"/>
                </a:solidFill>
                <a:effectLst/>
                <a:latin typeface="Arial" panose="020B0604020202020204" pitchFamily="34" charset="0"/>
              </a:rPr>
              <a:t>. Since the callus with cartilaginous and </a:t>
            </a:r>
            <a:r>
              <a:rPr lang="en-US" b="0" i="0" dirty="0" err="1" smtClean="0">
                <a:solidFill>
                  <a:srgbClr val="7F7E7E"/>
                </a:solidFill>
                <a:effectLst/>
                <a:latin typeface="Arial" panose="020B0604020202020204" pitchFamily="34" charset="0"/>
              </a:rPr>
              <a:t>fibrocartilaginous</a:t>
            </a:r>
            <a:r>
              <a:rPr lang="en-US" b="0" i="0" dirty="0" smtClean="0">
                <a:solidFill>
                  <a:srgbClr val="7F7E7E"/>
                </a:solidFill>
                <a:effectLst/>
                <a:latin typeface="Arial" panose="020B0604020202020204" pitchFamily="34" charset="0"/>
              </a:rPr>
              <a:t> origin stabilizes the fracture site, it can be considered as an ideal environment for the bone formation to be established on the fracture area.</a:t>
            </a:r>
          </a:p>
          <a:p>
            <a:pPr algn="just" fontAlgn="base"/>
            <a:r>
              <a:rPr lang="en-US" b="0" i="0" dirty="0" smtClean="0">
                <a:solidFill>
                  <a:srgbClr val="7F7E7E"/>
                </a:solidFill>
                <a:effectLst/>
                <a:latin typeface="Arial" panose="020B0604020202020204" pitchFamily="34" charset="0"/>
              </a:rPr>
              <a:t>The soft callus is very weak in terms of resistance to movement and requires adequate protection in the first 4–6 weeks.</a:t>
            </a:r>
          </a:p>
          <a:p>
            <a:pPr algn="just" fontAlgn="base"/>
            <a:r>
              <a:rPr lang="en-US" b="0" i="0" dirty="0" smtClean="0">
                <a:solidFill>
                  <a:srgbClr val="7F7E7E"/>
                </a:solidFill>
                <a:effectLst/>
                <a:latin typeface="Arial" panose="020B0604020202020204" pitchFamily="34" charset="0"/>
              </a:rPr>
              <a:t>From days 21 to 25, there is no more cellular proliferation. In the hard callus area, the structure is now woven bone. In the soft callus, chondrocytes begin to undergo apoptosis, and there is some cellular necrosis. Solid union with woven bone is seen by around 35 days. Remodeling and formation of lamellar bone follow “Reprinted from Phillips AM (</a:t>
            </a:r>
            <a:r>
              <a:rPr lang="en-US" b="0" i="0" u="none" strike="noStrike" dirty="0" smtClean="0">
                <a:solidFill>
                  <a:srgbClr val="FF0000"/>
                </a:solidFill>
                <a:effectLst/>
                <a:latin typeface="Arial" panose="020B0604020202020204" pitchFamily="34" charset="0"/>
                <a:hlinkClick r:id="rId13"/>
              </a:rPr>
              <a:t>2005</a:t>
            </a:r>
            <a:r>
              <a:rPr lang="en-US" b="0" i="0" dirty="0" smtClean="0">
                <a:solidFill>
                  <a:srgbClr val="7F7E7E"/>
                </a:solidFill>
                <a:effectLst/>
                <a:latin typeface="Arial" panose="020B0604020202020204" pitchFamily="34" charset="0"/>
              </a:rPr>
              <a:t>) Overview of the fracture healing cascade. Injury 36(</a:t>
            </a:r>
            <a:r>
              <a:rPr lang="en-US" b="0" i="0" dirty="0" err="1" smtClean="0">
                <a:solidFill>
                  <a:srgbClr val="7F7E7E"/>
                </a:solidFill>
                <a:effectLst/>
                <a:latin typeface="Arial" panose="020B0604020202020204" pitchFamily="34" charset="0"/>
              </a:rPr>
              <a:t>Suppl</a:t>
            </a:r>
            <a:r>
              <a:rPr lang="en-US" b="0" i="0" dirty="0" smtClean="0">
                <a:solidFill>
                  <a:srgbClr val="7F7E7E"/>
                </a:solidFill>
                <a:effectLst/>
                <a:latin typeface="Arial" panose="020B0604020202020204" pitchFamily="34" charset="0"/>
              </a:rPr>
              <a:t> 3):S5–S7) with permission from Elsevier”</a:t>
            </a:r>
          </a:p>
          <a:p>
            <a:pPr algn="just" fontAlgn="base"/>
            <a:r>
              <a:rPr lang="en-US" b="0" i="0" dirty="0" smtClean="0">
                <a:solidFill>
                  <a:srgbClr val="4F4F4F"/>
                </a:solidFill>
                <a:effectLst/>
                <a:latin typeface="Droid Sans"/>
              </a:rPr>
              <a:t>Remodeling Phase</a:t>
            </a:r>
          </a:p>
          <a:p>
            <a:pPr algn="just" fontAlgn="base"/>
            <a:r>
              <a:rPr lang="en-US" b="0" i="0" dirty="0" smtClean="0">
                <a:solidFill>
                  <a:srgbClr val="7F7E7E"/>
                </a:solidFill>
                <a:effectLst/>
                <a:latin typeface="Arial" panose="020B0604020202020204" pitchFamily="34" charset="0"/>
              </a:rPr>
              <a:t>Following callus calcification, immobilization of the fracture is completed. From the examiner side, fracture can be considered as healed. After initial calcification, remodeling starts, which is the replacement of calcified cartilage and woven bone with lamellar bone. This phase continues for a long time period; however, adequate strength is typically reached in 3–6 months (</a:t>
            </a:r>
            <a:r>
              <a:rPr lang="en-US" b="0" i="0" dirty="0" err="1" smtClean="0">
                <a:solidFill>
                  <a:srgbClr val="7F7E7E"/>
                </a:solidFill>
                <a:effectLst/>
                <a:latin typeface="Arial" panose="020B0604020202020204" pitchFamily="34" charset="0"/>
              </a:rPr>
              <a:t>Kalfas</a:t>
            </a:r>
            <a:r>
              <a:rPr lang="en-US" b="0" i="0" dirty="0" smtClean="0">
                <a:solidFill>
                  <a:srgbClr val="7F7E7E"/>
                </a:solidFill>
                <a:effectLst/>
                <a:latin typeface="Arial" panose="020B0604020202020204" pitchFamily="34" charset="0"/>
              </a:rPr>
              <a:t> </a:t>
            </a:r>
            <a:r>
              <a:rPr lang="en-US" b="0" i="0" u="none" strike="noStrike" dirty="0" smtClean="0">
                <a:solidFill>
                  <a:srgbClr val="FF0000"/>
                </a:solidFill>
                <a:effectLst/>
                <a:latin typeface="Arial" panose="020B0604020202020204" pitchFamily="34" charset="0"/>
                <a:hlinkClick r:id="rId14"/>
              </a:rPr>
              <a:t>2001</a:t>
            </a:r>
            <a:r>
              <a:rPr lang="en-US" b="0" i="0" dirty="0" smtClean="0">
                <a:solidFill>
                  <a:srgbClr val="7F7E7E"/>
                </a:solidFill>
                <a:effectLst/>
                <a:latin typeface="Arial" panose="020B0604020202020204" pitchFamily="34" charset="0"/>
              </a:rPr>
              <a:t>).</a:t>
            </a:r>
          </a:p>
          <a:p>
            <a:pPr algn="just" fontAlgn="base"/>
            <a:r>
              <a:rPr lang="en-US" b="0" i="0" dirty="0" smtClean="0">
                <a:solidFill>
                  <a:srgbClr val="3D3D3D"/>
                </a:solidFill>
                <a:effectLst/>
                <a:latin typeface="Droid Sans"/>
              </a:rPr>
              <a:t>Distraction </a:t>
            </a:r>
            <a:r>
              <a:rPr lang="en-US" b="0" i="0" dirty="0" err="1" smtClean="0">
                <a:solidFill>
                  <a:srgbClr val="3D3D3D"/>
                </a:solidFill>
                <a:effectLst/>
                <a:latin typeface="Droid Sans"/>
              </a:rPr>
              <a:t>Osteogenesis</a:t>
            </a:r>
            <a:endParaRPr lang="en-US" b="0" i="0" dirty="0" smtClean="0">
              <a:solidFill>
                <a:srgbClr val="3D3D3D"/>
              </a:solidFill>
              <a:effectLst/>
              <a:latin typeface="Droid Sans"/>
            </a:endParaRPr>
          </a:p>
          <a:p>
            <a:pPr algn="just" fontAlgn="base"/>
            <a:r>
              <a:rPr lang="en-US" b="0" i="0" dirty="0" smtClean="0">
                <a:solidFill>
                  <a:srgbClr val="7F7E7E"/>
                </a:solidFill>
                <a:effectLst/>
                <a:latin typeface="Arial" panose="020B0604020202020204" pitchFamily="34" charset="0"/>
              </a:rPr>
              <a:t>Distraction </a:t>
            </a:r>
            <a:r>
              <a:rPr lang="en-US" b="0" i="0" dirty="0" err="1" smtClean="0">
                <a:solidFill>
                  <a:srgbClr val="7F7E7E"/>
                </a:solidFill>
                <a:effectLst/>
                <a:latin typeface="Arial" panose="020B0604020202020204" pitchFamily="34" charset="0"/>
              </a:rPr>
              <a:t>osteogenesis</a:t>
            </a:r>
            <a:r>
              <a:rPr lang="en-US" b="0" i="0" dirty="0" smtClean="0">
                <a:solidFill>
                  <a:srgbClr val="7F7E7E"/>
                </a:solidFill>
                <a:effectLst/>
                <a:latin typeface="Arial" panose="020B0604020202020204" pitchFamily="34" charset="0"/>
              </a:rPr>
              <a:t> procedure is based on the bone healing as well. It actually can be defined as a modification and deliberate direction of bone healing on patients’ favor. However, DO differs from normal bone healing in two basic aspects: (1) it has the advantage of having a controlled </a:t>
            </a:r>
            <a:r>
              <a:rPr lang="en-US" b="0" i="0" dirty="0" err="1" smtClean="0">
                <a:solidFill>
                  <a:srgbClr val="7F7E7E"/>
                </a:solidFill>
                <a:effectLst/>
                <a:latin typeface="Arial" panose="020B0604020202020204" pitchFamily="34" charset="0"/>
              </a:rPr>
              <a:t>microtrauma</a:t>
            </a:r>
            <a:r>
              <a:rPr lang="en-US" b="0" i="0" dirty="0" smtClean="0">
                <a:solidFill>
                  <a:srgbClr val="7F7E7E"/>
                </a:solidFill>
                <a:effectLst/>
                <a:latin typeface="Arial" panose="020B0604020202020204" pitchFamily="34" charset="0"/>
              </a:rPr>
              <a:t>; and (2) the ossification mechanism is membranous, not </a:t>
            </a:r>
            <a:r>
              <a:rPr lang="en-US" b="0" i="0" dirty="0" err="1" smtClean="0">
                <a:solidFill>
                  <a:srgbClr val="7F7E7E"/>
                </a:solidFill>
                <a:effectLst/>
                <a:latin typeface="Arial" panose="020B0604020202020204" pitchFamily="34" charset="0"/>
              </a:rPr>
              <a:t>endochondral</a:t>
            </a:r>
            <a:r>
              <a:rPr lang="en-US" b="0" i="0" dirty="0" smtClean="0">
                <a:solidFill>
                  <a:srgbClr val="7F7E7E"/>
                </a:solidFill>
                <a:effectLst/>
                <a:latin typeface="Arial" panose="020B0604020202020204" pitchFamily="34" charset="0"/>
              </a:rPr>
              <a:t> (</a:t>
            </a:r>
            <a:r>
              <a:rPr lang="en-US" b="0" i="0" dirty="0" err="1" smtClean="0">
                <a:solidFill>
                  <a:srgbClr val="7F7E7E"/>
                </a:solidFill>
                <a:effectLst/>
                <a:latin typeface="Arial" panose="020B0604020202020204" pitchFamily="34" charset="0"/>
              </a:rPr>
              <a:t>Bouletreau</a:t>
            </a:r>
            <a:r>
              <a:rPr lang="en-US" b="0" i="0" dirty="0" smtClean="0">
                <a:solidFill>
                  <a:srgbClr val="7F7E7E"/>
                </a:solidFill>
                <a:effectLst/>
                <a:latin typeface="Arial" panose="020B0604020202020204" pitchFamily="34" charset="0"/>
              </a:rPr>
              <a:t> et al. </a:t>
            </a:r>
            <a:r>
              <a:rPr lang="en-US" b="0" i="0" u="none" strike="noStrike" dirty="0" smtClean="0">
                <a:solidFill>
                  <a:srgbClr val="FF0000"/>
                </a:solidFill>
                <a:effectLst/>
                <a:latin typeface="Arial" panose="020B0604020202020204" pitchFamily="34" charset="0"/>
                <a:hlinkClick r:id="rId15"/>
              </a:rPr>
              <a:t>2002</a:t>
            </a:r>
            <a:r>
              <a:rPr lang="en-US" b="0" i="0" dirty="0" smtClean="0">
                <a:solidFill>
                  <a:srgbClr val="7F7E7E"/>
                </a:solidFill>
                <a:effectLst/>
                <a:latin typeface="Arial" panose="020B0604020202020204" pitchFamily="34" charset="0"/>
              </a:rPr>
              <a:t>).</a:t>
            </a:r>
          </a:p>
          <a:p>
            <a:pPr algn="just" fontAlgn="base"/>
            <a:r>
              <a:rPr lang="en-US" b="0" i="0" dirty="0" smtClean="0">
                <a:solidFill>
                  <a:srgbClr val="7F7E7E"/>
                </a:solidFill>
                <a:effectLst/>
                <a:latin typeface="Arial" panose="020B0604020202020204" pitchFamily="34" charset="0"/>
              </a:rPr>
              <a:t>As previously mentioned in the phases of bone healing, distraction </a:t>
            </a:r>
            <a:r>
              <a:rPr lang="en-US" b="0" i="0" dirty="0" err="1" smtClean="0">
                <a:solidFill>
                  <a:srgbClr val="7F7E7E"/>
                </a:solidFill>
                <a:effectLst/>
                <a:latin typeface="Arial" panose="020B0604020202020204" pitchFamily="34" charset="0"/>
              </a:rPr>
              <a:t>osteogenesis</a:t>
            </a:r>
            <a:r>
              <a:rPr lang="en-US" b="0" i="0" dirty="0" smtClean="0">
                <a:solidFill>
                  <a:srgbClr val="7F7E7E"/>
                </a:solidFill>
                <a:effectLst/>
                <a:latin typeface="Arial" panose="020B0604020202020204" pitchFamily="34" charset="0"/>
              </a:rPr>
              <a:t> procedure also consists of three sequential phases after the osteotomy and distraction appliance fixation: (1) latency phase, (2) distraction phase, and (3) consolidation phase</a:t>
            </a:r>
          </a:p>
          <a:p>
            <a:endParaRPr lang="en-US" dirty="0"/>
          </a:p>
        </p:txBody>
      </p:sp>
      <p:sp>
        <p:nvSpPr>
          <p:cNvPr id="4" name="Slide Number Placeholder 3"/>
          <p:cNvSpPr>
            <a:spLocks noGrp="1"/>
          </p:cNvSpPr>
          <p:nvPr>
            <p:ph type="sldNum" sz="quarter" idx="10"/>
          </p:nvPr>
        </p:nvSpPr>
        <p:spPr/>
        <p:txBody>
          <a:bodyPr/>
          <a:lstStyle/>
          <a:p>
            <a:fld id="{5796B13D-B142-4F61-9F56-8267618CE6BA}" type="slidenum">
              <a:rPr lang="en-US" smtClean="0"/>
              <a:t>10</a:t>
            </a:fld>
            <a:endParaRPr lang="en-US"/>
          </a:p>
        </p:txBody>
      </p:sp>
    </p:spTree>
    <p:extLst>
      <p:ext uri="{BB962C8B-B14F-4D97-AF65-F5344CB8AC3E}">
        <p14:creationId xmlns:p14="http://schemas.microsoft.com/office/powerpoint/2010/main" val="26776611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202124"/>
                </a:solidFill>
                <a:effectLst/>
                <a:latin typeface="arial" panose="020B0604020202020204" pitchFamily="34" charset="0"/>
              </a:rPr>
              <a:t>Indirect (secondary) fracture healing is </a:t>
            </a:r>
            <a:r>
              <a:rPr lang="en-US" b="1" i="0" dirty="0" smtClean="0">
                <a:solidFill>
                  <a:srgbClr val="202124"/>
                </a:solidFill>
                <a:effectLst/>
                <a:latin typeface="arial" panose="020B0604020202020204" pitchFamily="34" charset="0"/>
              </a:rPr>
              <a:t>the most common form of fracture healing</a:t>
            </a:r>
            <a:r>
              <a:rPr lang="en-US" b="0" i="0" dirty="0" smtClean="0">
                <a:solidFill>
                  <a:srgbClr val="202124"/>
                </a:solidFill>
                <a:effectLst/>
                <a:latin typeface="arial" panose="020B0604020202020204" pitchFamily="34" charset="0"/>
              </a:rPr>
              <a:t>, and consists of both </a:t>
            </a:r>
            <a:r>
              <a:rPr lang="en-US" b="0" i="0" dirty="0" err="1" smtClean="0">
                <a:solidFill>
                  <a:srgbClr val="202124"/>
                </a:solidFill>
                <a:effectLst/>
                <a:latin typeface="arial" panose="020B0604020202020204" pitchFamily="34" charset="0"/>
              </a:rPr>
              <a:t>endochondral</a:t>
            </a:r>
            <a:r>
              <a:rPr lang="en-US" b="0" i="0" dirty="0" smtClean="0">
                <a:solidFill>
                  <a:srgbClr val="202124"/>
                </a:solidFill>
                <a:effectLst/>
                <a:latin typeface="arial" panose="020B0604020202020204" pitchFamily="34" charset="0"/>
              </a:rPr>
              <a:t> and intramembranous bone healing. </a:t>
            </a:r>
            <a:r>
              <a:rPr lang="en-US" b="0" i="0" baseline="30000" dirty="0" smtClean="0">
                <a:solidFill>
                  <a:srgbClr val="202124"/>
                </a:solidFill>
                <a:effectLst/>
                <a:latin typeface="arial" panose="020B0604020202020204" pitchFamily="34" charset="0"/>
              </a:rPr>
              <a:t>17</a:t>
            </a:r>
            <a:r>
              <a:rPr lang="en-US" b="0" i="0" dirty="0" smtClean="0">
                <a:solidFill>
                  <a:srgbClr val="202124"/>
                </a:solidFill>
                <a:effectLst/>
                <a:latin typeface="arial" panose="020B0604020202020204" pitchFamily="34" charset="0"/>
              </a:rPr>
              <a:t>. It does not require anatomical reduction or rigidly stable conditions. On the contrary, it is enhanced by micro-motion and weight-</a:t>
            </a:r>
            <a:r>
              <a:rPr lang="en-US" b="0" i="0" dirty="0" err="1" smtClean="0">
                <a:solidFill>
                  <a:srgbClr val="202124"/>
                </a:solidFill>
                <a:effectLst/>
                <a:latin typeface="arial" panose="020B0604020202020204" pitchFamily="34" charset="0"/>
              </a:rPr>
              <a:t>bearing.</a:t>
            </a:r>
            <a:r>
              <a:rPr lang="en-US" b="0" i="0" dirty="0" err="1" smtClean="0">
                <a:solidFill>
                  <a:srgbClr val="70757A"/>
                </a:solidFill>
                <a:effectLst/>
                <a:latin typeface="arial" panose="020B0604020202020204" pitchFamily="34" charset="0"/>
              </a:rPr>
              <a:t>Apr</a:t>
            </a:r>
            <a:r>
              <a:rPr lang="en-US" b="0" i="0" dirty="0" smtClean="0">
                <a:solidFill>
                  <a:srgbClr val="70757A"/>
                </a:solidFill>
                <a:effectLst/>
                <a:latin typeface="arial" panose="020B0604020202020204" pitchFamily="34" charset="0"/>
              </a:rPr>
              <a:t> 13, 2011</a:t>
            </a:r>
            <a:endParaRPr lang="en-US" dirty="0"/>
          </a:p>
        </p:txBody>
      </p:sp>
      <p:sp>
        <p:nvSpPr>
          <p:cNvPr id="4" name="Slide Number Placeholder 3"/>
          <p:cNvSpPr>
            <a:spLocks noGrp="1"/>
          </p:cNvSpPr>
          <p:nvPr>
            <p:ph type="sldNum" sz="quarter" idx="10"/>
          </p:nvPr>
        </p:nvSpPr>
        <p:spPr/>
        <p:txBody>
          <a:bodyPr/>
          <a:lstStyle/>
          <a:p>
            <a:fld id="{5796B13D-B142-4F61-9F56-8267618CE6BA}" type="slidenum">
              <a:rPr lang="en-US" smtClean="0"/>
              <a:t>11</a:t>
            </a:fld>
            <a:endParaRPr lang="en-US"/>
          </a:p>
        </p:txBody>
      </p:sp>
    </p:spTree>
    <p:extLst>
      <p:ext uri="{BB962C8B-B14F-4D97-AF65-F5344CB8AC3E}">
        <p14:creationId xmlns:p14="http://schemas.microsoft.com/office/powerpoint/2010/main" val="1517237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222222"/>
                </a:solidFill>
                <a:effectLst/>
                <a:latin typeface="Arial" panose="020B0604020202020204" pitchFamily="34" charset="0"/>
              </a:rPr>
              <a:t> Schematic representation of the process of bone fracture healing. Immediately after bone injury, the healing process is initiated by hematoma formation and inflammatory response accompanied by the release of pro-inflammatory cytokines. In direct bone healing (occurring at fractures that are perfectly aligned and with no vascular disruption) the inflammation activates a process of intramembranous ossification which directly produces a new lamellar bone structure without requiring any remodeling step. In indirect bone healing (occurring in fractures with large, hypoxic defects and </a:t>
            </a:r>
            <a:r>
              <a:rPr lang="en-US" b="0" i="0" dirty="0" err="1" smtClean="0">
                <a:solidFill>
                  <a:srgbClr val="222222"/>
                </a:solidFill>
                <a:effectLst/>
                <a:latin typeface="Arial" panose="020B0604020202020204" pitchFamily="34" charset="0"/>
              </a:rPr>
              <a:t>interfragmentary</a:t>
            </a:r>
            <a:r>
              <a:rPr lang="en-US" b="0" i="0" dirty="0" smtClean="0">
                <a:solidFill>
                  <a:srgbClr val="222222"/>
                </a:solidFill>
                <a:effectLst/>
                <a:latin typeface="Arial" panose="020B0604020202020204" pitchFamily="34" charset="0"/>
              </a:rPr>
              <a:t> strains), the intramembranous ossification response occurs </a:t>
            </a:r>
            <a:r>
              <a:rPr lang="en-US" b="0" i="0" dirty="0" err="1" smtClean="0">
                <a:solidFill>
                  <a:srgbClr val="222222"/>
                </a:solidFill>
                <a:effectLst/>
                <a:latin typeface="Arial" panose="020B0604020202020204" pitchFamily="34" charset="0"/>
              </a:rPr>
              <a:t>subperiosteally</a:t>
            </a:r>
            <a:r>
              <a:rPr lang="en-US" b="0" i="0" dirty="0" smtClean="0">
                <a:solidFill>
                  <a:srgbClr val="222222"/>
                </a:solidFill>
                <a:effectLst/>
                <a:latin typeface="Arial" panose="020B0604020202020204" pitchFamily="34" charset="0"/>
              </a:rPr>
              <a:t> directly adjacent to the ends of the fracture, generating a hard callus. Adjacent to the fracture line, </a:t>
            </a:r>
            <a:r>
              <a:rPr lang="en-US" b="0" i="0" dirty="0" err="1" smtClean="0">
                <a:solidFill>
                  <a:srgbClr val="222222"/>
                </a:solidFill>
                <a:effectLst/>
                <a:latin typeface="Arial" panose="020B0604020202020204" pitchFamily="34" charset="0"/>
              </a:rPr>
              <a:t>endochondral</a:t>
            </a:r>
            <a:r>
              <a:rPr lang="en-US" b="0" i="0" dirty="0" smtClean="0">
                <a:solidFill>
                  <a:srgbClr val="222222"/>
                </a:solidFill>
                <a:effectLst/>
                <a:latin typeface="Arial" panose="020B0604020202020204" pitchFamily="34" charset="0"/>
              </a:rPr>
              <a:t> ossification occurs: A cartilaginous callus form and several cells migrates and proliferate within it, building an intermediate cartilaginous template which subsequently undergoes calcification (primary bone formation); the cartilage and primary mineralized matrix are then resorbed and secondary bone formation occurs; ultimately bone remodeling by osteoclasts and osteoblasts take place and the callus is totally replaced by new bone indistinguishable from adjacent, uninjured tissue. The processes by which H</a:t>
            </a:r>
            <a:r>
              <a:rPr lang="en-US" b="0" i="0" baseline="-25000" dirty="0" smtClean="0">
                <a:solidFill>
                  <a:srgbClr val="222222"/>
                </a:solidFill>
                <a:effectLst/>
                <a:latin typeface="Arial" panose="020B0604020202020204" pitchFamily="34" charset="0"/>
              </a:rPr>
              <a:t>2</a:t>
            </a:r>
            <a:r>
              <a:rPr lang="en-US" b="0" i="0" dirty="0" smtClean="0">
                <a:solidFill>
                  <a:srgbClr val="222222"/>
                </a:solidFill>
                <a:effectLst/>
                <a:latin typeface="Arial" panose="020B0604020202020204" pitchFamily="34" charset="0"/>
              </a:rPr>
              <a:t>S may modulate during bone fracture healing are highlighted by a yellow arrow.</a:t>
            </a:r>
            <a:endParaRPr lang="en-US" dirty="0"/>
          </a:p>
        </p:txBody>
      </p:sp>
      <p:sp>
        <p:nvSpPr>
          <p:cNvPr id="4" name="Slide Number Placeholder 3"/>
          <p:cNvSpPr>
            <a:spLocks noGrp="1"/>
          </p:cNvSpPr>
          <p:nvPr>
            <p:ph type="sldNum" sz="quarter" idx="10"/>
          </p:nvPr>
        </p:nvSpPr>
        <p:spPr/>
        <p:txBody>
          <a:bodyPr/>
          <a:lstStyle/>
          <a:p>
            <a:fld id="{5796B13D-B142-4F61-9F56-8267618CE6BA}" type="slidenum">
              <a:rPr lang="en-US" smtClean="0"/>
              <a:t>12</a:t>
            </a:fld>
            <a:endParaRPr lang="en-US"/>
          </a:p>
        </p:txBody>
      </p:sp>
    </p:spTree>
    <p:extLst>
      <p:ext uri="{BB962C8B-B14F-4D97-AF65-F5344CB8AC3E}">
        <p14:creationId xmlns:p14="http://schemas.microsoft.com/office/powerpoint/2010/main" val="20432175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fontAlgn="base"/>
            <a:r>
              <a:rPr lang="en-US" b="0" i="0" dirty="0" smtClean="0">
                <a:solidFill>
                  <a:srgbClr val="4F4F4F"/>
                </a:solidFill>
                <a:effectLst/>
                <a:latin typeface="Droid Sans"/>
              </a:rPr>
              <a:t>Proinflammatory Cytokines</a:t>
            </a:r>
          </a:p>
          <a:p>
            <a:pPr algn="just" fontAlgn="base">
              <a:buFont typeface="Arial" panose="020B0604020202020204" pitchFamily="34" charset="0"/>
              <a:buChar char="•"/>
            </a:pPr>
            <a:r>
              <a:rPr lang="en-US" b="0" i="1" dirty="0" smtClean="0">
                <a:solidFill>
                  <a:srgbClr val="7F7E7E"/>
                </a:solidFill>
                <a:effectLst/>
                <a:latin typeface="Arial" panose="020B0604020202020204" pitchFamily="34" charset="0"/>
              </a:rPr>
              <a:t>Interleukins</a:t>
            </a:r>
            <a:r>
              <a:rPr lang="en-US" b="0" i="0" dirty="0" smtClean="0">
                <a:solidFill>
                  <a:srgbClr val="7F7E7E"/>
                </a:solidFill>
                <a:effectLst/>
                <a:latin typeface="Arial" panose="020B0604020202020204" pitchFamily="34" charset="0"/>
              </a:rPr>
              <a:t> (IL-1, IL-6):</a:t>
            </a:r>
            <a:r>
              <a:rPr lang="en-US" b="0" i="1" dirty="0" smtClean="0">
                <a:solidFill>
                  <a:srgbClr val="7F7E7E"/>
                </a:solidFill>
                <a:effectLst/>
                <a:latin typeface="Arial" panose="020B0604020202020204" pitchFamily="34" charset="0"/>
              </a:rPr>
              <a:t>IL</a:t>
            </a:r>
            <a:r>
              <a:rPr lang="en-US" b="0" i="0" dirty="0" smtClean="0">
                <a:solidFill>
                  <a:srgbClr val="7F7E7E"/>
                </a:solidFill>
                <a:effectLst/>
                <a:latin typeface="Arial" panose="020B0604020202020204" pitchFamily="34" charset="0"/>
              </a:rPr>
              <a:t>–</a:t>
            </a:r>
            <a:r>
              <a:rPr lang="en-US" b="0" i="1" dirty="0" smtClean="0">
                <a:solidFill>
                  <a:srgbClr val="7F7E7E"/>
                </a:solidFill>
                <a:effectLst/>
                <a:latin typeface="Arial" panose="020B0604020202020204" pitchFamily="34" charset="0"/>
              </a:rPr>
              <a:t>1</a:t>
            </a:r>
            <a:r>
              <a:rPr lang="en-US" b="0" i="0" dirty="0" smtClean="0">
                <a:solidFill>
                  <a:srgbClr val="7F7E7E"/>
                </a:solidFill>
                <a:effectLst/>
                <a:latin typeface="Arial" panose="020B0604020202020204" pitchFamily="34" charset="0"/>
              </a:rPr>
              <a:t>: In the acute phase of inflammation, it is secreted by macrophages and stimulates production of IL-6 in osteoblasts, endorses production of the primary callus, and induces angiogenesis. </a:t>
            </a:r>
            <a:r>
              <a:rPr lang="en-US" b="0" i="1" dirty="0" smtClean="0">
                <a:solidFill>
                  <a:srgbClr val="7F7E7E"/>
                </a:solidFill>
                <a:effectLst/>
                <a:latin typeface="Arial" panose="020B0604020202020204" pitchFamily="34" charset="0"/>
              </a:rPr>
              <a:t>IL</a:t>
            </a:r>
            <a:r>
              <a:rPr lang="en-US" b="0" i="0" dirty="0" smtClean="0">
                <a:solidFill>
                  <a:srgbClr val="7F7E7E"/>
                </a:solidFill>
                <a:effectLst/>
                <a:latin typeface="Arial" panose="020B0604020202020204" pitchFamily="34" charset="0"/>
              </a:rPr>
              <a:t>–</a:t>
            </a:r>
            <a:r>
              <a:rPr lang="en-US" b="0" i="1" dirty="0" smtClean="0">
                <a:solidFill>
                  <a:srgbClr val="7F7E7E"/>
                </a:solidFill>
                <a:effectLst/>
                <a:latin typeface="Arial" panose="020B0604020202020204" pitchFamily="34" charset="0"/>
              </a:rPr>
              <a:t>6</a:t>
            </a:r>
            <a:r>
              <a:rPr lang="en-US" b="0" i="0" dirty="0" smtClean="0">
                <a:solidFill>
                  <a:srgbClr val="7F7E7E"/>
                </a:solidFill>
                <a:effectLst/>
                <a:latin typeface="Arial" panose="020B0604020202020204" pitchFamily="34" charset="0"/>
              </a:rPr>
              <a:t>: During acute phase, it induces angiogenesis, vascular endothelial growth factor production, and the differentiation of osteoblasts and osteoclasts.</a:t>
            </a:r>
          </a:p>
          <a:p>
            <a:pPr algn="just" fontAlgn="base">
              <a:buFont typeface="Arial" panose="020B0604020202020204" pitchFamily="34" charset="0"/>
              <a:buChar char="•"/>
            </a:pPr>
            <a:r>
              <a:rPr lang="en-US" b="0" i="1" dirty="0" smtClean="0">
                <a:solidFill>
                  <a:srgbClr val="7F7E7E"/>
                </a:solidFill>
                <a:effectLst/>
                <a:latin typeface="Arial" panose="020B0604020202020204" pitchFamily="34" charset="0"/>
              </a:rPr>
              <a:t>Tumor Necrosis Factor</a:t>
            </a:r>
            <a:r>
              <a:rPr lang="en-US" b="0" i="0" dirty="0" smtClean="0">
                <a:solidFill>
                  <a:srgbClr val="7F7E7E"/>
                </a:solidFill>
                <a:effectLst/>
                <a:latin typeface="Arial" panose="020B0604020202020204" pitchFamily="34" charset="0"/>
              </a:rPr>
              <a:t>-α (TNF- α): Secreted by macrophages, inflammatory cells, and mesenchymal origin cells present in the </a:t>
            </a:r>
            <a:r>
              <a:rPr lang="en-US" b="0" i="0" dirty="0" err="1" smtClean="0">
                <a:solidFill>
                  <a:srgbClr val="7F7E7E"/>
                </a:solidFill>
                <a:effectLst/>
                <a:latin typeface="Arial" panose="020B0604020202020204" pitchFamily="34" charset="0"/>
              </a:rPr>
              <a:t>periosteum</a:t>
            </a:r>
            <a:r>
              <a:rPr lang="en-US" b="0" i="0" dirty="0" smtClean="0">
                <a:solidFill>
                  <a:srgbClr val="7F7E7E"/>
                </a:solidFill>
                <a:effectLst/>
                <a:latin typeface="Arial" panose="020B0604020202020204" pitchFamily="34" charset="0"/>
              </a:rPr>
              <a:t> (</a:t>
            </a:r>
            <a:r>
              <a:rPr lang="en-US" b="0" i="0" dirty="0" err="1" smtClean="0">
                <a:solidFill>
                  <a:srgbClr val="7F7E7E"/>
                </a:solidFill>
                <a:effectLst/>
                <a:latin typeface="Arial" panose="020B0604020202020204" pitchFamily="34" charset="0"/>
              </a:rPr>
              <a:t>Tsiridis</a:t>
            </a:r>
            <a:r>
              <a:rPr lang="en-US" b="0" i="0" dirty="0" smtClean="0">
                <a:solidFill>
                  <a:srgbClr val="7F7E7E"/>
                </a:solidFill>
                <a:effectLst/>
                <a:latin typeface="Arial" panose="020B0604020202020204" pitchFamily="34" charset="0"/>
              </a:rPr>
              <a:t> et al. </a:t>
            </a:r>
            <a:r>
              <a:rPr lang="en-US" b="0" i="0" u="none" strike="noStrike" dirty="0" smtClean="0">
                <a:solidFill>
                  <a:srgbClr val="FF0000"/>
                </a:solidFill>
                <a:effectLst/>
                <a:latin typeface="Arial" panose="020B0604020202020204" pitchFamily="34" charset="0"/>
                <a:hlinkClick r:id="rId3"/>
              </a:rPr>
              <a:t>2007</a:t>
            </a:r>
            <a:r>
              <a:rPr lang="en-US" b="0" i="0" dirty="0" smtClean="0">
                <a:solidFill>
                  <a:srgbClr val="7F7E7E"/>
                </a:solidFill>
                <a:effectLst/>
                <a:latin typeface="Arial" panose="020B0604020202020204" pitchFamily="34" charset="0"/>
              </a:rPr>
              <a:t>). They endorse recruitment of MSCs. During </a:t>
            </a:r>
            <a:r>
              <a:rPr lang="en-US" b="0" i="0" dirty="0" err="1" smtClean="0">
                <a:solidFill>
                  <a:srgbClr val="7F7E7E"/>
                </a:solidFill>
                <a:effectLst/>
                <a:latin typeface="Arial" panose="020B0604020202020204" pitchFamily="34" charset="0"/>
              </a:rPr>
              <a:t>endochondral</a:t>
            </a:r>
            <a:r>
              <a:rPr lang="en-US" b="0" i="0" dirty="0" smtClean="0">
                <a:solidFill>
                  <a:srgbClr val="7F7E7E"/>
                </a:solidFill>
                <a:effectLst/>
                <a:latin typeface="Arial" panose="020B0604020202020204" pitchFamily="34" charset="0"/>
              </a:rPr>
              <a:t> ossification, they stimulate apoptosis of hypertrophic chondrocytes. They also stimulate </a:t>
            </a:r>
            <a:r>
              <a:rPr lang="en-US" b="0" i="0" dirty="0" err="1" smtClean="0">
                <a:solidFill>
                  <a:srgbClr val="7F7E7E"/>
                </a:solidFill>
                <a:effectLst/>
                <a:latin typeface="Arial" panose="020B0604020202020204" pitchFamily="34" charset="0"/>
              </a:rPr>
              <a:t>osteoclastic</a:t>
            </a:r>
            <a:r>
              <a:rPr lang="en-US" b="0" i="0" dirty="0" smtClean="0">
                <a:solidFill>
                  <a:srgbClr val="7F7E7E"/>
                </a:solidFill>
                <a:effectLst/>
                <a:latin typeface="Arial" panose="020B0604020202020204" pitchFamily="34" charset="0"/>
              </a:rPr>
              <a:t> function. In their absence, </a:t>
            </a:r>
            <a:r>
              <a:rPr lang="en-US" b="0" i="0" dirty="0" err="1" smtClean="0">
                <a:solidFill>
                  <a:srgbClr val="7F7E7E"/>
                </a:solidFill>
                <a:effectLst/>
                <a:latin typeface="Arial" panose="020B0604020202020204" pitchFamily="34" charset="0"/>
              </a:rPr>
              <a:t>resorption</a:t>
            </a:r>
            <a:r>
              <a:rPr lang="en-US" b="0" i="0" dirty="0" smtClean="0">
                <a:solidFill>
                  <a:srgbClr val="7F7E7E"/>
                </a:solidFill>
                <a:effectLst/>
                <a:latin typeface="Arial" panose="020B0604020202020204" pitchFamily="34" charset="0"/>
              </a:rPr>
              <a:t> of mineralized cartilage is delayed, which prohibits new bone formation.</a:t>
            </a:r>
          </a:p>
          <a:p>
            <a:pPr algn="just" fontAlgn="base">
              <a:buFont typeface="Arial" panose="020B0604020202020204" pitchFamily="34" charset="0"/>
              <a:buChar char="•"/>
            </a:pPr>
            <a:r>
              <a:rPr lang="en-US" b="0" i="1" dirty="0" smtClean="0">
                <a:solidFill>
                  <a:srgbClr val="7F7E7E"/>
                </a:solidFill>
                <a:effectLst/>
                <a:latin typeface="Arial" panose="020B0604020202020204" pitchFamily="34" charset="0"/>
              </a:rPr>
              <a:t>Fibroblast growth factor</a:t>
            </a:r>
            <a:r>
              <a:rPr lang="en-US" b="0" i="0" dirty="0" smtClean="0">
                <a:solidFill>
                  <a:srgbClr val="7F7E7E"/>
                </a:solidFill>
                <a:effectLst/>
                <a:latin typeface="Arial" panose="020B0604020202020204" pitchFamily="34" charset="0"/>
              </a:rPr>
              <a:t> (FGF): They are synthesized by monocytes, macrophages, mesenchymal cells, osteoblasts, and chondrocytes during bone healing.</a:t>
            </a:r>
          </a:p>
          <a:p>
            <a:pPr algn="just" fontAlgn="base">
              <a:buFont typeface="Arial" panose="020B0604020202020204" pitchFamily="34" charset="0"/>
              <a:buChar char="•"/>
            </a:pPr>
            <a:r>
              <a:rPr lang="en-US" b="0" i="0" dirty="0" smtClean="0">
                <a:solidFill>
                  <a:srgbClr val="7F7E7E"/>
                </a:solidFill>
                <a:effectLst/>
                <a:latin typeface="Arial" panose="020B0604020202020204" pitchFamily="34" charset="0"/>
              </a:rPr>
              <a:t>FGFs endorse growth and differentiation of a variety of cells such as fibroblasts, </a:t>
            </a:r>
            <a:r>
              <a:rPr lang="en-US" b="0" i="0" dirty="0" err="1" smtClean="0">
                <a:solidFill>
                  <a:srgbClr val="7F7E7E"/>
                </a:solidFill>
                <a:effectLst/>
                <a:latin typeface="Arial" panose="020B0604020202020204" pitchFamily="34" charset="0"/>
              </a:rPr>
              <a:t>myocytes</a:t>
            </a:r>
            <a:r>
              <a:rPr lang="en-US" b="0" i="0" dirty="0" smtClean="0">
                <a:solidFill>
                  <a:srgbClr val="7F7E7E"/>
                </a:solidFill>
                <a:effectLst/>
                <a:latin typeface="Arial" panose="020B0604020202020204" pitchFamily="34" charset="0"/>
              </a:rPr>
              <a:t>, osteoblasts, and chondrocytes. During the early stages of fracture healing, they play a critical role in angiogenesis and mesenchymal cell </a:t>
            </a:r>
            <a:r>
              <a:rPr lang="en-US" b="0" i="0" dirty="0" err="1" smtClean="0">
                <a:solidFill>
                  <a:srgbClr val="7F7E7E"/>
                </a:solidFill>
                <a:effectLst/>
                <a:latin typeface="Arial" panose="020B0604020202020204" pitchFamily="34" charset="0"/>
              </a:rPr>
              <a:t>mitogenesis</a:t>
            </a:r>
            <a:r>
              <a:rPr lang="en-US" b="0" i="0" dirty="0" smtClean="0">
                <a:solidFill>
                  <a:srgbClr val="7F7E7E"/>
                </a:solidFill>
                <a:effectLst/>
                <a:latin typeface="Arial" panose="020B0604020202020204" pitchFamily="34" charset="0"/>
              </a:rPr>
              <a:t>. α-FGF mainly regulates chondrocyte proliferation and is probably important for chondrocyte maturation. β-FGF is represented by osteoblasts and is generally more potent than α-FGF. In a canine </a:t>
            </a:r>
            <a:r>
              <a:rPr lang="en-US" b="0" i="0" dirty="0" err="1" smtClean="0">
                <a:solidFill>
                  <a:srgbClr val="7F7E7E"/>
                </a:solidFill>
                <a:effectLst/>
                <a:latin typeface="Arial" panose="020B0604020202020204" pitchFamily="34" charset="0"/>
              </a:rPr>
              <a:t>tibial</a:t>
            </a:r>
            <a:r>
              <a:rPr lang="en-US" b="0" i="0" dirty="0" smtClean="0">
                <a:solidFill>
                  <a:srgbClr val="7F7E7E"/>
                </a:solidFill>
                <a:effectLst/>
                <a:latin typeface="Arial" panose="020B0604020202020204" pitchFamily="34" charset="0"/>
              </a:rPr>
              <a:t> osteotomy model, a single injection of FGF-2 was associated with an early increase in callus size (</a:t>
            </a:r>
            <a:r>
              <a:rPr lang="en-US" b="0" i="0" dirty="0" err="1" smtClean="0">
                <a:solidFill>
                  <a:srgbClr val="7F7E7E"/>
                </a:solidFill>
                <a:effectLst/>
                <a:latin typeface="Arial" panose="020B0604020202020204" pitchFamily="34" charset="0"/>
              </a:rPr>
              <a:t>Tsiridis</a:t>
            </a:r>
            <a:r>
              <a:rPr lang="en-US" b="0" i="0" dirty="0" smtClean="0">
                <a:solidFill>
                  <a:srgbClr val="7F7E7E"/>
                </a:solidFill>
                <a:effectLst/>
                <a:latin typeface="Arial" panose="020B0604020202020204" pitchFamily="34" charset="0"/>
              </a:rPr>
              <a:t> et al. </a:t>
            </a:r>
            <a:r>
              <a:rPr lang="en-US" b="0" i="0" u="none" strike="noStrike" dirty="0" smtClean="0">
                <a:solidFill>
                  <a:srgbClr val="FF0000"/>
                </a:solidFill>
                <a:effectLst/>
                <a:latin typeface="Arial" panose="020B0604020202020204" pitchFamily="34" charset="0"/>
                <a:hlinkClick r:id="rId3"/>
              </a:rPr>
              <a:t>2007</a:t>
            </a:r>
            <a:r>
              <a:rPr lang="en-US" b="0" i="0" dirty="0" smtClean="0">
                <a:solidFill>
                  <a:srgbClr val="7F7E7E"/>
                </a:solidFill>
                <a:effectLst/>
                <a:latin typeface="Arial" panose="020B0604020202020204" pitchFamily="34" charset="0"/>
              </a:rPr>
              <a:t>).</a:t>
            </a:r>
          </a:p>
          <a:p>
            <a:pPr algn="just" fontAlgn="base">
              <a:buFont typeface="Arial" panose="020B0604020202020204" pitchFamily="34" charset="0"/>
              <a:buChar char="•"/>
            </a:pPr>
            <a:r>
              <a:rPr lang="en-US" b="0" i="1" dirty="0" smtClean="0">
                <a:solidFill>
                  <a:srgbClr val="7F7E7E"/>
                </a:solidFill>
                <a:effectLst/>
                <a:latin typeface="Arial" panose="020B0604020202020204" pitchFamily="34" charset="0"/>
              </a:rPr>
              <a:t>Insulin</a:t>
            </a:r>
            <a:r>
              <a:rPr lang="en-US" b="0" i="0" dirty="0" smtClean="0">
                <a:solidFill>
                  <a:srgbClr val="7F7E7E"/>
                </a:solidFill>
                <a:effectLst/>
                <a:latin typeface="Arial" panose="020B0604020202020204" pitchFamily="34" charset="0"/>
              </a:rPr>
              <a:t>–</a:t>
            </a:r>
            <a:r>
              <a:rPr lang="en-US" b="0" i="1" dirty="0" smtClean="0">
                <a:solidFill>
                  <a:srgbClr val="7F7E7E"/>
                </a:solidFill>
                <a:effectLst/>
                <a:latin typeface="Arial" panose="020B0604020202020204" pitchFamily="34" charset="0"/>
              </a:rPr>
              <a:t>like growth factor</a:t>
            </a:r>
            <a:r>
              <a:rPr lang="en-US" b="0" i="0" dirty="0" smtClean="0">
                <a:solidFill>
                  <a:srgbClr val="7F7E7E"/>
                </a:solidFill>
                <a:effectLst/>
                <a:latin typeface="Arial" panose="020B0604020202020204" pitchFamily="34" charset="0"/>
              </a:rPr>
              <a:t> (IGF): Sources of IGF-I and II are the bone matrix, endothelial cells, osteoblasts, and chondrocytes. Serum concentration of IGF-I is controlled by growth hormone. IGF-I endorses bone matrix formation. IGF-II plays a role at a later stage of </a:t>
            </a:r>
            <a:r>
              <a:rPr lang="en-US" b="0" i="0" dirty="0" err="1" smtClean="0">
                <a:solidFill>
                  <a:srgbClr val="7F7E7E"/>
                </a:solidFill>
                <a:effectLst/>
                <a:latin typeface="Arial" panose="020B0604020202020204" pitchFamily="34" charset="0"/>
              </a:rPr>
              <a:t>endochondral</a:t>
            </a:r>
            <a:r>
              <a:rPr lang="en-US" b="0" i="0" dirty="0" smtClean="0">
                <a:solidFill>
                  <a:srgbClr val="7F7E7E"/>
                </a:solidFill>
                <a:effectLst/>
                <a:latin typeface="Arial" panose="020B0604020202020204" pitchFamily="34" charset="0"/>
              </a:rPr>
              <a:t> bone formation and stimulates type I collagen production (</a:t>
            </a:r>
            <a:r>
              <a:rPr lang="en-US" b="0" i="0" dirty="0" err="1" smtClean="0">
                <a:solidFill>
                  <a:srgbClr val="7F7E7E"/>
                </a:solidFill>
                <a:effectLst/>
                <a:latin typeface="Arial" panose="020B0604020202020204" pitchFamily="34" charset="0"/>
              </a:rPr>
              <a:t>Tsiridis</a:t>
            </a:r>
            <a:r>
              <a:rPr lang="en-US" b="0" i="0" dirty="0" smtClean="0">
                <a:solidFill>
                  <a:srgbClr val="7F7E7E"/>
                </a:solidFill>
                <a:effectLst/>
                <a:latin typeface="Arial" panose="020B0604020202020204" pitchFamily="34" charset="0"/>
              </a:rPr>
              <a:t> et al. </a:t>
            </a:r>
            <a:r>
              <a:rPr lang="en-US" b="0" i="0" u="none" strike="noStrike" dirty="0" smtClean="0">
                <a:solidFill>
                  <a:srgbClr val="FF0000"/>
                </a:solidFill>
                <a:effectLst/>
                <a:latin typeface="Arial" panose="020B0604020202020204" pitchFamily="34" charset="0"/>
                <a:hlinkClick r:id="rId3"/>
              </a:rPr>
              <a:t>2007</a:t>
            </a:r>
            <a:r>
              <a:rPr lang="en-US" b="0" i="0" dirty="0" smtClean="0">
                <a:solidFill>
                  <a:srgbClr val="7F7E7E"/>
                </a:solidFill>
                <a:effectLst/>
                <a:latin typeface="Arial" panose="020B0604020202020204" pitchFamily="34" charset="0"/>
              </a:rPr>
              <a:t>).</a:t>
            </a:r>
          </a:p>
          <a:p>
            <a:pPr algn="just" fontAlgn="base">
              <a:buFont typeface="Arial" panose="020B0604020202020204" pitchFamily="34" charset="0"/>
              <a:buChar char="•"/>
            </a:pPr>
            <a:r>
              <a:rPr lang="en-US" b="0" i="1" dirty="0" smtClean="0">
                <a:solidFill>
                  <a:srgbClr val="7F7E7E"/>
                </a:solidFill>
                <a:effectLst/>
                <a:latin typeface="Arial" panose="020B0604020202020204" pitchFamily="34" charset="0"/>
              </a:rPr>
              <a:t>Platelet</a:t>
            </a:r>
            <a:r>
              <a:rPr lang="en-US" b="0" i="0" dirty="0" smtClean="0">
                <a:solidFill>
                  <a:srgbClr val="7F7E7E"/>
                </a:solidFill>
                <a:effectLst/>
                <a:latin typeface="Arial" panose="020B0604020202020204" pitchFamily="34" charset="0"/>
              </a:rPr>
              <a:t>–</a:t>
            </a:r>
            <a:r>
              <a:rPr lang="en-US" b="0" i="1" dirty="0" smtClean="0">
                <a:solidFill>
                  <a:srgbClr val="7F7E7E"/>
                </a:solidFill>
                <a:effectLst/>
                <a:latin typeface="Arial" panose="020B0604020202020204" pitchFamily="34" charset="0"/>
              </a:rPr>
              <a:t>derived growth factor</a:t>
            </a:r>
            <a:r>
              <a:rPr lang="en-US" b="0" i="0" dirty="0" smtClean="0">
                <a:solidFill>
                  <a:srgbClr val="7F7E7E"/>
                </a:solidFill>
                <a:effectLst/>
                <a:latin typeface="Arial" panose="020B0604020202020204" pitchFamily="34" charset="0"/>
              </a:rPr>
              <a:t> (PDGF): It is secreted by platelets during the early phases of fracture healing, and it is an effective chemotactic stimulator for inflammatory cells and a proliferative and </a:t>
            </a:r>
            <a:r>
              <a:rPr lang="en-US" b="0" i="0" dirty="0" err="1" smtClean="0">
                <a:solidFill>
                  <a:srgbClr val="7F7E7E"/>
                </a:solidFill>
                <a:effectLst/>
                <a:latin typeface="Arial" panose="020B0604020202020204" pitchFamily="34" charset="0"/>
              </a:rPr>
              <a:t>migrative</a:t>
            </a:r>
            <a:r>
              <a:rPr lang="en-US" b="0" i="0" dirty="0" smtClean="0">
                <a:solidFill>
                  <a:srgbClr val="7F7E7E"/>
                </a:solidFill>
                <a:effectLst/>
                <a:latin typeface="Arial" panose="020B0604020202020204" pitchFamily="34" charset="0"/>
              </a:rPr>
              <a:t> stimulus for MSCs and osteoblasts.</a:t>
            </a:r>
          </a:p>
          <a:p>
            <a:pPr algn="just" fontAlgn="base">
              <a:buFont typeface="Arial" panose="020B0604020202020204" pitchFamily="34" charset="0"/>
              <a:buChar char="•"/>
            </a:pPr>
            <a:r>
              <a:rPr lang="en-US" b="0" i="1" dirty="0" smtClean="0">
                <a:solidFill>
                  <a:srgbClr val="7F7E7E"/>
                </a:solidFill>
                <a:effectLst/>
                <a:latin typeface="Arial" panose="020B0604020202020204" pitchFamily="34" charset="0"/>
              </a:rPr>
              <a:t>Vascular endothelial growth factor</a:t>
            </a:r>
            <a:r>
              <a:rPr lang="en-US" b="0" i="0" dirty="0" smtClean="0">
                <a:solidFill>
                  <a:srgbClr val="7F7E7E"/>
                </a:solidFill>
                <a:effectLst/>
                <a:latin typeface="Arial" panose="020B0604020202020204" pitchFamily="34" charset="0"/>
              </a:rPr>
              <a:t> (VEGF): They usually occur during </a:t>
            </a:r>
            <a:r>
              <a:rPr lang="en-US" b="0" i="0" dirty="0" err="1" smtClean="0">
                <a:solidFill>
                  <a:srgbClr val="7F7E7E"/>
                </a:solidFill>
                <a:effectLst/>
                <a:latin typeface="Arial" panose="020B0604020202020204" pitchFamily="34" charset="0"/>
              </a:rPr>
              <a:t>endochondral</a:t>
            </a:r>
            <a:r>
              <a:rPr lang="en-US" b="0" i="0" dirty="0" smtClean="0">
                <a:solidFill>
                  <a:srgbClr val="7F7E7E"/>
                </a:solidFill>
                <a:effectLst/>
                <a:latin typeface="Arial" panose="020B0604020202020204" pitchFamily="34" charset="0"/>
              </a:rPr>
              <a:t> ossification, and they are essential mediators of </a:t>
            </a:r>
            <a:r>
              <a:rPr lang="en-US" b="0" i="0" dirty="0" err="1" smtClean="0">
                <a:solidFill>
                  <a:srgbClr val="7F7E7E"/>
                </a:solidFill>
                <a:effectLst/>
                <a:latin typeface="Arial" panose="020B0604020202020204" pitchFamily="34" charset="0"/>
              </a:rPr>
              <a:t>neoangiogenesis</a:t>
            </a:r>
            <a:r>
              <a:rPr lang="en-US" b="0" i="0" dirty="0" smtClean="0">
                <a:solidFill>
                  <a:srgbClr val="7F7E7E"/>
                </a:solidFill>
                <a:effectLst/>
                <a:latin typeface="Arial" panose="020B0604020202020204" pitchFamily="34" charset="0"/>
              </a:rPr>
              <a:t> and endothelial cell-specific mitogens.</a:t>
            </a:r>
          </a:p>
          <a:p>
            <a:endParaRPr lang="en-US" dirty="0"/>
          </a:p>
        </p:txBody>
      </p:sp>
      <p:sp>
        <p:nvSpPr>
          <p:cNvPr id="4" name="Slide Number Placeholder 3"/>
          <p:cNvSpPr>
            <a:spLocks noGrp="1"/>
          </p:cNvSpPr>
          <p:nvPr>
            <p:ph type="sldNum" sz="quarter" idx="10"/>
          </p:nvPr>
        </p:nvSpPr>
        <p:spPr/>
        <p:txBody>
          <a:bodyPr/>
          <a:lstStyle/>
          <a:p>
            <a:fld id="{5796B13D-B142-4F61-9F56-8267618CE6BA}" type="slidenum">
              <a:rPr lang="en-US" smtClean="0"/>
              <a:t>14</a:t>
            </a:fld>
            <a:endParaRPr lang="en-US"/>
          </a:p>
        </p:txBody>
      </p:sp>
    </p:spTree>
    <p:extLst>
      <p:ext uri="{BB962C8B-B14F-4D97-AF65-F5344CB8AC3E}">
        <p14:creationId xmlns:p14="http://schemas.microsoft.com/office/powerpoint/2010/main" val="1818744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smtClean="0">
                <a:solidFill>
                  <a:srgbClr val="333333"/>
                </a:solidFill>
                <a:effectLst/>
                <a:latin typeface="Georgia" panose="02040502050405020303" pitchFamily="18" charset="0"/>
              </a:rPr>
              <a:t>Proinflammatory cytokines initially play a beneficial role in acute wound healing by promoting the proliferation and antimicrobial peptide production of keratinocytes. However, overproduction of </a:t>
            </a:r>
            <a:r>
              <a:rPr lang="en-US" b="0" i="0" dirty="0" err="1" smtClean="0">
                <a:solidFill>
                  <a:srgbClr val="333333"/>
                </a:solidFill>
                <a:effectLst/>
                <a:latin typeface="Georgia" panose="02040502050405020303" pitchFamily="18" charset="0"/>
              </a:rPr>
              <a:t>proinflammatory</a:t>
            </a:r>
            <a:r>
              <a:rPr lang="en-US" b="0" i="0" dirty="0" smtClean="0">
                <a:solidFill>
                  <a:srgbClr val="333333"/>
                </a:solidFill>
                <a:effectLst/>
                <a:latin typeface="Georgia" panose="02040502050405020303" pitchFamily="18" charset="0"/>
              </a:rPr>
              <a:t> cytokines may lead to prolonged inflammation and wound healing. Therefore, blocking excessive </a:t>
            </a:r>
            <a:r>
              <a:rPr lang="en-US" b="0" i="0" dirty="0" err="1" smtClean="0">
                <a:solidFill>
                  <a:srgbClr val="333333"/>
                </a:solidFill>
                <a:effectLst/>
                <a:latin typeface="Georgia" panose="02040502050405020303" pitchFamily="18" charset="0"/>
              </a:rPr>
              <a:t>proinflammatory</a:t>
            </a:r>
            <a:r>
              <a:rPr lang="en-US" b="0" i="0" dirty="0" smtClean="0">
                <a:solidFill>
                  <a:srgbClr val="333333"/>
                </a:solidFill>
                <a:effectLst/>
                <a:latin typeface="Georgia" panose="02040502050405020303" pitchFamily="18" charset="0"/>
              </a:rPr>
              <a:t> cytokines exerts a therapeutic effect in chronic wound healing. Patients with chronic wounds have higher systemic and local levels of TNF-α. Topical application of anti-TNF-α neutralizing antibodies blunts leukocyte recruitment and NF-</a:t>
            </a:r>
            <a:r>
              <a:rPr lang="en-US" b="0" i="0" dirty="0" err="1" smtClean="0">
                <a:solidFill>
                  <a:srgbClr val="333333"/>
                </a:solidFill>
                <a:effectLst/>
                <a:latin typeface="Georgia" panose="02040502050405020303" pitchFamily="18" charset="0"/>
              </a:rPr>
              <a:t>κB</a:t>
            </a:r>
            <a:r>
              <a:rPr lang="en-US" b="0" i="0" dirty="0" smtClean="0">
                <a:solidFill>
                  <a:srgbClr val="333333"/>
                </a:solidFill>
                <a:effectLst/>
                <a:latin typeface="Georgia" panose="02040502050405020303" pitchFamily="18" charset="0"/>
              </a:rPr>
              <a:t> activation, alters the balance between M1 and M2 macrophages, enhances matrix synthesis, and finally accelerates wound healing in the secretory leukocyte protease inhibitor (SLPI) null mouse model, which has age-related delayed human wound healing [</a:t>
            </a:r>
            <a:r>
              <a:rPr lang="en-US" b="0" i="0" dirty="0" smtClean="0">
                <a:solidFill>
                  <a:srgbClr val="004B83"/>
                </a:solidFill>
                <a:effectLst/>
                <a:latin typeface="Georgia" panose="02040502050405020303" pitchFamily="18" charset="0"/>
                <a:hlinkClick r:id="rId3" tooltip="Ashcroft GS, Jeong MJ, Ashworth JJ, Hardman M, Jin W, Moutsopoulos N, et al. Tumor necrosis factor-alpha (TNF-alpha) is a therapeutic target for impaired cutaneous wound healing. Wound Repair Regen. 2012;20(1):38–49."/>
              </a:rPr>
              <a:t>58</a:t>
            </a:r>
            <a:r>
              <a:rPr lang="en-US" b="0" i="0" dirty="0" smtClean="0">
                <a:solidFill>
                  <a:srgbClr val="333333"/>
                </a:solidFill>
                <a:effectLst/>
                <a:latin typeface="Georgia" panose="02040502050405020303" pitchFamily="18" charset="0"/>
              </a:rPr>
              <a:t>]. Topical application of infliximab and </a:t>
            </a:r>
            <a:r>
              <a:rPr lang="en-US" b="0" i="0" dirty="0" err="1" smtClean="0">
                <a:solidFill>
                  <a:srgbClr val="333333"/>
                </a:solidFill>
                <a:effectLst/>
                <a:latin typeface="Georgia" panose="02040502050405020303" pitchFamily="18" charset="0"/>
              </a:rPr>
              <a:t>adalimumab</a:t>
            </a:r>
            <a:r>
              <a:rPr lang="en-US" b="0" i="0" dirty="0" smtClean="0">
                <a:solidFill>
                  <a:srgbClr val="333333"/>
                </a:solidFill>
                <a:effectLst/>
                <a:latin typeface="Georgia" panose="02040502050405020303" pitchFamily="18" charset="0"/>
              </a:rPr>
              <a:t>, monoclonal antibodies of anti-TNF, is effective for patients with chronic ulcers </a:t>
            </a:r>
            <a:endParaRPr lang="en-US" dirty="0"/>
          </a:p>
        </p:txBody>
      </p:sp>
      <p:sp>
        <p:nvSpPr>
          <p:cNvPr id="4" name="Slide Number Placeholder 3"/>
          <p:cNvSpPr>
            <a:spLocks noGrp="1"/>
          </p:cNvSpPr>
          <p:nvPr>
            <p:ph type="sldNum" sz="quarter" idx="10"/>
          </p:nvPr>
        </p:nvSpPr>
        <p:spPr/>
        <p:txBody>
          <a:bodyPr/>
          <a:lstStyle/>
          <a:p>
            <a:fld id="{5796B13D-B142-4F61-9F56-8267618CE6BA}" type="slidenum">
              <a:rPr lang="en-US" smtClean="0"/>
              <a:t>16</a:t>
            </a:fld>
            <a:endParaRPr lang="en-US"/>
          </a:p>
        </p:txBody>
      </p:sp>
    </p:spTree>
    <p:extLst>
      <p:ext uri="{BB962C8B-B14F-4D97-AF65-F5344CB8AC3E}">
        <p14:creationId xmlns:p14="http://schemas.microsoft.com/office/powerpoint/2010/main" val="17326369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CD52A2F-D009-4D43-B93C-817BB0AAEE82}" type="datetime3">
              <a:rPr lang="en-US" smtClean="0"/>
              <a:t>4 May 2023</a:t>
            </a:fld>
            <a:endParaRPr lang="en-US"/>
          </a:p>
        </p:txBody>
      </p:sp>
      <p:sp>
        <p:nvSpPr>
          <p:cNvPr id="5" name="Footer Placeholder 4"/>
          <p:cNvSpPr>
            <a:spLocks noGrp="1"/>
          </p:cNvSpPr>
          <p:nvPr>
            <p:ph type="ftr" sz="quarter" idx="11"/>
          </p:nvPr>
        </p:nvSpPr>
        <p:spPr/>
        <p:txBody>
          <a:bodyPr/>
          <a:lstStyle/>
          <a:p>
            <a:r>
              <a:rPr lang="en-US" smtClean="0"/>
              <a:t>shahbaa AbdulGhafoor Mohamed</a:t>
            </a:r>
            <a:endParaRPr lang="en-US"/>
          </a:p>
        </p:txBody>
      </p:sp>
      <p:sp>
        <p:nvSpPr>
          <p:cNvPr id="6" name="Slide Number Placeholder 5"/>
          <p:cNvSpPr>
            <a:spLocks noGrp="1"/>
          </p:cNvSpPr>
          <p:nvPr>
            <p:ph type="sldNum" sz="quarter" idx="12"/>
          </p:nvPr>
        </p:nvSpPr>
        <p:spPr/>
        <p:txBody>
          <a:bodyPr/>
          <a:lstStyle/>
          <a:p>
            <a:fld id="{B4C8FC6A-795E-49C2-8E6E-5FD9E7DC1F9F}" type="slidenum">
              <a:rPr lang="en-US" smtClean="0"/>
              <a:t>‹#›</a:t>
            </a:fld>
            <a:endParaRPr lang="en-US"/>
          </a:p>
        </p:txBody>
      </p:sp>
    </p:spTree>
    <p:extLst>
      <p:ext uri="{BB962C8B-B14F-4D97-AF65-F5344CB8AC3E}">
        <p14:creationId xmlns:p14="http://schemas.microsoft.com/office/powerpoint/2010/main" val="3362597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1397E1-50BA-4ED3-832D-88D417CAF1AC}" type="datetime3">
              <a:rPr lang="en-US" smtClean="0"/>
              <a:t>4 May 2023</a:t>
            </a:fld>
            <a:endParaRPr lang="en-US"/>
          </a:p>
        </p:txBody>
      </p:sp>
      <p:sp>
        <p:nvSpPr>
          <p:cNvPr id="5" name="Footer Placeholder 4"/>
          <p:cNvSpPr>
            <a:spLocks noGrp="1"/>
          </p:cNvSpPr>
          <p:nvPr>
            <p:ph type="ftr" sz="quarter" idx="11"/>
          </p:nvPr>
        </p:nvSpPr>
        <p:spPr/>
        <p:txBody>
          <a:bodyPr/>
          <a:lstStyle/>
          <a:p>
            <a:r>
              <a:rPr lang="en-US" smtClean="0"/>
              <a:t>shahbaa AbdulGhafoor Mohamed</a:t>
            </a:r>
            <a:endParaRPr lang="en-US"/>
          </a:p>
        </p:txBody>
      </p:sp>
      <p:sp>
        <p:nvSpPr>
          <p:cNvPr id="6" name="Slide Number Placeholder 5"/>
          <p:cNvSpPr>
            <a:spLocks noGrp="1"/>
          </p:cNvSpPr>
          <p:nvPr>
            <p:ph type="sldNum" sz="quarter" idx="12"/>
          </p:nvPr>
        </p:nvSpPr>
        <p:spPr/>
        <p:txBody>
          <a:bodyPr/>
          <a:lstStyle/>
          <a:p>
            <a:fld id="{B4C8FC6A-795E-49C2-8E6E-5FD9E7DC1F9F}" type="slidenum">
              <a:rPr lang="en-US" smtClean="0"/>
              <a:t>‹#›</a:t>
            </a:fld>
            <a:endParaRPr lang="en-US"/>
          </a:p>
        </p:txBody>
      </p:sp>
    </p:spTree>
    <p:extLst>
      <p:ext uri="{BB962C8B-B14F-4D97-AF65-F5344CB8AC3E}">
        <p14:creationId xmlns:p14="http://schemas.microsoft.com/office/powerpoint/2010/main" val="2270617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E638715-C790-4B69-8ECC-EAFABFF4BBBF}" type="datetime3">
              <a:rPr lang="en-US" smtClean="0"/>
              <a:t>4 May 2023</a:t>
            </a:fld>
            <a:endParaRPr lang="en-US"/>
          </a:p>
        </p:txBody>
      </p:sp>
      <p:sp>
        <p:nvSpPr>
          <p:cNvPr id="5" name="Footer Placeholder 4"/>
          <p:cNvSpPr>
            <a:spLocks noGrp="1"/>
          </p:cNvSpPr>
          <p:nvPr>
            <p:ph type="ftr" sz="quarter" idx="11"/>
          </p:nvPr>
        </p:nvSpPr>
        <p:spPr/>
        <p:txBody>
          <a:bodyPr/>
          <a:lstStyle/>
          <a:p>
            <a:r>
              <a:rPr lang="en-US" smtClean="0"/>
              <a:t>shahbaa AbdulGhafoor Mohamed</a:t>
            </a:r>
            <a:endParaRPr lang="en-US"/>
          </a:p>
        </p:txBody>
      </p:sp>
      <p:sp>
        <p:nvSpPr>
          <p:cNvPr id="6" name="Slide Number Placeholder 5"/>
          <p:cNvSpPr>
            <a:spLocks noGrp="1"/>
          </p:cNvSpPr>
          <p:nvPr>
            <p:ph type="sldNum" sz="quarter" idx="12"/>
          </p:nvPr>
        </p:nvSpPr>
        <p:spPr/>
        <p:txBody>
          <a:bodyPr/>
          <a:lstStyle/>
          <a:p>
            <a:fld id="{B4C8FC6A-795E-49C2-8E6E-5FD9E7DC1F9F}" type="slidenum">
              <a:rPr lang="en-US" smtClean="0"/>
              <a:t>‹#›</a:t>
            </a:fld>
            <a:endParaRPr lang="en-US"/>
          </a:p>
        </p:txBody>
      </p:sp>
    </p:spTree>
    <p:extLst>
      <p:ext uri="{BB962C8B-B14F-4D97-AF65-F5344CB8AC3E}">
        <p14:creationId xmlns:p14="http://schemas.microsoft.com/office/powerpoint/2010/main" val="11025901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5D69A18-4DB2-4C4F-8C3B-A29D8587D26E}"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70039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470B5-0320-49DB-99EC-1160F909BDEF}"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88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3791440-A024-4B6C-8BB0-F6777AA794FE}"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92319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F9285D-EEE6-4A4C-B012-441AAD80A2FA}" type="datetime3">
              <a:rPr lang="en-US" smtClean="0">
                <a:solidFill>
                  <a:prstClr val="black">
                    <a:tint val="75000"/>
                  </a:prstClr>
                </a:solidFill>
              </a:rPr>
              <a:t>4 May 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44B53-A465-4072-A828-3252BB5251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579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E8D916D-03A9-43B4-98D3-D208C2629D03}" type="datetime3">
              <a:rPr lang="en-US" smtClean="0">
                <a:solidFill>
                  <a:prstClr val="black">
                    <a:tint val="75000"/>
                  </a:prstClr>
                </a:solidFill>
              </a:rPr>
              <a:t>4 May 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DD44B53-A465-4072-A828-3252BB5251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229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268F10-B70D-4B6C-B1CB-8ED5276B295E}"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86855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FA8AB-CF9C-4835-85BD-7B5EB1A832F9}" type="datetime3">
              <a:rPr lang="en-US" smtClean="0">
                <a:solidFill>
                  <a:prstClr val="black">
                    <a:tint val="75000"/>
                  </a:prstClr>
                </a:solidFill>
              </a:rPr>
              <a:t>4 May 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D44B53-A465-4072-A828-3252BB5251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8265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CDD478-3ED1-43D6-847D-5789CB0E034F}" type="datetime3">
              <a:rPr lang="en-US" smtClean="0">
                <a:solidFill>
                  <a:prstClr val="black">
                    <a:tint val="75000"/>
                  </a:prstClr>
                </a:solidFill>
              </a:rPr>
              <a:t>4 May 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44B53-A465-4072-A828-3252BB5251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937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430A439-3047-484C-A288-0569991B1ED2}" type="datetime3">
              <a:rPr lang="en-US" smtClean="0"/>
              <a:t>4 May 2023</a:t>
            </a:fld>
            <a:endParaRPr lang="en-US"/>
          </a:p>
        </p:txBody>
      </p:sp>
      <p:sp>
        <p:nvSpPr>
          <p:cNvPr id="5" name="Footer Placeholder 4"/>
          <p:cNvSpPr>
            <a:spLocks noGrp="1"/>
          </p:cNvSpPr>
          <p:nvPr>
            <p:ph type="ftr" sz="quarter" idx="11"/>
          </p:nvPr>
        </p:nvSpPr>
        <p:spPr/>
        <p:txBody>
          <a:bodyPr/>
          <a:lstStyle/>
          <a:p>
            <a:r>
              <a:rPr lang="en-US" smtClean="0"/>
              <a:t>shahbaa AbdulGhafoor Mohamed</a:t>
            </a:r>
            <a:endParaRPr lang="en-US"/>
          </a:p>
        </p:txBody>
      </p:sp>
      <p:sp>
        <p:nvSpPr>
          <p:cNvPr id="6" name="Slide Number Placeholder 5"/>
          <p:cNvSpPr>
            <a:spLocks noGrp="1"/>
          </p:cNvSpPr>
          <p:nvPr>
            <p:ph type="sldNum" sz="quarter" idx="12"/>
          </p:nvPr>
        </p:nvSpPr>
        <p:spPr/>
        <p:txBody>
          <a:bodyPr/>
          <a:lstStyle/>
          <a:p>
            <a:fld id="{B4C8FC6A-795E-49C2-8E6E-5FD9E7DC1F9F}" type="slidenum">
              <a:rPr lang="en-US" smtClean="0"/>
              <a:t>‹#›</a:t>
            </a:fld>
            <a:endParaRPr lang="en-US"/>
          </a:p>
        </p:txBody>
      </p:sp>
    </p:spTree>
    <p:extLst>
      <p:ext uri="{BB962C8B-B14F-4D97-AF65-F5344CB8AC3E}">
        <p14:creationId xmlns:p14="http://schemas.microsoft.com/office/powerpoint/2010/main" val="24074828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84DE6D-01F7-4AE6-9463-F128F1A80E7E}" type="datetime3">
              <a:rPr lang="en-US" smtClean="0">
                <a:solidFill>
                  <a:prstClr val="black">
                    <a:tint val="75000"/>
                  </a:prstClr>
                </a:solidFill>
              </a:rPr>
              <a:t>4 May 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44B53-A465-4072-A828-3252BB5251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4405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791EB4-3A56-4BC9-820A-2FC240EB7EE9}"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18065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12FAB02-011A-44AF-AEA2-2486E172BEE2}"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6073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1F211A7-888D-4649-BE4C-0EE42D519A75}" type="datetime3">
              <a:rPr lang="en-US" smtClean="0"/>
              <a:t>4 May 2023</a:t>
            </a:fld>
            <a:endParaRPr lang="en-US"/>
          </a:p>
        </p:txBody>
      </p:sp>
      <p:sp>
        <p:nvSpPr>
          <p:cNvPr id="5" name="Footer Placeholder 4"/>
          <p:cNvSpPr>
            <a:spLocks noGrp="1"/>
          </p:cNvSpPr>
          <p:nvPr>
            <p:ph type="ftr" sz="quarter" idx="11"/>
          </p:nvPr>
        </p:nvSpPr>
        <p:spPr/>
        <p:txBody>
          <a:bodyPr/>
          <a:lstStyle/>
          <a:p>
            <a:r>
              <a:rPr lang="en-US" smtClean="0"/>
              <a:t>shahbaa AbdulGhafoor Mohamed</a:t>
            </a:r>
            <a:endParaRPr lang="en-US"/>
          </a:p>
        </p:txBody>
      </p:sp>
      <p:sp>
        <p:nvSpPr>
          <p:cNvPr id="6" name="Slide Number Placeholder 5"/>
          <p:cNvSpPr>
            <a:spLocks noGrp="1"/>
          </p:cNvSpPr>
          <p:nvPr>
            <p:ph type="sldNum" sz="quarter" idx="12"/>
          </p:nvPr>
        </p:nvSpPr>
        <p:spPr/>
        <p:txBody>
          <a:bodyPr/>
          <a:lstStyle/>
          <a:p>
            <a:fld id="{B4C8FC6A-795E-49C2-8E6E-5FD9E7DC1F9F}" type="slidenum">
              <a:rPr lang="en-US" smtClean="0"/>
              <a:t>‹#›</a:t>
            </a:fld>
            <a:endParaRPr lang="en-US"/>
          </a:p>
        </p:txBody>
      </p:sp>
    </p:spTree>
    <p:extLst>
      <p:ext uri="{BB962C8B-B14F-4D97-AF65-F5344CB8AC3E}">
        <p14:creationId xmlns:p14="http://schemas.microsoft.com/office/powerpoint/2010/main" val="3342281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12F6C7F-807A-469C-906C-980E22D64433}" type="datetime3">
              <a:rPr lang="en-US" smtClean="0"/>
              <a:t>4 May 2023</a:t>
            </a:fld>
            <a:endParaRPr lang="en-US"/>
          </a:p>
        </p:txBody>
      </p:sp>
      <p:sp>
        <p:nvSpPr>
          <p:cNvPr id="6" name="Footer Placeholder 5"/>
          <p:cNvSpPr>
            <a:spLocks noGrp="1"/>
          </p:cNvSpPr>
          <p:nvPr>
            <p:ph type="ftr" sz="quarter" idx="11"/>
          </p:nvPr>
        </p:nvSpPr>
        <p:spPr/>
        <p:txBody>
          <a:bodyPr/>
          <a:lstStyle/>
          <a:p>
            <a:r>
              <a:rPr lang="en-US" smtClean="0"/>
              <a:t>shahbaa AbdulGhafoor Mohamed</a:t>
            </a:r>
            <a:endParaRPr lang="en-US"/>
          </a:p>
        </p:txBody>
      </p:sp>
      <p:sp>
        <p:nvSpPr>
          <p:cNvPr id="7" name="Slide Number Placeholder 6"/>
          <p:cNvSpPr>
            <a:spLocks noGrp="1"/>
          </p:cNvSpPr>
          <p:nvPr>
            <p:ph type="sldNum" sz="quarter" idx="12"/>
          </p:nvPr>
        </p:nvSpPr>
        <p:spPr/>
        <p:txBody>
          <a:bodyPr/>
          <a:lstStyle/>
          <a:p>
            <a:fld id="{B4C8FC6A-795E-49C2-8E6E-5FD9E7DC1F9F}" type="slidenum">
              <a:rPr lang="en-US" smtClean="0"/>
              <a:t>‹#›</a:t>
            </a:fld>
            <a:endParaRPr lang="en-US"/>
          </a:p>
        </p:txBody>
      </p:sp>
    </p:spTree>
    <p:extLst>
      <p:ext uri="{BB962C8B-B14F-4D97-AF65-F5344CB8AC3E}">
        <p14:creationId xmlns:p14="http://schemas.microsoft.com/office/powerpoint/2010/main" val="2742859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CCEFA45-1FDB-4114-B978-C0B3376FFCBB}" type="datetime3">
              <a:rPr lang="en-US" smtClean="0"/>
              <a:t>4 May 2023</a:t>
            </a:fld>
            <a:endParaRPr lang="en-US"/>
          </a:p>
        </p:txBody>
      </p:sp>
      <p:sp>
        <p:nvSpPr>
          <p:cNvPr id="8" name="Footer Placeholder 7"/>
          <p:cNvSpPr>
            <a:spLocks noGrp="1"/>
          </p:cNvSpPr>
          <p:nvPr>
            <p:ph type="ftr" sz="quarter" idx="11"/>
          </p:nvPr>
        </p:nvSpPr>
        <p:spPr/>
        <p:txBody>
          <a:bodyPr/>
          <a:lstStyle/>
          <a:p>
            <a:r>
              <a:rPr lang="en-US" smtClean="0"/>
              <a:t>shahbaa AbdulGhafoor Mohamed</a:t>
            </a:r>
            <a:endParaRPr lang="en-US"/>
          </a:p>
        </p:txBody>
      </p:sp>
      <p:sp>
        <p:nvSpPr>
          <p:cNvPr id="9" name="Slide Number Placeholder 8"/>
          <p:cNvSpPr>
            <a:spLocks noGrp="1"/>
          </p:cNvSpPr>
          <p:nvPr>
            <p:ph type="sldNum" sz="quarter" idx="12"/>
          </p:nvPr>
        </p:nvSpPr>
        <p:spPr/>
        <p:txBody>
          <a:bodyPr/>
          <a:lstStyle/>
          <a:p>
            <a:fld id="{B4C8FC6A-795E-49C2-8E6E-5FD9E7DC1F9F}" type="slidenum">
              <a:rPr lang="en-US" smtClean="0"/>
              <a:t>‹#›</a:t>
            </a:fld>
            <a:endParaRPr lang="en-US"/>
          </a:p>
        </p:txBody>
      </p:sp>
    </p:spTree>
    <p:extLst>
      <p:ext uri="{BB962C8B-B14F-4D97-AF65-F5344CB8AC3E}">
        <p14:creationId xmlns:p14="http://schemas.microsoft.com/office/powerpoint/2010/main" val="3809522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3A31ADF-1D6B-4569-A419-6608EAC3C1B5}" type="datetime3">
              <a:rPr lang="en-US" smtClean="0"/>
              <a:t>4 May 2023</a:t>
            </a:fld>
            <a:endParaRPr lang="en-US"/>
          </a:p>
        </p:txBody>
      </p:sp>
      <p:sp>
        <p:nvSpPr>
          <p:cNvPr id="4" name="Footer Placeholder 3"/>
          <p:cNvSpPr>
            <a:spLocks noGrp="1"/>
          </p:cNvSpPr>
          <p:nvPr>
            <p:ph type="ftr" sz="quarter" idx="11"/>
          </p:nvPr>
        </p:nvSpPr>
        <p:spPr/>
        <p:txBody>
          <a:bodyPr/>
          <a:lstStyle/>
          <a:p>
            <a:r>
              <a:rPr lang="en-US" smtClean="0"/>
              <a:t>shahbaa AbdulGhafoor Mohamed</a:t>
            </a:r>
            <a:endParaRPr lang="en-US"/>
          </a:p>
        </p:txBody>
      </p:sp>
      <p:sp>
        <p:nvSpPr>
          <p:cNvPr id="5" name="Slide Number Placeholder 4"/>
          <p:cNvSpPr>
            <a:spLocks noGrp="1"/>
          </p:cNvSpPr>
          <p:nvPr>
            <p:ph type="sldNum" sz="quarter" idx="12"/>
          </p:nvPr>
        </p:nvSpPr>
        <p:spPr/>
        <p:txBody>
          <a:bodyPr/>
          <a:lstStyle/>
          <a:p>
            <a:fld id="{B4C8FC6A-795E-49C2-8E6E-5FD9E7DC1F9F}" type="slidenum">
              <a:rPr lang="en-US" smtClean="0"/>
              <a:t>‹#›</a:t>
            </a:fld>
            <a:endParaRPr lang="en-US"/>
          </a:p>
        </p:txBody>
      </p:sp>
    </p:spTree>
    <p:extLst>
      <p:ext uri="{BB962C8B-B14F-4D97-AF65-F5344CB8AC3E}">
        <p14:creationId xmlns:p14="http://schemas.microsoft.com/office/powerpoint/2010/main" val="32346168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0FCB64-B98E-4D63-8F33-10C2527777B1}" type="datetime3">
              <a:rPr lang="en-US" smtClean="0"/>
              <a:t>4 May 2023</a:t>
            </a:fld>
            <a:endParaRPr lang="en-US"/>
          </a:p>
        </p:txBody>
      </p:sp>
      <p:sp>
        <p:nvSpPr>
          <p:cNvPr id="3" name="Footer Placeholder 2"/>
          <p:cNvSpPr>
            <a:spLocks noGrp="1"/>
          </p:cNvSpPr>
          <p:nvPr>
            <p:ph type="ftr" sz="quarter" idx="11"/>
          </p:nvPr>
        </p:nvSpPr>
        <p:spPr/>
        <p:txBody>
          <a:bodyPr/>
          <a:lstStyle/>
          <a:p>
            <a:r>
              <a:rPr lang="en-US" smtClean="0"/>
              <a:t>shahbaa AbdulGhafoor Mohamed</a:t>
            </a:r>
            <a:endParaRPr lang="en-US"/>
          </a:p>
        </p:txBody>
      </p:sp>
      <p:sp>
        <p:nvSpPr>
          <p:cNvPr id="4" name="Slide Number Placeholder 3"/>
          <p:cNvSpPr>
            <a:spLocks noGrp="1"/>
          </p:cNvSpPr>
          <p:nvPr>
            <p:ph type="sldNum" sz="quarter" idx="12"/>
          </p:nvPr>
        </p:nvSpPr>
        <p:spPr/>
        <p:txBody>
          <a:bodyPr/>
          <a:lstStyle/>
          <a:p>
            <a:fld id="{B4C8FC6A-795E-49C2-8E6E-5FD9E7DC1F9F}" type="slidenum">
              <a:rPr lang="en-US" smtClean="0"/>
              <a:t>‹#›</a:t>
            </a:fld>
            <a:endParaRPr lang="en-US"/>
          </a:p>
        </p:txBody>
      </p:sp>
    </p:spTree>
    <p:extLst>
      <p:ext uri="{BB962C8B-B14F-4D97-AF65-F5344CB8AC3E}">
        <p14:creationId xmlns:p14="http://schemas.microsoft.com/office/powerpoint/2010/main" val="3104206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DB0C94-162E-4CE4-BAAC-AC96ACC163C4}" type="datetime3">
              <a:rPr lang="en-US" smtClean="0"/>
              <a:t>4 May 2023</a:t>
            </a:fld>
            <a:endParaRPr lang="en-US"/>
          </a:p>
        </p:txBody>
      </p:sp>
      <p:sp>
        <p:nvSpPr>
          <p:cNvPr id="6" name="Footer Placeholder 5"/>
          <p:cNvSpPr>
            <a:spLocks noGrp="1"/>
          </p:cNvSpPr>
          <p:nvPr>
            <p:ph type="ftr" sz="quarter" idx="11"/>
          </p:nvPr>
        </p:nvSpPr>
        <p:spPr/>
        <p:txBody>
          <a:bodyPr/>
          <a:lstStyle/>
          <a:p>
            <a:r>
              <a:rPr lang="en-US" smtClean="0"/>
              <a:t>shahbaa AbdulGhafoor Mohamed</a:t>
            </a:r>
            <a:endParaRPr lang="en-US"/>
          </a:p>
        </p:txBody>
      </p:sp>
      <p:sp>
        <p:nvSpPr>
          <p:cNvPr id="7" name="Slide Number Placeholder 6"/>
          <p:cNvSpPr>
            <a:spLocks noGrp="1"/>
          </p:cNvSpPr>
          <p:nvPr>
            <p:ph type="sldNum" sz="quarter" idx="12"/>
          </p:nvPr>
        </p:nvSpPr>
        <p:spPr/>
        <p:txBody>
          <a:bodyPr/>
          <a:lstStyle/>
          <a:p>
            <a:fld id="{B4C8FC6A-795E-49C2-8E6E-5FD9E7DC1F9F}" type="slidenum">
              <a:rPr lang="en-US" smtClean="0"/>
              <a:t>‹#›</a:t>
            </a:fld>
            <a:endParaRPr lang="en-US"/>
          </a:p>
        </p:txBody>
      </p:sp>
    </p:spTree>
    <p:extLst>
      <p:ext uri="{BB962C8B-B14F-4D97-AF65-F5344CB8AC3E}">
        <p14:creationId xmlns:p14="http://schemas.microsoft.com/office/powerpoint/2010/main" val="26812647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7596266-EF1E-47DC-A769-92E094BA3E77}" type="datetime3">
              <a:rPr lang="en-US" smtClean="0"/>
              <a:t>4 May 2023</a:t>
            </a:fld>
            <a:endParaRPr lang="en-US"/>
          </a:p>
        </p:txBody>
      </p:sp>
      <p:sp>
        <p:nvSpPr>
          <p:cNvPr id="6" name="Footer Placeholder 5"/>
          <p:cNvSpPr>
            <a:spLocks noGrp="1"/>
          </p:cNvSpPr>
          <p:nvPr>
            <p:ph type="ftr" sz="quarter" idx="11"/>
          </p:nvPr>
        </p:nvSpPr>
        <p:spPr/>
        <p:txBody>
          <a:bodyPr/>
          <a:lstStyle/>
          <a:p>
            <a:r>
              <a:rPr lang="en-US" smtClean="0"/>
              <a:t>shahbaa AbdulGhafoor Mohamed</a:t>
            </a:r>
            <a:endParaRPr lang="en-US"/>
          </a:p>
        </p:txBody>
      </p:sp>
      <p:sp>
        <p:nvSpPr>
          <p:cNvPr id="7" name="Slide Number Placeholder 6"/>
          <p:cNvSpPr>
            <a:spLocks noGrp="1"/>
          </p:cNvSpPr>
          <p:nvPr>
            <p:ph type="sldNum" sz="quarter" idx="12"/>
          </p:nvPr>
        </p:nvSpPr>
        <p:spPr/>
        <p:txBody>
          <a:bodyPr/>
          <a:lstStyle/>
          <a:p>
            <a:fld id="{B4C8FC6A-795E-49C2-8E6E-5FD9E7DC1F9F}" type="slidenum">
              <a:rPr lang="en-US" smtClean="0"/>
              <a:t>‹#›</a:t>
            </a:fld>
            <a:endParaRPr lang="en-US"/>
          </a:p>
        </p:txBody>
      </p:sp>
    </p:spTree>
    <p:extLst>
      <p:ext uri="{BB962C8B-B14F-4D97-AF65-F5344CB8AC3E}">
        <p14:creationId xmlns:p14="http://schemas.microsoft.com/office/powerpoint/2010/main" val="11650280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2560B4-8CED-45E3-A220-21D402C61071}" type="datetime3">
              <a:rPr lang="en-US" smtClean="0"/>
              <a:t>4 May 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shahbaa AbdulGhafoor Mohamed</a:t>
            </a: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C8FC6A-795E-49C2-8E6E-5FD9E7DC1F9F}" type="slidenum">
              <a:rPr lang="en-US" smtClean="0"/>
              <a:t>‹#›</a:t>
            </a:fld>
            <a:endParaRPr lang="en-US"/>
          </a:p>
        </p:txBody>
      </p:sp>
    </p:spTree>
    <p:extLst>
      <p:ext uri="{BB962C8B-B14F-4D97-AF65-F5344CB8AC3E}">
        <p14:creationId xmlns:p14="http://schemas.microsoft.com/office/powerpoint/2010/main" val="18883402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AAD2A7-D160-4E39-B39B-5ADA6F288980}"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D44B53-A465-4072-A828-3252BB52511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6588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hyperlink" Target="https://pocketdentistry.com/principles-of-distraction-osteogenesis/#CR17" TargetMode="External"/><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hyperlink" Target="https://www.intechopen.com/chapters/63547#F6" TargetMode="External"/><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intechopen.com/chapters/63547#F7" TargetMode="Externa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intechopen.com/chapters/63547#F8"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8" Type="http://schemas.openxmlformats.org/officeDocument/2006/relationships/hyperlink" Target="https://en.wikipedia.org/wiki/Micrognathism" TargetMode="External"/><Relationship Id="rId13" Type="http://schemas.openxmlformats.org/officeDocument/2006/relationships/image" Target="../media/image5.png"/><Relationship Id="rId3" Type="http://schemas.openxmlformats.org/officeDocument/2006/relationships/hyperlink" Target="https://en.wikipedia.org/wiki/Oral_and_maxillofacial_surgery" TargetMode="External"/><Relationship Id="rId7" Type="http://schemas.openxmlformats.org/officeDocument/2006/relationships/hyperlink" Target="https://en.wikipedia.org/wiki/Hemifacial_microsomia" TargetMode="External"/><Relationship Id="rId12" Type="http://schemas.openxmlformats.org/officeDocument/2006/relationships/hyperlink" Target="https://en.wikipedia.org/wiki/Glossoptosis" TargetMode="External"/><Relationship Id="rId2" Type="http://schemas.openxmlformats.org/officeDocument/2006/relationships/hyperlink" Target="https://en.wikipedia.org/wiki/Orthopedic_surgery" TargetMode="External"/><Relationship Id="rId1" Type="http://schemas.openxmlformats.org/officeDocument/2006/relationships/slideLayout" Target="../slideLayouts/slideLayout18.xml"/><Relationship Id="rId6" Type="http://schemas.openxmlformats.org/officeDocument/2006/relationships/hyperlink" Target="https://en.wikipedia.org/wiki/Unequal_leg_length" TargetMode="External"/><Relationship Id="rId11" Type="http://schemas.openxmlformats.org/officeDocument/2006/relationships/hyperlink" Target="https://en.wikipedia.org/wiki/Airway_obstruction" TargetMode="External"/><Relationship Id="rId5" Type="http://schemas.openxmlformats.org/officeDocument/2006/relationships/hyperlink" Target="https://en.wikipedia.org/wiki/Deformity" TargetMode="External"/><Relationship Id="rId15" Type="http://schemas.openxmlformats.org/officeDocument/2006/relationships/hyperlink" Target="https://www.mskcc.org/cancer-care/doctors/daniel-prince" TargetMode="External"/><Relationship Id="rId10" Type="http://schemas.openxmlformats.org/officeDocument/2006/relationships/hyperlink" Target="https://en.wikipedia.org/wiki/Craniosynostosis" TargetMode="External"/><Relationship Id="rId4" Type="http://schemas.openxmlformats.org/officeDocument/2006/relationships/hyperlink" Target="https://en.wikipedia.org/wiki/Skeleton" TargetMode="External"/><Relationship Id="rId9" Type="http://schemas.openxmlformats.org/officeDocument/2006/relationships/hyperlink" Target="https://en.wikipedia.org/wiki/Craniofrontonasal_dysplasia" TargetMode="External"/><Relationship Id="rId14"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8.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4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8.xml"/></Relationships>
</file>

<file path=ppt/slides/_rels/slide4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8.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hyperlink" Target="https://en.wikipedia.org/wiki/Maxillary_nerve" TargetMode="External"/><Relationship Id="rId2" Type="http://schemas.openxmlformats.org/officeDocument/2006/relationships/hyperlink" Target="https://en.wikipedia.org/wiki/Cochrane_(organisation)" TargetMode="External"/><Relationship Id="rId1" Type="http://schemas.openxmlformats.org/officeDocument/2006/relationships/slideLayout" Target="../slideLayouts/slideLayout18.xml"/><Relationship Id="rId6" Type="http://schemas.openxmlformats.org/officeDocument/2006/relationships/hyperlink" Target="https://en.wikipedia.org/wiki/Orthognathic_surgery" TargetMode="External"/><Relationship Id="rId5" Type="http://schemas.openxmlformats.org/officeDocument/2006/relationships/hyperlink" Target="https://en.wikipedia.org/wiki/Cleft_palate" TargetMode="External"/><Relationship Id="rId4" Type="http://schemas.openxmlformats.org/officeDocument/2006/relationships/hyperlink" Target="https://en.wikipedia.org/wiki/Cleft_lip" TargetMode="Externa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8.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8032" y="456846"/>
            <a:ext cx="4957767" cy="646331"/>
          </a:xfrm>
          <a:prstGeom prst="rect">
            <a:avLst/>
          </a:prstGeom>
        </p:spPr>
        <p:txBody>
          <a:bodyPr wrap="none">
            <a:spAutoFit/>
          </a:bodyPr>
          <a:lstStyle/>
          <a:p>
            <a:r>
              <a:rPr lang="en-US" sz="3600" b="1" dirty="0">
                <a:solidFill>
                  <a:srgbClr val="FF0000"/>
                </a:solidFill>
                <a:effectLst>
                  <a:outerShdw blurRad="38100" dist="38100" dir="2700000" algn="tl">
                    <a:srgbClr val="000000">
                      <a:alpha val="43137"/>
                    </a:srgbClr>
                  </a:outerShdw>
                </a:effectLst>
              </a:rPr>
              <a:t>Distraction </a:t>
            </a:r>
            <a:r>
              <a:rPr lang="en-US" sz="3600" b="1" dirty="0" err="1">
                <a:solidFill>
                  <a:srgbClr val="FF0000"/>
                </a:solidFill>
                <a:effectLst>
                  <a:outerShdw blurRad="38100" dist="38100" dir="2700000" algn="tl">
                    <a:srgbClr val="000000">
                      <a:alpha val="43137"/>
                    </a:srgbClr>
                  </a:outerShdw>
                </a:effectLst>
              </a:rPr>
              <a:t>osteogenesis</a:t>
            </a:r>
            <a:r>
              <a:rPr lang="en-US" sz="3600" b="1" dirty="0">
                <a:solidFill>
                  <a:srgbClr val="FF0000"/>
                </a:solidFill>
                <a:effectLst>
                  <a:outerShdw blurRad="38100" dist="38100" dir="2700000" algn="tl">
                    <a:srgbClr val="000000">
                      <a:alpha val="43137"/>
                    </a:srgbClr>
                  </a:outerShdw>
                </a:effectLst>
              </a:rPr>
              <a:t> </a:t>
            </a:r>
            <a:endParaRPr lang="en-US" dirty="0">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3"/>
          <a:stretch>
            <a:fillRect/>
          </a:stretch>
        </p:blipFill>
        <p:spPr>
          <a:xfrm>
            <a:off x="6411015" y="3309620"/>
            <a:ext cx="3748350" cy="25171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62240" y="279400"/>
            <a:ext cx="2291080" cy="2291080"/>
          </a:xfrm>
          <a:prstGeom prst="rect">
            <a:avLst/>
          </a:prstGeom>
        </p:spPr>
      </p:pic>
      <p:sp>
        <p:nvSpPr>
          <p:cNvPr id="7" name="Date Placeholder 6"/>
          <p:cNvSpPr>
            <a:spLocks noGrp="1"/>
          </p:cNvSpPr>
          <p:nvPr>
            <p:ph type="dt" sz="half" idx="10"/>
          </p:nvPr>
        </p:nvSpPr>
        <p:spPr/>
        <p:txBody>
          <a:bodyPr/>
          <a:lstStyle/>
          <a:p>
            <a:fld id="{28BDBE0E-59EB-425E-A21B-07334A621193}" type="datetime3">
              <a:rPr lang="en-US" smtClean="0"/>
              <a:t>4 May 2023</a:t>
            </a:fld>
            <a:endParaRPr lang="en-US"/>
          </a:p>
        </p:txBody>
      </p:sp>
      <p:sp>
        <p:nvSpPr>
          <p:cNvPr id="8" name="Footer Placeholder 7"/>
          <p:cNvSpPr>
            <a:spLocks noGrp="1"/>
          </p:cNvSpPr>
          <p:nvPr>
            <p:ph type="ftr" sz="quarter" idx="11"/>
          </p:nvPr>
        </p:nvSpPr>
        <p:spPr/>
        <p:txBody>
          <a:bodyPr/>
          <a:lstStyle/>
          <a:p>
            <a:r>
              <a:rPr lang="en-US" smtClean="0"/>
              <a:t>shahbaa AbdulGhafoor Mohamed</a:t>
            </a:r>
            <a:endParaRPr lang="en-US"/>
          </a:p>
        </p:txBody>
      </p:sp>
      <p:sp>
        <p:nvSpPr>
          <p:cNvPr id="9" name="Slide Number Placeholder 8"/>
          <p:cNvSpPr>
            <a:spLocks noGrp="1"/>
          </p:cNvSpPr>
          <p:nvPr>
            <p:ph type="sldNum" sz="quarter" idx="12"/>
          </p:nvPr>
        </p:nvSpPr>
        <p:spPr/>
        <p:txBody>
          <a:bodyPr/>
          <a:lstStyle/>
          <a:p>
            <a:fld id="{B4C8FC6A-795E-49C2-8E6E-5FD9E7DC1F9F}" type="slidenum">
              <a:rPr lang="en-US" smtClean="0"/>
              <a:t>1</a:t>
            </a:fld>
            <a:endParaRPr lang="en-US"/>
          </a:p>
        </p:txBody>
      </p:sp>
      <p:sp>
        <p:nvSpPr>
          <p:cNvPr id="10" name="Rectangle 9"/>
          <p:cNvSpPr/>
          <p:nvPr/>
        </p:nvSpPr>
        <p:spPr>
          <a:xfrm>
            <a:off x="838200" y="3510357"/>
            <a:ext cx="6096000" cy="830997"/>
          </a:xfrm>
          <a:prstGeom prst="rect">
            <a:avLst/>
          </a:prstGeom>
        </p:spPr>
        <p:txBody>
          <a:bodyPr>
            <a:spAutoFit/>
          </a:bodyPr>
          <a:lstStyle/>
          <a:p>
            <a:pPr lvl="0"/>
            <a:r>
              <a:rPr lang="en-US" sz="1600" b="1" dirty="0">
                <a:solidFill>
                  <a:srgbClr val="5B9BD5">
                    <a:lumMod val="75000"/>
                  </a:srgbClr>
                </a:solidFill>
              </a:rPr>
              <a:t>Prepared by </a:t>
            </a:r>
            <a:endParaRPr lang="en-US" sz="1600" dirty="0">
              <a:solidFill>
                <a:srgbClr val="5B9BD5">
                  <a:lumMod val="75000"/>
                </a:srgbClr>
              </a:solidFill>
            </a:endParaRPr>
          </a:p>
          <a:p>
            <a:pPr lvl="0"/>
            <a:r>
              <a:rPr lang="en-US" sz="1600" b="1" dirty="0" err="1">
                <a:solidFill>
                  <a:srgbClr val="5B9BD5">
                    <a:lumMod val="75000"/>
                  </a:srgbClr>
                </a:solidFill>
              </a:rPr>
              <a:t>Shahba</a:t>
            </a:r>
            <a:r>
              <a:rPr lang="en-US" sz="1600" b="1" dirty="0">
                <a:solidFill>
                  <a:srgbClr val="5B9BD5">
                    <a:lumMod val="75000"/>
                  </a:srgbClr>
                </a:solidFill>
              </a:rPr>
              <a:t> </a:t>
            </a:r>
            <a:r>
              <a:rPr lang="en-US" sz="1600" b="1" dirty="0" err="1">
                <a:solidFill>
                  <a:srgbClr val="5B9BD5">
                    <a:lumMod val="75000"/>
                  </a:srgbClr>
                </a:solidFill>
              </a:rPr>
              <a:t>AbdulGhafoor</a:t>
            </a:r>
            <a:r>
              <a:rPr lang="en-US" sz="1600" b="1" dirty="0">
                <a:solidFill>
                  <a:srgbClr val="5B9BD5">
                    <a:lumMod val="75000"/>
                  </a:srgbClr>
                </a:solidFill>
              </a:rPr>
              <a:t> Mohammed </a:t>
            </a:r>
            <a:endParaRPr lang="en-US" sz="1600" dirty="0">
              <a:solidFill>
                <a:srgbClr val="5B9BD5">
                  <a:lumMod val="75000"/>
                </a:srgbClr>
              </a:solidFill>
            </a:endParaRPr>
          </a:p>
          <a:p>
            <a:pPr lvl="0"/>
            <a:r>
              <a:rPr lang="en-US" sz="1600" b="1" dirty="0">
                <a:solidFill>
                  <a:srgbClr val="5B9BD5">
                    <a:lumMod val="75000"/>
                  </a:srgbClr>
                </a:solidFill>
              </a:rPr>
              <a:t>Ph.D. Student</a:t>
            </a:r>
            <a:endParaRPr lang="en-US" sz="1600" dirty="0">
              <a:solidFill>
                <a:srgbClr val="5B9BD5">
                  <a:lumMod val="75000"/>
                </a:srgbClr>
              </a:solidFill>
            </a:endParaRPr>
          </a:p>
        </p:txBody>
      </p:sp>
    </p:spTree>
    <p:extLst>
      <p:ext uri="{BB962C8B-B14F-4D97-AF65-F5344CB8AC3E}">
        <p14:creationId xmlns:p14="http://schemas.microsoft.com/office/powerpoint/2010/main" val="36536646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FA8AB-CF9C-4835-85BD-7B5EB1A832F9}" type="datetime3">
              <a:rPr lang="en-US" smtClean="0">
                <a:solidFill>
                  <a:prstClr val="black">
                    <a:tint val="75000"/>
                  </a:prstClr>
                </a:solidFill>
              </a:rPr>
              <a:t>4 May 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D44B53-A465-4072-A828-3252BB525115}" type="slidenum">
              <a:rPr lang="en-US" smtClean="0">
                <a:solidFill>
                  <a:prstClr val="black">
                    <a:tint val="75000"/>
                  </a:prstClr>
                </a:solidFill>
              </a:rPr>
              <a:pPr/>
              <a:t>10</a:t>
            </a:fld>
            <a:endParaRPr lang="en-US">
              <a:solidFill>
                <a:prstClr val="black">
                  <a:tint val="75000"/>
                </a:prstClr>
              </a:solidFill>
            </a:endParaRPr>
          </a:p>
        </p:txBody>
      </p:sp>
      <p:pic>
        <p:nvPicPr>
          <p:cNvPr id="5" name="Picture 4"/>
          <p:cNvPicPr>
            <a:picLocks noChangeAspect="1"/>
          </p:cNvPicPr>
          <p:nvPr/>
        </p:nvPicPr>
        <p:blipFill>
          <a:blip r:embed="rId3"/>
          <a:stretch>
            <a:fillRect/>
          </a:stretch>
        </p:blipFill>
        <p:spPr>
          <a:xfrm>
            <a:off x="1584960" y="687185"/>
            <a:ext cx="8535959" cy="5022946"/>
          </a:xfrm>
          <a:prstGeom prst="rect">
            <a:avLst/>
          </a:prstGeom>
        </p:spPr>
      </p:pic>
    </p:spTree>
    <p:extLst>
      <p:ext uri="{BB962C8B-B14F-4D97-AF65-F5344CB8AC3E}">
        <p14:creationId xmlns:p14="http://schemas.microsoft.com/office/powerpoint/2010/main" val="3447804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FA8AB-CF9C-4835-85BD-7B5EB1A832F9}" type="datetime3">
              <a:rPr lang="en-US" smtClean="0">
                <a:solidFill>
                  <a:prstClr val="black">
                    <a:tint val="75000"/>
                  </a:prstClr>
                </a:solidFill>
              </a:rPr>
              <a:t>4 May 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D44B53-A465-4072-A828-3252BB525115}" type="slidenum">
              <a:rPr lang="en-US" smtClean="0">
                <a:solidFill>
                  <a:prstClr val="black">
                    <a:tint val="75000"/>
                  </a:prstClr>
                </a:solidFill>
              </a:rPr>
              <a:pPr/>
              <a:t>11</a:t>
            </a:fld>
            <a:endParaRPr lang="en-US">
              <a:solidFill>
                <a:prstClr val="black">
                  <a:tint val="75000"/>
                </a:prstClr>
              </a:solidFill>
            </a:endParaRPr>
          </a:p>
        </p:txBody>
      </p:sp>
      <p:sp>
        <p:nvSpPr>
          <p:cNvPr id="5" name="Rectangle 4"/>
          <p:cNvSpPr/>
          <p:nvPr/>
        </p:nvSpPr>
        <p:spPr>
          <a:xfrm>
            <a:off x="3048000" y="1028343"/>
            <a:ext cx="6096000" cy="4247317"/>
          </a:xfrm>
          <a:prstGeom prst="rect">
            <a:avLst/>
          </a:prstGeom>
        </p:spPr>
        <p:txBody>
          <a:bodyPr>
            <a:spAutoFit/>
          </a:bodyPr>
          <a:lstStyle/>
          <a:p>
            <a:pPr algn="just" fontAlgn="base"/>
            <a:r>
              <a:rPr lang="en-US" dirty="0">
                <a:solidFill>
                  <a:srgbClr val="7F7E7E"/>
                </a:solidFill>
                <a:latin typeface="Arial" panose="020B0604020202020204" pitchFamily="34" charset="0"/>
              </a:rPr>
              <a:t>1.</a:t>
            </a:r>
          </a:p>
          <a:p>
            <a:pPr algn="just" fontAlgn="base"/>
            <a:r>
              <a:rPr lang="en-US" i="1" dirty="0">
                <a:solidFill>
                  <a:srgbClr val="7F7E7E"/>
                </a:solidFill>
                <a:latin typeface="Arial" panose="020B0604020202020204" pitchFamily="34" charset="0"/>
              </a:rPr>
              <a:t>Direct</a:t>
            </a:r>
            <a:r>
              <a:rPr lang="en-US" dirty="0">
                <a:solidFill>
                  <a:srgbClr val="7F7E7E"/>
                </a:solidFill>
                <a:latin typeface="Arial" panose="020B0604020202020204" pitchFamily="34" charset="0"/>
              </a:rPr>
              <a:t> (</a:t>
            </a:r>
            <a:r>
              <a:rPr lang="en-US" i="1" dirty="0">
                <a:solidFill>
                  <a:srgbClr val="7F7E7E"/>
                </a:solidFill>
                <a:latin typeface="Arial" panose="020B0604020202020204" pitchFamily="34" charset="0"/>
              </a:rPr>
              <a:t>Primary</a:t>
            </a:r>
            <a:r>
              <a:rPr lang="en-US" dirty="0">
                <a:solidFill>
                  <a:srgbClr val="7F7E7E"/>
                </a:solidFill>
                <a:latin typeface="Arial" panose="020B0604020202020204" pitchFamily="34" charset="0"/>
              </a:rPr>
              <a:t>) </a:t>
            </a:r>
            <a:r>
              <a:rPr lang="en-US" i="1" dirty="0">
                <a:solidFill>
                  <a:srgbClr val="7F7E7E"/>
                </a:solidFill>
                <a:latin typeface="Arial" panose="020B0604020202020204" pitchFamily="34" charset="0"/>
              </a:rPr>
              <a:t>fracture healing</a:t>
            </a:r>
            <a:r>
              <a:rPr lang="en-US" dirty="0">
                <a:solidFill>
                  <a:srgbClr val="7F7E7E"/>
                </a:solidFill>
                <a:latin typeface="Arial" panose="020B0604020202020204" pitchFamily="34" charset="0"/>
              </a:rPr>
              <a:t>: Direct cortical healing of the two fracture ends of a bone. Direct healing does not commonly occur by a natural process. This process occurs between rigidly opposed cortical fracture ends, which is mostly possible if there is open reduction or internal fixation surgery of the fracture fragments, resulting in a substantial decrease in </a:t>
            </a:r>
            <a:r>
              <a:rPr lang="en-US" dirty="0" err="1">
                <a:solidFill>
                  <a:srgbClr val="7F7E7E"/>
                </a:solidFill>
                <a:latin typeface="Arial" panose="020B0604020202020204" pitchFamily="34" charset="0"/>
              </a:rPr>
              <a:t>interfragmentary</a:t>
            </a:r>
            <a:r>
              <a:rPr lang="en-US" dirty="0">
                <a:solidFill>
                  <a:srgbClr val="7F7E7E"/>
                </a:solidFill>
                <a:latin typeface="Arial" panose="020B0604020202020204" pitchFamily="34" charset="0"/>
              </a:rPr>
              <a:t> strain  </a:t>
            </a:r>
          </a:p>
          <a:p>
            <a:pPr algn="just" fontAlgn="base"/>
            <a:r>
              <a:rPr lang="en-US" dirty="0">
                <a:solidFill>
                  <a:srgbClr val="7F7E7E"/>
                </a:solidFill>
                <a:latin typeface="Arial" panose="020B0604020202020204" pitchFamily="34" charset="0"/>
              </a:rPr>
              <a:t>2.</a:t>
            </a:r>
          </a:p>
          <a:p>
            <a:pPr algn="just" fontAlgn="base"/>
            <a:r>
              <a:rPr lang="en-US" i="1" dirty="0">
                <a:solidFill>
                  <a:srgbClr val="7F7E7E"/>
                </a:solidFill>
                <a:latin typeface="Arial" panose="020B0604020202020204" pitchFamily="34" charset="0"/>
              </a:rPr>
              <a:t>Indirect</a:t>
            </a:r>
            <a:r>
              <a:rPr lang="en-US" dirty="0">
                <a:solidFill>
                  <a:srgbClr val="7F7E7E"/>
                </a:solidFill>
                <a:latin typeface="Arial" panose="020B0604020202020204" pitchFamily="34" charset="0"/>
              </a:rPr>
              <a:t> (</a:t>
            </a:r>
            <a:r>
              <a:rPr lang="en-US" i="1" dirty="0">
                <a:solidFill>
                  <a:srgbClr val="7F7E7E"/>
                </a:solidFill>
                <a:latin typeface="Arial" panose="020B0604020202020204" pitchFamily="34" charset="0"/>
              </a:rPr>
              <a:t>Secondary</a:t>
            </a:r>
            <a:r>
              <a:rPr lang="en-US" dirty="0">
                <a:solidFill>
                  <a:srgbClr val="7F7E7E"/>
                </a:solidFill>
                <a:latin typeface="Arial" panose="020B0604020202020204" pitchFamily="34" charset="0"/>
              </a:rPr>
              <a:t>) </a:t>
            </a:r>
            <a:r>
              <a:rPr lang="en-US" i="1" dirty="0">
                <a:solidFill>
                  <a:srgbClr val="7F7E7E"/>
                </a:solidFill>
                <a:latin typeface="Arial" panose="020B0604020202020204" pitchFamily="34" charset="0"/>
              </a:rPr>
              <a:t>fracture healing</a:t>
            </a:r>
            <a:r>
              <a:rPr lang="en-US" dirty="0">
                <a:solidFill>
                  <a:srgbClr val="7F7E7E"/>
                </a:solidFill>
                <a:latin typeface="Arial" panose="020B0604020202020204" pitchFamily="34" charset="0"/>
              </a:rPr>
              <a:t>: It is the most common type of fracture healing, which involves healing processes within the bone marrow, </a:t>
            </a:r>
            <a:r>
              <a:rPr lang="en-US" dirty="0" err="1">
                <a:solidFill>
                  <a:srgbClr val="7F7E7E"/>
                </a:solidFill>
                <a:latin typeface="Arial" panose="020B0604020202020204" pitchFamily="34" charset="0"/>
              </a:rPr>
              <a:t>periosteum</a:t>
            </a:r>
            <a:r>
              <a:rPr lang="en-US" dirty="0">
                <a:solidFill>
                  <a:srgbClr val="7F7E7E"/>
                </a:solidFill>
                <a:latin typeface="Arial" panose="020B0604020202020204" pitchFamily="34" charset="0"/>
              </a:rPr>
              <a:t>, and the soft tissues surrounding the bone. It does not require direct contact of fragments or rigidly stable conditions of the fracture fragments.</a:t>
            </a:r>
            <a:endParaRPr lang="en-US" b="0" i="0" dirty="0">
              <a:solidFill>
                <a:srgbClr val="7F7E7E"/>
              </a:solidFill>
              <a:effectLst/>
              <a:latin typeface="Arial" panose="020B0604020202020204" pitchFamily="34" charset="0"/>
            </a:endParaRPr>
          </a:p>
        </p:txBody>
      </p:sp>
      <p:sp>
        <p:nvSpPr>
          <p:cNvPr id="6" name="Rectangle 5"/>
          <p:cNvSpPr/>
          <p:nvPr/>
        </p:nvSpPr>
        <p:spPr>
          <a:xfrm>
            <a:off x="7420629" y="5383475"/>
            <a:ext cx="3014480" cy="369332"/>
          </a:xfrm>
          <a:prstGeom prst="rect">
            <a:avLst/>
          </a:prstGeom>
        </p:spPr>
        <p:txBody>
          <a:bodyPr wrap="none">
            <a:spAutoFit/>
          </a:bodyPr>
          <a:lstStyle/>
          <a:p>
            <a:pPr lvl="0" algn="just" fontAlgn="base"/>
            <a:r>
              <a:rPr lang="en-US" dirty="0">
                <a:solidFill>
                  <a:srgbClr val="7F7E7E"/>
                </a:solidFill>
                <a:latin typeface="Arial" panose="020B0604020202020204" pitchFamily="34" charset="0"/>
              </a:rPr>
              <a:t>(</a:t>
            </a:r>
            <a:r>
              <a:rPr lang="en-US" dirty="0" err="1">
                <a:solidFill>
                  <a:srgbClr val="7F7E7E"/>
                </a:solidFill>
                <a:latin typeface="Arial" panose="020B0604020202020204" pitchFamily="34" charset="0"/>
              </a:rPr>
              <a:t>Marsell</a:t>
            </a:r>
            <a:r>
              <a:rPr lang="en-US" dirty="0">
                <a:solidFill>
                  <a:srgbClr val="7F7E7E"/>
                </a:solidFill>
                <a:latin typeface="Arial" panose="020B0604020202020204" pitchFamily="34" charset="0"/>
              </a:rPr>
              <a:t> and </a:t>
            </a:r>
            <a:r>
              <a:rPr lang="en-US" dirty="0" err="1">
                <a:solidFill>
                  <a:srgbClr val="7F7E7E"/>
                </a:solidFill>
                <a:latin typeface="Arial" panose="020B0604020202020204" pitchFamily="34" charset="0"/>
              </a:rPr>
              <a:t>Einhorn</a:t>
            </a:r>
            <a:r>
              <a:rPr lang="en-US" dirty="0">
                <a:solidFill>
                  <a:srgbClr val="7F7E7E"/>
                </a:solidFill>
                <a:latin typeface="Arial" panose="020B0604020202020204" pitchFamily="34" charset="0"/>
              </a:rPr>
              <a:t> </a:t>
            </a:r>
            <a:r>
              <a:rPr lang="en-US" dirty="0">
                <a:solidFill>
                  <a:srgbClr val="FF0000"/>
                </a:solidFill>
                <a:latin typeface="Arial" panose="020B0604020202020204" pitchFamily="34" charset="0"/>
                <a:hlinkClick r:id="rId3"/>
              </a:rPr>
              <a:t>2011</a:t>
            </a:r>
            <a:r>
              <a:rPr lang="en-US" dirty="0">
                <a:solidFill>
                  <a:srgbClr val="7F7E7E"/>
                </a:solidFill>
                <a:latin typeface="Arial" panose="020B0604020202020204" pitchFamily="34" charset="0"/>
              </a:rPr>
              <a:t>).</a:t>
            </a:r>
          </a:p>
        </p:txBody>
      </p:sp>
      <p:sp>
        <p:nvSpPr>
          <p:cNvPr id="7" name="Rectangle 6"/>
          <p:cNvSpPr/>
          <p:nvPr/>
        </p:nvSpPr>
        <p:spPr>
          <a:xfrm>
            <a:off x="948110" y="606428"/>
            <a:ext cx="3371436" cy="584775"/>
          </a:xfrm>
          <a:prstGeom prst="rect">
            <a:avLst/>
          </a:prstGeom>
        </p:spPr>
        <p:txBody>
          <a:bodyPr wrap="none">
            <a:spAutoFit/>
          </a:bodyPr>
          <a:lstStyle/>
          <a:p>
            <a:r>
              <a:rPr lang="en-US" sz="3200" b="1" u="sng" dirty="0">
                <a:solidFill>
                  <a:srgbClr val="FF0000"/>
                </a:solidFill>
                <a:latin typeface="Arial" panose="020B0604020202020204" pitchFamily="34" charset="0"/>
              </a:rPr>
              <a:t> </a:t>
            </a:r>
            <a:r>
              <a:rPr lang="en-US" sz="3200" b="1" i="1" u="sng" dirty="0">
                <a:solidFill>
                  <a:srgbClr val="FF0000"/>
                </a:solidFill>
                <a:latin typeface="Arial" panose="020B0604020202020204" pitchFamily="34" charset="0"/>
              </a:rPr>
              <a:t>fracture healing</a:t>
            </a:r>
            <a:endParaRPr lang="en-US" sz="3200" b="1" u="sng" dirty="0">
              <a:solidFill>
                <a:srgbClr val="FF0000"/>
              </a:solidFill>
            </a:endParaRPr>
          </a:p>
        </p:txBody>
      </p:sp>
    </p:spTree>
    <p:extLst>
      <p:ext uri="{BB962C8B-B14F-4D97-AF65-F5344CB8AC3E}">
        <p14:creationId xmlns:p14="http://schemas.microsoft.com/office/powerpoint/2010/main" val="29664573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FA8AB-CF9C-4835-85BD-7B5EB1A832F9}" type="datetime3">
              <a:rPr lang="en-US" smtClean="0">
                <a:solidFill>
                  <a:prstClr val="black">
                    <a:tint val="75000"/>
                  </a:prstClr>
                </a:solidFill>
              </a:rPr>
              <a:t>4 May 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D44B53-A465-4072-A828-3252BB525115}" type="slidenum">
              <a:rPr lang="en-US" smtClean="0">
                <a:solidFill>
                  <a:prstClr val="black">
                    <a:tint val="75000"/>
                  </a:prstClr>
                </a:solidFill>
              </a:rPr>
              <a:pPr/>
              <a:t>12</a:t>
            </a:fld>
            <a:endParaRPr lang="en-US">
              <a:solidFill>
                <a:prstClr val="black">
                  <a:tint val="75000"/>
                </a:prstClr>
              </a:solidFill>
            </a:endParaRPr>
          </a:p>
        </p:txBody>
      </p:sp>
      <p:pic>
        <p:nvPicPr>
          <p:cNvPr id="6" name="Picture 5"/>
          <p:cNvPicPr>
            <a:picLocks noChangeAspect="1"/>
          </p:cNvPicPr>
          <p:nvPr/>
        </p:nvPicPr>
        <p:blipFill>
          <a:blip r:embed="rId3"/>
          <a:stretch>
            <a:fillRect/>
          </a:stretch>
        </p:blipFill>
        <p:spPr>
          <a:xfrm>
            <a:off x="376237" y="792552"/>
            <a:ext cx="9812471" cy="5390884"/>
          </a:xfrm>
          <a:prstGeom prst="rect">
            <a:avLst/>
          </a:prstGeom>
        </p:spPr>
      </p:pic>
      <p:sp>
        <p:nvSpPr>
          <p:cNvPr id="5" name="Rectangle 4"/>
          <p:cNvSpPr/>
          <p:nvPr/>
        </p:nvSpPr>
        <p:spPr>
          <a:xfrm>
            <a:off x="454888" y="152097"/>
            <a:ext cx="1980029" cy="369332"/>
          </a:xfrm>
          <a:prstGeom prst="rect">
            <a:avLst/>
          </a:prstGeom>
        </p:spPr>
        <p:txBody>
          <a:bodyPr wrap="none">
            <a:spAutoFit/>
          </a:bodyPr>
          <a:lstStyle/>
          <a:p>
            <a:r>
              <a:rPr lang="en-US" b="1" u="sng" dirty="0">
                <a:solidFill>
                  <a:srgbClr val="FF0000"/>
                </a:solidFill>
                <a:latin typeface="Arial" panose="020B0604020202020204" pitchFamily="34" charset="0"/>
              </a:rPr>
              <a:t> </a:t>
            </a:r>
            <a:r>
              <a:rPr lang="en-US" b="1" i="1" u="sng" dirty="0">
                <a:solidFill>
                  <a:srgbClr val="FF0000"/>
                </a:solidFill>
                <a:latin typeface="Arial" panose="020B0604020202020204" pitchFamily="34" charset="0"/>
              </a:rPr>
              <a:t>fracture healing</a:t>
            </a:r>
            <a:endParaRPr lang="en-US" b="1" u="sng" dirty="0">
              <a:solidFill>
                <a:srgbClr val="FF0000"/>
              </a:solidFill>
            </a:endParaRPr>
          </a:p>
        </p:txBody>
      </p:sp>
    </p:spTree>
    <p:extLst>
      <p:ext uri="{BB962C8B-B14F-4D97-AF65-F5344CB8AC3E}">
        <p14:creationId xmlns:p14="http://schemas.microsoft.com/office/powerpoint/2010/main" val="25168511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FA8AB-CF9C-4835-85BD-7B5EB1A832F9}" type="datetime3">
              <a:rPr lang="en-US" smtClean="0">
                <a:solidFill>
                  <a:prstClr val="black">
                    <a:tint val="75000"/>
                  </a:prstClr>
                </a:solidFill>
              </a:rPr>
              <a:t>4 May 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D44B53-A465-4072-A828-3252BB525115}" type="slidenum">
              <a:rPr lang="en-US" smtClean="0">
                <a:solidFill>
                  <a:prstClr val="black">
                    <a:tint val="75000"/>
                  </a:prstClr>
                </a:solidFill>
              </a:rPr>
              <a:pPr/>
              <a:t>13</a:t>
            </a:fld>
            <a:endParaRPr lang="en-US">
              <a:solidFill>
                <a:prstClr val="black">
                  <a:tint val="75000"/>
                </a:prstClr>
              </a:solidFill>
            </a:endParaRPr>
          </a:p>
        </p:txBody>
      </p:sp>
      <p:pic>
        <p:nvPicPr>
          <p:cNvPr id="5" name="Fracture Healing   PRIMARY &amp; SECONDARY">
            <a:hlinkClick r:id="" action="ppaction://media"/>
          </p:cNvPr>
          <p:cNvPicPr>
            <a:picLocks noChangeAspect="1"/>
          </p:cNvPicPr>
          <p:nvPr>
            <a:videoFile r:link="rId1"/>
            <p:extLst>
              <p:ext uri="{DAA4B4D4-6D71-4841-9C94-3DE7FCFB9230}">
                <p14:media xmlns:p14="http://schemas.microsoft.com/office/powerpoint/2010/main" r:embed="rId2">
                  <p14:trim st="76168"/>
                </p14:media>
              </p:ext>
            </p:extLst>
          </p:nvPr>
        </p:nvPicPr>
        <p:blipFill>
          <a:blip r:embed="rId4"/>
          <a:stretch>
            <a:fillRect/>
          </a:stretch>
        </p:blipFill>
        <p:spPr>
          <a:xfrm>
            <a:off x="2116976" y="934401"/>
            <a:ext cx="8406938" cy="4736304"/>
          </a:xfrm>
          <a:prstGeom prst="rect">
            <a:avLst/>
          </a:prstGeom>
        </p:spPr>
      </p:pic>
      <p:sp>
        <p:nvSpPr>
          <p:cNvPr id="6" name="Rectangle 5"/>
          <p:cNvSpPr/>
          <p:nvPr/>
        </p:nvSpPr>
        <p:spPr>
          <a:xfrm>
            <a:off x="488139" y="406913"/>
            <a:ext cx="1980029" cy="369332"/>
          </a:xfrm>
          <a:prstGeom prst="rect">
            <a:avLst/>
          </a:prstGeom>
        </p:spPr>
        <p:txBody>
          <a:bodyPr wrap="none">
            <a:spAutoFit/>
          </a:bodyPr>
          <a:lstStyle/>
          <a:p>
            <a:r>
              <a:rPr lang="en-US" b="1" u="sng" dirty="0">
                <a:solidFill>
                  <a:srgbClr val="FF0000"/>
                </a:solidFill>
                <a:latin typeface="Arial" panose="020B0604020202020204" pitchFamily="34" charset="0"/>
              </a:rPr>
              <a:t> </a:t>
            </a:r>
            <a:r>
              <a:rPr lang="en-US" b="1" i="1" u="sng" dirty="0">
                <a:solidFill>
                  <a:srgbClr val="FF0000"/>
                </a:solidFill>
                <a:latin typeface="Arial" panose="020B0604020202020204" pitchFamily="34" charset="0"/>
              </a:rPr>
              <a:t>fracture healing</a:t>
            </a:r>
            <a:endParaRPr lang="en-US" b="1" u="sng" dirty="0">
              <a:solidFill>
                <a:srgbClr val="FF0000"/>
              </a:solidFill>
            </a:endParaRPr>
          </a:p>
        </p:txBody>
      </p:sp>
    </p:spTree>
    <p:extLst>
      <p:ext uri="{BB962C8B-B14F-4D97-AF65-F5344CB8AC3E}">
        <p14:creationId xmlns:p14="http://schemas.microsoft.com/office/powerpoint/2010/main" val="218312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FA8AB-CF9C-4835-85BD-7B5EB1A832F9}" type="datetime3">
              <a:rPr lang="en-US" smtClean="0">
                <a:solidFill>
                  <a:prstClr val="black">
                    <a:tint val="75000"/>
                  </a:prstClr>
                </a:solidFill>
              </a:rPr>
              <a:t>4 May 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D44B53-A465-4072-A828-3252BB525115}" type="slidenum">
              <a:rPr lang="en-US" smtClean="0">
                <a:solidFill>
                  <a:prstClr val="black">
                    <a:tint val="75000"/>
                  </a:prstClr>
                </a:solidFill>
              </a:rPr>
              <a:pPr/>
              <a:t>14</a:t>
            </a:fld>
            <a:endParaRPr lang="en-US">
              <a:solidFill>
                <a:prstClr val="black">
                  <a:tint val="75000"/>
                </a:prstClr>
              </a:solidFill>
            </a:endParaRPr>
          </a:p>
        </p:txBody>
      </p:sp>
      <p:sp>
        <p:nvSpPr>
          <p:cNvPr id="5" name="Rectangle 4"/>
          <p:cNvSpPr/>
          <p:nvPr/>
        </p:nvSpPr>
        <p:spPr>
          <a:xfrm>
            <a:off x="2386012" y="264259"/>
            <a:ext cx="6096000" cy="2031325"/>
          </a:xfrm>
          <a:prstGeom prst="rect">
            <a:avLst/>
          </a:prstGeom>
        </p:spPr>
        <p:txBody>
          <a:bodyPr>
            <a:spAutoFit/>
          </a:bodyPr>
          <a:lstStyle/>
          <a:p>
            <a:pPr algn="just" fontAlgn="base"/>
            <a:r>
              <a:rPr lang="en-US" dirty="0">
                <a:solidFill>
                  <a:srgbClr val="FF0000"/>
                </a:solidFill>
                <a:latin typeface="Droid Sans"/>
              </a:rPr>
              <a:t>Proinflammatory Cytokines</a:t>
            </a:r>
          </a:p>
          <a:p>
            <a:pPr algn="just" fontAlgn="base">
              <a:buFont typeface="Arial" panose="020B0604020202020204" pitchFamily="34" charset="0"/>
              <a:buChar char="•"/>
            </a:pPr>
            <a:r>
              <a:rPr lang="en-US" i="1" dirty="0">
                <a:solidFill>
                  <a:srgbClr val="7F7E7E"/>
                </a:solidFill>
                <a:latin typeface="Arial" panose="020B0604020202020204" pitchFamily="34" charset="0"/>
              </a:rPr>
              <a:t>Interleukins</a:t>
            </a:r>
            <a:r>
              <a:rPr lang="en-US" dirty="0">
                <a:solidFill>
                  <a:srgbClr val="7F7E7E"/>
                </a:solidFill>
                <a:latin typeface="Arial" panose="020B0604020202020204" pitchFamily="34" charset="0"/>
              </a:rPr>
              <a:t> (IL-1, IL-6):</a:t>
            </a:r>
            <a:r>
              <a:rPr lang="en-US" i="1" dirty="0" smtClean="0">
                <a:solidFill>
                  <a:srgbClr val="7F7E7E"/>
                </a:solidFill>
                <a:latin typeface="Arial" panose="020B0604020202020204" pitchFamily="34" charset="0"/>
              </a:rPr>
              <a:t>IL</a:t>
            </a:r>
            <a:r>
              <a:rPr lang="en-US" dirty="0" smtClean="0">
                <a:solidFill>
                  <a:srgbClr val="7F7E7E"/>
                </a:solidFill>
                <a:latin typeface="Arial" panose="020B0604020202020204" pitchFamily="34" charset="0"/>
              </a:rPr>
              <a:t>–</a:t>
            </a:r>
            <a:r>
              <a:rPr lang="en-US" i="1" dirty="0" smtClean="0">
                <a:solidFill>
                  <a:srgbClr val="7F7E7E"/>
                </a:solidFill>
                <a:latin typeface="Arial" panose="020B0604020202020204" pitchFamily="34" charset="0"/>
              </a:rPr>
              <a:t>1</a:t>
            </a:r>
          </a:p>
          <a:p>
            <a:pPr algn="just" fontAlgn="base">
              <a:buFont typeface="Arial" panose="020B0604020202020204" pitchFamily="34" charset="0"/>
              <a:buChar char="•"/>
            </a:pPr>
            <a:r>
              <a:rPr lang="en-US" i="1" dirty="0" smtClean="0">
                <a:solidFill>
                  <a:srgbClr val="7F7E7E"/>
                </a:solidFill>
                <a:latin typeface="Arial" panose="020B0604020202020204" pitchFamily="34" charset="0"/>
              </a:rPr>
              <a:t>Tumor Necrosis Factor</a:t>
            </a:r>
            <a:r>
              <a:rPr lang="en-US" dirty="0" smtClean="0">
                <a:solidFill>
                  <a:srgbClr val="7F7E7E"/>
                </a:solidFill>
                <a:latin typeface="Arial" panose="020B0604020202020204" pitchFamily="34" charset="0"/>
              </a:rPr>
              <a:t>-α (TNF- α)</a:t>
            </a:r>
          </a:p>
          <a:p>
            <a:pPr algn="just" fontAlgn="base">
              <a:buFont typeface="Arial" panose="020B0604020202020204" pitchFamily="34" charset="0"/>
              <a:buChar char="•"/>
            </a:pPr>
            <a:r>
              <a:rPr lang="en-US" i="1" dirty="0" smtClean="0">
                <a:solidFill>
                  <a:srgbClr val="7F7E7E"/>
                </a:solidFill>
                <a:latin typeface="Arial" panose="020B0604020202020204" pitchFamily="34" charset="0"/>
              </a:rPr>
              <a:t>Fibroblast </a:t>
            </a:r>
            <a:r>
              <a:rPr lang="en-US" i="1" dirty="0">
                <a:solidFill>
                  <a:srgbClr val="7F7E7E"/>
                </a:solidFill>
                <a:latin typeface="Arial" panose="020B0604020202020204" pitchFamily="34" charset="0"/>
              </a:rPr>
              <a:t>growth factor</a:t>
            </a:r>
            <a:r>
              <a:rPr lang="en-US" dirty="0">
                <a:solidFill>
                  <a:srgbClr val="7F7E7E"/>
                </a:solidFill>
                <a:latin typeface="Arial" panose="020B0604020202020204" pitchFamily="34" charset="0"/>
              </a:rPr>
              <a:t> (</a:t>
            </a:r>
            <a:r>
              <a:rPr lang="en-US" dirty="0" smtClean="0">
                <a:solidFill>
                  <a:srgbClr val="7F7E7E"/>
                </a:solidFill>
                <a:latin typeface="Arial" panose="020B0604020202020204" pitchFamily="34" charset="0"/>
              </a:rPr>
              <a:t>FG </a:t>
            </a:r>
            <a:endParaRPr lang="en-US" dirty="0">
              <a:solidFill>
                <a:srgbClr val="7F7E7E"/>
              </a:solidFill>
              <a:latin typeface="Arial" panose="020B0604020202020204" pitchFamily="34" charset="0"/>
            </a:endParaRPr>
          </a:p>
          <a:p>
            <a:pPr algn="just" fontAlgn="base">
              <a:buFont typeface="Arial" panose="020B0604020202020204" pitchFamily="34" charset="0"/>
              <a:buChar char="•"/>
            </a:pPr>
            <a:r>
              <a:rPr lang="en-US" i="1" dirty="0">
                <a:solidFill>
                  <a:srgbClr val="7F7E7E"/>
                </a:solidFill>
                <a:latin typeface="Arial" panose="020B0604020202020204" pitchFamily="34" charset="0"/>
              </a:rPr>
              <a:t>Insulin</a:t>
            </a:r>
            <a:r>
              <a:rPr lang="en-US" dirty="0">
                <a:solidFill>
                  <a:srgbClr val="7F7E7E"/>
                </a:solidFill>
                <a:latin typeface="Arial" panose="020B0604020202020204" pitchFamily="34" charset="0"/>
              </a:rPr>
              <a:t>–</a:t>
            </a:r>
            <a:r>
              <a:rPr lang="en-US" i="1" dirty="0">
                <a:solidFill>
                  <a:srgbClr val="7F7E7E"/>
                </a:solidFill>
                <a:latin typeface="Arial" panose="020B0604020202020204" pitchFamily="34" charset="0"/>
              </a:rPr>
              <a:t>like growth factor</a:t>
            </a:r>
            <a:r>
              <a:rPr lang="en-US" dirty="0">
                <a:solidFill>
                  <a:srgbClr val="7F7E7E"/>
                </a:solidFill>
                <a:latin typeface="Arial" panose="020B0604020202020204" pitchFamily="34" charset="0"/>
              </a:rPr>
              <a:t> (IGF</a:t>
            </a:r>
            <a:r>
              <a:rPr lang="en-US" dirty="0" smtClean="0">
                <a:solidFill>
                  <a:srgbClr val="7F7E7E"/>
                </a:solidFill>
                <a:latin typeface="Arial" panose="020B0604020202020204" pitchFamily="34" charset="0"/>
              </a:rPr>
              <a:t>)</a:t>
            </a:r>
            <a:endParaRPr lang="en-US" dirty="0">
              <a:solidFill>
                <a:srgbClr val="7F7E7E"/>
              </a:solidFill>
              <a:latin typeface="Arial" panose="020B0604020202020204" pitchFamily="34" charset="0"/>
            </a:endParaRPr>
          </a:p>
          <a:p>
            <a:pPr algn="just" fontAlgn="base">
              <a:buFont typeface="Arial" panose="020B0604020202020204" pitchFamily="34" charset="0"/>
              <a:buChar char="•"/>
            </a:pPr>
            <a:r>
              <a:rPr lang="en-US" i="1" dirty="0">
                <a:solidFill>
                  <a:srgbClr val="7F7E7E"/>
                </a:solidFill>
                <a:latin typeface="Arial" panose="020B0604020202020204" pitchFamily="34" charset="0"/>
              </a:rPr>
              <a:t>Platelet</a:t>
            </a:r>
            <a:r>
              <a:rPr lang="en-US" dirty="0">
                <a:solidFill>
                  <a:srgbClr val="7F7E7E"/>
                </a:solidFill>
                <a:latin typeface="Arial" panose="020B0604020202020204" pitchFamily="34" charset="0"/>
              </a:rPr>
              <a:t>–</a:t>
            </a:r>
            <a:r>
              <a:rPr lang="en-US" i="1" dirty="0">
                <a:solidFill>
                  <a:srgbClr val="7F7E7E"/>
                </a:solidFill>
                <a:latin typeface="Arial" panose="020B0604020202020204" pitchFamily="34" charset="0"/>
              </a:rPr>
              <a:t>derived growth factor</a:t>
            </a:r>
            <a:r>
              <a:rPr lang="en-US" dirty="0">
                <a:solidFill>
                  <a:srgbClr val="7F7E7E"/>
                </a:solidFill>
                <a:latin typeface="Arial" panose="020B0604020202020204" pitchFamily="34" charset="0"/>
              </a:rPr>
              <a:t> (PDGF</a:t>
            </a:r>
            <a:r>
              <a:rPr lang="en-US" dirty="0" smtClean="0">
                <a:solidFill>
                  <a:srgbClr val="7F7E7E"/>
                </a:solidFill>
                <a:latin typeface="Arial" panose="020B0604020202020204" pitchFamily="34" charset="0"/>
              </a:rPr>
              <a:t>)</a:t>
            </a:r>
            <a:endParaRPr lang="en-US" dirty="0">
              <a:solidFill>
                <a:srgbClr val="7F7E7E"/>
              </a:solidFill>
              <a:latin typeface="Arial" panose="020B0604020202020204" pitchFamily="34" charset="0"/>
            </a:endParaRPr>
          </a:p>
          <a:p>
            <a:pPr algn="just" fontAlgn="base">
              <a:buFont typeface="Arial" panose="020B0604020202020204" pitchFamily="34" charset="0"/>
              <a:buChar char="•"/>
            </a:pPr>
            <a:r>
              <a:rPr lang="en-US" i="1" dirty="0">
                <a:solidFill>
                  <a:srgbClr val="7F7E7E"/>
                </a:solidFill>
                <a:latin typeface="Arial" panose="020B0604020202020204" pitchFamily="34" charset="0"/>
              </a:rPr>
              <a:t>Vascular endothelial growth factor</a:t>
            </a:r>
            <a:r>
              <a:rPr lang="en-US" dirty="0">
                <a:solidFill>
                  <a:srgbClr val="7F7E7E"/>
                </a:solidFill>
                <a:latin typeface="Arial" panose="020B0604020202020204" pitchFamily="34" charset="0"/>
              </a:rPr>
              <a:t> (VEGF</a:t>
            </a:r>
            <a:r>
              <a:rPr lang="en-US" dirty="0" smtClean="0">
                <a:solidFill>
                  <a:srgbClr val="7F7E7E"/>
                </a:solidFill>
                <a:latin typeface="Arial" panose="020B0604020202020204" pitchFamily="34" charset="0"/>
              </a:rPr>
              <a:t>)</a:t>
            </a:r>
            <a:endParaRPr lang="en-US" b="0" i="0" dirty="0">
              <a:solidFill>
                <a:srgbClr val="7F7E7E"/>
              </a:solidFill>
              <a:effectLst/>
              <a:latin typeface="Arial" panose="020B0604020202020204" pitchFamily="34" charset="0"/>
            </a:endParaRPr>
          </a:p>
        </p:txBody>
      </p:sp>
      <p:pic>
        <p:nvPicPr>
          <p:cNvPr id="6" name="Macrophage Cytokine Releas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55723" y="2968335"/>
            <a:ext cx="4037215" cy="3027911"/>
          </a:xfrm>
          <a:prstGeom prst="rect">
            <a:avLst/>
          </a:prstGeom>
        </p:spPr>
      </p:pic>
      <p:sp>
        <p:nvSpPr>
          <p:cNvPr id="7" name="Rectangle 6"/>
          <p:cNvSpPr/>
          <p:nvPr/>
        </p:nvSpPr>
        <p:spPr>
          <a:xfrm>
            <a:off x="199965" y="146458"/>
            <a:ext cx="1980029" cy="369332"/>
          </a:xfrm>
          <a:prstGeom prst="rect">
            <a:avLst/>
          </a:prstGeom>
        </p:spPr>
        <p:txBody>
          <a:bodyPr wrap="none">
            <a:spAutoFit/>
          </a:bodyPr>
          <a:lstStyle/>
          <a:p>
            <a:r>
              <a:rPr lang="en-US" b="1" u="sng" dirty="0">
                <a:solidFill>
                  <a:srgbClr val="FF0000"/>
                </a:solidFill>
                <a:latin typeface="Arial" panose="020B0604020202020204" pitchFamily="34" charset="0"/>
              </a:rPr>
              <a:t> </a:t>
            </a:r>
            <a:r>
              <a:rPr lang="en-US" b="1" i="1" u="sng" dirty="0">
                <a:solidFill>
                  <a:srgbClr val="FF0000"/>
                </a:solidFill>
                <a:latin typeface="Arial" panose="020B0604020202020204" pitchFamily="34" charset="0"/>
              </a:rPr>
              <a:t>fracture healing</a:t>
            </a:r>
            <a:endParaRPr lang="en-US" b="1" u="sng" dirty="0">
              <a:solidFill>
                <a:srgbClr val="FF0000"/>
              </a:solidFill>
            </a:endParaRPr>
          </a:p>
        </p:txBody>
      </p:sp>
    </p:spTree>
    <p:extLst>
      <p:ext uri="{BB962C8B-B14F-4D97-AF65-F5344CB8AC3E}">
        <p14:creationId xmlns:p14="http://schemas.microsoft.com/office/powerpoint/2010/main" val="402465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16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FA8AB-CF9C-4835-85BD-7B5EB1A832F9}" type="datetime3">
              <a:rPr lang="en-US" smtClean="0">
                <a:solidFill>
                  <a:prstClr val="black">
                    <a:tint val="75000"/>
                  </a:prstClr>
                </a:solidFill>
              </a:rPr>
              <a:t>4 May 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D44B53-A465-4072-A828-3252BB525115}" type="slidenum">
              <a:rPr lang="en-US" smtClean="0">
                <a:solidFill>
                  <a:prstClr val="black">
                    <a:tint val="75000"/>
                  </a:prstClr>
                </a:solidFill>
              </a:rPr>
              <a:pPr/>
              <a:t>15</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1100137" y="938213"/>
            <a:ext cx="3699001" cy="4800600"/>
          </a:xfrm>
          <a:prstGeom prst="rect">
            <a:avLst/>
          </a:prstGeom>
        </p:spPr>
      </p:pic>
      <p:sp>
        <p:nvSpPr>
          <p:cNvPr id="6" name="Rectangle 5"/>
          <p:cNvSpPr/>
          <p:nvPr/>
        </p:nvSpPr>
        <p:spPr>
          <a:xfrm>
            <a:off x="5322223" y="2393352"/>
            <a:ext cx="6096000" cy="3693319"/>
          </a:xfrm>
          <a:prstGeom prst="rect">
            <a:avLst/>
          </a:prstGeom>
        </p:spPr>
        <p:txBody>
          <a:bodyPr>
            <a:spAutoFit/>
          </a:bodyPr>
          <a:lstStyle/>
          <a:p>
            <a:r>
              <a:rPr lang="en-US" dirty="0">
                <a:solidFill>
                  <a:srgbClr val="333333"/>
                </a:solidFill>
                <a:latin typeface="Georgia" panose="02040502050405020303" pitchFamily="18" charset="0"/>
              </a:rPr>
              <a:t>Schematic diagram of </a:t>
            </a:r>
            <a:r>
              <a:rPr lang="en-US" dirty="0" err="1">
                <a:solidFill>
                  <a:srgbClr val="333333"/>
                </a:solidFill>
                <a:latin typeface="Georgia" panose="02040502050405020303" pitchFamily="18" charset="0"/>
              </a:rPr>
              <a:t>proinflammatory</a:t>
            </a:r>
            <a:r>
              <a:rPr lang="en-US" dirty="0">
                <a:solidFill>
                  <a:srgbClr val="333333"/>
                </a:solidFill>
                <a:latin typeface="Georgia" panose="02040502050405020303" pitchFamily="18" charset="0"/>
              </a:rPr>
              <a:t> cytokines regulating keratinocytes or stem cells. Keratinocytes, neutrophils, and macrophages produce IL-1, which regulates stem cells through the </a:t>
            </a:r>
            <a:r>
              <a:rPr lang="en-US" dirty="0" err="1">
                <a:solidFill>
                  <a:srgbClr val="333333"/>
                </a:solidFill>
                <a:latin typeface="Georgia" panose="02040502050405020303" pitchFamily="18" charset="0"/>
              </a:rPr>
              <a:t>caspase</a:t>
            </a:r>
            <a:r>
              <a:rPr lang="en-US" dirty="0">
                <a:solidFill>
                  <a:srgbClr val="333333"/>
                </a:solidFill>
                <a:latin typeface="Georgia" panose="02040502050405020303" pitchFamily="18" charset="0"/>
              </a:rPr>
              <a:t> 8 signaling pathway. TNF-</a:t>
            </a:r>
            <a:r>
              <a:rPr lang="el-GR" dirty="0">
                <a:solidFill>
                  <a:srgbClr val="333333"/>
                </a:solidFill>
                <a:latin typeface="Georgia" panose="02040502050405020303" pitchFamily="18" charset="0"/>
              </a:rPr>
              <a:t>α </a:t>
            </a:r>
            <a:r>
              <a:rPr lang="en-US" dirty="0">
                <a:solidFill>
                  <a:srgbClr val="333333"/>
                </a:solidFill>
                <a:latin typeface="Georgia" panose="02040502050405020303" pitchFamily="18" charset="0"/>
              </a:rPr>
              <a:t>binds to TNFR1 to induce AKT phosphorylation in </a:t>
            </a:r>
            <a:r>
              <a:rPr lang="en-US" dirty="0" err="1">
                <a:solidFill>
                  <a:srgbClr val="333333"/>
                </a:solidFill>
                <a:latin typeface="Georgia" panose="02040502050405020303" pitchFamily="18" charset="0"/>
              </a:rPr>
              <a:t>iSCs</a:t>
            </a:r>
            <a:r>
              <a:rPr lang="en-US" dirty="0">
                <a:solidFill>
                  <a:srgbClr val="333333"/>
                </a:solidFill>
                <a:latin typeface="Georgia" panose="02040502050405020303" pitchFamily="18" charset="0"/>
              </a:rPr>
              <a:t> or to TNFR2 to activate the NF-</a:t>
            </a:r>
            <a:r>
              <a:rPr lang="el-GR" dirty="0">
                <a:solidFill>
                  <a:srgbClr val="333333"/>
                </a:solidFill>
                <a:latin typeface="Georgia" panose="02040502050405020303" pitchFamily="18" charset="0"/>
              </a:rPr>
              <a:t>κ</a:t>
            </a:r>
            <a:r>
              <a:rPr lang="en-US" dirty="0">
                <a:solidFill>
                  <a:srgbClr val="333333"/>
                </a:solidFill>
                <a:latin typeface="Georgia" panose="02040502050405020303" pitchFamily="18" charset="0"/>
              </a:rPr>
              <a:t>B signaling pathway. Neutrophils and macrophages produce TWEAK, which binds to Fn14, and they have a potential effect on </a:t>
            </a:r>
            <a:r>
              <a:rPr lang="en-US" dirty="0" err="1">
                <a:solidFill>
                  <a:srgbClr val="333333"/>
                </a:solidFill>
                <a:latin typeface="Georgia" panose="02040502050405020303" pitchFamily="18" charset="0"/>
              </a:rPr>
              <a:t>iSCs</a:t>
            </a:r>
            <a:r>
              <a:rPr lang="en-US" dirty="0">
                <a:solidFill>
                  <a:srgbClr val="333333"/>
                </a:solidFill>
                <a:latin typeface="Georgia" panose="02040502050405020303" pitchFamily="18" charset="0"/>
              </a:rPr>
              <a:t>. IL-6 and IL-17 activate the STAT-JAK and Act1-TRAF4-MEKK3-ERK5 signaling pathways, respectively</a:t>
            </a:r>
          </a:p>
          <a:p>
            <a:r>
              <a:rPr lang="en-US" dirty="0"/>
              <a:t/>
            </a:r>
            <a:br>
              <a:rPr lang="en-US" dirty="0"/>
            </a:br>
            <a:endParaRPr lang="en-US" dirty="0"/>
          </a:p>
        </p:txBody>
      </p:sp>
      <p:sp>
        <p:nvSpPr>
          <p:cNvPr id="7" name="Rectangle 6"/>
          <p:cNvSpPr/>
          <p:nvPr/>
        </p:nvSpPr>
        <p:spPr>
          <a:xfrm>
            <a:off x="593434" y="260113"/>
            <a:ext cx="2577950" cy="461665"/>
          </a:xfrm>
          <a:prstGeom prst="rect">
            <a:avLst/>
          </a:prstGeom>
        </p:spPr>
        <p:txBody>
          <a:bodyPr wrap="none">
            <a:spAutoFit/>
          </a:bodyPr>
          <a:lstStyle/>
          <a:p>
            <a:r>
              <a:rPr lang="en-US" sz="2400" b="1" u="sng" dirty="0">
                <a:solidFill>
                  <a:srgbClr val="FF0000"/>
                </a:solidFill>
                <a:latin typeface="Arial" panose="020B0604020202020204" pitchFamily="34" charset="0"/>
              </a:rPr>
              <a:t> </a:t>
            </a:r>
            <a:r>
              <a:rPr lang="en-US" sz="2400" b="1" i="1" u="sng" dirty="0">
                <a:solidFill>
                  <a:srgbClr val="FF0000"/>
                </a:solidFill>
                <a:latin typeface="Arial" panose="020B0604020202020204" pitchFamily="34" charset="0"/>
              </a:rPr>
              <a:t>fracture healing</a:t>
            </a:r>
            <a:endParaRPr lang="en-US" sz="2400" b="1" u="sng" dirty="0">
              <a:solidFill>
                <a:srgbClr val="FF0000"/>
              </a:solidFill>
            </a:endParaRPr>
          </a:p>
        </p:txBody>
      </p:sp>
    </p:spTree>
    <p:extLst>
      <p:ext uri="{BB962C8B-B14F-4D97-AF65-F5344CB8AC3E}">
        <p14:creationId xmlns:p14="http://schemas.microsoft.com/office/powerpoint/2010/main" val="38716542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FA8AB-CF9C-4835-85BD-7B5EB1A832F9}" type="datetime3">
              <a:rPr lang="en-US" smtClean="0">
                <a:solidFill>
                  <a:prstClr val="black">
                    <a:tint val="75000"/>
                  </a:prstClr>
                </a:solidFill>
              </a:rPr>
              <a:t>4 May 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D44B53-A465-4072-A828-3252BB525115}" type="slidenum">
              <a:rPr lang="en-US" smtClean="0">
                <a:solidFill>
                  <a:prstClr val="black">
                    <a:tint val="75000"/>
                  </a:prstClr>
                </a:solidFill>
              </a:rPr>
              <a:pPr/>
              <a:t>16</a:t>
            </a:fld>
            <a:endParaRPr lang="en-US">
              <a:solidFill>
                <a:prstClr val="black">
                  <a:tint val="75000"/>
                </a:prstClr>
              </a:solidFill>
            </a:endParaRPr>
          </a:p>
        </p:txBody>
      </p:sp>
      <p:sp>
        <p:nvSpPr>
          <p:cNvPr id="5" name="Rectangle 4"/>
          <p:cNvSpPr/>
          <p:nvPr/>
        </p:nvSpPr>
        <p:spPr>
          <a:xfrm>
            <a:off x="3048000" y="1028343"/>
            <a:ext cx="6096000" cy="4801314"/>
          </a:xfrm>
          <a:prstGeom prst="rect">
            <a:avLst/>
          </a:prstGeom>
        </p:spPr>
        <p:txBody>
          <a:bodyPr>
            <a:spAutoFit/>
          </a:bodyPr>
          <a:lstStyle/>
          <a:p>
            <a:pPr algn="just" fontAlgn="base"/>
            <a:r>
              <a:rPr lang="en-US" dirty="0">
                <a:solidFill>
                  <a:srgbClr val="4F4F4F"/>
                </a:solidFill>
                <a:latin typeface="Droid Sans"/>
              </a:rPr>
              <a:t>Growth and Differentiation Factors</a:t>
            </a:r>
          </a:p>
          <a:p>
            <a:pPr algn="just" fontAlgn="base">
              <a:buFont typeface="Arial" panose="020B0604020202020204" pitchFamily="34" charset="0"/>
              <a:buChar char="•"/>
            </a:pPr>
            <a:r>
              <a:rPr lang="en-US" i="1" dirty="0">
                <a:solidFill>
                  <a:srgbClr val="7F7E7E"/>
                </a:solidFill>
                <a:latin typeface="Arial" panose="020B0604020202020204" pitchFamily="34" charset="0"/>
              </a:rPr>
              <a:t>Bone </a:t>
            </a:r>
            <a:r>
              <a:rPr lang="en-US" i="1" dirty="0" err="1">
                <a:solidFill>
                  <a:srgbClr val="7F7E7E"/>
                </a:solidFill>
                <a:latin typeface="Arial" panose="020B0604020202020204" pitchFamily="34" charset="0"/>
              </a:rPr>
              <a:t>Morphogenic</a:t>
            </a:r>
            <a:r>
              <a:rPr lang="en-US" i="1" dirty="0">
                <a:solidFill>
                  <a:srgbClr val="7F7E7E"/>
                </a:solidFill>
                <a:latin typeface="Arial" panose="020B0604020202020204" pitchFamily="34" charset="0"/>
              </a:rPr>
              <a:t> Proteins</a:t>
            </a:r>
            <a:r>
              <a:rPr lang="en-US" dirty="0">
                <a:solidFill>
                  <a:srgbClr val="7F7E7E"/>
                </a:solidFill>
                <a:latin typeface="Arial" panose="020B0604020202020204" pitchFamily="34" charset="0"/>
              </a:rPr>
              <a:t> (BMPs): They are pleiotropic </a:t>
            </a:r>
            <a:r>
              <a:rPr lang="en-US" dirty="0" err="1">
                <a:solidFill>
                  <a:srgbClr val="7F7E7E"/>
                </a:solidFill>
                <a:latin typeface="Arial" panose="020B0604020202020204" pitchFamily="34" charset="0"/>
              </a:rPr>
              <a:t>morphogens</a:t>
            </a:r>
            <a:r>
              <a:rPr lang="en-US" dirty="0">
                <a:solidFill>
                  <a:srgbClr val="7F7E7E"/>
                </a:solidFill>
                <a:latin typeface="Arial" panose="020B0604020202020204" pitchFamily="34" charset="0"/>
              </a:rPr>
              <a:t>, which control growth, differentiation, and apoptosis of osteoblasts, </a:t>
            </a:r>
            <a:r>
              <a:rPr lang="en-US" dirty="0" err="1">
                <a:solidFill>
                  <a:srgbClr val="7F7E7E"/>
                </a:solidFill>
                <a:latin typeface="Arial" panose="020B0604020202020204" pitchFamily="34" charset="0"/>
              </a:rPr>
              <a:t>chondroblasts</a:t>
            </a:r>
            <a:r>
              <a:rPr lang="en-US" dirty="0">
                <a:solidFill>
                  <a:srgbClr val="7F7E7E"/>
                </a:solidFill>
                <a:latin typeface="Arial" panose="020B0604020202020204" pitchFamily="34" charset="0"/>
              </a:rPr>
              <a:t>, neural cells, and epithelial cells, produced by </a:t>
            </a:r>
            <a:r>
              <a:rPr lang="en-US" dirty="0" err="1">
                <a:solidFill>
                  <a:srgbClr val="7F7E7E"/>
                </a:solidFill>
                <a:latin typeface="Arial" panose="020B0604020202020204" pitchFamily="34" charset="0"/>
              </a:rPr>
              <a:t>osteoprogenitor</a:t>
            </a:r>
            <a:r>
              <a:rPr lang="en-US" dirty="0">
                <a:solidFill>
                  <a:srgbClr val="7F7E7E"/>
                </a:solidFill>
                <a:latin typeface="Arial" panose="020B0604020202020204" pitchFamily="34" charset="0"/>
              </a:rPr>
              <a:t>, mesenchymal cells, osteoblasts, and chondrocytes, within the extracellular matrix. They stimulate a sequential cascade of events for </a:t>
            </a:r>
            <a:r>
              <a:rPr lang="en-US" dirty="0" err="1">
                <a:solidFill>
                  <a:srgbClr val="7F7E7E"/>
                </a:solidFill>
                <a:latin typeface="Arial" panose="020B0604020202020204" pitchFamily="34" charset="0"/>
              </a:rPr>
              <a:t>chondroosteogenesis</a:t>
            </a:r>
            <a:r>
              <a:rPr lang="en-US" dirty="0">
                <a:solidFill>
                  <a:srgbClr val="7F7E7E"/>
                </a:solidFill>
                <a:latin typeface="Arial" panose="020B0604020202020204" pitchFamily="34" charset="0"/>
              </a:rPr>
              <a:t> (</a:t>
            </a:r>
            <a:r>
              <a:rPr lang="en-US" dirty="0" err="1">
                <a:solidFill>
                  <a:srgbClr val="7F7E7E"/>
                </a:solidFill>
                <a:latin typeface="Arial" panose="020B0604020202020204" pitchFamily="34" charset="0"/>
              </a:rPr>
              <a:t>chemotaxis</a:t>
            </a:r>
            <a:r>
              <a:rPr lang="en-US" dirty="0">
                <a:solidFill>
                  <a:srgbClr val="7F7E7E"/>
                </a:solidFill>
                <a:latin typeface="Arial" panose="020B0604020202020204" pitchFamily="34" charset="0"/>
              </a:rPr>
              <a:t>, mesenchymal and </a:t>
            </a:r>
            <a:r>
              <a:rPr lang="en-US" dirty="0" err="1">
                <a:solidFill>
                  <a:srgbClr val="7F7E7E"/>
                </a:solidFill>
                <a:latin typeface="Arial" panose="020B0604020202020204" pitchFamily="34" charset="0"/>
              </a:rPr>
              <a:t>osteoprogenitor</a:t>
            </a:r>
            <a:r>
              <a:rPr lang="en-US" dirty="0">
                <a:solidFill>
                  <a:srgbClr val="7F7E7E"/>
                </a:solidFill>
                <a:latin typeface="Arial" panose="020B0604020202020204" pitchFamily="34" charset="0"/>
              </a:rPr>
              <a:t> cell proliferation and differentiation, angiogenesis, and controlled synthesis of extracellular matrix). They can be assessed in for four subgroups:</a:t>
            </a:r>
          </a:p>
          <a:p>
            <a:pPr algn="just" fontAlgn="base">
              <a:buFont typeface="Arial" panose="020B0604020202020204" pitchFamily="34" charset="0"/>
              <a:buChar char="•"/>
            </a:pPr>
            <a:r>
              <a:rPr lang="en-US" dirty="0">
                <a:solidFill>
                  <a:srgbClr val="7F7E7E"/>
                </a:solidFill>
                <a:latin typeface="Arial" panose="020B0604020202020204" pitchFamily="34" charset="0"/>
              </a:rPr>
              <a:t>Group 1: BMP-2 and 4</a:t>
            </a:r>
          </a:p>
          <a:p>
            <a:pPr algn="just" fontAlgn="base">
              <a:buFont typeface="Arial" panose="020B0604020202020204" pitchFamily="34" charset="0"/>
              <a:buChar char="•"/>
            </a:pPr>
            <a:r>
              <a:rPr lang="en-US" dirty="0">
                <a:solidFill>
                  <a:srgbClr val="7F7E7E"/>
                </a:solidFill>
                <a:latin typeface="Arial" panose="020B0604020202020204" pitchFamily="34" charset="0"/>
              </a:rPr>
              <a:t>Group 2: BMP-5, 6, and 7</a:t>
            </a:r>
          </a:p>
          <a:p>
            <a:pPr algn="just" fontAlgn="base">
              <a:buFont typeface="Arial" panose="020B0604020202020204" pitchFamily="34" charset="0"/>
              <a:buChar char="•"/>
            </a:pPr>
            <a:r>
              <a:rPr lang="en-US" dirty="0">
                <a:solidFill>
                  <a:srgbClr val="7F7E7E"/>
                </a:solidFill>
                <a:latin typeface="Arial" panose="020B0604020202020204" pitchFamily="34" charset="0"/>
              </a:rPr>
              <a:t>Group 3: GDF-5 (BMP-14), GDF-6 (BMP-13), GDF-7 (BMP-12)</a:t>
            </a:r>
          </a:p>
          <a:p>
            <a:pPr algn="just" fontAlgn="base">
              <a:buFont typeface="Arial" panose="020B0604020202020204" pitchFamily="34" charset="0"/>
              <a:buChar char="•"/>
            </a:pPr>
            <a:r>
              <a:rPr lang="en-US" dirty="0">
                <a:solidFill>
                  <a:srgbClr val="7F7E7E"/>
                </a:solidFill>
                <a:latin typeface="Arial" panose="020B0604020202020204" pitchFamily="34" charset="0"/>
              </a:rPr>
              <a:t>Group 4: BMP-3 (</a:t>
            </a:r>
            <a:r>
              <a:rPr lang="en-US" dirty="0" err="1">
                <a:solidFill>
                  <a:srgbClr val="7F7E7E"/>
                </a:solidFill>
                <a:latin typeface="Arial" panose="020B0604020202020204" pitchFamily="34" charset="0"/>
              </a:rPr>
              <a:t>osteogenin</a:t>
            </a:r>
            <a:r>
              <a:rPr lang="en-US" dirty="0">
                <a:solidFill>
                  <a:srgbClr val="7F7E7E"/>
                </a:solidFill>
                <a:latin typeface="Arial" panose="020B0604020202020204" pitchFamily="34" charset="0"/>
              </a:rPr>
              <a:t>), GDF-10 (BMP-3b)</a:t>
            </a:r>
            <a:endParaRPr lang="en-US" b="0" i="0" dirty="0">
              <a:solidFill>
                <a:srgbClr val="7F7E7E"/>
              </a:solidFill>
              <a:effectLst/>
              <a:latin typeface="Arial" panose="020B0604020202020204" pitchFamily="34" charset="0"/>
            </a:endParaRPr>
          </a:p>
        </p:txBody>
      </p:sp>
      <p:sp>
        <p:nvSpPr>
          <p:cNvPr id="6" name="Rectangle 5"/>
          <p:cNvSpPr/>
          <p:nvPr/>
        </p:nvSpPr>
        <p:spPr>
          <a:xfrm>
            <a:off x="1136532" y="406923"/>
            <a:ext cx="2577950" cy="461665"/>
          </a:xfrm>
          <a:prstGeom prst="rect">
            <a:avLst/>
          </a:prstGeom>
        </p:spPr>
        <p:txBody>
          <a:bodyPr wrap="none">
            <a:spAutoFit/>
          </a:bodyPr>
          <a:lstStyle/>
          <a:p>
            <a:r>
              <a:rPr lang="en-US" sz="2400" b="1" u="sng" dirty="0">
                <a:solidFill>
                  <a:srgbClr val="FF0000"/>
                </a:solidFill>
                <a:latin typeface="Arial" panose="020B0604020202020204" pitchFamily="34" charset="0"/>
              </a:rPr>
              <a:t> </a:t>
            </a:r>
            <a:r>
              <a:rPr lang="en-US" sz="2400" b="1" i="1" u="sng" dirty="0">
                <a:solidFill>
                  <a:srgbClr val="FF0000"/>
                </a:solidFill>
                <a:latin typeface="Arial" panose="020B0604020202020204" pitchFamily="34" charset="0"/>
              </a:rPr>
              <a:t>fracture healing</a:t>
            </a:r>
            <a:endParaRPr lang="en-US" sz="2400" b="1" u="sng" dirty="0">
              <a:solidFill>
                <a:srgbClr val="FF0000"/>
              </a:solidFill>
            </a:endParaRPr>
          </a:p>
        </p:txBody>
      </p:sp>
    </p:spTree>
    <p:extLst>
      <p:ext uri="{BB962C8B-B14F-4D97-AF65-F5344CB8AC3E}">
        <p14:creationId xmlns:p14="http://schemas.microsoft.com/office/powerpoint/2010/main" val="104436617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31393" y="1211754"/>
            <a:ext cx="4814413" cy="3166527"/>
          </a:xfrm>
          <a:prstGeom prst="rect">
            <a:avLst/>
          </a:prstGeom>
        </p:spPr>
      </p:pic>
      <p:sp>
        <p:nvSpPr>
          <p:cNvPr id="3" name="Rectangle 2"/>
          <p:cNvSpPr/>
          <p:nvPr/>
        </p:nvSpPr>
        <p:spPr>
          <a:xfrm>
            <a:off x="1230283" y="4306812"/>
            <a:ext cx="9958647" cy="1754326"/>
          </a:xfrm>
          <a:prstGeom prst="rect">
            <a:avLst/>
          </a:prstGeom>
        </p:spPr>
        <p:txBody>
          <a:bodyPr wrap="square">
            <a:spAutoFit/>
          </a:bodyPr>
          <a:lstStyle/>
          <a:p>
            <a:pPr algn="just">
              <a:lnSpc>
                <a:spcPct val="150000"/>
              </a:lnSpc>
            </a:pPr>
            <a:r>
              <a:rPr lang="en-US" sz="1400" b="1" dirty="0" smtClean="0">
                <a:latin typeface="Times New Roman" panose="02020603050405020304" pitchFamily="18" charset="0"/>
                <a:ea typeface="Calibri" panose="020F0502020204030204" pitchFamily="34" charset="0"/>
                <a:cs typeface="Arial" panose="020B0604020202020204" pitchFamily="34" charset="0"/>
              </a:rPr>
              <a:t> </a:t>
            </a:r>
            <a:r>
              <a:rPr lang="en-US" sz="1400" b="1" dirty="0">
                <a:latin typeface="Times New Roman" panose="02020603050405020304" pitchFamily="18" charset="0"/>
                <a:ea typeface="Calibri" panose="020F0502020204030204" pitchFamily="34" charset="0"/>
                <a:cs typeface="Arial" panose="020B0604020202020204" pitchFamily="34" charset="0"/>
              </a:rPr>
              <a:t>(a) Latency period in which hematoma formation occurs following osteotomy which is later replaced by granulation tissue. (b) During distraction period, bone gap is progressively increased with </a:t>
            </a:r>
            <a:r>
              <a:rPr lang="en-US" sz="1400" b="1" dirty="0" err="1">
                <a:latin typeface="Times New Roman" panose="02020603050405020304" pitchFamily="18" charset="0"/>
                <a:ea typeface="Calibri" panose="020F0502020204030204" pitchFamily="34" charset="0"/>
                <a:cs typeface="Arial" panose="020B0604020202020204" pitchFamily="34" charset="0"/>
              </a:rPr>
              <a:t>osteogenesis</a:t>
            </a:r>
            <a:r>
              <a:rPr lang="en-US" sz="1400" b="1" dirty="0">
                <a:latin typeface="Times New Roman" panose="02020603050405020304" pitchFamily="18" charset="0"/>
                <a:ea typeface="Calibri" panose="020F0502020204030204" pitchFamily="34" charset="0"/>
                <a:cs typeface="Arial" panose="020B0604020202020204" pitchFamily="34" charset="0"/>
              </a:rPr>
              <a:t> at the margin of distraction gap. (c) </a:t>
            </a:r>
            <a:r>
              <a:rPr lang="en-US" sz="1400" b="1" dirty="0" err="1">
                <a:latin typeface="Times New Roman" panose="02020603050405020304" pitchFamily="18" charset="0"/>
                <a:ea typeface="Calibri" panose="020F0502020204030204" pitchFamily="34" charset="0"/>
                <a:cs typeface="Arial" panose="020B0604020202020204" pitchFamily="34" charset="0"/>
              </a:rPr>
              <a:t>Osteogenesis</a:t>
            </a:r>
            <a:r>
              <a:rPr lang="en-US" sz="1400" b="1" dirty="0">
                <a:latin typeface="Times New Roman" panose="02020603050405020304" pitchFamily="18" charset="0"/>
                <a:ea typeface="Calibri" panose="020F0502020204030204" pitchFamily="34" charset="0"/>
                <a:cs typeface="Arial" panose="020B0604020202020204" pitchFamily="34" charset="0"/>
              </a:rPr>
              <a:t> extend to the Centre of the gap during consolidation phase. (d) Maturation of the ossification in the distraction chamber in late consolidation period. (e) Bone remodeling and continuity of alveolar canal after completion of distraction </a:t>
            </a:r>
            <a:r>
              <a:rPr lang="en-US" sz="1400" b="1" dirty="0" err="1">
                <a:latin typeface="Times New Roman" panose="02020603050405020304" pitchFamily="18" charset="0"/>
                <a:ea typeface="Calibri" panose="020F0502020204030204" pitchFamily="34" charset="0"/>
                <a:cs typeface="Arial" panose="020B0604020202020204" pitchFamily="34" charset="0"/>
              </a:rPr>
              <a:t>osteogenesis</a:t>
            </a:r>
            <a:r>
              <a:rPr lang="en-US" sz="1600" b="1" dirty="0">
                <a:latin typeface="Times New Roman" panose="02020603050405020304" pitchFamily="18" charset="0"/>
                <a:ea typeface="Calibri" panose="020F0502020204030204" pitchFamily="34" charset="0"/>
                <a:cs typeface="Arial" panose="020B0604020202020204" pitchFamily="34" charset="0"/>
              </a:rPr>
              <a:t>.</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Rectangle 3"/>
          <p:cNvSpPr/>
          <p:nvPr/>
        </p:nvSpPr>
        <p:spPr>
          <a:xfrm>
            <a:off x="7368328" y="2058385"/>
            <a:ext cx="1749197" cy="369332"/>
          </a:xfrm>
          <a:prstGeom prst="rect">
            <a:avLst/>
          </a:prstGeom>
        </p:spPr>
        <p:txBody>
          <a:bodyPr wrap="none">
            <a:spAutoFit/>
          </a:bodyPr>
          <a:lstStyle/>
          <a:p>
            <a:r>
              <a:rPr lang="en-US" dirty="0" smtClean="0">
                <a:solidFill>
                  <a:srgbClr val="000000"/>
                </a:solidFill>
                <a:latin typeface="Relative Bold"/>
              </a:rPr>
              <a:t>Hariri etal,2018</a:t>
            </a:r>
            <a:endParaRPr lang="en-US" dirty="0"/>
          </a:p>
        </p:txBody>
      </p:sp>
      <p:sp>
        <p:nvSpPr>
          <p:cNvPr id="5" name="Date Placeholder 4"/>
          <p:cNvSpPr>
            <a:spLocks noGrp="1"/>
          </p:cNvSpPr>
          <p:nvPr>
            <p:ph type="dt" sz="half" idx="10"/>
          </p:nvPr>
        </p:nvSpPr>
        <p:spPr/>
        <p:txBody>
          <a:bodyPr/>
          <a:lstStyle/>
          <a:p>
            <a:fld id="{1CE0099C-C3FE-4436-A4F4-815DC234E3BF}" type="datetime3">
              <a:rPr lang="en-US" smtClean="0">
                <a:solidFill>
                  <a:prstClr val="black">
                    <a:tint val="75000"/>
                  </a:prstClr>
                </a:solidFill>
              </a:rPr>
              <a:t>4 May 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44B53-A465-4072-A828-3252BB525115}" type="slidenum">
              <a:rPr lang="en-US" smtClean="0">
                <a:solidFill>
                  <a:prstClr val="black">
                    <a:tint val="75000"/>
                  </a:prstClr>
                </a:solidFill>
              </a:rPr>
              <a:pPr/>
              <a:t>17</a:t>
            </a:fld>
            <a:endParaRPr lang="en-US">
              <a:solidFill>
                <a:prstClr val="black">
                  <a:tint val="75000"/>
                </a:prstClr>
              </a:solidFill>
            </a:endParaRPr>
          </a:p>
        </p:txBody>
      </p:sp>
      <p:sp>
        <p:nvSpPr>
          <p:cNvPr id="8" name="Rectangle 7"/>
          <p:cNvSpPr/>
          <p:nvPr/>
        </p:nvSpPr>
        <p:spPr>
          <a:xfrm>
            <a:off x="1784380" y="670025"/>
            <a:ext cx="3496470" cy="338554"/>
          </a:xfrm>
          <a:prstGeom prst="rect">
            <a:avLst/>
          </a:prstGeom>
        </p:spPr>
        <p:txBody>
          <a:bodyPr wrap="none">
            <a:spAutoFit/>
          </a:bodyPr>
          <a:lstStyle/>
          <a:p>
            <a:r>
              <a:rPr lang="en-US" sz="16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The phases of distraction </a:t>
            </a:r>
            <a:r>
              <a:rPr lang="en-US" sz="1600" b="1" u="sng"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osteogenesis</a:t>
            </a:r>
            <a:endParaRPr lang="en-US" sz="2000" u="sng" dirty="0">
              <a:solidFill>
                <a:srgbClr val="FF0000"/>
              </a:solidFill>
            </a:endParaRPr>
          </a:p>
        </p:txBody>
      </p:sp>
    </p:spTree>
    <p:extLst>
      <p:ext uri="{BB962C8B-B14F-4D97-AF65-F5344CB8AC3E}">
        <p14:creationId xmlns:p14="http://schemas.microsoft.com/office/powerpoint/2010/main" val="169662365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1614" y="544042"/>
            <a:ext cx="5684500" cy="3624306"/>
          </a:xfrm>
          <a:prstGeom prst="rect">
            <a:avLst/>
          </a:prstGeom>
        </p:spPr>
      </p:pic>
      <p:sp>
        <p:nvSpPr>
          <p:cNvPr id="3" name="Rectangle 2"/>
          <p:cNvSpPr/>
          <p:nvPr/>
        </p:nvSpPr>
        <p:spPr>
          <a:xfrm>
            <a:off x="723900" y="4048026"/>
            <a:ext cx="8986836" cy="2308324"/>
          </a:xfrm>
          <a:prstGeom prst="rect">
            <a:avLst/>
          </a:prstGeom>
        </p:spPr>
        <p:txBody>
          <a:bodyPr wrap="square">
            <a:spAutoFit/>
          </a:bodyPr>
          <a:lstStyle/>
          <a:p>
            <a:pPr algn="just">
              <a:lnSpc>
                <a:spcPct val="150000"/>
              </a:lnSpc>
            </a:pPr>
            <a:r>
              <a:rPr lang="en-US" sz="1600" b="1" dirty="0">
                <a:latin typeface="Times New Roman" panose="02020603050405020304" pitchFamily="18" charset="0"/>
                <a:ea typeface="Calibri" panose="020F0502020204030204" pitchFamily="34" charset="0"/>
                <a:cs typeface="Arial" panose="020B0604020202020204" pitchFamily="34" charset="0"/>
              </a:rPr>
              <a:t>Surgical simulation for DO procedure using </a:t>
            </a:r>
            <a:r>
              <a:rPr lang="en-US" sz="1600" b="1" dirty="0" err="1">
                <a:latin typeface="Times New Roman" panose="02020603050405020304" pitchFamily="18" charset="0"/>
                <a:ea typeface="Calibri" panose="020F0502020204030204" pitchFamily="34" charset="0"/>
                <a:cs typeface="Arial" panose="020B0604020202020204" pitchFamily="34" charset="0"/>
              </a:rPr>
              <a:t>stereolithography</a:t>
            </a:r>
            <a:r>
              <a:rPr lang="en-US" sz="1600" b="1" dirty="0">
                <a:latin typeface="Times New Roman" panose="02020603050405020304" pitchFamily="18" charset="0"/>
                <a:ea typeface="Calibri" panose="020F0502020204030204" pitchFamily="34" charset="0"/>
                <a:cs typeface="Arial" panose="020B0604020202020204" pitchFamily="34" charset="0"/>
              </a:rPr>
              <a:t> (STL) model for craniofacial distraction in AP direction. (a) Red line markings indicate the planned osteotomy line. (b) Placement of internal devices at </a:t>
            </a:r>
            <a:r>
              <a:rPr lang="en-US" sz="1600" b="1" dirty="0" err="1">
                <a:latin typeface="Times New Roman" panose="02020603050405020304" pitchFamily="18" charset="0"/>
                <a:ea typeface="Calibri" panose="020F0502020204030204" pitchFamily="34" charset="0"/>
                <a:cs typeface="Arial" panose="020B0604020202020204" pitchFamily="34" charset="0"/>
              </a:rPr>
              <a:t>zygoma</a:t>
            </a:r>
            <a:r>
              <a:rPr lang="en-US" sz="1600" b="1" dirty="0">
                <a:latin typeface="Times New Roman" panose="02020603050405020304" pitchFamily="18" charset="0"/>
                <a:ea typeface="Calibri" panose="020F0502020204030204" pitchFamily="34" charset="0"/>
                <a:cs typeface="Arial" panose="020B0604020202020204" pitchFamily="34" charset="0"/>
              </a:rPr>
              <a:t> area bilaterally, parallel in the horizontal plane. (c) Distraction simulation on STL model to confirm correct direction and final position of distracted </a:t>
            </a:r>
            <a:r>
              <a:rPr lang="en-US" sz="1600" b="1" dirty="0" err="1">
                <a:latin typeface="Times New Roman" panose="02020603050405020304" pitchFamily="18" charset="0"/>
                <a:ea typeface="Calibri" panose="020F0502020204030204" pitchFamily="34" charset="0"/>
                <a:cs typeface="Arial" panose="020B0604020202020204" pitchFamily="34" charset="0"/>
              </a:rPr>
              <a:t>midfacial</a:t>
            </a:r>
            <a:r>
              <a:rPr lang="en-US" sz="1600" b="1" dirty="0">
                <a:latin typeface="Times New Roman" panose="02020603050405020304" pitchFamily="18" charset="0"/>
                <a:ea typeface="Calibri" panose="020F0502020204030204" pitchFamily="34" charset="0"/>
                <a:cs typeface="Arial" panose="020B0604020202020204" pitchFamily="34" charset="0"/>
              </a:rPr>
              <a:t> bone. (d) Placement of external device to distribute the distraction forces equally to supraorbital and maxillary region, therefore increasing the distraction stability.</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9FA76E8A-588A-4018-9EBE-5EDCB5A003A2}"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18</a:t>
            </a:fld>
            <a:endParaRPr lang="en-US">
              <a:solidFill>
                <a:prstClr val="black">
                  <a:tint val="75000"/>
                </a:prstClr>
              </a:solidFill>
            </a:endParaRPr>
          </a:p>
        </p:txBody>
      </p:sp>
    </p:spTree>
    <p:extLst>
      <p:ext uri="{BB962C8B-B14F-4D97-AF65-F5344CB8AC3E}">
        <p14:creationId xmlns:p14="http://schemas.microsoft.com/office/powerpoint/2010/main" val="21113399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1891" y="1219200"/>
            <a:ext cx="11610109" cy="1892826"/>
          </a:xfrm>
          <a:prstGeom prst="rect">
            <a:avLst/>
          </a:prstGeom>
        </p:spPr>
        <p:txBody>
          <a:bodyPr wrap="square">
            <a:spAutoFit/>
          </a:bodyPr>
          <a:lstStyle/>
          <a:p>
            <a:pPr indent="457200" algn="just">
              <a:lnSpc>
                <a:spcPct val="150000"/>
              </a:lnSpc>
            </a:pPr>
            <a:r>
              <a:rPr lang="en-US" sz="24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Distractor devices </a:t>
            </a:r>
            <a:r>
              <a:rPr lang="en-US" b="1" dirty="0">
                <a:latin typeface="Times New Roman" panose="02020603050405020304" pitchFamily="18" charset="0"/>
                <a:ea typeface="Calibri" panose="020F0502020204030204" pitchFamily="34" charset="0"/>
                <a:cs typeface="Arial" panose="020B0604020202020204" pitchFamily="34" charset="0"/>
              </a:rPr>
              <a:t>are generally classified as external or internal. External device is bone-borne, consisting of fixation clamps and distraction rods which are attached to the bone by percutaneous pins. Internal device can be placed subcutaneously or </a:t>
            </a:r>
            <a:r>
              <a:rPr lang="en-US" b="1" dirty="0" err="1">
                <a:latin typeface="Times New Roman" panose="02020603050405020304" pitchFamily="18" charset="0"/>
                <a:ea typeface="Calibri" panose="020F0502020204030204" pitchFamily="34" charset="0"/>
                <a:cs typeface="Arial" panose="020B0604020202020204" pitchFamily="34" charset="0"/>
              </a:rPr>
              <a:t>intraorally</a:t>
            </a:r>
            <a:r>
              <a:rPr lang="en-US" b="1" dirty="0">
                <a:latin typeface="Times New Roman" panose="02020603050405020304" pitchFamily="18" charset="0"/>
                <a:ea typeface="Calibri" panose="020F0502020204030204" pitchFamily="34" charset="0"/>
                <a:cs typeface="Arial" panose="020B0604020202020204" pitchFamily="34" charset="0"/>
              </a:rPr>
              <a:t>, and subdivided into bone-borne, tooth-borne or hybrid (a combination of bone-borne and tooth-borne).</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5812824" y="2929092"/>
            <a:ext cx="5813367" cy="3201894"/>
          </a:xfrm>
          <a:prstGeom prst="rect">
            <a:avLst/>
          </a:prstGeom>
        </p:spPr>
      </p:pic>
      <p:sp>
        <p:nvSpPr>
          <p:cNvPr id="4" name="Rectangle 3"/>
          <p:cNvSpPr/>
          <p:nvPr/>
        </p:nvSpPr>
        <p:spPr>
          <a:xfrm>
            <a:off x="2148669" y="4895796"/>
            <a:ext cx="2172390" cy="369332"/>
          </a:xfrm>
          <a:prstGeom prst="rect">
            <a:avLst/>
          </a:prstGeom>
        </p:spPr>
        <p:txBody>
          <a:bodyPr wrap="none">
            <a:spAutoFit/>
          </a:bodyPr>
          <a:lstStyle/>
          <a:p>
            <a:r>
              <a:rPr lang="en-US" b="1" dirty="0" err="1" smtClean="0">
                <a:solidFill>
                  <a:srgbClr val="1C1D1E"/>
                </a:solidFill>
                <a:latin typeface="Open Sans"/>
              </a:rPr>
              <a:t>Prajwalit</a:t>
            </a:r>
            <a:r>
              <a:rPr lang="en-US" b="1" dirty="0" smtClean="0">
                <a:solidFill>
                  <a:srgbClr val="1C1D1E"/>
                </a:solidFill>
                <a:latin typeface="Open Sans"/>
              </a:rPr>
              <a:t> etal,2021</a:t>
            </a:r>
            <a:endParaRPr lang="en-US" dirty="0"/>
          </a:p>
        </p:txBody>
      </p:sp>
      <p:sp>
        <p:nvSpPr>
          <p:cNvPr id="5" name="Date Placeholder 4"/>
          <p:cNvSpPr>
            <a:spLocks noGrp="1"/>
          </p:cNvSpPr>
          <p:nvPr>
            <p:ph type="dt" sz="half" idx="10"/>
          </p:nvPr>
        </p:nvSpPr>
        <p:spPr/>
        <p:txBody>
          <a:bodyPr/>
          <a:lstStyle/>
          <a:p>
            <a:fld id="{A158947C-3B50-4183-9FCF-C20DDFFAB315}" type="datetime3">
              <a:rPr lang="en-US" smtClean="0">
                <a:solidFill>
                  <a:prstClr val="black">
                    <a:tint val="75000"/>
                  </a:prstClr>
                </a:solidFill>
              </a:rPr>
              <a:t>4 May 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44B53-A465-4072-A828-3252BB525115}" type="slidenum">
              <a:rPr lang="en-US" smtClean="0">
                <a:solidFill>
                  <a:prstClr val="black">
                    <a:tint val="75000"/>
                  </a:prstClr>
                </a:solidFill>
              </a:rPr>
              <a:pPr/>
              <a:t>19</a:t>
            </a:fld>
            <a:endParaRPr lang="en-US">
              <a:solidFill>
                <a:prstClr val="black">
                  <a:tint val="75000"/>
                </a:prstClr>
              </a:solidFill>
            </a:endParaRPr>
          </a:p>
        </p:txBody>
      </p:sp>
    </p:spTree>
    <p:extLst>
      <p:ext uri="{BB962C8B-B14F-4D97-AF65-F5344CB8AC3E}">
        <p14:creationId xmlns:p14="http://schemas.microsoft.com/office/powerpoint/2010/main" val="41998095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513762142"/>
              </p:ext>
            </p:extLst>
          </p:nvPr>
        </p:nvGraphicFramePr>
        <p:xfrm>
          <a:off x="1199083" y="739426"/>
          <a:ext cx="4353820" cy="5298385"/>
        </p:xfrm>
        <a:graphic>
          <a:graphicData uri="http://schemas.openxmlformats.org/drawingml/2006/table">
            <a:tbl>
              <a:tblPr firstRow="1" bandRow="1"/>
              <a:tblGrid>
                <a:gridCol w="4353820"/>
              </a:tblGrid>
              <a:tr h="229018">
                <a:tc>
                  <a:txBody>
                    <a:bodyPr/>
                    <a:lstStyle/>
                    <a:p>
                      <a:pPr marL="0" marR="0">
                        <a:lnSpc>
                          <a:spcPct val="150000"/>
                        </a:lnSpc>
                        <a:spcBef>
                          <a:spcPts val="0"/>
                        </a:spcBef>
                        <a:spcAft>
                          <a:spcPts val="0"/>
                        </a:spcAft>
                      </a:pPr>
                      <a:r>
                        <a:rPr lang="en-US" sz="1200" b="1" dirty="0">
                          <a:solidFill>
                            <a:srgbClr val="FFFFFF"/>
                          </a:solidFill>
                          <a:effectLst/>
                          <a:latin typeface="Times New Roman" panose="02020603050405020304" pitchFamily="18" charset="0"/>
                          <a:ea typeface="Calibri" panose="020F0502020204030204" pitchFamily="34" charset="0"/>
                          <a:cs typeface="Arial" panose="020B0604020202020204" pitchFamily="34" charset="0"/>
                        </a:rPr>
                        <a:t>Subjects </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r>
              <a:tr h="229018">
                <a:tc>
                  <a:txBody>
                    <a:bodyPr/>
                    <a:lstStyle/>
                    <a:p>
                      <a:pPr marL="0" marR="0">
                        <a:lnSpc>
                          <a:spcPct val="150000"/>
                        </a:lnSpc>
                        <a:spcBef>
                          <a:spcPts val="0"/>
                        </a:spcBef>
                        <a:spcAft>
                          <a:spcPts val="0"/>
                        </a:spcAft>
                      </a:pPr>
                      <a:r>
                        <a:rPr lang="en-US" sz="1200" b="1">
                          <a:effectLst/>
                          <a:latin typeface="Times New Roman" panose="02020603050405020304" pitchFamily="18" charset="0"/>
                          <a:ea typeface="Calibri" panose="020F0502020204030204" pitchFamily="34" charset="0"/>
                          <a:cs typeface="Arial" panose="020B0604020202020204" pitchFamily="34" charset="0"/>
                        </a:rPr>
                        <a:t>Distraction osteogenesis (DO)</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9050" cap="flat" cmpd="dbl" algn="ctr">
                      <a:solidFill>
                        <a:srgbClr val="4472C4"/>
                      </a:solidFill>
                      <a:prstDash val="solid"/>
                      <a:round/>
                      <a:headEnd type="none" w="med" len="med"/>
                      <a:tailEnd type="none" w="med" len="med"/>
                    </a:lnL>
                    <a:lnR w="19050" cap="flat" cmpd="dbl"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solidFill>
                      <a:srgbClr val="D9E2F3"/>
                    </a:solidFill>
                  </a:tcPr>
                </a:tc>
              </a:tr>
              <a:tr h="229018">
                <a:tc>
                  <a:txBody>
                    <a:bodyPr/>
                    <a:lstStyle/>
                    <a:p>
                      <a:pPr marL="0" marR="0">
                        <a:lnSpc>
                          <a:spcPct val="150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Arial" panose="020B0604020202020204" pitchFamily="34" charset="0"/>
                        </a:rPr>
                        <a:t>Principles of distraction </a:t>
                      </a:r>
                      <a:r>
                        <a:rPr lang="en-US" sz="1200" b="1" dirty="0" err="1">
                          <a:effectLst/>
                          <a:latin typeface="Times New Roman" panose="02020603050405020304" pitchFamily="18" charset="0"/>
                          <a:ea typeface="Calibri" panose="020F0502020204030204" pitchFamily="34" charset="0"/>
                          <a:cs typeface="Arial" panose="020B0604020202020204" pitchFamily="34" charset="0"/>
                        </a:rPr>
                        <a:t>osteogenesis</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9050" cap="flat" cmpd="dbl" algn="ctr">
                      <a:solidFill>
                        <a:srgbClr val="4472C4"/>
                      </a:solidFill>
                      <a:prstDash val="solid"/>
                      <a:round/>
                      <a:headEnd type="none" w="med" len="med"/>
                      <a:tailEnd type="none" w="med" len="med"/>
                    </a:lnL>
                    <a:lnR w="19050" cap="flat" cmpd="dbl" algn="ctr">
                      <a:solidFill>
                        <a:srgbClr val="4472C4"/>
                      </a:solidFill>
                      <a:prstDash val="solid"/>
                      <a:round/>
                      <a:headEnd type="none" w="med" len="med"/>
                      <a:tailEnd type="none" w="med" len="med"/>
                    </a:lnR>
                    <a:lnT w="19050" cap="flat" cmpd="dbl"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tcPr>
                </a:tc>
              </a:tr>
              <a:tr h="229018">
                <a:tc>
                  <a:txBody>
                    <a:bodyPr/>
                    <a:lstStyle/>
                    <a:p>
                      <a:pPr marL="0" marR="0">
                        <a:lnSpc>
                          <a:spcPct val="150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Arial" panose="020B0604020202020204" pitchFamily="34" charset="0"/>
                        </a:rPr>
                        <a:t>Basic principles</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9050" cap="flat" cmpd="dbl" algn="ctr">
                      <a:solidFill>
                        <a:srgbClr val="4472C4"/>
                      </a:solidFill>
                      <a:prstDash val="solid"/>
                      <a:round/>
                      <a:headEnd type="none" w="med" len="med"/>
                      <a:tailEnd type="none" w="med" len="med"/>
                    </a:lnL>
                    <a:lnR w="19050" cap="flat" cmpd="dbl" algn="ctr">
                      <a:solidFill>
                        <a:srgbClr val="4472C4"/>
                      </a:solidFill>
                      <a:prstDash val="solid"/>
                      <a:round/>
                      <a:headEnd type="none" w="med" len="med"/>
                      <a:tailEnd type="none" w="med" len="med"/>
                    </a:lnR>
                    <a:lnT w="19050" cap="flat" cmpd="dbl"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solidFill>
                      <a:srgbClr val="D9E2F3"/>
                    </a:solidFill>
                  </a:tcPr>
                </a:tc>
              </a:tr>
              <a:tr h="229018">
                <a:tc>
                  <a:txBody>
                    <a:bodyPr/>
                    <a:lstStyle/>
                    <a:p>
                      <a:pPr marL="0" marR="0">
                        <a:lnSpc>
                          <a:spcPct val="150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Arial" panose="020B0604020202020204" pitchFamily="34" charset="0"/>
                        </a:rPr>
                        <a:t>Classification of distractor devices</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9050" cap="flat" cmpd="dbl" algn="ctr">
                      <a:solidFill>
                        <a:srgbClr val="4472C4"/>
                      </a:solidFill>
                      <a:prstDash val="solid"/>
                      <a:round/>
                      <a:headEnd type="none" w="med" len="med"/>
                      <a:tailEnd type="none" w="med" len="med"/>
                    </a:lnL>
                    <a:lnR w="19050" cap="flat" cmpd="dbl" algn="ctr">
                      <a:solidFill>
                        <a:srgbClr val="4472C4"/>
                      </a:solidFill>
                      <a:prstDash val="solid"/>
                      <a:round/>
                      <a:headEnd type="none" w="med" len="med"/>
                      <a:tailEnd type="none" w="med" len="med"/>
                    </a:lnR>
                    <a:lnT w="19050" cap="flat" cmpd="dbl"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tcPr>
                </a:tc>
              </a:tr>
              <a:tr h="229018">
                <a:tc>
                  <a:txBody>
                    <a:bodyPr/>
                    <a:lstStyle/>
                    <a:p>
                      <a:pPr marL="0" marR="0">
                        <a:lnSpc>
                          <a:spcPct val="150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Arial" panose="020B0604020202020204" pitchFamily="34" charset="0"/>
                        </a:rPr>
                        <a:t>Indications</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9050" cap="flat" cmpd="dbl" algn="ctr">
                      <a:solidFill>
                        <a:srgbClr val="4472C4"/>
                      </a:solidFill>
                      <a:prstDash val="solid"/>
                      <a:round/>
                      <a:headEnd type="none" w="med" len="med"/>
                      <a:tailEnd type="none" w="med" len="med"/>
                    </a:lnL>
                    <a:lnR w="19050" cap="flat" cmpd="dbl" algn="ctr">
                      <a:solidFill>
                        <a:srgbClr val="4472C4"/>
                      </a:solidFill>
                      <a:prstDash val="solid"/>
                      <a:round/>
                      <a:headEnd type="none" w="med" len="med"/>
                      <a:tailEnd type="none" w="med" len="med"/>
                    </a:lnR>
                    <a:lnT w="19050" cap="flat" cmpd="dbl"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solidFill>
                      <a:srgbClr val="D9E2F3"/>
                    </a:solidFill>
                  </a:tcPr>
                </a:tc>
              </a:tr>
              <a:tr h="229018">
                <a:tc>
                  <a:txBody>
                    <a:bodyPr/>
                    <a:lstStyle/>
                    <a:p>
                      <a:pPr marL="0" marR="0">
                        <a:lnSpc>
                          <a:spcPct val="150000"/>
                        </a:lnSpc>
                        <a:spcBef>
                          <a:spcPts val="0"/>
                        </a:spcBef>
                        <a:spcAft>
                          <a:spcPts val="0"/>
                        </a:spcAft>
                      </a:pPr>
                      <a:r>
                        <a:rPr lang="en-US" sz="1200" b="1">
                          <a:effectLst/>
                          <a:latin typeface="Times New Roman" panose="02020603050405020304" pitchFamily="18" charset="0"/>
                          <a:ea typeface="Calibri" panose="020F0502020204030204" pitchFamily="34" charset="0"/>
                          <a:cs typeface="Arial" panose="020B0604020202020204" pitchFamily="34" charset="0"/>
                        </a:rPr>
                        <a:t>Protocol</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9050" cap="flat" cmpd="dbl" algn="ctr">
                      <a:solidFill>
                        <a:srgbClr val="4472C4"/>
                      </a:solidFill>
                      <a:prstDash val="solid"/>
                      <a:round/>
                      <a:headEnd type="none" w="med" len="med"/>
                      <a:tailEnd type="none" w="med" len="med"/>
                    </a:lnL>
                    <a:lnR w="19050" cap="flat" cmpd="dbl" algn="ctr">
                      <a:solidFill>
                        <a:srgbClr val="4472C4"/>
                      </a:solidFill>
                      <a:prstDash val="solid"/>
                      <a:round/>
                      <a:headEnd type="none" w="med" len="med"/>
                      <a:tailEnd type="none" w="med" len="med"/>
                    </a:lnR>
                    <a:lnT w="19050" cap="flat" cmpd="dbl"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tcPr>
                </a:tc>
              </a:tr>
              <a:tr h="229018">
                <a:tc>
                  <a:txBody>
                    <a:bodyPr/>
                    <a:lstStyle/>
                    <a:p>
                      <a:pPr marL="0" marR="0">
                        <a:lnSpc>
                          <a:spcPct val="150000"/>
                        </a:lnSpc>
                        <a:spcBef>
                          <a:spcPts val="0"/>
                        </a:spcBef>
                        <a:spcAft>
                          <a:spcPts val="0"/>
                        </a:spcAft>
                      </a:pPr>
                      <a:r>
                        <a:rPr lang="en-US" sz="1200" b="1">
                          <a:effectLst/>
                          <a:latin typeface="Times New Roman" panose="02020603050405020304" pitchFamily="18" charset="0"/>
                          <a:ea typeface="Calibri" panose="020F0502020204030204" pitchFamily="34" charset="0"/>
                          <a:cs typeface="Arial" panose="020B0604020202020204" pitchFamily="34" charset="0"/>
                        </a:rPr>
                        <a:t>Clinical application</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9050" cap="flat" cmpd="dbl" algn="ctr">
                      <a:solidFill>
                        <a:srgbClr val="4472C4"/>
                      </a:solidFill>
                      <a:prstDash val="solid"/>
                      <a:round/>
                      <a:headEnd type="none" w="med" len="med"/>
                      <a:tailEnd type="none" w="med" len="med"/>
                    </a:lnL>
                    <a:lnR w="19050" cap="flat" cmpd="dbl" algn="ctr">
                      <a:solidFill>
                        <a:srgbClr val="4472C4"/>
                      </a:solidFill>
                      <a:prstDash val="solid"/>
                      <a:round/>
                      <a:headEnd type="none" w="med" len="med"/>
                      <a:tailEnd type="none" w="med" len="med"/>
                    </a:lnR>
                    <a:lnT w="19050" cap="flat" cmpd="dbl"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solidFill>
                      <a:srgbClr val="D9E2F3"/>
                    </a:solidFill>
                  </a:tcPr>
                </a:tc>
              </a:tr>
              <a:tr h="229018">
                <a:tc>
                  <a:txBody>
                    <a:bodyPr/>
                    <a:lstStyle/>
                    <a:p>
                      <a:pPr marL="0" marR="0">
                        <a:lnSpc>
                          <a:spcPct val="150000"/>
                        </a:lnSpc>
                        <a:spcBef>
                          <a:spcPts val="0"/>
                        </a:spcBef>
                        <a:spcAft>
                          <a:spcPts val="0"/>
                        </a:spcAft>
                      </a:pPr>
                      <a:r>
                        <a:rPr lang="en-US" sz="1200" b="1">
                          <a:effectLst/>
                          <a:latin typeface="Times New Roman" panose="02020603050405020304" pitchFamily="18" charset="0"/>
                          <a:ea typeface="Calibri" panose="020F0502020204030204" pitchFamily="34" charset="0"/>
                          <a:cs typeface="Arial" panose="020B0604020202020204" pitchFamily="34" charset="0"/>
                        </a:rPr>
                        <a:t>Alveolar DO</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9050" cap="flat" cmpd="dbl" algn="ctr">
                      <a:solidFill>
                        <a:srgbClr val="4472C4"/>
                      </a:solidFill>
                      <a:prstDash val="solid"/>
                      <a:round/>
                      <a:headEnd type="none" w="med" len="med"/>
                      <a:tailEnd type="none" w="med" len="med"/>
                    </a:lnL>
                    <a:lnR w="19050" cap="flat" cmpd="dbl" algn="ctr">
                      <a:solidFill>
                        <a:srgbClr val="4472C4"/>
                      </a:solidFill>
                      <a:prstDash val="solid"/>
                      <a:round/>
                      <a:headEnd type="none" w="med" len="med"/>
                      <a:tailEnd type="none" w="med" len="med"/>
                    </a:lnR>
                    <a:lnT w="19050" cap="flat" cmpd="dbl"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tcPr>
                </a:tc>
              </a:tr>
              <a:tr h="229018">
                <a:tc>
                  <a:txBody>
                    <a:bodyPr/>
                    <a:lstStyle/>
                    <a:p>
                      <a:pPr marL="0" marR="0">
                        <a:lnSpc>
                          <a:spcPct val="150000"/>
                        </a:lnSpc>
                        <a:spcBef>
                          <a:spcPts val="0"/>
                        </a:spcBef>
                        <a:spcAft>
                          <a:spcPts val="0"/>
                        </a:spcAft>
                      </a:pPr>
                      <a:r>
                        <a:rPr lang="en-US" sz="1200" b="1">
                          <a:effectLst/>
                          <a:latin typeface="Times New Roman" panose="02020603050405020304" pitchFamily="18" charset="0"/>
                          <a:ea typeface="Calibri" panose="020F0502020204030204" pitchFamily="34" charset="0"/>
                          <a:cs typeface="Arial" panose="020B0604020202020204" pitchFamily="34" charset="0"/>
                        </a:rPr>
                        <a:t>Mandibular DO</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9050" cap="flat" cmpd="dbl" algn="ctr">
                      <a:solidFill>
                        <a:srgbClr val="4472C4"/>
                      </a:solidFill>
                      <a:prstDash val="solid"/>
                      <a:round/>
                      <a:headEnd type="none" w="med" len="med"/>
                      <a:tailEnd type="none" w="med" len="med"/>
                    </a:lnL>
                    <a:lnR w="19050" cap="flat" cmpd="dbl" algn="ctr">
                      <a:solidFill>
                        <a:srgbClr val="4472C4"/>
                      </a:solidFill>
                      <a:prstDash val="solid"/>
                      <a:round/>
                      <a:headEnd type="none" w="med" len="med"/>
                      <a:tailEnd type="none" w="med" len="med"/>
                    </a:lnR>
                    <a:lnT w="19050" cap="flat" cmpd="dbl"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solidFill>
                      <a:srgbClr val="D9E2F3"/>
                    </a:solidFill>
                  </a:tcPr>
                </a:tc>
              </a:tr>
              <a:tr h="229018">
                <a:tc>
                  <a:txBody>
                    <a:bodyPr/>
                    <a:lstStyle/>
                    <a:p>
                      <a:pPr marL="0" marR="0">
                        <a:lnSpc>
                          <a:spcPct val="150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Arial" panose="020B0604020202020204" pitchFamily="34" charset="0"/>
                        </a:rPr>
                        <a:t>Maxillary DO</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9050" cap="flat" cmpd="dbl" algn="ctr">
                      <a:solidFill>
                        <a:srgbClr val="4472C4"/>
                      </a:solidFill>
                      <a:prstDash val="solid"/>
                      <a:round/>
                      <a:headEnd type="none" w="med" len="med"/>
                      <a:tailEnd type="none" w="med" len="med"/>
                    </a:lnL>
                    <a:lnR w="19050" cap="flat" cmpd="dbl" algn="ctr">
                      <a:solidFill>
                        <a:srgbClr val="4472C4"/>
                      </a:solidFill>
                      <a:prstDash val="solid"/>
                      <a:round/>
                      <a:headEnd type="none" w="med" len="med"/>
                      <a:tailEnd type="none" w="med" len="med"/>
                    </a:lnR>
                    <a:lnT w="19050" cap="flat" cmpd="dbl"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tcPr>
                </a:tc>
              </a:tr>
              <a:tr h="360625">
                <a:tc>
                  <a:txBody>
                    <a:bodyPr/>
                    <a:lstStyle/>
                    <a:p>
                      <a:pPr marL="0" marR="0">
                        <a:lnSpc>
                          <a:spcPct val="150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Arial" panose="020B0604020202020204" pitchFamily="34" charset="0"/>
                        </a:rPr>
                        <a:t>Transport DO</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9050" cap="flat" cmpd="dbl" algn="ctr">
                      <a:solidFill>
                        <a:srgbClr val="4472C4"/>
                      </a:solidFill>
                      <a:prstDash val="solid"/>
                      <a:round/>
                      <a:headEnd type="none" w="med" len="med"/>
                      <a:tailEnd type="none" w="med" len="med"/>
                    </a:lnL>
                    <a:lnR w="19050" cap="flat" cmpd="dbl" algn="ctr">
                      <a:solidFill>
                        <a:srgbClr val="4472C4"/>
                      </a:solidFill>
                      <a:prstDash val="solid"/>
                      <a:round/>
                      <a:headEnd type="none" w="med" len="med"/>
                      <a:tailEnd type="none" w="med" len="med"/>
                    </a:lnR>
                    <a:lnT w="19050" cap="flat" cmpd="dbl"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solidFill>
                      <a:srgbClr val="D9E2F3"/>
                    </a:solidFill>
                  </a:tcPr>
                </a:tc>
              </a:tr>
              <a:tr h="229018">
                <a:tc>
                  <a:txBody>
                    <a:bodyPr/>
                    <a:lstStyle/>
                    <a:p>
                      <a:pPr marL="0" marR="0">
                        <a:lnSpc>
                          <a:spcPct val="150000"/>
                        </a:lnSpc>
                        <a:spcBef>
                          <a:spcPts val="0"/>
                        </a:spcBef>
                        <a:spcAft>
                          <a:spcPts val="0"/>
                        </a:spcAft>
                      </a:pPr>
                      <a:r>
                        <a:rPr lang="en-US" sz="1200" b="1">
                          <a:effectLst/>
                          <a:latin typeface="Times New Roman" panose="02020603050405020304" pitchFamily="18" charset="0"/>
                          <a:ea typeface="Calibri" panose="020F0502020204030204" pitchFamily="34" charset="0"/>
                          <a:cs typeface="Arial" panose="020B0604020202020204" pitchFamily="34" charset="0"/>
                        </a:rPr>
                        <a:t>Craniofacial DO</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9050" cap="flat" cmpd="dbl" algn="ctr">
                      <a:solidFill>
                        <a:srgbClr val="4472C4"/>
                      </a:solidFill>
                      <a:prstDash val="solid"/>
                      <a:round/>
                      <a:headEnd type="none" w="med" len="med"/>
                      <a:tailEnd type="none" w="med" len="med"/>
                    </a:lnL>
                    <a:lnR w="19050" cap="flat" cmpd="dbl" algn="ctr">
                      <a:solidFill>
                        <a:srgbClr val="4472C4"/>
                      </a:solidFill>
                      <a:prstDash val="solid"/>
                      <a:round/>
                      <a:headEnd type="none" w="med" len="med"/>
                      <a:tailEnd type="none" w="med" len="med"/>
                    </a:lnR>
                    <a:lnT w="19050" cap="flat" cmpd="dbl"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tcPr>
                </a:tc>
              </a:tr>
              <a:tr h="229018">
                <a:tc>
                  <a:txBody>
                    <a:bodyPr/>
                    <a:lstStyle/>
                    <a:p>
                      <a:pPr marL="0" marR="0">
                        <a:lnSpc>
                          <a:spcPct val="150000"/>
                        </a:lnSpc>
                        <a:spcBef>
                          <a:spcPts val="0"/>
                        </a:spcBef>
                        <a:spcAft>
                          <a:spcPts val="0"/>
                        </a:spcAft>
                      </a:pPr>
                      <a:r>
                        <a:rPr lang="en-US" sz="1200" b="1">
                          <a:effectLst/>
                          <a:latin typeface="Times New Roman" panose="02020603050405020304" pitchFamily="18" charset="0"/>
                          <a:ea typeface="Calibri" panose="020F0502020204030204" pitchFamily="34" charset="0"/>
                          <a:cs typeface="Arial" panose="020B0604020202020204" pitchFamily="34" charset="0"/>
                        </a:rPr>
                        <a:t>Complications</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9050" cap="flat" cmpd="dbl" algn="ctr">
                      <a:solidFill>
                        <a:srgbClr val="4472C4"/>
                      </a:solidFill>
                      <a:prstDash val="solid"/>
                      <a:round/>
                      <a:headEnd type="none" w="med" len="med"/>
                      <a:tailEnd type="none" w="med" len="med"/>
                    </a:lnL>
                    <a:lnR w="19050" cap="flat" cmpd="dbl" algn="ctr">
                      <a:solidFill>
                        <a:srgbClr val="4472C4"/>
                      </a:solidFill>
                      <a:prstDash val="solid"/>
                      <a:round/>
                      <a:headEnd type="none" w="med" len="med"/>
                      <a:tailEnd type="none" w="med" len="med"/>
                    </a:lnR>
                    <a:lnT w="19050" cap="flat" cmpd="dbl"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solidFill>
                      <a:srgbClr val="D9E2F3"/>
                    </a:solidFill>
                  </a:tcPr>
                </a:tc>
              </a:tr>
              <a:tr h="229018">
                <a:tc>
                  <a:txBody>
                    <a:bodyPr/>
                    <a:lstStyle/>
                    <a:p>
                      <a:pPr marL="0" marR="0">
                        <a:lnSpc>
                          <a:spcPct val="150000"/>
                        </a:lnSpc>
                        <a:spcBef>
                          <a:spcPts val="0"/>
                        </a:spcBef>
                        <a:spcAft>
                          <a:spcPts val="0"/>
                        </a:spcAft>
                      </a:pPr>
                      <a:r>
                        <a:rPr lang="en-US" sz="1200" b="1">
                          <a:effectLst/>
                          <a:latin typeface="Times New Roman" panose="02020603050405020304" pitchFamily="18" charset="0"/>
                          <a:ea typeface="Calibri" panose="020F0502020204030204" pitchFamily="34" charset="0"/>
                          <a:cs typeface="Arial" panose="020B0604020202020204" pitchFamily="34" charset="0"/>
                        </a:rPr>
                        <a:t>Percentage of complications in craniomaxillofacial DO.</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9050" cap="flat" cmpd="dbl" algn="ctr">
                      <a:solidFill>
                        <a:srgbClr val="4472C4"/>
                      </a:solidFill>
                      <a:prstDash val="solid"/>
                      <a:round/>
                      <a:headEnd type="none" w="med" len="med"/>
                      <a:tailEnd type="none" w="med" len="med"/>
                    </a:lnL>
                    <a:lnR w="19050" cap="flat" cmpd="dbl" algn="ctr">
                      <a:solidFill>
                        <a:srgbClr val="4472C4"/>
                      </a:solidFill>
                      <a:prstDash val="solid"/>
                      <a:round/>
                      <a:headEnd type="none" w="med" len="med"/>
                      <a:tailEnd type="none" w="med" len="med"/>
                    </a:lnR>
                    <a:lnT w="19050" cap="flat" cmpd="dbl"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tcPr>
                </a:tc>
              </a:tr>
              <a:tr h="229018">
                <a:tc>
                  <a:txBody>
                    <a:bodyPr/>
                    <a:lstStyle/>
                    <a:p>
                      <a:pPr marL="0" marR="0">
                        <a:lnSpc>
                          <a:spcPct val="150000"/>
                        </a:lnSpc>
                        <a:spcBef>
                          <a:spcPts val="0"/>
                        </a:spcBef>
                        <a:spcAft>
                          <a:spcPts val="0"/>
                        </a:spcAft>
                      </a:pPr>
                      <a:r>
                        <a:rPr lang="en-US" sz="1200" b="1">
                          <a:effectLst/>
                          <a:latin typeface="Times New Roman" panose="02020603050405020304" pitchFamily="18" charset="0"/>
                          <a:ea typeface="Calibri" panose="020F0502020204030204" pitchFamily="34" charset="0"/>
                          <a:cs typeface="Arial" panose="020B0604020202020204" pitchFamily="34" charset="0"/>
                        </a:rPr>
                        <a:t>Research and advances</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9050" cap="flat" cmpd="dbl" algn="ctr">
                      <a:solidFill>
                        <a:srgbClr val="4472C4"/>
                      </a:solidFill>
                      <a:prstDash val="solid"/>
                      <a:round/>
                      <a:headEnd type="none" w="med" len="med"/>
                      <a:tailEnd type="none" w="med" len="med"/>
                    </a:lnL>
                    <a:lnR w="19050" cap="flat" cmpd="dbl" algn="ctr">
                      <a:solidFill>
                        <a:srgbClr val="4472C4"/>
                      </a:solidFill>
                      <a:prstDash val="solid"/>
                      <a:round/>
                      <a:headEnd type="none" w="med" len="med"/>
                      <a:tailEnd type="none" w="med" len="med"/>
                    </a:lnR>
                    <a:lnT w="19050" cap="flat" cmpd="dbl"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solidFill>
                      <a:srgbClr val="D9E2F3"/>
                    </a:solidFill>
                  </a:tcPr>
                </a:tc>
              </a:tr>
              <a:tr h="229018">
                <a:tc>
                  <a:txBody>
                    <a:bodyPr/>
                    <a:lstStyle/>
                    <a:p>
                      <a:pPr marL="0" marR="0">
                        <a:lnSpc>
                          <a:spcPct val="150000"/>
                        </a:lnSpc>
                        <a:spcBef>
                          <a:spcPts val="0"/>
                        </a:spcBef>
                        <a:spcAft>
                          <a:spcPts val="0"/>
                        </a:spcAft>
                      </a:pPr>
                      <a:r>
                        <a:rPr lang="en-US" sz="1200" b="1">
                          <a:effectLst/>
                          <a:latin typeface="Times New Roman" panose="02020603050405020304" pitchFamily="18" charset="0"/>
                          <a:ea typeface="Calibri" panose="020F0502020204030204" pitchFamily="34" charset="0"/>
                          <a:cs typeface="Arial" panose="020B0604020202020204" pitchFamily="34" charset="0"/>
                        </a:rPr>
                        <a:t>Automated continuous DO</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9050" cap="flat" cmpd="dbl" algn="ctr">
                      <a:solidFill>
                        <a:srgbClr val="4472C4"/>
                      </a:solidFill>
                      <a:prstDash val="solid"/>
                      <a:round/>
                      <a:headEnd type="none" w="med" len="med"/>
                      <a:tailEnd type="none" w="med" len="med"/>
                    </a:lnL>
                    <a:lnR w="19050" cap="flat" cmpd="dbl" algn="ctr">
                      <a:solidFill>
                        <a:srgbClr val="4472C4"/>
                      </a:solidFill>
                      <a:prstDash val="solid"/>
                      <a:round/>
                      <a:headEnd type="none" w="med" len="med"/>
                      <a:tailEnd type="none" w="med" len="med"/>
                    </a:lnR>
                    <a:lnT w="19050" cap="flat" cmpd="dbl"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tcPr>
                </a:tc>
              </a:tr>
              <a:tr h="229018">
                <a:tc>
                  <a:txBody>
                    <a:bodyPr/>
                    <a:lstStyle/>
                    <a:p>
                      <a:pPr marL="0" marR="0">
                        <a:lnSpc>
                          <a:spcPct val="150000"/>
                        </a:lnSpc>
                        <a:spcBef>
                          <a:spcPts val="0"/>
                        </a:spcBef>
                        <a:spcAft>
                          <a:spcPts val="0"/>
                        </a:spcAft>
                      </a:pPr>
                      <a:r>
                        <a:rPr lang="en-US" sz="1200" b="1">
                          <a:effectLst/>
                          <a:latin typeface="Times New Roman" panose="02020603050405020304" pitchFamily="18" charset="0"/>
                          <a:ea typeface="Calibri" panose="020F0502020204030204" pitchFamily="34" charset="0"/>
                          <a:cs typeface="Arial" panose="020B0604020202020204" pitchFamily="34" charset="0"/>
                        </a:rPr>
                        <a:t>Administration of growth factors to enhance bone healing</a:t>
                      </a:r>
                      <a:endParaRPr lang="en-US" sz="1050" b="1">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9050" cap="flat" cmpd="dbl" algn="ctr">
                      <a:solidFill>
                        <a:srgbClr val="4472C4"/>
                      </a:solidFill>
                      <a:prstDash val="solid"/>
                      <a:round/>
                      <a:headEnd type="none" w="med" len="med"/>
                      <a:tailEnd type="none" w="med" len="med"/>
                    </a:lnL>
                    <a:lnR w="19050" cap="flat" cmpd="dbl" algn="ctr">
                      <a:solidFill>
                        <a:srgbClr val="4472C4"/>
                      </a:solidFill>
                      <a:prstDash val="solid"/>
                      <a:round/>
                      <a:headEnd type="none" w="med" len="med"/>
                      <a:tailEnd type="none" w="med" len="med"/>
                    </a:lnR>
                    <a:lnT w="19050" cap="flat" cmpd="dbl"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solidFill>
                      <a:srgbClr val="D9E2F3"/>
                    </a:solidFill>
                  </a:tcPr>
                </a:tc>
              </a:tr>
              <a:tr h="229018">
                <a:tc>
                  <a:txBody>
                    <a:bodyPr/>
                    <a:lstStyle/>
                    <a:p>
                      <a:pPr marL="0" marR="0">
                        <a:lnSpc>
                          <a:spcPct val="150000"/>
                        </a:lnSpc>
                        <a:spcBef>
                          <a:spcPts val="0"/>
                        </a:spcBef>
                        <a:spcAft>
                          <a:spcPts val="0"/>
                        </a:spcAft>
                      </a:pPr>
                      <a:r>
                        <a:rPr lang="en-US" sz="1200" b="1" dirty="0">
                          <a:effectLst/>
                          <a:latin typeface="Times New Roman" panose="02020603050405020304" pitchFamily="18" charset="0"/>
                          <a:ea typeface="Calibri" panose="020F0502020204030204" pitchFamily="34" charset="0"/>
                          <a:cs typeface="Arial" panose="020B0604020202020204" pitchFamily="34" charset="0"/>
                        </a:rPr>
                        <a:t>Development in distraction devices</a:t>
                      </a:r>
                      <a:endParaRPr lang="en-US" sz="1050" b="1" dirty="0">
                        <a:effectLst/>
                        <a:latin typeface="Calibri" panose="020F0502020204030204" pitchFamily="34" charset="0"/>
                        <a:ea typeface="Calibri" panose="020F0502020204030204" pitchFamily="34" charset="0"/>
                        <a:cs typeface="Arial" panose="020B0604020202020204" pitchFamily="34" charset="0"/>
                      </a:endParaRPr>
                    </a:p>
                  </a:txBody>
                  <a:tcPr marL="49075" marR="49075" marT="0" marB="0">
                    <a:lnL w="19050" cap="flat" cmpd="dbl" algn="ctr">
                      <a:solidFill>
                        <a:srgbClr val="4472C4"/>
                      </a:solidFill>
                      <a:prstDash val="solid"/>
                      <a:round/>
                      <a:headEnd type="none" w="med" len="med"/>
                      <a:tailEnd type="none" w="med" len="med"/>
                    </a:lnL>
                    <a:lnR w="19050" cap="flat" cmpd="dbl" algn="ctr">
                      <a:solidFill>
                        <a:srgbClr val="4472C4"/>
                      </a:solidFill>
                      <a:prstDash val="solid"/>
                      <a:round/>
                      <a:headEnd type="none" w="med" len="med"/>
                      <a:tailEnd type="none" w="med" len="med"/>
                    </a:lnR>
                    <a:lnT w="19050" cap="flat" cmpd="dbl" algn="ctr">
                      <a:solidFill>
                        <a:srgbClr val="4472C4"/>
                      </a:solidFill>
                      <a:prstDash val="solid"/>
                      <a:round/>
                      <a:headEnd type="none" w="med" len="med"/>
                      <a:tailEnd type="none" w="med" len="med"/>
                    </a:lnT>
                    <a:lnB w="19050" cap="flat" cmpd="dbl" algn="ctr">
                      <a:solidFill>
                        <a:srgbClr val="4472C4"/>
                      </a:solidFill>
                      <a:prstDash val="solid"/>
                      <a:round/>
                      <a:headEnd type="none" w="med" len="med"/>
                      <a:tailEnd type="none" w="med" len="med"/>
                    </a:lnB>
                  </a:tcPr>
                </a:tc>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3762" y="1490749"/>
            <a:ext cx="5362815" cy="3208713"/>
          </a:xfrm>
          <a:prstGeom prst="rect">
            <a:avLst/>
          </a:prstGeom>
        </p:spPr>
      </p:pic>
      <p:sp>
        <p:nvSpPr>
          <p:cNvPr id="2" name="Date Placeholder 1"/>
          <p:cNvSpPr>
            <a:spLocks noGrp="1"/>
          </p:cNvSpPr>
          <p:nvPr>
            <p:ph type="dt" sz="half" idx="10"/>
          </p:nvPr>
        </p:nvSpPr>
        <p:spPr/>
        <p:txBody>
          <a:bodyPr/>
          <a:lstStyle/>
          <a:p>
            <a:fld id="{4FAC0324-6599-4EBE-AE6E-44B5BA246F06}" type="datetime3">
              <a:rPr lang="en-US" smtClean="0"/>
              <a:t>4 May 2023</a:t>
            </a:fld>
            <a:endParaRPr lang="en-US"/>
          </a:p>
        </p:txBody>
      </p:sp>
      <p:sp>
        <p:nvSpPr>
          <p:cNvPr id="5" name="Footer Placeholder 4"/>
          <p:cNvSpPr>
            <a:spLocks noGrp="1"/>
          </p:cNvSpPr>
          <p:nvPr>
            <p:ph type="ftr" sz="quarter" idx="11"/>
          </p:nvPr>
        </p:nvSpPr>
        <p:spPr/>
        <p:txBody>
          <a:bodyPr/>
          <a:lstStyle/>
          <a:p>
            <a:r>
              <a:rPr lang="en-US" smtClean="0"/>
              <a:t>shahbaa AbdulGhafoor Mohamed</a:t>
            </a:r>
            <a:endParaRPr lang="en-US"/>
          </a:p>
        </p:txBody>
      </p:sp>
      <p:sp>
        <p:nvSpPr>
          <p:cNvPr id="6" name="Slide Number Placeholder 5"/>
          <p:cNvSpPr>
            <a:spLocks noGrp="1"/>
          </p:cNvSpPr>
          <p:nvPr>
            <p:ph type="sldNum" sz="quarter" idx="12"/>
          </p:nvPr>
        </p:nvSpPr>
        <p:spPr/>
        <p:txBody>
          <a:bodyPr/>
          <a:lstStyle/>
          <a:p>
            <a:fld id="{B4C8FC6A-795E-49C2-8E6E-5FD9E7DC1F9F}" type="slidenum">
              <a:rPr lang="en-US" smtClean="0"/>
              <a:t>2</a:t>
            </a:fld>
            <a:endParaRPr lang="en-US"/>
          </a:p>
        </p:txBody>
      </p:sp>
    </p:spTree>
    <p:extLst>
      <p:ext uri="{BB962C8B-B14F-4D97-AF65-F5344CB8AC3E}">
        <p14:creationId xmlns:p14="http://schemas.microsoft.com/office/powerpoint/2010/main" val="35157693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9487" y="1044057"/>
            <a:ext cx="11892742" cy="873572"/>
          </a:xfrm>
          <a:prstGeom prst="rect">
            <a:avLst/>
          </a:prstGeom>
        </p:spPr>
        <p:txBody>
          <a:bodyPr wrap="square">
            <a:spAutoFit/>
          </a:bodyPr>
          <a:lstStyle/>
          <a:p>
            <a:pPr indent="457200" algn="just">
              <a:lnSpc>
                <a:spcPct val="150000"/>
              </a:lnSpc>
            </a:pPr>
            <a:r>
              <a:rPr lang="en-US"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The devices</a:t>
            </a:r>
            <a:r>
              <a:rPr lang="en-US" b="1" dirty="0">
                <a:latin typeface="Times New Roman" panose="02020603050405020304" pitchFamily="18" charset="0"/>
                <a:ea typeface="Calibri" panose="020F0502020204030204" pitchFamily="34" charset="0"/>
                <a:cs typeface="Arial" panose="020B0604020202020204" pitchFamily="34" charset="0"/>
              </a:rPr>
              <a:t> are available in different vectors of distraction. Most commonly used is unidirectional or single vector distractor. There are also bidirectional, multidirectional and curvilinear distractors </a:t>
            </a:r>
            <a:r>
              <a:rPr lang="en-US" b="1" dirty="0" smtClean="0">
                <a:latin typeface="Times New Roman" panose="02020603050405020304" pitchFamily="18" charset="0"/>
                <a:ea typeface="Calibri" panose="020F0502020204030204" pitchFamily="34" charset="0"/>
                <a:cs typeface="Arial" panose="020B0604020202020204" pitchFamily="34" charset="0"/>
              </a:rPr>
              <a:t>. </a:t>
            </a:r>
          </a:p>
        </p:txBody>
      </p:sp>
      <p:pic>
        <p:nvPicPr>
          <p:cNvPr id="3" name="Picture 2"/>
          <p:cNvPicPr>
            <a:picLocks noChangeAspect="1"/>
          </p:cNvPicPr>
          <p:nvPr/>
        </p:nvPicPr>
        <p:blipFill>
          <a:blip r:embed="rId2"/>
          <a:stretch>
            <a:fillRect/>
          </a:stretch>
        </p:blipFill>
        <p:spPr>
          <a:xfrm>
            <a:off x="2872505" y="3225573"/>
            <a:ext cx="6090432" cy="3017782"/>
          </a:xfrm>
          <a:prstGeom prst="rect">
            <a:avLst/>
          </a:prstGeom>
        </p:spPr>
      </p:pic>
      <p:sp>
        <p:nvSpPr>
          <p:cNvPr id="4" name="Date Placeholder 3"/>
          <p:cNvSpPr>
            <a:spLocks noGrp="1"/>
          </p:cNvSpPr>
          <p:nvPr>
            <p:ph type="dt" sz="half" idx="10"/>
          </p:nvPr>
        </p:nvSpPr>
        <p:spPr/>
        <p:txBody>
          <a:bodyPr/>
          <a:lstStyle/>
          <a:p>
            <a:fld id="{0EDF48A5-DDAE-4CD1-8ED0-3482B508BD82}"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20</a:t>
            </a:fld>
            <a:endParaRPr lang="en-US">
              <a:solidFill>
                <a:prstClr val="black">
                  <a:tint val="75000"/>
                </a:prstClr>
              </a:solidFill>
            </a:endParaRPr>
          </a:p>
        </p:txBody>
      </p:sp>
    </p:spTree>
    <p:extLst>
      <p:ext uri="{BB962C8B-B14F-4D97-AF65-F5344CB8AC3E}">
        <p14:creationId xmlns:p14="http://schemas.microsoft.com/office/powerpoint/2010/main" val="269828602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75360" y="1680706"/>
            <a:ext cx="9516006" cy="4505511"/>
          </a:xfrm>
          <a:prstGeom prst="rect">
            <a:avLst/>
          </a:prstGeom>
        </p:spPr>
      </p:pic>
      <p:sp>
        <p:nvSpPr>
          <p:cNvPr id="3" name="Rectangle 2"/>
          <p:cNvSpPr/>
          <p:nvPr/>
        </p:nvSpPr>
        <p:spPr>
          <a:xfrm>
            <a:off x="1247208" y="1116872"/>
            <a:ext cx="6149440" cy="400110"/>
          </a:xfrm>
          <a:prstGeom prst="rect">
            <a:avLst/>
          </a:prstGeom>
        </p:spPr>
        <p:txBody>
          <a:bodyPr wrap="none">
            <a:spAutoFit/>
          </a:bodyPr>
          <a:lstStyle/>
          <a:p>
            <a:r>
              <a:rPr lang="en-US" sz="2000" b="1" dirty="0">
                <a:solidFill>
                  <a:srgbClr val="FF0000"/>
                </a:solidFill>
                <a:latin typeface="Cambria,Bold"/>
              </a:rPr>
              <a:t>Classification of Craniofacial Distraction Devices</a:t>
            </a:r>
            <a:endParaRPr lang="en-US" sz="4400" b="1" dirty="0">
              <a:solidFill>
                <a:srgbClr val="FF0000"/>
              </a:solidFill>
            </a:endParaRPr>
          </a:p>
        </p:txBody>
      </p:sp>
      <p:sp>
        <p:nvSpPr>
          <p:cNvPr id="4" name="Date Placeholder 3"/>
          <p:cNvSpPr>
            <a:spLocks noGrp="1"/>
          </p:cNvSpPr>
          <p:nvPr>
            <p:ph type="dt" sz="half" idx="10"/>
          </p:nvPr>
        </p:nvSpPr>
        <p:spPr/>
        <p:txBody>
          <a:bodyPr/>
          <a:lstStyle/>
          <a:p>
            <a:fld id="{81E626BA-F029-421E-9221-1916CF8F28F2}"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21</a:t>
            </a:fld>
            <a:endParaRPr lang="en-US">
              <a:solidFill>
                <a:prstClr val="black">
                  <a:tint val="75000"/>
                </a:prstClr>
              </a:solidFill>
            </a:endParaRPr>
          </a:p>
        </p:txBody>
      </p:sp>
    </p:spTree>
    <p:extLst>
      <p:ext uri="{BB962C8B-B14F-4D97-AF65-F5344CB8AC3E}">
        <p14:creationId xmlns:p14="http://schemas.microsoft.com/office/powerpoint/2010/main" val="11582418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7062" y="393368"/>
            <a:ext cx="8523316" cy="1754326"/>
          </a:xfrm>
          <a:prstGeom prst="rect">
            <a:avLst/>
          </a:prstGeom>
        </p:spPr>
        <p:txBody>
          <a:bodyPr wrap="square">
            <a:spAutoFit/>
          </a:bodyPr>
          <a:lstStyle/>
          <a:p>
            <a:pPr lvl="0" indent="457200" algn="just">
              <a:lnSpc>
                <a:spcPct val="150000"/>
              </a:lnSpc>
            </a:pPr>
            <a:r>
              <a:rPr lang="en-US" b="1" dirty="0">
                <a:solidFill>
                  <a:prstClr val="black"/>
                </a:solidFill>
                <a:latin typeface="Times New Roman" panose="02020603050405020304" pitchFamily="18" charset="0"/>
                <a:ea typeface="Calibri" panose="020F0502020204030204" pitchFamily="34" charset="0"/>
                <a:cs typeface="Arial" panose="020B0604020202020204" pitchFamily="34" charset="0"/>
              </a:rPr>
              <a:t>External device allows better vector control in multidirectional lengthening with adjustment possible during the distraction period. </a:t>
            </a:r>
            <a:r>
              <a:rPr lang="en-US" b="1" dirty="0" smtClean="0">
                <a:solidFill>
                  <a:prstClr val="black"/>
                </a:solidFill>
                <a:latin typeface="Times New Roman" panose="02020603050405020304" pitchFamily="18" charset="0"/>
                <a:ea typeface="Calibri" panose="020F0502020204030204" pitchFamily="34" charset="0"/>
                <a:cs typeface="Arial" panose="020B0604020202020204" pitchFamily="34" charset="0"/>
              </a:rPr>
              <a:t>Internal </a:t>
            </a:r>
            <a:r>
              <a:rPr lang="en-US" b="1" dirty="0">
                <a:solidFill>
                  <a:prstClr val="black"/>
                </a:solidFill>
                <a:latin typeface="Times New Roman" panose="02020603050405020304" pitchFamily="18" charset="0"/>
                <a:ea typeface="Calibri" panose="020F0502020204030204" pitchFamily="34" charset="0"/>
                <a:cs typeface="Arial" panose="020B0604020202020204" pitchFamily="34" charset="0"/>
              </a:rPr>
              <a:t>devices carry less morbidity but both types of distractor device are associated with their own complications .</a:t>
            </a:r>
            <a:endParaRPr lang="en-US" sz="1400" b="1"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7748426" y="2712320"/>
            <a:ext cx="1511952" cy="369332"/>
          </a:xfrm>
          <a:prstGeom prst="rect">
            <a:avLst/>
          </a:prstGeom>
        </p:spPr>
        <p:txBody>
          <a:bodyPr wrap="none">
            <a:spAutoFit/>
          </a:bodyPr>
          <a:lstStyle/>
          <a:p>
            <a:r>
              <a:rPr lang="en-US" b="1" dirty="0">
                <a:solidFill>
                  <a:prstClr val="black"/>
                </a:solidFill>
                <a:latin typeface="Times New Roman" panose="02020603050405020304" pitchFamily="18" charset="0"/>
                <a:ea typeface="Calibri" panose="020F0502020204030204" pitchFamily="34" charset="0"/>
                <a:cs typeface="Arial" panose="020B0604020202020204" pitchFamily="34" charset="0"/>
              </a:rPr>
              <a:t>(</a:t>
            </a:r>
            <a:r>
              <a:rPr lang="en-US" b="1" dirty="0" err="1">
                <a:solidFill>
                  <a:prstClr val="black"/>
                </a:solidFill>
                <a:latin typeface="Times New Roman" panose="02020603050405020304" pitchFamily="18" charset="0"/>
                <a:ea typeface="Calibri" panose="020F0502020204030204" pitchFamily="34" charset="0"/>
                <a:cs typeface="Arial" panose="020B0604020202020204" pitchFamily="34" charset="0"/>
              </a:rPr>
              <a:t>Carls</a:t>
            </a:r>
            <a:r>
              <a:rPr lang="en-US" b="1" dirty="0">
                <a:solidFill>
                  <a:prstClr val="black"/>
                </a:solidFill>
                <a:latin typeface="Times New Roman" panose="02020603050405020304" pitchFamily="18" charset="0"/>
                <a:ea typeface="Calibri" panose="020F0502020204030204" pitchFamily="34" charset="0"/>
                <a:cs typeface="Arial" panose="020B0604020202020204" pitchFamily="34" charset="0"/>
              </a:rPr>
              <a:t>, 1998) </a:t>
            </a:r>
            <a:endParaRPr lang="en-US" dirty="0"/>
          </a:p>
        </p:txBody>
      </p:sp>
      <p:pic>
        <p:nvPicPr>
          <p:cNvPr id="4" name="Picture 3"/>
          <p:cNvPicPr>
            <a:picLocks noChangeAspect="1"/>
          </p:cNvPicPr>
          <p:nvPr/>
        </p:nvPicPr>
        <p:blipFill>
          <a:blip r:embed="rId2"/>
          <a:stretch>
            <a:fillRect/>
          </a:stretch>
        </p:blipFill>
        <p:spPr>
          <a:xfrm>
            <a:off x="1564818" y="3347777"/>
            <a:ext cx="2012772" cy="2493299"/>
          </a:xfrm>
          <a:prstGeom prst="rect">
            <a:avLst/>
          </a:prstGeom>
        </p:spPr>
      </p:pic>
      <p:pic>
        <p:nvPicPr>
          <p:cNvPr id="5" name="Picture 4"/>
          <p:cNvPicPr>
            <a:picLocks noChangeAspect="1"/>
          </p:cNvPicPr>
          <p:nvPr/>
        </p:nvPicPr>
        <p:blipFill>
          <a:blip r:embed="rId3"/>
          <a:stretch>
            <a:fillRect/>
          </a:stretch>
        </p:blipFill>
        <p:spPr>
          <a:xfrm>
            <a:off x="4112668" y="3407394"/>
            <a:ext cx="2925440" cy="2374063"/>
          </a:xfrm>
          <a:prstGeom prst="rect">
            <a:avLst/>
          </a:prstGeom>
        </p:spPr>
      </p:pic>
      <p:sp>
        <p:nvSpPr>
          <p:cNvPr id="6" name="Date Placeholder 5"/>
          <p:cNvSpPr>
            <a:spLocks noGrp="1"/>
          </p:cNvSpPr>
          <p:nvPr>
            <p:ph type="dt" sz="half" idx="10"/>
          </p:nvPr>
        </p:nvSpPr>
        <p:spPr/>
        <p:txBody>
          <a:bodyPr/>
          <a:lstStyle/>
          <a:p>
            <a:fld id="{B7A07BDB-2F05-45D0-A6C6-6FFE27768863}" type="datetime3">
              <a:rPr lang="en-US" smtClean="0">
                <a:solidFill>
                  <a:prstClr val="black">
                    <a:tint val="75000"/>
                  </a:prstClr>
                </a:solidFill>
              </a:rPr>
              <a:t>4 May 2023</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EDD44B53-A465-4072-A828-3252BB525115}" type="slidenum">
              <a:rPr lang="en-US" smtClean="0">
                <a:solidFill>
                  <a:prstClr val="black">
                    <a:tint val="75000"/>
                  </a:prstClr>
                </a:solidFill>
              </a:rPr>
              <a:pPr/>
              <a:t>22</a:t>
            </a:fld>
            <a:endParaRPr lang="en-US">
              <a:solidFill>
                <a:prstClr val="black">
                  <a:tint val="75000"/>
                </a:prstClr>
              </a:solidFill>
            </a:endParaRPr>
          </a:p>
        </p:txBody>
      </p:sp>
    </p:spTree>
    <p:extLst>
      <p:ext uri="{BB962C8B-B14F-4D97-AF65-F5344CB8AC3E}">
        <p14:creationId xmlns:p14="http://schemas.microsoft.com/office/powerpoint/2010/main" val="370832398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004" y="393184"/>
            <a:ext cx="10861964" cy="2631490"/>
          </a:xfrm>
          <a:prstGeom prst="rect">
            <a:avLst/>
          </a:prstGeom>
        </p:spPr>
        <p:txBody>
          <a:bodyPr wrap="square">
            <a:spAutoFit/>
          </a:bodyPr>
          <a:lstStyle/>
          <a:p>
            <a:pPr indent="457200" algn="just">
              <a:lnSpc>
                <a:spcPct val="150000"/>
              </a:lnSpc>
            </a:pPr>
            <a:r>
              <a:rPr lang="en-US" sz="20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The choice of distractor depends on </a:t>
            </a:r>
            <a:endParaRPr lang="en-US" sz="2000" b="1" u="sng" dirty="0" smtClean="0">
              <a:solidFill>
                <a:srgbClr val="FF0000"/>
              </a:solidFill>
              <a:latin typeface="Times New Roman" panose="02020603050405020304" pitchFamily="18" charset="0"/>
              <a:ea typeface="Calibri" panose="020F050202020403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n-US" b="1" dirty="0" smtClean="0">
                <a:latin typeface="Times New Roman" panose="02020603050405020304" pitchFamily="18" charset="0"/>
                <a:ea typeface="Calibri" panose="020F0502020204030204" pitchFamily="34" charset="0"/>
                <a:cs typeface="Arial" panose="020B0604020202020204" pitchFamily="34" charset="0"/>
              </a:rPr>
              <a:t>the </a:t>
            </a:r>
            <a:r>
              <a:rPr lang="en-US" b="1" dirty="0">
                <a:latin typeface="Times New Roman" panose="02020603050405020304" pitchFamily="18" charset="0"/>
                <a:ea typeface="Calibri" panose="020F0502020204030204" pitchFamily="34" charset="0"/>
                <a:cs typeface="Arial" panose="020B0604020202020204" pitchFamily="34" charset="0"/>
              </a:rPr>
              <a:t>site of device application, </a:t>
            </a:r>
            <a:endParaRPr lang="en-US" b="1" dirty="0" smtClean="0">
              <a:latin typeface="Times New Roman" panose="02020603050405020304" pitchFamily="18" charset="0"/>
              <a:ea typeface="Calibri" panose="020F050202020403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n-US" b="1" dirty="0" smtClean="0">
                <a:latin typeface="Times New Roman" panose="02020603050405020304" pitchFamily="18" charset="0"/>
                <a:ea typeface="Calibri" panose="020F0502020204030204" pitchFamily="34" charset="0"/>
                <a:cs typeface="Arial" panose="020B0604020202020204" pitchFamily="34" charset="0"/>
              </a:rPr>
              <a:t>vector </a:t>
            </a:r>
            <a:r>
              <a:rPr lang="en-US" b="1" dirty="0">
                <a:latin typeface="Times New Roman" panose="02020603050405020304" pitchFamily="18" charset="0"/>
                <a:ea typeface="Calibri" panose="020F0502020204030204" pitchFamily="34" charset="0"/>
                <a:cs typeface="Arial" panose="020B0604020202020204" pitchFamily="34" charset="0"/>
              </a:rPr>
              <a:t>of distraction path</a:t>
            </a:r>
            <a:r>
              <a:rPr lang="en-US" b="1" dirty="0" smtClean="0">
                <a:latin typeface="Times New Roman" panose="02020603050405020304" pitchFamily="18" charset="0"/>
                <a:ea typeface="Calibri" panose="020F0502020204030204" pitchFamily="34" charset="0"/>
                <a:cs typeface="Arial" panose="020B0604020202020204" pitchFamily="34" charset="0"/>
              </a:rPr>
              <a:t>,</a:t>
            </a:r>
          </a:p>
          <a:p>
            <a:pPr marL="285750" indent="-285750" algn="just">
              <a:lnSpc>
                <a:spcPct val="150000"/>
              </a:lnSpc>
              <a:buFont typeface="Arial" panose="020B0604020202020204" pitchFamily="34" charset="0"/>
              <a:buChar char="•"/>
            </a:pPr>
            <a:r>
              <a:rPr lang="en-US" b="1" dirty="0" smtClean="0">
                <a:latin typeface="Times New Roman" panose="02020603050405020304" pitchFamily="18" charset="0"/>
                <a:ea typeface="Calibri" panose="020F0502020204030204" pitchFamily="34" charset="0"/>
                <a:cs typeface="Arial" panose="020B0604020202020204" pitchFamily="34" charset="0"/>
              </a:rPr>
              <a:t> </a:t>
            </a:r>
            <a:r>
              <a:rPr lang="en-US" b="1" dirty="0">
                <a:latin typeface="Times New Roman" panose="02020603050405020304" pitchFamily="18" charset="0"/>
                <a:ea typeface="Calibri" panose="020F0502020204030204" pitchFamily="34" charset="0"/>
                <a:cs typeface="Arial" panose="020B0604020202020204" pitchFamily="34" charset="0"/>
              </a:rPr>
              <a:t>magnitude of movement, </a:t>
            </a:r>
            <a:endParaRPr lang="en-US" b="1" dirty="0" smtClean="0">
              <a:latin typeface="Times New Roman" panose="02020603050405020304" pitchFamily="18" charset="0"/>
              <a:ea typeface="Calibri" panose="020F050202020403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n-US" b="1" dirty="0" smtClean="0">
                <a:latin typeface="Times New Roman" panose="02020603050405020304" pitchFamily="18" charset="0"/>
                <a:ea typeface="Calibri" panose="020F0502020204030204" pitchFamily="34" charset="0"/>
                <a:cs typeface="Arial" panose="020B0604020202020204" pitchFamily="34" charset="0"/>
              </a:rPr>
              <a:t>patient’s </a:t>
            </a:r>
            <a:r>
              <a:rPr lang="en-US" b="1" dirty="0">
                <a:latin typeface="Times New Roman" panose="02020603050405020304" pitchFamily="18" charset="0"/>
                <a:ea typeface="Calibri" panose="020F0502020204030204" pitchFamily="34" charset="0"/>
                <a:cs typeface="Arial" panose="020B0604020202020204" pitchFamily="34" charset="0"/>
              </a:rPr>
              <a:t>factors such as age, medical comorbidities, financial </a:t>
            </a:r>
            <a:endParaRPr lang="en-US" b="1" dirty="0" smtClean="0">
              <a:latin typeface="Times New Roman" panose="02020603050405020304" pitchFamily="18" charset="0"/>
              <a:ea typeface="Calibri" panose="020F050202020403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n-US" b="1" dirty="0" smtClean="0">
                <a:latin typeface="Times New Roman" panose="02020603050405020304" pitchFamily="18" charset="0"/>
                <a:ea typeface="Calibri" panose="020F0502020204030204" pitchFamily="34" charset="0"/>
                <a:cs typeface="Arial" panose="020B0604020202020204" pitchFamily="34" charset="0"/>
              </a:rPr>
              <a:t>as </a:t>
            </a:r>
            <a:r>
              <a:rPr lang="en-US" b="1" dirty="0">
                <a:latin typeface="Times New Roman" panose="02020603050405020304" pitchFamily="18" charset="0"/>
                <a:ea typeface="Calibri" panose="020F0502020204030204" pitchFamily="34" charset="0"/>
                <a:cs typeface="Arial" panose="020B0604020202020204" pitchFamily="34" charset="0"/>
              </a:rPr>
              <a:t>well as surgeon’s preference.  </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07844" y="1392843"/>
            <a:ext cx="4826000" cy="4826000"/>
          </a:xfrm>
          <a:prstGeom prst="rect">
            <a:avLst/>
          </a:prstGeom>
        </p:spPr>
      </p:pic>
      <p:sp>
        <p:nvSpPr>
          <p:cNvPr id="4" name="Date Placeholder 3"/>
          <p:cNvSpPr>
            <a:spLocks noGrp="1"/>
          </p:cNvSpPr>
          <p:nvPr>
            <p:ph type="dt" sz="half" idx="10"/>
          </p:nvPr>
        </p:nvSpPr>
        <p:spPr/>
        <p:txBody>
          <a:bodyPr/>
          <a:lstStyle/>
          <a:p>
            <a:fld id="{52A6F94F-96CE-4453-A346-F5F2C39ECEB8}"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23</a:t>
            </a:fld>
            <a:endParaRPr lang="en-US">
              <a:solidFill>
                <a:prstClr val="black">
                  <a:tint val="75000"/>
                </a:prstClr>
              </a:solidFill>
            </a:endParaRPr>
          </a:p>
        </p:txBody>
      </p:sp>
    </p:spTree>
    <p:extLst>
      <p:ext uri="{BB962C8B-B14F-4D97-AF65-F5344CB8AC3E}">
        <p14:creationId xmlns:p14="http://schemas.microsoft.com/office/powerpoint/2010/main" val="199261573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060338" y="961846"/>
            <a:ext cx="8890313" cy="5831607"/>
          </a:xfrm>
          <a:prstGeom prst="rect">
            <a:avLst/>
          </a:prstGeom>
        </p:spPr>
      </p:pic>
      <p:sp>
        <p:nvSpPr>
          <p:cNvPr id="3" name="Rectangle 2"/>
          <p:cNvSpPr/>
          <p:nvPr/>
        </p:nvSpPr>
        <p:spPr>
          <a:xfrm>
            <a:off x="105572" y="299852"/>
            <a:ext cx="2533066" cy="400110"/>
          </a:xfrm>
          <a:prstGeom prst="rect">
            <a:avLst/>
          </a:prstGeom>
        </p:spPr>
        <p:txBody>
          <a:bodyPr wrap="none">
            <a:spAutoFit/>
          </a:bodyPr>
          <a:lstStyle/>
          <a:p>
            <a:r>
              <a:rPr lang="en-US" dirty="0">
                <a:solidFill>
                  <a:srgbClr val="000000"/>
                </a:solidFill>
                <a:latin typeface="FSBrabo"/>
              </a:rPr>
              <a:t> </a:t>
            </a:r>
            <a:r>
              <a:rPr lang="en-US" sz="2000" b="1" u="sng" dirty="0" smtClean="0">
                <a:solidFill>
                  <a:srgbClr val="FF0000"/>
                </a:solidFill>
                <a:latin typeface="FSBrabo"/>
              </a:rPr>
              <a:t>Indications </a:t>
            </a:r>
            <a:r>
              <a:rPr lang="en-US" sz="2000" b="1" u="sng" dirty="0">
                <a:solidFill>
                  <a:srgbClr val="FF0000"/>
                </a:solidFill>
                <a:latin typeface="FSBrabo"/>
              </a:rPr>
              <a:t>for DO</a:t>
            </a:r>
            <a:r>
              <a:rPr lang="en-US" dirty="0">
                <a:solidFill>
                  <a:srgbClr val="000000"/>
                </a:solidFill>
                <a:latin typeface="FSBrabo"/>
              </a:rPr>
              <a:t>.</a:t>
            </a: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057" y="2010106"/>
            <a:ext cx="2438400" cy="1828800"/>
          </a:xfrm>
          <a:prstGeom prst="rect">
            <a:avLst/>
          </a:prstGeom>
        </p:spPr>
      </p:pic>
      <p:sp>
        <p:nvSpPr>
          <p:cNvPr id="5" name="Date Placeholder 4"/>
          <p:cNvSpPr>
            <a:spLocks noGrp="1"/>
          </p:cNvSpPr>
          <p:nvPr>
            <p:ph type="dt" sz="half" idx="10"/>
          </p:nvPr>
        </p:nvSpPr>
        <p:spPr/>
        <p:txBody>
          <a:bodyPr/>
          <a:lstStyle/>
          <a:p>
            <a:fld id="{680C9C1C-1243-4EC6-BF0A-F10D7394E297}" type="datetime3">
              <a:rPr lang="en-US" smtClean="0">
                <a:solidFill>
                  <a:prstClr val="black">
                    <a:tint val="75000"/>
                  </a:prstClr>
                </a:solidFill>
              </a:rPr>
              <a:t>4 May 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44B53-A465-4072-A828-3252BB525115}" type="slidenum">
              <a:rPr lang="en-US" smtClean="0">
                <a:solidFill>
                  <a:prstClr val="black">
                    <a:tint val="75000"/>
                  </a:prstClr>
                </a:solidFill>
              </a:rPr>
              <a:pPr/>
              <a:t>24</a:t>
            </a:fld>
            <a:endParaRPr lang="en-US">
              <a:solidFill>
                <a:prstClr val="black">
                  <a:tint val="75000"/>
                </a:prstClr>
              </a:solidFill>
            </a:endParaRPr>
          </a:p>
        </p:txBody>
      </p:sp>
    </p:spTree>
    <p:extLst>
      <p:ext uri="{BB962C8B-B14F-4D97-AF65-F5344CB8AC3E}">
        <p14:creationId xmlns:p14="http://schemas.microsoft.com/office/powerpoint/2010/main" val="41857834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0295" y="0"/>
            <a:ext cx="11404120" cy="4062651"/>
          </a:xfrm>
          <a:prstGeom prst="rect">
            <a:avLst/>
          </a:prstGeom>
        </p:spPr>
        <p:txBody>
          <a:bodyPr wrap="square">
            <a:spAutoFit/>
          </a:bodyPr>
          <a:lstStyle/>
          <a:p>
            <a:pPr algn="just">
              <a:lnSpc>
                <a:spcPct val="150000"/>
              </a:lnSpc>
            </a:pPr>
            <a:r>
              <a:rPr lang="en-US" sz="28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Protocol</a:t>
            </a:r>
            <a:endParaRPr lang="en-US"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r>
              <a:rPr lang="en-US" dirty="0">
                <a:latin typeface="Times New Roman" panose="02020603050405020304" pitchFamily="18" charset="0"/>
                <a:ea typeface="Calibri" panose="020F0502020204030204" pitchFamily="34" charset="0"/>
                <a:cs typeface="Arial" panose="020B0604020202020204" pitchFamily="34" charset="0"/>
              </a:rPr>
              <a:t>There is a wide variation in the protocol of </a:t>
            </a:r>
            <a:r>
              <a:rPr lang="en-US" dirty="0" err="1">
                <a:latin typeface="Times New Roman" panose="02020603050405020304" pitchFamily="18" charset="0"/>
                <a:ea typeface="Calibri" panose="020F0502020204030204" pitchFamily="34" charset="0"/>
                <a:cs typeface="Arial" panose="020B0604020202020204" pitchFamily="34" charset="0"/>
              </a:rPr>
              <a:t>craniomaxillofacial</a:t>
            </a:r>
            <a:r>
              <a:rPr lang="en-US" dirty="0">
                <a:latin typeface="Times New Roman" panose="02020603050405020304" pitchFamily="18" charset="0"/>
                <a:ea typeface="Calibri" panose="020F0502020204030204" pitchFamily="34" charset="0"/>
                <a:cs typeface="Arial" panose="020B0604020202020204" pitchFamily="34" charset="0"/>
              </a:rPr>
              <a:t> distraction. Following osteotomy, latency period ranges from 3 to 7 days. Standard activation rate is 1 mm per day. Faster rate may cause incomplete </a:t>
            </a:r>
            <a:r>
              <a:rPr lang="en-US" dirty="0" err="1">
                <a:latin typeface="Times New Roman" panose="02020603050405020304" pitchFamily="18" charset="0"/>
                <a:ea typeface="Calibri" panose="020F0502020204030204" pitchFamily="34" charset="0"/>
                <a:cs typeface="Arial" panose="020B0604020202020204" pitchFamily="34" charset="0"/>
              </a:rPr>
              <a:t>osteogenesis</a:t>
            </a:r>
            <a:r>
              <a:rPr lang="en-US" dirty="0">
                <a:latin typeface="Times New Roman" panose="02020603050405020304" pitchFamily="18" charset="0"/>
                <a:ea typeface="Calibri" panose="020F0502020204030204" pitchFamily="34" charset="0"/>
                <a:cs typeface="Arial" panose="020B0604020202020204" pitchFamily="34" charset="0"/>
              </a:rPr>
              <a:t> or fibrous union while slower rate may result in premature ossification.</a:t>
            </a:r>
            <a:endParaRPr lang="en-US" sz="1400" dirty="0">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r>
              <a:rPr lang="en-US" dirty="0">
                <a:latin typeface="Times New Roman" panose="02020603050405020304" pitchFamily="18" charset="0"/>
                <a:ea typeface="Calibri" panose="020F0502020204030204" pitchFamily="34" charset="0"/>
                <a:cs typeface="Arial" panose="020B0604020202020204" pitchFamily="34" charset="0"/>
              </a:rPr>
              <a:t>However, successful distraction in pediatric population has been reported with latency period as little as 24 hours, owing to significant vascularity and healing potential in young bone. In addition, distraction of 2 mm per day is proven safe and provide similar success rate as 1 mm per day in children younger than 12 months </a:t>
            </a:r>
            <a:r>
              <a:rPr lang="en-US" dirty="0" smtClean="0">
                <a:latin typeface="Times New Roman" panose="02020603050405020304" pitchFamily="18" charset="0"/>
                <a:ea typeface="Calibri" panose="020F0502020204030204" pitchFamily="34" charset="0"/>
                <a:cs typeface="Arial" panose="020B0604020202020204" pitchFamily="34" charset="0"/>
              </a:rPr>
              <a:t>.</a:t>
            </a:r>
          </a:p>
          <a:p>
            <a:pPr indent="457200" algn="just">
              <a:lnSpc>
                <a:spcPct val="150000"/>
              </a:lnSpc>
            </a:pPr>
            <a:endParaRPr lang="en-US" dirty="0">
              <a:latin typeface="Times New Roman" panose="02020603050405020304" pitchFamily="18" charset="0"/>
              <a:ea typeface="Calibri" panose="020F0502020204030204" pitchFamily="34" charset="0"/>
              <a:cs typeface="Arial" panose="020B0604020202020204" pitchFamily="34" charset="0"/>
            </a:endParaRPr>
          </a:p>
          <a:p>
            <a:pPr indent="457200" algn="just">
              <a:lnSpc>
                <a:spcPct val="150000"/>
              </a:lnSpc>
            </a:pPr>
            <a:r>
              <a:rPr lang="en-US" b="1" dirty="0" smtClean="0">
                <a:latin typeface="Times New Roman" panose="02020603050405020304" pitchFamily="18" charset="0"/>
                <a:ea typeface="Calibri" panose="020F0502020204030204" pitchFamily="34" charset="0"/>
                <a:cs typeface="Arial" panose="020B0604020202020204" pitchFamily="34" charset="0"/>
              </a:rPr>
              <a:t>(</a:t>
            </a:r>
            <a:r>
              <a:rPr lang="en-US" b="1" dirty="0" err="1">
                <a:latin typeface="Times New Roman" panose="02020603050405020304" pitchFamily="18" charset="0"/>
                <a:ea typeface="Calibri" panose="020F0502020204030204" pitchFamily="34" charset="0"/>
                <a:cs typeface="Arial" panose="020B0604020202020204" pitchFamily="34" charset="0"/>
              </a:rPr>
              <a:t>Breik</a:t>
            </a:r>
            <a:r>
              <a:rPr lang="en-US" b="1" dirty="0">
                <a:latin typeface="Times New Roman" panose="02020603050405020304" pitchFamily="18" charset="0"/>
                <a:ea typeface="Calibri" panose="020F0502020204030204" pitchFamily="34" charset="0"/>
                <a:cs typeface="Arial" panose="020B0604020202020204" pitchFamily="34" charset="0"/>
              </a:rPr>
              <a:t>, 2016)</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3670" y="4062651"/>
            <a:ext cx="3638670" cy="2097586"/>
          </a:xfrm>
          <a:prstGeom prst="rect">
            <a:avLst/>
          </a:prstGeom>
        </p:spPr>
      </p:pic>
      <p:sp>
        <p:nvSpPr>
          <p:cNvPr id="2" name="Date Placeholder 1"/>
          <p:cNvSpPr>
            <a:spLocks noGrp="1"/>
          </p:cNvSpPr>
          <p:nvPr>
            <p:ph type="dt" sz="half" idx="10"/>
          </p:nvPr>
        </p:nvSpPr>
        <p:spPr/>
        <p:txBody>
          <a:bodyPr/>
          <a:lstStyle/>
          <a:p>
            <a:fld id="{03F520E4-4D17-489A-AF79-F42137DD198A}"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25</a:t>
            </a:fld>
            <a:endParaRPr lang="en-US">
              <a:solidFill>
                <a:prstClr val="black">
                  <a:tint val="75000"/>
                </a:prstClr>
              </a:solidFill>
            </a:endParaRPr>
          </a:p>
        </p:txBody>
      </p:sp>
    </p:spTree>
    <p:extLst>
      <p:ext uri="{BB962C8B-B14F-4D97-AF65-F5344CB8AC3E}">
        <p14:creationId xmlns:p14="http://schemas.microsoft.com/office/powerpoint/2010/main" val="35552874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5170" y="1003107"/>
            <a:ext cx="11560233" cy="3416320"/>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b="1" dirty="0">
                <a:latin typeface="Times New Roman" panose="02020603050405020304" pitchFamily="18" charset="0"/>
                <a:ea typeface="Calibri" panose="020F0502020204030204" pitchFamily="34" charset="0"/>
                <a:cs typeface="Arial" panose="020B0604020202020204" pitchFamily="34" charset="0"/>
              </a:rPr>
              <a:t>Rhythm of activation can be adjusted based on manufacturer’s design of activation rod. </a:t>
            </a:r>
            <a:endParaRPr lang="en-US" b="1" dirty="0" smtClean="0">
              <a:latin typeface="Times New Roman" panose="02020603050405020304" pitchFamily="18" charset="0"/>
              <a:ea typeface="Calibri" panose="020F050202020403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n-US" b="1" dirty="0" smtClean="0">
                <a:latin typeface="Times New Roman" panose="02020603050405020304" pitchFamily="18" charset="0"/>
                <a:ea typeface="Calibri" panose="020F0502020204030204" pitchFamily="34" charset="0"/>
                <a:cs typeface="Arial" panose="020B0604020202020204" pitchFamily="34" charset="0"/>
              </a:rPr>
              <a:t>One </a:t>
            </a:r>
            <a:r>
              <a:rPr lang="en-US" b="1" dirty="0">
                <a:latin typeface="Times New Roman" panose="02020603050405020304" pitchFamily="18" charset="0"/>
                <a:ea typeface="Calibri" panose="020F0502020204030204" pitchFamily="34" charset="0"/>
                <a:cs typeface="Arial" panose="020B0604020202020204" pitchFamily="34" charset="0"/>
              </a:rPr>
              <a:t>full turn may represent 0.35, 0.5 or 1.0 mm. </a:t>
            </a:r>
            <a:endParaRPr lang="en-US" b="1" dirty="0" smtClean="0">
              <a:latin typeface="Times New Roman" panose="02020603050405020304" pitchFamily="18" charset="0"/>
              <a:ea typeface="Calibri" panose="020F050202020403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n-US" b="1" dirty="0" smtClean="0">
                <a:latin typeface="Times New Roman" panose="02020603050405020304" pitchFamily="18" charset="0"/>
                <a:ea typeface="Calibri" panose="020F0502020204030204" pitchFamily="34" charset="0"/>
                <a:cs typeface="Arial" panose="020B0604020202020204" pitchFamily="34" charset="0"/>
              </a:rPr>
              <a:t>Therefore</a:t>
            </a:r>
            <a:r>
              <a:rPr lang="en-US" b="1" dirty="0">
                <a:latin typeface="Times New Roman" panose="02020603050405020304" pitchFamily="18" charset="0"/>
                <a:ea typeface="Calibri" panose="020F0502020204030204" pitchFamily="34" charset="0"/>
                <a:cs typeface="Arial" panose="020B0604020202020204" pitchFamily="34" charset="0"/>
              </a:rPr>
              <a:t>, amount of desired daily bone lengthening can be divided throughout the day instead of single activation to produce higher bone quality in terms of volume and architecture</a:t>
            </a:r>
            <a:r>
              <a:rPr lang="en-US" b="1" dirty="0" smtClean="0">
                <a:latin typeface="Times New Roman" panose="02020603050405020304" pitchFamily="18" charset="0"/>
                <a:ea typeface="Calibri" panose="020F0502020204030204" pitchFamily="34" charset="0"/>
                <a:cs typeface="Arial" panose="020B0604020202020204" pitchFamily="34" charset="0"/>
              </a:rPr>
              <a:t>.</a:t>
            </a:r>
          </a:p>
          <a:p>
            <a:pPr marL="285750" indent="-285750" algn="just">
              <a:lnSpc>
                <a:spcPct val="150000"/>
              </a:lnSpc>
              <a:buFont typeface="Arial" panose="020B0604020202020204" pitchFamily="34" charset="0"/>
              <a:buChar char="•"/>
            </a:pPr>
            <a:r>
              <a:rPr lang="en-US" b="1" dirty="0" smtClean="0">
                <a:latin typeface="Times New Roman" panose="02020603050405020304" pitchFamily="18" charset="0"/>
                <a:ea typeface="Calibri" panose="020F0502020204030204" pitchFamily="34" charset="0"/>
                <a:cs typeface="Arial" panose="020B0604020202020204" pitchFamily="34" charset="0"/>
              </a:rPr>
              <a:t> </a:t>
            </a:r>
            <a:r>
              <a:rPr lang="en-US" b="1" dirty="0">
                <a:latin typeface="Times New Roman" panose="02020603050405020304" pitchFamily="18" charset="0"/>
                <a:ea typeface="Calibri" panose="020F0502020204030204" pitchFamily="34" charset="0"/>
                <a:cs typeface="Arial" panose="020B0604020202020204" pitchFamily="34" charset="0"/>
              </a:rPr>
              <a:t>Amid this, an experimental study by </a:t>
            </a:r>
            <a:r>
              <a:rPr lang="en-US" b="1" dirty="0" err="1">
                <a:latin typeface="Times New Roman" panose="02020603050405020304" pitchFamily="18" charset="0"/>
                <a:ea typeface="Calibri" panose="020F0502020204030204" pitchFamily="34" charset="0"/>
                <a:cs typeface="Arial" panose="020B0604020202020204" pitchFamily="34" charset="0"/>
              </a:rPr>
              <a:t>Djasim</a:t>
            </a:r>
            <a:r>
              <a:rPr lang="en-US" b="1" dirty="0">
                <a:latin typeface="Times New Roman" panose="02020603050405020304" pitchFamily="18" charset="0"/>
                <a:ea typeface="Calibri" panose="020F0502020204030204" pitchFamily="34" charset="0"/>
                <a:cs typeface="Arial" panose="020B0604020202020204" pitchFamily="34" charset="0"/>
              </a:rPr>
              <a:t> et al.  concluded that an increase in rhythm from one to three activations daily does not create significantly more bone. </a:t>
            </a:r>
            <a:endParaRPr lang="en-US" b="1" dirty="0" smtClean="0">
              <a:latin typeface="Times New Roman" panose="02020603050405020304" pitchFamily="18" charset="0"/>
              <a:ea typeface="Calibri" panose="020F050202020403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en-US" b="1" dirty="0" smtClean="0">
                <a:latin typeface="Times New Roman" panose="02020603050405020304" pitchFamily="18" charset="0"/>
                <a:ea typeface="Calibri" panose="020F0502020204030204" pitchFamily="34" charset="0"/>
                <a:cs typeface="Arial" panose="020B0604020202020204" pitchFamily="34" charset="0"/>
              </a:rPr>
              <a:t>With </a:t>
            </a:r>
            <a:r>
              <a:rPr lang="en-US" b="1" dirty="0">
                <a:latin typeface="Times New Roman" panose="02020603050405020304" pitchFamily="18" charset="0"/>
                <a:ea typeface="Calibri" panose="020F0502020204030204" pitchFamily="34" charset="0"/>
                <a:cs typeface="Arial" panose="020B0604020202020204" pitchFamily="34" charset="0"/>
              </a:rPr>
              <a:t>the advent of  automated device for continuous distraction, it allows bone fill at faster distraction rate compared to discontinuous distraction  (Smith, 1999)</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fld id="{A97C2F16-437B-4DF1-BBA0-5A04969968E3}"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26</a:t>
            </a:fld>
            <a:endParaRPr lang="en-US">
              <a:solidFill>
                <a:prstClr val="black">
                  <a:tint val="75000"/>
                </a:prstClr>
              </a:solidFill>
            </a:endParaRPr>
          </a:p>
        </p:txBody>
      </p:sp>
      <p:sp>
        <p:nvSpPr>
          <p:cNvPr id="6" name="Rectangle 5"/>
          <p:cNvSpPr/>
          <p:nvPr/>
        </p:nvSpPr>
        <p:spPr>
          <a:xfrm>
            <a:off x="303197" y="264443"/>
            <a:ext cx="1473417" cy="738664"/>
          </a:xfrm>
          <a:prstGeom prst="rect">
            <a:avLst/>
          </a:prstGeom>
        </p:spPr>
        <p:txBody>
          <a:bodyPr wrap="none">
            <a:spAutoFit/>
          </a:bodyPr>
          <a:lstStyle/>
          <a:p>
            <a:pPr lvl="0" algn="just">
              <a:lnSpc>
                <a:spcPct val="150000"/>
              </a:lnSpc>
            </a:pPr>
            <a:r>
              <a:rPr lang="en-US" sz="28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Protocol</a:t>
            </a:r>
            <a:endParaRPr lang="en-US" dirty="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6095" y="3799937"/>
            <a:ext cx="2973185" cy="2467744"/>
          </a:xfrm>
          <a:prstGeom prst="rect">
            <a:avLst/>
          </a:prstGeom>
        </p:spPr>
      </p:pic>
    </p:spTree>
    <p:extLst>
      <p:ext uri="{BB962C8B-B14F-4D97-AF65-F5344CB8AC3E}">
        <p14:creationId xmlns:p14="http://schemas.microsoft.com/office/powerpoint/2010/main" val="225538609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091" y="1030778"/>
            <a:ext cx="11765280" cy="2646878"/>
          </a:xfrm>
          <a:prstGeom prst="rect">
            <a:avLst/>
          </a:prstGeom>
        </p:spPr>
        <p:txBody>
          <a:bodyPr wrap="square">
            <a:spAutoFit/>
          </a:bodyPr>
          <a:lstStyle/>
          <a:p>
            <a:r>
              <a:rPr lang="en-US" sz="2000" b="1" u="sng" dirty="0">
                <a:solidFill>
                  <a:srgbClr val="FF0000"/>
                </a:solidFill>
                <a:latin typeface="Times New Roman" panose="02020603050405020304" pitchFamily="18" charset="0"/>
                <a:ea typeface="Calibri" panose="020F0502020204030204" pitchFamily="34" charset="0"/>
              </a:rPr>
              <a:t>Period of </a:t>
            </a:r>
            <a:r>
              <a:rPr lang="en-US" sz="2000" b="1" u="sng" dirty="0" smtClean="0">
                <a:solidFill>
                  <a:srgbClr val="FF0000"/>
                </a:solidFill>
                <a:latin typeface="Times New Roman" panose="02020603050405020304" pitchFamily="18" charset="0"/>
                <a:ea typeface="Calibri" panose="020F0502020204030204" pitchFamily="34" charset="0"/>
              </a:rPr>
              <a:t>consolidation</a:t>
            </a:r>
          </a:p>
          <a:p>
            <a:endParaRPr lang="en-US" sz="2000" b="1" u="sng" dirty="0" smtClean="0">
              <a:solidFill>
                <a:srgbClr val="FF0000"/>
              </a:solidFill>
              <a:latin typeface="Times New Roman" panose="02020603050405020304" pitchFamily="18" charset="0"/>
              <a:ea typeface="Calibri" panose="020F0502020204030204" pitchFamily="34" charset="0"/>
            </a:endParaRPr>
          </a:p>
          <a:p>
            <a:r>
              <a:rPr lang="en-US" b="1" dirty="0" smtClean="0">
                <a:latin typeface="Times New Roman" panose="02020603050405020304" pitchFamily="18" charset="0"/>
                <a:ea typeface="Calibri" panose="020F0502020204030204" pitchFamily="34" charset="0"/>
              </a:rPr>
              <a:t>Is </a:t>
            </a:r>
            <a:r>
              <a:rPr lang="en-US" b="1" dirty="0">
                <a:latin typeface="Times New Roman" panose="02020603050405020304" pitchFamily="18" charset="0"/>
                <a:ea typeface="Calibri" panose="020F0502020204030204" pitchFamily="34" charset="0"/>
              </a:rPr>
              <a:t>based upon the length of bony distraction. An experimental study on dog mandible by Smith et al. demonstrated that minimum time for bone regenerate to mineralize is 6–8 weeks, however they suggested that this period should be extended up to 10 or 12 weeks in human population</a:t>
            </a:r>
            <a:r>
              <a:rPr lang="en-US" b="1" dirty="0" smtClean="0">
                <a:latin typeface="Times New Roman" panose="02020603050405020304" pitchFamily="18" charset="0"/>
                <a:ea typeface="Calibri" panose="020F0502020204030204" pitchFamily="34" charset="0"/>
              </a:rPr>
              <a:t>.</a:t>
            </a:r>
          </a:p>
          <a:p>
            <a:r>
              <a:rPr lang="en-US" b="1" dirty="0" smtClean="0">
                <a:latin typeface="Times New Roman" panose="02020603050405020304" pitchFamily="18" charset="0"/>
                <a:ea typeface="Calibri" panose="020F0502020204030204" pitchFamily="34" charset="0"/>
              </a:rPr>
              <a:t> </a:t>
            </a:r>
            <a:r>
              <a:rPr lang="en-US" b="1" dirty="0">
                <a:latin typeface="Times New Roman" panose="02020603050405020304" pitchFamily="18" charset="0"/>
                <a:ea typeface="Calibri" panose="020F0502020204030204" pitchFamily="34" charset="0"/>
              </a:rPr>
              <a:t>The authors also discussed that the Ilizarov protocol which was based on long bone lengthening of allowing 2 days of consolidation for each millimeter of distraction does not apply in </a:t>
            </a:r>
            <a:r>
              <a:rPr lang="en-US" b="1" dirty="0" err="1">
                <a:latin typeface="Times New Roman" panose="02020603050405020304" pitchFamily="18" charset="0"/>
                <a:ea typeface="Calibri" panose="020F0502020204030204" pitchFamily="34" charset="0"/>
              </a:rPr>
              <a:t>craniomaxillofacial</a:t>
            </a:r>
            <a:r>
              <a:rPr lang="en-US" b="1" dirty="0">
                <a:latin typeface="Times New Roman" panose="02020603050405020304" pitchFamily="18" charset="0"/>
                <a:ea typeface="Calibri" panose="020F0502020204030204" pitchFamily="34" charset="0"/>
              </a:rPr>
              <a:t> bone. As </a:t>
            </a:r>
            <a:r>
              <a:rPr lang="en-US" b="1" dirty="0" err="1">
                <a:latin typeface="Times New Roman" panose="02020603050405020304" pitchFamily="18" charset="0"/>
                <a:ea typeface="Calibri" panose="020F0502020204030204" pitchFamily="34" charset="0"/>
              </a:rPr>
              <a:t>craniomaxillofacial</a:t>
            </a:r>
            <a:r>
              <a:rPr lang="en-US" b="1" dirty="0">
                <a:latin typeface="Times New Roman" panose="02020603050405020304" pitchFamily="18" charset="0"/>
                <a:ea typeface="Calibri" panose="020F0502020204030204" pitchFamily="34" charset="0"/>
              </a:rPr>
              <a:t> bone distraction is shorter in length as compared to lower limb distraction, it is less mineralized at the beginning of consolidation period therefore needing a longer consolidation period. </a:t>
            </a:r>
            <a:endParaRPr lang="en-US" sz="2400" b="1" dirty="0"/>
          </a:p>
        </p:txBody>
      </p:sp>
      <p:sp>
        <p:nvSpPr>
          <p:cNvPr id="3" name="Date Placeholder 2"/>
          <p:cNvSpPr>
            <a:spLocks noGrp="1"/>
          </p:cNvSpPr>
          <p:nvPr>
            <p:ph type="dt" sz="half" idx="10"/>
          </p:nvPr>
        </p:nvSpPr>
        <p:spPr/>
        <p:txBody>
          <a:bodyPr/>
          <a:lstStyle/>
          <a:p>
            <a:fld id="{B98606D8-4214-4002-B119-AB0D0576C3B2}"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27</a:t>
            </a:fld>
            <a:endParaRPr lang="en-US">
              <a:solidFill>
                <a:prstClr val="black">
                  <a:tint val="75000"/>
                </a:prstClr>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35281" y="3591098"/>
            <a:ext cx="3718519" cy="2399607"/>
          </a:xfrm>
          <a:prstGeom prst="rect">
            <a:avLst/>
          </a:prstGeom>
        </p:spPr>
      </p:pic>
    </p:spTree>
    <p:extLst>
      <p:ext uri="{BB962C8B-B14F-4D97-AF65-F5344CB8AC3E}">
        <p14:creationId xmlns:p14="http://schemas.microsoft.com/office/powerpoint/2010/main" val="31143010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77091" y="682551"/>
            <a:ext cx="11028217" cy="3000821"/>
          </a:xfrm>
          <a:prstGeom prst="rect">
            <a:avLst/>
          </a:prstGeom>
        </p:spPr>
        <p:txBody>
          <a:bodyPr wrap="square">
            <a:spAutoFit/>
          </a:bodyPr>
          <a:lstStyle/>
          <a:p>
            <a:pPr indent="457200" algn="just">
              <a:lnSpc>
                <a:spcPct val="150000"/>
              </a:lnSpc>
            </a:pPr>
            <a:r>
              <a:rPr lang="en-US" b="1" dirty="0">
                <a:latin typeface="Times New Roman" panose="02020603050405020304" pitchFamily="18" charset="0"/>
                <a:ea typeface="Calibri" panose="020F0502020204030204" pitchFamily="34" charset="0"/>
                <a:cs typeface="Arial" panose="020B0604020202020204" pitchFamily="34" charset="0"/>
              </a:rPr>
              <a:t>Whereas in long bones, due to more length of distraction, mineralization of regenerate would have started during distraction period itself resulting in less regenerate needed to be mineralized during consolidation period itself.</a:t>
            </a:r>
            <a:endParaRPr lang="en-US" sz="1400" b="1" dirty="0">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r>
              <a:rPr lang="en-US" b="1" dirty="0">
                <a:latin typeface="Times New Roman" panose="02020603050405020304" pitchFamily="18" charset="0"/>
                <a:ea typeface="Calibri" panose="020F0502020204030204" pitchFamily="34" charset="0"/>
                <a:cs typeface="Arial" panose="020B0604020202020204" pitchFamily="34" charset="0"/>
              </a:rPr>
              <a:t>Most commonly practiced consolidation period for </a:t>
            </a:r>
            <a:r>
              <a:rPr lang="en-US" b="1" dirty="0" err="1">
                <a:latin typeface="Times New Roman" panose="02020603050405020304" pitchFamily="18" charset="0"/>
                <a:ea typeface="Calibri" panose="020F0502020204030204" pitchFamily="34" charset="0"/>
                <a:cs typeface="Arial" panose="020B0604020202020204" pitchFamily="34" charset="0"/>
              </a:rPr>
              <a:t>craniomaxillofacial</a:t>
            </a:r>
            <a:r>
              <a:rPr lang="en-US" b="1" dirty="0">
                <a:latin typeface="Times New Roman" panose="02020603050405020304" pitchFamily="18" charset="0"/>
                <a:ea typeface="Calibri" panose="020F0502020204030204" pitchFamily="34" charset="0"/>
                <a:cs typeface="Arial" panose="020B0604020202020204" pitchFamily="34" charset="0"/>
              </a:rPr>
              <a:t> region is 12 </a:t>
            </a:r>
            <a:r>
              <a:rPr lang="en-US" b="1" dirty="0" err="1" smtClean="0">
                <a:latin typeface="Times New Roman" panose="02020603050405020304" pitchFamily="18" charset="0"/>
                <a:ea typeface="Calibri" panose="020F0502020204030204" pitchFamily="34" charset="0"/>
                <a:cs typeface="Arial" panose="020B0604020202020204" pitchFamily="34" charset="0"/>
              </a:rPr>
              <a:t>weeks.This</a:t>
            </a:r>
            <a:r>
              <a:rPr lang="en-US" b="1" dirty="0" smtClean="0">
                <a:latin typeface="Times New Roman" panose="02020603050405020304" pitchFamily="18" charset="0"/>
                <a:ea typeface="Calibri" panose="020F0502020204030204" pitchFamily="34" charset="0"/>
                <a:cs typeface="Arial" panose="020B0604020202020204" pitchFamily="34" charset="0"/>
              </a:rPr>
              <a:t> </a:t>
            </a:r>
            <a:r>
              <a:rPr lang="en-US" b="1" dirty="0">
                <a:latin typeface="Times New Roman" panose="02020603050405020304" pitchFamily="18" charset="0"/>
                <a:ea typeface="Calibri" panose="020F0502020204030204" pitchFamily="34" charset="0"/>
                <a:cs typeface="Arial" panose="020B0604020202020204" pitchFamily="34" charset="0"/>
              </a:rPr>
              <a:t>duration may be lengthened based on surgeon’s clinical judgment such as in </a:t>
            </a:r>
            <a:r>
              <a:rPr lang="en-US" b="1" dirty="0" err="1">
                <a:latin typeface="Times New Roman" panose="02020603050405020304" pitchFamily="18" charset="0"/>
                <a:ea typeface="Calibri" panose="020F0502020204030204" pitchFamily="34" charset="0"/>
                <a:cs typeface="Arial" panose="020B0604020202020204" pitchFamily="34" charset="0"/>
              </a:rPr>
              <a:t>syndromic</a:t>
            </a:r>
            <a:r>
              <a:rPr lang="en-US" b="1" dirty="0">
                <a:latin typeface="Times New Roman" panose="02020603050405020304" pitchFamily="18" charset="0"/>
                <a:ea typeface="Calibri" panose="020F0502020204030204" pitchFamily="34" charset="0"/>
                <a:cs typeface="Arial" panose="020B0604020202020204" pitchFamily="34" charset="0"/>
              </a:rPr>
              <a:t> </a:t>
            </a:r>
            <a:r>
              <a:rPr lang="en-US" b="1" dirty="0" err="1">
                <a:latin typeface="Times New Roman" panose="02020603050405020304" pitchFamily="18" charset="0"/>
                <a:ea typeface="Calibri" panose="020F0502020204030204" pitchFamily="34" charset="0"/>
                <a:cs typeface="Arial" panose="020B0604020202020204" pitchFamily="34" charset="0"/>
              </a:rPr>
              <a:t>craniosynostosis</a:t>
            </a:r>
            <a:r>
              <a:rPr lang="en-US" b="1" dirty="0">
                <a:latin typeface="Times New Roman" panose="02020603050405020304" pitchFamily="18" charset="0"/>
                <a:ea typeface="Calibri" panose="020F0502020204030204" pitchFamily="34" charset="0"/>
                <a:cs typeface="Arial" panose="020B0604020202020204" pitchFamily="34" charset="0"/>
              </a:rPr>
              <a:t> cases. However, to accommodate patient’s and parents’ schedule, distraction devices are often removed well past the determined consolidation period.</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7666489" y="3732014"/>
            <a:ext cx="1671476" cy="369332"/>
          </a:xfrm>
          <a:prstGeom prst="rect">
            <a:avLst/>
          </a:prstGeom>
        </p:spPr>
        <p:txBody>
          <a:bodyPr wrap="square">
            <a:spAutoFit/>
          </a:bodyPr>
          <a:lstStyle/>
          <a:p>
            <a:r>
              <a:rPr lang="en-US" b="1" dirty="0" smtClean="0">
                <a:solidFill>
                  <a:prstClr val="black"/>
                </a:solidFill>
                <a:latin typeface="Times New Roman" panose="02020603050405020304" pitchFamily="18" charset="0"/>
                <a:ea typeface="Calibri" panose="020F0502020204030204" pitchFamily="34" charset="0"/>
                <a:cs typeface="Arial" panose="020B0604020202020204" pitchFamily="34" charset="0"/>
              </a:rPr>
              <a:t> </a:t>
            </a:r>
            <a:r>
              <a:rPr lang="en-US" b="1" dirty="0">
                <a:solidFill>
                  <a:prstClr val="black"/>
                </a:solidFill>
                <a:latin typeface="Times New Roman" panose="02020603050405020304" pitchFamily="18" charset="0"/>
                <a:ea typeface="Calibri" panose="020F0502020204030204" pitchFamily="34" charset="0"/>
                <a:cs typeface="Arial" panose="020B0604020202020204" pitchFamily="34" charset="0"/>
              </a:rPr>
              <a:t>(</a:t>
            </a:r>
            <a:r>
              <a:rPr lang="en-US" b="1" dirty="0" err="1">
                <a:solidFill>
                  <a:prstClr val="black"/>
                </a:solidFill>
                <a:latin typeface="Times New Roman" panose="02020603050405020304" pitchFamily="18" charset="0"/>
                <a:ea typeface="Calibri" panose="020F0502020204030204" pitchFamily="34" charset="0"/>
                <a:cs typeface="Arial" panose="020B0604020202020204" pitchFamily="34" charset="0"/>
              </a:rPr>
              <a:t>Alkan</a:t>
            </a:r>
            <a:r>
              <a:rPr lang="en-US" b="1" dirty="0">
                <a:solidFill>
                  <a:prstClr val="black"/>
                </a:solidFill>
                <a:latin typeface="Times New Roman" panose="02020603050405020304" pitchFamily="18" charset="0"/>
                <a:ea typeface="Calibri" panose="020F0502020204030204" pitchFamily="34" charset="0"/>
                <a:cs typeface="Arial" panose="020B0604020202020204" pitchFamily="34" charset="0"/>
              </a:rPr>
              <a:t>, </a:t>
            </a:r>
            <a:r>
              <a:rPr lang="en-US" b="1" dirty="0" smtClean="0">
                <a:solidFill>
                  <a:prstClr val="black"/>
                </a:solidFill>
                <a:latin typeface="Times New Roman" panose="02020603050405020304" pitchFamily="18" charset="0"/>
                <a:ea typeface="Calibri" panose="020F0502020204030204" pitchFamily="34" charset="0"/>
                <a:cs typeface="Arial" panose="020B0604020202020204" pitchFamily="34" charset="0"/>
              </a:rPr>
              <a:t>2017</a:t>
            </a:r>
            <a:r>
              <a:rPr lang="en-US" b="1" dirty="0">
                <a:solidFill>
                  <a:prstClr val="black"/>
                </a:solidFill>
                <a:latin typeface="Times New Roman" panose="02020603050405020304" pitchFamily="18" charset="0"/>
                <a:ea typeface="Calibri" panose="020F0502020204030204" pitchFamily="34" charset="0"/>
                <a:cs typeface="Arial" panose="020B0604020202020204" pitchFamily="34" charset="0"/>
              </a:rPr>
              <a:t>) </a:t>
            </a:r>
            <a:endParaRPr lang="en-US" dirty="0"/>
          </a:p>
        </p:txBody>
      </p:sp>
      <p:sp>
        <p:nvSpPr>
          <p:cNvPr id="5" name="Rectangle 4"/>
          <p:cNvSpPr/>
          <p:nvPr/>
        </p:nvSpPr>
        <p:spPr>
          <a:xfrm>
            <a:off x="421890" y="282441"/>
            <a:ext cx="2702984" cy="400110"/>
          </a:xfrm>
          <a:prstGeom prst="rect">
            <a:avLst/>
          </a:prstGeom>
        </p:spPr>
        <p:txBody>
          <a:bodyPr wrap="none">
            <a:spAutoFit/>
          </a:bodyPr>
          <a:lstStyle/>
          <a:p>
            <a:pPr lvl="0"/>
            <a:r>
              <a:rPr lang="en-US" sz="2000" b="1" u="sng" dirty="0">
                <a:solidFill>
                  <a:srgbClr val="FF0000"/>
                </a:solidFill>
                <a:latin typeface="Times New Roman" panose="02020603050405020304" pitchFamily="18" charset="0"/>
                <a:ea typeface="Calibri" panose="020F0502020204030204" pitchFamily="34" charset="0"/>
              </a:rPr>
              <a:t>Period of consolidation</a:t>
            </a:r>
          </a:p>
        </p:txBody>
      </p:sp>
      <p:sp>
        <p:nvSpPr>
          <p:cNvPr id="4" name="Date Placeholder 3"/>
          <p:cNvSpPr>
            <a:spLocks noGrp="1"/>
          </p:cNvSpPr>
          <p:nvPr>
            <p:ph type="dt" sz="half" idx="10"/>
          </p:nvPr>
        </p:nvSpPr>
        <p:spPr/>
        <p:txBody>
          <a:bodyPr/>
          <a:lstStyle/>
          <a:p>
            <a:fld id="{88BBC423-70FC-403D-899B-8A8DF47AF0DC}" type="datetime3">
              <a:rPr lang="en-US" smtClean="0">
                <a:solidFill>
                  <a:prstClr val="black">
                    <a:tint val="75000"/>
                  </a:prstClr>
                </a:solidFill>
              </a:rPr>
              <a:t>4 May 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44B53-A465-4072-A828-3252BB525115}" type="slidenum">
              <a:rPr lang="en-US" smtClean="0">
                <a:solidFill>
                  <a:prstClr val="black">
                    <a:tint val="75000"/>
                  </a:prstClr>
                </a:solidFill>
              </a:rPr>
              <a:pPr/>
              <a:t>28</a:t>
            </a:fld>
            <a:endParaRPr lang="en-US">
              <a:solidFill>
                <a:prstClr val="black">
                  <a:tint val="75000"/>
                </a:prstClr>
              </a:solidFill>
            </a:endParaRPr>
          </a:p>
        </p:txBody>
      </p:sp>
    </p:spTree>
    <p:extLst>
      <p:ext uri="{BB962C8B-B14F-4D97-AF65-F5344CB8AC3E}">
        <p14:creationId xmlns:p14="http://schemas.microsoft.com/office/powerpoint/2010/main" val="10037042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71403" y="332509"/>
            <a:ext cx="6616929" cy="5786199"/>
          </a:xfrm>
          <a:prstGeom prst="rect">
            <a:avLst/>
          </a:prstGeom>
        </p:spPr>
        <p:txBody>
          <a:bodyPr wrap="square">
            <a:spAutoFit/>
          </a:bodyPr>
          <a:lstStyle/>
          <a:p>
            <a:endParaRPr lang="en-US" dirty="0" smtClean="0">
              <a:solidFill>
                <a:prstClr val="black"/>
              </a:solidFill>
            </a:endParaRPr>
          </a:p>
          <a:p>
            <a:r>
              <a:rPr lang="en-US" sz="2800" b="1" u="sng" dirty="0" smtClean="0">
                <a:solidFill>
                  <a:srgbClr val="FF0000"/>
                </a:solidFill>
              </a:rPr>
              <a:t>History </a:t>
            </a:r>
            <a:r>
              <a:rPr lang="en-US" sz="2800" b="1" u="sng" dirty="0">
                <a:solidFill>
                  <a:srgbClr val="FF0000"/>
                </a:solidFill>
              </a:rPr>
              <a:t>of the Procedure</a:t>
            </a:r>
          </a:p>
          <a:p>
            <a:endParaRPr lang="en-US" dirty="0" smtClean="0">
              <a:solidFill>
                <a:prstClr val="black"/>
              </a:solidFill>
            </a:endParaRPr>
          </a:p>
          <a:p>
            <a:r>
              <a:rPr lang="en-US" dirty="0" smtClean="0">
                <a:solidFill>
                  <a:prstClr val="black"/>
                </a:solidFill>
              </a:rPr>
              <a:t>The </a:t>
            </a:r>
            <a:r>
              <a:rPr lang="en-US" dirty="0">
                <a:solidFill>
                  <a:prstClr val="black"/>
                </a:solidFill>
              </a:rPr>
              <a:t>history of DO begins with the </a:t>
            </a:r>
            <a:r>
              <a:rPr lang="en-US" dirty="0" smtClean="0">
                <a:solidFill>
                  <a:prstClr val="black"/>
                </a:solidFill>
              </a:rPr>
              <a:t>old techniques </a:t>
            </a:r>
            <a:r>
              <a:rPr lang="en-US" dirty="0">
                <a:solidFill>
                  <a:prstClr val="black"/>
                </a:solidFill>
              </a:rPr>
              <a:t>of repositioning </a:t>
            </a:r>
            <a:r>
              <a:rPr lang="en-US" dirty="0" smtClean="0">
                <a:solidFill>
                  <a:prstClr val="black"/>
                </a:solidFill>
              </a:rPr>
              <a:t>and stabilization </a:t>
            </a:r>
            <a:r>
              <a:rPr lang="en-US" dirty="0">
                <a:solidFill>
                  <a:prstClr val="black"/>
                </a:solidFill>
              </a:rPr>
              <a:t>of bone fractures used </a:t>
            </a:r>
            <a:r>
              <a:rPr lang="en-US" dirty="0" smtClean="0">
                <a:solidFill>
                  <a:prstClr val="black"/>
                </a:solidFill>
              </a:rPr>
              <a:t>by Hippocrates</a:t>
            </a:r>
            <a:r>
              <a:rPr lang="en-US" dirty="0">
                <a:solidFill>
                  <a:prstClr val="black"/>
                </a:solidFill>
              </a:rPr>
              <a:t>, as noted in the book </a:t>
            </a:r>
            <a:r>
              <a:rPr lang="en-US" dirty="0" smtClean="0">
                <a:solidFill>
                  <a:prstClr val="black"/>
                </a:solidFill>
              </a:rPr>
              <a:t>by </a:t>
            </a:r>
            <a:r>
              <a:rPr lang="en-US" dirty="0" err="1" smtClean="0">
                <a:solidFill>
                  <a:prstClr val="black"/>
                </a:solidFill>
              </a:rPr>
              <a:t>Samchukov</a:t>
            </a:r>
            <a:r>
              <a:rPr lang="en-US" dirty="0">
                <a:solidFill>
                  <a:prstClr val="black"/>
                </a:solidFill>
              </a:rPr>
              <a:t>, </a:t>
            </a:r>
            <a:r>
              <a:rPr lang="en-US" dirty="0" err="1">
                <a:solidFill>
                  <a:prstClr val="black"/>
                </a:solidFill>
              </a:rPr>
              <a:t>Cherkashin</a:t>
            </a:r>
            <a:r>
              <a:rPr lang="en-US" dirty="0">
                <a:solidFill>
                  <a:prstClr val="black"/>
                </a:solidFill>
              </a:rPr>
              <a:t>, and Cope (1999</a:t>
            </a:r>
            <a:r>
              <a:rPr lang="en-US" dirty="0" smtClean="0">
                <a:solidFill>
                  <a:prstClr val="black"/>
                </a:solidFill>
              </a:rPr>
              <a:t>). </a:t>
            </a:r>
          </a:p>
          <a:p>
            <a:r>
              <a:rPr lang="en-US" dirty="0" smtClean="0">
                <a:solidFill>
                  <a:prstClr val="black"/>
                </a:solidFill>
              </a:rPr>
              <a:t>In </a:t>
            </a:r>
            <a:r>
              <a:rPr lang="en-US" dirty="0">
                <a:solidFill>
                  <a:prstClr val="black"/>
                </a:solidFill>
              </a:rPr>
              <a:t>early 20th century Alessandro </a:t>
            </a:r>
            <a:r>
              <a:rPr lang="en-US" dirty="0" err="1" smtClean="0">
                <a:solidFill>
                  <a:prstClr val="black"/>
                </a:solidFill>
              </a:rPr>
              <a:t>Codivilla</a:t>
            </a:r>
            <a:r>
              <a:rPr lang="en-US" dirty="0" smtClean="0">
                <a:solidFill>
                  <a:prstClr val="black"/>
                </a:solidFill>
              </a:rPr>
              <a:t> (1905</a:t>
            </a:r>
            <a:r>
              <a:rPr lang="en-US" dirty="0">
                <a:solidFill>
                  <a:prstClr val="black"/>
                </a:solidFill>
              </a:rPr>
              <a:t>) introduced a crude method of </a:t>
            </a:r>
            <a:r>
              <a:rPr lang="en-US" dirty="0" smtClean="0">
                <a:solidFill>
                  <a:prstClr val="black"/>
                </a:solidFill>
              </a:rPr>
              <a:t>DO for </a:t>
            </a:r>
            <a:r>
              <a:rPr lang="en-US" dirty="0">
                <a:solidFill>
                  <a:prstClr val="black"/>
                </a:solidFill>
              </a:rPr>
              <a:t>lengthening of the lower limbs</a:t>
            </a:r>
            <a:r>
              <a:rPr lang="en-US" dirty="0" smtClean="0">
                <a:solidFill>
                  <a:prstClr val="black"/>
                </a:solidFill>
              </a:rPr>
              <a:t>.</a:t>
            </a:r>
          </a:p>
          <a:p>
            <a:r>
              <a:rPr lang="en-US" dirty="0" smtClean="0">
                <a:solidFill>
                  <a:prstClr val="black"/>
                </a:solidFill>
              </a:rPr>
              <a:t> Later, Abbott </a:t>
            </a:r>
            <a:r>
              <a:rPr lang="en-US" dirty="0">
                <a:solidFill>
                  <a:prstClr val="black"/>
                </a:solidFill>
              </a:rPr>
              <a:t>(1927) improved the </a:t>
            </a:r>
            <a:r>
              <a:rPr lang="en-US" dirty="0" err="1" smtClean="0">
                <a:solidFill>
                  <a:prstClr val="black"/>
                </a:solidFill>
              </a:rPr>
              <a:t>Codivilla</a:t>
            </a:r>
            <a:r>
              <a:rPr lang="en-US" dirty="0" smtClean="0">
                <a:solidFill>
                  <a:prstClr val="black"/>
                </a:solidFill>
              </a:rPr>
              <a:t> method </a:t>
            </a:r>
            <a:r>
              <a:rPr lang="en-US" dirty="0">
                <a:solidFill>
                  <a:prstClr val="black"/>
                </a:solidFill>
              </a:rPr>
              <a:t>by incorporating pins instead </a:t>
            </a:r>
            <a:r>
              <a:rPr lang="en-US" dirty="0" smtClean="0">
                <a:solidFill>
                  <a:prstClr val="black"/>
                </a:solidFill>
              </a:rPr>
              <a:t>of casts</a:t>
            </a:r>
            <a:r>
              <a:rPr lang="en-US" dirty="0">
                <a:solidFill>
                  <a:prstClr val="black"/>
                </a:solidFill>
              </a:rPr>
              <a:t>; and Rosenthal (1930) first</a:t>
            </a:r>
          </a:p>
          <a:p>
            <a:r>
              <a:rPr lang="en-US" dirty="0">
                <a:solidFill>
                  <a:prstClr val="black"/>
                </a:solidFill>
              </a:rPr>
              <a:t>performed this technique in </a:t>
            </a:r>
            <a:r>
              <a:rPr lang="en-US" dirty="0" smtClean="0">
                <a:solidFill>
                  <a:prstClr val="black"/>
                </a:solidFill>
              </a:rPr>
              <a:t>the maxillofacial </a:t>
            </a:r>
            <a:r>
              <a:rPr lang="en-US" dirty="0">
                <a:solidFill>
                  <a:prstClr val="black"/>
                </a:solidFill>
              </a:rPr>
              <a:t>region; who was followed </a:t>
            </a:r>
            <a:r>
              <a:rPr lang="en-US" dirty="0" smtClean="0">
                <a:solidFill>
                  <a:prstClr val="black"/>
                </a:solidFill>
              </a:rPr>
              <a:t>by </a:t>
            </a:r>
            <a:r>
              <a:rPr lang="en-US" dirty="0" err="1" smtClean="0">
                <a:solidFill>
                  <a:prstClr val="black"/>
                </a:solidFill>
              </a:rPr>
              <a:t>Kazanjian</a:t>
            </a:r>
            <a:r>
              <a:rPr lang="en-US" dirty="0" smtClean="0">
                <a:solidFill>
                  <a:prstClr val="black"/>
                </a:solidFill>
              </a:rPr>
              <a:t> </a:t>
            </a:r>
            <a:r>
              <a:rPr lang="en-US" dirty="0">
                <a:solidFill>
                  <a:prstClr val="black"/>
                </a:solidFill>
              </a:rPr>
              <a:t>(1941) and Crawford (1948</a:t>
            </a:r>
            <a:r>
              <a:rPr lang="en-US" dirty="0" smtClean="0">
                <a:solidFill>
                  <a:prstClr val="black"/>
                </a:solidFill>
              </a:rPr>
              <a:t>). </a:t>
            </a:r>
          </a:p>
          <a:p>
            <a:r>
              <a:rPr lang="en-US" dirty="0" smtClean="0">
                <a:solidFill>
                  <a:prstClr val="black"/>
                </a:solidFill>
              </a:rPr>
              <a:t>Subsequently</a:t>
            </a:r>
            <a:r>
              <a:rPr lang="en-US" dirty="0">
                <a:solidFill>
                  <a:prstClr val="black"/>
                </a:solidFill>
              </a:rPr>
              <a:t>, Allan (1948) incorporated </a:t>
            </a:r>
            <a:r>
              <a:rPr lang="en-US" dirty="0" smtClean="0">
                <a:solidFill>
                  <a:prstClr val="black"/>
                </a:solidFill>
              </a:rPr>
              <a:t>a screw </a:t>
            </a:r>
            <a:r>
              <a:rPr lang="en-US" dirty="0">
                <a:solidFill>
                  <a:prstClr val="black"/>
                </a:solidFill>
              </a:rPr>
              <a:t>device to control the rate </a:t>
            </a:r>
            <a:r>
              <a:rPr lang="en-US" dirty="0" smtClean="0">
                <a:solidFill>
                  <a:prstClr val="black"/>
                </a:solidFill>
              </a:rPr>
              <a:t>of distraction</a:t>
            </a:r>
            <a:r>
              <a:rPr lang="en-US" dirty="0">
                <a:solidFill>
                  <a:prstClr val="black"/>
                </a:solidFill>
              </a:rPr>
              <a:t>. </a:t>
            </a:r>
            <a:endParaRPr lang="en-US" dirty="0" smtClean="0">
              <a:solidFill>
                <a:prstClr val="black"/>
              </a:solidFill>
            </a:endParaRPr>
          </a:p>
          <a:p>
            <a:endParaRPr lang="en-US" dirty="0">
              <a:solidFill>
                <a:prstClr val="black"/>
              </a:solidFill>
            </a:endParaRPr>
          </a:p>
          <a:p>
            <a:r>
              <a:rPr lang="en-US" dirty="0" smtClean="0">
                <a:solidFill>
                  <a:prstClr val="black"/>
                </a:solidFill>
              </a:rPr>
              <a:t>However</a:t>
            </a:r>
            <a:r>
              <a:rPr lang="en-US" dirty="0">
                <a:solidFill>
                  <a:prstClr val="black"/>
                </a:solidFill>
              </a:rPr>
              <a:t>, DO did not </a:t>
            </a:r>
            <a:r>
              <a:rPr lang="en-US" dirty="0" smtClean="0">
                <a:solidFill>
                  <a:prstClr val="black"/>
                </a:solidFill>
              </a:rPr>
              <a:t>gain immediate </a:t>
            </a:r>
            <a:r>
              <a:rPr lang="en-US" dirty="0">
                <a:solidFill>
                  <a:prstClr val="black"/>
                </a:solidFill>
              </a:rPr>
              <a:t>acceptance until the</a:t>
            </a:r>
          </a:p>
          <a:p>
            <a:r>
              <a:rPr lang="en-US" dirty="0">
                <a:solidFill>
                  <a:prstClr val="black"/>
                </a:solidFill>
              </a:rPr>
              <a:t>breakthrough in 1951 when Gavril </a:t>
            </a:r>
            <a:r>
              <a:rPr lang="en-US" dirty="0" smtClean="0">
                <a:solidFill>
                  <a:prstClr val="black"/>
                </a:solidFill>
              </a:rPr>
              <a:t>Ilizarov (1969</a:t>
            </a:r>
            <a:r>
              <a:rPr lang="en-US" dirty="0">
                <a:solidFill>
                  <a:prstClr val="black"/>
                </a:solidFill>
              </a:rPr>
              <a:t>), developed a technique </a:t>
            </a:r>
            <a:r>
              <a:rPr lang="en-US" dirty="0" smtClean="0">
                <a:solidFill>
                  <a:prstClr val="black"/>
                </a:solidFill>
              </a:rPr>
              <a:t>for repairing </a:t>
            </a:r>
            <a:r>
              <a:rPr lang="en-US" dirty="0">
                <a:solidFill>
                  <a:prstClr val="black"/>
                </a:solidFill>
              </a:rPr>
              <a:t>complex fractures or nonunion </a:t>
            </a:r>
            <a:r>
              <a:rPr lang="en-US" dirty="0" smtClean="0">
                <a:solidFill>
                  <a:prstClr val="black"/>
                </a:solidFill>
              </a:rPr>
              <a:t>of the </a:t>
            </a:r>
            <a:r>
              <a:rPr lang="en-US" dirty="0">
                <a:solidFill>
                  <a:prstClr val="black"/>
                </a:solidFill>
              </a:rPr>
              <a:t>long bones. </a:t>
            </a:r>
            <a:r>
              <a:rPr lang="en-US" dirty="0" err="1">
                <a:solidFill>
                  <a:prstClr val="black"/>
                </a:solidFill>
              </a:rPr>
              <a:t>Ilizarov’s</a:t>
            </a:r>
            <a:r>
              <a:rPr lang="en-US" dirty="0">
                <a:solidFill>
                  <a:prstClr val="black"/>
                </a:solidFill>
              </a:rPr>
              <a:t> procedure </a:t>
            </a:r>
            <a:r>
              <a:rPr lang="en-US" dirty="0" smtClean="0">
                <a:solidFill>
                  <a:prstClr val="black"/>
                </a:solidFill>
              </a:rPr>
              <a:t>was based </a:t>
            </a:r>
            <a:r>
              <a:rPr lang="en-US" dirty="0">
                <a:solidFill>
                  <a:prstClr val="black"/>
                </a:solidFill>
              </a:rPr>
              <a:t>on the biology of bone and the </a:t>
            </a:r>
            <a:r>
              <a:rPr lang="en-US" dirty="0" smtClean="0">
                <a:solidFill>
                  <a:prstClr val="black"/>
                </a:solidFill>
              </a:rPr>
              <a:t>ability of </a:t>
            </a:r>
            <a:r>
              <a:rPr lang="en-US" dirty="0">
                <a:solidFill>
                  <a:prstClr val="black"/>
                </a:solidFill>
              </a:rPr>
              <a:t>the surrounding soft-tissues </a:t>
            </a:r>
            <a:r>
              <a:rPr lang="en-US" dirty="0" smtClean="0">
                <a:solidFill>
                  <a:prstClr val="black"/>
                </a:solidFill>
              </a:rPr>
              <a:t>to regenerate </a:t>
            </a:r>
            <a:r>
              <a:rPr lang="en-US" dirty="0">
                <a:solidFill>
                  <a:prstClr val="black"/>
                </a:solidFill>
              </a:rPr>
              <a:t>under tension. </a:t>
            </a:r>
          </a:p>
        </p:txBody>
      </p:sp>
      <p:sp>
        <p:nvSpPr>
          <p:cNvPr id="3" name="Date Placeholder 2"/>
          <p:cNvSpPr>
            <a:spLocks noGrp="1"/>
          </p:cNvSpPr>
          <p:nvPr>
            <p:ph type="dt" sz="half" idx="10"/>
          </p:nvPr>
        </p:nvSpPr>
        <p:spPr/>
        <p:txBody>
          <a:bodyPr/>
          <a:lstStyle/>
          <a:p>
            <a:fld id="{BAFE9088-6E39-4249-8556-87F8BD15E75F}"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29</a:t>
            </a:fld>
            <a:endParaRPr lang="en-US">
              <a:solidFill>
                <a:prstClr val="black">
                  <a:tint val="75000"/>
                </a:prstClr>
              </a:solidFill>
            </a:endParaRPr>
          </a:p>
        </p:txBody>
      </p:sp>
    </p:spTree>
    <p:extLst>
      <p:ext uri="{BB962C8B-B14F-4D97-AF65-F5344CB8AC3E}">
        <p14:creationId xmlns:p14="http://schemas.microsoft.com/office/powerpoint/2010/main" val="29716101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65120" y="988145"/>
            <a:ext cx="6096000" cy="923330"/>
          </a:xfrm>
          <a:prstGeom prst="rect">
            <a:avLst/>
          </a:prstGeom>
        </p:spPr>
        <p:txBody>
          <a:bodyPr>
            <a:spAutoFit/>
          </a:bodyPr>
          <a:lstStyle/>
          <a:p>
            <a:r>
              <a:rPr lang="en-US" sz="3600" b="1" dirty="0">
                <a:solidFill>
                  <a:srgbClr val="FF0000"/>
                </a:solidFill>
              </a:rPr>
              <a:t>Distraction </a:t>
            </a:r>
            <a:r>
              <a:rPr lang="en-US" sz="3600" b="1" dirty="0" err="1">
                <a:solidFill>
                  <a:srgbClr val="FF0000"/>
                </a:solidFill>
              </a:rPr>
              <a:t>osteogenesis</a:t>
            </a:r>
            <a:r>
              <a:rPr lang="en-US" sz="3600" b="1" dirty="0">
                <a:solidFill>
                  <a:srgbClr val="FF0000"/>
                </a:solidFill>
              </a:rPr>
              <a:t> (DO)</a:t>
            </a:r>
          </a:p>
          <a:p>
            <a:endParaRPr lang="en-US" dirty="0">
              <a:solidFill>
                <a:prstClr val="black"/>
              </a:solidFill>
            </a:endParaRPr>
          </a:p>
        </p:txBody>
      </p:sp>
      <p:sp>
        <p:nvSpPr>
          <p:cNvPr id="3" name="Rectangle 2"/>
          <p:cNvSpPr/>
          <p:nvPr/>
        </p:nvSpPr>
        <p:spPr>
          <a:xfrm>
            <a:off x="382386" y="2499847"/>
            <a:ext cx="6096000" cy="3139321"/>
          </a:xfrm>
          <a:prstGeom prst="rect">
            <a:avLst/>
          </a:prstGeom>
          <a:solidFill>
            <a:schemeClr val="accent2">
              <a:lumMod val="20000"/>
              <a:lumOff val="80000"/>
            </a:schemeClr>
          </a:solidFill>
          <a:ln>
            <a:solidFill>
              <a:schemeClr val="accent2">
                <a:lumMod val="75000"/>
              </a:schemeClr>
            </a:solidFill>
          </a:ln>
          <a:effectLst>
            <a:glow rad="228600">
              <a:schemeClr val="accent2">
                <a:satMod val="175000"/>
                <a:alpha val="40000"/>
              </a:schemeClr>
            </a:glow>
          </a:effectLst>
        </p:spPr>
        <p:txBody>
          <a:bodyPr>
            <a:spAutoFit/>
          </a:bodyPr>
          <a:lstStyle/>
          <a:p>
            <a:r>
              <a:rPr lang="en-US" dirty="0">
                <a:solidFill>
                  <a:prstClr val="black"/>
                </a:solidFill>
              </a:rPr>
              <a:t>Distraction </a:t>
            </a:r>
            <a:r>
              <a:rPr lang="en-US" dirty="0" err="1">
                <a:solidFill>
                  <a:prstClr val="black"/>
                </a:solidFill>
              </a:rPr>
              <a:t>osteogenesis</a:t>
            </a:r>
            <a:r>
              <a:rPr lang="en-US" dirty="0">
                <a:solidFill>
                  <a:prstClr val="black"/>
                </a:solidFill>
              </a:rPr>
              <a:t> (DO) is a surgical procedure for </a:t>
            </a:r>
            <a:r>
              <a:rPr lang="en-US" dirty="0" smtClean="0">
                <a:solidFill>
                  <a:prstClr val="black"/>
                </a:solidFill>
              </a:rPr>
              <a:t>reconstructing skeletal </a:t>
            </a:r>
            <a:r>
              <a:rPr lang="en-US" dirty="0">
                <a:solidFill>
                  <a:prstClr val="black"/>
                </a:solidFill>
              </a:rPr>
              <a:t>deformities of the skeleton, jaws, and </a:t>
            </a:r>
            <a:r>
              <a:rPr lang="en-US" dirty="0" smtClean="0">
                <a:solidFill>
                  <a:prstClr val="black"/>
                </a:solidFill>
              </a:rPr>
              <a:t>alveolar processes</a:t>
            </a:r>
            <a:r>
              <a:rPr lang="en-US" dirty="0">
                <a:solidFill>
                  <a:prstClr val="black"/>
                </a:solidFill>
              </a:rPr>
              <a:t>. </a:t>
            </a:r>
            <a:endParaRPr lang="en-US" dirty="0" smtClean="0">
              <a:solidFill>
                <a:prstClr val="black"/>
              </a:solidFill>
            </a:endParaRPr>
          </a:p>
          <a:p>
            <a:r>
              <a:rPr lang="en-US" dirty="0" smtClean="0">
                <a:solidFill>
                  <a:prstClr val="black"/>
                </a:solidFill>
              </a:rPr>
              <a:t>A </a:t>
            </a:r>
            <a:r>
              <a:rPr lang="en-US" dirty="0">
                <a:solidFill>
                  <a:prstClr val="black"/>
                </a:solidFill>
              </a:rPr>
              <a:t>corticotomy (osteotomy) divides the bone into</a:t>
            </a:r>
          </a:p>
          <a:p>
            <a:r>
              <a:rPr lang="en-US" dirty="0">
                <a:solidFill>
                  <a:prstClr val="black"/>
                </a:solidFill>
              </a:rPr>
              <a:t>segments, or if there is an intervening suture or PDL, the bone</a:t>
            </a:r>
          </a:p>
          <a:p>
            <a:r>
              <a:rPr lang="en-US" dirty="0">
                <a:solidFill>
                  <a:prstClr val="black"/>
                </a:solidFill>
              </a:rPr>
              <a:t>that is resisting movement is removed. A surgically assisted RPE</a:t>
            </a:r>
          </a:p>
          <a:p>
            <a:r>
              <a:rPr lang="en-US" dirty="0">
                <a:solidFill>
                  <a:prstClr val="black"/>
                </a:solidFill>
              </a:rPr>
              <a:t>is the most common distraction procedure used in orthodontics.</a:t>
            </a:r>
          </a:p>
          <a:p>
            <a:r>
              <a:rPr lang="en-US" dirty="0">
                <a:solidFill>
                  <a:prstClr val="black"/>
                </a:solidFill>
              </a:rPr>
              <a:t>Distraction of the PDL is a method for achieving rapid</a:t>
            </a:r>
          </a:p>
          <a:p>
            <a:r>
              <a:rPr lang="en-US" dirty="0">
                <a:solidFill>
                  <a:prstClr val="black"/>
                </a:solidFill>
              </a:rPr>
              <a:t>tooth movement, but the method is too invasive for routine</a:t>
            </a:r>
          </a:p>
          <a:p>
            <a:r>
              <a:rPr lang="en-US" dirty="0">
                <a:solidFill>
                  <a:prstClr val="black"/>
                </a:solidFill>
              </a:rPr>
              <a:t>clinical procedures.</a:t>
            </a:r>
          </a:p>
        </p:txBody>
      </p:sp>
      <p:pic>
        <p:nvPicPr>
          <p:cNvPr id="4" name="Picture 3"/>
          <p:cNvPicPr>
            <a:picLocks noChangeAspect="1"/>
          </p:cNvPicPr>
          <p:nvPr/>
        </p:nvPicPr>
        <p:blipFill>
          <a:blip r:embed="rId3"/>
          <a:stretch>
            <a:fillRect/>
          </a:stretch>
        </p:blipFill>
        <p:spPr>
          <a:xfrm>
            <a:off x="9263293" y="1141614"/>
            <a:ext cx="2050823" cy="3064626"/>
          </a:xfrm>
          <a:prstGeom prst="rect">
            <a:avLst/>
          </a:prstGeom>
        </p:spPr>
      </p:pic>
      <p:sp>
        <p:nvSpPr>
          <p:cNvPr id="5" name="Rectangle 4"/>
          <p:cNvSpPr/>
          <p:nvPr/>
        </p:nvSpPr>
        <p:spPr>
          <a:xfrm>
            <a:off x="8116825" y="4884712"/>
            <a:ext cx="1723549" cy="369332"/>
          </a:xfrm>
          <a:prstGeom prst="rect">
            <a:avLst/>
          </a:prstGeom>
        </p:spPr>
        <p:txBody>
          <a:bodyPr wrap="none">
            <a:spAutoFit/>
          </a:bodyPr>
          <a:lstStyle/>
          <a:p>
            <a:r>
              <a:rPr lang="en-US" b="1" dirty="0" smtClean="0">
                <a:solidFill>
                  <a:srgbClr val="013D65"/>
                </a:solidFill>
                <a:latin typeface="Open Sans"/>
              </a:rPr>
              <a:t>Federico,2019</a:t>
            </a:r>
            <a:endParaRPr lang="en-US" dirty="0"/>
          </a:p>
        </p:txBody>
      </p:sp>
      <p:sp>
        <p:nvSpPr>
          <p:cNvPr id="6" name="Date Placeholder 5"/>
          <p:cNvSpPr>
            <a:spLocks noGrp="1"/>
          </p:cNvSpPr>
          <p:nvPr>
            <p:ph type="dt" sz="half" idx="10"/>
          </p:nvPr>
        </p:nvSpPr>
        <p:spPr/>
        <p:txBody>
          <a:bodyPr/>
          <a:lstStyle/>
          <a:p>
            <a:fld id="{A12EEEA8-0E84-426C-BA7C-E367FB44475E}" type="datetime3">
              <a:rPr lang="en-US" smtClean="0">
                <a:solidFill>
                  <a:prstClr val="black">
                    <a:tint val="75000"/>
                  </a:prstClr>
                </a:solidFill>
              </a:rPr>
              <a:t>4 May 2023</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EDD44B53-A465-4072-A828-3252BB525115}" type="slidenum">
              <a:rPr lang="en-US" smtClean="0">
                <a:solidFill>
                  <a:prstClr val="black">
                    <a:tint val="75000"/>
                  </a:prstClr>
                </a:solidFill>
              </a:rPr>
              <a:pPr/>
              <a:t>3</a:t>
            </a:fld>
            <a:endParaRPr lang="en-US">
              <a:solidFill>
                <a:prstClr val="black">
                  <a:tint val="75000"/>
                </a:prstClr>
              </a:solidFill>
            </a:endParaRPr>
          </a:p>
        </p:txBody>
      </p:sp>
    </p:spTree>
    <p:extLst>
      <p:ext uri="{BB962C8B-B14F-4D97-AF65-F5344CB8AC3E}">
        <p14:creationId xmlns:p14="http://schemas.microsoft.com/office/powerpoint/2010/main" val="1322820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66953" y="617972"/>
            <a:ext cx="6096000" cy="3139321"/>
          </a:xfrm>
          <a:prstGeom prst="rect">
            <a:avLst/>
          </a:prstGeom>
        </p:spPr>
        <p:txBody>
          <a:bodyPr>
            <a:spAutoFit/>
          </a:bodyPr>
          <a:lstStyle/>
          <a:p>
            <a:r>
              <a:rPr lang="en-US" dirty="0">
                <a:solidFill>
                  <a:srgbClr val="985735"/>
                </a:solidFill>
                <a:latin typeface="arial" panose="020B0604020202020204" pitchFamily="34" charset="0"/>
              </a:rPr>
              <a:t>History of Ilizarov</a:t>
            </a:r>
          </a:p>
          <a:p>
            <a:r>
              <a:rPr lang="en-US" dirty="0">
                <a:solidFill>
                  <a:srgbClr val="000000"/>
                </a:solidFill>
                <a:latin typeface="Times New Roman" panose="02020603050405020304" pitchFamily="18" charset="0"/>
              </a:rPr>
              <a:t>Prof. </a:t>
            </a:r>
            <a:r>
              <a:rPr lang="en-US" dirty="0" err="1">
                <a:solidFill>
                  <a:srgbClr val="000000"/>
                </a:solidFill>
                <a:latin typeface="Times New Roman" panose="02020603050405020304" pitchFamily="18" charset="0"/>
              </a:rPr>
              <a:t>Gavriil</a:t>
            </a:r>
            <a:r>
              <a:rPr lang="en-US" dirty="0">
                <a:solidFill>
                  <a:srgbClr val="000000"/>
                </a:solidFill>
                <a:latin typeface="Times New Roman" panose="02020603050405020304" pitchFamily="18" charset="0"/>
              </a:rPr>
              <a:t> </a:t>
            </a:r>
            <a:r>
              <a:rPr lang="en-US" dirty="0" err="1">
                <a:solidFill>
                  <a:srgbClr val="000000"/>
                </a:solidFill>
                <a:latin typeface="Times New Roman" panose="02020603050405020304" pitchFamily="18" charset="0"/>
              </a:rPr>
              <a:t>Abramovich</a:t>
            </a:r>
            <a:r>
              <a:rPr lang="en-US" dirty="0">
                <a:solidFill>
                  <a:srgbClr val="000000"/>
                </a:solidFill>
                <a:latin typeface="Times New Roman" panose="02020603050405020304" pitchFamily="18" charset="0"/>
              </a:rPr>
              <a:t> Ilizarov started his career treating a number of patients in western Siberia, who had returned from World War II having sustained fractures. During the 1950s, Ilizarov began experimenting with external fixation designs; in 1954, he successfully treated his first patient, a factory worker with a </a:t>
            </a:r>
            <a:r>
              <a:rPr lang="en-US" dirty="0" err="1">
                <a:solidFill>
                  <a:srgbClr val="000000"/>
                </a:solidFill>
                <a:latin typeface="Times New Roman" panose="02020603050405020304" pitchFamily="18" charset="0"/>
              </a:rPr>
              <a:t>tibial</a:t>
            </a:r>
            <a:r>
              <a:rPr lang="en-US" dirty="0">
                <a:solidFill>
                  <a:srgbClr val="000000"/>
                </a:solidFill>
                <a:latin typeface="Times New Roman" panose="02020603050405020304" pitchFamily="18" charset="0"/>
              </a:rPr>
              <a:t> non-union. He experienced excellent results, significantly reducing healing time. During this time, he also, by chance, discovered distraction </a:t>
            </a:r>
            <a:r>
              <a:rPr lang="en-US" dirty="0" err="1">
                <a:solidFill>
                  <a:srgbClr val="000000"/>
                </a:solidFill>
                <a:latin typeface="Times New Roman" panose="02020603050405020304" pitchFamily="18" charset="0"/>
              </a:rPr>
              <a:t>osteogenesis</a:t>
            </a:r>
            <a:r>
              <a:rPr lang="en-US" dirty="0">
                <a:solidFill>
                  <a:srgbClr val="000000"/>
                </a:solidFill>
                <a:latin typeface="Times New Roman" panose="02020603050405020304" pitchFamily="18" charset="0"/>
              </a:rPr>
              <a:t> for bone lengthening when he observed callus formation in a patient who had mistakenly distracted his frame instead of compressing it.</a:t>
            </a:r>
            <a:endParaRPr lang="en-US" b="0" i="0" dirty="0">
              <a:solidFill>
                <a:srgbClr val="000000"/>
              </a:solidFill>
              <a:effectLst/>
              <a:latin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93411" y="265376"/>
            <a:ext cx="2526386" cy="3253678"/>
          </a:xfrm>
          <a:prstGeom prst="rect">
            <a:avLst/>
          </a:prstGeom>
        </p:spPr>
      </p:pic>
      <p:sp>
        <p:nvSpPr>
          <p:cNvPr id="4" name="Date Placeholder 3"/>
          <p:cNvSpPr>
            <a:spLocks noGrp="1"/>
          </p:cNvSpPr>
          <p:nvPr>
            <p:ph type="dt" sz="half" idx="10"/>
          </p:nvPr>
        </p:nvSpPr>
        <p:spPr/>
        <p:txBody>
          <a:bodyPr/>
          <a:lstStyle/>
          <a:p>
            <a:fld id="{65053D8A-5C1C-49B4-A9C5-4CE9655B2FDC}"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30</a:t>
            </a:fld>
            <a:endParaRPr lang="en-US">
              <a:solidFill>
                <a:prstClr val="black">
                  <a:tint val="75000"/>
                </a:prstClr>
              </a:solidFill>
            </a:endParaRPr>
          </a:p>
        </p:txBody>
      </p:sp>
    </p:spTree>
    <p:extLst>
      <p:ext uri="{BB962C8B-B14F-4D97-AF65-F5344CB8AC3E}">
        <p14:creationId xmlns:p14="http://schemas.microsoft.com/office/powerpoint/2010/main" val="41375794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9625" y="653935"/>
            <a:ext cx="4533900" cy="6248400"/>
          </a:xfrm>
          <a:prstGeom prst="rect">
            <a:avLst/>
          </a:prstGeom>
        </p:spPr>
      </p:pic>
      <p:sp>
        <p:nvSpPr>
          <p:cNvPr id="3" name="Rectangle 2"/>
          <p:cNvSpPr/>
          <p:nvPr/>
        </p:nvSpPr>
        <p:spPr>
          <a:xfrm>
            <a:off x="5613861" y="318484"/>
            <a:ext cx="4732713" cy="2031325"/>
          </a:xfrm>
          <a:prstGeom prst="rect">
            <a:avLst/>
          </a:prstGeom>
        </p:spPr>
        <p:txBody>
          <a:bodyPr wrap="square">
            <a:spAutoFit/>
          </a:bodyPr>
          <a:lstStyle/>
          <a:p>
            <a:r>
              <a:rPr lang="en-US" dirty="0">
                <a:solidFill>
                  <a:srgbClr val="666666"/>
                </a:solidFill>
                <a:latin typeface="Times New Roman" panose="02020603050405020304" pitchFamily="18" charset="0"/>
              </a:rPr>
              <a:t>Two ring blocks being compressed together. Note each block consists of two rings with two points of fixation per ring. Threaded rods are parallel to each bone segment, preserving alignment of the entire bone. Although this illustration only depicts two connecting rods, four are needed for adequate stability</a:t>
            </a:r>
            <a:endParaRPr lang="en-US" dirty="0"/>
          </a:p>
        </p:txBody>
      </p:sp>
      <p:sp>
        <p:nvSpPr>
          <p:cNvPr id="4" name="Rectangle 3"/>
          <p:cNvSpPr/>
          <p:nvPr/>
        </p:nvSpPr>
        <p:spPr>
          <a:xfrm>
            <a:off x="5343230" y="3244334"/>
            <a:ext cx="2544286" cy="369332"/>
          </a:xfrm>
          <a:prstGeom prst="rect">
            <a:avLst/>
          </a:prstGeom>
        </p:spPr>
        <p:txBody>
          <a:bodyPr wrap="none">
            <a:spAutoFit/>
          </a:bodyPr>
          <a:lstStyle/>
          <a:p>
            <a:r>
              <a:rPr lang="en-US" b="1" dirty="0" err="1" smtClean="0">
                <a:solidFill>
                  <a:srgbClr val="212121"/>
                </a:solidFill>
                <a:latin typeface="BlinkMacSystemFont"/>
              </a:rPr>
              <a:t>Spiegelberg</a:t>
            </a:r>
            <a:r>
              <a:rPr lang="en-US" b="1" dirty="0" smtClean="0">
                <a:solidFill>
                  <a:srgbClr val="212121"/>
                </a:solidFill>
                <a:latin typeface="BlinkMacSystemFont"/>
              </a:rPr>
              <a:t> etal,2010</a:t>
            </a:r>
            <a:endParaRPr lang="en-US" dirty="0"/>
          </a:p>
        </p:txBody>
      </p:sp>
      <p:sp>
        <p:nvSpPr>
          <p:cNvPr id="5" name="Rectangle 4"/>
          <p:cNvSpPr/>
          <p:nvPr/>
        </p:nvSpPr>
        <p:spPr>
          <a:xfrm>
            <a:off x="247550" y="284603"/>
            <a:ext cx="1954381" cy="369332"/>
          </a:xfrm>
          <a:prstGeom prst="rect">
            <a:avLst/>
          </a:prstGeom>
        </p:spPr>
        <p:txBody>
          <a:bodyPr wrap="none">
            <a:spAutoFit/>
          </a:bodyPr>
          <a:lstStyle/>
          <a:p>
            <a:pPr lvl="0"/>
            <a:r>
              <a:rPr lang="en-US" dirty="0">
                <a:solidFill>
                  <a:srgbClr val="985735"/>
                </a:solidFill>
                <a:latin typeface="arial" panose="020B0604020202020204" pitchFamily="34" charset="0"/>
              </a:rPr>
              <a:t>History of Ilizarov</a:t>
            </a:r>
          </a:p>
        </p:txBody>
      </p:sp>
      <p:sp>
        <p:nvSpPr>
          <p:cNvPr id="6" name="Date Placeholder 5"/>
          <p:cNvSpPr>
            <a:spLocks noGrp="1"/>
          </p:cNvSpPr>
          <p:nvPr>
            <p:ph type="dt" sz="half" idx="10"/>
          </p:nvPr>
        </p:nvSpPr>
        <p:spPr/>
        <p:txBody>
          <a:bodyPr/>
          <a:lstStyle/>
          <a:p>
            <a:fld id="{7427A7D5-38CE-468E-B94B-258C8BEB5E96}" type="datetime3">
              <a:rPr lang="en-US" smtClean="0">
                <a:solidFill>
                  <a:prstClr val="black">
                    <a:tint val="75000"/>
                  </a:prstClr>
                </a:solidFill>
              </a:rPr>
              <a:t>4 May 2023</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EDD44B53-A465-4072-A828-3252BB525115}" type="slidenum">
              <a:rPr lang="en-US" smtClean="0">
                <a:solidFill>
                  <a:prstClr val="black">
                    <a:tint val="75000"/>
                  </a:prstClr>
                </a:solidFill>
              </a:rPr>
              <a:pPr/>
              <a:t>31</a:t>
            </a:fld>
            <a:endParaRPr lang="en-US">
              <a:solidFill>
                <a:prstClr val="black">
                  <a:tint val="75000"/>
                </a:prstClr>
              </a:solidFill>
            </a:endParaRPr>
          </a:p>
        </p:txBody>
      </p:sp>
    </p:spTree>
    <p:extLst>
      <p:ext uri="{BB962C8B-B14F-4D97-AF65-F5344CB8AC3E}">
        <p14:creationId xmlns:p14="http://schemas.microsoft.com/office/powerpoint/2010/main" val="7015473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4771" y="718641"/>
            <a:ext cx="6096000" cy="3185487"/>
          </a:xfrm>
          <a:prstGeom prst="rect">
            <a:avLst/>
          </a:prstGeom>
        </p:spPr>
        <p:txBody>
          <a:bodyPr>
            <a:spAutoFit/>
          </a:bodyPr>
          <a:lstStyle/>
          <a:p>
            <a:pPr algn="just">
              <a:lnSpc>
                <a:spcPct val="150000"/>
              </a:lnSpc>
            </a:pPr>
            <a:r>
              <a:rPr lang="en-US" sz="20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Clinical application</a:t>
            </a:r>
            <a:endParaRPr lang="en-US" sz="14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algn="just">
              <a:lnSpc>
                <a:spcPct val="150000"/>
              </a:lnSpc>
            </a:pPr>
            <a:r>
              <a:rPr lang="en-US" sz="1600" b="1" u="sng" dirty="0">
                <a:latin typeface="Times New Roman" panose="02020603050405020304" pitchFamily="18" charset="0"/>
                <a:ea typeface="Calibri" panose="020F0502020204030204" pitchFamily="34" charset="0"/>
                <a:cs typeface="Arial" panose="020B0604020202020204" pitchFamily="34" charset="0"/>
              </a:rPr>
              <a:t>Alveolar DO</a:t>
            </a:r>
            <a:endParaRPr lang="en-US" sz="1100" dirty="0">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r>
              <a:rPr lang="en-US" sz="1400" dirty="0">
                <a:latin typeface="Times New Roman" panose="02020603050405020304" pitchFamily="18" charset="0"/>
                <a:ea typeface="Calibri" panose="020F0502020204030204" pitchFamily="34" charset="0"/>
                <a:cs typeface="Arial" panose="020B0604020202020204" pitchFamily="34" charset="0"/>
              </a:rPr>
              <a:t>In deficient alveolar bone height for implant placement, DO could increase bone level up to 16 mm at the rate of 1 mm per day </a:t>
            </a:r>
            <a:r>
              <a:rPr lang="en-US" sz="1400" dirty="0" smtClean="0">
                <a:latin typeface="Times New Roman" panose="02020603050405020304" pitchFamily="18" charset="0"/>
                <a:ea typeface="Calibri" panose="020F0502020204030204" pitchFamily="34" charset="0"/>
                <a:cs typeface="Arial" panose="020B0604020202020204" pitchFamily="34" charset="0"/>
              </a:rPr>
              <a:t>. </a:t>
            </a:r>
            <a:r>
              <a:rPr lang="en-US" sz="1400" dirty="0">
                <a:latin typeface="Times New Roman" panose="02020603050405020304" pitchFamily="18" charset="0"/>
                <a:ea typeface="Calibri" panose="020F0502020204030204" pitchFamily="34" charset="0"/>
                <a:cs typeface="Arial" panose="020B0604020202020204" pitchFamily="34" charset="0"/>
              </a:rPr>
              <a:t>However, comprehensive assessment is required in a severely resorbed ridge as minimal thickness for both basal and transport segment are necessary for the fixation of the distractor plates. It is also very important to ensure the lingual or palatal mucosa remains intact to the transport segment for vascularization.</a:t>
            </a:r>
            <a:endParaRPr lang="en-US" sz="11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pPr>
            <a:r>
              <a:rPr lang="en-US" sz="1400" dirty="0">
                <a:latin typeface="Times New Roman" panose="02020603050405020304" pitchFamily="18"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fld id="{29BB160D-3CDF-4F90-9725-56F926E8C03F}"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32</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7171893" y="298468"/>
            <a:ext cx="2664836" cy="1945621"/>
          </a:xfrm>
          <a:prstGeom prst="rect">
            <a:avLst/>
          </a:prstGeom>
        </p:spPr>
      </p:pic>
      <p:pic>
        <p:nvPicPr>
          <p:cNvPr id="7" name="Picture 6"/>
          <p:cNvPicPr>
            <a:picLocks noChangeAspect="1"/>
          </p:cNvPicPr>
          <p:nvPr/>
        </p:nvPicPr>
        <p:blipFill>
          <a:blip r:embed="rId3"/>
          <a:stretch>
            <a:fillRect/>
          </a:stretch>
        </p:blipFill>
        <p:spPr>
          <a:xfrm>
            <a:off x="7192714" y="2288772"/>
            <a:ext cx="2835771" cy="2019211"/>
          </a:xfrm>
          <a:prstGeom prst="rect">
            <a:avLst/>
          </a:prstGeom>
        </p:spPr>
      </p:pic>
      <p:pic>
        <p:nvPicPr>
          <p:cNvPr id="8" name="Picture 7"/>
          <p:cNvPicPr>
            <a:picLocks noChangeAspect="1"/>
          </p:cNvPicPr>
          <p:nvPr/>
        </p:nvPicPr>
        <p:blipFill>
          <a:blip r:embed="rId4"/>
          <a:stretch>
            <a:fillRect/>
          </a:stretch>
        </p:blipFill>
        <p:spPr>
          <a:xfrm>
            <a:off x="7192714" y="4389511"/>
            <a:ext cx="2804074" cy="1966839"/>
          </a:xfrm>
          <a:prstGeom prst="rect">
            <a:avLst/>
          </a:prstGeom>
        </p:spPr>
      </p:pic>
      <p:pic>
        <p:nvPicPr>
          <p:cNvPr id="9" name="Picture 8"/>
          <p:cNvPicPr>
            <a:picLocks noChangeAspect="1"/>
          </p:cNvPicPr>
          <p:nvPr/>
        </p:nvPicPr>
        <p:blipFill>
          <a:blip r:embed="rId5"/>
          <a:stretch>
            <a:fillRect/>
          </a:stretch>
        </p:blipFill>
        <p:spPr>
          <a:xfrm>
            <a:off x="465080" y="4433455"/>
            <a:ext cx="2657784" cy="1568854"/>
          </a:xfrm>
          <a:prstGeom prst="rect">
            <a:avLst/>
          </a:prstGeom>
        </p:spPr>
      </p:pic>
      <p:pic>
        <p:nvPicPr>
          <p:cNvPr id="10" name="Picture 9"/>
          <p:cNvPicPr>
            <a:picLocks noChangeAspect="1"/>
          </p:cNvPicPr>
          <p:nvPr/>
        </p:nvPicPr>
        <p:blipFill>
          <a:blip r:embed="rId6"/>
          <a:stretch>
            <a:fillRect/>
          </a:stretch>
        </p:blipFill>
        <p:spPr>
          <a:xfrm>
            <a:off x="3454808" y="4389511"/>
            <a:ext cx="2885154" cy="1723968"/>
          </a:xfrm>
          <a:prstGeom prst="rect">
            <a:avLst/>
          </a:prstGeom>
        </p:spPr>
      </p:pic>
      <p:sp>
        <p:nvSpPr>
          <p:cNvPr id="11" name="Rectangle 10"/>
          <p:cNvSpPr/>
          <p:nvPr/>
        </p:nvSpPr>
        <p:spPr>
          <a:xfrm>
            <a:off x="10125362" y="4663039"/>
            <a:ext cx="1838966" cy="369332"/>
          </a:xfrm>
          <a:prstGeom prst="rect">
            <a:avLst/>
          </a:prstGeom>
        </p:spPr>
        <p:txBody>
          <a:bodyPr wrap="none">
            <a:spAutoFit/>
          </a:bodyPr>
          <a:lstStyle/>
          <a:p>
            <a:pPr algn="ctr" fontAlgn="base"/>
            <a:r>
              <a:rPr lang="en-US" dirty="0" err="1" smtClean="0">
                <a:solidFill>
                  <a:srgbClr val="EF8F30"/>
                </a:solidFill>
                <a:latin typeface="Arial" panose="020B0604020202020204" pitchFamily="34" charset="0"/>
              </a:rPr>
              <a:t>Laster</a:t>
            </a:r>
            <a:r>
              <a:rPr lang="en-US" dirty="0" smtClean="0">
                <a:solidFill>
                  <a:srgbClr val="EF8F30"/>
                </a:solidFill>
                <a:latin typeface="Arial" panose="020B0604020202020204" pitchFamily="34" charset="0"/>
              </a:rPr>
              <a:t> etal,2015</a:t>
            </a:r>
            <a:endParaRPr lang="en-US" b="0" i="0" u="none" strike="noStrike" dirty="0">
              <a:solidFill>
                <a:srgbClr val="EF8F30"/>
              </a:solidFill>
              <a:effectLst/>
              <a:latin typeface="Arial" panose="020B0604020202020204" pitchFamily="34" charset="0"/>
            </a:endParaRPr>
          </a:p>
        </p:txBody>
      </p:sp>
    </p:spTree>
    <p:extLst>
      <p:ext uri="{BB962C8B-B14F-4D97-AF65-F5344CB8AC3E}">
        <p14:creationId xmlns:p14="http://schemas.microsoft.com/office/powerpoint/2010/main" val="22755905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3090" y="1271442"/>
            <a:ext cx="6041660" cy="2962913"/>
          </a:xfrm>
          <a:prstGeom prst="rect">
            <a:avLst/>
          </a:prstGeom>
        </p:spPr>
      </p:pic>
      <p:pic>
        <p:nvPicPr>
          <p:cNvPr id="3" name="Picture 2"/>
          <p:cNvPicPr>
            <a:picLocks noChangeAspect="1"/>
          </p:cNvPicPr>
          <p:nvPr/>
        </p:nvPicPr>
        <p:blipFill>
          <a:blip r:embed="rId3"/>
          <a:stretch>
            <a:fillRect/>
          </a:stretch>
        </p:blipFill>
        <p:spPr>
          <a:xfrm>
            <a:off x="825318" y="5284663"/>
            <a:ext cx="9510584" cy="323116"/>
          </a:xfrm>
          <a:prstGeom prst="rect">
            <a:avLst/>
          </a:prstGeom>
        </p:spPr>
      </p:pic>
      <p:sp>
        <p:nvSpPr>
          <p:cNvPr id="4" name="Date Placeholder 3"/>
          <p:cNvSpPr>
            <a:spLocks noGrp="1"/>
          </p:cNvSpPr>
          <p:nvPr>
            <p:ph type="dt" sz="half" idx="10"/>
          </p:nvPr>
        </p:nvSpPr>
        <p:spPr/>
        <p:txBody>
          <a:bodyPr/>
          <a:lstStyle/>
          <a:p>
            <a:fld id="{AA4BDE1D-1DA8-4157-B574-A27E669121C1}"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33</a:t>
            </a:fld>
            <a:endParaRPr lang="en-US">
              <a:solidFill>
                <a:prstClr val="black">
                  <a:tint val="75000"/>
                </a:prstClr>
              </a:solidFill>
            </a:endParaRPr>
          </a:p>
        </p:txBody>
      </p:sp>
    </p:spTree>
    <p:extLst>
      <p:ext uri="{BB962C8B-B14F-4D97-AF65-F5344CB8AC3E}">
        <p14:creationId xmlns:p14="http://schemas.microsoft.com/office/powerpoint/2010/main" val="40669377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7062" y="882880"/>
            <a:ext cx="6096000" cy="2169825"/>
          </a:xfrm>
          <a:prstGeom prst="rect">
            <a:avLst/>
          </a:prstGeom>
        </p:spPr>
        <p:txBody>
          <a:bodyPr>
            <a:spAutoFit/>
          </a:bodyPr>
          <a:lstStyle/>
          <a:p>
            <a:pPr algn="just">
              <a:lnSpc>
                <a:spcPct val="150000"/>
              </a:lnSpc>
            </a:pPr>
            <a:r>
              <a:rPr lang="en-US" sz="20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Mandibular DO</a:t>
            </a:r>
            <a:endParaRPr lang="en-US" sz="1400"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r>
              <a:rPr lang="en-US" sz="1400" dirty="0">
                <a:latin typeface="Times New Roman" panose="02020603050405020304" pitchFamily="18" charset="0"/>
                <a:ea typeface="Calibri" panose="020F0502020204030204" pitchFamily="34" charset="0"/>
                <a:cs typeface="Arial" panose="020B0604020202020204" pitchFamily="34" charset="0"/>
              </a:rPr>
              <a:t>In </a:t>
            </a:r>
            <a:r>
              <a:rPr lang="en-US" sz="1400" dirty="0" err="1">
                <a:latin typeface="Times New Roman" panose="02020603050405020304" pitchFamily="18" charset="0"/>
                <a:ea typeface="Calibri" panose="020F0502020204030204" pitchFamily="34" charset="0"/>
                <a:cs typeface="Arial" panose="020B0604020202020204" pitchFamily="34" charset="0"/>
              </a:rPr>
              <a:t>micrognathia</a:t>
            </a:r>
            <a:r>
              <a:rPr lang="en-US" sz="1400" dirty="0">
                <a:latin typeface="Times New Roman" panose="02020603050405020304" pitchFamily="18" charset="0"/>
                <a:ea typeface="Calibri" panose="020F0502020204030204" pitchFamily="34" charset="0"/>
                <a:cs typeface="Arial" panose="020B0604020202020204" pitchFamily="34" charset="0"/>
              </a:rPr>
              <a:t> or mandibular hypoplasia in anterior–posterior (AP) direction, DO can be considered when superior mandibular body lengthening is needed </a:t>
            </a:r>
            <a:r>
              <a:rPr lang="en-US" sz="1400" dirty="0" smtClean="0">
                <a:latin typeface="Times New Roman" panose="02020603050405020304" pitchFamily="18" charset="0"/>
                <a:ea typeface="Calibri" panose="020F0502020204030204" pitchFamily="34" charset="0"/>
                <a:cs typeface="Arial" panose="020B0604020202020204" pitchFamily="34" charset="0"/>
              </a:rPr>
              <a:t>. </a:t>
            </a:r>
            <a:r>
              <a:rPr lang="en-US" sz="1400" dirty="0">
                <a:latin typeface="Times New Roman" panose="02020603050405020304" pitchFamily="18" charset="0"/>
                <a:ea typeface="Calibri" panose="020F0502020204030204" pitchFamily="34" charset="0"/>
                <a:cs typeface="Arial" panose="020B0604020202020204" pitchFamily="34" charset="0"/>
              </a:rPr>
              <a:t>In comparison, a conventional bilateral sagittal split osteotomy may allow up to 10 mm of jaw lengthening while up to 30 mm advancement could be achieved with DO subjected to the size of device (</a:t>
            </a:r>
            <a:r>
              <a:rPr lang="en-US" sz="1400" dirty="0" err="1">
                <a:latin typeface="Times New Roman" panose="02020603050405020304" pitchFamily="18" charset="0"/>
                <a:ea typeface="Calibri" panose="020F0502020204030204" pitchFamily="34" charset="0"/>
                <a:cs typeface="Arial" panose="020B0604020202020204" pitchFamily="34" charset="0"/>
              </a:rPr>
              <a:t>Baur</a:t>
            </a:r>
            <a:r>
              <a:rPr lang="en-US" sz="1400" dirty="0">
                <a:latin typeface="Times New Roman" panose="02020603050405020304" pitchFamily="18" charset="0"/>
                <a:ea typeface="Calibri" panose="020F0502020204030204" pitchFamily="34" charset="0"/>
                <a:cs typeface="Arial" panose="020B0604020202020204" pitchFamily="34" charset="0"/>
              </a:rPr>
              <a:t>, 2021).</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fld id="{8F738D1F-9405-407E-BA22-B94054A5122D}"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34</a:t>
            </a:fld>
            <a:endParaRPr lang="en-US">
              <a:solidFill>
                <a:prstClr val="black">
                  <a:tint val="75000"/>
                </a:prstClr>
              </a:solidFill>
            </a:endParaRPr>
          </a:p>
        </p:txBody>
      </p:sp>
      <p:pic>
        <p:nvPicPr>
          <p:cNvPr id="6" name="Picture 5"/>
          <p:cNvPicPr>
            <a:picLocks noChangeAspect="1"/>
          </p:cNvPicPr>
          <p:nvPr/>
        </p:nvPicPr>
        <p:blipFill>
          <a:blip r:embed="rId2"/>
          <a:stretch>
            <a:fillRect/>
          </a:stretch>
        </p:blipFill>
        <p:spPr>
          <a:xfrm>
            <a:off x="5514110" y="3171450"/>
            <a:ext cx="5622000" cy="2109904"/>
          </a:xfrm>
          <a:prstGeom prst="rect">
            <a:avLst/>
          </a:prstGeom>
        </p:spPr>
      </p:pic>
      <p:sp>
        <p:nvSpPr>
          <p:cNvPr id="7" name="Rectangle 6"/>
          <p:cNvSpPr/>
          <p:nvPr/>
        </p:nvSpPr>
        <p:spPr>
          <a:xfrm>
            <a:off x="3048000" y="2967335"/>
            <a:ext cx="6096000" cy="923330"/>
          </a:xfrm>
          <a:prstGeom prst="rect">
            <a:avLst/>
          </a:prstGeom>
        </p:spPr>
        <p:txBody>
          <a:bodyPr>
            <a:spAutoFit/>
          </a:bodyPr>
          <a:lstStyle/>
          <a:p>
            <a:pPr fontAlgn="ctr"/>
            <a:r>
              <a:rPr lang="en-US" dirty="0" err="1" smtClean="0">
                <a:solidFill>
                  <a:srgbClr val="111111"/>
                </a:solidFill>
                <a:latin typeface="Roboto"/>
              </a:rPr>
              <a:t>Dallard</a:t>
            </a:r>
            <a:r>
              <a:rPr lang="en-US" dirty="0" smtClean="0">
                <a:solidFill>
                  <a:srgbClr val="111111"/>
                </a:solidFill>
                <a:latin typeface="Roboto"/>
              </a:rPr>
              <a:t> etal,2019</a:t>
            </a:r>
            <a:endParaRPr lang="en-US" dirty="0">
              <a:solidFill>
                <a:srgbClr val="111111"/>
              </a:solidFill>
              <a:latin typeface="Roboto"/>
            </a:endParaRPr>
          </a:p>
          <a:p>
            <a:r>
              <a:rPr lang="en-US" dirty="0"/>
              <a:t/>
            </a:r>
            <a:br>
              <a:rPr lang="en-US" dirty="0"/>
            </a:br>
            <a:endParaRPr lang="en-US" dirty="0"/>
          </a:p>
        </p:txBody>
      </p:sp>
    </p:spTree>
    <p:extLst>
      <p:ext uri="{BB962C8B-B14F-4D97-AF65-F5344CB8AC3E}">
        <p14:creationId xmlns:p14="http://schemas.microsoft.com/office/powerpoint/2010/main" val="45061250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897245" y="1002386"/>
            <a:ext cx="5998984" cy="2969009"/>
          </a:xfrm>
          <a:prstGeom prst="rect">
            <a:avLst/>
          </a:prstGeom>
        </p:spPr>
      </p:pic>
      <p:sp>
        <p:nvSpPr>
          <p:cNvPr id="3" name="Rectangle 2"/>
          <p:cNvSpPr/>
          <p:nvPr/>
        </p:nvSpPr>
        <p:spPr>
          <a:xfrm>
            <a:off x="1047403" y="4862636"/>
            <a:ext cx="6096000" cy="923330"/>
          </a:xfrm>
          <a:prstGeom prst="rect">
            <a:avLst/>
          </a:prstGeom>
        </p:spPr>
        <p:txBody>
          <a:bodyPr>
            <a:spAutoFit/>
          </a:bodyPr>
          <a:lstStyle/>
          <a:p>
            <a:pPr lvl="0" algn="just">
              <a:lnSpc>
                <a:spcPct val="150000"/>
              </a:lnSpc>
            </a:pPr>
            <a:r>
              <a:rPr lang="en-US" sz="1200" dirty="0">
                <a:solidFill>
                  <a:prstClr val="black"/>
                </a:solidFill>
                <a:latin typeface="Times New Roman" panose="02020603050405020304" pitchFamily="18" charset="0"/>
                <a:ea typeface="Calibri" panose="020F0502020204030204" pitchFamily="34" charset="0"/>
                <a:cs typeface="Arial" panose="020B0604020202020204" pitchFamily="34" charset="0"/>
              </a:rPr>
              <a:t>Example of mandibular DO for </a:t>
            </a:r>
            <a:r>
              <a:rPr lang="en-US" sz="1200" dirty="0" err="1">
                <a:solidFill>
                  <a:prstClr val="black"/>
                </a:solidFill>
                <a:latin typeface="Times New Roman" panose="02020603050405020304" pitchFamily="18" charset="0"/>
                <a:ea typeface="Calibri" panose="020F0502020204030204" pitchFamily="34" charset="0"/>
                <a:cs typeface="Arial" panose="020B0604020202020204" pitchFamily="34" charset="0"/>
              </a:rPr>
              <a:t>hypoplastic</a:t>
            </a:r>
            <a:r>
              <a:rPr lang="en-US" sz="1200" dirty="0">
                <a:solidFill>
                  <a:prstClr val="black"/>
                </a:solidFill>
                <a:latin typeface="Times New Roman" panose="02020603050405020304" pitchFamily="18" charset="0"/>
                <a:ea typeface="Calibri" panose="020F0502020204030204" pitchFamily="34" charset="0"/>
                <a:cs typeface="Arial" panose="020B0604020202020204" pitchFamily="34" charset="0"/>
              </a:rPr>
              <a:t> mandible. (a) Application of internal distractor device in parallelism for bilateral mandibular lengthening. (b) Distracted mandible in AP direction.</a:t>
            </a:r>
            <a:endParaRPr lang="en-US" sz="11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sp>
        <p:nvSpPr>
          <p:cNvPr id="4" name="Rectangle 3"/>
          <p:cNvSpPr/>
          <p:nvPr/>
        </p:nvSpPr>
        <p:spPr>
          <a:xfrm>
            <a:off x="364634" y="248088"/>
            <a:ext cx="1952971" cy="553998"/>
          </a:xfrm>
          <a:prstGeom prst="rect">
            <a:avLst/>
          </a:prstGeom>
        </p:spPr>
        <p:txBody>
          <a:bodyPr wrap="none">
            <a:spAutoFit/>
          </a:bodyPr>
          <a:lstStyle/>
          <a:p>
            <a:pPr lvl="0" algn="just">
              <a:lnSpc>
                <a:spcPct val="150000"/>
              </a:lnSpc>
            </a:pPr>
            <a:r>
              <a:rPr lang="en-US" sz="20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Mandibular DO</a:t>
            </a:r>
            <a:endParaRPr lang="en-US" sz="1400" dirty="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sp>
        <p:nvSpPr>
          <p:cNvPr id="5" name="Date Placeholder 4"/>
          <p:cNvSpPr>
            <a:spLocks noGrp="1"/>
          </p:cNvSpPr>
          <p:nvPr>
            <p:ph type="dt" sz="half" idx="10"/>
          </p:nvPr>
        </p:nvSpPr>
        <p:spPr/>
        <p:txBody>
          <a:bodyPr/>
          <a:lstStyle/>
          <a:p>
            <a:fld id="{D6B340E9-000B-47D2-9344-18619CDCF5F2}" type="datetime3">
              <a:rPr lang="en-US" smtClean="0">
                <a:solidFill>
                  <a:prstClr val="black">
                    <a:tint val="75000"/>
                  </a:prstClr>
                </a:solidFill>
              </a:rPr>
              <a:t>4 May 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44B53-A465-4072-A828-3252BB525115}" type="slidenum">
              <a:rPr lang="en-US" smtClean="0">
                <a:solidFill>
                  <a:prstClr val="black">
                    <a:tint val="75000"/>
                  </a:prstClr>
                </a:solidFill>
              </a:rPr>
              <a:pPr/>
              <a:t>35</a:t>
            </a:fld>
            <a:endParaRPr lang="en-US">
              <a:solidFill>
                <a:prstClr val="black">
                  <a:tint val="75000"/>
                </a:prstClr>
              </a:solidFill>
            </a:endParaRPr>
          </a:p>
        </p:txBody>
      </p:sp>
    </p:spTree>
    <p:extLst>
      <p:ext uri="{BB962C8B-B14F-4D97-AF65-F5344CB8AC3E}">
        <p14:creationId xmlns:p14="http://schemas.microsoft.com/office/powerpoint/2010/main" val="188452622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66007" y="1928590"/>
            <a:ext cx="10850880" cy="3046988"/>
          </a:xfrm>
          <a:prstGeom prst="rect">
            <a:avLst/>
          </a:prstGeom>
        </p:spPr>
        <p:txBody>
          <a:bodyPr wrap="square">
            <a:spAutoFit/>
          </a:bodyPr>
          <a:lstStyle/>
          <a:p>
            <a:pPr indent="457200" algn="just">
              <a:lnSpc>
                <a:spcPct val="150000"/>
              </a:lnSpc>
            </a:pPr>
            <a:r>
              <a:rPr lang="en-US" sz="1600" b="1" dirty="0">
                <a:latin typeface="Times New Roman" panose="02020603050405020304" pitchFamily="18" charset="0"/>
                <a:ea typeface="Calibri" panose="020F0502020204030204" pitchFamily="34" charset="0"/>
                <a:cs typeface="Arial" panose="020B0604020202020204" pitchFamily="34" charset="0"/>
              </a:rPr>
              <a:t>Mandibular DO is often indicated in cases </a:t>
            </a:r>
            <a:r>
              <a:rPr lang="en-US" sz="1600" b="1" dirty="0" smtClean="0">
                <a:latin typeface="Times New Roman" panose="02020603050405020304" pitchFamily="18" charset="0"/>
                <a:ea typeface="Calibri" panose="020F0502020204030204" pitchFamily="34" charset="0"/>
                <a:cs typeface="Arial" panose="020B0604020202020204" pitchFamily="34" charset="0"/>
              </a:rPr>
              <a:t>of</a:t>
            </a:r>
          </a:p>
          <a:p>
            <a:pPr indent="457200" algn="just">
              <a:lnSpc>
                <a:spcPct val="150000"/>
              </a:lnSpc>
            </a:pPr>
            <a:r>
              <a:rPr lang="en-US" sz="1600" b="1" dirty="0" smtClean="0">
                <a:latin typeface="Times New Roman" panose="02020603050405020304" pitchFamily="18" charset="0"/>
                <a:ea typeface="Calibri" panose="020F0502020204030204" pitchFamily="34" charset="0"/>
                <a:cs typeface="Arial" panose="020B0604020202020204" pitchFamily="34" charset="0"/>
              </a:rPr>
              <a:t> </a:t>
            </a:r>
            <a:r>
              <a:rPr lang="en-US" sz="1600" b="1" dirty="0">
                <a:latin typeface="Times New Roman" panose="02020603050405020304" pitchFamily="18" charset="0"/>
                <a:ea typeface="Calibri" panose="020F0502020204030204" pitchFamily="34" charset="0"/>
                <a:cs typeface="Arial" panose="020B0604020202020204" pitchFamily="34" charset="0"/>
              </a:rPr>
              <a:t>OSA secondary to conditions such as </a:t>
            </a:r>
            <a:r>
              <a:rPr lang="en-US" sz="1600" b="1" dirty="0" err="1">
                <a:latin typeface="Times New Roman" panose="02020603050405020304" pitchFamily="18" charset="0"/>
                <a:ea typeface="Calibri" panose="020F0502020204030204" pitchFamily="34" charset="0"/>
                <a:cs typeface="Arial" panose="020B0604020202020204" pitchFamily="34" charset="0"/>
              </a:rPr>
              <a:t>Treacher</a:t>
            </a:r>
            <a:r>
              <a:rPr lang="en-US" sz="1600" b="1" dirty="0">
                <a:latin typeface="Times New Roman" panose="02020603050405020304" pitchFamily="18" charset="0"/>
                <a:ea typeface="Calibri" panose="020F0502020204030204" pitchFamily="34" charset="0"/>
                <a:cs typeface="Arial" panose="020B0604020202020204" pitchFamily="34" charset="0"/>
              </a:rPr>
              <a:t> Collins syndrome and non-</a:t>
            </a:r>
            <a:r>
              <a:rPr lang="en-US" sz="1600" b="1" dirty="0" err="1">
                <a:latin typeface="Times New Roman" panose="02020603050405020304" pitchFamily="18" charset="0"/>
                <a:ea typeface="Calibri" panose="020F0502020204030204" pitchFamily="34" charset="0"/>
                <a:cs typeface="Arial" panose="020B0604020202020204" pitchFamily="34" charset="0"/>
              </a:rPr>
              <a:t>syndromic</a:t>
            </a:r>
            <a:r>
              <a:rPr lang="en-US" sz="1600" b="1" dirty="0">
                <a:latin typeface="Times New Roman" panose="02020603050405020304" pitchFamily="18" charset="0"/>
                <a:ea typeface="Calibri" panose="020F0502020204030204" pitchFamily="34" charset="0"/>
                <a:cs typeface="Arial" panose="020B0604020202020204" pitchFamily="34" charset="0"/>
              </a:rPr>
              <a:t> </a:t>
            </a:r>
            <a:r>
              <a:rPr lang="en-US" sz="1600" b="1" dirty="0" err="1">
                <a:latin typeface="Times New Roman" panose="02020603050405020304" pitchFamily="18" charset="0"/>
                <a:ea typeface="Calibri" panose="020F0502020204030204" pitchFamily="34" charset="0"/>
                <a:cs typeface="Arial" panose="020B0604020202020204" pitchFamily="34" charset="0"/>
              </a:rPr>
              <a:t>micrognathia</a:t>
            </a:r>
            <a:r>
              <a:rPr lang="en-US" sz="1600" b="1" dirty="0">
                <a:latin typeface="Times New Roman" panose="02020603050405020304" pitchFamily="18" charset="0"/>
                <a:ea typeface="Calibri" panose="020F0502020204030204" pitchFamily="34" charset="0"/>
                <a:cs typeface="Arial" panose="020B0604020202020204" pitchFamily="34" charset="0"/>
              </a:rPr>
              <a:t>. </a:t>
            </a:r>
            <a:endParaRPr lang="en-US" sz="1600" b="1" dirty="0" smtClean="0">
              <a:latin typeface="Times New Roman" panose="02020603050405020304" pitchFamily="18" charset="0"/>
              <a:ea typeface="Calibri" panose="020F0502020204030204" pitchFamily="34" charset="0"/>
              <a:cs typeface="Arial" panose="020B0604020202020204" pitchFamily="34" charset="0"/>
            </a:endParaRPr>
          </a:p>
          <a:p>
            <a:pPr indent="457200" algn="just">
              <a:lnSpc>
                <a:spcPct val="150000"/>
              </a:lnSpc>
            </a:pPr>
            <a:r>
              <a:rPr lang="en-US" sz="1600" b="1" dirty="0" smtClean="0">
                <a:latin typeface="Times New Roman" panose="02020603050405020304" pitchFamily="18" charset="0"/>
                <a:ea typeface="Calibri" panose="020F0502020204030204" pitchFamily="34" charset="0"/>
                <a:cs typeface="Arial" panose="020B0604020202020204" pitchFamily="34" charset="0"/>
              </a:rPr>
              <a:t>Improvement </a:t>
            </a:r>
            <a:r>
              <a:rPr lang="en-US" sz="1600" b="1" dirty="0">
                <a:latin typeface="Times New Roman" panose="02020603050405020304" pitchFamily="18" charset="0"/>
                <a:ea typeface="Calibri" panose="020F0502020204030204" pitchFamily="34" charset="0"/>
                <a:cs typeface="Arial" panose="020B0604020202020204" pitchFamily="34" charset="0"/>
              </a:rPr>
              <a:t>in apnea hypopnea index (AHI) score could be seen after 15 mm of DO and the distraction could continue up to 25 mm until an acceptable AHI of less than 5 is achieved</a:t>
            </a:r>
            <a:r>
              <a:rPr lang="en-US" sz="1600" b="1" dirty="0" smtClean="0">
                <a:latin typeface="Times New Roman" panose="02020603050405020304" pitchFamily="18" charset="0"/>
                <a:ea typeface="Calibri" panose="020F0502020204030204" pitchFamily="34" charset="0"/>
                <a:cs typeface="Arial" panose="020B0604020202020204" pitchFamily="34" charset="0"/>
              </a:rPr>
              <a:t>.</a:t>
            </a:r>
          </a:p>
          <a:p>
            <a:pPr indent="457200" algn="just">
              <a:lnSpc>
                <a:spcPct val="150000"/>
              </a:lnSpc>
            </a:pPr>
            <a:r>
              <a:rPr lang="en-US" sz="1600" b="1" dirty="0" smtClean="0">
                <a:latin typeface="Times New Roman" panose="02020603050405020304" pitchFamily="18" charset="0"/>
                <a:ea typeface="Calibri" panose="020F0502020204030204" pitchFamily="34" charset="0"/>
                <a:cs typeface="Arial" panose="020B0604020202020204" pitchFamily="34" charset="0"/>
              </a:rPr>
              <a:t> </a:t>
            </a:r>
            <a:r>
              <a:rPr lang="en-US" sz="1600" b="1" dirty="0">
                <a:latin typeface="Times New Roman" panose="02020603050405020304" pitchFamily="18" charset="0"/>
                <a:ea typeface="Calibri" panose="020F0502020204030204" pitchFamily="34" charset="0"/>
                <a:cs typeface="Arial" panose="020B0604020202020204" pitchFamily="34" charset="0"/>
              </a:rPr>
              <a:t>However, the determination of distraction vector is paramount as deviated mandibular arch position at the end of distraction procedure may lead to severe malocclusion. Precaution is also needed intra-operatively as the osteotomy carries the risk of inferior dental nerve injury.</a:t>
            </a:r>
            <a:endParaRPr lang="en-US" sz="1200" b="1" dirty="0">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r>
              <a:rPr lang="en-US" sz="1600" b="1" dirty="0">
                <a:latin typeface="Times New Roman" panose="02020603050405020304" pitchFamily="18" charset="0"/>
                <a:ea typeface="Calibri" panose="020F0502020204030204" pitchFamily="34" charset="0"/>
                <a:cs typeface="Arial" panose="020B0604020202020204" pitchFamily="34" charset="0"/>
              </a:rPr>
              <a:t>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Rectangle 2"/>
          <p:cNvSpPr/>
          <p:nvPr/>
        </p:nvSpPr>
        <p:spPr>
          <a:xfrm>
            <a:off x="1389870" y="807812"/>
            <a:ext cx="1952971" cy="553998"/>
          </a:xfrm>
          <a:prstGeom prst="rect">
            <a:avLst/>
          </a:prstGeom>
        </p:spPr>
        <p:txBody>
          <a:bodyPr wrap="none">
            <a:spAutoFit/>
          </a:bodyPr>
          <a:lstStyle/>
          <a:p>
            <a:pPr lvl="0" algn="just">
              <a:lnSpc>
                <a:spcPct val="150000"/>
              </a:lnSpc>
            </a:pPr>
            <a:r>
              <a:rPr lang="en-US" sz="20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Mandibular DO</a:t>
            </a:r>
            <a:endParaRPr lang="en-US" sz="1400" dirty="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fld id="{22FE663A-2185-47C1-836E-02A4BF4B1D51}"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36</a:t>
            </a:fld>
            <a:endParaRPr lang="en-US">
              <a:solidFill>
                <a:prstClr val="black">
                  <a:tint val="75000"/>
                </a:prstClr>
              </a:solidFill>
            </a:endParaRPr>
          </a:p>
        </p:txBody>
      </p:sp>
    </p:spTree>
    <p:extLst>
      <p:ext uri="{BB962C8B-B14F-4D97-AF65-F5344CB8AC3E}">
        <p14:creationId xmlns:p14="http://schemas.microsoft.com/office/powerpoint/2010/main" val="27157224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6720" y="447962"/>
            <a:ext cx="6096000" cy="2769989"/>
          </a:xfrm>
          <a:prstGeom prst="rect">
            <a:avLst/>
          </a:prstGeom>
        </p:spPr>
        <p:txBody>
          <a:bodyPr>
            <a:spAutoFit/>
          </a:bodyPr>
          <a:lstStyle/>
          <a:p>
            <a:pPr algn="just">
              <a:lnSpc>
                <a:spcPct val="150000"/>
              </a:lnSpc>
            </a:pPr>
            <a:r>
              <a:rPr lang="en-US" b="1" u="sng" dirty="0">
                <a:latin typeface="Times New Roman" panose="02020603050405020304" pitchFamily="18" charset="0"/>
                <a:ea typeface="Calibri" panose="020F0502020204030204" pitchFamily="34" charset="0"/>
                <a:cs typeface="Arial" panose="020B0604020202020204" pitchFamily="34" charset="0"/>
              </a:rPr>
              <a:t>Maxillary DO</a:t>
            </a:r>
            <a:endParaRPr lang="en-US" sz="1100" dirty="0">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r>
              <a:rPr lang="en-US" sz="1400" dirty="0">
                <a:latin typeface="Times New Roman" panose="02020603050405020304" pitchFamily="18" charset="0"/>
                <a:ea typeface="Calibri" panose="020F0502020204030204" pitchFamily="34" charset="0"/>
                <a:cs typeface="Arial" panose="020B0604020202020204" pitchFamily="34" charset="0"/>
              </a:rPr>
              <a:t>This technique can be applied for maxillary advancement in patients with OSA secondary to severe maxillary or </a:t>
            </a:r>
            <a:r>
              <a:rPr lang="en-US" sz="1400" dirty="0" err="1">
                <a:latin typeface="Times New Roman" panose="02020603050405020304" pitchFamily="18" charset="0"/>
                <a:ea typeface="Calibri" panose="020F0502020204030204" pitchFamily="34" charset="0"/>
                <a:cs typeface="Arial" panose="020B0604020202020204" pitchFamily="34" charset="0"/>
              </a:rPr>
              <a:t>midface</a:t>
            </a:r>
            <a:r>
              <a:rPr lang="en-US" sz="1400" dirty="0">
                <a:latin typeface="Times New Roman" panose="02020603050405020304" pitchFamily="18" charset="0"/>
                <a:ea typeface="Calibri" panose="020F0502020204030204" pitchFamily="34" charset="0"/>
                <a:cs typeface="Arial" panose="020B0604020202020204" pitchFamily="34" charset="0"/>
              </a:rPr>
              <a:t> hypoplasia (</a:t>
            </a:r>
            <a:r>
              <a:rPr lang="en-US" sz="1400" dirty="0">
                <a:solidFill>
                  <a:srgbClr val="0563C1"/>
                </a:solidFill>
                <a:latin typeface="Times New Roman" panose="02020603050405020304" pitchFamily="18" charset="0"/>
                <a:ea typeface="Calibri" panose="020F0502020204030204" pitchFamily="34" charset="0"/>
                <a:cs typeface="Arial" panose="020B0604020202020204" pitchFamily="34" charset="0"/>
                <a:hlinkClick r:id="rId2"/>
              </a:rPr>
              <a:t>Figure 6</a:t>
            </a:r>
            <a:r>
              <a:rPr lang="en-US" sz="1400" dirty="0">
                <a:latin typeface="Times New Roman" panose="02020603050405020304" pitchFamily="18" charset="0"/>
                <a:ea typeface="Calibri" panose="020F0502020204030204" pitchFamily="34" charset="0"/>
                <a:cs typeface="Arial" panose="020B0604020202020204" pitchFamily="34" charset="0"/>
              </a:rPr>
              <a:t>). Other condition such as cleft maxillary hypoplasia may also need superior segmental advancement to correct the class III jaw discrepancy. Traditional Le Fort I osteotomy with superior advancement may carry the risk of significant relapse due to scar formation and soft tissue memory. (Shah, 2021) DO allows controlled soft tissue expansion and consolidation period thus reducing this problem.</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5968539" y="2914607"/>
            <a:ext cx="4944110" cy="2775280"/>
          </a:xfrm>
          <a:prstGeom prst="rect">
            <a:avLst/>
          </a:prstGeom>
        </p:spPr>
      </p:pic>
      <p:sp>
        <p:nvSpPr>
          <p:cNvPr id="4" name="Rectangle 3"/>
          <p:cNvSpPr/>
          <p:nvPr/>
        </p:nvSpPr>
        <p:spPr>
          <a:xfrm>
            <a:off x="504306" y="5987940"/>
            <a:ext cx="6096000" cy="923330"/>
          </a:xfrm>
          <a:prstGeom prst="rect">
            <a:avLst/>
          </a:prstGeom>
        </p:spPr>
        <p:txBody>
          <a:bodyPr>
            <a:spAutoFit/>
          </a:bodyPr>
          <a:lstStyle/>
          <a:p>
            <a:pPr algn="just">
              <a:lnSpc>
                <a:spcPct val="150000"/>
              </a:lnSpc>
            </a:pPr>
            <a:r>
              <a:rPr lang="en-US" sz="1200" dirty="0">
                <a:latin typeface="Times New Roman" panose="02020603050405020304" pitchFamily="18" charset="0"/>
                <a:ea typeface="Calibri" panose="020F0502020204030204" pitchFamily="34" charset="0"/>
                <a:cs typeface="Arial" panose="020B0604020202020204" pitchFamily="34" charset="0"/>
              </a:rPr>
              <a:t>Example of maxillary DO </a:t>
            </a:r>
            <a:r>
              <a:rPr lang="en-US" sz="1200" dirty="0" err="1">
                <a:latin typeface="Times New Roman" panose="02020603050405020304" pitchFamily="18" charset="0"/>
                <a:ea typeface="Calibri" panose="020F0502020204030204" pitchFamily="34" charset="0"/>
                <a:cs typeface="Arial" panose="020B0604020202020204" pitchFamily="34" charset="0"/>
              </a:rPr>
              <a:t>hypoplastic</a:t>
            </a:r>
            <a:r>
              <a:rPr lang="en-US" sz="1200" dirty="0">
                <a:latin typeface="Times New Roman" panose="02020603050405020304" pitchFamily="18" charset="0"/>
                <a:ea typeface="Calibri" panose="020F0502020204030204" pitchFamily="34" charset="0"/>
                <a:cs typeface="Arial" panose="020B0604020202020204" pitchFamily="34" charset="0"/>
              </a:rPr>
              <a:t> maxilla. (a) Application of internal distractor device following osteotomy. (b) Distracted maxilla in AP direction.</a:t>
            </a:r>
            <a:endParaRPr lang="en-US" sz="11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pPr>
            <a:r>
              <a:rPr lang="en-US" sz="1200" dirty="0">
                <a:latin typeface="Times New Roman" panose="02020603050405020304" pitchFamily="18"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Date Placeholder 4"/>
          <p:cNvSpPr>
            <a:spLocks noGrp="1"/>
          </p:cNvSpPr>
          <p:nvPr>
            <p:ph type="dt" sz="half" idx="10"/>
          </p:nvPr>
        </p:nvSpPr>
        <p:spPr/>
        <p:txBody>
          <a:bodyPr/>
          <a:lstStyle/>
          <a:p>
            <a:fld id="{A32C522C-80B0-4943-94D1-7FAEAFC0501F}" type="datetime3">
              <a:rPr lang="en-US" smtClean="0">
                <a:solidFill>
                  <a:prstClr val="black">
                    <a:tint val="75000"/>
                  </a:prstClr>
                </a:solidFill>
              </a:rPr>
              <a:t>4 May 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44B53-A465-4072-A828-3252BB525115}" type="slidenum">
              <a:rPr lang="en-US" smtClean="0">
                <a:solidFill>
                  <a:prstClr val="black">
                    <a:tint val="75000"/>
                  </a:prstClr>
                </a:solidFill>
              </a:rPr>
              <a:pPr/>
              <a:t>37</a:t>
            </a:fld>
            <a:endParaRPr lang="en-US">
              <a:solidFill>
                <a:prstClr val="black">
                  <a:tint val="75000"/>
                </a:prstClr>
              </a:solidFill>
            </a:endParaRPr>
          </a:p>
        </p:txBody>
      </p:sp>
    </p:spTree>
    <p:extLst>
      <p:ext uri="{BB962C8B-B14F-4D97-AF65-F5344CB8AC3E}">
        <p14:creationId xmlns:p14="http://schemas.microsoft.com/office/powerpoint/2010/main" val="82420837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3346" y="618935"/>
            <a:ext cx="6096000" cy="3370153"/>
          </a:xfrm>
          <a:prstGeom prst="rect">
            <a:avLst/>
          </a:prstGeom>
        </p:spPr>
        <p:txBody>
          <a:bodyPr>
            <a:spAutoFit/>
          </a:bodyPr>
          <a:lstStyle/>
          <a:p>
            <a:pPr>
              <a:lnSpc>
                <a:spcPct val="150000"/>
              </a:lnSpc>
            </a:pPr>
            <a:r>
              <a:rPr lang="en-US" sz="1600" b="1" u="sng" dirty="0">
                <a:latin typeface="Times New Roman" panose="02020603050405020304" pitchFamily="18" charset="0"/>
                <a:ea typeface="Calibri" panose="020F0502020204030204" pitchFamily="34" charset="0"/>
                <a:cs typeface="Arial" panose="020B0604020202020204" pitchFamily="34" charset="0"/>
              </a:rPr>
              <a:t>Transport DO</a:t>
            </a:r>
            <a:endParaRPr lang="en-US" sz="11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pPr>
            <a:r>
              <a:rPr lang="en-US" sz="1400" dirty="0">
                <a:latin typeface="Times New Roman" panose="02020603050405020304" pitchFamily="18" charset="0"/>
                <a:ea typeface="Calibri" panose="020F0502020204030204" pitchFamily="34" charset="0"/>
                <a:cs typeface="Arial" panose="020B0604020202020204" pitchFamily="34" charset="0"/>
              </a:rPr>
              <a:t>Transport DO can be indicated in a condition where significant defect is presence (</a:t>
            </a:r>
            <a:r>
              <a:rPr lang="en-US" sz="1400" dirty="0">
                <a:solidFill>
                  <a:srgbClr val="0563C1"/>
                </a:solidFill>
                <a:latin typeface="Times New Roman" panose="02020603050405020304" pitchFamily="18" charset="0"/>
                <a:ea typeface="Calibri" panose="020F0502020204030204" pitchFamily="34" charset="0"/>
                <a:cs typeface="Arial" panose="020B0604020202020204" pitchFamily="34" charset="0"/>
                <a:hlinkClick r:id="rId2"/>
              </a:rPr>
              <a:t>Figure 7</a:t>
            </a:r>
            <a:r>
              <a:rPr lang="en-US" sz="1400" dirty="0">
                <a:latin typeface="Times New Roman" panose="02020603050405020304" pitchFamily="18" charset="0"/>
                <a:ea typeface="Calibri" panose="020F0502020204030204" pitchFamily="34" charset="0"/>
                <a:cs typeface="Arial" panose="020B0604020202020204" pitchFamily="34" charset="0"/>
              </a:rPr>
              <a:t>). Defect can be secondary to post-ablative procedure such as in </a:t>
            </a:r>
            <a:r>
              <a:rPr lang="en-US" sz="1400" dirty="0" err="1">
                <a:latin typeface="Times New Roman" panose="02020603050405020304" pitchFamily="18" charset="0"/>
                <a:ea typeface="Calibri" panose="020F0502020204030204" pitchFamily="34" charset="0"/>
                <a:cs typeface="Arial" panose="020B0604020202020204" pitchFamily="34" charset="0"/>
              </a:rPr>
              <a:t>maxillectomy</a:t>
            </a:r>
            <a:r>
              <a:rPr lang="en-US" sz="1400" dirty="0">
                <a:latin typeface="Times New Roman" panose="02020603050405020304" pitchFamily="18" charset="0"/>
                <a:ea typeface="Calibri" panose="020F0502020204030204" pitchFamily="34" charset="0"/>
                <a:cs typeface="Arial" panose="020B0604020202020204" pitchFamily="34" charset="0"/>
              </a:rPr>
              <a:t>, huge cyst </a:t>
            </a:r>
            <a:r>
              <a:rPr lang="en-US" sz="1400" dirty="0" err="1">
                <a:latin typeface="Times New Roman" panose="02020603050405020304" pitchFamily="18" charset="0"/>
                <a:ea typeface="Calibri" panose="020F0502020204030204" pitchFamily="34" charset="0"/>
                <a:cs typeface="Arial" panose="020B0604020202020204" pitchFamily="34" charset="0"/>
              </a:rPr>
              <a:t>enucleation</a:t>
            </a:r>
            <a:r>
              <a:rPr lang="en-US" sz="1400" dirty="0">
                <a:latin typeface="Times New Roman" panose="02020603050405020304" pitchFamily="18" charset="0"/>
                <a:ea typeface="Calibri" panose="020F0502020204030204" pitchFamily="34" charset="0"/>
                <a:cs typeface="Arial" panose="020B0604020202020204" pitchFamily="34" charset="0"/>
              </a:rPr>
              <a:t> or congenital condition such as in facial cleft. Comprehensive planning is important as the pre-determination of osteotomy design and vector is paramount in ensuring the right position for the transported segment is achieved at the targeted opposing bony region. The challenging aspect of transport DO is to ensure the vascularity and maintaining an intact distraction chamber as failure to do so may lead to transport segment </a:t>
            </a:r>
            <a:r>
              <a:rPr lang="en-US" sz="1400" dirty="0" err="1">
                <a:latin typeface="Times New Roman" panose="02020603050405020304" pitchFamily="18" charset="0"/>
                <a:ea typeface="Calibri" panose="020F0502020204030204" pitchFamily="34" charset="0"/>
                <a:cs typeface="Arial" panose="020B0604020202020204" pitchFamily="34" charset="0"/>
              </a:rPr>
              <a:t>resorption</a:t>
            </a:r>
            <a:r>
              <a:rPr lang="en-US" sz="1400" dirty="0">
                <a:latin typeface="Times New Roman" panose="02020603050405020304" pitchFamily="18" charset="0"/>
                <a:ea typeface="Calibri" panose="020F0502020204030204" pitchFamily="34" charset="0"/>
                <a:cs typeface="Arial" panose="020B0604020202020204" pitchFamily="34" charset="0"/>
              </a:rPr>
              <a:t> resulting to a more severe defect.</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6910488" y="1936428"/>
            <a:ext cx="3657917" cy="3694496"/>
          </a:xfrm>
          <a:prstGeom prst="rect">
            <a:avLst/>
          </a:prstGeom>
        </p:spPr>
      </p:pic>
      <p:sp>
        <p:nvSpPr>
          <p:cNvPr id="4" name="Rectangle 3"/>
          <p:cNvSpPr/>
          <p:nvPr/>
        </p:nvSpPr>
        <p:spPr>
          <a:xfrm>
            <a:off x="914400" y="5039930"/>
            <a:ext cx="6096000" cy="646331"/>
          </a:xfrm>
          <a:prstGeom prst="rect">
            <a:avLst/>
          </a:prstGeom>
        </p:spPr>
        <p:txBody>
          <a:bodyPr>
            <a:spAutoFit/>
          </a:bodyPr>
          <a:lstStyle/>
          <a:p>
            <a:pPr algn="just">
              <a:lnSpc>
                <a:spcPct val="150000"/>
              </a:lnSpc>
            </a:pPr>
            <a:r>
              <a:rPr lang="en-US" sz="1200" dirty="0">
                <a:latin typeface="Times New Roman" panose="02020603050405020304" pitchFamily="18" charset="0"/>
                <a:ea typeface="Calibri" panose="020F0502020204030204" pitchFamily="34" charset="0"/>
                <a:cs typeface="Arial" panose="020B0604020202020204" pitchFamily="34" charset="0"/>
              </a:rPr>
              <a:t>Application of transport DO to reconstruct a defect in the right maxillary bone.</a:t>
            </a:r>
            <a:endParaRPr lang="en-US" sz="1100" dirty="0">
              <a:latin typeface="Calibri" panose="020F0502020204030204" pitchFamily="34" charset="0"/>
              <a:ea typeface="Calibri" panose="020F0502020204030204" pitchFamily="34" charset="0"/>
              <a:cs typeface="Arial" panose="020B0604020202020204" pitchFamily="34" charset="0"/>
            </a:endParaRPr>
          </a:p>
          <a:p>
            <a:pPr algn="just">
              <a:lnSpc>
                <a:spcPct val="150000"/>
              </a:lnSpc>
            </a:pPr>
            <a:r>
              <a:rPr lang="en-US" sz="1200" dirty="0">
                <a:latin typeface="Times New Roman" panose="02020603050405020304" pitchFamily="18" charset="0"/>
                <a:ea typeface="Calibri" panose="020F0502020204030204" pitchFamily="34" charset="0"/>
                <a:cs typeface="Arial" panose="020B0604020202020204" pitchFamily="34" charset="0"/>
              </a:rPr>
              <a:t> </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Date Placeholder 4"/>
          <p:cNvSpPr>
            <a:spLocks noGrp="1"/>
          </p:cNvSpPr>
          <p:nvPr>
            <p:ph type="dt" sz="half" idx="10"/>
          </p:nvPr>
        </p:nvSpPr>
        <p:spPr/>
        <p:txBody>
          <a:bodyPr/>
          <a:lstStyle/>
          <a:p>
            <a:fld id="{D8FDA901-41A2-42B6-9EAB-D352A67BA726}" type="datetime3">
              <a:rPr lang="en-US" smtClean="0">
                <a:solidFill>
                  <a:prstClr val="black">
                    <a:tint val="75000"/>
                  </a:prstClr>
                </a:solidFill>
              </a:rPr>
              <a:t>4 May 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44B53-A465-4072-A828-3252BB525115}" type="slidenum">
              <a:rPr lang="en-US" smtClean="0">
                <a:solidFill>
                  <a:prstClr val="black">
                    <a:tint val="75000"/>
                  </a:prstClr>
                </a:solidFill>
              </a:rPr>
              <a:pPr/>
              <a:t>38</a:t>
            </a:fld>
            <a:endParaRPr lang="en-US">
              <a:solidFill>
                <a:prstClr val="black">
                  <a:tint val="75000"/>
                </a:prstClr>
              </a:solidFill>
            </a:endParaRPr>
          </a:p>
        </p:txBody>
      </p:sp>
    </p:spTree>
    <p:extLst>
      <p:ext uri="{BB962C8B-B14F-4D97-AF65-F5344CB8AC3E}">
        <p14:creationId xmlns:p14="http://schemas.microsoft.com/office/powerpoint/2010/main" val="13764830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1891" y="499625"/>
            <a:ext cx="6096000" cy="2400657"/>
          </a:xfrm>
          <a:prstGeom prst="rect">
            <a:avLst/>
          </a:prstGeom>
        </p:spPr>
        <p:txBody>
          <a:bodyPr>
            <a:spAutoFit/>
          </a:bodyPr>
          <a:lstStyle/>
          <a:p>
            <a:pPr algn="just">
              <a:lnSpc>
                <a:spcPct val="150000"/>
              </a:lnSpc>
            </a:pPr>
            <a:r>
              <a:rPr lang="en-US" sz="1600" b="1" u="sng" dirty="0">
                <a:latin typeface="Times New Roman" panose="02020603050405020304" pitchFamily="18" charset="0"/>
                <a:ea typeface="Calibri" panose="020F0502020204030204" pitchFamily="34" charset="0"/>
                <a:cs typeface="Arial" panose="020B0604020202020204" pitchFamily="34" charset="0"/>
              </a:rPr>
              <a:t>Craniofacial DO</a:t>
            </a:r>
            <a:endParaRPr lang="en-US" sz="1100" dirty="0">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r>
              <a:rPr lang="en-US" sz="1400" dirty="0">
                <a:latin typeface="Times New Roman" panose="02020603050405020304" pitchFamily="18" charset="0"/>
                <a:ea typeface="Calibri" panose="020F0502020204030204" pitchFamily="34" charset="0"/>
                <a:cs typeface="Arial" panose="020B0604020202020204" pitchFamily="34" charset="0"/>
              </a:rPr>
              <a:t>Complex congenital craniofacial cases such as </a:t>
            </a:r>
            <a:r>
              <a:rPr lang="en-US" sz="1400" dirty="0" err="1">
                <a:latin typeface="Times New Roman" panose="02020603050405020304" pitchFamily="18" charset="0"/>
                <a:ea typeface="Calibri" panose="020F0502020204030204" pitchFamily="34" charset="0"/>
                <a:cs typeface="Arial" panose="020B0604020202020204" pitchFamily="34" charset="0"/>
              </a:rPr>
              <a:t>syndromic</a:t>
            </a:r>
            <a:r>
              <a:rPr lang="en-US" sz="1400" dirty="0">
                <a:latin typeface="Times New Roman" panose="02020603050405020304" pitchFamily="18" charset="0"/>
                <a:ea typeface="Calibri" panose="020F0502020204030204" pitchFamily="34" charset="0"/>
                <a:cs typeface="Arial" panose="020B0604020202020204" pitchFamily="34" charset="0"/>
              </a:rPr>
              <a:t> </a:t>
            </a:r>
            <a:r>
              <a:rPr lang="en-US" sz="1400" dirty="0" err="1">
                <a:latin typeface="Times New Roman" panose="02020603050405020304" pitchFamily="18" charset="0"/>
                <a:ea typeface="Calibri" panose="020F0502020204030204" pitchFamily="34" charset="0"/>
                <a:cs typeface="Arial" panose="020B0604020202020204" pitchFamily="34" charset="0"/>
              </a:rPr>
              <a:t>craniosynostosis</a:t>
            </a:r>
            <a:r>
              <a:rPr lang="en-US" sz="1400" dirty="0">
                <a:latin typeface="Times New Roman" panose="02020603050405020304" pitchFamily="18" charset="0"/>
                <a:ea typeface="Calibri" panose="020F0502020204030204" pitchFamily="34" charset="0"/>
                <a:cs typeface="Arial" panose="020B0604020202020204" pitchFamily="34" charset="0"/>
              </a:rPr>
              <a:t> may cause serious functional impairment (</a:t>
            </a:r>
            <a:r>
              <a:rPr lang="en-US" sz="1400" dirty="0">
                <a:solidFill>
                  <a:srgbClr val="0563C1"/>
                </a:solidFill>
                <a:latin typeface="Times New Roman" panose="02020603050405020304" pitchFamily="18" charset="0"/>
                <a:ea typeface="Calibri" panose="020F0502020204030204" pitchFamily="34" charset="0"/>
                <a:cs typeface="Arial" panose="020B0604020202020204" pitchFamily="34" charset="0"/>
                <a:hlinkClick r:id="rId2"/>
              </a:rPr>
              <a:t>Figure 8</a:t>
            </a:r>
            <a:r>
              <a:rPr lang="en-US" sz="1400" dirty="0">
                <a:latin typeface="Times New Roman" panose="02020603050405020304" pitchFamily="18" charset="0"/>
                <a:ea typeface="Calibri" panose="020F0502020204030204" pitchFamily="34" charset="0"/>
                <a:cs typeface="Arial" panose="020B0604020202020204" pitchFamily="34" charset="0"/>
              </a:rPr>
              <a:t>). These conditions include </a:t>
            </a:r>
            <a:r>
              <a:rPr lang="en-US" sz="1400" dirty="0" err="1">
                <a:latin typeface="Times New Roman" panose="02020603050405020304" pitchFamily="18" charset="0"/>
                <a:ea typeface="Calibri" panose="020F0502020204030204" pitchFamily="34" charset="0"/>
                <a:cs typeface="Arial" panose="020B0604020202020204" pitchFamily="34" charset="0"/>
              </a:rPr>
              <a:t>Crouzon</a:t>
            </a:r>
            <a:r>
              <a:rPr lang="en-US" sz="1400" dirty="0">
                <a:latin typeface="Times New Roman" panose="02020603050405020304" pitchFamily="18" charset="0"/>
                <a:ea typeface="Calibri" panose="020F0502020204030204" pitchFamily="34" charset="0"/>
                <a:cs typeface="Arial" panose="020B0604020202020204" pitchFamily="34" charset="0"/>
              </a:rPr>
              <a:t>, </a:t>
            </a:r>
            <a:r>
              <a:rPr lang="en-US" sz="1400" dirty="0" err="1">
                <a:latin typeface="Times New Roman" panose="02020603050405020304" pitchFamily="18" charset="0"/>
                <a:ea typeface="Calibri" panose="020F0502020204030204" pitchFamily="34" charset="0"/>
                <a:cs typeface="Arial" panose="020B0604020202020204" pitchFamily="34" charset="0"/>
              </a:rPr>
              <a:t>Apert</a:t>
            </a:r>
            <a:r>
              <a:rPr lang="en-US" sz="1400" dirty="0">
                <a:latin typeface="Times New Roman" panose="02020603050405020304" pitchFamily="18" charset="0"/>
                <a:ea typeface="Calibri" panose="020F0502020204030204" pitchFamily="34" charset="0"/>
                <a:cs typeface="Arial" panose="020B0604020202020204" pitchFamily="34" charset="0"/>
              </a:rPr>
              <a:t> and Pfeiffer syndrome in which patients may suffer serious functional problems associated to increased ICP, severe </a:t>
            </a:r>
            <a:r>
              <a:rPr lang="en-US" sz="1400" dirty="0" err="1">
                <a:latin typeface="Times New Roman" panose="02020603050405020304" pitchFamily="18" charset="0"/>
                <a:ea typeface="Calibri" panose="020F0502020204030204" pitchFamily="34" charset="0"/>
                <a:cs typeface="Arial" panose="020B0604020202020204" pitchFamily="34" charset="0"/>
              </a:rPr>
              <a:t>exorbitism</a:t>
            </a:r>
            <a:r>
              <a:rPr lang="en-US" sz="1400" dirty="0">
                <a:latin typeface="Times New Roman" panose="02020603050405020304" pitchFamily="18" charset="0"/>
                <a:ea typeface="Calibri" panose="020F0502020204030204" pitchFamily="34" charset="0"/>
                <a:cs typeface="Arial" panose="020B0604020202020204" pitchFamily="34" charset="0"/>
              </a:rPr>
              <a:t> and OSA secondary to structural growth abnormality related to the early fusion of cranial sutures.</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6899564" y="2294986"/>
            <a:ext cx="4640652" cy="2976453"/>
          </a:xfrm>
          <a:prstGeom prst="rect">
            <a:avLst/>
          </a:prstGeom>
        </p:spPr>
      </p:pic>
      <p:sp>
        <p:nvSpPr>
          <p:cNvPr id="4" name="Rectangle 3"/>
          <p:cNvSpPr/>
          <p:nvPr/>
        </p:nvSpPr>
        <p:spPr>
          <a:xfrm>
            <a:off x="288173" y="4078779"/>
            <a:ext cx="6090457" cy="1745842"/>
          </a:xfrm>
          <a:prstGeom prst="rect">
            <a:avLst/>
          </a:prstGeom>
        </p:spPr>
        <p:txBody>
          <a:bodyPr wrap="square">
            <a:spAutoFit/>
          </a:bodyPr>
          <a:lstStyle/>
          <a:p>
            <a:pPr algn="just">
              <a:lnSpc>
                <a:spcPct val="150000"/>
              </a:lnSpc>
            </a:pPr>
            <a:r>
              <a:rPr lang="en-US" sz="1200" dirty="0">
                <a:latin typeface="Times New Roman" panose="02020603050405020304" pitchFamily="18" charset="0"/>
                <a:ea typeface="Calibri" panose="020F0502020204030204" pitchFamily="34" charset="0"/>
                <a:cs typeface="Arial" panose="020B0604020202020204" pitchFamily="34" charset="0"/>
              </a:rPr>
              <a:t>Craniofacial DO in a Pfeiffer syndrome patient incorporating external and internal devices. External device in which the head frame is fixed at parietal region using percutaneous cranial pins uses pulling mechanism by wires at supraorbital and maxillary regions to advance the bone. Internal device at </a:t>
            </a:r>
            <a:r>
              <a:rPr lang="en-US" sz="1200" dirty="0" err="1">
                <a:latin typeface="Times New Roman" panose="02020603050405020304" pitchFamily="18" charset="0"/>
                <a:ea typeface="Calibri" panose="020F0502020204030204" pitchFamily="34" charset="0"/>
                <a:cs typeface="Arial" panose="020B0604020202020204" pitchFamily="34" charset="0"/>
              </a:rPr>
              <a:t>zygoma</a:t>
            </a:r>
            <a:r>
              <a:rPr lang="en-US" sz="1200" dirty="0">
                <a:latin typeface="Times New Roman" panose="02020603050405020304" pitchFamily="18" charset="0"/>
                <a:ea typeface="Calibri" panose="020F0502020204030204" pitchFamily="34" charset="0"/>
                <a:cs typeface="Arial" panose="020B0604020202020204" pitchFamily="34" charset="0"/>
              </a:rPr>
              <a:t> area uses pushing mechanism to push the bone forward. Combination of these two mechanisms provide a stable distraction of the </a:t>
            </a:r>
            <a:r>
              <a:rPr lang="en-US" sz="1200" dirty="0" err="1">
                <a:latin typeface="Times New Roman" panose="02020603050405020304" pitchFamily="18" charset="0"/>
                <a:ea typeface="Calibri" panose="020F0502020204030204" pitchFamily="34" charset="0"/>
                <a:cs typeface="Arial" panose="020B0604020202020204" pitchFamily="34" charset="0"/>
              </a:rPr>
              <a:t>midfacial</a:t>
            </a:r>
            <a:r>
              <a:rPr lang="en-US" sz="1200" dirty="0">
                <a:latin typeface="Times New Roman" panose="02020603050405020304" pitchFamily="18" charset="0"/>
                <a:ea typeface="Calibri" panose="020F0502020204030204" pitchFamily="34" charset="0"/>
                <a:cs typeface="Arial" panose="020B0604020202020204" pitchFamily="34" charset="0"/>
              </a:rPr>
              <a:t> bone with equal distribution of forces. </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5" name="Date Placeholder 4"/>
          <p:cNvSpPr>
            <a:spLocks noGrp="1"/>
          </p:cNvSpPr>
          <p:nvPr>
            <p:ph type="dt" sz="half" idx="10"/>
          </p:nvPr>
        </p:nvSpPr>
        <p:spPr/>
        <p:txBody>
          <a:bodyPr/>
          <a:lstStyle/>
          <a:p>
            <a:fld id="{E9E91E1D-0F99-4758-85C5-15E1F4771D04}" type="datetime3">
              <a:rPr lang="en-US" smtClean="0">
                <a:solidFill>
                  <a:prstClr val="black">
                    <a:tint val="75000"/>
                  </a:prstClr>
                </a:solidFill>
              </a:rPr>
              <a:t>4 May 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44B53-A465-4072-A828-3252BB525115}" type="slidenum">
              <a:rPr lang="en-US" smtClean="0">
                <a:solidFill>
                  <a:prstClr val="black">
                    <a:tint val="75000"/>
                  </a:prstClr>
                </a:solidFill>
              </a:rPr>
              <a:pPr/>
              <a:t>39</a:t>
            </a:fld>
            <a:endParaRPr lang="en-US">
              <a:solidFill>
                <a:prstClr val="black">
                  <a:tint val="75000"/>
                </a:prstClr>
              </a:solidFill>
            </a:endParaRPr>
          </a:p>
        </p:txBody>
      </p:sp>
    </p:spTree>
    <p:extLst>
      <p:ext uri="{BB962C8B-B14F-4D97-AF65-F5344CB8AC3E}">
        <p14:creationId xmlns:p14="http://schemas.microsoft.com/office/powerpoint/2010/main" val="383206000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09353" y="793387"/>
            <a:ext cx="6096000" cy="4341381"/>
          </a:xfrm>
          <a:prstGeom prst="rect">
            <a:avLst/>
          </a:prstGeom>
        </p:spPr>
        <p:txBody>
          <a:bodyPr>
            <a:spAutoFit/>
          </a:bodyPr>
          <a:lstStyle/>
          <a:p>
            <a:pPr indent="457200" algn="just">
              <a:lnSpc>
                <a:spcPct val="150000"/>
              </a:lnSpc>
            </a:pPr>
            <a:r>
              <a:rPr lang="en-US" sz="24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Distraction </a:t>
            </a:r>
            <a:r>
              <a:rPr lang="en-US" sz="2400" b="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osteogenesis</a:t>
            </a:r>
            <a:r>
              <a:rPr lang="en-US" sz="24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 (DO)</a:t>
            </a:r>
            <a:r>
              <a:rPr lang="en-US" sz="1400" b="1" dirty="0">
                <a:latin typeface="Times New Roman" panose="02020603050405020304" pitchFamily="18" charset="0"/>
                <a:ea typeface="Calibri" panose="020F0502020204030204" pitchFamily="34" charset="0"/>
                <a:cs typeface="Arial" panose="020B0604020202020204" pitchFamily="34" charset="0"/>
              </a:rPr>
              <a:t> </a:t>
            </a:r>
            <a:r>
              <a:rPr lang="en-US" b="1" dirty="0">
                <a:latin typeface="Times New Roman" panose="02020603050405020304" pitchFamily="18" charset="0"/>
                <a:ea typeface="Calibri" panose="020F0502020204030204" pitchFamily="34" charset="0"/>
                <a:cs typeface="Arial" panose="020B0604020202020204" pitchFamily="34" charset="0"/>
              </a:rPr>
              <a:t>is used in </a:t>
            </a:r>
            <a:r>
              <a:rPr lang="en-US" b="1" dirty="0">
                <a:solidFill>
                  <a:srgbClr val="0563C1"/>
                </a:solidFill>
                <a:latin typeface="Times New Roman" panose="02020603050405020304" pitchFamily="18" charset="0"/>
                <a:ea typeface="Calibri" panose="020F0502020204030204" pitchFamily="34" charset="0"/>
                <a:cs typeface="Arial" panose="020B0604020202020204" pitchFamily="34" charset="0"/>
                <a:hlinkClick r:id="rId2" tooltip="Orthopedic surgery"/>
              </a:rPr>
              <a:t>orthopedic surgery</a:t>
            </a:r>
            <a:r>
              <a:rPr lang="en-US" b="1" dirty="0">
                <a:latin typeface="Times New Roman" panose="02020603050405020304" pitchFamily="18" charset="0"/>
                <a:ea typeface="Calibri" panose="020F0502020204030204" pitchFamily="34" charset="0"/>
                <a:cs typeface="Arial" panose="020B0604020202020204" pitchFamily="34" charset="0"/>
              </a:rPr>
              <a:t>, and </a:t>
            </a:r>
            <a:r>
              <a:rPr lang="en-US" b="1" dirty="0">
                <a:solidFill>
                  <a:srgbClr val="0563C1"/>
                </a:solidFill>
                <a:latin typeface="Times New Roman" panose="02020603050405020304" pitchFamily="18" charset="0"/>
                <a:ea typeface="Calibri" panose="020F0502020204030204" pitchFamily="34" charset="0"/>
                <a:cs typeface="Arial" panose="020B0604020202020204" pitchFamily="34" charset="0"/>
                <a:hlinkClick r:id="rId3" tooltip="Oral and maxillofacial surgery"/>
              </a:rPr>
              <a:t>oral and maxillofacial surgery</a:t>
            </a:r>
            <a:r>
              <a:rPr lang="en-US" b="1" dirty="0">
                <a:latin typeface="Times New Roman" panose="02020603050405020304" pitchFamily="18" charset="0"/>
                <a:ea typeface="Calibri" panose="020F0502020204030204" pitchFamily="34" charset="0"/>
                <a:cs typeface="Arial" panose="020B0604020202020204" pitchFamily="34" charset="0"/>
              </a:rPr>
              <a:t> to repair </a:t>
            </a:r>
            <a:r>
              <a:rPr lang="en-US" b="1" dirty="0">
                <a:solidFill>
                  <a:srgbClr val="0563C1"/>
                </a:solidFill>
                <a:latin typeface="Times New Roman" panose="02020603050405020304" pitchFamily="18" charset="0"/>
                <a:ea typeface="Calibri" panose="020F0502020204030204" pitchFamily="34" charset="0"/>
                <a:cs typeface="Arial" panose="020B0604020202020204" pitchFamily="34" charset="0"/>
                <a:hlinkClick r:id="rId4" tooltip="Skeleton"/>
              </a:rPr>
              <a:t>skeletal</a:t>
            </a:r>
            <a:r>
              <a:rPr lang="en-US" b="1" dirty="0">
                <a:latin typeface="Times New Roman" panose="02020603050405020304" pitchFamily="18" charset="0"/>
                <a:ea typeface="Calibri" panose="020F0502020204030204" pitchFamily="34" charset="0"/>
                <a:cs typeface="Arial" panose="020B0604020202020204" pitchFamily="34" charset="0"/>
              </a:rPr>
              <a:t> </a:t>
            </a:r>
            <a:r>
              <a:rPr lang="en-US" b="1" dirty="0">
                <a:solidFill>
                  <a:srgbClr val="0563C1"/>
                </a:solidFill>
                <a:latin typeface="Times New Roman" panose="02020603050405020304" pitchFamily="18" charset="0"/>
                <a:ea typeface="Calibri" panose="020F0502020204030204" pitchFamily="34" charset="0"/>
                <a:cs typeface="Arial" panose="020B0604020202020204" pitchFamily="34" charset="0"/>
                <a:hlinkClick r:id="rId5" tooltip="Deformity"/>
              </a:rPr>
              <a:t>deformities</a:t>
            </a:r>
            <a:r>
              <a:rPr lang="en-US" b="1" dirty="0">
                <a:latin typeface="Times New Roman" panose="02020603050405020304" pitchFamily="18" charset="0"/>
                <a:ea typeface="Calibri" panose="020F0502020204030204" pitchFamily="34" charset="0"/>
                <a:cs typeface="Arial" panose="020B0604020202020204" pitchFamily="34" charset="0"/>
              </a:rPr>
              <a:t> and in reconstructive surgery. It was originally used to treat problems like </a:t>
            </a:r>
            <a:r>
              <a:rPr lang="en-US" b="1" dirty="0">
                <a:solidFill>
                  <a:srgbClr val="0563C1"/>
                </a:solidFill>
                <a:latin typeface="Times New Roman" panose="02020603050405020304" pitchFamily="18" charset="0"/>
                <a:ea typeface="Calibri" panose="020F0502020204030204" pitchFamily="34" charset="0"/>
                <a:cs typeface="Arial" panose="020B0604020202020204" pitchFamily="34" charset="0"/>
                <a:hlinkClick r:id="rId6" tooltip="Unequal leg length"/>
              </a:rPr>
              <a:t>unequal leg length</a:t>
            </a:r>
            <a:r>
              <a:rPr lang="en-US" b="1" dirty="0">
                <a:latin typeface="Times New Roman" panose="02020603050405020304" pitchFamily="18" charset="0"/>
                <a:ea typeface="Calibri" panose="020F0502020204030204" pitchFamily="34" charset="0"/>
                <a:cs typeface="Arial" panose="020B0604020202020204" pitchFamily="34" charset="0"/>
              </a:rPr>
              <a:t>, but since the 1980s is most commonly used to treat issues like </a:t>
            </a:r>
            <a:r>
              <a:rPr lang="en-US" b="1" dirty="0" err="1">
                <a:solidFill>
                  <a:srgbClr val="0563C1"/>
                </a:solidFill>
                <a:latin typeface="Times New Roman" panose="02020603050405020304" pitchFamily="18" charset="0"/>
                <a:ea typeface="Calibri" panose="020F0502020204030204" pitchFamily="34" charset="0"/>
                <a:cs typeface="Arial" panose="020B0604020202020204" pitchFamily="34" charset="0"/>
                <a:hlinkClick r:id="rId7" tooltip="Hemifacial microsomia"/>
              </a:rPr>
              <a:t>hemifacial</a:t>
            </a:r>
            <a:r>
              <a:rPr lang="en-US" b="1" dirty="0">
                <a:solidFill>
                  <a:srgbClr val="0563C1"/>
                </a:solidFill>
                <a:latin typeface="Times New Roman" panose="02020603050405020304" pitchFamily="18" charset="0"/>
                <a:ea typeface="Calibri" panose="020F0502020204030204" pitchFamily="34" charset="0"/>
                <a:cs typeface="Arial" panose="020B0604020202020204" pitchFamily="34" charset="0"/>
                <a:hlinkClick r:id="rId7" tooltip="Hemifacial microsomia"/>
              </a:rPr>
              <a:t> </a:t>
            </a:r>
            <a:r>
              <a:rPr lang="en-US" b="1" dirty="0" err="1">
                <a:solidFill>
                  <a:srgbClr val="0563C1"/>
                </a:solidFill>
                <a:latin typeface="Times New Roman" panose="02020603050405020304" pitchFamily="18" charset="0"/>
                <a:ea typeface="Calibri" panose="020F0502020204030204" pitchFamily="34" charset="0"/>
                <a:cs typeface="Arial" panose="020B0604020202020204" pitchFamily="34" charset="0"/>
                <a:hlinkClick r:id="rId7" tooltip="Hemifacial microsomia"/>
              </a:rPr>
              <a:t>microsomia</a:t>
            </a:r>
            <a:r>
              <a:rPr lang="en-US" b="1" dirty="0">
                <a:latin typeface="Times New Roman" panose="02020603050405020304" pitchFamily="18" charset="0"/>
                <a:ea typeface="Calibri" panose="020F0502020204030204" pitchFamily="34" charset="0"/>
                <a:cs typeface="Arial" panose="020B0604020202020204" pitchFamily="34" charset="0"/>
              </a:rPr>
              <a:t>, </a:t>
            </a:r>
            <a:r>
              <a:rPr lang="en-US" b="1" dirty="0" err="1">
                <a:solidFill>
                  <a:srgbClr val="0563C1"/>
                </a:solidFill>
                <a:latin typeface="Times New Roman" panose="02020603050405020304" pitchFamily="18" charset="0"/>
                <a:ea typeface="Calibri" panose="020F0502020204030204" pitchFamily="34" charset="0"/>
                <a:cs typeface="Arial" panose="020B0604020202020204" pitchFamily="34" charset="0"/>
                <a:hlinkClick r:id="rId8" tooltip="Micrognathism"/>
              </a:rPr>
              <a:t>micrognathism</a:t>
            </a:r>
            <a:r>
              <a:rPr lang="en-US" b="1" dirty="0">
                <a:latin typeface="Times New Roman" panose="02020603050405020304" pitchFamily="18" charset="0"/>
                <a:ea typeface="Calibri" panose="020F0502020204030204" pitchFamily="34" charset="0"/>
                <a:cs typeface="Arial" panose="020B0604020202020204" pitchFamily="34" charset="0"/>
              </a:rPr>
              <a:t> (chin so small it causes health problems), </a:t>
            </a:r>
            <a:r>
              <a:rPr lang="en-US" b="1" dirty="0" err="1">
                <a:solidFill>
                  <a:srgbClr val="0563C1"/>
                </a:solidFill>
                <a:latin typeface="Times New Roman" panose="02020603050405020304" pitchFamily="18" charset="0"/>
                <a:ea typeface="Calibri" panose="020F0502020204030204" pitchFamily="34" charset="0"/>
                <a:cs typeface="Arial" panose="020B0604020202020204" pitchFamily="34" charset="0"/>
                <a:hlinkClick r:id="rId9" tooltip="Craniofrontonasal dysplasia"/>
              </a:rPr>
              <a:t>craniofrontonasal</a:t>
            </a:r>
            <a:r>
              <a:rPr lang="en-US" b="1" dirty="0">
                <a:solidFill>
                  <a:srgbClr val="0563C1"/>
                </a:solidFill>
                <a:latin typeface="Times New Roman" panose="02020603050405020304" pitchFamily="18" charset="0"/>
                <a:ea typeface="Calibri" panose="020F0502020204030204" pitchFamily="34" charset="0"/>
                <a:cs typeface="Arial" panose="020B0604020202020204" pitchFamily="34" charset="0"/>
                <a:hlinkClick r:id="rId9" tooltip="Craniofrontonasal dysplasia"/>
              </a:rPr>
              <a:t> </a:t>
            </a:r>
            <a:r>
              <a:rPr lang="en-US" b="1" dirty="0" err="1">
                <a:solidFill>
                  <a:srgbClr val="0563C1"/>
                </a:solidFill>
                <a:latin typeface="Times New Roman" panose="02020603050405020304" pitchFamily="18" charset="0"/>
                <a:ea typeface="Calibri" panose="020F0502020204030204" pitchFamily="34" charset="0"/>
                <a:cs typeface="Arial" panose="020B0604020202020204" pitchFamily="34" charset="0"/>
                <a:hlinkClick r:id="rId9" tooltip="Craniofrontonasal dysplasia"/>
              </a:rPr>
              <a:t>dysplasias</a:t>
            </a:r>
            <a:r>
              <a:rPr lang="en-US" b="1" dirty="0">
                <a:latin typeface="Times New Roman" panose="02020603050405020304" pitchFamily="18" charset="0"/>
                <a:ea typeface="Calibri" panose="020F0502020204030204" pitchFamily="34" charset="0"/>
                <a:cs typeface="Arial" panose="020B0604020202020204" pitchFamily="34" charset="0"/>
              </a:rPr>
              <a:t>, </a:t>
            </a:r>
            <a:r>
              <a:rPr lang="en-US" b="1" dirty="0" err="1">
                <a:solidFill>
                  <a:srgbClr val="0563C1"/>
                </a:solidFill>
                <a:latin typeface="Times New Roman" panose="02020603050405020304" pitchFamily="18" charset="0"/>
                <a:ea typeface="Calibri" panose="020F0502020204030204" pitchFamily="34" charset="0"/>
                <a:cs typeface="Arial" panose="020B0604020202020204" pitchFamily="34" charset="0"/>
                <a:hlinkClick r:id="rId10" tooltip="Craniosynostosis"/>
              </a:rPr>
              <a:t>craniosynostosis</a:t>
            </a:r>
            <a:r>
              <a:rPr lang="en-US" b="1" dirty="0">
                <a:latin typeface="Times New Roman" panose="02020603050405020304" pitchFamily="18" charset="0"/>
                <a:ea typeface="Calibri" panose="020F0502020204030204" pitchFamily="34" charset="0"/>
                <a:cs typeface="Arial" panose="020B0604020202020204" pitchFamily="34" charset="0"/>
              </a:rPr>
              <a:t>, as well as </a:t>
            </a:r>
            <a:r>
              <a:rPr lang="en-US" b="1" dirty="0">
                <a:solidFill>
                  <a:srgbClr val="0563C1"/>
                </a:solidFill>
                <a:latin typeface="Times New Roman" panose="02020603050405020304" pitchFamily="18" charset="0"/>
                <a:ea typeface="Calibri" panose="020F0502020204030204" pitchFamily="34" charset="0"/>
                <a:cs typeface="Arial" panose="020B0604020202020204" pitchFamily="34" charset="0"/>
                <a:hlinkClick r:id="rId11" tooltip="Airway obstruction"/>
              </a:rPr>
              <a:t>airway obstruction</a:t>
            </a:r>
            <a:r>
              <a:rPr lang="en-US" b="1" dirty="0">
                <a:latin typeface="Times New Roman" panose="02020603050405020304" pitchFamily="18" charset="0"/>
                <a:ea typeface="Calibri" panose="020F0502020204030204" pitchFamily="34" charset="0"/>
                <a:cs typeface="Arial" panose="020B0604020202020204" pitchFamily="34" charset="0"/>
              </a:rPr>
              <a:t> in babies caused by </a:t>
            </a:r>
            <a:r>
              <a:rPr lang="en-US" b="1" dirty="0" err="1">
                <a:solidFill>
                  <a:srgbClr val="0563C1"/>
                </a:solidFill>
                <a:latin typeface="Times New Roman" panose="02020603050405020304" pitchFamily="18" charset="0"/>
                <a:ea typeface="Calibri" panose="020F0502020204030204" pitchFamily="34" charset="0"/>
                <a:cs typeface="Arial" panose="020B0604020202020204" pitchFamily="34" charset="0"/>
                <a:hlinkClick r:id="rId12" tooltip="Glossoptosis"/>
              </a:rPr>
              <a:t>glossoptosis</a:t>
            </a:r>
            <a:r>
              <a:rPr lang="en-US" b="1" dirty="0">
                <a:latin typeface="Times New Roman" panose="02020603050405020304" pitchFamily="18" charset="0"/>
                <a:ea typeface="Calibri" panose="020F0502020204030204" pitchFamily="34" charset="0"/>
                <a:cs typeface="Arial" panose="020B0604020202020204" pitchFamily="34" charset="0"/>
              </a:rPr>
              <a:t> (tongue recessed too far back in the mouth) or </a:t>
            </a:r>
            <a:r>
              <a:rPr lang="en-US" b="1" dirty="0" err="1">
                <a:latin typeface="Times New Roman" panose="02020603050405020304" pitchFamily="18" charset="0"/>
                <a:ea typeface="Calibri" panose="020F0502020204030204" pitchFamily="34" charset="0"/>
                <a:cs typeface="Arial" panose="020B0604020202020204" pitchFamily="34" charset="0"/>
              </a:rPr>
              <a:t>micrognathism</a:t>
            </a:r>
            <a:r>
              <a:rPr lang="en-US" b="1" dirty="0">
                <a:latin typeface="Times New Roman" panose="02020603050405020304" pitchFamily="18" charset="0"/>
                <a:ea typeface="Calibri" panose="020F0502020204030204" pitchFamily="34" charset="0"/>
                <a:cs typeface="Arial" panose="020B0604020202020204" pitchFamily="34" charset="0"/>
              </a:rPr>
              <a:t>.</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13"/>
          <a:stretch>
            <a:fillRect/>
          </a:stretch>
        </p:blipFill>
        <p:spPr>
          <a:xfrm>
            <a:off x="7881504" y="1038398"/>
            <a:ext cx="2857500" cy="1600200"/>
          </a:xfrm>
          <a:prstGeom prst="rect">
            <a:avLst/>
          </a:prstGeom>
        </p:spPr>
      </p:pic>
      <p:pic>
        <p:nvPicPr>
          <p:cNvPr id="5" name="Picture 4"/>
          <p:cNvPicPr>
            <a:picLocks noChangeAspect="1"/>
          </p:cNvPicPr>
          <p:nvPr/>
        </p:nvPicPr>
        <p:blipFill>
          <a:blip r:embed="rId14"/>
          <a:stretch>
            <a:fillRect/>
          </a:stretch>
        </p:blipFill>
        <p:spPr>
          <a:xfrm>
            <a:off x="8000566" y="2964077"/>
            <a:ext cx="2619375" cy="1743075"/>
          </a:xfrm>
          <a:prstGeom prst="rect">
            <a:avLst/>
          </a:prstGeom>
        </p:spPr>
      </p:pic>
      <p:sp>
        <p:nvSpPr>
          <p:cNvPr id="6" name="Rectangle 5"/>
          <p:cNvSpPr/>
          <p:nvPr/>
        </p:nvSpPr>
        <p:spPr>
          <a:xfrm>
            <a:off x="7756027" y="5771403"/>
            <a:ext cx="1479892" cy="369332"/>
          </a:xfrm>
          <a:prstGeom prst="rect">
            <a:avLst/>
          </a:prstGeom>
        </p:spPr>
        <p:txBody>
          <a:bodyPr wrap="none">
            <a:spAutoFit/>
          </a:bodyPr>
          <a:lstStyle/>
          <a:p>
            <a:r>
              <a:rPr lang="en-US" dirty="0" smtClean="0">
                <a:solidFill>
                  <a:srgbClr val="064785"/>
                </a:solidFill>
                <a:latin typeface="HCo Gotham SSm"/>
                <a:hlinkClick r:id="rId15"/>
              </a:rPr>
              <a:t>Daniel,2018</a:t>
            </a:r>
            <a:r>
              <a:rPr lang="en-US" dirty="0">
                <a:solidFill>
                  <a:srgbClr val="064785"/>
                </a:solidFill>
                <a:latin typeface="HCo Gotham SSm"/>
                <a:hlinkClick r:id="rId15"/>
              </a:rPr>
              <a:t> </a:t>
            </a:r>
            <a:endParaRPr lang="en-US" dirty="0"/>
          </a:p>
        </p:txBody>
      </p:sp>
      <p:sp>
        <p:nvSpPr>
          <p:cNvPr id="2" name="Date Placeholder 1"/>
          <p:cNvSpPr>
            <a:spLocks noGrp="1"/>
          </p:cNvSpPr>
          <p:nvPr>
            <p:ph type="dt" sz="half" idx="10"/>
          </p:nvPr>
        </p:nvSpPr>
        <p:spPr/>
        <p:txBody>
          <a:bodyPr/>
          <a:lstStyle/>
          <a:p>
            <a:fld id="{4DD775BF-A022-473C-9618-EE2E38EC94A9}" type="datetime3">
              <a:rPr lang="en-US" smtClean="0">
                <a:solidFill>
                  <a:prstClr val="black">
                    <a:tint val="75000"/>
                  </a:prstClr>
                </a:solidFill>
              </a:rPr>
              <a:t>4 May 2023</a:t>
            </a:fld>
            <a:endParaRPr lang="en-US">
              <a:solidFill>
                <a:prstClr val="black">
                  <a:tint val="75000"/>
                </a:prstClr>
              </a:solidFill>
            </a:endParaRPr>
          </a:p>
        </p:txBody>
      </p:sp>
      <p:sp>
        <p:nvSpPr>
          <p:cNvPr id="7" name="Footer Placeholder 6"/>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8" name="Slide Number Placeholder 7"/>
          <p:cNvSpPr>
            <a:spLocks noGrp="1"/>
          </p:cNvSpPr>
          <p:nvPr>
            <p:ph type="sldNum" sz="quarter" idx="12"/>
          </p:nvPr>
        </p:nvSpPr>
        <p:spPr/>
        <p:txBody>
          <a:bodyPr/>
          <a:lstStyle/>
          <a:p>
            <a:fld id="{EDD44B53-A465-4072-A828-3252BB525115}"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2002119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090172"/>
            <a:ext cx="6096000" cy="2677656"/>
          </a:xfrm>
          <a:prstGeom prst="rect">
            <a:avLst/>
          </a:prstGeom>
        </p:spPr>
        <p:txBody>
          <a:bodyPr>
            <a:spAutoFit/>
          </a:bodyPr>
          <a:lstStyle/>
          <a:p>
            <a:pPr algn="just">
              <a:lnSpc>
                <a:spcPct val="150000"/>
              </a:lnSpc>
            </a:pPr>
            <a:r>
              <a:rPr lang="en-US" sz="1400" dirty="0">
                <a:latin typeface="Times New Roman" panose="02020603050405020304" pitchFamily="18" charset="0"/>
                <a:ea typeface="Calibri" panose="020F0502020204030204" pitchFamily="34" charset="0"/>
                <a:cs typeface="Arial" panose="020B0604020202020204" pitchFamily="34" charset="0"/>
              </a:rPr>
              <a:t>Despite its huge size, this external device is made of lightweight aluminum, titanium and carbon fiber components for patient comfort.</a:t>
            </a:r>
            <a:endParaRPr lang="en-US" sz="1100" dirty="0">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r>
              <a:rPr lang="en-US" sz="1400" dirty="0">
                <a:latin typeface="Times New Roman" panose="02020603050405020304" pitchFamily="18" charset="0"/>
                <a:ea typeface="Calibri" panose="020F0502020204030204" pitchFamily="34" charset="0"/>
                <a:cs typeface="Arial" panose="020B0604020202020204" pitchFamily="34" charset="0"/>
              </a:rPr>
              <a:t>Patients with these problems often require massive segmental expansion of the skull and </a:t>
            </a:r>
            <a:r>
              <a:rPr lang="en-US" sz="1400" dirty="0" err="1">
                <a:latin typeface="Times New Roman" panose="02020603050405020304" pitchFamily="18" charset="0"/>
                <a:ea typeface="Calibri" panose="020F0502020204030204" pitchFamily="34" charset="0"/>
                <a:cs typeface="Arial" panose="020B0604020202020204" pitchFamily="34" charset="0"/>
              </a:rPr>
              <a:t>midface</a:t>
            </a:r>
            <a:r>
              <a:rPr lang="en-US" sz="1400" dirty="0">
                <a:latin typeface="Times New Roman" panose="02020603050405020304" pitchFamily="18" charset="0"/>
                <a:ea typeface="Calibri" panose="020F0502020204030204" pitchFamily="34" charset="0"/>
                <a:cs typeface="Arial" panose="020B0604020202020204" pitchFamily="34" charset="0"/>
              </a:rPr>
              <a:t> region to decompress the restricted intracranial space, achieving orbital protection and eyelid closure as well as opening up the nasopharyngeal space to treat the respective functional issues. Devices used for these cases may either be an external distractor device or internal devices or a combination of both (Hariri, 2017)</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fld id="{E97385CF-154D-4A87-8A75-26D1AB633C14}"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40</a:t>
            </a:fld>
            <a:endParaRPr lang="en-US">
              <a:solidFill>
                <a:prstClr val="black">
                  <a:tint val="75000"/>
                </a:prstClr>
              </a:solidFill>
            </a:endParaRPr>
          </a:p>
        </p:txBody>
      </p:sp>
      <p:sp>
        <p:nvSpPr>
          <p:cNvPr id="6" name="Rectangle 5"/>
          <p:cNvSpPr/>
          <p:nvPr/>
        </p:nvSpPr>
        <p:spPr>
          <a:xfrm>
            <a:off x="1618303" y="834246"/>
            <a:ext cx="1640193" cy="461665"/>
          </a:xfrm>
          <a:prstGeom prst="rect">
            <a:avLst/>
          </a:prstGeom>
        </p:spPr>
        <p:txBody>
          <a:bodyPr wrap="none">
            <a:spAutoFit/>
          </a:bodyPr>
          <a:lstStyle/>
          <a:p>
            <a:pPr lvl="0" algn="just">
              <a:lnSpc>
                <a:spcPct val="150000"/>
              </a:lnSpc>
            </a:pPr>
            <a:r>
              <a:rPr lang="en-US" sz="1600" b="1" u="sng" dirty="0">
                <a:solidFill>
                  <a:prstClr val="black"/>
                </a:solidFill>
                <a:latin typeface="Times New Roman" panose="02020603050405020304" pitchFamily="18" charset="0"/>
                <a:ea typeface="Calibri" panose="020F0502020204030204" pitchFamily="34" charset="0"/>
                <a:cs typeface="Arial" panose="020B0604020202020204" pitchFamily="34" charset="0"/>
              </a:rPr>
              <a:t>Craniofacial DO</a:t>
            </a:r>
            <a:endParaRPr lang="en-US" sz="11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1019004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2614" y="1490971"/>
            <a:ext cx="8593868" cy="4009248"/>
          </a:xfrm>
          <a:prstGeom prst="rect">
            <a:avLst/>
          </a:prstGeom>
        </p:spPr>
      </p:pic>
      <p:sp>
        <p:nvSpPr>
          <p:cNvPr id="3" name="Rectangle 2"/>
          <p:cNvSpPr/>
          <p:nvPr/>
        </p:nvSpPr>
        <p:spPr>
          <a:xfrm>
            <a:off x="720436" y="597223"/>
            <a:ext cx="6096000" cy="553998"/>
          </a:xfrm>
          <a:prstGeom prst="rect">
            <a:avLst/>
          </a:prstGeom>
        </p:spPr>
        <p:txBody>
          <a:bodyPr>
            <a:spAutoFit/>
          </a:bodyPr>
          <a:lstStyle/>
          <a:p>
            <a:r>
              <a:rPr lang="en-US" sz="1000" b="1" dirty="0">
                <a:latin typeface="Cambria,Bold"/>
              </a:rPr>
              <a:t>Surgical Technique Involving Vertical and Oblique Undermining Grooves</a:t>
            </a:r>
          </a:p>
          <a:p>
            <a:r>
              <a:rPr lang="en-US" sz="1000" b="1" dirty="0">
                <a:latin typeface="Cambria,Bold"/>
              </a:rPr>
              <a:t>(Osteotomies) to Eliminate </a:t>
            </a:r>
            <a:r>
              <a:rPr lang="en-US" sz="1000" b="1" dirty="0" err="1">
                <a:latin typeface="Cambria,Bold"/>
              </a:rPr>
              <a:t>Interseptal</a:t>
            </a:r>
            <a:r>
              <a:rPr lang="en-US" sz="1000" b="1" dirty="0">
                <a:latin typeface="Cambria,Bold"/>
              </a:rPr>
              <a:t> Bone Resistance Distal to Canine. No Cuts are</a:t>
            </a:r>
          </a:p>
          <a:p>
            <a:r>
              <a:rPr lang="en-US" sz="1000" b="1" dirty="0">
                <a:latin typeface="Cambria,Bold"/>
              </a:rPr>
              <a:t>Performed on Buccal and Lingual Plates</a:t>
            </a:r>
            <a:endParaRPr lang="en-US" dirty="0"/>
          </a:p>
        </p:txBody>
      </p:sp>
      <p:sp>
        <p:nvSpPr>
          <p:cNvPr id="4" name="Rectangle 3"/>
          <p:cNvSpPr/>
          <p:nvPr/>
        </p:nvSpPr>
        <p:spPr>
          <a:xfrm>
            <a:off x="3048000" y="205047"/>
            <a:ext cx="4291560" cy="338554"/>
          </a:xfrm>
          <a:prstGeom prst="rect">
            <a:avLst/>
          </a:prstGeom>
        </p:spPr>
        <p:txBody>
          <a:bodyPr wrap="square">
            <a:spAutoFit/>
          </a:bodyPr>
          <a:lstStyle/>
          <a:p>
            <a:r>
              <a:rPr lang="en-US" sz="1600" b="1" i="1" dirty="0">
                <a:solidFill>
                  <a:srgbClr val="FF0000"/>
                </a:solidFill>
                <a:latin typeface="Cambria,BoldItalic"/>
              </a:rPr>
              <a:t>Periodontal </a:t>
            </a:r>
            <a:r>
              <a:rPr lang="en-US" sz="1600" b="1" i="1" dirty="0" smtClean="0">
                <a:solidFill>
                  <a:srgbClr val="FF0000"/>
                </a:solidFill>
                <a:latin typeface="Cambria,BoldItalic"/>
              </a:rPr>
              <a:t>Ligament (Dental</a:t>
            </a:r>
            <a:r>
              <a:rPr lang="en-US" sz="1600" b="1" i="1" dirty="0">
                <a:solidFill>
                  <a:srgbClr val="FF0000"/>
                </a:solidFill>
                <a:latin typeface="Cambria,BoldItalic"/>
              </a:rPr>
              <a:t>) Distraction</a:t>
            </a:r>
            <a:endParaRPr lang="en-US" sz="3600" dirty="0">
              <a:solidFill>
                <a:srgbClr val="FF0000"/>
              </a:solidFill>
            </a:endParaRPr>
          </a:p>
        </p:txBody>
      </p:sp>
      <p:sp>
        <p:nvSpPr>
          <p:cNvPr id="5" name="Date Placeholder 4"/>
          <p:cNvSpPr>
            <a:spLocks noGrp="1"/>
          </p:cNvSpPr>
          <p:nvPr>
            <p:ph type="dt" sz="half" idx="10"/>
          </p:nvPr>
        </p:nvSpPr>
        <p:spPr/>
        <p:txBody>
          <a:bodyPr/>
          <a:lstStyle/>
          <a:p>
            <a:fld id="{A9CAD992-D2B2-48D0-B38F-E880C6D4495B}" type="datetime3">
              <a:rPr lang="en-US" smtClean="0">
                <a:solidFill>
                  <a:prstClr val="black">
                    <a:tint val="75000"/>
                  </a:prstClr>
                </a:solidFill>
              </a:rPr>
              <a:t>4 May 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44B53-A465-4072-A828-3252BB525115}" type="slidenum">
              <a:rPr lang="en-US" smtClean="0">
                <a:solidFill>
                  <a:prstClr val="black">
                    <a:tint val="75000"/>
                  </a:prstClr>
                </a:solidFill>
              </a:rPr>
              <a:pPr/>
              <a:t>41</a:t>
            </a:fld>
            <a:endParaRPr lang="en-US">
              <a:solidFill>
                <a:prstClr val="black">
                  <a:tint val="75000"/>
                </a:prstClr>
              </a:solidFill>
            </a:endParaRPr>
          </a:p>
        </p:txBody>
      </p:sp>
      <p:sp>
        <p:nvSpPr>
          <p:cNvPr id="8" name="Rectangle 7"/>
          <p:cNvSpPr/>
          <p:nvPr/>
        </p:nvSpPr>
        <p:spPr>
          <a:xfrm>
            <a:off x="7339560" y="5900698"/>
            <a:ext cx="2143536" cy="276999"/>
          </a:xfrm>
          <a:prstGeom prst="rect">
            <a:avLst/>
          </a:prstGeom>
        </p:spPr>
        <p:txBody>
          <a:bodyPr wrap="none">
            <a:spAutoFit/>
          </a:bodyPr>
          <a:lstStyle/>
          <a:p>
            <a:r>
              <a:rPr lang="en-US" sz="1200" b="1" dirty="0">
                <a:latin typeface="Calibri,Bold"/>
              </a:rPr>
              <a:t>George </a:t>
            </a:r>
            <a:r>
              <a:rPr lang="en-US" sz="1200" b="1" dirty="0" smtClean="0">
                <a:latin typeface="Calibri,Bold"/>
              </a:rPr>
              <a:t> </a:t>
            </a:r>
            <a:r>
              <a:rPr lang="en-US" sz="1200" b="1" dirty="0">
                <a:latin typeface="Calibri,Bold"/>
              </a:rPr>
              <a:t>and </a:t>
            </a:r>
            <a:r>
              <a:rPr lang="en-US" sz="1200" b="1" dirty="0" smtClean="0">
                <a:latin typeface="Calibri,Bold"/>
              </a:rPr>
              <a:t> Thomas,2014</a:t>
            </a:r>
            <a:endParaRPr lang="en-US" dirty="0"/>
          </a:p>
        </p:txBody>
      </p:sp>
    </p:spTree>
    <p:extLst>
      <p:ext uri="{BB962C8B-B14F-4D97-AF65-F5344CB8AC3E}">
        <p14:creationId xmlns:p14="http://schemas.microsoft.com/office/powerpoint/2010/main" val="23371584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26225" y="1443841"/>
            <a:ext cx="9953106" cy="4154984"/>
          </a:xfrm>
          <a:prstGeom prst="rect">
            <a:avLst/>
          </a:prstGeom>
        </p:spPr>
        <p:txBody>
          <a:bodyPr wrap="square">
            <a:spAutoFit/>
          </a:bodyPr>
          <a:lstStyle/>
          <a:p>
            <a:r>
              <a:rPr lang="en-US" sz="2400" b="1" u="sng" dirty="0">
                <a:solidFill>
                  <a:srgbClr val="FF0000"/>
                </a:solidFill>
              </a:rPr>
              <a:t>Dentoalveolar Distraction</a:t>
            </a:r>
          </a:p>
          <a:p>
            <a:r>
              <a:rPr lang="en-US" sz="2400" b="1" u="sng" dirty="0">
                <a:solidFill>
                  <a:srgbClr val="FF0000"/>
                </a:solidFill>
              </a:rPr>
              <a:t>(DAD)</a:t>
            </a:r>
          </a:p>
          <a:p>
            <a:r>
              <a:rPr lang="en-US" dirty="0"/>
              <a:t>This more commonly used surgical</a:t>
            </a:r>
          </a:p>
          <a:p>
            <a:r>
              <a:rPr lang="en-US" dirty="0"/>
              <a:t>procedure involves peripheral osteotomies</a:t>
            </a:r>
          </a:p>
          <a:p>
            <a:r>
              <a:rPr lang="en-US" dirty="0"/>
              <a:t>in relation to the canine tooth and can be</a:t>
            </a:r>
          </a:p>
          <a:p>
            <a:r>
              <a:rPr lang="en-US" dirty="0"/>
              <a:t>done precisely with the aid of CT scan</a:t>
            </a:r>
          </a:p>
          <a:p>
            <a:r>
              <a:rPr lang="en-US" dirty="0"/>
              <a:t>(Figure 3). </a:t>
            </a:r>
            <a:r>
              <a:rPr lang="en-US" dirty="0" err="1"/>
              <a:t>Periapical</a:t>
            </a:r>
            <a:r>
              <a:rPr lang="en-US" dirty="0"/>
              <a:t> and panoramic</a:t>
            </a:r>
          </a:p>
          <a:p>
            <a:r>
              <a:rPr lang="en-US" dirty="0"/>
              <a:t>radiographs supplemented with CT scan</a:t>
            </a:r>
          </a:p>
          <a:p>
            <a:r>
              <a:rPr lang="en-US" dirty="0"/>
              <a:t>imaging are taken at the start and end of</a:t>
            </a:r>
          </a:p>
          <a:p>
            <a:r>
              <a:rPr lang="en-US" dirty="0"/>
              <a:t>the distraction and consolidation. The</a:t>
            </a:r>
          </a:p>
          <a:p>
            <a:r>
              <a:rPr lang="en-US" dirty="0"/>
              <a:t>osteotomy sites, root structures, individual</a:t>
            </a:r>
          </a:p>
          <a:p>
            <a:r>
              <a:rPr lang="en-US" dirty="0"/>
              <a:t>length of the canine teeth, proximity of the</a:t>
            </a:r>
          </a:p>
          <a:p>
            <a:r>
              <a:rPr lang="en-US" dirty="0"/>
              <a:t>maxillary sinus and the mental foramen</a:t>
            </a:r>
          </a:p>
          <a:p>
            <a:r>
              <a:rPr lang="en-US" dirty="0"/>
              <a:t>can be accurately determined.</a:t>
            </a:r>
          </a:p>
        </p:txBody>
      </p:sp>
      <p:sp>
        <p:nvSpPr>
          <p:cNvPr id="2" name="Date Placeholder 1"/>
          <p:cNvSpPr>
            <a:spLocks noGrp="1"/>
          </p:cNvSpPr>
          <p:nvPr>
            <p:ph type="dt" sz="half" idx="10"/>
          </p:nvPr>
        </p:nvSpPr>
        <p:spPr/>
        <p:txBody>
          <a:bodyPr/>
          <a:lstStyle/>
          <a:p>
            <a:fld id="{1A982A5F-46A0-4C85-88F1-EB87752EE3B0}"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42</a:t>
            </a:fld>
            <a:endParaRPr lang="en-US">
              <a:solidFill>
                <a:prstClr val="black">
                  <a:tint val="75000"/>
                </a:prstClr>
              </a:solidFill>
            </a:endParaRPr>
          </a:p>
        </p:txBody>
      </p:sp>
      <p:sp>
        <p:nvSpPr>
          <p:cNvPr id="6" name="Rectangle 5"/>
          <p:cNvSpPr/>
          <p:nvPr/>
        </p:nvSpPr>
        <p:spPr>
          <a:xfrm>
            <a:off x="7339560" y="5895156"/>
            <a:ext cx="2143536" cy="276999"/>
          </a:xfrm>
          <a:prstGeom prst="rect">
            <a:avLst/>
          </a:prstGeom>
        </p:spPr>
        <p:txBody>
          <a:bodyPr wrap="none">
            <a:spAutoFit/>
          </a:bodyPr>
          <a:lstStyle/>
          <a:p>
            <a:r>
              <a:rPr lang="en-US" sz="1200" b="1" dirty="0">
                <a:latin typeface="Calibri,Bold"/>
              </a:rPr>
              <a:t>George </a:t>
            </a:r>
            <a:r>
              <a:rPr lang="en-US" sz="1200" b="1" dirty="0" smtClean="0">
                <a:latin typeface="Calibri,Bold"/>
              </a:rPr>
              <a:t> </a:t>
            </a:r>
            <a:r>
              <a:rPr lang="en-US" sz="1200" b="1" dirty="0">
                <a:latin typeface="Calibri,Bold"/>
              </a:rPr>
              <a:t>and </a:t>
            </a:r>
            <a:r>
              <a:rPr lang="en-US" sz="1200" b="1" dirty="0" smtClean="0">
                <a:latin typeface="Calibri,Bold"/>
              </a:rPr>
              <a:t> Thomas,2014</a:t>
            </a:r>
            <a:endParaRPr lang="en-US" dirty="0"/>
          </a:p>
        </p:txBody>
      </p:sp>
    </p:spTree>
    <p:extLst>
      <p:ext uri="{BB962C8B-B14F-4D97-AF65-F5344CB8AC3E}">
        <p14:creationId xmlns:p14="http://schemas.microsoft.com/office/powerpoint/2010/main" val="115397349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67938" y="640212"/>
            <a:ext cx="9284128" cy="4588625"/>
          </a:xfrm>
          <a:prstGeom prst="rect">
            <a:avLst/>
          </a:prstGeom>
        </p:spPr>
      </p:pic>
      <p:sp>
        <p:nvSpPr>
          <p:cNvPr id="3" name="Rectangle 2"/>
          <p:cNvSpPr/>
          <p:nvPr/>
        </p:nvSpPr>
        <p:spPr>
          <a:xfrm>
            <a:off x="2898371" y="5611926"/>
            <a:ext cx="6096000" cy="523220"/>
          </a:xfrm>
          <a:prstGeom prst="rect">
            <a:avLst/>
          </a:prstGeom>
        </p:spPr>
        <p:txBody>
          <a:bodyPr>
            <a:spAutoFit/>
          </a:bodyPr>
          <a:lstStyle/>
          <a:p>
            <a:r>
              <a:rPr lang="en-US" sz="1000" b="1" dirty="0">
                <a:latin typeface="Cambria,Bold"/>
              </a:rPr>
              <a:t>Pre Operative CT Scan Assessment</a:t>
            </a:r>
          </a:p>
          <a:p>
            <a:endParaRPr lang="en-US" dirty="0"/>
          </a:p>
        </p:txBody>
      </p:sp>
      <p:sp>
        <p:nvSpPr>
          <p:cNvPr id="4" name="Date Placeholder 3"/>
          <p:cNvSpPr>
            <a:spLocks noGrp="1"/>
          </p:cNvSpPr>
          <p:nvPr>
            <p:ph type="dt" sz="half" idx="10"/>
          </p:nvPr>
        </p:nvSpPr>
        <p:spPr/>
        <p:txBody>
          <a:bodyPr/>
          <a:lstStyle/>
          <a:p>
            <a:fld id="{AAEF0754-0C4B-4513-85C6-04E7D2252AFC}"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43</a:t>
            </a:fld>
            <a:endParaRPr lang="en-US">
              <a:solidFill>
                <a:prstClr val="black">
                  <a:tint val="75000"/>
                </a:prstClr>
              </a:solidFill>
            </a:endParaRPr>
          </a:p>
        </p:txBody>
      </p:sp>
      <p:sp>
        <p:nvSpPr>
          <p:cNvPr id="7" name="Rectangle 6"/>
          <p:cNvSpPr/>
          <p:nvPr/>
        </p:nvSpPr>
        <p:spPr>
          <a:xfrm>
            <a:off x="7339560" y="5900698"/>
            <a:ext cx="2143536" cy="276999"/>
          </a:xfrm>
          <a:prstGeom prst="rect">
            <a:avLst/>
          </a:prstGeom>
        </p:spPr>
        <p:txBody>
          <a:bodyPr wrap="none">
            <a:spAutoFit/>
          </a:bodyPr>
          <a:lstStyle/>
          <a:p>
            <a:r>
              <a:rPr lang="en-US" sz="1200" b="1" dirty="0">
                <a:latin typeface="Calibri,Bold"/>
              </a:rPr>
              <a:t>George </a:t>
            </a:r>
            <a:r>
              <a:rPr lang="en-US" sz="1200" b="1" dirty="0" smtClean="0">
                <a:latin typeface="Calibri,Bold"/>
              </a:rPr>
              <a:t> </a:t>
            </a:r>
            <a:r>
              <a:rPr lang="en-US" sz="1200" b="1" dirty="0">
                <a:latin typeface="Calibri,Bold"/>
              </a:rPr>
              <a:t>and </a:t>
            </a:r>
            <a:r>
              <a:rPr lang="en-US" sz="1200" b="1" dirty="0" smtClean="0">
                <a:latin typeface="Calibri,Bold"/>
              </a:rPr>
              <a:t> Thomas,2014</a:t>
            </a:r>
            <a:endParaRPr lang="en-US" dirty="0"/>
          </a:p>
        </p:txBody>
      </p:sp>
      <p:sp>
        <p:nvSpPr>
          <p:cNvPr id="8" name="Rectangle 7"/>
          <p:cNvSpPr/>
          <p:nvPr/>
        </p:nvSpPr>
        <p:spPr>
          <a:xfrm>
            <a:off x="155171" y="170549"/>
            <a:ext cx="6096000" cy="830997"/>
          </a:xfrm>
          <a:prstGeom prst="rect">
            <a:avLst/>
          </a:prstGeom>
        </p:spPr>
        <p:txBody>
          <a:bodyPr>
            <a:spAutoFit/>
          </a:bodyPr>
          <a:lstStyle/>
          <a:p>
            <a:pPr lvl="0"/>
            <a:r>
              <a:rPr lang="en-US" sz="2400" b="1" u="sng" dirty="0">
                <a:solidFill>
                  <a:srgbClr val="FF0000"/>
                </a:solidFill>
              </a:rPr>
              <a:t>Dentoalveolar Distraction</a:t>
            </a:r>
          </a:p>
          <a:p>
            <a:pPr lvl="0"/>
            <a:r>
              <a:rPr lang="en-US" sz="2400" b="1" u="sng" dirty="0">
                <a:solidFill>
                  <a:srgbClr val="FF0000"/>
                </a:solidFill>
              </a:rPr>
              <a:t>(DAD)</a:t>
            </a:r>
          </a:p>
        </p:txBody>
      </p:sp>
    </p:spTree>
    <p:extLst>
      <p:ext uri="{BB962C8B-B14F-4D97-AF65-F5344CB8AC3E}">
        <p14:creationId xmlns:p14="http://schemas.microsoft.com/office/powerpoint/2010/main" val="329032296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01833" y="660853"/>
            <a:ext cx="8854102" cy="4723819"/>
          </a:xfrm>
          <a:prstGeom prst="rect">
            <a:avLst/>
          </a:prstGeom>
        </p:spPr>
      </p:pic>
      <p:sp>
        <p:nvSpPr>
          <p:cNvPr id="3" name="Rectangle 2"/>
          <p:cNvSpPr/>
          <p:nvPr/>
        </p:nvSpPr>
        <p:spPr>
          <a:xfrm>
            <a:off x="2211185" y="5523899"/>
            <a:ext cx="6096000" cy="553998"/>
          </a:xfrm>
          <a:prstGeom prst="rect">
            <a:avLst/>
          </a:prstGeom>
        </p:spPr>
        <p:txBody>
          <a:bodyPr>
            <a:spAutoFit/>
          </a:bodyPr>
          <a:lstStyle/>
          <a:p>
            <a:r>
              <a:rPr lang="en-US" sz="1000" b="1" dirty="0">
                <a:latin typeface="Cambria,Bold"/>
              </a:rPr>
              <a:t>Surgical Technique Involving Vertical and Horizontal </a:t>
            </a:r>
            <a:r>
              <a:rPr lang="en-US" sz="1000" b="1" dirty="0" err="1">
                <a:latin typeface="Cambria,Bold"/>
              </a:rPr>
              <a:t>Corticotomies</a:t>
            </a:r>
            <a:r>
              <a:rPr lang="en-US" sz="1000" b="1" dirty="0">
                <a:latin typeface="Cambria,Bold"/>
              </a:rPr>
              <a:t>. After</a:t>
            </a:r>
          </a:p>
          <a:p>
            <a:r>
              <a:rPr lang="en-US" sz="1000" b="1" dirty="0">
                <a:latin typeface="Cambria,Bold"/>
              </a:rPr>
              <a:t>Removal of the Buccal Cortical Plate in Relation to the Extraction Socket the</a:t>
            </a:r>
          </a:p>
          <a:p>
            <a:r>
              <a:rPr lang="en-US" sz="1000" b="1" dirty="0">
                <a:latin typeface="Cambria,Bold"/>
              </a:rPr>
              <a:t>Dentoalveolar Segment Will be Used as Transport Unit to Carry Canine Posteriorly</a:t>
            </a:r>
            <a:endParaRPr lang="en-US" dirty="0"/>
          </a:p>
        </p:txBody>
      </p:sp>
      <p:sp>
        <p:nvSpPr>
          <p:cNvPr id="4" name="Date Placeholder 3"/>
          <p:cNvSpPr>
            <a:spLocks noGrp="1"/>
          </p:cNvSpPr>
          <p:nvPr>
            <p:ph type="dt" sz="half" idx="10"/>
          </p:nvPr>
        </p:nvSpPr>
        <p:spPr/>
        <p:txBody>
          <a:bodyPr/>
          <a:lstStyle/>
          <a:p>
            <a:fld id="{3F9D97E5-917B-4BA2-850E-333F69BC4EAD}"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44</a:t>
            </a:fld>
            <a:endParaRPr lang="en-US">
              <a:solidFill>
                <a:prstClr val="black">
                  <a:tint val="75000"/>
                </a:prstClr>
              </a:solidFill>
            </a:endParaRPr>
          </a:p>
        </p:txBody>
      </p:sp>
      <p:sp>
        <p:nvSpPr>
          <p:cNvPr id="7" name="Rectangle 6"/>
          <p:cNvSpPr/>
          <p:nvPr/>
        </p:nvSpPr>
        <p:spPr>
          <a:xfrm>
            <a:off x="7339560" y="5889614"/>
            <a:ext cx="2143536" cy="276999"/>
          </a:xfrm>
          <a:prstGeom prst="rect">
            <a:avLst/>
          </a:prstGeom>
        </p:spPr>
        <p:txBody>
          <a:bodyPr wrap="none">
            <a:spAutoFit/>
          </a:bodyPr>
          <a:lstStyle/>
          <a:p>
            <a:r>
              <a:rPr lang="en-US" sz="1200" b="1" dirty="0">
                <a:latin typeface="Calibri,Bold"/>
              </a:rPr>
              <a:t>George </a:t>
            </a:r>
            <a:r>
              <a:rPr lang="en-US" sz="1200" b="1" dirty="0" smtClean="0">
                <a:latin typeface="Calibri,Bold"/>
              </a:rPr>
              <a:t> </a:t>
            </a:r>
            <a:r>
              <a:rPr lang="en-US" sz="1200" b="1" dirty="0">
                <a:latin typeface="Calibri,Bold"/>
              </a:rPr>
              <a:t>and </a:t>
            </a:r>
            <a:r>
              <a:rPr lang="en-US" sz="1200" b="1" dirty="0" smtClean="0">
                <a:latin typeface="Calibri,Bold"/>
              </a:rPr>
              <a:t> Thomas,2014</a:t>
            </a:r>
            <a:endParaRPr lang="en-US" dirty="0"/>
          </a:p>
        </p:txBody>
      </p:sp>
      <p:sp>
        <p:nvSpPr>
          <p:cNvPr id="8" name="Rectangle 7"/>
          <p:cNvSpPr/>
          <p:nvPr/>
        </p:nvSpPr>
        <p:spPr>
          <a:xfrm>
            <a:off x="315883" y="126215"/>
            <a:ext cx="6096000" cy="830997"/>
          </a:xfrm>
          <a:prstGeom prst="rect">
            <a:avLst/>
          </a:prstGeom>
        </p:spPr>
        <p:txBody>
          <a:bodyPr>
            <a:spAutoFit/>
          </a:bodyPr>
          <a:lstStyle/>
          <a:p>
            <a:pPr lvl="0"/>
            <a:r>
              <a:rPr lang="en-US" sz="2400" b="1" u="sng" dirty="0">
                <a:solidFill>
                  <a:srgbClr val="FF0000"/>
                </a:solidFill>
              </a:rPr>
              <a:t>Dentoalveolar Distraction</a:t>
            </a:r>
          </a:p>
          <a:p>
            <a:pPr lvl="0"/>
            <a:r>
              <a:rPr lang="en-US" sz="2400" b="1" u="sng" dirty="0">
                <a:solidFill>
                  <a:srgbClr val="FF0000"/>
                </a:solidFill>
              </a:rPr>
              <a:t>(DAD)</a:t>
            </a:r>
          </a:p>
        </p:txBody>
      </p:sp>
    </p:spTree>
    <p:extLst>
      <p:ext uri="{BB962C8B-B14F-4D97-AF65-F5344CB8AC3E}">
        <p14:creationId xmlns:p14="http://schemas.microsoft.com/office/powerpoint/2010/main" val="49219367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47112" y="499230"/>
            <a:ext cx="5757600" cy="4880482"/>
          </a:xfrm>
          <a:prstGeom prst="rect">
            <a:avLst/>
          </a:prstGeom>
        </p:spPr>
      </p:pic>
      <p:sp>
        <p:nvSpPr>
          <p:cNvPr id="3" name="Rectangle 2"/>
          <p:cNvSpPr/>
          <p:nvPr/>
        </p:nvSpPr>
        <p:spPr>
          <a:xfrm>
            <a:off x="3463636" y="5519640"/>
            <a:ext cx="6096000" cy="861774"/>
          </a:xfrm>
          <a:prstGeom prst="rect">
            <a:avLst/>
          </a:prstGeom>
        </p:spPr>
        <p:txBody>
          <a:bodyPr>
            <a:spAutoFit/>
          </a:bodyPr>
          <a:lstStyle/>
          <a:p>
            <a:r>
              <a:rPr lang="en-US" sz="1000" b="1" dirty="0">
                <a:latin typeface="Cambria,Bold"/>
              </a:rPr>
              <a:t>Sequential Steps Involved in the Surgical Technique for Dentoalveolar</a:t>
            </a:r>
          </a:p>
          <a:p>
            <a:r>
              <a:rPr lang="en-US" sz="1000" b="1" dirty="0">
                <a:latin typeface="Cambria,Bold"/>
              </a:rPr>
              <a:t>Distraction. (A) &amp; (B) Horizontal Mucosal Incision; (C) Osteotomy Lines and Cortical</a:t>
            </a:r>
          </a:p>
          <a:p>
            <a:r>
              <a:rPr lang="en-US" sz="1000" b="1" dirty="0">
                <a:latin typeface="Cambria,Bold"/>
              </a:rPr>
              <a:t>Holes Marked; (D) First Premolar Extracted; (E) &amp; (F) Vertical and Horizontal</a:t>
            </a:r>
          </a:p>
          <a:p>
            <a:r>
              <a:rPr lang="en-US" sz="1000" b="1" dirty="0">
                <a:latin typeface="Cambria,Bold"/>
              </a:rPr>
              <a:t>Osteotomies and Removed Cortical Plate; (G) </a:t>
            </a:r>
            <a:r>
              <a:rPr lang="en-US" sz="1000" b="1" dirty="0" err="1">
                <a:latin typeface="Cambria,Bold"/>
              </a:rPr>
              <a:t>Osteotomes</a:t>
            </a:r>
            <a:r>
              <a:rPr lang="en-US" sz="1000" b="1" dirty="0">
                <a:latin typeface="Cambria,Bold"/>
              </a:rPr>
              <a:t> Applied to Mobilize the</a:t>
            </a:r>
          </a:p>
          <a:p>
            <a:r>
              <a:rPr lang="en-US" sz="1000" b="1" dirty="0">
                <a:latin typeface="Cambria,Bold"/>
              </a:rPr>
              <a:t>Alveolar Segment; (H) &amp; (I) Post Surgery and Appliance Cementation</a:t>
            </a:r>
            <a:endParaRPr lang="en-US" dirty="0"/>
          </a:p>
        </p:txBody>
      </p:sp>
      <p:sp>
        <p:nvSpPr>
          <p:cNvPr id="4" name="Date Placeholder 3"/>
          <p:cNvSpPr>
            <a:spLocks noGrp="1"/>
          </p:cNvSpPr>
          <p:nvPr>
            <p:ph type="dt" sz="half" idx="10"/>
          </p:nvPr>
        </p:nvSpPr>
        <p:spPr/>
        <p:txBody>
          <a:bodyPr/>
          <a:lstStyle/>
          <a:p>
            <a:fld id="{D9F18331-3BD3-4ADC-A9E3-A5F35C458F6A}"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45</a:t>
            </a:fld>
            <a:endParaRPr lang="en-US">
              <a:solidFill>
                <a:prstClr val="black">
                  <a:tint val="75000"/>
                </a:prstClr>
              </a:solidFill>
            </a:endParaRPr>
          </a:p>
        </p:txBody>
      </p:sp>
      <p:sp>
        <p:nvSpPr>
          <p:cNvPr id="7" name="Rectangle 6"/>
          <p:cNvSpPr/>
          <p:nvPr/>
        </p:nvSpPr>
        <p:spPr>
          <a:xfrm>
            <a:off x="9035357" y="5799496"/>
            <a:ext cx="2143536" cy="276999"/>
          </a:xfrm>
          <a:prstGeom prst="rect">
            <a:avLst/>
          </a:prstGeom>
        </p:spPr>
        <p:txBody>
          <a:bodyPr wrap="none">
            <a:spAutoFit/>
          </a:bodyPr>
          <a:lstStyle/>
          <a:p>
            <a:r>
              <a:rPr lang="en-US" sz="1200" b="1" dirty="0">
                <a:latin typeface="Calibri,Bold"/>
              </a:rPr>
              <a:t>George </a:t>
            </a:r>
            <a:r>
              <a:rPr lang="en-US" sz="1200" b="1" dirty="0" smtClean="0">
                <a:latin typeface="Calibri,Bold"/>
              </a:rPr>
              <a:t> </a:t>
            </a:r>
            <a:r>
              <a:rPr lang="en-US" sz="1200" b="1" dirty="0">
                <a:latin typeface="Calibri,Bold"/>
              </a:rPr>
              <a:t>and </a:t>
            </a:r>
            <a:r>
              <a:rPr lang="en-US" sz="1200" b="1" dirty="0" smtClean="0">
                <a:latin typeface="Calibri,Bold"/>
              </a:rPr>
              <a:t> Thomas,2014</a:t>
            </a:r>
            <a:endParaRPr lang="en-US" dirty="0"/>
          </a:p>
        </p:txBody>
      </p:sp>
      <p:sp>
        <p:nvSpPr>
          <p:cNvPr id="8" name="Rectangle 7"/>
          <p:cNvSpPr/>
          <p:nvPr/>
        </p:nvSpPr>
        <p:spPr>
          <a:xfrm>
            <a:off x="1041862" y="1217953"/>
            <a:ext cx="6096000" cy="830997"/>
          </a:xfrm>
          <a:prstGeom prst="rect">
            <a:avLst/>
          </a:prstGeom>
        </p:spPr>
        <p:txBody>
          <a:bodyPr>
            <a:spAutoFit/>
          </a:bodyPr>
          <a:lstStyle/>
          <a:p>
            <a:pPr lvl="0"/>
            <a:r>
              <a:rPr lang="en-US" sz="2400" b="1" u="sng" dirty="0">
                <a:solidFill>
                  <a:srgbClr val="FF0000"/>
                </a:solidFill>
              </a:rPr>
              <a:t>Dentoalveolar Distraction</a:t>
            </a:r>
          </a:p>
          <a:p>
            <a:pPr lvl="0"/>
            <a:r>
              <a:rPr lang="en-US" sz="2400" b="1" u="sng" dirty="0">
                <a:solidFill>
                  <a:srgbClr val="FF0000"/>
                </a:solidFill>
              </a:rPr>
              <a:t>(DAD)</a:t>
            </a:r>
          </a:p>
        </p:txBody>
      </p:sp>
    </p:spTree>
    <p:extLst>
      <p:ext uri="{BB962C8B-B14F-4D97-AF65-F5344CB8AC3E}">
        <p14:creationId xmlns:p14="http://schemas.microsoft.com/office/powerpoint/2010/main" val="36421080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81149" y="713601"/>
            <a:ext cx="6096000" cy="1015663"/>
          </a:xfrm>
          <a:prstGeom prst="rect">
            <a:avLst/>
          </a:prstGeom>
        </p:spPr>
        <p:txBody>
          <a:bodyPr>
            <a:spAutoFit/>
          </a:bodyPr>
          <a:lstStyle/>
          <a:p>
            <a:r>
              <a:rPr lang="en-US" sz="2000" b="1" u="sng" dirty="0">
                <a:solidFill>
                  <a:srgbClr val="FF0000"/>
                </a:solidFill>
                <a:latin typeface="Cambria" panose="02040503050406030204" pitchFamily="18" charset="0"/>
              </a:rPr>
              <a:t>Majority of the individual canine</a:t>
            </a:r>
          </a:p>
          <a:p>
            <a:r>
              <a:rPr lang="en-US" sz="2000" b="1" u="sng" dirty="0">
                <a:solidFill>
                  <a:srgbClr val="FF0000"/>
                </a:solidFill>
                <a:latin typeface="Cambria" panose="02040503050406030204" pitchFamily="18" charset="0"/>
              </a:rPr>
              <a:t>distractors currently used are custom</a:t>
            </a:r>
          </a:p>
          <a:p>
            <a:r>
              <a:rPr lang="en-US" sz="2000" b="1" u="sng" dirty="0">
                <a:solidFill>
                  <a:srgbClr val="FF0000"/>
                </a:solidFill>
                <a:latin typeface="Cambria" panose="02040503050406030204" pitchFamily="18" charset="0"/>
              </a:rPr>
              <a:t>made,</a:t>
            </a:r>
            <a:endParaRPr lang="en-US" b="1" u="sng" dirty="0">
              <a:solidFill>
                <a:srgbClr val="FF0000"/>
              </a:solidFill>
            </a:endParaRPr>
          </a:p>
        </p:txBody>
      </p:sp>
      <p:sp>
        <p:nvSpPr>
          <p:cNvPr id="3" name="Rectangle 2"/>
          <p:cNvSpPr/>
          <p:nvPr/>
        </p:nvSpPr>
        <p:spPr>
          <a:xfrm>
            <a:off x="3048000" y="1720840"/>
            <a:ext cx="6096000" cy="3416320"/>
          </a:xfrm>
          <a:prstGeom prst="rect">
            <a:avLst/>
          </a:prstGeom>
        </p:spPr>
        <p:txBody>
          <a:bodyPr>
            <a:spAutoFit/>
          </a:bodyPr>
          <a:lstStyle/>
          <a:p>
            <a:r>
              <a:rPr lang="en-US" dirty="0"/>
              <a:t>1. An anterior segment: adapted onto the</a:t>
            </a:r>
          </a:p>
          <a:p>
            <a:r>
              <a:rPr lang="en-US" dirty="0"/>
              <a:t>canine.</a:t>
            </a:r>
          </a:p>
          <a:p>
            <a:r>
              <a:rPr lang="en-US" dirty="0"/>
              <a:t>2. A posterior segment: includes a</a:t>
            </a:r>
          </a:p>
          <a:p>
            <a:r>
              <a:rPr lang="en-US" dirty="0"/>
              <a:t>retention arm adapted onto the molar,</a:t>
            </a:r>
          </a:p>
          <a:p>
            <a:r>
              <a:rPr lang="en-US" dirty="0"/>
              <a:t>and a grooved screw slot.</a:t>
            </a:r>
          </a:p>
          <a:p>
            <a:r>
              <a:rPr lang="en-US" dirty="0"/>
              <a:t>3. A screw: of standardized diameter and a</a:t>
            </a:r>
          </a:p>
          <a:p>
            <a:r>
              <a:rPr lang="en-US" dirty="0"/>
              <a:t>pitch.</a:t>
            </a:r>
          </a:p>
          <a:p>
            <a:r>
              <a:rPr lang="en-US" dirty="0"/>
              <a:t>4. Sliding rod: acts as a guidance bar</a:t>
            </a:r>
          </a:p>
          <a:p>
            <a:r>
              <a:rPr lang="en-US" dirty="0"/>
              <a:t>through which the anterior segment</a:t>
            </a:r>
          </a:p>
          <a:p>
            <a:r>
              <a:rPr lang="en-US" dirty="0"/>
              <a:t>slides, and</a:t>
            </a:r>
          </a:p>
          <a:p>
            <a:r>
              <a:rPr lang="en-US" dirty="0"/>
              <a:t>5. Screw wrench or driver: to advance the</a:t>
            </a:r>
          </a:p>
          <a:p>
            <a:r>
              <a:rPr lang="en-US" dirty="0"/>
              <a:t>screw.</a:t>
            </a:r>
          </a:p>
        </p:txBody>
      </p:sp>
      <p:sp>
        <p:nvSpPr>
          <p:cNvPr id="4" name="Date Placeholder 3"/>
          <p:cNvSpPr>
            <a:spLocks noGrp="1"/>
          </p:cNvSpPr>
          <p:nvPr>
            <p:ph type="dt" sz="half" idx="10"/>
          </p:nvPr>
        </p:nvSpPr>
        <p:spPr/>
        <p:txBody>
          <a:bodyPr/>
          <a:lstStyle/>
          <a:p>
            <a:fld id="{FEF847C1-98FE-4573-BDCD-95F78875512A}"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46</a:t>
            </a:fld>
            <a:endParaRPr lang="en-US">
              <a:solidFill>
                <a:prstClr val="black">
                  <a:tint val="75000"/>
                </a:prstClr>
              </a:solidFill>
            </a:endParaRPr>
          </a:p>
        </p:txBody>
      </p:sp>
      <p:sp>
        <p:nvSpPr>
          <p:cNvPr id="7" name="Rectangle 6"/>
          <p:cNvSpPr/>
          <p:nvPr/>
        </p:nvSpPr>
        <p:spPr>
          <a:xfrm>
            <a:off x="7339560" y="5895156"/>
            <a:ext cx="2143536" cy="276999"/>
          </a:xfrm>
          <a:prstGeom prst="rect">
            <a:avLst/>
          </a:prstGeom>
        </p:spPr>
        <p:txBody>
          <a:bodyPr wrap="none">
            <a:spAutoFit/>
          </a:bodyPr>
          <a:lstStyle/>
          <a:p>
            <a:r>
              <a:rPr lang="en-US" sz="1200" b="1" dirty="0">
                <a:latin typeface="Calibri,Bold"/>
              </a:rPr>
              <a:t>George </a:t>
            </a:r>
            <a:r>
              <a:rPr lang="en-US" sz="1200" b="1" dirty="0" smtClean="0">
                <a:latin typeface="Calibri,Bold"/>
              </a:rPr>
              <a:t> </a:t>
            </a:r>
            <a:r>
              <a:rPr lang="en-US" sz="1200" b="1" dirty="0">
                <a:latin typeface="Calibri,Bold"/>
              </a:rPr>
              <a:t>and </a:t>
            </a:r>
            <a:r>
              <a:rPr lang="en-US" sz="1200" b="1" dirty="0" smtClean="0">
                <a:latin typeface="Calibri,Bold"/>
              </a:rPr>
              <a:t> Thomas,2014</a:t>
            </a:r>
            <a:endParaRPr lang="en-US" dirty="0"/>
          </a:p>
        </p:txBody>
      </p:sp>
    </p:spTree>
    <p:extLst>
      <p:ext uri="{BB962C8B-B14F-4D97-AF65-F5344CB8AC3E}">
        <p14:creationId xmlns:p14="http://schemas.microsoft.com/office/powerpoint/2010/main" val="9181164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65265" y="1373054"/>
            <a:ext cx="8970402" cy="5383739"/>
          </a:xfrm>
          <a:prstGeom prst="rect">
            <a:avLst/>
          </a:prstGeom>
        </p:spPr>
      </p:pic>
      <p:sp>
        <p:nvSpPr>
          <p:cNvPr id="3" name="Rectangle 2"/>
          <p:cNvSpPr/>
          <p:nvPr/>
        </p:nvSpPr>
        <p:spPr>
          <a:xfrm>
            <a:off x="347143" y="274515"/>
            <a:ext cx="4044697" cy="400110"/>
          </a:xfrm>
          <a:prstGeom prst="rect">
            <a:avLst/>
          </a:prstGeom>
        </p:spPr>
        <p:txBody>
          <a:bodyPr wrap="none">
            <a:spAutoFit/>
          </a:bodyPr>
          <a:lstStyle/>
          <a:p>
            <a:r>
              <a:rPr lang="en-US" sz="2000" b="1" u="sng" dirty="0">
                <a:solidFill>
                  <a:srgbClr val="FF0000"/>
                </a:solidFill>
                <a:latin typeface="Cambria,Bold"/>
              </a:rPr>
              <a:t>Custom Made Distractor Device</a:t>
            </a:r>
            <a:endParaRPr lang="en-US" sz="4400" u="sng" dirty="0">
              <a:solidFill>
                <a:srgbClr val="FF0000"/>
              </a:solidFill>
            </a:endParaRPr>
          </a:p>
        </p:txBody>
      </p:sp>
      <p:sp>
        <p:nvSpPr>
          <p:cNvPr id="4" name="Date Placeholder 3"/>
          <p:cNvSpPr>
            <a:spLocks noGrp="1"/>
          </p:cNvSpPr>
          <p:nvPr>
            <p:ph type="dt" sz="half" idx="10"/>
          </p:nvPr>
        </p:nvSpPr>
        <p:spPr/>
        <p:txBody>
          <a:bodyPr/>
          <a:lstStyle/>
          <a:p>
            <a:fld id="{B4527D65-EA79-47D4-8188-833C0FA3DF72}"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47</a:t>
            </a:fld>
            <a:endParaRPr lang="en-US">
              <a:solidFill>
                <a:prstClr val="black">
                  <a:tint val="75000"/>
                </a:prstClr>
              </a:solidFill>
            </a:endParaRPr>
          </a:p>
        </p:txBody>
      </p:sp>
      <p:sp>
        <p:nvSpPr>
          <p:cNvPr id="7" name="Rectangle 6"/>
          <p:cNvSpPr/>
          <p:nvPr/>
        </p:nvSpPr>
        <p:spPr>
          <a:xfrm>
            <a:off x="9423284" y="5418559"/>
            <a:ext cx="2143536" cy="276999"/>
          </a:xfrm>
          <a:prstGeom prst="rect">
            <a:avLst/>
          </a:prstGeom>
        </p:spPr>
        <p:txBody>
          <a:bodyPr wrap="none">
            <a:spAutoFit/>
          </a:bodyPr>
          <a:lstStyle/>
          <a:p>
            <a:r>
              <a:rPr lang="en-US" sz="1200" b="1" dirty="0">
                <a:latin typeface="Calibri,Bold"/>
              </a:rPr>
              <a:t>George </a:t>
            </a:r>
            <a:r>
              <a:rPr lang="en-US" sz="1200" b="1" dirty="0" smtClean="0">
                <a:latin typeface="Calibri,Bold"/>
              </a:rPr>
              <a:t> </a:t>
            </a:r>
            <a:r>
              <a:rPr lang="en-US" sz="1200" b="1" dirty="0">
                <a:latin typeface="Calibri,Bold"/>
              </a:rPr>
              <a:t>and </a:t>
            </a:r>
            <a:r>
              <a:rPr lang="en-US" sz="1200" b="1" dirty="0" smtClean="0">
                <a:latin typeface="Calibri,Bold"/>
              </a:rPr>
              <a:t> Thomas,2014</a:t>
            </a:r>
            <a:endParaRPr lang="en-US" dirty="0"/>
          </a:p>
        </p:txBody>
      </p:sp>
    </p:spTree>
    <p:extLst>
      <p:ext uri="{BB962C8B-B14F-4D97-AF65-F5344CB8AC3E}">
        <p14:creationId xmlns:p14="http://schemas.microsoft.com/office/powerpoint/2010/main" val="28698778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5041" y="1344685"/>
            <a:ext cx="11920742" cy="4365569"/>
          </a:xfrm>
          <a:prstGeom prst="rect">
            <a:avLst/>
          </a:prstGeom>
        </p:spPr>
      </p:pic>
      <p:sp>
        <p:nvSpPr>
          <p:cNvPr id="3" name="Rectangle 2"/>
          <p:cNvSpPr/>
          <p:nvPr/>
        </p:nvSpPr>
        <p:spPr>
          <a:xfrm>
            <a:off x="3136180" y="6009702"/>
            <a:ext cx="2971391" cy="369332"/>
          </a:xfrm>
          <a:prstGeom prst="rect">
            <a:avLst/>
          </a:prstGeom>
        </p:spPr>
        <p:txBody>
          <a:bodyPr wrap="none">
            <a:spAutoFit/>
          </a:bodyPr>
          <a:lstStyle/>
          <a:p>
            <a:r>
              <a:rPr lang="en-US" dirty="0"/>
              <a:t>Canine Distraction Appliances</a:t>
            </a:r>
          </a:p>
        </p:txBody>
      </p:sp>
      <p:sp>
        <p:nvSpPr>
          <p:cNvPr id="4" name="Date Placeholder 3"/>
          <p:cNvSpPr>
            <a:spLocks noGrp="1"/>
          </p:cNvSpPr>
          <p:nvPr>
            <p:ph type="dt" sz="half" idx="10"/>
          </p:nvPr>
        </p:nvSpPr>
        <p:spPr/>
        <p:txBody>
          <a:bodyPr/>
          <a:lstStyle/>
          <a:p>
            <a:fld id="{2BAA9563-F791-4027-A32E-6B0EE3B106C1}"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48</a:t>
            </a:fld>
            <a:endParaRPr lang="en-US">
              <a:solidFill>
                <a:prstClr val="black">
                  <a:tint val="75000"/>
                </a:prstClr>
              </a:solidFill>
            </a:endParaRPr>
          </a:p>
        </p:txBody>
      </p:sp>
      <p:sp>
        <p:nvSpPr>
          <p:cNvPr id="7" name="Rectangle 6"/>
          <p:cNvSpPr/>
          <p:nvPr/>
        </p:nvSpPr>
        <p:spPr>
          <a:xfrm>
            <a:off x="7339560" y="5895156"/>
            <a:ext cx="2143536" cy="276999"/>
          </a:xfrm>
          <a:prstGeom prst="rect">
            <a:avLst/>
          </a:prstGeom>
        </p:spPr>
        <p:txBody>
          <a:bodyPr wrap="none">
            <a:spAutoFit/>
          </a:bodyPr>
          <a:lstStyle/>
          <a:p>
            <a:r>
              <a:rPr lang="en-US" sz="1200" b="1" dirty="0">
                <a:latin typeface="Calibri,Bold"/>
              </a:rPr>
              <a:t>George </a:t>
            </a:r>
            <a:r>
              <a:rPr lang="en-US" sz="1200" b="1" dirty="0" smtClean="0">
                <a:latin typeface="Calibri,Bold"/>
              </a:rPr>
              <a:t> </a:t>
            </a:r>
            <a:r>
              <a:rPr lang="en-US" sz="1200" b="1" dirty="0">
                <a:latin typeface="Calibri,Bold"/>
              </a:rPr>
              <a:t>and </a:t>
            </a:r>
            <a:r>
              <a:rPr lang="en-US" sz="1200" b="1" dirty="0" smtClean="0">
                <a:latin typeface="Calibri,Bold"/>
              </a:rPr>
              <a:t> Thomas,2014</a:t>
            </a:r>
            <a:endParaRPr lang="en-US" dirty="0"/>
          </a:p>
        </p:txBody>
      </p:sp>
      <p:sp>
        <p:nvSpPr>
          <p:cNvPr id="8" name="Rectangle 7"/>
          <p:cNvSpPr/>
          <p:nvPr/>
        </p:nvSpPr>
        <p:spPr>
          <a:xfrm>
            <a:off x="335041" y="329493"/>
            <a:ext cx="6096000" cy="830997"/>
          </a:xfrm>
          <a:prstGeom prst="rect">
            <a:avLst/>
          </a:prstGeom>
        </p:spPr>
        <p:txBody>
          <a:bodyPr>
            <a:spAutoFit/>
          </a:bodyPr>
          <a:lstStyle/>
          <a:p>
            <a:pPr lvl="0"/>
            <a:r>
              <a:rPr lang="en-US" sz="2400" b="1" u="sng" dirty="0">
                <a:solidFill>
                  <a:srgbClr val="FF0000"/>
                </a:solidFill>
              </a:rPr>
              <a:t>Dentoalveolar Distraction</a:t>
            </a:r>
          </a:p>
          <a:p>
            <a:pPr lvl="0"/>
            <a:r>
              <a:rPr lang="en-US" sz="2400" b="1" u="sng" dirty="0">
                <a:solidFill>
                  <a:srgbClr val="FF0000"/>
                </a:solidFill>
              </a:rPr>
              <a:t>(DAD)</a:t>
            </a:r>
          </a:p>
        </p:txBody>
      </p:sp>
    </p:spTree>
    <p:extLst>
      <p:ext uri="{BB962C8B-B14F-4D97-AF65-F5344CB8AC3E}">
        <p14:creationId xmlns:p14="http://schemas.microsoft.com/office/powerpoint/2010/main" val="4955885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397135" y="367944"/>
            <a:ext cx="8314728" cy="5650650"/>
          </a:xfrm>
          <a:prstGeom prst="rect">
            <a:avLst/>
          </a:prstGeom>
        </p:spPr>
      </p:pic>
      <p:sp>
        <p:nvSpPr>
          <p:cNvPr id="3" name="Rectangle 2"/>
          <p:cNvSpPr/>
          <p:nvPr/>
        </p:nvSpPr>
        <p:spPr>
          <a:xfrm>
            <a:off x="2682240" y="6110691"/>
            <a:ext cx="6096000" cy="400110"/>
          </a:xfrm>
          <a:prstGeom prst="rect">
            <a:avLst/>
          </a:prstGeom>
        </p:spPr>
        <p:txBody>
          <a:bodyPr>
            <a:spAutoFit/>
          </a:bodyPr>
          <a:lstStyle/>
          <a:p>
            <a:r>
              <a:rPr lang="en-US" sz="1000" b="1" dirty="0">
                <a:latin typeface="Cambria,Bold"/>
              </a:rPr>
              <a:t>(A) Pre Distraction; (B) during Distraction Phase (6days); (C) &amp; (D) Post</a:t>
            </a:r>
          </a:p>
          <a:p>
            <a:r>
              <a:rPr lang="en-US" sz="1000" b="1" dirty="0">
                <a:latin typeface="Cambria,Bold"/>
              </a:rPr>
              <a:t>Distraction (14 Days)</a:t>
            </a:r>
            <a:endParaRPr lang="en-US" dirty="0"/>
          </a:p>
        </p:txBody>
      </p:sp>
      <p:sp>
        <p:nvSpPr>
          <p:cNvPr id="4" name="Date Placeholder 3"/>
          <p:cNvSpPr>
            <a:spLocks noGrp="1"/>
          </p:cNvSpPr>
          <p:nvPr>
            <p:ph type="dt" sz="half" idx="10"/>
          </p:nvPr>
        </p:nvSpPr>
        <p:spPr/>
        <p:txBody>
          <a:bodyPr/>
          <a:lstStyle/>
          <a:p>
            <a:fld id="{09975F4E-EA56-4521-AAEE-9DB16EEB8485}"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49</a:t>
            </a:fld>
            <a:endParaRPr lang="en-US">
              <a:solidFill>
                <a:prstClr val="black">
                  <a:tint val="75000"/>
                </a:prstClr>
              </a:solidFill>
            </a:endParaRPr>
          </a:p>
        </p:txBody>
      </p:sp>
      <p:sp>
        <p:nvSpPr>
          <p:cNvPr id="7" name="Rectangle 6"/>
          <p:cNvSpPr/>
          <p:nvPr/>
        </p:nvSpPr>
        <p:spPr>
          <a:xfrm>
            <a:off x="7339560" y="5895156"/>
            <a:ext cx="2143536" cy="276999"/>
          </a:xfrm>
          <a:prstGeom prst="rect">
            <a:avLst/>
          </a:prstGeom>
        </p:spPr>
        <p:txBody>
          <a:bodyPr wrap="none">
            <a:spAutoFit/>
          </a:bodyPr>
          <a:lstStyle/>
          <a:p>
            <a:r>
              <a:rPr lang="en-US" sz="1200" b="1" dirty="0">
                <a:latin typeface="Calibri,Bold"/>
              </a:rPr>
              <a:t>George </a:t>
            </a:r>
            <a:r>
              <a:rPr lang="en-US" sz="1200" b="1" dirty="0" smtClean="0">
                <a:latin typeface="Calibri,Bold"/>
              </a:rPr>
              <a:t> </a:t>
            </a:r>
            <a:r>
              <a:rPr lang="en-US" sz="1200" b="1" dirty="0">
                <a:latin typeface="Calibri,Bold"/>
              </a:rPr>
              <a:t>and </a:t>
            </a:r>
            <a:r>
              <a:rPr lang="en-US" sz="1200" b="1" dirty="0" smtClean="0">
                <a:latin typeface="Calibri,Bold"/>
              </a:rPr>
              <a:t> Thomas,2014</a:t>
            </a:r>
            <a:endParaRPr lang="en-US" dirty="0"/>
          </a:p>
        </p:txBody>
      </p:sp>
      <p:sp>
        <p:nvSpPr>
          <p:cNvPr id="8" name="Rectangle 7"/>
          <p:cNvSpPr/>
          <p:nvPr/>
        </p:nvSpPr>
        <p:spPr>
          <a:xfrm>
            <a:off x="254923" y="525226"/>
            <a:ext cx="6096000" cy="830997"/>
          </a:xfrm>
          <a:prstGeom prst="rect">
            <a:avLst/>
          </a:prstGeom>
        </p:spPr>
        <p:txBody>
          <a:bodyPr>
            <a:spAutoFit/>
          </a:bodyPr>
          <a:lstStyle/>
          <a:p>
            <a:pPr lvl="0"/>
            <a:r>
              <a:rPr lang="en-US" sz="2400" b="1" u="sng" dirty="0">
                <a:solidFill>
                  <a:srgbClr val="FF0000"/>
                </a:solidFill>
              </a:rPr>
              <a:t>Dentoalveolar Distraction</a:t>
            </a:r>
          </a:p>
          <a:p>
            <a:pPr lvl="0"/>
            <a:r>
              <a:rPr lang="en-US" sz="2400" b="1" u="sng" dirty="0">
                <a:solidFill>
                  <a:srgbClr val="FF0000"/>
                </a:solidFill>
              </a:rPr>
              <a:t>(DAD)</a:t>
            </a:r>
          </a:p>
        </p:txBody>
      </p:sp>
    </p:spTree>
    <p:extLst>
      <p:ext uri="{BB962C8B-B14F-4D97-AF65-F5344CB8AC3E}">
        <p14:creationId xmlns:p14="http://schemas.microsoft.com/office/powerpoint/2010/main" val="3006923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3058" y="117997"/>
            <a:ext cx="9174316" cy="6819165"/>
          </a:xfrm>
          <a:prstGeom prst="rect">
            <a:avLst/>
          </a:prstGeom>
        </p:spPr>
      </p:pic>
      <p:sp>
        <p:nvSpPr>
          <p:cNvPr id="3" name="Date Placeholder 2"/>
          <p:cNvSpPr>
            <a:spLocks noGrp="1"/>
          </p:cNvSpPr>
          <p:nvPr>
            <p:ph type="dt" sz="half" idx="10"/>
          </p:nvPr>
        </p:nvSpPr>
        <p:spPr/>
        <p:txBody>
          <a:bodyPr/>
          <a:lstStyle/>
          <a:p>
            <a:fld id="{E499B719-CBC9-4708-87E9-7A295E74D8BF}"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5</a:t>
            </a:fld>
            <a:endParaRPr lang="en-US">
              <a:solidFill>
                <a:prstClr val="black">
                  <a:tint val="75000"/>
                </a:prstClr>
              </a:solidFill>
            </a:endParaRPr>
          </a:p>
        </p:txBody>
      </p:sp>
    </p:spTree>
    <p:extLst>
      <p:ext uri="{BB962C8B-B14F-4D97-AF65-F5344CB8AC3E}">
        <p14:creationId xmlns:p14="http://schemas.microsoft.com/office/powerpoint/2010/main" val="325824209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5636" y="326968"/>
            <a:ext cx="6779383" cy="461665"/>
          </a:xfrm>
          <a:prstGeom prst="rect">
            <a:avLst/>
          </a:prstGeom>
        </p:spPr>
        <p:txBody>
          <a:bodyPr wrap="square">
            <a:spAutoFit/>
          </a:bodyPr>
          <a:lstStyle/>
          <a:p>
            <a:r>
              <a:rPr lang="en-US" sz="2400" b="1" u="sng" dirty="0">
                <a:solidFill>
                  <a:srgbClr val="FF0000"/>
                </a:solidFill>
                <a:latin typeface="Cambria,Bold"/>
              </a:rPr>
              <a:t>Management of </a:t>
            </a:r>
            <a:r>
              <a:rPr lang="en-US" sz="2400" b="1" u="sng" dirty="0" err="1">
                <a:solidFill>
                  <a:srgbClr val="FF0000"/>
                </a:solidFill>
                <a:latin typeface="Cambria,Bold"/>
              </a:rPr>
              <a:t>Ankylosed</a:t>
            </a:r>
            <a:r>
              <a:rPr lang="en-US" sz="2400" b="1" u="sng" dirty="0">
                <a:solidFill>
                  <a:srgbClr val="FF0000"/>
                </a:solidFill>
                <a:latin typeface="Cambria,Bold"/>
              </a:rPr>
              <a:t> Tooth</a:t>
            </a:r>
            <a:endParaRPr lang="en-US" sz="4800" u="sng" dirty="0">
              <a:solidFill>
                <a:srgbClr val="FF0000"/>
              </a:solidFill>
            </a:endParaRPr>
          </a:p>
        </p:txBody>
      </p:sp>
      <p:pic>
        <p:nvPicPr>
          <p:cNvPr id="3" name="Picture 2"/>
          <p:cNvPicPr>
            <a:picLocks noChangeAspect="1"/>
          </p:cNvPicPr>
          <p:nvPr/>
        </p:nvPicPr>
        <p:blipFill>
          <a:blip r:embed="rId2"/>
          <a:stretch>
            <a:fillRect/>
          </a:stretch>
        </p:blipFill>
        <p:spPr>
          <a:xfrm>
            <a:off x="2549236" y="964983"/>
            <a:ext cx="7559903" cy="4464567"/>
          </a:xfrm>
          <a:prstGeom prst="rect">
            <a:avLst/>
          </a:prstGeom>
        </p:spPr>
      </p:pic>
      <p:sp>
        <p:nvSpPr>
          <p:cNvPr id="4" name="Rectangle 3"/>
          <p:cNvSpPr/>
          <p:nvPr/>
        </p:nvSpPr>
        <p:spPr>
          <a:xfrm>
            <a:off x="2671156" y="5462298"/>
            <a:ext cx="6096000" cy="400110"/>
          </a:xfrm>
          <a:prstGeom prst="rect">
            <a:avLst/>
          </a:prstGeom>
        </p:spPr>
        <p:txBody>
          <a:bodyPr>
            <a:spAutoFit/>
          </a:bodyPr>
          <a:lstStyle/>
          <a:p>
            <a:r>
              <a:rPr lang="en-US" sz="1000" b="1" dirty="0">
                <a:latin typeface="Cambria,Bold"/>
              </a:rPr>
              <a:t>Surgical Technique Involving a Miniature Tooth Borne Distractor for Movement</a:t>
            </a:r>
          </a:p>
          <a:p>
            <a:r>
              <a:rPr lang="en-US" sz="1000" b="1" dirty="0">
                <a:latin typeface="Cambria,Bold"/>
              </a:rPr>
              <a:t>of </a:t>
            </a:r>
            <a:r>
              <a:rPr lang="en-US" sz="1000" b="1" dirty="0" err="1">
                <a:latin typeface="Cambria,Bold"/>
              </a:rPr>
              <a:t>Ankylosed</a:t>
            </a:r>
            <a:r>
              <a:rPr lang="en-US" sz="1000" b="1" dirty="0">
                <a:latin typeface="Cambria,Bold"/>
              </a:rPr>
              <a:t> Tooth</a:t>
            </a:r>
            <a:endParaRPr lang="en-US" dirty="0"/>
          </a:p>
        </p:txBody>
      </p:sp>
      <p:sp>
        <p:nvSpPr>
          <p:cNvPr id="5" name="Date Placeholder 4"/>
          <p:cNvSpPr>
            <a:spLocks noGrp="1"/>
          </p:cNvSpPr>
          <p:nvPr>
            <p:ph type="dt" sz="half" idx="10"/>
          </p:nvPr>
        </p:nvSpPr>
        <p:spPr/>
        <p:txBody>
          <a:bodyPr/>
          <a:lstStyle/>
          <a:p>
            <a:fld id="{2405E0FF-32A1-4F91-9881-9282E7D81F0C}" type="datetime3">
              <a:rPr lang="en-US" smtClean="0">
                <a:solidFill>
                  <a:prstClr val="black">
                    <a:tint val="75000"/>
                  </a:prstClr>
                </a:solidFill>
              </a:rPr>
              <a:t>4 May 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DD44B53-A465-4072-A828-3252BB525115}" type="slidenum">
              <a:rPr lang="en-US" smtClean="0">
                <a:solidFill>
                  <a:prstClr val="black">
                    <a:tint val="75000"/>
                  </a:prstClr>
                </a:solidFill>
              </a:rPr>
              <a:pPr/>
              <a:t>50</a:t>
            </a:fld>
            <a:endParaRPr lang="en-US">
              <a:solidFill>
                <a:prstClr val="black">
                  <a:tint val="75000"/>
                </a:prstClr>
              </a:solidFill>
            </a:endParaRPr>
          </a:p>
        </p:txBody>
      </p:sp>
      <p:sp>
        <p:nvSpPr>
          <p:cNvPr id="8" name="Rectangle 7"/>
          <p:cNvSpPr/>
          <p:nvPr/>
        </p:nvSpPr>
        <p:spPr>
          <a:xfrm>
            <a:off x="7339560" y="5895156"/>
            <a:ext cx="2143536" cy="276999"/>
          </a:xfrm>
          <a:prstGeom prst="rect">
            <a:avLst/>
          </a:prstGeom>
        </p:spPr>
        <p:txBody>
          <a:bodyPr wrap="none">
            <a:spAutoFit/>
          </a:bodyPr>
          <a:lstStyle/>
          <a:p>
            <a:r>
              <a:rPr lang="en-US" sz="1200" b="1" dirty="0">
                <a:latin typeface="Calibri,Bold"/>
              </a:rPr>
              <a:t>George </a:t>
            </a:r>
            <a:r>
              <a:rPr lang="en-US" sz="1200" b="1" dirty="0" smtClean="0">
                <a:latin typeface="Calibri,Bold"/>
              </a:rPr>
              <a:t> </a:t>
            </a:r>
            <a:r>
              <a:rPr lang="en-US" sz="1200" b="1" dirty="0">
                <a:latin typeface="Calibri,Bold"/>
              </a:rPr>
              <a:t>and </a:t>
            </a:r>
            <a:r>
              <a:rPr lang="en-US" sz="1200" b="1" dirty="0" smtClean="0">
                <a:latin typeface="Calibri,Bold"/>
              </a:rPr>
              <a:t> Thomas,2014</a:t>
            </a:r>
            <a:endParaRPr lang="en-US" dirty="0"/>
          </a:p>
        </p:txBody>
      </p:sp>
    </p:spTree>
    <p:extLst>
      <p:ext uri="{BB962C8B-B14F-4D97-AF65-F5344CB8AC3E}">
        <p14:creationId xmlns:p14="http://schemas.microsoft.com/office/powerpoint/2010/main" val="13095469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612845"/>
            <a:ext cx="6096000" cy="2354491"/>
          </a:xfrm>
          <a:prstGeom prst="rect">
            <a:avLst/>
          </a:prstGeom>
        </p:spPr>
        <p:txBody>
          <a:bodyPr>
            <a:spAutoFit/>
          </a:bodyPr>
          <a:lstStyle/>
          <a:p>
            <a:pPr>
              <a:lnSpc>
                <a:spcPct val="150000"/>
              </a:lnSpc>
            </a:pPr>
            <a:r>
              <a:rPr lang="en-US" sz="2800" b="1" u="sng" dirty="0" smtClean="0">
                <a:solidFill>
                  <a:srgbClr val="FF0000"/>
                </a:solidFill>
                <a:latin typeface="Times New Roman" panose="02020603050405020304" pitchFamily="18" charset="0"/>
                <a:ea typeface="Calibri" panose="020F0502020204030204" pitchFamily="34" charset="0"/>
                <a:cs typeface="Arial" panose="020B0604020202020204" pitchFamily="34" charset="0"/>
              </a:rPr>
              <a:t>Complication</a:t>
            </a:r>
          </a:p>
          <a:p>
            <a:pPr>
              <a:lnSpc>
                <a:spcPct val="150000"/>
              </a:lnSpc>
            </a:pPr>
            <a:r>
              <a:rPr lang="en-US" sz="1400" dirty="0" smtClean="0">
                <a:latin typeface="Times New Roman" panose="02020603050405020304" pitchFamily="18" charset="0"/>
                <a:ea typeface="Calibri" panose="020F0502020204030204" pitchFamily="34" charset="0"/>
                <a:cs typeface="Arial" panose="020B0604020202020204" pitchFamily="34" charset="0"/>
              </a:rPr>
              <a:t> </a:t>
            </a:r>
            <a:r>
              <a:rPr lang="en-US" sz="1400" dirty="0">
                <a:latin typeface="Times New Roman" panose="02020603050405020304" pitchFamily="18" charset="0"/>
                <a:ea typeface="Calibri" panose="020F0502020204030204" pitchFamily="34" charset="0"/>
                <a:cs typeface="Arial" panose="020B0604020202020204" pitchFamily="34" charset="0"/>
              </a:rPr>
              <a:t>(1) technical failure of the distraction process</a:t>
            </a:r>
            <a:r>
              <a:rPr lang="en-US" sz="1400" dirty="0" smtClean="0">
                <a:latin typeface="Times New Roman" panose="02020603050405020304" pitchFamily="18" charset="0"/>
                <a:ea typeface="Calibri" panose="020F0502020204030204" pitchFamily="34" charset="0"/>
                <a:cs typeface="Arial" panose="020B0604020202020204" pitchFamily="34" charset="0"/>
              </a:rPr>
              <a:t>,</a:t>
            </a:r>
          </a:p>
          <a:p>
            <a:pPr>
              <a:lnSpc>
                <a:spcPct val="150000"/>
              </a:lnSpc>
            </a:pPr>
            <a:r>
              <a:rPr lang="en-US" sz="1400" dirty="0" smtClean="0">
                <a:latin typeface="Times New Roman" panose="02020603050405020304" pitchFamily="18" charset="0"/>
                <a:ea typeface="Calibri" panose="020F0502020204030204" pitchFamily="34" charset="0"/>
                <a:cs typeface="Arial" panose="020B0604020202020204" pitchFamily="34" charset="0"/>
              </a:rPr>
              <a:t> </a:t>
            </a:r>
            <a:r>
              <a:rPr lang="en-US" sz="1400" dirty="0">
                <a:latin typeface="Times New Roman" panose="02020603050405020304" pitchFamily="18" charset="0"/>
                <a:ea typeface="Calibri" panose="020F0502020204030204" pitchFamily="34" charset="0"/>
                <a:cs typeface="Arial" panose="020B0604020202020204" pitchFamily="34" charset="0"/>
              </a:rPr>
              <a:t>(2) injury to a vital structure</a:t>
            </a:r>
            <a:r>
              <a:rPr lang="en-US" sz="1400" dirty="0" smtClean="0">
                <a:latin typeface="Times New Roman" panose="02020603050405020304" pitchFamily="18" charset="0"/>
                <a:ea typeface="Calibri" panose="020F0502020204030204" pitchFamily="34" charset="0"/>
                <a:cs typeface="Arial" panose="020B0604020202020204" pitchFamily="34" charset="0"/>
              </a:rPr>
              <a:t>,</a:t>
            </a:r>
          </a:p>
          <a:p>
            <a:pPr>
              <a:lnSpc>
                <a:spcPct val="150000"/>
              </a:lnSpc>
            </a:pPr>
            <a:r>
              <a:rPr lang="en-US" sz="1400" dirty="0" smtClean="0">
                <a:latin typeface="Times New Roman" panose="02020603050405020304" pitchFamily="18" charset="0"/>
                <a:ea typeface="Calibri" panose="020F0502020204030204" pitchFamily="34" charset="0"/>
                <a:cs typeface="Arial" panose="020B0604020202020204" pitchFamily="34" charset="0"/>
              </a:rPr>
              <a:t> </a:t>
            </a:r>
            <a:r>
              <a:rPr lang="en-US" sz="1400" dirty="0">
                <a:latin typeface="Times New Roman" panose="02020603050405020304" pitchFamily="18" charset="0"/>
                <a:ea typeface="Calibri" panose="020F0502020204030204" pitchFamily="34" charset="0"/>
                <a:cs typeface="Arial" panose="020B0604020202020204" pitchFamily="34" charset="0"/>
              </a:rPr>
              <a:t>(3) failure to guide the distraction process along the appropriate vector</a:t>
            </a:r>
            <a:r>
              <a:rPr lang="en-US" sz="1400" dirty="0" smtClean="0">
                <a:latin typeface="Times New Roman" panose="02020603050405020304" pitchFamily="18" charset="0"/>
                <a:ea typeface="Calibri" panose="020F0502020204030204" pitchFamily="34" charset="0"/>
                <a:cs typeface="Arial" panose="020B0604020202020204" pitchFamily="34" charset="0"/>
              </a:rPr>
              <a:t>,</a:t>
            </a:r>
          </a:p>
          <a:p>
            <a:pPr>
              <a:lnSpc>
                <a:spcPct val="150000"/>
              </a:lnSpc>
            </a:pPr>
            <a:r>
              <a:rPr lang="en-US" sz="1400" dirty="0" smtClean="0">
                <a:latin typeface="Times New Roman" panose="02020603050405020304" pitchFamily="18" charset="0"/>
                <a:ea typeface="Calibri" panose="020F0502020204030204" pitchFamily="34" charset="0"/>
                <a:cs typeface="Arial" panose="020B0604020202020204" pitchFamily="34" charset="0"/>
              </a:rPr>
              <a:t> </a:t>
            </a:r>
            <a:r>
              <a:rPr lang="en-US" sz="1400" dirty="0">
                <a:latin typeface="Times New Roman" panose="02020603050405020304" pitchFamily="18" charset="0"/>
                <a:ea typeface="Calibri" panose="020F0502020204030204" pitchFamily="34" charset="0"/>
                <a:cs typeface="Arial" panose="020B0604020202020204" pitchFamily="34" charset="0"/>
              </a:rPr>
              <a:t>(4) infection </a:t>
            </a:r>
            <a:r>
              <a:rPr lang="en-US" sz="1400" dirty="0" smtClean="0">
                <a:latin typeface="Times New Roman" panose="02020603050405020304" pitchFamily="18" charset="0"/>
                <a:ea typeface="Calibri" panose="020F0502020204030204" pitchFamily="34" charset="0"/>
                <a:cs typeface="Arial" panose="020B0604020202020204" pitchFamily="34" charset="0"/>
              </a:rPr>
              <a:t>and</a:t>
            </a:r>
          </a:p>
          <a:p>
            <a:pPr>
              <a:lnSpc>
                <a:spcPct val="150000"/>
              </a:lnSpc>
            </a:pPr>
            <a:r>
              <a:rPr lang="en-US" sz="1400" dirty="0" smtClean="0">
                <a:latin typeface="Times New Roman" panose="02020603050405020304" pitchFamily="18" charset="0"/>
                <a:ea typeface="Calibri" panose="020F0502020204030204" pitchFamily="34" charset="0"/>
                <a:cs typeface="Arial" panose="020B0604020202020204" pitchFamily="34" charset="0"/>
              </a:rPr>
              <a:t> </a:t>
            </a:r>
            <a:r>
              <a:rPr lang="en-US" sz="1400" dirty="0">
                <a:latin typeface="Times New Roman" panose="02020603050405020304" pitchFamily="18" charset="0"/>
                <a:ea typeface="Calibri" panose="020F0502020204030204" pitchFamily="34" charset="0"/>
                <a:cs typeface="Arial" panose="020B0604020202020204" pitchFamily="34" charset="0"/>
              </a:rPr>
              <a:t>(5) ‘other’. (</a:t>
            </a:r>
            <a:r>
              <a:rPr lang="en-US" sz="1400" dirty="0" err="1">
                <a:latin typeface="Times New Roman" panose="02020603050405020304" pitchFamily="18" charset="0"/>
                <a:ea typeface="Calibri" panose="020F0502020204030204" pitchFamily="34" charset="0"/>
                <a:cs typeface="Arial" panose="020B0604020202020204" pitchFamily="34" charset="0"/>
              </a:rPr>
              <a:t>Mofid</a:t>
            </a:r>
            <a:r>
              <a:rPr lang="en-US" sz="1400" dirty="0">
                <a:latin typeface="Times New Roman" panose="02020603050405020304" pitchFamily="18" charset="0"/>
                <a:ea typeface="Calibri" panose="020F0502020204030204" pitchFamily="34" charset="0"/>
                <a:cs typeface="Arial" panose="020B0604020202020204" pitchFamily="34" charset="0"/>
              </a:rPr>
              <a:t>, 2001).</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fld id="{55E8C2CB-7CE8-493B-BD07-CF66377AB2E3}"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51</a:t>
            </a:fld>
            <a:endParaRPr lang="en-US">
              <a:solidFill>
                <a:prstClr val="black">
                  <a:tint val="75000"/>
                </a:prstClr>
              </a:solidFill>
            </a:endParaRPr>
          </a:p>
        </p:txBody>
      </p:sp>
    </p:spTree>
    <p:extLst>
      <p:ext uri="{BB962C8B-B14F-4D97-AF65-F5344CB8AC3E}">
        <p14:creationId xmlns:p14="http://schemas.microsoft.com/office/powerpoint/2010/main" val="34017881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574910" y="2205219"/>
            <a:ext cx="3657917" cy="3389670"/>
          </a:xfrm>
          <a:prstGeom prst="rect">
            <a:avLst/>
          </a:prstGeom>
        </p:spPr>
      </p:pic>
      <p:sp>
        <p:nvSpPr>
          <p:cNvPr id="3" name="Rectangle 2"/>
          <p:cNvSpPr/>
          <p:nvPr/>
        </p:nvSpPr>
        <p:spPr>
          <a:xfrm>
            <a:off x="227215" y="1203113"/>
            <a:ext cx="8201890" cy="707886"/>
          </a:xfrm>
          <a:prstGeom prst="rect">
            <a:avLst/>
          </a:prstGeom>
        </p:spPr>
        <p:txBody>
          <a:bodyPr wrap="square">
            <a:spAutoFit/>
          </a:bodyPr>
          <a:lstStyle/>
          <a:p>
            <a:r>
              <a:rPr lang="en-US" sz="2000" b="1" dirty="0">
                <a:latin typeface="Times New Roman" panose="02020603050405020304" pitchFamily="18" charset="0"/>
                <a:ea typeface="Calibri" panose="020F0502020204030204" pitchFamily="34" charset="0"/>
              </a:rPr>
              <a:t>Common complication of a localized infection at the exit wound of mandibular distractor’s activation rods</a:t>
            </a:r>
            <a:endParaRPr lang="en-US" sz="3200" b="1" dirty="0"/>
          </a:p>
        </p:txBody>
      </p:sp>
      <p:sp>
        <p:nvSpPr>
          <p:cNvPr id="4" name="Date Placeholder 3"/>
          <p:cNvSpPr>
            <a:spLocks noGrp="1"/>
          </p:cNvSpPr>
          <p:nvPr>
            <p:ph type="dt" sz="half" idx="10"/>
          </p:nvPr>
        </p:nvSpPr>
        <p:spPr/>
        <p:txBody>
          <a:bodyPr/>
          <a:lstStyle/>
          <a:p>
            <a:fld id="{2305E0B0-99DA-420F-8838-36E1219773D6}"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52</a:t>
            </a:fld>
            <a:endParaRPr lang="en-US">
              <a:solidFill>
                <a:prstClr val="black">
                  <a:tint val="75000"/>
                </a:prstClr>
              </a:solidFill>
            </a:endParaRPr>
          </a:p>
        </p:txBody>
      </p:sp>
      <p:sp>
        <p:nvSpPr>
          <p:cNvPr id="9" name="Rectangle 8"/>
          <p:cNvSpPr/>
          <p:nvPr/>
        </p:nvSpPr>
        <p:spPr>
          <a:xfrm>
            <a:off x="510100" y="283217"/>
            <a:ext cx="2260555" cy="738664"/>
          </a:xfrm>
          <a:prstGeom prst="rect">
            <a:avLst/>
          </a:prstGeom>
        </p:spPr>
        <p:txBody>
          <a:bodyPr wrap="none">
            <a:spAutoFit/>
          </a:bodyPr>
          <a:lstStyle/>
          <a:p>
            <a:pPr lvl="0">
              <a:lnSpc>
                <a:spcPct val="150000"/>
              </a:lnSpc>
            </a:pPr>
            <a:r>
              <a:rPr lang="en-US" sz="28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Complication</a:t>
            </a:r>
          </a:p>
        </p:txBody>
      </p:sp>
    </p:spTree>
    <p:extLst>
      <p:ext uri="{BB962C8B-B14F-4D97-AF65-F5344CB8AC3E}">
        <p14:creationId xmlns:p14="http://schemas.microsoft.com/office/powerpoint/2010/main" val="2092588403"/>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635928"/>
            <a:ext cx="6096000" cy="4539191"/>
          </a:xfrm>
          <a:prstGeom prst="rect">
            <a:avLst/>
          </a:prstGeom>
        </p:spPr>
        <p:txBody>
          <a:bodyPr>
            <a:spAutoFit/>
          </a:bodyPr>
          <a:lstStyle/>
          <a:p>
            <a:pPr indent="457200" algn="just">
              <a:lnSpc>
                <a:spcPct val="150000"/>
              </a:lnSpc>
            </a:pPr>
            <a:r>
              <a:rPr lang="en-US" sz="2800" dirty="0">
                <a:latin typeface="Times New Roman" panose="02020603050405020304" pitchFamily="18" charset="0"/>
                <a:ea typeface="Calibri" panose="020F0502020204030204" pitchFamily="34" charset="0"/>
                <a:cs typeface="Arial" panose="020B0604020202020204" pitchFamily="34" charset="0"/>
              </a:rPr>
              <a:t>In 2002, after reviewing 70 cases of bilateral mandibular distraction </a:t>
            </a:r>
            <a:r>
              <a:rPr lang="en-US" sz="2800" dirty="0" err="1">
                <a:latin typeface="Times New Roman" panose="02020603050405020304" pitchFamily="18" charset="0"/>
                <a:ea typeface="Calibri" panose="020F0502020204030204" pitchFamily="34" charset="0"/>
                <a:cs typeface="Arial" panose="020B0604020202020204" pitchFamily="34" charset="0"/>
              </a:rPr>
              <a:t>osteogenesis</a:t>
            </a:r>
            <a:r>
              <a:rPr lang="en-US" sz="2800" dirty="0">
                <a:latin typeface="Times New Roman" panose="02020603050405020304" pitchFamily="18" charset="0"/>
                <a:ea typeface="Calibri" panose="020F0502020204030204" pitchFamily="34" charset="0"/>
                <a:cs typeface="Arial" panose="020B0604020202020204" pitchFamily="34" charset="0"/>
              </a:rPr>
              <a:t>, van </a:t>
            </a:r>
            <a:r>
              <a:rPr lang="en-US" sz="2800" dirty="0" err="1">
                <a:latin typeface="Times New Roman" panose="02020603050405020304" pitchFamily="18" charset="0"/>
                <a:ea typeface="Calibri" panose="020F0502020204030204" pitchFamily="34" charset="0"/>
                <a:cs typeface="Arial" panose="020B0604020202020204" pitchFamily="34" charset="0"/>
              </a:rPr>
              <a:t>Strijen</a:t>
            </a:r>
            <a:r>
              <a:rPr lang="en-US" sz="2800" dirty="0">
                <a:latin typeface="Times New Roman" panose="02020603050405020304" pitchFamily="18" charset="0"/>
                <a:ea typeface="Calibri" panose="020F0502020204030204" pitchFamily="34" charset="0"/>
                <a:cs typeface="Arial" panose="020B0604020202020204" pitchFamily="34" charset="0"/>
              </a:rPr>
              <a:t> et al. has divided complications into three groups</a:t>
            </a:r>
            <a:r>
              <a:rPr lang="en-US" sz="2800" dirty="0" smtClean="0">
                <a:latin typeface="Times New Roman" panose="02020603050405020304" pitchFamily="18" charset="0"/>
                <a:ea typeface="Calibri" panose="020F0502020204030204" pitchFamily="34" charset="0"/>
                <a:cs typeface="Arial" panose="020B0604020202020204" pitchFamily="34" charset="0"/>
              </a:rPr>
              <a:t>:</a:t>
            </a:r>
          </a:p>
          <a:p>
            <a:pPr indent="457200" algn="just">
              <a:lnSpc>
                <a:spcPct val="150000"/>
              </a:lnSpc>
            </a:pPr>
            <a:r>
              <a:rPr lang="en-US" sz="2800" dirty="0" smtClean="0">
                <a:latin typeface="Times New Roman" panose="02020603050405020304" pitchFamily="18" charset="0"/>
                <a:ea typeface="Calibri" panose="020F0502020204030204" pitchFamily="34" charset="0"/>
                <a:cs typeface="Arial" panose="020B0604020202020204" pitchFamily="34" charset="0"/>
              </a:rPr>
              <a:t> </a:t>
            </a:r>
            <a:r>
              <a:rPr lang="en-US" sz="2800" dirty="0">
                <a:latin typeface="Times New Roman" panose="02020603050405020304" pitchFamily="18" charset="0"/>
                <a:ea typeface="Calibri" panose="020F0502020204030204" pitchFamily="34" charset="0"/>
                <a:cs typeface="Arial" panose="020B0604020202020204" pitchFamily="34" charset="0"/>
              </a:rPr>
              <a:t>(1) intraoperative</a:t>
            </a:r>
            <a:r>
              <a:rPr lang="en-US" sz="2800" dirty="0" smtClean="0">
                <a:latin typeface="Times New Roman" panose="02020603050405020304" pitchFamily="18" charset="0"/>
                <a:ea typeface="Calibri" panose="020F0502020204030204" pitchFamily="34" charset="0"/>
                <a:cs typeface="Arial" panose="020B0604020202020204" pitchFamily="34" charset="0"/>
              </a:rPr>
              <a:t>,</a:t>
            </a:r>
          </a:p>
          <a:p>
            <a:pPr indent="457200" algn="just">
              <a:lnSpc>
                <a:spcPct val="150000"/>
              </a:lnSpc>
            </a:pPr>
            <a:r>
              <a:rPr lang="en-US" sz="2800" dirty="0" smtClean="0">
                <a:latin typeface="Times New Roman" panose="02020603050405020304" pitchFamily="18" charset="0"/>
                <a:ea typeface="Calibri" panose="020F0502020204030204" pitchFamily="34" charset="0"/>
                <a:cs typeface="Arial" panose="020B0604020202020204" pitchFamily="34" charset="0"/>
              </a:rPr>
              <a:t> </a:t>
            </a:r>
            <a:r>
              <a:rPr lang="en-US" sz="2800" dirty="0">
                <a:latin typeface="Times New Roman" panose="02020603050405020304" pitchFamily="18" charset="0"/>
                <a:ea typeface="Calibri" panose="020F0502020204030204" pitchFamily="34" charset="0"/>
                <a:cs typeface="Arial" panose="020B0604020202020204" pitchFamily="34" charset="0"/>
              </a:rPr>
              <a:t>(2) </a:t>
            </a:r>
            <a:r>
              <a:rPr lang="en-US" sz="2800" dirty="0" err="1">
                <a:latin typeface="Times New Roman" panose="02020603050405020304" pitchFamily="18" charset="0"/>
                <a:ea typeface="Calibri" panose="020F0502020204030204" pitchFamily="34" charset="0"/>
                <a:cs typeface="Arial" panose="020B0604020202020204" pitchFamily="34" charset="0"/>
              </a:rPr>
              <a:t>intradistraction</a:t>
            </a:r>
            <a:r>
              <a:rPr lang="en-US" sz="2800" dirty="0">
                <a:latin typeface="Times New Roman" panose="02020603050405020304" pitchFamily="18" charset="0"/>
                <a:ea typeface="Calibri" panose="020F0502020204030204" pitchFamily="34" charset="0"/>
                <a:cs typeface="Arial" panose="020B0604020202020204" pitchFamily="34" charset="0"/>
              </a:rPr>
              <a:t> </a:t>
            </a:r>
            <a:r>
              <a:rPr lang="en-US" sz="2800" dirty="0" smtClean="0">
                <a:latin typeface="Times New Roman" panose="02020603050405020304" pitchFamily="18" charset="0"/>
                <a:ea typeface="Calibri" panose="020F0502020204030204" pitchFamily="34" charset="0"/>
                <a:cs typeface="Arial" panose="020B0604020202020204" pitchFamily="34" charset="0"/>
              </a:rPr>
              <a:t>and</a:t>
            </a:r>
          </a:p>
          <a:p>
            <a:pPr indent="457200" algn="just">
              <a:lnSpc>
                <a:spcPct val="150000"/>
              </a:lnSpc>
            </a:pPr>
            <a:r>
              <a:rPr lang="en-US" sz="2800" dirty="0" smtClean="0">
                <a:latin typeface="Times New Roman" panose="02020603050405020304" pitchFamily="18" charset="0"/>
                <a:ea typeface="Calibri" panose="020F0502020204030204" pitchFamily="34" charset="0"/>
                <a:cs typeface="Arial" panose="020B0604020202020204" pitchFamily="34" charset="0"/>
              </a:rPr>
              <a:t> </a:t>
            </a:r>
            <a:r>
              <a:rPr lang="en-US" sz="2800" dirty="0">
                <a:latin typeface="Times New Roman" panose="02020603050405020304" pitchFamily="18" charset="0"/>
                <a:ea typeface="Calibri" panose="020F0502020204030204" pitchFamily="34" charset="0"/>
                <a:cs typeface="Arial" panose="020B0604020202020204" pitchFamily="34" charset="0"/>
              </a:rPr>
              <a:t>(3) post distraction</a:t>
            </a:r>
            <a:r>
              <a:rPr lang="en-US" sz="2800" dirty="0" smtClean="0">
                <a:latin typeface="Times New Roman" panose="02020603050405020304" pitchFamily="18" charset="0"/>
                <a:ea typeface="Calibri" panose="020F0502020204030204" pitchFamily="34" charset="0"/>
                <a:cs typeface="Arial" panose="020B0604020202020204" pitchFamily="34" charset="0"/>
              </a:rPr>
              <a:t>.</a:t>
            </a:r>
          </a:p>
        </p:txBody>
      </p:sp>
      <p:sp>
        <p:nvSpPr>
          <p:cNvPr id="3" name="Date Placeholder 2"/>
          <p:cNvSpPr>
            <a:spLocks noGrp="1"/>
          </p:cNvSpPr>
          <p:nvPr>
            <p:ph type="dt" sz="half" idx="10"/>
          </p:nvPr>
        </p:nvSpPr>
        <p:spPr/>
        <p:txBody>
          <a:bodyPr/>
          <a:lstStyle/>
          <a:p>
            <a:fld id="{C5A220F6-8ECC-4A34-A926-82FED8306517}"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53</a:t>
            </a:fld>
            <a:endParaRPr lang="en-US">
              <a:solidFill>
                <a:prstClr val="black">
                  <a:tint val="75000"/>
                </a:prstClr>
              </a:solidFill>
            </a:endParaRPr>
          </a:p>
        </p:txBody>
      </p:sp>
      <p:sp>
        <p:nvSpPr>
          <p:cNvPr id="6" name="Rectangle 5"/>
          <p:cNvSpPr/>
          <p:nvPr/>
        </p:nvSpPr>
        <p:spPr>
          <a:xfrm>
            <a:off x="787445" y="161297"/>
            <a:ext cx="2260555" cy="738664"/>
          </a:xfrm>
          <a:prstGeom prst="rect">
            <a:avLst/>
          </a:prstGeom>
        </p:spPr>
        <p:txBody>
          <a:bodyPr wrap="none">
            <a:spAutoFit/>
          </a:bodyPr>
          <a:lstStyle/>
          <a:p>
            <a:pPr lvl="0">
              <a:lnSpc>
                <a:spcPct val="150000"/>
              </a:lnSpc>
            </a:pPr>
            <a:r>
              <a:rPr lang="en-US" sz="28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Complication</a:t>
            </a:r>
          </a:p>
        </p:txBody>
      </p:sp>
    </p:spTree>
    <p:extLst>
      <p:ext uri="{BB962C8B-B14F-4D97-AF65-F5344CB8AC3E}">
        <p14:creationId xmlns:p14="http://schemas.microsoft.com/office/powerpoint/2010/main" val="44839802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FA8AB-CF9C-4835-85BD-7B5EB1A832F9}" type="datetime3">
              <a:rPr lang="en-US" smtClean="0">
                <a:solidFill>
                  <a:prstClr val="black">
                    <a:tint val="75000"/>
                  </a:prstClr>
                </a:solidFill>
              </a:rPr>
              <a:t>4 May 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D44B53-A465-4072-A828-3252BB525115}" type="slidenum">
              <a:rPr lang="en-US" smtClean="0">
                <a:solidFill>
                  <a:prstClr val="black">
                    <a:tint val="75000"/>
                  </a:prstClr>
                </a:solidFill>
              </a:rPr>
              <a:pPr/>
              <a:t>54</a:t>
            </a:fld>
            <a:endParaRPr lang="en-US">
              <a:solidFill>
                <a:prstClr val="black">
                  <a:tint val="75000"/>
                </a:prstClr>
              </a:solidFill>
            </a:endParaRPr>
          </a:p>
        </p:txBody>
      </p:sp>
      <p:sp>
        <p:nvSpPr>
          <p:cNvPr id="5" name="Rectangle 4"/>
          <p:cNvSpPr/>
          <p:nvPr/>
        </p:nvSpPr>
        <p:spPr>
          <a:xfrm>
            <a:off x="3048000" y="959093"/>
            <a:ext cx="6096000" cy="4662815"/>
          </a:xfrm>
          <a:prstGeom prst="rect">
            <a:avLst/>
          </a:prstGeom>
        </p:spPr>
        <p:txBody>
          <a:bodyPr>
            <a:spAutoFit/>
          </a:bodyPr>
          <a:lstStyle/>
          <a:p>
            <a:pPr lvl="0" indent="457200" algn="just">
              <a:lnSpc>
                <a:spcPct val="150000"/>
              </a:lnSpc>
            </a:pPr>
            <a:r>
              <a:rPr lang="en-US" dirty="0">
                <a:solidFill>
                  <a:prstClr val="black"/>
                </a:solidFill>
                <a:latin typeface="Times New Roman" panose="02020603050405020304" pitchFamily="18" charset="0"/>
                <a:ea typeface="Calibri" panose="020F0502020204030204" pitchFamily="34" charset="0"/>
                <a:cs typeface="Arial" panose="020B0604020202020204" pitchFamily="34" charset="0"/>
              </a:rPr>
              <a:t> In 2014, </a:t>
            </a:r>
            <a:r>
              <a:rPr lang="en-US" dirty="0" err="1">
                <a:solidFill>
                  <a:prstClr val="black"/>
                </a:solidFill>
                <a:latin typeface="Times New Roman" panose="02020603050405020304" pitchFamily="18" charset="0"/>
                <a:ea typeface="Calibri" panose="020F0502020204030204" pitchFamily="34" charset="0"/>
                <a:cs typeface="Arial" panose="020B0604020202020204" pitchFamily="34" charset="0"/>
              </a:rPr>
              <a:t>Mahdah</a:t>
            </a:r>
            <a:r>
              <a:rPr lang="en-US" dirty="0">
                <a:solidFill>
                  <a:prstClr val="black"/>
                </a:solidFill>
                <a:latin typeface="Times New Roman" panose="02020603050405020304" pitchFamily="18" charset="0"/>
                <a:ea typeface="Calibri" panose="020F0502020204030204" pitchFamily="34" charset="0"/>
                <a:cs typeface="Arial" panose="020B0604020202020204" pitchFamily="34" charset="0"/>
              </a:rPr>
              <a:t> et al. has adopted this classification and then further divided it into </a:t>
            </a:r>
            <a:endParaRPr lang="en-US" dirty="0" smtClean="0">
              <a:solidFill>
                <a:prstClr val="black"/>
              </a:solidFill>
              <a:latin typeface="Times New Roman" panose="02020603050405020304" pitchFamily="18" charset="0"/>
              <a:ea typeface="Calibri" panose="020F0502020204030204" pitchFamily="34" charset="0"/>
              <a:cs typeface="Arial" panose="020B0604020202020204" pitchFamily="34" charset="0"/>
            </a:endParaRPr>
          </a:p>
          <a:p>
            <a:pPr lvl="0" indent="457200" algn="just">
              <a:lnSpc>
                <a:spcPct val="150000"/>
              </a:lnSpc>
            </a:pPr>
            <a:r>
              <a:rPr lang="en-US" b="1" u="sng" dirty="0" smtClean="0">
                <a:solidFill>
                  <a:srgbClr val="00B0F0"/>
                </a:solidFill>
                <a:latin typeface="Times New Roman" panose="02020603050405020304" pitchFamily="18" charset="0"/>
                <a:ea typeface="Calibri" panose="020F0502020204030204" pitchFamily="34" charset="0"/>
                <a:cs typeface="Arial" panose="020B0604020202020204" pitchFamily="34" charset="0"/>
              </a:rPr>
              <a:t>device-related </a:t>
            </a:r>
            <a:r>
              <a:rPr lang="en-US" b="1" u="sng" dirty="0">
                <a:solidFill>
                  <a:srgbClr val="00B0F0"/>
                </a:solidFill>
                <a:latin typeface="Times New Roman" panose="02020603050405020304" pitchFamily="18" charset="0"/>
                <a:ea typeface="Calibri" panose="020F0502020204030204" pitchFamily="34" charset="0"/>
                <a:cs typeface="Arial" panose="020B0604020202020204" pitchFamily="34" charset="0"/>
              </a:rPr>
              <a:t>and non-device related</a:t>
            </a:r>
            <a:r>
              <a:rPr lang="en-US" b="1" u="sng" dirty="0" smtClean="0">
                <a:solidFill>
                  <a:srgbClr val="00B0F0"/>
                </a:solidFill>
                <a:latin typeface="Times New Roman" panose="02020603050405020304" pitchFamily="18" charset="0"/>
                <a:ea typeface="Calibri" panose="020F0502020204030204" pitchFamily="34" charset="0"/>
                <a:cs typeface="Arial" panose="020B0604020202020204" pitchFamily="34" charset="0"/>
              </a:rPr>
              <a:t>.</a:t>
            </a:r>
          </a:p>
          <a:p>
            <a:pPr lvl="0" indent="457200" algn="just">
              <a:lnSpc>
                <a:spcPct val="150000"/>
              </a:lnSpc>
            </a:pPr>
            <a:r>
              <a:rPr lang="en-US" dirty="0" smtClean="0">
                <a:solidFill>
                  <a:prstClr val="black"/>
                </a:solidFill>
                <a:latin typeface="Times New Roman" panose="02020603050405020304" pitchFamily="18" charset="0"/>
                <a:ea typeface="Calibri" panose="020F0502020204030204" pitchFamily="34" charset="0"/>
                <a:cs typeface="Arial" panose="020B0604020202020204" pitchFamily="34" charset="0"/>
              </a:rPr>
              <a:t> </a:t>
            </a:r>
            <a:r>
              <a:rPr lang="en-US" dirty="0">
                <a:solidFill>
                  <a:prstClr val="black"/>
                </a:solidFill>
                <a:latin typeface="Times New Roman" panose="02020603050405020304" pitchFamily="18" charset="0"/>
                <a:ea typeface="Calibri" panose="020F0502020204030204" pitchFamily="34" charset="0"/>
                <a:cs typeface="Arial" panose="020B0604020202020204" pitchFamily="34" charset="0"/>
              </a:rPr>
              <a:t>Cheung et al.  has described almost similar classification in which they divided the complications into stages namely: </a:t>
            </a:r>
            <a:r>
              <a:rPr lang="en-US" u="sng" dirty="0">
                <a:solidFill>
                  <a:srgbClr val="00B050"/>
                </a:solidFill>
                <a:latin typeface="Times New Roman" panose="02020603050405020304" pitchFamily="18" charset="0"/>
                <a:ea typeface="Calibri" panose="020F0502020204030204" pitchFamily="34" charset="0"/>
                <a:cs typeface="Arial" panose="020B0604020202020204" pitchFamily="34" charset="0"/>
              </a:rPr>
              <a:t>intraoperative, </a:t>
            </a:r>
            <a:r>
              <a:rPr lang="en-US" u="sng" dirty="0" smtClean="0">
                <a:solidFill>
                  <a:srgbClr val="00B050"/>
                </a:solidFill>
                <a:latin typeface="Times New Roman" panose="02020603050405020304" pitchFamily="18" charset="0"/>
                <a:ea typeface="Calibri" panose="020F0502020204030204" pitchFamily="34" charset="0"/>
                <a:cs typeface="Arial" panose="020B0604020202020204" pitchFamily="34" charset="0"/>
              </a:rPr>
              <a:t>latency </a:t>
            </a:r>
            <a:r>
              <a:rPr lang="en-US" u="sng" dirty="0">
                <a:solidFill>
                  <a:srgbClr val="00B050"/>
                </a:solidFill>
                <a:latin typeface="Times New Roman" panose="02020603050405020304" pitchFamily="18" charset="0"/>
                <a:ea typeface="Calibri" panose="020F0502020204030204" pitchFamily="34" charset="0"/>
                <a:cs typeface="Arial" panose="020B0604020202020204" pitchFamily="34" charset="0"/>
              </a:rPr>
              <a:t>period, active distraction and consolidation. </a:t>
            </a:r>
            <a:endParaRPr lang="en-US" u="sng" dirty="0" smtClean="0">
              <a:solidFill>
                <a:srgbClr val="00B050"/>
              </a:solidFill>
              <a:latin typeface="Times New Roman" panose="02020603050405020304" pitchFamily="18" charset="0"/>
              <a:ea typeface="Calibri" panose="020F0502020204030204" pitchFamily="34" charset="0"/>
              <a:cs typeface="Arial" panose="020B0604020202020204" pitchFamily="34" charset="0"/>
            </a:endParaRPr>
          </a:p>
          <a:p>
            <a:pPr lvl="0" indent="457200" algn="just">
              <a:lnSpc>
                <a:spcPct val="150000"/>
              </a:lnSpc>
            </a:pPr>
            <a:r>
              <a:rPr lang="en-US" dirty="0" err="1" smtClean="0">
                <a:solidFill>
                  <a:prstClr val="black"/>
                </a:solidFill>
                <a:latin typeface="Times New Roman" panose="02020603050405020304" pitchFamily="18" charset="0"/>
                <a:ea typeface="Calibri" panose="020F0502020204030204" pitchFamily="34" charset="0"/>
                <a:cs typeface="Arial" panose="020B0604020202020204" pitchFamily="34" charset="0"/>
              </a:rPr>
              <a:t>Shetye</a:t>
            </a:r>
            <a:r>
              <a:rPr lang="en-US" dirty="0" smtClean="0">
                <a:solidFill>
                  <a:prstClr val="black"/>
                </a:solidFill>
                <a:latin typeface="Times New Roman" panose="02020603050405020304" pitchFamily="18" charset="0"/>
                <a:ea typeface="Calibri" panose="020F0502020204030204" pitchFamily="34" charset="0"/>
                <a:cs typeface="Arial" panose="020B0604020202020204" pitchFamily="34" charset="0"/>
              </a:rPr>
              <a:t> </a:t>
            </a:r>
            <a:r>
              <a:rPr lang="en-US" dirty="0">
                <a:solidFill>
                  <a:prstClr val="black"/>
                </a:solidFill>
                <a:latin typeface="Times New Roman" panose="02020603050405020304" pitchFamily="18" charset="0"/>
                <a:ea typeface="Calibri" panose="020F0502020204030204" pitchFamily="34" charset="0"/>
                <a:cs typeface="Arial" panose="020B0604020202020204" pitchFamily="34" charset="0"/>
              </a:rPr>
              <a:t>et al. (Cheung, 2010). reported a stratification system for mandibular </a:t>
            </a:r>
            <a:r>
              <a:rPr lang="en-US" dirty="0" err="1">
                <a:solidFill>
                  <a:prstClr val="black"/>
                </a:solidFill>
                <a:latin typeface="Times New Roman" panose="02020603050405020304" pitchFamily="18" charset="0"/>
                <a:ea typeface="Calibri" panose="020F0502020204030204" pitchFamily="34" charset="0"/>
                <a:cs typeface="Arial" panose="020B0604020202020204" pitchFamily="34" charset="0"/>
              </a:rPr>
              <a:t>osteogenesis</a:t>
            </a:r>
            <a:r>
              <a:rPr lang="en-US" dirty="0">
                <a:solidFill>
                  <a:prstClr val="black"/>
                </a:solidFill>
                <a:latin typeface="Times New Roman" panose="02020603050405020304" pitchFamily="18" charset="0"/>
                <a:ea typeface="Calibri" panose="020F0502020204030204" pitchFamily="34" charset="0"/>
                <a:cs typeface="Arial" panose="020B0604020202020204" pitchFamily="34" charset="0"/>
              </a:rPr>
              <a:t> in which incidents related to </a:t>
            </a:r>
            <a:r>
              <a:rPr lang="en-US" u="sng" dirty="0">
                <a:solidFill>
                  <a:srgbClr val="7030A0"/>
                </a:solidFill>
                <a:latin typeface="Times New Roman" panose="02020603050405020304" pitchFamily="18" charset="0"/>
                <a:ea typeface="Calibri" panose="020F0502020204030204" pitchFamily="34" charset="0"/>
                <a:cs typeface="Arial" panose="020B0604020202020204" pitchFamily="34" charset="0"/>
              </a:rPr>
              <a:t>hardware </a:t>
            </a:r>
            <a:r>
              <a:rPr lang="ar-IQ" u="sng" dirty="0" smtClean="0">
                <a:solidFill>
                  <a:srgbClr val="7030A0"/>
                </a:solidFill>
                <a:latin typeface="Times New Roman" panose="02020603050405020304" pitchFamily="18" charset="0"/>
                <a:ea typeface="Calibri" panose="020F0502020204030204" pitchFamily="34" charset="0"/>
                <a:cs typeface="Arial" panose="020B0604020202020204" pitchFamily="34" charset="0"/>
              </a:rPr>
              <a:t>ادوات</a:t>
            </a:r>
            <a:r>
              <a:rPr lang="en-US" u="sng" dirty="0" smtClean="0">
                <a:solidFill>
                  <a:srgbClr val="7030A0"/>
                </a:solidFill>
                <a:latin typeface="Times New Roman" panose="02020603050405020304" pitchFamily="18" charset="0"/>
                <a:ea typeface="Calibri" panose="020F0502020204030204" pitchFamily="34" charset="0"/>
                <a:cs typeface="Arial" panose="020B0604020202020204" pitchFamily="34" charset="0"/>
              </a:rPr>
              <a:t>or </a:t>
            </a:r>
            <a:r>
              <a:rPr lang="en-US" u="sng" dirty="0">
                <a:solidFill>
                  <a:srgbClr val="7030A0"/>
                </a:solidFill>
                <a:latin typeface="Times New Roman" panose="02020603050405020304" pitchFamily="18" charset="0"/>
                <a:ea typeface="Calibri" panose="020F0502020204030204" pitchFamily="34" charset="0"/>
                <a:cs typeface="Arial" panose="020B0604020202020204" pitchFamily="34" charset="0"/>
              </a:rPr>
              <a:t>hard and soft tissue were subdivided into minor, moderate, and major</a:t>
            </a:r>
            <a:r>
              <a:rPr lang="en-US" u="sng" dirty="0" smtClean="0">
                <a:solidFill>
                  <a:srgbClr val="7030A0"/>
                </a:solidFill>
                <a:latin typeface="Times New Roman" panose="02020603050405020304" pitchFamily="18" charset="0"/>
                <a:ea typeface="Calibri" panose="020F0502020204030204" pitchFamily="34" charset="0"/>
                <a:cs typeface="Arial" panose="020B0604020202020204" pitchFamily="34" charset="0"/>
              </a:rPr>
              <a:t>.</a:t>
            </a:r>
            <a:endParaRPr lang="en-US" sz="1400" u="sng" dirty="0">
              <a:solidFill>
                <a:srgbClr val="7030A0"/>
              </a:solidFill>
              <a:latin typeface="Calibri" panose="020F0502020204030204" pitchFamily="34" charset="0"/>
              <a:ea typeface="Calibri" panose="020F0502020204030204" pitchFamily="34" charset="0"/>
              <a:cs typeface="Arial" panose="020B0604020202020204" pitchFamily="34" charset="0"/>
            </a:endParaRPr>
          </a:p>
        </p:txBody>
      </p:sp>
      <p:sp>
        <p:nvSpPr>
          <p:cNvPr id="6" name="Rectangle 5"/>
          <p:cNvSpPr/>
          <p:nvPr/>
        </p:nvSpPr>
        <p:spPr>
          <a:xfrm>
            <a:off x="1363540" y="220429"/>
            <a:ext cx="2260555" cy="738664"/>
          </a:xfrm>
          <a:prstGeom prst="rect">
            <a:avLst/>
          </a:prstGeom>
        </p:spPr>
        <p:txBody>
          <a:bodyPr wrap="none">
            <a:spAutoFit/>
          </a:bodyPr>
          <a:lstStyle/>
          <a:p>
            <a:pPr lvl="0">
              <a:lnSpc>
                <a:spcPct val="150000"/>
              </a:lnSpc>
            </a:pPr>
            <a:r>
              <a:rPr lang="en-US" sz="28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Complication</a:t>
            </a:r>
          </a:p>
        </p:txBody>
      </p:sp>
    </p:spTree>
    <p:extLst>
      <p:ext uri="{BB962C8B-B14F-4D97-AF65-F5344CB8AC3E}">
        <p14:creationId xmlns:p14="http://schemas.microsoft.com/office/powerpoint/2010/main" val="14334705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FA8AB-CF9C-4835-85BD-7B5EB1A832F9}" type="datetime3">
              <a:rPr lang="en-US" smtClean="0">
                <a:solidFill>
                  <a:prstClr val="black">
                    <a:tint val="75000"/>
                  </a:prstClr>
                </a:solidFill>
              </a:rPr>
              <a:t>4 May 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D44B53-A465-4072-A828-3252BB525115}" type="slidenum">
              <a:rPr lang="en-US" smtClean="0">
                <a:solidFill>
                  <a:prstClr val="black">
                    <a:tint val="75000"/>
                  </a:prstClr>
                </a:solidFill>
              </a:rPr>
              <a:pPr/>
              <a:t>55</a:t>
            </a:fld>
            <a:endParaRPr lang="en-US">
              <a:solidFill>
                <a:prstClr val="black">
                  <a:tint val="75000"/>
                </a:prstClr>
              </a:solidFill>
            </a:endParaRPr>
          </a:p>
        </p:txBody>
      </p:sp>
      <p:sp>
        <p:nvSpPr>
          <p:cNvPr id="5" name="Rectangle 4"/>
          <p:cNvSpPr/>
          <p:nvPr/>
        </p:nvSpPr>
        <p:spPr>
          <a:xfrm>
            <a:off x="2294313" y="987351"/>
            <a:ext cx="6096000" cy="4618380"/>
          </a:xfrm>
          <a:prstGeom prst="rect">
            <a:avLst/>
          </a:prstGeom>
        </p:spPr>
        <p:txBody>
          <a:bodyPr>
            <a:spAutoFit/>
          </a:bodyPr>
          <a:lstStyle/>
          <a:p>
            <a:pPr lvl="0" algn="just">
              <a:lnSpc>
                <a:spcPct val="150000"/>
              </a:lnSpc>
            </a:pPr>
            <a:r>
              <a:rPr lang="en-US" dirty="0">
                <a:solidFill>
                  <a:prstClr val="black"/>
                </a:solidFill>
                <a:latin typeface="Times New Roman" panose="02020603050405020304" pitchFamily="18" charset="0"/>
                <a:ea typeface="Calibri" panose="020F0502020204030204" pitchFamily="34" charset="0"/>
                <a:cs typeface="Arial" panose="020B0604020202020204" pitchFamily="34" charset="0"/>
              </a:rPr>
              <a:t>Agarwal (2013) used the same method as written by </a:t>
            </a:r>
            <a:r>
              <a:rPr lang="en-US" dirty="0" err="1">
                <a:solidFill>
                  <a:prstClr val="black"/>
                </a:solidFill>
                <a:latin typeface="Times New Roman" panose="02020603050405020304" pitchFamily="18" charset="0"/>
                <a:ea typeface="Calibri" panose="020F0502020204030204" pitchFamily="34" charset="0"/>
                <a:cs typeface="Arial" panose="020B0604020202020204" pitchFamily="34" charset="0"/>
              </a:rPr>
              <a:t>Cherkashin</a:t>
            </a:r>
            <a:r>
              <a:rPr lang="en-US" dirty="0">
                <a:solidFill>
                  <a:prstClr val="black"/>
                </a:solidFill>
                <a:latin typeface="Times New Roman" panose="02020603050405020304" pitchFamily="18" charset="0"/>
                <a:ea typeface="Calibri" panose="020F0502020204030204" pitchFamily="34" charset="0"/>
                <a:cs typeface="Arial" panose="020B0604020202020204" pitchFamily="34" charset="0"/>
              </a:rPr>
              <a:t> and </a:t>
            </a:r>
            <a:r>
              <a:rPr lang="en-US" dirty="0" err="1">
                <a:solidFill>
                  <a:prstClr val="black"/>
                </a:solidFill>
                <a:latin typeface="Times New Roman" panose="02020603050405020304" pitchFamily="18" charset="0"/>
                <a:ea typeface="Calibri" panose="020F0502020204030204" pitchFamily="34" charset="0"/>
                <a:cs typeface="Arial" panose="020B0604020202020204" pitchFamily="34" charset="0"/>
              </a:rPr>
              <a:t>Samchukov</a:t>
            </a:r>
            <a:r>
              <a:rPr lang="en-US" dirty="0">
                <a:solidFill>
                  <a:prstClr val="black"/>
                </a:solidFill>
                <a:latin typeface="Times New Roman" panose="02020603050405020304" pitchFamily="18" charset="0"/>
                <a:ea typeface="Calibri" panose="020F0502020204030204" pitchFamily="34" charset="0"/>
                <a:cs typeface="Arial" panose="020B0604020202020204" pitchFamily="34" charset="0"/>
              </a:rPr>
              <a:t> by separating the unfavorable result into </a:t>
            </a:r>
            <a:r>
              <a:rPr lang="en-US" u="sng" dirty="0">
                <a:solidFill>
                  <a:schemeClr val="accent2">
                    <a:lumMod val="75000"/>
                  </a:schemeClr>
                </a:solidFill>
                <a:latin typeface="Times New Roman" panose="02020603050405020304" pitchFamily="18" charset="0"/>
                <a:ea typeface="Calibri" panose="020F0502020204030204" pitchFamily="34" charset="0"/>
                <a:cs typeface="Arial" panose="020B0604020202020204" pitchFamily="34" charset="0"/>
              </a:rPr>
              <a:t>error and complications</a:t>
            </a:r>
            <a:r>
              <a:rPr lang="en-US" u="sng" dirty="0" smtClean="0">
                <a:solidFill>
                  <a:schemeClr val="accent2">
                    <a:lumMod val="75000"/>
                  </a:schemeClr>
                </a:solidFill>
                <a:latin typeface="Times New Roman" panose="02020603050405020304" pitchFamily="18" charset="0"/>
                <a:ea typeface="Calibri" panose="020F0502020204030204" pitchFamily="34" charset="0"/>
                <a:cs typeface="Arial" panose="020B0604020202020204" pitchFamily="34" charset="0"/>
              </a:rPr>
              <a:t>.</a:t>
            </a:r>
            <a:endParaRPr lang="ar-IQ" u="sng" dirty="0" smtClean="0">
              <a:solidFill>
                <a:schemeClr val="accent2">
                  <a:lumMod val="75000"/>
                </a:schemeClr>
              </a:solidFill>
              <a:latin typeface="Times New Roman" panose="02020603050405020304" pitchFamily="18" charset="0"/>
              <a:ea typeface="Calibri" panose="020F0502020204030204" pitchFamily="34" charset="0"/>
              <a:cs typeface="Arial" panose="020B0604020202020204" pitchFamily="34" charset="0"/>
            </a:endParaRPr>
          </a:p>
          <a:p>
            <a:pPr lvl="0" algn="just">
              <a:lnSpc>
                <a:spcPct val="150000"/>
              </a:lnSpc>
            </a:pPr>
            <a:r>
              <a:rPr lang="en-US" dirty="0" smtClean="0">
                <a:solidFill>
                  <a:prstClr val="black"/>
                </a:solidFill>
                <a:latin typeface="Times New Roman" panose="02020603050405020304" pitchFamily="18" charset="0"/>
                <a:ea typeface="Calibri" panose="020F0502020204030204" pitchFamily="34" charset="0"/>
                <a:cs typeface="Arial" panose="020B0604020202020204" pitchFamily="34" charset="0"/>
              </a:rPr>
              <a:t> </a:t>
            </a:r>
            <a:r>
              <a:rPr lang="en-US" dirty="0">
                <a:solidFill>
                  <a:prstClr val="black"/>
                </a:solidFill>
                <a:latin typeface="Times New Roman" panose="02020603050405020304" pitchFamily="18" charset="0"/>
                <a:ea typeface="Calibri" panose="020F0502020204030204" pitchFamily="34" charset="0"/>
                <a:cs typeface="Arial" panose="020B0604020202020204" pitchFamily="34" charset="0"/>
              </a:rPr>
              <a:t>An error is an inattentive action that results in a deviation of the course of treatment thereby leading to the development of a complication whereas a complication is an unexpected deviation from the treatment plan that without appropriate correction will lead to worsening of the existing, development of a new or recurrence of the initial pathologic process. Complications of distraction can be further categorized into two categories, technical complications and specific complications.</a:t>
            </a:r>
            <a:endParaRPr lang="en-US" sz="1400"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sp>
        <p:nvSpPr>
          <p:cNvPr id="6" name="Rectangle 5"/>
          <p:cNvSpPr/>
          <p:nvPr/>
        </p:nvSpPr>
        <p:spPr>
          <a:xfrm>
            <a:off x="366013" y="0"/>
            <a:ext cx="2260555" cy="738664"/>
          </a:xfrm>
          <a:prstGeom prst="rect">
            <a:avLst/>
          </a:prstGeom>
        </p:spPr>
        <p:txBody>
          <a:bodyPr wrap="none">
            <a:spAutoFit/>
          </a:bodyPr>
          <a:lstStyle/>
          <a:p>
            <a:pPr lvl="0">
              <a:lnSpc>
                <a:spcPct val="150000"/>
              </a:lnSpc>
            </a:pPr>
            <a:r>
              <a:rPr lang="en-US" sz="28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Complication</a:t>
            </a:r>
          </a:p>
        </p:txBody>
      </p:sp>
    </p:spTree>
    <p:extLst>
      <p:ext uri="{BB962C8B-B14F-4D97-AF65-F5344CB8AC3E}">
        <p14:creationId xmlns:p14="http://schemas.microsoft.com/office/powerpoint/2010/main" val="127793528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65265" y="1767007"/>
            <a:ext cx="9930939" cy="3046988"/>
          </a:xfrm>
          <a:prstGeom prst="rect">
            <a:avLst/>
          </a:prstGeom>
        </p:spPr>
        <p:txBody>
          <a:bodyPr wrap="square">
            <a:spAutoFit/>
          </a:bodyPr>
          <a:lstStyle/>
          <a:p>
            <a:pPr indent="457200" algn="just">
              <a:lnSpc>
                <a:spcPct val="150000"/>
              </a:lnSpc>
            </a:pPr>
            <a:r>
              <a:rPr lang="en-US" sz="1600" b="1" dirty="0">
                <a:latin typeface="Times New Roman" panose="02020603050405020304" pitchFamily="18" charset="0"/>
                <a:ea typeface="Calibri" panose="020F0502020204030204" pitchFamily="34" charset="0"/>
                <a:cs typeface="Arial" panose="020B0604020202020204" pitchFamily="34" charset="0"/>
              </a:rPr>
              <a:t>In a systemic review paper on complications of mandibular DO, </a:t>
            </a:r>
            <a:r>
              <a:rPr lang="en-US" sz="16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an index was developed to standardized classification </a:t>
            </a:r>
            <a:r>
              <a:rPr lang="en-US" sz="1600" b="1" dirty="0">
                <a:latin typeface="Times New Roman" panose="02020603050405020304" pitchFamily="18" charset="0"/>
                <a:ea typeface="Calibri" panose="020F0502020204030204" pitchFamily="34" charset="0"/>
                <a:cs typeface="Arial" panose="020B0604020202020204" pitchFamily="34" charset="0"/>
              </a:rPr>
              <a:t>that is more detailed with regards to the relevant clinical situation and possible further treatment and is more widely applicable for use by clinicians </a:t>
            </a:r>
            <a:endParaRPr lang="en-US" sz="1200" b="1" dirty="0">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r>
              <a:rPr lang="en-US" sz="1600" b="1" dirty="0">
                <a:latin typeface="Times New Roman" panose="02020603050405020304" pitchFamily="18" charset="0"/>
                <a:ea typeface="Calibri" panose="020F0502020204030204" pitchFamily="34" charset="0"/>
                <a:cs typeface="Arial" panose="020B0604020202020204" pitchFamily="34" charset="0"/>
              </a:rPr>
              <a:t>The severity and frequency of complications that may occur is correlated with the extent of the surgery. Overall, DO at </a:t>
            </a:r>
            <a:r>
              <a:rPr lang="en-US" sz="1600" b="1" dirty="0" err="1">
                <a:latin typeface="Times New Roman" panose="02020603050405020304" pitchFamily="18" charset="0"/>
                <a:ea typeface="Calibri" panose="020F0502020204030204" pitchFamily="34" charset="0"/>
                <a:cs typeface="Arial" panose="020B0604020202020204" pitchFamily="34" charset="0"/>
              </a:rPr>
              <a:t>craniomaxillofacial</a:t>
            </a:r>
            <a:r>
              <a:rPr lang="en-US" sz="1600" b="1" dirty="0">
                <a:latin typeface="Times New Roman" panose="02020603050405020304" pitchFamily="18" charset="0"/>
                <a:ea typeface="Calibri" panose="020F0502020204030204" pitchFamily="34" charset="0"/>
                <a:cs typeface="Arial" panose="020B0604020202020204" pitchFamily="34" charset="0"/>
              </a:rPr>
              <a:t> region is relatively safe. The rate of published complications in DO can vary from 27.7–40% . From literature review, average percentage of complications for alveolar DO was 36.3% , mandibular DO ranges from 20.5% to 35.6%  and cumulative percentage at craniofacial region was found to be 35.6 percent .  (Master, 2010).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fld id="{98378448-FA9B-44A6-808E-1CEDCC39B006}"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56</a:t>
            </a:fld>
            <a:endParaRPr lang="en-US">
              <a:solidFill>
                <a:prstClr val="black">
                  <a:tint val="75000"/>
                </a:prstClr>
              </a:solidFill>
            </a:endParaRPr>
          </a:p>
        </p:txBody>
      </p:sp>
      <p:sp>
        <p:nvSpPr>
          <p:cNvPr id="6" name="Rectangle 5"/>
          <p:cNvSpPr/>
          <p:nvPr/>
        </p:nvSpPr>
        <p:spPr>
          <a:xfrm>
            <a:off x="715147" y="527057"/>
            <a:ext cx="2260555" cy="738664"/>
          </a:xfrm>
          <a:prstGeom prst="rect">
            <a:avLst/>
          </a:prstGeom>
        </p:spPr>
        <p:txBody>
          <a:bodyPr wrap="none">
            <a:spAutoFit/>
          </a:bodyPr>
          <a:lstStyle/>
          <a:p>
            <a:pPr lvl="0">
              <a:lnSpc>
                <a:spcPct val="150000"/>
              </a:lnSpc>
            </a:pPr>
            <a:r>
              <a:rPr lang="en-US" sz="28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Complication</a:t>
            </a:r>
          </a:p>
        </p:txBody>
      </p:sp>
    </p:spTree>
    <p:extLst>
      <p:ext uri="{BB962C8B-B14F-4D97-AF65-F5344CB8AC3E}">
        <p14:creationId xmlns:p14="http://schemas.microsoft.com/office/powerpoint/2010/main" val="22795181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FA8AB-CF9C-4835-85BD-7B5EB1A832F9}" type="datetime3">
              <a:rPr lang="en-US" smtClean="0">
                <a:solidFill>
                  <a:prstClr val="black">
                    <a:tint val="75000"/>
                  </a:prstClr>
                </a:solidFill>
              </a:rPr>
              <a:t>4 May 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D44B53-A465-4072-A828-3252BB525115}" type="slidenum">
              <a:rPr lang="en-US" smtClean="0">
                <a:solidFill>
                  <a:prstClr val="black">
                    <a:tint val="75000"/>
                  </a:prstClr>
                </a:solidFill>
              </a:rPr>
              <a:pPr/>
              <a:t>57</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881149" y="402384"/>
            <a:ext cx="7682450" cy="4560913"/>
          </a:xfrm>
          <a:prstGeom prst="rect">
            <a:avLst/>
          </a:prstGeom>
        </p:spPr>
      </p:pic>
      <p:sp>
        <p:nvSpPr>
          <p:cNvPr id="6" name="Rectangle 5"/>
          <p:cNvSpPr/>
          <p:nvPr/>
        </p:nvSpPr>
        <p:spPr>
          <a:xfrm>
            <a:off x="5744199" y="4784586"/>
            <a:ext cx="6096000" cy="1754326"/>
          </a:xfrm>
          <a:prstGeom prst="rect">
            <a:avLst/>
          </a:prstGeom>
          <a:solidFill>
            <a:schemeClr val="accent2">
              <a:lumMod val="20000"/>
              <a:lumOff val="80000"/>
            </a:schemeClr>
          </a:solidFill>
        </p:spPr>
        <p:txBody>
          <a:bodyPr>
            <a:spAutoFit/>
          </a:bodyPr>
          <a:lstStyle/>
          <a:p>
            <a:r>
              <a:rPr lang="en-US" b="1" u="sng" dirty="0">
                <a:solidFill>
                  <a:srgbClr val="FF0000"/>
                </a:solidFill>
              </a:rPr>
              <a:t>CONCLUSIONS</a:t>
            </a:r>
            <a:r>
              <a:rPr lang="en-US" dirty="0"/>
              <a:t> Mandibular distraction </a:t>
            </a:r>
            <a:r>
              <a:rPr lang="en-US" dirty="0" err="1"/>
              <a:t>osteogenesis</a:t>
            </a:r>
            <a:r>
              <a:rPr lang="en-US" dirty="0"/>
              <a:t> can be associated with a wide variety of complications. However, all of these complications can be minimized or avoided in most cases with appropriate preoperative planning, meticulous intraoperative technique, and thorough postoperative management. REFERENC</a:t>
            </a:r>
          </a:p>
        </p:txBody>
      </p:sp>
    </p:spTree>
    <p:extLst>
      <p:ext uri="{BB962C8B-B14F-4D97-AF65-F5344CB8AC3E}">
        <p14:creationId xmlns:p14="http://schemas.microsoft.com/office/powerpoint/2010/main" val="7237249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3346" y="2191894"/>
            <a:ext cx="9060873" cy="3877985"/>
          </a:xfrm>
          <a:prstGeom prst="rect">
            <a:avLst/>
          </a:prstGeom>
        </p:spPr>
        <p:txBody>
          <a:bodyPr wrap="square">
            <a:spAutoFit/>
          </a:bodyPr>
          <a:lstStyle/>
          <a:p>
            <a:pPr algn="just">
              <a:lnSpc>
                <a:spcPct val="150000"/>
              </a:lnSpc>
            </a:pPr>
            <a:r>
              <a:rPr lang="en-US" b="1" u="sng" dirty="0">
                <a:latin typeface="Times New Roman" panose="02020603050405020304" pitchFamily="18" charset="0"/>
                <a:ea typeface="Calibri" panose="020F0502020204030204" pitchFamily="34" charset="0"/>
                <a:cs typeface="Arial" panose="020B0604020202020204" pitchFamily="34" charset="0"/>
              </a:rPr>
              <a:t>Percentage of complications in </a:t>
            </a:r>
            <a:r>
              <a:rPr lang="en-US" b="1" u="sng" dirty="0" err="1">
                <a:latin typeface="Times New Roman" panose="02020603050405020304" pitchFamily="18" charset="0"/>
                <a:ea typeface="Calibri" panose="020F0502020204030204" pitchFamily="34" charset="0"/>
                <a:cs typeface="Arial" panose="020B0604020202020204" pitchFamily="34" charset="0"/>
              </a:rPr>
              <a:t>craniomaxillofacial</a:t>
            </a:r>
            <a:r>
              <a:rPr lang="en-US" b="1" u="sng" dirty="0">
                <a:latin typeface="Times New Roman" panose="02020603050405020304" pitchFamily="18" charset="0"/>
                <a:ea typeface="Calibri" panose="020F0502020204030204" pitchFamily="34" charset="0"/>
                <a:cs typeface="Arial" panose="020B0604020202020204" pitchFamily="34" charset="0"/>
              </a:rPr>
              <a:t> DO.</a:t>
            </a:r>
            <a:endParaRPr lang="en-US" sz="1200" b="1" dirty="0">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r>
              <a:rPr lang="en-US" sz="1600" b="1" dirty="0">
                <a:latin typeface="Times New Roman" panose="02020603050405020304" pitchFamily="18" charset="0"/>
                <a:ea typeface="Calibri" panose="020F0502020204030204" pitchFamily="34" charset="0"/>
                <a:cs typeface="Arial" panose="020B0604020202020204" pitchFamily="34" charset="0"/>
              </a:rPr>
              <a:t>There are few rare complications reported related to this field</a:t>
            </a:r>
            <a:r>
              <a:rPr lang="en-US" sz="1600" b="1" dirty="0" smtClean="0">
                <a:latin typeface="Times New Roman" panose="02020603050405020304" pitchFamily="18" charset="0"/>
                <a:ea typeface="Calibri" panose="020F0502020204030204" pitchFamily="34" charset="0"/>
                <a:cs typeface="Arial" panose="020B0604020202020204" pitchFamily="34" charset="0"/>
              </a:rPr>
              <a:t>.</a:t>
            </a:r>
          </a:p>
          <a:p>
            <a:pPr indent="457200" algn="just">
              <a:lnSpc>
                <a:spcPct val="150000"/>
              </a:lnSpc>
            </a:pPr>
            <a:r>
              <a:rPr lang="en-US" sz="1600" b="1" dirty="0" smtClean="0">
                <a:latin typeface="Times New Roman" panose="02020603050405020304" pitchFamily="18" charset="0"/>
                <a:ea typeface="Calibri" panose="020F0502020204030204" pitchFamily="34" charset="0"/>
                <a:cs typeface="Arial" panose="020B0604020202020204" pitchFamily="34" charset="0"/>
              </a:rPr>
              <a:t> </a:t>
            </a:r>
            <a:r>
              <a:rPr lang="en-US" sz="1600" b="1" dirty="0">
                <a:latin typeface="Times New Roman" panose="02020603050405020304" pitchFamily="18" charset="0"/>
                <a:ea typeface="Calibri" panose="020F0502020204030204" pitchFamily="34" charset="0"/>
                <a:cs typeface="Arial" panose="020B0604020202020204" pitchFamily="34" charset="0"/>
              </a:rPr>
              <a:t>Hariri et al. (Hariri, 2015).  has reported a case of </a:t>
            </a:r>
            <a:r>
              <a:rPr lang="en-US" sz="16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eye </a:t>
            </a:r>
            <a:r>
              <a:rPr lang="en-US" sz="1600" b="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exodeviation</a:t>
            </a:r>
            <a:r>
              <a:rPr lang="en-US" sz="16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 with limited abduction during </a:t>
            </a:r>
            <a:r>
              <a:rPr lang="en-US" sz="1600" b="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monobloc</a:t>
            </a:r>
            <a:r>
              <a:rPr lang="en-US" sz="16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 Le Fort III DO</a:t>
            </a:r>
            <a:r>
              <a:rPr lang="en-US" sz="1600" b="1" dirty="0" smtClean="0">
                <a:solidFill>
                  <a:srgbClr val="FF0000"/>
                </a:solidFill>
                <a:latin typeface="Times New Roman" panose="02020603050405020304" pitchFamily="18" charset="0"/>
                <a:ea typeface="Calibri" panose="020F0502020204030204" pitchFamily="34" charset="0"/>
                <a:cs typeface="Arial" panose="020B0604020202020204" pitchFamily="34" charset="0"/>
              </a:rPr>
              <a:t>.</a:t>
            </a:r>
          </a:p>
          <a:p>
            <a:pPr indent="457200" algn="just">
              <a:lnSpc>
                <a:spcPct val="150000"/>
              </a:lnSpc>
            </a:pPr>
            <a:r>
              <a:rPr lang="en-US" sz="1600" b="1" dirty="0">
                <a:latin typeface="Times New Roman" panose="02020603050405020304" pitchFamily="18" charset="0"/>
                <a:ea typeface="Calibri" panose="020F0502020204030204" pitchFamily="34" charset="0"/>
                <a:cs typeface="Arial" panose="020B0604020202020204" pitchFamily="34" charset="0"/>
              </a:rPr>
              <a:t> With regards to mandibular DO, a case of severe temporal bone </a:t>
            </a:r>
            <a:r>
              <a:rPr lang="en-US" sz="1600" b="1" dirty="0" err="1">
                <a:latin typeface="Times New Roman" panose="02020603050405020304" pitchFamily="18" charset="0"/>
                <a:ea typeface="Calibri" panose="020F0502020204030204" pitchFamily="34" charset="0"/>
                <a:cs typeface="Arial" panose="020B0604020202020204" pitchFamily="34" charset="0"/>
              </a:rPr>
              <a:t>resorption</a:t>
            </a:r>
            <a:r>
              <a:rPr lang="en-US" sz="1600" b="1" dirty="0">
                <a:latin typeface="Times New Roman" panose="02020603050405020304" pitchFamily="18" charset="0"/>
                <a:ea typeface="Calibri" panose="020F0502020204030204" pitchFamily="34" charset="0"/>
                <a:cs typeface="Arial" panose="020B0604020202020204" pitchFamily="34" charset="0"/>
              </a:rPr>
              <a:t> after mandibular DO  was reported and in 2017, two cases of </a:t>
            </a:r>
            <a:r>
              <a:rPr lang="en-US" sz="1600" b="1" dirty="0" err="1">
                <a:latin typeface="Times New Roman" panose="02020603050405020304" pitchFamily="18" charset="0"/>
                <a:ea typeface="Calibri" panose="020F0502020204030204" pitchFamily="34" charset="0"/>
                <a:cs typeface="Arial" panose="020B0604020202020204" pitchFamily="34" charset="0"/>
              </a:rPr>
              <a:t>temporomandibular</a:t>
            </a:r>
            <a:r>
              <a:rPr lang="en-US" sz="1600" b="1" dirty="0">
                <a:latin typeface="Times New Roman" panose="02020603050405020304" pitchFamily="18" charset="0"/>
                <a:ea typeface="Calibri" panose="020F0502020204030204" pitchFamily="34" charset="0"/>
                <a:cs typeface="Arial" panose="020B0604020202020204" pitchFamily="34" charset="0"/>
              </a:rPr>
              <a:t> </a:t>
            </a:r>
            <a:r>
              <a:rPr lang="en-US" sz="16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joint </a:t>
            </a:r>
            <a:r>
              <a:rPr lang="en-US" sz="1600" b="1"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ankylosis</a:t>
            </a:r>
            <a:r>
              <a:rPr lang="en-US" sz="16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 </a:t>
            </a:r>
            <a:r>
              <a:rPr lang="en-US" sz="1600" b="1" dirty="0">
                <a:latin typeface="Times New Roman" panose="02020603050405020304" pitchFamily="18" charset="0"/>
                <a:ea typeface="Calibri" panose="020F0502020204030204" pitchFamily="34" charset="0"/>
                <a:cs typeface="Arial" panose="020B0604020202020204" pitchFamily="34" charset="0"/>
              </a:rPr>
              <a:t>after early mandibular DO  were noted</a:t>
            </a:r>
            <a:r>
              <a:rPr lang="en-US" sz="1600" b="1" dirty="0" smtClean="0">
                <a:latin typeface="Times New Roman" panose="02020603050405020304" pitchFamily="18" charset="0"/>
                <a:ea typeface="Calibri" panose="020F0502020204030204" pitchFamily="34" charset="0"/>
                <a:cs typeface="Arial" panose="020B0604020202020204" pitchFamily="34" charset="0"/>
              </a:rPr>
              <a:t>.</a:t>
            </a:r>
          </a:p>
          <a:p>
            <a:pPr indent="457200" algn="just">
              <a:lnSpc>
                <a:spcPct val="150000"/>
              </a:lnSpc>
            </a:pPr>
            <a:r>
              <a:rPr lang="en-US" sz="1600" b="1" dirty="0" smtClean="0">
                <a:latin typeface="Times New Roman" panose="02020603050405020304" pitchFamily="18" charset="0"/>
                <a:ea typeface="Calibri" panose="020F0502020204030204" pitchFamily="34" charset="0"/>
                <a:cs typeface="Arial" panose="020B0604020202020204" pitchFamily="34" charset="0"/>
              </a:rPr>
              <a:t> </a:t>
            </a:r>
            <a:r>
              <a:rPr lang="en-US" sz="1600" b="1" dirty="0">
                <a:latin typeface="Times New Roman" panose="02020603050405020304" pitchFamily="18" charset="0"/>
                <a:ea typeface="Calibri" panose="020F0502020204030204" pitchFamily="34" charset="0"/>
                <a:cs typeface="Arial" panose="020B0604020202020204" pitchFamily="34" charset="0"/>
              </a:rPr>
              <a:t>Many of these complications can be avoided with meticulous technique and planning, but early recognition will optimize the outcomes for both patients and their family .  (Winters, 2014).</a:t>
            </a:r>
            <a:endParaRPr lang="en-US" sz="1200" b="1" dirty="0">
              <a:latin typeface="Calibri" panose="020F0502020204030204" pitchFamily="34" charset="0"/>
              <a:ea typeface="Calibri" panose="020F0502020204030204" pitchFamily="34" charset="0"/>
              <a:cs typeface="Arial" panose="020B0604020202020204" pitchFamily="34" charset="0"/>
            </a:endParaRPr>
          </a:p>
          <a:p>
            <a:pPr>
              <a:lnSpc>
                <a:spcPct val="150000"/>
              </a:lnSpc>
            </a:pPr>
            <a:r>
              <a:rPr lang="en-US" b="1" dirty="0">
                <a:latin typeface="Times New Roman" panose="02020603050405020304" pitchFamily="18" charset="0"/>
                <a:ea typeface="Calibri" panose="020F0502020204030204" pitchFamily="34" charset="0"/>
                <a:cs typeface="Arial" panose="020B0604020202020204" pitchFamily="34" charset="0"/>
              </a:rPr>
              <a:t>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fld id="{3B1317A8-0EF9-4992-B810-BC0D19218810}"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58</a:t>
            </a:fld>
            <a:endParaRPr lang="en-US">
              <a:solidFill>
                <a:prstClr val="black">
                  <a:tint val="75000"/>
                </a:prstClr>
              </a:solidFill>
            </a:endParaRPr>
          </a:p>
        </p:txBody>
      </p:sp>
      <p:sp>
        <p:nvSpPr>
          <p:cNvPr id="6" name="Rectangle 5"/>
          <p:cNvSpPr/>
          <p:nvPr/>
        </p:nvSpPr>
        <p:spPr>
          <a:xfrm>
            <a:off x="615395" y="449472"/>
            <a:ext cx="2260555" cy="738664"/>
          </a:xfrm>
          <a:prstGeom prst="rect">
            <a:avLst/>
          </a:prstGeom>
        </p:spPr>
        <p:txBody>
          <a:bodyPr wrap="none">
            <a:spAutoFit/>
          </a:bodyPr>
          <a:lstStyle/>
          <a:p>
            <a:pPr lvl="0">
              <a:lnSpc>
                <a:spcPct val="150000"/>
              </a:lnSpc>
            </a:pPr>
            <a:r>
              <a:rPr lang="en-US" sz="28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Complication</a:t>
            </a:r>
          </a:p>
        </p:txBody>
      </p:sp>
      <p:pic>
        <p:nvPicPr>
          <p:cNvPr id="7" name="Picture 6"/>
          <p:cNvPicPr>
            <a:picLocks noChangeAspect="1"/>
          </p:cNvPicPr>
          <p:nvPr/>
        </p:nvPicPr>
        <p:blipFill>
          <a:blip r:embed="rId2"/>
          <a:stretch>
            <a:fillRect/>
          </a:stretch>
        </p:blipFill>
        <p:spPr>
          <a:xfrm>
            <a:off x="4100945" y="-183655"/>
            <a:ext cx="7901922" cy="2213768"/>
          </a:xfrm>
          <a:prstGeom prst="rect">
            <a:avLst/>
          </a:prstGeom>
        </p:spPr>
      </p:pic>
      <p:sp>
        <p:nvSpPr>
          <p:cNvPr id="8" name="Rectangle 7"/>
          <p:cNvSpPr/>
          <p:nvPr/>
        </p:nvSpPr>
        <p:spPr>
          <a:xfrm>
            <a:off x="9933641" y="2234487"/>
            <a:ext cx="1601721" cy="338554"/>
          </a:xfrm>
          <a:prstGeom prst="rect">
            <a:avLst/>
          </a:prstGeom>
        </p:spPr>
        <p:txBody>
          <a:bodyPr wrap="none">
            <a:spAutoFit/>
          </a:bodyPr>
          <a:lstStyle/>
          <a:p>
            <a:r>
              <a:rPr lang="en-US" sz="1600" b="1" dirty="0">
                <a:solidFill>
                  <a:prstClr val="black"/>
                </a:solidFill>
                <a:latin typeface="Times New Roman" panose="02020603050405020304" pitchFamily="18" charset="0"/>
                <a:ea typeface="Calibri" panose="020F0502020204030204" pitchFamily="34" charset="0"/>
                <a:cs typeface="Arial" panose="020B0604020202020204" pitchFamily="34" charset="0"/>
              </a:rPr>
              <a:t>. (Hariri, 2015). </a:t>
            </a:r>
            <a:endParaRPr lang="en-US" dirty="0"/>
          </a:p>
        </p:txBody>
      </p:sp>
    </p:spTree>
    <p:extLst>
      <p:ext uri="{BB962C8B-B14F-4D97-AF65-F5344CB8AC3E}">
        <p14:creationId xmlns:p14="http://schemas.microsoft.com/office/powerpoint/2010/main" val="35308757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399" y="568189"/>
            <a:ext cx="11564389" cy="3739485"/>
          </a:xfrm>
          <a:prstGeom prst="rect">
            <a:avLst/>
          </a:prstGeom>
        </p:spPr>
        <p:txBody>
          <a:bodyPr wrap="square">
            <a:spAutoFit/>
          </a:bodyPr>
          <a:lstStyle/>
          <a:p>
            <a:pPr>
              <a:lnSpc>
                <a:spcPct val="150000"/>
              </a:lnSpc>
            </a:pPr>
            <a:r>
              <a:rPr lang="en-US" sz="32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Research and advances</a:t>
            </a:r>
            <a:endParaRPr lang="en-US" sz="20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r>
              <a:rPr lang="en-US" b="1" dirty="0">
                <a:latin typeface="Times New Roman" panose="02020603050405020304" pitchFamily="18" charset="0"/>
                <a:ea typeface="Calibri" panose="020F0502020204030204" pitchFamily="34" charset="0"/>
                <a:cs typeface="Arial" panose="020B0604020202020204" pitchFamily="34" charset="0"/>
              </a:rPr>
              <a:t>Distraction </a:t>
            </a:r>
            <a:r>
              <a:rPr lang="en-US" b="1" dirty="0" err="1">
                <a:latin typeface="Times New Roman" panose="02020603050405020304" pitchFamily="18" charset="0"/>
                <a:ea typeface="Calibri" panose="020F0502020204030204" pitchFamily="34" charset="0"/>
                <a:cs typeface="Arial" panose="020B0604020202020204" pitchFamily="34" charset="0"/>
              </a:rPr>
              <a:t>osteogenesis</a:t>
            </a:r>
            <a:r>
              <a:rPr lang="en-US" b="1" dirty="0">
                <a:latin typeface="Times New Roman" panose="02020603050405020304" pitchFamily="18" charset="0"/>
                <a:ea typeface="Calibri" panose="020F0502020204030204" pitchFamily="34" charset="0"/>
                <a:cs typeface="Arial" panose="020B0604020202020204" pitchFamily="34" charset="0"/>
              </a:rPr>
              <a:t> offers many advantages in craniofacial surgical practice, such as the ability of correction of the deformity without the need for a bone graft . Because of the advances in surgical technique and technical equipment, the indications of the DO have significantly widened .</a:t>
            </a:r>
            <a:endParaRPr lang="en-US" sz="1400" b="1" dirty="0">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r>
              <a:rPr lang="en-US" b="1" dirty="0">
                <a:solidFill>
                  <a:srgbClr val="FF0000"/>
                </a:solidFill>
                <a:latin typeface="Times New Roman" panose="02020603050405020304" pitchFamily="18" charset="0"/>
                <a:ea typeface="Calibri" panose="020F0502020204030204" pitchFamily="34" charset="0"/>
                <a:cs typeface="Arial" panose="020B0604020202020204" pitchFamily="34" charset="0"/>
              </a:rPr>
              <a:t>There has been an explosion of distractor designs available on the market in the last 20 years. </a:t>
            </a:r>
            <a:r>
              <a:rPr lang="en-US" b="1" dirty="0">
                <a:latin typeface="Times New Roman" panose="02020603050405020304" pitchFamily="18" charset="0"/>
                <a:ea typeface="Calibri" panose="020F0502020204030204" pitchFamily="34" charset="0"/>
                <a:cs typeface="Arial" panose="020B0604020202020204" pitchFamily="34" charset="0"/>
              </a:rPr>
              <a:t>Further development is limited by the intermittent mode of distraction activation and the mechanical age may soon be replaced by biological modulation of distraction for compromised tissues and hosts. Emerging results of distraction from some new research directions are further elaborated below   . (Cheung, 2010)</a:t>
            </a:r>
            <a:endParaRPr lang="en-US" sz="14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fld id="{3805CE0B-9158-4AD0-9A16-C82872847A61}"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59</a:t>
            </a:fld>
            <a:endParaRPr lang="en-US">
              <a:solidFill>
                <a:prstClr val="black">
                  <a:tint val="75000"/>
                </a:prstClr>
              </a:solidFill>
            </a:endParaRPr>
          </a:p>
        </p:txBody>
      </p:sp>
    </p:spTree>
    <p:extLst>
      <p:ext uri="{BB962C8B-B14F-4D97-AF65-F5344CB8AC3E}">
        <p14:creationId xmlns:p14="http://schemas.microsoft.com/office/powerpoint/2010/main" val="15637216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2384" y="1007326"/>
            <a:ext cx="10489721" cy="5493812"/>
          </a:xfrm>
          <a:prstGeom prst="rect">
            <a:avLst/>
          </a:prstGeom>
        </p:spPr>
        <p:txBody>
          <a:bodyPr wrap="square">
            <a:spAutoFit/>
          </a:bodyPr>
          <a:lstStyle/>
          <a:p>
            <a:pPr indent="457200" algn="just">
              <a:lnSpc>
                <a:spcPct val="150000"/>
              </a:lnSpc>
            </a:pPr>
            <a:r>
              <a:rPr lang="en-US" dirty="0">
                <a:latin typeface="Times New Roman" panose="02020603050405020304" pitchFamily="18" charset="0"/>
                <a:ea typeface="Calibri" panose="020F0502020204030204" pitchFamily="34" charset="0"/>
                <a:cs typeface="Arial" panose="020B0604020202020204" pitchFamily="34" charset="0"/>
              </a:rPr>
              <a:t>A 2018 </a:t>
            </a:r>
            <a:r>
              <a:rPr lang="en-US" dirty="0">
                <a:solidFill>
                  <a:srgbClr val="0563C1"/>
                </a:solidFill>
                <a:latin typeface="Times New Roman" panose="02020603050405020304" pitchFamily="18" charset="0"/>
                <a:ea typeface="Calibri" panose="020F0502020204030204" pitchFamily="34" charset="0"/>
                <a:cs typeface="Arial" panose="020B0604020202020204" pitchFamily="34" charset="0"/>
                <a:hlinkClick r:id="rId2" tooltip="Cochrane (organisation)"/>
              </a:rPr>
              <a:t>Cochrane</a:t>
            </a:r>
            <a:r>
              <a:rPr lang="en-US" dirty="0">
                <a:latin typeface="Times New Roman" panose="02020603050405020304" pitchFamily="18" charset="0"/>
                <a:ea typeface="Calibri" panose="020F0502020204030204" pitchFamily="34" charset="0"/>
                <a:cs typeface="Arial" panose="020B0604020202020204" pitchFamily="34" charset="0"/>
              </a:rPr>
              <a:t> review of DO on the </a:t>
            </a:r>
            <a:r>
              <a:rPr lang="en-US" dirty="0">
                <a:solidFill>
                  <a:srgbClr val="0563C1"/>
                </a:solidFill>
                <a:latin typeface="Times New Roman" panose="02020603050405020304" pitchFamily="18" charset="0"/>
                <a:ea typeface="Calibri" panose="020F0502020204030204" pitchFamily="34" charset="0"/>
                <a:cs typeface="Arial" panose="020B0604020202020204" pitchFamily="34" charset="0"/>
                <a:hlinkClick r:id="rId3" tooltip="Maxillary nerve"/>
              </a:rPr>
              <a:t>upper jawbone</a:t>
            </a:r>
            <a:r>
              <a:rPr lang="en-US" dirty="0">
                <a:latin typeface="Times New Roman" panose="02020603050405020304" pitchFamily="18" charset="0"/>
                <a:ea typeface="Calibri" panose="020F0502020204030204" pitchFamily="34" charset="0"/>
                <a:cs typeface="Arial" panose="020B0604020202020204" pitchFamily="34" charset="0"/>
              </a:rPr>
              <a:t> to treat </a:t>
            </a:r>
            <a:r>
              <a:rPr lang="en-US" dirty="0">
                <a:solidFill>
                  <a:srgbClr val="0563C1"/>
                </a:solidFill>
                <a:latin typeface="Times New Roman" panose="02020603050405020304" pitchFamily="18" charset="0"/>
                <a:ea typeface="Calibri" panose="020F0502020204030204" pitchFamily="34" charset="0"/>
                <a:cs typeface="Arial" panose="020B0604020202020204" pitchFamily="34" charset="0"/>
                <a:hlinkClick r:id="rId4" tooltip="Cleft lip"/>
              </a:rPr>
              <a:t>cleft lip</a:t>
            </a:r>
            <a:r>
              <a:rPr lang="en-US" dirty="0">
                <a:latin typeface="Times New Roman" panose="02020603050405020304" pitchFamily="18" charset="0"/>
                <a:ea typeface="Calibri" panose="020F0502020204030204" pitchFamily="34" charset="0"/>
                <a:cs typeface="Arial" panose="020B0604020202020204" pitchFamily="34" charset="0"/>
              </a:rPr>
              <a:t> and </a:t>
            </a:r>
            <a:r>
              <a:rPr lang="en-US" dirty="0">
                <a:solidFill>
                  <a:srgbClr val="0563C1"/>
                </a:solidFill>
                <a:latin typeface="Times New Roman" panose="02020603050405020304" pitchFamily="18" charset="0"/>
                <a:ea typeface="Calibri" panose="020F0502020204030204" pitchFamily="34" charset="0"/>
                <a:cs typeface="Arial" panose="020B0604020202020204" pitchFamily="34" charset="0"/>
                <a:hlinkClick r:id="rId5" tooltip="Cleft palate"/>
              </a:rPr>
              <a:t>cleft palate</a:t>
            </a:r>
            <a:r>
              <a:rPr lang="en-US" dirty="0">
                <a:latin typeface="Times New Roman" panose="02020603050405020304" pitchFamily="18" charset="0"/>
                <a:ea typeface="Calibri" panose="020F0502020204030204" pitchFamily="34" charset="0"/>
                <a:cs typeface="Arial" panose="020B0604020202020204" pitchFamily="34" charset="0"/>
              </a:rPr>
              <a:t> compared with </a:t>
            </a:r>
            <a:r>
              <a:rPr lang="en-US" dirty="0" err="1">
                <a:solidFill>
                  <a:srgbClr val="0563C1"/>
                </a:solidFill>
                <a:latin typeface="Times New Roman" panose="02020603050405020304" pitchFamily="18" charset="0"/>
                <a:ea typeface="Calibri" panose="020F0502020204030204" pitchFamily="34" charset="0"/>
                <a:cs typeface="Arial" panose="020B0604020202020204" pitchFamily="34" charset="0"/>
                <a:hlinkClick r:id="rId6" tooltip="Orthognathic surgery"/>
              </a:rPr>
              <a:t>orthognathic</a:t>
            </a:r>
            <a:r>
              <a:rPr lang="en-US" dirty="0">
                <a:solidFill>
                  <a:srgbClr val="0563C1"/>
                </a:solidFill>
                <a:latin typeface="Times New Roman" panose="02020603050405020304" pitchFamily="18" charset="0"/>
                <a:ea typeface="Calibri" panose="020F0502020204030204" pitchFamily="34" charset="0"/>
                <a:cs typeface="Arial" panose="020B0604020202020204" pitchFamily="34" charset="0"/>
                <a:hlinkClick r:id="rId6" tooltip="Orthognathic surgery"/>
              </a:rPr>
              <a:t> surgery</a:t>
            </a:r>
            <a:r>
              <a:rPr lang="en-US" dirty="0">
                <a:latin typeface="Times New Roman" panose="02020603050405020304" pitchFamily="18" charset="0"/>
                <a:ea typeface="Calibri" panose="020F0502020204030204" pitchFamily="34" charset="0"/>
                <a:cs typeface="Arial" panose="020B0604020202020204" pitchFamily="34" charset="0"/>
              </a:rPr>
              <a:t> found only </a:t>
            </a:r>
            <a:r>
              <a:rPr lang="en-US" dirty="0">
                <a:solidFill>
                  <a:srgbClr val="FF0000"/>
                </a:solidFill>
                <a:latin typeface="Times New Roman" panose="02020603050405020304" pitchFamily="18" charset="0"/>
                <a:ea typeface="Calibri" panose="020F0502020204030204" pitchFamily="34" charset="0"/>
                <a:cs typeface="Arial" panose="020B0604020202020204" pitchFamily="34" charset="0"/>
              </a:rPr>
              <a:t>one study</a:t>
            </a:r>
            <a:r>
              <a:rPr lang="en-US" dirty="0">
                <a:latin typeface="Times New Roman" panose="02020603050405020304" pitchFamily="18" charset="0"/>
                <a:ea typeface="Calibri" panose="020F0502020204030204" pitchFamily="34" charset="0"/>
                <a:cs typeface="Arial" panose="020B0604020202020204" pitchFamily="34" charset="0"/>
              </a:rPr>
              <a:t>, involving 47 participants and performed between 2002 and 2008 at the University of Hong Kong</a:t>
            </a:r>
            <a:r>
              <a:rPr lang="en-US" dirty="0" smtClean="0">
                <a:latin typeface="Times New Roman" panose="02020603050405020304" pitchFamily="18" charset="0"/>
                <a:ea typeface="Calibri" panose="020F0502020204030204" pitchFamily="34" charset="0"/>
                <a:cs typeface="Arial" panose="020B0604020202020204" pitchFamily="34" charset="0"/>
              </a:rPr>
              <a:t>.</a:t>
            </a:r>
          </a:p>
          <a:p>
            <a:pPr indent="457200" algn="just">
              <a:lnSpc>
                <a:spcPct val="150000"/>
              </a:lnSpc>
            </a:pPr>
            <a:endParaRPr lang="en-US" dirty="0" smtClean="0">
              <a:latin typeface="Times New Roman" panose="02020603050405020304" pitchFamily="18" charset="0"/>
              <a:ea typeface="Calibri" panose="020F0502020204030204" pitchFamily="34" charset="0"/>
              <a:cs typeface="Arial" panose="020B0604020202020204" pitchFamily="34" charset="0"/>
            </a:endParaRPr>
          </a:p>
          <a:p>
            <a:pPr indent="457200" algn="just">
              <a:lnSpc>
                <a:spcPct val="150000"/>
              </a:lnSpc>
            </a:pPr>
            <a:r>
              <a:rPr lang="en-US" dirty="0">
                <a:latin typeface="Times New Roman" panose="02020603050405020304" pitchFamily="18" charset="0"/>
                <a:ea typeface="Calibri" panose="020F0502020204030204" pitchFamily="34" charset="0"/>
                <a:cs typeface="Arial" panose="020B0604020202020204" pitchFamily="34" charset="0"/>
              </a:rPr>
              <a:t> This was not sufficient evidence from which to generalize, but the authors noted that while both procedures produced notable hard and soft tissue improvements, the DO group had greater advancement of the maxillary and less horizontal relapse five years after surgery. </a:t>
            </a:r>
            <a:endParaRPr lang="en-US" dirty="0" smtClean="0">
              <a:latin typeface="Times New Roman" panose="02020603050405020304" pitchFamily="18" charset="0"/>
              <a:ea typeface="Calibri" panose="020F0502020204030204" pitchFamily="34" charset="0"/>
              <a:cs typeface="Arial" panose="020B0604020202020204" pitchFamily="34" charset="0"/>
            </a:endParaRPr>
          </a:p>
          <a:p>
            <a:pPr indent="457200" algn="just">
              <a:lnSpc>
                <a:spcPct val="150000"/>
              </a:lnSpc>
            </a:pPr>
            <a:endParaRPr lang="en-US" dirty="0" smtClean="0">
              <a:latin typeface="Times New Roman" panose="02020603050405020304" pitchFamily="18" charset="0"/>
              <a:ea typeface="Calibri" panose="020F0502020204030204" pitchFamily="34" charset="0"/>
              <a:cs typeface="Arial" panose="020B0604020202020204" pitchFamily="34" charset="0"/>
            </a:endParaRPr>
          </a:p>
          <a:p>
            <a:pPr indent="457200" algn="just">
              <a:lnSpc>
                <a:spcPct val="150000"/>
              </a:lnSpc>
            </a:pPr>
            <a:r>
              <a:rPr lang="en-US" dirty="0" smtClean="0">
                <a:latin typeface="Times New Roman" panose="02020603050405020304" pitchFamily="18" charset="0"/>
                <a:ea typeface="Calibri" panose="020F0502020204030204" pitchFamily="34" charset="0"/>
                <a:cs typeface="Arial" panose="020B0604020202020204" pitchFamily="34" charset="0"/>
              </a:rPr>
              <a:t>There </a:t>
            </a:r>
            <a:r>
              <a:rPr lang="en-US" dirty="0">
                <a:latin typeface="Times New Roman" panose="02020603050405020304" pitchFamily="18" charset="0"/>
                <a:ea typeface="Calibri" panose="020F0502020204030204" pitchFamily="34" charset="0"/>
                <a:cs typeface="Arial" panose="020B0604020202020204" pitchFamily="34" charset="0"/>
              </a:rPr>
              <a:t>was no difference in speech or nasal emissions outcomes nor in adverse effects; the DO group had lower satisfaction at three months after surgery but higher at two years</a:t>
            </a:r>
            <a:r>
              <a:rPr lang="en-US" dirty="0" smtClean="0">
                <a:latin typeface="Times New Roman" panose="02020603050405020304" pitchFamily="18" charset="0"/>
                <a:ea typeface="Calibri" panose="020F0502020204030204" pitchFamily="34" charset="0"/>
                <a:cs typeface="Arial" panose="020B0604020202020204" pitchFamily="34" charset="0"/>
              </a:rPr>
              <a:t>.</a:t>
            </a:r>
          </a:p>
          <a:p>
            <a:pPr indent="457200" algn="just">
              <a:lnSpc>
                <a:spcPct val="150000"/>
              </a:lnSpc>
            </a:pPr>
            <a:endParaRPr lang="en-US" dirty="0">
              <a:latin typeface="Times New Roman" panose="02020603050405020304" pitchFamily="18" charset="0"/>
              <a:ea typeface="Calibri" panose="020F0502020204030204" pitchFamily="34" charset="0"/>
              <a:cs typeface="Arial" panose="020B0604020202020204" pitchFamily="34" charset="0"/>
            </a:endParaRPr>
          </a:p>
          <a:p>
            <a:pPr indent="457200" algn="just">
              <a:lnSpc>
                <a:spcPct val="150000"/>
              </a:lnSpc>
            </a:pPr>
            <a:endParaRPr lang="en-US" dirty="0" smtClean="0">
              <a:latin typeface="Times New Roman" panose="02020603050405020304" pitchFamily="18" charset="0"/>
              <a:ea typeface="Calibri" panose="020F0502020204030204" pitchFamily="34" charset="0"/>
              <a:cs typeface="Arial" panose="020B0604020202020204" pitchFamily="34" charset="0"/>
            </a:endParaRPr>
          </a:p>
          <a:p>
            <a:pPr indent="457200" algn="just">
              <a:lnSpc>
                <a:spcPct val="150000"/>
              </a:lnSpc>
            </a:pPr>
            <a:r>
              <a:rPr lang="en-US" dirty="0" smtClean="0">
                <a:latin typeface="Times New Roman" panose="02020603050405020304" pitchFamily="18" charset="0"/>
                <a:ea typeface="Calibri" panose="020F0502020204030204" pitchFamily="34" charset="0"/>
                <a:cs typeface="Arial" panose="020B0604020202020204" pitchFamily="34" charset="0"/>
              </a:rPr>
              <a:t> </a:t>
            </a:r>
            <a:r>
              <a:rPr lang="en-US" dirty="0">
                <a:latin typeface="Times New Roman" panose="02020603050405020304" pitchFamily="18" charset="0"/>
                <a:ea typeface="Calibri" panose="020F0502020204030204" pitchFamily="34" charset="0"/>
                <a:cs typeface="Arial" panose="020B0604020202020204" pitchFamily="34" charset="0"/>
              </a:rPr>
              <a:t>(</a:t>
            </a:r>
            <a:r>
              <a:rPr lang="en-US" dirty="0" err="1">
                <a:latin typeface="Times New Roman" panose="02020603050405020304" pitchFamily="18" charset="0"/>
                <a:ea typeface="Calibri" panose="020F0502020204030204" pitchFamily="34" charset="0"/>
                <a:cs typeface="Arial" panose="020B0604020202020204" pitchFamily="34" charset="0"/>
              </a:rPr>
              <a:t>Kloukos</a:t>
            </a:r>
            <a:r>
              <a:rPr lang="en-US" dirty="0">
                <a:latin typeface="Times New Roman" panose="02020603050405020304" pitchFamily="18" charset="0"/>
                <a:ea typeface="Calibri" panose="020F0502020204030204" pitchFamily="34" charset="0"/>
                <a:cs typeface="Arial" panose="020B0604020202020204" pitchFamily="34" charset="0"/>
              </a:rPr>
              <a:t>, 2018</a:t>
            </a:r>
            <a:r>
              <a:rPr lang="en-US" dirty="0" smtClean="0">
                <a:latin typeface="Times New Roman" panose="02020603050405020304" pitchFamily="18" charset="0"/>
                <a:ea typeface="Calibri" panose="020F0502020204030204" pitchFamily="34" charset="0"/>
                <a:cs typeface="Arial" panose="020B0604020202020204" pitchFamily="34" charset="0"/>
              </a:rPr>
              <a:t>).</a:t>
            </a:r>
            <a:endParaRPr lang="en-US" sz="14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fld id="{39F9D5E0-49BE-41D3-86FD-A03E99D58C8C}"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6</a:t>
            </a:fld>
            <a:endParaRPr lang="en-US">
              <a:solidFill>
                <a:prstClr val="black">
                  <a:tint val="75000"/>
                </a:prstClr>
              </a:solidFill>
            </a:endParaRPr>
          </a:p>
        </p:txBody>
      </p:sp>
    </p:spTree>
    <p:extLst>
      <p:ext uri="{BB962C8B-B14F-4D97-AF65-F5344CB8AC3E}">
        <p14:creationId xmlns:p14="http://schemas.microsoft.com/office/powerpoint/2010/main" val="16350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fade">
                                      <p:cBhvr>
                                        <p:cTn id="28" dur="1000"/>
                                        <p:tgtEl>
                                          <p:spTgt spid="2">
                                            <p:txEl>
                                              <p:pRg st="7" end="7"/>
                                            </p:txEl>
                                          </p:spTgt>
                                        </p:tgtEl>
                                      </p:cBhvr>
                                    </p:animEffect>
                                    <p:anim calcmode="lin" valueType="num">
                                      <p:cBhvr>
                                        <p:cTn id="29"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FA8AB-CF9C-4835-85BD-7B5EB1A832F9}" type="datetime3">
              <a:rPr lang="en-US" smtClean="0">
                <a:solidFill>
                  <a:prstClr val="black">
                    <a:tint val="75000"/>
                  </a:prstClr>
                </a:solidFill>
              </a:rPr>
              <a:t>4 May 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D44B53-A465-4072-A828-3252BB525115}" type="slidenum">
              <a:rPr lang="en-US" smtClean="0">
                <a:solidFill>
                  <a:prstClr val="black">
                    <a:tint val="75000"/>
                  </a:prstClr>
                </a:solidFill>
              </a:rPr>
              <a:pPr/>
              <a:t>60</a:t>
            </a:fld>
            <a:endParaRPr lang="en-US">
              <a:solidFill>
                <a:prstClr val="black">
                  <a:tint val="75000"/>
                </a:prstClr>
              </a:solidFill>
            </a:endParaRPr>
          </a:p>
        </p:txBody>
      </p:sp>
      <p:pic>
        <p:nvPicPr>
          <p:cNvPr id="5" name="Picture 4"/>
          <p:cNvPicPr>
            <a:picLocks noChangeAspect="1"/>
          </p:cNvPicPr>
          <p:nvPr/>
        </p:nvPicPr>
        <p:blipFill>
          <a:blip r:embed="rId2"/>
          <a:stretch>
            <a:fillRect/>
          </a:stretch>
        </p:blipFill>
        <p:spPr>
          <a:xfrm>
            <a:off x="653935" y="1341877"/>
            <a:ext cx="10274086" cy="4561827"/>
          </a:xfrm>
          <a:prstGeom prst="rect">
            <a:avLst/>
          </a:prstGeom>
        </p:spPr>
      </p:pic>
    </p:spTree>
    <p:extLst>
      <p:ext uri="{BB962C8B-B14F-4D97-AF65-F5344CB8AC3E}">
        <p14:creationId xmlns:p14="http://schemas.microsoft.com/office/powerpoint/2010/main" val="32624876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86444" y="707925"/>
            <a:ext cx="10551621" cy="3600986"/>
          </a:xfrm>
          <a:prstGeom prst="rect">
            <a:avLst/>
          </a:prstGeom>
        </p:spPr>
        <p:txBody>
          <a:bodyPr wrap="square">
            <a:spAutoFit/>
          </a:bodyPr>
          <a:lstStyle/>
          <a:p>
            <a:pPr>
              <a:lnSpc>
                <a:spcPct val="150000"/>
              </a:lnSpc>
            </a:pPr>
            <a:r>
              <a:rPr lang="en-US" sz="24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Automated continuous DO</a:t>
            </a:r>
            <a:endParaRPr lang="en-US" sz="16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r>
              <a:rPr lang="en-US" sz="1600" b="1" dirty="0">
                <a:latin typeface="Times New Roman" panose="02020603050405020304" pitchFamily="18" charset="0"/>
                <a:ea typeface="Calibri" panose="020F0502020204030204" pitchFamily="34" charset="0"/>
                <a:cs typeface="Arial" panose="020B0604020202020204" pitchFamily="34" charset="0"/>
              </a:rPr>
              <a:t>Currently available distraction devices are </a:t>
            </a:r>
            <a:r>
              <a:rPr lang="en-US" sz="16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patient and surgeon dependent</a:t>
            </a:r>
            <a:r>
              <a:rPr lang="en-US" sz="1600" b="1" dirty="0">
                <a:latin typeface="Times New Roman" panose="02020603050405020304" pitchFamily="18" charset="0"/>
                <a:ea typeface="Calibri" panose="020F0502020204030204" pitchFamily="34" charset="0"/>
                <a:cs typeface="Arial" panose="020B0604020202020204" pitchFamily="34" charset="0"/>
              </a:rPr>
              <a:t>. The patient must adjust the manual control two or more times daily, often over long periods. Because non-compliance and device failure are the leading causes of treatment failure, the patient requires numerous clinical visits to ensure proper distractor activation </a:t>
            </a:r>
            <a:r>
              <a:rPr lang="en-US" sz="1600" b="1" dirty="0" smtClean="0">
                <a:latin typeface="Times New Roman" panose="02020603050405020304" pitchFamily="18" charset="0"/>
                <a:ea typeface="Calibri" panose="020F0502020204030204" pitchFamily="34" charset="0"/>
                <a:cs typeface="Arial" panose="020B0604020202020204" pitchFamily="34" charset="0"/>
              </a:rPr>
              <a:t>. </a:t>
            </a:r>
          </a:p>
          <a:p>
            <a:pPr indent="457200" algn="just">
              <a:lnSpc>
                <a:spcPct val="150000"/>
              </a:lnSpc>
            </a:pPr>
            <a:endParaRPr lang="en-US" sz="1600" b="1" dirty="0">
              <a:latin typeface="Times New Roman" panose="02020603050405020304" pitchFamily="18" charset="0"/>
              <a:ea typeface="Calibri" panose="020F0502020204030204" pitchFamily="34" charset="0"/>
              <a:cs typeface="Arial" panose="020B0604020202020204" pitchFamily="34" charset="0"/>
            </a:endParaRPr>
          </a:p>
          <a:p>
            <a:pPr indent="457200" algn="just">
              <a:lnSpc>
                <a:spcPct val="150000"/>
              </a:lnSpc>
            </a:pPr>
            <a:r>
              <a:rPr lang="en-US" sz="1600" b="1" dirty="0" smtClean="0">
                <a:latin typeface="Times New Roman" panose="02020603050405020304" pitchFamily="18" charset="0"/>
                <a:ea typeface="Calibri" panose="020F0502020204030204" pitchFamily="34" charset="0"/>
                <a:cs typeface="Arial" panose="020B0604020202020204" pitchFamily="34" charset="0"/>
              </a:rPr>
              <a:t>Considering </a:t>
            </a:r>
            <a:r>
              <a:rPr lang="en-US" sz="1600" b="1" dirty="0">
                <a:latin typeface="Times New Roman" panose="02020603050405020304" pitchFamily="18" charset="0"/>
                <a:ea typeface="Calibri" panose="020F0502020204030204" pitchFamily="34" charset="0"/>
                <a:cs typeface="Arial" panose="020B0604020202020204" pitchFamily="34" charset="0"/>
              </a:rPr>
              <a:t>these drawbacks, many research groups are working to design </a:t>
            </a:r>
            <a:r>
              <a:rPr lang="en-US" sz="16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novel distraction devices </a:t>
            </a:r>
            <a:r>
              <a:rPr lang="en-US" sz="1600" b="1" dirty="0">
                <a:latin typeface="Times New Roman" panose="02020603050405020304" pitchFamily="18" charset="0"/>
                <a:ea typeface="Calibri" panose="020F0502020204030204" pitchFamily="34" charset="0"/>
                <a:cs typeface="Arial" panose="020B0604020202020204" pitchFamily="34" charset="0"/>
              </a:rPr>
              <a:t>that expand </a:t>
            </a:r>
            <a:r>
              <a:rPr lang="en-US" sz="1600" b="1" dirty="0">
                <a:solidFill>
                  <a:srgbClr val="FF0000"/>
                </a:solidFill>
                <a:latin typeface="Times New Roman" panose="02020603050405020304" pitchFamily="18" charset="0"/>
                <a:ea typeface="Calibri" panose="020F0502020204030204" pitchFamily="34" charset="0"/>
                <a:cs typeface="Arial" panose="020B0604020202020204" pitchFamily="34" charset="0"/>
              </a:rPr>
              <a:t>automatically and continuously</a:t>
            </a:r>
            <a:r>
              <a:rPr lang="en-US" sz="1600" b="1" dirty="0" smtClean="0">
                <a:latin typeface="Times New Roman" panose="02020603050405020304" pitchFamily="18" charset="0"/>
                <a:ea typeface="Calibri" panose="020F0502020204030204" pitchFamily="34" charset="0"/>
                <a:cs typeface="Arial" panose="020B0604020202020204" pitchFamily="34" charset="0"/>
              </a:rPr>
              <a:t>.</a:t>
            </a:r>
          </a:p>
          <a:p>
            <a:pPr indent="457200" algn="just">
              <a:lnSpc>
                <a:spcPct val="150000"/>
              </a:lnSpc>
            </a:pPr>
            <a:r>
              <a:rPr lang="en-US" sz="1600" b="1" dirty="0" smtClean="0">
                <a:latin typeface="Times New Roman" panose="02020603050405020304" pitchFamily="18" charset="0"/>
                <a:ea typeface="Calibri" panose="020F0502020204030204" pitchFamily="34" charset="0"/>
                <a:cs typeface="Arial" panose="020B0604020202020204" pitchFamily="34" charset="0"/>
              </a:rPr>
              <a:t> </a:t>
            </a:r>
            <a:r>
              <a:rPr lang="en-US" sz="1600" b="1" dirty="0">
                <a:latin typeface="Times New Roman" panose="02020603050405020304" pitchFamily="18" charset="0"/>
                <a:ea typeface="Calibri" panose="020F0502020204030204" pitchFamily="34" charset="0"/>
                <a:cs typeface="Arial" panose="020B0604020202020204" pitchFamily="34" charset="0"/>
              </a:rPr>
              <a:t>An automated mechanism would eliminate the need for patient compliance and decrease the frequency of post-operative visits for patient supervision.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fld id="{34DD7B40-E3B6-4F79-86B4-8377C9A33310}"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61</a:t>
            </a:fld>
            <a:endParaRPr lang="en-US">
              <a:solidFill>
                <a:prstClr val="black">
                  <a:tint val="75000"/>
                </a:prstClr>
              </a:solidFill>
            </a:endParaRPr>
          </a:p>
        </p:txBody>
      </p:sp>
    </p:spTree>
    <p:extLst>
      <p:ext uri="{BB962C8B-B14F-4D97-AF65-F5344CB8AC3E}">
        <p14:creationId xmlns:p14="http://schemas.microsoft.com/office/powerpoint/2010/main" val="302182454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FA8AB-CF9C-4835-85BD-7B5EB1A832F9}" type="datetime3">
              <a:rPr lang="en-US" smtClean="0">
                <a:solidFill>
                  <a:prstClr val="black">
                    <a:tint val="75000"/>
                  </a:prstClr>
                </a:solidFill>
              </a:rPr>
              <a:t>4 May 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D44B53-A465-4072-A828-3252BB525115}" type="slidenum">
              <a:rPr lang="en-US" smtClean="0">
                <a:solidFill>
                  <a:prstClr val="black">
                    <a:tint val="75000"/>
                  </a:prstClr>
                </a:solidFill>
              </a:rPr>
              <a:pPr/>
              <a:t>62</a:t>
            </a:fld>
            <a:endParaRPr lang="en-US">
              <a:solidFill>
                <a:prstClr val="black">
                  <a:tint val="75000"/>
                </a:prstClr>
              </a:solidFill>
            </a:endParaRPr>
          </a:p>
        </p:txBody>
      </p:sp>
      <p:sp>
        <p:nvSpPr>
          <p:cNvPr id="5" name="Rectangle 4"/>
          <p:cNvSpPr/>
          <p:nvPr/>
        </p:nvSpPr>
        <p:spPr>
          <a:xfrm>
            <a:off x="3048000" y="2090172"/>
            <a:ext cx="6096000" cy="3416320"/>
          </a:xfrm>
          <a:prstGeom prst="rect">
            <a:avLst/>
          </a:prstGeom>
        </p:spPr>
        <p:txBody>
          <a:bodyPr>
            <a:spAutoFit/>
          </a:bodyPr>
          <a:lstStyle/>
          <a:p>
            <a:pPr lvl="0" indent="457200" algn="just">
              <a:lnSpc>
                <a:spcPct val="150000"/>
              </a:lnSpc>
            </a:pPr>
            <a:r>
              <a:rPr lang="en-US" sz="1600" b="1" dirty="0">
                <a:solidFill>
                  <a:prstClr val="black"/>
                </a:solidFill>
                <a:latin typeface="Times New Roman" panose="02020603050405020304" pitchFamily="18" charset="0"/>
                <a:ea typeface="Calibri" panose="020F0502020204030204" pitchFamily="34" charset="0"/>
                <a:cs typeface="Arial" panose="020B0604020202020204" pitchFamily="34" charset="0"/>
              </a:rPr>
              <a:t>At the moment, the types of these devices are classified into three categories based on the method of power: </a:t>
            </a:r>
            <a:endParaRPr lang="en-US" sz="1600" b="1" dirty="0" smtClean="0">
              <a:solidFill>
                <a:prstClr val="black"/>
              </a:solidFill>
              <a:latin typeface="Times New Roman" panose="02020603050405020304" pitchFamily="18" charset="0"/>
              <a:ea typeface="Calibri" panose="020F0502020204030204" pitchFamily="34" charset="0"/>
              <a:cs typeface="Arial" panose="020B0604020202020204" pitchFamily="34" charset="0"/>
            </a:endParaRPr>
          </a:p>
          <a:p>
            <a:pPr marL="342900" lvl="0" indent="-342900" algn="just">
              <a:lnSpc>
                <a:spcPct val="150000"/>
              </a:lnSpc>
              <a:buFont typeface="+mj-lt"/>
              <a:buAutoNum type="arabicPeriod"/>
            </a:pPr>
            <a:r>
              <a:rPr lang="en-US" sz="1600" b="1" dirty="0" smtClean="0">
                <a:solidFill>
                  <a:prstClr val="black"/>
                </a:solidFill>
                <a:latin typeface="Times New Roman" panose="02020603050405020304" pitchFamily="18" charset="0"/>
                <a:ea typeface="Calibri" panose="020F0502020204030204" pitchFamily="34" charset="0"/>
                <a:cs typeface="Arial" panose="020B0604020202020204" pitchFamily="34" charset="0"/>
              </a:rPr>
              <a:t>hydraulic,</a:t>
            </a:r>
          </a:p>
          <a:p>
            <a:pPr marL="342900" lvl="0" indent="-342900" algn="just">
              <a:lnSpc>
                <a:spcPct val="150000"/>
              </a:lnSpc>
              <a:buFont typeface="+mj-lt"/>
              <a:buAutoNum type="arabicPeriod"/>
            </a:pPr>
            <a:r>
              <a:rPr lang="en-US" sz="1600" b="1" dirty="0" smtClean="0">
                <a:solidFill>
                  <a:prstClr val="black"/>
                </a:solidFill>
                <a:latin typeface="Times New Roman" panose="02020603050405020304" pitchFamily="18" charset="0"/>
                <a:ea typeface="Calibri" panose="020F0502020204030204" pitchFamily="34" charset="0"/>
                <a:cs typeface="Arial" panose="020B0604020202020204" pitchFamily="34" charset="0"/>
              </a:rPr>
              <a:t> </a:t>
            </a:r>
            <a:r>
              <a:rPr lang="en-US" sz="1600" b="1" dirty="0">
                <a:solidFill>
                  <a:prstClr val="black"/>
                </a:solidFill>
                <a:latin typeface="Times New Roman" panose="02020603050405020304" pitchFamily="18" charset="0"/>
                <a:ea typeface="Calibri" panose="020F0502020204030204" pitchFamily="34" charset="0"/>
                <a:cs typeface="Arial" panose="020B0604020202020204" pitchFamily="34" charset="0"/>
              </a:rPr>
              <a:t>motor-driven </a:t>
            </a:r>
            <a:r>
              <a:rPr lang="en-US" sz="1600" b="1" dirty="0" smtClean="0">
                <a:solidFill>
                  <a:prstClr val="black"/>
                </a:solidFill>
                <a:latin typeface="Times New Roman" panose="02020603050405020304" pitchFamily="18" charset="0"/>
                <a:ea typeface="Calibri" panose="020F0502020204030204" pitchFamily="34" charset="0"/>
                <a:cs typeface="Arial" panose="020B0604020202020204" pitchFamily="34" charset="0"/>
              </a:rPr>
              <a:t>and</a:t>
            </a:r>
          </a:p>
          <a:p>
            <a:pPr marL="342900" lvl="0" indent="-342900" algn="just">
              <a:lnSpc>
                <a:spcPct val="150000"/>
              </a:lnSpc>
              <a:buFont typeface="+mj-lt"/>
              <a:buAutoNum type="arabicPeriod"/>
            </a:pPr>
            <a:r>
              <a:rPr lang="en-US" sz="1600" b="1" dirty="0" smtClean="0">
                <a:solidFill>
                  <a:prstClr val="black"/>
                </a:solidFill>
                <a:latin typeface="Times New Roman" panose="02020603050405020304" pitchFamily="18" charset="0"/>
                <a:ea typeface="Calibri" panose="020F0502020204030204" pitchFamily="34" charset="0"/>
                <a:cs typeface="Arial" panose="020B0604020202020204" pitchFamily="34" charset="0"/>
              </a:rPr>
              <a:t> </a:t>
            </a:r>
            <a:r>
              <a:rPr lang="en-US" sz="1600" b="1" dirty="0">
                <a:solidFill>
                  <a:prstClr val="black"/>
                </a:solidFill>
                <a:latin typeface="Times New Roman" panose="02020603050405020304" pitchFamily="18" charset="0"/>
                <a:ea typeface="Calibri" panose="020F0502020204030204" pitchFamily="34" charset="0"/>
                <a:cs typeface="Arial" panose="020B0604020202020204" pitchFamily="34" charset="0"/>
              </a:rPr>
              <a:t>spring-mediated </a:t>
            </a:r>
            <a:r>
              <a:rPr lang="en-US" sz="1600" b="1" dirty="0" smtClean="0">
                <a:solidFill>
                  <a:prstClr val="black"/>
                </a:solidFill>
                <a:latin typeface="Times New Roman" panose="02020603050405020304" pitchFamily="18" charset="0"/>
                <a:ea typeface="Calibri" panose="020F0502020204030204" pitchFamily="34" charset="0"/>
                <a:cs typeface="Arial" panose="020B0604020202020204" pitchFamily="34" charset="0"/>
              </a:rPr>
              <a:t>.</a:t>
            </a:r>
          </a:p>
          <a:p>
            <a:pPr lvl="0" indent="457200" algn="just">
              <a:lnSpc>
                <a:spcPct val="150000"/>
              </a:lnSpc>
            </a:pPr>
            <a:r>
              <a:rPr lang="en-US" sz="1600" b="1" dirty="0" smtClean="0">
                <a:solidFill>
                  <a:prstClr val="black"/>
                </a:solidFill>
                <a:latin typeface="Times New Roman" panose="02020603050405020304" pitchFamily="18" charset="0"/>
                <a:ea typeface="Calibri" panose="020F0502020204030204" pitchFamily="34" charset="0"/>
                <a:cs typeface="Arial" panose="020B0604020202020204" pitchFamily="34" charset="0"/>
              </a:rPr>
              <a:t> </a:t>
            </a:r>
            <a:r>
              <a:rPr lang="en-US" sz="1600" b="1" dirty="0">
                <a:solidFill>
                  <a:prstClr val="black"/>
                </a:solidFill>
                <a:latin typeface="Times New Roman" panose="02020603050405020304" pitchFamily="18" charset="0"/>
                <a:ea typeface="Calibri" panose="020F0502020204030204" pitchFamily="34" charset="0"/>
                <a:cs typeface="Arial" panose="020B0604020202020204" pitchFamily="34" charset="0"/>
              </a:rPr>
              <a:t>It has also been reported that continuous distraction may be carried out at rates up to 2 mm per day with formation of bone in the gap. This would allow greater distraction distances in a shorter period, without sacrificing bone quality . (Kessler, 2005).</a:t>
            </a:r>
            <a:endParaRPr lang="en-US" sz="1200" b="1" dirty="0">
              <a:solidFill>
                <a:prstClr val="black"/>
              </a:solidFill>
              <a:latin typeface="Calibri" panose="020F0502020204030204" pitchFamily="34" charset="0"/>
              <a:ea typeface="Calibri" panose="020F0502020204030204" pitchFamily="34" charset="0"/>
              <a:cs typeface="Arial" panose="020B0604020202020204" pitchFamily="34" charset="0"/>
            </a:endParaRPr>
          </a:p>
        </p:txBody>
      </p:sp>
      <p:sp>
        <p:nvSpPr>
          <p:cNvPr id="6" name="Rectangle 5"/>
          <p:cNvSpPr/>
          <p:nvPr/>
        </p:nvSpPr>
        <p:spPr>
          <a:xfrm>
            <a:off x="722111" y="911275"/>
            <a:ext cx="3709670" cy="646331"/>
          </a:xfrm>
          <a:prstGeom prst="rect">
            <a:avLst/>
          </a:prstGeom>
        </p:spPr>
        <p:txBody>
          <a:bodyPr wrap="none">
            <a:spAutoFit/>
          </a:bodyPr>
          <a:lstStyle/>
          <a:p>
            <a:pPr lvl="0">
              <a:lnSpc>
                <a:spcPct val="150000"/>
              </a:lnSpc>
            </a:pPr>
            <a:r>
              <a:rPr lang="en-US" sz="24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Automated continuous DO</a:t>
            </a:r>
            <a:endParaRPr lang="en-US" sz="16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3276099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0" y="289679"/>
            <a:ext cx="6096000" cy="4951420"/>
          </a:xfrm>
          <a:prstGeom prst="rect">
            <a:avLst/>
          </a:prstGeom>
          <a:noFill/>
        </p:spPr>
        <p:txBody>
          <a:bodyPr>
            <a:spAutoFit/>
          </a:bodyPr>
          <a:lstStyle/>
          <a:p>
            <a:pPr algn="just">
              <a:lnSpc>
                <a:spcPct val="150000"/>
              </a:lnSpc>
            </a:pPr>
            <a:r>
              <a:rPr lang="en-US" sz="16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Administration of growth factors to enhance bone healing</a:t>
            </a:r>
            <a:endParaRPr lang="en-US" sz="1100" b="1" u="sng"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r>
              <a:rPr lang="en-US" sz="1400" dirty="0" smtClean="0">
                <a:latin typeface="Times New Roman" panose="02020603050405020304" pitchFamily="18" charset="0"/>
                <a:ea typeface="Calibri" panose="020F0502020204030204" pitchFamily="34" charset="0"/>
                <a:cs typeface="Arial" panose="020B0604020202020204" pitchFamily="34" charset="0"/>
              </a:rPr>
              <a:t> </a:t>
            </a:r>
            <a:r>
              <a:rPr lang="en-US" sz="1400" dirty="0">
                <a:latin typeface="Times New Roman" panose="02020603050405020304" pitchFamily="18" charset="0"/>
                <a:ea typeface="Calibri" panose="020F0502020204030204" pitchFamily="34" charset="0"/>
                <a:cs typeface="Arial" panose="020B0604020202020204" pitchFamily="34" charset="0"/>
              </a:rPr>
              <a:t>Great efforts have been made by researchers and clinicians to promote bone formation via </a:t>
            </a:r>
            <a:r>
              <a:rPr lang="en-US" sz="1400" dirty="0">
                <a:solidFill>
                  <a:srgbClr val="FF0000"/>
                </a:solidFill>
                <a:latin typeface="Times New Roman" panose="02020603050405020304" pitchFamily="18" charset="0"/>
                <a:ea typeface="Calibri" panose="020F0502020204030204" pitchFamily="34" charset="0"/>
                <a:cs typeface="Arial" panose="020B0604020202020204" pitchFamily="34" charset="0"/>
              </a:rPr>
              <a:t>local and systematic administration of </a:t>
            </a:r>
            <a:r>
              <a:rPr lang="en-US" sz="1400"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angiogenic</a:t>
            </a:r>
            <a:r>
              <a:rPr lang="en-US" sz="1400" dirty="0">
                <a:solidFill>
                  <a:srgbClr val="FF0000"/>
                </a:solidFill>
                <a:latin typeface="Times New Roman" panose="02020603050405020304" pitchFamily="18" charset="0"/>
                <a:ea typeface="Calibri" panose="020F0502020204030204" pitchFamily="34" charset="0"/>
                <a:cs typeface="Arial" panose="020B0604020202020204" pitchFamily="34" charset="0"/>
              </a:rPr>
              <a:t> and </a:t>
            </a:r>
            <a:r>
              <a:rPr lang="en-US" sz="1400" dirty="0" err="1">
                <a:solidFill>
                  <a:srgbClr val="FF0000"/>
                </a:solidFill>
                <a:latin typeface="Times New Roman" panose="02020603050405020304" pitchFamily="18" charset="0"/>
                <a:ea typeface="Calibri" panose="020F0502020204030204" pitchFamily="34" charset="0"/>
                <a:cs typeface="Arial" panose="020B0604020202020204" pitchFamily="34" charset="0"/>
              </a:rPr>
              <a:t>osteogenic</a:t>
            </a:r>
            <a:r>
              <a:rPr lang="en-US" sz="1400" dirty="0">
                <a:solidFill>
                  <a:srgbClr val="FF0000"/>
                </a:solidFill>
                <a:latin typeface="Times New Roman" panose="02020603050405020304" pitchFamily="18" charset="0"/>
                <a:ea typeface="Calibri" panose="020F0502020204030204" pitchFamily="34" charset="0"/>
                <a:cs typeface="Arial" panose="020B0604020202020204" pitchFamily="34" charset="0"/>
              </a:rPr>
              <a:t> growth factors or cytokines, including </a:t>
            </a:r>
            <a:endParaRPr lang="en-US" sz="1400" dirty="0" smtClean="0">
              <a:solidFill>
                <a:srgbClr val="FF0000"/>
              </a:solidFill>
              <a:latin typeface="Times New Roman" panose="02020603050405020304" pitchFamily="18" charset="0"/>
              <a:ea typeface="Calibri" panose="020F0502020204030204" pitchFamily="34" charset="0"/>
              <a:cs typeface="Arial" panose="020B0604020202020204" pitchFamily="34" charset="0"/>
            </a:endParaRPr>
          </a:p>
          <a:p>
            <a:pPr indent="457200" algn="just">
              <a:lnSpc>
                <a:spcPct val="150000"/>
              </a:lnSpc>
            </a:pPr>
            <a:r>
              <a:rPr lang="en-US" sz="1400" u="sng" dirty="0" smtClean="0">
                <a:solidFill>
                  <a:srgbClr val="00B050"/>
                </a:solidFill>
                <a:latin typeface="Times New Roman" panose="02020603050405020304" pitchFamily="18" charset="0"/>
                <a:ea typeface="Calibri" panose="020F0502020204030204" pitchFamily="34" charset="0"/>
                <a:cs typeface="Arial" panose="020B0604020202020204" pitchFamily="34" charset="0"/>
              </a:rPr>
              <a:t>bone </a:t>
            </a:r>
            <a:r>
              <a:rPr lang="en-US" sz="1400" u="sng" dirty="0" err="1">
                <a:solidFill>
                  <a:srgbClr val="00B050"/>
                </a:solidFill>
                <a:latin typeface="Times New Roman" panose="02020603050405020304" pitchFamily="18" charset="0"/>
                <a:ea typeface="Calibri" panose="020F0502020204030204" pitchFamily="34" charset="0"/>
                <a:cs typeface="Arial" panose="020B0604020202020204" pitchFamily="34" charset="0"/>
              </a:rPr>
              <a:t>morphogenic</a:t>
            </a:r>
            <a:r>
              <a:rPr lang="en-US" sz="1400" u="sng" dirty="0">
                <a:solidFill>
                  <a:srgbClr val="00B050"/>
                </a:solidFill>
                <a:latin typeface="Times New Roman" panose="02020603050405020304" pitchFamily="18" charset="0"/>
                <a:ea typeface="Calibri" panose="020F0502020204030204" pitchFamily="34" charset="0"/>
                <a:cs typeface="Arial" panose="020B0604020202020204" pitchFamily="34" charset="0"/>
              </a:rPr>
              <a:t> protein (BMP), transforming growth factor beta (TGF-β), platelet-derived growth factor (PDGF), vascular endothelial growth factor (VEGF), and fibroblast growth factor (FGF). </a:t>
            </a:r>
            <a:r>
              <a:rPr lang="en-US" sz="1400" dirty="0">
                <a:latin typeface="Times New Roman" panose="02020603050405020304" pitchFamily="18" charset="0"/>
                <a:ea typeface="Calibri" panose="020F0502020204030204" pitchFamily="34" charset="0"/>
                <a:cs typeface="Arial" panose="020B0604020202020204" pitchFamily="34" charset="0"/>
              </a:rPr>
              <a:t>Among all these growth factors and cytokines, BMPs play the most important role in bone healing and regeneration by inducing the </a:t>
            </a:r>
            <a:r>
              <a:rPr lang="en-US" sz="1400" dirty="0" err="1">
                <a:latin typeface="Times New Roman" panose="02020603050405020304" pitchFamily="18" charset="0"/>
                <a:ea typeface="Calibri" panose="020F0502020204030204" pitchFamily="34" charset="0"/>
                <a:cs typeface="Arial" panose="020B0604020202020204" pitchFamily="34" charset="0"/>
              </a:rPr>
              <a:t>osteogenic</a:t>
            </a:r>
            <a:r>
              <a:rPr lang="en-US" sz="1400" dirty="0">
                <a:latin typeface="Times New Roman" panose="02020603050405020304" pitchFamily="18" charset="0"/>
                <a:ea typeface="Calibri" panose="020F0502020204030204" pitchFamily="34" charset="0"/>
                <a:cs typeface="Arial" panose="020B0604020202020204" pitchFamily="34" charset="0"/>
              </a:rPr>
              <a:t> differentiation of mesenchymal stem cells and have a synergistic effect with the </a:t>
            </a:r>
            <a:r>
              <a:rPr lang="en-US" sz="1400" dirty="0" err="1">
                <a:latin typeface="Times New Roman" panose="02020603050405020304" pitchFamily="18" charset="0"/>
                <a:ea typeface="Calibri" panose="020F0502020204030204" pitchFamily="34" charset="0"/>
                <a:cs typeface="Arial" panose="020B0604020202020204" pitchFamily="34" charset="0"/>
              </a:rPr>
              <a:t>angiogenic</a:t>
            </a:r>
            <a:r>
              <a:rPr lang="en-US" sz="1400" dirty="0">
                <a:latin typeface="Times New Roman" panose="02020603050405020304" pitchFamily="18" charset="0"/>
                <a:ea typeface="Calibri" panose="020F0502020204030204" pitchFamily="34" charset="0"/>
                <a:cs typeface="Arial" panose="020B0604020202020204" pitchFamily="34" charset="0"/>
              </a:rPr>
              <a:t> growth factor, VEGF (Cheung, 2010). On a rabbit model of mandibular lengthening, recombinant human (</a:t>
            </a:r>
            <a:r>
              <a:rPr lang="en-US" sz="1400" dirty="0" err="1">
                <a:latin typeface="Times New Roman" panose="02020603050405020304" pitchFamily="18" charset="0"/>
                <a:ea typeface="Calibri" panose="020F0502020204030204" pitchFamily="34" charset="0"/>
                <a:cs typeface="Arial" panose="020B0604020202020204" pitchFamily="34" charset="0"/>
              </a:rPr>
              <a:t>rh</a:t>
            </a:r>
            <a:r>
              <a:rPr lang="en-US" sz="1400" dirty="0">
                <a:latin typeface="Times New Roman" panose="02020603050405020304" pitchFamily="18" charset="0"/>
                <a:ea typeface="Calibri" panose="020F0502020204030204" pitchFamily="34" charset="0"/>
                <a:cs typeface="Arial" panose="020B0604020202020204" pitchFamily="34" charset="0"/>
              </a:rPr>
              <a:t>) BMP-2 has been demonstrated to enhance bone ossification at both routine and rapid distraction rates. The addition of rhBMP-2 was able to compensate for the rapid distraction rate in DO [. Nevertheless, the effectiveness of delivery method, cost and biological safety still require further investigation .</a:t>
            </a:r>
            <a:endParaRPr lang="en-US"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fld id="{C297EB21-8371-4CC2-8E9C-CE65EC8EBF74}"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63</a:t>
            </a:fld>
            <a:endParaRPr lang="en-US">
              <a:solidFill>
                <a:prstClr val="black">
                  <a:tint val="75000"/>
                </a:prstClr>
              </a:solidFill>
            </a:endParaRPr>
          </a:p>
        </p:txBody>
      </p:sp>
    </p:spTree>
    <p:extLst>
      <p:ext uri="{BB962C8B-B14F-4D97-AF65-F5344CB8AC3E}">
        <p14:creationId xmlns:p14="http://schemas.microsoft.com/office/powerpoint/2010/main" val="236379665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8718" y="354180"/>
            <a:ext cx="5945363" cy="4032663"/>
          </a:xfrm>
          <a:prstGeom prst="rect">
            <a:avLst/>
          </a:prstGeom>
          <a:solidFill>
            <a:schemeClr val="accent2">
              <a:lumMod val="20000"/>
              <a:lumOff val="80000"/>
            </a:schemeClr>
          </a:solidFill>
        </p:spPr>
      </p:pic>
      <p:sp>
        <p:nvSpPr>
          <p:cNvPr id="3" name="Date Placeholder 2"/>
          <p:cNvSpPr>
            <a:spLocks noGrp="1"/>
          </p:cNvSpPr>
          <p:nvPr>
            <p:ph type="dt" sz="half" idx="10"/>
          </p:nvPr>
        </p:nvSpPr>
        <p:spPr/>
        <p:txBody>
          <a:bodyPr/>
          <a:lstStyle/>
          <a:p>
            <a:fld id="{CA01B920-566E-4EB0-8CC8-2B49AB1C84A7}"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390339162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95463" y="718530"/>
            <a:ext cx="7701828" cy="5410180"/>
          </a:xfrm>
          <a:prstGeom prst="rect">
            <a:avLst/>
          </a:prstGeom>
        </p:spPr>
      </p:pic>
      <p:sp>
        <p:nvSpPr>
          <p:cNvPr id="3" name="Date Placeholder 2"/>
          <p:cNvSpPr>
            <a:spLocks noGrp="1"/>
          </p:cNvSpPr>
          <p:nvPr>
            <p:ph type="dt" sz="half" idx="10"/>
          </p:nvPr>
        </p:nvSpPr>
        <p:spPr/>
        <p:txBody>
          <a:bodyPr/>
          <a:lstStyle/>
          <a:p>
            <a:fld id="{C2C4CE4F-5FE6-4D42-A3B0-A5C2F77287E9}"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65</a:t>
            </a:fld>
            <a:endParaRPr lang="en-US">
              <a:solidFill>
                <a:prstClr val="black">
                  <a:tint val="75000"/>
                </a:prstClr>
              </a:solidFill>
            </a:endParaRPr>
          </a:p>
        </p:txBody>
      </p:sp>
    </p:spTree>
    <p:extLst>
      <p:ext uri="{BB962C8B-B14F-4D97-AF65-F5344CB8AC3E}">
        <p14:creationId xmlns:p14="http://schemas.microsoft.com/office/powerpoint/2010/main" val="78079318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75709" y="282546"/>
            <a:ext cx="4658418" cy="6127611"/>
          </a:xfrm>
          <a:prstGeom prst="rect">
            <a:avLst/>
          </a:prstGeom>
        </p:spPr>
      </p:pic>
      <p:sp>
        <p:nvSpPr>
          <p:cNvPr id="3" name="Date Placeholder 2"/>
          <p:cNvSpPr>
            <a:spLocks noGrp="1"/>
          </p:cNvSpPr>
          <p:nvPr>
            <p:ph type="dt" sz="half" idx="10"/>
          </p:nvPr>
        </p:nvSpPr>
        <p:spPr/>
        <p:txBody>
          <a:bodyPr/>
          <a:lstStyle/>
          <a:p>
            <a:fld id="{7DC88823-06DB-478C-A2CB-72FFC774D42B}"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66</a:t>
            </a:fld>
            <a:endParaRPr lang="en-US">
              <a:solidFill>
                <a:prstClr val="black">
                  <a:tint val="75000"/>
                </a:prstClr>
              </a:solidFill>
            </a:endParaRPr>
          </a:p>
        </p:txBody>
      </p:sp>
    </p:spTree>
    <p:extLst>
      <p:ext uri="{BB962C8B-B14F-4D97-AF65-F5344CB8AC3E}">
        <p14:creationId xmlns:p14="http://schemas.microsoft.com/office/powerpoint/2010/main" val="354669061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92974" y="1388590"/>
            <a:ext cx="5957455" cy="4518473"/>
          </a:xfrm>
          <a:prstGeom prst="rect">
            <a:avLst/>
          </a:prstGeom>
        </p:spPr>
      </p:pic>
      <p:sp>
        <p:nvSpPr>
          <p:cNvPr id="3" name="Rectangle 2"/>
          <p:cNvSpPr/>
          <p:nvPr/>
        </p:nvSpPr>
        <p:spPr>
          <a:xfrm>
            <a:off x="6057207" y="3740535"/>
            <a:ext cx="6096000" cy="1615827"/>
          </a:xfrm>
          <a:prstGeom prst="rect">
            <a:avLst/>
          </a:prstGeom>
        </p:spPr>
        <p:txBody>
          <a:bodyPr>
            <a:spAutoFit/>
          </a:bodyPr>
          <a:lstStyle/>
          <a:p>
            <a:r>
              <a:rPr lang="en-US" sz="1100" b="1" dirty="0">
                <a:latin typeface="TimesNewRoman,Bold"/>
              </a:rPr>
              <a:t>Conclusion: </a:t>
            </a:r>
            <a:r>
              <a:rPr lang="en-US" sz="1100" dirty="0">
                <a:latin typeface="TimesNewRoman"/>
              </a:rPr>
              <a:t>reconstruction of maxillofacial deformities and deficiencies is making headway progress. And</a:t>
            </a:r>
          </a:p>
          <a:p>
            <a:r>
              <a:rPr lang="en-US" sz="1100" dirty="0">
                <a:latin typeface="TimesNewRoman"/>
              </a:rPr>
              <a:t>distraction </a:t>
            </a:r>
            <a:r>
              <a:rPr lang="en-US" sz="1100" dirty="0" err="1">
                <a:latin typeface="TimesNewRoman"/>
              </a:rPr>
              <a:t>osteogenesis</a:t>
            </a:r>
            <a:r>
              <a:rPr lang="en-US" sz="1100" dirty="0">
                <a:latin typeface="TimesNewRoman"/>
              </a:rPr>
              <a:t> is an integral part of the future trends in reconstruction. But, more detailed study and</a:t>
            </a:r>
          </a:p>
          <a:p>
            <a:r>
              <a:rPr lang="en-US" sz="1100" dirty="0">
                <a:latin typeface="TimesNewRoman"/>
              </a:rPr>
              <a:t>research needs to be carried out to establish the critical parameters. In future, craniofacial distraction </a:t>
            </a:r>
            <a:r>
              <a:rPr lang="en-US" sz="1100" dirty="0" err="1">
                <a:latin typeface="TimesNewRoman"/>
              </a:rPr>
              <a:t>osteogenesis</a:t>
            </a:r>
            <a:endParaRPr lang="en-US" sz="1100" dirty="0">
              <a:latin typeface="TimesNewRoman"/>
            </a:endParaRPr>
          </a:p>
          <a:p>
            <a:r>
              <a:rPr lang="en-US" sz="1100" dirty="0">
                <a:latin typeface="TimesNewRoman"/>
              </a:rPr>
              <a:t>may perhaps be the answer and the solution to bring out smiles in those affected by various craniofacial</a:t>
            </a:r>
          </a:p>
          <a:p>
            <a:r>
              <a:rPr lang="en-US" sz="1100" dirty="0">
                <a:latin typeface="TimesNewRoman"/>
              </a:rPr>
              <a:t>deformities</a:t>
            </a:r>
            <a:r>
              <a:rPr lang="en-US" sz="1100" b="1" dirty="0">
                <a:latin typeface="TimesNewRoman,Bold"/>
              </a:rPr>
              <a:t>.</a:t>
            </a:r>
            <a:endParaRPr lang="en-US" dirty="0"/>
          </a:p>
        </p:txBody>
      </p:sp>
      <p:sp>
        <p:nvSpPr>
          <p:cNvPr id="4" name="Date Placeholder 3"/>
          <p:cNvSpPr>
            <a:spLocks noGrp="1"/>
          </p:cNvSpPr>
          <p:nvPr>
            <p:ph type="dt" sz="half" idx="10"/>
          </p:nvPr>
        </p:nvSpPr>
        <p:spPr/>
        <p:txBody>
          <a:bodyPr/>
          <a:lstStyle/>
          <a:p>
            <a:fld id="{2E8EFDD3-D7A4-4EF9-BBBD-9371BAA65BD0}" type="datetime3">
              <a:rPr lang="en-US" smtClean="0">
                <a:solidFill>
                  <a:prstClr val="black">
                    <a:tint val="75000"/>
                  </a:prstClr>
                </a:solidFill>
              </a:rPr>
              <a:t>4 May 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DD44B53-A465-4072-A828-3252BB525115}" type="slidenum">
              <a:rPr lang="en-US" smtClean="0">
                <a:solidFill>
                  <a:prstClr val="black">
                    <a:tint val="75000"/>
                  </a:prstClr>
                </a:solidFill>
              </a:rPr>
              <a:pPr/>
              <a:t>67</a:t>
            </a:fld>
            <a:endParaRPr lang="en-US">
              <a:solidFill>
                <a:prstClr val="black">
                  <a:tint val="75000"/>
                </a:prstClr>
              </a:solidFill>
            </a:endParaRPr>
          </a:p>
        </p:txBody>
      </p:sp>
    </p:spTree>
    <p:extLst>
      <p:ext uri="{BB962C8B-B14F-4D97-AF65-F5344CB8AC3E}">
        <p14:creationId xmlns:p14="http://schemas.microsoft.com/office/powerpoint/2010/main" val="72059222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65018" y="990705"/>
            <a:ext cx="7830041" cy="5041139"/>
          </a:xfrm>
          <a:prstGeom prst="rect">
            <a:avLst/>
          </a:prstGeom>
        </p:spPr>
      </p:pic>
      <p:sp>
        <p:nvSpPr>
          <p:cNvPr id="3" name="Date Placeholder 2"/>
          <p:cNvSpPr>
            <a:spLocks noGrp="1"/>
          </p:cNvSpPr>
          <p:nvPr>
            <p:ph type="dt" sz="half" idx="10"/>
          </p:nvPr>
        </p:nvSpPr>
        <p:spPr/>
        <p:txBody>
          <a:bodyPr/>
          <a:lstStyle/>
          <a:p>
            <a:fld id="{F285FB07-C2FD-42EA-B3AA-F17DFF2FF36F}"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68</a:t>
            </a:fld>
            <a:endParaRPr lang="en-US">
              <a:solidFill>
                <a:prstClr val="black">
                  <a:tint val="75000"/>
                </a:prstClr>
              </a:solidFill>
            </a:endParaRPr>
          </a:p>
        </p:txBody>
      </p:sp>
    </p:spTree>
    <p:extLst>
      <p:ext uri="{BB962C8B-B14F-4D97-AF65-F5344CB8AC3E}">
        <p14:creationId xmlns:p14="http://schemas.microsoft.com/office/powerpoint/2010/main" val="239795970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0711" y="420797"/>
            <a:ext cx="10878372" cy="5570756"/>
          </a:xfrm>
          <a:prstGeom prst="rect">
            <a:avLst/>
          </a:prstGeom>
        </p:spPr>
        <p:txBody>
          <a:bodyPr wrap="square">
            <a:spAutoFit/>
          </a:bodyPr>
          <a:lstStyle/>
          <a:p>
            <a:pPr algn="just"/>
            <a:r>
              <a:rPr lang="en-US" sz="3200" b="1" u="sng" dirty="0">
                <a:solidFill>
                  <a:srgbClr val="FF0000"/>
                </a:solidFill>
                <a:latin typeface="Cambria,Bold"/>
              </a:rPr>
              <a:t>Conclusion</a:t>
            </a:r>
          </a:p>
          <a:p>
            <a:pPr algn="just"/>
            <a:r>
              <a:rPr lang="en-US" dirty="0">
                <a:latin typeface="Cambria" panose="02040503050406030204" pitchFamily="18" charset="0"/>
              </a:rPr>
              <a:t>The human body possesses </a:t>
            </a:r>
            <a:r>
              <a:rPr lang="en-US" dirty="0">
                <a:solidFill>
                  <a:srgbClr val="FF0000"/>
                </a:solidFill>
                <a:latin typeface="Cambria" panose="02040503050406030204" pitchFamily="18" charset="0"/>
              </a:rPr>
              <a:t>an </a:t>
            </a:r>
            <a:r>
              <a:rPr lang="en-US" dirty="0" smtClean="0">
                <a:solidFill>
                  <a:srgbClr val="FF0000"/>
                </a:solidFill>
                <a:latin typeface="Cambria" panose="02040503050406030204" pitchFamily="18" charset="0"/>
              </a:rPr>
              <a:t>enormous regenerative </a:t>
            </a:r>
            <a:r>
              <a:rPr lang="en-US" dirty="0">
                <a:solidFill>
                  <a:srgbClr val="FF0000"/>
                </a:solidFill>
                <a:latin typeface="Cambria" panose="02040503050406030204" pitchFamily="18" charset="0"/>
              </a:rPr>
              <a:t>capacity</a:t>
            </a:r>
            <a:r>
              <a:rPr lang="en-US" dirty="0">
                <a:latin typeface="Cambria" panose="02040503050406030204" pitchFamily="18" charset="0"/>
              </a:rPr>
              <a:t>. DO takes </a:t>
            </a:r>
            <a:r>
              <a:rPr lang="en-US" dirty="0" smtClean="0">
                <a:latin typeface="Cambria" panose="02040503050406030204" pitchFamily="18" charset="0"/>
              </a:rPr>
              <a:t>advantage of </a:t>
            </a:r>
            <a:r>
              <a:rPr lang="en-US" dirty="0">
                <a:latin typeface="Cambria" panose="02040503050406030204" pitchFamily="18" charset="0"/>
              </a:rPr>
              <a:t>this potential to induce the </a:t>
            </a:r>
            <a:r>
              <a:rPr lang="en-US" dirty="0" smtClean="0">
                <a:latin typeface="Cambria" panose="02040503050406030204" pitchFamily="18" charset="0"/>
              </a:rPr>
              <a:t>regeneration of </a:t>
            </a:r>
            <a:r>
              <a:rPr lang="en-US" dirty="0">
                <a:latin typeface="Cambria" panose="02040503050406030204" pitchFamily="18" charset="0"/>
              </a:rPr>
              <a:t>bone, nerve, blood vessels, and </a:t>
            </a:r>
            <a:r>
              <a:rPr lang="en-US" dirty="0" smtClean="0">
                <a:latin typeface="Cambria" panose="02040503050406030204" pitchFamily="18" charset="0"/>
              </a:rPr>
              <a:t>mucosa surrounding </a:t>
            </a:r>
            <a:r>
              <a:rPr lang="en-US" dirty="0">
                <a:latin typeface="Cambria" panose="02040503050406030204" pitchFamily="18" charset="0"/>
              </a:rPr>
              <a:t>the tooth. </a:t>
            </a:r>
            <a:endParaRPr lang="en-US" dirty="0" smtClean="0">
              <a:latin typeface="Cambria" panose="02040503050406030204" pitchFamily="18" charset="0"/>
            </a:endParaRPr>
          </a:p>
          <a:p>
            <a:pPr algn="just"/>
            <a:endParaRPr lang="en-US" dirty="0">
              <a:latin typeface="Cambria" panose="02040503050406030204" pitchFamily="18" charset="0"/>
            </a:endParaRPr>
          </a:p>
          <a:p>
            <a:pPr algn="just"/>
            <a:r>
              <a:rPr lang="en-US" dirty="0" smtClean="0">
                <a:latin typeface="Cambria" panose="02040503050406030204" pitchFamily="18" charset="0"/>
              </a:rPr>
              <a:t>The current applications </a:t>
            </a:r>
            <a:r>
              <a:rPr lang="en-US" dirty="0">
                <a:latin typeface="Cambria" panose="02040503050406030204" pitchFamily="18" charset="0"/>
              </a:rPr>
              <a:t>of DO in orthodontics makes </a:t>
            </a:r>
            <a:r>
              <a:rPr lang="en-US" dirty="0" smtClean="0">
                <a:latin typeface="Cambria" panose="02040503050406030204" pitchFamily="18" charset="0"/>
              </a:rPr>
              <a:t>it a </a:t>
            </a:r>
            <a:r>
              <a:rPr lang="en-US" dirty="0">
                <a:latin typeface="Cambria" panose="02040503050406030204" pitchFamily="18" charset="0"/>
              </a:rPr>
              <a:t>promising technique since it helps </a:t>
            </a:r>
            <a:r>
              <a:rPr lang="en-US" dirty="0" smtClean="0">
                <a:latin typeface="Cambria" panose="02040503050406030204" pitchFamily="18" charset="0"/>
              </a:rPr>
              <a:t>to overcome </a:t>
            </a:r>
            <a:r>
              <a:rPr lang="en-US" dirty="0">
                <a:latin typeface="Cambria" panose="02040503050406030204" pitchFamily="18" charset="0"/>
              </a:rPr>
              <a:t>many of the present limitations,</a:t>
            </a:r>
          </a:p>
          <a:p>
            <a:pPr algn="just"/>
            <a:r>
              <a:rPr lang="en-US" dirty="0">
                <a:latin typeface="Cambria" panose="02040503050406030204" pitchFamily="18" charset="0"/>
              </a:rPr>
              <a:t>including reducing treatment duration </a:t>
            </a:r>
            <a:r>
              <a:rPr lang="en-US" dirty="0" smtClean="0">
                <a:latin typeface="Cambria" panose="02040503050406030204" pitchFamily="18" charset="0"/>
              </a:rPr>
              <a:t>not compromising </a:t>
            </a:r>
            <a:r>
              <a:rPr lang="en-US" dirty="0">
                <a:latin typeface="Cambria" panose="02040503050406030204" pitchFamily="18" charset="0"/>
              </a:rPr>
              <a:t>the anchorage, and in the</a:t>
            </a:r>
          </a:p>
          <a:p>
            <a:pPr algn="just"/>
            <a:r>
              <a:rPr lang="en-US" dirty="0">
                <a:latin typeface="Cambria" panose="02040503050406030204" pitchFamily="18" charset="0"/>
              </a:rPr>
              <a:t>management of complexities; without </a:t>
            </a:r>
            <a:r>
              <a:rPr lang="en-US" dirty="0" smtClean="0">
                <a:latin typeface="Cambria" panose="02040503050406030204" pitchFamily="18" charset="0"/>
              </a:rPr>
              <a:t>any </a:t>
            </a:r>
            <a:r>
              <a:rPr lang="en-US" dirty="0" err="1" smtClean="0">
                <a:latin typeface="Cambria" panose="02040503050406030204" pitchFamily="18" charset="0"/>
              </a:rPr>
              <a:t>unfavourable</a:t>
            </a:r>
            <a:r>
              <a:rPr lang="en-US" dirty="0" smtClean="0">
                <a:latin typeface="Cambria" panose="02040503050406030204" pitchFamily="18" charset="0"/>
              </a:rPr>
              <a:t> </a:t>
            </a:r>
            <a:r>
              <a:rPr lang="en-US" dirty="0">
                <a:latin typeface="Cambria" panose="02040503050406030204" pitchFamily="18" charset="0"/>
              </a:rPr>
              <a:t>long-term effects </a:t>
            </a:r>
            <a:r>
              <a:rPr lang="en-US" dirty="0" smtClean="0">
                <a:latin typeface="Cambria" panose="02040503050406030204" pitchFamily="18" charset="0"/>
              </a:rPr>
              <a:t>on periodontal </a:t>
            </a:r>
            <a:r>
              <a:rPr lang="en-US" dirty="0">
                <a:latin typeface="Cambria" panose="02040503050406030204" pitchFamily="18" charset="0"/>
              </a:rPr>
              <a:t>tissues and </a:t>
            </a:r>
            <a:r>
              <a:rPr lang="en-US" dirty="0" smtClean="0">
                <a:latin typeface="Cambria" panose="02040503050406030204" pitchFamily="18" charset="0"/>
              </a:rPr>
              <a:t>surrounding structures</a:t>
            </a:r>
            <a:r>
              <a:rPr lang="en-US" dirty="0">
                <a:latin typeface="Cambria" panose="02040503050406030204" pitchFamily="18" charset="0"/>
              </a:rPr>
              <a:t>. Older adolescents and </a:t>
            </a:r>
            <a:r>
              <a:rPr lang="en-US" dirty="0" smtClean="0">
                <a:latin typeface="Cambria" panose="02040503050406030204" pitchFamily="18" charset="0"/>
              </a:rPr>
              <a:t>adults are </a:t>
            </a:r>
            <a:r>
              <a:rPr lang="en-US" dirty="0">
                <a:latin typeface="Cambria" panose="02040503050406030204" pitchFamily="18" charset="0"/>
              </a:rPr>
              <a:t>good candidates for distraction, </a:t>
            </a:r>
            <a:r>
              <a:rPr lang="en-US" dirty="0" smtClean="0">
                <a:latin typeface="Cambria" panose="02040503050406030204" pitchFamily="18" charset="0"/>
              </a:rPr>
              <a:t>whilst </a:t>
            </a:r>
            <a:r>
              <a:rPr lang="en-US" dirty="0" err="1" smtClean="0">
                <a:latin typeface="Cambria" panose="02040503050406030204" pitchFamily="18" charset="0"/>
              </a:rPr>
              <a:t>bimaxillary</a:t>
            </a:r>
            <a:r>
              <a:rPr lang="en-US" dirty="0" smtClean="0">
                <a:latin typeface="Cambria" panose="02040503050406030204" pitchFamily="18" charset="0"/>
              </a:rPr>
              <a:t> </a:t>
            </a:r>
            <a:r>
              <a:rPr lang="en-US" dirty="0">
                <a:latin typeface="Cambria" panose="02040503050406030204" pitchFamily="18" charset="0"/>
              </a:rPr>
              <a:t>dental protrusion and Class </a:t>
            </a:r>
            <a:r>
              <a:rPr lang="en-US" dirty="0" smtClean="0">
                <a:latin typeface="Cambria" panose="02040503050406030204" pitchFamily="18" charset="0"/>
              </a:rPr>
              <a:t>II patients </a:t>
            </a:r>
            <a:r>
              <a:rPr lang="en-US" dirty="0">
                <a:latin typeface="Cambria" panose="02040503050406030204" pitchFamily="18" charset="0"/>
              </a:rPr>
              <a:t>with severe </a:t>
            </a:r>
            <a:r>
              <a:rPr lang="en-US" dirty="0" err="1">
                <a:latin typeface="Cambria" panose="02040503050406030204" pitchFamily="18" charset="0"/>
              </a:rPr>
              <a:t>overjet</a:t>
            </a:r>
            <a:r>
              <a:rPr lang="en-US" dirty="0">
                <a:latin typeface="Cambria" panose="02040503050406030204" pitchFamily="18" charset="0"/>
              </a:rPr>
              <a:t> best </a:t>
            </a:r>
            <a:r>
              <a:rPr lang="en-US" dirty="0" smtClean="0">
                <a:latin typeface="Cambria" panose="02040503050406030204" pitchFamily="18" charset="0"/>
              </a:rPr>
              <a:t>perceive accelerated </a:t>
            </a:r>
            <a:r>
              <a:rPr lang="en-US" dirty="0">
                <a:latin typeface="Cambria" panose="02040503050406030204" pitchFamily="18" charset="0"/>
              </a:rPr>
              <a:t>orthodontics with DAD.</a:t>
            </a:r>
          </a:p>
          <a:p>
            <a:pPr algn="just"/>
            <a:endParaRPr lang="en-US" dirty="0" smtClean="0">
              <a:latin typeface="Cambria" panose="02040503050406030204" pitchFamily="18" charset="0"/>
            </a:endParaRPr>
          </a:p>
          <a:p>
            <a:pPr algn="just"/>
            <a:r>
              <a:rPr lang="en-US" dirty="0" smtClean="0">
                <a:latin typeface="Cambria" panose="02040503050406030204" pitchFamily="18" charset="0"/>
              </a:rPr>
              <a:t>It </a:t>
            </a:r>
            <a:r>
              <a:rPr lang="en-US" dirty="0">
                <a:latin typeface="Cambria" panose="02040503050406030204" pitchFamily="18" charset="0"/>
              </a:rPr>
              <a:t>is very important to consider </a:t>
            </a:r>
            <a:r>
              <a:rPr lang="en-US" dirty="0" smtClean="0">
                <a:latin typeface="Cambria" panose="02040503050406030204" pitchFamily="18" charset="0"/>
              </a:rPr>
              <a:t>surgical and </a:t>
            </a:r>
            <a:r>
              <a:rPr lang="en-US" dirty="0">
                <a:latin typeface="Cambria" panose="02040503050406030204" pitchFamily="18" charset="0"/>
              </a:rPr>
              <a:t>dental concerns during </a:t>
            </a:r>
            <a:r>
              <a:rPr lang="en-US" dirty="0" smtClean="0">
                <a:latin typeface="Cambria" panose="02040503050406030204" pitchFamily="18" charset="0"/>
              </a:rPr>
              <a:t>treatment planning</a:t>
            </a:r>
            <a:r>
              <a:rPr lang="en-US" dirty="0">
                <a:latin typeface="Cambria" panose="02040503050406030204" pitchFamily="18" charset="0"/>
              </a:rPr>
              <a:t>. These concerns </a:t>
            </a:r>
            <a:r>
              <a:rPr lang="en-US" dirty="0" smtClean="0">
                <a:latin typeface="Cambria" panose="02040503050406030204" pitchFamily="18" charset="0"/>
              </a:rPr>
              <a:t>include, osteotomy </a:t>
            </a:r>
            <a:r>
              <a:rPr lang="en-US" dirty="0">
                <a:latin typeface="Cambria" panose="02040503050406030204" pitchFamily="18" charset="0"/>
              </a:rPr>
              <a:t>design and location, selection </a:t>
            </a:r>
            <a:r>
              <a:rPr lang="en-US" dirty="0" smtClean="0">
                <a:latin typeface="Cambria" panose="02040503050406030204" pitchFamily="18" charset="0"/>
              </a:rPr>
              <a:t>of the </a:t>
            </a:r>
            <a:r>
              <a:rPr lang="en-US" dirty="0">
                <a:latin typeface="Cambria" panose="02040503050406030204" pitchFamily="18" charset="0"/>
              </a:rPr>
              <a:t>distraction device, distraction </a:t>
            </a:r>
            <a:r>
              <a:rPr lang="en-US" dirty="0" smtClean="0">
                <a:latin typeface="Cambria" panose="02040503050406030204" pitchFamily="18" charset="0"/>
              </a:rPr>
              <a:t>vector orientation</a:t>
            </a:r>
            <a:r>
              <a:rPr lang="en-US" dirty="0">
                <a:latin typeface="Cambria" panose="02040503050406030204" pitchFamily="18" charset="0"/>
              </a:rPr>
              <a:t>, duration of the latency </a:t>
            </a:r>
            <a:r>
              <a:rPr lang="en-US" dirty="0" smtClean="0">
                <a:latin typeface="Cambria" panose="02040503050406030204" pitchFamily="18" charset="0"/>
              </a:rPr>
              <a:t>period, the </a:t>
            </a:r>
            <a:r>
              <a:rPr lang="en-US" dirty="0">
                <a:latin typeface="Cambria" panose="02040503050406030204" pitchFamily="18" charset="0"/>
              </a:rPr>
              <a:t>rate and rhythm of distraction, </a:t>
            </a:r>
            <a:r>
              <a:rPr lang="en-US" dirty="0" smtClean="0">
                <a:latin typeface="Cambria" panose="02040503050406030204" pitchFamily="18" charset="0"/>
              </a:rPr>
              <a:t>duration of </a:t>
            </a:r>
            <a:r>
              <a:rPr lang="en-US" dirty="0">
                <a:latin typeface="Cambria" panose="02040503050406030204" pitchFamily="18" charset="0"/>
              </a:rPr>
              <a:t>the consolidation period, </a:t>
            </a:r>
            <a:r>
              <a:rPr lang="en-US" dirty="0" err="1" smtClean="0">
                <a:latin typeface="Cambria" panose="02040503050406030204" pitchFamily="18" charset="0"/>
              </a:rPr>
              <a:t>postdistraction</a:t>
            </a:r>
            <a:r>
              <a:rPr lang="en-US" dirty="0">
                <a:latin typeface="Cambria" panose="02040503050406030204" pitchFamily="18" charset="0"/>
              </a:rPr>
              <a:t> </a:t>
            </a:r>
            <a:r>
              <a:rPr lang="en-US" dirty="0" smtClean="0">
                <a:latin typeface="Cambria" panose="02040503050406030204" pitchFamily="18" charset="0"/>
              </a:rPr>
              <a:t>orthodontics </a:t>
            </a:r>
            <a:r>
              <a:rPr lang="en-US" dirty="0">
                <a:latin typeface="Cambria" panose="02040503050406030204" pitchFamily="18" charset="0"/>
              </a:rPr>
              <a:t>and </a:t>
            </a:r>
            <a:r>
              <a:rPr lang="en-US" dirty="0" smtClean="0">
                <a:latin typeface="Cambria" panose="02040503050406030204" pitchFamily="18" charset="0"/>
              </a:rPr>
              <a:t>functional loading </a:t>
            </a:r>
            <a:r>
              <a:rPr lang="en-US" dirty="0">
                <a:latin typeface="Cambria" panose="02040503050406030204" pitchFamily="18" charset="0"/>
              </a:rPr>
              <a:t>of the regenerate bone. </a:t>
            </a:r>
            <a:r>
              <a:rPr lang="en-US" dirty="0" smtClean="0">
                <a:latin typeface="Cambria" panose="02040503050406030204" pitchFamily="18" charset="0"/>
              </a:rPr>
              <a:t>With technologic </a:t>
            </a:r>
            <a:r>
              <a:rPr lang="en-US" dirty="0">
                <a:latin typeface="Cambria" panose="02040503050406030204" pitchFamily="18" charset="0"/>
              </a:rPr>
              <a:t>advancements, </a:t>
            </a:r>
            <a:r>
              <a:rPr lang="en-US" dirty="0" smtClean="0">
                <a:latin typeface="Cambria" panose="02040503050406030204" pitchFamily="18" charset="0"/>
              </a:rPr>
              <a:t>distraction devices </a:t>
            </a:r>
            <a:r>
              <a:rPr lang="en-US" dirty="0">
                <a:latin typeface="Cambria" panose="02040503050406030204" pitchFamily="18" charset="0"/>
              </a:rPr>
              <a:t>have become smaller and </a:t>
            </a:r>
            <a:r>
              <a:rPr lang="en-US" dirty="0" smtClean="0">
                <a:latin typeface="Cambria" panose="02040503050406030204" pitchFamily="18" charset="0"/>
              </a:rPr>
              <a:t>more sophisticated </a:t>
            </a:r>
            <a:r>
              <a:rPr lang="en-US" dirty="0">
                <a:latin typeface="Cambria" panose="02040503050406030204" pitchFamily="18" charset="0"/>
              </a:rPr>
              <a:t>than previous versions.</a:t>
            </a:r>
          </a:p>
          <a:p>
            <a:pPr algn="just"/>
            <a:r>
              <a:rPr lang="en-US" dirty="0">
                <a:latin typeface="Cambria" panose="02040503050406030204" pitchFamily="18" charset="0"/>
              </a:rPr>
              <a:t>Future may witness the use of the </a:t>
            </a:r>
            <a:r>
              <a:rPr lang="en-US" dirty="0" smtClean="0">
                <a:latin typeface="Cambria" panose="02040503050406030204" pitchFamily="18" charset="0"/>
              </a:rPr>
              <a:t>concepts of </a:t>
            </a:r>
            <a:r>
              <a:rPr lang="en-US" dirty="0">
                <a:latin typeface="Cambria" panose="02040503050406030204" pitchFamily="18" charset="0"/>
              </a:rPr>
              <a:t>distraction to achieve better, faster </a:t>
            </a:r>
            <a:r>
              <a:rPr lang="en-US" dirty="0" smtClean="0">
                <a:latin typeface="Cambria" panose="02040503050406030204" pitchFamily="18" charset="0"/>
              </a:rPr>
              <a:t>&amp; more </a:t>
            </a:r>
            <a:r>
              <a:rPr lang="en-US" dirty="0">
                <a:latin typeface="Cambria" panose="02040503050406030204" pitchFamily="18" charset="0"/>
              </a:rPr>
              <a:t>efficient tooth movement with </a:t>
            </a:r>
            <a:r>
              <a:rPr lang="en-US" dirty="0" smtClean="0">
                <a:latin typeface="Cambria" panose="02040503050406030204" pitchFamily="18" charset="0"/>
              </a:rPr>
              <a:t>the refinement </a:t>
            </a:r>
            <a:r>
              <a:rPr lang="en-US" dirty="0">
                <a:latin typeface="Cambria" panose="02040503050406030204" pitchFamily="18" charset="0"/>
              </a:rPr>
              <a:t>of distraction devices </a:t>
            </a:r>
            <a:r>
              <a:rPr lang="en-US" dirty="0" smtClean="0">
                <a:latin typeface="Cambria" panose="02040503050406030204" pitchFamily="18" charset="0"/>
              </a:rPr>
              <a:t>and protocols </a:t>
            </a:r>
            <a:r>
              <a:rPr lang="en-US" dirty="0">
                <a:latin typeface="Cambria" panose="02040503050406030204" pitchFamily="18" charset="0"/>
              </a:rPr>
              <a:t>and modification of osteotomy</a:t>
            </a:r>
          </a:p>
          <a:p>
            <a:pPr algn="just"/>
            <a:r>
              <a:rPr lang="en-US" dirty="0">
                <a:latin typeface="Cambria" panose="02040503050406030204" pitchFamily="18" charset="0"/>
              </a:rPr>
              <a:t>techniques.</a:t>
            </a:r>
            <a:endParaRPr lang="en-US" dirty="0"/>
          </a:p>
        </p:txBody>
      </p:sp>
      <p:sp>
        <p:nvSpPr>
          <p:cNvPr id="2" name="Date Placeholder 1"/>
          <p:cNvSpPr>
            <a:spLocks noGrp="1"/>
          </p:cNvSpPr>
          <p:nvPr>
            <p:ph type="dt" sz="half" idx="10"/>
          </p:nvPr>
        </p:nvSpPr>
        <p:spPr/>
        <p:txBody>
          <a:bodyPr/>
          <a:lstStyle/>
          <a:p>
            <a:fld id="{96F847C2-AB5B-46D3-9B0D-86F23E059666}"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69</a:t>
            </a:fld>
            <a:endParaRPr lang="en-US">
              <a:solidFill>
                <a:prstClr val="black">
                  <a:tint val="75000"/>
                </a:prstClr>
              </a:solidFill>
            </a:endParaRPr>
          </a:p>
        </p:txBody>
      </p:sp>
    </p:spTree>
    <p:extLst>
      <p:ext uri="{BB962C8B-B14F-4D97-AF65-F5344CB8AC3E}">
        <p14:creationId xmlns:p14="http://schemas.microsoft.com/office/powerpoint/2010/main" val="400943495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3964" y="228124"/>
            <a:ext cx="8950036" cy="6678751"/>
          </a:xfrm>
          <a:prstGeom prst="rect">
            <a:avLst/>
          </a:prstGeom>
        </p:spPr>
        <p:txBody>
          <a:bodyPr wrap="square">
            <a:spAutoFit/>
          </a:bodyPr>
          <a:lstStyle/>
          <a:p>
            <a:r>
              <a:rPr lang="en-US" sz="2000" b="1" u="sng" dirty="0">
                <a:solidFill>
                  <a:srgbClr val="FF0000"/>
                </a:solidFill>
                <a:latin typeface="Cambria,Bold"/>
              </a:rPr>
              <a:t>Evolution in </a:t>
            </a:r>
            <a:r>
              <a:rPr lang="en-US" sz="2000" b="1" u="sng" dirty="0" smtClean="0">
                <a:solidFill>
                  <a:srgbClr val="FF0000"/>
                </a:solidFill>
                <a:latin typeface="Cambria,Bold"/>
              </a:rPr>
              <a:t>Orthodontics</a:t>
            </a:r>
          </a:p>
          <a:p>
            <a:endParaRPr lang="en-US" sz="2000" b="1" u="sng" dirty="0">
              <a:solidFill>
                <a:srgbClr val="FF0000"/>
              </a:solidFill>
              <a:latin typeface="Cambria,Bold"/>
            </a:endParaRPr>
          </a:p>
          <a:p>
            <a:pPr marL="285750" indent="-285750">
              <a:buClr>
                <a:srgbClr val="FF0000"/>
              </a:buClr>
              <a:buFont typeface="Wingdings" panose="05000000000000000000" pitchFamily="2" charset="2"/>
              <a:buChar char="v"/>
            </a:pPr>
            <a:r>
              <a:rPr lang="en-US" sz="1600" b="1" dirty="0">
                <a:latin typeface="Cambria" panose="02040503050406030204" pitchFamily="18" charset="0"/>
              </a:rPr>
              <a:t>Modern research and development in </a:t>
            </a:r>
            <a:r>
              <a:rPr lang="en-US" sz="1600" b="1" dirty="0" smtClean="0">
                <a:latin typeface="Cambria" panose="02040503050406030204" pitchFamily="18" charset="0"/>
              </a:rPr>
              <a:t>the field </a:t>
            </a:r>
            <a:r>
              <a:rPr lang="en-US" sz="1600" b="1" dirty="0">
                <a:latin typeface="Cambria" panose="02040503050406030204" pitchFamily="18" charset="0"/>
              </a:rPr>
              <a:t>of DO has led to the implementation </a:t>
            </a:r>
            <a:r>
              <a:rPr lang="en-US" sz="1600" b="1" dirty="0" smtClean="0">
                <a:latin typeface="Cambria" panose="02040503050406030204" pitchFamily="18" charset="0"/>
              </a:rPr>
              <a:t>of numerous </a:t>
            </a:r>
            <a:r>
              <a:rPr lang="en-US" sz="1600" b="1" dirty="0">
                <a:latin typeface="Cambria" panose="02040503050406030204" pitchFamily="18" charset="0"/>
              </a:rPr>
              <a:t>innovative and </a:t>
            </a:r>
            <a:r>
              <a:rPr lang="en-US" sz="1600" b="1" dirty="0" smtClean="0">
                <a:latin typeface="Cambria" panose="02040503050406030204" pitchFamily="18" charset="0"/>
              </a:rPr>
              <a:t>revolutionary distraction </a:t>
            </a:r>
            <a:r>
              <a:rPr lang="en-US" sz="1600" b="1" dirty="0">
                <a:latin typeface="Cambria" panose="02040503050406030204" pitchFamily="18" charset="0"/>
              </a:rPr>
              <a:t>systems. </a:t>
            </a:r>
            <a:endParaRPr lang="en-US" sz="1600" b="1" dirty="0" smtClean="0">
              <a:latin typeface="Cambria" panose="02040503050406030204" pitchFamily="18" charset="0"/>
            </a:endParaRPr>
          </a:p>
          <a:p>
            <a:pPr marL="285750" indent="-285750">
              <a:buClr>
                <a:srgbClr val="FF0000"/>
              </a:buClr>
              <a:buFont typeface="Wingdings" panose="05000000000000000000" pitchFamily="2" charset="2"/>
              <a:buChar char="v"/>
            </a:pPr>
            <a:endParaRPr lang="en-US" sz="1600" b="1" dirty="0">
              <a:latin typeface="Cambria" panose="02040503050406030204" pitchFamily="18" charset="0"/>
            </a:endParaRPr>
          </a:p>
          <a:p>
            <a:pPr marL="285750" indent="-285750">
              <a:buClr>
                <a:srgbClr val="FF0000"/>
              </a:buClr>
              <a:buFont typeface="Wingdings" panose="05000000000000000000" pitchFamily="2" charset="2"/>
              <a:buChar char="v"/>
            </a:pPr>
            <a:r>
              <a:rPr lang="en-US" sz="1600" b="1" dirty="0" smtClean="0">
                <a:latin typeface="Cambria" panose="02040503050406030204" pitchFamily="18" charset="0"/>
              </a:rPr>
              <a:t>A </a:t>
            </a:r>
            <a:r>
              <a:rPr lang="en-US" sz="1600" b="1" dirty="0">
                <a:latin typeface="Cambria" panose="02040503050406030204" pitchFamily="18" charset="0"/>
              </a:rPr>
              <a:t>wide variety </a:t>
            </a:r>
            <a:r>
              <a:rPr lang="en-US" sz="1600" b="1" dirty="0" smtClean="0">
                <a:latin typeface="Cambria" panose="02040503050406030204" pitchFamily="18" charset="0"/>
              </a:rPr>
              <a:t>of intraoral </a:t>
            </a:r>
            <a:r>
              <a:rPr lang="en-US" sz="1600" b="1" dirty="0">
                <a:latin typeface="Cambria" panose="02040503050406030204" pitchFamily="18" charset="0"/>
              </a:rPr>
              <a:t>internal distractors now </a:t>
            </a:r>
            <a:r>
              <a:rPr lang="en-US" sz="1600" b="1" dirty="0" smtClean="0">
                <a:latin typeface="Cambria" panose="02040503050406030204" pitchFamily="18" charset="0"/>
              </a:rPr>
              <a:t>available are </a:t>
            </a:r>
            <a:r>
              <a:rPr lang="en-US" sz="1600" b="1" dirty="0">
                <a:latin typeface="Cambria" panose="02040503050406030204" pitchFamily="18" charset="0"/>
              </a:rPr>
              <a:t>engineered to be small and </a:t>
            </a:r>
            <a:r>
              <a:rPr lang="en-US" sz="1600" b="1" dirty="0" smtClean="0">
                <a:latin typeface="Cambria" panose="02040503050406030204" pitchFamily="18" charset="0"/>
              </a:rPr>
              <a:t>compact with increased patient </a:t>
            </a:r>
            <a:r>
              <a:rPr lang="en-US" sz="1600" b="1" dirty="0">
                <a:latin typeface="Cambria" panose="02040503050406030204" pitchFamily="18" charset="0"/>
              </a:rPr>
              <a:t>comfort </a:t>
            </a:r>
            <a:r>
              <a:rPr lang="en-US" sz="1600" b="1" dirty="0" smtClean="0">
                <a:latin typeface="Cambria" panose="02040503050406030204" pitchFamily="18" charset="0"/>
              </a:rPr>
              <a:t>and acceptance</a:t>
            </a:r>
            <a:r>
              <a:rPr lang="en-US" sz="1600" b="1" dirty="0">
                <a:latin typeface="Cambria" panose="02040503050406030204" pitchFamily="18" charset="0"/>
              </a:rPr>
              <a:t>. This paved </a:t>
            </a:r>
            <a:r>
              <a:rPr lang="en-US" sz="1600" b="1" dirty="0" smtClean="0">
                <a:latin typeface="Cambria" panose="02040503050406030204" pitchFamily="18" charset="0"/>
              </a:rPr>
              <a:t>way </a:t>
            </a:r>
            <a:r>
              <a:rPr lang="ar-IQ" sz="1600" b="1" dirty="0" smtClean="0">
                <a:latin typeface="Cambria" panose="02040503050406030204" pitchFamily="18" charset="0"/>
              </a:rPr>
              <a:t>طريق ممهد</a:t>
            </a:r>
            <a:r>
              <a:rPr lang="en-US" sz="1600" b="1" dirty="0" smtClean="0">
                <a:latin typeface="Cambria" panose="02040503050406030204" pitchFamily="18" charset="0"/>
              </a:rPr>
              <a:t> </a:t>
            </a:r>
            <a:r>
              <a:rPr lang="en-US" sz="1600" b="1" dirty="0">
                <a:latin typeface="Cambria" panose="02040503050406030204" pitchFamily="18" charset="0"/>
              </a:rPr>
              <a:t>to </a:t>
            </a:r>
            <a:r>
              <a:rPr lang="en-US" sz="1600" b="1" dirty="0" smtClean="0">
                <a:latin typeface="Cambria" panose="02040503050406030204" pitchFamily="18" charset="0"/>
              </a:rPr>
              <a:t>further investigating </a:t>
            </a:r>
            <a:r>
              <a:rPr lang="en-US" sz="1600" b="1" dirty="0">
                <a:latin typeface="Cambria" panose="02040503050406030204" pitchFamily="18" charset="0"/>
              </a:rPr>
              <a:t>the technique for </a:t>
            </a:r>
            <a:r>
              <a:rPr lang="en-US" sz="1600" b="1" dirty="0" smtClean="0">
                <a:latin typeface="Cambria" panose="02040503050406030204" pitchFamily="18" charset="0"/>
              </a:rPr>
              <a:t>applications in </a:t>
            </a:r>
            <a:r>
              <a:rPr lang="en-US" sz="1600" b="1" dirty="0">
                <a:latin typeface="Cambria" panose="02040503050406030204" pitchFamily="18" charset="0"/>
              </a:rPr>
              <a:t>influencing the rate and vector of </a:t>
            </a:r>
            <a:r>
              <a:rPr lang="en-US" sz="1600" b="1" dirty="0" smtClean="0">
                <a:latin typeface="Cambria" panose="02040503050406030204" pitchFamily="18" charset="0"/>
              </a:rPr>
              <a:t>tooth</a:t>
            </a:r>
            <a:r>
              <a:rPr lang="ar-IQ" sz="1600" b="1" dirty="0" smtClean="0">
                <a:latin typeface="Cambria" panose="02040503050406030204" pitchFamily="18" charset="0"/>
              </a:rPr>
              <a:t> </a:t>
            </a:r>
            <a:r>
              <a:rPr lang="en-US" sz="1600" b="1" dirty="0" smtClean="0">
                <a:latin typeface="Cambria" panose="02040503050406030204" pitchFamily="18" charset="0"/>
              </a:rPr>
              <a:t>movement.</a:t>
            </a:r>
          </a:p>
          <a:p>
            <a:pPr marL="285750" indent="-285750">
              <a:buClr>
                <a:srgbClr val="FF0000"/>
              </a:buClr>
              <a:buFont typeface="Wingdings" panose="05000000000000000000" pitchFamily="2" charset="2"/>
              <a:buChar char="v"/>
            </a:pPr>
            <a:endParaRPr lang="en-US" sz="1600" b="1" dirty="0">
              <a:latin typeface="Cambria" panose="02040503050406030204" pitchFamily="18" charset="0"/>
            </a:endParaRPr>
          </a:p>
          <a:p>
            <a:pPr marL="285750" indent="-285750">
              <a:buClr>
                <a:srgbClr val="FF0000"/>
              </a:buClr>
              <a:buFont typeface="Wingdings" panose="05000000000000000000" pitchFamily="2" charset="2"/>
              <a:buChar char="v"/>
            </a:pPr>
            <a:r>
              <a:rPr lang="en-US" sz="1600" b="1" dirty="0" err="1">
                <a:solidFill>
                  <a:srgbClr val="FF0000"/>
                </a:solidFill>
                <a:latin typeface="Cambria" panose="02040503050406030204" pitchFamily="18" charset="0"/>
              </a:rPr>
              <a:t>Liou</a:t>
            </a:r>
            <a:r>
              <a:rPr lang="en-US" sz="1600" b="1" dirty="0">
                <a:solidFill>
                  <a:srgbClr val="FF0000"/>
                </a:solidFill>
                <a:latin typeface="Cambria" panose="02040503050406030204" pitchFamily="18" charset="0"/>
              </a:rPr>
              <a:t> and Huang </a:t>
            </a:r>
            <a:r>
              <a:rPr lang="en-US" sz="1600" b="1" dirty="0">
                <a:latin typeface="Cambria" panose="02040503050406030204" pitchFamily="18" charset="0"/>
              </a:rPr>
              <a:t>(1998) first applied </a:t>
            </a:r>
            <a:r>
              <a:rPr lang="en-US" sz="1600" b="1" dirty="0" smtClean="0">
                <a:latin typeface="Cambria" panose="02040503050406030204" pitchFamily="18" charset="0"/>
              </a:rPr>
              <a:t>this concept </a:t>
            </a:r>
            <a:r>
              <a:rPr lang="en-US" sz="1600" b="1" dirty="0">
                <a:latin typeface="Cambria" panose="02040503050406030204" pitchFamily="18" charset="0"/>
              </a:rPr>
              <a:t>to orthodontic tooth </a:t>
            </a:r>
            <a:r>
              <a:rPr lang="en-US" sz="1600" b="1" dirty="0" smtClean="0">
                <a:latin typeface="Cambria" panose="02040503050406030204" pitchFamily="18" charset="0"/>
              </a:rPr>
              <a:t>movement and </a:t>
            </a:r>
            <a:r>
              <a:rPr lang="en-US" sz="1600" b="1" dirty="0">
                <a:latin typeface="Cambria" panose="02040503050406030204" pitchFamily="18" charset="0"/>
              </a:rPr>
              <a:t>performed rapid canine </a:t>
            </a:r>
            <a:r>
              <a:rPr lang="en-US" sz="1600" b="1" dirty="0" smtClean="0">
                <a:latin typeface="Cambria" panose="02040503050406030204" pitchFamily="18" charset="0"/>
              </a:rPr>
              <a:t>retraction through </a:t>
            </a:r>
            <a:r>
              <a:rPr lang="en-US" sz="1600" b="1" dirty="0">
                <a:latin typeface="Cambria" panose="02040503050406030204" pitchFamily="18" charset="0"/>
              </a:rPr>
              <a:t>distraction, which they </a:t>
            </a:r>
            <a:r>
              <a:rPr lang="en-US" sz="1600" b="1" dirty="0" smtClean="0">
                <a:latin typeface="Cambria" panose="02040503050406030204" pitchFamily="18" charset="0"/>
              </a:rPr>
              <a:t>aptly termed </a:t>
            </a:r>
            <a:r>
              <a:rPr lang="en-US" sz="1600" b="1" dirty="0">
                <a:latin typeface="Cambria" panose="02040503050406030204" pitchFamily="18" charset="0"/>
              </a:rPr>
              <a:t>as ‘</a:t>
            </a:r>
            <a:r>
              <a:rPr lang="en-US" sz="1600" b="1" dirty="0">
                <a:solidFill>
                  <a:srgbClr val="FF0000"/>
                </a:solidFill>
                <a:latin typeface="Cambria" panose="02040503050406030204" pitchFamily="18" charset="0"/>
              </a:rPr>
              <a:t>Dental Distraction</a:t>
            </a:r>
            <a:r>
              <a:rPr lang="en-US" sz="1600" b="1" dirty="0" smtClean="0">
                <a:latin typeface="Cambria" panose="02040503050406030204" pitchFamily="18" charset="0"/>
              </a:rPr>
              <a:t>’.</a:t>
            </a:r>
            <a:endParaRPr lang="ar-IQ" sz="1600" b="1" dirty="0" smtClean="0">
              <a:latin typeface="Cambria" panose="02040503050406030204" pitchFamily="18" charset="0"/>
            </a:endParaRPr>
          </a:p>
          <a:p>
            <a:pPr marL="285750" indent="-285750">
              <a:buClr>
                <a:srgbClr val="FF0000"/>
              </a:buClr>
              <a:buFont typeface="Wingdings" panose="05000000000000000000" pitchFamily="2" charset="2"/>
              <a:buChar char="v"/>
            </a:pPr>
            <a:endParaRPr lang="en-US" sz="1600" b="1" dirty="0" smtClean="0">
              <a:latin typeface="Cambria" panose="02040503050406030204" pitchFamily="18" charset="0"/>
            </a:endParaRPr>
          </a:p>
          <a:p>
            <a:pPr marL="285750" indent="-285750">
              <a:buClr>
                <a:srgbClr val="FF0000"/>
              </a:buClr>
              <a:buFont typeface="Wingdings" panose="05000000000000000000" pitchFamily="2" charset="2"/>
              <a:buChar char="v"/>
            </a:pPr>
            <a:r>
              <a:rPr lang="en-US" sz="1600" b="1" dirty="0" smtClean="0">
                <a:latin typeface="Cambria" panose="02040503050406030204" pitchFamily="18" charset="0"/>
              </a:rPr>
              <a:t> Later investigations </a:t>
            </a:r>
            <a:r>
              <a:rPr lang="en-US" sz="1600" b="1" dirty="0">
                <a:latin typeface="Cambria" panose="02040503050406030204" pitchFamily="18" charset="0"/>
              </a:rPr>
              <a:t>validated that this </a:t>
            </a:r>
            <a:r>
              <a:rPr lang="en-US" sz="1600" b="1" dirty="0" smtClean="0">
                <a:latin typeface="Cambria" panose="02040503050406030204" pitchFamily="18" charset="0"/>
              </a:rPr>
              <a:t>rapid movement </a:t>
            </a:r>
            <a:r>
              <a:rPr lang="en-US" sz="1600" b="1" dirty="0">
                <a:latin typeface="Cambria" panose="02040503050406030204" pitchFamily="18" charset="0"/>
              </a:rPr>
              <a:t>is a form of DO of </a:t>
            </a:r>
            <a:r>
              <a:rPr lang="en-US" sz="1600" b="1" dirty="0" smtClean="0">
                <a:latin typeface="Cambria" panose="02040503050406030204" pitchFamily="18" charset="0"/>
              </a:rPr>
              <a:t>the </a:t>
            </a:r>
            <a:r>
              <a:rPr lang="en-US" sz="1600" b="1" dirty="0" smtClean="0">
                <a:solidFill>
                  <a:srgbClr val="FF0000"/>
                </a:solidFill>
                <a:latin typeface="Cambria" panose="02040503050406030204" pitchFamily="18" charset="0"/>
              </a:rPr>
              <a:t>periodontal </a:t>
            </a:r>
            <a:r>
              <a:rPr lang="en-US" sz="1600" b="1" dirty="0">
                <a:solidFill>
                  <a:srgbClr val="FF0000"/>
                </a:solidFill>
                <a:latin typeface="Cambria" panose="02040503050406030204" pitchFamily="18" charset="0"/>
              </a:rPr>
              <a:t>ligament </a:t>
            </a:r>
            <a:r>
              <a:rPr lang="en-US" sz="1600" b="1" dirty="0">
                <a:latin typeface="Cambria" panose="02040503050406030204" pitchFamily="18" charset="0"/>
              </a:rPr>
              <a:t>which acts a ‘</a:t>
            </a:r>
            <a:r>
              <a:rPr lang="en-US" sz="1600" b="1" dirty="0" smtClean="0">
                <a:latin typeface="Cambria" panose="02040503050406030204" pitchFamily="18" charset="0"/>
              </a:rPr>
              <a:t>suture’ between </a:t>
            </a:r>
            <a:r>
              <a:rPr lang="en-US" sz="1600" b="1" dirty="0">
                <a:latin typeface="Cambria" panose="02040503050406030204" pitchFamily="18" charset="0"/>
              </a:rPr>
              <a:t>alveolar bone and tooth </a:t>
            </a:r>
            <a:r>
              <a:rPr lang="en-US" sz="1600" b="1" dirty="0" smtClean="0">
                <a:latin typeface="Cambria" panose="02040503050406030204" pitchFamily="18" charset="0"/>
              </a:rPr>
              <a:t>with </a:t>
            </a:r>
            <a:r>
              <a:rPr lang="pt-BR" sz="1600" b="1" dirty="0" smtClean="0">
                <a:latin typeface="Cambria" panose="02040503050406030204" pitchFamily="18" charset="0"/>
              </a:rPr>
              <a:t>similar </a:t>
            </a:r>
            <a:r>
              <a:rPr lang="pt-BR" sz="1600" b="1" dirty="0">
                <a:latin typeface="Cambria" panose="02040503050406030204" pitchFamily="18" charset="0"/>
              </a:rPr>
              <a:t>osteogenic potential (Liou, </a:t>
            </a:r>
            <a:r>
              <a:rPr lang="pt-BR" sz="1600" b="1" dirty="0" smtClean="0">
                <a:latin typeface="Cambria" panose="02040503050406030204" pitchFamily="18" charset="0"/>
              </a:rPr>
              <a:t>Figueroa </a:t>
            </a:r>
            <a:r>
              <a:rPr lang="en-US" sz="1600" b="1" dirty="0" smtClean="0">
                <a:latin typeface="Cambria" panose="02040503050406030204" pitchFamily="18" charset="0"/>
              </a:rPr>
              <a:t>&amp; </a:t>
            </a:r>
            <a:r>
              <a:rPr lang="en-US" sz="1600" b="1" dirty="0" err="1">
                <a:latin typeface="Cambria" panose="02040503050406030204" pitchFamily="18" charset="0"/>
              </a:rPr>
              <a:t>Polley</a:t>
            </a:r>
            <a:r>
              <a:rPr lang="en-US" sz="1600" b="1" dirty="0">
                <a:latin typeface="Cambria" panose="02040503050406030204" pitchFamily="18" charset="0"/>
              </a:rPr>
              <a:t>, 2000). </a:t>
            </a:r>
            <a:endParaRPr lang="ar-IQ" sz="1600" b="1" dirty="0" smtClean="0">
              <a:latin typeface="Cambria" panose="02040503050406030204" pitchFamily="18" charset="0"/>
            </a:endParaRPr>
          </a:p>
          <a:p>
            <a:pPr marL="285750" indent="-285750">
              <a:buClr>
                <a:srgbClr val="FF0000"/>
              </a:buClr>
              <a:buFont typeface="Wingdings" panose="05000000000000000000" pitchFamily="2" charset="2"/>
              <a:buChar char="v"/>
            </a:pPr>
            <a:endParaRPr lang="ar-IQ" sz="1600" b="1" dirty="0">
              <a:latin typeface="Cambria" panose="02040503050406030204" pitchFamily="18" charset="0"/>
            </a:endParaRPr>
          </a:p>
          <a:p>
            <a:pPr marL="285750" indent="-285750">
              <a:buClr>
                <a:srgbClr val="FF0000"/>
              </a:buClr>
              <a:buFont typeface="Wingdings" panose="05000000000000000000" pitchFamily="2" charset="2"/>
              <a:buChar char="v"/>
            </a:pPr>
            <a:r>
              <a:rPr lang="en-US" sz="1600" b="1" dirty="0" smtClean="0">
                <a:latin typeface="Cambria" panose="02040503050406030204" pitchFamily="18" charset="0"/>
              </a:rPr>
              <a:t>In </a:t>
            </a:r>
            <a:r>
              <a:rPr lang="en-US" sz="1600" b="1" dirty="0">
                <a:latin typeface="Cambria" panose="02040503050406030204" pitchFamily="18" charset="0"/>
              </a:rPr>
              <a:t>a more recent </a:t>
            </a:r>
            <a:r>
              <a:rPr lang="en-US" sz="1600" b="1" dirty="0" smtClean="0">
                <a:latin typeface="Cambria" panose="02040503050406030204" pitchFamily="18" charset="0"/>
              </a:rPr>
              <a:t>study, </a:t>
            </a:r>
            <a:r>
              <a:rPr lang="en-US" sz="1600" b="1" dirty="0" err="1" smtClean="0">
                <a:latin typeface="Cambria" panose="02040503050406030204" pitchFamily="18" charset="0"/>
              </a:rPr>
              <a:t>Sayin</a:t>
            </a:r>
            <a:r>
              <a:rPr lang="en-US" sz="1600" b="1" dirty="0" smtClean="0">
                <a:latin typeface="Cambria" panose="02040503050406030204" pitchFamily="18" charset="0"/>
              </a:rPr>
              <a:t> </a:t>
            </a:r>
            <a:r>
              <a:rPr lang="en-US" sz="1600" b="1" dirty="0">
                <a:latin typeface="Cambria" panose="02040503050406030204" pitchFamily="18" charset="0"/>
              </a:rPr>
              <a:t>et al. (</a:t>
            </a:r>
            <a:r>
              <a:rPr lang="en-US" sz="1600" b="1" dirty="0" smtClean="0">
                <a:latin typeface="Cambria" panose="02040503050406030204" pitchFamily="18" charset="0"/>
              </a:rPr>
              <a:t>2004) investigated </a:t>
            </a:r>
            <a:r>
              <a:rPr lang="en-US" sz="1600" b="1" dirty="0">
                <a:latin typeface="Cambria" panose="02040503050406030204" pitchFamily="18" charset="0"/>
              </a:rPr>
              <a:t>the </a:t>
            </a:r>
            <a:r>
              <a:rPr lang="en-US" sz="1600" b="1" dirty="0" smtClean="0">
                <a:latin typeface="Cambria" panose="02040503050406030204" pitchFamily="18" charset="0"/>
              </a:rPr>
              <a:t>clinical validation </a:t>
            </a:r>
            <a:r>
              <a:rPr lang="en-US" sz="1600" b="1" dirty="0">
                <a:latin typeface="Cambria" panose="02040503050406030204" pitchFamily="18" charset="0"/>
              </a:rPr>
              <a:t>of this technique </a:t>
            </a:r>
            <a:r>
              <a:rPr lang="en-US" sz="1600" b="1" dirty="0" smtClean="0">
                <a:latin typeface="Cambria" panose="02040503050406030204" pitchFamily="18" charset="0"/>
              </a:rPr>
              <a:t>and substantiated </a:t>
            </a:r>
            <a:r>
              <a:rPr lang="en-US" sz="1600" b="1" dirty="0">
                <a:latin typeface="Cambria" panose="02040503050406030204" pitchFamily="18" charset="0"/>
              </a:rPr>
              <a:t>that this procedure </a:t>
            </a:r>
            <a:r>
              <a:rPr lang="en-US" sz="1600" b="1" dirty="0" smtClean="0">
                <a:latin typeface="Cambria" panose="02040503050406030204" pitchFamily="18" charset="0"/>
              </a:rPr>
              <a:t>reduced the </a:t>
            </a:r>
            <a:r>
              <a:rPr lang="en-US" sz="1600" b="1" dirty="0">
                <a:latin typeface="Cambria" panose="02040503050406030204" pitchFamily="18" charset="0"/>
              </a:rPr>
              <a:t>net orthodontic treatment time. </a:t>
            </a:r>
            <a:endParaRPr lang="ar-IQ" sz="1600" b="1" dirty="0" smtClean="0">
              <a:latin typeface="Cambria" panose="02040503050406030204" pitchFamily="18" charset="0"/>
            </a:endParaRPr>
          </a:p>
          <a:p>
            <a:pPr marL="285750" indent="-285750">
              <a:buClr>
                <a:srgbClr val="FF0000"/>
              </a:buClr>
              <a:buFont typeface="Wingdings" panose="05000000000000000000" pitchFamily="2" charset="2"/>
              <a:buChar char="v"/>
            </a:pPr>
            <a:r>
              <a:rPr lang="en-US" sz="1600" b="1" dirty="0" err="1" smtClean="0">
                <a:latin typeface="Cambria" panose="02040503050406030204" pitchFamily="18" charset="0"/>
              </a:rPr>
              <a:t>Soonafter</a:t>
            </a:r>
            <a:r>
              <a:rPr lang="en-US" sz="1600" b="1" dirty="0" smtClean="0">
                <a:latin typeface="Cambria" panose="02040503050406030204" pitchFamily="18" charset="0"/>
              </a:rPr>
              <a:t> </a:t>
            </a:r>
            <a:r>
              <a:rPr lang="en-US" sz="1600" b="1" dirty="0">
                <a:latin typeface="Cambria" panose="02040503050406030204" pitchFamily="18" charset="0"/>
              </a:rPr>
              <a:t>this concept was introduced, </a:t>
            </a:r>
            <a:r>
              <a:rPr lang="en-US" sz="1600" b="1" dirty="0" err="1">
                <a:latin typeface="Cambria" panose="02040503050406030204" pitchFamily="18" charset="0"/>
              </a:rPr>
              <a:t>İşeri</a:t>
            </a:r>
            <a:r>
              <a:rPr lang="en-US" sz="1600" b="1" dirty="0">
                <a:latin typeface="Cambria" panose="02040503050406030204" pitchFamily="18" charset="0"/>
              </a:rPr>
              <a:t> </a:t>
            </a:r>
            <a:r>
              <a:rPr lang="en-US" sz="1600" b="1" dirty="0" err="1" smtClean="0">
                <a:latin typeface="Cambria" panose="02040503050406030204" pitchFamily="18" charset="0"/>
              </a:rPr>
              <a:t>etal</a:t>
            </a:r>
            <a:r>
              <a:rPr lang="en-US" sz="1600" b="1" dirty="0">
                <a:latin typeface="Cambria" panose="02040503050406030204" pitchFamily="18" charset="0"/>
              </a:rPr>
              <a:t>. (2001) and </a:t>
            </a:r>
            <a:r>
              <a:rPr lang="en-US" sz="1600" b="1" dirty="0" err="1">
                <a:latin typeface="Cambria" panose="02040503050406030204" pitchFamily="18" charset="0"/>
              </a:rPr>
              <a:t>Kişnişci</a:t>
            </a:r>
            <a:r>
              <a:rPr lang="en-US" sz="1600" b="1" dirty="0">
                <a:latin typeface="Cambria" panose="02040503050406030204" pitchFamily="18" charset="0"/>
              </a:rPr>
              <a:t> et al. (2002) used </a:t>
            </a:r>
            <a:r>
              <a:rPr lang="en-US" sz="1600" b="1" dirty="0" smtClean="0">
                <a:latin typeface="Cambria" panose="02040503050406030204" pitchFamily="18" charset="0"/>
              </a:rPr>
              <a:t>a different </a:t>
            </a:r>
            <a:r>
              <a:rPr lang="en-US" sz="1600" b="1" dirty="0">
                <a:latin typeface="Cambria" panose="02040503050406030204" pitchFamily="18" charset="0"/>
              </a:rPr>
              <a:t>technique called ‘</a:t>
            </a:r>
            <a:r>
              <a:rPr lang="en-US" sz="1600" b="1" dirty="0" err="1">
                <a:latin typeface="Cambria" panose="02040503050406030204" pitchFamily="18" charset="0"/>
              </a:rPr>
              <a:t>Dentoalveolar</a:t>
            </a:r>
            <a:endParaRPr lang="en-US" sz="1600" b="1" dirty="0">
              <a:latin typeface="Cambria" panose="02040503050406030204" pitchFamily="18" charset="0"/>
            </a:endParaRPr>
          </a:p>
          <a:p>
            <a:pPr marL="285750" indent="-285750">
              <a:buClr>
                <a:srgbClr val="FF0000"/>
              </a:buClr>
              <a:buFont typeface="Wingdings" panose="05000000000000000000" pitchFamily="2" charset="2"/>
              <a:buChar char="v"/>
            </a:pPr>
            <a:endParaRPr lang="en-US" sz="1600" b="1" dirty="0">
              <a:latin typeface="Cambria" panose="02040503050406030204" pitchFamily="18" charset="0"/>
            </a:endParaRPr>
          </a:p>
          <a:p>
            <a:endParaRPr lang="en-US" sz="3600" b="1" dirty="0"/>
          </a:p>
        </p:txBody>
      </p:sp>
      <p:sp>
        <p:nvSpPr>
          <p:cNvPr id="3" name="Date Placeholder 2"/>
          <p:cNvSpPr>
            <a:spLocks noGrp="1"/>
          </p:cNvSpPr>
          <p:nvPr>
            <p:ph type="dt" sz="half" idx="10"/>
          </p:nvPr>
        </p:nvSpPr>
        <p:spPr/>
        <p:txBody>
          <a:bodyPr/>
          <a:lstStyle/>
          <a:p>
            <a:fld id="{BC7A1CD6-C4F4-4DA5-8056-61B285E5D454}"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7</a:t>
            </a:fld>
            <a:endParaRPr lang="en-US">
              <a:solidFill>
                <a:prstClr val="black">
                  <a:tint val="75000"/>
                </a:prstClr>
              </a:solidFill>
            </a:endParaRPr>
          </a:p>
        </p:txBody>
      </p:sp>
    </p:spTree>
    <p:extLst>
      <p:ext uri="{BB962C8B-B14F-4D97-AF65-F5344CB8AC3E}">
        <p14:creationId xmlns:p14="http://schemas.microsoft.com/office/powerpoint/2010/main" val="3345494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1000"/>
                                        <p:tgtEl>
                                          <p:spTgt spid="2">
                                            <p:txEl>
                                              <p:pRg st="6" end="6"/>
                                            </p:txEl>
                                          </p:spTgt>
                                        </p:tgtEl>
                                      </p:cBhvr>
                                    </p:animEffect>
                                    <p:anim calcmode="lin" valueType="num">
                                      <p:cBhvr>
                                        <p:cTn id="2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fade">
                                      <p:cBhvr>
                                        <p:cTn id="28" dur="1000"/>
                                        <p:tgtEl>
                                          <p:spTgt spid="2">
                                            <p:txEl>
                                              <p:pRg st="8" end="8"/>
                                            </p:txEl>
                                          </p:spTgt>
                                        </p:tgtEl>
                                      </p:cBhvr>
                                    </p:animEffect>
                                    <p:anim calcmode="lin" valueType="num">
                                      <p:cBhvr>
                                        <p:cTn id="29"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10" end="10"/>
                                            </p:txEl>
                                          </p:spTgt>
                                        </p:tgtEl>
                                        <p:attrNameLst>
                                          <p:attrName>style.visibility</p:attrName>
                                        </p:attrNameLst>
                                      </p:cBhvr>
                                      <p:to>
                                        <p:strVal val="visible"/>
                                      </p:to>
                                    </p:set>
                                    <p:animEffect transition="in" filter="fade">
                                      <p:cBhvr>
                                        <p:cTn id="35" dur="1000"/>
                                        <p:tgtEl>
                                          <p:spTgt spid="2">
                                            <p:txEl>
                                              <p:pRg st="10" end="10"/>
                                            </p:txEl>
                                          </p:spTgt>
                                        </p:tgtEl>
                                      </p:cBhvr>
                                    </p:animEffect>
                                    <p:anim calcmode="lin" valueType="num">
                                      <p:cBhvr>
                                        <p:cTn id="36" dur="1000" fill="hold"/>
                                        <p:tgtEl>
                                          <p:spTgt spid="2">
                                            <p:txEl>
                                              <p:pRg st="10" end="10"/>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
                                            <p:txEl>
                                              <p:pRg st="11" end="11"/>
                                            </p:txEl>
                                          </p:spTgt>
                                        </p:tgtEl>
                                        <p:attrNameLst>
                                          <p:attrName>style.visibility</p:attrName>
                                        </p:attrNameLst>
                                      </p:cBhvr>
                                      <p:to>
                                        <p:strVal val="visible"/>
                                      </p:to>
                                    </p:set>
                                    <p:anim calcmode="lin" valueType="num">
                                      <p:cBhvr additive="base">
                                        <p:cTn id="42" dur="500" fill="hold"/>
                                        <p:tgtEl>
                                          <p:spTgt spid="2">
                                            <p:txEl>
                                              <p:pRg st="11" end="1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E47AA3-829B-4AF2-ABD9-0E8DB777761E}" type="datetime3">
              <a:rPr lang="en-US" smtClean="0">
                <a:solidFill>
                  <a:prstClr val="black">
                    <a:tint val="75000"/>
                  </a:prstClr>
                </a:solidFill>
              </a:rPr>
              <a:t>4 May 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D44B53-A465-4072-A828-3252BB525115}" type="slidenum">
              <a:rPr lang="en-US" smtClean="0">
                <a:solidFill>
                  <a:prstClr val="black">
                    <a:tint val="75000"/>
                  </a:prstClr>
                </a:solidFill>
              </a:rPr>
              <a:pPr/>
              <a:t>70</a:t>
            </a:fld>
            <a:endParaRPr lang="en-US">
              <a:solidFill>
                <a:prstClr val="black">
                  <a:tint val="75000"/>
                </a:prstClr>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5481" y="0"/>
            <a:ext cx="8546353" cy="6858000"/>
          </a:xfrm>
          <a:prstGeom prst="rect">
            <a:avLst/>
          </a:prstGeom>
        </p:spPr>
      </p:pic>
    </p:spTree>
    <p:extLst>
      <p:ext uri="{BB962C8B-B14F-4D97-AF65-F5344CB8AC3E}">
        <p14:creationId xmlns:p14="http://schemas.microsoft.com/office/powerpoint/2010/main" val="5085194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0770" y="912927"/>
            <a:ext cx="9023230" cy="5262979"/>
          </a:xfrm>
          <a:prstGeom prst="rect">
            <a:avLst/>
          </a:prstGeom>
        </p:spPr>
        <p:txBody>
          <a:bodyPr wrap="square">
            <a:spAutoFit/>
          </a:bodyPr>
          <a:lstStyle/>
          <a:p>
            <a:pPr algn="just">
              <a:lnSpc>
                <a:spcPct val="150000"/>
              </a:lnSpc>
            </a:pPr>
            <a:r>
              <a:rPr lang="en-US" sz="20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Principles of distraction </a:t>
            </a:r>
            <a:r>
              <a:rPr lang="en-US" sz="2000" b="1" u="sng" dirty="0" err="1" smtClean="0">
                <a:solidFill>
                  <a:srgbClr val="FF0000"/>
                </a:solidFill>
                <a:latin typeface="Times New Roman" panose="02020603050405020304" pitchFamily="18" charset="0"/>
                <a:ea typeface="Calibri" panose="020F0502020204030204" pitchFamily="34" charset="0"/>
                <a:cs typeface="Arial" panose="020B0604020202020204" pitchFamily="34" charset="0"/>
              </a:rPr>
              <a:t>osteogenesis</a:t>
            </a:r>
            <a:r>
              <a:rPr lang="en-US" sz="1400" b="1" dirty="0" smtClean="0">
                <a:solidFill>
                  <a:srgbClr val="FF0000"/>
                </a:solidFill>
                <a:latin typeface="Calibri" panose="020F0502020204030204" pitchFamily="34" charset="0"/>
                <a:ea typeface="Calibri" panose="020F0502020204030204" pitchFamily="34" charset="0"/>
                <a:cs typeface="Arial" panose="020B0604020202020204" pitchFamily="34" charset="0"/>
              </a:rPr>
              <a:t> </a:t>
            </a:r>
            <a:r>
              <a:rPr lang="en-US" sz="2000" b="1" u="sng" dirty="0" smtClean="0">
                <a:solidFill>
                  <a:srgbClr val="FF0000"/>
                </a:solidFill>
                <a:latin typeface="Times New Roman" panose="02020603050405020304" pitchFamily="18" charset="0"/>
                <a:ea typeface="Calibri" panose="020F0502020204030204" pitchFamily="34" charset="0"/>
                <a:cs typeface="Arial" panose="020B0604020202020204" pitchFamily="34" charset="0"/>
              </a:rPr>
              <a:t>Basic </a:t>
            </a:r>
            <a:r>
              <a:rPr lang="en-US" sz="2000" b="1" u="sng" dirty="0">
                <a:solidFill>
                  <a:srgbClr val="FF0000"/>
                </a:solidFill>
                <a:latin typeface="Times New Roman" panose="02020603050405020304" pitchFamily="18" charset="0"/>
                <a:ea typeface="Calibri" panose="020F0502020204030204" pitchFamily="34" charset="0"/>
                <a:cs typeface="Arial" panose="020B0604020202020204" pitchFamily="34" charset="0"/>
              </a:rPr>
              <a:t>principles</a:t>
            </a:r>
            <a:endParaRPr lang="en-US" sz="1400" b="1" dirty="0">
              <a:solidFill>
                <a:srgbClr val="FF0000"/>
              </a:solidFill>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r>
              <a:rPr lang="en-US" sz="1600" b="1" dirty="0" smtClean="0">
                <a:latin typeface="Times New Roman" panose="02020603050405020304" pitchFamily="18" charset="0"/>
                <a:ea typeface="Calibri" panose="020F0502020204030204" pitchFamily="34" charset="0"/>
                <a:cs typeface="Arial" panose="020B0604020202020204" pitchFamily="34" charset="0"/>
              </a:rPr>
              <a:t>In a normal fracture healing, soft callus formation (</a:t>
            </a:r>
            <a:r>
              <a:rPr lang="en-US" sz="1600" b="1" dirty="0" err="1" smtClean="0">
                <a:latin typeface="Times New Roman" panose="02020603050405020304" pitchFamily="18" charset="0"/>
                <a:ea typeface="Calibri" panose="020F0502020204030204" pitchFamily="34" charset="0"/>
                <a:cs typeface="Arial" panose="020B0604020202020204" pitchFamily="34" charset="0"/>
              </a:rPr>
              <a:t>callotasis</a:t>
            </a:r>
            <a:r>
              <a:rPr lang="en-US" sz="1600" b="1" dirty="0" smtClean="0">
                <a:latin typeface="Times New Roman" panose="02020603050405020304" pitchFamily="18" charset="0"/>
                <a:ea typeface="Calibri" panose="020F0502020204030204" pitchFamily="34" charset="0"/>
                <a:cs typeface="Arial" panose="020B0604020202020204" pitchFamily="34" charset="0"/>
              </a:rPr>
              <a:t>) allows the fracture site to heal. With this principle, DO involves the manipulation of this callus in the distraction chamber for structural lengthening </a:t>
            </a:r>
            <a:r>
              <a:rPr lang="en-US" sz="2000" b="1" dirty="0" smtClean="0">
                <a:solidFill>
                  <a:srgbClr val="FF0000"/>
                </a:solidFill>
                <a:latin typeface="Times New Roman" panose="02020603050405020304" pitchFamily="18" charset="0"/>
                <a:ea typeface="Calibri" panose="020F0502020204030204" pitchFamily="34" charset="0"/>
                <a:cs typeface="Arial" panose="020B0604020202020204" pitchFamily="34" charset="0"/>
              </a:rPr>
              <a:t>before calcification occurs</a:t>
            </a:r>
            <a:r>
              <a:rPr lang="en-US" sz="1600" b="1" dirty="0" smtClean="0">
                <a:latin typeface="Times New Roman" panose="02020603050405020304" pitchFamily="18" charset="0"/>
                <a:ea typeface="Calibri" panose="020F0502020204030204" pitchFamily="34" charset="0"/>
                <a:cs typeface="Arial" panose="020B0604020202020204" pitchFamily="34" charset="0"/>
              </a:rPr>
              <a:t>.</a:t>
            </a:r>
            <a:endParaRPr lang="ar-IQ" sz="1600" b="1" dirty="0" smtClean="0">
              <a:latin typeface="Times New Roman" panose="02020603050405020304" pitchFamily="18" charset="0"/>
              <a:ea typeface="Calibri" panose="020F0502020204030204" pitchFamily="34" charset="0"/>
              <a:cs typeface="Arial" panose="020B0604020202020204" pitchFamily="34" charset="0"/>
            </a:endParaRPr>
          </a:p>
          <a:p>
            <a:pPr indent="457200" algn="just">
              <a:lnSpc>
                <a:spcPct val="150000"/>
              </a:lnSpc>
            </a:pPr>
            <a:endParaRPr lang="en-US" sz="1200" b="1" dirty="0" smtClean="0">
              <a:latin typeface="Calibri" panose="020F0502020204030204" pitchFamily="34" charset="0"/>
              <a:ea typeface="Calibri" panose="020F0502020204030204" pitchFamily="34" charset="0"/>
              <a:cs typeface="Arial" panose="020B0604020202020204" pitchFamily="34" charset="0"/>
            </a:endParaRPr>
          </a:p>
          <a:p>
            <a:pPr indent="457200" algn="just">
              <a:lnSpc>
                <a:spcPct val="150000"/>
              </a:lnSpc>
            </a:pPr>
            <a:r>
              <a:rPr lang="en-US" sz="1600" b="1" dirty="0" smtClean="0">
                <a:latin typeface="Times New Roman" panose="02020603050405020304" pitchFamily="18" charset="0"/>
                <a:ea typeface="Calibri" panose="020F0502020204030204" pitchFamily="34" charset="0"/>
                <a:cs typeface="Arial" panose="020B0604020202020204" pitchFamily="34" charset="0"/>
              </a:rPr>
              <a:t>Corticotomy is a process where an osteotomy to the cortical layer of the bone is performed in order separate the segments while at the same time preserving the blood supply to the bone from the medulla and </a:t>
            </a:r>
            <a:r>
              <a:rPr lang="en-US" sz="1600" b="1" dirty="0" err="1" smtClean="0">
                <a:latin typeface="Times New Roman" panose="02020603050405020304" pitchFamily="18" charset="0"/>
                <a:ea typeface="Calibri" panose="020F0502020204030204" pitchFamily="34" charset="0"/>
                <a:cs typeface="Arial" panose="020B0604020202020204" pitchFamily="34" charset="0"/>
              </a:rPr>
              <a:t>periosteum</a:t>
            </a:r>
            <a:r>
              <a:rPr lang="en-US" sz="1600" b="1" dirty="0" smtClean="0">
                <a:latin typeface="Times New Roman" panose="02020603050405020304" pitchFamily="18" charset="0"/>
                <a:ea typeface="Calibri" panose="020F0502020204030204" pitchFamily="34" charset="0"/>
                <a:cs typeface="Arial" panose="020B0604020202020204" pitchFamily="34" charset="0"/>
              </a:rPr>
              <a:t>.</a:t>
            </a:r>
            <a:endParaRPr lang="ar-IQ" sz="1600" b="1" dirty="0" smtClean="0">
              <a:latin typeface="Times New Roman" panose="02020603050405020304" pitchFamily="18" charset="0"/>
              <a:ea typeface="Calibri" panose="020F0502020204030204" pitchFamily="34" charset="0"/>
              <a:cs typeface="Arial" panose="020B0604020202020204" pitchFamily="34" charset="0"/>
            </a:endParaRPr>
          </a:p>
          <a:p>
            <a:pPr indent="457200" algn="just">
              <a:lnSpc>
                <a:spcPct val="150000"/>
              </a:lnSpc>
            </a:pPr>
            <a:r>
              <a:rPr lang="en-US" sz="1600" b="1" dirty="0" smtClean="0">
                <a:latin typeface="Times New Roman" panose="02020603050405020304" pitchFamily="18" charset="0"/>
                <a:ea typeface="Calibri" panose="020F0502020204030204" pitchFamily="34" charset="0"/>
                <a:cs typeface="Arial" panose="020B0604020202020204" pitchFamily="34" charset="0"/>
              </a:rPr>
              <a:t> </a:t>
            </a:r>
          </a:p>
          <a:p>
            <a:pPr indent="457200" algn="just">
              <a:lnSpc>
                <a:spcPct val="150000"/>
              </a:lnSpc>
            </a:pPr>
            <a:r>
              <a:rPr lang="en-US" sz="1600" b="1" dirty="0" smtClean="0">
                <a:solidFill>
                  <a:srgbClr val="FF0000"/>
                </a:solidFill>
                <a:latin typeface="Times New Roman" panose="02020603050405020304" pitchFamily="18" charset="0"/>
                <a:ea typeface="Calibri" panose="020F0502020204030204" pitchFamily="34" charset="0"/>
                <a:cs typeface="Arial" panose="020B0604020202020204" pitchFamily="34" charset="0"/>
              </a:rPr>
              <a:t>Distraction rate in DO </a:t>
            </a:r>
            <a:r>
              <a:rPr lang="en-US" sz="1600" b="1" dirty="0" smtClean="0">
                <a:latin typeface="Times New Roman" panose="02020603050405020304" pitchFamily="18" charset="0"/>
                <a:ea typeface="Calibri" panose="020F0502020204030204" pitchFamily="34" charset="0"/>
                <a:cs typeface="Arial" panose="020B0604020202020204" pitchFamily="34" charset="0"/>
              </a:rPr>
              <a:t>describes the distance in millimeter (mm) in which the bone is moved per day and </a:t>
            </a:r>
            <a:r>
              <a:rPr lang="en-US" sz="1600" b="1" dirty="0" smtClean="0">
                <a:solidFill>
                  <a:srgbClr val="FF0000"/>
                </a:solidFill>
                <a:latin typeface="Times New Roman" panose="02020603050405020304" pitchFamily="18" charset="0"/>
                <a:ea typeface="Calibri" panose="020F0502020204030204" pitchFamily="34" charset="0"/>
                <a:cs typeface="Arial" panose="020B0604020202020204" pitchFamily="34" charset="0"/>
              </a:rPr>
              <a:t>distraction rhythm </a:t>
            </a:r>
            <a:r>
              <a:rPr lang="en-US" sz="1600" b="1" dirty="0" smtClean="0">
                <a:latin typeface="Times New Roman" panose="02020603050405020304" pitchFamily="18" charset="0"/>
                <a:ea typeface="Calibri" panose="020F0502020204030204" pitchFamily="34" charset="0"/>
                <a:cs typeface="Arial" panose="020B0604020202020204" pitchFamily="34" charset="0"/>
              </a:rPr>
              <a:t>describes the frequency of device activation per day.</a:t>
            </a:r>
            <a:endParaRPr lang="ar-IQ" sz="1600" b="1" dirty="0" smtClean="0">
              <a:latin typeface="Times New Roman" panose="02020603050405020304" pitchFamily="18" charset="0"/>
              <a:ea typeface="Calibri" panose="020F0502020204030204" pitchFamily="34" charset="0"/>
              <a:cs typeface="Arial" panose="020B0604020202020204" pitchFamily="34" charset="0"/>
            </a:endParaRPr>
          </a:p>
          <a:p>
            <a:pPr indent="457200" algn="just">
              <a:lnSpc>
                <a:spcPct val="150000"/>
              </a:lnSpc>
            </a:pPr>
            <a:endParaRPr lang="en-US" sz="1200" b="1" dirty="0" smtClean="0">
              <a:latin typeface="Calibri" panose="020F0502020204030204" pitchFamily="34" charset="0"/>
              <a:ea typeface="Calibri" panose="020F0502020204030204" pitchFamily="34" charset="0"/>
              <a:cs typeface="Arial" panose="020B0604020202020204" pitchFamily="34" charset="0"/>
            </a:endParaRPr>
          </a:p>
          <a:p>
            <a:pPr indent="228600" algn="just">
              <a:lnSpc>
                <a:spcPct val="150000"/>
              </a:lnSpc>
            </a:pPr>
            <a:r>
              <a:rPr lang="en-US" sz="1600" b="1" dirty="0" smtClean="0">
                <a:latin typeface="Times New Roman" panose="02020603050405020304" pitchFamily="18" charset="0"/>
                <a:ea typeface="Calibri" panose="020F0502020204030204" pitchFamily="34" charset="0"/>
                <a:cs typeface="Arial" panose="020B0604020202020204" pitchFamily="34" charset="0"/>
              </a:rPr>
              <a:t>Distraction </a:t>
            </a:r>
            <a:r>
              <a:rPr lang="en-US" sz="1600" b="1" dirty="0" err="1" smtClean="0">
                <a:latin typeface="Times New Roman" panose="02020603050405020304" pitchFamily="18" charset="0"/>
                <a:ea typeface="Calibri" panose="020F0502020204030204" pitchFamily="34" charset="0"/>
                <a:cs typeface="Arial" panose="020B0604020202020204" pitchFamily="34" charset="0"/>
              </a:rPr>
              <a:t>osteogenesis</a:t>
            </a:r>
            <a:r>
              <a:rPr lang="en-US" sz="1600" b="1" dirty="0" smtClean="0">
                <a:latin typeface="Times New Roman" panose="02020603050405020304" pitchFamily="18" charset="0"/>
                <a:ea typeface="Calibri" panose="020F0502020204030204" pitchFamily="34" charset="0"/>
                <a:cs typeface="Arial" panose="020B0604020202020204" pitchFamily="34" charset="0"/>
              </a:rPr>
              <a:t> comprises of three sequential phases; latency, distraction and consolidation phase which is distinct in every aspect. </a:t>
            </a:r>
            <a:endParaRPr lang="en-US" sz="12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fld id="{BF7B480A-0B6D-4FA6-978A-6692017FE536}" type="datetime3">
              <a:rPr lang="en-US" smtClean="0">
                <a:solidFill>
                  <a:prstClr val="black">
                    <a:tint val="75000"/>
                  </a:prstClr>
                </a:solidFill>
              </a:rPr>
              <a:t>4 May 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DD44B53-A465-4072-A828-3252BB525115}" type="slidenum">
              <a:rPr lang="en-US" smtClean="0">
                <a:solidFill>
                  <a:prstClr val="black">
                    <a:tint val="75000"/>
                  </a:prstClr>
                </a:solidFill>
              </a:rPr>
              <a:pPr/>
              <a:t>8</a:t>
            </a:fld>
            <a:endParaRPr lang="en-US">
              <a:solidFill>
                <a:prstClr val="black">
                  <a:tint val="75000"/>
                </a:prstClr>
              </a:solidFill>
            </a:endParaRPr>
          </a:p>
        </p:txBody>
      </p:sp>
    </p:spTree>
    <p:extLst>
      <p:ext uri="{BB962C8B-B14F-4D97-AF65-F5344CB8AC3E}">
        <p14:creationId xmlns:p14="http://schemas.microsoft.com/office/powerpoint/2010/main" val="21282624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7FA8AB-CF9C-4835-85BD-7B5EB1A832F9}" type="datetime3">
              <a:rPr lang="en-US" smtClean="0">
                <a:solidFill>
                  <a:prstClr val="black">
                    <a:tint val="75000"/>
                  </a:prstClr>
                </a:solidFill>
              </a:rPr>
              <a:t>4 May 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r>
              <a:rPr lang="en-US" smtClean="0">
                <a:solidFill>
                  <a:prstClr val="black">
                    <a:tint val="75000"/>
                  </a:prstClr>
                </a:solidFill>
              </a:rPr>
              <a:t>shahbaa AbdulGhafoor Mohamed</a:t>
            </a: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DD44B53-A465-4072-A828-3252BB525115}" type="slidenum">
              <a:rPr lang="en-US" smtClean="0">
                <a:solidFill>
                  <a:prstClr val="black">
                    <a:tint val="75000"/>
                  </a:prstClr>
                </a:solidFill>
              </a:rPr>
              <a:pPr/>
              <a:t>9</a:t>
            </a:fld>
            <a:endParaRPr lang="en-US">
              <a:solidFill>
                <a:prstClr val="black">
                  <a:tint val="75000"/>
                </a:prstClr>
              </a:solidFill>
            </a:endParaRPr>
          </a:p>
        </p:txBody>
      </p:sp>
      <p:pic>
        <p:nvPicPr>
          <p:cNvPr id="5" name="How the Body Works  Repair of Bon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67098" y="407323"/>
            <a:ext cx="7004858" cy="5253644"/>
          </a:xfrm>
          <a:prstGeom prst="rect">
            <a:avLst/>
          </a:prstGeom>
        </p:spPr>
      </p:pic>
    </p:spTree>
    <p:extLst>
      <p:ext uri="{BB962C8B-B14F-4D97-AF65-F5344CB8AC3E}">
        <p14:creationId xmlns:p14="http://schemas.microsoft.com/office/powerpoint/2010/main" val="40463647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431</TotalTime>
  <Words>4970</Words>
  <Application>Microsoft Office PowerPoint</Application>
  <PresentationFormat>Widescreen</PresentationFormat>
  <Paragraphs>650</Paragraphs>
  <Slides>70</Slides>
  <Notes>11</Notes>
  <HiddenSlides>0</HiddenSlides>
  <MMClips>3</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70</vt:i4>
      </vt:variant>
    </vt:vector>
  </HeadingPairs>
  <TitlesOfParts>
    <vt:vector size="92" baseType="lpstr">
      <vt:lpstr>arial</vt:lpstr>
      <vt:lpstr>arial</vt:lpstr>
      <vt:lpstr>BlinkMacSystemFont</vt:lpstr>
      <vt:lpstr>Calibri</vt:lpstr>
      <vt:lpstr>Calibri Light</vt:lpstr>
      <vt:lpstr>Calibri,Bold</vt:lpstr>
      <vt:lpstr>Cambria</vt:lpstr>
      <vt:lpstr>Cambria,Bold</vt:lpstr>
      <vt:lpstr>Cambria,BoldItalic</vt:lpstr>
      <vt:lpstr>Droid Sans</vt:lpstr>
      <vt:lpstr>FSBrabo</vt:lpstr>
      <vt:lpstr>Georgia</vt:lpstr>
      <vt:lpstr>HCo Gotham SSm</vt:lpstr>
      <vt:lpstr>Open Sans</vt:lpstr>
      <vt:lpstr>Relative Bold</vt:lpstr>
      <vt:lpstr>Roboto</vt:lpstr>
      <vt:lpstr>Times New Roman</vt:lpstr>
      <vt:lpstr>TimesNewRoman</vt:lpstr>
      <vt:lpstr>TimesNewRoman,Bold</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Microsoft account</cp:lastModifiedBy>
  <cp:revision>103</cp:revision>
  <dcterms:created xsi:type="dcterms:W3CDTF">2022-03-07T13:10:00Z</dcterms:created>
  <dcterms:modified xsi:type="dcterms:W3CDTF">2023-05-04T03:31:55Z</dcterms:modified>
</cp:coreProperties>
</file>