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25"/>
  </p:notesMasterIdLst>
  <p:sldIdLst>
    <p:sldId id="256" r:id="rId2"/>
    <p:sldId id="257" r:id="rId3"/>
    <p:sldId id="281" r:id="rId4"/>
    <p:sldId id="258" r:id="rId5"/>
    <p:sldId id="260" r:id="rId6"/>
    <p:sldId id="261" r:id="rId7"/>
    <p:sldId id="262" r:id="rId8"/>
    <p:sldId id="283" r:id="rId9"/>
    <p:sldId id="263" r:id="rId10"/>
    <p:sldId id="264" r:id="rId11"/>
    <p:sldId id="265" r:id="rId12"/>
    <p:sldId id="267" r:id="rId13"/>
    <p:sldId id="268" r:id="rId14"/>
    <p:sldId id="271" r:id="rId15"/>
    <p:sldId id="272" r:id="rId16"/>
    <p:sldId id="275" r:id="rId17"/>
    <p:sldId id="276" r:id="rId18"/>
    <p:sldId id="278" r:id="rId19"/>
    <p:sldId id="280" r:id="rId20"/>
    <p:sldId id="279" r:id="rId21"/>
    <p:sldId id="285" r:id="rId22"/>
    <p:sldId id="284"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9" d="100"/>
          <a:sy n="89" d="100"/>
        </p:scale>
        <p:origin x="2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CE58-FA2D-45A3-849E-D183AE63A3A4}"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D279A-9655-4CB5-94CB-DCA4B33CCCC5}" type="slidenum">
              <a:rPr lang="en-US" smtClean="0"/>
              <a:t>‹#›</a:t>
            </a:fld>
            <a:endParaRPr lang="en-US"/>
          </a:p>
        </p:txBody>
      </p:sp>
    </p:spTree>
    <p:extLst>
      <p:ext uri="{BB962C8B-B14F-4D97-AF65-F5344CB8AC3E}">
        <p14:creationId xmlns:p14="http://schemas.microsoft.com/office/powerpoint/2010/main" val="285314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4D7450-2E0D-448B-8D72-CD1D7DB8654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EEC1-79C5-48E0-8023-060FBADAB78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613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4D7450-2E0D-448B-8D72-CD1D7DB8654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404445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4D7450-2E0D-448B-8D72-CD1D7DB8654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139087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4D7450-2E0D-448B-8D72-CD1D7DB8654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270056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D7450-2E0D-448B-8D72-CD1D7DB86547}"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6EEC1-79C5-48E0-8023-060FBADAB78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15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4D7450-2E0D-448B-8D72-CD1D7DB86547}"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35189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4D7450-2E0D-448B-8D72-CD1D7DB86547}"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72038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4D7450-2E0D-448B-8D72-CD1D7DB86547}"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92418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94D7450-2E0D-448B-8D72-CD1D7DB86547}" type="datetimeFigureOut">
              <a:rPr lang="en-US" smtClean="0"/>
              <a:t>3/30/2023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308508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94D7450-2E0D-448B-8D72-CD1D7DB86547}" type="datetimeFigureOut">
              <a:rPr lang="en-US" smtClean="0"/>
              <a:t>3/30/2023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06EEC1-79C5-48E0-8023-060FBADAB787}" type="slidenum">
              <a:rPr lang="en-US" smtClean="0"/>
              <a:t>‹#›</a:t>
            </a:fld>
            <a:endParaRPr lang="en-US"/>
          </a:p>
        </p:txBody>
      </p:sp>
    </p:spTree>
    <p:extLst>
      <p:ext uri="{BB962C8B-B14F-4D97-AF65-F5344CB8AC3E}">
        <p14:creationId xmlns:p14="http://schemas.microsoft.com/office/powerpoint/2010/main" val="264531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D7450-2E0D-448B-8D72-CD1D7DB86547}"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6EEC1-79C5-48E0-8023-060FBADAB787}" type="slidenum">
              <a:rPr lang="en-US" smtClean="0"/>
              <a:t>‹#›</a:t>
            </a:fld>
            <a:endParaRPr lang="en-US"/>
          </a:p>
        </p:txBody>
      </p:sp>
    </p:spTree>
    <p:extLst>
      <p:ext uri="{BB962C8B-B14F-4D97-AF65-F5344CB8AC3E}">
        <p14:creationId xmlns:p14="http://schemas.microsoft.com/office/powerpoint/2010/main" val="407322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94D7450-2E0D-448B-8D72-CD1D7DB86547}" type="datetimeFigureOut">
              <a:rPr lang="en-US" smtClean="0"/>
              <a:t>3/30/2023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906EEC1-79C5-48E0-8023-060FBADAB78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56302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   </a:t>
            </a:r>
            <a:r>
              <a:rPr lang="en-US" dirty="0" smtClean="0">
                <a:latin typeface="Times New Roman" panose="02020603050405020304" pitchFamily="18" charset="0"/>
                <a:cs typeface="Times New Roman" panose="02020603050405020304" pitchFamily="18" charset="0"/>
              </a:rPr>
              <a:t>R</a:t>
            </a:r>
            <a:r>
              <a:rPr lang="en-US" sz="4400" dirty="0" smtClean="0">
                <a:latin typeface="Times New Roman" panose="02020603050405020304" pitchFamily="18" charset="0"/>
                <a:cs typeface="Times New Roman" panose="02020603050405020304" pitchFamily="18" charset="0"/>
              </a:rPr>
              <a:t>oot Treatment </a:t>
            </a:r>
            <a:br>
              <a:rPr lang="en-US" sz="4400" dirty="0" smtClean="0">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With </a:t>
            </a:r>
            <a:r>
              <a:rPr lang="en-US" sz="4400" dirty="0" err="1" smtClean="0">
                <a:latin typeface="Times New Roman" panose="02020603050405020304" pitchFamily="18" charset="0"/>
                <a:cs typeface="Times New Roman" panose="02020603050405020304" pitchFamily="18" charset="0"/>
              </a:rPr>
              <a:t>Mucogingival</a:t>
            </a:r>
            <a:r>
              <a:rPr lang="en-US" sz="4400" dirty="0" smtClean="0">
                <a:latin typeface="Times New Roman" panose="02020603050405020304" pitchFamily="18" charset="0"/>
                <a:cs typeface="Times New Roman" panose="02020603050405020304" pitchFamily="18" charset="0"/>
              </a:rPr>
              <a:t> Surgery</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78200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983" y="286603"/>
            <a:ext cx="8733802" cy="2547132"/>
          </a:xfrm>
        </p:spPr>
        <p:txBody>
          <a:bodyPr>
            <a:normAutofit/>
          </a:bodyPr>
          <a:lstStyle/>
          <a:p>
            <a:r>
              <a:rPr lang="en-US" sz="2000" dirty="0">
                <a:latin typeface="Times New Roman" panose="02020603050405020304" pitchFamily="18" charset="0"/>
                <a:cs typeface="Times New Roman" panose="02020603050405020304" pitchFamily="18" charset="0"/>
              </a:rPr>
              <a:t>The combination of recession (recession depth [RD] and the facial sulcus/pocket (probing depth [PD]) determine the facial clinical attachment level (CAL). While in trauma-related gingival </a:t>
            </a:r>
            <a:r>
              <a:rPr lang="en-US" sz="2000" dirty="0" err="1">
                <a:latin typeface="Times New Roman" panose="02020603050405020304" pitchFamily="18" charset="0"/>
                <a:cs typeface="Times New Roman" panose="02020603050405020304" pitchFamily="18" charset="0"/>
              </a:rPr>
              <a:t>reces-sion</a:t>
            </a:r>
            <a:r>
              <a:rPr lang="en-US" sz="2000" dirty="0">
                <a:latin typeface="Times New Roman" panose="02020603050405020304" pitchFamily="18" charset="0"/>
                <a:cs typeface="Times New Roman" panose="02020603050405020304" pitchFamily="18" charset="0"/>
              </a:rPr>
              <a:t>, facial pockets are generally shallow (Ito 2 mm), a facial pocket is generally deeper in a recession defect of bacterial origin. From a point of view of microbial contamination and structural alterations to the root surface there are no major differences between the exposed root structure and the pocket area.</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Both must be scaled and planed in association with </a:t>
            </a:r>
            <a:r>
              <a:rPr lang="en-US" sz="2000" dirty="0" err="1">
                <a:latin typeface="Times New Roman" panose="02020603050405020304" pitchFamily="18" charset="0"/>
                <a:cs typeface="Times New Roman" panose="02020603050405020304" pitchFamily="18" charset="0"/>
              </a:rPr>
              <a:t>mucogingival</a:t>
            </a:r>
            <a:r>
              <a:rPr lang="en-US" sz="2000" dirty="0">
                <a:latin typeface="Times New Roman" panose="02020603050405020304" pitchFamily="18" charset="0"/>
                <a:cs typeface="Times New Roman" panose="02020603050405020304" pitchFamily="18" charset="0"/>
              </a:rPr>
              <a:t> surgery.</a:t>
            </a:r>
          </a:p>
        </p:txBody>
      </p:sp>
      <p:pic>
        <p:nvPicPr>
          <p:cNvPr id="6" name="Content Placeholder 5"/>
          <p:cNvPicPr>
            <a:picLocks noGrp="1"/>
          </p:cNvPicPr>
          <p:nvPr>
            <p:ph idx="1"/>
          </p:nvPr>
        </p:nvPicPr>
        <p:blipFill rotWithShape="1">
          <a:blip r:embed="rId2"/>
          <a:srcRect l="11142" t="31773" r="53288" b="23399"/>
          <a:stretch/>
        </p:blipFill>
        <p:spPr bwMode="auto">
          <a:xfrm>
            <a:off x="1563026" y="401652"/>
            <a:ext cx="9126908" cy="3845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3427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15644" y="1845734"/>
            <a:ext cx="8760711" cy="4023360"/>
          </a:xfrm>
        </p:spPr>
        <p:txBody>
          <a:bodyPr>
            <a:normAutofit/>
          </a:bodyPr>
          <a:lstStyle/>
          <a:p>
            <a:pPr algn="just"/>
            <a:r>
              <a:rPr lang="en-US" sz="2800" dirty="0">
                <a:latin typeface="Times New Roman" panose="02020603050405020304" pitchFamily="18" charset="0"/>
                <a:cs typeface="Times New Roman" panose="02020603050405020304" pitchFamily="18" charset="0"/>
              </a:rPr>
              <a:t>The anatomical substratum underlying the onset of recession is the presence of facial bone dehiscence (root exposure due to the lack of the facial bone wall). Very often the bone dehiscence is deeper than the CAL; in other words, there is an area of bone dehiscence not detectable by probing. This area is referred to as an anatomical bone dehiscence (BD) to distinguish it from a "pathologic" bone dehiscence in areas of gingival recession and pocket depth.</a:t>
            </a:r>
          </a:p>
        </p:txBody>
      </p:sp>
      <p:pic>
        <p:nvPicPr>
          <p:cNvPr id="4" name="Picture 3"/>
          <p:cNvPicPr>
            <a:picLocks noChangeAspect="1"/>
          </p:cNvPicPr>
          <p:nvPr/>
        </p:nvPicPr>
        <p:blipFill>
          <a:blip r:embed="rId2"/>
          <a:stretch>
            <a:fillRect/>
          </a:stretch>
        </p:blipFill>
        <p:spPr>
          <a:xfrm>
            <a:off x="1826739" y="1845385"/>
            <a:ext cx="8760711" cy="4023709"/>
          </a:xfrm>
          <a:prstGeom prst="rect">
            <a:avLst/>
          </a:prstGeom>
        </p:spPr>
      </p:pic>
    </p:spTree>
    <p:extLst>
      <p:ext uri="{BB962C8B-B14F-4D97-AF65-F5344CB8AC3E}">
        <p14:creationId xmlns:p14="http://schemas.microsoft.com/office/powerpoint/2010/main" val="3336359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In </a:t>
            </a:r>
            <a:r>
              <a:rPr lang="en-US" sz="2800" dirty="0">
                <a:solidFill>
                  <a:schemeClr val="tx2">
                    <a:lumMod val="50000"/>
                  </a:schemeClr>
                </a:solidFill>
                <a:latin typeface="Times New Roman" panose="02020603050405020304" pitchFamily="18" charset="0"/>
                <a:cs typeface="Times New Roman" panose="02020603050405020304" pitchFamily="18" charset="0"/>
              </a:rPr>
              <a:t>the BD area the radicular </a:t>
            </a:r>
            <a:r>
              <a:rPr lang="en-US" sz="2800" dirty="0" err="1">
                <a:solidFill>
                  <a:schemeClr val="tx2">
                    <a:lumMod val="50000"/>
                  </a:schemeClr>
                </a:solidFill>
                <a:latin typeface="Times New Roman" panose="02020603050405020304" pitchFamily="18" charset="0"/>
                <a:cs typeface="Times New Roman" panose="02020603050405020304" pitchFamily="18" charset="0"/>
              </a:rPr>
              <a:t>cementum</a:t>
            </a:r>
            <a:r>
              <a:rPr lang="en-US" sz="2800" dirty="0">
                <a:solidFill>
                  <a:schemeClr val="tx2">
                    <a:lumMod val="50000"/>
                  </a:schemeClr>
                </a:solidFill>
                <a:latin typeface="Times New Roman" panose="02020603050405020304" pitchFamily="18" charset="0"/>
                <a:cs typeface="Times New Roman" panose="02020603050405020304" pitchFamily="18" charset="0"/>
              </a:rPr>
              <a:t> is intact, as is the epithelial/connective tissue periodontal attachment. </a:t>
            </a:r>
            <a:endParaRPr lang="en-US" sz="28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         Anatomical </a:t>
            </a:r>
            <a:r>
              <a:rPr lang="en-US" sz="2800" dirty="0">
                <a:solidFill>
                  <a:schemeClr val="tx2">
                    <a:lumMod val="50000"/>
                  </a:schemeClr>
                </a:solidFill>
                <a:latin typeface="Times New Roman" panose="02020603050405020304" pitchFamily="18" charset="0"/>
                <a:cs typeface="Times New Roman" panose="02020603050405020304" pitchFamily="18" charset="0"/>
              </a:rPr>
              <a:t>bone dehiscence is often found accidentally during periodontal surgery and especially </a:t>
            </a:r>
            <a:r>
              <a:rPr lang="en-US" sz="2800" dirty="0" err="1">
                <a:solidFill>
                  <a:schemeClr val="tx2">
                    <a:lumMod val="50000"/>
                  </a:schemeClr>
                </a:solidFill>
                <a:latin typeface="Times New Roman" panose="02020603050405020304" pitchFamily="18" charset="0"/>
                <a:cs typeface="Times New Roman" panose="02020603050405020304" pitchFamily="18" charset="0"/>
              </a:rPr>
              <a:t>mucogingival</a:t>
            </a:r>
            <a:r>
              <a:rPr lang="en-US" sz="2800" dirty="0">
                <a:solidFill>
                  <a:schemeClr val="tx2">
                    <a:lumMod val="50000"/>
                  </a:schemeClr>
                </a:solidFill>
                <a:latin typeface="Times New Roman" panose="02020603050405020304" pitchFamily="18" charset="0"/>
                <a:cs typeface="Times New Roman" panose="02020603050405020304" pitchFamily="18" charset="0"/>
              </a:rPr>
              <a:t> surgery. </a:t>
            </a:r>
            <a:endParaRPr lang="en-US" sz="2800"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smtClean="0">
                <a:solidFill>
                  <a:schemeClr val="tx2">
                    <a:lumMod val="50000"/>
                  </a:schemeClr>
                </a:solidFill>
                <a:latin typeface="Times New Roman" panose="02020603050405020304" pitchFamily="18" charset="0"/>
                <a:cs typeface="Times New Roman" panose="02020603050405020304" pitchFamily="18" charset="0"/>
              </a:rPr>
              <a:t>          It </a:t>
            </a:r>
            <a:r>
              <a:rPr lang="en-US" sz="2800" dirty="0">
                <a:solidFill>
                  <a:schemeClr val="tx2">
                    <a:lumMod val="50000"/>
                  </a:schemeClr>
                </a:solidFill>
                <a:latin typeface="Times New Roman" panose="02020603050405020304" pitchFamily="18" charset="0"/>
                <a:cs typeface="Times New Roman" panose="02020603050405020304" pitchFamily="18" charset="0"/>
              </a:rPr>
              <a:t>is more frequent and deeper where the recession is of traumatic origin, particularly with teeth that have been displaced facially (</a:t>
            </a:r>
            <a:r>
              <a:rPr lang="en-US" sz="2800" dirty="0" err="1">
                <a:solidFill>
                  <a:schemeClr val="tx2">
                    <a:lumMod val="50000"/>
                  </a:schemeClr>
                </a:solidFill>
                <a:latin typeface="Times New Roman" panose="02020603050405020304" pitchFamily="18" charset="0"/>
                <a:cs typeface="Times New Roman" panose="02020603050405020304" pitchFamily="18" charset="0"/>
              </a:rPr>
              <a:t>eg</a:t>
            </a:r>
            <a:r>
              <a:rPr lang="en-US" sz="2800" dirty="0">
                <a:solidFill>
                  <a:schemeClr val="tx2">
                    <a:lumMod val="50000"/>
                  </a:schemeClr>
                </a:solidFill>
                <a:latin typeface="Times New Roman" panose="02020603050405020304" pitchFamily="18" charset="0"/>
                <a:cs typeface="Times New Roman" panose="02020603050405020304" pitchFamily="18" charset="0"/>
              </a:rPr>
              <a:t>, canines, mandibular incisors, and first molar mesial roots), are located in curved arch areas, and/or have undergone orthodontic treatment</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320233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97280" y="1845734"/>
            <a:ext cx="10058400" cy="4591280"/>
          </a:xfrm>
        </p:spPr>
        <p:txBody>
          <a:bodyPr>
            <a:normAutofit lnSpcReduction="10000"/>
          </a:bodyPr>
          <a:lstStyle/>
          <a:p>
            <a:r>
              <a:rPr lang="en-US" dirty="0" smtClean="0"/>
              <a:t>     In </a:t>
            </a:r>
            <a:r>
              <a:rPr lang="en-US" dirty="0"/>
              <a:t>the treatment of gingival recession it is necessary to distinguish between pathologic and anatomical bone dehiscence, by measuring CAL (RD + PD) before administering anesthesia. The CAL is then marked on the tooth after flap reflection, using the same fixed crown reference parameter, and the </a:t>
            </a:r>
            <a:r>
              <a:rPr lang="en-US" dirty="0" smtClean="0"/>
              <a:t>root</a:t>
            </a:r>
            <a:r>
              <a:rPr lang="en-US" dirty="0"/>
              <a:t> </a:t>
            </a:r>
          </a:p>
          <a:p>
            <a:r>
              <a:rPr lang="en-US" dirty="0" smtClean="0"/>
              <a:t>      Instead</a:t>
            </a:r>
            <a:r>
              <a:rPr lang="en-US" dirty="0"/>
              <a:t>, if the CAL is not measured prior to flap reflection, it is not possible to establish the apical limit for root instrumentation, and it is necessary to scale the entire bone dehiscence to avoid leaving an</a:t>
            </a:r>
          </a:p>
          <a:p>
            <a:r>
              <a:rPr lang="en-US" dirty="0" smtClean="0"/>
              <a:t>     surface </a:t>
            </a:r>
            <a:r>
              <a:rPr lang="en-US" dirty="0"/>
              <a:t>area between the apical CAL limit and the </a:t>
            </a:r>
            <a:r>
              <a:rPr lang="en-US" dirty="0" err="1"/>
              <a:t>buccal</a:t>
            </a:r>
            <a:r>
              <a:rPr lang="en-US" dirty="0"/>
              <a:t> bone crest corresponds to the anatomical bone dehiscence (area surrounded by dotted line in figures below). This area must not be planed during </a:t>
            </a:r>
            <a:r>
              <a:rPr lang="en-US" dirty="0" err="1"/>
              <a:t>mucogingival</a:t>
            </a:r>
            <a:r>
              <a:rPr lang="en-US" dirty="0"/>
              <a:t> surgery.</a:t>
            </a:r>
          </a:p>
          <a:p>
            <a:r>
              <a:rPr lang="en-US" dirty="0"/>
              <a:t> </a:t>
            </a:r>
          </a:p>
          <a:p>
            <a:r>
              <a:rPr lang="en-US" dirty="0" err="1"/>
              <a:t>undebrided</a:t>
            </a:r>
            <a:r>
              <a:rPr lang="en-US" dirty="0"/>
              <a:t>, contaminated root area. The risk in this case is that of eliminating radicular </a:t>
            </a:r>
            <a:r>
              <a:rPr lang="en-US" dirty="0" err="1"/>
              <a:t>cementum</a:t>
            </a:r>
            <a:r>
              <a:rPr lang="en-US" dirty="0"/>
              <a:t> with functionally inserted connective fibers, thereby losing connective tissue attachment and </a:t>
            </a:r>
            <a:r>
              <a:rPr lang="en-US" dirty="0" err="1"/>
              <a:t>buccal</a:t>
            </a:r>
            <a:r>
              <a:rPr lang="en-US" dirty="0"/>
              <a:t> bone.</a:t>
            </a:r>
          </a:p>
        </p:txBody>
      </p:sp>
      <p:pic>
        <p:nvPicPr>
          <p:cNvPr id="4" name="Picture 3"/>
          <p:cNvPicPr>
            <a:picLocks noChangeAspect="1"/>
          </p:cNvPicPr>
          <p:nvPr/>
        </p:nvPicPr>
        <p:blipFill>
          <a:blip r:embed="rId2"/>
          <a:stretch>
            <a:fillRect/>
          </a:stretch>
        </p:blipFill>
        <p:spPr>
          <a:xfrm>
            <a:off x="6126480" y="1845734"/>
            <a:ext cx="5517358" cy="4023709"/>
          </a:xfrm>
          <a:prstGeom prst="rect">
            <a:avLst/>
          </a:prstGeom>
        </p:spPr>
      </p:pic>
      <p:pic>
        <p:nvPicPr>
          <p:cNvPr id="5" name="Picture 4"/>
          <p:cNvPicPr>
            <a:picLocks noChangeAspect="1"/>
          </p:cNvPicPr>
          <p:nvPr/>
        </p:nvPicPr>
        <p:blipFill>
          <a:blip r:embed="rId3"/>
          <a:stretch>
            <a:fillRect/>
          </a:stretch>
        </p:blipFill>
        <p:spPr>
          <a:xfrm>
            <a:off x="581430" y="1883494"/>
            <a:ext cx="5545050" cy="4132082"/>
          </a:xfrm>
          <a:prstGeom prst="rect">
            <a:avLst/>
          </a:prstGeom>
        </p:spPr>
      </p:pic>
    </p:spTree>
    <p:extLst>
      <p:ext uri="{BB962C8B-B14F-4D97-AF65-F5344CB8AC3E}">
        <p14:creationId xmlns:p14="http://schemas.microsoft.com/office/powerpoint/2010/main" val="1913673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81342" y="153667"/>
            <a:ext cx="10058400" cy="4023360"/>
          </a:xfrm>
        </p:spPr>
        <p:txBody>
          <a:bodyPr/>
          <a:lstStyle/>
          <a:p>
            <a:r>
              <a:rPr lang="en-US" dirty="0"/>
              <a:t> </a:t>
            </a:r>
          </a:p>
          <a:p>
            <a:r>
              <a:rPr lang="ar-IQ" dirty="0" smtClean="0"/>
              <a:t>  </a:t>
            </a:r>
            <a:r>
              <a:rPr lang="en-US" dirty="0" smtClean="0"/>
              <a:t>To </a:t>
            </a:r>
            <a:r>
              <a:rPr lang="en-US" dirty="0"/>
              <a:t>prevent this risk many authors recommend root </a:t>
            </a:r>
            <a:r>
              <a:rPr lang="en-US" dirty="0" err="1"/>
              <a:t>planing</a:t>
            </a:r>
            <a:r>
              <a:rPr lang="en-US" dirty="0"/>
              <a:t> prior to commencing </a:t>
            </a:r>
            <a:r>
              <a:rPr lang="en-US" dirty="0" err="1"/>
              <a:t>mucogingival</a:t>
            </a:r>
            <a:r>
              <a:rPr lang="en-US" dirty="0"/>
              <a:t> surgery. Since all of the root surface up to the CAL must be debrided, </a:t>
            </a:r>
            <a:r>
              <a:rPr lang="en-US" dirty="0" err="1"/>
              <a:t>subgingival</a:t>
            </a:r>
            <a:r>
              <a:rPr lang="en-US" dirty="0"/>
              <a:t> closed-flap </a:t>
            </a:r>
            <a:r>
              <a:rPr lang="en-US" dirty="0" err="1"/>
              <a:t>planing</a:t>
            </a:r>
            <a:r>
              <a:rPr lang="en-US" dirty="0"/>
              <a:t> is required of the part of the root corresponding to the facial pocket. During </a:t>
            </a:r>
            <a:r>
              <a:rPr lang="en-US" dirty="0" err="1"/>
              <a:t>subgingival</a:t>
            </a:r>
            <a:r>
              <a:rPr lang="en-US" dirty="0"/>
              <a:t> </a:t>
            </a:r>
            <a:r>
              <a:rPr lang="en-US" dirty="0" err="1"/>
              <a:t>planing</a:t>
            </a:r>
            <a:r>
              <a:rPr lang="en-US" dirty="0"/>
              <a:t>, however,</a:t>
            </a:r>
          </a:p>
          <a:p>
            <a:r>
              <a:rPr lang="en-US" dirty="0"/>
              <a:t> </a:t>
            </a:r>
          </a:p>
          <a:p>
            <a:r>
              <a:rPr lang="ar-IQ" dirty="0" smtClean="0"/>
              <a:t>  </a:t>
            </a:r>
            <a:r>
              <a:rPr lang="en-US" dirty="0" smtClean="0"/>
              <a:t>The </a:t>
            </a:r>
            <a:r>
              <a:rPr lang="en-US" dirty="0"/>
              <a:t>keratinized tissue remaining apical to recession defects of traumatic origin is often minimal and can be probed in its entirety. In this case accidental curettage may cause the keratinized tissue apical to root exposure to disappear completely.</a:t>
            </a:r>
          </a:p>
          <a:p>
            <a:endParaRPr lang="en-US" dirty="0"/>
          </a:p>
        </p:txBody>
      </p:sp>
      <p:pic>
        <p:nvPicPr>
          <p:cNvPr id="4" name="Picture 3"/>
          <p:cNvPicPr>
            <a:picLocks noChangeAspect="1"/>
          </p:cNvPicPr>
          <p:nvPr/>
        </p:nvPicPr>
        <p:blipFill>
          <a:blip r:embed="rId2"/>
          <a:stretch>
            <a:fillRect/>
          </a:stretch>
        </p:blipFill>
        <p:spPr>
          <a:xfrm>
            <a:off x="2952854" y="3289712"/>
            <a:ext cx="6645216" cy="3731075"/>
          </a:xfrm>
          <a:prstGeom prst="rect">
            <a:avLst/>
          </a:prstGeom>
        </p:spPr>
      </p:pic>
    </p:spTree>
    <p:extLst>
      <p:ext uri="{BB962C8B-B14F-4D97-AF65-F5344CB8AC3E}">
        <p14:creationId xmlns:p14="http://schemas.microsoft.com/office/powerpoint/2010/main" val="3311284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lgn="just"/>
            <a:r>
              <a:rPr lang="en-US" dirty="0"/>
              <a:t>. </a:t>
            </a:r>
            <a:r>
              <a:rPr lang="en-US" dirty="0" smtClean="0"/>
              <a:t> </a:t>
            </a:r>
            <a:r>
              <a:rPr lang="en-US" dirty="0" err="1" smtClean="0">
                <a:latin typeface="Times New Roman" panose="02020603050405020304" pitchFamily="18" charset="0"/>
                <a:cs typeface="Times New Roman" panose="02020603050405020304" pitchFamily="18" charset="0"/>
              </a:rPr>
              <a:t>Presurgical</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root </a:t>
            </a:r>
            <a:r>
              <a:rPr lang="en-US" dirty="0" err="1">
                <a:latin typeface="Times New Roman" panose="02020603050405020304" pitchFamily="18" charset="0"/>
                <a:cs typeface="Times New Roman" panose="02020603050405020304" pitchFamily="18" charset="0"/>
              </a:rPr>
              <a:t>planing</a:t>
            </a:r>
            <a:r>
              <a:rPr lang="en-US" dirty="0">
                <a:latin typeface="Times New Roman" panose="02020603050405020304" pitchFamily="18" charset="0"/>
                <a:cs typeface="Times New Roman" panose="02020603050405020304" pitchFamily="18" charset="0"/>
              </a:rPr>
              <a:t> is therefore not advisable when there is scarce remaining keratin-</a:t>
            </a:r>
            <a:r>
              <a:rPr lang="en-US" dirty="0" err="1">
                <a:latin typeface="Times New Roman" panose="02020603050405020304" pitchFamily="18" charset="0"/>
                <a:cs typeface="Times New Roman" panose="02020603050405020304" pitchFamily="18" charset="0"/>
              </a:rPr>
              <a:t>ized</a:t>
            </a:r>
            <a:r>
              <a:rPr lang="en-US" dirty="0">
                <a:latin typeface="Times New Roman" panose="02020603050405020304" pitchFamily="18" charset="0"/>
                <a:cs typeface="Times New Roman" panose="02020603050405020304" pitchFamily="18" charset="0"/>
              </a:rPr>
              <a:t> tissue apical to an area of recession. With bacteria-related recession the risk of unintentional curettage and consequently keratinized tissue loss is even higher because of greater pocket depth apical to root </a:t>
            </a:r>
            <a:r>
              <a:rPr lang="en-US" dirty="0" smtClean="0">
                <a:latin typeface="Times New Roman" panose="02020603050405020304" pitchFamily="18" charset="0"/>
                <a:cs typeface="Times New Roman" panose="02020603050405020304" pitchFamily="18" charset="0"/>
              </a:rPr>
              <a:t>exposure</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a:t>, where recession defects are compounded by demineralized and/or carious roots, closed-flap </a:t>
            </a:r>
            <a:r>
              <a:rPr lang="en-US" dirty="0" err="1"/>
              <a:t>presurgical</a:t>
            </a:r>
            <a:r>
              <a:rPr lang="en-US" dirty="0"/>
              <a:t> root </a:t>
            </a:r>
            <a:r>
              <a:rPr lang="en-US" dirty="0" err="1"/>
              <a:t>planing</a:t>
            </a:r>
            <a:r>
              <a:rPr lang="en-US" dirty="0"/>
              <a:t> is contraindicated due to the difficulty of ensuring thorough debridement of the diseased hard tissue without damaging the soft tissues of the facial sulcus/ pocket. In addition to the above limitations, </a:t>
            </a:r>
            <a:r>
              <a:rPr lang="en-US" dirty="0" err="1"/>
              <a:t>presurgical</a:t>
            </a:r>
            <a:r>
              <a:rPr lang="en-US" dirty="0"/>
              <a:t> root </a:t>
            </a:r>
            <a:r>
              <a:rPr lang="en-US" dirty="0" err="1"/>
              <a:t>planing</a:t>
            </a:r>
            <a:r>
              <a:rPr lang="en-US" dirty="0"/>
              <a:t> may also fail to ensure thorough </a:t>
            </a:r>
            <a:r>
              <a:rPr lang="en-US" dirty="0" err="1"/>
              <a:t>planing</a:t>
            </a:r>
            <a:r>
              <a:rPr lang="en-US" dirty="0"/>
              <a:t> of the </a:t>
            </a:r>
            <a:r>
              <a:rPr lang="en-US" dirty="0" err="1"/>
              <a:t>subgingival</a:t>
            </a:r>
            <a:r>
              <a:rPr lang="en-US" dirty="0"/>
              <a:t> root surface.</a:t>
            </a:r>
          </a:p>
          <a:p>
            <a:r>
              <a:rPr lang="en-US" dirty="0"/>
              <a:t>Failure to scale the root surface corresponding to </a:t>
            </a:r>
            <a:r>
              <a:rPr lang="en-US" dirty="0" err="1"/>
              <a:t>presurgical</a:t>
            </a:r>
            <a:r>
              <a:rPr lang="en-US" dirty="0"/>
              <a:t> probing depth could leave an infected, toxic, softened root area that may jeopardize the outcome of root coverage surgery or create pockets in the facial gingival tissue.</a:t>
            </a:r>
          </a:p>
          <a:p>
            <a:pPr algn="just"/>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81226" y="1737360"/>
            <a:ext cx="5334462" cy="4023709"/>
          </a:xfrm>
          <a:prstGeom prst="rect">
            <a:avLst/>
          </a:prstGeom>
        </p:spPr>
      </p:pic>
      <p:pic>
        <p:nvPicPr>
          <p:cNvPr id="5" name="Picture 4"/>
          <p:cNvPicPr>
            <a:picLocks noChangeAspect="1"/>
          </p:cNvPicPr>
          <p:nvPr/>
        </p:nvPicPr>
        <p:blipFill>
          <a:blip r:embed="rId3"/>
          <a:stretch>
            <a:fillRect/>
          </a:stretch>
        </p:blipFill>
        <p:spPr>
          <a:xfrm>
            <a:off x="6515688" y="1662206"/>
            <a:ext cx="4723938" cy="4242869"/>
          </a:xfrm>
          <a:prstGeom prst="rect">
            <a:avLst/>
          </a:prstGeom>
        </p:spPr>
      </p:pic>
    </p:spTree>
    <p:extLst>
      <p:ext uri="{BB962C8B-B14F-4D97-AF65-F5344CB8AC3E}">
        <p14:creationId xmlns:p14="http://schemas.microsoft.com/office/powerpoint/2010/main" val="4190645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srcRect l="14306" t="23457" r="44861" b="16790"/>
          <a:stretch/>
        </p:blipFill>
        <p:spPr bwMode="auto">
          <a:xfrm>
            <a:off x="1097280" y="1855317"/>
            <a:ext cx="4887079" cy="402272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096000" y="2328380"/>
            <a:ext cx="6096000" cy="1277786"/>
          </a:xfrm>
          <a:prstGeom prst="rect">
            <a:avLst/>
          </a:prstGeom>
        </p:spPr>
        <p:txBody>
          <a:bodyPr>
            <a:spAutoFit/>
          </a:bodyPr>
          <a:lstStyle/>
          <a:p>
            <a:pPr>
              <a:lnSpc>
                <a:spcPct val="107000"/>
              </a:lnSpc>
              <a:spcAft>
                <a:spcPts val="800"/>
              </a:spcAft>
            </a:pPr>
            <a:r>
              <a:rPr lang="en-US" dirty="0" err="1">
                <a:latin typeface="Calibri" panose="020F0502020204030204" pitchFamily="34" charset="0"/>
                <a:ea typeface="Calibri" panose="020F0502020204030204" pitchFamily="34" charset="0"/>
                <a:cs typeface="Arial" panose="020B0604020202020204" pitchFamily="34" charset="0"/>
              </a:rPr>
              <a:t>Presurgical</a:t>
            </a:r>
            <a:r>
              <a:rPr lang="en-US" dirty="0">
                <a:latin typeface="Calibri" panose="020F0502020204030204" pitchFamily="34" charset="0"/>
                <a:ea typeface="Calibri" panose="020F0502020204030204" pitchFamily="34" charset="0"/>
                <a:cs typeface="Arial" panose="020B0604020202020204" pitchFamily="34" charset="0"/>
              </a:rPr>
              <a:t> root </a:t>
            </a:r>
            <a:r>
              <a:rPr lang="en-US" dirty="0" err="1">
                <a:latin typeface="Calibri" panose="020F0502020204030204" pitchFamily="34" charset="0"/>
                <a:ea typeface="Calibri" panose="020F0502020204030204" pitchFamily="34" charset="0"/>
                <a:cs typeface="Arial" panose="020B0604020202020204" pitchFamily="34" charset="0"/>
              </a:rPr>
              <a:t>planing</a:t>
            </a:r>
            <a:r>
              <a:rPr lang="en-US" dirty="0">
                <a:latin typeface="Calibri" panose="020F0502020204030204" pitchFamily="34" charset="0"/>
                <a:ea typeface="Calibri" panose="020F0502020204030204" pitchFamily="34" charset="0"/>
                <a:cs typeface="Arial" panose="020B0604020202020204" pitchFamily="34" charset="0"/>
              </a:rPr>
              <a:t> is indicated with shallow recession defects with a high (2 </a:t>
            </a:r>
            <a:r>
              <a:rPr lang="en-US" dirty="0" smtClean="0">
                <a:latin typeface="Calibri" panose="020F0502020204030204" pitchFamily="34" charset="0"/>
                <a:ea typeface="Calibri" panose="020F0502020204030204" pitchFamily="34" charset="0"/>
                <a:cs typeface="Arial" panose="020B0604020202020204" pitchFamily="34" charset="0"/>
              </a:rPr>
              <a:t>- 3 </a:t>
            </a:r>
            <a:r>
              <a:rPr lang="en-US" dirty="0">
                <a:latin typeface="Calibri" panose="020F0502020204030204" pitchFamily="34" charset="0"/>
                <a:ea typeface="Calibri" panose="020F0502020204030204" pitchFamily="34" charset="0"/>
                <a:cs typeface="Arial" panose="020B0604020202020204" pitchFamily="34" charset="0"/>
              </a:rPr>
              <a:t>mm) band of </a:t>
            </a:r>
            <a:r>
              <a:rPr lang="en-US" dirty="0" err="1">
                <a:latin typeface="Calibri" panose="020F0502020204030204" pitchFamily="34" charset="0"/>
                <a:ea typeface="Calibri" panose="020F0502020204030204" pitchFamily="34" charset="0"/>
                <a:cs typeface="Arial" panose="020B0604020202020204" pitchFamily="34" charset="0"/>
              </a:rPr>
              <a:t>kera-tinized</a:t>
            </a:r>
            <a:r>
              <a:rPr lang="en-US" dirty="0">
                <a:latin typeface="Calibri" panose="020F0502020204030204" pitchFamily="34" charset="0"/>
                <a:ea typeface="Calibri" panose="020F0502020204030204" pitchFamily="34" charset="0"/>
                <a:cs typeface="Arial" panose="020B0604020202020204" pitchFamily="34" charset="0"/>
              </a:rPr>
              <a:t> tissue apical to the root exposure, shallow facial pockets </a:t>
            </a:r>
            <a:r>
              <a:rPr lang="en-US" dirty="0">
                <a:latin typeface="Segoe UI Symbol" panose="020B0502040204020203" pitchFamily="34" charset="0"/>
                <a:ea typeface="Calibri" panose="020F0502020204030204" pitchFamily="34" charset="0"/>
                <a:cs typeface="Segoe UI Symbol" panose="020B0502040204020203" pitchFamily="34" charset="0"/>
              </a:rPr>
              <a:t>🙂</a:t>
            </a:r>
            <a:r>
              <a:rPr lang="en-US" dirty="0">
                <a:latin typeface="Calibri" panose="020F0502020204030204" pitchFamily="34" charset="0"/>
                <a:ea typeface="Calibri" panose="020F0502020204030204" pitchFamily="34" charset="0"/>
                <a:cs typeface="Arial" panose="020B0604020202020204" pitchFamily="34" charset="0"/>
              </a:rPr>
              <a:t> 1 mm), and a thick gingival biotype.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7866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rotWithShape="1">
          <a:blip r:embed="rId2"/>
          <a:srcRect l="13888" t="33995" r="28472" b="9678"/>
          <a:stretch/>
        </p:blipFill>
        <p:spPr bwMode="auto">
          <a:xfrm>
            <a:off x="1973657" y="2711513"/>
            <a:ext cx="8139064" cy="4146487"/>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23865" y="286603"/>
            <a:ext cx="10331815" cy="1638013"/>
          </a:xfrm>
          <a:prstGeom prst="rect">
            <a:avLst/>
          </a:prstGeom>
        </p:spPr>
        <p:txBody>
          <a:bodyPr wrap="square">
            <a:spAutoFit/>
          </a:bodyPr>
          <a:lstStyle/>
          <a:p>
            <a:pPr algn="just">
              <a:lnSpc>
                <a:spcPct val="107000"/>
              </a:lnSpc>
              <a:spcAft>
                <a:spcPts val="800"/>
              </a:spcAf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Presurgical</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root </a:t>
            </a:r>
            <a:r>
              <a:rPr lang="en-US" b="1" dirty="0" err="1">
                <a:latin typeface="Times New Roman" panose="02020603050405020304" pitchFamily="18" charset="0"/>
                <a:ea typeface="Calibri" panose="020F0502020204030204" pitchFamily="34" charset="0"/>
                <a:cs typeface="Times New Roman" panose="02020603050405020304" pitchFamily="18" charset="0"/>
              </a:rPr>
              <a:t>planing</a:t>
            </a:r>
            <a:r>
              <a:rPr lang="en-US" b="1" dirty="0">
                <a:latin typeface="Times New Roman" panose="02020603050405020304" pitchFamily="18" charset="0"/>
                <a:ea typeface="Calibri" panose="020F0502020204030204" pitchFamily="34" charset="0"/>
                <a:cs typeface="Times New Roman" panose="02020603050405020304" pitchFamily="18" charset="0"/>
              </a:rPr>
              <a:t> is also possible when there is no remaining keratinized tissue apical to the root exposure and the vestibule is shallow but there is sufficient keratinized tissue lateral to the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recession.</a:t>
            </a:r>
            <a:r>
              <a:rPr lang="en-US" b="1" dirty="0">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b="1" dirty="0">
                <a:latin typeface="Times New Roman" panose="02020603050405020304" pitchFamily="18" charset="0"/>
                <a:ea typeface="Calibri" panose="020F0502020204030204" pitchFamily="34" charset="0"/>
                <a:cs typeface="Times New Roman" panose="02020603050405020304" pitchFamily="18" charset="0"/>
              </a:rPr>
              <a:t>for a lateral sliding flap. Since the tissue apical to the root exposure will be removed when preparing the recipient bed, any damage to it during </a:t>
            </a:r>
            <a:r>
              <a:rPr lang="en-US" b="1" dirty="0" err="1">
                <a:latin typeface="Times New Roman" panose="02020603050405020304" pitchFamily="18" charset="0"/>
                <a:ea typeface="Calibri" panose="020F0502020204030204" pitchFamily="34" charset="0"/>
                <a:cs typeface="Times New Roman" panose="02020603050405020304" pitchFamily="18" charset="0"/>
              </a:rPr>
              <a:t>subgingival</a:t>
            </a:r>
            <a:r>
              <a:rPr lang="en-US" b="1" dirty="0">
                <a:latin typeface="Times New Roman" panose="02020603050405020304" pitchFamily="18" charset="0"/>
                <a:ea typeface="Calibri" panose="020F0502020204030204" pitchFamily="34" charset="0"/>
                <a:cs typeface="Times New Roman" panose="02020603050405020304" pitchFamily="18" charset="0"/>
              </a:rPr>
              <a:t> scaling is of no consequence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3541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rotWithShape="1">
          <a:blip r:embed="rId2"/>
          <a:srcRect l="25277" t="32593" r="40001" b="23951"/>
          <a:stretch/>
        </p:blipFill>
        <p:spPr bwMode="auto">
          <a:xfrm>
            <a:off x="3269397" y="286603"/>
            <a:ext cx="5714164" cy="4022725"/>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186909" y="4002007"/>
            <a:ext cx="9879141" cy="2687714"/>
          </a:xfrm>
          <a:prstGeom prst="rect">
            <a:avLst/>
          </a:prstGeom>
        </p:spPr>
      </p:pic>
    </p:spTree>
    <p:extLst>
      <p:ext uri="{BB962C8B-B14F-4D97-AF65-F5344CB8AC3E}">
        <p14:creationId xmlns:p14="http://schemas.microsoft.com/office/powerpoint/2010/main" val="1912082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This ensures blood clot adhesion to the root surface, which is a first essential step toward periodontal wound healing</a:t>
            </a:r>
          </a:p>
        </p:txBody>
      </p:sp>
      <p:sp>
        <p:nvSpPr>
          <p:cNvPr id="3" name="Content Placeholder 2"/>
          <p:cNvSpPr>
            <a:spLocks noGrp="1"/>
          </p:cNvSpPr>
          <p:nvPr>
            <p:ph idx="1"/>
          </p:nvPr>
        </p:nvSpPr>
        <p:spPr/>
        <p:txBody>
          <a:bodyPr/>
          <a:lstStyle/>
          <a:p>
            <a:r>
              <a:rPr lang="en-US" dirty="0"/>
              <a:t>For many years acid substances (</a:t>
            </a:r>
            <a:r>
              <a:rPr lang="en-US" dirty="0" err="1"/>
              <a:t>eg</a:t>
            </a:r>
            <a:r>
              <a:rPr lang="en-US" dirty="0"/>
              <a:t>, citric acid and tetracycline) were used to condition root surfaces in </a:t>
            </a:r>
            <a:r>
              <a:rPr lang="en-US" dirty="0" err="1"/>
              <a:t>mucogingival</a:t>
            </a:r>
            <a:r>
              <a:rPr lang="en-US" dirty="0"/>
              <a:t> surgery. Their function was to expose the collagen component by widening the dentin tubule diameter, thus aiding fibrin clot adhesion.</a:t>
            </a:r>
          </a:p>
          <a:p>
            <a:r>
              <a:rPr lang="en-US" dirty="0"/>
              <a:t>Their acid nature, however, activated matrix metalloproteinase enzymes, which led to tubule collagen degradation, thereby removing the substrate for fibrin clot interaction with the root surface.</a:t>
            </a:r>
          </a:p>
          <a:p>
            <a:r>
              <a:rPr lang="en-US" dirty="0"/>
              <a:t>After scaling, the root is cleansed of debris and blood, and EDTA gel is applied and left for 2 minutes. The root is then rinsed with sterile saline solution for at least 1 minute. A visible clinical result of EDTA gel is wound cleansing and bleeding control.</a:t>
            </a:r>
          </a:p>
          <a:p>
            <a:endParaRPr lang="en-US" dirty="0"/>
          </a:p>
        </p:txBody>
      </p:sp>
    </p:spTree>
    <p:extLst>
      <p:ext uri="{BB962C8B-B14F-4D97-AF65-F5344CB8AC3E}">
        <p14:creationId xmlns:p14="http://schemas.microsoft.com/office/powerpoint/2010/main" val="395735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sz="2400" dirty="0" smtClean="0">
                <a:latin typeface="Times New Roman" panose="02020603050405020304" pitchFamily="18" charset="0"/>
                <a:cs typeface="Times New Roman" panose="02020603050405020304" pitchFamily="18" charset="0"/>
              </a:rPr>
              <a:t>      </a:t>
            </a:r>
            <a:endParaRPr lang="ar-IQ" sz="2400" dirty="0" smtClean="0">
              <a:latin typeface="Times New Roman" panose="02020603050405020304" pitchFamily="18" charset="0"/>
              <a:cs typeface="Times New Roman" panose="02020603050405020304" pitchFamily="18" charset="0"/>
            </a:endParaRPr>
          </a:p>
          <a:p>
            <a:pPr algn="just"/>
            <a:r>
              <a:rPr lang="ar-IQ" sz="2400" dirty="0">
                <a:latin typeface="Times New Roman" panose="02020603050405020304" pitchFamily="18" charset="0"/>
                <a:cs typeface="Times New Roman" panose="02020603050405020304" pitchFamily="18" charset="0"/>
              </a:rPr>
              <a:t> </a:t>
            </a:r>
            <a:r>
              <a:rPr lang="ar-IQ"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The </a:t>
            </a:r>
            <a:r>
              <a:rPr lang="en-US" sz="2400" dirty="0">
                <a:latin typeface="Times New Roman" panose="02020603050405020304" pitchFamily="18" charset="0"/>
                <a:cs typeface="Times New Roman" panose="02020603050405020304" pitchFamily="18" charset="0"/>
              </a:rPr>
              <a:t>goal of periodontal therapy is the regeneration and reconstruction of the lost supporting hard and soft tissues of the tooth to improve its ability in load transfer to the bone. One of the major factors inhibiting predictable periodontal tissue regeneration appears to be the nature of the diseased root </a:t>
            </a:r>
            <a:r>
              <a:rPr lang="en-US" sz="2400" dirty="0" smtClean="0">
                <a:latin typeface="Times New Roman" panose="02020603050405020304" pitchFamily="18" charset="0"/>
                <a:cs typeface="Times New Roman" panose="02020603050405020304" pitchFamily="18" charset="0"/>
              </a:rPr>
              <a:t>surface</a:t>
            </a:r>
            <a:endParaRPr lang="ar-IQ" sz="2400" dirty="0" smtClean="0">
              <a:latin typeface="Times New Roman" panose="02020603050405020304" pitchFamily="18" charset="0"/>
              <a:cs typeface="Times New Roman" panose="02020603050405020304" pitchFamily="18" charset="0"/>
            </a:endParaRPr>
          </a:p>
          <a:p>
            <a:pPr algn="just"/>
            <a:r>
              <a:rPr lang="ar-IQ" sz="2400" dirty="0">
                <a:latin typeface="Times New Roman" panose="02020603050405020304" pitchFamily="18" charset="0"/>
                <a:cs typeface="Times New Roman" panose="02020603050405020304" pitchFamily="18" charset="0"/>
              </a:rPr>
              <a:t> </a:t>
            </a:r>
            <a:r>
              <a:rPr lang="ar-IQ"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261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a:srcRect l="20694" t="18271" r="19444" b="6667"/>
          <a:stretch/>
        </p:blipFill>
        <p:spPr bwMode="auto">
          <a:xfrm>
            <a:off x="959667" y="286602"/>
            <a:ext cx="10339058" cy="5688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9350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94088" y="643498"/>
            <a:ext cx="7507938" cy="5005292"/>
          </a:xfrm>
          <a:prstGeom prst="rect">
            <a:avLst/>
          </a:prstGeom>
        </p:spPr>
      </p:pic>
    </p:spTree>
    <p:extLst>
      <p:ext uri="{BB962C8B-B14F-4D97-AF65-F5344CB8AC3E}">
        <p14:creationId xmlns:p14="http://schemas.microsoft.com/office/powerpoint/2010/main" val="253657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References</a:t>
            </a:r>
          </a:p>
          <a:p>
            <a:r>
              <a:rPr lang="en-US" dirty="0">
                <a:solidFill>
                  <a:srgbClr val="000000"/>
                </a:solidFill>
                <a:latin typeface="Arial" panose="020B0604020202020204" pitchFamily="34" charset="0"/>
              </a:rPr>
              <a:t>Giovanni </a:t>
            </a:r>
            <a:r>
              <a:rPr lang="en-US" dirty="0" err="1" smtClean="0">
                <a:solidFill>
                  <a:srgbClr val="000000"/>
                </a:solidFill>
                <a:latin typeface="Arial" panose="020B0604020202020204" pitchFamily="34" charset="0"/>
              </a:rPr>
              <a:t>Zucchelli</a:t>
            </a:r>
            <a:r>
              <a:rPr lang="en-US" dirty="0" smtClean="0">
                <a:solidFill>
                  <a:srgbClr val="000000"/>
                </a:solidFill>
                <a:latin typeface="Arial" panose="020B0604020202020204" pitchFamily="34" charset="0"/>
              </a:rPr>
              <a:t> , </a:t>
            </a:r>
            <a:r>
              <a:rPr lang="en-US" dirty="0" err="1"/>
              <a:t>Mucogingival</a:t>
            </a:r>
            <a:r>
              <a:rPr lang="en-US" dirty="0"/>
              <a:t> Esthetic </a:t>
            </a:r>
            <a:r>
              <a:rPr lang="en-US" dirty="0" smtClean="0"/>
              <a:t>Surgery </a:t>
            </a:r>
          </a:p>
          <a:p>
            <a:r>
              <a:rPr lang="en-US" dirty="0" err="1"/>
              <a:t>Shayan</a:t>
            </a:r>
            <a:r>
              <a:rPr lang="en-US" dirty="0"/>
              <a:t> </a:t>
            </a:r>
            <a:r>
              <a:rPr lang="en-US" dirty="0" smtClean="0"/>
              <a:t>et. al., </a:t>
            </a:r>
            <a:r>
              <a:rPr lang="en-US" dirty="0">
                <a:solidFill>
                  <a:srgbClr val="131413"/>
                </a:solidFill>
                <a:latin typeface="FdktxbPsnwyxAdvTT577c760c"/>
              </a:rPr>
              <a:t>Effect of EDTA root conditioning on the outcome of </a:t>
            </a:r>
            <a:r>
              <a:rPr lang="en-US" dirty="0" err="1">
                <a:solidFill>
                  <a:srgbClr val="131413"/>
                </a:solidFill>
                <a:latin typeface="FdktxbPsnwyxAdvTT577c760c"/>
              </a:rPr>
              <a:t>coronally</a:t>
            </a:r>
            <a:r>
              <a:rPr lang="en-US" dirty="0">
                <a:solidFill>
                  <a:srgbClr val="131413"/>
                </a:solidFill>
                <a:latin typeface="FdktxbPsnwyxAdvTT577c760c"/>
              </a:rPr>
              <a:t> advanced</a:t>
            </a:r>
          </a:p>
          <a:p>
            <a:r>
              <a:rPr lang="en-US" dirty="0">
                <a:solidFill>
                  <a:srgbClr val="131413"/>
                </a:solidFill>
                <a:latin typeface="FdktxbPsnwyxAdvTT577c760c"/>
              </a:rPr>
              <a:t>flap with connective tissue graft: a </a:t>
            </a:r>
            <a:r>
              <a:rPr lang="en-US" dirty="0" smtClean="0">
                <a:solidFill>
                  <a:srgbClr val="131413"/>
                </a:solidFill>
                <a:latin typeface="FdktxbPsnwyxAdvTT577c760c"/>
              </a:rPr>
              <a:t>systematic </a:t>
            </a:r>
            <a:r>
              <a:rPr lang="en-US" dirty="0">
                <a:solidFill>
                  <a:srgbClr val="131413"/>
                </a:solidFill>
                <a:latin typeface="FdktxbPsnwyxAdvTT577c760c"/>
              </a:rPr>
              <a:t>review and </a:t>
            </a:r>
            <a:r>
              <a:rPr lang="en-US" dirty="0" smtClean="0">
                <a:solidFill>
                  <a:srgbClr val="131413"/>
                </a:solidFill>
                <a:latin typeface="FdktxbPsnwyxAdvTT577c760c"/>
              </a:rPr>
              <a:t>meta-analysis.</a:t>
            </a:r>
            <a:r>
              <a:rPr lang="en-US" dirty="0"/>
              <a:t> Clinical Oral </a:t>
            </a:r>
            <a:r>
              <a:rPr lang="en-US" dirty="0" smtClean="0"/>
              <a:t>Investigations, 2018</a:t>
            </a:r>
            <a:endParaRPr lang="en-US" dirty="0"/>
          </a:p>
        </p:txBody>
      </p:sp>
    </p:spTree>
    <p:extLst>
      <p:ext uri="{BB962C8B-B14F-4D97-AF65-F5344CB8AC3E}">
        <p14:creationId xmlns:p14="http://schemas.microsoft.com/office/powerpoint/2010/main" val="3211461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97280" y="1845734"/>
            <a:ext cx="5286428" cy="4023360"/>
          </a:xfrm>
        </p:spPr>
        <p:txBody>
          <a:bodyPr/>
          <a:lstStyle/>
          <a:p>
            <a:pPr algn="just"/>
            <a:r>
              <a:rPr lang="en-US" dirty="0" smtClean="0">
                <a:latin typeface="Times New Roman" panose="02020603050405020304" pitchFamily="18" charset="0"/>
                <a:cs typeface="Times New Roman" panose="02020603050405020304" pitchFamily="18" charset="0"/>
              </a:rPr>
              <a:t>Root </a:t>
            </a:r>
            <a:r>
              <a:rPr lang="en-US" dirty="0" err="1" smtClean="0">
                <a:latin typeface="Times New Roman" panose="02020603050405020304" pitchFamily="18" charset="0"/>
                <a:cs typeface="Times New Roman" panose="02020603050405020304" pitchFamily="18" charset="0"/>
              </a:rPr>
              <a:t>biomodification</a:t>
            </a:r>
            <a:r>
              <a:rPr lang="en-US" dirty="0" smtClean="0">
                <a:latin typeface="Times New Roman" panose="02020603050405020304" pitchFamily="18" charset="0"/>
                <a:cs typeface="Times New Roman" panose="02020603050405020304" pitchFamily="18" charset="0"/>
              </a:rPr>
              <a:t> agents are often used to remove the smear layer and to expose collagen fibers making the root surfaces biologically acceptable which in turn is necessary for the success of regenerative procedures</a:t>
            </a:r>
          </a:p>
          <a:p>
            <a:pPr algn="just"/>
            <a:endParaRPr lang="en-US" dirty="0"/>
          </a:p>
        </p:txBody>
      </p:sp>
    </p:spTree>
    <p:extLst>
      <p:ext uri="{BB962C8B-B14F-4D97-AF65-F5344CB8AC3E}">
        <p14:creationId xmlns:p14="http://schemas.microsoft.com/office/powerpoint/2010/main" val="275312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r>
              <a:rPr lang="en-US" sz="2400" dirty="0" smtClean="0">
                <a:latin typeface="Times New Roman" panose="02020603050405020304" pitchFamily="18" charset="0"/>
                <a:cs typeface="Times New Roman" panose="02020603050405020304" pitchFamily="18" charset="0"/>
              </a:rPr>
              <a:t>      The </a:t>
            </a:r>
            <a:r>
              <a:rPr lang="en-US" sz="2400" dirty="0">
                <a:latin typeface="Times New Roman" panose="02020603050405020304" pitchFamily="18" charset="0"/>
                <a:cs typeface="Times New Roman" panose="02020603050405020304" pitchFamily="18" charset="0"/>
              </a:rPr>
              <a:t>root surface </a:t>
            </a:r>
            <a:r>
              <a:rPr lang="en-US" sz="2400" dirty="0" smtClean="0">
                <a:latin typeface="Times New Roman" panose="02020603050405020304" pitchFamily="18" charset="0"/>
                <a:cs typeface="Times New Roman" panose="02020603050405020304" pitchFamily="18" charset="0"/>
              </a:rPr>
              <a:t>undergoes </a:t>
            </a:r>
            <a:r>
              <a:rPr lang="en-US" sz="2400" dirty="0">
                <a:latin typeface="Times New Roman" panose="02020603050405020304" pitchFamily="18" charset="0"/>
                <a:cs typeface="Times New Roman" panose="02020603050405020304" pitchFamily="18" charset="0"/>
              </a:rPr>
              <a:t>considerable alterations resulting in the destruction of the fiber attachment system. Root surface debridement of the teeth produces a smear layer that contains microorganisms and toxins which could interfere with periodontal healing </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160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Arial" panose="020B0604020202020204" pitchFamily="34" charset="0"/>
              </a:rPr>
              <a:t>Mechanical instrumentation of root surfaces</a:t>
            </a:r>
            <a:endParaRPr lang="en-US" dirty="0"/>
          </a:p>
        </p:txBody>
      </p:sp>
      <p:sp>
        <p:nvSpPr>
          <p:cNvPr id="3" name="Content Placeholder 2"/>
          <p:cNvSpPr>
            <a:spLocks noGrp="1"/>
          </p:cNvSpPr>
          <p:nvPr>
            <p:ph idx="1"/>
          </p:nvPr>
        </p:nvSpPr>
        <p:spPr/>
        <p:txBody>
          <a:bodyPr/>
          <a:lstStyle/>
          <a:p>
            <a:r>
              <a:rPr lang="en-US" dirty="0"/>
              <a:t>Root </a:t>
            </a:r>
            <a:r>
              <a:rPr lang="en-US" dirty="0" err="1"/>
              <a:t>planing</a:t>
            </a:r>
            <a:r>
              <a:rPr lang="en-US" dirty="0"/>
              <a:t> is performed with curettes, the most indicated being Mini-Five </a:t>
            </a:r>
            <a:r>
              <a:rPr lang="en-US" dirty="0" err="1"/>
              <a:t>Gracey</a:t>
            </a:r>
            <a:r>
              <a:rPr lang="en-US" dirty="0"/>
              <a:t> curettes </a:t>
            </a:r>
            <a:r>
              <a:rPr lang="en-US" dirty="0" smtClean="0"/>
              <a:t>whose </a:t>
            </a:r>
            <a:r>
              <a:rPr lang="en-US" dirty="0"/>
              <a:t>blade is shorter than that of the standard </a:t>
            </a:r>
            <a:r>
              <a:rPr lang="en-US" dirty="0" err="1"/>
              <a:t>Gracey</a:t>
            </a:r>
            <a:r>
              <a:rPr lang="en-US" dirty="0"/>
              <a:t> curette </a:t>
            </a:r>
            <a:r>
              <a:rPr lang="en-US" dirty="0" smtClean="0"/>
              <a:t>, </a:t>
            </a:r>
            <a:r>
              <a:rPr lang="en-US" dirty="0"/>
              <a:t>reducing the risk of flattening the root</a:t>
            </a:r>
          </a:p>
        </p:txBody>
      </p:sp>
      <p:pic>
        <p:nvPicPr>
          <p:cNvPr id="5" name="Picture 4"/>
          <p:cNvPicPr/>
          <p:nvPr/>
        </p:nvPicPr>
        <p:blipFill rotWithShape="1">
          <a:blip r:embed="rId2"/>
          <a:srcRect l="6931" t="36120" r="26198" b="8360"/>
          <a:stretch/>
        </p:blipFill>
        <p:spPr bwMode="auto">
          <a:xfrm>
            <a:off x="3023857" y="3069124"/>
            <a:ext cx="5601984" cy="35489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150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77639" y="392949"/>
            <a:ext cx="10058400" cy="4023360"/>
          </a:xfrm>
        </p:spPr>
        <p:txBody>
          <a:bodyPr/>
          <a:lstStyle/>
          <a:p>
            <a:pPr algn="just"/>
            <a:r>
              <a:rPr lang="en-US" dirty="0" smtClean="0"/>
              <a:t>   in the </a:t>
            </a:r>
            <a:r>
              <a:rPr lang="en-US" dirty="0"/>
              <a:t>1980s this was one of the main aims of mechanical Instrumentation, the rationale being to reduce root convexity and consequently the avascular surface to cover with soft tissue. </a:t>
            </a:r>
            <a:endParaRPr lang="en-US" dirty="0" smtClean="0"/>
          </a:p>
          <a:p>
            <a:pPr algn="just"/>
            <a:r>
              <a:rPr lang="en-US" dirty="0" smtClean="0"/>
              <a:t>     </a:t>
            </a:r>
            <a:r>
              <a:rPr lang="en-US" dirty="0"/>
              <a:t>flattening the root reduces the number of dentin tubules available for clot attachment, which is the first healing event in a </a:t>
            </a:r>
            <a:r>
              <a:rPr lang="en-US" dirty="0" smtClean="0"/>
              <a:t>periodontal </a:t>
            </a:r>
            <a:r>
              <a:rPr lang="en-US" dirty="0"/>
              <a:t>wound. Today, therefore, aggressive root </a:t>
            </a:r>
            <a:r>
              <a:rPr lang="en-US" dirty="0" err="1"/>
              <a:t>planing</a:t>
            </a:r>
            <a:r>
              <a:rPr lang="en-US" dirty="0"/>
              <a:t> is no longer </a:t>
            </a:r>
            <a:r>
              <a:rPr lang="en-US" dirty="0" smtClean="0"/>
              <a:t>justified</a:t>
            </a:r>
          </a:p>
          <a:p>
            <a:pPr algn="just"/>
            <a:r>
              <a:rPr lang="en-US" dirty="0"/>
              <a:t> </a:t>
            </a:r>
            <a:r>
              <a:rPr lang="en-US" dirty="0" smtClean="0"/>
              <a:t>     </a:t>
            </a:r>
            <a:r>
              <a:rPr lang="en-US" dirty="0"/>
              <a:t>This fact has aroused clinician interest in the idea of performing mechanical root instrumentation with ultrasonic </a:t>
            </a:r>
            <a:r>
              <a:rPr lang="en-US" dirty="0" err="1"/>
              <a:t>scalers</a:t>
            </a:r>
            <a:r>
              <a:rPr lang="en-US" dirty="0"/>
              <a:t>.</a:t>
            </a:r>
          </a:p>
          <a:p>
            <a:endParaRPr lang="en-US" dirty="0"/>
          </a:p>
        </p:txBody>
      </p:sp>
      <p:pic>
        <p:nvPicPr>
          <p:cNvPr id="4" name="Picture 3"/>
          <p:cNvPicPr>
            <a:picLocks noChangeAspect="1"/>
          </p:cNvPicPr>
          <p:nvPr/>
        </p:nvPicPr>
        <p:blipFill rotWithShape="1">
          <a:blip r:embed="rId2"/>
          <a:srcRect l="4111" t="7067" r="26197"/>
          <a:stretch/>
        </p:blipFill>
        <p:spPr>
          <a:xfrm>
            <a:off x="2512464" y="3016664"/>
            <a:ext cx="5306938" cy="3841335"/>
          </a:xfrm>
          <a:prstGeom prst="rect">
            <a:avLst/>
          </a:prstGeom>
        </p:spPr>
      </p:pic>
    </p:spTree>
    <p:extLst>
      <p:ext uri="{BB962C8B-B14F-4D97-AF65-F5344CB8AC3E}">
        <p14:creationId xmlns:p14="http://schemas.microsoft.com/office/powerpoint/2010/main" val="2492357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pPr algn="just"/>
            <a:r>
              <a:rPr lang="en-US" dirty="0" smtClean="0"/>
              <a:t>Ultrasonic </a:t>
            </a:r>
            <a:r>
              <a:rPr lang="en-US" dirty="0"/>
              <a:t>instruments not only are easier and faster to use in comparison with curettes but also cause less trauma to soft tissues when used </a:t>
            </a:r>
            <a:r>
              <a:rPr lang="en-US" dirty="0" err="1"/>
              <a:t>subgingivally</a:t>
            </a:r>
            <a:r>
              <a:rPr lang="en-US" dirty="0"/>
              <a:t> and cause less root hard tissue loss</a:t>
            </a:r>
          </a:p>
          <a:p>
            <a:pPr algn="just"/>
            <a:r>
              <a:rPr lang="en-US" dirty="0" smtClean="0"/>
              <a:t> </a:t>
            </a:r>
          </a:p>
          <a:p>
            <a:pPr algn="just"/>
            <a:r>
              <a:rPr lang="en-US" dirty="0" err="1" smtClean="0"/>
              <a:t>Zucchelli</a:t>
            </a:r>
            <a:r>
              <a:rPr lang="en-US" dirty="0" smtClean="0"/>
              <a:t> </a:t>
            </a:r>
            <a:r>
              <a:rPr lang="en-US" dirty="0"/>
              <a:t>et al (2009) showed no statistically significant differences in terms of root coverage or clinical attachment gain between recession defects treated with mechanical instrumentation (curettes) and ultrasonic devices in conjunction with a </a:t>
            </a:r>
            <a:r>
              <a:rPr lang="en-US" dirty="0" err="1"/>
              <a:t>coronally</a:t>
            </a:r>
            <a:r>
              <a:rPr lang="en-US" dirty="0"/>
              <a:t> advanced flap. The trial, however, excluded recession defects involving abrasion and root caries/demineralization</a:t>
            </a:r>
          </a:p>
        </p:txBody>
      </p:sp>
    </p:spTree>
    <p:extLst>
      <p:ext uri="{BB962C8B-B14F-4D97-AF65-F5344CB8AC3E}">
        <p14:creationId xmlns:p14="http://schemas.microsoft.com/office/powerpoint/2010/main" val="1768932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u="sng" dirty="0" smtClean="0">
                <a:solidFill>
                  <a:srgbClr val="FF0000"/>
                </a:solidFill>
              </a:rPr>
              <a:t>  Root </a:t>
            </a:r>
            <a:r>
              <a:rPr lang="en-US" u="sng" dirty="0" err="1">
                <a:solidFill>
                  <a:srgbClr val="FF0000"/>
                </a:solidFill>
              </a:rPr>
              <a:t>planing</a:t>
            </a:r>
            <a:r>
              <a:rPr lang="en-US" u="sng" dirty="0">
                <a:solidFill>
                  <a:srgbClr val="FF0000"/>
                </a:solidFill>
              </a:rPr>
              <a:t> </a:t>
            </a:r>
            <a:r>
              <a:rPr lang="en-US" u="sng" dirty="0" smtClean="0">
                <a:solidFill>
                  <a:srgbClr val="FF0000"/>
                </a:solidFill>
              </a:rPr>
              <a:t>  </a:t>
            </a:r>
            <a:r>
              <a:rPr lang="en-US" dirty="0" smtClean="0"/>
              <a:t>in </a:t>
            </a:r>
            <a:r>
              <a:rPr lang="en-US" dirty="0"/>
              <a:t>association with </a:t>
            </a:r>
            <a:r>
              <a:rPr lang="en-US" dirty="0" err="1"/>
              <a:t>mucogingival</a:t>
            </a:r>
            <a:r>
              <a:rPr lang="en-US" dirty="0"/>
              <a:t> surgery may be </a:t>
            </a:r>
            <a:r>
              <a:rPr lang="en-US" dirty="0" smtClean="0"/>
              <a:t>performed</a:t>
            </a:r>
          </a:p>
          <a:p>
            <a:r>
              <a:rPr lang="en-US" dirty="0">
                <a:solidFill>
                  <a:srgbClr val="0070C0"/>
                </a:solidFill>
              </a:rPr>
              <a:t>*</a:t>
            </a:r>
            <a:r>
              <a:rPr lang="en-US" dirty="0" smtClean="0">
                <a:solidFill>
                  <a:srgbClr val="0070C0"/>
                </a:solidFill>
              </a:rPr>
              <a:t> </a:t>
            </a:r>
            <a:r>
              <a:rPr lang="en-US" dirty="0" err="1">
                <a:solidFill>
                  <a:srgbClr val="0070C0"/>
                </a:solidFill>
              </a:rPr>
              <a:t>presurgically</a:t>
            </a:r>
            <a:r>
              <a:rPr lang="en-US" dirty="0">
                <a:solidFill>
                  <a:srgbClr val="0070C0"/>
                </a:solidFill>
              </a:rPr>
              <a:t> </a:t>
            </a:r>
            <a:endParaRPr lang="en-US" dirty="0" smtClean="0">
              <a:solidFill>
                <a:srgbClr val="0070C0"/>
              </a:solidFill>
            </a:endParaRPr>
          </a:p>
          <a:p>
            <a:r>
              <a:rPr lang="en-US" dirty="0">
                <a:solidFill>
                  <a:srgbClr val="0070C0"/>
                </a:solidFill>
              </a:rPr>
              <a:t>*</a:t>
            </a:r>
            <a:r>
              <a:rPr lang="en-US" dirty="0" smtClean="0">
                <a:solidFill>
                  <a:srgbClr val="0070C0"/>
                </a:solidFill>
              </a:rPr>
              <a:t>or </a:t>
            </a:r>
            <a:r>
              <a:rPr lang="en-US" dirty="0">
                <a:solidFill>
                  <a:srgbClr val="0070C0"/>
                </a:solidFill>
              </a:rPr>
              <a:t>when the flap has been reflected (</a:t>
            </a:r>
            <a:r>
              <a:rPr lang="en-US" dirty="0" err="1">
                <a:solidFill>
                  <a:srgbClr val="0070C0"/>
                </a:solidFill>
              </a:rPr>
              <a:t>ie</a:t>
            </a:r>
            <a:r>
              <a:rPr lang="en-US" dirty="0">
                <a:solidFill>
                  <a:srgbClr val="0070C0"/>
                </a:solidFill>
              </a:rPr>
              <a:t>, open-flap scaling</a:t>
            </a:r>
            <a:r>
              <a:rPr lang="en-US" dirty="0" smtClean="0">
                <a:solidFill>
                  <a:srgbClr val="0070C0"/>
                </a:solidFill>
              </a:rPr>
              <a:t>)</a:t>
            </a:r>
          </a:p>
          <a:p>
            <a:r>
              <a:rPr lang="en-US" dirty="0">
                <a:solidFill>
                  <a:srgbClr val="0070C0"/>
                </a:solidFill>
              </a:rPr>
              <a:t> </a:t>
            </a:r>
            <a:r>
              <a:rPr lang="en-US" dirty="0" smtClean="0">
                <a:solidFill>
                  <a:srgbClr val="0070C0"/>
                </a:solidFill>
              </a:rPr>
              <a:t> </a:t>
            </a:r>
            <a:r>
              <a:rPr lang="en-US" u="sng" dirty="0">
                <a:solidFill>
                  <a:srgbClr val="0070C0"/>
                </a:solidFill>
                <a:latin typeface="Times New Roman" panose="02020603050405020304" pitchFamily="18" charset="0"/>
                <a:cs typeface="Times New Roman" panose="02020603050405020304" pitchFamily="18" charset="0"/>
              </a:rPr>
              <a:t>both of which have advantages and </a:t>
            </a:r>
            <a:r>
              <a:rPr lang="en-US" u="sng" dirty="0" smtClean="0">
                <a:solidFill>
                  <a:srgbClr val="0070C0"/>
                </a:solidFill>
                <a:latin typeface="Times New Roman" panose="02020603050405020304" pitchFamily="18" charset="0"/>
                <a:cs typeface="Times New Roman" panose="02020603050405020304" pitchFamily="18" charset="0"/>
              </a:rPr>
              <a:t>drawbacks</a:t>
            </a:r>
          </a:p>
          <a:p>
            <a:pPr algn="just"/>
            <a:r>
              <a:rPr lang="en-US" dirty="0"/>
              <a:t> </a:t>
            </a:r>
            <a:r>
              <a:rPr lang="en-US" dirty="0" smtClean="0"/>
              <a:t>    </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261074" y="3221428"/>
            <a:ext cx="4643359" cy="3358572"/>
          </a:xfrm>
          <a:prstGeom prst="rect">
            <a:avLst/>
          </a:prstGeom>
        </p:spPr>
      </p:pic>
    </p:spTree>
    <p:extLst>
      <p:ext uri="{BB962C8B-B14F-4D97-AF65-F5344CB8AC3E}">
        <p14:creationId xmlns:p14="http://schemas.microsoft.com/office/powerpoint/2010/main" val="3840918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The benefits of </a:t>
            </a:r>
            <a:r>
              <a:rPr lang="en-US" dirty="0" err="1">
                <a:latin typeface="Times New Roman" panose="02020603050405020304" pitchFamily="18" charset="0"/>
                <a:cs typeface="Times New Roman" panose="02020603050405020304" pitchFamily="18" charset="0"/>
              </a:rPr>
              <a:t>presurgical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planning</a:t>
            </a:r>
          </a:p>
          <a:p>
            <a:pPr algn="just"/>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preservation of radicular </a:t>
            </a:r>
            <a:r>
              <a:rPr lang="en-US" dirty="0" err="1">
                <a:latin typeface="Times New Roman" panose="02020603050405020304" pitchFamily="18" charset="0"/>
                <a:cs typeface="Times New Roman" panose="02020603050405020304" pitchFamily="18" charset="0"/>
              </a:rPr>
              <a:t>cementum</a:t>
            </a:r>
            <a:r>
              <a:rPr lang="en-US" dirty="0">
                <a:latin typeface="Times New Roman" panose="02020603050405020304" pitchFamily="18" charset="0"/>
                <a:cs typeface="Times New Roman" panose="02020603050405020304" pitchFamily="18" charset="0"/>
              </a:rPr>
              <a:t> integrity in the anatomical bone dehiscence area and operating in a blood-free environment. </a:t>
            </a:r>
          </a:p>
          <a:p>
            <a:pPr algn="just"/>
            <a:r>
              <a:rPr lang="en-US" dirty="0">
                <a:latin typeface="Times New Roman" panose="02020603050405020304" pitchFamily="18" charset="0"/>
                <a:cs typeface="Times New Roman" panose="02020603050405020304" pitchFamily="18" charset="0"/>
              </a:rPr>
              <a:t>     Its </a:t>
            </a:r>
            <a:r>
              <a:rPr lang="en-US" dirty="0" smtClean="0">
                <a:latin typeface="Times New Roman" panose="02020603050405020304" pitchFamily="18" charset="0"/>
                <a:cs typeface="Times New Roman" panose="02020603050405020304" pitchFamily="18" charset="0"/>
              </a:rPr>
              <a:t>disadvantages</a:t>
            </a:r>
          </a:p>
          <a:p>
            <a:pPr algn="just"/>
            <a:r>
              <a:rPr lang="en-US" dirty="0" smtClean="0">
                <a:latin typeface="Times New Roman" panose="02020603050405020304" pitchFamily="18" charset="0"/>
                <a:cs typeface="Times New Roman" panose="02020603050405020304" pitchFamily="18" charset="0"/>
              </a:rPr>
              <a:t>* Soft </a:t>
            </a:r>
            <a:r>
              <a:rPr lang="en-US" dirty="0">
                <a:latin typeface="Times New Roman" panose="02020603050405020304" pitchFamily="18" charset="0"/>
                <a:cs typeface="Times New Roman" panose="02020603050405020304" pitchFamily="18" charset="0"/>
              </a:rPr>
              <a:t>tissue trauma (accidental curettage), especially with facial pockets in association with gingival </a:t>
            </a:r>
            <a:r>
              <a:rPr lang="en-US" dirty="0" smtClean="0">
                <a:latin typeface="Times New Roman" panose="02020603050405020304" pitchFamily="18" charset="0"/>
                <a:cs typeface="Times New Roman" panose="02020603050405020304" pitchFamily="18" charset="0"/>
              </a:rPr>
              <a:t>recession.</a:t>
            </a: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risk of inadequate </a:t>
            </a:r>
            <a:r>
              <a:rPr lang="en-US" dirty="0" err="1">
                <a:latin typeface="Times New Roman" panose="02020603050405020304" pitchFamily="18" charset="0"/>
                <a:cs typeface="Times New Roman" panose="02020603050405020304" pitchFamily="18" charset="0"/>
              </a:rPr>
              <a:t>planing</a:t>
            </a:r>
            <a:r>
              <a:rPr lang="en-US" dirty="0">
                <a:latin typeface="Times New Roman" panose="02020603050405020304" pitchFamily="18" charset="0"/>
                <a:cs typeface="Times New Roman" panose="02020603050405020304" pitchFamily="18" charset="0"/>
              </a:rPr>
              <a:t> of the root surface in the facial pocket. This would leave an area of infected, softened root, which could jeopardize the root coverage surgery outcome or cause an increase in probing depth.</a:t>
            </a:r>
          </a:p>
          <a:p>
            <a:endParaRPr lang="en-US" dirty="0"/>
          </a:p>
        </p:txBody>
      </p:sp>
    </p:spTree>
    <p:extLst>
      <p:ext uri="{BB962C8B-B14F-4D97-AF65-F5344CB8AC3E}">
        <p14:creationId xmlns:p14="http://schemas.microsoft.com/office/powerpoint/2010/main" val="3449280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a:t>
            </a:r>
            <a:r>
              <a:rPr lang="en-US" u="sng" dirty="0" smtClean="0">
                <a:solidFill>
                  <a:srgbClr val="FF0000"/>
                </a:solidFill>
              </a:rPr>
              <a:t>The </a:t>
            </a:r>
            <a:r>
              <a:rPr lang="en-US" u="sng" dirty="0">
                <a:solidFill>
                  <a:srgbClr val="FF0000"/>
                </a:solidFill>
              </a:rPr>
              <a:t>advantages of open-flap scaling </a:t>
            </a:r>
            <a:endParaRPr lang="en-US" u="sng" dirty="0" smtClean="0">
              <a:solidFill>
                <a:srgbClr val="FF0000"/>
              </a:solidFill>
            </a:endParaRPr>
          </a:p>
          <a:p>
            <a:r>
              <a:rPr lang="en-US" u="sng" dirty="0">
                <a:solidFill>
                  <a:srgbClr val="FF0000"/>
                </a:solidFill>
              </a:rPr>
              <a:t>*</a:t>
            </a:r>
            <a:r>
              <a:rPr lang="en-US" dirty="0" smtClean="0"/>
              <a:t> </a:t>
            </a:r>
            <a:r>
              <a:rPr lang="en-US" dirty="0"/>
              <a:t>its ease of execution, since the soft tissues are out of harm's </a:t>
            </a:r>
            <a:r>
              <a:rPr lang="en-US" dirty="0" smtClean="0"/>
              <a:t>way.</a:t>
            </a:r>
          </a:p>
          <a:p>
            <a:r>
              <a:rPr lang="en-US" dirty="0" smtClean="0"/>
              <a:t>* the </a:t>
            </a:r>
            <a:r>
              <a:rPr lang="en-US" dirty="0"/>
              <a:t>possibility of thorough </a:t>
            </a:r>
            <a:r>
              <a:rPr lang="en-US" dirty="0" err="1"/>
              <a:t>planing</a:t>
            </a:r>
            <a:r>
              <a:rPr lang="en-US" dirty="0"/>
              <a:t> of the entire root surface where clinical attachment has been lost</a:t>
            </a:r>
            <a:r>
              <a:rPr lang="en-US" dirty="0" smtClean="0"/>
              <a:t>.</a:t>
            </a:r>
          </a:p>
          <a:p>
            <a:r>
              <a:rPr lang="en-US" dirty="0"/>
              <a:t> </a:t>
            </a:r>
            <a:r>
              <a:rPr lang="en-US" dirty="0" smtClean="0"/>
              <a:t>    </a:t>
            </a:r>
            <a:r>
              <a:rPr lang="en-US" b="1" u="sng" dirty="0"/>
              <a:t>The potential drawback </a:t>
            </a:r>
            <a:endParaRPr lang="en-US" b="1" u="sng" dirty="0" smtClean="0"/>
          </a:p>
          <a:p>
            <a:r>
              <a:rPr lang="en-US" dirty="0" smtClean="0"/>
              <a:t>*The </a:t>
            </a:r>
            <a:r>
              <a:rPr lang="en-US" dirty="0"/>
              <a:t>risk of shaving off an area of healthy </a:t>
            </a:r>
            <a:r>
              <a:rPr lang="en-US" dirty="0" smtClean="0"/>
              <a:t>radicular </a:t>
            </a:r>
            <a:r>
              <a:rPr lang="en-US" dirty="0" err="1"/>
              <a:t>cementum</a:t>
            </a:r>
            <a:r>
              <a:rPr lang="en-US" dirty="0"/>
              <a:t> with attached fibers, especially connective tissue fibers in area of bone dehiscence.</a:t>
            </a:r>
          </a:p>
          <a:p>
            <a:r>
              <a:rPr lang="en-US" dirty="0" smtClean="0"/>
              <a:t>    In </a:t>
            </a:r>
            <a:r>
              <a:rPr lang="en-US" dirty="0"/>
              <a:t>both cases root flattening must be avoided by careful curette handling. The sharp edge of the blade must be used to scale one (mesial or distal) half of the exposed root, and then the instrument should be reversed to scale the other half of the root.</a:t>
            </a:r>
          </a:p>
          <a:p>
            <a:endParaRPr lang="en-US" dirty="0"/>
          </a:p>
        </p:txBody>
      </p:sp>
      <p:pic>
        <p:nvPicPr>
          <p:cNvPr id="1026" name="Picture 2" descr="Gingival Recession | Pocket Dent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644" y="340698"/>
            <a:ext cx="2527804" cy="226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535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1599</TotalTime>
  <Words>1322</Words>
  <Application>Microsoft Office PowerPoint</Application>
  <PresentationFormat>Widescreen</PresentationFormat>
  <Paragraphs>60</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FdktxbPsnwyxAdvTT577c760c</vt:lpstr>
      <vt:lpstr>Segoe UI Symbol</vt:lpstr>
      <vt:lpstr>Times New Roman</vt:lpstr>
      <vt:lpstr>Retrospect</vt:lpstr>
      <vt:lpstr>   Root Treatment  With Mucogingival Surgery</vt:lpstr>
      <vt:lpstr>PowerPoint Presentation</vt:lpstr>
      <vt:lpstr>PowerPoint Presentation</vt:lpstr>
      <vt:lpstr>Mechanical instrumentation of root surfaces</vt:lpstr>
      <vt:lpstr>PowerPoint Presentation</vt:lpstr>
      <vt:lpstr>PowerPoint Presentation</vt:lpstr>
      <vt:lpstr>PowerPoint Presentation</vt:lpstr>
      <vt:lpstr>PowerPoint Presentation</vt:lpstr>
      <vt:lpstr>PowerPoint Presentation</vt:lpstr>
      <vt:lpstr>The combination of recession (recession depth [RD] and the facial sulcus/pocket (probing depth [PD]) determine the facial clinical attachment level (CAL). While in trauma-related gingival reces-sion, facial pockets are generally shallow (Ito 2 mm), a facial pocket is generally deeper in a recession defect of bacterial origin. From a point of view of microbial contamination and structural alterations to the root surface there are no major differences between the exposed root structure and the pocket area. Both must be scaled and planed in association with mucogingival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ensures blood clot adhesion to the root surface, which is a first essential step toward periodontal wound healing</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Root Treatment With Mucogingival      Surgery</dc:title>
  <dc:creator>Lenovo</dc:creator>
  <cp:lastModifiedBy>Lenovo</cp:lastModifiedBy>
  <cp:revision>49</cp:revision>
  <dcterms:created xsi:type="dcterms:W3CDTF">2023-03-18T08:04:29Z</dcterms:created>
  <dcterms:modified xsi:type="dcterms:W3CDTF">2023-03-30T06:18:58Z</dcterms:modified>
</cp:coreProperties>
</file>