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8" r:id="rId2"/>
    <p:sldId id="257" r:id="rId3"/>
    <p:sldId id="258" r:id="rId4"/>
    <p:sldId id="280" r:id="rId5"/>
    <p:sldId id="281" r:id="rId6"/>
    <p:sldId id="268" r:id="rId7"/>
    <p:sldId id="283" r:id="rId8"/>
    <p:sldId id="294" r:id="rId9"/>
    <p:sldId id="282" r:id="rId10"/>
    <p:sldId id="259" r:id="rId11"/>
    <p:sldId id="295" r:id="rId12"/>
    <p:sldId id="297" r:id="rId13"/>
    <p:sldId id="285" r:id="rId14"/>
    <p:sldId id="284" r:id="rId15"/>
    <p:sldId id="288" r:id="rId16"/>
    <p:sldId id="261" r:id="rId17"/>
    <p:sldId id="262" r:id="rId18"/>
    <p:sldId id="291" r:id="rId19"/>
    <p:sldId id="292" r:id="rId20"/>
    <p:sldId id="293" r:id="rId21"/>
    <p:sldId id="296" r:id="rId22"/>
    <p:sldId id="298" r:id="rId23"/>
    <p:sldId id="29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912" autoAdjust="0"/>
  </p:normalViewPr>
  <p:slideViewPr>
    <p:cSldViewPr snapToGrid="0">
      <p:cViewPr varScale="1">
        <p:scale>
          <a:sx n="52" d="100"/>
          <a:sy n="52" d="100"/>
        </p:scale>
        <p:origin x="12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4EAA58-2223-4DDB-87BA-FC8860EE5BC8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03213EC7-91AB-4A9A-B49B-20967F77EC4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effectLst>
                <a:outerShdw blurRad="50800" dist="50800" dir="5400000" algn="ctr" rotWithShape="0">
                  <a:srgbClr val="00B0F0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Identification of ever-increasing numbers of proteins</a:t>
          </a:r>
          <a:r>
            <a: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 </a:t>
          </a:r>
          <a:endParaRPr lang="en-US" dirty="0">
            <a:solidFill>
              <a:schemeClr val="tx1"/>
            </a:solidFill>
          </a:endParaRPr>
        </a:p>
      </dgm:t>
    </dgm:pt>
    <dgm:pt modelId="{87BD903E-01D5-4E10-B301-11EB6A6CF4B3}" type="parTrans" cxnId="{5B3F1368-0E03-4662-A4C4-57DF17E966F4}">
      <dgm:prSet/>
      <dgm:spPr/>
      <dgm:t>
        <a:bodyPr/>
        <a:lstStyle/>
        <a:p>
          <a:endParaRPr lang="en-US"/>
        </a:p>
      </dgm:t>
    </dgm:pt>
    <dgm:pt modelId="{84E783E6-EF0F-4DB1-A734-06030B3288C1}" type="sibTrans" cxnId="{5B3F1368-0E03-4662-A4C4-57DF17E966F4}">
      <dgm:prSet/>
      <dgm:spPr/>
      <dgm:t>
        <a:bodyPr/>
        <a:lstStyle/>
        <a:p>
          <a:endParaRPr lang="en-US"/>
        </a:p>
      </dgm:t>
    </dgm:pt>
    <dgm:pt modelId="{67DAC413-3EA7-43AC-9479-BFB789157996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Proteomic technologies play </a:t>
          </a:r>
          <a:r>
            <a:rPr lang="en-US" dirty="0">
              <a:solidFill>
                <a:srgbClr val="000000"/>
              </a:solidFill>
              <a:effectLst>
                <a:outerShdw blurRad="50800" dist="50800" dir="5400000" algn="ctr" rotWithShape="0">
                  <a:srgbClr val="00B0F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an important role in drug discovery, diagnostics and molecular medicine </a:t>
          </a:r>
          <a:endParaRPr lang="en-US" dirty="0"/>
        </a:p>
      </dgm:t>
    </dgm:pt>
    <dgm:pt modelId="{A49CAB0C-9200-4760-AFC1-0C72E5D75D5F}" type="parTrans" cxnId="{A8D71DB0-30E5-4411-BDCF-EE13CE0B4E5E}">
      <dgm:prSet/>
      <dgm:spPr/>
      <dgm:t>
        <a:bodyPr/>
        <a:lstStyle/>
        <a:p>
          <a:endParaRPr lang="en-US"/>
        </a:p>
      </dgm:t>
    </dgm:pt>
    <dgm:pt modelId="{C3675FDE-B76B-4CB3-90C1-EF22AA872CA3}" type="sibTrans" cxnId="{A8D71DB0-30E5-4411-BDCF-EE13CE0B4E5E}">
      <dgm:prSet/>
      <dgm:spPr/>
      <dgm:t>
        <a:bodyPr/>
        <a:lstStyle/>
        <a:p>
          <a:endParaRPr lang="en-US"/>
        </a:p>
      </dgm:t>
    </dgm:pt>
    <dgm:pt modelId="{A909775B-207C-4249-8743-789F44134FB0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Involves </a:t>
          </a:r>
          <a:r>
            <a:rPr lang="en-US" dirty="0">
              <a:solidFill>
                <a:schemeClr val="tx1"/>
              </a:solidFill>
              <a:effectLst>
                <a:outerShdw blurRad="50800" dist="50800" dir="5400000" algn="ctr" rotWithShape="0">
                  <a:srgbClr val="00B0F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the comparison of tissue samples from diseased and healthy</a:t>
          </a:r>
          <a:r>
            <a:rPr lang="en-US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people</a:t>
          </a:r>
          <a:endParaRPr lang="en-US" dirty="0">
            <a:solidFill>
              <a:schemeClr val="tx1"/>
            </a:solidFill>
          </a:endParaRPr>
        </a:p>
      </dgm:t>
    </dgm:pt>
    <dgm:pt modelId="{26FAE974-F77D-4FB9-B717-42D1CF416135}" type="sibTrans" cxnId="{090BDC14-B3C5-4990-B30C-E037649281AB}">
      <dgm:prSet/>
      <dgm:spPr/>
      <dgm:t>
        <a:bodyPr/>
        <a:lstStyle/>
        <a:p>
          <a:endParaRPr lang="en-US"/>
        </a:p>
      </dgm:t>
    </dgm:pt>
    <dgm:pt modelId="{12EA36E6-CD8E-49FB-81FF-7B951B515115}" type="parTrans" cxnId="{090BDC14-B3C5-4990-B30C-E037649281AB}">
      <dgm:prSet/>
      <dgm:spPr/>
      <dgm:t>
        <a:bodyPr/>
        <a:lstStyle/>
        <a:p>
          <a:endParaRPr lang="en-US"/>
        </a:p>
      </dgm:t>
    </dgm:pt>
    <dgm:pt modelId="{13A96E4A-5E47-4E8B-B444-7E120954ADF9}" type="pres">
      <dgm:prSet presAssocID="{934EAA58-2223-4DDB-87BA-FC8860EE5BC8}" presName="Name0" presStyleCnt="0">
        <dgm:presLayoutVars>
          <dgm:chMax val="7"/>
          <dgm:chPref val="7"/>
          <dgm:dir/>
        </dgm:presLayoutVars>
      </dgm:prSet>
      <dgm:spPr/>
    </dgm:pt>
    <dgm:pt modelId="{BF07531A-9931-4FCA-AAF5-BDC673B423A9}" type="pres">
      <dgm:prSet presAssocID="{934EAA58-2223-4DDB-87BA-FC8860EE5BC8}" presName="Name1" presStyleCnt="0"/>
      <dgm:spPr/>
    </dgm:pt>
    <dgm:pt modelId="{DE1612FF-0E14-4064-B241-D165E607451E}" type="pres">
      <dgm:prSet presAssocID="{934EAA58-2223-4DDB-87BA-FC8860EE5BC8}" presName="cycle" presStyleCnt="0"/>
      <dgm:spPr/>
    </dgm:pt>
    <dgm:pt modelId="{3F6AAFB6-1964-4EA9-B490-CADDEED5231F}" type="pres">
      <dgm:prSet presAssocID="{934EAA58-2223-4DDB-87BA-FC8860EE5BC8}" presName="srcNode" presStyleLbl="node1" presStyleIdx="0" presStyleCnt="3"/>
      <dgm:spPr/>
    </dgm:pt>
    <dgm:pt modelId="{508F8E01-8DA3-415D-A200-C2A903E08A8D}" type="pres">
      <dgm:prSet presAssocID="{934EAA58-2223-4DDB-87BA-FC8860EE5BC8}" presName="conn" presStyleLbl="parChTrans1D2" presStyleIdx="0" presStyleCnt="1"/>
      <dgm:spPr/>
    </dgm:pt>
    <dgm:pt modelId="{B5A0DC7B-322D-44A5-9C20-DACCF06F21C0}" type="pres">
      <dgm:prSet presAssocID="{934EAA58-2223-4DDB-87BA-FC8860EE5BC8}" presName="extraNode" presStyleLbl="node1" presStyleIdx="0" presStyleCnt="3"/>
      <dgm:spPr/>
    </dgm:pt>
    <dgm:pt modelId="{CFA408F2-7F99-46F3-A4BE-28FFFB1148D9}" type="pres">
      <dgm:prSet presAssocID="{934EAA58-2223-4DDB-87BA-FC8860EE5BC8}" presName="dstNode" presStyleLbl="node1" presStyleIdx="0" presStyleCnt="3"/>
      <dgm:spPr/>
    </dgm:pt>
    <dgm:pt modelId="{D7A544CE-EEEC-413F-B2CA-EDDBD7AA25F8}" type="pres">
      <dgm:prSet presAssocID="{03213EC7-91AB-4A9A-B49B-20967F77EC4E}" presName="text_1" presStyleLbl="node1" presStyleIdx="0" presStyleCnt="3">
        <dgm:presLayoutVars>
          <dgm:bulletEnabled val="1"/>
        </dgm:presLayoutVars>
      </dgm:prSet>
      <dgm:spPr/>
    </dgm:pt>
    <dgm:pt modelId="{82E08584-37C0-4A4C-83F2-4FAE7304B0F3}" type="pres">
      <dgm:prSet presAssocID="{03213EC7-91AB-4A9A-B49B-20967F77EC4E}" presName="accent_1" presStyleCnt="0"/>
      <dgm:spPr/>
    </dgm:pt>
    <dgm:pt modelId="{7EB24325-635E-4F31-8B7C-EC9EB77B9333}" type="pres">
      <dgm:prSet presAssocID="{03213EC7-91AB-4A9A-B49B-20967F77EC4E}" presName="accentRepeatNode" presStyleLbl="solidFgAcc1" presStyleIdx="0" presStyleCnt="3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  <dgm:pt modelId="{9034C165-B393-41EF-9B79-3F1BAD5A2D44}" type="pres">
      <dgm:prSet presAssocID="{A909775B-207C-4249-8743-789F44134FB0}" presName="text_2" presStyleLbl="node1" presStyleIdx="1" presStyleCnt="3">
        <dgm:presLayoutVars>
          <dgm:bulletEnabled val="1"/>
        </dgm:presLayoutVars>
      </dgm:prSet>
      <dgm:spPr/>
    </dgm:pt>
    <dgm:pt modelId="{A6F30E9F-9E2B-4026-9117-54273DE5D73A}" type="pres">
      <dgm:prSet presAssocID="{A909775B-207C-4249-8743-789F44134FB0}" presName="accent_2" presStyleCnt="0"/>
      <dgm:spPr/>
    </dgm:pt>
    <dgm:pt modelId="{AD2E0750-9B44-48A1-AE6D-D5FD820973A3}" type="pres">
      <dgm:prSet presAssocID="{A909775B-207C-4249-8743-789F44134FB0}" presName="accentRepeatNode" presStyleLbl="solidFgAcc1" presStyleIdx="1" presStyleCnt="3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  <dgm:pt modelId="{7D039610-F0D8-41EB-94EE-25777409E896}" type="pres">
      <dgm:prSet presAssocID="{67DAC413-3EA7-43AC-9479-BFB789157996}" presName="text_3" presStyleLbl="node1" presStyleIdx="2" presStyleCnt="3">
        <dgm:presLayoutVars>
          <dgm:bulletEnabled val="1"/>
        </dgm:presLayoutVars>
      </dgm:prSet>
      <dgm:spPr/>
    </dgm:pt>
    <dgm:pt modelId="{581DE9AF-D0BF-4855-8B23-E019719096D2}" type="pres">
      <dgm:prSet presAssocID="{67DAC413-3EA7-43AC-9479-BFB789157996}" presName="accent_3" presStyleCnt="0"/>
      <dgm:spPr/>
    </dgm:pt>
    <dgm:pt modelId="{82ED47C7-7ADE-407A-BFBC-AC5D67BC9DEF}" type="pres">
      <dgm:prSet presAssocID="{67DAC413-3EA7-43AC-9479-BFB789157996}" presName="accentRepeatNode" presStyleLbl="solidFgAcc1" presStyleIdx="2" presStyleCnt="3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</dgm:ptLst>
  <dgm:cxnLst>
    <dgm:cxn modelId="{090BDC14-B3C5-4990-B30C-E037649281AB}" srcId="{934EAA58-2223-4DDB-87BA-FC8860EE5BC8}" destId="{A909775B-207C-4249-8743-789F44134FB0}" srcOrd="1" destOrd="0" parTransId="{12EA36E6-CD8E-49FB-81FF-7B951B515115}" sibTransId="{26FAE974-F77D-4FB9-B717-42D1CF416135}"/>
    <dgm:cxn modelId="{5DFD9F5F-DCD6-4A4B-AA5D-E7082094EB7E}" type="presOf" srcId="{A909775B-207C-4249-8743-789F44134FB0}" destId="{9034C165-B393-41EF-9B79-3F1BAD5A2D44}" srcOrd="0" destOrd="0" presId="urn:microsoft.com/office/officeart/2008/layout/VerticalCurvedList"/>
    <dgm:cxn modelId="{5B3F1368-0E03-4662-A4C4-57DF17E966F4}" srcId="{934EAA58-2223-4DDB-87BA-FC8860EE5BC8}" destId="{03213EC7-91AB-4A9A-B49B-20967F77EC4E}" srcOrd="0" destOrd="0" parTransId="{87BD903E-01D5-4E10-B301-11EB6A6CF4B3}" sibTransId="{84E783E6-EF0F-4DB1-A734-06030B3288C1}"/>
    <dgm:cxn modelId="{C5951C69-26A0-4E3D-8FA2-967EB034878E}" type="presOf" srcId="{84E783E6-EF0F-4DB1-A734-06030B3288C1}" destId="{508F8E01-8DA3-415D-A200-C2A903E08A8D}" srcOrd="0" destOrd="0" presId="urn:microsoft.com/office/officeart/2008/layout/VerticalCurvedList"/>
    <dgm:cxn modelId="{A9F8D76E-6F88-4995-A074-1CDA354A09F6}" type="presOf" srcId="{934EAA58-2223-4DDB-87BA-FC8860EE5BC8}" destId="{13A96E4A-5E47-4E8B-B444-7E120954ADF9}" srcOrd="0" destOrd="0" presId="urn:microsoft.com/office/officeart/2008/layout/VerticalCurvedList"/>
    <dgm:cxn modelId="{B983C5A7-E5A3-4D16-BC10-2E08811076EF}" type="presOf" srcId="{67DAC413-3EA7-43AC-9479-BFB789157996}" destId="{7D039610-F0D8-41EB-94EE-25777409E896}" srcOrd="0" destOrd="0" presId="urn:microsoft.com/office/officeart/2008/layout/VerticalCurvedList"/>
    <dgm:cxn modelId="{A8D71DB0-30E5-4411-BDCF-EE13CE0B4E5E}" srcId="{934EAA58-2223-4DDB-87BA-FC8860EE5BC8}" destId="{67DAC413-3EA7-43AC-9479-BFB789157996}" srcOrd="2" destOrd="0" parTransId="{A49CAB0C-9200-4760-AFC1-0C72E5D75D5F}" sibTransId="{C3675FDE-B76B-4CB3-90C1-EF22AA872CA3}"/>
    <dgm:cxn modelId="{871831B8-1BB6-4015-8F5A-F45A2446CCD7}" type="presOf" srcId="{03213EC7-91AB-4A9A-B49B-20967F77EC4E}" destId="{D7A544CE-EEEC-413F-B2CA-EDDBD7AA25F8}" srcOrd="0" destOrd="0" presId="urn:microsoft.com/office/officeart/2008/layout/VerticalCurvedList"/>
    <dgm:cxn modelId="{606D808A-A8E6-4791-A5F8-C6A072AF2DF0}" type="presParOf" srcId="{13A96E4A-5E47-4E8B-B444-7E120954ADF9}" destId="{BF07531A-9931-4FCA-AAF5-BDC673B423A9}" srcOrd="0" destOrd="0" presId="urn:microsoft.com/office/officeart/2008/layout/VerticalCurvedList"/>
    <dgm:cxn modelId="{84E3CFD1-D786-4DF9-BD04-8E8E5CA06508}" type="presParOf" srcId="{BF07531A-9931-4FCA-AAF5-BDC673B423A9}" destId="{DE1612FF-0E14-4064-B241-D165E607451E}" srcOrd="0" destOrd="0" presId="urn:microsoft.com/office/officeart/2008/layout/VerticalCurvedList"/>
    <dgm:cxn modelId="{5B4A229B-A9A0-4D33-AAF9-A17EC4D9CD7E}" type="presParOf" srcId="{DE1612FF-0E14-4064-B241-D165E607451E}" destId="{3F6AAFB6-1964-4EA9-B490-CADDEED5231F}" srcOrd="0" destOrd="0" presId="urn:microsoft.com/office/officeart/2008/layout/VerticalCurvedList"/>
    <dgm:cxn modelId="{7D41B266-0183-42C9-89B6-F96B05D83D92}" type="presParOf" srcId="{DE1612FF-0E14-4064-B241-D165E607451E}" destId="{508F8E01-8DA3-415D-A200-C2A903E08A8D}" srcOrd="1" destOrd="0" presId="urn:microsoft.com/office/officeart/2008/layout/VerticalCurvedList"/>
    <dgm:cxn modelId="{4DC7874B-4363-4800-BC84-D5A7FE84BF45}" type="presParOf" srcId="{DE1612FF-0E14-4064-B241-D165E607451E}" destId="{B5A0DC7B-322D-44A5-9C20-DACCF06F21C0}" srcOrd="2" destOrd="0" presId="urn:microsoft.com/office/officeart/2008/layout/VerticalCurvedList"/>
    <dgm:cxn modelId="{8A3AF6C0-B942-4FB7-8C1B-BB5966AA49A4}" type="presParOf" srcId="{DE1612FF-0E14-4064-B241-D165E607451E}" destId="{CFA408F2-7F99-46F3-A4BE-28FFFB1148D9}" srcOrd="3" destOrd="0" presId="urn:microsoft.com/office/officeart/2008/layout/VerticalCurvedList"/>
    <dgm:cxn modelId="{6D42ED69-1F2F-4B3E-820A-F474B51BBFE5}" type="presParOf" srcId="{BF07531A-9931-4FCA-AAF5-BDC673B423A9}" destId="{D7A544CE-EEEC-413F-B2CA-EDDBD7AA25F8}" srcOrd="1" destOrd="0" presId="urn:microsoft.com/office/officeart/2008/layout/VerticalCurvedList"/>
    <dgm:cxn modelId="{97CCAA60-6431-4E21-B49F-5AEF7B42D9B0}" type="presParOf" srcId="{BF07531A-9931-4FCA-AAF5-BDC673B423A9}" destId="{82E08584-37C0-4A4C-83F2-4FAE7304B0F3}" srcOrd="2" destOrd="0" presId="urn:microsoft.com/office/officeart/2008/layout/VerticalCurvedList"/>
    <dgm:cxn modelId="{AA8466B5-20A1-4579-B0EB-C373FCFBAFC7}" type="presParOf" srcId="{82E08584-37C0-4A4C-83F2-4FAE7304B0F3}" destId="{7EB24325-635E-4F31-8B7C-EC9EB77B9333}" srcOrd="0" destOrd="0" presId="urn:microsoft.com/office/officeart/2008/layout/VerticalCurvedList"/>
    <dgm:cxn modelId="{91DAB24F-30AB-4796-83CC-0C9D2594AC83}" type="presParOf" srcId="{BF07531A-9931-4FCA-AAF5-BDC673B423A9}" destId="{9034C165-B393-41EF-9B79-3F1BAD5A2D44}" srcOrd="3" destOrd="0" presId="urn:microsoft.com/office/officeart/2008/layout/VerticalCurvedList"/>
    <dgm:cxn modelId="{5E0279F6-8BA8-48CD-A17D-E6E857819DA6}" type="presParOf" srcId="{BF07531A-9931-4FCA-AAF5-BDC673B423A9}" destId="{A6F30E9F-9E2B-4026-9117-54273DE5D73A}" srcOrd="4" destOrd="0" presId="urn:microsoft.com/office/officeart/2008/layout/VerticalCurvedList"/>
    <dgm:cxn modelId="{AB943A3E-55D6-4F00-B4F8-4D7AAA3857A0}" type="presParOf" srcId="{A6F30E9F-9E2B-4026-9117-54273DE5D73A}" destId="{AD2E0750-9B44-48A1-AE6D-D5FD820973A3}" srcOrd="0" destOrd="0" presId="urn:microsoft.com/office/officeart/2008/layout/VerticalCurvedList"/>
    <dgm:cxn modelId="{34A58DF6-2089-468E-8A1A-07C1665D7DE5}" type="presParOf" srcId="{BF07531A-9931-4FCA-AAF5-BDC673B423A9}" destId="{7D039610-F0D8-41EB-94EE-25777409E896}" srcOrd="5" destOrd="0" presId="urn:microsoft.com/office/officeart/2008/layout/VerticalCurvedList"/>
    <dgm:cxn modelId="{189E5736-9F1C-40A3-8FD7-EA9CF9333593}" type="presParOf" srcId="{BF07531A-9931-4FCA-AAF5-BDC673B423A9}" destId="{581DE9AF-D0BF-4855-8B23-E019719096D2}" srcOrd="6" destOrd="0" presId="urn:microsoft.com/office/officeart/2008/layout/VerticalCurvedList"/>
    <dgm:cxn modelId="{EB04C332-4B57-43E9-B889-DD43C2895C8A}" type="presParOf" srcId="{581DE9AF-D0BF-4855-8B23-E019719096D2}" destId="{82ED47C7-7ADE-407A-BFBC-AC5D67BC9DE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D04866-235B-4162-8E25-2E18F57910D4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72D2A5E-BF34-43EF-B61E-BC960EF3EC46}">
      <dgm:prSet phldrT="[Text]" custT="1"/>
      <dgm:spPr/>
      <dgm:t>
        <a:bodyPr/>
        <a:lstStyle/>
        <a:p>
          <a:r>
            <a:rPr lang="en-US" sz="4400" dirty="0">
              <a:latin typeface="Aldhabi" panose="01000000000000000000" pitchFamily="2" charset="-78"/>
              <a:cs typeface="Aldhabi" panose="01000000000000000000" pitchFamily="2" charset="-78"/>
            </a:rPr>
            <a:t>Genomics</a:t>
          </a:r>
        </a:p>
      </dgm:t>
    </dgm:pt>
    <dgm:pt modelId="{A4A3E91B-6FAD-47D0-8A22-9D510771C79A}" type="parTrans" cxnId="{1AE594D6-BD85-49A6-9AD4-46C7D2A6EF45}">
      <dgm:prSet/>
      <dgm:spPr/>
      <dgm:t>
        <a:bodyPr/>
        <a:lstStyle/>
        <a:p>
          <a:endParaRPr lang="en-US"/>
        </a:p>
      </dgm:t>
    </dgm:pt>
    <dgm:pt modelId="{E19F65C7-D4E6-4C6A-93D2-29A91C4775FC}" type="sibTrans" cxnId="{1AE594D6-BD85-49A6-9AD4-46C7D2A6EF45}">
      <dgm:prSet/>
      <dgm:spPr/>
      <dgm:t>
        <a:bodyPr/>
        <a:lstStyle/>
        <a:p>
          <a:endParaRPr lang="en-US"/>
        </a:p>
      </dgm:t>
    </dgm:pt>
    <dgm:pt modelId="{2B0AC9FF-8BD8-4589-A9C8-3CCFB40C3502}">
      <dgm:prSet phldrT="[Text]" custT="1"/>
      <dgm:spPr/>
      <dgm:t>
        <a:bodyPr/>
        <a:lstStyle/>
        <a:p>
          <a:pPr algn="ctr"/>
          <a:r>
            <a:rPr lang="en-US" sz="2800" dirty="0"/>
            <a:t>DNA tells what </a:t>
          </a:r>
          <a:r>
            <a:rPr lang="en-US" sz="2800" dirty="0">
              <a:solidFill>
                <a:srgbClr val="00B0F0"/>
              </a:solidFill>
            </a:rPr>
            <a:t>possibly</a:t>
          </a:r>
        </a:p>
      </dgm:t>
    </dgm:pt>
    <dgm:pt modelId="{05DAFF67-D1A1-44D7-84DD-28355D2BAEAF}" type="parTrans" cxnId="{6D5185CD-ED6B-403E-9B7A-E5DCC558A715}">
      <dgm:prSet/>
      <dgm:spPr/>
      <dgm:t>
        <a:bodyPr/>
        <a:lstStyle/>
        <a:p>
          <a:endParaRPr lang="en-US"/>
        </a:p>
      </dgm:t>
    </dgm:pt>
    <dgm:pt modelId="{03D99C3B-8A23-4206-A281-F127A882C717}" type="sibTrans" cxnId="{6D5185CD-ED6B-403E-9B7A-E5DCC558A715}">
      <dgm:prSet/>
      <dgm:spPr/>
      <dgm:t>
        <a:bodyPr/>
        <a:lstStyle/>
        <a:p>
          <a:endParaRPr lang="en-US"/>
        </a:p>
      </dgm:t>
    </dgm:pt>
    <dgm:pt modelId="{2BA2A064-11AE-4CFC-B200-75BD5D9D7607}">
      <dgm:prSet phldrT="[Text]"/>
      <dgm:spPr/>
      <dgm:t>
        <a:bodyPr/>
        <a:lstStyle/>
        <a:p>
          <a:r>
            <a:rPr lang="en-US" dirty="0">
              <a:latin typeface="Andalus" panose="02020603050405020304" pitchFamily="18" charset="-78"/>
              <a:cs typeface="Andalus" panose="02020603050405020304" pitchFamily="18" charset="-78"/>
            </a:rPr>
            <a:t>Transcriptomics</a:t>
          </a:r>
          <a:endParaRPr lang="en-US" dirty="0"/>
        </a:p>
      </dgm:t>
    </dgm:pt>
    <dgm:pt modelId="{E790B164-6B0D-4658-BFCA-5F48CD9D1921}" type="parTrans" cxnId="{CDB87C48-42B2-4543-925C-D8639A07EA25}">
      <dgm:prSet/>
      <dgm:spPr/>
      <dgm:t>
        <a:bodyPr/>
        <a:lstStyle/>
        <a:p>
          <a:endParaRPr lang="en-US"/>
        </a:p>
      </dgm:t>
    </dgm:pt>
    <dgm:pt modelId="{DAD8CD59-7C04-465A-85B0-D472AA15048D}" type="sibTrans" cxnId="{CDB87C48-42B2-4543-925C-D8639A07EA25}">
      <dgm:prSet/>
      <dgm:spPr/>
      <dgm:t>
        <a:bodyPr/>
        <a:lstStyle/>
        <a:p>
          <a:endParaRPr lang="en-US"/>
        </a:p>
      </dgm:t>
    </dgm:pt>
    <dgm:pt modelId="{42463BEF-3A45-4F55-9FBA-2BD2B5B35786}">
      <dgm:prSet phldrT="[Text]" custT="1"/>
      <dgm:spPr/>
      <dgm:t>
        <a:bodyPr/>
        <a:lstStyle/>
        <a:p>
          <a:pPr algn="ctr"/>
          <a:r>
            <a:rPr lang="en-US" sz="2700" dirty="0"/>
            <a:t>RNA tells </a:t>
          </a:r>
          <a:r>
            <a:rPr lang="en-US" sz="2800" dirty="0"/>
            <a:t>what</a:t>
          </a:r>
          <a:r>
            <a:rPr lang="en-US" sz="2700" dirty="0"/>
            <a:t> </a:t>
          </a:r>
          <a:r>
            <a:rPr lang="en-US" sz="2700" dirty="0">
              <a:solidFill>
                <a:srgbClr val="00B0F0"/>
              </a:solidFill>
            </a:rPr>
            <a:t>probably</a:t>
          </a:r>
        </a:p>
      </dgm:t>
    </dgm:pt>
    <dgm:pt modelId="{17322CCC-C155-40FE-956B-8705F828DB44}" type="parTrans" cxnId="{9290EA71-026E-4481-9F6A-E8FF4E2F4C16}">
      <dgm:prSet/>
      <dgm:spPr/>
      <dgm:t>
        <a:bodyPr/>
        <a:lstStyle/>
        <a:p>
          <a:endParaRPr lang="en-US"/>
        </a:p>
      </dgm:t>
    </dgm:pt>
    <dgm:pt modelId="{3BAB93E8-9474-43EA-B500-198BF1D75018}" type="sibTrans" cxnId="{9290EA71-026E-4481-9F6A-E8FF4E2F4C16}">
      <dgm:prSet/>
      <dgm:spPr/>
      <dgm:t>
        <a:bodyPr/>
        <a:lstStyle/>
        <a:p>
          <a:endParaRPr lang="en-US"/>
        </a:p>
      </dgm:t>
    </dgm:pt>
    <dgm:pt modelId="{6990463F-BD71-4F1C-A094-BF5707995A85}">
      <dgm:prSet phldrT="[Text]"/>
      <dgm:spPr/>
      <dgm:t>
        <a:bodyPr/>
        <a:lstStyle/>
        <a:p>
          <a:r>
            <a:rPr lang="en-US" dirty="0">
              <a:latin typeface="Andalus" panose="02020603050405020304" pitchFamily="18" charset="-78"/>
              <a:cs typeface="Andalus" panose="02020603050405020304" pitchFamily="18" charset="-78"/>
            </a:rPr>
            <a:t>Proteomics</a:t>
          </a:r>
        </a:p>
      </dgm:t>
    </dgm:pt>
    <dgm:pt modelId="{7C1A7A05-11AE-4463-B3E0-40D5E5811338}" type="parTrans" cxnId="{71FBB404-AD4D-4B9F-9C05-75339046D7AA}">
      <dgm:prSet/>
      <dgm:spPr/>
      <dgm:t>
        <a:bodyPr/>
        <a:lstStyle/>
        <a:p>
          <a:endParaRPr lang="en-US"/>
        </a:p>
      </dgm:t>
    </dgm:pt>
    <dgm:pt modelId="{05E4B008-6A86-49FD-8089-6365C7CA16CE}" type="sibTrans" cxnId="{71FBB404-AD4D-4B9F-9C05-75339046D7AA}">
      <dgm:prSet/>
      <dgm:spPr/>
      <dgm:t>
        <a:bodyPr/>
        <a:lstStyle/>
        <a:p>
          <a:endParaRPr lang="en-US"/>
        </a:p>
      </dgm:t>
    </dgm:pt>
    <dgm:pt modelId="{7BD30B96-90F0-433F-9D48-1AFE05D0B2D9}">
      <dgm:prSet phldrT="[Text]" custT="1"/>
      <dgm:spPr/>
      <dgm:t>
        <a:bodyPr/>
        <a:lstStyle/>
        <a:p>
          <a:pPr algn="ctr"/>
          <a:r>
            <a:rPr lang="en-US" sz="2800" dirty="0"/>
            <a:t>Proteins tells what </a:t>
          </a:r>
          <a:r>
            <a:rPr lang="en-US" sz="2800" dirty="0">
              <a:solidFill>
                <a:srgbClr val="00B0F0"/>
              </a:solidFill>
            </a:rPr>
            <a:t>actually happen</a:t>
          </a:r>
        </a:p>
      </dgm:t>
    </dgm:pt>
    <dgm:pt modelId="{797F869C-682D-41CA-9BA2-398516C935FD}" type="parTrans" cxnId="{A84843A8-08BF-4E49-8AF4-FC928F234678}">
      <dgm:prSet/>
      <dgm:spPr/>
      <dgm:t>
        <a:bodyPr/>
        <a:lstStyle/>
        <a:p>
          <a:endParaRPr lang="en-US"/>
        </a:p>
      </dgm:t>
    </dgm:pt>
    <dgm:pt modelId="{FDAD797F-9C00-438B-BF84-288CB01405FB}" type="sibTrans" cxnId="{A84843A8-08BF-4E49-8AF4-FC928F234678}">
      <dgm:prSet/>
      <dgm:spPr/>
      <dgm:t>
        <a:bodyPr/>
        <a:lstStyle/>
        <a:p>
          <a:endParaRPr lang="en-US"/>
        </a:p>
      </dgm:t>
    </dgm:pt>
    <dgm:pt modelId="{603601B1-BE15-467A-B052-A98E1CCEA5E8}" type="pres">
      <dgm:prSet presAssocID="{62D04866-235B-4162-8E25-2E18F57910D4}" presName="rootnode" presStyleCnt="0">
        <dgm:presLayoutVars>
          <dgm:chMax/>
          <dgm:chPref/>
          <dgm:dir/>
          <dgm:animLvl val="lvl"/>
        </dgm:presLayoutVars>
      </dgm:prSet>
      <dgm:spPr/>
    </dgm:pt>
    <dgm:pt modelId="{290E370D-7CBB-44C8-85DB-04B01136DD0A}" type="pres">
      <dgm:prSet presAssocID="{772D2A5E-BF34-43EF-B61E-BC960EF3EC46}" presName="composite" presStyleCnt="0"/>
      <dgm:spPr/>
    </dgm:pt>
    <dgm:pt modelId="{A09912E7-C258-44D1-ADBC-482576BE5624}" type="pres">
      <dgm:prSet presAssocID="{772D2A5E-BF34-43EF-B61E-BC960EF3EC46}" presName="bentUpArrow1" presStyleLbl="alignImgPlace1" presStyleIdx="0" presStyleCnt="2" custLinFactNeighborX="-67421" custLinFactNeighborY="914"/>
      <dgm:spPr/>
    </dgm:pt>
    <dgm:pt modelId="{A240EC42-AF24-4709-BF51-7F87CB055A6A}" type="pres">
      <dgm:prSet presAssocID="{772D2A5E-BF34-43EF-B61E-BC960EF3EC46}" presName="ParentText" presStyleLbl="node1" presStyleIdx="0" presStyleCnt="3" custScaleX="169266" custScaleY="95913" custLinFactNeighborX="-62965" custLinFactNeighborY="2326">
        <dgm:presLayoutVars>
          <dgm:chMax val="1"/>
          <dgm:chPref val="1"/>
          <dgm:bulletEnabled val="1"/>
        </dgm:presLayoutVars>
      </dgm:prSet>
      <dgm:spPr/>
    </dgm:pt>
    <dgm:pt modelId="{744EAC68-9BD4-4766-82C4-AFC021EA5979}" type="pres">
      <dgm:prSet presAssocID="{772D2A5E-BF34-43EF-B61E-BC960EF3EC46}" presName="ChildText" presStyleLbl="revTx" presStyleIdx="0" presStyleCnt="3" custScaleX="162567" custLinFactNeighborX="38809" custLinFactNeighborY="-1919">
        <dgm:presLayoutVars>
          <dgm:chMax val="0"/>
          <dgm:chPref val="0"/>
          <dgm:bulletEnabled val="1"/>
        </dgm:presLayoutVars>
      </dgm:prSet>
      <dgm:spPr/>
    </dgm:pt>
    <dgm:pt modelId="{E1C1228F-B47A-49F4-81AF-EC1A3337D711}" type="pres">
      <dgm:prSet presAssocID="{E19F65C7-D4E6-4C6A-93D2-29A91C4775FC}" presName="sibTrans" presStyleCnt="0"/>
      <dgm:spPr/>
    </dgm:pt>
    <dgm:pt modelId="{69D04E96-062A-4327-96A8-74ABFA2E1DCE}" type="pres">
      <dgm:prSet presAssocID="{2BA2A064-11AE-4CFC-B200-75BD5D9D7607}" presName="composite" presStyleCnt="0"/>
      <dgm:spPr/>
    </dgm:pt>
    <dgm:pt modelId="{2DEEEE45-A876-402E-9FF1-9F41160795A9}" type="pres">
      <dgm:prSet presAssocID="{2BA2A064-11AE-4CFC-B200-75BD5D9D7607}" presName="bentUpArrow1" presStyleLbl="alignImgPlace1" presStyleIdx="1" presStyleCnt="2" custLinFactNeighborX="-37724" custLinFactNeighborY="8224"/>
      <dgm:spPr/>
    </dgm:pt>
    <dgm:pt modelId="{AE912023-7A88-499B-A7DC-B347110D2F3E}" type="pres">
      <dgm:prSet presAssocID="{2BA2A064-11AE-4CFC-B200-75BD5D9D7607}" presName="ParentText" presStyleLbl="node1" presStyleIdx="1" presStyleCnt="3" custScaleX="154281" custLinFactNeighborX="-51370" custLinFactNeighborY="6102">
        <dgm:presLayoutVars>
          <dgm:chMax val="1"/>
          <dgm:chPref val="1"/>
          <dgm:bulletEnabled val="1"/>
        </dgm:presLayoutVars>
      </dgm:prSet>
      <dgm:spPr/>
    </dgm:pt>
    <dgm:pt modelId="{E83DFC97-D034-43F6-B6EE-5213729B20CE}" type="pres">
      <dgm:prSet presAssocID="{2BA2A064-11AE-4CFC-B200-75BD5D9D7607}" presName="ChildText" presStyleLbl="revTx" presStyleIdx="1" presStyleCnt="3" custScaleX="185999" custLinFactNeighborX="19615" custLinFactNeighborY="8288">
        <dgm:presLayoutVars>
          <dgm:chMax val="0"/>
          <dgm:chPref val="0"/>
          <dgm:bulletEnabled val="1"/>
        </dgm:presLayoutVars>
      </dgm:prSet>
      <dgm:spPr/>
    </dgm:pt>
    <dgm:pt modelId="{7F83DC14-1F6E-4291-82ED-4B81CC17A153}" type="pres">
      <dgm:prSet presAssocID="{DAD8CD59-7C04-465A-85B0-D472AA15048D}" presName="sibTrans" presStyleCnt="0"/>
      <dgm:spPr/>
    </dgm:pt>
    <dgm:pt modelId="{8A5203F0-B647-4FE8-9CAC-C08675BC306A}" type="pres">
      <dgm:prSet presAssocID="{6990463F-BD71-4F1C-A094-BF5707995A85}" presName="composite" presStyleCnt="0"/>
      <dgm:spPr/>
    </dgm:pt>
    <dgm:pt modelId="{D1128BB3-D22D-4309-ADDB-91FB99D93FAB}" type="pres">
      <dgm:prSet presAssocID="{6990463F-BD71-4F1C-A094-BF5707995A85}" presName="ParentText" presStyleLbl="node1" presStyleIdx="2" presStyleCnt="3" custScaleX="164042" custScaleY="86974" custLinFactNeighborX="-40167" custLinFactNeighborY="2327">
        <dgm:presLayoutVars>
          <dgm:chMax val="1"/>
          <dgm:chPref val="1"/>
          <dgm:bulletEnabled val="1"/>
        </dgm:presLayoutVars>
      </dgm:prSet>
      <dgm:spPr/>
    </dgm:pt>
    <dgm:pt modelId="{BB4C2C76-E424-4968-9ED1-5A48854CC01D}" type="pres">
      <dgm:prSet presAssocID="{6990463F-BD71-4F1C-A094-BF5707995A85}" presName="FinalChildText" presStyleLbl="revTx" presStyleIdx="2" presStyleCnt="3" custScaleX="153512" custLinFactNeighborX="18695" custLinFactNeighborY="-4817">
        <dgm:presLayoutVars>
          <dgm:chMax val="0"/>
          <dgm:chPref val="0"/>
          <dgm:bulletEnabled val="1"/>
        </dgm:presLayoutVars>
      </dgm:prSet>
      <dgm:spPr/>
    </dgm:pt>
  </dgm:ptLst>
  <dgm:cxnLst>
    <dgm:cxn modelId="{71FBB404-AD4D-4B9F-9C05-75339046D7AA}" srcId="{62D04866-235B-4162-8E25-2E18F57910D4}" destId="{6990463F-BD71-4F1C-A094-BF5707995A85}" srcOrd="2" destOrd="0" parTransId="{7C1A7A05-11AE-4463-B3E0-40D5E5811338}" sibTransId="{05E4B008-6A86-49FD-8089-6365C7CA16CE}"/>
    <dgm:cxn modelId="{95A0FC38-9C18-4CFC-8E29-489581AF9FA6}" type="presOf" srcId="{2BA2A064-11AE-4CFC-B200-75BD5D9D7607}" destId="{AE912023-7A88-499B-A7DC-B347110D2F3E}" srcOrd="0" destOrd="0" presId="urn:microsoft.com/office/officeart/2005/8/layout/StepDownProcess"/>
    <dgm:cxn modelId="{6321AD67-35C6-4594-A3FA-4962B66E92E6}" type="presOf" srcId="{7BD30B96-90F0-433F-9D48-1AFE05D0B2D9}" destId="{BB4C2C76-E424-4968-9ED1-5A48854CC01D}" srcOrd="0" destOrd="0" presId="urn:microsoft.com/office/officeart/2005/8/layout/StepDownProcess"/>
    <dgm:cxn modelId="{CDB87C48-42B2-4543-925C-D8639A07EA25}" srcId="{62D04866-235B-4162-8E25-2E18F57910D4}" destId="{2BA2A064-11AE-4CFC-B200-75BD5D9D7607}" srcOrd="1" destOrd="0" parTransId="{E790B164-6B0D-4658-BFCA-5F48CD9D1921}" sibTransId="{DAD8CD59-7C04-465A-85B0-D472AA15048D}"/>
    <dgm:cxn modelId="{B4C59470-D25B-4A52-8ADF-CB59A8DF9E6B}" type="presOf" srcId="{2B0AC9FF-8BD8-4589-A9C8-3CCFB40C3502}" destId="{744EAC68-9BD4-4766-82C4-AFC021EA5979}" srcOrd="0" destOrd="0" presId="urn:microsoft.com/office/officeart/2005/8/layout/StepDownProcess"/>
    <dgm:cxn modelId="{9290EA71-026E-4481-9F6A-E8FF4E2F4C16}" srcId="{2BA2A064-11AE-4CFC-B200-75BD5D9D7607}" destId="{42463BEF-3A45-4F55-9FBA-2BD2B5B35786}" srcOrd="0" destOrd="0" parTransId="{17322CCC-C155-40FE-956B-8705F828DB44}" sibTransId="{3BAB93E8-9474-43EA-B500-198BF1D75018}"/>
    <dgm:cxn modelId="{4FD8E082-CD65-4502-9C43-347959D89A6F}" type="presOf" srcId="{6990463F-BD71-4F1C-A094-BF5707995A85}" destId="{D1128BB3-D22D-4309-ADDB-91FB99D93FAB}" srcOrd="0" destOrd="0" presId="urn:microsoft.com/office/officeart/2005/8/layout/StepDownProcess"/>
    <dgm:cxn modelId="{E5DA55A6-1257-4CA3-9C70-78FB121B249B}" type="presOf" srcId="{772D2A5E-BF34-43EF-B61E-BC960EF3EC46}" destId="{A240EC42-AF24-4709-BF51-7F87CB055A6A}" srcOrd="0" destOrd="0" presId="urn:microsoft.com/office/officeart/2005/8/layout/StepDownProcess"/>
    <dgm:cxn modelId="{A84843A8-08BF-4E49-8AF4-FC928F234678}" srcId="{6990463F-BD71-4F1C-A094-BF5707995A85}" destId="{7BD30B96-90F0-433F-9D48-1AFE05D0B2D9}" srcOrd="0" destOrd="0" parTransId="{797F869C-682D-41CA-9BA2-398516C935FD}" sibTransId="{FDAD797F-9C00-438B-BF84-288CB01405FB}"/>
    <dgm:cxn modelId="{6D5185CD-ED6B-403E-9B7A-E5DCC558A715}" srcId="{772D2A5E-BF34-43EF-B61E-BC960EF3EC46}" destId="{2B0AC9FF-8BD8-4589-A9C8-3CCFB40C3502}" srcOrd="0" destOrd="0" parTransId="{05DAFF67-D1A1-44D7-84DD-28355D2BAEAF}" sibTransId="{03D99C3B-8A23-4206-A281-F127A882C717}"/>
    <dgm:cxn modelId="{1AE594D6-BD85-49A6-9AD4-46C7D2A6EF45}" srcId="{62D04866-235B-4162-8E25-2E18F57910D4}" destId="{772D2A5E-BF34-43EF-B61E-BC960EF3EC46}" srcOrd="0" destOrd="0" parTransId="{A4A3E91B-6FAD-47D0-8A22-9D510771C79A}" sibTransId="{E19F65C7-D4E6-4C6A-93D2-29A91C4775FC}"/>
    <dgm:cxn modelId="{1CBE12DF-8C10-4F3F-B716-54803815BE31}" type="presOf" srcId="{62D04866-235B-4162-8E25-2E18F57910D4}" destId="{603601B1-BE15-467A-B052-A98E1CCEA5E8}" srcOrd="0" destOrd="0" presId="urn:microsoft.com/office/officeart/2005/8/layout/StepDownProcess"/>
    <dgm:cxn modelId="{016062F2-34A9-43A1-AB7C-B566FF8B8732}" type="presOf" srcId="{42463BEF-3A45-4F55-9FBA-2BD2B5B35786}" destId="{E83DFC97-D034-43F6-B6EE-5213729B20CE}" srcOrd="0" destOrd="0" presId="urn:microsoft.com/office/officeart/2005/8/layout/StepDownProcess"/>
    <dgm:cxn modelId="{2E3918B3-3F69-4802-A1B8-EDC0B1919A3B}" type="presParOf" srcId="{603601B1-BE15-467A-B052-A98E1CCEA5E8}" destId="{290E370D-7CBB-44C8-85DB-04B01136DD0A}" srcOrd="0" destOrd="0" presId="urn:microsoft.com/office/officeart/2005/8/layout/StepDownProcess"/>
    <dgm:cxn modelId="{13235175-6CD9-45CB-AB15-143DD16E9945}" type="presParOf" srcId="{290E370D-7CBB-44C8-85DB-04B01136DD0A}" destId="{A09912E7-C258-44D1-ADBC-482576BE5624}" srcOrd="0" destOrd="0" presId="urn:microsoft.com/office/officeart/2005/8/layout/StepDownProcess"/>
    <dgm:cxn modelId="{F665A65E-2378-47BE-BD27-A531E4AE441D}" type="presParOf" srcId="{290E370D-7CBB-44C8-85DB-04B01136DD0A}" destId="{A240EC42-AF24-4709-BF51-7F87CB055A6A}" srcOrd="1" destOrd="0" presId="urn:microsoft.com/office/officeart/2005/8/layout/StepDownProcess"/>
    <dgm:cxn modelId="{D156C600-D642-4516-9487-9CAAA28B878E}" type="presParOf" srcId="{290E370D-7CBB-44C8-85DB-04B01136DD0A}" destId="{744EAC68-9BD4-4766-82C4-AFC021EA5979}" srcOrd="2" destOrd="0" presId="urn:microsoft.com/office/officeart/2005/8/layout/StepDownProcess"/>
    <dgm:cxn modelId="{682E4897-BFDF-494C-99F6-25E4527F2658}" type="presParOf" srcId="{603601B1-BE15-467A-B052-A98E1CCEA5E8}" destId="{E1C1228F-B47A-49F4-81AF-EC1A3337D711}" srcOrd="1" destOrd="0" presId="urn:microsoft.com/office/officeart/2005/8/layout/StepDownProcess"/>
    <dgm:cxn modelId="{9C92B3C6-24CD-430C-A73B-14AAA3AFC221}" type="presParOf" srcId="{603601B1-BE15-467A-B052-A98E1CCEA5E8}" destId="{69D04E96-062A-4327-96A8-74ABFA2E1DCE}" srcOrd="2" destOrd="0" presId="urn:microsoft.com/office/officeart/2005/8/layout/StepDownProcess"/>
    <dgm:cxn modelId="{F9E81106-027D-4ECB-BBFA-B8C898C8D9F6}" type="presParOf" srcId="{69D04E96-062A-4327-96A8-74ABFA2E1DCE}" destId="{2DEEEE45-A876-402E-9FF1-9F41160795A9}" srcOrd="0" destOrd="0" presId="urn:microsoft.com/office/officeart/2005/8/layout/StepDownProcess"/>
    <dgm:cxn modelId="{E6E1F921-33A0-46E2-9D84-A29AC733C8CF}" type="presParOf" srcId="{69D04E96-062A-4327-96A8-74ABFA2E1DCE}" destId="{AE912023-7A88-499B-A7DC-B347110D2F3E}" srcOrd="1" destOrd="0" presId="urn:microsoft.com/office/officeart/2005/8/layout/StepDownProcess"/>
    <dgm:cxn modelId="{255341BD-1BF8-4D71-9F2B-173D0207623C}" type="presParOf" srcId="{69D04E96-062A-4327-96A8-74ABFA2E1DCE}" destId="{E83DFC97-D034-43F6-B6EE-5213729B20CE}" srcOrd="2" destOrd="0" presId="urn:microsoft.com/office/officeart/2005/8/layout/StepDownProcess"/>
    <dgm:cxn modelId="{BC809B3E-B609-46B4-AF11-E43B0C00C7F0}" type="presParOf" srcId="{603601B1-BE15-467A-B052-A98E1CCEA5E8}" destId="{7F83DC14-1F6E-4291-82ED-4B81CC17A153}" srcOrd="3" destOrd="0" presId="urn:microsoft.com/office/officeart/2005/8/layout/StepDownProcess"/>
    <dgm:cxn modelId="{3C1C573F-DCEF-4D02-BADB-9B6A7841EC91}" type="presParOf" srcId="{603601B1-BE15-467A-B052-A98E1CCEA5E8}" destId="{8A5203F0-B647-4FE8-9CAC-C08675BC306A}" srcOrd="4" destOrd="0" presId="urn:microsoft.com/office/officeart/2005/8/layout/StepDownProcess"/>
    <dgm:cxn modelId="{55B7250D-3047-4F34-8273-E24EE0846A82}" type="presParOf" srcId="{8A5203F0-B647-4FE8-9CAC-C08675BC306A}" destId="{D1128BB3-D22D-4309-ADDB-91FB99D93FAB}" srcOrd="0" destOrd="0" presId="urn:microsoft.com/office/officeart/2005/8/layout/StepDownProcess"/>
    <dgm:cxn modelId="{ACBA76DF-81DD-4680-B264-4D1712C0A636}" type="presParOf" srcId="{8A5203F0-B647-4FE8-9CAC-C08675BC306A}" destId="{BB4C2C76-E424-4968-9ED1-5A48854CC01D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F620B4-E922-47E7-A905-BC73655C6A19}" type="doc">
      <dgm:prSet loTypeId="urn:microsoft.com/office/officeart/2011/layout/Tab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68DA1B88-437F-4777-8770-BA137C3D86EA}">
      <dgm:prSet phldrT="[Text]" custT="1"/>
      <dgm:spPr/>
      <dgm:t>
        <a:bodyPr/>
        <a:lstStyle/>
        <a:p>
          <a:r>
            <a:rPr lang="en-US" sz="2800" dirty="0">
              <a:latin typeface="+mn-lt"/>
            </a:rPr>
            <a:t>1.</a:t>
          </a:r>
        </a:p>
      </dgm:t>
    </dgm:pt>
    <dgm:pt modelId="{A5E17CB9-AF69-4D20-AC8D-929FE65ED3CF}" type="parTrans" cxnId="{A627F7AA-023C-442D-A6FE-3D1ACC7EF95E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DEE1EB58-781C-45C8-BC3E-8FF5D51AFD9F}" type="sibTrans" cxnId="{A627F7AA-023C-442D-A6FE-3D1ACC7EF95E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4144921C-2E4C-4B05-B936-9529C5A0FA7D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2800" dirty="0">
              <a:latin typeface="+mn-lt"/>
            </a:rPr>
            <a:t>Protein / peptide separation</a:t>
          </a:r>
        </a:p>
      </dgm:t>
    </dgm:pt>
    <dgm:pt modelId="{EC463FF4-E536-429E-B68A-47A6F27493A0}" type="parTrans" cxnId="{4AA9E058-F420-4455-AA79-D49C04AFF1C4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476EC4AA-5C09-40DD-A423-DF25D0599414}" type="sibTrans" cxnId="{4AA9E058-F420-4455-AA79-D49C04AFF1C4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57EDAAB4-2786-4C26-AD85-FE19911155B0}">
      <dgm:prSet phldrT="[Text]" phldr="1" custT="1"/>
      <dgm:spPr/>
      <dgm:t>
        <a:bodyPr/>
        <a:lstStyle/>
        <a:p>
          <a:endParaRPr lang="en-US" sz="2800" dirty="0">
            <a:latin typeface="+mn-lt"/>
          </a:endParaRPr>
        </a:p>
      </dgm:t>
    </dgm:pt>
    <dgm:pt modelId="{98C8CA35-F226-4B55-A4E5-FD270C2F7E60}" type="parTrans" cxnId="{0E4BF3D4-6BCD-416B-BF56-23546F551CE5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5482A784-1E2A-4B71-B210-E830AE80CE0E}" type="sibTrans" cxnId="{0E4BF3D4-6BCD-416B-BF56-23546F551CE5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668D6BB3-5662-4200-B8FB-97CC5B7CEC89}">
      <dgm:prSet phldrT="[Text]" custT="1"/>
      <dgm:spPr/>
      <dgm:t>
        <a:bodyPr/>
        <a:lstStyle/>
        <a:p>
          <a:r>
            <a:rPr lang="en-US" sz="2800" dirty="0">
              <a:latin typeface="+mn-lt"/>
            </a:rPr>
            <a:t>2.</a:t>
          </a:r>
        </a:p>
      </dgm:t>
    </dgm:pt>
    <dgm:pt modelId="{2060CCAD-CB13-419D-B563-6BBAD4150471}" type="parTrans" cxnId="{D00E1C44-7884-4C8A-8CA5-EAA7C062DAA6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A28FFCDA-0627-477B-BBB9-EFE13ADB87B0}" type="sibTrans" cxnId="{D00E1C44-7884-4C8A-8CA5-EAA7C062DAA6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62D53FC2-380C-4AEC-90D3-EB94E9623EC5}">
      <dgm:prSet phldrT="[Text]" custT="1"/>
      <dgm:spPr/>
      <dgm:t>
        <a:bodyPr/>
        <a:lstStyle/>
        <a:p>
          <a:pPr algn="ctr">
            <a:buFont typeface="Wingdings" panose="05000000000000000000" pitchFamily="2" charset="2"/>
            <a:buChar char="ü"/>
          </a:pPr>
          <a:r>
            <a:rPr lang="en-US" sz="2800" dirty="0">
              <a:latin typeface="+mn-lt"/>
            </a:rPr>
            <a:t>Identification and characterization of resolved proteins by MS</a:t>
          </a:r>
        </a:p>
      </dgm:t>
    </dgm:pt>
    <dgm:pt modelId="{5FA8206B-5E26-43C1-811C-1D4DF6D544BD}" type="parTrans" cxnId="{FC962CB8-B619-45C8-ACA5-0C1A704C1DF3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B780CABA-3E40-4BA4-857A-EDB314C5103F}" type="sibTrans" cxnId="{FC962CB8-B619-45C8-ACA5-0C1A704C1DF3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F9DB4F58-CDED-4242-BF5A-1C40B7C76293}">
      <dgm:prSet phldrT="[Text]" phldr="1" custT="1"/>
      <dgm:spPr/>
      <dgm:t>
        <a:bodyPr/>
        <a:lstStyle/>
        <a:p>
          <a:endParaRPr lang="en-US" sz="2800" dirty="0">
            <a:latin typeface="+mn-lt"/>
          </a:endParaRPr>
        </a:p>
      </dgm:t>
    </dgm:pt>
    <dgm:pt modelId="{875E3269-164B-4809-AE97-A36C8C4DBE84}" type="parTrans" cxnId="{98FDDBF5-19C5-4901-A53A-C01B492703DC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8F75E8CA-136A-412E-A9B5-19EC50DC86FD}" type="sibTrans" cxnId="{98FDDBF5-19C5-4901-A53A-C01B492703DC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92683DC7-1801-468F-B48D-2FC8A8DDBD21}">
      <dgm:prSet phldrT="[Text]" custT="1"/>
      <dgm:spPr/>
      <dgm:t>
        <a:bodyPr/>
        <a:lstStyle/>
        <a:p>
          <a:r>
            <a:rPr lang="en-US" sz="2800" dirty="0">
              <a:latin typeface="+mn-lt"/>
            </a:rPr>
            <a:t>3. </a:t>
          </a:r>
        </a:p>
      </dgm:t>
    </dgm:pt>
    <dgm:pt modelId="{3309AB38-8FB3-4551-BEF6-658C7E381466}" type="parTrans" cxnId="{993C0A7C-85DF-417E-92E2-B21EA90C5755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61CC148B-2A83-4E53-8D04-B5CA78D65CD9}" type="sibTrans" cxnId="{993C0A7C-85DF-417E-92E2-B21EA90C5755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47E8B20D-075D-4FAB-B102-D15B53CF1295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2800" dirty="0">
              <a:latin typeface="+mn-lt"/>
            </a:rPr>
            <a:t>Data analysis and applications</a:t>
          </a:r>
        </a:p>
      </dgm:t>
    </dgm:pt>
    <dgm:pt modelId="{5614051E-D713-4910-8E60-5B3E1E72D155}" type="parTrans" cxnId="{FFC5607A-7B00-4E46-AEE9-FEDDCE3FAFFF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5F593F4E-FDC9-487F-966C-2CCC13607A57}" type="sibTrans" cxnId="{FFC5607A-7B00-4E46-AEE9-FEDDCE3FAFFF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E7F1E79E-BADC-4BCD-95FD-1A2F5701E31F}">
      <dgm:prSet phldrT="[Text]" phldr="1" custT="1"/>
      <dgm:spPr/>
      <dgm:t>
        <a:bodyPr/>
        <a:lstStyle/>
        <a:p>
          <a:endParaRPr lang="en-US" sz="2800" dirty="0">
            <a:latin typeface="+mn-lt"/>
          </a:endParaRPr>
        </a:p>
      </dgm:t>
    </dgm:pt>
    <dgm:pt modelId="{F51B638B-A3BC-4EE6-810E-5BB689F0FD63}" type="parTrans" cxnId="{6C2B578E-C640-4832-ACEB-E73726147906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889BCE7E-C6DE-4A4B-94EF-B43590C5028A}" type="sibTrans" cxnId="{6C2B578E-C640-4832-ACEB-E73726147906}">
      <dgm:prSet/>
      <dgm:spPr/>
      <dgm:t>
        <a:bodyPr/>
        <a:lstStyle/>
        <a:p>
          <a:endParaRPr lang="en-US" sz="2800">
            <a:latin typeface="+mn-lt"/>
          </a:endParaRPr>
        </a:p>
      </dgm:t>
    </dgm:pt>
    <dgm:pt modelId="{BB45DD06-9082-47F7-BB93-5C1072B5CE7E}" type="pres">
      <dgm:prSet presAssocID="{56F620B4-E922-47E7-A905-BC73655C6A19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405D43E5-3ACA-46B1-8CFB-96194403B7E9}" type="pres">
      <dgm:prSet presAssocID="{68DA1B88-437F-4777-8770-BA137C3D86EA}" presName="composite" presStyleCnt="0"/>
      <dgm:spPr/>
    </dgm:pt>
    <dgm:pt modelId="{7119A25D-EB37-4B73-B731-DD63A4D15804}" type="pres">
      <dgm:prSet presAssocID="{68DA1B88-437F-4777-8770-BA137C3D86EA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387D8546-90B3-4A6E-B210-B292A30789C2}" type="pres">
      <dgm:prSet presAssocID="{68DA1B88-437F-4777-8770-BA137C3D86EA}" presName="Parent" presStyleLbl="alignNode1" presStyleIdx="0" presStyleCnt="3" custScaleX="40625" custLinFactNeighborX="-41972" custLinFactNeighborY="-2149">
        <dgm:presLayoutVars>
          <dgm:chMax val="3"/>
          <dgm:chPref val="3"/>
          <dgm:bulletEnabled val="1"/>
        </dgm:presLayoutVars>
      </dgm:prSet>
      <dgm:spPr/>
    </dgm:pt>
    <dgm:pt modelId="{3D24A6B3-04FB-4310-B845-A222755D5C8F}" type="pres">
      <dgm:prSet presAssocID="{68DA1B88-437F-4777-8770-BA137C3D86EA}" presName="Accent" presStyleLbl="parChTrans1D1" presStyleIdx="0" presStyleCnt="3"/>
      <dgm:spPr/>
    </dgm:pt>
    <dgm:pt modelId="{9BB20EBA-EC87-4C2E-8626-E8F04B176B09}" type="pres">
      <dgm:prSet presAssocID="{68DA1B88-437F-4777-8770-BA137C3D86EA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7F7D4FDB-F242-4EC5-97A2-2A67C024CD0F}" type="pres">
      <dgm:prSet presAssocID="{DEE1EB58-781C-45C8-BC3E-8FF5D51AFD9F}" presName="sibTrans" presStyleCnt="0"/>
      <dgm:spPr/>
    </dgm:pt>
    <dgm:pt modelId="{A1D61ECE-3FAF-4C5F-AD77-4AD899868DB5}" type="pres">
      <dgm:prSet presAssocID="{668D6BB3-5662-4200-B8FB-97CC5B7CEC89}" presName="composite" presStyleCnt="0"/>
      <dgm:spPr/>
    </dgm:pt>
    <dgm:pt modelId="{704A22CC-9643-40A2-BAAA-E0DAA00EAA24}" type="pres">
      <dgm:prSet presAssocID="{668D6BB3-5662-4200-B8FB-97CC5B7CEC89}" presName="FirstChild" presStyleLbl="revTx" presStyleIdx="2" presStyleCnt="6" custScaleX="110416" custScaleY="90484">
        <dgm:presLayoutVars>
          <dgm:chMax val="0"/>
          <dgm:chPref val="0"/>
          <dgm:bulletEnabled val="1"/>
        </dgm:presLayoutVars>
      </dgm:prSet>
      <dgm:spPr/>
    </dgm:pt>
    <dgm:pt modelId="{5B17C6F4-62BC-47B0-8092-9955CFDFF6B1}" type="pres">
      <dgm:prSet presAssocID="{668D6BB3-5662-4200-B8FB-97CC5B7CEC89}" presName="Parent" presStyleLbl="alignNode1" presStyleIdx="1" presStyleCnt="3" custScaleX="46951" custLinFactNeighborX="-31295">
        <dgm:presLayoutVars>
          <dgm:chMax val="3"/>
          <dgm:chPref val="3"/>
          <dgm:bulletEnabled val="1"/>
        </dgm:presLayoutVars>
      </dgm:prSet>
      <dgm:spPr/>
    </dgm:pt>
    <dgm:pt modelId="{C6D11EAE-26E4-4861-86D2-904030A5C5BA}" type="pres">
      <dgm:prSet presAssocID="{668D6BB3-5662-4200-B8FB-97CC5B7CEC89}" presName="Accent" presStyleLbl="parChTrans1D1" presStyleIdx="1" presStyleCnt="3"/>
      <dgm:spPr/>
    </dgm:pt>
    <dgm:pt modelId="{97BE1765-989B-4D40-A97D-55E98FC7DB7E}" type="pres">
      <dgm:prSet presAssocID="{668D6BB3-5662-4200-B8FB-97CC5B7CEC89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E144397A-D7FD-4AF8-B0E9-D0A627830112}" type="pres">
      <dgm:prSet presAssocID="{A28FFCDA-0627-477B-BBB9-EFE13ADB87B0}" presName="sibTrans" presStyleCnt="0"/>
      <dgm:spPr/>
    </dgm:pt>
    <dgm:pt modelId="{24ECC66A-74CE-42AC-8BB0-612B9476C510}" type="pres">
      <dgm:prSet presAssocID="{92683DC7-1801-468F-B48D-2FC8A8DDBD21}" presName="composite" presStyleCnt="0"/>
      <dgm:spPr/>
    </dgm:pt>
    <dgm:pt modelId="{21B3BC67-6DB1-48E5-9FBC-F153072A86EF}" type="pres">
      <dgm:prSet presAssocID="{92683DC7-1801-468F-B48D-2FC8A8DDBD21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1302F811-7EDE-423D-B867-3A3DE05799A7}" type="pres">
      <dgm:prSet presAssocID="{92683DC7-1801-468F-B48D-2FC8A8DDBD21}" presName="Parent" presStyleLbl="alignNode1" presStyleIdx="2" presStyleCnt="3" custScaleX="59207" custLinFactNeighborX="-31722" custLinFactNeighborY="2150">
        <dgm:presLayoutVars>
          <dgm:chMax val="3"/>
          <dgm:chPref val="3"/>
          <dgm:bulletEnabled val="1"/>
        </dgm:presLayoutVars>
      </dgm:prSet>
      <dgm:spPr/>
    </dgm:pt>
    <dgm:pt modelId="{03A10F0F-E9A5-43C4-A6A6-9C2EEBA01A3B}" type="pres">
      <dgm:prSet presAssocID="{92683DC7-1801-468F-B48D-2FC8A8DDBD21}" presName="Accent" presStyleLbl="parChTrans1D1" presStyleIdx="2" presStyleCnt="3"/>
      <dgm:spPr/>
    </dgm:pt>
    <dgm:pt modelId="{7486563E-67D9-4B47-915E-25FBD8EAA494}" type="pres">
      <dgm:prSet presAssocID="{92683DC7-1801-468F-B48D-2FC8A8DDBD21}" presName="Child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CE7AF02-4A42-4807-AA24-E35571A13C68}" type="presOf" srcId="{E7F1E79E-BADC-4BCD-95FD-1A2F5701E31F}" destId="{7486563E-67D9-4B47-915E-25FBD8EAA494}" srcOrd="0" destOrd="0" presId="urn:microsoft.com/office/officeart/2011/layout/TabList"/>
    <dgm:cxn modelId="{84D28C03-3101-4A40-9FFD-C612A5A6BD09}" type="presOf" srcId="{56F620B4-E922-47E7-A905-BC73655C6A19}" destId="{BB45DD06-9082-47F7-BB93-5C1072B5CE7E}" srcOrd="0" destOrd="0" presId="urn:microsoft.com/office/officeart/2011/layout/TabList"/>
    <dgm:cxn modelId="{FD62BA3F-440E-418C-BEB6-5FC5B24731E6}" type="presOf" srcId="{62D53FC2-380C-4AEC-90D3-EB94E9623EC5}" destId="{704A22CC-9643-40A2-BAAA-E0DAA00EAA24}" srcOrd="0" destOrd="0" presId="urn:microsoft.com/office/officeart/2011/layout/TabList"/>
    <dgm:cxn modelId="{7175C362-C73E-4A3E-A4C7-6618F6098FCD}" type="presOf" srcId="{F9DB4F58-CDED-4242-BF5A-1C40B7C76293}" destId="{97BE1765-989B-4D40-A97D-55E98FC7DB7E}" srcOrd="0" destOrd="0" presId="urn:microsoft.com/office/officeart/2011/layout/TabList"/>
    <dgm:cxn modelId="{D00E1C44-7884-4C8A-8CA5-EAA7C062DAA6}" srcId="{56F620B4-E922-47E7-A905-BC73655C6A19}" destId="{668D6BB3-5662-4200-B8FB-97CC5B7CEC89}" srcOrd="1" destOrd="0" parTransId="{2060CCAD-CB13-419D-B563-6BBAD4150471}" sibTransId="{A28FFCDA-0627-477B-BBB9-EFE13ADB87B0}"/>
    <dgm:cxn modelId="{4AA9E058-F420-4455-AA79-D49C04AFF1C4}" srcId="{68DA1B88-437F-4777-8770-BA137C3D86EA}" destId="{4144921C-2E4C-4B05-B936-9529C5A0FA7D}" srcOrd="0" destOrd="0" parTransId="{EC463FF4-E536-429E-B68A-47A6F27493A0}" sibTransId="{476EC4AA-5C09-40DD-A423-DF25D0599414}"/>
    <dgm:cxn modelId="{FFC5607A-7B00-4E46-AEE9-FEDDCE3FAFFF}" srcId="{92683DC7-1801-468F-B48D-2FC8A8DDBD21}" destId="{47E8B20D-075D-4FAB-B102-D15B53CF1295}" srcOrd="0" destOrd="0" parTransId="{5614051E-D713-4910-8E60-5B3E1E72D155}" sibTransId="{5F593F4E-FDC9-487F-966C-2CCC13607A57}"/>
    <dgm:cxn modelId="{993C0A7C-85DF-417E-92E2-B21EA90C5755}" srcId="{56F620B4-E922-47E7-A905-BC73655C6A19}" destId="{92683DC7-1801-468F-B48D-2FC8A8DDBD21}" srcOrd="2" destOrd="0" parTransId="{3309AB38-8FB3-4551-BEF6-658C7E381466}" sibTransId="{61CC148B-2A83-4E53-8D04-B5CA78D65CD9}"/>
    <dgm:cxn modelId="{D1ED4185-87C1-496C-92DF-453BD2379F9B}" type="presOf" srcId="{68DA1B88-437F-4777-8770-BA137C3D86EA}" destId="{387D8546-90B3-4A6E-B210-B292A30789C2}" srcOrd="0" destOrd="0" presId="urn:microsoft.com/office/officeart/2011/layout/TabList"/>
    <dgm:cxn modelId="{6C2B578E-C640-4832-ACEB-E73726147906}" srcId="{92683DC7-1801-468F-B48D-2FC8A8DDBD21}" destId="{E7F1E79E-BADC-4BCD-95FD-1A2F5701E31F}" srcOrd="1" destOrd="0" parTransId="{F51B638B-A3BC-4EE6-810E-5BB689F0FD63}" sibTransId="{889BCE7E-C6DE-4A4B-94EF-B43590C5028A}"/>
    <dgm:cxn modelId="{4980158F-44E0-4F55-8E53-5208D67A4480}" type="presOf" srcId="{57EDAAB4-2786-4C26-AD85-FE19911155B0}" destId="{9BB20EBA-EC87-4C2E-8626-E8F04B176B09}" srcOrd="0" destOrd="0" presId="urn:microsoft.com/office/officeart/2011/layout/TabList"/>
    <dgm:cxn modelId="{EB895898-D7D6-4E1B-BA4E-59AF20923AD5}" type="presOf" srcId="{668D6BB3-5662-4200-B8FB-97CC5B7CEC89}" destId="{5B17C6F4-62BC-47B0-8092-9955CFDFF6B1}" srcOrd="0" destOrd="0" presId="urn:microsoft.com/office/officeart/2011/layout/TabList"/>
    <dgm:cxn modelId="{0960939D-C1DA-48B5-9AA1-450714819E23}" type="presOf" srcId="{4144921C-2E4C-4B05-B936-9529C5A0FA7D}" destId="{7119A25D-EB37-4B73-B731-DD63A4D15804}" srcOrd="0" destOrd="0" presId="urn:microsoft.com/office/officeart/2011/layout/TabList"/>
    <dgm:cxn modelId="{1E276E9F-1CC2-4FC4-A8A2-016843C20728}" type="presOf" srcId="{47E8B20D-075D-4FAB-B102-D15B53CF1295}" destId="{21B3BC67-6DB1-48E5-9FBC-F153072A86EF}" srcOrd="0" destOrd="0" presId="urn:microsoft.com/office/officeart/2011/layout/TabList"/>
    <dgm:cxn modelId="{A627F7AA-023C-442D-A6FE-3D1ACC7EF95E}" srcId="{56F620B4-E922-47E7-A905-BC73655C6A19}" destId="{68DA1B88-437F-4777-8770-BA137C3D86EA}" srcOrd="0" destOrd="0" parTransId="{A5E17CB9-AF69-4D20-AC8D-929FE65ED3CF}" sibTransId="{DEE1EB58-781C-45C8-BC3E-8FF5D51AFD9F}"/>
    <dgm:cxn modelId="{FC962CB8-B619-45C8-ACA5-0C1A704C1DF3}" srcId="{668D6BB3-5662-4200-B8FB-97CC5B7CEC89}" destId="{62D53FC2-380C-4AEC-90D3-EB94E9623EC5}" srcOrd="0" destOrd="0" parTransId="{5FA8206B-5E26-43C1-811C-1D4DF6D544BD}" sibTransId="{B780CABA-3E40-4BA4-857A-EDB314C5103F}"/>
    <dgm:cxn modelId="{0E4BF3D4-6BCD-416B-BF56-23546F551CE5}" srcId="{68DA1B88-437F-4777-8770-BA137C3D86EA}" destId="{57EDAAB4-2786-4C26-AD85-FE19911155B0}" srcOrd="1" destOrd="0" parTransId="{98C8CA35-F226-4B55-A4E5-FD270C2F7E60}" sibTransId="{5482A784-1E2A-4B71-B210-E830AE80CE0E}"/>
    <dgm:cxn modelId="{C31C06F5-2C62-488D-9C0A-9F50A3826742}" type="presOf" srcId="{92683DC7-1801-468F-B48D-2FC8A8DDBD21}" destId="{1302F811-7EDE-423D-B867-3A3DE05799A7}" srcOrd="0" destOrd="0" presId="urn:microsoft.com/office/officeart/2011/layout/TabList"/>
    <dgm:cxn modelId="{98FDDBF5-19C5-4901-A53A-C01B492703DC}" srcId="{668D6BB3-5662-4200-B8FB-97CC5B7CEC89}" destId="{F9DB4F58-CDED-4242-BF5A-1C40B7C76293}" srcOrd="1" destOrd="0" parTransId="{875E3269-164B-4809-AE97-A36C8C4DBE84}" sibTransId="{8F75E8CA-136A-412E-A9B5-19EC50DC86FD}"/>
    <dgm:cxn modelId="{74325A48-7427-4D73-9C7C-558FAB7AC864}" type="presParOf" srcId="{BB45DD06-9082-47F7-BB93-5C1072B5CE7E}" destId="{405D43E5-3ACA-46B1-8CFB-96194403B7E9}" srcOrd="0" destOrd="0" presId="urn:microsoft.com/office/officeart/2011/layout/TabList"/>
    <dgm:cxn modelId="{8760DA56-E8E6-4C6C-825F-5FCCE1E29E93}" type="presParOf" srcId="{405D43E5-3ACA-46B1-8CFB-96194403B7E9}" destId="{7119A25D-EB37-4B73-B731-DD63A4D15804}" srcOrd="0" destOrd="0" presId="urn:microsoft.com/office/officeart/2011/layout/TabList"/>
    <dgm:cxn modelId="{BFB0B3CF-5D31-445B-B2B0-7C8756951A4F}" type="presParOf" srcId="{405D43E5-3ACA-46B1-8CFB-96194403B7E9}" destId="{387D8546-90B3-4A6E-B210-B292A30789C2}" srcOrd="1" destOrd="0" presId="urn:microsoft.com/office/officeart/2011/layout/TabList"/>
    <dgm:cxn modelId="{0E42F05C-C61C-4087-B407-443F0214CCFA}" type="presParOf" srcId="{405D43E5-3ACA-46B1-8CFB-96194403B7E9}" destId="{3D24A6B3-04FB-4310-B845-A222755D5C8F}" srcOrd="2" destOrd="0" presId="urn:microsoft.com/office/officeart/2011/layout/TabList"/>
    <dgm:cxn modelId="{05311CD9-81E6-46B4-BEAD-33E3C148B1C9}" type="presParOf" srcId="{BB45DD06-9082-47F7-BB93-5C1072B5CE7E}" destId="{9BB20EBA-EC87-4C2E-8626-E8F04B176B09}" srcOrd="1" destOrd="0" presId="urn:microsoft.com/office/officeart/2011/layout/TabList"/>
    <dgm:cxn modelId="{A9F2DE17-4604-4B5F-92A8-D006D6A5327C}" type="presParOf" srcId="{BB45DD06-9082-47F7-BB93-5C1072B5CE7E}" destId="{7F7D4FDB-F242-4EC5-97A2-2A67C024CD0F}" srcOrd="2" destOrd="0" presId="urn:microsoft.com/office/officeart/2011/layout/TabList"/>
    <dgm:cxn modelId="{E300D48F-D435-4152-971C-BE8CC27F5DB0}" type="presParOf" srcId="{BB45DD06-9082-47F7-BB93-5C1072B5CE7E}" destId="{A1D61ECE-3FAF-4C5F-AD77-4AD899868DB5}" srcOrd="3" destOrd="0" presId="urn:microsoft.com/office/officeart/2011/layout/TabList"/>
    <dgm:cxn modelId="{3AC016E1-3F1E-47E2-AA19-62B292143471}" type="presParOf" srcId="{A1D61ECE-3FAF-4C5F-AD77-4AD899868DB5}" destId="{704A22CC-9643-40A2-BAAA-E0DAA00EAA24}" srcOrd="0" destOrd="0" presId="urn:microsoft.com/office/officeart/2011/layout/TabList"/>
    <dgm:cxn modelId="{79264539-46F8-496B-A9D0-44DEAB44071C}" type="presParOf" srcId="{A1D61ECE-3FAF-4C5F-AD77-4AD899868DB5}" destId="{5B17C6F4-62BC-47B0-8092-9955CFDFF6B1}" srcOrd="1" destOrd="0" presId="urn:microsoft.com/office/officeart/2011/layout/TabList"/>
    <dgm:cxn modelId="{2A0DE4AB-776F-4254-AAAB-9A1EAACC616C}" type="presParOf" srcId="{A1D61ECE-3FAF-4C5F-AD77-4AD899868DB5}" destId="{C6D11EAE-26E4-4861-86D2-904030A5C5BA}" srcOrd="2" destOrd="0" presId="urn:microsoft.com/office/officeart/2011/layout/TabList"/>
    <dgm:cxn modelId="{EFDE3601-A231-4658-9F86-7CD5E37C14D2}" type="presParOf" srcId="{BB45DD06-9082-47F7-BB93-5C1072B5CE7E}" destId="{97BE1765-989B-4D40-A97D-55E98FC7DB7E}" srcOrd="4" destOrd="0" presId="urn:microsoft.com/office/officeart/2011/layout/TabList"/>
    <dgm:cxn modelId="{7460A9CE-D642-414E-AD7F-E89C212BE355}" type="presParOf" srcId="{BB45DD06-9082-47F7-BB93-5C1072B5CE7E}" destId="{E144397A-D7FD-4AF8-B0E9-D0A627830112}" srcOrd="5" destOrd="0" presId="urn:microsoft.com/office/officeart/2011/layout/TabList"/>
    <dgm:cxn modelId="{023CCDBA-C3B8-4232-AB8D-F42AC3065EB9}" type="presParOf" srcId="{BB45DD06-9082-47F7-BB93-5C1072B5CE7E}" destId="{24ECC66A-74CE-42AC-8BB0-612B9476C510}" srcOrd="6" destOrd="0" presId="urn:microsoft.com/office/officeart/2011/layout/TabList"/>
    <dgm:cxn modelId="{EA92381C-6475-4934-8E91-A20FD633D4AE}" type="presParOf" srcId="{24ECC66A-74CE-42AC-8BB0-612B9476C510}" destId="{21B3BC67-6DB1-48E5-9FBC-F153072A86EF}" srcOrd="0" destOrd="0" presId="urn:microsoft.com/office/officeart/2011/layout/TabList"/>
    <dgm:cxn modelId="{3FA323E3-1AB9-4E46-AA31-14D39F7E31F1}" type="presParOf" srcId="{24ECC66A-74CE-42AC-8BB0-612B9476C510}" destId="{1302F811-7EDE-423D-B867-3A3DE05799A7}" srcOrd="1" destOrd="0" presId="urn:microsoft.com/office/officeart/2011/layout/TabList"/>
    <dgm:cxn modelId="{C0D3C9A0-B2CA-4750-AA04-5EEDD444FA21}" type="presParOf" srcId="{24ECC66A-74CE-42AC-8BB0-612B9476C510}" destId="{03A10F0F-E9A5-43C4-A6A6-9C2EEBA01A3B}" srcOrd="2" destOrd="0" presId="urn:microsoft.com/office/officeart/2011/layout/TabList"/>
    <dgm:cxn modelId="{51B04C32-6119-4F0C-9307-5D7A3B4EE8A8}" type="presParOf" srcId="{BB45DD06-9082-47F7-BB93-5C1072B5CE7E}" destId="{7486563E-67D9-4B47-915E-25FBD8EAA494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F8E01-8DA3-415D-A200-C2A903E08A8D}">
      <dsp:nvSpPr>
        <dsp:cNvPr id="0" name=""/>
        <dsp:cNvSpPr/>
      </dsp:nvSpPr>
      <dsp:spPr>
        <a:xfrm>
          <a:off x="-5325071" y="-815558"/>
          <a:ext cx="6341342" cy="6341342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A544CE-EEEC-413F-B2CA-EDDBD7AA25F8}">
      <dsp:nvSpPr>
        <dsp:cNvPr id="0" name=""/>
        <dsp:cNvSpPr/>
      </dsp:nvSpPr>
      <dsp:spPr>
        <a:xfrm>
          <a:off x="653779" y="471022"/>
          <a:ext cx="10196656" cy="94204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748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tx1"/>
              </a:solidFill>
              <a:effectLst>
                <a:outerShdw blurRad="50800" dist="50800" dir="5400000" algn="ctr" rotWithShape="0">
                  <a:srgbClr val="00B0F0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Identification of ever-increasing numbers of proteins</a:t>
          </a:r>
          <a:r>
            <a:rPr lang="en-US" sz="29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 </a:t>
          </a:r>
          <a:endParaRPr lang="en-US" sz="2900" kern="1200" dirty="0">
            <a:solidFill>
              <a:schemeClr val="tx1"/>
            </a:solidFill>
          </a:endParaRPr>
        </a:p>
      </dsp:txBody>
      <dsp:txXfrm>
        <a:off x="653779" y="471022"/>
        <a:ext cx="10196656" cy="942045"/>
      </dsp:txXfrm>
    </dsp:sp>
    <dsp:sp modelId="{7EB24325-635E-4F31-8B7C-EC9EB77B9333}">
      <dsp:nvSpPr>
        <dsp:cNvPr id="0" name=""/>
        <dsp:cNvSpPr/>
      </dsp:nvSpPr>
      <dsp:spPr>
        <a:xfrm>
          <a:off x="65001" y="353266"/>
          <a:ext cx="1177556" cy="1177556"/>
        </a:xfrm>
        <a:prstGeom prst="ellipse">
          <a:avLst/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34C165-B393-41EF-9B79-3F1BAD5A2D44}">
      <dsp:nvSpPr>
        <dsp:cNvPr id="0" name=""/>
        <dsp:cNvSpPr/>
      </dsp:nvSpPr>
      <dsp:spPr>
        <a:xfrm>
          <a:off x="996212" y="1884090"/>
          <a:ext cx="9854223" cy="94204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748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Involves </a:t>
          </a:r>
          <a:r>
            <a:rPr lang="en-US" sz="2900" kern="1200" dirty="0">
              <a:solidFill>
                <a:schemeClr val="tx1"/>
              </a:solidFill>
              <a:effectLst>
                <a:outerShdw blurRad="50800" dist="50800" dir="5400000" algn="ctr" rotWithShape="0">
                  <a:srgbClr val="00B0F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the comparison of tissue samples from diseased and healthy</a:t>
          </a:r>
          <a:r>
            <a:rPr lang="en-US" sz="29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people</a:t>
          </a:r>
          <a:endParaRPr lang="en-US" sz="2900" kern="1200" dirty="0">
            <a:solidFill>
              <a:schemeClr val="tx1"/>
            </a:solidFill>
          </a:endParaRPr>
        </a:p>
      </dsp:txBody>
      <dsp:txXfrm>
        <a:off x="996212" y="1884090"/>
        <a:ext cx="9854223" cy="942045"/>
      </dsp:txXfrm>
    </dsp:sp>
    <dsp:sp modelId="{AD2E0750-9B44-48A1-AE6D-D5FD820973A3}">
      <dsp:nvSpPr>
        <dsp:cNvPr id="0" name=""/>
        <dsp:cNvSpPr/>
      </dsp:nvSpPr>
      <dsp:spPr>
        <a:xfrm>
          <a:off x="407434" y="1766334"/>
          <a:ext cx="1177556" cy="1177556"/>
        </a:xfrm>
        <a:prstGeom prst="ellipse">
          <a:avLst/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039610-F0D8-41EB-94EE-25777409E896}">
      <dsp:nvSpPr>
        <dsp:cNvPr id="0" name=""/>
        <dsp:cNvSpPr/>
      </dsp:nvSpPr>
      <dsp:spPr>
        <a:xfrm>
          <a:off x="653779" y="3297157"/>
          <a:ext cx="10196656" cy="942045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7748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Proteomic technologies play </a:t>
          </a:r>
          <a:r>
            <a:rPr lang="en-US" sz="2900" kern="1200" dirty="0">
              <a:solidFill>
                <a:srgbClr val="000000"/>
              </a:solidFill>
              <a:effectLst>
                <a:outerShdw blurRad="50800" dist="50800" dir="5400000" algn="ctr" rotWithShape="0">
                  <a:srgbClr val="00B0F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an important role in drug discovery, diagnostics and molecular medicine </a:t>
          </a:r>
          <a:endParaRPr lang="en-US" sz="2900" kern="1200" dirty="0"/>
        </a:p>
      </dsp:txBody>
      <dsp:txXfrm>
        <a:off x="653779" y="3297157"/>
        <a:ext cx="10196656" cy="942045"/>
      </dsp:txXfrm>
    </dsp:sp>
    <dsp:sp modelId="{82ED47C7-7ADE-407A-BFBC-AC5D67BC9DEF}">
      <dsp:nvSpPr>
        <dsp:cNvPr id="0" name=""/>
        <dsp:cNvSpPr/>
      </dsp:nvSpPr>
      <dsp:spPr>
        <a:xfrm>
          <a:off x="65001" y="3179401"/>
          <a:ext cx="1177556" cy="1177556"/>
        </a:xfrm>
        <a:prstGeom prst="ellipse">
          <a:avLst/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912E7-C258-44D1-ADBC-482576BE5624}">
      <dsp:nvSpPr>
        <dsp:cNvPr id="0" name=""/>
        <dsp:cNvSpPr/>
      </dsp:nvSpPr>
      <dsp:spPr>
        <a:xfrm rot="5400000">
          <a:off x="711176" y="1449786"/>
          <a:ext cx="1301670" cy="14819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0EC42-AF24-4709-BF51-7F87CB055A6A}">
      <dsp:nvSpPr>
        <dsp:cNvPr id="0" name=""/>
        <dsp:cNvSpPr/>
      </dsp:nvSpPr>
      <dsp:spPr>
        <a:xfrm>
          <a:off x="0" y="61980"/>
          <a:ext cx="3709036" cy="1471115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Aldhabi" panose="01000000000000000000" pitchFamily="2" charset="-78"/>
              <a:cs typeface="Aldhabi" panose="01000000000000000000" pitchFamily="2" charset="-78"/>
            </a:rPr>
            <a:t>Genomics</a:t>
          </a:r>
        </a:p>
      </dsp:txBody>
      <dsp:txXfrm>
        <a:off x="71827" y="133807"/>
        <a:ext cx="3565382" cy="1327461"/>
      </dsp:txXfrm>
    </dsp:sp>
    <dsp:sp modelId="{744EAC68-9BD4-4766-82C4-AFC021EA5979}">
      <dsp:nvSpPr>
        <dsp:cNvPr id="0" name=""/>
        <dsp:cNvSpPr/>
      </dsp:nvSpPr>
      <dsp:spPr>
        <a:xfrm>
          <a:off x="3676610" y="117454"/>
          <a:ext cx="2590837" cy="1239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DNA tells what </a:t>
          </a:r>
          <a:r>
            <a:rPr lang="en-US" sz="2800" kern="1200" dirty="0">
              <a:solidFill>
                <a:srgbClr val="00B0F0"/>
              </a:solidFill>
            </a:rPr>
            <a:t>possibly</a:t>
          </a:r>
        </a:p>
      </dsp:txBody>
      <dsp:txXfrm>
        <a:off x="3676610" y="117454"/>
        <a:ext cx="2590837" cy="1239686"/>
      </dsp:txXfrm>
    </dsp:sp>
    <dsp:sp modelId="{2DEEEE45-A876-402E-9FF1-9F41160795A9}">
      <dsp:nvSpPr>
        <dsp:cNvPr id="0" name=""/>
        <dsp:cNvSpPr/>
      </dsp:nvSpPr>
      <dsp:spPr>
        <a:xfrm rot="5400000">
          <a:off x="3407437" y="3267904"/>
          <a:ext cx="1301670" cy="14819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6685025"/>
            <a:satOff val="-25325"/>
            <a:lumOff val="84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912023-7A88-499B-A7DC-B347110D2F3E}">
      <dsp:nvSpPr>
        <dsp:cNvPr id="0" name=""/>
        <dsp:cNvSpPr/>
      </dsp:nvSpPr>
      <dsp:spPr>
        <a:xfrm>
          <a:off x="1901248" y="1811519"/>
          <a:ext cx="3380678" cy="1533801"/>
        </a:xfrm>
        <a:prstGeom prst="roundRect">
          <a:avLst>
            <a:gd name="adj" fmla="val 1667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Andalus" panose="02020603050405020304" pitchFamily="18" charset="-78"/>
              <a:cs typeface="Andalus" panose="02020603050405020304" pitchFamily="18" charset="-78"/>
            </a:rPr>
            <a:t>Transcriptomics</a:t>
          </a:r>
          <a:endParaRPr lang="en-US" sz="3500" kern="1200" dirty="0"/>
        </a:p>
      </dsp:txBody>
      <dsp:txXfrm>
        <a:off x="1976135" y="1886406"/>
        <a:ext cx="3230904" cy="1384027"/>
      </dsp:txXfrm>
    </dsp:sp>
    <dsp:sp modelId="{E83DFC97-D034-43F6-B6EE-5213729B20CE}">
      <dsp:nvSpPr>
        <dsp:cNvPr id="0" name=""/>
        <dsp:cNvSpPr/>
      </dsp:nvSpPr>
      <dsp:spPr>
        <a:xfrm>
          <a:off x="5440175" y="1966955"/>
          <a:ext cx="2964274" cy="1239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ctr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RNA tells </a:t>
          </a:r>
          <a:r>
            <a:rPr lang="en-US" sz="2800" kern="1200" dirty="0"/>
            <a:t>what</a:t>
          </a:r>
          <a:r>
            <a:rPr lang="en-US" sz="2700" kern="1200" dirty="0"/>
            <a:t> </a:t>
          </a:r>
          <a:r>
            <a:rPr lang="en-US" sz="2700" kern="1200" dirty="0">
              <a:solidFill>
                <a:srgbClr val="00B0F0"/>
              </a:solidFill>
            </a:rPr>
            <a:t>probably</a:t>
          </a:r>
        </a:p>
      </dsp:txBody>
      <dsp:txXfrm>
        <a:off x="5440175" y="1966955"/>
        <a:ext cx="2964274" cy="1239686"/>
      </dsp:txXfrm>
    </dsp:sp>
    <dsp:sp modelId="{D1128BB3-D22D-4309-ADDB-91FB99D93FAB}">
      <dsp:nvSpPr>
        <dsp:cNvPr id="0" name=""/>
        <dsp:cNvSpPr/>
      </dsp:nvSpPr>
      <dsp:spPr>
        <a:xfrm>
          <a:off x="4567092" y="3467197"/>
          <a:ext cx="3594565" cy="1334008"/>
        </a:xfrm>
        <a:prstGeom prst="roundRect">
          <a:avLst>
            <a:gd name="adj" fmla="val 1667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Andalus" panose="02020603050405020304" pitchFamily="18" charset="-78"/>
              <a:cs typeface="Andalus" panose="02020603050405020304" pitchFamily="18" charset="-78"/>
            </a:rPr>
            <a:t>Proteomics</a:t>
          </a:r>
        </a:p>
      </dsp:txBody>
      <dsp:txXfrm>
        <a:off x="4632225" y="3532330"/>
        <a:ext cx="3464299" cy="1203742"/>
      </dsp:txXfrm>
    </dsp:sp>
    <dsp:sp modelId="{BB4C2C76-E424-4968-9ED1-5A48854CC01D}">
      <dsp:nvSpPr>
        <dsp:cNvPr id="0" name=""/>
        <dsp:cNvSpPr/>
      </dsp:nvSpPr>
      <dsp:spPr>
        <a:xfrm>
          <a:off x="8211688" y="3427563"/>
          <a:ext cx="2446527" cy="1239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Proteins tells what </a:t>
          </a:r>
          <a:r>
            <a:rPr lang="en-US" sz="2800" kern="1200" dirty="0">
              <a:solidFill>
                <a:srgbClr val="00B0F0"/>
              </a:solidFill>
            </a:rPr>
            <a:t>actually happen</a:t>
          </a:r>
        </a:p>
      </dsp:txBody>
      <dsp:txXfrm>
        <a:off x="8211688" y="3427563"/>
        <a:ext cx="2446527" cy="12396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10F0F-E9A5-43C4-A6A6-9C2EEBA01A3B}">
      <dsp:nvSpPr>
        <dsp:cNvPr id="0" name=""/>
        <dsp:cNvSpPr/>
      </dsp:nvSpPr>
      <dsp:spPr>
        <a:xfrm>
          <a:off x="0" y="3376144"/>
          <a:ext cx="10515599" cy="0"/>
        </a:xfrm>
        <a:prstGeom prst="line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D11EAE-26E4-4861-86D2-904030A5C5BA}">
      <dsp:nvSpPr>
        <dsp:cNvPr id="0" name=""/>
        <dsp:cNvSpPr/>
      </dsp:nvSpPr>
      <dsp:spPr>
        <a:xfrm>
          <a:off x="-202631" y="1926036"/>
          <a:ext cx="10515599" cy="0"/>
        </a:xfrm>
        <a:prstGeom prst="line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24A6B3-04FB-4310-B845-A222755D5C8F}">
      <dsp:nvSpPr>
        <dsp:cNvPr id="0" name=""/>
        <dsp:cNvSpPr/>
      </dsp:nvSpPr>
      <dsp:spPr>
        <a:xfrm>
          <a:off x="0" y="475928"/>
          <a:ext cx="10515599" cy="0"/>
        </a:xfrm>
        <a:prstGeom prst="line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19A25D-EB37-4B73-B731-DD63A4D15804}">
      <dsp:nvSpPr>
        <dsp:cNvPr id="0" name=""/>
        <dsp:cNvSpPr/>
      </dsp:nvSpPr>
      <dsp:spPr>
        <a:xfrm>
          <a:off x="2734055" y="530"/>
          <a:ext cx="7781543" cy="475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800" kern="1200" dirty="0">
              <a:latin typeface="+mn-lt"/>
            </a:rPr>
            <a:t>Protein / peptide separation</a:t>
          </a:r>
        </a:p>
      </dsp:txBody>
      <dsp:txXfrm>
        <a:off x="2734055" y="530"/>
        <a:ext cx="7781543" cy="475398"/>
      </dsp:txXfrm>
    </dsp:sp>
    <dsp:sp modelId="{387D8546-90B3-4A6E-B210-B292A30789C2}">
      <dsp:nvSpPr>
        <dsp:cNvPr id="0" name=""/>
        <dsp:cNvSpPr/>
      </dsp:nvSpPr>
      <dsp:spPr>
        <a:xfrm>
          <a:off x="0" y="0"/>
          <a:ext cx="1110710" cy="475398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n-lt"/>
            </a:rPr>
            <a:t>1.</a:t>
          </a:r>
        </a:p>
      </dsp:txBody>
      <dsp:txXfrm>
        <a:off x="23211" y="23211"/>
        <a:ext cx="1064288" cy="452187"/>
      </dsp:txXfrm>
    </dsp:sp>
    <dsp:sp modelId="{9BB20EBA-EC87-4C2E-8626-E8F04B176B09}">
      <dsp:nvSpPr>
        <dsp:cNvPr id="0" name=""/>
        <dsp:cNvSpPr/>
      </dsp:nvSpPr>
      <dsp:spPr>
        <a:xfrm>
          <a:off x="0" y="475928"/>
          <a:ext cx="10515599" cy="950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kern="1200" dirty="0">
            <a:latin typeface="+mn-lt"/>
          </a:endParaRPr>
        </a:p>
      </dsp:txBody>
      <dsp:txXfrm>
        <a:off x="0" y="475928"/>
        <a:ext cx="10515599" cy="950939"/>
      </dsp:txXfrm>
    </dsp:sp>
    <dsp:sp modelId="{704A22CC-9643-40A2-BAAA-E0DAA00EAA24}">
      <dsp:nvSpPr>
        <dsp:cNvPr id="0" name=""/>
        <dsp:cNvSpPr/>
      </dsp:nvSpPr>
      <dsp:spPr>
        <a:xfrm>
          <a:off x="2126161" y="1473257"/>
          <a:ext cx="8592068" cy="430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800" kern="1200" dirty="0">
              <a:latin typeface="+mn-lt"/>
            </a:rPr>
            <a:t>Identification and characterization of resolved proteins by MS</a:t>
          </a:r>
        </a:p>
      </dsp:txBody>
      <dsp:txXfrm>
        <a:off x="2126161" y="1473257"/>
        <a:ext cx="8592068" cy="430159"/>
      </dsp:txXfrm>
    </dsp:sp>
    <dsp:sp modelId="{5B17C6F4-62BC-47B0-8092-9955CFDFF6B1}">
      <dsp:nvSpPr>
        <dsp:cNvPr id="0" name=""/>
        <dsp:cNvSpPr/>
      </dsp:nvSpPr>
      <dsp:spPr>
        <a:xfrm>
          <a:off x="0" y="1450638"/>
          <a:ext cx="1283666" cy="475398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n-lt"/>
            </a:rPr>
            <a:t>2.</a:t>
          </a:r>
        </a:p>
      </dsp:txBody>
      <dsp:txXfrm>
        <a:off x="23211" y="1473849"/>
        <a:ext cx="1237244" cy="452187"/>
      </dsp:txXfrm>
    </dsp:sp>
    <dsp:sp modelId="{97BE1765-989B-4D40-A97D-55E98FC7DB7E}">
      <dsp:nvSpPr>
        <dsp:cNvPr id="0" name=""/>
        <dsp:cNvSpPr/>
      </dsp:nvSpPr>
      <dsp:spPr>
        <a:xfrm>
          <a:off x="0" y="1926036"/>
          <a:ext cx="10515599" cy="950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kern="1200" dirty="0">
            <a:latin typeface="+mn-lt"/>
          </a:endParaRPr>
        </a:p>
      </dsp:txBody>
      <dsp:txXfrm>
        <a:off x="0" y="1926036"/>
        <a:ext cx="10515599" cy="950939"/>
      </dsp:txXfrm>
    </dsp:sp>
    <dsp:sp modelId="{21B3BC67-6DB1-48E5-9FBC-F153072A86EF}">
      <dsp:nvSpPr>
        <dsp:cNvPr id="0" name=""/>
        <dsp:cNvSpPr/>
      </dsp:nvSpPr>
      <dsp:spPr>
        <a:xfrm>
          <a:off x="2734055" y="2900745"/>
          <a:ext cx="7781543" cy="475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800" kern="1200" dirty="0">
              <a:latin typeface="+mn-lt"/>
            </a:rPr>
            <a:t>Data analysis and applications</a:t>
          </a:r>
        </a:p>
      </dsp:txBody>
      <dsp:txXfrm>
        <a:off x="2734055" y="2900745"/>
        <a:ext cx="7781543" cy="475398"/>
      </dsp:txXfrm>
    </dsp:sp>
    <dsp:sp modelId="{1302F811-7EDE-423D-B867-3A3DE05799A7}">
      <dsp:nvSpPr>
        <dsp:cNvPr id="0" name=""/>
        <dsp:cNvSpPr/>
      </dsp:nvSpPr>
      <dsp:spPr>
        <a:xfrm>
          <a:off x="0" y="2910966"/>
          <a:ext cx="1618752" cy="475398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n-lt"/>
            </a:rPr>
            <a:t>3. </a:t>
          </a:r>
        </a:p>
      </dsp:txBody>
      <dsp:txXfrm>
        <a:off x="23211" y="2934177"/>
        <a:ext cx="1572330" cy="452187"/>
      </dsp:txXfrm>
    </dsp:sp>
    <dsp:sp modelId="{7486563E-67D9-4B47-915E-25FBD8EAA494}">
      <dsp:nvSpPr>
        <dsp:cNvPr id="0" name=""/>
        <dsp:cNvSpPr/>
      </dsp:nvSpPr>
      <dsp:spPr>
        <a:xfrm>
          <a:off x="0" y="3376144"/>
          <a:ext cx="10515599" cy="950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kern="1200" dirty="0">
            <a:latin typeface="+mn-lt"/>
          </a:endParaRPr>
        </a:p>
      </dsp:txBody>
      <dsp:txXfrm>
        <a:off x="0" y="3376144"/>
        <a:ext cx="10515599" cy="950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301F1-92E8-4546-8A28-27C7A48AC1C9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AA3D2-5EDE-47D3-9B77-3A56D1A53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45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AA3D2-5EDE-47D3-9B77-3A56D1A53E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96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AA3D2-5EDE-47D3-9B77-3A56D1A53E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6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A8A6B-A1CA-4280-BD21-851BC144F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10F68A-F154-44A4-84F9-83EB735BA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20F6D-8D24-4756-BA4F-F271CE443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D6F3-7CE6-4345-AAAB-AACDAE33682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A37C2-37A7-4A12-9E35-A8F87E084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E06C7-BC73-4031-850E-C01A8664B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6896-6278-4F96-A772-CA05F714F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6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92615-5E71-498A-9633-7D74E83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90C973-AAB2-4766-9C69-BE1433131B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D8800-6E23-4874-9C67-BD527424A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D6F3-7CE6-4345-AAAB-AACDAE33682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FA2D4-73C2-456D-95C1-ED9AFDC9B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F99B5-701C-4FAF-90C4-03F6B8780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6896-6278-4F96-A772-CA05F714F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5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8E0200-2839-4CD6-AB58-9ED9D1C352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AB076-93B3-4965-B190-596E20E77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B23CE-AA3D-4B94-9EA1-61354A743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D6F3-7CE6-4345-AAAB-AACDAE33682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30397-469E-4A88-98AD-1A02CAC3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7415E-5BDA-44AE-832B-3C6E72EB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6896-6278-4F96-A772-CA05F714F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41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A03F-108C-466D-BC57-231FC11E6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50B6-141E-4136-96EF-8FAD94A4A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3C65A-132E-45F3-B406-C303E6FC4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D6F3-7CE6-4345-AAAB-AACDAE33682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EE81B-0AE9-4B1B-A322-600C07C8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4896E-65BC-429A-8D55-8FAD283F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6896-6278-4F96-A772-CA05F714F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2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500B0-E4C1-4935-B9A2-DD2E8AD7E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6AAA8-BE6E-4AE2-AC02-4FDC3C4D7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4E2F1-C842-4005-93A7-23F93B70C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D6F3-7CE6-4345-AAAB-AACDAE33682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3AB77-C524-4B0C-959F-BAE288945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DBDC-CFE7-4EB2-B48D-FC7BC582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6896-6278-4F96-A772-CA05F714F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71999-1B6F-4B4D-8DE6-1DD8BAA03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C5F83-DCFC-47DA-8EB1-4A59FFB22D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5C540-8638-42D5-BB21-DFFEA81E3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45694-4224-4F1F-949A-1B6D4AC35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D6F3-7CE6-4345-AAAB-AACDAE33682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07FE8-900E-4A46-AB53-ECBAC20C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E9538-2E2A-4C54-AB98-ACB99BCB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6896-6278-4F96-A772-CA05F714F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55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FB943-D0A5-4845-86C4-FE660F725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BDD37-98EE-40DF-BA13-3261EF701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D7046-709E-43B4-BFDB-B7F3B71F3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038EDA-F0B3-4C13-B118-954E5BB04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2D562-66F9-4746-883B-2A421CF27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5DCBEE-F88D-4953-B4DA-1B0609557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D6F3-7CE6-4345-AAAB-AACDAE33682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1F1309-F1DC-4EC1-BCA1-DCDDE1547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963332-6CFB-4A63-BAE1-5E23DFD9A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6896-6278-4F96-A772-CA05F714F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410A0-D209-46EC-B6E0-1E20A9A0F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1E5648-F852-4D05-8056-A3ADBEF4E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D6F3-7CE6-4345-AAAB-AACDAE33682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707BD0-A00A-4F96-B519-E47B328EC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70BEE0-4616-4F8E-8BC5-D7561FE6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6896-6278-4F96-A772-CA05F714F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22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87DACD-304C-4A75-9A7F-A1DC5BB03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D6F3-7CE6-4345-AAAB-AACDAE33682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4C7998-024A-4327-8CF1-DF4C0D857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EEA0C-EC47-4589-A165-4A90C623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6896-6278-4F96-A772-CA05F714F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8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7E4A9-ADC9-41C0-94E9-81812636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E9DC6-EF3A-48C9-9C25-A4548CF7C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2F592-BC3B-4D5B-96F6-59FCCFA5E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E1FBE-B851-4621-8772-E838020EA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D6F3-7CE6-4345-AAAB-AACDAE33682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7B4AC-6EF9-4D5A-A915-8F2E22A9B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4EC73-F3B8-486C-BE7A-14150F5A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6896-6278-4F96-A772-CA05F714F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2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4D64B-B4F1-46F5-83EA-52B280C6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8BF7C4-A684-4322-9733-4E8501EDF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1D401-AA44-4C50-BF8B-71704CA79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BBB44-7C92-4457-A759-EE4A00E5E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D6F3-7CE6-4345-AAAB-AACDAE33682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10D1A-5E15-4463-B2C4-8877A0F64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CF2F4-4520-4070-A3C6-0C7622BD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6896-6278-4F96-A772-CA05F714F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3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4E9DB8-F765-4744-8AB8-A9AE1C11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0C0C5-E381-4FAF-A26E-83D76011C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37F45-6851-495A-B6E6-B33763135D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AD6F3-7CE6-4345-AAAB-AACDAE336821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D0F68-9F49-45DE-9CD3-BC4466996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87C48-4C02-48D4-98D8-058D19046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36896-6278-4F96-A772-CA05F714F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7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EAB6BF7-2AB0-4F16-B8C5-E73A834FF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solidFill>
            <a:schemeClr val="bg1"/>
          </a:solidFill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46D7501-2D65-4A7F-9C22-D2B6BEEA63E9}"/>
              </a:ext>
            </a:extLst>
          </p:cNvPr>
          <p:cNvSpPr txBox="1">
            <a:spLocks/>
          </p:cNvSpPr>
          <p:nvPr/>
        </p:nvSpPr>
        <p:spPr>
          <a:xfrm>
            <a:off x="261257" y="158396"/>
            <a:ext cx="9637486" cy="1789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Proteomics Approach Towards Periodontal Disease Diagnosis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8038BA3-E3AB-49A9-9116-DC6ECB6E842F}"/>
              </a:ext>
            </a:extLst>
          </p:cNvPr>
          <p:cNvSpPr txBox="1">
            <a:spLocks/>
          </p:cNvSpPr>
          <p:nvPr/>
        </p:nvSpPr>
        <p:spPr>
          <a:xfrm>
            <a:off x="7074568" y="5486400"/>
            <a:ext cx="4899717" cy="1213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Assist. Prof. Nada K. Imran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B.D.S. , </a:t>
            </a:r>
            <a:r>
              <a:rPr lang="en-US" sz="32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MS.c</a:t>
            </a:r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(Periodontics)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5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0EB6-29E0-4357-8E34-C1C598C5EA63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n>
                  <a:gradFill flip="none" rotWithShape="1">
                    <a:gsLst>
                      <a:gs pos="91500">
                        <a:srgbClr val="B9CBE9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Methods of protein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7F5A5-1FCE-46FC-A65F-B4186C5A5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7322"/>
            <a:ext cx="11131193" cy="495555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49A98-464E-482A-9464-60A2CAB1EB62}"/>
              </a:ext>
            </a:extLst>
          </p:cNvPr>
          <p:cNvSpPr/>
          <p:nvPr/>
        </p:nvSpPr>
        <p:spPr>
          <a:xfrm>
            <a:off x="1025611" y="3154016"/>
            <a:ext cx="2075398" cy="1046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Methods of protein detection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C01FD39-A0C3-44E5-91B7-410C24C7C1C5}"/>
              </a:ext>
            </a:extLst>
          </p:cNvPr>
          <p:cNvCxnSpPr>
            <a:cxnSpLocks/>
          </p:cNvCxnSpPr>
          <p:nvPr/>
        </p:nvCxnSpPr>
        <p:spPr>
          <a:xfrm flipV="1">
            <a:off x="3101009" y="3019080"/>
            <a:ext cx="662608" cy="584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48B97F-D7E1-4098-BD5B-8970279981C0}"/>
              </a:ext>
            </a:extLst>
          </p:cNvPr>
          <p:cNvCxnSpPr>
            <a:cxnSpLocks/>
          </p:cNvCxnSpPr>
          <p:nvPr/>
        </p:nvCxnSpPr>
        <p:spPr>
          <a:xfrm>
            <a:off x="3101009" y="3670852"/>
            <a:ext cx="662608" cy="529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78D7918-6ABF-4ECE-B5B4-C4DAEE84D512}"/>
              </a:ext>
            </a:extLst>
          </p:cNvPr>
          <p:cNvSpPr/>
          <p:nvPr/>
        </p:nvSpPr>
        <p:spPr>
          <a:xfrm>
            <a:off x="3763617" y="4274308"/>
            <a:ext cx="1775792" cy="15193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Antibody-dependent protein detection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1C14EB-9F26-4CF7-8A43-05424734EFC5}"/>
              </a:ext>
            </a:extLst>
          </p:cNvPr>
          <p:cNvSpPr/>
          <p:nvPr/>
        </p:nvSpPr>
        <p:spPr>
          <a:xfrm>
            <a:off x="3810000" y="2104679"/>
            <a:ext cx="1775792" cy="11493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Antibody-free protein detection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5EE03E-7A6C-4E93-B6AE-A7C3AC41DD1D}"/>
              </a:ext>
            </a:extLst>
          </p:cNvPr>
          <p:cNvCxnSpPr>
            <a:cxnSpLocks/>
          </p:cNvCxnSpPr>
          <p:nvPr/>
        </p:nvCxnSpPr>
        <p:spPr>
          <a:xfrm flipV="1">
            <a:off x="5579167" y="4426226"/>
            <a:ext cx="622850" cy="353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5E3BC13-B174-42BA-A629-D9B881B14CB4}"/>
              </a:ext>
            </a:extLst>
          </p:cNvPr>
          <p:cNvCxnSpPr>
            <a:cxnSpLocks/>
          </p:cNvCxnSpPr>
          <p:nvPr/>
        </p:nvCxnSpPr>
        <p:spPr>
          <a:xfrm>
            <a:off x="5632175" y="2515738"/>
            <a:ext cx="5698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174422C-5DCE-4A72-B6AA-96EF91106A08}"/>
              </a:ext>
            </a:extLst>
          </p:cNvPr>
          <p:cNvSpPr/>
          <p:nvPr/>
        </p:nvSpPr>
        <p:spPr>
          <a:xfrm>
            <a:off x="6255028" y="5262563"/>
            <a:ext cx="1937501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Immunostaining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968022-1F72-42DD-99F4-E3CD5C28E92A}"/>
              </a:ext>
            </a:extLst>
          </p:cNvPr>
          <p:cNvSpPr/>
          <p:nvPr/>
        </p:nvSpPr>
        <p:spPr>
          <a:xfrm>
            <a:off x="6182139" y="3478454"/>
            <a:ext cx="1808924" cy="91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Immonoassays</a:t>
            </a:r>
            <a:endParaRPr lang="en-US" sz="20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9BCA34-849D-413E-ACD3-1C7621DC919B}"/>
              </a:ext>
            </a:extLst>
          </p:cNvPr>
          <p:cNvSpPr/>
          <p:nvPr/>
        </p:nvSpPr>
        <p:spPr>
          <a:xfrm>
            <a:off x="6202019" y="2104680"/>
            <a:ext cx="1775792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Mass Spectrometry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D60A09B-95AC-4B0C-9300-C944192B97BF}"/>
              </a:ext>
            </a:extLst>
          </p:cNvPr>
          <p:cNvCxnSpPr>
            <a:cxnSpLocks/>
          </p:cNvCxnSpPr>
          <p:nvPr/>
        </p:nvCxnSpPr>
        <p:spPr>
          <a:xfrm>
            <a:off x="5579167" y="4914864"/>
            <a:ext cx="636104" cy="405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17F04C8-82D6-4D9D-AC23-AC38B0ACCF6A}"/>
              </a:ext>
            </a:extLst>
          </p:cNvPr>
          <p:cNvCxnSpPr>
            <a:cxnSpLocks/>
          </p:cNvCxnSpPr>
          <p:nvPr/>
        </p:nvCxnSpPr>
        <p:spPr>
          <a:xfrm flipV="1">
            <a:off x="8030821" y="2239617"/>
            <a:ext cx="649353" cy="276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622CEE9-8868-43C4-B298-3C6AF0D61F2C}"/>
              </a:ext>
            </a:extLst>
          </p:cNvPr>
          <p:cNvCxnSpPr>
            <a:cxnSpLocks/>
          </p:cNvCxnSpPr>
          <p:nvPr/>
        </p:nvCxnSpPr>
        <p:spPr>
          <a:xfrm>
            <a:off x="8030821" y="2599702"/>
            <a:ext cx="649353" cy="196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983A5F7-73A3-40DD-AEAC-35FFF7FD418D}"/>
              </a:ext>
            </a:extLst>
          </p:cNvPr>
          <p:cNvCxnSpPr>
            <a:cxnSpLocks/>
          </p:cNvCxnSpPr>
          <p:nvPr/>
        </p:nvCxnSpPr>
        <p:spPr>
          <a:xfrm>
            <a:off x="7991063" y="3920468"/>
            <a:ext cx="689111" cy="472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5AFB244F-5CFE-41E2-B6F0-27A6DB558238}"/>
              </a:ext>
            </a:extLst>
          </p:cNvPr>
          <p:cNvSpPr/>
          <p:nvPr/>
        </p:nvSpPr>
        <p:spPr>
          <a:xfrm>
            <a:off x="8733184" y="3920469"/>
            <a:ext cx="2491409" cy="22564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ELISA Western Blot Immunofluorometric assay </a:t>
            </a:r>
          </a:p>
          <a:p>
            <a:pPr algn="ctr"/>
            <a:r>
              <a:rPr lang="en-US" sz="2000" b="1" dirty="0"/>
              <a:t>Cytometric bead array Radioimmunoassay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6BE320-AE6D-4F04-97D1-5910F157A4A5}"/>
              </a:ext>
            </a:extLst>
          </p:cNvPr>
          <p:cNvSpPr/>
          <p:nvPr/>
        </p:nvSpPr>
        <p:spPr>
          <a:xfrm>
            <a:off x="8733184" y="2682840"/>
            <a:ext cx="2660374" cy="7956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Label- free proteomics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BE69F5-6D7D-494B-92CF-76FF765DB6B9}"/>
              </a:ext>
            </a:extLst>
          </p:cNvPr>
          <p:cNvSpPr/>
          <p:nvPr/>
        </p:nvSpPr>
        <p:spPr>
          <a:xfrm>
            <a:off x="8784534" y="1784176"/>
            <a:ext cx="2569265" cy="627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Label-based proteomics</a:t>
            </a:r>
          </a:p>
        </p:txBody>
      </p:sp>
    </p:spTree>
    <p:extLst>
      <p:ext uri="{BB962C8B-B14F-4D97-AF65-F5344CB8AC3E}">
        <p14:creationId xmlns:p14="http://schemas.microsoft.com/office/powerpoint/2010/main" val="108152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18EF7-718D-4ED9-BA72-C2CB6F09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5525"/>
          </a:xfr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3">
                  <a:lumMod val="105000"/>
                  <a:satMod val="103000"/>
                  <a:tint val="73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txBody>
          <a:bodyPr/>
          <a:lstStyle/>
          <a:p>
            <a:pPr algn="ctr"/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Techniques used in proteomics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B6D4E-FAAD-4A73-927D-22CCE5C0C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137920"/>
            <a:ext cx="11948160" cy="5720079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200" dirty="0"/>
              <a:t>2-D gel electrophoresis           ICAT( Isotope Coded Affinity Tag)        PMF( Peptide Mass Fingerprinting)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2" descr="Two dimensional gel electrophoresis (2-DE) – Creative Proteomics Blog">
            <a:extLst>
              <a:ext uri="{FF2B5EF4-FFF2-40B4-BE49-F238E27FC236}">
                <a16:creationId xmlns:a16="http://schemas.microsoft.com/office/drawing/2014/main" id="{C3627AFD-8C8B-4439-B1E9-1F51C576DE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wo dimensional gel electrophoresis (2-DE) – Creative Proteomics Blog">
            <a:extLst>
              <a:ext uri="{FF2B5EF4-FFF2-40B4-BE49-F238E27FC236}">
                <a16:creationId xmlns:a16="http://schemas.microsoft.com/office/drawing/2014/main" id="{3A932807-D154-411E-A4F6-B623C3152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" y="1548764"/>
            <a:ext cx="3718559" cy="462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chematic of the design and workflow for Isotope Coded Affinity Tagging...  | Download Scientific Diagram">
            <a:extLst>
              <a:ext uri="{FF2B5EF4-FFF2-40B4-BE49-F238E27FC236}">
                <a16:creationId xmlns:a16="http://schemas.microsoft.com/office/drawing/2014/main" id="{463090A4-A9A2-4825-B6A1-313B8352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2016362"/>
            <a:ext cx="3535681" cy="430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eptide mass fingerprinting - Wikipedia">
            <a:extLst>
              <a:ext uri="{FF2B5EF4-FFF2-40B4-BE49-F238E27FC236}">
                <a16:creationId xmlns:a16="http://schemas.microsoft.com/office/drawing/2014/main" id="{FE90E2F7-4C6D-46FE-A9EB-9F3E723C8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79" y="2016362"/>
            <a:ext cx="3550121" cy="416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43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Matrix-assisted Laser Desorption/Ionization - Creative Proteomics">
            <a:extLst>
              <a:ext uri="{FF2B5EF4-FFF2-40B4-BE49-F238E27FC236}">
                <a16:creationId xmlns:a16="http://schemas.microsoft.com/office/drawing/2014/main" id="{906C4372-154B-4EBD-8F9C-6B8290AA76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" y="1940560"/>
            <a:ext cx="4881880" cy="435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5A6590-1277-4131-80AC-CA0654AA39DC}"/>
              </a:ext>
            </a:extLst>
          </p:cNvPr>
          <p:cNvSpPr txBox="1"/>
          <p:nvPr/>
        </p:nvSpPr>
        <p:spPr>
          <a:xfrm>
            <a:off x="71120" y="658892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MALDI ( Matrix-Assisted Laser Desorption/ Ionization) </a:t>
            </a:r>
          </a:p>
        </p:txBody>
      </p:sp>
      <p:pic>
        <p:nvPicPr>
          <p:cNvPr id="9" name="Picture 10" descr="Mass Spectrometry - Instrumentation, Principles, Applications">
            <a:extLst>
              <a:ext uri="{FF2B5EF4-FFF2-40B4-BE49-F238E27FC236}">
                <a16:creationId xmlns:a16="http://schemas.microsoft.com/office/drawing/2014/main" id="{D3175B15-6BA3-47BC-A975-E6DE40D12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0" y="1940560"/>
            <a:ext cx="503936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ED8A86-AF48-4B19-8BFA-E17A97847AE9}"/>
              </a:ext>
            </a:extLst>
          </p:cNvPr>
          <p:cNvSpPr txBox="1"/>
          <p:nvPr/>
        </p:nvSpPr>
        <p:spPr>
          <a:xfrm>
            <a:off x="6553200" y="658892"/>
            <a:ext cx="406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/>
              <a:t>Mass spectroscopy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3551195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C9B934-1EAD-4B50-B880-65FA5C74E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Andalus" panose="02020603050405020304" pitchFamily="18" charset="-78"/>
                <a:cs typeface="Andalus" panose="02020603050405020304" pitchFamily="18" charset="-78"/>
              </a:rPr>
              <a:t>The major steps of proteomics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C54169-164A-4728-9783-B89BDB1F3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392680" cy="64325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 err="1"/>
              <a:t>Seperation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95A702-8964-4E55-8DDA-542004694251}"/>
              </a:ext>
            </a:extLst>
          </p:cNvPr>
          <p:cNvSpPr/>
          <p:nvPr/>
        </p:nvSpPr>
        <p:spPr>
          <a:xfrm>
            <a:off x="2210240" y="2771775"/>
            <a:ext cx="2392680" cy="6572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Identification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3A5679-5AF9-4C73-A54E-C45D93939B75}"/>
              </a:ext>
            </a:extLst>
          </p:cNvPr>
          <p:cNvSpPr/>
          <p:nvPr/>
        </p:nvSpPr>
        <p:spPr>
          <a:xfrm>
            <a:off x="3561202" y="3731895"/>
            <a:ext cx="2392680" cy="6572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Quantification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A70F20-9461-49C9-A5F6-C38D8646532B}"/>
              </a:ext>
            </a:extLst>
          </p:cNvPr>
          <p:cNvSpPr/>
          <p:nvPr/>
        </p:nvSpPr>
        <p:spPr>
          <a:xfrm>
            <a:off x="5074443" y="4692015"/>
            <a:ext cx="2392680" cy="6572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Analysis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257B47-9B75-4896-B312-AAEC8B2D8257}"/>
              </a:ext>
            </a:extLst>
          </p:cNvPr>
          <p:cNvSpPr/>
          <p:nvPr/>
        </p:nvSpPr>
        <p:spPr>
          <a:xfrm>
            <a:off x="3996096" y="5907405"/>
            <a:ext cx="5645744" cy="8572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Cell and tissue physiology, diagnosis, and drug development</a:t>
            </a:r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48CCDC8E-C1EA-4E08-9337-EBE5F84C0C4D}"/>
              </a:ext>
            </a:extLst>
          </p:cNvPr>
          <p:cNvSpPr/>
          <p:nvPr/>
        </p:nvSpPr>
        <p:spPr>
          <a:xfrm rot="5400000">
            <a:off x="1832432" y="2520633"/>
            <a:ext cx="398429" cy="357187"/>
          </a:xfrm>
          <a:prstGeom prst="bent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Bent-Up 11">
            <a:extLst>
              <a:ext uri="{FF2B5EF4-FFF2-40B4-BE49-F238E27FC236}">
                <a16:creationId xmlns:a16="http://schemas.microsoft.com/office/drawing/2014/main" id="{BE27166C-B50F-4F62-BA03-E7BFC0D892AD}"/>
              </a:ext>
            </a:extLst>
          </p:cNvPr>
          <p:cNvSpPr/>
          <p:nvPr/>
        </p:nvSpPr>
        <p:spPr>
          <a:xfrm rot="5400000">
            <a:off x="3210259" y="3456606"/>
            <a:ext cx="398429" cy="357187"/>
          </a:xfrm>
          <a:prstGeom prst="bent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Bent-Up 12">
            <a:extLst>
              <a:ext uri="{FF2B5EF4-FFF2-40B4-BE49-F238E27FC236}">
                <a16:creationId xmlns:a16="http://schemas.microsoft.com/office/drawing/2014/main" id="{C30CFA14-6D4D-4297-AFB2-5E2709B12719}"/>
              </a:ext>
            </a:extLst>
          </p:cNvPr>
          <p:cNvSpPr/>
          <p:nvPr/>
        </p:nvSpPr>
        <p:spPr>
          <a:xfrm rot="5400000">
            <a:off x="4696635" y="4409741"/>
            <a:ext cx="398429" cy="357187"/>
          </a:xfrm>
          <a:prstGeom prst="bent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DD0DD1B-F1FC-4E40-890E-1EF5A78C473C}"/>
              </a:ext>
            </a:extLst>
          </p:cNvPr>
          <p:cNvSpPr/>
          <p:nvPr/>
        </p:nvSpPr>
        <p:spPr>
          <a:xfrm>
            <a:off x="6229350" y="5400675"/>
            <a:ext cx="200025" cy="485775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6C0F3F-0A99-4354-A4E9-F98584FBA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79" y="1874504"/>
            <a:ext cx="4640421" cy="35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60790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B366A755-2694-46FC-8E58-EDB06575B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239"/>
            <a:ext cx="12192000" cy="6616907"/>
          </a:xfrm>
        </p:spPr>
      </p:pic>
    </p:spTree>
    <p:extLst>
      <p:ext uri="{BB962C8B-B14F-4D97-AF65-F5344CB8AC3E}">
        <p14:creationId xmlns:p14="http://schemas.microsoft.com/office/powerpoint/2010/main" val="172572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61D31-689D-4705-BED5-A17F895F0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6314"/>
            <a:ext cx="12192000" cy="546168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ar-IQ" dirty="0"/>
              <a:t> </a:t>
            </a:r>
            <a:r>
              <a:rPr lang="en-US" dirty="0"/>
              <a:t>Assessment of </a:t>
            </a:r>
            <a:r>
              <a:rPr lang="en-US" b="1" dirty="0">
                <a:solidFill>
                  <a:srgbClr val="C00000"/>
                </a:solidFill>
              </a:rPr>
              <a:t>complete protein profiles</a:t>
            </a:r>
            <a:r>
              <a:rPr lang="en-US" dirty="0"/>
              <a:t> in health compare to periodontitis has been the goal of the proteomics approach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en-US" dirty="0"/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/>
              <a:t>Proteome analysis of </a:t>
            </a:r>
            <a:r>
              <a:rPr lang="en-US" b="1" dirty="0">
                <a:solidFill>
                  <a:srgbClr val="C00000"/>
                </a:solidFill>
              </a:rPr>
              <a:t>bone and dental structure </a:t>
            </a:r>
            <a:r>
              <a:rPr lang="en-US" dirty="0"/>
              <a:t>(enamel, periodontal ligament, and cementum) and </a:t>
            </a:r>
            <a:r>
              <a:rPr lang="en-US" b="1" dirty="0">
                <a:solidFill>
                  <a:srgbClr val="C00000"/>
                </a:solidFill>
              </a:rPr>
              <a:t>oral fluid diagnostics </a:t>
            </a:r>
            <a:r>
              <a:rPr lang="en-US" dirty="0"/>
              <a:t>(saliva and GCF) are the primary areas where dental proteomics has shown promising outcomes 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en-US" dirty="0"/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/>
              <a:t>Evidence suggests that proteomics facilitate the </a:t>
            </a:r>
            <a:r>
              <a:rPr lang="en-US" b="1" dirty="0">
                <a:solidFill>
                  <a:srgbClr val="C00000"/>
                </a:solidFill>
              </a:rPr>
              <a:t>identification of GCF biochemical markers</a:t>
            </a:r>
            <a:r>
              <a:rPr lang="en-US" dirty="0"/>
              <a:t> in patients with periodontal disease </a:t>
            </a:r>
            <a:endParaRPr lang="en-US" dirty="0">
              <a:highlight>
                <a:srgbClr val="C0C0C0"/>
              </a:highlight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en-US" dirty="0"/>
          </a:p>
          <a:p>
            <a:pPr algn="just">
              <a:lnSpc>
                <a:spcPct val="110000"/>
              </a:lnSpc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7568CE-8655-4F27-A8C5-FB890B1DD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35676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Proteomics and periodontal diseases diagnosis</a:t>
            </a:r>
          </a:p>
        </p:txBody>
      </p:sp>
    </p:spTree>
    <p:extLst>
      <p:ext uri="{BB962C8B-B14F-4D97-AF65-F5344CB8AC3E}">
        <p14:creationId xmlns:p14="http://schemas.microsoft.com/office/powerpoint/2010/main" val="252032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F445F-5942-439D-94F4-E26EC13CB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1999" cy="6857999"/>
          </a:xfr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en-US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A biomarker can be used </a:t>
            </a:r>
            <a:r>
              <a:rPr lang="en-US" b="1" dirty="0">
                <a:solidFill>
                  <a:srgbClr val="C00000"/>
                </a:solidFill>
              </a:rPr>
              <a:t>instead of traditional diagnostic procedures </a:t>
            </a:r>
            <a:r>
              <a:rPr lang="en-US" dirty="0"/>
              <a:t>when and where a periodontal professional is not available.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sz="2800" dirty="0"/>
              <a:t>roteomic technologies that have been previously introduced to discover and identify prospective GCF biomarkers for periodontal diseases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dirty="0"/>
          </a:p>
          <a:p>
            <a:pPr marL="0" indent="0" algn="just">
              <a:lnSpc>
                <a:spcPct val="150000"/>
              </a:lnSpc>
              <a:buNone/>
            </a:pPr>
            <a:endParaRPr lang="en-US" b="1" dirty="0">
              <a:solidFill>
                <a:srgbClr val="C00000"/>
              </a:solidFill>
              <a:highlight>
                <a:srgbClr val="C0C0C0"/>
              </a:highlight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ar-IQ" dirty="0"/>
          </a:p>
          <a:p>
            <a:pPr marL="0" indent="0" algn="just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93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984DDF-EFB3-4E87-9135-3AFF29158F3B}"/>
              </a:ext>
            </a:extLst>
          </p:cNvPr>
          <p:cNvSpPr txBox="1"/>
          <p:nvPr/>
        </p:nvSpPr>
        <p:spPr>
          <a:xfrm>
            <a:off x="838200" y="2413338"/>
            <a:ext cx="10002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00E684-F231-43CC-A766-FBB1DF06581F}"/>
              </a:ext>
            </a:extLst>
          </p:cNvPr>
          <p:cNvSpPr txBox="1"/>
          <p:nvPr/>
        </p:nvSpPr>
        <p:spPr>
          <a:xfrm>
            <a:off x="0" y="-1"/>
            <a:ext cx="12192000" cy="7135158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Most proteomic studies have been performed on different biological samples but not on </a:t>
            </a:r>
            <a:r>
              <a:rPr lang="en-US" sz="2800" b="1" dirty="0">
                <a:solidFill>
                  <a:srgbClr val="C00000"/>
                </a:solidFill>
              </a:rPr>
              <a:t>periodontal pocket tissue </a:t>
            </a:r>
            <a:r>
              <a:rPr lang="en-US" sz="2800" dirty="0"/>
              <a:t>that is the </a:t>
            </a:r>
            <a:r>
              <a:rPr lang="en-US" sz="2800" dirty="0" err="1"/>
              <a:t>anatomo</a:t>
            </a:r>
            <a:r>
              <a:rPr lang="en-US" sz="2800" dirty="0"/>
              <a:t>-pathological lesion signifying for the clinical diagnosis of the periodontal disease. </a:t>
            </a:r>
          </a:p>
          <a:p>
            <a:pPr algn="just">
              <a:lnSpc>
                <a:spcPct val="150000"/>
              </a:lnSpc>
            </a:pPr>
            <a:endParaRPr lang="en-US" sz="2800" dirty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S100A9, HSPB1, LEG7 and 14-3-3 </a:t>
            </a:r>
            <a:r>
              <a:rPr lang="en-US" sz="2800" dirty="0"/>
              <a:t>proteins resulted over-expressed in periodontal pocket tissue when compared with healthy patient analogous tissue. </a:t>
            </a:r>
          </a:p>
          <a:p>
            <a:pPr algn="just">
              <a:lnSpc>
                <a:spcPct val="150000"/>
              </a:lnSpc>
            </a:pPr>
            <a:endParaRPr lang="en-US" sz="2800" dirty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The S100 proteins are family of </a:t>
            </a:r>
            <a:r>
              <a:rPr lang="en-US" sz="2800" b="1" dirty="0">
                <a:solidFill>
                  <a:srgbClr val="0070C0"/>
                </a:solidFill>
              </a:rPr>
              <a:t>calcium-binding cytosolic proteins</a:t>
            </a:r>
            <a:endParaRPr lang="en-US" sz="2800" dirty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/>
          </a:p>
          <a:p>
            <a:pPr algn="just">
              <a:lnSpc>
                <a:spcPct val="15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466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4E7F19-4D09-40B7-A4C6-B3CEC25D0F40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3200" dirty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Some of its member, like S100A6, S100A7, S100A8, S100A9 and S100A11 were reported upregulated in periodontitis</a:t>
            </a:r>
          </a:p>
          <a:p>
            <a:pPr algn="just">
              <a:lnSpc>
                <a:spcPct val="150000"/>
              </a:lnSpc>
            </a:pPr>
            <a:r>
              <a:rPr lang="en-US" sz="3200" dirty="0"/>
              <a:t>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In fact, Gao et al. found that </a:t>
            </a:r>
            <a:r>
              <a:rPr lang="en-US" sz="3200" b="1" dirty="0">
                <a:solidFill>
                  <a:srgbClr val="C00000"/>
                </a:solidFill>
              </a:rPr>
              <a:t>Calprotectin</a:t>
            </a:r>
            <a:r>
              <a:rPr lang="en-US" sz="3200" dirty="0"/>
              <a:t> (heterodimer of S100A8 and S100A9) exerts the expression of proinflammatory cytokines in human gingival fibroblasts through S100A9-TLR4 interactions</a:t>
            </a:r>
          </a:p>
        </p:txBody>
      </p:sp>
    </p:spTree>
    <p:extLst>
      <p:ext uri="{BB962C8B-B14F-4D97-AF65-F5344CB8AC3E}">
        <p14:creationId xmlns:p14="http://schemas.microsoft.com/office/powerpoint/2010/main" val="38454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62C267-154E-4BC8-8170-C87AD0076AEE}"/>
              </a:ext>
            </a:extLst>
          </p:cNvPr>
          <p:cNvSpPr txBox="1"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800" dirty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</a:rPr>
              <a:t>Albumin</a:t>
            </a:r>
            <a:r>
              <a:rPr lang="en-US" sz="2800" dirty="0"/>
              <a:t> has the </a:t>
            </a:r>
            <a:r>
              <a:rPr lang="en-US" sz="2800" b="1" dirty="0">
                <a:solidFill>
                  <a:srgbClr val="00B0F0"/>
                </a:solidFill>
              </a:rPr>
              <a:t>highest quantity</a:t>
            </a:r>
            <a:r>
              <a:rPr lang="en-US" sz="2800" dirty="0"/>
              <a:t>, followed by </a:t>
            </a:r>
            <a:r>
              <a:rPr lang="en-US" sz="2800" b="1" dirty="0">
                <a:solidFill>
                  <a:srgbClr val="00B0F0"/>
                </a:solidFill>
              </a:rPr>
              <a:t>immunoglobulin</a:t>
            </a:r>
            <a:r>
              <a:rPr lang="en-US" sz="2800" dirty="0"/>
              <a:t> and keratin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Albumin is in accordance with other studies that found to be upregulated 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in periodontitis and gingivitis in a large number.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In contrast to cytokines, several enzymes associated with polymorphonuclear cells (PMN), such as matrix metalloproteinase-8 (MMP-8), cathepsin G, and myeloperoxidase are found. </a:t>
            </a:r>
          </a:p>
          <a:p>
            <a:pPr algn="just">
              <a:lnSpc>
                <a:spcPct val="15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57787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713BF-79EC-4DF4-94C4-87D5C38F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2938"/>
          </a:xfr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sz="4400" dirty="0">
                <a:solidFill>
                  <a:srgbClr val="202124"/>
                </a:solidFill>
                <a:effectLst/>
                <a:latin typeface="Andalus" panose="02020603050405020304" pitchFamily="18" charset="-78"/>
                <a:ea typeface="Calibri" panose="020F0502020204030204" pitchFamily="34" charset="0"/>
                <a:cs typeface="Andalus" panose="02020603050405020304" pitchFamily="18" charset="-78"/>
              </a:rPr>
              <a:t>Proteomic analysis</a:t>
            </a:r>
            <a:endParaRPr lang="en-US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CC1D-C526-46D3-8D71-210EF9D7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2208"/>
            <a:ext cx="10515600" cy="541626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Proteomic </a:t>
            </a:r>
            <a:r>
              <a:rPr lang="en-US" sz="26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r>
              <a:rPr lang="en-US" sz="22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(proteomics) refers to the systematic identification and quantification of the complete complement of proteins (the proteome) of a biological system (cell, tissue, organ, biological fluid, or organism) at a specific point in time.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 descr="Proteome Analysis - an overview | ScienceDirect Topics">
            <a:extLst>
              <a:ext uri="{FF2B5EF4-FFF2-40B4-BE49-F238E27FC236}">
                <a16:creationId xmlns:a16="http://schemas.microsoft.com/office/drawing/2014/main" id="{40C13F54-8766-410B-B88B-A119D7E50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970" y="3427247"/>
            <a:ext cx="5607050" cy="3063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28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chemeClr val="accent4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7AE498-0B39-46AF-BA77-9FD5FE93676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61520" cy="6858000"/>
          </a:xfrm>
          <a:prstGeom prst="rect">
            <a:avLst/>
          </a:prstGeom>
          <a:gradFill>
            <a:gsLst>
              <a:gs pos="83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 Upregulated level of </a:t>
            </a:r>
            <a:r>
              <a:rPr lang="en-US" b="1" dirty="0">
                <a:solidFill>
                  <a:srgbClr val="C00000"/>
                </a:solidFill>
              </a:rPr>
              <a:t>actins and actin-related proteins</a:t>
            </a:r>
            <a:r>
              <a:rPr lang="en-US" dirty="0"/>
              <a:t> were detected in GCF and saliva of periodontitis patients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High concentration of </a:t>
            </a:r>
            <a:r>
              <a:rPr lang="en-US" b="1" dirty="0">
                <a:solidFill>
                  <a:srgbClr val="C00000"/>
                </a:solidFill>
              </a:rPr>
              <a:t>L-</a:t>
            </a:r>
            <a:r>
              <a:rPr lang="en-US" b="1" dirty="0" err="1">
                <a:solidFill>
                  <a:srgbClr val="C00000"/>
                </a:solidFill>
              </a:rPr>
              <a:t>plastin</a:t>
            </a:r>
            <a:r>
              <a:rPr lang="en-US" b="1" dirty="0">
                <a:solidFill>
                  <a:srgbClr val="C00000"/>
                </a:solidFill>
              </a:rPr>
              <a:t> in GCF </a:t>
            </a:r>
            <a:r>
              <a:rPr lang="en-US" dirty="0"/>
              <a:t>is assumed to facilitate PMN in the inflammatory area, so PMN </a:t>
            </a:r>
            <a:r>
              <a:rPr lang="en-US" dirty="0" err="1"/>
              <a:t>hypereaction</a:t>
            </a:r>
            <a:r>
              <a:rPr lang="en-US" dirty="0"/>
              <a:t> occurs in periodontal disease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Among all </a:t>
            </a:r>
            <a:r>
              <a:rPr lang="en-US" b="1" dirty="0">
                <a:solidFill>
                  <a:srgbClr val="00B0F0"/>
                </a:solidFill>
              </a:rPr>
              <a:t>upregulated proteins</a:t>
            </a:r>
            <a:r>
              <a:rPr lang="en-US" dirty="0"/>
              <a:t>, there were also </a:t>
            </a:r>
            <a:r>
              <a:rPr lang="en-US" b="1" dirty="0">
                <a:solidFill>
                  <a:srgbClr val="00B0F0"/>
                </a:solidFill>
              </a:rPr>
              <a:t>downregulated proteins </a:t>
            </a:r>
            <a:r>
              <a:rPr lang="en-US" dirty="0"/>
              <a:t>that found in periodontitis. </a:t>
            </a:r>
            <a:r>
              <a:rPr lang="en-US" b="1" dirty="0">
                <a:solidFill>
                  <a:srgbClr val="C00000"/>
                </a:solidFill>
              </a:rPr>
              <a:t>Cystatin </a:t>
            </a:r>
            <a:r>
              <a:rPr lang="en-US" dirty="0"/>
              <a:t>has a protease inhibitory property</a:t>
            </a:r>
          </a:p>
        </p:txBody>
      </p:sp>
    </p:spTree>
    <p:extLst>
      <p:ext uri="{BB962C8B-B14F-4D97-AF65-F5344CB8AC3E}">
        <p14:creationId xmlns:p14="http://schemas.microsoft.com/office/powerpoint/2010/main" val="55742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2EA00-1561-4A62-B700-E042CD25F3DD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801A2-B523-4A30-B9FB-4A463E454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 Proteomics is a composite study of a set of proteins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 The detailed protein studies will shed light on the role of protein modification in protein function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 The development of proteomics renders us with a powerful tool to examine biochemical processes at the molecular level and identify sets of proteins, that can be used for diagnosis of multiple diseases</a:t>
            </a:r>
          </a:p>
        </p:txBody>
      </p:sp>
    </p:spTree>
    <p:extLst>
      <p:ext uri="{BB962C8B-B14F-4D97-AF65-F5344CB8AC3E}">
        <p14:creationId xmlns:p14="http://schemas.microsoft.com/office/powerpoint/2010/main" val="6372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teomics – University of Copenhagen">
            <a:hlinkClick r:id="" action="ppaction://media"/>
            <a:extLst>
              <a:ext uri="{FF2B5EF4-FFF2-40B4-BE49-F238E27FC236}">
                <a16:creationId xmlns:a16="http://schemas.microsoft.com/office/drawing/2014/main" id="{40699A4E-7C5F-40B4-B43F-F24C2C6458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60638"/>
            <a:ext cx="10515599" cy="6016325"/>
          </a:xfrm>
        </p:spPr>
      </p:pic>
    </p:spTree>
    <p:extLst>
      <p:ext uri="{BB962C8B-B14F-4D97-AF65-F5344CB8AC3E}">
        <p14:creationId xmlns:p14="http://schemas.microsoft.com/office/powerpoint/2010/main" val="162863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intage vector thank you made with love handwritten inscription. hand drawn  lettering. Thank you calligraphy. Thank you card. Vector illustration.  Stock Vector | Adobe Stock">
            <a:extLst>
              <a:ext uri="{FF2B5EF4-FFF2-40B4-BE49-F238E27FC236}">
                <a16:creationId xmlns:a16="http://schemas.microsoft.com/office/drawing/2014/main" id="{C67463CF-8FDC-4232-B0F1-4829523BB5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52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1CC3F-9A56-4C6D-ADD4-9248CEBBECC5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sz="4400" dirty="0">
                <a:effectLst/>
                <a:latin typeface="Andalus" panose="02020603050405020304" pitchFamily="18" charset="-78"/>
                <a:ea typeface="Calibri" panose="020F0502020204030204" pitchFamily="34" charset="0"/>
                <a:cs typeface="Andalus" panose="02020603050405020304" pitchFamily="18" charset="-78"/>
              </a:rPr>
              <a:t>The </a:t>
            </a:r>
            <a:r>
              <a:rPr lang="en-US" dirty="0">
                <a:latin typeface="Andalus" panose="02020603050405020304" pitchFamily="18" charset="-78"/>
                <a:ea typeface="Calibri" panose="020F0502020204030204" pitchFamily="34" charset="0"/>
                <a:cs typeface="Andalus" panose="02020603050405020304" pitchFamily="18" charset="-78"/>
              </a:rPr>
              <a:t>proteome</a:t>
            </a:r>
            <a:endParaRPr lang="en-US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E8B03-FED5-4BC1-960D-C4240ABAB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the entire set of proteins produced or modified by an organism or system. </a:t>
            </a:r>
          </a:p>
          <a:p>
            <a:pPr marL="0" indent="0">
              <a:buNone/>
            </a:pPr>
            <a:endParaRPr lang="en-US" sz="1800" dirty="0">
              <a:solidFill>
                <a:srgbClr val="202122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sz="1800" dirty="0">
              <a:solidFill>
                <a:srgbClr val="202122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1030" name="Picture 6" descr="Difference between Genome, Transcriptome, Proteome and Metabolome">
            <a:extLst>
              <a:ext uri="{FF2B5EF4-FFF2-40B4-BE49-F238E27FC236}">
                <a16:creationId xmlns:a16="http://schemas.microsoft.com/office/drawing/2014/main" id="{AC33C7D3-B948-4F35-BA88-08E26631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196" y="2439662"/>
            <a:ext cx="9277607" cy="441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206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ADD84-F976-4B41-8520-C99997BC9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3564"/>
            <a:ext cx="10915437" cy="6043399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Proteomics: 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the study of the proteome , it uses technologies ranging from genetic analysis to MS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57A50D5-9F06-42EA-BC6B-65DF31A6FB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3696683"/>
              </p:ext>
            </p:extLst>
          </p:nvPr>
        </p:nvGraphicFramePr>
        <p:xfrm>
          <a:off x="838199" y="1428108"/>
          <a:ext cx="10915437" cy="4710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50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A8FC40B-229E-4858-B2E0-AA55A8B5E1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874799"/>
              </p:ext>
            </p:extLst>
          </p:nvPr>
        </p:nvGraphicFramePr>
        <p:xfrm>
          <a:off x="838199" y="1825625"/>
          <a:ext cx="10966807" cy="4801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51F184C0-564D-41C3-9B4A-22FCC4125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Andalus" panose="02020603050405020304" pitchFamily="18" charset="-78"/>
                <a:cs typeface="Andalus" panose="02020603050405020304" pitchFamily="18" charset="-78"/>
              </a:rPr>
              <a:t>Why Proteomics ??</a:t>
            </a:r>
            <a:endParaRPr lang="en-US" sz="66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880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4AB0F-8562-4B37-AC55-9D95D26A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8725"/>
          </a:xfr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Types of proteins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A63416-16CD-4AFC-8A52-100E4FB43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43173"/>
            <a:ext cx="4981576" cy="448097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80FE1-A00E-4987-992B-6D3135DD7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43172"/>
            <a:ext cx="5376863" cy="448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4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177C-51B5-4F63-ADC0-4F5B6A19B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075"/>
            <a:ext cx="10515600" cy="1325563"/>
          </a:xfr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Types of proteomics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A9346-D02F-4726-86FD-4BE7FA200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lowchart: Punched Tape 5">
            <a:extLst>
              <a:ext uri="{FF2B5EF4-FFF2-40B4-BE49-F238E27FC236}">
                <a16:creationId xmlns:a16="http://schemas.microsoft.com/office/drawing/2014/main" id="{08951AEF-A452-4EAD-8E3F-6265A5683742}"/>
              </a:ext>
            </a:extLst>
          </p:cNvPr>
          <p:cNvSpPr/>
          <p:nvPr/>
        </p:nvSpPr>
        <p:spPr>
          <a:xfrm>
            <a:off x="982894" y="1825623"/>
            <a:ext cx="2445250" cy="1500245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Structural proteomics</a:t>
            </a:r>
          </a:p>
        </p:txBody>
      </p:sp>
      <p:sp>
        <p:nvSpPr>
          <p:cNvPr id="7" name="Flowchart: Punched Tape 6">
            <a:extLst>
              <a:ext uri="{FF2B5EF4-FFF2-40B4-BE49-F238E27FC236}">
                <a16:creationId xmlns:a16="http://schemas.microsoft.com/office/drawing/2014/main" id="{80F6BB3F-F24E-46E3-8E23-C814AB6F1BE3}"/>
              </a:ext>
            </a:extLst>
          </p:cNvPr>
          <p:cNvSpPr/>
          <p:nvPr/>
        </p:nvSpPr>
        <p:spPr>
          <a:xfrm>
            <a:off x="982894" y="4144073"/>
            <a:ext cx="2445250" cy="1500244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Functional proteomics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2745BDC-9A19-46C0-BB3B-EF8C30FF65C1}"/>
              </a:ext>
            </a:extLst>
          </p:cNvPr>
          <p:cNvSpPr/>
          <p:nvPr/>
        </p:nvSpPr>
        <p:spPr>
          <a:xfrm>
            <a:off x="3428143" y="2333429"/>
            <a:ext cx="537681" cy="4846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3C56430-FAEA-41D8-8AFC-DC8F808A2E0F}"/>
              </a:ext>
            </a:extLst>
          </p:cNvPr>
          <p:cNvSpPr/>
          <p:nvPr/>
        </p:nvSpPr>
        <p:spPr>
          <a:xfrm>
            <a:off x="3410046" y="4651879"/>
            <a:ext cx="537681" cy="4846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5B5EA14-8048-40AF-9242-4F62DCFB5966}"/>
              </a:ext>
            </a:extLst>
          </p:cNvPr>
          <p:cNvSpPr/>
          <p:nvPr/>
        </p:nvSpPr>
        <p:spPr>
          <a:xfrm>
            <a:off x="3965825" y="1825624"/>
            <a:ext cx="7243281" cy="1713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To build a body of structural information that will help predict the structure&amp; function for almost any protein from knowledge of it’s coding sequence</a:t>
            </a:r>
            <a:endParaRPr lang="en-US" sz="2000" dirty="0">
              <a:highlight>
                <a:srgbClr val="C0C0C0"/>
              </a:highlight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C48EC7-B20D-47B1-8C78-263C1770C70F}"/>
              </a:ext>
            </a:extLst>
          </p:cNvPr>
          <p:cNvSpPr/>
          <p:nvPr/>
        </p:nvSpPr>
        <p:spPr>
          <a:xfrm>
            <a:off x="3894703" y="3992880"/>
            <a:ext cx="7243281" cy="1971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To analyze the characteristics of molecular protein-networks involved in a living cell , It concentrates on the following two issues:</a:t>
            </a:r>
          </a:p>
          <a:p>
            <a:r>
              <a:rPr lang="en-US" sz="2000" dirty="0"/>
              <a:t> (</a:t>
            </a:r>
            <a:r>
              <a:rPr lang="en-US" sz="2000" dirty="0" err="1"/>
              <a:t>i</a:t>
            </a:r>
            <a:r>
              <a:rPr lang="en-US" sz="2000" dirty="0"/>
              <a:t>) Elucidation of biological functions of unknown proteins</a:t>
            </a:r>
          </a:p>
          <a:p>
            <a:r>
              <a:rPr lang="en-US" sz="2000" dirty="0"/>
              <a:t> (ii) Cellular activity at molecular level.</a:t>
            </a:r>
          </a:p>
        </p:txBody>
      </p:sp>
    </p:spTree>
    <p:extLst>
      <p:ext uri="{BB962C8B-B14F-4D97-AF65-F5344CB8AC3E}">
        <p14:creationId xmlns:p14="http://schemas.microsoft.com/office/powerpoint/2010/main" val="196155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3F6FD-16A7-43B2-9869-7C658B48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832" y="3625101"/>
            <a:ext cx="2838650" cy="1729219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Cell map or interaction </a:t>
            </a:r>
          </a:p>
        </p:txBody>
      </p:sp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id="{698A149F-92AB-4480-A649-7199A3B8259B}"/>
              </a:ext>
            </a:extLst>
          </p:cNvPr>
          <p:cNvSpPr/>
          <p:nvPr/>
        </p:nvSpPr>
        <p:spPr>
          <a:xfrm>
            <a:off x="915832" y="833120"/>
            <a:ext cx="2445250" cy="1628358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Expression proteomics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E37EB77-8DF2-424A-8C9D-851E98955603}"/>
              </a:ext>
            </a:extLst>
          </p:cNvPr>
          <p:cNvSpPr/>
          <p:nvPr/>
        </p:nvSpPr>
        <p:spPr>
          <a:xfrm>
            <a:off x="3350925" y="1282281"/>
            <a:ext cx="537681" cy="4846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939C04A-44FB-44A0-80D7-71E7EB3CDDA3}"/>
              </a:ext>
            </a:extLst>
          </p:cNvPr>
          <p:cNvSpPr/>
          <p:nvPr/>
        </p:nvSpPr>
        <p:spPr>
          <a:xfrm>
            <a:off x="3754482" y="4247394"/>
            <a:ext cx="537681" cy="4846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20BAAE-F03D-4C46-A098-B2B8F69898D3}"/>
              </a:ext>
            </a:extLst>
          </p:cNvPr>
          <p:cNvSpPr/>
          <p:nvPr/>
        </p:nvSpPr>
        <p:spPr>
          <a:xfrm>
            <a:off x="3888606" y="1025745"/>
            <a:ext cx="7243281" cy="12431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It refers to the quantitative study of protein expression between samples differing by some variable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012F0D-8DEE-4BCB-8520-371DA5965B53}"/>
              </a:ext>
            </a:extLst>
          </p:cNvPr>
          <p:cNvSpPr/>
          <p:nvPr/>
        </p:nvSpPr>
        <p:spPr>
          <a:xfrm>
            <a:off x="4282006" y="3278508"/>
            <a:ext cx="6849881" cy="26212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Depend on interactions between biological system components, </a:t>
            </a:r>
          </a:p>
          <a:p>
            <a:pPr algn="ctr"/>
            <a:r>
              <a:rPr lang="en-US" sz="2400" dirty="0"/>
              <a:t>for example, identification of novel matrix metalloproteinase substrates that act to regulate inflammation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6186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C4E722F-5DFA-410B-880A-C5BA9602CCF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199" y="1849349"/>
          <a:ext cx="10515599" cy="4327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17F25264-E394-4F42-97E2-E2F7B557A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blipFill>
            <a:blip r:embed="rId7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Aldhabi" panose="01000000000000000000" pitchFamily="2" charset="-78"/>
                <a:cs typeface="Aldhabi" panose="01000000000000000000" pitchFamily="2" charset="-78"/>
              </a:rPr>
              <a:t>Proteomics Objectives</a:t>
            </a:r>
          </a:p>
        </p:txBody>
      </p:sp>
    </p:spTree>
    <p:extLst>
      <p:ext uri="{BB962C8B-B14F-4D97-AF65-F5344CB8AC3E}">
        <p14:creationId xmlns:p14="http://schemas.microsoft.com/office/powerpoint/2010/main" val="291650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2668</TotalTime>
  <Words>804</Words>
  <Application>Microsoft Office PowerPoint</Application>
  <PresentationFormat>Widescreen</PresentationFormat>
  <Paragraphs>107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Aldhabi</vt:lpstr>
      <vt:lpstr>Andalus</vt:lpstr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PowerPoint Presentation</vt:lpstr>
      <vt:lpstr>Proteomic analysis</vt:lpstr>
      <vt:lpstr>The proteome</vt:lpstr>
      <vt:lpstr>PowerPoint Presentation</vt:lpstr>
      <vt:lpstr>Why Proteomics ??</vt:lpstr>
      <vt:lpstr>Types of proteins</vt:lpstr>
      <vt:lpstr>Types of proteomics</vt:lpstr>
      <vt:lpstr>PowerPoint Presentation</vt:lpstr>
      <vt:lpstr>Proteomics Objectives</vt:lpstr>
      <vt:lpstr>Methods of protein detection</vt:lpstr>
      <vt:lpstr>Techniques used in proteomics study</vt:lpstr>
      <vt:lpstr>PowerPoint Presentation</vt:lpstr>
      <vt:lpstr>The major steps of proteomics</vt:lpstr>
      <vt:lpstr>PowerPoint Presentation</vt:lpstr>
      <vt:lpstr>Proteomics and periodontal diseases diagnosis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Proteomics Approach Towards Periodontal Disease Diagnosis</dc:title>
  <dc:creator>Almohandes</dc:creator>
  <cp:lastModifiedBy>Almohandes</cp:lastModifiedBy>
  <cp:revision>67</cp:revision>
  <dcterms:created xsi:type="dcterms:W3CDTF">2023-03-15T18:38:04Z</dcterms:created>
  <dcterms:modified xsi:type="dcterms:W3CDTF">2023-04-15T12:06:26Z</dcterms:modified>
</cp:coreProperties>
</file>