
<file path=[Content_Types].xml><?xml version="1.0" encoding="utf-8"?>
<Types xmlns="http://schemas.openxmlformats.org/package/2006/content-types">
  <Default Extension="png" ContentType="image/png"/>
  <Default Extension="MOV" ContentType="video/quicktime"/>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72" r:id="rId4"/>
  </p:sldMasterIdLst>
  <p:notesMasterIdLst>
    <p:notesMasterId r:id="rId66"/>
  </p:notesMasterIdLst>
  <p:handoutMasterIdLst>
    <p:handoutMasterId r:id="rId67"/>
  </p:handoutMasterIdLst>
  <p:sldIdLst>
    <p:sldId id="408" r:id="rId5"/>
    <p:sldId id="477" r:id="rId6"/>
    <p:sldId id="481" r:id="rId7"/>
    <p:sldId id="404" r:id="rId8"/>
    <p:sldId id="350" r:id="rId9"/>
    <p:sldId id="432" r:id="rId10"/>
    <p:sldId id="422" r:id="rId11"/>
    <p:sldId id="496" r:id="rId12"/>
    <p:sldId id="455" r:id="rId13"/>
    <p:sldId id="456" r:id="rId14"/>
    <p:sldId id="457" r:id="rId15"/>
    <p:sldId id="458" r:id="rId16"/>
    <p:sldId id="480" r:id="rId17"/>
    <p:sldId id="479" r:id="rId18"/>
    <p:sldId id="463" r:id="rId19"/>
    <p:sldId id="482" r:id="rId20"/>
    <p:sldId id="497" r:id="rId21"/>
    <p:sldId id="431" r:id="rId22"/>
    <p:sldId id="495" r:id="rId23"/>
    <p:sldId id="419" r:id="rId24"/>
    <p:sldId id="507" r:id="rId25"/>
    <p:sldId id="498" r:id="rId26"/>
    <p:sldId id="499" r:id="rId27"/>
    <p:sldId id="493" r:id="rId28"/>
    <p:sldId id="511" r:id="rId29"/>
    <p:sldId id="371" r:id="rId30"/>
    <p:sldId id="509" r:id="rId31"/>
    <p:sldId id="510" r:id="rId32"/>
    <p:sldId id="508" r:id="rId33"/>
    <p:sldId id="512" r:id="rId34"/>
    <p:sldId id="537" r:id="rId35"/>
    <p:sldId id="440" r:id="rId36"/>
    <p:sldId id="542" r:id="rId37"/>
    <p:sldId id="543" r:id="rId38"/>
    <p:sldId id="547" r:id="rId39"/>
    <p:sldId id="548" r:id="rId40"/>
    <p:sldId id="550" r:id="rId41"/>
    <p:sldId id="553" r:id="rId42"/>
    <p:sldId id="554" r:id="rId43"/>
    <p:sldId id="454" r:id="rId44"/>
    <p:sldId id="506" r:id="rId45"/>
    <p:sldId id="538" r:id="rId46"/>
    <p:sldId id="527" r:id="rId47"/>
    <p:sldId id="526" r:id="rId48"/>
    <p:sldId id="525" r:id="rId49"/>
    <p:sldId id="524" r:id="rId50"/>
    <p:sldId id="529" r:id="rId51"/>
    <p:sldId id="518" r:id="rId52"/>
    <p:sldId id="517" r:id="rId53"/>
    <p:sldId id="516" r:id="rId54"/>
    <p:sldId id="522" r:id="rId55"/>
    <p:sldId id="486" r:id="rId56"/>
    <p:sldId id="534" r:id="rId57"/>
    <p:sldId id="533" r:id="rId58"/>
    <p:sldId id="485" r:id="rId59"/>
    <p:sldId id="500" r:id="rId60"/>
    <p:sldId id="501" r:id="rId61"/>
    <p:sldId id="514" r:id="rId62"/>
    <p:sldId id="396" r:id="rId63"/>
    <p:sldId id="483" r:id="rId64"/>
    <p:sldId id="37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18" autoAdjust="0"/>
    <p:restoredTop sz="93725" autoAdjust="0"/>
  </p:normalViewPr>
  <p:slideViewPr>
    <p:cSldViewPr snapToGrid="0" showGuides="1">
      <p:cViewPr varScale="1">
        <p:scale>
          <a:sx n="82" d="100"/>
          <a:sy n="82" d="100"/>
        </p:scale>
        <p:origin x="461" y="72"/>
      </p:cViewPr>
      <p:guideLst/>
    </p:cSldViewPr>
  </p:slideViewPr>
  <p:outlineViewPr>
    <p:cViewPr>
      <p:scale>
        <a:sx n="33" d="100"/>
        <a:sy n="33" d="100"/>
      </p:scale>
      <p:origin x="0" y="-1635"/>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0" d="100"/>
          <a:sy n="60" d="100"/>
        </p:scale>
        <p:origin x="243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60F82-4225-4540-B256-29583B404575}" type="doc">
      <dgm:prSet loTypeId="urn:microsoft.com/office/officeart/2016/7/layout/BasicTimeline#2" loCatId="other" qsTypeId="urn:microsoft.com/office/officeart/2005/8/quickstyle/simple1" qsCatId="simple" csTypeId="urn:microsoft.com/office/officeart/2005/8/colors/accent0_3" csCatId="mainScheme" phldr="1"/>
      <dgm:spPr/>
      <dgm:t>
        <a:bodyPr/>
        <a:lstStyle/>
        <a:p>
          <a:endParaRPr lang="en-US"/>
        </a:p>
      </dgm:t>
    </dgm:pt>
    <dgm:pt modelId="{55A21677-BB59-494C-82E8-51D6F1954E8A}">
      <dgm:prSet phldrT="[Text]" custT="1"/>
      <dgm:spPr/>
      <dgm:t>
        <a:bodyPr/>
        <a:lstStyle/>
        <a:p>
          <a:pPr algn="ctr">
            <a:buFont typeface="Symbol" panose="05050102010706020507" pitchFamily="18" charset="2"/>
            <a:buChar char=""/>
          </a:pPr>
          <a:r>
            <a:rPr lang="en-US" sz="1800" b="1" dirty="0" smtClean="0">
              <a:solidFill>
                <a:schemeClr val="accent1">
                  <a:lumMod val="75000"/>
                </a:schemeClr>
              </a:solidFill>
            </a:rPr>
            <a:t>Non-thermal </a:t>
          </a:r>
          <a:endParaRPr lang="en-US" sz="1800" b="1" dirty="0">
            <a:solidFill>
              <a:schemeClr val="accent1">
                <a:lumMod val="75000"/>
              </a:schemeClr>
            </a:solidFill>
          </a:endParaRPr>
        </a:p>
      </dgm:t>
    </dgm:pt>
    <dgm:pt modelId="{46C3AAC8-6F29-444E-841A-100D9D4E21AB}" type="parTrans" cxnId="{6E3D1736-B136-4C96-902C-142442CA6C80}">
      <dgm:prSet/>
      <dgm:spPr/>
      <dgm:t>
        <a:bodyPr/>
        <a:lstStyle/>
        <a:p>
          <a:endParaRPr lang="en-US"/>
        </a:p>
      </dgm:t>
    </dgm:pt>
    <dgm:pt modelId="{3A2C6D13-B0A5-44EC-92BB-77ACAC8BCE57}" type="sibTrans" cxnId="{6E3D1736-B136-4C96-902C-142442CA6C80}">
      <dgm:prSet/>
      <dgm:spPr/>
      <dgm:t>
        <a:bodyPr/>
        <a:lstStyle/>
        <a:p>
          <a:endParaRPr lang="en-US"/>
        </a:p>
      </dgm:t>
    </dgm:pt>
    <dgm:pt modelId="{FEC8BFC1-30C8-4898-9F6A-B477AF736248}">
      <dgm:prSet phldrT="[Text]"/>
      <dgm:spPr/>
      <dgm:t>
        <a:bodyPr/>
        <a:lstStyle/>
        <a:p>
          <a:pPr>
            <a:buFont typeface="Symbol" panose="05050102010706020507" pitchFamily="18" charset="2"/>
            <a:buChar char=""/>
          </a:pPr>
          <a:endParaRPr lang="en-US" dirty="0"/>
        </a:p>
      </dgm:t>
    </dgm:pt>
    <dgm:pt modelId="{84D42858-48F2-4CB3-A188-14BE3C0D03BC}" type="sibTrans" cxnId="{C01F544A-3A05-4ADA-8843-9AE1FFCE5D10}">
      <dgm:prSet/>
      <dgm:spPr/>
      <dgm:t>
        <a:bodyPr/>
        <a:lstStyle/>
        <a:p>
          <a:endParaRPr lang="en-US"/>
        </a:p>
      </dgm:t>
    </dgm:pt>
    <dgm:pt modelId="{C009C9D0-2818-4390-9B62-5A28D59E2EC2}" type="parTrans" cxnId="{C01F544A-3A05-4ADA-8843-9AE1FFCE5D10}">
      <dgm:prSet/>
      <dgm:spPr/>
      <dgm:t>
        <a:bodyPr/>
        <a:lstStyle/>
        <a:p>
          <a:endParaRPr lang="en-US"/>
        </a:p>
      </dgm:t>
    </dgm:pt>
    <dgm:pt modelId="{A5298130-D28B-4029-8388-E5EA8805A859}">
      <dgm:prSet phldrT="[Text]" custT="1"/>
      <dgm:spPr/>
      <dgm:t>
        <a:bodyPr/>
        <a:lstStyle/>
        <a:p>
          <a:endParaRPr lang="en-US" sz="1400" dirty="0"/>
        </a:p>
      </dgm:t>
    </dgm:pt>
    <dgm:pt modelId="{D3715BAA-BF46-4EEE-8C4A-2B3F1D432BEC}" type="sibTrans" cxnId="{D03999E4-D677-49EC-A03C-2B6FC84EA568}">
      <dgm:prSet/>
      <dgm:spPr/>
      <dgm:t>
        <a:bodyPr/>
        <a:lstStyle/>
        <a:p>
          <a:endParaRPr lang="en-US"/>
        </a:p>
      </dgm:t>
    </dgm:pt>
    <dgm:pt modelId="{3022FABB-2C73-4989-9173-8CBFB9B3321B}" type="parTrans" cxnId="{D03999E4-D677-49EC-A03C-2B6FC84EA568}">
      <dgm:prSet/>
      <dgm:spPr/>
      <dgm:t>
        <a:bodyPr/>
        <a:lstStyle/>
        <a:p>
          <a:endParaRPr lang="en-US"/>
        </a:p>
      </dgm:t>
    </dgm:pt>
    <dgm:pt modelId="{471802F8-2041-48CC-AACA-B742D624691F}">
      <dgm:prSet phldrT="[Text]" custT="1"/>
      <dgm:spPr/>
      <dgm:t>
        <a:bodyPr/>
        <a:lstStyle/>
        <a:p>
          <a:endParaRPr lang="en-US" sz="1100" dirty="0"/>
        </a:p>
      </dgm:t>
    </dgm:pt>
    <dgm:pt modelId="{24B113C5-0197-4DF5-9541-19C51067D767}" type="parTrans" cxnId="{F4DD8BD4-A485-435B-864F-8080F9FBA0AF}">
      <dgm:prSet/>
      <dgm:spPr/>
      <dgm:t>
        <a:bodyPr/>
        <a:lstStyle/>
        <a:p>
          <a:endParaRPr lang="en-US"/>
        </a:p>
      </dgm:t>
    </dgm:pt>
    <dgm:pt modelId="{24BE76B5-0EC2-4026-B17F-9410C967290A}" type="sibTrans" cxnId="{F4DD8BD4-A485-435B-864F-8080F9FBA0AF}">
      <dgm:prSet/>
      <dgm:spPr/>
      <dgm:t>
        <a:bodyPr/>
        <a:lstStyle/>
        <a:p>
          <a:endParaRPr lang="en-US"/>
        </a:p>
      </dgm:t>
    </dgm:pt>
    <dgm:pt modelId="{4C943897-5D59-4877-9D96-A13FB8772207}">
      <dgm:prSet custT="1"/>
      <dgm:spPr/>
      <dgm:t>
        <a:bodyPr/>
        <a:lstStyle/>
        <a:p>
          <a:pPr algn="ctr" rtl="0">
            <a:buFont typeface="Symbol" panose="05050102010706020507" pitchFamily="18" charset="2"/>
            <a:buChar char=""/>
          </a:pPr>
          <a:r>
            <a:rPr lang="en-US" sz="1800" b="1" dirty="0" smtClean="0">
              <a:solidFill>
                <a:schemeClr val="accent1">
                  <a:lumMod val="75000"/>
                </a:schemeClr>
              </a:solidFill>
            </a:rPr>
            <a:t>Thermal</a:t>
          </a:r>
          <a:endParaRPr lang="en-US" sz="1800" b="1" dirty="0">
            <a:solidFill>
              <a:schemeClr val="accent1">
                <a:lumMod val="75000"/>
              </a:schemeClr>
            </a:solidFill>
          </a:endParaRPr>
        </a:p>
      </dgm:t>
    </dgm:pt>
    <dgm:pt modelId="{627E22E7-9E09-4BC0-9B36-85F3A63E35D4}" type="parTrans" cxnId="{1C100488-72E8-4FC6-95FB-12C310B809A8}">
      <dgm:prSet/>
      <dgm:spPr/>
      <dgm:t>
        <a:bodyPr/>
        <a:lstStyle/>
        <a:p>
          <a:endParaRPr lang="en-US"/>
        </a:p>
      </dgm:t>
    </dgm:pt>
    <dgm:pt modelId="{6B2A6679-068B-4862-B095-A5EED9660C44}" type="sibTrans" cxnId="{1C100488-72E8-4FC6-95FB-12C310B809A8}">
      <dgm:prSet/>
      <dgm:spPr/>
      <dgm:t>
        <a:bodyPr/>
        <a:lstStyle/>
        <a:p>
          <a:endParaRPr lang="en-US"/>
        </a:p>
      </dgm:t>
    </dgm:pt>
    <dgm:pt modelId="{2EADFBDA-5094-4EF1-AA61-9C476D68E68B}">
      <dgm:prSet/>
      <dgm:spPr/>
      <dgm:t>
        <a:bodyPr/>
        <a:lstStyle/>
        <a:p>
          <a:pPr rtl="1"/>
          <a:r>
            <a:rPr lang="en-US" dirty="0" smtClean="0"/>
            <a:t>Thermal plasmas have electrons and the heavy particles at the same temperature (they are in thermal equilibrium with each other).</a:t>
          </a:r>
          <a:endParaRPr lang="ar-SA" dirty="0"/>
        </a:p>
      </dgm:t>
    </dgm:pt>
    <dgm:pt modelId="{2AB1B4EC-27B5-491C-9E5C-202A52B7D324}" type="parTrans" cxnId="{0060DF3A-78DC-40BD-9F06-F20FB125628C}">
      <dgm:prSet/>
      <dgm:spPr/>
      <dgm:t>
        <a:bodyPr/>
        <a:lstStyle/>
        <a:p>
          <a:pPr rtl="1"/>
          <a:endParaRPr lang="ar-SA"/>
        </a:p>
      </dgm:t>
    </dgm:pt>
    <dgm:pt modelId="{CD6F3D53-AEC5-47F3-BB80-5348C41EEE4A}" type="sibTrans" cxnId="{0060DF3A-78DC-40BD-9F06-F20FB125628C}">
      <dgm:prSet/>
      <dgm:spPr/>
      <dgm:t>
        <a:bodyPr/>
        <a:lstStyle/>
        <a:p>
          <a:pPr rtl="1"/>
          <a:endParaRPr lang="ar-SA"/>
        </a:p>
      </dgm:t>
    </dgm:pt>
    <dgm:pt modelId="{DC4B17BB-2E0A-4271-BB1C-9CBDD86FA159}">
      <dgm:prSet/>
      <dgm:spPr/>
      <dgm:t>
        <a:bodyPr/>
        <a:lstStyle/>
        <a:p>
          <a:pPr rtl="1"/>
          <a:r>
            <a:rPr lang="en-US" dirty="0" smtClean="0"/>
            <a:t>Non-thermal plasmas have the ions and neutrals at a much lower temperature (sometimes room temperature), whereas electrons are much “hotter”. In recent years, cold (less than 40 °C at the point of application)</a:t>
          </a:r>
          <a:endParaRPr lang="ar-SA" dirty="0"/>
        </a:p>
      </dgm:t>
    </dgm:pt>
    <dgm:pt modelId="{FF288BD4-0C73-484C-A39B-0F852BD4C80E}" type="parTrans" cxnId="{47F4F5DE-1AC7-4A66-9DEA-C20028BB7F11}">
      <dgm:prSet/>
      <dgm:spPr/>
      <dgm:t>
        <a:bodyPr/>
        <a:lstStyle/>
        <a:p>
          <a:pPr rtl="1"/>
          <a:endParaRPr lang="ar-SA"/>
        </a:p>
      </dgm:t>
    </dgm:pt>
    <dgm:pt modelId="{645A763E-5150-4C78-9D20-01FE655ABFF3}" type="sibTrans" cxnId="{47F4F5DE-1AC7-4A66-9DEA-C20028BB7F11}">
      <dgm:prSet/>
      <dgm:spPr/>
      <dgm:t>
        <a:bodyPr/>
        <a:lstStyle/>
        <a:p>
          <a:pPr rtl="1"/>
          <a:endParaRPr lang="ar-SA"/>
        </a:p>
      </dgm:t>
    </dgm:pt>
    <dgm:pt modelId="{08EF6346-383B-4F6C-8516-A6CF5E1134E4}" type="pres">
      <dgm:prSet presAssocID="{68860F82-4225-4540-B256-29583B404575}" presName="root" presStyleCnt="0">
        <dgm:presLayoutVars>
          <dgm:chMax/>
          <dgm:chPref/>
          <dgm:dir/>
          <dgm:animLvl val="lvl"/>
        </dgm:presLayoutVars>
      </dgm:prSet>
      <dgm:spPr/>
      <dgm:t>
        <a:bodyPr/>
        <a:lstStyle/>
        <a:p>
          <a:pPr rtl="1"/>
          <a:endParaRPr lang="ar-SA"/>
        </a:p>
      </dgm:t>
    </dgm:pt>
    <dgm:pt modelId="{658F8405-4880-46B5-8609-BEDF284D5B0A}" type="pres">
      <dgm:prSet presAssocID="{68860F82-4225-4540-B256-29583B404575}" presName="divider" presStyleLbl="fgAcc1" presStyleIdx="0" presStyleCnt="1" custLinFactNeighborX="-83" custLinFactNeighborY="-51314"/>
      <dgm:spPr>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tailEnd type="triangle" w="lg" len="lg"/>
        </a:ln>
        <a:effectLst/>
      </dgm:spPr>
    </dgm:pt>
    <dgm:pt modelId="{99B15EEA-107D-4F6B-9A64-9038FE0D5884}" type="pres">
      <dgm:prSet presAssocID="{68860F82-4225-4540-B256-29583B404575}" presName="nodes" presStyleCnt="0">
        <dgm:presLayoutVars>
          <dgm:chMax/>
          <dgm:chPref/>
          <dgm:animLvl val="lvl"/>
        </dgm:presLayoutVars>
      </dgm:prSet>
      <dgm:spPr/>
    </dgm:pt>
    <dgm:pt modelId="{C334220B-FC9E-4E15-A92D-F1E87A1716CF}" type="pres">
      <dgm:prSet presAssocID="{4C943897-5D59-4877-9D96-A13FB8772207}" presName="composite" presStyleCnt="0"/>
      <dgm:spPr/>
    </dgm:pt>
    <dgm:pt modelId="{73073976-B613-4FB9-9649-9B3BA3C89F2F}" type="pres">
      <dgm:prSet presAssocID="{4C943897-5D59-4877-9D96-A13FB8772207}" presName="ConnectorPoint" presStyleLbl="alignNode1" presStyleIdx="0" presStyleCnt="4"/>
      <dgm:spPr/>
    </dgm:pt>
    <dgm:pt modelId="{708286F3-E90D-495B-8C19-540E70B6E323}" type="pres">
      <dgm:prSet presAssocID="{4C943897-5D59-4877-9D96-A13FB8772207}" presName="ConnectLine" presStyleLbl="sibTrans1D1" presStyleIdx="0" presStyleCnt="4"/>
      <dgm:spPr/>
    </dgm:pt>
    <dgm:pt modelId="{EA5B6E04-5DEA-4F78-BAC3-E2CBFC55DA30}" type="pres">
      <dgm:prSet presAssocID="{4C943897-5D59-4877-9D96-A13FB8772207}" presName="FlexibleEmptyPlaceHolder" presStyleCnt="0"/>
      <dgm:spPr/>
    </dgm:pt>
    <dgm:pt modelId="{208EC889-96BE-469A-92EB-A2B791AE00CD}" type="pres">
      <dgm:prSet presAssocID="{4C943897-5D59-4877-9D96-A13FB8772207}" presName="L2TextContainer" presStyleLbl="bgAcc1" presStyleIdx="0" presStyleCnt="4">
        <dgm:presLayoutVars>
          <dgm:chMax val="0"/>
          <dgm:chPref val="0"/>
          <dgm:bulletEnabled val="1"/>
        </dgm:presLayoutVars>
      </dgm:prSet>
      <dgm:spPr/>
      <dgm:t>
        <a:bodyPr/>
        <a:lstStyle/>
        <a:p>
          <a:pPr rtl="1"/>
          <a:endParaRPr lang="ar-SA"/>
        </a:p>
      </dgm:t>
    </dgm:pt>
    <dgm:pt modelId="{A5431D32-2A22-40B8-83D0-A1F551E043EE}" type="pres">
      <dgm:prSet presAssocID="{4C943897-5D59-4877-9D96-A13FB8772207}" presName="L1TextContainer" presStyleLbl="revTx" presStyleIdx="0" presStyleCnt="4" custLinFactY="-104166" custLinFactNeighborX="-1207" custLinFactNeighborY="-200000">
        <dgm:presLayoutVars>
          <dgm:chMax val="1"/>
          <dgm:chPref val="1"/>
          <dgm:bulletEnabled val="1"/>
        </dgm:presLayoutVars>
      </dgm:prSet>
      <dgm:spPr/>
      <dgm:t>
        <a:bodyPr/>
        <a:lstStyle/>
        <a:p>
          <a:pPr rtl="1"/>
          <a:endParaRPr lang="ar-SA"/>
        </a:p>
      </dgm:t>
    </dgm:pt>
    <dgm:pt modelId="{D8B7DF65-6279-4D80-BA77-11B700C43AFD}" type="pres">
      <dgm:prSet presAssocID="{4C943897-5D59-4877-9D96-A13FB8772207}" presName="EmptyPlaceHolder" presStyleCnt="0"/>
      <dgm:spPr/>
    </dgm:pt>
    <dgm:pt modelId="{EA4C213A-1F47-4434-99EA-F0F126587295}" type="pres">
      <dgm:prSet presAssocID="{6B2A6679-068B-4862-B095-A5EED9660C44}" presName="spaceBetweenRectangles" presStyleCnt="0"/>
      <dgm:spPr/>
    </dgm:pt>
    <dgm:pt modelId="{8D0F3ADA-1109-4AFB-9CD0-3746DBB3C79A}" type="pres">
      <dgm:prSet presAssocID="{FEC8BFC1-30C8-4898-9F6A-B477AF736248}" presName="composite" presStyleCnt="0"/>
      <dgm:spPr/>
    </dgm:pt>
    <dgm:pt modelId="{8C27CC86-3972-46DA-8DCB-3B063242EB3E}" type="pres">
      <dgm:prSet presAssocID="{FEC8BFC1-30C8-4898-9F6A-B477AF736248}" presName="ConnectorPoint" presStyleLbl="alignNode1" presStyleIdx="1" presStyleCnt="4"/>
      <dgm:spPr/>
    </dgm:pt>
    <dgm:pt modelId="{49A7E14F-3A85-48C4-85F1-865F5128267E}" type="pres">
      <dgm:prSet presAssocID="{FEC8BFC1-30C8-4898-9F6A-B477AF736248}" presName="ConnectLine" presStyleLbl="sibTrans1D1" presStyleIdx="1" presStyleCnt="4"/>
      <dgm:spPr/>
    </dgm:pt>
    <dgm:pt modelId="{52AF01B6-04C0-40E9-AF1B-B8F1BE21F7A3}" type="pres">
      <dgm:prSet presAssocID="{FEC8BFC1-30C8-4898-9F6A-B477AF736248}" presName="FlexibleEmptyPlaceHolder" presStyleCnt="0"/>
      <dgm:spPr/>
    </dgm:pt>
    <dgm:pt modelId="{8ABE4CD5-734E-4BC9-8ADE-9C994164E692}" type="pres">
      <dgm:prSet presAssocID="{FEC8BFC1-30C8-4898-9F6A-B477AF736248}" presName="L2TextContainer" presStyleLbl="bgAcc1" presStyleIdx="1" presStyleCnt="4" custScaleX="103887" custScaleY="157103" custLinFactNeighborX="-28650" custLinFactNeighborY="6218">
        <dgm:presLayoutVars>
          <dgm:chMax val="0"/>
          <dgm:chPref val="0"/>
          <dgm:bulletEnabled val="1"/>
        </dgm:presLayoutVars>
      </dgm:prSet>
      <dgm:spPr/>
      <dgm:t>
        <a:bodyPr/>
        <a:lstStyle/>
        <a:p>
          <a:pPr rtl="1"/>
          <a:endParaRPr lang="ar-SA"/>
        </a:p>
      </dgm:t>
    </dgm:pt>
    <dgm:pt modelId="{EBA311FD-1BB7-45B6-9D42-2CA739C67F35}" type="pres">
      <dgm:prSet presAssocID="{FEC8BFC1-30C8-4898-9F6A-B477AF736248}" presName="L1TextContainer" presStyleLbl="revTx" presStyleIdx="1" presStyleCnt="4" custLinFactY="133555" custLinFactNeighborX="301" custLinFactNeighborY="200000">
        <dgm:presLayoutVars>
          <dgm:chMax val="1"/>
          <dgm:chPref val="1"/>
          <dgm:bulletEnabled val="1"/>
        </dgm:presLayoutVars>
      </dgm:prSet>
      <dgm:spPr/>
      <dgm:t>
        <a:bodyPr/>
        <a:lstStyle/>
        <a:p>
          <a:pPr rtl="1"/>
          <a:endParaRPr lang="ar-SA"/>
        </a:p>
      </dgm:t>
    </dgm:pt>
    <dgm:pt modelId="{C4C62115-4E79-430E-A903-C8F790B13447}" type="pres">
      <dgm:prSet presAssocID="{FEC8BFC1-30C8-4898-9F6A-B477AF736248}" presName="EmptyPlaceHolder" presStyleCnt="0"/>
      <dgm:spPr/>
    </dgm:pt>
    <dgm:pt modelId="{C96ABE4C-1169-440F-BD36-C8A0DE1F1962}" type="pres">
      <dgm:prSet presAssocID="{84D42858-48F2-4CB3-A188-14BE3C0D03BC}" presName="spaceBetweenRectangles" presStyleCnt="0"/>
      <dgm:spPr/>
    </dgm:pt>
    <dgm:pt modelId="{377BE01C-39A0-4926-8C58-E12204BFBAD8}" type="pres">
      <dgm:prSet presAssocID="{471802F8-2041-48CC-AACA-B742D624691F}" presName="composite" presStyleCnt="0"/>
      <dgm:spPr/>
    </dgm:pt>
    <dgm:pt modelId="{711E6A46-8B0C-4AA1-B312-8DC306817154}" type="pres">
      <dgm:prSet presAssocID="{471802F8-2041-48CC-AACA-B742D624691F}" presName="ConnectorPoint" presStyleLbl="alignNode1" presStyleIdx="2" presStyleCnt="4"/>
      <dgm:spPr/>
    </dgm:pt>
    <dgm:pt modelId="{A73CB8F7-4EC2-49BB-92A6-536CC0F3CBB5}" type="pres">
      <dgm:prSet presAssocID="{471802F8-2041-48CC-AACA-B742D624691F}" presName="ConnectLine" presStyleLbl="sibTrans1D1" presStyleIdx="2" presStyleCnt="4"/>
      <dgm:spPr>
        <a:noFill/>
        <a:ln w="9525" cap="flat" cmpd="sng" algn="ctr">
          <a:solidFill>
            <a:schemeClr val="dk2">
              <a:hueOff val="0"/>
              <a:satOff val="0"/>
              <a:lumOff val="0"/>
              <a:alphaOff val="0"/>
            </a:schemeClr>
          </a:solidFill>
          <a:prstDash val="dash"/>
        </a:ln>
        <a:effectLst/>
      </dgm:spPr>
    </dgm:pt>
    <dgm:pt modelId="{461EBD16-6EFA-44F4-A2BA-615021A4EEDC}" type="pres">
      <dgm:prSet presAssocID="{471802F8-2041-48CC-AACA-B742D624691F}" presName="FlexibleEmptyPlaceHolder" presStyleCnt="0"/>
      <dgm:spPr/>
    </dgm:pt>
    <dgm:pt modelId="{B5BDE7BD-B6A8-4EFF-954C-379A20AE16A6}" type="pres">
      <dgm:prSet presAssocID="{471802F8-2041-48CC-AACA-B742D624691F}" presName="L2TextContainer" presStyleLbl="bgAcc1" presStyleIdx="2" presStyleCnt="4" custLinFactNeighborX="33286" custLinFactNeighborY="-2181">
        <dgm:presLayoutVars>
          <dgm:chMax val="0"/>
          <dgm:chPref val="0"/>
          <dgm:bulletEnabled val="1"/>
        </dgm:presLayoutVars>
      </dgm:prSet>
      <dgm:spPr/>
      <dgm:t>
        <a:bodyPr/>
        <a:lstStyle/>
        <a:p>
          <a:pPr rtl="1"/>
          <a:endParaRPr lang="ar-SA"/>
        </a:p>
      </dgm:t>
    </dgm:pt>
    <dgm:pt modelId="{8DC5C452-353D-4AE5-8BF8-80D320995E1F}" type="pres">
      <dgm:prSet presAssocID="{471802F8-2041-48CC-AACA-B742D624691F}" presName="L1TextContainer" presStyleLbl="revTx" presStyleIdx="2" presStyleCnt="4">
        <dgm:presLayoutVars>
          <dgm:chMax val="1"/>
          <dgm:chPref val="1"/>
          <dgm:bulletEnabled val="1"/>
        </dgm:presLayoutVars>
      </dgm:prSet>
      <dgm:spPr/>
      <dgm:t>
        <a:bodyPr/>
        <a:lstStyle/>
        <a:p>
          <a:pPr rtl="1"/>
          <a:endParaRPr lang="ar-SA"/>
        </a:p>
      </dgm:t>
    </dgm:pt>
    <dgm:pt modelId="{D8E12C48-DFC7-4361-9B9C-6081A5CF4AF8}" type="pres">
      <dgm:prSet presAssocID="{471802F8-2041-48CC-AACA-B742D624691F}" presName="EmptyPlaceHolder" presStyleCnt="0"/>
      <dgm:spPr/>
    </dgm:pt>
    <dgm:pt modelId="{F4256052-1113-4B74-B3D0-2A7F78486E4F}" type="pres">
      <dgm:prSet presAssocID="{24BE76B5-0EC2-4026-B17F-9410C967290A}" presName="spaceBetweenRectangles" presStyleCnt="0"/>
      <dgm:spPr/>
    </dgm:pt>
    <dgm:pt modelId="{FAD7216C-D177-41B0-8974-B2122FB0C241}" type="pres">
      <dgm:prSet presAssocID="{55A21677-BB59-494C-82E8-51D6F1954E8A}" presName="composite" presStyleCnt="0"/>
      <dgm:spPr/>
    </dgm:pt>
    <dgm:pt modelId="{A3107C42-64BF-4C5C-B5F5-CCD3BC183924}" type="pres">
      <dgm:prSet presAssocID="{55A21677-BB59-494C-82E8-51D6F1954E8A}" presName="ConnectorPoint" presStyleLbl="alignNode1" presStyleIdx="3" presStyleCnt="4"/>
      <dgm:spPr/>
    </dgm:pt>
    <dgm:pt modelId="{44ACE62C-505F-450E-BFAB-16FD96610E0E}" type="pres">
      <dgm:prSet presAssocID="{55A21677-BB59-494C-82E8-51D6F1954E8A}" presName="ConnectLine" presStyleLbl="sibTrans1D1" presStyleIdx="3" presStyleCnt="4"/>
      <dgm:spPr/>
    </dgm:pt>
    <dgm:pt modelId="{A9E5EE1A-9E9D-4180-9A0F-6F4A8EA3362A}" type="pres">
      <dgm:prSet presAssocID="{55A21677-BB59-494C-82E8-51D6F1954E8A}" presName="FlexibleEmptyPlaceHolder" presStyleCnt="0"/>
      <dgm:spPr/>
    </dgm:pt>
    <dgm:pt modelId="{4135A0CA-99B9-4108-946D-D241FBB9C5E8}" type="pres">
      <dgm:prSet presAssocID="{55A21677-BB59-494C-82E8-51D6F1954E8A}" presName="L2TextContainer" presStyleLbl="bgAcc1" presStyleIdx="3" presStyleCnt="4" custAng="0" custLinFactNeighborX="-14975" custLinFactNeighborY="-12051">
        <dgm:presLayoutVars>
          <dgm:chMax val="0"/>
          <dgm:chPref val="0"/>
          <dgm:bulletEnabled val="1"/>
        </dgm:presLayoutVars>
      </dgm:prSet>
      <dgm:spPr/>
      <dgm:t>
        <a:bodyPr/>
        <a:lstStyle/>
        <a:p>
          <a:pPr rtl="1"/>
          <a:endParaRPr lang="ar-SA"/>
        </a:p>
      </dgm:t>
    </dgm:pt>
    <dgm:pt modelId="{6F25A67A-F8EF-4180-ACE3-D4D8ED4ADD99}" type="pres">
      <dgm:prSet presAssocID="{55A21677-BB59-494C-82E8-51D6F1954E8A}" presName="L1TextContainer" presStyleLbl="revTx" presStyleIdx="3" presStyleCnt="4" custScaleX="142232" custScaleY="163050" custLinFactY="-100000" custLinFactNeighborX="-42004" custLinFactNeighborY="-115654">
        <dgm:presLayoutVars>
          <dgm:chMax val="1"/>
          <dgm:chPref val="1"/>
          <dgm:bulletEnabled val="1"/>
        </dgm:presLayoutVars>
      </dgm:prSet>
      <dgm:spPr/>
      <dgm:t>
        <a:bodyPr/>
        <a:lstStyle/>
        <a:p>
          <a:pPr rtl="1"/>
          <a:endParaRPr lang="ar-SA"/>
        </a:p>
      </dgm:t>
    </dgm:pt>
    <dgm:pt modelId="{C9DA48A1-B012-4C3C-8D0A-B637F117014B}" type="pres">
      <dgm:prSet presAssocID="{55A21677-BB59-494C-82E8-51D6F1954E8A}" presName="EmptyPlaceHolder" presStyleCnt="0"/>
      <dgm:spPr/>
    </dgm:pt>
  </dgm:ptLst>
  <dgm:cxnLst>
    <dgm:cxn modelId="{A93A3DFE-2357-406B-9A71-567D5FAD48E8}" type="presOf" srcId="{FEC8BFC1-30C8-4898-9F6A-B477AF736248}" destId="{EBA311FD-1BB7-45B6-9D42-2CA739C67F35}" srcOrd="0" destOrd="0" presId="urn:microsoft.com/office/officeart/2016/7/layout/BasicTimeline#2"/>
    <dgm:cxn modelId="{48CB970F-996C-424E-95FF-807D0700294D}" type="presOf" srcId="{68860F82-4225-4540-B256-29583B404575}" destId="{08EF6346-383B-4F6C-8516-A6CF5E1134E4}" srcOrd="0" destOrd="0" presId="urn:microsoft.com/office/officeart/2016/7/layout/BasicTimeline#2"/>
    <dgm:cxn modelId="{C01F544A-3A05-4ADA-8843-9AE1FFCE5D10}" srcId="{68860F82-4225-4540-B256-29583B404575}" destId="{FEC8BFC1-30C8-4898-9F6A-B477AF736248}" srcOrd="1" destOrd="0" parTransId="{C009C9D0-2818-4390-9B62-5A28D59E2EC2}" sibTransId="{84D42858-48F2-4CB3-A188-14BE3C0D03BC}"/>
    <dgm:cxn modelId="{006F3517-3D23-44F8-8A4E-A7387A1EB3BC}" type="presOf" srcId="{55A21677-BB59-494C-82E8-51D6F1954E8A}" destId="{6F25A67A-F8EF-4180-ACE3-D4D8ED4ADD99}" srcOrd="0" destOrd="0" presId="urn:microsoft.com/office/officeart/2016/7/layout/BasicTimeline#2"/>
    <dgm:cxn modelId="{FF2F1815-1745-4F31-B891-39865279D562}" type="presOf" srcId="{4C943897-5D59-4877-9D96-A13FB8772207}" destId="{A5431D32-2A22-40B8-83D0-A1F551E043EE}" srcOrd="0" destOrd="0" presId="urn:microsoft.com/office/officeart/2016/7/layout/BasicTimeline#2"/>
    <dgm:cxn modelId="{6E3D1736-B136-4C96-902C-142442CA6C80}" srcId="{68860F82-4225-4540-B256-29583B404575}" destId="{55A21677-BB59-494C-82E8-51D6F1954E8A}" srcOrd="3" destOrd="0" parTransId="{46C3AAC8-6F29-444E-841A-100D9D4E21AB}" sibTransId="{3A2C6D13-B0A5-44EC-92BB-77ACAC8BCE57}"/>
    <dgm:cxn modelId="{2A01CA6A-1703-4D66-8EC8-16F46AC2A7AB}" type="presOf" srcId="{471802F8-2041-48CC-AACA-B742D624691F}" destId="{8DC5C452-353D-4AE5-8BF8-80D320995E1F}" srcOrd="0" destOrd="0" presId="urn:microsoft.com/office/officeart/2016/7/layout/BasicTimeline#2"/>
    <dgm:cxn modelId="{D03999E4-D677-49EC-A03C-2B6FC84EA568}" srcId="{471802F8-2041-48CC-AACA-B742D624691F}" destId="{A5298130-D28B-4029-8388-E5EA8805A859}" srcOrd="0" destOrd="0" parTransId="{3022FABB-2C73-4989-9173-8CBFB9B3321B}" sibTransId="{D3715BAA-BF46-4EEE-8C4A-2B3F1D432BEC}"/>
    <dgm:cxn modelId="{265867A4-6869-4AC5-8485-3340AB9A37DD}" type="presOf" srcId="{A5298130-D28B-4029-8388-E5EA8805A859}" destId="{B5BDE7BD-B6A8-4EFF-954C-379A20AE16A6}" srcOrd="0" destOrd="0" presId="urn:microsoft.com/office/officeart/2016/7/layout/BasicTimeline#2"/>
    <dgm:cxn modelId="{DBA8F86D-41A8-4F6D-BC8A-36FEF3C57A2C}" type="presOf" srcId="{2EADFBDA-5094-4EF1-AA61-9C476D68E68B}" destId="{8ABE4CD5-734E-4BC9-8ADE-9C994164E692}" srcOrd="0" destOrd="0" presId="urn:microsoft.com/office/officeart/2016/7/layout/BasicTimeline#2"/>
    <dgm:cxn modelId="{47F4F5DE-1AC7-4A66-9DEA-C20028BB7F11}" srcId="{55A21677-BB59-494C-82E8-51D6F1954E8A}" destId="{DC4B17BB-2E0A-4271-BB1C-9CBDD86FA159}" srcOrd="0" destOrd="0" parTransId="{FF288BD4-0C73-484C-A39B-0F852BD4C80E}" sibTransId="{645A763E-5150-4C78-9D20-01FE655ABFF3}"/>
    <dgm:cxn modelId="{F4DD8BD4-A485-435B-864F-8080F9FBA0AF}" srcId="{68860F82-4225-4540-B256-29583B404575}" destId="{471802F8-2041-48CC-AACA-B742D624691F}" srcOrd="2" destOrd="0" parTransId="{24B113C5-0197-4DF5-9541-19C51067D767}" sibTransId="{24BE76B5-0EC2-4026-B17F-9410C967290A}"/>
    <dgm:cxn modelId="{1C100488-72E8-4FC6-95FB-12C310B809A8}" srcId="{68860F82-4225-4540-B256-29583B404575}" destId="{4C943897-5D59-4877-9D96-A13FB8772207}" srcOrd="0" destOrd="0" parTransId="{627E22E7-9E09-4BC0-9B36-85F3A63E35D4}" sibTransId="{6B2A6679-068B-4862-B095-A5EED9660C44}"/>
    <dgm:cxn modelId="{1B0D3670-E14A-4E8A-9CB1-C802539D96F3}" type="presOf" srcId="{DC4B17BB-2E0A-4271-BB1C-9CBDD86FA159}" destId="{4135A0CA-99B9-4108-946D-D241FBB9C5E8}" srcOrd="0" destOrd="0" presId="urn:microsoft.com/office/officeart/2016/7/layout/BasicTimeline#2"/>
    <dgm:cxn modelId="{0060DF3A-78DC-40BD-9F06-F20FB125628C}" srcId="{FEC8BFC1-30C8-4898-9F6A-B477AF736248}" destId="{2EADFBDA-5094-4EF1-AA61-9C476D68E68B}" srcOrd="0" destOrd="0" parTransId="{2AB1B4EC-27B5-491C-9E5C-202A52B7D324}" sibTransId="{CD6F3D53-AEC5-47F3-BB80-5348C41EEE4A}"/>
    <dgm:cxn modelId="{3F317C58-7ABD-498A-BEBF-8052E722DA94}" type="presParOf" srcId="{08EF6346-383B-4F6C-8516-A6CF5E1134E4}" destId="{658F8405-4880-46B5-8609-BEDF284D5B0A}" srcOrd="0" destOrd="0" presId="urn:microsoft.com/office/officeart/2016/7/layout/BasicTimeline#2"/>
    <dgm:cxn modelId="{2E0524B4-3B2F-4C32-B857-11ED0AFCC3D3}" type="presParOf" srcId="{08EF6346-383B-4F6C-8516-A6CF5E1134E4}" destId="{99B15EEA-107D-4F6B-9A64-9038FE0D5884}" srcOrd="1" destOrd="0" presId="urn:microsoft.com/office/officeart/2016/7/layout/BasicTimeline#2"/>
    <dgm:cxn modelId="{45709490-FC97-49EF-866C-9274A6D066F1}" type="presParOf" srcId="{99B15EEA-107D-4F6B-9A64-9038FE0D5884}" destId="{C334220B-FC9E-4E15-A92D-F1E87A1716CF}" srcOrd="0" destOrd="0" presId="urn:microsoft.com/office/officeart/2016/7/layout/BasicTimeline#2"/>
    <dgm:cxn modelId="{B9465277-8585-4960-A58B-E128F3339720}" type="presParOf" srcId="{C334220B-FC9E-4E15-A92D-F1E87A1716CF}" destId="{73073976-B613-4FB9-9649-9B3BA3C89F2F}" srcOrd="0" destOrd="0" presId="urn:microsoft.com/office/officeart/2016/7/layout/BasicTimeline#2"/>
    <dgm:cxn modelId="{858D7D9C-D65D-4B41-8986-3F0D2C05D615}" type="presParOf" srcId="{C334220B-FC9E-4E15-A92D-F1E87A1716CF}" destId="{708286F3-E90D-495B-8C19-540E70B6E323}" srcOrd="1" destOrd="0" presId="urn:microsoft.com/office/officeart/2016/7/layout/BasicTimeline#2"/>
    <dgm:cxn modelId="{B9BD4B63-6AF8-4C91-953B-BD2979627C08}" type="presParOf" srcId="{C334220B-FC9E-4E15-A92D-F1E87A1716CF}" destId="{EA5B6E04-5DEA-4F78-BAC3-E2CBFC55DA30}" srcOrd="2" destOrd="0" presId="urn:microsoft.com/office/officeart/2016/7/layout/BasicTimeline#2"/>
    <dgm:cxn modelId="{C9E06C37-8B01-4F9A-9064-68790B76446A}" type="presParOf" srcId="{C334220B-FC9E-4E15-A92D-F1E87A1716CF}" destId="{208EC889-96BE-469A-92EB-A2B791AE00CD}" srcOrd="3" destOrd="0" presId="urn:microsoft.com/office/officeart/2016/7/layout/BasicTimeline#2"/>
    <dgm:cxn modelId="{4B84FAB0-8BE1-4EB3-97E1-2F27D7D23912}" type="presParOf" srcId="{C334220B-FC9E-4E15-A92D-F1E87A1716CF}" destId="{A5431D32-2A22-40B8-83D0-A1F551E043EE}" srcOrd="4" destOrd="0" presId="urn:microsoft.com/office/officeart/2016/7/layout/BasicTimeline#2"/>
    <dgm:cxn modelId="{27B8F234-EF79-4C9E-BB50-D759445DE102}" type="presParOf" srcId="{C334220B-FC9E-4E15-A92D-F1E87A1716CF}" destId="{D8B7DF65-6279-4D80-BA77-11B700C43AFD}" srcOrd="5" destOrd="0" presId="urn:microsoft.com/office/officeart/2016/7/layout/BasicTimeline#2"/>
    <dgm:cxn modelId="{DAAD4FC0-B1D2-49D1-8F5A-07DA4FDB6DAC}" type="presParOf" srcId="{99B15EEA-107D-4F6B-9A64-9038FE0D5884}" destId="{EA4C213A-1F47-4434-99EA-F0F126587295}" srcOrd="1" destOrd="0" presId="urn:microsoft.com/office/officeart/2016/7/layout/BasicTimeline#2"/>
    <dgm:cxn modelId="{4A071FFA-8447-44B0-A20C-A2567912E1DA}" type="presParOf" srcId="{99B15EEA-107D-4F6B-9A64-9038FE0D5884}" destId="{8D0F3ADA-1109-4AFB-9CD0-3746DBB3C79A}" srcOrd="2" destOrd="0" presId="urn:microsoft.com/office/officeart/2016/7/layout/BasicTimeline#2"/>
    <dgm:cxn modelId="{D27C09C2-9801-451C-A369-E20B3E93B685}" type="presParOf" srcId="{8D0F3ADA-1109-4AFB-9CD0-3746DBB3C79A}" destId="{8C27CC86-3972-46DA-8DCB-3B063242EB3E}" srcOrd="0" destOrd="0" presId="urn:microsoft.com/office/officeart/2016/7/layout/BasicTimeline#2"/>
    <dgm:cxn modelId="{B8078364-4868-4594-8BD1-80A990E17BCE}" type="presParOf" srcId="{8D0F3ADA-1109-4AFB-9CD0-3746DBB3C79A}" destId="{49A7E14F-3A85-48C4-85F1-865F5128267E}" srcOrd="1" destOrd="0" presId="urn:microsoft.com/office/officeart/2016/7/layout/BasicTimeline#2"/>
    <dgm:cxn modelId="{FF75471B-4D07-4EC9-A893-D6C9D04EB6C2}" type="presParOf" srcId="{8D0F3ADA-1109-4AFB-9CD0-3746DBB3C79A}" destId="{52AF01B6-04C0-40E9-AF1B-B8F1BE21F7A3}" srcOrd="2" destOrd="0" presId="urn:microsoft.com/office/officeart/2016/7/layout/BasicTimeline#2"/>
    <dgm:cxn modelId="{8461B0A9-40EE-48E9-A0FA-FC3BDC6AAACF}" type="presParOf" srcId="{8D0F3ADA-1109-4AFB-9CD0-3746DBB3C79A}" destId="{8ABE4CD5-734E-4BC9-8ADE-9C994164E692}" srcOrd="3" destOrd="0" presId="urn:microsoft.com/office/officeart/2016/7/layout/BasicTimeline#2"/>
    <dgm:cxn modelId="{D8C9D7A0-B995-49A1-BC80-01986BCE8722}" type="presParOf" srcId="{8D0F3ADA-1109-4AFB-9CD0-3746DBB3C79A}" destId="{EBA311FD-1BB7-45B6-9D42-2CA739C67F35}" srcOrd="4" destOrd="0" presId="urn:microsoft.com/office/officeart/2016/7/layout/BasicTimeline#2"/>
    <dgm:cxn modelId="{98A80504-586D-42C9-8CC3-4B1F3B3C09F3}" type="presParOf" srcId="{8D0F3ADA-1109-4AFB-9CD0-3746DBB3C79A}" destId="{C4C62115-4E79-430E-A903-C8F790B13447}" srcOrd="5" destOrd="0" presId="urn:microsoft.com/office/officeart/2016/7/layout/BasicTimeline#2"/>
    <dgm:cxn modelId="{84DF9A8A-8E83-4FA6-9237-D9E03B75045C}" type="presParOf" srcId="{99B15EEA-107D-4F6B-9A64-9038FE0D5884}" destId="{C96ABE4C-1169-440F-BD36-C8A0DE1F1962}" srcOrd="3" destOrd="0" presId="urn:microsoft.com/office/officeart/2016/7/layout/BasicTimeline#2"/>
    <dgm:cxn modelId="{7FF7C7AE-6451-4090-A7D3-87F11280A77C}" type="presParOf" srcId="{99B15EEA-107D-4F6B-9A64-9038FE0D5884}" destId="{377BE01C-39A0-4926-8C58-E12204BFBAD8}" srcOrd="4" destOrd="0" presId="urn:microsoft.com/office/officeart/2016/7/layout/BasicTimeline#2"/>
    <dgm:cxn modelId="{C6446D7F-8805-4F60-8167-38A77A902FFE}" type="presParOf" srcId="{377BE01C-39A0-4926-8C58-E12204BFBAD8}" destId="{711E6A46-8B0C-4AA1-B312-8DC306817154}" srcOrd="0" destOrd="0" presId="urn:microsoft.com/office/officeart/2016/7/layout/BasicTimeline#2"/>
    <dgm:cxn modelId="{CF565FB5-D5C1-4CD7-9AFC-5A97E57C6A5C}" type="presParOf" srcId="{377BE01C-39A0-4926-8C58-E12204BFBAD8}" destId="{A73CB8F7-4EC2-49BB-92A6-536CC0F3CBB5}" srcOrd="1" destOrd="0" presId="urn:microsoft.com/office/officeart/2016/7/layout/BasicTimeline#2"/>
    <dgm:cxn modelId="{6491F538-97A4-40C2-A80D-B7C400DA6F55}" type="presParOf" srcId="{377BE01C-39A0-4926-8C58-E12204BFBAD8}" destId="{461EBD16-6EFA-44F4-A2BA-615021A4EEDC}" srcOrd="2" destOrd="0" presId="urn:microsoft.com/office/officeart/2016/7/layout/BasicTimeline#2"/>
    <dgm:cxn modelId="{F6D7A115-BFD0-452A-AEF3-2D1808CB77D1}" type="presParOf" srcId="{377BE01C-39A0-4926-8C58-E12204BFBAD8}" destId="{B5BDE7BD-B6A8-4EFF-954C-379A20AE16A6}" srcOrd="3" destOrd="0" presId="urn:microsoft.com/office/officeart/2016/7/layout/BasicTimeline#2"/>
    <dgm:cxn modelId="{B9DA7E51-D921-4772-9013-B3AFDD87BFF1}" type="presParOf" srcId="{377BE01C-39A0-4926-8C58-E12204BFBAD8}" destId="{8DC5C452-353D-4AE5-8BF8-80D320995E1F}" srcOrd="4" destOrd="0" presId="urn:microsoft.com/office/officeart/2016/7/layout/BasicTimeline#2"/>
    <dgm:cxn modelId="{E7186BB0-17BD-42A2-B227-7C304D345276}" type="presParOf" srcId="{377BE01C-39A0-4926-8C58-E12204BFBAD8}" destId="{D8E12C48-DFC7-4361-9B9C-6081A5CF4AF8}" srcOrd="5" destOrd="0" presId="urn:microsoft.com/office/officeart/2016/7/layout/BasicTimeline#2"/>
    <dgm:cxn modelId="{AB6CE428-4FC9-4FA9-BD6E-25404196B4FB}" type="presParOf" srcId="{99B15EEA-107D-4F6B-9A64-9038FE0D5884}" destId="{F4256052-1113-4B74-B3D0-2A7F78486E4F}" srcOrd="5" destOrd="0" presId="urn:microsoft.com/office/officeart/2016/7/layout/BasicTimeline#2"/>
    <dgm:cxn modelId="{BBA860BC-A8C8-4E67-909E-827A39D89F4F}" type="presParOf" srcId="{99B15EEA-107D-4F6B-9A64-9038FE0D5884}" destId="{FAD7216C-D177-41B0-8974-B2122FB0C241}" srcOrd="6" destOrd="0" presId="urn:microsoft.com/office/officeart/2016/7/layout/BasicTimeline#2"/>
    <dgm:cxn modelId="{07E232DC-39B3-47EC-A4C5-FE5006BB7CB4}" type="presParOf" srcId="{FAD7216C-D177-41B0-8974-B2122FB0C241}" destId="{A3107C42-64BF-4C5C-B5F5-CCD3BC183924}" srcOrd="0" destOrd="0" presId="urn:microsoft.com/office/officeart/2016/7/layout/BasicTimeline#2"/>
    <dgm:cxn modelId="{F75E287F-D302-4D72-8F21-D09888A352B3}" type="presParOf" srcId="{FAD7216C-D177-41B0-8974-B2122FB0C241}" destId="{44ACE62C-505F-450E-BFAB-16FD96610E0E}" srcOrd="1" destOrd="0" presId="urn:microsoft.com/office/officeart/2016/7/layout/BasicTimeline#2"/>
    <dgm:cxn modelId="{9764BB92-9B3D-46CB-8119-E701C08523C3}" type="presParOf" srcId="{FAD7216C-D177-41B0-8974-B2122FB0C241}" destId="{A9E5EE1A-9E9D-4180-9A0F-6F4A8EA3362A}" srcOrd="2" destOrd="0" presId="urn:microsoft.com/office/officeart/2016/7/layout/BasicTimeline#2"/>
    <dgm:cxn modelId="{3B603967-300B-49EF-B6C9-DAAF4234D2C2}" type="presParOf" srcId="{FAD7216C-D177-41B0-8974-B2122FB0C241}" destId="{4135A0CA-99B9-4108-946D-D241FBB9C5E8}" srcOrd="3" destOrd="0" presId="urn:microsoft.com/office/officeart/2016/7/layout/BasicTimeline#2"/>
    <dgm:cxn modelId="{7CCA8D79-3251-4334-9620-31F3E470935B}" type="presParOf" srcId="{FAD7216C-D177-41B0-8974-B2122FB0C241}" destId="{6F25A67A-F8EF-4180-ACE3-D4D8ED4ADD99}" srcOrd="4" destOrd="0" presId="urn:microsoft.com/office/officeart/2016/7/layout/BasicTimeline#2"/>
    <dgm:cxn modelId="{3673936E-BA52-4E09-8DB4-0DCDCE016D41}" type="presParOf" srcId="{FAD7216C-D177-41B0-8974-B2122FB0C241}" destId="{C9DA48A1-B012-4C3C-8D0A-B637F117014B}" srcOrd="5" destOrd="0" presId="urn:microsoft.com/office/officeart/2016/7/layout/BasicTimelin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F8405-4880-46B5-8609-BEDF284D5B0A}">
      <dsp:nvSpPr>
        <dsp:cNvPr id="0" name=""/>
        <dsp:cNvSpPr/>
      </dsp:nvSpPr>
      <dsp:spPr>
        <a:xfrm>
          <a:off x="0" y="1807151"/>
          <a:ext cx="9566275" cy="0"/>
        </a:xfrm>
        <a:prstGeom prst="lin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708286F3-E90D-495B-8C19-540E70B6E323}">
      <dsp:nvSpPr>
        <dsp:cNvPr id="0" name=""/>
        <dsp:cNvSpPr/>
      </dsp:nvSpPr>
      <dsp:spPr>
        <a:xfrm>
          <a:off x="1582089" y="1131887"/>
          <a:ext cx="0" cy="693737"/>
        </a:xfrm>
        <a:prstGeom prst="line">
          <a:avLst/>
        </a:pr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073976-B613-4FB9-9649-9B3BA3C89F2F}">
      <dsp:nvSpPr>
        <dsp:cNvPr id="0" name=""/>
        <dsp:cNvSpPr/>
      </dsp:nvSpPr>
      <dsp:spPr>
        <a:xfrm>
          <a:off x="1554705" y="1798240"/>
          <a:ext cx="54768" cy="54768"/>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8EC889-96BE-469A-92EB-A2B791AE00CD}">
      <dsp:nvSpPr>
        <dsp:cNvPr id="0" name=""/>
        <dsp:cNvSpPr/>
      </dsp:nvSpPr>
      <dsp:spPr>
        <a:xfrm>
          <a:off x="5616" y="511174"/>
          <a:ext cx="3152947" cy="620712"/>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431D32-2A22-40B8-83D0-A1F551E043EE}">
      <dsp:nvSpPr>
        <dsp:cNvPr id="0" name=""/>
        <dsp:cNvSpPr/>
      </dsp:nvSpPr>
      <dsp:spPr>
        <a:xfrm>
          <a:off x="161303" y="705758"/>
          <a:ext cx="277459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00100" rtl="0">
            <a:lnSpc>
              <a:spcPct val="90000"/>
            </a:lnSpc>
            <a:spcBef>
              <a:spcPct val="0"/>
            </a:spcBef>
            <a:spcAft>
              <a:spcPct val="35000"/>
            </a:spcAft>
            <a:buFont typeface="Symbol" panose="05050102010706020507" pitchFamily="18" charset="2"/>
            <a:buChar char=""/>
          </a:pPr>
          <a:r>
            <a:rPr lang="en-US" sz="1800" b="1" kern="1200" dirty="0" smtClean="0">
              <a:solidFill>
                <a:schemeClr val="accent1">
                  <a:lumMod val="75000"/>
                </a:schemeClr>
              </a:solidFill>
            </a:rPr>
            <a:t>Thermal</a:t>
          </a:r>
          <a:endParaRPr lang="en-US" sz="1800" b="1" kern="1200" dirty="0">
            <a:solidFill>
              <a:schemeClr val="accent1">
                <a:lumMod val="75000"/>
              </a:schemeClr>
            </a:solidFill>
          </a:endParaRPr>
        </a:p>
      </dsp:txBody>
      <dsp:txXfrm>
        <a:off x="161303" y="705758"/>
        <a:ext cx="2774593" cy="412591"/>
      </dsp:txXfrm>
    </dsp:sp>
    <dsp:sp modelId="{49A7E14F-3A85-48C4-85F1-865F5128267E}">
      <dsp:nvSpPr>
        <dsp:cNvPr id="0" name=""/>
        <dsp:cNvSpPr/>
      </dsp:nvSpPr>
      <dsp:spPr>
        <a:xfrm>
          <a:off x="2568757" y="1666148"/>
          <a:ext cx="0" cy="1089882"/>
        </a:xfrm>
        <a:prstGeom prst="line">
          <a:avLst/>
        </a:pr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C27CC86-3972-46DA-8DCB-3B063242EB3E}">
      <dsp:nvSpPr>
        <dsp:cNvPr id="0" name=""/>
        <dsp:cNvSpPr/>
      </dsp:nvSpPr>
      <dsp:spPr>
        <a:xfrm>
          <a:off x="2540308" y="1821199"/>
          <a:ext cx="56897" cy="86043"/>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BE4CD5-734E-4BC9-8ADE-9C994164E692}">
      <dsp:nvSpPr>
        <dsp:cNvPr id="0" name=""/>
        <dsp:cNvSpPr/>
      </dsp:nvSpPr>
      <dsp:spPr>
        <a:xfrm>
          <a:off x="931006" y="2380735"/>
          <a:ext cx="3275502" cy="975157"/>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614" tIns="55614" rIns="55614" bIns="55614" numCol="1" spcCol="1270" anchor="ctr" anchorCtr="0">
          <a:noAutofit/>
        </a:bodyPr>
        <a:lstStyle/>
        <a:p>
          <a:pPr lvl="0" algn="l" defTabSz="488950" rtl="1">
            <a:lnSpc>
              <a:spcPct val="90000"/>
            </a:lnSpc>
            <a:spcBef>
              <a:spcPct val="0"/>
            </a:spcBef>
            <a:spcAft>
              <a:spcPct val="35000"/>
            </a:spcAft>
          </a:pPr>
          <a:r>
            <a:rPr lang="en-US" sz="1100" kern="1200" dirty="0" smtClean="0"/>
            <a:t>Thermal plasmas have electrons and the heavy particles at the same temperature (they are in thermal equilibrium with each other).</a:t>
          </a:r>
          <a:endParaRPr lang="ar-SA" sz="1100" kern="1200" dirty="0"/>
        </a:p>
      </dsp:txBody>
      <dsp:txXfrm>
        <a:off x="978609" y="2428338"/>
        <a:ext cx="3180296" cy="879951"/>
      </dsp:txXfrm>
    </dsp:sp>
    <dsp:sp modelId="{EBA311FD-1BB7-45B6-9D42-2CA739C67F35}">
      <dsp:nvSpPr>
        <dsp:cNvPr id="0" name=""/>
        <dsp:cNvSpPr/>
      </dsp:nvSpPr>
      <dsp:spPr>
        <a:xfrm>
          <a:off x="2093131" y="2654156"/>
          <a:ext cx="277459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buFont typeface="Symbol" panose="05050102010706020507" pitchFamily="18" charset="2"/>
            <a:buChar char=""/>
          </a:pPr>
          <a:endParaRPr lang="en-US" sz="1500" kern="1200" dirty="0"/>
        </a:p>
      </dsp:txBody>
      <dsp:txXfrm>
        <a:off x="2093131" y="2654156"/>
        <a:ext cx="2774593" cy="412591"/>
      </dsp:txXfrm>
    </dsp:sp>
    <dsp:sp modelId="{A73CB8F7-4EC2-49BB-92A6-536CC0F3CBB5}">
      <dsp:nvSpPr>
        <dsp:cNvPr id="0" name=""/>
        <dsp:cNvSpPr/>
      </dsp:nvSpPr>
      <dsp:spPr>
        <a:xfrm>
          <a:off x="6411553" y="1118349"/>
          <a:ext cx="0" cy="693737"/>
        </a:xfrm>
        <a:prstGeom prst="line">
          <a:avLst/>
        </a:prstGeom>
        <a:noFill/>
        <a:ln w="9525"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11E6A46-8B0C-4AA1-B312-8DC306817154}">
      <dsp:nvSpPr>
        <dsp:cNvPr id="0" name=""/>
        <dsp:cNvSpPr/>
      </dsp:nvSpPr>
      <dsp:spPr>
        <a:xfrm>
          <a:off x="6384168" y="1784702"/>
          <a:ext cx="54768" cy="54768"/>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BDE7BD-B6A8-4EFF-954C-379A20AE16A6}">
      <dsp:nvSpPr>
        <dsp:cNvPr id="0" name=""/>
        <dsp:cNvSpPr/>
      </dsp:nvSpPr>
      <dsp:spPr>
        <a:xfrm>
          <a:off x="4835079" y="497637"/>
          <a:ext cx="3152947" cy="620712"/>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614" tIns="55614" rIns="55614" bIns="55614" numCol="1" spcCol="1270" anchor="ctr" anchorCtr="0">
          <a:noAutofit/>
        </a:bodyPr>
        <a:lstStyle/>
        <a:p>
          <a:pPr lvl="0" algn="l" defTabSz="622300">
            <a:lnSpc>
              <a:spcPct val="90000"/>
            </a:lnSpc>
            <a:spcBef>
              <a:spcPct val="0"/>
            </a:spcBef>
            <a:spcAft>
              <a:spcPct val="35000"/>
            </a:spcAft>
          </a:pPr>
          <a:endParaRPr lang="en-US" sz="1400" kern="1200" dirty="0"/>
        </a:p>
      </dsp:txBody>
      <dsp:txXfrm>
        <a:off x="4865380" y="527938"/>
        <a:ext cx="3092345" cy="560110"/>
      </dsp:txXfrm>
    </dsp:sp>
    <dsp:sp modelId="{8DC5C452-353D-4AE5-8BF8-80D320995E1F}">
      <dsp:nvSpPr>
        <dsp:cNvPr id="0" name=""/>
        <dsp:cNvSpPr/>
      </dsp:nvSpPr>
      <dsp:spPr>
        <a:xfrm>
          <a:off x="3974766" y="1960721"/>
          <a:ext cx="277459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488950">
            <a:lnSpc>
              <a:spcPct val="90000"/>
            </a:lnSpc>
            <a:spcBef>
              <a:spcPct val="0"/>
            </a:spcBef>
            <a:spcAft>
              <a:spcPct val="35000"/>
            </a:spcAft>
          </a:pPr>
          <a:endParaRPr lang="en-US" sz="1100" kern="1200" dirty="0"/>
        </a:p>
      </dsp:txBody>
      <dsp:txXfrm>
        <a:off x="3974766" y="1960721"/>
        <a:ext cx="2774593" cy="412591"/>
      </dsp:txXfrm>
    </dsp:sp>
    <dsp:sp modelId="{44ACE62C-505F-450E-BFAB-16FD96610E0E}">
      <dsp:nvSpPr>
        <dsp:cNvPr id="0" name=""/>
        <dsp:cNvSpPr/>
      </dsp:nvSpPr>
      <dsp:spPr>
        <a:xfrm>
          <a:off x="7115325" y="1713421"/>
          <a:ext cx="0" cy="693737"/>
        </a:xfrm>
        <a:prstGeom prst="line">
          <a:avLst/>
        </a:pr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107C42-64BF-4C5C-B5F5-CCD3BC183924}">
      <dsp:nvSpPr>
        <dsp:cNvPr id="0" name=""/>
        <dsp:cNvSpPr/>
      </dsp:nvSpPr>
      <dsp:spPr>
        <a:xfrm>
          <a:off x="7087940" y="1686037"/>
          <a:ext cx="54768" cy="54768"/>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35A0CA-99B9-4108-946D-D241FBB9C5E8}">
      <dsp:nvSpPr>
        <dsp:cNvPr id="0" name=""/>
        <dsp:cNvSpPr/>
      </dsp:nvSpPr>
      <dsp:spPr>
        <a:xfrm>
          <a:off x="5538851" y="2407159"/>
          <a:ext cx="3152947" cy="931068"/>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614" tIns="55614" rIns="55614" bIns="55614" numCol="1" spcCol="1270" anchor="ctr" anchorCtr="0">
          <a:noAutofit/>
        </a:bodyPr>
        <a:lstStyle/>
        <a:p>
          <a:pPr lvl="0" algn="l" defTabSz="488950" rtl="1">
            <a:lnSpc>
              <a:spcPct val="90000"/>
            </a:lnSpc>
            <a:spcBef>
              <a:spcPct val="0"/>
            </a:spcBef>
            <a:spcAft>
              <a:spcPct val="35000"/>
            </a:spcAft>
          </a:pPr>
          <a:r>
            <a:rPr lang="en-US" sz="1100" kern="1200" dirty="0" smtClean="0"/>
            <a:t>Non-thermal plasmas have the ions and neutrals at a much lower temperature (sometimes room temperature), whereas electrons are much “hotter”. In recent years, cold (less than 40 °C at the point of application)</a:t>
          </a:r>
          <a:endParaRPr lang="ar-SA" sz="1100" kern="1200" dirty="0"/>
        </a:p>
      </dsp:txBody>
      <dsp:txXfrm>
        <a:off x="5584302" y="2452610"/>
        <a:ext cx="3062045" cy="840166"/>
      </dsp:txXfrm>
    </dsp:sp>
    <dsp:sp modelId="{6F25A67A-F8EF-4180-ACE3-D4D8ED4ADD99}">
      <dsp:nvSpPr>
        <dsp:cNvPr id="0" name=""/>
        <dsp:cNvSpPr/>
      </dsp:nvSpPr>
      <dsp:spPr>
        <a:xfrm>
          <a:off x="4448858" y="258098"/>
          <a:ext cx="3946359" cy="672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00100">
            <a:lnSpc>
              <a:spcPct val="90000"/>
            </a:lnSpc>
            <a:spcBef>
              <a:spcPct val="0"/>
            </a:spcBef>
            <a:spcAft>
              <a:spcPct val="35000"/>
            </a:spcAft>
            <a:buFont typeface="Symbol" panose="05050102010706020507" pitchFamily="18" charset="2"/>
            <a:buChar char=""/>
          </a:pPr>
          <a:r>
            <a:rPr lang="en-US" sz="1800" b="1" kern="1200" dirty="0" smtClean="0">
              <a:solidFill>
                <a:schemeClr val="accent1">
                  <a:lumMod val="75000"/>
                </a:schemeClr>
              </a:solidFill>
            </a:rPr>
            <a:t>Non-thermal </a:t>
          </a:r>
          <a:endParaRPr lang="en-US" sz="1800" b="1" kern="1200" dirty="0">
            <a:solidFill>
              <a:schemeClr val="accent1">
                <a:lumMod val="75000"/>
              </a:schemeClr>
            </a:solidFill>
          </a:endParaRPr>
        </a:p>
      </dsp:txBody>
      <dsp:txXfrm>
        <a:off x="4448858" y="258098"/>
        <a:ext cx="3946359" cy="672730"/>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2">
  <dgm:title val="Basic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onstrLst>
        <dgm:constr type="primFontSz" for="des" forName="L1TextContainer" val="26"/>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2TextContainer" refType="w"/>
                <dgm:constr type="h" for="ch" forName="L2TextContainer" refType="h" fact="0.17"/>
                <dgm:constr type="h" for="ch" forName="L2TextContainer" refType="h" op="lte" fact="0.31"/>
                <dgm:constr type="b" for="ch" forName="L2TextContainer" refType="h" fact="0.31"/>
                <dgm:constr type="w" for="ch" forName="ConnectLine"/>
                <dgm:constr type="l" for="ch" forName="ConnectLine" refType="w" fact="0.5"/>
                <dgm:constr type="h" for="ch" forName="ConnectLine" refType="h" fact="0.19"/>
                <dgm:constr type="t" for="ch" forName="ConnectLine" refType="h" fact="0.31"/>
                <dgm:constr type="w" for="ch" forName="FlexibleEmptyPlaceHolder" refType="w"/>
                <dgm:constr type="h" for="ch" forName="FlexibleEmptyPlaceHolder" refType="h" fact="0.14"/>
                <dgm:constr type="h" for="ch" forName="FlexibleEmptyPlaceHolder" refType="h" op="gte" fact="0.005"/>
                <dgm:constr type="t" for="ch" forName="FlexibleEmptyPlaceHolder" refType="h" fact="0"/>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EmptyPlaceHolder" refType="w"/>
                <dgm:constr type="h" for="ch" forName="EmptyPlaceHolder" refType="h" fact="0.35"/>
                <dgm:constr type="t" for="ch" forName="EmptyPlaceHolder" refType="h" fact="0"/>
                <dgm:constr type="w" for="ch" forName="FlexibleEmptyPlaceHolder" refType="w"/>
                <dgm:constr type="h" for="ch" forName="FlexibleEmptyPlaceHolder" refType="h" fact="0.14"/>
                <dgm:constr type="h" for="ch" forName="FlexibleEmptyPlaceHolder" refType="h" op="gte" fact="0.005"/>
                <dgm:constr type="b" for="ch" forName="FlexibleEmptyPlaceHolder" refType="h"/>
                <dgm:constr type="w" for="ch" forName="L1TextContainer" refType="w" fact="0.88"/>
                <dgm:constr type="l" for="ch" forName="L1TextContainer" refType="w" fact="0.06"/>
                <dgm:constr type="t" for="ch" forName="L1TextContainer" refType="h" fact="0.35"/>
                <dgm:constr type="h" for="ch" forName="L1TextContainer" refType="h" fact="0.113"/>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ConnectLine"/>
                <dgm:constr type="l" for="ch" forName="ConnectLine" refType="w" fact="0.5"/>
                <dgm:constr type="h" for="ch" forName="ConnectLine" refType="h" fact="0.19"/>
                <dgm:constr type="t" for="ch" forName="ConnectLine" refType="h" fact="0.5"/>
                <dgm:constr type="w" for="ch" forName="L2TextContainer" refType="w"/>
                <dgm:constr type="h" for="ch" forName="L2TextContainer" refType="h" fact="0.17"/>
                <dgm:constr type="h" for="ch" forName="L2TextContainer" refType="h" op="lte" fact="0.31"/>
                <dgm:constr type="t" for="ch" forName="L2TextContainer" refType="h" fact="0.69"/>
              </dgm:constrLst>
            </dgm:else>
          </dgm:choose>
          <dgm:layoutNode name="ConnectorPoint" styleLbl="alignNode1" moveWith="L2TextContainer">
            <dgm:alg type="sp"/>
            <dgm:shape xmlns:r="http://schemas.openxmlformats.org/officeDocument/2006/relationships" type="ellipse" r:blip="" zOrderOff="1">
              <dgm:adjLst/>
            </dgm:shape>
            <dgm:presOf/>
            <dgm:constrLst/>
          </dgm:layoutNode>
          <dgm:layoutNode name="ConnectLine" styleLbl="sibTrans1D1" moveWith="L2TextContainer">
            <dgm:alg type="sp"/>
            <dgm:shape xmlns:r="http://schemas.openxmlformats.org/officeDocument/2006/relationships" type="line" r:blip="">
              <dgm:adjLst/>
              <dgm:extLst>
                <a:ext uri="{B698B0E9-8C71-41B9-8309-B3DCBF30829C}">
                  <dgm1612:spPr xmlns="" xmlns:dgm1612="http://schemas.microsoft.com/office/drawing/2016/12/diagram">
                    <a:ln>
                      <a:prstDash val="dash"/>
                    </a:ln>
                  </dgm1612:spPr>
                </a:ext>
              </dgm:extLst>
            </dgm:shape>
            <dgm:presOf/>
            <dgm:constrLst/>
          </dgm:layoutNode>
          <dgm:layoutNode name="FlexibleEmptyPlaceHolder">
            <dgm:alg type="sp"/>
            <dgm:shape xmlns:r="http://schemas.openxmlformats.org/officeDocument/2006/relationships" r:blip="">
              <dgm:adjLst/>
            </dgm:shape>
            <dgm:presOf/>
            <dgm:constrLst/>
          </dgm:layoutNode>
          <dgm:layoutNode name="L2TextContainer" styleLbl="bgAcc1">
            <dgm:varLst>
              <dgm:chMax val="0"/>
              <dgm:chPref val="0"/>
              <dgm:bulletEnabled val="1"/>
            </dgm:varLst>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w" fact="0.05"/>
              <dgm:constr type="rMarg" refType="w" fact="0.05"/>
              <dgm:constr type="tMarg" refType="w" fact="0.05"/>
              <dgm:constr type="bMarg" refType="w" fact="0.05"/>
            </dgm:constrLst>
            <dgm:ruleLst>
              <dgm:rule type="primFontSz" val="11" fact="NaN" max="NaN"/>
              <dgm:rule type="h" val="INF" fact="NaN" max="NaN"/>
            </dgm:ruleLst>
          </dgm:layoutNod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RTLAlign" val="ctr"/>
                  <dgm:param type="parTxRTLAlign" val="ctr"/>
                </dgm:alg>
              </dgm:if>
              <dgm:else name="Name89">
                <dgm:alg type="tx">
                  <dgm:param type="txAnchorHorz" val="ctr"/>
                  <dgm:param type="txAnchorVert" val="b"/>
                  <dgm:param type="parTxRTL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0D95BA-7ABD-45D4-B691-9F58B13542F8}" type="datetimeFigureOut">
              <a:rPr lang="en-US" smtClean="0"/>
              <a:t>3/19/2023</a:t>
            </a:fld>
            <a:endParaRPr lang="en-US"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3308A-A8B4-43FF-8C57-7C15CEEAA8C3}" type="slidenum">
              <a:rPr lang="en-US" smtClean="0"/>
              <a:t>‹#›</a:t>
            </a:fld>
            <a:endParaRPr lang="en-US"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D14A6-BAC8-4A71-919C-314181CF34EF}" type="datetimeFigureOut">
              <a:rPr lang="en-US" smtClean="0"/>
              <a:t>3/19/2023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F9892-4FA8-4E47-8751-DA9332AF5A19}" type="slidenum">
              <a:rPr lang="en-US" smtClean="0"/>
              <a:t>‹#›</a:t>
            </a:fld>
            <a:endParaRPr lang="en-US"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1</a:t>
            </a:fld>
            <a:endParaRPr lang="en-US" dirty="0"/>
          </a:p>
        </p:txBody>
      </p:sp>
    </p:spTree>
    <p:extLst>
      <p:ext uri="{BB962C8B-B14F-4D97-AF65-F5344CB8AC3E}">
        <p14:creationId xmlns:p14="http://schemas.microsoft.com/office/powerpoint/2010/main" val="281023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24</a:t>
            </a:fld>
            <a:endParaRPr lang="en-US" dirty="0"/>
          </a:p>
        </p:txBody>
      </p:sp>
    </p:spTree>
    <p:extLst>
      <p:ext uri="{BB962C8B-B14F-4D97-AF65-F5344CB8AC3E}">
        <p14:creationId xmlns:p14="http://schemas.microsoft.com/office/powerpoint/2010/main" val="339642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25</a:t>
            </a:fld>
            <a:endParaRPr lang="en-US" dirty="0"/>
          </a:p>
        </p:txBody>
      </p:sp>
    </p:spTree>
    <p:extLst>
      <p:ext uri="{BB962C8B-B14F-4D97-AF65-F5344CB8AC3E}">
        <p14:creationId xmlns:p14="http://schemas.microsoft.com/office/powerpoint/2010/main" val="289212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26</a:t>
            </a:fld>
            <a:endParaRPr lang="en-US" dirty="0"/>
          </a:p>
        </p:txBody>
      </p:sp>
    </p:spTree>
    <p:extLst>
      <p:ext uri="{BB962C8B-B14F-4D97-AF65-F5344CB8AC3E}">
        <p14:creationId xmlns:p14="http://schemas.microsoft.com/office/powerpoint/2010/main" val="3619550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28</a:t>
            </a:fld>
            <a:endParaRPr lang="en-US" dirty="0"/>
          </a:p>
        </p:txBody>
      </p:sp>
    </p:spTree>
    <p:extLst>
      <p:ext uri="{BB962C8B-B14F-4D97-AF65-F5344CB8AC3E}">
        <p14:creationId xmlns:p14="http://schemas.microsoft.com/office/powerpoint/2010/main" val="399961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a:noAutofit/>
          </a:bodyPr>
          <a:lstStyle/>
          <a:p>
            <a:endParaRPr lang="en-US"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p:nvPr>
        </p:nvSpPr>
        <p:spPr>
          <a:xfrm>
            <a:off x="6911496" y="1695899"/>
            <a:ext cx="4453151" cy="4028034"/>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defRPr lang="en-US" sz="4000" b="1" spc="0" baseline="0" dirty="0">
                <a:solidFill>
                  <a:schemeClr val="tx1">
                    <a:lumMod val="75000"/>
                    <a:lumOff val="25000"/>
                  </a:schemeClr>
                </a:solidFill>
                <a:latin typeface="+mn-lt"/>
                <a:ea typeface="+mn-ea"/>
                <a:cs typeface="+mn-cs"/>
              </a:defRPr>
            </a:lvl1pPr>
          </a:lstStyle>
          <a:p>
            <a:pPr marL="0" lvl="0" algn="ctr"/>
            <a:endParaRPr lang="en-US" sz="40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5BE55C2A-633D-42FC-AF3D-3B5D77E69FDF}"/>
              </a:ext>
            </a:extLst>
          </p:cNvPr>
          <p:cNvSpPr>
            <a:spLocks noGrp="1"/>
          </p:cNvSpPr>
          <p:nvPr userDrawn="1">
            <p:ph type="body" sz="quarter" idx="14"/>
          </p:nvPr>
        </p:nvSpPr>
        <p:spPr>
          <a:xfrm>
            <a:off x="7545417" y="4452155"/>
            <a:ext cx="3246438" cy="620588"/>
          </a:xfrm>
        </p:spPr>
        <p:txBody>
          <a:bodyPr/>
          <a:lstStyle>
            <a:lvl1pPr algn="ctr">
              <a:defRPr sz="1800"/>
            </a:lvl1pPr>
          </a:lstStyle>
          <a:p>
            <a:pPr lvl="0"/>
            <a:r>
              <a:rPr lang="en-US" dirty="0"/>
              <a:t>Click to edit Master</a:t>
            </a:r>
          </a:p>
        </p:txBody>
      </p:sp>
      <p:sp>
        <p:nvSpPr>
          <p:cNvPr id="5" name="Freeform: Shape 4">
            <a:extLst>
              <a:ext uri="{FF2B5EF4-FFF2-40B4-BE49-F238E27FC236}">
                <a16:creationId xmlns:a16="http://schemas.microsoft.com/office/drawing/2014/main" id="{CCA5388B-F01D-43AF-9723-C2ADB6899EC9}"/>
              </a:ext>
              <a:ext uri="{C183D7F6-B498-43B3-948B-1728B52AA6E4}">
                <adec:decorative xmlns="" xmlns:adec="http://schemas.microsoft.com/office/drawing/2017/decorative" val="1"/>
              </a:ext>
            </a:extLst>
          </p:cNvPr>
          <p:cNvSpPr/>
          <p:nvPr userDrawn="1"/>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586431890"/>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a:noAutofit/>
          </a:bodyPr>
          <a:lstStyle/>
          <a:p>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a:lstStyle/>
          <a:p>
            <a:r>
              <a:rPr lang="en-US" dirty="0"/>
              <a:t>Click to edit Master title style</a:t>
            </a:r>
          </a:p>
        </p:txBody>
      </p:sp>
      <p:sp>
        <p:nvSpPr>
          <p:cNvPr id="3" name="Text Placeholder 2"/>
          <p:cNvSpPr>
            <a:spLocks noGrp="1"/>
          </p:cNvSpPr>
          <p:nvPr>
            <p:ph type="body" idx="1"/>
          </p:nvPr>
        </p:nvSpPr>
        <p:spPr>
          <a:xfrm>
            <a:off x="1124711" y="2052337"/>
            <a:ext cx="4536999"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24712" y="2912568"/>
            <a:ext cx="4536998"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30290" y="2052337"/>
            <a:ext cx="4535424"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dirty="0"/>
              <a:t>Click to edit Master text styles</a:t>
            </a:r>
          </a:p>
        </p:txBody>
      </p:sp>
      <p:sp>
        <p:nvSpPr>
          <p:cNvPr id="6" name="Content Placeholder 5"/>
          <p:cNvSpPr>
            <a:spLocks noGrp="1"/>
          </p:cNvSpPr>
          <p:nvPr>
            <p:ph sz="quarter" idx="4"/>
          </p:nvPr>
        </p:nvSpPr>
        <p:spPr>
          <a:xfrm>
            <a:off x="6530290" y="2912568"/>
            <a:ext cx="4535424"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741525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a:noAutofit/>
          </a:bodyPr>
          <a:lstStyle/>
          <a:p>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a:lstStyle/>
          <a:p>
            <a:r>
              <a:rPr lang="en-US" dirty="0"/>
              <a:t>Click to edit Master title style</a:t>
            </a:r>
          </a:p>
        </p:txBody>
      </p:sp>
      <p:sp>
        <p:nvSpPr>
          <p:cNvPr id="3" name="Text Placeholder 2"/>
          <p:cNvSpPr>
            <a:spLocks noGrp="1"/>
          </p:cNvSpPr>
          <p:nvPr>
            <p:ph type="body" idx="1"/>
          </p:nvPr>
        </p:nvSpPr>
        <p:spPr>
          <a:xfrm>
            <a:off x="1124712" y="2050056"/>
            <a:ext cx="310896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p:cNvSpPr>
            <a:spLocks noGrp="1"/>
          </p:cNvSpPr>
          <p:nvPr>
            <p:ph sz="half" idx="2"/>
          </p:nvPr>
        </p:nvSpPr>
        <p:spPr>
          <a:xfrm>
            <a:off x="1124712"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36161" y="2050053"/>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dirty="0"/>
              <a:t>Click to edit</a:t>
            </a:r>
          </a:p>
        </p:txBody>
      </p:sp>
      <p:sp>
        <p:nvSpPr>
          <p:cNvPr id="6" name="Content Placeholder 5"/>
          <p:cNvSpPr>
            <a:spLocks noGrp="1"/>
          </p:cNvSpPr>
          <p:nvPr>
            <p:ph sz="quarter" idx="4"/>
          </p:nvPr>
        </p:nvSpPr>
        <p:spPr>
          <a:xfrm>
            <a:off x="4536161" y="2910284"/>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dirty="0"/>
              <a:t>Click to edit</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r>
              <a:rPr lang="en-US" dirty="0"/>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501385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anchor="b">
            <a:normAutofit/>
          </a:bodyPr>
          <a:lstStyle/>
          <a:p>
            <a:endParaRPr lang="en-US"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a:noAutofit/>
          </a:bodyPr>
          <a:lstStyle/>
          <a:p>
            <a:endParaRPr lang="en-US"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a:noAutofit/>
          </a:bodyPr>
          <a:lstStyle/>
          <a:p>
            <a:endParaRPr lang="en-US"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anchor="t">
            <a:normAutofit/>
          </a:bodyPr>
          <a:lstStyle/>
          <a:p>
            <a:endParaRPr lang="en-US" dirty="0"/>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a:lstStyle/>
          <a:p>
            <a:r>
              <a:rPr lang="en-US" dirty="0"/>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p:spPr>
        <p:txBody>
          <a:bodyPr/>
          <a:lstStyle/>
          <a:p>
            <a:pPr algn="r"/>
            <a:r>
              <a:rPr lang="en-US"/>
              <a:t>2/3/20XX</a:t>
            </a:r>
            <a:endParaRPr lang="en-US"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4240569237"/>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anchor="b"/>
          <a:lstStyle/>
          <a:p>
            <a:endParaRPr lang="en-US"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anchor="t"/>
          <a:lstStyle/>
          <a:p>
            <a:endParaRPr lang="en-US"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a:lstStyle/>
          <a:p>
            <a:r>
              <a:rPr lang="en-US" dirty="0"/>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a:noAutofit/>
          </a:bodyPr>
          <a:lstStyle/>
          <a:p>
            <a:endParaRPr lang="en-US"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a:lstStyle/>
          <a:p>
            <a:endParaRPr lang="en-US"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a:noAutofit/>
          </a:bodyPr>
          <a:lstStyle/>
          <a:p>
            <a:endParaRPr lang="en-US"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a:lstStyle/>
          <a:p>
            <a:endParaRPr lang="en-US"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p:spPr>
        <p:txBody>
          <a:bodyPr/>
          <a:lstStyle>
            <a:lvl1pPr>
              <a:defRPr>
                <a:solidFill>
                  <a:schemeClr val="bg1"/>
                </a:solidFill>
              </a:defRPr>
            </a:lvl1pPr>
          </a:lstStyle>
          <a:p>
            <a:r>
              <a:rPr lang="en-US"/>
              <a:t>2/3/20XX</a:t>
            </a:r>
            <a:endParaRPr lang="en-US" dirty="0"/>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58424344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r>
              <a:rPr lang="en-US" dirty="0"/>
              <a:t>Sample Footer Text</a:t>
            </a:r>
          </a:p>
        </p:txBody>
      </p:sp>
      <p:sp>
        <p:nvSpPr>
          <p:cNvPr id="7" name="Slide Number Placeholder 31">
            <a:extLst>
              <a:ext uri="{FF2B5EF4-FFF2-40B4-BE49-F238E27FC236}">
                <a16:creationId xmlns:a16="http://schemas.microsoft.com/office/drawing/2014/main" id="{ABC4236E-DEC6-461F-9145-45973B271BFD}"/>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15771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r>
              <a:rPr lang="en-US"/>
              <a:t>2/3/20XX</a:t>
            </a:r>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r>
              <a:rPr lang="en-US" dirty="0"/>
              <a:t>Sample Footer Text</a:t>
            </a:r>
          </a:p>
        </p:txBody>
      </p:sp>
      <p:sp>
        <p:nvSpPr>
          <p:cNvPr id="11" name="Slide Number Placeholder 31">
            <a:extLst>
              <a:ext uri="{FF2B5EF4-FFF2-40B4-BE49-F238E27FC236}">
                <a16:creationId xmlns:a16="http://schemas.microsoft.com/office/drawing/2014/main" id="{38A6D074-7013-4944-89F6-2481F7DCE1B6}"/>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70294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r>
              <a:rPr lang="en-US"/>
              <a:t>2/3/20XX</a:t>
            </a:r>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r>
              <a:rPr lang="en-US" dirty="0"/>
              <a:t>Sample Footer Text</a:t>
            </a:r>
          </a:p>
        </p:txBody>
      </p:sp>
      <p:sp>
        <p:nvSpPr>
          <p:cNvPr id="9" name="Slide Number Placeholder 31">
            <a:extLst>
              <a:ext uri="{FF2B5EF4-FFF2-40B4-BE49-F238E27FC236}">
                <a16:creationId xmlns:a16="http://schemas.microsoft.com/office/drawing/2014/main" id="{26063765-A16A-406C-B56F-0D4AEC512594}"/>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411083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a:t>2/3/20XX</a:t>
            </a:r>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en-US" dirty="0"/>
              <a:t>Sample Footer Text</a:t>
            </a:r>
          </a:p>
        </p:txBody>
      </p:sp>
      <p:sp>
        <p:nvSpPr>
          <p:cNvPr id="8" name="Slide Number Placeholder 31">
            <a:extLst>
              <a:ext uri="{FF2B5EF4-FFF2-40B4-BE49-F238E27FC236}">
                <a16:creationId xmlns:a16="http://schemas.microsoft.com/office/drawing/2014/main" id="{8AAB7801-14F1-4A33-A13B-ECE1E4CF2779}"/>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r>
              <a:rPr lang="en-US" dirty="0"/>
              <a:t>Sample Footer Text</a:t>
            </a:r>
          </a:p>
        </p:txBody>
      </p:sp>
      <p:sp>
        <p:nvSpPr>
          <p:cNvPr id="11" name="Slide Number Placeholder 31">
            <a:extLst>
              <a:ext uri="{FF2B5EF4-FFF2-40B4-BE49-F238E27FC236}">
                <a16:creationId xmlns:a16="http://schemas.microsoft.com/office/drawing/2014/main" id="{943D328A-FC72-4F5E-A189-C3B730073963}"/>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135135323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r>
              <a:rPr lang="en-US" dirty="0"/>
              <a:t>Sample Footer Text</a:t>
            </a:r>
          </a:p>
        </p:txBody>
      </p:sp>
      <p:sp>
        <p:nvSpPr>
          <p:cNvPr id="8" name="Slide Number Placeholder 31">
            <a:extLst>
              <a:ext uri="{FF2B5EF4-FFF2-40B4-BE49-F238E27FC236}">
                <a16:creationId xmlns:a16="http://schemas.microsoft.com/office/drawing/2014/main" id="{6AD29F03-B734-4E9A-8F4E-7E686CAB0A9E}"/>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21494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p:nvPr>
        </p:nvSpPr>
        <p:spPr>
          <a:xfrm>
            <a:off x="1122481" y="442913"/>
            <a:ext cx="7134415" cy="1843087"/>
          </a:xfrm>
        </p:spPr>
        <p:txBody>
          <a:bodyPr anchor="b"/>
          <a:lstStyle/>
          <a:p>
            <a:endParaRPr lang="en-US" dirty="0"/>
          </a:p>
        </p:txBody>
      </p:sp>
      <p:sp>
        <p:nvSpPr>
          <p:cNvPr id="23" name="Content Placeholder 2">
            <a:extLst>
              <a:ext uri="{FF2B5EF4-FFF2-40B4-BE49-F238E27FC236}">
                <a16:creationId xmlns:a16="http://schemas.microsoft.com/office/drawing/2014/main" id="{4FE3AE0F-39BB-48ED-A13E-75DF0DCFAFB3}"/>
              </a:ext>
            </a:extLst>
          </p:cNvPr>
          <p:cNvSpPr>
            <a:spLocks noGrp="1"/>
          </p:cNvSpPr>
          <p:nvPr>
            <p:ph idx="1"/>
          </p:nvPr>
        </p:nvSpPr>
        <p:spPr>
          <a:xfrm>
            <a:off x="1122481" y="2404069"/>
            <a:ext cx="5485331" cy="3560169"/>
          </a:xfrm>
        </p:spPr>
        <p:txBody>
          <a:bodyPr>
            <a:normAutofit/>
          </a:bodyPr>
          <a:lstStyle/>
          <a:p>
            <a:endParaRPr lang="en-US" dirty="0"/>
          </a:p>
        </p:txBody>
      </p:sp>
      <p:sp>
        <p:nvSpPr>
          <p:cNvPr id="26" name="Picture Placeholder 25">
            <a:extLst>
              <a:ext uri="{FF2B5EF4-FFF2-40B4-BE49-F238E27FC236}">
                <a16:creationId xmlns:a16="http://schemas.microsoft.com/office/drawing/2014/main" id="{B892B51F-EEC4-4161-806C-6E0CA9F57B4B}"/>
              </a:ext>
            </a:extLst>
          </p:cNvPr>
          <p:cNvSpPr>
            <a:spLocks noGrp="1"/>
          </p:cNvSpPr>
          <p:nvPr>
            <p:ph type="pic" sz="quarter" idx="14"/>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chemeClr val="accent4"/>
          </a:solidFill>
        </p:spPr>
        <p:txBody>
          <a:bodyPr wrap="square">
            <a:noAutofit/>
          </a:bodyPr>
          <a:lstStyle/>
          <a:p>
            <a:endParaRPr lang="en-US" dirty="0"/>
          </a:p>
        </p:txBody>
      </p:sp>
      <p:sp>
        <p:nvSpPr>
          <p:cNvPr id="14" name="Freeform: Shape 13">
            <a:extLst>
              <a:ext uri="{FF2B5EF4-FFF2-40B4-BE49-F238E27FC236}">
                <a16:creationId xmlns:a16="http://schemas.microsoft.com/office/drawing/2014/main" id="{6292C5C6-6AF9-4248-B2DA-ACA4A1BD3929}"/>
              </a:ext>
              <a:ext uri="{C183D7F6-B498-43B3-948B-1728B52AA6E4}">
                <adec:decorative xmlns=""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ooter Placeholder 4">
            <a:extLst>
              <a:ext uri="{FF2B5EF4-FFF2-40B4-BE49-F238E27FC236}">
                <a16:creationId xmlns:a16="http://schemas.microsoft.com/office/drawing/2014/main" id="{9C9246C2-8173-4093-9B73-2CEBC7ECC500}"/>
              </a:ext>
            </a:extLst>
          </p:cNvPr>
          <p:cNvSpPr>
            <a:spLocks noGrp="1"/>
          </p:cNvSpPr>
          <p:nvPr>
            <p:ph type="ftr" sz="quarter" idx="11"/>
          </p:nvPr>
        </p:nvSpPr>
        <p:spPr>
          <a:xfrm>
            <a:off x="1122482" y="6170613"/>
            <a:ext cx="5181820" cy="457200"/>
          </a:xfrm>
        </p:spPr>
        <p:txBody>
          <a:bodyPr/>
          <a:lstStyle/>
          <a:p>
            <a:r>
              <a:rPr lang="en-US" dirty="0"/>
              <a:t>Sample Footer Text</a:t>
            </a: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Picture Placeholder 23">
            <a:extLst>
              <a:ext uri="{FF2B5EF4-FFF2-40B4-BE49-F238E27FC236}">
                <a16:creationId xmlns:a16="http://schemas.microsoft.com/office/drawing/2014/main" id="{012C926C-C55F-482B-A653-A99E71E49062}"/>
              </a:ext>
              <a:ext uri="{C183D7F6-B498-43B3-948B-1728B52AA6E4}">
                <adec:decorative xmlns="" xmlns:adec="http://schemas.microsoft.com/office/drawing/2017/decorative" val="1"/>
              </a:ext>
            </a:extLst>
          </p:cNvPr>
          <p:cNvSpPr>
            <a:spLocks noGrp="1"/>
          </p:cNvSpPr>
          <p:nvPr>
            <p:ph type="pic" sz="quarter" idx="13"/>
          </p:nvPr>
        </p:nvSpPr>
        <p:spPr>
          <a:xfrm>
            <a:off x="6381961" y="3374037"/>
            <a:ext cx="5810040" cy="3483963"/>
          </a:xfrm>
          <a:custGeom>
            <a:avLst/>
            <a:gdLst>
              <a:gd name="connsiteX0" fmla="*/ 2808622 w 5724034"/>
              <a:gd name="connsiteY0" fmla="*/ 207 h 3451166"/>
              <a:gd name="connsiteX1" fmla="*/ 4400004 w 5724034"/>
              <a:gd name="connsiteY1" fmla="*/ 607462 h 3451166"/>
              <a:gd name="connsiteX2" fmla="*/ 4745277 w 5724034"/>
              <a:gd name="connsiteY2" fmla="*/ 837612 h 3451166"/>
              <a:gd name="connsiteX3" fmla="*/ 5584627 w 5724034"/>
              <a:gd name="connsiteY3" fmla="*/ 1665805 h 3451166"/>
              <a:gd name="connsiteX4" fmla="*/ 5682689 w 5724034"/>
              <a:gd name="connsiteY4" fmla="*/ 1947596 h 3451166"/>
              <a:gd name="connsiteX5" fmla="*/ 5724034 w 5724034"/>
              <a:gd name="connsiteY5" fmla="*/ 2133764 h 3451166"/>
              <a:gd name="connsiteX6" fmla="*/ 5724034 w 5724034"/>
              <a:gd name="connsiteY6" fmla="*/ 3254784 h 3451166"/>
              <a:gd name="connsiteX7" fmla="*/ 5682668 w 5724034"/>
              <a:gd name="connsiteY7" fmla="*/ 3451166 h 3451166"/>
              <a:gd name="connsiteX8" fmla="*/ 3398 w 5724034"/>
              <a:gd name="connsiteY8" fmla="*/ 3451166 h 3451166"/>
              <a:gd name="connsiteX9" fmla="*/ 0 w 5724034"/>
              <a:gd name="connsiteY9" fmla="*/ 3332475 h 3451166"/>
              <a:gd name="connsiteX10" fmla="*/ 51930 w 5724034"/>
              <a:gd name="connsiteY10" fmla="*/ 2960389 h 3451166"/>
              <a:gd name="connsiteX11" fmla="*/ 562146 w 5724034"/>
              <a:gd name="connsiteY11" fmla="*/ 1816544 h 3451166"/>
              <a:gd name="connsiteX12" fmla="*/ 683754 w 5724034"/>
              <a:gd name="connsiteY12" fmla="*/ 1587775 h 3451166"/>
              <a:gd name="connsiteX13" fmla="*/ 1883792 w 5724034"/>
              <a:gd name="connsiteY13" fmla="*/ 191878 h 3451166"/>
              <a:gd name="connsiteX14" fmla="*/ 2808622 w 5724034"/>
              <a:gd name="connsiteY14" fmla="*/ 207 h 345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6">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6"/>
                </a:lnTo>
                <a:lnTo>
                  <a:pt x="3398" y="3451166"/>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chemeClr val="accent4"/>
          </a:solidFill>
        </p:spPr>
        <p:txBody>
          <a:bodyPr wrap="square">
            <a:noAutofit/>
          </a:bodyPr>
          <a:lstStyle/>
          <a:p>
            <a:endParaRPr lang="en-US" dirty="0"/>
          </a:p>
        </p:txBody>
      </p:sp>
      <p:sp>
        <p:nvSpPr>
          <p:cNvPr id="19" name="Date Placeholder 6">
            <a:extLst>
              <a:ext uri="{FF2B5EF4-FFF2-40B4-BE49-F238E27FC236}">
                <a16:creationId xmlns:a16="http://schemas.microsoft.com/office/drawing/2014/main" id="{729B24BA-95BE-4289-901E-61D7E95237D1}"/>
              </a:ext>
            </a:extLst>
          </p:cNvPr>
          <p:cNvSpPr>
            <a:spLocks noGrp="1"/>
          </p:cNvSpPr>
          <p:nvPr>
            <p:ph type="dt" sz="half" idx="10"/>
          </p:nvPr>
        </p:nvSpPr>
        <p:spPr>
          <a:xfrm>
            <a:off x="7850727" y="6170491"/>
            <a:ext cx="2840083" cy="457200"/>
          </a:xfrm>
        </p:spPr>
        <p:txBody>
          <a:bodyPr/>
          <a:lstStyle>
            <a:lvl1pPr>
              <a:defRPr>
                <a:solidFill>
                  <a:schemeClr val="bg1"/>
                </a:solidFill>
              </a:defRPr>
            </a:lvl1pPr>
          </a:lstStyle>
          <a:p>
            <a:r>
              <a:rPr lang="en-US"/>
              <a:t>2/3/20XX</a:t>
            </a:r>
            <a:endParaRPr lang="en-US" dirty="0"/>
          </a:p>
        </p:txBody>
      </p:sp>
      <p:sp>
        <p:nvSpPr>
          <p:cNvPr id="27" name="Slide Number Placeholder 31">
            <a:extLst>
              <a:ext uri="{FF2B5EF4-FFF2-40B4-BE49-F238E27FC236}">
                <a16:creationId xmlns:a16="http://schemas.microsoft.com/office/drawing/2014/main" id="{34C5C85A-7E92-4F46-8832-010DD22D76F5}"/>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270678700"/>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056600" y="536573"/>
            <a:ext cx="4078800" cy="1453003"/>
          </a:xfrm>
        </p:spPr>
        <p:txBody>
          <a:bodyPr/>
          <a:lstStyle>
            <a:lvl1pPr algn="ctr">
              <a:defRPr/>
            </a:lvl1pPr>
          </a:lstStyle>
          <a:p>
            <a:r>
              <a:rPr lang="en-US" dirty="0"/>
              <a:t>Click to edit Master title style</a:t>
            </a:r>
          </a:p>
        </p:txBody>
      </p:sp>
      <p:sp>
        <p:nvSpPr>
          <p:cNvPr id="95" name="Text Placeholder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dirty="0"/>
              <a:t>Click to add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a:t>20XX</a:t>
            </a:r>
            <a:endParaRPr lang="en-US"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6" name="Group 5">
            <a:extLst>
              <a:ext uri="{FF2B5EF4-FFF2-40B4-BE49-F238E27FC236}">
                <a16:creationId xmlns:a16="http://schemas.microsoft.com/office/drawing/2014/main" id="{4DF41F26-BFC3-471C-AEBF-8D613043F8A1}"/>
              </a:ext>
              <a:ext uri="{C183D7F6-B498-43B3-948B-1728B52AA6E4}">
                <adec:decorative xmlns=""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Group 6">
              <a:extLst>
                <a:ext uri="{FF2B5EF4-FFF2-40B4-BE49-F238E27FC236}">
                  <a16:creationId xmlns:a16="http://schemas.microsoft.com/office/drawing/2014/main" id="{CD3F709F-F0BC-4149-B83C-D6E0B13F9CA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24555386-DD07-47B5-8731-6188F04409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98AACD5A-587D-4523-8687-E39554A9EE4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056E6FE3-AE0B-4665-BDC4-C43B088EA3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3341E111-158B-46EB-85CF-76ACE2E63E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B6BAC346-F465-42C1-B326-511CDAAFCD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1EFAE7C-FB00-406B-B543-258ECBA85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7B8E44F7-B4B5-407F-8CBF-2EF396585A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E5CB4BB7-46DD-4D14-AF85-0E13EFBA67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F7F8EDDC-B124-4CF0-9C0B-036D7E9203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F9979D20-23CA-44BF-94E4-277FAA877C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64DA53E4-1E27-44B2-9EA5-375E3D20A7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AF41DBD5-F7CA-43C7-B477-6E93D8DC06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8DE355CC-A733-4109-AC9E-4E5E96E355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C60E99C1-AC1B-4267-A404-07CA28EA1AA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AA7154F4-DAA9-42B8-9C79-E7D89EB926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CFCCE002-4181-4663-B8B4-5B5CC711B8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B3C1286A-A92F-45A8-A144-C4EBF3B8BC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31993490-8FCD-4048-A2E8-0A217FF656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3AF3440-700A-44B0-A0D1-1E6301F18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F17E7CAB-5E29-47AC-91E8-B488D357FB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7">
              <a:extLst>
                <a:ext uri="{FF2B5EF4-FFF2-40B4-BE49-F238E27FC236}">
                  <a16:creationId xmlns:a16="http://schemas.microsoft.com/office/drawing/2014/main" id="{D713AE0B-3A03-4CCB-B15E-CAF75D85583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Group 17">
                <a:extLst>
                  <a:ext uri="{FF2B5EF4-FFF2-40B4-BE49-F238E27FC236}">
                    <a16:creationId xmlns:a16="http://schemas.microsoft.com/office/drawing/2014/main" id="{94CC0330-760F-4B4E-BE37-D345B5B2E8E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8B6C8306-3715-4107-BA99-68EB308CA19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4B3797-F2A4-43E3-B8F8-8BC4B0FBDE9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F1C8A62-8495-422A-9A73-9C59C603F6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B1CEBFBC-BC6E-4C5F-BEC4-DD2079D8E27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 name="Group 8">
              <a:extLst>
                <a:ext uri="{FF2B5EF4-FFF2-40B4-BE49-F238E27FC236}">
                  <a16:creationId xmlns:a16="http://schemas.microsoft.com/office/drawing/2014/main" id="{A3822750-6B8C-4F83-9CAD-F924EF49378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Group 9">
                <a:extLst>
                  <a:ext uri="{FF2B5EF4-FFF2-40B4-BE49-F238E27FC236}">
                    <a16:creationId xmlns:a16="http://schemas.microsoft.com/office/drawing/2014/main" id="{58523E1A-71CD-4B09-A4F4-07F86003B4A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69">
                  <a:extLst>
                    <a:ext uri="{FF2B5EF4-FFF2-40B4-BE49-F238E27FC236}">
                      <a16:creationId xmlns:a16="http://schemas.microsoft.com/office/drawing/2014/main" id="{EB69F32F-40CA-458E-B833-E909ADFDD9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Line 70">
                  <a:extLst>
                    <a:ext uri="{FF2B5EF4-FFF2-40B4-BE49-F238E27FC236}">
                      <a16:creationId xmlns:a16="http://schemas.microsoft.com/office/drawing/2014/main" id="{5B2FEC36-803B-49C9-8313-D558457B25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a:extLst>
                  <a:ext uri="{FF2B5EF4-FFF2-40B4-BE49-F238E27FC236}">
                    <a16:creationId xmlns:a16="http://schemas.microsoft.com/office/drawing/2014/main" id="{5178F1E3-F49B-4E7A-BA5C-B2BFD9A636E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69">
                  <a:extLst>
                    <a:ext uri="{FF2B5EF4-FFF2-40B4-BE49-F238E27FC236}">
                      <a16:creationId xmlns:a16="http://schemas.microsoft.com/office/drawing/2014/main" id="{2612E838-0F14-4DE7-AD23-6A83078511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Line 70">
                  <a:extLst>
                    <a:ext uri="{FF2B5EF4-FFF2-40B4-BE49-F238E27FC236}">
                      <a16:creationId xmlns:a16="http://schemas.microsoft.com/office/drawing/2014/main" id="{AF3F8EED-B567-43E0-8B31-5A5E7AFB2D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48" name="Group 47">
            <a:extLst>
              <a:ext uri="{FF2B5EF4-FFF2-40B4-BE49-F238E27FC236}">
                <a16:creationId xmlns:a16="http://schemas.microsoft.com/office/drawing/2014/main" id="{952B8C31-9649-4E69-B31C-D77394EE2339}"/>
              </a:ext>
              <a:ext uri="{C183D7F6-B498-43B3-948B-1728B52AA6E4}">
                <adec:decorative xmlns=""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Group 48">
              <a:extLst>
                <a:ext uri="{FF2B5EF4-FFF2-40B4-BE49-F238E27FC236}">
                  <a16:creationId xmlns:a16="http://schemas.microsoft.com/office/drawing/2014/main" id="{269D1249-EDCC-41AC-BA08-E670FB4E338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1">
                <a:extLst>
                  <a:ext uri="{FF2B5EF4-FFF2-40B4-BE49-F238E27FC236}">
                    <a16:creationId xmlns:a16="http://schemas.microsoft.com/office/drawing/2014/main" id="{185EF0DB-BE87-4CDD-823B-E665113797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1">
                <a:extLst>
                  <a:ext uri="{FF2B5EF4-FFF2-40B4-BE49-F238E27FC236}">
                    <a16:creationId xmlns:a16="http://schemas.microsoft.com/office/drawing/2014/main" id="{9AC9E234-4400-46EB-92D7-9B53A68B91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78">
                <a:extLst>
                  <a:ext uri="{FF2B5EF4-FFF2-40B4-BE49-F238E27FC236}">
                    <a16:creationId xmlns:a16="http://schemas.microsoft.com/office/drawing/2014/main" id="{A0C06F74-3085-4BB3-9758-D97415975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84">
                <a:extLst>
                  <a:ext uri="{FF2B5EF4-FFF2-40B4-BE49-F238E27FC236}">
                    <a16:creationId xmlns:a16="http://schemas.microsoft.com/office/drawing/2014/main" id="{9EA54D9F-32B0-4B48-B93A-B5A9E3DC6B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87">
                <a:extLst>
                  <a:ext uri="{FF2B5EF4-FFF2-40B4-BE49-F238E27FC236}">
                    <a16:creationId xmlns:a16="http://schemas.microsoft.com/office/drawing/2014/main" id="{3858A715-B583-4779-A1D2-86822F2CB8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60">
                <a:extLst>
                  <a:ext uri="{FF2B5EF4-FFF2-40B4-BE49-F238E27FC236}">
                    <a16:creationId xmlns:a16="http://schemas.microsoft.com/office/drawing/2014/main" id="{ECAE61B9-0396-4F89-85E9-EB174D639A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59">
                <a:extLst>
                  <a:ext uri="{FF2B5EF4-FFF2-40B4-BE49-F238E27FC236}">
                    <a16:creationId xmlns:a16="http://schemas.microsoft.com/office/drawing/2014/main" id="{46E4F030-726A-40ED-810F-C9F2379183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62">
                <a:extLst>
                  <a:ext uri="{FF2B5EF4-FFF2-40B4-BE49-F238E27FC236}">
                    <a16:creationId xmlns:a16="http://schemas.microsoft.com/office/drawing/2014/main" id="{B3148C64-AE70-4F9D-B6CE-5C92B9922B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65">
                <a:extLst>
                  <a:ext uri="{FF2B5EF4-FFF2-40B4-BE49-F238E27FC236}">
                    <a16:creationId xmlns:a16="http://schemas.microsoft.com/office/drawing/2014/main" id="{78C97992-BC56-40D7-A639-3D314871C8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79">
                <a:extLst>
                  <a:ext uri="{FF2B5EF4-FFF2-40B4-BE49-F238E27FC236}">
                    <a16:creationId xmlns:a16="http://schemas.microsoft.com/office/drawing/2014/main" id="{469CAD99-0EFE-4B8E-922B-0C2BCFFD5D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82">
                <a:extLst>
                  <a:ext uri="{FF2B5EF4-FFF2-40B4-BE49-F238E27FC236}">
                    <a16:creationId xmlns:a16="http://schemas.microsoft.com/office/drawing/2014/main" id="{1D00B441-E5A3-4411-9B05-8E09BFF62D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5">
                <a:extLst>
                  <a:ext uri="{FF2B5EF4-FFF2-40B4-BE49-F238E27FC236}">
                    <a16:creationId xmlns:a16="http://schemas.microsoft.com/office/drawing/2014/main" id="{3FFE4E0B-A703-4655-B55F-44B3A3902F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8">
                <a:extLst>
                  <a:ext uri="{FF2B5EF4-FFF2-40B4-BE49-F238E27FC236}">
                    <a16:creationId xmlns:a16="http://schemas.microsoft.com/office/drawing/2014/main" id="{F19632C2-B953-4CD1-9EAA-5C1FEA3EFD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2" name="Group 81">
                <a:extLst>
                  <a:ext uri="{FF2B5EF4-FFF2-40B4-BE49-F238E27FC236}">
                    <a16:creationId xmlns:a16="http://schemas.microsoft.com/office/drawing/2014/main" id="{DBDC3951-9E4C-4062-9B43-3038D9058A6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66">
                  <a:extLst>
                    <a:ext uri="{FF2B5EF4-FFF2-40B4-BE49-F238E27FC236}">
                      <a16:creationId xmlns:a16="http://schemas.microsoft.com/office/drawing/2014/main" id="{D0A8B652-41E0-456C-9C9F-1F0EC00891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67">
                  <a:extLst>
                    <a:ext uri="{FF2B5EF4-FFF2-40B4-BE49-F238E27FC236}">
                      <a16:creationId xmlns:a16="http://schemas.microsoft.com/office/drawing/2014/main" id="{802E547A-C876-460C-B6A4-BCE8D39DA0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Line 80">
                  <a:extLst>
                    <a:ext uri="{FF2B5EF4-FFF2-40B4-BE49-F238E27FC236}">
                      <a16:creationId xmlns:a16="http://schemas.microsoft.com/office/drawing/2014/main" id="{00363E6C-7B8D-4E1D-A93E-E73306E130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Line 83">
                  <a:extLst>
                    <a:ext uri="{FF2B5EF4-FFF2-40B4-BE49-F238E27FC236}">
                      <a16:creationId xmlns:a16="http://schemas.microsoft.com/office/drawing/2014/main" id="{206E174F-B8D0-4FFD-A1B5-56BFC5CCE9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86">
                  <a:extLst>
                    <a:ext uri="{FF2B5EF4-FFF2-40B4-BE49-F238E27FC236}">
                      <a16:creationId xmlns:a16="http://schemas.microsoft.com/office/drawing/2014/main" id="{3A10191E-76B5-4841-B32D-0DF6EAB639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Line 89">
                  <a:extLst>
                    <a:ext uri="{FF2B5EF4-FFF2-40B4-BE49-F238E27FC236}">
                      <a16:creationId xmlns:a16="http://schemas.microsoft.com/office/drawing/2014/main" id="{CF67EF0B-5FE7-4D99-8B38-95B1706F07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0B39CF0F-2997-4D96-8F17-211C97D87DB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Group 59">
                <a:extLst>
                  <a:ext uri="{FF2B5EF4-FFF2-40B4-BE49-F238E27FC236}">
                    <a16:creationId xmlns:a16="http://schemas.microsoft.com/office/drawing/2014/main" id="{6408937D-7FFE-4D6C-AF79-1F60035CC7C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749AA60A-BD5D-4647-AE8A-DF411C654BD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335D2B-768D-4700-A35C-F54A7BD3525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30">
                  <a:extLst>
                    <a:ext uri="{FF2B5EF4-FFF2-40B4-BE49-F238E27FC236}">
                      <a16:creationId xmlns:a16="http://schemas.microsoft.com/office/drawing/2014/main" id="{305D4D3B-BD5E-44BE-BE6A-4C91845930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30748E9E-1F8D-4FB9-89D6-F5B35B5049F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E1A0A593-F414-4B02-A355-AC7A50A7E08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Group 51">
                <a:extLst>
                  <a:ext uri="{FF2B5EF4-FFF2-40B4-BE49-F238E27FC236}">
                    <a16:creationId xmlns:a16="http://schemas.microsoft.com/office/drawing/2014/main" id="{1BA06E81-194E-43F2-B418-BF8101EAAE2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69">
                  <a:extLst>
                    <a:ext uri="{FF2B5EF4-FFF2-40B4-BE49-F238E27FC236}">
                      <a16:creationId xmlns:a16="http://schemas.microsoft.com/office/drawing/2014/main" id="{E182745B-1C12-49AC-97AD-501D806E9F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Line 70">
                  <a:extLst>
                    <a:ext uri="{FF2B5EF4-FFF2-40B4-BE49-F238E27FC236}">
                      <a16:creationId xmlns:a16="http://schemas.microsoft.com/office/drawing/2014/main" id="{56B38515-A1C4-46D9-AEC6-E55E1CB733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C9A4424F-2DA0-4E5A-9291-0A5FCE5575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C2F49FC5-EFC3-4A02-9782-EC06564A94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Line 70">
                  <a:extLst>
                    <a:ext uri="{FF2B5EF4-FFF2-40B4-BE49-F238E27FC236}">
                      <a16:creationId xmlns:a16="http://schemas.microsoft.com/office/drawing/2014/main" id="{782187F0-090B-4C65-B604-5DD33B4FF2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91" name="Straight Connector 90">
            <a:extLst>
              <a:ext uri="{FF2B5EF4-FFF2-40B4-BE49-F238E27FC236}">
                <a16:creationId xmlns:a16="http://schemas.microsoft.com/office/drawing/2014/main" id="{A3805DED-0C97-4EF7-B1E1-0E016E053719}"/>
              </a:ext>
              <a:ext uri="{C183D7F6-B498-43B3-948B-1728B52AA6E4}">
                <adec:decorative xmlns=""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075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8E2D2C-E1C5-4582-922B-67A18E31B70B}" type="datetimeFigureOut">
              <a:rPr lang="ar-SA" smtClean="0"/>
              <a:t>27/08/1444</a:t>
            </a:fld>
            <a:endParaRPr lang="ar-SA" dirty="0"/>
          </a:p>
        </p:txBody>
      </p:sp>
      <p:sp>
        <p:nvSpPr>
          <p:cNvPr id="8" name="Footer Placeholder 7"/>
          <p:cNvSpPr>
            <a:spLocks noGrp="1"/>
          </p:cNvSpPr>
          <p:nvPr>
            <p:ph type="ftr" sz="quarter" idx="11"/>
          </p:nvPr>
        </p:nvSpPr>
        <p:spPr/>
        <p:txBody>
          <a:bodyPr/>
          <a:lstStyle/>
          <a:p>
            <a:endParaRPr lang="ar-SA" dirty="0"/>
          </a:p>
        </p:txBody>
      </p:sp>
      <p:sp>
        <p:nvSpPr>
          <p:cNvPr id="9" name="Slide Number Placeholder 8"/>
          <p:cNvSpPr>
            <a:spLocks noGrp="1"/>
          </p:cNvSpPr>
          <p:nvPr>
            <p:ph type="sldNum" sz="quarter" idx="12"/>
          </p:nvPr>
        </p:nvSpPr>
        <p:spPr/>
        <p:txBody>
          <a:bodyPr/>
          <a:lstStyle/>
          <a:p>
            <a:fld id="{6614B9DC-3AA7-43EE-98C5-D8AC1597AA97}" type="slidenum">
              <a:rPr lang="ar-SA" smtClean="0"/>
              <a:t>‹#›</a:t>
            </a:fld>
            <a:endParaRPr lang="ar-SA" dirty="0"/>
          </a:p>
        </p:txBody>
      </p:sp>
    </p:spTree>
    <p:extLst>
      <p:ext uri="{BB962C8B-B14F-4D97-AF65-F5344CB8AC3E}">
        <p14:creationId xmlns:p14="http://schemas.microsoft.com/office/powerpoint/2010/main" val="3753265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5"/>
            <a:ext cx="10513484" cy="1362075"/>
          </a:xfrm>
        </p:spPr>
        <p:txBody>
          <a:bodyPr anchor="t"/>
          <a:lstStyle>
            <a:lvl1pPr algn="l">
              <a:defRPr sz="3144" b="0" i="0" cap="all"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1664" baseline="0">
                <a:solidFill>
                  <a:schemeClr val="tx2"/>
                </a:solidFill>
              </a:defRPr>
            </a:lvl1pPr>
            <a:lvl2pPr marL="450204" indent="0">
              <a:buNone/>
              <a:defRPr sz="1788">
                <a:solidFill>
                  <a:schemeClr val="tx1">
                    <a:tint val="75000"/>
                  </a:schemeClr>
                </a:solidFill>
              </a:defRPr>
            </a:lvl2pPr>
            <a:lvl3pPr marL="900409" indent="0">
              <a:buNone/>
              <a:defRPr sz="1603">
                <a:solidFill>
                  <a:schemeClr val="tx1">
                    <a:tint val="75000"/>
                  </a:schemeClr>
                </a:solidFill>
              </a:defRPr>
            </a:lvl3pPr>
            <a:lvl4pPr marL="1350613" indent="0">
              <a:buNone/>
              <a:defRPr sz="1356">
                <a:solidFill>
                  <a:schemeClr val="tx1">
                    <a:tint val="75000"/>
                  </a:schemeClr>
                </a:solidFill>
              </a:defRPr>
            </a:lvl4pPr>
            <a:lvl5pPr marL="1800818" indent="0">
              <a:buNone/>
              <a:defRPr sz="1356">
                <a:solidFill>
                  <a:schemeClr val="tx1">
                    <a:tint val="75000"/>
                  </a:schemeClr>
                </a:solidFill>
              </a:defRPr>
            </a:lvl5pPr>
            <a:lvl6pPr marL="2251022" indent="0">
              <a:buNone/>
              <a:defRPr sz="1356">
                <a:solidFill>
                  <a:schemeClr val="tx1">
                    <a:tint val="75000"/>
                  </a:schemeClr>
                </a:solidFill>
              </a:defRPr>
            </a:lvl6pPr>
            <a:lvl7pPr marL="2701226" indent="0">
              <a:buNone/>
              <a:defRPr sz="1356">
                <a:solidFill>
                  <a:schemeClr val="tx1">
                    <a:tint val="75000"/>
                  </a:schemeClr>
                </a:solidFill>
              </a:defRPr>
            </a:lvl7pPr>
            <a:lvl8pPr marL="3151431" indent="0">
              <a:buNone/>
              <a:defRPr sz="1356">
                <a:solidFill>
                  <a:schemeClr val="tx1">
                    <a:tint val="75000"/>
                  </a:schemeClr>
                </a:solidFill>
              </a:defRPr>
            </a:lvl8pPr>
            <a:lvl9pPr marL="3601635" indent="0">
              <a:buNone/>
              <a:defRPr sz="1356">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B8ABB09-4A1D-463E-8065-109CC2B7EFAA}" type="datetimeFigureOut">
              <a:rPr lang="ar-SA" smtClean="0"/>
              <a:t>27/08/1444</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extLst>
      <p:ext uri="{BB962C8B-B14F-4D97-AF65-F5344CB8AC3E}">
        <p14:creationId xmlns:p14="http://schemas.microsoft.com/office/powerpoint/2010/main" val="3017782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anchor="b"/>
          <a:lstStyle/>
          <a:p>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a:noAutofit/>
          </a:bodyPr>
          <a:lstStyle/>
          <a:p>
            <a:endParaRPr lang="en-US"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a:noAutofit/>
          </a:bodyPr>
          <a:lstStyle/>
          <a:p>
            <a:endParaRPr lang="en-US"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a:noAutofit/>
          </a:bodyPr>
          <a:lstStyle>
            <a:lvl1pPr algn="ctr">
              <a:defRPr/>
            </a:lvl1pPr>
          </a:lstStyle>
          <a:p>
            <a:endParaRPr lang="en-US" dirty="0"/>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a:normAutofit/>
          </a:bodyPr>
          <a:lstStyle>
            <a:lvl1pPr>
              <a:defRPr spc="0"/>
            </a:lvl1pPr>
          </a:lstStyle>
          <a:p>
            <a:endParaRPr lang="en-US" dirty="0"/>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301382" y="6170613"/>
            <a:ext cx="2437439" cy="457077"/>
          </a:xfrm>
        </p:spPr>
        <p:txBody>
          <a:bodyPr/>
          <a:lstStyle/>
          <a:p>
            <a:r>
              <a:rPr lang="en-US" dirty="0"/>
              <a:t>Sample Footer Text</a:t>
            </a:r>
          </a:p>
        </p:txBody>
      </p:sp>
      <p:sp>
        <p:nvSpPr>
          <p:cNvPr id="79" name="Date Placeholder 22">
            <a:extLst>
              <a:ext uri="{FF2B5EF4-FFF2-40B4-BE49-F238E27FC236}">
                <a16:creationId xmlns:a16="http://schemas.microsoft.com/office/drawing/2014/main" id="{1BE603F5-0A57-4324-882D-14EC1A8CFE79}"/>
              </a:ext>
            </a:extLst>
          </p:cNvPr>
          <p:cNvSpPr>
            <a:spLocks noGrp="1"/>
          </p:cNvSpPr>
          <p:nvPr>
            <p:ph type="dt" sz="half" idx="10"/>
          </p:nvPr>
        </p:nvSpPr>
        <p:spPr>
          <a:xfrm>
            <a:off x="8881745" y="6170490"/>
            <a:ext cx="1829076" cy="457200"/>
          </a:xfrm>
        </p:spPr>
        <p:txBody>
          <a:bodyPr/>
          <a:lstStyle>
            <a:lvl1pPr algn="r">
              <a:defRPr/>
            </a:lvl1pPr>
          </a:lstStyle>
          <a:p>
            <a:r>
              <a:rPr lang="en-US"/>
              <a:t>2/3/20XX</a:t>
            </a:r>
            <a:endParaRPr lang="en-US" dirty="0"/>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11941579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p>
            <a:endParaRPr lang="en-US"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anchor="b"/>
          <a:lstStyle>
            <a:lvl1pPr>
              <a:defRPr sz="6000" spc="0"/>
            </a:lvl1pPr>
          </a:lstStyle>
          <a:p>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anchor="t"/>
          <a:lstStyle>
            <a:lvl1pPr>
              <a:defRPr strike="noStrike"/>
            </a:lvl1pPr>
          </a:lstStyle>
          <a:p>
            <a:endParaRPr lang="en-US"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1216526046"/>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p:nvPr>
        </p:nvSpPr>
        <p:spPr>
          <a:xfrm>
            <a:off x="1126222" y="442913"/>
            <a:ext cx="8263570" cy="1344612"/>
          </a:xfrm>
        </p:spPr>
        <p:txBody>
          <a:bodyPr anchor="b"/>
          <a:lstStyle>
            <a:lvl1pPr>
              <a:defRPr spc="0">
                <a:solidFill>
                  <a:schemeClr val="tx1">
                    <a:lumMod val="75000"/>
                    <a:lumOff val="25000"/>
                  </a:schemeClr>
                </a:solidFill>
              </a:defRPr>
            </a:lvl1pPr>
          </a:lstStyle>
          <a:p>
            <a:endParaRPr lang="en-US" dirty="0"/>
          </a:p>
        </p:txBody>
      </p:sp>
      <p:sp>
        <p:nvSpPr>
          <p:cNvPr id="17" name="Content Placeholder 2">
            <a:extLst>
              <a:ext uri="{FF2B5EF4-FFF2-40B4-BE49-F238E27FC236}">
                <a16:creationId xmlns:a16="http://schemas.microsoft.com/office/drawing/2014/main" id="{F073D2B5-4489-48A5-BD84-C92B7179A018}"/>
              </a:ext>
            </a:extLst>
          </p:cNvPr>
          <p:cNvSpPr>
            <a:spLocks noGrp="1"/>
          </p:cNvSpPr>
          <p:nvPr>
            <p:ph idx="1"/>
          </p:nvPr>
        </p:nvSpPr>
        <p:spPr>
          <a:xfrm>
            <a:off x="1920875" y="2107096"/>
            <a:ext cx="8391967" cy="2846567"/>
          </a:xfrm>
        </p:spPr>
        <p:txBody>
          <a:bodyPr>
            <a:normAutofit/>
          </a:bodyPr>
          <a:lstStyle/>
          <a:p>
            <a:endParaRPr lang="en-US" dirty="0"/>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a:noAutofit/>
          </a:bodyPr>
          <a:lstStyle/>
          <a:p>
            <a:endParaRPr lang="en-US" dirty="0"/>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124712" y="6170490"/>
            <a:ext cx="5667375"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0727" y="6170491"/>
            <a:ext cx="2840083" cy="457200"/>
          </a:xfrm>
        </p:spPr>
        <p:txBody>
          <a:bodyPr/>
          <a:lstStyle>
            <a:lvl1pPr>
              <a:defRPr>
                <a:solidFill>
                  <a:schemeClr val="bg1"/>
                </a:solidFill>
                <a:effectLst>
                  <a:outerShdw blurRad="38100" dist="38100" dir="2700000" algn="tl" rotWithShape="0">
                    <a:srgbClr val="000000">
                      <a:alpha val="43137"/>
                    </a:srgbClr>
                  </a:outerShdw>
                </a:effectLst>
              </a:defRPr>
            </a:lvl1pPr>
          </a:lstStyle>
          <a:p>
            <a:r>
              <a:rPr lang="en-US"/>
              <a:t>2/3/20XX</a:t>
            </a:r>
            <a:endParaRPr lang="en-US" dirty="0"/>
          </a:p>
        </p:txBody>
      </p:sp>
      <p:sp>
        <p:nvSpPr>
          <p:cNvPr id="15" name="Slide Number Placeholder 31">
            <a:extLst>
              <a:ext uri="{FF2B5EF4-FFF2-40B4-BE49-F238E27FC236}">
                <a16:creationId xmlns:a16="http://schemas.microsoft.com/office/drawing/2014/main" id="{A785EF8F-8A0F-41F7-BFA0-9E9AB06C6EFD}"/>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5293843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7E2F0C9-450A-46BE-9D30-BF2BCDB2C61B}"/>
              </a:ext>
            </a:extLst>
          </p:cNvPr>
          <p:cNvSpPr>
            <a:spLocks noGrp="1"/>
          </p:cNvSpPr>
          <p:nvPr>
            <p:ph type="title"/>
          </p:nvPr>
        </p:nvSpPr>
        <p:spPr>
          <a:xfrm>
            <a:off x="1828800" y="438912"/>
            <a:ext cx="7340048" cy="1651054"/>
          </a:xfrm>
        </p:spPr>
        <p:txBody>
          <a:bodyPr anchor="b"/>
          <a:lstStyle/>
          <a:p>
            <a:endParaRPr lang="en-US" dirty="0"/>
          </a:p>
        </p:txBody>
      </p:sp>
      <p:sp>
        <p:nvSpPr>
          <p:cNvPr id="17" name="Picture Placeholder 16">
            <a:extLst>
              <a:ext uri="{FF2B5EF4-FFF2-40B4-BE49-F238E27FC236}">
                <a16:creationId xmlns:a16="http://schemas.microsoft.com/office/drawing/2014/main" id="{AE554E25-FBED-49B5-ADA0-6DA5D8E8DD6D}"/>
              </a:ext>
            </a:extLst>
          </p:cNvPr>
          <p:cNvSpPr>
            <a:spLocks noGrp="1"/>
          </p:cNvSpPr>
          <p:nvPr>
            <p:ph type="pic" sz="quarter" idx="13"/>
          </p:nvPr>
        </p:nvSpPr>
        <p:spPr>
          <a:xfrm>
            <a:off x="0" y="0"/>
            <a:ext cx="2417049" cy="6858000"/>
          </a:xfrm>
          <a:custGeom>
            <a:avLst/>
            <a:gdLst>
              <a:gd name="connsiteX0" fmla="*/ 2112162 w 2417049"/>
              <a:gd name="connsiteY0" fmla="*/ 0 h 6858000"/>
              <a:gd name="connsiteX1" fmla="*/ 2417049 w 2417049"/>
              <a:gd name="connsiteY1" fmla="*/ 0 h 6858000"/>
              <a:gd name="connsiteX2" fmla="*/ 2394205 w 2417049"/>
              <a:gd name="connsiteY2" fmla="*/ 17461 h 6858000"/>
              <a:gd name="connsiteX3" fmla="*/ 741074 w 2417049"/>
              <a:gd name="connsiteY3" fmla="*/ 4217082 h 6858000"/>
              <a:gd name="connsiteX4" fmla="*/ 2004991 w 2417049"/>
              <a:gd name="connsiteY4" fmla="*/ 6804604 h 6858000"/>
              <a:gd name="connsiteX5" fmla="*/ 2062346 w 2417049"/>
              <a:gd name="connsiteY5" fmla="*/ 6858000 h 6858000"/>
              <a:gd name="connsiteX6" fmla="*/ 1953913 w 2417049"/>
              <a:gd name="connsiteY6" fmla="*/ 6858000 h 6858000"/>
              <a:gd name="connsiteX7" fmla="*/ 1693070 w 2417049"/>
              <a:gd name="connsiteY7" fmla="*/ 6599739 h 6858000"/>
              <a:gd name="connsiteX8" fmla="*/ 567934 w 2417049"/>
              <a:gd name="connsiteY8" fmla="*/ 4115040 h 6858000"/>
              <a:gd name="connsiteX9" fmla="*/ 2091112 w 2417049"/>
              <a:gd name="connsiteY9" fmla="*/ 17040 h 6858000"/>
              <a:gd name="connsiteX10" fmla="*/ 1672271 w 2417049"/>
              <a:gd name="connsiteY10" fmla="*/ 0 h 6858000"/>
              <a:gd name="connsiteX11" fmla="*/ 2094397 w 2417049"/>
              <a:gd name="connsiteY11" fmla="*/ 0 h 6858000"/>
              <a:gd name="connsiteX12" fmla="*/ 2073347 w 2417049"/>
              <a:gd name="connsiteY12" fmla="*/ 17040 h 6858000"/>
              <a:gd name="connsiteX13" fmla="*/ 550169 w 2417049"/>
              <a:gd name="connsiteY13" fmla="*/ 4115040 h 6858000"/>
              <a:gd name="connsiteX14" fmla="*/ 1675306 w 2417049"/>
              <a:gd name="connsiteY14" fmla="*/ 6599739 h 6858000"/>
              <a:gd name="connsiteX15" fmla="*/ 1936149 w 2417049"/>
              <a:gd name="connsiteY15" fmla="*/ 6858000 h 6858000"/>
              <a:gd name="connsiteX16" fmla="*/ 1682790 w 2417049"/>
              <a:gd name="connsiteY16" fmla="*/ 6858000 h 6858000"/>
              <a:gd name="connsiteX17" fmla="*/ 1434206 w 2417049"/>
              <a:gd name="connsiteY17" fmla="*/ 6615157 h 6858000"/>
              <a:gd name="connsiteX18" fmla="*/ 385335 w 2417049"/>
              <a:gd name="connsiteY18" fmla="*/ 4282319 h 6858000"/>
              <a:gd name="connsiteX19" fmla="*/ 1645413 w 2417049"/>
              <a:gd name="connsiteY19" fmla="*/ 27367 h 6858000"/>
              <a:gd name="connsiteX20" fmla="*/ 0 w 2417049"/>
              <a:gd name="connsiteY20" fmla="*/ 0 h 6858000"/>
              <a:gd name="connsiteX21" fmla="*/ 1654347 w 2417049"/>
              <a:gd name="connsiteY21" fmla="*/ 0 h 6858000"/>
              <a:gd name="connsiteX22" fmla="*/ 1626537 w 2417049"/>
              <a:gd name="connsiteY22" fmla="*/ 28337 h 6858000"/>
              <a:gd name="connsiteX23" fmla="*/ 366460 w 2417049"/>
              <a:gd name="connsiteY23" fmla="*/ 4283289 h 6858000"/>
              <a:gd name="connsiteX24" fmla="*/ 1415329 w 2417049"/>
              <a:gd name="connsiteY24" fmla="*/ 6616128 h 6858000"/>
              <a:gd name="connsiteX25" fmla="*/ 1662921 w 2417049"/>
              <a:gd name="connsiteY25" fmla="*/ 6858000 h 6858000"/>
              <a:gd name="connsiteX26" fmla="*/ 0 w 2417049"/>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7049" h="6858000">
                <a:moveTo>
                  <a:pt x="2112162" y="0"/>
                </a:moveTo>
                <a:lnTo>
                  <a:pt x="2417049" y="0"/>
                </a:lnTo>
                <a:lnTo>
                  <a:pt x="2394205" y="17461"/>
                </a:lnTo>
                <a:cubicBezTo>
                  <a:pt x="1333530" y="878708"/>
                  <a:pt x="741074" y="2437327"/>
                  <a:pt x="741074" y="4217082"/>
                </a:cubicBezTo>
                <a:cubicBezTo>
                  <a:pt x="741074" y="5418356"/>
                  <a:pt x="1303237" y="6132444"/>
                  <a:pt x="2004991" y="6804604"/>
                </a:cubicBezTo>
                <a:lnTo>
                  <a:pt x="2062346" y="6858000"/>
                </a:lnTo>
                <a:lnTo>
                  <a:pt x="1953913" y="6858000"/>
                </a:lnTo>
                <a:lnTo>
                  <a:pt x="1693070" y="6599739"/>
                </a:lnTo>
                <a:cubicBezTo>
                  <a:pt x="1064979" y="5955416"/>
                  <a:pt x="567934" y="5263323"/>
                  <a:pt x="567934" y="4115040"/>
                </a:cubicBezTo>
                <a:cubicBezTo>
                  <a:pt x="567934" y="2378351"/>
                  <a:pt x="1113816" y="857447"/>
                  <a:pt x="2091112" y="17040"/>
                </a:cubicBezTo>
                <a:close/>
                <a:moveTo>
                  <a:pt x="1672271" y="0"/>
                </a:moveTo>
                <a:lnTo>
                  <a:pt x="2094397" y="0"/>
                </a:lnTo>
                <a:lnTo>
                  <a:pt x="2073347" y="17040"/>
                </a:lnTo>
                <a:cubicBezTo>
                  <a:pt x="1096051" y="857447"/>
                  <a:pt x="550169" y="2378351"/>
                  <a:pt x="550169" y="4115040"/>
                </a:cubicBezTo>
                <a:cubicBezTo>
                  <a:pt x="550169" y="5263323"/>
                  <a:pt x="1047215" y="5955416"/>
                  <a:pt x="1675306" y="6599739"/>
                </a:cubicBezTo>
                <a:lnTo>
                  <a:pt x="1936149" y="6858000"/>
                </a:lnTo>
                <a:lnTo>
                  <a:pt x="1682790" y="6858000"/>
                </a:lnTo>
                <a:lnTo>
                  <a:pt x="1434206" y="6615157"/>
                </a:lnTo>
                <a:cubicBezTo>
                  <a:pt x="861085" y="6026831"/>
                  <a:pt x="428538" y="5350659"/>
                  <a:pt x="385335" y="4282319"/>
                </a:cubicBezTo>
                <a:cubicBezTo>
                  <a:pt x="315325" y="2551123"/>
                  <a:pt x="763271" y="995374"/>
                  <a:pt x="1645413" y="27367"/>
                </a:cubicBezTo>
                <a:close/>
                <a:moveTo>
                  <a:pt x="0" y="0"/>
                </a:moveTo>
                <a:lnTo>
                  <a:pt x="1654347" y="0"/>
                </a:lnTo>
                <a:lnTo>
                  <a:pt x="1626537" y="28337"/>
                </a:lnTo>
                <a:cubicBezTo>
                  <a:pt x="744394" y="996343"/>
                  <a:pt x="296450" y="2552094"/>
                  <a:pt x="366460" y="4283289"/>
                </a:cubicBezTo>
                <a:cubicBezTo>
                  <a:pt x="409662" y="5351630"/>
                  <a:pt x="842209" y="6027802"/>
                  <a:pt x="1415329" y="6616128"/>
                </a:cubicBezTo>
                <a:lnTo>
                  <a:pt x="1662921" y="6858000"/>
                </a:lnTo>
                <a:lnTo>
                  <a:pt x="0" y="6858000"/>
                </a:lnTo>
                <a:close/>
              </a:path>
            </a:pathLst>
          </a:custGeom>
          <a:solidFill>
            <a:schemeClr val="accent4"/>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id="{CB6A8D76-E69B-4696-9428-6B1F02AB6FEC}"/>
              </a:ext>
            </a:extLst>
          </p:cNvPr>
          <p:cNvSpPr>
            <a:spLocks noGrp="1"/>
          </p:cNvSpPr>
          <p:nvPr>
            <p:ph type="pic" sz="quarter" idx="14"/>
          </p:nvPr>
        </p:nvSpPr>
        <p:spPr>
          <a:xfrm>
            <a:off x="9144296" y="1"/>
            <a:ext cx="3047704" cy="6857999"/>
          </a:xfrm>
          <a:custGeom>
            <a:avLst/>
            <a:gdLst>
              <a:gd name="connsiteX0" fmla="*/ 982019 w 3047704"/>
              <a:gd name="connsiteY0" fmla="*/ 0 h 6857999"/>
              <a:gd name="connsiteX1" fmla="*/ 3047704 w 3047704"/>
              <a:gd name="connsiteY1" fmla="*/ 0 h 6857999"/>
              <a:gd name="connsiteX2" fmla="*/ 3047704 w 3047704"/>
              <a:gd name="connsiteY2" fmla="*/ 6857999 h 6857999"/>
              <a:gd name="connsiteX3" fmla="*/ 314373 w 3047704"/>
              <a:gd name="connsiteY3" fmla="*/ 6857999 h 6857999"/>
              <a:gd name="connsiteX4" fmla="*/ 417053 w 3047704"/>
              <a:gd name="connsiteY4" fmla="*/ 6776130 h 6857999"/>
              <a:gd name="connsiteX5" fmla="*/ 2189706 w 3047704"/>
              <a:gd name="connsiteY5" fmla="*/ 3968277 h 6857999"/>
              <a:gd name="connsiteX6" fmla="*/ 1015028 w 3047704"/>
              <a:gd name="connsiteY6" fmla="*/ 35110 h 6857999"/>
              <a:gd name="connsiteX7" fmla="*/ 687894 w 3047704"/>
              <a:gd name="connsiteY7" fmla="*/ 0 h 6857999"/>
              <a:gd name="connsiteX8" fmla="*/ 962740 w 3047704"/>
              <a:gd name="connsiteY8" fmla="*/ 0 h 6857999"/>
              <a:gd name="connsiteX9" fmla="*/ 994866 w 3047704"/>
              <a:gd name="connsiteY9" fmla="*/ 34171 h 6857999"/>
              <a:gd name="connsiteX10" fmla="*/ 2169546 w 3047704"/>
              <a:gd name="connsiteY10" fmla="*/ 3967339 h 6857999"/>
              <a:gd name="connsiteX11" fmla="*/ 396891 w 3047704"/>
              <a:gd name="connsiteY11" fmla="*/ 6775192 h 6857999"/>
              <a:gd name="connsiteX12" fmla="*/ 293035 w 3047704"/>
              <a:gd name="connsiteY12" fmla="*/ 6857999 h 6857999"/>
              <a:gd name="connsiteX13" fmla="*/ 171208 w 3047704"/>
              <a:gd name="connsiteY13" fmla="*/ 6857999 h 6857999"/>
              <a:gd name="connsiteX14" fmla="*/ 426438 w 3047704"/>
              <a:gd name="connsiteY14" fmla="*/ 6651337 h 6857999"/>
              <a:gd name="connsiteX15" fmla="*/ 1972117 w 3047704"/>
              <a:gd name="connsiteY15" fmla="*/ 3859832 h 6857999"/>
              <a:gd name="connsiteX16" fmla="*/ 772975 w 3047704"/>
              <a:gd name="connsiteY16" fmla="*/ 99143 h 6857999"/>
              <a:gd name="connsiteX17" fmla="*/ 354738 w 3047704"/>
              <a:gd name="connsiteY17" fmla="*/ 0 h 6857999"/>
              <a:gd name="connsiteX18" fmla="*/ 663489 w 3047704"/>
              <a:gd name="connsiteY18" fmla="*/ 0 h 6857999"/>
              <a:gd name="connsiteX19" fmla="*/ 748570 w 3047704"/>
              <a:gd name="connsiteY19" fmla="*/ 99143 h 6857999"/>
              <a:gd name="connsiteX20" fmla="*/ 1947712 w 3047704"/>
              <a:gd name="connsiteY20" fmla="*/ 3859832 h 6857999"/>
              <a:gd name="connsiteX21" fmla="*/ 402035 w 3047704"/>
              <a:gd name="connsiteY21" fmla="*/ 6651337 h 6857999"/>
              <a:gd name="connsiteX22" fmla="*/ 146805 w 3047704"/>
              <a:gd name="connsiteY22" fmla="*/ 6857999 h 6857999"/>
              <a:gd name="connsiteX23" fmla="*/ 0 w 3047704"/>
              <a:gd name="connsiteY23" fmla="*/ 6857999 h 6857999"/>
              <a:gd name="connsiteX24" fmla="*/ 224325 w 3047704"/>
              <a:gd name="connsiteY24" fmla="*/ 6659295 h 6857999"/>
              <a:gd name="connsiteX25" fmla="*/ 1789426 w 3047704"/>
              <a:gd name="connsiteY25" fmla="*/ 3879328 h 6857999"/>
              <a:gd name="connsiteX26" fmla="*/ 517450 w 3047704"/>
              <a:gd name="connsiteY26" fmla="*/ 1606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704" h="6857999">
                <a:moveTo>
                  <a:pt x="982019" y="0"/>
                </a:moveTo>
                <a:lnTo>
                  <a:pt x="3047704" y="0"/>
                </a:lnTo>
                <a:lnTo>
                  <a:pt x="3047704" y="6857999"/>
                </a:lnTo>
                <a:lnTo>
                  <a:pt x="314373" y="6857999"/>
                </a:lnTo>
                <a:lnTo>
                  <a:pt x="417053" y="6776130"/>
                </a:lnTo>
                <a:cubicBezTo>
                  <a:pt x="1327353" y="6049362"/>
                  <a:pt x="2128179" y="5345971"/>
                  <a:pt x="2189706" y="3968277"/>
                </a:cubicBezTo>
                <a:cubicBezTo>
                  <a:pt x="2259809" y="2398561"/>
                  <a:pt x="1843680" y="977981"/>
                  <a:pt x="1015028" y="35110"/>
                </a:cubicBezTo>
                <a:close/>
                <a:moveTo>
                  <a:pt x="687894" y="0"/>
                </a:moveTo>
                <a:lnTo>
                  <a:pt x="962740" y="0"/>
                </a:lnTo>
                <a:lnTo>
                  <a:pt x="994866" y="34171"/>
                </a:lnTo>
                <a:cubicBezTo>
                  <a:pt x="1823518" y="977043"/>
                  <a:pt x="2239649" y="2397622"/>
                  <a:pt x="2169546" y="3967339"/>
                </a:cubicBezTo>
                <a:cubicBezTo>
                  <a:pt x="2108017" y="5345033"/>
                  <a:pt x="1307191" y="6048423"/>
                  <a:pt x="396891" y="6775192"/>
                </a:cubicBezTo>
                <a:lnTo>
                  <a:pt x="293035" y="6857999"/>
                </a:lnTo>
                <a:lnTo>
                  <a:pt x="171208" y="6857999"/>
                </a:lnTo>
                <a:lnTo>
                  <a:pt x="426438" y="6651337"/>
                </a:lnTo>
                <a:cubicBezTo>
                  <a:pt x="1289290" y="5927454"/>
                  <a:pt x="1972117" y="5149903"/>
                  <a:pt x="1972117" y="3859832"/>
                </a:cubicBezTo>
                <a:cubicBezTo>
                  <a:pt x="1972117" y="2396483"/>
                  <a:pt x="1550289" y="1069500"/>
                  <a:pt x="772975" y="99143"/>
                </a:cubicBezTo>
                <a:close/>
                <a:moveTo>
                  <a:pt x="354738" y="0"/>
                </a:moveTo>
                <a:lnTo>
                  <a:pt x="663489" y="0"/>
                </a:lnTo>
                <a:lnTo>
                  <a:pt x="748570" y="99143"/>
                </a:lnTo>
                <a:cubicBezTo>
                  <a:pt x="1525884" y="1069500"/>
                  <a:pt x="1947712" y="2396483"/>
                  <a:pt x="1947712" y="3859832"/>
                </a:cubicBezTo>
                <a:cubicBezTo>
                  <a:pt x="1947712" y="5149903"/>
                  <a:pt x="1264887" y="5927454"/>
                  <a:pt x="402035" y="6651337"/>
                </a:cubicBezTo>
                <a:lnTo>
                  <a:pt x="146805" y="6857999"/>
                </a:lnTo>
                <a:lnTo>
                  <a:pt x="0" y="6857999"/>
                </a:lnTo>
                <a:lnTo>
                  <a:pt x="224325" y="6659295"/>
                </a:lnTo>
                <a:cubicBezTo>
                  <a:pt x="1058386" y="5919526"/>
                  <a:pt x="1789426" y="5207144"/>
                  <a:pt x="1789426" y="3879328"/>
                </a:cubicBezTo>
                <a:cubicBezTo>
                  <a:pt x="1789426" y="2373164"/>
                  <a:pt x="1337813" y="1030748"/>
                  <a:pt x="517450" y="160650"/>
                </a:cubicBezTo>
                <a:close/>
              </a:path>
            </a:pathLst>
          </a:custGeom>
          <a:solidFill>
            <a:schemeClr val="accent4"/>
          </a:solidFill>
        </p:spPr>
        <p:txBody>
          <a:bodyPr wrap="square">
            <a:noAutofit/>
          </a:bodyPr>
          <a:lstStyle/>
          <a:p>
            <a:endParaRPr lang="en-US" dirty="0"/>
          </a:p>
        </p:txBody>
      </p:sp>
      <p:sp>
        <p:nvSpPr>
          <p:cNvPr id="28" name="Content Placeholder 2">
            <a:extLst>
              <a:ext uri="{FF2B5EF4-FFF2-40B4-BE49-F238E27FC236}">
                <a16:creationId xmlns:a16="http://schemas.microsoft.com/office/drawing/2014/main" id="{9DCF97C3-1A74-41B6-B2C1-6FE1B2E30B98}"/>
              </a:ext>
            </a:extLst>
          </p:cNvPr>
          <p:cNvSpPr>
            <a:spLocks noGrp="1"/>
          </p:cNvSpPr>
          <p:nvPr>
            <p:ph idx="1"/>
          </p:nvPr>
        </p:nvSpPr>
        <p:spPr>
          <a:xfrm>
            <a:off x="1828800" y="2775004"/>
            <a:ext cx="7973568" cy="3189233"/>
          </a:xfrm>
        </p:spPr>
        <p:txBody>
          <a:bodyPr/>
          <a:lstStyle/>
          <a:p>
            <a:endParaRPr lang="en-US" dirty="0"/>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828800" y="6172200"/>
            <a:ext cx="5667375" cy="457200"/>
          </a:xfrm>
        </p:spPr>
        <p:txBody>
          <a:bodyPr/>
          <a:lstStyle>
            <a:lvl1pPr>
              <a:defRPr>
                <a:solidFill>
                  <a:schemeClr val="tx1"/>
                </a:solidFill>
                <a:effectLst/>
              </a:defRPr>
            </a:lvl1pPr>
          </a:lstStyle>
          <a:p>
            <a:r>
              <a:rPr lang="en-US" dirty="0"/>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4696" y="6172200"/>
            <a:ext cx="2840083" cy="457200"/>
          </a:xfrm>
        </p:spPr>
        <p:txBody>
          <a:bodyPr/>
          <a:lstStyle>
            <a:lvl1pPr>
              <a:defRPr>
                <a:solidFill>
                  <a:schemeClr val="tx1"/>
                </a:solidFill>
                <a:effectLst/>
              </a:defRPr>
            </a:lvl1pPr>
          </a:lstStyle>
          <a:p>
            <a:r>
              <a:rPr lang="en-US"/>
              <a:t>2/3/20XX</a:t>
            </a:r>
            <a:endParaRPr lang="en-US" dirty="0"/>
          </a:p>
        </p:txBody>
      </p:sp>
      <p:sp>
        <p:nvSpPr>
          <p:cNvPr id="14" name="Slide Number Placeholder 31">
            <a:extLst>
              <a:ext uri="{FF2B5EF4-FFF2-40B4-BE49-F238E27FC236}">
                <a16:creationId xmlns:a16="http://schemas.microsoft.com/office/drawing/2014/main" id="{738131C9-BB2B-4B17-B369-266A658BEFC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
        <p:nvSpPr>
          <p:cNvPr id="25" name="Freeform: Shape 24">
            <a:extLst>
              <a:ext uri="{FF2B5EF4-FFF2-40B4-BE49-F238E27FC236}">
                <a16:creationId xmlns:a16="http://schemas.microsoft.com/office/drawing/2014/main" id="{C3103935-D578-4E74-AD03-634BD4A5615B}"/>
              </a:ext>
              <a:ext uri="{C183D7F6-B498-43B3-948B-1728B52AA6E4}">
                <adec:decorative xmlns="" xmlns:adec="http://schemas.microsoft.com/office/drawing/2017/decorative" val="1"/>
              </a:ext>
            </a:extLst>
          </p:cNvPr>
          <p:cNvSpPr/>
          <p:nvPr userDrawn="1"/>
        </p:nvSpPr>
        <p:spPr>
          <a:xfrm flipH="1">
            <a:off x="359337"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AF9FDE73-1B6C-41BC-BDF9-CA5660397890}"/>
              </a:ext>
              <a:ext uri="{C183D7F6-B498-43B3-948B-1728B52AA6E4}">
                <adec:decorative xmlns="" xmlns:adec="http://schemas.microsoft.com/office/drawing/2017/decorative" val="1"/>
              </a:ext>
            </a:extLst>
          </p:cNvPr>
          <p:cNvSpPr/>
          <p:nvPr userDrawn="1"/>
        </p:nvSpPr>
        <p:spPr>
          <a:xfrm>
            <a:off x="550169"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372902A6-3D21-43DD-95F6-88542794C4D0}"/>
              </a:ext>
              <a:ext uri="{C183D7F6-B498-43B3-948B-1728B52AA6E4}">
                <adec:decorative xmlns="" xmlns:adec="http://schemas.microsoft.com/office/drawing/2017/decorative" val="1"/>
              </a:ext>
            </a:extLst>
          </p:cNvPr>
          <p:cNvSpPr/>
          <p:nvPr userDrawn="1"/>
        </p:nvSpPr>
        <p:spPr>
          <a:xfrm>
            <a:off x="9291101"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0B134F2-3D84-48E8-B16A-0DBCF9E8DC9D}"/>
              </a:ext>
              <a:ext uri="{C183D7F6-B498-43B3-948B-1728B52AA6E4}">
                <adec:decorative xmlns="" xmlns:adec="http://schemas.microsoft.com/office/drawing/2017/decorative" val="1"/>
              </a:ext>
            </a:extLst>
          </p:cNvPr>
          <p:cNvSpPr/>
          <p:nvPr userDrawn="1"/>
        </p:nvSpPr>
        <p:spPr>
          <a:xfrm>
            <a:off x="9437331"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9270812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8B35E44-8881-47EA-963A-54C1FF6BDE21}"/>
              </a:ext>
            </a:extLst>
          </p:cNvPr>
          <p:cNvSpPr>
            <a:spLocks noGrp="1"/>
          </p:cNvSpPr>
          <p:nvPr>
            <p:ph type="pic" sz="quarter" idx="14"/>
          </p:nvPr>
        </p:nvSpPr>
        <p:spPr>
          <a:xfrm>
            <a:off x="-152" y="-1"/>
            <a:ext cx="12192152" cy="6858000"/>
          </a:xfrm>
          <a:custGeom>
            <a:avLst/>
            <a:gdLst>
              <a:gd name="connsiteX0" fmla="*/ 0 w 12192152"/>
              <a:gd name="connsiteY0" fmla="*/ 0 h 6858000"/>
              <a:gd name="connsiteX1" fmla="*/ 12192000 w 12192152"/>
              <a:gd name="connsiteY1" fmla="*/ 0 h 6858000"/>
              <a:gd name="connsiteX2" fmla="*/ 12192000 w 12192152"/>
              <a:gd name="connsiteY2" fmla="*/ 1230313 h 6858000"/>
              <a:gd name="connsiteX3" fmla="*/ 12192152 w 12192152"/>
              <a:gd name="connsiteY3" fmla="*/ 1230313 h 6858000"/>
              <a:gd name="connsiteX4" fmla="*/ 12192152 w 12192152"/>
              <a:gd name="connsiteY4" fmla="*/ 6858000 h 6858000"/>
              <a:gd name="connsiteX5" fmla="*/ 12192000 w 12192152"/>
              <a:gd name="connsiteY5" fmla="*/ 6858000 h 6858000"/>
              <a:gd name="connsiteX6" fmla="*/ 11611208 w 12192152"/>
              <a:gd name="connsiteY6" fmla="*/ 6858000 h 6858000"/>
              <a:gd name="connsiteX7" fmla="*/ 8258426 w 12192152"/>
              <a:gd name="connsiteY7" fmla="*/ 6858000 h 6858000"/>
              <a:gd name="connsiteX8" fmla="*/ 6400952 w 12192152"/>
              <a:gd name="connsiteY8" fmla="*/ 6858000 h 6858000"/>
              <a:gd name="connsiteX9" fmla="*/ 0 w 121921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152" h="6858000">
                <a:moveTo>
                  <a:pt x="0" y="0"/>
                </a:moveTo>
                <a:lnTo>
                  <a:pt x="12192000" y="0"/>
                </a:lnTo>
                <a:lnTo>
                  <a:pt x="12192000" y="1230313"/>
                </a:lnTo>
                <a:lnTo>
                  <a:pt x="12192152" y="1230313"/>
                </a:lnTo>
                <a:lnTo>
                  <a:pt x="12192152" y="6858000"/>
                </a:lnTo>
                <a:lnTo>
                  <a:pt x="12192000" y="6858000"/>
                </a:lnTo>
                <a:lnTo>
                  <a:pt x="11611208" y="6858000"/>
                </a:lnTo>
                <a:lnTo>
                  <a:pt x="8258426" y="6858000"/>
                </a:lnTo>
                <a:lnTo>
                  <a:pt x="6400952" y="6858000"/>
                </a:lnTo>
                <a:lnTo>
                  <a:pt x="0" y="6858000"/>
                </a:lnTo>
                <a:close/>
              </a:path>
            </a:pathLst>
          </a:custGeom>
          <a:solidFill>
            <a:schemeClr val="accent4"/>
          </a:solidFill>
        </p:spPr>
        <p:txBody>
          <a:bodyPr wrap="square">
            <a:noAutofit/>
          </a:bodyPr>
          <a:lstStyle/>
          <a:p>
            <a:endParaRPr lang="en-US"/>
          </a:p>
        </p:txBody>
      </p:sp>
      <p:sp>
        <p:nvSpPr>
          <p:cNvPr id="22" name="Title 21">
            <a:extLst>
              <a:ext uri="{FF2B5EF4-FFF2-40B4-BE49-F238E27FC236}">
                <a16:creationId xmlns:a16="http://schemas.microsoft.com/office/drawing/2014/main" id="{D3AC31D1-956B-4E28-946A-2C96547A207A}"/>
              </a:ext>
            </a:extLst>
          </p:cNvPr>
          <p:cNvSpPr>
            <a:spLocks noGrp="1"/>
          </p:cNvSpPr>
          <p:nvPr>
            <p:ph type="title"/>
          </p:nvPr>
        </p:nvSpPr>
        <p:spPr>
          <a:xfrm>
            <a:off x="7260958" y="2256519"/>
            <a:ext cx="4931041" cy="4601481"/>
          </a:xfrm>
          <a:custGeom>
            <a:avLst/>
            <a:gdLst>
              <a:gd name="connsiteX0" fmla="*/ 2486924 w 4930888"/>
              <a:gd name="connsiteY0" fmla="*/ 1242 h 4601481"/>
              <a:gd name="connsiteX1" fmla="*/ 3569373 w 4930888"/>
              <a:gd name="connsiteY1" fmla="*/ 324180 h 4601481"/>
              <a:gd name="connsiteX2" fmla="*/ 4856237 w 4930888"/>
              <a:gd name="connsiteY2" fmla="*/ 1766523 h 4601481"/>
              <a:gd name="connsiteX3" fmla="*/ 4930888 w 4930888"/>
              <a:gd name="connsiteY3" fmla="*/ 1950929 h 4601481"/>
              <a:gd name="connsiteX4" fmla="*/ 4930887 w 4930888"/>
              <a:gd name="connsiteY4" fmla="*/ 3928932 h 4601481"/>
              <a:gd name="connsiteX5" fmla="*/ 4836867 w 4930888"/>
              <a:gd name="connsiteY5" fmla="*/ 4118749 h 4601481"/>
              <a:gd name="connsiteX6" fmla="*/ 4475081 w 4930888"/>
              <a:gd name="connsiteY6" fmla="*/ 4521219 h 4601481"/>
              <a:gd name="connsiteX7" fmla="*/ 4350096 w 4930888"/>
              <a:gd name="connsiteY7" fmla="*/ 4601481 h 4601481"/>
              <a:gd name="connsiteX8" fmla="*/ 997314 w 4930888"/>
              <a:gd name="connsiteY8" fmla="*/ 4601481 h 4601481"/>
              <a:gd name="connsiteX9" fmla="*/ 892839 w 4930888"/>
              <a:gd name="connsiteY9" fmla="*/ 4484500 h 4601481"/>
              <a:gd name="connsiteX10" fmla="*/ 407190 w 4930888"/>
              <a:gd name="connsiteY10" fmla="*/ 3560851 h 4601481"/>
              <a:gd name="connsiteX11" fmla="*/ 201278 w 4930888"/>
              <a:gd name="connsiteY11" fmla="*/ 1442390 h 4601481"/>
              <a:gd name="connsiteX12" fmla="*/ 2486924 w 4930888"/>
              <a:gd name="connsiteY12" fmla="*/ 1242 h 460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8" h="4601481">
                <a:moveTo>
                  <a:pt x="2486924" y="1242"/>
                </a:moveTo>
                <a:cubicBezTo>
                  <a:pt x="2843346" y="13471"/>
                  <a:pt x="3209340" y="116315"/>
                  <a:pt x="3569373" y="324180"/>
                </a:cubicBezTo>
                <a:cubicBezTo>
                  <a:pt x="4132717" y="649427"/>
                  <a:pt x="4585942" y="1173552"/>
                  <a:pt x="4856237" y="1766523"/>
                </a:cubicBezTo>
                <a:lnTo>
                  <a:pt x="4930888" y="1950929"/>
                </a:lnTo>
                <a:lnTo>
                  <a:pt x="4930887" y="3928932"/>
                </a:lnTo>
                <a:lnTo>
                  <a:pt x="4836867" y="4118749"/>
                </a:lnTo>
                <a:cubicBezTo>
                  <a:pt x="4733860" y="4297162"/>
                  <a:pt x="4611784" y="4422506"/>
                  <a:pt x="4475081" y="4521219"/>
                </a:cubicBezTo>
                <a:lnTo>
                  <a:pt x="4350096" y="4601481"/>
                </a:lnTo>
                <a:lnTo>
                  <a:pt x="997314" y="4601481"/>
                </a:lnTo>
                <a:lnTo>
                  <a:pt x="892839" y="4484500"/>
                </a:lnTo>
                <a:cubicBezTo>
                  <a:pt x="678468" y="4214960"/>
                  <a:pt x="542823" y="3894418"/>
                  <a:pt x="407190" y="3560851"/>
                </a:cubicBezTo>
                <a:cubicBezTo>
                  <a:pt x="109258" y="2828168"/>
                  <a:pt x="-222538" y="2176460"/>
                  <a:pt x="201278" y="1442390"/>
                </a:cubicBezTo>
                <a:cubicBezTo>
                  <a:pt x="727746" y="530520"/>
                  <a:pt x="1576072" y="-30012"/>
                  <a:pt x="2486924" y="1242"/>
                </a:cubicBezTo>
                <a:close/>
              </a:path>
            </a:pathLst>
          </a:custGeom>
          <a:solidFill>
            <a:schemeClr val="bg1">
              <a:alpha val="80000"/>
            </a:schemeClr>
          </a:solidFill>
          <a:effectLst>
            <a:outerShdw sx="110000" sy="110000" algn="ctr" rotWithShape="0">
              <a:schemeClr val="bg1">
                <a:alpha val="50000"/>
              </a:schemeClr>
            </a:outerShdw>
          </a:effectLst>
        </p:spPr>
        <p:txBody>
          <a:bodyPr wrap="square" lIns="548640" rIns="457200" bIns="1737360">
            <a:noAutofit/>
          </a:bodyPr>
          <a:lstStyle>
            <a:lvl1pPr>
              <a:lnSpc>
                <a:spcPct val="110000"/>
              </a:lnSpc>
              <a:defRPr sz="2400" spc="0" baseline="0"/>
            </a:lvl1pPr>
          </a:lstStyle>
          <a:p>
            <a:r>
              <a:rPr lang="en-US" dirty="0"/>
              <a:t>Click to edit Master title style</a:t>
            </a:r>
          </a:p>
        </p:txBody>
      </p:sp>
      <p:sp>
        <p:nvSpPr>
          <p:cNvPr id="21" name="Freeform: Shape 20">
            <a:extLst>
              <a:ext uri="{FF2B5EF4-FFF2-40B4-BE49-F238E27FC236}">
                <a16:creationId xmlns:a16="http://schemas.microsoft.com/office/drawing/2014/main" id="{EDA0673F-81CD-4FD2-A0E2-2B800F67CD54}"/>
              </a:ext>
              <a:ext uri="{C183D7F6-B498-43B3-948B-1728B52AA6E4}">
                <adec:decorative xmlns="" xmlns:adec="http://schemas.microsoft.com/office/drawing/2017/decorative" val="1"/>
              </a:ext>
            </a:extLst>
          </p:cNvPr>
          <p:cNvSpPr/>
          <p:nvPr userDrawn="1"/>
        </p:nvSpPr>
        <p:spPr>
          <a:xfrm>
            <a:off x="6781549" y="1757155"/>
            <a:ext cx="5433311" cy="5118625"/>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Subtitle 2">
            <a:extLst>
              <a:ext uri="{FF2B5EF4-FFF2-40B4-BE49-F238E27FC236}">
                <a16:creationId xmlns:a16="http://schemas.microsoft.com/office/drawing/2014/main" id="{E734C383-6DCF-4C3B-8D34-B514D59344E2}"/>
              </a:ext>
            </a:extLst>
          </p:cNvPr>
          <p:cNvSpPr>
            <a:spLocks noGrp="1"/>
          </p:cNvSpPr>
          <p:nvPr>
            <p:ph type="subTitle" idx="1" hasCustomPrompt="1"/>
          </p:nvPr>
        </p:nvSpPr>
        <p:spPr>
          <a:xfrm>
            <a:off x="7706870" y="5261547"/>
            <a:ext cx="3848429" cy="678633"/>
          </a:xfrm>
        </p:spPr>
        <p:txBody>
          <a:bodyPr anchor="t">
            <a:normAutofit/>
          </a:bodyPr>
          <a:lstStyle>
            <a:lvl1pPr marL="0" indent="0">
              <a:defRPr/>
            </a:lvl1pPr>
          </a:lstStyle>
          <a:p>
            <a:r>
              <a:rPr lang="en-US" sz="1800" dirty="0">
                <a:solidFill>
                  <a:schemeClr val="tx1">
                    <a:lumMod val="75000"/>
                    <a:lumOff val="25000"/>
                  </a:schemeClr>
                </a:solidFill>
              </a:rPr>
              <a:t>Click to add subtitle</a:t>
            </a:r>
          </a:p>
        </p:txBody>
      </p:sp>
      <p:sp>
        <p:nvSpPr>
          <p:cNvPr id="11" name="Footer Placeholder 13">
            <a:extLst>
              <a:ext uri="{FF2B5EF4-FFF2-40B4-BE49-F238E27FC236}">
                <a16:creationId xmlns:a16="http://schemas.microsoft.com/office/drawing/2014/main" id="{F0B4B380-E466-46B3-B541-B6D166755EBB}"/>
              </a:ext>
            </a:extLst>
          </p:cNvPr>
          <p:cNvSpPr>
            <a:spLocks noGrp="1"/>
          </p:cNvSpPr>
          <p:nvPr>
            <p:ph type="ftr" sz="quarter" idx="11"/>
          </p:nvPr>
        </p:nvSpPr>
        <p:spPr>
          <a:xfrm>
            <a:off x="1124712" y="6170490"/>
            <a:ext cx="5669280" cy="457200"/>
          </a:xfrm>
        </p:spPr>
        <p:txBody>
          <a:bodyPr/>
          <a:lstStyle/>
          <a:p>
            <a:r>
              <a:rPr lang="en-US" dirty="0">
                <a:solidFill>
                  <a:srgbClr val="FFFFFF"/>
                </a:solidFill>
                <a:effectLst>
                  <a:outerShdw blurRad="50800" dist="38100" dir="2700000" algn="tl" rotWithShape="0">
                    <a:prstClr val="black">
                      <a:alpha val="43000"/>
                    </a:prstClr>
                  </a:outerShdw>
                </a:effectLst>
              </a:rPr>
              <a:t>Sample Footer Text</a:t>
            </a:r>
          </a:p>
        </p:txBody>
      </p:sp>
      <p:sp>
        <p:nvSpPr>
          <p:cNvPr id="12" name="Date Placeholder 9">
            <a:extLst>
              <a:ext uri="{FF2B5EF4-FFF2-40B4-BE49-F238E27FC236}">
                <a16:creationId xmlns:a16="http://schemas.microsoft.com/office/drawing/2014/main" id="{19723AE5-0785-4E75-8F8A-0585867971F0}"/>
              </a:ext>
            </a:extLst>
          </p:cNvPr>
          <p:cNvSpPr>
            <a:spLocks noGrp="1"/>
          </p:cNvSpPr>
          <p:nvPr>
            <p:ph type="dt" sz="half" idx="10"/>
          </p:nvPr>
        </p:nvSpPr>
        <p:spPr>
          <a:xfrm>
            <a:off x="7854696" y="6172200"/>
            <a:ext cx="2843784" cy="457200"/>
          </a:xfrm>
        </p:spPr>
        <p:txBody>
          <a:bodyPr/>
          <a:lstStyle/>
          <a:p>
            <a:pPr algn="r"/>
            <a:r>
              <a:rPr lang="en-US"/>
              <a:t>2/3/20XX</a:t>
            </a:r>
            <a:endParaRPr lang="en-US" dirty="0"/>
          </a:p>
        </p:txBody>
      </p:sp>
      <p:sp>
        <p:nvSpPr>
          <p:cNvPr id="13" name="Slide Number Placeholder 31">
            <a:extLst>
              <a:ext uri="{FF2B5EF4-FFF2-40B4-BE49-F238E27FC236}">
                <a16:creationId xmlns:a16="http://schemas.microsoft.com/office/drawing/2014/main" id="{17FECCBB-8049-41D8-AC1F-EF5DD957BFE9}"/>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8185362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a:lstStyle/>
          <a:p>
            <a:r>
              <a:rPr lang="en-US" dirty="0"/>
              <a:t>Click to edit Master title style</a:t>
            </a:r>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a:noAutofit/>
          </a:bodyPr>
          <a:lstStyle/>
          <a:p>
            <a:endParaRPr lang="en-US"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a:lstStyle>
            <a:lvl1pPr algn="ctr">
              <a:lnSpc>
                <a:spcPct val="100000"/>
              </a:lnSpc>
              <a:defRPr sz="1200" b="1"/>
            </a:lvl1pPr>
          </a:lstStyle>
          <a:p>
            <a:pPr lvl="0"/>
            <a:r>
              <a:rPr lang="en-US" dirty="0"/>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a:lstStyle>
            <a:lvl1pPr algn="ctr">
              <a:lnSpc>
                <a:spcPct val="100000"/>
              </a:lnSpc>
              <a:defRPr sz="1000"/>
            </a:lvl1pPr>
          </a:lstStyle>
          <a:p>
            <a:pPr lvl="0"/>
            <a:r>
              <a:rPr lang="en-US" dirty="0"/>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a:noAutofit/>
          </a:bodyPr>
          <a:lstStyle/>
          <a:p>
            <a:endParaRPr lang="en-US"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a:lstStyle>
            <a:lvl1pPr algn="ctr">
              <a:lnSpc>
                <a:spcPct val="100000"/>
              </a:lnSpc>
              <a:defRPr sz="1200" b="1"/>
            </a:lvl1pPr>
          </a:lstStyle>
          <a:p>
            <a:pPr lvl="0"/>
            <a:r>
              <a:rPr lang="en-US" dirty="0"/>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a:lstStyle>
            <a:lvl1pPr algn="ctr">
              <a:lnSpc>
                <a:spcPct val="100000"/>
              </a:lnSpc>
              <a:defRPr sz="1000"/>
            </a:lvl1pPr>
          </a:lstStyle>
          <a:p>
            <a:pPr lvl="0"/>
            <a:r>
              <a:rPr lang="en-US" dirty="0"/>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a:noAutofit/>
          </a:bodyPr>
          <a:lstStyle/>
          <a:p>
            <a:endParaRPr lang="en-US"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a:lstStyle>
            <a:lvl1pPr algn="ctr">
              <a:lnSpc>
                <a:spcPct val="100000"/>
              </a:lnSpc>
              <a:defRPr sz="1200" b="1"/>
            </a:lvl1pPr>
          </a:lstStyle>
          <a:p>
            <a:pPr lvl="0"/>
            <a:r>
              <a:rPr lang="en-US" dirty="0"/>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a:lstStyle>
            <a:lvl1pPr algn="ctr">
              <a:lnSpc>
                <a:spcPct val="100000"/>
              </a:lnSpc>
              <a:defRPr sz="1000"/>
            </a:lvl1pPr>
          </a:lstStyle>
          <a:p>
            <a:pPr lvl="0"/>
            <a:r>
              <a:rPr lang="en-US" dirty="0"/>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a:noAutofit/>
          </a:bodyPr>
          <a:lstStyle/>
          <a:p>
            <a:endParaRPr lang="en-US"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a:lstStyle>
            <a:lvl1pPr algn="ctr">
              <a:lnSpc>
                <a:spcPct val="100000"/>
              </a:lnSpc>
              <a:defRPr sz="1200" b="1"/>
            </a:lvl1pPr>
          </a:lstStyle>
          <a:p>
            <a:pPr lvl="0"/>
            <a:r>
              <a:rPr lang="en-US" dirty="0"/>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a:lstStyle>
            <a:lvl1pPr algn="ctr">
              <a:lnSpc>
                <a:spcPct val="100000"/>
              </a:lnSpc>
              <a:defRPr sz="1000"/>
            </a:lvl1pPr>
          </a:lstStyle>
          <a:p>
            <a:pPr lvl="0"/>
            <a:r>
              <a:rPr lang="en-US" dirty="0"/>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a:t>2/3/20XX</a:t>
            </a:r>
            <a:endParaRPr lang="en-US" dirty="0"/>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4096108695"/>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a:noAutofit/>
          </a:bodyPr>
          <a:lstStyle/>
          <a:p>
            <a:endParaRPr lang="en-US" dirty="0"/>
          </a:p>
        </p:txBody>
      </p:sp>
      <p:sp>
        <p:nvSpPr>
          <p:cNvPr id="3" name="Content Placeholder 2"/>
          <p:cNvSpPr>
            <a:spLocks noGrp="1"/>
          </p:cNvSpPr>
          <p:nvPr>
            <p:ph idx="1"/>
          </p:nvPr>
        </p:nvSpPr>
        <p:spPr>
          <a:xfrm>
            <a:off x="1320655" y="2312276"/>
            <a:ext cx="9566098" cy="3651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a:t>2/3/20XX</a:t>
            </a:r>
            <a:endParaRPr lang="en-US" dirty="0"/>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3941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5" name="Footer Placeholder 4"/>
          <p:cNvSpPr>
            <a:spLocks noGrp="1"/>
          </p:cNvSpPr>
          <p:nvPr>
            <p:ph type="ftr" sz="quarter" idx="3"/>
          </p:nvPr>
        </p:nvSpPr>
        <p:spPr>
          <a:xfrm>
            <a:off x="1124712" y="6170490"/>
            <a:ext cx="5667375"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Sample Footer Text</a:t>
            </a:r>
            <a:endParaRPr lang="en-US" spc="0"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3416685"/>
      </p:ext>
    </p:extLst>
  </p:cSld>
  <p:clrMap bg1="lt1" tx1="dk1" bg2="lt2" tx2="dk2" accent1="accent1" accent2="accent2" accent3="accent3" accent4="accent4" accent5="accent5" accent6="accent6" hlink="hlink" folHlink="folHlink"/>
  <p:sldLayoutIdLst>
    <p:sldLayoutId id="2147483771" r:id="rId1"/>
    <p:sldLayoutId id="2147483690" r:id="rId2"/>
    <p:sldLayoutId id="2147483759" r:id="rId3"/>
    <p:sldLayoutId id="2147483760" r:id="rId4"/>
    <p:sldLayoutId id="2147483764" r:id="rId5"/>
    <p:sldLayoutId id="2147483768" r:id="rId6"/>
    <p:sldLayoutId id="2147483770" r:id="rId7"/>
    <p:sldLayoutId id="2147483679" r:id="rId8"/>
    <p:sldLayoutId id="2147483710" r:id="rId9"/>
    <p:sldLayoutId id="2147483696" r:id="rId10"/>
    <p:sldLayoutId id="2147483693" r:id="rId11"/>
    <p:sldLayoutId id="2147483766" r:id="rId12"/>
    <p:sldLayoutId id="2147483761" r:id="rId13"/>
    <p:sldLayoutId id="2147483674" r:id="rId14"/>
    <p:sldLayoutId id="2147483676" r:id="rId15"/>
    <p:sldLayoutId id="2147483678" r:id="rId16"/>
    <p:sldLayoutId id="2147483691" r:id="rId17"/>
    <p:sldLayoutId id="2147483680" r:id="rId18"/>
    <p:sldLayoutId id="2147483681" r:id="rId19"/>
    <p:sldLayoutId id="2147483772" r:id="rId20"/>
    <p:sldLayoutId id="2147483775" r:id="rId21"/>
    <p:sldLayoutId id="2147483776" r:id="rId22"/>
  </p:sldLayoutIdLst>
  <p:hf hd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microsoft.com/office/2007/relationships/media" Target="../media/media6.MOV"/><Relationship Id="rId7" Type="http://schemas.openxmlformats.org/officeDocument/2006/relationships/image" Target="../media/image42.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8.png"/><Relationship Id="rId5" Type="http://schemas.openxmlformats.org/officeDocument/2006/relationships/slideLayout" Target="../slideLayouts/slideLayout21.xml"/><Relationship Id="rId4" Type="http://schemas.openxmlformats.org/officeDocument/2006/relationships/video" Target="../media/media6.MOV"/></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69.pn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960" r="14960"/>
          <a:stretch>
            <a:fillRect/>
          </a:stretch>
        </p:blipFill>
        <p:spPr/>
      </p:pic>
      <p:sp>
        <p:nvSpPr>
          <p:cNvPr id="8" name="Rectangle 7"/>
          <p:cNvSpPr/>
          <p:nvPr/>
        </p:nvSpPr>
        <p:spPr>
          <a:xfrm>
            <a:off x="568960" y="1315616"/>
            <a:ext cx="6083767" cy="1200329"/>
          </a:xfrm>
          <a:prstGeom prst="rect">
            <a:avLst/>
          </a:prstGeom>
        </p:spPr>
        <p:txBody>
          <a:bodyPr wrap="square">
            <a:spAutoFit/>
          </a:bodyPr>
          <a:lstStyle/>
          <a:p>
            <a:pPr lvl="0" algn="ctr"/>
            <a:r>
              <a:rPr lang="en-US" sz="3600" dirty="0">
                <a:solidFill>
                  <a:srgbClr val="C00000"/>
                </a:solidFill>
                <a:effectLst>
                  <a:glow rad="101600">
                    <a:srgbClr val="E54837">
                      <a:satMod val="175000"/>
                      <a:alpha val="40000"/>
                    </a:srgbClr>
                  </a:glow>
                </a:effectLst>
                <a:latin typeface="Atlantis Grunge" pitchFamily="2" charset="0"/>
              </a:rPr>
              <a:t>C</a:t>
            </a:r>
            <a:r>
              <a:rPr lang="en-US" sz="3600" dirty="0">
                <a:solidFill>
                  <a:prstClr val="black"/>
                </a:solidFill>
                <a:effectLst>
                  <a:glow rad="101600">
                    <a:srgbClr val="E54837">
                      <a:satMod val="175000"/>
                      <a:alpha val="40000"/>
                    </a:srgbClr>
                  </a:glow>
                </a:effectLst>
                <a:latin typeface="Atlantis Grunge" pitchFamily="2" charset="0"/>
              </a:rPr>
              <a:t>linical </a:t>
            </a:r>
            <a:r>
              <a:rPr lang="en-US" sz="3600" dirty="0" smtClean="0">
                <a:solidFill>
                  <a:srgbClr val="C00000"/>
                </a:solidFill>
                <a:effectLst>
                  <a:glow rad="101600">
                    <a:srgbClr val="E54837">
                      <a:satMod val="175000"/>
                      <a:alpha val="40000"/>
                    </a:srgbClr>
                  </a:glow>
                </a:effectLst>
                <a:latin typeface="Atlantis Grunge" pitchFamily="2" charset="0"/>
              </a:rPr>
              <a:t>A</a:t>
            </a:r>
            <a:r>
              <a:rPr lang="en-US" sz="3600" dirty="0" smtClean="0">
                <a:solidFill>
                  <a:prstClr val="black"/>
                </a:solidFill>
                <a:effectLst>
                  <a:glow rad="101600">
                    <a:srgbClr val="E54837">
                      <a:satMod val="175000"/>
                      <a:alpha val="40000"/>
                    </a:srgbClr>
                  </a:glow>
                </a:effectLst>
                <a:latin typeface="Atlantis Grunge" pitchFamily="2" charset="0"/>
              </a:rPr>
              <a:t>pplications </a:t>
            </a:r>
            <a:r>
              <a:rPr lang="en-US" sz="3600" dirty="0">
                <a:solidFill>
                  <a:srgbClr val="C00000"/>
                </a:solidFill>
                <a:effectLst>
                  <a:glow rad="101600">
                    <a:srgbClr val="E54837">
                      <a:satMod val="175000"/>
                      <a:alpha val="40000"/>
                    </a:srgbClr>
                  </a:glow>
                </a:effectLst>
                <a:latin typeface="Atlantis Grunge" pitchFamily="2" charset="0"/>
              </a:rPr>
              <a:t>o</a:t>
            </a:r>
            <a:r>
              <a:rPr lang="en-US" sz="3600" dirty="0">
                <a:solidFill>
                  <a:prstClr val="black"/>
                </a:solidFill>
                <a:effectLst>
                  <a:glow rad="101600">
                    <a:srgbClr val="E54837">
                      <a:satMod val="175000"/>
                      <a:alpha val="40000"/>
                    </a:srgbClr>
                  </a:glow>
                </a:effectLst>
                <a:latin typeface="Atlantis Grunge" pitchFamily="2" charset="0"/>
              </a:rPr>
              <a:t>f </a:t>
            </a:r>
            <a:r>
              <a:rPr lang="en-US" sz="3600" dirty="0">
                <a:solidFill>
                  <a:srgbClr val="C00000"/>
                </a:solidFill>
                <a:effectLst>
                  <a:glow rad="101600">
                    <a:srgbClr val="E54837">
                      <a:satMod val="175000"/>
                      <a:alpha val="40000"/>
                    </a:srgbClr>
                  </a:glow>
                </a:effectLst>
                <a:latin typeface="Atlantis Grunge" pitchFamily="2" charset="0"/>
              </a:rPr>
              <a:t>N</a:t>
            </a:r>
            <a:r>
              <a:rPr lang="en-US" sz="3600" dirty="0">
                <a:solidFill>
                  <a:prstClr val="black"/>
                </a:solidFill>
                <a:effectLst>
                  <a:glow rad="101600">
                    <a:srgbClr val="E54837">
                      <a:satMod val="175000"/>
                      <a:alpha val="40000"/>
                    </a:srgbClr>
                  </a:glow>
                </a:effectLst>
                <a:latin typeface="Atlantis Grunge" pitchFamily="2" charset="0"/>
              </a:rPr>
              <a:t>on-thermal </a:t>
            </a:r>
            <a:r>
              <a:rPr lang="en-US" sz="3600" dirty="0">
                <a:solidFill>
                  <a:srgbClr val="C00000"/>
                </a:solidFill>
                <a:effectLst>
                  <a:glow rad="101600">
                    <a:srgbClr val="E54837">
                      <a:satMod val="175000"/>
                      <a:alpha val="40000"/>
                    </a:srgbClr>
                  </a:glow>
                </a:effectLst>
                <a:latin typeface="Atlantis Grunge" pitchFamily="2" charset="0"/>
              </a:rPr>
              <a:t>P</a:t>
            </a:r>
            <a:r>
              <a:rPr lang="en-US" sz="3600" dirty="0" smtClean="0">
                <a:solidFill>
                  <a:prstClr val="black"/>
                </a:solidFill>
                <a:effectLst>
                  <a:glow rad="101600">
                    <a:srgbClr val="E54837">
                      <a:satMod val="175000"/>
                      <a:alpha val="40000"/>
                    </a:srgbClr>
                  </a:glow>
                </a:effectLst>
                <a:latin typeface="Atlantis Grunge" pitchFamily="2" charset="0"/>
              </a:rPr>
              <a:t>lasma </a:t>
            </a:r>
            <a:r>
              <a:rPr lang="en-US" sz="3600" dirty="0">
                <a:solidFill>
                  <a:srgbClr val="C00000"/>
                </a:solidFill>
                <a:effectLst>
                  <a:glow rad="101600">
                    <a:srgbClr val="E54837">
                      <a:satMod val="175000"/>
                      <a:alpha val="40000"/>
                    </a:srgbClr>
                  </a:glow>
                </a:effectLst>
                <a:latin typeface="Atlantis Grunge" pitchFamily="2" charset="0"/>
              </a:rPr>
              <a:t>i</a:t>
            </a:r>
            <a:r>
              <a:rPr lang="en-US" sz="3600" dirty="0">
                <a:solidFill>
                  <a:prstClr val="black"/>
                </a:solidFill>
                <a:effectLst>
                  <a:glow rad="101600">
                    <a:srgbClr val="E54837">
                      <a:satMod val="175000"/>
                      <a:alpha val="40000"/>
                    </a:srgbClr>
                  </a:glow>
                </a:effectLst>
                <a:latin typeface="Atlantis Grunge" pitchFamily="2" charset="0"/>
              </a:rPr>
              <a:t>n </a:t>
            </a:r>
            <a:r>
              <a:rPr lang="en-US" sz="3600" dirty="0">
                <a:solidFill>
                  <a:srgbClr val="C00000"/>
                </a:solidFill>
                <a:effectLst>
                  <a:glow rad="101600">
                    <a:srgbClr val="E54837">
                      <a:satMod val="175000"/>
                      <a:alpha val="40000"/>
                    </a:srgbClr>
                  </a:glow>
                </a:effectLst>
                <a:latin typeface="Atlantis Grunge" pitchFamily="2" charset="0"/>
              </a:rPr>
              <a:t>D</a:t>
            </a:r>
            <a:r>
              <a:rPr lang="en-US" sz="3600" dirty="0" smtClean="0">
                <a:solidFill>
                  <a:prstClr val="black"/>
                </a:solidFill>
                <a:effectLst>
                  <a:glow rad="101600">
                    <a:srgbClr val="E54837">
                      <a:satMod val="175000"/>
                      <a:alpha val="40000"/>
                    </a:srgbClr>
                  </a:glow>
                </a:effectLst>
                <a:latin typeface="Atlantis Grunge" pitchFamily="2" charset="0"/>
              </a:rPr>
              <a:t>entistry</a:t>
            </a:r>
            <a:endParaRPr lang="ar-SA" sz="3600" dirty="0">
              <a:solidFill>
                <a:prstClr val="black"/>
              </a:solidFill>
            </a:endParaRPr>
          </a:p>
        </p:txBody>
      </p:sp>
      <p:sp>
        <p:nvSpPr>
          <p:cNvPr id="9" name="Rectangle 8"/>
          <p:cNvSpPr/>
          <p:nvPr/>
        </p:nvSpPr>
        <p:spPr>
          <a:xfrm>
            <a:off x="131456" y="3891308"/>
            <a:ext cx="6801187" cy="830997"/>
          </a:xfrm>
          <a:prstGeom prst="rect">
            <a:avLst/>
          </a:prstGeom>
        </p:spPr>
        <p:txBody>
          <a:bodyPr wrap="square">
            <a:spAutoFit/>
          </a:bodyPr>
          <a:lstStyle/>
          <a:p>
            <a:pPr algn="ctr"/>
            <a:r>
              <a:rPr lang="en-US" sz="2400" b="1" dirty="0" smtClean="0">
                <a:effectLst>
                  <a:glow rad="101600">
                    <a:schemeClr val="accent1">
                      <a:satMod val="175000"/>
                      <a:alpha val="40000"/>
                    </a:schemeClr>
                  </a:glow>
                  <a:outerShdw blurRad="50800" dist="38100" dir="2700000" algn="tl" rotWithShape="0">
                    <a:prstClr val="black">
                      <a:alpha val="40000"/>
                    </a:prstClr>
                  </a:outerShdw>
                </a:effectLst>
                <a:latin typeface="Atlantis Grunge" pitchFamily="2" charset="0"/>
              </a:rPr>
              <a:t>By</a:t>
            </a:r>
          </a:p>
          <a:p>
            <a:pPr algn="ctr"/>
            <a:r>
              <a:rPr lang="en-US" sz="2400" b="1" dirty="0" smtClean="0">
                <a:effectLst>
                  <a:glow rad="101600">
                    <a:schemeClr val="accent1">
                      <a:satMod val="175000"/>
                      <a:alpha val="40000"/>
                    </a:schemeClr>
                  </a:glow>
                  <a:outerShdw blurRad="50800" dist="38100" dir="2700000" algn="tl" rotWithShape="0">
                    <a:prstClr val="black">
                      <a:alpha val="40000"/>
                    </a:prstClr>
                  </a:outerShdw>
                </a:effectLst>
                <a:latin typeface="Atlantis Grunge" pitchFamily="2" charset="0"/>
              </a:rPr>
              <a:t>Asst</a:t>
            </a:r>
            <a:r>
              <a:rPr lang="en-US" sz="2400" b="1" dirty="0">
                <a:effectLst>
                  <a:glow rad="101600">
                    <a:schemeClr val="accent1">
                      <a:satMod val="175000"/>
                      <a:alpha val="40000"/>
                    </a:schemeClr>
                  </a:glow>
                  <a:outerShdw blurRad="50800" dist="38100" dir="2700000" algn="tl" rotWithShape="0">
                    <a:prstClr val="black">
                      <a:alpha val="40000"/>
                    </a:prstClr>
                  </a:outerShdw>
                </a:effectLst>
                <a:latin typeface="Atlantis Grunge" pitchFamily="2" charset="0"/>
              </a:rPr>
              <a:t>. Prof. Dr. </a:t>
            </a:r>
            <a:r>
              <a:rPr lang="en-US" sz="2400" b="1" dirty="0" err="1" smtClean="0">
                <a:effectLst>
                  <a:glow rad="101600">
                    <a:schemeClr val="accent1">
                      <a:satMod val="175000"/>
                      <a:alpha val="40000"/>
                    </a:schemeClr>
                  </a:glow>
                  <a:outerShdw blurRad="50800" dist="38100" dir="2700000" algn="tl" rotWithShape="0">
                    <a:prstClr val="black">
                      <a:alpha val="40000"/>
                    </a:prstClr>
                  </a:outerShdw>
                </a:effectLst>
                <a:latin typeface="Atlantis Grunge" pitchFamily="2" charset="0"/>
              </a:rPr>
              <a:t>Manhal</a:t>
            </a:r>
            <a:r>
              <a:rPr lang="en-US" sz="2400" b="1" dirty="0" smtClean="0">
                <a:effectLst>
                  <a:glow rad="101600">
                    <a:schemeClr val="accent1">
                      <a:satMod val="175000"/>
                      <a:alpha val="40000"/>
                    </a:schemeClr>
                  </a:glow>
                  <a:outerShdw blurRad="50800" dist="38100" dir="2700000" algn="tl" rotWithShape="0">
                    <a:prstClr val="black">
                      <a:alpha val="40000"/>
                    </a:prstClr>
                  </a:outerShdw>
                </a:effectLst>
                <a:latin typeface="Atlantis Grunge" pitchFamily="2" charset="0"/>
              </a:rPr>
              <a:t> Abdul-Rahman </a:t>
            </a:r>
            <a:r>
              <a:rPr lang="en-US" sz="2400" b="1" dirty="0" err="1" smtClean="0">
                <a:effectLst>
                  <a:glow rad="101600">
                    <a:schemeClr val="accent1">
                      <a:satMod val="175000"/>
                      <a:alpha val="40000"/>
                    </a:schemeClr>
                  </a:glow>
                  <a:outerShdw blurRad="50800" dist="38100" dir="2700000" algn="tl" rotWithShape="0">
                    <a:prstClr val="black">
                      <a:alpha val="40000"/>
                    </a:prstClr>
                  </a:outerShdw>
                </a:effectLst>
                <a:latin typeface="Atlantis Grunge" pitchFamily="2" charset="0"/>
              </a:rPr>
              <a:t>Majeed</a:t>
            </a:r>
            <a:endParaRPr lang="en-US" sz="2400" b="1" dirty="0">
              <a:effectLst>
                <a:glow rad="101600">
                  <a:schemeClr val="accent1">
                    <a:satMod val="175000"/>
                    <a:alpha val="40000"/>
                  </a:schemeClr>
                </a:glow>
                <a:outerShdw blurRad="50800" dist="38100" dir="2700000" algn="tl" rotWithShape="0">
                  <a:prstClr val="black">
                    <a:alpha val="40000"/>
                  </a:prstClr>
                </a:outerShdw>
              </a:effectLst>
              <a:latin typeface="Atlantis Grunge" pitchFamily="2" charset="0"/>
            </a:endParaRPr>
          </a:p>
        </p:txBody>
      </p:sp>
    </p:spTree>
    <p:extLst>
      <p:ext uri="{BB962C8B-B14F-4D97-AF65-F5344CB8AC3E}">
        <p14:creationId xmlns:p14="http://schemas.microsoft.com/office/powerpoint/2010/main" val="2562881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65764" y="2388198"/>
            <a:ext cx="5784985" cy="2789002"/>
          </a:xfrm>
        </p:spPr>
        <p:txBody>
          <a:bodyPr>
            <a:normAutofit/>
          </a:bodyPr>
          <a:lstStyle/>
          <a:p>
            <a:pPr algn="ctr"/>
            <a:r>
              <a:rPr lang="en-US" sz="1500" dirty="0" smtClean="0">
                <a:solidFill>
                  <a:schemeClr val="bg1"/>
                </a:solidFill>
              </a:rPr>
              <a:t>The </a:t>
            </a:r>
            <a:r>
              <a:rPr lang="en-US" sz="1500" dirty="0">
                <a:solidFill>
                  <a:schemeClr val="bg1"/>
                </a:solidFill>
              </a:rPr>
              <a:t>Needle Module is particularly well suited for the treatment of small and hard-to-reach areas. The needle is used for very fine processing of the </a:t>
            </a:r>
            <a:r>
              <a:rPr lang="en-US" sz="1500" dirty="0" err="1">
                <a:solidFill>
                  <a:schemeClr val="bg1"/>
                </a:solidFill>
              </a:rPr>
              <a:t>workpiece</a:t>
            </a:r>
            <a:r>
              <a:rPr lang="en-US" sz="1500" dirty="0">
                <a:solidFill>
                  <a:schemeClr val="bg1"/>
                </a:solidFill>
              </a:rPr>
              <a:t>, which is why this exchangeable module for the </a:t>
            </a:r>
            <a:r>
              <a:rPr lang="en-US" sz="1500" dirty="0" err="1">
                <a:solidFill>
                  <a:schemeClr val="bg1"/>
                </a:solidFill>
              </a:rPr>
              <a:t>piezobrush</a:t>
            </a:r>
            <a:r>
              <a:rPr lang="en-US" sz="1500" dirty="0">
                <a:solidFill>
                  <a:schemeClr val="bg1"/>
                </a:solidFill>
              </a:rPr>
              <a:t> PZ3 </a:t>
            </a:r>
            <a:r>
              <a:rPr lang="en-US" sz="1500" dirty="0" smtClean="0">
                <a:solidFill>
                  <a:schemeClr val="bg1"/>
                </a:solidFill>
              </a:rPr>
              <a:t>and PZ3-I can </a:t>
            </a:r>
            <a:r>
              <a:rPr lang="en-US" sz="1500" dirty="0">
                <a:solidFill>
                  <a:schemeClr val="bg1"/>
                </a:solidFill>
              </a:rPr>
              <a:t>be optimally used for narrow grooves, bores, or other cavities. It was developed for the treatment of non-conductive substrates.</a:t>
            </a:r>
            <a:endParaRPr lang="ar-SA" sz="1500" dirty="0">
              <a:solidFill>
                <a:schemeClr val="bg1"/>
              </a:solidFill>
            </a:endParaRPr>
          </a:p>
          <a:p>
            <a:pPr algn="ctr"/>
            <a:endParaRPr lang="ar-SA" dirty="0">
              <a:solidFill>
                <a:schemeClr val="bg1"/>
              </a:solidFill>
            </a:endParaRPr>
          </a:p>
        </p:txBody>
      </p:sp>
      <p:sp>
        <p:nvSpPr>
          <p:cNvPr id="6" name="Title 1"/>
          <p:cNvSpPr>
            <a:spLocks noGrp="1"/>
          </p:cNvSpPr>
          <p:nvPr>
            <p:ph type="title"/>
          </p:nvPr>
        </p:nvSpPr>
        <p:spPr>
          <a:xfrm>
            <a:off x="1265623" y="1562600"/>
            <a:ext cx="4285315" cy="881842"/>
          </a:xfrm>
        </p:spPr>
        <p:txBody>
          <a:bodyPr>
            <a:normAutofit/>
          </a:bodyPr>
          <a:lstStyle/>
          <a:p>
            <a:r>
              <a:rPr lang="en-US" sz="3600" dirty="0" smtClean="0">
                <a:solidFill>
                  <a:srgbClr val="C00000"/>
                </a:solidFill>
                <a:effectLst>
                  <a:glow rad="101600">
                    <a:srgbClr val="E54837">
                      <a:satMod val="175000"/>
                      <a:alpha val="40000"/>
                    </a:srgbClr>
                  </a:glow>
                </a:effectLst>
                <a:latin typeface="Atlantis Grunge" pitchFamily="2" charset="0"/>
                <a:ea typeface="+mn-ea"/>
                <a:cs typeface="+mn-cs"/>
              </a:rPr>
              <a:t>Needle </a:t>
            </a:r>
            <a:r>
              <a:rPr lang="en-US" sz="3600" dirty="0">
                <a:solidFill>
                  <a:srgbClr val="C00000"/>
                </a:solidFill>
                <a:effectLst>
                  <a:glow rad="101600">
                    <a:srgbClr val="E54837">
                      <a:satMod val="175000"/>
                      <a:alpha val="40000"/>
                    </a:srgbClr>
                  </a:glow>
                </a:effectLst>
                <a:latin typeface="Atlantis Grunge" pitchFamily="2" charset="0"/>
                <a:ea typeface="+mn-ea"/>
                <a:cs typeface="+mn-cs"/>
              </a:rPr>
              <a:t>Module </a:t>
            </a:r>
            <a:endParaRPr lang="ar-SA" sz="3600" dirty="0">
              <a:solidFill>
                <a:srgbClr val="C00000"/>
              </a:solidFill>
              <a:effectLst>
                <a:glow rad="101600">
                  <a:srgbClr val="E54837">
                    <a:satMod val="175000"/>
                    <a:alpha val="40000"/>
                  </a:srgbClr>
                </a:glow>
              </a:effectLst>
              <a:latin typeface="Atlantis Grunge" pitchFamily="2" charset="0"/>
              <a:ea typeface="+mn-ea"/>
              <a:cs typeface="+mn-cs"/>
            </a:endParaRPr>
          </a:p>
        </p:txBody>
      </p:sp>
      <p:pic>
        <p:nvPicPr>
          <p:cNvPr id="7"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58332" y="987425"/>
            <a:ext cx="3248290" cy="4873625"/>
          </a:xfrm>
        </p:spPr>
      </p:pic>
    </p:spTree>
    <p:extLst>
      <p:ext uri="{BB962C8B-B14F-4D97-AF65-F5344CB8AC3E}">
        <p14:creationId xmlns:p14="http://schemas.microsoft.com/office/powerpoint/2010/main" val="2211218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02026" y="2388198"/>
            <a:ext cx="5769682" cy="2789002"/>
          </a:xfrm>
        </p:spPr>
        <p:txBody>
          <a:bodyPr>
            <a:normAutofit/>
          </a:bodyPr>
          <a:lstStyle/>
          <a:p>
            <a:pPr algn="ctr"/>
            <a:r>
              <a:rPr lang="en-US" sz="1500" dirty="0" smtClean="0">
                <a:solidFill>
                  <a:schemeClr val="bg1"/>
                </a:solidFill>
              </a:rPr>
              <a:t>The Multi </a:t>
            </a:r>
            <a:r>
              <a:rPr lang="en-US" sz="1500" dirty="0">
                <a:solidFill>
                  <a:schemeClr val="bg1"/>
                </a:solidFill>
              </a:rPr>
              <a:t>gas Module for the </a:t>
            </a:r>
            <a:r>
              <a:rPr lang="en-US" sz="1500" dirty="0" err="1">
                <a:solidFill>
                  <a:schemeClr val="bg1"/>
                </a:solidFill>
              </a:rPr>
              <a:t>piezobrush</a:t>
            </a:r>
            <a:r>
              <a:rPr lang="en-US" sz="1500" dirty="0">
                <a:solidFill>
                  <a:schemeClr val="bg1"/>
                </a:solidFill>
              </a:rPr>
              <a:t> PZ3 </a:t>
            </a:r>
            <a:r>
              <a:rPr lang="en-US" sz="1500" dirty="0" smtClean="0">
                <a:solidFill>
                  <a:schemeClr val="bg1"/>
                </a:solidFill>
              </a:rPr>
              <a:t>and PZ3-I can </a:t>
            </a:r>
            <a:r>
              <a:rPr lang="en-US" sz="1500" dirty="0">
                <a:solidFill>
                  <a:schemeClr val="bg1"/>
                </a:solidFill>
              </a:rPr>
              <a:t>be operated with different inert gases. These include nitrogen, argon, and helium. It is used in combination with a silicone hose, which is plugged onto the gas connection. It is suitable for treating electrically non-conductive materials and, in combination with argon or helium, also for electrically conductive materials.</a:t>
            </a:r>
            <a:endParaRPr lang="ar-SA" sz="1500" dirty="0">
              <a:solidFill>
                <a:schemeClr val="bg1"/>
              </a:solidFill>
            </a:endParaRPr>
          </a:p>
          <a:p>
            <a:pPr algn="ctr"/>
            <a:endParaRPr lang="ar-SA" sz="1500" dirty="0">
              <a:solidFill>
                <a:schemeClr val="bg1"/>
              </a:solidFill>
            </a:endParaRPr>
          </a:p>
        </p:txBody>
      </p:sp>
      <p:sp>
        <p:nvSpPr>
          <p:cNvPr id="6" name="Title 1"/>
          <p:cNvSpPr>
            <a:spLocks noGrp="1"/>
          </p:cNvSpPr>
          <p:nvPr>
            <p:ph type="title"/>
          </p:nvPr>
        </p:nvSpPr>
        <p:spPr>
          <a:xfrm>
            <a:off x="1422175" y="1562600"/>
            <a:ext cx="4285315" cy="881842"/>
          </a:xfrm>
        </p:spPr>
        <p:txBody>
          <a:bodyPr>
            <a:normAutofit fontScale="90000"/>
          </a:bodyPr>
          <a:lstStyle/>
          <a:p>
            <a:r>
              <a:rPr lang="en-US" sz="3600" dirty="0" smtClean="0">
                <a:solidFill>
                  <a:srgbClr val="C00000"/>
                </a:solidFill>
                <a:effectLst>
                  <a:glow rad="101600">
                    <a:srgbClr val="E54837">
                      <a:satMod val="175000"/>
                      <a:alpha val="40000"/>
                    </a:srgbClr>
                  </a:glow>
                </a:effectLst>
                <a:latin typeface="Atlantis Grunge" pitchFamily="2" charset="0"/>
                <a:ea typeface="+mn-ea"/>
                <a:cs typeface="+mn-cs"/>
              </a:rPr>
              <a:t>Multi gas </a:t>
            </a:r>
            <a:r>
              <a:rPr lang="en-US" sz="3600" dirty="0">
                <a:solidFill>
                  <a:srgbClr val="C00000"/>
                </a:solidFill>
                <a:effectLst>
                  <a:glow rad="101600">
                    <a:srgbClr val="E54837">
                      <a:satMod val="175000"/>
                      <a:alpha val="40000"/>
                    </a:srgbClr>
                  </a:glow>
                </a:effectLst>
                <a:latin typeface="Atlantis Grunge" pitchFamily="2" charset="0"/>
                <a:ea typeface="+mn-ea"/>
                <a:cs typeface="+mn-cs"/>
              </a:rPr>
              <a:t>Module </a:t>
            </a:r>
            <a:endParaRPr lang="ar-SA" sz="3600" dirty="0">
              <a:solidFill>
                <a:srgbClr val="C00000"/>
              </a:solidFill>
              <a:effectLst>
                <a:glow rad="101600">
                  <a:srgbClr val="E54837">
                    <a:satMod val="175000"/>
                    <a:alpha val="40000"/>
                  </a:srgbClr>
                </a:glow>
              </a:effectLst>
              <a:latin typeface="Atlantis Grunge" pitchFamily="2" charset="0"/>
              <a:ea typeface="+mn-ea"/>
              <a:cs typeface="+mn-cs"/>
            </a:endParaRPr>
          </a:p>
        </p:txBody>
      </p:sp>
      <p:pic>
        <p:nvPicPr>
          <p:cNvPr id="7"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84241" y="600148"/>
            <a:ext cx="4016761" cy="5422519"/>
          </a:xfrm>
        </p:spPr>
      </p:pic>
    </p:spTree>
    <p:extLst>
      <p:ext uri="{BB962C8B-B14F-4D97-AF65-F5344CB8AC3E}">
        <p14:creationId xmlns:p14="http://schemas.microsoft.com/office/powerpoint/2010/main" val="976077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02026" y="2388198"/>
            <a:ext cx="5576045" cy="2789002"/>
          </a:xfrm>
        </p:spPr>
        <p:txBody>
          <a:bodyPr>
            <a:normAutofit/>
          </a:bodyPr>
          <a:lstStyle/>
          <a:p>
            <a:pPr algn="ctr"/>
            <a:r>
              <a:rPr lang="en-US" dirty="0" smtClean="0">
                <a:solidFill>
                  <a:schemeClr val="bg1"/>
                </a:solidFill>
              </a:rPr>
              <a:t>The exchange </a:t>
            </a:r>
            <a:r>
              <a:rPr lang="en-US" dirty="0">
                <a:solidFill>
                  <a:schemeClr val="bg1"/>
                </a:solidFill>
              </a:rPr>
              <a:t>Module Nearfield Needle for the </a:t>
            </a:r>
            <a:r>
              <a:rPr lang="en-US" dirty="0" err="1">
                <a:solidFill>
                  <a:schemeClr val="bg1"/>
                </a:solidFill>
              </a:rPr>
              <a:t>piezobrush</a:t>
            </a:r>
            <a:r>
              <a:rPr lang="en-US" dirty="0">
                <a:solidFill>
                  <a:schemeClr val="bg1"/>
                </a:solidFill>
              </a:rPr>
              <a:t> PZ3 and the </a:t>
            </a:r>
            <a:r>
              <a:rPr lang="en-US" dirty="0" err="1">
                <a:solidFill>
                  <a:schemeClr val="bg1"/>
                </a:solidFill>
              </a:rPr>
              <a:t>piezobrush</a:t>
            </a:r>
            <a:r>
              <a:rPr lang="en-US" dirty="0">
                <a:solidFill>
                  <a:schemeClr val="bg1"/>
                </a:solidFill>
              </a:rPr>
              <a:t> </a:t>
            </a:r>
            <a:r>
              <a:rPr lang="en-US" dirty="0" smtClean="0">
                <a:solidFill>
                  <a:schemeClr val="bg1"/>
                </a:solidFill>
              </a:rPr>
              <a:t>PZ3-I is </a:t>
            </a:r>
            <a:r>
              <a:rPr lang="en-US" dirty="0">
                <a:solidFill>
                  <a:schemeClr val="bg1"/>
                </a:solidFill>
              </a:rPr>
              <a:t>used for the plasma treatment of very small or hard-to-reach areas suitable for electrically conductive substrates such as metals, CFRP, indium tin oxide (ITO) or conductive plastics.</a:t>
            </a:r>
            <a:endParaRPr lang="ar-SA" dirty="0">
              <a:solidFill>
                <a:schemeClr val="bg1"/>
              </a:solidFill>
            </a:endParaRPr>
          </a:p>
          <a:p>
            <a:pPr algn="ctr"/>
            <a:endParaRPr lang="ar-SA" dirty="0">
              <a:solidFill>
                <a:schemeClr val="bg1"/>
              </a:solidFill>
            </a:endParaRPr>
          </a:p>
        </p:txBody>
      </p:sp>
      <p:sp>
        <p:nvSpPr>
          <p:cNvPr id="6" name="Title 1"/>
          <p:cNvSpPr>
            <a:spLocks noGrp="1"/>
          </p:cNvSpPr>
          <p:nvPr>
            <p:ph type="title"/>
          </p:nvPr>
        </p:nvSpPr>
        <p:spPr>
          <a:xfrm>
            <a:off x="577132" y="1562600"/>
            <a:ext cx="5490180" cy="881842"/>
          </a:xfrm>
        </p:spPr>
        <p:txBody>
          <a:bodyPr>
            <a:normAutofit fontScale="90000"/>
          </a:bodyPr>
          <a:lstStyle/>
          <a:p>
            <a:r>
              <a:rPr lang="en-US" sz="3600" dirty="0" smtClean="0">
                <a:solidFill>
                  <a:srgbClr val="C00000"/>
                </a:solidFill>
                <a:effectLst>
                  <a:glow rad="101600">
                    <a:srgbClr val="E54837">
                      <a:satMod val="175000"/>
                      <a:alpha val="40000"/>
                    </a:srgbClr>
                  </a:glow>
                </a:effectLst>
                <a:latin typeface="Atlantis Grunge" pitchFamily="2" charset="0"/>
                <a:ea typeface="+mn-ea"/>
                <a:cs typeface="+mn-cs"/>
              </a:rPr>
              <a:t>Nearfield Needle Module </a:t>
            </a:r>
            <a:endParaRPr lang="ar-SA" sz="3600" dirty="0">
              <a:solidFill>
                <a:srgbClr val="C00000"/>
              </a:solidFill>
              <a:effectLst>
                <a:glow rad="101600">
                  <a:srgbClr val="E54837">
                    <a:satMod val="175000"/>
                    <a:alpha val="40000"/>
                  </a:srgbClr>
                </a:glow>
              </a:effectLst>
              <a:latin typeface="Atlantis Grunge" pitchFamily="2" charset="0"/>
              <a:ea typeface="+mn-ea"/>
              <a:cs typeface="+mn-cs"/>
            </a:endParaRPr>
          </a:p>
        </p:txBody>
      </p:sp>
      <p:pic>
        <p:nvPicPr>
          <p:cNvPr id="7" name="Picture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16516" y="987425"/>
            <a:ext cx="3248290" cy="4873625"/>
          </a:xfrm>
        </p:spPr>
      </p:pic>
    </p:spTree>
    <p:extLst>
      <p:ext uri="{BB962C8B-B14F-4D97-AF65-F5344CB8AC3E}">
        <p14:creationId xmlns:p14="http://schemas.microsoft.com/office/powerpoint/2010/main" val="27524019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FAE308-3076-43DB-B834-DA0B0AE19AF9}"/>
              </a:ext>
            </a:extLst>
          </p:cNvPr>
          <p:cNvSpPr txBox="1">
            <a:spLocks/>
          </p:cNvSpPr>
          <p:nvPr/>
        </p:nvSpPr>
        <p:spPr>
          <a:xfrm>
            <a:off x="118335" y="796468"/>
            <a:ext cx="12078557" cy="1505671"/>
          </a:xfrm>
          <a:prstGeom prst="rect">
            <a:avLst/>
          </a:prstGeom>
        </p:spPr>
        <p:txBody>
          <a:bodyPr vert="horz" wrap="square"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r>
              <a:rPr lang="en-US" sz="11500" dirty="0" smtClean="0">
                <a:solidFill>
                  <a:srgbClr val="C00000"/>
                </a:solidFill>
                <a:latin typeface="Brush Script MT" panose="03060802040406070304" pitchFamily="66" charset="0"/>
              </a:rPr>
              <a:t>E</a:t>
            </a:r>
            <a:r>
              <a:rPr lang="en-US" sz="4400" dirty="0" smtClean="0">
                <a:solidFill>
                  <a:schemeClr val="bg1"/>
                </a:solidFill>
                <a:latin typeface="Bahnschrift SemiBold SemiConden" panose="020B0502040204020203" pitchFamily="34" charset="0"/>
              </a:rPr>
              <a:t>FFECTS OF PLASMA ON THE TARGET SURFACE</a:t>
            </a:r>
            <a:endParaRPr lang="en-US" sz="4000" dirty="0">
              <a:solidFill>
                <a:schemeClr val="bg1"/>
              </a:solidFill>
              <a:latin typeface="Bahnschrift SemiBold SemiConden" panose="020B0502040204020203" pitchFamily="34"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399" y="3154593"/>
            <a:ext cx="5537369" cy="3690677"/>
          </a:xfrm>
        </p:spPr>
      </p:pic>
    </p:spTree>
    <p:extLst>
      <p:ext uri="{BB962C8B-B14F-4D97-AF65-F5344CB8AC3E}">
        <p14:creationId xmlns:p14="http://schemas.microsoft.com/office/powerpoint/2010/main" val="24187590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عنصر نائب للتذييل 4"/>
          <p:cNvSpPr>
            <a:spLocks noGrp="1"/>
          </p:cNvSpPr>
          <p:nvPr>
            <p:ph type="ftr" sz="quarter" idx="11"/>
          </p:nvPr>
        </p:nvSpPr>
        <p:spPr/>
        <p:txBody>
          <a:bodyPr/>
          <a:lstStyle/>
          <a:p>
            <a:r>
              <a:rPr lang="en-US" smtClean="0"/>
              <a:t>Sample Footer Text</a:t>
            </a:r>
            <a:endParaRPr lang="en-US" dirty="0"/>
          </a:p>
        </p:txBody>
      </p:sp>
      <p:pic>
        <p:nvPicPr>
          <p:cNvPr id="9" name="صورة 8"/>
          <p:cNvPicPr>
            <a:picLocks noChangeAspect="1"/>
          </p:cNvPicPr>
          <p:nvPr/>
        </p:nvPicPr>
        <p:blipFill>
          <a:blip r:embed="rId2"/>
          <a:stretch>
            <a:fillRect/>
          </a:stretch>
        </p:blipFill>
        <p:spPr>
          <a:xfrm>
            <a:off x="1227054" y="871369"/>
            <a:ext cx="9470306" cy="5629829"/>
          </a:xfrm>
          <a:prstGeom prst="rect">
            <a:avLst/>
          </a:prstGeom>
        </p:spPr>
      </p:pic>
    </p:spTree>
    <p:extLst>
      <p:ext uri="{BB962C8B-B14F-4D97-AF65-F5344CB8AC3E}">
        <p14:creationId xmlns:p14="http://schemas.microsoft.com/office/powerpoint/2010/main" val="205510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91111" y="1925548"/>
            <a:ext cx="3646188" cy="605798"/>
          </a:xfrm>
        </p:spPr>
        <p:txBody>
          <a:bodyPr/>
          <a:lstStyle/>
          <a:p>
            <a:pPr algn="ctr"/>
            <a:r>
              <a:rPr lang="en-US" sz="2400" dirty="0" smtClean="0">
                <a:solidFill>
                  <a:srgbClr val="002060"/>
                </a:solidFill>
                <a:latin typeface="Arial Black" panose="020B0A04020102020204" pitchFamily="34" charset="0"/>
                <a:cs typeface="Arial" panose="020B0604020202020204" pitchFamily="34" charset="0"/>
              </a:rPr>
              <a:t> I. Cleaning Effect</a:t>
            </a:r>
            <a:endParaRPr lang="ar-SA" sz="2400" dirty="0">
              <a:solidFill>
                <a:srgbClr val="002060"/>
              </a:solidFill>
              <a:latin typeface="Arial Black" panose="020B0A04020102020204" pitchFamily="34" charset="0"/>
              <a:cs typeface="Arial" panose="020B0604020202020204" pitchFamily="34" charset="0"/>
            </a:endParaRPr>
          </a:p>
        </p:txBody>
      </p:sp>
      <p:sp>
        <p:nvSpPr>
          <p:cNvPr id="2" name="AutoShape 2" descr="Image result for ‫مكنس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مكنسة‬‎"/>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مكنسة كهربائية من توشيبا VC-EA1600SE – احمر واسود، 1600 وا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537" y="2262391"/>
            <a:ext cx="3579542" cy="2863634"/>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p:cNvSpPr/>
          <p:nvPr/>
        </p:nvSpPr>
        <p:spPr>
          <a:xfrm>
            <a:off x="451819" y="2486861"/>
            <a:ext cx="7691718" cy="2169825"/>
          </a:xfrm>
          <a:prstGeom prst="rect">
            <a:avLst/>
          </a:prstGeom>
        </p:spPr>
        <p:txBody>
          <a:bodyPr wrap="square">
            <a:spAutoFit/>
          </a:bodyPr>
          <a:lstStyle/>
          <a:p>
            <a:pPr algn="just">
              <a:lnSpc>
                <a:spcPct val="150000"/>
              </a:lnSpc>
            </a:pPr>
            <a:r>
              <a:rPr lang="en-US" dirty="0" smtClean="0">
                <a:solidFill>
                  <a:schemeClr val="tx1">
                    <a:lumMod val="75000"/>
                    <a:lumOff val="25000"/>
                  </a:schemeClr>
                </a:solidFill>
              </a:rPr>
              <a:t>The </a:t>
            </a:r>
            <a:r>
              <a:rPr lang="en-US" dirty="0">
                <a:solidFill>
                  <a:schemeClr val="tx1">
                    <a:lumMod val="75000"/>
                    <a:lumOff val="25000"/>
                  </a:schemeClr>
                </a:solidFill>
              </a:rPr>
              <a:t>plasma can effectively remove contaminants and impurities from the </a:t>
            </a:r>
            <a:r>
              <a:rPr lang="en-US" dirty="0" smtClean="0">
                <a:solidFill>
                  <a:schemeClr val="tx1">
                    <a:lumMod val="75000"/>
                    <a:lumOff val="25000"/>
                  </a:schemeClr>
                </a:solidFill>
              </a:rPr>
              <a:t>surface. The </a:t>
            </a:r>
            <a:r>
              <a:rPr lang="en-US" dirty="0">
                <a:solidFill>
                  <a:schemeClr val="tx1">
                    <a:lumMod val="75000"/>
                    <a:lumOff val="25000"/>
                  </a:schemeClr>
                </a:solidFill>
              </a:rPr>
              <a:t>plasma's excited particles react with the surface layer of hydrocarbons and carbonate molecules, breaking the C-H and C-C bonds, thereby oxidizing them to form H</a:t>
            </a:r>
            <a:r>
              <a:rPr lang="en-US" baseline="-25000" dirty="0">
                <a:solidFill>
                  <a:schemeClr val="tx1">
                    <a:lumMod val="75000"/>
                    <a:lumOff val="25000"/>
                  </a:schemeClr>
                </a:solidFill>
              </a:rPr>
              <a:t>2</a:t>
            </a:r>
            <a:r>
              <a:rPr lang="en-US" dirty="0">
                <a:solidFill>
                  <a:schemeClr val="tx1">
                    <a:lumMod val="75000"/>
                    <a:lumOff val="25000"/>
                  </a:schemeClr>
                </a:solidFill>
              </a:rPr>
              <a:t>O and CO</a:t>
            </a:r>
            <a:r>
              <a:rPr lang="en-US" baseline="-25000" dirty="0">
                <a:solidFill>
                  <a:schemeClr val="tx1">
                    <a:lumMod val="75000"/>
                    <a:lumOff val="25000"/>
                  </a:schemeClr>
                </a:solidFill>
              </a:rPr>
              <a:t>2</a:t>
            </a:r>
            <a:r>
              <a:rPr lang="en-US" dirty="0">
                <a:solidFill>
                  <a:schemeClr val="tx1">
                    <a:lumMod val="75000"/>
                    <a:lumOff val="25000"/>
                  </a:schemeClr>
                </a:solidFill>
              </a:rPr>
              <a:t>, which are pumped away after being desorbed from the </a:t>
            </a:r>
            <a:r>
              <a:rPr lang="en-US" dirty="0" smtClean="0">
                <a:solidFill>
                  <a:schemeClr val="tx1">
                    <a:lumMod val="75000"/>
                    <a:lumOff val="25000"/>
                  </a:schemeClr>
                </a:solidFill>
              </a:rPr>
              <a:t>surface. </a:t>
            </a:r>
            <a:endParaRPr lang="en-US" dirty="0">
              <a:solidFill>
                <a:schemeClr val="tx1">
                  <a:lumMod val="75000"/>
                  <a:lumOff val="25000"/>
                </a:schemeClr>
              </a:solidFill>
            </a:endParaRPr>
          </a:p>
        </p:txBody>
      </p:sp>
      <p:sp>
        <p:nvSpPr>
          <p:cNvPr id="11" name="Title 1">
            <a:extLst>
              <a:ext uri="{FF2B5EF4-FFF2-40B4-BE49-F238E27FC236}">
                <a16:creationId xmlns:a16="http://schemas.microsoft.com/office/drawing/2014/main" id="{69FAE308-3076-43DB-B834-DA0B0AE19AF9}"/>
              </a:ext>
            </a:extLst>
          </p:cNvPr>
          <p:cNvSpPr txBox="1">
            <a:spLocks/>
          </p:cNvSpPr>
          <p:nvPr/>
        </p:nvSpPr>
        <p:spPr>
          <a:xfrm>
            <a:off x="118335" y="990108"/>
            <a:ext cx="11822653" cy="838692"/>
          </a:xfrm>
          <a:prstGeom prst="rect">
            <a:avLst/>
          </a:prstGeom>
        </p:spPr>
        <p:txBody>
          <a:bodyPr vert="horz" wrap="square"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r>
              <a:rPr lang="en-US" sz="11500" u="sng" dirty="0" smtClean="0">
                <a:solidFill>
                  <a:srgbClr val="C00000"/>
                </a:solidFill>
                <a:latin typeface="Brush Script MT" panose="03060802040406070304" pitchFamily="66" charset="0"/>
              </a:rPr>
              <a:t>E</a:t>
            </a:r>
            <a:r>
              <a:rPr lang="en-US" sz="4400" u="sng" dirty="0" smtClean="0">
                <a:solidFill>
                  <a:schemeClr val="tx1"/>
                </a:solidFill>
                <a:latin typeface="Bahnschrift SemiBold SemiConden" panose="020B0502040204020203" pitchFamily="34" charset="0"/>
              </a:rPr>
              <a:t>FFECTS OF PLASMA ON THE TARGET SURFACE</a:t>
            </a:r>
            <a:endParaRPr lang="en-US" sz="4000" u="sng" dirty="0">
              <a:solidFill>
                <a:schemeClr val="tx1"/>
              </a:solidFill>
              <a:latin typeface="Bahnschrift SemiBold SemiConden" panose="020B0502040204020203" pitchFamily="34" charset="0"/>
            </a:endParaRPr>
          </a:p>
        </p:txBody>
      </p:sp>
    </p:spTree>
    <p:extLst>
      <p:ext uri="{BB962C8B-B14F-4D97-AF65-F5344CB8AC3E}">
        <p14:creationId xmlns:p14="http://schemas.microsoft.com/office/powerpoint/2010/main" val="1253981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3"/>
          <p:cNvSpPr txBox="1">
            <a:spLocks/>
          </p:cNvSpPr>
          <p:nvPr/>
        </p:nvSpPr>
        <p:spPr>
          <a:xfrm>
            <a:off x="268941" y="2043953"/>
            <a:ext cx="8961119" cy="548645"/>
          </a:xfrm>
          <a:prstGeom prst="rect">
            <a:avLst/>
          </a:prstGeom>
        </p:spPr>
        <p:txBody>
          <a:bodyPr vert="horz"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pPr algn="ctr"/>
            <a:r>
              <a:rPr lang="en-US" sz="2400" dirty="0" smtClean="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Black" panose="020B0A04020102020204" pitchFamily="34" charset="0"/>
                <a:cs typeface="Arial" panose="020B0604020202020204" pitchFamily="34" charset="0"/>
              </a:rPr>
              <a:t>II. Increasing the surface energy &amp; wettability</a:t>
            </a:r>
            <a:endParaRPr lang="ar-SA" sz="2400" dirty="0">
              <a:solidFill>
                <a:srgbClr val="002060"/>
              </a:solidFill>
              <a:latin typeface="Arial Black" panose="020B0A04020102020204" pitchFamily="34" charset="0"/>
              <a:cs typeface="Arial" panose="020B0604020202020204" pitchFamily="34" charset="0"/>
            </a:endParaRPr>
          </a:p>
        </p:txBody>
      </p:sp>
      <p:sp>
        <p:nvSpPr>
          <p:cNvPr id="9" name="Text Placeholder 3"/>
          <p:cNvSpPr txBox="1">
            <a:spLocks/>
          </p:cNvSpPr>
          <p:nvPr/>
        </p:nvSpPr>
        <p:spPr>
          <a:xfrm>
            <a:off x="389553" y="2489560"/>
            <a:ext cx="6839586" cy="3304750"/>
          </a:xfrm>
          <a:prstGeom prst="rect">
            <a:avLst/>
          </a:prstGeom>
        </p:spPr>
        <p:txBody>
          <a:bodyPr vert="horz" lIns="109728" tIns="109728" rIns="109728" bIns="91440" rtlCol="0">
            <a:noAutofit/>
          </a:bodyPr>
          <a:lstStyle>
            <a:lvl1pPr marL="0" indent="0" algn="l" defTabSz="914400" rtl="0" eaLnBrk="1" latinLnBrk="0" hangingPunct="1">
              <a:lnSpc>
                <a:spcPct val="140000"/>
              </a:lnSpc>
              <a:spcBef>
                <a:spcPts val="1400"/>
              </a:spcBef>
              <a:buFont typeface="Corbel" panose="020B0503020204020204" pitchFamily="34" charset="0"/>
              <a:buNone/>
              <a:defRPr sz="1600" b="0" kern="1200" spc="0" baseline="0">
                <a:solidFill>
                  <a:schemeClr val="tx1">
                    <a:lumMod val="75000"/>
                    <a:lumOff val="25000"/>
                  </a:schemeClr>
                </a:solidFill>
                <a:latin typeface="+mn-lt"/>
                <a:ea typeface="+mn-ea"/>
                <a:cs typeface="+mn-cs"/>
              </a:defRPr>
            </a:lvl1pPr>
            <a:lvl2pPr marL="457200" indent="0" algn="l" defTabSz="914400" rtl="0" eaLnBrk="1" latinLnBrk="0" hangingPunct="1">
              <a:lnSpc>
                <a:spcPct val="140000"/>
              </a:lnSpc>
              <a:spcBef>
                <a:spcPts val="930"/>
              </a:spcBef>
              <a:buFont typeface="Corbel" panose="020B0503020204020204" pitchFamily="34" charset="0"/>
              <a:buNone/>
              <a:defRPr sz="1400" kern="1200" spc="0" baseline="0">
                <a:solidFill>
                  <a:schemeClr val="tx1">
                    <a:lumMod val="75000"/>
                    <a:lumOff val="25000"/>
                  </a:schemeClr>
                </a:solidFill>
                <a:latin typeface="+mn-lt"/>
                <a:ea typeface="+mn-ea"/>
                <a:cs typeface="+mn-cs"/>
              </a:defRPr>
            </a:lvl2pPr>
            <a:lvl3pPr marL="914400" indent="0" algn="l" defTabSz="914400" rtl="0" eaLnBrk="1" latinLnBrk="0" hangingPunct="1">
              <a:lnSpc>
                <a:spcPct val="140000"/>
              </a:lnSpc>
              <a:spcBef>
                <a:spcPts val="930"/>
              </a:spcBef>
              <a:buFont typeface="Corbel" panose="020B0503020204020204" pitchFamily="34" charset="0"/>
              <a:buNone/>
              <a:defRPr sz="1200" i="1" kern="1200" spc="0" baseline="0">
                <a:solidFill>
                  <a:schemeClr val="tx1">
                    <a:lumMod val="75000"/>
                    <a:lumOff val="25000"/>
                  </a:schemeClr>
                </a:solidFill>
                <a:latin typeface="+mn-lt"/>
                <a:ea typeface="+mn-ea"/>
                <a:cs typeface="+mn-cs"/>
              </a:defRPr>
            </a:lvl3pPr>
            <a:lvl4pPr marL="1371600" indent="0" algn="l" defTabSz="914400" rtl="0" eaLnBrk="1" latinLnBrk="0" hangingPunct="1">
              <a:lnSpc>
                <a:spcPct val="140000"/>
              </a:lnSpc>
              <a:spcBef>
                <a:spcPts val="930"/>
              </a:spcBef>
              <a:buFont typeface="Corbel" panose="020B0503020204020204" pitchFamily="34" charset="0"/>
              <a:buNone/>
              <a:defRPr sz="1000" kern="1200" spc="0" baseline="0">
                <a:solidFill>
                  <a:schemeClr val="tx1">
                    <a:lumMod val="75000"/>
                    <a:lumOff val="25000"/>
                  </a:schemeClr>
                </a:solidFill>
                <a:latin typeface="+mn-lt"/>
                <a:ea typeface="+mn-ea"/>
                <a:cs typeface="+mn-cs"/>
              </a:defRPr>
            </a:lvl4pPr>
            <a:lvl5pPr marL="1828800" indent="0" algn="l" defTabSz="914400" rtl="0" eaLnBrk="1" latinLnBrk="0" hangingPunct="1">
              <a:lnSpc>
                <a:spcPct val="140000"/>
              </a:lnSpc>
              <a:spcBef>
                <a:spcPts val="930"/>
              </a:spcBef>
              <a:buFont typeface="Corbel" panose="020B0503020204020204" pitchFamily="34" charset="0"/>
              <a:buNone/>
              <a:defRPr sz="1000" i="1" kern="1200" spc="0" baseline="0">
                <a:solidFill>
                  <a:schemeClr val="tx1">
                    <a:lumMod val="75000"/>
                    <a:lumOff val="25000"/>
                  </a:schemeClr>
                </a:solidFill>
                <a:latin typeface="+mn-lt"/>
                <a:ea typeface="+mn-ea"/>
                <a:cs typeface="+mn-cs"/>
              </a:defRPr>
            </a:lvl5pPr>
            <a:lvl6pPr marL="2286000" indent="0" algn="l" defTabSz="914400" rtl="0" eaLnBrk="1" latinLnBrk="0" hangingPunct="1">
              <a:lnSpc>
                <a:spcPct val="111000"/>
              </a:lnSpc>
              <a:spcBef>
                <a:spcPts val="930"/>
              </a:spcBef>
              <a:buFont typeface="Corbel" panose="020B0503020204020204" pitchFamily="34" charset="0"/>
              <a:buNone/>
              <a:defRPr sz="1000" kern="1200">
                <a:solidFill>
                  <a:schemeClr val="accent1">
                    <a:lumMod val="75000"/>
                  </a:schemeClr>
                </a:solidFill>
                <a:latin typeface="+mn-lt"/>
                <a:ea typeface="+mn-ea"/>
                <a:cs typeface="+mn-cs"/>
              </a:defRPr>
            </a:lvl6pPr>
            <a:lvl7pPr marL="2743200" indent="0" algn="l" defTabSz="914400" rtl="0" eaLnBrk="1" latinLnBrk="0" hangingPunct="1">
              <a:lnSpc>
                <a:spcPct val="111000"/>
              </a:lnSpc>
              <a:spcBef>
                <a:spcPts val="930"/>
              </a:spcBef>
              <a:buFont typeface="Corbel" panose="020B0503020204020204" pitchFamily="34" charset="0"/>
              <a:buNone/>
              <a:defRPr sz="1000" i="1" kern="1200">
                <a:solidFill>
                  <a:schemeClr val="accent1">
                    <a:lumMod val="75000"/>
                  </a:schemeClr>
                </a:solidFill>
                <a:latin typeface="+mn-lt"/>
                <a:ea typeface="+mn-ea"/>
                <a:cs typeface="+mn-cs"/>
              </a:defRPr>
            </a:lvl7pPr>
            <a:lvl8pPr marL="3200400" indent="0" algn="l" defTabSz="914400" rtl="0" eaLnBrk="1" latinLnBrk="0" hangingPunct="1">
              <a:lnSpc>
                <a:spcPct val="111000"/>
              </a:lnSpc>
              <a:spcBef>
                <a:spcPts val="930"/>
              </a:spcBef>
              <a:buFont typeface="Corbel" panose="020B0503020204020204" pitchFamily="34" charset="0"/>
              <a:buNone/>
              <a:defRPr sz="1000" kern="1200">
                <a:solidFill>
                  <a:schemeClr val="accent1">
                    <a:lumMod val="75000"/>
                  </a:schemeClr>
                </a:solidFill>
                <a:latin typeface="+mn-lt"/>
                <a:ea typeface="+mn-ea"/>
                <a:cs typeface="+mn-cs"/>
              </a:defRPr>
            </a:lvl8pPr>
            <a:lvl9pPr marL="3657600" indent="0" algn="l" defTabSz="914400" rtl="0" eaLnBrk="1" latinLnBrk="0" hangingPunct="1">
              <a:lnSpc>
                <a:spcPct val="111000"/>
              </a:lnSpc>
              <a:spcBef>
                <a:spcPts val="930"/>
              </a:spcBef>
              <a:buFont typeface="Corbel" panose="020B0503020204020204" pitchFamily="34" charset="0"/>
              <a:buNone/>
              <a:defRPr sz="1000" i="1" kern="1200">
                <a:solidFill>
                  <a:schemeClr val="accent1">
                    <a:lumMod val="75000"/>
                  </a:schemeClr>
                </a:solidFill>
                <a:latin typeface="+mn-lt"/>
                <a:ea typeface="+mn-ea"/>
                <a:cs typeface="+mn-cs"/>
              </a:defRPr>
            </a:lvl9pPr>
          </a:lstStyle>
          <a:p>
            <a:pPr algn="just"/>
            <a:r>
              <a:rPr lang="en-US" sz="1800" dirty="0" smtClean="0">
                <a:solidFill>
                  <a:prstClr val="black"/>
                </a:solidFill>
              </a:rPr>
              <a:t>Plasmas </a:t>
            </a:r>
            <a:r>
              <a:rPr lang="en-US" sz="1800" dirty="0">
                <a:solidFill>
                  <a:prstClr val="black"/>
                </a:solidFill>
              </a:rPr>
              <a:t>are ionized gases containing a mixture of electrons, ions, and free radicals that can induce chemical reactions resulting in significant changes on the functional groups of material surface. Such a surface treatment is </a:t>
            </a:r>
            <a:r>
              <a:rPr lang="en-US" sz="1800" dirty="0">
                <a:solidFill>
                  <a:schemeClr val="tx1"/>
                </a:solidFill>
              </a:rPr>
              <a:t>capable of transforming non-reactive surfaces into reactive ones without affecting their mechanical properties. In this way, plasma application enhances surface energy (SE) and wettability of substrates improving the adhesion of the treated surface.</a:t>
            </a:r>
            <a:r>
              <a:rPr lang="ar-SA" sz="1800" dirty="0">
                <a:solidFill>
                  <a:schemeClr val="tx1"/>
                </a:solidFill>
              </a:rPr>
              <a:t/>
            </a:r>
            <a:br>
              <a:rPr lang="ar-SA" sz="1800" dirty="0">
                <a:solidFill>
                  <a:schemeClr val="tx1"/>
                </a:solidFill>
              </a:rPr>
            </a:br>
            <a:endParaRPr lang="ar-SA" sz="1800" dirty="0"/>
          </a:p>
        </p:txBody>
      </p:sp>
      <p:pic>
        <p:nvPicPr>
          <p:cNvPr id="10" name="IMG_549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11324" y="2631231"/>
            <a:ext cx="4836508" cy="3384488"/>
          </a:xfrm>
          <a:prstGeom prst="rect">
            <a:avLst/>
          </a:prstGeom>
          <a:solidFill>
            <a:schemeClr val="bg2">
              <a:lumMod val="90000"/>
            </a:schemeClr>
          </a:solidFill>
        </p:spPr>
      </p:pic>
      <p:sp>
        <p:nvSpPr>
          <p:cNvPr id="6" name="Title 1">
            <a:extLst>
              <a:ext uri="{FF2B5EF4-FFF2-40B4-BE49-F238E27FC236}">
                <a16:creationId xmlns:a16="http://schemas.microsoft.com/office/drawing/2014/main" id="{69FAE308-3076-43DB-B834-DA0B0AE19AF9}"/>
              </a:ext>
            </a:extLst>
          </p:cNvPr>
          <p:cNvSpPr txBox="1">
            <a:spLocks/>
          </p:cNvSpPr>
          <p:nvPr/>
        </p:nvSpPr>
        <p:spPr>
          <a:xfrm>
            <a:off x="115930" y="355401"/>
            <a:ext cx="12078557" cy="1505671"/>
          </a:xfrm>
          <a:prstGeom prst="rect">
            <a:avLst/>
          </a:prstGeom>
        </p:spPr>
        <p:txBody>
          <a:bodyPr vert="horz" wrap="square"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r>
              <a:rPr lang="en-US" sz="11500" u="sng" dirty="0" smtClean="0">
                <a:solidFill>
                  <a:srgbClr val="C00000"/>
                </a:solidFill>
                <a:latin typeface="Brush Script MT" panose="03060802040406070304" pitchFamily="66" charset="0"/>
              </a:rPr>
              <a:t>E</a:t>
            </a:r>
            <a:r>
              <a:rPr lang="en-US" sz="4400" u="sng" dirty="0" smtClean="0">
                <a:solidFill>
                  <a:schemeClr val="tx1"/>
                </a:solidFill>
                <a:latin typeface="Bahnschrift SemiBold SemiConden" panose="020B0502040204020203" pitchFamily="34" charset="0"/>
              </a:rPr>
              <a:t>FFECTS OF PLASMA ON THE TARGET SURFACE</a:t>
            </a:r>
            <a:endParaRPr lang="en-US" sz="4000" u="sng" dirty="0">
              <a:solidFill>
                <a:schemeClr val="tx1"/>
              </a:solidFill>
              <a:latin typeface="Bahnschrift SemiBold SemiConden" panose="020B0502040204020203" pitchFamily="34" charset="0"/>
            </a:endParaRPr>
          </a:p>
        </p:txBody>
      </p:sp>
    </p:spTree>
    <p:extLst>
      <p:ext uri="{BB962C8B-B14F-4D97-AF65-F5344CB8AC3E}">
        <p14:creationId xmlns:p14="http://schemas.microsoft.com/office/powerpoint/2010/main" val="3850457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648" y="388234"/>
            <a:ext cx="9322331" cy="1192109"/>
          </a:xfrm>
          <a:prstGeom prst="rect">
            <a:avLst/>
          </a:prstGeom>
          <a:ln>
            <a:noFill/>
          </a:ln>
          <a:effectLst>
            <a:softEdge rad="112500"/>
          </a:effectLst>
        </p:spPr>
      </p:pic>
      <p:sp>
        <p:nvSpPr>
          <p:cNvPr id="5" name="عنوان 4"/>
          <p:cNvSpPr>
            <a:spLocks noGrp="1"/>
          </p:cNvSpPr>
          <p:nvPr>
            <p:ph type="title"/>
          </p:nvPr>
        </p:nvSpPr>
        <p:spPr>
          <a:xfrm>
            <a:off x="1904105" y="1957882"/>
            <a:ext cx="2893811" cy="925606"/>
          </a:xfrm>
        </p:spPr>
        <p:txBody>
          <a:bodyPr>
            <a:noAutofit/>
          </a:bodyPr>
          <a:lstStyle/>
          <a:p>
            <a:pPr rtl="1">
              <a:lnSpc>
                <a:spcPct val="150000"/>
              </a:lnSpc>
            </a:pPr>
            <a:r>
              <a:rPr lang="en-US" sz="1000" b="1" dirty="0">
                <a:solidFill>
                  <a:schemeClr val="tx1"/>
                </a:solidFill>
                <a:cs typeface="+mn-cs"/>
              </a:rPr>
              <a:t>low surface energy</a:t>
            </a:r>
            <a:br>
              <a:rPr lang="en-US" sz="1000" b="1" dirty="0">
                <a:solidFill>
                  <a:schemeClr val="tx1"/>
                </a:solidFill>
                <a:cs typeface="+mn-cs"/>
              </a:rPr>
            </a:br>
            <a:r>
              <a:rPr lang="en-US" sz="1000" b="1" dirty="0">
                <a:solidFill>
                  <a:schemeClr val="tx1"/>
                </a:solidFill>
                <a:cs typeface="+mn-cs"/>
              </a:rPr>
              <a:t>Insufficient wettability </a:t>
            </a:r>
            <a:br>
              <a:rPr lang="en-US" sz="1000" b="1" dirty="0">
                <a:solidFill>
                  <a:schemeClr val="tx1"/>
                </a:solidFill>
                <a:cs typeface="+mn-cs"/>
              </a:rPr>
            </a:br>
            <a:r>
              <a:rPr lang="en-US" sz="1000" b="1" dirty="0">
                <a:solidFill>
                  <a:schemeClr val="tx1"/>
                </a:solidFill>
                <a:cs typeface="+mn-cs"/>
              </a:rPr>
              <a:t>Weak bond </a:t>
            </a:r>
            <a:endParaRPr lang="ar-IQ" sz="1000" b="1" dirty="0">
              <a:solidFill>
                <a:schemeClr val="tx1"/>
              </a:solidFill>
              <a:cs typeface="+mn-cs"/>
            </a:endParaRPr>
          </a:p>
        </p:txBody>
      </p:sp>
      <p:sp>
        <p:nvSpPr>
          <p:cNvPr id="6" name="مستطيل 5"/>
          <p:cNvSpPr/>
          <p:nvPr/>
        </p:nvSpPr>
        <p:spPr>
          <a:xfrm>
            <a:off x="1704255" y="1598835"/>
            <a:ext cx="2856988" cy="433837"/>
          </a:xfrm>
          <a:prstGeom prst="rect">
            <a:avLst/>
          </a:prstGeom>
        </p:spPr>
        <p:txBody>
          <a:bodyPr wrap="square">
            <a:spAutoFit/>
          </a:bodyPr>
          <a:lstStyle/>
          <a:p>
            <a:r>
              <a:rPr lang="en-US" sz="2219" dirty="0">
                <a:solidFill>
                  <a:prstClr val="white"/>
                </a:solidFill>
                <a:effectLst>
                  <a:glow rad="101600">
                    <a:schemeClr val="accent2">
                      <a:satMod val="175000"/>
                      <a:alpha val="40000"/>
                    </a:schemeClr>
                  </a:glow>
                </a:effectLst>
                <a:latin typeface="Franklin Gothic Book"/>
              </a:rPr>
              <a:t>   </a:t>
            </a:r>
            <a:r>
              <a:rPr lang="en-US" sz="2219" dirty="0">
                <a:solidFill>
                  <a:srgbClr val="FF0000"/>
                </a:solidFill>
                <a:effectLst>
                  <a:glow rad="101600">
                    <a:schemeClr val="accent2">
                      <a:satMod val="175000"/>
                      <a:alpha val="40000"/>
                    </a:schemeClr>
                  </a:glow>
                </a:effectLst>
                <a:latin typeface="Franklin Gothic Book"/>
              </a:rPr>
              <a:t>Untreated surface          </a:t>
            </a:r>
            <a:endParaRPr lang="ar-IQ" sz="1110" dirty="0">
              <a:solidFill>
                <a:srgbClr val="FF0000"/>
              </a:solidFill>
              <a:effectLst>
                <a:glow rad="101600">
                  <a:schemeClr val="accent2">
                    <a:satMod val="175000"/>
                    <a:alpha val="40000"/>
                  </a:schemeClr>
                </a:glow>
              </a:effectLst>
            </a:endParaRPr>
          </a:p>
        </p:txBody>
      </p:sp>
      <p:sp>
        <p:nvSpPr>
          <p:cNvPr id="9" name="عنوان 4"/>
          <p:cNvSpPr txBox="1">
            <a:spLocks/>
          </p:cNvSpPr>
          <p:nvPr/>
        </p:nvSpPr>
        <p:spPr>
          <a:xfrm>
            <a:off x="4759019" y="1699704"/>
            <a:ext cx="2807372" cy="1194546"/>
          </a:xfrm>
          <a:prstGeom prst="rect">
            <a:avLst/>
          </a:prstGeom>
        </p:spPr>
        <p:txBody>
          <a:bodyPr vert="horz" lIns="45023" tIns="45023" rIns="45023" bIns="45023" anchor="ctr">
            <a:normAutofit/>
          </a:bodyPr>
          <a:lstStyle>
            <a:lvl1pPr algn="l" rtl="1" eaLnBrk="1" latinLnBrk="0" hangingPunct="1">
              <a:spcBef>
                <a:spcPct val="0"/>
              </a:spcBef>
              <a:buNone/>
              <a:defRPr kumimoji="0" sz="7300" kern="1200">
                <a:solidFill>
                  <a:schemeClr val="tx1"/>
                </a:solidFill>
                <a:latin typeface="+mj-lt"/>
                <a:ea typeface="+mj-ea"/>
                <a:cs typeface="+mj-cs"/>
              </a:defRPr>
            </a:lvl1pPr>
          </a:lstStyle>
          <a:p>
            <a:pPr>
              <a:lnSpc>
                <a:spcPct val="150000"/>
              </a:lnSpc>
            </a:pPr>
            <a:r>
              <a:rPr lang="en-US" sz="1050" b="1" dirty="0" smtClean="0">
                <a:cs typeface="+mn-cs"/>
              </a:rPr>
              <a:t>GENERATION OF ANCHOR GROUPS</a:t>
            </a:r>
            <a:r>
              <a:rPr lang="en-US" sz="1050" b="1" dirty="0">
                <a:cs typeface="+mn-cs"/>
              </a:rPr>
              <a:t/>
            </a:r>
            <a:br>
              <a:rPr lang="en-US" sz="1050" b="1" dirty="0">
                <a:cs typeface="+mn-cs"/>
              </a:rPr>
            </a:br>
            <a:r>
              <a:rPr lang="en-US" sz="1050" b="1" dirty="0" smtClean="0">
                <a:cs typeface="+mn-cs"/>
              </a:rPr>
              <a:t>ACTIVATION OF THE SURFACE</a:t>
            </a:r>
            <a:endParaRPr lang="ar-IQ" sz="1050" b="1" dirty="0">
              <a:cs typeface="+mn-cs"/>
            </a:endParaRPr>
          </a:p>
        </p:txBody>
      </p:sp>
      <p:sp>
        <p:nvSpPr>
          <p:cNvPr id="10" name="عنوان 4"/>
          <p:cNvSpPr txBox="1">
            <a:spLocks/>
          </p:cNvSpPr>
          <p:nvPr/>
        </p:nvSpPr>
        <p:spPr>
          <a:xfrm>
            <a:off x="7899882" y="1904102"/>
            <a:ext cx="2965342" cy="991944"/>
          </a:xfrm>
          <a:prstGeom prst="rect">
            <a:avLst/>
          </a:prstGeom>
        </p:spPr>
        <p:txBody>
          <a:bodyPr vert="horz" lIns="45023" tIns="45023" rIns="45023" bIns="45023" anchor="ctr">
            <a:normAutofit/>
          </a:bodyPr>
          <a:lstStyle>
            <a:lvl1pPr algn="l" rtl="1" eaLnBrk="1" latinLnBrk="0" hangingPunct="1">
              <a:spcBef>
                <a:spcPct val="0"/>
              </a:spcBef>
              <a:buNone/>
              <a:defRPr kumimoji="0" sz="7300" kern="1200">
                <a:solidFill>
                  <a:schemeClr val="tx1"/>
                </a:solidFill>
                <a:latin typeface="+mj-lt"/>
                <a:ea typeface="+mj-ea"/>
                <a:cs typeface="+mj-cs"/>
              </a:defRPr>
            </a:lvl1pPr>
          </a:lstStyle>
          <a:p>
            <a:pPr>
              <a:lnSpc>
                <a:spcPct val="150000"/>
              </a:lnSpc>
            </a:pPr>
            <a:r>
              <a:rPr lang="en-US" sz="1000" b="1" dirty="0" smtClean="0">
                <a:cs typeface="+mn-cs"/>
              </a:rPr>
              <a:t>HIGH SURFACE ENERGY</a:t>
            </a:r>
          </a:p>
          <a:p>
            <a:pPr>
              <a:lnSpc>
                <a:spcPct val="150000"/>
              </a:lnSpc>
            </a:pPr>
            <a:r>
              <a:rPr lang="en-US" sz="1000" b="1" dirty="0" smtClean="0">
                <a:cs typeface="+mn-cs"/>
              </a:rPr>
              <a:t>INCREASE WETTABILITY</a:t>
            </a:r>
            <a:r>
              <a:rPr lang="en-US" sz="1000" b="1" dirty="0">
                <a:cs typeface="+mn-cs"/>
              </a:rPr>
              <a:t/>
            </a:r>
            <a:br>
              <a:rPr lang="en-US" sz="1000" b="1" dirty="0">
                <a:cs typeface="+mn-cs"/>
              </a:rPr>
            </a:br>
            <a:r>
              <a:rPr lang="en-US" sz="1000" b="1" dirty="0" smtClean="0">
                <a:cs typeface="+mn-cs"/>
              </a:rPr>
              <a:t>STRONG BOND</a:t>
            </a:r>
            <a:endParaRPr lang="ar-IQ" sz="1000" b="1" dirty="0">
              <a:cs typeface="+mn-cs"/>
            </a:endParaRPr>
          </a:p>
        </p:txBody>
      </p:sp>
      <p:sp>
        <p:nvSpPr>
          <p:cNvPr id="11" name="مستطيل 10"/>
          <p:cNvSpPr/>
          <p:nvPr/>
        </p:nvSpPr>
        <p:spPr>
          <a:xfrm>
            <a:off x="7894206" y="1589149"/>
            <a:ext cx="3627186" cy="433837"/>
          </a:xfrm>
          <a:prstGeom prst="rect">
            <a:avLst/>
          </a:prstGeom>
        </p:spPr>
        <p:txBody>
          <a:bodyPr wrap="square">
            <a:spAutoFit/>
          </a:bodyPr>
          <a:lstStyle/>
          <a:p>
            <a:r>
              <a:rPr lang="en-US" sz="2219" dirty="0">
                <a:solidFill>
                  <a:srgbClr val="FF0000"/>
                </a:solidFill>
                <a:effectLst>
                  <a:glow rad="228600">
                    <a:schemeClr val="accent2">
                      <a:satMod val="175000"/>
                      <a:alpha val="40000"/>
                    </a:schemeClr>
                  </a:glow>
                </a:effectLst>
                <a:latin typeface="Franklin Gothic Book"/>
              </a:rPr>
              <a:t>Plasma treated surface          </a:t>
            </a:r>
            <a:endParaRPr lang="ar-IQ" sz="1110" dirty="0">
              <a:solidFill>
                <a:srgbClr val="FF0000"/>
              </a:solidFill>
              <a:effectLst>
                <a:glow rad="228600">
                  <a:schemeClr val="accent2">
                    <a:satMod val="175000"/>
                    <a:alpha val="40000"/>
                  </a:schemeClr>
                </a:glow>
              </a:effectLst>
            </a:endParaRPr>
          </a:p>
        </p:txBody>
      </p:sp>
      <p:pic>
        <p:nvPicPr>
          <p:cNvPr id="13"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468" y="3227293"/>
            <a:ext cx="7390504" cy="3103470"/>
          </a:xfrm>
          <a:prstGeom prst="rect">
            <a:avLst/>
          </a:prstGeom>
        </p:spPr>
      </p:pic>
    </p:spTree>
    <p:extLst>
      <p:ext uri="{BB962C8B-B14F-4D97-AF65-F5344CB8AC3E}">
        <p14:creationId xmlns:p14="http://schemas.microsoft.com/office/powerpoint/2010/main" val="1870494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l="3903" r="3903"/>
          <a:stretch>
            <a:fillRect/>
          </a:stretch>
        </p:blipFill>
        <p:spPr/>
      </p:pic>
      <p:sp>
        <p:nvSpPr>
          <p:cNvPr id="4" name="Text Placeholder 3"/>
          <p:cNvSpPr>
            <a:spLocks noGrp="1"/>
          </p:cNvSpPr>
          <p:nvPr>
            <p:ph type="body" sz="half" idx="2"/>
          </p:nvPr>
        </p:nvSpPr>
        <p:spPr>
          <a:xfrm>
            <a:off x="8680884" y="200899"/>
            <a:ext cx="3227832" cy="2872194"/>
          </a:xfrm>
        </p:spPr>
        <p:txBody>
          <a:bodyPr>
            <a:normAutofit fontScale="77500" lnSpcReduction="20000"/>
          </a:bodyPr>
          <a:lstStyle/>
          <a:p>
            <a:pPr algn="just"/>
            <a:r>
              <a:rPr lang="en-US" dirty="0"/>
              <a:t>In many industrial processes it is important that the materials to be processed, e.g., plastics, have a certain surface tension or energy to achieve a certain quality level of the subsequent processes. For this reason, plasma treatment is often carried out upstream to remove the finest impurities and to compensate for differences between different batches of material. The graph clearly shows that plasma treatment can significantly increase the surface energy and thus the wettability of the various plastics.</a:t>
            </a:r>
            <a:endParaRPr lang="ar-SA" dirty="0"/>
          </a:p>
        </p:txBody>
      </p:sp>
      <p:pic>
        <p:nvPicPr>
          <p:cNvPr id="6" name="IMG_549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25663" y="3182958"/>
            <a:ext cx="2624860" cy="3043853"/>
          </a:xfrm>
          <a:prstGeom prst="rect">
            <a:avLst/>
          </a:prstGeom>
          <a:solidFill>
            <a:schemeClr val="bg2">
              <a:lumMod val="90000"/>
            </a:schemeClr>
          </a:solidFill>
        </p:spPr>
      </p:pic>
    </p:spTree>
    <p:extLst>
      <p:ext uri="{BB962C8B-B14F-4D97-AF65-F5344CB8AC3E}">
        <p14:creationId xmlns:p14="http://schemas.microsoft.com/office/powerpoint/2010/main" val="119075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endParaRPr lang="en-US"/>
          </a:p>
        </p:txBody>
      </p:sp>
      <p:sp>
        <p:nvSpPr>
          <p:cNvPr id="4" name="عنصر نائب للنص 3"/>
          <p:cNvSpPr>
            <a:spLocks noGrp="1"/>
          </p:cNvSpPr>
          <p:nvPr>
            <p:ph type="body" sz="half" idx="2"/>
          </p:nvPr>
        </p:nvSpPr>
        <p:spPr/>
        <p:txBody>
          <a:bodyPr/>
          <a:lstStyle/>
          <a:p>
            <a:endParaRPr lang="en-US"/>
          </a:p>
        </p:txBody>
      </p:sp>
      <p:sp>
        <p:nvSpPr>
          <p:cNvPr id="5" name="عنصر نائب للتذييل 4"/>
          <p:cNvSpPr>
            <a:spLocks noGrp="1"/>
          </p:cNvSpPr>
          <p:nvPr>
            <p:ph type="ftr" sz="quarter" idx="11"/>
          </p:nvPr>
        </p:nvSpPr>
        <p:spPr/>
        <p:txBody>
          <a:bodyPr/>
          <a:lstStyle/>
          <a:p>
            <a:r>
              <a:rPr lang="en-US" smtClean="0"/>
              <a:t>Sample Footer Text</a:t>
            </a:r>
            <a:endParaRPr lang="en-US" dirty="0"/>
          </a:p>
        </p:txBody>
      </p:sp>
      <p:sp>
        <p:nvSpPr>
          <p:cNvPr id="6" name="عنصر نائب لرقم الشريحة 5"/>
          <p:cNvSpPr>
            <a:spLocks noGrp="1"/>
          </p:cNvSpPr>
          <p:nvPr>
            <p:ph type="sldNum" sz="quarter" idx="12"/>
          </p:nvPr>
        </p:nvSpPr>
        <p:spPr/>
        <p:txBody>
          <a:bodyPr/>
          <a:lstStyle/>
          <a:p>
            <a:pPr algn="ctr"/>
            <a:fld id="{FAEF9944-A4F6-4C59-AEBD-678D6480B8EA}" type="slidenum">
              <a:rPr lang="en-US" smtClean="0"/>
              <a:pPr algn="ctr"/>
              <a:t>19</a:t>
            </a:fld>
            <a:endParaRPr lang="en-US" dirty="0"/>
          </a:p>
        </p:txBody>
      </p:sp>
      <p:pic>
        <p:nvPicPr>
          <p:cNvPr id="7" name="صورة 6"/>
          <p:cNvPicPr>
            <a:picLocks noChangeAspect="1"/>
          </p:cNvPicPr>
          <p:nvPr/>
        </p:nvPicPr>
        <p:blipFill>
          <a:blip r:embed="rId2"/>
          <a:stretch>
            <a:fillRect/>
          </a:stretch>
        </p:blipFill>
        <p:spPr>
          <a:xfrm>
            <a:off x="-255447" y="-3430563"/>
            <a:ext cx="12702894" cy="13719126"/>
          </a:xfrm>
          <a:prstGeom prst="rect">
            <a:avLst/>
          </a:prstGeom>
        </p:spPr>
      </p:pic>
    </p:spTree>
    <p:extLst>
      <p:ext uri="{BB962C8B-B14F-4D97-AF65-F5344CB8AC3E}">
        <p14:creationId xmlns:p14="http://schemas.microsoft.com/office/powerpoint/2010/main" val="34654798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صورة 3"/>
          <p:cNvPicPr>
            <a:picLocks noChangeAspect="1"/>
          </p:cNvPicPr>
          <p:nvPr/>
        </p:nvPicPr>
        <p:blipFill>
          <a:blip r:embed="rId2"/>
          <a:stretch>
            <a:fillRect/>
          </a:stretch>
        </p:blipFill>
        <p:spPr>
          <a:xfrm>
            <a:off x="3107094" y="1204857"/>
            <a:ext cx="5947299" cy="4460475"/>
          </a:xfrm>
          <a:prstGeom prst="rect">
            <a:avLst/>
          </a:prstGeom>
        </p:spPr>
      </p:pic>
    </p:spTree>
    <p:extLst>
      <p:ext uri="{BB962C8B-B14F-4D97-AF65-F5344CB8AC3E}">
        <p14:creationId xmlns:p14="http://schemas.microsoft.com/office/powerpoint/2010/main" val="974739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Black Background Images - Free Download on Fre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4" y="1"/>
            <a:ext cx="12176276" cy="6843312"/>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لمحتوى 1"/>
          <p:cNvSpPr>
            <a:spLocks noGrp="1"/>
          </p:cNvSpPr>
          <p:nvPr>
            <p:ph sz="quarter" idx="4"/>
          </p:nvPr>
        </p:nvSpPr>
        <p:spPr>
          <a:xfrm>
            <a:off x="139853" y="1549102"/>
            <a:ext cx="11897957" cy="2818504"/>
          </a:xfrm>
        </p:spPr>
        <p:txBody>
          <a:bodyPr>
            <a:noAutofit/>
          </a:bodyPr>
          <a:lstStyle/>
          <a:p>
            <a:pPr algn="ctr"/>
            <a:r>
              <a:rPr lang="en-US" sz="8000" dirty="0" smtClean="0">
                <a:solidFill>
                  <a:srgbClr val="C00000"/>
                </a:solidFill>
              </a:rPr>
              <a:t>D</a:t>
            </a:r>
            <a:r>
              <a:rPr lang="en-US" sz="4800" dirty="0" smtClean="0">
                <a:solidFill>
                  <a:schemeClr val="bg1"/>
                </a:solidFill>
              </a:rPr>
              <a:t>ENTAL </a:t>
            </a:r>
            <a:r>
              <a:rPr lang="en-US" sz="8000" dirty="0" smtClean="0">
                <a:solidFill>
                  <a:srgbClr val="C00000"/>
                </a:solidFill>
              </a:rPr>
              <a:t>A</a:t>
            </a:r>
            <a:r>
              <a:rPr lang="en-US" sz="4800" dirty="0" smtClean="0">
                <a:solidFill>
                  <a:schemeClr val="bg1"/>
                </a:solidFill>
              </a:rPr>
              <a:t>PPLICATIONS </a:t>
            </a:r>
            <a:r>
              <a:rPr lang="en-US" sz="8000" dirty="0" smtClean="0">
                <a:solidFill>
                  <a:schemeClr val="bg1"/>
                </a:solidFill>
                <a:latin typeface="Palace Script MT" panose="030303020206070C0B05" pitchFamily="66" charset="0"/>
              </a:rPr>
              <a:t>of   </a:t>
            </a:r>
            <a:r>
              <a:rPr lang="en-US" sz="8000" dirty="0" smtClean="0">
                <a:solidFill>
                  <a:srgbClr val="C00000"/>
                </a:solidFill>
              </a:rPr>
              <a:t>P</a:t>
            </a:r>
            <a:r>
              <a:rPr lang="en-US" sz="4800" dirty="0" smtClean="0">
                <a:solidFill>
                  <a:schemeClr val="bg1"/>
                </a:solidFill>
              </a:rPr>
              <a:t>LASMA</a:t>
            </a:r>
            <a:endParaRPr lang="en-US" sz="4800" dirty="0">
              <a:solidFill>
                <a:schemeClr val="bg1"/>
              </a:solidFill>
            </a:endParaRPr>
          </a:p>
        </p:txBody>
      </p:sp>
    </p:spTree>
    <p:extLst>
      <p:ext uri="{BB962C8B-B14F-4D97-AF65-F5344CB8AC3E}">
        <p14:creationId xmlns:p14="http://schemas.microsoft.com/office/powerpoint/2010/main" val="1162197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FAE308-3076-43DB-B834-DA0B0AE19AF9}"/>
              </a:ext>
            </a:extLst>
          </p:cNvPr>
          <p:cNvSpPr txBox="1">
            <a:spLocks/>
          </p:cNvSpPr>
          <p:nvPr/>
        </p:nvSpPr>
        <p:spPr>
          <a:xfrm>
            <a:off x="247741" y="712192"/>
            <a:ext cx="5834596" cy="755783"/>
          </a:xfrm>
          <a:prstGeom prst="rect">
            <a:avLst/>
          </a:prstGeom>
        </p:spPr>
        <p:txBody>
          <a:bodyPr vert="horz" wrap="square"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r>
              <a:rPr lang="en-US" sz="4400" dirty="0" smtClean="0">
                <a:solidFill>
                  <a:srgbClr val="C00000"/>
                </a:solidFill>
                <a:latin typeface="Brush Script MT" panose="03060802040406070304" pitchFamily="66" charset="0"/>
              </a:rPr>
              <a:t>D</a:t>
            </a:r>
            <a:r>
              <a:rPr lang="en-US" sz="2400" dirty="0" smtClean="0">
                <a:solidFill>
                  <a:schemeClr val="tx1"/>
                </a:solidFill>
                <a:latin typeface="Bahnschrift SemiBold SemiConden" panose="020B0502040204020203" pitchFamily="34" charset="0"/>
              </a:rPr>
              <a:t>ENTAL IMPLANT SURFACE TREAMENT</a:t>
            </a:r>
            <a:endParaRPr lang="en-US" sz="2400" dirty="0">
              <a:solidFill>
                <a:schemeClr val="tx1"/>
              </a:solidFill>
              <a:latin typeface="Bahnschrift SemiBold SemiConden" panose="020B0502040204020203" pitchFamily="34" charset="0"/>
            </a:endParaRPr>
          </a:p>
        </p:txBody>
      </p:sp>
      <p:pic>
        <p:nvPicPr>
          <p:cNvPr id="8" name="IMG_556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4152" y="1"/>
            <a:ext cx="5885093" cy="6832540"/>
          </a:xfrm>
        </p:spPr>
      </p:pic>
      <p:sp>
        <p:nvSpPr>
          <p:cNvPr id="9" name="Text Placeholder 2"/>
          <p:cNvSpPr txBox="1">
            <a:spLocks/>
          </p:cNvSpPr>
          <p:nvPr/>
        </p:nvSpPr>
        <p:spPr>
          <a:xfrm>
            <a:off x="247741" y="1402662"/>
            <a:ext cx="5770504" cy="5034582"/>
          </a:xfrm>
          <a:prstGeom prst="rect">
            <a:avLst/>
          </a:prstGeom>
        </p:spPr>
        <p:txBody>
          <a:bodyPr>
            <a:no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gn="just"/>
            <a:r>
              <a:rPr lang="en-US" sz="1600" dirty="0" smtClean="0">
                <a:solidFill>
                  <a:schemeClr val="tx1"/>
                </a:solidFill>
              </a:rPr>
              <a:t>The goal of the treatment is to make the implant </a:t>
            </a:r>
            <a:r>
              <a:rPr lang="en-US" sz="1600" u="sng" dirty="0" smtClean="0">
                <a:solidFill>
                  <a:schemeClr val="tx1"/>
                </a:solidFill>
              </a:rPr>
              <a:t>super hydrophilic</a:t>
            </a:r>
            <a:r>
              <a:rPr lang="en-US" sz="1600" dirty="0" smtClean="0">
                <a:solidFill>
                  <a:schemeClr val="tx1"/>
                </a:solidFill>
              </a:rPr>
              <a:t>; means to achieve the best possible wettability. This property is the basis for biocompatibility and acceptance by the surrounding living tissue. </a:t>
            </a:r>
          </a:p>
          <a:p>
            <a:pPr algn="just"/>
            <a:r>
              <a:rPr lang="en-US" sz="1600" dirty="0" smtClean="0">
                <a:solidFill>
                  <a:schemeClr val="tx1"/>
                </a:solidFill>
              </a:rPr>
              <a:t>By increasing the surface energy the initial attachment of osteoblasts is improved, which subsequently leads to increased new bone formation after implantation. Thus, surface activation with plasma can improve bone regeneration, leading to increased and accelerated </a:t>
            </a:r>
            <a:r>
              <a:rPr lang="en-US" sz="1600" dirty="0" err="1" smtClean="0">
                <a:solidFill>
                  <a:schemeClr val="tx1"/>
                </a:solidFill>
              </a:rPr>
              <a:t>osseointegration</a:t>
            </a:r>
            <a:r>
              <a:rPr lang="en-US" sz="1600" dirty="0" smtClean="0">
                <a:solidFill>
                  <a:schemeClr val="tx1"/>
                </a:solidFill>
              </a:rPr>
              <a:t>. </a:t>
            </a:r>
          </a:p>
          <a:p>
            <a:pPr algn="just"/>
            <a:r>
              <a:rPr lang="en-US" sz="1600" dirty="0" smtClean="0">
                <a:solidFill>
                  <a:schemeClr val="tx1"/>
                </a:solidFill>
              </a:rPr>
              <a:t>This is particularly important in complex cases, immediate loading, or compromised patients.</a:t>
            </a:r>
            <a:endParaRPr lang="ar-SA" sz="1600" dirty="0">
              <a:solidFill>
                <a:schemeClr val="tx1"/>
              </a:solidFill>
            </a:endParaRPr>
          </a:p>
        </p:txBody>
      </p:sp>
    </p:spTree>
    <p:extLst>
      <p:ext uri="{BB962C8B-B14F-4D97-AF65-F5344CB8AC3E}">
        <p14:creationId xmlns:p14="http://schemas.microsoft.com/office/powerpoint/2010/main" val="1433425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553291" y="1567545"/>
            <a:ext cx="5754203" cy="4154984"/>
          </a:xfrm>
          <a:prstGeom prst="rect">
            <a:avLst/>
          </a:prstGeom>
        </p:spPr>
        <p:txBody>
          <a:bodyPr wrap="square">
            <a:spAutoFit/>
          </a:bodyPr>
          <a:lstStyle/>
          <a:p>
            <a:pPr algn="just">
              <a:lnSpc>
                <a:spcPct val="150000"/>
              </a:lnSpc>
            </a:pPr>
            <a:r>
              <a:rPr lang="en-US" sz="1600" dirty="0" smtClean="0"/>
              <a:t>In </a:t>
            </a:r>
            <a:r>
              <a:rPr lang="en-US" sz="1600" dirty="0"/>
              <a:t>summary, </a:t>
            </a:r>
            <a:r>
              <a:rPr lang="en-US" sz="1600" dirty="0" smtClean="0"/>
              <a:t>CAP generated </a:t>
            </a:r>
            <a:r>
              <a:rPr lang="en-US" sz="1600" dirty="0"/>
              <a:t>by the </a:t>
            </a:r>
            <a:r>
              <a:rPr lang="en-US" sz="1600" dirty="0" err="1"/>
              <a:t>piezobrush</a:t>
            </a:r>
            <a:r>
              <a:rPr lang="en-US" sz="1600" dirty="0"/>
              <a:t>® </a:t>
            </a:r>
            <a:r>
              <a:rPr lang="en-US" sz="1600" dirty="0" smtClean="0"/>
              <a:t>PZ3 can </a:t>
            </a:r>
            <a:r>
              <a:rPr lang="en-US" sz="1600" dirty="0"/>
              <a:t>be used as an effective bactericide. CAP has a strong inhibitory effect on biofilms and can be used as a pretreatment of titanium implants to enable faster fusion with jawbone material. </a:t>
            </a:r>
            <a:endParaRPr lang="en-US" sz="1600" dirty="0" smtClean="0"/>
          </a:p>
          <a:p>
            <a:pPr algn="just">
              <a:lnSpc>
                <a:spcPct val="150000"/>
              </a:lnSpc>
            </a:pPr>
            <a:r>
              <a:rPr lang="en-US" sz="1600" dirty="0" smtClean="0"/>
              <a:t>In </a:t>
            </a:r>
            <a:r>
              <a:rPr lang="en-US" sz="1600" dirty="0"/>
              <a:t>particular, the significant increase in fibroblast concentration promotes faster wound healing. </a:t>
            </a:r>
            <a:endParaRPr lang="en-US" sz="1600" dirty="0" smtClean="0"/>
          </a:p>
          <a:p>
            <a:pPr algn="just">
              <a:lnSpc>
                <a:spcPct val="150000"/>
              </a:lnSpc>
            </a:pPr>
            <a:r>
              <a:rPr lang="en-US" sz="1600" dirty="0" smtClean="0"/>
              <a:t>The </a:t>
            </a:r>
            <a:r>
              <a:rPr lang="en-US" sz="1600" dirty="0"/>
              <a:t>possibilities of treating periodontal and </a:t>
            </a:r>
            <a:r>
              <a:rPr lang="en-US" sz="1600" dirty="0" err="1"/>
              <a:t>peri</a:t>
            </a:r>
            <a:r>
              <a:rPr lang="en-US" sz="1600" dirty="0"/>
              <a:t>-implant diseases with CAP have been demonstrated with the promising results of this study and form the foundation for further investigations.</a:t>
            </a:r>
          </a:p>
        </p:txBody>
      </p:sp>
      <p:pic>
        <p:nvPicPr>
          <p:cNvPr id="2" name="صورة 1"/>
          <p:cNvPicPr>
            <a:picLocks noChangeAspect="1"/>
          </p:cNvPicPr>
          <p:nvPr/>
        </p:nvPicPr>
        <p:blipFill>
          <a:blip r:embed="rId2"/>
          <a:stretch>
            <a:fillRect/>
          </a:stretch>
        </p:blipFill>
        <p:spPr>
          <a:xfrm>
            <a:off x="6669742" y="-24714"/>
            <a:ext cx="5559086" cy="6855795"/>
          </a:xfrm>
          <a:prstGeom prst="rect">
            <a:avLst/>
          </a:prstGeom>
        </p:spPr>
      </p:pic>
      <p:sp>
        <p:nvSpPr>
          <p:cNvPr id="6" name="Title 1">
            <a:extLst>
              <a:ext uri="{FF2B5EF4-FFF2-40B4-BE49-F238E27FC236}">
                <a16:creationId xmlns:a16="http://schemas.microsoft.com/office/drawing/2014/main" id="{69FAE308-3076-43DB-B834-DA0B0AE19AF9}"/>
              </a:ext>
            </a:extLst>
          </p:cNvPr>
          <p:cNvSpPr txBox="1">
            <a:spLocks/>
          </p:cNvSpPr>
          <p:nvPr/>
        </p:nvSpPr>
        <p:spPr>
          <a:xfrm>
            <a:off x="536987" y="712192"/>
            <a:ext cx="5834596" cy="755783"/>
          </a:xfrm>
          <a:prstGeom prst="rect">
            <a:avLst/>
          </a:prstGeom>
        </p:spPr>
        <p:txBody>
          <a:bodyPr vert="horz" wrap="square"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r>
              <a:rPr lang="en-US" sz="4400" dirty="0" smtClean="0">
                <a:solidFill>
                  <a:srgbClr val="C00000"/>
                </a:solidFill>
                <a:latin typeface="Brush Script MT" panose="03060802040406070304" pitchFamily="66" charset="0"/>
              </a:rPr>
              <a:t>D</a:t>
            </a:r>
            <a:r>
              <a:rPr lang="en-US" sz="2400" dirty="0" smtClean="0">
                <a:solidFill>
                  <a:schemeClr val="tx1"/>
                </a:solidFill>
                <a:latin typeface="Bahnschrift SemiBold SemiConden" panose="020B0502040204020203" pitchFamily="34" charset="0"/>
              </a:rPr>
              <a:t>ENTAL IMPLANT SURFACE TREAMENT</a:t>
            </a:r>
            <a:endParaRPr lang="en-US" sz="2400" dirty="0">
              <a:solidFill>
                <a:schemeClr val="tx1"/>
              </a:solidFill>
              <a:latin typeface="Bahnschrift SemiBold SemiConden" panose="020B0502040204020203" pitchFamily="34" charset="0"/>
            </a:endParaRPr>
          </a:p>
        </p:txBody>
      </p:sp>
    </p:spTree>
    <p:extLst>
      <p:ext uri="{BB962C8B-B14F-4D97-AF65-F5344CB8AC3E}">
        <p14:creationId xmlns:p14="http://schemas.microsoft.com/office/powerpoint/2010/main" val="22353997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279698" y="1527699"/>
            <a:ext cx="6110344" cy="4576702"/>
          </a:xfrm>
          <a:prstGeom prst="rect">
            <a:avLst/>
          </a:prstGeom>
        </p:spPr>
        <p:txBody>
          <a:bodyPr wrap="square">
            <a:spAutoFit/>
          </a:bodyPr>
          <a:lstStyle/>
          <a:p>
            <a:pPr algn="just">
              <a:lnSpc>
                <a:spcPct val="150000"/>
              </a:lnSpc>
            </a:pPr>
            <a:r>
              <a:rPr lang="en-US" sz="1400" dirty="0"/>
              <a:t>Plasma treatment of titanium surfaces with </a:t>
            </a:r>
            <a:r>
              <a:rPr lang="en-US" sz="1400" dirty="0" err="1"/>
              <a:t>nanonetwork</a:t>
            </a:r>
            <a:r>
              <a:rPr lang="en-US" sz="1400" dirty="0"/>
              <a:t> effectively changed the chemical composition of the sample surface, which further improved implant hydrophilicity and facilitated cell attachment and extension; significantly accelerated new bone generation and improved </a:t>
            </a:r>
            <a:r>
              <a:rPr lang="en-US" sz="1400" dirty="0" err="1"/>
              <a:t>osseointegration</a:t>
            </a:r>
            <a:r>
              <a:rPr lang="en-US" sz="1400" dirty="0"/>
              <a:t> in the early stage of implantation. </a:t>
            </a:r>
            <a:endParaRPr lang="ar-IQ" sz="1400" dirty="0" smtClean="0"/>
          </a:p>
          <a:p>
            <a:pPr algn="just">
              <a:lnSpc>
                <a:spcPct val="150000"/>
              </a:lnSpc>
            </a:pPr>
            <a:r>
              <a:rPr lang="en-US" sz="1400" dirty="0" smtClean="0"/>
              <a:t>Furthermore</a:t>
            </a:r>
            <a:r>
              <a:rPr lang="en-US" sz="1400" dirty="0"/>
              <a:t>, the plasma treatment efficiently decontaminated the implant surface while preserving the nanoscale morphology of the TNS surface and generated a surface beneficial to </a:t>
            </a:r>
            <a:r>
              <a:rPr lang="en-US" sz="1400" dirty="0" err="1"/>
              <a:t>osteogenesis</a:t>
            </a:r>
            <a:r>
              <a:rPr lang="en-US" sz="1400" dirty="0"/>
              <a:t> at the same time, which could be used as a novel approach for immediate treatment before implantation or as the therapeutic method of </a:t>
            </a:r>
            <a:r>
              <a:rPr lang="en-US" sz="1400" dirty="0" err="1"/>
              <a:t>peri-implantitis</a:t>
            </a:r>
            <a:r>
              <a:rPr lang="en-US" sz="1400" dirty="0"/>
              <a:t>. </a:t>
            </a:r>
            <a:endParaRPr lang="en-US" sz="1400" dirty="0" smtClean="0"/>
          </a:p>
          <a:p>
            <a:pPr algn="just">
              <a:lnSpc>
                <a:spcPct val="150000"/>
              </a:lnSpc>
            </a:pPr>
            <a:r>
              <a:rPr lang="en-US" sz="1400" dirty="0" smtClean="0"/>
              <a:t>Moreover</a:t>
            </a:r>
            <a:r>
              <a:rPr lang="en-US" sz="1400" dirty="0"/>
              <a:t>, the elucidation of the effect on cell adhesion, differentiation, and decontamination by plasma treatment has imparted meaningful advice for future research and the development of plasma-based therapeutic strategies.</a:t>
            </a:r>
          </a:p>
        </p:txBody>
      </p:sp>
      <p:pic>
        <p:nvPicPr>
          <p:cNvPr id="2" name="صورة 1"/>
          <p:cNvPicPr>
            <a:picLocks noChangeAspect="1"/>
          </p:cNvPicPr>
          <p:nvPr/>
        </p:nvPicPr>
        <p:blipFill>
          <a:blip r:embed="rId2"/>
          <a:stretch>
            <a:fillRect/>
          </a:stretch>
        </p:blipFill>
        <p:spPr>
          <a:xfrm>
            <a:off x="6626711" y="9854"/>
            <a:ext cx="5550275" cy="6835317"/>
          </a:xfrm>
          <a:prstGeom prst="rect">
            <a:avLst/>
          </a:prstGeom>
        </p:spPr>
      </p:pic>
      <p:sp>
        <p:nvSpPr>
          <p:cNvPr id="5" name="Title 1">
            <a:extLst>
              <a:ext uri="{FF2B5EF4-FFF2-40B4-BE49-F238E27FC236}">
                <a16:creationId xmlns:a16="http://schemas.microsoft.com/office/drawing/2014/main" id="{69FAE308-3076-43DB-B834-DA0B0AE19AF9}"/>
              </a:ext>
            </a:extLst>
          </p:cNvPr>
          <p:cNvSpPr txBox="1">
            <a:spLocks/>
          </p:cNvSpPr>
          <p:nvPr/>
        </p:nvSpPr>
        <p:spPr>
          <a:xfrm>
            <a:off x="247741" y="712192"/>
            <a:ext cx="5834596" cy="755783"/>
          </a:xfrm>
          <a:prstGeom prst="rect">
            <a:avLst/>
          </a:prstGeom>
        </p:spPr>
        <p:txBody>
          <a:bodyPr vert="horz" wrap="square"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r>
              <a:rPr lang="en-US" sz="4400" dirty="0" smtClean="0">
                <a:solidFill>
                  <a:srgbClr val="C00000"/>
                </a:solidFill>
                <a:latin typeface="Brush Script MT" panose="03060802040406070304" pitchFamily="66" charset="0"/>
              </a:rPr>
              <a:t>D</a:t>
            </a:r>
            <a:r>
              <a:rPr lang="en-US" sz="2400" dirty="0" smtClean="0">
                <a:solidFill>
                  <a:schemeClr val="tx1"/>
                </a:solidFill>
                <a:latin typeface="Bahnschrift SemiBold SemiConden" panose="020B0502040204020203" pitchFamily="34" charset="0"/>
              </a:rPr>
              <a:t>ENTAL IMPLANT SURFACE TREAMENT</a:t>
            </a:r>
            <a:endParaRPr lang="en-US" sz="2400" dirty="0">
              <a:solidFill>
                <a:schemeClr val="tx1"/>
              </a:solidFill>
              <a:latin typeface="Bahnschrift SemiBold SemiConden" panose="020B0502040204020203" pitchFamily="34" charset="0"/>
            </a:endParaRPr>
          </a:p>
        </p:txBody>
      </p:sp>
    </p:spTree>
    <p:extLst>
      <p:ext uri="{BB962C8B-B14F-4D97-AF65-F5344CB8AC3E}">
        <p14:creationId xmlns:p14="http://schemas.microsoft.com/office/powerpoint/2010/main" val="2889585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717" y="9331"/>
            <a:ext cx="5504383" cy="6858000"/>
          </a:xfrm>
          <a:prstGeom prst="rect">
            <a:avLst/>
          </a:prstGeom>
        </p:spPr>
      </p:pic>
      <p:sp>
        <p:nvSpPr>
          <p:cNvPr id="13" name="Title 1">
            <a:extLst>
              <a:ext uri="{FF2B5EF4-FFF2-40B4-BE49-F238E27FC236}">
                <a16:creationId xmlns:a16="http://schemas.microsoft.com/office/drawing/2014/main" id="{FEC17443-10BC-4078-8CF2-23E75B0CC2D2}"/>
              </a:ext>
            </a:extLst>
          </p:cNvPr>
          <p:cNvSpPr>
            <a:spLocks noGrp="1"/>
          </p:cNvSpPr>
          <p:nvPr>
            <p:ph type="title"/>
          </p:nvPr>
        </p:nvSpPr>
        <p:spPr>
          <a:xfrm>
            <a:off x="536900" y="545129"/>
            <a:ext cx="3018061" cy="709647"/>
          </a:xfrm>
        </p:spPr>
        <p:txBody>
          <a:bodyPr>
            <a:noAutofit/>
          </a:bodyPr>
          <a:lstStyle/>
          <a:p>
            <a:r>
              <a:rPr lang="en-US" sz="4000" dirty="0">
                <a:solidFill>
                  <a:srgbClr val="C00000"/>
                </a:solidFill>
                <a:latin typeface="Brush Script MT" panose="03060802040406070304" pitchFamily="66" charset="0"/>
              </a:rPr>
              <a:t>B</a:t>
            </a:r>
            <a:r>
              <a:rPr lang="en-US" sz="2400" dirty="0" smtClean="0">
                <a:solidFill>
                  <a:schemeClr val="tx1"/>
                </a:solidFill>
                <a:latin typeface="Bahnschrift SemiBold SemiConden" panose="020B0502040204020203" pitchFamily="34" charset="0"/>
              </a:rPr>
              <a:t>IOFILM REMOVAL</a:t>
            </a:r>
            <a:endParaRPr lang="en-US" sz="2400" dirty="0">
              <a:solidFill>
                <a:schemeClr val="tx1"/>
              </a:solidFill>
              <a:latin typeface="Bahnschrift SemiBold SemiConden" panose="020B0502040204020203" pitchFamily="34" charset="0"/>
            </a:endParaRPr>
          </a:p>
        </p:txBody>
      </p:sp>
      <p:sp>
        <p:nvSpPr>
          <p:cNvPr id="14" name="Content Placeholder 2">
            <a:extLst>
              <a:ext uri="{FF2B5EF4-FFF2-40B4-BE49-F238E27FC236}">
                <a16:creationId xmlns:a16="http://schemas.microsoft.com/office/drawing/2014/main" id="{8CDA3474-C14B-42A3-AF12-888807AB7218}"/>
              </a:ext>
            </a:extLst>
          </p:cNvPr>
          <p:cNvSpPr>
            <a:spLocks noGrp="1"/>
          </p:cNvSpPr>
          <p:nvPr>
            <p:ph idx="1"/>
          </p:nvPr>
        </p:nvSpPr>
        <p:spPr>
          <a:xfrm>
            <a:off x="518241" y="1161468"/>
            <a:ext cx="5496254" cy="5621887"/>
          </a:xfrm>
        </p:spPr>
        <p:txBody>
          <a:bodyPr>
            <a:noAutofit/>
          </a:bodyPr>
          <a:lstStyle/>
          <a:p>
            <a:pPr lvl="0" algn="just">
              <a:lnSpc>
                <a:spcPct val="150000"/>
              </a:lnSpc>
              <a:spcBef>
                <a:spcPts val="0"/>
              </a:spcBef>
            </a:pPr>
            <a:r>
              <a:rPr lang="en-US" sz="1600" dirty="0">
                <a:solidFill>
                  <a:prstClr val="black"/>
                </a:solidFill>
                <a:latin typeface="Calibri" panose="020F0502020204030204"/>
              </a:rPr>
              <a:t>Biofilms develop on tooth and oral mucosa, cause caries, </a:t>
            </a:r>
            <a:r>
              <a:rPr lang="en-US" sz="1600" dirty="0" smtClean="0">
                <a:solidFill>
                  <a:prstClr val="black"/>
                </a:solidFill>
                <a:latin typeface="Calibri" panose="020F0502020204030204"/>
              </a:rPr>
              <a:t>periodontal diseases</a:t>
            </a:r>
            <a:r>
              <a:rPr lang="en-US" sz="1600" dirty="0">
                <a:solidFill>
                  <a:prstClr val="black"/>
                </a:solidFill>
                <a:latin typeface="Calibri" panose="020F0502020204030204"/>
              </a:rPr>
              <a:t>, and oral mucositis, which can also lead to </a:t>
            </a:r>
            <a:r>
              <a:rPr lang="en-US" sz="1600" dirty="0" smtClean="0">
                <a:solidFill>
                  <a:prstClr val="black"/>
                </a:solidFill>
                <a:latin typeface="Calibri" panose="020F0502020204030204"/>
              </a:rPr>
              <a:t>inflammation around </a:t>
            </a:r>
            <a:r>
              <a:rPr lang="en-US" sz="1600" dirty="0">
                <a:solidFill>
                  <a:prstClr val="black"/>
                </a:solidFill>
                <a:latin typeface="Calibri" panose="020F0502020204030204"/>
              </a:rPr>
              <a:t>dental implants</a:t>
            </a:r>
            <a:r>
              <a:rPr lang="en-US" sz="1600" dirty="0" smtClean="0">
                <a:solidFill>
                  <a:prstClr val="black"/>
                </a:solidFill>
                <a:latin typeface="Calibri" panose="020F0502020204030204"/>
              </a:rPr>
              <a:t>.</a:t>
            </a:r>
          </a:p>
          <a:p>
            <a:pPr lvl="0" algn="just">
              <a:lnSpc>
                <a:spcPct val="150000"/>
              </a:lnSpc>
              <a:spcBef>
                <a:spcPts val="0"/>
              </a:spcBef>
            </a:pPr>
            <a:r>
              <a:rPr lang="en-US" sz="1600" dirty="0" smtClean="0">
                <a:solidFill>
                  <a:prstClr val="black"/>
                </a:solidFill>
                <a:latin typeface="Calibri" panose="020F0502020204030204"/>
              </a:rPr>
              <a:t>The combination treatment </a:t>
            </a:r>
            <a:r>
              <a:rPr lang="en-US" sz="1600" dirty="0">
                <a:solidFill>
                  <a:prstClr val="black"/>
                </a:solidFill>
                <a:latin typeface="Calibri" panose="020F0502020204030204"/>
              </a:rPr>
              <a:t>with plasma and a non-abrasive air/water spray is </a:t>
            </a:r>
            <a:r>
              <a:rPr lang="en-US" sz="1600" dirty="0" smtClean="0">
                <a:solidFill>
                  <a:prstClr val="black"/>
                </a:solidFill>
                <a:latin typeface="Calibri" panose="020F0502020204030204"/>
              </a:rPr>
              <a:t>suitable for </a:t>
            </a:r>
            <a:r>
              <a:rPr lang="en-US" sz="1600" dirty="0">
                <a:solidFill>
                  <a:prstClr val="black"/>
                </a:solidFill>
                <a:latin typeface="Calibri" panose="020F0502020204030204"/>
              </a:rPr>
              <a:t>the elimination of oral biofilms from </a:t>
            </a:r>
            <a:r>
              <a:rPr lang="en-US" sz="1600" dirty="0" err="1" smtClean="0">
                <a:solidFill>
                  <a:prstClr val="black"/>
                </a:solidFill>
                <a:latin typeface="Calibri" panose="020F0502020204030204"/>
              </a:rPr>
              <a:t>microstructured</a:t>
            </a:r>
            <a:r>
              <a:rPr lang="en-US" sz="1600" dirty="0" smtClean="0">
                <a:solidFill>
                  <a:prstClr val="black"/>
                </a:solidFill>
                <a:latin typeface="Calibri" panose="020F0502020204030204"/>
              </a:rPr>
              <a:t> titanium used </a:t>
            </a:r>
            <a:r>
              <a:rPr lang="en-US" sz="1600" dirty="0">
                <a:solidFill>
                  <a:prstClr val="black"/>
                </a:solidFill>
                <a:latin typeface="Calibri" panose="020F0502020204030204"/>
              </a:rPr>
              <a:t>in </a:t>
            </a:r>
            <a:r>
              <a:rPr lang="en-US" sz="1600" dirty="0" smtClean="0">
                <a:solidFill>
                  <a:prstClr val="black"/>
                </a:solidFill>
                <a:latin typeface="Calibri" panose="020F0502020204030204"/>
              </a:rPr>
              <a:t>dental implants.</a:t>
            </a:r>
            <a:r>
              <a:rPr lang="ar-SA" sz="1600" dirty="0" smtClean="0">
                <a:solidFill>
                  <a:prstClr val="black"/>
                </a:solidFill>
                <a:latin typeface="Calibri" panose="020F0502020204030204"/>
              </a:rPr>
              <a:t> </a:t>
            </a:r>
            <a:endParaRPr lang="en-US" sz="1600" dirty="0" smtClean="0">
              <a:solidFill>
                <a:prstClr val="black"/>
              </a:solidFill>
              <a:latin typeface="Calibri" panose="020F0502020204030204"/>
            </a:endParaRPr>
          </a:p>
          <a:p>
            <a:pPr lvl="0" algn="just">
              <a:lnSpc>
                <a:spcPct val="150000"/>
              </a:lnSpc>
              <a:spcBef>
                <a:spcPts val="0"/>
              </a:spcBef>
            </a:pPr>
            <a:endParaRPr lang="en-US" sz="1600" dirty="0">
              <a:solidFill>
                <a:prstClr val="black"/>
              </a:solidFill>
              <a:latin typeface="Calibri" panose="020F0502020204030204"/>
            </a:endParaRPr>
          </a:p>
          <a:p>
            <a:pPr lvl="0" algn="just">
              <a:lnSpc>
                <a:spcPct val="150000"/>
              </a:lnSpc>
              <a:spcBef>
                <a:spcPts val="0"/>
              </a:spcBef>
            </a:pPr>
            <a:endParaRPr lang="en-US" sz="1600" dirty="0" smtClean="0">
              <a:solidFill>
                <a:prstClr val="black"/>
              </a:solidFill>
              <a:latin typeface="Calibri" panose="020F0502020204030204"/>
            </a:endParaRPr>
          </a:p>
          <a:p>
            <a:pPr lvl="0" algn="just">
              <a:lnSpc>
                <a:spcPct val="150000"/>
              </a:lnSpc>
              <a:spcBef>
                <a:spcPts val="0"/>
              </a:spcBef>
            </a:pPr>
            <a:endParaRPr lang="en-US" sz="1600" dirty="0" smtClean="0">
              <a:solidFill>
                <a:prstClr val="black"/>
              </a:solidFill>
              <a:latin typeface="Calibri" panose="020F0502020204030204"/>
            </a:endParaRPr>
          </a:p>
          <a:p>
            <a:pPr lvl="0" algn="just">
              <a:lnSpc>
                <a:spcPct val="150000"/>
              </a:lnSpc>
              <a:spcBef>
                <a:spcPts val="0"/>
              </a:spcBef>
            </a:pPr>
            <a:endParaRPr lang="en-US" sz="1600" dirty="0" smtClean="0">
              <a:solidFill>
                <a:prstClr val="black"/>
              </a:solidFill>
              <a:latin typeface="Calibri" panose="020F0502020204030204"/>
            </a:endParaRPr>
          </a:p>
          <a:p>
            <a:pPr lvl="0" algn="just">
              <a:lnSpc>
                <a:spcPct val="150000"/>
              </a:lnSpc>
              <a:spcBef>
                <a:spcPts val="0"/>
              </a:spcBef>
            </a:pPr>
            <a:endParaRPr lang="en-US" sz="1600" dirty="0" smtClean="0">
              <a:solidFill>
                <a:prstClr val="black"/>
              </a:solidFill>
              <a:latin typeface="Calibri" panose="020F0502020204030204"/>
            </a:endParaRPr>
          </a:p>
          <a:p>
            <a:pPr lvl="0" algn="just">
              <a:lnSpc>
                <a:spcPct val="90000"/>
              </a:lnSpc>
              <a:spcBef>
                <a:spcPts val="1000"/>
              </a:spcBef>
            </a:pPr>
            <a:endParaRPr lang="en-US" sz="1600" dirty="0">
              <a:solidFill>
                <a:prstClr val="black"/>
              </a:solidFill>
              <a:latin typeface="Calibri" panose="020F0502020204030204"/>
            </a:endParaRPr>
          </a:p>
        </p:txBody>
      </p:sp>
    </p:spTree>
    <p:extLst>
      <p:ext uri="{BB962C8B-B14F-4D97-AF65-F5344CB8AC3E}">
        <p14:creationId xmlns:p14="http://schemas.microsoft.com/office/powerpoint/2010/main" val="1948222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EC17443-10BC-4078-8CF2-23E75B0CC2D2}"/>
              </a:ext>
            </a:extLst>
          </p:cNvPr>
          <p:cNvSpPr>
            <a:spLocks noGrp="1"/>
          </p:cNvSpPr>
          <p:nvPr>
            <p:ph type="title"/>
          </p:nvPr>
        </p:nvSpPr>
        <p:spPr>
          <a:xfrm>
            <a:off x="536900" y="545129"/>
            <a:ext cx="3018061" cy="709647"/>
          </a:xfrm>
        </p:spPr>
        <p:txBody>
          <a:bodyPr>
            <a:noAutofit/>
          </a:bodyPr>
          <a:lstStyle/>
          <a:p>
            <a:r>
              <a:rPr lang="en-US" sz="4000" dirty="0">
                <a:solidFill>
                  <a:srgbClr val="C00000"/>
                </a:solidFill>
                <a:latin typeface="Brush Script MT" panose="03060802040406070304" pitchFamily="66" charset="0"/>
              </a:rPr>
              <a:t>B</a:t>
            </a:r>
            <a:r>
              <a:rPr lang="en-US" sz="2400" dirty="0" smtClean="0">
                <a:solidFill>
                  <a:schemeClr val="tx1"/>
                </a:solidFill>
                <a:latin typeface="Bahnschrift SemiBold SemiConden" panose="020B0502040204020203" pitchFamily="34" charset="0"/>
              </a:rPr>
              <a:t>IOFILM REMOVAL</a:t>
            </a:r>
            <a:endParaRPr lang="en-US" sz="2400" dirty="0">
              <a:solidFill>
                <a:schemeClr val="tx1"/>
              </a:solidFill>
              <a:latin typeface="Bahnschrift SemiBold SemiConden" panose="020B0502040204020203" pitchFamily="34" charset="0"/>
            </a:endParaRPr>
          </a:p>
        </p:txBody>
      </p:sp>
      <p:pic>
        <p:nvPicPr>
          <p:cNvPr id="6" name="Content Placeholder 3"/>
          <p:cNvPicPr>
            <a:picLocks noGrp="1" noChangeAspect="1"/>
          </p:cNvPicPr>
          <p:nvPr>
            <p:ph idx="1"/>
          </p:nvPr>
        </p:nvPicPr>
        <p:blipFill>
          <a:blip r:embed="rId3"/>
          <a:stretch>
            <a:fillRect/>
          </a:stretch>
        </p:blipFill>
        <p:spPr>
          <a:xfrm>
            <a:off x="6512767" y="801066"/>
            <a:ext cx="4889257" cy="4853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531845" y="1390261"/>
            <a:ext cx="5430415" cy="1938992"/>
          </a:xfrm>
          <a:prstGeom prst="rect">
            <a:avLst/>
          </a:prstGeom>
        </p:spPr>
        <p:txBody>
          <a:bodyPr wrap="square">
            <a:spAutoFit/>
          </a:bodyPr>
          <a:lstStyle/>
          <a:p>
            <a:pPr algn="just">
              <a:lnSpc>
                <a:spcPct val="150000"/>
              </a:lnSpc>
            </a:pPr>
            <a:r>
              <a:rPr lang="en-US" sz="1600" dirty="0" smtClean="0">
                <a:latin typeface="AdvTTe692faf0"/>
              </a:rPr>
              <a:t>Upon the application </a:t>
            </a:r>
            <a:r>
              <a:rPr lang="en-US" sz="1600" dirty="0">
                <a:latin typeface="AdvTTe692faf0"/>
              </a:rPr>
              <a:t>of </a:t>
            </a:r>
            <a:r>
              <a:rPr lang="en-US" sz="1600" dirty="0" smtClean="0">
                <a:latin typeface="AdvTTe692faf0"/>
              </a:rPr>
              <a:t>non-thermal </a:t>
            </a:r>
            <a:r>
              <a:rPr lang="en-US" sz="1600" dirty="0">
                <a:latin typeface="AdvTTe692faf0"/>
              </a:rPr>
              <a:t>plasma for disruption of bio</a:t>
            </a:r>
            <a:r>
              <a:rPr lang="en-US" sz="1600" dirty="0">
                <a:latin typeface="AdvTTe692faf0+fb"/>
              </a:rPr>
              <a:t>fi</a:t>
            </a:r>
            <a:r>
              <a:rPr lang="en-US" sz="1600" dirty="0">
                <a:latin typeface="AdvTTe692faf0"/>
              </a:rPr>
              <a:t>lm on surface of </a:t>
            </a:r>
            <a:r>
              <a:rPr lang="en-US" sz="1600" dirty="0" smtClean="0">
                <a:latin typeface="AdvTTe692faf0"/>
              </a:rPr>
              <a:t>teeth, the </a:t>
            </a:r>
            <a:r>
              <a:rPr lang="en-US" sz="1600" dirty="0">
                <a:latin typeface="AdvTTe692faf0"/>
              </a:rPr>
              <a:t>wall of the bacteria and extracellular matrix get distorted due to </a:t>
            </a:r>
            <a:r>
              <a:rPr lang="en-US" sz="1600" dirty="0" smtClean="0">
                <a:latin typeface="AdvTTe692faf0"/>
              </a:rPr>
              <a:t>ionized non-thermal </a:t>
            </a:r>
            <a:r>
              <a:rPr lang="en-US" sz="1600" dirty="0">
                <a:latin typeface="AdvTTe692faf0"/>
              </a:rPr>
              <a:t>plasma eradicating the presence of bio</a:t>
            </a:r>
            <a:r>
              <a:rPr lang="en-US" sz="1600" dirty="0">
                <a:latin typeface="AdvTTe692faf0+fb"/>
              </a:rPr>
              <a:t>fi</a:t>
            </a:r>
            <a:r>
              <a:rPr lang="en-US" sz="1600" dirty="0">
                <a:latin typeface="AdvTTe692faf0"/>
              </a:rPr>
              <a:t>lm on the surface of teeth.</a:t>
            </a:r>
            <a:endParaRPr lang="ar-SA" sz="4400" dirty="0"/>
          </a:p>
        </p:txBody>
      </p:sp>
    </p:spTree>
    <p:extLst>
      <p:ext uri="{BB962C8B-B14F-4D97-AF65-F5344CB8AC3E}">
        <p14:creationId xmlns:p14="http://schemas.microsoft.com/office/powerpoint/2010/main" val="1466990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63894" y="1467431"/>
            <a:ext cx="5999584" cy="2945953"/>
          </a:xfrm>
        </p:spPr>
        <p:txBody>
          <a:bodyPr>
            <a:noAutofit/>
          </a:bodyPr>
          <a:lstStyle/>
          <a:p>
            <a:pPr lvl="0" algn="just">
              <a:lnSpc>
                <a:spcPct val="150000"/>
              </a:lnSpc>
              <a:spcBef>
                <a:spcPts val="0"/>
              </a:spcBef>
            </a:pPr>
            <a:r>
              <a:rPr lang="en-US" sz="1400" b="0" spc="0" dirty="0" smtClean="0">
                <a:solidFill>
                  <a:prstClr val="black"/>
                </a:solidFill>
                <a:ea typeface="+mn-ea"/>
                <a:cs typeface="+mn-cs"/>
              </a:rPr>
              <a:t>The biggest advantage of non-thermal plasma in treating root canal infections that can be depicted is its ability to reach small spaces that cannot be instrumented normally. However,  clinical studies and proof are yet to come. These areas are the niche of the bacterial that cause reinfections, ultimately causing root canal treatment failures. Its gaseous nature gives it an enormous advantage over traditional instrumentation methods, apart from its highly efficient antibacterial properties. </a:t>
            </a:r>
            <a:r>
              <a:rPr lang="ar-SA" sz="1400" b="0" spc="0" dirty="0" smtClean="0">
                <a:solidFill>
                  <a:prstClr val="black"/>
                </a:solidFill>
                <a:ea typeface="+mn-ea"/>
                <a:cs typeface="+mn-cs"/>
              </a:rPr>
              <a:t/>
            </a:r>
            <a:br>
              <a:rPr lang="ar-SA" sz="1400" b="0" spc="0" dirty="0" smtClean="0">
                <a:solidFill>
                  <a:prstClr val="black"/>
                </a:solidFill>
                <a:ea typeface="+mn-ea"/>
                <a:cs typeface="+mn-cs"/>
              </a:rPr>
            </a:br>
            <a:endParaRPr lang="ar-SA" sz="2800" dirty="0"/>
          </a:p>
        </p:txBody>
      </p:sp>
      <p:sp>
        <p:nvSpPr>
          <p:cNvPr id="9" name="Text Placeholder 8"/>
          <p:cNvSpPr>
            <a:spLocks noGrp="1"/>
          </p:cNvSpPr>
          <p:nvPr>
            <p:ph type="body" sz="half" idx="2"/>
          </p:nvPr>
        </p:nvSpPr>
        <p:spPr>
          <a:xfrm>
            <a:off x="382554" y="3683236"/>
            <a:ext cx="5980923" cy="1877810"/>
          </a:xfrm>
        </p:spPr>
        <p:txBody>
          <a:bodyPr>
            <a:noAutofit/>
          </a:bodyPr>
          <a:lstStyle/>
          <a:p>
            <a:pPr lvl="0" algn="just">
              <a:lnSpc>
                <a:spcPct val="150000"/>
              </a:lnSpc>
              <a:spcBef>
                <a:spcPts val="0"/>
              </a:spcBef>
            </a:pPr>
            <a:endParaRPr lang="en-US" sz="1400" dirty="0" smtClean="0">
              <a:solidFill>
                <a:prstClr val="black"/>
              </a:solidFill>
              <a:latin typeface="+mj-lt"/>
            </a:endParaRPr>
          </a:p>
          <a:p>
            <a:pPr lvl="0" algn="just">
              <a:lnSpc>
                <a:spcPct val="150000"/>
              </a:lnSpc>
              <a:spcBef>
                <a:spcPts val="0"/>
              </a:spcBef>
            </a:pPr>
            <a:r>
              <a:rPr lang="en-US" sz="1400" dirty="0" smtClean="0">
                <a:solidFill>
                  <a:prstClr val="black"/>
                </a:solidFill>
                <a:latin typeface="+mj-lt"/>
              </a:rPr>
              <a:t>Li </a:t>
            </a:r>
            <a:r>
              <a:rPr lang="en-US" sz="1400" i="1" dirty="0">
                <a:solidFill>
                  <a:prstClr val="black"/>
                </a:solidFill>
                <a:latin typeface="+mj-lt"/>
              </a:rPr>
              <a:t>et al.</a:t>
            </a:r>
            <a:r>
              <a:rPr lang="en-US" sz="1400" dirty="0">
                <a:solidFill>
                  <a:prstClr val="black"/>
                </a:solidFill>
                <a:latin typeface="+mj-lt"/>
              </a:rPr>
              <a:t> (2015) performed an </a:t>
            </a:r>
            <a:r>
              <a:rPr lang="en-US" sz="1400" i="1" dirty="0">
                <a:solidFill>
                  <a:prstClr val="black"/>
                </a:solidFill>
                <a:latin typeface="+mj-lt"/>
              </a:rPr>
              <a:t>in vitro </a:t>
            </a:r>
            <a:r>
              <a:rPr lang="en-US" sz="1400" dirty="0">
                <a:solidFill>
                  <a:prstClr val="black"/>
                </a:solidFill>
                <a:latin typeface="+mj-lt"/>
              </a:rPr>
              <a:t>study and found that 12 min of exposure to non-thermal plasma for three weeks completely </a:t>
            </a:r>
            <a:r>
              <a:rPr lang="en-US" sz="1400" dirty="0" smtClean="0">
                <a:solidFill>
                  <a:prstClr val="black"/>
                </a:solidFill>
                <a:latin typeface="+mj-lt"/>
              </a:rPr>
              <a:t>killed </a:t>
            </a:r>
            <a:r>
              <a:rPr lang="en-US" sz="1400" i="1" dirty="0">
                <a:solidFill>
                  <a:prstClr val="black"/>
                </a:solidFill>
              </a:rPr>
              <a:t>Enterococcus </a:t>
            </a:r>
            <a:r>
              <a:rPr lang="en-US" sz="1400" i="1" dirty="0" err="1" smtClean="0">
                <a:solidFill>
                  <a:prstClr val="black"/>
                </a:solidFill>
              </a:rPr>
              <a:t>faecalis</a:t>
            </a:r>
            <a:r>
              <a:rPr lang="en-US" sz="1400" dirty="0" smtClean="0">
                <a:solidFill>
                  <a:prstClr val="black"/>
                </a:solidFill>
              </a:rPr>
              <a:t>, </a:t>
            </a:r>
            <a:r>
              <a:rPr lang="en-US" sz="1400" dirty="0">
                <a:solidFill>
                  <a:prstClr val="black"/>
                </a:solidFill>
              </a:rPr>
              <a:t>w</a:t>
            </a:r>
            <a:r>
              <a:rPr lang="en-US" sz="1400" dirty="0" smtClean="0">
                <a:solidFill>
                  <a:prstClr val="black"/>
                </a:solidFill>
              </a:rPr>
              <a:t>hich is </a:t>
            </a:r>
            <a:r>
              <a:rPr lang="en-US" sz="1400" dirty="0">
                <a:solidFill>
                  <a:prstClr val="black"/>
                </a:solidFill>
              </a:rPr>
              <a:t>one of the main types </a:t>
            </a:r>
            <a:r>
              <a:rPr lang="en-US" sz="1400" dirty="0" smtClean="0">
                <a:solidFill>
                  <a:prstClr val="black"/>
                </a:solidFill>
              </a:rPr>
              <a:t>of bacteria </a:t>
            </a:r>
            <a:r>
              <a:rPr lang="en-US" sz="1400" dirty="0">
                <a:solidFill>
                  <a:prstClr val="black"/>
                </a:solidFill>
              </a:rPr>
              <a:t>causing failure of root-canal </a:t>
            </a:r>
            <a:r>
              <a:rPr lang="en-US" sz="1400" dirty="0" smtClean="0">
                <a:solidFill>
                  <a:prstClr val="black"/>
                </a:solidFill>
              </a:rPr>
              <a:t>treatment</a:t>
            </a:r>
            <a:r>
              <a:rPr lang="en-US" sz="1400" dirty="0" smtClean="0">
                <a:solidFill>
                  <a:prstClr val="black"/>
                </a:solidFill>
                <a:latin typeface="+mj-lt"/>
              </a:rPr>
              <a:t>.</a:t>
            </a:r>
            <a:endParaRPr lang="en-US" sz="1400" dirty="0">
              <a:solidFill>
                <a:prstClr val="black"/>
              </a:solidFill>
              <a:latin typeface="+mj-lt"/>
            </a:endParaRPr>
          </a:p>
          <a:p>
            <a:pPr lvl="0">
              <a:lnSpc>
                <a:spcPct val="150000"/>
              </a:lnSpc>
              <a:spcBef>
                <a:spcPts val="0"/>
              </a:spcBef>
            </a:pPr>
            <a:endParaRPr lang="en-US" dirty="0" smtClean="0">
              <a:solidFill>
                <a:prstClr val="black"/>
              </a:solidFill>
            </a:endParaRPr>
          </a:p>
          <a:p>
            <a:pPr lvl="0">
              <a:lnSpc>
                <a:spcPct val="150000"/>
              </a:lnSpc>
              <a:spcBef>
                <a:spcPts val="0"/>
              </a:spcBef>
            </a:pPr>
            <a:endParaRPr lang="en-US" dirty="0" smtClean="0">
              <a:solidFill>
                <a:prstClr val="black"/>
              </a:solidFill>
            </a:endParaRPr>
          </a:p>
          <a:p>
            <a:pPr lvl="0">
              <a:lnSpc>
                <a:spcPct val="150000"/>
              </a:lnSpc>
              <a:spcBef>
                <a:spcPts val="0"/>
              </a:spcBef>
            </a:pPr>
            <a:endParaRPr lang="en-US" sz="1000" dirty="0">
              <a:solidFill>
                <a:prstClr val="black"/>
              </a:solidFill>
            </a:endParaRPr>
          </a:p>
          <a:p>
            <a:pPr lvl="0">
              <a:lnSpc>
                <a:spcPct val="100000"/>
              </a:lnSpc>
              <a:spcBef>
                <a:spcPts val="0"/>
              </a:spcBef>
            </a:pPr>
            <a:r>
              <a:rPr lang="en-US" sz="1000" dirty="0" smtClean="0">
                <a:solidFill>
                  <a:prstClr val="black"/>
                </a:solidFill>
              </a:rPr>
              <a:t>.</a:t>
            </a:r>
            <a:endParaRPr lang="en-US" sz="1000" dirty="0">
              <a:solidFill>
                <a:prstClr val="black"/>
              </a:solidFill>
            </a:endParaRPr>
          </a:p>
          <a:p>
            <a:endParaRPr lang="ar-SA"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52728" y="0"/>
            <a:ext cx="5539272" cy="6858000"/>
          </a:xfrm>
        </p:spPr>
      </p:pic>
      <p:sp>
        <p:nvSpPr>
          <p:cNvPr id="12" name="Rectangle 11"/>
          <p:cNvSpPr/>
          <p:nvPr/>
        </p:nvSpPr>
        <p:spPr>
          <a:xfrm>
            <a:off x="391888" y="438539"/>
            <a:ext cx="5486397" cy="707886"/>
          </a:xfrm>
          <a:prstGeom prst="rect">
            <a:avLst/>
          </a:prstGeom>
        </p:spPr>
        <p:txBody>
          <a:bodyPr wrap="square">
            <a:spAutoFit/>
          </a:bodyPr>
          <a:lstStyle/>
          <a:p>
            <a:r>
              <a:rPr lang="en-US" sz="4000" b="1" spc="150" dirty="0">
                <a:solidFill>
                  <a:srgbClr val="C00000"/>
                </a:solidFill>
                <a:latin typeface="Brush Script MT" panose="03060802040406070304" pitchFamily="66" charset="0"/>
                <a:ea typeface="+mj-ea"/>
                <a:cs typeface="+mj-cs"/>
              </a:rPr>
              <a:t>R</a:t>
            </a:r>
            <a:r>
              <a:rPr lang="en-US" sz="2400" b="1" spc="150" dirty="0" smtClean="0">
                <a:latin typeface="Bahnschrift SemiBold SemiConden" panose="020B0502040204020203" pitchFamily="34" charset="0"/>
                <a:ea typeface="+mj-ea"/>
                <a:cs typeface="+mj-cs"/>
              </a:rPr>
              <a:t>OOT CANAL DISINFECTION</a:t>
            </a:r>
            <a:endParaRPr lang="ar-SA" sz="2400" b="1" spc="150" dirty="0">
              <a:latin typeface="Bahnschrift SemiBold SemiConden" panose="020B0502040204020203" pitchFamily="34" charset="0"/>
              <a:ea typeface="+mj-ea"/>
              <a:cs typeface="+mj-cs"/>
            </a:endParaRPr>
          </a:p>
        </p:txBody>
      </p:sp>
    </p:spTree>
    <p:extLst>
      <p:ext uri="{BB962C8B-B14F-4D97-AF65-F5344CB8AC3E}">
        <p14:creationId xmlns:p14="http://schemas.microsoft.com/office/powerpoint/2010/main" val="1075845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123" y="0"/>
            <a:ext cx="5751720" cy="6858000"/>
          </a:xfrm>
          <a:prstGeom prst="rect">
            <a:avLst/>
          </a:prstGeom>
        </p:spPr>
      </p:pic>
      <p:sp>
        <p:nvSpPr>
          <p:cNvPr id="8" name="Content Placeholder 2">
            <a:extLst>
              <a:ext uri="{FF2B5EF4-FFF2-40B4-BE49-F238E27FC236}">
                <a16:creationId xmlns:a16="http://schemas.microsoft.com/office/drawing/2014/main" id="{8CDA3474-C14B-42A3-AF12-888807AB7218}"/>
              </a:ext>
            </a:extLst>
          </p:cNvPr>
          <p:cNvSpPr txBox="1">
            <a:spLocks/>
          </p:cNvSpPr>
          <p:nvPr/>
        </p:nvSpPr>
        <p:spPr>
          <a:xfrm>
            <a:off x="391888" y="1548878"/>
            <a:ext cx="5701002" cy="3111997"/>
          </a:xfrm>
          <a:prstGeom prst="rect">
            <a:avLst/>
          </a:prstGeom>
        </p:spPr>
        <p:txBody>
          <a:bodyPr vert="horz" lIns="109728" tIns="109728" rIns="109728" bIns="91440" rtlCol="0" anchor="b">
            <a:normAutofit/>
          </a:bodyPr>
          <a:lstStyle>
            <a:lvl1pPr marL="0" indent="0" algn="l" defTabSz="914400" rtl="0" eaLnBrk="1" latinLnBrk="0" hangingPunct="1">
              <a:lnSpc>
                <a:spcPct val="140000"/>
              </a:lnSpc>
              <a:spcBef>
                <a:spcPts val="930"/>
              </a:spcBef>
              <a:buFont typeface="Corbel" panose="020B0503020204020204" pitchFamily="34" charset="0"/>
              <a:buNone/>
              <a:defRPr sz="1664" b="0" kern="1200" spc="0" baseline="0">
                <a:solidFill>
                  <a:schemeClr val="tx2"/>
                </a:solidFill>
                <a:latin typeface="+mn-lt"/>
                <a:ea typeface="+mn-ea"/>
                <a:cs typeface="+mn-cs"/>
              </a:defRPr>
            </a:lvl1pPr>
            <a:lvl2pPr marL="450204" indent="0" algn="l" defTabSz="914400" rtl="0" eaLnBrk="1" latinLnBrk="0" hangingPunct="1">
              <a:lnSpc>
                <a:spcPct val="140000"/>
              </a:lnSpc>
              <a:spcBef>
                <a:spcPts val="930"/>
              </a:spcBef>
              <a:buFont typeface="Corbel" panose="020B0503020204020204" pitchFamily="34" charset="0"/>
              <a:buNone/>
              <a:defRPr sz="1788" kern="1200" spc="0" baseline="0">
                <a:solidFill>
                  <a:schemeClr val="tx1">
                    <a:tint val="75000"/>
                  </a:schemeClr>
                </a:solidFill>
                <a:latin typeface="+mn-lt"/>
                <a:ea typeface="+mn-ea"/>
                <a:cs typeface="+mn-cs"/>
              </a:defRPr>
            </a:lvl2pPr>
            <a:lvl3pPr marL="900409" indent="0" algn="l" defTabSz="914400" rtl="0" eaLnBrk="1" latinLnBrk="0" hangingPunct="1">
              <a:lnSpc>
                <a:spcPct val="140000"/>
              </a:lnSpc>
              <a:spcBef>
                <a:spcPts val="930"/>
              </a:spcBef>
              <a:buFont typeface="Corbel" panose="020B0503020204020204" pitchFamily="34" charset="0"/>
              <a:buNone/>
              <a:defRPr sz="1603" i="1" kern="1200" spc="0" baseline="0">
                <a:solidFill>
                  <a:schemeClr val="tx1">
                    <a:tint val="75000"/>
                  </a:schemeClr>
                </a:solidFill>
                <a:latin typeface="+mn-lt"/>
                <a:ea typeface="+mn-ea"/>
                <a:cs typeface="+mn-cs"/>
              </a:defRPr>
            </a:lvl3pPr>
            <a:lvl4pPr marL="1350613" indent="0" algn="l" defTabSz="914400" rtl="0" eaLnBrk="1" latinLnBrk="0" hangingPunct="1">
              <a:lnSpc>
                <a:spcPct val="140000"/>
              </a:lnSpc>
              <a:spcBef>
                <a:spcPts val="930"/>
              </a:spcBef>
              <a:buFont typeface="Corbel" panose="020B0503020204020204" pitchFamily="34" charset="0"/>
              <a:buNone/>
              <a:defRPr sz="1356" kern="1200" spc="0" baseline="0">
                <a:solidFill>
                  <a:schemeClr val="tx1">
                    <a:tint val="75000"/>
                  </a:schemeClr>
                </a:solidFill>
                <a:latin typeface="+mn-lt"/>
                <a:ea typeface="+mn-ea"/>
                <a:cs typeface="+mn-cs"/>
              </a:defRPr>
            </a:lvl4pPr>
            <a:lvl5pPr marL="1800818" indent="0" algn="l" defTabSz="914400" rtl="0" eaLnBrk="1" latinLnBrk="0" hangingPunct="1">
              <a:lnSpc>
                <a:spcPct val="140000"/>
              </a:lnSpc>
              <a:spcBef>
                <a:spcPts val="930"/>
              </a:spcBef>
              <a:buFont typeface="Corbel" panose="020B0503020204020204" pitchFamily="34" charset="0"/>
              <a:buNone/>
              <a:defRPr sz="1356" i="1" kern="1200" spc="0" baseline="0">
                <a:solidFill>
                  <a:schemeClr val="tx1">
                    <a:tint val="75000"/>
                  </a:schemeClr>
                </a:solidFill>
                <a:latin typeface="+mn-lt"/>
                <a:ea typeface="+mn-ea"/>
                <a:cs typeface="+mn-cs"/>
              </a:defRPr>
            </a:lvl5pPr>
            <a:lvl6pPr marL="2251022" indent="0" algn="l" defTabSz="914400" rtl="0" eaLnBrk="1" latinLnBrk="0" hangingPunct="1">
              <a:lnSpc>
                <a:spcPct val="111000"/>
              </a:lnSpc>
              <a:spcBef>
                <a:spcPts val="930"/>
              </a:spcBef>
              <a:buFont typeface="Corbel" panose="020B0503020204020204" pitchFamily="34" charset="0"/>
              <a:buNone/>
              <a:defRPr sz="1356" kern="1200">
                <a:solidFill>
                  <a:schemeClr val="tx1">
                    <a:tint val="75000"/>
                  </a:schemeClr>
                </a:solidFill>
                <a:latin typeface="+mn-lt"/>
                <a:ea typeface="+mn-ea"/>
                <a:cs typeface="+mn-cs"/>
              </a:defRPr>
            </a:lvl6pPr>
            <a:lvl7pPr marL="2701226" indent="0" algn="l" defTabSz="914400" rtl="0" eaLnBrk="1" latinLnBrk="0" hangingPunct="1">
              <a:lnSpc>
                <a:spcPct val="111000"/>
              </a:lnSpc>
              <a:spcBef>
                <a:spcPts val="930"/>
              </a:spcBef>
              <a:buFont typeface="Corbel" panose="020B0503020204020204" pitchFamily="34" charset="0"/>
              <a:buNone/>
              <a:defRPr sz="1356" i="1" kern="1200">
                <a:solidFill>
                  <a:schemeClr val="tx1">
                    <a:tint val="75000"/>
                  </a:schemeClr>
                </a:solidFill>
                <a:latin typeface="+mn-lt"/>
                <a:ea typeface="+mn-ea"/>
                <a:cs typeface="+mn-cs"/>
              </a:defRPr>
            </a:lvl7pPr>
            <a:lvl8pPr marL="3151431" indent="0" algn="l" defTabSz="914400" rtl="0" eaLnBrk="1" latinLnBrk="0" hangingPunct="1">
              <a:lnSpc>
                <a:spcPct val="111000"/>
              </a:lnSpc>
              <a:spcBef>
                <a:spcPts val="930"/>
              </a:spcBef>
              <a:buFont typeface="Corbel" panose="020B0503020204020204" pitchFamily="34" charset="0"/>
              <a:buNone/>
              <a:defRPr sz="1356" kern="1200">
                <a:solidFill>
                  <a:schemeClr val="tx1">
                    <a:tint val="75000"/>
                  </a:schemeClr>
                </a:solidFill>
                <a:latin typeface="+mn-lt"/>
                <a:ea typeface="+mn-ea"/>
                <a:cs typeface="+mn-cs"/>
              </a:defRPr>
            </a:lvl8pPr>
            <a:lvl9pPr marL="3601635" indent="0" algn="l" defTabSz="914400" rtl="0" eaLnBrk="1" latinLnBrk="0" hangingPunct="1">
              <a:lnSpc>
                <a:spcPct val="111000"/>
              </a:lnSpc>
              <a:spcBef>
                <a:spcPts val="930"/>
              </a:spcBef>
              <a:buFont typeface="Corbel" panose="020B0503020204020204" pitchFamily="34" charset="0"/>
              <a:buNone/>
              <a:defRPr sz="1356" i="1" kern="1200">
                <a:solidFill>
                  <a:schemeClr val="tx1">
                    <a:tint val="75000"/>
                  </a:schemeClr>
                </a:solidFill>
                <a:latin typeface="+mn-lt"/>
                <a:ea typeface="+mn-ea"/>
                <a:cs typeface="+mn-cs"/>
              </a:defRPr>
            </a:lvl9pPr>
          </a:lstStyle>
          <a:p>
            <a:pPr algn="just"/>
            <a:r>
              <a:rPr lang="en-US" sz="1600" dirty="0" smtClean="0"/>
              <a:t>Plasma needle was used to eliminate </a:t>
            </a:r>
            <a:r>
              <a:rPr lang="en-US" sz="1600" i="1" dirty="0" smtClean="0"/>
              <a:t>ex vivo </a:t>
            </a:r>
            <a:r>
              <a:rPr lang="en-US" sz="1600" dirty="0" smtClean="0"/>
              <a:t>biofilms on root canals of extracted teeth. Teeth were divided into three groups: treatment with the plasma needle, treatment with 6% sodium hypochlorite (an</a:t>
            </a:r>
            <a:r>
              <a:rPr lang="ar-IQ" sz="1600" dirty="0" smtClean="0"/>
              <a:t> </a:t>
            </a:r>
            <a:r>
              <a:rPr lang="en-US" sz="1600" dirty="0" smtClean="0"/>
              <a:t>antiseptic), and control. It was concluded that the plasma was effective at killing biofilms in extracted teeth, but using 6% sodium hypochlorite was more efficient.</a:t>
            </a:r>
          </a:p>
          <a:p>
            <a:pPr rtl="1">
              <a:lnSpc>
                <a:spcPct val="90000"/>
              </a:lnSpc>
              <a:spcBef>
                <a:spcPts val="1000"/>
              </a:spcBef>
            </a:pPr>
            <a:endParaRPr lang="en-US" sz="1800" b="1" dirty="0" smtClean="0">
              <a:solidFill>
                <a:prstClr val="black"/>
              </a:solidFill>
              <a:latin typeface="Calibri" panose="020F0502020204030204"/>
              <a:cs typeface="Arial" panose="020B0604020202020204" pitchFamily="34" charset="0"/>
            </a:endParaRPr>
          </a:p>
          <a:p>
            <a:pPr rtl="1">
              <a:lnSpc>
                <a:spcPct val="90000"/>
              </a:lnSpc>
              <a:spcBef>
                <a:spcPts val="1000"/>
              </a:spcBef>
            </a:pPr>
            <a:endParaRPr lang="ar-SA" sz="1800" b="1" dirty="0">
              <a:solidFill>
                <a:prstClr val="black"/>
              </a:solidFill>
              <a:latin typeface="Calibri" panose="020F0502020204030204"/>
              <a:cs typeface="Arial" panose="020B0604020202020204" pitchFamily="34" charset="0"/>
            </a:endParaRPr>
          </a:p>
        </p:txBody>
      </p:sp>
      <p:sp>
        <p:nvSpPr>
          <p:cNvPr id="9" name="Rectangle 11"/>
          <p:cNvSpPr/>
          <p:nvPr/>
        </p:nvSpPr>
        <p:spPr>
          <a:xfrm>
            <a:off x="391888" y="438539"/>
            <a:ext cx="5486397" cy="707886"/>
          </a:xfrm>
          <a:prstGeom prst="rect">
            <a:avLst/>
          </a:prstGeom>
        </p:spPr>
        <p:txBody>
          <a:bodyPr wrap="square">
            <a:spAutoFit/>
          </a:bodyPr>
          <a:lstStyle/>
          <a:p>
            <a:r>
              <a:rPr lang="en-US" sz="4000" b="1" spc="150" dirty="0">
                <a:solidFill>
                  <a:srgbClr val="C00000"/>
                </a:solidFill>
                <a:latin typeface="Brush Script MT" panose="03060802040406070304" pitchFamily="66" charset="0"/>
                <a:ea typeface="+mj-ea"/>
                <a:cs typeface="+mj-cs"/>
              </a:rPr>
              <a:t>R</a:t>
            </a:r>
            <a:r>
              <a:rPr lang="en-US" sz="2400" b="1" spc="150" dirty="0" smtClean="0">
                <a:latin typeface="Bahnschrift SemiBold SemiConden" panose="020B0502040204020203" pitchFamily="34" charset="0"/>
                <a:ea typeface="+mj-ea"/>
                <a:cs typeface="+mj-cs"/>
              </a:rPr>
              <a:t>OOT CANAL DISINFECTION</a:t>
            </a:r>
            <a:endParaRPr lang="ar-SA" sz="2400" b="1" spc="150" dirty="0">
              <a:latin typeface="Bahnschrift SemiBold SemiConden" panose="020B0502040204020203" pitchFamily="34" charset="0"/>
              <a:ea typeface="+mj-ea"/>
              <a:cs typeface="+mj-cs"/>
            </a:endParaRPr>
          </a:p>
        </p:txBody>
      </p:sp>
    </p:spTree>
    <p:extLst>
      <p:ext uri="{BB962C8B-B14F-4D97-AF65-F5344CB8AC3E}">
        <p14:creationId xmlns:p14="http://schemas.microsoft.com/office/powerpoint/2010/main" val="725731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1888" y="438539"/>
            <a:ext cx="5486397" cy="707886"/>
          </a:xfrm>
          <a:prstGeom prst="rect">
            <a:avLst/>
          </a:prstGeom>
        </p:spPr>
        <p:txBody>
          <a:bodyPr wrap="square">
            <a:spAutoFit/>
          </a:bodyPr>
          <a:lstStyle/>
          <a:p>
            <a:r>
              <a:rPr lang="en-US" sz="4000" b="1" spc="150" dirty="0">
                <a:solidFill>
                  <a:srgbClr val="C00000"/>
                </a:solidFill>
                <a:latin typeface="Brush Script MT" panose="03060802040406070304" pitchFamily="66" charset="0"/>
                <a:ea typeface="+mj-ea"/>
                <a:cs typeface="+mj-cs"/>
              </a:rPr>
              <a:t>R</a:t>
            </a:r>
            <a:r>
              <a:rPr lang="en-US" sz="2400" b="1" spc="150" dirty="0" smtClean="0">
                <a:latin typeface="Bahnschrift SemiBold SemiConden" panose="020B0502040204020203" pitchFamily="34" charset="0"/>
                <a:ea typeface="+mj-ea"/>
                <a:cs typeface="+mj-cs"/>
              </a:rPr>
              <a:t>OOT CANAL DISINFECTION</a:t>
            </a:r>
            <a:endParaRPr lang="ar-SA" sz="2400" b="1" spc="150" dirty="0">
              <a:latin typeface="Bahnschrift SemiBold SemiConden" panose="020B0502040204020203" pitchFamily="34" charset="0"/>
              <a:ea typeface="+mj-ea"/>
              <a:cs typeface="+mj-cs"/>
            </a:endParaRPr>
          </a:p>
        </p:txBody>
      </p:sp>
      <p:sp>
        <p:nvSpPr>
          <p:cNvPr id="10" name="Content Placeholder 2">
            <a:extLst>
              <a:ext uri="{FF2B5EF4-FFF2-40B4-BE49-F238E27FC236}">
                <a16:creationId xmlns:a16="http://schemas.microsoft.com/office/drawing/2014/main" id="{BABC2CE0-8806-4B2A-A10A-32984D317434}"/>
              </a:ext>
            </a:extLst>
          </p:cNvPr>
          <p:cNvSpPr>
            <a:spLocks noGrp="1"/>
          </p:cNvSpPr>
          <p:nvPr>
            <p:ph type="body" sz="quarter" idx="4294967295"/>
          </p:nvPr>
        </p:nvSpPr>
        <p:spPr>
          <a:xfrm>
            <a:off x="352108" y="1352938"/>
            <a:ext cx="5656802" cy="2211357"/>
          </a:xfrm>
          <a:prstGeom prst="rect">
            <a:avLst/>
          </a:prstGeom>
        </p:spPr>
        <p:txBody>
          <a:bodyPr>
            <a:normAutofit fontScale="92500" lnSpcReduction="10000"/>
          </a:bodyPr>
          <a:lstStyle/>
          <a:p>
            <a:pPr algn="just"/>
            <a:r>
              <a:rPr lang="en-US" sz="1600" dirty="0" smtClean="0"/>
              <a:t>When low-temperature atmospheric argon plasma brush was used, about </a:t>
            </a:r>
            <a:r>
              <a:rPr lang="en-US" sz="1600" dirty="0"/>
              <a:t>100% bacterial elimination was achieved </a:t>
            </a:r>
            <a:r>
              <a:rPr lang="en-US" sz="1600" dirty="0" smtClean="0"/>
              <a:t>within 15 seconds </a:t>
            </a:r>
            <a:r>
              <a:rPr lang="en-US" sz="1600" dirty="0"/>
              <a:t>for </a:t>
            </a:r>
            <a:r>
              <a:rPr lang="en-US" sz="1600" i="1" dirty="0"/>
              <a:t>Streptococcus </a:t>
            </a:r>
            <a:r>
              <a:rPr lang="en-US" sz="1600" i="1" dirty="0" smtClean="0"/>
              <a:t>mutants </a:t>
            </a:r>
            <a:r>
              <a:rPr lang="en-US" sz="1600" dirty="0"/>
              <a:t>and in 5 </a:t>
            </a:r>
            <a:r>
              <a:rPr lang="en-US" sz="1600" dirty="0" smtClean="0"/>
              <a:t>minutes </a:t>
            </a:r>
            <a:r>
              <a:rPr lang="en-US" sz="1600" dirty="0"/>
              <a:t>for </a:t>
            </a:r>
            <a:r>
              <a:rPr lang="en-US" sz="1600" i="1" dirty="0"/>
              <a:t>Lactobacillus </a:t>
            </a:r>
            <a:r>
              <a:rPr lang="en-US" sz="1600" i="1" dirty="0" smtClean="0"/>
              <a:t>acidophilus</a:t>
            </a:r>
            <a:r>
              <a:rPr lang="en-US" sz="1600" dirty="0" smtClean="0"/>
              <a:t>. </a:t>
            </a:r>
          </a:p>
          <a:p>
            <a:pPr algn="just"/>
            <a:r>
              <a:rPr lang="en-US" sz="1600" dirty="0" smtClean="0"/>
              <a:t>In </a:t>
            </a:r>
            <a:r>
              <a:rPr lang="en-US" sz="1600" dirty="0"/>
              <a:t>comparison to lasers, plasmas can access small irregular </a:t>
            </a:r>
            <a:r>
              <a:rPr lang="en-US" sz="1600" dirty="0" smtClean="0"/>
              <a:t>cavities  and fissure </a:t>
            </a:r>
            <a:r>
              <a:rPr lang="en-US" sz="1600" dirty="0"/>
              <a:t>spaces</a:t>
            </a:r>
            <a:r>
              <a:rPr lang="en-US" sz="1600" dirty="0" smtClean="0"/>
              <a:t>.</a:t>
            </a:r>
          </a:p>
          <a:p>
            <a:pPr algn="just"/>
            <a:endParaRPr lang="en-US" sz="1600" dirty="0" smtClean="0"/>
          </a:p>
          <a:p>
            <a:pPr algn="l"/>
            <a:endParaRPr lang="ar-SA" b="1" dirty="0"/>
          </a:p>
        </p:txBody>
      </p:sp>
      <p:pic>
        <p:nvPicPr>
          <p:cNvPr id="1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99380" y="9327"/>
            <a:ext cx="5498303" cy="6858000"/>
          </a:xfrm>
        </p:spPr>
      </p:pic>
    </p:spTree>
    <p:extLst>
      <p:ext uri="{BB962C8B-B14F-4D97-AF65-F5344CB8AC3E}">
        <p14:creationId xmlns:p14="http://schemas.microsoft.com/office/powerpoint/2010/main" val="3677709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3914" y="-2821"/>
            <a:ext cx="5885466" cy="6845386"/>
          </a:xfrm>
          <a:prstGeom prst="rect">
            <a:avLst/>
          </a:prstGeom>
        </p:spPr>
      </p:pic>
      <p:sp>
        <p:nvSpPr>
          <p:cNvPr id="5" name="Rectangle 5"/>
          <p:cNvSpPr/>
          <p:nvPr/>
        </p:nvSpPr>
        <p:spPr>
          <a:xfrm>
            <a:off x="331972" y="1568089"/>
            <a:ext cx="5762733" cy="1815882"/>
          </a:xfrm>
          <a:prstGeom prst="rect">
            <a:avLst/>
          </a:prstGeom>
        </p:spPr>
        <p:txBody>
          <a:bodyPr wrap="square">
            <a:spAutoFit/>
          </a:bodyPr>
          <a:lstStyle/>
          <a:p>
            <a:pPr algn="just">
              <a:lnSpc>
                <a:spcPct val="150000"/>
              </a:lnSpc>
            </a:pPr>
            <a:r>
              <a:rPr lang="en-US" sz="1600" dirty="0">
                <a:latin typeface="AdvTTe692faf0"/>
              </a:rPr>
              <a:t>C</a:t>
            </a:r>
            <a:r>
              <a:rPr lang="en-US" sz="1600" dirty="0" smtClean="0">
                <a:latin typeface="AdvTTe692faf0"/>
              </a:rPr>
              <a:t>old </a:t>
            </a:r>
            <a:r>
              <a:rPr lang="en-US" sz="1600" dirty="0">
                <a:latin typeface="AdvTTe692faf0"/>
              </a:rPr>
              <a:t>plasma may be bene</a:t>
            </a:r>
            <a:r>
              <a:rPr lang="en-US" sz="1600" dirty="0">
                <a:latin typeface="AdvTTe692faf0+fb"/>
              </a:rPr>
              <a:t>fi</a:t>
            </a:r>
            <a:r>
              <a:rPr lang="en-US" sz="1600" dirty="0">
                <a:latin typeface="AdvTTe692faf0"/>
              </a:rPr>
              <a:t>cial in the treatment </a:t>
            </a:r>
            <a:r>
              <a:rPr lang="en-US" sz="1600" dirty="0" smtClean="0">
                <a:latin typeface="AdvTTe692faf0"/>
              </a:rPr>
              <a:t>of periodontal </a:t>
            </a:r>
            <a:r>
              <a:rPr lang="en-US" sz="1600" dirty="0">
                <a:latin typeface="AdvTTe692faf0"/>
              </a:rPr>
              <a:t>diseases like the elimination of pocket. It may also be used </a:t>
            </a:r>
            <a:r>
              <a:rPr lang="en-US" sz="1600" dirty="0" smtClean="0">
                <a:latin typeface="AdvTTe692faf0"/>
              </a:rPr>
              <a:t>to treat </a:t>
            </a:r>
            <a:r>
              <a:rPr lang="en-US" sz="1600" dirty="0">
                <a:latin typeface="AdvTTe692faf0"/>
              </a:rPr>
              <a:t>and reduce the mobility of teeth and </a:t>
            </a:r>
            <a:r>
              <a:rPr lang="en-US" sz="1600" dirty="0" smtClean="0">
                <a:latin typeface="AdvTTe692faf0"/>
              </a:rPr>
              <a:t>periodontitis </a:t>
            </a:r>
            <a:r>
              <a:rPr lang="en-US" sz="1600" dirty="0">
                <a:latin typeface="AdvTTe692faf0"/>
              </a:rPr>
              <a:t>due to its </a:t>
            </a:r>
            <a:r>
              <a:rPr lang="en-US" sz="1600" dirty="0" smtClean="0">
                <a:latin typeface="AdvTTe692faf0"/>
              </a:rPr>
              <a:t>potential of </a:t>
            </a:r>
            <a:r>
              <a:rPr lang="en-US" sz="1600" dirty="0">
                <a:latin typeface="AdvTTe692faf0"/>
              </a:rPr>
              <a:t>inducing osteogenic differentiation in cells</a:t>
            </a:r>
            <a:r>
              <a:rPr lang="en-US" sz="1600" dirty="0" smtClean="0">
                <a:latin typeface="AdvTTe692faf0"/>
              </a:rPr>
              <a:t>.</a:t>
            </a:r>
          </a:p>
          <a:p>
            <a:endParaRPr lang="ar-SA" sz="1600" b="1" dirty="0"/>
          </a:p>
        </p:txBody>
      </p:sp>
      <p:sp>
        <p:nvSpPr>
          <p:cNvPr id="7" name="Title 1">
            <a:extLst>
              <a:ext uri="{FF2B5EF4-FFF2-40B4-BE49-F238E27FC236}">
                <a16:creationId xmlns:a16="http://schemas.microsoft.com/office/drawing/2014/main" id="{69FAE308-3076-43DB-B834-DA0B0AE19AF9}"/>
              </a:ext>
            </a:extLst>
          </p:cNvPr>
          <p:cNvSpPr txBox="1">
            <a:spLocks/>
          </p:cNvSpPr>
          <p:nvPr/>
        </p:nvSpPr>
        <p:spPr>
          <a:xfrm>
            <a:off x="335902" y="298579"/>
            <a:ext cx="6094705" cy="998919"/>
          </a:xfrm>
          <a:prstGeom prst="rect">
            <a:avLst/>
          </a:prstGeom>
        </p:spPr>
        <p:txBody>
          <a:bodyPr vert="horz" wrap="square"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r>
              <a:rPr lang="en-US" sz="4000" dirty="0" smtClean="0">
                <a:solidFill>
                  <a:srgbClr val="C00000"/>
                </a:solidFill>
                <a:latin typeface="Brush Script MT" panose="03060802040406070304" pitchFamily="66" charset="0"/>
              </a:rPr>
              <a:t>P</a:t>
            </a:r>
            <a:r>
              <a:rPr lang="en-US" sz="2400" dirty="0" smtClean="0">
                <a:solidFill>
                  <a:schemeClr val="tx1"/>
                </a:solidFill>
                <a:latin typeface="Bahnschrift SemiBold SemiConden" panose="020B0502040204020203" pitchFamily="34" charset="0"/>
              </a:rPr>
              <a:t>ERIODONTAL DISEASES </a:t>
            </a:r>
            <a:endParaRPr lang="en-US" sz="2400" dirty="0">
              <a:solidFill>
                <a:schemeClr val="tx1"/>
              </a:solidFill>
              <a:latin typeface="Bahnschrift SemiBold SemiConden" panose="020B0502040204020203" pitchFamily="34" charset="0"/>
            </a:endParaRPr>
          </a:p>
        </p:txBody>
      </p:sp>
    </p:spTree>
    <p:extLst>
      <p:ext uri="{BB962C8B-B14F-4D97-AF65-F5344CB8AC3E}">
        <p14:creationId xmlns:p14="http://schemas.microsoft.com/office/powerpoint/2010/main" val="25547594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صورة 5"/>
          <p:cNvPicPr>
            <a:picLocks noChangeAspect="1"/>
          </p:cNvPicPr>
          <p:nvPr/>
        </p:nvPicPr>
        <p:blipFill>
          <a:blip r:embed="rId2"/>
          <a:stretch>
            <a:fillRect/>
          </a:stretch>
        </p:blipFill>
        <p:spPr>
          <a:xfrm>
            <a:off x="957429" y="765750"/>
            <a:ext cx="3954588" cy="5156984"/>
          </a:xfrm>
          <a:prstGeom prst="rect">
            <a:avLst/>
          </a:prstGeom>
        </p:spPr>
      </p:pic>
      <p:pic>
        <p:nvPicPr>
          <p:cNvPr id="10" name="صورة 9"/>
          <p:cNvPicPr>
            <a:picLocks noChangeAspect="1"/>
          </p:cNvPicPr>
          <p:nvPr/>
        </p:nvPicPr>
        <p:blipFill>
          <a:blip r:embed="rId3"/>
          <a:stretch>
            <a:fillRect/>
          </a:stretch>
        </p:blipFill>
        <p:spPr>
          <a:xfrm>
            <a:off x="6851916" y="489778"/>
            <a:ext cx="3410874" cy="5684788"/>
          </a:xfrm>
          <a:prstGeom prst="rect">
            <a:avLst/>
          </a:prstGeom>
        </p:spPr>
      </p:pic>
    </p:spTree>
    <p:extLst>
      <p:ext uri="{BB962C8B-B14F-4D97-AF65-F5344CB8AC3E}">
        <p14:creationId xmlns:p14="http://schemas.microsoft.com/office/powerpoint/2010/main" val="324952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9FAE308-3076-43DB-B834-DA0B0AE19AF9}"/>
              </a:ext>
            </a:extLst>
          </p:cNvPr>
          <p:cNvSpPr txBox="1">
            <a:spLocks/>
          </p:cNvSpPr>
          <p:nvPr/>
        </p:nvSpPr>
        <p:spPr>
          <a:xfrm>
            <a:off x="335902" y="298579"/>
            <a:ext cx="6094705" cy="998919"/>
          </a:xfrm>
          <a:prstGeom prst="rect">
            <a:avLst/>
          </a:prstGeom>
        </p:spPr>
        <p:txBody>
          <a:bodyPr vert="horz" wrap="square"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r>
              <a:rPr lang="en-US" sz="4000" dirty="0" smtClean="0">
                <a:solidFill>
                  <a:srgbClr val="C00000"/>
                </a:solidFill>
                <a:latin typeface="Brush Script MT" panose="03060802040406070304" pitchFamily="66" charset="0"/>
              </a:rPr>
              <a:t>W</a:t>
            </a:r>
            <a:r>
              <a:rPr lang="en-US" sz="2400" dirty="0" smtClean="0">
                <a:solidFill>
                  <a:schemeClr val="tx1"/>
                </a:solidFill>
                <a:latin typeface="Bahnschrift SemiBold SemiConden" panose="020B0502040204020203" pitchFamily="34" charset="0"/>
              </a:rPr>
              <a:t>OUND HEALING </a:t>
            </a:r>
            <a:endParaRPr lang="en-US" sz="2400" dirty="0">
              <a:solidFill>
                <a:schemeClr val="tx1"/>
              </a:solidFill>
              <a:latin typeface="Bahnschrift SemiBold SemiConden" panose="020B050204020402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1531" y="0"/>
            <a:ext cx="5693372" cy="6835396"/>
          </a:xfrm>
          <a:prstGeom prst="rect">
            <a:avLst/>
          </a:prstGeom>
        </p:spPr>
      </p:pic>
      <p:sp>
        <p:nvSpPr>
          <p:cNvPr id="8" name="Rectangle 25"/>
          <p:cNvSpPr/>
          <p:nvPr/>
        </p:nvSpPr>
        <p:spPr>
          <a:xfrm>
            <a:off x="338913" y="1344982"/>
            <a:ext cx="5558035" cy="3493264"/>
          </a:xfrm>
          <a:prstGeom prst="rect">
            <a:avLst/>
          </a:prstGeom>
        </p:spPr>
        <p:txBody>
          <a:bodyPr wrap="square">
            <a:spAutoFit/>
          </a:bodyPr>
          <a:lstStyle/>
          <a:p>
            <a:pPr algn="just">
              <a:lnSpc>
                <a:spcPct val="150000"/>
              </a:lnSpc>
            </a:pPr>
            <a:r>
              <a:rPr lang="en-US" sz="1600" dirty="0">
                <a:latin typeface="AdvTTe692faf0"/>
              </a:rPr>
              <a:t>Plasma generates free radicals well within the physiologic range of the body during natural tissue repair allowing for a higher cell turnover rate. So it has the potential to facilitate the </a:t>
            </a:r>
            <a:r>
              <a:rPr lang="en-US" sz="1600" dirty="0" smtClean="0">
                <a:latin typeface="AdvTTe692faf0"/>
              </a:rPr>
              <a:t>wound healing </a:t>
            </a:r>
            <a:r>
              <a:rPr lang="en-US" sz="1600" dirty="0">
                <a:latin typeface="AdvTTe692faf0"/>
              </a:rPr>
              <a:t>procedure, reducing the incidence of complications like dry socket after extraction procedures or infected unhealed tissues after flap surgeries. However, a large number of studies need to be carried out, under varying conditions, to support this hypothesis.</a:t>
            </a:r>
          </a:p>
          <a:p>
            <a:endParaRPr lang="en-US" dirty="0" smtClean="0">
              <a:latin typeface="AdvTTe692faf0"/>
            </a:endParaRPr>
          </a:p>
          <a:p>
            <a:endParaRPr lang="ar-SA" sz="1100" b="1" dirty="0"/>
          </a:p>
        </p:txBody>
      </p:sp>
    </p:spTree>
    <p:extLst>
      <p:ext uri="{BB962C8B-B14F-4D97-AF65-F5344CB8AC3E}">
        <p14:creationId xmlns:p14="http://schemas.microsoft.com/office/powerpoint/2010/main" val="4245297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9FAE308-3076-43DB-B834-DA0B0AE19AF9}"/>
              </a:ext>
            </a:extLst>
          </p:cNvPr>
          <p:cNvSpPr txBox="1">
            <a:spLocks/>
          </p:cNvSpPr>
          <p:nvPr/>
        </p:nvSpPr>
        <p:spPr>
          <a:xfrm>
            <a:off x="335902" y="298579"/>
            <a:ext cx="6094705" cy="998919"/>
          </a:xfrm>
          <a:prstGeom prst="rect">
            <a:avLst/>
          </a:prstGeom>
        </p:spPr>
        <p:txBody>
          <a:bodyPr vert="horz" wrap="square"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r>
              <a:rPr lang="en-US" sz="4000" dirty="0" smtClean="0">
                <a:solidFill>
                  <a:srgbClr val="C00000"/>
                </a:solidFill>
                <a:latin typeface="Brush Script MT" panose="03060802040406070304" pitchFamily="66" charset="0"/>
              </a:rPr>
              <a:t>W</a:t>
            </a:r>
            <a:r>
              <a:rPr lang="en-US" sz="2400" dirty="0" smtClean="0">
                <a:solidFill>
                  <a:schemeClr val="tx1"/>
                </a:solidFill>
                <a:latin typeface="Bahnschrift SemiBold SemiConden" panose="020B0502040204020203" pitchFamily="34" charset="0"/>
              </a:rPr>
              <a:t>OUND HEALING </a:t>
            </a:r>
            <a:endParaRPr lang="en-US" sz="2400" dirty="0">
              <a:solidFill>
                <a:schemeClr val="tx1"/>
              </a:solidFill>
              <a:latin typeface="Bahnschrift SemiBold SemiConden" panose="020B050204020402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1531" y="0"/>
            <a:ext cx="5693372" cy="6835396"/>
          </a:xfrm>
          <a:prstGeom prst="rect">
            <a:avLst/>
          </a:prstGeom>
        </p:spPr>
      </p:pic>
      <p:sp>
        <p:nvSpPr>
          <p:cNvPr id="8" name="Rectangle 25"/>
          <p:cNvSpPr/>
          <p:nvPr/>
        </p:nvSpPr>
        <p:spPr>
          <a:xfrm>
            <a:off x="338913" y="1344982"/>
            <a:ext cx="5558035" cy="3493264"/>
          </a:xfrm>
          <a:prstGeom prst="rect">
            <a:avLst/>
          </a:prstGeom>
        </p:spPr>
        <p:txBody>
          <a:bodyPr wrap="square">
            <a:spAutoFit/>
          </a:bodyPr>
          <a:lstStyle/>
          <a:p>
            <a:pPr algn="just">
              <a:lnSpc>
                <a:spcPct val="150000"/>
              </a:lnSpc>
            </a:pPr>
            <a:r>
              <a:rPr lang="en-US" sz="1600" dirty="0">
                <a:latin typeface="AdvTTe692faf0"/>
              </a:rPr>
              <a:t>Plasma generates free radicals well within the physiologic range of the body during natural tissue repair allowing for a higher cell turnover rate. So it has the potential to facilitate the </a:t>
            </a:r>
            <a:r>
              <a:rPr lang="en-US" sz="1600" dirty="0" smtClean="0">
                <a:latin typeface="AdvTTe692faf0"/>
              </a:rPr>
              <a:t>wound healing </a:t>
            </a:r>
            <a:r>
              <a:rPr lang="en-US" sz="1600" dirty="0">
                <a:latin typeface="AdvTTe692faf0"/>
              </a:rPr>
              <a:t>procedure, reducing the incidence of complications like dry socket after extraction procedures or infected unhealed tissues after flap surgeries. However, a large number of studies need to be carried out, under varying conditions, to support this hypothesis.</a:t>
            </a:r>
          </a:p>
          <a:p>
            <a:endParaRPr lang="en-US" dirty="0" smtClean="0">
              <a:latin typeface="AdvTTe692faf0"/>
            </a:endParaRPr>
          </a:p>
          <a:p>
            <a:endParaRPr lang="ar-SA" sz="1100" b="1" dirty="0"/>
          </a:p>
        </p:txBody>
      </p:sp>
    </p:spTree>
    <p:extLst>
      <p:ext uri="{BB962C8B-B14F-4D97-AF65-F5344CB8AC3E}">
        <p14:creationId xmlns:p14="http://schemas.microsoft.com/office/powerpoint/2010/main" val="88258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94438" y="-46420"/>
            <a:ext cx="5578987" cy="6924496"/>
          </a:xfrm>
        </p:spPr>
      </p:pic>
      <p:sp>
        <p:nvSpPr>
          <p:cNvPr id="4" name="Text Placeholder 3"/>
          <p:cNvSpPr>
            <a:spLocks noGrp="1"/>
          </p:cNvSpPr>
          <p:nvPr>
            <p:ph type="body" sz="half" idx="2"/>
          </p:nvPr>
        </p:nvSpPr>
        <p:spPr>
          <a:xfrm>
            <a:off x="887565" y="2129685"/>
            <a:ext cx="4084967" cy="2974109"/>
          </a:xfrm>
        </p:spPr>
        <p:txBody>
          <a:bodyPr>
            <a:normAutofit lnSpcReduction="10000"/>
          </a:bodyPr>
          <a:lstStyle/>
          <a:p>
            <a:pPr algn="just"/>
            <a:r>
              <a:rPr lang="en-US" dirty="0" smtClean="0"/>
              <a:t>-Applying </a:t>
            </a:r>
            <a:r>
              <a:rPr lang="en-US" dirty="0"/>
              <a:t>non-thermal argon plasma for 30 seconds improved the bond strength </a:t>
            </a:r>
            <a:r>
              <a:rPr lang="en-US" dirty="0" smtClean="0"/>
              <a:t>to </a:t>
            </a:r>
            <a:r>
              <a:rPr lang="en-US" dirty="0"/>
              <a:t>deep dentin. </a:t>
            </a:r>
            <a:endParaRPr lang="en-US" dirty="0" smtClean="0"/>
          </a:p>
          <a:p>
            <a:pPr algn="just"/>
            <a:r>
              <a:rPr lang="en-US" dirty="0" smtClean="0"/>
              <a:t>-Non-thermal </a:t>
            </a:r>
            <a:r>
              <a:rPr lang="en-US" dirty="0"/>
              <a:t>argon plasma applied to deep dentin </a:t>
            </a:r>
            <a:r>
              <a:rPr lang="en-US" dirty="0" smtClean="0"/>
              <a:t>before adhesive application </a:t>
            </a:r>
            <a:r>
              <a:rPr lang="en-US" dirty="0"/>
              <a:t>significantly increased the bond strength of both adhesive systems, which ensured higher wettability and adhesion. </a:t>
            </a:r>
            <a:endParaRPr lang="ar-SA" dirty="0"/>
          </a:p>
        </p:txBody>
      </p:sp>
      <p:sp>
        <p:nvSpPr>
          <p:cNvPr id="6" name="Title 1"/>
          <p:cNvSpPr>
            <a:spLocks noGrp="1"/>
          </p:cNvSpPr>
          <p:nvPr>
            <p:ph type="title"/>
          </p:nvPr>
        </p:nvSpPr>
        <p:spPr>
          <a:xfrm>
            <a:off x="564836" y="1215608"/>
            <a:ext cx="2264420" cy="744967"/>
          </a:xfrm>
        </p:spPr>
        <p:txBody>
          <a:bodyPr>
            <a:noAutofit/>
          </a:bodyPr>
          <a:lstStyle/>
          <a:p>
            <a:r>
              <a:rPr lang="en-US" sz="2400" dirty="0" smtClean="0"/>
              <a:t>   Study 1:</a:t>
            </a:r>
            <a:endParaRPr lang="ar-SA" sz="2400" dirty="0"/>
          </a:p>
        </p:txBody>
      </p:sp>
      <p:sp>
        <p:nvSpPr>
          <p:cNvPr id="2" name="مستطيل 1"/>
          <p:cNvSpPr/>
          <p:nvPr/>
        </p:nvSpPr>
        <p:spPr>
          <a:xfrm>
            <a:off x="823018" y="328868"/>
            <a:ext cx="6008087" cy="1107996"/>
          </a:xfrm>
          <a:prstGeom prst="rect">
            <a:avLst/>
          </a:prstGeom>
        </p:spPr>
        <p:txBody>
          <a:bodyPr wrap="square">
            <a:spAutoFit/>
          </a:bodyPr>
          <a:lstStyle/>
          <a:p>
            <a:r>
              <a:rPr lang="en-US" sz="6600" dirty="0" smtClean="0">
                <a:solidFill>
                  <a:srgbClr val="C00000"/>
                </a:solidFill>
                <a:latin typeface="Brush Script MT" panose="03060802040406070304" pitchFamily="66" charset="0"/>
              </a:rPr>
              <a:t>B</a:t>
            </a:r>
            <a:r>
              <a:rPr lang="en-US" sz="3200" dirty="0" smtClean="0">
                <a:latin typeface="Bahnschrift SemiBold SemiConden" panose="020B0502040204020203" pitchFamily="34" charset="0"/>
              </a:rPr>
              <a:t>OND STRENGTH OF ADHESIVE </a:t>
            </a:r>
            <a:endParaRPr lang="en-US" sz="3200" dirty="0">
              <a:latin typeface="Bahnschrift SemiBold SemiConden" panose="020B0502040204020203" pitchFamily="34" charset="0"/>
            </a:endParaRPr>
          </a:p>
        </p:txBody>
      </p:sp>
    </p:spTree>
    <p:extLst>
      <p:ext uri="{BB962C8B-B14F-4D97-AF65-F5344CB8AC3E}">
        <p14:creationId xmlns:p14="http://schemas.microsoft.com/office/powerpoint/2010/main" val="27072188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94438" y="-46420"/>
            <a:ext cx="5578987" cy="6924496"/>
          </a:xfrm>
        </p:spPr>
      </p:pic>
      <p:sp>
        <p:nvSpPr>
          <p:cNvPr id="4" name="Text Placeholder 3"/>
          <p:cNvSpPr>
            <a:spLocks noGrp="1"/>
          </p:cNvSpPr>
          <p:nvPr>
            <p:ph type="body" sz="half" idx="2"/>
          </p:nvPr>
        </p:nvSpPr>
        <p:spPr>
          <a:xfrm>
            <a:off x="887565" y="1146492"/>
            <a:ext cx="5392919" cy="2974109"/>
          </a:xfrm>
        </p:spPr>
        <p:txBody>
          <a:bodyPr>
            <a:normAutofit/>
          </a:bodyPr>
          <a:lstStyle/>
          <a:p>
            <a:pPr algn="just"/>
            <a:r>
              <a:rPr lang="en-US" dirty="0" smtClean="0"/>
              <a:t>Non-thermal </a:t>
            </a:r>
            <a:r>
              <a:rPr lang="en-US" dirty="0"/>
              <a:t>argon plasma applied to </a:t>
            </a:r>
            <a:r>
              <a:rPr lang="en-US" u="sng" dirty="0"/>
              <a:t>deep dentin </a:t>
            </a:r>
            <a:r>
              <a:rPr lang="en-US" u="sng" dirty="0" smtClean="0"/>
              <a:t>for 30 seconds before adhesive application </a:t>
            </a:r>
            <a:r>
              <a:rPr lang="en-US" dirty="0"/>
              <a:t>significantly increased the bond strength of both adhesive systems, which ensured higher wettability and adhesion. </a:t>
            </a:r>
            <a:endParaRPr lang="ar-SA" dirty="0"/>
          </a:p>
        </p:txBody>
      </p:sp>
      <p:sp>
        <p:nvSpPr>
          <p:cNvPr id="6" name="Title 1"/>
          <p:cNvSpPr>
            <a:spLocks noGrp="1"/>
          </p:cNvSpPr>
          <p:nvPr>
            <p:ph type="title"/>
          </p:nvPr>
        </p:nvSpPr>
        <p:spPr>
          <a:xfrm>
            <a:off x="430301" y="509805"/>
            <a:ext cx="2721684" cy="744967"/>
          </a:xfrm>
        </p:spPr>
        <p:txBody>
          <a:bodyPr>
            <a:noAutofit/>
          </a:bodyPr>
          <a:lstStyle/>
          <a:p>
            <a:r>
              <a:rPr lang="en-US" sz="3600" dirty="0" smtClean="0"/>
              <a:t>   Study 1:</a:t>
            </a:r>
            <a:endParaRPr lang="ar-SA" sz="3600" dirty="0"/>
          </a:p>
        </p:txBody>
      </p:sp>
    </p:spTree>
    <p:extLst>
      <p:ext uri="{BB962C8B-B14F-4D97-AF65-F5344CB8AC3E}">
        <p14:creationId xmlns:p14="http://schemas.microsoft.com/office/powerpoint/2010/main" val="3302705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69837" y="1375280"/>
            <a:ext cx="5097825" cy="4561242"/>
          </a:xfrm>
        </p:spPr>
        <p:txBody>
          <a:bodyPr>
            <a:noAutofit/>
          </a:bodyPr>
          <a:lstStyle/>
          <a:p>
            <a:pPr algn="just"/>
            <a:r>
              <a:rPr lang="en-US" dirty="0" smtClean="0"/>
              <a:t>Dentin </a:t>
            </a:r>
            <a:r>
              <a:rPr lang="en-US" dirty="0"/>
              <a:t>NTAP treatment for 30 seconds </a:t>
            </a:r>
            <a:r>
              <a:rPr lang="en-US" dirty="0" smtClean="0"/>
              <a:t>influences the µTBS </a:t>
            </a:r>
            <a:r>
              <a:rPr lang="en-US" dirty="0"/>
              <a:t>of the multimode SBU adhesive in the </a:t>
            </a:r>
            <a:r>
              <a:rPr lang="en-US" dirty="0" smtClean="0"/>
              <a:t>ER approach </a:t>
            </a:r>
            <a:r>
              <a:rPr lang="en-US" dirty="0"/>
              <a:t>after two years of water aging. </a:t>
            </a:r>
            <a:endParaRPr lang="en-US" dirty="0" smtClean="0"/>
          </a:p>
          <a:p>
            <a:pPr algn="just"/>
            <a:r>
              <a:rPr lang="en-US" dirty="0" smtClean="0"/>
              <a:t>This positive </a:t>
            </a:r>
            <a:r>
              <a:rPr lang="en-US" dirty="0"/>
              <a:t>result might be correlated with the </a:t>
            </a:r>
            <a:r>
              <a:rPr lang="en-US" u="sng" dirty="0" smtClean="0"/>
              <a:t>increase in </a:t>
            </a:r>
            <a:r>
              <a:rPr lang="en-US" u="sng" dirty="0"/>
              <a:t>nanohardness and Young’s modulus of the </a:t>
            </a:r>
            <a:r>
              <a:rPr lang="en-US" u="sng" dirty="0" smtClean="0"/>
              <a:t>hybrid layer </a:t>
            </a:r>
            <a:r>
              <a:rPr lang="en-US" u="sng" dirty="0"/>
              <a:t>and to the greater dentin hydrophilicity,</a:t>
            </a:r>
            <a:r>
              <a:rPr lang="en-US" dirty="0"/>
              <a:t> </a:t>
            </a:r>
            <a:r>
              <a:rPr lang="en-US" dirty="0" smtClean="0"/>
              <a:t>two phenomena </a:t>
            </a:r>
            <a:r>
              <a:rPr lang="en-US" dirty="0"/>
              <a:t>observed in short-time evaluation</a:t>
            </a:r>
            <a:r>
              <a:rPr lang="en-US" dirty="0" smtClean="0"/>
              <a:t>.</a:t>
            </a:r>
          </a:p>
          <a:p>
            <a:pPr algn="just"/>
            <a:r>
              <a:rPr lang="en-US" dirty="0" smtClean="0"/>
              <a:t> </a:t>
            </a:r>
            <a:endParaRPr lang="ar-SA"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02018" y="-3228"/>
            <a:ext cx="5464885" cy="6834695"/>
          </a:xfrm>
        </p:spPr>
      </p:pic>
      <p:sp>
        <p:nvSpPr>
          <p:cNvPr id="8" name="Title 1"/>
          <p:cNvSpPr>
            <a:spLocks noGrp="1"/>
          </p:cNvSpPr>
          <p:nvPr>
            <p:ph type="title"/>
          </p:nvPr>
        </p:nvSpPr>
        <p:spPr>
          <a:xfrm>
            <a:off x="592362" y="718498"/>
            <a:ext cx="2548870" cy="637391"/>
          </a:xfrm>
        </p:spPr>
        <p:txBody>
          <a:bodyPr>
            <a:noAutofit/>
          </a:bodyPr>
          <a:lstStyle/>
          <a:p>
            <a:r>
              <a:rPr lang="en-US" sz="3600" dirty="0" smtClean="0"/>
              <a:t>  Study 2:</a:t>
            </a:r>
            <a:endParaRPr lang="ar-SA" sz="3600" dirty="0"/>
          </a:p>
        </p:txBody>
      </p:sp>
    </p:spTree>
    <p:extLst>
      <p:ext uri="{BB962C8B-B14F-4D97-AF65-F5344CB8AC3E}">
        <p14:creationId xmlns:p14="http://schemas.microsoft.com/office/powerpoint/2010/main" val="19266982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38123" y="-31008"/>
            <a:ext cx="5741688" cy="6889008"/>
          </a:xfrm>
        </p:spPr>
      </p:pic>
      <p:sp>
        <p:nvSpPr>
          <p:cNvPr id="4" name="Text Placeholder 3"/>
          <p:cNvSpPr>
            <a:spLocks noGrp="1"/>
          </p:cNvSpPr>
          <p:nvPr>
            <p:ph type="body" sz="half" idx="2"/>
          </p:nvPr>
        </p:nvSpPr>
        <p:spPr>
          <a:xfrm>
            <a:off x="839788" y="1443785"/>
            <a:ext cx="4634580" cy="3851522"/>
          </a:xfrm>
        </p:spPr>
        <p:txBody>
          <a:bodyPr/>
          <a:lstStyle/>
          <a:p>
            <a:pPr algn="just"/>
            <a:r>
              <a:rPr lang="en-US" dirty="0" smtClean="0"/>
              <a:t>The results of this </a:t>
            </a:r>
            <a:r>
              <a:rPr lang="en-US" dirty="0"/>
              <a:t>study </a:t>
            </a:r>
            <a:r>
              <a:rPr lang="en-US" dirty="0" smtClean="0"/>
              <a:t>showed that </a:t>
            </a:r>
            <a:r>
              <a:rPr lang="en-US" dirty="0"/>
              <a:t>non-thermal argon plasma treatment is </a:t>
            </a:r>
            <a:r>
              <a:rPr lang="en-US" dirty="0" smtClean="0"/>
              <a:t>very effective </a:t>
            </a:r>
            <a:r>
              <a:rPr lang="en-US" dirty="0"/>
              <a:t>in improving the bonding strength of the </a:t>
            </a:r>
            <a:r>
              <a:rPr lang="en-US" dirty="0" smtClean="0"/>
              <a:t>adhesive-dentin </a:t>
            </a:r>
            <a:r>
              <a:rPr lang="en-US" dirty="0"/>
              <a:t>interface, which is crucial for increasing </a:t>
            </a:r>
            <a:r>
              <a:rPr lang="en-US" dirty="0" smtClean="0"/>
              <a:t>the longevity </a:t>
            </a:r>
            <a:r>
              <a:rPr lang="en-US" dirty="0"/>
              <a:t>of dental composite </a:t>
            </a:r>
            <a:r>
              <a:rPr lang="en-US" dirty="0" smtClean="0"/>
              <a:t>restorations.</a:t>
            </a:r>
            <a:endParaRPr lang="ar-SA" dirty="0"/>
          </a:p>
        </p:txBody>
      </p:sp>
      <p:sp>
        <p:nvSpPr>
          <p:cNvPr id="6" name="Title 1"/>
          <p:cNvSpPr>
            <a:spLocks noGrp="1"/>
          </p:cNvSpPr>
          <p:nvPr>
            <p:ph type="title"/>
          </p:nvPr>
        </p:nvSpPr>
        <p:spPr>
          <a:xfrm>
            <a:off x="839788" y="565486"/>
            <a:ext cx="2491241" cy="689487"/>
          </a:xfrm>
        </p:spPr>
        <p:txBody>
          <a:bodyPr>
            <a:noAutofit/>
          </a:bodyPr>
          <a:lstStyle/>
          <a:p>
            <a:r>
              <a:rPr lang="en-US" sz="3600" dirty="0" smtClean="0"/>
              <a:t>Study 3:</a:t>
            </a:r>
            <a:endParaRPr lang="ar-SA" sz="3600" dirty="0"/>
          </a:p>
        </p:txBody>
      </p:sp>
    </p:spTree>
    <p:extLst>
      <p:ext uri="{BB962C8B-B14F-4D97-AF65-F5344CB8AC3E}">
        <p14:creationId xmlns:p14="http://schemas.microsoft.com/office/powerpoint/2010/main" val="1367872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87368" y="0"/>
            <a:ext cx="5704632" cy="6876297"/>
          </a:xfrm>
        </p:spPr>
      </p:pic>
      <p:sp>
        <p:nvSpPr>
          <p:cNvPr id="4" name="Text Placeholder 3"/>
          <p:cNvSpPr>
            <a:spLocks noGrp="1"/>
          </p:cNvSpPr>
          <p:nvPr>
            <p:ph type="body" sz="half" idx="2"/>
          </p:nvPr>
        </p:nvSpPr>
        <p:spPr>
          <a:xfrm>
            <a:off x="839788" y="1382539"/>
            <a:ext cx="5248191" cy="3235622"/>
          </a:xfrm>
        </p:spPr>
        <p:txBody>
          <a:bodyPr>
            <a:noAutofit/>
          </a:bodyPr>
          <a:lstStyle/>
          <a:p>
            <a:pPr algn="just"/>
            <a:r>
              <a:rPr lang="en-US" dirty="0" smtClean="0"/>
              <a:t>Non-thermal </a:t>
            </a:r>
            <a:r>
              <a:rPr lang="en-US" dirty="0"/>
              <a:t>argon plasma treatment </a:t>
            </a:r>
            <a:r>
              <a:rPr lang="en-US" dirty="0" smtClean="0"/>
              <a:t>is </a:t>
            </a:r>
            <a:r>
              <a:rPr lang="en-US" u="sng" dirty="0" smtClean="0"/>
              <a:t>very </a:t>
            </a:r>
            <a:r>
              <a:rPr lang="en-US" u="sng" dirty="0"/>
              <a:t>effective in improving adhesive/dentin interface bonding for durable composite restoration </a:t>
            </a:r>
            <a:r>
              <a:rPr lang="en-US" u="sng" dirty="0" smtClean="0"/>
              <a:t>using mild </a:t>
            </a:r>
            <a:r>
              <a:rPr lang="en-US" u="sng" dirty="0"/>
              <a:t>self-etching systems</a:t>
            </a:r>
            <a:r>
              <a:rPr lang="en-US" dirty="0"/>
              <a:t>. Such results can be attributed to that plasma treatment followed by </a:t>
            </a:r>
            <a:r>
              <a:rPr lang="en-US" dirty="0" smtClean="0"/>
              <a:t>rewetting process </a:t>
            </a:r>
            <a:r>
              <a:rPr lang="en-US" dirty="0"/>
              <a:t>could partially open </a:t>
            </a:r>
            <a:r>
              <a:rPr lang="en-US" dirty="0" smtClean="0"/>
              <a:t>dentinal </a:t>
            </a:r>
            <a:r>
              <a:rPr lang="en-US" dirty="0"/>
              <a:t>tubules, and thus enhance adhesive penetration to form thicker </a:t>
            </a:r>
            <a:r>
              <a:rPr lang="en-US" dirty="0" smtClean="0"/>
              <a:t>hybrid layer </a:t>
            </a:r>
            <a:r>
              <a:rPr lang="en-US" dirty="0"/>
              <a:t>and longer resin tags and consequently improve the adhesive/dentin interface quality. The </a:t>
            </a:r>
            <a:r>
              <a:rPr lang="en-US" dirty="0" smtClean="0"/>
              <a:t>better interface </a:t>
            </a:r>
            <a:r>
              <a:rPr lang="en-US" dirty="0"/>
              <a:t>quality leads to the long-term durability of adhesive-dentin bonding</a:t>
            </a:r>
            <a:endParaRPr lang="ar-SA" dirty="0"/>
          </a:p>
        </p:txBody>
      </p:sp>
      <p:sp>
        <p:nvSpPr>
          <p:cNvPr id="6" name="Title 1"/>
          <p:cNvSpPr>
            <a:spLocks noGrp="1"/>
          </p:cNvSpPr>
          <p:nvPr>
            <p:ph type="title"/>
          </p:nvPr>
        </p:nvSpPr>
        <p:spPr>
          <a:xfrm>
            <a:off x="839789" y="668364"/>
            <a:ext cx="2397934" cy="667139"/>
          </a:xfrm>
        </p:spPr>
        <p:txBody>
          <a:bodyPr>
            <a:noAutofit/>
          </a:bodyPr>
          <a:lstStyle/>
          <a:p>
            <a:r>
              <a:rPr lang="en-US" sz="3600" dirty="0" smtClean="0"/>
              <a:t>Study 4:</a:t>
            </a:r>
            <a:endParaRPr lang="ar-SA" sz="3600" dirty="0"/>
          </a:p>
        </p:txBody>
      </p:sp>
    </p:spTree>
    <p:extLst>
      <p:ext uri="{BB962C8B-B14F-4D97-AF65-F5344CB8AC3E}">
        <p14:creationId xmlns:p14="http://schemas.microsoft.com/office/powerpoint/2010/main" val="32755596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28793" y="-29964"/>
            <a:ext cx="5763208" cy="6887964"/>
          </a:xfrm>
        </p:spPr>
      </p:pic>
      <p:sp>
        <p:nvSpPr>
          <p:cNvPr id="4" name="Text Placeholder 3"/>
          <p:cNvSpPr>
            <a:spLocks noGrp="1"/>
          </p:cNvSpPr>
          <p:nvPr>
            <p:ph type="body" sz="half" idx="2"/>
          </p:nvPr>
        </p:nvSpPr>
        <p:spPr>
          <a:xfrm>
            <a:off x="877131" y="1823080"/>
            <a:ext cx="5090531" cy="1965150"/>
          </a:xfrm>
        </p:spPr>
        <p:txBody>
          <a:bodyPr>
            <a:noAutofit/>
          </a:bodyPr>
          <a:lstStyle/>
          <a:p>
            <a:pPr algn="just"/>
            <a:r>
              <a:rPr lang="en-US" dirty="0"/>
              <a:t>P</a:t>
            </a:r>
            <a:r>
              <a:rPr lang="en-US" dirty="0" smtClean="0"/>
              <a:t>lasma </a:t>
            </a:r>
            <a:r>
              <a:rPr lang="en-US" dirty="0"/>
              <a:t>treatment using a </a:t>
            </a:r>
            <a:r>
              <a:rPr lang="en-US" dirty="0" smtClean="0"/>
              <a:t>low-power </a:t>
            </a:r>
            <a:r>
              <a:rPr lang="en-US" u="sng" dirty="0" smtClean="0"/>
              <a:t>NT-APP </a:t>
            </a:r>
            <a:r>
              <a:rPr lang="en-US" u="sng" dirty="0"/>
              <a:t>improved the adhesion of resin composite </a:t>
            </a:r>
            <a:r>
              <a:rPr lang="en-US" u="sng" dirty="0" smtClean="0"/>
              <a:t>to dentin</a:t>
            </a:r>
            <a:r>
              <a:rPr lang="en-US" u="sng" dirty="0"/>
              <a:t>.</a:t>
            </a:r>
            <a:r>
              <a:rPr lang="en-US" dirty="0"/>
              <a:t> In this study, by adopting a pulsed </a:t>
            </a:r>
            <a:r>
              <a:rPr lang="en-US" dirty="0" smtClean="0"/>
              <a:t>energy source</a:t>
            </a:r>
            <a:r>
              <a:rPr lang="en-US" dirty="0"/>
              <a:t>, the energy delivered to the dentin, a vital </a:t>
            </a:r>
            <a:r>
              <a:rPr lang="en-US" dirty="0" smtClean="0"/>
              <a:t>tissue in </a:t>
            </a:r>
            <a:r>
              <a:rPr lang="en-US" dirty="0"/>
              <a:t>the oral cavity, was effectively reduced without </a:t>
            </a:r>
            <a:r>
              <a:rPr lang="en-US" dirty="0" smtClean="0"/>
              <a:t>compromising the </a:t>
            </a:r>
            <a:r>
              <a:rPr lang="en-US" dirty="0"/>
              <a:t>bond strength or durability.</a:t>
            </a:r>
            <a:endParaRPr lang="ar-SA" dirty="0"/>
          </a:p>
        </p:txBody>
      </p:sp>
      <p:sp>
        <p:nvSpPr>
          <p:cNvPr id="6" name="Title 1"/>
          <p:cNvSpPr>
            <a:spLocks noGrp="1"/>
          </p:cNvSpPr>
          <p:nvPr>
            <p:ph type="title"/>
          </p:nvPr>
        </p:nvSpPr>
        <p:spPr>
          <a:xfrm>
            <a:off x="839789" y="895730"/>
            <a:ext cx="2276636" cy="807098"/>
          </a:xfrm>
        </p:spPr>
        <p:txBody>
          <a:bodyPr>
            <a:normAutofit/>
          </a:bodyPr>
          <a:lstStyle/>
          <a:p>
            <a:r>
              <a:rPr lang="en-US" sz="3600" dirty="0" smtClean="0"/>
              <a:t>Study 5:</a:t>
            </a:r>
            <a:endParaRPr lang="ar-SA" sz="3600" dirty="0"/>
          </a:p>
        </p:txBody>
      </p:sp>
    </p:spTree>
    <p:extLst>
      <p:ext uri="{BB962C8B-B14F-4D97-AF65-F5344CB8AC3E}">
        <p14:creationId xmlns:p14="http://schemas.microsoft.com/office/powerpoint/2010/main" val="20137050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8226" y="0"/>
            <a:ext cx="5572464" cy="6808578"/>
          </a:xfrm>
        </p:spPr>
      </p:pic>
      <p:sp>
        <p:nvSpPr>
          <p:cNvPr id="4" name="Text Placeholder 3"/>
          <p:cNvSpPr>
            <a:spLocks noGrp="1"/>
          </p:cNvSpPr>
          <p:nvPr>
            <p:ph type="body" sz="half" idx="2"/>
          </p:nvPr>
        </p:nvSpPr>
        <p:spPr>
          <a:xfrm>
            <a:off x="924095" y="1423545"/>
            <a:ext cx="5379886" cy="2981172"/>
          </a:xfrm>
        </p:spPr>
        <p:txBody>
          <a:bodyPr>
            <a:normAutofit/>
          </a:bodyPr>
          <a:lstStyle/>
          <a:p>
            <a:pPr algn="just"/>
            <a:r>
              <a:rPr lang="en-US" dirty="0"/>
              <a:t>S</a:t>
            </a:r>
            <a:r>
              <a:rPr lang="en-US" dirty="0" smtClean="0"/>
              <a:t>hort </a:t>
            </a:r>
            <a:r>
              <a:rPr lang="en-US" dirty="0"/>
              <a:t>plasma treatment time is </a:t>
            </a:r>
            <a:r>
              <a:rPr lang="en-US" dirty="0" smtClean="0"/>
              <a:t>desirable in </a:t>
            </a:r>
            <a:r>
              <a:rPr lang="en-US" dirty="0"/>
              <a:t>dental clinical applications because it will </a:t>
            </a:r>
            <a:r>
              <a:rPr lang="en-US" dirty="0" smtClean="0"/>
              <a:t>allow the </a:t>
            </a:r>
            <a:r>
              <a:rPr lang="en-US" dirty="0"/>
              <a:t>rapid formation of a dental-composite </a:t>
            </a:r>
            <a:r>
              <a:rPr lang="en-US" dirty="0" smtClean="0"/>
              <a:t>restoration. However</a:t>
            </a:r>
            <a:r>
              <a:rPr lang="en-US" dirty="0"/>
              <a:t>, </a:t>
            </a:r>
            <a:r>
              <a:rPr lang="en-US" u="sng" dirty="0"/>
              <a:t>prolonged treatment with plasma could </a:t>
            </a:r>
            <a:r>
              <a:rPr lang="en-US" u="sng" dirty="0" smtClean="0"/>
              <a:t>cause collagen </a:t>
            </a:r>
            <a:r>
              <a:rPr lang="en-US" u="sng" dirty="0"/>
              <a:t>fiber degradation</a:t>
            </a:r>
            <a:r>
              <a:rPr lang="en-US" dirty="0"/>
              <a:t>, and, as a result, lead to </a:t>
            </a:r>
            <a:r>
              <a:rPr lang="en-US" dirty="0" smtClean="0"/>
              <a:t>a weak </a:t>
            </a:r>
            <a:r>
              <a:rPr lang="en-US" dirty="0"/>
              <a:t>interface, expressed as a lower ultimate </a:t>
            </a:r>
            <a:r>
              <a:rPr lang="en-US" dirty="0" smtClean="0"/>
              <a:t>tensile strength </a:t>
            </a:r>
            <a:r>
              <a:rPr lang="en-US" dirty="0"/>
              <a:t>and elastic </a:t>
            </a:r>
            <a:r>
              <a:rPr lang="en-US" dirty="0" smtClean="0"/>
              <a:t>modulus. </a:t>
            </a:r>
            <a:endParaRPr lang="ar-SA" dirty="0"/>
          </a:p>
        </p:txBody>
      </p:sp>
      <p:sp>
        <p:nvSpPr>
          <p:cNvPr id="6" name="Title 1"/>
          <p:cNvSpPr txBox="1">
            <a:spLocks/>
          </p:cNvSpPr>
          <p:nvPr/>
        </p:nvSpPr>
        <p:spPr>
          <a:xfrm>
            <a:off x="924095" y="743833"/>
            <a:ext cx="2625929" cy="550396"/>
          </a:xfrm>
          <a:prstGeom prst="rect">
            <a:avLst/>
          </a:prstGeom>
        </p:spPr>
        <p:txBody>
          <a:bodyPr vert="horz" lIns="91440" tIns="45720" rIns="91440" bIns="45720" rtlCol="0" anchor="b">
            <a:noAutofit/>
          </a:bodyPr>
          <a:lstStyle>
            <a:lvl1pPr algn="l" defTabSz="914400" rtl="1" eaLnBrk="1" latinLnBrk="0" hangingPunct="1">
              <a:lnSpc>
                <a:spcPct val="90000"/>
              </a:lnSpc>
              <a:spcBef>
                <a:spcPct val="0"/>
              </a:spcBef>
              <a:buNone/>
              <a:defRPr sz="3200" kern="1200">
                <a:solidFill>
                  <a:schemeClr val="tx1"/>
                </a:solidFill>
                <a:latin typeface="+mj-lt"/>
                <a:ea typeface="+mj-ea"/>
                <a:cs typeface="+mj-cs"/>
              </a:defRPr>
            </a:lvl1pPr>
          </a:lstStyle>
          <a:p>
            <a:r>
              <a:rPr lang="en-US" sz="3600" b="1" dirty="0" smtClean="0"/>
              <a:t>Study 6:</a:t>
            </a:r>
            <a:endParaRPr lang="ar-SA" sz="3600" b="1" dirty="0"/>
          </a:p>
        </p:txBody>
      </p:sp>
    </p:spTree>
    <p:extLst>
      <p:ext uri="{BB962C8B-B14F-4D97-AF65-F5344CB8AC3E}">
        <p14:creationId xmlns:p14="http://schemas.microsoft.com/office/powerpoint/2010/main" val="7912843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32090" y="3126"/>
            <a:ext cx="5556325" cy="6866777"/>
          </a:xfrm>
        </p:spPr>
      </p:pic>
      <p:sp>
        <p:nvSpPr>
          <p:cNvPr id="4" name="Text Placeholder 3"/>
          <p:cNvSpPr>
            <a:spLocks noGrp="1"/>
          </p:cNvSpPr>
          <p:nvPr>
            <p:ph type="body" sz="half" idx="2"/>
          </p:nvPr>
        </p:nvSpPr>
        <p:spPr>
          <a:xfrm>
            <a:off x="845091" y="1562825"/>
            <a:ext cx="5518341" cy="2939553"/>
          </a:xfrm>
        </p:spPr>
        <p:txBody>
          <a:bodyPr>
            <a:noAutofit/>
          </a:bodyPr>
          <a:lstStyle/>
          <a:p>
            <a:pPr algn="just">
              <a:lnSpc>
                <a:spcPct val="150000"/>
              </a:lnSpc>
              <a:spcBef>
                <a:spcPts val="0"/>
              </a:spcBef>
            </a:pPr>
            <a:r>
              <a:rPr lang="en-US" dirty="0"/>
              <a:t>P</a:t>
            </a:r>
            <a:r>
              <a:rPr lang="en-US" dirty="0" smtClean="0"/>
              <a:t>lasma </a:t>
            </a:r>
            <a:r>
              <a:rPr lang="en-US" dirty="0"/>
              <a:t>generated by argon gas and its feeding with 2 % and 3 % oxygen gas </a:t>
            </a:r>
            <a:r>
              <a:rPr lang="en-US" u="sng" dirty="0"/>
              <a:t>improved the dentin surface characteristics about wettability, surface energy and total free interaction energy.</a:t>
            </a:r>
            <a:r>
              <a:rPr lang="en-US" dirty="0"/>
              <a:t> Such treatments preserved the surface roughness, morphology and chemical composition of </a:t>
            </a:r>
            <a:r>
              <a:rPr lang="en-US" dirty="0" smtClean="0"/>
              <a:t>dentin.</a:t>
            </a:r>
            <a:endParaRPr lang="ar-SA" dirty="0"/>
          </a:p>
        </p:txBody>
      </p:sp>
      <p:sp>
        <p:nvSpPr>
          <p:cNvPr id="6" name="Title 1"/>
          <p:cNvSpPr txBox="1">
            <a:spLocks/>
          </p:cNvSpPr>
          <p:nvPr/>
        </p:nvSpPr>
        <p:spPr>
          <a:xfrm>
            <a:off x="893219" y="907965"/>
            <a:ext cx="2107862" cy="582669"/>
          </a:xfrm>
          <a:prstGeom prst="rect">
            <a:avLst/>
          </a:prstGeom>
        </p:spPr>
        <p:txBody>
          <a:bodyPr vert="horz" lIns="91440" tIns="45720" rIns="91440" bIns="45720" rtlCol="0" anchor="b">
            <a:noAutofit/>
          </a:bodyPr>
          <a:lstStyle>
            <a:lvl1pPr algn="l" defTabSz="914400" rtl="1" eaLnBrk="1" latinLnBrk="0" hangingPunct="1">
              <a:lnSpc>
                <a:spcPct val="90000"/>
              </a:lnSpc>
              <a:spcBef>
                <a:spcPct val="0"/>
              </a:spcBef>
              <a:buNone/>
              <a:defRPr sz="3200" kern="1200">
                <a:solidFill>
                  <a:schemeClr val="tx1"/>
                </a:solidFill>
                <a:latin typeface="+mj-lt"/>
                <a:ea typeface="+mj-ea"/>
                <a:cs typeface="+mj-cs"/>
              </a:defRPr>
            </a:lvl1pPr>
          </a:lstStyle>
          <a:p>
            <a:r>
              <a:rPr lang="en-US" sz="3600" b="1" dirty="0" smtClean="0"/>
              <a:t>Study </a:t>
            </a:r>
            <a:r>
              <a:rPr lang="en-US" sz="3600" b="1" dirty="0"/>
              <a:t>7</a:t>
            </a:r>
            <a:r>
              <a:rPr lang="en-US" sz="3600" b="1" dirty="0" smtClean="0"/>
              <a:t>:</a:t>
            </a:r>
            <a:endParaRPr lang="ar-SA" sz="3600" b="1" dirty="0"/>
          </a:p>
        </p:txBody>
      </p:sp>
    </p:spTree>
    <p:extLst>
      <p:ext uri="{BB962C8B-B14F-4D97-AF65-F5344CB8AC3E}">
        <p14:creationId xmlns:p14="http://schemas.microsoft.com/office/powerpoint/2010/main" val="2905708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570171" y="1474238"/>
            <a:ext cx="3825551" cy="662471"/>
          </a:xfrm>
        </p:spPr>
        <p:txBody>
          <a:bodyPr>
            <a:noAutofit/>
          </a:bodyPr>
          <a:lstStyle/>
          <a:p>
            <a:pPr algn="ctr"/>
            <a:r>
              <a:rPr lang="en-US" sz="3200" dirty="0"/>
              <a:t>What </a:t>
            </a:r>
            <a:r>
              <a:rPr lang="en-US" sz="3200" dirty="0" smtClean="0"/>
              <a:t>is plasma?</a:t>
            </a:r>
            <a:endParaRPr lang="ar-SA" sz="3200" dirty="0"/>
          </a:p>
        </p:txBody>
      </p:sp>
      <p:pic>
        <p:nvPicPr>
          <p:cNvPr id="12" name="IMG_555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16066" y="932873"/>
            <a:ext cx="7740073" cy="5301672"/>
          </a:xfrm>
        </p:spPr>
      </p:pic>
      <p:sp>
        <p:nvSpPr>
          <p:cNvPr id="10" name="Text Placeholder 9"/>
          <p:cNvSpPr>
            <a:spLocks noGrp="1"/>
          </p:cNvSpPr>
          <p:nvPr>
            <p:ph type="body" sz="half" idx="2"/>
          </p:nvPr>
        </p:nvSpPr>
        <p:spPr>
          <a:xfrm>
            <a:off x="451850" y="2589325"/>
            <a:ext cx="3877243" cy="2872197"/>
          </a:xfrm>
        </p:spPr>
        <p:txBody>
          <a:bodyPr>
            <a:noAutofit/>
          </a:bodyPr>
          <a:lstStyle/>
          <a:p>
            <a:pPr algn="ctr"/>
            <a:r>
              <a:rPr lang="en-US" sz="1800" dirty="0"/>
              <a:t>Plasma is the fourth state of matter, discovered by the British physicist Sir William Crookes in the year 1879, but the name “plasma” was applied by Irving Langmuir, an American chemist, in 1929.</a:t>
            </a:r>
            <a:endParaRPr lang="ar-SA" sz="1800" dirty="0"/>
          </a:p>
          <a:p>
            <a:pPr algn="ctr"/>
            <a:endParaRPr lang="ar-SA" sz="1800" dirty="0"/>
          </a:p>
          <a:p>
            <a:pPr algn="ctr"/>
            <a:endParaRPr lang="ar-SA" sz="1800" dirty="0"/>
          </a:p>
        </p:txBody>
      </p:sp>
    </p:spTree>
    <p:extLst>
      <p:ext uri="{BB962C8B-B14F-4D97-AF65-F5344CB8AC3E}">
        <p14:creationId xmlns:p14="http://schemas.microsoft.com/office/powerpoint/2010/main" val="793044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145894" y="497388"/>
            <a:ext cx="3962399" cy="2851886"/>
          </a:xfrm>
          <a:prstGeom prst="rect">
            <a:avLst/>
          </a:prstGeom>
        </p:spPr>
      </p:pic>
      <p:graphicFrame>
        <p:nvGraphicFramePr>
          <p:cNvPr id="7" name="Content Placeholder 6"/>
          <p:cNvGraphicFramePr>
            <a:graphicFrameLocks noGrp="1"/>
          </p:cNvGraphicFramePr>
          <p:nvPr>
            <p:ph idx="1"/>
            <p:extLst>
              <p:ext uri="{D42A27DB-BD31-4B8C-83A1-F6EECF244321}">
                <p14:modId xmlns:p14="http://schemas.microsoft.com/office/powerpoint/2010/main" val="571160728"/>
              </p:ext>
            </p:extLst>
          </p:nvPr>
        </p:nvGraphicFramePr>
        <p:xfrm>
          <a:off x="296313" y="601691"/>
          <a:ext cx="7480713" cy="2493819"/>
        </p:xfrm>
        <a:graphic>
          <a:graphicData uri="http://schemas.openxmlformats.org/drawingml/2006/table">
            <a:tbl>
              <a:tblPr firstRow="1" firstCol="1" bandRow="1" bandCol="1"/>
              <a:tblGrid>
                <a:gridCol w="349710">
                  <a:extLst>
                    <a:ext uri="{9D8B030D-6E8A-4147-A177-3AD203B41FA5}">
                      <a16:colId xmlns:a16="http://schemas.microsoft.com/office/drawing/2014/main" val="20000"/>
                    </a:ext>
                  </a:extLst>
                </a:gridCol>
                <a:gridCol w="362053">
                  <a:extLst>
                    <a:ext uri="{9D8B030D-6E8A-4147-A177-3AD203B41FA5}">
                      <a16:colId xmlns:a16="http://schemas.microsoft.com/office/drawing/2014/main" val="20001"/>
                    </a:ext>
                  </a:extLst>
                </a:gridCol>
                <a:gridCol w="483937">
                  <a:extLst>
                    <a:ext uri="{9D8B030D-6E8A-4147-A177-3AD203B41FA5}">
                      <a16:colId xmlns:a16="http://schemas.microsoft.com/office/drawing/2014/main" val="20002"/>
                    </a:ext>
                  </a:extLst>
                </a:gridCol>
                <a:gridCol w="483937">
                  <a:extLst>
                    <a:ext uri="{9D8B030D-6E8A-4147-A177-3AD203B41FA5}">
                      <a16:colId xmlns:a16="http://schemas.microsoft.com/office/drawing/2014/main" val="20003"/>
                    </a:ext>
                  </a:extLst>
                </a:gridCol>
                <a:gridCol w="483423">
                  <a:extLst>
                    <a:ext uri="{9D8B030D-6E8A-4147-A177-3AD203B41FA5}">
                      <a16:colId xmlns:a16="http://schemas.microsoft.com/office/drawing/2014/main" val="20004"/>
                    </a:ext>
                  </a:extLst>
                </a:gridCol>
                <a:gridCol w="483423">
                  <a:extLst>
                    <a:ext uri="{9D8B030D-6E8A-4147-A177-3AD203B41FA5}">
                      <a16:colId xmlns:a16="http://schemas.microsoft.com/office/drawing/2014/main" val="20005"/>
                    </a:ext>
                  </a:extLst>
                </a:gridCol>
                <a:gridCol w="483423">
                  <a:extLst>
                    <a:ext uri="{9D8B030D-6E8A-4147-A177-3AD203B41FA5}">
                      <a16:colId xmlns:a16="http://schemas.microsoft.com/office/drawing/2014/main" val="20006"/>
                    </a:ext>
                  </a:extLst>
                </a:gridCol>
                <a:gridCol w="483423">
                  <a:extLst>
                    <a:ext uri="{9D8B030D-6E8A-4147-A177-3AD203B41FA5}">
                      <a16:colId xmlns:a16="http://schemas.microsoft.com/office/drawing/2014/main" val="20007"/>
                    </a:ext>
                  </a:extLst>
                </a:gridCol>
                <a:gridCol w="483423">
                  <a:extLst>
                    <a:ext uri="{9D8B030D-6E8A-4147-A177-3AD203B41FA5}">
                      <a16:colId xmlns:a16="http://schemas.microsoft.com/office/drawing/2014/main" val="20008"/>
                    </a:ext>
                  </a:extLst>
                </a:gridCol>
                <a:gridCol w="483423">
                  <a:extLst>
                    <a:ext uri="{9D8B030D-6E8A-4147-A177-3AD203B41FA5}">
                      <a16:colId xmlns:a16="http://schemas.microsoft.com/office/drawing/2014/main" val="20009"/>
                    </a:ext>
                  </a:extLst>
                </a:gridCol>
                <a:gridCol w="476823">
                  <a:extLst>
                    <a:ext uri="{9D8B030D-6E8A-4147-A177-3AD203B41FA5}">
                      <a16:colId xmlns:a16="http://schemas.microsoft.com/office/drawing/2014/main" val="20010"/>
                    </a:ext>
                  </a:extLst>
                </a:gridCol>
                <a:gridCol w="490023">
                  <a:extLst>
                    <a:ext uri="{9D8B030D-6E8A-4147-A177-3AD203B41FA5}">
                      <a16:colId xmlns:a16="http://schemas.microsoft.com/office/drawing/2014/main" val="20011"/>
                    </a:ext>
                  </a:extLst>
                </a:gridCol>
                <a:gridCol w="483423">
                  <a:extLst>
                    <a:ext uri="{9D8B030D-6E8A-4147-A177-3AD203B41FA5}">
                      <a16:colId xmlns:a16="http://schemas.microsoft.com/office/drawing/2014/main" val="20012"/>
                    </a:ext>
                  </a:extLst>
                </a:gridCol>
                <a:gridCol w="483423">
                  <a:extLst>
                    <a:ext uri="{9D8B030D-6E8A-4147-A177-3AD203B41FA5}">
                      <a16:colId xmlns:a16="http://schemas.microsoft.com/office/drawing/2014/main" val="20013"/>
                    </a:ext>
                  </a:extLst>
                </a:gridCol>
                <a:gridCol w="483423">
                  <a:extLst>
                    <a:ext uri="{9D8B030D-6E8A-4147-A177-3AD203B41FA5}">
                      <a16:colId xmlns:a16="http://schemas.microsoft.com/office/drawing/2014/main" val="20014"/>
                    </a:ext>
                  </a:extLst>
                </a:gridCol>
                <a:gridCol w="483423">
                  <a:extLst>
                    <a:ext uri="{9D8B030D-6E8A-4147-A177-3AD203B41FA5}">
                      <a16:colId xmlns:a16="http://schemas.microsoft.com/office/drawing/2014/main" val="20015"/>
                    </a:ext>
                  </a:extLst>
                </a:gridCol>
              </a:tblGrid>
              <a:tr h="277091">
                <a:tc>
                  <a:txBody>
                    <a:bodyPr/>
                    <a:lstStyle/>
                    <a:p>
                      <a:pPr>
                        <a:lnSpc>
                          <a:spcPct val="115000"/>
                        </a:lnSpc>
                        <a:spcAft>
                          <a:spcPts val="1000"/>
                        </a:spcAft>
                      </a:pPr>
                      <a:r>
                        <a:rPr lang="en-US" sz="800" dirty="0" err="1">
                          <a:solidFill>
                            <a:srgbClr val="FFFFFF"/>
                          </a:solidFill>
                          <a:effectLst/>
                          <a:latin typeface="Calibri" panose="020F0502020204030204" pitchFamily="34" charset="0"/>
                          <a:ea typeface="Calibri" panose="020F0502020204030204" pitchFamily="34" charset="0"/>
                          <a:cs typeface="Arial" panose="020B0604020202020204" pitchFamily="34" charset="0"/>
                        </a:rPr>
                        <a:t>Elt</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Line</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Int</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Error</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K</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Kr</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W%</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A%</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ZAF</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Formula</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Ox%</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Pk/Bg</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Class</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LConf</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HConf</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800">
                          <a:solidFill>
                            <a:srgbClr val="FFFFFF"/>
                          </a:solidFill>
                          <a:effectLst/>
                          <a:latin typeface="Calibri" panose="020F0502020204030204" pitchFamily="34" charset="0"/>
                          <a:ea typeface="Calibri" panose="020F0502020204030204" pitchFamily="34" charset="0"/>
                          <a:cs typeface="Arial" panose="020B0604020202020204" pitchFamily="34" charset="0"/>
                        </a:rPr>
                        <a:t>Cat#</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extLst>
                  <a:ext uri="{0D108BD9-81ED-4DB2-BD59-A6C34878D82A}">
                    <a16:rowId xmlns:a16="http://schemas.microsoft.com/office/drawing/2014/main" val="10000"/>
                  </a:ext>
                </a:extLst>
              </a:tr>
              <a:tr h="277091">
                <a:tc>
                  <a:txBody>
                    <a:bodyPr/>
                    <a:lstStyle/>
                    <a:p>
                      <a:pPr>
                        <a:lnSpc>
                          <a:spcPct val="115000"/>
                        </a:lnSpc>
                        <a:spcAft>
                          <a:spcPts val="1000"/>
                        </a:spcAft>
                      </a:pPr>
                      <a:r>
                        <a:rPr lang="en-US" sz="800" b="1">
                          <a:effectLst/>
                          <a:latin typeface="Calibri" panose="020F0502020204030204" pitchFamily="34" charset="0"/>
                          <a:ea typeface="Calibri" panose="020F0502020204030204" pitchFamily="34" charset="0"/>
                          <a:cs typeface="Arial" panose="020B0604020202020204" pitchFamily="34" charset="0"/>
                        </a:rPr>
                        <a:t>C</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Ka</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37.4</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1.1581</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0.0944</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0.0456</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19.84</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31.25</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0.2300</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8.68</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A</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16.68</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23.01</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77091">
                <a:tc>
                  <a:txBody>
                    <a:bodyPr/>
                    <a:lstStyle/>
                    <a:p>
                      <a:pPr>
                        <a:lnSpc>
                          <a:spcPct val="115000"/>
                        </a:lnSpc>
                        <a:spcAft>
                          <a:spcPts val="1000"/>
                        </a:spcAft>
                      </a:pPr>
                      <a:r>
                        <a:rPr lang="en-US" sz="800" b="1">
                          <a:effectLst/>
                          <a:latin typeface="Calibri" panose="020F0502020204030204" pitchFamily="34" charset="0"/>
                          <a:ea typeface="Calibri" panose="020F0502020204030204" pitchFamily="34" charset="0"/>
                          <a:cs typeface="Arial" panose="020B0604020202020204" pitchFamily="34" charset="0"/>
                        </a:rPr>
                        <a:t>O</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a:noFill/>
                    </a:lnT>
                    <a:lnB>
                      <a:noFill/>
                    </a:lnB>
                    <a:solidFill>
                      <a:srgbClr val="C0C0C0"/>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Ka</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124.3</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1.1581</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0.1800</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0.0870</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39.02</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46.14</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0.2231</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27.55</a:t>
                      </a:r>
                    </a:p>
                  </a:txBody>
                  <a:tcPr marL="34879" marR="34879" marT="0" marB="0">
                    <a:lnL>
                      <a:noFill/>
                    </a:lnL>
                    <a:lnR>
                      <a:noFill/>
                    </a:lnR>
                    <a:lnT>
                      <a:noFill/>
                    </a:lnT>
                    <a:lnB>
                      <a:noFill/>
                    </a:lnB>
                  </a:tcPr>
                </a:tc>
                <a:tc>
                  <a:txBody>
                    <a:bodyPr/>
                    <a:lstStyle/>
                    <a:p>
                      <a:pPr algn="ct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A</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35.60</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42.44</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extLst>
                  <a:ext uri="{0D108BD9-81ED-4DB2-BD59-A6C34878D82A}">
                    <a16:rowId xmlns:a16="http://schemas.microsoft.com/office/drawing/2014/main" val="10002"/>
                  </a:ext>
                </a:extLst>
              </a:tr>
              <a:tr h="277091">
                <a:tc>
                  <a:txBody>
                    <a:bodyPr/>
                    <a:lstStyle/>
                    <a:p>
                      <a:pPr>
                        <a:lnSpc>
                          <a:spcPct val="115000"/>
                        </a:lnSpc>
                        <a:spcAft>
                          <a:spcPts val="1000"/>
                        </a:spcAft>
                      </a:pPr>
                      <a:r>
                        <a:rPr lang="en-US" sz="800" b="1">
                          <a:effectLst/>
                          <a:latin typeface="Calibri" panose="020F0502020204030204" pitchFamily="34" charset="0"/>
                          <a:ea typeface="Calibri" panose="020F0502020204030204" pitchFamily="34" charset="0"/>
                          <a:cs typeface="Arial" panose="020B0604020202020204" pitchFamily="34" charset="0"/>
                        </a:rPr>
                        <a:t>Na</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a:noFill/>
                    </a:lnT>
                    <a:lnB>
                      <a:noFill/>
                    </a:lnB>
                    <a:solidFill>
                      <a:srgbClr val="C0C0C0"/>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Ka</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5.7</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3.3643</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0.0039</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0.0019</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0.39</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0.32</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0.4842</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2.31</a:t>
                      </a:r>
                    </a:p>
                  </a:txBody>
                  <a:tcPr marL="34879" marR="34879" marT="0" marB="0">
                    <a:lnL>
                      <a:noFill/>
                    </a:lnL>
                    <a:lnR>
                      <a:noFill/>
                    </a:lnR>
                    <a:lnT>
                      <a:noFill/>
                    </a:lnT>
                    <a:lnB>
                      <a:noFill/>
                    </a:lnB>
                  </a:tcPr>
                </a:tc>
                <a:tc>
                  <a:txBody>
                    <a:bodyPr/>
                    <a:lstStyle/>
                    <a:p>
                      <a:pPr algn="ct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B</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0.23</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0.55</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extLst>
                  <a:ext uri="{0D108BD9-81ED-4DB2-BD59-A6C34878D82A}">
                    <a16:rowId xmlns:a16="http://schemas.microsoft.com/office/drawing/2014/main" val="10003"/>
                  </a:ext>
                </a:extLst>
              </a:tr>
              <a:tr h="277091">
                <a:tc>
                  <a:txBody>
                    <a:bodyPr/>
                    <a:lstStyle/>
                    <a:p>
                      <a:pPr>
                        <a:lnSpc>
                          <a:spcPct val="115000"/>
                        </a:lnSpc>
                        <a:spcAft>
                          <a:spcPts val="1000"/>
                        </a:spcAft>
                      </a:pPr>
                      <a:r>
                        <a:rPr lang="en-US" sz="800" b="1">
                          <a:effectLst/>
                          <a:latin typeface="Calibri" panose="020F0502020204030204" pitchFamily="34" charset="0"/>
                          <a:ea typeface="Calibri" panose="020F0502020204030204" pitchFamily="34" charset="0"/>
                          <a:cs typeface="Arial" panose="020B0604020202020204" pitchFamily="34" charset="0"/>
                        </a:rPr>
                        <a:t>Al</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a:noFill/>
                    </a:lnT>
                    <a:lnB>
                      <a:noFill/>
                    </a:lnB>
                    <a:solidFill>
                      <a:srgbClr val="C0C0C0"/>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Ka</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8.7</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3.3643</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0.0057</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0.0028</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0.38</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0.26</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0.7339</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2.47</a:t>
                      </a:r>
                    </a:p>
                  </a:txBody>
                  <a:tcPr marL="34879" marR="34879" marT="0" marB="0">
                    <a:lnL>
                      <a:noFill/>
                    </a:lnL>
                    <a:lnR>
                      <a:noFill/>
                    </a:lnR>
                    <a:lnT>
                      <a:noFill/>
                    </a:lnT>
                    <a:lnB>
                      <a:noFill/>
                    </a:lnB>
                  </a:tcPr>
                </a:tc>
                <a:tc>
                  <a:txBody>
                    <a:bodyPr/>
                    <a:lstStyle/>
                    <a:p>
                      <a:pPr algn="ct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B</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0.25</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0.50</a:t>
                      </a:r>
                    </a:p>
                  </a:txBody>
                  <a:tcPr marL="34879" marR="34879" marT="0" marB="0">
                    <a:lnL>
                      <a:noFill/>
                    </a:lnL>
                    <a:lnR>
                      <a:noFill/>
                    </a:lnR>
                    <a:lnT>
                      <a:noFill/>
                    </a:lnT>
                    <a:lnB>
                      <a:noFill/>
                    </a:lnB>
                  </a:tcPr>
                </a:tc>
                <a:tc>
                  <a:txBody>
                    <a:bodyPr/>
                    <a:lstStyle/>
                    <a:p>
                      <a:pPr>
                        <a:lnSpc>
                          <a:spcPct val="115000"/>
                        </a:lnSpc>
                        <a:spcAft>
                          <a:spcPts val="1000"/>
                        </a:spcAft>
                      </a:pPr>
                      <a:r>
                        <a:rPr lang="en-US" sz="800" dirty="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extLst>
                  <a:ext uri="{0D108BD9-81ED-4DB2-BD59-A6C34878D82A}">
                    <a16:rowId xmlns:a16="http://schemas.microsoft.com/office/drawing/2014/main" val="10004"/>
                  </a:ext>
                </a:extLst>
              </a:tr>
              <a:tr h="277091">
                <a:tc>
                  <a:txBody>
                    <a:bodyPr/>
                    <a:lstStyle/>
                    <a:p>
                      <a:pPr>
                        <a:lnSpc>
                          <a:spcPct val="115000"/>
                        </a:lnSpc>
                        <a:spcAft>
                          <a:spcPts val="1000"/>
                        </a:spcAft>
                      </a:pPr>
                      <a:r>
                        <a:rPr lang="en-US" sz="800" b="1">
                          <a:effectLst/>
                          <a:latin typeface="Calibri" panose="020F0502020204030204" pitchFamily="34" charset="0"/>
                          <a:ea typeface="Calibri" panose="020F0502020204030204" pitchFamily="34" charset="0"/>
                          <a:cs typeface="Arial" panose="020B0604020202020204" pitchFamily="34" charset="0"/>
                        </a:rPr>
                        <a:t>Si</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a:noFill/>
                    </a:lnT>
                    <a:lnB>
                      <a:noFill/>
                    </a:lnB>
                    <a:solidFill>
                      <a:srgbClr val="C0C0C0"/>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Ka</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129.4</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3.3643</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0.0903</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0.0436</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5.24</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3.53</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0.8337</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7.40</a:t>
                      </a:r>
                    </a:p>
                  </a:txBody>
                  <a:tcPr marL="34879" marR="34879" marT="0" marB="0">
                    <a:lnL>
                      <a:noFill/>
                    </a:lnL>
                    <a:lnR>
                      <a:noFill/>
                    </a:lnR>
                    <a:lnT>
                      <a:noFill/>
                    </a:lnT>
                    <a:lnB>
                      <a:noFill/>
                    </a:lnB>
                  </a:tcPr>
                </a:tc>
                <a:tc>
                  <a:txBody>
                    <a:bodyPr/>
                    <a:lstStyle/>
                    <a:p>
                      <a:pPr algn="ct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A</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4.79</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5.68</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extLst>
                  <a:ext uri="{0D108BD9-81ED-4DB2-BD59-A6C34878D82A}">
                    <a16:rowId xmlns:a16="http://schemas.microsoft.com/office/drawing/2014/main" val="10005"/>
                  </a:ext>
                </a:extLst>
              </a:tr>
              <a:tr h="277091">
                <a:tc>
                  <a:txBody>
                    <a:bodyPr/>
                    <a:lstStyle/>
                    <a:p>
                      <a:pPr>
                        <a:lnSpc>
                          <a:spcPct val="115000"/>
                        </a:lnSpc>
                        <a:spcAft>
                          <a:spcPts val="1000"/>
                        </a:spcAft>
                      </a:pPr>
                      <a:r>
                        <a:rPr lang="en-US" sz="800" b="1">
                          <a:effectLst/>
                          <a:latin typeface="Calibri" panose="020F0502020204030204" pitchFamily="34" charset="0"/>
                          <a:ea typeface="Calibri" panose="020F0502020204030204" pitchFamily="34" charset="0"/>
                          <a:cs typeface="Arial" panose="020B0604020202020204" pitchFamily="34" charset="0"/>
                        </a:rPr>
                        <a:t>P</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a:noFill/>
                    </a:lnT>
                    <a:lnB>
                      <a:noFill/>
                    </a:lnB>
                    <a:solidFill>
                      <a:srgbClr val="C0C0C0"/>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Ka</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296.4</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3.3643</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0.2342</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0.1132</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13.82</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8.44</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0.8197</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11.55</a:t>
                      </a:r>
                    </a:p>
                  </a:txBody>
                  <a:tcPr marL="34879" marR="34879" marT="0" marB="0">
                    <a:lnL>
                      <a:noFill/>
                    </a:lnL>
                    <a:lnR>
                      <a:noFill/>
                    </a:lnR>
                    <a:lnT>
                      <a:noFill/>
                    </a:lnT>
                    <a:lnB>
                      <a:noFill/>
                    </a:lnB>
                  </a:tcPr>
                </a:tc>
                <a:tc>
                  <a:txBody>
                    <a:bodyPr/>
                    <a:lstStyle/>
                    <a:p>
                      <a:pPr algn="ct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A</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13.03</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14.60</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extLst>
                  <a:ext uri="{0D108BD9-81ED-4DB2-BD59-A6C34878D82A}">
                    <a16:rowId xmlns:a16="http://schemas.microsoft.com/office/drawing/2014/main" val="10006"/>
                  </a:ext>
                </a:extLst>
              </a:tr>
              <a:tr h="277091">
                <a:tc>
                  <a:txBody>
                    <a:bodyPr/>
                    <a:lstStyle/>
                    <a:p>
                      <a:pPr>
                        <a:lnSpc>
                          <a:spcPct val="115000"/>
                        </a:lnSpc>
                        <a:spcAft>
                          <a:spcPts val="1000"/>
                        </a:spcAft>
                      </a:pPr>
                      <a:r>
                        <a:rPr lang="en-US" sz="800" b="1">
                          <a:effectLst/>
                          <a:latin typeface="Calibri" panose="020F0502020204030204" pitchFamily="34" charset="0"/>
                          <a:ea typeface="Calibri" panose="020F0502020204030204" pitchFamily="34" charset="0"/>
                          <a:cs typeface="Arial" panose="020B0604020202020204" pitchFamily="34" charset="0"/>
                        </a:rPr>
                        <a:t>Ca</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a:noFill/>
                    </a:lnT>
                    <a:lnB>
                      <a:noFill/>
                    </a:lnB>
                    <a:solidFill>
                      <a:srgbClr val="C0C0C0"/>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Ka</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286.5</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0.6789</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0.3914</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0.1892</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21.32</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10.06</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0.8877</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18.94</a:t>
                      </a:r>
                    </a:p>
                  </a:txBody>
                  <a:tcPr marL="34879" marR="34879" marT="0" marB="0">
                    <a:lnL>
                      <a:noFill/>
                    </a:lnL>
                    <a:lnR>
                      <a:noFill/>
                    </a:lnR>
                    <a:lnT>
                      <a:noFill/>
                    </a:lnT>
                    <a:lnB>
                      <a:noFill/>
                    </a:lnB>
                  </a:tcPr>
                </a:tc>
                <a:tc>
                  <a:txBody>
                    <a:bodyPr/>
                    <a:lstStyle/>
                    <a:p>
                      <a:pPr algn="ct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A</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20.09</a:t>
                      </a:r>
                    </a:p>
                  </a:txBody>
                  <a:tcPr marL="34879" marR="34879" marT="0" marB="0">
                    <a:lnL>
                      <a:noFill/>
                    </a:lnL>
                    <a:lnR>
                      <a:noFill/>
                    </a:lnR>
                    <a:lnT>
                      <a:noFill/>
                    </a:lnT>
                    <a:lnB>
                      <a:noFill/>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22.55</a:t>
                      </a:r>
                    </a:p>
                  </a:txBody>
                  <a:tcPr marL="34879" marR="34879" marT="0" marB="0">
                    <a:lnL>
                      <a:noFill/>
                    </a:lnL>
                    <a:lnR>
                      <a:noFill/>
                    </a:lnR>
                    <a:lnT>
                      <a:noFill/>
                    </a:lnT>
                    <a:lnB>
                      <a:noFill/>
                    </a:lnB>
                  </a:tcPr>
                </a:tc>
                <a:tc>
                  <a:txBody>
                    <a:bodyPr/>
                    <a:lstStyle/>
                    <a:p>
                      <a:pPr>
                        <a:lnSpc>
                          <a:spcPct val="115000"/>
                        </a:lnSpc>
                        <a:spcAft>
                          <a:spcPts val="1000"/>
                        </a:spcAft>
                      </a:pPr>
                      <a:r>
                        <a:rPr lang="en-US" sz="800" dirty="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a:noFill/>
                    </a:lnB>
                  </a:tcPr>
                </a:tc>
                <a:extLst>
                  <a:ext uri="{0D108BD9-81ED-4DB2-BD59-A6C34878D82A}">
                    <a16:rowId xmlns:a16="http://schemas.microsoft.com/office/drawing/2014/main" val="10007"/>
                  </a:ext>
                </a:extLst>
              </a:tr>
              <a:tr h="277091">
                <a:tc>
                  <a:txBody>
                    <a:bodyPr/>
                    <a:lstStyle/>
                    <a:p>
                      <a:pPr>
                        <a:lnSpc>
                          <a:spcPct val="115000"/>
                        </a:lnSpc>
                        <a:spcAft>
                          <a:spcPts val="1000"/>
                        </a:spcAft>
                      </a:pPr>
                      <a:r>
                        <a:rPr lang="en-US" sz="800" b="1">
                          <a:effectLst/>
                          <a:latin typeface="Calibri" panose="020F0502020204030204" pitchFamily="34" charset="0"/>
                          <a:ea typeface="Calibri" panose="020F0502020204030204" pitchFamily="34" charset="0"/>
                          <a:cs typeface="Arial" panose="020B0604020202020204" pitchFamily="34" charset="0"/>
                        </a:rPr>
                        <a:t> </a:t>
                      </a:r>
                      <a:endParaRPr lang="en-US" sz="800">
                        <a:effectLst/>
                        <a:latin typeface="Calibri" panose="020F0502020204030204" pitchFamily="34" charset="0"/>
                        <a:ea typeface="Calibri" panose="020F0502020204030204" pitchFamily="34" charset="0"/>
                        <a:cs typeface="Arial" panose="020B0604020202020204" pitchFamily="34" charset="0"/>
                      </a:endParaRPr>
                    </a:p>
                  </a:txBody>
                  <a:tcPr marL="34879" marR="34879" marT="0" marB="0">
                    <a:lnL>
                      <a:noFill/>
                    </a:lnL>
                    <a:lnR>
                      <a:noFill/>
                    </a:lnR>
                    <a:lnT>
                      <a:noFill/>
                    </a:lnT>
                    <a:lnB w="19050" cap="flat" cmpd="sng" algn="ctr">
                      <a:solidFill>
                        <a:srgbClr val="000000"/>
                      </a:solidFill>
                      <a:prstDash val="solid"/>
                      <a:round/>
                      <a:headEnd type="none" w="med" len="med"/>
                      <a:tailEnd type="none" w="med" len="med"/>
                    </a:lnB>
                    <a:solidFill>
                      <a:srgbClr val="C0C0C0"/>
                    </a:solidFill>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dirty="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1.0000</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0.4835</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100.00</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100.00</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a:effectLst/>
                          <a:latin typeface="Calibri" panose="020F0502020204030204" pitchFamily="34" charset="0"/>
                          <a:ea typeface="Calibri" panose="020F0502020204030204" pitchFamily="34" charset="0"/>
                          <a:cs typeface="Arial" panose="020B0604020202020204" pitchFamily="34" charset="0"/>
                        </a:rPr>
                        <a:t> </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800" dirty="0">
                          <a:effectLst/>
                          <a:latin typeface="Calibri" panose="020F0502020204030204" pitchFamily="34" charset="0"/>
                          <a:ea typeface="Calibri" panose="020F0502020204030204" pitchFamily="34" charset="0"/>
                          <a:cs typeface="Arial" panose="020B0604020202020204" pitchFamily="34" charset="0"/>
                        </a:rPr>
                        <a:t>0.00</a:t>
                      </a:r>
                    </a:p>
                  </a:txBody>
                  <a:tcPr marL="34879" marR="34879"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Text Placeholder 3"/>
          <p:cNvSpPr>
            <a:spLocks noGrp="1"/>
          </p:cNvSpPr>
          <p:nvPr>
            <p:ph type="body" sz="half" idx="2"/>
          </p:nvPr>
        </p:nvSpPr>
        <p:spPr>
          <a:xfrm>
            <a:off x="2805361" y="0"/>
            <a:ext cx="1905185" cy="525870"/>
          </a:xfrm>
        </p:spPr>
        <p:style>
          <a:lnRef idx="1">
            <a:schemeClr val="dk1"/>
          </a:lnRef>
          <a:fillRef idx="3">
            <a:schemeClr val="dk1"/>
          </a:fillRef>
          <a:effectRef idx="2">
            <a:schemeClr val="dk1"/>
          </a:effectRef>
          <a:fontRef idx="minor">
            <a:schemeClr val="lt1"/>
          </a:fontRef>
        </p:style>
        <p:txBody>
          <a:bodyPr>
            <a:normAutofit lnSpcReduction="10000"/>
          </a:bodyPr>
          <a:lstStyle/>
          <a:p>
            <a:r>
              <a:rPr lang="en-US" dirty="0" smtClean="0"/>
              <a:t> With out plasma </a:t>
            </a:r>
            <a:endParaRPr lang="ar-SA" dirty="0"/>
          </a:p>
        </p:txBody>
      </p:sp>
      <p:graphicFrame>
        <p:nvGraphicFramePr>
          <p:cNvPr id="8" name="Table 7"/>
          <p:cNvGraphicFramePr>
            <a:graphicFrameLocks noGrp="1"/>
          </p:cNvGraphicFramePr>
          <p:nvPr>
            <p:extLst>
              <p:ext uri="{D42A27DB-BD31-4B8C-83A1-F6EECF244321}">
                <p14:modId xmlns:p14="http://schemas.microsoft.com/office/powerpoint/2010/main" val="2553070602"/>
              </p:ext>
            </p:extLst>
          </p:nvPr>
        </p:nvGraphicFramePr>
        <p:xfrm>
          <a:off x="359432" y="3770137"/>
          <a:ext cx="7480713" cy="2639240"/>
        </p:xfrm>
        <a:graphic>
          <a:graphicData uri="http://schemas.openxmlformats.org/drawingml/2006/table">
            <a:tbl>
              <a:tblPr firstRow="1" firstCol="1" bandRow="1" bandCol="1"/>
              <a:tblGrid>
                <a:gridCol w="349710">
                  <a:extLst>
                    <a:ext uri="{9D8B030D-6E8A-4147-A177-3AD203B41FA5}">
                      <a16:colId xmlns:a16="http://schemas.microsoft.com/office/drawing/2014/main" val="20000"/>
                    </a:ext>
                  </a:extLst>
                </a:gridCol>
                <a:gridCol w="362053">
                  <a:extLst>
                    <a:ext uri="{9D8B030D-6E8A-4147-A177-3AD203B41FA5}">
                      <a16:colId xmlns:a16="http://schemas.microsoft.com/office/drawing/2014/main" val="20001"/>
                    </a:ext>
                  </a:extLst>
                </a:gridCol>
                <a:gridCol w="483937">
                  <a:extLst>
                    <a:ext uri="{9D8B030D-6E8A-4147-A177-3AD203B41FA5}">
                      <a16:colId xmlns:a16="http://schemas.microsoft.com/office/drawing/2014/main" val="20002"/>
                    </a:ext>
                  </a:extLst>
                </a:gridCol>
                <a:gridCol w="483937">
                  <a:extLst>
                    <a:ext uri="{9D8B030D-6E8A-4147-A177-3AD203B41FA5}">
                      <a16:colId xmlns:a16="http://schemas.microsoft.com/office/drawing/2014/main" val="20003"/>
                    </a:ext>
                  </a:extLst>
                </a:gridCol>
                <a:gridCol w="483423">
                  <a:extLst>
                    <a:ext uri="{9D8B030D-6E8A-4147-A177-3AD203B41FA5}">
                      <a16:colId xmlns:a16="http://schemas.microsoft.com/office/drawing/2014/main" val="20004"/>
                    </a:ext>
                  </a:extLst>
                </a:gridCol>
                <a:gridCol w="483423">
                  <a:extLst>
                    <a:ext uri="{9D8B030D-6E8A-4147-A177-3AD203B41FA5}">
                      <a16:colId xmlns:a16="http://schemas.microsoft.com/office/drawing/2014/main" val="20005"/>
                    </a:ext>
                  </a:extLst>
                </a:gridCol>
                <a:gridCol w="483423">
                  <a:extLst>
                    <a:ext uri="{9D8B030D-6E8A-4147-A177-3AD203B41FA5}">
                      <a16:colId xmlns:a16="http://schemas.microsoft.com/office/drawing/2014/main" val="20006"/>
                    </a:ext>
                  </a:extLst>
                </a:gridCol>
                <a:gridCol w="483423">
                  <a:extLst>
                    <a:ext uri="{9D8B030D-6E8A-4147-A177-3AD203B41FA5}">
                      <a16:colId xmlns:a16="http://schemas.microsoft.com/office/drawing/2014/main" val="20007"/>
                    </a:ext>
                  </a:extLst>
                </a:gridCol>
                <a:gridCol w="483423">
                  <a:extLst>
                    <a:ext uri="{9D8B030D-6E8A-4147-A177-3AD203B41FA5}">
                      <a16:colId xmlns:a16="http://schemas.microsoft.com/office/drawing/2014/main" val="20008"/>
                    </a:ext>
                  </a:extLst>
                </a:gridCol>
                <a:gridCol w="483423">
                  <a:extLst>
                    <a:ext uri="{9D8B030D-6E8A-4147-A177-3AD203B41FA5}">
                      <a16:colId xmlns:a16="http://schemas.microsoft.com/office/drawing/2014/main" val="20009"/>
                    </a:ext>
                  </a:extLst>
                </a:gridCol>
                <a:gridCol w="483423">
                  <a:extLst>
                    <a:ext uri="{9D8B030D-6E8A-4147-A177-3AD203B41FA5}">
                      <a16:colId xmlns:a16="http://schemas.microsoft.com/office/drawing/2014/main" val="20010"/>
                    </a:ext>
                  </a:extLst>
                </a:gridCol>
                <a:gridCol w="483423">
                  <a:extLst>
                    <a:ext uri="{9D8B030D-6E8A-4147-A177-3AD203B41FA5}">
                      <a16:colId xmlns:a16="http://schemas.microsoft.com/office/drawing/2014/main" val="20011"/>
                    </a:ext>
                  </a:extLst>
                </a:gridCol>
                <a:gridCol w="483423">
                  <a:extLst>
                    <a:ext uri="{9D8B030D-6E8A-4147-A177-3AD203B41FA5}">
                      <a16:colId xmlns:a16="http://schemas.microsoft.com/office/drawing/2014/main" val="20012"/>
                    </a:ext>
                  </a:extLst>
                </a:gridCol>
                <a:gridCol w="483423">
                  <a:extLst>
                    <a:ext uri="{9D8B030D-6E8A-4147-A177-3AD203B41FA5}">
                      <a16:colId xmlns:a16="http://schemas.microsoft.com/office/drawing/2014/main" val="20013"/>
                    </a:ext>
                  </a:extLst>
                </a:gridCol>
                <a:gridCol w="483423">
                  <a:extLst>
                    <a:ext uri="{9D8B030D-6E8A-4147-A177-3AD203B41FA5}">
                      <a16:colId xmlns:a16="http://schemas.microsoft.com/office/drawing/2014/main" val="20014"/>
                    </a:ext>
                  </a:extLst>
                </a:gridCol>
                <a:gridCol w="483423">
                  <a:extLst>
                    <a:ext uri="{9D8B030D-6E8A-4147-A177-3AD203B41FA5}">
                      <a16:colId xmlns:a16="http://schemas.microsoft.com/office/drawing/2014/main" val="20015"/>
                    </a:ext>
                  </a:extLst>
                </a:gridCol>
              </a:tblGrid>
              <a:tr h="140447">
                <a:tc>
                  <a:txBody>
                    <a:bodyPr/>
                    <a:lstStyle/>
                    <a:p>
                      <a:pPr>
                        <a:lnSpc>
                          <a:spcPct val="115000"/>
                        </a:lnSpc>
                        <a:spcAft>
                          <a:spcPts val="1000"/>
                        </a:spcAft>
                      </a:pPr>
                      <a:r>
                        <a:rPr lang="en-US" sz="1000" dirty="0" err="1">
                          <a:solidFill>
                            <a:srgbClr val="FFFFFF"/>
                          </a:solidFill>
                          <a:effectLst/>
                          <a:latin typeface="Calibri" panose="020F0502020204030204" pitchFamily="34" charset="0"/>
                          <a:ea typeface="Calibri" panose="020F0502020204030204" pitchFamily="34" charset="0"/>
                          <a:cs typeface="Arial" panose="020B0604020202020204" pitchFamily="34" charset="0"/>
                        </a:rPr>
                        <a:t>Elt</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Line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Int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Error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K</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Kr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W%</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A%</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ZAF</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Formula</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Ox%</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Pk/Bg</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gn="ct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Class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LConf</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a:solidFill>
                            <a:srgbClr val="FFFFFF"/>
                          </a:solidFill>
                          <a:effectLst/>
                          <a:latin typeface="Calibri" panose="020F0502020204030204" pitchFamily="34" charset="0"/>
                          <a:ea typeface="Calibri" panose="020F0502020204030204" pitchFamily="34" charset="0"/>
                          <a:cs typeface="Arial" panose="020B0604020202020204" pitchFamily="34" charset="0"/>
                        </a:rPr>
                        <a:t>HConf</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tc>
                  <a:txBody>
                    <a:bodyPr/>
                    <a:lstStyle/>
                    <a:p>
                      <a:pPr>
                        <a:lnSpc>
                          <a:spcPct val="115000"/>
                        </a:lnSpc>
                        <a:spcAft>
                          <a:spcPts val="1000"/>
                        </a:spcAft>
                      </a:pPr>
                      <a:r>
                        <a:rPr lang="en-US" sz="10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Cat#</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extLst>
                  <a:ext uri="{0D108BD9-81ED-4DB2-BD59-A6C34878D82A}">
                    <a16:rowId xmlns:a16="http://schemas.microsoft.com/office/drawing/2014/main" val="10000"/>
                  </a:ext>
                </a:extLst>
              </a:tr>
              <a:tr h="286090">
                <a:tc>
                  <a:txBody>
                    <a:bodyPr/>
                    <a:lstStyle/>
                    <a:p>
                      <a:pPr>
                        <a:lnSpc>
                          <a:spcPct val="115000"/>
                        </a:lnSpc>
                        <a:spcAft>
                          <a:spcPts val="1000"/>
                        </a:spcAft>
                      </a:pPr>
                      <a:r>
                        <a:rPr lang="en-US" sz="1000" b="1">
                          <a:effectLst/>
                          <a:latin typeface="Calibri" panose="020F0502020204030204" pitchFamily="34" charset="0"/>
                          <a:ea typeface="Calibri" panose="020F0502020204030204" pitchFamily="34" charset="0"/>
                          <a:cs typeface="Arial" panose="020B0604020202020204" pitchFamily="34" charset="0"/>
                        </a:rPr>
                        <a:t>C</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Ka</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44.9</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1.5034</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0.0510</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0.0274</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12.05</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20.82</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0.2274</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5.18</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A</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10.26</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13.85</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86090">
                <a:tc>
                  <a:txBody>
                    <a:bodyPr/>
                    <a:lstStyle/>
                    <a:p>
                      <a:pPr>
                        <a:lnSpc>
                          <a:spcPct val="115000"/>
                        </a:lnSpc>
                        <a:spcAft>
                          <a:spcPts val="1000"/>
                        </a:spcAft>
                      </a:pPr>
                      <a:r>
                        <a:rPr lang="en-US" sz="1000" b="1">
                          <a:effectLst/>
                          <a:latin typeface="Calibri" panose="020F0502020204030204" pitchFamily="34" charset="0"/>
                          <a:ea typeface="Calibri" panose="020F0502020204030204" pitchFamily="34" charset="0"/>
                          <a:cs typeface="Arial" panose="020B0604020202020204" pitchFamily="34" charset="0"/>
                        </a:rPr>
                        <a:t>O</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a:noFill/>
                    </a:lnT>
                    <a:lnB>
                      <a:noFill/>
                    </a:lnB>
                    <a:solidFill>
                      <a:srgbClr val="C0C0C0"/>
                    </a:solidFill>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Ka</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234.0</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1.5034</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0.1527</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0.0821</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39.21</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50.84</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0.2094</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29.60</a:t>
                      </a:r>
                    </a:p>
                  </a:txBody>
                  <a:tcPr marL="44010" marR="44010" marT="0" marB="0">
                    <a:lnL>
                      <a:noFill/>
                    </a:lnL>
                    <a:lnR>
                      <a:noFill/>
                    </a:lnR>
                    <a:lnT>
                      <a:noFill/>
                    </a:lnT>
                    <a:lnB>
                      <a:noFill/>
                    </a:lnB>
                  </a:tcPr>
                </a:tc>
                <a:tc>
                  <a:txBody>
                    <a:bodyPr/>
                    <a:lstStyle/>
                    <a:p>
                      <a:pPr algn="ct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A</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36.65</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41.77</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extLst>
                  <a:ext uri="{0D108BD9-81ED-4DB2-BD59-A6C34878D82A}">
                    <a16:rowId xmlns:a16="http://schemas.microsoft.com/office/drawing/2014/main" val="10002"/>
                  </a:ext>
                </a:extLst>
              </a:tr>
              <a:tr h="286090">
                <a:tc>
                  <a:txBody>
                    <a:bodyPr/>
                    <a:lstStyle/>
                    <a:p>
                      <a:pPr>
                        <a:lnSpc>
                          <a:spcPct val="115000"/>
                        </a:lnSpc>
                        <a:spcAft>
                          <a:spcPts val="1000"/>
                        </a:spcAft>
                      </a:pPr>
                      <a:r>
                        <a:rPr lang="en-US" sz="1000" b="1">
                          <a:effectLst/>
                          <a:latin typeface="Calibri" panose="020F0502020204030204" pitchFamily="34" charset="0"/>
                          <a:ea typeface="Calibri" panose="020F0502020204030204" pitchFamily="34" charset="0"/>
                          <a:cs typeface="Arial" panose="020B0604020202020204" pitchFamily="34" charset="0"/>
                        </a:rPr>
                        <a:t>Na</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a:noFill/>
                    </a:lnT>
                    <a:lnB>
                      <a:noFill/>
                    </a:lnB>
                    <a:solidFill>
                      <a:srgbClr val="C0C0C0"/>
                    </a:solidFill>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Ka</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14.1</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4.9615</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0.0043</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0.0023</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0.49</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0.45</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0.4728</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2.33</a:t>
                      </a:r>
                    </a:p>
                  </a:txBody>
                  <a:tcPr marL="44010" marR="44010" marT="0" marB="0">
                    <a:lnL>
                      <a:noFill/>
                    </a:lnL>
                    <a:lnR>
                      <a:noFill/>
                    </a:lnR>
                    <a:lnT>
                      <a:noFill/>
                    </a:lnT>
                    <a:lnB>
                      <a:noFill/>
                    </a:lnB>
                  </a:tcPr>
                </a:tc>
                <a:tc>
                  <a:txBody>
                    <a:bodyPr/>
                    <a:lstStyle/>
                    <a:p>
                      <a:pPr algn="ct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B</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0.36</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0.63</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extLst>
                  <a:ext uri="{0D108BD9-81ED-4DB2-BD59-A6C34878D82A}">
                    <a16:rowId xmlns:a16="http://schemas.microsoft.com/office/drawing/2014/main" val="10003"/>
                  </a:ext>
                </a:extLst>
              </a:tr>
              <a:tr h="286090">
                <a:tc>
                  <a:txBody>
                    <a:bodyPr/>
                    <a:lstStyle/>
                    <a:p>
                      <a:pPr>
                        <a:lnSpc>
                          <a:spcPct val="115000"/>
                        </a:lnSpc>
                        <a:spcAft>
                          <a:spcPts val="1000"/>
                        </a:spcAft>
                      </a:pPr>
                      <a:r>
                        <a:rPr lang="en-US" sz="1000" b="1">
                          <a:effectLst/>
                          <a:latin typeface="Calibri" panose="020F0502020204030204" pitchFamily="34" charset="0"/>
                          <a:ea typeface="Calibri" panose="020F0502020204030204" pitchFamily="34" charset="0"/>
                          <a:cs typeface="Arial" panose="020B0604020202020204" pitchFamily="34" charset="0"/>
                        </a:rPr>
                        <a:t>Al</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a:noFill/>
                    </a:lnT>
                    <a:lnB>
                      <a:noFill/>
                    </a:lnB>
                    <a:solidFill>
                      <a:srgbClr val="C0C0C0"/>
                    </a:solidFill>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Ka</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5.4</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4.9615</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0.0016</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0.0009</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0.12</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0.09</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0.7291</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2.09</a:t>
                      </a:r>
                    </a:p>
                  </a:txBody>
                  <a:tcPr marL="44010" marR="44010" marT="0" marB="0">
                    <a:lnL>
                      <a:noFill/>
                    </a:lnL>
                    <a:lnR>
                      <a:noFill/>
                    </a:lnR>
                    <a:lnT>
                      <a:noFill/>
                    </a:lnT>
                    <a:lnB>
                      <a:noFill/>
                    </a:lnB>
                  </a:tcPr>
                </a:tc>
                <a:tc>
                  <a:txBody>
                    <a:bodyPr/>
                    <a:lstStyle/>
                    <a:p>
                      <a:pPr algn="ct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B</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0.07</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0.17</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extLst>
                  <a:ext uri="{0D108BD9-81ED-4DB2-BD59-A6C34878D82A}">
                    <a16:rowId xmlns:a16="http://schemas.microsoft.com/office/drawing/2014/main" val="10004"/>
                  </a:ext>
                </a:extLst>
              </a:tr>
              <a:tr h="286090">
                <a:tc>
                  <a:txBody>
                    <a:bodyPr/>
                    <a:lstStyle/>
                    <a:p>
                      <a:pPr>
                        <a:lnSpc>
                          <a:spcPct val="115000"/>
                        </a:lnSpc>
                        <a:spcAft>
                          <a:spcPts val="1000"/>
                        </a:spcAft>
                      </a:pPr>
                      <a:r>
                        <a:rPr lang="en-US" sz="1000" b="1">
                          <a:effectLst/>
                          <a:latin typeface="Calibri" panose="020F0502020204030204" pitchFamily="34" charset="0"/>
                          <a:ea typeface="Calibri" panose="020F0502020204030204" pitchFamily="34" charset="0"/>
                          <a:cs typeface="Arial" panose="020B0604020202020204" pitchFamily="34" charset="0"/>
                        </a:rPr>
                        <a:t>Si</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a:noFill/>
                    </a:lnT>
                    <a:lnB>
                      <a:noFill/>
                    </a:lnB>
                    <a:solidFill>
                      <a:srgbClr val="C0C0C0"/>
                    </a:solidFill>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Ka</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10.7</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4.9615</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0.0034</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0.0018</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0.22</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0.16</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0.8392</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2.18</a:t>
                      </a:r>
                    </a:p>
                  </a:txBody>
                  <a:tcPr marL="44010" marR="44010" marT="0" marB="0">
                    <a:lnL>
                      <a:noFill/>
                    </a:lnL>
                    <a:lnR>
                      <a:noFill/>
                    </a:lnR>
                    <a:lnT>
                      <a:noFill/>
                    </a:lnT>
                    <a:lnB>
                      <a:noFill/>
                    </a:lnB>
                  </a:tcPr>
                </a:tc>
                <a:tc>
                  <a:txBody>
                    <a:bodyPr/>
                    <a:lstStyle/>
                    <a:p>
                      <a:pPr algn="ct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B</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0.15</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0.28</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extLst>
                  <a:ext uri="{0D108BD9-81ED-4DB2-BD59-A6C34878D82A}">
                    <a16:rowId xmlns:a16="http://schemas.microsoft.com/office/drawing/2014/main" val="10005"/>
                  </a:ext>
                </a:extLst>
              </a:tr>
              <a:tr h="286090">
                <a:tc>
                  <a:txBody>
                    <a:bodyPr/>
                    <a:lstStyle/>
                    <a:p>
                      <a:pPr>
                        <a:lnSpc>
                          <a:spcPct val="115000"/>
                        </a:lnSpc>
                        <a:spcAft>
                          <a:spcPts val="1000"/>
                        </a:spcAft>
                      </a:pPr>
                      <a:r>
                        <a:rPr lang="en-US" sz="1000" b="1">
                          <a:effectLst/>
                          <a:latin typeface="Calibri" panose="020F0502020204030204" pitchFamily="34" charset="0"/>
                          <a:ea typeface="Calibri" panose="020F0502020204030204" pitchFamily="34" charset="0"/>
                          <a:cs typeface="Arial" panose="020B0604020202020204" pitchFamily="34" charset="0"/>
                        </a:rPr>
                        <a:t>P</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a:noFill/>
                    </a:lnT>
                    <a:lnB>
                      <a:noFill/>
                    </a:lnB>
                    <a:solidFill>
                      <a:srgbClr val="C0C0C0"/>
                    </a:solidFill>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Ka</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835.6</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4.9615</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0.2975</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0.1600</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18.67</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12.51</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0.8568</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16.16</a:t>
                      </a:r>
                    </a:p>
                  </a:txBody>
                  <a:tcPr marL="44010" marR="44010" marT="0" marB="0">
                    <a:lnL>
                      <a:noFill/>
                    </a:lnL>
                    <a:lnR>
                      <a:noFill/>
                    </a:lnR>
                    <a:lnT>
                      <a:noFill/>
                    </a:lnT>
                    <a:lnB>
                      <a:noFill/>
                    </a:lnB>
                  </a:tcPr>
                </a:tc>
                <a:tc>
                  <a:txBody>
                    <a:bodyPr/>
                    <a:lstStyle/>
                    <a:p>
                      <a:pPr algn="ct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A</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18.03</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19.32</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extLst>
                  <a:ext uri="{0D108BD9-81ED-4DB2-BD59-A6C34878D82A}">
                    <a16:rowId xmlns:a16="http://schemas.microsoft.com/office/drawing/2014/main" val="10006"/>
                  </a:ext>
                </a:extLst>
              </a:tr>
              <a:tr h="286090">
                <a:tc>
                  <a:txBody>
                    <a:bodyPr/>
                    <a:lstStyle/>
                    <a:p>
                      <a:pPr>
                        <a:lnSpc>
                          <a:spcPct val="115000"/>
                        </a:lnSpc>
                        <a:spcAft>
                          <a:spcPts val="1000"/>
                        </a:spcAft>
                      </a:pPr>
                      <a:r>
                        <a:rPr lang="en-US" sz="1000" b="1">
                          <a:effectLst/>
                          <a:latin typeface="Calibri" panose="020F0502020204030204" pitchFamily="34" charset="0"/>
                          <a:ea typeface="Calibri" panose="020F0502020204030204" pitchFamily="34" charset="0"/>
                          <a:cs typeface="Arial" panose="020B0604020202020204" pitchFamily="34" charset="0"/>
                        </a:rPr>
                        <a:t>Ca</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a:noFill/>
                    </a:lnT>
                    <a:lnB>
                      <a:noFill/>
                    </a:lnB>
                    <a:solidFill>
                      <a:srgbClr val="C0C0C0"/>
                    </a:solidFill>
                  </a:tcPr>
                </a:tc>
                <a:tc>
                  <a:txBody>
                    <a:bodyPr/>
                    <a:lstStyle/>
                    <a:p>
                      <a:pPr>
                        <a:lnSpc>
                          <a:spcPct val="115000"/>
                        </a:lnSpc>
                        <a:spcAft>
                          <a:spcPts val="1000"/>
                        </a:spcAft>
                      </a:pPr>
                      <a:r>
                        <a:rPr lang="en-US" sz="1000" dirty="0" err="1">
                          <a:effectLst/>
                          <a:latin typeface="Calibri" panose="020F0502020204030204" pitchFamily="34" charset="0"/>
                          <a:ea typeface="Calibri" panose="020F0502020204030204" pitchFamily="34" charset="0"/>
                          <a:cs typeface="Arial" panose="020B0604020202020204" pitchFamily="34" charset="0"/>
                        </a:rPr>
                        <a:t>Ka</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a:noFill/>
                    </a:lnT>
                    <a:lnB>
                      <a:noFill/>
                    </a:lnB>
                  </a:tcPr>
                </a:tc>
                <a:tc>
                  <a:txBody>
                    <a:bodyPr/>
                    <a:lstStyle/>
                    <a:p>
                      <a:pPr>
                        <a:lnSpc>
                          <a:spcPct val="115000"/>
                        </a:lnSpc>
                        <a:spcAft>
                          <a:spcPts val="1000"/>
                        </a:spcAft>
                      </a:pPr>
                      <a:r>
                        <a:rPr lang="en-US" sz="1000" dirty="0">
                          <a:effectLst/>
                          <a:latin typeface="Calibri" panose="020F0502020204030204" pitchFamily="34" charset="0"/>
                          <a:ea typeface="Calibri" panose="020F0502020204030204" pitchFamily="34" charset="0"/>
                          <a:cs typeface="Arial" panose="020B0604020202020204" pitchFamily="34" charset="0"/>
                        </a:rPr>
                        <a:t>795.6</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0.7319</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0.4896</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0.2633</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29.23</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15.13</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0.9007</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29.76</a:t>
                      </a:r>
                    </a:p>
                  </a:txBody>
                  <a:tcPr marL="44010" marR="44010" marT="0" marB="0">
                    <a:lnL>
                      <a:noFill/>
                    </a:lnL>
                    <a:lnR>
                      <a:noFill/>
                    </a:lnR>
                    <a:lnT>
                      <a:noFill/>
                    </a:lnT>
                    <a:lnB>
                      <a:noFill/>
                    </a:lnB>
                  </a:tcPr>
                </a:tc>
                <a:tc>
                  <a:txBody>
                    <a:bodyPr/>
                    <a:lstStyle/>
                    <a:p>
                      <a:pPr algn="ct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A</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28.20</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30.27</a:t>
                      </a:r>
                    </a:p>
                  </a:txBody>
                  <a:tcPr marL="44010" marR="44010" marT="0" marB="0">
                    <a:lnL>
                      <a:noFill/>
                    </a:lnL>
                    <a:lnR>
                      <a:noFill/>
                    </a:lnR>
                    <a:lnT>
                      <a:noFill/>
                    </a:lnT>
                    <a:lnB>
                      <a:noFill/>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a:noFill/>
                    </a:lnB>
                  </a:tcPr>
                </a:tc>
                <a:extLst>
                  <a:ext uri="{0D108BD9-81ED-4DB2-BD59-A6C34878D82A}">
                    <a16:rowId xmlns:a16="http://schemas.microsoft.com/office/drawing/2014/main" val="10007"/>
                  </a:ext>
                </a:extLst>
              </a:tr>
              <a:tr h="286090">
                <a:tc>
                  <a:txBody>
                    <a:bodyPr/>
                    <a:lstStyle/>
                    <a:p>
                      <a:pPr>
                        <a:lnSpc>
                          <a:spcPct val="115000"/>
                        </a:lnSpc>
                        <a:spcAft>
                          <a:spcPts val="1000"/>
                        </a:spcAft>
                      </a:pPr>
                      <a:r>
                        <a:rPr lang="en-US" sz="1000" b="1">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44010" marR="44010" marT="0" marB="0">
                    <a:lnL>
                      <a:noFill/>
                    </a:lnL>
                    <a:lnR>
                      <a:noFill/>
                    </a:lnR>
                    <a:lnT>
                      <a:noFill/>
                    </a:lnT>
                    <a:lnB w="19050" cap="flat" cmpd="sng" algn="ctr">
                      <a:solidFill>
                        <a:srgbClr val="000000"/>
                      </a:solidFill>
                      <a:prstDash val="solid"/>
                      <a:round/>
                      <a:headEnd type="none" w="med" len="med"/>
                      <a:tailEnd type="none" w="med" len="med"/>
                    </a:lnB>
                    <a:solidFill>
                      <a:srgbClr val="C0C0C0"/>
                    </a:solidFill>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dirty="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dirty="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dirty="0">
                          <a:effectLst/>
                          <a:latin typeface="Calibri" panose="020F0502020204030204" pitchFamily="34" charset="0"/>
                          <a:ea typeface="Calibri" panose="020F0502020204030204" pitchFamily="34" charset="0"/>
                          <a:cs typeface="Arial" panose="020B0604020202020204" pitchFamily="34" charset="0"/>
                        </a:rPr>
                        <a:t>1.0000</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0.5378</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100.00</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100.00</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dirty="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effectLst/>
                          <a:latin typeface="Calibri" panose="020F0502020204030204" pitchFamily="34" charset="0"/>
                          <a:ea typeface="Calibri" panose="020F0502020204030204" pitchFamily="34" charset="0"/>
                          <a:cs typeface="Arial" panose="020B0604020202020204" pitchFamily="34" charset="0"/>
                        </a:rPr>
                        <a:t> </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dirty="0">
                          <a:effectLst/>
                          <a:latin typeface="Calibri" panose="020F0502020204030204" pitchFamily="34" charset="0"/>
                          <a:ea typeface="Calibri" panose="020F0502020204030204" pitchFamily="34" charset="0"/>
                          <a:cs typeface="Arial" panose="020B0604020202020204" pitchFamily="34" charset="0"/>
                        </a:rPr>
                        <a:t>0.00</a:t>
                      </a:r>
                    </a:p>
                  </a:txBody>
                  <a:tcPr marL="44010" marR="44010"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11" name="Picture 10"/>
          <p:cNvPicPr/>
          <p:nvPr/>
        </p:nvPicPr>
        <p:blipFill>
          <a:blip r:embed="rId3"/>
          <a:stretch>
            <a:fillRect/>
          </a:stretch>
        </p:blipFill>
        <p:spPr>
          <a:xfrm>
            <a:off x="8099098" y="3498762"/>
            <a:ext cx="4129811" cy="3041073"/>
          </a:xfrm>
          <a:prstGeom prst="rect">
            <a:avLst/>
          </a:prstGeom>
        </p:spPr>
      </p:pic>
      <p:sp>
        <p:nvSpPr>
          <p:cNvPr id="12" name="Text Placeholder 3"/>
          <p:cNvSpPr txBox="1">
            <a:spLocks/>
          </p:cNvSpPr>
          <p:nvPr/>
        </p:nvSpPr>
        <p:spPr>
          <a:xfrm>
            <a:off x="2849695" y="3147974"/>
            <a:ext cx="1905185" cy="525870"/>
          </a:xfrm>
          <a:prstGeom prst="rect">
            <a:avLst/>
          </a:prstGeom>
        </p:spPr>
        <p:style>
          <a:lnRef idx="1">
            <a:schemeClr val="dk1"/>
          </a:lnRef>
          <a:fillRef idx="3">
            <a:schemeClr val="dk1"/>
          </a:fillRef>
          <a:effectRef idx="2">
            <a:schemeClr val="dk1"/>
          </a:effectRef>
          <a:fontRef idx="minor">
            <a:schemeClr val="lt1"/>
          </a:fontRef>
        </p:style>
        <p:txBody>
          <a:bodyPr vert="horz" lIns="109728" tIns="109728" rIns="109728" bIns="91440" rtlCol="0">
            <a:normAutofit lnSpcReduction="10000"/>
          </a:bodyPr>
          <a:lstStyle>
            <a:lvl1pPr marL="0" indent="0" algn="l" defTabSz="914400" rtl="0" eaLnBrk="1" latinLnBrk="0" hangingPunct="1">
              <a:lnSpc>
                <a:spcPct val="140000"/>
              </a:lnSpc>
              <a:spcBef>
                <a:spcPts val="1400"/>
              </a:spcBef>
              <a:buFont typeface="Corbel" panose="020B0503020204020204" pitchFamily="34" charset="0"/>
              <a:buNone/>
              <a:defRPr sz="1600" b="0" kern="1200" spc="0" baseline="0">
                <a:solidFill>
                  <a:schemeClr val="lt1"/>
                </a:solidFill>
                <a:latin typeface="+mn-lt"/>
                <a:ea typeface="+mn-ea"/>
                <a:cs typeface="+mn-cs"/>
              </a:defRPr>
            </a:lvl1pPr>
            <a:lvl2pPr marL="457200" indent="0" algn="l" defTabSz="914400" rtl="0" eaLnBrk="1" latinLnBrk="0" hangingPunct="1">
              <a:lnSpc>
                <a:spcPct val="140000"/>
              </a:lnSpc>
              <a:spcBef>
                <a:spcPts val="930"/>
              </a:spcBef>
              <a:buFont typeface="Corbel" panose="020B0503020204020204" pitchFamily="34" charset="0"/>
              <a:buNone/>
              <a:defRPr sz="1400" kern="1200" spc="0" baseline="0">
                <a:solidFill>
                  <a:schemeClr val="lt1"/>
                </a:solidFill>
                <a:latin typeface="+mn-lt"/>
                <a:ea typeface="+mn-ea"/>
                <a:cs typeface="+mn-cs"/>
              </a:defRPr>
            </a:lvl2pPr>
            <a:lvl3pPr marL="914400" indent="0" algn="l" defTabSz="914400" rtl="0" eaLnBrk="1" latinLnBrk="0" hangingPunct="1">
              <a:lnSpc>
                <a:spcPct val="140000"/>
              </a:lnSpc>
              <a:spcBef>
                <a:spcPts val="930"/>
              </a:spcBef>
              <a:buFont typeface="Corbel" panose="020B0503020204020204" pitchFamily="34" charset="0"/>
              <a:buNone/>
              <a:defRPr sz="1200" i="1" kern="1200" spc="0" baseline="0">
                <a:solidFill>
                  <a:schemeClr val="lt1"/>
                </a:solidFill>
                <a:latin typeface="+mn-lt"/>
                <a:ea typeface="+mn-ea"/>
                <a:cs typeface="+mn-cs"/>
              </a:defRPr>
            </a:lvl3pPr>
            <a:lvl4pPr marL="1371600" indent="0" algn="l" defTabSz="914400" rtl="0" eaLnBrk="1" latinLnBrk="0" hangingPunct="1">
              <a:lnSpc>
                <a:spcPct val="140000"/>
              </a:lnSpc>
              <a:spcBef>
                <a:spcPts val="930"/>
              </a:spcBef>
              <a:buFont typeface="Corbel" panose="020B0503020204020204" pitchFamily="34" charset="0"/>
              <a:buNone/>
              <a:defRPr sz="1000" kern="1200" spc="0" baseline="0">
                <a:solidFill>
                  <a:schemeClr val="lt1"/>
                </a:solidFill>
                <a:latin typeface="+mn-lt"/>
                <a:ea typeface="+mn-ea"/>
                <a:cs typeface="+mn-cs"/>
              </a:defRPr>
            </a:lvl4pPr>
            <a:lvl5pPr marL="1828800" indent="0" algn="l" defTabSz="914400" rtl="0" eaLnBrk="1" latinLnBrk="0" hangingPunct="1">
              <a:lnSpc>
                <a:spcPct val="140000"/>
              </a:lnSpc>
              <a:spcBef>
                <a:spcPts val="930"/>
              </a:spcBef>
              <a:buFont typeface="Corbel" panose="020B0503020204020204" pitchFamily="34" charset="0"/>
              <a:buNone/>
              <a:defRPr sz="1000" i="1" kern="1200" spc="0" baseline="0">
                <a:solidFill>
                  <a:schemeClr val="lt1"/>
                </a:solidFill>
                <a:latin typeface="+mn-lt"/>
                <a:ea typeface="+mn-ea"/>
                <a:cs typeface="+mn-cs"/>
              </a:defRPr>
            </a:lvl5pPr>
            <a:lvl6pPr marL="2286000" indent="0" algn="l" defTabSz="914400" rtl="0" eaLnBrk="1" latinLnBrk="0" hangingPunct="1">
              <a:lnSpc>
                <a:spcPct val="111000"/>
              </a:lnSpc>
              <a:spcBef>
                <a:spcPts val="930"/>
              </a:spcBef>
              <a:buFont typeface="Corbel" panose="020B0503020204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111000"/>
              </a:lnSpc>
              <a:spcBef>
                <a:spcPts val="930"/>
              </a:spcBef>
              <a:buFont typeface="Corbel" panose="020B0503020204020204" pitchFamily="34" charset="0"/>
              <a:buNone/>
              <a:defRPr sz="1000" i="1" kern="1200">
                <a:solidFill>
                  <a:schemeClr val="lt1"/>
                </a:solidFill>
                <a:latin typeface="+mn-lt"/>
                <a:ea typeface="+mn-ea"/>
                <a:cs typeface="+mn-cs"/>
              </a:defRPr>
            </a:lvl7pPr>
            <a:lvl8pPr marL="3200400" indent="0" algn="l" defTabSz="914400" rtl="0" eaLnBrk="1" latinLnBrk="0" hangingPunct="1">
              <a:lnSpc>
                <a:spcPct val="111000"/>
              </a:lnSpc>
              <a:spcBef>
                <a:spcPts val="930"/>
              </a:spcBef>
              <a:buFont typeface="Corbel" panose="020B0503020204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111000"/>
              </a:lnSpc>
              <a:spcBef>
                <a:spcPts val="930"/>
              </a:spcBef>
              <a:buFont typeface="Corbel" panose="020B0503020204020204" pitchFamily="34" charset="0"/>
              <a:buNone/>
              <a:defRPr sz="1000" i="1" kern="1200">
                <a:solidFill>
                  <a:schemeClr val="lt1"/>
                </a:solidFill>
                <a:latin typeface="+mn-lt"/>
                <a:ea typeface="+mn-ea"/>
                <a:cs typeface="+mn-cs"/>
              </a:defRPr>
            </a:lvl9pPr>
          </a:lstStyle>
          <a:p>
            <a:r>
              <a:rPr lang="en-US" dirty="0" smtClean="0"/>
              <a:t>     With plasma </a:t>
            </a:r>
            <a:endParaRPr lang="ar-SA" dirty="0"/>
          </a:p>
        </p:txBody>
      </p:sp>
      <p:sp>
        <p:nvSpPr>
          <p:cNvPr id="13" name="Right Arrow 12"/>
          <p:cNvSpPr/>
          <p:nvPr/>
        </p:nvSpPr>
        <p:spPr>
          <a:xfrm>
            <a:off x="0" y="2225964"/>
            <a:ext cx="296313" cy="166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Right Arrow 13"/>
          <p:cNvSpPr/>
          <p:nvPr/>
        </p:nvSpPr>
        <p:spPr>
          <a:xfrm>
            <a:off x="-1" y="2494483"/>
            <a:ext cx="296313" cy="166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Right Arrow 14"/>
          <p:cNvSpPr/>
          <p:nvPr/>
        </p:nvSpPr>
        <p:spPr>
          <a:xfrm>
            <a:off x="37694" y="5546437"/>
            <a:ext cx="296313" cy="166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Right Arrow 15"/>
          <p:cNvSpPr/>
          <p:nvPr/>
        </p:nvSpPr>
        <p:spPr>
          <a:xfrm>
            <a:off x="40217" y="5814956"/>
            <a:ext cx="296313" cy="166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18" name="Straight Connector 17"/>
          <p:cNvCxnSpPr/>
          <p:nvPr/>
        </p:nvCxnSpPr>
        <p:spPr>
          <a:xfrm flipV="1">
            <a:off x="1052945" y="5698836"/>
            <a:ext cx="424873" cy="13855"/>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052945" y="6004966"/>
            <a:ext cx="424873" cy="13855"/>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965200" y="2397501"/>
            <a:ext cx="424873" cy="13855"/>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965200" y="2747025"/>
            <a:ext cx="424873" cy="13855"/>
          </a:xfrm>
          <a:prstGeom prst="line">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02606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lack Background Images - Free Download on Fre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4" y="0"/>
            <a:ext cx="12176276" cy="6843312"/>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لمحتوى 1"/>
          <p:cNvSpPr>
            <a:spLocks noGrp="1"/>
          </p:cNvSpPr>
          <p:nvPr>
            <p:ph sz="quarter" idx="4"/>
          </p:nvPr>
        </p:nvSpPr>
        <p:spPr>
          <a:xfrm>
            <a:off x="139853" y="1250518"/>
            <a:ext cx="11897957" cy="2285785"/>
          </a:xfrm>
        </p:spPr>
        <p:txBody>
          <a:bodyPr>
            <a:noAutofit/>
          </a:bodyPr>
          <a:lstStyle/>
          <a:p>
            <a:pPr algn="ctr">
              <a:lnSpc>
                <a:spcPct val="100000"/>
              </a:lnSpc>
              <a:spcBef>
                <a:spcPts val="0"/>
              </a:spcBef>
            </a:pPr>
            <a:r>
              <a:rPr lang="en-US" sz="6000" dirty="0" smtClean="0">
                <a:solidFill>
                  <a:srgbClr val="C00000"/>
                </a:solidFill>
              </a:rPr>
              <a:t>A</a:t>
            </a:r>
            <a:r>
              <a:rPr lang="en-US" sz="3600" dirty="0" smtClean="0">
                <a:solidFill>
                  <a:schemeClr val="bg1"/>
                </a:solidFill>
              </a:rPr>
              <a:t>PPLICATIONS </a:t>
            </a:r>
            <a:r>
              <a:rPr lang="en-US" sz="6000" dirty="0" smtClean="0">
                <a:solidFill>
                  <a:schemeClr val="bg1"/>
                </a:solidFill>
                <a:latin typeface="Palace Script MT" panose="030303020206070C0B05" pitchFamily="66" charset="0"/>
              </a:rPr>
              <a:t>of   </a:t>
            </a:r>
            <a:r>
              <a:rPr lang="en-US" sz="6000" dirty="0" smtClean="0">
                <a:solidFill>
                  <a:srgbClr val="C00000"/>
                </a:solidFill>
              </a:rPr>
              <a:t>N</a:t>
            </a:r>
            <a:r>
              <a:rPr lang="en-US" sz="3600" dirty="0" smtClean="0">
                <a:solidFill>
                  <a:schemeClr val="bg1"/>
                </a:solidFill>
              </a:rPr>
              <a:t>ON-</a:t>
            </a:r>
            <a:r>
              <a:rPr lang="en-US" sz="6000" dirty="0">
                <a:solidFill>
                  <a:srgbClr val="C00000"/>
                </a:solidFill>
              </a:rPr>
              <a:t>T</a:t>
            </a:r>
            <a:r>
              <a:rPr lang="en-US" sz="3600" dirty="0" smtClean="0">
                <a:solidFill>
                  <a:schemeClr val="bg1"/>
                </a:solidFill>
              </a:rPr>
              <a:t>HERMAL </a:t>
            </a:r>
            <a:r>
              <a:rPr lang="en-US" sz="6000" dirty="0" smtClean="0">
                <a:solidFill>
                  <a:srgbClr val="C00000"/>
                </a:solidFill>
              </a:rPr>
              <a:t>P</a:t>
            </a:r>
            <a:r>
              <a:rPr lang="en-US" sz="3600" dirty="0" smtClean="0">
                <a:solidFill>
                  <a:schemeClr val="bg1"/>
                </a:solidFill>
              </a:rPr>
              <a:t>LASMA </a:t>
            </a:r>
            <a:r>
              <a:rPr lang="en-US" sz="6000" dirty="0" smtClean="0">
                <a:solidFill>
                  <a:schemeClr val="bg1"/>
                </a:solidFill>
                <a:latin typeface="Palace Script MT" panose="030303020206070C0B05" pitchFamily="66" charset="0"/>
              </a:rPr>
              <a:t>in </a:t>
            </a:r>
            <a:r>
              <a:rPr lang="en-US" sz="6000" dirty="0" smtClean="0">
                <a:solidFill>
                  <a:srgbClr val="C00000"/>
                </a:solidFill>
              </a:rPr>
              <a:t>D</a:t>
            </a:r>
            <a:r>
              <a:rPr lang="en-US" sz="3600" dirty="0" smtClean="0">
                <a:solidFill>
                  <a:schemeClr val="bg1"/>
                </a:solidFill>
              </a:rPr>
              <a:t>ENTAL </a:t>
            </a:r>
            <a:r>
              <a:rPr lang="en-US" sz="6000" dirty="0" smtClean="0">
                <a:solidFill>
                  <a:srgbClr val="C00000"/>
                </a:solidFill>
              </a:rPr>
              <a:t>L</a:t>
            </a:r>
            <a:r>
              <a:rPr lang="en-US" sz="3600" dirty="0" smtClean="0">
                <a:solidFill>
                  <a:schemeClr val="bg1"/>
                </a:solidFill>
              </a:rPr>
              <a:t>ABORATORY </a:t>
            </a:r>
            <a:endParaRPr lang="en-US" sz="3600" dirty="0">
              <a:solidFill>
                <a:schemeClr val="bg1"/>
              </a:solidFill>
            </a:endParaRPr>
          </a:p>
        </p:txBody>
      </p:sp>
    </p:spTree>
    <p:extLst>
      <p:ext uri="{BB962C8B-B14F-4D97-AF65-F5344CB8AC3E}">
        <p14:creationId xmlns:p14="http://schemas.microsoft.com/office/powerpoint/2010/main" val="27667212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مستطيل 10"/>
          <p:cNvSpPr/>
          <p:nvPr/>
        </p:nvSpPr>
        <p:spPr>
          <a:xfrm>
            <a:off x="682201" y="458616"/>
            <a:ext cx="11043636" cy="1200329"/>
          </a:xfrm>
          <a:prstGeom prst="rect">
            <a:avLst/>
          </a:prstGeom>
        </p:spPr>
        <p:txBody>
          <a:bodyPr wrap="square">
            <a:spAutoFit/>
          </a:bodyPr>
          <a:lstStyle/>
          <a:p>
            <a:r>
              <a:rPr lang="en-US" sz="7200" dirty="0" smtClean="0">
                <a:solidFill>
                  <a:srgbClr val="C00000"/>
                </a:solidFill>
                <a:latin typeface="Brush Script MT" panose="03060802040406070304" pitchFamily="66" charset="0"/>
              </a:rPr>
              <a:t>S</a:t>
            </a:r>
            <a:r>
              <a:rPr lang="en-US" sz="2800" dirty="0" smtClean="0">
                <a:solidFill>
                  <a:schemeClr val="bg1"/>
                </a:solidFill>
                <a:latin typeface="Bahnschrift SemiBold SemiConden" panose="020B0502040204020203" pitchFamily="34" charset="0"/>
              </a:rPr>
              <a:t>URFACE PRE-TREATMENT OF CROWNS PRIOR TO STAINING &amp; GLAZING </a:t>
            </a:r>
            <a:endParaRPr lang="en-US" sz="2800" dirty="0">
              <a:solidFill>
                <a:schemeClr val="bg1"/>
              </a:solidFill>
              <a:latin typeface="Bahnschrift SemiBold SemiConden" panose="020B0502040204020203" pitchFamily="34" charset="0"/>
            </a:endParaRPr>
          </a:p>
        </p:txBody>
      </p:sp>
      <p:pic>
        <p:nvPicPr>
          <p:cNvPr id="12" name="IMG_556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451513" y="2672469"/>
            <a:ext cx="3341555" cy="3049255"/>
          </a:xfrm>
        </p:spPr>
      </p:pic>
      <p:pic>
        <p:nvPicPr>
          <p:cNvPr id="13" name="IMG_3296">
            <a:hlinkClick r:id="" action="ppaction://media"/>
          </p:cNvPr>
          <p:cNvPicPr>
            <a:picLocks noGrp="1" noChangeAspect="1"/>
          </p:cNvPicPr>
          <p:nvPr>
            <p:ph idx="1"/>
            <a:videoFile r:link="rId4"/>
            <p:extLst>
              <p:ext uri="{DAA4B4D4-6D71-4841-9C94-3DE7FCFB9230}">
                <p14:media xmlns:p14="http://schemas.microsoft.com/office/powerpoint/2010/main" r:embed="rId3"/>
              </p:ext>
            </p:extLst>
          </p:nvPr>
        </p:nvPicPr>
        <p:blipFill>
          <a:blip r:embed="rId7"/>
          <a:stretch>
            <a:fillRect/>
          </a:stretch>
        </p:blipFill>
        <p:spPr>
          <a:xfrm>
            <a:off x="6857063" y="2672469"/>
            <a:ext cx="3610128" cy="3065863"/>
          </a:xfrm>
        </p:spPr>
      </p:pic>
    </p:spTree>
    <p:extLst>
      <p:ext uri="{BB962C8B-B14F-4D97-AF65-F5344CB8AC3E}">
        <p14:creationId xmlns:p14="http://schemas.microsoft.com/office/powerpoint/2010/main" val="2347913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صورة 5"/>
          <p:cNvPicPr>
            <a:picLocks noChangeAspect="1"/>
          </p:cNvPicPr>
          <p:nvPr/>
        </p:nvPicPr>
        <p:blipFill>
          <a:blip r:embed="rId2"/>
          <a:stretch>
            <a:fillRect/>
          </a:stretch>
        </p:blipFill>
        <p:spPr>
          <a:xfrm>
            <a:off x="-21510" y="28352"/>
            <a:ext cx="6131816" cy="6859035"/>
          </a:xfrm>
          <a:prstGeom prst="rect">
            <a:avLst/>
          </a:prstGeom>
        </p:spPr>
      </p:pic>
      <p:pic>
        <p:nvPicPr>
          <p:cNvPr id="7"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306" y="-13908"/>
            <a:ext cx="6045817" cy="6871908"/>
          </a:xfrm>
          <a:prstGeom prst="rect">
            <a:avLst/>
          </a:prstGeom>
        </p:spPr>
      </p:pic>
    </p:spTree>
    <p:extLst>
      <p:ext uri="{BB962C8B-B14F-4D97-AF65-F5344CB8AC3E}">
        <p14:creationId xmlns:p14="http://schemas.microsoft.com/office/powerpoint/2010/main" val="28023035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صورة 5"/>
          <p:cNvPicPr>
            <a:picLocks noChangeAspect="1"/>
          </p:cNvPicPr>
          <p:nvPr/>
        </p:nvPicPr>
        <p:blipFill>
          <a:blip r:embed="rId2"/>
          <a:stretch>
            <a:fillRect/>
          </a:stretch>
        </p:blipFill>
        <p:spPr>
          <a:xfrm>
            <a:off x="3130477" y="172122"/>
            <a:ext cx="5529430" cy="6433079"/>
          </a:xfrm>
          <a:prstGeom prst="rect">
            <a:avLst/>
          </a:prstGeom>
        </p:spPr>
      </p:pic>
    </p:spTree>
    <p:extLst>
      <p:ext uri="{BB962C8B-B14F-4D97-AF65-F5344CB8AC3E}">
        <p14:creationId xmlns:p14="http://schemas.microsoft.com/office/powerpoint/2010/main" val="28231129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صورة 5"/>
          <p:cNvPicPr>
            <a:picLocks noChangeAspect="1"/>
          </p:cNvPicPr>
          <p:nvPr/>
        </p:nvPicPr>
        <p:blipFill>
          <a:blip r:embed="rId2"/>
          <a:stretch>
            <a:fillRect/>
          </a:stretch>
        </p:blipFill>
        <p:spPr>
          <a:xfrm>
            <a:off x="3043703" y="-10758"/>
            <a:ext cx="5559463" cy="6868758"/>
          </a:xfrm>
          <a:prstGeom prst="rect">
            <a:avLst/>
          </a:prstGeom>
        </p:spPr>
      </p:pic>
    </p:spTree>
    <p:extLst>
      <p:ext uri="{BB962C8B-B14F-4D97-AF65-F5344CB8AC3E}">
        <p14:creationId xmlns:p14="http://schemas.microsoft.com/office/powerpoint/2010/main" val="18434871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صورة 6"/>
          <p:cNvPicPr>
            <a:picLocks noChangeAspect="1"/>
          </p:cNvPicPr>
          <p:nvPr/>
        </p:nvPicPr>
        <p:blipFill>
          <a:blip r:embed="rId2"/>
          <a:stretch>
            <a:fillRect/>
          </a:stretch>
        </p:blipFill>
        <p:spPr>
          <a:xfrm>
            <a:off x="2732447" y="41710"/>
            <a:ext cx="6260945" cy="6812074"/>
          </a:xfrm>
          <a:prstGeom prst="rect">
            <a:avLst/>
          </a:prstGeom>
        </p:spPr>
      </p:pic>
    </p:spTree>
    <p:extLst>
      <p:ext uri="{BB962C8B-B14F-4D97-AF65-F5344CB8AC3E}">
        <p14:creationId xmlns:p14="http://schemas.microsoft.com/office/powerpoint/2010/main" val="33638353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صورة 5"/>
          <p:cNvPicPr>
            <a:picLocks noChangeAspect="1"/>
          </p:cNvPicPr>
          <p:nvPr/>
        </p:nvPicPr>
        <p:blipFill>
          <a:blip r:embed="rId2"/>
          <a:stretch>
            <a:fillRect/>
          </a:stretch>
        </p:blipFill>
        <p:spPr>
          <a:xfrm>
            <a:off x="2887562" y="0"/>
            <a:ext cx="6026287" cy="6858000"/>
          </a:xfrm>
          <a:prstGeom prst="rect">
            <a:avLst/>
          </a:prstGeom>
        </p:spPr>
      </p:pic>
    </p:spTree>
    <p:extLst>
      <p:ext uri="{BB962C8B-B14F-4D97-AF65-F5344CB8AC3E}">
        <p14:creationId xmlns:p14="http://schemas.microsoft.com/office/powerpoint/2010/main" val="1967444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313" y="1"/>
            <a:ext cx="6085793" cy="6858000"/>
          </a:xfrm>
          <a:prstGeom prst="rect">
            <a:avLst/>
          </a:prstGeom>
        </p:spPr>
      </p:pic>
      <p:pic>
        <p:nvPicPr>
          <p:cNvPr id="3"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5" y="-13908"/>
            <a:ext cx="6045817" cy="6871908"/>
          </a:xfrm>
          <a:prstGeom prst="rect">
            <a:avLst/>
          </a:prstGeom>
        </p:spPr>
      </p:pic>
    </p:spTree>
    <p:extLst>
      <p:ext uri="{BB962C8B-B14F-4D97-AF65-F5344CB8AC3E}">
        <p14:creationId xmlns:p14="http://schemas.microsoft.com/office/powerpoint/2010/main" val="14305541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821" y="-18470"/>
            <a:ext cx="6417889" cy="6967909"/>
          </a:xfrm>
          <a:prstGeom prst="rect">
            <a:avLst/>
          </a:prstGeom>
        </p:spPr>
      </p:pic>
      <p:pic>
        <p:nvPicPr>
          <p:cNvPr id="3"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7" y="-46080"/>
            <a:ext cx="6088811" cy="6961727"/>
          </a:xfrm>
          <a:prstGeom prst="rect">
            <a:avLst/>
          </a:prstGeom>
        </p:spPr>
      </p:pic>
    </p:spTree>
    <p:extLst>
      <p:ext uri="{BB962C8B-B14F-4D97-AF65-F5344CB8AC3E}">
        <p14:creationId xmlns:p14="http://schemas.microsoft.com/office/powerpoint/2010/main" val="2759468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CF3A-C77F-41D2-8879-43D1043E025D}"/>
              </a:ext>
            </a:extLst>
          </p:cNvPr>
          <p:cNvSpPr>
            <a:spLocks noGrp="1"/>
          </p:cNvSpPr>
          <p:nvPr>
            <p:ph type="title"/>
          </p:nvPr>
        </p:nvSpPr>
        <p:spPr>
          <a:xfrm>
            <a:off x="1136152" y="1306820"/>
            <a:ext cx="9566098" cy="1345269"/>
          </a:xfrm>
        </p:spPr>
        <p:txBody>
          <a:bodyPr>
            <a:normAutofit/>
          </a:bodyPr>
          <a:lstStyle/>
          <a:p>
            <a:pPr algn="ctr"/>
            <a:r>
              <a:rPr lang="en-US" sz="4800" dirty="0">
                <a:solidFill>
                  <a:srgbClr val="C00000"/>
                </a:solidFill>
              </a:rPr>
              <a:t>c</a:t>
            </a:r>
            <a:r>
              <a:rPr lang="en-US" sz="4000" dirty="0"/>
              <a:t>lassification of </a:t>
            </a:r>
            <a:r>
              <a:rPr lang="en-US" sz="4000" dirty="0">
                <a:solidFill>
                  <a:srgbClr val="C00000"/>
                </a:solidFill>
              </a:rPr>
              <a:t>P</a:t>
            </a:r>
            <a:r>
              <a:rPr lang="en-US" sz="4000" dirty="0" smtClean="0"/>
              <a:t>lasmas</a:t>
            </a:r>
            <a:endParaRPr lang="en-US" sz="4000" dirty="0"/>
          </a:p>
        </p:txBody>
      </p:sp>
      <p:graphicFrame>
        <p:nvGraphicFramePr>
          <p:cNvPr id="4" name="Content Placeholder 3" descr="Timeline placeholder">
            <a:extLst>
              <a:ext uri="{FF2B5EF4-FFF2-40B4-BE49-F238E27FC236}">
                <a16:creationId xmlns:a16="http://schemas.microsoft.com/office/drawing/2014/main" id="{9072FA75-03CE-492F-80E1-68DC3982C2EF}"/>
              </a:ext>
            </a:extLst>
          </p:cNvPr>
          <p:cNvGraphicFramePr>
            <a:graphicFrameLocks noGrp="1"/>
          </p:cNvGraphicFramePr>
          <p:nvPr>
            <p:ph idx="1"/>
            <p:extLst>
              <p:ext uri="{D42A27DB-BD31-4B8C-83A1-F6EECF244321}">
                <p14:modId xmlns:p14="http://schemas.microsoft.com/office/powerpoint/2010/main" val="515745195"/>
              </p:ext>
            </p:extLst>
          </p:nvPr>
        </p:nvGraphicFramePr>
        <p:xfrm>
          <a:off x="1320800" y="2312988"/>
          <a:ext cx="9566275"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Footer Placeholder 24">
            <a:extLst>
              <a:ext uri="{FF2B5EF4-FFF2-40B4-BE49-F238E27FC236}">
                <a16:creationId xmlns:a16="http://schemas.microsoft.com/office/drawing/2014/main" id="{12ACDBA3-4BE2-42F0-92E3-2F8D173F3E62}"/>
              </a:ext>
            </a:extLst>
          </p:cNvPr>
          <p:cNvSpPr>
            <a:spLocks noGrp="1"/>
          </p:cNvSpPr>
          <p:nvPr>
            <p:ph type="ftr" sz="quarter" idx="11"/>
          </p:nvPr>
        </p:nvSpPr>
        <p:spPr>
          <a:xfrm>
            <a:off x="3878797" y="5850607"/>
            <a:ext cx="4768088" cy="540862"/>
          </a:xfrm>
        </p:spPr>
        <p:style>
          <a:lnRef idx="2">
            <a:schemeClr val="accent1"/>
          </a:lnRef>
          <a:fillRef idx="1">
            <a:schemeClr val="lt1"/>
          </a:fillRef>
          <a:effectRef idx="0">
            <a:schemeClr val="accent1"/>
          </a:effectRef>
          <a:fontRef idx="minor">
            <a:schemeClr val="dk1"/>
          </a:fontRef>
        </p:style>
        <p:txBody>
          <a:bodyPr/>
          <a:lstStyle/>
          <a:p>
            <a:pPr algn="ctr"/>
            <a:r>
              <a:rPr lang="en-US" dirty="0"/>
              <a:t>Gases that can be used to produce </a:t>
            </a:r>
            <a:r>
              <a:rPr lang="en-US" dirty="0" smtClean="0"/>
              <a:t>non-thermal </a:t>
            </a:r>
            <a:r>
              <a:rPr lang="en-US" dirty="0"/>
              <a:t>plasma are</a:t>
            </a:r>
          </a:p>
          <a:p>
            <a:pPr algn="ctr"/>
            <a:r>
              <a:rPr lang="en-US" dirty="0"/>
              <a:t>Helium, Argon, Nitrogen, </a:t>
            </a:r>
            <a:r>
              <a:rPr lang="en-US" dirty="0" smtClean="0"/>
              <a:t>Helix </a:t>
            </a:r>
            <a:r>
              <a:rPr lang="en-US" dirty="0"/>
              <a:t>(a mix of helium and oxygen), and air</a:t>
            </a:r>
            <a:r>
              <a:rPr lang="en-US" dirty="0" smtClean="0"/>
              <a:t>.</a:t>
            </a:r>
            <a:endParaRPr lang="en-US" dirty="0"/>
          </a:p>
        </p:txBody>
      </p:sp>
      <p:pic>
        <p:nvPicPr>
          <p:cNvPr id="7" name="Picture Placeholder 6"/>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38152" b="38152"/>
          <a:stretch>
            <a:fillRect/>
          </a:stretch>
        </p:blipFill>
        <p:spPr>
          <a:xfrm>
            <a:off x="2170429" y="0"/>
            <a:ext cx="7851142" cy="1645920"/>
          </a:xfrm>
        </p:spPr>
      </p:pic>
    </p:spTree>
    <p:extLst>
      <p:ext uri="{BB962C8B-B14F-4D97-AF65-F5344CB8AC3E}">
        <p14:creationId xmlns:p14="http://schemas.microsoft.com/office/powerpoint/2010/main" val="2905447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433" y="-1"/>
            <a:ext cx="6307567" cy="6858000"/>
          </a:xfrm>
          <a:prstGeom prst="rect">
            <a:avLst/>
          </a:prstGeom>
        </p:spPr>
      </p:pic>
      <p:pic>
        <p:nvPicPr>
          <p:cNvPr id="7"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2" y="1"/>
            <a:ext cx="5873431" cy="6857998"/>
          </a:xfrm>
          <a:prstGeom prst="rect">
            <a:avLst/>
          </a:prstGeom>
        </p:spPr>
      </p:pic>
    </p:spTree>
    <p:extLst>
      <p:ext uri="{BB962C8B-B14F-4D97-AF65-F5344CB8AC3E}">
        <p14:creationId xmlns:p14="http://schemas.microsoft.com/office/powerpoint/2010/main" val="7234296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081" y="0"/>
            <a:ext cx="6031783" cy="6857999"/>
          </a:xfrm>
          <a:prstGeom prst="rect">
            <a:avLst/>
          </a:prstGeom>
        </p:spPr>
      </p:pic>
      <p:pic>
        <p:nvPicPr>
          <p:cNvPr id="9"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1" y="0"/>
            <a:ext cx="6226012" cy="6857999"/>
          </a:xfrm>
          <a:prstGeom prst="rect">
            <a:avLst/>
          </a:prstGeom>
        </p:spPr>
      </p:pic>
    </p:spTree>
    <p:extLst>
      <p:ext uri="{BB962C8B-B14F-4D97-AF65-F5344CB8AC3E}">
        <p14:creationId xmlns:p14="http://schemas.microsoft.com/office/powerpoint/2010/main" val="30537447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080" y="1"/>
            <a:ext cx="5895190" cy="6821038"/>
          </a:xfrm>
          <a:prstGeom prst="rect">
            <a:avLst/>
          </a:prstGeom>
        </p:spPr>
      </p:pic>
    </p:spTree>
    <p:extLst>
      <p:ext uri="{BB962C8B-B14F-4D97-AF65-F5344CB8AC3E}">
        <p14:creationId xmlns:p14="http://schemas.microsoft.com/office/powerpoint/2010/main" val="38600299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353" y="-86060"/>
            <a:ext cx="4087186" cy="455048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378" y="80688"/>
            <a:ext cx="4231417" cy="4792532"/>
          </a:xfrm>
          <a:prstGeom prst="rect">
            <a:avLst/>
          </a:prstGeom>
        </p:spPr>
      </p:pic>
    </p:spTree>
    <p:extLst>
      <p:ext uri="{BB962C8B-B14F-4D97-AF65-F5344CB8AC3E}">
        <p14:creationId xmlns:p14="http://schemas.microsoft.com/office/powerpoint/2010/main" val="16563586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143" y="134472"/>
            <a:ext cx="3982468" cy="4222376"/>
          </a:xfrm>
          <a:prstGeom prst="rect">
            <a:avLst/>
          </a:prstGeom>
        </p:spPr>
      </p:pic>
      <p:pic>
        <p:nvPicPr>
          <p:cNvPr id="12"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801" y="-10760"/>
            <a:ext cx="3794681" cy="4539727"/>
          </a:xfrm>
          <a:prstGeom prst="rect">
            <a:avLst/>
          </a:prstGeom>
        </p:spPr>
      </p:pic>
      <p:sp>
        <p:nvSpPr>
          <p:cNvPr id="13" name="Text Placeholder 2"/>
          <p:cNvSpPr>
            <a:spLocks noGrp="1"/>
          </p:cNvSpPr>
          <p:nvPr>
            <p:ph type="body" sz="quarter" idx="4294967295"/>
          </p:nvPr>
        </p:nvSpPr>
        <p:spPr>
          <a:xfrm>
            <a:off x="753033" y="5630914"/>
            <a:ext cx="10599867" cy="1071100"/>
          </a:xfrm>
          <a:prstGeom prst="rect">
            <a:avLst/>
          </a:prstGeom>
        </p:spPr>
        <p:txBody>
          <a:bodyPr>
            <a:normAutofit/>
          </a:bodyPr>
          <a:lstStyle/>
          <a:p>
            <a:pPr algn="just"/>
            <a:r>
              <a:rPr lang="en-US" sz="2000" b="1" dirty="0" smtClean="0">
                <a:solidFill>
                  <a:srgbClr val="C00000"/>
                </a:solidFill>
              </a:rPr>
              <a:t>One </a:t>
            </a:r>
            <a:r>
              <a:rPr lang="en-US" sz="2000" b="1" dirty="0">
                <a:solidFill>
                  <a:srgbClr val="C00000"/>
                </a:solidFill>
              </a:rPr>
              <a:t>great misconception clarified:</a:t>
            </a:r>
            <a:r>
              <a:rPr lang="en-US" sz="2000" b="1" dirty="0"/>
              <a:t> </a:t>
            </a:r>
            <a:r>
              <a:rPr lang="en-US" sz="2000" dirty="0">
                <a:solidFill>
                  <a:schemeClr val="bg1"/>
                </a:solidFill>
              </a:rPr>
              <a:t>adhesive on top of </a:t>
            </a:r>
            <a:r>
              <a:rPr lang="en-US" sz="2000" dirty="0" err="1">
                <a:solidFill>
                  <a:schemeClr val="bg1"/>
                </a:solidFill>
              </a:rPr>
              <a:t>Silane</a:t>
            </a:r>
            <a:r>
              <a:rPr lang="en-US" sz="2000" dirty="0">
                <a:solidFill>
                  <a:schemeClr val="bg1"/>
                </a:solidFill>
              </a:rPr>
              <a:t> does NOT help (to the contrary!) unless absolutely required per manufacturer’s instructions…</a:t>
            </a:r>
            <a:endParaRPr lang="ar-SA" sz="2000" dirty="0">
              <a:solidFill>
                <a:schemeClr val="bg1"/>
              </a:solidFill>
            </a:endParaRPr>
          </a:p>
        </p:txBody>
      </p:sp>
    </p:spTree>
    <p:extLst>
      <p:ext uri="{BB962C8B-B14F-4D97-AF65-F5344CB8AC3E}">
        <p14:creationId xmlns:p14="http://schemas.microsoft.com/office/powerpoint/2010/main" val="38948752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366221" y="4873214"/>
            <a:ext cx="9165515" cy="1398495"/>
          </a:xfrm>
        </p:spPr>
        <p:txBody>
          <a:bodyPr>
            <a:normAutofit/>
          </a:bodyPr>
          <a:lstStyle/>
          <a:p>
            <a:pPr algn="ctr">
              <a:lnSpc>
                <a:spcPct val="160000"/>
              </a:lnSpc>
              <a:spcBef>
                <a:spcPts val="0"/>
              </a:spcBef>
            </a:pPr>
            <a:r>
              <a:rPr lang="en-US" sz="1800" dirty="0">
                <a:solidFill>
                  <a:srgbClr val="C00000"/>
                </a:solidFill>
              </a:rPr>
              <a:t>Porcelain is NOT CLEAN after HF </a:t>
            </a:r>
            <a:r>
              <a:rPr lang="en-US" sz="1800" dirty="0" smtClean="0">
                <a:solidFill>
                  <a:srgbClr val="C00000"/>
                </a:solidFill>
              </a:rPr>
              <a:t>etching. </a:t>
            </a:r>
            <a:r>
              <a:rPr lang="en-US" sz="1800" dirty="0">
                <a:solidFill>
                  <a:schemeClr val="bg1"/>
                </a:solidFill>
              </a:rPr>
              <a:t>Ultrasonic bath cleaning in ethyl alcohol or distilled water can remove those whitish residues before you apply the </a:t>
            </a:r>
            <a:r>
              <a:rPr lang="en-US" sz="1800" dirty="0" err="1" smtClean="0">
                <a:solidFill>
                  <a:schemeClr val="bg1"/>
                </a:solidFill>
              </a:rPr>
              <a:t>silane</a:t>
            </a:r>
            <a:r>
              <a:rPr lang="en-US" sz="1800" dirty="0">
                <a:solidFill>
                  <a:schemeClr val="bg1"/>
                </a:solidFill>
              </a:rPr>
              <a:t>.</a:t>
            </a:r>
            <a:endParaRPr lang="ar-SA" sz="18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5804" y="936099"/>
            <a:ext cx="4303836" cy="396458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88" y="1323191"/>
            <a:ext cx="4528417" cy="3598433"/>
          </a:xfrm>
          <a:prstGeom prst="rect">
            <a:avLst/>
          </a:prstGeom>
        </p:spPr>
      </p:pic>
    </p:spTree>
    <p:extLst>
      <p:ext uri="{BB962C8B-B14F-4D97-AF65-F5344CB8AC3E}">
        <p14:creationId xmlns:p14="http://schemas.microsoft.com/office/powerpoint/2010/main" val="41831244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15" y="3470988"/>
            <a:ext cx="5434239" cy="283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3"/>
          <a:stretch>
            <a:fillRect/>
          </a:stretch>
        </p:blipFill>
        <p:spPr>
          <a:xfrm>
            <a:off x="6708710" y="11442"/>
            <a:ext cx="5465146" cy="6846562"/>
          </a:xfrm>
          <a:prstGeom prst="rect">
            <a:avLst/>
          </a:prstGeom>
        </p:spPr>
      </p:pic>
      <p:sp>
        <p:nvSpPr>
          <p:cNvPr id="7" name="Title 1">
            <a:extLst>
              <a:ext uri="{FF2B5EF4-FFF2-40B4-BE49-F238E27FC236}">
                <a16:creationId xmlns:a16="http://schemas.microsoft.com/office/drawing/2014/main" id="{69FAE308-3076-43DB-B834-DA0B0AE19AF9}"/>
              </a:ext>
            </a:extLst>
          </p:cNvPr>
          <p:cNvSpPr txBox="1">
            <a:spLocks/>
          </p:cNvSpPr>
          <p:nvPr/>
        </p:nvSpPr>
        <p:spPr>
          <a:xfrm>
            <a:off x="465541" y="746449"/>
            <a:ext cx="4293067" cy="696282"/>
          </a:xfrm>
          <a:prstGeom prst="rect">
            <a:avLst/>
          </a:prstGeom>
        </p:spPr>
        <p:txBody>
          <a:bodyPr vert="horz" wrap="square"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pPr>
              <a:lnSpc>
                <a:spcPct val="100000"/>
              </a:lnSpc>
            </a:pPr>
            <a:r>
              <a:rPr lang="en-US" sz="4000" dirty="0" smtClean="0">
                <a:solidFill>
                  <a:srgbClr val="C00000"/>
                </a:solidFill>
                <a:effectLst>
                  <a:outerShdw blurRad="38100" dist="38100" dir="2700000" algn="tl">
                    <a:srgbClr val="000000">
                      <a:alpha val="43137"/>
                    </a:srgbClr>
                  </a:outerShdw>
                </a:effectLst>
                <a:latin typeface="Brush Script MT" panose="03060802040406070304" pitchFamily="66" charset="0"/>
              </a:rPr>
              <a:t>S</a:t>
            </a:r>
            <a:r>
              <a:rPr lang="en-US" sz="2000" dirty="0" smtClean="0">
                <a:solidFill>
                  <a:schemeClr val="tx1"/>
                </a:solidFill>
                <a:effectLst>
                  <a:outerShdw blurRad="38100" dist="38100" dir="2700000" algn="tl">
                    <a:srgbClr val="000000">
                      <a:alpha val="43137"/>
                    </a:srgbClr>
                  </a:outerShdw>
                </a:effectLst>
                <a:latin typeface="Bahnschrift SemiBold SemiConden" panose="020B0502040204020203" pitchFamily="34" charset="0"/>
              </a:rPr>
              <a:t>URFACE TREAMENT OF ZIRCONIA</a:t>
            </a:r>
            <a:endParaRPr lang="en-US" sz="2000" dirty="0">
              <a:solidFill>
                <a:schemeClr val="tx1"/>
              </a:solidFill>
              <a:effectLst>
                <a:outerShdw blurRad="38100" dist="38100" dir="2700000" algn="tl">
                  <a:srgbClr val="000000">
                    <a:alpha val="43137"/>
                  </a:srgbClr>
                </a:outerShdw>
              </a:effectLst>
              <a:latin typeface="Bahnschrift SemiBold SemiConden" panose="020B0502040204020203" pitchFamily="34" charset="0"/>
            </a:endParaRPr>
          </a:p>
        </p:txBody>
      </p:sp>
      <p:pic>
        <p:nvPicPr>
          <p:cNvPr id="11" name="Content Placeholder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101" y="0"/>
            <a:ext cx="5768490" cy="6858000"/>
          </a:xfrm>
          <a:prstGeom prst="rect">
            <a:avLst/>
          </a:prstGeom>
        </p:spPr>
      </p:pic>
    </p:spTree>
    <p:extLst>
      <p:ext uri="{BB962C8B-B14F-4D97-AF65-F5344CB8AC3E}">
        <p14:creationId xmlns:p14="http://schemas.microsoft.com/office/powerpoint/2010/main" val="11908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07" y="2909126"/>
            <a:ext cx="5570372" cy="370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214" y="2933496"/>
            <a:ext cx="5927239" cy="370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69FAE308-3076-43DB-B834-DA0B0AE19AF9}"/>
              </a:ext>
            </a:extLst>
          </p:cNvPr>
          <p:cNvSpPr txBox="1">
            <a:spLocks/>
          </p:cNvSpPr>
          <p:nvPr/>
        </p:nvSpPr>
        <p:spPr>
          <a:xfrm>
            <a:off x="345233" y="430307"/>
            <a:ext cx="11376310" cy="978615"/>
          </a:xfrm>
          <a:prstGeom prst="rect">
            <a:avLst/>
          </a:prstGeom>
        </p:spPr>
        <p:txBody>
          <a:bodyPr vert="horz" wrap="square" lIns="109728" tIns="109728" rIns="109728" bIns="91440" rtlCol="0" anchor="b">
            <a:noAutofit/>
          </a:bodyPr>
          <a:lstStyle>
            <a:lvl1pPr algn="ctr"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EFFECT OF PLASMA SURFACE TREATMENT OF THREE DIFFERENT CAD/CAM MATERIALS ON THE MICRO SHEAR BOND STRENGTH WITH RESIN CEMENT</a:t>
            </a:r>
          </a:p>
          <a:p>
            <a:r>
              <a:rPr lang="en-US" sz="1800" dirty="0" smtClean="0">
                <a:latin typeface="Arial" panose="020B0604020202020204" pitchFamily="34" charset="0"/>
                <a:cs typeface="Arial" panose="020B0604020202020204" pitchFamily="34" charset="0"/>
              </a:rPr>
              <a:t> (A COMPARATIVE IN VITRO STUDY)  </a:t>
            </a:r>
            <a:endParaRPr lang="en-US" sz="1600" dirty="0">
              <a:latin typeface="Arial" panose="020B0604020202020204" pitchFamily="34" charset="0"/>
              <a:cs typeface="Arial" panose="020B0604020202020204" pitchFamily="34" charset="0"/>
            </a:endParaRPr>
          </a:p>
        </p:txBody>
      </p:sp>
      <p:sp>
        <p:nvSpPr>
          <p:cNvPr id="5" name="عنصر نائب للنص 2"/>
          <p:cNvSpPr>
            <a:spLocks noGrp="1"/>
          </p:cNvSpPr>
          <p:nvPr>
            <p:ph type="body" sz="quarter" idx="4294967295"/>
          </p:nvPr>
        </p:nvSpPr>
        <p:spPr>
          <a:xfrm>
            <a:off x="3452907" y="1208038"/>
            <a:ext cx="4819650" cy="429207"/>
          </a:xfrm>
          <a:prstGeom prst="rect">
            <a:avLst/>
          </a:prstGeom>
        </p:spPr>
        <p:txBody>
          <a:bodyPr>
            <a:noAutofit/>
          </a:bodyPr>
          <a:lstStyle/>
          <a:p>
            <a:pPr algn="ctr"/>
            <a:r>
              <a:rPr lang="en-US" sz="1600" dirty="0" smtClean="0">
                <a:ea typeface="Tahoma" panose="020B0604030504040204" pitchFamily="34" charset="0"/>
                <a:cs typeface="Tahoma" panose="020B0604030504040204" pitchFamily="34" charset="0"/>
              </a:rPr>
              <a:t> </a:t>
            </a:r>
            <a:r>
              <a:rPr lang="en-US" sz="1600" dirty="0" err="1" smtClean="0">
                <a:ea typeface="Tahoma" panose="020B0604030504040204" pitchFamily="34" charset="0"/>
                <a:cs typeface="Tahoma" panose="020B0604030504040204" pitchFamily="34" charset="0"/>
              </a:rPr>
              <a:t>Jasim</a:t>
            </a:r>
            <a:r>
              <a:rPr lang="en-US" sz="1600" dirty="0" smtClean="0">
                <a:ea typeface="Tahoma" panose="020B0604030504040204" pitchFamily="34" charset="0"/>
                <a:cs typeface="Tahoma" panose="020B0604030504040204" pitchFamily="34" charset="0"/>
              </a:rPr>
              <a:t> SJ &amp; </a:t>
            </a:r>
            <a:r>
              <a:rPr lang="en-US" sz="1600" dirty="0" err="1" smtClean="0">
                <a:ea typeface="Tahoma" panose="020B0604030504040204" pitchFamily="34" charset="0"/>
                <a:cs typeface="Tahoma" panose="020B0604030504040204" pitchFamily="34" charset="0"/>
              </a:rPr>
              <a:t>Majeed</a:t>
            </a:r>
            <a:r>
              <a:rPr lang="en-US" sz="1600" dirty="0" smtClean="0">
                <a:ea typeface="Tahoma" panose="020B0604030504040204" pitchFamily="34" charset="0"/>
                <a:cs typeface="Tahoma" panose="020B0604030504040204" pitchFamily="34" charset="0"/>
              </a:rPr>
              <a:t> MA</a:t>
            </a:r>
            <a:endParaRPr lang="en-US" sz="1600" dirty="0">
              <a:ea typeface="Tahoma" panose="020B0604030504040204" pitchFamily="34" charset="0"/>
              <a:cs typeface="Tahoma" panose="020B0604030504040204" pitchFamily="34" charset="0"/>
            </a:endParaRPr>
          </a:p>
        </p:txBody>
      </p:sp>
      <p:sp>
        <p:nvSpPr>
          <p:cNvPr id="7" name="عنصر نائب للنص 2"/>
          <p:cNvSpPr>
            <a:spLocks noGrp="1"/>
          </p:cNvSpPr>
          <p:nvPr>
            <p:ph type="body" sz="quarter" idx="4294967295"/>
          </p:nvPr>
        </p:nvSpPr>
        <p:spPr>
          <a:xfrm>
            <a:off x="4370423" y="1589313"/>
            <a:ext cx="2916787" cy="429207"/>
          </a:xfrm>
          <a:prstGeom prst="rect">
            <a:avLst/>
          </a:prstGeom>
        </p:spPr>
        <p:txBody>
          <a:bodyPr>
            <a:noAutofit/>
          </a:bodyPr>
          <a:lstStyle/>
          <a:p>
            <a:pPr algn="ctr"/>
            <a:r>
              <a:rPr lang="en-US" sz="1600" dirty="0" smtClean="0">
                <a:solidFill>
                  <a:srgbClr val="FF0000"/>
                </a:solidFill>
                <a:ea typeface="Tahoma" panose="020B0604030504040204" pitchFamily="34" charset="0"/>
                <a:cs typeface="Tahoma" panose="020B0604030504040204" pitchFamily="34" charset="0"/>
              </a:rPr>
              <a:t> (UNDER PUBLICATION)</a:t>
            </a:r>
            <a:endParaRPr lang="en-US" sz="1600" dirty="0">
              <a:solidFill>
                <a:srgbClr val="FF000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864113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G_566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82361" y="1306286"/>
            <a:ext cx="5931158" cy="3732246"/>
          </a:xfrm>
        </p:spPr>
      </p:pic>
      <p:pic>
        <p:nvPicPr>
          <p:cNvPr id="1028" name="Picture 4" descr="Megagen Dental Implants From €690 - Ashbourne Medic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5" y="1575934"/>
            <a:ext cx="6224189" cy="325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180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p:txBody>
          <a:bodyPr wrap="square" anchor="b">
            <a:normAutofit fontScale="90000"/>
          </a:bodyPr>
          <a:lstStyle/>
          <a:p>
            <a:r>
              <a:rPr lang="en-US" sz="4800" dirty="0">
                <a:solidFill>
                  <a:srgbClr val="C00000"/>
                </a:solidFill>
              </a:rPr>
              <a:t>F</a:t>
            </a:r>
            <a:r>
              <a:rPr lang="en-US" sz="4800" dirty="0"/>
              <a:t>uture </a:t>
            </a:r>
            <a:r>
              <a:rPr lang="en-US" sz="4800" dirty="0">
                <a:solidFill>
                  <a:srgbClr val="C00000"/>
                </a:solidFill>
              </a:rPr>
              <a:t>P</a:t>
            </a:r>
            <a:r>
              <a:rPr lang="en-US" sz="4800" dirty="0"/>
              <a:t>erspectives</a:t>
            </a:r>
            <a:endParaRPr lang="en-US" sz="4400" dirty="0"/>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body" sz="quarter" idx="13"/>
          </p:nvPr>
        </p:nvSpPr>
        <p:spPr>
          <a:xfrm>
            <a:off x="2983344" y="2040378"/>
            <a:ext cx="6419273" cy="3239580"/>
          </a:xfrm>
        </p:spPr>
        <p:txBody>
          <a:bodyPr>
            <a:normAutofit/>
          </a:bodyPr>
          <a:lstStyle/>
          <a:p>
            <a:r>
              <a:rPr lang="en-US" sz="2400" dirty="0" smtClean="0"/>
              <a:t>Non-thermal plasma </a:t>
            </a:r>
            <a:r>
              <a:rPr lang="en-US" sz="2400" dirty="0"/>
              <a:t>has a great potential to be used in dentistry in the near future, with </a:t>
            </a:r>
            <a:r>
              <a:rPr lang="en-US" sz="2400" dirty="0" smtClean="0"/>
              <a:t>applications in </a:t>
            </a:r>
            <a:r>
              <a:rPr lang="en-US" sz="2400" dirty="0"/>
              <a:t>several dental </a:t>
            </a:r>
            <a:r>
              <a:rPr lang="en-US" sz="2400" dirty="0" smtClean="0"/>
              <a:t>specialties. </a:t>
            </a:r>
            <a:endParaRPr lang="ar-SA" sz="2400" dirty="0"/>
          </a:p>
        </p:txBody>
      </p:sp>
    </p:spTree>
    <p:extLst>
      <p:ext uri="{BB962C8B-B14F-4D97-AF65-F5344CB8AC3E}">
        <p14:creationId xmlns:p14="http://schemas.microsoft.com/office/powerpoint/2010/main" val="2187415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8840" r="8840"/>
          <a:stretch>
            <a:fillRect/>
          </a:stretch>
        </p:blipFill>
        <p:spPr>
          <a:xfrm>
            <a:off x="5357299" y="0"/>
            <a:ext cx="6820348" cy="6857999"/>
          </a:xfrm>
        </p:spPr>
      </p:pic>
      <p:sp>
        <p:nvSpPr>
          <p:cNvPr id="4" name="Text Placeholder 3"/>
          <p:cNvSpPr>
            <a:spLocks noGrp="1"/>
          </p:cNvSpPr>
          <p:nvPr>
            <p:ph type="body" sz="half" idx="2"/>
          </p:nvPr>
        </p:nvSpPr>
        <p:spPr>
          <a:xfrm>
            <a:off x="139849" y="1739251"/>
            <a:ext cx="4959276" cy="2832753"/>
          </a:xfrm>
        </p:spPr>
        <p:txBody>
          <a:bodyPr>
            <a:noAutofit/>
          </a:bodyPr>
          <a:lstStyle/>
          <a:p>
            <a:pPr algn="just"/>
            <a:r>
              <a:rPr lang="en-US" sz="1400" dirty="0"/>
              <a:t>Particularly informative for the question of where the improved adhesive strength of bonds of crystalline thermoplastics after plasma treatment comes from is a consideration of the temperature development during application</a:t>
            </a:r>
            <a:r>
              <a:rPr lang="en-US" sz="1400" dirty="0" smtClean="0"/>
              <a:t>.</a:t>
            </a:r>
          </a:p>
          <a:p>
            <a:pPr algn="just"/>
            <a:r>
              <a:rPr lang="en-US" sz="1400" dirty="0" smtClean="0"/>
              <a:t>The </a:t>
            </a:r>
            <a:r>
              <a:rPr lang="en-US" sz="1400" dirty="0"/>
              <a:t>temperature of the substrate surface and the layer near the surface is briefly increased during atmospheric plasma treatment. Of particular interest is the high dynamic with which the surface is heated up and then cools down again very quickly</a:t>
            </a:r>
            <a:endParaRPr lang="ar-SA" sz="1400" dirty="0"/>
          </a:p>
        </p:txBody>
      </p:sp>
    </p:spTree>
    <p:extLst>
      <p:ext uri="{BB962C8B-B14F-4D97-AF65-F5344CB8AC3E}">
        <p14:creationId xmlns:p14="http://schemas.microsoft.com/office/powerpoint/2010/main" val="36161288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p:cNvSpPr>
            <a:spLocks noGrp="1"/>
          </p:cNvSpPr>
          <p:nvPr>
            <p:ph type="body" sz="quarter" idx="13"/>
          </p:nvPr>
        </p:nvSpPr>
        <p:spPr>
          <a:xfrm>
            <a:off x="3686175" y="2370938"/>
            <a:ext cx="4819650" cy="2875321"/>
          </a:xfrm>
        </p:spPr>
        <p:txBody>
          <a:bodyPr>
            <a:noAutofit/>
          </a:bodyPr>
          <a:lstStyle/>
          <a:p>
            <a:r>
              <a:rPr lang="en-US" sz="4000" dirty="0" smtClean="0">
                <a:latin typeface="Rage Italic" panose="03070502040507070304" pitchFamily="66" charset="0"/>
                <a:ea typeface="Tahoma" panose="020B0604030504040204" pitchFamily="34" charset="0"/>
                <a:cs typeface="Tahoma" panose="020B0604030504040204" pitchFamily="34" charset="0"/>
              </a:rPr>
              <a:t>Dr. </a:t>
            </a:r>
            <a:r>
              <a:rPr lang="en-US" sz="4000" dirty="0" err="1" smtClean="0">
                <a:latin typeface="Rage Italic" panose="03070502040507070304" pitchFamily="66" charset="0"/>
                <a:ea typeface="Tahoma" panose="020B0604030504040204" pitchFamily="34" charset="0"/>
                <a:cs typeface="Tahoma" panose="020B0604030504040204" pitchFamily="34" charset="0"/>
              </a:rPr>
              <a:t>Muthana</a:t>
            </a:r>
            <a:r>
              <a:rPr lang="en-US" sz="4000" dirty="0" smtClean="0">
                <a:latin typeface="Rage Italic" panose="03070502040507070304" pitchFamily="66" charset="0"/>
                <a:ea typeface="Tahoma" panose="020B0604030504040204" pitchFamily="34" charset="0"/>
                <a:cs typeface="Tahoma" panose="020B0604030504040204" pitchFamily="34" charset="0"/>
              </a:rPr>
              <a:t> Kamal</a:t>
            </a:r>
          </a:p>
          <a:p>
            <a:r>
              <a:rPr lang="en-US" sz="4000" dirty="0" smtClean="0">
                <a:latin typeface="Rage Italic" panose="03070502040507070304" pitchFamily="66" charset="0"/>
                <a:ea typeface="Tahoma" panose="020B0604030504040204" pitchFamily="34" charset="0"/>
                <a:cs typeface="Tahoma" panose="020B0604030504040204" pitchFamily="34" charset="0"/>
              </a:rPr>
              <a:t>Dr. </a:t>
            </a:r>
            <a:r>
              <a:rPr lang="en-US" sz="4000" dirty="0" err="1" smtClean="0">
                <a:latin typeface="Rage Italic" panose="03070502040507070304" pitchFamily="66" charset="0"/>
                <a:ea typeface="Tahoma" panose="020B0604030504040204" pitchFamily="34" charset="0"/>
                <a:cs typeface="Tahoma" panose="020B0604030504040204" pitchFamily="34" charset="0"/>
              </a:rPr>
              <a:t>Roaa</a:t>
            </a:r>
            <a:r>
              <a:rPr lang="en-US" sz="4000" dirty="0" smtClean="0">
                <a:latin typeface="Rage Italic" panose="03070502040507070304" pitchFamily="66" charset="0"/>
                <a:ea typeface="Tahoma" panose="020B0604030504040204" pitchFamily="34" charset="0"/>
                <a:cs typeface="Tahoma" panose="020B0604030504040204" pitchFamily="34" charset="0"/>
              </a:rPr>
              <a:t> </a:t>
            </a:r>
            <a:r>
              <a:rPr lang="en-US" sz="4000" dirty="0" err="1" smtClean="0">
                <a:latin typeface="Rage Italic" panose="03070502040507070304" pitchFamily="66" charset="0"/>
                <a:ea typeface="Tahoma" panose="020B0604030504040204" pitchFamily="34" charset="0"/>
                <a:cs typeface="Tahoma" panose="020B0604030504040204" pitchFamily="34" charset="0"/>
              </a:rPr>
              <a:t>Neamah</a:t>
            </a:r>
            <a:endParaRPr lang="en-US" sz="4000" dirty="0">
              <a:latin typeface="Rage Italic" panose="03070502040507070304" pitchFamily="66" charset="0"/>
              <a:ea typeface="Tahoma" panose="020B0604030504040204" pitchFamily="34" charset="0"/>
              <a:cs typeface="Tahoma" panose="020B0604030504040204" pitchFamily="34" charset="0"/>
            </a:endParaRPr>
          </a:p>
          <a:p>
            <a:r>
              <a:rPr lang="en-US" sz="4000" dirty="0" smtClean="0">
                <a:latin typeface="Rage Italic" panose="03070502040507070304" pitchFamily="66" charset="0"/>
                <a:ea typeface="Tahoma" panose="020B0604030504040204" pitchFamily="34" charset="0"/>
                <a:cs typeface="Tahoma" panose="020B0604030504040204" pitchFamily="34" charset="0"/>
              </a:rPr>
              <a:t>Dr. </a:t>
            </a:r>
            <a:r>
              <a:rPr lang="en-US" sz="4000" dirty="0" err="1" smtClean="0">
                <a:latin typeface="Rage Italic" panose="03070502040507070304" pitchFamily="66" charset="0"/>
                <a:ea typeface="Tahoma" panose="020B0604030504040204" pitchFamily="34" charset="0"/>
                <a:cs typeface="Tahoma" panose="020B0604030504040204" pitchFamily="34" charset="0"/>
              </a:rPr>
              <a:t>Shahad</a:t>
            </a:r>
            <a:r>
              <a:rPr lang="en-US" sz="4000" dirty="0" smtClean="0">
                <a:latin typeface="Rage Italic" panose="03070502040507070304" pitchFamily="66" charset="0"/>
                <a:ea typeface="Tahoma" panose="020B0604030504040204" pitchFamily="34" charset="0"/>
                <a:cs typeface="Tahoma" panose="020B0604030504040204" pitchFamily="34" charset="0"/>
              </a:rPr>
              <a:t> </a:t>
            </a:r>
            <a:r>
              <a:rPr lang="en-US" sz="4000" dirty="0" err="1" smtClean="0">
                <a:latin typeface="Rage Italic" panose="03070502040507070304" pitchFamily="66" charset="0"/>
                <a:ea typeface="Tahoma" panose="020B0604030504040204" pitchFamily="34" charset="0"/>
                <a:cs typeface="Tahoma" panose="020B0604030504040204" pitchFamily="34" charset="0"/>
              </a:rPr>
              <a:t>Jabbar</a:t>
            </a:r>
            <a:endParaRPr lang="en-US" sz="4000" dirty="0">
              <a:latin typeface="Rage Italic" panose="03070502040507070304" pitchFamily="66"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69FAE308-3076-43DB-B834-DA0B0AE19AF9}"/>
              </a:ext>
            </a:extLst>
          </p:cNvPr>
          <p:cNvSpPr txBox="1">
            <a:spLocks/>
          </p:cNvSpPr>
          <p:nvPr/>
        </p:nvSpPr>
        <p:spPr>
          <a:xfrm>
            <a:off x="2420471" y="430307"/>
            <a:ext cx="7307061" cy="1559270"/>
          </a:xfrm>
          <a:prstGeom prst="rect">
            <a:avLst/>
          </a:prstGeom>
        </p:spPr>
        <p:txBody>
          <a:bodyPr vert="horz" wrap="square" lIns="109728" tIns="109728" rIns="109728" bIns="91440" rtlCol="0" anchor="b">
            <a:normAutofit fontScale="97500"/>
          </a:bodyPr>
          <a:lstStyle>
            <a:lvl1pPr algn="ctr"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r>
              <a:rPr lang="en-US" sz="4800" dirty="0" smtClean="0">
                <a:solidFill>
                  <a:srgbClr val="C00000"/>
                </a:solidFill>
              </a:rPr>
              <a:t>A</a:t>
            </a:r>
            <a:r>
              <a:rPr lang="en-US" sz="4800" dirty="0" smtClean="0"/>
              <a:t>cknowledgement</a:t>
            </a:r>
            <a:endParaRPr lang="en-US" sz="4400" dirty="0"/>
          </a:p>
        </p:txBody>
      </p:sp>
    </p:spTree>
    <p:extLst>
      <p:ext uri="{BB962C8B-B14F-4D97-AF65-F5344CB8AC3E}">
        <p14:creationId xmlns:p14="http://schemas.microsoft.com/office/powerpoint/2010/main" val="21763171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eedling growing in soil in the sunlight ">
            <a:extLst>
              <a:ext uri="{FF2B5EF4-FFF2-40B4-BE49-F238E27FC236}">
                <a16:creationId xmlns:a16="http://schemas.microsoft.com/office/drawing/2014/main" id="{9D65E70B-E8A9-48A3-919D-4859EBE8776D}"/>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a:xfrm>
            <a:off x="-152" y="-1"/>
            <a:ext cx="12192152" cy="6858000"/>
          </a:xfrm>
        </p:spPr>
      </p:pic>
      <p:sp>
        <p:nvSpPr>
          <p:cNvPr id="63" name="Title 62">
            <a:extLst>
              <a:ext uri="{FF2B5EF4-FFF2-40B4-BE49-F238E27FC236}">
                <a16:creationId xmlns:a16="http://schemas.microsoft.com/office/drawing/2014/main" id="{9F278136-1732-4E41-8B33-CE377A68B022}"/>
              </a:ext>
            </a:extLst>
          </p:cNvPr>
          <p:cNvSpPr>
            <a:spLocks noGrp="1"/>
          </p:cNvSpPr>
          <p:nvPr>
            <p:ph type="title"/>
          </p:nvPr>
        </p:nvSpPr>
        <p:spPr>
          <a:xfrm>
            <a:off x="7260959" y="2256519"/>
            <a:ext cx="4930888" cy="4601481"/>
          </a:xfrm>
        </p:spPr>
        <p:txBody>
          <a:bodyPr/>
          <a:lstStyle/>
          <a:p>
            <a:r>
              <a:rPr lang="en-US" sz="2800" noProof="0" dirty="0">
                <a:solidFill>
                  <a:srgbClr val="C00000"/>
                </a:solidFill>
              </a:rPr>
              <a:t>The</a:t>
            </a:r>
            <a:r>
              <a:rPr lang="en-US" sz="2800" noProof="0" dirty="0"/>
              <a:t> way to get started is to quit talking and begin doing.</a:t>
            </a:r>
            <a:endParaRPr lang="en-US" sz="2800" dirty="0"/>
          </a:p>
        </p:txBody>
      </p:sp>
      <p:sp>
        <p:nvSpPr>
          <p:cNvPr id="54" name="Subtitle 53">
            <a:extLst>
              <a:ext uri="{FF2B5EF4-FFF2-40B4-BE49-F238E27FC236}">
                <a16:creationId xmlns:a16="http://schemas.microsoft.com/office/drawing/2014/main" id="{412630A7-6D94-475F-ADBF-F4E0818C5585}"/>
              </a:ext>
            </a:extLst>
          </p:cNvPr>
          <p:cNvSpPr>
            <a:spLocks noGrp="1"/>
          </p:cNvSpPr>
          <p:nvPr>
            <p:ph type="subTitle" idx="1"/>
          </p:nvPr>
        </p:nvSpPr>
        <p:spPr>
          <a:xfrm>
            <a:off x="7802188" y="5403061"/>
            <a:ext cx="3848429" cy="678633"/>
          </a:xfrm>
        </p:spPr>
        <p:txBody>
          <a:bodyPr vert="horz" lIns="109728" tIns="109728" rIns="109728" bIns="91440" rtlCol="0" anchor="t">
            <a:normAutofit/>
          </a:bodyPr>
          <a:lstStyle/>
          <a:p>
            <a:r>
              <a:rPr lang="en-US" sz="2000" dirty="0"/>
              <a:t>Walt Disney</a:t>
            </a:r>
          </a:p>
          <a:p>
            <a:endParaRPr lang="en-US" sz="2000" dirty="0"/>
          </a:p>
        </p:txBody>
      </p:sp>
      <p:sp>
        <p:nvSpPr>
          <p:cNvPr id="6" name="Footer Placeholder 5">
            <a:extLst>
              <a:ext uri="{FF2B5EF4-FFF2-40B4-BE49-F238E27FC236}">
                <a16:creationId xmlns:a16="http://schemas.microsoft.com/office/drawing/2014/main" id="{43C2401C-2C89-406F-BCBF-51446162CF06}"/>
              </a:ext>
            </a:extLst>
          </p:cNvPr>
          <p:cNvSpPr>
            <a:spLocks noGrp="1"/>
          </p:cNvSpPr>
          <p:nvPr>
            <p:ph type="ftr" sz="quarter" idx="11"/>
          </p:nvPr>
        </p:nvSpPr>
        <p:spPr>
          <a:xfrm>
            <a:off x="1124712" y="6170490"/>
            <a:ext cx="5669280" cy="457200"/>
          </a:xfrm>
        </p:spPr>
        <p:txBody>
          <a:bodyPr/>
          <a:lstStyle/>
          <a:p>
            <a:r>
              <a:rPr lang="en-US"/>
              <a:t>Sample Footer Text</a:t>
            </a:r>
            <a:endParaRPr lang="en-US" dirty="0"/>
          </a:p>
        </p:txBody>
      </p:sp>
      <p:sp>
        <p:nvSpPr>
          <p:cNvPr id="86" name="Freeform: Shape 85">
            <a:extLst>
              <a:ext uri="{FF2B5EF4-FFF2-40B4-BE49-F238E27FC236}">
                <a16:creationId xmlns:a16="http://schemas.microsoft.com/office/drawing/2014/main" id="{3BDE575A-F63B-4C74-9797-1CA462CFEA06}"/>
              </a:ext>
              <a:ext uri="{C183D7F6-B498-43B3-948B-1728B52AA6E4}">
                <adec:decorative xmlns="" xmlns:adec="http://schemas.microsoft.com/office/drawing/2017/decorative" val="1"/>
              </a:ext>
            </a:extLst>
          </p:cNvPr>
          <p:cNvSpPr/>
          <p:nvPr/>
        </p:nvSpPr>
        <p:spPr>
          <a:xfrm>
            <a:off x="6781549" y="1757155"/>
            <a:ext cx="5448246" cy="5148470"/>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Rectangle 1"/>
          <p:cNvSpPr/>
          <p:nvPr/>
        </p:nvSpPr>
        <p:spPr>
          <a:xfrm>
            <a:off x="372693" y="4172538"/>
            <a:ext cx="3018006" cy="769441"/>
          </a:xfrm>
          <a:prstGeom prst="rect">
            <a:avLst/>
          </a:prstGeom>
        </p:spPr>
        <p:txBody>
          <a:bodyPr wrap="none">
            <a:spAutoFit/>
          </a:bodyPr>
          <a:lstStyle/>
          <a:p>
            <a:r>
              <a:rPr lang="en-US" sz="4400" b="1" dirty="0">
                <a:solidFill>
                  <a:srgbClr val="C00000"/>
                </a:solidFill>
              </a:rPr>
              <a:t>T</a:t>
            </a:r>
            <a:r>
              <a:rPr lang="en-US" sz="4400" b="1" dirty="0">
                <a:solidFill>
                  <a:schemeClr val="bg1"/>
                </a:solidFill>
              </a:rPr>
              <a:t>hank </a:t>
            </a:r>
            <a:r>
              <a:rPr lang="en-US" sz="4400" b="1" dirty="0">
                <a:solidFill>
                  <a:srgbClr val="C00000"/>
                </a:solidFill>
              </a:rPr>
              <a:t>Y</a:t>
            </a:r>
            <a:r>
              <a:rPr lang="en-US" sz="4400" b="1" dirty="0">
                <a:solidFill>
                  <a:schemeClr val="bg1"/>
                </a:solidFill>
              </a:rPr>
              <a:t>ou</a:t>
            </a:r>
            <a:endParaRPr lang="ar-SA" sz="4400" b="1" dirty="0">
              <a:solidFill>
                <a:schemeClr val="bg1"/>
              </a:solidFill>
            </a:endParaRPr>
          </a:p>
        </p:txBody>
      </p:sp>
    </p:spTree>
    <p:extLst>
      <p:ext uri="{BB962C8B-B14F-4D97-AF65-F5344CB8AC3E}">
        <p14:creationId xmlns:p14="http://schemas.microsoft.com/office/powerpoint/2010/main" val="2745424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141" y="340468"/>
            <a:ext cx="11048802" cy="881842"/>
          </a:xfrm>
        </p:spPr>
        <p:txBody>
          <a:bodyPr>
            <a:normAutofit/>
          </a:bodyPr>
          <a:lstStyle/>
          <a:p>
            <a:r>
              <a:rPr lang="en-US" dirty="0"/>
              <a:t> </a:t>
            </a:r>
            <a:r>
              <a:rPr lang="en-US" sz="3600" dirty="0" smtClean="0">
                <a:solidFill>
                  <a:srgbClr val="C00000"/>
                </a:solidFill>
                <a:effectLst>
                  <a:glow rad="101600">
                    <a:srgbClr val="E54837">
                      <a:satMod val="175000"/>
                      <a:alpha val="40000"/>
                    </a:srgbClr>
                  </a:glow>
                </a:effectLst>
                <a:latin typeface="Atlantis Grunge" pitchFamily="2" charset="0"/>
                <a:ea typeface="+mn-ea"/>
                <a:cs typeface="+mn-cs"/>
              </a:rPr>
              <a:t>Non-thermal </a:t>
            </a:r>
            <a:r>
              <a:rPr lang="en-US" sz="3600" dirty="0">
                <a:solidFill>
                  <a:srgbClr val="C00000"/>
                </a:solidFill>
                <a:effectLst>
                  <a:glow rad="101600">
                    <a:srgbClr val="E54837">
                      <a:satMod val="175000"/>
                      <a:alpha val="40000"/>
                    </a:srgbClr>
                  </a:glow>
                </a:effectLst>
                <a:latin typeface="Atlantis Grunge" pitchFamily="2" charset="0"/>
                <a:ea typeface="+mn-ea"/>
                <a:cs typeface="+mn-cs"/>
              </a:rPr>
              <a:t>Atmospheric Pressure Plasma </a:t>
            </a:r>
            <a:endParaRPr lang="ar-SA" sz="3600" dirty="0">
              <a:solidFill>
                <a:srgbClr val="C00000"/>
              </a:solidFill>
              <a:effectLst>
                <a:glow rad="101600">
                  <a:srgbClr val="E54837">
                    <a:satMod val="175000"/>
                    <a:alpha val="40000"/>
                  </a:srgbClr>
                </a:glow>
              </a:effectLst>
              <a:latin typeface="Atlantis Grunge" pitchFamily="2" charset="0"/>
              <a:ea typeface="+mn-ea"/>
              <a:cs typeface="+mn-cs"/>
            </a:endParaRPr>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390120" y="1513620"/>
            <a:ext cx="5562428" cy="3712811"/>
          </a:xfrm>
        </p:spPr>
      </p:pic>
      <p:sp>
        <p:nvSpPr>
          <p:cNvPr id="7" name="Title 1"/>
          <p:cNvSpPr txBox="1">
            <a:spLocks/>
          </p:cNvSpPr>
          <p:nvPr/>
        </p:nvSpPr>
        <p:spPr>
          <a:xfrm>
            <a:off x="602423" y="1828803"/>
            <a:ext cx="3474716" cy="527125"/>
          </a:xfrm>
          <a:prstGeom prst="rect">
            <a:avLst/>
          </a:prstGeom>
        </p:spPr>
        <p:txBody>
          <a:bodyPr vert="horz" lIns="109728" tIns="109728" rIns="109728" bIns="91440" rtlCol="0" anchor="b">
            <a:normAutofit fontScale="85000" lnSpcReduction="20000"/>
          </a:bodyPr>
          <a:lstStyle>
            <a:defPPr>
              <a:defRPr lang="en-US"/>
            </a:defPPr>
            <a:lvl1pPr algn="ctr">
              <a:lnSpc>
                <a:spcPct val="104000"/>
              </a:lnSpc>
              <a:spcBef>
                <a:spcPct val="0"/>
              </a:spcBef>
              <a:buNone/>
              <a:defRPr sz="2800" b="1" spc="150" baseline="0">
                <a:solidFill>
                  <a:schemeClr val="tx1">
                    <a:lumMod val="75000"/>
                    <a:lumOff val="25000"/>
                  </a:schemeClr>
                </a:solidFill>
                <a:latin typeface="+mj-lt"/>
                <a:ea typeface="+mj-ea"/>
                <a:cs typeface="+mj-cs"/>
              </a:defRPr>
            </a:lvl1pPr>
          </a:lstStyle>
          <a:p>
            <a:r>
              <a:rPr lang="en-US" dirty="0"/>
              <a:t>The </a:t>
            </a:r>
            <a:r>
              <a:rPr lang="en-US" dirty="0" err="1"/>
              <a:t>piezobrush</a:t>
            </a:r>
            <a:r>
              <a:rPr lang="en-US" dirty="0"/>
              <a:t> PZ3</a:t>
            </a:r>
            <a:endParaRPr lang="ar-SA" dirty="0"/>
          </a:p>
        </p:txBody>
      </p:sp>
      <p:sp>
        <p:nvSpPr>
          <p:cNvPr id="8" name="Title 1"/>
          <p:cNvSpPr txBox="1">
            <a:spLocks/>
          </p:cNvSpPr>
          <p:nvPr/>
        </p:nvSpPr>
        <p:spPr>
          <a:xfrm>
            <a:off x="506369" y="4303063"/>
            <a:ext cx="1873700" cy="2766400"/>
          </a:xfrm>
          <a:prstGeom prst="rect">
            <a:avLst/>
          </a:prstGeom>
        </p:spPr>
        <p:txBody>
          <a:bodyPr vert="horz" lIns="109728" tIns="109728" rIns="109728" bIns="91440" rtlCol="0" anchor="b">
            <a:noAutofit/>
          </a:bodyPr>
          <a:lstStyle>
            <a:lvl1pPr algn="l" defTabSz="914400" rtl="0" eaLnBrk="1" latinLnBrk="0" hangingPunct="1">
              <a:lnSpc>
                <a:spcPct val="104000"/>
              </a:lnSpc>
              <a:spcBef>
                <a:spcPct val="0"/>
              </a:spcBef>
              <a:buNone/>
              <a:defRPr sz="3400" b="1" kern="1200" spc="150" baseline="0">
                <a:solidFill>
                  <a:schemeClr val="tx1">
                    <a:lumMod val="75000"/>
                    <a:lumOff val="25000"/>
                  </a:schemeClr>
                </a:solidFill>
                <a:latin typeface="+mj-lt"/>
                <a:ea typeface="+mj-ea"/>
                <a:cs typeface="+mj-cs"/>
              </a:defRPr>
            </a:lvl1pPr>
          </a:lstStyle>
          <a:p>
            <a:r>
              <a:rPr lang="en-US" sz="13800" dirty="0" smtClean="0">
                <a:solidFill>
                  <a:schemeClr val="tx1"/>
                </a:solidFill>
              </a:rPr>
              <a:t> </a:t>
            </a:r>
            <a:r>
              <a:rPr lang="en-US" sz="16600" dirty="0" smtClean="0">
                <a:solidFill>
                  <a:schemeClr val="tx1"/>
                </a:solidFill>
                <a:effectLst>
                  <a:glow rad="101600">
                    <a:srgbClr val="E54837">
                      <a:satMod val="175000"/>
                      <a:alpha val="40000"/>
                    </a:srgbClr>
                  </a:glow>
                </a:effectLst>
                <a:latin typeface="Atlantis Grunge" pitchFamily="2" charset="0"/>
                <a:ea typeface="+mn-ea"/>
                <a:cs typeface="+mn-cs"/>
              </a:rPr>
              <a:t>5 </a:t>
            </a:r>
            <a:endParaRPr lang="ar-SA" sz="16600" dirty="0">
              <a:solidFill>
                <a:schemeClr val="tx1"/>
              </a:solidFill>
              <a:effectLst>
                <a:glow rad="101600">
                  <a:srgbClr val="E54837">
                    <a:satMod val="175000"/>
                    <a:alpha val="40000"/>
                  </a:srgbClr>
                </a:glow>
              </a:effectLst>
              <a:latin typeface="Atlantis Grunge" pitchFamily="2" charset="0"/>
              <a:ea typeface="+mn-ea"/>
              <a:cs typeface="+mn-cs"/>
            </a:endParaRPr>
          </a:p>
        </p:txBody>
      </p:sp>
      <p:sp>
        <p:nvSpPr>
          <p:cNvPr id="9" name="Title 1"/>
          <p:cNvSpPr txBox="1">
            <a:spLocks/>
          </p:cNvSpPr>
          <p:nvPr/>
        </p:nvSpPr>
        <p:spPr>
          <a:xfrm>
            <a:off x="1782143" y="5671697"/>
            <a:ext cx="3060445" cy="665583"/>
          </a:xfrm>
          <a:prstGeom prst="rect">
            <a:avLst/>
          </a:prstGeom>
        </p:spPr>
        <p:txBody>
          <a:bodyPr vert="horz" lIns="109728" tIns="109728" rIns="109728" bIns="91440" rtlCol="0" anchor="b">
            <a:noAutofit/>
          </a:bodyPr>
          <a:lstStyle>
            <a:defPPr>
              <a:defRPr lang="en-US"/>
            </a:defPPr>
            <a:lvl1pPr algn="ctr">
              <a:lnSpc>
                <a:spcPct val="104000"/>
              </a:lnSpc>
              <a:spcBef>
                <a:spcPct val="0"/>
              </a:spcBef>
              <a:buNone/>
              <a:defRPr sz="2800" b="1" spc="150" baseline="0">
                <a:solidFill>
                  <a:schemeClr val="tx1">
                    <a:lumMod val="75000"/>
                    <a:lumOff val="25000"/>
                  </a:schemeClr>
                </a:solidFill>
                <a:latin typeface="+mj-lt"/>
                <a:ea typeface="+mj-ea"/>
                <a:cs typeface="+mj-cs"/>
              </a:defRPr>
            </a:lvl1pPr>
          </a:lstStyle>
          <a:p>
            <a:r>
              <a:rPr lang="en-US" dirty="0" smtClean="0"/>
              <a:t>Exchangeable </a:t>
            </a:r>
          </a:p>
          <a:p>
            <a:r>
              <a:rPr lang="en-US" dirty="0" smtClean="0"/>
              <a:t>Modules </a:t>
            </a:r>
            <a:endParaRPr lang="ar-SA" dirty="0"/>
          </a:p>
        </p:txBody>
      </p:sp>
      <p:sp>
        <p:nvSpPr>
          <p:cNvPr id="10" name="Title 1"/>
          <p:cNvSpPr txBox="1">
            <a:spLocks/>
          </p:cNvSpPr>
          <p:nvPr/>
        </p:nvSpPr>
        <p:spPr>
          <a:xfrm>
            <a:off x="5927464" y="5709938"/>
            <a:ext cx="5945115" cy="665583"/>
          </a:xfrm>
          <a:prstGeom prst="rect">
            <a:avLst/>
          </a:prstGeom>
        </p:spPr>
        <p:txBody>
          <a:bodyPr vert="horz" lIns="109728" tIns="109728" rIns="109728" bIns="91440" rtlCol="0" anchor="b">
            <a:noAutofit/>
          </a:bodyPr>
          <a:lstStyle>
            <a:defPPr>
              <a:defRPr lang="en-US"/>
            </a:defPPr>
            <a:lvl1pPr algn="ctr">
              <a:lnSpc>
                <a:spcPct val="104000"/>
              </a:lnSpc>
              <a:spcBef>
                <a:spcPct val="0"/>
              </a:spcBef>
              <a:buNone/>
              <a:defRPr sz="2800" b="1" spc="150" baseline="0">
                <a:solidFill>
                  <a:schemeClr val="tx1">
                    <a:lumMod val="75000"/>
                    <a:lumOff val="25000"/>
                  </a:schemeClr>
                </a:solidFill>
                <a:latin typeface="+mj-lt"/>
                <a:ea typeface="+mj-ea"/>
                <a:cs typeface="+mj-cs"/>
              </a:defRPr>
            </a:lvl1pPr>
          </a:lstStyle>
          <a:p>
            <a:r>
              <a:rPr lang="en-US" sz="3200" dirty="0" smtClean="0">
                <a:latin typeface="Brush Script MT" panose="03060802040406070304" pitchFamily="66" charset="0"/>
              </a:rPr>
              <a:t>According to the required application </a:t>
            </a:r>
            <a:endParaRPr lang="ar-SA" sz="3200" dirty="0">
              <a:latin typeface="Brush Script MT" panose="03060802040406070304" pitchFamily="66" charset="0"/>
            </a:endParaRPr>
          </a:p>
        </p:txBody>
      </p:sp>
      <p:sp>
        <p:nvSpPr>
          <p:cNvPr id="12" name="Title 1"/>
          <p:cNvSpPr txBox="1">
            <a:spLocks/>
          </p:cNvSpPr>
          <p:nvPr/>
        </p:nvSpPr>
        <p:spPr>
          <a:xfrm>
            <a:off x="621628" y="2571078"/>
            <a:ext cx="5553264" cy="1506074"/>
          </a:xfrm>
          <a:prstGeom prst="rect">
            <a:avLst/>
          </a:prstGeom>
        </p:spPr>
        <p:txBody>
          <a:bodyPr vert="horz" lIns="109728" tIns="109728" rIns="109728" bIns="91440" rtlCol="0" anchor="b">
            <a:noAutofit/>
          </a:bodyPr>
          <a:lstStyle>
            <a:defPPr>
              <a:defRPr lang="en-US"/>
            </a:defPPr>
            <a:lvl1pPr algn="ctr">
              <a:lnSpc>
                <a:spcPct val="104000"/>
              </a:lnSpc>
              <a:spcBef>
                <a:spcPct val="0"/>
              </a:spcBef>
              <a:buNone/>
              <a:defRPr sz="2800" b="1" spc="150" baseline="0">
                <a:solidFill>
                  <a:schemeClr val="tx1">
                    <a:lumMod val="75000"/>
                    <a:lumOff val="25000"/>
                  </a:schemeClr>
                </a:solidFill>
                <a:latin typeface="+mj-lt"/>
                <a:ea typeface="+mj-ea"/>
                <a:cs typeface="+mj-cs"/>
              </a:defRPr>
            </a:lvl1pPr>
          </a:lstStyle>
          <a:p>
            <a:pPr algn="just"/>
            <a:r>
              <a:rPr lang="en-US" sz="1600" dirty="0" smtClean="0"/>
              <a:t>It is a hand-held cold-active plasma device with a temperature of less than 50</a:t>
            </a:r>
            <a:r>
              <a:rPr lang="en-US" sz="1600" dirty="0"/>
              <a:t>℃ and </a:t>
            </a:r>
            <a:r>
              <a:rPr lang="en-US" sz="1600" dirty="0" smtClean="0"/>
              <a:t>maximum power consumption of 18 W. Plasma is generated by means of piezoelectric direct discharge (PDD).</a:t>
            </a:r>
          </a:p>
          <a:p>
            <a:pPr algn="just"/>
            <a:endParaRPr lang="ar-SA" sz="1600" dirty="0"/>
          </a:p>
        </p:txBody>
      </p:sp>
      <p:pic>
        <p:nvPicPr>
          <p:cNvPr id="11" name="IMG_55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90120" y="1513620"/>
            <a:ext cx="5469088" cy="3775597"/>
          </a:xfrm>
          <a:prstGeom prst="rect">
            <a:avLst/>
          </a:prstGeom>
        </p:spPr>
      </p:pic>
    </p:spTree>
    <p:extLst>
      <p:ext uri="{BB962C8B-B14F-4D97-AF65-F5344CB8AC3E}">
        <p14:creationId xmlns:p14="http://schemas.microsoft.com/office/powerpoint/2010/main" val="2974190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endParaRPr lang="en-US"/>
          </a:p>
        </p:txBody>
      </p:sp>
      <p:sp>
        <p:nvSpPr>
          <p:cNvPr id="4" name="عنصر نائب للنص 3"/>
          <p:cNvSpPr>
            <a:spLocks noGrp="1"/>
          </p:cNvSpPr>
          <p:nvPr>
            <p:ph type="body" sz="half" idx="2"/>
          </p:nvPr>
        </p:nvSpPr>
        <p:spPr/>
        <p:txBody>
          <a:bodyPr/>
          <a:lstStyle/>
          <a:p>
            <a:endParaRPr lang="en-US"/>
          </a:p>
        </p:txBody>
      </p:sp>
      <p:sp>
        <p:nvSpPr>
          <p:cNvPr id="5" name="عنصر نائب للتذييل 4"/>
          <p:cNvSpPr>
            <a:spLocks noGrp="1"/>
          </p:cNvSpPr>
          <p:nvPr>
            <p:ph type="ftr" sz="quarter" idx="11"/>
          </p:nvPr>
        </p:nvSpPr>
        <p:spPr/>
        <p:txBody>
          <a:bodyPr/>
          <a:lstStyle/>
          <a:p>
            <a:r>
              <a:rPr lang="en-US" smtClean="0"/>
              <a:t>Sample Footer Text</a:t>
            </a:r>
            <a:endParaRPr lang="en-US" dirty="0"/>
          </a:p>
        </p:txBody>
      </p:sp>
      <p:sp>
        <p:nvSpPr>
          <p:cNvPr id="6" name="عنصر نائب لرقم الشريحة 5"/>
          <p:cNvSpPr>
            <a:spLocks noGrp="1"/>
          </p:cNvSpPr>
          <p:nvPr>
            <p:ph type="sldNum" sz="quarter" idx="12"/>
          </p:nvPr>
        </p:nvSpPr>
        <p:spPr/>
        <p:txBody>
          <a:bodyPr/>
          <a:lstStyle/>
          <a:p>
            <a:pPr algn="ctr"/>
            <a:fld id="{FAEF9944-A4F6-4C59-AEBD-678D6480B8EA}" type="slidenum">
              <a:rPr lang="en-US" smtClean="0"/>
              <a:pPr algn="ctr"/>
              <a:t>8</a:t>
            </a:fld>
            <a:endParaRPr lang="en-US" dirty="0"/>
          </a:p>
        </p:txBody>
      </p:sp>
      <p:pic>
        <p:nvPicPr>
          <p:cNvPr id="7" name="صورة 6"/>
          <p:cNvPicPr>
            <a:picLocks noChangeAspect="1"/>
          </p:cNvPicPr>
          <p:nvPr/>
        </p:nvPicPr>
        <p:blipFill>
          <a:blip r:embed="rId2"/>
          <a:stretch>
            <a:fillRect/>
          </a:stretch>
        </p:blipFill>
        <p:spPr>
          <a:xfrm>
            <a:off x="-2033852" y="-547006"/>
            <a:ext cx="16259704" cy="7952012"/>
          </a:xfrm>
          <a:prstGeom prst="rect">
            <a:avLst/>
          </a:prstGeom>
        </p:spPr>
      </p:pic>
    </p:spTree>
    <p:extLst>
      <p:ext uri="{BB962C8B-B14F-4D97-AF65-F5344CB8AC3E}">
        <p14:creationId xmlns:p14="http://schemas.microsoft.com/office/powerpoint/2010/main" val="838222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82140" y="1691547"/>
            <a:ext cx="5537369" cy="3690677"/>
          </a:xfrm>
        </p:spPr>
      </p:pic>
      <p:sp>
        <p:nvSpPr>
          <p:cNvPr id="4" name="Text Placeholder 3"/>
          <p:cNvSpPr>
            <a:spLocks noGrp="1"/>
          </p:cNvSpPr>
          <p:nvPr>
            <p:ph type="body" sz="half" idx="2"/>
          </p:nvPr>
        </p:nvSpPr>
        <p:spPr>
          <a:xfrm>
            <a:off x="502026" y="2388198"/>
            <a:ext cx="5282959" cy="2789002"/>
          </a:xfrm>
        </p:spPr>
        <p:txBody>
          <a:bodyPr>
            <a:normAutofit/>
          </a:bodyPr>
          <a:lstStyle/>
          <a:p>
            <a:pPr algn="ctr"/>
            <a:r>
              <a:rPr lang="en-US" dirty="0" smtClean="0">
                <a:solidFill>
                  <a:schemeClr val="bg1"/>
                </a:solidFill>
              </a:rPr>
              <a:t>The Standard </a:t>
            </a:r>
            <a:r>
              <a:rPr lang="en-US" dirty="0">
                <a:solidFill>
                  <a:schemeClr val="bg1"/>
                </a:solidFill>
              </a:rPr>
              <a:t>Module, which is designed for plasma pretreatment of electrically non-conductive materials. These include, for example, plastics, ceramics, glass, natural fibers, leather, and textiles. For effective treatment, the distance between the module and the substrate should be 2 to 10 millimeters.</a:t>
            </a:r>
            <a:endParaRPr lang="ar-SA" dirty="0">
              <a:solidFill>
                <a:schemeClr val="bg1"/>
              </a:solidFill>
            </a:endParaRPr>
          </a:p>
        </p:txBody>
      </p:sp>
      <p:sp>
        <p:nvSpPr>
          <p:cNvPr id="6" name="Title 1"/>
          <p:cNvSpPr>
            <a:spLocks noGrp="1"/>
          </p:cNvSpPr>
          <p:nvPr>
            <p:ph type="title"/>
          </p:nvPr>
        </p:nvSpPr>
        <p:spPr>
          <a:xfrm>
            <a:off x="1061227" y="1562600"/>
            <a:ext cx="4285315" cy="881842"/>
          </a:xfrm>
        </p:spPr>
        <p:txBody>
          <a:bodyPr>
            <a:normAutofit/>
          </a:bodyPr>
          <a:lstStyle/>
          <a:p>
            <a:r>
              <a:rPr lang="en-US" sz="3600" dirty="0">
                <a:solidFill>
                  <a:srgbClr val="C00000"/>
                </a:solidFill>
                <a:effectLst>
                  <a:glow rad="101600">
                    <a:srgbClr val="E54837">
                      <a:satMod val="175000"/>
                      <a:alpha val="40000"/>
                    </a:srgbClr>
                  </a:glow>
                </a:effectLst>
                <a:latin typeface="Atlantis Grunge" pitchFamily="2" charset="0"/>
                <a:ea typeface="+mn-ea"/>
                <a:cs typeface="+mn-cs"/>
              </a:rPr>
              <a:t>Standard Module </a:t>
            </a:r>
            <a:endParaRPr lang="ar-SA" sz="3600" dirty="0">
              <a:solidFill>
                <a:srgbClr val="C00000"/>
              </a:solidFill>
              <a:effectLst>
                <a:glow rad="101600">
                  <a:srgbClr val="E54837">
                    <a:satMod val="175000"/>
                    <a:alpha val="40000"/>
                  </a:srgbClr>
                </a:glow>
              </a:effectLst>
              <a:latin typeface="Atlantis Grunge" pitchFamily="2" charset="0"/>
              <a:ea typeface="+mn-ea"/>
              <a:cs typeface="+mn-cs"/>
            </a:endParaRPr>
          </a:p>
        </p:txBody>
      </p:sp>
    </p:spTree>
    <p:extLst>
      <p:ext uri="{BB962C8B-B14F-4D97-AF65-F5344CB8AC3E}">
        <p14:creationId xmlns:p14="http://schemas.microsoft.com/office/powerpoint/2010/main" val="1966269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E4B384-4380-4734-8269-C03B3009E6C5}">
  <ds:schemaRefs>
    <ds:schemaRef ds:uri="http://schemas.microsoft.com/sharepoint/v3"/>
    <ds:schemaRef ds:uri="http://purl.org/dc/term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16c05727-aa75-4e4a-9b5f-8a80a1165891"/>
    <ds:schemaRef ds:uri="http://schemas.microsoft.com/office/infopath/2007/PartnerControls"/>
    <ds:schemaRef ds:uri="230e9df3-be65-4c73-a93b-d1236ebd677e"/>
    <ds:schemaRef ds:uri="71af3243-3dd4-4a8d-8c0d-dd76da1f02a5"/>
    <ds:schemaRef ds:uri="http://www.w3.org/XML/1998/namespace"/>
  </ds:schemaRefs>
</ds:datastoreItem>
</file>

<file path=customXml/itemProps2.xml><?xml version="1.0" encoding="utf-8"?>
<ds:datastoreItem xmlns:ds="http://schemas.openxmlformats.org/officeDocument/2006/customXml" ds:itemID="{65DBD5D0-5490-4B07-8DF8-CA162FDDE641}">
  <ds:schemaRefs>
    <ds:schemaRef ds:uri="http://schemas.microsoft.com/sharepoint/v3/contenttype/forms"/>
  </ds:schemaRefs>
</ds:datastoreItem>
</file>

<file path=customXml/itemProps3.xml><?xml version="1.0" encoding="utf-8"?>
<ds:datastoreItem xmlns:ds="http://schemas.openxmlformats.org/officeDocument/2006/customXml" ds:itemID="{E1C500F6-3E43-4957-9FD0-41C325FF99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2544</Words>
  <Application>Microsoft Office PowerPoint</Application>
  <PresentationFormat>شاشة عريضة</PresentationFormat>
  <Paragraphs>423</Paragraphs>
  <Slides>61</Slides>
  <Notes>5</Notes>
  <HiddenSlides>0</HiddenSlides>
  <MMClips>8</MMClips>
  <ScaleCrop>false</ScaleCrop>
  <HeadingPairs>
    <vt:vector size="6" baseType="variant">
      <vt:variant>
        <vt:lpstr>الخطوط المستخدمة</vt:lpstr>
      </vt:variant>
      <vt:variant>
        <vt:i4>15</vt:i4>
      </vt:variant>
      <vt:variant>
        <vt:lpstr>نسق</vt:lpstr>
      </vt:variant>
      <vt:variant>
        <vt:i4>1</vt:i4>
      </vt:variant>
      <vt:variant>
        <vt:lpstr>عناوين الشرائح</vt:lpstr>
      </vt:variant>
      <vt:variant>
        <vt:i4>61</vt:i4>
      </vt:variant>
    </vt:vector>
  </HeadingPairs>
  <TitlesOfParts>
    <vt:vector size="77" baseType="lpstr">
      <vt:lpstr>AdvTTe692faf0</vt:lpstr>
      <vt:lpstr>AdvTTe692faf0+fb</vt:lpstr>
      <vt:lpstr>Arial</vt:lpstr>
      <vt:lpstr>Arial Black</vt:lpstr>
      <vt:lpstr>Atlantis Grunge</vt:lpstr>
      <vt:lpstr>Bahnschrift SemiBold SemiConden</vt:lpstr>
      <vt:lpstr>Brush Script MT</vt:lpstr>
      <vt:lpstr>Calibri</vt:lpstr>
      <vt:lpstr>Corbel</vt:lpstr>
      <vt:lpstr>Franklin Gothic Book</vt:lpstr>
      <vt:lpstr>Meiryo</vt:lpstr>
      <vt:lpstr>Palace Script MT</vt:lpstr>
      <vt:lpstr>Rage Italic</vt:lpstr>
      <vt:lpstr>Symbol</vt:lpstr>
      <vt:lpstr>Tahoma</vt:lpstr>
      <vt:lpstr>SketchLinesVTI</vt:lpstr>
      <vt:lpstr>عرض تقديمي في PowerPoint</vt:lpstr>
      <vt:lpstr>عرض تقديمي في PowerPoint</vt:lpstr>
      <vt:lpstr>عرض تقديمي في PowerPoint</vt:lpstr>
      <vt:lpstr>What is plasma?</vt:lpstr>
      <vt:lpstr>classification of Plasmas</vt:lpstr>
      <vt:lpstr>عرض تقديمي في PowerPoint</vt:lpstr>
      <vt:lpstr> Non-thermal Atmospheric Pressure Plasma </vt:lpstr>
      <vt:lpstr>عرض تقديمي في PowerPoint</vt:lpstr>
      <vt:lpstr>Standard Module </vt:lpstr>
      <vt:lpstr>Needle Module </vt:lpstr>
      <vt:lpstr>Multi gas Module </vt:lpstr>
      <vt:lpstr>Nearfield Needle Module </vt:lpstr>
      <vt:lpstr>عرض تقديمي في PowerPoint</vt:lpstr>
      <vt:lpstr>عرض تقديمي في PowerPoint</vt:lpstr>
      <vt:lpstr> I. Cleaning Effect</vt:lpstr>
      <vt:lpstr>عرض تقديمي في PowerPoint</vt:lpstr>
      <vt:lpstr>low surface energy Insufficient wettability  Weak bond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BIOFILM REMOVAL</vt:lpstr>
      <vt:lpstr>BIOFILM REMOVAL</vt:lpstr>
      <vt:lpstr>The biggest advantage of non-thermal plasma in treating root canal infections that can be depicted is its ability to reach small spaces that cannot be instrumented normally. However,  clinical studies and proof are yet to come. These areas are the niche of the bacterial that cause reinfections, ultimately causing root canal treatment failures. Its gaseous nature gives it an enormous advantage over traditional instrumentation methods, apart from its highly efficient antibacterial properties.  </vt:lpstr>
      <vt:lpstr>عرض تقديمي في PowerPoint</vt:lpstr>
      <vt:lpstr>عرض تقديمي في PowerPoint</vt:lpstr>
      <vt:lpstr>عرض تقديمي في PowerPoint</vt:lpstr>
      <vt:lpstr>عرض تقديمي في PowerPoint</vt:lpstr>
      <vt:lpstr>عرض تقديمي في PowerPoint</vt:lpstr>
      <vt:lpstr>   Study 1:</vt:lpstr>
      <vt:lpstr>   Study 1:</vt:lpstr>
      <vt:lpstr>  Study 2:</vt:lpstr>
      <vt:lpstr>Study 3:</vt:lpstr>
      <vt:lpstr>Study 4:</vt:lpstr>
      <vt:lpstr>Study 5:</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Future Perspectives</vt:lpstr>
      <vt:lpstr>عرض تقديمي في PowerPoint</vt:lpstr>
      <vt:lpstr>The way to get started is to quit talking and begin doing.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2021-01-28T18:07:32Z</dcterms:created>
  <dcterms:modified xsi:type="dcterms:W3CDTF">2023-03-19T09:08:32Z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