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6" r:id="rId3"/>
    <p:sldId id="257" r:id="rId4"/>
    <p:sldId id="258" r:id="rId5"/>
    <p:sldId id="259" r:id="rId6"/>
    <p:sldId id="260" r:id="rId7"/>
    <p:sldId id="261" r:id="rId8"/>
    <p:sldId id="262" r:id="rId9"/>
    <p:sldId id="265" r:id="rId10"/>
    <p:sldId id="294" r:id="rId11"/>
    <p:sldId id="263" r:id="rId12"/>
    <p:sldId id="264" r:id="rId13"/>
    <p:sldId id="266" r:id="rId14"/>
    <p:sldId id="267" r:id="rId15"/>
    <p:sldId id="271" r:id="rId16"/>
    <p:sldId id="268" r:id="rId17"/>
    <p:sldId id="269" r:id="rId18"/>
    <p:sldId id="272" r:id="rId19"/>
    <p:sldId id="273" r:id="rId20"/>
    <p:sldId id="275" r:id="rId21"/>
    <p:sldId id="276" r:id="rId22"/>
    <p:sldId id="274" r:id="rId23"/>
    <p:sldId id="278" r:id="rId24"/>
    <p:sldId id="279" r:id="rId25"/>
    <p:sldId id="291" r:id="rId26"/>
    <p:sldId id="288" r:id="rId27"/>
    <p:sldId id="290" r:id="rId28"/>
    <p:sldId id="289" r:id="rId29"/>
    <p:sldId id="281" r:id="rId30"/>
    <p:sldId id="287" r:id="rId31"/>
    <p:sldId id="282" r:id="rId32"/>
    <p:sldId id="283" r:id="rId33"/>
    <p:sldId id="285" r:id="rId34"/>
    <p:sldId id="286" r:id="rId35"/>
    <p:sldId id="284"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9B8A5-E3BB-4824-BB50-DFE361CDDC1F}" type="datetimeFigureOut">
              <a:rPr lang="en-US" smtClean="0"/>
              <a:t>12-Mar-23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7170-082B-4126-989B-6406D369FEE4}" type="slidenum">
              <a:rPr lang="en-US" smtClean="0"/>
              <a:t>‹#›</a:t>
            </a:fld>
            <a:endParaRPr lang="en-US"/>
          </a:p>
        </p:txBody>
      </p:sp>
    </p:spTree>
    <p:extLst>
      <p:ext uri="{BB962C8B-B14F-4D97-AF65-F5344CB8AC3E}">
        <p14:creationId xmlns:p14="http://schemas.microsoft.com/office/powerpoint/2010/main" val="10182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9B8A5-E3BB-4824-BB50-DFE361CDDC1F}" type="datetimeFigureOut">
              <a:rPr lang="en-US" smtClean="0"/>
              <a:t>12-Mar-23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7170-082B-4126-989B-6406D369FEE4}" type="slidenum">
              <a:rPr lang="en-US" smtClean="0"/>
              <a:t>‹#›</a:t>
            </a:fld>
            <a:endParaRPr lang="en-US"/>
          </a:p>
        </p:txBody>
      </p:sp>
    </p:spTree>
    <p:extLst>
      <p:ext uri="{BB962C8B-B14F-4D97-AF65-F5344CB8AC3E}">
        <p14:creationId xmlns:p14="http://schemas.microsoft.com/office/powerpoint/2010/main" val="124208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9B8A5-E3BB-4824-BB50-DFE361CDDC1F}" type="datetimeFigureOut">
              <a:rPr lang="en-US" smtClean="0"/>
              <a:t>12-Mar-23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7170-082B-4126-989B-6406D369FEE4}" type="slidenum">
              <a:rPr lang="en-US" smtClean="0"/>
              <a:t>‹#›</a:t>
            </a:fld>
            <a:endParaRPr lang="en-US"/>
          </a:p>
        </p:txBody>
      </p:sp>
    </p:spTree>
    <p:extLst>
      <p:ext uri="{BB962C8B-B14F-4D97-AF65-F5344CB8AC3E}">
        <p14:creationId xmlns:p14="http://schemas.microsoft.com/office/powerpoint/2010/main" val="55000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9B8A5-E3BB-4824-BB50-DFE361CDDC1F}" type="datetimeFigureOut">
              <a:rPr lang="en-US" smtClean="0"/>
              <a:t>12-Mar-23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7170-082B-4126-989B-6406D369FEE4}" type="slidenum">
              <a:rPr lang="en-US" smtClean="0"/>
              <a:t>‹#›</a:t>
            </a:fld>
            <a:endParaRPr lang="en-US"/>
          </a:p>
        </p:txBody>
      </p:sp>
    </p:spTree>
    <p:extLst>
      <p:ext uri="{BB962C8B-B14F-4D97-AF65-F5344CB8AC3E}">
        <p14:creationId xmlns:p14="http://schemas.microsoft.com/office/powerpoint/2010/main" val="347566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9B8A5-E3BB-4824-BB50-DFE361CDDC1F}" type="datetimeFigureOut">
              <a:rPr lang="en-US" smtClean="0"/>
              <a:t>12-Mar-23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7170-082B-4126-989B-6406D369FEE4}" type="slidenum">
              <a:rPr lang="en-US" smtClean="0"/>
              <a:t>‹#›</a:t>
            </a:fld>
            <a:endParaRPr lang="en-US"/>
          </a:p>
        </p:txBody>
      </p:sp>
    </p:spTree>
    <p:extLst>
      <p:ext uri="{BB962C8B-B14F-4D97-AF65-F5344CB8AC3E}">
        <p14:creationId xmlns:p14="http://schemas.microsoft.com/office/powerpoint/2010/main" val="44937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9B8A5-E3BB-4824-BB50-DFE361CDDC1F}" type="datetimeFigureOut">
              <a:rPr lang="en-US" smtClean="0"/>
              <a:t>12-Mar-23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B7170-082B-4126-989B-6406D369FEE4}" type="slidenum">
              <a:rPr lang="en-US" smtClean="0"/>
              <a:t>‹#›</a:t>
            </a:fld>
            <a:endParaRPr lang="en-US"/>
          </a:p>
        </p:txBody>
      </p:sp>
    </p:spTree>
    <p:extLst>
      <p:ext uri="{BB962C8B-B14F-4D97-AF65-F5344CB8AC3E}">
        <p14:creationId xmlns:p14="http://schemas.microsoft.com/office/powerpoint/2010/main" val="68909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9B8A5-E3BB-4824-BB50-DFE361CDDC1F}" type="datetimeFigureOut">
              <a:rPr lang="en-US" smtClean="0"/>
              <a:t>12-Mar-23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B7170-082B-4126-989B-6406D369FEE4}" type="slidenum">
              <a:rPr lang="en-US" smtClean="0"/>
              <a:t>‹#›</a:t>
            </a:fld>
            <a:endParaRPr lang="en-US"/>
          </a:p>
        </p:txBody>
      </p:sp>
    </p:spTree>
    <p:extLst>
      <p:ext uri="{BB962C8B-B14F-4D97-AF65-F5344CB8AC3E}">
        <p14:creationId xmlns:p14="http://schemas.microsoft.com/office/powerpoint/2010/main" val="208697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9B8A5-E3BB-4824-BB50-DFE361CDDC1F}" type="datetimeFigureOut">
              <a:rPr lang="en-US" smtClean="0"/>
              <a:t>12-Mar-23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B7170-082B-4126-989B-6406D369FEE4}" type="slidenum">
              <a:rPr lang="en-US" smtClean="0"/>
              <a:t>‹#›</a:t>
            </a:fld>
            <a:endParaRPr lang="en-US"/>
          </a:p>
        </p:txBody>
      </p:sp>
    </p:spTree>
    <p:extLst>
      <p:ext uri="{BB962C8B-B14F-4D97-AF65-F5344CB8AC3E}">
        <p14:creationId xmlns:p14="http://schemas.microsoft.com/office/powerpoint/2010/main" val="291941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9B8A5-E3BB-4824-BB50-DFE361CDDC1F}" type="datetimeFigureOut">
              <a:rPr lang="en-US" smtClean="0"/>
              <a:t>12-Mar-23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CB7170-082B-4126-989B-6406D369FEE4}" type="slidenum">
              <a:rPr lang="en-US" smtClean="0"/>
              <a:t>‹#›</a:t>
            </a:fld>
            <a:endParaRPr lang="en-US"/>
          </a:p>
        </p:txBody>
      </p:sp>
    </p:spTree>
    <p:extLst>
      <p:ext uri="{BB962C8B-B14F-4D97-AF65-F5344CB8AC3E}">
        <p14:creationId xmlns:p14="http://schemas.microsoft.com/office/powerpoint/2010/main" val="169995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9B8A5-E3BB-4824-BB50-DFE361CDDC1F}" type="datetimeFigureOut">
              <a:rPr lang="en-US" smtClean="0"/>
              <a:t>12-Mar-23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B7170-082B-4126-989B-6406D369FEE4}" type="slidenum">
              <a:rPr lang="en-US" smtClean="0"/>
              <a:t>‹#›</a:t>
            </a:fld>
            <a:endParaRPr lang="en-US"/>
          </a:p>
        </p:txBody>
      </p:sp>
    </p:spTree>
    <p:extLst>
      <p:ext uri="{BB962C8B-B14F-4D97-AF65-F5344CB8AC3E}">
        <p14:creationId xmlns:p14="http://schemas.microsoft.com/office/powerpoint/2010/main" val="3467639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9B8A5-E3BB-4824-BB50-DFE361CDDC1F}" type="datetimeFigureOut">
              <a:rPr lang="en-US" smtClean="0"/>
              <a:t>12-Mar-23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B7170-082B-4126-989B-6406D369FEE4}" type="slidenum">
              <a:rPr lang="en-US" smtClean="0"/>
              <a:t>‹#›</a:t>
            </a:fld>
            <a:endParaRPr lang="en-US"/>
          </a:p>
        </p:txBody>
      </p:sp>
    </p:spTree>
    <p:extLst>
      <p:ext uri="{BB962C8B-B14F-4D97-AF65-F5344CB8AC3E}">
        <p14:creationId xmlns:p14="http://schemas.microsoft.com/office/powerpoint/2010/main" val="414189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9B8A5-E3BB-4824-BB50-DFE361CDDC1F}" type="datetimeFigureOut">
              <a:rPr lang="en-US" smtClean="0"/>
              <a:t>12-Mar-23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B7170-082B-4126-989B-6406D369FEE4}" type="slidenum">
              <a:rPr lang="en-US" smtClean="0"/>
              <a:t>‹#›</a:t>
            </a:fld>
            <a:endParaRPr lang="en-US"/>
          </a:p>
        </p:txBody>
      </p:sp>
    </p:spTree>
    <p:extLst>
      <p:ext uri="{BB962C8B-B14F-4D97-AF65-F5344CB8AC3E}">
        <p14:creationId xmlns:p14="http://schemas.microsoft.com/office/powerpoint/2010/main" val="294435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jahanbina@mums.ac.i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2" y="1214871"/>
            <a:ext cx="10790382" cy="3883602"/>
          </a:xfrm>
        </p:spPr>
        <p:txBody>
          <a:bodyPr>
            <a:noAutofit/>
          </a:bodyPr>
          <a:lstStyle/>
          <a:p>
            <a:pPr algn="ctr"/>
            <a:r>
              <a:rPr lang="en-US" sz="7200" i="1" dirty="0" err="1" smtClean="0">
                <a:solidFill>
                  <a:srgbClr val="FF0000"/>
                </a:solidFill>
                <a:latin typeface="Times New Roman" panose="02020603050405020304" pitchFamily="18" charset="0"/>
                <a:cs typeface="Times New Roman" panose="02020603050405020304" pitchFamily="18" charset="0"/>
              </a:rPr>
              <a:t>Assisstant</a:t>
            </a:r>
            <a:r>
              <a:rPr lang="en-US" sz="7200" i="1" dirty="0" smtClean="0">
                <a:solidFill>
                  <a:srgbClr val="FF0000"/>
                </a:solidFill>
                <a:latin typeface="Times New Roman" panose="02020603050405020304" pitchFamily="18" charset="0"/>
                <a:cs typeface="Times New Roman" panose="02020603050405020304" pitchFamily="18" charset="0"/>
              </a:rPr>
              <a:t> professor</a:t>
            </a:r>
            <a:br>
              <a:rPr lang="en-US" sz="7200" i="1" dirty="0" smtClean="0">
                <a:solidFill>
                  <a:srgbClr val="FF0000"/>
                </a:solidFill>
                <a:latin typeface="Times New Roman" panose="02020603050405020304" pitchFamily="18" charset="0"/>
                <a:cs typeface="Times New Roman" panose="02020603050405020304" pitchFamily="18" charset="0"/>
              </a:rPr>
            </a:br>
            <a:r>
              <a:rPr lang="en-US" sz="7200" i="1" dirty="0" err="1" smtClean="0">
                <a:solidFill>
                  <a:srgbClr val="FF0000"/>
                </a:solidFill>
                <a:latin typeface="Times New Roman" panose="02020603050405020304" pitchFamily="18" charset="0"/>
                <a:cs typeface="Times New Roman" panose="02020603050405020304" pitchFamily="18" charset="0"/>
              </a:rPr>
              <a:t>Dr.Haider</a:t>
            </a:r>
            <a:r>
              <a:rPr lang="en-US" sz="7200" i="1" dirty="0" smtClean="0">
                <a:solidFill>
                  <a:srgbClr val="FF0000"/>
                </a:solidFill>
                <a:latin typeface="Times New Roman" panose="02020603050405020304" pitchFamily="18" charset="0"/>
                <a:cs typeface="Times New Roman" panose="02020603050405020304" pitchFamily="18" charset="0"/>
              </a:rPr>
              <a:t> </a:t>
            </a:r>
            <a:r>
              <a:rPr lang="en-US" sz="7200" i="1" dirty="0">
                <a:solidFill>
                  <a:srgbClr val="FF0000"/>
                </a:solidFill>
                <a:latin typeface="Times New Roman" panose="02020603050405020304" pitchFamily="18" charset="0"/>
                <a:cs typeface="Times New Roman" panose="02020603050405020304" pitchFamily="18" charset="0"/>
              </a:rPr>
              <a:t>M</a:t>
            </a:r>
            <a:r>
              <a:rPr lang="en-US" sz="7200" i="1" dirty="0" smtClean="0">
                <a:solidFill>
                  <a:srgbClr val="FF0000"/>
                </a:solidFill>
                <a:latin typeface="Times New Roman" panose="02020603050405020304" pitchFamily="18" charset="0"/>
                <a:cs typeface="Times New Roman" panose="02020603050405020304" pitchFamily="18" charset="0"/>
              </a:rPr>
              <a:t>ohammed </a:t>
            </a:r>
            <a:r>
              <a:rPr lang="en-US" sz="7200" i="1" dirty="0">
                <a:solidFill>
                  <a:srgbClr val="FF0000"/>
                </a:solidFill>
                <a:latin typeface="Times New Roman" panose="02020603050405020304" pitchFamily="18" charset="0"/>
                <a:cs typeface="Times New Roman" panose="02020603050405020304" pitchFamily="18" charset="0"/>
              </a:rPr>
              <a:t>A</a:t>
            </a:r>
            <a:r>
              <a:rPr lang="en-US" sz="7200" i="1" dirty="0" smtClean="0">
                <a:solidFill>
                  <a:srgbClr val="FF0000"/>
                </a:solidFill>
                <a:latin typeface="Times New Roman" panose="02020603050405020304" pitchFamily="18" charset="0"/>
                <a:cs typeface="Times New Roman" panose="02020603050405020304" pitchFamily="18" charset="0"/>
              </a:rPr>
              <a:t>li Al-</a:t>
            </a:r>
            <a:r>
              <a:rPr lang="en-US" sz="7200" i="1" dirty="0">
                <a:solidFill>
                  <a:srgbClr val="FF0000"/>
                </a:solidFill>
                <a:latin typeface="Times New Roman" panose="02020603050405020304" pitchFamily="18" charset="0"/>
                <a:cs typeface="Times New Roman" panose="02020603050405020304" pitchFamily="18" charset="0"/>
              </a:rPr>
              <a:t>M</a:t>
            </a:r>
            <a:r>
              <a:rPr lang="en-US" sz="7200" i="1" dirty="0" smtClean="0">
                <a:solidFill>
                  <a:srgbClr val="FF0000"/>
                </a:solidFill>
                <a:latin typeface="Times New Roman" panose="02020603050405020304" pitchFamily="18" charset="0"/>
                <a:cs typeface="Times New Roman" panose="02020603050405020304" pitchFamily="18" charset="0"/>
              </a:rPr>
              <a:t>aliki</a:t>
            </a:r>
            <a:br>
              <a:rPr lang="en-US" sz="7200" i="1" dirty="0" smtClean="0">
                <a:solidFill>
                  <a:srgbClr val="FF0000"/>
                </a:solidFill>
                <a:latin typeface="Times New Roman" panose="02020603050405020304" pitchFamily="18" charset="0"/>
                <a:cs typeface="Times New Roman" panose="02020603050405020304" pitchFamily="18" charset="0"/>
              </a:rPr>
            </a:br>
            <a:r>
              <a:rPr lang="en-US" sz="7200" i="1" dirty="0">
                <a:solidFill>
                  <a:srgbClr val="FF0000"/>
                </a:solidFill>
                <a:latin typeface="Times New Roman" panose="02020603050405020304" pitchFamily="18" charset="0"/>
                <a:cs typeface="Times New Roman" panose="02020603050405020304" pitchFamily="18" charset="0"/>
              </a:rPr>
              <a:t>D</a:t>
            </a:r>
            <a:r>
              <a:rPr lang="en-US" sz="7200" i="1" dirty="0" smtClean="0">
                <a:solidFill>
                  <a:srgbClr val="FF0000"/>
                </a:solidFill>
                <a:latin typeface="Times New Roman" panose="02020603050405020304" pitchFamily="18" charset="0"/>
                <a:cs typeface="Times New Roman" panose="02020603050405020304" pitchFamily="18" charset="0"/>
              </a:rPr>
              <a:t>amon system</a:t>
            </a:r>
            <a:endParaRPr lang="en-US" sz="7200"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31126" y="5098473"/>
            <a:ext cx="8222673" cy="1078490"/>
          </a:xfrm>
        </p:spPr>
        <p:txBody>
          <a:bodyPr/>
          <a:lstStyle/>
          <a:p>
            <a:endParaRPr lang="en-US" dirty="0"/>
          </a:p>
        </p:txBody>
      </p:sp>
    </p:spTree>
    <p:extLst>
      <p:ext uri="{BB962C8B-B14F-4D97-AF65-F5344CB8AC3E}">
        <p14:creationId xmlns:p14="http://schemas.microsoft.com/office/powerpoint/2010/main" val="1106209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B050"/>
                </a:solidFill>
                <a:latin typeface="Times New Roman" panose="02020603050405020304" pitchFamily="18" charset="0"/>
                <a:cs typeface="Times New Roman" panose="02020603050405020304" pitchFamily="18" charset="0"/>
              </a:rPr>
              <a:t>Torque values in Damon’s system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9119353"/>
              </p:ext>
            </p:extLst>
          </p:nvPr>
        </p:nvGraphicFramePr>
        <p:xfrm>
          <a:off x="838200" y="1825625"/>
          <a:ext cx="10515600" cy="3657600"/>
        </p:xfrm>
        <a:graphic>
          <a:graphicData uri="http://schemas.openxmlformats.org/drawingml/2006/table">
            <a:tbl>
              <a:tblPr firstRow="1" bandRow="1">
                <a:tableStyleId>{21E4AEA4-8DFA-4A89-87EB-49C32662AFE0}</a:tableStyleId>
              </a:tblPr>
              <a:tblGrid>
                <a:gridCol w="1572491">
                  <a:extLst>
                    <a:ext uri="{9D8B030D-6E8A-4147-A177-3AD203B41FA5}">
                      <a16:colId xmlns:a16="http://schemas.microsoft.com/office/drawing/2014/main" val="3096114641"/>
                    </a:ext>
                  </a:extLst>
                </a:gridCol>
                <a:gridCol w="932873">
                  <a:extLst>
                    <a:ext uri="{9D8B030D-6E8A-4147-A177-3AD203B41FA5}">
                      <a16:colId xmlns:a16="http://schemas.microsoft.com/office/drawing/2014/main" val="3099250315"/>
                    </a:ext>
                  </a:extLst>
                </a:gridCol>
                <a:gridCol w="1163781">
                  <a:extLst>
                    <a:ext uri="{9D8B030D-6E8A-4147-A177-3AD203B41FA5}">
                      <a16:colId xmlns:a16="http://schemas.microsoft.com/office/drawing/2014/main" val="2992085509"/>
                    </a:ext>
                  </a:extLst>
                </a:gridCol>
                <a:gridCol w="1302328">
                  <a:extLst>
                    <a:ext uri="{9D8B030D-6E8A-4147-A177-3AD203B41FA5}">
                      <a16:colId xmlns:a16="http://schemas.microsoft.com/office/drawing/2014/main" val="1150823340"/>
                    </a:ext>
                  </a:extLst>
                </a:gridCol>
                <a:gridCol w="1330036">
                  <a:extLst>
                    <a:ext uri="{9D8B030D-6E8A-4147-A177-3AD203B41FA5}">
                      <a16:colId xmlns:a16="http://schemas.microsoft.com/office/drawing/2014/main" val="2673443720"/>
                    </a:ext>
                  </a:extLst>
                </a:gridCol>
                <a:gridCol w="1071418">
                  <a:extLst>
                    <a:ext uri="{9D8B030D-6E8A-4147-A177-3AD203B41FA5}">
                      <a16:colId xmlns:a16="http://schemas.microsoft.com/office/drawing/2014/main" val="3458218989"/>
                    </a:ext>
                  </a:extLst>
                </a:gridCol>
                <a:gridCol w="1542473">
                  <a:extLst>
                    <a:ext uri="{9D8B030D-6E8A-4147-A177-3AD203B41FA5}">
                      <a16:colId xmlns:a16="http://schemas.microsoft.com/office/drawing/2014/main" val="1906537708"/>
                    </a:ext>
                  </a:extLst>
                </a:gridCol>
                <a:gridCol w="1600200">
                  <a:extLst>
                    <a:ext uri="{9D8B030D-6E8A-4147-A177-3AD203B41FA5}">
                      <a16:colId xmlns:a16="http://schemas.microsoft.com/office/drawing/2014/main" val="2999051368"/>
                    </a:ext>
                  </a:extLst>
                </a:gridCol>
              </a:tblGrid>
              <a:tr h="370840">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Damon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stan</a:t>
                      </a:r>
                      <a:endParaRPr lang="en-US" sz="2000" b="1" dirty="0" smtClean="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-27</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-18</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-7</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-7</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0(H7)</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(L3)8(H10)</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(L7)12(H17)</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5649994"/>
                  </a:ext>
                </a:extLst>
              </a:tr>
              <a:tr h="370840">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Damon low</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3</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7</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84084709"/>
                  </a:ext>
                </a:extLst>
              </a:tr>
              <a:tr h="370840">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Roth</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-14</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-14</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-7</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-7</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-2</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8</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12</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5999082"/>
                  </a:ext>
                </a:extLst>
              </a:tr>
              <a:tr h="370840">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MBT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-14</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-14</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-7</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-7</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-7</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10</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17</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69967669"/>
                  </a:ext>
                </a:extLst>
              </a:tr>
              <a:tr h="370840">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Torque</a:t>
                      </a:r>
                      <a:endParaRPr lang="en-US"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7</a:t>
                      </a:r>
                      <a:endParaRPr lang="en-US"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6</a:t>
                      </a:r>
                      <a:endParaRPr lang="en-US"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5</a:t>
                      </a:r>
                      <a:endParaRPr lang="en-US"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4</a:t>
                      </a:r>
                      <a:endParaRPr lang="en-US"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3</a:t>
                      </a:r>
                      <a:endParaRPr lang="en-US"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2</a:t>
                      </a:r>
                      <a:endParaRPr lang="en-US"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1</a:t>
                      </a:r>
                      <a:endParaRPr lang="en-US" sz="32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50772441"/>
                  </a:ext>
                </a:extLst>
              </a:tr>
              <a:tr h="370840">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Damon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stan</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-10</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-28</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-17</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-12</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0(H7)</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(L-6)-1</a:t>
                      </a: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(L-6)-1</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01310970"/>
                  </a:ext>
                </a:extLst>
              </a:tr>
              <a:tr h="370840">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Roth</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-30</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-30</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-22</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-17</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-11</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-1</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-1</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6458073"/>
                  </a:ext>
                </a:extLst>
              </a:tr>
              <a:tr h="370840">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MBT</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-10</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-20</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-17</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-12</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-6</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-6</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-6</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80758690"/>
                  </a:ext>
                </a:extLst>
              </a:tr>
            </a:tbl>
          </a:graphicData>
        </a:graphic>
      </p:graphicFrame>
    </p:spTree>
    <p:extLst>
      <p:ext uri="{BB962C8B-B14F-4D97-AF65-F5344CB8AC3E}">
        <p14:creationId xmlns:p14="http://schemas.microsoft.com/office/powerpoint/2010/main" val="279232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92D050"/>
                </a:solidFill>
                <a:latin typeface="Times New Roman" panose="02020603050405020304" pitchFamily="18" charset="0"/>
                <a:cs typeface="Times New Roman" panose="02020603050405020304" pitchFamily="18" charset="0"/>
              </a:rPr>
              <a:t>Damon arch wire sequencing</a:t>
            </a:r>
            <a:endParaRPr lang="en-US" dirty="0">
              <a:solidFill>
                <a:srgbClr val="92D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nSpc>
                <a:spcPct val="150000"/>
              </a:lnSpc>
              <a:buNone/>
            </a:pPr>
            <a:r>
              <a:rPr lang="en-US" sz="2600" dirty="0" smtClean="0">
                <a:solidFill>
                  <a:srgbClr val="FF0000"/>
                </a:solidFill>
                <a:latin typeface="Times New Roman" panose="02020603050405020304" pitchFamily="18" charset="0"/>
                <a:cs typeface="Times New Roman" panose="02020603050405020304" pitchFamily="18" charset="0"/>
              </a:rPr>
              <a:t>P</a:t>
            </a:r>
            <a:r>
              <a:rPr lang="en-US" sz="2400" dirty="0" smtClean="0">
                <a:solidFill>
                  <a:srgbClr val="FF0000"/>
                </a:solidFill>
                <a:latin typeface="Times New Roman" panose="02020603050405020304" pitchFamily="18" charset="0"/>
                <a:cs typeface="Times New Roman" panose="02020603050405020304" pitchFamily="18" charset="0"/>
              </a:rPr>
              <a:t>hase 1: Light Round Wires</a:t>
            </a:r>
          </a:p>
          <a:p>
            <a:pPr marL="0" indent="0">
              <a:lnSpc>
                <a:spcPct val="150000"/>
              </a:lnSpc>
              <a:buNone/>
            </a:pPr>
            <a:r>
              <a:rPr lang="en-US" sz="2400" dirty="0" smtClean="0">
                <a:solidFill>
                  <a:srgbClr val="FF0000"/>
                </a:solidFill>
                <a:latin typeface="Times New Roman" panose="02020603050405020304" pitchFamily="18" charset="0"/>
                <a:cs typeface="Times New Roman" panose="02020603050405020304" pitchFamily="18" charset="0"/>
              </a:rPr>
              <a:t>This phase of treatment uses 0.013, 0.014, or 0.016 </a:t>
            </a:r>
            <a:r>
              <a:rPr lang="en-US" sz="2400" dirty="0" err="1" smtClean="0">
                <a:solidFill>
                  <a:srgbClr val="FF0000"/>
                </a:solidFill>
                <a:latin typeface="Times New Roman" panose="02020603050405020304" pitchFamily="18" charset="0"/>
                <a:cs typeface="Times New Roman" panose="02020603050405020304" pitchFamily="18" charset="0"/>
              </a:rPr>
              <a:t>CuNiTi</a:t>
            </a:r>
            <a:r>
              <a:rPr lang="en-US" sz="2400" dirty="0" smtClean="0">
                <a:solidFill>
                  <a:srgbClr val="FF0000"/>
                </a:solidFill>
                <a:latin typeface="Times New Roman" panose="02020603050405020304" pitchFamily="18" charset="0"/>
                <a:cs typeface="Times New Roman" panose="02020603050405020304" pitchFamily="18" charset="0"/>
              </a:rPr>
              <a:t> arch wires. The aim  of this first phase of treatment is to achieve tooth alignment including rotation correction except second molars, level the arches and initiate arch development with  light forces to permit the soft tissues to desired arch shape. This phase of treatment  normally extends from 10 to 20 weeks and the intervals between appointments are about 10 weeks</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3888" y="365125"/>
            <a:ext cx="3130276" cy="2377425"/>
          </a:xfrm>
          <a:prstGeom prst="rect">
            <a:avLst/>
          </a:prstGeom>
          <a:ln w="28575">
            <a:solidFill>
              <a:srgbClr val="00B0F0"/>
            </a:solidFill>
          </a:ln>
        </p:spPr>
      </p:pic>
    </p:spTree>
    <p:extLst>
      <p:ext uri="{BB962C8B-B14F-4D97-AF65-F5344CB8AC3E}">
        <p14:creationId xmlns:p14="http://schemas.microsoft.com/office/powerpoint/2010/main" val="2874362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77425" cy="134938"/>
          </a:xfrm>
        </p:spPr>
        <p:txBody>
          <a:bodyPr>
            <a:normAutofit fontScale="90000"/>
          </a:bodyPr>
          <a:lstStyle/>
          <a:p>
            <a:endParaRPr lang="en-US" dirty="0"/>
          </a:p>
        </p:txBody>
      </p:sp>
      <p:sp>
        <p:nvSpPr>
          <p:cNvPr id="3" name="Content Placeholder 2"/>
          <p:cNvSpPr>
            <a:spLocks noGrp="1"/>
          </p:cNvSpPr>
          <p:nvPr>
            <p:ph idx="1"/>
          </p:nvPr>
        </p:nvSpPr>
        <p:spPr>
          <a:xfrm>
            <a:off x="642939" y="714375"/>
            <a:ext cx="8515350" cy="5462588"/>
          </a:xfrm>
        </p:spPr>
        <p:txBody>
          <a:bodyPr>
            <a:normAutofit fontScale="70000" lnSpcReduction="20000"/>
          </a:bodyPr>
          <a:lstStyle/>
          <a:p>
            <a:pPr marL="0" indent="0">
              <a:lnSpc>
                <a:spcPct val="150000"/>
              </a:lnSpc>
              <a:buNone/>
            </a:pPr>
            <a:r>
              <a:rPr lang="en-US" sz="3800" dirty="0" smtClean="0">
                <a:solidFill>
                  <a:srgbClr val="FF0000"/>
                </a:solidFill>
                <a:latin typeface="Times New Roman" panose="02020603050405020304" pitchFamily="18" charset="0"/>
                <a:cs typeface="Times New Roman" panose="02020603050405020304" pitchFamily="18" charset="0"/>
              </a:rPr>
              <a:t>Phase 2: High Rectangular Wires</a:t>
            </a:r>
          </a:p>
          <a:p>
            <a:pPr marL="0" indent="0">
              <a:lnSpc>
                <a:spcPct val="150000"/>
              </a:lnSpc>
              <a:buNone/>
            </a:pPr>
            <a:r>
              <a:rPr lang="en-US" sz="3800" dirty="0" smtClean="0">
                <a:solidFill>
                  <a:srgbClr val="FF0000"/>
                </a:solidFill>
                <a:latin typeface="Times New Roman" panose="02020603050405020304" pitchFamily="18" charset="0"/>
                <a:cs typeface="Times New Roman" panose="02020603050405020304" pitchFamily="18" charset="0"/>
              </a:rPr>
              <a:t>Phase 2 uses two arch wires: 0.014 × 0.025 </a:t>
            </a:r>
            <a:r>
              <a:rPr lang="en-US" sz="3800" dirty="0" err="1" smtClean="0">
                <a:solidFill>
                  <a:srgbClr val="FF0000"/>
                </a:solidFill>
                <a:latin typeface="Times New Roman" panose="02020603050405020304" pitchFamily="18" charset="0"/>
                <a:cs typeface="Times New Roman" panose="02020603050405020304" pitchFamily="18" charset="0"/>
              </a:rPr>
              <a:t>CuNiTi</a:t>
            </a:r>
            <a:r>
              <a:rPr lang="en-US" sz="3800" dirty="0" smtClean="0">
                <a:solidFill>
                  <a:srgbClr val="FF0000"/>
                </a:solidFill>
                <a:latin typeface="Times New Roman" panose="02020603050405020304" pitchFamily="18" charset="0"/>
                <a:cs typeface="Times New Roman" panose="02020603050405020304" pitchFamily="18" charset="0"/>
              </a:rPr>
              <a:t> followed by 0.018 × 0.025  </a:t>
            </a:r>
            <a:r>
              <a:rPr lang="en-US" sz="3800" dirty="0" err="1" smtClean="0">
                <a:solidFill>
                  <a:srgbClr val="FF0000"/>
                </a:solidFill>
                <a:latin typeface="Times New Roman" panose="02020603050405020304" pitchFamily="18" charset="0"/>
                <a:cs typeface="Times New Roman" panose="02020603050405020304" pitchFamily="18" charset="0"/>
              </a:rPr>
              <a:t>CuNiTi</a:t>
            </a:r>
            <a:r>
              <a:rPr lang="en-US" sz="3800" dirty="0" smtClean="0">
                <a:solidFill>
                  <a:srgbClr val="FF0000"/>
                </a:solidFill>
                <a:latin typeface="Times New Roman" panose="02020603050405020304" pitchFamily="18" charset="0"/>
                <a:cs typeface="Times New Roman" panose="02020603050405020304" pitchFamily="18" charset="0"/>
              </a:rPr>
              <a:t> wires. In case of well aligned arches only 0.016 × 0.025 </a:t>
            </a:r>
            <a:r>
              <a:rPr lang="en-US" sz="3800" dirty="0" err="1" smtClean="0">
                <a:solidFill>
                  <a:srgbClr val="FF0000"/>
                </a:solidFill>
                <a:latin typeface="Times New Roman" panose="02020603050405020304" pitchFamily="18" charset="0"/>
                <a:cs typeface="Times New Roman" panose="02020603050405020304" pitchFamily="18" charset="0"/>
              </a:rPr>
              <a:t>CuNiTi</a:t>
            </a:r>
            <a:r>
              <a:rPr lang="en-US" sz="3800" dirty="0" smtClean="0">
                <a:solidFill>
                  <a:srgbClr val="FF0000"/>
                </a:solidFill>
                <a:latin typeface="Times New Roman" panose="02020603050405020304" pitchFamily="18" charset="0"/>
                <a:cs typeface="Times New Roman" panose="02020603050405020304" pitchFamily="18" charset="0"/>
              </a:rPr>
              <a:t> are used in this phase. If intrusion of </a:t>
            </a:r>
            <a:r>
              <a:rPr lang="en-US" sz="3800" dirty="0" err="1" smtClean="0">
                <a:solidFill>
                  <a:srgbClr val="FF0000"/>
                </a:solidFill>
                <a:latin typeface="Times New Roman" panose="02020603050405020304" pitchFamily="18" charset="0"/>
                <a:cs typeface="Times New Roman" panose="02020603050405020304" pitchFamily="18" charset="0"/>
              </a:rPr>
              <a:t>anteriors</a:t>
            </a:r>
            <a:r>
              <a:rPr lang="en-US" sz="3800" dirty="0" smtClean="0">
                <a:solidFill>
                  <a:srgbClr val="FF0000"/>
                </a:solidFill>
                <a:latin typeface="Times New Roman" panose="02020603050405020304" pitchFamily="18" charset="0"/>
                <a:cs typeface="Times New Roman" panose="02020603050405020304" pitchFamily="18" charset="0"/>
              </a:rPr>
              <a:t> is planned, 0.017× 0.025 or 0.019× 0.025  </a:t>
            </a:r>
            <a:r>
              <a:rPr lang="en-US" sz="3800" dirty="0" err="1" smtClean="0">
                <a:solidFill>
                  <a:srgbClr val="FF0000"/>
                </a:solidFill>
                <a:latin typeface="Times New Roman" panose="02020603050405020304" pitchFamily="18" charset="0"/>
                <a:cs typeface="Times New Roman" panose="02020603050405020304" pitchFamily="18" charset="0"/>
              </a:rPr>
              <a:t>CuNiTi</a:t>
            </a:r>
            <a:r>
              <a:rPr lang="en-US" sz="3800" dirty="0" smtClean="0">
                <a:solidFill>
                  <a:srgbClr val="FF0000"/>
                </a:solidFill>
                <a:latin typeface="Times New Roman" panose="02020603050405020304" pitchFamily="18" charset="0"/>
                <a:cs typeface="Times New Roman" panose="02020603050405020304" pitchFamily="18" charset="0"/>
              </a:rPr>
              <a:t> arch wires with preformed </a:t>
            </a:r>
          </a:p>
          <a:p>
            <a:pPr marL="0" indent="0">
              <a:lnSpc>
                <a:spcPct val="150000"/>
              </a:lnSpc>
              <a:buNone/>
            </a:pPr>
            <a:r>
              <a:rPr lang="en-US" sz="3800" dirty="0" smtClean="0">
                <a:solidFill>
                  <a:schemeClr val="accent2">
                    <a:lumMod val="50000"/>
                  </a:schemeClr>
                </a:solidFill>
                <a:latin typeface="Times New Roman" panose="02020603050405020304" pitchFamily="18" charset="0"/>
                <a:cs typeface="Times New Roman" panose="02020603050405020304" pitchFamily="18" charset="0"/>
              </a:rPr>
              <a:t>curves or reverse curves of Spee or additional  torque can be applied anteriorly in this stage.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963" y="1795462"/>
            <a:ext cx="3146934" cy="2476501"/>
          </a:xfrm>
          <a:prstGeom prst="rect">
            <a:avLst/>
          </a:prstGeom>
          <a:ln w="28575">
            <a:solidFill>
              <a:schemeClr val="accent1"/>
            </a:solidFill>
          </a:ln>
        </p:spPr>
      </p:pic>
    </p:spTree>
    <p:extLst>
      <p:ext uri="{BB962C8B-B14F-4D97-AF65-F5344CB8AC3E}">
        <p14:creationId xmlns:p14="http://schemas.microsoft.com/office/powerpoint/2010/main" val="2738043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37" y="200025"/>
            <a:ext cx="7767637" cy="1204913"/>
          </a:xfrm>
        </p:spPr>
        <p:txBody>
          <a:bodyPr/>
          <a:lstStyle/>
          <a:p>
            <a:endParaRPr lang="en-US" dirty="0"/>
          </a:p>
        </p:txBody>
      </p:sp>
      <p:sp>
        <p:nvSpPr>
          <p:cNvPr id="3" name="Content Placeholder 2"/>
          <p:cNvSpPr>
            <a:spLocks noGrp="1"/>
          </p:cNvSpPr>
          <p:nvPr>
            <p:ph idx="1"/>
          </p:nvPr>
        </p:nvSpPr>
        <p:spPr>
          <a:xfrm>
            <a:off x="700088" y="1300163"/>
            <a:ext cx="10653712" cy="4876800"/>
          </a:xfrm>
        </p:spPr>
        <p:txBody>
          <a:bodyPr>
            <a:normAutofit/>
          </a:bodyPr>
          <a:lstStyle/>
          <a:p>
            <a:pPr marL="0" indent="0">
              <a:lnSpc>
                <a:spcPct val="150000"/>
              </a:lnSpc>
              <a:buNone/>
            </a:pPr>
            <a:r>
              <a:rPr lang="en-US" sz="2400" dirty="0" smtClean="0">
                <a:solidFill>
                  <a:schemeClr val="accent1">
                    <a:lumMod val="60000"/>
                    <a:lumOff val="40000"/>
                  </a:schemeClr>
                </a:solidFill>
                <a:latin typeface="Times New Roman" panose="02020603050405020304" pitchFamily="18" charset="0"/>
                <a:cs typeface="Times New Roman" panose="02020603050405020304" pitchFamily="18" charset="0"/>
              </a:rPr>
              <a:t>The main purposes of this phase are:</a:t>
            </a:r>
          </a:p>
          <a:p>
            <a:pPr marL="0" indent="0">
              <a:lnSpc>
                <a:spcPct val="150000"/>
              </a:lnSpc>
              <a:buNone/>
            </a:pPr>
            <a:r>
              <a:rPr lang="en-US" sz="2400" dirty="0" smtClean="0">
                <a:solidFill>
                  <a:schemeClr val="accent1">
                    <a:lumMod val="60000"/>
                    <a:lumOff val="40000"/>
                  </a:schemeClr>
                </a:solidFill>
                <a:latin typeface="Times New Roman" panose="02020603050405020304" pitchFamily="18" charset="0"/>
                <a:cs typeface="Times New Roman" panose="02020603050405020304" pitchFamily="18" charset="0"/>
              </a:rPr>
              <a:t>• Continue arch development</a:t>
            </a:r>
          </a:p>
          <a:p>
            <a:pPr marL="0" indent="0">
              <a:lnSpc>
                <a:spcPct val="150000"/>
              </a:lnSpc>
              <a:buNone/>
            </a:pPr>
            <a:r>
              <a:rPr lang="en-US" sz="2400" dirty="0" smtClean="0">
                <a:solidFill>
                  <a:schemeClr val="accent1">
                    <a:lumMod val="60000"/>
                    <a:lumOff val="40000"/>
                  </a:schemeClr>
                </a:solidFill>
                <a:latin typeface="Times New Roman" panose="02020603050405020304" pitchFamily="18" charset="0"/>
                <a:cs typeface="Times New Roman" panose="02020603050405020304" pitchFamily="18" charset="0"/>
              </a:rPr>
              <a:t> achieve complete alignment of all teeth including second molars,</a:t>
            </a:r>
          </a:p>
          <a:p>
            <a:pPr marL="0" indent="0">
              <a:lnSpc>
                <a:spcPct val="150000"/>
              </a:lnSpc>
              <a:buNone/>
            </a:pPr>
            <a:r>
              <a:rPr lang="en-US" sz="2400" dirty="0" smtClean="0">
                <a:solidFill>
                  <a:schemeClr val="accent1">
                    <a:lumMod val="60000"/>
                    <a:lumOff val="40000"/>
                  </a:schemeClr>
                </a:solidFill>
                <a:latin typeface="Times New Roman" panose="02020603050405020304" pitchFamily="18" charset="0"/>
                <a:cs typeface="Times New Roman" panose="02020603050405020304" pitchFamily="18" charset="0"/>
              </a:rPr>
              <a:t>• consolidate anterior spaces and maintain tooth contact,</a:t>
            </a:r>
          </a:p>
          <a:p>
            <a:pPr marL="0" indent="0">
              <a:lnSpc>
                <a:spcPct val="150000"/>
              </a:lnSpc>
              <a:buNone/>
            </a:pPr>
            <a:r>
              <a:rPr lang="en-US" sz="2400" dirty="0" smtClean="0">
                <a:solidFill>
                  <a:schemeClr val="accent1">
                    <a:lumMod val="60000"/>
                    <a:lumOff val="40000"/>
                  </a:schemeClr>
                </a:solidFill>
                <a:latin typeface="Times New Roman" panose="02020603050405020304" pitchFamily="18" charset="0"/>
                <a:cs typeface="Times New Roman" panose="02020603050405020304" pitchFamily="18" charset="0"/>
              </a:rPr>
              <a:t>• Initiate torque control and bite opening,</a:t>
            </a:r>
          </a:p>
          <a:p>
            <a:pPr marL="0" indent="0">
              <a:lnSpc>
                <a:spcPct val="150000"/>
              </a:lnSpc>
              <a:buNone/>
            </a:pPr>
            <a:r>
              <a:rPr lang="en-US" sz="2400" dirty="0" smtClean="0">
                <a:solidFill>
                  <a:schemeClr val="accent1">
                    <a:lumMod val="60000"/>
                    <a:lumOff val="40000"/>
                  </a:schemeClr>
                </a:solidFill>
                <a:latin typeface="Times New Roman" panose="02020603050405020304" pitchFamily="18" charset="0"/>
                <a:cs typeface="Times New Roman" panose="02020603050405020304" pitchFamily="18" charset="0"/>
              </a:rPr>
              <a:t>The duration of this phase ranges from 20 to 30 weeks. The first arch wire is </a:t>
            </a:r>
          </a:p>
          <a:p>
            <a:pPr marL="0" indent="0">
              <a:lnSpc>
                <a:spcPct val="150000"/>
              </a:lnSpc>
              <a:buNone/>
            </a:pPr>
            <a:r>
              <a:rPr lang="en-US" sz="2400" dirty="0" smtClean="0">
                <a:solidFill>
                  <a:schemeClr val="accent1">
                    <a:lumMod val="60000"/>
                    <a:lumOff val="40000"/>
                  </a:schemeClr>
                </a:solidFill>
                <a:latin typeface="Times New Roman" panose="02020603050405020304" pitchFamily="18" charset="0"/>
                <a:cs typeface="Times New Roman" panose="02020603050405020304" pitchFamily="18" charset="0"/>
              </a:rPr>
              <a:t>placed from 8 to 10 weeks and the second is from 4 to 6 weeks.</a:t>
            </a:r>
            <a:endParaRPr lang="en-US" sz="24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7752" y="1404938"/>
            <a:ext cx="3060411" cy="3060411"/>
          </a:xfrm>
          <a:prstGeom prst="rect">
            <a:avLst/>
          </a:prstGeom>
          <a:ln w="28575">
            <a:solidFill>
              <a:srgbClr val="00B0F0"/>
            </a:solidFill>
          </a:ln>
        </p:spPr>
      </p:pic>
    </p:spTree>
    <p:extLst>
      <p:ext uri="{BB962C8B-B14F-4D97-AF65-F5344CB8AC3E}">
        <p14:creationId xmlns:p14="http://schemas.microsoft.com/office/powerpoint/2010/main" val="3270319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1353800" y="571500"/>
            <a:ext cx="838200" cy="600076"/>
          </a:xfrm>
        </p:spPr>
        <p:txBody>
          <a:bodyPr>
            <a:normAutofit fontScale="90000"/>
          </a:bodyPr>
          <a:lstStyle/>
          <a:p>
            <a:endParaRPr lang="en-US" dirty="0"/>
          </a:p>
        </p:txBody>
      </p:sp>
      <p:sp>
        <p:nvSpPr>
          <p:cNvPr id="3" name="Content Placeholder 2"/>
          <p:cNvSpPr>
            <a:spLocks noGrp="1"/>
          </p:cNvSpPr>
          <p:nvPr>
            <p:ph idx="1"/>
          </p:nvPr>
        </p:nvSpPr>
        <p:spPr>
          <a:xfrm>
            <a:off x="671513" y="68263"/>
            <a:ext cx="10413206" cy="6289675"/>
          </a:xfrm>
        </p:spPr>
        <p:txBody>
          <a:bodyPr>
            <a:noAutofit/>
          </a:bodyPr>
          <a:lstStyle/>
          <a:p>
            <a:pPr marL="0" indent="0">
              <a:lnSpc>
                <a:spcPct val="150000"/>
              </a:lnSpc>
              <a:buNone/>
            </a:pPr>
            <a:r>
              <a:rPr lang="en-US" sz="2000" dirty="0" smtClean="0">
                <a:solidFill>
                  <a:srgbClr val="7030A0"/>
                </a:solidFill>
                <a:latin typeface="Times New Roman" panose="02020603050405020304" pitchFamily="18" charset="0"/>
                <a:cs typeface="Times New Roman" panose="02020603050405020304" pitchFamily="18" charset="0"/>
              </a:rPr>
              <a:t>Phase 3: Major Mechanics</a:t>
            </a:r>
          </a:p>
          <a:p>
            <a:pPr marL="0" indent="0">
              <a:lnSpc>
                <a:spcPct val="150000"/>
              </a:lnSpc>
              <a:buNone/>
            </a:pPr>
            <a:r>
              <a:rPr lang="en-US" sz="2000" dirty="0" err="1" smtClean="0">
                <a:solidFill>
                  <a:srgbClr val="7030A0"/>
                </a:solidFill>
                <a:latin typeface="Times New Roman" panose="02020603050405020304" pitchFamily="18" charset="0"/>
                <a:cs typeface="Times New Roman" panose="02020603050405020304" pitchFamily="18" charset="0"/>
              </a:rPr>
              <a:t>Preposted</a:t>
            </a:r>
            <a:r>
              <a:rPr lang="en-US" sz="2000" dirty="0" smtClean="0">
                <a:solidFill>
                  <a:srgbClr val="7030A0"/>
                </a:solidFill>
                <a:latin typeface="Times New Roman" panose="02020603050405020304" pitchFamily="18" charset="0"/>
                <a:cs typeface="Times New Roman" panose="02020603050405020304" pitchFamily="18" charset="0"/>
              </a:rPr>
              <a:t> stainless steel arch wires of size 0.019 × .025 are used. Presence of  cross bite at this stage when persisted can be corrected with the use of 0.016 × 0.025  </a:t>
            </a:r>
            <a:r>
              <a:rPr lang="en-US" sz="2000" dirty="0" err="1" smtClean="0">
                <a:solidFill>
                  <a:srgbClr val="7030A0"/>
                </a:solidFill>
                <a:latin typeface="Times New Roman" panose="02020603050405020304" pitchFamily="18" charset="0"/>
                <a:cs typeface="Times New Roman" panose="02020603050405020304" pitchFamily="18" charset="0"/>
              </a:rPr>
              <a:t>preposted</a:t>
            </a:r>
            <a:r>
              <a:rPr lang="en-US" sz="2000" dirty="0" smtClean="0">
                <a:solidFill>
                  <a:srgbClr val="7030A0"/>
                </a:solidFill>
                <a:latin typeface="Times New Roman" panose="02020603050405020304" pitchFamily="18" charset="0"/>
                <a:cs typeface="Times New Roman" panose="02020603050405020304" pitchFamily="18" charset="0"/>
              </a:rPr>
              <a:t> stainless steel arch wire with the use of cross elastics where buccal and  lingual tipping can be achieved at this stage.</a:t>
            </a:r>
          </a:p>
          <a:p>
            <a:pPr marL="0" indent="0">
              <a:lnSpc>
                <a:spcPct val="150000"/>
              </a:lnSpc>
              <a:buNone/>
            </a:pPr>
            <a:r>
              <a:rPr lang="en-US" sz="2000" dirty="0" smtClean="0">
                <a:solidFill>
                  <a:srgbClr val="7030A0"/>
                </a:solidFill>
                <a:latin typeface="Times New Roman" panose="02020603050405020304" pitchFamily="18" charset="0"/>
                <a:cs typeface="Times New Roman" panose="02020603050405020304" pitchFamily="18" charset="0"/>
              </a:rPr>
              <a:t>The main purposes of this phase are:</a:t>
            </a:r>
          </a:p>
          <a:p>
            <a:pPr marL="0" indent="0">
              <a:lnSpc>
                <a:spcPct val="150000"/>
              </a:lnSpc>
              <a:buNone/>
            </a:pPr>
            <a:r>
              <a:rPr lang="en-US" sz="2000" dirty="0" smtClean="0">
                <a:solidFill>
                  <a:srgbClr val="7030A0"/>
                </a:solidFill>
                <a:latin typeface="Times New Roman" panose="02020603050405020304" pitchFamily="18" charset="0"/>
                <a:cs typeface="Times New Roman" panose="02020603050405020304" pitchFamily="18" charset="0"/>
              </a:rPr>
              <a:t>• Finish torque control,</a:t>
            </a:r>
          </a:p>
          <a:p>
            <a:pPr marL="0" indent="0">
              <a:lnSpc>
                <a:spcPct val="150000"/>
              </a:lnSpc>
              <a:buNone/>
            </a:pPr>
            <a:r>
              <a:rPr lang="en-US" sz="2000" dirty="0" smtClean="0">
                <a:solidFill>
                  <a:srgbClr val="7030A0"/>
                </a:solidFill>
                <a:latin typeface="Times New Roman" panose="02020603050405020304" pitchFamily="18" charset="0"/>
                <a:cs typeface="Times New Roman" panose="02020603050405020304" pitchFamily="18" charset="0"/>
              </a:rPr>
              <a:t>• Consolidate posterior space and</a:t>
            </a:r>
          </a:p>
          <a:p>
            <a:pPr marL="0" indent="0">
              <a:lnSpc>
                <a:spcPct val="150000"/>
              </a:lnSpc>
              <a:buNone/>
            </a:pPr>
            <a:r>
              <a:rPr lang="en-US" sz="2000" dirty="0" smtClean="0">
                <a:solidFill>
                  <a:srgbClr val="7030A0"/>
                </a:solidFill>
                <a:latin typeface="Times New Roman" panose="02020603050405020304" pitchFamily="18" charset="0"/>
                <a:cs typeface="Times New Roman" panose="02020603050405020304" pitchFamily="18" charset="0"/>
              </a:rPr>
              <a:t>• Maintain the arch form which developed during the initial two phases,</a:t>
            </a:r>
          </a:p>
          <a:p>
            <a:pPr marL="0" indent="0">
              <a:lnSpc>
                <a:spcPct val="150000"/>
              </a:lnSpc>
              <a:buNone/>
            </a:pPr>
            <a:r>
              <a:rPr lang="en-US" sz="2000" dirty="0" smtClean="0">
                <a:solidFill>
                  <a:srgbClr val="7030A0"/>
                </a:solidFill>
                <a:latin typeface="Times New Roman" panose="02020603050405020304" pitchFamily="18" charset="0"/>
                <a:cs typeface="Times New Roman" panose="02020603050405020304" pitchFamily="18" charset="0"/>
              </a:rPr>
              <a:t>• Completely correct the tooth position in all the three relationships.</a:t>
            </a:r>
          </a:p>
          <a:p>
            <a:pPr marL="0" indent="0">
              <a:lnSpc>
                <a:spcPct val="150000"/>
              </a:lnSpc>
              <a:buNone/>
            </a:pPr>
            <a:r>
              <a:rPr lang="en-US" sz="2000" dirty="0" smtClean="0">
                <a:solidFill>
                  <a:srgbClr val="7030A0"/>
                </a:solidFill>
                <a:latin typeface="Times New Roman" panose="02020603050405020304" pitchFamily="18" charset="0"/>
                <a:cs typeface="Times New Roman" panose="02020603050405020304" pitchFamily="18" charset="0"/>
              </a:rPr>
              <a:t>This phase of treatment extends from 8 to 10 weeks with an interval about  10-weeks between appointments.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974"/>
          <a:stretch/>
        </p:blipFill>
        <p:spPr>
          <a:xfrm>
            <a:off x="8264958" y="2193925"/>
            <a:ext cx="3503001" cy="2839893"/>
          </a:xfrm>
          <a:prstGeom prst="rect">
            <a:avLst/>
          </a:prstGeom>
          <a:ln w="28575">
            <a:solidFill>
              <a:srgbClr val="00B0F0"/>
            </a:solidFill>
          </a:ln>
        </p:spPr>
      </p:pic>
    </p:spTree>
    <p:extLst>
      <p:ext uri="{BB962C8B-B14F-4D97-AF65-F5344CB8AC3E}">
        <p14:creationId xmlns:p14="http://schemas.microsoft.com/office/powerpoint/2010/main" val="1470819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79550"/>
            <a:ext cx="1304925" cy="377825"/>
          </a:xfrm>
        </p:spPr>
        <p:txBody>
          <a:bodyPr>
            <a:normAutofit fontScale="90000"/>
          </a:bodyPr>
          <a:lstStyle/>
          <a:p>
            <a:endParaRPr lang="en-US" dirty="0"/>
          </a:p>
        </p:txBody>
      </p:sp>
      <p:sp>
        <p:nvSpPr>
          <p:cNvPr id="3" name="Content Placeholder 2"/>
          <p:cNvSpPr>
            <a:spLocks noGrp="1"/>
          </p:cNvSpPr>
          <p:nvPr>
            <p:ph idx="1"/>
          </p:nvPr>
        </p:nvSpPr>
        <p:spPr>
          <a:xfrm>
            <a:off x="528639" y="685800"/>
            <a:ext cx="10768012" cy="5562600"/>
          </a:xfrm>
        </p:spPr>
        <p:txBody>
          <a:bodyPr>
            <a:normAutofit/>
          </a:bodyPr>
          <a:lstStyle/>
          <a:p>
            <a:pPr marL="0" indent="0">
              <a:lnSpc>
                <a:spcPct val="150000"/>
              </a:lnSpc>
              <a:buNone/>
            </a:pPr>
            <a:r>
              <a:rPr lang="en-US" sz="2400" dirty="0" smtClean="0">
                <a:solidFill>
                  <a:srgbClr val="00B050"/>
                </a:solidFill>
                <a:latin typeface="Times New Roman" panose="02020603050405020304" pitchFamily="18" charset="0"/>
                <a:cs typeface="Times New Roman" panose="02020603050405020304" pitchFamily="18" charset="0"/>
              </a:rPr>
              <a:t>Phase 4: Finishing and Detailing</a:t>
            </a:r>
          </a:p>
          <a:p>
            <a:pPr marL="0" indent="0">
              <a:lnSpc>
                <a:spcPct val="150000"/>
              </a:lnSpc>
              <a:buNone/>
            </a:pPr>
            <a:r>
              <a:rPr lang="en-US" sz="2400" dirty="0" smtClean="0">
                <a:solidFill>
                  <a:srgbClr val="00B050"/>
                </a:solidFill>
                <a:latin typeface="Times New Roman" panose="02020603050405020304" pitchFamily="18" charset="0"/>
                <a:cs typeface="Times New Roman" panose="02020603050405020304" pitchFamily="18" charset="0"/>
              </a:rPr>
              <a:t>The stainless steel arch wires continued in this phase with elastics for achieving </a:t>
            </a:r>
          </a:p>
          <a:p>
            <a:pPr marL="0" indent="0">
              <a:lnSpc>
                <a:spcPct val="150000"/>
              </a:lnSpc>
              <a:buNone/>
            </a:pPr>
            <a:r>
              <a:rPr lang="en-US" sz="2400" dirty="0" smtClean="0">
                <a:solidFill>
                  <a:srgbClr val="00B050"/>
                </a:solidFill>
                <a:latin typeface="Times New Roman" panose="02020603050405020304" pitchFamily="18" charset="0"/>
                <a:cs typeface="Times New Roman" panose="02020603050405020304" pitchFamily="18" charset="0"/>
              </a:rPr>
              <a:t>proper inter-digitation. But for individual teeth position 0.019× 0.025 ß-titanium  arch wires may also be </a:t>
            </a:r>
            <a:r>
              <a:rPr lang="en-US" sz="2400" dirty="0" smtClean="0">
                <a:solidFill>
                  <a:srgbClr val="00B050"/>
                </a:solidFill>
                <a:latin typeface="Times New Roman" panose="02020603050405020304" pitchFamily="18" charset="0"/>
                <a:cs typeface="Times New Roman" panose="02020603050405020304" pitchFamily="18" charset="0"/>
              </a:rPr>
              <a:t>used.</a:t>
            </a:r>
            <a:endParaRPr lang="en-US" sz="2400" dirty="0" smtClean="0">
              <a:solidFill>
                <a:srgbClr val="00B050"/>
              </a:solidFill>
              <a:latin typeface="Times New Roman" panose="02020603050405020304" pitchFamily="18" charset="0"/>
              <a:cs typeface="Times New Roman" panose="02020603050405020304" pitchFamily="18" charset="0"/>
            </a:endParaRPr>
          </a:p>
          <a:p>
            <a:pPr marL="0" indent="0">
              <a:lnSpc>
                <a:spcPct val="150000"/>
              </a:lnSpc>
              <a:buNone/>
            </a:pPr>
            <a:r>
              <a:rPr lang="en-US" sz="2400" dirty="0" smtClean="0">
                <a:solidFill>
                  <a:srgbClr val="00B050"/>
                </a:solidFill>
                <a:latin typeface="Times New Roman" panose="02020603050405020304" pitchFamily="18" charset="0"/>
                <a:cs typeface="Times New Roman" panose="02020603050405020304" pitchFamily="18" charset="0"/>
              </a:rPr>
              <a:t>In a study by </a:t>
            </a:r>
            <a:r>
              <a:rPr lang="en-US" sz="2400" dirty="0" err="1" smtClean="0">
                <a:solidFill>
                  <a:srgbClr val="00B050"/>
                </a:solidFill>
                <a:latin typeface="Times New Roman" panose="02020603050405020304" pitchFamily="18" charset="0"/>
                <a:cs typeface="Times New Roman" panose="02020603050405020304" pitchFamily="18" charset="0"/>
              </a:rPr>
              <a:t>Handem</a:t>
            </a:r>
            <a:r>
              <a:rPr lang="en-US" sz="2400" dirty="0" smtClean="0">
                <a:solidFill>
                  <a:srgbClr val="00B050"/>
                </a:solidFill>
                <a:latin typeface="Times New Roman" panose="02020603050405020304" pitchFamily="18" charset="0"/>
                <a:cs typeface="Times New Roman" panose="02020603050405020304" pitchFamily="18" charset="0"/>
              </a:rPr>
              <a:t>, used the arch sequence with initial round wires 0.014 </a:t>
            </a:r>
          </a:p>
          <a:p>
            <a:pPr marL="0" indent="0">
              <a:lnSpc>
                <a:spcPct val="150000"/>
              </a:lnSpc>
              <a:buNone/>
            </a:pPr>
            <a:r>
              <a:rPr lang="en-US" sz="2400" dirty="0" smtClean="0">
                <a:solidFill>
                  <a:srgbClr val="00B050"/>
                </a:solidFill>
                <a:latin typeface="Times New Roman" panose="02020603050405020304" pitchFamily="18" charset="0"/>
                <a:cs typeface="Times New Roman" panose="02020603050405020304" pitchFamily="18" charset="0"/>
              </a:rPr>
              <a:t>or 0.016, followed by rectangular 0.016 × 0.025, 0.018 × 0.025, and 0.019 × 0.025 </a:t>
            </a:r>
          </a:p>
          <a:p>
            <a:pPr marL="0" indent="0">
              <a:lnSpc>
                <a:spcPct val="150000"/>
              </a:lnSpc>
              <a:buNone/>
            </a:pPr>
            <a:r>
              <a:rPr lang="en-US" sz="2400" dirty="0" err="1" smtClean="0">
                <a:solidFill>
                  <a:srgbClr val="00B050"/>
                </a:solidFill>
                <a:latin typeface="Times New Roman" panose="02020603050405020304" pitchFamily="18" charset="0"/>
                <a:cs typeface="Times New Roman" panose="02020603050405020304" pitchFamily="18" charset="0"/>
              </a:rPr>
              <a:t>CuNiTi</a:t>
            </a:r>
            <a:r>
              <a:rPr lang="en-US" sz="2400" dirty="0" smtClean="0">
                <a:solidFill>
                  <a:srgbClr val="00B050"/>
                </a:solidFill>
                <a:latin typeface="Times New Roman" panose="02020603050405020304" pitchFamily="18" charset="0"/>
                <a:cs typeface="Times New Roman" panose="02020603050405020304" pitchFamily="18" charset="0"/>
              </a:rPr>
              <a:t> arch wires subsequently, rectangular 0.017 × 0.025 or 0.019 × 0.025 Steel </a:t>
            </a:r>
          </a:p>
          <a:p>
            <a:pPr marL="0" indent="0">
              <a:lnSpc>
                <a:spcPct val="150000"/>
              </a:lnSpc>
              <a:buNone/>
            </a:pPr>
            <a:r>
              <a:rPr lang="en-US" sz="2400" dirty="0" smtClean="0">
                <a:solidFill>
                  <a:srgbClr val="00B050"/>
                </a:solidFill>
                <a:latin typeface="Times New Roman" panose="02020603050405020304" pitchFamily="18" charset="0"/>
                <a:cs typeface="Times New Roman" panose="02020603050405020304" pitchFamily="18" charset="0"/>
              </a:rPr>
              <a:t>arch </a:t>
            </a:r>
            <a:r>
              <a:rPr lang="en-US" sz="2400" dirty="0" smtClean="0">
                <a:solidFill>
                  <a:srgbClr val="00B050"/>
                </a:solidFill>
                <a:latin typeface="Times New Roman" panose="02020603050405020304" pitchFamily="18" charset="0"/>
                <a:cs typeface="Times New Roman" panose="02020603050405020304" pitchFamily="18" charset="0"/>
              </a:rPr>
              <a:t>wires.</a:t>
            </a:r>
            <a:endParaRPr lang="en-US" sz="2400" dirty="0" smtClean="0">
              <a:solidFill>
                <a:srgbClr val="00B050"/>
              </a:solidFill>
              <a:latin typeface="Times New Roman" panose="02020603050405020304" pitchFamily="18" charset="0"/>
              <a:cs typeface="Times New Roman" panose="02020603050405020304" pitchFamily="18" charset="0"/>
            </a:endParaRPr>
          </a:p>
          <a:p>
            <a:pPr marL="0" indent="0">
              <a:lnSpc>
                <a:spcPct val="150000"/>
              </a:lnSpc>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825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314326"/>
            <a:ext cx="10515600" cy="50800"/>
          </a:xfrm>
        </p:spPr>
        <p:txBody>
          <a:bodyPr>
            <a:normAutofit fontScale="90000"/>
          </a:bodyPr>
          <a:lstStyle/>
          <a:p>
            <a:endParaRPr lang="en-US" dirty="0"/>
          </a:p>
        </p:txBody>
      </p:sp>
      <p:sp>
        <p:nvSpPr>
          <p:cNvPr id="3" name="Content Placeholder 2"/>
          <p:cNvSpPr>
            <a:spLocks noGrp="1"/>
          </p:cNvSpPr>
          <p:nvPr>
            <p:ph idx="1"/>
          </p:nvPr>
        </p:nvSpPr>
        <p:spPr>
          <a:xfrm>
            <a:off x="424873" y="101599"/>
            <a:ext cx="10383982" cy="6617855"/>
          </a:xfrm>
        </p:spPr>
        <p:txBody>
          <a:bodyPr>
            <a:noAutofit/>
          </a:bodyPr>
          <a:lstStyle/>
          <a:p>
            <a:pPr marL="0" indent="0">
              <a:lnSpc>
                <a:spcPct val="150000"/>
              </a:lnSpc>
              <a:buNone/>
            </a:pPr>
            <a:r>
              <a:rPr lang="en-US" sz="3200" b="1" i="1" dirty="0" smtClean="0">
                <a:solidFill>
                  <a:srgbClr val="00B050"/>
                </a:solidFill>
                <a:latin typeface="Times New Roman" panose="02020603050405020304" pitchFamily="18" charset="0"/>
                <a:cs typeface="Times New Roman" panose="02020603050405020304" pitchFamily="18" charset="0"/>
              </a:rPr>
              <a:t>Bracket placement in Damon system</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Various clinicians have put </a:t>
            </a:r>
            <a:r>
              <a:rPr lang="en-US" sz="2400" dirty="0" smtClean="0">
                <a:latin typeface="Times New Roman" panose="02020603050405020304" pitchFamily="18" charset="0"/>
                <a:cs typeface="Times New Roman" panose="02020603050405020304" pitchFamily="18" charset="0"/>
              </a:rPr>
              <a:t>bracket </a:t>
            </a:r>
            <a:r>
              <a:rPr lang="en-US" sz="2400" dirty="0" smtClean="0">
                <a:latin typeface="Times New Roman" panose="02020603050405020304" pitchFamily="18" charset="0"/>
                <a:cs typeface="Times New Roman" panose="02020603050405020304" pitchFamily="18" charset="0"/>
              </a:rPr>
              <a:t>placement methodologies of the  Damon bracket system to achieve the desired smile arc protection, functional occlusion and enhancing the facial esthetics. standard bracket placement by Dwight </a:t>
            </a:r>
            <a:r>
              <a:rPr lang="en-US" sz="2400" dirty="0" smtClean="0">
                <a:latin typeface="Times New Roman" panose="02020603050405020304" pitchFamily="18" charset="0"/>
                <a:cs typeface="Times New Roman" panose="02020603050405020304" pitchFamily="18" charset="0"/>
              </a:rPr>
              <a:t>Damon:</a:t>
            </a:r>
            <a:endParaRPr lang="en-US" sz="2400" dirty="0" smtClean="0">
              <a:latin typeface="Times New Roman" panose="02020603050405020304" pitchFamily="18" charset="0"/>
              <a:cs typeface="Times New Roman" panose="02020603050405020304" pitchFamily="18" charset="0"/>
            </a:endParaRPr>
          </a:p>
          <a:p>
            <a:pPr marL="0" indent="0">
              <a:lnSpc>
                <a:spcPct val="150000"/>
              </a:lnSpc>
              <a:buNone/>
            </a:pPr>
            <a:r>
              <a:rPr lang="en-US" sz="2400" dirty="0" smtClean="0">
                <a:latin typeface="Times New Roman" panose="02020603050405020304" pitchFamily="18" charset="0"/>
                <a:cs typeface="Times New Roman" panose="02020603050405020304" pitchFamily="18" charset="0"/>
              </a:rPr>
              <a:t>According to him, the arch wire slot should be at the distances mentioned below from the incisal edge.</a:t>
            </a:r>
          </a:p>
          <a:p>
            <a:pPr marL="0" indent="0">
              <a:buNone/>
            </a:pPr>
            <a:r>
              <a:rPr lang="en-US" sz="1800" dirty="0" smtClean="0">
                <a:latin typeface="Times New Roman" panose="02020603050405020304" pitchFamily="18" charset="0"/>
                <a:cs typeface="Times New Roman" panose="02020603050405020304" pitchFamily="18" charset="0"/>
              </a:rPr>
              <a:t>Maxillary                                                                   </a:t>
            </a:r>
          </a:p>
          <a:p>
            <a:pPr marL="0" indent="0">
              <a:buNone/>
            </a:pPr>
            <a:r>
              <a:rPr lang="en-US" sz="1800" dirty="0" smtClean="0">
                <a:latin typeface="Times New Roman" panose="02020603050405020304" pitchFamily="18" charset="0"/>
                <a:cs typeface="Times New Roman" panose="02020603050405020304" pitchFamily="18" charset="0"/>
              </a:rPr>
              <a:t>U-l 4.75 mm.                               </a:t>
            </a:r>
          </a:p>
          <a:p>
            <a:pPr marL="0" indent="0">
              <a:buNone/>
            </a:pPr>
            <a:r>
              <a:rPr lang="en-US" sz="1800" dirty="0" smtClean="0">
                <a:latin typeface="Times New Roman" panose="02020603050405020304" pitchFamily="18" charset="0"/>
                <a:cs typeface="Times New Roman" panose="02020603050405020304" pitchFamily="18" charset="0"/>
              </a:rPr>
              <a:t>U-2 4.50 mm.</a:t>
            </a:r>
          </a:p>
          <a:p>
            <a:pPr marL="0" indent="0">
              <a:buNone/>
            </a:pPr>
            <a:r>
              <a:rPr lang="en-US" sz="1800" dirty="0" smtClean="0">
                <a:latin typeface="Times New Roman" panose="02020603050405020304" pitchFamily="18" charset="0"/>
                <a:cs typeface="Times New Roman" panose="02020603050405020304" pitchFamily="18" charset="0"/>
              </a:rPr>
              <a:t>U-3 5.00 mm.</a:t>
            </a:r>
          </a:p>
          <a:p>
            <a:pPr marL="0" indent="0">
              <a:buNone/>
            </a:pPr>
            <a:r>
              <a:rPr lang="en-US" sz="1800" dirty="0" smtClean="0">
                <a:latin typeface="Times New Roman" panose="02020603050405020304" pitchFamily="18" charset="0"/>
                <a:cs typeface="Times New Roman" panose="02020603050405020304" pitchFamily="18" charset="0"/>
              </a:rPr>
              <a:t>U-4 4.50 mm.</a:t>
            </a:r>
          </a:p>
          <a:p>
            <a:pPr marL="0" indent="0">
              <a:buNone/>
            </a:pPr>
            <a:r>
              <a:rPr lang="en-US" sz="1800" dirty="0" smtClean="0">
                <a:latin typeface="Times New Roman" panose="02020603050405020304" pitchFamily="18" charset="0"/>
                <a:cs typeface="Times New Roman" panose="02020603050405020304" pitchFamily="18" charset="0"/>
              </a:rPr>
              <a:t>U-5 4.25 mm.</a:t>
            </a:r>
          </a:p>
          <a:p>
            <a:pPr marL="0" indent="0">
              <a:buNone/>
            </a:pPr>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53002" y="4206709"/>
            <a:ext cx="1542422" cy="235935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296" t="5421" r="35018" b="13771"/>
          <a:stretch/>
        </p:blipFill>
        <p:spPr>
          <a:xfrm rot="16200000">
            <a:off x="6276831" y="2615478"/>
            <a:ext cx="2041239" cy="5541818"/>
          </a:xfrm>
          <a:prstGeom prst="rect">
            <a:avLst/>
          </a:prstGeom>
          <a:ln w="28575">
            <a:solidFill>
              <a:srgbClr val="00B0F0"/>
            </a:solidFill>
          </a:ln>
        </p:spPr>
      </p:pic>
    </p:spTree>
    <p:extLst>
      <p:ext uri="{BB962C8B-B14F-4D97-AF65-F5344CB8AC3E}">
        <p14:creationId xmlns:p14="http://schemas.microsoft.com/office/powerpoint/2010/main" val="2071069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accent1"/>
                </a:solidFill>
                <a:latin typeface="Times New Roman" panose="02020603050405020304" pitchFamily="18" charset="0"/>
                <a:cs typeface="Times New Roman" panose="02020603050405020304" pitchFamily="18" charset="0"/>
              </a:rPr>
              <a:t> Placement tips</a:t>
            </a:r>
            <a:endParaRPr lang="en-US" i="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00B050"/>
                </a:solidFill>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rPr>
              <a:t>The upper brackets open occlusally and the lower brackets open gingivally.</a:t>
            </a:r>
          </a:p>
          <a:p>
            <a:pPr marL="0" indent="0">
              <a:buNone/>
            </a:pPr>
            <a:r>
              <a:rPr lang="en-US" dirty="0" smtClean="0">
                <a:solidFill>
                  <a:srgbClr val="00B050"/>
                </a:solidFill>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rPr>
              <a:t>Panorex view prior to bracket placement allows to identify root position.</a:t>
            </a:r>
          </a:p>
          <a:p>
            <a:pPr marL="0" indent="0">
              <a:buNone/>
            </a:pPr>
            <a:r>
              <a:rPr lang="en-US" dirty="0">
                <a:solidFill>
                  <a:srgbClr val="00B050"/>
                </a:solidFill>
                <a:latin typeface="Times New Roman" panose="02020603050405020304" pitchFamily="18" charset="0"/>
                <a:cs typeface="Times New Roman" panose="02020603050405020304" pitchFamily="18" charset="0"/>
              </a:rPr>
              <a:t>• The internal slot and the horizontal components should be parallel to the </a:t>
            </a:r>
            <a:r>
              <a:rPr lang="en-US" dirty="0" smtClean="0">
                <a:solidFill>
                  <a:srgbClr val="00B050"/>
                </a:solidFill>
                <a:latin typeface="Times New Roman" panose="02020603050405020304" pitchFamily="18" charset="0"/>
                <a:cs typeface="Times New Roman" panose="02020603050405020304" pitchFamily="18" charset="0"/>
              </a:rPr>
              <a:t> occlusal </a:t>
            </a:r>
            <a:r>
              <a:rPr lang="en-US" dirty="0">
                <a:solidFill>
                  <a:srgbClr val="00B050"/>
                </a:solidFill>
                <a:latin typeface="Times New Roman" panose="02020603050405020304" pitchFamily="18" charset="0"/>
                <a:cs typeface="Times New Roman" panose="02020603050405020304" pitchFamily="18" charset="0"/>
              </a:rPr>
              <a:t>plane. This is of greater importance in the lower </a:t>
            </a:r>
            <a:r>
              <a:rPr lang="en-US" dirty="0" err="1">
                <a:solidFill>
                  <a:srgbClr val="00B050"/>
                </a:solidFill>
                <a:latin typeface="Times New Roman" panose="02020603050405020304" pitchFamily="18" charset="0"/>
                <a:cs typeface="Times New Roman" panose="02020603050405020304" pitchFamily="18" charset="0"/>
              </a:rPr>
              <a:t>anteriors</a:t>
            </a:r>
            <a:r>
              <a:rPr lang="en-US" dirty="0">
                <a:solidFill>
                  <a:srgbClr val="00B050"/>
                </a:solidFill>
                <a:latin typeface="Times New Roman" panose="02020603050405020304" pitchFamily="18" charset="0"/>
                <a:cs typeface="Times New Roman" panose="02020603050405020304" pitchFamily="18" charset="0"/>
              </a:rPr>
              <a:t>.</a:t>
            </a:r>
          </a:p>
          <a:p>
            <a:pPr marL="0" indent="0">
              <a:buNone/>
            </a:pPr>
            <a:r>
              <a:rPr lang="en-US" dirty="0">
                <a:solidFill>
                  <a:srgbClr val="00B050"/>
                </a:solidFill>
                <a:latin typeface="Times New Roman" panose="02020603050405020304" pitchFamily="18" charset="0"/>
                <a:cs typeface="Times New Roman" panose="02020603050405020304" pitchFamily="18" charset="0"/>
              </a:rPr>
              <a:t>• The scribe line of the bracket and crown long axis should be focused while </a:t>
            </a:r>
            <a:r>
              <a:rPr lang="en-US" dirty="0" smtClean="0">
                <a:solidFill>
                  <a:srgbClr val="00B050"/>
                </a:solidFill>
                <a:latin typeface="Times New Roman" panose="02020603050405020304" pitchFamily="18" charset="0"/>
                <a:cs typeface="Times New Roman" panose="02020603050405020304" pitchFamily="18" charset="0"/>
              </a:rPr>
              <a:t>placing </a:t>
            </a:r>
            <a:r>
              <a:rPr lang="en-US" dirty="0">
                <a:solidFill>
                  <a:srgbClr val="00B050"/>
                </a:solidFill>
                <a:latin typeface="Times New Roman" panose="02020603050405020304" pitchFamily="18" charset="0"/>
                <a:cs typeface="Times New Roman" panose="02020603050405020304" pitchFamily="18" charset="0"/>
              </a:rPr>
              <a:t>the bracket.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737"/>
          <a:stretch/>
        </p:blipFill>
        <p:spPr>
          <a:xfrm>
            <a:off x="10355119" y="990744"/>
            <a:ext cx="1607582" cy="2306637"/>
          </a:xfrm>
          <a:prstGeom prst="rect">
            <a:avLst/>
          </a:prstGeom>
          <a:ln w="28575">
            <a:solidFill>
              <a:srgbClr val="00B0F0"/>
            </a:solidFill>
          </a:ln>
        </p:spPr>
      </p:pic>
    </p:spTree>
    <p:extLst>
      <p:ext uri="{BB962C8B-B14F-4D97-AF65-F5344CB8AC3E}">
        <p14:creationId xmlns:p14="http://schemas.microsoft.com/office/powerpoint/2010/main" val="3742297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975" y="222252"/>
            <a:ext cx="11534775" cy="4664074"/>
          </a:xfrm>
        </p:spPr>
        <p:txBody>
          <a:bodyPr>
            <a:normAutofit fontScale="85000" lnSpcReduction="20000"/>
          </a:bodyPr>
          <a:lstStyle/>
          <a:p>
            <a:pPr marL="0" indent="0">
              <a:buNone/>
            </a:pPr>
            <a:r>
              <a:rPr lang="en-US" dirty="0" smtClean="0">
                <a:solidFill>
                  <a:schemeClr val="accent5"/>
                </a:solidFill>
                <a:latin typeface="Times New Roman" panose="02020603050405020304" pitchFamily="18" charset="0"/>
                <a:cs typeface="Times New Roman" panose="02020603050405020304" pitchFamily="18" charset="0"/>
              </a:rPr>
              <a:t> </a:t>
            </a:r>
            <a:r>
              <a:rPr lang="en-US" sz="3800" dirty="0">
                <a:solidFill>
                  <a:srgbClr val="FF0000"/>
                </a:solidFill>
                <a:latin typeface="Times New Roman" panose="02020603050405020304" pitchFamily="18" charset="0"/>
                <a:cs typeface="Times New Roman" panose="02020603050405020304" pitchFamily="18" charset="0"/>
              </a:rPr>
              <a:t>Maxillary </a:t>
            </a:r>
            <a:r>
              <a:rPr lang="en-US" sz="3800" dirty="0" err="1">
                <a:solidFill>
                  <a:srgbClr val="FF0000"/>
                </a:solidFill>
                <a:latin typeface="Times New Roman" panose="02020603050405020304" pitchFamily="18" charset="0"/>
                <a:cs typeface="Times New Roman" panose="02020603050405020304" pitchFamily="18" charset="0"/>
              </a:rPr>
              <a:t>anteriors</a:t>
            </a:r>
            <a:endParaRPr lang="en-US" sz="3800" dirty="0">
              <a:solidFill>
                <a:srgbClr val="FF0000"/>
              </a:solidFill>
              <a:latin typeface="Times New Roman" panose="02020603050405020304" pitchFamily="18" charset="0"/>
              <a:cs typeface="Times New Roman" panose="02020603050405020304" pitchFamily="18" charset="0"/>
            </a:endParaRPr>
          </a:p>
          <a:p>
            <a:pPr marL="0" indent="0">
              <a:lnSpc>
                <a:spcPct val="120000"/>
              </a:lnSpc>
              <a:buNone/>
            </a:pPr>
            <a:r>
              <a:rPr lang="en-US" dirty="0">
                <a:solidFill>
                  <a:schemeClr val="accent5"/>
                </a:solidFill>
                <a:latin typeface="Times New Roman" panose="02020603050405020304" pitchFamily="18" charset="0"/>
                <a:cs typeface="Times New Roman" panose="02020603050405020304" pitchFamily="18" charset="0"/>
              </a:rPr>
              <a:t>The position of the maxillary canine is given the prime importance for the sweep  </a:t>
            </a:r>
            <a:r>
              <a:rPr lang="en-US" dirty="0" smtClean="0">
                <a:solidFill>
                  <a:schemeClr val="accent5"/>
                </a:solidFill>
                <a:latin typeface="Times New Roman" panose="02020603050405020304" pitchFamily="18" charset="0"/>
                <a:cs typeface="Times New Roman" panose="02020603050405020304" pitchFamily="18" charset="0"/>
              </a:rPr>
              <a:t>in the smile arc. Based on the positioning of this bracket, other anterior brackets were </a:t>
            </a:r>
            <a:r>
              <a:rPr lang="en-US" dirty="0">
                <a:solidFill>
                  <a:schemeClr val="accent5"/>
                </a:solidFill>
                <a:latin typeface="Times New Roman" panose="02020603050405020304" pitchFamily="18" charset="0"/>
                <a:cs typeface="Times New Roman" panose="02020603050405020304" pitchFamily="18" charset="0"/>
              </a:rPr>
              <a:t>placed. </a:t>
            </a:r>
            <a:endParaRPr lang="en-US" dirty="0" smtClean="0">
              <a:solidFill>
                <a:schemeClr val="accent5"/>
              </a:solidFill>
              <a:latin typeface="Times New Roman" panose="02020603050405020304" pitchFamily="18" charset="0"/>
              <a:cs typeface="Times New Roman" panose="02020603050405020304" pitchFamily="18" charset="0"/>
            </a:endParaRPr>
          </a:p>
          <a:p>
            <a:pPr marL="0" indent="0">
              <a:lnSpc>
                <a:spcPct val="120000"/>
              </a:lnSpc>
              <a:buNone/>
            </a:pPr>
            <a:r>
              <a:rPr lang="en-US" dirty="0" smtClean="0">
                <a:solidFill>
                  <a:schemeClr val="accent5"/>
                </a:solidFill>
                <a:latin typeface="Times New Roman" panose="02020603050405020304" pitchFamily="18" charset="0"/>
                <a:cs typeface="Times New Roman" panose="02020603050405020304" pitchFamily="18" charset="0"/>
              </a:rPr>
              <a:t>In </a:t>
            </a:r>
            <a:r>
              <a:rPr lang="en-US" dirty="0">
                <a:solidFill>
                  <a:schemeClr val="accent5"/>
                </a:solidFill>
                <a:latin typeface="Times New Roman" panose="02020603050405020304" pitchFamily="18" charset="0"/>
                <a:cs typeface="Times New Roman" panose="02020603050405020304" pitchFamily="18" charset="0"/>
              </a:rPr>
              <a:t>this method, the incisal edge of the canine bracket wing needs to be </a:t>
            </a:r>
            <a:r>
              <a:rPr lang="en-US" dirty="0" smtClean="0">
                <a:solidFill>
                  <a:schemeClr val="accent5"/>
                </a:solidFill>
                <a:latin typeface="Times New Roman" panose="02020603050405020304" pitchFamily="18" charset="0"/>
                <a:cs typeface="Times New Roman" panose="02020603050405020304" pitchFamily="18" charset="0"/>
              </a:rPr>
              <a:t>placed </a:t>
            </a:r>
            <a:r>
              <a:rPr lang="en-US" dirty="0">
                <a:solidFill>
                  <a:schemeClr val="accent5"/>
                </a:solidFill>
                <a:latin typeface="Times New Roman" panose="02020603050405020304" pitchFamily="18" charset="0"/>
                <a:cs typeface="Times New Roman" panose="02020603050405020304" pitchFamily="18" charset="0"/>
              </a:rPr>
              <a:t>on a line drawn from </a:t>
            </a:r>
            <a:r>
              <a:rPr lang="en-US" dirty="0">
                <a:solidFill>
                  <a:srgbClr val="FF0000"/>
                </a:solidFill>
                <a:latin typeface="Times New Roman" panose="02020603050405020304" pitchFamily="18" charset="0"/>
                <a:cs typeface="Times New Roman" panose="02020603050405020304" pitchFamily="18" charset="0"/>
              </a:rPr>
              <a:t>mesial</a:t>
            </a:r>
            <a:r>
              <a:rPr lang="en-US" dirty="0">
                <a:solidFill>
                  <a:schemeClr val="accent5"/>
                </a:solidFill>
                <a:latin typeface="Times New Roman" panose="02020603050405020304" pitchFamily="18" charset="0"/>
                <a:cs typeface="Times New Roman" panose="02020603050405020304" pitchFamily="18" charset="0"/>
              </a:rPr>
              <a:t> to </a:t>
            </a:r>
            <a:r>
              <a:rPr lang="en-US" dirty="0">
                <a:solidFill>
                  <a:srgbClr val="FF0000"/>
                </a:solidFill>
                <a:latin typeface="Times New Roman" panose="02020603050405020304" pitchFamily="18" charset="0"/>
                <a:cs typeface="Times New Roman" panose="02020603050405020304" pitchFamily="18" charset="0"/>
              </a:rPr>
              <a:t>distal</a:t>
            </a:r>
            <a:r>
              <a:rPr lang="en-US" dirty="0">
                <a:solidFill>
                  <a:schemeClr val="accent5"/>
                </a:solidFill>
                <a:latin typeface="Times New Roman" panose="02020603050405020304" pitchFamily="18" charset="0"/>
                <a:cs typeface="Times New Roman" panose="02020603050405020304" pitchFamily="18" charset="0"/>
              </a:rPr>
              <a:t> contact at the height of contour </a:t>
            </a:r>
            <a:r>
              <a:rPr lang="en-US" dirty="0" err="1">
                <a:solidFill>
                  <a:schemeClr val="accent5"/>
                </a:solidFill>
                <a:latin typeface="Times New Roman" panose="02020603050405020304" pitchFamily="18" charset="0"/>
                <a:cs typeface="Times New Roman" panose="02020603050405020304" pitchFamily="18" charset="0"/>
              </a:rPr>
              <a:t>interproximally</a:t>
            </a:r>
            <a:r>
              <a:rPr lang="en-US" dirty="0">
                <a:solidFill>
                  <a:schemeClr val="accent5"/>
                </a:solidFill>
                <a:latin typeface="Times New Roman" panose="02020603050405020304" pitchFamily="18" charset="0"/>
                <a:cs typeface="Times New Roman" panose="02020603050405020304" pitchFamily="18" charset="0"/>
              </a:rPr>
              <a:t>. This line was called the </a:t>
            </a:r>
            <a:r>
              <a:rPr lang="en-US" dirty="0" err="1">
                <a:solidFill>
                  <a:schemeClr val="accent5"/>
                </a:solidFill>
                <a:latin typeface="Times New Roman" panose="02020603050405020304" pitchFamily="18" charset="0"/>
                <a:cs typeface="Times New Roman" panose="02020603050405020304" pitchFamily="18" charset="0"/>
              </a:rPr>
              <a:t>mesiodistal</a:t>
            </a:r>
            <a:r>
              <a:rPr lang="en-US" dirty="0">
                <a:solidFill>
                  <a:schemeClr val="accent5"/>
                </a:solidFill>
                <a:latin typeface="Times New Roman" panose="02020603050405020304" pitchFamily="18" charset="0"/>
                <a:cs typeface="Times New Roman" panose="02020603050405020304" pitchFamily="18" charset="0"/>
              </a:rPr>
              <a:t> (M-D) contact line</a:t>
            </a:r>
            <a:r>
              <a:rPr lang="en-US" dirty="0" smtClean="0">
                <a:solidFill>
                  <a:schemeClr val="accent5"/>
                </a:solidFill>
                <a:latin typeface="Times New Roman" panose="02020603050405020304" pitchFamily="18" charset="0"/>
                <a:cs typeface="Times New Roman" panose="02020603050405020304" pitchFamily="18" charset="0"/>
              </a:rPr>
              <a:t>.</a:t>
            </a:r>
          </a:p>
          <a:p>
            <a:pPr marL="0" indent="0">
              <a:lnSpc>
                <a:spcPct val="120000"/>
              </a:lnSpc>
              <a:buNone/>
            </a:pPr>
            <a:r>
              <a:rPr lang="en-US" dirty="0" smtClean="0">
                <a:solidFill>
                  <a:schemeClr val="accent5"/>
                </a:solidFill>
                <a:latin typeface="Times New Roman" panose="02020603050405020304" pitchFamily="18" charset="0"/>
                <a:cs typeface="Times New Roman" panose="02020603050405020304" pitchFamily="18" charset="0"/>
              </a:rPr>
              <a:t> </a:t>
            </a:r>
            <a:r>
              <a:rPr lang="en-US" dirty="0">
                <a:solidFill>
                  <a:schemeClr val="accent5"/>
                </a:solidFill>
                <a:latin typeface="Times New Roman" panose="02020603050405020304" pitchFamily="18" charset="0"/>
                <a:cs typeface="Times New Roman" panose="02020603050405020304" pitchFamily="18" charset="0"/>
              </a:rPr>
              <a:t>The level of the </a:t>
            </a:r>
            <a:r>
              <a:rPr lang="en-US" dirty="0" smtClean="0">
                <a:solidFill>
                  <a:schemeClr val="accent5"/>
                </a:solidFill>
                <a:latin typeface="Times New Roman" panose="02020603050405020304" pitchFamily="18" charset="0"/>
                <a:cs typeface="Times New Roman" panose="02020603050405020304" pitchFamily="18" charset="0"/>
              </a:rPr>
              <a:t> slot </a:t>
            </a:r>
            <a:r>
              <a:rPr lang="en-US" dirty="0">
                <a:solidFill>
                  <a:schemeClr val="accent5"/>
                </a:solidFill>
                <a:latin typeface="Times New Roman" panose="02020603050405020304" pitchFamily="18" charset="0"/>
                <a:cs typeface="Times New Roman" panose="02020603050405020304" pitchFamily="18" charset="0"/>
              </a:rPr>
              <a:t>of this bracket was used as a reference for maxillary central and lateral incisor </a:t>
            </a:r>
            <a:r>
              <a:rPr lang="en-US" dirty="0" smtClean="0">
                <a:solidFill>
                  <a:schemeClr val="accent5"/>
                </a:solidFill>
                <a:latin typeface="Times New Roman" panose="02020603050405020304" pitchFamily="18" charset="0"/>
                <a:cs typeface="Times New Roman" panose="02020603050405020304" pitchFamily="18" charset="0"/>
              </a:rPr>
              <a:t>positioning</a:t>
            </a:r>
            <a:r>
              <a:rPr lang="en-US" dirty="0">
                <a:solidFill>
                  <a:schemeClr val="accent5"/>
                </a:solidFill>
                <a:latin typeface="Times New Roman" panose="02020603050405020304" pitchFamily="18" charset="0"/>
                <a:cs typeface="Times New Roman" panose="02020603050405020304" pitchFamily="18" charset="0"/>
              </a:rPr>
              <a:t>. The maxillary lateral incisor bracket is placed 0.5 mm gingival to the </a:t>
            </a:r>
            <a:r>
              <a:rPr lang="en-US" dirty="0" smtClean="0">
                <a:solidFill>
                  <a:schemeClr val="accent5"/>
                </a:solidFill>
                <a:latin typeface="Times New Roman" panose="02020603050405020304" pitchFamily="18" charset="0"/>
                <a:cs typeface="Times New Roman" panose="02020603050405020304" pitchFamily="18" charset="0"/>
              </a:rPr>
              <a:t> canine </a:t>
            </a:r>
            <a:r>
              <a:rPr lang="en-US" dirty="0">
                <a:solidFill>
                  <a:schemeClr val="accent5"/>
                </a:solidFill>
                <a:latin typeface="Times New Roman" panose="02020603050405020304" pitchFamily="18" charset="0"/>
                <a:cs typeface="Times New Roman" panose="02020603050405020304" pitchFamily="18" charset="0"/>
              </a:rPr>
              <a:t>bracket and central incisor bracket 0.25 mm gingival to this to achieve the </a:t>
            </a:r>
            <a:r>
              <a:rPr lang="en-US" dirty="0" smtClean="0">
                <a:solidFill>
                  <a:schemeClr val="accent5"/>
                </a:solidFill>
                <a:latin typeface="Times New Roman" panose="02020603050405020304" pitchFamily="18" charset="0"/>
                <a:cs typeface="Times New Roman" panose="02020603050405020304" pitchFamily="18" charset="0"/>
              </a:rPr>
              <a:t> ideal </a:t>
            </a:r>
            <a:r>
              <a:rPr lang="en-US" dirty="0">
                <a:solidFill>
                  <a:schemeClr val="accent5"/>
                </a:solidFill>
                <a:latin typeface="Times New Roman" panose="02020603050405020304" pitchFamily="18" charset="0"/>
                <a:cs typeface="Times New Roman" panose="02020603050405020304" pitchFamily="18" charset="0"/>
              </a:rPr>
              <a:t>smile </a:t>
            </a:r>
            <a:r>
              <a:rPr lang="en-US" dirty="0" smtClean="0">
                <a:solidFill>
                  <a:schemeClr val="accent5"/>
                </a:solidFill>
                <a:latin typeface="Times New Roman" panose="02020603050405020304" pitchFamily="18" charset="0"/>
                <a:cs typeface="Times New Roman" panose="02020603050405020304" pitchFamily="18" charset="0"/>
              </a:rPr>
              <a:t>arc. Further </a:t>
            </a:r>
            <a:r>
              <a:rPr lang="en-US" dirty="0">
                <a:solidFill>
                  <a:schemeClr val="accent5"/>
                </a:solidFill>
                <a:latin typeface="Times New Roman" panose="02020603050405020304" pitchFamily="18" charset="0"/>
                <a:cs typeface="Times New Roman" panose="02020603050405020304" pitchFamily="18" charset="0"/>
              </a:rPr>
              <a:t>to avoid the bracket positioning error, the author </a:t>
            </a:r>
            <a:r>
              <a:rPr lang="en-US" dirty="0" smtClean="0">
                <a:solidFill>
                  <a:schemeClr val="accent5"/>
                </a:solidFill>
                <a:latin typeface="Times New Roman" panose="02020603050405020304" pitchFamily="18" charset="0"/>
                <a:cs typeface="Times New Roman" panose="02020603050405020304" pitchFamily="18" charset="0"/>
              </a:rPr>
              <a:t> advises </a:t>
            </a:r>
            <a:r>
              <a:rPr lang="en-US" dirty="0">
                <a:solidFill>
                  <a:schemeClr val="accent5"/>
                </a:solidFill>
                <a:latin typeface="Times New Roman" panose="02020603050405020304" pitchFamily="18" charset="0"/>
                <a:cs typeface="Times New Roman" panose="02020603050405020304" pitchFamily="18" charset="0"/>
              </a:rPr>
              <a:t>the use of a two inch large front surface mirror to avoid any error in bracket </a:t>
            </a:r>
            <a:r>
              <a:rPr lang="en-US" dirty="0" smtClean="0">
                <a:solidFill>
                  <a:schemeClr val="accent5"/>
                </a:solidFill>
                <a:latin typeface="Times New Roman" panose="02020603050405020304" pitchFamily="18" charset="0"/>
                <a:cs typeface="Times New Roman" panose="02020603050405020304" pitchFamily="18" charset="0"/>
              </a:rPr>
              <a:t> positioning .</a:t>
            </a:r>
            <a:endParaRPr lang="en-US" dirty="0">
              <a:solidFill>
                <a:schemeClr val="accent5"/>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941" t="35686" r="6563" b="43453"/>
          <a:stretch/>
        </p:blipFill>
        <p:spPr>
          <a:xfrm>
            <a:off x="4057649" y="4657725"/>
            <a:ext cx="4786313" cy="2057400"/>
          </a:xfrm>
          <a:prstGeom prst="rect">
            <a:avLst/>
          </a:prstGeom>
          <a:ln w="28575">
            <a:solidFill>
              <a:schemeClr val="accent1"/>
            </a:solidFill>
          </a:ln>
        </p:spPr>
      </p:pic>
    </p:spTree>
    <p:extLst>
      <p:ext uri="{BB962C8B-B14F-4D97-AF65-F5344CB8AC3E}">
        <p14:creationId xmlns:p14="http://schemas.microsoft.com/office/powerpoint/2010/main" val="2041191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837" y="228600"/>
            <a:ext cx="7177088" cy="6043613"/>
          </a:xfrm>
        </p:spPr>
        <p:txBody>
          <a:bodyPr>
            <a:normAutofit fontScale="77500" lnSpcReduction="20000"/>
          </a:bodyPr>
          <a:lstStyle/>
          <a:p>
            <a:pPr marL="0" indent="0">
              <a:buNone/>
            </a:pPr>
            <a:r>
              <a:rPr lang="en-US" dirty="0">
                <a:solidFill>
                  <a:schemeClr val="accent5"/>
                </a:solidFill>
              </a:rPr>
              <a:t> </a:t>
            </a:r>
            <a:r>
              <a:rPr lang="en-US" dirty="0">
                <a:solidFill>
                  <a:schemeClr val="accent5"/>
                </a:solidFill>
                <a:latin typeface="Times New Roman" panose="02020603050405020304" pitchFamily="18" charset="0"/>
                <a:cs typeface="Times New Roman" panose="02020603050405020304" pitchFamily="18" charset="0"/>
              </a:rPr>
              <a:t>Maxillary premolars</a:t>
            </a:r>
          </a:p>
          <a:p>
            <a:pPr marL="0" indent="0" algn="just">
              <a:lnSpc>
                <a:spcPct val="170000"/>
              </a:lnSpc>
              <a:buNone/>
            </a:pPr>
            <a:r>
              <a:rPr lang="en-US" dirty="0">
                <a:solidFill>
                  <a:srgbClr val="FF0000"/>
                </a:solidFill>
                <a:latin typeface="Times New Roman" panose="02020603050405020304" pitchFamily="18" charset="0"/>
                <a:cs typeface="Times New Roman" panose="02020603050405020304" pitchFamily="18" charset="0"/>
              </a:rPr>
              <a:t>The maxillary premolars are positioned by aligning the scribe line with the </a:t>
            </a:r>
            <a:r>
              <a:rPr lang="en-US" dirty="0" smtClean="0">
                <a:solidFill>
                  <a:srgbClr val="FF0000"/>
                </a:solidFill>
                <a:latin typeface="Times New Roman" panose="02020603050405020304" pitchFamily="18" charset="0"/>
                <a:cs typeface="Times New Roman" panose="02020603050405020304" pitchFamily="18" charset="0"/>
              </a:rPr>
              <a:t> crown </a:t>
            </a:r>
            <a:r>
              <a:rPr lang="en-US" dirty="0">
                <a:solidFill>
                  <a:srgbClr val="FF0000"/>
                </a:solidFill>
                <a:latin typeface="Times New Roman" panose="02020603050405020304" pitchFamily="18" charset="0"/>
                <a:cs typeface="Times New Roman" panose="02020603050405020304" pitchFamily="18" charset="0"/>
              </a:rPr>
              <a:t>long axis at the height of contour paralleling the central groove and the M-D </a:t>
            </a:r>
            <a:r>
              <a:rPr lang="en-US" dirty="0" smtClean="0">
                <a:solidFill>
                  <a:srgbClr val="FF0000"/>
                </a:solidFill>
                <a:latin typeface="Times New Roman" panose="02020603050405020304" pitchFamily="18" charset="0"/>
                <a:cs typeface="Times New Roman" panose="02020603050405020304" pitchFamily="18" charset="0"/>
              </a:rPr>
              <a:t> buccal </a:t>
            </a:r>
            <a:r>
              <a:rPr lang="en-US" dirty="0">
                <a:solidFill>
                  <a:srgbClr val="FF0000"/>
                </a:solidFill>
                <a:latin typeface="Times New Roman" panose="02020603050405020304" pitchFamily="18" charset="0"/>
                <a:cs typeface="Times New Roman" panose="02020603050405020304" pitchFamily="18" charset="0"/>
              </a:rPr>
              <a:t>line angle. </a:t>
            </a:r>
            <a:endParaRPr lang="en-US" dirty="0" smtClean="0">
              <a:solidFill>
                <a:srgbClr val="FF0000"/>
              </a:solidFill>
              <a:latin typeface="Times New Roman" panose="02020603050405020304" pitchFamily="18" charset="0"/>
              <a:cs typeface="Times New Roman" panose="02020603050405020304" pitchFamily="18" charset="0"/>
            </a:endParaRPr>
          </a:p>
          <a:p>
            <a:pPr marL="0" indent="0" algn="just">
              <a:lnSpc>
                <a:spcPct val="170000"/>
              </a:lnSpc>
              <a:buNone/>
            </a:pPr>
            <a:r>
              <a:rPr lang="en-US" dirty="0" smtClean="0">
                <a:solidFill>
                  <a:srgbClr val="FF0000"/>
                </a:solidFill>
                <a:latin typeface="Times New Roman" panose="02020603050405020304" pitchFamily="18" charset="0"/>
                <a:cs typeface="Times New Roman" panose="02020603050405020304" pitchFamily="18" charset="0"/>
              </a:rPr>
              <a:t>Following </a:t>
            </a:r>
            <a:r>
              <a:rPr lang="en-US" dirty="0">
                <a:solidFill>
                  <a:srgbClr val="FF0000"/>
                </a:solidFill>
                <a:latin typeface="Times New Roman" panose="02020603050405020304" pitchFamily="18" charset="0"/>
                <a:cs typeface="Times New Roman" panose="02020603050405020304" pitchFamily="18" charset="0"/>
              </a:rPr>
              <a:t>correct bracket placement, the bracket on the first premolar would seem too distal to the height of contour and the second premolar at </a:t>
            </a:r>
            <a:r>
              <a:rPr lang="en-US" dirty="0" smtClean="0">
                <a:solidFill>
                  <a:srgbClr val="FF0000"/>
                </a:solidFill>
                <a:latin typeface="Times New Roman" panose="02020603050405020304" pitchFamily="18" charset="0"/>
                <a:cs typeface="Times New Roman" panose="02020603050405020304" pitchFamily="18" charset="0"/>
              </a:rPr>
              <a:t> times </a:t>
            </a:r>
            <a:r>
              <a:rPr lang="en-US" dirty="0">
                <a:solidFill>
                  <a:srgbClr val="FF0000"/>
                </a:solidFill>
                <a:latin typeface="Times New Roman" panose="02020603050405020304" pitchFamily="18" charset="0"/>
                <a:cs typeface="Times New Roman" panose="02020603050405020304" pitchFamily="18" charset="0"/>
              </a:rPr>
              <a:t>would appear mesial to the height of contour when viewed from the buccal </a:t>
            </a:r>
            <a:r>
              <a:rPr lang="en-US" dirty="0" smtClean="0">
                <a:solidFill>
                  <a:srgbClr val="FF0000"/>
                </a:solidFill>
                <a:latin typeface="Times New Roman" panose="02020603050405020304" pitchFamily="18" charset="0"/>
                <a:cs typeface="Times New Roman" panose="02020603050405020304" pitchFamily="18" charset="0"/>
              </a:rPr>
              <a:t>aspect</a:t>
            </a:r>
            <a:r>
              <a:rPr lang="en-US" dirty="0">
                <a:solidFill>
                  <a:srgbClr val="FF0000"/>
                </a:solidFill>
                <a:latin typeface="Times New Roman" panose="02020603050405020304" pitchFamily="18" charset="0"/>
                <a:cs typeface="Times New Roman" panose="02020603050405020304" pitchFamily="18" charset="0"/>
              </a:rPr>
              <a:t>. The occlusal edge of the brackets should touch the M-D contact </a:t>
            </a:r>
            <a:r>
              <a:rPr lang="en-US" dirty="0" smtClean="0">
                <a:solidFill>
                  <a:srgbClr val="FF0000"/>
                </a:solidFill>
                <a:latin typeface="Times New Roman" panose="02020603050405020304" pitchFamily="18" charset="0"/>
                <a:cs typeface="Times New Roman" panose="02020603050405020304" pitchFamily="18" charset="0"/>
              </a:rPr>
              <a:t>line.</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414" t="37500" r="5864" b="40000"/>
          <a:stretch/>
        </p:blipFill>
        <p:spPr>
          <a:xfrm>
            <a:off x="7400925" y="1514474"/>
            <a:ext cx="4782741" cy="3471863"/>
          </a:xfrm>
          <a:prstGeom prst="rect">
            <a:avLst/>
          </a:prstGeom>
          <a:ln w="28575">
            <a:solidFill>
              <a:schemeClr val="accent1"/>
            </a:solidFill>
          </a:ln>
        </p:spPr>
      </p:pic>
    </p:spTree>
    <p:extLst>
      <p:ext uri="{BB962C8B-B14F-4D97-AF65-F5344CB8AC3E}">
        <p14:creationId xmlns:p14="http://schemas.microsoft.com/office/powerpoint/2010/main" val="299727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58424" y="365125"/>
            <a:ext cx="1095375" cy="1325563"/>
          </a:xfrm>
        </p:spPr>
        <p:txBody>
          <a:bodyPr/>
          <a:lstStyle/>
          <a:p>
            <a:endParaRPr lang="en-US" dirty="0"/>
          </a:p>
        </p:txBody>
      </p:sp>
      <p:sp>
        <p:nvSpPr>
          <p:cNvPr id="5" name="Content Placeholder 4"/>
          <p:cNvSpPr>
            <a:spLocks noGrp="1"/>
          </p:cNvSpPr>
          <p:nvPr>
            <p:ph idx="1"/>
          </p:nvPr>
        </p:nvSpPr>
        <p:spPr>
          <a:xfrm>
            <a:off x="195262" y="1357311"/>
            <a:ext cx="8105775" cy="4905375"/>
          </a:xfrm>
        </p:spPr>
        <p:txBody>
          <a:bodyPr>
            <a:normAutofit fontScale="92500"/>
          </a:bodyPr>
          <a:lstStyle/>
          <a:p>
            <a:pPr marL="0" indent="0" algn="just">
              <a:lnSpc>
                <a:spcPct val="150000"/>
              </a:lnSpc>
              <a:buNone/>
            </a:pPr>
            <a:r>
              <a:rPr lang="en-US" sz="2400" dirty="0" smtClean="0">
                <a:solidFill>
                  <a:srgbClr val="00B050"/>
                </a:solidFill>
                <a:latin typeface="Times New Roman" panose="02020603050405020304" pitchFamily="18" charset="0"/>
                <a:cs typeface="Times New Roman" panose="02020603050405020304" pitchFamily="18" charset="0"/>
              </a:rPr>
              <a:t>In orthodontics there has been a change in the treatment plan of crowding cases from extraction protocol. This was mainly due to the introduction of self-ligating bracket and temperature activated wires. </a:t>
            </a:r>
          </a:p>
          <a:p>
            <a:pPr marL="0" indent="0" algn="just">
              <a:lnSpc>
                <a:spcPct val="150000"/>
              </a:lnSpc>
              <a:buNone/>
            </a:pPr>
            <a:r>
              <a:rPr lang="en-US" sz="2400" dirty="0" smtClean="0">
                <a:solidFill>
                  <a:srgbClr val="00B050"/>
                </a:solidFill>
                <a:latin typeface="Times New Roman" panose="02020603050405020304" pitchFamily="18" charset="0"/>
                <a:cs typeface="Times New Roman" panose="02020603050405020304" pitchFamily="18" charset="0"/>
              </a:rPr>
              <a:t>Even though there are certain exceptions, the</a:t>
            </a:r>
            <a:r>
              <a:rPr lang="ar-IQ" sz="2400" dirty="0" smtClean="0">
                <a:solidFill>
                  <a:srgbClr val="00B050"/>
                </a:solidFill>
                <a:latin typeface="Times New Roman" panose="02020603050405020304" pitchFamily="18" charset="0"/>
                <a:cs typeface="Times New Roman" panose="02020603050405020304" pitchFamily="18" charset="0"/>
              </a:rPr>
              <a:t> </a:t>
            </a:r>
            <a:r>
              <a:rPr lang="en-US" sz="2400" dirty="0" smtClean="0">
                <a:solidFill>
                  <a:srgbClr val="00B050"/>
                </a:solidFill>
                <a:latin typeface="Times New Roman" panose="02020603050405020304" pitchFamily="18" charset="0"/>
                <a:cs typeface="Times New Roman" panose="02020603050405020304" pitchFamily="18" charset="0"/>
              </a:rPr>
              <a:t>self-ligating bracket have evolved in orthodontics because of its advantages such as low </a:t>
            </a:r>
            <a:r>
              <a:rPr lang="ar-IQ" sz="2400" dirty="0" smtClean="0">
                <a:solidFill>
                  <a:srgbClr val="00B050"/>
                </a:solidFill>
                <a:latin typeface="Times New Roman" panose="02020603050405020304" pitchFamily="18" charset="0"/>
                <a:cs typeface="Times New Roman" panose="02020603050405020304" pitchFamily="18" charset="0"/>
              </a:rPr>
              <a:t> </a:t>
            </a:r>
            <a:r>
              <a:rPr lang="en-US" sz="2400" dirty="0" smtClean="0">
                <a:solidFill>
                  <a:srgbClr val="00B050"/>
                </a:solidFill>
                <a:latin typeface="Times New Roman" panose="02020603050405020304" pitchFamily="18" charset="0"/>
                <a:cs typeface="Times New Roman" panose="02020603050405020304" pitchFamily="18" charset="0"/>
              </a:rPr>
              <a:t>friction, shorter treatment duration and increased efficacy. </a:t>
            </a:r>
          </a:p>
          <a:p>
            <a:pPr marL="0" indent="0" algn="just">
              <a:lnSpc>
                <a:spcPct val="150000"/>
              </a:lnSpc>
              <a:buNone/>
            </a:pPr>
            <a:r>
              <a:rPr lang="en-US" sz="2400" dirty="0" smtClean="0">
                <a:solidFill>
                  <a:srgbClr val="00B050"/>
                </a:solidFill>
                <a:latin typeface="Times New Roman" panose="02020603050405020304" pitchFamily="18" charset="0"/>
                <a:cs typeface="Times New Roman" panose="02020603050405020304" pitchFamily="18" charset="0"/>
              </a:rPr>
              <a:t>Damon’s self-ligating system has been in existence since 1930 but it has been well developed in the past 30 years  with the introduction of newer systems.</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7048" y="2016916"/>
            <a:ext cx="3282751" cy="3043237"/>
          </a:xfrm>
          <a:prstGeom prst="rect">
            <a:avLst/>
          </a:prstGeom>
          <a:ln w="28575">
            <a:solidFill>
              <a:schemeClr val="accent1"/>
            </a:solidFill>
          </a:ln>
        </p:spPr>
      </p:pic>
    </p:spTree>
    <p:extLst>
      <p:ext uri="{BB962C8B-B14F-4D97-AF65-F5344CB8AC3E}">
        <p14:creationId xmlns:p14="http://schemas.microsoft.com/office/powerpoint/2010/main" val="4061613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014" y="222484"/>
            <a:ext cx="7179117" cy="5811838"/>
          </a:xfrm>
        </p:spPr>
        <p:txBody>
          <a:bodyPr>
            <a:normAutofit/>
          </a:bodyPr>
          <a:lstStyle/>
          <a:p>
            <a:pPr marL="0" indent="0">
              <a:buNone/>
            </a:pPr>
            <a:r>
              <a:rPr lang="en-US" sz="4000" dirty="0" smtClean="0">
                <a:solidFill>
                  <a:schemeClr val="accent4">
                    <a:lumMod val="75000"/>
                  </a:schemeClr>
                </a:solidFill>
                <a:latin typeface="Times New Roman" panose="02020603050405020304" pitchFamily="18" charset="0"/>
                <a:cs typeface="Times New Roman" panose="02020603050405020304" pitchFamily="18" charset="0"/>
              </a:rPr>
              <a:t>Maxillary </a:t>
            </a:r>
            <a:r>
              <a:rPr lang="en-US" sz="4000" dirty="0">
                <a:solidFill>
                  <a:schemeClr val="accent4">
                    <a:lumMod val="75000"/>
                  </a:schemeClr>
                </a:solidFill>
                <a:latin typeface="Times New Roman" panose="02020603050405020304" pitchFamily="18" charset="0"/>
                <a:cs typeface="Times New Roman" panose="02020603050405020304" pitchFamily="18" charset="0"/>
              </a:rPr>
              <a:t>molars</a:t>
            </a:r>
          </a:p>
          <a:p>
            <a:pPr marL="0" indent="0">
              <a:buNone/>
            </a:pPr>
            <a:r>
              <a:rPr lang="en-US" dirty="0">
                <a:solidFill>
                  <a:schemeClr val="accent5"/>
                </a:solidFill>
                <a:latin typeface="Times New Roman" panose="02020603050405020304" pitchFamily="18" charset="0"/>
                <a:cs typeface="Times New Roman" panose="02020603050405020304" pitchFamily="18" charset="0"/>
              </a:rPr>
              <a:t>The </a:t>
            </a:r>
            <a:r>
              <a:rPr lang="en-US" dirty="0" smtClean="0">
                <a:solidFill>
                  <a:schemeClr val="accent5"/>
                </a:solidFill>
                <a:latin typeface="Times New Roman" panose="02020603050405020304" pitchFamily="18" charset="0"/>
                <a:cs typeface="Times New Roman" panose="02020603050405020304" pitchFamily="18" charset="0"/>
              </a:rPr>
              <a:t>mesio-distal </a:t>
            </a:r>
            <a:r>
              <a:rPr lang="en-US" dirty="0">
                <a:solidFill>
                  <a:schemeClr val="accent5"/>
                </a:solidFill>
                <a:latin typeface="Times New Roman" panose="02020603050405020304" pitchFamily="18" charset="0"/>
                <a:cs typeface="Times New Roman" panose="02020603050405020304" pitchFamily="18" charset="0"/>
              </a:rPr>
              <a:t>positioning of the buccal tube </a:t>
            </a:r>
            <a:r>
              <a:rPr lang="en-US" dirty="0" smtClean="0">
                <a:solidFill>
                  <a:schemeClr val="accent5"/>
                </a:solidFill>
                <a:latin typeface="Times New Roman" panose="02020603050405020304" pitchFamily="18" charset="0"/>
                <a:cs typeface="Times New Roman" panose="02020603050405020304" pitchFamily="18" charset="0"/>
              </a:rPr>
              <a:t>is done </a:t>
            </a:r>
            <a:r>
              <a:rPr lang="en-US" dirty="0">
                <a:solidFill>
                  <a:schemeClr val="accent5"/>
                </a:solidFill>
                <a:latin typeface="Times New Roman" panose="02020603050405020304" pitchFamily="18" charset="0"/>
                <a:cs typeface="Times New Roman" panose="02020603050405020304" pitchFamily="18" charset="0"/>
              </a:rPr>
              <a:t>by centering the buccal </a:t>
            </a:r>
            <a:r>
              <a:rPr lang="en-US" dirty="0" smtClean="0">
                <a:solidFill>
                  <a:schemeClr val="accent5"/>
                </a:solidFill>
                <a:latin typeface="Times New Roman" panose="02020603050405020304" pitchFamily="18" charset="0"/>
                <a:cs typeface="Times New Roman" panose="02020603050405020304" pitchFamily="18" charset="0"/>
              </a:rPr>
              <a:t> tube </a:t>
            </a:r>
            <a:r>
              <a:rPr lang="en-US" dirty="0">
                <a:solidFill>
                  <a:schemeClr val="accent5"/>
                </a:solidFill>
                <a:latin typeface="Times New Roman" panose="02020603050405020304" pitchFamily="18" charset="0"/>
                <a:cs typeface="Times New Roman" panose="02020603050405020304" pitchFamily="18" charset="0"/>
              </a:rPr>
              <a:t>pad over the buccal groove of the teeth and the </a:t>
            </a:r>
            <a:r>
              <a:rPr lang="en-US" dirty="0" err="1" smtClean="0">
                <a:solidFill>
                  <a:schemeClr val="accent5"/>
                </a:solidFill>
                <a:latin typeface="Times New Roman" panose="02020603050405020304" pitchFamily="18" charset="0"/>
                <a:cs typeface="Times New Roman" panose="02020603050405020304" pitchFamily="18" charset="0"/>
              </a:rPr>
              <a:t>occluso</a:t>
            </a:r>
            <a:r>
              <a:rPr lang="en-US" dirty="0" smtClean="0">
                <a:solidFill>
                  <a:schemeClr val="accent5"/>
                </a:solidFill>
                <a:latin typeface="Times New Roman" panose="02020603050405020304" pitchFamily="18" charset="0"/>
                <a:cs typeface="Times New Roman" panose="02020603050405020304" pitchFamily="18" charset="0"/>
              </a:rPr>
              <a:t> -gingival </a:t>
            </a:r>
            <a:r>
              <a:rPr lang="en-US" dirty="0">
                <a:solidFill>
                  <a:schemeClr val="accent5"/>
                </a:solidFill>
                <a:latin typeface="Times New Roman" panose="02020603050405020304" pitchFamily="18" charset="0"/>
                <a:cs typeface="Times New Roman" panose="02020603050405020304" pitchFamily="18" charset="0"/>
              </a:rPr>
              <a:t>positioning </a:t>
            </a:r>
            <a:r>
              <a:rPr lang="en-US" dirty="0" smtClean="0">
                <a:solidFill>
                  <a:schemeClr val="accent5"/>
                </a:solidFill>
                <a:latin typeface="Times New Roman" panose="02020603050405020304" pitchFamily="18" charset="0"/>
                <a:cs typeface="Times New Roman" panose="02020603050405020304" pitchFamily="18" charset="0"/>
              </a:rPr>
              <a:t>is </a:t>
            </a:r>
            <a:r>
              <a:rPr lang="en-US" dirty="0">
                <a:solidFill>
                  <a:schemeClr val="accent5"/>
                </a:solidFill>
                <a:latin typeface="Times New Roman" panose="02020603050405020304" pitchFamily="18" charset="0"/>
                <a:cs typeface="Times New Roman" panose="02020603050405020304" pitchFamily="18" charset="0"/>
              </a:rPr>
              <a:t>done by placing the occlusal edge of the pad on the M-D contact line of the first </a:t>
            </a:r>
            <a:r>
              <a:rPr lang="en-US" dirty="0" smtClean="0">
                <a:solidFill>
                  <a:schemeClr val="accent5"/>
                </a:solidFill>
                <a:latin typeface="Times New Roman" panose="02020603050405020304" pitchFamily="18" charset="0"/>
                <a:cs typeface="Times New Roman" panose="02020603050405020304" pitchFamily="18" charset="0"/>
              </a:rPr>
              <a:t>molar</a:t>
            </a:r>
            <a:r>
              <a:rPr lang="en-US" dirty="0">
                <a:solidFill>
                  <a:schemeClr val="accent5"/>
                </a:solidFill>
                <a:latin typeface="Times New Roman" panose="02020603050405020304" pitchFamily="18" charset="0"/>
                <a:cs typeface="Times New Roman" panose="02020603050405020304" pitchFamily="18" charset="0"/>
              </a:rPr>
              <a:t>. The second molars follows the same rule for </a:t>
            </a:r>
            <a:r>
              <a:rPr lang="en-US" dirty="0" err="1">
                <a:solidFill>
                  <a:schemeClr val="accent5"/>
                </a:solidFill>
                <a:latin typeface="Times New Roman" panose="02020603050405020304" pitchFamily="18" charset="0"/>
                <a:cs typeface="Times New Roman" panose="02020603050405020304" pitchFamily="18" charset="0"/>
              </a:rPr>
              <a:t>mesiodistal</a:t>
            </a:r>
            <a:r>
              <a:rPr lang="en-US" dirty="0">
                <a:solidFill>
                  <a:schemeClr val="accent5"/>
                </a:solidFill>
                <a:latin typeface="Times New Roman" panose="02020603050405020304" pitchFamily="18" charset="0"/>
                <a:cs typeface="Times New Roman" panose="02020603050405020304" pitchFamily="18" charset="0"/>
              </a:rPr>
              <a:t> positioning but </a:t>
            </a:r>
            <a:r>
              <a:rPr lang="en-US" dirty="0" smtClean="0">
                <a:solidFill>
                  <a:schemeClr val="accent5"/>
                </a:solidFill>
                <a:latin typeface="Times New Roman" panose="02020603050405020304" pitchFamily="18" charset="0"/>
                <a:cs typeface="Times New Roman" panose="02020603050405020304" pitchFamily="18" charset="0"/>
              </a:rPr>
              <a:t>placed </a:t>
            </a:r>
            <a:r>
              <a:rPr lang="en-US" dirty="0">
                <a:solidFill>
                  <a:schemeClr val="accent5"/>
                </a:solidFill>
                <a:latin typeface="Times New Roman" panose="02020603050405020304" pitchFamily="18" charset="0"/>
                <a:cs typeface="Times New Roman" panose="02020603050405020304" pitchFamily="18" charset="0"/>
              </a:rPr>
              <a:t>1.5 mm more occlusally to the first molar </a:t>
            </a:r>
            <a:r>
              <a:rPr lang="en-US" dirty="0" smtClean="0">
                <a:solidFill>
                  <a:schemeClr val="accent5"/>
                </a:solidFill>
                <a:latin typeface="Times New Roman" panose="02020603050405020304" pitchFamily="18" charset="0"/>
                <a:cs typeface="Times New Roman" panose="02020603050405020304" pitchFamily="18" charset="0"/>
              </a:rPr>
              <a:t>tube.</a:t>
            </a:r>
            <a:endParaRPr lang="en-US" dirty="0">
              <a:solidFill>
                <a:schemeClr val="accent5"/>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947" t="10206" r="34951" b="82097"/>
          <a:stretch/>
        </p:blipFill>
        <p:spPr>
          <a:xfrm>
            <a:off x="7195127" y="3617021"/>
            <a:ext cx="4765964" cy="2878112"/>
          </a:xfrm>
          <a:prstGeom prst="rect">
            <a:avLst/>
          </a:prstGeom>
          <a:ln w="28575">
            <a:solidFill>
              <a:schemeClr val="accent1"/>
            </a:solidFill>
          </a:ln>
        </p:spPr>
      </p:pic>
    </p:spTree>
    <p:extLst>
      <p:ext uri="{BB962C8B-B14F-4D97-AF65-F5344CB8AC3E}">
        <p14:creationId xmlns:p14="http://schemas.microsoft.com/office/powerpoint/2010/main" val="1464850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7" y="265113"/>
            <a:ext cx="7439025" cy="5419725"/>
          </a:xfrm>
        </p:spPr>
        <p:txBody>
          <a:bodyPr>
            <a:normAutofit/>
          </a:bodyPr>
          <a:lstStyle/>
          <a:p>
            <a:pPr marL="0" indent="0">
              <a:buNone/>
            </a:pPr>
            <a:r>
              <a:rPr lang="en-US" sz="3600" dirty="0" smtClean="0">
                <a:solidFill>
                  <a:schemeClr val="accent2"/>
                </a:solidFill>
                <a:latin typeface="Times New Roman" panose="02020603050405020304" pitchFamily="18" charset="0"/>
                <a:cs typeface="Times New Roman" panose="02020603050405020304" pitchFamily="18" charset="0"/>
              </a:rPr>
              <a:t>Mandibular </a:t>
            </a:r>
            <a:r>
              <a:rPr lang="en-US" sz="3600" dirty="0">
                <a:solidFill>
                  <a:schemeClr val="accent2"/>
                </a:solidFill>
                <a:latin typeface="Times New Roman" panose="02020603050405020304" pitchFamily="18" charset="0"/>
                <a:cs typeface="Times New Roman" panose="02020603050405020304" pitchFamily="18" charset="0"/>
              </a:rPr>
              <a:t>incisors</a:t>
            </a:r>
          </a:p>
          <a:p>
            <a:pPr marL="0" indent="0">
              <a:buNone/>
            </a:pPr>
            <a:r>
              <a:rPr lang="en-US" dirty="0">
                <a:solidFill>
                  <a:srgbClr val="7030A0"/>
                </a:solidFill>
                <a:latin typeface="Times New Roman" panose="02020603050405020304" pitchFamily="18" charset="0"/>
                <a:cs typeface="Times New Roman" panose="02020603050405020304" pitchFamily="18" charset="0"/>
              </a:rPr>
              <a:t>The mandibular incisors are placed such that the scribe line is aligned with </a:t>
            </a:r>
            <a:r>
              <a:rPr lang="en-US" dirty="0" smtClean="0">
                <a:solidFill>
                  <a:srgbClr val="7030A0"/>
                </a:solidFill>
                <a:latin typeface="Times New Roman" panose="02020603050405020304" pitchFamily="18" charset="0"/>
                <a:cs typeface="Times New Roman" panose="02020603050405020304" pitchFamily="18" charset="0"/>
              </a:rPr>
              <a:t>the </a:t>
            </a:r>
            <a:r>
              <a:rPr lang="en-US" dirty="0">
                <a:solidFill>
                  <a:srgbClr val="7030A0"/>
                </a:solidFill>
                <a:latin typeface="Times New Roman" panose="02020603050405020304" pitchFamily="18" charset="0"/>
                <a:cs typeface="Times New Roman" panose="02020603050405020304" pitchFamily="18" charset="0"/>
              </a:rPr>
              <a:t>long axis of </a:t>
            </a:r>
            <a:r>
              <a:rPr lang="en-US" dirty="0" smtClean="0">
                <a:solidFill>
                  <a:srgbClr val="7030A0"/>
                </a:solidFill>
                <a:latin typeface="Times New Roman" panose="02020603050405020304" pitchFamily="18" charset="0"/>
                <a:cs typeface="Times New Roman" panose="02020603050405020304" pitchFamily="18" charset="0"/>
              </a:rPr>
              <a:t>the tooth</a:t>
            </a:r>
            <a:r>
              <a:rPr lang="en-US" dirty="0">
                <a:solidFill>
                  <a:srgbClr val="7030A0"/>
                </a:solidFill>
                <a:latin typeface="Times New Roman" panose="02020603050405020304" pitchFamily="18" charset="0"/>
                <a:cs typeface="Times New Roman" panose="02020603050405020304" pitchFamily="18" charset="0"/>
              </a:rPr>
              <a:t>. The bracket position is viewed from the incisal aspect. </a:t>
            </a:r>
            <a:r>
              <a:rPr lang="en-US" dirty="0" smtClean="0">
                <a:solidFill>
                  <a:srgbClr val="7030A0"/>
                </a:solidFill>
                <a:latin typeface="Times New Roman" panose="02020603050405020304" pitchFamily="18" charset="0"/>
                <a:cs typeface="Times New Roman" panose="02020603050405020304" pitchFamily="18" charset="0"/>
              </a:rPr>
              <a:t>For </a:t>
            </a:r>
            <a:r>
              <a:rPr lang="en-US" dirty="0">
                <a:solidFill>
                  <a:srgbClr val="7030A0"/>
                </a:solidFill>
                <a:latin typeface="Times New Roman" panose="02020603050405020304" pitchFamily="18" charset="0"/>
                <a:cs typeface="Times New Roman" panose="02020603050405020304" pitchFamily="18" charset="0"/>
              </a:rPr>
              <a:t>deep bite, the position of the top of the slot is 3.5 mm from the incisal edge </a:t>
            </a:r>
            <a:r>
              <a:rPr lang="en-US" dirty="0" smtClean="0">
                <a:solidFill>
                  <a:srgbClr val="7030A0"/>
                </a:solidFill>
                <a:latin typeface="Times New Roman" panose="02020603050405020304" pitchFamily="18" charset="0"/>
                <a:cs typeface="Times New Roman" panose="02020603050405020304" pitchFamily="18" charset="0"/>
              </a:rPr>
              <a:t>to reverse </a:t>
            </a:r>
            <a:r>
              <a:rPr lang="en-US" dirty="0">
                <a:solidFill>
                  <a:srgbClr val="7030A0"/>
                </a:solidFill>
                <a:latin typeface="Times New Roman" panose="02020603050405020304" pitchFamily="18" charset="0"/>
                <a:cs typeface="Times New Roman" panose="02020603050405020304" pitchFamily="18" charset="0"/>
              </a:rPr>
              <a:t>the curve of spee and for open bite; the position of the top of the slot is </a:t>
            </a:r>
            <a:r>
              <a:rPr lang="en-US" dirty="0" smtClean="0">
                <a:solidFill>
                  <a:srgbClr val="7030A0"/>
                </a:solidFill>
                <a:latin typeface="Times New Roman" panose="02020603050405020304" pitchFamily="18" charset="0"/>
                <a:cs typeface="Times New Roman" panose="02020603050405020304" pitchFamily="18" charset="0"/>
              </a:rPr>
              <a:t>5 </a:t>
            </a:r>
            <a:r>
              <a:rPr lang="en-US" dirty="0">
                <a:solidFill>
                  <a:srgbClr val="7030A0"/>
                </a:solidFill>
                <a:latin typeface="Times New Roman" panose="02020603050405020304" pitchFamily="18" charset="0"/>
                <a:cs typeface="Times New Roman" panose="02020603050405020304" pitchFamily="18" charset="0"/>
              </a:rPr>
              <a:t>mm from the incisal edge to open the curve of </a:t>
            </a:r>
            <a:r>
              <a:rPr lang="en-US" dirty="0" smtClean="0">
                <a:solidFill>
                  <a:srgbClr val="7030A0"/>
                </a:solidFill>
                <a:latin typeface="Times New Roman" panose="02020603050405020304" pitchFamily="18" charset="0"/>
                <a:cs typeface="Times New Roman" panose="02020603050405020304" pitchFamily="18" charset="0"/>
              </a:rPr>
              <a:t>spee.</a:t>
            </a:r>
            <a:endParaRPr lang="en-US" dirty="0">
              <a:solidFill>
                <a:srgbClr val="7030A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2951" b="47348"/>
          <a:stretch/>
        </p:blipFill>
        <p:spPr>
          <a:xfrm>
            <a:off x="7662861" y="464695"/>
            <a:ext cx="4344260" cy="3702571"/>
          </a:xfrm>
          <a:prstGeom prst="rect">
            <a:avLst/>
          </a:prstGeom>
          <a:ln w="28575">
            <a:solidFill>
              <a:schemeClr val="accent1"/>
            </a:solidFill>
          </a:ln>
        </p:spPr>
      </p:pic>
    </p:spTree>
    <p:extLst>
      <p:ext uri="{BB962C8B-B14F-4D97-AF65-F5344CB8AC3E}">
        <p14:creationId xmlns:p14="http://schemas.microsoft.com/office/powerpoint/2010/main" val="1776673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45" y="260195"/>
            <a:ext cx="6319838" cy="5811837"/>
          </a:xfrm>
        </p:spPr>
        <p:txBody>
          <a:bodyPr/>
          <a:lstStyle/>
          <a:p>
            <a:pPr marL="0" indent="0" algn="just">
              <a:lnSpc>
                <a:spcPct val="150000"/>
              </a:lnSpc>
              <a:buNone/>
            </a:pPr>
            <a:r>
              <a:rPr lang="en-US" sz="3200" dirty="0" smtClean="0">
                <a:solidFill>
                  <a:schemeClr val="accent6"/>
                </a:solidFill>
                <a:latin typeface="Times New Roman" panose="02020603050405020304" pitchFamily="18" charset="0"/>
                <a:cs typeface="Times New Roman" panose="02020603050405020304" pitchFamily="18" charset="0"/>
              </a:rPr>
              <a:t>Mandibular </a:t>
            </a:r>
            <a:r>
              <a:rPr lang="en-US" sz="3200" dirty="0">
                <a:solidFill>
                  <a:schemeClr val="accent6"/>
                </a:solidFill>
                <a:latin typeface="Times New Roman" panose="02020603050405020304" pitchFamily="18" charset="0"/>
                <a:cs typeface="Times New Roman" panose="02020603050405020304" pitchFamily="18" charset="0"/>
              </a:rPr>
              <a:t>canines</a:t>
            </a:r>
          </a:p>
          <a:p>
            <a:pPr marL="0" indent="0" algn="just">
              <a:lnSpc>
                <a:spcPct val="150000"/>
              </a:lnSpc>
              <a:buNone/>
            </a:pPr>
            <a:r>
              <a:rPr lang="en-US" dirty="0">
                <a:solidFill>
                  <a:schemeClr val="accent2"/>
                </a:solidFill>
                <a:latin typeface="Times New Roman" panose="02020603050405020304" pitchFamily="18" charset="0"/>
                <a:cs typeface="Times New Roman" panose="02020603050405020304" pitchFamily="18" charset="0"/>
              </a:rPr>
              <a:t>The </a:t>
            </a:r>
            <a:r>
              <a:rPr lang="en-US" dirty="0" smtClean="0">
                <a:solidFill>
                  <a:schemeClr val="accent2"/>
                </a:solidFill>
                <a:latin typeface="Times New Roman" panose="02020603050405020304" pitchFamily="18" charset="0"/>
                <a:cs typeface="Times New Roman" panose="02020603050405020304" pitchFamily="18" charset="0"/>
              </a:rPr>
              <a:t>mesio-distal </a:t>
            </a:r>
            <a:r>
              <a:rPr lang="en-US" dirty="0">
                <a:solidFill>
                  <a:schemeClr val="accent2"/>
                </a:solidFill>
                <a:latin typeface="Times New Roman" panose="02020603050405020304" pitchFamily="18" charset="0"/>
                <a:cs typeface="Times New Roman" panose="02020603050405020304" pitchFamily="18" charset="0"/>
              </a:rPr>
              <a:t>positioning is done by aligning the scribe line to the long axis </a:t>
            </a:r>
            <a:r>
              <a:rPr lang="en-US" dirty="0" smtClean="0">
                <a:solidFill>
                  <a:schemeClr val="accent2"/>
                </a:solidFill>
                <a:latin typeface="Times New Roman" panose="02020603050405020304" pitchFamily="18" charset="0"/>
                <a:cs typeface="Times New Roman" panose="02020603050405020304" pitchFamily="18" charset="0"/>
              </a:rPr>
              <a:t>of </a:t>
            </a:r>
            <a:r>
              <a:rPr lang="en-US" dirty="0">
                <a:solidFill>
                  <a:schemeClr val="accent2"/>
                </a:solidFill>
                <a:latin typeface="Times New Roman" panose="02020603050405020304" pitchFamily="18" charset="0"/>
                <a:cs typeface="Times New Roman" panose="02020603050405020304" pitchFamily="18" charset="0"/>
              </a:rPr>
              <a:t>the crown at the height of contour. The position is verified by viewing from the </a:t>
            </a:r>
            <a:r>
              <a:rPr lang="en-US" dirty="0" smtClean="0">
                <a:solidFill>
                  <a:schemeClr val="accent2"/>
                </a:solidFill>
                <a:latin typeface="Times New Roman" panose="02020603050405020304" pitchFamily="18" charset="0"/>
                <a:cs typeface="Times New Roman" panose="02020603050405020304" pitchFamily="18" charset="0"/>
              </a:rPr>
              <a:t> incisal </a:t>
            </a:r>
            <a:r>
              <a:rPr lang="en-US" dirty="0">
                <a:solidFill>
                  <a:schemeClr val="accent2"/>
                </a:solidFill>
                <a:latin typeface="Times New Roman" panose="02020603050405020304" pitchFamily="18" charset="0"/>
                <a:cs typeface="Times New Roman" panose="02020603050405020304" pitchFamily="18" charset="0"/>
              </a:rPr>
              <a:t>aspect. The </a:t>
            </a:r>
            <a:r>
              <a:rPr lang="en-US" dirty="0" err="1">
                <a:solidFill>
                  <a:schemeClr val="accent2"/>
                </a:solidFill>
                <a:latin typeface="Times New Roman" panose="02020603050405020304" pitchFamily="18" charset="0"/>
                <a:cs typeface="Times New Roman" panose="02020603050405020304" pitchFamily="18" charset="0"/>
              </a:rPr>
              <a:t>occluso</a:t>
            </a:r>
            <a:r>
              <a:rPr lang="en-US" dirty="0">
                <a:solidFill>
                  <a:schemeClr val="accent2"/>
                </a:solidFill>
                <a:latin typeface="Times New Roman" panose="02020603050405020304" pitchFamily="18" charset="0"/>
                <a:cs typeface="Times New Roman" panose="02020603050405020304" pitchFamily="18" charset="0"/>
              </a:rPr>
              <a:t> gingival positioning is placing the incisal edge of the </a:t>
            </a:r>
            <a:r>
              <a:rPr lang="en-US" dirty="0" smtClean="0">
                <a:solidFill>
                  <a:schemeClr val="accent2"/>
                </a:solidFill>
                <a:latin typeface="Times New Roman" panose="02020603050405020304" pitchFamily="18" charset="0"/>
                <a:cs typeface="Times New Roman" panose="02020603050405020304" pitchFamily="18" charset="0"/>
              </a:rPr>
              <a:t>bracket </a:t>
            </a:r>
            <a:r>
              <a:rPr lang="en-US" dirty="0">
                <a:solidFill>
                  <a:schemeClr val="accent2"/>
                </a:solidFill>
                <a:latin typeface="Times New Roman" panose="02020603050405020304" pitchFamily="18" charset="0"/>
                <a:cs typeface="Times New Roman" panose="02020603050405020304" pitchFamily="18" charset="0"/>
              </a:rPr>
              <a:t>wing at the M-D contact </a:t>
            </a:r>
            <a:r>
              <a:rPr lang="en-US" dirty="0" smtClean="0">
                <a:solidFill>
                  <a:schemeClr val="accent2"/>
                </a:solidFill>
                <a:latin typeface="Times New Roman" panose="02020603050405020304" pitchFamily="18" charset="0"/>
                <a:cs typeface="Times New Roman" panose="02020603050405020304" pitchFamily="18" charset="0"/>
              </a:rPr>
              <a:t>line.</a:t>
            </a:r>
            <a:endParaRPr lang="en-US" dirty="0">
              <a:solidFill>
                <a:schemeClr val="accent2"/>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24437" t="77048" r="35790" b="2429"/>
          <a:stretch/>
        </p:blipFill>
        <p:spPr>
          <a:xfrm>
            <a:off x="6908800" y="1856509"/>
            <a:ext cx="4396509" cy="3094183"/>
          </a:xfrm>
          <a:prstGeom prst="rect">
            <a:avLst/>
          </a:prstGeom>
          <a:ln w="28575">
            <a:solidFill>
              <a:srgbClr val="00B0F0"/>
            </a:solidFill>
          </a:ln>
        </p:spPr>
      </p:pic>
    </p:spTree>
    <p:extLst>
      <p:ext uri="{BB962C8B-B14F-4D97-AF65-F5344CB8AC3E}">
        <p14:creationId xmlns:p14="http://schemas.microsoft.com/office/powerpoint/2010/main" val="1880730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150" y="365125"/>
            <a:ext cx="1009650" cy="1192213"/>
          </a:xfrm>
        </p:spPr>
        <p:txBody>
          <a:bodyPr/>
          <a:lstStyle/>
          <a:p>
            <a:endParaRPr lang="en-US" dirty="0"/>
          </a:p>
        </p:txBody>
      </p:sp>
      <p:sp>
        <p:nvSpPr>
          <p:cNvPr id="3" name="Content Placeholder 2"/>
          <p:cNvSpPr>
            <a:spLocks noGrp="1"/>
          </p:cNvSpPr>
          <p:nvPr>
            <p:ph idx="1"/>
          </p:nvPr>
        </p:nvSpPr>
        <p:spPr>
          <a:xfrm>
            <a:off x="152399" y="365125"/>
            <a:ext cx="6148390" cy="5849938"/>
          </a:xfrm>
        </p:spPr>
        <p:txBody>
          <a:bodyPr>
            <a:normAutofit/>
          </a:bodyPr>
          <a:lstStyle/>
          <a:p>
            <a:pPr marL="0" indent="0" algn="just">
              <a:lnSpc>
                <a:spcPct val="150000"/>
              </a:lnSpc>
              <a:buNone/>
            </a:pP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Mandibular </a:t>
            </a:r>
            <a:r>
              <a:rPr lang="en-US" sz="3200" dirty="0">
                <a:solidFill>
                  <a:schemeClr val="accent1">
                    <a:lumMod val="50000"/>
                  </a:schemeClr>
                </a:solidFill>
                <a:latin typeface="Times New Roman" panose="02020603050405020304" pitchFamily="18" charset="0"/>
                <a:cs typeface="Times New Roman" panose="02020603050405020304" pitchFamily="18" charset="0"/>
              </a:rPr>
              <a:t>premolars</a:t>
            </a:r>
          </a:p>
          <a:p>
            <a:pPr marL="0" indent="0" algn="just">
              <a:lnSpc>
                <a:spcPct val="150000"/>
              </a:lnSpc>
              <a:buNone/>
            </a:pPr>
            <a:r>
              <a:rPr lang="en-US" dirty="0">
                <a:solidFill>
                  <a:schemeClr val="accent6"/>
                </a:solidFill>
                <a:latin typeface="Times New Roman" panose="02020603050405020304" pitchFamily="18" charset="0"/>
                <a:cs typeface="Times New Roman" panose="02020603050405020304" pitchFamily="18" charset="0"/>
              </a:rPr>
              <a:t>The </a:t>
            </a:r>
            <a:r>
              <a:rPr lang="en-US" dirty="0" smtClean="0">
                <a:solidFill>
                  <a:schemeClr val="accent6"/>
                </a:solidFill>
                <a:latin typeface="Times New Roman" panose="02020603050405020304" pitchFamily="18" charset="0"/>
                <a:cs typeface="Times New Roman" panose="02020603050405020304" pitchFamily="18" charset="0"/>
              </a:rPr>
              <a:t>mesio-distal </a:t>
            </a:r>
            <a:r>
              <a:rPr lang="en-US" dirty="0">
                <a:solidFill>
                  <a:schemeClr val="accent6"/>
                </a:solidFill>
                <a:latin typeface="Times New Roman" panose="02020603050405020304" pitchFamily="18" charset="0"/>
                <a:cs typeface="Times New Roman" panose="02020603050405020304" pitchFamily="18" charset="0"/>
              </a:rPr>
              <a:t>positioning is done </a:t>
            </a:r>
            <a:r>
              <a:rPr lang="en-US" dirty="0" smtClean="0">
                <a:solidFill>
                  <a:schemeClr val="accent6"/>
                </a:solidFill>
                <a:latin typeface="Times New Roman" panose="02020603050405020304" pitchFamily="18" charset="0"/>
                <a:cs typeface="Times New Roman" panose="02020603050405020304" pitchFamily="18" charset="0"/>
              </a:rPr>
              <a:t>by aligning </a:t>
            </a:r>
            <a:r>
              <a:rPr lang="en-US" dirty="0">
                <a:solidFill>
                  <a:schemeClr val="accent6"/>
                </a:solidFill>
                <a:latin typeface="Times New Roman" panose="02020603050405020304" pitchFamily="18" charset="0"/>
                <a:cs typeface="Times New Roman" panose="02020603050405020304" pitchFamily="18" charset="0"/>
              </a:rPr>
              <a:t>the scribe line to the crown long </a:t>
            </a:r>
          </a:p>
          <a:p>
            <a:pPr marL="0" indent="0" algn="just">
              <a:lnSpc>
                <a:spcPct val="150000"/>
              </a:lnSpc>
              <a:buNone/>
            </a:pPr>
            <a:r>
              <a:rPr lang="en-US" dirty="0">
                <a:solidFill>
                  <a:schemeClr val="accent6"/>
                </a:solidFill>
                <a:latin typeface="Times New Roman" panose="02020603050405020304" pitchFamily="18" charset="0"/>
                <a:cs typeface="Times New Roman" panose="02020603050405020304" pitchFamily="18" charset="0"/>
              </a:rPr>
              <a:t>axis and viewed from the occlusal aspect. </a:t>
            </a:r>
            <a:r>
              <a:rPr lang="en-US" dirty="0" smtClean="0">
                <a:solidFill>
                  <a:schemeClr val="accent6"/>
                </a:solidFill>
                <a:latin typeface="Times New Roman" panose="02020603050405020304" pitchFamily="18" charset="0"/>
                <a:cs typeface="Times New Roman" panose="02020603050405020304" pitchFamily="18" charset="0"/>
              </a:rPr>
              <a:t>The </a:t>
            </a:r>
            <a:r>
              <a:rPr lang="en-US" dirty="0" err="1" smtClean="0">
                <a:solidFill>
                  <a:schemeClr val="accent6"/>
                </a:solidFill>
                <a:latin typeface="Times New Roman" panose="02020603050405020304" pitchFamily="18" charset="0"/>
                <a:cs typeface="Times New Roman" panose="02020603050405020304" pitchFamily="18" charset="0"/>
              </a:rPr>
              <a:t>occluso</a:t>
            </a:r>
            <a:r>
              <a:rPr lang="en-US" dirty="0">
                <a:solidFill>
                  <a:schemeClr val="accent6"/>
                </a:solidFill>
                <a:latin typeface="Times New Roman" panose="02020603050405020304" pitchFamily="18" charset="0"/>
                <a:cs typeface="Times New Roman" panose="02020603050405020304" pitchFamily="18" charset="0"/>
              </a:rPr>
              <a:t>-</a:t>
            </a:r>
            <a:r>
              <a:rPr lang="en-US" dirty="0" smtClean="0">
                <a:solidFill>
                  <a:schemeClr val="accent6"/>
                </a:solidFill>
                <a:latin typeface="Times New Roman" panose="02020603050405020304" pitchFamily="18" charset="0"/>
                <a:cs typeface="Times New Roman" panose="02020603050405020304" pitchFamily="18" charset="0"/>
              </a:rPr>
              <a:t>gingival </a:t>
            </a:r>
            <a:r>
              <a:rPr lang="en-US" dirty="0">
                <a:solidFill>
                  <a:schemeClr val="accent6"/>
                </a:solidFill>
                <a:latin typeface="Times New Roman" panose="02020603050405020304" pitchFamily="18" charset="0"/>
                <a:cs typeface="Times New Roman" panose="02020603050405020304" pitchFamily="18" charset="0"/>
              </a:rPr>
              <a:t>positioning is based on positioning the occlusal edge of the bracket wing 0.5 mm gingival to the M-D </a:t>
            </a:r>
            <a:r>
              <a:rPr lang="en-US" dirty="0" smtClean="0">
                <a:solidFill>
                  <a:schemeClr val="accent6"/>
                </a:solidFill>
                <a:latin typeface="Times New Roman" panose="02020603050405020304" pitchFamily="18" charset="0"/>
                <a:cs typeface="Times New Roman" panose="02020603050405020304" pitchFamily="18" charset="0"/>
              </a:rPr>
              <a:t>contact line.</a:t>
            </a:r>
            <a:endParaRPr lang="en-US" dirty="0">
              <a:solidFill>
                <a:schemeClr val="accent6"/>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654" t="7708" r="22994" b="76250"/>
          <a:stretch/>
        </p:blipFill>
        <p:spPr>
          <a:xfrm>
            <a:off x="6757986" y="1557338"/>
            <a:ext cx="5003597" cy="2771775"/>
          </a:xfrm>
          <a:prstGeom prst="rect">
            <a:avLst/>
          </a:prstGeom>
          <a:ln w="28575">
            <a:solidFill>
              <a:schemeClr val="accent1"/>
            </a:solidFill>
          </a:ln>
        </p:spPr>
      </p:pic>
    </p:spTree>
    <p:extLst>
      <p:ext uri="{BB962C8B-B14F-4D97-AF65-F5344CB8AC3E}">
        <p14:creationId xmlns:p14="http://schemas.microsoft.com/office/powerpoint/2010/main" val="247309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8375" y="779464"/>
            <a:ext cx="3595688" cy="277812"/>
          </a:xfrm>
        </p:spPr>
        <p:txBody>
          <a:bodyPr>
            <a:normAutofit fontScale="90000"/>
          </a:bodyPr>
          <a:lstStyle/>
          <a:p>
            <a:endParaRPr lang="en-US" dirty="0"/>
          </a:p>
        </p:txBody>
      </p:sp>
      <p:sp>
        <p:nvSpPr>
          <p:cNvPr id="3" name="Content Placeholder 2"/>
          <p:cNvSpPr>
            <a:spLocks noGrp="1"/>
          </p:cNvSpPr>
          <p:nvPr>
            <p:ph idx="1"/>
          </p:nvPr>
        </p:nvSpPr>
        <p:spPr>
          <a:xfrm>
            <a:off x="342901" y="425449"/>
            <a:ext cx="6072188" cy="5446714"/>
          </a:xfrm>
        </p:spPr>
        <p:txBody>
          <a:bodyPr>
            <a:noAutofit/>
          </a:bodyPr>
          <a:lstStyle/>
          <a:p>
            <a:pPr marL="0" indent="0" algn="just">
              <a:lnSpc>
                <a:spcPct val="170000"/>
              </a:lnSpc>
              <a:buNone/>
            </a:pPr>
            <a:r>
              <a:rPr lang="en-US" sz="2000" dirty="0" smtClean="0">
                <a:solidFill>
                  <a:srgbClr val="FF0000"/>
                </a:solidFill>
                <a:latin typeface="Times New Roman" panose="02020603050405020304" pitchFamily="18" charset="0"/>
                <a:cs typeface="Times New Roman" panose="02020603050405020304" pitchFamily="18" charset="0"/>
              </a:rPr>
              <a:t>Mandibular </a:t>
            </a:r>
            <a:r>
              <a:rPr lang="en-US" sz="2000" dirty="0">
                <a:solidFill>
                  <a:srgbClr val="FF0000"/>
                </a:solidFill>
                <a:latin typeface="Times New Roman" panose="02020603050405020304" pitchFamily="18" charset="0"/>
                <a:cs typeface="Times New Roman" panose="02020603050405020304" pitchFamily="18" charset="0"/>
              </a:rPr>
              <a:t>molars</a:t>
            </a:r>
          </a:p>
          <a:p>
            <a:pPr marL="0" indent="0" algn="just">
              <a:lnSpc>
                <a:spcPct val="170000"/>
              </a:lnSpc>
              <a:buNone/>
            </a:pPr>
            <a:r>
              <a:rPr lang="en-US" sz="2000" dirty="0">
                <a:solidFill>
                  <a:srgbClr val="7030A0"/>
                </a:solidFill>
                <a:latin typeface="Times New Roman" panose="02020603050405020304" pitchFamily="18" charset="0"/>
                <a:cs typeface="Times New Roman" panose="02020603050405020304" pitchFamily="18" charset="0"/>
              </a:rPr>
              <a:t>The mandibular molars are placed in the same way as the maxillary molars in </a:t>
            </a:r>
            <a:r>
              <a:rPr lang="en-US" sz="2000" dirty="0" smtClean="0">
                <a:solidFill>
                  <a:srgbClr val="7030A0"/>
                </a:solidFill>
                <a:latin typeface="Times New Roman" panose="02020603050405020304" pitchFamily="18" charset="0"/>
                <a:cs typeface="Times New Roman" panose="02020603050405020304" pitchFamily="18" charset="0"/>
              </a:rPr>
              <a:t>terms </a:t>
            </a:r>
            <a:r>
              <a:rPr lang="en-US" sz="2000" dirty="0">
                <a:solidFill>
                  <a:srgbClr val="7030A0"/>
                </a:solidFill>
                <a:latin typeface="Times New Roman" panose="02020603050405020304" pitchFamily="18" charset="0"/>
                <a:cs typeface="Times New Roman" panose="02020603050405020304" pitchFamily="18" charset="0"/>
              </a:rPr>
              <a:t>of </a:t>
            </a:r>
            <a:r>
              <a:rPr lang="en-US" sz="2000" dirty="0" err="1">
                <a:solidFill>
                  <a:srgbClr val="7030A0"/>
                </a:solidFill>
                <a:latin typeface="Times New Roman" panose="02020603050405020304" pitchFamily="18" charset="0"/>
                <a:cs typeface="Times New Roman" panose="02020603050405020304" pitchFamily="18" charset="0"/>
              </a:rPr>
              <a:t>mesiodistal</a:t>
            </a:r>
            <a:r>
              <a:rPr lang="en-US" sz="2000" dirty="0">
                <a:solidFill>
                  <a:srgbClr val="7030A0"/>
                </a:solidFill>
                <a:latin typeface="Times New Roman" panose="02020603050405020304" pitchFamily="18" charset="0"/>
                <a:cs typeface="Times New Roman" panose="02020603050405020304" pitchFamily="18" charset="0"/>
              </a:rPr>
              <a:t> positioning by orienting the center of the buccal tip of the </a:t>
            </a:r>
            <a:r>
              <a:rPr lang="en-US" sz="2000" dirty="0" smtClean="0">
                <a:solidFill>
                  <a:srgbClr val="7030A0"/>
                </a:solidFill>
                <a:latin typeface="Times New Roman" panose="02020603050405020304" pitchFamily="18" charset="0"/>
                <a:cs typeface="Times New Roman" panose="02020603050405020304" pitchFamily="18" charset="0"/>
              </a:rPr>
              <a:t>buccal </a:t>
            </a:r>
            <a:r>
              <a:rPr lang="en-US" sz="2000" dirty="0">
                <a:solidFill>
                  <a:srgbClr val="7030A0"/>
                </a:solidFill>
                <a:latin typeface="Times New Roman" panose="02020603050405020304" pitchFamily="18" charset="0"/>
                <a:cs typeface="Times New Roman" panose="02020603050405020304" pitchFamily="18" charset="0"/>
              </a:rPr>
              <a:t>tube with that of the buccal groove of the tooth. Unlike the maxillary </a:t>
            </a:r>
            <a:r>
              <a:rPr lang="en-US" sz="2000" dirty="0" err="1" smtClean="0">
                <a:solidFill>
                  <a:srgbClr val="7030A0"/>
                </a:solidFill>
                <a:latin typeface="Times New Roman" panose="02020603050405020304" pitchFamily="18" charset="0"/>
                <a:cs typeface="Times New Roman" panose="02020603050405020304" pitchFamily="18" charset="0"/>
              </a:rPr>
              <a:t>molars,both</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a:solidFill>
                  <a:srgbClr val="7030A0"/>
                </a:solidFill>
                <a:latin typeface="Times New Roman" panose="02020603050405020304" pitchFamily="18" charset="0"/>
                <a:cs typeface="Times New Roman" panose="02020603050405020304" pitchFamily="18" charset="0"/>
              </a:rPr>
              <a:t>the mandibular molars are placed </a:t>
            </a:r>
            <a:r>
              <a:rPr lang="en-US" sz="2000" b="1" dirty="0">
                <a:solidFill>
                  <a:srgbClr val="FF0000"/>
                </a:solidFill>
                <a:latin typeface="Times New Roman" panose="02020603050405020304" pitchFamily="18" charset="0"/>
                <a:cs typeface="Times New Roman" panose="02020603050405020304" pitchFamily="18" charset="0"/>
              </a:rPr>
              <a:t>at the same height</a:t>
            </a:r>
            <a:r>
              <a:rPr lang="en-US" sz="2000" dirty="0">
                <a:solidFill>
                  <a:srgbClr val="7030A0"/>
                </a:solidFill>
                <a:latin typeface="Times New Roman" panose="02020603050405020304" pitchFamily="18" charset="0"/>
                <a:cs typeface="Times New Roman" panose="02020603050405020304" pitchFamily="18" charset="0"/>
              </a:rPr>
              <a:t>, which is 0.5 mm gingival </a:t>
            </a:r>
            <a:r>
              <a:rPr lang="en-US" sz="2000" dirty="0" smtClean="0">
                <a:solidFill>
                  <a:srgbClr val="7030A0"/>
                </a:solidFill>
                <a:latin typeface="Times New Roman" panose="02020603050405020304" pitchFamily="18" charset="0"/>
                <a:cs typeface="Times New Roman" panose="02020603050405020304" pitchFamily="18" charset="0"/>
              </a:rPr>
              <a:t>to </a:t>
            </a:r>
            <a:r>
              <a:rPr lang="en-US" sz="2000" dirty="0">
                <a:solidFill>
                  <a:srgbClr val="7030A0"/>
                </a:solidFill>
                <a:latin typeface="Times New Roman" panose="02020603050405020304" pitchFamily="18" charset="0"/>
                <a:cs typeface="Times New Roman" panose="02020603050405020304" pitchFamily="18" charset="0"/>
              </a:rPr>
              <a:t>the M-D contact </a:t>
            </a:r>
            <a:r>
              <a:rPr lang="en-US" sz="2000" dirty="0" smtClean="0">
                <a:solidFill>
                  <a:srgbClr val="7030A0"/>
                </a:solidFill>
                <a:latin typeface="Times New Roman" panose="02020603050405020304" pitchFamily="18" charset="0"/>
                <a:cs typeface="Times New Roman" panose="02020603050405020304" pitchFamily="18" charset="0"/>
              </a:rPr>
              <a:t>line.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02" t="32708" r="24383" b="53750"/>
          <a:stretch/>
        </p:blipFill>
        <p:spPr>
          <a:xfrm>
            <a:off x="6415089" y="1501054"/>
            <a:ext cx="5416065" cy="2514600"/>
          </a:xfrm>
          <a:prstGeom prst="rect">
            <a:avLst/>
          </a:prstGeom>
          <a:ln w="28575">
            <a:solidFill>
              <a:schemeClr val="accent1"/>
            </a:solidFill>
          </a:ln>
        </p:spPr>
      </p:pic>
    </p:spTree>
    <p:extLst>
      <p:ext uri="{BB962C8B-B14F-4D97-AF65-F5344CB8AC3E}">
        <p14:creationId xmlns:p14="http://schemas.microsoft.com/office/powerpoint/2010/main" val="771600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7088" y="365125"/>
            <a:ext cx="366712" cy="434975"/>
          </a:xfrm>
        </p:spPr>
        <p:txBody>
          <a:bodyPr>
            <a:normAutofit fontScale="90000"/>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663" t="56496" r="23985" b="20659"/>
          <a:stretch/>
        </p:blipFill>
        <p:spPr>
          <a:xfrm>
            <a:off x="7149474" y="800100"/>
            <a:ext cx="4082884" cy="3171826"/>
          </a:xfrm>
          <a:ln w="28575">
            <a:solidFill>
              <a:schemeClr val="accent1"/>
            </a:solidFill>
          </a:ln>
        </p:spPr>
      </p:pic>
      <p:sp>
        <p:nvSpPr>
          <p:cNvPr id="5" name="Rectangle 4"/>
          <p:cNvSpPr/>
          <p:nvPr/>
        </p:nvSpPr>
        <p:spPr>
          <a:xfrm>
            <a:off x="265990" y="203527"/>
            <a:ext cx="6096000" cy="6683048"/>
          </a:xfrm>
          <a:prstGeom prst="rect">
            <a:avLst/>
          </a:prstGeom>
        </p:spPr>
        <p:txBody>
          <a:bodyPr>
            <a:spAutoFit/>
          </a:bodyPr>
          <a:lstStyle/>
          <a:p>
            <a:pPr algn="just">
              <a:lnSpc>
                <a:spcPct val="150000"/>
              </a:lnSpc>
            </a:pPr>
            <a:r>
              <a:rPr lang="en-US" sz="2400" dirty="0">
                <a:solidFill>
                  <a:srgbClr val="FF0000"/>
                </a:solidFill>
                <a:latin typeface="Times New Roman" panose="02020603050405020304" pitchFamily="18" charset="0"/>
                <a:cs typeface="Times New Roman" panose="02020603050405020304" pitchFamily="18" charset="0"/>
              </a:rPr>
              <a:t>Another technique that was proposed was the bracket placement in Beethoven’s  Orthodontic center. The bracket placement was similar to that given by Dr. Pitts except some modifications that were made in the maxillary canines. According to him, the maxillary canine bracket is placed by aligning it 1 mm </a:t>
            </a:r>
            <a:r>
              <a:rPr lang="en-US" sz="2400" dirty="0" err="1">
                <a:solidFill>
                  <a:srgbClr val="FF0000"/>
                </a:solidFill>
                <a:latin typeface="Times New Roman" panose="02020603050405020304" pitchFamily="18" charset="0"/>
                <a:cs typeface="Times New Roman" panose="02020603050405020304" pitchFamily="18" charset="0"/>
              </a:rPr>
              <a:t>mesially</a:t>
            </a:r>
            <a:r>
              <a:rPr lang="en-US" sz="2400" dirty="0">
                <a:solidFill>
                  <a:srgbClr val="FF0000"/>
                </a:solidFill>
                <a:latin typeface="Times New Roman" panose="02020603050405020304" pitchFamily="18" charset="0"/>
                <a:cs typeface="Times New Roman" panose="02020603050405020304" pitchFamily="18" charset="0"/>
              </a:rPr>
              <a:t> away from the long axis of the crown. The slot of the canine was used as a reference for placing the incisor brackets. The slots of the central and lateral incisor brackets are raised 0.5 mm consecutively.</a:t>
            </a:r>
          </a:p>
        </p:txBody>
      </p:sp>
    </p:spTree>
    <p:extLst>
      <p:ext uri="{BB962C8B-B14F-4D97-AF65-F5344CB8AC3E}">
        <p14:creationId xmlns:p14="http://schemas.microsoft.com/office/powerpoint/2010/main" val="71089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365126"/>
            <a:ext cx="11168061" cy="1863724"/>
          </a:xfrm>
        </p:spPr>
        <p:txBody>
          <a:bodyPr>
            <a:normAutofit/>
          </a:bodyPr>
          <a:lstStyle/>
          <a:p>
            <a:pPr algn="ctr"/>
            <a:r>
              <a:rPr lang="en-US" sz="2400" b="1" i="1" dirty="0">
                <a:solidFill>
                  <a:srgbClr val="FF0000"/>
                </a:solidFill>
                <a:latin typeface="Times New Roman" panose="02020603050405020304" pitchFamily="18" charset="0"/>
                <a:cs typeface="Times New Roman" panose="02020603050405020304" pitchFamily="18" charset="0"/>
              </a:rPr>
              <a:t>Comparisons of maxillary incisor </a:t>
            </a:r>
            <a:r>
              <a:rPr lang="en-US" sz="2400" b="1" i="1" dirty="0" smtClean="0">
                <a:solidFill>
                  <a:srgbClr val="FF0000"/>
                </a:solidFill>
                <a:latin typeface="Times New Roman" panose="02020603050405020304" pitchFamily="18" charset="0"/>
                <a:cs typeface="Times New Roman" panose="02020603050405020304" pitchFamily="18" charset="0"/>
              </a:rPr>
              <a:t>retraction effects </a:t>
            </a:r>
            <a:r>
              <a:rPr lang="en-US" sz="2400" b="1" i="1" dirty="0">
                <a:solidFill>
                  <a:srgbClr val="FF0000"/>
                </a:solidFill>
                <a:latin typeface="Times New Roman" panose="02020603050405020304" pitchFamily="18" charset="0"/>
                <a:cs typeface="Times New Roman" panose="02020603050405020304" pitchFamily="18" charset="0"/>
              </a:rPr>
              <a:t>for patients with first </a:t>
            </a:r>
            <a:r>
              <a:rPr lang="en-US" sz="2400" b="1" i="1" dirty="0" smtClean="0">
                <a:solidFill>
                  <a:srgbClr val="FF0000"/>
                </a:solidFill>
                <a:latin typeface="Times New Roman" panose="02020603050405020304" pitchFamily="18" charset="0"/>
                <a:cs typeface="Times New Roman" panose="02020603050405020304" pitchFamily="18" charset="0"/>
              </a:rPr>
              <a:t>premolar extractions between </a:t>
            </a:r>
            <a:r>
              <a:rPr lang="en-US" sz="2400" b="1" i="1" dirty="0">
                <a:solidFill>
                  <a:srgbClr val="FF0000"/>
                </a:solidFill>
                <a:latin typeface="Times New Roman" panose="02020603050405020304" pitchFamily="18" charset="0"/>
                <a:cs typeface="Times New Roman" panose="02020603050405020304" pitchFamily="18" charset="0"/>
              </a:rPr>
              <a:t>Damon Q and </a:t>
            </a:r>
            <a:r>
              <a:rPr lang="en-US" sz="2400" b="1" i="1" dirty="0" smtClean="0">
                <a:solidFill>
                  <a:srgbClr val="FF0000"/>
                </a:solidFill>
                <a:latin typeface="Times New Roman" panose="02020603050405020304" pitchFamily="18" charset="0"/>
                <a:cs typeface="Times New Roman" panose="02020603050405020304" pitchFamily="18" charset="0"/>
              </a:rPr>
              <a:t>Invisalign® A </a:t>
            </a:r>
            <a:r>
              <a:rPr lang="en-US" sz="2400" b="1" i="1" dirty="0">
                <a:solidFill>
                  <a:srgbClr val="FF0000"/>
                </a:solidFill>
                <a:latin typeface="Times New Roman" panose="02020603050405020304" pitchFamily="18" charset="0"/>
                <a:cs typeface="Times New Roman" panose="02020603050405020304" pitchFamily="18" charset="0"/>
              </a:rPr>
              <a:t>retrospective study</a:t>
            </a:r>
            <a:br>
              <a:rPr lang="en-US" sz="2400" b="1" i="1" dirty="0">
                <a:solidFill>
                  <a:srgbClr val="FF0000"/>
                </a:solidFill>
                <a:latin typeface="Times New Roman" panose="02020603050405020304" pitchFamily="18" charset="0"/>
                <a:cs typeface="Times New Roman" panose="02020603050405020304" pitchFamily="18" charset="0"/>
              </a:rPr>
            </a:br>
            <a:r>
              <a:rPr lang="en-US" sz="1000" i="1" dirty="0" err="1">
                <a:solidFill>
                  <a:srgbClr val="7030A0"/>
                </a:solidFill>
                <a:latin typeface="Times New Roman" panose="02020603050405020304" pitchFamily="18" charset="0"/>
                <a:cs typeface="Times New Roman" panose="02020603050405020304" pitchFamily="18" charset="0"/>
              </a:rPr>
              <a:t>Jiping</a:t>
            </a:r>
            <a:r>
              <a:rPr lang="en-US" sz="1000" i="1" dirty="0">
                <a:solidFill>
                  <a:srgbClr val="7030A0"/>
                </a:solidFill>
                <a:latin typeface="Times New Roman" panose="02020603050405020304" pitchFamily="18" charset="0"/>
                <a:cs typeface="Times New Roman" panose="02020603050405020304" pitchFamily="18" charset="0"/>
              </a:rPr>
              <a:t> Chen, </a:t>
            </a:r>
            <a:r>
              <a:rPr lang="en-US" sz="1000" i="1" dirty="0" err="1">
                <a:solidFill>
                  <a:srgbClr val="7030A0"/>
                </a:solidFill>
                <a:latin typeface="Times New Roman" panose="02020603050405020304" pitchFamily="18" charset="0"/>
                <a:cs typeface="Times New Roman" panose="02020603050405020304" pitchFamily="18" charset="0"/>
              </a:rPr>
              <a:t>MDa</a:t>
            </a:r>
            <a:r>
              <a:rPr lang="en-US" sz="1000" i="1" dirty="0">
                <a:solidFill>
                  <a:srgbClr val="7030A0"/>
                </a:solidFill>
                <a:latin typeface="Times New Roman" panose="02020603050405020304" pitchFamily="18" charset="0"/>
                <a:cs typeface="Times New Roman" panose="02020603050405020304" pitchFamily="18" charset="0"/>
              </a:rPr>
              <a:t> , Juan Wen, </a:t>
            </a:r>
            <a:r>
              <a:rPr lang="en-US" sz="1000" i="1" dirty="0" err="1">
                <a:solidFill>
                  <a:srgbClr val="7030A0"/>
                </a:solidFill>
                <a:latin typeface="Times New Roman" panose="02020603050405020304" pitchFamily="18" charset="0"/>
                <a:cs typeface="Times New Roman" panose="02020603050405020304" pitchFamily="18" charset="0"/>
              </a:rPr>
              <a:t>MMb</a:t>
            </a:r>
            <a:r>
              <a:rPr lang="en-US" sz="1000" i="1" dirty="0">
                <a:solidFill>
                  <a:srgbClr val="7030A0"/>
                </a:solidFill>
                <a:latin typeface="Times New Roman" panose="02020603050405020304" pitchFamily="18" charset="0"/>
                <a:cs typeface="Times New Roman" panose="02020603050405020304" pitchFamily="18" charset="0"/>
              </a:rPr>
              <a:t>, Ling Huang, </a:t>
            </a:r>
            <a:r>
              <a:rPr lang="en-US" sz="1000" i="1" dirty="0" err="1" smtClean="0">
                <a:solidFill>
                  <a:srgbClr val="7030A0"/>
                </a:solidFill>
                <a:latin typeface="Times New Roman" panose="02020603050405020304" pitchFamily="18" charset="0"/>
                <a:cs typeface="Times New Roman" panose="02020603050405020304" pitchFamily="18" charset="0"/>
              </a:rPr>
              <a:t>MMa</a:t>
            </a:r>
            <a:r>
              <a:rPr lang="en-US" sz="1000" i="1" dirty="0" smtClean="0">
                <a:solidFill>
                  <a:srgbClr val="7030A0"/>
                </a:solidFill>
                <a:latin typeface="Times New Roman" panose="02020603050405020304" pitchFamily="18" charset="0"/>
                <a:cs typeface="Times New Roman" panose="02020603050405020304" pitchFamily="18" charset="0"/>
              </a:rPr>
              <a:t>, </a:t>
            </a:r>
            <a:r>
              <a:rPr lang="en-US" sz="1000" i="1" dirty="0">
                <a:solidFill>
                  <a:srgbClr val="7030A0"/>
                </a:solidFill>
                <a:latin typeface="Times New Roman" panose="02020603050405020304" pitchFamily="18" charset="0"/>
                <a:cs typeface="Times New Roman" panose="02020603050405020304" pitchFamily="18" charset="0"/>
              </a:rPr>
              <a:t>Lu Zhang, </a:t>
            </a:r>
            <a:r>
              <a:rPr lang="en-US" sz="1000" i="1" dirty="0" err="1" smtClean="0">
                <a:solidFill>
                  <a:srgbClr val="7030A0"/>
                </a:solidFill>
                <a:latin typeface="Times New Roman" panose="02020603050405020304" pitchFamily="18" charset="0"/>
                <a:cs typeface="Times New Roman" panose="02020603050405020304" pitchFamily="18" charset="0"/>
              </a:rPr>
              <a:t>MMc</a:t>
            </a:r>
            <a:r>
              <a:rPr lang="en-US" sz="1000" i="1" dirty="0" smtClean="0">
                <a:solidFill>
                  <a:srgbClr val="7030A0"/>
                </a:solidFill>
                <a:latin typeface="Times New Roman" panose="02020603050405020304" pitchFamily="18" charset="0"/>
                <a:cs typeface="Times New Roman" panose="02020603050405020304" pitchFamily="18" charset="0"/>
              </a:rPr>
              <a:t>, </a:t>
            </a:r>
            <a:r>
              <a:rPr lang="en-US" sz="1000" i="1" dirty="0">
                <a:solidFill>
                  <a:srgbClr val="7030A0"/>
                </a:solidFill>
                <a:latin typeface="Times New Roman" panose="02020603050405020304" pitchFamily="18" charset="0"/>
                <a:cs typeface="Times New Roman" panose="02020603050405020304" pitchFamily="18" charset="0"/>
              </a:rPr>
              <a:t>Lei Han, </a:t>
            </a:r>
            <a:r>
              <a:rPr lang="en-US" sz="1000" i="1" dirty="0" err="1">
                <a:solidFill>
                  <a:srgbClr val="7030A0"/>
                </a:solidFill>
                <a:latin typeface="Times New Roman" panose="02020603050405020304" pitchFamily="18" charset="0"/>
                <a:cs typeface="Times New Roman" panose="02020603050405020304" pitchFamily="18" charset="0"/>
              </a:rPr>
              <a:t>MMb</a:t>
            </a:r>
            <a:r>
              <a:rPr lang="en-US" sz="1000" i="1" dirty="0">
                <a:solidFill>
                  <a:srgbClr val="7030A0"/>
                </a:solidFill>
                <a:latin typeface="Times New Roman" panose="02020603050405020304" pitchFamily="18" charset="0"/>
                <a:cs typeface="Times New Roman" panose="02020603050405020304" pitchFamily="18" charset="0"/>
              </a:rPr>
              <a:t>, Huang Li, </a:t>
            </a:r>
            <a:r>
              <a:rPr lang="en-US" sz="1000" i="1" dirty="0" err="1">
                <a:solidFill>
                  <a:srgbClr val="7030A0"/>
                </a:solidFill>
                <a:latin typeface="Times New Roman" panose="02020603050405020304" pitchFamily="18" charset="0"/>
                <a:cs typeface="Times New Roman" panose="02020603050405020304" pitchFamily="18" charset="0"/>
              </a:rPr>
              <a:t>MDb</a:t>
            </a:r>
            <a:r>
              <a:rPr lang="en-US" sz="1000" i="1" dirty="0">
                <a:solidFill>
                  <a:srgbClr val="7030A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185738" y="2228850"/>
            <a:ext cx="10882312" cy="3262312"/>
          </a:xfrm>
        </p:spPr>
        <p:txBody>
          <a:bodyPr>
            <a:normAutofit/>
          </a:bodyPr>
          <a:lstStyle/>
          <a:p>
            <a:pPr marL="0" indent="0">
              <a:buNone/>
            </a:pPr>
            <a:r>
              <a:rPr lang="en-US" dirty="0">
                <a:solidFill>
                  <a:srgbClr val="92D050"/>
                </a:solidFill>
                <a:latin typeface="Times New Roman" panose="02020603050405020304" pitchFamily="18" charset="0"/>
                <a:cs typeface="Times New Roman" panose="02020603050405020304" pitchFamily="18" charset="0"/>
              </a:rPr>
              <a:t>Conclusion</a:t>
            </a:r>
          </a:p>
          <a:p>
            <a:pPr marL="0" indent="0">
              <a:buNone/>
            </a:pPr>
            <a:r>
              <a:rPr lang="en-US" dirty="0">
                <a:solidFill>
                  <a:srgbClr val="92D050"/>
                </a:solidFill>
                <a:latin typeface="Times New Roman" panose="02020603050405020304" pitchFamily="18" charset="0"/>
                <a:cs typeface="Times New Roman" panose="02020603050405020304" pitchFamily="18" charset="0"/>
              </a:rPr>
              <a:t>• In patients with bilateral maxillary first premolar </a:t>
            </a:r>
            <a:r>
              <a:rPr lang="en-US" dirty="0" smtClean="0">
                <a:solidFill>
                  <a:srgbClr val="92D050"/>
                </a:solidFill>
                <a:latin typeface="Times New Roman" panose="02020603050405020304" pitchFamily="18" charset="0"/>
                <a:cs typeface="Times New Roman" panose="02020603050405020304" pitchFamily="18" charset="0"/>
              </a:rPr>
              <a:t>extractions</a:t>
            </a:r>
            <a:r>
              <a:rPr lang="en-US" dirty="0">
                <a:solidFill>
                  <a:srgbClr val="92D050"/>
                </a:solidFill>
                <a:latin typeface="Times New Roman" panose="02020603050405020304" pitchFamily="18" charset="0"/>
                <a:cs typeface="Times New Roman" panose="02020603050405020304" pitchFamily="18" charset="0"/>
              </a:rPr>
              <a:t>, Invisalign® was not sufficiently effective in </a:t>
            </a:r>
            <a:r>
              <a:rPr lang="en-US" dirty="0" smtClean="0">
                <a:solidFill>
                  <a:srgbClr val="92D050"/>
                </a:solidFill>
                <a:latin typeface="Times New Roman" panose="02020603050405020304" pitchFamily="18" charset="0"/>
                <a:cs typeface="Times New Roman" panose="02020603050405020304" pitchFamily="18" charset="0"/>
              </a:rPr>
              <a:t>retracting </a:t>
            </a:r>
            <a:r>
              <a:rPr lang="en-US" dirty="0">
                <a:solidFill>
                  <a:srgbClr val="92D050"/>
                </a:solidFill>
                <a:latin typeface="Times New Roman" panose="02020603050405020304" pitchFamily="18" charset="0"/>
                <a:cs typeface="Times New Roman" panose="02020603050405020304" pitchFamily="18" charset="0"/>
              </a:rPr>
              <a:t>maxillary incisors compared with Damon Q </a:t>
            </a:r>
            <a:r>
              <a:rPr lang="en-US" dirty="0" smtClean="0">
                <a:solidFill>
                  <a:srgbClr val="92D050"/>
                </a:solidFill>
                <a:latin typeface="Times New Roman" panose="02020603050405020304" pitchFamily="18" charset="0"/>
                <a:cs typeface="Times New Roman" panose="02020603050405020304" pitchFamily="18" charset="0"/>
              </a:rPr>
              <a:t>appliances</a:t>
            </a:r>
            <a:r>
              <a:rPr lang="en-US" dirty="0">
                <a:solidFill>
                  <a:srgbClr val="92D050"/>
                </a:solidFill>
                <a:latin typeface="Times New Roman" panose="02020603050405020304" pitchFamily="18" charset="0"/>
                <a:cs typeface="Times New Roman" panose="02020603050405020304" pitchFamily="18" charset="0"/>
              </a:rPr>
              <a:t>.</a:t>
            </a:r>
          </a:p>
          <a:p>
            <a:pPr marL="0" indent="0">
              <a:buNone/>
            </a:pPr>
            <a:r>
              <a:rPr lang="en-US" dirty="0">
                <a:solidFill>
                  <a:srgbClr val="92D050"/>
                </a:solidFill>
                <a:latin typeface="Times New Roman" panose="02020603050405020304" pitchFamily="18" charset="0"/>
                <a:cs typeface="Times New Roman" panose="02020603050405020304" pitchFamily="18" charset="0"/>
              </a:rPr>
              <a:t>• Invisalign® caused more lingual inclination of maxillary </a:t>
            </a:r>
            <a:r>
              <a:rPr lang="en-US" dirty="0" smtClean="0">
                <a:solidFill>
                  <a:srgbClr val="92D050"/>
                </a:solidFill>
                <a:latin typeface="Times New Roman" panose="02020603050405020304" pitchFamily="18" charset="0"/>
                <a:cs typeface="Times New Roman" panose="02020603050405020304" pitchFamily="18" charset="0"/>
              </a:rPr>
              <a:t>incisors </a:t>
            </a:r>
            <a:r>
              <a:rPr lang="en-US" dirty="0">
                <a:solidFill>
                  <a:srgbClr val="92D050"/>
                </a:solidFill>
                <a:latin typeface="Times New Roman" panose="02020603050405020304" pitchFamily="18" charset="0"/>
                <a:cs typeface="Times New Roman" panose="02020603050405020304" pitchFamily="18" charset="0"/>
              </a:rPr>
              <a:t>in patients with bilateral maxillary first premolar </a:t>
            </a:r>
            <a:r>
              <a:rPr lang="en-US" dirty="0" smtClean="0">
                <a:solidFill>
                  <a:srgbClr val="92D050"/>
                </a:solidFill>
                <a:latin typeface="Times New Roman" panose="02020603050405020304" pitchFamily="18" charset="0"/>
                <a:cs typeface="Times New Roman" panose="02020603050405020304" pitchFamily="18" charset="0"/>
              </a:rPr>
              <a:t>extraction</a:t>
            </a:r>
            <a:r>
              <a:rPr lang="en-US" dirty="0">
                <a:solidFill>
                  <a:srgbClr val="92D050"/>
                </a:solidFill>
                <a:latin typeface="Times New Roman" panose="02020603050405020304" pitchFamily="18" charset="0"/>
                <a:cs typeface="Times New Roman" panose="02020603050405020304" pitchFamily="18" charset="0"/>
              </a:rPr>
              <a:t>, especially those with severely protruded maxillary incisors.</a:t>
            </a:r>
          </a:p>
        </p:txBody>
      </p:sp>
    </p:spTree>
    <p:extLst>
      <p:ext uri="{BB962C8B-B14F-4D97-AF65-F5344CB8AC3E}">
        <p14:creationId xmlns:p14="http://schemas.microsoft.com/office/powerpoint/2010/main" val="1849625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07" y="220086"/>
            <a:ext cx="11801477" cy="2114550"/>
          </a:xfrm>
        </p:spPr>
        <p:txBody>
          <a:bodyPr>
            <a:noAutofit/>
          </a:bodyPr>
          <a:lstStyle/>
          <a:p>
            <a:pPr algn="ctr"/>
            <a:r>
              <a:rPr lang="en-US" sz="2400" dirty="0">
                <a:solidFill>
                  <a:schemeClr val="accent2">
                    <a:lumMod val="75000"/>
                  </a:schemeClr>
                </a:solidFill>
                <a:latin typeface="Times New Roman" panose="02020603050405020304" pitchFamily="18" charset="0"/>
                <a:cs typeface="Times New Roman" panose="02020603050405020304" pitchFamily="18" charset="0"/>
              </a:rPr>
              <a:t/>
            </a:r>
            <a:br>
              <a:rPr lang="en-US" sz="2400" dirty="0">
                <a:solidFill>
                  <a:schemeClr val="accent2">
                    <a:lumMod val="75000"/>
                  </a:schemeClr>
                </a:solidFill>
                <a:latin typeface="Times New Roman" panose="02020603050405020304" pitchFamily="18" charset="0"/>
                <a:cs typeface="Times New Roman" panose="02020603050405020304" pitchFamily="18" charset="0"/>
              </a:rPr>
            </a:br>
            <a:r>
              <a:rPr lang="en-US" sz="2400" b="1" i="1" dirty="0">
                <a:solidFill>
                  <a:srgbClr val="FF0000"/>
                </a:solidFill>
                <a:latin typeface="Times New Roman" panose="02020603050405020304" pitchFamily="18" charset="0"/>
                <a:cs typeface="Times New Roman" panose="02020603050405020304" pitchFamily="18" charset="0"/>
              </a:rPr>
              <a:t>Transverse digital dental analysis of patients treated with self ligating Damon </a:t>
            </a:r>
            <a:r>
              <a:rPr lang="en-US" sz="2400" b="1" i="1" dirty="0" smtClean="0">
                <a:solidFill>
                  <a:srgbClr val="FF0000"/>
                </a:solidFill>
                <a:latin typeface="Times New Roman" panose="02020603050405020304" pitchFamily="18" charset="0"/>
                <a:cs typeface="Times New Roman" panose="02020603050405020304" pitchFamily="18" charset="0"/>
              </a:rPr>
              <a:t>Q system </a:t>
            </a:r>
            <a:r>
              <a:rPr lang="en-US" sz="2400" b="1" i="1" dirty="0">
                <a:solidFill>
                  <a:srgbClr val="FF0000"/>
                </a:solidFill>
                <a:latin typeface="Times New Roman" panose="02020603050405020304" pitchFamily="18" charset="0"/>
                <a:cs typeface="Times New Roman" panose="02020603050405020304" pitchFamily="18" charset="0"/>
              </a:rPr>
              <a:t>with different patterns of retention- A longitudinal study with three </a:t>
            </a:r>
            <a:r>
              <a:rPr lang="en-US" sz="2400" b="1" i="1" dirty="0" smtClean="0">
                <a:solidFill>
                  <a:srgbClr val="FF0000"/>
                </a:solidFill>
                <a:latin typeface="Times New Roman" panose="02020603050405020304" pitchFamily="18" charset="0"/>
                <a:cs typeface="Times New Roman" panose="02020603050405020304" pitchFamily="18" charset="0"/>
              </a:rPr>
              <a:t>years follow </a:t>
            </a:r>
            <a:r>
              <a:rPr lang="en-US" sz="2400" b="1" i="1" dirty="0">
                <a:solidFill>
                  <a:srgbClr val="FF0000"/>
                </a:solidFill>
                <a:latin typeface="Times New Roman" panose="02020603050405020304" pitchFamily="18" charset="0"/>
                <a:cs typeface="Times New Roman" panose="02020603050405020304" pitchFamily="18" charset="0"/>
              </a:rPr>
              <a:t>up</a:t>
            </a:r>
            <a:br>
              <a:rPr lang="en-US" sz="2400" b="1" i="1" dirty="0">
                <a:solidFill>
                  <a:srgbClr val="FF0000"/>
                </a:solidFill>
                <a:latin typeface="Times New Roman" panose="02020603050405020304" pitchFamily="18" charset="0"/>
                <a:cs typeface="Times New Roman" panose="02020603050405020304" pitchFamily="18" charset="0"/>
              </a:rPr>
            </a:br>
            <a:r>
              <a:rPr lang="en-US" sz="1000" dirty="0" err="1">
                <a:solidFill>
                  <a:schemeClr val="accent2">
                    <a:lumMod val="75000"/>
                  </a:schemeClr>
                </a:solidFill>
                <a:latin typeface="Times New Roman" panose="02020603050405020304" pitchFamily="18" charset="0"/>
                <a:cs typeface="Times New Roman" panose="02020603050405020304" pitchFamily="18" charset="0"/>
              </a:rPr>
              <a:t>Amandeep</a:t>
            </a:r>
            <a:r>
              <a:rPr lang="en-US" sz="1000" dirty="0">
                <a:solidFill>
                  <a:schemeClr val="accent2">
                    <a:lumMod val="75000"/>
                  </a:schemeClr>
                </a:solidFill>
                <a:latin typeface="Times New Roman" panose="02020603050405020304" pitchFamily="18" charset="0"/>
                <a:cs typeface="Times New Roman" panose="02020603050405020304" pitchFamily="18" charset="0"/>
              </a:rPr>
              <a:t> </a:t>
            </a:r>
            <a:r>
              <a:rPr lang="en-US" sz="1000" dirty="0" smtClean="0">
                <a:solidFill>
                  <a:schemeClr val="accent2">
                    <a:lumMod val="75000"/>
                  </a:schemeClr>
                </a:solidFill>
                <a:latin typeface="Times New Roman" panose="02020603050405020304" pitchFamily="18" charset="0"/>
                <a:cs typeface="Times New Roman" panose="02020603050405020304" pitchFamily="18" charset="0"/>
              </a:rPr>
              <a:t>Kaur1, </a:t>
            </a:r>
            <a:r>
              <a:rPr lang="en-US" sz="1000" dirty="0">
                <a:solidFill>
                  <a:schemeClr val="accent2">
                    <a:lumMod val="75000"/>
                  </a:schemeClr>
                </a:solidFill>
                <a:latin typeface="Times New Roman" panose="02020603050405020304" pitchFamily="18" charset="0"/>
                <a:cs typeface="Times New Roman" panose="02020603050405020304" pitchFamily="18" charset="0"/>
              </a:rPr>
              <a:t>Manish </a:t>
            </a:r>
            <a:r>
              <a:rPr lang="en-US" sz="1000" dirty="0" smtClean="0">
                <a:solidFill>
                  <a:schemeClr val="accent2">
                    <a:lumMod val="75000"/>
                  </a:schemeClr>
                </a:solidFill>
                <a:latin typeface="Times New Roman" panose="02020603050405020304" pitchFamily="18" charset="0"/>
                <a:cs typeface="Times New Roman" panose="02020603050405020304" pitchFamily="18" charset="0"/>
              </a:rPr>
              <a:t>Goyal1, </a:t>
            </a:r>
            <a:r>
              <a:rPr lang="en-US" sz="1000" dirty="0" err="1">
                <a:solidFill>
                  <a:schemeClr val="accent2">
                    <a:lumMod val="75000"/>
                  </a:schemeClr>
                </a:solidFill>
                <a:latin typeface="Times New Roman" panose="02020603050405020304" pitchFamily="18" charset="0"/>
                <a:cs typeface="Times New Roman" panose="02020603050405020304" pitchFamily="18" charset="0"/>
              </a:rPr>
              <a:t>Mukesh</a:t>
            </a:r>
            <a:r>
              <a:rPr lang="en-US" sz="1000" dirty="0">
                <a:solidFill>
                  <a:schemeClr val="accent2">
                    <a:lumMod val="75000"/>
                  </a:schemeClr>
                </a:solidFill>
                <a:latin typeface="Times New Roman" panose="02020603050405020304" pitchFamily="18" charset="0"/>
                <a:cs typeface="Times New Roman" panose="02020603050405020304" pitchFamily="18" charset="0"/>
              </a:rPr>
              <a:t> </a:t>
            </a:r>
            <a:r>
              <a:rPr lang="en-US" sz="1000" dirty="0" smtClean="0">
                <a:solidFill>
                  <a:schemeClr val="accent2">
                    <a:lumMod val="75000"/>
                  </a:schemeClr>
                </a:solidFill>
                <a:latin typeface="Times New Roman" panose="02020603050405020304" pitchFamily="18" charset="0"/>
                <a:cs typeface="Times New Roman" panose="02020603050405020304" pitchFamily="18" charset="0"/>
              </a:rPr>
              <a:t>Kumar1, </a:t>
            </a:r>
            <a:r>
              <a:rPr lang="en-US" sz="1000" dirty="0" err="1">
                <a:solidFill>
                  <a:schemeClr val="accent2">
                    <a:lumMod val="75000"/>
                  </a:schemeClr>
                </a:solidFill>
                <a:latin typeface="Times New Roman" panose="02020603050405020304" pitchFamily="18" charset="0"/>
                <a:cs typeface="Times New Roman" panose="02020603050405020304" pitchFamily="18" charset="0"/>
              </a:rPr>
              <a:t>Madhur</a:t>
            </a:r>
            <a:r>
              <a:rPr lang="en-US" sz="1000" dirty="0">
                <a:solidFill>
                  <a:schemeClr val="accent2">
                    <a:lumMod val="75000"/>
                  </a:schemeClr>
                </a:solidFill>
                <a:latin typeface="Times New Roman" panose="02020603050405020304" pitchFamily="18" charset="0"/>
                <a:cs typeface="Times New Roman" panose="02020603050405020304" pitchFamily="18" charset="0"/>
              </a:rPr>
              <a:t> Sharma1</a:t>
            </a:r>
            <a:r>
              <a:rPr lang="en-US" sz="1000" dirty="0" smtClean="0">
                <a:solidFill>
                  <a:schemeClr val="accent2">
                    <a:lumMod val="75000"/>
                  </a:schemeClr>
                </a:solidFill>
                <a:latin typeface="Times New Roman" panose="02020603050405020304" pitchFamily="18" charset="0"/>
                <a:cs typeface="Times New Roman" panose="02020603050405020304" pitchFamily="18" charset="0"/>
              </a:rPr>
              <a:t>,*,</a:t>
            </a:r>
            <a:r>
              <a:rPr lang="en-US" sz="1000" dirty="0" err="1" smtClean="0">
                <a:solidFill>
                  <a:schemeClr val="accent2">
                    <a:lumMod val="75000"/>
                  </a:schemeClr>
                </a:solidFill>
                <a:latin typeface="Times New Roman" panose="02020603050405020304" pitchFamily="18" charset="0"/>
                <a:cs typeface="Times New Roman" panose="02020603050405020304" pitchFamily="18" charset="0"/>
              </a:rPr>
              <a:t>Kalpit</a:t>
            </a:r>
            <a:r>
              <a:rPr lang="en-US" sz="1000" dirty="0" smtClean="0">
                <a:solidFill>
                  <a:schemeClr val="accent2">
                    <a:lumMod val="75000"/>
                  </a:schemeClr>
                </a:solidFill>
                <a:latin typeface="Times New Roman" panose="02020603050405020304" pitchFamily="18" charset="0"/>
                <a:cs typeface="Times New Roman" panose="02020603050405020304" pitchFamily="18" charset="0"/>
              </a:rPr>
              <a:t> Shaha1, </a:t>
            </a:r>
            <a:r>
              <a:rPr lang="en-US" sz="1000" dirty="0">
                <a:solidFill>
                  <a:schemeClr val="accent2">
                    <a:lumMod val="75000"/>
                  </a:schemeClr>
                </a:solidFill>
                <a:latin typeface="Times New Roman" panose="02020603050405020304" pitchFamily="18" charset="0"/>
                <a:cs typeface="Times New Roman" panose="02020603050405020304" pitchFamily="18" charset="0"/>
              </a:rPr>
              <a:t>MD </a:t>
            </a:r>
            <a:r>
              <a:rPr lang="en-US" sz="1000" dirty="0" smtClean="0">
                <a:solidFill>
                  <a:schemeClr val="accent2">
                    <a:lumMod val="75000"/>
                  </a:schemeClr>
                </a:solidFill>
                <a:latin typeface="Times New Roman" panose="02020603050405020304" pitchFamily="18" charset="0"/>
                <a:cs typeface="Times New Roman" panose="02020603050405020304" pitchFamily="18" charset="0"/>
              </a:rPr>
              <a:t>Abrar11Dept</a:t>
            </a:r>
            <a:r>
              <a:rPr lang="en-US" sz="1000" dirty="0">
                <a:solidFill>
                  <a:schemeClr val="accent2">
                    <a:lumMod val="75000"/>
                  </a:schemeClr>
                </a:solidFill>
                <a:latin typeface="Times New Roman" panose="02020603050405020304" pitchFamily="18" charset="0"/>
                <a:cs typeface="Times New Roman" panose="02020603050405020304" pitchFamily="18" charset="0"/>
              </a:rPr>
              <a:t>. of Orthodontist, </a:t>
            </a:r>
            <a:r>
              <a:rPr lang="en-US" sz="1000" dirty="0" err="1">
                <a:solidFill>
                  <a:schemeClr val="accent2">
                    <a:lumMod val="75000"/>
                  </a:schemeClr>
                </a:solidFill>
                <a:latin typeface="Times New Roman" panose="02020603050405020304" pitchFamily="18" charset="0"/>
                <a:cs typeface="Times New Roman" panose="02020603050405020304" pitchFamily="18" charset="0"/>
              </a:rPr>
              <a:t>Teerthanker</a:t>
            </a:r>
            <a:r>
              <a:rPr lang="en-US" sz="1000" dirty="0">
                <a:solidFill>
                  <a:schemeClr val="accent2">
                    <a:lumMod val="75000"/>
                  </a:schemeClr>
                </a:solidFill>
                <a:latin typeface="Times New Roman" panose="02020603050405020304" pitchFamily="18" charset="0"/>
                <a:cs typeface="Times New Roman" panose="02020603050405020304" pitchFamily="18" charset="0"/>
              </a:rPr>
              <a:t> </a:t>
            </a:r>
            <a:r>
              <a:rPr lang="en-US" sz="1000" dirty="0" err="1">
                <a:solidFill>
                  <a:schemeClr val="accent2">
                    <a:lumMod val="75000"/>
                  </a:schemeClr>
                </a:solidFill>
                <a:latin typeface="Times New Roman" panose="02020603050405020304" pitchFamily="18" charset="0"/>
                <a:cs typeface="Times New Roman" panose="02020603050405020304" pitchFamily="18" charset="0"/>
              </a:rPr>
              <a:t>Mahaveer</a:t>
            </a:r>
            <a:r>
              <a:rPr lang="en-US" sz="1000" dirty="0">
                <a:solidFill>
                  <a:schemeClr val="accent2">
                    <a:lumMod val="75000"/>
                  </a:schemeClr>
                </a:solidFill>
                <a:latin typeface="Times New Roman" panose="02020603050405020304" pitchFamily="18" charset="0"/>
                <a:cs typeface="Times New Roman" panose="02020603050405020304" pitchFamily="18" charset="0"/>
              </a:rPr>
              <a:t> Dental College and Research Centre, Moradabad, Uttar Pradesh, India</a:t>
            </a:r>
          </a:p>
        </p:txBody>
      </p:sp>
      <p:sp>
        <p:nvSpPr>
          <p:cNvPr id="3" name="Content Placeholder 2"/>
          <p:cNvSpPr>
            <a:spLocks noGrp="1"/>
          </p:cNvSpPr>
          <p:nvPr>
            <p:ph idx="1"/>
          </p:nvPr>
        </p:nvSpPr>
        <p:spPr>
          <a:xfrm>
            <a:off x="214307" y="2214563"/>
            <a:ext cx="10715627" cy="4312484"/>
          </a:xfrm>
        </p:spPr>
        <p:txBody>
          <a:bodyPr>
            <a:normAutofit fontScale="77500" lnSpcReduction="20000"/>
          </a:bodyPr>
          <a:lstStyle/>
          <a:p>
            <a:pPr marL="0" indent="0">
              <a:buNone/>
            </a:pPr>
            <a:r>
              <a:rPr lang="en-US" dirty="0">
                <a:solidFill>
                  <a:schemeClr val="accent5">
                    <a:lumMod val="50000"/>
                  </a:schemeClr>
                </a:solidFill>
                <a:latin typeface="Times New Roman" panose="02020603050405020304" pitchFamily="18" charset="0"/>
                <a:cs typeface="Times New Roman" panose="02020603050405020304" pitchFamily="18" charset="0"/>
              </a:rPr>
              <a:t>Conclusion</a:t>
            </a:r>
          </a:p>
          <a:p>
            <a:pPr marL="0" indent="0">
              <a:buNone/>
            </a:pPr>
            <a:r>
              <a:rPr lang="en-US" dirty="0">
                <a:solidFill>
                  <a:schemeClr val="accent5">
                    <a:lumMod val="50000"/>
                  </a:schemeClr>
                </a:solidFill>
                <a:latin typeface="Times New Roman" panose="02020603050405020304" pitchFamily="18" charset="0"/>
                <a:cs typeface="Times New Roman" panose="02020603050405020304" pitchFamily="18" charset="0"/>
              </a:rPr>
              <a:t>1. The </a:t>
            </a:r>
            <a:r>
              <a:rPr lang="en-US" dirty="0" err="1">
                <a:solidFill>
                  <a:schemeClr val="accent5">
                    <a:lumMod val="50000"/>
                  </a:schemeClr>
                </a:solidFill>
                <a:latin typeface="Times New Roman" panose="02020603050405020304" pitchFamily="18" charset="0"/>
                <a:cs typeface="Times New Roman" panose="02020603050405020304" pitchFamily="18" charset="0"/>
              </a:rPr>
              <a:t>intercanine</a:t>
            </a:r>
            <a:r>
              <a:rPr lang="en-US" dirty="0">
                <a:solidFill>
                  <a:schemeClr val="accent5">
                    <a:lumMod val="50000"/>
                  </a:schemeClr>
                </a:solidFill>
                <a:latin typeface="Times New Roman" panose="02020603050405020304" pitchFamily="18" charset="0"/>
                <a:cs typeface="Times New Roman" panose="02020603050405020304" pitchFamily="18" charset="0"/>
              </a:rPr>
              <a:t> width increased, whereas, </a:t>
            </a:r>
            <a:r>
              <a:rPr lang="en-US" dirty="0" smtClean="0">
                <a:solidFill>
                  <a:schemeClr val="accent5">
                    <a:lumMod val="50000"/>
                  </a:schemeClr>
                </a:solidFill>
                <a:latin typeface="Times New Roman" panose="02020603050405020304" pitchFamily="18" charset="0"/>
                <a:cs typeface="Times New Roman" panose="02020603050405020304" pitchFamily="18" charset="0"/>
              </a:rPr>
              <a:t>inter premolar </a:t>
            </a:r>
            <a:r>
              <a:rPr lang="en-US" dirty="0">
                <a:solidFill>
                  <a:schemeClr val="accent5">
                    <a:lumMod val="50000"/>
                  </a:schemeClr>
                </a:solidFill>
                <a:latin typeface="Times New Roman" panose="02020603050405020304" pitchFamily="18" charset="0"/>
                <a:cs typeface="Times New Roman" panose="02020603050405020304" pitchFamily="18" charset="0"/>
              </a:rPr>
              <a:t>and inter molars width reduced </a:t>
            </a:r>
            <a:r>
              <a:rPr lang="en-US" dirty="0" smtClean="0">
                <a:solidFill>
                  <a:schemeClr val="accent5">
                    <a:lumMod val="50000"/>
                  </a:schemeClr>
                </a:solidFill>
                <a:latin typeface="Times New Roman" panose="02020603050405020304" pitchFamily="18" charset="0"/>
                <a:cs typeface="Times New Roman" panose="02020603050405020304" pitchFamily="18" charset="0"/>
              </a:rPr>
              <a:t>after treatment </a:t>
            </a:r>
            <a:r>
              <a:rPr lang="en-US" dirty="0">
                <a:solidFill>
                  <a:schemeClr val="accent5">
                    <a:lumMod val="50000"/>
                  </a:schemeClr>
                </a:solidFill>
                <a:latin typeface="Times New Roman" panose="02020603050405020304" pitchFamily="18" charset="0"/>
                <a:cs typeface="Times New Roman" panose="02020603050405020304" pitchFamily="18" charset="0"/>
              </a:rPr>
              <a:t>in cases treated with all four first </a:t>
            </a:r>
            <a:r>
              <a:rPr lang="en-US" dirty="0" smtClean="0">
                <a:solidFill>
                  <a:schemeClr val="accent5">
                    <a:lumMod val="50000"/>
                  </a:schemeClr>
                </a:solidFill>
                <a:latin typeface="Times New Roman" panose="02020603050405020304" pitchFamily="18" charset="0"/>
                <a:cs typeface="Times New Roman" panose="02020603050405020304" pitchFamily="18" charset="0"/>
              </a:rPr>
              <a:t>premolar extraction </a:t>
            </a:r>
            <a:r>
              <a:rPr lang="en-US" dirty="0">
                <a:solidFill>
                  <a:schemeClr val="accent5">
                    <a:lumMod val="50000"/>
                  </a:schemeClr>
                </a:solidFill>
                <a:latin typeface="Times New Roman" panose="02020603050405020304" pitchFamily="18" charset="0"/>
                <a:cs typeface="Times New Roman" panose="02020603050405020304" pitchFamily="18" charset="0"/>
              </a:rPr>
              <a:t>using the Damon Q bracket system.</a:t>
            </a:r>
          </a:p>
          <a:p>
            <a:pPr marL="0" indent="0">
              <a:buNone/>
            </a:pPr>
            <a:r>
              <a:rPr lang="en-US" dirty="0">
                <a:solidFill>
                  <a:schemeClr val="accent5">
                    <a:lumMod val="50000"/>
                  </a:schemeClr>
                </a:solidFill>
                <a:latin typeface="Times New Roman" panose="02020603050405020304" pitchFamily="18" charset="0"/>
                <a:cs typeface="Times New Roman" panose="02020603050405020304" pitchFamily="18" charset="0"/>
              </a:rPr>
              <a:t>2. The cases which were under retention for two </a:t>
            </a:r>
            <a:r>
              <a:rPr lang="en-US" dirty="0" smtClean="0">
                <a:solidFill>
                  <a:schemeClr val="accent5">
                    <a:lumMod val="50000"/>
                  </a:schemeClr>
                </a:solidFill>
                <a:latin typeface="Times New Roman" panose="02020603050405020304" pitchFamily="18" charset="0"/>
                <a:cs typeface="Times New Roman" panose="02020603050405020304" pitchFamily="18" charset="0"/>
              </a:rPr>
              <a:t>years showed </a:t>
            </a:r>
            <a:r>
              <a:rPr lang="en-US" dirty="0">
                <a:solidFill>
                  <a:schemeClr val="accent5">
                    <a:lumMod val="50000"/>
                  </a:schemeClr>
                </a:solidFill>
                <a:latin typeface="Times New Roman" panose="02020603050405020304" pitchFamily="18" charset="0"/>
                <a:cs typeface="Times New Roman" panose="02020603050405020304" pitchFamily="18" charset="0"/>
              </a:rPr>
              <a:t>reduction in </a:t>
            </a:r>
            <a:r>
              <a:rPr lang="en-US" dirty="0" err="1">
                <a:solidFill>
                  <a:schemeClr val="accent5">
                    <a:lumMod val="50000"/>
                  </a:schemeClr>
                </a:solidFill>
                <a:latin typeface="Times New Roman" panose="02020603050405020304" pitchFamily="18" charset="0"/>
                <a:cs typeface="Times New Roman" panose="02020603050405020304" pitchFamily="18" charset="0"/>
              </a:rPr>
              <a:t>intercanine</a:t>
            </a:r>
            <a:r>
              <a:rPr lang="en-US" dirty="0">
                <a:solidFill>
                  <a:schemeClr val="accent5">
                    <a:lumMod val="50000"/>
                  </a:schemeClr>
                </a:solidFill>
                <a:latin typeface="Times New Roman" panose="02020603050405020304" pitchFamily="18" charset="0"/>
                <a:cs typeface="Times New Roman" panose="02020603050405020304" pitchFamily="18" charset="0"/>
              </a:rPr>
              <a:t> width and increase </a:t>
            </a:r>
            <a:r>
              <a:rPr lang="en-US" dirty="0" smtClean="0">
                <a:solidFill>
                  <a:schemeClr val="accent5">
                    <a:lumMod val="50000"/>
                  </a:schemeClr>
                </a:solidFill>
                <a:latin typeface="Times New Roman" panose="02020603050405020304" pitchFamily="18" charset="0"/>
                <a:cs typeface="Times New Roman" panose="02020603050405020304" pitchFamily="18" charset="0"/>
              </a:rPr>
              <a:t>in premolar </a:t>
            </a:r>
            <a:r>
              <a:rPr lang="en-US" dirty="0" smtClean="0">
                <a:solidFill>
                  <a:schemeClr val="accent5">
                    <a:lumMod val="50000"/>
                  </a:schemeClr>
                </a:solidFill>
                <a:latin typeface="Times New Roman" panose="02020603050405020304" pitchFamily="18" charset="0"/>
                <a:cs typeface="Times New Roman" panose="02020603050405020304" pitchFamily="18" charset="0"/>
              </a:rPr>
              <a:t>and molars arch width at follow-up. However, the difference was insignificant.</a:t>
            </a:r>
          </a:p>
          <a:p>
            <a:pPr marL="0" indent="0">
              <a:buNone/>
            </a:pPr>
            <a:r>
              <a:rPr lang="en-US" dirty="0" smtClean="0">
                <a:solidFill>
                  <a:schemeClr val="accent5">
                    <a:lumMod val="50000"/>
                  </a:schemeClr>
                </a:solidFill>
                <a:latin typeface="Times New Roman" panose="02020603050405020304" pitchFamily="18" charset="0"/>
                <a:cs typeface="Times New Roman" panose="02020603050405020304" pitchFamily="18" charset="0"/>
              </a:rPr>
              <a:t>3</a:t>
            </a:r>
            <a:r>
              <a:rPr lang="en-US" dirty="0">
                <a:solidFill>
                  <a:schemeClr val="accent5">
                    <a:lumMod val="50000"/>
                  </a:schemeClr>
                </a:solidFill>
                <a:latin typeface="Times New Roman" panose="02020603050405020304" pitchFamily="18" charset="0"/>
                <a:cs typeface="Times New Roman" panose="02020603050405020304" pitchFamily="18" charset="0"/>
              </a:rPr>
              <a:t>. The cases which were under retention for </a:t>
            </a:r>
            <a:r>
              <a:rPr lang="en-US" dirty="0" smtClean="0">
                <a:solidFill>
                  <a:schemeClr val="accent5">
                    <a:lumMod val="50000"/>
                  </a:schemeClr>
                </a:solidFill>
                <a:latin typeface="Times New Roman" panose="02020603050405020304" pitchFamily="18" charset="0"/>
                <a:cs typeface="Times New Roman" panose="02020603050405020304" pitchFamily="18" charset="0"/>
              </a:rPr>
              <a:t>three years</a:t>
            </a:r>
            <a:r>
              <a:rPr lang="en-US" dirty="0">
                <a:solidFill>
                  <a:schemeClr val="accent5">
                    <a:lumMod val="50000"/>
                  </a:schemeClr>
                </a:solidFill>
                <a:latin typeface="Times New Roman" panose="02020603050405020304" pitchFamily="18" charset="0"/>
                <a:cs typeface="Times New Roman" panose="02020603050405020304" pitchFamily="18" charset="0"/>
              </a:rPr>
              <a:t>, showed negligible changes in inter canine, </a:t>
            </a:r>
            <a:r>
              <a:rPr lang="en-US" dirty="0" smtClean="0">
                <a:solidFill>
                  <a:schemeClr val="accent5">
                    <a:lumMod val="50000"/>
                  </a:schemeClr>
                </a:solidFill>
                <a:latin typeface="Times New Roman" panose="02020603050405020304" pitchFamily="18" charset="0"/>
                <a:cs typeface="Times New Roman" panose="02020603050405020304" pitchFamily="18" charset="0"/>
              </a:rPr>
              <a:t>inter premolar </a:t>
            </a:r>
            <a:r>
              <a:rPr lang="en-US" dirty="0" smtClean="0">
                <a:solidFill>
                  <a:schemeClr val="accent5">
                    <a:lumMod val="50000"/>
                  </a:schemeClr>
                </a:solidFill>
                <a:latin typeface="Times New Roman" panose="02020603050405020304" pitchFamily="18" charset="0"/>
                <a:cs typeface="Times New Roman" panose="02020603050405020304" pitchFamily="18" charset="0"/>
              </a:rPr>
              <a:t>and inter molars width at follow-up.</a:t>
            </a:r>
          </a:p>
          <a:p>
            <a:pPr marL="0" indent="0">
              <a:buNone/>
            </a:pPr>
            <a:r>
              <a:rPr lang="en-US" dirty="0" smtClean="0">
                <a:solidFill>
                  <a:schemeClr val="accent5">
                    <a:lumMod val="50000"/>
                  </a:schemeClr>
                </a:solidFill>
                <a:latin typeface="Times New Roman" panose="02020603050405020304" pitchFamily="18" charset="0"/>
                <a:cs typeface="Times New Roman" panose="02020603050405020304" pitchFamily="18" charset="0"/>
              </a:rPr>
              <a:t>4</a:t>
            </a:r>
            <a:r>
              <a:rPr lang="en-US" dirty="0">
                <a:solidFill>
                  <a:schemeClr val="accent5">
                    <a:lumMod val="50000"/>
                  </a:schemeClr>
                </a:solidFill>
                <a:latin typeface="Times New Roman" panose="02020603050405020304" pitchFamily="18" charset="0"/>
                <a:cs typeface="Times New Roman" panose="02020603050405020304" pitchFamily="18" charset="0"/>
              </a:rPr>
              <a:t>. The changes achieved after treatment tends to revert </a:t>
            </a:r>
            <a:r>
              <a:rPr lang="en-US" dirty="0" smtClean="0">
                <a:solidFill>
                  <a:schemeClr val="accent5">
                    <a:lumMod val="50000"/>
                  </a:schemeClr>
                </a:solidFill>
                <a:latin typeface="Times New Roman" panose="02020603050405020304" pitchFamily="18" charset="0"/>
                <a:cs typeface="Times New Roman" panose="02020603050405020304" pitchFamily="18" charset="0"/>
              </a:rPr>
              <a:t>to the </a:t>
            </a:r>
            <a:r>
              <a:rPr lang="en-US" dirty="0">
                <a:solidFill>
                  <a:schemeClr val="accent5">
                    <a:lumMod val="50000"/>
                  </a:schemeClr>
                </a:solidFill>
                <a:latin typeface="Times New Roman" panose="02020603050405020304" pitchFamily="18" charset="0"/>
                <a:cs typeface="Times New Roman" panose="02020603050405020304" pitchFamily="18" charset="0"/>
              </a:rPr>
              <a:t>original dimensions after removal of retainers.</a:t>
            </a:r>
          </a:p>
          <a:p>
            <a:pPr marL="0" indent="0">
              <a:buNone/>
            </a:pPr>
            <a:r>
              <a:rPr lang="en-US" dirty="0">
                <a:solidFill>
                  <a:schemeClr val="accent5">
                    <a:lumMod val="50000"/>
                  </a:schemeClr>
                </a:solidFill>
                <a:latin typeface="Times New Roman" panose="02020603050405020304" pitchFamily="18" charset="0"/>
                <a:cs typeface="Times New Roman" panose="02020603050405020304" pitchFamily="18" charset="0"/>
              </a:rPr>
              <a:t>5. This could be concluded that, the </a:t>
            </a:r>
            <a:r>
              <a:rPr lang="en-US" sz="4700" b="1" u="sng" dirty="0">
                <a:solidFill>
                  <a:srgbClr val="FF0000"/>
                </a:solidFill>
                <a:latin typeface="Times New Roman" panose="02020603050405020304" pitchFamily="18" charset="0"/>
                <a:cs typeface="Times New Roman" panose="02020603050405020304" pitchFamily="18" charset="0"/>
              </a:rPr>
              <a:t>original arch </a:t>
            </a:r>
            <a:r>
              <a:rPr lang="en-US" sz="4700" b="1" u="sng" dirty="0" smtClean="0">
                <a:solidFill>
                  <a:srgbClr val="FF0000"/>
                </a:solidFill>
                <a:latin typeface="Times New Roman" panose="02020603050405020304" pitchFamily="18" charset="0"/>
                <a:cs typeface="Times New Roman" panose="02020603050405020304" pitchFamily="18" charset="0"/>
              </a:rPr>
              <a:t>widths should </a:t>
            </a:r>
            <a:r>
              <a:rPr lang="en-US" sz="4700" b="1" u="sng" dirty="0">
                <a:solidFill>
                  <a:srgbClr val="FF0000"/>
                </a:solidFill>
                <a:latin typeface="Times New Roman" panose="02020603050405020304" pitchFamily="18" charset="0"/>
                <a:cs typeface="Times New Roman" panose="02020603050405020304" pitchFamily="18" charset="0"/>
              </a:rPr>
              <a:t>be maintained during treatment,</a:t>
            </a:r>
            <a:r>
              <a:rPr lang="en-US" dirty="0">
                <a:solidFill>
                  <a:schemeClr val="accent5">
                    <a:lumMod val="50000"/>
                  </a:schemeClr>
                </a:solidFill>
                <a:latin typeface="Times New Roman" panose="02020603050405020304" pitchFamily="18" charset="0"/>
                <a:cs typeface="Times New Roman" panose="02020603050405020304" pitchFamily="18" charset="0"/>
              </a:rPr>
              <a:t> else, </a:t>
            </a:r>
            <a:r>
              <a:rPr lang="en-US" dirty="0" smtClean="0">
                <a:solidFill>
                  <a:schemeClr val="accent5">
                    <a:lumMod val="50000"/>
                  </a:schemeClr>
                </a:solidFill>
                <a:latin typeface="Times New Roman" panose="02020603050405020304" pitchFamily="18" charset="0"/>
                <a:cs typeface="Times New Roman" panose="02020603050405020304" pitchFamily="18" charset="0"/>
              </a:rPr>
              <a:t>relapse might </a:t>
            </a:r>
            <a:r>
              <a:rPr lang="en-US" dirty="0">
                <a:solidFill>
                  <a:schemeClr val="accent5">
                    <a:lumMod val="50000"/>
                  </a:schemeClr>
                </a:solidFill>
                <a:latin typeface="Times New Roman" panose="02020603050405020304" pitchFamily="18" charset="0"/>
                <a:cs typeface="Times New Roman" panose="02020603050405020304" pitchFamily="18" charset="0"/>
              </a:rPr>
              <a:t>occur after removal of the </a:t>
            </a:r>
            <a:r>
              <a:rPr lang="en-US" dirty="0" smtClean="0">
                <a:solidFill>
                  <a:schemeClr val="accent5">
                    <a:lumMod val="50000"/>
                  </a:schemeClr>
                </a:solidFill>
                <a:latin typeface="Times New Roman" panose="02020603050405020304" pitchFamily="18" charset="0"/>
                <a:cs typeface="Times New Roman" panose="02020603050405020304" pitchFamily="18" charset="0"/>
              </a:rPr>
              <a:t>retainers.</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870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7163"/>
            <a:ext cx="10825162" cy="1985962"/>
          </a:xfrm>
        </p:spPr>
        <p:txBody>
          <a:bodyPr>
            <a:normAutofit/>
          </a:bodyPr>
          <a:lstStyle/>
          <a:p>
            <a:pPr algn="ctr"/>
            <a:r>
              <a:rPr lang="en-US" sz="2400" b="1" i="1" dirty="0">
                <a:solidFill>
                  <a:srgbClr val="FF0000"/>
                </a:solidFill>
                <a:latin typeface="Times New Roman" panose="02020603050405020304" pitchFamily="18" charset="0"/>
                <a:cs typeface="Times New Roman" panose="02020603050405020304" pitchFamily="18" charset="0"/>
              </a:rPr>
              <a:t>Comparison of Changes in Incisors Inclination and Dental </a:t>
            </a:r>
            <a:r>
              <a:rPr lang="en-US" sz="2400" b="1" i="1" dirty="0" smtClean="0">
                <a:solidFill>
                  <a:srgbClr val="FF0000"/>
                </a:solidFill>
                <a:latin typeface="Times New Roman" panose="02020603050405020304" pitchFamily="18" charset="0"/>
                <a:cs typeface="Times New Roman" panose="02020603050405020304" pitchFamily="18" charset="0"/>
              </a:rPr>
              <a:t>Arch Dimensions </a:t>
            </a:r>
            <a:r>
              <a:rPr lang="en-US" sz="2400" b="1" i="1" dirty="0">
                <a:solidFill>
                  <a:srgbClr val="FF0000"/>
                </a:solidFill>
                <a:latin typeface="Times New Roman" panose="02020603050405020304" pitchFamily="18" charset="0"/>
                <a:cs typeface="Times New Roman" panose="02020603050405020304" pitchFamily="18" charset="0"/>
              </a:rPr>
              <a:t>in Damon and MBT Systems Using Dolphin Software</a:t>
            </a:r>
            <a:br>
              <a:rPr lang="en-US" sz="2400" b="1" i="1" dirty="0">
                <a:solidFill>
                  <a:srgbClr val="FF0000"/>
                </a:solidFill>
                <a:latin typeface="Times New Roman" panose="02020603050405020304" pitchFamily="18" charset="0"/>
                <a:cs typeface="Times New Roman" panose="02020603050405020304" pitchFamily="18" charset="0"/>
              </a:rPr>
            </a:br>
            <a:r>
              <a:rPr lang="en-US" sz="1000" dirty="0" err="1">
                <a:solidFill>
                  <a:schemeClr val="accent6">
                    <a:lumMod val="75000"/>
                  </a:schemeClr>
                </a:solidFill>
                <a:latin typeface="Times New Roman" panose="02020603050405020304" pitchFamily="18" charset="0"/>
                <a:cs typeface="Times New Roman" panose="02020603050405020304" pitchFamily="18" charset="0"/>
              </a:rPr>
              <a:t>Neda</a:t>
            </a:r>
            <a:r>
              <a:rPr lang="en-US" sz="1000" dirty="0">
                <a:solidFill>
                  <a:schemeClr val="accent6">
                    <a:lumMod val="75000"/>
                  </a:schemeClr>
                </a:solidFill>
                <a:latin typeface="Times New Roman" panose="02020603050405020304" pitchFamily="18" charset="0"/>
                <a:cs typeface="Times New Roman" panose="02020603050405020304" pitchFamily="18" charset="0"/>
              </a:rPr>
              <a:t> </a:t>
            </a:r>
            <a:r>
              <a:rPr lang="en-US" sz="1000" dirty="0" err="1">
                <a:solidFill>
                  <a:schemeClr val="accent6">
                    <a:lumMod val="75000"/>
                  </a:schemeClr>
                </a:solidFill>
                <a:latin typeface="Times New Roman" panose="02020603050405020304" pitchFamily="18" charset="0"/>
                <a:cs typeface="Times New Roman" panose="02020603050405020304" pitchFamily="18" charset="0"/>
              </a:rPr>
              <a:t>Eslami</a:t>
            </a:r>
            <a:r>
              <a:rPr lang="en-US" sz="1000" dirty="0">
                <a:solidFill>
                  <a:schemeClr val="accent6">
                    <a:lumMod val="75000"/>
                  </a:schemeClr>
                </a:solidFill>
                <a:latin typeface="Times New Roman" panose="02020603050405020304" pitchFamily="18" charset="0"/>
                <a:cs typeface="Times New Roman" panose="02020603050405020304" pitchFamily="18" charset="0"/>
              </a:rPr>
              <a:t> 1, 2, </a:t>
            </a:r>
            <a:r>
              <a:rPr lang="en-US" sz="1000" dirty="0" err="1">
                <a:solidFill>
                  <a:schemeClr val="accent6">
                    <a:lumMod val="75000"/>
                  </a:schemeClr>
                </a:solidFill>
                <a:latin typeface="Times New Roman" panose="02020603050405020304" pitchFamily="18" charset="0"/>
                <a:cs typeface="Times New Roman" panose="02020603050405020304" pitchFamily="18" charset="0"/>
              </a:rPr>
              <a:t>Farid</a:t>
            </a:r>
            <a:r>
              <a:rPr lang="en-US" sz="1000" dirty="0">
                <a:solidFill>
                  <a:schemeClr val="accent6">
                    <a:lumMod val="75000"/>
                  </a:schemeClr>
                </a:solidFill>
                <a:latin typeface="Times New Roman" panose="02020603050405020304" pitchFamily="18" charset="0"/>
                <a:cs typeface="Times New Roman" panose="02020603050405020304" pitchFamily="18" charset="0"/>
              </a:rPr>
              <a:t> </a:t>
            </a:r>
            <a:r>
              <a:rPr lang="en-US" sz="1000" dirty="0" smtClean="0">
                <a:solidFill>
                  <a:schemeClr val="accent6">
                    <a:lumMod val="75000"/>
                  </a:schemeClr>
                </a:solidFill>
                <a:latin typeface="Times New Roman" panose="02020603050405020304" pitchFamily="18" charset="0"/>
                <a:cs typeface="Times New Roman" panose="02020603050405020304" pitchFamily="18" charset="0"/>
              </a:rPr>
              <a:t>Sharifi3, </a:t>
            </a:r>
            <a:r>
              <a:rPr lang="en-US" sz="1000" dirty="0" err="1">
                <a:solidFill>
                  <a:schemeClr val="accent6">
                    <a:lumMod val="75000"/>
                  </a:schemeClr>
                </a:solidFill>
                <a:latin typeface="Times New Roman" panose="02020603050405020304" pitchFamily="18" charset="0"/>
                <a:cs typeface="Times New Roman" panose="02020603050405020304" pitchFamily="18" charset="0"/>
              </a:rPr>
              <a:t>Athar</a:t>
            </a:r>
            <a:r>
              <a:rPr lang="en-US" sz="1000" dirty="0">
                <a:solidFill>
                  <a:schemeClr val="accent6">
                    <a:lumMod val="75000"/>
                  </a:schemeClr>
                </a:solidFill>
                <a:latin typeface="Times New Roman" panose="02020603050405020304" pitchFamily="18" charset="0"/>
                <a:cs typeface="Times New Roman" panose="02020603050405020304" pitchFamily="18" charset="0"/>
              </a:rPr>
              <a:t> </a:t>
            </a:r>
            <a:r>
              <a:rPr lang="en-US" sz="1000" dirty="0" err="1">
                <a:solidFill>
                  <a:schemeClr val="accent6">
                    <a:lumMod val="75000"/>
                  </a:schemeClr>
                </a:solidFill>
                <a:latin typeface="Times New Roman" panose="02020603050405020304" pitchFamily="18" charset="0"/>
                <a:cs typeface="Times New Roman" panose="02020603050405020304" pitchFamily="18" charset="0"/>
              </a:rPr>
              <a:t>Nasseri</a:t>
            </a:r>
            <a:r>
              <a:rPr lang="en-US" sz="1000" dirty="0">
                <a:solidFill>
                  <a:schemeClr val="accent6">
                    <a:lumMod val="75000"/>
                  </a:schemeClr>
                </a:solidFill>
                <a:latin typeface="Times New Roman" panose="02020603050405020304" pitchFamily="18" charset="0"/>
                <a:cs typeface="Times New Roman" panose="02020603050405020304" pitchFamily="18" charset="0"/>
              </a:rPr>
              <a:t> </a:t>
            </a:r>
            <a:r>
              <a:rPr lang="en-US" sz="1000" dirty="0" smtClean="0">
                <a:solidFill>
                  <a:schemeClr val="accent6">
                    <a:lumMod val="75000"/>
                  </a:schemeClr>
                </a:solidFill>
                <a:latin typeface="Times New Roman" panose="02020603050405020304" pitchFamily="18" charset="0"/>
                <a:cs typeface="Times New Roman" panose="02020603050405020304" pitchFamily="18" charset="0"/>
              </a:rPr>
              <a:t>1 and </a:t>
            </a:r>
            <a:r>
              <a:rPr lang="en-US" sz="1000" dirty="0" err="1">
                <a:solidFill>
                  <a:schemeClr val="accent6">
                    <a:lumMod val="75000"/>
                  </a:schemeClr>
                </a:solidFill>
                <a:latin typeface="Times New Roman" panose="02020603050405020304" pitchFamily="18" charset="0"/>
                <a:cs typeface="Times New Roman" panose="02020603050405020304" pitchFamily="18" charset="0"/>
              </a:rPr>
              <a:t>Arezoo</a:t>
            </a:r>
            <a:r>
              <a:rPr lang="en-US" sz="1000" dirty="0">
                <a:solidFill>
                  <a:schemeClr val="accent6">
                    <a:lumMod val="75000"/>
                  </a:schemeClr>
                </a:solidFill>
                <a:latin typeface="Times New Roman" panose="02020603050405020304" pitchFamily="18" charset="0"/>
                <a:cs typeface="Times New Roman" panose="02020603050405020304" pitchFamily="18" charset="0"/>
              </a:rPr>
              <a:t> Jahanbin1, </a:t>
            </a:r>
            <a:r>
              <a:rPr lang="en-US" sz="1000" dirty="0" smtClean="0">
                <a:solidFill>
                  <a:schemeClr val="accent6">
                    <a:lumMod val="75000"/>
                  </a:schemeClr>
                </a:solidFill>
                <a:latin typeface="Times New Roman" panose="02020603050405020304" pitchFamily="18" charset="0"/>
                <a:cs typeface="Times New Roman" panose="02020603050405020304" pitchFamily="18" charset="0"/>
              </a:rPr>
              <a:t>*School </a:t>
            </a:r>
            <a:r>
              <a:rPr lang="en-US" sz="1000" dirty="0">
                <a:solidFill>
                  <a:schemeClr val="accent6">
                    <a:lumMod val="75000"/>
                  </a:schemeClr>
                </a:solidFill>
                <a:latin typeface="Times New Roman" panose="02020603050405020304" pitchFamily="18" charset="0"/>
                <a:cs typeface="Times New Roman" panose="02020603050405020304" pitchFamily="18" charset="0"/>
              </a:rPr>
              <a:t>of Dentistry, Mashhad University of Medical Sciences, Mashhad, </a:t>
            </a:r>
            <a:r>
              <a:rPr lang="en-US" sz="1000" dirty="0" smtClean="0">
                <a:solidFill>
                  <a:schemeClr val="accent6">
                    <a:lumMod val="75000"/>
                  </a:schemeClr>
                </a:solidFill>
                <a:latin typeface="Times New Roman" panose="02020603050405020304" pitchFamily="18" charset="0"/>
                <a:cs typeface="Times New Roman" panose="02020603050405020304" pitchFamily="18" charset="0"/>
              </a:rPr>
              <a:t>Iran 2Dental </a:t>
            </a:r>
            <a:r>
              <a:rPr lang="en-US" sz="1000" dirty="0">
                <a:solidFill>
                  <a:schemeClr val="accent6">
                    <a:lumMod val="75000"/>
                  </a:schemeClr>
                </a:solidFill>
                <a:latin typeface="Times New Roman" panose="02020603050405020304" pitchFamily="18" charset="0"/>
                <a:cs typeface="Times New Roman" panose="02020603050405020304" pitchFamily="18" charset="0"/>
              </a:rPr>
              <a:t>Research Center, Mashhad University of Medical Science, Mashhad, </a:t>
            </a:r>
            <a:r>
              <a:rPr lang="en-US" sz="1000" dirty="0" smtClean="0">
                <a:solidFill>
                  <a:schemeClr val="accent6">
                    <a:lumMod val="75000"/>
                  </a:schemeClr>
                </a:solidFill>
                <a:latin typeface="Times New Roman" panose="02020603050405020304" pitchFamily="18" charset="0"/>
                <a:cs typeface="Times New Roman" panose="02020603050405020304" pitchFamily="18" charset="0"/>
              </a:rPr>
              <a:t>Iran 3Dentist</a:t>
            </a:r>
            <a:r>
              <a:rPr lang="en-US" sz="1000" dirty="0">
                <a:solidFill>
                  <a:schemeClr val="accent6">
                    <a:lumMod val="75000"/>
                  </a:schemeClr>
                </a:solidFill>
                <a:latin typeface="Times New Roman" panose="02020603050405020304" pitchFamily="18" charset="0"/>
                <a:cs typeface="Times New Roman" panose="02020603050405020304" pitchFamily="18" charset="0"/>
              </a:rPr>
              <a:t>, Mashhad, </a:t>
            </a:r>
            <a:r>
              <a:rPr lang="en-US" sz="1000" dirty="0" smtClean="0">
                <a:solidFill>
                  <a:schemeClr val="accent6">
                    <a:lumMod val="75000"/>
                  </a:schemeClr>
                </a:solidFill>
                <a:latin typeface="Times New Roman" panose="02020603050405020304" pitchFamily="18" charset="0"/>
                <a:cs typeface="Times New Roman" panose="02020603050405020304" pitchFamily="18" charset="0"/>
              </a:rPr>
              <a:t>Iran* Corresponding </a:t>
            </a:r>
            <a:r>
              <a:rPr lang="en-US" sz="1000" dirty="0">
                <a:solidFill>
                  <a:schemeClr val="accent6">
                    <a:lumMod val="75000"/>
                  </a:schemeClr>
                </a:solidFill>
                <a:latin typeface="Times New Roman" panose="02020603050405020304" pitchFamily="18" charset="0"/>
                <a:cs typeface="Times New Roman" panose="02020603050405020304" pitchFamily="18" charset="0"/>
              </a:rPr>
              <a:t>author: School of Dentistry, Mashhad University of Medical Sciences, Mashhad, Iran. Email: </a:t>
            </a:r>
            <a:r>
              <a:rPr lang="en-US" sz="1000" dirty="0" smtClean="0">
                <a:solidFill>
                  <a:schemeClr val="accent6">
                    <a:lumMod val="75000"/>
                  </a:schemeClr>
                </a:solidFill>
                <a:latin typeface="Times New Roman" panose="02020603050405020304" pitchFamily="18" charset="0"/>
                <a:cs typeface="Times New Roman" panose="02020603050405020304" pitchFamily="18" charset="0"/>
                <a:hlinkClick r:id="rId2"/>
              </a:rPr>
              <a:t>jahanbina@mums.ac.ir</a:t>
            </a:r>
            <a:r>
              <a:rPr lang="en-US" sz="1000" dirty="0" smtClean="0">
                <a:solidFill>
                  <a:schemeClr val="accent6">
                    <a:lumMod val="75000"/>
                  </a:schemeClr>
                </a:solidFill>
                <a:latin typeface="Times New Roman" panose="02020603050405020304" pitchFamily="18" charset="0"/>
                <a:cs typeface="Times New Roman" panose="02020603050405020304" pitchFamily="18" charset="0"/>
              </a:rPr>
              <a:t> Received </a:t>
            </a:r>
            <a:r>
              <a:rPr lang="en-US" sz="1000" dirty="0">
                <a:solidFill>
                  <a:schemeClr val="accent6">
                    <a:lumMod val="75000"/>
                  </a:schemeClr>
                </a:solidFill>
                <a:latin typeface="Times New Roman" panose="02020603050405020304" pitchFamily="18" charset="0"/>
                <a:cs typeface="Times New Roman" panose="02020603050405020304" pitchFamily="18" charset="0"/>
              </a:rPr>
              <a:t>2021 March 13; Revised 2021 May 05; Accepted 2021 May 05.</a:t>
            </a:r>
          </a:p>
        </p:txBody>
      </p:sp>
      <p:sp>
        <p:nvSpPr>
          <p:cNvPr id="3" name="Content Placeholder 2"/>
          <p:cNvSpPr>
            <a:spLocks noGrp="1"/>
          </p:cNvSpPr>
          <p:nvPr>
            <p:ph idx="1"/>
          </p:nvPr>
        </p:nvSpPr>
        <p:spPr>
          <a:xfrm>
            <a:off x="228601" y="2143125"/>
            <a:ext cx="11387137" cy="4314825"/>
          </a:xfrm>
        </p:spPr>
        <p:txBody>
          <a:bodyPr>
            <a:noAutofit/>
          </a:bodyPr>
          <a:lstStyle/>
          <a:p>
            <a:pPr marL="0" indent="0">
              <a:buNone/>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Conclusion</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sz="2400" dirty="0">
                <a:solidFill>
                  <a:schemeClr val="accent5">
                    <a:lumMod val="50000"/>
                  </a:schemeClr>
                </a:solidFill>
                <a:latin typeface="Times New Roman" panose="02020603050405020304" pitchFamily="18" charset="0"/>
                <a:cs typeface="Times New Roman" panose="02020603050405020304" pitchFamily="18" charset="0"/>
              </a:rPr>
              <a:t>The aim of this study was to compare the two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treatment</a:t>
            </a:r>
            <a:r>
              <a:rPr lang="en-US" sz="2400" dirty="0">
                <a:solidFill>
                  <a:schemeClr val="accent5">
                    <a:lumMod val="50000"/>
                  </a:schemeClr>
                </a:solidFill>
                <a:latin typeface="Times New Roman" panose="02020603050405020304" pitchFamily="18" charset="0"/>
                <a:cs typeface="Times New Roman" panose="02020603050405020304" pitchFamily="18" charset="0"/>
              </a:rPr>
              <a:t> systems of MBT and Damon regarding changes in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the position </a:t>
            </a:r>
            <a:r>
              <a:rPr lang="en-US" sz="2400" dirty="0">
                <a:solidFill>
                  <a:schemeClr val="accent5">
                    <a:lumMod val="50000"/>
                  </a:schemeClr>
                </a:solidFill>
                <a:latin typeface="Times New Roman" panose="02020603050405020304" pitchFamily="18" charset="0"/>
                <a:cs typeface="Times New Roman" panose="02020603050405020304" pitchFamily="18" charset="0"/>
              </a:rPr>
              <a:t>of incisors and the dimensions of dental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arches using </a:t>
            </a:r>
            <a:r>
              <a:rPr lang="en-US" sz="2400" dirty="0">
                <a:solidFill>
                  <a:schemeClr val="accent5">
                    <a:lumMod val="50000"/>
                  </a:schemeClr>
                </a:solidFill>
                <a:latin typeface="Times New Roman" panose="02020603050405020304" pitchFamily="18" charset="0"/>
                <a:cs typeface="Times New Roman" panose="02020603050405020304" pitchFamily="18" charset="0"/>
              </a:rPr>
              <a:t>the Dolphin software.</a:t>
            </a:r>
          </a:p>
          <a:p>
            <a:pPr marL="0" indent="0">
              <a:buNone/>
            </a:pPr>
            <a:r>
              <a:rPr lang="en-US" sz="2400" dirty="0">
                <a:solidFill>
                  <a:schemeClr val="accent5">
                    <a:lumMod val="50000"/>
                  </a:schemeClr>
                </a:solidFill>
                <a:latin typeface="Times New Roman" panose="02020603050405020304" pitchFamily="18" charset="0"/>
                <a:cs typeface="Times New Roman" panose="02020603050405020304" pitchFamily="18" charset="0"/>
              </a:rPr>
              <a:t>- Comparison of baseline mean values of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landmarks and </a:t>
            </a:r>
            <a:r>
              <a:rPr lang="en-US" sz="2400" dirty="0">
                <a:solidFill>
                  <a:schemeClr val="accent5">
                    <a:lumMod val="50000"/>
                  </a:schemeClr>
                </a:solidFill>
                <a:latin typeface="Times New Roman" panose="02020603050405020304" pitchFamily="18" charset="0"/>
                <a:cs typeface="Times New Roman" panose="02020603050405020304" pitchFamily="18" charset="0"/>
              </a:rPr>
              <a:t>dental arches before treatment showed that, with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the exception </a:t>
            </a:r>
            <a:r>
              <a:rPr lang="en-US" sz="2400" dirty="0">
                <a:solidFill>
                  <a:schemeClr val="accent5">
                    <a:lumMod val="50000"/>
                  </a:schemeClr>
                </a:solidFill>
                <a:latin typeface="Times New Roman" panose="02020603050405020304" pitchFamily="18" charset="0"/>
                <a:cs typeface="Times New Roman" panose="02020603050405020304" pitchFamily="18" charset="0"/>
              </a:rPr>
              <a:t>of IMPA˚, there was no significant difference between the two groups in this regard</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622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7074" y="365125"/>
            <a:ext cx="466725" cy="1460500"/>
          </a:xfrm>
        </p:spPr>
        <p:txBody>
          <a:bodyPr/>
          <a:lstStyle/>
          <a:p>
            <a:endParaRPr lang="en-US" dirty="0"/>
          </a:p>
        </p:txBody>
      </p:sp>
      <p:sp>
        <p:nvSpPr>
          <p:cNvPr id="3" name="Content Placeholder 2"/>
          <p:cNvSpPr>
            <a:spLocks noGrp="1"/>
          </p:cNvSpPr>
          <p:nvPr>
            <p:ph idx="1"/>
          </p:nvPr>
        </p:nvSpPr>
        <p:spPr>
          <a:xfrm>
            <a:off x="342900" y="525462"/>
            <a:ext cx="10777536" cy="6003926"/>
          </a:xfrm>
        </p:spPr>
        <p:txBody>
          <a:bodyPr>
            <a:normAutofit fontScale="92500" lnSpcReduction="10000"/>
          </a:bodyPr>
          <a:lstStyle/>
          <a:p>
            <a:pPr marL="0" indent="0">
              <a:lnSpc>
                <a:spcPct val="150000"/>
              </a:lnSpc>
              <a:buNone/>
            </a:pPr>
            <a:r>
              <a:rPr lang="en-US" sz="4300" i="1" dirty="0" smtClean="0">
                <a:solidFill>
                  <a:srgbClr val="00B0F0"/>
                </a:solidFill>
                <a:latin typeface="Times New Roman" panose="02020603050405020304" pitchFamily="18" charset="0"/>
                <a:cs typeface="Times New Roman" panose="02020603050405020304" pitchFamily="18" charset="0"/>
              </a:rPr>
              <a:t>Conclusion</a:t>
            </a:r>
            <a:endParaRPr lang="en-US" sz="4300" i="1" dirty="0">
              <a:solidFill>
                <a:srgbClr val="00B0F0"/>
              </a:solidFill>
              <a:latin typeface="Times New Roman" panose="02020603050405020304" pitchFamily="18" charset="0"/>
              <a:cs typeface="Times New Roman" panose="02020603050405020304" pitchFamily="18" charset="0"/>
            </a:endParaRPr>
          </a:p>
          <a:p>
            <a:pPr marL="0" indent="0">
              <a:lnSpc>
                <a:spcPct val="150000"/>
              </a:lnSpc>
              <a:buNone/>
            </a:pPr>
            <a:r>
              <a:rPr lang="en-US" i="1" dirty="0">
                <a:solidFill>
                  <a:schemeClr val="accent6">
                    <a:lumMod val="50000"/>
                  </a:schemeClr>
                </a:solidFill>
                <a:latin typeface="Times New Roman" panose="02020603050405020304" pitchFamily="18" charset="0"/>
                <a:cs typeface="Times New Roman" panose="02020603050405020304" pitchFamily="18" charset="0"/>
              </a:rPr>
              <a:t>Passive self-ligation offers the most direct transmission of force from the arch </a:t>
            </a:r>
            <a:r>
              <a:rPr lang="en-US" i="1" dirty="0" smtClean="0">
                <a:solidFill>
                  <a:schemeClr val="accent6">
                    <a:lumMod val="50000"/>
                  </a:schemeClr>
                </a:solidFill>
                <a:latin typeface="Times New Roman" panose="02020603050405020304" pitchFamily="18" charset="0"/>
                <a:cs typeface="Times New Roman" panose="02020603050405020304" pitchFamily="18" charset="0"/>
              </a:rPr>
              <a:t>wire </a:t>
            </a:r>
            <a:r>
              <a:rPr lang="en-US" i="1" dirty="0">
                <a:solidFill>
                  <a:schemeClr val="accent6">
                    <a:lumMod val="50000"/>
                  </a:schemeClr>
                </a:solidFill>
                <a:latin typeface="Times New Roman" panose="02020603050405020304" pitchFamily="18" charset="0"/>
                <a:cs typeface="Times New Roman" panose="02020603050405020304" pitchFamily="18" charset="0"/>
              </a:rPr>
              <a:t>to the tooth with very low friction, a very secure ligation along </a:t>
            </a:r>
            <a:r>
              <a:rPr lang="en-US" i="1" dirty="0" smtClean="0">
                <a:solidFill>
                  <a:schemeClr val="accent6">
                    <a:lumMod val="50000"/>
                  </a:schemeClr>
                </a:solidFill>
                <a:latin typeface="Times New Roman" panose="02020603050405020304" pitchFamily="18" charset="0"/>
                <a:cs typeface="Times New Roman" panose="02020603050405020304" pitchFamily="18" charset="0"/>
              </a:rPr>
              <a:t>with excellent </a:t>
            </a:r>
            <a:r>
              <a:rPr lang="en-US" i="1" dirty="0" smtClean="0">
                <a:solidFill>
                  <a:schemeClr val="accent6">
                    <a:lumMod val="50000"/>
                  </a:schemeClr>
                </a:solidFill>
                <a:latin typeface="Times New Roman" panose="02020603050405020304" pitchFamily="18" charset="0"/>
                <a:cs typeface="Times New Roman" panose="02020603050405020304" pitchFamily="18" charset="0"/>
              </a:rPr>
              <a:t>control </a:t>
            </a:r>
            <a:r>
              <a:rPr lang="en-US" i="1" dirty="0">
                <a:solidFill>
                  <a:schemeClr val="accent6">
                    <a:lumMod val="50000"/>
                  </a:schemeClr>
                </a:solidFill>
                <a:latin typeface="Times New Roman" panose="02020603050405020304" pitchFamily="18" charset="0"/>
                <a:cs typeface="Times New Roman" panose="02020603050405020304" pitchFamily="18" charset="0"/>
              </a:rPr>
              <a:t>of tooth position. </a:t>
            </a:r>
            <a:endParaRPr lang="en-US" i="1" dirty="0" smtClean="0">
              <a:solidFill>
                <a:schemeClr val="accent6">
                  <a:lumMod val="50000"/>
                </a:schemeClr>
              </a:solidFill>
              <a:latin typeface="Times New Roman" panose="02020603050405020304" pitchFamily="18" charset="0"/>
              <a:cs typeface="Times New Roman" panose="02020603050405020304" pitchFamily="18" charset="0"/>
            </a:endParaRPr>
          </a:p>
          <a:p>
            <a:pPr marL="0" indent="0">
              <a:lnSpc>
                <a:spcPct val="150000"/>
              </a:lnSpc>
              <a:buNone/>
            </a:pPr>
            <a:r>
              <a:rPr lang="en-US" i="1" dirty="0" smtClean="0">
                <a:solidFill>
                  <a:srgbClr val="FF0000"/>
                </a:solidFill>
                <a:latin typeface="Times New Roman" panose="02020603050405020304" pitchFamily="18" charset="0"/>
                <a:cs typeface="Times New Roman" panose="02020603050405020304" pitchFamily="18" charset="0"/>
              </a:rPr>
              <a:t>Every </a:t>
            </a:r>
            <a:r>
              <a:rPr lang="en-US" i="1" dirty="0">
                <a:solidFill>
                  <a:srgbClr val="FF0000"/>
                </a:solidFill>
                <a:latin typeface="Times New Roman" panose="02020603050405020304" pitchFamily="18" charset="0"/>
                <a:cs typeface="Times New Roman" panose="02020603050405020304" pitchFamily="18" charset="0"/>
              </a:rPr>
              <a:t>contemporary modality of orthodontic treatment </a:t>
            </a:r>
            <a:r>
              <a:rPr lang="en-US" i="1" dirty="0" smtClean="0">
                <a:solidFill>
                  <a:srgbClr val="FF0000"/>
                </a:solidFill>
                <a:latin typeface="Times New Roman" panose="02020603050405020304" pitchFamily="18" charset="0"/>
                <a:cs typeface="Times New Roman" panose="02020603050405020304" pitchFamily="18" charset="0"/>
              </a:rPr>
              <a:t>achieves </a:t>
            </a:r>
            <a:r>
              <a:rPr lang="en-US" i="1" dirty="0">
                <a:solidFill>
                  <a:srgbClr val="FF0000"/>
                </a:solidFill>
                <a:latin typeface="Times New Roman" panose="02020603050405020304" pitchFamily="18" charset="0"/>
                <a:cs typeface="Times New Roman" panose="02020603050405020304" pitchFamily="18" charset="0"/>
              </a:rPr>
              <a:t>tooth alignment; however passive self-ligation achieves the results effectively and efficiently. </a:t>
            </a:r>
            <a:endParaRPr lang="en-US" i="1" dirty="0" smtClean="0">
              <a:solidFill>
                <a:srgbClr val="FF0000"/>
              </a:solidFill>
              <a:latin typeface="Times New Roman" panose="02020603050405020304" pitchFamily="18" charset="0"/>
              <a:cs typeface="Times New Roman" panose="02020603050405020304" pitchFamily="18" charset="0"/>
            </a:endParaRPr>
          </a:p>
          <a:p>
            <a:pPr marL="0" indent="0">
              <a:lnSpc>
                <a:spcPct val="150000"/>
              </a:lnSpc>
              <a:buNone/>
            </a:pPr>
            <a:r>
              <a:rPr lang="en-US" i="1" dirty="0" smtClean="0">
                <a:solidFill>
                  <a:schemeClr val="accent2">
                    <a:lumMod val="75000"/>
                  </a:schemeClr>
                </a:solidFill>
                <a:latin typeface="Times New Roman" panose="02020603050405020304" pitchFamily="18" charset="0"/>
                <a:cs typeface="Times New Roman" panose="02020603050405020304" pitchFamily="18" charset="0"/>
              </a:rPr>
              <a:t>With </a:t>
            </a:r>
            <a:r>
              <a:rPr lang="en-US" i="1" dirty="0">
                <a:solidFill>
                  <a:schemeClr val="accent2">
                    <a:lumMod val="75000"/>
                  </a:schemeClr>
                </a:solidFill>
                <a:latin typeface="Times New Roman" panose="02020603050405020304" pitchFamily="18" charset="0"/>
                <a:cs typeface="Times New Roman" panose="02020603050405020304" pitchFamily="18" charset="0"/>
              </a:rPr>
              <a:t>the evolution of various systems like Damon Clear2 and </a:t>
            </a:r>
            <a:r>
              <a:rPr lang="en-US" i="1" dirty="0" smtClean="0">
                <a:solidFill>
                  <a:schemeClr val="accent2">
                    <a:lumMod val="75000"/>
                  </a:schemeClr>
                </a:solidFill>
                <a:latin typeface="Times New Roman" panose="02020603050405020304" pitchFamily="18" charset="0"/>
                <a:cs typeface="Times New Roman" panose="02020603050405020304" pitchFamily="18" charset="0"/>
              </a:rPr>
              <a:t>Damon </a:t>
            </a:r>
            <a:r>
              <a:rPr lang="en-US" i="1" dirty="0" err="1">
                <a:solidFill>
                  <a:schemeClr val="accent2">
                    <a:lumMod val="75000"/>
                  </a:schemeClr>
                </a:solidFill>
                <a:latin typeface="Times New Roman" panose="02020603050405020304" pitchFamily="18" charset="0"/>
                <a:cs typeface="Times New Roman" panose="02020603050405020304" pitchFamily="18" charset="0"/>
              </a:rPr>
              <a:t>Ultima</a:t>
            </a:r>
            <a:r>
              <a:rPr lang="en-US" i="1" dirty="0">
                <a:solidFill>
                  <a:schemeClr val="accent2">
                    <a:lumMod val="75000"/>
                  </a:schemeClr>
                </a:solidFill>
                <a:latin typeface="Times New Roman" panose="02020603050405020304" pitchFamily="18" charset="0"/>
                <a:cs typeface="Times New Roman" panose="02020603050405020304" pitchFamily="18" charset="0"/>
              </a:rPr>
              <a:t> ©, the orthodontic tooth movement is achieved at </a:t>
            </a:r>
            <a:r>
              <a:rPr lang="en-US" i="1" dirty="0" smtClean="0">
                <a:solidFill>
                  <a:schemeClr val="accent2">
                    <a:lumMod val="75000"/>
                  </a:schemeClr>
                </a:solidFill>
                <a:latin typeface="Times New Roman" panose="02020603050405020304" pitchFamily="18" charset="0"/>
                <a:cs typeface="Times New Roman" panose="02020603050405020304" pitchFamily="18" charset="0"/>
              </a:rPr>
              <a:t>its </a:t>
            </a:r>
            <a:r>
              <a:rPr lang="en-US" i="1" dirty="0">
                <a:solidFill>
                  <a:schemeClr val="accent2">
                    <a:lumMod val="75000"/>
                  </a:schemeClr>
                </a:solidFill>
                <a:latin typeface="Times New Roman" panose="02020603050405020304" pitchFamily="18" charset="0"/>
                <a:cs typeface="Times New Roman" panose="02020603050405020304" pitchFamily="18" charset="0"/>
              </a:rPr>
              <a:t>best.</a:t>
            </a:r>
          </a:p>
        </p:txBody>
      </p:sp>
    </p:spTree>
    <p:extLst>
      <p:ext uri="{BB962C8B-B14F-4D97-AF65-F5344CB8AC3E}">
        <p14:creationId xmlns:p14="http://schemas.microsoft.com/office/powerpoint/2010/main" val="1597310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0" y="365125"/>
            <a:ext cx="381000" cy="763588"/>
          </a:xfrm>
        </p:spPr>
        <p:txBody>
          <a:bodyPr>
            <a:normAutofit/>
          </a:bodyPr>
          <a:lstStyle/>
          <a:p>
            <a:endParaRPr lang="en-US" dirty="0"/>
          </a:p>
        </p:txBody>
      </p:sp>
      <p:sp>
        <p:nvSpPr>
          <p:cNvPr id="3" name="Content Placeholder 2"/>
          <p:cNvSpPr>
            <a:spLocks noGrp="1"/>
          </p:cNvSpPr>
          <p:nvPr>
            <p:ph idx="1"/>
          </p:nvPr>
        </p:nvSpPr>
        <p:spPr>
          <a:xfrm>
            <a:off x="200025" y="746919"/>
            <a:ext cx="8629650" cy="5053012"/>
          </a:xfrm>
        </p:spPr>
        <p:txBody>
          <a:bodyPr>
            <a:normAutofit fontScale="55000" lnSpcReduction="20000"/>
          </a:bodyPr>
          <a:lstStyle/>
          <a:p>
            <a:pPr marL="0" indent="0" algn="just">
              <a:lnSpc>
                <a:spcPct val="160000"/>
              </a:lnSpc>
              <a:buNone/>
            </a:pPr>
            <a:r>
              <a:rPr lang="en-US" sz="3800" dirty="0" smtClean="0">
                <a:solidFill>
                  <a:srgbClr val="00B0F0"/>
                </a:solidFill>
                <a:latin typeface="Times New Roman" panose="02020603050405020304" pitchFamily="18" charset="0"/>
                <a:cs typeface="Times New Roman" panose="02020603050405020304" pitchFamily="18" charset="0"/>
              </a:rPr>
              <a:t>The Self Ligating Brackets (SLB) has come into orthodontic practice since 1930’s  with the invention of </a:t>
            </a:r>
            <a:r>
              <a:rPr lang="en-US" sz="3800" dirty="0" err="1" smtClean="0">
                <a:solidFill>
                  <a:srgbClr val="00B0F0"/>
                </a:solidFill>
                <a:latin typeface="Times New Roman" panose="02020603050405020304" pitchFamily="18" charset="0"/>
                <a:cs typeface="Times New Roman" panose="02020603050405020304" pitchFamily="18" charset="0"/>
              </a:rPr>
              <a:t>Boydband</a:t>
            </a:r>
            <a:r>
              <a:rPr lang="en-US" sz="3800" dirty="0" smtClean="0">
                <a:solidFill>
                  <a:srgbClr val="00B0F0"/>
                </a:solidFill>
                <a:latin typeface="Times New Roman" panose="02020603050405020304" pitchFamily="18" charset="0"/>
                <a:cs typeface="Times New Roman" panose="02020603050405020304" pitchFamily="18" charset="0"/>
              </a:rPr>
              <a:t> bracket. These bracket systems along with the thermally activated </a:t>
            </a:r>
            <a:r>
              <a:rPr lang="en-US" sz="3800" dirty="0" err="1" smtClean="0">
                <a:solidFill>
                  <a:srgbClr val="00B0F0"/>
                </a:solidFill>
                <a:latin typeface="Times New Roman" panose="02020603050405020304" pitchFamily="18" charset="0"/>
                <a:cs typeface="Times New Roman" panose="02020603050405020304" pitchFamily="18" charset="0"/>
              </a:rPr>
              <a:t>NiTi</a:t>
            </a:r>
            <a:r>
              <a:rPr lang="en-US" sz="3800" dirty="0" smtClean="0">
                <a:solidFill>
                  <a:srgbClr val="00B0F0"/>
                </a:solidFill>
                <a:latin typeface="Times New Roman" panose="02020603050405020304" pitchFamily="18" charset="0"/>
                <a:cs typeface="Times New Roman" panose="02020603050405020304" pitchFamily="18" charset="0"/>
              </a:rPr>
              <a:t> wires have reduced the treatment duration, chair-side time, and improved the treatment efficacy and patient co-operation. This led to the invention of Damon’s system by Dr. Dwight Damon in the year 1996. It is called as “System” rather than “Brackets” because it utilizes the benefits of both the brackets and copper </a:t>
            </a:r>
            <a:r>
              <a:rPr lang="en-US" sz="3800" dirty="0" err="1" smtClean="0">
                <a:solidFill>
                  <a:srgbClr val="00B0F0"/>
                </a:solidFill>
                <a:latin typeface="Times New Roman" panose="02020603050405020304" pitchFamily="18" charset="0"/>
                <a:cs typeface="Times New Roman" panose="02020603050405020304" pitchFamily="18" charset="0"/>
              </a:rPr>
              <a:t>NiTi</a:t>
            </a:r>
            <a:r>
              <a:rPr lang="en-US" sz="3800" dirty="0" smtClean="0">
                <a:solidFill>
                  <a:srgbClr val="00B0F0"/>
                </a:solidFill>
                <a:latin typeface="Times New Roman" panose="02020603050405020304" pitchFamily="18" charset="0"/>
                <a:cs typeface="Times New Roman" panose="02020603050405020304" pitchFamily="18" charset="0"/>
              </a:rPr>
              <a:t> wires, thus delivering a “low force- low friction” mechanics for the management of dental malocclusion.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9675" y="900113"/>
            <a:ext cx="3177921" cy="3343275"/>
          </a:xfrm>
          <a:prstGeom prst="rect">
            <a:avLst/>
          </a:prstGeom>
          <a:ln w="28575">
            <a:solidFill>
              <a:schemeClr val="accent1"/>
            </a:solidFill>
          </a:ln>
        </p:spPr>
      </p:pic>
    </p:spTree>
    <p:extLst>
      <p:ext uri="{BB962C8B-B14F-4D97-AF65-F5344CB8AC3E}">
        <p14:creationId xmlns:p14="http://schemas.microsoft.com/office/powerpoint/2010/main" val="3691083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1362" y="365125"/>
            <a:ext cx="452437" cy="1020763"/>
          </a:xfrm>
        </p:spPr>
        <p:txBody>
          <a:bodyPr/>
          <a:lstStyle/>
          <a:p>
            <a:endParaRPr lang="en-US" dirty="0"/>
          </a:p>
        </p:txBody>
      </p:sp>
      <p:sp>
        <p:nvSpPr>
          <p:cNvPr id="3" name="Content Placeholder 2"/>
          <p:cNvSpPr>
            <a:spLocks noGrp="1"/>
          </p:cNvSpPr>
          <p:nvPr>
            <p:ph idx="1"/>
          </p:nvPr>
        </p:nvSpPr>
        <p:spPr>
          <a:xfrm>
            <a:off x="385762" y="1111250"/>
            <a:ext cx="10515600" cy="4351338"/>
          </a:xfrm>
        </p:spPr>
        <p:txBody>
          <a:bodyPr/>
          <a:lstStyle/>
          <a:p>
            <a:pPr marL="0" indent="0">
              <a:buNone/>
            </a:pPr>
            <a:r>
              <a:rPr lang="en-US" sz="4400" b="1" i="1" u="sng" dirty="0" smtClean="0">
                <a:solidFill>
                  <a:srgbClr val="FF0000"/>
                </a:solidFill>
                <a:latin typeface="Times New Roman" panose="02020603050405020304" pitchFamily="18" charset="0"/>
                <a:cs typeface="Times New Roman" panose="02020603050405020304" pitchFamily="18" charset="0"/>
              </a:rPr>
              <a:t>references</a:t>
            </a:r>
          </a:p>
          <a:p>
            <a:pPr marL="0" indent="0">
              <a:buNone/>
            </a:pPr>
            <a:r>
              <a:rPr lang="en-US" sz="3200" dirty="0" smtClean="0">
                <a:solidFill>
                  <a:srgbClr val="FF0000"/>
                </a:solidFill>
                <a:latin typeface="Times New Roman" panose="02020603050405020304" pitchFamily="18" charset="0"/>
                <a:cs typeface="Times New Roman" panose="02020603050405020304" pitchFamily="18" charset="0"/>
              </a:rPr>
              <a:t>The </a:t>
            </a:r>
            <a:r>
              <a:rPr lang="en-US" sz="3200" dirty="0">
                <a:solidFill>
                  <a:srgbClr val="FF0000"/>
                </a:solidFill>
                <a:latin typeface="Times New Roman" panose="02020603050405020304" pitchFamily="18" charset="0"/>
                <a:cs typeface="Times New Roman" panose="02020603050405020304" pitchFamily="18" charset="0"/>
              </a:rPr>
              <a:t>Value of Self-Ligating Brackets </a:t>
            </a:r>
            <a:r>
              <a:rPr lang="en-US" sz="3200" dirty="0" smtClean="0">
                <a:solidFill>
                  <a:srgbClr val="FF0000"/>
                </a:solidFill>
                <a:latin typeface="Times New Roman" panose="02020603050405020304" pitchFamily="18" charset="0"/>
                <a:cs typeface="Times New Roman" panose="02020603050405020304" pitchFamily="18" charset="0"/>
              </a:rPr>
              <a:t>in </a:t>
            </a:r>
            <a:r>
              <a:rPr lang="en-US" sz="3200" dirty="0">
                <a:solidFill>
                  <a:srgbClr val="FF0000"/>
                </a:solidFill>
                <a:latin typeface="Times New Roman" panose="02020603050405020304" pitchFamily="18" charset="0"/>
                <a:cs typeface="Times New Roman" panose="02020603050405020304" pitchFamily="18" charset="0"/>
              </a:rPr>
              <a:t>Orthodontics</a:t>
            </a:r>
            <a:r>
              <a:rPr lang="en-US" sz="3200"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About the Damon </a:t>
            </a:r>
            <a:r>
              <a:rPr lang="en-US" sz="3200" dirty="0" smtClean="0">
                <a:solidFill>
                  <a:srgbClr val="FF0000"/>
                </a:solidFill>
                <a:latin typeface="Times New Roman" panose="02020603050405020304" pitchFamily="18" charset="0"/>
                <a:cs typeface="Times New Roman" panose="02020603050405020304" pitchFamily="18" charset="0"/>
              </a:rPr>
              <a:t>Protocol</a:t>
            </a:r>
            <a:endParaRPr lang="en-US" sz="3200" dirty="0">
              <a:solidFill>
                <a:srgbClr val="FF0000"/>
              </a:solidFill>
              <a:latin typeface="Times New Roman" panose="02020603050405020304" pitchFamily="18" charset="0"/>
              <a:cs typeface="Times New Roman" panose="02020603050405020304" pitchFamily="18" charset="0"/>
            </a:endParaRPr>
          </a:p>
          <a:p>
            <a:pPr marL="0" indent="0">
              <a:buNone/>
            </a:pPr>
            <a:r>
              <a:rPr lang="en-US" sz="3200" dirty="0" err="1">
                <a:solidFill>
                  <a:srgbClr val="FF0000"/>
                </a:solidFill>
                <a:latin typeface="Times New Roman" panose="02020603050405020304" pitchFamily="18" charset="0"/>
                <a:cs typeface="Times New Roman" panose="02020603050405020304" pitchFamily="18" charset="0"/>
              </a:rPr>
              <a:t>Suvetha</a:t>
            </a:r>
            <a:r>
              <a:rPr lang="en-US" sz="3200" dirty="0">
                <a:solidFill>
                  <a:srgbClr val="FF0000"/>
                </a:solidFill>
                <a:latin typeface="Times New Roman" panose="02020603050405020304" pitchFamily="18" charset="0"/>
                <a:cs typeface="Times New Roman" panose="02020603050405020304" pitchFamily="18" charset="0"/>
              </a:rPr>
              <a:t> Siva, Shreya Kishore, </a:t>
            </a:r>
            <a:r>
              <a:rPr lang="en-US" sz="3200" dirty="0" err="1">
                <a:solidFill>
                  <a:srgbClr val="FF0000"/>
                </a:solidFill>
                <a:latin typeface="Times New Roman" panose="02020603050405020304" pitchFamily="18" charset="0"/>
                <a:cs typeface="Times New Roman" panose="02020603050405020304" pitchFamily="18" charset="0"/>
              </a:rPr>
              <a:t>Suganya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Dhanapal</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Janani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Ravi and </a:t>
            </a:r>
            <a:r>
              <a:rPr lang="en-US" sz="3200" dirty="0" err="1">
                <a:solidFill>
                  <a:srgbClr val="FF0000"/>
                </a:solidFill>
                <a:latin typeface="Times New Roman" panose="02020603050405020304" pitchFamily="18" charset="0"/>
                <a:cs typeface="Times New Roman" panose="02020603050405020304" pitchFamily="18" charset="0"/>
              </a:rPr>
              <a:t>Chandhini</a:t>
            </a:r>
            <a:r>
              <a:rPr lang="en-US" sz="3200" dirty="0">
                <a:solidFill>
                  <a:srgbClr val="FF0000"/>
                </a:solidFill>
                <a:latin typeface="Times New Roman" panose="02020603050405020304" pitchFamily="18" charset="0"/>
                <a:cs typeface="Times New Roman" panose="02020603050405020304" pitchFamily="18" charset="0"/>
              </a:rPr>
              <a:t> Suresh</a:t>
            </a:r>
          </a:p>
        </p:txBody>
      </p:sp>
    </p:spTree>
    <p:extLst>
      <p:ext uri="{BB962C8B-B14F-4D97-AF65-F5344CB8AC3E}">
        <p14:creationId xmlns:p14="http://schemas.microsoft.com/office/powerpoint/2010/main" val="3252537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2824" y="365126"/>
            <a:ext cx="180975" cy="777874"/>
          </a:xfrm>
        </p:spPr>
        <p:txBody>
          <a:bodyPr/>
          <a:lstStyle/>
          <a:p>
            <a:endParaRPr lang="en-US" dirty="0"/>
          </a:p>
        </p:txBody>
      </p:sp>
      <p:sp>
        <p:nvSpPr>
          <p:cNvPr id="3" name="Content Placeholder 2"/>
          <p:cNvSpPr>
            <a:spLocks noGrp="1"/>
          </p:cNvSpPr>
          <p:nvPr>
            <p:ph idx="1"/>
          </p:nvPr>
        </p:nvSpPr>
        <p:spPr>
          <a:xfrm>
            <a:off x="157163" y="157163"/>
            <a:ext cx="11196637" cy="6019800"/>
          </a:xfrm>
        </p:spPr>
        <p:txBody>
          <a:bodyPr>
            <a:normAutofit/>
          </a:bodyPr>
          <a:lstStyle/>
          <a:p>
            <a:pPr marL="0" indent="0">
              <a:buNone/>
            </a:pPr>
            <a:r>
              <a:rPr lang="en-US" dirty="0" smtClean="0">
                <a:solidFill>
                  <a:srgbClr val="FF0000"/>
                </a:solidFill>
                <a:latin typeface="Times New Roman" panose="02020603050405020304" pitchFamily="18" charset="0"/>
                <a:cs typeface="Times New Roman" panose="02020603050405020304" pitchFamily="18" charset="0"/>
              </a:rPr>
              <a:t>[</a:t>
            </a:r>
            <a:r>
              <a:rPr lang="en-US" dirty="0">
                <a:solidFill>
                  <a:srgbClr val="FF0000"/>
                </a:solidFill>
                <a:latin typeface="Times New Roman" panose="02020603050405020304" pitchFamily="18" charset="0"/>
                <a:cs typeface="Times New Roman" panose="02020603050405020304" pitchFamily="18" charset="0"/>
              </a:rPr>
              <a:t>1] </a:t>
            </a:r>
            <a:r>
              <a:rPr lang="en-US" dirty="0" err="1">
                <a:solidFill>
                  <a:srgbClr val="FF0000"/>
                </a:solidFill>
                <a:latin typeface="Times New Roman" panose="02020603050405020304" pitchFamily="18" charset="0"/>
                <a:cs typeface="Times New Roman" panose="02020603050405020304" pitchFamily="18" charset="0"/>
              </a:rPr>
              <a:t>Ramachandra</a:t>
            </a:r>
            <a:r>
              <a:rPr lang="en-US" dirty="0">
                <a:solidFill>
                  <a:srgbClr val="FF0000"/>
                </a:solidFill>
                <a:latin typeface="Times New Roman" panose="02020603050405020304" pitchFamily="18" charset="0"/>
                <a:cs typeface="Times New Roman" panose="02020603050405020304" pitchFamily="18" charset="0"/>
              </a:rPr>
              <a:t>. C. S. Damon system </a:t>
            </a:r>
            <a:r>
              <a:rPr lang="en-US" dirty="0" smtClean="0">
                <a:solidFill>
                  <a:srgbClr val="FF0000"/>
                </a:solidFill>
                <a:latin typeface="Times New Roman" panose="02020603050405020304" pitchFamily="18" charset="0"/>
                <a:cs typeface="Times New Roman" panose="02020603050405020304" pitchFamily="18" charset="0"/>
              </a:rPr>
              <a:t>protocol </a:t>
            </a:r>
            <a:r>
              <a:rPr lang="en-US" dirty="0">
                <a:solidFill>
                  <a:srgbClr val="FF0000"/>
                </a:solidFill>
                <a:latin typeface="Times New Roman" panose="02020603050405020304" pitchFamily="18" charset="0"/>
                <a:cs typeface="Times New Roman" panose="02020603050405020304" pitchFamily="18" charset="0"/>
              </a:rPr>
              <a:t>for management of class I, class </a:t>
            </a:r>
            <a:r>
              <a:rPr lang="en-US" dirty="0" smtClean="0">
                <a:solidFill>
                  <a:srgbClr val="FF0000"/>
                </a:solidFill>
                <a:latin typeface="Times New Roman" panose="02020603050405020304" pitchFamily="18" charset="0"/>
                <a:cs typeface="Times New Roman" panose="02020603050405020304" pitchFamily="18" charset="0"/>
              </a:rPr>
              <a:t>II </a:t>
            </a:r>
            <a:r>
              <a:rPr lang="en-US" dirty="0">
                <a:solidFill>
                  <a:srgbClr val="FF0000"/>
                </a:solidFill>
                <a:latin typeface="Times New Roman" panose="02020603050405020304" pitchFamily="18" charset="0"/>
                <a:cs typeface="Times New Roman" panose="02020603050405020304" pitchFamily="18" charset="0"/>
              </a:rPr>
              <a:t>&amp; class III malocclusions [Modular </a:t>
            </a:r>
            <a:r>
              <a:rPr lang="en-US" dirty="0" smtClean="0">
                <a:solidFill>
                  <a:srgbClr val="FF0000"/>
                </a:solidFill>
                <a:latin typeface="Times New Roman" panose="02020603050405020304" pitchFamily="18" charset="0"/>
                <a:cs typeface="Times New Roman" panose="02020603050405020304" pitchFamily="18" charset="0"/>
              </a:rPr>
              <a:t>based </a:t>
            </a:r>
            <a:r>
              <a:rPr lang="en-US" dirty="0">
                <a:solidFill>
                  <a:srgbClr val="FF0000"/>
                </a:solidFill>
                <a:latin typeface="Times New Roman" panose="02020603050405020304" pitchFamily="18" charset="0"/>
                <a:cs typeface="Times New Roman" panose="02020603050405020304" pitchFamily="18" charset="0"/>
              </a:rPr>
              <a:t>learning].</a:t>
            </a:r>
          </a:p>
          <a:p>
            <a:pPr marL="0" indent="0">
              <a:buNone/>
            </a:pPr>
            <a:r>
              <a:rPr lang="en-US" dirty="0">
                <a:solidFill>
                  <a:srgbClr val="FF0000"/>
                </a:solidFill>
                <a:latin typeface="Times New Roman" panose="02020603050405020304" pitchFamily="18" charset="0"/>
                <a:cs typeface="Times New Roman" panose="02020603050405020304" pitchFamily="18" charset="0"/>
              </a:rPr>
              <a:t>[2] Damon DH. The rationale, evolution </a:t>
            </a:r>
            <a:r>
              <a:rPr lang="en-US" dirty="0" smtClean="0">
                <a:solidFill>
                  <a:srgbClr val="FF0000"/>
                </a:solidFill>
                <a:latin typeface="Times New Roman" panose="02020603050405020304" pitchFamily="18" charset="0"/>
                <a:cs typeface="Times New Roman" panose="02020603050405020304" pitchFamily="18" charset="0"/>
              </a:rPr>
              <a:t>and </a:t>
            </a:r>
            <a:r>
              <a:rPr lang="en-US" dirty="0">
                <a:solidFill>
                  <a:srgbClr val="FF0000"/>
                </a:solidFill>
                <a:latin typeface="Times New Roman" panose="02020603050405020304" pitchFamily="18" charset="0"/>
                <a:cs typeface="Times New Roman" panose="02020603050405020304" pitchFamily="18" charset="0"/>
              </a:rPr>
              <a:t>clinical application of the </a:t>
            </a:r>
            <a:r>
              <a:rPr lang="en-US" dirty="0" err="1">
                <a:solidFill>
                  <a:srgbClr val="FF0000"/>
                </a:solidFill>
                <a:latin typeface="Times New Roman" panose="02020603050405020304" pitchFamily="18" charset="0"/>
                <a:cs typeface="Times New Roman" panose="02020603050405020304" pitchFamily="18" charset="0"/>
              </a:rPr>
              <a:t>selfligating</a:t>
            </a:r>
            <a:r>
              <a:rPr lang="en-US" dirty="0">
                <a:solidFill>
                  <a:srgbClr val="FF0000"/>
                </a:solidFill>
                <a:latin typeface="Times New Roman" panose="02020603050405020304" pitchFamily="18" charset="0"/>
                <a:cs typeface="Times New Roman" panose="02020603050405020304" pitchFamily="18" charset="0"/>
              </a:rPr>
              <a:t> bracket. </a:t>
            </a:r>
            <a:r>
              <a:rPr lang="en-US" dirty="0" err="1">
                <a:solidFill>
                  <a:srgbClr val="FF0000"/>
                </a:solidFill>
                <a:latin typeface="Times New Roman" panose="02020603050405020304" pitchFamily="18" charset="0"/>
                <a:cs typeface="Times New Roman" panose="02020603050405020304" pitchFamily="18" charset="0"/>
              </a:rPr>
              <a:t>Clin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Orthod</a:t>
            </a:r>
            <a:r>
              <a:rPr lang="en-US" dirty="0">
                <a:solidFill>
                  <a:srgbClr val="FF0000"/>
                </a:solidFill>
                <a:latin typeface="Times New Roman" panose="02020603050405020304" pitchFamily="18" charset="0"/>
                <a:cs typeface="Times New Roman" panose="02020603050405020304" pitchFamily="18" charset="0"/>
              </a:rPr>
              <a:t> Res. 1998 </a:t>
            </a:r>
            <a:r>
              <a:rPr lang="en-US" dirty="0" smtClean="0">
                <a:solidFill>
                  <a:srgbClr val="FF0000"/>
                </a:solidFill>
                <a:latin typeface="Times New Roman" panose="02020603050405020304" pitchFamily="18" charset="0"/>
                <a:cs typeface="Times New Roman" panose="02020603050405020304" pitchFamily="18" charset="0"/>
              </a:rPr>
              <a:t>Aug;1(1</a:t>
            </a:r>
            <a:r>
              <a:rPr lang="en-US" dirty="0">
                <a:solidFill>
                  <a:srgbClr val="FF0000"/>
                </a:solidFill>
                <a:latin typeface="Times New Roman" panose="02020603050405020304" pitchFamily="18" charset="0"/>
                <a:cs typeface="Times New Roman" panose="02020603050405020304" pitchFamily="18" charset="0"/>
              </a:rPr>
              <a:t>):52-61</a:t>
            </a:r>
          </a:p>
          <a:p>
            <a:pPr marL="0" indent="0">
              <a:buNone/>
            </a:pPr>
            <a:r>
              <a:rPr lang="en-US" dirty="0">
                <a:solidFill>
                  <a:srgbClr val="FF0000"/>
                </a:solidFill>
                <a:latin typeface="Times New Roman" panose="02020603050405020304" pitchFamily="18" charset="0"/>
                <a:cs typeface="Times New Roman" panose="02020603050405020304" pitchFamily="18" charset="0"/>
              </a:rPr>
              <a:t>[3] </a:t>
            </a:r>
            <a:r>
              <a:rPr lang="en-US" dirty="0" err="1">
                <a:solidFill>
                  <a:srgbClr val="FF0000"/>
                </a:solidFill>
                <a:latin typeface="Times New Roman" panose="02020603050405020304" pitchFamily="18" charset="0"/>
                <a:cs typeface="Times New Roman" panose="02020603050405020304" pitchFamily="18" charset="0"/>
              </a:rPr>
              <a:t>Birnie</a:t>
            </a:r>
            <a:r>
              <a:rPr lang="en-US" dirty="0">
                <a:solidFill>
                  <a:srgbClr val="FF0000"/>
                </a:solidFill>
                <a:latin typeface="Times New Roman" panose="02020603050405020304" pitchFamily="18" charset="0"/>
                <a:cs typeface="Times New Roman" panose="02020603050405020304" pitchFamily="18" charset="0"/>
              </a:rPr>
              <a:t> D. The Damon Passive </a:t>
            </a:r>
            <a:r>
              <a:rPr lang="en-US" dirty="0" err="1">
                <a:solidFill>
                  <a:srgbClr val="FF0000"/>
                </a:solidFill>
                <a:latin typeface="Times New Roman" panose="02020603050405020304" pitchFamily="18" charset="0"/>
                <a:cs typeface="Times New Roman" panose="02020603050405020304" pitchFamily="18" charset="0"/>
              </a:rPr>
              <a:t>SelfLigating</a:t>
            </a:r>
            <a:r>
              <a:rPr lang="en-US" dirty="0">
                <a:solidFill>
                  <a:srgbClr val="FF0000"/>
                </a:solidFill>
                <a:latin typeface="Times New Roman" panose="02020603050405020304" pitchFamily="18" charset="0"/>
                <a:cs typeface="Times New Roman" panose="02020603050405020304" pitchFamily="18" charset="0"/>
              </a:rPr>
              <a:t> Appliance System. </a:t>
            </a:r>
            <a:r>
              <a:rPr lang="en-US" dirty="0" err="1" smtClean="0">
                <a:solidFill>
                  <a:srgbClr val="FF0000"/>
                </a:solidFill>
                <a:latin typeface="Times New Roman" panose="02020603050405020304" pitchFamily="18" charset="0"/>
                <a:cs typeface="Times New Roman" panose="02020603050405020304" pitchFamily="18" charset="0"/>
              </a:rPr>
              <a:t>Semin</a:t>
            </a:r>
            <a:r>
              <a:rPr lang="en-US" dirty="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Orthod</a:t>
            </a:r>
            <a:r>
              <a:rPr lang="en-US" dirty="0">
                <a:solidFill>
                  <a:srgbClr val="FF0000"/>
                </a:solidFill>
                <a:latin typeface="Times New Roman" panose="02020603050405020304" pitchFamily="18" charset="0"/>
                <a:cs typeface="Times New Roman" panose="02020603050405020304" pitchFamily="18" charset="0"/>
              </a:rPr>
              <a:t>. 2008 Mar 1;14(1):19-35</a:t>
            </a:r>
          </a:p>
          <a:p>
            <a:pPr marL="0" indent="0">
              <a:buNone/>
            </a:pPr>
            <a:r>
              <a:rPr lang="en-US" dirty="0">
                <a:solidFill>
                  <a:srgbClr val="FF0000"/>
                </a:solidFill>
                <a:latin typeface="Times New Roman" panose="02020603050405020304" pitchFamily="18" charset="0"/>
                <a:cs typeface="Times New Roman" panose="02020603050405020304" pitchFamily="18" charset="0"/>
              </a:rPr>
              <a:t>[4] Turnbull NR, </a:t>
            </a:r>
            <a:r>
              <a:rPr lang="en-US" dirty="0" err="1">
                <a:solidFill>
                  <a:srgbClr val="FF0000"/>
                </a:solidFill>
                <a:latin typeface="Times New Roman" panose="02020603050405020304" pitchFamily="18" charset="0"/>
                <a:cs typeface="Times New Roman" panose="02020603050405020304" pitchFamily="18" charset="0"/>
              </a:rPr>
              <a:t>Birnie</a:t>
            </a:r>
            <a:r>
              <a:rPr lang="en-US" dirty="0">
                <a:solidFill>
                  <a:srgbClr val="FF0000"/>
                </a:solidFill>
                <a:latin typeface="Times New Roman" panose="02020603050405020304" pitchFamily="18" charset="0"/>
                <a:cs typeface="Times New Roman" panose="02020603050405020304" pitchFamily="18" charset="0"/>
              </a:rPr>
              <a:t> DJ. Treatment </a:t>
            </a:r>
            <a:r>
              <a:rPr lang="en-US" dirty="0" smtClean="0">
                <a:solidFill>
                  <a:srgbClr val="FF0000"/>
                </a:solidFill>
                <a:latin typeface="Times New Roman" panose="02020603050405020304" pitchFamily="18" charset="0"/>
                <a:cs typeface="Times New Roman" panose="02020603050405020304" pitchFamily="18" charset="0"/>
              </a:rPr>
              <a:t>efficiency </a:t>
            </a:r>
            <a:r>
              <a:rPr lang="en-US" dirty="0">
                <a:solidFill>
                  <a:srgbClr val="FF0000"/>
                </a:solidFill>
                <a:latin typeface="Times New Roman" panose="02020603050405020304" pitchFamily="18" charset="0"/>
                <a:cs typeface="Times New Roman" panose="02020603050405020304" pitchFamily="18" charset="0"/>
              </a:rPr>
              <a:t>of conventional </a:t>
            </a:r>
            <a:r>
              <a:rPr lang="en-US" dirty="0" err="1" smtClean="0">
                <a:solidFill>
                  <a:srgbClr val="FF0000"/>
                </a:solidFill>
                <a:latin typeface="Times New Roman" panose="02020603050405020304" pitchFamily="18" charset="0"/>
                <a:cs typeface="Times New Roman" panose="02020603050405020304" pitchFamily="18" charset="0"/>
              </a:rPr>
              <a:t>vs</a:t>
            </a:r>
            <a:r>
              <a:rPr lang="en-US" dirty="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selfligating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brackets: effects of </a:t>
            </a:r>
            <a:r>
              <a:rPr lang="en-US" dirty="0" err="1">
                <a:solidFill>
                  <a:srgbClr val="FF0000"/>
                </a:solidFill>
                <a:latin typeface="Times New Roman" panose="02020603050405020304" pitchFamily="18" charset="0"/>
                <a:cs typeface="Times New Roman" panose="02020603050405020304" pitchFamily="18" charset="0"/>
              </a:rPr>
              <a:t>archwire</a:t>
            </a:r>
            <a:r>
              <a:rPr lang="en-US" dirty="0">
                <a:solidFill>
                  <a:srgbClr val="FF0000"/>
                </a:solidFill>
                <a:latin typeface="Times New Roman" panose="02020603050405020304" pitchFamily="18" charset="0"/>
                <a:cs typeface="Times New Roman" panose="02020603050405020304" pitchFamily="18" charset="0"/>
              </a:rPr>
              <a:t> size </a:t>
            </a:r>
            <a:r>
              <a:rPr lang="en-US" dirty="0" smtClean="0">
                <a:solidFill>
                  <a:srgbClr val="FF0000"/>
                </a:solidFill>
                <a:latin typeface="Times New Roman" panose="02020603050405020304" pitchFamily="18" charset="0"/>
                <a:cs typeface="Times New Roman" panose="02020603050405020304" pitchFamily="18" charset="0"/>
              </a:rPr>
              <a:t>and </a:t>
            </a:r>
            <a:r>
              <a:rPr lang="en-US" dirty="0">
                <a:solidFill>
                  <a:srgbClr val="FF0000"/>
                </a:solidFill>
                <a:latin typeface="Times New Roman" panose="02020603050405020304" pitchFamily="18" charset="0"/>
                <a:cs typeface="Times New Roman" panose="02020603050405020304" pitchFamily="18" charset="0"/>
              </a:rPr>
              <a:t>material. Am J </a:t>
            </a:r>
            <a:r>
              <a:rPr lang="en-US" dirty="0" err="1">
                <a:solidFill>
                  <a:srgbClr val="FF0000"/>
                </a:solidFill>
                <a:latin typeface="Times New Roman" panose="02020603050405020304" pitchFamily="18" charset="0"/>
                <a:cs typeface="Times New Roman" panose="02020603050405020304" pitchFamily="18" charset="0"/>
              </a:rPr>
              <a:t>Orthod</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Dentofacial</a:t>
            </a:r>
            <a:r>
              <a:rPr lang="en-US" dirty="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Orthop</a:t>
            </a:r>
            <a:r>
              <a:rPr lang="en-US" dirty="0">
                <a:solidFill>
                  <a:srgbClr val="FF0000"/>
                </a:solidFill>
                <a:latin typeface="Times New Roman" panose="02020603050405020304" pitchFamily="18" charset="0"/>
                <a:cs typeface="Times New Roman" panose="02020603050405020304" pitchFamily="18" charset="0"/>
              </a:rPr>
              <a:t>. 2007 Mar;131(3):395-399</a:t>
            </a:r>
          </a:p>
        </p:txBody>
      </p:sp>
    </p:spTree>
    <p:extLst>
      <p:ext uri="{BB962C8B-B14F-4D97-AF65-F5344CB8AC3E}">
        <p14:creationId xmlns:p14="http://schemas.microsoft.com/office/powerpoint/2010/main" val="2045006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0" y="365125"/>
            <a:ext cx="381000" cy="1135063"/>
          </a:xfrm>
        </p:spPr>
        <p:txBody>
          <a:bodyPr/>
          <a:lstStyle/>
          <a:p>
            <a:endParaRPr lang="en-US" dirty="0"/>
          </a:p>
        </p:txBody>
      </p:sp>
      <p:sp>
        <p:nvSpPr>
          <p:cNvPr id="3" name="Content Placeholder 2"/>
          <p:cNvSpPr>
            <a:spLocks noGrp="1"/>
          </p:cNvSpPr>
          <p:nvPr>
            <p:ph idx="1"/>
          </p:nvPr>
        </p:nvSpPr>
        <p:spPr>
          <a:xfrm>
            <a:off x="114300" y="157163"/>
            <a:ext cx="11239500" cy="6019800"/>
          </a:xfrm>
        </p:spPr>
        <p:txBody>
          <a:bodyPr>
            <a:normAutofit fontScale="40000" lnSpcReduction="20000"/>
          </a:bodyPr>
          <a:lstStyle/>
          <a:p>
            <a:pPr marL="0" indent="0">
              <a:buNone/>
            </a:pPr>
            <a:r>
              <a:rPr lang="en-US" sz="6400" dirty="0">
                <a:solidFill>
                  <a:srgbClr val="FF0000"/>
                </a:solidFill>
                <a:latin typeface="Times New Roman" panose="02020603050405020304" pitchFamily="18" charset="0"/>
                <a:cs typeface="Times New Roman" panose="02020603050405020304" pitchFamily="18" charset="0"/>
              </a:rPr>
              <a:t>[5] </a:t>
            </a:r>
            <a:r>
              <a:rPr lang="en-US" sz="6400" dirty="0" err="1">
                <a:solidFill>
                  <a:srgbClr val="FF0000"/>
                </a:solidFill>
                <a:latin typeface="Times New Roman" panose="02020603050405020304" pitchFamily="18" charset="0"/>
                <a:cs typeface="Times New Roman" panose="02020603050405020304" pitchFamily="18" charset="0"/>
              </a:rPr>
              <a:t>Gianoni-Capenakas</a:t>
            </a:r>
            <a:r>
              <a:rPr lang="en-US" sz="6400" dirty="0">
                <a:solidFill>
                  <a:srgbClr val="FF0000"/>
                </a:solidFill>
                <a:latin typeface="Times New Roman" panose="02020603050405020304" pitchFamily="18" charset="0"/>
                <a:cs typeface="Times New Roman" panose="02020603050405020304" pitchFamily="18" charset="0"/>
              </a:rPr>
              <a:t> S, Flores-Mir C, </a:t>
            </a:r>
            <a:r>
              <a:rPr lang="en-US" sz="6400" dirty="0" err="1" smtClean="0">
                <a:solidFill>
                  <a:srgbClr val="FF0000"/>
                </a:solidFill>
                <a:latin typeface="Times New Roman" panose="02020603050405020304" pitchFamily="18" charset="0"/>
                <a:cs typeface="Times New Roman" panose="02020603050405020304" pitchFamily="18" charset="0"/>
              </a:rPr>
              <a:t>Vich</a:t>
            </a:r>
            <a:r>
              <a:rPr lang="en-US" sz="6400" dirty="0" smtClean="0">
                <a:solidFill>
                  <a:srgbClr val="FF0000"/>
                </a:solidFill>
                <a:latin typeface="Times New Roman" panose="02020603050405020304" pitchFamily="18" charset="0"/>
                <a:cs typeface="Times New Roman" panose="02020603050405020304" pitchFamily="18" charset="0"/>
              </a:rPr>
              <a:t> </a:t>
            </a:r>
            <a:r>
              <a:rPr lang="en-US" sz="6400" dirty="0">
                <a:solidFill>
                  <a:srgbClr val="FF0000"/>
                </a:solidFill>
                <a:latin typeface="Times New Roman" panose="02020603050405020304" pitchFamily="18" charset="0"/>
                <a:cs typeface="Times New Roman" panose="02020603050405020304" pitchFamily="18" charset="0"/>
              </a:rPr>
              <a:t>ML, Pacheco-Pereira C. </a:t>
            </a:r>
            <a:r>
              <a:rPr lang="en-US" sz="6400" dirty="0" err="1" smtClean="0">
                <a:solidFill>
                  <a:srgbClr val="FF0000"/>
                </a:solidFill>
                <a:latin typeface="Times New Roman" panose="02020603050405020304" pitchFamily="18" charset="0"/>
                <a:cs typeface="Times New Roman" panose="02020603050405020304" pitchFamily="18" charset="0"/>
              </a:rPr>
              <a:t>Oropharyngeal</a:t>
            </a:r>
            <a:r>
              <a:rPr lang="en-US" sz="6400" dirty="0" smtClean="0">
                <a:solidFill>
                  <a:srgbClr val="FF0000"/>
                </a:solidFill>
                <a:latin typeface="Times New Roman" panose="02020603050405020304" pitchFamily="18" charset="0"/>
                <a:cs typeface="Times New Roman" panose="02020603050405020304" pitchFamily="18" charset="0"/>
              </a:rPr>
              <a:t> </a:t>
            </a:r>
            <a:r>
              <a:rPr lang="en-US" sz="6400" dirty="0">
                <a:solidFill>
                  <a:srgbClr val="FF0000"/>
                </a:solidFill>
                <a:latin typeface="Times New Roman" panose="02020603050405020304" pitchFamily="18" charset="0"/>
                <a:cs typeface="Times New Roman" panose="02020603050405020304" pitchFamily="18" charset="0"/>
              </a:rPr>
              <a:t>3-dimensional changes </a:t>
            </a:r>
            <a:r>
              <a:rPr lang="en-US" sz="6400" dirty="0" smtClean="0">
                <a:solidFill>
                  <a:srgbClr val="FF0000"/>
                </a:solidFill>
                <a:latin typeface="Times New Roman" panose="02020603050405020304" pitchFamily="18" charset="0"/>
                <a:cs typeface="Times New Roman" panose="02020603050405020304" pitchFamily="18" charset="0"/>
              </a:rPr>
              <a:t>after </a:t>
            </a:r>
            <a:r>
              <a:rPr lang="en-US" sz="6400" dirty="0">
                <a:solidFill>
                  <a:srgbClr val="FF0000"/>
                </a:solidFill>
                <a:latin typeface="Times New Roman" panose="02020603050405020304" pitchFamily="18" charset="0"/>
                <a:cs typeface="Times New Roman" panose="02020603050405020304" pitchFamily="18" charset="0"/>
              </a:rPr>
              <a:t>maxillary expansion with 2 </a:t>
            </a:r>
            <a:r>
              <a:rPr lang="en-US" sz="6400" dirty="0" smtClean="0">
                <a:solidFill>
                  <a:srgbClr val="FF0000"/>
                </a:solidFill>
                <a:latin typeface="Times New Roman" panose="02020603050405020304" pitchFamily="18" charset="0"/>
                <a:cs typeface="Times New Roman" panose="02020603050405020304" pitchFamily="18" charset="0"/>
              </a:rPr>
              <a:t>different </a:t>
            </a:r>
            <a:r>
              <a:rPr lang="en-US" sz="6400" dirty="0">
                <a:solidFill>
                  <a:srgbClr val="FF0000"/>
                </a:solidFill>
                <a:latin typeface="Times New Roman" panose="02020603050405020304" pitchFamily="18" charset="0"/>
                <a:cs typeface="Times New Roman" panose="02020603050405020304" pitchFamily="18" charset="0"/>
              </a:rPr>
              <a:t>orthodontic approaches. Am J </a:t>
            </a:r>
            <a:r>
              <a:rPr lang="en-US" sz="6400" dirty="0" err="1" smtClean="0">
                <a:solidFill>
                  <a:srgbClr val="FF0000"/>
                </a:solidFill>
                <a:latin typeface="Times New Roman" panose="02020603050405020304" pitchFamily="18" charset="0"/>
                <a:cs typeface="Times New Roman" panose="02020603050405020304" pitchFamily="18" charset="0"/>
              </a:rPr>
              <a:t>Orthod</a:t>
            </a:r>
            <a:r>
              <a:rPr lang="en-US" sz="6400" dirty="0" smtClean="0">
                <a:solidFill>
                  <a:srgbClr val="FF0000"/>
                </a:solidFill>
                <a:latin typeface="Times New Roman" panose="02020603050405020304" pitchFamily="18" charset="0"/>
                <a:cs typeface="Times New Roman" panose="02020603050405020304" pitchFamily="18" charset="0"/>
              </a:rPr>
              <a:t> </a:t>
            </a:r>
            <a:r>
              <a:rPr lang="en-US" sz="6400" dirty="0" err="1">
                <a:solidFill>
                  <a:srgbClr val="FF0000"/>
                </a:solidFill>
                <a:latin typeface="Times New Roman" panose="02020603050405020304" pitchFamily="18" charset="0"/>
                <a:cs typeface="Times New Roman" panose="02020603050405020304" pitchFamily="18" charset="0"/>
              </a:rPr>
              <a:t>Dentofacial</a:t>
            </a:r>
            <a:r>
              <a:rPr lang="en-US" sz="6400" dirty="0">
                <a:solidFill>
                  <a:srgbClr val="FF0000"/>
                </a:solidFill>
                <a:latin typeface="Times New Roman" panose="02020603050405020304" pitchFamily="18" charset="0"/>
                <a:cs typeface="Times New Roman" panose="02020603050405020304" pitchFamily="18" charset="0"/>
              </a:rPr>
              <a:t> </a:t>
            </a:r>
            <a:r>
              <a:rPr lang="en-US" sz="6400" dirty="0" err="1">
                <a:solidFill>
                  <a:srgbClr val="FF0000"/>
                </a:solidFill>
                <a:latin typeface="Times New Roman" panose="02020603050405020304" pitchFamily="18" charset="0"/>
                <a:cs typeface="Times New Roman" panose="02020603050405020304" pitchFamily="18" charset="0"/>
              </a:rPr>
              <a:t>Orthop</a:t>
            </a:r>
            <a:r>
              <a:rPr lang="en-US" sz="6400" dirty="0">
                <a:solidFill>
                  <a:srgbClr val="FF0000"/>
                </a:solidFill>
                <a:latin typeface="Times New Roman" panose="02020603050405020304" pitchFamily="18" charset="0"/>
                <a:cs typeface="Times New Roman" panose="02020603050405020304" pitchFamily="18" charset="0"/>
              </a:rPr>
              <a:t>. 2021 </a:t>
            </a:r>
            <a:r>
              <a:rPr lang="en-US" sz="6400" dirty="0" smtClean="0">
                <a:solidFill>
                  <a:srgbClr val="FF0000"/>
                </a:solidFill>
                <a:latin typeface="Times New Roman" panose="02020603050405020304" pitchFamily="18" charset="0"/>
                <a:cs typeface="Times New Roman" panose="02020603050405020304" pitchFamily="18" charset="0"/>
              </a:rPr>
              <a:t>Mar;159(3</a:t>
            </a:r>
            <a:r>
              <a:rPr lang="en-US" sz="6400" dirty="0">
                <a:solidFill>
                  <a:srgbClr val="FF0000"/>
                </a:solidFill>
                <a:latin typeface="Times New Roman" panose="02020603050405020304" pitchFamily="18" charset="0"/>
                <a:cs typeface="Times New Roman" panose="02020603050405020304" pitchFamily="18" charset="0"/>
              </a:rPr>
              <a:t>):352-359</a:t>
            </a:r>
          </a:p>
          <a:p>
            <a:pPr marL="0" indent="0">
              <a:buNone/>
            </a:pPr>
            <a:r>
              <a:rPr lang="en-US" sz="6400" dirty="0">
                <a:solidFill>
                  <a:srgbClr val="FF0000"/>
                </a:solidFill>
                <a:latin typeface="Times New Roman" panose="02020603050405020304" pitchFamily="18" charset="0"/>
                <a:cs typeface="Times New Roman" panose="02020603050405020304" pitchFamily="18" charset="0"/>
              </a:rPr>
              <a:t>[6] </a:t>
            </a:r>
            <a:r>
              <a:rPr lang="en-US" sz="6400" dirty="0" err="1">
                <a:solidFill>
                  <a:srgbClr val="FF0000"/>
                </a:solidFill>
                <a:latin typeface="Times New Roman" panose="02020603050405020304" pitchFamily="18" charset="0"/>
                <a:cs typeface="Times New Roman" panose="02020603050405020304" pitchFamily="18" charset="0"/>
              </a:rPr>
              <a:t>Lineberger</a:t>
            </a:r>
            <a:r>
              <a:rPr lang="en-US" sz="6400" dirty="0">
                <a:solidFill>
                  <a:srgbClr val="FF0000"/>
                </a:solidFill>
                <a:latin typeface="Times New Roman" panose="02020603050405020304" pitchFamily="18" charset="0"/>
                <a:cs typeface="Times New Roman" panose="02020603050405020304" pitchFamily="18" charset="0"/>
              </a:rPr>
              <a:t> MB, </a:t>
            </a:r>
            <a:r>
              <a:rPr lang="en-US" sz="6400" dirty="0" err="1">
                <a:solidFill>
                  <a:srgbClr val="FF0000"/>
                </a:solidFill>
                <a:latin typeface="Times New Roman" panose="02020603050405020304" pitchFamily="18" charset="0"/>
                <a:cs typeface="Times New Roman" panose="02020603050405020304" pitchFamily="18" charset="0"/>
              </a:rPr>
              <a:t>Franchi</a:t>
            </a:r>
            <a:r>
              <a:rPr lang="en-US" sz="6400" dirty="0">
                <a:solidFill>
                  <a:srgbClr val="FF0000"/>
                </a:solidFill>
                <a:latin typeface="Times New Roman" panose="02020603050405020304" pitchFamily="18" charset="0"/>
                <a:cs typeface="Times New Roman" panose="02020603050405020304" pitchFamily="18" charset="0"/>
              </a:rPr>
              <a:t> L, </a:t>
            </a:r>
            <a:r>
              <a:rPr lang="en-US" sz="6400" dirty="0" err="1" smtClean="0">
                <a:solidFill>
                  <a:srgbClr val="FF0000"/>
                </a:solidFill>
                <a:latin typeface="Times New Roman" panose="02020603050405020304" pitchFamily="18" charset="0"/>
                <a:cs typeface="Times New Roman" panose="02020603050405020304" pitchFamily="18" charset="0"/>
              </a:rPr>
              <a:t>Cevidanes</a:t>
            </a:r>
            <a:r>
              <a:rPr lang="en-US" sz="6400" dirty="0" smtClean="0">
                <a:solidFill>
                  <a:srgbClr val="FF0000"/>
                </a:solidFill>
                <a:latin typeface="Times New Roman" panose="02020603050405020304" pitchFamily="18" charset="0"/>
                <a:cs typeface="Times New Roman" panose="02020603050405020304" pitchFamily="18" charset="0"/>
              </a:rPr>
              <a:t> </a:t>
            </a:r>
            <a:r>
              <a:rPr lang="en-US" sz="6400" dirty="0">
                <a:solidFill>
                  <a:srgbClr val="FF0000"/>
                </a:solidFill>
                <a:latin typeface="Times New Roman" panose="02020603050405020304" pitchFamily="18" charset="0"/>
                <a:cs typeface="Times New Roman" panose="02020603050405020304" pitchFamily="18" charset="0"/>
              </a:rPr>
              <a:t>LHS, </a:t>
            </a:r>
            <a:r>
              <a:rPr lang="en-US" sz="6400" dirty="0" err="1">
                <a:solidFill>
                  <a:srgbClr val="FF0000"/>
                </a:solidFill>
                <a:latin typeface="Times New Roman" panose="02020603050405020304" pitchFamily="18" charset="0"/>
                <a:cs typeface="Times New Roman" panose="02020603050405020304" pitchFamily="18" charset="0"/>
              </a:rPr>
              <a:t>Huanca</a:t>
            </a:r>
            <a:r>
              <a:rPr lang="en-US" sz="6400" dirty="0">
                <a:solidFill>
                  <a:srgbClr val="FF0000"/>
                </a:solidFill>
                <a:latin typeface="Times New Roman" panose="02020603050405020304" pitchFamily="18" charset="0"/>
                <a:cs typeface="Times New Roman" panose="02020603050405020304" pitchFamily="18" charset="0"/>
              </a:rPr>
              <a:t> </a:t>
            </a:r>
            <a:r>
              <a:rPr lang="en-US" sz="6400" dirty="0" err="1">
                <a:solidFill>
                  <a:srgbClr val="FF0000"/>
                </a:solidFill>
                <a:latin typeface="Times New Roman" panose="02020603050405020304" pitchFamily="18" charset="0"/>
                <a:cs typeface="Times New Roman" panose="02020603050405020304" pitchFamily="18" charset="0"/>
              </a:rPr>
              <a:t>Ghislanzoni</a:t>
            </a:r>
            <a:r>
              <a:rPr lang="en-US" sz="6400" dirty="0">
                <a:solidFill>
                  <a:srgbClr val="FF0000"/>
                </a:solidFill>
                <a:latin typeface="Times New Roman" panose="02020603050405020304" pitchFamily="18" charset="0"/>
                <a:cs typeface="Times New Roman" panose="02020603050405020304" pitchFamily="18" charset="0"/>
              </a:rPr>
              <a:t> LT, </a:t>
            </a:r>
            <a:r>
              <a:rPr lang="en-US" sz="6400" dirty="0" smtClean="0">
                <a:solidFill>
                  <a:srgbClr val="FF0000"/>
                </a:solidFill>
                <a:latin typeface="Times New Roman" panose="02020603050405020304" pitchFamily="18" charset="0"/>
                <a:cs typeface="Times New Roman" panose="02020603050405020304" pitchFamily="18" charset="0"/>
              </a:rPr>
              <a:t>McNamara </a:t>
            </a:r>
            <a:r>
              <a:rPr lang="en-US" sz="6400" dirty="0">
                <a:solidFill>
                  <a:srgbClr val="FF0000"/>
                </a:solidFill>
                <a:latin typeface="Times New Roman" panose="02020603050405020304" pitchFamily="18" charset="0"/>
                <a:cs typeface="Times New Roman" panose="02020603050405020304" pitchFamily="18" charset="0"/>
              </a:rPr>
              <a:t>JA Jr. Three-dimensional </a:t>
            </a:r>
            <a:r>
              <a:rPr lang="en-US" sz="6400" dirty="0" smtClean="0">
                <a:solidFill>
                  <a:srgbClr val="FF0000"/>
                </a:solidFill>
                <a:latin typeface="Times New Roman" panose="02020603050405020304" pitchFamily="18" charset="0"/>
                <a:cs typeface="Times New Roman" panose="02020603050405020304" pitchFamily="18" charset="0"/>
              </a:rPr>
              <a:t>digital </a:t>
            </a:r>
            <a:r>
              <a:rPr lang="en-US" sz="6400" dirty="0">
                <a:solidFill>
                  <a:srgbClr val="FF0000"/>
                </a:solidFill>
                <a:latin typeface="Times New Roman" panose="02020603050405020304" pitchFamily="18" charset="0"/>
                <a:cs typeface="Times New Roman" panose="02020603050405020304" pitchFamily="18" charset="0"/>
              </a:rPr>
              <a:t>cast analysis of the effects </a:t>
            </a:r>
            <a:r>
              <a:rPr lang="en-US" sz="6400" dirty="0" smtClean="0">
                <a:solidFill>
                  <a:srgbClr val="FF0000"/>
                </a:solidFill>
                <a:latin typeface="Times New Roman" panose="02020603050405020304" pitchFamily="18" charset="0"/>
                <a:cs typeface="Times New Roman" panose="02020603050405020304" pitchFamily="18" charset="0"/>
              </a:rPr>
              <a:t>produced </a:t>
            </a:r>
            <a:r>
              <a:rPr lang="en-US" sz="6400" dirty="0">
                <a:solidFill>
                  <a:srgbClr val="FF0000"/>
                </a:solidFill>
                <a:latin typeface="Times New Roman" panose="02020603050405020304" pitchFamily="18" charset="0"/>
                <a:cs typeface="Times New Roman" panose="02020603050405020304" pitchFamily="18" charset="0"/>
              </a:rPr>
              <a:t>by a passive self-ligating </a:t>
            </a:r>
            <a:r>
              <a:rPr lang="en-US" sz="6400" dirty="0" smtClean="0">
                <a:solidFill>
                  <a:srgbClr val="FF0000"/>
                </a:solidFill>
                <a:latin typeface="Times New Roman" panose="02020603050405020304" pitchFamily="18" charset="0"/>
                <a:cs typeface="Times New Roman" panose="02020603050405020304" pitchFamily="18" charset="0"/>
              </a:rPr>
              <a:t>system</a:t>
            </a:r>
            <a:r>
              <a:rPr lang="en-US" sz="6400" dirty="0">
                <a:solidFill>
                  <a:srgbClr val="FF0000"/>
                </a:solidFill>
                <a:latin typeface="Times New Roman" panose="02020603050405020304" pitchFamily="18" charset="0"/>
                <a:cs typeface="Times New Roman" panose="02020603050405020304" pitchFamily="18" charset="0"/>
              </a:rPr>
              <a:t>. </a:t>
            </a:r>
            <a:r>
              <a:rPr lang="en-US" sz="6400" dirty="0" err="1">
                <a:solidFill>
                  <a:srgbClr val="FF0000"/>
                </a:solidFill>
                <a:latin typeface="Times New Roman" panose="02020603050405020304" pitchFamily="18" charset="0"/>
                <a:cs typeface="Times New Roman" panose="02020603050405020304" pitchFamily="18" charset="0"/>
              </a:rPr>
              <a:t>Eur</a:t>
            </a:r>
            <a:r>
              <a:rPr lang="en-US" sz="6400" dirty="0">
                <a:solidFill>
                  <a:srgbClr val="FF0000"/>
                </a:solidFill>
                <a:latin typeface="Times New Roman" panose="02020603050405020304" pitchFamily="18" charset="0"/>
                <a:cs typeface="Times New Roman" panose="02020603050405020304" pitchFamily="18" charset="0"/>
              </a:rPr>
              <a:t> J </a:t>
            </a:r>
            <a:r>
              <a:rPr lang="en-US" sz="6400" dirty="0" err="1">
                <a:solidFill>
                  <a:srgbClr val="FF0000"/>
                </a:solidFill>
                <a:latin typeface="Times New Roman" panose="02020603050405020304" pitchFamily="18" charset="0"/>
                <a:cs typeface="Times New Roman" panose="02020603050405020304" pitchFamily="18" charset="0"/>
              </a:rPr>
              <a:t>Orthod</a:t>
            </a:r>
            <a:r>
              <a:rPr lang="en-US" sz="6400" dirty="0">
                <a:solidFill>
                  <a:srgbClr val="FF0000"/>
                </a:solidFill>
                <a:latin typeface="Times New Roman" panose="02020603050405020304" pitchFamily="18" charset="0"/>
                <a:cs typeface="Times New Roman" panose="02020603050405020304" pitchFamily="18" charset="0"/>
              </a:rPr>
              <a:t>. 2016 </a:t>
            </a:r>
            <a:r>
              <a:rPr lang="en-US" sz="6400" dirty="0" smtClean="0">
                <a:solidFill>
                  <a:srgbClr val="FF0000"/>
                </a:solidFill>
                <a:latin typeface="Times New Roman" panose="02020603050405020304" pitchFamily="18" charset="0"/>
                <a:cs typeface="Times New Roman" panose="02020603050405020304" pitchFamily="18" charset="0"/>
              </a:rPr>
              <a:t>Dec;38(6</a:t>
            </a:r>
            <a:r>
              <a:rPr lang="en-US" sz="6400" dirty="0">
                <a:solidFill>
                  <a:srgbClr val="FF0000"/>
                </a:solidFill>
                <a:latin typeface="Times New Roman" panose="02020603050405020304" pitchFamily="18" charset="0"/>
                <a:cs typeface="Times New Roman" panose="02020603050405020304" pitchFamily="18" charset="0"/>
              </a:rPr>
              <a:t>):609-614</a:t>
            </a:r>
          </a:p>
          <a:p>
            <a:pPr marL="0" indent="0">
              <a:buNone/>
            </a:pPr>
            <a:r>
              <a:rPr lang="en-US" sz="6400" dirty="0">
                <a:solidFill>
                  <a:srgbClr val="FF0000"/>
                </a:solidFill>
                <a:latin typeface="Times New Roman" panose="02020603050405020304" pitchFamily="18" charset="0"/>
                <a:cs typeface="Times New Roman" panose="02020603050405020304" pitchFamily="18" charset="0"/>
              </a:rPr>
              <a:t>[7] </a:t>
            </a:r>
            <a:r>
              <a:rPr lang="en-US" sz="6400" dirty="0" err="1">
                <a:solidFill>
                  <a:srgbClr val="FF0000"/>
                </a:solidFill>
                <a:latin typeface="Times New Roman" panose="02020603050405020304" pitchFamily="18" charset="0"/>
                <a:cs typeface="Times New Roman" panose="02020603050405020304" pitchFamily="18" charset="0"/>
              </a:rPr>
              <a:t>Srinivas</a:t>
            </a:r>
            <a:r>
              <a:rPr lang="en-US" sz="6400" dirty="0">
                <a:solidFill>
                  <a:srgbClr val="FF0000"/>
                </a:solidFill>
                <a:latin typeface="Times New Roman" panose="02020603050405020304" pitchFamily="18" charset="0"/>
                <a:cs typeface="Times New Roman" panose="02020603050405020304" pitchFamily="18" charset="0"/>
              </a:rPr>
              <a:t> S. Comparison of canine </a:t>
            </a:r>
            <a:r>
              <a:rPr lang="en-US" sz="6400" dirty="0" smtClean="0">
                <a:solidFill>
                  <a:srgbClr val="FF0000"/>
                </a:solidFill>
                <a:latin typeface="Times New Roman" panose="02020603050405020304" pitchFamily="18" charset="0"/>
                <a:cs typeface="Times New Roman" panose="02020603050405020304" pitchFamily="18" charset="0"/>
              </a:rPr>
              <a:t>retraction </a:t>
            </a:r>
            <a:r>
              <a:rPr lang="en-US" sz="6400" dirty="0">
                <a:solidFill>
                  <a:srgbClr val="FF0000"/>
                </a:solidFill>
                <a:latin typeface="Times New Roman" panose="02020603050405020304" pitchFamily="18" charset="0"/>
                <a:cs typeface="Times New Roman" panose="02020603050405020304" pitchFamily="18" charset="0"/>
              </a:rPr>
              <a:t>with self-ligated and </a:t>
            </a:r>
            <a:r>
              <a:rPr lang="en-US" sz="6400" dirty="0" smtClean="0">
                <a:solidFill>
                  <a:srgbClr val="FF0000"/>
                </a:solidFill>
                <a:latin typeface="Times New Roman" panose="02020603050405020304" pitchFamily="18" charset="0"/>
                <a:cs typeface="Times New Roman" panose="02020603050405020304" pitchFamily="18" charset="0"/>
              </a:rPr>
              <a:t>conventional </a:t>
            </a:r>
            <a:r>
              <a:rPr lang="en-US" sz="6400" dirty="0">
                <a:solidFill>
                  <a:srgbClr val="FF0000"/>
                </a:solidFill>
                <a:latin typeface="Times New Roman" panose="02020603050405020304" pitchFamily="18" charset="0"/>
                <a:cs typeface="Times New Roman" panose="02020603050405020304" pitchFamily="18" charset="0"/>
              </a:rPr>
              <a:t>ligated brackets-a clinical </a:t>
            </a:r>
            <a:r>
              <a:rPr lang="en-US" sz="6400" dirty="0" smtClean="0">
                <a:solidFill>
                  <a:srgbClr val="FF0000"/>
                </a:solidFill>
                <a:latin typeface="Times New Roman" panose="02020603050405020304" pitchFamily="18" charset="0"/>
                <a:cs typeface="Times New Roman" panose="02020603050405020304" pitchFamily="18" charset="0"/>
              </a:rPr>
              <a:t>study</a:t>
            </a:r>
            <a:r>
              <a:rPr lang="en-US" sz="6400" dirty="0">
                <a:solidFill>
                  <a:srgbClr val="FF0000"/>
                </a:solidFill>
                <a:latin typeface="Times New Roman" panose="02020603050405020304" pitchFamily="18" charset="0"/>
                <a:cs typeface="Times New Roman" panose="02020603050405020304" pitchFamily="18" charset="0"/>
              </a:rPr>
              <a:t>. India: Thesis in fulfillment of </a:t>
            </a:r>
            <a:r>
              <a:rPr lang="en-US" sz="6400" dirty="0" smtClean="0">
                <a:solidFill>
                  <a:srgbClr val="FF0000"/>
                </a:solidFill>
                <a:latin typeface="Times New Roman" panose="02020603050405020304" pitchFamily="18" charset="0"/>
                <a:cs typeface="Times New Roman" panose="02020603050405020304" pitchFamily="18" charset="0"/>
              </a:rPr>
              <a:t>postgraduate </a:t>
            </a:r>
            <a:r>
              <a:rPr lang="en-US" sz="6400" dirty="0">
                <a:solidFill>
                  <a:srgbClr val="FF0000"/>
                </a:solidFill>
                <a:latin typeface="Times New Roman" panose="02020603050405020304" pitchFamily="18" charset="0"/>
                <a:cs typeface="Times New Roman" panose="02020603050405020304" pitchFamily="18" charset="0"/>
              </a:rPr>
              <a:t>degree, </a:t>
            </a:r>
            <a:r>
              <a:rPr lang="en-US" sz="6400" dirty="0" err="1">
                <a:solidFill>
                  <a:srgbClr val="FF0000"/>
                </a:solidFill>
                <a:latin typeface="Times New Roman" panose="02020603050405020304" pitchFamily="18" charset="0"/>
                <a:cs typeface="Times New Roman" panose="02020603050405020304" pitchFamily="18" charset="0"/>
              </a:rPr>
              <a:t>Tamilnadu</a:t>
            </a:r>
            <a:r>
              <a:rPr lang="en-US" sz="6400" dirty="0">
                <a:solidFill>
                  <a:srgbClr val="FF0000"/>
                </a:solidFill>
                <a:latin typeface="Times New Roman" panose="02020603050405020304" pitchFamily="18" charset="0"/>
                <a:cs typeface="Times New Roman" panose="02020603050405020304" pitchFamily="18" charset="0"/>
              </a:rPr>
              <a:t> </a:t>
            </a:r>
            <a:r>
              <a:rPr lang="en-US" sz="6400" dirty="0" smtClean="0">
                <a:solidFill>
                  <a:srgbClr val="FF0000"/>
                </a:solidFill>
                <a:latin typeface="Times New Roman" panose="02020603050405020304" pitchFamily="18" charset="0"/>
                <a:cs typeface="Times New Roman" panose="02020603050405020304" pitchFamily="18" charset="0"/>
              </a:rPr>
              <a:t>Medical </a:t>
            </a:r>
            <a:r>
              <a:rPr lang="en-US" sz="6400" dirty="0">
                <a:solidFill>
                  <a:srgbClr val="FF0000"/>
                </a:solidFill>
                <a:latin typeface="Times New Roman" panose="02020603050405020304" pitchFamily="18" charset="0"/>
                <a:cs typeface="Times New Roman" panose="02020603050405020304" pitchFamily="18" charset="0"/>
              </a:rPr>
              <a:t>University, Chennai; 2003</a:t>
            </a:r>
          </a:p>
          <a:p>
            <a:pPr marL="0" indent="0">
              <a:buNone/>
            </a:pPr>
            <a:r>
              <a:rPr lang="en-US" sz="6400" dirty="0">
                <a:solidFill>
                  <a:srgbClr val="FF0000"/>
                </a:solidFill>
                <a:latin typeface="Times New Roman" panose="02020603050405020304" pitchFamily="18" charset="0"/>
                <a:cs typeface="Times New Roman" panose="02020603050405020304" pitchFamily="18" charset="0"/>
              </a:rPr>
              <a:t>[8] </a:t>
            </a:r>
            <a:r>
              <a:rPr lang="en-US" sz="6400" dirty="0" err="1">
                <a:solidFill>
                  <a:srgbClr val="FF0000"/>
                </a:solidFill>
                <a:latin typeface="Times New Roman" panose="02020603050405020304" pitchFamily="18" charset="0"/>
                <a:cs typeface="Times New Roman" panose="02020603050405020304" pitchFamily="18" charset="0"/>
              </a:rPr>
              <a:t>Eberting</a:t>
            </a:r>
            <a:r>
              <a:rPr lang="en-US" sz="6400" dirty="0">
                <a:solidFill>
                  <a:srgbClr val="FF0000"/>
                </a:solidFill>
                <a:latin typeface="Times New Roman" panose="02020603050405020304" pitchFamily="18" charset="0"/>
                <a:cs typeface="Times New Roman" panose="02020603050405020304" pitchFamily="18" charset="0"/>
              </a:rPr>
              <a:t> JJ, </a:t>
            </a:r>
            <a:r>
              <a:rPr lang="en-US" sz="6400" dirty="0" err="1">
                <a:solidFill>
                  <a:srgbClr val="FF0000"/>
                </a:solidFill>
                <a:latin typeface="Times New Roman" panose="02020603050405020304" pitchFamily="18" charset="0"/>
                <a:cs typeface="Times New Roman" panose="02020603050405020304" pitchFamily="18" charset="0"/>
              </a:rPr>
              <a:t>Straja</a:t>
            </a:r>
            <a:r>
              <a:rPr lang="en-US" sz="6400" dirty="0">
                <a:solidFill>
                  <a:srgbClr val="FF0000"/>
                </a:solidFill>
                <a:latin typeface="Times New Roman" panose="02020603050405020304" pitchFamily="18" charset="0"/>
                <a:cs typeface="Times New Roman" panose="02020603050405020304" pitchFamily="18" charset="0"/>
              </a:rPr>
              <a:t> SR, </a:t>
            </a:r>
            <a:r>
              <a:rPr lang="en-US" sz="6400" dirty="0" err="1">
                <a:solidFill>
                  <a:srgbClr val="FF0000"/>
                </a:solidFill>
                <a:latin typeface="Times New Roman" panose="02020603050405020304" pitchFamily="18" charset="0"/>
                <a:cs typeface="Times New Roman" panose="02020603050405020304" pitchFamily="18" charset="0"/>
              </a:rPr>
              <a:t>Tuncay</a:t>
            </a:r>
            <a:r>
              <a:rPr lang="en-US" sz="6400" dirty="0">
                <a:solidFill>
                  <a:srgbClr val="FF0000"/>
                </a:solidFill>
                <a:latin typeface="Times New Roman" panose="02020603050405020304" pitchFamily="18" charset="0"/>
                <a:cs typeface="Times New Roman" panose="02020603050405020304" pitchFamily="18" charset="0"/>
              </a:rPr>
              <a:t> OC. </a:t>
            </a:r>
            <a:r>
              <a:rPr lang="en-US" sz="6400" dirty="0" smtClean="0">
                <a:solidFill>
                  <a:srgbClr val="FF0000"/>
                </a:solidFill>
                <a:latin typeface="Times New Roman" panose="02020603050405020304" pitchFamily="18" charset="0"/>
                <a:cs typeface="Times New Roman" panose="02020603050405020304" pitchFamily="18" charset="0"/>
              </a:rPr>
              <a:t>Treatment </a:t>
            </a:r>
            <a:r>
              <a:rPr lang="en-US" sz="6400" dirty="0">
                <a:solidFill>
                  <a:srgbClr val="FF0000"/>
                </a:solidFill>
                <a:latin typeface="Times New Roman" panose="02020603050405020304" pitchFamily="18" charset="0"/>
                <a:cs typeface="Times New Roman" panose="02020603050405020304" pitchFamily="18" charset="0"/>
              </a:rPr>
              <a:t>time, outcome, and </a:t>
            </a:r>
            <a:r>
              <a:rPr lang="en-US" sz="6400" dirty="0" smtClean="0">
                <a:solidFill>
                  <a:srgbClr val="FF0000"/>
                </a:solidFill>
                <a:latin typeface="Times New Roman" panose="02020603050405020304" pitchFamily="18" charset="0"/>
                <a:cs typeface="Times New Roman" panose="02020603050405020304" pitchFamily="18" charset="0"/>
              </a:rPr>
              <a:t>patient satisfaction </a:t>
            </a:r>
            <a:r>
              <a:rPr lang="en-US" sz="6400" dirty="0">
                <a:solidFill>
                  <a:srgbClr val="FF0000"/>
                </a:solidFill>
                <a:latin typeface="Times New Roman" panose="02020603050405020304" pitchFamily="18" charset="0"/>
                <a:cs typeface="Times New Roman" panose="02020603050405020304" pitchFamily="18" charset="0"/>
              </a:rPr>
              <a:t>comparisons of Damon and </a:t>
            </a:r>
            <a:r>
              <a:rPr lang="en-US" sz="6400" dirty="0" smtClean="0">
                <a:solidFill>
                  <a:srgbClr val="FF0000"/>
                </a:solidFill>
                <a:latin typeface="Times New Roman" panose="02020603050405020304" pitchFamily="18" charset="0"/>
                <a:cs typeface="Times New Roman" panose="02020603050405020304" pitchFamily="18" charset="0"/>
              </a:rPr>
              <a:t>conventional </a:t>
            </a:r>
            <a:r>
              <a:rPr lang="en-US" sz="6400" dirty="0">
                <a:solidFill>
                  <a:srgbClr val="FF0000"/>
                </a:solidFill>
                <a:latin typeface="Times New Roman" panose="02020603050405020304" pitchFamily="18" charset="0"/>
                <a:cs typeface="Times New Roman" panose="02020603050405020304" pitchFamily="18" charset="0"/>
              </a:rPr>
              <a:t>brackets. </a:t>
            </a:r>
            <a:r>
              <a:rPr lang="en-US" sz="6400" dirty="0" err="1">
                <a:solidFill>
                  <a:srgbClr val="FF0000"/>
                </a:solidFill>
                <a:latin typeface="Times New Roman" panose="02020603050405020304" pitchFamily="18" charset="0"/>
                <a:cs typeface="Times New Roman" panose="02020603050405020304" pitchFamily="18" charset="0"/>
              </a:rPr>
              <a:t>Clin</a:t>
            </a:r>
            <a:r>
              <a:rPr lang="en-US" sz="6400" dirty="0">
                <a:solidFill>
                  <a:srgbClr val="FF0000"/>
                </a:solidFill>
                <a:latin typeface="Times New Roman" panose="02020603050405020304" pitchFamily="18" charset="0"/>
                <a:cs typeface="Times New Roman" panose="02020603050405020304" pitchFamily="18" charset="0"/>
              </a:rPr>
              <a:t> </a:t>
            </a:r>
            <a:r>
              <a:rPr lang="en-US" sz="6400" dirty="0" err="1">
                <a:solidFill>
                  <a:srgbClr val="FF0000"/>
                </a:solidFill>
                <a:latin typeface="Times New Roman" panose="02020603050405020304" pitchFamily="18" charset="0"/>
                <a:cs typeface="Times New Roman" panose="02020603050405020304" pitchFamily="18" charset="0"/>
              </a:rPr>
              <a:t>Orthod</a:t>
            </a:r>
            <a:r>
              <a:rPr lang="en-US" sz="6400" dirty="0">
                <a:solidFill>
                  <a:srgbClr val="FF0000"/>
                </a:solidFill>
                <a:latin typeface="Times New Roman" panose="02020603050405020304" pitchFamily="18" charset="0"/>
                <a:cs typeface="Times New Roman" panose="02020603050405020304" pitchFamily="18" charset="0"/>
              </a:rPr>
              <a:t> Res. </a:t>
            </a:r>
          </a:p>
          <a:p>
            <a:pPr marL="0" indent="0">
              <a:buNone/>
            </a:pPr>
            <a:r>
              <a:rPr lang="en-US" sz="6400" dirty="0">
                <a:solidFill>
                  <a:srgbClr val="FF0000"/>
                </a:solidFill>
                <a:latin typeface="Times New Roman" panose="02020603050405020304" pitchFamily="18" charset="0"/>
                <a:cs typeface="Times New Roman" panose="02020603050405020304" pitchFamily="18" charset="0"/>
              </a:rPr>
              <a:t>2001 Nov;4(4):228-234</a:t>
            </a:r>
          </a:p>
          <a:p>
            <a:pPr marL="0" indent="0">
              <a:buNone/>
            </a:pPr>
            <a:r>
              <a:rPr lang="en-US" sz="6400" dirty="0">
                <a:solidFill>
                  <a:srgbClr val="FF0000"/>
                </a:solidFill>
                <a:latin typeface="Times New Roman" panose="02020603050405020304" pitchFamily="18" charset="0"/>
                <a:cs typeface="Times New Roman" panose="02020603050405020304" pitchFamily="18" charset="0"/>
              </a:rPr>
              <a:t>[9] Harradine NW. Self-ligating brackets </a:t>
            </a:r>
            <a:r>
              <a:rPr lang="en-US" sz="6400" dirty="0" smtClean="0">
                <a:solidFill>
                  <a:srgbClr val="FF0000"/>
                </a:solidFill>
                <a:latin typeface="Times New Roman" panose="02020603050405020304" pitchFamily="18" charset="0"/>
                <a:cs typeface="Times New Roman" panose="02020603050405020304" pitchFamily="18" charset="0"/>
              </a:rPr>
              <a:t>and </a:t>
            </a:r>
            <a:r>
              <a:rPr lang="en-US" sz="6400" dirty="0">
                <a:solidFill>
                  <a:srgbClr val="FF0000"/>
                </a:solidFill>
                <a:latin typeface="Times New Roman" panose="02020603050405020304" pitchFamily="18" charset="0"/>
                <a:cs typeface="Times New Roman" panose="02020603050405020304" pitchFamily="18" charset="0"/>
              </a:rPr>
              <a:t>treatment efficiency. </a:t>
            </a:r>
            <a:r>
              <a:rPr lang="en-US" sz="6400" dirty="0" err="1">
                <a:solidFill>
                  <a:srgbClr val="FF0000"/>
                </a:solidFill>
                <a:latin typeface="Times New Roman" panose="02020603050405020304" pitchFamily="18" charset="0"/>
                <a:cs typeface="Times New Roman" panose="02020603050405020304" pitchFamily="18" charset="0"/>
              </a:rPr>
              <a:t>Clin</a:t>
            </a:r>
            <a:r>
              <a:rPr lang="en-US" sz="6400" dirty="0">
                <a:solidFill>
                  <a:srgbClr val="FF0000"/>
                </a:solidFill>
                <a:latin typeface="Times New Roman" panose="02020603050405020304" pitchFamily="18" charset="0"/>
                <a:cs typeface="Times New Roman" panose="02020603050405020304" pitchFamily="18" charset="0"/>
              </a:rPr>
              <a:t> </a:t>
            </a:r>
            <a:r>
              <a:rPr lang="en-US" sz="6400" dirty="0" err="1">
                <a:solidFill>
                  <a:srgbClr val="FF0000"/>
                </a:solidFill>
                <a:latin typeface="Times New Roman" panose="02020603050405020304" pitchFamily="18" charset="0"/>
                <a:cs typeface="Times New Roman" panose="02020603050405020304" pitchFamily="18" charset="0"/>
              </a:rPr>
              <a:t>Orthod</a:t>
            </a:r>
            <a:r>
              <a:rPr lang="en-US" sz="6400" dirty="0">
                <a:solidFill>
                  <a:srgbClr val="FF0000"/>
                </a:solidFill>
                <a:latin typeface="Times New Roman" panose="02020603050405020304" pitchFamily="18" charset="0"/>
                <a:cs typeface="Times New Roman" panose="02020603050405020304" pitchFamily="18" charset="0"/>
              </a:rPr>
              <a:t> </a:t>
            </a:r>
          </a:p>
          <a:p>
            <a:pPr marL="0" indent="0">
              <a:buNone/>
            </a:pPr>
            <a:r>
              <a:rPr lang="en-US" sz="6400" dirty="0">
                <a:solidFill>
                  <a:srgbClr val="FF0000"/>
                </a:solidFill>
                <a:latin typeface="Times New Roman" panose="02020603050405020304" pitchFamily="18" charset="0"/>
                <a:cs typeface="Times New Roman" panose="02020603050405020304" pitchFamily="18" charset="0"/>
              </a:rPr>
              <a:t>Res. 2001 Nov;4(4):220-227</a:t>
            </a:r>
          </a:p>
        </p:txBody>
      </p:sp>
    </p:spTree>
    <p:extLst>
      <p:ext uri="{BB962C8B-B14F-4D97-AF65-F5344CB8AC3E}">
        <p14:creationId xmlns:p14="http://schemas.microsoft.com/office/powerpoint/2010/main" val="2586172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74" y="365125"/>
            <a:ext cx="923925" cy="1460500"/>
          </a:xfrm>
        </p:spPr>
        <p:txBody>
          <a:bodyPr/>
          <a:lstStyle/>
          <a:p>
            <a:endParaRPr lang="en-US" dirty="0"/>
          </a:p>
        </p:txBody>
      </p:sp>
      <p:sp>
        <p:nvSpPr>
          <p:cNvPr id="3" name="Content Placeholder 2"/>
          <p:cNvSpPr>
            <a:spLocks noGrp="1"/>
          </p:cNvSpPr>
          <p:nvPr>
            <p:ph idx="1"/>
          </p:nvPr>
        </p:nvSpPr>
        <p:spPr>
          <a:xfrm>
            <a:off x="214313" y="485775"/>
            <a:ext cx="11139487" cy="5691188"/>
          </a:xfrm>
        </p:spPr>
        <p:txBody>
          <a:bodyPr>
            <a:noAutofit/>
          </a:bodyPr>
          <a:lstStyle/>
          <a:p>
            <a:pPr marL="0" indent="0">
              <a:buNone/>
            </a:pPr>
            <a:r>
              <a:rPr lang="en-US" sz="2000" dirty="0">
                <a:solidFill>
                  <a:srgbClr val="FF0000"/>
                </a:solidFill>
                <a:latin typeface="Times New Roman" panose="02020603050405020304" pitchFamily="18" charset="0"/>
                <a:cs typeface="Times New Roman" panose="02020603050405020304" pitchFamily="18" charset="0"/>
              </a:rPr>
              <a:t>[10] </a:t>
            </a:r>
            <a:r>
              <a:rPr lang="en-US" sz="2000" dirty="0" err="1">
                <a:solidFill>
                  <a:srgbClr val="FF0000"/>
                </a:solidFill>
                <a:latin typeface="Times New Roman" panose="02020603050405020304" pitchFamily="18" charset="0"/>
                <a:cs typeface="Times New Roman" panose="02020603050405020304" pitchFamily="18" charset="0"/>
              </a:rPr>
              <a:t>Maijer</a:t>
            </a:r>
            <a:r>
              <a:rPr lang="en-US" sz="2000" dirty="0">
                <a:solidFill>
                  <a:srgbClr val="FF0000"/>
                </a:solidFill>
                <a:latin typeface="Times New Roman" panose="02020603050405020304" pitchFamily="18" charset="0"/>
                <a:cs typeface="Times New Roman" panose="02020603050405020304" pitchFamily="18" charset="0"/>
              </a:rPr>
              <a:t> R, Smith DC. Time savings </a:t>
            </a:r>
            <a:r>
              <a:rPr lang="en-US" sz="2000" dirty="0" smtClean="0">
                <a:solidFill>
                  <a:srgbClr val="FF0000"/>
                </a:solidFill>
                <a:latin typeface="Times New Roman" panose="02020603050405020304" pitchFamily="18" charset="0"/>
                <a:cs typeface="Times New Roman" panose="02020603050405020304" pitchFamily="18" charset="0"/>
              </a:rPr>
              <a:t>with </a:t>
            </a:r>
            <a:r>
              <a:rPr lang="en-US" sz="2000" dirty="0">
                <a:solidFill>
                  <a:srgbClr val="FF0000"/>
                </a:solidFill>
                <a:latin typeface="Times New Roman" panose="02020603050405020304" pitchFamily="18" charset="0"/>
                <a:cs typeface="Times New Roman" panose="02020603050405020304" pitchFamily="18" charset="0"/>
              </a:rPr>
              <a:t>self-ligating brackets. J </a:t>
            </a:r>
            <a:r>
              <a:rPr lang="en-US" sz="2000" dirty="0" err="1">
                <a:solidFill>
                  <a:srgbClr val="FF0000"/>
                </a:solidFill>
                <a:latin typeface="Times New Roman" panose="02020603050405020304" pitchFamily="18" charset="0"/>
                <a:cs typeface="Times New Roman" panose="02020603050405020304" pitchFamily="18" charset="0"/>
              </a:rPr>
              <a:t>Clin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Orthod</a:t>
            </a:r>
            <a:r>
              <a:rPr lang="en-US" sz="2000" dirty="0">
                <a:solidFill>
                  <a:srgbClr val="FF0000"/>
                </a:solidFill>
                <a:latin typeface="Times New Roman" panose="02020603050405020304" pitchFamily="18" charset="0"/>
                <a:cs typeface="Times New Roman" panose="02020603050405020304" pitchFamily="18" charset="0"/>
              </a:rPr>
              <a:t>. 1990 Jan;24(1):29-31</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[11] </a:t>
            </a:r>
            <a:r>
              <a:rPr lang="en-US" sz="2000" dirty="0" err="1">
                <a:solidFill>
                  <a:srgbClr val="FF0000"/>
                </a:solidFill>
                <a:latin typeface="Times New Roman" panose="02020603050405020304" pitchFamily="18" charset="0"/>
                <a:cs typeface="Times New Roman" panose="02020603050405020304" pitchFamily="18" charset="0"/>
              </a:rPr>
              <a:t>Carels</a:t>
            </a:r>
            <a:r>
              <a:rPr lang="en-US" sz="2000" dirty="0">
                <a:solidFill>
                  <a:srgbClr val="FF0000"/>
                </a:solidFill>
                <a:latin typeface="Times New Roman" panose="02020603050405020304" pitchFamily="18" charset="0"/>
                <a:cs typeface="Times New Roman" panose="02020603050405020304" pitchFamily="18" charset="0"/>
              </a:rPr>
              <a:t> C, </a:t>
            </a:r>
            <a:r>
              <a:rPr lang="en-US" sz="2000" dirty="0" err="1">
                <a:solidFill>
                  <a:srgbClr val="FF0000"/>
                </a:solidFill>
                <a:latin typeface="Times New Roman" panose="02020603050405020304" pitchFamily="18" charset="0"/>
                <a:cs typeface="Times New Roman" panose="02020603050405020304" pitchFamily="18" charset="0"/>
              </a:rPr>
              <a:t>Willems</a:t>
            </a:r>
            <a:r>
              <a:rPr lang="en-US" sz="2000" dirty="0">
                <a:solidFill>
                  <a:srgbClr val="FF0000"/>
                </a:solidFill>
                <a:latin typeface="Times New Roman" panose="02020603050405020304" pitchFamily="18" charset="0"/>
                <a:cs typeface="Times New Roman" panose="02020603050405020304" pitchFamily="18" charset="0"/>
              </a:rPr>
              <a:t> G. The Future of </a:t>
            </a:r>
            <a:r>
              <a:rPr lang="en-US" sz="2000" dirty="0" smtClean="0">
                <a:solidFill>
                  <a:srgbClr val="FF0000"/>
                </a:solidFill>
                <a:latin typeface="Times New Roman" panose="02020603050405020304" pitchFamily="18" charset="0"/>
                <a:cs typeface="Times New Roman" panose="02020603050405020304" pitchFamily="18" charset="0"/>
              </a:rPr>
              <a:t> Orthodontics</a:t>
            </a:r>
            <a:r>
              <a:rPr lang="en-US" sz="2000" dirty="0">
                <a:solidFill>
                  <a:srgbClr val="FF0000"/>
                </a:solidFill>
                <a:latin typeface="Times New Roman" panose="02020603050405020304" pitchFamily="18" charset="0"/>
                <a:cs typeface="Times New Roman" panose="02020603050405020304" pitchFamily="18" charset="0"/>
              </a:rPr>
              <a:t>. Leuven University Press; </a:t>
            </a:r>
            <a:r>
              <a:rPr lang="en-US" sz="2000" dirty="0" smtClean="0">
                <a:solidFill>
                  <a:srgbClr val="FF0000"/>
                </a:solidFill>
                <a:latin typeface="Times New Roman" panose="02020603050405020304" pitchFamily="18" charset="0"/>
                <a:cs typeface="Times New Roman" panose="02020603050405020304" pitchFamily="18" charset="0"/>
              </a:rPr>
              <a:t>1998</a:t>
            </a:r>
            <a:r>
              <a:rPr lang="en-US" sz="2000" dirty="0">
                <a:solidFill>
                  <a:srgbClr val="FF0000"/>
                </a:solidFill>
                <a:latin typeface="Times New Roman" panose="02020603050405020304" pitchFamily="18" charset="0"/>
                <a:cs typeface="Times New Roman" panose="02020603050405020304" pitchFamily="18" charset="0"/>
              </a:rPr>
              <a:t>. 281 p.</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[12] McLaughlin RP, Bennett JC, </a:t>
            </a:r>
            <a:r>
              <a:rPr lang="en-US" sz="2000" dirty="0" err="1" smtClean="0">
                <a:solidFill>
                  <a:srgbClr val="FF0000"/>
                </a:solidFill>
                <a:latin typeface="Times New Roman" panose="02020603050405020304" pitchFamily="18" charset="0"/>
                <a:cs typeface="Times New Roman" panose="02020603050405020304" pitchFamily="18" charset="0"/>
              </a:rPr>
              <a:t>Trevisi</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HJ. Systemized Orthodontic </a:t>
            </a:r>
            <a:r>
              <a:rPr lang="en-US" sz="2000" dirty="0" smtClean="0">
                <a:solidFill>
                  <a:srgbClr val="FF0000"/>
                </a:solidFill>
                <a:latin typeface="Times New Roman" panose="02020603050405020304" pitchFamily="18" charset="0"/>
                <a:cs typeface="Times New Roman" panose="02020603050405020304" pitchFamily="18" charset="0"/>
              </a:rPr>
              <a:t>Treatment </a:t>
            </a:r>
            <a:r>
              <a:rPr lang="en-US" sz="2000" dirty="0">
                <a:solidFill>
                  <a:srgbClr val="FF0000"/>
                </a:solidFill>
                <a:latin typeface="Times New Roman" panose="02020603050405020304" pitchFamily="18" charset="0"/>
                <a:cs typeface="Times New Roman" panose="02020603050405020304" pitchFamily="18" charset="0"/>
              </a:rPr>
              <a:t>Mechanics. Mosby; </a:t>
            </a:r>
            <a:r>
              <a:rPr lang="en-US" sz="2000" dirty="0" smtClean="0">
                <a:solidFill>
                  <a:srgbClr val="FF0000"/>
                </a:solidFill>
                <a:latin typeface="Times New Roman" panose="02020603050405020304" pitchFamily="18" charset="0"/>
                <a:cs typeface="Times New Roman" panose="02020603050405020304" pitchFamily="18" charset="0"/>
              </a:rPr>
              <a:t>2001</a:t>
            </a:r>
            <a:r>
              <a:rPr lang="en-US" sz="2000" dirty="0">
                <a:solidFill>
                  <a:srgbClr val="FF0000"/>
                </a:solidFill>
                <a:latin typeface="Times New Roman" panose="02020603050405020304" pitchFamily="18" charset="0"/>
                <a:cs typeface="Times New Roman" panose="02020603050405020304" pitchFamily="18" charset="0"/>
              </a:rPr>
              <a:t>. 324 p.</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[13] Fleming PS, </a:t>
            </a:r>
            <a:r>
              <a:rPr lang="en-US" sz="2000" dirty="0" err="1">
                <a:solidFill>
                  <a:srgbClr val="FF0000"/>
                </a:solidFill>
                <a:latin typeface="Times New Roman" panose="02020603050405020304" pitchFamily="18" charset="0"/>
                <a:cs typeface="Times New Roman" panose="02020603050405020304" pitchFamily="18" charset="0"/>
              </a:rPr>
              <a:t>DiBiase</a:t>
            </a:r>
            <a:r>
              <a:rPr lang="en-US" sz="2000" dirty="0">
                <a:solidFill>
                  <a:srgbClr val="FF0000"/>
                </a:solidFill>
                <a:latin typeface="Times New Roman" panose="02020603050405020304" pitchFamily="18" charset="0"/>
                <a:cs typeface="Times New Roman" panose="02020603050405020304" pitchFamily="18" charset="0"/>
              </a:rPr>
              <a:t> AT, </a:t>
            </a:r>
            <a:r>
              <a:rPr lang="en-US" sz="2000" dirty="0" err="1">
                <a:solidFill>
                  <a:srgbClr val="FF0000"/>
                </a:solidFill>
                <a:latin typeface="Times New Roman" panose="02020603050405020304" pitchFamily="18" charset="0"/>
                <a:cs typeface="Times New Roman" panose="02020603050405020304" pitchFamily="18" charset="0"/>
              </a:rPr>
              <a:t>Sarri</a:t>
            </a:r>
            <a:r>
              <a:rPr lang="en-US" sz="2000" dirty="0">
                <a:solidFill>
                  <a:srgbClr val="FF0000"/>
                </a:solidFill>
                <a:latin typeface="Times New Roman" panose="02020603050405020304" pitchFamily="18" charset="0"/>
                <a:cs typeface="Times New Roman" panose="02020603050405020304" pitchFamily="18" charset="0"/>
              </a:rPr>
              <a:t> G, </a:t>
            </a:r>
            <a:r>
              <a:rPr lang="en-US" sz="2000" dirty="0" smtClean="0">
                <a:solidFill>
                  <a:srgbClr val="FF0000"/>
                </a:solidFill>
                <a:latin typeface="Times New Roman" panose="02020603050405020304" pitchFamily="18" charset="0"/>
                <a:cs typeface="Times New Roman" panose="02020603050405020304" pitchFamily="18" charset="0"/>
              </a:rPr>
              <a:t>Lee </a:t>
            </a:r>
            <a:r>
              <a:rPr lang="en-US" sz="2000" dirty="0">
                <a:solidFill>
                  <a:srgbClr val="FF0000"/>
                </a:solidFill>
                <a:latin typeface="Times New Roman" panose="02020603050405020304" pitchFamily="18" charset="0"/>
                <a:cs typeface="Times New Roman" panose="02020603050405020304" pitchFamily="18" charset="0"/>
              </a:rPr>
              <a:t>RT. Comparison of mandibular arch </a:t>
            </a:r>
            <a:r>
              <a:rPr lang="en-US" sz="2000" dirty="0" smtClean="0">
                <a:solidFill>
                  <a:srgbClr val="FF0000"/>
                </a:solidFill>
                <a:latin typeface="Times New Roman" panose="02020603050405020304" pitchFamily="18" charset="0"/>
                <a:cs typeface="Times New Roman" panose="02020603050405020304" pitchFamily="18" charset="0"/>
              </a:rPr>
              <a:t>changes </a:t>
            </a:r>
            <a:r>
              <a:rPr lang="en-US" sz="2000" dirty="0">
                <a:solidFill>
                  <a:srgbClr val="FF0000"/>
                </a:solidFill>
                <a:latin typeface="Times New Roman" panose="02020603050405020304" pitchFamily="18" charset="0"/>
                <a:cs typeface="Times New Roman" panose="02020603050405020304" pitchFamily="18" charset="0"/>
              </a:rPr>
              <a:t>during alignment and leveling </a:t>
            </a:r>
            <a:r>
              <a:rPr lang="en-US" sz="2000" dirty="0" smtClean="0">
                <a:solidFill>
                  <a:srgbClr val="FF0000"/>
                </a:solidFill>
                <a:latin typeface="Times New Roman" panose="02020603050405020304" pitchFamily="18" charset="0"/>
                <a:cs typeface="Times New Roman" panose="02020603050405020304" pitchFamily="18" charset="0"/>
              </a:rPr>
              <a:t>with </a:t>
            </a:r>
            <a:r>
              <a:rPr lang="en-US" sz="2000" dirty="0">
                <a:solidFill>
                  <a:srgbClr val="FF0000"/>
                </a:solidFill>
                <a:latin typeface="Times New Roman" panose="02020603050405020304" pitchFamily="18" charset="0"/>
                <a:cs typeface="Times New Roman" panose="02020603050405020304" pitchFamily="18" charset="0"/>
              </a:rPr>
              <a:t>2 </a:t>
            </a:r>
            <a:r>
              <a:rPr lang="en-US" sz="2000" dirty="0" err="1">
                <a:solidFill>
                  <a:srgbClr val="FF0000"/>
                </a:solidFill>
                <a:latin typeface="Times New Roman" panose="02020603050405020304" pitchFamily="18" charset="0"/>
                <a:cs typeface="Times New Roman" panose="02020603050405020304" pitchFamily="18" charset="0"/>
              </a:rPr>
              <a:t>preadjusted</a:t>
            </a:r>
            <a:r>
              <a:rPr lang="en-US" sz="2000" dirty="0">
                <a:solidFill>
                  <a:srgbClr val="FF0000"/>
                </a:solidFill>
                <a:latin typeface="Times New Roman" panose="02020603050405020304" pitchFamily="18" charset="0"/>
                <a:cs typeface="Times New Roman" panose="02020603050405020304" pitchFamily="18" charset="0"/>
              </a:rPr>
              <a:t> edgewise appliances. </a:t>
            </a:r>
            <a:r>
              <a:rPr lang="en-US" sz="2000" dirty="0" smtClean="0">
                <a:solidFill>
                  <a:srgbClr val="FF0000"/>
                </a:solidFill>
                <a:latin typeface="Times New Roman" panose="02020603050405020304" pitchFamily="18" charset="0"/>
                <a:cs typeface="Times New Roman" panose="02020603050405020304" pitchFamily="18" charset="0"/>
              </a:rPr>
              <a:t>Am </a:t>
            </a:r>
            <a:r>
              <a:rPr lang="en-US" sz="2000" dirty="0">
                <a:solidFill>
                  <a:srgbClr val="FF0000"/>
                </a:solidFill>
                <a:latin typeface="Times New Roman" panose="02020603050405020304" pitchFamily="18" charset="0"/>
                <a:cs typeface="Times New Roman" panose="02020603050405020304" pitchFamily="18" charset="0"/>
              </a:rPr>
              <a:t>J </a:t>
            </a:r>
            <a:r>
              <a:rPr lang="en-US" sz="2000" dirty="0" err="1">
                <a:solidFill>
                  <a:srgbClr val="FF0000"/>
                </a:solidFill>
                <a:latin typeface="Times New Roman" panose="02020603050405020304" pitchFamily="18" charset="0"/>
                <a:cs typeface="Times New Roman" panose="02020603050405020304" pitchFamily="18" charset="0"/>
              </a:rPr>
              <a:t>Orthod</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Dentofacial</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Orthop</a:t>
            </a:r>
            <a:r>
              <a:rPr lang="en-US" sz="2000" dirty="0">
                <a:solidFill>
                  <a:srgbClr val="FF0000"/>
                </a:solidFill>
                <a:latin typeface="Times New Roman" panose="02020603050405020304" pitchFamily="18" charset="0"/>
                <a:cs typeface="Times New Roman" panose="02020603050405020304" pitchFamily="18" charset="0"/>
              </a:rPr>
              <a:t>. 2009 </a:t>
            </a:r>
            <a:r>
              <a:rPr lang="en-US" sz="2000" dirty="0" smtClean="0">
                <a:solidFill>
                  <a:srgbClr val="FF0000"/>
                </a:solidFill>
                <a:latin typeface="Times New Roman" panose="02020603050405020304" pitchFamily="18" charset="0"/>
                <a:cs typeface="Times New Roman" panose="02020603050405020304" pitchFamily="18" charset="0"/>
              </a:rPr>
              <a:t>Sep;136(3</a:t>
            </a:r>
            <a:r>
              <a:rPr lang="en-US" sz="2000" dirty="0">
                <a:solidFill>
                  <a:srgbClr val="FF0000"/>
                </a:solidFill>
                <a:latin typeface="Times New Roman" panose="02020603050405020304" pitchFamily="18" charset="0"/>
                <a:cs typeface="Times New Roman" panose="02020603050405020304" pitchFamily="18" charset="0"/>
              </a:rPr>
              <a:t>):340-347</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[14] </a:t>
            </a:r>
            <a:r>
              <a:rPr lang="en-US" sz="2000" dirty="0" err="1">
                <a:solidFill>
                  <a:srgbClr val="FF0000"/>
                </a:solidFill>
                <a:latin typeface="Times New Roman" panose="02020603050405020304" pitchFamily="18" charset="0"/>
                <a:cs typeface="Times New Roman" panose="02020603050405020304" pitchFamily="18" charset="0"/>
              </a:rPr>
              <a:t>Mandall</a:t>
            </a:r>
            <a:r>
              <a:rPr lang="en-US" sz="2000" dirty="0">
                <a:solidFill>
                  <a:srgbClr val="FF0000"/>
                </a:solidFill>
                <a:latin typeface="Times New Roman" panose="02020603050405020304" pitchFamily="18" charset="0"/>
                <a:cs typeface="Times New Roman" panose="02020603050405020304" pitchFamily="18" charset="0"/>
              </a:rPr>
              <a:t> N, Lowe C, Worthington H, </a:t>
            </a:r>
            <a:r>
              <a:rPr lang="en-US" sz="2000" dirty="0" smtClean="0">
                <a:solidFill>
                  <a:srgbClr val="FF0000"/>
                </a:solidFill>
                <a:latin typeface="Times New Roman" panose="02020603050405020304" pitchFamily="18" charset="0"/>
                <a:cs typeface="Times New Roman" panose="02020603050405020304" pitchFamily="18" charset="0"/>
              </a:rPr>
              <a:t>Sandler </a:t>
            </a:r>
            <a:r>
              <a:rPr lang="en-US" sz="2000" dirty="0">
                <a:solidFill>
                  <a:srgbClr val="FF0000"/>
                </a:solidFill>
                <a:latin typeface="Times New Roman" panose="02020603050405020304" pitchFamily="18" charset="0"/>
                <a:cs typeface="Times New Roman" panose="02020603050405020304" pitchFamily="18" charset="0"/>
              </a:rPr>
              <a:t>J, </a:t>
            </a:r>
            <a:r>
              <a:rPr lang="en-US" sz="2000" dirty="0" err="1">
                <a:solidFill>
                  <a:srgbClr val="FF0000"/>
                </a:solidFill>
                <a:latin typeface="Times New Roman" panose="02020603050405020304" pitchFamily="18" charset="0"/>
                <a:cs typeface="Times New Roman" panose="02020603050405020304" pitchFamily="18" charset="0"/>
              </a:rPr>
              <a:t>Derwent</a:t>
            </a:r>
            <a:r>
              <a:rPr lang="en-US" sz="2000" dirty="0">
                <a:solidFill>
                  <a:srgbClr val="FF0000"/>
                </a:solidFill>
                <a:latin typeface="Times New Roman" panose="02020603050405020304" pitchFamily="18" charset="0"/>
                <a:cs typeface="Times New Roman" panose="02020603050405020304" pitchFamily="18" charset="0"/>
              </a:rPr>
              <a:t> S, Abdi-</a:t>
            </a:r>
            <a:r>
              <a:rPr lang="en-US" sz="2000" dirty="0" err="1">
                <a:solidFill>
                  <a:srgbClr val="FF0000"/>
                </a:solidFill>
                <a:latin typeface="Times New Roman" panose="02020603050405020304" pitchFamily="18" charset="0"/>
                <a:cs typeface="Times New Roman" panose="02020603050405020304" pitchFamily="18" charset="0"/>
              </a:rPr>
              <a:t>Oskouei</a:t>
            </a:r>
            <a:r>
              <a:rPr lang="en-US" sz="2000" dirty="0">
                <a:solidFill>
                  <a:srgbClr val="FF0000"/>
                </a:solidFill>
                <a:latin typeface="Times New Roman" panose="02020603050405020304" pitchFamily="18" charset="0"/>
                <a:cs typeface="Times New Roman" panose="02020603050405020304" pitchFamily="18" charset="0"/>
              </a:rPr>
              <a:t> M, </a:t>
            </a:r>
            <a:r>
              <a:rPr lang="en-US" sz="2000" dirty="0" smtClean="0">
                <a:solidFill>
                  <a:srgbClr val="FF0000"/>
                </a:solidFill>
                <a:latin typeface="Times New Roman" panose="02020603050405020304" pitchFamily="18" charset="0"/>
                <a:cs typeface="Times New Roman" panose="02020603050405020304" pitchFamily="18" charset="0"/>
              </a:rPr>
              <a:t>et </a:t>
            </a:r>
            <a:r>
              <a:rPr lang="en-US" sz="2000" dirty="0">
                <a:solidFill>
                  <a:srgbClr val="FF0000"/>
                </a:solidFill>
                <a:latin typeface="Times New Roman" panose="02020603050405020304" pitchFamily="18" charset="0"/>
                <a:cs typeface="Times New Roman" panose="02020603050405020304" pitchFamily="18" charset="0"/>
              </a:rPr>
              <a:t>al. Which orthodontic </a:t>
            </a:r>
            <a:r>
              <a:rPr lang="en-US" sz="2000" dirty="0" err="1">
                <a:solidFill>
                  <a:srgbClr val="FF0000"/>
                </a:solidFill>
                <a:latin typeface="Times New Roman" panose="02020603050405020304" pitchFamily="18" charset="0"/>
                <a:cs typeface="Times New Roman" panose="02020603050405020304" pitchFamily="18" charset="0"/>
              </a:rPr>
              <a:t>archwire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sequence</a:t>
            </a:r>
            <a:r>
              <a:rPr lang="en-US" sz="2000" dirty="0">
                <a:solidFill>
                  <a:srgbClr val="FF0000"/>
                </a:solidFill>
                <a:latin typeface="Times New Roman" panose="02020603050405020304" pitchFamily="18" charset="0"/>
                <a:cs typeface="Times New Roman" panose="02020603050405020304" pitchFamily="18" charset="0"/>
              </a:rPr>
              <a:t>? A randomized clinical trial </a:t>
            </a:r>
            <a:r>
              <a:rPr lang="en-US" sz="2000" dirty="0" smtClean="0">
                <a:solidFill>
                  <a:srgbClr val="FF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Internet]. Vol. 28, The European </a:t>
            </a:r>
            <a:r>
              <a:rPr lang="en-US" sz="2000" dirty="0" smtClean="0">
                <a:solidFill>
                  <a:srgbClr val="FF0000"/>
                </a:solidFill>
                <a:latin typeface="Times New Roman" panose="02020603050405020304" pitchFamily="18" charset="0"/>
                <a:cs typeface="Times New Roman" panose="02020603050405020304" pitchFamily="18" charset="0"/>
              </a:rPr>
              <a:t>Journal </a:t>
            </a:r>
            <a:r>
              <a:rPr lang="en-US" sz="2000" dirty="0">
                <a:solidFill>
                  <a:srgbClr val="FF0000"/>
                </a:solidFill>
                <a:latin typeface="Times New Roman" panose="02020603050405020304" pitchFamily="18" charset="0"/>
                <a:cs typeface="Times New Roman" panose="02020603050405020304" pitchFamily="18" charset="0"/>
              </a:rPr>
              <a:t>of Orthodontics. 2006. p. 561-6. </a:t>
            </a:r>
            <a:r>
              <a:rPr lang="en-US" sz="2000" dirty="0" smtClean="0">
                <a:solidFill>
                  <a:srgbClr val="FF0000"/>
                </a:solidFill>
                <a:latin typeface="Times New Roman" panose="02020603050405020304" pitchFamily="18" charset="0"/>
                <a:cs typeface="Times New Roman" panose="02020603050405020304" pitchFamily="18" charset="0"/>
              </a:rPr>
              <a:t>Available </a:t>
            </a:r>
            <a:r>
              <a:rPr lang="en-US" sz="2000" dirty="0">
                <a:solidFill>
                  <a:srgbClr val="FF0000"/>
                </a:solidFill>
                <a:latin typeface="Times New Roman" panose="02020603050405020304" pitchFamily="18" charset="0"/>
                <a:cs typeface="Times New Roman" panose="02020603050405020304" pitchFamily="18" charset="0"/>
              </a:rPr>
              <a:t>from: http://dx.doi.</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org/10.1093/</a:t>
            </a:r>
            <a:r>
              <a:rPr lang="en-US" sz="2000" dirty="0" err="1">
                <a:solidFill>
                  <a:srgbClr val="FF0000"/>
                </a:solidFill>
                <a:latin typeface="Times New Roman" panose="02020603050405020304" pitchFamily="18" charset="0"/>
                <a:cs typeface="Times New Roman" panose="02020603050405020304" pitchFamily="18" charset="0"/>
              </a:rPr>
              <a:t>ejo</a:t>
            </a:r>
            <a:r>
              <a:rPr lang="en-US" sz="2000" dirty="0">
                <a:solidFill>
                  <a:srgbClr val="FF0000"/>
                </a:solidFill>
                <a:latin typeface="Times New Roman" panose="02020603050405020304" pitchFamily="18" charset="0"/>
                <a:cs typeface="Times New Roman" panose="02020603050405020304" pitchFamily="18" charset="0"/>
              </a:rPr>
              <a:t>/cjl030</a:t>
            </a:r>
          </a:p>
        </p:txBody>
      </p:sp>
    </p:spTree>
    <p:extLst>
      <p:ext uri="{BB962C8B-B14F-4D97-AF65-F5344CB8AC3E}">
        <p14:creationId xmlns:p14="http://schemas.microsoft.com/office/powerpoint/2010/main" val="3630346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8424" y="365125"/>
            <a:ext cx="1095375" cy="1349375"/>
          </a:xfrm>
        </p:spPr>
        <p:txBody>
          <a:bodyPr/>
          <a:lstStyle/>
          <a:p>
            <a:endParaRPr lang="en-US" dirty="0"/>
          </a:p>
        </p:txBody>
      </p:sp>
      <p:sp>
        <p:nvSpPr>
          <p:cNvPr id="3" name="Content Placeholder 2"/>
          <p:cNvSpPr>
            <a:spLocks noGrp="1"/>
          </p:cNvSpPr>
          <p:nvPr>
            <p:ph idx="1"/>
          </p:nvPr>
        </p:nvSpPr>
        <p:spPr>
          <a:xfrm>
            <a:off x="0" y="365125"/>
            <a:ext cx="11353800" cy="5811838"/>
          </a:xfrm>
        </p:spPr>
        <p:txBody>
          <a:bodyPr>
            <a:normAutofit fontScale="92500" lnSpcReduction="10000"/>
          </a:bodyPr>
          <a:lstStyle/>
          <a:p>
            <a:pPr marL="0" indent="0">
              <a:buNone/>
            </a:pPr>
            <a:r>
              <a:rPr lang="en-US" sz="3600" dirty="0">
                <a:solidFill>
                  <a:srgbClr val="FF0000"/>
                </a:solidFill>
                <a:latin typeface="Times New Roman" panose="02020603050405020304" pitchFamily="18" charset="0"/>
                <a:cs typeface="Times New Roman" panose="02020603050405020304" pitchFamily="18" charset="0"/>
              </a:rPr>
              <a:t>[15] Ong E, Ho C, Miles P. Alignment </a:t>
            </a:r>
            <a:r>
              <a:rPr lang="en-US" sz="3600" dirty="0" smtClean="0">
                <a:solidFill>
                  <a:srgbClr val="FF0000"/>
                </a:solidFill>
                <a:latin typeface="Times New Roman" panose="02020603050405020304" pitchFamily="18" charset="0"/>
                <a:cs typeface="Times New Roman" panose="02020603050405020304" pitchFamily="18" charset="0"/>
              </a:rPr>
              <a:t> efficiency </a:t>
            </a:r>
            <a:r>
              <a:rPr lang="en-US" sz="3600" dirty="0">
                <a:solidFill>
                  <a:srgbClr val="FF0000"/>
                </a:solidFill>
                <a:latin typeface="Times New Roman" panose="02020603050405020304" pitchFamily="18" charset="0"/>
                <a:cs typeface="Times New Roman" panose="02020603050405020304" pitchFamily="18" charset="0"/>
              </a:rPr>
              <a:t>and discomfort of three </a:t>
            </a:r>
            <a:r>
              <a:rPr lang="en-US" sz="3600" dirty="0" smtClean="0">
                <a:solidFill>
                  <a:srgbClr val="FF0000"/>
                </a:solidFill>
                <a:latin typeface="Times New Roman" panose="02020603050405020304" pitchFamily="18" charset="0"/>
                <a:cs typeface="Times New Roman" panose="02020603050405020304" pitchFamily="18" charset="0"/>
              </a:rPr>
              <a:t>orthodontic </a:t>
            </a:r>
            <a:r>
              <a:rPr lang="en-US" sz="3600" dirty="0" err="1">
                <a:solidFill>
                  <a:srgbClr val="FF0000"/>
                </a:solidFill>
                <a:latin typeface="Times New Roman" panose="02020603050405020304" pitchFamily="18" charset="0"/>
                <a:cs typeface="Times New Roman" panose="02020603050405020304" pitchFamily="18" charset="0"/>
              </a:rPr>
              <a:t>archwire</a:t>
            </a:r>
            <a:r>
              <a:rPr lang="en-US" sz="3600" dirty="0">
                <a:solidFill>
                  <a:srgbClr val="FF0000"/>
                </a:solidFill>
                <a:latin typeface="Times New Roman" panose="02020603050405020304" pitchFamily="18" charset="0"/>
                <a:cs typeface="Times New Roman" panose="02020603050405020304" pitchFamily="18" charset="0"/>
              </a:rPr>
              <a:t> sequences: a </a:t>
            </a:r>
            <a:r>
              <a:rPr lang="en-US" sz="3600" dirty="0" smtClean="0">
                <a:solidFill>
                  <a:srgbClr val="FF0000"/>
                </a:solidFill>
                <a:latin typeface="Times New Roman" panose="02020603050405020304" pitchFamily="18" charset="0"/>
                <a:cs typeface="Times New Roman" panose="02020603050405020304" pitchFamily="18" charset="0"/>
              </a:rPr>
              <a:t>randomized </a:t>
            </a:r>
            <a:r>
              <a:rPr lang="en-US" sz="3600" dirty="0">
                <a:solidFill>
                  <a:srgbClr val="FF0000"/>
                </a:solidFill>
                <a:latin typeface="Times New Roman" panose="02020603050405020304" pitchFamily="18" charset="0"/>
                <a:cs typeface="Times New Roman" panose="02020603050405020304" pitchFamily="18" charset="0"/>
              </a:rPr>
              <a:t>clinical trial. J </a:t>
            </a:r>
            <a:r>
              <a:rPr lang="en-US" sz="3600" dirty="0" err="1">
                <a:solidFill>
                  <a:srgbClr val="FF0000"/>
                </a:solidFill>
                <a:latin typeface="Times New Roman" panose="02020603050405020304" pitchFamily="18" charset="0"/>
                <a:cs typeface="Times New Roman" panose="02020603050405020304" pitchFamily="18" charset="0"/>
              </a:rPr>
              <a:t>Orthod</a:t>
            </a:r>
            <a:r>
              <a:rPr lang="en-US" sz="3600" dirty="0">
                <a:solidFill>
                  <a:srgbClr val="FF0000"/>
                </a:solidFill>
                <a:latin typeface="Times New Roman" panose="02020603050405020304" pitchFamily="18" charset="0"/>
                <a:cs typeface="Times New Roman" panose="02020603050405020304" pitchFamily="18" charset="0"/>
              </a:rPr>
              <a:t>. 2011 </a:t>
            </a:r>
            <a:r>
              <a:rPr lang="en-US" sz="3600" dirty="0" smtClean="0">
                <a:solidFill>
                  <a:srgbClr val="FF0000"/>
                </a:solidFill>
                <a:latin typeface="Times New Roman" panose="02020603050405020304" pitchFamily="18" charset="0"/>
                <a:cs typeface="Times New Roman" panose="02020603050405020304" pitchFamily="18" charset="0"/>
              </a:rPr>
              <a:t>Mar;38(1</a:t>
            </a:r>
            <a:r>
              <a:rPr lang="en-US" sz="3600" dirty="0">
                <a:solidFill>
                  <a:srgbClr val="FF0000"/>
                </a:solidFill>
                <a:latin typeface="Times New Roman" panose="02020603050405020304" pitchFamily="18" charset="0"/>
                <a:cs typeface="Times New Roman" panose="02020603050405020304" pitchFamily="18" charset="0"/>
              </a:rPr>
              <a:t>):32-39</a:t>
            </a:r>
          </a:p>
          <a:p>
            <a:pPr marL="0" indent="0">
              <a:buNone/>
            </a:pPr>
            <a:r>
              <a:rPr lang="en-US" sz="3600" dirty="0">
                <a:solidFill>
                  <a:srgbClr val="FF0000"/>
                </a:solidFill>
                <a:latin typeface="Times New Roman" panose="02020603050405020304" pitchFamily="18" charset="0"/>
                <a:cs typeface="Times New Roman" panose="02020603050405020304" pitchFamily="18" charset="0"/>
              </a:rPr>
              <a:t>[16] </a:t>
            </a:r>
            <a:r>
              <a:rPr lang="en-US" sz="3600" dirty="0" err="1">
                <a:solidFill>
                  <a:srgbClr val="FF0000"/>
                </a:solidFill>
                <a:latin typeface="Times New Roman" panose="02020603050405020304" pitchFamily="18" charset="0"/>
                <a:cs typeface="Times New Roman" panose="02020603050405020304" pitchFamily="18" charset="0"/>
              </a:rPr>
              <a:t>Rahmani</a:t>
            </a:r>
            <a:r>
              <a:rPr lang="en-US" sz="3600" dirty="0">
                <a:solidFill>
                  <a:srgbClr val="FF0000"/>
                </a:solidFill>
                <a:latin typeface="Times New Roman" panose="02020603050405020304" pitchFamily="18" charset="0"/>
                <a:cs typeface="Times New Roman" panose="02020603050405020304" pitchFamily="18" charset="0"/>
              </a:rPr>
              <a:t> A, Oz U. The Effect of </a:t>
            </a:r>
            <a:r>
              <a:rPr lang="en-US" sz="3600" dirty="0" smtClean="0">
                <a:solidFill>
                  <a:srgbClr val="FF0000"/>
                </a:solidFill>
                <a:latin typeface="Times New Roman" panose="02020603050405020304" pitchFamily="18" charset="0"/>
                <a:cs typeface="Times New Roman" panose="02020603050405020304" pitchFamily="18" charset="0"/>
              </a:rPr>
              <a:t>Copper </a:t>
            </a:r>
            <a:r>
              <a:rPr lang="en-US" sz="3600" dirty="0">
                <a:solidFill>
                  <a:srgbClr val="FF0000"/>
                </a:solidFill>
                <a:latin typeface="Times New Roman" panose="02020603050405020304" pitchFamily="18" charset="0"/>
                <a:cs typeface="Times New Roman" panose="02020603050405020304" pitchFamily="18" charset="0"/>
              </a:rPr>
              <a:t>Aided Nickel--Titanium </a:t>
            </a:r>
            <a:r>
              <a:rPr lang="en-US" sz="3600" dirty="0" err="1">
                <a:solidFill>
                  <a:srgbClr val="FF0000"/>
                </a:solidFill>
                <a:latin typeface="Times New Roman" panose="02020603050405020304" pitchFamily="18" charset="0"/>
                <a:cs typeface="Times New Roman" panose="02020603050405020304" pitchFamily="18" charset="0"/>
              </a:rPr>
              <a:t>ArchWire</a:t>
            </a:r>
            <a:r>
              <a:rPr lang="en-US" sz="3600" dirty="0">
                <a:solidFill>
                  <a:srgbClr val="FF0000"/>
                </a:solidFill>
                <a:latin typeface="Times New Roman" panose="02020603050405020304" pitchFamily="18" charset="0"/>
                <a:cs typeface="Times New Roman" panose="02020603050405020304" pitchFamily="18" charset="0"/>
              </a:rPr>
              <a:t> Sequences on Upper Jaw </a:t>
            </a:r>
            <a:r>
              <a:rPr lang="en-US" sz="3600" dirty="0" smtClean="0">
                <a:solidFill>
                  <a:srgbClr val="FF0000"/>
                </a:solidFill>
                <a:latin typeface="Times New Roman" panose="02020603050405020304" pitchFamily="18" charset="0"/>
                <a:cs typeface="Times New Roman" panose="02020603050405020304" pitchFamily="18" charset="0"/>
              </a:rPr>
              <a:t>Expansion</a:t>
            </a:r>
            <a:r>
              <a:rPr lang="en-US" sz="3600" dirty="0">
                <a:solidFill>
                  <a:srgbClr val="FF0000"/>
                </a:solidFill>
                <a:latin typeface="Times New Roman" panose="02020603050405020304" pitchFamily="18" charset="0"/>
                <a:cs typeface="Times New Roman" panose="02020603050405020304" pitchFamily="18" charset="0"/>
              </a:rPr>
              <a:t>: A Comparison with </a:t>
            </a:r>
            <a:r>
              <a:rPr lang="en-US" sz="3600" dirty="0" smtClean="0">
                <a:solidFill>
                  <a:srgbClr val="FF0000"/>
                </a:solidFill>
                <a:latin typeface="Times New Roman" panose="02020603050405020304" pitchFamily="18" charset="0"/>
                <a:cs typeface="Times New Roman" panose="02020603050405020304" pitchFamily="18" charset="0"/>
              </a:rPr>
              <a:t>Conventional </a:t>
            </a:r>
            <a:r>
              <a:rPr lang="en-US" sz="3600" dirty="0">
                <a:solidFill>
                  <a:srgbClr val="FF0000"/>
                </a:solidFill>
                <a:latin typeface="Times New Roman" panose="02020603050405020304" pitchFamily="18" charset="0"/>
                <a:cs typeface="Times New Roman" panose="02020603050405020304" pitchFamily="18" charset="0"/>
              </a:rPr>
              <a:t>Nickel--Titanium Wire </a:t>
            </a:r>
            <a:r>
              <a:rPr lang="en-US" sz="3600" dirty="0" smtClean="0">
                <a:solidFill>
                  <a:srgbClr val="FF0000"/>
                </a:solidFill>
                <a:latin typeface="Times New Roman" panose="02020603050405020304" pitchFamily="18" charset="0"/>
                <a:cs typeface="Times New Roman" panose="02020603050405020304" pitchFamily="18" charset="0"/>
              </a:rPr>
              <a:t>Systems </a:t>
            </a:r>
            <a:r>
              <a:rPr lang="en-US" sz="3600" dirty="0">
                <a:solidFill>
                  <a:srgbClr val="FF0000"/>
                </a:solidFill>
                <a:latin typeface="Times New Roman" panose="02020603050405020304" pitchFamily="18" charset="0"/>
                <a:cs typeface="Times New Roman" panose="02020603050405020304" pitchFamily="18" charset="0"/>
              </a:rPr>
              <a:t>in Medical Decision Support </a:t>
            </a:r>
            <a:r>
              <a:rPr lang="en-US" sz="3600" dirty="0" smtClean="0">
                <a:solidFill>
                  <a:srgbClr val="FF0000"/>
                </a:solidFill>
                <a:latin typeface="Times New Roman" panose="02020603050405020304" pitchFamily="18" charset="0"/>
                <a:cs typeface="Times New Roman" panose="02020603050405020304" pitchFamily="18" charset="0"/>
              </a:rPr>
              <a:t>Systems </a:t>
            </a:r>
            <a:r>
              <a:rPr lang="en-US" sz="3600" dirty="0">
                <a:solidFill>
                  <a:srgbClr val="FF0000"/>
                </a:solidFill>
                <a:latin typeface="Times New Roman" panose="02020603050405020304" pitchFamily="18" charset="0"/>
                <a:cs typeface="Times New Roman" panose="02020603050405020304" pitchFamily="18" charset="0"/>
              </a:rPr>
              <a:t>in Medical Internet of Things. </a:t>
            </a:r>
            <a:r>
              <a:rPr lang="en-US" sz="3600" dirty="0" smtClean="0">
                <a:solidFill>
                  <a:srgbClr val="FF0000"/>
                </a:solidFill>
                <a:latin typeface="Times New Roman" panose="02020603050405020304" pitchFamily="18" charset="0"/>
                <a:cs typeface="Times New Roman" panose="02020603050405020304" pitchFamily="18" charset="0"/>
              </a:rPr>
              <a:t>Journal </a:t>
            </a:r>
            <a:r>
              <a:rPr lang="en-US" sz="3600" dirty="0">
                <a:solidFill>
                  <a:srgbClr val="FF0000"/>
                </a:solidFill>
                <a:latin typeface="Times New Roman" panose="02020603050405020304" pitchFamily="18" charset="0"/>
                <a:cs typeface="Times New Roman" panose="02020603050405020304" pitchFamily="18" charset="0"/>
              </a:rPr>
              <a:t>of Medical Imaging and Health </a:t>
            </a:r>
            <a:r>
              <a:rPr lang="en-US" sz="3600" dirty="0" smtClean="0">
                <a:solidFill>
                  <a:srgbClr val="FF0000"/>
                </a:solidFill>
                <a:latin typeface="Times New Roman" panose="02020603050405020304" pitchFamily="18" charset="0"/>
                <a:cs typeface="Times New Roman" panose="02020603050405020304" pitchFamily="18" charset="0"/>
              </a:rPr>
              <a:t>Informatics</a:t>
            </a:r>
            <a:r>
              <a:rPr lang="en-US" sz="3600" dirty="0">
                <a:solidFill>
                  <a:srgbClr val="FF0000"/>
                </a:solidFill>
                <a:latin typeface="Times New Roman" panose="02020603050405020304" pitchFamily="18" charset="0"/>
                <a:cs typeface="Times New Roman" panose="02020603050405020304" pitchFamily="18" charset="0"/>
              </a:rPr>
              <a:t>. 2020;10(1):238-243</a:t>
            </a:r>
          </a:p>
          <a:p>
            <a:pPr marL="0" indent="0">
              <a:buNone/>
            </a:pPr>
            <a:r>
              <a:rPr lang="en-US" sz="3600" dirty="0">
                <a:solidFill>
                  <a:srgbClr val="FF0000"/>
                </a:solidFill>
                <a:latin typeface="Times New Roman" panose="02020603050405020304" pitchFamily="18" charset="0"/>
                <a:cs typeface="Times New Roman" panose="02020603050405020304" pitchFamily="18" charset="0"/>
              </a:rPr>
              <a:t>[17] </a:t>
            </a:r>
            <a:r>
              <a:rPr lang="en-US" sz="3600" dirty="0" err="1">
                <a:solidFill>
                  <a:srgbClr val="FF0000"/>
                </a:solidFill>
                <a:latin typeface="Times New Roman" panose="02020603050405020304" pitchFamily="18" charset="0"/>
                <a:cs typeface="Times New Roman" panose="02020603050405020304" pitchFamily="18" charset="0"/>
              </a:rPr>
              <a:t>Handem</a:t>
            </a:r>
            <a:r>
              <a:rPr lang="en-US" sz="3600" dirty="0">
                <a:solidFill>
                  <a:srgbClr val="FF0000"/>
                </a:solidFill>
                <a:latin typeface="Times New Roman" panose="02020603050405020304" pitchFamily="18" charset="0"/>
                <a:cs typeface="Times New Roman" panose="02020603050405020304" pitchFamily="18" charset="0"/>
              </a:rPr>
              <a:t> RH, </a:t>
            </a:r>
            <a:r>
              <a:rPr lang="en-US" sz="3600" dirty="0" err="1">
                <a:solidFill>
                  <a:srgbClr val="FF0000"/>
                </a:solidFill>
                <a:latin typeface="Times New Roman" panose="02020603050405020304" pitchFamily="18" charset="0"/>
                <a:cs typeface="Times New Roman" panose="02020603050405020304" pitchFamily="18" charset="0"/>
              </a:rPr>
              <a:t>Janson</a:t>
            </a:r>
            <a:r>
              <a:rPr lang="en-US" sz="3600" dirty="0">
                <a:solidFill>
                  <a:srgbClr val="FF0000"/>
                </a:solidFill>
                <a:latin typeface="Times New Roman" panose="02020603050405020304" pitchFamily="18" charset="0"/>
                <a:cs typeface="Times New Roman" panose="02020603050405020304" pitchFamily="18" charset="0"/>
              </a:rPr>
              <a:t> G, Matias M, </a:t>
            </a:r>
            <a:r>
              <a:rPr lang="en-US" sz="3600" dirty="0" smtClean="0">
                <a:solidFill>
                  <a:srgbClr val="FF0000"/>
                </a:solidFill>
                <a:latin typeface="Times New Roman" panose="02020603050405020304" pitchFamily="18" charset="0"/>
                <a:cs typeface="Times New Roman" panose="02020603050405020304" pitchFamily="18" charset="0"/>
              </a:rPr>
              <a:t>de </a:t>
            </a:r>
            <a:r>
              <a:rPr lang="en-US" sz="3600" dirty="0" err="1">
                <a:solidFill>
                  <a:srgbClr val="FF0000"/>
                </a:solidFill>
                <a:latin typeface="Times New Roman" panose="02020603050405020304" pitchFamily="18" charset="0"/>
                <a:cs typeface="Times New Roman" panose="02020603050405020304" pitchFamily="18" charset="0"/>
              </a:rPr>
              <a:t>Freitas</a:t>
            </a:r>
            <a:r>
              <a:rPr lang="en-US" sz="3600" dirty="0">
                <a:solidFill>
                  <a:srgbClr val="FF0000"/>
                </a:solidFill>
                <a:latin typeface="Times New Roman" panose="02020603050405020304" pitchFamily="18" charset="0"/>
                <a:cs typeface="Times New Roman" panose="02020603050405020304" pitchFamily="18" charset="0"/>
              </a:rPr>
              <a:t> KMS, de Lima DV, </a:t>
            </a:r>
            <a:r>
              <a:rPr lang="en-US" sz="3600" dirty="0" err="1">
                <a:solidFill>
                  <a:srgbClr val="FF0000"/>
                </a:solidFill>
                <a:latin typeface="Times New Roman" panose="02020603050405020304" pitchFamily="18" charset="0"/>
                <a:cs typeface="Times New Roman" panose="02020603050405020304" pitchFamily="18" charset="0"/>
              </a:rPr>
              <a:t>Garib</a:t>
            </a:r>
            <a:r>
              <a:rPr lang="en-US" sz="3600" dirty="0">
                <a:solidFill>
                  <a:srgbClr val="FF0000"/>
                </a:solidFill>
                <a:latin typeface="Times New Roman" panose="02020603050405020304" pitchFamily="18" charset="0"/>
                <a:cs typeface="Times New Roman" panose="02020603050405020304" pitchFamily="18" charset="0"/>
              </a:rPr>
              <a:t> DG, </a:t>
            </a:r>
            <a:r>
              <a:rPr lang="en-US" sz="3600" dirty="0" smtClean="0">
                <a:solidFill>
                  <a:srgbClr val="FF0000"/>
                </a:solidFill>
                <a:latin typeface="Times New Roman" panose="02020603050405020304" pitchFamily="18" charset="0"/>
                <a:cs typeface="Times New Roman" panose="02020603050405020304" pitchFamily="18" charset="0"/>
              </a:rPr>
              <a:t>et </a:t>
            </a:r>
            <a:r>
              <a:rPr lang="en-US" sz="3600" dirty="0">
                <a:solidFill>
                  <a:srgbClr val="FF0000"/>
                </a:solidFill>
                <a:latin typeface="Times New Roman" panose="02020603050405020304" pitchFamily="18" charset="0"/>
                <a:cs typeface="Times New Roman" panose="02020603050405020304" pitchFamily="18" charset="0"/>
              </a:rPr>
              <a:t>al. External root </a:t>
            </a:r>
            <a:r>
              <a:rPr lang="en-US" sz="3600" dirty="0" err="1">
                <a:solidFill>
                  <a:srgbClr val="FF0000"/>
                </a:solidFill>
                <a:latin typeface="Times New Roman" panose="02020603050405020304" pitchFamily="18" charset="0"/>
                <a:cs typeface="Times New Roman" panose="02020603050405020304" pitchFamily="18" charset="0"/>
              </a:rPr>
              <a:t>resorption</a:t>
            </a:r>
            <a:r>
              <a:rPr lang="en-US" sz="3600" dirty="0">
                <a:solidFill>
                  <a:srgbClr val="FF0000"/>
                </a:solidFill>
                <a:latin typeface="Times New Roman" panose="02020603050405020304" pitchFamily="18" charset="0"/>
                <a:cs typeface="Times New Roman" panose="02020603050405020304" pitchFamily="18" charset="0"/>
              </a:rPr>
              <a:t> with the </a:t>
            </a:r>
            <a:r>
              <a:rPr lang="en-US" sz="3600" dirty="0" smtClean="0">
                <a:solidFill>
                  <a:srgbClr val="FF0000"/>
                </a:solidFill>
                <a:latin typeface="Times New Roman" panose="02020603050405020304" pitchFamily="18" charset="0"/>
                <a:cs typeface="Times New Roman" panose="02020603050405020304" pitchFamily="18" charset="0"/>
              </a:rPr>
              <a:t>self-ligating </a:t>
            </a:r>
            <a:r>
              <a:rPr lang="en-US" sz="3600" dirty="0">
                <a:solidFill>
                  <a:srgbClr val="FF0000"/>
                </a:solidFill>
                <a:latin typeface="Times New Roman" panose="02020603050405020304" pitchFamily="18" charset="0"/>
                <a:cs typeface="Times New Roman" panose="02020603050405020304" pitchFamily="18" charset="0"/>
              </a:rPr>
              <a:t>Damon system—a </a:t>
            </a:r>
            <a:r>
              <a:rPr lang="en-US" sz="3600" dirty="0" smtClean="0">
                <a:solidFill>
                  <a:srgbClr val="FF0000"/>
                </a:solidFill>
                <a:latin typeface="Times New Roman" panose="02020603050405020304" pitchFamily="18" charset="0"/>
                <a:cs typeface="Times New Roman" panose="02020603050405020304" pitchFamily="18" charset="0"/>
              </a:rPr>
              <a:t>retrospective </a:t>
            </a:r>
            <a:r>
              <a:rPr lang="en-US" sz="3600" dirty="0">
                <a:solidFill>
                  <a:srgbClr val="FF0000"/>
                </a:solidFill>
                <a:latin typeface="Times New Roman" panose="02020603050405020304" pitchFamily="18" charset="0"/>
                <a:cs typeface="Times New Roman" panose="02020603050405020304" pitchFamily="18" charset="0"/>
              </a:rPr>
              <a:t>study. </a:t>
            </a:r>
            <a:r>
              <a:rPr lang="en-US" sz="3600" dirty="0" err="1">
                <a:solidFill>
                  <a:srgbClr val="FF0000"/>
                </a:solidFill>
                <a:latin typeface="Times New Roman" panose="02020603050405020304" pitchFamily="18" charset="0"/>
                <a:cs typeface="Times New Roman" panose="02020603050405020304" pitchFamily="18" charset="0"/>
              </a:rPr>
              <a:t>Prog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Orthod</a:t>
            </a:r>
            <a:r>
              <a:rPr lang="en-US" sz="3600" dirty="0">
                <a:solidFill>
                  <a:srgbClr val="FF0000"/>
                </a:solidFill>
                <a:latin typeface="Times New Roman" panose="02020603050405020304" pitchFamily="18" charset="0"/>
                <a:cs typeface="Times New Roman" panose="02020603050405020304" pitchFamily="18" charset="0"/>
              </a:rPr>
              <a:t>. 2016 </a:t>
            </a:r>
            <a:r>
              <a:rPr lang="en-US" sz="3600" dirty="0" smtClean="0">
                <a:solidFill>
                  <a:srgbClr val="FF0000"/>
                </a:solidFill>
                <a:latin typeface="Times New Roman" panose="02020603050405020304" pitchFamily="18" charset="0"/>
                <a:cs typeface="Times New Roman" panose="02020603050405020304" pitchFamily="18" charset="0"/>
              </a:rPr>
              <a:t>Jul </a:t>
            </a:r>
            <a:r>
              <a:rPr lang="en-US" sz="3600" dirty="0">
                <a:solidFill>
                  <a:srgbClr val="FF0000"/>
                </a:solidFill>
                <a:latin typeface="Times New Roman" panose="02020603050405020304" pitchFamily="18" charset="0"/>
                <a:cs typeface="Times New Roman" panose="02020603050405020304" pitchFamily="18" charset="0"/>
              </a:rPr>
              <a:t>1;17(1):20</a:t>
            </a:r>
          </a:p>
          <a:p>
            <a:pPr marL="0" indent="0">
              <a:buNone/>
            </a:pPr>
            <a:endParaRPr lang="en-US" dirty="0"/>
          </a:p>
        </p:txBody>
      </p:sp>
    </p:spTree>
    <p:extLst>
      <p:ext uri="{BB962C8B-B14F-4D97-AF65-F5344CB8AC3E}">
        <p14:creationId xmlns:p14="http://schemas.microsoft.com/office/powerpoint/2010/main" val="1969125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1353799" y="365126"/>
            <a:ext cx="45719" cy="1320800"/>
          </a:xfrm>
        </p:spPr>
        <p:txBody>
          <a:bodyPr/>
          <a:lstStyle/>
          <a:p>
            <a:endParaRPr lang="en-US" dirty="0"/>
          </a:p>
        </p:txBody>
      </p:sp>
      <p:sp>
        <p:nvSpPr>
          <p:cNvPr id="3" name="Content Placeholder 2"/>
          <p:cNvSpPr>
            <a:spLocks noGrp="1"/>
          </p:cNvSpPr>
          <p:nvPr>
            <p:ph idx="1"/>
          </p:nvPr>
        </p:nvSpPr>
        <p:spPr>
          <a:xfrm>
            <a:off x="0" y="365126"/>
            <a:ext cx="11353800" cy="5811837"/>
          </a:xfrm>
        </p:spPr>
        <p:txBody>
          <a:bodyPr>
            <a:normAutofit/>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[18] de </a:t>
            </a:r>
            <a:r>
              <a:rPr lang="en-US" dirty="0" err="1">
                <a:solidFill>
                  <a:srgbClr val="FF0000"/>
                </a:solidFill>
                <a:latin typeface="Times New Roman" panose="02020603050405020304" pitchFamily="18" charset="0"/>
                <a:cs typeface="Times New Roman" panose="02020603050405020304" pitchFamily="18" charset="0"/>
              </a:rPr>
              <a:t>Freitas</a:t>
            </a:r>
            <a:r>
              <a:rPr lang="en-US" dirty="0">
                <a:solidFill>
                  <a:srgbClr val="FF0000"/>
                </a:solidFill>
                <a:latin typeface="Times New Roman" panose="02020603050405020304" pitchFamily="18" charset="0"/>
                <a:cs typeface="Times New Roman" panose="02020603050405020304" pitchFamily="18" charset="0"/>
              </a:rPr>
              <a:t> KMS, </a:t>
            </a:r>
            <a:r>
              <a:rPr lang="en-US" dirty="0" err="1">
                <a:solidFill>
                  <a:srgbClr val="FF0000"/>
                </a:solidFill>
                <a:latin typeface="Times New Roman" panose="02020603050405020304" pitchFamily="18" charset="0"/>
                <a:cs typeface="Times New Roman" panose="02020603050405020304" pitchFamily="18" charset="0"/>
              </a:rPr>
              <a:t>Vaz</a:t>
            </a:r>
            <a:r>
              <a:rPr lang="en-US" dirty="0">
                <a:solidFill>
                  <a:srgbClr val="FF0000"/>
                </a:solidFill>
                <a:latin typeface="Times New Roman" panose="02020603050405020304" pitchFamily="18" charset="0"/>
                <a:cs typeface="Times New Roman" panose="02020603050405020304" pitchFamily="18" charset="0"/>
              </a:rPr>
              <a:t> de Lima D. </a:t>
            </a:r>
            <a:r>
              <a:rPr lang="en-US" dirty="0" smtClean="0">
                <a:solidFill>
                  <a:srgbClr val="FF0000"/>
                </a:solidFill>
                <a:latin typeface="Times New Roman" panose="02020603050405020304" pitchFamily="18" charset="0"/>
                <a:cs typeface="Times New Roman" panose="02020603050405020304" pitchFamily="18" charset="0"/>
              </a:rPr>
              <a:t>Comparison </a:t>
            </a:r>
            <a:r>
              <a:rPr lang="en-US" dirty="0">
                <a:solidFill>
                  <a:srgbClr val="FF0000"/>
                </a:solidFill>
                <a:latin typeface="Times New Roman" panose="02020603050405020304" pitchFamily="18" charset="0"/>
                <a:cs typeface="Times New Roman" panose="02020603050405020304" pitchFamily="18" charset="0"/>
              </a:rPr>
              <a:t>of changes in dental arch </a:t>
            </a:r>
          </a:p>
          <a:p>
            <a:pPr marL="0" indent="0">
              <a:buNone/>
            </a:pPr>
            <a:r>
              <a:rPr lang="en-US" dirty="0">
                <a:solidFill>
                  <a:srgbClr val="FF0000"/>
                </a:solidFill>
                <a:latin typeface="Times New Roman" panose="02020603050405020304" pitchFamily="18" charset="0"/>
                <a:cs typeface="Times New Roman" panose="02020603050405020304" pitchFamily="18" charset="0"/>
              </a:rPr>
              <a:t>dimensions in cases treated with </a:t>
            </a:r>
            <a:r>
              <a:rPr lang="en-US" dirty="0" smtClean="0">
                <a:solidFill>
                  <a:srgbClr val="FF0000"/>
                </a:solidFill>
                <a:latin typeface="Times New Roman" panose="02020603050405020304" pitchFamily="18" charset="0"/>
                <a:cs typeface="Times New Roman" panose="02020603050405020304" pitchFamily="18" charset="0"/>
              </a:rPr>
              <a:t>conventional </a:t>
            </a:r>
            <a:r>
              <a:rPr lang="en-US" dirty="0">
                <a:solidFill>
                  <a:srgbClr val="FF0000"/>
                </a:solidFill>
                <a:latin typeface="Times New Roman" panose="02020603050405020304" pitchFamily="18" charset="0"/>
                <a:cs typeface="Times New Roman" panose="02020603050405020304" pitchFamily="18" charset="0"/>
              </a:rPr>
              <a:t>appliances and </a:t>
            </a:r>
            <a:r>
              <a:rPr lang="en-US" dirty="0" err="1">
                <a:solidFill>
                  <a:srgbClr val="FF0000"/>
                </a:solidFill>
                <a:latin typeface="Times New Roman" panose="02020603050405020304" pitchFamily="18" charset="0"/>
                <a:cs typeface="Times New Roman" panose="02020603050405020304" pitchFamily="18" charset="0"/>
              </a:rPr>
              <a:t>selfligating</a:t>
            </a:r>
            <a:r>
              <a:rPr lang="en-US" dirty="0">
                <a:solidFill>
                  <a:srgbClr val="FF0000"/>
                </a:solidFill>
                <a:latin typeface="Times New Roman" panose="02020603050405020304" pitchFamily="18" charset="0"/>
                <a:cs typeface="Times New Roman" panose="02020603050405020304" pitchFamily="18" charset="0"/>
              </a:rPr>
              <a:t> Damon system. Open Dent J </a:t>
            </a:r>
            <a:r>
              <a:rPr lang="en-US" dirty="0" smtClean="0">
                <a:solidFill>
                  <a:srgbClr val="FF0000"/>
                </a:solidFill>
                <a:latin typeface="Times New Roman" panose="02020603050405020304" pitchFamily="18" charset="0"/>
                <a:cs typeface="Times New Roman" panose="02020603050405020304" pitchFamily="18" charset="0"/>
              </a:rPr>
              <a:t>[</a:t>
            </a:r>
            <a:r>
              <a:rPr lang="en-US" dirty="0">
                <a:solidFill>
                  <a:srgbClr val="FF0000"/>
                </a:solidFill>
                <a:latin typeface="Times New Roman" panose="02020603050405020304" pitchFamily="18" charset="0"/>
                <a:cs typeface="Times New Roman" panose="02020603050405020304" pitchFamily="18" charset="0"/>
              </a:rPr>
              <a:t>Internet]. 2018; Available from: https</a:t>
            </a:r>
            <a:r>
              <a:rPr lang="en-US" dirty="0" smtClean="0">
                <a:solidFill>
                  <a:srgbClr val="FF0000"/>
                </a:solidFill>
                <a:latin typeface="Times New Roman" panose="02020603050405020304" pitchFamily="18" charset="0"/>
                <a:cs typeface="Times New Roman" panose="02020603050405020304" pitchFamily="18" charset="0"/>
              </a:rPr>
              <a:t>://opendentistryjournal.com/VOLUME/12/PAGE/1137</a:t>
            </a:r>
            <a:r>
              <a:rPr lang="en-US" dirty="0">
                <a:solidFill>
                  <a:srgbClr val="FF0000"/>
                </a:solidFill>
                <a:latin typeface="Times New Roman" panose="02020603050405020304" pitchFamily="18" charset="0"/>
                <a:cs typeface="Times New Roman" panose="02020603050405020304" pitchFamily="18" charset="0"/>
              </a:rPr>
              <a:t>/</a:t>
            </a:r>
          </a:p>
          <a:p>
            <a:pPr marL="0" indent="0">
              <a:buNone/>
            </a:pPr>
            <a:r>
              <a:rPr lang="en-US" dirty="0">
                <a:solidFill>
                  <a:srgbClr val="FF0000"/>
                </a:solidFill>
                <a:latin typeface="Times New Roman" panose="02020603050405020304" pitchFamily="18" charset="0"/>
                <a:cs typeface="Times New Roman" panose="02020603050405020304" pitchFamily="18" charset="0"/>
              </a:rPr>
              <a:t>[19] Pitts T. Begin with the end in mind: </a:t>
            </a:r>
            <a:r>
              <a:rPr lang="en-US" dirty="0" smtClean="0">
                <a:solidFill>
                  <a:srgbClr val="FF0000"/>
                </a:solidFill>
                <a:latin typeface="Times New Roman" panose="02020603050405020304" pitchFamily="18" charset="0"/>
                <a:cs typeface="Times New Roman" panose="02020603050405020304" pitchFamily="18" charset="0"/>
              </a:rPr>
              <a:t>Bracket </a:t>
            </a:r>
            <a:r>
              <a:rPr lang="en-US" dirty="0">
                <a:solidFill>
                  <a:srgbClr val="FF0000"/>
                </a:solidFill>
                <a:latin typeface="Times New Roman" panose="02020603050405020304" pitchFamily="18" charset="0"/>
                <a:cs typeface="Times New Roman" panose="02020603050405020304" pitchFamily="18" charset="0"/>
              </a:rPr>
              <a:t>placement and early elastics </a:t>
            </a:r>
            <a:r>
              <a:rPr lang="en-US" dirty="0" smtClean="0">
                <a:solidFill>
                  <a:srgbClr val="FF0000"/>
                </a:solidFill>
                <a:latin typeface="Times New Roman" panose="02020603050405020304" pitchFamily="18" charset="0"/>
                <a:cs typeface="Times New Roman" panose="02020603050405020304" pitchFamily="18" charset="0"/>
              </a:rPr>
              <a:t>protocols </a:t>
            </a:r>
            <a:r>
              <a:rPr lang="en-US" dirty="0">
                <a:solidFill>
                  <a:srgbClr val="FF0000"/>
                </a:solidFill>
                <a:latin typeface="Times New Roman" panose="02020603050405020304" pitchFamily="18" charset="0"/>
                <a:cs typeface="Times New Roman" panose="02020603050405020304" pitchFamily="18" charset="0"/>
              </a:rPr>
              <a:t>for smile arc protection. </a:t>
            </a:r>
            <a:r>
              <a:rPr lang="en-US" dirty="0" err="1">
                <a:solidFill>
                  <a:srgbClr val="FF0000"/>
                </a:solidFill>
                <a:latin typeface="Times New Roman" panose="02020603050405020304" pitchFamily="18" charset="0"/>
                <a:cs typeface="Times New Roman" panose="02020603050405020304" pitchFamily="18" charset="0"/>
              </a:rPr>
              <a:t>Clin</a:t>
            </a: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Impressions</a:t>
            </a:r>
            <a:r>
              <a:rPr lang="en-US" dirty="0">
                <a:solidFill>
                  <a:srgbClr val="FF0000"/>
                </a:solidFill>
                <a:latin typeface="Times New Roman" panose="02020603050405020304" pitchFamily="18" charset="0"/>
                <a:cs typeface="Times New Roman" panose="02020603050405020304" pitchFamily="18" charset="0"/>
              </a:rPr>
              <a:t>. 2009;17(1):1-11</a:t>
            </a:r>
          </a:p>
          <a:p>
            <a:pPr marL="0" indent="0">
              <a:buNone/>
            </a:pPr>
            <a:r>
              <a:rPr lang="en-US" dirty="0">
                <a:solidFill>
                  <a:srgbClr val="FF0000"/>
                </a:solidFill>
                <a:latin typeface="Times New Roman" panose="02020603050405020304" pitchFamily="18" charset="0"/>
                <a:cs typeface="Times New Roman" panose="02020603050405020304" pitchFamily="18" charset="0"/>
              </a:rPr>
              <a:t>[20] Berger J. Self-ligation in the year </a:t>
            </a:r>
            <a:r>
              <a:rPr lang="en-US" dirty="0" smtClean="0">
                <a:solidFill>
                  <a:srgbClr val="FF0000"/>
                </a:solidFill>
                <a:latin typeface="Times New Roman" panose="02020603050405020304" pitchFamily="18" charset="0"/>
                <a:cs typeface="Times New Roman" panose="02020603050405020304" pitchFamily="18" charset="0"/>
              </a:rPr>
              <a:t>2000</a:t>
            </a:r>
            <a:r>
              <a:rPr lang="en-US" dirty="0">
                <a:solidFill>
                  <a:srgbClr val="FF0000"/>
                </a:solidFill>
                <a:latin typeface="Times New Roman" panose="02020603050405020304" pitchFamily="18" charset="0"/>
                <a:cs typeface="Times New Roman" panose="02020603050405020304" pitchFamily="18" charset="0"/>
              </a:rPr>
              <a:t>. J </a:t>
            </a:r>
            <a:r>
              <a:rPr lang="en-US" dirty="0" err="1">
                <a:solidFill>
                  <a:srgbClr val="FF0000"/>
                </a:solidFill>
                <a:latin typeface="Times New Roman" panose="02020603050405020304" pitchFamily="18" charset="0"/>
                <a:cs typeface="Times New Roman" panose="02020603050405020304" pitchFamily="18" charset="0"/>
              </a:rPr>
              <a:t>Clin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Orthod</a:t>
            </a:r>
            <a:r>
              <a:rPr lang="en-US" dirty="0">
                <a:solidFill>
                  <a:srgbClr val="FF0000"/>
                </a:solidFill>
                <a:latin typeface="Times New Roman" panose="02020603050405020304" pitchFamily="18" charset="0"/>
                <a:cs typeface="Times New Roman" panose="02020603050405020304" pitchFamily="18" charset="0"/>
              </a:rPr>
              <a:t>. 2000;34(2):74-</a:t>
            </a:r>
            <a:r>
              <a:rPr lang="en-US" dirty="0">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1269954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dirty="0" smtClean="0">
                <a:solidFill>
                  <a:srgbClr val="00B0F0"/>
                </a:solidFill>
                <a:latin typeface="Times New Roman" panose="02020603050405020304" pitchFamily="18" charset="0"/>
                <a:cs typeface="Times New Roman" panose="02020603050405020304" pitchFamily="18" charset="0"/>
              </a:rPr>
              <a:t>Thank you</a:t>
            </a:r>
            <a:endParaRPr lang="en-US" sz="96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28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3563"/>
          </a:xfrm>
        </p:spPr>
        <p:txBody>
          <a:bodyPr>
            <a:normAutofit fontScale="90000"/>
          </a:bodyPr>
          <a:lstStyle/>
          <a:p>
            <a:r>
              <a:rPr lang="en-US" dirty="0" smtClean="0">
                <a:solidFill>
                  <a:srgbClr val="FF0000"/>
                </a:solidFill>
                <a:latin typeface="Times New Roman" panose="02020603050405020304" pitchFamily="18" charset="0"/>
                <a:cs typeface="Times New Roman" panose="02020603050405020304" pitchFamily="18" charset="0"/>
              </a:rPr>
              <a:t>Why </a:t>
            </a:r>
            <a:r>
              <a:rPr lang="en-US" dirty="0">
                <a:solidFill>
                  <a:srgbClr val="FF0000"/>
                </a:solidFill>
                <a:latin typeface="Times New Roman" panose="02020603050405020304" pitchFamily="18" charset="0"/>
                <a:cs typeface="Times New Roman" panose="02020603050405020304" pitchFamily="18" charset="0"/>
              </a:rPr>
              <a:t>choose Damon?</a:t>
            </a:r>
          </a:p>
        </p:txBody>
      </p:sp>
      <p:sp>
        <p:nvSpPr>
          <p:cNvPr id="3" name="Content Placeholder 2"/>
          <p:cNvSpPr>
            <a:spLocks noGrp="1"/>
          </p:cNvSpPr>
          <p:nvPr>
            <p:ph idx="1"/>
          </p:nvPr>
        </p:nvSpPr>
        <p:spPr>
          <a:xfrm>
            <a:off x="614363" y="1314450"/>
            <a:ext cx="10739437" cy="4862513"/>
          </a:xfrm>
        </p:spPr>
        <p:txBody>
          <a:bodyPr>
            <a:normAutofit/>
          </a:bodyPr>
          <a:lstStyle/>
          <a:p>
            <a:pPr marL="0" indent="0">
              <a:lnSpc>
                <a:spcPct val="150000"/>
              </a:lnSpc>
              <a:buNone/>
            </a:pPr>
            <a:r>
              <a:rPr lang="en-US" sz="2400" dirty="0" smtClean="0">
                <a:solidFill>
                  <a:schemeClr val="bg1">
                    <a:lumMod val="50000"/>
                  </a:schemeClr>
                </a:solidFill>
                <a:latin typeface="Times New Roman" panose="02020603050405020304" pitchFamily="18" charset="0"/>
                <a:cs typeface="Times New Roman" panose="02020603050405020304" pitchFamily="18" charset="0"/>
              </a:rPr>
              <a:t> 1. Limitations in the use of intraoral expansion appliances such as quad-helix or  jack-screw as the optimal forces from the arch wires completely allows the con</a:t>
            </a:r>
            <a:r>
              <a:rPr lang="en-US" sz="2400" dirty="0">
                <a:solidFill>
                  <a:schemeClr val="bg1">
                    <a:lumMod val="50000"/>
                  </a:schemeClr>
                </a:solidFill>
                <a:latin typeface="Times New Roman" panose="02020603050405020304" pitchFamily="18" charset="0"/>
                <a:cs typeface="Times New Roman" panose="02020603050405020304" pitchFamily="18" charset="0"/>
              </a:rPr>
              <a:t>n</a:t>
            </a:r>
            <a:r>
              <a:rPr lang="en-US" sz="2400" dirty="0" smtClean="0">
                <a:solidFill>
                  <a:schemeClr val="bg1">
                    <a:lumMod val="50000"/>
                  </a:schemeClr>
                </a:solidFill>
                <a:latin typeface="Times New Roman" panose="02020603050405020304" pitchFamily="18" charset="0"/>
                <a:cs typeface="Times New Roman" panose="02020603050405020304" pitchFamily="18" charset="0"/>
              </a:rPr>
              <a:t>ective tissue and alveolar bone to follow tooth movement with uninterrupted  vascular supply to the tooth and its surrounding system thereby providing the  necessary expansion [3–5].</a:t>
            </a:r>
            <a:endParaRPr lang="en-US" sz="24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562" y="3988198"/>
            <a:ext cx="5253037" cy="2188765"/>
          </a:xfrm>
          <a:prstGeom prst="rect">
            <a:avLst/>
          </a:prstGeom>
          <a:ln w="28575">
            <a:solidFill>
              <a:schemeClr val="accent1"/>
            </a:solidFill>
          </a:ln>
        </p:spPr>
      </p:pic>
    </p:spTree>
    <p:extLst>
      <p:ext uri="{BB962C8B-B14F-4D97-AF65-F5344CB8AC3E}">
        <p14:creationId xmlns:p14="http://schemas.microsoft.com/office/powerpoint/2010/main" val="2811800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2509" y="0"/>
            <a:ext cx="575542" cy="258618"/>
          </a:xfrm>
        </p:spPr>
        <p:txBody>
          <a:bodyPr>
            <a:normAutofit fontScale="90000"/>
          </a:bodyPr>
          <a:lstStyle/>
          <a:p>
            <a:endParaRPr lang="en-US" dirty="0"/>
          </a:p>
        </p:txBody>
      </p:sp>
      <p:sp>
        <p:nvSpPr>
          <p:cNvPr id="3" name="Content Placeholder 2"/>
          <p:cNvSpPr>
            <a:spLocks noGrp="1"/>
          </p:cNvSpPr>
          <p:nvPr>
            <p:ph idx="1"/>
          </p:nvPr>
        </p:nvSpPr>
        <p:spPr>
          <a:xfrm>
            <a:off x="286327" y="129309"/>
            <a:ext cx="9301020" cy="6539346"/>
          </a:xfrm>
        </p:spPr>
        <p:txBody>
          <a:bodyPr>
            <a:noAutofit/>
          </a:bodyPr>
          <a:lstStyle/>
          <a:p>
            <a:pPr marL="0" indent="0">
              <a:lnSpc>
                <a:spcPct val="170000"/>
              </a:lnSpc>
              <a:buNone/>
            </a:pPr>
            <a:r>
              <a:rPr lang="en-US" sz="2400" dirty="0" smtClean="0">
                <a:solidFill>
                  <a:srgbClr val="7030A0"/>
                </a:solidFill>
                <a:latin typeface="Times New Roman" panose="02020603050405020304" pitchFamily="18" charset="0"/>
                <a:cs typeface="Times New Roman" panose="02020603050405020304" pitchFamily="18" charset="0"/>
              </a:rPr>
              <a:t>2. Faster alignment of teeth as passive self-ligation produces lower resistance thus </a:t>
            </a:r>
            <a:r>
              <a:rPr lang="en-US" sz="2400" dirty="0" smtClean="0">
                <a:solidFill>
                  <a:srgbClr val="7030A0"/>
                </a:solidFill>
                <a:latin typeface="Times New Roman" panose="02020603050405020304" pitchFamily="18" charset="0"/>
                <a:cs typeface="Times New Roman" panose="02020603050405020304" pitchFamily="18" charset="0"/>
              </a:rPr>
              <a:t>allowing </a:t>
            </a:r>
            <a:r>
              <a:rPr lang="en-US" sz="2400" dirty="0" smtClean="0">
                <a:solidFill>
                  <a:srgbClr val="7030A0"/>
                </a:solidFill>
                <a:latin typeface="Times New Roman" panose="02020603050405020304" pitchFamily="18" charset="0"/>
                <a:cs typeface="Times New Roman" panose="02020603050405020304" pitchFamily="18" charset="0"/>
              </a:rPr>
              <a:t>a wire to slide.</a:t>
            </a:r>
          </a:p>
          <a:p>
            <a:pPr marL="0" indent="0">
              <a:lnSpc>
                <a:spcPct val="170000"/>
              </a:lnSpc>
              <a:buNone/>
            </a:pPr>
            <a:r>
              <a:rPr lang="en-US" sz="2400" dirty="0" smtClean="0">
                <a:solidFill>
                  <a:srgbClr val="7030A0"/>
                </a:solidFill>
                <a:latin typeface="Times New Roman" panose="02020603050405020304" pitchFamily="18" charset="0"/>
                <a:cs typeface="Times New Roman" panose="02020603050405020304" pitchFamily="18" charset="0"/>
              </a:rPr>
              <a:t>3. Decreased demand for the use of anchorage devices comparing the conventional appliances as there is reduced friction between the ligation for better tooth </a:t>
            </a:r>
            <a:r>
              <a:rPr lang="en-US" sz="2400" dirty="0" smtClean="0">
                <a:solidFill>
                  <a:srgbClr val="7030A0"/>
                </a:solidFill>
                <a:latin typeface="Times New Roman" panose="02020603050405020304" pitchFamily="18" charset="0"/>
                <a:cs typeface="Times New Roman" panose="02020603050405020304" pitchFamily="18" charset="0"/>
              </a:rPr>
              <a:t>control.</a:t>
            </a:r>
            <a:endParaRPr lang="en-US" sz="2400" dirty="0" smtClean="0">
              <a:solidFill>
                <a:srgbClr val="7030A0"/>
              </a:solidFill>
              <a:latin typeface="Times New Roman" panose="02020603050405020304" pitchFamily="18" charset="0"/>
              <a:cs typeface="Times New Roman" panose="02020603050405020304" pitchFamily="18" charset="0"/>
            </a:endParaRPr>
          </a:p>
          <a:p>
            <a:pPr marL="0" indent="0">
              <a:lnSpc>
                <a:spcPct val="170000"/>
              </a:lnSpc>
              <a:buNone/>
            </a:pPr>
            <a:r>
              <a:rPr lang="en-US" sz="2400" dirty="0" smtClean="0">
                <a:solidFill>
                  <a:srgbClr val="7030A0"/>
                </a:solidFill>
                <a:latin typeface="Times New Roman" panose="02020603050405020304" pitchFamily="18" charset="0"/>
                <a:cs typeface="Times New Roman" panose="02020603050405020304" pitchFamily="18" charset="0"/>
              </a:rPr>
              <a:t>4. Reduction in the overall duration of orthodontic treatment up to 7 months and  also reduced number of appointments have been found in </a:t>
            </a:r>
            <a:r>
              <a:rPr lang="en-US" sz="2400" dirty="0" smtClean="0">
                <a:solidFill>
                  <a:srgbClr val="7030A0"/>
                </a:solidFill>
                <a:latin typeface="Times New Roman" panose="02020603050405020304" pitchFamily="18" charset="0"/>
                <a:cs typeface="Times New Roman" panose="02020603050405020304" pitchFamily="18" charset="0"/>
              </a:rPr>
              <a:t>few researches.</a:t>
            </a:r>
            <a:endParaRPr lang="en-US" sz="2400" dirty="0" smtClean="0">
              <a:solidFill>
                <a:srgbClr val="7030A0"/>
              </a:solidFill>
              <a:latin typeface="Times New Roman" panose="02020603050405020304" pitchFamily="18" charset="0"/>
              <a:cs typeface="Times New Roman" panose="02020603050405020304" pitchFamily="18" charset="0"/>
            </a:endParaRPr>
          </a:p>
          <a:p>
            <a:pPr marL="0" indent="0">
              <a:lnSpc>
                <a:spcPct val="170000"/>
              </a:lnSpc>
              <a:buNone/>
            </a:pPr>
            <a:r>
              <a:rPr lang="en-US" sz="2400" dirty="0" smtClean="0">
                <a:solidFill>
                  <a:srgbClr val="7030A0"/>
                </a:solidFill>
                <a:latin typeface="Times New Roman" panose="02020603050405020304" pitchFamily="18" charset="0"/>
                <a:cs typeface="Times New Roman" panose="02020603050405020304" pitchFamily="18" charset="0"/>
              </a:rPr>
              <a:t>5. Control of tooth position because there is an edgewise slot of adequate width  and depth.</a:t>
            </a:r>
            <a:endParaRPr lang="en-US" sz="2400" dirty="0">
              <a:solidFill>
                <a:srgbClr val="7030A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341" y="986557"/>
            <a:ext cx="2634525" cy="3289879"/>
          </a:xfrm>
          <a:prstGeom prst="rect">
            <a:avLst/>
          </a:prstGeom>
          <a:ln w="28575">
            <a:solidFill>
              <a:srgbClr val="00B0F0"/>
            </a:solidFill>
          </a:ln>
        </p:spPr>
      </p:pic>
    </p:spTree>
    <p:extLst>
      <p:ext uri="{BB962C8B-B14F-4D97-AF65-F5344CB8AC3E}">
        <p14:creationId xmlns:p14="http://schemas.microsoft.com/office/powerpoint/2010/main" val="4121829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solidFill>
                <a:latin typeface="Times New Roman" panose="02020603050405020304" pitchFamily="18" charset="0"/>
                <a:cs typeface="Times New Roman" panose="02020603050405020304" pitchFamily="18" charset="0"/>
              </a:rPr>
              <a:t>Classification of Damon’s system</a:t>
            </a:r>
            <a:endParaRPr lang="en-US" dirty="0">
              <a:solidFill>
                <a:schemeClr val="accent4"/>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nSpc>
                <a:spcPct val="150000"/>
              </a:lnSpc>
              <a:buNone/>
            </a:pPr>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I. High torque brackets</a:t>
            </a:r>
          </a:p>
          <a:p>
            <a:pPr marL="0" indent="0">
              <a:lnSpc>
                <a:spcPct val="150000"/>
              </a:lnSpc>
              <a:buNone/>
            </a:pPr>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These brackets can be used in cases where the incisors or </a:t>
            </a:r>
            <a:r>
              <a:rPr lang="en-US" sz="2400" dirty="0" err="1" smtClean="0">
                <a:solidFill>
                  <a:schemeClr val="accent6">
                    <a:lumMod val="75000"/>
                  </a:schemeClr>
                </a:solidFill>
                <a:latin typeface="Times New Roman" panose="02020603050405020304" pitchFamily="18" charset="0"/>
                <a:cs typeface="Times New Roman" panose="02020603050405020304" pitchFamily="18" charset="0"/>
              </a:rPr>
              <a:t>cuspids</a:t>
            </a:r>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 are severely  </a:t>
            </a:r>
            <a:r>
              <a:rPr lang="en-US" sz="2400" dirty="0" err="1" smtClean="0">
                <a:solidFill>
                  <a:schemeClr val="accent6">
                    <a:lumMod val="75000"/>
                  </a:schemeClr>
                </a:solidFill>
                <a:latin typeface="Times New Roman" panose="02020603050405020304" pitchFamily="18" charset="0"/>
                <a:cs typeface="Times New Roman" panose="02020603050405020304" pitchFamily="18" charset="0"/>
              </a:rPr>
              <a:t>retroclined</a:t>
            </a:r>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 or </a:t>
            </a:r>
            <a:r>
              <a:rPr lang="en-US" sz="2400" dirty="0" err="1" smtClean="0">
                <a:solidFill>
                  <a:schemeClr val="accent6">
                    <a:lumMod val="75000"/>
                  </a:schemeClr>
                </a:solidFill>
                <a:latin typeface="Times New Roman" panose="02020603050405020304" pitchFamily="18" charset="0"/>
                <a:cs typeface="Times New Roman" panose="02020603050405020304" pitchFamily="18" charset="0"/>
              </a:rPr>
              <a:t>palatally</a:t>
            </a:r>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 placed. Examples are:</a:t>
            </a:r>
          </a:p>
          <a:p>
            <a:pPr marL="0" indent="0">
              <a:lnSpc>
                <a:spcPct val="150000"/>
              </a:lnSpc>
              <a:buNone/>
            </a:pPr>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 Class I extraction cases with </a:t>
            </a:r>
            <a:r>
              <a:rPr lang="en-US" sz="2400" dirty="0" err="1" smtClean="0">
                <a:solidFill>
                  <a:schemeClr val="accent6">
                    <a:lumMod val="75000"/>
                  </a:schemeClr>
                </a:solidFill>
                <a:latin typeface="Times New Roman" panose="02020603050405020304" pitchFamily="18" charset="0"/>
                <a:cs typeface="Times New Roman" panose="02020603050405020304" pitchFamily="18" charset="0"/>
              </a:rPr>
              <a:t>proclined</a:t>
            </a:r>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 of anterior.</a:t>
            </a:r>
          </a:p>
          <a:p>
            <a:pPr marL="0" indent="0">
              <a:lnSpc>
                <a:spcPct val="150000"/>
              </a:lnSpc>
              <a:buNone/>
            </a:pPr>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 Class II division 1 malocclusion.</a:t>
            </a:r>
          </a:p>
          <a:p>
            <a:pPr marL="0" indent="0">
              <a:lnSpc>
                <a:spcPct val="150000"/>
              </a:lnSpc>
              <a:buNone/>
            </a:pPr>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 Class II division 2 malocclusion with </a:t>
            </a:r>
            <a:r>
              <a:rPr lang="en-US" sz="2400" dirty="0" err="1" smtClean="0">
                <a:solidFill>
                  <a:schemeClr val="accent6">
                    <a:lumMod val="75000"/>
                  </a:schemeClr>
                </a:solidFill>
                <a:latin typeface="Times New Roman" panose="02020603050405020304" pitchFamily="18" charset="0"/>
                <a:cs typeface="Times New Roman" panose="02020603050405020304" pitchFamily="18" charset="0"/>
              </a:rPr>
              <a:t>retroclined</a:t>
            </a:r>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 incisors.</a:t>
            </a:r>
          </a:p>
          <a:p>
            <a:pPr marL="0" indent="0">
              <a:lnSpc>
                <a:spcPct val="150000"/>
              </a:lnSpc>
              <a:buNone/>
            </a:pPr>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smtClean="0">
                <a:solidFill>
                  <a:schemeClr val="accent6">
                    <a:lumMod val="75000"/>
                  </a:schemeClr>
                </a:solidFill>
                <a:latin typeface="Times New Roman" panose="02020603050405020304" pitchFamily="18" charset="0"/>
                <a:cs typeface="Times New Roman" panose="02020603050405020304" pitchFamily="18" charset="0"/>
              </a:rPr>
              <a:t>Palatally</a:t>
            </a:r>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 placed incisors or </a:t>
            </a:r>
            <a:r>
              <a:rPr lang="en-US" sz="2400" dirty="0" err="1" smtClean="0">
                <a:solidFill>
                  <a:schemeClr val="accent6">
                    <a:lumMod val="75000"/>
                  </a:schemeClr>
                </a:solidFill>
                <a:latin typeface="Times New Roman" panose="02020603050405020304" pitchFamily="18" charset="0"/>
                <a:cs typeface="Times New Roman" panose="02020603050405020304" pitchFamily="18" charset="0"/>
              </a:rPr>
              <a:t>cuspids</a:t>
            </a:r>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563" y="3371849"/>
            <a:ext cx="2857500" cy="2600325"/>
          </a:xfrm>
          <a:prstGeom prst="rect">
            <a:avLst/>
          </a:prstGeom>
          <a:ln w="28575">
            <a:solidFill>
              <a:schemeClr val="accent1"/>
            </a:solidFill>
          </a:ln>
        </p:spPr>
      </p:pic>
    </p:spTree>
    <p:extLst>
      <p:ext uri="{BB962C8B-B14F-4D97-AF65-F5344CB8AC3E}">
        <p14:creationId xmlns:p14="http://schemas.microsoft.com/office/powerpoint/2010/main" val="500218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nSpc>
                <a:spcPct val="150000"/>
              </a:lnSpc>
              <a:buNone/>
            </a:pPr>
            <a:r>
              <a:rPr lang="en-US" sz="2400" dirty="0" smtClean="0">
                <a:solidFill>
                  <a:srgbClr val="00B0F0"/>
                </a:solidFill>
                <a:latin typeface="Times New Roman" panose="02020603050405020304" pitchFamily="18" charset="0"/>
                <a:cs typeface="Times New Roman" panose="02020603050405020304" pitchFamily="18" charset="0"/>
              </a:rPr>
              <a:t>II. Standard torque brackets</a:t>
            </a:r>
          </a:p>
          <a:p>
            <a:pPr marL="0" indent="0">
              <a:lnSpc>
                <a:spcPct val="150000"/>
              </a:lnSpc>
              <a:buNone/>
            </a:pPr>
            <a:r>
              <a:rPr lang="en-US" sz="2400" dirty="0" smtClean="0">
                <a:solidFill>
                  <a:srgbClr val="00B0F0"/>
                </a:solidFill>
                <a:latin typeface="Times New Roman" panose="02020603050405020304" pitchFamily="18" charset="0"/>
                <a:cs typeface="Times New Roman" panose="02020603050405020304" pitchFamily="18" charset="0"/>
              </a:rPr>
              <a:t>These brackets can be used in cases where the inclination of anterior is </a:t>
            </a:r>
            <a:r>
              <a:rPr lang="en-US" sz="2400" dirty="0" err="1" smtClean="0">
                <a:solidFill>
                  <a:srgbClr val="00B0F0"/>
                </a:solidFill>
                <a:latin typeface="Times New Roman" panose="02020603050405020304" pitchFamily="18" charset="0"/>
                <a:cs typeface="Times New Roman" panose="02020603050405020304" pitchFamily="18" charset="0"/>
              </a:rPr>
              <a:t>satisfactory</a:t>
            </a:r>
            <a:r>
              <a:rPr lang="en-US" sz="2400" dirty="0" smtClean="0">
                <a:solidFill>
                  <a:srgbClr val="00B0F0"/>
                </a:solidFill>
                <a:latin typeface="Times New Roman" panose="02020603050405020304" pitchFamily="18" charset="0"/>
                <a:cs typeface="Times New Roman" panose="02020603050405020304" pitchFamily="18" charset="0"/>
              </a:rPr>
              <a:t> and when there will not be any obvious change in the inclination during the  course of the treatment.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138" y="3641595"/>
            <a:ext cx="4591050" cy="2670305"/>
          </a:xfrm>
          <a:prstGeom prst="rect">
            <a:avLst/>
          </a:prstGeom>
          <a:ln w="28575">
            <a:solidFill>
              <a:schemeClr val="accent1"/>
            </a:solidFill>
          </a:ln>
        </p:spPr>
      </p:pic>
    </p:spTree>
    <p:extLst>
      <p:ext uri="{BB962C8B-B14F-4D97-AF65-F5344CB8AC3E}">
        <p14:creationId xmlns:p14="http://schemas.microsoft.com/office/powerpoint/2010/main" val="2698591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2" y="365126"/>
            <a:ext cx="10282237" cy="77788"/>
          </a:xfrm>
        </p:spPr>
        <p:txBody>
          <a:bodyPr>
            <a:normAutofit fontScale="90000"/>
          </a:bodyPr>
          <a:lstStyle/>
          <a:p>
            <a:endParaRPr lang="en-US" dirty="0"/>
          </a:p>
        </p:txBody>
      </p:sp>
      <p:sp>
        <p:nvSpPr>
          <p:cNvPr id="3" name="Content Placeholder 2"/>
          <p:cNvSpPr>
            <a:spLocks noGrp="1"/>
          </p:cNvSpPr>
          <p:nvPr>
            <p:ph idx="1"/>
          </p:nvPr>
        </p:nvSpPr>
        <p:spPr>
          <a:xfrm>
            <a:off x="457200" y="782637"/>
            <a:ext cx="10653713" cy="5932488"/>
          </a:xfrm>
        </p:spPr>
        <p:txBody>
          <a:bodyPr>
            <a:noAutofit/>
          </a:bodyPr>
          <a:lstStyle/>
          <a:p>
            <a:pPr marL="0" indent="0">
              <a:lnSpc>
                <a:spcPct val="150000"/>
              </a:lnSpc>
              <a:buNone/>
            </a:pP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III. Low torque brackets</a:t>
            </a:r>
          </a:p>
          <a:p>
            <a:pPr marL="0" indent="0">
              <a:lnSpc>
                <a:spcPct val="150000"/>
              </a:lnSpc>
              <a:buNone/>
            </a:pP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Examples of the cases include:</a:t>
            </a:r>
          </a:p>
          <a:p>
            <a:pPr marL="0" indent="0">
              <a:lnSpc>
                <a:spcPct val="150000"/>
              </a:lnSpc>
              <a:buNone/>
            </a:pP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 Anterior open bite cases with severe </a:t>
            </a:r>
            <a:r>
              <a:rPr lang="en-US" sz="2400" dirty="0" err="1" smtClean="0">
                <a:solidFill>
                  <a:schemeClr val="accent4">
                    <a:lumMod val="75000"/>
                  </a:schemeClr>
                </a:solidFill>
                <a:latin typeface="Times New Roman" panose="02020603050405020304" pitchFamily="18" charset="0"/>
                <a:cs typeface="Times New Roman" panose="02020603050405020304" pitchFamily="18" charset="0"/>
              </a:rPr>
              <a:t>proclination</a:t>
            </a: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 of </a:t>
            </a:r>
            <a:r>
              <a:rPr lang="en-US" sz="2400" dirty="0" err="1" smtClean="0">
                <a:solidFill>
                  <a:schemeClr val="accent4">
                    <a:lumMod val="75000"/>
                  </a:schemeClr>
                </a:solidFill>
                <a:latin typeface="Times New Roman" panose="02020603050405020304" pitchFamily="18" charset="0"/>
                <a:cs typeface="Times New Roman" panose="02020603050405020304" pitchFamily="18" charset="0"/>
              </a:rPr>
              <a:t>anteriors</a:t>
            </a: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a:t>
            </a:r>
          </a:p>
          <a:p>
            <a:pPr marL="0" indent="0">
              <a:lnSpc>
                <a:spcPct val="150000"/>
              </a:lnSpc>
              <a:buNone/>
            </a:pP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 Moderate and severe crowding.</a:t>
            </a:r>
          </a:p>
          <a:p>
            <a:pPr marL="0" indent="0">
              <a:lnSpc>
                <a:spcPct val="150000"/>
              </a:lnSpc>
              <a:buNone/>
            </a:pP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 Treatment mechanics which may result in </a:t>
            </a:r>
            <a:r>
              <a:rPr lang="en-US" sz="2400" dirty="0" err="1" smtClean="0">
                <a:solidFill>
                  <a:schemeClr val="accent4">
                    <a:lumMod val="75000"/>
                  </a:schemeClr>
                </a:solidFill>
                <a:latin typeface="Times New Roman" panose="02020603050405020304" pitchFamily="18" charset="0"/>
                <a:cs typeface="Times New Roman" panose="02020603050405020304" pitchFamily="18" charset="0"/>
              </a:rPr>
              <a:t>proclination</a:t>
            </a: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 of </a:t>
            </a:r>
            <a:r>
              <a:rPr lang="en-US" sz="2400" dirty="0" err="1" smtClean="0">
                <a:solidFill>
                  <a:schemeClr val="accent4">
                    <a:lumMod val="75000"/>
                  </a:schemeClr>
                </a:solidFill>
                <a:latin typeface="Times New Roman" panose="02020603050405020304" pitchFamily="18" charset="0"/>
                <a:cs typeface="Times New Roman" panose="02020603050405020304" pitchFamily="18" charset="0"/>
              </a:rPr>
              <a:t>anteriors</a:t>
            </a: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a:t>
            </a:r>
          </a:p>
          <a:p>
            <a:pPr marL="0" indent="0">
              <a:lnSpc>
                <a:spcPct val="150000"/>
              </a:lnSpc>
              <a:buNone/>
            </a:pP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 Incisors with </a:t>
            </a:r>
            <a:r>
              <a:rPr lang="en-US" sz="2400" dirty="0" err="1" smtClean="0">
                <a:solidFill>
                  <a:schemeClr val="accent4">
                    <a:lumMod val="75000"/>
                  </a:schemeClr>
                </a:solidFill>
                <a:latin typeface="Times New Roman" panose="02020603050405020304" pitchFamily="18" charset="0"/>
                <a:cs typeface="Times New Roman" panose="02020603050405020304" pitchFamily="18" charset="0"/>
              </a:rPr>
              <a:t>palatally</a:t>
            </a: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 positioned roots.</a:t>
            </a:r>
          </a:p>
          <a:p>
            <a:pPr marL="0" indent="0">
              <a:lnSpc>
                <a:spcPct val="150000"/>
              </a:lnSpc>
              <a:buNone/>
            </a:pP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 In class II fixed functional cases or class II elastics cases where control of lower </a:t>
            </a:r>
          </a:p>
          <a:p>
            <a:pPr marL="0" indent="0">
              <a:lnSpc>
                <a:spcPct val="150000"/>
              </a:lnSpc>
              <a:buNone/>
            </a:pP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incisor </a:t>
            </a:r>
            <a:r>
              <a:rPr lang="en-US" sz="2400" dirty="0" err="1" smtClean="0">
                <a:solidFill>
                  <a:schemeClr val="accent4">
                    <a:lumMod val="75000"/>
                  </a:schemeClr>
                </a:solidFill>
                <a:latin typeface="Times New Roman" panose="02020603050405020304" pitchFamily="18" charset="0"/>
                <a:cs typeface="Times New Roman" panose="02020603050405020304" pitchFamily="18" charset="0"/>
              </a:rPr>
              <a:t>proclination</a:t>
            </a: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 is necessary.</a:t>
            </a:r>
          </a:p>
          <a:p>
            <a:pPr marL="0" indent="0">
              <a:lnSpc>
                <a:spcPct val="150000"/>
              </a:lnSpc>
              <a:buNone/>
            </a:pP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400" dirty="0" err="1" smtClean="0">
                <a:solidFill>
                  <a:schemeClr val="accent4">
                    <a:lumMod val="75000"/>
                  </a:schemeClr>
                </a:solidFill>
                <a:latin typeface="Times New Roman" panose="02020603050405020304" pitchFamily="18" charset="0"/>
                <a:cs typeface="Times New Roman" panose="02020603050405020304" pitchFamily="18" charset="0"/>
              </a:rPr>
              <a:t>Lingually</a:t>
            </a: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 placed lower </a:t>
            </a:r>
            <a:r>
              <a:rPr lang="en-US" sz="2400" dirty="0" smtClean="0">
                <a:solidFill>
                  <a:schemeClr val="accent4">
                    <a:lumMod val="75000"/>
                  </a:schemeClr>
                </a:solidFill>
                <a:latin typeface="Times New Roman" panose="02020603050405020304" pitchFamily="18" charset="0"/>
                <a:cs typeface="Times New Roman" panose="02020603050405020304" pitchFamily="18" charset="0"/>
              </a:rPr>
              <a:t>incisors.</a:t>
            </a:r>
            <a:endParaRPr lang="en-US" sz="24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5091" y="131474"/>
            <a:ext cx="3546331" cy="3546331"/>
          </a:xfrm>
          <a:prstGeom prst="rect">
            <a:avLst/>
          </a:prstGeom>
          <a:ln w="28575">
            <a:solidFill>
              <a:srgbClr val="00B0F0"/>
            </a:solidFill>
          </a:ln>
        </p:spPr>
      </p:pic>
    </p:spTree>
    <p:extLst>
      <p:ext uri="{BB962C8B-B14F-4D97-AF65-F5344CB8AC3E}">
        <p14:creationId xmlns:p14="http://schemas.microsoft.com/office/powerpoint/2010/main" val="3123886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297" y="0"/>
            <a:ext cx="10515600" cy="1325563"/>
          </a:xfrm>
        </p:spPr>
        <p:txBody>
          <a:bodyPr/>
          <a:lstStyle/>
          <a:p>
            <a:r>
              <a:rPr lang="en-US" dirty="0">
                <a:solidFill>
                  <a:srgbClr val="FF0000"/>
                </a:solidFill>
                <a:latin typeface="Times New Roman" panose="02020603050405020304" pitchFamily="18" charset="0"/>
                <a:cs typeface="Times New Roman" panose="02020603050405020304" pitchFamily="18" charset="0"/>
              </a:rPr>
              <a:t>Tip values in Damon’s system.</a:t>
            </a:r>
            <a:r>
              <a:rPr lang="en-US" dirty="0"/>
              <a:t/>
            </a:r>
            <a:br>
              <a:rPr lang="en-US" dirty="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29270403"/>
              </p:ext>
            </p:extLst>
          </p:nvPr>
        </p:nvGraphicFramePr>
        <p:xfrm>
          <a:off x="147779" y="1098549"/>
          <a:ext cx="11206024" cy="4221595"/>
        </p:xfrm>
        <a:graphic>
          <a:graphicData uri="http://schemas.openxmlformats.org/drawingml/2006/table">
            <a:tbl>
              <a:tblPr firstRow="1" bandRow="1">
                <a:tableStyleId>{5C22544A-7EE6-4342-B048-85BDC9FD1C3A}</a:tableStyleId>
              </a:tblPr>
              <a:tblGrid>
                <a:gridCol w="1847276">
                  <a:extLst>
                    <a:ext uri="{9D8B030D-6E8A-4147-A177-3AD203B41FA5}">
                      <a16:colId xmlns:a16="http://schemas.microsoft.com/office/drawing/2014/main" val="167974563"/>
                    </a:ext>
                  </a:extLst>
                </a:gridCol>
                <a:gridCol w="954230">
                  <a:extLst>
                    <a:ext uri="{9D8B030D-6E8A-4147-A177-3AD203B41FA5}">
                      <a16:colId xmlns:a16="http://schemas.microsoft.com/office/drawing/2014/main" val="23686173"/>
                    </a:ext>
                  </a:extLst>
                </a:gridCol>
                <a:gridCol w="1400753">
                  <a:extLst>
                    <a:ext uri="{9D8B030D-6E8A-4147-A177-3AD203B41FA5}">
                      <a16:colId xmlns:a16="http://schemas.microsoft.com/office/drawing/2014/main" val="457813222"/>
                    </a:ext>
                  </a:extLst>
                </a:gridCol>
                <a:gridCol w="1400753">
                  <a:extLst>
                    <a:ext uri="{9D8B030D-6E8A-4147-A177-3AD203B41FA5}">
                      <a16:colId xmlns:a16="http://schemas.microsoft.com/office/drawing/2014/main" val="3908028735"/>
                    </a:ext>
                  </a:extLst>
                </a:gridCol>
                <a:gridCol w="1400753">
                  <a:extLst>
                    <a:ext uri="{9D8B030D-6E8A-4147-A177-3AD203B41FA5}">
                      <a16:colId xmlns:a16="http://schemas.microsoft.com/office/drawing/2014/main" val="3119811765"/>
                    </a:ext>
                  </a:extLst>
                </a:gridCol>
                <a:gridCol w="1400753">
                  <a:extLst>
                    <a:ext uri="{9D8B030D-6E8A-4147-A177-3AD203B41FA5}">
                      <a16:colId xmlns:a16="http://schemas.microsoft.com/office/drawing/2014/main" val="1747615577"/>
                    </a:ext>
                  </a:extLst>
                </a:gridCol>
                <a:gridCol w="1400753">
                  <a:extLst>
                    <a:ext uri="{9D8B030D-6E8A-4147-A177-3AD203B41FA5}">
                      <a16:colId xmlns:a16="http://schemas.microsoft.com/office/drawing/2014/main" val="4265754172"/>
                    </a:ext>
                  </a:extLst>
                </a:gridCol>
                <a:gridCol w="1400753">
                  <a:extLst>
                    <a:ext uri="{9D8B030D-6E8A-4147-A177-3AD203B41FA5}">
                      <a16:colId xmlns:a16="http://schemas.microsoft.com/office/drawing/2014/main" val="958525132"/>
                    </a:ext>
                  </a:extLst>
                </a:gridCol>
              </a:tblGrid>
              <a:tr h="603085">
                <a:tc>
                  <a:txBody>
                    <a:bodyPr/>
                    <a:lstStyle/>
                    <a:p>
                      <a:pPr algn="ctr"/>
                      <a:r>
                        <a:rPr lang="en-US" sz="3200" b="1" dirty="0" smtClean="0">
                          <a:latin typeface="Times New Roman" panose="02020603050405020304" pitchFamily="18" charset="0"/>
                          <a:cs typeface="Times New Roman" panose="02020603050405020304" pitchFamily="18" charset="0"/>
                        </a:rPr>
                        <a:t>Damon</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2</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2</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6</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9</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5</a:t>
                      </a:r>
                      <a:endParaRPr lang="en-US"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22059169"/>
                  </a:ext>
                </a:extLst>
              </a:tr>
              <a:tr h="603085">
                <a:tc>
                  <a:txBody>
                    <a:bodyPr/>
                    <a:lstStyle/>
                    <a:p>
                      <a:pPr algn="ctr"/>
                      <a:r>
                        <a:rPr lang="en-US" sz="3200" b="1" dirty="0" smtClean="0">
                          <a:latin typeface="Times New Roman" panose="02020603050405020304" pitchFamily="18" charset="0"/>
                          <a:cs typeface="Times New Roman" panose="02020603050405020304" pitchFamily="18" charset="0"/>
                        </a:rPr>
                        <a:t>Roth</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0</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0</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0</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0</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13</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9</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5</a:t>
                      </a:r>
                      <a:endParaRPr lang="en-US"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4230950"/>
                  </a:ext>
                </a:extLst>
              </a:tr>
              <a:tr h="603085">
                <a:tc>
                  <a:txBody>
                    <a:bodyPr/>
                    <a:lstStyle/>
                    <a:p>
                      <a:pPr algn="ctr"/>
                      <a:r>
                        <a:rPr lang="en-US" sz="3200" b="1" dirty="0" smtClean="0">
                          <a:latin typeface="Times New Roman" panose="02020603050405020304" pitchFamily="18" charset="0"/>
                          <a:cs typeface="Times New Roman" panose="02020603050405020304" pitchFamily="18" charset="0"/>
                        </a:rPr>
                        <a:t>MBT</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0</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0</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0</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0</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8</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8</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latin typeface="Times New Roman" panose="02020603050405020304" pitchFamily="18" charset="0"/>
                          <a:cs typeface="Times New Roman" panose="02020603050405020304" pitchFamily="18" charset="0"/>
                        </a:rPr>
                        <a:t>4</a:t>
                      </a:r>
                      <a:endParaRPr lang="en-US"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91692863"/>
                  </a:ext>
                </a:extLst>
              </a:tr>
              <a:tr h="603085">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TIP</a:t>
                      </a:r>
                      <a:endParaRPr lang="en-US"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7</a:t>
                      </a:r>
                      <a:endParaRPr lang="en-US"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6</a:t>
                      </a:r>
                      <a:endParaRPr lang="en-US"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5</a:t>
                      </a:r>
                      <a:endParaRPr lang="en-US"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4</a:t>
                      </a:r>
                      <a:endParaRPr lang="en-US"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3</a:t>
                      </a:r>
                      <a:endParaRPr lang="en-US"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2</a:t>
                      </a:r>
                      <a:endParaRPr lang="en-US"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1</a:t>
                      </a:r>
                      <a:endParaRPr lang="en-US" sz="32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8839034"/>
                  </a:ext>
                </a:extLst>
              </a:tr>
              <a:tr h="603085">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Damon</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2</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2</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5</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2</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2</a:t>
                      </a:r>
                      <a:endParaRPr lang="en-US" sz="3200" b="1"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45756821"/>
                  </a:ext>
                </a:extLst>
              </a:tr>
              <a:tr h="603085">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Roth</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-1</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-1</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-1</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-1</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7</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2</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2</a:t>
                      </a:r>
                      <a:endParaRPr lang="en-US" sz="3200" b="1"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15611859"/>
                  </a:ext>
                </a:extLst>
              </a:tr>
              <a:tr h="603085">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MBT</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0</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0</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2</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2</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3</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0</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0</a:t>
                      </a:r>
                      <a:endParaRPr lang="en-US" sz="3200" b="1"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0713477"/>
                  </a:ext>
                </a:extLst>
              </a:tr>
            </a:tbl>
          </a:graphicData>
        </a:graphic>
      </p:graphicFrame>
    </p:spTree>
    <p:extLst>
      <p:ext uri="{BB962C8B-B14F-4D97-AF65-F5344CB8AC3E}">
        <p14:creationId xmlns:p14="http://schemas.microsoft.com/office/powerpoint/2010/main" val="1169697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405</TotalTime>
  <Words>3063</Words>
  <Application>Microsoft Office PowerPoint</Application>
  <PresentationFormat>Widescreen</PresentationFormat>
  <Paragraphs>251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Assisstant professor Dr.Haider Mohammed Ali Al-Maliki Damon system</vt:lpstr>
      <vt:lpstr>PowerPoint Presentation</vt:lpstr>
      <vt:lpstr>PowerPoint Presentation</vt:lpstr>
      <vt:lpstr>Why choose Damon?</vt:lpstr>
      <vt:lpstr>PowerPoint Presentation</vt:lpstr>
      <vt:lpstr>Classification of Damon’s system</vt:lpstr>
      <vt:lpstr>PowerPoint Presentation</vt:lpstr>
      <vt:lpstr>PowerPoint Presentation</vt:lpstr>
      <vt:lpstr>Tip values in Damon’s system. </vt:lpstr>
      <vt:lpstr>Torque values in Damon’s system</vt:lpstr>
      <vt:lpstr> Damon arch wire sequencing</vt:lpstr>
      <vt:lpstr>PowerPoint Presentation</vt:lpstr>
      <vt:lpstr>PowerPoint Presentation</vt:lpstr>
      <vt:lpstr>PowerPoint Presentation</vt:lpstr>
      <vt:lpstr>PowerPoint Presentation</vt:lpstr>
      <vt:lpstr>PowerPoint Presentation</vt:lpstr>
      <vt:lpstr> Placement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Comparisons of maxillary incisor retraction effects for patients with first premolar extractions between Damon Q and Invisalign® A retrospective study Jiping Chen, MDa , Juan Wen, MMb, Ling Huang, MMa, Lu Zhang, MMc, Lei Han, MMb, Huang Li, MDb,*</vt:lpstr>
      <vt:lpstr> Transverse digital dental analysis of patients treated with self ligating Damon Q system with different patterns of retention- A longitudinal study with three years follow up Amandeep Kaur1, Manish Goyal1, Mukesh Kumar1, Madhur Sharma1,*,Kalpit Shaha1, MD Abrar11Dept. of Orthodontist, Teerthanker Mahaveer Dental College and Research Centre, Moradabad, Uttar Pradesh, India</vt:lpstr>
      <vt:lpstr>Comparison of Changes in Incisors Inclination and Dental Arch Dimensions in Damon and MBT Systems Using Dolphin Software Neda Eslami 1, 2, Farid Sharifi3, Athar Nasseri 1 and Arezoo Jahanbin1, *School of Dentistry, Mashhad University of Medical Sciences, Mashhad, Iran 2Dental Research Center, Mashhad University of Medical Science, Mashhad, Iran 3Dentist, Mashhad, Iran* Corresponding author: School of Dentistry, Mashhad University of Medical Sciences, Mashhad, Iran. Email: jahanbina@mums.ac.ir Received 2021 March 13; Revised 2021 May 05; Accepted 2021 May 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Windows User</cp:lastModifiedBy>
  <cp:revision>54</cp:revision>
  <dcterms:created xsi:type="dcterms:W3CDTF">2023-03-04T18:02:54Z</dcterms:created>
  <dcterms:modified xsi:type="dcterms:W3CDTF">2023-03-12T16:08:34Z</dcterms:modified>
</cp:coreProperties>
</file>