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25" r:id="rId2"/>
    <p:sldId id="320" r:id="rId3"/>
    <p:sldId id="289" r:id="rId4"/>
    <p:sldId id="323" r:id="rId5"/>
    <p:sldId id="294" r:id="rId6"/>
    <p:sldId id="324" r:id="rId7"/>
    <p:sldId id="295" r:id="rId8"/>
    <p:sldId id="297" r:id="rId9"/>
    <p:sldId id="287" r:id="rId10"/>
    <p:sldId id="298" r:id="rId11"/>
    <p:sldId id="299" r:id="rId12"/>
    <p:sldId id="321" r:id="rId13"/>
    <p:sldId id="300" r:id="rId14"/>
    <p:sldId id="301" r:id="rId15"/>
    <p:sldId id="303" r:id="rId16"/>
    <p:sldId id="304" r:id="rId17"/>
    <p:sldId id="305" r:id="rId18"/>
    <p:sldId id="306" r:id="rId19"/>
    <p:sldId id="268" r:id="rId20"/>
    <p:sldId id="269" r:id="rId21"/>
    <p:sldId id="307" r:id="rId22"/>
    <p:sldId id="309" r:id="rId23"/>
    <p:sldId id="267" r:id="rId24"/>
    <p:sldId id="270" r:id="rId25"/>
    <p:sldId id="273" r:id="rId26"/>
    <p:sldId id="311" r:id="rId27"/>
    <p:sldId id="275" r:id="rId28"/>
    <p:sldId id="276" r:id="rId29"/>
    <p:sldId id="277" r:id="rId30"/>
    <p:sldId id="279" r:id="rId31"/>
    <p:sldId id="281" r:id="rId32"/>
    <p:sldId id="282" r:id="rId33"/>
    <p:sldId id="312" r:id="rId34"/>
    <p:sldId id="313" r:id="rId35"/>
    <p:sldId id="314" r:id="rId36"/>
    <p:sldId id="316" r:id="rId37"/>
    <p:sldId id="315" r:id="rId38"/>
    <p:sldId id="317" r:id="rId39"/>
    <p:sldId id="31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Alaa" initials="TT" lastIdx="1" clrIdx="0"/>
  <p:cmAuthor id="1" name="Alaa" initials="h" lastIdx="1" clrIdx="1">
    <p:extLst>
      <p:ext uri="{19B8F6BF-5375-455C-9EA6-DF929625EA0E}">
        <p15:presenceInfo xmlns:p15="http://schemas.microsoft.com/office/powerpoint/2012/main" userId="Al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FFCC"/>
    <a:srgbClr val="CCECFF"/>
    <a:srgbClr val="FFFFFF"/>
    <a:srgbClr val="CCFFFF"/>
    <a:srgbClr val="FF9966"/>
    <a:srgbClr val="00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4454-2731-4C11-B786-FA74CFA26D2E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7056-7BC5-4E70-A02B-2F5B77829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768B375A-B2F6-4E9C-8D34-02B18912CCC4}" type="slidenum">
              <a:rPr lang="ar-SA" sz="1200">
                <a:latin typeface="Arial" charset="0"/>
              </a:rPr>
              <a:pPr algn="r" rtl="0"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Biogas is an efficient way to produce clean, renewable energy out of different types of organic waste. </a:t>
            </a:r>
          </a:p>
          <a:p>
            <a:r>
              <a:rPr lang="en-US"/>
              <a:t>The organic waste, such as manure, fuels the process, causing anaerobic digestion to take place and break down the waste, creating methane.</a:t>
            </a:r>
          </a:p>
        </p:txBody>
      </p:sp>
    </p:spTree>
    <p:extLst>
      <p:ext uri="{BB962C8B-B14F-4D97-AF65-F5344CB8AC3E}">
        <p14:creationId xmlns:p14="http://schemas.microsoft.com/office/powerpoint/2010/main" val="98872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182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B667CD84-7380-4E0A-B7F1-0EB773FCFC9A}" type="slidenum">
              <a:rPr lang="ar-SA" sz="1200">
                <a:latin typeface="Arial" charset="0"/>
              </a:rPr>
              <a:pPr algn="r" rtl="0"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2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/>
            <a:fld id="{F59510CE-BF20-4198-B89B-4A1413DBA027}" type="slidenum">
              <a:rPr lang="ar-SA" sz="1200">
                <a:latin typeface="Arial" charset="0"/>
              </a:rPr>
              <a:pPr algn="r" rtl="0"/>
              <a:t>28</a:t>
            </a:fld>
            <a:endParaRPr lang="en-CA" sz="1200">
              <a:latin typeface="Arial" charset="0"/>
            </a:endParaRPr>
          </a:p>
        </p:txBody>
      </p:sp>
      <p:sp>
        <p:nvSpPr>
          <p:cNvPr id="182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276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184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74B14713-060C-43BE-AB2D-DB1658E6D284}" type="slidenum">
              <a:rPr lang="ar-SA" sz="1200">
                <a:latin typeface="Arial" charset="0"/>
              </a:rPr>
              <a:pPr algn="r" rtl="0"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73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5721A935-4E4D-474C-8460-73DB78471C45}" type="slidenum">
              <a:rPr lang="ar-SA" sz="1200">
                <a:latin typeface="Arial" charset="0"/>
              </a:rPr>
              <a:pPr algn="r" rtl="0"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6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195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EEF9CA18-6310-4C70-9EAB-32DFD8692C2A}" type="slidenum">
              <a:rPr lang="ar-SA" sz="1200">
                <a:latin typeface="Arial" charset="0"/>
              </a:rPr>
              <a:pPr algn="r" rtl="0"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8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Dr. Alaa K.M.   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yyyy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jjjjjj</a:t>
            </a:r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rtl="0"/>
            <a:fld id="{31F9AD5A-8656-4AE6-BBB0-F5E05E0EBF81}" type="slidenum">
              <a:rPr lang="ar-SA" sz="1200">
                <a:latin typeface="Arial" charset="0"/>
              </a:rPr>
              <a:pPr algn="r" rtl="0"/>
              <a:t>32</a:t>
            </a:fld>
            <a:endParaRPr lang="en-US" sz="1200">
              <a:latin typeface="Arial" charset="0"/>
            </a:endParaRPr>
          </a:p>
        </p:txBody>
      </p:sp>
      <p:sp>
        <p:nvSpPr>
          <p:cNvPr id="200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070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/>
            <a:fld id="{F01C5498-11B7-419A-9335-C9203F033E69}" type="slidenum">
              <a:rPr lang="ar-SA" sz="1200">
                <a:latin typeface="Calibri" pitchFamily="34" charset="0"/>
              </a:rPr>
              <a:pPr algn="r" rtl="0"/>
              <a:t>32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8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89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C26D-E653-4FB3-8346-C1A61B4E3E27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BB22-D372-42B1-8F50-195DF0358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ndfill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Methane" TargetMode="External"/><Relationship Id="rId4" Type="http://schemas.openxmlformats.org/officeDocument/2006/relationships/hyperlink" Target="https://en.wikipedia.org/wiki/Leachat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thane" TargetMode="External"/><Relationship Id="rId2" Type="http://schemas.openxmlformats.org/officeDocument/2006/relationships/hyperlink" Target="https://en.wikipedia.org/wiki/Leacha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rmaceutical_drugs" TargetMode="External"/><Relationship Id="rId2" Type="http://schemas.openxmlformats.org/officeDocument/2006/relationships/hyperlink" Target="https://en.wikipedia.org/wiki/Small_molecu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Biopharmaceutic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en.wikipedia.org/wiki/PH" TargetMode="External"/><Relationship Id="rId7" Type="http://schemas.openxmlformats.org/officeDocument/2006/relationships/hyperlink" Target="https://en.wikipedia.org/wiki/Mos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Plant_propagation" TargetMode="External"/><Relationship Id="rId5" Type="http://schemas.openxmlformats.org/officeDocument/2006/relationships/hyperlink" Target="https://en.wikipedia.org/wiki/Horticulture" TargetMode="External"/><Relationship Id="rId4" Type="http://schemas.openxmlformats.org/officeDocument/2006/relationships/hyperlink" Target="https://en.wikipedia.org/wiki/Photobioreacto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dox" TargetMode="External"/><Relationship Id="rId3" Type="http://schemas.openxmlformats.org/officeDocument/2006/relationships/hyperlink" Target="https://en.wikipedia.org/wiki/Bioelectrochemistry" TargetMode="External"/><Relationship Id="rId7" Type="http://schemas.openxmlformats.org/officeDocument/2006/relationships/hyperlink" Target="https://en.wikipedia.org/wiki/Cathode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xidation" TargetMode="External"/><Relationship Id="rId5" Type="http://schemas.openxmlformats.org/officeDocument/2006/relationships/hyperlink" Target="https://en.wikipedia.org/wiki/Anode" TargetMode="External"/><Relationship Id="rId4" Type="http://schemas.openxmlformats.org/officeDocument/2006/relationships/hyperlink" Target="https://en.wikipedia.org/wiki/Environmental_remediatio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58498B-D32A-483A-B2F6-5C25243422D3}"/>
              </a:ext>
            </a:extLst>
          </p:cNvPr>
          <p:cNvSpPr/>
          <p:nvPr/>
        </p:nvSpPr>
        <p:spPr>
          <a:xfrm>
            <a:off x="838200" y="685800"/>
            <a:ext cx="7162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IQ" sz="5400" dirty="0">
                <a:solidFill>
                  <a:srgbClr val="FF0000"/>
                </a:solidFill>
              </a:rPr>
              <a:t>التطورات والاتجاهات الحديثة في </a:t>
            </a:r>
          </a:p>
          <a:p>
            <a:pPr algn="ctr" rtl="1"/>
            <a:r>
              <a:rPr lang="ar-IQ" sz="5400" dirty="0">
                <a:solidFill>
                  <a:srgbClr val="FF0000"/>
                </a:solidFill>
              </a:rPr>
              <a:t>الهندسة الكيميائية الاحيائية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C7E87-6E2A-4255-AFFE-589865FFCF01}"/>
              </a:ext>
            </a:extLst>
          </p:cNvPr>
          <p:cNvSpPr txBox="1"/>
          <p:nvPr/>
        </p:nvSpPr>
        <p:spPr>
          <a:xfrm>
            <a:off x="1600200" y="43434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dirty="0"/>
              <a:t>أ.د. علاء كريم محمد               أ.د. علي حسين عبار</a:t>
            </a:r>
          </a:p>
          <a:p>
            <a:pPr algn="ctr" rtl="1"/>
            <a:endParaRPr lang="en-GB" dirty="0"/>
          </a:p>
          <a:p>
            <a:pPr algn="ctr" rtl="1"/>
            <a:r>
              <a:rPr lang="ar-IQ" dirty="0"/>
              <a:t>  كلية الهندسة الخوارزمي</a:t>
            </a:r>
          </a:p>
          <a:p>
            <a:pPr algn="ctr" rtl="1"/>
            <a:endParaRPr lang="ar-IQ" dirty="0"/>
          </a:p>
          <a:p>
            <a:pPr algn="ctr" rtl="1"/>
            <a:r>
              <a:rPr lang="ar-IQ" dirty="0"/>
              <a:t>قسم الهندسة الكيميائية الاحيائية</a:t>
            </a:r>
          </a:p>
        </p:txBody>
      </p:sp>
    </p:spTree>
    <p:extLst>
      <p:ext uri="{BB962C8B-B14F-4D97-AF65-F5344CB8AC3E}">
        <p14:creationId xmlns:p14="http://schemas.microsoft.com/office/powerpoint/2010/main" val="339248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Applications of Biochemical Engineering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00" y="87406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1- Food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00" y="1335732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several application of bioprocess in the field of food industry such as production of: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982063"/>
            <a:ext cx="215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Vinegar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Cheese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Dairy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400" y="3505200"/>
            <a:ext cx="7721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trends of bioengineering focusing at many aspects such as: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packaging</a:t>
            </a:r>
            <a:r>
              <a:rPr lang="en-US" sz="2000" dirty="0"/>
              <a:t>:  ensuring the safety of the food.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b="1" dirty="0">
                <a:solidFill>
                  <a:srgbClr val="FF0000"/>
                </a:solidFill>
              </a:rPr>
              <a:t>Enzymes</a:t>
            </a:r>
            <a:r>
              <a:rPr lang="en-US" sz="2000" dirty="0"/>
              <a:t>: are found in all food raw materials. When purified and used in food preparation, some of these enzymes offer benefits such as improved flavour, texture and digestibility.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7876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 </a:t>
            </a:r>
            <a:r>
              <a:rPr lang="en-US" sz="2400" dirty="0">
                <a:solidFill>
                  <a:srgbClr val="0070C0"/>
                </a:solidFill>
              </a:rPr>
              <a:t>Landfills</a:t>
            </a:r>
          </a:p>
        </p:txBody>
      </p:sp>
      <p:pic>
        <p:nvPicPr>
          <p:cNvPr id="1026" name="Picture 2" descr="https://upload.wikimedia.org/wikipedia/commons/thumb/7/70/Wysypisko.jpg/1024px-Wysypi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36" y="1"/>
            <a:ext cx="44797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982365"/>
            <a:ext cx="4283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Landfills"/>
              </a:rPr>
              <a:t>Landfills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the primary method of waste disposal in many parts of the world, including United States and Canada.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83820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Bioreactor landfills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expected to reduce the amount of and costs associated with management of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Leachate"/>
              </a:rPr>
              <a:t>leachate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increase the rate of production of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Methane"/>
              </a:rPr>
              <a:t>methane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(natural gas) for commercial purposes and reduce the amount of land required for land-fills. Bioreactor landfills are monitored and manipulate oxygen and moisture levels to increase the rate of decomposition by microbial activity.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, Texas City Partner to Prove Effectiveness of Bioreactor  Landfills | Waste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001000" cy="4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Bioreactor landfill</a:t>
            </a:r>
          </a:p>
        </p:txBody>
      </p:sp>
    </p:spTree>
    <p:extLst>
      <p:ext uri="{BB962C8B-B14F-4D97-AF65-F5344CB8AC3E}">
        <p14:creationId xmlns:p14="http://schemas.microsoft.com/office/powerpoint/2010/main" val="12911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5029200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Bioreactor landfills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expected to reduce the amount of and costs associated with management of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Leachate"/>
              </a:rPr>
              <a:t>leachate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increase the rate of production of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Methane"/>
              </a:rPr>
              <a:t>methane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(natural gas) for commercial purposes and reduce the amount of land required for land-fills Bioreactor landfills are monitored and manipulate oxygen and moisture levels to increase the rate of decomposition by microbial activity.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Bionet SIP, CIP 50-500L Bioreactors | For Sale | Labx Ad 42531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730155"/>
            <a:ext cx="3581400" cy="537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4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31" y="27381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Medicine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840433"/>
            <a:ext cx="8440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has contributed to the discovery and manufacturing of traditional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Small molecule"/>
              </a:rPr>
              <a:t>small molecule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Pharmaceutical drugs"/>
              </a:rPr>
              <a:t>pharmaceutical drugs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 well as drugs that are the product of biotechnology (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Biopharmaceutics"/>
              </a:rPr>
              <a:t>biopharmaceutics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such 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687" y="4712271"/>
            <a:ext cx="4572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Hepatitis B vaccine</a:t>
            </a: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531" y="2595652"/>
            <a:ext cx="5256439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insulin for use by diabetics</a:t>
            </a:r>
          </a:p>
        </p:txBody>
      </p:sp>
      <p:pic>
        <p:nvPicPr>
          <p:cNvPr id="6" name="Picture 8" descr="What is the Role of Insulin in Diabetes? - Medlife Blog: Health and  Wellness Ti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15201"/>
            <a:ext cx="2743200" cy="17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epatitis B vaccine stock vector. Illustration of hepatitis - 1307868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5010735" y="3774959"/>
            <a:ext cx="3142665" cy="30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6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b/b4/Sphagnum_palustre_in_Bioreactor.jpg/220px-Sphagnum_palustre_in_Biore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34" y="72893"/>
            <a:ext cx="281956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4- Moss Bioreactor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600200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moss bioreactor is used to cultivate moss in a suspension culture in agitated, and aerated liquid medium. The culture is kept under lighting with temperature and </a:t>
            </a:r>
            <a:r>
              <a:rPr lang="en-US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PH"/>
              </a:rPr>
              <a:t>pH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value held constant.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culture medium contains all nutrients and minerals needed for growth of the moss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852" y="790349"/>
            <a:ext cx="576674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US" sz="2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moss bioreactor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US" sz="2000" dirty="0" err="1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Photobioreactor"/>
              </a:rPr>
              <a:t>photobioreactor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used for the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Horticulture"/>
              </a:rPr>
              <a:t>cultivation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sz="2000" u="sng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propagation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Moss"/>
              </a:rPr>
              <a:t>mosses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upload.wikimedia.org/wikipedia/commons/thumb/b/b1/Bioreaktor_quer2.jpg/800px-Bioreaktor_quer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2" y="4067457"/>
            <a:ext cx="3474720" cy="26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tched Right Arrow 7"/>
          <p:cNvSpPr/>
          <p:nvPr/>
        </p:nvSpPr>
        <p:spPr>
          <a:xfrm rot="20034834">
            <a:off x="4006672" y="4715868"/>
            <a:ext cx="1155226" cy="4148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658781">
            <a:off x="4223670" y="5897416"/>
            <a:ext cx="1155226" cy="41482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1534" y="4400458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Production of protein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factor 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7827" y="6015007"/>
            <a:ext cx="2441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Production of Enzyme</a:t>
            </a:r>
          </a:p>
          <a:p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alpha-galactosidase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8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3967"/>
            <a:ext cx="4174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Linux Libertine"/>
              </a:rPr>
              <a:t>5- Bioelectrochemical reactor</a:t>
            </a:r>
            <a:endParaRPr lang="en-US" sz="2400" b="0" i="0" dirty="0">
              <a:solidFill>
                <a:srgbClr val="FF3300"/>
              </a:solidFill>
              <a:effectLst/>
              <a:latin typeface="Linux Libertine"/>
            </a:endParaRPr>
          </a:p>
        </p:txBody>
      </p:sp>
      <p:pic>
        <p:nvPicPr>
          <p:cNvPr id="7170" name="Picture 2" descr="Reactor Design for Bioelectrochemical System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810000" cy="495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620" y="535632"/>
            <a:ext cx="52327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Bioelectrochemical reactors are a type of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bioreactor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where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Bioelectrochemistry"/>
              </a:rPr>
              <a:t>bioelectrochemical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can take place. They are used in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Environmental remediation"/>
              </a:rPr>
              <a:t>environmental remediation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electrochemical energy conversion.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bioelectrochemical reactors include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-Microbial electrolysis cells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Microbial fuel cell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Enzymatic biofuel cells 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Electrolysis cells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32" y="5475445"/>
            <a:ext cx="873911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bioreactor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divided in two parts: The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Anode"/>
              </a:rPr>
              <a:t>anode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the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Oxidation"/>
              </a:rPr>
              <a:t>oxidation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reaction takes place; And the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Cathode"/>
              </a:rPr>
              <a:t>cathode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  the </a:t>
            </a:r>
            <a:r>
              <a:rPr lang="en-US" sz="2000" dirty="0">
                <a:solidFill>
                  <a:srgbClr val="0645A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Redox"/>
              </a:rPr>
              <a:t>reduction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occurs</a:t>
            </a:r>
            <a:r>
              <a:rPr lang="en-US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0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 Biofuel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352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application of biochemical Engineering in the field of Bioenergy production such as: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Bioethanol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Biodiesel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Algal biofuel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703828"/>
            <a:ext cx="838200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Biofuel, any fuel that is derived from biomass—that is, plant or algae material or animal waste. Since such feedstock material can be replenished readily, biofuel is considered to be a source of renewable energy, unlike fossil fuels such as petroleum, coal, and natural gas. Biofuel is commonly advocated as a cost-effective and environmentally benign alternative to petroleum and other fossil fuels, particularly within the context of rising petroleum prices</a:t>
            </a:r>
          </a:p>
        </p:txBody>
      </p:sp>
    </p:spTree>
    <p:extLst>
      <p:ext uri="{BB962C8B-B14F-4D97-AF65-F5344CB8AC3E}">
        <p14:creationId xmlns:p14="http://schemas.microsoft.com/office/powerpoint/2010/main" val="113441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90600" y="0"/>
            <a:ext cx="7696200" cy="3143784"/>
            <a:chOff x="457229" y="132818"/>
            <a:chExt cx="7544544" cy="3143784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29" y="1456022"/>
              <a:ext cx="7544544" cy="1383687"/>
              <a:chOff x="457229" y="1456022"/>
              <a:chExt cx="7544544" cy="1383687"/>
            </a:xfrm>
          </p:grpSpPr>
          <p:sp>
            <p:nvSpPr>
              <p:cNvPr id="3" name="Notched Right Arrow 2"/>
              <p:cNvSpPr/>
              <p:nvPr/>
            </p:nvSpPr>
            <p:spPr>
              <a:xfrm>
                <a:off x="1984943" y="1495455"/>
                <a:ext cx="990600" cy="533400"/>
              </a:xfrm>
              <a:prstGeom prst="notched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Notched Right Arrow 3"/>
              <p:cNvSpPr/>
              <p:nvPr/>
            </p:nvSpPr>
            <p:spPr>
              <a:xfrm>
                <a:off x="5257800" y="1546178"/>
                <a:ext cx="990600" cy="533400"/>
              </a:xfrm>
              <a:prstGeom prst="notched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161185" y="1916379"/>
                <a:ext cx="1676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Fermentation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</a:t>
                </a:r>
              </a:p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Starch or Sugar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03075" y="1562100"/>
                <a:ext cx="1598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Bioethanol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7229" y="1456022"/>
                <a:ext cx="152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Corn</a:t>
                </a:r>
              </a:p>
              <a:p>
                <a:pPr algn="ctr"/>
                <a:r>
                  <a:rPr lang="en-US" sz="2400" dirty="0"/>
                  <a:t>Sugarcane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24201" y="132818"/>
              <a:ext cx="1830308" cy="3143784"/>
              <a:chOff x="5367628" y="2415545"/>
              <a:chExt cx="1834858" cy="3203590"/>
            </a:xfrm>
          </p:grpSpPr>
          <p:sp>
            <p:nvSpPr>
              <p:cNvPr id="13" name="Arc 12"/>
              <p:cNvSpPr/>
              <p:nvPr/>
            </p:nvSpPr>
            <p:spPr>
              <a:xfrm rot="7820567">
                <a:off x="5379233" y="3795882"/>
                <a:ext cx="1811648" cy="1834858"/>
              </a:xfrm>
              <a:prstGeom prst="arc">
                <a:avLst>
                  <a:gd name="adj1" fmla="val 14699884"/>
                  <a:gd name="adj2" fmla="val 1790569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451144" y="2415545"/>
                <a:ext cx="1711656" cy="2613655"/>
                <a:chOff x="5451144" y="2415545"/>
                <a:chExt cx="1711656" cy="2613655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7162800" y="2980730"/>
                  <a:ext cx="0" cy="19812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451144" y="3048000"/>
                  <a:ext cx="0" cy="19812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 13"/>
                <p:cNvSpPr/>
                <p:nvPr/>
              </p:nvSpPr>
              <p:spPr>
                <a:xfrm>
                  <a:off x="5451144" y="3429000"/>
                  <a:ext cx="1711656" cy="117368"/>
                </a:xfrm>
                <a:custGeom>
                  <a:avLst/>
                  <a:gdLst>
                    <a:gd name="connsiteX0" fmla="*/ 0 w 1978925"/>
                    <a:gd name="connsiteY0" fmla="*/ 286854 h 436979"/>
                    <a:gd name="connsiteX1" fmla="*/ 122830 w 1978925"/>
                    <a:gd name="connsiteY1" fmla="*/ 68490 h 436979"/>
                    <a:gd name="connsiteX2" fmla="*/ 341194 w 1978925"/>
                    <a:gd name="connsiteY2" fmla="*/ 423331 h 436979"/>
                    <a:gd name="connsiteX3" fmla="*/ 573206 w 1978925"/>
                    <a:gd name="connsiteY3" fmla="*/ 54842 h 436979"/>
                    <a:gd name="connsiteX4" fmla="*/ 777922 w 1978925"/>
                    <a:gd name="connsiteY4" fmla="*/ 423331 h 436979"/>
                    <a:gd name="connsiteX5" fmla="*/ 982639 w 1978925"/>
                    <a:gd name="connsiteY5" fmla="*/ 251 h 436979"/>
                    <a:gd name="connsiteX6" fmla="*/ 1187355 w 1978925"/>
                    <a:gd name="connsiteY6" fmla="*/ 436979 h 436979"/>
                    <a:gd name="connsiteX7" fmla="*/ 1378424 w 1978925"/>
                    <a:gd name="connsiteY7" fmla="*/ 251 h 436979"/>
                    <a:gd name="connsiteX8" fmla="*/ 1624083 w 1978925"/>
                    <a:gd name="connsiteY8" fmla="*/ 368740 h 436979"/>
                    <a:gd name="connsiteX9" fmla="*/ 1883391 w 1978925"/>
                    <a:gd name="connsiteY9" fmla="*/ 13899 h 436979"/>
                    <a:gd name="connsiteX10" fmla="*/ 1978925 w 1978925"/>
                    <a:gd name="connsiteY10" fmla="*/ 396036 h 436979"/>
                    <a:gd name="connsiteX11" fmla="*/ 1978925 w 1978925"/>
                    <a:gd name="connsiteY11" fmla="*/ 396036 h 43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8925" h="436979">
                      <a:moveTo>
                        <a:pt x="0" y="286854"/>
                      </a:moveTo>
                      <a:cubicBezTo>
                        <a:pt x="32982" y="166299"/>
                        <a:pt x="65965" y="45744"/>
                        <a:pt x="122830" y="68490"/>
                      </a:cubicBezTo>
                      <a:cubicBezTo>
                        <a:pt x="179695" y="91236"/>
                        <a:pt x="266131" y="425606"/>
                        <a:pt x="341194" y="423331"/>
                      </a:cubicBezTo>
                      <a:cubicBezTo>
                        <a:pt x="416257" y="421056"/>
                        <a:pt x="500418" y="54842"/>
                        <a:pt x="573206" y="54842"/>
                      </a:cubicBezTo>
                      <a:cubicBezTo>
                        <a:pt x="645994" y="54842"/>
                        <a:pt x="709683" y="432429"/>
                        <a:pt x="777922" y="423331"/>
                      </a:cubicBezTo>
                      <a:cubicBezTo>
                        <a:pt x="846161" y="414233"/>
                        <a:pt x="914400" y="-2024"/>
                        <a:pt x="982639" y="251"/>
                      </a:cubicBezTo>
                      <a:cubicBezTo>
                        <a:pt x="1050878" y="2526"/>
                        <a:pt x="1121391" y="436979"/>
                        <a:pt x="1187355" y="436979"/>
                      </a:cubicBezTo>
                      <a:cubicBezTo>
                        <a:pt x="1253319" y="436979"/>
                        <a:pt x="1305636" y="11624"/>
                        <a:pt x="1378424" y="251"/>
                      </a:cubicBezTo>
                      <a:cubicBezTo>
                        <a:pt x="1451212" y="-11122"/>
                        <a:pt x="1539922" y="366465"/>
                        <a:pt x="1624083" y="368740"/>
                      </a:cubicBezTo>
                      <a:cubicBezTo>
                        <a:pt x="1708244" y="371015"/>
                        <a:pt x="1824251" y="9350"/>
                        <a:pt x="1883391" y="13899"/>
                      </a:cubicBezTo>
                      <a:cubicBezTo>
                        <a:pt x="1942531" y="18448"/>
                        <a:pt x="1978925" y="396036"/>
                        <a:pt x="1978925" y="396036"/>
                      </a:cubicBezTo>
                      <a:lnTo>
                        <a:pt x="1978925" y="396036"/>
                      </a:ln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276012" y="2415545"/>
                  <a:ext cx="454925" cy="152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" name="Flowchart: Collate 16"/>
                <p:cNvSpPr/>
                <p:nvPr/>
              </p:nvSpPr>
              <p:spPr>
                <a:xfrm rot="17490980">
                  <a:off x="6186180" y="3805595"/>
                  <a:ext cx="164497" cy="353267"/>
                </a:xfrm>
                <a:prstGeom prst="flowChartCollat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26" name="Picture 2" descr="Global Bioethanol Market Worth Over USD 79.6 Billion by 2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72" y="3309398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23854" y="259120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Bioethanol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0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5580063" y="4148138"/>
            <a:ext cx="8318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275013" y="1484313"/>
            <a:ext cx="1008062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H</a:t>
            </a:r>
            <a:r>
              <a:rPr lang="en-US" sz="1600" b="1" baseline="-25000" dirty="0">
                <a:latin typeface="Arial" charset="0"/>
              </a:rPr>
              <a:t>2</a:t>
            </a:r>
            <a:r>
              <a:rPr lang="en-US" sz="1600" b="1" dirty="0">
                <a:latin typeface="Arial" charset="0"/>
              </a:rPr>
              <a:t>SO</a:t>
            </a:r>
            <a:r>
              <a:rPr lang="en-US" sz="1600" b="1" baseline="-25000" dirty="0">
                <a:latin typeface="Arial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0.5%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1114425" y="1412875"/>
            <a:ext cx="1152525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Celluloses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materials</a:t>
            </a:r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1979613" y="2420938"/>
            <a:ext cx="1223962" cy="100806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AutoShape 7"/>
          <p:cNvSpPr>
            <a:spLocks noChangeArrowheads="1"/>
          </p:cNvSpPr>
          <p:nvPr/>
        </p:nvSpPr>
        <p:spPr bwMode="auto">
          <a:xfrm>
            <a:off x="1979613" y="4724400"/>
            <a:ext cx="1223962" cy="1008063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H="1">
            <a:off x="2771775" y="170021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2771775" y="1700213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2122488" y="170021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2555875" y="1700213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611188" y="3932238"/>
            <a:ext cx="158273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Semi-Celluloses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materials</a:t>
            </a: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2771775" y="3789363"/>
            <a:ext cx="1008062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H</a:t>
            </a:r>
            <a:r>
              <a:rPr lang="en-US" sz="1600" b="1" baseline="-25000" dirty="0">
                <a:latin typeface="Arial" charset="0"/>
              </a:rPr>
              <a:t>2</a:t>
            </a:r>
            <a:r>
              <a:rPr lang="en-US" sz="1600" b="1" dirty="0">
                <a:latin typeface="Arial" charset="0"/>
              </a:rPr>
              <a:t>SO</a:t>
            </a:r>
            <a:r>
              <a:rPr lang="en-US" sz="1600" b="1" baseline="-25000" dirty="0">
                <a:latin typeface="Arial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2%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2122488" y="41481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2411413" y="414813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H="1">
            <a:off x="2555875" y="41481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>
            <a:off x="2555875" y="4148138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0" name="Text Box 18"/>
          <p:cNvSpPr txBox="1">
            <a:spLocks noChangeArrowheads="1"/>
          </p:cNvSpPr>
          <p:nvPr/>
        </p:nvSpPr>
        <p:spPr bwMode="auto">
          <a:xfrm>
            <a:off x="1906588" y="2708275"/>
            <a:ext cx="12954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Preliminary</a:t>
            </a:r>
          </a:p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treatment</a:t>
            </a:r>
          </a:p>
        </p:txBody>
      </p:sp>
      <p:sp>
        <p:nvSpPr>
          <p:cNvPr id="156691" name="Text Box 19"/>
          <p:cNvSpPr txBox="1">
            <a:spLocks noChangeArrowheads="1"/>
          </p:cNvSpPr>
          <p:nvPr/>
        </p:nvSpPr>
        <p:spPr bwMode="auto">
          <a:xfrm>
            <a:off x="1906588" y="5013325"/>
            <a:ext cx="1295400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Preliminary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treatment</a:t>
            </a:r>
          </a:p>
        </p:txBody>
      </p:sp>
      <p:sp>
        <p:nvSpPr>
          <p:cNvPr id="156692" name="AutoShape 20"/>
          <p:cNvSpPr>
            <a:spLocks noChangeArrowheads="1"/>
          </p:cNvSpPr>
          <p:nvPr/>
        </p:nvSpPr>
        <p:spPr bwMode="auto">
          <a:xfrm>
            <a:off x="4354513" y="3429000"/>
            <a:ext cx="1152525" cy="1728788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3" name="Line 21"/>
          <p:cNvSpPr>
            <a:spLocks noChangeShapeType="1"/>
          </p:cNvSpPr>
          <p:nvPr/>
        </p:nvSpPr>
        <p:spPr bwMode="auto">
          <a:xfrm>
            <a:off x="3203575" y="31400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4" name="Line 22"/>
          <p:cNvSpPr>
            <a:spLocks noChangeShapeType="1"/>
          </p:cNvSpPr>
          <p:nvPr/>
        </p:nvSpPr>
        <p:spPr bwMode="auto">
          <a:xfrm>
            <a:off x="4714875" y="31400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Line 23"/>
          <p:cNvSpPr>
            <a:spLocks noChangeShapeType="1"/>
          </p:cNvSpPr>
          <p:nvPr/>
        </p:nvSpPr>
        <p:spPr bwMode="auto">
          <a:xfrm>
            <a:off x="3203575" y="544512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6" name="Line 24"/>
          <p:cNvSpPr>
            <a:spLocks noChangeShapeType="1"/>
          </p:cNvSpPr>
          <p:nvPr/>
        </p:nvSpPr>
        <p:spPr bwMode="auto">
          <a:xfrm flipV="1">
            <a:off x="3922713" y="3284538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7" name="Line 25"/>
          <p:cNvSpPr>
            <a:spLocks noChangeShapeType="1"/>
          </p:cNvSpPr>
          <p:nvPr/>
        </p:nvSpPr>
        <p:spPr bwMode="auto">
          <a:xfrm>
            <a:off x="3922713" y="32845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8" name="Line 26"/>
          <p:cNvSpPr>
            <a:spLocks noChangeShapeType="1"/>
          </p:cNvSpPr>
          <p:nvPr/>
        </p:nvSpPr>
        <p:spPr bwMode="auto">
          <a:xfrm>
            <a:off x="4572000" y="32845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4283075" y="4292600"/>
            <a:ext cx="1368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Fermentor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4714875" y="2060575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CO</a:t>
            </a:r>
            <a:r>
              <a:rPr lang="en-US" sz="1600" b="1" baseline="-25000">
                <a:latin typeface="Arial" charset="0"/>
              </a:rPr>
              <a:t>2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3922713" y="2492375"/>
            <a:ext cx="790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O</a:t>
            </a:r>
          </a:p>
        </p:txBody>
      </p:sp>
      <p:sp>
        <p:nvSpPr>
          <p:cNvPr id="156702" name="Line 30"/>
          <p:cNvSpPr>
            <a:spLocks noChangeShapeType="1"/>
          </p:cNvSpPr>
          <p:nvPr/>
        </p:nvSpPr>
        <p:spPr bwMode="auto">
          <a:xfrm>
            <a:off x="4572000" y="26368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3" name="Line 31"/>
          <p:cNvSpPr>
            <a:spLocks noChangeShapeType="1"/>
          </p:cNvSpPr>
          <p:nvPr/>
        </p:nvSpPr>
        <p:spPr bwMode="auto">
          <a:xfrm>
            <a:off x="4930775" y="2636838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 flipV="1">
            <a:off x="5219700" y="2420938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AutoShape 33"/>
          <p:cNvSpPr>
            <a:spLocks noChangeArrowheads="1"/>
          </p:cNvSpPr>
          <p:nvPr/>
        </p:nvSpPr>
        <p:spPr bwMode="auto">
          <a:xfrm>
            <a:off x="6443663" y="3068638"/>
            <a:ext cx="1439862" cy="1943100"/>
          </a:xfrm>
          <a:prstGeom prst="flowChartPredefinedProcess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Text Box 34"/>
          <p:cNvSpPr txBox="1">
            <a:spLocks noChangeArrowheads="1"/>
          </p:cNvSpPr>
          <p:nvPr/>
        </p:nvSpPr>
        <p:spPr bwMode="auto">
          <a:xfrm>
            <a:off x="6515100" y="3571875"/>
            <a:ext cx="1296987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Distillation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column</a:t>
            </a:r>
          </a:p>
        </p:txBody>
      </p:sp>
      <p:sp>
        <p:nvSpPr>
          <p:cNvPr id="156707" name="Line 35"/>
          <p:cNvSpPr>
            <a:spLocks noChangeShapeType="1"/>
          </p:cNvSpPr>
          <p:nvPr/>
        </p:nvSpPr>
        <p:spPr bwMode="auto">
          <a:xfrm flipV="1">
            <a:off x="7164388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7164388" y="26368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7739063" y="2420938"/>
            <a:ext cx="1081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Ethanol</a:t>
            </a:r>
          </a:p>
        </p:txBody>
      </p:sp>
      <p:sp>
        <p:nvSpPr>
          <p:cNvPr id="156710" name="Text Box 38"/>
          <p:cNvSpPr txBox="1">
            <a:spLocks noChangeArrowheads="1"/>
          </p:cNvSpPr>
          <p:nvPr/>
        </p:nvSpPr>
        <p:spPr bwMode="auto">
          <a:xfrm>
            <a:off x="6731000" y="5516563"/>
            <a:ext cx="1368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>
              <a:latin typeface="Arial" charset="0"/>
            </a:endParaRPr>
          </a:p>
        </p:txBody>
      </p:sp>
      <p:sp>
        <p:nvSpPr>
          <p:cNvPr id="156711" name="Text Box 39"/>
          <p:cNvSpPr txBox="1">
            <a:spLocks noChangeArrowheads="1"/>
          </p:cNvSpPr>
          <p:nvPr/>
        </p:nvSpPr>
        <p:spPr bwMode="auto">
          <a:xfrm>
            <a:off x="898525" y="2708275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240</a:t>
            </a:r>
            <a:r>
              <a:rPr lang="en-US" sz="1600" b="1" baseline="30000">
                <a:latin typeface="Arial" charset="0"/>
              </a:rPr>
              <a:t>o</a:t>
            </a:r>
            <a:r>
              <a:rPr lang="en-US" sz="1600" b="1">
                <a:latin typeface="Arial" charset="0"/>
              </a:rPr>
              <a:t>C</a:t>
            </a:r>
          </a:p>
        </p:txBody>
      </p:sp>
      <p:sp>
        <p:nvSpPr>
          <p:cNvPr id="156712" name="Text Box 40"/>
          <p:cNvSpPr txBox="1">
            <a:spLocks noChangeArrowheads="1"/>
          </p:cNvSpPr>
          <p:nvPr/>
        </p:nvSpPr>
        <p:spPr bwMode="auto">
          <a:xfrm>
            <a:off x="898525" y="5084763"/>
            <a:ext cx="863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200</a:t>
            </a:r>
            <a:r>
              <a:rPr lang="en-US" sz="1600" b="1" baseline="30000">
                <a:latin typeface="Arial" charset="0"/>
              </a:rPr>
              <a:t>o</a:t>
            </a:r>
            <a:r>
              <a:rPr lang="en-US" sz="1600" b="1">
                <a:latin typeface="Arial" charset="0"/>
              </a:rPr>
              <a:t>C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4800" y="205582"/>
            <a:ext cx="8515350" cy="534988"/>
            <a:chOff x="2744" y="300"/>
            <a:chExt cx="2313" cy="337"/>
          </a:xfrm>
          <a:solidFill>
            <a:srgbClr val="FF0000"/>
          </a:solidFill>
        </p:grpSpPr>
        <p:sp>
          <p:nvSpPr>
            <p:cNvPr id="156714" name="Rectangle 42"/>
            <p:cNvSpPr>
              <a:spLocks noChangeArrowheads="1"/>
            </p:cNvSpPr>
            <p:nvPr/>
          </p:nvSpPr>
          <p:spPr bwMode="auto">
            <a:xfrm>
              <a:off x="2744" y="300"/>
              <a:ext cx="2313" cy="31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715" name="Text Box 43"/>
            <p:cNvSpPr txBox="1">
              <a:spLocks noChangeArrowheads="1"/>
            </p:cNvSpPr>
            <p:nvPr/>
          </p:nvSpPr>
          <p:spPr bwMode="auto">
            <a:xfrm>
              <a:off x="2744" y="346"/>
              <a:ext cx="2313" cy="29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</a:rPr>
                <a:t>Ethanol from Celluloses materials (old method)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242598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3600" b="1" dirty="0">
                <a:solidFill>
                  <a:srgbClr val="FF0000"/>
                </a:solidFill>
              </a:rPr>
              <a:t>الهندسة الكيميائية الاحيائية وتطبيقاتها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7386" y="3674849"/>
            <a:ext cx="7186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Engineering and Its Applications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487" y="4458964"/>
            <a:ext cx="3817513" cy="23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731000" y="5516563"/>
            <a:ext cx="13684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>
              <a:latin typeface="Arial" charset="0"/>
            </a:endParaRPr>
          </a:p>
        </p:txBody>
      </p:sp>
      <p:sp>
        <p:nvSpPr>
          <p:cNvPr id="157700" name="Line 4"/>
          <p:cNvSpPr>
            <a:spLocks noChangeShapeType="1"/>
          </p:cNvSpPr>
          <p:nvPr/>
        </p:nvSpPr>
        <p:spPr bwMode="auto">
          <a:xfrm>
            <a:off x="5578475" y="3513206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2051050" y="1624289"/>
            <a:ext cx="1152525" cy="6301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lnSpc>
                <a:spcPct val="85000"/>
              </a:lnSpc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Celluloses</a:t>
            </a:r>
          </a:p>
          <a:p>
            <a:pPr rtl="0">
              <a:lnSpc>
                <a:spcPct val="85000"/>
              </a:lnSpc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materials</a:t>
            </a:r>
          </a:p>
        </p:txBody>
      </p:sp>
      <p:sp>
        <p:nvSpPr>
          <p:cNvPr id="157702" name="AutoShape 6"/>
          <p:cNvSpPr>
            <a:spLocks noChangeArrowheads="1"/>
          </p:cNvSpPr>
          <p:nvPr/>
        </p:nvSpPr>
        <p:spPr bwMode="auto">
          <a:xfrm>
            <a:off x="4427538" y="2666351"/>
            <a:ext cx="1152525" cy="1563094"/>
          </a:xfrm>
          <a:prstGeom prst="flowChartMagneticDisk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3346450" y="201470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4643438" y="2535734"/>
            <a:ext cx="0" cy="3904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283075" y="3317999"/>
            <a:ext cx="1368425" cy="33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Arial" charset="0"/>
              </a:rPr>
              <a:t>Fermentor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5002213" y="908050"/>
            <a:ext cx="863600" cy="33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CO</a:t>
            </a:r>
            <a:r>
              <a:rPr lang="en-US" sz="1600" b="1" baseline="-25000">
                <a:latin typeface="Arial" charset="0"/>
              </a:rPr>
              <a:t>2</a:t>
            </a: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3635375" y="1429081"/>
            <a:ext cx="790575" cy="33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H</a:t>
            </a:r>
            <a:r>
              <a:rPr lang="en-US" sz="1600" b="1" baseline="-25000">
                <a:latin typeface="Arial" charset="0"/>
              </a:rPr>
              <a:t>2</a:t>
            </a:r>
            <a:r>
              <a:rPr lang="en-US" sz="1600" b="1">
                <a:latin typeface="Arial" charset="0"/>
              </a:rPr>
              <a:t>O</a:t>
            </a: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 flipH="1">
            <a:off x="5073650" y="1559698"/>
            <a:ext cx="1588" cy="1497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 flipV="1">
            <a:off x="5362575" y="1233874"/>
            <a:ext cx="0" cy="17568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0" name="AutoShape 14"/>
          <p:cNvSpPr>
            <a:spLocks noChangeArrowheads="1"/>
          </p:cNvSpPr>
          <p:nvPr/>
        </p:nvSpPr>
        <p:spPr bwMode="auto">
          <a:xfrm>
            <a:off x="6586538" y="2535734"/>
            <a:ext cx="1439863" cy="1756866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6657975" y="2990740"/>
            <a:ext cx="1296988" cy="703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Distillation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column</a:t>
            </a:r>
          </a:p>
        </p:txBody>
      </p:sp>
      <p:sp>
        <p:nvSpPr>
          <p:cNvPr id="157712" name="Line 16"/>
          <p:cNvSpPr>
            <a:spLocks noChangeShapeType="1"/>
          </p:cNvSpPr>
          <p:nvPr/>
        </p:nvSpPr>
        <p:spPr bwMode="auto">
          <a:xfrm flipV="1">
            <a:off x="7307263" y="2145320"/>
            <a:ext cx="0" cy="3904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3" name="Line 17"/>
          <p:cNvSpPr>
            <a:spLocks noChangeShapeType="1"/>
          </p:cNvSpPr>
          <p:nvPr/>
        </p:nvSpPr>
        <p:spPr bwMode="auto">
          <a:xfrm>
            <a:off x="7307263" y="214532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7881938" y="1950112"/>
            <a:ext cx="1081088" cy="3358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Ethanol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2051050" y="2405118"/>
            <a:ext cx="1296988" cy="5813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Cellulase Enzyme</a:t>
            </a:r>
          </a:p>
        </p:txBody>
      </p:sp>
      <p:sp>
        <p:nvSpPr>
          <p:cNvPr id="157716" name="Line 20"/>
          <p:cNvSpPr>
            <a:spLocks noChangeShapeType="1"/>
          </p:cNvSpPr>
          <p:nvPr/>
        </p:nvSpPr>
        <p:spPr bwMode="auto">
          <a:xfrm flipH="1">
            <a:off x="4427538" y="155969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7" name="Line 21"/>
          <p:cNvSpPr>
            <a:spLocks noChangeShapeType="1"/>
          </p:cNvSpPr>
          <p:nvPr/>
        </p:nvSpPr>
        <p:spPr bwMode="auto">
          <a:xfrm>
            <a:off x="4859338" y="2014703"/>
            <a:ext cx="0" cy="1042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8" name="Line 22"/>
          <p:cNvSpPr>
            <a:spLocks noChangeShapeType="1"/>
          </p:cNvSpPr>
          <p:nvPr/>
        </p:nvSpPr>
        <p:spPr bwMode="auto">
          <a:xfrm>
            <a:off x="3419475" y="2535734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79388" y="260350"/>
            <a:ext cx="8712200" cy="503238"/>
            <a:chOff x="2744" y="300"/>
            <a:chExt cx="2313" cy="317"/>
          </a:xfrm>
          <a:solidFill>
            <a:srgbClr val="00B0F0"/>
          </a:solidFill>
        </p:grpSpPr>
        <p:sp>
          <p:nvSpPr>
            <p:cNvPr id="157720" name="Rectangle 24"/>
            <p:cNvSpPr>
              <a:spLocks noChangeArrowheads="1"/>
            </p:cNvSpPr>
            <p:nvPr/>
          </p:nvSpPr>
          <p:spPr bwMode="auto">
            <a:xfrm>
              <a:off x="2744" y="300"/>
              <a:ext cx="2313" cy="31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1" name="Text Box 25"/>
            <p:cNvSpPr txBox="1">
              <a:spLocks noChangeArrowheads="1"/>
            </p:cNvSpPr>
            <p:nvPr/>
          </p:nvSpPr>
          <p:spPr bwMode="auto">
            <a:xfrm>
              <a:off x="2789" y="346"/>
              <a:ext cx="2268" cy="25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Ethanol from Celluloses materials (New method)</a:t>
              </a:r>
            </a:p>
          </p:txBody>
        </p:sp>
      </p:grpSp>
      <p:sp>
        <p:nvSpPr>
          <p:cNvPr id="157722" name="AutoShape 26"/>
          <p:cNvSpPr>
            <a:spLocks noChangeArrowheads="1"/>
          </p:cNvSpPr>
          <p:nvPr/>
        </p:nvSpPr>
        <p:spPr bwMode="auto">
          <a:xfrm rot="15884579" flipH="1">
            <a:off x="3588544" y="3836194"/>
            <a:ext cx="730250" cy="77946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23" name="Rectangle 27"/>
          <p:cNvSpPr>
            <a:spLocks noChangeArrowheads="1"/>
          </p:cNvSpPr>
          <p:nvPr/>
        </p:nvSpPr>
        <p:spPr bwMode="auto">
          <a:xfrm>
            <a:off x="395288" y="4508500"/>
            <a:ext cx="84963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Converting cellulose into glucose is to use cellulase enzymes that are able to break down the cellulose</a:t>
            </a:r>
            <a:r>
              <a:rPr lang="en-US" sz="1600" dirty="0">
                <a:latin typeface="Arial" charset="0"/>
              </a:rPr>
              <a:t>.</a:t>
            </a:r>
          </a:p>
        </p:txBody>
      </p:sp>
      <p:sp>
        <p:nvSpPr>
          <p:cNvPr id="157724" name="Rectangle 28"/>
          <p:cNvSpPr>
            <a:spLocks noChangeArrowheads="1"/>
          </p:cNvSpPr>
          <p:nvPr/>
        </p:nvSpPr>
        <p:spPr bwMode="auto">
          <a:xfrm>
            <a:off x="395288" y="5157788"/>
            <a:ext cx="849788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The enzymatic hydrolysis and sugar fermentation processes take place at the same time in the fermentor.</a:t>
            </a:r>
          </a:p>
        </p:txBody>
      </p:sp>
      <p:sp>
        <p:nvSpPr>
          <p:cNvPr id="157725" name="Rectangle 29"/>
          <p:cNvSpPr>
            <a:spLocks noChangeArrowheads="1"/>
          </p:cNvSpPr>
          <p:nvPr/>
        </p:nvSpPr>
        <p:spPr bwMode="auto">
          <a:xfrm>
            <a:off x="395288" y="5734050"/>
            <a:ext cx="874871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advantage of this process is that sugars produced during hydrolysis are immediately fermented into ethanol, which avoids problems such as sugar accumulation and enzyme inhibition</a:t>
            </a:r>
          </a:p>
        </p:txBody>
      </p:sp>
      <p:sp>
        <p:nvSpPr>
          <p:cNvPr id="157726" name="Text Box 30"/>
          <p:cNvSpPr txBox="1">
            <a:spLocks noChangeArrowheads="1"/>
          </p:cNvSpPr>
          <p:nvPr/>
        </p:nvSpPr>
        <p:spPr bwMode="auto">
          <a:xfrm>
            <a:off x="179388" y="3141663"/>
            <a:ext cx="35274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produce 1 ton of Ethanol  we need  4 ton of Celluloses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2" grpId="0" animBg="1"/>
      <p:bldP spid="157723" grpId="0"/>
      <p:bldP spid="157725" grpId="0"/>
      <p:bldP spid="1577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Biodiesel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1447800"/>
            <a:ext cx="7961632" cy="3262196"/>
            <a:chOff x="197027" y="132818"/>
            <a:chExt cx="7804746" cy="3262196"/>
          </a:xfrm>
        </p:grpSpPr>
        <p:grpSp>
          <p:nvGrpSpPr>
            <p:cNvPr id="4" name="Group 3"/>
            <p:cNvGrpSpPr/>
            <p:nvPr/>
          </p:nvGrpSpPr>
          <p:grpSpPr>
            <a:xfrm>
              <a:off x="197027" y="1456022"/>
              <a:ext cx="7804746" cy="1938992"/>
              <a:chOff x="197027" y="1456022"/>
              <a:chExt cx="7804746" cy="1938992"/>
            </a:xfrm>
          </p:grpSpPr>
          <p:sp>
            <p:nvSpPr>
              <p:cNvPr id="13" name="Notched Right Arrow 12"/>
              <p:cNvSpPr/>
              <p:nvPr/>
            </p:nvSpPr>
            <p:spPr>
              <a:xfrm>
                <a:off x="1984943" y="1495455"/>
                <a:ext cx="990600" cy="533400"/>
              </a:xfrm>
              <a:prstGeom prst="notched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13"/>
              <p:cNvSpPr/>
              <p:nvPr/>
            </p:nvSpPr>
            <p:spPr>
              <a:xfrm>
                <a:off x="5257800" y="1546178"/>
                <a:ext cx="990600" cy="533400"/>
              </a:xfrm>
              <a:prstGeom prst="notched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161185" y="1916379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Esterification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03075" y="1562100"/>
                <a:ext cx="1598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Biodiesel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7027" y="1456022"/>
                <a:ext cx="178420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Oily plants</a:t>
                </a:r>
              </a:p>
              <a:p>
                <a:pPr algn="ctr"/>
                <a:r>
                  <a:rPr lang="en-US" sz="2400" dirty="0"/>
                  <a:t>Soybean</a:t>
                </a:r>
              </a:p>
              <a:p>
                <a:pPr algn="ctr"/>
                <a:r>
                  <a:rPr lang="en-US" sz="2400" dirty="0"/>
                  <a:t>Oil palm</a:t>
                </a:r>
              </a:p>
              <a:p>
                <a:pPr algn="ctr"/>
                <a:r>
                  <a:rPr lang="en-US" sz="2400" dirty="0"/>
                  <a:t>Waste cooking oil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124201" y="132818"/>
              <a:ext cx="1830308" cy="3143784"/>
              <a:chOff x="5367628" y="2415545"/>
              <a:chExt cx="1834858" cy="3203590"/>
            </a:xfrm>
          </p:grpSpPr>
          <p:sp>
            <p:nvSpPr>
              <p:cNvPr id="6" name="Arc 5"/>
              <p:cNvSpPr/>
              <p:nvPr/>
            </p:nvSpPr>
            <p:spPr>
              <a:xfrm rot="7820567">
                <a:off x="5379233" y="3795882"/>
                <a:ext cx="1811648" cy="1834858"/>
              </a:xfrm>
              <a:prstGeom prst="arc">
                <a:avLst>
                  <a:gd name="adj1" fmla="val 14699884"/>
                  <a:gd name="adj2" fmla="val 1790569"/>
                </a:avLst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451144" y="2415545"/>
                <a:ext cx="1711656" cy="2613655"/>
                <a:chOff x="5451144" y="2415545"/>
                <a:chExt cx="1711656" cy="261365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7162800" y="2980730"/>
                  <a:ext cx="0" cy="19812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5451144" y="3048000"/>
                  <a:ext cx="0" cy="19812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Freeform 9"/>
                <p:cNvSpPr/>
                <p:nvPr/>
              </p:nvSpPr>
              <p:spPr>
                <a:xfrm>
                  <a:off x="5451144" y="3429000"/>
                  <a:ext cx="1711656" cy="117368"/>
                </a:xfrm>
                <a:custGeom>
                  <a:avLst/>
                  <a:gdLst>
                    <a:gd name="connsiteX0" fmla="*/ 0 w 1978925"/>
                    <a:gd name="connsiteY0" fmla="*/ 286854 h 436979"/>
                    <a:gd name="connsiteX1" fmla="*/ 122830 w 1978925"/>
                    <a:gd name="connsiteY1" fmla="*/ 68490 h 436979"/>
                    <a:gd name="connsiteX2" fmla="*/ 341194 w 1978925"/>
                    <a:gd name="connsiteY2" fmla="*/ 423331 h 436979"/>
                    <a:gd name="connsiteX3" fmla="*/ 573206 w 1978925"/>
                    <a:gd name="connsiteY3" fmla="*/ 54842 h 436979"/>
                    <a:gd name="connsiteX4" fmla="*/ 777922 w 1978925"/>
                    <a:gd name="connsiteY4" fmla="*/ 423331 h 436979"/>
                    <a:gd name="connsiteX5" fmla="*/ 982639 w 1978925"/>
                    <a:gd name="connsiteY5" fmla="*/ 251 h 436979"/>
                    <a:gd name="connsiteX6" fmla="*/ 1187355 w 1978925"/>
                    <a:gd name="connsiteY6" fmla="*/ 436979 h 436979"/>
                    <a:gd name="connsiteX7" fmla="*/ 1378424 w 1978925"/>
                    <a:gd name="connsiteY7" fmla="*/ 251 h 436979"/>
                    <a:gd name="connsiteX8" fmla="*/ 1624083 w 1978925"/>
                    <a:gd name="connsiteY8" fmla="*/ 368740 h 436979"/>
                    <a:gd name="connsiteX9" fmla="*/ 1883391 w 1978925"/>
                    <a:gd name="connsiteY9" fmla="*/ 13899 h 436979"/>
                    <a:gd name="connsiteX10" fmla="*/ 1978925 w 1978925"/>
                    <a:gd name="connsiteY10" fmla="*/ 396036 h 436979"/>
                    <a:gd name="connsiteX11" fmla="*/ 1978925 w 1978925"/>
                    <a:gd name="connsiteY11" fmla="*/ 396036 h 43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78925" h="436979">
                      <a:moveTo>
                        <a:pt x="0" y="286854"/>
                      </a:moveTo>
                      <a:cubicBezTo>
                        <a:pt x="32982" y="166299"/>
                        <a:pt x="65965" y="45744"/>
                        <a:pt x="122830" y="68490"/>
                      </a:cubicBezTo>
                      <a:cubicBezTo>
                        <a:pt x="179695" y="91236"/>
                        <a:pt x="266131" y="425606"/>
                        <a:pt x="341194" y="423331"/>
                      </a:cubicBezTo>
                      <a:cubicBezTo>
                        <a:pt x="416257" y="421056"/>
                        <a:pt x="500418" y="54842"/>
                        <a:pt x="573206" y="54842"/>
                      </a:cubicBezTo>
                      <a:cubicBezTo>
                        <a:pt x="645994" y="54842"/>
                        <a:pt x="709683" y="432429"/>
                        <a:pt x="777922" y="423331"/>
                      </a:cubicBezTo>
                      <a:cubicBezTo>
                        <a:pt x="846161" y="414233"/>
                        <a:pt x="914400" y="-2024"/>
                        <a:pt x="982639" y="251"/>
                      </a:cubicBezTo>
                      <a:cubicBezTo>
                        <a:pt x="1050878" y="2526"/>
                        <a:pt x="1121391" y="436979"/>
                        <a:pt x="1187355" y="436979"/>
                      </a:cubicBezTo>
                      <a:cubicBezTo>
                        <a:pt x="1253319" y="436979"/>
                        <a:pt x="1305636" y="11624"/>
                        <a:pt x="1378424" y="251"/>
                      </a:cubicBezTo>
                      <a:cubicBezTo>
                        <a:pt x="1451212" y="-11122"/>
                        <a:pt x="1539922" y="366465"/>
                        <a:pt x="1624083" y="368740"/>
                      </a:cubicBezTo>
                      <a:cubicBezTo>
                        <a:pt x="1708244" y="371015"/>
                        <a:pt x="1824251" y="9350"/>
                        <a:pt x="1883391" y="13899"/>
                      </a:cubicBezTo>
                      <a:cubicBezTo>
                        <a:pt x="1942531" y="18448"/>
                        <a:pt x="1978925" y="396036"/>
                        <a:pt x="1978925" y="396036"/>
                      </a:cubicBezTo>
                      <a:lnTo>
                        <a:pt x="1978925" y="396036"/>
                      </a:lnTo>
                    </a:path>
                  </a:pathLst>
                </a:cu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 flipH="1">
                  <a:off x="6276012" y="2415545"/>
                  <a:ext cx="454925" cy="15240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Flowchart: Collate 11"/>
                <p:cNvSpPr/>
                <p:nvPr/>
              </p:nvSpPr>
              <p:spPr>
                <a:xfrm rot="17490980">
                  <a:off x="6186180" y="3805595"/>
                  <a:ext cx="164497" cy="353267"/>
                </a:xfrm>
                <a:prstGeom prst="flowChartCollat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5630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rnataka Spearheads Biodiesel Movement in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10" y="2274"/>
            <a:ext cx="9149852" cy="68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41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50825" y="4149725"/>
            <a:ext cx="3313113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each 1 ton of (biodiesel) we need: </a:t>
            </a:r>
          </a:p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 tons of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oilyseeds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0.77 hectares land area.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733987"/>
            <a:ext cx="8974138" cy="3771900"/>
            <a:chOff x="108" y="482"/>
            <a:chExt cx="5653" cy="2376"/>
          </a:xfrm>
        </p:grpSpPr>
        <p:sp>
          <p:nvSpPr>
            <p:cNvPr id="154631" name="Rectangle 7" descr="Parchment"/>
            <p:cNvSpPr>
              <a:spLocks noChangeArrowheads="1"/>
            </p:cNvSpPr>
            <p:nvPr/>
          </p:nvSpPr>
          <p:spPr bwMode="auto">
            <a:xfrm>
              <a:off x="2186" y="1413"/>
              <a:ext cx="720" cy="2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Separation</a:t>
              </a:r>
              <a:endParaRPr lang="en-US" sz="1600" b="1" dirty="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154632" name="Rectangle 8" descr="Parchment"/>
            <p:cNvSpPr>
              <a:spLocks noChangeArrowheads="1"/>
            </p:cNvSpPr>
            <p:nvPr/>
          </p:nvSpPr>
          <p:spPr bwMode="auto">
            <a:xfrm>
              <a:off x="3153" y="1117"/>
              <a:ext cx="665" cy="67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200">
                <a:latin typeface="Times New Roman" pitchFamily="18" charset="0"/>
              </a:endParaRPr>
            </a:p>
            <a:p>
              <a:pPr algn="ctr" rtl="0"/>
              <a:r>
                <a:rPr lang="en-US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Reactor</a:t>
              </a:r>
            </a:p>
            <a:p>
              <a:pPr algn="ctr" rtl="0"/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50-66</a:t>
              </a:r>
              <a:r>
                <a:rPr lang="en-US" sz="1600" b="1" baseline="3000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  <a:p>
              <a:pPr algn="ctr" rtl="0"/>
              <a:r>
                <a:rPr lang="en-US" sz="16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1.4 bar</a:t>
              </a:r>
              <a:endParaRPr lang="en-US" sz="16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154633" name="Line 9" descr="Parchment"/>
            <p:cNvSpPr>
              <a:spLocks noChangeShapeType="1"/>
            </p:cNvSpPr>
            <p:nvPr/>
          </p:nvSpPr>
          <p:spPr bwMode="auto">
            <a:xfrm>
              <a:off x="1949" y="1497"/>
              <a:ext cx="22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4" name="Line 10" descr="Parchment"/>
            <p:cNvSpPr>
              <a:spLocks noChangeShapeType="1"/>
            </p:cNvSpPr>
            <p:nvPr/>
          </p:nvSpPr>
          <p:spPr bwMode="auto">
            <a:xfrm>
              <a:off x="2926" y="1497"/>
              <a:ext cx="14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5" name="Rectangle 11" descr="Parchment"/>
            <p:cNvSpPr>
              <a:spLocks noChangeArrowheads="1"/>
            </p:cNvSpPr>
            <p:nvPr/>
          </p:nvSpPr>
          <p:spPr bwMode="auto">
            <a:xfrm>
              <a:off x="4151" y="1032"/>
              <a:ext cx="725" cy="9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/>
              <a:endParaRPr lang="en-US" sz="1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endParaRPr lang="en-US" sz="1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rtl="0"/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Separation</a:t>
              </a:r>
            </a:p>
            <a:p>
              <a:pPr algn="ctr" rtl="0"/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Unit</a:t>
              </a:r>
              <a:endParaRPr lang="en-US" sz="1600" b="1" dirty="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154638" name="Rectangle 14"/>
            <p:cNvSpPr>
              <a:spLocks noChangeArrowheads="1"/>
            </p:cNvSpPr>
            <p:nvPr/>
          </p:nvSpPr>
          <p:spPr bwMode="auto">
            <a:xfrm>
              <a:off x="5148" y="1344"/>
              <a:ext cx="613" cy="4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</a:rPr>
                <a:t>Biodiesel</a:t>
              </a:r>
            </a:p>
            <a:p>
              <a:pPr rtl="0"/>
              <a:r>
                <a:rPr lang="en-US" sz="1400" b="1" dirty="0">
                  <a:latin typeface="Times New Roman" pitchFamily="18" charset="0"/>
                </a:rPr>
                <a:t>98%</a:t>
              </a:r>
            </a:p>
            <a:p>
              <a:pPr rtl="0"/>
              <a:r>
                <a:rPr lang="en-US" sz="1400" b="1" dirty="0">
                  <a:latin typeface="Times New Roman" pitchFamily="18" charset="0"/>
                </a:rPr>
                <a:t>purity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4876" y="1480"/>
              <a:ext cx="27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0" name="Rectangle 16" descr="Parchment"/>
            <p:cNvSpPr>
              <a:spLocks noChangeArrowheads="1"/>
            </p:cNvSpPr>
            <p:nvPr/>
          </p:nvSpPr>
          <p:spPr bwMode="auto">
            <a:xfrm>
              <a:off x="4014" y="2296"/>
              <a:ext cx="726" cy="35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Glycerin</a:t>
              </a:r>
            </a:p>
            <a:p>
              <a:pPr algn="ctr"/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Treatment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54641" name="Rectangle 17"/>
            <p:cNvSpPr>
              <a:spLocks noChangeArrowheads="1"/>
            </p:cNvSpPr>
            <p:nvPr/>
          </p:nvSpPr>
          <p:spPr bwMode="auto">
            <a:xfrm>
              <a:off x="5193" y="2659"/>
              <a:ext cx="291" cy="1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r"/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Salts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54642" name="Rectangle 18"/>
            <p:cNvSpPr>
              <a:spLocks noChangeArrowheads="1"/>
            </p:cNvSpPr>
            <p:nvPr/>
          </p:nvSpPr>
          <p:spPr bwMode="auto">
            <a:xfrm>
              <a:off x="5057" y="2296"/>
              <a:ext cx="545" cy="2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Glycerin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54643" name="Line 19"/>
            <p:cNvSpPr>
              <a:spLocks noChangeShapeType="1"/>
            </p:cNvSpPr>
            <p:nvPr/>
          </p:nvSpPr>
          <p:spPr bwMode="auto">
            <a:xfrm>
              <a:off x="4740" y="2432"/>
              <a:ext cx="3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4" name="Text Box 20" descr="Parchment"/>
            <p:cNvSpPr txBox="1">
              <a:spLocks noChangeArrowheads="1"/>
            </p:cNvSpPr>
            <p:nvPr/>
          </p:nvSpPr>
          <p:spPr bwMode="auto">
            <a:xfrm>
              <a:off x="2291" y="1878"/>
              <a:ext cx="6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Methanol</a:t>
              </a:r>
            </a:p>
          </p:txBody>
        </p:sp>
        <p:sp>
          <p:nvSpPr>
            <p:cNvPr id="154645" name="Text Box 21"/>
            <p:cNvSpPr txBox="1">
              <a:spLocks noChangeArrowheads="1"/>
            </p:cNvSpPr>
            <p:nvPr/>
          </p:nvSpPr>
          <p:spPr bwMode="auto">
            <a:xfrm>
              <a:off x="108" y="1475"/>
              <a:ext cx="772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Oily seeds</a:t>
              </a:r>
            </a:p>
          </p:txBody>
        </p:sp>
        <p:sp>
          <p:nvSpPr>
            <p:cNvPr id="154646" name="Line 22"/>
            <p:cNvSpPr>
              <a:spLocks noChangeShapeType="1"/>
            </p:cNvSpPr>
            <p:nvPr/>
          </p:nvSpPr>
          <p:spPr bwMode="auto">
            <a:xfrm>
              <a:off x="793" y="1498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48" name="Text Box 24"/>
            <p:cNvSpPr txBox="1">
              <a:spLocks noChangeArrowheads="1"/>
            </p:cNvSpPr>
            <p:nvPr/>
          </p:nvSpPr>
          <p:spPr bwMode="auto">
            <a:xfrm>
              <a:off x="3560" y="2024"/>
              <a:ext cx="49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Water</a:t>
              </a:r>
            </a:p>
          </p:txBody>
        </p:sp>
        <p:sp>
          <p:nvSpPr>
            <p:cNvPr id="154649" name="Line 25" descr="Parchment"/>
            <p:cNvSpPr>
              <a:spLocks noChangeShapeType="1"/>
            </p:cNvSpPr>
            <p:nvPr/>
          </p:nvSpPr>
          <p:spPr bwMode="auto">
            <a:xfrm>
              <a:off x="3833" y="1412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0" name="Rectangle 26" descr="Parchment"/>
            <p:cNvSpPr>
              <a:spLocks noChangeArrowheads="1"/>
            </p:cNvSpPr>
            <p:nvPr/>
          </p:nvSpPr>
          <p:spPr bwMode="auto">
            <a:xfrm>
              <a:off x="1021" y="1412"/>
              <a:ext cx="907" cy="340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1" name="Text Box 27" descr="Parchment"/>
            <p:cNvSpPr txBox="1">
              <a:spLocks noChangeArrowheads="1"/>
            </p:cNvSpPr>
            <p:nvPr/>
          </p:nvSpPr>
          <p:spPr bwMode="auto">
            <a:xfrm>
              <a:off x="1029" y="1437"/>
              <a:ext cx="889" cy="233"/>
            </a:xfrm>
            <a:prstGeom prst="rect">
              <a:avLst/>
            </a:prstGeom>
            <a:solidFill>
              <a:srgbClr val="CCEC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Extraction</a:t>
              </a:r>
            </a:p>
          </p:txBody>
        </p:sp>
        <p:sp>
          <p:nvSpPr>
            <p:cNvPr id="154652" name="Line 28" descr="Parchment"/>
            <p:cNvSpPr>
              <a:spLocks noChangeShapeType="1"/>
            </p:cNvSpPr>
            <p:nvPr/>
          </p:nvSpPr>
          <p:spPr bwMode="auto">
            <a:xfrm flipV="1">
              <a:off x="2427" y="1159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3" name="Line 29" descr="Parchment"/>
            <p:cNvSpPr>
              <a:spLocks noChangeShapeType="1"/>
            </p:cNvSpPr>
            <p:nvPr/>
          </p:nvSpPr>
          <p:spPr bwMode="auto">
            <a:xfrm flipH="1">
              <a:off x="1474" y="1159"/>
              <a:ext cx="9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4" name="Rectangle 30"/>
            <p:cNvSpPr>
              <a:spLocks noChangeArrowheads="1"/>
            </p:cNvSpPr>
            <p:nvPr/>
          </p:nvSpPr>
          <p:spPr bwMode="auto">
            <a:xfrm>
              <a:off x="3470" y="482"/>
              <a:ext cx="3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Acid</a:t>
              </a:r>
            </a:p>
          </p:txBody>
        </p:sp>
        <p:sp>
          <p:nvSpPr>
            <p:cNvPr id="154655" name="Text Box 31"/>
            <p:cNvSpPr txBox="1">
              <a:spLocks noChangeArrowheads="1"/>
            </p:cNvSpPr>
            <p:nvPr/>
          </p:nvSpPr>
          <p:spPr bwMode="auto">
            <a:xfrm>
              <a:off x="794" y="989"/>
              <a:ext cx="68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Hexane</a:t>
              </a:r>
            </a:p>
          </p:txBody>
        </p:sp>
        <p:sp>
          <p:nvSpPr>
            <p:cNvPr id="154656" name="Text Box 32"/>
            <p:cNvSpPr txBox="1">
              <a:spLocks noChangeArrowheads="1"/>
            </p:cNvSpPr>
            <p:nvPr/>
          </p:nvSpPr>
          <p:spPr bwMode="auto">
            <a:xfrm>
              <a:off x="2109" y="566"/>
              <a:ext cx="771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NaOH</a:t>
              </a:r>
            </a:p>
          </p:txBody>
        </p:sp>
        <p:sp>
          <p:nvSpPr>
            <p:cNvPr id="154657" name="Line 33" descr="Parchment"/>
            <p:cNvSpPr>
              <a:spLocks noChangeShapeType="1"/>
            </p:cNvSpPr>
            <p:nvPr/>
          </p:nvSpPr>
          <p:spPr bwMode="auto">
            <a:xfrm>
              <a:off x="1293" y="1201"/>
              <a:ext cx="0" cy="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8" name="Line 34"/>
            <p:cNvSpPr>
              <a:spLocks noChangeShapeType="1"/>
            </p:cNvSpPr>
            <p:nvPr/>
          </p:nvSpPr>
          <p:spPr bwMode="auto">
            <a:xfrm>
              <a:off x="3878" y="567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59" name="Line 35"/>
            <p:cNvSpPr>
              <a:spLocks noChangeShapeType="1"/>
            </p:cNvSpPr>
            <p:nvPr/>
          </p:nvSpPr>
          <p:spPr bwMode="auto">
            <a:xfrm>
              <a:off x="4468" y="567"/>
              <a:ext cx="0" cy="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0" name="Line 36"/>
            <p:cNvSpPr>
              <a:spLocks noChangeShapeType="1"/>
            </p:cNvSpPr>
            <p:nvPr/>
          </p:nvSpPr>
          <p:spPr bwMode="auto">
            <a:xfrm>
              <a:off x="4604" y="2659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1" name="Line 37"/>
            <p:cNvSpPr>
              <a:spLocks noChangeShapeType="1"/>
            </p:cNvSpPr>
            <p:nvPr/>
          </p:nvSpPr>
          <p:spPr bwMode="auto">
            <a:xfrm>
              <a:off x="4604" y="2795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2" name="Line 38"/>
            <p:cNvSpPr>
              <a:spLocks noChangeShapeType="1"/>
            </p:cNvSpPr>
            <p:nvPr/>
          </p:nvSpPr>
          <p:spPr bwMode="auto">
            <a:xfrm>
              <a:off x="4105" y="2160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3" name="Line 39"/>
            <p:cNvSpPr>
              <a:spLocks noChangeShapeType="1"/>
            </p:cNvSpPr>
            <p:nvPr/>
          </p:nvSpPr>
          <p:spPr bwMode="auto">
            <a:xfrm>
              <a:off x="2790" y="694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4" name="Line 40"/>
            <p:cNvSpPr>
              <a:spLocks noChangeShapeType="1"/>
            </p:cNvSpPr>
            <p:nvPr/>
          </p:nvSpPr>
          <p:spPr bwMode="auto">
            <a:xfrm>
              <a:off x="3379" y="694"/>
              <a:ext cx="0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5" name="Line 41" descr="Parchment"/>
            <p:cNvSpPr>
              <a:spLocks noChangeShapeType="1"/>
            </p:cNvSpPr>
            <p:nvPr/>
          </p:nvSpPr>
          <p:spPr bwMode="auto">
            <a:xfrm>
              <a:off x="2971" y="196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6" name="Line 42" descr="Parchment"/>
            <p:cNvSpPr>
              <a:spLocks noChangeShapeType="1"/>
            </p:cNvSpPr>
            <p:nvPr/>
          </p:nvSpPr>
          <p:spPr bwMode="auto">
            <a:xfrm flipV="1">
              <a:off x="3289" y="1793"/>
              <a:ext cx="0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67" name="Line 43"/>
            <p:cNvSpPr>
              <a:spLocks noChangeShapeType="1"/>
            </p:cNvSpPr>
            <p:nvPr/>
          </p:nvSpPr>
          <p:spPr bwMode="auto">
            <a:xfrm>
              <a:off x="4513" y="193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284663" y="4941888"/>
            <a:ext cx="3095625" cy="1730375"/>
            <a:chOff x="2336" y="3113"/>
            <a:chExt cx="1950" cy="1090"/>
          </a:xfrm>
        </p:grpSpPr>
        <p:sp>
          <p:nvSpPr>
            <p:cNvPr id="154669" name="Text Box 45"/>
            <p:cNvSpPr txBox="1">
              <a:spLocks noChangeArrowheads="1"/>
            </p:cNvSpPr>
            <p:nvPr/>
          </p:nvSpPr>
          <p:spPr bwMode="auto">
            <a:xfrm>
              <a:off x="2381" y="3158"/>
              <a:ext cx="1905" cy="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Large , branched molecule structures of the oils (triglycerides) are transformed to smaller straight chain molecules</a:t>
              </a:r>
            </a:p>
          </p:txBody>
        </p:sp>
        <p:sp>
          <p:nvSpPr>
            <p:cNvPr id="154670" name="AutoShape 46"/>
            <p:cNvSpPr>
              <a:spLocks noChangeArrowheads="1"/>
            </p:cNvSpPr>
            <p:nvPr/>
          </p:nvSpPr>
          <p:spPr bwMode="auto">
            <a:xfrm rot="10800000">
              <a:off x="2336" y="3113"/>
              <a:ext cx="1905" cy="1090"/>
            </a:xfrm>
            <a:prstGeom prst="wedgeRectCallout">
              <a:avLst>
                <a:gd name="adj1" fmla="val 12463"/>
                <a:gd name="adj2" fmla="val 132014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26289" y="128777"/>
            <a:ext cx="5149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Production of Biodiesel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 descr="Paper bag"/>
          <p:cNvSpPr>
            <a:spLocks noChangeArrowheads="1"/>
          </p:cNvSpPr>
          <p:nvPr/>
        </p:nvSpPr>
        <p:spPr bwMode="auto">
          <a:xfrm>
            <a:off x="381000" y="927508"/>
            <a:ext cx="83550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Algal biomass contains three main components:</a:t>
            </a:r>
          </a:p>
        </p:txBody>
      </p:sp>
      <p:sp>
        <p:nvSpPr>
          <p:cNvPr id="165892" name="Rectangle 4" descr="Paper bag"/>
          <p:cNvSpPr>
            <a:spLocks noChangeArrowheads="1"/>
          </p:cNvSpPr>
          <p:nvPr/>
        </p:nvSpPr>
        <p:spPr bwMode="auto">
          <a:xfrm>
            <a:off x="179388" y="127190"/>
            <a:ext cx="7543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Biodiesel from Algae (Algal Biodiesel)</a:t>
            </a:r>
          </a:p>
        </p:txBody>
      </p:sp>
      <p:pic>
        <p:nvPicPr>
          <p:cNvPr id="5" name="Picture 2" descr="Algae biofactory ingredients: lipids, proteins &amp; carbohydrates (algae needs  H2O &amp; CO2 for survival) | Algae, Fresh water resources, Algae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81" y="2895600"/>
            <a:ext cx="5283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4384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Carbohydrates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Protein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Natural Oils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PA Awards $681,343 to Ohio State University for Harmful Algae Blooms  Research -- Environmental Pro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" y="4876800"/>
            <a:ext cx="354739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grayscl/>
          </a:blip>
          <a:srcRect/>
          <a:stretch>
            <a:fillRect/>
          </a:stretch>
        </p:blipFill>
        <p:spPr bwMode="auto">
          <a:xfrm>
            <a:off x="971550" y="1017588"/>
            <a:ext cx="7632700" cy="5316537"/>
          </a:xfrm>
          <a:prstGeom prst="rect">
            <a:avLst/>
          </a:prstGeom>
          <a:noFill/>
        </p:spPr>
      </p:pic>
      <p:sp>
        <p:nvSpPr>
          <p:cNvPr id="167939" name="Rectangle 3" descr="Paper bag"/>
          <p:cNvSpPr>
            <a:spLocks noChangeArrowheads="1"/>
          </p:cNvSpPr>
          <p:nvPr/>
        </p:nvSpPr>
        <p:spPr bwMode="auto">
          <a:xfrm>
            <a:off x="3511550" y="427038"/>
            <a:ext cx="2355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Algae farm</a:t>
            </a:r>
            <a:endParaRPr lang="en-US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gae-farm | United with Isr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5638800" cy="3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906 Algae Farm Photos and Premium High Res Pictures -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296"/>
            <a:ext cx="5562600" cy="30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62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Algae Farm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49926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Tubular bioreactors</a:t>
            </a:r>
          </a:p>
        </p:txBody>
      </p:sp>
    </p:spTree>
    <p:extLst>
      <p:ext uri="{BB962C8B-B14F-4D97-AF65-F5344CB8AC3E}">
        <p14:creationId xmlns:p14="http://schemas.microsoft.com/office/powerpoint/2010/main" val="1227159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2584450" cy="762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3300"/>
                </a:solidFill>
              </a:rPr>
              <a:t>Biogas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268413"/>
            <a:ext cx="4608512" cy="4495800"/>
          </a:xfrm>
        </p:spPr>
        <p:txBody>
          <a:bodyPr/>
          <a:lstStyle/>
          <a:p>
            <a:pPr marL="533400" indent="-533400" algn="l" rtl="0">
              <a:lnSpc>
                <a:spcPct val="90000"/>
              </a:lnSpc>
            </a:pPr>
            <a:r>
              <a:rPr lang="en-US" dirty="0"/>
              <a:t>Mainly  methane</a:t>
            </a:r>
          </a:p>
          <a:p>
            <a:pPr marL="533400" indent="-533400" algn="l" rtl="0">
              <a:lnSpc>
                <a:spcPct val="90000"/>
              </a:lnSpc>
            </a:pPr>
            <a:r>
              <a:rPr lang="en-US" dirty="0"/>
              <a:t>Clean, efficient source of renewable energy</a:t>
            </a:r>
            <a:endParaRPr lang="en-US" sz="1400" dirty="0"/>
          </a:p>
          <a:p>
            <a:pPr marL="533400" indent="-533400" algn="l" rtl="0">
              <a:lnSpc>
                <a:spcPct val="90000"/>
              </a:lnSpc>
            </a:pPr>
            <a:r>
              <a:rPr lang="en-US" dirty="0"/>
              <a:t>Made from organic waste</a:t>
            </a:r>
          </a:p>
          <a:p>
            <a:pPr marL="533400" indent="-533400" algn="l" rtl="0">
              <a:lnSpc>
                <a:spcPct val="90000"/>
              </a:lnSpc>
            </a:pPr>
            <a:r>
              <a:rPr lang="en-US" dirty="0"/>
              <a:t>Anaerobic digestion</a:t>
            </a:r>
            <a:endParaRPr lang="en-US" sz="1400" dirty="0"/>
          </a:p>
          <a:p>
            <a:pPr marL="533400" indent="-533400" algn="l" rtl="0">
              <a:lnSpc>
                <a:spcPct val="90000"/>
              </a:lnSpc>
            </a:pPr>
            <a:r>
              <a:rPr lang="en-US" dirty="0"/>
              <a:t>Replaces non-renewable energy</a:t>
            </a:r>
          </a:p>
          <a:p>
            <a:pPr marL="533400" indent="-533400" algn="l">
              <a:lnSpc>
                <a:spcPct val="90000"/>
              </a:lnSpc>
              <a:buFontTx/>
              <a:buNone/>
            </a:pPr>
            <a:endParaRPr lang="en-US" dirty="0"/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  <p:pic>
        <p:nvPicPr>
          <p:cNvPr id="175108" name="Picture 4" descr="P1010039"/>
          <p:cNvPicPr>
            <a:picLocks noChangeAspect="1" noChangeArrowheads="1"/>
          </p:cNvPicPr>
          <p:nvPr/>
        </p:nvPicPr>
        <p:blipFill>
          <a:blip r:embed="rId3"/>
          <a:srcRect b="37762"/>
          <a:stretch>
            <a:fillRect/>
          </a:stretch>
        </p:blipFill>
        <p:spPr bwMode="auto">
          <a:xfrm>
            <a:off x="4876800" y="1143000"/>
            <a:ext cx="4267200" cy="441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47800"/>
            <a:ext cx="4267200" cy="4953000"/>
          </a:xfrm>
        </p:spPr>
        <p:txBody>
          <a:bodyPr/>
          <a:lstStyle/>
          <a:p>
            <a:pPr marL="266700" indent="-266700" algn="l" rtl="0">
              <a:lnSpc>
                <a:spcPct val="90000"/>
              </a:lnSpc>
              <a:buFontTx/>
              <a:buNone/>
            </a:pPr>
            <a:r>
              <a:rPr lang="en-US"/>
              <a:t>Biogas Treatment</a:t>
            </a:r>
          </a:p>
          <a:p>
            <a:pPr marL="266700" indent="-266700" algn="l" rtl="0">
              <a:lnSpc>
                <a:spcPct val="90000"/>
              </a:lnSpc>
              <a:buFontTx/>
              <a:buNone/>
            </a:pPr>
            <a:endParaRPr lang="en-US" sz="2400" b="1"/>
          </a:p>
          <a:p>
            <a:pPr marL="266700" indent="-266700" algn="l" rtl="0">
              <a:lnSpc>
                <a:spcPct val="90000"/>
              </a:lnSpc>
            </a:pPr>
            <a:r>
              <a:rPr lang="en-US" sz="2400"/>
              <a:t>Table shows the composition of biogas after it exits the digester</a:t>
            </a:r>
          </a:p>
          <a:p>
            <a:pPr marL="266700" indent="-266700" algn="l" rtl="0">
              <a:lnSpc>
                <a:spcPct val="90000"/>
              </a:lnSpc>
            </a:pPr>
            <a:r>
              <a:rPr lang="en-US" sz="2400"/>
              <a:t>Biogas leaves the digester and is  saturated with water</a:t>
            </a:r>
          </a:p>
          <a:p>
            <a:pPr marL="266700" indent="-266700" algn="l" rtl="0">
              <a:lnSpc>
                <a:spcPct val="90000"/>
              </a:lnSpc>
            </a:pPr>
            <a:r>
              <a:rPr lang="en-US" sz="2400"/>
              <a:t>A condenser is facilitated to dry biogas and knock out all the impurities which dissolves in water</a:t>
            </a:r>
          </a:p>
          <a:p>
            <a:pPr marL="266700" indent="-266700" algn="l" rtl="0">
              <a:lnSpc>
                <a:spcPct val="90000"/>
              </a:lnSpc>
            </a:pPr>
            <a:r>
              <a:rPr lang="en-US" sz="2400"/>
              <a:t>Hydrogen Sulfide needs to be removed by iron salt</a:t>
            </a:r>
          </a:p>
        </p:txBody>
      </p:sp>
      <p:graphicFrame>
        <p:nvGraphicFramePr>
          <p:cNvPr id="181295" name="Group 47"/>
          <p:cNvGraphicFramePr>
            <a:graphicFrameLocks noGrp="1"/>
          </p:cNvGraphicFramePr>
          <p:nvPr>
            <p:ph sz="half" idx="4294967295"/>
          </p:nvPr>
        </p:nvGraphicFramePr>
        <p:xfrm>
          <a:off x="250825" y="1196975"/>
          <a:ext cx="4244975" cy="5184777"/>
        </p:xfrm>
        <a:graphic>
          <a:graphicData uri="http://schemas.openxmlformats.org/drawingml/2006/table">
            <a:tbl>
              <a:tblPr/>
              <a:tblGrid>
                <a:gridCol w="160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Constituent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Measured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66.60%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60-70%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33.32%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0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Helium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-----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Nitrogen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Hydrogen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-----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1289" name="Rectangle 45"/>
          <p:cNvSpPr>
            <a:spLocks noChangeArrowheads="1"/>
          </p:cNvSpPr>
          <p:nvPr/>
        </p:nvSpPr>
        <p:spPr bwMode="auto">
          <a:xfrm>
            <a:off x="0" y="260350"/>
            <a:ext cx="8785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r>
              <a:rPr lang="en-CA" sz="3200" b="1">
                <a:solidFill>
                  <a:schemeClr val="accent2"/>
                </a:solidFill>
                <a:latin typeface="Tahoma" pitchFamily="34" charset="0"/>
              </a:rPr>
              <a:t>Engineering Principles</a:t>
            </a:r>
            <a:endParaRPr lang="en-US" sz="3200" b="1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1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699" y="4663981"/>
            <a:ext cx="17145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403699" y="307575"/>
            <a:ext cx="8847777" cy="6258737"/>
            <a:chOff x="51748" y="338913"/>
            <a:chExt cx="8847777" cy="6258737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2588" y="5445125"/>
              <a:ext cx="175260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148" name="AutoShape 4"/>
            <p:cNvSpPr>
              <a:spLocks noChangeArrowheads="1"/>
            </p:cNvSpPr>
            <p:nvPr/>
          </p:nvSpPr>
          <p:spPr bwMode="auto">
            <a:xfrm>
              <a:off x="152400" y="1981200"/>
              <a:ext cx="2286000" cy="32004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ar-IQ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4149" name="Text Box 5"/>
            <p:cNvSpPr txBox="1">
              <a:spLocks noChangeArrowheads="1"/>
            </p:cNvSpPr>
            <p:nvPr/>
          </p:nvSpPr>
          <p:spPr bwMode="auto">
            <a:xfrm>
              <a:off x="51748" y="2946737"/>
              <a:ext cx="223948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000" b="1" dirty="0">
                  <a:solidFill>
                    <a:srgbClr val="FFCC00"/>
                  </a:solidFill>
                  <a:latin typeface="Arial" charset="0"/>
                </a:rPr>
                <a:t>Organic Material, Biodegradable Waste</a:t>
              </a:r>
            </a:p>
          </p:txBody>
        </p:sp>
        <p:sp>
          <p:nvSpPr>
            <p:cNvPr id="134150" name="AutoShape 6"/>
            <p:cNvSpPr>
              <a:spLocks noChangeArrowheads="1"/>
            </p:cNvSpPr>
            <p:nvPr/>
          </p:nvSpPr>
          <p:spPr bwMode="auto">
            <a:xfrm>
              <a:off x="2667000" y="3454568"/>
              <a:ext cx="3581400" cy="2743200"/>
            </a:xfrm>
            <a:prstGeom prst="flowChartMagneticDisk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ar-IQ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134151" name="Text Box 7"/>
            <p:cNvSpPr txBox="1">
              <a:spLocks noChangeArrowheads="1"/>
            </p:cNvSpPr>
            <p:nvPr/>
          </p:nvSpPr>
          <p:spPr bwMode="auto">
            <a:xfrm>
              <a:off x="3202956" y="4448968"/>
              <a:ext cx="2663825" cy="14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/>
              <a:r>
                <a:rPr lang="en-US" b="1" dirty="0">
                  <a:latin typeface="Arial" charset="0"/>
                </a:rPr>
                <a:t>Hydrolysis, Fermentation, </a:t>
              </a:r>
              <a:r>
                <a:rPr lang="en-US" b="1" dirty="0" err="1">
                  <a:latin typeface="Arial" charset="0"/>
                </a:rPr>
                <a:t>Acetogenesis</a:t>
              </a:r>
              <a:r>
                <a:rPr lang="en-US" b="1" dirty="0">
                  <a:latin typeface="Arial" charset="0"/>
                </a:rPr>
                <a:t>, Dehydrogenization, </a:t>
              </a:r>
              <a:r>
                <a:rPr lang="en-US" b="1" dirty="0" err="1">
                  <a:latin typeface="Arial" charset="0"/>
                </a:rPr>
                <a:t>Methanogenesis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134152" name="AutoShape 8"/>
            <p:cNvSpPr>
              <a:spLocks noChangeArrowheads="1"/>
            </p:cNvSpPr>
            <p:nvPr/>
          </p:nvSpPr>
          <p:spPr bwMode="auto">
            <a:xfrm>
              <a:off x="4040814" y="2441099"/>
              <a:ext cx="609600" cy="79377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53" name="Oval 9"/>
            <p:cNvSpPr>
              <a:spLocks noChangeArrowheads="1"/>
            </p:cNvSpPr>
            <p:nvPr/>
          </p:nvSpPr>
          <p:spPr bwMode="auto">
            <a:xfrm>
              <a:off x="2515302" y="898167"/>
              <a:ext cx="3581400" cy="15893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54" name="Oval 10"/>
            <p:cNvSpPr>
              <a:spLocks noChangeArrowheads="1"/>
            </p:cNvSpPr>
            <p:nvPr/>
          </p:nvSpPr>
          <p:spPr bwMode="auto">
            <a:xfrm>
              <a:off x="3202956" y="971725"/>
              <a:ext cx="1871663" cy="72852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dirty="0">
                  <a:latin typeface="Arial" charset="0"/>
                </a:rPr>
                <a:t>Methane</a:t>
              </a:r>
            </a:p>
          </p:txBody>
        </p:sp>
        <p:sp>
          <p:nvSpPr>
            <p:cNvPr id="134155" name="Oval 11"/>
            <p:cNvSpPr>
              <a:spLocks noChangeArrowheads="1"/>
            </p:cNvSpPr>
            <p:nvPr/>
          </p:nvSpPr>
          <p:spPr bwMode="auto">
            <a:xfrm>
              <a:off x="4534867" y="1883506"/>
              <a:ext cx="837859" cy="38253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56" name="Oval 12"/>
            <p:cNvSpPr>
              <a:spLocks noChangeArrowheads="1"/>
            </p:cNvSpPr>
            <p:nvPr/>
          </p:nvSpPr>
          <p:spPr bwMode="auto">
            <a:xfrm>
              <a:off x="3377433" y="1904357"/>
              <a:ext cx="1079500" cy="436443"/>
            </a:xfrm>
            <a:prstGeom prst="ellipse">
              <a:avLst/>
            </a:prstGeom>
            <a:gradFill rotWithShape="1">
              <a:gsLst>
                <a:gs pos="0">
                  <a:srgbClr val="D7EFF7"/>
                </a:gs>
                <a:gs pos="100000">
                  <a:srgbClr val="0099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57" name="Oval 13"/>
            <p:cNvSpPr>
              <a:spLocks noChangeArrowheads="1"/>
            </p:cNvSpPr>
            <p:nvPr/>
          </p:nvSpPr>
          <p:spPr bwMode="auto">
            <a:xfrm>
              <a:off x="5031698" y="1618421"/>
              <a:ext cx="1008063" cy="2889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58" name="Text Box 14"/>
            <p:cNvSpPr txBox="1">
              <a:spLocks noChangeArrowheads="1"/>
            </p:cNvSpPr>
            <p:nvPr/>
          </p:nvSpPr>
          <p:spPr bwMode="auto">
            <a:xfrm>
              <a:off x="4580565" y="1931187"/>
              <a:ext cx="7921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CO</a:t>
              </a:r>
              <a:r>
                <a:rPr lang="en-US" sz="12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 </a:t>
              </a:r>
            </a:p>
          </p:txBody>
        </p:sp>
        <p:sp>
          <p:nvSpPr>
            <p:cNvPr id="134159" name="Text Box 15"/>
            <p:cNvSpPr txBox="1">
              <a:spLocks noChangeArrowheads="1"/>
            </p:cNvSpPr>
            <p:nvPr/>
          </p:nvSpPr>
          <p:spPr bwMode="auto">
            <a:xfrm>
              <a:off x="3363415" y="1931185"/>
              <a:ext cx="12827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Ammonia</a:t>
              </a:r>
            </a:p>
          </p:txBody>
        </p:sp>
        <p:sp>
          <p:nvSpPr>
            <p:cNvPr id="134160" name="Text Box 16"/>
            <p:cNvSpPr txBox="1">
              <a:spLocks noChangeArrowheads="1"/>
            </p:cNvSpPr>
            <p:nvPr/>
          </p:nvSpPr>
          <p:spPr bwMode="auto">
            <a:xfrm>
              <a:off x="5207083" y="1562492"/>
              <a:ext cx="720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H</a:t>
              </a:r>
              <a:r>
                <a:rPr lang="en-US" sz="1200" dirty="0">
                  <a:latin typeface="Arial" charset="0"/>
                </a:rPr>
                <a:t>2</a:t>
              </a:r>
              <a:r>
                <a:rPr lang="en-US" dirty="0">
                  <a:latin typeface="Arial" charset="0"/>
                </a:rPr>
                <a:t>S </a:t>
              </a:r>
            </a:p>
          </p:txBody>
        </p:sp>
        <p:sp>
          <p:nvSpPr>
            <p:cNvPr id="134161" name="Text Box 17"/>
            <p:cNvSpPr txBox="1">
              <a:spLocks noChangeArrowheads="1"/>
            </p:cNvSpPr>
            <p:nvPr/>
          </p:nvSpPr>
          <p:spPr bwMode="auto">
            <a:xfrm>
              <a:off x="3585371" y="338913"/>
              <a:ext cx="1368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2400" b="1" dirty="0">
                  <a:solidFill>
                    <a:schemeClr val="hlink"/>
                  </a:solidFill>
                  <a:latin typeface="Arial" charset="0"/>
                </a:rPr>
                <a:t>Biogas</a:t>
              </a:r>
            </a:p>
          </p:txBody>
        </p:sp>
        <p:sp>
          <p:nvSpPr>
            <p:cNvPr id="134163" name="Text Box 19"/>
            <p:cNvSpPr txBox="1">
              <a:spLocks noChangeArrowheads="1"/>
            </p:cNvSpPr>
            <p:nvPr/>
          </p:nvSpPr>
          <p:spPr bwMode="auto">
            <a:xfrm>
              <a:off x="2667000" y="3705367"/>
              <a:ext cx="38496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en-US" sz="2400" b="1" u="sng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+mn-cs"/>
                </a:rPr>
                <a:t>Anaerobic Environment</a:t>
              </a:r>
              <a:r>
                <a:rPr lang="en-US" sz="2400" b="1" dirty="0">
                  <a:solidFill>
                    <a:srgbClr val="FF9900"/>
                  </a:solidFill>
                  <a:latin typeface="Arial" pitchFamily="34" charset="0"/>
                  <a:cs typeface="+mn-cs"/>
                </a:rPr>
                <a:t> </a:t>
              </a:r>
            </a:p>
          </p:txBody>
        </p:sp>
        <p:sp>
          <p:nvSpPr>
            <p:cNvPr id="134164" name="Text Box 20"/>
            <p:cNvSpPr txBox="1">
              <a:spLocks noChangeArrowheads="1"/>
            </p:cNvSpPr>
            <p:nvPr/>
          </p:nvSpPr>
          <p:spPr bwMode="auto">
            <a:xfrm>
              <a:off x="6516688" y="2698993"/>
              <a:ext cx="23828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b="1" i="1" dirty="0">
                  <a:latin typeface="Arial" charset="0"/>
                </a:rPr>
                <a:t>Organic Fertilizer</a:t>
              </a:r>
              <a:r>
                <a:rPr lang="en-US" b="1" i="1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34165" name="Oval 21"/>
            <p:cNvSpPr>
              <a:spLocks noChangeArrowheads="1"/>
            </p:cNvSpPr>
            <p:nvPr/>
          </p:nvSpPr>
          <p:spPr bwMode="auto">
            <a:xfrm>
              <a:off x="2736545" y="1611318"/>
              <a:ext cx="503238" cy="431800"/>
            </a:xfrm>
            <a:prstGeom prst="ellipse">
              <a:avLst/>
            </a:prstGeom>
            <a:gradFill rotWithShape="1">
              <a:gsLst>
                <a:gs pos="0">
                  <a:srgbClr val="5E765E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rtl="0"/>
              <a:endParaRPr lang="ar-IQ">
                <a:latin typeface="Arial" charset="0"/>
              </a:endParaRPr>
            </a:p>
          </p:txBody>
        </p:sp>
        <p:sp>
          <p:nvSpPr>
            <p:cNvPr id="134166" name="Text Box 22"/>
            <p:cNvSpPr txBox="1">
              <a:spLocks noChangeArrowheads="1"/>
            </p:cNvSpPr>
            <p:nvPr/>
          </p:nvSpPr>
          <p:spPr bwMode="auto">
            <a:xfrm>
              <a:off x="2764110" y="1622920"/>
              <a:ext cx="4984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O</a:t>
              </a:r>
              <a:r>
                <a:rPr lang="en-US" sz="1000" dirty="0">
                  <a:latin typeface="Arial" charset="0"/>
                </a:rPr>
                <a:t>2</a:t>
              </a:r>
            </a:p>
          </p:txBody>
        </p:sp>
        <p:pic>
          <p:nvPicPr>
            <p:cNvPr id="134168" name="Picture 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32588" y="3789363"/>
              <a:ext cx="17526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170" name="Text Box 26"/>
            <p:cNvSpPr txBox="1">
              <a:spLocks noChangeArrowheads="1"/>
            </p:cNvSpPr>
            <p:nvPr/>
          </p:nvSpPr>
          <p:spPr bwMode="auto">
            <a:xfrm>
              <a:off x="6180178" y="1242156"/>
              <a:ext cx="457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</a:pPr>
              <a:r>
                <a:rPr lang="en-US" sz="3600" dirty="0">
                  <a:latin typeface="Arial" charset="0"/>
                </a:rPr>
                <a:t>+</a:t>
              </a:r>
            </a:p>
          </p:txBody>
        </p:sp>
        <p:sp>
          <p:nvSpPr>
            <p:cNvPr id="134172" name="Rectangle 28"/>
            <p:cNvSpPr>
              <a:spLocks noChangeArrowheads="1"/>
            </p:cNvSpPr>
            <p:nvPr/>
          </p:nvSpPr>
          <p:spPr bwMode="auto">
            <a:xfrm>
              <a:off x="6699798" y="1346160"/>
              <a:ext cx="1524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r>
                <a:rPr lang="en-US" sz="2400" b="1" dirty="0">
                  <a:latin typeface="Arial" charset="0"/>
                </a:rPr>
                <a:t>ENERGY</a:t>
              </a:r>
            </a:p>
          </p:txBody>
        </p:sp>
        <p:sp>
          <p:nvSpPr>
            <p:cNvPr id="2" name="Notched Right Arrow 1"/>
            <p:cNvSpPr/>
            <p:nvPr/>
          </p:nvSpPr>
          <p:spPr>
            <a:xfrm>
              <a:off x="6443029" y="3009331"/>
              <a:ext cx="1261742" cy="696036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735" y="889997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use of biological materials (natural or organic), such as organisms, cells and biomaterials, to develop products and processes.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8035" y="3156551"/>
            <a:ext cx="3048000" cy="1600200"/>
            <a:chOff x="1333500" y="2971800"/>
            <a:chExt cx="3048000" cy="1600200"/>
          </a:xfrm>
        </p:grpSpPr>
        <p:sp>
          <p:nvSpPr>
            <p:cNvPr id="3" name="Rectangle 2"/>
            <p:cNvSpPr/>
            <p:nvPr/>
          </p:nvSpPr>
          <p:spPr>
            <a:xfrm>
              <a:off x="1333500" y="2971800"/>
              <a:ext cx="3048000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3200400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Biochemical Engineering</a:t>
              </a:r>
            </a:p>
          </p:txBody>
        </p:sp>
      </p:grpSp>
      <p:sp>
        <p:nvSpPr>
          <p:cNvPr id="7" name="Notched Right Arrow 6"/>
          <p:cNvSpPr/>
          <p:nvPr/>
        </p:nvSpPr>
        <p:spPr>
          <a:xfrm rot="20299880">
            <a:off x="3405223" y="2415826"/>
            <a:ext cx="202335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047060">
            <a:off x="3403534" y="5043862"/>
            <a:ext cx="2031719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0066" y="2296048"/>
            <a:ext cx="26537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biofuel, Bioplastics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8155" y="4953000"/>
            <a:ext cx="3179946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wastewater treatment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pollutants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b="8235"/>
          <a:stretch/>
        </p:blipFill>
        <p:spPr>
          <a:xfrm>
            <a:off x="3655954" y="3498746"/>
            <a:ext cx="1220845" cy="14175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0486" y="160439"/>
            <a:ext cx="522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What is Biochemical Engineering?</a:t>
            </a:r>
          </a:p>
        </p:txBody>
      </p:sp>
    </p:spTree>
    <p:extLst>
      <p:ext uri="{BB962C8B-B14F-4D97-AF65-F5344CB8AC3E}">
        <p14:creationId xmlns:p14="http://schemas.microsoft.com/office/powerpoint/2010/main" val="1970394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03188"/>
            <a:ext cx="8713788" cy="73342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/>
              <a:t>Some examples of biogas plants</a:t>
            </a:r>
          </a:p>
        </p:txBody>
      </p:sp>
      <p:pic>
        <p:nvPicPr>
          <p:cNvPr id="188419" name="Picture 3" descr="Image14-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250825" y="1052513"/>
            <a:ext cx="4038600" cy="2757487"/>
          </a:xfrm>
          <a:noFill/>
          <a:ln w="38100" cap="flat" algn="ctr">
            <a:solidFill>
              <a:srgbClr val="000080"/>
            </a:solidFill>
          </a:ln>
        </p:spPr>
      </p:pic>
      <p:pic>
        <p:nvPicPr>
          <p:cNvPr id="188420" name="Picture 4" descr="Image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3933825"/>
            <a:ext cx="4105275" cy="2636838"/>
          </a:xfrm>
          <a:noFill/>
          <a:ln/>
        </p:spPr>
      </p:pic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468313" y="1412875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323850" y="4797425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4427538" y="981075"/>
            <a:ext cx="4716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endParaRPr lang="fr-FR">
              <a:latin typeface="Arial" charset="0"/>
            </a:endParaRPr>
          </a:p>
        </p:txBody>
      </p:sp>
      <p:pic>
        <p:nvPicPr>
          <p:cNvPr id="188424" name="Picture 8" descr="BGPHOTO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4495800" y="1066800"/>
            <a:ext cx="4459288" cy="5472113"/>
          </a:xfrm>
          <a:noFill/>
          <a:ln w="38100" cap="flat" algn="ctr">
            <a:solidFill>
              <a:srgbClr val="000080"/>
            </a:solidFill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69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3200"/>
              <a:t>Biochemical process of anaerobic fermentation/digestion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37038" y="2500313"/>
            <a:ext cx="2195512" cy="3679825"/>
            <a:chOff x="-4199" y="0"/>
            <a:chExt cx="24199" cy="20000"/>
          </a:xfrm>
        </p:grpSpPr>
        <p:sp>
          <p:nvSpPr>
            <p:cNvPr id="194564" name="Line 4"/>
            <p:cNvSpPr>
              <a:spLocks noChangeShapeType="1"/>
            </p:cNvSpPr>
            <p:nvPr/>
          </p:nvSpPr>
          <p:spPr bwMode="auto">
            <a:xfrm>
              <a:off x="19993" y="0"/>
              <a:ext cx="7" cy="20000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 type="none" w="med" len="lg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565" name="Line 5"/>
            <p:cNvSpPr>
              <a:spLocks noChangeShapeType="1"/>
            </p:cNvSpPr>
            <p:nvPr/>
          </p:nvSpPr>
          <p:spPr bwMode="auto">
            <a:xfrm>
              <a:off x="-4199" y="121"/>
              <a:ext cx="7" cy="19879"/>
            </a:xfrm>
            <a:prstGeom prst="line">
              <a:avLst/>
            </a:prstGeom>
            <a:noFill/>
            <a:ln w="9525">
              <a:noFill/>
              <a:prstDash val="sysDot"/>
              <a:round/>
              <a:headEnd type="none" w="med" len="lg"/>
              <a:tailEnd type="non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4716463" y="5949950"/>
            <a:ext cx="1854200" cy="719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 rtl="0" eaLnBrk="0" hangingPunct="0"/>
            <a:r>
              <a:rPr lang="de-DE" sz="2000" b="1">
                <a:latin typeface="Times New Roman" pitchFamily="18" charset="0"/>
              </a:rPr>
              <a:t>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Acetogenic </a:t>
            </a:r>
          </a:p>
          <a:p>
            <a:pPr algn="ctr" rtl="0" eaLnBrk="0" hangingPunct="0"/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bacteria</a:t>
            </a:r>
            <a:endParaRPr lang="en-GB" sz="2000" b="1">
              <a:latin typeface="Times New Roman" pitchFamily="18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900113" y="5949950"/>
            <a:ext cx="2519362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 rtl="0" eaLnBrk="0" hangingPunct="0"/>
            <a:r>
              <a:rPr lang="de-DE" sz="1200">
                <a:latin typeface="Times New Roman" pitchFamily="18" charset="0"/>
              </a:rPr>
              <a:t>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Fermentative</a:t>
            </a:r>
          </a:p>
          <a:p>
            <a:pPr algn="ctr" rtl="0" eaLnBrk="0" hangingPunct="0"/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bacteria</a:t>
            </a:r>
          </a:p>
          <a:p>
            <a:pPr rtl="0" eaLnBrk="0" hangingPunct="0"/>
            <a:endParaRPr lang="de-DE" sz="2000" b="1">
              <a:latin typeface="Times New Roman" pitchFamily="18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6877050" y="5949950"/>
            <a:ext cx="1944688" cy="720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algn="ctr" rtl="0" eaLnBrk="0" hangingPunct="0"/>
            <a:r>
              <a:rPr lang="de-DE" sz="2000" b="1">
                <a:latin typeface="Times New Roman" pitchFamily="18" charset="0"/>
              </a:rPr>
              <a:t> </a:t>
            </a:r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Methanogenic </a:t>
            </a:r>
          </a:p>
          <a:p>
            <a:pPr algn="ctr" rtl="0" eaLnBrk="0" hangingPunct="0"/>
            <a:r>
              <a:rPr lang="en-GB" sz="2000" b="1">
                <a:solidFill>
                  <a:schemeClr val="accent2"/>
                </a:solidFill>
                <a:latin typeface="Times New Roman" pitchFamily="18" charset="0"/>
              </a:rPr>
              <a:t>bacteria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1438" y="3500438"/>
            <a:ext cx="1657350" cy="14414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2700" tIns="12700" rIns="12700" bIns="12700"/>
          <a:lstStyle/>
          <a:p>
            <a:pPr rtl="0" eaLnBrk="0" hangingPunct="0"/>
            <a:r>
              <a:rPr lang="de-DE" b="1">
                <a:latin typeface="Times New Roman" pitchFamily="18" charset="0"/>
              </a:rPr>
              <a:t> </a:t>
            </a:r>
            <a:r>
              <a:rPr lang="en-GB" b="1">
                <a:latin typeface="Times New Roman" pitchFamily="18" charset="0"/>
              </a:rPr>
              <a:t>Organic waste</a:t>
            </a:r>
          </a:p>
          <a:p>
            <a:pPr rtl="0" eaLnBrk="0" hangingPunct="0"/>
            <a:r>
              <a:rPr lang="en-GB" b="1">
                <a:latin typeface="Times New Roman" pitchFamily="18" charset="0"/>
              </a:rPr>
              <a:t> Carbohydrates </a:t>
            </a:r>
          </a:p>
          <a:p>
            <a:pPr rtl="0" eaLnBrk="0" hangingPunct="0"/>
            <a:r>
              <a:rPr lang="en-GB" b="1">
                <a:latin typeface="Times New Roman" pitchFamily="18" charset="0"/>
              </a:rPr>
              <a:t> Fats</a:t>
            </a:r>
          </a:p>
          <a:p>
            <a:pPr rtl="0" eaLnBrk="0" hangingPunct="0"/>
            <a:r>
              <a:rPr lang="en-GB" b="1">
                <a:latin typeface="Times New Roman" pitchFamily="18" charset="0"/>
              </a:rPr>
              <a:t> Protein</a:t>
            </a:r>
          </a:p>
          <a:p>
            <a:pPr rtl="0" eaLnBrk="0" hangingPunct="0"/>
            <a:r>
              <a:rPr lang="en-GB" b="1">
                <a:latin typeface="Times New Roman" pitchFamily="18" charset="0"/>
              </a:rPr>
              <a:t> Water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356100" y="4221163"/>
            <a:ext cx="1981200" cy="1052512"/>
            <a:chOff x="2640" y="2016"/>
            <a:chExt cx="1248" cy="663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640" y="2295"/>
              <a:ext cx="519" cy="210"/>
              <a:chOff x="0" y="-670"/>
              <a:chExt cx="20000" cy="20670"/>
            </a:xfrm>
          </p:grpSpPr>
          <p:sp>
            <p:nvSpPr>
              <p:cNvPr id="194572" name="Line 12"/>
              <p:cNvSpPr>
                <a:spLocks noChangeShapeType="1"/>
              </p:cNvSpPr>
              <p:nvPr/>
            </p:nvSpPr>
            <p:spPr bwMode="auto">
              <a:xfrm>
                <a:off x="0" y="19925"/>
                <a:ext cx="20000" cy="3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arrow" w="med" len="lg"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1101" y="-670"/>
                <a:ext cx="2238" cy="20670"/>
                <a:chOff x="0" y="0"/>
                <a:chExt cx="20000" cy="20000"/>
              </a:xfrm>
            </p:grpSpPr>
            <p:sp>
              <p:nvSpPr>
                <p:cNvPr id="194574" name="Arc 14"/>
                <p:cNvSpPr>
                  <a:spLocks/>
                </p:cNvSpPr>
                <p:nvPr/>
              </p:nvSpPr>
              <p:spPr bwMode="auto">
                <a:xfrm flipV="1">
                  <a:off x="0" y="3541"/>
                  <a:ext cx="20000" cy="16459"/>
                </a:xfrm>
                <a:custGeom>
                  <a:avLst/>
                  <a:gdLst>
                    <a:gd name="T0" fmla="*/ 0 w 21600"/>
                    <a:gd name="T1" fmla="*/ 0 h 21600"/>
                    <a:gd name="T2" fmla="*/ 20000 w 21600"/>
                    <a:gd name="T3" fmla="*/ 16459 h 21600"/>
                    <a:gd name="T4" fmla="*/ 0 w 21600"/>
                    <a:gd name="T5" fmla="*/ 16459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194575" name="Line 15"/>
                <p:cNvSpPr>
                  <a:spLocks noChangeShapeType="1"/>
                </p:cNvSpPr>
                <p:nvPr/>
              </p:nvSpPr>
              <p:spPr bwMode="auto">
                <a:xfrm>
                  <a:off x="19839" y="0"/>
                  <a:ext cx="161" cy="551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lg"/>
                  <a:tailEnd type="none" w="med" len="lg"/>
                </a:ln>
                <a:effectLst/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194576" name="Rectangle 16"/>
            <p:cNvSpPr>
              <a:spLocks noChangeArrowheads="1"/>
            </p:cNvSpPr>
            <p:nvPr/>
          </p:nvSpPr>
          <p:spPr bwMode="auto">
            <a:xfrm>
              <a:off x="2688" y="2016"/>
              <a:ext cx="63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rtl="0" eaLnBrk="0" hangingPunct="0"/>
              <a:r>
                <a:rPr lang="de-DE" sz="1200">
                  <a:latin typeface="Times New Roman" pitchFamily="18" charset="0"/>
                </a:rPr>
                <a:t>      </a:t>
              </a:r>
              <a:r>
                <a:rPr lang="en-GB" sz="1400" b="1">
                  <a:solidFill>
                    <a:srgbClr val="008000"/>
                  </a:solidFill>
                  <a:latin typeface="Times New Roman" pitchFamily="18" charset="0"/>
                </a:rPr>
                <a:t>Bacterial</a:t>
              </a:r>
            </a:p>
            <a:p>
              <a:pPr rtl="0" eaLnBrk="0" hangingPunct="0"/>
              <a:r>
                <a:rPr lang="en-GB" sz="1400" b="1">
                  <a:solidFill>
                    <a:srgbClr val="008000"/>
                  </a:solidFill>
                  <a:latin typeface="Times New Roman" pitchFamily="18" charset="0"/>
                </a:rPr>
                <a:t>      mass</a:t>
              </a:r>
            </a:p>
            <a:p>
              <a:pPr rtl="0" eaLnBrk="0" hangingPunct="0"/>
              <a:r>
                <a:rPr lang="en-GB" sz="1000">
                  <a:solidFill>
                    <a:srgbClr val="008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4577" name="Rectangle 17"/>
            <p:cNvSpPr>
              <a:spLocks noChangeArrowheads="1"/>
            </p:cNvSpPr>
            <p:nvPr/>
          </p:nvSpPr>
          <p:spPr bwMode="auto">
            <a:xfrm>
              <a:off x="3168" y="2352"/>
              <a:ext cx="720" cy="3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144000"/>
            <a:lstStyle/>
            <a:p>
              <a:pPr rtl="0" eaLnBrk="0" hangingPunct="0"/>
              <a:r>
                <a:rPr lang="de-DE" sz="1200">
                  <a:latin typeface="Times New Roman" pitchFamily="18" charset="0"/>
                </a:rPr>
                <a:t>  </a:t>
              </a:r>
              <a:r>
                <a:rPr lang="en-GB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GB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GB" b="1">
                  <a:solidFill>
                    <a:srgbClr val="FF0000"/>
                  </a:solidFill>
                  <a:latin typeface="Times New Roman" pitchFamily="18" charset="0"/>
                </a:rPr>
                <a:t> , CO</a:t>
              </a:r>
              <a:r>
                <a:rPr lang="en-GB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  <a:p>
              <a:pPr rtl="0" eaLnBrk="0" hangingPunct="0">
                <a:spcAft>
                  <a:spcPct val="20000"/>
                </a:spcAft>
              </a:pPr>
              <a:r>
                <a:rPr lang="en-GB" b="1">
                  <a:latin typeface="Times New Roman" pitchFamily="18" charset="0"/>
                </a:rPr>
                <a:t> acetic acid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300538" y="2997200"/>
            <a:ext cx="4716462" cy="2232025"/>
            <a:chOff x="2688" y="1632"/>
            <a:chExt cx="2745" cy="853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688" y="1872"/>
              <a:ext cx="2256" cy="613"/>
              <a:chOff x="2" y="0"/>
              <a:chExt cx="19998" cy="20001"/>
            </a:xfrm>
          </p:grpSpPr>
          <p:sp>
            <p:nvSpPr>
              <p:cNvPr id="194580" name="Line 20"/>
              <p:cNvSpPr>
                <a:spLocks noChangeShapeType="1"/>
              </p:cNvSpPr>
              <p:nvPr/>
            </p:nvSpPr>
            <p:spPr bwMode="auto">
              <a:xfrm>
                <a:off x="9999" y="0"/>
                <a:ext cx="2041" cy="68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81" name="Line 21"/>
              <p:cNvSpPr>
                <a:spLocks noChangeShapeType="1"/>
              </p:cNvSpPr>
              <p:nvPr/>
            </p:nvSpPr>
            <p:spPr bwMode="auto">
              <a:xfrm flipV="1">
                <a:off x="10499" y="6838"/>
                <a:ext cx="1503" cy="1316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82" name="Line 22"/>
              <p:cNvSpPr>
                <a:spLocks noChangeShapeType="1"/>
              </p:cNvSpPr>
              <p:nvPr/>
            </p:nvSpPr>
            <p:spPr bwMode="auto">
              <a:xfrm>
                <a:off x="11998" y="6838"/>
                <a:ext cx="8002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arrow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83" name="Line 23"/>
              <p:cNvSpPr>
                <a:spLocks noChangeShapeType="1"/>
              </p:cNvSpPr>
              <p:nvPr/>
            </p:nvSpPr>
            <p:spPr bwMode="auto">
              <a:xfrm>
                <a:off x="2" y="0"/>
                <a:ext cx="10001" cy="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14999" y="0"/>
                <a:ext cx="501" cy="6863"/>
                <a:chOff x="0" y="0"/>
                <a:chExt cx="20000" cy="20000"/>
              </a:xfrm>
            </p:grpSpPr>
            <p:sp>
              <p:nvSpPr>
                <p:cNvPr id="194585" name="Arc 25"/>
                <p:cNvSpPr>
                  <a:spLocks/>
                </p:cNvSpPr>
                <p:nvPr/>
              </p:nvSpPr>
              <p:spPr bwMode="auto">
                <a:xfrm flipV="1">
                  <a:off x="0" y="3541"/>
                  <a:ext cx="20000" cy="16459"/>
                </a:xfrm>
                <a:custGeom>
                  <a:avLst/>
                  <a:gdLst>
                    <a:gd name="T0" fmla="*/ 0 w 21600"/>
                    <a:gd name="T1" fmla="*/ 0 h 21600"/>
                    <a:gd name="T2" fmla="*/ 20000 w 21600"/>
                    <a:gd name="T3" fmla="*/ 16459 h 21600"/>
                    <a:gd name="T4" fmla="*/ 0 w 21600"/>
                    <a:gd name="T5" fmla="*/ 16459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86" name="Line 26"/>
                <p:cNvSpPr>
                  <a:spLocks noChangeShapeType="1"/>
                </p:cNvSpPr>
                <p:nvPr/>
              </p:nvSpPr>
              <p:spPr bwMode="auto">
                <a:xfrm>
                  <a:off x="19920" y="0"/>
                  <a:ext cx="80" cy="55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lg"/>
                  <a:tailEnd type="none" w="med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587" name="Rectangle 27"/>
            <p:cNvSpPr>
              <a:spLocks noChangeArrowheads="1"/>
            </p:cNvSpPr>
            <p:nvPr/>
          </p:nvSpPr>
          <p:spPr bwMode="auto">
            <a:xfrm>
              <a:off x="4080" y="1632"/>
              <a:ext cx="576" cy="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rtl="0" eaLnBrk="0" hangingPunct="0"/>
              <a:r>
                <a:rPr lang="de-DE" sz="1200">
                  <a:latin typeface="Times New Roman" pitchFamily="18" charset="0"/>
                </a:rPr>
                <a:t>  </a:t>
              </a:r>
            </a:p>
            <a:p>
              <a:pPr rtl="0" eaLnBrk="0" hangingPunct="0"/>
              <a:r>
                <a:rPr lang="de-DE" sz="1400" b="1">
                  <a:solidFill>
                    <a:srgbClr val="008000"/>
                  </a:solidFill>
                  <a:latin typeface="Times New Roman" pitchFamily="18" charset="0"/>
                </a:rPr>
                <a:t>  </a:t>
              </a:r>
              <a:r>
                <a:rPr lang="en-GB" sz="1400" b="1">
                  <a:solidFill>
                    <a:srgbClr val="008000"/>
                  </a:solidFill>
                  <a:latin typeface="Times New Roman" pitchFamily="18" charset="0"/>
                </a:rPr>
                <a:t>Bacterial</a:t>
              </a:r>
            </a:p>
            <a:p>
              <a:pPr rtl="0" eaLnBrk="0" hangingPunct="0"/>
              <a:r>
                <a:rPr lang="en-GB" sz="1400" b="1">
                  <a:solidFill>
                    <a:srgbClr val="008000"/>
                  </a:solidFill>
                  <a:latin typeface="Times New Roman" pitchFamily="18" charset="0"/>
                </a:rPr>
                <a:t>  mass</a:t>
              </a: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4944" y="1824"/>
              <a:ext cx="489" cy="510"/>
              <a:chOff x="4944" y="1824"/>
              <a:chExt cx="489" cy="510"/>
            </a:xfrm>
          </p:grpSpPr>
          <p:sp>
            <p:nvSpPr>
              <p:cNvPr id="194589" name="Oval 29"/>
              <p:cNvSpPr>
                <a:spLocks noChangeArrowheads="1"/>
              </p:cNvSpPr>
              <p:nvPr/>
            </p:nvSpPr>
            <p:spPr bwMode="auto">
              <a:xfrm>
                <a:off x="4944" y="1824"/>
                <a:ext cx="489" cy="510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0"/>
                <a:endParaRPr lang="ar-IQ">
                  <a:latin typeface="Arial" charset="0"/>
                </a:endParaRPr>
              </a:p>
            </p:txBody>
          </p:sp>
          <p:sp>
            <p:nvSpPr>
              <p:cNvPr id="194590" name="Rectangle 30"/>
              <p:cNvSpPr>
                <a:spLocks noChangeArrowheads="1"/>
              </p:cNvSpPr>
              <p:nvPr/>
            </p:nvSpPr>
            <p:spPr bwMode="auto">
              <a:xfrm>
                <a:off x="4944" y="1908"/>
                <a:ext cx="489" cy="4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12700" tIns="12700" rIns="12700" bIns="12700"/>
              <a:lstStyle/>
              <a:p>
                <a:pPr rtl="0" eaLnBrk="0" hangingPunct="0"/>
                <a:endParaRPr lang="en-GB" b="1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rtl="0" eaLnBrk="0" hangingPunct="0"/>
                <a:r>
                  <a:rPr lang="en-GB" b="1">
                    <a:solidFill>
                      <a:srgbClr val="FF0000"/>
                    </a:solidFill>
                    <a:latin typeface="Times New Roman" pitchFamily="18" charset="0"/>
                  </a:rPr>
                  <a:t>Methan</a:t>
                </a:r>
              </a:p>
              <a:p>
                <a:pPr rtl="0" eaLnBrk="0" hangingPunct="0"/>
                <a:r>
                  <a:rPr lang="en-GB" b="1">
                    <a:solidFill>
                      <a:srgbClr val="FF0000"/>
                    </a:solidFill>
                    <a:latin typeface="Times New Roman" pitchFamily="18" charset="0"/>
                  </a:rPr>
                  <a:t> + CO</a:t>
                </a:r>
                <a:r>
                  <a:rPr lang="en-GB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2</a:t>
                </a:r>
                <a:endParaRPr lang="en-GB" sz="14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1619250" y="3357563"/>
            <a:ext cx="3024188" cy="2519362"/>
            <a:chOff x="1296" y="1824"/>
            <a:chExt cx="1353" cy="1245"/>
          </a:xfrm>
        </p:grpSpPr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344" y="2016"/>
              <a:ext cx="592" cy="391"/>
              <a:chOff x="0" y="-266"/>
              <a:chExt cx="20000" cy="20496"/>
            </a:xfrm>
          </p:grpSpPr>
          <p:sp>
            <p:nvSpPr>
              <p:cNvPr id="194593" name="Line 33"/>
              <p:cNvSpPr>
                <a:spLocks noChangeShapeType="1"/>
              </p:cNvSpPr>
              <p:nvPr/>
            </p:nvSpPr>
            <p:spPr bwMode="auto">
              <a:xfrm>
                <a:off x="0" y="10710"/>
                <a:ext cx="11689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none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94" name="Line 34"/>
              <p:cNvSpPr>
                <a:spLocks noChangeShapeType="1"/>
              </p:cNvSpPr>
              <p:nvPr/>
            </p:nvSpPr>
            <p:spPr bwMode="auto">
              <a:xfrm>
                <a:off x="11673" y="10710"/>
                <a:ext cx="7798" cy="95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arrow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>
                <a:off x="7782" y="-266"/>
                <a:ext cx="1961" cy="11024"/>
                <a:chOff x="0" y="0"/>
                <a:chExt cx="20000" cy="20000"/>
              </a:xfrm>
            </p:grpSpPr>
            <p:sp>
              <p:nvSpPr>
                <p:cNvPr id="194596" name="Arc 36"/>
                <p:cNvSpPr>
                  <a:spLocks/>
                </p:cNvSpPr>
                <p:nvPr/>
              </p:nvSpPr>
              <p:spPr bwMode="auto">
                <a:xfrm flipV="1">
                  <a:off x="0" y="3527"/>
                  <a:ext cx="20000" cy="16473"/>
                </a:xfrm>
                <a:custGeom>
                  <a:avLst/>
                  <a:gdLst>
                    <a:gd name="T0" fmla="*/ 0 w 21600"/>
                    <a:gd name="T1" fmla="*/ 0 h 21600"/>
                    <a:gd name="T2" fmla="*/ 20000 w 21600"/>
                    <a:gd name="T3" fmla="*/ 16473 h 21600"/>
                    <a:gd name="T4" fmla="*/ 0 w 21600"/>
                    <a:gd name="T5" fmla="*/ 16473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97" name="Line 37"/>
                <p:cNvSpPr>
                  <a:spLocks noChangeShapeType="1"/>
                </p:cNvSpPr>
                <p:nvPr/>
              </p:nvSpPr>
              <p:spPr bwMode="auto">
                <a:xfrm>
                  <a:off x="19847" y="0"/>
                  <a:ext cx="153" cy="550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arrow" w="med" len="lg"/>
                  <a:tailEnd type="none" w="med" len="lg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598" name="Line 38"/>
              <p:cNvSpPr>
                <a:spLocks noChangeShapeType="1"/>
              </p:cNvSpPr>
              <p:nvPr/>
            </p:nvSpPr>
            <p:spPr bwMode="auto">
              <a:xfrm flipV="1">
                <a:off x="12202" y="1198"/>
                <a:ext cx="7798" cy="95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med" len="lg"/>
                <a:tailEnd type="arrow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599" name="Rectangle 39"/>
            <p:cNvSpPr>
              <a:spLocks noChangeArrowheads="1"/>
            </p:cNvSpPr>
            <p:nvPr/>
          </p:nvSpPr>
          <p:spPr bwMode="auto">
            <a:xfrm>
              <a:off x="1296" y="1824"/>
              <a:ext cx="63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rtl="0" eaLnBrk="0" hangingPunct="0"/>
              <a:r>
                <a:rPr lang="de-DE" sz="1200">
                  <a:latin typeface="Times New Roman" pitchFamily="18" charset="0"/>
                </a:rPr>
                <a:t>      </a:t>
              </a:r>
              <a:r>
                <a:rPr lang="en-GB" sz="1600" b="1">
                  <a:solidFill>
                    <a:srgbClr val="008000"/>
                  </a:solidFill>
                  <a:latin typeface="Times New Roman" pitchFamily="18" charset="0"/>
                </a:rPr>
                <a:t>Bacterial </a:t>
              </a:r>
            </a:p>
            <a:p>
              <a:pPr rtl="0" eaLnBrk="0" hangingPunct="0"/>
              <a:r>
                <a:rPr lang="en-GB" sz="1600" b="1">
                  <a:solidFill>
                    <a:srgbClr val="008000"/>
                  </a:solidFill>
                  <a:latin typeface="Times New Roman" pitchFamily="18" charset="0"/>
                </a:rPr>
                <a:t>      mass</a:t>
              </a:r>
            </a:p>
            <a:p>
              <a:pPr rtl="0" eaLnBrk="0" hangingPunct="0"/>
              <a:endParaRPr lang="en-GB" sz="1600" b="1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sp>
          <p:nvSpPr>
            <p:cNvPr id="194600" name="Rectangle 40"/>
            <p:cNvSpPr>
              <a:spLocks noChangeArrowheads="1"/>
            </p:cNvSpPr>
            <p:nvPr/>
          </p:nvSpPr>
          <p:spPr bwMode="auto">
            <a:xfrm>
              <a:off x="1920" y="2352"/>
              <a:ext cx="729" cy="71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rtl="0" eaLnBrk="0" hangingPunct="0"/>
              <a:r>
                <a:rPr lang="en-GB" b="1">
                  <a:latin typeface="Times New Roman" pitchFamily="18" charset="0"/>
                </a:rPr>
                <a:t>Propionic acid</a:t>
              </a:r>
            </a:p>
            <a:p>
              <a:pPr rtl="0" eaLnBrk="0" hangingPunct="0"/>
              <a:r>
                <a:rPr lang="en-GB" b="1">
                  <a:latin typeface="Times New Roman" pitchFamily="18" charset="0"/>
                </a:rPr>
                <a:t>Butyric acid</a:t>
              </a:r>
            </a:p>
            <a:p>
              <a:pPr rtl="0" eaLnBrk="0" hangingPunct="0"/>
              <a:r>
                <a:rPr lang="en-GB" b="1">
                  <a:latin typeface="Times New Roman" pitchFamily="18" charset="0"/>
                </a:rPr>
                <a:t>Alcohols, </a:t>
              </a:r>
            </a:p>
            <a:p>
              <a:pPr rtl="0" eaLnBrk="0" hangingPunct="0"/>
              <a:r>
                <a:rPr lang="en-GB" b="1">
                  <a:latin typeface="Times New Roman" pitchFamily="18" charset="0"/>
                </a:rPr>
                <a:t>Other components</a:t>
              </a:r>
            </a:p>
          </p:txBody>
        </p:sp>
        <p:sp>
          <p:nvSpPr>
            <p:cNvPr id="194601" name="Rectangle 41"/>
            <p:cNvSpPr>
              <a:spLocks noChangeArrowheads="1"/>
            </p:cNvSpPr>
            <p:nvPr/>
          </p:nvSpPr>
          <p:spPr bwMode="auto">
            <a:xfrm>
              <a:off x="1945" y="1824"/>
              <a:ext cx="695" cy="326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2700" tIns="12700" rIns="12700" bIns="12700"/>
            <a:lstStyle/>
            <a:p>
              <a:pPr rtl="0" eaLnBrk="0" hangingPunct="0"/>
              <a:r>
                <a:rPr lang="de-DE" sz="1400" b="1">
                  <a:latin typeface="Times New Roman" pitchFamily="18" charset="0"/>
                </a:rPr>
                <a:t>  </a:t>
              </a:r>
              <a:r>
                <a:rPr lang="en-GB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r>
                <a:rPr lang="en-GB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GB" b="1">
                  <a:solidFill>
                    <a:srgbClr val="FF0000"/>
                  </a:solidFill>
                  <a:latin typeface="Times New Roman" pitchFamily="18" charset="0"/>
                </a:rPr>
                <a:t> , CO</a:t>
              </a:r>
              <a:r>
                <a:rPr lang="en-GB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en-GB" b="1">
                  <a:solidFill>
                    <a:srgbClr val="FF0000"/>
                  </a:solidFill>
                  <a:latin typeface="Times New Roman" pitchFamily="18" charset="0"/>
                </a:rPr>
                <a:t>,</a:t>
              </a:r>
              <a:r>
                <a:rPr lang="en-GB" b="1">
                  <a:latin typeface="Times New Roman" pitchFamily="18" charset="0"/>
                </a:rPr>
                <a:t>  </a:t>
              </a:r>
            </a:p>
            <a:p>
              <a:pPr rtl="0" eaLnBrk="0" hangingPunct="0"/>
              <a:r>
                <a:rPr lang="en-GB" b="1">
                  <a:latin typeface="Times New Roman" pitchFamily="18" charset="0"/>
                </a:rPr>
                <a:t>  acetic acid</a:t>
              </a:r>
            </a:p>
          </p:txBody>
        </p:sp>
      </p:grp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250825" y="1700213"/>
            <a:ext cx="34575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GB" sz="2000" b="1" i="1">
                <a:solidFill>
                  <a:srgbClr val="FF0000"/>
                </a:solidFill>
                <a:latin typeface="Arial" charset="0"/>
              </a:rPr>
              <a:t>Step 1</a:t>
            </a:r>
            <a:r>
              <a:rPr lang="en-GB" b="1">
                <a:latin typeface="Arial" charset="0"/>
              </a:rPr>
              <a:t>: </a:t>
            </a:r>
          </a:p>
          <a:p>
            <a:pPr rtl="0"/>
            <a:r>
              <a:rPr lang="en-GB" b="1">
                <a:latin typeface="Arial" charset="0"/>
              </a:rPr>
              <a:t>Hydrolysis + Acidogenesis</a:t>
            </a:r>
          </a:p>
        </p:txBody>
      </p:sp>
      <p:sp>
        <p:nvSpPr>
          <p:cNvPr id="99371" name="Text Box 43"/>
          <p:cNvSpPr txBox="1">
            <a:spLocks noChangeArrowheads="1"/>
          </p:cNvSpPr>
          <p:nvPr/>
        </p:nvSpPr>
        <p:spPr bwMode="auto">
          <a:xfrm>
            <a:off x="4643438" y="2060575"/>
            <a:ext cx="18002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GB" sz="2000" b="1" i="1">
                <a:solidFill>
                  <a:srgbClr val="FF0000"/>
                </a:solidFill>
                <a:latin typeface="Arial" charset="0"/>
              </a:rPr>
              <a:t>Step 2</a:t>
            </a:r>
            <a:r>
              <a:rPr lang="en-GB" b="1" i="1">
                <a:latin typeface="Arial" charset="0"/>
              </a:rPr>
              <a:t>:</a:t>
            </a:r>
          </a:p>
          <a:p>
            <a:pPr algn="ctr" rtl="0" eaLnBrk="0" hangingPunct="0"/>
            <a:r>
              <a:rPr lang="en-GB" b="1">
                <a:latin typeface="Arial" charset="0"/>
              </a:rPr>
              <a:t>Acetogenesis</a:t>
            </a:r>
            <a:endParaRPr lang="en-GB">
              <a:latin typeface="Arial" charset="0"/>
            </a:endParaRPr>
          </a:p>
        </p:txBody>
      </p:sp>
      <p:sp>
        <p:nvSpPr>
          <p:cNvPr id="99372" name="Text Box 44"/>
          <p:cNvSpPr txBox="1">
            <a:spLocks noChangeArrowheads="1"/>
          </p:cNvSpPr>
          <p:nvPr/>
        </p:nvSpPr>
        <p:spPr bwMode="auto">
          <a:xfrm>
            <a:off x="6732588" y="2276475"/>
            <a:ext cx="22320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GB" sz="2000" b="1" i="1">
                <a:solidFill>
                  <a:srgbClr val="FF0000"/>
                </a:solidFill>
                <a:latin typeface="Arial" charset="0"/>
              </a:rPr>
              <a:t>Step 3</a:t>
            </a:r>
            <a:r>
              <a:rPr lang="en-GB" b="1">
                <a:latin typeface="Arial" charset="0"/>
              </a:rPr>
              <a:t>:</a:t>
            </a:r>
            <a:r>
              <a:rPr lang="nb-NO" b="1">
                <a:latin typeface="Arial" charset="0"/>
              </a:rPr>
              <a:t> </a:t>
            </a:r>
            <a:r>
              <a:rPr lang="en-GB" b="1">
                <a:latin typeface="Arial" charset="0"/>
              </a:rPr>
              <a:t>Methanogenesis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5" grpId="0"/>
      <p:bldP spid="99336" grpId="0"/>
      <p:bldP spid="99337" grpId="0" animBg="1"/>
      <p:bldP spid="99370" grpId="0"/>
      <p:bldP spid="99371" grpId="0"/>
      <p:bldP spid="993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Small scale plant</a:t>
            </a:r>
          </a:p>
        </p:txBody>
      </p:sp>
      <p:pic>
        <p:nvPicPr>
          <p:cNvPr id="199683" name="Picture 3" descr="C:\Documents and Settings\Raghesh\Desktop\Work\DSC014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412875"/>
            <a:ext cx="4356100" cy="5445125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0" y="1196975"/>
            <a:ext cx="4827588" cy="56610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rt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dirty="0">
                <a:latin typeface="Sylfaen" pitchFamily="18" charset="0"/>
              </a:rPr>
              <a:t>Plant details</a:t>
            </a:r>
            <a:r>
              <a:rPr lang="en-US" sz="2800" dirty="0">
                <a:latin typeface="Arial" charset="0"/>
              </a:rPr>
              <a:t> </a:t>
            </a:r>
          </a:p>
          <a:p>
            <a:pPr marL="365125" indent="-282575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dirty="0">
                <a:latin typeface="Sylfaen" pitchFamily="18" charset="0"/>
              </a:rPr>
              <a:t>Small Scale units</a:t>
            </a:r>
          </a:p>
          <a:p>
            <a:pPr marL="365125" indent="-282575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dirty="0">
                <a:latin typeface="Sylfaen" pitchFamily="18" charset="0"/>
              </a:rPr>
              <a:t>Suitable for household use</a:t>
            </a:r>
          </a:p>
          <a:p>
            <a:pPr marL="365125" indent="-282575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dirty="0">
                <a:latin typeface="Sylfaen" pitchFamily="18" charset="0"/>
              </a:rPr>
              <a:t>Can be erected anywhere.</a:t>
            </a:r>
          </a:p>
          <a:p>
            <a:pPr marL="365125" indent="-282575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dirty="0">
                <a:latin typeface="Sylfaen" pitchFamily="18" charset="0"/>
              </a:rPr>
              <a:t>Requires between 500gm - 1Kg   of waste/day only!!!</a:t>
            </a:r>
          </a:p>
          <a:p>
            <a:pPr marL="365125" indent="-282575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n-US" sz="2800" dirty="0">
                <a:latin typeface="Sylfaen" pitchFamily="18" charset="0"/>
              </a:rPr>
              <a:t>Plant designed to use Kitchen waste!!!</a:t>
            </a:r>
          </a:p>
          <a:p>
            <a:pPr marL="639763" lvl="1" indent="-236538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en-US" sz="2800" dirty="0">
              <a:latin typeface="Sylfaen" pitchFamily="18" charset="0"/>
            </a:endParaRPr>
          </a:p>
          <a:p>
            <a:pPr marL="639763" lvl="1" indent="-236538" rtl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None/>
            </a:pPr>
            <a:endParaRPr lang="en-US" sz="2800" dirty="0">
              <a:latin typeface="Sylfaen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</a:rPr>
              <a:t>Activities of Biochemical Engineering Department Al-Khwarizmi Engineering College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Several studies concerning Biochemical Engineering have been carried out in biochemical Engineering department /Al-Khwarizmi Engineering College. Some of these studies are: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408402"/>
            <a:ext cx="475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Production of Rayon from date palm fronds</a:t>
            </a:r>
          </a:p>
        </p:txBody>
      </p:sp>
      <p:pic>
        <p:nvPicPr>
          <p:cNvPr id="9218" name="Picture 2" descr="Rayon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24" y="2752130"/>
            <a:ext cx="3756025" cy="21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33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276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Production of Biodiesel from waste cooking oil using snail shell as catalyst.</a:t>
            </a:r>
          </a:p>
        </p:txBody>
      </p:sp>
      <p:pic>
        <p:nvPicPr>
          <p:cNvPr id="10242" name="Picture 2" descr="Researchers Produce Biodiesel Using Li-Ion Battery Was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46" y="304800"/>
            <a:ext cx="3017520" cy="46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055916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Production of Biodiesel from waste cooking oil using eggshells as catalyst.</a:t>
            </a:r>
          </a:p>
        </p:txBody>
      </p:sp>
    </p:spTree>
    <p:extLst>
      <p:ext uri="{BB962C8B-B14F-4D97-AF65-F5344CB8AC3E}">
        <p14:creationId xmlns:p14="http://schemas.microsoft.com/office/powerpoint/2010/main" val="2414686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Removal of heavy metals from polluted water using different media such 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Bentonite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Activated Carbone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nanomaterials</a:t>
            </a:r>
          </a:p>
        </p:txBody>
      </p:sp>
      <p:pic>
        <p:nvPicPr>
          <p:cNvPr id="11266" name="Picture 2" descr="Perspectives regarding metal/mineral-incorporating materials for water  purification: with special focus on Cr( vi ) removal - Materials Advances  (RSC Publishing) DOI:10.1039/D0MA00153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20" y="19050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04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Removal of dyes from polluted water using different media such 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Bentonite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Activated Carbone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nanomaterials</a:t>
            </a:r>
          </a:p>
        </p:txBody>
      </p:sp>
      <p:pic>
        <p:nvPicPr>
          <p:cNvPr id="13314" name="Picture 2" descr="Nanostructure synthesized to remove dye pollutants from water - Mehr News 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1371600"/>
            <a:ext cx="5460847" cy="352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alm Kernel Shell as an effective adsorbent for the treatment of heavy  metal contaminated water | Scientific Re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" y="2368769"/>
            <a:ext cx="3216811" cy="37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7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Using Microbial fuel cell for polluted water treatment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Feasibility study on a double chamber microbial fuel cell for nutrient  recovery from municipal wastewater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22" y="887343"/>
            <a:ext cx="4704178" cy="25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ediment microbial fuel cells as a new source of renewable and sustainable  energy: present status and future prospects - RSC Advances (RSC Publishing)  DOI:10.1039/C5RA15279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4495800" cy="31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93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70C0"/>
                </a:solidFill>
              </a:rPr>
              <a:t>Using bioremediation to treat polluted soil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Technology Screening Matrix | Federal Remediation Technologies Round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66258"/>
            <a:ext cx="6492240" cy="418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32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905000"/>
            <a:ext cx="55626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</a:p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listening</a:t>
            </a:r>
          </a:p>
        </p:txBody>
      </p:sp>
    </p:spTree>
    <p:extLst>
      <p:ext uri="{BB962C8B-B14F-4D97-AF65-F5344CB8AC3E}">
        <p14:creationId xmlns:p14="http://schemas.microsoft.com/office/powerpoint/2010/main" val="91133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735" y="889997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الهندسة الكيميائية الحيوية هي استخدام المواد البيولوجية (طبيعية أو عضوية) ، مثل الكائنات الحية والخلايا والمواد الحيوية ، لتطوير المنتجات والعمليات.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8035" y="3156551"/>
            <a:ext cx="3048000" cy="1600200"/>
            <a:chOff x="1333500" y="2971800"/>
            <a:chExt cx="3048000" cy="1600200"/>
          </a:xfrm>
        </p:grpSpPr>
        <p:sp>
          <p:nvSpPr>
            <p:cNvPr id="3" name="Rectangle 2"/>
            <p:cNvSpPr/>
            <p:nvPr/>
          </p:nvSpPr>
          <p:spPr>
            <a:xfrm>
              <a:off x="1333500" y="2971800"/>
              <a:ext cx="3048000" cy="160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00200" y="3200400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Biochemical Engineering</a:t>
              </a:r>
            </a:p>
          </p:txBody>
        </p:sp>
      </p:grpSp>
      <p:sp>
        <p:nvSpPr>
          <p:cNvPr id="7" name="Notched Right Arrow 6"/>
          <p:cNvSpPr/>
          <p:nvPr/>
        </p:nvSpPr>
        <p:spPr>
          <a:xfrm rot="20299880">
            <a:off x="3405223" y="2415826"/>
            <a:ext cx="2023350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047060">
            <a:off x="3403534" y="5043862"/>
            <a:ext cx="2031719" cy="762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0066" y="2296048"/>
            <a:ext cx="26537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biofuel, Bioplastics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8155" y="4953000"/>
            <a:ext cx="3179946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wastewater treatment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pollutants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b="8235"/>
          <a:stretch/>
        </p:blipFill>
        <p:spPr>
          <a:xfrm>
            <a:off x="3655954" y="3498746"/>
            <a:ext cx="1220845" cy="14175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9926" y="325471"/>
            <a:ext cx="3453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>
                <a:solidFill>
                  <a:srgbClr val="FF0000"/>
                </a:solidFill>
                <a:latin typeface="Arial" panose="020B0604020202020204" pitchFamily="34" charset="0"/>
              </a:rPr>
              <a:t>ماهي الهندسة الكيميائية الاحيائية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8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20968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that depend on biochemical engineering include: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3505200" y="1496940"/>
            <a:ext cx="1534886" cy="9830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3624943" y="2964604"/>
            <a:ext cx="1295400" cy="9977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3624943" y="4491518"/>
            <a:ext cx="1295400" cy="918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635829" y="5792889"/>
            <a:ext cx="1295400" cy="91271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6630" y="16157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Biofuels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5213" y="307685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78156" y="4689248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purification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337516" y="6045789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140336"/>
            <a:ext cx="228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</a:p>
        </p:txBody>
      </p:sp>
    </p:spTree>
    <p:extLst>
      <p:ext uri="{BB962C8B-B14F-4D97-AF65-F5344CB8AC3E}">
        <p14:creationId xmlns:p14="http://schemas.microsoft.com/office/powerpoint/2010/main" val="18416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20968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تشمل الصناعات التي تعتمد على الهندسة البيوكيميائية ما يلي: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Notched Right Arrow 2"/>
          <p:cNvSpPr/>
          <p:nvPr/>
        </p:nvSpPr>
        <p:spPr>
          <a:xfrm>
            <a:off x="3505200" y="1496940"/>
            <a:ext cx="1534886" cy="98307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3624943" y="2964604"/>
            <a:ext cx="1295400" cy="9977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3624943" y="4491518"/>
            <a:ext cx="1295400" cy="9186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3635829" y="5792889"/>
            <a:ext cx="1295400" cy="91271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6630" y="16157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الوقود الحيوي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5213" y="307685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العقاقير الطبية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078156" y="4689248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معالجة وتنقية المياه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337516" y="6045789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المنتجات الغذائية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140336"/>
            <a:ext cx="2286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IQ" sz="3600">
                <a:latin typeface="Times New Roman" panose="02020603050405020304" pitchFamily="18" charset="0"/>
                <a:cs typeface="Times New Roman" panose="02020603050405020304" pitchFamily="18" charset="0"/>
              </a:rPr>
              <a:t>الصناعات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1281" y="1752600"/>
            <a:ext cx="2348879" cy="32947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microorganisms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557" y="2301753"/>
            <a:ext cx="16002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Bioprocess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2039755" y="3146563"/>
            <a:ext cx="1353453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57" y="3342321"/>
            <a:ext cx="202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Raw materials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5941951" y="3085176"/>
            <a:ext cx="1353453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308517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Higher value product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6686" y="2827130"/>
            <a:ext cx="2126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biological catalysts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22300" y="3527062"/>
            <a:ext cx="1670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microorganisms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8590" y="3203821"/>
            <a:ext cx="22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animal and plant cells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5179" y="3836565"/>
            <a:ext cx="100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enzymes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6688" y="4145410"/>
            <a:ext cx="1406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 cellular</a:t>
            </a:r>
          </a:p>
          <a:p>
            <a:r>
              <a:rPr lang="en-US" dirty="0"/>
              <a:t> components</a:t>
            </a:r>
          </a:p>
        </p:txBody>
      </p:sp>
    </p:spTree>
    <p:extLst>
      <p:ext uri="{BB962C8B-B14F-4D97-AF65-F5344CB8AC3E}">
        <p14:creationId xmlns:p14="http://schemas.microsoft.com/office/powerpoint/2010/main" val="397425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0826" y="2481376"/>
            <a:ext cx="2735514" cy="2590800"/>
          </a:xfrm>
          <a:prstGeom prst="ellipse">
            <a:avLst/>
          </a:prstGeom>
          <a:solidFill>
            <a:schemeClr val="bg1"/>
          </a:solidFill>
          <a:ln>
            <a:solidFill>
              <a:srgbClr val="001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Bioprocess engineers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100" y="3562681"/>
            <a:ext cx="2752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 engineers </a:t>
            </a:r>
          </a:p>
        </p:txBody>
      </p:sp>
      <p:sp>
        <p:nvSpPr>
          <p:cNvPr id="4" name="Notched Right Arrow 3"/>
          <p:cNvSpPr/>
          <p:nvPr/>
        </p:nvSpPr>
        <p:spPr>
          <a:xfrm>
            <a:off x="5912757" y="3305536"/>
            <a:ext cx="1447800" cy="914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78700" y="3489273"/>
            <a:ext cx="133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Research</a:t>
            </a:r>
          </a:p>
        </p:txBody>
      </p:sp>
      <p:sp>
        <p:nvSpPr>
          <p:cNvPr id="6" name="Notched Right Arrow 5"/>
          <p:cNvSpPr/>
          <p:nvPr/>
        </p:nvSpPr>
        <p:spPr>
          <a:xfrm rot="2601743">
            <a:off x="4793564" y="5011734"/>
            <a:ext cx="1447800" cy="914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1777" y="6107498"/>
            <a:ext cx="1911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Development</a:t>
            </a:r>
          </a:p>
        </p:txBody>
      </p:sp>
      <p:sp>
        <p:nvSpPr>
          <p:cNvPr id="8" name="Notched Right Arrow 7"/>
          <p:cNvSpPr/>
          <p:nvPr/>
        </p:nvSpPr>
        <p:spPr>
          <a:xfrm rot="14531310">
            <a:off x="2938509" y="1534612"/>
            <a:ext cx="1092967" cy="914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596" y="822188"/>
            <a:ext cx="4916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Design and construction of unit processes that</a:t>
            </a:r>
          </a:p>
          <a:p>
            <a:r>
              <a:rPr lang="en-US" dirty="0">
                <a:latin typeface="Arial" panose="020B0604020202020204" pitchFamily="34" charset="0"/>
              </a:rPr>
              <a:t> involve biological organisms or molecules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10800000">
            <a:off x="1493157" y="3429000"/>
            <a:ext cx="1447800" cy="914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596" y="2781387"/>
            <a:ext cx="235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 production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3300" y="477402"/>
            <a:ext cx="306070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</a:rPr>
              <a:t>Apply engineering principles to biological materials, processes, and systems</a:t>
            </a:r>
          </a:p>
        </p:txBody>
      </p:sp>
      <p:sp>
        <p:nvSpPr>
          <p:cNvPr id="13" name="Notched Right Arrow 12"/>
          <p:cNvSpPr/>
          <p:nvPr/>
        </p:nvSpPr>
        <p:spPr>
          <a:xfrm rot="18540377">
            <a:off x="5101850" y="1762860"/>
            <a:ext cx="1447800" cy="9144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889" y="5065301"/>
            <a:ext cx="2645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Translation of discoveries in Biochemistry and Medicine into commercial processes </a:t>
            </a:r>
            <a:endParaRPr lang="en-US" dirty="0"/>
          </a:p>
        </p:txBody>
      </p:sp>
      <p:sp>
        <p:nvSpPr>
          <p:cNvPr id="15" name="Notched Right Arrow 14"/>
          <p:cNvSpPr/>
          <p:nvPr/>
        </p:nvSpPr>
        <p:spPr>
          <a:xfrm rot="8013892">
            <a:off x="2470151" y="4999259"/>
            <a:ext cx="1447800" cy="939348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9540" y="15737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Biochemical  engineers </a:t>
            </a:r>
          </a:p>
        </p:txBody>
      </p:sp>
    </p:spTree>
    <p:extLst>
      <p:ext uri="{BB962C8B-B14F-4D97-AF65-F5344CB8AC3E}">
        <p14:creationId xmlns:p14="http://schemas.microsoft.com/office/powerpoint/2010/main" val="335716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321" y="416377"/>
            <a:ext cx="7901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</a:rPr>
              <a:t>Fields combined and applied in Biochemical engineering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057400"/>
            <a:ext cx="2514600" cy="3657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1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327660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Biochemical Engineering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3506107" y="2096218"/>
            <a:ext cx="1066800" cy="66032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3506107" y="3053510"/>
            <a:ext cx="1066800" cy="66032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3506107" y="4058452"/>
            <a:ext cx="1066800" cy="66032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>
            <a:off x="3498850" y="5075064"/>
            <a:ext cx="1066800" cy="660329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6400" y="5220562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Genetics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691821" y="4203950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Biology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329538" y="3156084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Biochemistry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34242" y="2154623"/>
            <a:ext cx="26965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Chemical Engineering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50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1496</Words>
  <Application>Microsoft Office PowerPoint</Application>
  <PresentationFormat>On-screen Show (4:3)</PresentationFormat>
  <Paragraphs>339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Linux Libertine</vt:lpstr>
      <vt:lpstr>Sylfaen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Biogas</vt:lpstr>
      <vt:lpstr>PowerPoint Presentation</vt:lpstr>
      <vt:lpstr>PowerPoint Presentation</vt:lpstr>
      <vt:lpstr>Some examples of biogas plants</vt:lpstr>
      <vt:lpstr>Biochemical process of anaerobic fermentation/digestion</vt:lpstr>
      <vt:lpstr> Small scale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Alaa</dc:creator>
  <cp:lastModifiedBy>Dr. Alaa Kareem</cp:lastModifiedBy>
  <cp:revision>115</cp:revision>
  <dcterms:created xsi:type="dcterms:W3CDTF">2013-11-05T15:10:11Z</dcterms:created>
  <dcterms:modified xsi:type="dcterms:W3CDTF">2023-05-14T21:15:57Z</dcterms:modified>
</cp:coreProperties>
</file>