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303" r:id="rId3"/>
    <p:sldId id="292" r:id="rId4"/>
    <p:sldId id="294" r:id="rId5"/>
    <p:sldId id="283" r:id="rId6"/>
    <p:sldId id="284" r:id="rId7"/>
    <p:sldId id="264" r:id="rId8"/>
    <p:sldId id="285" r:id="rId9"/>
    <p:sldId id="262" r:id="rId10"/>
    <p:sldId id="267" r:id="rId11"/>
    <p:sldId id="274" r:id="rId12"/>
    <p:sldId id="286" r:id="rId13"/>
    <p:sldId id="298" r:id="rId14"/>
    <p:sldId id="299" r:id="rId15"/>
    <p:sldId id="300" r:id="rId16"/>
    <p:sldId id="302" r:id="rId17"/>
    <p:sldId id="301" r:id="rId18"/>
    <p:sldId id="288" r:id="rId19"/>
    <p:sldId id="277" r:id="rId20"/>
    <p:sldId id="275" r:id="rId21"/>
    <p:sldId id="295" r:id="rId22"/>
    <p:sldId id="296" r:id="rId23"/>
    <p:sldId id="297" r:id="rId24"/>
    <p:sldId id="290" r:id="rId25"/>
    <p:sldId id="291"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6" d="100"/>
          <a:sy n="36" d="100"/>
        </p:scale>
        <p:origin x="98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00449-75D1-4893-9150-B6A69C33E09A}" type="doc">
      <dgm:prSet loTypeId="urn:microsoft.com/office/officeart/2005/8/layout/chevron2" loCatId="list" qsTypeId="urn:microsoft.com/office/officeart/2005/8/quickstyle/3d1" qsCatId="3D" csTypeId="urn:microsoft.com/office/officeart/2005/8/colors/accent1_2" csCatId="accent1" phldr="1"/>
      <dgm:spPr/>
      <dgm:t>
        <a:bodyPr/>
        <a:lstStyle/>
        <a:p>
          <a:endParaRPr lang="en-US"/>
        </a:p>
      </dgm:t>
    </dgm:pt>
    <dgm:pt modelId="{66AB88DC-4BD9-4FBC-9424-A2B979F7BF0D}">
      <dgm:prSet phldrT="[Text]" custT="1"/>
      <dgm:spPr>
        <a:noFill/>
        <a:ln>
          <a:noFill/>
        </a:ln>
      </dgm:spPr>
      <dgm:t>
        <a:bodyPr/>
        <a:lstStyle/>
        <a:p>
          <a:r>
            <a:rPr lang="en-US" sz="2000" b="1">
              <a:solidFill>
                <a:schemeClr val="tx1"/>
              </a:solidFill>
              <a:effectLst/>
              <a:latin typeface="+mn-lt"/>
              <a:ea typeface="+mn-ea"/>
              <a:cs typeface="+mn-cs"/>
            </a:rPr>
            <a:t>Lactobacillus acidophilus</a:t>
          </a:r>
          <a:endParaRPr lang="en-US" sz="2000">
            <a:solidFill>
              <a:schemeClr val="tx1"/>
            </a:solidFill>
          </a:endParaRPr>
        </a:p>
      </dgm:t>
    </dgm:pt>
    <dgm:pt modelId="{349496FB-2340-4AFC-B5D3-B078A4091C1F}" type="parTrans" cxnId="{99E0C73F-7B4E-424C-AD7D-0C290AA4780A}">
      <dgm:prSet/>
      <dgm:spPr/>
      <dgm:t>
        <a:bodyPr/>
        <a:lstStyle/>
        <a:p>
          <a:endParaRPr lang="en-US" sz="2400">
            <a:solidFill>
              <a:schemeClr val="tx1"/>
            </a:solidFill>
          </a:endParaRPr>
        </a:p>
      </dgm:t>
    </dgm:pt>
    <dgm:pt modelId="{693CC599-0131-4675-91F4-4248E7FDA27F}" type="sibTrans" cxnId="{99E0C73F-7B4E-424C-AD7D-0C290AA4780A}">
      <dgm:prSet/>
      <dgm:spPr/>
      <dgm:t>
        <a:bodyPr/>
        <a:lstStyle/>
        <a:p>
          <a:endParaRPr lang="en-US" sz="2400">
            <a:solidFill>
              <a:schemeClr val="tx1"/>
            </a:solidFill>
          </a:endParaRPr>
        </a:p>
      </dgm:t>
    </dgm:pt>
    <dgm:pt modelId="{F56BAE45-349F-4EEA-B7E3-8B533936F2A2}">
      <dgm:prSet phldrT="[Text]" custT="1"/>
      <dgm:spPr/>
      <dgm:t>
        <a:bodyPr/>
        <a:lstStyle/>
        <a:p>
          <a:endParaRPr lang="en-US" sz="2800">
            <a:solidFill>
              <a:schemeClr val="tx1"/>
            </a:solidFill>
          </a:endParaRPr>
        </a:p>
        <a:p>
          <a:r>
            <a:rPr lang="en-US" sz="2800" b="1">
              <a:solidFill>
                <a:schemeClr val="tx1"/>
              </a:solidFill>
              <a:effectLst/>
              <a:latin typeface="+mn-lt"/>
              <a:ea typeface="+mn-ea"/>
              <a:cs typeface="+mn-cs"/>
            </a:rPr>
            <a:t>1905</a:t>
          </a:r>
          <a:endParaRPr lang="en-US" sz="2800">
            <a:solidFill>
              <a:schemeClr val="tx1"/>
            </a:solidFill>
          </a:endParaRPr>
        </a:p>
      </dgm:t>
    </dgm:pt>
    <dgm:pt modelId="{55B3D2E5-8BCF-40CC-97C8-49AF58475EE2}" type="parTrans" cxnId="{619AAA70-AF75-4C08-94D6-2B5F3FC661CD}">
      <dgm:prSet/>
      <dgm:spPr/>
      <dgm:t>
        <a:bodyPr/>
        <a:lstStyle/>
        <a:p>
          <a:endParaRPr lang="en-US" sz="2400">
            <a:solidFill>
              <a:schemeClr val="tx1"/>
            </a:solidFill>
          </a:endParaRPr>
        </a:p>
      </dgm:t>
    </dgm:pt>
    <dgm:pt modelId="{3302E14C-903C-4704-8C59-A62A0D8264BD}" type="sibTrans" cxnId="{619AAA70-AF75-4C08-94D6-2B5F3FC661CD}">
      <dgm:prSet/>
      <dgm:spPr/>
      <dgm:t>
        <a:bodyPr/>
        <a:lstStyle/>
        <a:p>
          <a:endParaRPr lang="en-US" sz="2400">
            <a:solidFill>
              <a:schemeClr val="tx1"/>
            </a:solidFill>
          </a:endParaRPr>
        </a:p>
      </dgm:t>
    </dgm:pt>
    <dgm:pt modelId="{5598B4DD-4115-4C22-984A-F5034E87E0F1}">
      <dgm:prSet phldrT="[Text]" custT="1"/>
      <dgm:spPr>
        <a:noFill/>
        <a:ln>
          <a:noFill/>
        </a:ln>
      </dgm:spPr>
      <dgm:t>
        <a:bodyPr/>
        <a:lstStyle/>
        <a:p>
          <a:r>
            <a:rPr lang="en-US" sz="2000" b="1">
              <a:solidFill>
                <a:schemeClr val="tx1"/>
              </a:solidFill>
              <a:effectLst/>
              <a:latin typeface="+mn-lt"/>
              <a:ea typeface="+mn-ea"/>
              <a:cs typeface="+mn-cs"/>
            </a:rPr>
            <a:t>Bifidobacterium</a:t>
          </a:r>
          <a:endParaRPr lang="en-US" sz="2000">
            <a:solidFill>
              <a:schemeClr val="tx1"/>
            </a:solidFill>
          </a:endParaRPr>
        </a:p>
      </dgm:t>
    </dgm:pt>
    <dgm:pt modelId="{11B46B88-44A7-4FB7-A582-C2D35CD533BF}" type="parTrans" cxnId="{B7A09B89-4543-4CBB-A44E-D1F3CBF05704}">
      <dgm:prSet/>
      <dgm:spPr/>
      <dgm:t>
        <a:bodyPr/>
        <a:lstStyle/>
        <a:p>
          <a:endParaRPr lang="en-US" sz="2400">
            <a:solidFill>
              <a:schemeClr val="tx1"/>
            </a:solidFill>
          </a:endParaRPr>
        </a:p>
      </dgm:t>
    </dgm:pt>
    <dgm:pt modelId="{7654D7CA-F3A4-4459-8CC7-386B3530B807}" type="sibTrans" cxnId="{B7A09B89-4543-4CBB-A44E-D1F3CBF05704}">
      <dgm:prSet/>
      <dgm:spPr/>
      <dgm:t>
        <a:bodyPr/>
        <a:lstStyle/>
        <a:p>
          <a:endParaRPr lang="en-US" sz="2400">
            <a:solidFill>
              <a:schemeClr val="tx1"/>
            </a:solidFill>
          </a:endParaRPr>
        </a:p>
      </dgm:t>
    </dgm:pt>
    <dgm:pt modelId="{64608B39-B87E-48D2-98AD-F7BF96FD163C}">
      <dgm:prSet phldrT="[Text]" custT="1"/>
      <dgm:spPr/>
      <dgm:t>
        <a:bodyPr/>
        <a:lstStyle/>
        <a:p>
          <a:r>
            <a:rPr lang="en-US" sz="2800" b="1">
              <a:solidFill>
                <a:schemeClr val="tx1"/>
              </a:solidFill>
              <a:effectLst/>
              <a:latin typeface="+mn-lt"/>
              <a:ea typeface="+mn-ea"/>
              <a:cs typeface="+mn-cs"/>
            </a:rPr>
            <a:t>1890 </a:t>
          </a:r>
          <a:endParaRPr lang="en-US" sz="2800">
            <a:solidFill>
              <a:schemeClr val="tx1"/>
            </a:solidFill>
          </a:endParaRPr>
        </a:p>
      </dgm:t>
    </dgm:pt>
    <dgm:pt modelId="{B2035646-30C0-49C7-9B51-AD42098229F1}" type="sibTrans" cxnId="{F3DACAB6-9531-48A4-A057-0657695173EB}">
      <dgm:prSet/>
      <dgm:spPr/>
      <dgm:t>
        <a:bodyPr/>
        <a:lstStyle/>
        <a:p>
          <a:endParaRPr lang="en-US" sz="2400">
            <a:solidFill>
              <a:schemeClr val="tx1"/>
            </a:solidFill>
          </a:endParaRPr>
        </a:p>
      </dgm:t>
    </dgm:pt>
    <dgm:pt modelId="{12EE4197-2CCD-4DBC-B361-7236A4002918}" type="parTrans" cxnId="{F3DACAB6-9531-48A4-A057-0657695173EB}">
      <dgm:prSet/>
      <dgm:spPr/>
      <dgm:t>
        <a:bodyPr/>
        <a:lstStyle/>
        <a:p>
          <a:endParaRPr lang="en-US" sz="2400">
            <a:solidFill>
              <a:schemeClr val="tx1"/>
            </a:solidFill>
          </a:endParaRPr>
        </a:p>
      </dgm:t>
    </dgm:pt>
    <dgm:pt modelId="{7117BF9B-CC63-4185-99B6-74DA321C0291}">
      <dgm:prSet custT="1"/>
      <dgm:spPr/>
      <dgm:t>
        <a:bodyPr/>
        <a:lstStyle/>
        <a:p>
          <a:endParaRPr lang="en-US" sz="2800">
            <a:solidFill>
              <a:schemeClr val="tx1"/>
            </a:solidFill>
          </a:endParaRPr>
        </a:p>
        <a:p>
          <a:r>
            <a:rPr lang="en-US" sz="2800" b="1">
              <a:solidFill>
                <a:schemeClr val="tx1"/>
              </a:solidFill>
              <a:effectLst/>
              <a:latin typeface="+mn-lt"/>
              <a:ea typeface="+mn-ea"/>
              <a:cs typeface="+mn-cs"/>
            </a:rPr>
            <a:t>1930</a:t>
          </a:r>
          <a:endParaRPr lang="en-US" sz="2800">
            <a:solidFill>
              <a:schemeClr val="tx1"/>
            </a:solidFill>
          </a:endParaRPr>
        </a:p>
      </dgm:t>
    </dgm:pt>
    <dgm:pt modelId="{49588B48-7E7C-40D6-B620-24EE4A8C6619}" type="parTrans" cxnId="{7E48E8F7-2BF7-417A-BA83-5E95EEF4297A}">
      <dgm:prSet/>
      <dgm:spPr/>
      <dgm:t>
        <a:bodyPr/>
        <a:lstStyle/>
        <a:p>
          <a:endParaRPr lang="en-US" sz="2400">
            <a:solidFill>
              <a:schemeClr val="tx1"/>
            </a:solidFill>
          </a:endParaRPr>
        </a:p>
      </dgm:t>
    </dgm:pt>
    <dgm:pt modelId="{7430F3E9-C1C2-46F5-9577-BFFD3D1FD38D}" type="sibTrans" cxnId="{7E48E8F7-2BF7-417A-BA83-5E95EEF4297A}">
      <dgm:prSet/>
      <dgm:spPr/>
      <dgm:t>
        <a:bodyPr/>
        <a:lstStyle/>
        <a:p>
          <a:endParaRPr lang="en-US" sz="2400">
            <a:solidFill>
              <a:schemeClr val="tx1"/>
            </a:solidFill>
          </a:endParaRPr>
        </a:p>
      </dgm:t>
    </dgm:pt>
    <dgm:pt modelId="{12DC8D88-843E-42E3-BE05-BD9A45F494D7}">
      <dgm:prSet custT="1"/>
      <dgm:spPr>
        <a:noFill/>
        <a:ln>
          <a:noFill/>
        </a:ln>
      </dgm:spPr>
      <dgm:t>
        <a:bodyPr/>
        <a:lstStyle/>
        <a:p>
          <a:r>
            <a:rPr lang="en-US" sz="2000" b="1">
              <a:solidFill>
                <a:schemeClr val="tx1"/>
              </a:solidFill>
              <a:effectLst/>
              <a:latin typeface="+mn-lt"/>
              <a:ea typeface="+mn-ea"/>
              <a:cs typeface="+mn-cs"/>
            </a:rPr>
            <a:t>Lactobacillus paracasei</a:t>
          </a:r>
          <a:endParaRPr lang="en-US" sz="2000">
            <a:solidFill>
              <a:schemeClr val="tx1"/>
            </a:solidFill>
          </a:endParaRPr>
        </a:p>
      </dgm:t>
    </dgm:pt>
    <dgm:pt modelId="{96802411-4333-4079-8582-A991DFE738CD}" type="parTrans" cxnId="{793E234C-7745-4B1A-945B-B3C41EDE7200}">
      <dgm:prSet/>
      <dgm:spPr/>
      <dgm:t>
        <a:bodyPr/>
        <a:lstStyle/>
        <a:p>
          <a:endParaRPr lang="en-US" sz="2400">
            <a:solidFill>
              <a:schemeClr val="tx1"/>
            </a:solidFill>
          </a:endParaRPr>
        </a:p>
      </dgm:t>
    </dgm:pt>
    <dgm:pt modelId="{44493E5A-5174-4DAB-9A2F-607F4B9013ED}" type="sibTrans" cxnId="{793E234C-7745-4B1A-945B-B3C41EDE7200}">
      <dgm:prSet/>
      <dgm:spPr/>
      <dgm:t>
        <a:bodyPr/>
        <a:lstStyle/>
        <a:p>
          <a:endParaRPr lang="en-US" sz="2400">
            <a:solidFill>
              <a:schemeClr val="tx1"/>
            </a:solidFill>
          </a:endParaRPr>
        </a:p>
      </dgm:t>
    </dgm:pt>
    <dgm:pt modelId="{ED928148-59AD-44F3-B743-9717FA125231}">
      <dgm:prSet custT="1"/>
      <dgm:spPr/>
      <dgm:t>
        <a:bodyPr/>
        <a:lstStyle/>
        <a:p>
          <a:endParaRPr lang="en-US" sz="2800">
            <a:solidFill>
              <a:schemeClr val="tx1"/>
            </a:solidFill>
          </a:endParaRPr>
        </a:p>
        <a:p>
          <a:r>
            <a:rPr lang="en-US" sz="2800" b="1">
              <a:solidFill>
                <a:schemeClr val="tx1"/>
              </a:solidFill>
            </a:rPr>
            <a:t>1907</a:t>
          </a:r>
        </a:p>
      </dgm:t>
    </dgm:pt>
    <dgm:pt modelId="{452858EF-3B61-4C6F-8C5D-90C9255FC07C}" type="parTrans" cxnId="{39FE64A9-F715-4E12-A6D7-2B70E0FE054F}">
      <dgm:prSet/>
      <dgm:spPr/>
      <dgm:t>
        <a:bodyPr/>
        <a:lstStyle/>
        <a:p>
          <a:endParaRPr lang="en-US" sz="2400">
            <a:solidFill>
              <a:schemeClr val="tx1"/>
            </a:solidFill>
          </a:endParaRPr>
        </a:p>
      </dgm:t>
    </dgm:pt>
    <dgm:pt modelId="{C256E7D3-44C0-4E90-95B2-46B67380EA66}" type="sibTrans" cxnId="{39FE64A9-F715-4E12-A6D7-2B70E0FE054F}">
      <dgm:prSet/>
      <dgm:spPr/>
      <dgm:t>
        <a:bodyPr/>
        <a:lstStyle/>
        <a:p>
          <a:endParaRPr lang="en-US" sz="2400">
            <a:solidFill>
              <a:schemeClr val="tx1"/>
            </a:solidFill>
          </a:endParaRPr>
        </a:p>
      </dgm:t>
    </dgm:pt>
    <dgm:pt modelId="{A299FE7D-CE13-4C55-8A66-EBD14C005FED}">
      <dgm:prSet custT="1"/>
      <dgm:spPr>
        <a:noFill/>
        <a:ln>
          <a:noFill/>
        </a:ln>
      </dgm:spPr>
      <dgm:t>
        <a:bodyPr/>
        <a:lstStyle/>
        <a:p>
          <a:r>
            <a:rPr lang="en-US" sz="2000" b="1">
              <a:solidFill>
                <a:schemeClr val="tx1"/>
              </a:solidFill>
            </a:rPr>
            <a:t>Eli Metchnikoff” proposed that since intestinal microbes depend on food, beneficial microbes can replace harmful ones.</a:t>
          </a:r>
          <a:endParaRPr lang="en-US" sz="2000">
            <a:solidFill>
              <a:schemeClr val="tx1"/>
            </a:solidFill>
          </a:endParaRPr>
        </a:p>
      </dgm:t>
    </dgm:pt>
    <dgm:pt modelId="{7BFEA790-5749-4B68-916A-EE02BA2B8D9C}" type="parTrans" cxnId="{01D1FC49-9223-44F0-AEE9-9324B6E1994C}">
      <dgm:prSet/>
      <dgm:spPr/>
      <dgm:t>
        <a:bodyPr/>
        <a:lstStyle/>
        <a:p>
          <a:endParaRPr lang="en-US" sz="2400">
            <a:solidFill>
              <a:schemeClr val="tx1"/>
            </a:solidFill>
          </a:endParaRPr>
        </a:p>
      </dgm:t>
    </dgm:pt>
    <dgm:pt modelId="{84E3765D-BB6A-4285-92C8-910A1D0A400D}" type="sibTrans" cxnId="{01D1FC49-9223-44F0-AEE9-9324B6E1994C}">
      <dgm:prSet/>
      <dgm:spPr/>
      <dgm:t>
        <a:bodyPr/>
        <a:lstStyle/>
        <a:p>
          <a:endParaRPr lang="en-US" sz="2400">
            <a:solidFill>
              <a:schemeClr val="tx1"/>
            </a:solidFill>
          </a:endParaRPr>
        </a:p>
      </dgm:t>
    </dgm:pt>
    <dgm:pt modelId="{1F6C6B19-C2B0-456B-9678-70F9042978AD}">
      <dgm:prSet custT="1"/>
      <dgm:spPr/>
      <dgm:t>
        <a:bodyPr/>
        <a:lstStyle/>
        <a:p>
          <a:endParaRPr lang="en-US" sz="2800">
            <a:solidFill>
              <a:schemeClr val="tx1"/>
            </a:solidFill>
          </a:endParaRPr>
        </a:p>
        <a:p>
          <a:r>
            <a:rPr lang="en-US" sz="2800" b="1">
              <a:solidFill>
                <a:schemeClr val="tx1"/>
              </a:solidFill>
            </a:rPr>
            <a:t>1953</a:t>
          </a:r>
        </a:p>
      </dgm:t>
    </dgm:pt>
    <dgm:pt modelId="{A0614DCF-1D2D-45ED-BC10-30BDDD1A07F1}" type="parTrans" cxnId="{FEC97D6B-4191-4A1A-AF0C-146441154B50}">
      <dgm:prSet/>
      <dgm:spPr/>
      <dgm:t>
        <a:bodyPr/>
        <a:lstStyle/>
        <a:p>
          <a:endParaRPr lang="en-US" sz="2400">
            <a:solidFill>
              <a:schemeClr val="tx1"/>
            </a:solidFill>
          </a:endParaRPr>
        </a:p>
      </dgm:t>
    </dgm:pt>
    <dgm:pt modelId="{787DB982-AA99-48EB-B1DE-603E805B9825}" type="sibTrans" cxnId="{FEC97D6B-4191-4A1A-AF0C-146441154B50}">
      <dgm:prSet/>
      <dgm:spPr/>
      <dgm:t>
        <a:bodyPr/>
        <a:lstStyle/>
        <a:p>
          <a:endParaRPr lang="en-US" sz="2400">
            <a:solidFill>
              <a:schemeClr val="tx1"/>
            </a:solidFill>
          </a:endParaRPr>
        </a:p>
      </dgm:t>
    </dgm:pt>
    <dgm:pt modelId="{7392DD47-D248-486D-9C2A-3D7B4CEF5508}">
      <dgm:prSet custT="1"/>
      <dgm:spPr>
        <a:noFill/>
        <a:ln>
          <a:noFill/>
        </a:ln>
      </dgm:spPr>
      <dgm:t>
        <a:bodyPr/>
        <a:lstStyle/>
        <a:p>
          <a:r>
            <a:rPr lang="en-US" sz="2000" b="1">
              <a:solidFill>
                <a:schemeClr val="tx1"/>
              </a:solidFill>
            </a:rPr>
            <a:t>"Probiotic" was originally used by German bacteriologist ‘Werner </a:t>
          </a:r>
          <a:r>
            <a:rPr lang="en-US" sz="2000" b="1" err="1">
              <a:solidFill>
                <a:schemeClr val="tx1"/>
              </a:solidFill>
            </a:rPr>
            <a:t>Kollath</a:t>
          </a:r>
          <a:r>
            <a:rPr lang="en-US" sz="2000" b="1">
              <a:solidFill>
                <a:schemeClr val="tx1"/>
              </a:solidFill>
            </a:rPr>
            <a:t>”</a:t>
          </a:r>
          <a:endParaRPr lang="en-US" sz="2000">
            <a:solidFill>
              <a:schemeClr val="tx1"/>
            </a:solidFill>
          </a:endParaRPr>
        </a:p>
      </dgm:t>
    </dgm:pt>
    <dgm:pt modelId="{B52D15DD-2612-4769-8E8A-19833B4C4B38}" type="parTrans" cxnId="{953633AA-8DFC-41AE-915A-63F4F287C7A7}">
      <dgm:prSet/>
      <dgm:spPr/>
      <dgm:t>
        <a:bodyPr/>
        <a:lstStyle/>
        <a:p>
          <a:endParaRPr lang="en-US" sz="2400">
            <a:solidFill>
              <a:schemeClr val="tx1"/>
            </a:solidFill>
          </a:endParaRPr>
        </a:p>
      </dgm:t>
    </dgm:pt>
    <dgm:pt modelId="{A94239A8-E25C-41EF-B4C0-DE20ACA37DE1}" type="sibTrans" cxnId="{953633AA-8DFC-41AE-915A-63F4F287C7A7}">
      <dgm:prSet/>
      <dgm:spPr/>
      <dgm:t>
        <a:bodyPr/>
        <a:lstStyle/>
        <a:p>
          <a:endParaRPr lang="en-US" sz="2400">
            <a:solidFill>
              <a:schemeClr val="tx1"/>
            </a:solidFill>
          </a:endParaRPr>
        </a:p>
      </dgm:t>
    </dgm:pt>
    <dgm:pt modelId="{43C99963-417D-4338-81A5-8F899043DA0A}">
      <dgm:prSet custT="1"/>
      <dgm:spPr/>
      <dgm:t>
        <a:bodyPr/>
        <a:lstStyle/>
        <a:p>
          <a:endParaRPr lang="en-US" sz="2800">
            <a:solidFill>
              <a:schemeClr val="tx1"/>
            </a:solidFill>
          </a:endParaRPr>
        </a:p>
        <a:p>
          <a:r>
            <a:rPr lang="en-US" sz="2800" b="1">
              <a:solidFill>
                <a:schemeClr val="tx1"/>
              </a:solidFill>
            </a:rPr>
            <a:t>1989</a:t>
          </a:r>
          <a:endParaRPr lang="en-US" sz="2800">
            <a:solidFill>
              <a:schemeClr val="tx1"/>
            </a:solidFill>
          </a:endParaRPr>
        </a:p>
      </dgm:t>
    </dgm:pt>
    <dgm:pt modelId="{3B4C5BBB-96FA-4DA6-98BC-7C86F2E1818B}" type="parTrans" cxnId="{24ABE207-9719-4CF5-97A0-4A50EC1147D4}">
      <dgm:prSet/>
      <dgm:spPr/>
      <dgm:t>
        <a:bodyPr/>
        <a:lstStyle/>
        <a:p>
          <a:endParaRPr lang="en-US" sz="2400">
            <a:solidFill>
              <a:schemeClr val="tx1"/>
            </a:solidFill>
          </a:endParaRPr>
        </a:p>
      </dgm:t>
    </dgm:pt>
    <dgm:pt modelId="{C53D2BED-6394-4F9C-9DDB-78975AA9D0A1}" type="sibTrans" cxnId="{24ABE207-9719-4CF5-97A0-4A50EC1147D4}">
      <dgm:prSet/>
      <dgm:spPr/>
      <dgm:t>
        <a:bodyPr/>
        <a:lstStyle/>
        <a:p>
          <a:endParaRPr lang="en-US" sz="2400">
            <a:solidFill>
              <a:schemeClr val="tx1"/>
            </a:solidFill>
          </a:endParaRPr>
        </a:p>
      </dgm:t>
    </dgm:pt>
    <dgm:pt modelId="{B1183FEC-4407-4EF1-B66A-2CC310A96DFF}">
      <dgm:prSet custT="1"/>
      <dgm:spPr>
        <a:noFill/>
        <a:ln>
          <a:noFill/>
        </a:ln>
      </dgm:spPr>
      <dgm:t>
        <a:bodyPr/>
        <a:lstStyle/>
        <a:p>
          <a:r>
            <a:rPr lang="en-US" sz="2000" b="1">
              <a:solidFill>
                <a:schemeClr val="tx1"/>
              </a:solidFill>
            </a:rPr>
            <a:t>“Fuller” described probiotics as "A live microorganisms feed additive that helps the host animal by boosting its intestinal balance</a:t>
          </a:r>
          <a:endParaRPr lang="en-US" sz="2000">
            <a:solidFill>
              <a:schemeClr val="tx1"/>
            </a:solidFill>
          </a:endParaRPr>
        </a:p>
      </dgm:t>
    </dgm:pt>
    <dgm:pt modelId="{BA8895CF-4BE1-431C-B1F9-DA180854FF58}" type="parTrans" cxnId="{7B9944EA-DA0F-4B21-A33B-10F7347084F3}">
      <dgm:prSet/>
      <dgm:spPr/>
      <dgm:t>
        <a:bodyPr/>
        <a:lstStyle/>
        <a:p>
          <a:endParaRPr lang="en-US" sz="2400">
            <a:solidFill>
              <a:schemeClr val="tx1"/>
            </a:solidFill>
          </a:endParaRPr>
        </a:p>
      </dgm:t>
    </dgm:pt>
    <dgm:pt modelId="{BDBC1AE2-0B9A-4409-8D57-688669F46876}" type="sibTrans" cxnId="{7B9944EA-DA0F-4B21-A33B-10F7347084F3}">
      <dgm:prSet/>
      <dgm:spPr/>
      <dgm:t>
        <a:bodyPr/>
        <a:lstStyle/>
        <a:p>
          <a:endParaRPr lang="en-US" sz="2400">
            <a:solidFill>
              <a:schemeClr val="tx1"/>
            </a:solidFill>
          </a:endParaRPr>
        </a:p>
      </dgm:t>
    </dgm:pt>
    <dgm:pt modelId="{64E9CEB9-29D7-486E-80EC-44CA1DE1FD66}">
      <dgm:prSet custT="1"/>
      <dgm:spPr/>
      <dgm:t>
        <a:bodyPr/>
        <a:lstStyle/>
        <a:p>
          <a:endParaRPr lang="en-US" sz="2000" b="1">
            <a:solidFill>
              <a:schemeClr val="tx1"/>
            </a:solidFill>
          </a:endParaRPr>
        </a:p>
        <a:p>
          <a:r>
            <a:rPr lang="en-US" sz="2000" b="1">
              <a:solidFill>
                <a:schemeClr val="tx1"/>
              </a:solidFill>
            </a:rPr>
            <a:t>2001&amp; 2014</a:t>
          </a:r>
        </a:p>
      </dgm:t>
    </dgm:pt>
    <dgm:pt modelId="{EB1CD3E3-0C06-48B2-98E0-8A0EA6F29810}" type="parTrans" cxnId="{F9555180-E0DF-43E0-838E-5F7F2F0EFEA8}">
      <dgm:prSet/>
      <dgm:spPr/>
      <dgm:t>
        <a:bodyPr/>
        <a:lstStyle/>
        <a:p>
          <a:endParaRPr lang="en-US" sz="2400">
            <a:solidFill>
              <a:schemeClr val="tx1"/>
            </a:solidFill>
          </a:endParaRPr>
        </a:p>
      </dgm:t>
    </dgm:pt>
    <dgm:pt modelId="{D77566D3-5EEF-4FE0-93D9-F9A65C907987}" type="sibTrans" cxnId="{F9555180-E0DF-43E0-838E-5F7F2F0EFEA8}">
      <dgm:prSet/>
      <dgm:spPr/>
      <dgm:t>
        <a:bodyPr/>
        <a:lstStyle/>
        <a:p>
          <a:endParaRPr lang="en-US" sz="2400">
            <a:solidFill>
              <a:schemeClr val="tx1"/>
            </a:solidFill>
          </a:endParaRPr>
        </a:p>
      </dgm:t>
    </dgm:pt>
    <dgm:pt modelId="{E84D7849-C625-4338-9FFD-68E3CA9C5860}">
      <dgm:prSet custT="1"/>
      <dgm:spPr>
        <a:noFill/>
        <a:ln>
          <a:noFill/>
        </a:ln>
      </dgm:spPr>
      <dgm:t>
        <a:bodyPr/>
        <a:lstStyle/>
        <a:p>
          <a:r>
            <a:rPr lang="en-US" sz="2000" b="1">
              <a:solidFill>
                <a:schemeClr val="tx1"/>
              </a:solidFill>
            </a:rPr>
            <a:t>WHO , FAO and ISAPP defined probiotics as "live microorganisms that, when given in the right amounts, help the health of the host."</a:t>
          </a:r>
          <a:endParaRPr lang="en-US" sz="2000">
            <a:solidFill>
              <a:schemeClr val="tx1"/>
            </a:solidFill>
          </a:endParaRPr>
        </a:p>
      </dgm:t>
    </dgm:pt>
    <dgm:pt modelId="{0E8ACA2A-4F10-4580-A26B-868220561D54}" type="parTrans" cxnId="{18ADA1C3-6F2C-4CD7-93CF-BC94E3D46738}">
      <dgm:prSet/>
      <dgm:spPr/>
      <dgm:t>
        <a:bodyPr/>
        <a:lstStyle/>
        <a:p>
          <a:endParaRPr lang="en-US" sz="2400">
            <a:solidFill>
              <a:schemeClr val="tx1"/>
            </a:solidFill>
          </a:endParaRPr>
        </a:p>
      </dgm:t>
    </dgm:pt>
    <dgm:pt modelId="{6965E411-D06D-4F9B-B269-56ED9E80CD71}" type="sibTrans" cxnId="{18ADA1C3-6F2C-4CD7-93CF-BC94E3D46738}">
      <dgm:prSet/>
      <dgm:spPr/>
      <dgm:t>
        <a:bodyPr/>
        <a:lstStyle/>
        <a:p>
          <a:endParaRPr lang="en-US" sz="2400">
            <a:solidFill>
              <a:schemeClr val="tx1"/>
            </a:solidFill>
          </a:endParaRPr>
        </a:p>
      </dgm:t>
    </dgm:pt>
    <dgm:pt modelId="{EA12BA30-41FC-4FB7-B752-6E989467B91B}" type="pres">
      <dgm:prSet presAssocID="{0DF00449-75D1-4893-9150-B6A69C33E09A}" presName="linearFlow" presStyleCnt="0">
        <dgm:presLayoutVars>
          <dgm:dir/>
          <dgm:animLvl val="lvl"/>
          <dgm:resizeHandles val="exact"/>
        </dgm:presLayoutVars>
      </dgm:prSet>
      <dgm:spPr/>
    </dgm:pt>
    <dgm:pt modelId="{EACD2E44-ED4C-4465-98BC-ABA61FABF778}" type="pres">
      <dgm:prSet presAssocID="{64608B39-B87E-48D2-98AD-F7BF96FD163C}" presName="composite" presStyleCnt="0"/>
      <dgm:spPr/>
    </dgm:pt>
    <dgm:pt modelId="{56E28B35-CC0C-448B-B4A5-4A8FA1AE8A12}" type="pres">
      <dgm:prSet presAssocID="{64608B39-B87E-48D2-98AD-F7BF96FD163C}" presName="parentText" presStyleLbl="alignNode1" presStyleIdx="0" presStyleCnt="7" custScaleX="236232" custScaleY="100098">
        <dgm:presLayoutVars>
          <dgm:chMax val="1"/>
          <dgm:bulletEnabled val="1"/>
        </dgm:presLayoutVars>
      </dgm:prSet>
      <dgm:spPr/>
    </dgm:pt>
    <dgm:pt modelId="{2FA449FF-99C9-4849-903F-D5D4BA364C4F}" type="pres">
      <dgm:prSet presAssocID="{64608B39-B87E-48D2-98AD-F7BF96FD163C}" presName="descendantText" presStyleLbl="alignAcc1" presStyleIdx="0" presStyleCnt="7" custScaleX="89360" custLinFactNeighborX="3612" custLinFactNeighborY="9432">
        <dgm:presLayoutVars>
          <dgm:bulletEnabled val="1"/>
        </dgm:presLayoutVars>
      </dgm:prSet>
      <dgm:spPr/>
    </dgm:pt>
    <dgm:pt modelId="{4E9ED857-0105-4DBA-9BA5-4A624B766EEC}" type="pres">
      <dgm:prSet presAssocID="{B2035646-30C0-49C7-9B51-AD42098229F1}" presName="sp" presStyleCnt="0"/>
      <dgm:spPr/>
    </dgm:pt>
    <dgm:pt modelId="{3DCD5619-2566-4C75-BD78-1E9526C757CB}" type="pres">
      <dgm:prSet presAssocID="{F56BAE45-349F-4EEA-B7E3-8B533936F2A2}" presName="composite" presStyleCnt="0"/>
      <dgm:spPr/>
    </dgm:pt>
    <dgm:pt modelId="{C57879FF-EABB-404C-8969-091E8F11B468}" type="pres">
      <dgm:prSet presAssocID="{F56BAE45-349F-4EEA-B7E3-8B533936F2A2}" presName="parentText" presStyleLbl="alignNode1" presStyleIdx="1" presStyleCnt="7" custScaleX="236232">
        <dgm:presLayoutVars>
          <dgm:chMax val="1"/>
          <dgm:bulletEnabled val="1"/>
        </dgm:presLayoutVars>
      </dgm:prSet>
      <dgm:spPr/>
    </dgm:pt>
    <dgm:pt modelId="{FF149167-CB14-465A-9D6D-632E51D01ED5}" type="pres">
      <dgm:prSet presAssocID="{F56BAE45-349F-4EEA-B7E3-8B533936F2A2}" presName="descendantText" presStyleLbl="alignAcc1" presStyleIdx="1" presStyleCnt="7" custScaleX="89360" custLinFactNeighborX="3283">
        <dgm:presLayoutVars>
          <dgm:bulletEnabled val="1"/>
        </dgm:presLayoutVars>
      </dgm:prSet>
      <dgm:spPr/>
    </dgm:pt>
    <dgm:pt modelId="{CF8B776B-B75D-4984-9370-31B68565F559}" type="pres">
      <dgm:prSet presAssocID="{3302E14C-903C-4704-8C59-A62A0D8264BD}" presName="sp" presStyleCnt="0"/>
      <dgm:spPr/>
    </dgm:pt>
    <dgm:pt modelId="{84BBEA7F-E1B6-4F90-94A9-51AA5357D0AA}" type="pres">
      <dgm:prSet presAssocID="{7117BF9B-CC63-4185-99B6-74DA321C0291}" presName="composite" presStyleCnt="0"/>
      <dgm:spPr/>
    </dgm:pt>
    <dgm:pt modelId="{D43BC67E-AFA1-41B1-9EE0-5B3C136802C4}" type="pres">
      <dgm:prSet presAssocID="{7117BF9B-CC63-4185-99B6-74DA321C0291}" presName="parentText" presStyleLbl="alignNode1" presStyleIdx="2" presStyleCnt="7" custScaleX="236232">
        <dgm:presLayoutVars>
          <dgm:chMax val="1"/>
          <dgm:bulletEnabled val="1"/>
        </dgm:presLayoutVars>
      </dgm:prSet>
      <dgm:spPr/>
    </dgm:pt>
    <dgm:pt modelId="{F3D4E7D2-41D6-434F-B67B-26F486325C5E}" type="pres">
      <dgm:prSet presAssocID="{7117BF9B-CC63-4185-99B6-74DA321C0291}" presName="descendantText" presStyleLbl="alignAcc1" presStyleIdx="2" presStyleCnt="7" custScaleX="89360">
        <dgm:presLayoutVars>
          <dgm:bulletEnabled val="1"/>
        </dgm:presLayoutVars>
      </dgm:prSet>
      <dgm:spPr/>
    </dgm:pt>
    <dgm:pt modelId="{E0854F8E-62C5-48F5-8916-1BDCE1132FC5}" type="pres">
      <dgm:prSet presAssocID="{7430F3E9-C1C2-46F5-9577-BFFD3D1FD38D}" presName="sp" presStyleCnt="0"/>
      <dgm:spPr/>
    </dgm:pt>
    <dgm:pt modelId="{51C2102D-B163-4D47-A6B8-CFD2B6D24551}" type="pres">
      <dgm:prSet presAssocID="{ED928148-59AD-44F3-B743-9717FA125231}" presName="composite" presStyleCnt="0"/>
      <dgm:spPr/>
    </dgm:pt>
    <dgm:pt modelId="{D7DD8AF7-17DC-4FC8-A123-A871D6075DAC}" type="pres">
      <dgm:prSet presAssocID="{ED928148-59AD-44F3-B743-9717FA125231}" presName="parentText" presStyleLbl="alignNode1" presStyleIdx="3" presStyleCnt="7" custScaleX="236232">
        <dgm:presLayoutVars>
          <dgm:chMax val="1"/>
          <dgm:bulletEnabled val="1"/>
        </dgm:presLayoutVars>
      </dgm:prSet>
      <dgm:spPr/>
    </dgm:pt>
    <dgm:pt modelId="{FDB7F003-5AFB-42E4-AD0E-89F801424B0A}" type="pres">
      <dgm:prSet presAssocID="{ED928148-59AD-44F3-B743-9717FA125231}" presName="descendantText" presStyleLbl="alignAcc1" presStyleIdx="3" presStyleCnt="7" custScaleX="89360">
        <dgm:presLayoutVars>
          <dgm:bulletEnabled val="1"/>
        </dgm:presLayoutVars>
      </dgm:prSet>
      <dgm:spPr/>
    </dgm:pt>
    <dgm:pt modelId="{EC9C12FE-D2A6-4D10-A554-AFA5C059162D}" type="pres">
      <dgm:prSet presAssocID="{C256E7D3-44C0-4E90-95B2-46B67380EA66}" presName="sp" presStyleCnt="0"/>
      <dgm:spPr/>
    </dgm:pt>
    <dgm:pt modelId="{FF5CB71E-D581-4248-9BFC-FB548AC8B894}" type="pres">
      <dgm:prSet presAssocID="{1F6C6B19-C2B0-456B-9678-70F9042978AD}" presName="composite" presStyleCnt="0"/>
      <dgm:spPr/>
    </dgm:pt>
    <dgm:pt modelId="{05A65A01-9B90-4857-94A0-EF502D08B8DF}" type="pres">
      <dgm:prSet presAssocID="{1F6C6B19-C2B0-456B-9678-70F9042978AD}" presName="parentText" presStyleLbl="alignNode1" presStyleIdx="4" presStyleCnt="7" custScaleX="236232">
        <dgm:presLayoutVars>
          <dgm:chMax val="1"/>
          <dgm:bulletEnabled val="1"/>
        </dgm:presLayoutVars>
      </dgm:prSet>
      <dgm:spPr/>
    </dgm:pt>
    <dgm:pt modelId="{A2FB3B05-11A0-42E1-84BF-DABF52DCA523}" type="pres">
      <dgm:prSet presAssocID="{1F6C6B19-C2B0-456B-9678-70F9042978AD}" presName="descendantText" presStyleLbl="alignAcc1" presStyleIdx="4" presStyleCnt="7" custScaleX="84878" custLinFactNeighborX="-2443" custLinFactNeighborY="2358">
        <dgm:presLayoutVars>
          <dgm:bulletEnabled val="1"/>
        </dgm:presLayoutVars>
      </dgm:prSet>
      <dgm:spPr/>
    </dgm:pt>
    <dgm:pt modelId="{7F9686A5-D3FB-4397-8F7E-F40DB0603743}" type="pres">
      <dgm:prSet presAssocID="{787DB982-AA99-48EB-B1DE-603E805B9825}" presName="sp" presStyleCnt="0"/>
      <dgm:spPr/>
    </dgm:pt>
    <dgm:pt modelId="{2F0CC402-20DD-41C5-9B91-79731E9D535D}" type="pres">
      <dgm:prSet presAssocID="{43C99963-417D-4338-81A5-8F899043DA0A}" presName="composite" presStyleCnt="0"/>
      <dgm:spPr/>
    </dgm:pt>
    <dgm:pt modelId="{4954BE35-6D74-41F6-8E1F-1CC080D87E8F}" type="pres">
      <dgm:prSet presAssocID="{43C99963-417D-4338-81A5-8F899043DA0A}" presName="parentText" presStyleLbl="alignNode1" presStyleIdx="5" presStyleCnt="7" custScaleX="236232">
        <dgm:presLayoutVars>
          <dgm:chMax val="1"/>
          <dgm:bulletEnabled val="1"/>
        </dgm:presLayoutVars>
      </dgm:prSet>
      <dgm:spPr/>
    </dgm:pt>
    <dgm:pt modelId="{0EA13300-FCEE-4EA1-A452-02326C3FD026}" type="pres">
      <dgm:prSet presAssocID="{43C99963-417D-4338-81A5-8F899043DA0A}" presName="descendantText" presStyleLbl="alignAcc1" presStyleIdx="5" presStyleCnt="7" custScaleX="89360">
        <dgm:presLayoutVars>
          <dgm:bulletEnabled val="1"/>
        </dgm:presLayoutVars>
      </dgm:prSet>
      <dgm:spPr/>
    </dgm:pt>
    <dgm:pt modelId="{420E1CF2-AC33-4321-91AA-91BE132B3822}" type="pres">
      <dgm:prSet presAssocID="{C53D2BED-6394-4F9C-9DDB-78975AA9D0A1}" presName="sp" presStyleCnt="0"/>
      <dgm:spPr/>
    </dgm:pt>
    <dgm:pt modelId="{B788D6A2-141E-4D55-B028-29D6A4ABFB3A}" type="pres">
      <dgm:prSet presAssocID="{64E9CEB9-29D7-486E-80EC-44CA1DE1FD66}" presName="composite" presStyleCnt="0"/>
      <dgm:spPr/>
    </dgm:pt>
    <dgm:pt modelId="{67EB6D56-E6AF-4C73-9509-822F8C108431}" type="pres">
      <dgm:prSet presAssocID="{64E9CEB9-29D7-486E-80EC-44CA1DE1FD66}" presName="parentText" presStyleLbl="alignNode1" presStyleIdx="6" presStyleCnt="7" custScaleX="236232">
        <dgm:presLayoutVars>
          <dgm:chMax val="1"/>
          <dgm:bulletEnabled val="1"/>
        </dgm:presLayoutVars>
      </dgm:prSet>
      <dgm:spPr/>
    </dgm:pt>
    <dgm:pt modelId="{E3BC9542-6D08-4F1D-B9DC-4187A4E1C170}" type="pres">
      <dgm:prSet presAssocID="{64E9CEB9-29D7-486E-80EC-44CA1DE1FD66}" presName="descendantText" presStyleLbl="alignAcc1" presStyleIdx="6" presStyleCnt="7" custScaleX="89360">
        <dgm:presLayoutVars>
          <dgm:bulletEnabled val="1"/>
        </dgm:presLayoutVars>
      </dgm:prSet>
      <dgm:spPr/>
    </dgm:pt>
  </dgm:ptLst>
  <dgm:cxnLst>
    <dgm:cxn modelId="{A0F4E102-1FE1-444A-9512-4D3F7321339C}" type="presOf" srcId="{A299FE7D-CE13-4C55-8A66-EBD14C005FED}" destId="{FDB7F003-5AFB-42E4-AD0E-89F801424B0A}" srcOrd="0" destOrd="0" presId="urn:microsoft.com/office/officeart/2005/8/layout/chevron2"/>
    <dgm:cxn modelId="{24ABE207-9719-4CF5-97A0-4A50EC1147D4}" srcId="{0DF00449-75D1-4893-9150-B6A69C33E09A}" destId="{43C99963-417D-4338-81A5-8F899043DA0A}" srcOrd="5" destOrd="0" parTransId="{3B4C5BBB-96FA-4DA6-98BC-7C86F2E1818B}" sibTransId="{C53D2BED-6394-4F9C-9DDB-78975AA9D0A1}"/>
    <dgm:cxn modelId="{A1E1750C-D2A3-42EA-98EA-C8894D94F760}" type="presOf" srcId="{43C99963-417D-4338-81A5-8F899043DA0A}" destId="{4954BE35-6D74-41F6-8E1F-1CC080D87E8F}" srcOrd="0" destOrd="0" presId="urn:microsoft.com/office/officeart/2005/8/layout/chevron2"/>
    <dgm:cxn modelId="{B024DC12-D0F8-454C-9CDB-2BD75F427436}" type="presOf" srcId="{66AB88DC-4BD9-4FBC-9424-A2B979F7BF0D}" destId="{2FA449FF-99C9-4849-903F-D5D4BA364C4F}" srcOrd="0" destOrd="0" presId="urn:microsoft.com/office/officeart/2005/8/layout/chevron2"/>
    <dgm:cxn modelId="{34E9EF13-44FB-49EC-9ED3-81FE068DC0E9}" type="presOf" srcId="{5598B4DD-4115-4C22-984A-F5034E87E0F1}" destId="{FF149167-CB14-465A-9D6D-632E51D01ED5}" srcOrd="0" destOrd="0" presId="urn:microsoft.com/office/officeart/2005/8/layout/chevron2"/>
    <dgm:cxn modelId="{3822F730-99C4-484B-933B-E435503D8694}" type="presOf" srcId="{ED928148-59AD-44F3-B743-9717FA125231}" destId="{D7DD8AF7-17DC-4FC8-A123-A871D6075DAC}" srcOrd="0" destOrd="0" presId="urn:microsoft.com/office/officeart/2005/8/layout/chevron2"/>
    <dgm:cxn modelId="{99E0C73F-7B4E-424C-AD7D-0C290AA4780A}" srcId="{64608B39-B87E-48D2-98AD-F7BF96FD163C}" destId="{66AB88DC-4BD9-4FBC-9424-A2B979F7BF0D}" srcOrd="0" destOrd="0" parTransId="{349496FB-2340-4AFC-B5D3-B078A4091C1F}" sibTransId="{693CC599-0131-4675-91F4-4248E7FDA27F}"/>
    <dgm:cxn modelId="{3A0D2F60-1982-4DEF-8958-55D9058C7F56}" type="presOf" srcId="{7117BF9B-CC63-4185-99B6-74DA321C0291}" destId="{D43BC67E-AFA1-41B1-9EE0-5B3C136802C4}" srcOrd="0" destOrd="0" presId="urn:microsoft.com/office/officeart/2005/8/layout/chevron2"/>
    <dgm:cxn modelId="{01D1FC49-9223-44F0-AEE9-9324B6E1994C}" srcId="{ED928148-59AD-44F3-B743-9717FA125231}" destId="{A299FE7D-CE13-4C55-8A66-EBD14C005FED}" srcOrd="0" destOrd="0" parTransId="{7BFEA790-5749-4B68-916A-EE02BA2B8D9C}" sibTransId="{84E3765D-BB6A-4285-92C8-910A1D0A400D}"/>
    <dgm:cxn modelId="{1F9E284A-BCA8-4916-8457-6C2176045C9A}" type="presOf" srcId="{B1183FEC-4407-4EF1-B66A-2CC310A96DFF}" destId="{0EA13300-FCEE-4EA1-A452-02326C3FD026}" srcOrd="0" destOrd="0" presId="urn:microsoft.com/office/officeart/2005/8/layout/chevron2"/>
    <dgm:cxn modelId="{FEC97D6B-4191-4A1A-AF0C-146441154B50}" srcId="{0DF00449-75D1-4893-9150-B6A69C33E09A}" destId="{1F6C6B19-C2B0-456B-9678-70F9042978AD}" srcOrd="4" destOrd="0" parTransId="{A0614DCF-1D2D-45ED-BC10-30BDDD1A07F1}" sibTransId="{787DB982-AA99-48EB-B1DE-603E805B9825}"/>
    <dgm:cxn modelId="{793E234C-7745-4B1A-945B-B3C41EDE7200}" srcId="{7117BF9B-CC63-4185-99B6-74DA321C0291}" destId="{12DC8D88-843E-42E3-BE05-BD9A45F494D7}" srcOrd="0" destOrd="0" parTransId="{96802411-4333-4079-8582-A991DFE738CD}" sibTransId="{44493E5A-5174-4DAB-9A2F-607F4B9013ED}"/>
    <dgm:cxn modelId="{619AAA70-AF75-4C08-94D6-2B5F3FC661CD}" srcId="{0DF00449-75D1-4893-9150-B6A69C33E09A}" destId="{F56BAE45-349F-4EEA-B7E3-8B533936F2A2}" srcOrd="1" destOrd="0" parTransId="{55B3D2E5-8BCF-40CC-97C8-49AF58475EE2}" sibTransId="{3302E14C-903C-4704-8C59-A62A0D8264BD}"/>
    <dgm:cxn modelId="{C5DDA956-74AA-4BE4-B5E2-2F6E5F140860}" type="presOf" srcId="{12DC8D88-843E-42E3-BE05-BD9A45F494D7}" destId="{F3D4E7D2-41D6-434F-B67B-26F486325C5E}" srcOrd="0" destOrd="0" presId="urn:microsoft.com/office/officeart/2005/8/layout/chevron2"/>
    <dgm:cxn modelId="{F9555180-E0DF-43E0-838E-5F7F2F0EFEA8}" srcId="{0DF00449-75D1-4893-9150-B6A69C33E09A}" destId="{64E9CEB9-29D7-486E-80EC-44CA1DE1FD66}" srcOrd="6" destOrd="0" parTransId="{EB1CD3E3-0C06-48B2-98E0-8A0EA6F29810}" sibTransId="{D77566D3-5EEF-4FE0-93D9-F9A65C907987}"/>
    <dgm:cxn modelId="{00295584-6F1B-4BE5-8659-B355965C98F0}" type="presOf" srcId="{7392DD47-D248-486D-9C2A-3D7B4CEF5508}" destId="{A2FB3B05-11A0-42E1-84BF-DABF52DCA523}" srcOrd="0" destOrd="0" presId="urn:microsoft.com/office/officeart/2005/8/layout/chevron2"/>
    <dgm:cxn modelId="{4558F187-E853-48FD-9739-59A9FDF9FA10}" type="presOf" srcId="{64E9CEB9-29D7-486E-80EC-44CA1DE1FD66}" destId="{67EB6D56-E6AF-4C73-9509-822F8C108431}" srcOrd="0" destOrd="0" presId="urn:microsoft.com/office/officeart/2005/8/layout/chevron2"/>
    <dgm:cxn modelId="{B7A09B89-4543-4CBB-A44E-D1F3CBF05704}" srcId="{F56BAE45-349F-4EEA-B7E3-8B533936F2A2}" destId="{5598B4DD-4115-4C22-984A-F5034E87E0F1}" srcOrd="0" destOrd="0" parTransId="{11B46B88-44A7-4FB7-A582-C2D35CD533BF}" sibTransId="{7654D7CA-F3A4-4459-8CC7-386B3530B807}"/>
    <dgm:cxn modelId="{5B0FA09F-484E-494F-89F4-F67EE3E13CE8}" type="presOf" srcId="{0DF00449-75D1-4893-9150-B6A69C33E09A}" destId="{EA12BA30-41FC-4FB7-B752-6E989467B91B}" srcOrd="0" destOrd="0" presId="urn:microsoft.com/office/officeart/2005/8/layout/chevron2"/>
    <dgm:cxn modelId="{39FE64A9-F715-4E12-A6D7-2B70E0FE054F}" srcId="{0DF00449-75D1-4893-9150-B6A69C33E09A}" destId="{ED928148-59AD-44F3-B743-9717FA125231}" srcOrd="3" destOrd="0" parTransId="{452858EF-3B61-4C6F-8C5D-90C9255FC07C}" sibTransId="{C256E7D3-44C0-4E90-95B2-46B67380EA66}"/>
    <dgm:cxn modelId="{953633AA-8DFC-41AE-915A-63F4F287C7A7}" srcId="{1F6C6B19-C2B0-456B-9678-70F9042978AD}" destId="{7392DD47-D248-486D-9C2A-3D7B4CEF5508}" srcOrd="0" destOrd="0" parTransId="{B52D15DD-2612-4769-8E8A-19833B4C4B38}" sibTransId="{A94239A8-E25C-41EF-B4C0-DE20ACA37DE1}"/>
    <dgm:cxn modelId="{D49E6BB1-4461-41E2-BB57-87DA959BEC60}" type="presOf" srcId="{1F6C6B19-C2B0-456B-9678-70F9042978AD}" destId="{05A65A01-9B90-4857-94A0-EF502D08B8DF}" srcOrd="0" destOrd="0" presId="urn:microsoft.com/office/officeart/2005/8/layout/chevron2"/>
    <dgm:cxn modelId="{F3DACAB6-9531-48A4-A057-0657695173EB}" srcId="{0DF00449-75D1-4893-9150-B6A69C33E09A}" destId="{64608B39-B87E-48D2-98AD-F7BF96FD163C}" srcOrd="0" destOrd="0" parTransId="{12EE4197-2CCD-4DBC-B361-7236A4002918}" sibTransId="{B2035646-30C0-49C7-9B51-AD42098229F1}"/>
    <dgm:cxn modelId="{18ADA1C3-6F2C-4CD7-93CF-BC94E3D46738}" srcId="{64E9CEB9-29D7-486E-80EC-44CA1DE1FD66}" destId="{E84D7849-C625-4338-9FFD-68E3CA9C5860}" srcOrd="0" destOrd="0" parTransId="{0E8ACA2A-4F10-4580-A26B-868220561D54}" sibTransId="{6965E411-D06D-4F9B-B269-56ED9E80CD71}"/>
    <dgm:cxn modelId="{C05CD3DA-3657-4176-9E3D-6F519C2D3EB5}" type="presOf" srcId="{F56BAE45-349F-4EEA-B7E3-8B533936F2A2}" destId="{C57879FF-EABB-404C-8969-091E8F11B468}" srcOrd="0" destOrd="0" presId="urn:microsoft.com/office/officeart/2005/8/layout/chevron2"/>
    <dgm:cxn modelId="{7B9944EA-DA0F-4B21-A33B-10F7347084F3}" srcId="{43C99963-417D-4338-81A5-8F899043DA0A}" destId="{B1183FEC-4407-4EF1-B66A-2CC310A96DFF}" srcOrd="0" destOrd="0" parTransId="{BA8895CF-4BE1-431C-B1F9-DA180854FF58}" sibTransId="{BDBC1AE2-0B9A-4409-8D57-688669F46876}"/>
    <dgm:cxn modelId="{7E48E8F7-2BF7-417A-BA83-5E95EEF4297A}" srcId="{0DF00449-75D1-4893-9150-B6A69C33E09A}" destId="{7117BF9B-CC63-4185-99B6-74DA321C0291}" srcOrd="2" destOrd="0" parTransId="{49588B48-7E7C-40D6-B620-24EE4A8C6619}" sibTransId="{7430F3E9-C1C2-46F5-9577-BFFD3D1FD38D}"/>
    <dgm:cxn modelId="{EA49CBF8-FC8C-47BE-9134-E00EB86E72A6}" type="presOf" srcId="{E84D7849-C625-4338-9FFD-68E3CA9C5860}" destId="{E3BC9542-6D08-4F1D-B9DC-4187A4E1C170}" srcOrd="0" destOrd="0" presId="urn:microsoft.com/office/officeart/2005/8/layout/chevron2"/>
    <dgm:cxn modelId="{762611FB-67B1-408B-9285-CF2FC30FF09A}" type="presOf" srcId="{64608B39-B87E-48D2-98AD-F7BF96FD163C}" destId="{56E28B35-CC0C-448B-B4A5-4A8FA1AE8A12}" srcOrd="0" destOrd="0" presId="urn:microsoft.com/office/officeart/2005/8/layout/chevron2"/>
    <dgm:cxn modelId="{2CC12945-AE11-45B4-9DFE-7439D6D8F316}" type="presParOf" srcId="{EA12BA30-41FC-4FB7-B752-6E989467B91B}" destId="{EACD2E44-ED4C-4465-98BC-ABA61FABF778}" srcOrd="0" destOrd="0" presId="urn:microsoft.com/office/officeart/2005/8/layout/chevron2"/>
    <dgm:cxn modelId="{D4A56D14-F0AC-476F-B727-D382922AEC89}" type="presParOf" srcId="{EACD2E44-ED4C-4465-98BC-ABA61FABF778}" destId="{56E28B35-CC0C-448B-B4A5-4A8FA1AE8A12}" srcOrd="0" destOrd="0" presId="urn:microsoft.com/office/officeart/2005/8/layout/chevron2"/>
    <dgm:cxn modelId="{2C052F89-D6D9-49EF-BECE-ECF10B1A3EE5}" type="presParOf" srcId="{EACD2E44-ED4C-4465-98BC-ABA61FABF778}" destId="{2FA449FF-99C9-4849-903F-D5D4BA364C4F}" srcOrd="1" destOrd="0" presId="urn:microsoft.com/office/officeart/2005/8/layout/chevron2"/>
    <dgm:cxn modelId="{022D3A3F-8370-445A-B06A-F445CD81D768}" type="presParOf" srcId="{EA12BA30-41FC-4FB7-B752-6E989467B91B}" destId="{4E9ED857-0105-4DBA-9BA5-4A624B766EEC}" srcOrd="1" destOrd="0" presId="urn:microsoft.com/office/officeart/2005/8/layout/chevron2"/>
    <dgm:cxn modelId="{604E74AB-FD1E-4A26-85FE-2BF92AB5F153}" type="presParOf" srcId="{EA12BA30-41FC-4FB7-B752-6E989467B91B}" destId="{3DCD5619-2566-4C75-BD78-1E9526C757CB}" srcOrd="2" destOrd="0" presId="urn:microsoft.com/office/officeart/2005/8/layout/chevron2"/>
    <dgm:cxn modelId="{FED66C24-4B7C-4894-9490-2FF34D9A8CA2}" type="presParOf" srcId="{3DCD5619-2566-4C75-BD78-1E9526C757CB}" destId="{C57879FF-EABB-404C-8969-091E8F11B468}" srcOrd="0" destOrd="0" presId="urn:microsoft.com/office/officeart/2005/8/layout/chevron2"/>
    <dgm:cxn modelId="{EAE547CB-44A5-4CBB-A658-5C325C3EDC25}" type="presParOf" srcId="{3DCD5619-2566-4C75-BD78-1E9526C757CB}" destId="{FF149167-CB14-465A-9D6D-632E51D01ED5}" srcOrd="1" destOrd="0" presId="urn:microsoft.com/office/officeart/2005/8/layout/chevron2"/>
    <dgm:cxn modelId="{EF4B9BD2-46C1-4F32-A5AF-75843C13D2D8}" type="presParOf" srcId="{EA12BA30-41FC-4FB7-B752-6E989467B91B}" destId="{CF8B776B-B75D-4984-9370-31B68565F559}" srcOrd="3" destOrd="0" presId="urn:microsoft.com/office/officeart/2005/8/layout/chevron2"/>
    <dgm:cxn modelId="{74F9397D-BA46-44C9-A462-C3913A16A163}" type="presParOf" srcId="{EA12BA30-41FC-4FB7-B752-6E989467B91B}" destId="{84BBEA7F-E1B6-4F90-94A9-51AA5357D0AA}" srcOrd="4" destOrd="0" presId="urn:microsoft.com/office/officeart/2005/8/layout/chevron2"/>
    <dgm:cxn modelId="{0A157B9C-5743-422B-9EBA-81DAFB4BA82F}" type="presParOf" srcId="{84BBEA7F-E1B6-4F90-94A9-51AA5357D0AA}" destId="{D43BC67E-AFA1-41B1-9EE0-5B3C136802C4}" srcOrd="0" destOrd="0" presId="urn:microsoft.com/office/officeart/2005/8/layout/chevron2"/>
    <dgm:cxn modelId="{893C23F0-C619-4F0C-A8DB-9F1C22F87938}" type="presParOf" srcId="{84BBEA7F-E1B6-4F90-94A9-51AA5357D0AA}" destId="{F3D4E7D2-41D6-434F-B67B-26F486325C5E}" srcOrd="1" destOrd="0" presId="urn:microsoft.com/office/officeart/2005/8/layout/chevron2"/>
    <dgm:cxn modelId="{75908525-A68F-47C8-9A6A-02872EEB7EFF}" type="presParOf" srcId="{EA12BA30-41FC-4FB7-B752-6E989467B91B}" destId="{E0854F8E-62C5-48F5-8916-1BDCE1132FC5}" srcOrd="5" destOrd="0" presId="urn:microsoft.com/office/officeart/2005/8/layout/chevron2"/>
    <dgm:cxn modelId="{BB1A9478-0D79-4A51-BBDA-4DF18E58A9EE}" type="presParOf" srcId="{EA12BA30-41FC-4FB7-B752-6E989467B91B}" destId="{51C2102D-B163-4D47-A6B8-CFD2B6D24551}" srcOrd="6" destOrd="0" presId="urn:microsoft.com/office/officeart/2005/8/layout/chevron2"/>
    <dgm:cxn modelId="{C29F429E-9F3A-467E-A915-62ED64505781}" type="presParOf" srcId="{51C2102D-B163-4D47-A6B8-CFD2B6D24551}" destId="{D7DD8AF7-17DC-4FC8-A123-A871D6075DAC}" srcOrd="0" destOrd="0" presId="urn:microsoft.com/office/officeart/2005/8/layout/chevron2"/>
    <dgm:cxn modelId="{A440053F-B523-43D9-919E-67FB5BDF4450}" type="presParOf" srcId="{51C2102D-B163-4D47-A6B8-CFD2B6D24551}" destId="{FDB7F003-5AFB-42E4-AD0E-89F801424B0A}" srcOrd="1" destOrd="0" presId="urn:microsoft.com/office/officeart/2005/8/layout/chevron2"/>
    <dgm:cxn modelId="{791FA842-89B1-4A42-9A89-3347D8CED0D0}" type="presParOf" srcId="{EA12BA30-41FC-4FB7-B752-6E989467B91B}" destId="{EC9C12FE-D2A6-4D10-A554-AFA5C059162D}" srcOrd="7" destOrd="0" presId="urn:microsoft.com/office/officeart/2005/8/layout/chevron2"/>
    <dgm:cxn modelId="{226D00D9-4AD6-4796-8BFE-169557E09490}" type="presParOf" srcId="{EA12BA30-41FC-4FB7-B752-6E989467B91B}" destId="{FF5CB71E-D581-4248-9BFC-FB548AC8B894}" srcOrd="8" destOrd="0" presId="urn:microsoft.com/office/officeart/2005/8/layout/chevron2"/>
    <dgm:cxn modelId="{7E166050-60DD-48C4-B1CD-75F95FFCCFA1}" type="presParOf" srcId="{FF5CB71E-D581-4248-9BFC-FB548AC8B894}" destId="{05A65A01-9B90-4857-94A0-EF502D08B8DF}" srcOrd="0" destOrd="0" presId="urn:microsoft.com/office/officeart/2005/8/layout/chevron2"/>
    <dgm:cxn modelId="{A5102E3D-84EC-4255-81AB-2515CD1BCA46}" type="presParOf" srcId="{FF5CB71E-D581-4248-9BFC-FB548AC8B894}" destId="{A2FB3B05-11A0-42E1-84BF-DABF52DCA523}" srcOrd="1" destOrd="0" presId="urn:microsoft.com/office/officeart/2005/8/layout/chevron2"/>
    <dgm:cxn modelId="{9FA04B8B-F41B-4F94-A9CD-7912081A265A}" type="presParOf" srcId="{EA12BA30-41FC-4FB7-B752-6E989467B91B}" destId="{7F9686A5-D3FB-4397-8F7E-F40DB0603743}" srcOrd="9" destOrd="0" presId="urn:microsoft.com/office/officeart/2005/8/layout/chevron2"/>
    <dgm:cxn modelId="{6E51DA05-7887-4481-8FE4-2D37972A76B6}" type="presParOf" srcId="{EA12BA30-41FC-4FB7-B752-6E989467B91B}" destId="{2F0CC402-20DD-41C5-9B91-79731E9D535D}" srcOrd="10" destOrd="0" presId="urn:microsoft.com/office/officeart/2005/8/layout/chevron2"/>
    <dgm:cxn modelId="{8736CDAB-E23D-4F4A-8BC9-D7110D540166}" type="presParOf" srcId="{2F0CC402-20DD-41C5-9B91-79731E9D535D}" destId="{4954BE35-6D74-41F6-8E1F-1CC080D87E8F}" srcOrd="0" destOrd="0" presId="urn:microsoft.com/office/officeart/2005/8/layout/chevron2"/>
    <dgm:cxn modelId="{5678DDCE-A273-4A48-BD64-78B3CA53CC86}" type="presParOf" srcId="{2F0CC402-20DD-41C5-9B91-79731E9D535D}" destId="{0EA13300-FCEE-4EA1-A452-02326C3FD026}" srcOrd="1" destOrd="0" presId="urn:microsoft.com/office/officeart/2005/8/layout/chevron2"/>
    <dgm:cxn modelId="{C5A0AAED-D50B-4E11-9690-7BD54ED98FE2}" type="presParOf" srcId="{EA12BA30-41FC-4FB7-B752-6E989467B91B}" destId="{420E1CF2-AC33-4321-91AA-91BE132B3822}" srcOrd="11" destOrd="0" presId="urn:microsoft.com/office/officeart/2005/8/layout/chevron2"/>
    <dgm:cxn modelId="{42DBD6C2-FBC3-49F4-AD8E-788EDFBC30F2}" type="presParOf" srcId="{EA12BA30-41FC-4FB7-B752-6E989467B91B}" destId="{B788D6A2-141E-4D55-B028-29D6A4ABFB3A}" srcOrd="12" destOrd="0" presId="urn:microsoft.com/office/officeart/2005/8/layout/chevron2"/>
    <dgm:cxn modelId="{E41796B5-476B-4A5F-B373-A5101259D058}" type="presParOf" srcId="{B788D6A2-141E-4D55-B028-29D6A4ABFB3A}" destId="{67EB6D56-E6AF-4C73-9509-822F8C108431}" srcOrd="0" destOrd="0" presId="urn:microsoft.com/office/officeart/2005/8/layout/chevron2"/>
    <dgm:cxn modelId="{E80F77F4-3E5E-4EE1-B08F-D9824DB9C6DA}" type="presParOf" srcId="{B788D6A2-141E-4D55-B028-29D6A4ABFB3A}" destId="{E3BC9542-6D08-4F1D-B9DC-4187A4E1C17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28B35-CC0C-448B-B4A5-4A8FA1AE8A12}">
      <dsp:nvSpPr>
        <dsp:cNvPr id="0" name=""/>
        <dsp:cNvSpPr/>
      </dsp:nvSpPr>
      <dsp:spPr>
        <a:xfrm rot="5400000">
          <a:off x="632466" y="-281894"/>
          <a:ext cx="874294" cy="1444339"/>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effectLst/>
              <a:latin typeface="+mn-lt"/>
              <a:ea typeface="+mn-ea"/>
              <a:cs typeface="+mn-cs"/>
            </a:rPr>
            <a:t>1890 </a:t>
          </a:r>
          <a:endParaRPr lang="en-US" sz="2800" kern="1200">
            <a:solidFill>
              <a:schemeClr val="tx1"/>
            </a:solidFill>
          </a:endParaRPr>
        </a:p>
      </dsp:txBody>
      <dsp:txXfrm rot="-5400000">
        <a:off x="347444" y="3128"/>
        <a:ext cx="1444339" cy="874294"/>
      </dsp:txXfrm>
    </dsp:sp>
    <dsp:sp modelId="{2FA449FF-99C9-4849-903F-D5D4BA364C4F}">
      <dsp:nvSpPr>
        <dsp:cNvPr id="0" name=""/>
        <dsp:cNvSpPr/>
      </dsp:nvSpPr>
      <dsp:spPr>
        <a:xfrm rot="5400000">
          <a:off x="5384921" y="-3378625"/>
          <a:ext cx="567735" cy="7439194"/>
        </a:xfrm>
        <a:prstGeom prst="round2SameRect">
          <a:avLst/>
        </a:prstGeom>
        <a:noFill/>
        <a:ln w="9525" cap="flat" cmpd="sng" algn="ctr">
          <a:no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chemeClr val="tx1"/>
              </a:solidFill>
              <a:effectLst/>
              <a:latin typeface="+mn-lt"/>
              <a:ea typeface="+mn-ea"/>
              <a:cs typeface="+mn-cs"/>
            </a:rPr>
            <a:t>Lactobacillus acidophilus</a:t>
          </a:r>
          <a:endParaRPr lang="en-US" sz="2000" kern="1200">
            <a:solidFill>
              <a:schemeClr val="tx1"/>
            </a:solidFill>
          </a:endParaRPr>
        </a:p>
      </dsp:txBody>
      <dsp:txXfrm rot="-5400000">
        <a:off x="1949192" y="84819"/>
        <a:ext cx="7411479" cy="512305"/>
      </dsp:txXfrm>
    </dsp:sp>
    <dsp:sp modelId="{C57879FF-EABB-404C-8969-091E8F11B468}">
      <dsp:nvSpPr>
        <dsp:cNvPr id="0" name=""/>
        <dsp:cNvSpPr/>
      </dsp:nvSpPr>
      <dsp:spPr>
        <a:xfrm rot="5400000">
          <a:off x="632894" y="508745"/>
          <a:ext cx="873438" cy="1444339"/>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endParaRPr>
        </a:p>
        <a:p>
          <a:pPr marL="0" lvl="0" indent="0" algn="ctr" defTabSz="1244600">
            <a:lnSpc>
              <a:spcPct val="90000"/>
            </a:lnSpc>
            <a:spcBef>
              <a:spcPct val="0"/>
            </a:spcBef>
            <a:spcAft>
              <a:spcPct val="35000"/>
            </a:spcAft>
            <a:buNone/>
          </a:pPr>
          <a:r>
            <a:rPr lang="en-US" sz="2800" b="1" kern="1200">
              <a:solidFill>
                <a:schemeClr val="tx1"/>
              </a:solidFill>
              <a:effectLst/>
              <a:latin typeface="+mn-lt"/>
              <a:ea typeface="+mn-ea"/>
              <a:cs typeface="+mn-cs"/>
            </a:rPr>
            <a:t>1905</a:t>
          </a:r>
          <a:endParaRPr lang="en-US" sz="2800" kern="1200">
            <a:solidFill>
              <a:schemeClr val="tx1"/>
            </a:solidFill>
          </a:endParaRPr>
        </a:p>
      </dsp:txBody>
      <dsp:txXfrm rot="-5400000">
        <a:off x="347444" y="794195"/>
        <a:ext cx="1444339" cy="873438"/>
      </dsp:txXfrm>
    </dsp:sp>
    <dsp:sp modelId="{FF149167-CB14-465A-9D6D-632E51D01ED5}">
      <dsp:nvSpPr>
        <dsp:cNvPr id="0" name=""/>
        <dsp:cNvSpPr/>
      </dsp:nvSpPr>
      <dsp:spPr>
        <a:xfrm rot="5400000">
          <a:off x="5357532" y="-2641533"/>
          <a:ext cx="567735" cy="7439194"/>
        </a:xfrm>
        <a:prstGeom prst="round2SameRect">
          <a:avLst/>
        </a:prstGeom>
        <a:noFill/>
        <a:ln w="9525" cap="flat" cmpd="sng" algn="ctr">
          <a:no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chemeClr val="tx1"/>
              </a:solidFill>
              <a:effectLst/>
              <a:latin typeface="+mn-lt"/>
              <a:ea typeface="+mn-ea"/>
              <a:cs typeface="+mn-cs"/>
            </a:rPr>
            <a:t>Bifidobacterium</a:t>
          </a:r>
          <a:endParaRPr lang="en-US" sz="2000" kern="1200">
            <a:solidFill>
              <a:schemeClr val="tx1"/>
            </a:solidFill>
          </a:endParaRPr>
        </a:p>
      </dsp:txBody>
      <dsp:txXfrm rot="-5400000">
        <a:off x="1921803" y="821911"/>
        <a:ext cx="7411479" cy="512305"/>
      </dsp:txXfrm>
    </dsp:sp>
    <dsp:sp modelId="{D43BC67E-AFA1-41B1-9EE0-5B3C136802C4}">
      <dsp:nvSpPr>
        <dsp:cNvPr id="0" name=""/>
        <dsp:cNvSpPr/>
      </dsp:nvSpPr>
      <dsp:spPr>
        <a:xfrm rot="5400000">
          <a:off x="632894" y="1298958"/>
          <a:ext cx="873438" cy="1444339"/>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endParaRPr>
        </a:p>
        <a:p>
          <a:pPr marL="0" lvl="0" indent="0" algn="ctr" defTabSz="1244600">
            <a:lnSpc>
              <a:spcPct val="90000"/>
            </a:lnSpc>
            <a:spcBef>
              <a:spcPct val="0"/>
            </a:spcBef>
            <a:spcAft>
              <a:spcPct val="35000"/>
            </a:spcAft>
            <a:buNone/>
          </a:pPr>
          <a:r>
            <a:rPr lang="en-US" sz="2800" b="1" kern="1200">
              <a:solidFill>
                <a:schemeClr val="tx1"/>
              </a:solidFill>
              <a:effectLst/>
              <a:latin typeface="+mn-lt"/>
              <a:ea typeface="+mn-ea"/>
              <a:cs typeface="+mn-cs"/>
            </a:rPr>
            <a:t>1930</a:t>
          </a:r>
          <a:endParaRPr lang="en-US" sz="2800" kern="1200">
            <a:solidFill>
              <a:schemeClr val="tx1"/>
            </a:solidFill>
          </a:endParaRPr>
        </a:p>
      </dsp:txBody>
      <dsp:txXfrm rot="-5400000">
        <a:off x="347444" y="1584408"/>
        <a:ext cx="1444339" cy="873438"/>
      </dsp:txXfrm>
    </dsp:sp>
    <dsp:sp modelId="{F3D4E7D2-41D6-434F-B67B-26F486325C5E}">
      <dsp:nvSpPr>
        <dsp:cNvPr id="0" name=""/>
        <dsp:cNvSpPr/>
      </dsp:nvSpPr>
      <dsp:spPr>
        <a:xfrm rot="5400000">
          <a:off x="6091661" y="-2599912"/>
          <a:ext cx="567735" cy="8936378"/>
        </a:xfrm>
        <a:prstGeom prst="round2SameRect">
          <a:avLst/>
        </a:prstGeom>
        <a:noFill/>
        <a:ln w="9525" cap="flat" cmpd="sng" algn="ctr">
          <a:no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chemeClr val="tx1"/>
              </a:solidFill>
              <a:effectLst/>
              <a:latin typeface="+mn-lt"/>
              <a:ea typeface="+mn-ea"/>
              <a:cs typeface="+mn-cs"/>
            </a:rPr>
            <a:t>Lactobacillus paracasei</a:t>
          </a:r>
          <a:endParaRPr lang="en-US" sz="2000" kern="1200">
            <a:solidFill>
              <a:schemeClr val="tx1"/>
            </a:solidFill>
          </a:endParaRPr>
        </a:p>
      </dsp:txBody>
      <dsp:txXfrm rot="-5400000">
        <a:off x="1907340" y="1612124"/>
        <a:ext cx="8908663" cy="512305"/>
      </dsp:txXfrm>
    </dsp:sp>
    <dsp:sp modelId="{D7DD8AF7-17DC-4FC8-A123-A871D6075DAC}">
      <dsp:nvSpPr>
        <dsp:cNvPr id="0" name=""/>
        <dsp:cNvSpPr/>
      </dsp:nvSpPr>
      <dsp:spPr>
        <a:xfrm rot="5400000">
          <a:off x="632894" y="2089171"/>
          <a:ext cx="873438" cy="1444339"/>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endParaRPr>
        </a:p>
        <a:p>
          <a:pPr marL="0" lvl="0" indent="0" algn="ctr" defTabSz="1244600">
            <a:lnSpc>
              <a:spcPct val="90000"/>
            </a:lnSpc>
            <a:spcBef>
              <a:spcPct val="0"/>
            </a:spcBef>
            <a:spcAft>
              <a:spcPct val="35000"/>
            </a:spcAft>
            <a:buNone/>
          </a:pPr>
          <a:r>
            <a:rPr lang="en-US" sz="2800" b="1" kern="1200">
              <a:solidFill>
                <a:schemeClr val="tx1"/>
              </a:solidFill>
            </a:rPr>
            <a:t>1907</a:t>
          </a:r>
        </a:p>
      </dsp:txBody>
      <dsp:txXfrm rot="-5400000">
        <a:off x="347444" y="2374621"/>
        <a:ext cx="1444339" cy="873438"/>
      </dsp:txXfrm>
    </dsp:sp>
    <dsp:sp modelId="{FDB7F003-5AFB-42E4-AD0E-89F801424B0A}">
      <dsp:nvSpPr>
        <dsp:cNvPr id="0" name=""/>
        <dsp:cNvSpPr/>
      </dsp:nvSpPr>
      <dsp:spPr>
        <a:xfrm rot="5400000">
          <a:off x="6091661" y="-1809699"/>
          <a:ext cx="567735" cy="8936378"/>
        </a:xfrm>
        <a:prstGeom prst="round2SameRect">
          <a:avLst/>
        </a:prstGeom>
        <a:noFill/>
        <a:ln w="9525" cap="flat" cmpd="sng" algn="ctr">
          <a:no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chemeClr val="tx1"/>
              </a:solidFill>
            </a:rPr>
            <a:t>Eli Metchnikoff” proposed that since intestinal microbes depend on food, beneficial microbes can replace harmful ones.</a:t>
          </a:r>
          <a:endParaRPr lang="en-US" sz="2000" kern="1200">
            <a:solidFill>
              <a:schemeClr val="tx1"/>
            </a:solidFill>
          </a:endParaRPr>
        </a:p>
      </dsp:txBody>
      <dsp:txXfrm rot="-5400000">
        <a:off x="1907340" y="2402337"/>
        <a:ext cx="8908663" cy="512305"/>
      </dsp:txXfrm>
    </dsp:sp>
    <dsp:sp modelId="{05A65A01-9B90-4857-94A0-EF502D08B8DF}">
      <dsp:nvSpPr>
        <dsp:cNvPr id="0" name=""/>
        <dsp:cNvSpPr/>
      </dsp:nvSpPr>
      <dsp:spPr>
        <a:xfrm rot="5400000">
          <a:off x="632894" y="2879383"/>
          <a:ext cx="873438" cy="1444339"/>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endParaRPr>
        </a:p>
        <a:p>
          <a:pPr marL="0" lvl="0" indent="0" algn="ctr" defTabSz="1244600">
            <a:lnSpc>
              <a:spcPct val="90000"/>
            </a:lnSpc>
            <a:spcBef>
              <a:spcPct val="0"/>
            </a:spcBef>
            <a:spcAft>
              <a:spcPct val="35000"/>
            </a:spcAft>
            <a:buNone/>
          </a:pPr>
          <a:r>
            <a:rPr lang="en-US" sz="2800" b="1" kern="1200">
              <a:solidFill>
                <a:schemeClr val="tx1"/>
              </a:solidFill>
            </a:rPr>
            <a:t>1953</a:t>
          </a:r>
        </a:p>
      </dsp:txBody>
      <dsp:txXfrm rot="-5400000">
        <a:off x="347444" y="3164833"/>
        <a:ext cx="1444339" cy="873438"/>
      </dsp:txXfrm>
    </dsp:sp>
    <dsp:sp modelId="{A2FB3B05-11A0-42E1-84BF-DABF52DCA523}">
      <dsp:nvSpPr>
        <dsp:cNvPr id="0" name=""/>
        <dsp:cNvSpPr/>
      </dsp:nvSpPr>
      <dsp:spPr>
        <a:xfrm rot="5400000">
          <a:off x="5608811" y="-569121"/>
          <a:ext cx="567735" cy="8062421"/>
        </a:xfrm>
        <a:prstGeom prst="round2SameRect">
          <a:avLst/>
        </a:prstGeom>
        <a:noFill/>
        <a:ln w="9525" cap="flat" cmpd="sng" algn="ctr">
          <a:no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chemeClr val="tx1"/>
              </a:solidFill>
            </a:rPr>
            <a:t>"Probiotic" was originally used by German bacteriologist ‘Werner </a:t>
          </a:r>
          <a:r>
            <a:rPr lang="en-US" sz="2000" b="1" kern="1200" err="1">
              <a:solidFill>
                <a:schemeClr val="tx1"/>
              </a:solidFill>
            </a:rPr>
            <a:t>Kollath</a:t>
          </a:r>
          <a:r>
            <a:rPr lang="en-US" sz="2000" b="1" kern="1200">
              <a:solidFill>
                <a:schemeClr val="tx1"/>
              </a:solidFill>
            </a:rPr>
            <a:t>”</a:t>
          </a:r>
          <a:endParaRPr lang="en-US" sz="2000" kern="1200">
            <a:solidFill>
              <a:schemeClr val="tx1"/>
            </a:solidFill>
          </a:endParaRPr>
        </a:p>
      </dsp:txBody>
      <dsp:txXfrm rot="-5400000">
        <a:off x="1861469" y="3205936"/>
        <a:ext cx="8034706" cy="512305"/>
      </dsp:txXfrm>
    </dsp:sp>
    <dsp:sp modelId="{4954BE35-6D74-41F6-8E1F-1CC080D87E8F}">
      <dsp:nvSpPr>
        <dsp:cNvPr id="0" name=""/>
        <dsp:cNvSpPr/>
      </dsp:nvSpPr>
      <dsp:spPr>
        <a:xfrm rot="5400000">
          <a:off x="632894" y="3669596"/>
          <a:ext cx="873438" cy="1444339"/>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endParaRPr>
        </a:p>
        <a:p>
          <a:pPr marL="0" lvl="0" indent="0" algn="ctr" defTabSz="1244600">
            <a:lnSpc>
              <a:spcPct val="90000"/>
            </a:lnSpc>
            <a:spcBef>
              <a:spcPct val="0"/>
            </a:spcBef>
            <a:spcAft>
              <a:spcPct val="35000"/>
            </a:spcAft>
            <a:buNone/>
          </a:pPr>
          <a:r>
            <a:rPr lang="en-US" sz="2800" b="1" kern="1200">
              <a:solidFill>
                <a:schemeClr val="tx1"/>
              </a:solidFill>
            </a:rPr>
            <a:t>1989</a:t>
          </a:r>
          <a:endParaRPr lang="en-US" sz="2800" kern="1200">
            <a:solidFill>
              <a:schemeClr val="tx1"/>
            </a:solidFill>
          </a:endParaRPr>
        </a:p>
      </dsp:txBody>
      <dsp:txXfrm rot="-5400000">
        <a:off x="347444" y="3955046"/>
        <a:ext cx="1444339" cy="873438"/>
      </dsp:txXfrm>
    </dsp:sp>
    <dsp:sp modelId="{0EA13300-FCEE-4EA1-A452-02326C3FD026}">
      <dsp:nvSpPr>
        <dsp:cNvPr id="0" name=""/>
        <dsp:cNvSpPr/>
      </dsp:nvSpPr>
      <dsp:spPr>
        <a:xfrm rot="5400000">
          <a:off x="6091661" y="-229274"/>
          <a:ext cx="567735" cy="8936378"/>
        </a:xfrm>
        <a:prstGeom prst="round2SameRect">
          <a:avLst/>
        </a:prstGeom>
        <a:noFill/>
        <a:ln w="9525" cap="flat" cmpd="sng" algn="ctr">
          <a:no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chemeClr val="tx1"/>
              </a:solidFill>
            </a:rPr>
            <a:t>“Fuller” described probiotics as "A live microorganisms feed additive that helps the host animal by boosting its intestinal balance</a:t>
          </a:r>
          <a:endParaRPr lang="en-US" sz="2000" kern="1200">
            <a:solidFill>
              <a:schemeClr val="tx1"/>
            </a:solidFill>
          </a:endParaRPr>
        </a:p>
      </dsp:txBody>
      <dsp:txXfrm rot="-5400000">
        <a:off x="1907340" y="3982762"/>
        <a:ext cx="8908663" cy="512305"/>
      </dsp:txXfrm>
    </dsp:sp>
    <dsp:sp modelId="{67EB6D56-E6AF-4C73-9509-822F8C108431}">
      <dsp:nvSpPr>
        <dsp:cNvPr id="0" name=""/>
        <dsp:cNvSpPr/>
      </dsp:nvSpPr>
      <dsp:spPr>
        <a:xfrm rot="5400000">
          <a:off x="632894" y="4459809"/>
          <a:ext cx="873438" cy="1444339"/>
        </a:xfrm>
        <a:prstGeom prst="chevron">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endParaRPr>
        </a:p>
        <a:p>
          <a:pPr marL="0" lvl="0" indent="0" algn="ctr" defTabSz="889000">
            <a:lnSpc>
              <a:spcPct val="90000"/>
            </a:lnSpc>
            <a:spcBef>
              <a:spcPct val="0"/>
            </a:spcBef>
            <a:spcAft>
              <a:spcPct val="35000"/>
            </a:spcAft>
            <a:buNone/>
          </a:pPr>
          <a:r>
            <a:rPr lang="en-US" sz="2000" b="1" kern="1200">
              <a:solidFill>
                <a:schemeClr val="tx1"/>
              </a:solidFill>
            </a:rPr>
            <a:t>2001&amp; 2014</a:t>
          </a:r>
        </a:p>
      </dsp:txBody>
      <dsp:txXfrm rot="-5400000">
        <a:off x="347444" y="4745259"/>
        <a:ext cx="1444339" cy="873438"/>
      </dsp:txXfrm>
    </dsp:sp>
    <dsp:sp modelId="{E3BC9542-6D08-4F1D-B9DC-4187A4E1C170}">
      <dsp:nvSpPr>
        <dsp:cNvPr id="0" name=""/>
        <dsp:cNvSpPr/>
      </dsp:nvSpPr>
      <dsp:spPr>
        <a:xfrm rot="5400000">
          <a:off x="6091661" y="560938"/>
          <a:ext cx="567735" cy="8936378"/>
        </a:xfrm>
        <a:prstGeom prst="round2SameRect">
          <a:avLst/>
        </a:prstGeom>
        <a:noFill/>
        <a:ln w="9525" cap="flat" cmpd="sng" algn="ctr">
          <a:no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chemeClr val="tx1"/>
              </a:solidFill>
            </a:rPr>
            <a:t>WHO , FAO and ISAPP defined probiotics as "live microorganisms that, when given in the right amounts, help the health of the host."</a:t>
          </a:r>
          <a:endParaRPr lang="en-US" sz="2000" kern="1200">
            <a:solidFill>
              <a:schemeClr val="tx1"/>
            </a:solidFill>
          </a:endParaRPr>
        </a:p>
      </dsp:txBody>
      <dsp:txXfrm rot="-5400000">
        <a:off x="1907340" y="4772975"/>
        <a:ext cx="8908663" cy="5123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C966BC-DD50-49A0-86D0-5CB4EBE2BECD}" type="datetimeFigureOut">
              <a:rPr lang="en-US" smtClean="0"/>
              <a:t>5/14/2023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06391E-9908-4610-9153-1D0324951055}" type="slidenum">
              <a:rPr lang="en-US" smtClean="0"/>
              <a:t>‹#›</a:t>
            </a:fld>
            <a:endParaRPr lang="en-US"/>
          </a:p>
        </p:txBody>
      </p:sp>
    </p:spTree>
    <p:extLst>
      <p:ext uri="{BB962C8B-B14F-4D97-AF65-F5344CB8AC3E}">
        <p14:creationId xmlns:p14="http://schemas.microsoft.com/office/powerpoint/2010/main" val="13082639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40946-EE4B-453D-993B-CE15ADD27B4D}" type="datetimeFigureOut">
              <a:rPr lang="en-US" smtClean="0"/>
              <a:t>5/14/2023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2F0B8-292F-41F2-BA4E-15874FE4575F}" type="slidenum">
              <a:rPr lang="en-US" smtClean="0"/>
              <a:t>‹#›</a:t>
            </a:fld>
            <a:endParaRPr lang="en-US"/>
          </a:p>
        </p:txBody>
      </p:sp>
    </p:spTree>
    <p:extLst>
      <p:ext uri="{BB962C8B-B14F-4D97-AF65-F5344CB8AC3E}">
        <p14:creationId xmlns:p14="http://schemas.microsoft.com/office/powerpoint/2010/main" val="353042009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CB34F76-056A-410A-985A-902FE3D18AEA}" type="datetimeFigureOut">
              <a:rPr lang="en-US" smtClean="0"/>
              <a:t>5/14/2023</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392752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B34F76-056A-410A-985A-902FE3D18AEA}"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214294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CB34F76-056A-410A-985A-902FE3D18AEA}" type="datetimeFigureOut">
              <a:rPr lang="en-US" smtClean="0"/>
              <a:t>5/14/2023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3339457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CB34F76-056A-410A-985A-902FE3D18AEA}" type="datetimeFigureOut">
              <a:rPr lang="en-US" smtClean="0"/>
              <a:t>5/14/2023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0139439E-5ABD-4E5C-ADBD-1FE4E8AE478B}"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999232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CB34F76-056A-410A-985A-902FE3D18AEA}" type="datetimeFigureOut">
              <a:rPr lang="en-US" smtClean="0"/>
              <a:t>5/14/2023</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1829334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CB34F76-056A-410A-985A-902FE3D18AEA}" type="datetimeFigureOut">
              <a:rPr lang="en-US" smtClean="0"/>
              <a:t>5/14/2023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2534153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CB34F76-056A-410A-985A-902FE3D18AEA}" type="datetimeFigureOut">
              <a:rPr lang="en-US" smtClean="0"/>
              <a:t>5/14/2023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331884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34F76-056A-410A-985A-902FE3D18AEA}"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2967584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CB34F76-056A-410A-985A-902FE3D18AEA}" type="datetimeFigureOut">
              <a:rPr lang="en-US" smtClean="0"/>
              <a:t>5/14/2023</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238724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34F76-056A-410A-985A-902FE3D18AEA}"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32285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FCB34F76-056A-410A-985A-902FE3D18AEA}" type="datetimeFigureOut">
              <a:rPr lang="en-US" smtClean="0"/>
              <a:t>5/14/2023</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270877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B34F76-056A-410A-985A-902FE3D18AEA}"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391611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B34F76-056A-410A-985A-902FE3D18AEA}" type="datetimeFigureOut">
              <a:rPr lang="en-US" smtClean="0"/>
              <a:t>5/14/2023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24386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B34F76-056A-410A-985A-902FE3D18AEA}" type="datetimeFigureOut">
              <a:rPr lang="en-US" smtClean="0"/>
              <a:t>5/14/2023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161893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34F76-056A-410A-985A-902FE3D18AEA}" type="datetimeFigureOut">
              <a:rPr lang="en-US" smtClean="0"/>
              <a:t>5/14/2023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84541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B34F76-056A-410A-985A-902FE3D18AEA}"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361146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B34F76-056A-410A-985A-902FE3D18AEA}"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39439E-5ABD-4E5C-ADBD-1FE4E8AE478B}" type="slidenum">
              <a:rPr lang="en-US" smtClean="0"/>
              <a:t>‹#›</a:t>
            </a:fld>
            <a:endParaRPr lang="en-US"/>
          </a:p>
        </p:txBody>
      </p:sp>
    </p:spTree>
    <p:extLst>
      <p:ext uri="{BB962C8B-B14F-4D97-AF65-F5344CB8AC3E}">
        <p14:creationId xmlns:p14="http://schemas.microsoft.com/office/powerpoint/2010/main" val="2030481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CB34F76-056A-410A-985A-902FE3D18AEA}" type="datetimeFigureOut">
              <a:rPr lang="en-US" smtClean="0"/>
              <a:t>5/14/2023</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139439E-5ABD-4E5C-ADBD-1FE4E8AE478B}" type="slidenum">
              <a:rPr lang="en-US" smtClean="0"/>
              <a:t>‹#›</a:t>
            </a:fld>
            <a:endParaRPr lang="en-US"/>
          </a:p>
        </p:txBody>
      </p:sp>
    </p:spTree>
    <p:extLst>
      <p:ext uri="{BB962C8B-B14F-4D97-AF65-F5344CB8AC3E}">
        <p14:creationId xmlns:p14="http://schemas.microsoft.com/office/powerpoint/2010/main" val="32073946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0A2C0E-0503-648F-8B98-94E25D4A4308}"/>
              </a:ext>
            </a:extLst>
          </p:cNvPr>
          <p:cNvGraphicFramePr>
            <a:graphicFrameLocks noGrp="1"/>
          </p:cNvGraphicFramePr>
          <p:nvPr/>
        </p:nvGraphicFramePr>
        <p:xfrm>
          <a:off x="380999" y="719665"/>
          <a:ext cx="11473543" cy="4581678"/>
        </p:xfrm>
        <a:graphic>
          <a:graphicData uri="http://schemas.openxmlformats.org/drawingml/2006/table">
            <a:tbl>
              <a:tblPr firstRow="1" bandRow="1">
                <a:tableStyleId>{5940675A-B579-460E-94D1-54222C63F5DA}</a:tableStyleId>
              </a:tblPr>
              <a:tblGrid>
                <a:gridCol w="8231267">
                  <a:extLst>
                    <a:ext uri="{9D8B030D-6E8A-4147-A177-3AD203B41FA5}">
                      <a16:colId xmlns:a16="http://schemas.microsoft.com/office/drawing/2014/main" val="116869897"/>
                    </a:ext>
                  </a:extLst>
                </a:gridCol>
                <a:gridCol w="3242276">
                  <a:extLst>
                    <a:ext uri="{9D8B030D-6E8A-4147-A177-3AD203B41FA5}">
                      <a16:colId xmlns:a16="http://schemas.microsoft.com/office/drawing/2014/main" val="293564341"/>
                    </a:ext>
                  </a:extLst>
                </a:gridCol>
              </a:tblGrid>
              <a:tr h="889999">
                <a:tc>
                  <a:txBody>
                    <a:bodyPr/>
                    <a:lstStyle/>
                    <a:p>
                      <a:pPr algn="ctr"/>
                      <a:r>
                        <a:rPr lang="ar-SA" sz="2200" b="1" dirty="0">
                          <a:cs typeface="+mj-cs"/>
                        </a:rPr>
                        <a:t>(صحتك تهمنا) الاسبوع العالمي للمضادات الحيوية</a:t>
                      </a:r>
                      <a:endParaRPr lang="en-GB" sz="2200" b="1" dirty="0">
                        <a:cs typeface="+mj-cs"/>
                      </a:endParaRPr>
                    </a:p>
                  </a:txBody>
                  <a:tcPr anchor="ctr"/>
                </a:tc>
                <a:tc>
                  <a:txBody>
                    <a:bodyPr/>
                    <a:lstStyle/>
                    <a:p>
                      <a:pPr algn="ctr"/>
                      <a:r>
                        <a:rPr lang="ar-IQ" sz="2200" b="1" dirty="0">
                          <a:cs typeface="+mj-cs"/>
                        </a:rPr>
                        <a:t>اسم النشاط</a:t>
                      </a:r>
                      <a:endParaRPr lang="en-GB" sz="2200" b="1" dirty="0">
                        <a:cs typeface="+mj-cs"/>
                      </a:endParaRPr>
                    </a:p>
                  </a:txBody>
                  <a:tcPr anchor="ctr"/>
                </a:tc>
                <a:extLst>
                  <a:ext uri="{0D108BD9-81ED-4DB2-BD59-A6C34878D82A}">
                    <a16:rowId xmlns:a16="http://schemas.microsoft.com/office/drawing/2014/main" val="2306363085"/>
                  </a:ext>
                </a:extLst>
              </a:tr>
              <a:tr h="889999">
                <a:tc>
                  <a:txBody>
                    <a:bodyPr/>
                    <a:lstStyle/>
                    <a:p>
                      <a:pPr algn="ctr"/>
                      <a:r>
                        <a:rPr lang="en-GB" sz="2200" b="1" dirty="0">
                          <a:cs typeface="+mj-cs"/>
                        </a:rPr>
                        <a:t>03/04/2023</a:t>
                      </a:r>
                    </a:p>
                  </a:txBody>
                  <a:tcPr anchor="ctr"/>
                </a:tc>
                <a:tc>
                  <a:txBody>
                    <a:bodyPr/>
                    <a:lstStyle/>
                    <a:p>
                      <a:pPr algn="ctr"/>
                      <a:r>
                        <a:rPr lang="ar-IQ" sz="2200" b="1" dirty="0">
                          <a:cs typeface="+mj-cs"/>
                        </a:rPr>
                        <a:t>موعد بدء وانتهاء النشاط</a:t>
                      </a:r>
                      <a:endParaRPr lang="en-GB" sz="2200" b="1" dirty="0">
                        <a:cs typeface="+mj-cs"/>
                      </a:endParaRPr>
                    </a:p>
                  </a:txBody>
                  <a:tcPr anchor="ctr"/>
                </a:tc>
                <a:extLst>
                  <a:ext uri="{0D108BD9-81ED-4DB2-BD59-A6C34878D82A}">
                    <a16:rowId xmlns:a16="http://schemas.microsoft.com/office/drawing/2014/main" val="56377323"/>
                  </a:ext>
                </a:extLst>
              </a:tr>
              <a:tr h="889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IQ" sz="2200" b="1" dirty="0">
                          <a:cs typeface="+mj-cs"/>
                        </a:rPr>
                        <a:t>ندوة</a:t>
                      </a:r>
                      <a:endParaRPr lang="en-GB" sz="2200" b="1" dirty="0">
                        <a:cs typeface="+mj-cs"/>
                      </a:endParaRPr>
                    </a:p>
                  </a:txBody>
                  <a:tcPr anchor="ctr"/>
                </a:tc>
                <a:tc>
                  <a:txBody>
                    <a:bodyPr/>
                    <a:lstStyle/>
                    <a:p>
                      <a:pPr algn="ctr"/>
                      <a:r>
                        <a:rPr lang="ar-IQ" sz="2200" b="1" dirty="0">
                          <a:cs typeface="+mj-cs"/>
                        </a:rPr>
                        <a:t>نوع النشاط</a:t>
                      </a:r>
                      <a:endParaRPr lang="en-GB" sz="2200" b="1" dirty="0">
                        <a:cs typeface="+mj-cs"/>
                      </a:endParaRPr>
                    </a:p>
                  </a:txBody>
                  <a:tcPr anchor="ctr"/>
                </a:tc>
                <a:extLst>
                  <a:ext uri="{0D108BD9-81ED-4DB2-BD59-A6C34878D82A}">
                    <a16:rowId xmlns:a16="http://schemas.microsoft.com/office/drawing/2014/main" val="439497526"/>
                  </a:ext>
                </a:extLst>
              </a:tr>
              <a:tr h="889999">
                <a:tc>
                  <a:txBody>
                    <a:bodyPr/>
                    <a:lstStyle/>
                    <a:p>
                      <a:pPr algn="ctr" rtl="1"/>
                      <a:r>
                        <a:rPr lang="ar-SA" sz="2200" b="1" dirty="0">
                          <a:cs typeface="+mj-cs"/>
                        </a:rPr>
                        <a:t>تأثيرات الهندسة الحيوية في صحة الانسان واهمية ومضار </a:t>
                      </a:r>
                      <a:r>
                        <a:rPr lang="ar-SA" sz="2200" b="1" dirty="0" err="1">
                          <a:cs typeface="+mj-cs"/>
                        </a:rPr>
                        <a:t>مايمكن</a:t>
                      </a:r>
                      <a:r>
                        <a:rPr lang="ar-SA" sz="2200" b="1" dirty="0">
                          <a:cs typeface="+mj-cs"/>
                        </a:rPr>
                        <a:t> تناوله من غذاء ودواء</a:t>
                      </a:r>
                      <a:endParaRPr lang="en-GB" sz="2200" b="1" dirty="0">
                        <a:cs typeface="+mj-cs"/>
                      </a:endParaRPr>
                    </a:p>
                  </a:txBody>
                  <a:tcPr anchor="ctr"/>
                </a:tc>
                <a:tc>
                  <a:txBody>
                    <a:bodyPr/>
                    <a:lstStyle/>
                    <a:p>
                      <a:pPr algn="ctr"/>
                      <a:r>
                        <a:rPr lang="ar-IQ" sz="2200" b="1" dirty="0">
                          <a:cs typeface="+mj-cs"/>
                        </a:rPr>
                        <a:t>وصف النشاط</a:t>
                      </a:r>
                      <a:endParaRPr lang="en-GB" sz="2200" b="1" dirty="0">
                        <a:cs typeface="+mj-cs"/>
                      </a:endParaRPr>
                    </a:p>
                  </a:txBody>
                  <a:tcPr anchor="ctr"/>
                </a:tc>
                <a:extLst>
                  <a:ext uri="{0D108BD9-81ED-4DB2-BD59-A6C34878D82A}">
                    <a16:rowId xmlns:a16="http://schemas.microsoft.com/office/drawing/2014/main" val="3748440121"/>
                  </a:ext>
                </a:extLst>
              </a:tr>
              <a:tr h="1021682">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dirty="0" err="1">
                          <a:cs typeface="+mj-cs"/>
                        </a:rPr>
                        <a:t>م.م</a:t>
                      </a:r>
                      <a:r>
                        <a:rPr lang="ar-SA" sz="2200" b="1" dirty="0">
                          <a:cs typeface="+mj-cs"/>
                        </a:rPr>
                        <a:t>. زهراء حميد محمد</a:t>
                      </a:r>
                      <a:endParaRPr lang="ar-IQ" sz="2200" b="1" dirty="0">
                        <a:cs typeface="+mj-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en-GB" sz="2200" b="1">
                          <a:cs typeface="+mj-cs"/>
                        </a:rPr>
                        <a:t>engzahraahameed@gmail.com</a:t>
                      </a:r>
                      <a:endParaRPr lang="ar-SA" sz="2200" b="1" dirty="0">
                        <a:cs typeface="+mj-cs"/>
                      </a:endParaRPr>
                    </a:p>
                  </a:txBody>
                  <a:tcPr anchor="ctr"/>
                </a:tc>
                <a:tc>
                  <a:txBody>
                    <a:bodyPr/>
                    <a:lstStyle/>
                    <a:p>
                      <a:pPr algn="ctr"/>
                      <a:r>
                        <a:rPr lang="ar-IQ" sz="2200" b="1" dirty="0">
                          <a:cs typeface="+mj-cs"/>
                        </a:rPr>
                        <a:t>حساب مسؤول النشاط ووسائل الاتصال</a:t>
                      </a:r>
                      <a:endParaRPr lang="en-GB" sz="2200" b="1" dirty="0">
                        <a:cs typeface="+mj-cs"/>
                      </a:endParaRPr>
                    </a:p>
                  </a:txBody>
                  <a:tcPr anchor="ctr"/>
                </a:tc>
                <a:extLst>
                  <a:ext uri="{0D108BD9-81ED-4DB2-BD59-A6C34878D82A}">
                    <a16:rowId xmlns:a16="http://schemas.microsoft.com/office/drawing/2014/main" val="751090080"/>
                  </a:ext>
                </a:extLst>
              </a:tr>
            </a:tbl>
          </a:graphicData>
        </a:graphic>
      </p:graphicFrame>
    </p:spTree>
    <p:extLst>
      <p:ext uri="{BB962C8B-B14F-4D97-AF65-F5344CB8AC3E}">
        <p14:creationId xmlns:p14="http://schemas.microsoft.com/office/powerpoint/2010/main" val="368892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2389" y="154562"/>
            <a:ext cx="8666329" cy="830997"/>
          </a:xfrm>
          <a:prstGeom prst="rect">
            <a:avLst/>
          </a:prstGeom>
        </p:spPr>
        <p:txBody>
          <a:bodyPr wrap="square">
            <a:spAutoFit/>
          </a:bodyPr>
          <a:lstStyle/>
          <a:p>
            <a:r>
              <a:rPr lang="en-US" sz="4800" b="1">
                <a:solidFill>
                  <a:srgbClr val="FFFF00"/>
                </a:solidFill>
                <a:latin typeface="Times New Roman" panose="02020603050405020304" pitchFamily="18" charset="0"/>
                <a:cs typeface="Times New Roman" panose="02020603050405020304" pitchFamily="18" charset="0"/>
              </a:rPr>
              <a:t>How to choose your probiotic</a:t>
            </a:r>
          </a:p>
        </p:txBody>
      </p:sp>
      <p:cxnSp>
        <p:nvCxnSpPr>
          <p:cNvPr id="4" name="Straight Connector 3"/>
          <p:cNvCxnSpPr/>
          <p:nvPr/>
        </p:nvCxnSpPr>
        <p:spPr>
          <a:xfrm>
            <a:off x="1400818" y="1300527"/>
            <a:ext cx="9416926"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6" name="Straight Connector 5"/>
          <p:cNvCxnSpPr/>
          <p:nvPr/>
        </p:nvCxnSpPr>
        <p:spPr>
          <a:xfrm flipH="1">
            <a:off x="1400818" y="1300527"/>
            <a:ext cx="6047" cy="3774468"/>
          </a:xfrm>
          <a:prstGeom prst="line">
            <a:avLst/>
          </a:prstGeom>
        </p:spPr>
        <p:style>
          <a:lnRef idx="3">
            <a:schemeClr val="accent5"/>
          </a:lnRef>
          <a:fillRef idx="0">
            <a:schemeClr val="accent5"/>
          </a:fillRef>
          <a:effectRef idx="2">
            <a:schemeClr val="accent5"/>
          </a:effectRef>
          <a:fontRef idx="minor">
            <a:schemeClr val="tx1"/>
          </a:fontRef>
        </p:style>
      </p:cxnSp>
      <p:sp>
        <p:nvSpPr>
          <p:cNvPr id="8" name="Oval 7"/>
          <p:cNvSpPr/>
          <p:nvPr/>
        </p:nvSpPr>
        <p:spPr>
          <a:xfrm>
            <a:off x="113447" y="4872251"/>
            <a:ext cx="2925047" cy="166502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a:solidFill>
                  <a:srgbClr val="FF0000"/>
                </a:solidFill>
              </a:rPr>
              <a:t>L. acidophilus </a:t>
            </a:r>
          </a:p>
          <a:p>
            <a:pPr algn="ctr"/>
            <a:r>
              <a:rPr lang="en-US" sz="2000" b="1">
                <a:solidFill>
                  <a:schemeClr val="bg1"/>
                </a:solidFill>
              </a:rPr>
              <a:t>Acts as an effective strain to regenerate skin</a:t>
            </a:r>
          </a:p>
        </p:txBody>
      </p:sp>
      <p:cxnSp>
        <p:nvCxnSpPr>
          <p:cNvPr id="10" name="Straight Connector 9"/>
          <p:cNvCxnSpPr/>
          <p:nvPr/>
        </p:nvCxnSpPr>
        <p:spPr>
          <a:xfrm>
            <a:off x="2671050" y="1282468"/>
            <a:ext cx="10537" cy="1359385"/>
          </a:xfrm>
          <a:prstGeom prst="line">
            <a:avLst/>
          </a:prstGeom>
        </p:spPr>
        <p:style>
          <a:lnRef idx="3">
            <a:schemeClr val="accent4"/>
          </a:lnRef>
          <a:fillRef idx="0">
            <a:schemeClr val="accent4"/>
          </a:fillRef>
          <a:effectRef idx="2">
            <a:schemeClr val="accent4"/>
          </a:effectRef>
          <a:fontRef idx="minor">
            <a:schemeClr val="tx1"/>
          </a:fontRef>
        </p:style>
      </p:cxnSp>
      <p:sp>
        <p:nvSpPr>
          <p:cNvPr id="11" name="Oval 10"/>
          <p:cNvSpPr/>
          <p:nvPr/>
        </p:nvSpPr>
        <p:spPr>
          <a:xfrm>
            <a:off x="1487938" y="2428434"/>
            <a:ext cx="2660981" cy="151841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a:solidFill>
                  <a:srgbClr val="FF0000"/>
                </a:solidFill>
              </a:rPr>
              <a:t>Bifidobacterium</a:t>
            </a:r>
          </a:p>
          <a:p>
            <a:pPr algn="ctr"/>
            <a:r>
              <a:rPr lang="en-US" sz="2000" b="1">
                <a:solidFill>
                  <a:schemeClr val="bg1"/>
                </a:solidFill>
              </a:rPr>
              <a:t>prevents obesity</a:t>
            </a:r>
          </a:p>
          <a:p>
            <a:pPr algn="ctr"/>
            <a:endParaRPr lang="en-US"/>
          </a:p>
        </p:txBody>
      </p:sp>
      <p:cxnSp>
        <p:nvCxnSpPr>
          <p:cNvPr id="15" name="Straight Connector 14"/>
          <p:cNvCxnSpPr/>
          <p:nvPr/>
        </p:nvCxnSpPr>
        <p:spPr>
          <a:xfrm>
            <a:off x="4372929" y="1282468"/>
            <a:ext cx="36137" cy="3544958"/>
          </a:xfrm>
          <a:prstGeom prst="line">
            <a:avLst/>
          </a:prstGeom>
        </p:spPr>
        <p:style>
          <a:lnRef idx="3">
            <a:schemeClr val="accent5"/>
          </a:lnRef>
          <a:fillRef idx="0">
            <a:schemeClr val="accent5"/>
          </a:fillRef>
          <a:effectRef idx="2">
            <a:schemeClr val="accent5"/>
          </a:effectRef>
          <a:fontRef idx="minor">
            <a:schemeClr val="tx1"/>
          </a:fontRef>
        </p:style>
      </p:cxnSp>
      <p:sp>
        <p:nvSpPr>
          <p:cNvPr id="16" name="Oval 15"/>
          <p:cNvSpPr/>
          <p:nvPr/>
        </p:nvSpPr>
        <p:spPr>
          <a:xfrm>
            <a:off x="3131613" y="4872251"/>
            <a:ext cx="3050823" cy="166502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300" b="1">
                <a:solidFill>
                  <a:srgbClr val="FF0000"/>
                </a:solidFill>
              </a:rPr>
              <a:t>S. Thermophilus</a:t>
            </a:r>
          </a:p>
          <a:p>
            <a:pPr algn="ctr"/>
            <a:r>
              <a:rPr lang="en-US" sz="2000" b="1">
                <a:solidFill>
                  <a:schemeClr val="bg1"/>
                </a:solidFill>
              </a:rPr>
              <a:t>Improves nutritional status</a:t>
            </a:r>
          </a:p>
        </p:txBody>
      </p:sp>
      <p:cxnSp>
        <p:nvCxnSpPr>
          <p:cNvPr id="17" name="Straight Connector 16"/>
          <p:cNvCxnSpPr/>
          <p:nvPr/>
        </p:nvCxnSpPr>
        <p:spPr>
          <a:xfrm>
            <a:off x="6039260" y="1300527"/>
            <a:ext cx="10537" cy="1359385"/>
          </a:xfrm>
          <a:prstGeom prst="line">
            <a:avLst/>
          </a:prstGeom>
        </p:spPr>
        <p:style>
          <a:lnRef idx="3">
            <a:schemeClr val="accent4"/>
          </a:lnRef>
          <a:fillRef idx="0">
            <a:schemeClr val="accent4"/>
          </a:fillRef>
          <a:effectRef idx="2">
            <a:schemeClr val="accent4"/>
          </a:effectRef>
          <a:fontRef idx="minor">
            <a:schemeClr val="tx1"/>
          </a:fontRef>
        </p:style>
      </p:cxnSp>
      <p:sp>
        <p:nvSpPr>
          <p:cNvPr id="18" name="Oval 17"/>
          <p:cNvSpPr/>
          <p:nvPr/>
        </p:nvSpPr>
        <p:spPr>
          <a:xfrm>
            <a:off x="4800087" y="2428433"/>
            <a:ext cx="2584169" cy="151841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a:solidFill>
                  <a:srgbClr val="FF0000"/>
                </a:solidFill>
              </a:rPr>
              <a:t>Lactobacillus</a:t>
            </a:r>
          </a:p>
          <a:p>
            <a:pPr algn="ctr"/>
            <a:r>
              <a:rPr lang="en-US" sz="2000" b="1">
                <a:solidFill>
                  <a:schemeClr val="bg1"/>
                </a:solidFill>
              </a:rPr>
              <a:t>Improves oral health</a:t>
            </a:r>
          </a:p>
        </p:txBody>
      </p:sp>
      <p:cxnSp>
        <p:nvCxnSpPr>
          <p:cNvPr id="20" name="Straight Connector 19"/>
          <p:cNvCxnSpPr/>
          <p:nvPr/>
        </p:nvCxnSpPr>
        <p:spPr>
          <a:xfrm flipH="1">
            <a:off x="7679991" y="1313910"/>
            <a:ext cx="4772" cy="3544958"/>
          </a:xfrm>
          <a:prstGeom prst="line">
            <a:avLst/>
          </a:prstGeom>
        </p:spPr>
        <p:style>
          <a:lnRef idx="3">
            <a:schemeClr val="accent5"/>
          </a:lnRef>
          <a:fillRef idx="0">
            <a:schemeClr val="accent5"/>
          </a:fillRef>
          <a:effectRef idx="2">
            <a:schemeClr val="accent5"/>
          </a:effectRef>
          <a:fontRef idx="minor">
            <a:schemeClr val="tx1"/>
          </a:fontRef>
        </p:style>
      </p:cxnSp>
      <p:sp>
        <p:nvSpPr>
          <p:cNvPr id="21" name="Oval 20"/>
          <p:cNvSpPr/>
          <p:nvPr/>
        </p:nvSpPr>
        <p:spPr>
          <a:xfrm>
            <a:off x="6275554" y="4899016"/>
            <a:ext cx="2970188" cy="166502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300" b="1">
                <a:solidFill>
                  <a:srgbClr val="FF0000"/>
                </a:solidFill>
              </a:rPr>
              <a:t>Saccharomyces</a:t>
            </a:r>
          </a:p>
          <a:p>
            <a:pPr algn="ctr"/>
            <a:r>
              <a:rPr lang="en-US" sz="2000" b="1">
                <a:solidFill>
                  <a:schemeClr val="bg1"/>
                </a:solidFill>
              </a:rPr>
              <a:t>Improves immunity</a:t>
            </a:r>
          </a:p>
        </p:txBody>
      </p:sp>
      <p:cxnSp>
        <p:nvCxnSpPr>
          <p:cNvPr id="37" name="Straight Connector 36"/>
          <p:cNvCxnSpPr/>
          <p:nvPr/>
        </p:nvCxnSpPr>
        <p:spPr>
          <a:xfrm>
            <a:off x="9294293" y="1300527"/>
            <a:ext cx="10537" cy="1359385"/>
          </a:xfrm>
          <a:prstGeom prst="line">
            <a:avLst/>
          </a:prstGeom>
        </p:spPr>
        <p:style>
          <a:lnRef idx="3">
            <a:schemeClr val="accent4"/>
          </a:lnRef>
          <a:fillRef idx="0">
            <a:schemeClr val="accent4"/>
          </a:fillRef>
          <a:effectRef idx="2">
            <a:schemeClr val="accent4"/>
          </a:effectRef>
          <a:fontRef idx="minor">
            <a:schemeClr val="tx1"/>
          </a:fontRef>
        </p:style>
      </p:cxnSp>
      <p:sp>
        <p:nvSpPr>
          <p:cNvPr id="38" name="Oval 37"/>
          <p:cNvSpPr/>
          <p:nvPr/>
        </p:nvSpPr>
        <p:spPr>
          <a:xfrm>
            <a:off x="8190718" y="2428433"/>
            <a:ext cx="2236172" cy="151841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a:solidFill>
                  <a:srgbClr val="FF0000"/>
                </a:solidFill>
              </a:rPr>
              <a:t>E. Coli</a:t>
            </a:r>
          </a:p>
          <a:p>
            <a:pPr algn="ctr"/>
            <a:r>
              <a:rPr lang="en-US" sz="2000" b="1">
                <a:solidFill>
                  <a:schemeClr val="bg1"/>
                </a:solidFill>
              </a:rPr>
              <a:t>Treats osteoporosis</a:t>
            </a:r>
          </a:p>
        </p:txBody>
      </p:sp>
      <p:cxnSp>
        <p:nvCxnSpPr>
          <p:cNvPr id="39" name="Straight Connector 38"/>
          <p:cNvCxnSpPr/>
          <p:nvPr/>
        </p:nvCxnSpPr>
        <p:spPr>
          <a:xfrm>
            <a:off x="10817744" y="1300527"/>
            <a:ext cx="0" cy="3740223"/>
          </a:xfrm>
          <a:prstGeom prst="line">
            <a:avLst/>
          </a:prstGeom>
        </p:spPr>
        <p:style>
          <a:lnRef idx="3">
            <a:schemeClr val="accent5"/>
          </a:lnRef>
          <a:fillRef idx="0">
            <a:schemeClr val="accent5"/>
          </a:fillRef>
          <a:effectRef idx="2">
            <a:schemeClr val="accent5"/>
          </a:effectRef>
          <a:fontRef idx="minor">
            <a:schemeClr val="tx1"/>
          </a:fontRef>
        </p:style>
      </p:cxnSp>
      <p:sp>
        <p:nvSpPr>
          <p:cNvPr id="40" name="Oval 39"/>
          <p:cNvSpPr/>
          <p:nvPr/>
        </p:nvSpPr>
        <p:spPr>
          <a:xfrm>
            <a:off x="9338860" y="4872251"/>
            <a:ext cx="2753056" cy="166502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900" b="1">
                <a:solidFill>
                  <a:srgbClr val="FF0000"/>
                </a:solidFill>
              </a:rPr>
              <a:t>Lacticaseibacillus rhamnosus </a:t>
            </a:r>
          </a:p>
          <a:p>
            <a:pPr algn="ctr"/>
            <a:r>
              <a:rPr lang="en-US" sz="1900" b="1">
                <a:solidFill>
                  <a:schemeClr val="bg1"/>
                </a:solidFill>
              </a:rPr>
              <a:t>Improves intestinal health</a:t>
            </a:r>
          </a:p>
        </p:txBody>
      </p:sp>
    </p:spTree>
    <p:extLst>
      <p:ext uri="{BB962C8B-B14F-4D97-AF65-F5344CB8AC3E}">
        <p14:creationId xmlns:p14="http://schemas.microsoft.com/office/powerpoint/2010/main" val="4842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ircle(in)">
                                      <p:cBhvr>
                                        <p:cTn id="23" dur="2000"/>
                                        <p:tgtEl>
                                          <p:spTgt spid="38"/>
                                        </p:tgtEl>
                                      </p:cBhvr>
                                    </p:animEffect>
                                  </p:childTnLst>
                                </p:cTn>
                              </p:par>
                              <p:par>
                                <p:cTn id="24" presetID="6" presetClass="entr" presetSubtype="16"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circle(in)">
                                      <p:cBhvr>
                                        <p:cTn id="26" dur="2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par>
                                <p:cTn id="40" presetID="6"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ircle(in)">
                                      <p:cBhvr>
                                        <p:cTn id="47" dur="2000"/>
                                        <p:tgtEl>
                                          <p:spTgt spid="21"/>
                                        </p:tgtEl>
                                      </p:cBhvr>
                                    </p:animEffect>
                                  </p:childTnLst>
                                </p:cTn>
                              </p:par>
                              <p:par>
                                <p:cTn id="48" presetID="6" presetClass="entr" presetSubtype="16"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circle(in)">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circle(in)">
                                      <p:cBhvr>
                                        <p:cTn id="55" dur="2000"/>
                                        <p:tgtEl>
                                          <p:spTgt spid="39"/>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circle(in)">
                                      <p:cBhvr>
                                        <p:cTn id="58"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animBg="1"/>
      <p:bldP spid="18" grpId="0" animBg="1"/>
      <p:bldP spid="21" grpId="0" animBg="1"/>
      <p:bldP spid="38"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4436"/>
            <a:ext cx="6096000" cy="1446550"/>
          </a:xfrm>
          <a:prstGeom prst="rect">
            <a:avLst/>
          </a:prstGeom>
        </p:spPr>
        <p:txBody>
          <a:bodyPr>
            <a:spAutoFit/>
          </a:bodyPr>
          <a:lstStyle/>
          <a:p>
            <a:r>
              <a:rPr lang="en-US" sz="4400" b="1">
                <a:solidFill>
                  <a:srgbClr val="FFFF00"/>
                </a:solidFill>
                <a:latin typeface="Times New Roman" panose="02020603050405020304" pitchFamily="18" charset="0"/>
                <a:cs typeface="Times New Roman" panose="02020603050405020304" pitchFamily="18" charset="0"/>
              </a:rPr>
              <a:t>Isolation of Probiotics</a:t>
            </a:r>
          </a:p>
          <a:p>
            <a:endParaRPr lang="en-US" sz="4400" b="1">
              <a:solidFill>
                <a:srgbClr val="FFFF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3492" y="1029344"/>
            <a:ext cx="5139418" cy="5632311"/>
          </a:xfrm>
          <a:prstGeom prst="rect">
            <a:avLst/>
          </a:prstGeom>
        </p:spPr>
        <p:txBody>
          <a:bodyPr wrap="square">
            <a:spAutoFit/>
          </a:bodyPr>
          <a:lstStyle/>
          <a:p>
            <a:pPr algn="just">
              <a:lnSpc>
                <a:spcPct val="150000"/>
              </a:lnSpc>
            </a:pPr>
            <a:r>
              <a:rPr lang="en-US" sz="2000">
                <a:latin typeface="Times New Roman" panose="02020603050405020304" pitchFamily="18" charset="0"/>
                <a:cs typeface="Times New Roman" panose="02020603050405020304" pitchFamily="18" charset="0"/>
              </a:rPr>
              <a:t>The most popular sources mentioned for the isolation of probiotic strains are dairy products, particularly those containing Lactobacillus and Bifidobacterium, such as milk, kefir grains, cheese, yogurt, and breast milk. The methods employed for their selection and isolation showed in Figure. Strain identification, clustering, and selection of representative candidates for further in vitro and in vivo screening tests are all possible using isolation methods and subsequent PCR genotyping. Other isolation techniques are shown in (b). </a:t>
            </a:r>
          </a:p>
        </p:txBody>
      </p:sp>
      <p:pic>
        <p:nvPicPr>
          <p:cNvPr id="4" name="Picture 3" descr="Microorganisms | Free Full-Text | Strategies for the Identification and  Assessment of Bacterial Strains with Specific Probiotic Traits | HTML"/>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1" y="0"/>
            <a:ext cx="6705599" cy="6858000"/>
          </a:xfrm>
          <a:prstGeom prst="rect">
            <a:avLst/>
          </a:prstGeom>
          <a:noFill/>
          <a:ln>
            <a:noFill/>
          </a:ln>
        </p:spPr>
      </p:pic>
    </p:spTree>
    <p:extLst>
      <p:ext uri="{BB962C8B-B14F-4D97-AF65-F5344CB8AC3E}">
        <p14:creationId xmlns:p14="http://schemas.microsoft.com/office/powerpoint/2010/main" val="3168675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458" y="1526877"/>
            <a:ext cx="6457123" cy="4524315"/>
          </a:xfrm>
          <a:prstGeom prst="rect">
            <a:avLst/>
          </a:prstGeom>
        </p:spPr>
        <p:txBody>
          <a:bodyPr wrap="square">
            <a:spAutoFit/>
          </a:bodyPr>
          <a:lstStyle/>
          <a:p>
            <a:pPr algn="r" rtl="1"/>
            <a:r>
              <a:rPr lang="en-US" sz="3200" b="1">
                <a:latin typeface="Times New Roman" panose="02020603050405020304" pitchFamily="18" charset="0"/>
                <a:cs typeface="Times New Roman" panose="02020603050405020304" pitchFamily="18" charset="0"/>
              </a:rPr>
              <a:t>• </a:t>
            </a:r>
            <a:r>
              <a:rPr lang="ar-IQ" sz="3200" b="1">
                <a:latin typeface="Times New Roman" panose="02020603050405020304" pitchFamily="18" charset="0"/>
                <a:cs typeface="Times New Roman" panose="02020603050405020304" pitchFamily="18" charset="0"/>
              </a:rPr>
              <a:t>غير مسببة للأمراض</a:t>
            </a:r>
          </a:p>
          <a:p>
            <a:pPr algn="r" rtl="1"/>
            <a:r>
              <a:rPr lang="ar-IQ" sz="3200" b="1">
                <a:latin typeface="Times New Roman" panose="02020603050405020304" pitchFamily="18" charset="0"/>
                <a:cs typeface="Times New Roman" panose="02020603050405020304" pitchFamily="18" charset="0"/>
              </a:rPr>
              <a:t>• غير سامة</a:t>
            </a:r>
          </a:p>
          <a:p>
            <a:pPr algn="r" rtl="1"/>
            <a:r>
              <a:rPr lang="ar-IQ" sz="3200" b="1">
                <a:latin typeface="Times New Roman" panose="02020603050405020304" pitchFamily="18" charset="0"/>
                <a:cs typeface="Times New Roman" panose="02020603050405020304" pitchFamily="18" charset="0"/>
              </a:rPr>
              <a:t>• مقاومة لحمض المعدة</a:t>
            </a:r>
          </a:p>
          <a:p>
            <a:pPr algn="r" rtl="1"/>
            <a:r>
              <a:rPr lang="ar-IQ" sz="3200" b="1">
                <a:latin typeface="Times New Roman" panose="02020603050405020304" pitchFamily="18" charset="0"/>
                <a:cs typeface="Times New Roman" panose="02020603050405020304" pitchFamily="18" charset="0"/>
              </a:rPr>
              <a:t>• الالتصاق بنسيج الأمعاء الظهاري</a:t>
            </a:r>
          </a:p>
          <a:p>
            <a:pPr algn="r" rtl="1"/>
            <a:r>
              <a:rPr lang="ar-IQ" sz="3200" b="1">
                <a:latin typeface="Times New Roman" panose="02020603050405020304" pitchFamily="18" charset="0"/>
                <a:cs typeface="Times New Roman" panose="02020603050405020304" pitchFamily="18" charset="0"/>
              </a:rPr>
              <a:t>• إنتاج مواد مضادة للبكتيريا الضارة</a:t>
            </a:r>
          </a:p>
          <a:p>
            <a:pPr algn="r" rtl="1"/>
            <a:r>
              <a:rPr lang="ar-IQ" sz="3200" b="1">
                <a:latin typeface="Times New Roman" panose="02020603050405020304" pitchFamily="18" charset="0"/>
                <a:cs typeface="Times New Roman" panose="02020603050405020304" pitchFamily="18" charset="0"/>
              </a:rPr>
              <a:t>• يستمر لفترات قصيرة في الجهاز الهضمي</a:t>
            </a:r>
          </a:p>
          <a:p>
            <a:pPr algn="r" rtl="1"/>
            <a:r>
              <a:rPr lang="ar-IQ" sz="3200" b="1">
                <a:latin typeface="Times New Roman" panose="02020603050405020304" pitchFamily="18" charset="0"/>
                <a:cs typeface="Times New Roman" panose="02020603050405020304" pitchFamily="18" charset="0"/>
              </a:rPr>
              <a:t>• قادرة على مقاومة الآليات المضادة للبكتيريا</a:t>
            </a:r>
          </a:p>
          <a:p>
            <a:pPr algn="r" rtl="1"/>
            <a:r>
              <a:rPr lang="ar-IQ" sz="3200" b="1">
                <a:latin typeface="Times New Roman" panose="02020603050405020304" pitchFamily="18" charset="0"/>
                <a:cs typeface="Times New Roman" panose="02020603050405020304" pitchFamily="18" charset="0"/>
              </a:rPr>
              <a:t>  التي تعمل في القناة الهضمية</a:t>
            </a:r>
          </a:p>
          <a:p>
            <a:pPr algn="r" rtl="1"/>
            <a:r>
              <a:rPr lang="ar-IQ" sz="3200" b="1">
                <a:latin typeface="Times New Roman" panose="02020603050405020304" pitchFamily="18" charset="0"/>
                <a:cs typeface="Times New Roman" panose="02020603050405020304" pitchFamily="18" charset="0"/>
              </a:rPr>
              <a:t>• مقاومة لحمض الصفراء</a:t>
            </a:r>
            <a:endParaRPr lang="en-US" sz="3200" b="1">
              <a:latin typeface="Times New Roman" panose="02020603050405020304" pitchFamily="18" charset="0"/>
              <a:cs typeface="Times New Roman" panose="02020603050405020304" pitchFamily="18" charset="0"/>
            </a:endParaRPr>
          </a:p>
        </p:txBody>
      </p:sp>
      <p:sp>
        <p:nvSpPr>
          <p:cNvPr id="3" name="Rectangle 2"/>
          <p:cNvSpPr/>
          <p:nvPr/>
        </p:nvSpPr>
        <p:spPr>
          <a:xfrm>
            <a:off x="87466" y="262719"/>
            <a:ext cx="6834563" cy="923330"/>
          </a:xfrm>
          <a:prstGeom prst="rect">
            <a:avLst/>
          </a:prstGeom>
        </p:spPr>
        <p:txBody>
          <a:bodyPr wrap="none">
            <a:spAutoFit/>
          </a:bodyPr>
          <a:lstStyle/>
          <a:p>
            <a:r>
              <a:rPr lang="en-US" sz="5400" b="1">
                <a:solidFill>
                  <a:srgbClr val="FFFF00"/>
                </a:solidFill>
                <a:latin typeface="Times New Roman" panose="02020603050405020304" pitchFamily="18" charset="0"/>
                <a:cs typeface="Times New Roman" panose="02020603050405020304" pitchFamily="18" charset="0"/>
              </a:rPr>
              <a:t>Features of Probiotics </a:t>
            </a:r>
          </a:p>
        </p:txBody>
      </p:sp>
      <p:pic>
        <p:nvPicPr>
          <p:cNvPr id="4100" name="Picture 4" descr="Probiotic Foods List: The Best Food Sources for Probiotics – Nature Ma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8964" y="955964"/>
            <a:ext cx="5273036" cy="5902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032070"/>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Reasons To Consider Probiotics for Acne | Vitag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75315">
            <a:off x="319426" y="387928"/>
            <a:ext cx="3777492" cy="61791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522299" y="79576"/>
            <a:ext cx="7488588" cy="923330"/>
          </a:xfrm>
          <a:prstGeom prst="rect">
            <a:avLst/>
          </a:prstGeom>
        </p:spPr>
        <p:txBody>
          <a:bodyPr wrap="none">
            <a:spAutoFit/>
          </a:bodyPr>
          <a:lstStyle/>
          <a:p>
            <a:r>
              <a:rPr lang="en-US" sz="5400" b="1">
                <a:solidFill>
                  <a:srgbClr val="FFFF00"/>
                </a:solidFill>
                <a:latin typeface="Times New Roman" panose="02020603050405020304" pitchFamily="18" charset="0"/>
                <a:cs typeface="Times New Roman" panose="02020603050405020304" pitchFamily="18" charset="0"/>
              </a:rPr>
              <a:t>What are Probiotics Do?</a:t>
            </a:r>
          </a:p>
        </p:txBody>
      </p:sp>
      <p:sp>
        <p:nvSpPr>
          <p:cNvPr id="4" name="Rectangle 3"/>
          <p:cNvSpPr/>
          <p:nvPr/>
        </p:nvSpPr>
        <p:spPr>
          <a:xfrm>
            <a:off x="4080164" y="1085392"/>
            <a:ext cx="7938654" cy="2185214"/>
          </a:xfrm>
          <a:prstGeom prst="rect">
            <a:avLst/>
          </a:prstGeom>
        </p:spPr>
        <p:txBody>
          <a:bodyPr wrap="square">
            <a:spAutoFit/>
          </a:bodyPr>
          <a:lstStyle/>
          <a:p>
            <a:pPr marL="457200" indent="-457200" algn="just" rtl="1">
              <a:buFont typeface="Arial" panose="020B0604020202020204" pitchFamily="34" charset="0"/>
              <a:buChar char="•"/>
            </a:pPr>
            <a:r>
              <a:rPr lang="ar-IQ" sz="3200" b="1">
                <a:solidFill>
                  <a:srgbClr val="FFFF00"/>
                </a:solidFill>
                <a:latin typeface="Times New Roman" panose="02020603050405020304" pitchFamily="18" charset="0"/>
                <a:cs typeface="Times New Roman" panose="02020603050405020304" pitchFamily="18" charset="0"/>
              </a:rPr>
              <a:t>علاج الإسهال والوقاية منه</a:t>
            </a:r>
            <a:endParaRPr lang="en-US" sz="3200" b="1">
              <a:solidFill>
                <a:srgbClr val="FFFF00"/>
              </a:solidFill>
              <a:latin typeface="Times New Roman" panose="02020603050405020304" pitchFamily="18" charset="0"/>
              <a:cs typeface="Times New Roman" panose="02020603050405020304" pitchFamily="18" charset="0"/>
            </a:endParaRPr>
          </a:p>
          <a:p>
            <a:pPr algn="just" rtl="1"/>
            <a:r>
              <a:rPr lang="en-US" sz="2600" b="1">
                <a:latin typeface="Times New Roman" panose="02020603050405020304" pitchFamily="18" charset="0"/>
                <a:cs typeface="Times New Roman" panose="02020603050405020304" pitchFamily="18" charset="0"/>
              </a:rPr>
              <a:t>تقضي </a:t>
            </a:r>
            <a:r>
              <a:rPr lang="en-US" sz="2600" b="1">
                <a:solidFill>
                  <a:srgbClr val="FFFF00"/>
                </a:solidFill>
                <a:latin typeface="Times New Roman" panose="02020603050405020304" pitchFamily="18" charset="0"/>
                <a:cs typeface="Times New Roman" panose="02020603050405020304" pitchFamily="18" charset="0"/>
              </a:rPr>
              <a:t>المضادات الحيوية </a:t>
            </a:r>
            <a:r>
              <a:rPr lang="en-US" sz="2600" b="1">
                <a:latin typeface="Times New Roman" panose="02020603050405020304" pitchFamily="18" charset="0"/>
                <a:cs typeface="Times New Roman" panose="02020603050405020304" pitchFamily="18" charset="0"/>
              </a:rPr>
              <a:t>على البكتيريا الضارة لكنها في نفس الوقت تقتل نسبة البكتيريا النافعة الطبيعية في الجسم، الأمر الذي يسبب الإسهال. لذلك فإن من فوائد تناول حبوب البروبيوتيك مع المضادات الحيوية الحفاظ على توازن البكتيريا النافعة في الجهاز الهضمي، وبالتالي منع </a:t>
            </a:r>
            <a:r>
              <a:rPr lang="ar-IQ" sz="2600" b="1">
                <a:latin typeface="Times New Roman" panose="02020603050405020304" pitchFamily="18" charset="0"/>
                <a:cs typeface="Times New Roman" panose="02020603050405020304" pitchFamily="18" charset="0"/>
              </a:rPr>
              <a:t>الاسهال.</a:t>
            </a:r>
            <a:endParaRPr lang="en-US" sz="2600" b="1">
              <a:latin typeface="Times New Roman" panose="02020603050405020304" pitchFamily="18" charset="0"/>
              <a:cs typeface="Times New Roman" panose="02020603050405020304" pitchFamily="18" charset="0"/>
            </a:endParaRPr>
          </a:p>
        </p:txBody>
      </p:sp>
      <p:sp>
        <p:nvSpPr>
          <p:cNvPr id="6" name="Rectangle 5"/>
          <p:cNvSpPr/>
          <p:nvPr/>
        </p:nvSpPr>
        <p:spPr>
          <a:xfrm>
            <a:off x="4156364" y="3967851"/>
            <a:ext cx="7786254" cy="1723549"/>
          </a:xfrm>
          <a:prstGeom prst="rect">
            <a:avLst/>
          </a:prstGeom>
        </p:spPr>
        <p:txBody>
          <a:bodyPr wrap="square">
            <a:spAutoFit/>
          </a:bodyPr>
          <a:lstStyle/>
          <a:p>
            <a:pPr marL="457200" indent="-457200" algn="r" rtl="1">
              <a:buFont typeface="Arial" panose="020B0604020202020204" pitchFamily="34" charset="0"/>
              <a:buChar char="•"/>
            </a:pPr>
            <a:r>
              <a:rPr lang="en-US" sz="2800" b="1">
                <a:solidFill>
                  <a:srgbClr val="FFFF00"/>
                </a:solidFill>
                <a:latin typeface="Times New Roman" panose="02020603050405020304" pitchFamily="18" charset="0"/>
                <a:cs typeface="Times New Roman" panose="02020603050405020304" pitchFamily="18" charset="0"/>
              </a:rPr>
              <a:t>تقليل أعراض اضطرابات الجهاز الهضمي</a:t>
            </a:r>
          </a:p>
          <a:p>
            <a:pPr algn="r" rtl="1"/>
            <a:r>
              <a:rPr lang="en-US" sz="2800" b="1">
                <a:latin typeface="Times New Roman" panose="02020603050405020304" pitchFamily="18" charset="0"/>
                <a:cs typeface="Times New Roman" panose="02020603050405020304" pitchFamily="18" charset="0"/>
              </a:rPr>
              <a:t> </a:t>
            </a:r>
            <a:r>
              <a:rPr lang="en-US" sz="2500" b="1">
                <a:latin typeface="Times New Roman" panose="02020603050405020304" pitchFamily="18" charset="0"/>
                <a:cs typeface="Times New Roman" panose="02020603050405020304" pitchFamily="18" charset="0"/>
              </a:rPr>
              <a:t>تشكل البروبيوتيك حاجزاً طبيعياً للدفاع عن صحة الأمعاء، وتساعد في السيطرة على أعراض العديد من اضطرابات الجهاز الهضمي،</a:t>
            </a:r>
            <a:endParaRPr lang="ar-IQ" sz="2500" b="1">
              <a:latin typeface="Times New Roman" panose="02020603050405020304" pitchFamily="18" charset="0"/>
              <a:cs typeface="Times New Roman" panose="02020603050405020304" pitchFamily="18" charset="0"/>
            </a:endParaRPr>
          </a:p>
          <a:p>
            <a:pPr algn="r" rtl="1"/>
            <a:r>
              <a:rPr lang="en-US" sz="2500" b="1">
                <a:latin typeface="Times New Roman" panose="02020603050405020304" pitchFamily="18" charset="0"/>
                <a:cs typeface="Times New Roman" panose="02020603050405020304" pitchFamily="18" charset="0"/>
              </a:rPr>
              <a:t> مثل الإمساك، والإسهال، والغازات، والانتفاخ</a:t>
            </a:r>
            <a:r>
              <a:rPr lang="ar-IQ" sz="2500" b="1">
                <a:latin typeface="Times New Roman" panose="02020603050405020304" pitchFamily="18" charset="0"/>
                <a:cs typeface="Times New Roman" panose="02020603050405020304" pitchFamily="18" charset="0"/>
              </a:rPr>
              <a:t>.</a:t>
            </a:r>
            <a:endParaRPr lang="en-US" sz="25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25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22299" y="79576"/>
            <a:ext cx="6675482" cy="830997"/>
          </a:xfrm>
          <a:prstGeom prst="rect">
            <a:avLst/>
          </a:prstGeom>
        </p:spPr>
        <p:txBody>
          <a:bodyPr wrap="none">
            <a:spAutoFit/>
          </a:bodyPr>
          <a:lstStyle/>
          <a:p>
            <a:r>
              <a:rPr lang="en-US" sz="4800" b="1">
                <a:solidFill>
                  <a:srgbClr val="FFFF00"/>
                </a:solidFill>
                <a:latin typeface="Times New Roman" panose="02020603050405020304" pitchFamily="18" charset="0"/>
                <a:cs typeface="Times New Roman" panose="02020603050405020304" pitchFamily="18" charset="0"/>
              </a:rPr>
              <a:t>What are Probiotics Do?</a:t>
            </a:r>
          </a:p>
        </p:txBody>
      </p:sp>
      <p:sp>
        <p:nvSpPr>
          <p:cNvPr id="4" name="Rectangle 3"/>
          <p:cNvSpPr/>
          <p:nvPr/>
        </p:nvSpPr>
        <p:spPr>
          <a:xfrm>
            <a:off x="1219200" y="910573"/>
            <a:ext cx="10702636" cy="1738938"/>
          </a:xfrm>
          <a:prstGeom prst="rect">
            <a:avLst/>
          </a:prstGeom>
        </p:spPr>
        <p:txBody>
          <a:bodyPr wrap="square">
            <a:spAutoFit/>
          </a:bodyPr>
          <a:lstStyle/>
          <a:p>
            <a:pPr marL="457200" indent="-457200" algn="just" rtl="1">
              <a:buFont typeface="Arial" panose="020B0604020202020204" pitchFamily="34" charset="0"/>
              <a:buChar char="•"/>
            </a:pPr>
            <a:r>
              <a:rPr lang="ar-IQ" sz="3200" b="1">
                <a:solidFill>
                  <a:srgbClr val="FFFF00"/>
                </a:solidFill>
                <a:latin typeface="Times New Roman" panose="02020603050405020304" pitchFamily="18" charset="0"/>
                <a:cs typeface="Times New Roman" panose="02020603050405020304" pitchFamily="18" charset="0"/>
              </a:rPr>
              <a:t>تعزيز مناعة الجسم</a:t>
            </a:r>
          </a:p>
          <a:p>
            <a:pPr algn="just" rtl="1">
              <a:lnSpc>
                <a:spcPct val="150000"/>
              </a:lnSpc>
            </a:pPr>
            <a:r>
              <a:rPr lang="ar-IQ" sz="2500" b="1">
                <a:latin typeface="Times New Roman" panose="02020603050405020304" pitchFamily="18" charset="0"/>
                <a:cs typeface="Times New Roman" panose="02020603050405020304" pitchFamily="18" charset="0"/>
              </a:rPr>
              <a:t>تساعد البروبيوتيك في تعزير نظام المناعة في الجسم والحماية من التقاط العدوى، حيث يحفز البروبيوتيك إنتاج الأجسام المضادة الطبيعية في الجسم، والخلايا المناعية، مثل الخلايا اللمفاوية التائية</a:t>
            </a:r>
            <a:endParaRPr lang="en-US" sz="2500" b="1">
              <a:latin typeface="Times New Roman" panose="02020603050405020304" pitchFamily="18" charset="0"/>
              <a:cs typeface="Times New Roman" panose="02020603050405020304" pitchFamily="18" charset="0"/>
            </a:endParaRPr>
          </a:p>
        </p:txBody>
      </p:sp>
      <p:sp>
        <p:nvSpPr>
          <p:cNvPr id="6" name="Rectangle 5"/>
          <p:cNvSpPr/>
          <p:nvPr/>
        </p:nvSpPr>
        <p:spPr>
          <a:xfrm>
            <a:off x="290945" y="2649511"/>
            <a:ext cx="11630891" cy="4062651"/>
          </a:xfrm>
          <a:prstGeom prst="rect">
            <a:avLst/>
          </a:prstGeom>
        </p:spPr>
        <p:txBody>
          <a:bodyPr wrap="square">
            <a:spAutoFit/>
          </a:bodyPr>
          <a:lstStyle/>
          <a:p>
            <a:pPr marL="457200" indent="-457200" algn="r" rtl="1">
              <a:lnSpc>
                <a:spcPct val="150000"/>
              </a:lnSpc>
              <a:buFont typeface="Arial" panose="020B0604020202020204" pitchFamily="34" charset="0"/>
              <a:buChar char="•"/>
            </a:pPr>
            <a:r>
              <a:rPr lang="ar-IQ" sz="2800" b="1">
                <a:solidFill>
                  <a:srgbClr val="FFFF00"/>
                </a:solidFill>
                <a:latin typeface="Times New Roman" panose="02020603050405020304" pitchFamily="18" charset="0"/>
                <a:cs typeface="Times New Roman" panose="02020603050405020304" pitchFamily="18" charset="0"/>
              </a:rPr>
              <a:t>إنقاص الوزن وتقليل دهون البطن</a:t>
            </a:r>
          </a:p>
          <a:p>
            <a:pPr marL="457200" indent="-457200" algn="r" rtl="1">
              <a:lnSpc>
                <a:spcPct val="150000"/>
              </a:lnSpc>
              <a:buFont typeface="Arial" panose="020B0604020202020204" pitchFamily="34" charset="0"/>
              <a:buChar char="•"/>
            </a:pPr>
            <a:r>
              <a:rPr lang="ar-IQ" sz="2400" b="1">
                <a:latin typeface="Times New Roman" panose="02020603050405020304" pitchFamily="18" charset="0"/>
                <a:cs typeface="Times New Roman" panose="02020603050405020304" pitchFamily="18" charset="0"/>
              </a:rPr>
              <a:t>تمنع بعض أنواع حبوب البروبيوتيك امتصاص الدهون من الطعام وتحفز إخراجها عن طريق البراز بدلاً من تخزينها في الجسم.</a:t>
            </a:r>
          </a:p>
          <a:p>
            <a:pPr marL="457200" indent="-457200" algn="r" rtl="1">
              <a:lnSpc>
                <a:spcPct val="150000"/>
              </a:lnSpc>
              <a:buFont typeface="Arial" panose="020B0604020202020204" pitchFamily="34" charset="0"/>
              <a:buChar char="•"/>
            </a:pPr>
            <a:r>
              <a:rPr lang="ar-IQ" sz="2400" b="1">
                <a:latin typeface="Times New Roman" panose="02020603050405020304" pitchFamily="18" charset="0"/>
                <a:cs typeface="Times New Roman" panose="02020603050405020304" pitchFamily="18" charset="0"/>
              </a:rPr>
              <a:t>تساعد البروبيوتيك على الشعور بالشبع لفترات أطول، وتحفز حرق المزيد من السعرات الحرارية وتخزين دهون أقل، وبالتالي خسارة الوزن.</a:t>
            </a:r>
          </a:p>
          <a:p>
            <a:pPr marL="457200" indent="-457200" algn="r" rtl="1">
              <a:lnSpc>
                <a:spcPct val="150000"/>
              </a:lnSpc>
              <a:buFont typeface="Arial" panose="020B0604020202020204" pitchFamily="34" charset="0"/>
              <a:buChar char="•"/>
            </a:pPr>
            <a:r>
              <a:rPr lang="ar-IQ" sz="2400" b="1">
                <a:latin typeface="Times New Roman" panose="02020603050405020304" pitchFamily="18" charset="0"/>
                <a:cs typeface="Times New Roman" panose="02020603050405020304" pitchFamily="18" charset="0"/>
              </a:rPr>
              <a:t>قد تحفز أنواع معينة من البروبيوتيك على التخسيس</a:t>
            </a:r>
            <a:r>
              <a:rPr lang="en-US" sz="2400" b="1">
                <a:latin typeface="Times New Roman" panose="02020603050405020304" pitchFamily="18" charset="0"/>
                <a:cs typeface="Times New Roman" panose="02020603050405020304" pitchFamily="18" charset="0"/>
              </a:rPr>
              <a:t>(Lactobacillus Gasseri) </a:t>
            </a:r>
            <a:r>
              <a:rPr lang="ar-IQ" sz="2400" b="1">
                <a:latin typeface="Times New Roman" panose="02020603050405020304" pitchFamily="18" charset="0"/>
                <a:cs typeface="Times New Roman" panose="02020603050405020304" pitchFamily="18" charset="0"/>
              </a:rPr>
              <a:t>بنسبة تصل إلى 8.5%.</a:t>
            </a:r>
            <a:endParaRPr lang="en-US" sz="2400" b="1">
              <a:latin typeface="Times New Roman" panose="02020603050405020304" pitchFamily="18" charset="0"/>
              <a:cs typeface="Times New Roman" panose="02020603050405020304" pitchFamily="18" charset="0"/>
            </a:endParaRPr>
          </a:p>
          <a:p>
            <a:pPr marL="457200" indent="-457200" algn="r" rtl="1">
              <a:lnSpc>
                <a:spcPct val="150000"/>
              </a:lnSpc>
              <a:buFont typeface="Arial" panose="020B0604020202020204" pitchFamily="34" charset="0"/>
              <a:buChar char="•"/>
            </a:pPr>
            <a:r>
              <a:rPr lang="ar-IQ" sz="2400" b="1">
                <a:latin typeface="Times New Roman" panose="02020603050405020304" pitchFamily="18" charset="0"/>
                <a:cs typeface="Times New Roman" panose="02020603050405020304" pitchFamily="18" charset="0"/>
              </a:rPr>
              <a:t>بروبيوتيك من نوع </a:t>
            </a:r>
            <a:r>
              <a:rPr lang="en-US" sz="2400" b="1">
                <a:latin typeface="Times New Roman" panose="02020603050405020304" pitchFamily="18" charset="0"/>
                <a:cs typeface="Times New Roman" panose="02020603050405020304" pitchFamily="18" charset="0"/>
              </a:rPr>
              <a:t> Lactobacillus acidophilus)</a:t>
            </a:r>
            <a:r>
              <a:rPr lang="ar-IQ" sz="2400" b="1">
                <a:latin typeface="Times New Roman" panose="02020603050405020304" pitchFamily="18" charset="0"/>
                <a:cs typeface="Times New Roman" panose="02020603050405020304" pitchFamily="18" charset="0"/>
              </a:rPr>
              <a:t> تؤدي </a:t>
            </a:r>
            <a:r>
              <a:rPr lang="en-US" sz="2400" b="1">
                <a:latin typeface="Times New Roman" panose="02020603050405020304" pitchFamily="18" charset="0"/>
                <a:cs typeface="Times New Roman" panose="02020603050405020304" pitchFamily="18" charset="0"/>
              </a:rPr>
              <a:t> </a:t>
            </a:r>
            <a:r>
              <a:rPr lang="ar-IQ" sz="2400" b="1">
                <a:latin typeface="Times New Roman" panose="02020603050405020304" pitchFamily="18" charset="0"/>
                <a:cs typeface="Times New Roman" panose="02020603050405020304" pitchFamily="18" charset="0"/>
              </a:rPr>
              <a:t>إلى زيادة الوزن.</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958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22299" y="79576"/>
            <a:ext cx="6675482" cy="830997"/>
          </a:xfrm>
          <a:prstGeom prst="rect">
            <a:avLst/>
          </a:prstGeom>
        </p:spPr>
        <p:txBody>
          <a:bodyPr wrap="none">
            <a:spAutoFit/>
          </a:bodyPr>
          <a:lstStyle/>
          <a:p>
            <a:r>
              <a:rPr lang="en-US" sz="4800" b="1">
                <a:solidFill>
                  <a:srgbClr val="FFFF00"/>
                </a:solidFill>
                <a:latin typeface="Times New Roman" panose="02020603050405020304" pitchFamily="18" charset="0"/>
                <a:cs typeface="Times New Roman" panose="02020603050405020304" pitchFamily="18" charset="0"/>
              </a:rPr>
              <a:t>What are Probiotics Do?</a:t>
            </a:r>
          </a:p>
        </p:txBody>
      </p:sp>
      <p:sp>
        <p:nvSpPr>
          <p:cNvPr id="6" name="Rectangle 5"/>
          <p:cNvSpPr/>
          <p:nvPr/>
        </p:nvSpPr>
        <p:spPr>
          <a:xfrm>
            <a:off x="415635" y="661467"/>
            <a:ext cx="11630891" cy="6047809"/>
          </a:xfrm>
          <a:prstGeom prst="rect">
            <a:avLst/>
          </a:prstGeom>
        </p:spPr>
        <p:txBody>
          <a:bodyPr wrap="square">
            <a:spAutoFit/>
          </a:bodyPr>
          <a:lstStyle/>
          <a:p>
            <a:pPr marL="457200" indent="-457200" algn="r" rtl="1">
              <a:lnSpc>
                <a:spcPct val="150000"/>
              </a:lnSpc>
              <a:buFont typeface="Arial" panose="020B0604020202020204" pitchFamily="34" charset="0"/>
              <a:buChar char="•"/>
            </a:pPr>
            <a:r>
              <a:rPr lang="ar-IQ" sz="2600" b="1">
                <a:solidFill>
                  <a:srgbClr val="FFFF00"/>
                </a:solidFill>
                <a:latin typeface="Times New Roman" panose="02020603050405020304" pitchFamily="18" charset="0"/>
                <a:cs typeface="Times New Roman" panose="02020603050405020304" pitchFamily="18" charset="0"/>
              </a:rPr>
              <a:t>من فوائد البروبيوتيك الأخرى ما يلي:</a:t>
            </a:r>
          </a:p>
          <a:p>
            <a:pPr marL="457200" indent="-457200" algn="r" rtl="1">
              <a:lnSpc>
                <a:spcPct val="150000"/>
              </a:lnSpc>
              <a:buFont typeface="Arial" panose="020B0604020202020204" pitchFamily="34" charset="0"/>
              <a:buChar char="•"/>
            </a:pPr>
            <a:r>
              <a:rPr lang="ar-IQ" sz="2600" b="1">
                <a:latin typeface="Times New Roman" panose="02020603050405020304" pitchFamily="18" charset="0"/>
                <a:cs typeface="Times New Roman" panose="02020603050405020304" pitchFamily="18" charset="0"/>
              </a:rPr>
              <a:t>تقليل التعب المزمن.</a:t>
            </a:r>
          </a:p>
          <a:p>
            <a:pPr marL="457200" indent="-457200" algn="r" rtl="1">
              <a:lnSpc>
                <a:spcPct val="150000"/>
              </a:lnSpc>
              <a:buFont typeface="Arial" panose="020B0604020202020204" pitchFamily="34" charset="0"/>
              <a:buChar char="•"/>
            </a:pPr>
            <a:r>
              <a:rPr lang="ar-IQ" sz="2600" b="1">
                <a:latin typeface="Times New Roman" panose="02020603050405020304" pitchFamily="18" charset="0"/>
                <a:cs typeface="Times New Roman" panose="02020603050405020304" pitchFamily="18" charset="0"/>
              </a:rPr>
              <a:t>التخفيف من شدة التهابات الجهاز التنفسي عند الأطفال بنسبة 17%.</a:t>
            </a:r>
          </a:p>
          <a:p>
            <a:pPr marL="457200" indent="-457200" algn="r" rtl="1">
              <a:lnSpc>
                <a:spcPct val="150000"/>
              </a:lnSpc>
              <a:buFont typeface="Arial" panose="020B0604020202020204" pitchFamily="34" charset="0"/>
              <a:buChar char="•"/>
            </a:pPr>
            <a:r>
              <a:rPr lang="ar-IQ" sz="2600" b="1">
                <a:latin typeface="Times New Roman" panose="02020603050405020304" pitchFamily="18" charset="0"/>
                <a:cs typeface="Times New Roman" panose="02020603050405020304" pitchFamily="18" charset="0"/>
              </a:rPr>
              <a:t>تقليل أعراض الحساسية والربو، بالإضافة إلى السيطرة على أعراض البرد والسعال والحمى، </a:t>
            </a:r>
          </a:p>
          <a:p>
            <a:pPr marL="457200" indent="-457200" algn="r" rtl="1">
              <a:lnSpc>
                <a:spcPct val="150000"/>
              </a:lnSpc>
              <a:buFont typeface="Arial" panose="020B0604020202020204" pitchFamily="34" charset="0"/>
              <a:buChar char="•"/>
            </a:pPr>
            <a:r>
              <a:rPr lang="ar-IQ" sz="2600" b="1">
                <a:latin typeface="Times New Roman" panose="02020603050405020304" pitchFamily="18" charset="0"/>
                <a:cs typeface="Times New Roman" panose="02020603050405020304" pitchFamily="18" charset="0"/>
              </a:rPr>
              <a:t>تقليل خطر الإصابة بعدوى والتهاب المسالك البولية لدى النساء بنسبة 50%</a:t>
            </a:r>
          </a:p>
          <a:p>
            <a:pPr marL="457200" indent="-457200" algn="r" rtl="1">
              <a:lnSpc>
                <a:spcPct val="150000"/>
              </a:lnSpc>
              <a:buFont typeface="Arial" panose="020B0604020202020204" pitchFamily="34" charset="0"/>
              <a:buChar char="•"/>
            </a:pPr>
            <a:r>
              <a:rPr lang="ar-IQ" sz="2600" b="1">
                <a:latin typeface="Times New Roman" panose="02020603050405020304" pitchFamily="18" charset="0"/>
                <a:cs typeface="Times New Roman" panose="02020603050405020304" pitchFamily="18" charset="0"/>
              </a:rPr>
              <a:t>المساهمة في علاج والتخفيف من بعض أنواع الحساسية، مثل حساسية الجلد والأكزيما، وحساسية اللاكتوز عن طريق </a:t>
            </a:r>
            <a:r>
              <a:rPr lang="ar-IQ" sz="2400" b="1">
                <a:latin typeface="Times New Roman" panose="02020603050405020304" pitchFamily="18" charset="0"/>
                <a:cs typeface="Times New Roman" panose="02020603050405020304" pitchFamily="18" charset="0"/>
              </a:rPr>
              <a:t>إنتاج إنزيمات  </a:t>
            </a:r>
            <a:r>
              <a:rPr lang="el-GR" sz="2400" b="1">
                <a:latin typeface="Times New Roman" panose="02020603050405020304" pitchFamily="18" charset="0"/>
                <a:cs typeface="Times New Roman" panose="02020603050405020304" pitchFamily="18" charset="0"/>
              </a:rPr>
              <a:t>β- </a:t>
            </a:r>
            <a:r>
              <a:rPr lang="en-US" sz="2400" b="1">
                <a:latin typeface="Times New Roman" panose="02020603050405020304" pitchFamily="18" charset="0"/>
                <a:cs typeface="Times New Roman" panose="02020603050405020304" pitchFamily="18" charset="0"/>
              </a:rPr>
              <a:t>D- galactosidase</a:t>
            </a:r>
            <a:r>
              <a:rPr lang="ar-IQ" sz="2400" b="1">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 </a:t>
            </a:r>
            <a:r>
              <a:rPr lang="ar-IQ" sz="2400" b="1">
                <a:latin typeface="Times New Roman" panose="02020603050405020304" pitchFamily="18" charset="0"/>
                <a:cs typeface="Times New Roman" panose="02020603050405020304" pitchFamily="18" charset="0"/>
              </a:rPr>
              <a:t>التي تكسر اللاكتوز.</a:t>
            </a:r>
          </a:p>
          <a:p>
            <a:pPr marL="457200" indent="-457200" algn="r" rtl="1">
              <a:lnSpc>
                <a:spcPct val="150000"/>
              </a:lnSpc>
              <a:buFont typeface="Arial" panose="020B0604020202020204" pitchFamily="34" charset="0"/>
              <a:buChar char="•"/>
            </a:pPr>
            <a:r>
              <a:rPr lang="ar-IQ" sz="2600" b="1">
                <a:latin typeface="Times New Roman" panose="02020603050405020304" pitchFamily="18" charset="0"/>
                <a:cs typeface="Times New Roman" panose="02020603050405020304" pitchFamily="18" charset="0"/>
              </a:rPr>
              <a:t>الحفاظ على صحة القلب، وذلك من خلال تخفيض الكوليسترول السيء والسيطرة على ارتفاع ضغط الدم.</a:t>
            </a:r>
          </a:p>
          <a:p>
            <a:pPr marL="457200" indent="-457200" algn="r" rtl="1">
              <a:lnSpc>
                <a:spcPct val="150000"/>
              </a:lnSpc>
              <a:buFont typeface="Arial" panose="020B0604020202020204" pitchFamily="34" charset="0"/>
              <a:buChar char="•"/>
            </a:pPr>
            <a:r>
              <a:rPr lang="ar-IQ" sz="2600" b="1">
                <a:latin typeface="Times New Roman" panose="02020603050405020304" pitchFamily="18" charset="0"/>
                <a:cs typeface="Times New Roman" panose="02020603050405020304" pitchFamily="18" charset="0"/>
              </a:rPr>
              <a:t>الحفاظ على صحة الدماغ والصحة العقلية، حيث تقلل البروبيوتيك من مخاطر القلق.</a:t>
            </a:r>
          </a:p>
          <a:p>
            <a:pPr marL="457200" indent="-457200" algn="r" rtl="1">
              <a:lnSpc>
                <a:spcPct val="150000"/>
              </a:lnSpc>
              <a:buFont typeface="Arial" panose="020B0604020202020204" pitchFamily="34" charset="0"/>
              <a:buChar char="•"/>
            </a:pPr>
            <a:r>
              <a:rPr lang="ar-IQ" sz="2400" b="1">
                <a:latin typeface="Times New Roman" panose="02020603050405020304" pitchFamily="18" charset="0"/>
                <a:cs typeface="Times New Roman" panose="02020603050405020304" pitchFamily="18" charset="0"/>
              </a:rPr>
              <a:t> إنتاج الفيتامينات (خاصة فيتامين ب وفيتامين ك).</a:t>
            </a:r>
            <a:endParaRPr lang="en-US" sz="2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03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37987" y="3269673"/>
            <a:ext cx="7284304" cy="35883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00709">
            <a:off x="308569" y="434756"/>
            <a:ext cx="3376742" cy="33767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ContrastingRightFacing"/>
            <a:lightRig rig="threePt" dir="t"/>
          </a:scene3d>
          <a:sp3d contourW="6350" prstMaterial="matte">
            <a:bevelT w="101600" h="101600"/>
            <a:contourClr>
              <a:srgbClr val="969696"/>
            </a:contourClr>
          </a:sp3d>
        </p:spPr>
      </p:pic>
      <p:sp>
        <p:nvSpPr>
          <p:cNvPr id="3" name="Rectangle 2"/>
          <p:cNvSpPr/>
          <p:nvPr/>
        </p:nvSpPr>
        <p:spPr>
          <a:xfrm>
            <a:off x="250154" y="134994"/>
            <a:ext cx="5641929" cy="923330"/>
          </a:xfrm>
          <a:prstGeom prst="rect">
            <a:avLst/>
          </a:prstGeom>
        </p:spPr>
        <p:txBody>
          <a:bodyPr wrap="none">
            <a:spAutoFit/>
          </a:bodyPr>
          <a:lstStyle/>
          <a:p>
            <a:r>
              <a:rPr lang="en-US" sz="5400" b="1">
                <a:solidFill>
                  <a:srgbClr val="FFFF00"/>
                </a:solidFill>
                <a:latin typeface="Times New Roman" panose="02020603050405020304" pitchFamily="18" charset="0"/>
                <a:cs typeface="Times New Roman" panose="02020603050405020304" pitchFamily="18" charset="0"/>
              </a:rPr>
              <a:t>Probiotics Sources</a:t>
            </a:r>
          </a:p>
        </p:txBody>
      </p:sp>
      <p:sp>
        <p:nvSpPr>
          <p:cNvPr id="2" name="Rectangle 1"/>
          <p:cNvSpPr/>
          <p:nvPr/>
        </p:nvSpPr>
        <p:spPr>
          <a:xfrm>
            <a:off x="1260764" y="1058324"/>
            <a:ext cx="10460182" cy="1077218"/>
          </a:xfrm>
          <a:prstGeom prst="rect">
            <a:avLst/>
          </a:prstGeom>
        </p:spPr>
        <p:txBody>
          <a:bodyPr wrap="square">
            <a:spAutoFit/>
          </a:bodyPr>
          <a:lstStyle/>
          <a:p>
            <a:pPr marL="571500" indent="-571500" algn="r" rtl="1">
              <a:buFont typeface="Arial" panose="020B0604020202020204" pitchFamily="34" charset="0"/>
              <a:buChar char="•"/>
            </a:pPr>
            <a:r>
              <a:rPr lang="en-US" sz="3200" b="1">
                <a:solidFill>
                  <a:srgbClr val="FFFF00"/>
                </a:solidFill>
                <a:cs typeface="+mj-cs"/>
              </a:rPr>
              <a:t>بروبيوتيك </a:t>
            </a:r>
            <a:r>
              <a:rPr lang="ar-IQ" sz="3200" b="1">
                <a:solidFill>
                  <a:srgbClr val="FFFF00"/>
                </a:solidFill>
                <a:cs typeface="+mj-cs"/>
              </a:rPr>
              <a:t>طبيعي :</a:t>
            </a:r>
          </a:p>
          <a:p>
            <a:pPr algn="r" rtl="1"/>
            <a:r>
              <a:rPr lang="ar-IQ" sz="3200" b="1">
                <a:solidFill>
                  <a:srgbClr val="FFFF00"/>
                </a:solidFill>
                <a:cs typeface="+mj-cs"/>
              </a:rPr>
              <a:t> </a:t>
            </a:r>
            <a:r>
              <a:rPr lang="ar-IQ" sz="3200" b="1">
                <a:cs typeface="+mj-cs"/>
              </a:rPr>
              <a:t>منتجات الحليب المخمرة مثل لبن الزبادي وبعض أنواع الأجبان</a:t>
            </a:r>
            <a:endParaRPr lang="en-US" sz="3200" b="1">
              <a:cs typeface="+mj-cs"/>
            </a:endParaRPr>
          </a:p>
        </p:txBody>
      </p:sp>
      <p:sp>
        <p:nvSpPr>
          <p:cNvPr id="7" name="Rectangle 6"/>
          <p:cNvSpPr/>
          <p:nvPr/>
        </p:nvSpPr>
        <p:spPr>
          <a:xfrm>
            <a:off x="1427018" y="2231730"/>
            <a:ext cx="10460182" cy="4031873"/>
          </a:xfrm>
          <a:prstGeom prst="rect">
            <a:avLst/>
          </a:prstGeom>
        </p:spPr>
        <p:txBody>
          <a:bodyPr wrap="square">
            <a:spAutoFit/>
          </a:bodyPr>
          <a:lstStyle/>
          <a:p>
            <a:pPr marL="571500" indent="-571500" algn="r" rtl="1">
              <a:buFont typeface="Arial" panose="020B0604020202020204" pitchFamily="34" charset="0"/>
              <a:buChar char="•"/>
            </a:pPr>
            <a:r>
              <a:rPr lang="ar-IQ" sz="3200" b="1">
                <a:solidFill>
                  <a:srgbClr val="FFFF00"/>
                </a:solidFill>
                <a:cs typeface="+mj-cs"/>
              </a:rPr>
              <a:t>المخللات:</a:t>
            </a:r>
          </a:p>
          <a:p>
            <a:pPr algn="r" rtl="1"/>
            <a:r>
              <a:rPr lang="ar-IQ" sz="3200" b="1">
                <a:solidFill>
                  <a:srgbClr val="FFFF00"/>
                </a:solidFill>
                <a:cs typeface="+mj-cs"/>
              </a:rPr>
              <a:t> </a:t>
            </a:r>
            <a:r>
              <a:rPr lang="ar-IQ" sz="3200" b="1">
                <a:cs typeface="+mj-cs"/>
              </a:rPr>
              <a:t>الخيار بالماء والملح فقط,  ومخلل الملفوف المخمر.</a:t>
            </a:r>
          </a:p>
          <a:p>
            <a:pPr algn="r" rtl="1"/>
            <a:endParaRPr lang="ar-IQ" sz="3200" b="1">
              <a:cs typeface="+mj-cs"/>
            </a:endParaRPr>
          </a:p>
          <a:p>
            <a:pPr marL="457200" indent="-457200" algn="r" rtl="1">
              <a:buFont typeface="Arial" panose="020B0604020202020204" pitchFamily="34" charset="0"/>
              <a:buChar char="•"/>
            </a:pPr>
            <a:r>
              <a:rPr lang="ar-IQ" sz="3200" b="1">
                <a:solidFill>
                  <a:srgbClr val="FFFF00"/>
                </a:solidFill>
                <a:cs typeface="+mj-cs"/>
              </a:rPr>
              <a:t>الشوكولاته الداكنه</a:t>
            </a:r>
          </a:p>
          <a:p>
            <a:pPr marL="457200" indent="-457200" algn="r" rtl="1">
              <a:buFont typeface="Arial" panose="020B0604020202020204" pitchFamily="34" charset="0"/>
              <a:buChar char="•"/>
            </a:pPr>
            <a:r>
              <a:rPr lang="ar-IQ" sz="3200" b="1">
                <a:solidFill>
                  <a:srgbClr val="FFFF00"/>
                </a:solidFill>
                <a:cs typeface="+mj-cs"/>
              </a:rPr>
              <a:t>الثوم</a:t>
            </a:r>
          </a:p>
          <a:p>
            <a:pPr marL="457200" indent="-457200" algn="r" rtl="1">
              <a:buFont typeface="Arial" panose="020B0604020202020204" pitchFamily="34" charset="0"/>
              <a:buChar char="•"/>
            </a:pPr>
            <a:r>
              <a:rPr lang="ar-IQ" sz="3200" b="1">
                <a:solidFill>
                  <a:srgbClr val="FFFF00"/>
                </a:solidFill>
                <a:cs typeface="+mj-cs"/>
              </a:rPr>
              <a:t>الموز الأخضر </a:t>
            </a:r>
          </a:p>
          <a:p>
            <a:pPr marL="457200" indent="-457200" algn="r" rtl="1">
              <a:buFont typeface="Arial" panose="020B0604020202020204" pitchFamily="34" charset="0"/>
              <a:buChar char="•"/>
            </a:pPr>
            <a:r>
              <a:rPr lang="ar-IQ" sz="3200" b="1">
                <a:solidFill>
                  <a:srgbClr val="FFFF00"/>
                </a:solidFill>
                <a:cs typeface="+mj-cs"/>
              </a:rPr>
              <a:t>خل التفاح الطبيعي</a:t>
            </a:r>
          </a:p>
          <a:p>
            <a:pPr marL="571500" indent="-571500" algn="r" rtl="1">
              <a:buFont typeface="Arial" panose="020B0604020202020204" pitchFamily="34" charset="0"/>
              <a:buChar char="•"/>
            </a:pPr>
            <a:endParaRPr lang="en-US" sz="3200" b="1">
              <a:solidFill>
                <a:srgbClr val="FFFF00"/>
              </a:solidFill>
              <a:cs typeface="+mj-cs"/>
            </a:endParaRPr>
          </a:p>
        </p:txBody>
      </p:sp>
    </p:spTree>
    <p:extLst>
      <p:ext uri="{BB962C8B-B14F-4D97-AF65-F5344CB8AC3E}">
        <p14:creationId xmlns:p14="http://schemas.microsoft.com/office/powerpoint/2010/main" val="4196699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2944" y="1256159"/>
            <a:ext cx="10917382" cy="1654748"/>
          </a:xfrm>
          <a:prstGeom prst="rect">
            <a:avLst/>
          </a:prstGeom>
        </p:spPr>
        <p:txBody>
          <a:bodyPr wrap="square">
            <a:spAutoFit/>
          </a:bodyPr>
          <a:lstStyle/>
          <a:p>
            <a:pPr algn="just" rtl="1">
              <a:lnSpc>
                <a:spcPct val="150000"/>
              </a:lnSpc>
            </a:pPr>
            <a:r>
              <a:rPr lang="en-US" sz="3600" b="1">
                <a:latin typeface="Times New Roman" panose="02020603050405020304" pitchFamily="18" charset="0"/>
                <a:cs typeface="Times New Roman" panose="02020603050405020304" pitchFamily="18" charset="0"/>
              </a:rPr>
              <a:t>يبدأ مفعول البروبيوتيك بالظهور عادةً </a:t>
            </a:r>
            <a:r>
              <a:rPr lang="en-US" sz="3600" b="1">
                <a:solidFill>
                  <a:srgbClr val="FFFF00"/>
                </a:solidFill>
                <a:latin typeface="Times New Roman" panose="02020603050405020304" pitchFamily="18" charset="0"/>
                <a:cs typeface="Times New Roman" panose="02020603050405020304" pitchFamily="18" charset="0"/>
              </a:rPr>
              <a:t>بعد أسبوع إلى أسبوعين </a:t>
            </a:r>
            <a:r>
              <a:rPr lang="en-US" sz="3600" b="1">
                <a:latin typeface="Times New Roman" panose="02020603050405020304" pitchFamily="18" charset="0"/>
                <a:cs typeface="Times New Roman" panose="02020603050405020304" pitchFamily="18" charset="0"/>
              </a:rPr>
              <a:t>من بداية تناول حبوب بروبيوتيك أو الحصول عليها من مصادرها الطبيعية.</a:t>
            </a:r>
          </a:p>
        </p:txBody>
      </p:sp>
      <p:sp>
        <p:nvSpPr>
          <p:cNvPr id="5" name="Rectangle 4"/>
          <p:cNvSpPr/>
          <p:nvPr/>
        </p:nvSpPr>
        <p:spPr>
          <a:xfrm>
            <a:off x="6361024" y="459570"/>
            <a:ext cx="5344733" cy="769441"/>
          </a:xfrm>
          <a:prstGeom prst="rect">
            <a:avLst/>
          </a:prstGeom>
        </p:spPr>
        <p:txBody>
          <a:bodyPr wrap="none">
            <a:spAutoFit/>
          </a:bodyPr>
          <a:lstStyle/>
          <a:p>
            <a:r>
              <a:rPr lang="ar-IQ" sz="4400" b="1">
                <a:solidFill>
                  <a:srgbClr val="FFFF00"/>
                </a:solidFill>
                <a:cs typeface="+mj-cs"/>
              </a:rPr>
              <a:t>متى يبدأ مفعول البروبيوتيك؟</a:t>
            </a:r>
          </a:p>
        </p:txBody>
      </p:sp>
      <p:sp>
        <p:nvSpPr>
          <p:cNvPr id="6" name="Rectangle 5"/>
          <p:cNvSpPr/>
          <p:nvPr/>
        </p:nvSpPr>
        <p:spPr>
          <a:xfrm>
            <a:off x="5278582" y="2938055"/>
            <a:ext cx="6545606" cy="3970318"/>
          </a:xfrm>
          <a:prstGeom prst="rect">
            <a:avLst/>
          </a:prstGeom>
        </p:spPr>
        <p:txBody>
          <a:bodyPr wrap="square">
            <a:spAutoFit/>
          </a:bodyPr>
          <a:lstStyle/>
          <a:p>
            <a:pPr algn="r" rtl="1">
              <a:lnSpc>
                <a:spcPct val="150000"/>
              </a:lnSpc>
            </a:pPr>
            <a:r>
              <a:rPr lang="en-US" sz="4000" b="1">
                <a:solidFill>
                  <a:srgbClr val="FFFF00"/>
                </a:solidFill>
                <a:latin typeface="Times New Roman" panose="02020603050405020304" pitchFamily="18" charset="0"/>
                <a:cs typeface="Times New Roman" panose="02020603050405020304" pitchFamily="18" charset="0"/>
              </a:rPr>
              <a:t>كم مدة استخدام البروبيوتيك</a:t>
            </a:r>
            <a:r>
              <a:rPr lang="ar-IQ" sz="4000" b="1">
                <a:solidFill>
                  <a:srgbClr val="FFFF00"/>
                </a:solidFill>
                <a:latin typeface="Times New Roman" panose="02020603050405020304" pitchFamily="18" charset="0"/>
                <a:cs typeface="Times New Roman" panose="02020603050405020304" pitchFamily="18" charset="0"/>
              </a:rPr>
              <a:t>؟</a:t>
            </a:r>
            <a:endParaRPr lang="en-US" sz="4000" b="1">
              <a:solidFill>
                <a:srgbClr val="FFFF00"/>
              </a:solidFill>
              <a:latin typeface="Times New Roman" panose="02020603050405020304" pitchFamily="18" charset="0"/>
              <a:cs typeface="Times New Roman" panose="02020603050405020304" pitchFamily="18" charset="0"/>
            </a:endParaRPr>
          </a:p>
          <a:p>
            <a:pPr algn="r" rtl="1">
              <a:lnSpc>
                <a:spcPct val="150000"/>
              </a:lnSpc>
            </a:pPr>
            <a:r>
              <a:rPr lang="en-US" sz="3200" b="1">
                <a:latin typeface="Times New Roman" panose="02020603050405020304" pitchFamily="18" charset="0"/>
                <a:cs typeface="Times New Roman" panose="02020603050405020304" pitchFamily="18" charset="0"/>
              </a:rPr>
              <a:t>تعتمد مدة استخدام البروبيوتيك على الحالة الصحية المراد علاجها بالبكتيريا النافعة، وقد يحتاج بعض الأشخاص بالاستمرار عليها فترات طويلة كنظام وقائي بعد اس</a:t>
            </a:r>
            <a:r>
              <a:rPr lang="ar-IQ" sz="3200" b="1">
                <a:latin typeface="Times New Roman" panose="02020603050405020304" pitchFamily="18" charset="0"/>
                <a:cs typeface="Times New Roman" panose="02020603050405020304" pitchFamily="18" charset="0"/>
              </a:rPr>
              <a:t>تش</a:t>
            </a:r>
            <a:r>
              <a:rPr lang="en-US" sz="3200" b="1">
                <a:latin typeface="Times New Roman" panose="02020603050405020304" pitchFamily="18" charset="0"/>
                <a:cs typeface="Times New Roman" panose="02020603050405020304" pitchFamily="18" charset="0"/>
              </a:rPr>
              <a:t>ارة</a:t>
            </a:r>
            <a:r>
              <a:rPr lang="ar-IQ" sz="3200" b="1">
                <a:latin typeface="Times New Roman" panose="02020603050405020304" pitchFamily="18" charset="0"/>
                <a:cs typeface="Times New Roman" panose="02020603050405020304" pitchFamily="18" charset="0"/>
              </a:rPr>
              <a:t> الطبيب.</a:t>
            </a:r>
            <a:endParaRPr lang="en-US" sz="3200" b="1">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3724275"/>
            <a:ext cx="4876800" cy="3133725"/>
          </a:xfrm>
          <a:prstGeom prst="rect">
            <a:avLst/>
          </a:prstGeom>
        </p:spPr>
      </p:pic>
    </p:spTree>
    <p:extLst>
      <p:ext uri="{BB962C8B-B14F-4D97-AF65-F5344CB8AC3E}">
        <p14:creationId xmlns:p14="http://schemas.microsoft.com/office/powerpoint/2010/main" val="4246055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3932" y="0"/>
            <a:ext cx="7924285" cy="923330"/>
          </a:xfrm>
          <a:prstGeom prst="rect">
            <a:avLst/>
          </a:prstGeom>
        </p:spPr>
        <p:txBody>
          <a:bodyPr wrap="none">
            <a:spAutoFit/>
          </a:bodyPr>
          <a:lstStyle/>
          <a:p>
            <a:r>
              <a:rPr lang="en-US" sz="5400" b="1">
                <a:solidFill>
                  <a:srgbClr val="FFFF00"/>
                </a:solidFill>
                <a:latin typeface="Times New Roman" panose="02020603050405020304" pitchFamily="18" charset="0"/>
                <a:cs typeface="Times New Roman" panose="02020603050405020304" pitchFamily="18" charset="0"/>
              </a:rPr>
              <a:t>How do probiotics work?</a:t>
            </a:r>
          </a:p>
        </p:txBody>
      </p:sp>
      <p:sp>
        <p:nvSpPr>
          <p:cNvPr id="4" name="Rectangle 3"/>
          <p:cNvSpPr/>
          <p:nvPr/>
        </p:nvSpPr>
        <p:spPr>
          <a:xfrm>
            <a:off x="4835236" y="923330"/>
            <a:ext cx="7277493" cy="4539191"/>
          </a:xfrm>
          <a:prstGeom prst="rect">
            <a:avLst/>
          </a:prstGeom>
        </p:spPr>
        <p:txBody>
          <a:bodyPr wrap="square">
            <a:spAutoFit/>
          </a:bodyPr>
          <a:lstStyle/>
          <a:p>
            <a:pPr algn="just" rtl="1">
              <a:lnSpc>
                <a:spcPct val="150000"/>
              </a:lnSpc>
            </a:pPr>
            <a:r>
              <a:rPr lang="ar-IQ" sz="2800" b="1">
                <a:latin typeface="Times New Roman" panose="02020603050405020304" pitchFamily="18" charset="0"/>
                <a:cs typeface="Times New Roman" panose="02020603050405020304" pitchFamily="18" charset="0"/>
              </a:rPr>
              <a:t>آليات نشاط البروبيوتيك المنافسة لمستقبلات أو مواقع الالتصاق:</a:t>
            </a:r>
          </a:p>
          <a:p>
            <a:pPr algn="just" rtl="1">
              <a:lnSpc>
                <a:spcPct val="150000"/>
              </a:lnSpc>
            </a:pPr>
            <a:r>
              <a:rPr lang="ar-IQ" sz="2800" b="1">
                <a:latin typeface="Times New Roman" panose="02020603050405020304" pitchFamily="18" charset="0"/>
                <a:cs typeface="Times New Roman" panose="02020603050405020304" pitchFamily="18" charset="0"/>
              </a:rPr>
              <a:t>يعتمد وجود بعض البكتيريا في الأمعاء على قدرتها على الالتصاق بظهارة القناة الهضمية ، بحيث تصبح ثابتة على جدار القناة الهضمية وتقاوم خروجها عن طريق التمعج ، فضلاً عن احتلالها مكانًا مناسبًا على حساب احتمال- الكائنات الضارة. تحفيز المناعة:</a:t>
            </a:r>
            <a:endParaRPr lang="en-US" sz="2800" b="1">
              <a:latin typeface="Times New Roman" panose="02020603050405020304" pitchFamily="18" charset="0"/>
              <a:cs typeface="Times New Roman" panose="02020603050405020304" pitchFamily="18" charset="0"/>
            </a:endParaRPr>
          </a:p>
        </p:txBody>
      </p:sp>
      <p:sp>
        <p:nvSpPr>
          <p:cNvPr id="7" name="Rectangle 6"/>
          <p:cNvSpPr/>
          <p:nvPr/>
        </p:nvSpPr>
        <p:spPr>
          <a:xfrm>
            <a:off x="439314" y="5369369"/>
            <a:ext cx="11531014" cy="1307537"/>
          </a:xfrm>
          <a:prstGeom prst="rect">
            <a:avLst/>
          </a:prstGeom>
        </p:spPr>
        <p:txBody>
          <a:bodyPr wrap="square">
            <a:spAutoFit/>
          </a:bodyPr>
          <a:lstStyle/>
          <a:p>
            <a:pPr lvl="0" algn="just" rtl="1">
              <a:lnSpc>
                <a:spcPct val="150000"/>
              </a:lnSpc>
            </a:pPr>
            <a:r>
              <a:rPr lang="ar-IQ" sz="2800" b="1">
                <a:solidFill>
                  <a:prstClr val="white"/>
                </a:solidFill>
                <a:latin typeface="Times New Roman" panose="02020603050405020304" pitchFamily="18" charset="0"/>
                <a:cs typeface="Times New Roman" panose="02020603050405020304" pitchFamily="18" charset="0"/>
              </a:rPr>
              <a:t>قد تعمل الآليات الكامنة وراء التحفيز المناعي لمكونات جدار الخلية أو طبقات الخلية كعامل مساعد وتزيد من الاستجابة المناعية الخلطية مما يؤدي الى تدهور مستقبلات السموم.</a:t>
            </a:r>
            <a:endParaRPr lang="en-US" sz="2800" b="1">
              <a:solidFill>
                <a:prstClr val="white"/>
              </a:solidFill>
              <a:latin typeface="Times New Roman" panose="02020603050405020304" pitchFamily="18" charset="0"/>
              <a:cs typeface="Times New Roman" panose="02020603050405020304" pitchFamily="18" charset="0"/>
            </a:endParaRPr>
          </a:p>
        </p:txBody>
      </p:sp>
      <p:pic>
        <p:nvPicPr>
          <p:cNvPr id="8" name="AB21 - Mechanism of Action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3059" y="923330"/>
            <a:ext cx="4272106" cy="3931699"/>
          </a:xfrm>
          <a:prstGeom prst="rect">
            <a:avLst/>
          </a:prstGeom>
        </p:spPr>
      </p:pic>
    </p:spTree>
    <p:extLst>
      <p:ext uri="{BB962C8B-B14F-4D97-AF65-F5344CB8AC3E}">
        <p14:creationId xmlns:p14="http://schemas.microsoft.com/office/powerpoint/2010/main" val="2082043286"/>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biotics, Prebiotics and Health Benefits • Microbe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764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972" y="550045"/>
            <a:ext cx="11032058" cy="2123658"/>
          </a:xfrm>
          <a:prstGeom prst="rect">
            <a:avLst/>
          </a:prstGeom>
        </p:spPr>
        <p:txBody>
          <a:bodyPr wrap="none">
            <a:spAutoFit/>
          </a:bodyPr>
          <a:lstStyle/>
          <a:p>
            <a:pPr algn="ctr"/>
            <a:r>
              <a:rPr lang="en-US" sz="4400" b="1">
                <a:solidFill>
                  <a:srgbClr val="FFFF00"/>
                </a:solidFill>
                <a:latin typeface="Times New Roman" panose="02020603050405020304" pitchFamily="18" charset="0"/>
                <a:cs typeface="Times New Roman" panose="02020603050405020304" pitchFamily="18" charset="0"/>
              </a:rPr>
              <a:t>Probiotics &amp; Their Impact on Human Health</a:t>
            </a:r>
            <a:endParaRPr lang="ar-IQ" sz="4400" b="1">
              <a:solidFill>
                <a:srgbClr val="FFFF00"/>
              </a:solidFill>
              <a:latin typeface="Times New Roman" panose="02020603050405020304" pitchFamily="18" charset="0"/>
              <a:cs typeface="Times New Roman" panose="02020603050405020304" pitchFamily="18" charset="0"/>
            </a:endParaRPr>
          </a:p>
          <a:p>
            <a:pPr algn="ctr">
              <a:lnSpc>
                <a:spcPct val="200000"/>
              </a:lnSpc>
            </a:pPr>
            <a:r>
              <a:rPr lang="ar-IQ" sz="4400" b="1">
                <a:solidFill>
                  <a:srgbClr val="FFFF00"/>
                </a:solidFill>
                <a:latin typeface="Times New Roman" panose="02020603050405020304" pitchFamily="18" charset="0"/>
                <a:cs typeface="Times New Roman" panose="02020603050405020304" pitchFamily="18" charset="0"/>
              </a:rPr>
              <a:t>المعززات الحيوية وتأثيرها على صحة الانسان</a:t>
            </a:r>
            <a:endParaRPr lang="en-US" sz="4400" b="1">
              <a:solidFill>
                <a:srgbClr val="FFFF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707117" y="2574250"/>
            <a:ext cx="4777766"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By</a:t>
            </a:r>
          </a:p>
          <a:p>
            <a:pPr algn="ctr"/>
            <a:r>
              <a:rPr lang="en-US" sz="2800" b="1">
                <a:solidFill>
                  <a:srgbClr val="FF0000"/>
                </a:solidFill>
                <a:latin typeface="Times New Roman" panose="02020603050405020304" pitchFamily="18" charset="0"/>
                <a:cs typeface="Times New Roman" panose="02020603050405020304" pitchFamily="18" charset="0"/>
              </a:rPr>
              <a:t>Zahraa Hameed Mohammed</a:t>
            </a:r>
          </a:p>
        </p:txBody>
      </p:sp>
      <p:pic>
        <p:nvPicPr>
          <p:cNvPr id="1026" name="Picture 2" descr="المعززات الحيوية | biomin.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06012"/>
            <a:ext cx="12192000" cy="2734412"/>
          </a:xfrm>
          <a:prstGeom prst="rect">
            <a:avLst/>
          </a:prstGeom>
          <a:noFill/>
          <a:extLst>
            <a:ext uri="{909E8E84-426E-40DD-AFC4-6F175D3DCCD1}">
              <a14:hiddenFill xmlns:a14="http://schemas.microsoft.com/office/drawing/2010/main">
                <a:solidFill>
                  <a:srgbClr val="FFFFFF"/>
                </a:solidFill>
              </a14:hiddenFill>
            </a:ext>
          </a:extLst>
        </p:spPr>
      </p:pic>
      <p:pic>
        <p:nvPicPr>
          <p:cNvPr id="4" name="Relaxing Piano Music by Peder B. Helland Vol. 3 [TubeRipp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7230" y="6033655"/>
            <a:ext cx="609600" cy="609600"/>
          </a:xfrm>
          <a:prstGeom prst="rect">
            <a:avLst/>
          </a:prstGeom>
        </p:spPr>
      </p:pic>
    </p:spTree>
    <p:extLst>
      <p:ext uri="{BB962C8B-B14F-4D97-AF65-F5344CB8AC3E}">
        <p14:creationId xmlns:p14="http://schemas.microsoft.com/office/powerpoint/2010/main" val="222490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571" y="1692671"/>
            <a:ext cx="6096000" cy="2062103"/>
          </a:xfrm>
          <a:prstGeom prst="rect">
            <a:avLst/>
          </a:prstGeom>
        </p:spPr>
        <p:txBody>
          <a:bodyPr>
            <a:spAutoFit/>
          </a:bodyPr>
          <a:lstStyle/>
          <a:p>
            <a:pPr marL="457200" indent="-457200">
              <a:buFont typeface="Wingdings" panose="05000000000000000000" pitchFamily="2" charset="2"/>
              <a:buChar char="ü"/>
            </a:pPr>
            <a:r>
              <a:rPr lang="en-US" sz="3200">
                <a:latin typeface="Times New Roman" panose="02020603050405020304" pitchFamily="18" charset="0"/>
                <a:cs typeface="Times New Roman" panose="02020603050405020304" pitchFamily="18" charset="0"/>
              </a:rPr>
              <a:t>Capsules </a:t>
            </a:r>
          </a:p>
          <a:p>
            <a:pPr marL="457200" indent="-457200">
              <a:buFont typeface="Wingdings" panose="05000000000000000000" pitchFamily="2" charset="2"/>
              <a:buChar char="ü"/>
            </a:pPr>
            <a:r>
              <a:rPr lang="en-US" sz="3200">
                <a:latin typeface="Times New Roman" panose="02020603050405020304" pitchFamily="18" charset="0"/>
                <a:cs typeface="Times New Roman" panose="02020603050405020304" pitchFamily="18" charset="0"/>
              </a:rPr>
              <a:t>Sticks </a:t>
            </a:r>
          </a:p>
          <a:p>
            <a:pPr marL="457200" indent="-457200">
              <a:buFont typeface="Wingdings" panose="05000000000000000000" pitchFamily="2" charset="2"/>
              <a:buChar char="ü"/>
            </a:pPr>
            <a:r>
              <a:rPr lang="en-US" sz="3200">
                <a:latin typeface="Times New Roman" panose="02020603050405020304" pitchFamily="18" charset="0"/>
                <a:cs typeface="Times New Roman" panose="02020603050405020304" pitchFamily="18" charset="0"/>
              </a:rPr>
              <a:t>Powder blends </a:t>
            </a:r>
          </a:p>
          <a:p>
            <a:pPr marL="457200" indent="-457200">
              <a:buFont typeface="Wingdings" panose="05000000000000000000" pitchFamily="2" charset="2"/>
              <a:buChar char="ü"/>
            </a:pPr>
            <a:r>
              <a:rPr lang="en-US" sz="3200">
                <a:latin typeface="Times New Roman" panose="02020603050405020304" pitchFamily="18" charset="0"/>
                <a:cs typeface="Times New Roman" panose="02020603050405020304" pitchFamily="18" charset="0"/>
              </a:rPr>
              <a:t>Chewable tablets</a:t>
            </a:r>
          </a:p>
        </p:txBody>
      </p:sp>
      <p:sp>
        <p:nvSpPr>
          <p:cNvPr id="3" name="Rectangle 2"/>
          <p:cNvSpPr/>
          <p:nvPr/>
        </p:nvSpPr>
        <p:spPr>
          <a:xfrm>
            <a:off x="418571" y="528843"/>
            <a:ext cx="6482865" cy="769441"/>
          </a:xfrm>
          <a:prstGeom prst="rect">
            <a:avLst/>
          </a:prstGeom>
        </p:spPr>
        <p:txBody>
          <a:bodyPr wrap="none">
            <a:spAutoFit/>
          </a:bodyPr>
          <a:lstStyle/>
          <a:p>
            <a:r>
              <a:rPr lang="en-US" sz="4400" b="1">
                <a:solidFill>
                  <a:srgbClr val="FFFF00"/>
                </a:solidFill>
                <a:latin typeface="Times New Roman" panose="02020603050405020304" pitchFamily="18" charset="0"/>
                <a:cs typeface="Times New Roman" panose="02020603050405020304" pitchFamily="18" charset="0"/>
              </a:rPr>
              <a:t>Dosage Forms in markets </a:t>
            </a:r>
          </a:p>
        </p:txBody>
      </p:sp>
      <p:pic>
        <p:nvPicPr>
          <p:cNvPr id="5" name="Picture 4"/>
          <p:cNvPicPr>
            <a:picLocks noChangeAspect="1"/>
          </p:cNvPicPr>
          <p:nvPr/>
        </p:nvPicPr>
        <p:blipFill rotWithShape="1">
          <a:blip r:embed="rId2"/>
          <a:srcRect l="48280" t="45889" r="4951" b="26451"/>
          <a:stretch/>
        </p:blipFill>
        <p:spPr>
          <a:xfrm rot="19496427">
            <a:off x="3851834" y="1251944"/>
            <a:ext cx="4888622" cy="5333839"/>
          </a:xfrm>
          <a:prstGeom prst="ellipse">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73781">
            <a:off x="8761366" y="1347882"/>
            <a:ext cx="2975409" cy="5160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564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9018"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9019" y="0"/>
            <a:ext cx="6192982" cy="6858000"/>
          </a:xfrm>
          <a:prstGeom prst="rect">
            <a:avLst/>
          </a:prstGeom>
        </p:spPr>
      </p:pic>
    </p:spTree>
    <p:extLst>
      <p:ext uri="{BB962C8B-B14F-4D97-AF65-F5344CB8AC3E}">
        <p14:creationId xmlns:p14="http://schemas.microsoft.com/office/powerpoint/2010/main" val="822835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793673" cy="68407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6854" y="0"/>
            <a:ext cx="6858000" cy="6858000"/>
          </a:xfrm>
          <a:prstGeom prst="rect">
            <a:avLst/>
          </a:prstGeom>
        </p:spPr>
      </p:pic>
    </p:spTree>
    <p:extLst>
      <p:ext uri="{BB962C8B-B14F-4D97-AF65-F5344CB8AC3E}">
        <p14:creationId xmlns:p14="http://schemas.microsoft.com/office/powerpoint/2010/main" val="4228868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86307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9" y="1129123"/>
            <a:ext cx="11748654" cy="1953868"/>
          </a:xfrm>
          <a:prstGeom prst="rect">
            <a:avLst/>
          </a:prstGeom>
        </p:spPr>
        <p:txBody>
          <a:bodyPr wrap="square">
            <a:spAutoFit/>
          </a:bodyPr>
          <a:lstStyle/>
          <a:p>
            <a:pPr algn="just" rtl="1">
              <a:lnSpc>
                <a:spcPct val="150000"/>
              </a:lnSpc>
            </a:pPr>
            <a:r>
              <a:rPr lang="ar-IQ" sz="2800" b="1">
                <a:latin typeface="Times New Roman" panose="02020603050405020304" pitchFamily="18" charset="0"/>
                <a:cs typeface="Times New Roman" panose="02020603050405020304" pitchFamily="18" charset="0"/>
              </a:rPr>
              <a:t>متطلبات اعتبار الميكروب بروبيوتيك هو أن الميكروب يجب أن يكون حيًا عند إعطائه ، ويجب توثيقه ليكون له فائدة صحية ، ويجب أن يُعطى على مستويات لمنح فائدة صحية. هذه كائنات حية دقيقة لن تقدم الفوائد الموعودة إذا لم تبقى على قيد الحياة.</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1114654" y="0"/>
            <a:ext cx="8907631" cy="986360"/>
          </a:xfrm>
          <a:prstGeom prst="rect">
            <a:avLst/>
          </a:prstGeom>
        </p:spPr>
        <p:txBody>
          <a:bodyPr wrap="none">
            <a:spAutoFit/>
          </a:bodyPr>
          <a:lstStyle/>
          <a:p>
            <a:pPr algn="just">
              <a:lnSpc>
                <a:spcPct val="150000"/>
              </a:lnSpc>
            </a:pPr>
            <a:r>
              <a:rPr lang="en-US" sz="4400" b="1">
                <a:solidFill>
                  <a:srgbClr val="FFFF00"/>
                </a:solidFill>
                <a:latin typeface="Times New Roman" panose="02020603050405020304" pitchFamily="18" charset="0"/>
                <a:cs typeface="Times New Roman" panose="02020603050405020304" pitchFamily="18" charset="0"/>
              </a:rPr>
              <a:t>How should people take probiotics? </a:t>
            </a:r>
          </a:p>
        </p:txBody>
      </p:sp>
      <p:pic>
        <p:nvPicPr>
          <p:cNvPr id="1026" name="Picture 2" descr="10 Benefits of Probiotics for Women — What Are Probio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745" y="3082991"/>
            <a:ext cx="6262256" cy="37750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7819" y="3600913"/>
            <a:ext cx="5486399" cy="2031325"/>
          </a:xfrm>
          <a:prstGeom prst="rect">
            <a:avLst/>
          </a:prstGeom>
        </p:spPr>
        <p:txBody>
          <a:bodyPr wrap="square">
            <a:spAutoFit/>
          </a:bodyPr>
          <a:lstStyle/>
          <a:p>
            <a:pPr lvl="0" algn="just" rtl="1">
              <a:lnSpc>
                <a:spcPct val="150000"/>
              </a:lnSpc>
            </a:pPr>
            <a:r>
              <a:rPr lang="ar-IQ" sz="2800" b="1">
                <a:solidFill>
                  <a:prstClr val="white"/>
                </a:solidFill>
                <a:latin typeface="Times New Roman" panose="02020603050405020304" pitchFamily="18" charset="0"/>
                <a:cs typeface="Times New Roman" panose="02020603050405020304" pitchFamily="18" charset="0"/>
              </a:rPr>
              <a:t>يجب على المُصنِّع والمستهلك أن ينتبهوا عن كثب لظروف التخزين التي يعيش فيها الكائن الدقيق المعين ونهاية مدة صلاحيته.</a:t>
            </a:r>
            <a:endParaRPr lang="en-US" sz="2800" b="1">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945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452" y="1034372"/>
            <a:ext cx="11598484" cy="5863144"/>
          </a:xfrm>
          <a:prstGeom prst="rect">
            <a:avLst/>
          </a:prstGeom>
        </p:spPr>
        <p:txBody>
          <a:bodyPr wrap="square">
            <a:spAutoFit/>
          </a:bodyPr>
          <a:lstStyle/>
          <a:p>
            <a:pPr algn="just" rtl="1">
              <a:lnSpc>
                <a:spcPct val="150000"/>
              </a:lnSpc>
            </a:pPr>
            <a:r>
              <a:rPr lang="ar-IQ" sz="4000" b="1">
                <a:solidFill>
                  <a:srgbClr val="FFFF00"/>
                </a:solidFill>
                <a:latin typeface="Times New Roman" panose="02020603050405020304" pitchFamily="18" charset="0"/>
                <a:cs typeface="Times New Roman" panose="02020603050405020304" pitchFamily="18" charset="0"/>
              </a:rPr>
              <a:t>آآآآآآآمن تمامآ</a:t>
            </a:r>
          </a:p>
          <a:p>
            <a:pPr marL="457200" indent="-457200" algn="just" rtl="1">
              <a:lnSpc>
                <a:spcPct val="150000"/>
              </a:lnSpc>
              <a:buFont typeface="Arial" panose="020B0604020202020204" pitchFamily="34" charset="0"/>
              <a:buChar char="•"/>
            </a:pPr>
            <a:r>
              <a:rPr lang="ar-IQ" sz="3000" b="1">
                <a:latin typeface="Times New Roman" panose="02020603050405020304" pitchFamily="18" charset="0"/>
                <a:cs typeface="Times New Roman" panose="02020603050405020304" pitchFamily="18" charset="0"/>
              </a:rPr>
              <a:t>لقد ذكر أن استخدام البروبيوتيك في الأشخاص المصابين بأمراض خطيرة قد يكون </a:t>
            </a:r>
            <a:r>
              <a:rPr lang="ar-IQ" sz="3000" b="1">
                <a:solidFill>
                  <a:srgbClr val="FFFF00"/>
                </a:solidFill>
                <a:latin typeface="Times New Roman" panose="02020603050405020304" pitchFamily="18" charset="0"/>
                <a:cs typeface="Times New Roman" panose="02020603050405020304" pitchFamily="18" charset="0"/>
              </a:rPr>
              <a:t>ضارًا</a:t>
            </a:r>
            <a:r>
              <a:rPr lang="ar-IQ" sz="3000" b="1">
                <a:latin typeface="Times New Roman" panose="02020603050405020304" pitchFamily="18" charset="0"/>
                <a:cs typeface="Times New Roman" panose="02020603050405020304" pitchFamily="18" charset="0"/>
              </a:rPr>
              <a:t>.</a:t>
            </a:r>
          </a:p>
          <a:p>
            <a:pPr marL="457200" indent="-457200" algn="just" rtl="1">
              <a:lnSpc>
                <a:spcPct val="150000"/>
              </a:lnSpc>
              <a:buFont typeface="Arial" panose="020B0604020202020204" pitchFamily="34" charset="0"/>
              <a:buChar char="•"/>
            </a:pPr>
            <a:r>
              <a:rPr lang="ar-IQ" sz="3000" b="1">
                <a:latin typeface="Times New Roman" panose="02020603050405020304" pitchFamily="18" charset="0"/>
                <a:cs typeface="Times New Roman" panose="02020603050405020304" pitchFamily="18" charset="0"/>
              </a:rPr>
              <a:t>حالات نادرة تسبب القيء والإسهال وآلام البطن.</a:t>
            </a:r>
          </a:p>
          <a:p>
            <a:pPr marL="457200" indent="-457200" algn="just" rtl="1">
              <a:lnSpc>
                <a:spcPct val="150000"/>
              </a:lnSpc>
              <a:buFont typeface="Arial" panose="020B0604020202020204" pitchFamily="34" charset="0"/>
              <a:buChar char="•"/>
            </a:pPr>
            <a:r>
              <a:rPr lang="ar-IQ" sz="3000" b="1">
                <a:latin typeface="Times New Roman" panose="02020603050405020304" pitchFamily="18" charset="0"/>
                <a:cs typeface="Times New Roman" panose="02020603050405020304" pitchFamily="18" charset="0"/>
              </a:rPr>
              <a:t>النسبة الزائدة الكبيرة ممكن تؤدي الى حدوث عدوى تتطلب عناية طبية.</a:t>
            </a:r>
          </a:p>
          <a:p>
            <a:pPr marL="457200" indent="-457200" algn="just" rtl="1">
              <a:lnSpc>
                <a:spcPct val="150000"/>
              </a:lnSpc>
              <a:buFont typeface="Arial" panose="020B0604020202020204" pitchFamily="34" charset="0"/>
              <a:buChar char="•"/>
            </a:pPr>
            <a:r>
              <a:rPr lang="ar-IQ" sz="3000" b="1">
                <a:latin typeface="Times New Roman" panose="02020603050405020304" pitchFamily="18" charset="0"/>
                <a:cs typeface="Times New Roman" panose="02020603050405020304" pitchFamily="18" charset="0"/>
              </a:rPr>
              <a:t>الأشخاص الذين يعانون من ضعف تام في جهاز المناعة يسببون مشاكل صحية محتملة مثل الطفح الجلدي والحمى والبراز الدموي وما إلى ذلك.</a:t>
            </a:r>
          </a:p>
          <a:p>
            <a:pPr marL="457200" indent="-457200" algn="just" rtl="1">
              <a:lnSpc>
                <a:spcPct val="150000"/>
              </a:lnSpc>
              <a:buFont typeface="Arial" panose="020B0604020202020204" pitchFamily="34" charset="0"/>
              <a:buChar char="•"/>
            </a:pPr>
            <a:r>
              <a:rPr lang="ar-IQ" sz="3000" b="1">
                <a:latin typeface="Times New Roman" panose="02020603050405020304" pitchFamily="18" charset="0"/>
                <a:cs typeface="Times New Roman" panose="02020603050405020304" pitchFamily="18" charset="0"/>
              </a:rPr>
              <a:t>تتفاعل أحيانًا مع الأدوية المثبطة للمناعة مما يؤدي إلى حالات تهدد الحياة.</a:t>
            </a:r>
          </a:p>
          <a:p>
            <a:pPr algn="ctr" rtl="1">
              <a:lnSpc>
                <a:spcPct val="150000"/>
              </a:lnSpc>
            </a:pPr>
            <a:r>
              <a:rPr lang="ar-IQ" sz="3000" b="1">
                <a:solidFill>
                  <a:srgbClr val="FFC000"/>
                </a:solidFill>
                <a:latin typeface="Times New Roman" panose="02020603050405020304" pitchFamily="18" charset="0"/>
                <a:cs typeface="Times New Roman" panose="02020603050405020304" pitchFamily="18" charset="0"/>
              </a:rPr>
              <a:t>لذلك يجب على الأشخاص الذين يتناولون مثل هذه الأدوية تجنبها</a:t>
            </a:r>
            <a:endParaRPr lang="en-US" sz="3000" b="1">
              <a:solidFill>
                <a:srgbClr val="FFC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70124" y="111042"/>
            <a:ext cx="7578037" cy="923330"/>
          </a:xfrm>
          <a:prstGeom prst="rect">
            <a:avLst/>
          </a:prstGeom>
        </p:spPr>
        <p:txBody>
          <a:bodyPr wrap="none">
            <a:spAutoFit/>
          </a:bodyPr>
          <a:lstStyle/>
          <a:p>
            <a:r>
              <a:rPr lang="en-US" sz="5400" b="1">
                <a:solidFill>
                  <a:srgbClr val="FFFF00"/>
                </a:solidFill>
                <a:latin typeface="Times New Roman" panose="02020603050405020304" pitchFamily="18" charset="0"/>
                <a:cs typeface="Times New Roman" panose="02020603050405020304" pitchFamily="18" charset="0"/>
              </a:rPr>
              <a:t>Side Effects of Probiotics</a:t>
            </a:r>
            <a:endParaRPr lang="en-US" sz="5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18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ealth is Wealth Essay for Kids in English"/>
          <p:cNvPicPr>
            <a:picLocks noChangeAspect="1" noChangeArrowheads="1"/>
          </p:cNvPicPr>
          <p:nvPr/>
        </p:nvPicPr>
        <p:blipFill rotWithShape="1">
          <a:blip r:embed="rId2">
            <a:extLst>
              <a:ext uri="{28A0092B-C50C-407E-A947-70E740481C1C}">
                <a14:useLocalDpi xmlns:a14="http://schemas.microsoft.com/office/drawing/2010/main" val="0"/>
              </a:ext>
            </a:extLst>
          </a:blip>
          <a:srcRect l="13841" t="8177" r="39694" b="8091"/>
          <a:stretch/>
        </p:blipFill>
        <p:spPr bwMode="auto">
          <a:xfrm>
            <a:off x="2826326" y="448766"/>
            <a:ext cx="6317673" cy="64092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9033163" y="4200389"/>
            <a:ext cx="3158837" cy="2123658"/>
          </a:xfrm>
          <a:prstGeom prst="rect">
            <a:avLst/>
          </a:prstGeom>
        </p:spPr>
        <p:txBody>
          <a:bodyPr wrap="square">
            <a:spAutoFit/>
          </a:bodyPr>
          <a:lstStyle/>
          <a:p>
            <a:pPr algn="just"/>
            <a:endParaRPr lang="en-US" sz="6600" b="1">
              <a:solidFill>
                <a:srgbClr val="FFFF00"/>
              </a:solidFill>
              <a:latin typeface="Times New Roman" panose="02020603050405020304" pitchFamily="18" charset="0"/>
              <a:cs typeface="Times New Roman" panose="02020603050405020304" pitchFamily="18" charset="0"/>
            </a:endParaRPr>
          </a:p>
          <a:p>
            <a:r>
              <a:rPr lang="en-US" sz="6600" b="1">
                <a:solidFill>
                  <a:srgbClr val="FFFF00"/>
                </a:solidFill>
              </a:rPr>
              <a:t>Thanks</a:t>
            </a:r>
            <a:endParaRPr lang="en-US" sz="66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624026"/>
      </p:ext>
    </p:extLst>
  </p:cSld>
  <p:clrMapOvr>
    <a:masterClrMapping/>
  </p:clrMapOvr>
  <mc:AlternateContent xmlns:mc="http://schemas.openxmlformats.org/markup-compatibility/2006" xmlns:p14="http://schemas.microsoft.com/office/powerpoint/2010/main">
    <mc:Choice Requires="p14">
      <p:transition spd="slow" p14:dur="175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7980" t="39913"/>
          <a:stretch/>
        </p:blipFill>
        <p:spPr>
          <a:xfrm rot="889400">
            <a:off x="3386693" y="3467209"/>
            <a:ext cx="6072926" cy="3839747"/>
          </a:xfrm>
          <a:prstGeom prst="rect">
            <a:avLst/>
          </a:prstGeom>
        </p:spPr>
      </p:pic>
      <p:sp>
        <p:nvSpPr>
          <p:cNvPr id="4" name="Oval Callout 3"/>
          <p:cNvSpPr/>
          <p:nvPr/>
        </p:nvSpPr>
        <p:spPr>
          <a:xfrm rot="19354916">
            <a:off x="1814946" y="9593"/>
            <a:ext cx="2327563" cy="3131127"/>
          </a:xfrm>
          <a:prstGeom prst="wedgeEllipse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ar-IQ" sz="6600" b="1">
                <a:solidFill>
                  <a:srgbClr val="FFFF00"/>
                </a:solidFill>
              </a:rPr>
              <a:t>عسّر هضم</a:t>
            </a:r>
            <a:endParaRPr lang="en-US" sz="6600" b="1">
              <a:solidFill>
                <a:srgbClr val="FFFF00"/>
              </a:solidFill>
            </a:endParaRPr>
          </a:p>
        </p:txBody>
      </p:sp>
      <p:sp>
        <p:nvSpPr>
          <p:cNvPr id="5" name="Oval Callout 4"/>
          <p:cNvSpPr/>
          <p:nvPr/>
        </p:nvSpPr>
        <p:spPr>
          <a:xfrm rot="19127131">
            <a:off x="595749" y="2277475"/>
            <a:ext cx="2327563" cy="3131127"/>
          </a:xfrm>
          <a:prstGeom prst="wedgeEllipse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ar-IQ" sz="5400" b="1">
                <a:solidFill>
                  <a:srgbClr val="FFFF00"/>
                </a:solidFill>
              </a:rPr>
              <a:t>إمساك</a:t>
            </a:r>
            <a:endParaRPr lang="en-US" sz="5400" b="1">
              <a:solidFill>
                <a:srgbClr val="FFFF00"/>
              </a:solidFill>
            </a:endParaRPr>
          </a:p>
        </p:txBody>
      </p:sp>
      <p:sp>
        <p:nvSpPr>
          <p:cNvPr id="6" name="Oval Callout 5"/>
          <p:cNvSpPr/>
          <p:nvPr/>
        </p:nvSpPr>
        <p:spPr>
          <a:xfrm rot="20373891">
            <a:off x="4397004" y="404105"/>
            <a:ext cx="2327563" cy="3131127"/>
          </a:xfrm>
          <a:prstGeom prst="wedgeEllipse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IQ" sz="4800" b="1">
                <a:solidFill>
                  <a:srgbClr val="FFFF00"/>
                </a:solidFill>
              </a:rPr>
              <a:t>قولون عصبي</a:t>
            </a:r>
            <a:endParaRPr lang="en-US" sz="4800" b="1">
              <a:solidFill>
                <a:srgbClr val="FFFF00"/>
              </a:solidFill>
            </a:endParaRPr>
          </a:p>
        </p:txBody>
      </p:sp>
      <p:sp>
        <p:nvSpPr>
          <p:cNvPr id="7" name="Oval Callout 6"/>
          <p:cNvSpPr/>
          <p:nvPr/>
        </p:nvSpPr>
        <p:spPr>
          <a:xfrm rot="499980">
            <a:off x="9035224" y="579449"/>
            <a:ext cx="3003363" cy="3250321"/>
          </a:xfrm>
          <a:prstGeom prst="wedgeEllipse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ar-IQ" sz="4000" b="1">
                <a:solidFill>
                  <a:srgbClr val="FFFF00"/>
                </a:solidFill>
              </a:rPr>
              <a:t>مسوي دايت بس وزني مينزل</a:t>
            </a:r>
            <a:endParaRPr lang="en-US" sz="4000" b="1">
              <a:solidFill>
                <a:srgbClr val="FFFF00"/>
              </a:solidFill>
            </a:endParaRPr>
          </a:p>
        </p:txBody>
      </p:sp>
      <p:sp>
        <p:nvSpPr>
          <p:cNvPr id="8" name="Oval Callout 7"/>
          <p:cNvSpPr/>
          <p:nvPr/>
        </p:nvSpPr>
        <p:spPr>
          <a:xfrm rot="20970300">
            <a:off x="6812052" y="39733"/>
            <a:ext cx="2594621" cy="3717641"/>
          </a:xfrm>
          <a:prstGeom prst="wedgeEllipse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ar-IQ" sz="4000" b="1">
                <a:solidFill>
                  <a:srgbClr val="FFFF00"/>
                </a:solidFill>
              </a:rPr>
              <a:t>الدهون الصعبة دتتراكم عندي </a:t>
            </a:r>
            <a:endParaRPr lang="en-US" sz="4000" b="1">
              <a:solidFill>
                <a:srgbClr val="FFFF00"/>
              </a:solidFill>
            </a:endParaRPr>
          </a:p>
        </p:txBody>
      </p:sp>
    </p:spTree>
    <p:extLst>
      <p:ext uri="{BB962C8B-B14F-4D97-AF65-F5344CB8AC3E}">
        <p14:creationId xmlns:p14="http://schemas.microsoft.com/office/powerpoint/2010/main" val="20437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out)">
                                      <p:cBhvr>
                                        <p:cTn id="17" dur="1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ou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335" y="165970"/>
            <a:ext cx="7821437" cy="2215991"/>
          </a:xfrm>
          <a:prstGeom prst="rect">
            <a:avLst/>
          </a:prstGeom>
        </p:spPr>
        <p:txBody>
          <a:bodyPr wrap="none">
            <a:spAutoFit/>
          </a:bodyPr>
          <a:lstStyle/>
          <a:p>
            <a:r>
              <a:rPr lang="en-US" sz="13800" b="1">
                <a:solidFill>
                  <a:srgbClr val="FFFF00"/>
                </a:solidFill>
                <a:latin typeface="Times New Roman" panose="02020603050405020304" pitchFamily="18" charset="0"/>
                <a:cs typeface="Times New Roman" panose="02020603050405020304" pitchFamily="18" charset="0"/>
              </a:rPr>
              <a:t>Pr</a:t>
            </a:r>
            <a:r>
              <a:rPr lang="en-US" sz="13800" b="1">
                <a:solidFill>
                  <a:srgbClr val="FF0000"/>
                </a:solidFill>
                <a:latin typeface="Times New Roman" panose="02020603050405020304" pitchFamily="18" charset="0"/>
                <a:cs typeface="Times New Roman" panose="02020603050405020304" pitchFamily="18" charset="0"/>
              </a:rPr>
              <a:t>o</a:t>
            </a:r>
            <a:r>
              <a:rPr lang="en-US" sz="13800" b="1">
                <a:solidFill>
                  <a:srgbClr val="FFFF00"/>
                </a:solidFill>
                <a:latin typeface="Times New Roman" panose="02020603050405020304" pitchFamily="18" charset="0"/>
                <a:cs typeface="Times New Roman" panose="02020603050405020304" pitchFamily="18" charset="0"/>
              </a:rPr>
              <a:t>biotics</a:t>
            </a:r>
            <a:endParaRPr lang="en-US" sz="13800"/>
          </a:p>
        </p:txBody>
      </p:sp>
      <p:sp>
        <p:nvSpPr>
          <p:cNvPr id="3" name="Rectangle 2"/>
          <p:cNvSpPr/>
          <p:nvPr/>
        </p:nvSpPr>
        <p:spPr>
          <a:xfrm>
            <a:off x="2616426" y="3338945"/>
            <a:ext cx="8093138" cy="2215991"/>
          </a:xfrm>
          <a:prstGeom prst="rect">
            <a:avLst/>
          </a:prstGeom>
        </p:spPr>
        <p:txBody>
          <a:bodyPr wrap="square">
            <a:spAutoFit/>
          </a:bodyPr>
          <a:lstStyle/>
          <a:p>
            <a:r>
              <a:rPr lang="en-US" sz="13800" b="1">
                <a:solidFill>
                  <a:srgbClr val="FFFF00"/>
                </a:solidFill>
                <a:latin typeface="Times New Roman" panose="02020603050405020304" pitchFamily="18" charset="0"/>
                <a:cs typeface="Times New Roman" panose="02020603050405020304" pitchFamily="18" charset="0"/>
              </a:rPr>
              <a:t>Pr</a:t>
            </a:r>
            <a:r>
              <a:rPr lang="en-US" sz="13800" b="1">
                <a:solidFill>
                  <a:srgbClr val="FF0000"/>
                </a:solidFill>
                <a:latin typeface="Times New Roman" panose="02020603050405020304" pitchFamily="18" charset="0"/>
                <a:cs typeface="Times New Roman" panose="02020603050405020304" pitchFamily="18" charset="0"/>
              </a:rPr>
              <a:t>e</a:t>
            </a:r>
            <a:r>
              <a:rPr lang="en-US" sz="13800" b="1">
                <a:solidFill>
                  <a:srgbClr val="FFFF00"/>
                </a:solidFill>
                <a:latin typeface="Times New Roman" panose="02020603050405020304" pitchFamily="18" charset="0"/>
                <a:cs typeface="Times New Roman" panose="02020603050405020304" pitchFamily="18" charset="0"/>
              </a:rPr>
              <a:t>biotics</a:t>
            </a:r>
            <a:endParaRPr lang="en-US" sz="13800"/>
          </a:p>
        </p:txBody>
      </p:sp>
      <p:sp>
        <p:nvSpPr>
          <p:cNvPr id="4" name="Rectangle 3"/>
          <p:cNvSpPr/>
          <p:nvPr/>
        </p:nvSpPr>
        <p:spPr>
          <a:xfrm>
            <a:off x="5728112" y="1929429"/>
            <a:ext cx="1412566" cy="1862048"/>
          </a:xfrm>
          <a:prstGeom prst="rect">
            <a:avLst/>
          </a:prstGeom>
        </p:spPr>
        <p:txBody>
          <a:bodyPr wrap="none">
            <a:spAutoFit/>
          </a:bodyPr>
          <a:lstStyle/>
          <a:p>
            <a:r>
              <a:rPr lang="en-US" sz="11500" b="1">
                <a:solidFill>
                  <a:srgbClr val="FFFF00"/>
                </a:solidFill>
                <a:latin typeface="Times New Roman" panose="02020603050405020304" pitchFamily="18" charset="0"/>
                <a:cs typeface="Times New Roman" panose="02020603050405020304" pitchFamily="18" charset="0"/>
              </a:rPr>
              <a:t>&amp;</a:t>
            </a:r>
            <a:endParaRPr lang="en-US" sz="11500"/>
          </a:p>
        </p:txBody>
      </p:sp>
    </p:spTree>
    <p:extLst>
      <p:ext uri="{BB962C8B-B14F-4D97-AF65-F5344CB8AC3E}">
        <p14:creationId xmlns:p14="http://schemas.microsoft.com/office/powerpoint/2010/main" val="4011775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525" y="1083336"/>
            <a:ext cx="11331776" cy="2062103"/>
          </a:xfrm>
          <a:prstGeom prst="rect">
            <a:avLst/>
          </a:prstGeom>
        </p:spPr>
        <p:txBody>
          <a:bodyPr wrap="square">
            <a:spAutoFit/>
          </a:bodyPr>
          <a:lstStyle/>
          <a:p>
            <a:pPr algn="just" rtl="1"/>
            <a:r>
              <a:rPr lang="ar-IQ" sz="3200" b="1">
                <a:latin typeface="Times New Roman" panose="02020603050405020304" pitchFamily="18" charset="0"/>
                <a:cs typeface="Times New Roman" panose="02020603050405020304" pitchFamily="18" charset="0"/>
              </a:rPr>
              <a:t>يحتوي الجسم السليم على بكتريا ضارة وأخرى نافعة تتعايش دون مشاكل مع بعضها. ومع ذلك ، يمكن أن يؤدي الاضطراب في هذا التوازن الناجم على سبيل المثال عن الأمراض المعدية أو بعض الأنظمة الغذائية أو الاستخدام المطول للمضادات الحيوية إلى خلل في هذا النظام.</a:t>
            </a:r>
            <a:endParaRPr lang="en-US" sz="3200" b="1">
              <a:latin typeface="Times New Roman" panose="02020603050405020304" pitchFamily="18" charset="0"/>
              <a:cs typeface="Times New Roman" panose="02020603050405020304" pitchFamily="18" charset="0"/>
            </a:endParaRPr>
          </a:p>
        </p:txBody>
      </p:sp>
      <p:pic>
        <p:nvPicPr>
          <p:cNvPr id="5" name="Picture 2" descr="https://i0.wp.com/sitn.hms.harvard.edu/wp-content/uploads/2018/10/anatomy-160524_960_720.png?resize=556%2C720&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035" y="3144875"/>
            <a:ext cx="3552966" cy="3713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9294" y="3144875"/>
            <a:ext cx="8349740" cy="3046988"/>
          </a:xfrm>
          <a:prstGeom prst="rect">
            <a:avLst/>
          </a:prstGeom>
        </p:spPr>
        <p:txBody>
          <a:bodyPr wrap="square">
            <a:spAutoFit/>
          </a:bodyPr>
          <a:lstStyle/>
          <a:p>
            <a:pPr algn="just" rtl="1"/>
            <a:r>
              <a:rPr lang="ar-IQ" sz="3200" b="1">
                <a:latin typeface="Times New Roman" panose="02020603050405020304" pitchFamily="18" charset="0"/>
                <a:cs typeface="Times New Roman" panose="02020603050405020304" pitchFamily="18" charset="0"/>
              </a:rPr>
              <a:t>هذا يمكن أن يؤدي إلى زيادة التعرض لمشاكل صحية مثل </a:t>
            </a:r>
            <a:r>
              <a:rPr lang="ar-IQ" sz="3200" b="1">
                <a:solidFill>
                  <a:srgbClr val="FFFF00"/>
                </a:solidFill>
                <a:latin typeface="Times New Roman" panose="02020603050405020304" pitchFamily="18" charset="0"/>
                <a:cs typeface="Times New Roman" panose="02020603050405020304" pitchFamily="18" charset="0"/>
              </a:rPr>
              <a:t>متلازمة القولون العصبي </a:t>
            </a:r>
            <a:r>
              <a:rPr lang="ar-IQ" sz="3200" b="1">
                <a:latin typeface="Times New Roman" panose="02020603050405020304" pitchFamily="18" charset="0"/>
                <a:cs typeface="Times New Roman" panose="02020603050405020304" pitchFamily="18" charset="0"/>
              </a:rPr>
              <a:t>، </a:t>
            </a:r>
            <a:r>
              <a:rPr lang="ar-IQ" sz="3200" b="1">
                <a:solidFill>
                  <a:srgbClr val="FFFF00"/>
                </a:solidFill>
                <a:latin typeface="Times New Roman" panose="02020603050405020304" pitchFamily="18" charset="0"/>
                <a:cs typeface="Times New Roman" panose="02020603050405020304" pitchFamily="18" charset="0"/>
              </a:rPr>
              <a:t>ومرض التهاب الأمعاء </a:t>
            </a:r>
            <a:r>
              <a:rPr lang="ar-IQ" sz="3200" b="1">
                <a:latin typeface="Times New Roman" panose="02020603050405020304" pitchFamily="18" charset="0"/>
                <a:cs typeface="Times New Roman" panose="02020603050405020304" pitchFamily="18" charset="0"/>
              </a:rPr>
              <a:t>، والحساسية الغذائية ، وعسر الهضم, الانتفاخ وغيرها .</a:t>
            </a:r>
          </a:p>
          <a:p>
            <a:pPr algn="just" rtl="1"/>
            <a:r>
              <a:rPr lang="ar-IQ" sz="3200" b="1">
                <a:latin typeface="Times New Roman" panose="02020603050405020304" pitchFamily="18" charset="0"/>
                <a:cs typeface="Times New Roman" panose="02020603050405020304" pitchFamily="18" charset="0"/>
              </a:rPr>
              <a:t> لذا ، فإن التغذية الجيدة والنظام الغذائي المتوازن يمكن أن يعزز مناعة الجسم وانسجة الامعاء </a:t>
            </a:r>
            <a:r>
              <a:rPr lang="en-US" sz="3200" b="1">
                <a:solidFill>
                  <a:srgbClr val="FFFF00"/>
                </a:solidFill>
                <a:latin typeface="Times New Roman" panose="02020603050405020304" pitchFamily="18" charset="0"/>
                <a:cs typeface="Times New Roman" panose="02020603050405020304" pitchFamily="18" charset="0"/>
              </a:rPr>
              <a:t>gut flora</a:t>
            </a:r>
            <a:r>
              <a:rPr lang="ar-IQ" sz="3200" b="1">
                <a:latin typeface="Times New Roman" panose="02020603050405020304" pitchFamily="18" charset="0"/>
                <a:cs typeface="Times New Roman" panose="02020603050405020304" pitchFamily="18" charset="0"/>
              </a:rPr>
              <a:t>، وخاصة تلك التي تحتوي على البكتيريا المفيدة مثل</a:t>
            </a:r>
            <a:r>
              <a:rPr lang="ar-IQ" sz="3200" b="1">
                <a:solidFill>
                  <a:srgbClr val="FFC000"/>
                </a:solidFill>
                <a:latin typeface="Times New Roman" panose="02020603050405020304" pitchFamily="18" charset="0"/>
                <a:cs typeface="Times New Roman" panose="02020603050405020304" pitchFamily="18" charset="0"/>
              </a:rPr>
              <a:t> البروبيوتيك</a:t>
            </a:r>
            <a:r>
              <a:rPr lang="ar-IQ" sz="3200" b="1">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sp>
        <p:nvSpPr>
          <p:cNvPr id="7" name="Rectangle 6"/>
          <p:cNvSpPr/>
          <p:nvPr/>
        </p:nvSpPr>
        <p:spPr>
          <a:xfrm>
            <a:off x="241525" y="0"/>
            <a:ext cx="3527056" cy="830997"/>
          </a:xfrm>
          <a:prstGeom prst="rect">
            <a:avLst/>
          </a:prstGeom>
        </p:spPr>
        <p:txBody>
          <a:bodyPr wrap="none">
            <a:spAutoFit/>
          </a:bodyPr>
          <a:lstStyle/>
          <a:p>
            <a:r>
              <a:rPr lang="en-US" sz="4800" b="1">
                <a:solidFill>
                  <a:srgbClr val="FFFF00"/>
                </a:solidFill>
                <a:latin typeface="Times New Roman" panose="02020603050405020304" pitchFamily="18" charset="0"/>
                <a:ea typeface="Calibri" panose="020F0502020204030204" pitchFamily="34" charset="0"/>
              </a:rPr>
              <a:t>Introduction</a:t>
            </a:r>
            <a:endParaRPr lang="en-US" sz="4800">
              <a:solidFill>
                <a:srgbClr val="FFFF00"/>
              </a:solidFill>
            </a:endParaRPr>
          </a:p>
        </p:txBody>
      </p:sp>
    </p:spTree>
    <p:extLst>
      <p:ext uri="{BB962C8B-B14F-4D97-AF65-F5344CB8AC3E}">
        <p14:creationId xmlns:p14="http://schemas.microsoft.com/office/powerpoint/2010/main" val="327873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0AAF-7D0A-0C84-FD82-2954C05CA56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72E2401-711A-DB3A-8271-1115A7D767D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20998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Royal Society on Twitter: &quot;Élie Metchnikoff, the Russian zoologist who  pioneered the study of cellular immunology, was born #onthisday in 1845  https://t.co/J3ENgMq92W https://t.co/0aZjYKuOeR&quot; /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940" y="426071"/>
            <a:ext cx="5247060" cy="64182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406681986"/>
              </p:ext>
            </p:extLst>
          </p:nvPr>
        </p:nvGraphicFramePr>
        <p:xfrm>
          <a:off x="409433" y="847213"/>
          <a:ext cx="11191163" cy="5621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441079" y="73938"/>
            <a:ext cx="6347812" cy="769441"/>
          </a:xfrm>
          <a:prstGeom prst="rect">
            <a:avLst/>
          </a:prstGeom>
        </p:spPr>
        <p:txBody>
          <a:bodyPr wrap="square">
            <a:spAutoFit/>
          </a:bodyPr>
          <a:lstStyle/>
          <a:p>
            <a:r>
              <a:rPr lang="en-US" sz="4400" b="1">
                <a:solidFill>
                  <a:srgbClr val="FFFF00"/>
                </a:solidFill>
                <a:latin typeface="Times New Roman" panose="02020603050405020304" pitchFamily="18" charset="0"/>
                <a:ea typeface="Calibri" panose="020F0502020204030204" pitchFamily="34" charset="0"/>
              </a:rPr>
              <a:t>History of Probiotics</a:t>
            </a:r>
            <a:endParaRPr lang="en-US" sz="4400">
              <a:solidFill>
                <a:srgbClr val="FFFF00"/>
              </a:solidFill>
            </a:endParaRPr>
          </a:p>
        </p:txBody>
      </p:sp>
    </p:spTree>
    <p:extLst>
      <p:ext uri="{BB962C8B-B14F-4D97-AF65-F5344CB8AC3E}">
        <p14:creationId xmlns:p14="http://schemas.microsoft.com/office/powerpoint/2010/main" val="133673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027" y="323713"/>
            <a:ext cx="5192768" cy="923330"/>
          </a:xfrm>
          <a:prstGeom prst="rect">
            <a:avLst/>
          </a:prstGeom>
        </p:spPr>
        <p:txBody>
          <a:bodyPr wrap="none">
            <a:spAutoFit/>
          </a:bodyPr>
          <a:lstStyle/>
          <a:p>
            <a:r>
              <a:rPr lang="en-US" sz="5400" b="1">
                <a:solidFill>
                  <a:srgbClr val="FFFF00"/>
                </a:solidFill>
                <a:latin typeface="Times New Roman" panose="02020603050405020304" pitchFamily="18" charset="0"/>
                <a:ea typeface="Calibri" panose="020F0502020204030204" pitchFamily="34" charset="0"/>
              </a:rPr>
              <a:t>Probiotic Strains</a:t>
            </a:r>
            <a:endParaRPr lang="en-US" sz="5400">
              <a:solidFill>
                <a:srgbClr val="FFFF00"/>
              </a:solidFill>
            </a:endParaRPr>
          </a:p>
        </p:txBody>
      </p:sp>
      <p:sp>
        <p:nvSpPr>
          <p:cNvPr id="3" name="Rectangle 2"/>
          <p:cNvSpPr/>
          <p:nvPr/>
        </p:nvSpPr>
        <p:spPr>
          <a:xfrm>
            <a:off x="464638" y="1426259"/>
            <a:ext cx="11331161" cy="1569660"/>
          </a:xfrm>
          <a:prstGeom prst="rect">
            <a:avLst/>
          </a:prstGeom>
        </p:spPr>
        <p:txBody>
          <a:bodyPr wrap="square">
            <a:spAutoFit/>
          </a:bodyPr>
          <a:lstStyle/>
          <a:p>
            <a:pPr algn="just" rtl="1"/>
            <a:r>
              <a:rPr lang="ar-IQ" sz="3200" b="1">
                <a:latin typeface="Times New Roman" panose="02020603050405020304" pitchFamily="18" charset="0"/>
                <a:cs typeface="Times New Roman" panose="02020603050405020304" pitchFamily="18" charset="0"/>
              </a:rPr>
              <a:t>يعتبر معرف السلالة مهمًا لأن العديد من السلالات داخل نفس النوع قد يكون لها تأثيرات صحية مختلفة ، لذلك يجب أن تلتزم سلالات الكائنات الحية المجهرية المختارة بالإرشادات الموضحة في قانون الغذاء.</a:t>
            </a:r>
            <a:endParaRPr lang="en-US" sz="3200" b="1">
              <a:latin typeface="Times New Roman" panose="02020603050405020304" pitchFamily="18" charset="0"/>
              <a:cs typeface="Times New Roman" panose="02020603050405020304" pitchFamily="18" charset="0"/>
            </a:endParaRPr>
          </a:p>
        </p:txBody>
      </p:sp>
      <p:sp>
        <p:nvSpPr>
          <p:cNvPr id="4" name="Rectangle 3"/>
          <p:cNvSpPr/>
          <p:nvPr/>
        </p:nvSpPr>
        <p:spPr>
          <a:xfrm>
            <a:off x="324027" y="3175135"/>
            <a:ext cx="11594395" cy="2554545"/>
          </a:xfrm>
          <a:prstGeom prst="rect">
            <a:avLst/>
          </a:prstGeom>
        </p:spPr>
        <p:txBody>
          <a:bodyPr wrap="square">
            <a:spAutoFit/>
          </a:bodyPr>
          <a:lstStyle/>
          <a:p>
            <a:pPr marL="285750" indent="-285750" algn="just" rtl="1">
              <a:buFont typeface="Wingdings" panose="05000000000000000000" pitchFamily="2" charset="2"/>
              <a:buChar char="Ø"/>
            </a:pPr>
            <a:r>
              <a:rPr lang="ar-IQ" sz="3200" b="1">
                <a:latin typeface="Times New Roman" panose="02020603050405020304" pitchFamily="18" charset="0"/>
                <a:cs typeface="Times New Roman" panose="02020603050405020304" pitchFamily="18" charset="0"/>
              </a:rPr>
              <a:t>قد لا يكون للبروبيوتيك الذي يتم تناوله بجرعة أكبر دائمًا فائدة صحية أكبر من تلك التي يتم تناولها بمستوى أقل.</a:t>
            </a:r>
          </a:p>
          <a:p>
            <a:pPr marL="285750" indent="-285750" algn="just" rtl="1">
              <a:buFont typeface="Wingdings" panose="05000000000000000000" pitchFamily="2" charset="2"/>
              <a:buChar char="Ø"/>
            </a:pPr>
            <a:endParaRPr lang="ar-IQ" sz="3200" b="1">
              <a:latin typeface="Times New Roman" panose="02020603050405020304" pitchFamily="18" charset="0"/>
              <a:cs typeface="Times New Roman" panose="02020603050405020304" pitchFamily="18" charset="0"/>
            </a:endParaRPr>
          </a:p>
          <a:p>
            <a:pPr marL="285750" indent="-285750" algn="just" rtl="1">
              <a:buFont typeface="Wingdings" panose="05000000000000000000" pitchFamily="2" charset="2"/>
              <a:buChar char="Ø"/>
            </a:pPr>
            <a:r>
              <a:rPr lang="ar-IQ" sz="3200" b="1">
                <a:latin typeface="Times New Roman" panose="02020603050405020304" pitchFamily="18" charset="0"/>
                <a:cs typeface="Times New Roman" panose="02020603050405020304" pitchFamily="18" charset="0"/>
              </a:rPr>
              <a:t>لمنح فائدة ، يجب أن تتوافق الجرعة مع المستوى الموضح في دراسة الفعالية </a:t>
            </a:r>
          </a:p>
          <a:p>
            <a:pPr marL="285750" indent="-285750" algn="just" rtl="1">
              <a:buFont typeface="Wingdings" panose="05000000000000000000" pitchFamily="2" charset="2"/>
              <a:buChar char="Ø"/>
            </a:pPr>
            <a:r>
              <a:rPr lang="en-US" sz="3200" b="1">
                <a:latin typeface="Times New Roman" panose="02020603050405020304" pitchFamily="18" charset="0"/>
                <a:cs typeface="Times New Roman" panose="02020603050405020304" pitchFamily="18" charset="0"/>
              </a:rPr>
              <a:t>(</a:t>
            </a:r>
            <a:r>
              <a:rPr lang="en-US" sz="3200" b="1">
                <a:solidFill>
                  <a:srgbClr val="FFFF00"/>
                </a:solidFill>
                <a:latin typeface="Times New Roman" panose="02020603050405020304" pitchFamily="18" charset="0"/>
                <a:cs typeface="Times New Roman" panose="02020603050405020304" pitchFamily="18" charset="0"/>
              </a:rPr>
              <a:t>at least 10</a:t>
            </a:r>
            <a:r>
              <a:rPr lang="en-US" sz="3200" b="1" baseline="30000">
                <a:solidFill>
                  <a:srgbClr val="FFFF00"/>
                </a:solidFill>
                <a:latin typeface="Times New Roman" panose="02020603050405020304" pitchFamily="18" charset="0"/>
                <a:cs typeface="Times New Roman" panose="02020603050405020304" pitchFamily="18" charset="0"/>
              </a:rPr>
              <a:t>6</a:t>
            </a:r>
            <a:r>
              <a:rPr lang="en-US" sz="3200" b="1">
                <a:solidFill>
                  <a:srgbClr val="FFFF00"/>
                </a:solidFill>
                <a:latin typeface="Times New Roman" panose="02020603050405020304" pitchFamily="18" charset="0"/>
                <a:cs typeface="Times New Roman" panose="02020603050405020304" pitchFamily="18" charset="0"/>
              </a:rPr>
              <a:t> CFU/g or CFU/ml </a:t>
            </a:r>
            <a:r>
              <a:rPr lang="en-US" sz="3200" b="1">
                <a:latin typeface="Times New Roman" panose="02020603050405020304" pitchFamily="18" charset="0"/>
                <a:cs typeface="Times New Roman" panose="02020603050405020304" pitchFamily="18" charset="0"/>
              </a:rPr>
              <a:t>)</a:t>
            </a:r>
          </a:p>
        </p:txBody>
      </p:sp>
      <p:sp>
        <p:nvSpPr>
          <p:cNvPr id="5" name="Rectangle 4"/>
          <p:cNvSpPr/>
          <p:nvPr/>
        </p:nvSpPr>
        <p:spPr>
          <a:xfrm>
            <a:off x="324027" y="5908896"/>
            <a:ext cx="8668270" cy="523220"/>
          </a:xfrm>
          <a:prstGeom prst="rect">
            <a:avLst/>
          </a:prstGeom>
        </p:spPr>
        <p:txBody>
          <a:bodyPr wrap="none">
            <a:spAutoFit/>
          </a:bodyPr>
          <a:lstStyle/>
          <a:p>
            <a:pPr algn="just"/>
            <a:r>
              <a:rPr lang="en-US" sz="2800" b="1">
                <a:latin typeface="Times New Roman" panose="02020603050405020304" pitchFamily="18" charset="0"/>
                <a:cs typeface="Times New Roman" panose="02020603050405020304" pitchFamily="18" charset="0"/>
              </a:rPr>
              <a:t>The employed probiotic strains are displayed in </a:t>
            </a:r>
            <a:r>
              <a:rPr lang="en-US" sz="2800" b="1">
                <a:solidFill>
                  <a:srgbClr val="FFFF00"/>
                </a:solidFill>
                <a:latin typeface="Times New Roman" panose="02020603050405020304" pitchFamily="18" charset="0"/>
                <a:cs typeface="Times New Roman" panose="02020603050405020304" pitchFamily="18" charset="0"/>
              </a:rPr>
              <a:t>Table 1</a:t>
            </a:r>
          </a:p>
        </p:txBody>
      </p:sp>
    </p:spTree>
    <p:extLst>
      <p:ext uri="{BB962C8B-B14F-4D97-AF65-F5344CB8AC3E}">
        <p14:creationId xmlns:p14="http://schemas.microsoft.com/office/powerpoint/2010/main" val="961738497"/>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67927094"/>
              </p:ext>
            </p:extLst>
          </p:nvPr>
        </p:nvGraphicFramePr>
        <p:xfrm>
          <a:off x="0" y="0"/>
          <a:ext cx="6169737" cy="6865096"/>
        </p:xfrm>
        <a:graphic>
          <a:graphicData uri="http://schemas.openxmlformats.org/drawingml/2006/table">
            <a:tbl>
              <a:tblPr firstRow="1" firstCol="1" bandRow="1">
                <a:tableStyleId>{327F97BB-C833-4FB7-BDE5-3F7075034690}</a:tableStyleId>
              </a:tblPr>
              <a:tblGrid>
                <a:gridCol w="2372223">
                  <a:extLst>
                    <a:ext uri="{9D8B030D-6E8A-4147-A177-3AD203B41FA5}">
                      <a16:colId xmlns:a16="http://schemas.microsoft.com/office/drawing/2014/main" val="1130264450"/>
                    </a:ext>
                  </a:extLst>
                </a:gridCol>
                <a:gridCol w="3797514">
                  <a:extLst>
                    <a:ext uri="{9D8B030D-6E8A-4147-A177-3AD203B41FA5}">
                      <a16:colId xmlns:a16="http://schemas.microsoft.com/office/drawing/2014/main" val="2210991284"/>
                    </a:ext>
                  </a:extLst>
                </a:gridCol>
              </a:tblGrid>
              <a:tr h="1163836">
                <a:tc>
                  <a:txBody>
                    <a:bodyPr/>
                    <a:lstStyle/>
                    <a:p>
                      <a:pPr>
                        <a:lnSpc>
                          <a:spcPct val="107000"/>
                        </a:lnSpc>
                        <a:spcAft>
                          <a:spcPts val="0"/>
                        </a:spcAft>
                        <a:tabLst>
                          <a:tab pos="800100" algn="l"/>
                        </a:tabLst>
                      </a:pPr>
                      <a:r>
                        <a:rPr lang="en-US" sz="1800">
                          <a:solidFill>
                            <a:schemeClr val="bg1"/>
                          </a:solidFill>
                          <a:effectLst/>
                        </a:rPr>
                        <a:t>Lactobacillus</a:t>
                      </a:r>
                    </a:p>
                    <a:p>
                      <a:pPr>
                        <a:lnSpc>
                          <a:spcPct val="107000"/>
                        </a:lnSpc>
                        <a:spcAft>
                          <a:spcPts val="0"/>
                        </a:spcAft>
                        <a:tabLst>
                          <a:tab pos="800100" algn="l"/>
                        </a:tabLst>
                      </a:pPr>
                      <a:r>
                        <a:rPr lang="en-US" sz="1800">
                          <a:solidFill>
                            <a:schemeClr val="bg1"/>
                          </a:solidFill>
                          <a:effectLst/>
                        </a:rPr>
                        <a:t> </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tabLst>
                          <a:tab pos="800100" algn="l"/>
                        </a:tabLst>
                      </a:pPr>
                      <a:r>
                        <a:rPr lang="en-US" sz="1800" b="0">
                          <a:solidFill>
                            <a:schemeClr val="bg1"/>
                          </a:solidFill>
                          <a:effectLst/>
                        </a:rPr>
                        <a:t>L. acidophilus, L. </a:t>
                      </a:r>
                      <a:r>
                        <a:rPr lang="en-US" sz="1800" b="0" err="1">
                          <a:solidFill>
                            <a:schemeClr val="bg1"/>
                          </a:solidFill>
                          <a:effectLst/>
                        </a:rPr>
                        <a:t>casei</a:t>
                      </a:r>
                      <a:r>
                        <a:rPr lang="en-US" sz="1800" b="0">
                          <a:solidFill>
                            <a:schemeClr val="bg1"/>
                          </a:solidFill>
                          <a:effectLst/>
                        </a:rPr>
                        <a:t>, </a:t>
                      </a:r>
                      <a:r>
                        <a:rPr lang="en-US" sz="1800" b="0" err="1">
                          <a:solidFill>
                            <a:schemeClr val="bg1"/>
                          </a:solidFill>
                          <a:effectLst/>
                        </a:rPr>
                        <a:t>johnsonii</a:t>
                      </a:r>
                      <a:r>
                        <a:rPr lang="en-US" sz="1800" b="0">
                          <a:solidFill>
                            <a:schemeClr val="bg1"/>
                          </a:solidFill>
                          <a:effectLst/>
                        </a:rPr>
                        <a:t>, L. </a:t>
                      </a:r>
                      <a:r>
                        <a:rPr lang="en-US" sz="1800" b="0" err="1">
                          <a:solidFill>
                            <a:schemeClr val="bg1"/>
                          </a:solidFill>
                          <a:effectLst/>
                        </a:rPr>
                        <a:t>fermentum</a:t>
                      </a:r>
                      <a:r>
                        <a:rPr lang="en-US" sz="1800" b="0">
                          <a:solidFill>
                            <a:schemeClr val="bg1"/>
                          </a:solidFill>
                          <a:effectLst/>
                        </a:rPr>
                        <a:t>, L. </a:t>
                      </a:r>
                      <a:r>
                        <a:rPr lang="en-US" sz="1800" b="0" err="1">
                          <a:solidFill>
                            <a:schemeClr val="bg1"/>
                          </a:solidFill>
                          <a:effectLst/>
                        </a:rPr>
                        <a:t>gasseri</a:t>
                      </a:r>
                      <a:r>
                        <a:rPr lang="en-US" sz="1800" b="0">
                          <a:solidFill>
                            <a:schemeClr val="bg1"/>
                          </a:solidFill>
                          <a:effectLst/>
                        </a:rPr>
                        <a:t>, L. brevis, </a:t>
                      </a:r>
                    </a:p>
                    <a:p>
                      <a:pPr>
                        <a:lnSpc>
                          <a:spcPct val="107000"/>
                        </a:lnSpc>
                        <a:spcAft>
                          <a:spcPts val="0"/>
                        </a:spcAft>
                        <a:tabLst>
                          <a:tab pos="800100" algn="l"/>
                        </a:tabLst>
                      </a:pPr>
                      <a:r>
                        <a:rPr lang="en-US" sz="1800" b="0">
                          <a:solidFill>
                            <a:schemeClr val="bg1"/>
                          </a:solidFill>
                          <a:effectLst/>
                        </a:rPr>
                        <a:t>L. </a:t>
                      </a:r>
                      <a:r>
                        <a:rPr lang="en-US" sz="1800" b="0" err="1">
                          <a:solidFill>
                            <a:schemeClr val="bg1"/>
                          </a:solidFill>
                          <a:effectLst/>
                        </a:rPr>
                        <a:t>reuteri</a:t>
                      </a:r>
                      <a:r>
                        <a:rPr lang="en-US" sz="1800" b="0">
                          <a:solidFill>
                            <a:schemeClr val="bg1"/>
                          </a:solidFill>
                          <a:effectLst/>
                        </a:rPr>
                        <a:t>, L. </a:t>
                      </a:r>
                      <a:r>
                        <a:rPr lang="en-US" sz="1800" b="0" err="1">
                          <a:solidFill>
                            <a:schemeClr val="bg1"/>
                          </a:solidFill>
                          <a:effectLst/>
                        </a:rPr>
                        <a:t>curvatus</a:t>
                      </a:r>
                      <a:endParaRPr lang="en-US" sz="1800" b="0">
                        <a:solidFill>
                          <a:schemeClr val="bg1"/>
                        </a:solidFill>
                        <a:effectLst/>
                      </a:endParaRPr>
                    </a:p>
                    <a:p>
                      <a:pPr>
                        <a:lnSpc>
                          <a:spcPct val="107000"/>
                        </a:lnSpc>
                        <a:spcAft>
                          <a:spcPts val="0"/>
                        </a:spcAft>
                        <a:tabLst>
                          <a:tab pos="800100" algn="l"/>
                        </a:tabLst>
                      </a:pPr>
                      <a:r>
                        <a:rPr lang="en-US" sz="1800" b="0">
                          <a:solidFill>
                            <a:schemeClr val="bg1"/>
                          </a:solidFill>
                          <a:effectLst/>
                        </a:rPr>
                        <a:t>L. </a:t>
                      </a:r>
                      <a:r>
                        <a:rPr lang="en-US" sz="1800" b="0" err="1">
                          <a:solidFill>
                            <a:schemeClr val="bg1"/>
                          </a:solidFill>
                          <a:effectLst/>
                        </a:rPr>
                        <a:t>rhamnosus</a:t>
                      </a:r>
                      <a:r>
                        <a:rPr lang="en-US" sz="1800" b="0">
                          <a:solidFill>
                            <a:schemeClr val="bg1"/>
                          </a:solidFill>
                          <a:effectLst/>
                        </a:rPr>
                        <a:t>, </a:t>
                      </a:r>
                      <a:r>
                        <a:rPr lang="en-US" sz="1800" b="0" err="1">
                          <a:solidFill>
                            <a:schemeClr val="bg1"/>
                          </a:solidFill>
                          <a:effectLst/>
                        </a:rPr>
                        <a:t>L.salivarius</a:t>
                      </a:r>
                      <a:endPar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1322295092"/>
                  </a:ext>
                </a:extLst>
              </a:tr>
              <a:tr h="1163836">
                <a:tc>
                  <a:txBody>
                    <a:bodyPr/>
                    <a:lstStyle/>
                    <a:p>
                      <a:pPr>
                        <a:lnSpc>
                          <a:spcPct val="107000"/>
                        </a:lnSpc>
                        <a:spcAft>
                          <a:spcPts val="0"/>
                        </a:spcAft>
                        <a:tabLst>
                          <a:tab pos="800100" algn="l"/>
                        </a:tabLst>
                      </a:pPr>
                      <a:r>
                        <a:rPr lang="en-US" sz="1800">
                          <a:solidFill>
                            <a:schemeClr val="bg1"/>
                          </a:solidFill>
                          <a:effectLst/>
                        </a:rPr>
                        <a:t>Bifidobacterium</a:t>
                      </a:r>
                    </a:p>
                    <a:p>
                      <a:pPr>
                        <a:lnSpc>
                          <a:spcPct val="107000"/>
                        </a:lnSpc>
                        <a:spcAft>
                          <a:spcPts val="0"/>
                        </a:spcAft>
                        <a:tabLst>
                          <a:tab pos="800100" algn="l"/>
                        </a:tabLst>
                      </a:pPr>
                      <a:r>
                        <a:rPr lang="en-US" sz="1800">
                          <a:solidFill>
                            <a:schemeClr val="bg1"/>
                          </a:solidFill>
                          <a:effectLst/>
                        </a:rPr>
                        <a:t> </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tabLst>
                          <a:tab pos="800100" algn="l"/>
                        </a:tabLst>
                      </a:pPr>
                      <a:r>
                        <a:rPr lang="en-US" sz="1800">
                          <a:solidFill>
                            <a:schemeClr val="bg1"/>
                          </a:solidFill>
                          <a:effectLst/>
                        </a:rPr>
                        <a:t>B.adolescentis, B.bifidum, B.thermophilum, B. breve B.infantis, B. longum,</a:t>
                      </a:r>
                    </a:p>
                    <a:p>
                      <a:pPr>
                        <a:lnSpc>
                          <a:spcPct val="107000"/>
                        </a:lnSpc>
                        <a:spcAft>
                          <a:spcPts val="0"/>
                        </a:spcAft>
                        <a:tabLst>
                          <a:tab pos="800100" algn="l"/>
                        </a:tabLst>
                      </a:pPr>
                      <a:r>
                        <a:rPr lang="en-US" sz="1800">
                          <a:solidFill>
                            <a:schemeClr val="bg1"/>
                          </a:solidFill>
                          <a:effectLst/>
                        </a:rPr>
                        <a:t>B. animalis</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2607529942"/>
                  </a:ext>
                </a:extLst>
              </a:tr>
              <a:tr h="1163836">
                <a:tc>
                  <a:txBody>
                    <a:bodyPr/>
                    <a:lstStyle/>
                    <a:p>
                      <a:pPr>
                        <a:lnSpc>
                          <a:spcPct val="107000"/>
                        </a:lnSpc>
                        <a:spcAft>
                          <a:spcPts val="0"/>
                        </a:spcAft>
                        <a:tabLst>
                          <a:tab pos="800100" algn="l"/>
                        </a:tabLst>
                      </a:pPr>
                      <a:r>
                        <a:rPr lang="en-US" sz="1800">
                          <a:solidFill>
                            <a:schemeClr val="bg1"/>
                          </a:solidFill>
                          <a:effectLst/>
                        </a:rPr>
                        <a:t>Bacillus sp.</a:t>
                      </a:r>
                    </a:p>
                    <a:p>
                      <a:pPr>
                        <a:lnSpc>
                          <a:spcPct val="107000"/>
                        </a:lnSpc>
                        <a:spcAft>
                          <a:spcPts val="0"/>
                        </a:spcAft>
                        <a:tabLst>
                          <a:tab pos="800100" algn="l"/>
                        </a:tabLst>
                      </a:pPr>
                      <a:r>
                        <a:rPr lang="en-US" sz="1800">
                          <a:solidFill>
                            <a:schemeClr val="bg1"/>
                          </a:solidFill>
                          <a:effectLst/>
                        </a:rPr>
                        <a:t> </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tabLst>
                          <a:tab pos="800100" algn="l"/>
                        </a:tabLst>
                      </a:pPr>
                      <a:r>
                        <a:rPr lang="en-US" sz="1800" err="1">
                          <a:solidFill>
                            <a:schemeClr val="bg1"/>
                          </a:solidFill>
                          <a:effectLst/>
                        </a:rPr>
                        <a:t>Bc</a:t>
                      </a:r>
                      <a:r>
                        <a:rPr lang="en-US" sz="1800">
                          <a:solidFill>
                            <a:schemeClr val="bg1"/>
                          </a:solidFill>
                          <a:effectLst/>
                        </a:rPr>
                        <a:t>. Cereus, </a:t>
                      </a:r>
                      <a:r>
                        <a:rPr lang="en-US" sz="1800" err="1">
                          <a:solidFill>
                            <a:schemeClr val="bg1"/>
                          </a:solidFill>
                          <a:effectLst/>
                        </a:rPr>
                        <a:t>Bc</a:t>
                      </a:r>
                      <a:r>
                        <a:rPr lang="en-US" sz="1800">
                          <a:solidFill>
                            <a:schemeClr val="bg1"/>
                          </a:solidFill>
                          <a:effectLst/>
                        </a:rPr>
                        <a:t>. </a:t>
                      </a:r>
                      <a:r>
                        <a:rPr lang="en-US" sz="1800" err="1">
                          <a:solidFill>
                            <a:schemeClr val="bg1"/>
                          </a:solidFill>
                          <a:effectLst/>
                        </a:rPr>
                        <a:t>Clausii</a:t>
                      </a:r>
                      <a:endParaRPr lang="en-US" sz="1800">
                        <a:solidFill>
                          <a:schemeClr val="bg1"/>
                        </a:solidFill>
                        <a:effectLst/>
                      </a:endParaRPr>
                    </a:p>
                    <a:p>
                      <a:pPr>
                        <a:lnSpc>
                          <a:spcPct val="107000"/>
                        </a:lnSpc>
                        <a:spcAft>
                          <a:spcPts val="0"/>
                        </a:spcAft>
                        <a:tabLst>
                          <a:tab pos="800100" algn="l"/>
                        </a:tabLst>
                      </a:pPr>
                      <a:r>
                        <a:rPr lang="en-US" sz="1800" err="1">
                          <a:solidFill>
                            <a:schemeClr val="bg1"/>
                          </a:solidFill>
                          <a:effectLst/>
                        </a:rPr>
                        <a:t>Bc</a:t>
                      </a:r>
                      <a:r>
                        <a:rPr lang="en-US" sz="1800">
                          <a:solidFill>
                            <a:schemeClr val="bg1"/>
                          </a:solidFill>
                          <a:effectLst/>
                        </a:rPr>
                        <a:t>. </a:t>
                      </a:r>
                      <a:r>
                        <a:rPr lang="en-US" sz="1800" err="1">
                          <a:solidFill>
                            <a:schemeClr val="bg1"/>
                          </a:solidFill>
                          <a:effectLst/>
                        </a:rPr>
                        <a:t>Licheniformis</a:t>
                      </a:r>
                      <a:endParaRPr lang="en-US" sz="1800">
                        <a:solidFill>
                          <a:schemeClr val="bg1"/>
                        </a:solidFill>
                        <a:effectLst/>
                      </a:endParaRPr>
                    </a:p>
                    <a:p>
                      <a:pPr>
                        <a:lnSpc>
                          <a:spcPct val="107000"/>
                        </a:lnSpc>
                        <a:spcAft>
                          <a:spcPts val="0"/>
                        </a:spcAft>
                        <a:tabLst>
                          <a:tab pos="800100" algn="l"/>
                        </a:tabLst>
                      </a:pPr>
                      <a:r>
                        <a:rPr lang="en-US" sz="1800" err="1">
                          <a:solidFill>
                            <a:schemeClr val="bg1"/>
                          </a:solidFill>
                          <a:effectLst/>
                        </a:rPr>
                        <a:t>Bc</a:t>
                      </a:r>
                      <a:r>
                        <a:rPr lang="en-US" sz="1800">
                          <a:solidFill>
                            <a:schemeClr val="bg1"/>
                          </a:solidFill>
                          <a:effectLst/>
                        </a:rPr>
                        <a:t>. </a:t>
                      </a:r>
                      <a:r>
                        <a:rPr lang="en-US" sz="1800" err="1">
                          <a:solidFill>
                            <a:schemeClr val="bg1"/>
                          </a:solidFill>
                          <a:effectLst/>
                        </a:rPr>
                        <a:t>mesentericus</a:t>
                      </a:r>
                      <a:r>
                        <a:rPr lang="en-US" sz="1800">
                          <a:solidFill>
                            <a:schemeClr val="bg1"/>
                          </a:solidFill>
                          <a:effectLst/>
                        </a:rPr>
                        <a:t> </a:t>
                      </a:r>
                      <a:r>
                        <a:rPr lang="en-US" sz="1800" err="1">
                          <a:solidFill>
                            <a:schemeClr val="bg1"/>
                          </a:solidFill>
                          <a:effectLst/>
                        </a:rPr>
                        <a:t>Bc.Coagulans</a:t>
                      </a:r>
                      <a:r>
                        <a:rPr lang="en-US" sz="1800">
                          <a:solidFill>
                            <a:schemeClr val="bg1"/>
                          </a:solidFill>
                          <a:effectLst/>
                        </a:rPr>
                        <a:t>, </a:t>
                      </a:r>
                      <a:r>
                        <a:rPr lang="en-US" sz="1800" err="1">
                          <a:solidFill>
                            <a:schemeClr val="bg1"/>
                          </a:solidFill>
                          <a:effectLst/>
                        </a:rPr>
                        <a:t>Bc.Subtillis</a:t>
                      </a:r>
                      <a:r>
                        <a:rPr lang="en-US" sz="1800">
                          <a:solidFill>
                            <a:schemeClr val="bg1"/>
                          </a:solidFill>
                          <a:effectLst/>
                        </a:rPr>
                        <a:t> </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1858496717"/>
                  </a:ext>
                </a:extLst>
              </a:tr>
              <a:tr h="867899">
                <a:tc>
                  <a:txBody>
                    <a:bodyPr/>
                    <a:lstStyle/>
                    <a:p>
                      <a:pPr>
                        <a:lnSpc>
                          <a:spcPct val="107000"/>
                        </a:lnSpc>
                        <a:spcAft>
                          <a:spcPts val="0"/>
                        </a:spcAft>
                        <a:tabLst>
                          <a:tab pos="800100" algn="l"/>
                        </a:tabLst>
                      </a:pPr>
                      <a:r>
                        <a:rPr lang="en-US" sz="1800">
                          <a:solidFill>
                            <a:schemeClr val="bg1"/>
                          </a:solidFill>
                          <a:effectLst/>
                        </a:rPr>
                        <a:t>Propionibacterium</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tabLst>
                          <a:tab pos="800100" algn="l"/>
                        </a:tabLst>
                      </a:pPr>
                      <a:r>
                        <a:rPr lang="en-US" sz="1800">
                          <a:solidFill>
                            <a:schemeClr val="bg1"/>
                          </a:solidFill>
                          <a:effectLst/>
                        </a:rPr>
                        <a:t>P. freudenreichii </a:t>
                      </a:r>
                    </a:p>
                    <a:p>
                      <a:pPr>
                        <a:lnSpc>
                          <a:spcPct val="107000"/>
                        </a:lnSpc>
                        <a:spcAft>
                          <a:spcPts val="0"/>
                        </a:spcAft>
                        <a:tabLst>
                          <a:tab pos="800100" algn="l"/>
                        </a:tabLst>
                      </a:pPr>
                      <a:r>
                        <a:rPr lang="en-US" sz="1800">
                          <a:solidFill>
                            <a:schemeClr val="bg1"/>
                          </a:solidFill>
                          <a:effectLst/>
                        </a:rPr>
                        <a:t>P. freudenreichii Subsp.Shermanii </a:t>
                      </a:r>
                    </a:p>
                    <a:p>
                      <a:pPr>
                        <a:lnSpc>
                          <a:spcPct val="107000"/>
                        </a:lnSpc>
                        <a:spcAft>
                          <a:spcPts val="0"/>
                        </a:spcAft>
                        <a:tabLst>
                          <a:tab pos="800100" algn="l"/>
                        </a:tabLst>
                      </a:pPr>
                      <a:r>
                        <a:rPr lang="en-US" sz="1800">
                          <a:solidFill>
                            <a:schemeClr val="bg1"/>
                          </a:solidFill>
                          <a:effectLst/>
                        </a:rPr>
                        <a:t>P. jenseni</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3309618543"/>
                  </a:ext>
                </a:extLst>
              </a:tr>
              <a:tr h="802619">
                <a:tc>
                  <a:txBody>
                    <a:bodyPr/>
                    <a:lstStyle/>
                    <a:p>
                      <a:pPr>
                        <a:lnSpc>
                          <a:spcPct val="107000"/>
                        </a:lnSpc>
                        <a:spcAft>
                          <a:spcPts val="0"/>
                        </a:spcAft>
                        <a:tabLst>
                          <a:tab pos="800100" algn="l"/>
                        </a:tabLst>
                      </a:pPr>
                      <a:r>
                        <a:rPr lang="en-US" sz="1800">
                          <a:solidFill>
                            <a:schemeClr val="bg1"/>
                          </a:solidFill>
                          <a:effectLst/>
                        </a:rPr>
                        <a:t>Yeast</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tabLst>
                          <a:tab pos="800100" algn="l"/>
                        </a:tabLst>
                      </a:pPr>
                      <a:r>
                        <a:rPr lang="en-US" sz="1800">
                          <a:solidFill>
                            <a:schemeClr val="bg1"/>
                          </a:solidFill>
                          <a:effectLst/>
                        </a:rPr>
                        <a:t>Kluyveromyces lactis Saccharomyces cerevisiae Saccharomyces boulardii</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3969201597"/>
                  </a:ext>
                </a:extLst>
              </a:tr>
              <a:tr h="571962">
                <a:tc>
                  <a:txBody>
                    <a:bodyPr/>
                    <a:lstStyle/>
                    <a:p>
                      <a:pPr>
                        <a:lnSpc>
                          <a:spcPct val="107000"/>
                        </a:lnSpc>
                        <a:spcAft>
                          <a:spcPts val="0"/>
                        </a:spcAft>
                        <a:tabLst>
                          <a:tab pos="800100" algn="l"/>
                        </a:tabLst>
                      </a:pPr>
                      <a:r>
                        <a:rPr lang="en-US" sz="1800">
                          <a:solidFill>
                            <a:schemeClr val="bg1"/>
                          </a:solidFill>
                          <a:effectLst/>
                        </a:rPr>
                        <a:t>Lactococcus</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tabLst>
                          <a:tab pos="800100" algn="l"/>
                        </a:tabLst>
                      </a:pPr>
                      <a:r>
                        <a:rPr lang="en-US" sz="1800">
                          <a:solidFill>
                            <a:schemeClr val="bg1"/>
                          </a:solidFill>
                          <a:effectLst/>
                        </a:rPr>
                        <a:t>L. lactis subsp. Cremoris L. lactis subsp. lactis</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1266410638"/>
                  </a:ext>
                </a:extLst>
              </a:tr>
              <a:tr h="276025">
                <a:tc>
                  <a:txBody>
                    <a:bodyPr/>
                    <a:lstStyle/>
                    <a:p>
                      <a:pPr>
                        <a:lnSpc>
                          <a:spcPct val="107000"/>
                        </a:lnSpc>
                        <a:spcAft>
                          <a:spcPts val="0"/>
                        </a:spcAft>
                        <a:tabLst>
                          <a:tab pos="800100" algn="l"/>
                        </a:tabLst>
                      </a:pPr>
                      <a:r>
                        <a:rPr lang="en-US" sz="1800">
                          <a:solidFill>
                            <a:schemeClr val="bg1"/>
                          </a:solidFill>
                          <a:effectLst/>
                        </a:rPr>
                        <a:t>Enterococcus</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tabLst>
                          <a:tab pos="800100" algn="l"/>
                        </a:tabLst>
                      </a:pPr>
                      <a:r>
                        <a:rPr lang="en-US" sz="1800">
                          <a:solidFill>
                            <a:schemeClr val="bg1"/>
                          </a:solidFill>
                          <a:effectLst/>
                        </a:rPr>
                        <a:t>E. faecalis, E. faecium</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2986702273"/>
                  </a:ext>
                </a:extLst>
              </a:tr>
              <a:tr h="276025">
                <a:tc>
                  <a:txBody>
                    <a:bodyPr/>
                    <a:lstStyle/>
                    <a:p>
                      <a:pPr>
                        <a:lnSpc>
                          <a:spcPct val="107000"/>
                        </a:lnSpc>
                        <a:spcAft>
                          <a:spcPts val="0"/>
                        </a:spcAft>
                        <a:tabLst>
                          <a:tab pos="800100" algn="l"/>
                        </a:tabLst>
                      </a:pPr>
                      <a:r>
                        <a:rPr lang="en-US" sz="1800">
                          <a:solidFill>
                            <a:schemeClr val="bg1"/>
                          </a:solidFill>
                          <a:effectLst/>
                        </a:rPr>
                        <a:t>Streptococcus</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tabLst>
                          <a:tab pos="800100" algn="l"/>
                        </a:tabLst>
                      </a:pPr>
                      <a:r>
                        <a:rPr lang="en-US" sz="1800">
                          <a:solidFill>
                            <a:schemeClr val="bg1"/>
                          </a:solidFill>
                          <a:effectLst/>
                        </a:rPr>
                        <a:t>S. thermophilus</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1664507060"/>
                  </a:ext>
                </a:extLst>
              </a:tr>
              <a:tr h="571962">
                <a:tc>
                  <a:txBody>
                    <a:bodyPr/>
                    <a:lstStyle/>
                    <a:p>
                      <a:pPr>
                        <a:lnSpc>
                          <a:spcPct val="107000"/>
                        </a:lnSpc>
                        <a:spcAft>
                          <a:spcPts val="0"/>
                        </a:spcAft>
                        <a:tabLst>
                          <a:tab pos="800100" algn="l"/>
                        </a:tabLst>
                      </a:pPr>
                      <a:r>
                        <a:rPr lang="en-US" sz="1800">
                          <a:solidFill>
                            <a:schemeClr val="bg1"/>
                          </a:solidFill>
                          <a:effectLst/>
                        </a:rPr>
                        <a:t>Others</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tabLst>
                          <a:tab pos="800100" algn="l"/>
                        </a:tabLst>
                      </a:pPr>
                      <a:r>
                        <a:rPr lang="en-US" sz="1800" err="1">
                          <a:solidFill>
                            <a:schemeClr val="bg1"/>
                          </a:solidFill>
                          <a:effectLst/>
                        </a:rPr>
                        <a:t>Leuconostoc</a:t>
                      </a:r>
                      <a:r>
                        <a:rPr lang="en-US" sz="1800">
                          <a:solidFill>
                            <a:schemeClr val="bg1"/>
                          </a:solidFill>
                          <a:effectLst/>
                        </a:rPr>
                        <a:t> </a:t>
                      </a:r>
                      <a:r>
                        <a:rPr lang="en-US" sz="1800" err="1">
                          <a:solidFill>
                            <a:schemeClr val="bg1"/>
                          </a:solidFill>
                          <a:effectLst/>
                        </a:rPr>
                        <a:t>mesenteroides</a:t>
                      </a:r>
                      <a:r>
                        <a:rPr lang="en-US" sz="1800">
                          <a:solidFill>
                            <a:schemeClr val="bg1"/>
                          </a:solidFill>
                          <a:effectLst/>
                        </a:rPr>
                        <a:t> </a:t>
                      </a:r>
                      <a:r>
                        <a:rPr lang="en-US" sz="1800" err="1">
                          <a:solidFill>
                            <a:schemeClr val="bg1"/>
                          </a:solidFill>
                          <a:effectLst/>
                        </a:rPr>
                        <a:t>Pediococcus</a:t>
                      </a:r>
                      <a:r>
                        <a:rPr lang="en-US" sz="1800">
                          <a:solidFill>
                            <a:schemeClr val="bg1"/>
                          </a:solidFill>
                          <a:effectLst/>
                        </a:rPr>
                        <a:t> </a:t>
                      </a:r>
                      <a:r>
                        <a:rPr lang="en-US" sz="1800" err="1">
                          <a:solidFill>
                            <a:schemeClr val="bg1"/>
                          </a:solidFill>
                          <a:effectLst/>
                        </a:rPr>
                        <a:t>acidilactici</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1265108394"/>
                  </a:ext>
                </a:extLst>
              </a:tr>
            </a:tbl>
          </a:graphicData>
        </a:graphic>
      </p:graphicFrame>
      <p:pic>
        <p:nvPicPr>
          <p:cNvPr id="1026" name="Picture 2" descr="The Best Probiotic Strains and Their Benef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737" y="0"/>
            <a:ext cx="6022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479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set">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1366</Words>
  <Application>Microsoft Office PowerPoint</Application>
  <PresentationFormat>Widescreen</PresentationFormat>
  <Paragraphs>170</Paragraphs>
  <Slides>26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Times New Roman</vt:lpstr>
      <vt:lpstr>Wingdings</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Sudad</dc:creator>
  <cp:lastModifiedBy>sudad dayl</cp:lastModifiedBy>
  <cp:revision>2</cp:revision>
  <dcterms:modified xsi:type="dcterms:W3CDTF">2023-05-14T13:03:10Z</dcterms:modified>
</cp:coreProperties>
</file>