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9" r:id="rId4"/>
    <p:sldId id="260" r:id="rId5"/>
    <p:sldId id="264" r:id="rId6"/>
    <p:sldId id="266" r:id="rId7"/>
    <p:sldId id="261" r:id="rId8"/>
    <p:sldId id="283" r:id="rId9"/>
    <p:sldId id="262" r:id="rId10"/>
    <p:sldId id="263" r:id="rId11"/>
    <p:sldId id="265" r:id="rId12"/>
    <p:sldId id="267" r:id="rId13"/>
    <p:sldId id="269" r:id="rId14"/>
    <p:sldId id="272" r:id="rId15"/>
    <p:sldId id="270" r:id="rId16"/>
    <p:sldId id="273" r:id="rId17"/>
    <p:sldId id="274" r:id="rId18"/>
    <p:sldId id="275" r:id="rId19"/>
    <p:sldId id="276" r:id="rId20"/>
    <p:sldId id="277" r:id="rId21"/>
    <p:sldId id="280" r:id="rId22"/>
    <p:sldId id="279" r:id="rId23"/>
    <p:sldId id="282" r:id="rId24"/>
    <p:sldId id="27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5646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2" name="Rectangle 12"/>
          <p:cNvSpPr>
            <a:spLocks noChangeArrowheads="1"/>
          </p:cNvSpPr>
          <p:nvPr userDrawn="1"/>
        </p:nvSpPr>
        <p:spPr bwMode="auto">
          <a:xfrm>
            <a:off x="4211638" y="5373688"/>
            <a:ext cx="4932362" cy="115093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 name="Rectangle 2"/>
          <p:cNvSpPr>
            <a:spLocks noGrp="1" noChangeArrowheads="1"/>
          </p:cNvSpPr>
          <p:nvPr>
            <p:ph type="ctrTitle"/>
          </p:nvPr>
        </p:nvSpPr>
        <p:spPr>
          <a:xfrm>
            <a:off x="2844800" y="5108575"/>
            <a:ext cx="6048375" cy="1109663"/>
          </a:xfrm>
        </p:spPr>
        <p:txBody>
          <a:bodyPr/>
          <a:lstStyle>
            <a:lvl1pPr>
              <a:defRPr sz="3200" b="1">
                <a:solidFill>
                  <a:schemeClr val="bg1"/>
                </a:solidFill>
              </a:defRPr>
            </a:lvl1pPr>
          </a:lstStyle>
          <a:p>
            <a:pPr lvl="0"/>
            <a:r>
              <a:rPr lang="en-US" noProof="0" smtClean="0"/>
              <a:t>Click to edit Master title style</a:t>
            </a:r>
            <a:endParaRPr lang="ru-RU" noProof="0" smtClean="0"/>
          </a:p>
        </p:txBody>
      </p:sp>
      <p:sp>
        <p:nvSpPr>
          <p:cNvPr id="5123" name="Rectangle 3"/>
          <p:cNvSpPr>
            <a:spLocks noGrp="1" noChangeArrowheads="1"/>
          </p:cNvSpPr>
          <p:nvPr>
            <p:ph type="subTitle" idx="1"/>
          </p:nvPr>
        </p:nvSpPr>
        <p:spPr>
          <a:xfrm>
            <a:off x="2844800" y="6045200"/>
            <a:ext cx="6048375" cy="696913"/>
          </a:xfrm>
        </p:spPr>
        <p:txBody>
          <a:bodyPr/>
          <a:lstStyle>
            <a:lvl1pPr marL="0" indent="0" algn="r">
              <a:buFontTx/>
              <a:buNone/>
              <a:defRPr sz="2000" b="1">
                <a:solidFill>
                  <a:schemeClr val="bg1"/>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3420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9463" y="1192213"/>
            <a:ext cx="1835150" cy="5476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19250" y="1192213"/>
            <a:ext cx="5357813"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62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53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2234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19250" y="1773238"/>
            <a:ext cx="3595688"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67338" y="1773238"/>
            <a:ext cx="3597275"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212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91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566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8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8068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378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19250" y="1192213"/>
            <a:ext cx="73453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619250" y="1773238"/>
            <a:ext cx="7345363"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600" kern="1200">
          <a:solidFill>
            <a:schemeClr val="bg2"/>
          </a:solidFill>
          <a:latin typeface="+mj-lt"/>
          <a:ea typeface="+mj-ea"/>
          <a:cs typeface="+mj-cs"/>
        </a:defRPr>
      </a:lvl1pPr>
      <a:lvl2pPr algn="r" rtl="0" eaLnBrk="1" fontAlgn="base" hangingPunct="1">
        <a:spcBef>
          <a:spcPct val="0"/>
        </a:spcBef>
        <a:spcAft>
          <a:spcPct val="0"/>
        </a:spcAft>
        <a:defRPr sz="3600">
          <a:solidFill>
            <a:schemeClr val="bg2"/>
          </a:solidFill>
          <a:latin typeface="Arial" panose="020B0604020202020204" pitchFamily="34" charset="0"/>
        </a:defRPr>
      </a:lvl2pPr>
      <a:lvl3pPr algn="r" rtl="0" eaLnBrk="1" fontAlgn="base" hangingPunct="1">
        <a:spcBef>
          <a:spcPct val="0"/>
        </a:spcBef>
        <a:spcAft>
          <a:spcPct val="0"/>
        </a:spcAft>
        <a:defRPr sz="3600">
          <a:solidFill>
            <a:schemeClr val="bg2"/>
          </a:solidFill>
          <a:latin typeface="Arial" panose="020B0604020202020204" pitchFamily="34" charset="0"/>
        </a:defRPr>
      </a:lvl3pPr>
      <a:lvl4pPr algn="r" rtl="0" eaLnBrk="1" fontAlgn="base" hangingPunct="1">
        <a:spcBef>
          <a:spcPct val="0"/>
        </a:spcBef>
        <a:spcAft>
          <a:spcPct val="0"/>
        </a:spcAft>
        <a:defRPr sz="3600">
          <a:solidFill>
            <a:schemeClr val="bg2"/>
          </a:solidFill>
          <a:latin typeface="Arial" panose="020B0604020202020204" pitchFamily="34" charset="0"/>
        </a:defRPr>
      </a:lvl4pPr>
      <a:lvl5pPr algn="r" rtl="0" eaLnBrk="1" fontAlgn="base" hangingPunct="1">
        <a:spcBef>
          <a:spcPct val="0"/>
        </a:spcBef>
        <a:spcAft>
          <a:spcPct val="0"/>
        </a:spcAft>
        <a:defRPr sz="3600">
          <a:solidFill>
            <a:schemeClr val="bg2"/>
          </a:solidFill>
          <a:latin typeface="Arial" panose="020B0604020202020204" pitchFamily="34" charset="0"/>
        </a:defRPr>
      </a:lvl5pPr>
      <a:lvl6pPr marL="457200" algn="r" rtl="0" eaLnBrk="1" fontAlgn="base" hangingPunct="1">
        <a:spcBef>
          <a:spcPct val="0"/>
        </a:spcBef>
        <a:spcAft>
          <a:spcPct val="0"/>
        </a:spcAft>
        <a:defRPr sz="3600">
          <a:solidFill>
            <a:schemeClr val="bg2"/>
          </a:solidFill>
          <a:latin typeface="Arial" panose="020B0604020202020204" pitchFamily="34" charset="0"/>
        </a:defRPr>
      </a:lvl6pPr>
      <a:lvl7pPr marL="914400" algn="r" rtl="0" eaLnBrk="1" fontAlgn="base" hangingPunct="1">
        <a:spcBef>
          <a:spcPct val="0"/>
        </a:spcBef>
        <a:spcAft>
          <a:spcPct val="0"/>
        </a:spcAft>
        <a:defRPr sz="3600">
          <a:solidFill>
            <a:schemeClr val="bg2"/>
          </a:solidFill>
          <a:latin typeface="Arial" panose="020B0604020202020204" pitchFamily="34" charset="0"/>
        </a:defRPr>
      </a:lvl7pPr>
      <a:lvl8pPr marL="1371600" algn="r" rtl="0" eaLnBrk="1" fontAlgn="base" hangingPunct="1">
        <a:spcBef>
          <a:spcPct val="0"/>
        </a:spcBef>
        <a:spcAft>
          <a:spcPct val="0"/>
        </a:spcAft>
        <a:defRPr sz="3600">
          <a:solidFill>
            <a:schemeClr val="bg2"/>
          </a:solidFill>
          <a:latin typeface="Arial" panose="020B0604020202020204" pitchFamily="34" charset="0"/>
        </a:defRPr>
      </a:lvl8pPr>
      <a:lvl9pPr marL="1828800" algn="r" rtl="0" eaLnBrk="1" fontAlgn="base" hangingPunct="1">
        <a:spcBef>
          <a:spcPct val="0"/>
        </a:spcBef>
        <a:spcAft>
          <a:spcPct val="0"/>
        </a:spcAft>
        <a:defRPr sz="3600">
          <a:solidFill>
            <a:schemeClr val="bg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491880" y="5215281"/>
            <a:ext cx="5184775" cy="936650"/>
          </a:xfrm>
          <a:noFill/>
        </p:spPr>
        <p:txBody>
          <a:bodyPr/>
          <a:lstStyle/>
          <a:p>
            <a:r>
              <a:rPr lang="en-GB" dirty="0" smtClean="0"/>
              <a:t>Genetic Modification</a:t>
            </a:r>
            <a:endParaRPr lang="uk-UA" dirty="0">
              <a:latin typeface="Tahoma" panose="020B0604030504040204" pitchFamily="34" charset="0"/>
            </a:endParaRPr>
          </a:p>
        </p:txBody>
      </p:sp>
      <p:sp>
        <p:nvSpPr>
          <p:cNvPr id="34819" name="Rectangle 3"/>
          <p:cNvSpPr>
            <a:spLocks noGrp="1" noChangeArrowheads="1"/>
          </p:cNvSpPr>
          <p:nvPr>
            <p:ph type="subTitle" idx="1"/>
          </p:nvPr>
        </p:nvSpPr>
        <p:spPr>
          <a:xfrm>
            <a:off x="3995936" y="5841814"/>
            <a:ext cx="5076825" cy="648072"/>
          </a:xfrm>
        </p:spPr>
        <p:txBody>
          <a:bodyPr/>
          <a:lstStyle/>
          <a:p>
            <a:pPr algn="ctr">
              <a:lnSpc>
                <a:spcPct val="90000"/>
              </a:lnSpc>
            </a:pPr>
            <a:r>
              <a:rPr lang="nl-NL" dirty="0" smtClean="0"/>
              <a:t>Dr. Duaa khalid</a:t>
            </a:r>
          </a:p>
          <a:p>
            <a:pPr algn="ctr">
              <a:lnSpc>
                <a:spcPct val="90000"/>
              </a:lnSpc>
            </a:pPr>
            <a:r>
              <a:rPr lang="nl-NL" dirty="0" smtClean="0"/>
              <a:t>Aseel abd alkadier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smtClean="0">
                <a:solidFill>
                  <a:schemeClr val="tx1">
                    <a:lumMod val="50000"/>
                  </a:schemeClr>
                </a:solidFill>
              </a:rPr>
              <a:t> </a:t>
            </a:r>
            <a:endParaRPr lang="en-GB" sz="2000" dirty="0" smtClean="0">
              <a:solidFill>
                <a:schemeClr val="tx1">
                  <a:lumMod val="50000"/>
                </a:schemeClr>
              </a:solidFill>
            </a:endParaRPr>
          </a:p>
        </p:txBody>
      </p:sp>
      <p:pic>
        <p:nvPicPr>
          <p:cNvPr id="3" name="Picture 2"/>
          <p:cNvPicPr>
            <a:picLocks noChangeAspect="1"/>
          </p:cNvPicPr>
          <p:nvPr/>
        </p:nvPicPr>
        <p:blipFill>
          <a:blip r:embed="rId3"/>
          <a:stretch>
            <a:fillRect/>
          </a:stretch>
        </p:blipFill>
        <p:spPr>
          <a:xfrm>
            <a:off x="1835931" y="1268760"/>
            <a:ext cx="7200925" cy="4110234"/>
          </a:xfrm>
          <a:prstGeom prst="rect">
            <a:avLst/>
          </a:prstGeom>
        </p:spPr>
      </p:pic>
    </p:spTree>
    <p:extLst>
      <p:ext uri="{BB962C8B-B14F-4D97-AF65-F5344CB8AC3E}">
        <p14:creationId xmlns:p14="http://schemas.microsoft.com/office/powerpoint/2010/main" val="3548939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880766" y="126529"/>
            <a:ext cx="7056438" cy="634405"/>
          </a:xfrm>
        </p:spPr>
        <p:txBody>
          <a:bodyPr/>
          <a:lstStyle/>
          <a:p>
            <a:pPr algn="ctr"/>
            <a:r>
              <a:rPr lang="en-GB" sz="2800" b="1" dirty="0" smtClean="0">
                <a:solidFill>
                  <a:schemeClr val="tx1">
                    <a:lumMod val="50000"/>
                  </a:schemeClr>
                </a:solidFill>
              </a:rPr>
              <a:t>Brassica plant</a:t>
            </a:r>
            <a:endParaRPr lang="en-US" sz="2800" b="1" dirty="0"/>
          </a:p>
        </p:txBody>
      </p:sp>
      <p:sp>
        <p:nvSpPr>
          <p:cNvPr id="277507" name="Rectangle 3"/>
          <p:cNvSpPr>
            <a:spLocks noGrp="1" noChangeArrowheads="1"/>
          </p:cNvSpPr>
          <p:nvPr>
            <p:ph type="body" idx="1"/>
          </p:nvPr>
        </p:nvSpPr>
        <p:spPr>
          <a:xfrm>
            <a:off x="1880766" y="764704"/>
            <a:ext cx="7056438" cy="5616575"/>
          </a:xfrm>
        </p:spPr>
        <p:txBody>
          <a:bodyPr/>
          <a:lstStyle/>
          <a:p>
            <a:pPr marL="0" indent="0" algn="just">
              <a:buNone/>
            </a:pPr>
            <a:r>
              <a:rPr lang="en-GB" sz="2200" dirty="0" smtClean="0">
                <a:solidFill>
                  <a:schemeClr val="tx1">
                    <a:lumMod val="50000"/>
                  </a:schemeClr>
                </a:solidFill>
              </a:rPr>
              <a:t>From the original brassica plant, people have selected for certain traits to create lots of different foods that we can eat. From kohlrabi to cauliflower, broccoli to kale, these tasty vegetables are all the outcome of selective breeding in plants.</a:t>
            </a:r>
          </a:p>
        </p:txBody>
      </p:sp>
      <p:pic>
        <p:nvPicPr>
          <p:cNvPr id="2" name="Picture 1"/>
          <p:cNvPicPr>
            <a:picLocks noChangeAspect="1"/>
          </p:cNvPicPr>
          <p:nvPr/>
        </p:nvPicPr>
        <p:blipFill>
          <a:blip r:embed="rId3"/>
          <a:stretch>
            <a:fillRect/>
          </a:stretch>
        </p:blipFill>
        <p:spPr>
          <a:xfrm>
            <a:off x="2123728" y="2536051"/>
            <a:ext cx="6768753" cy="4061252"/>
          </a:xfrm>
          <a:prstGeom prst="rect">
            <a:avLst/>
          </a:prstGeom>
        </p:spPr>
      </p:pic>
    </p:spTree>
    <p:extLst>
      <p:ext uri="{BB962C8B-B14F-4D97-AF65-F5344CB8AC3E}">
        <p14:creationId xmlns:p14="http://schemas.microsoft.com/office/powerpoint/2010/main" val="3400027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dirty="0" smtClean="0">
                <a:solidFill>
                  <a:schemeClr val="tx1">
                    <a:lumMod val="50000"/>
                  </a:schemeClr>
                </a:solidFill>
              </a:rPr>
              <a:t> </a:t>
            </a:r>
            <a:r>
              <a:rPr lang="en-GB" sz="2800" b="1" dirty="0" smtClean="0">
                <a:solidFill>
                  <a:schemeClr val="tx1">
                    <a:lumMod val="50000"/>
                  </a:schemeClr>
                </a:solidFill>
              </a:rPr>
              <a:t>Corn</a:t>
            </a:r>
            <a:r>
              <a:rPr lang="en-GB" dirty="0" smtClean="0">
                <a:solidFill>
                  <a:schemeClr val="tx1">
                    <a:lumMod val="50000"/>
                  </a:schemeClr>
                </a:solidFill>
              </a:rPr>
              <a:t> </a:t>
            </a:r>
            <a:endParaRPr lang="en-US" b="1" dirty="0"/>
          </a:p>
        </p:txBody>
      </p:sp>
      <p:sp>
        <p:nvSpPr>
          <p:cNvPr id="277507" name="Rectangle 3"/>
          <p:cNvSpPr>
            <a:spLocks noGrp="1" noChangeArrowheads="1"/>
          </p:cNvSpPr>
          <p:nvPr>
            <p:ph type="body" idx="1"/>
          </p:nvPr>
        </p:nvSpPr>
        <p:spPr>
          <a:xfrm>
            <a:off x="1908175" y="764704"/>
            <a:ext cx="7056438" cy="5616575"/>
          </a:xfrm>
        </p:spPr>
        <p:txBody>
          <a:bodyPr/>
          <a:lstStyle/>
          <a:p>
            <a:pPr marL="0" indent="0" algn="just">
              <a:buNone/>
            </a:pPr>
            <a:r>
              <a:rPr lang="en-GB" sz="2200" dirty="0" smtClean="0">
                <a:solidFill>
                  <a:schemeClr val="tx1">
                    <a:lumMod val="50000"/>
                  </a:schemeClr>
                </a:solidFill>
              </a:rPr>
              <a:t> Corn is a vital crop in many parts of the world. Selection of corn has been taking place for over 10.000 years! Yield has been increased by selecting for more kernels. There are also varieties of corn that are able to survive in harsh climates: this is important in our changing world.</a:t>
            </a:r>
          </a:p>
          <a:p>
            <a:pPr marL="0" indent="0" algn="just">
              <a:buNone/>
            </a:pPr>
            <a:endParaRPr lang="en-GB" sz="2200" dirty="0" smtClean="0">
              <a:solidFill>
                <a:schemeClr val="tx1">
                  <a:lumMod val="50000"/>
                </a:schemeClr>
              </a:solidFill>
            </a:endParaRPr>
          </a:p>
        </p:txBody>
      </p:sp>
      <p:pic>
        <p:nvPicPr>
          <p:cNvPr id="389122" name="Picture 2" descr="Diagram showing increase in corn kerne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242" y="2996952"/>
            <a:ext cx="699302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9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58291"/>
            <a:ext cx="7056438" cy="634405"/>
          </a:xfrm>
        </p:spPr>
        <p:txBody>
          <a:bodyPr/>
          <a:lstStyle/>
          <a:p>
            <a:pPr algn="ctr"/>
            <a:r>
              <a:rPr lang="en-GB" b="1" dirty="0" smtClean="0">
                <a:solidFill>
                  <a:srgbClr val="FF0000"/>
                </a:solidFill>
                <a:latin typeface="Times New Roman" panose="02020603050405020304" pitchFamily="18" charset="0"/>
                <a:cs typeface="Times New Roman" panose="02020603050405020304" pitchFamily="18" charset="0"/>
              </a:rPr>
              <a:t>Genetic engineering</a:t>
            </a:r>
            <a:endParaRPr lang="en-US" b="1" dirty="0">
              <a:solidFill>
                <a:srgbClr val="FF0000"/>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Genetic engineering is the manipulation of an organism's genetic material to alter its traits or characteristics. This can involve adding, deleting, or changing specific genes or segments of DNA to produce desired traits or outcomes.</a:t>
            </a:r>
          </a:p>
        </p:txBody>
      </p:sp>
      <p:pic>
        <p:nvPicPr>
          <p:cNvPr id="3" name="Picture 2"/>
          <p:cNvPicPr>
            <a:picLocks noChangeAspect="1"/>
          </p:cNvPicPr>
          <p:nvPr/>
        </p:nvPicPr>
        <p:blipFill>
          <a:blip r:embed="rId3"/>
          <a:stretch>
            <a:fillRect/>
          </a:stretch>
        </p:blipFill>
        <p:spPr>
          <a:xfrm>
            <a:off x="1898278" y="2564904"/>
            <a:ext cx="7066335" cy="3860918"/>
          </a:xfrm>
          <a:prstGeom prst="rect">
            <a:avLst/>
          </a:prstGeom>
        </p:spPr>
      </p:pic>
    </p:spTree>
    <p:extLst>
      <p:ext uri="{BB962C8B-B14F-4D97-AF65-F5344CB8AC3E}">
        <p14:creationId xmlns:p14="http://schemas.microsoft.com/office/powerpoint/2010/main" val="354595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60623"/>
            <a:ext cx="7056438" cy="634405"/>
          </a:xfrm>
        </p:spPr>
        <p:txBody>
          <a:bodyPr/>
          <a:lstStyle/>
          <a:p>
            <a:pPr algn="ctr"/>
            <a:r>
              <a:rPr lang="en-GB" sz="2800" b="1" dirty="0" smtClean="0">
                <a:solidFill>
                  <a:schemeClr val="tx1">
                    <a:lumMod val="50000"/>
                  </a:schemeClr>
                </a:solidFill>
                <a:latin typeface="Times New Roman" panose="02020603050405020304" pitchFamily="18" charset="0"/>
                <a:cs typeface="Times New Roman" panose="02020603050405020304" pitchFamily="18" charset="0"/>
              </a:rPr>
              <a:t>Genetically modified organisms (GMOs)</a:t>
            </a:r>
            <a:endParaRPr lang="en-US" sz="2800" b="1" dirty="0">
              <a:solidFill>
                <a:schemeClr val="tx1">
                  <a:lumMod val="50000"/>
                </a:schemeClr>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Bioremediation: </a:t>
            </a:r>
            <a:r>
              <a:rPr lang="en-GB" sz="2200" dirty="0" smtClean="0">
                <a:latin typeface="Times New Roman" panose="02020603050405020304" pitchFamily="18" charset="0"/>
                <a:cs typeface="Times New Roman" panose="02020603050405020304" pitchFamily="18" charset="0"/>
              </a:rPr>
              <a:t>Genetic engineering can be used to create microorganisms that can break down or detoxify pollutants in industrial waste. These genetically modified microorganisms can be used to clean up contaminated soil and water.</a:t>
            </a:r>
          </a:p>
          <a:p>
            <a:pPr marL="0" indent="0" algn="just">
              <a:buNone/>
            </a:pPr>
            <a:r>
              <a:rPr lang="en-GB" sz="2200" dirty="0" smtClean="0">
                <a:latin typeface="Times New Roman" panose="02020603050405020304" pitchFamily="18" charset="0"/>
                <a:cs typeface="Times New Roman" panose="02020603050405020304" pitchFamily="18" charset="0"/>
              </a:rPr>
              <a:t>   GEMs, or genetically engineered microorganisms, are gaining popularity in the area of bioremediation as a result of recent technical developments. GEMs are sought for because of their genetic material, which may be altered to include desired genes.</a:t>
            </a:r>
            <a:endParaRPr lang="en-GB" sz="2200" dirty="0"/>
          </a:p>
        </p:txBody>
      </p:sp>
      <p:pic>
        <p:nvPicPr>
          <p:cNvPr id="5" name="Picture 4"/>
          <p:cNvPicPr>
            <a:picLocks noChangeAspect="1"/>
          </p:cNvPicPr>
          <p:nvPr/>
        </p:nvPicPr>
        <p:blipFill>
          <a:blip r:embed="rId3"/>
          <a:stretch>
            <a:fillRect/>
          </a:stretch>
        </p:blipFill>
        <p:spPr>
          <a:xfrm>
            <a:off x="3059832" y="4221088"/>
            <a:ext cx="4492006" cy="2520280"/>
          </a:xfrm>
          <a:prstGeom prst="rect">
            <a:avLst/>
          </a:prstGeom>
        </p:spPr>
      </p:pic>
    </p:spTree>
    <p:extLst>
      <p:ext uri="{BB962C8B-B14F-4D97-AF65-F5344CB8AC3E}">
        <p14:creationId xmlns:p14="http://schemas.microsoft.com/office/powerpoint/2010/main" val="960622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smtClean="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Biofuel production: </a:t>
            </a:r>
            <a:r>
              <a:rPr lang="en-GB" sz="2200" dirty="0" smtClean="0">
                <a:latin typeface="Times New Roman" panose="02020603050405020304" pitchFamily="18" charset="0"/>
                <a:cs typeface="Times New Roman" panose="02020603050405020304" pitchFamily="18" charset="0"/>
              </a:rPr>
              <a:t>Genetic engineering can be used to create microorganisms that can produce biofuels such as ethanol, </a:t>
            </a:r>
            <a:r>
              <a:rPr lang="en-GB" sz="2200" dirty="0" err="1" smtClean="0">
                <a:latin typeface="Times New Roman" panose="02020603050405020304" pitchFamily="18" charset="0"/>
                <a:cs typeface="Times New Roman" panose="02020603050405020304" pitchFamily="18" charset="0"/>
              </a:rPr>
              <a:t>butanol</a:t>
            </a:r>
            <a:r>
              <a:rPr lang="en-GB" sz="2200" dirty="0" smtClean="0">
                <a:latin typeface="Times New Roman" panose="02020603050405020304" pitchFamily="18" charset="0"/>
                <a:cs typeface="Times New Roman" panose="02020603050405020304" pitchFamily="18" charset="0"/>
              </a:rPr>
              <a:t>, and biodiesel. These microorganisms can convert agricultural waste and other renewable resources into biofuels.</a:t>
            </a:r>
            <a:endParaRPr lang="en-GB" sz="2200" dirty="0"/>
          </a:p>
        </p:txBody>
      </p:sp>
      <p:pic>
        <p:nvPicPr>
          <p:cNvPr id="3" name="Picture 2"/>
          <p:cNvPicPr>
            <a:picLocks noChangeAspect="1"/>
          </p:cNvPicPr>
          <p:nvPr/>
        </p:nvPicPr>
        <p:blipFill>
          <a:blip r:embed="rId3"/>
          <a:stretch>
            <a:fillRect/>
          </a:stretch>
        </p:blipFill>
        <p:spPr>
          <a:xfrm>
            <a:off x="3059832" y="2492896"/>
            <a:ext cx="5184576" cy="4452862"/>
          </a:xfrm>
          <a:prstGeom prst="rect">
            <a:avLst/>
          </a:prstGeom>
        </p:spPr>
      </p:pic>
    </p:spTree>
    <p:extLst>
      <p:ext uri="{BB962C8B-B14F-4D97-AF65-F5344CB8AC3E}">
        <p14:creationId xmlns:p14="http://schemas.microsoft.com/office/powerpoint/2010/main" val="41801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smtClean="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a:t>
            </a:r>
            <a:r>
              <a:rPr lang="en-GB" sz="2200" b="1" dirty="0" smtClean="0">
                <a:solidFill>
                  <a:schemeClr val="tx1">
                    <a:lumMod val="50000"/>
                  </a:schemeClr>
                </a:solidFill>
                <a:latin typeface="Times New Roman" panose="02020603050405020304" pitchFamily="18" charset="0"/>
                <a:cs typeface="Times New Roman" panose="02020603050405020304" pitchFamily="18" charset="0"/>
              </a:rPr>
              <a:t>Enzyme production: </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Genetic engineering can be used to produce enzymes that are used in various industrial processes such as food processing, textile manufacturing, and paper production. These enzymes can be optimized for specific industrial applications, making them more efficient and cost-effective.</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923928" y="2852936"/>
            <a:ext cx="3168352" cy="3772762"/>
          </a:xfrm>
          <a:prstGeom prst="rect">
            <a:avLst/>
          </a:prstGeom>
        </p:spPr>
      </p:pic>
    </p:spTree>
    <p:extLst>
      <p:ext uri="{BB962C8B-B14F-4D97-AF65-F5344CB8AC3E}">
        <p14:creationId xmlns:p14="http://schemas.microsoft.com/office/powerpoint/2010/main" val="200730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smtClean="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Pharmaceutical production: </a:t>
            </a:r>
            <a:r>
              <a:rPr lang="en-GB" sz="2200" dirty="0" smtClean="0">
                <a:latin typeface="Times New Roman" panose="02020603050405020304" pitchFamily="18" charset="0"/>
                <a:cs typeface="Times New Roman" panose="02020603050405020304" pitchFamily="18" charset="0"/>
              </a:rPr>
              <a:t>Genetic engineering can be used to produce proteins and other molecules that are used in the production of pharmaceuticals. These genetically modified organisms can be used to produce high-value drugs and other pharmaceutical products.</a:t>
            </a:r>
            <a:endParaRPr lang="en-GB" sz="2200" dirty="0"/>
          </a:p>
        </p:txBody>
      </p:sp>
      <p:pic>
        <p:nvPicPr>
          <p:cNvPr id="5" name="Picture 2" descr="A diagram explaining recombinant DNA technology. The insulin gene is removed from the DNA in the nucleus of a human cell. This gene is then inserted into a plasmid (a round piece of DNA). The result is a recombinant plasmid which gets inserted into a bacterial cell. The resulting transgenic bacterium is a bacterial cell with a plasmid containing the insulin gene. The recombinant bacteria divide and produce the protein coded for by the inserted gene. In this example the bacteria are producing and secreting insulin. The result is insulin i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976" y="3356992"/>
            <a:ext cx="733252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24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smtClean="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b="1" dirty="0" smtClean="0">
                <a:latin typeface="Times New Roman" panose="02020603050405020304" pitchFamily="18" charset="0"/>
                <a:cs typeface="Times New Roman" panose="02020603050405020304" pitchFamily="18" charset="0"/>
              </a:rPr>
              <a:t> Agricultural biotechnology: </a:t>
            </a:r>
            <a:r>
              <a:rPr lang="en-GB" sz="2200" dirty="0" smtClean="0">
                <a:latin typeface="Times New Roman" panose="02020603050405020304" pitchFamily="18" charset="0"/>
                <a:cs typeface="Times New Roman" panose="02020603050405020304" pitchFamily="18" charset="0"/>
              </a:rPr>
              <a:t>Genetic engineering can be used to create crops that are resistant to pests and diseases, have improved yields, and can grow in harsh environmental conditions. These genetically modified crops can help meet the growing demand for food and can be used to produce biofuels and other industrial products.</a:t>
            </a:r>
          </a:p>
          <a:p>
            <a:pPr marL="0" indent="0" algn="just">
              <a:buNone/>
            </a:pPr>
            <a:endParaRPr lang="en-GB" sz="2200" dirty="0"/>
          </a:p>
        </p:txBody>
      </p:sp>
      <p:pic>
        <p:nvPicPr>
          <p:cNvPr id="2" name="Picture 1"/>
          <p:cNvPicPr>
            <a:picLocks noChangeAspect="1"/>
          </p:cNvPicPr>
          <p:nvPr/>
        </p:nvPicPr>
        <p:blipFill>
          <a:blip r:embed="rId3"/>
          <a:stretch>
            <a:fillRect/>
          </a:stretch>
        </p:blipFill>
        <p:spPr>
          <a:xfrm>
            <a:off x="3275855" y="2780928"/>
            <a:ext cx="4148609" cy="4032448"/>
          </a:xfrm>
          <a:prstGeom prst="rect">
            <a:avLst/>
          </a:prstGeom>
        </p:spPr>
      </p:pic>
    </p:spTree>
    <p:extLst>
      <p:ext uri="{BB962C8B-B14F-4D97-AF65-F5344CB8AC3E}">
        <p14:creationId xmlns:p14="http://schemas.microsoft.com/office/powerpoint/2010/main" val="3699574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0"/>
            <a:ext cx="7056438" cy="634405"/>
          </a:xfrm>
        </p:spPr>
        <p:txBody>
          <a:bodyPr/>
          <a:lstStyle/>
          <a:p>
            <a:pPr algn="ctr"/>
            <a:r>
              <a:rPr lang="en-GB" sz="3200" dirty="0" smtClean="0">
                <a:solidFill>
                  <a:srgbClr val="002060"/>
                </a:solidFill>
                <a:latin typeface="Times New Roman" panose="02020603050405020304" pitchFamily="18" charset="0"/>
                <a:cs typeface="Times New Roman" panose="02020603050405020304" pitchFamily="18" charset="0"/>
              </a:rPr>
              <a:t>Genetically modified organisms (GMOs)</a:t>
            </a: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r>
              <a:rPr lang="en-GB" sz="2200" b="1" dirty="0" smtClean="0">
                <a:latin typeface="Times New Roman" panose="02020603050405020304" pitchFamily="18" charset="0"/>
                <a:cs typeface="Times New Roman" panose="02020603050405020304" pitchFamily="18" charset="0"/>
              </a:rPr>
              <a:t>Industrial fermentation: </a:t>
            </a:r>
            <a:r>
              <a:rPr lang="en-GB" sz="2200" dirty="0" smtClean="0">
                <a:latin typeface="Times New Roman" panose="02020603050405020304" pitchFamily="18" charset="0"/>
                <a:cs typeface="Times New Roman" panose="02020603050405020304" pitchFamily="18" charset="0"/>
              </a:rPr>
              <a:t>Genetic engineering can be used to create microorganisms that can ferment sugars into various products such as organic acids, amino acids, and vitamins. These products can be used in various industrial applications such as food and beverage production, pharmaceuticals, and cosmetics.</a:t>
            </a:r>
          </a:p>
          <a:p>
            <a:pPr marL="0" indent="0" algn="just">
              <a:buNone/>
            </a:pPr>
            <a:endParaRPr lang="en-GB" sz="2200" dirty="0" smtClean="0">
              <a:latin typeface="Times New Roman" panose="02020603050405020304" pitchFamily="18" charset="0"/>
              <a:cs typeface="Times New Roman" panose="02020603050405020304" pitchFamily="18" charset="0"/>
            </a:endParaRPr>
          </a:p>
          <a:p>
            <a:pPr marL="0" indent="0" algn="just">
              <a:buNone/>
            </a:pPr>
            <a:endParaRPr lang="en-GB" sz="2200" dirty="0"/>
          </a:p>
        </p:txBody>
      </p:sp>
    </p:spTree>
    <p:extLst>
      <p:ext uri="{BB962C8B-B14F-4D97-AF65-F5344CB8AC3E}">
        <p14:creationId xmlns:p14="http://schemas.microsoft.com/office/powerpoint/2010/main" val="3748279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4" y="28228"/>
            <a:ext cx="7056438" cy="719137"/>
          </a:xfrm>
        </p:spPr>
        <p:txBody>
          <a:bodyPr/>
          <a:lstStyle/>
          <a:p>
            <a:pPr algn="ctr"/>
            <a:r>
              <a:rPr lang="en-US" b="1" dirty="0" smtClean="0"/>
              <a:t>Genetic material</a:t>
            </a:r>
            <a:endParaRPr lang="en-US" b="1" dirty="0"/>
          </a:p>
        </p:txBody>
      </p:sp>
      <p:sp>
        <p:nvSpPr>
          <p:cNvPr id="277507" name="Rectangle 3"/>
          <p:cNvSpPr>
            <a:spLocks noGrp="1" noChangeArrowheads="1"/>
          </p:cNvSpPr>
          <p:nvPr>
            <p:ph type="body" idx="1"/>
          </p:nvPr>
        </p:nvSpPr>
        <p:spPr>
          <a:xfrm>
            <a:off x="1691679" y="747018"/>
            <a:ext cx="7272933" cy="3168351"/>
          </a:xfrm>
        </p:spPr>
        <p:txBody>
          <a:bodyPr/>
          <a:lstStyle/>
          <a:p>
            <a:pPr algn="just"/>
            <a:r>
              <a:rPr lang="en-GB" sz="2200" dirty="0" smtClean="0">
                <a:solidFill>
                  <a:schemeClr val="tx1">
                    <a:lumMod val="50000"/>
                  </a:schemeClr>
                </a:solidFill>
                <a:latin typeface="Times New Roman" panose="02020603050405020304" pitchFamily="18" charset="0"/>
                <a:cs typeface="Times New Roman" panose="02020603050405020304" pitchFamily="18" charset="0"/>
              </a:rPr>
              <a:t>Genetic material is the hereditary substance in the cell. It carries all information specific to an organism. It is known as DNA (deoxyribonucleic acid) or RNA (ribonucleic acid).</a:t>
            </a:r>
          </a:p>
          <a:p>
            <a:pPr algn="just"/>
            <a:endParaRPr lang="en-GB" sz="22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en-GB" sz="2200" dirty="0" smtClean="0">
                <a:solidFill>
                  <a:schemeClr val="tx1">
                    <a:lumMod val="50000"/>
                  </a:schemeClr>
                </a:solidFill>
                <a:latin typeface="Times New Roman" panose="02020603050405020304" pitchFamily="18" charset="0"/>
                <a:cs typeface="Times New Roman" panose="02020603050405020304" pitchFamily="18" charset="0"/>
              </a:rPr>
              <a:t>The cytoplasm of prokaryotes such as bacteria contains DNA. In eukaryotes such as plants and animals, DNA is found in the nucleus of the cell (nuclear DNA) and to a lesser extent in the </a:t>
            </a:r>
            <a:r>
              <a:rPr lang="en-GB" sz="2200" dirty="0" err="1" smtClean="0">
                <a:solidFill>
                  <a:schemeClr val="tx1">
                    <a:lumMod val="50000"/>
                  </a:schemeClr>
                </a:solidFill>
                <a:latin typeface="Times New Roman" panose="02020603050405020304" pitchFamily="18" charset="0"/>
                <a:cs typeface="Times New Roman" panose="02020603050405020304" pitchFamily="18" charset="0"/>
              </a:rPr>
              <a:t>extranuclear</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 sites, such as mitochondria (containing </a:t>
            </a:r>
            <a:r>
              <a:rPr lang="en-GB" sz="2200" dirty="0" err="1" smtClean="0">
                <a:solidFill>
                  <a:schemeClr val="tx1">
                    <a:lumMod val="50000"/>
                  </a:schemeClr>
                </a:solidFill>
                <a:latin typeface="Times New Roman" panose="02020603050405020304" pitchFamily="18" charset="0"/>
                <a:cs typeface="Times New Roman" panose="02020603050405020304" pitchFamily="18" charset="0"/>
              </a:rPr>
              <a:t>mtDNA</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 and chloroplast (containing </a:t>
            </a:r>
            <a:r>
              <a:rPr lang="en-GB" sz="2200" dirty="0" err="1" smtClean="0">
                <a:solidFill>
                  <a:schemeClr val="tx1">
                    <a:lumMod val="50000"/>
                  </a:schemeClr>
                </a:solidFill>
                <a:latin typeface="Times New Roman" panose="02020603050405020304" pitchFamily="18" charset="0"/>
                <a:cs typeface="Times New Roman" panose="02020603050405020304" pitchFamily="18" charset="0"/>
              </a:rPr>
              <a:t>cpDNA</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a:t>
            </a:r>
            <a:endParaRPr lang="en-GB" sz="22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491880" y="4149080"/>
            <a:ext cx="4104455" cy="25221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dirty="0">
                <a:solidFill>
                  <a:schemeClr val="tx1">
                    <a:lumMod val="50000"/>
                  </a:schemeClr>
                </a:solidFill>
                <a:latin typeface="Times New Roman" panose="02020603050405020304" pitchFamily="18" charset="0"/>
                <a:cs typeface="Times New Roman" panose="02020603050405020304" pitchFamily="18" charset="0"/>
              </a:rPr>
              <a:t>G</a:t>
            </a:r>
            <a:r>
              <a:rPr lang="en-GB" dirty="0" smtClean="0">
                <a:solidFill>
                  <a:schemeClr val="tx1">
                    <a:lumMod val="50000"/>
                  </a:schemeClr>
                </a:solidFill>
                <a:latin typeface="Times New Roman" panose="02020603050405020304" pitchFamily="18" charset="0"/>
                <a:cs typeface="Times New Roman" panose="02020603050405020304" pitchFamily="18" charset="0"/>
              </a:rPr>
              <a:t>enetically Modified Food (GMF)</a:t>
            </a:r>
            <a:endParaRPr lang="en-US" b="1" dirty="0">
              <a:solidFill>
                <a:schemeClr val="tx1">
                  <a:lumMod val="50000"/>
                </a:schemeClr>
              </a:solidFill>
            </a:endParaRPr>
          </a:p>
        </p:txBody>
      </p:sp>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pic>
        <p:nvPicPr>
          <p:cNvPr id="2" name="Picture 1"/>
          <p:cNvPicPr>
            <a:picLocks noChangeAspect="1"/>
          </p:cNvPicPr>
          <p:nvPr/>
        </p:nvPicPr>
        <p:blipFill>
          <a:blip r:embed="rId3"/>
          <a:stretch>
            <a:fillRect/>
          </a:stretch>
        </p:blipFill>
        <p:spPr>
          <a:xfrm>
            <a:off x="1908175" y="692696"/>
            <a:ext cx="7148134" cy="5590951"/>
          </a:xfrm>
          <a:prstGeom prst="rect">
            <a:avLst/>
          </a:prstGeom>
        </p:spPr>
      </p:pic>
    </p:spTree>
    <p:extLst>
      <p:ext uri="{BB962C8B-B14F-4D97-AF65-F5344CB8AC3E}">
        <p14:creationId xmlns:p14="http://schemas.microsoft.com/office/powerpoint/2010/main" val="1896863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5725"/>
            <a:ext cx="9144000" cy="6858000"/>
          </a:xfrm>
          <a:prstGeom prst="rect">
            <a:avLst/>
          </a:prstGeom>
        </p:spPr>
      </p:pic>
    </p:spTree>
    <p:extLst>
      <p:ext uri="{BB962C8B-B14F-4D97-AF65-F5344CB8AC3E}">
        <p14:creationId xmlns:p14="http://schemas.microsoft.com/office/powerpoint/2010/main" val="3284847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403458"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85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019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692696"/>
            <a:ext cx="7056438" cy="5620444"/>
          </a:xfrm>
        </p:spPr>
        <p:txBody>
          <a:bodyPr/>
          <a:lstStyle/>
          <a:p>
            <a:pPr marL="0" indent="0" algn="just">
              <a:buNone/>
            </a:pPr>
            <a:r>
              <a:rPr lang="en-GB" sz="2200" dirty="0" smtClean="0">
                <a:latin typeface="Times New Roman" panose="02020603050405020304" pitchFamily="18" charset="0"/>
                <a:cs typeface="Times New Roman" panose="02020603050405020304" pitchFamily="18" charset="0"/>
              </a:rPr>
              <a:t> </a:t>
            </a:r>
            <a:endParaRPr lang="en-GB" sz="2200" dirty="0"/>
          </a:p>
        </p:txBody>
      </p:sp>
      <p:sp>
        <p:nvSpPr>
          <p:cNvPr id="3" name="Title 2"/>
          <p:cNvSpPr>
            <a:spLocks noGrp="1"/>
          </p:cNvSpPr>
          <p:nvPr>
            <p:ph type="title"/>
          </p:nvPr>
        </p:nvSpPr>
        <p:spPr/>
        <p:txBody>
          <a:bodyPr/>
          <a:lstStyle/>
          <a:p>
            <a:endParaRPr lang="en-GB"/>
          </a:p>
        </p:txBody>
      </p:sp>
      <p:pic>
        <p:nvPicPr>
          <p:cNvPr id="2" name="Picture 1"/>
          <p:cNvPicPr>
            <a:picLocks noChangeAspect="1"/>
          </p:cNvPicPr>
          <p:nvPr/>
        </p:nvPicPr>
        <p:blipFill>
          <a:blip r:embed="rId3"/>
          <a:stretch>
            <a:fillRect/>
          </a:stretch>
        </p:blipFill>
        <p:spPr>
          <a:xfrm>
            <a:off x="-108520" y="0"/>
            <a:ext cx="9217024" cy="6858000"/>
          </a:xfrm>
          <a:prstGeom prst="rect">
            <a:avLst/>
          </a:prstGeom>
        </p:spPr>
      </p:pic>
    </p:spTree>
    <p:extLst>
      <p:ext uri="{BB962C8B-B14F-4D97-AF65-F5344CB8AC3E}">
        <p14:creationId xmlns:p14="http://schemas.microsoft.com/office/powerpoint/2010/main" val="2725674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8520" y="-6846"/>
            <a:ext cx="9217023" cy="6864846"/>
          </a:xfrm>
          <a:prstGeom prst="rect">
            <a:avLst/>
          </a:prstGeom>
        </p:spPr>
      </p:pic>
    </p:spTree>
    <p:extLst>
      <p:ext uri="{BB962C8B-B14F-4D97-AF65-F5344CB8AC3E}">
        <p14:creationId xmlns:p14="http://schemas.microsoft.com/office/powerpoint/2010/main" val="1801863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88913"/>
            <a:ext cx="7056438" cy="647799"/>
          </a:xfrm>
        </p:spPr>
        <p:txBody>
          <a:bodyPr/>
          <a:lstStyle/>
          <a:p>
            <a:pPr algn="ctr"/>
            <a:r>
              <a:rPr lang="en-GB" dirty="0" smtClean="0">
                <a:solidFill>
                  <a:srgbClr val="FF0000"/>
                </a:solidFill>
                <a:latin typeface="Times New Roman" panose="02020603050405020304" pitchFamily="18" charset="0"/>
                <a:cs typeface="Times New Roman" panose="02020603050405020304" pitchFamily="18" charset="0"/>
              </a:rPr>
              <a:t>Genetic modification</a:t>
            </a:r>
            <a:endParaRPr lang="en-US" b="1" dirty="0">
              <a:solidFill>
                <a:srgbClr val="FF0000"/>
              </a:solidFill>
            </a:endParaRPr>
          </a:p>
        </p:txBody>
      </p:sp>
      <p:sp>
        <p:nvSpPr>
          <p:cNvPr id="277507" name="Rectangle 3"/>
          <p:cNvSpPr>
            <a:spLocks noGrp="1" noChangeArrowheads="1"/>
          </p:cNvSpPr>
          <p:nvPr>
            <p:ph type="body" idx="1"/>
          </p:nvPr>
        </p:nvSpPr>
        <p:spPr>
          <a:xfrm>
            <a:off x="1894830" y="908720"/>
            <a:ext cx="7056438" cy="5616575"/>
          </a:xfrm>
        </p:spPr>
        <p:txBody>
          <a:bodyPr/>
          <a:lstStyle/>
          <a:p>
            <a:pPr algn="just"/>
            <a:r>
              <a:rPr lang="en-GB" sz="2200" dirty="0" smtClean="0">
                <a:solidFill>
                  <a:schemeClr val="tx1">
                    <a:lumMod val="50000"/>
                  </a:schemeClr>
                </a:solidFill>
                <a:latin typeface="Times New Roman" panose="02020603050405020304" pitchFamily="18" charset="0"/>
                <a:cs typeface="Times New Roman" panose="02020603050405020304" pitchFamily="18" charset="0"/>
              </a:rPr>
              <a:t>Genetic modification is a technique to </a:t>
            </a:r>
            <a:r>
              <a:rPr lang="en-GB" sz="2200" b="1" dirty="0" smtClean="0">
                <a:solidFill>
                  <a:schemeClr val="tx1">
                    <a:lumMod val="50000"/>
                  </a:schemeClr>
                </a:solidFill>
                <a:latin typeface="Times New Roman" panose="02020603050405020304" pitchFamily="18" charset="0"/>
                <a:cs typeface="Times New Roman" panose="02020603050405020304" pitchFamily="18" charset="0"/>
              </a:rPr>
              <a:t>change</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 the characteristics of a plant, animal or microorganism by </a:t>
            </a:r>
            <a:r>
              <a:rPr lang="en-GB" sz="2200" b="1" dirty="0" smtClean="0">
                <a:solidFill>
                  <a:schemeClr val="tx1">
                    <a:lumMod val="50000"/>
                  </a:schemeClr>
                </a:solidFill>
                <a:latin typeface="Times New Roman" panose="02020603050405020304" pitchFamily="18" charset="0"/>
                <a:cs typeface="Times New Roman" panose="02020603050405020304" pitchFamily="18" charset="0"/>
              </a:rPr>
              <a:t>transferring</a:t>
            </a:r>
            <a:r>
              <a:rPr lang="en-GB" sz="2200" dirty="0" smtClean="0">
                <a:solidFill>
                  <a:schemeClr val="tx1">
                    <a:lumMod val="50000"/>
                  </a:schemeClr>
                </a:solidFill>
                <a:latin typeface="Times New Roman" panose="02020603050405020304" pitchFamily="18" charset="0"/>
                <a:cs typeface="Times New Roman" panose="02020603050405020304" pitchFamily="18" charset="0"/>
              </a:rPr>
              <a:t> a piece of DNA from one organism to a different organism. </a:t>
            </a:r>
          </a:p>
          <a:p>
            <a:pPr algn="just"/>
            <a:r>
              <a:rPr lang="en-GB" sz="2200" dirty="0" smtClean="0">
                <a:solidFill>
                  <a:schemeClr val="tx1">
                    <a:lumMod val="50000"/>
                  </a:schemeClr>
                </a:solidFill>
                <a:latin typeface="Times New Roman" panose="02020603050405020304" pitchFamily="18" charset="0"/>
                <a:cs typeface="Times New Roman" panose="02020603050405020304" pitchFamily="18" charset="0"/>
              </a:rPr>
              <a:t>This is done through targeted removal of the desired genes from the DNA of one organism and adding them to the other organism.</a:t>
            </a:r>
          </a:p>
          <a:p>
            <a:pPr algn="just"/>
            <a:endParaRPr lang="en-US"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915816" y="3666756"/>
            <a:ext cx="5328592" cy="2887858"/>
          </a:xfrm>
          <a:prstGeom prst="rect">
            <a:avLst/>
          </a:prstGeom>
        </p:spPr>
      </p:pic>
    </p:spTree>
    <p:extLst>
      <p:ext uri="{BB962C8B-B14F-4D97-AF65-F5344CB8AC3E}">
        <p14:creationId xmlns:p14="http://schemas.microsoft.com/office/powerpoint/2010/main" val="238282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6632"/>
            <a:ext cx="7056438" cy="575791"/>
          </a:xfrm>
        </p:spPr>
        <p:txBody>
          <a:bodyPr/>
          <a:lstStyle/>
          <a:p>
            <a:pPr algn="ctr"/>
            <a:r>
              <a:rPr lang="en-US" sz="2800" b="1" dirty="0" smtClean="0">
                <a:latin typeface="Times New Roman" panose="02020603050405020304" pitchFamily="18" charset="0"/>
                <a:cs typeface="Times New Roman" panose="02020603050405020304" pitchFamily="18" charset="0"/>
              </a:rPr>
              <a:t>Types of genetic modification</a:t>
            </a:r>
            <a:endParaRPr lang="en-US" sz="2800" b="1" dirty="0">
              <a:latin typeface="Times New Roman" panose="02020603050405020304" pitchFamily="18" charset="0"/>
              <a:cs typeface="Times New Roman" panose="02020603050405020304" pitchFamily="18" charset="0"/>
            </a:endParaRPr>
          </a:p>
        </p:txBody>
      </p:sp>
      <p:sp>
        <p:nvSpPr>
          <p:cNvPr id="277507" name="Rectangle 3"/>
          <p:cNvSpPr>
            <a:spLocks noGrp="1" noChangeArrowheads="1"/>
          </p:cNvSpPr>
          <p:nvPr>
            <p:ph type="body" idx="1"/>
          </p:nvPr>
        </p:nvSpPr>
        <p:spPr>
          <a:xfrm>
            <a:off x="1908175" y="908720"/>
            <a:ext cx="7056438" cy="5904655"/>
          </a:xfrm>
        </p:spPr>
        <p:txBody>
          <a:bodyPr/>
          <a:lstStyle/>
          <a:p>
            <a:pPr marL="0" indent="0" algn="ctr">
              <a:buNone/>
            </a:pPr>
            <a:r>
              <a:rPr lang="en-US" dirty="0" smtClean="0">
                <a:solidFill>
                  <a:srgbClr val="FF0000"/>
                </a:solidFill>
              </a:rPr>
              <a:t>Selecting breeding</a:t>
            </a:r>
            <a:endParaRPr lang="en-US" dirty="0">
              <a:solidFill>
                <a:srgbClr val="FF0000"/>
              </a:solidFill>
            </a:endParaRPr>
          </a:p>
          <a:p>
            <a:pPr marL="0" indent="0" algn="just">
              <a:buNone/>
            </a:pPr>
            <a:r>
              <a:rPr lang="en-GB" sz="2200" dirty="0" smtClean="0">
                <a:solidFill>
                  <a:schemeClr val="tx1">
                    <a:lumMod val="50000"/>
                  </a:schemeClr>
                </a:solidFill>
              </a:rPr>
              <a:t>Selective breeding, also known as artificial selection, is the process of deliberately choosing and mating organisms with desirable traits to produce offspring with those traits. This practice has been used for thousands of years in agriculture and animal husbandry to improve the quality of crops and livestock.</a:t>
            </a:r>
          </a:p>
          <a:p>
            <a:pPr marL="0" indent="0" algn="just">
              <a:buNone/>
            </a:pPr>
            <a:endParaRPr lang="en-GB" sz="1100" dirty="0" smtClean="0">
              <a:solidFill>
                <a:schemeClr val="tx1">
                  <a:lumMod val="50000"/>
                </a:schemeClr>
              </a:solidFill>
            </a:endParaRPr>
          </a:p>
          <a:p>
            <a:pPr marL="0" indent="0" algn="just">
              <a:buNone/>
            </a:pPr>
            <a:r>
              <a:rPr lang="en-GB" sz="2200" dirty="0" smtClean="0">
                <a:solidFill>
                  <a:schemeClr val="tx1">
                    <a:lumMod val="50000"/>
                  </a:schemeClr>
                </a:solidFill>
              </a:rPr>
              <a:t>Selective breeding involves identifying individuals with desirable traits, such as high yield, disease resistance, or desirable physical characteristics, and then breeding them with other individuals that also possess those traits. Over time, this can lead to the development of new breeds or varieties that are better adapted to specific environments or have enhanced qualities.</a:t>
            </a:r>
          </a:p>
          <a:p>
            <a:pPr marL="0" indent="0" algn="just">
              <a:buNone/>
            </a:pPr>
            <a:endParaRPr lang="en-GB" sz="2200" dirty="0" smtClean="0">
              <a:solidFill>
                <a:schemeClr val="tx1">
                  <a:lumMod val="50000"/>
                </a:schemeClr>
              </a:solidFill>
            </a:endParaRPr>
          </a:p>
          <a:p>
            <a:pPr marL="0" indent="0" algn="just">
              <a:buNone/>
            </a:pPr>
            <a:endParaRPr lang="en-GB" sz="2200" dirty="0" smtClean="0">
              <a:solidFill>
                <a:schemeClr val="tx1">
                  <a:lumMod val="50000"/>
                </a:schemeClr>
              </a:solidFill>
            </a:endParaRPr>
          </a:p>
          <a:p>
            <a:endParaRPr lang="en-US" dirty="0"/>
          </a:p>
        </p:txBody>
      </p:sp>
    </p:spTree>
    <p:extLst>
      <p:ext uri="{BB962C8B-B14F-4D97-AF65-F5344CB8AC3E}">
        <p14:creationId xmlns:p14="http://schemas.microsoft.com/office/powerpoint/2010/main" val="133671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31814" y="908720"/>
            <a:ext cx="7056438" cy="5616575"/>
          </a:xfrm>
        </p:spPr>
        <p:txBody>
          <a:bodyPr/>
          <a:lstStyle/>
          <a:p>
            <a:pPr algn="just"/>
            <a:r>
              <a:rPr lang="en-GB" dirty="0" smtClean="0">
                <a:solidFill>
                  <a:schemeClr val="tx1">
                    <a:lumMod val="50000"/>
                  </a:schemeClr>
                </a:solidFill>
              </a:rPr>
              <a:t>Choose the plants or animals from your existing stock that have the feature you want.</a:t>
            </a:r>
          </a:p>
          <a:p>
            <a:pPr algn="just"/>
            <a:r>
              <a:rPr lang="en-GB" dirty="0" smtClean="0">
                <a:solidFill>
                  <a:schemeClr val="tx1">
                    <a:lumMod val="50000"/>
                  </a:schemeClr>
                </a:solidFill>
              </a:rPr>
              <a:t>Breed these with each other.</a:t>
            </a:r>
          </a:p>
          <a:p>
            <a:pPr algn="just"/>
            <a:r>
              <a:rPr lang="en-GB" dirty="0" smtClean="0">
                <a:solidFill>
                  <a:schemeClr val="tx1">
                    <a:lumMod val="50000"/>
                  </a:schemeClr>
                </a:solidFill>
              </a:rPr>
              <a:t>Choose the best of the offspring and breed these together.</a:t>
            </a:r>
          </a:p>
          <a:p>
            <a:pPr algn="just"/>
            <a:r>
              <a:rPr lang="en-GB" dirty="0" smtClean="0">
                <a:solidFill>
                  <a:schemeClr val="tx1">
                    <a:lumMod val="50000"/>
                  </a:schemeClr>
                </a:solidFill>
              </a:rPr>
              <a:t>Continue this process over several generations and eventually, all the offspring have the features that you are looking for.</a:t>
            </a:r>
            <a:endParaRPr lang="en-GB" sz="2000" dirty="0" smtClean="0">
              <a:solidFill>
                <a:schemeClr val="tx1">
                  <a:lumMod val="50000"/>
                </a:schemeClr>
              </a:solidFill>
            </a:endParaRPr>
          </a:p>
        </p:txBody>
      </p:sp>
      <p:sp>
        <p:nvSpPr>
          <p:cNvPr id="4" name="Rectangle 2"/>
          <p:cNvSpPr>
            <a:spLocks noGrp="1" noChangeArrowheads="1"/>
          </p:cNvSpPr>
          <p:nvPr>
            <p:ph type="title"/>
          </p:nvPr>
        </p:nvSpPr>
        <p:spPr>
          <a:xfrm>
            <a:off x="1908175" y="116632"/>
            <a:ext cx="7056438" cy="575791"/>
          </a:xfrm>
        </p:spPr>
        <p:txBody>
          <a:bodyPr/>
          <a:lstStyle/>
          <a:p>
            <a:pPr algn="ctr"/>
            <a:r>
              <a:rPr lang="en-GB" sz="2800" b="1" dirty="0" smtClean="0">
                <a:latin typeface="Times New Roman" panose="02020603050405020304" pitchFamily="18" charset="0"/>
                <a:cs typeface="Times New Roman" panose="02020603050405020304" pitchFamily="18" charset="0"/>
              </a:rPr>
              <a:t>Steps</a:t>
            </a:r>
            <a:r>
              <a:rPr lang="en-US" sz="2800" b="1" dirty="0" smtClean="0">
                <a:latin typeface="Times New Roman" panose="02020603050405020304" pitchFamily="18" charset="0"/>
                <a:cs typeface="Times New Roman" panose="02020603050405020304" pitchFamily="18" charset="0"/>
              </a:rPr>
              <a:t> of genetic modification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5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1908175" y="955204"/>
            <a:ext cx="7056438" cy="5616575"/>
          </a:xfrm>
        </p:spPr>
        <p:txBody>
          <a:bodyPr/>
          <a:lstStyle/>
          <a:p>
            <a:pPr marL="0" indent="0" algn="just">
              <a:buNone/>
            </a:pPr>
            <a:r>
              <a:rPr lang="en-GB" dirty="0" smtClean="0">
                <a:solidFill>
                  <a:schemeClr val="tx1">
                    <a:lumMod val="50000"/>
                  </a:schemeClr>
                </a:solidFill>
              </a:rPr>
              <a:t> </a:t>
            </a:r>
            <a:endParaRPr lang="en-GB" sz="2000" dirty="0" smtClean="0">
              <a:solidFill>
                <a:schemeClr val="tx1">
                  <a:lumMod val="50000"/>
                </a:schemeClr>
              </a:solidFill>
            </a:endParaRPr>
          </a:p>
        </p:txBody>
      </p:sp>
      <p:pic>
        <p:nvPicPr>
          <p:cNvPr id="2" name="Picture 1"/>
          <p:cNvPicPr>
            <a:picLocks noChangeAspect="1"/>
          </p:cNvPicPr>
          <p:nvPr/>
        </p:nvPicPr>
        <p:blipFill>
          <a:blip r:embed="rId3"/>
          <a:stretch>
            <a:fillRect/>
          </a:stretch>
        </p:blipFill>
        <p:spPr>
          <a:xfrm>
            <a:off x="2627784" y="0"/>
            <a:ext cx="5328592" cy="6714587"/>
          </a:xfrm>
          <a:prstGeom prst="rect">
            <a:avLst/>
          </a:prstGeom>
        </p:spPr>
      </p:pic>
    </p:spTree>
    <p:extLst>
      <p:ext uri="{BB962C8B-B14F-4D97-AF65-F5344CB8AC3E}">
        <p14:creationId xmlns:p14="http://schemas.microsoft.com/office/powerpoint/2010/main" val="2008400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sz="2800" b="1" dirty="0" smtClean="0">
                <a:solidFill>
                  <a:srgbClr val="FF0000"/>
                </a:solidFill>
                <a:latin typeface="Times New Roman" panose="02020603050405020304" pitchFamily="18" charset="0"/>
                <a:cs typeface="Times New Roman" panose="02020603050405020304" pitchFamily="18" charset="0"/>
              </a:rPr>
              <a:t>Examples</a:t>
            </a:r>
            <a:r>
              <a:rPr lang="en-US" sz="2800" b="1" dirty="0" smtClean="0">
                <a:solidFill>
                  <a:srgbClr val="FF0000"/>
                </a:solidFill>
                <a:latin typeface="Times New Roman" panose="02020603050405020304" pitchFamily="18" charset="0"/>
                <a:cs typeface="Times New Roman" panose="02020603050405020304" pitchFamily="18" charset="0"/>
              </a:rPr>
              <a:t> of genetic modification</a:t>
            </a:r>
            <a:endParaRPr lang="en-US" sz="2800" b="1" dirty="0">
              <a:solidFill>
                <a:srgbClr val="FF0000"/>
              </a:solidFill>
            </a:endParaRPr>
          </a:p>
        </p:txBody>
      </p:sp>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smtClean="0"/>
              <a:t>Horse Breeding</a:t>
            </a:r>
          </a:p>
          <a:p>
            <a:pPr marL="0" indent="0" algn="just">
              <a:buNone/>
            </a:pPr>
            <a:r>
              <a:rPr lang="en-GB" sz="2000" dirty="0" smtClean="0">
                <a:solidFill>
                  <a:schemeClr val="tx1">
                    <a:lumMod val="50000"/>
                  </a:schemeClr>
                </a:solidFill>
              </a:rPr>
              <a:t>Horses have been selectively bred across many generations to produce variation according to a targeted function</a:t>
            </a:r>
          </a:p>
          <a:p>
            <a:pPr marL="0" indent="0" algn="just">
              <a:buNone/>
            </a:pPr>
            <a:r>
              <a:rPr lang="en-GB" sz="2000" dirty="0" smtClean="0">
                <a:solidFill>
                  <a:schemeClr val="tx1">
                    <a:lumMod val="50000"/>
                  </a:schemeClr>
                </a:solidFill>
              </a:rPr>
              <a:t>Race horses have been bred for speed and hence are typically leaner, lighter, taller and quicker</a:t>
            </a:r>
          </a:p>
          <a:p>
            <a:pPr marL="0" indent="0" algn="just">
              <a:buNone/>
            </a:pPr>
            <a:r>
              <a:rPr lang="en-GB" sz="2000" dirty="0" smtClean="0">
                <a:solidFill>
                  <a:schemeClr val="tx1">
                    <a:lumMod val="50000"/>
                  </a:schemeClr>
                </a:solidFill>
              </a:rPr>
              <a:t>Draft horses have been bred for power and endurance and hence are sturdier and stockier. (Thoroughbred horses)</a:t>
            </a:r>
            <a:endParaRPr lang="en-GB" dirty="0"/>
          </a:p>
          <a:p>
            <a:pPr marL="0" indent="0" algn="just">
              <a:buNone/>
            </a:pPr>
            <a:endParaRPr lang="en-GB" sz="2000" dirty="0" smtClean="0">
              <a:solidFill>
                <a:schemeClr val="tx1">
                  <a:lumMod val="50000"/>
                </a:schemeClr>
              </a:solidFill>
            </a:endParaRPr>
          </a:p>
          <a:p>
            <a:pPr marL="0" indent="0" algn="just">
              <a:buNone/>
            </a:pPr>
            <a:endParaRPr lang="en-GB" sz="2000" dirty="0" smtClean="0">
              <a:solidFill>
                <a:schemeClr val="tx1">
                  <a:lumMod val="50000"/>
                </a:schemeClr>
              </a:solidFill>
            </a:endParaRPr>
          </a:p>
        </p:txBody>
      </p:sp>
      <p:pic>
        <p:nvPicPr>
          <p:cNvPr id="2" name="Picture 1"/>
          <p:cNvPicPr>
            <a:picLocks noChangeAspect="1"/>
          </p:cNvPicPr>
          <p:nvPr/>
        </p:nvPicPr>
        <p:blipFill>
          <a:blip r:embed="rId3"/>
          <a:stretch>
            <a:fillRect/>
          </a:stretch>
        </p:blipFill>
        <p:spPr>
          <a:xfrm>
            <a:off x="2461327" y="3356992"/>
            <a:ext cx="2615200" cy="3384376"/>
          </a:xfrm>
          <a:prstGeom prst="rect">
            <a:avLst/>
          </a:prstGeom>
        </p:spPr>
      </p:pic>
      <p:pic>
        <p:nvPicPr>
          <p:cNvPr id="3" name="Picture 2"/>
          <p:cNvPicPr>
            <a:picLocks noChangeAspect="1"/>
          </p:cNvPicPr>
          <p:nvPr/>
        </p:nvPicPr>
        <p:blipFill>
          <a:blip r:embed="rId4"/>
          <a:stretch>
            <a:fillRect/>
          </a:stretch>
        </p:blipFill>
        <p:spPr>
          <a:xfrm>
            <a:off x="5436394" y="3321434"/>
            <a:ext cx="3168352" cy="3455492"/>
          </a:xfrm>
          <a:prstGeom prst="rect">
            <a:avLst/>
          </a:prstGeom>
        </p:spPr>
      </p:pic>
    </p:spTree>
    <p:extLst>
      <p:ext uri="{BB962C8B-B14F-4D97-AF65-F5344CB8AC3E}">
        <p14:creationId xmlns:p14="http://schemas.microsoft.com/office/powerpoint/2010/main" val="2206389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pPr algn="ctr"/>
            <a:r>
              <a:rPr lang="en-GB" sz="2800" b="1" dirty="0" smtClean="0">
                <a:solidFill>
                  <a:srgbClr val="FF0000"/>
                </a:solidFill>
                <a:latin typeface="Times New Roman" panose="02020603050405020304" pitchFamily="18" charset="0"/>
                <a:cs typeface="Times New Roman" panose="02020603050405020304" pitchFamily="18" charset="0"/>
              </a:rPr>
              <a:t>Examples</a:t>
            </a:r>
            <a:r>
              <a:rPr lang="en-US" sz="2800" b="1" dirty="0" smtClean="0">
                <a:solidFill>
                  <a:srgbClr val="FF0000"/>
                </a:solidFill>
                <a:latin typeface="Times New Roman" panose="02020603050405020304" pitchFamily="18" charset="0"/>
                <a:cs typeface="Times New Roman" panose="02020603050405020304" pitchFamily="18" charset="0"/>
              </a:rPr>
              <a:t> of genetic modification</a:t>
            </a:r>
            <a:endParaRPr lang="en-US" sz="2800" b="1" dirty="0">
              <a:solidFill>
                <a:srgbClr val="FF0000"/>
              </a:solidFill>
            </a:endParaRPr>
          </a:p>
        </p:txBody>
      </p:sp>
      <p:sp>
        <p:nvSpPr>
          <p:cNvPr id="277507" name="Rectangle 3"/>
          <p:cNvSpPr>
            <a:spLocks noGrp="1" noChangeArrowheads="1"/>
          </p:cNvSpPr>
          <p:nvPr>
            <p:ph type="body" idx="1"/>
          </p:nvPr>
        </p:nvSpPr>
        <p:spPr>
          <a:xfrm>
            <a:off x="1908175" y="764704"/>
            <a:ext cx="7056438" cy="5616575"/>
          </a:xfrm>
        </p:spPr>
        <p:txBody>
          <a:bodyPr/>
          <a:lstStyle/>
          <a:p>
            <a:pPr marL="0" indent="0" algn="just">
              <a:buNone/>
            </a:pPr>
            <a:endParaRPr lang="en-GB" sz="1000" dirty="0" smtClean="0">
              <a:solidFill>
                <a:schemeClr val="tx1">
                  <a:lumMod val="50000"/>
                </a:schemeClr>
              </a:solidFill>
            </a:endParaRPr>
          </a:p>
          <a:p>
            <a:pPr marL="0" indent="0" algn="ctr">
              <a:buNone/>
            </a:pPr>
            <a:r>
              <a:rPr lang="en-GB" sz="2000" b="1" dirty="0" smtClean="0">
                <a:solidFill>
                  <a:schemeClr val="tx1">
                    <a:lumMod val="50000"/>
                  </a:schemeClr>
                </a:solidFill>
              </a:rPr>
              <a:t>Cow Breeding</a:t>
            </a:r>
          </a:p>
          <a:p>
            <a:pPr marL="0" indent="0" algn="just">
              <a:buNone/>
            </a:pPr>
            <a:r>
              <a:rPr lang="en-GB" sz="2000" dirty="0" smtClean="0">
                <a:solidFill>
                  <a:schemeClr val="tx1">
                    <a:lumMod val="50000"/>
                  </a:schemeClr>
                </a:solidFill>
              </a:rPr>
              <a:t>Cows have been selectively bred across many generations to produce offspring with improved milk production</a:t>
            </a:r>
          </a:p>
          <a:p>
            <a:pPr marL="0" indent="0" algn="just">
              <a:buNone/>
            </a:pPr>
            <a:r>
              <a:rPr lang="en-GB" sz="2000" dirty="0" smtClean="0">
                <a:solidFill>
                  <a:schemeClr val="tx1">
                    <a:lumMod val="50000"/>
                  </a:schemeClr>
                </a:solidFill>
              </a:rPr>
              <a:t>Farmers have also targeted the breeding a cows with a mutation resulting in increased muscle mass</a:t>
            </a:r>
          </a:p>
          <a:p>
            <a:pPr marL="0" indent="0" algn="just">
              <a:buNone/>
            </a:pPr>
            <a:r>
              <a:rPr lang="en-GB" sz="2000" dirty="0" smtClean="0">
                <a:solidFill>
                  <a:schemeClr val="tx1">
                    <a:lumMod val="50000"/>
                  </a:schemeClr>
                </a:solidFill>
              </a:rPr>
              <a:t>The resulting stock of cattle (termed </a:t>
            </a:r>
            <a:r>
              <a:rPr lang="en-GB" sz="2000" b="1" dirty="0" smtClean="0">
                <a:solidFill>
                  <a:schemeClr val="tx1">
                    <a:lumMod val="50000"/>
                  </a:schemeClr>
                </a:solidFill>
              </a:rPr>
              <a:t>Belgian Blue</a:t>
            </a:r>
            <a:r>
              <a:rPr lang="en-GB" sz="2000" dirty="0" smtClean="0">
                <a:solidFill>
                  <a:schemeClr val="tx1">
                    <a:lumMod val="50000"/>
                  </a:schemeClr>
                </a:solidFill>
              </a:rPr>
              <a:t>) have excessive bulk and produce more edible lean meat.</a:t>
            </a:r>
          </a:p>
          <a:p>
            <a:pPr marL="0" indent="0" algn="just">
              <a:buNone/>
            </a:pPr>
            <a:r>
              <a:rPr lang="en-GB" sz="2000" dirty="0" smtClean="0">
                <a:solidFill>
                  <a:schemeClr val="tx1">
                    <a:lumMod val="50000"/>
                  </a:schemeClr>
                </a:solidFill>
              </a:rPr>
              <a:t>beef cattle from Belgium and England cow </a:t>
            </a:r>
          </a:p>
          <a:p>
            <a:pPr marL="0" indent="0" algn="just">
              <a:buNone/>
            </a:pPr>
            <a:endParaRPr lang="en-GB" sz="2000" dirty="0" smtClean="0">
              <a:solidFill>
                <a:schemeClr val="tx1">
                  <a:lumMod val="50000"/>
                </a:schemeClr>
              </a:solidFill>
            </a:endParaRPr>
          </a:p>
        </p:txBody>
      </p:sp>
      <p:pic>
        <p:nvPicPr>
          <p:cNvPr id="3" name="Picture 2"/>
          <p:cNvPicPr>
            <a:picLocks noChangeAspect="1"/>
          </p:cNvPicPr>
          <p:nvPr/>
        </p:nvPicPr>
        <p:blipFill>
          <a:blip r:embed="rId3"/>
          <a:stretch>
            <a:fillRect/>
          </a:stretch>
        </p:blipFill>
        <p:spPr>
          <a:xfrm>
            <a:off x="3347864" y="3933056"/>
            <a:ext cx="3582306" cy="2728709"/>
          </a:xfrm>
          <a:prstGeom prst="rect">
            <a:avLst/>
          </a:prstGeom>
        </p:spPr>
      </p:pic>
    </p:spTree>
    <p:extLst>
      <p:ext uri="{BB962C8B-B14F-4D97-AF65-F5344CB8AC3E}">
        <p14:creationId xmlns:p14="http://schemas.microsoft.com/office/powerpoint/2010/main" val="2483466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85725"/>
            <a:ext cx="7056438" cy="634405"/>
          </a:xfrm>
        </p:spPr>
        <p:txBody>
          <a:bodyPr/>
          <a:lstStyle/>
          <a:p>
            <a:endParaRPr lang="en-US" b="1"/>
          </a:p>
        </p:txBody>
      </p:sp>
      <p:sp>
        <p:nvSpPr>
          <p:cNvPr id="277507" name="Rectangle 3"/>
          <p:cNvSpPr>
            <a:spLocks noGrp="1" noChangeArrowheads="1"/>
          </p:cNvSpPr>
          <p:nvPr>
            <p:ph type="body" idx="1"/>
          </p:nvPr>
        </p:nvSpPr>
        <p:spPr>
          <a:xfrm>
            <a:off x="1908175" y="764704"/>
            <a:ext cx="7056438" cy="5616575"/>
          </a:xfrm>
        </p:spPr>
        <p:txBody>
          <a:bodyPr/>
          <a:lstStyle/>
          <a:p>
            <a:pPr marL="0" indent="0" algn="ctr">
              <a:buNone/>
            </a:pPr>
            <a:r>
              <a:rPr lang="en-GB" b="1" dirty="0" smtClean="0">
                <a:solidFill>
                  <a:schemeClr val="tx1">
                    <a:lumMod val="50000"/>
                  </a:schemeClr>
                </a:solidFill>
              </a:rPr>
              <a:t>Dog Breeding</a:t>
            </a:r>
          </a:p>
          <a:p>
            <a:pPr marL="0" indent="0" algn="just">
              <a:buNone/>
            </a:pPr>
            <a:r>
              <a:rPr lang="en-GB" sz="2000" dirty="0" smtClean="0">
                <a:solidFill>
                  <a:schemeClr val="tx1">
                    <a:lumMod val="50000"/>
                  </a:schemeClr>
                </a:solidFill>
              </a:rPr>
              <a:t>Dog breeds show an enormous amount of variety due to the targeted selection of particular traits by man.</a:t>
            </a:r>
          </a:p>
          <a:p>
            <a:pPr marL="0" indent="0" algn="just">
              <a:buNone/>
            </a:pPr>
            <a:r>
              <a:rPr lang="en-GB" sz="2000" dirty="0" smtClean="0">
                <a:solidFill>
                  <a:schemeClr val="tx1">
                    <a:lumMod val="50000"/>
                  </a:schemeClr>
                </a:solidFill>
              </a:rPr>
              <a:t>Hunting dogs (e.g. beagles) were typically bred to be smaller in stature so as to enter fox holes.</a:t>
            </a:r>
          </a:p>
          <a:p>
            <a:pPr marL="0" indent="0" algn="just">
              <a:buNone/>
            </a:pPr>
            <a:r>
              <a:rPr lang="en-GB" sz="2000" dirty="0" smtClean="0">
                <a:solidFill>
                  <a:schemeClr val="tx1">
                    <a:lumMod val="50000"/>
                  </a:schemeClr>
                </a:solidFill>
              </a:rPr>
              <a:t>Herding dogs (e.g. sheep dogs) were bred for heightened intelligence in order to follow herding commands</a:t>
            </a:r>
          </a:p>
          <a:p>
            <a:pPr marL="0" indent="0" algn="just">
              <a:buNone/>
            </a:pPr>
            <a:r>
              <a:rPr lang="en-GB" sz="2000" dirty="0" smtClean="0">
                <a:solidFill>
                  <a:schemeClr val="tx1">
                    <a:lumMod val="50000"/>
                  </a:schemeClr>
                </a:solidFill>
              </a:rPr>
              <a:t>Racing dogs (e.g. greyhounds) were specifically bred to be sleek and fast.</a:t>
            </a:r>
          </a:p>
          <a:p>
            <a:pPr marL="0" indent="0" algn="just">
              <a:buNone/>
            </a:pPr>
            <a:r>
              <a:rPr lang="en-GB" sz="2000" dirty="0" smtClean="0">
                <a:solidFill>
                  <a:schemeClr val="tx1">
                    <a:lumMod val="50000"/>
                  </a:schemeClr>
                </a:solidFill>
              </a:rPr>
              <a:t>Toy dogs (e.g. </a:t>
            </a:r>
            <a:r>
              <a:rPr lang="en-GB" sz="2000" dirty="0" err="1" smtClean="0">
                <a:solidFill>
                  <a:schemeClr val="tx1">
                    <a:lumMod val="50000"/>
                  </a:schemeClr>
                </a:solidFill>
              </a:rPr>
              <a:t>chihuahuas</a:t>
            </a:r>
            <a:r>
              <a:rPr lang="en-GB" sz="2000" dirty="0" smtClean="0">
                <a:solidFill>
                  <a:schemeClr val="tx1">
                    <a:lumMod val="50000"/>
                  </a:schemeClr>
                </a:solidFill>
              </a:rPr>
              <a:t>) were selectively bred for their </a:t>
            </a:r>
            <a:r>
              <a:rPr lang="en-GB" sz="2000" dirty="0" err="1" smtClean="0">
                <a:solidFill>
                  <a:schemeClr val="tx1">
                    <a:lumMod val="50000"/>
                  </a:schemeClr>
                </a:solidFill>
              </a:rPr>
              <a:t>dimunitive</a:t>
            </a:r>
            <a:r>
              <a:rPr lang="en-GB" sz="2000" dirty="0" smtClean="0">
                <a:solidFill>
                  <a:schemeClr val="tx1">
                    <a:lumMod val="50000"/>
                  </a:schemeClr>
                </a:solidFill>
              </a:rPr>
              <a:t> size.</a:t>
            </a:r>
          </a:p>
        </p:txBody>
      </p:sp>
    </p:spTree>
    <p:extLst>
      <p:ext uri="{BB962C8B-B14F-4D97-AF65-F5344CB8AC3E}">
        <p14:creationId xmlns:p14="http://schemas.microsoft.com/office/powerpoint/2010/main" val="58007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3399"/>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FFCC00"/>
        </a:dk2>
        <a:lt2>
          <a:srgbClr val="3366CC"/>
        </a:lt2>
        <a:accent1>
          <a:srgbClr val="6699FF"/>
        </a:accent1>
        <a:accent2>
          <a:srgbClr val="FF9933"/>
        </a:accent2>
        <a:accent3>
          <a:srgbClr val="FFFFFF"/>
        </a:accent3>
        <a:accent4>
          <a:srgbClr val="404040"/>
        </a:accent4>
        <a:accent5>
          <a:srgbClr val="B8CAFF"/>
        </a:accent5>
        <a:accent6>
          <a:srgbClr val="E78A2D"/>
        </a:accent6>
        <a:hlink>
          <a:srgbClr val="99CC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1295</TotalTime>
  <Words>1054</Words>
  <Application>Microsoft Office PowerPoint</Application>
  <PresentationFormat>On-screen Show (4:3)</PresentationFormat>
  <Paragraphs>64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Tahoma</vt:lpstr>
      <vt:lpstr>Verdana</vt:lpstr>
      <vt:lpstr>굴림</vt:lpstr>
      <vt:lpstr>template</vt:lpstr>
      <vt:lpstr>Genetic Modification</vt:lpstr>
      <vt:lpstr>Genetic material</vt:lpstr>
      <vt:lpstr>Genetic modification</vt:lpstr>
      <vt:lpstr>Types of genetic modification</vt:lpstr>
      <vt:lpstr>Steps of genetic modification</vt:lpstr>
      <vt:lpstr>PowerPoint Presentation</vt:lpstr>
      <vt:lpstr>Examples of genetic modification</vt:lpstr>
      <vt:lpstr>Examples of genetic modification</vt:lpstr>
      <vt:lpstr>PowerPoint Presentation</vt:lpstr>
      <vt:lpstr>PowerPoint Presentation</vt:lpstr>
      <vt:lpstr>Brassica plant</vt:lpstr>
      <vt:lpstr> Corn </vt:lpstr>
      <vt:lpstr>Genetic engineering</vt:lpstr>
      <vt:lpstr>Genetically modified organisms (GMOs)</vt:lpstr>
      <vt:lpstr>Genetically modified organisms (GMOs)</vt:lpstr>
      <vt:lpstr>Genetically modified organisms (GMOs)</vt:lpstr>
      <vt:lpstr>Genetically modified organisms (GMOs)</vt:lpstr>
      <vt:lpstr>Genetically modified organisms (GMOs)</vt:lpstr>
      <vt:lpstr>Genetically modified organisms (GMOs)</vt:lpstr>
      <vt:lpstr>Genetically Modified Food (GMF)</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Modification</dc:title>
  <dc:creator>Maher</dc:creator>
  <cp:lastModifiedBy>Maher</cp:lastModifiedBy>
  <cp:revision>28</cp:revision>
  <dcterms:created xsi:type="dcterms:W3CDTF">2023-03-21T09:23:52Z</dcterms:created>
  <dcterms:modified xsi:type="dcterms:W3CDTF">2023-03-22T06:59:42Z</dcterms:modified>
</cp:coreProperties>
</file>