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sldIdLst>
    <p:sldId id="256" r:id="rId3"/>
    <p:sldId id="284" r:id="rId4"/>
    <p:sldId id="277" r:id="rId5"/>
    <p:sldId id="280" r:id="rId6"/>
    <p:sldId id="281" r:id="rId7"/>
    <p:sldId id="278" r:id="rId8"/>
    <p:sldId id="258" r:id="rId9"/>
    <p:sldId id="260" r:id="rId10"/>
    <p:sldId id="264" r:id="rId11"/>
    <p:sldId id="270" r:id="rId12"/>
    <p:sldId id="267" r:id="rId13"/>
    <p:sldId id="268" r:id="rId14"/>
    <p:sldId id="269"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DBD201-4344-4A2E-AFB7-C656D796E905}"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165030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DBD201-4344-4A2E-AFB7-C656D796E905}"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336364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DBD201-4344-4A2E-AFB7-C656D796E905}"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D2FB75-CD0D-4223-8697-DAC0D9FD7FD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7467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0DBD201-4344-4A2E-AFB7-C656D796E905}"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2502635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0DBD201-4344-4A2E-AFB7-C656D796E905}"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D2FB75-CD0D-4223-8697-DAC0D9FD7FD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19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0DBD201-4344-4A2E-AFB7-C656D796E905}"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232833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DBD201-4344-4A2E-AFB7-C656D796E905}"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3130572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DBD201-4344-4A2E-AFB7-C656D796E905}"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659408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7734-C1AE-4E09-F611-EC124424E1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891F27-6769-A49A-C39D-50BB85DAE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AD146E-64E1-9CC4-C64E-82FF881842D2}"/>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1267DEE2-5396-A935-3CF2-10D12A93E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26A11D-ED92-993A-7BEA-EE391E4B587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553561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6AF4-FEB5-5B9D-3371-509E8C5C8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DAD659-7647-6166-9134-67A274FC8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5CD093-6583-7073-BF50-11BF8B4B7B7E}"/>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82F54687-085F-0260-600F-433DAED468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333393-C07B-3A7E-61EA-48129737EC46}"/>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01784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B1E4-1D6B-0038-EEA2-64A5BF78E1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483CF5-5BA5-8EC0-0E6C-2A7EF2C0E3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B851D-25E3-3D40-00EF-E0DF05AE3EF9}"/>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71A03095-3BF4-185C-B64F-626DB7333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182CDA-DFCC-7381-5318-F9B69FB0738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30084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DBD201-4344-4A2E-AFB7-C656D796E905}"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2868149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2D45-A456-32C5-141B-DACC7B4D4F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B1056E-4003-E941-4FE5-3F3B87EE12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35DE71-D5FB-7D14-4285-8727A3B551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A9A06F-5D8D-A5E3-C86D-5AB28EBB8897}"/>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D1428DDA-0196-0FA4-5695-BDFF1A107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E1499A-024C-B697-8C59-A28C6CC3DD5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31851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213E-E59B-3445-9B1B-C02D1D17C4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E2CB58-388B-C613-DD42-7DE5179AE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D704E-EBBA-9106-0214-7D82344255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2BD928-3976-88B9-A39C-58A5C8369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F39861-311A-1A17-8784-121510F4B9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BD63D7-C963-2A15-8386-F9318013AA6F}"/>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8" name="Footer Placeholder 7">
            <a:extLst>
              <a:ext uri="{FF2B5EF4-FFF2-40B4-BE49-F238E27FC236}">
                <a16:creationId xmlns:a16="http://schemas.microsoft.com/office/drawing/2014/main" id="{C78C26DB-DC4E-0FBB-5E8B-F59EB18A05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F93DF3-2F3D-9E61-9CA2-7B37A217352E}"/>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765885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E4A9-9A2B-3034-1B9D-31D089FBD6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CC5C1C-B75C-0C62-3BB9-A9C7A66F24A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4" name="Footer Placeholder 3">
            <a:extLst>
              <a:ext uri="{FF2B5EF4-FFF2-40B4-BE49-F238E27FC236}">
                <a16:creationId xmlns:a16="http://schemas.microsoft.com/office/drawing/2014/main" id="{2E77BBBD-C3E4-3FB0-9E7E-701C60C005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C53A76-8BE2-216F-6693-22CB5EEFED6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99538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69F05-3ADB-8CB8-8527-C43DF91B28D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3" name="Footer Placeholder 2">
            <a:extLst>
              <a:ext uri="{FF2B5EF4-FFF2-40B4-BE49-F238E27FC236}">
                <a16:creationId xmlns:a16="http://schemas.microsoft.com/office/drawing/2014/main" id="{64010DF3-78C2-CF8B-30C7-DB91F4EE24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4EAE9A-5A07-F56C-9B8A-71EB7D56BDD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69155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2B37-F653-8021-7CCC-0B2EE838A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2B6E3E-4122-94BF-2EAB-25209AAFE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91FBAF-8C03-1986-A71E-4643B5DB2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48595-32B0-E82F-93A7-26C0E6AA77B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A731EA6F-C100-A014-63A8-4CA69B83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C9D536-8957-64FF-7AFF-5D64272EA33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724645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3729-C6F8-19A0-2631-F41D09662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08F5F6-A5D1-06BE-5288-662E43D7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721784-4AB5-0745-AB7F-218304F6FB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C3A8D-0DF5-3CF5-EC64-17CFBFC9696C}"/>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B8991181-90B5-799D-E7EE-32760671A9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1AABF5-C57E-625D-7165-89A5CD3CD017}"/>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732401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058-986B-A089-90DA-73408183B1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B79C88-DC97-5F1C-9A50-FC37580413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5451A0-3218-1081-706D-31439990AEF0}"/>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8939AF6E-571E-7561-79B4-BF2C27AAF2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43202-33A0-DCEE-01EF-721A1CCBB43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932431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D1097-E62A-260A-205C-989DCCEDD0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B67B07-7B8F-1332-2FC6-E86519F1D6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97A4A1-6E04-C456-DEBD-51B83BBF656A}"/>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A5828DB8-E989-466D-ABF9-E9E68DD5A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713EB6-73F6-95C6-553F-3636A2342DA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9771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DBD201-4344-4A2E-AFB7-C656D796E905}"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352168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DBD201-4344-4A2E-AFB7-C656D796E905}"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13591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DBD201-4344-4A2E-AFB7-C656D796E905}"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7686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DBD201-4344-4A2E-AFB7-C656D796E905}"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237284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BD201-4344-4A2E-AFB7-C656D796E905}"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262263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DBD201-4344-4A2E-AFB7-C656D796E905}"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399813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DBD201-4344-4A2E-AFB7-C656D796E905}"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D2FB75-CD0D-4223-8697-DAC0D9FD7FD0}" type="slidenum">
              <a:rPr lang="en-US" smtClean="0"/>
              <a:t>‹#›</a:t>
            </a:fld>
            <a:endParaRPr lang="en-US"/>
          </a:p>
        </p:txBody>
      </p:sp>
    </p:spTree>
    <p:extLst>
      <p:ext uri="{BB962C8B-B14F-4D97-AF65-F5344CB8AC3E}">
        <p14:creationId xmlns:p14="http://schemas.microsoft.com/office/powerpoint/2010/main" val="381885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0DBD201-4344-4A2E-AFB7-C656D796E905}" type="datetimeFigureOut">
              <a:rPr lang="en-US" smtClean="0"/>
              <a:t>5/14/2023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9D2FB75-CD0D-4223-8697-DAC0D9FD7FD0}" type="slidenum">
              <a:rPr lang="en-US" smtClean="0"/>
              <a:t>‹#›</a:t>
            </a:fld>
            <a:endParaRPr lang="en-US"/>
          </a:p>
        </p:txBody>
      </p:sp>
    </p:spTree>
    <p:extLst>
      <p:ext uri="{BB962C8B-B14F-4D97-AF65-F5344CB8AC3E}">
        <p14:creationId xmlns:p14="http://schemas.microsoft.com/office/powerpoint/2010/main" val="28082690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3C4A32-96CE-3546-F814-C66BADB79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1FD91D-5D1B-B2B1-14DD-C4F55DC83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B01341-54EE-3284-652F-2524F156C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A406B165-7518-E506-E222-FA52D15292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B7D49E-AC74-A1FA-643A-265CC4883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D53E5-C6F0-44C6-94A7-030ABB5747B1}" type="slidenum">
              <a:rPr lang="en-GB" smtClean="0"/>
              <a:t>‹#›</a:t>
            </a:fld>
            <a:endParaRPr lang="en-GB"/>
          </a:p>
        </p:txBody>
      </p:sp>
    </p:spTree>
    <p:extLst>
      <p:ext uri="{BB962C8B-B14F-4D97-AF65-F5344CB8AC3E}">
        <p14:creationId xmlns:p14="http://schemas.microsoft.com/office/powerpoint/2010/main" val="15535846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F0A2C0E-0503-648F-8B98-94E25D4A4308}"/>
              </a:ext>
            </a:extLst>
          </p:cNvPr>
          <p:cNvGraphicFramePr>
            <a:graphicFrameLocks noGrp="1"/>
          </p:cNvGraphicFramePr>
          <p:nvPr/>
        </p:nvGraphicFramePr>
        <p:xfrm>
          <a:off x="380999" y="719665"/>
          <a:ext cx="11473543" cy="4788959"/>
        </p:xfrm>
        <a:graphic>
          <a:graphicData uri="http://schemas.openxmlformats.org/drawingml/2006/table">
            <a:tbl>
              <a:tblPr firstRow="1" bandRow="1">
                <a:tableStyleId>{5940675A-B579-460E-94D1-54222C63F5DA}</a:tableStyleId>
              </a:tblPr>
              <a:tblGrid>
                <a:gridCol w="8231267">
                  <a:extLst>
                    <a:ext uri="{9D8B030D-6E8A-4147-A177-3AD203B41FA5}">
                      <a16:colId xmlns:a16="http://schemas.microsoft.com/office/drawing/2014/main" val="116869897"/>
                    </a:ext>
                  </a:extLst>
                </a:gridCol>
                <a:gridCol w="3242276">
                  <a:extLst>
                    <a:ext uri="{9D8B030D-6E8A-4147-A177-3AD203B41FA5}">
                      <a16:colId xmlns:a16="http://schemas.microsoft.com/office/drawing/2014/main" val="293564341"/>
                    </a:ext>
                  </a:extLst>
                </a:gridCol>
              </a:tblGrid>
              <a:tr h="889999">
                <a:tc>
                  <a:txBody>
                    <a:bodyPr/>
                    <a:lstStyle/>
                    <a:p>
                      <a:pPr algn="ctr"/>
                      <a:r>
                        <a:rPr lang="en-GB" sz="2200" b="1" dirty="0">
                          <a:cs typeface="+mj-cs"/>
                        </a:rPr>
                        <a:t>A green approach for the synthesis of nanoparticles for water remediation</a:t>
                      </a:r>
                    </a:p>
                  </a:txBody>
                  <a:tcPr anchor="ctr"/>
                </a:tc>
                <a:tc>
                  <a:txBody>
                    <a:bodyPr/>
                    <a:lstStyle/>
                    <a:p>
                      <a:pPr algn="ctr"/>
                      <a:r>
                        <a:rPr lang="ar-IQ" sz="2200" b="1" dirty="0">
                          <a:cs typeface="+mj-cs"/>
                        </a:rPr>
                        <a:t>اسم النشاط</a:t>
                      </a:r>
                      <a:endParaRPr lang="en-GB" sz="2200" b="1" dirty="0">
                        <a:cs typeface="+mj-cs"/>
                      </a:endParaRPr>
                    </a:p>
                  </a:txBody>
                  <a:tcPr anchor="ctr"/>
                </a:tc>
                <a:extLst>
                  <a:ext uri="{0D108BD9-81ED-4DB2-BD59-A6C34878D82A}">
                    <a16:rowId xmlns:a16="http://schemas.microsoft.com/office/drawing/2014/main" val="2306363085"/>
                  </a:ext>
                </a:extLst>
              </a:tr>
              <a:tr h="889999">
                <a:tc>
                  <a:txBody>
                    <a:bodyPr/>
                    <a:lstStyle/>
                    <a:p>
                      <a:pPr algn="ctr"/>
                      <a:r>
                        <a:rPr lang="en-GB" sz="2200" b="1" dirty="0">
                          <a:cs typeface="+mj-cs"/>
                        </a:rPr>
                        <a:t>20/03/2023</a:t>
                      </a:r>
                    </a:p>
                  </a:txBody>
                  <a:tcPr anchor="ctr"/>
                </a:tc>
                <a:tc>
                  <a:txBody>
                    <a:bodyPr/>
                    <a:lstStyle/>
                    <a:p>
                      <a:pPr algn="ctr"/>
                      <a:r>
                        <a:rPr lang="ar-IQ" sz="2200" b="1" dirty="0">
                          <a:cs typeface="+mj-cs"/>
                        </a:rPr>
                        <a:t>موعد بدء وانتهاء النشاط</a:t>
                      </a:r>
                      <a:endParaRPr lang="en-GB" sz="2200" b="1" dirty="0">
                        <a:cs typeface="+mj-cs"/>
                      </a:endParaRPr>
                    </a:p>
                  </a:txBody>
                  <a:tcPr anchor="ctr"/>
                </a:tc>
                <a:extLst>
                  <a:ext uri="{0D108BD9-81ED-4DB2-BD59-A6C34878D82A}">
                    <a16:rowId xmlns:a16="http://schemas.microsoft.com/office/drawing/2014/main" val="56377323"/>
                  </a:ext>
                </a:extLst>
              </a:tr>
              <a:tr h="889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IQ" sz="2200" b="1" dirty="0">
                          <a:cs typeface="+mj-cs"/>
                        </a:rPr>
                        <a:t>ندوة</a:t>
                      </a:r>
                      <a:endParaRPr lang="en-GB" sz="2200" b="1" dirty="0">
                        <a:cs typeface="+mj-cs"/>
                      </a:endParaRPr>
                    </a:p>
                  </a:txBody>
                  <a:tcPr anchor="ctr"/>
                </a:tc>
                <a:tc>
                  <a:txBody>
                    <a:bodyPr/>
                    <a:lstStyle/>
                    <a:p>
                      <a:pPr algn="ctr"/>
                      <a:r>
                        <a:rPr lang="ar-IQ" sz="2200" b="1" dirty="0">
                          <a:cs typeface="+mj-cs"/>
                        </a:rPr>
                        <a:t>نوع النشاط</a:t>
                      </a:r>
                      <a:endParaRPr lang="en-GB" sz="2200" b="1" dirty="0">
                        <a:cs typeface="+mj-cs"/>
                      </a:endParaRPr>
                    </a:p>
                  </a:txBody>
                  <a:tcPr anchor="ctr"/>
                </a:tc>
                <a:extLst>
                  <a:ext uri="{0D108BD9-81ED-4DB2-BD59-A6C34878D82A}">
                    <a16:rowId xmlns:a16="http://schemas.microsoft.com/office/drawing/2014/main" val="439497526"/>
                  </a:ext>
                </a:extLst>
              </a:tr>
              <a:tr h="889999">
                <a:tc>
                  <a:txBody>
                    <a:bodyPr/>
                    <a:lstStyle/>
                    <a:p>
                      <a:pPr algn="ctr" rtl="1"/>
                      <a:r>
                        <a:rPr lang="ar-SA" sz="2200" b="1" dirty="0">
                          <a:cs typeface="+mj-cs"/>
                        </a:rPr>
                        <a:t>النهج الأخضر لتحضير الدقائق النانوية واستخداماتها في معالجة المياه الملوثة وهي من الطرق الحديثة في مجال تصنيع العوامل المساعدة النانوية ضمن مجال التنمية المستدامة والنظيفة</a:t>
                      </a:r>
                      <a:endParaRPr lang="en-GB" sz="2200" b="1" dirty="0">
                        <a:cs typeface="+mj-cs"/>
                      </a:endParaRPr>
                    </a:p>
                  </a:txBody>
                  <a:tcPr anchor="ctr"/>
                </a:tc>
                <a:tc>
                  <a:txBody>
                    <a:bodyPr/>
                    <a:lstStyle/>
                    <a:p>
                      <a:pPr algn="ctr"/>
                      <a:r>
                        <a:rPr lang="ar-IQ" sz="2200" b="1" dirty="0">
                          <a:cs typeface="+mj-cs"/>
                        </a:rPr>
                        <a:t>وصف النشاط</a:t>
                      </a:r>
                      <a:endParaRPr lang="en-GB" sz="2200" b="1" dirty="0">
                        <a:cs typeface="+mj-cs"/>
                      </a:endParaRPr>
                    </a:p>
                  </a:txBody>
                  <a:tcPr anchor="ctr"/>
                </a:tc>
                <a:extLst>
                  <a:ext uri="{0D108BD9-81ED-4DB2-BD59-A6C34878D82A}">
                    <a16:rowId xmlns:a16="http://schemas.microsoft.com/office/drawing/2014/main" val="3748440121"/>
                  </a:ext>
                </a:extLst>
              </a:tr>
              <a:tr h="10216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200" b="1" dirty="0">
                          <a:cs typeface="+mj-cs"/>
                        </a:rPr>
                        <a:t>الاستاذ الدكتور محمد عبد عطية </a:t>
                      </a:r>
                      <a:r>
                        <a:rPr lang="ar-IQ" sz="2200" b="1" dirty="0">
                          <a:cs typeface="+mj-cs"/>
                        </a:rPr>
                        <a:t>و </a:t>
                      </a:r>
                      <a:r>
                        <a:rPr lang="ar-SA" sz="2200" b="1" dirty="0">
                          <a:cs typeface="+mj-cs"/>
                        </a:rPr>
                        <a:t>الدكتور احمد خضير حسان</a:t>
                      </a:r>
                      <a:r>
                        <a:rPr lang="ar-IQ" sz="2200" b="1" dirty="0">
                          <a:cs typeface="+mj-cs"/>
                        </a:rPr>
                        <a:t> و </a:t>
                      </a:r>
                      <a:r>
                        <a:rPr lang="ar-SA" sz="2200" b="1" dirty="0">
                          <a:cs typeface="+mj-cs"/>
                        </a:rPr>
                        <a:t>المهندس عماد لعيبي</a:t>
                      </a:r>
                      <a:endParaRPr lang="ar-IQ" sz="2200" b="1" dirty="0">
                        <a:cs typeface="+mj-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GB" sz="2200" b="1" dirty="0">
                          <a:cs typeface="+mj-cs"/>
                        </a:rPr>
                        <a:t>mohatiya1965@gmail.com</a:t>
                      </a:r>
                      <a:endParaRPr lang="ar-SA" sz="2200" b="1" dirty="0">
                        <a:cs typeface="+mj-cs"/>
                      </a:endParaRPr>
                    </a:p>
                  </a:txBody>
                  <a:tcPr anchor="ctr"/>
                </a:tc>
                <a:tc>
                  <a:txBody>
                    <a:bodyPr/>
                    <a:lstStyle/>
                    <a:p>
                      <a:pPr algn="ctr"/>
                      <a:r>
                        <a:rPr lang="ar-IQ" sz="2200" b="1" dirty="0">
                          <a:cs typeface="+mj-cs"/>
                        </a:rPr>
                        <a:t>حساب مسؤول النشاط ووسائل الاتصال</a:t>
                      </a:r>
                      <a:endParaRPr lang="en-GB" sz="2200" b="1" dirty="0">
                        <a:cs typeface="+mj-cs"/>
                      </a:endParaRPr>
                    </a:p>
                  </a:txBody>
                  <a:tcPr anchor="ctr"/>
                </a:tc>
                <a:extLst>
                  <a:ext uri="{0D108BD9-81ED-4DB2-BD59-A6C34878D82A}">
                    <a16:rowId xmlns:a16="http://schemas.microsoft.com/office/drawing/2014/main" val="751090080"/>
                  </a:ext>
                </a:extLst>
              </a:tr>
            </a:tbl>
          </a:graphicData>
        </a:graphic>
      </p:graphicFrame>
    </p:spTree>
    <p:extLst>
      <p:ext uri="{BB962C8B-B14F-4D97-AF65-F5344CB8AC3E}">
        <p14:creationId xmlns:p14="http://schemas.microsoft.com/office/powerpoint/2010/main" val="368892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90520" y="182115"/>
            <a:ext cx="10298847" cy="1908891"/>
          </a:xfrm>
          <a:prstGeom prst="rect">
            <a:avLst/>
          </a:prstGeom>
        </p:spPr>
      </p:pic>
      <p:pic>
        <p:nvPicPr>
          <p:cNvPr id="6" name="Picture 5"/>
          <p:cNvPicPr>
            <a:picLocks noChangeAspect="1"/>
          </p:cNvPicPr>
          <p:nvPr/>
        </p:nvPicPr>
        <p:blipFill>
          <a:blip r:embed="rId3"/>
          <a:stretch>
            <a:fillRect/>
          </a:stretch>
        </p:blipFill>
        <p:spPr>
          <a:xfrm>
            <a:off x="1590520" y="2321681"/>
            <a:ext cx="10298847" cy="3528281"/>
          </a:xfrm>
          <a:prstGeom prst="rect">
            <a:avLst/>
          </a:prstGeom>
        </p:spPr>
      </p:pic>
    </p:spTree>
    <p:extLst>
      <p:ext uri="{BB962C8B-B14F-4D97-AF65-F5344CB8AC3E}">
        <p14:creationId xmlns:p14="http://schemas.microsoft.com/office/powerpoint/2010/main" val="147631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18909" y="110837"/>
            <a:ext cx="4380218" cy="6858000"/>
          </a:xfrm>
          <a:prstGeom prst="rect">
            <a:avLst/>
          </a:prstGeom>
        </p:spPr>
      </p:pic>
      <p:pic>
        <p:nvPicPr>
          <p:cNvPr id="5" name="Picture 4"/>
          <p:cNvPicPr>
            <a:picLocks noChangeAspect="1"/>
          </p:cNvPicPr>
          <p:nvPr/>
        </p:nvPicPr>
        <p:blipFill>
          <a:blip r:embed="rId3"/>
          <a:stretch>
            <a:fillRect/>
          </a:stretch>
        </p:blipFill>
        <p:spPr>
          <a:xfrm>
            <a:off x="1687132" y="110837"/>
            <a:ext cx="5931777" cy="6858000"/>
          </a:xfrm>
          <a:prstGeom prst="rect">
            <a:avLst/>
          </a:prstGeom>
        </p:spPr>
      </p:pic>
    </p:spTree>
    <p:extLst>
      <p:ext uri="{BB962C8B-B14F-4D97-AF65-F5344CB8AC3E}">
        <p14:creationId xmlns:p14="http://schemas.microsoft.com/office/powerpoint/2010/main" val="258259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22738" y="90152"/>
            <a:ext cx="10403007" cy="6767848"/>
          </a:xfrm>
          <a:prstGeom prst="rect">
            <a:avLst/>
          </a:prstGeom>
        </p:spPr>
      </p:pic>
    </p:spTree>
    <p:extLst>
      <p:ext uri="{BB962C8B-B14F-4D97-AF65-F5344CB8AC3E}">
        <p14:creationId xmlns:p14="http://schemas.microsoft.com/office/powerpoint/2010/main" val="141791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5769" y="206061"/>
            <a:ext cx="10045521" cy="6439437"/>
          </a:xfrm>
          <a:prstGeom prst="rect">
            <a:avLst/>
          </a:prstGeom>
        </p:spPr>
      </p:pic>
    </p:spTree>
    <p:extLst>
      <p:ext uri="{BB962C8B-B14F-4D97-AF65-F5344CB8AC3E}">
        <p14:creationId xmlns:p14="http://schemas.microsoft.com/office/powerpoint/2010/main" val="63645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456" y="154547"/>
            <a:ext cx="9144000" cy="6858000"/>
          </a:xfrm>
          <a:prstGeom prst="rect">
            <a:avLst/>
          </a:prstGeom>
        </p:spPr>
      </p:pic>
      <p:sp>
        <p:nvSpPr>
          <p:cNvPr id="3" name="Rectangle 2"/>
          <p:cNvSpPr/>
          <p:nvPr/>
        </p:nvSpPr>
        <p:spPr>
          <a:xfrm>
            <a:off x="3613800" y="154547"/>
            <a:ext cx="5505312" cy="2862322"/>
          </a:xfrm>
          <a:prstGeom prst="rect">
            <a:avLst/>
          </a:prstGeom>
          <a:noFill/>
        </p:spPr>
        <p:txBody>
          <a:bodyPr wrap="square" lIns="91440" tIns="45720" rIns="91440" bIns="45720">
            <a:spAutoFit/>
          </a:bodyPr>
          <a:lstStyle/>
          <a:p>
            <a:pPr algn="ctr"/>
            <a:endPar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rdu Typesetting" panose="03020402040406030203" pitchFamily="66" charset="-78"/>
              <a:cs typeface="Urdu Typesetting" panose="03020402040406030203" pitchFamily="66" charset="-78"/>
            </a:endParaRPr>
          </a:p>
          <a:p>
            <a:pPr algn="ctr"/>
            <a:r>
              <a:rPr lang="ar-IQ"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rdu Typesetting" panose="03020402040406030203" pitchFamily="66" charset="-78"/>
                <a:cs typeface="Urdu Typesetting" panose="03020402040406030203" pitchFamily="66" charset="-78"/>
              </a:rPr>
              <a:t>شكراً لحضوركم وحسن الاستماع</a:t>
            </a:r>
            <a:endPar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rdu Typesetting" panose="03020402040406030203" pitchFamily="66" charset="-78"/>
              <a:cs typeface="Urdu Typesetting" panose="03020402040406030203" pitchFamily="66" charset="-78"/>
            </a:endParaRPr>
          </a:p>
          <a:p>
            <a:pPr algn="ctr"/>
            <a:endPar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88560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38648" y="1869402"/>
            <a:ext cx="9627264" cy="949859"/>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rtl="1"/>
            <a:r>
              <a:rPr lang="en-US" sz="2800" b="1" dirty="0"/>
              <a:t>A green approach for the synthesis of nanoparticles for water remediation</a:t>
            </a:r>
            <a:r>
              <a:rPr lang="ar-IQ" sz="2800" b="1" dirty="0">
                <a:solidFill>
                  <a:schemeClr val="tx1"/>
                </a:solidFill>
                <a:latin typeface="Times New Roman" pitchFamily="18" charset="0"/>
                <a:cs typeface="Times New Roman" pitchFamily="18" charset="0"/>
              </a:rPr>
              <a:t> </a:t>
            </a:r>
          </a:p>
          <a:p>
            <a:pPr algn="r" rtl="1"/>
            <a:endParaRPr lang="en-US" sz="2800" b="1" dirty="0">
              <a:solidFill>
                <a:schemeClr val="tx1"/>
              </a:solidFill>
              <a:latin typeface="Times New Roman" pitchFamily="18" charset="0"/>
              <a:cs typeface="Times New Roman" pitchFamily="18" charset="0"/>
            </a:endParaRPr>
          </a:p>
        </p:txBody>
      </p:sp>
      <p:sp>
        <p:nvSpPr>
          <p:cNvPr id="6" name="Rounded Rectangle 5"/>
          <p:cNvSpPr/>
          <p:nvPr/>
        </p:nvSpPr>
        <p:spPr>
          <a:xfrm>
            <a:off x="1738649" y="3600236"/>
            <a:ext cx="9627264" cy="20882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tabLst>
                <a:tab pos="711200" algn="l"/>
                <a:tab pos="1698625" algn="l"/>
              </a:tabLst>
            </a:pP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ar-IQ"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أ.د. محمد السراج                              (جامعة بغداد / كلية الهندسة الخوارزمي ) </a:t>
            </a:r>
          </a:p>
          <a:p>
            <a:pPr algn="just" rtl="1">
              <a:lnSpc>
                <a:spcPct val="150000"/>
              </a:lnSpc>
            </a:pPr>
            <a:r>
              <a:rPr lang="ar-IQ"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د. احمد خضير حسان                        (وزارة العلوم والتكنلوجيا )     </a:t>
            </a:r>
          </a:p>
          <a:p>
            <a:pPr algn="just" rtl="1">
              <a:lnSpc>
                <a:spcPct val="150000"/>
              </a:lnSpc>
            </a:pPr>
            <a:r>
              <a:rPr lang="ar-IQ"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السيد </a:t>
            </a:r>
            <a:r>
              <a:rPr lang="ar-IQ" sz="22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عماد ماجد لعيبي                           </a:t>
            </a: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ar-IQ"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(وزارة الداخلية )  </a:t>
            </a:r>
          </a:p>
        </p:txBody>
      </p:sp>
      <p:grpSp>
        <p:nvGrpSpPr>
          <p:cNvPr id="7" name="Group 6"/>
          <p:cNvGrpSpPr/>
          <p:nvPr/>
        </p:nvGrpSpPr>
        <p:grpSpPr>
          <a:xfrm>
            <a:off x="6434259" y="171984"/>
            <a:ext cx="5647713" cy="266552"/>
            <a:chOff x="3497876" y="775281"/>
            <a:chExt cx="5647713" cy="266552"/>
          </a:xfrm>
        </p:grpSpPr>
        <p:sp>
          <p:nvSpPr>
            <p:cNvPr id="8" name="Parallelogram 7"/>
            <p:cNvSpPr/>
            <p:nvPr/>
          </p:nvSpPr>
          <p:spPr>
            <a:xfrm>
              <a:off x="3497876" y="775281"/>
              <a:ext cx="5060442" cy="266552"/>
            </a:xfrm>
            <a:prstGeom prst="parallelogram">
              <a:avLst>
                <a:gd name="adj" fmla="val 6542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1" dirty="0">
                  <a:latin typeface="Arial" pitchFamily="34" charset="0"/>
                  <a:cs typeface="Arial" pitchFamily="34" charset="0"/>
                </a:rPr>
                <a:t>FACULTY OF BIOCHEMICAL ENGINEERING</a:t>
              </a:r>
            </a:p>
          </p:txBody>
        </p:sp>
        <p:sp>
          <p:nvSpPr>
            <p:cNvPr id="9" name="Rectangle 8"/>
            <p:cNvSpPr/>
            <p:nvPr/>
          </p:nvSpPr>
          <p:spPr>
            <a:xfrm>
              <a:off x="8034507" y="775281"/>
              <a:ext cx="1111082" cy="2665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319" y="26825"/>
            <a:ext cx="1979713" cy="1505761"/>
          </a:xfrm>
          <a:prstGeom prst="rect">
            <a:avLst/>
          </a:prstGeom>
        </p:spPr>
      </p:pic>
      <p:sp>
        <p:nvSpPr>
          <p:cNvPr id="11" name="Parallelogram 10"/>
          <p:cNvSpPr/>
          <p:nvPr/>
        </p:nvSpPr>
        <p:spPr>
          <a:xfrm>
            <a:off x="237504" y="1234656"/>
            <a:ext cx="3953815" cy="494764"/>
          </a:xfrm>
          <a:prstGeom prst="parallelogram">
            <a:avLst>
              <a:gd name="adj" fmla="val 65428"/>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chemeClr val="tx1"/>
                </a:solidFill>
                <a:latin typeface="Century Gothic" pitchFamily="34" charset="0"/>
                <a:cs typeface="Aharoni" pitchFamily="2" charset="-79"/>
              </a:rPr>
              <a:t>الهندسة الخوارزمي</a:t>
            </a:r>
            <a:endParaRPr lang="en-US" dirty="0">
              <a:solidFill>
                <a:schemeClr val="tx1"/>
              </a:solidFill>
            </a:endParaRPr>
          </a:p>
        </p:txBody>
      </p:sp>
      <p:sp>
        <p:nvSpPr>
          <p:cNvPr id="13" name="Title 1"/>
          <p:cNvSpPr txBox="1">
            <a:spLocks/>
          </p:cNvSpPr>
          <p:nvPr/>
        </p:nvSpPr>
        <p:spPr>
          <a:xfrm>
            <a:off x="1738649" y="5968433"/>
            <a:ext cx="9627264" cy="59979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rtl="1"/>
            <a:r>
              <a:rPr lang="ar-IQ" sz="2400" b="1" dirty="0">
                <a:solidFill>
                  <a:schemeClr val="tx1"/>
                </a:solidFill>
                <a:latin typeface="Times New Roman" pitchFamily="18" charset="0"/>
                <a:cs typeface="Times New Roman" pitchFamily="18" charset="0"/>
              </a:rPr>
              <a:t>قاعة امانة مجلس الكلية عام 2023</a:t>
            </a:r>
            <a:endParaRPr lang="en-US" sz="2400" b="1" dirty="0">
              <a:solidFill>
                <a:schemeClr val="tx1"/>
              </a:solidFill>
              <a:latin typeface="Times New Roman" pitchFamily="18" charset="0"/>
              <a:cs typeface="Times New Roman" pitchFamily="18" charset="0"/>
            </a:endParaRPr>
          </a:p>
        </p:txBody>
      </p:sp>
      <p:sp>
        <p:nvSpPr>
          <p:cNvPr id="12" name="Title 1"/>
          <p:cNvSpPr txBox="1">
            <a:spLocks/>
          </p:cNvSpPr>
          <p:nvPr/>
        </p:nvSpPr>
        <p:spPr>
          <a:xfrm>
            <a:off x="1738648" y="2860462"/>
            <a:ext cx="9627264" cy="59979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rtl="1"/>
            <a:r>
              <a:rPr lang="ar-IQ" sz="2400" b="1" dirty="0">
                <a:solidFill>
                  <a:schemeClr val="tx1"/>
                </a:solidFill>
                <a:latin typeface="Times New Roman" pitchFamily="18" charset="0"/>
                <a:cs typeface="Times New Roman" pitchFamily="18" charset="0"/>
              </a:rPr>
              <a:t>التصنيع الاخضر للمواد النانوية ( عوامل مساعدة ) لازالة المواد الملوثة من الماء</a:t>
            </a:r>
          </a:p>
        </p:txBody>
      </p:sp>
    </p:spTree>
    <p:extLst>
      <p:ext uri="{BB962C8B-B14F-4D97-AF65-F5344CB8AC3E}">
        <p14:creationId xmlns:p14="http://schemas.microsoft.com/office/powerpoint/2010/main" val="300260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026" y="188889"/>
            <a:ext cx="8915400" cy="6669111"/>
          </a:xfrm>
        </p:spPr>
        <p:txBody>
          <a:bodyPr>
            <a:normAutofit/>
          </a:bodyPr>
          <a:lstStyle/>
          <a:p>
            <a:pPr algn="just"/>
            <a:r>
              <a:rPr lang="en-US" sz="2000" b="1" dirty="0"/>
              <a:t>Continuous Mode </a:t>
            </a:r>
            <a:r>
              <a:rPr lang="en-US" sz="2000" b="1" dirty="0" err="1"/>
              <a:t>Photoreactor</a:t>
            </a:r>
            <a:r>
              <a:rPr lang="en-US" sz="2000" b="1" dirty="0"/>
              <a:t> </a:t>
            </a:r>
            <a:endParaRPr lang="ar-IQ" sz="2000" dirty="0"/>
          </a:p>
          <a:p>
            <a:pPr algn="just"/>
            <a:r>
              <a:rPr lang="en-US" sz="2000" dirty="0"/>
              <a:t>Continuous reactors are preferred for large-scale wastewater operating units. Also, it has been established primarily in lab-scale studies. Fixed-bed, fluidized-bed, and continuous stirred tank (CSTR) reactors are examples of continuous systems. For heterogeneous reactions, fixed-bed and fluidized-bed are employed, whereas CSTR is used for homogeneous and heterogeneous reactions, where the catalyst is suspended in </a:t>
            </a:r>
            <a:endParaRPr lang="ar-IQ" sz="2000" dirty="0"/>
          </a:p>
          <a:p>
            <a:pPr algn="just"/>
            <a:r>
              <a:rPr lang="en-US" sz="2000" dirty="0"/>
              <a:t> </a:t>
            </a:r>
          </a:p>
        </p:txBody>
      </p:sp>
      <p:pic>
        <p:nvPicPr>
          <p:cNvPr id="4" name="Picture 3"/>
          <p:cNvPicPr>
            <a:picLocks noChangeAspect="1"/>
          </p:cNvPicPr>
          <p:nvPr/>
        </p:nvPicPr>
        <p:blipFill>
          <a:blip r:embed="rId2"/>
          <a:stretch>
            <a:fillRect/>
          </a:stretch>
        </p:blipFill>
        <p:spPr>
          <a:xfrm>
            <a:off x="2336295" y="2957388"/>
            <a:ext cx="8884569" cy="3688112"/>
          </a:xfrm>
          <a:prstGeom prst="rect">
            <a:avLst/>
          </a:prstGeom>
        </p:spPr>
      </p:pic>
    </p:spTree>
    <p:extLst>
      <p:ext uri="{BB962C8B-B14F-4D97-AF65-F5344CB8AC3E}">
        <p14:creationId xmlns:p14="http://schemas.microsoft.com/office/powerpoint/2010/main" val="91297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4660" y="65468"/>
            <a:ext cx="5344174" cy="6643352"/>
          </a:xfrm>
        </p:spPr>
        <p:txBody>
          <a:bodyPr>
            <a:noAutofit/>
          </a:bodyPr>
          <a:lstStyle/>
          <a:p>
            <a:pPr algn="just"/>
            <a:r>
              <a:rPr lang="en-US" sz="2000" dirty="0"/>
              <a:t>a solution with continuous mixing. Fixed-bed and fluidized-bed reactors are more commonly utilized in Fenton-like and photo-Fenton-like processes .Each kind has limitations and advantages. For example, a fluidized-bed column has a large surface area and a high contaminant degradation rate. However, catalyst recovery is sometimes impossible, and the potential of catalyst agglomeration limits its usage in large-scale processes. Furthermore, the fluidized-bed reactor's limitation might be overcome by utilizing a fixed-bed reactor, where the catalyst can be easily separated from the liquid and regenerated, providing excellent industrial development opportunities</a:t>
            </a:r>
          </a:p>
        </p:txBody>
      </p:sp>
      <p:pic>
        <p:nvPicPr>
          <p:cNvPr id="4" name="Picture 3"/>
          <p:cNvPicPr>
            <a:picLocks noChangeAspect="1"/>
          </p:cNvPicPr>
          <p:nvPr/>
        </p:nvPicPr>
        <p:blipFill>
          <a:blip r:embed="rId2"/>
          <a:stretch>
            <a:fillRect/>
          </a:stretch>
        </p:blipFill>
        <p:spPr>
          <a:xfrm>
            <a:off x="7276563" y="0"/>
            <a:ext cx="4800733" cy="5898524"/>
          </a:xfrm>
          <a:prstGeom prst="rect">
            <a:avLst/>
          </a:prstGeom>
        </p:spPr>
      </p:pic>
    </p:spTree>
    <p:extLst>
      <p:ext uri="{BB962C8B-B14F-4D97-AF65-F5344CB8AC3E}">
        <p14:creationId xmlns:p14="http://schemas.microsoft.com/office/powerpoint/2010/main" val="363087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4203" y="220348"/>
            <a:ext cx="10191482" cy="2554545"/>
          </a:xfrm>
          <a:prstGeom prst="rect">
            <a:avLst/>
          </a:prstGeom>
        </p:spPr>
        <p:txBody>
          <a:bodyPr wrap="square">
            <a:spAutoFit/>
          </a:bodyPr>
          <a:lstStyle/>
          <a:p>
            <a:pPr algn="just"/>
            <a:r>
              <a:rPr lang="ar-IQ" sz="2000" dirty="0"/>
              <a:t>   </a:t>
            </a:r>
            <a:r>
              <a:rPr lang="en-US" sz="2000" dirty="0"/>
              <a:t>Furthermore, in terms of mass transfer, it is assumed that only convective mass transfer occurs, where all contaminated molecules flow in parallel streamlines at the same velocity. Furthermore, Fixed-bed reactors have been used for different contaminant treatments like petroleum refinery, dyes contaminated pharmaceuticals, heavy metals, and phenol contaminated wastewater. The breakthrough curve is an important concept that can evaluate the efficiency of the column system. This curve represents the graph between the ratio of the outlet concentration and the initial dye concentration (inlet) versus time.</a:t>
            </a:r>
          </a:p>
        </p:txBody>
      </p:sp>
      <p:pic>
        <p:nvPicPr>
          <p:cNvPr id="5" name="Content Placeholder 3"/>
          <p:cNvPicPr>
            <a:picLocks noGrp="1"/>
          </p:cNvPicPr>
          <p:nvPr>
            <p:ph idx="1"/>
          </p:nvPr>
        </p:nvPicPr>
        <p:blipFill>
          <a:blip r:embed="rId2"/>
          <a:stretch>
            <a:fillRect/>
          </a:stretch>
        </p:blipFill>
        <p:spPr>
          <a:xfrm>
            <a:off x="1644203" y="2861022"/>
            <a:ext cx="10062693" cy="3996978"/>
          </a:xfrm>
          <a:prstGeom prst="rect">
            <a:avLst/>
          </a:prstGeom>
        </p:spPr>
      </p:pic>
    </p:spTree>
    <p:extLst>
      <p:ext uri="{BB962C8B-B14F-4D97-AF65-F5344CB8AC3E}">
        <p14:creationId xmlns:p14="http://schemas.microsoft.com/office/powerpoint/2010/main" val="156791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2694" y="163132"/>
            <a:ext cx="8915400" cy="6694867"/>
          </a:xfrm>
        </p:spPr>
        <p:txBody>
          <a:bodyPr>
            <a:noAutofit/>
          </a:bodyPr>
          <a:lstStyle/>
          <a:p>
            <a:pPr algn="just"/>
            <a:r>
              <a:rPr lang="en-US" b="1" dirty="0"/>
              <a:t>Fixed</a:t>
            </a:r>
            <a:r>
              <a:rPr lang="ar-SA" b="1" dirty="0"/>
              <a:t>-</a:t>
            </a:r>
            <a:r>
              <a:rPr lang="en-US" b="1" dirty="0"/>
              <a:t>Bed Reactor </a:t>
            </a:r>
            <a:endParaRPr lang="en-US" dirty="0"/>
          </a:p>
          <a:p>
            <a:pPr algn="just"/>
            <a:r>
              <a:rPr lang="en-US" dirty="0"/>
              <a:t>	In this type, the catalyst is packed along a specific length of the column, and generally, two packed configurations could be performed, single and multi-packed. However, single packed is more frequently used for lab-scale study and the contaminate is fed up-flow. The fixed-bed is simple to construct; its perfect plug flow pattern ensures greater catalyst-to-reactant contact and reduced maintenance costs .It can also be upgraded from laboratory and pilot scales to industrial ones. Once the process initiates, the oxidation reaction start and the contaminates are treaties as they pass over the catalyst. In this system, temperature vary in axial and radial directions. </a:t>
            </a:r>
          </a:p>
        </p:txBody>
      </p:sp>
      <p:pic>
        <p:nvPicPr>
          <p:cNvPr id="4" name="Picture 3"/>
          <p:cNvPicPr>
            <a:picLocks noChangeAspect="1"/>
          </p:cNvPicPr>
          <p:nvPr/>
        </p:nvPicPr>
        <p:blipFill>
          <a:blip r:embed="rId2"/>
          <a:stretch>
            <a:fillRect/>
          </a:stretch>
        </p:blipFill>
        <p:spPr>
          <a:xfrm>
            <a:off x="2112694" y="3451537"/>
            <a:ext cx="8915400" cy="3284113"/>
          </a:xfrm>
          <a:prstGeom prst="rect">
            <a:avLst/>
          </a:prstGeom>
        </p:spPr>
      </p:pic>
    </p:spTree>
    <p:extLst>
      <p:ext uri="{BB962C8B-B14F-4D97-AF65-F5344CB8AC3E}">
        <p14:creationId xmlns:p14="http://schemas.microsoft.com/office/powerpoint/2010/main" val="171626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4381" y="0"/>
            <a:ext cx="9083237" cy="6858000"/>
          </a:xfrm>
          <a:prstGeom prst="rect">
            <a:avLst/>
          </a:prstGeom>
        </p:spPr>
      </p:pic>
    </p:spTree>
    <p:extLst>
      <p:ext uri="{BB962C8B-B14F-4D97-AF65-F5344CB8AC3E}">
        <p14:creationId xmlns:p14="http://schemas.microsoft.com/office/powerpoint/2010/main" val="324159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2738" y="193183"/>
            <a:ext cx="5318975" cy="6284890"/>
          </a:xfrm>
          <a:prstGeom prst="rect">
            <a:avLst/>
          </a:prstGeom>
        </p:spPr>
      </p:pic>
      <p:pic>
        <p:nvPicPr>
          <p:cNvPr id="5" name="Picture 4"/>
          <p:cNvPicPr>
            <a:picLocks noChangeAspect="1"/>
          </p:cNvPicPr>
          <p:nvPr/>
        </p:nvPicPr>
        <p:blipFill>
          <a:blip r:embed="rId3"/>
          <a:stretch>
            <a:fillRect/>
          </a:stretch>
        </p:blipFill>
        <p:spPr>
          <a:xfrm>
            <a:off x="6941712" y="193183"/>
            <a:ext cx="5125791" cy="6284889"/>
          </a:xfrm>
          <a:prstGeom prst="rect">
            <a:avLst/>
          </a:prstGeom>
        </p:spPr>
      </p:pic>
    </p:spTree>
    <p:extLst>
      <p:ext uri="{BB962C8B-B14F-4D97-AF65-F5344CB8AC3E}">
        <p14:creationId xmlns:p14="http://schemas.microsoft.com/office/powerpoint/2010/main" val="123995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3041" y="373488"/>
            <a:ext cx="10212948" cy="5911402"/>
          </a:xfrm>
          <a:prstGeom prst="rect">
            <a:avLst/>
          </a:prstGeom>
        </p:spPr>
      </p:pic>
    </p:spTree>
    <p:extLst>
      <p:ext uri="{BB962C8B-B14F-4D97-AF65-F5344CB8AC3E}">
        <p14:creationId xmlns:p14="http://schemas.microsoft.com/office/powerpoint/2010/main" val="23807159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151</TotalTime>
  <Words>535</Words>
  <Application>Microsoft Office PowerPoint</Application>
  <PresentationFormat>Widescreen</PresentationFormat>
  <Paragraphs>28</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Century Gothic</vt:lpstr>
      <vt:lpstr>Times New Roman</vt:lpstr>
      <vt:lpstr>Urdu Typesetting</vt:lpstr>
      <vt:lpstr>Wingdings 3</vt:lpstr>
      <vt:lpstr>Wisp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c:creator>
  <cp:lastModifiedBy>sudad dayl</cp:lastModifiedBy>
  <cp:revision>27</cp:revision>
  <dcterms:created xsi:type="dcterms:W3CDTF">2023-03-07T04:16:32Z</dcterms:created>
  <dcterms:modified xsi:type="dcterms:W3CDTF">2023-05-14T13:09:28Z</dcterms:modified>
</cp:coreProperties>
</file>