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6" r:id="rId2"/>
    <p:sldId id="264" r:id="rId3"/>
    <p:sldId id="265" r:id="rId4"/>
    <p:sldId id="266" r:id="rId5"/>
    <p:sldId id="262" r:id="rId6"/>
    <p:sldId id="267" r:id="rId7"/>
    <p:sldId id="258" r:id="rId8"/>
    <p:sldId id="259" r:id="rId9"/>
    <p:sldId id="263" r:id="rId10"/>
    <p:sldId id="268" r:id="rId11"/>
    <p:sldId id="269" r:id="rId12"/>
    <p:sldId id="270" r:id="rId13"/>
    <p:sldId id="271" r:id="rId14"/>
    <p:sldId id="272" r:id="rId15"/>
    <p:sldId id="276" r:id="rId16"/>
    <p:sldId id="257" r:id="rId17"/>
    <p:sldId id="273" r:id="rId18"/>
    <p:sldId id="274" r:id="rId19"/>
    <p:sldId id="277" r:id="rId20"/>
    <p:sldId id="275"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F6228"/>
    <a:srgbClr val="607731"/>
    <a:srgbClr val="FFFF0D"/>
    <a:srgbClr val="E200A7"/>
    <a:srgbClr val="F600B6"/>
    <a:srgbClr val="FF33CC"/>
    <a:srgbClr val="FF7DFF"/>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590" autoAdjust="0"/>
  </p:normalViewPr>
  <p:slideViewPr>
    <p:cSldViewPr>
      <p:cViewPr varScale="1">
        <p:scale>
          <a:sx n="67" d="100"/>
          <a:sy n="67" d="100"/>
        </p:scale>
        <p:origin x="-138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BAA745-D83E-41E0-B206-5C09A583303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4FF43AE6-37C6-4717-924F-45AFF5A02475}">
      <dgm:prSet phldrT="[Text]" custT="1">
        <dgm:style>
          <a:lnRef idx="0">
            <a:schemeClr val="accent3"/>
          </a:lnRef>
          <a:fillRef idx="3">
            <a:schemeClr val="accent3"/>
          </a:fillRef>
          <a:effectRef idx="3">
            <a:schemeClr val="accent3"/>
          </a:effectRef>
          <a:fontRef idx="minor">
            <a:schemeClr val="lt1"/>
          </a:fontRef>
        </dgm:style>
      </dgm:prSet>
      <dgm:spPr>
        <a:solidFill>
          <a:srgbClr val="FF7DFF"/>
        </a:solidFill>
      </dgm:spPr>
      <dgm:t>
        <a:bodyPr/>
        <a:lstStyle/>
        <a:p>
          <a:pPr>
            <a:lnSpc>
              <a:spcPct val="90000"/>
            </a:lnSpc>
          </a:pPr>
          <a:r>
            <a:rPr lang="en-US" sz="3200" b="1" dirty="0" smtClean="0">
              <a:solidFill>
                <a:srgbClr val="0000FF"/>
              </a:solidFill>
            </a:rPr>
            <a:t>Specifications  </a:t>
          </a:r>
          <a:endParaRPr lang="en-US" sz="3200" b="1" dirty="0">
            <a:solidFill>
              <a:srgbClr val="0000FF"/>
            </a:solidFill>
          </a:endParaRPr>
        </a:p>
      </dgm:t>
    </dgm:pt>
    <dgm:pt modelId="{CB8C2238-0B88-4190-818D-3461B243E8F4}" type="parTrans" cxnId="{E73AAAAF-8AC7-46A9-B943-D6ACC367254A}">
      <dgm:prSet/>
      <dgm:spPr/>
      <dgm:t>
        <a:bodyPr/>
        <a:lstStyle/>
        <a:p>
          <a:endParaRPr lang="en-US" b="1"/>
        </a:p>
      </dgm:t>
    </dgm:pt>
    <dgm:pt modelId="{E81F5CB4-4C26-4BE3-AD5E-D7731E9BFC55}" type="sibTrans" cxnId="{E73AAAAF-8AC7-46A9-B943-D6ACC367254A}">
      <dgm:prSet/>
      <dgm:spPr/>
      <dgm:t>
        <a:bodyPr/>
        <a:lstStyle/>
        <a:p>
          <a:endParaRPr lang="en-US" b="1"/>
        </a:p>
      </dgm:t>
    </dgm:pt>
    <dgm:pt modelId="{8110DD85-FAFA-472D-AD9C-0D8D4D4EE349}">
      <dgm:prSet phldrT="[Text]" custT="1">
        <dgm:style>
          <a:lnRef idx="0">
            <a:schemeClr val="accent3"/>
          </a:lnRef>
          <a:fillRef idx="3">
            <a:schemeClr val="accent3"/>
          </a:fillRef>
          <a:effectRef idx="3">
            <a:schemeClr val="accent3"/>
          </a:effectRef>
          <a:fontRef idx="minor">
            <a:schemeClr val="lt1"/>
          </a:fontRef>
        </dgm:style>
      </dgm:prSet>
      <dgm:spPr>
        <a:solidFill>
          <a:srgbClr val="FF7DFF"/>
        </a:solidFill>
      </dgm:spPr>
      <dgm:t>
        <a:bodyPr/>
        <a:lstStyle/>
        <a:p>
          <a:pPr>
            <a:lnSpc>
              <a:spcPct val="150000"/>
            </a:lnSpc>
          </a:pPr>
          <a:r>
            <a:rPr lang="en-US" sz="2400" b="1" dirty="0" smtClean="0">
              <a:solidFill>
                <a:schemeClr val="bg1">
                  <a:lumMod val="95000"/>
                </a:schemeClr>
              </a:solidFill>
            </a:rPr>
            <a:t>Low vapor pressure</a:t>
          </a:r>
          <a:endParaRPr lang="en-US" sz="2400" b="1" dirty="0">
            <a:solidFill>
              <a:schemeClr val="bg1">
                <a:lumMod val="95000"/>
              </a:schemeClr>
            </a:solidFill>
          </a:endParaRPr>
        </a:p>
      </dgm:t>
    </dgm:pt>
    <dgm:pt modelId="{2F5AB90A-4BB1-4500-A8FC-EEA477D134A0}" type="parTrans" cxnId="{56BE0224-E806-4434-95AC-61B5D59E712F}">
      <dgm:prSet/>
      <dgm:spPr/>
      <dgm:t>
        <a:bodyPr/>
        <a:lstStyle/>
        <a:p>
          <a:endParaRPr lang="en-US" b="1"/>
        </a:p>
      </dgm:t>
    </dgm:pt>
    <dgm:pt modelId="{9DA36BC9-B95A-44B8-A0DE-85368A0DBCAB}" type="sibTrans" cxnId="{56BE0224-E806-4434-95AC-61B5D59E712F}">
      <dgm:prSet/>
      <dgm:spPr/>
      <dgm:t>
        <a:bodyPr/>
        <a:lstStyle/>
        <a:p>
          <a:endParaRPr lang="en-US" b="1"/>
        </a:p>
      </dgm:t>
    </dgm:pt>
    <dgm:pt modelId="{92D9387F-CD6B-4511-833A-F46AAB6EF602}">
      <dgm:prSet phldrT="[Text]" custT="1">
        <dgm:style>
          <a:lnRef idx="0">
            <a:schemeClr val="accent3"/>
          </a:lnRef>
          <a:fillRef idx="3">
            <a:schemeClr val="accent3"/>
          </a:fillRef>
          <a:effectRef idx="3">
            <a:schemeClr val="accent3"/>
          </a:effectRef>
          <a:fontRef idx="minor">
            <a:schemeClr val="lt1"/>
          </a:fontRef>
        </dgm:style>
      </dgm:prSet>
      <dgm:spPr>
        <a:solidFill>
          <a:srgbClr val="FF7DFF"/>
        </a:solidFill>
      </dgm:spPr>
      <dgm:t>
        <a:bodyPr/>
        <a:lstStyle/>
        <a:p>
          <a:pPr>
            <a:lnSpc>
              <a:spcPct val="150000"/>
            </a:lnSpc>
          </a:pPr>
          <a:r>
            <a:rPr lang="en-US" sz="2400" b="1" dirty="0" smtClean="0">
              <a:solidFill>
                <a:srgbClr val="8E0000"/>
              </a:solidFill>
            </a:rPr>
            <a:t>High thermal stability</a:t>
          </a:r>
          <a:endParaRPr lang="en-US" sz="2400" b="1" dirty="0">
            <a:solidFill>
              <a:srgbClr val="8E0000"/>
            </a:solidFill>
          </a:endParaRPr>
        </a:p>
      </dgm:t>
    </dgm:pt>
    <dgm:pt modelId="{6C7FF303-33BF-477B-8F03-F8347B6C6A85}" type="parTrans" cxnId="{AA948C88-F890-45B1-B2EE-A82AA2E9B2F5}">
      <dgm:prSet/>
      <dgm:spPr/>
      <dgm:t>
        <a:bodyPr/>
        <a:lstStyle/>
        <a:p>
          <a:endParaRPr lang="en-US" b="1"/>
        </a:p>
      </dgm:t>
    </dgm:pt>
    <dgm:pt modelId="{FD9FC744-D14B-480B-B244-2133A0B95A08}" type="sibTrans" cxnId="{AA948C88-F890-45B1-B2EE-A82AA2E9B2F5}">
      <dgm:prSet/>
      <dgm:spPr/>
      <dgm:t>
        <a:bodyPr/>
        <a:lstStyle/>
        <a:p>
          <a:endParaRPr lang="en-US" b="1"/>
        </a:p>
      </dgm:t>
    </dgm:pt>
    <dgm:pt modelId="{EADE19FA-BD25-44DD-A320-2178E3BE16B4}">
      <dgm:prSet phldrT="[Text]" custT="1">
        <dgm:style>
          <a:lnRef idx="0">
            <a:schemeClr val="accent3"/>
          </a:lnRef>
          <a:fillRef idx="3">
            <a:schemeClr val="accent3"/>
          </a:fillRef>
          <a:effectRef idx="3">
            <a:schemeClr val="accent3"/>
          </a:effectRef>
          <a:fontRef idx="minor">
            <a:schemeClr val="lt1"/>
          </a:fontRef>
        </dgm:style>
      </dgm:prSet>
      <dgm:spPr>
        <a:solidFill>
          <a:srgbClr val="FF7DFF"/>
        </a:solidFill>
      </dgm:spPr>
      <dgm:t>
        <a:bodyPr/>
        <a:lstStyle/>
        <a:p>
          <a:pPr>
            <a:lnSpc>
              <a:spcPct val="150000"/>
            </a:lnSpc>
          </a:pPr>
          <a:r>
            <a:rPr lang="en-US" sz="2400" b="1" dirty="0" smtClean="0">
              <a:solidFill>
                <a:srgbClr val="FFFF00"/>
              </a:solidFill>
            </a:rPr>
            <a:t>Electrical conductivity</a:t>
          </a:r>
          <a:endParaRPr lang="en-US" sz="2400" b="1" dirty="0">
            <a:solidFill>
              <a:srgbClr val="FFFF00"/>
            </a:solidFill>
          </a:endParaRPr>
        </a:p>
      </dgm:t>
    </dgm:pt>
    <dgm:pt modelId="{AC191703-678B-4791-A32A-B52E3DCF5FEF}" type="parTrans" cxnId="{86F3831F-DAAE-471E-BAAC-12D2DB700DCB}">
      <dgm:prSet/>
      <dgm:spPr/>
      <dgm:t>
        <a:bodyPr/>
        <a:lstStyle/>
        <a:p>
          <a:endParaRPr lang="en-US" b="1"/>
        </a:p>
      </dgm:t>
    </dgm:pt>
    <dgm:pt modelId="{C0903CCC-D210-4DF2-BB7F-0D5B6BAAFABE}" type="sibTrans" cxnId="{86F3831F-DAAE-471E-BAAC-12D2DB700DCB}">
      <dgm:prSet/>
      <dgm:spPr/>
      <dgm:t>
        <a:bodyPr/>
        <a:lstStyle/>
        <a:p>
          <a:endParaRPr lang="en-US" b="1"/>
        </a:p>
      </dgm:t>
    </dgm:pt>
    <dgm:pt modelId="{FBE7D5E4-3B49-4D70-B36E-89DEE5392CB4}">
      <dgm:prSet phldrT="[Text]" custT="1">
        <dgm:style>
          <a:lnRef idx="0">
            <a:schemeClr val="accent3"/>
          </a:lnRef>
          <a:fillRef idx="3">
            <a:schemeClr val="accent3"/>
          </a:fillRef>
          <a:effectRef idx="3">
            <a:schemeClr val="accent3"/>
          </a:effectRef>
          <a:fontRef idx="minor">
            <a:schemeClr val="lt1"/>
          </a:fontRef>
        </dgm:style>
      </dgm:prSet>
      <dgm:spPr>
        <a:solidFill>
          <a:srgbClr val="FF7DFF"/>
        </a:solidFill>
      </dgm:spPr>
      <dgm:t>
        <a:bodyPr/>
        <a:lstStyle/>
        <a:p>
          <a:pPr>
            <a:lnSpc>
              <a:spcPct val="150000"/>
            </a:lnSpc>
          </a:pPr>
          <a:r>
            <a:rPr lang="en-US" sz="2400" b="1" dirty="0" smtClean="0">
              <a:solidFill>
                <a:srgbClr val="FF0000"/>
              </a:solidFill>
            </a:rPr>
            <a:t>Low flammability</a:t>
          </a:r>
          <a:endParaRPr lang="en-US" sz="2400" b="1" dirty="0">
            <a:solidFill>
              <a:srgbClr val="FF0000"/>
            </a:solidFill>
          </a:endParaRPr>
        </a:p>
      </dgm:t>
    </dgm:pt>
    <dgm:pt modelId="{4D19E28F-F3D7-449C-B25B-68D6A8B1BFA8}" type="parTrans" cxnId="{2E83237D-A71C-46D3-9B8D-C23470436874}">
      <dgm:prSet/>
      <dgm:spPr/>
      <dgm:t>
        <a:bodyPr/>
        <a:lstStyle/>
        <a:p>
          <a:endParaRPr lang="en-US" b="1"/>
        </a:p>
      </dgm:t>
    </dgm:pt>
    <dgm:pt modelId="{80E455BB-7213-48A2-BF9A-E9707CB3AC88}" type="sibTrans" cxnId="{2E83237D-A71C-46D3-9B8D-C23470436874}">
      <dgm:prSet/>
      <dgm:spPr/>
      <dgm:t>
        <a:bodyPr/>
        <a:lstStyle/>
        <a:p>
          <a:endParaRPr lang="en-US" b="1"/>
        </a:p>
      </dgm:t>
    </dgm:pt>
    <dgm:pt modelId="{B9FE71F7-8603-48D3-8AE5-92B12A02A981}">
      <dgm:prSet phldrT="[Text]" custT="1">
        <dgm:style>
          <a:lnRef idx="0">
            <a:schemeClr val="accent3"/>
          </a:lnRef>
          <a:fillRef idx="3">
            <a:schemeClr val="accent3"/>
          </a:fillRef>
          <a:effectRef idx="3">
            <a:schemeClr val="accent3"/>
          </a:effectRef>
          <a:fontRef idx="minor">
            <a:schemeClr val="lt1"/>
          </a:fontRef>
        </dgm:style>
      </dgm:prSet>
      <dgm:spPr>
        <a:solidFill>
          <a:srgbClr val="FF7DFF"/>
        </a:solidFill>
      </dgm:spPr>
      <dgm:t>
        <a:bodyPr/>
        <a:lstStyle/>
        <a:p>
          <a:pPr>
            <a:lnSpc>
              <a:spcPct val="150000"/>
            </a:lnSpc>
          </a:pPr>
          <a:r>
            <a:rPr lang="en-US" sz="2400" b="1" dirty="0" smtClean="0">
              <a:solidFill>
                <a:srgbClr val="0070C0"/>
              </a:solidFill>
            </a:rPr>
            <a:t>Dissolve ability </a:t>
          </a:r>
          <a:endParaRPr lang="en-US" sz="2400" b="1" dirty="0">
            <a:solidFill>
              <a:srgbClr val="0070C0"/>
            </a:solidFill>
          </a:endParaRPr>
        </a:p>
      </dgm:t>
    </dgm:pt>
    <dgm:pt modelId="{6AE5D82B-E174-4D1E-9261-1E7D65601C89}" type="parTrans" cxnId="{13DA4EEF-25FE-4A00-BBDC-EC1E005E955C}">
      <dgm:prSet/>
      <dgm:spPr/>
      <dgm:t>
        <a:bodyPr/>
        <a:lstStyle/>
        <a:p>
          <a:endParaRPr lang="en-US" b="1"/>
        </a:p>
      </dgm:t>
    </dgm:pt>
    <dgm:pt modelId="{19A0C8BC-2FE9-4268-845F-76130BDD6F53}" type="sibTrans" cxnId="{13DA4EEF-25FE-4A00-BBDC-EC1E005E955C}">
      <dgm:prSet/>
      <dgm:spPr/>
      <dgm:t>
        <a:bodyPr/>
        <a:lstStyle/>
        <a:p>
          <a:endParaRPr lang="en-US" b="1"/>
        </a:p>
      </dgm:t>
    </dgm:pt>
    <dgm:pt modelId="{F2D5302A-DBA2-4BD1-A416-BE01E84C7FC8}" type="pres">
      <dgm:prSet presAssocID="{A0BAA745-D83E-41E0-B206-5C09A583303F}" presName="linear" presStyleCnt="0">
        <dgm:presLayoutVars>
          <dgm:dir/>
          <dgm:resizeHandles val="exact"/>
        </dgm:presLayoutVars>
      </dgm:prSet>
      <dgm:spPr/>
      <dgm:t>
        <a:bodyPr/>
        <a:lstStyle/>
        <a:p>
          <a:endParaRPr lang="en-US"/>
        </a:p>
      </dgm:t>
    </dgm:pt>
    <dgm:pt modelId="{47C6F633-7A7D-48F3-9134-1E7D3E9C07E7}" type="pres">
      <dgm:prSet presAssocID="{4FF43AE6-37C6-4717-924F-45AFF5A02475}" presName="comp" presStyleCnt="0"/>
      <dgm:spPr/>
    </dgm:pt>
    <dgm:pt modelId="{8C024D33-5504-466F-B219-B1DC0739C182}" type="pres">
      <dgm:prSet presAssocID="{4FF43AE6-37C6-4717-924F-45AFF5A02475}" presName="box" presStyleLbl="node1" presStyleIdx="0" presStyleCnt="1" custLinFactNeighborX="788"/>
      <dgm:spPr/>
      <dgm:t>
        <a:bodyPr/>
        <a:lstStyle/>
        <a:p>
          <a:endParaRPr lang="en-US"/>
        </a:p>
      </dgm:t>
    </dgm:pt>
    <dgm:pt modelId="{7436E011-C430-4581-B91B-187BD7DCAA6C}" type="pres">
      <dgm:prSet presAssocID="{4FF43AE6-37C6-4717-924F-45AFF5A02475}" presName="img" presStyleLbl="fgImgPlace1" presStyleIdx="0" presStyleCnt="1" custScaleX="119072" custLinFactNeighborX="-5445" custLinFactNeighborY="-176"/>
      <dgm:spPr/>
    </dgm:pt>
    <dgm:pt modelId="{FC8DA77A-5CD6-41E4-82BC-FD971A194A5B}" type="pres">
      <dgm:prSet presAssocID="{4FF43AE6-37C6-4717-924F-45AFF5A02475}" presName="text" presStyleLbl="node1" presStyleIdx="0" presStyleCnt="1">
        <dgm:presLayoutVars>
          <dgm:bulletEnabled val="1"/>
        </dgm:presLayoutVars>
      </dgm:prSet>
      <dgm:spPr/>
      <dgm:t>
        <a:bodyPr/>
        <a:lstStyle/>
        <a:p>
          <a:endParaRPr lang="en-US"/>
        </a:p>
      </dgm:t>
    </dgm:pt>
  </dgm:ptLst>
  <dgm:cxnLst>
    <dgm:cxn modelId="{56BE0224-E806-4434-95AC-61B5D59E712F}" srcId="{4FF43AE6-37C6-4717-924F-45AFF5A02475}" destId="{8110DD85-FAFA-472D-AD9C-0D8D4D4EE349}" srcOrd="0" destOrd="0" parTransId="{2F5AB90A-4BB1-4500-A8FC-EEA477D134A0}" sibTransId="{9DA36BC9-B95A-44B8-A0DE-85368A0DBCAB}"/>
    <dgm:cxn modelId="{E73AAAAF-8AC7-46A9-B943-D6ACC367254A}" srcId="{A0BAA745-D83E-41E0-B206-5C09A583303F}" destId="{4FF43AE6-37C6-4717-924F-45AFF5A02475}" srcOrd="0" destOrd="0" parTransId="{CB8C2238-0B88-4190-818D-3461B243E8F4}" sibTransId="{E81F5CB4-4C26-4BE3-AD5E-D7731E9BFC55}"/>
    <dgm:cxn modelId="{3CDD8B22-4916-4CBF-8956-FA07D2105A20}" type="presOf" srcId="{8110DD85-FAFA-472D-AD9C-0D8D4D4EE349}" destId="{8C024D33-5504-466F-B219-B1DC0739C182}" srcOrd="0" destOrd="1" presId="urn:microsoft.com/office/officeart/2005/8/layout/vList4"/>
    <dgm:cxn modelId="{28BF5343-8E1F-4BAF-BD07-066CDDE060C3}" type="presOf" srcId="{EADE19FA-BD25-44DD-A320-2178E3BE16B4}" destId="{FC8DA77A-5CD6-41E4-82BC-FD971A194A5B}" srcOrd="1" destOrd="3" presId="urn:microsoft.com/office/officeart/2005/8/layout/vList4"/>
    <dgm:cxn modelId="{7B7139C6-82B9-4B07-853A-FFE2327DAD08}" type="presOf" srcId="{B9FE71F7-8603-48D3-8AE5-92B12A02A981}" destId="{8C024D33-5504-466F-B219-B1DC0739C182}" srcOrd="0" destOrd="5" presId="urn:microsoft.com/office/officeart/2005/8/layout/vList4"/>
    <dgm:cxn modelId="{D4DE164A-382C-4F16-8B34-A45CCE0B33D9}" type="presOf" srcId="{8110DD85-FAFA-472D-AD9C-0D8D4D4EE349}" destId="{FC8DA77A-5CD6-41E4-82BC-FD971A194A5B}" srcOrd="1" destOrd="1" presId="urn:microsoft.com/office/officeart/2005/8/layout/vList4"/>
    <dgm:cxn modelId="{AA948C88-F890-45B1-B2EE-A82AA2E9B2F5}" srcId="{4FF43AE6-37C6-4717-924F-45AFF5A02475}" destId="{92D9387F-CD6B-4511-833A-F46AAB6EF602}" srcOrd="1" destOrd="0" parTransId="{6C7FF303-33BF-477B-8F03-F8347B6C6A85}" sibTransId="{FD9FC744-D14B-480B-B244-2133A0B95A08}"/>
    <dgm:cxn modelId="{86F3831F-DAAE-471E-BAAC-12D2DB700DCB}" srcId="{4FF43AE6-37C6-4717-924F-45AFF5A02475}" destId="{EADE19FA-BD25-44DD-A320-2178E3BE16B4}" srcOrd="2" destOrd="0" parTransId="{AC191703-678B-4791-A32A-B52E3DCF5FEF}" sibTransId="{C0903CCC-D210-4DF2-BB7F-0D5B6BAAFABE}"/>
    <dgm:cxn modelId="{20B5D5AE-8C2E-4786-ACEB-B7DC5AE64D56}" type="presOf" srcId="{92D9387F-CD6B-4511-833A-F46AAB6EF602}" destId="{8C024D33-5504-466F-B219-B1DC0739C182}" srcOrd="0" destOrd="2" presId="urn:microsoft.com/office/officeart/2005/8/layout/vList4"/>
    <dgm:cxn modelId="{3EFC541D-C37A-47D1-8BD3-BE64ED740934}" type="presOf" srcId="{4FF43AE6-37C6-4717-924F-45AFF5A02475}" destId="{8C024D33-5504-466F-B219-B1DC0739C182}" srcOrd="0" destOrd="0" presId="urn:microsoft.com/office/officeart/2005/8/layout/vList4"/>
    <dgm:cxn modelId="{E042F8CB-8209-4FE9-B9F2-00482F5AE3F2}" type="presOf" srcId="{FBE7D5E4-3B49-4D70-B36E-89DEE5392CB4}" destId="{8C024D33-5504-466F-B219-B1DC0739C182}" srcOrd="0" destOrd="4" presId="urn:microsoft.com/office/officeart/2005/8/layout/vList4"/>
    <dgm:cxn modelId="{2C450192-9690-4ECE-BC79-D5D25B47C71F}" type="presOf" srcId="{4FF43AE6-37C6-4717-924F-45AFF5A02475}" destId="{FC8DA77A-5CD6-41E4-82BC-FD971A194A5B}" srcOrd="1" destOrd="0" presId="urn:microsoft.com/office/officeart/2005/8/layout/vList4"/>
    <dgm:cxn modelId="{900145A0-9620-40F9-AAE9-55DB6B5E706C}" type="presOf" srcId="{EADE19FA-BD25-44DD-A320-2178E3BE16B4}" destId="{8C024D33-5504-466F-B219-B1DC0739C182}" srcOrd="0" destOrd="3" presId="urn:microsoft.com/office/officeart/2005/8/layout/vList4"/>
    <dgm:cxn modelId="{13DA4EEF-25FE-4A00-BBDC-EC1E005E955C}" srcId="{4FF43AE6-37C6-4717-924F-45AFF5A02475}" destId="{B9FE71F7-8603-48D3-8AE5-92B12A02A981}" srcOrd="4" destOrd="0" parTransId="{6AE5D82B-E174-4D1E-9261-1E7D65601C89}" sibTransId="{19A0C8BC-2FE9-4268-845F-76130BDD6F53}"/>
    <dgm:cxn modelId="{484AB896-6A13-49D9-AADB-435FE25F86F0}" type="presOf" srcId="{A0BAA745-D83E-41E0-B206-5C09A583303F}" destId="{F2D5302A-DBA2-4BD1-A416-BE01E84C7FC8}" srcOrd="0" destOrd="0" presId="urn:microsoft.com/office/officeart/2005/8/layout/vList4"/>
    <dgm:cxn modelId="{26A59BED-3C42-4EEF-BE5C-4858A2DE4A9B}" type="presOf" srcId="{92D9387F-CD6B-4511-833A-F46AAB6EF602}" destId="{FC8DA77A-5CD6-41E4-82BC-FD971A194A5B}" srcOrd="1" destOrd="2" presId="urn:microsoft.com/office/officeart/2005/8/layout/vList4"/>
    <dgm:cxn modelId="{2E83237D-A71C-46D3-9B8D-C23470436874}" srcId="{4FF43AE6-37C6-4717-924F-45AFF5A02475}" destId="{FBE7D5E4-3B49-4D70-B36E-89DEE5392CB4}" srcOrd="3" destOrd="0" parTransId="{4D19E28F-F3D7-449C-B25B-68D6A8B1BFA8}" sibTransId="{80E455BB-7213-48A2-BF9A-E9707CB3AC88}"/>
    <dgm:cxn modelId="{6ABBA455-D419-4829-958D-79A74958F290}" type="presOf" srcId="{FBE7D5E4-3B49-4D70-B36E-89DEE5392CB4}" destId="{FC8DA77A-5CD6-41E4-82BC-FD971A194A5B}" srcOrd="1" destOrd="4" presId="urn:microsoft.com/office/officeart/2005/8/layout/vList4"/>
    <dgm:cxn modelId="{2BC0F7B9-3300-4AAC-9DB2-8A0B86A88AC6}" type="presOf" srcId="{B9FE71F7-8603-48D3-8AE5-92B12A02A981}" destId="{FC8DA77A-5CD6-41E4-82BC-FD971A194A5B}" srcOrd="1" destOrd="5" presId="urn:microsoft.com/office/officeart/2005/8/layout/vList4"/>
    <dgm:cxn modelId="{61369DAB-3E6B-42A1-86A1-49208B2CC60F}" type="presParOf" srcId="{F2D5302A-DBA2-4BD1-A416-BE01E84C7FC8}" destId="{47C6F633-7A7D-48F3-9134-1E7D3E9C07E7}" srcOrd="0" destOrd="0" presId="urn:microsoft.com/office/officeart/2005/8/layout/vList4"/>
    <dgm:cxn modelId="{CF398F16-067C-4ED1-9FE3-2CA784D9145E}" type="presParOf" srcId="{47C6F633-7A7D-48F3-9134-1E7D3E9C07E7}" destId="{8C024D33-5504-466F-B219-B1DC0739C182}" srcOrd="0" destOrd="0" presId="urn:microsoft.com/office/officeart/2005/8/layout/vList4"/>
    <dgm:cxn modelId="{4007020A-406F-4C21-9DE4-A4313EFD6904}" type="presParOf" srcId="{47C6F633-7A7D-48F3-9134-1E7D3E9C07E7}" destId="{7436E011-C430-4581-B91B-187BD7DCAA6C}" srcOrd="1" destOrd="0" presId="urn:microsoft.com/office/officeart/2005/8/layout/vList4"/>
    <dgm:cxn modelId="{5C9063DB-DF82-4257-A863-0C3EF973B982}" type="presParOf" srcId="{47C6F633-7A7D-48F3-9134-1E7D3E9C07E7}" destId="{FC8DA77A-5CD6-41E4-82BC-FD971A194A5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24D33-5504-466F-B219-B1DC0739C182}">
      <dsp:nvSpPr>
        <dsp:cNvPr id="0" name=""/>
        <dsp:cNvSpPr/>
      </dsp:nvSpPr>
      <dsp:spPr>
        <a:xfrm>
          <a:off x="0" y="0"/>
          <a:ext cx="7073087" cy="4392488"/>
        </a:xfrm>
        <a:prstGeom prst="roundRect">
          <a:avLst>
            <a:gd name="adj" fmla="val 10000"/>
          </a:avLst>
        </a:prstGeom>
        <a:solidFill>
          <a:srgbClr val="FF7D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1" kern="1200" dirty="0" smtClean="0">
              <a:solidFill>
                <a:srgbClr val="0000FF"/>
              </a:solidFill>
            </a:rPr>
            <a:t>Specifications  </a:t>
          </a:r>
          <a:endParaRPr lang="en-US" sz="3200" b="1" kern="1200" dirty="0">
            <a:solidFill>
              <a:srgbClr val="0000FF"/>
            </a:solidFill>
          </a:endParaRPr>
        </a:p>
        <a:p>
          <a:pPr marL="228600" lvl="1" indent="-228600" algn="l" defTabSz="1066800">
            <a:lnSpc>
              <a:spcPct val="150000"/>
            </a:lnSpc>
            <a:spcBef>
              <a:spcPct val="0"/>
            </a:spcBef>
            <a:spcAft>
              <a:spcPct val="15000"/>
            </a:spcAft>
            <a:buChar char="••"/>
          </a:pPr>
          <a:r>
            <a:rPr lang="en-US" sz="2400" b="1" kern="1200" dirty="0" smtClean="0">
              <a:solidFill>
                <a:schemeClr val="bg1">
                  <a:lumMod val="95000"/>
                </a:schemeClr>
              </a:solidFill>
            </a:rPr>
            <a:t>Low vapor pressure</a:t>
          </a:r>
          <a:endParaRPr lang="en-US" sz="2400" b="1" kern="1200" dirty="0">
            <a:solidFill>
              <a:schemeClr val="bg1">
                <a:lumMod val="95000"/>
              </a:schemeClr>
            </a:solidFill>
          </a:endParaRPr>
        </a:p>
        <a:p>
          <a:pPr marL="228600" lvl="1" indent="-228600" algn="l" defTabSz="1066800">
            <a:lnSpc>
              <a:spcPct val="150000"/>
            </a:lnSpc>
            <a:spcBef>
              <a:spcPct val="0"/>
            </a:spcBef>
            <a:spcAft>
              <a:spcPct val="15000"/>
            </a:spcAft>
            <a:buChar char="••"/>
          </a:pPr>
          <a:r>
            <a:rPr lang="en-US" sz="2400" b="1" kern="1200" dirty="0" smtClean="0">
              <a:solidFill>
                <a:srgbClr val="8E0000"/>
              </a:solidFill>
            </a:rPr>
            <a:t>High thermal stability</a:t>
          </a:r>
          <a:endParaRPr lang="en-US" sz="2400" b="1" kern="1200" dirty="0">
            <a:solidFill>
              <a:srgbClr val="8E0000"/>
            </a:solidFill>
          </a:endParaRPr>
        </a:p>
        <a:p>
          <a:pPr marL="228600" lvl="1" indent="-228600" algn="l" defTabSz="1066800">
            <a:lnSpc>
              <a:spcPct val="150000"/>
            </a:lnSpc>
            <a:spcBef>
              <a:spcPct val="0"/>
            </a:spcBef>
            <a:spcAft>
              <a:spcPct val="15000"/>
            </a:spcAft>
            <a:buChar char="••"/>
          </a:pPr>
          <a:r>
            <a:rPr lang="en-US" sz="2400" b="1" kern="1200" dirty="0" smtClean="0">
              <a:solidFill>
                <a:srgbClr val="FFFF00"/>
              </a:solidFill>
            </a:rPr>
            <a:t>Electrical conductivity</a:t>
          </a:r>
          <a:endParaRPr lang="en-US" sz="2400" b="1" kern="1200" dirty="0">
            <a:solidFill>
              <a:srgbClr val="FFFF00"/>
            </a:solidFill>
          </a:endParaRPr>
        </a:p>
        <a:p>
          <a:pPr marL="228600" lvl="1" indent="-228600" algn="l" defTabSz="1066800">
            <a:lnSpc>
              <a:spcPct val="150000"/>
            </a:lnSpc>
            <a:spcBef>
              <a:spcPct val="0"/>
            </a:spcBef>
            <a:spcAft>
              <a:spcPct val="15000"/>
            </a:spcAft>
            <a:buChar char="••"/>
          </a:pPr>
          <a:r>
            <a:rPr lang="en-US" sz="2400" b="1" kern="1200" dirty="0" smtClean="0">
              <a:solidFill>
                <a:srgbClr val="FF0000"/>
              </a:solidFill>
            </a:rPr>
            <a:t>Low flammability</a:t>
          </a:r>
          <a:endParaRPr lang="en-US" sz="2400" b="1" kern="1200" dirty="0">
            <a:solidFill>
              <a:srgbClr val="FF0000"/>
            </a:solidFill>
          </a:endParaRPr>
        </a:p>
        <a:p>
          <a:pPr marL="228600" lvl="1" indent="-228600" algn="l" defTabSz="1066800">
            <a:lnSpc>
              <a:spcPct val="150000"/>
            </a:lnSpc>
            <a:spcBef>
              <a:spcPct val="0"/>
            </a:spcBef>
            <a:spcAft>
              <a:spcPct val="15000"/>
            </a:spcAft>
            <a:buChar char="••"/>
          </a:pPr>
          <a:r>
            <a:rPr lang="en-US" sz="2400" b="1" kern="1200" dirty="0" smtClean="0">
              <a:solidFill>
                <a:srgbClr val="0070C0"/>
              </a:solidFill>
            </a:rPr>
            <a:t>Dissolve ability </a:t>
          </a:r>
          <a:endParaRPr lang="en-US" sz="2400" b="1" kern="1200" dirty="0">
            <a:solidFill>
              <a:srgbClr val="0070C0"/>
            </a:solidFill>
          </a:endParaRPr>
        </a:p>
      </dsp:txBody>
      <dsp:txXfrm>
        <a:off x="1853866" y="0"/>
        <a:ext cx="5219220" cy="4392488"/>
      </dsp:txXfrm>
    </dsp:sp>
    <dsp:sp modelId="{7436E011-C430-4581-B91B-187BD7DCAA6C}">
      <dsp:nvSpPr>
        <dsp:cNvPr id="0" name=""/>
        <dsp:cNvSpPr/>
      </dsp:nvSpPr>
      <dsp:spPr>
        <a:xfrm>
          <a:off x="227324" y="433064"/>
          <a:ext cx="1684413" cy="351399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6EDAD6-C343-4F4B-A426-8976C5AFED03}" type="datetimeFigureOut">
              <a:rPr lang="en-US" smtClean="0"/>
              <a:t>5/15/2023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F359D-8AE6-4D73-949A-8219E5C1A062}" type="slidenum">
              <a:rPr lang="en-US" smtClean="0"/>
              <a:t>‹#›</a:t>
            </a:fld>
            <a:endParaRPr lang="en-US"/>
          </a:p>
        </p:txBody>
      </p:sp>
    </p:spTree>
    <p:extLst>
      <p:ext uri="{BB962C8B-B14F-4D97-AF65-F5344CB8AC3E}">
        <p14:creationId xmlns:p14="http://schemas.microsoft.com/office/powerpoint/2010/main" val="26156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F359D-8AE6-4D73-949A-8219E5C1A062}" type="slidenum">
              <a:rPr lang="en-US" smtClean="0"/>
              <a:t>7</a:t>
            </a:fld>
            <a:endParaRPr lang="en-US"/>
          </a:p>
        </p:txBody>
      </p:sp>
    </p:spTree>
    <p:extLst>
      <p:ext uri="{BB962C8B-B14F-4D97-AF65-F5344CB8AC3E}">
        <p14:creationId xmlns:p14="http://schemas.microsoft.com/office/powerpoint/2010/main" val="856105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25/10/1444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539817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25/10/1444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978455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25/10/1444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412172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25/10/1444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75243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25/10/1444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097560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25/10/1444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96041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25/10/1444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66379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25/10/1444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930877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25/10/1444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559129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25/10/1444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402733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25/10/1444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430865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ABB09-4A1D-463E-8065-109CC2B7EFAA}" type="datetimeFigureOut">
              <a:rPr lang="ar-SA" smtClean="0"/>
              <a:t>25/10/1444</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30175215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052144"/>
            <a:ext cx="7776864" cy="458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67544" y="260648"/>
            <a:ext cx="7990656" cy="1470025"/>
          </a:xfrm>
        </p:spPr>
        <p:style>
          <a:lnRef idx="1">
            <a:schemeClr val="accent1"/>
          </a:lnRef>
          <a:fillRef idx="3">
            <a:schemeClr val="accent1"/>
          </a:fillRef>
          <a:effectRef idx="2">
            <a:schemeClr val="accent1"/>
          </a:effectRef>
          <a:fontRef idx="minor">
            <a:schemeClr val="lt1"/>
          </a:fontRef>
        </p:style>
        <p:txBody>
          <a:bodyPr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400" b="1" dirty="0" smtClean="0">
                <a:ln/>
                <a:solidFill>
                  <a:schemeClr val="accent3"/>
                </a:solidFill>
              </a:rPr>
              <a:t>Ionic liquids as a </a:t>
            </a:r>
            <a:r>
              <a:rPr lang="en-US" sz="2400" b="1" dirty="0">
                <a:ln/>
                <a:solidFill>
                  <a:schemeClr val="accent3"/>
                </a:solidFill>
              </a:rPr>
              <a:t>novel field in chemical and biochemical science and engineering ( Introduction, </a:t>
            </a:r>
            <a:r>
              <a:rPr lang="en-US" sz="2400" b="1" dirty="0" smtClean="0">
                <a:ln/>
                <a:solidFill>
                  <a:schemeClr val="accent3"/>
                </a:solidFill>
              </a:rPr>
              <a:t>importance, </a:t>
            </a:r>
            <a:r>
              <a:rPr lang="en-US" sz="2400" b="1" dirty="0">
                <a:ln/>
                <a:solidFill>
                  <a:schemeClr val="accent3"/>
                </a:solidFill>
              </a:rPr>
              <a:t>and applications )</a:t>
            </a:r>
            <a:endParaRPr lang="en-US" sz="2400" b="1" dirty="0">
              <a:ln/>
              <a:solidFill>
                <a:schemeClr val="accent3"/>
              </a:solidFill>
            </a:endParaRPr>
          </a:p>
        </p:txBody>
      </p:sp>
      <p:sp>
        <p:nvSpPr>
          <p:cNvPr id="5" name="Rectangle 4"/>
          <p:cNvSpPr/>
          <p:nvPr/>
        </p:nvSpPr>
        <p:spPr>
          <a:xfrm>
            <a:off x="5940152" y="1875444"/>
            <a:ext cx="2379682"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Safaa</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Rasheed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Yasin</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TextBox 18"/>
          <p:cNvSpPr txBox="1"/>
          <p:nvPr/>
        </p:nvSpPr>
        <p:spPr>
          <a:xfrm>
            <a:off x="6368209" y="1311151"/>
            <a:ext cx="2668287" cy="40011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rtl="0"/>
            <a:r>
              <a:rPr lang="en-US" sz="1000" b="1" dirty="0">
                <a:ln/>
                <a:solidFill>
                  <a:schemeClr val="accent3"/>
                </a:solidFill>
              </a:rPr>
              <a:t>University of Baghdad</a:t>
            </a:r>
            <a:br>
              <a:rPr lang="en-US" sz="1000" b="1" dirty="0">
                <a:ln/>
                <a:solidFill>
                  <a:schemeClr val="accent3"/>
                </a:solidFill>
              </a:rPr>
            </a:br>
            <a:r>
              <a:rPr lang="en-US" sz="1000" b="1" dirty="0">
                <a:ln/>
                <a:solidFill>
                  <a:schemeClr val="accent3"/>
                </a:solidFill>
              </a:rPr>
              <a:t>Al-</a:t>
            </a:r>
            <a:r>
              <a:rPr lang="en-US" sz="1000" b="1" dirty="0" err="1">
                <a:ln/>
                <a:solidFill>
                  <a:schemeClr val="accent3"/>
                </a:solidFill>
              </a:rPr>
              <a:t>khwarizmi</a:t>
            </a:r>
            <a:r>
              <a:rPr lang="en-US" sz="1000" b="1" dirty="0">
                <a:ln/>
                <a:solidFill>
                  <a:schemeClr val="accent3"/>
                </a:solidFill>
              </a:rPr>
              <a:t> College of Engineering</a:t>
            </a:r>
          </a:p>
        </p:txBody>
      </p:sp>
    </p:spTree>
    <p:extLst>
      <p:ext uri="{BB962C8B-B14F-4D97-AF65-F5344CB8AC3E}">
        <p14:creationId xmlns:p14="http://schemas.microsoft.com/office/powerpoint/2010/main" val="687712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115616" y="1772816"/>
            <a:ext cx="6689782" cy="2736304"/>
            <a:chOff x="1115616" y="2204864"/>
            <a:chExt cx="6689782" cy="2736304"/>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627759"/>
              <a:ext cx="2945366" cy="1890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204864"/>
              <a:ext cx="3974156"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itle 1"/>
          <p:cNvSpPr txBox="1">
            <a:spLocks/>
          </p:cNvSpPr>
          <p:nvPr/>
        </p:nvSpPr>
        <p:spPr>
          <a:xfrm>
            <a:off x="71500" y="116632"/>
            <a:ext cx="3240360" cy="504056"/>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n/>
                <a:solidFill>
                  <a:srgbClr val="00B050"/>
                </a:solidFill>
                <a:ea typeface="+mn-ea"/>
                <a:cs typeface="+mn-cs"/>
              </a:rPr>
              <a:t>Ionic Liquids</a:t>
            </a:r>
            <a:endParaRPr lang="en-US" sz="2400" b="1" dirty="0">
              <a:ln/>
              <a:solidFill>
                <a:srgbClr val="00B050"/>
              </a:solidFill>
            </a:endParaRPr>
          </a:p>
        </p:txBody>
      </p:sp>
      <p:sp>
        <p:nvSpPr>
          <p:cNvPr id="5" name="TextBox 4"/>
          <p:cNvSpPr txBox="1"/>
          <p:nvPr/>
        </p:nvSpPr>
        <p:spPr>
          <a:xfrm>
            <a:off x="467544" y="908720"/>
            <a:ext cx="3312368" cy="584775"/>
          </a:xfrm>
          <a:prstGeom prst="rect">
            <a:avLst/>
          </a:prstGeom>
          <a:noFill/>
        </p:spPr>
        <p:txBody>
          <a:bodyPr wrap="square" rtlCol="0">
            <a:spAutoFit/>
          </a:bodyPr>
          <a:lstStyle/>
          <a:p>
            <a:pPr marL="457200" indent="-457200" algn="l" rtl="0">
              <a:buFont typeface="Wingdings" pitchFamily="2" charset="2"/>
              <a:buChar char="Ø"/>
            </a:pPr>
            <a:r>
              <a:rPr lang="en-US" sz="3200" b="1" dirty="0" smtClean="0">
                <a:solidFill>
                  <a:srgbClr val="0000FF"/>
                </a:solidFill>
              </a:rPr>
              <a:t>Coal processing</a:t>
            </a:r>
            <a:endParaRPr lang="en-US" sz="3200" b="1" dirty="0">
              <a:solidFill>
                <a:srgbClr val="0000FF"/>
              </a:solidFill>
            </a:endParaRPr>
          </a:p>
        </p:txBody>
      </p:sp>
      <p:sp>
        <p:nvSpPr>
          <p:cNvPr id="7" name="TextBox 6"/>
          <p:cNvSpPr txBox="1"/>
          <p:nvPr/>
        </p:nvSpPr>
        <p:spPr>
          <a:xfrm>
            <a:off x="1774150" y="4725144"/>
            <a:ext cx="6066669" cy="1200329"/>
          </a:xfrm>
          <a:prstGeom prst="rect">
            <a:avLst/>
          </a:prstGeom>
          <a:noFill/>
        </p:spPr>
        <p:txBody>
          <a:bodyPr wrap="square" rtlCol="0">
            <a:spAutoFit/>
          </a:bodyPr>
          <a:lstStyle/>
          <a:p>
            <a:pPr algn="ctr" rtl="0"/>
            <a:r>
              <a:rPr lang="en-US" sz="2400" b="1" dirty="0" smtClean="0"/>
              <a:t>Pretreatment with ionic liquid causes change of the coal structure allowing better gasification  </a:t>
            </a:r>
            <a:endParaRPr lang="en-US" sz="2400" b="1" dirty="0"/>
          </a:p>
        </p:txBody>
      </p:sp>
    </p:spTree>
    <p:extLst>
      <p:ext uri="{BB962C8B-B14F-4D97-AF65-F5344CB8AC3E}">
        <p14:creationId xmlns:p14="http://schemas.microsoft.com/office/powerpoint/2010/main" val="3956292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2674640" cy="648072"/>
          </a:xfrm>
        </p:spPr>
        <p:txBody>
          <a:bodyPr>
            <a:noAutofit/>
          </a:bodyPr>
          <a:lstStyle/>
          <a:p>
            <a:pPr marL="457200" indent="-457200" algn="l">
              <a:buFont typeface="Wingdings" pitchFamily="2" charset="2"/>
              <a:buChar char="Ø"/>
            </a:pPr>
            <a:r>
              <a:rPr lang="en-US" sz="3200" b="1" dirty="0" smtClean="0">
                <a:solidFill>
                  <a:srgbClr val="0000FF"/>
                </a:solidFill>
              </a:rPr>
              <a:t>Separation</a:t>
            </a:r>
            <a:endParaRPr lang="en-US" sz="3200" b="1" dirty="0">
              <a:solidFill>
                <a:srgbClr val="0000FF"/>
              </a:solidFill>
            </a:endParaRPr>
          </a:p>
        </p:txBody>
      </p:sp>
      <p:sp>
        <p:nvSpPr>
          <p:cNvPr id="3" name="Content Placeholder 2"/>
          <p:cNvSpPr>
            <a:spLocks noGrp="1"/>
          </p:cNvSpPr>
          <p:nvPr>
            <p:ph idx="1"/>
          </p:nvPr>
        </p:nvSpPr>
        <p:spPr>
          <a:xfrm>
            <a:off x="457200" y="1600201"/>
            <a:ext cx="8229600" cy="1756791"/>
          </a:xfrm>
          <a:solidFill>
            <a:schemeClr val="accent5">
              <a:lumMod val="60000"/>
              <a:lumOff val="40000"/>
            </a:schemeClr>
          </a:solidFill>
        </p:spPr>
        <p:txBody>
          <a:bodyPr>
            <a:normAutofit/>
          </a:bodyPr>
          <a:lstStyle/>
          <a:p>
            <a:pPr marL="0" indent="0" algn="just">
              <a:buNone/>
            </a:pPr>
            <a:r>
              <a:rPr lang="en-US" sz="2400" b="1" dirty="0" smtClean="0">
                <a:solidFill>
                  <a:srgbClr val="FFFF0D"/>
                </a:solidFill>
              </a:rPr>
              <a:t>Separation and purification: Due to their unique physicochemical properties, ionic liquids are well suited as solvents for separation and purification (e.g. Extraction of </a:t>
            </a:r>
            <a:r>
              <a:rPr lang="en-US" sz="2400" b="1" dirty="0" err="1" smtClean="0">
                <a:solidFill>
                  <a:srgbClr val="FFFF0D"/>
                </a:solidFill>
              </a:rPr>
              <a:t>butanol</a:t>
            </a:r>
            <a:r>
              <a:rPr lang="en-US" sz="2400" b="1" dirty="0" smtClean="0">
                <a:solidFill>
                  <a:srgbClr val="FFFF0D"/>
                </a:solidFill>
              </a:rPr>
              <a:t> from the fermentation broth by using ionic liquids.</a:t>
            </a:r>
          </a:p>
          <a:p>
            <a:pPr marL="0" indent="0" algn="just">
              <a:buNone/>
            </a:pPr>
            <a:endParaRPr lang="en-US" sz="2400" b="1" dirty="0">
              <a:solidFill>
                <a:srgbClr val="FFFF0D"/>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509566"/>
            <a:ext cx="3087786" cy="3087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71500" y="116632"/>
            <a:ext cx="3240360" cy="504056"/>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n/>
                <a:solidFill>
                  <a:srgbClr val="00B050"/>
                </a:solidFill>
                <a:ea typeface="+mn-ea"/>
                <a:cs typeface="+mn-cs"/>
              </a:rPr>
              <a:t>Ionic Liquids</a:t>
            </a:r>
            <a:endParaRPr lang="en-US" sz="2400" b="1" dirty="0">
              <a:ln/>
              <a:solidFill>
                <a:srgbClr val="00B050"/>
              </a:solidFill>
            </a:endParaRPr>
          </a:p>
        </p:txBody>
      </p:sp>
    </p:spTree>
    <p:extLst>
      <p:ext uri="{BB962C8B-B14F-4D97-AF65-F5344CB8AC3E}">
        <p14:creationId xmlns:p14="http://schemas.microsoft.com/office/powerpoint/2010/main" val="3280143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rmAutofit/>
          </a:bodyPr>
          <a:lstStyle/>
          <a:p>
            <a:pPr marL="457200" indent="-457200" algn="l">
              <a:buFont typeface="Wingdings" pitchFamily="2" charset="2"/>
              <a:buChar char="Ø"/>
            </a:pPr>
            <a:r>
              <a:rPr lang="en-US" sz="3200" b="1" dirty="0" smtClean="0">
                <a:solidFill>
                  <a:srgbClr val="0000FF"/>
                </a:solidFill>
              </a:rPr>
              <a:t>Gas handling</a:t>
            </a:r>
            <a:endParaRPr lang="en-US" sz="3200" b="1" dirty="0">
              <a:solidFill>
                <a:srgbClr val="0000FF"/>
              </a:solidFill>
            </a:endParaRPr>
          </a:p>
        </p:txBody>
      </p:sp>
      <p:sp>
        <p:nvSpPr>
          <p:cNvPr id="3" name="Content Placeholder 2"/>
          <p:cNvSpPr>
            <a:spLocks noGrp="1"/>
          </p:cNvSpPr>
          <p:nvPr>
            <p:ph idx="1"/>
          </p:nvPr>
        </p:nvSpPr>
        <p:spPr/>
        <p:txBody>
          <a:bodyPr/>
          <a:lstStyle/>
          <a:p>
            <a:pPr marL="0" indent="0">
              <a:buNone/>
            </a:pPr>
            <a:r>
              <a:rPr lang="en-US" b="1" dirty="0" smtClean="0">
                <a:solidFill>
                  <a:schemeClr val="tx1">
                    <a:lumMod val="50000"/>
                    <a:lumOff val="50000"/>
                  </a:schemeClr>
                </a:solidFill>
              </a:rPr>
              <a:t>Ionic liquids can be used instead of pressurized cylinders as a transport medium for reactive gases such as </a:t>
            </a:r>
            <a:r>
              <a:rPr lang="en-US" b="1" dirty="0" err="1" smtClean="0">
                <a:solidFill>
                  <a:schemeClr val="tx1">
                    <a:lumMod val="50000"/>
                    <a:lumOff val="50000"/>
                  </a:schemeClr>
                </a:solidFill>
              </a:rPr>
              <a:t>trifluoroborane</a:t>
            </a:r>
            <a:r>
              <a:rPr lang="en-US" b="1" dirty="0" smtClean="0">
                <a:solidFill>
                  <a:schemeClr val="tx1">
                    <a:lumMod val="50000"/>
                    <a:lumOff val="50000"/>
                  </a:schemeClr>
                </a:solidFill>
              </a:rPr>
              <a:t>, phosphine and arsine.</a:t>
            </a:r>
          </a:p>
          <a:p>
            <a:pPr>
              <a:buFont typeface="Courier New" pitchFamily="49" charset="0"/>
              <a:buChar char="o"/>
            </a:pPr>
            <a:r>
              <a:rPr lang="en-US" b="1" dirty="0" smtClean="0">
                <a:solidFill>
                  <a:schemeClr val="accent3">
                    <a:lumMod val="75000"/>
                  </a:schemeClr>
                </a:solidFill>
              </a:rPr>
              <a:t>Thermal stability</a:t>
            </a:r>
          </a:p>
          <a:p>
            <a:pPr>
              <a:buFont typeface="Courier New" pitchFamily="49" charset="0"/>
              <a:buChar char="o"/>
            </a:pPr>
            <a:r>
              <a:rPr lang="en-US" b="1" dirty="0" smtClean="0">
                <a:solidFill>
                  <a:schemeClr val="accent3">
                    <a:lumMod val="75000"/>
                  </a:schemeClr>
                </a:solidFill>
              </a:rPr>
              <a:t>Low vapor pressure</a:t>
            </a:r>
          </a:p>
          <a:p>
            <a:pPr>
              <a:buFont typeface="Courier New" pitchFamily="49" charset="0"/>
              <a:buChar char="o"/>
            </a:pPr>
            <a:r>
              <a:rPr lang="en-US" b="1" dirty="0" smtClean="0">
                <a:solidFill>
                  <a:schemeClr val="accent3">
                    <a:lumMod val="75000"/>
                  </a:schemeClr>
                </a:solidFill>
              </a:rPr>
              <a:t>solvation </a:t>
            </a:r>
            <a:endParaRPr lang="en-US" b="1" dirty="0">
              <a:solidFill>
                <a:schemeClr val="accent3">
                  <a:lumMod val="75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789" y="3356992"/>
            <a:ext cx="2587724" cy="2652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71500" y="116632"/>
            <a:ext cx="3240360" cy="504056"/>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n/>
                <a:solidFill>
                  <a:srgbClr val="00B050"/>
                </a:solidFill>
                <a:ea typeface="+mn-ea"/>
                <a:cs typeface="+mn-cs"/>
              </a:rPr>
              <a:t>Ionic Liquids</a:t>
            </a:r>
            <a:endParaRPr lang="en-US" sz="2400" b="1" dirty="0">
              <a:ln/>
              <a:solidFill>
                <a:srgbClr val="00B050"/>
              </a:solidFill>
            </a:endParaRPr>
          </a:p>
        </p:txBody>
      </p:sp>
    </p:spTree>
    <p:extLst>
      <p:ext uri="{BB962C8B-B14F-4D97-AF65-F5344CB8AC3E}">
        <p14:creationId xmlns:p14="http://schemas.microsoft.com/office/powerpoint/2010/main" val="2428356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3466728" cy="1143000"/>
          </a:xfrm>
        </p:spPr>
        <p:txBody>
          <a:bodyPr>
            <a:normAutofit/>
          </a:bodyPr>
          <a:lstStyle/>
          <a:p>
            <a:pPr algn="l"/>
            <a:r>
              <a:rPr lang="en-US" sz="3200" b="1" dirty="0" smtClean="0">
                <a:solidFill>
                  <a:srgbClr val="0000FF"/>
                </a:solidFill>
              </a:rPr>
              <a:t>Chemical synthesis</a:t>
            </a:r>
            <a:endParaRPr lang="en-US" sz="3200" b="1" dirty="0">
              <a:solidFill>
                <a:srgbClr val="0000FF"/>
              </a:solidFill>
            </a:endParaRPr>
          </a:p>
        </p:txBody>
      </p:sp>
      <p:sp>
        <p:nvSpPr>
          <p:cNvPr id="3" name="Content Placeholder 2"/>
          <p:cNvSpPr>
            <a:spLocks noGrp="1"/>
          </p:cNvSpPr>
          <p:nvPr>
            <p:ph idx="1"/>
          </p:nvPr>
        </p:nvSpPr>
        <p:spPr>
          <a:xfrm>
            <a:off x="457200" y="1600200"/>
            <a:ext cx="4834880" cy="4347515"/>
          </a:xfrm>
        </p:spPr>
        <p:txBody>
          <a:bodyPr>
            <a:normAutofit lnSpcReduction="10000"/>
          </a:bodyPr>
          <a:lstStyle/>
          <a:p>
            <a:pPr marL="0" indent="0" algn="just">
              <a:buNone/>
            </a:pPr>
            <a:r>
              <a:rPr lang="en-US" sz="2400" dirty="0" smtClean="0">
                <a:solidFill>
                  <a:srgbClr val="00B050"/>
                </a:solidFill>
              </a:rPr>
              <a:t>Ionic liquid have been used as solvents for many types of reactions. The advantage of using an ionic liquid instead of a common solvent in the reaction is that the reaction rate is several times faster than that of a conventional organic solvent, and the mixture of the ionic liquid and the catalyst used can be reused. Studies have shown that ionic liquids act as both solvents and catalysts during the reaction process. </a:t>
            </a:r>
          </a:p>
        </p:txBody>
      </p:sp>
      <p:pic>
        <p:nvPicPr>
          <p:cNvPr id="4098"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371642" y="2060849"/>
            <a:ext cx="333320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71642" y="4499828"/>
            <a:ext cx="2422266" cy="369332"/>
          </a:xfrm>
          <a:prstGeom prst="rect">
            <a:avLst/>
          </a:prstGeom>
          <a:noFill/>
        </p:spPr>
        <p:txBody>
          <a:bodyPr wrap="none" rtlCol="0">
            <a:spAutoFit/>
          </a:bodyPr>
          <a:lstStyle/>
          <a:p>
            <a:pPr algn="l" rtl="0"/>
            <a:r>
              <a:rPr lang="en-US" dirty="0">
                <a:solidFill>
                  <a:srgbClr val="00B050"/>
                </a:solidFill>
              </a:rPr>
              <a:t>Ac2O : Acetic anhydride</a:t>
            </a:r>
          </a:p>
        </p:txBody>
      </p:sp>
      <p:pic>
        <p:nvPicPr>
          <p:cNvPr id="4100" name="Picture 4" descr="Acetic anhydr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400" y="5013176"/>
            <a:ext cx="1428750" cy="923925"/>
          </a:xfrm>
          <a:prstGeom prst="rect">
            <a:avLst/>
          </a:prstGeom>
        </p:spPr>
        <p:style>
          <a:lnRef idx="0">
            <a:schemeClr val="accent3"/>
          </a:lnRef>
          <a:fillRef idx="3">
            <a:schemeClr val="accent3"/>
          </a:fillRef>
          <a:effectRef idx="3">
            <a:schemeClr val="accent3"/>
          </a:effectRef>
          <a:fontRef idx="minor">
            <a:schemeClr val="lt1"/>
          </a:fontRef>
        </p:style>
      </p:pic>
      <p:sp>
        <p:nvSpPr>
          <p:cNvPr id="7" name="Title 1"/>
          <p:cNvSpPr txBox="1">
            <a:spLocks/>
          </p:cNvSpPr>
          <p:nvPr/>
        </p:nvSpPr>
        <p:spPr>
          <a:xfrm>
            <a:off x="71500" y="116632"/>
            <a:ext cx="3240360" cy="504056"/>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n/>
                <a:solidFill>
                  <a:srgbClr val="00B050"/>
                </a:solidFill>
                <a:ea typeface="+mn-ea"/>
                <a:cs typeface="+mn-cs"/>
              </a:rPr>
              <a:t>Ionic Liquids</a:t>
            </a:r>
            <a:endParaRPr lang="en-US" sz="2400" b="1" dirty="0">
              <a:ln/>
              <a:solidFill>
                <a:srgbClr val="00B050"/>
              </a:solidFill>
            </a:endParaRPr>
          </a:p>
        </p:txBody>
      </p:sp>
    </p:spTree>
    <p:extLst>
      <p:ext uri="{BB962C8B-B14F-4D97-AF65-F5344CB8AC3E}">
        <p14:creationId xmlns:p14="http://schemas.microsoft.com/office/powerpoint/2010/main" val="3964480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678"/>
            <a:ext cx="3250704" cy="634082"/>
          </a:xfrm>
        </p:spPr>
        <p:txBody>
          <a:bodyPr>
            <a:normAutofit/>
          </a:bodyPr>
          <a:lstStyle/>
          <a:p>
            <a:pPr marL="457200" indent="-457200" algn="l">
              <a:buFont typeface="Wingdings" pitchFamily="2" charset="2"/>
              <a:buChar char="Ø"/>
            </a:pPr>
            <a:r>
              <a:rPr lang="en-US" sz="3200" b="1" dirty="0" smtClean="0">
                <a:solidFill>
                  <a:srgbClr val="0000FF"/>
                </a:solidFill>
              </a:rPr>
              <a:t>West recycling</a:t>
            </a:r>
            <a:endParaRPr lang="en-US" sz="3200" b="1" dirty="0">
              <a:solidFill>
                <a:srgbClr val="0000FF"/>
              </a:solidFill>
            </a:endParaRPr>
          </a:p>
        </p:txBody>
      </p:sp>
      <p:sp>
        <p:nvSpPr>
          <p:cNvPr id="3" name="Content Placeholder 2"/>
          <p:cNvSpPr>
            <a:spLocks noGrp="1"/>
          </p:cNvSpPr>
          <p:nvPr>
            <p:ph idx="1"/>
          </p:nvPr>
        </p:nvSpPr>
        <p:spPr/>
        <p:txBody>
          <a:bodyPr/>
          <a:lstStyle/>
          <a:p>
            <a:pPr marL="0" indent="0" algn="just">
              <a:buNone/>
            </a:pPr>
            <a:r>
              <a:rPr lang="en-US" dirty="0" smtClean="0"/>
              <a:t>They offer the specificity required to separate similar compounds from each other, such as separating polymers in plastic waste streams. This has been achieved using lower temperature extraction processes than current approaches and could help avoid incinerating plastics or dumping them in landfill</a:t>
            </a:r>
            <a:endParaRPr lang="en-US" dirty="0"/>
          </a:p>
        </p:txBody>
      </p:sp>
      <p:sp>
        <p:nvSpPr>
          <p:cNvPr id="4" name="Title 1"/>
          <p:cNvSpPr txBox="1">
            <a:spLocks/>
          </p:cNvSpPr>
          <p:nvPr/>
        </p:nvSpPr>
        <p:spPr>
          <a:xfrm>
            <a:off x="71500" y="116632"/>
            <a:ext cx="3240360" cy="504056"/>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n/>
                <a:solidFill>
                  <a:srgbClr val="00B050"/>
                </a:solidFill>
                <a:ea typeface="+mn-ea"/>
                <a:cs typeface="+mn-cs"/>
              </a:rPr>
              <a:t>Ionic Liquids</a:t>
            </a:r>
            <a:endParaRPr lang="en-US" sz="2400" b="1" dirty="0">
              <a:ln/>
              <a:solidFill>
                <a:srgbClr val="00B05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960" y="5301208"/>
            <a:ext cx="11049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0858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5263108"/>
            <a:ext cx="109537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246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indent="-457200" algn="l">
              <a:buFont typeface="Wingdings" pitchFamily="2" charset="2"/>
              <a:buChar char="Ø"/>
            </a:pPr>
            <a:r>
              <a:rPr lang="en-US" sz="3200" b="1" dirty="0" smtClean="0">
                <a:solidFill>
                  <a:srgbClr val="0000FF"/>
                </a:solidFill>
              </a:rPr>
              <a:t>Biomedicine</a:t>
            </a:r>
            <a:endParaRPr lang="en-US" sz="3200" b="1" dirty="0">
              <a:solidFill>
                <a:srgbClr val="0000FF"/>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047796"/>
            <a:ext cx="4680520" cy="539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71500" y="116632"/>
            <a:ext cx="3240360" cy="504056"/>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n/>
                <a:solidFill>
                  <a:srgbClr val="00B050"/>
                </a:solidFill>
                <a:ea typeface="+mn-ea"/>
                <a:cs typeface="+mn-cs"/>
              </a:rPr>
              <a:t>Ionic Liquids</a:t>
            </a:r>
            <a:endParaRPr lang="en-US" sz="2400" b="1" dirty="0">
              <a:ln/>
              <a:solidFill>
                <a:srgbClr val="00B050"/>
              </a:solidFill>
            </a:endParaRPr>
          </a:p>
        </p:txBody>
      </p:sp>
    </p:spTree>
    <p:extLst>
      <p:ext uri="{BB962C8B-B14F-4D97-AF65-F5344CB8AC3E}">
        <p14:creationId xmlns:p14="http://schemas.microsoft.com/office/powerpoint/2010/main" val="1404415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352" y="548680"/>
            <a:ext cx="8229600" cy="1143000"/>
          </a:xfrm>
        </p:spPr>
        <p:txBody>
          <a:bodyPr>
            <a:normAutofit/>
          </a:bodyPr>
          <a:lstStyle/>
          <a:p>
            <a:pPr algn="l"/>
            <a:r>
              <a:rPr lang="en-US" sz="3200" b="1" dirty="0">
                <a:solidFill>
                  <a:srgbClr val="0000FF"/>
                </a:solidFill>
              </a:rPr>
              <a:t>Recovery and purification of ionic liquids from</a:t>
            </a:r>
            <a:br>
              <a:rPr lang="en-US" sz="3200" b="1" dirty="0">
                <a:solidFill>
                  <a:srgbClr val="0000FF"/>
                </a:solidFill>
              </a:rPr>
            </a:br>
            <a:r>
              <a:rPr lang="en-US" sz="3200" b="1" dirty="0">
                <a:solidFill>
                  <a:srgbClr val="0000FF"/>
                </a:solidFill>
              </a:rPr>
              <a:t>solutions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060848"/>
            <a:ext cx="7409137"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71500" y="116632"/>
            <a:ext cx="3240360" cy="504056"/>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n/>
                <a:solidFill>
                  <a:srgbClr val="00B050"/>
                </a:solidFill>
                <a:ea typeface="+mn-ea"/>
                <a:cs typeface="+mn-cs"/>
              </a:rPr>
              <a:t>Ionic Liquids</a:t>
            </a:r>
            <a:endParaRPr lang="en-US" sz="2400" b="1" dirty="0">
              <a:ln/>
              <a:solidFill>
                <a:srgbClr val="00B050"/>
              </a:solidFill>
            </a:endParaRPr>
          </a:p>
        </p:txBody>
      </p:sp>
    </p:spTree>
    <p:extLst>
      <p:ext uri="{BB962C8B-B14F-4D97-AF65-F5344CB8AC3E}">
        <p14:creationId xmlns:p14="http://schemas.microsoft.com/office/powerpoint/2010/main" val="3246465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1500" y="116632"/>
            <a:ext cx="3240360" cy="504056"/>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n/>
                <a:solidFill>
                  <a:srgbClr val="00B050"/>
                </a:solidFill>
                <a:ea typeface="+mn-ea"/>
                <a:cs typeface="+mn-cs"/>
              </a:rPr>
              <a:t>Ionic Liquids</a:t>
            </a:r>
            <a:endParaRPr lang="en-US" sz="2400" b="1" dirty="0">
              <a:ln/>
              <a:solidFill>
                <a:srgbClr val="00B050"/>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7692752" cy="326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9552" y="548680"/>
            <a:ext cx="6175730" cy="584775"/>
          </a:xfrm>
          <a:prstGeom prst="rect">
            <a:avLst/>
          </a:prstGeom>
          <a:noFill/>
        </p:spPr>
        <p:txBody>
          <a:bodyPr wrap="none" rtlCol="0">
            <a:spAutoFit/>
          </a:bodyPr>
          <a:lstStyle/>
          <a:p>
            <a:pPr algn="l"/>
            <a:r>
              <a:rPr lang="en-US" sz="3200" dirty="0">
                <a:solidFill>
                  <a:srgbClr val="0000FF"/>
                </a:solidFill>
              </a:rPr>
              <a:t>Case studies: </a:t>
            </a:r>
            <a:r>
              <a:rPr lang="en-US" sz="3200" dirty="0" smtClean="0">
                <a:solidFill>
                  <a:srgbClr val="0000FF"/>
                </a:solidFill>
              </a:rPr>
              <a:t>dimerization </a:t>
            </a:r>
            <a:r>
              <a:rPr lang="en-US" sz="3200" dirty="0">
                <a:solidFill>
                  <a:srgbClr val="0000FF"/>
                </a:solidFill>
              </a:rPr>
              <a:t>reactions</a:t>
            </a:r>
          </a:p>
        </p:txBody>
      </p:sp>
      <p:sp>
        <p:nvSpPr>
          <p:cNvPr id="8" name="TextBox 7"/>
          <p:cNvSpPr txBox="1"/>
          <p:nvPr/>
        </p:nvSpPr>
        <p:spPr>
          <a:xfrm>
            <a:off x="683567" y="4581128"/>
            <a:ext cx="7692753" cy="2123658"/>
          </a:xfrm>
          <a:prstGeom prst="rect">
            <a:avLst/>
          </a:prstGeom>
          <a:noFill/>
        </p:spPr>
        <p:txBody>
          <a:bodyPr wrap="square" rtlCol="0">
            <a:spAutoFit/>
          </a:bodyPr>
          <a:lstStyle/>
          <a:p>
            <a:pPr algn="just" rtl="0"/>
            <a:r>
              <a:rPr lang="en-US" sz="2400" b="1" dirty="0">
                <a:solidFill>
                  <a:schemeClr val="accent1">
                    <a:lumMod val="75000"/>
                  </a:schemeClr>
                </a:solidFill>
              </a:rPr>
              <a:t>The IFP (France) has developed a biphasic process </a:t>
            </a:r>
            <a:r>
              <a:rPr lang="en-US" sz="2400" b="1" dirty="0" smtClean="0">
                <a:solidFill>
                  <a:schemeClr val="accent1">
                    <a:lumMod val="75000"/>
                  </a:schemeClr>
                </a:solidFill>
              </a:rPr>
              <a:t>named </a:t>
            </a:r>
            <a:r>
              <a:rPr lang="en-US" sz="2400" b="1" dirty="0" err="1" smtClean="0">
                <a:solidFill>
                  <a:schemeClr val="accent1">
                    <a:lumMod val="75000"/>
                  </a:schemeClr>
                </a:solidFill>
              </a:rPr>
              <a:t>Difasol</a:t>
            </a:r>
            <a:r>
              <a:rPr lang="en-US" sz="2400" b="1" dirty="0">
                <a:solidFill>
                  <a:schemeClr val="accent1">
                    <a:lumMod val="75000"/>
                  </a:schemeClr>
                </a:solidFill>
              </a:rPr>
              <a:t>, where the </a:t>
            </a:r>
            <a:r>
              <a:rPr lang="en-US" sz="2400" b="1" dirty="0" err="1">
                <a:solidFill>
                  <a:schemeClr val="accent1">
                    <a:lumMod val="75000"/>
                  </a:schemeClr>
                </a:solidFill>
              </a:rPr>
              <a:t>chloroaluminate</a:t>
            </a:r>
            <a:r>
              <a:rPr lang="en-US" sz="2400" b="1" dirty="0">
                <a:solidFill>
                  <a:schemeClr val="accent1">
                    <a:lumMod val="75000"/>
                  </a:schemeClr>
                </a:solidFill>
              </a:rPr>
              <a:t>(III) ionic liquid is used </a:t>
            </a:r>
            <a:r>
              <a:rPr lang="en-US" sz="2400" b="1" dirty="0" smtClean="0">
                <a:solidFill>
                  <a:schemeClr val="accent1">
                    <a:lumMod val="75000"/>
                  </a:schemeClr>
                </a:solidFill>
              </a:rPr>
              <a:t>as solvent </a:t>
            </a:r>
            <a:r>
              <a:rPr lang="en-US" sz="2400" b="1" dirty="0">
                <a:solidFill>
                  <a:schemeClr val="accent1">
                    <a:lumMod val="75000"/>
                  </a:schemeClr>
                </a:solidFill>
              </a:rPr>
              <a:t>for the nickel-</a:t>
            </a:r>
            <a:r>
              <a:rPr lang="en-US" sz="2400" b="1" dirty="0" err="1">
                <a:solidFill>
                  <a:schemeClr val="accent1">
                    <a:lumMod val="75000"/>
                  </a:schemeClr>
                </a:solidFill>
              </a:rPr>
              <a:t>catalysed</a:t>
            </a:r>
            <a:r>
              <a:rPr lang="en-US" sz="2400" b="1" dirty="0">
                <a:solidFill>
                  <a:schemeClr val="accent1">
                    <a:lumMod val="75000"/>
                  </a:schemeClr>
                </a:solidFill>
              </a:rPr>
              <a:t> </a:t>
            </a:r>
            <a:r>
              <a:rPr lang="en-US" sz="2400" b="1" dirty="0" smtClean="0">
                <a:solidFill>
                  <a:srgbClr val="0000FF"/>
                </a:solidFill>
              </a:rPr>
              <a:t>dimerization</a:t>
            </a:r>
            <a:r>
              <a:rPr lang="en-US" sz="2400" b="1" dirty="0" smtClean="0">
                <a:solidFill>
                  <a:schemeClr val="accent1">
                    <a:lumMod val="75000"/>
                  </a:schemeClr>
                </a:solidFill>
              </a:rPr>
              <a:t> </a:t>
            </a:r>
            <a:r>
              <a:rPr lang="en-US" sz="2400" b="1" dirty="0">
                <a:solidFill>
                  <a:schemeClr val="accent1">
                    <a:lumMod val="75000"/>
                  </a:schemeClr>
                </a:solidFill>
              </a:rPr>
              <a:t>reactions</a:t>
            </a:r>
            <a:r>
              <a:rPr lang="en-US" sz="2400" b="1" dirty="0" smtClean="0">
                <a:solidFill>
                  <a:schemeClr val="accent1">
                    <a:lumMod val="75000"/>
                  </a:schemeClr>
                </a:solidFill>
              </a:rPr>
              <a:t>.</a:t>
            </a:r>
          </a:p>
          <a:p>
            <a:pPr algn="just" rtl="0"/>
            <a:r>
              <a:rPr lang="en-US" sz="2000" b="1" dirty="0" smtClean="0">
                <a:solidFill>
                  <a:srgbClr val="0000FF"/>
                </a:solidFill>
              </a:rPr>
              <a:t>dimerization is </a:t>
            </a:r>
            <a:r>
              <a:rPr lang="en-US" sz="2000" b="1" dirty="0">
                <a:solidFill>
                  <a:srgbClr val="0000FF"/>
                </a:solidFill>
              </a:rPr>
              <a:t>a process where two molecules of similar chemical composition come together to form a single polymer known as a </a:t>
            </a:r>
            <a:r>
              <a:rPr lang="en-US" sz="2000" b="1" dirty="0" smtClean="0">
                <a:solidFill>
                  <a:srgbClr val="0000FF"/>
                </a:solidFill>
              </a:rPr>
              <a:t>dimer.  </a:t>
            </a:r>
            <a:endParaRPr lang="en-US" sz="2000" b="1" dirty="0">
              <a:solidFill>
                <a:srgbClr val="0000FF"/>
              </a:solidFill>
            </a:endParaRPr>
          </a:p>
        </p:txBody>
      </p:sp>
    </p:spTree>
    <p:extLst>
      <p:ext uri="{BB962C8B-B14F-4D97-AF65-F5344CB8AC3E}">
        <p14:creationId xmlns:p14="http://schemas.microsoft.com/office/powerpoint/2010/main" val="733432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447" y="1412776"/>
            <a:ext cx="4935785" cy="364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75166" y="5201905"/>
            <a:ext cx="7488891" cy="1323439"/>
          </a:xfrm>
          <a:prstGeom prst="rect">
            <a:avLst/>
          </a:prstGeom>
          <a:noFill/>
        </p:spPr>
        <p:txBody>
          <a:bodyPr wrap="square" rtlCol="0">
            <a:spAutoFit/>
          </a:bodyPr>
          <a:lstStyle/>
          <a:p>
            <a:pPr algn="just" rtl="0"/>
            <a:r>
              <a:rPr lang="en-US" sz="2000" b="1" dirty="0">
                <a:solidFill>
                  <a:srgbClr val="0000FF"/>
                </a:solidFill>
              </a:rPr>
              <a:t>Concept of the removal of multiple pollutants from </a:t>
            </a:r>
            <a:r>
              <a:rPr lang="en-US" sz="2000" b="1" dirty="0" smtClean="0">
                <a:solidFill>
                  <a:srgbClr val="0000FF"/>
                </a:solidFill>
              </a:rPr>
              <a:t>water using </a:t>
            </a:r>
            <a:r>
              <a:rPr lang="en-US" sz="2000" b="1" dirty="0">
                <a:solidFill>
                  <a:srgbClr val="0000FF"/>
                </a:solidFill>
              </a:rPr>
              <a:t>magnetic </a:t>
            </a:r>
            <a:r>
              <a:rPr lang="en-US" sz="2000" b="1" dirty="0" err="1">
                <a:solidFill>
                  <a:srgbClr val="0000FF"/>
                </a:solidFill>
              </a:rPr>
              <a:t>polyoxometalate</a:t>
            </a:r>
            <a:r>
              <a:rPr lang="en-US" sz="2000" b="1" dirty="0">
                <a:solidFill>
                  <a:srgbClr val="0000FF"/>
                </a:solidFill>
              </a:rPr>
              <a:t> supported ionic liquid </a:t>
            </a:r>
            <a:r>
              <a:rPr lang="en-US" sz="2000" b="1" dirty="0" smtClean="0">
                <a:solidFill>
                  <a:srgbClr val="0000FF"/>
                </a:solidFill>
              </a:rPr>
              <a:t>phases (</a:t>
            </a:r>
            <a:r>
              <a:rPr lang="en-US" sz="2000" b="1" dirty="0" err="1">
                <a:solidFill>
                  <a:srgbClr val="0000FF"/>
                </a:solidFill>
              </a:rPr>
              <a:t>magPOM</a:t>
            </a:r>
            <a:r>
              <a:rPr lang="en-US" sz="2000" b="1" dirty="0">
                <a:solidFill>
                  <a:srgbClr val="0000FF"/>
                </a:solidFill>
              </a:rPr>
              <a:t>-SILPs). Color scheme (bottom right): teal </a:t>
            </a:r>
            <a:r>
              <a:rPr lang="en-US" sz="2000" b="1" dirty="0" err="1">
                <a:solidFill>
                  <a:srgbClr val="0000FF"/>
                </a:solidFill>
              </a:rPr>
              <a:t>polyhedra</a:t>
            </a:r>
            <a:r>
              <a:rPr lang="en-US" sz="2000" b="1" dirty="0">
                <a:solidFill>
                  <a:srgbClr val="0000FF"/>
                </a:solidFill>
              </a:rPr>
              <a:t> [WO6</a:t>
            </a:r>
            <a:r>
              <a:rPr lang="en-US" sz="2000" b="1" dirty="0" smtClean="0">
                <a:solidFill>
                  <a:srgbClr val="0000FF"/>
                </a:solidFill>
              </a:rPr>
              <a:t>], gray </a:t>
            </a:r>
            <a:r>
              <a:rPr lang="en-US" sz="2000" b="1" dirty="0">
                <a:solidFill>
                  <a:srgbClr val="0000FF"/>
                </a:solidFill>
              </a:rPr>
              <a:t>C, red O, blue N, white H.</a:t>
            </a:r>
          </a:p>
        </p:txBody>
      </p:sp>
      <p:sp>
        <p:nvSpPr>
          <p:cNvPr id="6" name="Title 1"/>
          <p:cNvSpPr txBox="1">
            <a:spLocks/>
          </p:cNvSpPr>
          <p:nvPr/>
        </p:nvSpPr>
        <p:spPr>
          <a:xfrm>
            <a:off x="71500" y="116632"/>
            <a:ext cx="3240360" cy="504056"/>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n/>
                <a:solidFill>
                  <a:srgbClr val="00B050"/>
                </a:solidFill>
                <a:ea typeface="+mn-ea"/>
                <a:cs typeface="+mn-cs"/>
              </a:rPr>
              <a:t>Ionic Liquids</a:t>
            </a:r>
            <a:endParaRPr lang="en-US" sz="2400" b="1" dirty="0">
              <a:ln/>
              <a:solidFill>
                <a:srgbClr val="00B050"/>
              </a:solidFill>
            </a:endParaRPr>
          </a:p>
        </p:txBody>
      </p:sp>
      <p:sp>
        <p:nvSpPr>
          <p:cNvPr id="5" name="TextBox 4"/>
          <p:cNvSpPr txBox="1"/>
          <p:nvPr/>
        </p:nvSpPr>
        <p:spPr>
          <a:xfrm>
            <a:off x="467544" y="605118"/>
            <a:ext cx="7200800" cy="584775"/>
          </a:xfrm>
          <a:prstGeom prst="rect">
            <a:avLst/>
          </a:prstGeom>
          <a:noFill/>
        </p:spPr>
        <p:txBody>
          <a:bodyPr wrap="square" rtlCol="0">
            <a:spAutoFit/>
          </a:bodyPr>
          <a:lstStyle/>
          <a:p>
            <a:pPr algn="l" rtl="0"/>
            <a:r>
              <a:rPr lang="en-US" sz="3200" dirty="0">
                <a:solidFill>
                  <a:srgbClr val="0000FF"/>
                </a:solidFill>
              </a:rPr>
              <a:t>Case studies</a:t>
            </a:r>
            <a:r>
              <a:rPr lang="en-US" sz="3200" dirty="0" smtClean="0">
                <a:solidFill>
                  <a:srgbClr val="0000FF"/>
                </a:solidFill>
              </a:rPr>
              <a:t>: water purification </a:t>
            </a:r>
            <a:endParaRPr lang="en-US" sz="3200" dirty="0">
              <a:solidFill>
                <a:srgbClr val="0000FF"/>
              </a:solidFill>
            </a:endParaRPr>
          </a:p>
        </p:txBody>
      </p:sp>
    </p:spTree>
    <p:extLst>
      <p:ext uri="{BB962C8B-B14F-4D97-AF65-F5344CB8AC3E}">
        <p14:creationId xmlns:p14="http://schemas.microsoft.com/office/powerpoint/2010/main" val="4140605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0000FF"/>
                </a:solidFill>
              </a:rPr>
              <a:t>Novel researches in conference needs</a:t>
            </a:r>
            <a:endParaRPr lang="en-US" sz="3200" dirty="0">
              <a:solidFill>
                <a:srgbClr val="0000FF"/>
              </a:solidFill>
            </a:endParaRPr>
          </a:p>
        </p:txBody>
      </p:sp>
      <p:pic>
        <p:nvPicPr>
          <p:cNvPr id="1028" name="Picture 4" descr="C:\Users\safaa\Desktop\ندوة\photo_2023-01-03_20-29-48.jpg"/>
          <p:cNvPicPr>
            <a:picLocks noChangeAspect="1" noChangeArrowheads="1"/>
          </p:cNvPicPr>
          <p:nvPr/>
        </p:nvPicPr>
        <p:blipFill rotWithShape="1">
          <a:blip r:embed="rId2">
            <a:extLst>
              <a:ext uri="{28A0092B-C50C-407E-A947-70E740481C1C}">
                <a14:useLocalDpi xmlns:a14="http://schemas.microsoft.com/office/drawing/2010/main" val="0"/>
              </a:ext>
            </a:extLst>
          </a:blip>
          <a:srcRect t="3023" b="8867"/>
          <a:stretch/>
        </p:blipFill>
        <p:spPr bwMode="auto">
          <a:xfrm>
            <a:off x="683568" y="1268760"/>
            <a:ext cx="3263946" cy="51125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afaa\Desktop\ندوة\photo_2023-01-03_20-29-54.jpg"/>
          <p:cNvPicPr>
            <a:picLocks noChangeAspect="1" noChangeArrowheads="1"/>
          </p:cNvPicPr>
          <p:nvPr/>
        </p:nvPicPr>
        <p:blipFill rotWithShape="1">
          <a:blip r:embed="rId3">
            <a:extLst>
              <a:ext uri="{28A0092B-C50C-407E-A947-70E740481C1C}">
                <a14:useLocalDpi xmlns:a14="http://schemas.microsoft.com/office/drawing/2010/main" val="0"/>
              </a:ext>
            </a:extLst>
          </a:blip>
          <a:srcRect l="791" t="3837" r="-791" b="9383"/>
          <a:stretch/>
        </p:blipFill>
        <p:spPr bwMode="auto">
          <a:xfrm>
            <a:off x="4683781" y="1340768"/>
            <a:ext cx="3313224" cy="511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709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229600" cy="6048672"/>
          </a:xfrm>
        </p:spPr>
        <p:txBody>
          <a:bodyPr>
            <a:noAutofit/>
          </a:bodyPr>
          <a:lstStyle/>
          <a:p>
            <a:pPr marL="0" indent="0" algn="just">
              <a:lnSpc>
                <a:spcPct val="120000"/>
              </a:lnSpc>
              <a:buNone/>
            </a:pPr>
            <a:r>
              <a:rPr lang="en-US" dirty="0" smtClean="0">
                <a:solidFill>
                  <a:srgbClr val="0000FF"/>
                </a:solidFill>
              </a:rPr>
              <a:t>Definition </a:t>
            </a:r>
          </a:p>
          <a:p>
            <a:pPr algn="just">
              <a:lnSpc>
                <a:spcPct val="120000"/>
              </a:lnSpc>
            </a:pPr>
            <a:r>
              <a:rPr lang="en-US" sz="2300" b="1" dirty="0" smtClean="0">
                <a:solidFill>
                  <a:schemeClr val="tx1">
                    <a:lumMod val="85000"/>
                    <a:lumOff val="15000"/>
                  </a:schemeClr>
                </a:solidFill>
              </a:rPr>
              <a:t>Ionic </a:t>
            </a:r>
            <a:r>
              <a:rPr lang="en-US" sz="2300" b="1" dirty="0">
                <a:solidFill>
                  <a:schemeClr val="tx1">
                    <a:lumMod val="85000"/>
                    <a:lumOff val="15000"/>
                  </a:schemeClr>
                </a:solidFill>
              </a:rPr>
              <a:t>liquids (ILs) are normally defined as </a:t>
            </a:r>
            <a:r>
              <a:rPr lang="en-US" sz="2300" b="1" dirty="0" smtClean="0">
                <a:solidFill>
                  <a:schemeClr val="tx1">
                    <a:lumMod val="85000"/>
                    <a:lumOff val="15000"/>
                  </a:schemeClr>
                </a:solidFill>
              </a:rPr>
              <a:t>compounds completely </a:t>
            </a:r>
            <a:r>
              <a:rPr lang="en-US" sz="2300" b="1" dirty="0">
                <a:solidFill>
                  <a:schemeClr val="tx1">
                    <a:lumMod val="85000"/>
                    <a:lumOff val="15000"/>
                  </a:schemeClr>
                </a:solidFill>
              </a:rPr>
              <a:t>composed of ions with melting point below </a:t>
            </a:r>
            <a:r>
              <a:rPr lang="en-US" sz="2300" b="1" dirty="0" smtClean="0">
                <a:solidFill>
                  <a:schemeClr val="tx1">
                    <a:lumMod val="85000"/>
                    <a:lumOff val="15000"/>
                  </a:schemeClr>
                </a:solidFill>
              </a:rPr>
              <a:t>100 °</a:t>
            </a:r>
            <a:r>
              <a:rPr lang="en-US" sz="2300" b="1" dirty="0">
                <a:solidFill>
                  <a:schemeClr val="tx1">
                    <a:lumMod val="85000"/>
                    <a:lumOff val="15000"/>
                  </a:schemeClr>
                </a:solidFill>
              </a:rPr>
              <a:t>C. The first IL (</a:t>
            </a:r>
            <a:r>
              <a:rPr lang="en-US" sz="2300" b="1" dirty="0" smtClean="0">
                <a:solidFill>
                  <a:srgbClr val="0000FF"/>
                </a:solidFill>
              </a:rPr>
              <a:t>ethyl-ammonium </a:t>
            </a:r>
            <a:r>
              <a:rPr lang="en-US" sz="2300" b="1" dirty="0">
                <a:solidFill>
                  <a:srgbClr val="0000FF"/>
                </a:solidFill>
              </a:rPr>
              <a:t>nitrate</a:t>
            </a:r>
            <a:r>
              <a:rPr lang="en-US" sz="2300" b="1" dirty="0">
                <a:solidFill>
                  <a:schemeClr val="tx1">
                    <a:lumMod val="85000"/>
                    <a:lumOff val="15000"/>
                  </a:schemeClr>
                </a:solidFill>
              </a:rPr>
              <a:t>) was reported by </a:t>
            </a:r>
            <a:r>
              <a:rPr lang="en-US" sz="2300" b="1" dirty="0" smtClean="0">
                <a:solidFill>
                  <a:schemeClr val="tx1">
                    <a:lumMod val="85000"/>
                    <a:lumOff val="15000"/>
                  </a:schemeClr>
                </a:solidFill>
              </a:rPr>
              <a:t>Paul Walden </a:t>
            </a:r>
            <a:r>
              <a:rPr lang="en-US" sz="2300" b="1" dirty="0">
                <a:solidFill>
                  <a:schemeClr val="tx1">
                    <a:lumMod val="85000"/>
                    <a:lumOff val="15000"/>
                  </a:schemeClr>
                </a:solidFill>
              </a:rPr>
              <a:t>in 1914, who at that time never realized that ILs </a:t>
            </a:r>
            <a:r>
              <a:rPr lang="en-US" sz="2300" b="1" dirty="0" smtClean="0">
                <a:solidFill>
                  <a:schemeClr val="tx1">
                    <a:lumMod val="85000"/>
                    <a:lumOff val="15000"/>
                  </a:schemeClr>
                </a:solidFill>
              </a:rPr>
              <a:t>would become </a:t>
            </a:r>
            <a:r>
              <a:rPr lang="en-US" sz="2300" b="1" dirty="0">
                <a:solidFill>
                  <a:schemeClr val="tx1">
                    <a:lumMod val="85000"/>
                    <a:lumOff val="15000"/>
                  </a:schemeClr>
                </a:solidFill>
              </a:rPr>
              <a:t>a major scientific area after almost one century</a:t>
            </a:r>
            <a:r>
              <a:rPr lang="en-US" sz="2300" b="1" dirty="0" smtClean="0">
                <a:solidFill>
                  <a:schemeClr val="tx1">
                    <a:lumMod val="85000"/>
                    <a:lumOff val="15000"/>
                  </a:schemeClr>
                </a:solidFill>
              </a:rPr>
              <a:t>. </a:t>
            </a:r>
          </a:p>
          <a:p>
            <a:pPr algn="just">
              <a:lnSpc>
                <a:spcPct val="120000"/>
              </a:lnSpc>
            </a:pPr>
            <a:r>
              <a:rPr lang="en-US" sz="2300" b="1" dirty="0" smtClean="0">
                <a:solidFill>
                  <a:srgbClr val="002060"/>
                </a:solidFill>
              </a:rPr>
              <a:t>Actually</a:t>
            </a:r>
            <a:r>
              <a:rPr lang="en-US" sz="2300" b="1" dirty="0">
                <a:solidFill>
                  <a:srgbClr val="002060"/>
                </a:solidFill>
              </a:rPr>
              <a:t>, ILs as innovative fluids have received wide </a:t>
            </a:r>
            <a:r>
              <a:rPr lang="en-US" sz="2300" b="1" dirty="0" smtClean="0">
                <a:solidFill>
                  <a:srgbClr val="002060"/>
                </a:solidFill>
              </a:rPr>
              <a:t>attention only </a:t>
            </a:r>
            <a:r>
              <a:rPr lang="en-US" sz="2300" b="1" dirty="0">
                <a:solidFill>
                  <a:srgbClr val="002060"/>
                </a:solidFill>
              </a:rPr>
              <a:t>during the past two decades. The number of SCI </a:t>
            </a:r>
            <a:r>
              <a:rPr lang="en-US" sz="2300" b="1" dirty="0" smtClean="0">
                <a:solidFill>
                  <a:srgbClr val="002060"/>
                </a:solidFill>
              </a:rPr>
              <a:t>papers published </a:t>
            </a:r>
            <a:r>
              <a:rPr lang="en-US" sz="2300" b="1" dirty="0">
                <a:solidFill>
                  <a:srgbClr val="002060"/>
                </a:solidFill>
              </a:rPr>
              <a:t>on ILs has exponentially increased from a few </a:t>
            </a:r>
            <a:r>
              <a:rPr lang="en-US" sz="2300" b="1" dirty="0" smtClean="0">
                <a:solidFill>
                  <a:srgbClr val="002060"/>
                </a:solidFill>
              </a:rPr>
              <a:t>in 1996 </a:t>
            </a:r>
            <a:r>
              <a:rPr lang="en-US" sz="2300" b="1" dirty="0">
                <a:solidFill>
                  <a:srgbClr val="002060"/>
                </a:solidFill>
              </a:rPr>
              <a:t>to &gt;5000 in 2016, exceeding the annual growth rates </a:t>
            </a:r>
            <a:r>
              <a:rPr lang="en-US" sz="2300" b="1" dirty="0" smtClean="0">
                <a:solidFill>
                  <a:srgbClr val="002060"/>
                </a:solidFill>
              </a:rPr>
              <a:t>of other </a:t>
            </a:r>
            <a:r>
              <a:rPr lang="en-US" sz="2300" b="1" dirty="0">
                <a:solidFill>
                  <a:srgbClr val="002060"/>
                </a:solidFill>
              </a:rPr>
              <a:t>popular scientific areas. This indicates that more </a:t>
            </a:r>
            <a:r>
              <a:rPr lang="en-US" sz="2300" b="1" dirty="0" smtClean="0">
                <a:solidFill>
                  <a:srgbClr val="002060"/>
                </a:solidFill>
              </a:rPr>
              <a:t>and more </a:t>
            </a:r>
            <a:r>
              <a:rPr lang="en-US" sz="2300" b="1" dirty="0">
                <a:solidFill>
                  <a:srgbClr val="002060"/>
                </a:solidFill>
              </a:rPr>
              <a:t>researchers are engaged in studying this exciting area</a:t>
            </a:r>
            <a:r>
              <a:rPr lang="en-US" sz="2300" b="1" dirty="0" smtClean="0">
                <a:solidFill>
                  <a:srgbClr val="002060"/>
                </a:solidFill>
              </a:rPr>
              <a:t>, with </a:t>
            </a:r>
            <a:r>
              <a:rPr lang="en-US" sz="2300" b="1" dirty="0">
                <a:solidFill>
                  <a:srgbClr val="002060"/>
                </a:solidFill>
              </a:rPr>
              <a:t>the outcomes being plentiful.</a:t>
            </a:r>
          </a:p>
        </p:txBody>
      </p:sp>
      <p:sp>
        <p:nvSpPr>
          <p:cNvPr id="4" name="Title 1"/>
          <p:cNvSpPr>
            <a:spLocks noGrp="1"/>
          </p:cNvSpPr>
          <p:nvPr>
            <p:ph type="title"/>
          </p:nvPr>
        </p:nvSpPr>
        <p:spPr>
          <a:xfrm>
            <a:off x="71500" y="116632"/>
            <a:ext cx="3240360" cy="504056"/>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en-US" sz="2400" b="1" dirty="0">
                <a:ln/>
                <a:solidFill>
                  <a:srgbClr val="00B050"/>
                </a:solidFill>
                <a:ea typeface="+mn-ea"/>
                <a:cs typeface="+mn-cs"/>
              </a:rPr>
              <a:t>Ionic Liquids</a:t>
            </a:r>
            <a:endParaRPr lang="en-US" sz="2400" b="1" dirty="0">
              <a:ln/>
              <a:solidFill>
                <a:srgbClr val="00B050"/>
              </a:solidFill>
            </a:endParaRPr>
          </a:p>
        </p:txBody>
      </p:sp>
    </p:spTree>
    <p:extLst>
      <p:ext uri="{BB962C8B-B14F-4D97-AF65-F5344CB8AC3E}">
        <p14:creationId xmlns:p14="http://schemas.microsoft.com/office/powerpoint/2010/main" val="3477768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at to Write in Good Luck Cards | That's Ca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3608" y="1556792"/>
            <a:ext cx="3263980" cy="273630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est Wishes Images – Browse 48,261 Stock Photos, Vectors, and Video | Adob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365104"/>
            <a:ext cx="5652120" cy="21085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19672" y="380684"/>
            <a:ext cx="5904656" cy="655225"/>
          </a:xfrm>
          <a:prstGeom prst="rect">
            <a:avLst/>
          </a:prstGeom>
          <a:noFill/>
        </p:spPr>
        <p:txBody>
          <a:bodyPr wrap="square" rtlCol="0">
            <a:prstTxWarp prst="textDeflat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l" rtl="0"/>
            <a:r>
              <a:rPr lang="en-US" sz="2400" b="1" cap="all" dirty="0" smtClean="0">
                <a:ln/>
                <a:solidFill>
                  <a:schemeClr val="accent1"/>
                </a:solidFill>
                <a:effectLst/>
              </a:rPr>
              <a:t>Al-</a:t>
            </a:r>
            <a:r>
              <a:rPr lang="en-US" sz="2400" b="1" cap="all" dirty="0" err="1" smtClean="0">
                <a:ln/>
                <a:solidFill>
                  <a:schemeClr val="accent1"/>
                </a:solidFill>
                <a:effectLst/>
              </a:rPr>
              <a:t>khwarizmi</a:t>
            </a:r>
            <a:r>
              <a:rPr lang="en-US" sz="2400" b="1" cap="all" dirty="0" smtClean="0">
                <a:ln/>
                <a:solidFill>
                  <a:schemeClr val="accent1"/>
                </a:solidFill>
                <a:effectLst/>
              </a:rPr>
              <a:t> college of engineering</a:t>
            </a:r>
            <a:endParaRPr lang="en-US" sz="2400" b="1" cap="all" dirty="0">
              <a:ln/>
              <a:solidFill>
                <a:schemeClr val="accent1"/>
              </a:solidFill>
              <a:effectLst/>
            </a:endParaRPr>
          </a:p>
        </p:txBody>
      </p:sp>
    </p:spTree>
    <p:extLst>
      <p:ext uri="{BB962C8B-B14F-4D97-AF65-F5344CB8AC3E}">
        <p14:creationId xmlns:p14="http://schemas.microsoft.com/office/powerpoint/2010/main" val="2377410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8229600" cy="5472608"/>
          </a:xfrm>
        </p:spPr>
        <p:txBody>
          <a:bodyPr>
            <a:normAutofit fontScale="92500" lnSpcReduction="10000"/>
          </a:bodyPr>
          <a:lstStyle/>
          <a:p>
            <a:pPr algn="just"/>
            <a:r>
              <a:rPr lang="en-US" sz="2400" b="1" dirty="0">
                <a:solidFill>
                  <a:schemeClr val="accent5">
                    <a:lumMod val="75000"/>
                  </a:schemeClr>
                </a:solidFill>
              </a:rPr>
              <a:t>A multidisciplinary study </a:t>
            </a:r>
            <a:r>
              <a:rPr lang="en-US" sz="2400" b="1" dirty="0" smtClean="0">
                <a:solidFill>
                  <a:schemeClr val="accent5">
                    <a:lumMod val="75000"/>
                  </a:schemeClr>
                </a:solidFill>
              </a:rPr>
              <a:t>on ILs </a:t>
            </a:r>
            <a:r>
              <a:rPr lang="en-US" sz="2400" b="1" dirty="0">
                <a:solidFill>
                  <a:schemeClr val="accent5">
                    <a:lumMod val="75000"/>
                  </a:schemeClr>
                </a:solidFill>
              </a:rPr>
              <a:t>is emerging, </a:t>
            </a:r>
            <a:r>
              <a:rPr lang="en-US" sz="2400" b="1" dirty="0" smtClean="0">
                <a:solidFill>
                  <a:schemeClr val="accent5">
                    <a:lumMod val="75000"/>
                  </a:schemeClr>
                </a:solidFill>
              </a:rPr>
              <a:t>including: </a:t>
            </a:r>
          </a:p>
          <a:p>
            <a:pPr algn="just">
              <a:buFont typeface="Wingdings" pitchFamily="2" charset="2"/>
              <a:buChar char="v"/>
            </a:pPr>
            <a:r>
              <a:rPr lang="en-US" sz="2400" b="1" dirty="0">
                <a:solidFill>
                  <a:srgbClr val="0000FF"/>
                </a:solidFill>
              </a:rPr>
              <a:t>C</a:t>
            </a:r>
            <a:r>
              <a:rPr lang="en-US" sz="2400" b="1" dirty="0" smtClean="0">
                <a:solidFill>
                  <a:srgbClr val="0000FF"/>
                </a:solidFill>
              </a:rPr>
              <a:t>hemistry</a:t>
            </a:r>
            <a:endParaRPr lang="en-US" sz="2400" b="1" dirty="0">
              <a:solidFill>
                <a:schemeClr val="accent5">
                  <a:lumMod val="75000"/>
                </a:schemeClr>
              </a:solidFill>
            </a:endParaRPr>
          </a:p>
          <a:p>
            <a:pPr algn="just">
              <a:buFont typeface="Wingdings" pitchFamily="2" charset="2"/>
              <a:buChar char="v"/>
            </a:pPr>
            <a:r>
              <a:rPr lang="en-US" sz="2400" b="1" dirty="0" smtClean="0">
                <a:solidFill>
                  <a:srgbClr val="0000FF"/>
                </a:solidFill>
              </a:rPr>
              <a:t>Physics</a:t>
            </a:r>
          </a:p>
          <a:p>
            <a:pPr algn="just">
              <a:buFont typeface="Wingdings" pitchFamily="2" charset="2"/>
              <a:buChar char="v"/>
            </a:pPr>
            <a:r>
              <a:rPr lang="en-US" sz="2400" b="1" dirty="0" smtClean="0">
                <a:solidFill>
                  <a:srgbClr val="0000FF"/>
                </a:solidFill>
              </a:rPr>
              <a:t>Electrochemistry</a:t>
            </a:r>
          </a:p>
          <a:p>
            <a:pPr algn="just">
              <a:buFont typeface="Wingdings" pitchFamily="2" charset="2"/>
              <a:buChar char="v"/>
            </a:pPr>
            <a:r>
              <a:rPr lang="en-US" sz="2400" b="1" dirty="0" smtClean="0">
                <a:solidFill>
                  <a:srgbClr val="0000FF"/>
                </a:solidFill>
              </a:rPr>
              <a:t>Materials science</a:t>
            </a:r>
          </a:p>
          <a:p>
            <a:pPr algn="just">
              <a:buFont typeface="Wingdings" pitchFamily="2" charset="2"/>
              <a:buChar char="v"/>
            </a:pPr>
            <a:r>
              <a:rPr lang="en-US" sz="2400" b="1" dirty="0" smtClean="0">
                <a:solidFill>
                  <a:srgbClr val="0000FF"/>
                </a:solidFill>
              </a:rPr>
              <a:t>Biology, medicine</a:t>
            </a:r>
          </a:p>
          <a:p>
            <a:pPr algn="just">
              <a:buFont typeface="Wingdings" pitchFamily="2" charset="2"/>
              <a:buChar char="v"/>
            </a:pPr>
            <a:r>
              <a:rPr lang="en-US" sz="2400" b="1" dirty="0" smtClean="0">
                <a:solidFill>
                  <a:srgbClr val="0000FF"/>
                </a:solidFill>
              </a:rPr>
              <a:t>Chemical engineering</a:t>
            </a:r>
            <a:endParaRPr lang="en-US" sz="2400" b="1" dirty="0" smtClean="0">
              <a:solidFill>
                <a:schemeClr val="accent5">
                  <a:lumMod val="75000"/>
                </a:schemeClr>
              </a:solidFill>
            </a:endParaRPr>
          </a:p>
          <a:p>
            <a:pPr algn="just">
              <a:buFont typeface="Wingdings" pitchFamily="2" charset="2"/>
              <a:buChar char="v"/>
            </a:pPr>
            <a:r>
              <a:rPr lang="en-US" sz="2400" b="1" dirty="0" smtClean="0">
                <a:solidFill>
                  <a:srgbClr val="0000FF"/>
                </a:solidFill>
              </a:rPr>
              <a:t>Environmental science</a:t>
            </a:r>
            <a:endParaRPr lang="en-US" sz="2400" b="1" dirty="0">
              <a:solidFill>
                <a:schemeClr val="accent5">
                  <a:lumMod val="75000"/>
                </a:schemeClr>
              </a:solidFill>
            </a:endParaRPr>
          </a:p>
          <a:p>
            <a:pPr algn="just"/>
            <a:r>
              <a:rPr lang="en-US" sz="2400" b="1" dirty="0" smtClean="0">
                <a:solidFill>
                  <a:schemeClr val="accent5">
                    <a:lumMod val="75000"/>
                  </a:schemeClr>
                </a:solidFill>
              </a:rPr>
              <a:t>More specifically</a:t>
            </a:r>
            <a:r>
              <a:rPr lang="en-US" sz="2400" b="1" dirty="0">
                <a:solidFill>
                  <a:schemeClr val="accent5">
                    <a:lumMod val="75000"/>
                  </a:schemeClr>
                </a:solidFill>
              </a:rPr>
              <a:t>, some important fundamental viewpoints are </a:t>
            </a:r>
            <a:r>
              <a:rPr lang="en-US" sz="2400" b="1" dirty="0" smtClean="0">
                <a:solidFill>
                  <a:schemeClr val="accent5">
                    <a:lumMod val="75000"/>
                  </a:schemeClr>
                </a:solidFill>
              </a:rPr>
              <a:t>now different </a:t>
            </a:r>
            <a:r>
              <a:rPr lang="en-US" sz="2400" b="1" dirty="0">
                <a:solidFill>
                  <a:schemeClr val="accent5">
                    <a:lumMod val="75000"/>
                  </a:schemeClr>
                </a:solidFill>
              </a:rPr>
              <a:t>from the original concepts, as insights into the </a:t>
            </a:r>
            <a:r>
              <a:rPr lang="en-US" sz="2400" b="1" dirty="0" smtClean="0">
                <a:solidFill>
                  <a:schemeClr val="accent5">
                    <a:lumMod val="75000"/>
                  </a:schemeClr>
                </a:solidFill>
              </a:rPr>
              <a:t>nature of </a:t>
            </a:r>
            <a:r>
              <a:rPr lang="en-US" sz="2400" b="1" dirty="0">
                <a:solidFill>
                  <a:schemeClr val="accent5">
                    <a:lumMod val="75000"/>
                  </a:schemeClr>
                </a:solidFill>
              </a:rPr>
              <a:t>ILs become deeper. For example, the </a:t>
            </a:r>
            <a:r>
              <a:rPr lang="en-US" sz="2400" b="1" dirty="0" smtClean="0">
                <a:solidFill>
                  <a:schemeClr val="accent5">
                    <a:lumMod val="75000"/>
                  </a:schemeClr>
                </a:solidFill>
              </a:rPr>
              <a:t>physicochemical properties </a:t>
            </a:r>
            <a:r>
              <a:rPr lang="en-US" sz="2400" b="1" dirty="0">
                <a:solidFill>
                  <a:schemeClr val="accent5">
                    <a:lumMod val="75000"/>
                  </a:schemeClr>
                </a:solidFill>
              </a:rPr>
              <a:t>of ILs are now recognized as ranging broadly </a:t>
            </a:r>
            <a:r>
              <a:rPr lang="en-US" sz="2400" b="1" dirty="0" smtClean="0">
                <a:solidFill>
                  <a:schemeClr val="accent5">
                    <a:lumMod val="75000"/>
                  </a:schemeClr>
                </a:solidFill>
              </a:rPr>
              <a:t>from the </a:t>
            </a:r>
            <a:r>
              <a:rPr lang="en-US" sz="2400" b="1" dirty="0">
                <a:solidFill>
                  <a:schemeClr val="accent5">
                    <a:lumMod val="75000"/>
                  </a:schemeClr>
                </a:solidFill>
              </a:rPr>
              <a:t>oft quoted “</a:t>
            </a:r>
            <a:r>
              <a:rPr lang="en-US" sz="2400" b="1" dirty="0">
                <a:solidFill>
                  <a:srgbClr val="0000FF"/>
                </a:solidFill>
              </a:rPr>
              <a:t>nonvolatile</a:t>
            </a:r>
            <a:r>
              <a:rPr lang="en-US" sz="2400" b="1" dirty="0">
                <a:solidFill>
                  <a:schemeClr val="accent5">
                    <a:lumMod val="75000"/>
                  </a:schemeClr>
                </a:solidFill>
              </a:rPr>
              <a:t>, </a:t>
            </a:r>
            <a:r>
              <a:rPr lang="en-US" sz="2400" b="1" dirty="0">
                <a:solidFill>
                  <a:srgbClr val="0000FF"/>
                </a:solidFill>
              </a:rPr>
              <a:t>non-flammable</a:t>
            </a:r>
            <a:r>
              <a:rPr lang="en-US" sz="2400" b="1" dirty="0">
                <a:solidFill>
                  <a:schemeClr val="accent5">
                    <a:lumMod val="75000"/>
                  </a:schemeClr>
                </a:solidFill>
              </a:rPr>
              <a:t>, and </a:t>
            </a:r>
            <a:r>
              <a:rPr lang="en-US" sz="2400" b="1" dirty="0">
                <a:solidFill>
                  <a:srgbClr val="0000FF"/>
                </a:solidFill>
              </a:rPr>
              <a:t>air and </a:t>
            </a:r>
            <a:r>
              <a:rPr lang="en-US" sz="2400" b="1" dirty="0" smtClean="0">
                <a:solidFill>
                  <a:srgbClr val="0000FF"/>
                </a:solidFill>
              </a:rPr>
              <a:t>water stable</a:t>
            </a:r>
            <a:r>
              <a:rPr lang="en-US" sz="2400" b="1" dirty="0">
                <a:solidFill>
                  <a:schemeClr val="accent5">
                    <a:lumMod val="75000"/>
                  </a:schemeClr>
                </a:solidFill>
              </a:rPr>
              <a:t>” to those that are </a:t>
            </a:r>
            <a:r>
              <a:rPr lang="en-US" sz="2400" b="1" dirty="0">
                <a:solidFill>
                  <a:srgbClr val="FF0000"/>
                </a:solidFill>
              </a:rPr>
              <a:t>distinctly volatile</a:t>
            </a:r>
            <a:r>
              <a:rPr lang="en-US" sz="2400" b="1" dirty="0">
                <a:solidFill>
                  <a:schemeClr val="accent5">
                    <a:lumMod val="75000"/>
                  </a:schemeClr>
                </a:solidFill>
              </a:rPr>
              <a:t>, </a:t>
            </a:r>
            <a:r>
              <a:rPr lang="en-US" sz="2400" b="1" dirty="0">
                <a:solidFill>
                  <a:srgbClr val="FF0000"/>
                </a:solidFill>
              </a:rPr>
              <a:t>flammable</a:t>
            </a:r>
            <a:r>
              <a:rPr lang="en-US" sz="2400" b="1" dirty="0">
                <a:solidFill>
                  <a:schemeClr val="accent5">
                    <a:lumMod val="75000"/>
                  </a:schemeClr>
                </a:solidFill>
              </a:rPr>
              <a:t>, </a:t>
            </a:r>
            <a:r>
              <a:rPr lang="en-US" sz="2400" b="1" dirty="0" smtClean="0">
                <a:solidFill>
                  <a:schemeClr val="accent5">
                    <a:lumMod val="75000"/>
                  </a:schemeClr>
                </a:solidFill>
              </a:rPr>
              <a:t>and </a:t>
            </a:r>
            <a:r>
              <a:rPr lang="en-US" sz="2400" b="1" dirty="0" smtClean="0">
                <a:solidFill>
                  <a:srgbClr val="FF0000"/>
                </a:solidFill>
              </a:rPr>
              <a:t>unstable</a:t>
            </a:r>
            <a:r>
              <a:rPr lang="en-US" sz="2400" b="1" dirty="0">
                <a:solidFill>
                  <a:schemeClr val="accent5">
                    <a:lumMod val="75000"/>
                  </a:schemeClr>
                </a:solidFill>
              </a:rPr>
              <a:t>.</a:t>
            </a:r>
          </a:p>
        </p:txBody>
      </p:sp>
      <p:sp>
        <p:nvSpPr>
          <p:cNvPr id="4" name="Title 1"/>
          <p:cNvSpPr>
            <a:spLocks noGrp="1"/>
          </p:cNvSpPr>
          <p:nvPr>
            <p:ph type="title"/>
          </p:nvPr>
        </p:nvSpPr>
        <p:spPr>
          <a:xfrm>
            <a:off x="71500" y="116632"/>
            <a:ext cx="3240360" cy="504056"/>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en-US" sz="2400" b="1" dirty="0">
                <a:ln/>
                <a:solidFill>
                  <a:srgbClr val="00B050"/>
                </a:solidFill>
                <a:ea typeface="+mn-ea"/>
                <a:cs typeface="+mn-cs"/>
              </a:rPr>
              <a:t>Ionic Liquids</a:t>
            </a:r>
            <a:endParaRPr lang="en-US" sz="2400" b="1" dirty="0">
              <a:ln/>
              <a:solidFill>
                <a:srgbClr val="00B050"/>
              </a:solidFill>
            </a:endParaRPr>
          </a:p>
        </p:txBody>
      </p:sp>
    </p:spTree>
    <p:extLst>
      <p:ext uri="{BB962C8B-B14F-4D97-AF65-F5344CB8AC3E}">
        <p14:creationId xmlns:p14="http://schemas.microsoft.com/office/powerpoint/2010/main" val="722363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688632"/>
          </a:xfrm>
        </p:spPr>
        <p:txBody>
          <a:bodyPr>
            <a:noAutofit/>
          </a:bodyPr>
          <a:lstStyle/>
          <a:p>
            <a:pPr algn="just"/>
            <a:r>
              <a:rPr lang="en-US" sz="2300" b="1" dirty="0">
                <a:solidFill>
                  <a:schemeClr val="accent5">
                    <a:lumMod val="75000"/>
                  </a:schemeClr>
                </a:solidFill>
              </a:rPr>
              <a:t>This is attributed to numerous combinations </a:t>
            </a:r>
            <a:r>
              <a:rPr lang="en-US" sz="2300" b="1" dirty="0" smtClean="0">
                <a:solidFill>
                  <a:schemeClr val="accent5">
                    <a:lumMod val="75000"/>
                  </a:schemeClr>
                </a:solidFill>
              </a:rPr>
              <a:t>of </a:t>
            </a:r>
            <a:r>
              <a:rPr lang="en-US" sz="2300" b="1" dirty="0" err="1" smtClean="0">
                <a:solidFill>
                  <a:schemeClr val="accent5">
                    <a:lumMod val="75000"/>
                  </a:schemeClr>
                </a:solidFill>
              </a:rPr>
              <a:t>cations</a:t>
            </a:r>
            <a:r>
              <a:rPr lang="en-US" sz="2300" b="1" dirty="0" smtClean="0">
                <a:solidFill>
                  <a:schemeClr val="accent5">
                    <a:lumMod val="75000"/>
                  </a:schemeClr>
                </a:solidFill>
              </a:rPr>
              <a:t> </a:t>
            </a:r>
            <a:r>
              <a:rPr lang="en-US" sz="2300" b="1" dirty="0">
                <a:solidFill>
                  <a:schemeClr val="accent5">
                    <a:lumMod val="75000"/>
                  </a:schemeClr>
                </a:solidFill>
              </a:rPr>
              <a:t>and </a:t>
            </a:r>
            <a:r>
              <a:rPr lang="en-US" sz="2300" b="1" dirty="0" err="1" smtClean="0">
                <a:solidFill>
                  <a:schemeClr val="accent5">
                    <a:lumMod val="75000"/>
                  </a:schemeClr>
                </a:solidFill>
              </a:rPr>
              <a:t>nions</a:t>
            </a:r>
            <a:r>
              <a:rPr lang="en-US" sz="2300" b="1" dirty="0" smtClean="0">
                <a:solidFill>
                  <a:schemeClr val="accent5">
                    <a:lumMod val="75000"/>
                  </a:schemeClr>
                </a:solidFill>
              </a:rPr>
              <a:t> </a:t>
            </a:r>
            <a:r>
              <a:rPr lang="en-US" sz="2300" b="1" dirty="0">
                <a:solidFill>
                  <a:schemeClr val="accent5">
                    <a:lumMod val="75000"/>
                  </a:schemeClr>
                </a:solidFill>
              </a:rPr>
              <a:t>that meet the definition of ILs, leading to </a:t>
            </a:r>
            <a:r>
              <a:rPr lang="en-US" sz="2300" b="1" dirty="0" smtClean="0">
                <a:solidFill>
                  <a:schemeClr val="accent5">
                    <a:lumMod val="75000"/>
                  </a:schemeClr>
                </a:solidFill>
              </a:rPr>
              <a:t>a diverse </a:t>
            </a:r>
            <a:r>
              <a:rPr lang="en-US" sz="2300" b="1" dirty="0">
                <a:solidFill>
                  <a:schemeClr val="accent5">
                    <a:lumMod val="75000"/>
                  </a:schemeClr>
                </a:solidFill>
              </a:rPr>
              <a:t>suite of </a:t>
            </a:r>
            <a:r>
              <a:rPr lang="en-US" sz="2300" b="1" dirty="0" smtClean="0">
                <a:solidFill>
                  <a:schemeClr val="accent5">
                    <a:lumMod val="75000"/>
                  </a:schemeClr>
                </a:solidFill>
              </a:rPr>
              <a:t>behaviors</a:t>
            </a:r>
            <a:r>
              <a:rPr lang="en-US" sz="2300" b="1" dirty="0">
                <a:solidFill>
                  <a:schemeClr val="accent5">
                    <a:lumMod val="75000"/>
                  </a:schemeClr>
                </a:solidFill>
              </a:rPr>
              <a:t>. Regardless, </a:t>
            </a:r>
            <a:r>
              <a:rPr lang="en-US" sz="2300" b="1" dirty="0">
                <a:solidFill>
                  <a:srgbClr val="0000FF"/>
                </a:solidFill>
              </a:rPr>
              <a:t>ILs</a:t>
            </a:r>
            <a:r>
              <a:rPr lang="en-US" sz="2300" b="1" dirty="0">
                <a:solidFill>
                  <a:schemeClr val="accent5">
                    <a:lumMod val="75000"/>
                  </a:schemeClr>
                </a:solidFill>
              </a:rPr>
              <a:t> remain </a:t>
            </a:r>
            <a:r>
              <a:rPr lang="en-US" sz="2300" b="1" dirty="0" smtClean="0">
                <a:solidFill>
                  <a:srgbClr val="FF0000"/>
                </a:solidFill>
              </a:rPr>
              <a:t>more desirable</a:t>
            </a:r>
            <a:r>
              <a:rPr lang="en-US" sz="2300" b="1" dirty="0" smtClean="0">
                <a:solidFill>
                  <a:schemeClr val="accent5">
                    <a:lumMod val="75000"/>
                  </a:schemeClr>
                </a:solidFill>
              </a:rPr>
              <a:t> </a:t>
            </a:r>
            <a:r>
              <a:rPr lang="en-US" sz="2300" b="1" dirty="0">
                <a:solidFill>
                  <a:schemeClr val="accent5">
                    <a:lumMod val="75000"/>
                  </a:schemeClr>
                </a:solidFill>
              </a:rPr>
              <a:t>than </a:t>
            </a:r>
            <a:r>
              <a:rPr lang="en-US" sz="2300" b="1" dirty="0">
                <a:solidFill>
                  <a:srgbClr val="0000FF"/>
                </a:solidFill>
              </a:rPr>
              <a:t>conventional volatile</a:t>
            </a:r>
            <a:r>
              <a:rPr lang="en-US" sz="2300" b="1" dirty="0">
                <a:solidFill>
                  <a:schemeClr val="accent5">
                    <a:lumMod val="75000"/>
                  </a:schemeClr>
                </a:solidFill>
              </a:rPr>
              <a:t> solvents and/or </a:t>
            </a:r>
            <a:r>
              <a:rPr lang="en-US" sz="2300" b="1" dirty="0" smtClean="0">
                <a:solidFill>
                  <a:schemeClr val="accent5">
                    <a:lumMod val="75000"/>
                  </a:schemeClr>
                </a:solidFill>
              </a:rPr>
              <a:t>catalysts in </a:t>
            </a:r>
            <a:r>
              <a:rPr lang="en-US" sz="2300" b="1" dirty="0">
                <a:solidFill>
                  <a:schemeClr val="accent5">
                    <a:lumMod val="75000"/>
                  </a:schemeClr>
                </a:solidFill>
              </a:rPr>
              <a:t>many physical and chemical processes, often </a:t>
            </a:r>
            <a:r>
              <a:rPr lang="en-US" sz="2300" b="1" dirty="0" smtClean="0">
                <a:solidFill>
                  <a:schemeClr val="accent5">
                    <a:lumMod val="75000"/>
                  </a:schemeClr>
                </a:solidFill>
              </a:rPr>
              <a:t>exhibiting “</a:t>
            </a:r>
            <a:r>
              <a:rPr lang="en-US" sz="2300" b="1" dirty="0">
                <a:solidFill>
                  <a:srgbClr val="0000FF"/>
                </a:solidFill>
              </a:rPr>
              <a:t>green</a:t>
            </a:r>
            <a:r>
              <a:rPr lang="en-US" sz="2300" b="1" dirty="0">
                <a:solidFill>
                  <a:schemeClr val="accent5">
                    <a:lumMod val="75000"/>
                  </a:schemeClr>
                </a:solidFill>
              </a:rPr>
              <a:t>” and “</a:t>
            </a:r>
            <a:r>
              <a:rPr lang="en-US" sz="2300" b="1" dirty="0">
                <a:solidFill>
                  <a:srgbClr val="0000FF"/>
                </a:solidFill>
              </a:rPr>
              <a:t>designer</a:t>
            </a:r>
            <a:r>
              <a:rPr lang="en-US" sz="2300" b="1" dirty="0">
                <a:solidFill>
                  <a:schemeClr val="accent5">
                    <a:lumMod val="75000"/>
                  </a:schemeClr>
                </a:solidFill>
              </a:rPr>
              <a:t>” properties to a useful degree</a:t>
            </a:r>
            <a:r>
              <a:rPr lang="en-US" sz="2300" b="1" dirty="0" smtClean="0">
                <a:solidFill>
                  <a:schemeClr val="accent5">
                    <a:lumMod val="75000"/>
                  </a:schemeClr>
                </a:solidFill>
              </a:rPr>
              <a:t>.</a:t>
            </a:r>
          </a:p>
          <a:p>
            <a:pPr algn="just"/>
            <a:endParaRPr lang="en-US" sz="2300" b="1" dirty="0" smtClean="0">
              <a:solidFill>
                <a:schemeClr val="accent5">
                  <a:lumMod val="75000"/>
                </a:schemeClr>
              </a:solidFill>
            </a:endParaRPr>
          </a:p>
          <a:p>
            <a:pPr algn="just"/>
            <a:r>
              <a:rPr lang="en-US" sz="2300" b="1" dirty="0">
                <a:solidFill>
                  <a:srgbClr val="00B050"/>
                </a:solidFill>
              </a:rPr>
              <a:t>As their chemical variety has grown, ILs have been </a:t>
            </a:r>
            <a:r>
              <a:rPr lang="en-US" sz="2300" b="1" dirty="0" smtClean="0">
                <a:solidFill>
                  <a:srgbClr val="00B050"/>
                </a:solidFill>
              </a:rPr>
              <a:t>further divided </a:t>
            </a:r>
            <a:r>
              <a:rPr lang="en-US" sz="2300" b="1" dirty="0">
                <a:solidFill>
                  <a:srgbClr val="00B050"/>
                </a:solidFill>
              </a:rPr>
              <a:t>into many types, e.g</a:t>
            </a:r>
            <a:r>
              <a:rPr lang="en-US" sz="2300" b="1" dirty="0" smtClean="0">
                <a:solidFill>
                  <a:srgbClr val="00B050"/>
                </a:solidFill>
              </a:rPr>
              <a:t>.,</a:t>
            </a:r>
          </a:p>
          <a:p>
            <a:pPr algn="just">
              <a:buFont typeface="Wingdings" pitchFamily="2" charset="2"/>
              <a:buChar char="v"/>
            </a:pPr>
            <a:r>
              <a:rPr lang="en-US" sz="2300" b="1" dirty="0" smtClean="0">
                <a:solidFill>
                  <a:srgbClr val="00B050"/>
                </a:solidFill>
              </a:rPr>
              <a:t>Room-temperature ILs (RTILs)</a:t>
            </a:r>
          </a:p>
          <a:p>
            <a:pPr algn="just">
              <a:buFont typeface="Wingdings" pitchFamily="2" charset="2"/>
              <a:buChar char="v"/>
            </a:pPr>
            <a:r>
              <a:rPr lang="en-US" sz="2300" b="1" dirty="0" smtClean="0">
                <a:solidFill>
                  <a:srgbClr val="00B050"/>
                </a:solidFill>
              </a:rPr>
              <a:t>Task-specific </a:t>
            </a:r>
            <a:r>
              <a:rPr lang="en-US" sz="2300" b="1" dirty="0">
                <a:solidFill>
                  <a:srgbClr val="00B050"/>
                </a:solidFill>
              </a:rPr>
              <a:t>ILs (</a:t>
            </a:r>
            <a:r>
              <a:rPr lang="en-US" sz="2300" b="1" dirty="0" smtClean="0">
                <a:solidFill>
                  <a:srgbClr val="00B050"/>
                </a:solidFill>
              </a:rPr>
              <a:t>TSILs)</a:t>
            </a:r>
          </a:p>
          <a:p>
            <a:pPr algn="just">
              <a:buFont typeface="Wingdings" pitchFamily="2" charset="2"/>
              <a:buChar char="v"/>
            </a:pPr>
            <a:r>
              <a:rPr lang="en-US" sz="2300" b="1" dirty="0" err="1" smtClean="0">
                <a:solidFill>
                  <a:srgbClr val="00B050"/>
                </a:solidFill>
              </a:rPr>
              <a:t>Polyionic</a:t>
            </a:r>
            <a:r>
              <a:rPr lang="en-US" sz="2300" b="1" dirty="0" smtClean="0">
                <a:solidFill>
                  <a:srgbClr val="00B050"/>
                </a:solidFill>
              </a:rPr>
              <a:t> liquids (PILs), and </a:t>
            </a:r>
          </a:p>
          <a:p>
            <a:pPr algn="just">
              <a:buFont typeface="Wingdings" pitchFamily="2" charset="2"/>
              <a:buChar char="v"/>
            </a:pPr>
            <a:r>
              <a:rPr lang="en-US" sz="2300" b="1" dirty="0" smtClean="0">
                <a:solidFill>
                  <a:srgbClr val="00B050"/>
                </a:solidFill>
              </a:rPr>
              <a:t>Supported </a:t>
            </a:r>
            <a:r>
              <a:rPr lang="en-US" sz="2300" b="1" dirty="0">
                <a:solidFill>
                  <a:srgbClr val="00B050"/>
                </a:solidFill>
              </a:rPr>
              <a:t>IL membranes (</a:t>
            </a:r>
            <a:r>
              <a:rPr lang="en-US" sz="2300" b="1" dirty="0" smtClean="0">
                <a:solidFill>
                  <a:srgbClr val="00B050"/>
                </a:solidFill>
              </a:rPr>
              <a:t>SILMs) that include </a:t>
            </a:r>
            <a:r>
              <a:rPr lang="en-US" sz="2300" b="1" dirty="0">
                <a:solidFill>
                  <a:srgbClr val="00B050"/>
                </a:solidFill>
              </a:rPr>
              <a:t>composites of ILs </a:t>
            </a:r>
            <a:r>
              <a:rPr lang="en-US" sz="2300" b="1" dirty="0" smtClean="0">
                <a:solidFill>
                  <a:srgbClr val="00B050"/>
                </a:solidFill>
              </a:rPr>
              <a:t>supported </a:t>
            </a:r>
            <a:r>
              <a:rPr lang="en-US" sz="2300" b="1" dirty="0">
                <a:solidFill>
                  <a:srgbClr val="00B050"/>
                </a:solidFill>
              </a:rPr>
              <a:t>on metal−</a:t>
            </a:r>
            <a:r>
              <a:rPr lang="en-US" sz="2300" b="1" dirty="0" smtClean="0">
                <a:solidFill>
                  <a:srgbClr val="00B050"/>
                </a:solidFill>
              </a:rPr>
              <a:t>organic frameworks </a:t>
            </a:r>
            <a:r>
              <a:rPr lang="en-US" sz="2300" b="1" dirty="0">
                <a:solidFill>
                  <a:srgbClr val="00B050"/>
                </a:solidFill>
              </a:rPr>
              <a:t>(MOFs</a:t>
            </a:r>
            <a:r>
              <a:rPr lang="en-US" sz="2300" b="1" dirty="0" smtClean="0">
                <a:solidFill>
                  <a:srgbClr val="00B050"/>
                </a:solidFill>
              </a:rPr>
              <a:t>).</a:t>
            </a:r>
            <a:endParaRPr lang="en-US" sz="2300" b="1" dirty="0">
              <a:solidFill>
                <a:srgbClr val="00B050"/>
              </a:solidFill>
            </a:endParaRPr>
          </a:p>
        </p:txBody>
      </p:sp>
      <p:sp>
        <p:nvSpPr>
          <p:cNvPr id="4" name="Title 1"/>
          <p:cNvSpPr>
            <a:spLocks noGrp="1"/>
          </p:cNvSpPr>
          <p:nvPr>
            <p:ph type="title"/>
          </p:nvPr>
        </p:nvSpPr>
        <p:spPr>
          <a:xfrm>
            <a:off x="71500" y="116632"/>
            <a:ext cx="3240360" cy="504056"/>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en-US" sz="2400" b="1" dirty="0">
                <a:ln/>
                <a:solidFill>
                  <a:srgbClr val="00B050"/>
                </a:solidFill>
                <a:ea typeface="+mn-ea"/>
                <a:cs typeface="+mn-cs"/>
              </a:rPr>
              <a:t>Ionic Liquids</a:t>
            </a:r>
            <a:endParaRPr lang="en-US" sz="2400" b="1" dirty="0">
              <a:ln/>
              <a:solidFill>
                <a:srgbClr val="00B050"/>
              </a:solidFill>
            </a:endParaRPr>
          </a:p>
        </p:txBody>
      </p:sp>
    </p:spTree>
    <p:extLst>
      <p:ext uri="{BB962C8B-B14F-4D97-AF65-F5344CB8AC3E}">
        <p14:creationId xmlns:p14="http://schemas.microsoft.com/office/powerpoint/2010/main" val="2801658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rcRect/>
          <a:stretch>
            <a:fillRect/>
          </a:stretch>
        </p:blipFill>
        <p:spPr bwMode="auto">
          <a:xfrm>
            <a:off x="827584" y="780728"/>
            <a:ext cx="7698049" cy="5888632"/>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71500" y="116632"/>
            <a:ext cx="3240360" cy="504056"/>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en-US" sz="2400" b="1" dirty="0">
                <a:ln/>
                <a:solidFill>
                  <a:srgbClr val="00B050"/>
                </a:solidFill>
                <a:ea typeface="+mn-ea"/>
                <a:cs typeface="+mn-cs"/>
              </a:rPr>
              <a:t>Ionic Liquids</a:t>
            </a:r>
            <a:endParaRPr lang="en-US" sz="2400" b="1" dirty="0">
              <a:ln/>
              <a:solidFill>
                <a:srgbClr val="00B050"/>
              </a:solidFill>
            </a:endParaRPr>
          </a:p>
        </p:txBody>
      </p:sp>
    </p:spTree>
    <p:extLst>
      <p:ext uri="{BB962C8B-B14F-4D97-AF65-F5344CB8AC3E}">
        <p14:creationId xmlns:p14="http://schemas.microsoft.com/office/powerpoint/2010/main" val="2634578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29600" cy="5760640"/>
          </a:xfrm>
        </p:spPr>
        <p:txBody>
          <a:bodyPr>
            <a:noAutofit/>
          </a:bodyPr>
          <a:lstStyle/>
          <a:p>
            <a:pPr algn="just">
              <a:lnSpc>
                <a:spcPct val="120000"/>
              </a:lnSpc>
            </a:pPr>
            <a:r>
              <a:rPr lang="en-US" sz="2400" b="1" dirty="0">
                <a:solidFill>
                  <a:schemeClr val="accent3">
                    <a:lumMod val="75000"/>
                  </a:schemeClr>
                </a:solidFill>
              </a:rPr>
              <a:t>The hybrid </a:t>
            </a:r>
            <a:r>
              <a:rPr lang="en-US" sz="2400" b="1" dirty="0">
                <a:solidFill>
                  <a:srgbClr val="0000FF"/>
                </a:solidFill>
              </a:rPr>
              <a:t>organic−ionic nature</a:t>
            </a:r>
            <a:r>
              <a:rPr lang="en-US" sz="2400" b="1" dirty="0">
                <a:solidFill>
                  <a:schemeClr val="accent3">
                    <a:lumMod val="75000"/>
                  </a:schemeClr>
                </a:solidFill>
              </a:rPr>
              <a:t> </a:t>
            </a:r>
            <a:r>
              <a:rPr lang="en-US" sz="2400" b="1" dirty="0" smtClean="0">
                <a:solidFill>
                  <a:schemeClr val="accent3">
                    <a:lumMod val="75000"/>
                  </a:schemeClr>
                </a:solidFill>
              </a:rPr>
              <a:t>of </a:t>
            </a:r>
            <a:r>
              <a:rPr lang="en-US" sz="2400" b="1" dirty="0" smtClean="0">
                <a:solidFill>
                  <a:srgbClr val="0000FF"/>
                </a:solidFill>
              </a:rPr>
              <a:t>ILs</a:t>
            </a:r>
            <a:r>
              <a:rPr lang="en-US" sz="2400" b="1" dirty="0" smtClean="0">
                <a:solidFill>
                  <a:schemeClr val="accent3">
                    <a:lumMod val="75000"/>
                  </a:schemeClr>
                </a:solidFill>
              </a:rPr>
              <a:t> </a:t>
            </a:r>
            <a:r>
              <a:rPr lang="en-US" sz="2400" b="1" dirty="0">
                <a:solidFill>
                  <a:schemeClr val="accent3">
                    <a:lumMod val="75000"/>
                  </a:schemeClr>
                </a:solidFill>
              </a:rPr>
              <a:t>and the resulting </a:t>
            </a:r>
            <a:r>
              <a:rPr lang="en-US" sz="2400" b="1" dirty="0">
                <a:solidFill>
                  <a:srgbClr val="0000FF"/>
                </a:solidFill>
              </a:rPr>
              <a:t>intermolecular</a:t>
            </a:r>
            <a:r>
              <a:rPr lang="en-US" sz="2400" b="1" dirty="0">
                <a:solidFill>
                  <a:schemeClr val="accent3">
                    <a:lumMod val="75000"/>
                  </a:schemeClr>
                </a:solidFill>
              </a:rPr>
              <a:t> interactions give rise to </a:t>
            </a:r>
            <a:r>
              <a:rPr lang="en-US" sz="2400" b="1" dirty="0" smtClean="0">
                <a:solidFill>
                  <a:srgbClr val="0000FF"/>
                </a:solidFill>
              </a:rPr>
              <a:t>a complex </a:t>
            </a:r>
            <a:r>
              <a:rPr lang="en-US" sz="2400" b="1" dirty="0">
                <a:solidFill>
                  <a:srgbClr val="0000FF"/>
                </a:solidFill>
              </a:rPr>
              <a:t>set of phenomena</a:t>
            </a:r>
            <a:r>
              <a:rPr lang="en-US" sz="2400" b="1" dirty="0">
                <a:solidFill>
                  <a:schemeClr val="accent3">
                    <a:lumMod val="75000"/>
                  </a:schemeClr>
                </a:solidFill>
              </a:rPr>
              <a:t>, creating an area of study that </a:t>
            </a:r>
            <a:r>
              <a:rPr lang="en-US" sz="2400" b="1" dirty="0" smtClean="0">
                <a:solidFill>
                  <a:schemeClr val="accent3">
                    <a:lumMod val="75000"/>
                  </a:schemeClr>
                </a:solidFill>
              </a:rPr>
              <a:t>is both </a:t>
            </a:r>
            <a:r>
              <a:rPr lang="en-US" sz="2400" b="1" dirty="0">
                <a:solidFill>
                  <a:srgbClr val="0000FF"/>
                </a:solidFill>
              </a:rPr>
              <a:t>fascinating</a:t>
            </a:r>
            <a:r>
              <a:rPr lang="en-US" sz="2400" b="1" dirty="0">
                <a:solidFill>
                  <a:schemeClr val="accent3">
                    <a:lumMod val="75000"/>
                  </a:schemeClr>
                </a:solidFill>
              </a:rPr>
              <a:t> and </a:t>
            </a:r>
            <a:r>
              <a:rPr lang="en-US" sz="2400" b="1" dirty="0">
                <a:solidFill>
                  <a:srgbClr val="0000FF"/>
                </a:solidFill>
              </a:rPr>
              <a:t>challenging</a:t>
            </a:r>
            <a:r>
              <a:rPr lang="en-US" sz="2400" b="1" dirty="0">
                <a:solidFill>
                  <a:schemeClr val="accent3">
                    <a:lumMod val="75000"/>
                  </a:schemeClr>
                </a:solidFill>
              </a:rPr>
              <a:t>. Scientists </a:t>
            </a:r>
            <a:r>
              <a:rPr lang="en-US" sz="2400" b="1" dirty="0" smtClean="0">
                <a:solidFill>
                  <a:schemeClr val="accent3">
                    <a:lumMod val="75000"/>
                  </a:schemeClr>
                </a:solidFill>
              </a:rPr>
              <a:t>and  engineers are often </a:t>
            </a:r>
            <a:r>
              <a:rPr lang="en-US" sz="2400" b="1" dirty="0">
                <a:solidFill>
                  <a:schemeClr val="accent3">
                    <a:lumMod val="75000"/>
                  </a:schemeClr>
                </a:solidFill>
              </a:rPr>
              <a:t>required to screen for suitable ILs quickly for a </a:t>
            </a:r>
            <a:r>
              <a:rPr lang="en-US" sz="2400" b="1" dirty="0" smtClean="0">
                <a:solidFill>
                  <a:schemeClr val="accent3">
                    <a:lumMod val="75000"/>
                  </a:schemeClr>
                </a:solidFill>
              </a:rPr>
              <a:t>specific process</a:t>
            </a:r>
            <a:r>
              <a:rPr lang="en-US" sz="2400" b="1" dirty="0">
                <a:solidFill>
                  <a:schemeClr val="accent3">
                    <a:lumMod val="75000"/>
                  </a:schemeClr>
                </a:solidFill>
              </a:rPr>
              <a:t>. For this purpose, the identification of </a:t>
            </a:r>
            <a:r>
              <a:rPr lang="en-US" sz="2400" b="1" dirty="0">
                <a:solidFill>
                  <a:srgbClr val="FF0066"/>
                </a:solidFill>
              </a:rPr>
              <a:t>structure</a:t>
            </a:r>
            <a:r>
              <a:rPr lang="en-US" sz="2400" b="1" dirty="0" smtClean="0">
                <a:solidFill>
                  <a:srgbClr val="FF0066"/>
                </a:solidFill>
              </a:rPr>
              <a:t>−performance </a:t>
            </a:r>
            <a:r>
              <a:rPr lang="en-US" sz="2400" b="1" dirty="0">
                <a:solidFill>
                  <a:srgbClr val="FF0066"/>
                </a:solidFill>
              </a:rPr>
              <a:t>relationships</a:t>
            </a:r>
            <a:r>
              <a:rPr lang="en-US" sz="2400" b="1" dirty="0">
                <a:solidFill>
                  <a:schemeClr val="accent3">
                    <a:lumMod val="75000"/>
                  </a:schemeClr>
                </a:solidFill>
              </a:rPr>
              <a:t> disclosing the </a:t>
            </a:r>
            <a:r>
              <a:rPr lang="en-US" sz="2400" b="1" dirty="0">
                <a:solidFill>
                  <a:srgbClr val="FF0066"/>
                </a:solidFill>
              </a:rPr>
              <a:t>interplay</a:t>
            </a:r>
            <a:r>
              <a:rPr lang="en-US" sz="2400" b="1" dirty="0">
                <a:solidFill>
                  <a:schemeClr val="accent3">
                    <a:lumMod val="75000"/>
                  </a:schemeClr>
                </a:solidFill>
              </a:rPr>
              <a:t> among ILs</a:t>
            </a:r>
            <a:r>
              <a:rPr lang="en-US" sz="2400" b="1" dirty="0" smtClean="0">
                <a:solidFill>
                  <a:schemeClr val="accent3">
                    <a:lumMod val="75000"/>
                  </a:schemeClr>
                </a:solidFill>
              </a:rPr>
              <a:t>, </a:t>
            </a:r>
            <a:r>
              <a:rPr lang="en-US" sz="2400" b="1" dirty="0" smtClean="0">
                <a:solidFill>
                  <a:srgbClr val="FF0066"/>
                </a:solidFill>
              </a:rPr>
              <a:t>solutes</a:t>
            </a:r>
            <a:r>
              <a:rPr lang="en-US" sz="2400" b="1" dirty="0">
                <a:solidFill>
                  <a:schemeClr val="accent3">
                    <a:lumMod val="75000"/>
                  </a:schemeClr>
                </a:solidFill>
              </a:rPr>
              <a:t>, </a:t>
            </a:r>
            <a:r>
              <a:rPr lang="en-US" sz="2400" b="1" dirty="0">
                <a:solidFill>
                  <a:srgbClr val="FF0066"/>
                </a:solidFill>
              </a:rPr>
              <a:t>supports</a:t>
            </a:r>
            <a:r>
              <a:rPr lang="en-US" sz="2400" b="1" dirty="0">
                <a:solidFill>
                  <a:schemeClr val="accent3">
                    <a:lumMod val="75000"/>
                  </a:schemeClr>
                </a:solidFill>
              </a:rPr>
              <a:t>, and the </a:t>
            </a:r>
            <a:r>
              <a:rPr lang="en-US" sz="2400" b="1" dirty="0">
                <a:solidFill>
                  <a:srgbClr val="FF0066"/>
                </a:solidFill>
              </a:rPr>
              <a:t>components in mixtures</a:t>
            </a:r>
            <a:r>
              <a:rPr lang="en-US" sz="2400" b="1" dirty="0">
                <a:solidFill>
                  <a:schemeClr val="accent3">
                    <a:lumMod val="75000"/>
                  </a:schemeClr>
                </a:solidFill>
              </a:rPr>
              <a:t> </a:t>
            </a:r>
            <a:r>
              <a:rPr lang="en-US" sz="2400" b="1" dirty="0" smtClean="0">
                <a:solidFill>
                  <a:schemeClr val="accent3">
                    <a:lumMod val="75000"/>
                  </a:schemeClr>
                </a:solidFill>
              </a:rPr>
              <a:t>becomes vital</a:t>
            </a:r>
            <a:r>
              <a:rPr lang="en-US" sz="2400" b="1" dirty="0">
                <a:solidFill>
                  <a:schemeClr val="accent3">
                    <a:lumMod val="75000"/>
                  </a:schemeClr>
                </a:solidFill>
              </a:rPr>
              <a:t>, requiring a close integration of experimental, </a:t>
            </a:r>
            <a:r>
              <a:rPr lang="en-US" sz="2400" b="1" dirty="0" smtClean="0">
                <a:solidFill>
                  <a:schemeClr val="accent3">
                    <a:lumMod val="75000"/>
                  </a:schemeClr>
                </a:solidFill>
              </a:rPr>
              <a:t>theoretical, and </a:t>
            </a:r>
            <a:r>
              <a:rPr lang="en-US" sz="2400" b="1" dirty="0">
                <a:solidFill>
                  <a:schemeClr val="accent3">
                    <a:lumMod val="75000"/>
                  </a:schemeClr>
                </a:solidFill>
              </a:rPr>
              <a:t>computational methods. Thus, it is necessary to collect </a:t>
            </a:r>
            <a:r>
              <a:rPr lang="en-US" sz="2400" b="1" dirty="0" smtClean="0">
                <a:solidFill>
                  <a:schemeClr val="accent3">
                    <a:lumMod val="75000"/>
                  </a:schemeClr>
                </a:solidFill>
              </a:rPr>
              <a:t>our recent </a:t>
            </a:r>
            <a:r>
              <a:rPr lang="en-US" sz="2400" b="1" dirty="0">
                <a:solidFill>
                  <a:schemeClr val="accent3">
                    <a:lumMod val="75000"/>
                  </a:schemeClr>
                </a:solidFill>
              </a:rPr>
              <a:t>findings in this area and summarize the governing </a:t>
            </a:r>
            <a:r>
              <a:rPr lang="en-US" sz="2400" b="1" dirty="0" smtClean="0">
                <a:solidFill>
                  <a:schemeClr val="accent3">
                    <a:lumMod val="75000"/>
                  </a:schemeClr>
                </a:solidFill>
              </a:rPr>
              <a:t>rules behind </a:t>
            </a:r>
            <a:r>
              <a:rPr lang="en-US" sz="2400" b="1" dirty="0">
                <a:solidFill>
                  <a:schemeClr val="accent3">
                    <a:lumMod val="75000"/>
                  </a:schemeClr>
                </a:solidFill>
              </a:rPr>
              <a:t>these complex phenomena.</a:t>
            </a:r>
          </a:p>
        </p:txBody>
      </p:sp>
    </p:spTree>
    <p:extLst>
      <p:ext uri="{BB962C8B-B14F-4D97-AF65-F5344CB8AC3E}">
        <p14:creationId xmlns:p14="http://schemas.microsoft.com/office/powerpoint/2010/main" val="2974251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0" y="116632"/>
            <a:ext cx="3240360" cy="504056"/>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en-US" sz="2400" b="1" dirty="0">
                <a:ln/>
                <a:solidFill>
                  <a:srgbClr val="00B050"/>
                </a:solidFill>
                <a:ea typeface="+mn-ea"/>
                <a:cs typeface="+mn-cs"/>
              </a:rPr>
              <a:t>Ionic Liquids</a:t>
            </a:r>
            <a:endParaRPr lang="en-US" sz="2400" b="1" dirty="0">
              <a:ln/>
              <a:solidFill>
                <a:srgbClr val="00B050"/>
              </a:solidFill>
            </a:endParaRPr>
          </a:p>
        </p:txBody>
      </p:sp>
      <p:grpSp>
        <p:nvGrpSpPr>
          <p:cNvPr id="11" name="Group 10"/>
          <p:cNvGrpSpPr/>
          <p:nvPr/>
        </p:nvGrpSpPr>
        <p:grpSpPr>
          <a:xfrm>
            <a:off x="811281" y="1323805"/>
            <a:ext cx="7073087" cy="4392488"/>
            <a:chOff x="614277" y="1268760"/>
            <a:chExt cx="7920880" cy="5112568"/>
          </a:xfrm>
          <a:solidFill>
            <a:schemeClr val="accent1">
              <a:lumMod val="60000"/>
              <a:lumOff val="40000"/>
            </a:schemeClr>
          </a:solidFill>
        </p:grpSpPr>
        <p:graphicFrame>
          <p:nvGraphicFramePr>
            <p:cNvPr id="6" name="Diagram 5"/>
            <p:cNvGraphicFramePr/>
            <p:nvPr>
              <p:extLst>
                <p:ext uri="{D42A27DB-BD31-4B8C-83A1-F6EECF244321}">
                  <p14:modId xmlns:p14="http://schemas.microsoft.com/office/powerpoint/2010/main" val="3008095477"/>
                </p:ext>
              </p:extLst>
            </p:nvPr>
          </p:nvGraphicFramePr>
          <p:xfrm>
            <a:off x="614277" y="1268760"/>
            <a:ext cx="792088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5" name="Picture 3" descr="C:\Users\safaa\Desktop\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554" y="1678955"/>
              <a:ext cx="2006760" cy="4248474"/>
            </a:xfrm>
            <a:prstGeom prst="rect">
              <a:avLst/>
            </a:prstGeom>
            <a:grpFill/>
            <a:ln>
              <a:solidFill>
                <a:srgbClr val="FF7DFF"/>
              </a:solidFill>
            </a:ln>
            <a:extLst/>
          </p:spPr>
        </p:pic>
      </p:grpSp>
    </p:spTree>
    <p:extLst>
      <p:ext uri="{BB962C8B-B14F-4D97-AF65-F5344CB8AC3E}">
        <p14:creationId xmlns:p14="http://schemas.microsoft.com/office/powerpoint/2010/main" val="2809879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4088" y="1412776"/>
            <a:ext cx="3554276" cy="4096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95536" y="1412776"/>
            <a:ext cx="4752528" cy="4031873"/>
          </a:xfrm>
          <a:prstGeom prst="rect">
            <a:avLst/>
          </a:prstGeom>
          <a:solidFill>
            <a:srgbClr val="FF7DFF"/>
          </a:solidFill>
        </p:spPr>
        <p:txBody>
          <a:bodyPr wrap="square" lIns="91440" tIns="45720" rIns="91440" bIns="45720">
            <a:spAutoFit/>
          </a:bodyPr>
          <a:lstStyle/>
          <a:p>
            <a:pPr algn="l" rtl="0"/>
            <a:r>
              <a:rPr lang="en-US" sz="3200" b="1" dirty="0" smtClean="0">
                <a:ln w="10541" cmpd="sng">
                  <a:noFill/>
                  <a:prstDash val="solid"/>
                </a:ln>
                <a:solidFill>
                  <a:srgbClr val="0000FF"/>
                </a:solidFill>
                <a:effectLst>
                  <a:innerShdw blurRad="114300">
                    <a:prstClr val="black"/>
                  </a:innerShdw>
                </a:effectLst>
              </a:rPr>
              <a:t>Applications</a:t>
            </a:r>
          </a:p>
          <a:p>
            <a:pPr algn="l" rtl="0"/>
            <a:endParaRPr lang="en-US" sz="3200" b="1" cap="none" spc="0" dirty="0" smtClean="0">
              <a:ln w="10541" cmpd="sng">
                <a:noFill/>
                <a:prstDash val="solid"/>
              </a:ln>
              <a:solidFill>
                <a:srgbClr val="0000FF"/>
              </a:solidFill>
              <a:effectLst>
                <a:innerShdw blurRad="114300">
                  <a:prstClr val="black"/>
                </a:innerShdw>
              </a:effectLst>
            </a:endParaRPr>
          </a:p>
          <a:p>
            <a:pPr marL="342900" indent="-342900" algn="l" rtl="0">
              <a:buFont typeface="Wingdings" pitchFamily="2" charset="2"/>
              <a:buChar char="Ø"/>
            </a:pPr>
            <a:r>
              <a:rPr lang="en-US" sz="2400" b="1" cap="none" spc="0" dirty="0" smtClean="0">
                <a:ln w="10541" cmpd="sng">
                  <a:noFill/>
                  <a:prstDash val="solid"/>
                </a:ln>
                <a:solidFill>
                  <a:srgbClr val="C00000"/>
                </a:solidFill>
                <a:effectLst>
                  <a:innerShdw blurRad="114300">
                    <a:prstClr val="black"/>
                  </a:innerShdw>
                </a:effectLst>
              </a:rPr>
              <a:t>Batteries Fuel Cells</a:t>
            </a:r>
          </a:p>
          <a:p>
            <a:pPr marL="342900" indent="-342900" algn="l" rtl="0">
              <a:buFont typeface="Wingdings" pitchFamily="2" charset="2"/>
              <a:buChar char="Ø"/>
            </a:pPr>
            <a:r>
              <a:rPr lang="en-US" sz="2400" b="1" dirty="0" err="1" smtClean="0">
                <a:ln w="10541" cmpd="sng">
                  <a:noFill/>
                  <a:prstDash val="solid"/>
                </a:ln>
                <a:solidFill>
                  <a:schemeClr val="tx2">
                    <a:lumMod val="60000"/>
                    <a:lumOff val="40000"/>
                  </a:schemeClr>
                </a:solidFill>
                <a:effectLst>
                  <a:innerShdw blurRad="114300">
                    <a:prstClr val="black"/>
                  </a:innerShdw>
                </a:effectLst>
              </a:rPr>
              <a:t>Nanomaterials</a:t>
            </a:r>
            <a:r>
              <a:rPr lang="en-US" sz="2400" b="1" dirty="0" smtClean="0">
                <a:ln w="10541" cmpd="sng">
                  <a:noFill/>
                  <a:prstDash val="solid"/>
                </a:ln>
                <a:solidFill>
                  <a:schemeClr val="tx2">
                    <a:lumMod val="60000"/>
                    <a:lumOff val="40000"/>
                  </a:schemeClr>
                </a:solidFill>
                <a:effectLst>
                  <a:innerShdw blurRad="114300">
                    <a:prstClr val="black"/>
                  </a:innerShdw>
                </a:effectLst>
              </a:rPr>
              <a:t> (e.g. Biomedicine)</a:t>
            </a:r>
          </a:p>
          <a:p>
            <a:pPr marL="342900" indent="-342900" algn="l" rtl="0">
              <a:buFont typeface="Wingdings" pitchFamily="2" charset="2"/>
              <a:buChar char="Ø"/>
            </a:pPr>
            <a:r>
              <a:rPr lang="en-US" sz="2400" b="1" cap="none" spc="0" dirty="0" smtClean="0">
                <a:ln w="10541" cmpd="sng">
                  <a:noFill/>
                  <a:prstDash val="solid"/>
                </a:ln>
                <a:solidFill>
                  <a:srgbClr val="7030A0"/>
                </a:solidFill>
                <a:effectLst>
                  <a:innerShdw blurRad="114300">
                    <a:prstClr val="black"/>
                  </a:innerShdw>
                </a:effectLst>
              </a:rPr>
              <a:t>Solar energy Conversion</a:t>
            </a:r>
          </a:p>
          <a:p>
            <a:pPr marL="342900" indent="-342900" algn="l" rtl="0">
              <a:buFont typeface="Wingdings" pitchFamily="2" charset="2"/>
              <a:buChar char="Ø"/>
            </a:pPr>
            <a:r>
              <a:rPr lang="en-US" sz="2400" b="1" cap="none" spc="0" dirty="0" smtClean="0">
                <a:ln w="10541" cmpd="sng">
                  <a:noFill/>
                  <a:prstDash val="solid"/>
                </a:ln>
                <a:solidFill>
                  <a:srgbClr val="0070C0"/>
                </a:solidFill>
                <a:effectLst>
                  <a:innerShdw blurRad="114300">
                    <a:prstClr val="black"/>
                  </a:innerShdw>
                </a:effectLst>
              </a:rPr>
              <a:t>Industrial Solvents</a:t>
            </a:r>
          </a:p>
          <a:p>
            <a:pPr marL="342900" indent="-342900" algn="l" rtl="0">
              <a:buFont typeface="Wingdings" pitchFamily="2" charset="2"/>
              <a:buChar char="Ø"/>
            </a:pPr>
            <a:r>
              <a:rPr lang="en-US" sz="2400" b="1" dirty="0" smtClean="0">
                <a:ln w="10541" cmpd="sng">
                  <a:noFill/>
                  <a:prstDash val="solid"/>
                </a:ln>
                <a:solidFill>
                  <a:schemeClr val="accent6">
                    <a:lumMod val="75000"/>
                  </a:schemeClr>
                </a:solidFill>
                <a:effectLst>
                  <a:innerShdw blurRad="114300">
                    <a:prstClr val="black"/>
                  </a:innerShdw>
                </a:effectLst>
              </a:rPr>
              <a:t>Lubricants Heat Transfer</a:t>
            </a:r>
          </a:p>
          <a:p>
            <a:pPr marL="342900" indent="-342900" algn="l" rtl="0">
              <a:buFont typeface="Wingdings" pitchFamily="2" charset="2"/>
              <a:buChar char="Ø"/>
            </a:pPr>
            <a:r>
              <a:rPr lang="en-US" sz="2400" b="1" cap="none" spc="0" dirty="0" smtClean="0">
                <a:ln w="10541" cmpd="sng">
                  <a:noFill/>
                  <a:prstDash val="solid"/>
                </a:ln>
                <a:solidFill>
                  <a:srgbClr val="00B050"/>
                </a:solidFill>
                <a:effectLst>
                  <a:innerShdw blurRad="114300">
                    <a:prstClr val="black"/>
                  </a:innerShdw>
                </a:effectLst>
              </a:rPr>
              <a:t>Enzymatic Catalysis</a:t>
            </a:r>
          </a:p>
          <a:p>
            <a:pPr marL="342900" indent="-342900" algn="l" rtl="0">
              <a:buFont typeface="Wingdings" pitchFamily="2" charset="2"/>
              <a:buChar char="Ø"/>
            </a:pPr>
            <a:r>
              <a:rPr lang="en-US" sz="2400" b="1" dirty="0" smtClean="0">
                <a:ln w="10541" cmpd="sng">
                  <a:noFill/>
                  <a:prstDash val="solid"/>
                </a:ln>
                <a:solidFill>
                  <a:srgbClr val="FFC000"/>
                </a:solidFill>
                <a:effectLst>
                  <a:innerShdw blurRad="114300">
                    <a:prstClr val="black"/>
                  </a:innerShdw>
                </a:effectLst>
              </a:rPr>
              <a:t>Nuclear Fuel Radioactive Waste </a:t>
            </a:r>
            <a:r>
              <a:rPr lang="en-US" sz="2400" b="1" cap="none" spc="0" dirty="0" smtClean="0">
                <a:ln w="10541" cmpd="sng">
                  <a:noFill/>
                  <a:prstDash val="solid"/>
                </a:ln>
                <a:solidFill>
                  <a:srgbClr val="FFC000"/>
                </a:solidFill>
                <a:effectLst>
                  <a:innerShdw blurRad="114300">
                    <a:prstClr val="black"/>
                  </a:innerShdw>
                </a:effectLst>
              </a:rPr>
              <a:t>    </a:t>
            </a:r>
          </a:p>
          <a:p>
            <a:pPr marL="342900" indent="-342900" algn="l" rtl="0">
              <a:buFont typeface="Wingdings" pitchFamily="2" charset="2"/>
              <a:buChar char="Ø"/>
            </a:pPr>
            <a:endParaRPr lang="en-US" sz="2400" b="1" cap="none" spc="0" dirty="0">
              <a:ln w="10541" cmpd="sng">
                <a:no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114300">
                  <a:prstClr val="black"/>
                </a:innerShdw>
              </a:effectLst>
            </a:endParaRPr>
          </a:p>
        </p:txBody>
      </p:sp>
      <p:sp>
        <p:nvSpPr>
          <p:cNvPr id="12" name="Title 1"/>
          <p:cNvSpPr txBox="1">
            <a:spLocks/>
          </p:cNvSpPr>
          <p:nvPr/>
        </p:nvSpPr>
        <p:spPr>
          <a:xfrm>
            <a:off x="71500" y="116632"/>
            <a:ext cx="3240360" cy="504056"/>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n/>
                <a:solidFill>
                  <a:srgbClr val="00B050"/>
                </a:solidFill>
                <a:ea typeface="+mn-ea"/>
                <a:cs typeface="+mn-cs"/>
              </a:rPr>
              <a:t>Ionic Liquids</a:t>
            </a:r>
            <a:endParaRPr lang="en-US" sz="2400" b="1" dirty="0">
              <a:ln/>
              <a:solidFill>
                <a:srgbClr val="00B050"/>
              </a:solidFill>
            </a:endParaRPr>
          </a:p>
        </p:txBody>
      </p:sp>
    </p:spTree>
    <p:extLst>
      <p:ext uri="{BB962C8B-B14F-4D97-AF65-F5344CB8AC3E}">
        <p14:creationId xmlns:p14="http://schemas.microsoft.com/office/powerpoint/2010/main" val="2493410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240" y="578966"/>
            <a:ext cx="8229600" cy="4525963"/>
          </a:xfrm>
        </p:spPr>
        <p:txBody>
          <a:bodyPr>
            <a:normAutofit/>
          </a:bodyPr>
          <a:lstStyle/>
          <a:p>
            <a:pPr>
              <a:buFont typeface="Wingdings" pitchFamily="2" charset="2"/>
              <a:buChar char="Ø"/>
            </a:pPr>
            <a:r>
              <a:rPr lang="en-US" b="1" dirty="0" smtClean="0">
                <a:solidFill>
                  <a:srgbClr val="0000FF"/>
                </a:solidFill>
              </a:rPr>
              <a:t>Electrochemical</a:t>
            </a:r>
          </a:p>
          <a:p>
            <a:pPr marL="0" indent="0" algn="just">
              <a:buNone/>
            </a:pPr>
            <a:r>
              <a:rPr lang="en-US" sz="2400" b="1" dirty="0" smtClean="0">
                <a:solidFill>
                  <a:schemeClr val="bg1">
                    <a:lumMod val="65000"/>
                  </a:schemeClr>
                </a:solidFill>
              </a:rPr>
              <a:t>Its electrochemically stable potential window is much larger than other aqueous electrolyte  solutions, the research of ionic liquid in electrochemical is undergoing.</a:t>
            </a:r>
          </a:p>
          <a:p>
            <a:pPr marL="0" indent="0" algn="just">
              <a:buNone/>
            </a:pPr>
            <a:r>
              <a:rPr lang="en-US" sz="2400" b="1" dirty="0">
                <a:solidFill>
                  <a:srgbClr val="0000FF"/>
                </a:solidFill>
              </a:rPr>
              <a:t>The electrochemical window (EW)</a:t>
            </a:r>
            <a:r>
              <a:rPr lang="en-US" sz="2400" b="1" dirty="0">
                <a:solidFill>
                  <a:schemeClr val="bg1">
                    <a:lumMod val="65000"/>
                  </a:schemeClr>
                </a:solidFill>
              </a:rPr>
              <a:t> of a substance is the electrode electric potential range between which the substance is neither oxidized nor </a:t>
            </a:r>
            <a:r>
              <a:rPr lang="en-US" sz="2400" b="1" dirty="0" smtClean="0">
                <a:solidFill>
                  <a:schemeClr val="bg1">
                    <a:lumMod val="65000"/>
                  </a:schemeClr>
                </a:solidFill>
              </a:rPr>
              <a:t>reduced.</a:t>
            </a:r>
            <a:endParaRPr lang="en-US" sz="2400" b="1" dirty="0">
              <a:solidFill>
                <a:schemeClr val="bg1">
                  <a:lumMod val="65000"/>
                </a:schemeClr>
              </a:solidFill>
            </a:endParaRPr>
          </a:p>
        </p:txBody>
      </p:sp>
      <p:sp>
        <p:nvSpPr>
          <p:cNvPr id="4" name="Title 1"/>
          <p:cNvSpPr txBox="1">
            <a:spLocks/>
          </p:cNvSpPr>
          <p:nvPr/>
        </p:nvSpPr>
        <p:spPr>
          <a:xfrm>
            <a:off x="71500" y="116632"/>
            <a:ext cx="3240360" cy="504056"/>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n/>
                <a:solidFill>
                  <a:srgbClr val="00B050"/>
                </a:solidFill>
                <a:ea typeface="+mn-ea"/>
                <a:cs typeface="+mn-cs"/>
              </a:rPr>
              <a:t>Ionic Liquids</a:t>
            </a:r>
            <a:endParaRPr lang="en-US" sz="2400" b="1" dirty="0">
              <a:ln/>
              <a:solidFill>
                <a:srgbClr val="00B05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580" y="3717032"/>
            <a:ext cx="3054001" cy="1429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5246806"/>
            <a:ext cx="3384376" cy="1200329"/>
          </a:xfrm>
          <a:prstGeom prst="rect">
            <a:avLst/>
          </a:prstGeom>
          <a:noFill/>
        </p:spPr>
        <p:txBody>
          <a:bodyPr wrap="square" rtlCol="0">
            <a:spAutoFit/>
          </a:bodyPr>
          <a:lstStyle/>
          <a:p>
            <a:pPr algn="just" rtl="0"/>
            <a:r>
              <a:rPr lang="en-US" dirty="0">
                <a:solidFill>
                  <a:srgbClr val="E200A7"/>
                </a:solidFill>
              </a:rPr>
              <a:t> Electrochemical Stability Window of Polymer Electrolytes in Solid-State Batteries from Atomic-Scale Modeling: The Role of Li-Ion Salts</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597" y="3864930"/>
            <a:ext cx="15621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6950" y="3879217"/>
            <a:ext cx="153352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0475" y="3879218"/>
            <a:ext cx="15430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044850" y="5200639"/>
            <a:ext cx="1562100" cy="646331"/>
          </a:xfrm>
          <a:prstGeom prst="rect">
            <a:avLst/>
          </a:prstGeom>
          <a:noFill/>
        </p:spPr>
        <p:txBody>
          <a:bodyPr wrap="square" rtlCol="0">
            <a:spAutoFit/>
          </a:bodyPr>
          <a:lstStyle/>
          <a:p>
            <a:pPr algn="just" rtl="0"/>
            <a:r>
              <a:rPr lang="en-US" dirty="0" smtClean="0">
                <a:solidFill>
                  <a:srgbClr val="FF3300"/>
                </a:solidFill>
              </a:rPr>
              <a:t>Electrically conductive</a:t>
            </a:r>
            <a:endParaRPr lang="en-US" dirty="0">
              <a:solidFill>
                <a:srgbClr val="FF3300"/>
              </a:solidFill>
            </a:endParaRPr>
          </a:p>
        </p:txBody>
      </p:sp>
      <p:sp>
        <p:nvSpPr>
          <p:cNvPr id="12" name="TextBox 11"/>
          <p:cNvSpPr txBox="1"/>
          <p:nvPr/>
        </p:nvSpPr>
        <p:spPr>
          <a:xfrm>
            <a:off x="5606950" y="5200639"/>
            <a:ext cx="1562100" cy="369332"/>
          </a:xfrm>
          <a:prstGeom prst="rect">
            <a:avLst/>
          </a:prstGeom>
          <a:noFill/>
        </p:spPr>
        <p:txBody>
          <a:bodyPr wrap="square" rtlCol="0">
            <a:spAutoFit/>
          </a:bodyPr>
          <a:lstStyle/>
          <a:p>
            <a:pPr algn="just" rtl="0"/>
            <a:r>
              <a:rPr lang="en-US" dirty="0" smtClean="0">
                <a:solidFill>
                  <a:srgbClr val="0000FF"/>
                </a:solidFill>
              </a:rPr>
              <a:t>Non-volatile</a:t>
            </a:r>
            <a:endParaRPr lang="en-US" dirty="0">
              <a:solidFill>
                <a:srgbClr val="0000FF"/>
              </a:solidFill>
            </a:endParaRPr>
          </a:p>
        </p:txBody>
      </p:sp>
      <p:sp>
        <p:nvSpPr>
          <p:cNvPr id="13" name="TextBox 12"/>
          <p:cNvSpPr txBox="1"/>
          <p:nvPr/>
        </p:nvSpPr>
        <p:spPr>
          <a:xfrm>
            <a:off x="7140474" y="5200639"/>
            <a:ext cx="1824014" cy="369332"/>
          </a:xfrm>
          <a:prstGeom prst="rect">
            <a:avLst/>
          </a:prstGeom>
          <a:noFill/>
        </p:spPr>
        <p:txBody>
          <a:bodyPr wrap="square" rtlCol="0">
            <a:spAutoFit/>
          </a:bodyPr>
          <a:lstStyle/>
          <a:p>
            <a:pPr algn="just" rtl="0"/>
            <a:r>
              <a:rPr lang="en-US" dirty="0" smtClean="0"/>
              <a:t>Non-combustible</a:t>
            </a:r>
            <a:endParaRPr lang="en-US" dirty="0"/>
          </a:p>
        </p:txBody>
      </p:sp>
    </p:spTree>
    <p:extLst>
      <p:ext uri="{BB962C8B-B14F-4D97-AF65-F5344CB8AC3E}">
        <p14:creationId xmlns:p14="http://schemas.microsoft.com/office/powerpoint/2010/main" val="1497639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10073</TotalTime>
  <Words>951</Words>
  <Application>Microsoft Office PowerPoint</Application>
  <PresentationFormat>On-screen Show (4:3)</PresentationFormat>
  <Paragraphs>85</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Ionic liquids as a novel field in chemical and biochemical science and engineering ( Introduction, importance, and applications )</vt:lpstr>
      <vt:lpstr>Ionic Liquids</vt:lpstr>
      <vt:lpstr>Ionic Liquids</vt:lpstr>
      <vt:lpstr>Ionic Liquids</vt:lpstr>
      <vt:lpstr>Ionic Liquids</vt:lpstr>
      <vt:lpstr>PowerPoint Presentation</vt:lpstr>
      <vt:lpstr>Ionic Liquids</vt:lpstr>
      <vt:lpstr>PowerPoint Presentation</vt:lpstr>
      <vt:lpstr>PowerPoint Presentation</vt:lpstr>
      <vt:lpstr>PowerPoint Presentation</vt:lpstr>
      <vt:lpstr>Separation</vt:lpstr>
      <vt:lpstr>Gas handling</vt:lpstr>
      <vt:lpstr>Chemical synthesis</vt:lpstr>
      <vt:lpstr>West recycling</vt:lpstr>
      <vt:lpstr>Biomedicine</vt:lpstr>
      <vt:lpstr>Recovery and purification of ionic liquids from solutions</vt:lpstr>
      <vt:lpstr>PowerPoint Presentation</vt:lpstr>
      <vt:lpstr>PowerPoint Presentation</vt:lpstr>
      <vt:lpstr>Novel researches in conference needs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SAFAA-PC</dc:creator>
  <cp:lastModifiedBy>safaa</cp:lastModifiedBy>
  <cp:revision>82</cp:revision>
  <dcterms:created xsi:type="dcterms:W3CDTF">2023-01-03T17:34:01Z</dcterms:created>
  <dcterms:modified xsi:type="dcterms:W3CDTF">2023-05-15T10:36:15Z</dcterms:modified>
</cp:coreProperties>
</file>