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56" r:id="rId2"/>
    <p:sldId id="346" r:id="rId3"/>
    <p:sldId id="332" r:id="rId4"/>
    <p:sldId id="282" r:id="rId5"/>
    <p:sldId id="351" r:id="rId6"/>
    <p:sldId id="352" r:id="rId7"/>
    <p:sldId id="353" r:id="rId8"/>
    <p:sldId id="354" r:id="rId9"/>
    <p:sldId id="360" r:id="rId10"/>
    <p:sldId id="356" r:id="rId11"/>
    <p:sldId id="290" r:id="rId12"/>
    <p:sldId id="292" r:id="rId13"/>
    <p:sldId id="294" r:id="rId14"/>
    <p:sldId id="295" r:id="rId15"/>
    <p:sldId id="304" r:id="rId16"/>
    <p:sldId id="308" r:id="rId17"/>
    <p:sldId id="299" r:id="rId18"/>
    <p:sldId id="364" r:id="rId19"/>
    <p:sldId id="312" r:id="rId20"/>
    <p:sldId id="316" r:id="rId21"/>
    <p:sldId id="297" r:id="rId22"/>
    <p:sldId id="301" r:id="rId23"/>
    <p:sldId id="366" r:id="rId24"/>
    <p:sldId id="323" r:id="rId25"/>
    <p:sldId id="362" r:id="rId26"/>
    <p:sldId id="367" r:id="rId27"/>
    <p:sldId id="371" r:id="rId28"/>
    <p:sldId id="372" r:id="rId29"/>
    <p:sldId id="368" r:id="rId30"/>
    <p:sldId id="369" r:id="rId31"/>
    <p:sldId id="370"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06" autoAdjust="0"/>
    <p:restoredTop sz="94624" autoAdjust="0"/>
  </p:normalViewPr>
  <p:slideViewPr>
    <p:cSldViewPr>
      <p:cViewPr>
        <p:scale>
          <a:sx n="73" d="100"/>
          <a:sy n="73" d="100"/>
        </p:scale>
        <p:origin x="-12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10/05/1444</a:t>
            </a:fld>
            <a:endParaRPr lang="ar-SA" dirty="0"/>
          </a:p>
        </p:txBody>
      </p:sp>
      <p:sp>
        <p:nvSpPr>
          <p:cNvPr id="20" name="عنصر نائب للتذييل 19"/>
          <p:cNvSpPr>
            <a:spLocks noGrp="1"/>
          </p:cNvSpPr>
          <p:nvPr>
            <p:ph type="ftr" sz="quarter" idx="11"/>
          </p:nvPr>
        </p:nvSpPr>
        <p:spPr/>
        <p:txBody>
          <a:bodyPr/>
          <a:lstStyle>
            <a:extLst/>
          </a:lstStyle>
          <a:p>
            <a:endParaRPr lang="ar-SA" dirty="0"/>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pPr/>
              <a:t>‹#›</a:t>
            </a:fld>
            <a:endParaRPr lang="ar-SA" dirty="0"/>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10/05/1444</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10/05/1444</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10/05/1444</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10/05/1444</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dirty="0"/>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10/05/1444</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10/05/1444</a:t>
            </a:fld>
            <a:endParaRPr lang="ar-SA" dirty="0"/>
          </a:p>
        </p:txBody>
      </p:sp>
      <p:sp>
        <p:nvSpPr>
          <p:cNvPr id="8" name="عنصر نائب للتذييل 7"/>
          <p:cNvSpPr>
            <a:spLocks noGrp="1"/>
          </p:cNvSpPr>
          <p:nvPr>
            <p:ph type="ftr" sz="quarter" idx="11"/>
          </p:nvPr>
        </p:nvSpPr>
        <p:spPr/>
        <p:txBody>
          <a:bodyPr/>
          <a:lstStyle>
            <a:extLst/>
          </a:lstStyle>
          <a:p>
            <a:endParaRPr lang="ar-SA" dirty="0"/>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10/05/1444</a:t>
            </a:fld>
            <a:endParaRPr lang="ar-SA" dirty="0"/>
          </a:p>
        </p:txBody>
      </p:sp>
      <p:sp>
        <p:nvSpPr>
          <p:cNvPr id="4" name="عنصر نائب للتذييل 3"/>
          <p:cNvSpPr>
            <a:spLocks noGrp="1"/>
          </p:cNvSpPr>
          <p:nvPr>
            <p:ph type="ftr" sz="quarter" idx="11"/>
          </p:nvPr>
        </p:nvSpPr>
        <p:spPr/>
        <p:txBody>
          <a:bodyPr/>
          <a:lstStyle>
            <a:extLst/>
          </a:lstStyle>
          <a:p>
            <a:endParaRPr lang="ar-SA" dirty="0"/>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10/05/1444</a:t>
            </a:fld>
            <a:endParaRPr lang="ar-SA" dirty="0"/>
          </a:p>
        </p:txBody>
      </p:sp>
      <p:sp>
        <p:nvSpPr>
          <p:cNvPr id="3" name="عنصر نائب للتذييل 2"/>
          <p:cNvSpPr>
            <a:spLocks noGrp="1"/>
          </p:cNvSpPr>
          <p:nvPr>
            <p:ph type="ftr" sz="quarter" idx="11"/>
          </p:nvPr>
        </p:nvSpPr>
        <p:spPr/>
        <p:txBody>
          <a:bodyPr/>
          <a:lstStyle>
            <a:extLst/>
          </a:lstStyle>
          <a:p>
            <a:endParaRPr lang="ar-SA" dirty="0"/>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dirty="0"/>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10/05/1444</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10/05/1444</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dirty="0"/>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dirty="0"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pPr/>
              <a:t>10/05/1444</a:t>
            </a:fld>
            <a:endParaRPr lang="ar-SA" dirty="0"/>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dirty="0"/>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pPr/>
              <a:t>‹#›</a:t>
            </a:fld>
            <a:endParaRPr lang="ar-SA" dirty="0"/>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619672" y="620688"/>
            <a:ext cx="6741962" cy="3722186"/>
          </a:xfrm>
        </p:spPr>
        <p:style>
          <a:lnRef idx="2">
            <a:schemeClr val="accent3"/>
          </a:lnRef>
          <a:fillRef idx="1">
            <a:schemeClr val="lt1"/>
          </a:fillRef>
          <a:effectRef idx="0">
            <a:schemeClr val="accent3"/>
          </a:effectRef>
          <a:fontRef idx="minor">
            <a:schemeClr val="dk1"/>
          </a:fontRef>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effectLst/>
                <a:latin typeface="Times New Roman" pitchFamily="18" charset="0"/>
                <a:cs typeface="Times New Roman" pitchFamily="18" charset="0"/>
              </a:rPr>
              <a:t>Detection of Most Important </a:t>
            </a:r>
            <a:r>
              <a:rPr lang="en-US" sz="4800" b="1" dirty="0" err="1" smtClean="0">
                <a:ln/>
                <a:solidFill>
                  <a:schemeClr val="accent3"/>
                </a:solidFill>
                <a:effectLst/>
                <a:latin typeface="Times New Roman" pitchFamily="18" charset="0"/>
                <a:cs typeface="Times New Roman" pitchFamily="18" charset="0"/>
              </a:rPr>
              <a:t>Cephalometric</a:t>
            </a:r>
            <a:r>
              <a:rPr lang="en-US" sz="4800" b="1" dirty="0" smtClean="0">
                <a:ln/>
                <a:solidFill>
                  <a:schemeClr val="accent3"/>
                </a:solidFill>
                <a:effectLst/>
                <a:latin typeface="Times New Roman" pitchFamily="18" charset="0"/>
                <a:cs typeface="Times New Roman" pitchFamily="18" charset="0"/>
              </a:rPr>
              <a:t> Landmarks in Orthodontics </a:t>
            </a:r>
            <a:r>
              <a:rPr lang="en-US" sz="4800" b="1" dirty="0" err="1" smtClean="0">
                <a:ln/>
                <a:solidFill>
                  <a:schemeClr val="accent3"/>
                </a:solidFill>
                <a:effectLst/>
                <a:latin typeface="Times New Roman" pitchFamily="18" charset="0"/>
                <a:cs typeface="Times New Roman" pitchFamily="18" charset="0"/>
              </a:rPr>
              <a:t>Dx</a:t>
            </a:r>
            <a:endParaRPr lang="ar-IQ" sz="4800" b="1" dirty="0">
              <a:ln/>
              <a:solidFill>
                <a:schemeClr val="accent3"/>
              </a:solidFill>
              <a:effectLst/>
              <a:latin typeface="Times New Roman" pitchFamily="18" charset="0"/>
              <a:cs typeface="Times New Roman" pitchFamily="18" charset="0"/>
            </a:endParaRPr>
          </a:p>
        </p:txBody>
      </p:sp>
      <p:sp>
        <p:nvSpPr>
          <p:cNvPr id="3" name="عنوان 1"/>
          <p:cNvSpPr txBox="1">
            <a:spLocks/>
          </p:cNvSpPr>
          <p:nvPr/>
        </p:nvSpPr>
        <p:spPr>
          <a:xfrm>
            <a:off x="1763688" y="4429080"/>
            <a:ext cx="6480720" cy="1705962"/>
          </a:xfrm>
          <a:prstGeom prst="rect">
            <a:avLst/>
          </a:prstGeom>
        </p:spPr>
        <p:style>
          <a:lnRef idx="2">
            <a:schemeClr val="dk1"/>
          </a:lnRef>
          <a:fillRef idx="1">
            <a:schemeClr val="lt1"/>
          </a:fillRef>
          <a:effectRef idx="0">
            <a:schemeClr val="dk1"/>
          </a:effectRef>
          <a:fontRef idx="minor">
            <a:schemeClr val="dk1"/>
          </a:fontRef>
        </p:style>
        <p:txBody>
          <a:bodyPr anchor="b">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ar-IQ" sz="2000" b="1" dirty="0" smtClean="0">
                <a:solidFill>
                  <a:schemeClr val="tx1"/>
                </a:solidFill>
                <a:effectLst/>
                <a:latin typeface="Times New Roman" pitchFamily="18" charset="0"/>
                <a:cs typeface="Times New Roman" pitchFamily="18" charset="0"/>
              </a:rPr>
              <a:t>دورة </a:t>
            </a:r>
            <a:r>
              <a:rPr lang="ar-IQ" sz="2000" b="1" dirty="0" smtClean="0">
                <a:solidFill>
                  <a:schemeClr val="tx1"/>
                </a:solidFill>
                <a:effectLst/>
                <a:latin typeface="Times New Roman" pitchFamily="18" charset="0"/>
                <a:cs typeface="Times New Roman" pitchFamily="18" charset="0"/>
              </a:rPr>
              <a:t>تدريبية</a:t>
            </a:r>
            <a:endParaRPr lang="en-US" sz="2000" b="1" dirty="0" smtClean="0">
              <a:solidFill>
                <a:schemeClr val="tx1"/>
              </a:solidFill>
              <a:effectLst/>
              <a:latin typeface="Times New Roman" pitchFamily="18" charset="0"/>
              <a:cs typeface="Times New Roman" pitchFamily="18" charset="0"/>
            </a:endParaRPr>
          </a:p>
          <a:p>
            <a:pPr algn="ctr"/>
            <a:r>
              <a:rPr lang="ar-IQ" sz="2000" b="1" dirty="0" smtClean="0">
                <a:solidFill>
                  <a:schemeClr val="tx1"/>
                </a:solidFill>
                <a:effectLst/>
                <a:latin typeface="Times New Roman" pitchFamily="18" charset="0"/>
                <a:cs typeface="Times New Roman" pitchFamily="18" charset="0"/>
              </a:rPr>
              <a:t>محاضرة </a:t>
            </a:r>
            <a:r>
              <a:rPr lang="ar-IQ" sz="2000" b="1" dirty="0">
                <a:solidFill>
                  <a:schemeClr val="tx1"/>
                </a:solidFill>
                <a:effectLst/>
                <a:latin typeface="Times New Roman" pitchFamily="18" charset="0"/>
                <a:cs typeface="Times New Roman" pitchFamily="18" charset="0"/>
              </a:rPr>
              <a:t>علمية + </a:t>
            </a:r>
            <a:r>
              <a:rPr lang="en-US" sz="2000" b="1" dirty="0" err="1">
                <a:solidFill>
                  <a:schemeClr val="tx1"/>
                </a:solidFill>
                <a:effectLst/>
                <a:latin typeface="Times New Roman" pitchFamily="18" charset="0"/>
                <a:cs typeface="Times New Roman" pitchFamily="18" charset="0"/>
              </a:rPr>
              <a:t>webceph</a:t>
            </a:r>
            <a:r>
              <a:rPr lang="ar-IQ" sz="2000" b="1" dirty="0">
                <a:solidFill>
                  <a:schemeClr val="tx1"/>
                </a:solidFill>
                <a:effectLst/>
                <a:latin typeface="Times New Roman" pitchFamily="18" charset="0"/>
                <a:cs typeface="Times New Roman" pitchFamily="18" charset="0"/>
              </a:rPr>
              <a:t> م. نور فلاح كاظم </a:t>
            </a:r>
            <a:endParaRPr lang="en-US" sz="2000" b="1" dirty="0" smtClean="0">
              <a:solidFill>
                <a:schemeClr val="tx1"/>
              </a:solidFill>
              <a:effectLst/>
              <a:latin typeface="Times New Roman" pitchFamily="18" charset="0"/>
              <a:cs typeface="Times New Roman" pitchFamily="18" charset="0"/>
            </a:endParaRPr>
          </a:p>
          <a:p>
            <a:pPr algn="ctr"/>
            <a:r>
              <a:rPr lang="en-US" sz="2000" b="1" dirty="0" smtClean="0">
                <a:solidFill>
                  <a:schemeClr val="tx1"/>
                </a:solidFill>
                <a:effectLst/>
                <a:latin typeface="Times New Roman" pitchFamily="18" charset="0"/>
                <a:cs typeface="Times New Roman" pitchFamily="18" charset="0"/>
              </a:rPr>
              <a:t>Manual tracing </a:t>
            </a:r>
            <a:r>
              <a:rPr lang="ar-IQ" sz="2000" b="1" dirty="0" smtClean="0">
                <a:solidFill>
                  <a:schemeClr val="tx1"/>
                </a:solidFill>
                <a:effectLst/>
                <a:latin typeface="Times New Roman" pitchFamily="18" charset="0"/>
                <a:cs typeface="Times New Roman" pitchFamily="18" charset="0"/>
              </a:rPr>
              <a:t> ا. م نور محمد حسن </a:t>
            </a:r>
          </a:p>
          <a:p>
            <a:pPr algn="ctr"/>
            <a:r>
              <a:rPr lang="en-US" sz="2000" b="1" dirty="0" err="1" smtClean="0">
                <a:solidFill>
                  <a:schemeClr val="tx1"/>
                </a:solidFill>
                <a:effectLst/>
                <a:latin typeface="Times New Roman" pitchFamily="18" charset="0"/>
                <a:cs typeface="Times New Roman" pitchFamily="18" charset="0"/>
              </a:rPr>
              <a:t>Autocad</a:t>
            </a:r>
            <a:r>
              <a:rPr lang="en-US" sz="2000" b="1" dirty="0" smtClean="0">
                <a:solidFill>
                  <a:schemeClr val="tx1"/>
                </a:solidFill>
                <a:effectLst/>
                <a:latin typeface="Times New Roman" pitchFamily="18" charset="0"/>
                <a:cs typeface="Times New Roman" pitchFamily="18" charset="0"/>
              </a:rPr>
              <a:t> </a:t>
            </a:r>
            <a:r>
              <a:rPr lang="en-US" sz="2000" b="1" dirty="0" smtClean="0">
                <a:solidFill>
                  <a:schemeClr val="tx1"/>
                </a:solidFill>
                <a:effectLst/>
                <a:latin typeface="Times New Roman" pitchFamily="18" charset="0"/>
                <a:cs typeface="Times New Roman" pitchFamily="18" charset="0"/>
              </a:rPr>
              <a:t>tracing </a:t>
            </a:r>
            <a:r>
              <a:rPr lang="ar-IQ" sz="2000" b="1" dirty="0">
                <a:solidFill>
                  <a:schemeClr val="tx1"/>
                </a:solidFill>
                <a:effectLst/>
                <a:latin typeface="Times New Roman" pitchFamily="18" charset="0"/>
                <a:cs typeface="Times New Roman" pitchFamily="18" charset="0"/>
              </a:rPr>
              <a:t> </a:t>
            </a:r>
            <a:r>
              <a:rPr lang="ar-IQ" sz="2000" b="1" dirty="0" smtClean="0">
                <a:solidFill>
                  <a:schemeClr val="tx1"/>
                </a:solidFill>
                <a:effectLst/>
                <a:latin typeface="Times New Roman" pitchFamily="18" charset="0"/>
                <a:cs typeface="Times New Roman" pitchFamily="18" charset="0"/>
              </a:rPr>
              <a:t>م. هبة محمد حسين</a:t>
            </a:r>
          </a:p>
          <a:p>
            <a:pPr algn="ctr"/>
            <a:endParaRPr lang="ar-IQ" sz="2000" b="1" dirty="0">
              <a:solidFill>
                <a:schemeClr val="tx1"/>
              </a:solidFill>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1071546"/>
            <a:ext cx="8001024" cy="5262979"/>
          </a:xfrm>
          <a:prstGeom prst="rect">
            <a:avLst/>
          </a:prstGeom>
        </p:spPr>
        <p:txBody>
          <a:bodyPr wrap="square">
            <a:spAutoFit/>
          </a:bodyPr>
          <a:lstStyle/>
          <a:p>
            <a:pPr algn="just" rtl="0" fontAlgn="base"/>
            <a:r>
              <a:rPr lang="en-US" sz="2400" dirty="0" smtClean="0">
                <a:latin typeface="Times New Roman" pitchFamily="18" charset="0"/>
                <a:cs typeface="Times New Roman" pitchFamily="18" charset="0"/>
              </a:rPr>
              <a:t> </a:t>
            </a:r>
          </a:p>
          <a:p>
            <a:pPr algn="just" rtl="0" fontAlgn="base"/>
            <a:r>
              <a:rPr lang="en-US" sz="2400" b="1" dirty="0" smtClean="0">
                <a:latin typeface="Times New Roman" pitchFamily="18" charset="0"/>
                <a:cs typeface="Times New Roman" pitchFamily="18" charset="0"/>
              </a:rPr>
              <a:t>SN line </a:t>
            </a:r>
            <a:r>
              <a:rPr lang="en-US" sz="2400" dirty="0" smtClean="0">
                <a:latin typeface="Times New Roman" pitchFamily="18" charset="0"/>
                <a:cs typeface="Times New Roman" pitchFamily="18" charset="0"/>
              </a:rPr>
              <a:t>The plane demonstrated by a line through the </a:t>
            </a:r>
            <a:r>
              <a:rPr lang="en-US" sz="2400" dirty="0" err="1" smtClean="0">
                <a:latin typeface="Times New Roman" pitchFamily="18" charset="0"/>
                <a:cs typeface="Times New Roman" pitchFamily="18" charset="0"/>
              </a:rPr>
              <a:t>nasion</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sella</a:t>
            </a:r>
            <a:endParaRPr lang="en-US" sz="2400" dirty="0" smtClean="0">
              <a:latin typeface="Times New Roman" pitchFamily="18" charset="0"/>
              <a:cs typeface="Times New Roman" pitchFamily="18" charset="0"/>
            </a:endParaRPr>
          </a:p>
          <a:p>
            <a:pPr algn="just" rtl="0" fontAlgn="base"/>
            <a:r>
              <a:rPr lang="en-US" sz="2400" b="1" dirty="0" smtClean="0">
                <a:latin typeface="Times New Roman" pitchFamily="18" charset="0"/>
                <a:cs typeface="Times New Roman" pitchFamily="18" charset="0"/>
              </a:rPr>
              <a:t>Frankfort Plane </a:t>
            </a:r>
            <a:r>
              <a:rPr lang="en-US" sz="2400" dirty="0" smtClean="0">
                <a:latin typeface="Times New Roman" pitchFamily="18" charset="0"/>
                <a:cs typeface="Times New Roman" pitchFamily="18" charset="0"/>
              </a:rPr>
              <a:t>The plane demonstrated by a line through the </a:t>
            </a:r>
            <a:r>
              <a:rPr lang="en-US" sz="2400" dirty="0" err="1" smtClean="0">
                <a:latin typeface="Times New Roman" pitchFamily="18" charset="0"/>
                <a:cs typeface="Times New Roman" pitchFamily="18" charset="0"/>
              </a:rPr>
              <a:t>orbitale</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porion</a:t>
            </a:r>
            <a:endParaRPr lang="en-US" sz="2400" dirty="0" smtClean="0">
              <a:latin typeface="Times New Roman" pitchFamily="18" charset="0"/>
              <a:cs typeface="Times New Roman" pitchFamily="18" charset="0"/>
            </a:endParaRPr>
          </a:p>
          <a:p>
            <a:pPr algn="just" rtl="0" fontAlgn="base"/>
            <a:r>
              <a:rPr lang="en-US" sz="2400" b="1" dirty="0" err="1" smtClean="0">
                <a:latin typeface="Times New Roman" pitchFamily="18" charset="0"/>
                <a:cs typeface="Times New Roman" pitchFamily="18" charset="0"/>
              </a:rPr>
              <a:t>Mandibular</a:t>
            </a:r>
            <a:r>
              <a:rPr lang="en-US" sz="2400" b="1" dirty="0" smtClean="0">
                <a:latin typeface="Times New Roman" pitchFamily="18" charset="0"/>
                <a:cs typeface="Times New Roman" pitchFamily="18" charset="0"/>
              </a:rPr>
              <a:t> Plane (</a:t>
            </a:r>
            <a:r>
              <a:rPr lang="en-US" sz="2400" b="1" dirty="0" err="1" smtClean="0">
                <a:latin typeface="Times New Roman" pitchFamily="18" charset="0"/>
                <a:cs typeface="Times New Roman" pitchFamily="18" charset="0"/>
              </a:rPr>
              <a:t>MnPl</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The plane demonstrated by a line through the </a:t>
            </a:r>
            <a:r>
              <a:rPr lang="en-US" sz="2400" dirty="0" err="1" smtClean="0">
                <a:latin typeface="Times New Roman" pitchFamily="18" charset="0"/>
                <a:cs typeface="Times New Roman" pitchFamily="18" charset="0"/>
              </a:rPr>
              <a:t>gonion</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menton</a:t>
            </a:r>
            <a:r>
              <a:rPr lang="en-US" sz="2400" dirty="0" smtClean="0">
                <a:latin typeface="Times New Roman" pitchFamily="18" charset="0"/>
                <a:cs typeface="Times New Roman" pitchFamily="18" charset="0"/>
              </a:rPr>
              <a:t>.  The definition varies slightly, but the plane is used to show the plane of the lower border of the mandible</a:t>
            </a:r>
          </a:p>
          <a:p>
            <a:pPr algn="just" rtl="0" fontAlgn="base"/>
            <a:r>
              <a:rPr lang="en-US" sz="2400" b="1" dirty="0" smtClean="0">
                <a:latin typeface="Times New Roman" pitchFamily="18" charset="0"/>
                <a:cs typeface="Times New Roman" pitchFamily="18" charset="0"/>
              </a:rPr>
              <a:t>Maxillary Plane (</a:t>
            </a:r>
            <a:r>
              <a:rPr lang="en-US" sz="2400" b="1" dirty="0" err="1" smtClean="0">
                <a:latin typeface="Times New Roman" pitchFamily="18" charset="0"/>
                <a:cs typeface="Times New Roman" pitchFamily="18" charset="0"/>
              </a:rPr>
              <a:t>MxPl</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plane demonstrated by a line through the anterior and posterior nasal spines</a:t>
            </a:r>
          </a:p>
          <a:p>
            <a:pPr algn="just" rtl="0" fontAlgn="base"/>
            <a:r>
              <a:rPr lang="en-US" sz="2400" b="1" dirty="0" smtClean="0">
                <a:latin typeface="Times New Roman" pitchFamily="18" charset="0"/>
                <a:cs typeface="Times New Roman" pitchFamily="18" charset="0"/>
              </a:rPr>
              <a:t>“Esthetic Plane”“E” plane </a:t>
            </a:r>
            <a:r>
              <a:rPr lang="en-US" sz="2400" dirty="0" smtClean="0">
                <a:latin typeface="Times New Roman" pitchFamily="18" charset="0"/>
                <a:cs typeface="Times New Roman" pitchFamily="18" charset="0"/>
              </a:rPr>
              <a:t>is simply a line drawn from the tip of the nose to the tip of the chin. His key assessment was to look at how the upper and lower lip related to that line.</a:t>
            </a:r>
          </a:p>
        </p:txBody>
      </p:sp>
      <p:sp>
        <p:nvSpPr>
          <p:cNvPr id="3" name="مستطيل 2"/>
          <p:cNvSpPr/>
          <p:nvPr/>
        </p:nvSpPr>
        <p:spPr>
          <a:xfrm>
            <a:off x="1000100" y="285728"/>
            <a:ext cx="5286412" cy="661207"/>
          </a:xfrm>
          <a:prstGeom prst="rect">
            <a:avLst/>
          </a:prstGeom>
        </p:spPr>
        <p:txBody>
          <a:bodyPr wrap="square">
            <a:spAutoFit/>
          </a:bodyPr>
          <a:lstStyle/>
          <a:p>
            <a:pPr lvl="0" algn="just" rtl="0" eaLnBrk="0" fontAlgn="base" hangingPunct="0">
              <a:lnSpc>
                <a:spcPct val="150000"/>
              </a:lnSpc>
              <a:spcBef>
                <a:spcPct val="0"/>
              </a:spcBef>
              <a:spcAft>
                <a:spcPct val="0"/>
              </a:spcAft>
            </a:pPr>
            <a:r>
              <a:rPr lang="en-US" sz="2800" b="1" i="1" u="sng" dirty="0" smtClean="0">
                <a:latin typeface="Times New Roman" pitchFamily="18" charset="0"/>
                <a:ea typeface="Times New Roman" pitchFamily="18" charset="0"/>
                <a:cs typeface="Times New Roman" pitchFamily="18" charset="0"/>
              </a:rPr>
              <a:t>a. </a:t>
            </a:r>
            <a:r>
              <a:rPr lang="en-US" sz="2800" b="1" i="1" u="sng" dirty="0" err="1" smtClean="0">
                <a:latin typeface="Times New Roman" pitchFamily="18" charset="0"/>
                <a:cs typeface="Times New Roman" pitchFamily="18" charset="0"/>
              </a:rPr>
              <a:t>Anteroposterior</a:t>
            </a:r>
            <a:r>
              <a:rPr lang="en-US" sz="2800" b="1" i="1" u="sng" dirty="0" smtClean="0">
                <a:latin typeface="Times New Roman" pitchFamily="18" charset="0"/>
                <a:cs typeface="Times New Roman" pitchFamily="18" charset="0"/>
              </a:rPr>
              <a:t> </a:t>
            </a:r>
            <a:r>
              <a:rPr lang="en-US" sz="2800" b="1" i="1" u="sng" dirty="0" smtClean="0">
                <a:latin typeface="Times New Roman" pitchFamily="18" charset="0"/>
                <a:ea typeface="Times New Roman" pitchFamily="18" charset="0"/>
                <a:cs typeface="Times New Roman" pitchFamily="18" charset="0"/>
              </a:rPr>
              <a:t>Relationship </a:t>
            </a:r>
            <a:endParaRPr lang="en-US" sz="2800" u="sng" dirty="0" smtClean="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071538" y="-54798"/>
            <a:ext cx="7500958" cy="22419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eaLnBrk="0" fontAlgn="base" hangingPunct="0">
              <a:lnSpc>
                <a:spcPct val="150000"/>
              </a:lnSpc>
              <a:spcBef>
                <a:spcPct val="0"/>
              </a:spcBef>
              <a:spcAft>
                <a:spcPct val="0"/>
              </a:spcAft>
            </a:pPr>
            <a:r>
              <a:rPr lang="en-US" sz="2400" b="1" dirty="0" smtClean="0"/>
              <a:t>SNA </a:t>
            </a:r>
            <a:r>
              <a:rPr lang="en-US" sz="2400" dirty="0" smtClean="0"/>
              <a:t>This angle represents the relative </a:t>
            </a:r>
            <a:r>
              <a:rPr lang="en-US" sz="2400" dirty="0" err="1" smtClean="0"/>
              <a:t>anterioposterior</a:t>
            </a:r>
            <a:r>
              <a:rPr lang="en-US" sz="2400" dirty="0" smtClean="0"/>
              <a:t> position of the maxilla to the cranial base</a:t>
            </a:r>
            <a:r>
              <a:rPr lang="ar-IQ" sz="2400" dirty="0" smtClean="0"/>
              <a:t> </a:t>
            </a:r>
            <a:r>
              <a:rPr lang="en-US" sz="2400" dirty="0" smtClean="0"/>
              <a:t> </a:t>
            </a:r>
          </a:p>
          <a:p>
            <a:pPr algn="just" rtl="0" eaLnBrk="0" fontAlgn="base" hangingPunct="0">
              <a:lnSpc>
                <a:spcPct val="150000"/>
              </a:lnSpc>
              <a:spcBef>
                <a:spcPct val="0"/>
              </a:spcBef>
              <a:spcAft>
                <a:spcPct val="0"/>
              </a:spcAft>
            </a:pPr>
            <a:r>
              <a:rPr lang="en-US" sz="2400" dirty="0" smtClean="0"/>
              <a:t>normal value = 81˚ ± 3˚</a:t>
            </a:r>
          </a:p>
          <a:p>
            <a:pPr marL="0" marR="0" lvl="0" indent="0" algn="just" defTabSz="914400" rtl="0" eaLnBrk="0" fontAlgn="base" latinLnBrk="0" hangingPunct="0">
              <a:lnSpc>
                <a:spcPct val="150000"/>
              </a:lnSpc>
              <a:spcBef>
                <a:spcPct val="0"/>
              </a:spcBef>
              <a:spcAft>
                <a:spcPct val="0"/>
              </a:spcAft>
              <a:buClrTx/>
              <a:buSzTx/>
              <a:tabLst/>
            </a:pPr>
            <a:endParaRPr kumimoji="0" lang="en-US" sz="2400" b="0"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صورة 1"/>
          <p:cNvPicPr/>
          <p:nvPr/>
        </p:nvPicPr>
        <p:blipFill>
          <a:blip r:embed="rId2" cstate="print"/>
          <a:srcRect/>
          <a:stretch>
            <a:fillRect/>
          </a:stretch>
        </p:blipFill>
        <p:spPr bwMode="auto">
          <a:xfrm>
            <a:off x="1643042" y="1643050"/>
            <a:ext cx="6500858" cy="457203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043608" y="188640"/>
            <a:ext cx="792961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fontAlgn="base"/>
            <a:r>
              <a:rPr lang="en-US" sz="2400" b="1" dirty="0" smtClean="0"/>
              <a:t>SNB </a:t>
            </a:r>
            <a:r>
              <a:rPr lang="en-US" sz="2400" dirty="0" smtClean="0"/>
              <a:t>This angle represents the relative </a:t>
            </a:r>
            <a:r>
              <a:rPr lang="en-US" sz="2400" dirty="0" err="1" smtClean="0"/>
              <a:t>anterioposterior</a:t>
            </a:r>
            <a:r>
              <a:rPr lang="en-US" sz="2400" dirty="0" smtClean="0"/>
              <a:t> position of the mandible to the cranial base</a:t>
            </a:r>
          </a:p>
          <a:p>
            <a:pPr algn="just" rtl="0" fontAlgn="base"/>
            <a:r>
              <a:rPr lang="en-US" sz="2400" dirty="0"/>
              <a:t>normal value = </a:t>
            </a:r>
            <a:r>
              <a:rPr lang="en-US" sz="2400" dirty="0" smtClean="0"/>
              <a:t>78˚ </a:t>
            </a:r>
            <a:r>
              <a:rPr lang="en-US" sz="2400" dirty="0"/>
              <a:t>± 3˚</a:t>
            </a:r>
          </a:p>
          <a:p>
            <a:pPr algn="just" rtl="0" fontAlgn="base"/>
            <a:endParaRPr lang="en-US" sz="2400" dirty="0" smtClean="0"/>
          </a:p>
        </p:txBody>
      </p:sp>
      <p:pic>
        <p:nvPicPr>
          <p:cNvPr id="3" name="صورة 1"/>
          <p:cNvPicPr/>
          <p:nvPr/>
        </p:nvPicPr>
        <p:blipFill>
          <a:blip r:embed="rId2" cstate="print"/>
          <a:srcRect/>
          <a:stretch>
            <a:fillRect/>
          </a:stretch>
        </p:blipFill>
        <p:spPr bwMode="auto">
          <a:xfrm>
            <a:off x="1835696" y="1484784"/>
            <a:ext cx="5808138" cy="50160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000100" y="101063"/>
            <a:ext cx="778671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fontAlgn="base"/>
            <a:r>
              <a:rPr lang="en-US" sz="2400" b="1" dirty="0" smtClean="0"/>
              <a:t>ANB </a:t>
            </a:r>
            <a:r>
              <a:rPr lang="en-US" sz="2400" dirty="0" smtClean="0"/>
              <a:t>This angle represents the relative </a:t>
            </a:r>
            <a:r>
              <a:rPr lang="en-US" sz="2400" dirty="0" err="1" smtClean="0"/>
              <a:t>anterioposterior</a:t>
            </a:r>
            <a:r>
              <a:rPr lang="en-US" sz="2400" dirty="0" smtClean="0"/>
              <a:t> position of the maxilla to the mandible and can be used to determine skeletal class. </a:t>
            </a:r>
          </a:p>
          <a:p>
            <a:pPr algn="just" rtl="0" fontAlgn="base"/>
            <a:r>
              <a:rPr lang="en-US" sz="2400" dirty="0"/>
              <a:t>normal value = 3</a:t>
            </a:r>
            <a:r>
              <a:rPr lang="en-US" sz="2400" dirty="0" smtClean="0"/>
              <a:t>˚ </a:t>
            </a:r>
            <a:r>
              <a:rPr lang="en-US" sz="2400" dirty="0"/>
              <a:t>± </a:t>
            </a:r>
            <a:r>
              <a:rPr lang="en-US" sz="2400" dirty="0" smtClean="0"/>
              <a:t>2˚</a:t>
            </a:r>
            <a:endParaRPr lang="en-US" sz="2400" dirty="0"/>
          </a:p>
        </p:txBody>
      </p:sp>
      <p:pic>
        <p:nvPicPr>
          <p:cNvPr id="3" name="صورة 1"/>
          <p:cNvPicPr/>
          <p:nvPr/>
        </p:nvPicPr>
        <p:blipFill>
          <a:blip r:embed="rId2" cstate="print"/>
          <a:srcRect/>
          <a:stretch>
            <a:fillRect/>
          </a:stretch>
        </p:blipFill>
        <p:spPr bwMode="auto">
          <a:xfrm>
            <a:off x="2071670" y="1643050"/>
            <a:ext cx="5643602" cy="4286304"/>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1"/>
          <p:cNvPicPr/>
          <p:nvPr/>
        </p:nvPicPr>
        <p:blipFill>
          <a:blip r:embed="rId2" cstate="print"/>
          <a:srcRect/>
          <a:stretch>
            <a:fillRect/>
          </a:stretch>
        </p:blipFill>
        <p:spPr bwMode="auto">
          <a:xfrm>
            <a:off x="1785918" y="1500174"/>
            <a:ext cx="5429288" cy="4500594"/>
          </a:xfrm>
          <a:prstGeom prst="rect">
            <a:avLst/>
          </a:prstGeom>
          <a:noFill/>
          <a:ln w="9525">
            <a:noFill/>
            <a:miter lim="800000"/>
            <a:headEnd/>
            <a:tailEnd/>
          </a:ln>
        </p:spPr>
      </p:pic>
      <p:sp>
        <p:nvSpPr>
          <p:cNvPr id="5" name="مستطيل 4"/>
          <p:cNvSpPr/>
          <p:nvPr/>
        </p:nvSpPr>
        <p:spPr>
          <a:xfrm>
            <a:off x="1071538" y="357166"/>
            <a:ext cx="7786742" cy="923330"/>
          </a:xfrm>
          <a:prstGeom prst="rect">
            <a:avLst/>
          </a:prstGeom>
        </p:spPr>
        <p:txBody>
          <a:bodyPr wrap="square">
            <a:spAutoFit/>
          </a:bodyPr>
          <a:lstStyle/>
          <a:p>
            <a:pPr algn="just" rtl="0" fontAlgn="base"/>
            <a:r>
              <a:rPr lang="en-US" b="1" dirty="0" smtClean="0"/>
              <a:t>Maxillary </a:t>
            </a:r>
            <a:r>
              <a:rPr lang="en-US" b="1" dirty="0" err="1" smtClean="0"/>
              <a:t>Incisal</a:t>
            </a:r>
            <a:r>
              <a:rPr lang="en-US" b="1" dirty="0" smtClean="0"/>
              <a:t> Inclination (</a:t>
            </a:r>
            <a:r>
              <a:rPr lang="en-US" b="1" dirty="0" err="1" smtClean="0"/>
              <a:t>UInc</a:t>
            </a:r>
            <a:r>
              <a:rPr lang="en-US" b="1" dirty="0" smtClean="0"/>
              <a:t> to </a:t>
            </a:r>
            <a:r>
              <a:rPr lang="en-US" b="1" dirty="0" err="1" smtClean="0"/>
              <a:t>MxPl</a:t>
            </a:r>
            <a:r>
              <a:rPr lang="en-US" b="1" dirty="0" smtClean="0"/>
              <a:t>) </a:t>
            </a:r>
            <a:r>
              <a:rPr lang="en-US" dirty="0" smtClean="0"/>
              <a:t>The angle between the maxillary plane and the axis of the maxillary incisors (</a:t>
            </a:r>
            <a:r>
              <a:rPr lang="en-US" dirty="0" err="1" smtClean="0"/>
              <a:t>UInc</a:t>
            </a:r>
            <a:r>
              <a:rPr lang="en-US" dirty="0" smtClean="0"/>
              <a:t>)</a:t>
            </a:r>
          </a:p>
          <a:p>
            <a:pPr algn="just" rtl="0" fontAlgn="base"/>
            <a:r>
              <a:rPr lang="en-US" dirty="0"/>
              <a:t>normal value = </a:t>
            </a:r>
            <a:r>
              <a:rPr lang="en-US" dirty="0" smtClean="0"/>
              <a:t>109˚ </a:t>
            </a:r>
            <a:r>
              <a:rPr lang="en-US" dirty="0"/>
              <a:t>± </a:t>
            </a:r>
            <a:r>
              <a:rPr lang="en-US" dirty="0" smtClean="0"/>
              <a:t>6˚</a:t>
            </a:r>
            <a:endParaRPr lang="en-US"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1"/>
          <p:cNvPicPr/>
          <p:nvPr/>
        </p:nvPicPr>
        <p:blipFill>
          <a:blip r:embed="rId2" cstate="print"/>
          <a:srcRect/>
          <a:stretch>
            <a:fillRect/>
          </a:stretch>
        </p:blipFill>
        <p:spPr bwMode="auto">
          <a:xfrm>
            <a:off x="1500166" y="1357298"/>
            <a:ext cx="6572296" cy="5000660"/>
          </a:xfrm>
          <a:prstGeom prst="rect">
            <a:avLst/>
          </a:prstGeom>
          <a:noFill/>
          <a:ln w="9525">
            <a:noFill/>
            <a:miter lim="800000"/>
            <a:headEnd/>
            <a:tailEnd/>
          </a:ln>
        </p:spPr>
      </p:pic>
      <p:sp>
        <p:nvSpPr>
          <p:cNvPr id="4" name="مستطيل 3"/>
          <p:cNvSpPr/>
          <p:nvPr/>
        </p:nvSpPr>
        <p:spPr>
          <a:xfrm>
            <a:off x="1071538" y="214290"/>
            <a:ext cx="7929618" cy="1569660"/>
          </a:xfrm>
          <a:prstGeom prst="rect">
            <a:avLst/>
          </a:prstGeom>
        </p:spPr>
        <p:txBody>
          <a:bodyPr wrap="square">
            <a:spAutoFit/>
          </a:bodyPr>
          <a:lstStyle/>
          <a:p>
            <a:pPr algn="just" rtl="0" fontAlgn="base"/>
            <a:r>
              <a:rPr lang="en-US" sz="2400" b="1" dirty="0" smtClean="0"/>
              <a:t>Mandibular </a:t>
            </a:r>
            <a:r>
              <a:rPr lang="en-US" sz="2400" b="1" dirty="0" err="1" smtClean="0"/>
              <a:t>Incisal</a:t>
            </a:r>
            <a:r>
              <a:rPr lang="en-US" sz="2400" b="1" dirty="0" smtClean="0"/>
              <a:t> Inclination (</a:t>
            </a:r>
            <a:r>
              <a:rPr lang="en-US" sz="2400" b="1" dirty="0" err="1" smtClean="0"/>
              <a:t>LInc</a:t>
            </a:r>
            <a:r>
              <a:rPr lang="en-US" sz="2400" b="1" dirty="0" smtClean="0"/>
              <a:t> to </a:t>
            </a:r>
            <a:r>
              <a:rPr lang="en-US" sz="2400" b="1" dirty="0" err="1" smtClean="0"/>
              <a:t>MnPl</a:t>
            </a:r>
            <a:r>
              <a:rPr lang="en-US" sz="2400" b="1" dirty="0" smtClean="0"/>
              <a:t>) </a:t>
            </a:r>
            <a:r>
              <a:rPr lang="en-US" sz="2400" dirty="0" smtClean="0"/>
              <a:t>The angle between the mandibular plane and the axis of the mandibular incisors (</a:t>
            </a:r>
            <a:r>
              <a:rPr lang="en-US" sz="2400" dirty="0" err="1" smtClean="0"/>
              <a:t>LInc</a:t>
            </a:r>
            <a:r>
              <a:rPr lang="en-US" sz="2400" dirty="0" smtClean="0"/>
              <a:t>)</a:t>
            </a:r>
          </a:p>
          <a:p>
            <a:pPr algn="just" rtl="0" fontAlgn="base"/>
            <a:r>
              <a:rPr lang="en-US" sz="2400" dirty="0"/>
              <a:t>normal value = 93˚ ± 6</a:t>
            </a:r>
            <a:r>
              <a:rPr lang="en-US" sz="2400" dirty="0" smtClean="0"/>
              <a:t>˚</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1000100" y="337401"/>
            <a:ext cx="778671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fontAlgn="base">
              <a:spcBef>
                <a:spcPct val="0"/>
              </a:spcBef>
              <a:spcAft>
                <a:spcPct val="0"/>
              </a:spcAft>
            </a:pPr>
            <a:r>
              <a:rPr lang="en-US" sz="2400" b="1" dirty="0" smtClean="0"/>
              <a:t>Inter-</a:t>
            </a:r>
            <a:r>
              <a:rPr lang="en-US" sz="2400" b="1" dirty="0" err="1" smtClean="0"/>
              <a:t>Incisal</a:t>
            </a:r>
            <a:r>
              <a:rPr lang="en-US" sz="2400" b="1" dirty="0" smtClean="0"/>
              <a:t> Angle </a:t>
            </a:r>
            <a:r>
              <a:rPr lang="en-US" sz="2400" dirty="0" smtClean="0"/>
              <a:t>The angle between the long axis of the maxillary incisors and the long axis of the </a:t>
            </a:r>
          </a:p>
          <a:p>
            <a:pPr algn="l" fontAlgn="base">
              <a:spcBef>
                <a:spcPct val="0"/>
              </a:spcBef>
              <a:spcAft>
                <a:spcPct val="0"/>
              </a:spcAft>
            </a:pPr>
            <a:r>
              <a:rPr lang="en-US" sz="2400" dirty="0" smtClean="0"/>
              <a:t>mandibular incisors </a:t>
            </a:r>
          </a:p>
          <a:p>
            <a:pPr algn="l" fontAlgn="base">
              <a:spcBef>
                <a:spcPct val="0"/>
              </a:spcBef>
              <a:spcAft>
                <a:spcPct val="0"/>
              </a:spcAft>
            </a:pPr>
            <a:r>
              <a:rPr lang="en-US" sz="2400" dirty="0"/>
              <a:t>normal value = </a:t>
            </a:r>
            <a:r>
              <a:rPr lang="en-US" sz="2400" dirty="0" smtClean="0"/>
              <a:t>135˚ </a:t>
            </a:r>
            <a:r>
              <a:rPr lang="en-US" sz="2400" dirty="0"/>
              <a:t>± </a:t>
            </a:r>
            <a:r>
              <a:rPr lang="en-US" sz="2400" dirty="0" smtClean="0"/>
              <a:t>10˚</a:t>
            </a:r>
            <a:endParaRPr lang="en-US" sz="2400" dirty="0"/>
          </a:p>
        </p:txBody>
      </p:sp>
      <p:pic>
        <p:nvPicPr>
          <p:cNvPr id="3" name="صورة 1"/>
          <p:cNvPicPr/>
          <p:nvPr/>
        </p:nvPicPr>
        <p:blipFill>
          <a:blip r:embed="rId2" cstate="print"/>
          <a:srcRect/>
          <a:stretch>
            <a:fillRect/>
          </a:stretch>
        </p:blipFill>
        <p:spPr bwMode="auto">
          <a:xfrm>
            <a:off x="3714712" y="1836471"/>
            <a:ext cx="5072098" cy="4429156"/>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1"/>
          <p:cNvPicPr/>
          <p:nvPr/>
        </p:nvPicPr>
        <p:blipFill>
          <a:blip r:embed="rId2" cstate="print"/>
          <a:srcRect/>
          <a:stretch>
            <a:fillRect/>
          </a:stretch>
        </p:blipFill>
        <p:spPr bwMode="auto">
          <a:xfrm>
            <a:off x="1857356" y="1142984"/>
            <a:ext cx="5929354" cy="5214974"/>
          </a:xfrm>
          <a:prstGeom prst="rect">
            <a:avLst/>
          </a:prstGeom>
          <a:noFill/>
          <a:ln w="9525">
            <a:noFill/>
            <a:miter lim="800000"/>
            <a:headEnd/>
            <a:tailEnd/>
          </a:ln>
        </p:spPr>
      </p:pic>
      <p:sp>
        <p:nvSpPr>
          <p:cNvPr id="4" name="مستطيل 3"/>
          <p:cNvSpPr/>
          <p:nvPr/>
        </p:nvSpPr>
        <p:spPr>
          <a:xfrm>
            <a:off x="1285852" y="357166"/>
            <a:ext cx="7500958" cy="1569660"/>
          </a:xfrm>
          <a:prstGeom prst="rect">
            <a:avLst/>
          </a:prstGeom>
        </p:spPr>
        <p:txBody>
          <a:bodyPr wrap="square">
            <a:spAutoFit/>
          </a:bodyPr>
          <a:lstStyle/>
          <a:p>
            <a:pPr algn="just" rtl="0" fontAlgn="base"/>
            <a:r>
              <a:rPr lang="en-US" sz="2400" b="1" dirty="0" smtClean="0"/>
              <a:t>Maxillary-mandibular plane angle (MMPA</a:t>
            </a:r>
            <a:r>
              <a:rPr lang="en-US" sz="2400" b="1" i="1" dirty="0" smtClean="0"/>
              <a:t>) </a:t>
            </a:r>
            <a:r>
              <a:rPr lang="en-US" sz="2400" dirty="0" smtClean="0"/>
              <a:t>The angle formed between the Maxillary Plane and Mandibular Plane</a:t>
            </a:r>
          </a:p>
          <a:p>
            <a:pPr algn="just" rtl="0" fontAlgn="base"/>
            <a:r>
              <a:rPr lang="en-US" sz="2400" dirty="0"/>
              <a:t>normal value = </a:t>
            </a:r>
            <a:r>
              <a:rPr lang="en-US" sz="2400" dirty="0" smtClean="0"/>
              <a:t>27˚ </a:t>
            </a:r>
            <a:r>
              <a:rPr lang="en-US" sz="2400" dirty="0"/>
              <a:t>± </a:t>
            </a:r>
            <a:r>
              <a:rPr lang="en-US" sz="2400" dirty="0" smtClean="0"/>
              <a:t>5˚</a:t>
            </a:r>
            <a:endParaRPr lang="en-US" sz="2400" dirty="0"/>
          </a:p>
          <a:p>
            <a:pPr algn="just" rtl="0" fontAlgn="base"/>
            <a:endParaRPr lang="en-US" sz="2400" dirty="0" smtClean="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1000100" y="445313"/>
            <a:ext cx="778671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Soft Tissue Relationship: </a:t>
            </a:r>
            <a:endParaRPr kumimoji="0" lang="en-US" sz="2400" b="0"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lvl="0" algn="l" rtl="0" eaLnBrk="0" fontAlgn="base" hangingPunct="0">
              <a:spcBef>
                <a:spcPct val="0"/>
              </a:spcBef>
              <a:spcAft>
                <a:spcPct val="0"/>
              </a:spcAft>
              <a:buFontTx/>
              <a:buChar char="•"/>
            </a:pPr>
            <a:r>
              <a:rPr kumimoji="0" lang="en-US" sz="2400" b="1" i="1" u="none" strike="noStrike" cap="none" normalizeH="0" baseline="0" dirty="0" err="1"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Naso</a:t>
            </a:r>
            <a:r>
              <a:rPr kumimoji="0" lang="en-US"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‐labial Angle </a:t>
            </a:r>
          </a:p>
          <a:p>
            <a:pPr lvl="0" algn="l" rtl="0" eaLnBrk="0" fontAlgn="base" hangingPunct="0">
              <a:spcBef>
                <a:spcPct val="0"/>
              </a:spcBef>
              <a:spcAft>
                <a:spcPct val="0"/>
              </a:spcAft>
            </a:pPr>
            <a:r>
              <a:rPr kumimoji="0" lang="en-US" sz="2400" b="1" i="1"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normal value= 100˚ </a:t>
            </a:r>
            <a:r>
              <a:rPr lang="en-US" sz="2400" b="1" i="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2400" b="1"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8˚ </a:t>
            </a:r>
            <a:endParaRPr kumimoji="0" lang="en-US" sz="2400" b="1" i="1"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p:txBody>
      </p:sp>
      <p:pic>
        <p:nvPicPr>
          <p:cNvPr id="3" name="صورة 1"/>
          <p:cNvPicPr/>
          <p:nvPr/>
        </p:nvPicPr>
        <p:blipFill>
          <a:blip r:embed="rId2"/>
          <a:srcRect/>
          <a:stretch>
            <a:fillRect/>
          </a:stretch>
        </p:blipFill>
        <p:spPr bwMode="auto">
          <a:xfrm>
            <a:off x="1785918" y="1571612"/>
            <a:ext cx="5572164" cy="4857784"/>
          </a:xfrm>
          <a:prstGeom prst="rect">
            <a:avLst/>
          </a:prstGeom>
          <a:noFill/>
          <a:ln w="9525">
            <a:noFill/>
            <a:miter lim="800000"/>
            <a:headEnd/>
            <a:tailEnd/>
          </a:ln>
        </p:spPr>
      </p:pic>
    </p:spTree>
    <p:extLst>
      <p:ext uri="{BB962C8B-B14F-4D97-AF65-F5344CB8AC3E}">
        <p14:creationId xmlns:p14="http://schemas.microsoft.com/office/powerpoint/2010/main" val="1895976109"/>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1142976" y="253821"/>
            <a:ext cx="742952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Upper Lip‐EL</a:t>
            </a:r>
          </a:p>
          <a:p>
            <a:pPr algn="l" fontAlgn="base">
              <a:spcBef>
                <a:spcPct val="0"/>
              </a:spcBef>
              <a:spcAft>
                <a:spcPct val="0"/>
              </a:spcAft>
            </a:pPr>
            <a:r>
              <a:rPr lang="en-US" sz="3200" dirty="0"/>
              <a:t>normal value </a:t>
            </a:r>
            <a:r>
              <a:rPr lang="en-US" sz="3200" dirty="0" smtClean="0"/>
              <a:t>= -4mm</a:t>
            </a:r>
            <a:endParaRPr lang="en-US" sz="3200" dirty="0"/>
          </a:p>
        </p:txBody>
      </p:sp>
      <p:pic>
        <p:nvPicPr>
          <p:cNvPr id="3" name="صورة 1"/>
          <p:cNvPicPr/>
          <p:nvPr/>
        </p:nvPicPr>
        <p:blipFill>
          <a:blip r:embed="rId2" cstate="print"/>
          <a:srcRect/>
          <a:stretch>
            <a:fillRect/>
          </a:stretch>
        </p:blipFill>
        <p:spPr bwMode="auto">
          <a:xfrm>
            <a:off x="1500166" y="1214422"/>
            <a:ext cx="5643602" cy="492922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1285852" y="494536"/>
            <a:ext cx="707233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Components of the </a:t>
            </a:r>
            <a:r>
              <a:rPr kumimoji="0" lang="en-US" sz="2400" b="1" i="1" u="none" strike="noStrike" cap="none" normalizeH="0" baseline="0" dirty="0" err="1"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Cephalostat</a:t>
            </a:r>
            <a:r>
              <a:rPr kumimoji="0" lang="en-US"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0000"/>
              </a:buClr>
              <a:buSzTx/>
              <a:buFont typeface="Wingdings" pitchFamily="2" charset="2"/>
              <a:buChar char="Ø"/>
              <a:tabLst/>
            </a:pPr>
            <a:r>
              <a:rPr kumimoji="0" lang="en-US"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Ear Rods</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FF0000"/>
              </a:buClr>
              <a:buSzTx/>
              <a:buFont typeface="Wingdings" pitchFamily="2" charset="2"/>
              <a:buChar char="Ø"/>
              <a:tabLst/>
            </a:pPr>
            <a:r>
              <a:rPr kumimoji="0" lang="en-US"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Nasal Pointer</a:t>
            </a:r>
          </a:p>
          <a:p>
            <a:pPr lvl="0" algn="l" rtl="0" fontAlgn="base">
              <a:spcBef>
                <a:spcPct val="0"/>
              </a:spcBef>
              <a:spcAft>
                <a:spcPct val="0"/>
              </a:spcAft>
              <a:buClr>
                <a:srgbClr val="FF0000"/>
              </a:buClr>
              <a:buFont typeface="Wingdings" pitchFamily="2" charset="2"/>
              <a:buChar char="Ø"/>
            </a:pPr>
            <a:r>
              <a:rPr lang="en-US" sz="1400" b="1" i="1" dirty="0" smtClean="0">
                <a:solidFill>
                  <a:srgbClr val="000000"/>
                </a:solidFill>
                <a:latin typeface="Times New Roman" pitchFamily="18" charset="0"/>
                <a:ea typeface="Times New Roman" pitchFamily="18" charset="0"/>
                <a:cs typeface="Times New Roman" pitchFamily="18" charset="0"/>
              </a:rPr>
              <a:t>Orbital Pointer</a:t>
            </a:r>
            <a:r>
              <a:rPr lang="en-US" sz="1400" dirty="0" smtClean="0">
                <a:solidFill>
                  <a:srgbClr val="000000"/>
                </a:solidFill>
                <a:latin typeface="Times New Roman" pitchFamily="18" charset="0"/>
                <a:ea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lvl="0" algn="l" rtl="0" eaLnBrk="0" fontAlgn="base" hangingPunct="0">
              <a:spcBef>
                <a:spcPct val="0"/>
              </a:spcBef>
              <a:spcAft>
                <a:spcPct val="0"/>
              </a:spcAft>
              <a:buClr>
                <a:srgbClr val="FF0000"/>
              </a:buClr>
              <a:buFont typeface="Wingdings" pitchFamily="2" charset="2"/>
              <a:buChar char="Ø"/>
            </a:pPr>
            <a:r>
              <a:rPr lang="en-US" sz="1400" b="1" i="1" dirty="0" smtClean="0">
                <a:solidFill>
                  <a:srgbClr val="000000"/>
                </a:solidFill>
                <a:latin typeface="Times New Roman" pitchFamily="18" charset="0"/>
                <a:ea typeface="Times New Roman" pitchFamily="18" charset="0"/>
                <a:cs typeface="Times New Roman" pitchFamily="18" charset="0"/>
              </a:rPr>
              <a:t>A Metal Millimeter Scale</a:t>
            </a:r>
            <a:endParaRPr lang="en-US" sz="1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785786" y="2214554"/>
            <a:ext cx="8028381" cy="428628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1071570" y="0"/>
            <a:ext cx="67151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Lower Lip‐EL</a:t>
            </a:r>
          </a:p>
          <a:p>
            <a:pPr algn="l" fontAlgn="base">
              <a:spcBef>
                <a:spcPct val="0"/>
              </a:spcBef>
              <a:spcAft>
                <a:spcPct val="0"/>
              </a:spcAft>
            </a:pPr>
            <a:r>
              <a:rPr lang="en-US" sz="3600" dirty="0"/>
              <a:t>normal value = </a:t>
            </a:r>
            <a:r>
              <a:rPr lang="en-US" sz="3600" dirty="0" smtClean="0"/>
              <a:t>-2mm</a:t>
            </a:r>
            <a:endParaRPr lang="en-US" sz="3600" dirty="0"/>
          </a:p>
        </p:txBody>
      </p:sp>
      <p:pic>
        <p:nvPicPr>
          <p:cNvPr id="3" name="صورة 1"/>
          <p:cNvPicPr/>
          <p:nvPr/>
        </p:nvPicPr>
        <p:blipFill>
          <a:blip r:embed="rId2" cstate="print"/>
          <a:srcRect/>
          <a:stretch>
            <a:fillRect/>
          </a:stretch>
        </p:blipFill>
        <p:spPr bwMode="auto">
          <a:xfrm>
            <a:off x="2071670" y="1071546"/>
            <a:ext cx="5643602" cy="4429156"/>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142976" y="438486"/>
            <a:ext cx="785814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b. </a:t>
            </a:r>
            <a:r>
              <a:rPr kumimoji="0" lang="en-US"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Vertical Relationship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SN‐</a:t>
            </a:r>
            <a:r>
              <a:rPr kumimoji="0" lang="en-US" sz="2400" b="1" i="1"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Mxpl</a:t>
            </a:r>
            <a:r>
              <a:rPr kumimoji="0" lang="en-US" sz="2400" b="1"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a:t>
            </a:r>
          </a:p>
          <a:p>
            <a:pPr algn="l" rtl="0" eaLnBrk="0" fontAlgn="base" hangingPunct="0">
              <a:spcBef>
                <a:spcPct val="0"/>
              </a:spcBef>
              <a:spcAft>
                <a:spcPct val="0"/>
              </a:spcAft>
            </a:pPr>
            <a:r>
              <a:rPr lang="en-US" sz="2400" b="1" i="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normal value= </a:t>
            </a:r>
            <a:r>
              <a:rPr lang="en-US" sz="2400" b="1"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8˚ </a:t>
            </a:r>
            <a:r>
              <a:rPr lang="en-US" sz="2400" b="1" i="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en-US" sz="2400" b="1" i="1" dirty="0" smtClean="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3˚ </a:t>
            </a:r>
            <a:endParaRPr lang="en-US" sz="2400" b="1" i="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p:txBody>
      </p:sp>
      <p:pic>
        <p:nvPicPr>
          <p:cNvPr id="3" name="صورة 1"/>
          <p:cNvPicPr/>
          <p:nvPr/>
        </p:nvPicPr>
        <p:blipFill>
          <a:blip r:embed="rId2" cstate="print"/>
          <a:srcRect/>
          <a:stretch>
            <a:fillRect/>
          </a:stretch>
        </p:blipFill>
        <p:spPr bwMode="auto">
          <a:xfrm>
            <a:off x="1785918" y="1643050"/>
            <a:ext cx="5214974" cy="4786346"/>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000100" y="142852"/>
            <a:ext cx="778671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
                <a:srgbClr val="FF0000"/>
              </a:buClr>
              <a:buSzTx/>
              <a:buFont typeface="Wingdings" pitchFamily="2" charset="2"/>
              <a:buChar char="Ø"/>
              <a:tabLst/>
            </a:pPr>
            <a:r>
              <a:rPr kumimoji="0" lang="en-US" sz="3200" b="1" i="1" u="none" strike="noStrike" cap="none" normalizeH="0" baseline="0" dirty="0" smtClean="0">
                <a:ln>
                  <a:noFill/>
                </a:ln>
                <a:solidFill>
                  <a:srgbClr val="3333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Facial Proportion (FP)</a:t>
            </a:r>
            <a:endParaRPr kumimoji="0" lang="en-US" sz="3200" b="1" i="1" u="none" strike="noStrike" cap="none" normalizeH="0" baseline="0" dirty="0" smtClean="0">
              <a:ln>
                <a:noFill/>
              </a:ln>
              <a:solidFill>
                <a:srgbClr val="3333FF"/>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spcBef>
                <a:spcPct val="0"/>
              </a:spcBef>
              <a:spcAft>
                <a:spcPct val="0"/>
              </a:spcAft>
              <a:buClr>
                <a:srgbClr val="FF0000"/>
              </a:buClr>
              <a:buSzTx/>
              <a:buFont typeface="Wingdings" pitchFamily="2" charset="2"/>
              <a:buChar char="Ø"/>
              <a:tabLst/>
            </a:pPr>
            <a:r>
              <a:rPr kumimoji="0" lang="en-US" sz="3200" b="1" i="1" u="none" strike="noStrike" cap="none" normalizeH="0" baseline="0" dirty="0" smtClean="0">
                <a:ln>
                  <a:noFill/>
                </a:ln>
                <a:solidFill>
                  <a:srgbClr val="3333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Lower facial height  mean 65mm</a:t>
            </a:r>
            <a:endParaRPr kumimoji="0" lang="en-US" sz="3200" b="1" i="1" u="none" strike="noStrike" cap="none" normalizeH="0" baseline="0" dirty="0" smtClean="0">
              <a:ln>
                <a:noFill/>
              </a:ln>
              <a:solidFill>
                <a:srgbClr val="3333FF"/>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spcBef>
                <a:spcPct val="0"/>
              </a:spcBef>
              <a:spcAft>
                <a:spcPct val="0"/>
              </a:spcAft>
              <a:buClr>
                <a:srgbClr val="FF0000"/>
              </a:buClr>
              <a:buSzTx/>
              <a:buFont typeface="Wingdings" pitchFamily="2" charset="2"/>
              <a:buChar char="Ø"/>
              <a:tabLst/>
            </a:pPr>
            <a:r>
              <a:rPr kumimoji="0" lang="en-US" sz="3200" b="1" i="1" u="none" strike="noStrike" cap="none" normalizeH="0" baseline="0" dirty="0" smtClean="0">
                <a:ln>
                  <a:noFill/>
                </a:ln>
                <a:solidFill>
                  <a:srgbClr val="3333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Upper facial height   mean</a:t>
            </a:r>
            <a:r>
              <a:rPr kumimoji="0" lang="en-US" sz="3200" b="1" i="1" u="none" strike="noStrike" cap="none" normalizeH="0" dirty="0" smtClean="0">
                <a:ln>
                  <a:noFill/>
                </a:ln>
                <a:solidFill>
                  <a:srgbClr val="3333FF"/>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54mm</a:t>
            </a:r>
            <a:endParaRPr kumimoji="0" lang="en-US" sz="3200" b="1" i="1" u="none" strike="noStrike" cap="none" normalizeH="0" baseline="0" dirty="0" smtClean="0">
              <a:ln>
                <a:noFill/>
              </a:ln>
              <a:solidFill>
                <a:srgbClr val="3333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صورة 1"/>
          <p:cNvPicPr/>
          <p:nvPr/>
        </p:nvPicPr>
        <p:blipFill>
          <a:blip r:embed="rId2" cstate="print"/>
          <a:srcRect/>
          <a:stretch>
            <a:fillRect/>
          </a:stretch>
        </p:blipFill>
        <p:spPr bwMode="auto">
          <a:xfrm>
            <a:off x="1643042" y="1785950"/>
            <a:ext cx="6215106" cy="492919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researchgate.net/profile/Faruk-Basciftci/publication/262815811/figure/fig2/AS:213779758489608@1427980474246/Frontal-cephalometric-landmarks-and-measurements-used-in-this-study-ZA-and-AZ-the_W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507" y="828288"/>
            <a:ext cx="4216864" cy="55469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3569" y="980728"/>
            <a:ext cx="4098938" cy="5632311"/>
          </a:xfrm>
          <a:prstGeom prst="rect">
            <a:avLst/>
          </a:prstGeom>
        </p:spPr>
        <p:txBody>
          <a:bodyPr wrap="square">
            <a:spAutoFit/>
          </a:bodyPr>
          <a:lstStyle/>
          <a:p>
            <a:pPr marL="342900" indent="-342900" algn="just" rtl="0">
              <a:buAutoNum type="arabicPeriod"/>
            </a:pPr>
            <a:r>
              <a:rPr lang="en-US" dirty="0" smtClean="0"/>
              <a:t>ZA </a:t>
            </a:r>
            <a:r>
              <a:rPr lang="en-US" dirty="0"/>
              <a:t>and AZ, </a:t>
            </a:r>
            <a:r>
              <a:rPr lang="en-US" b="1" u="sng" dirty="0">
                <a:solidFill>
                  <a:schemeClr val="accent3"/>
                </a:solidFill>
              </a:rPr>
              <a:t>the centers of the left and the right </a:t>
            </a:r>
            <a:r>
              <a:rPr lang="en-US" b="1" u="sng" dirty="0" err="1">
                <a:solidFill>
                  <a:schemeClr val="accent3"/>
                </a:solidFill>
              </a:rPr>
              <a:t>zygomatic</a:t>
            </a:r>
            <a:r>
              <a:rPr lang="en-US" b="1" u="sng" dirty="0">
                <a:solidFill>
                  <a:schemeClr val="accent3"/>
                </a:solidFill>
              </a:rPr>
              <a:t> </a:t>
            </a:r>
            <a:r>
              <a:rPr lang="en-US" b="1" u="sng" dirty="0" smtClean="0">
                <a:solidFill>
                  <a:schemeClr val="accent3"/>
                </a:solidFill>
              </a:rPr>
              <a:t>arches </a:t>
            </a:r>
            <a:r>
              <a:rPr lang="en-US" dirty="0" smtClean="0"/>
              <a:t>(</a:t>
            </a:r>
            <a:r>
              <a:rPr lang="en-US" dirty="0"/>
              <a:t>facial width</a:t>
            </a:r>
            <a:r>
              <a:rPr lang="en-US" dirty="0" smtClean="0"/>
              <a:t>) </a:t>
            </a:r>
          </a:p>
          <a:p>
            <a:pPr marL="342900" indent="-342900" algn="just" rtl="0">
              <a:buAutoNum type="arabicPeriod"/>
            </a:pPr>
            <a:r>
              <a:rPr lang="en-US" dirty="0" smtClean="0"/>
              <a:t>NC </a:t>
            </a:r>
            <a:r>
              <a:rPr lang="en-US" dirty="0"/>
              <a:t>and CN, the </a:t>
            </a:r>
            <a:r>
              <a:rPr lang="en-US" b="1" u="sng" dirty="0">
                <a:solidFill>
                  <a:schemeClr val="accent1">
                    <a:lumMod val="75000"/>
                  </a:schemeClr>
                </a:solidFill>
              </a:rPr>
              <a:t>left and the right outermost points of the widest range of the nasal </a:t>
            </a:r>
            <a:r>
              <a:rPr lang="en-US" b="1" u="sng" dirty="0" smtClean="0">
                <a:solidFill>
                  <a:schemeClr val="accent1">
                    <a:lumMod val="75000"/>
                  </a:schemeClr>
                </a:solidFill>
              </a:rPr>
              <a:t>cavity </a:t>
            </a:r>
            <a:r>
              <a:rPr lang="en-US" dirty="0" smtClean="0"/>
              <a:t>(</a:t>
            </a:r>
            <a:r>
              <a:rPr lang="en-US" dirty="0"/>
              <a:t>Nasal </a:t>
            </a:r>
            <a:r>
              <a:rPr lang="en-US" dirty="0" smtClean="0"/>
              <a:t>width).</a:t>
            </a:r>
          </a:p>
          <a:p>
            <a:pPr marL="342900" indent="-342900" algn="just" rtl="0">
              <a:buAutoNum type="arabicPeriod"/>
            </a:pPr>
            <a:r>
              <a:rPr lang="en-US" dirty="0" smtClean="0"/>
              <a:t>JL </a:t>
            </a:r>
            <a:r>
              <a:rPr lang="en-US" dirty="0"/>
              <a:t>and JR, the </a:t>
            </a:r>
            <a:r>
              <a:rPr lang="en-US" b="1" u="sng" dirty="0">
                <a:solidFill>
                  <a:schemeClr val="accent4">
                    <a:lumMod val="75000"/>
                  </a:schemeClr>
                </a:solidFill>
              </a:rPr>
              <a:t>deepest left and the right points on the jugular </a:t>
            </a:r>
            <a:r>
              <a:rPr lang="en-US" b="1" u="sng" dirty="0" smtClean="0">
                <a:solidFill>
                  <a:schemeClr val="accent4">
                    <a:lumMod val="75000"/>
                  </a:schemeClr>
                </a:solidFill>
              </a:rPr>
              <a:t>process </a:t>
            </a:r>
            <a:r>
              <a:rPr lang="en-US" dirty="0"/>
              <a:t>(maxillary </a:t>
            </a:r>
            <a:r>
              <a:rPr lang="en-US" dirty="0" smtClean="0"/>
              <a:t>width)</a:t>
            </a:r>
          </a:p>
          <a:p>
            <a:pPr marL="342900" indent="-342900" algn="just" rtl="0">
              <a:buAutoNum type="arabicPeriod"/>
            </a:pPr>
            <a:r>
              <a:rPr lang="en-US" dirty="0" smtClean="0"/>
              <a:t>U6L </a:t>
            </a:r>
            <a:r>
              <a:rPr lang="en-US" dirty="0"/>
              <a:t>and U6R, The </a:t>
            </a:r>
            <a:r>
              <a:rPr lang="en-US" b="1" u="sng" dirty="0">
                <a:solidFill>
                  <a:schemeClr val="accent5">
                    <a:lumMod val="75000"/>
                  </a:schemeClr>
                </a:solidFill>
              </a:rPr>
              <a:t>outermost points of the </a:t>
            </a:r>
            <a:r>
              <a:rPr lang="en-US" b="1" u="sng" dirty="0" err="1">
                <a:solidFill>
                  <a:schemeClr val="accent5">
                    <a:lumMod val="75000"/>
                  </a:schemeClr>
                </a:solidFill>
              </a:rPr>
              <a:t>buccal</a:t>
            </a:r>
            <a:r>
              <a:rPr lang="en-US" b="1" u="sng" dirty="0">
                <a:solidFill>
                  <a:schemeClr val="accent5">
                    <a:lumMod val="75000"/>
                  </a:schemeClr>
                </a:solidFill>
              </a:rPr>
              <a:t> surfaces of the left and right first </a:t>
            </a:r>
            <a:r>
              <a:rPr lang="en-US" b="1" u="sng" dirty="0" smtClean="0">
                <a:solidFill>
                  <a:schemeClr val="accent5">
                    <a:lumMod val="75000"/>
                  </a:schemeClr>
                </a:solidFill>
              </a:rPr>
              <a:t>molars </a:t>
            </a:r>
            <a:r>
              <a:rPr lang="en-US" dirty="0"/>
              <a:t>(upper </a:t>
            </a:r>
            <a:r>
              <a:rPr lang="en-US" dirty="0" err="1"/>
              <a:t>intermolar</a:t>
            </a:r>
            <a:r>
              <a:rPr lang="en-US" dirty="0"/>
              <a:t> </a:t>
            </a:r>
            <a:r>
              <a:rPr lang="en-US" dirty="0" smtClean="0"/>
              <a:t>width)</a:t>
            </a:r>
          </a:p>
          <a:p>
            <a:pPr marL="342900" indent="-342900" algn="just" rtl="0">
              <a:buAutoNum type="arabicPeriod"/>
            </a:pPr>
            <a:r>
              <a:rPr lang="en-US" dirty="0" smtClean="0"/>
              <a:t>L3L </a:t>
            </a:r>
            <a:r>
              <a:rPr lang="en-US" dirty="0"/>
              <a:t>and L3R, </a:t>
            </a:r>
            <a:r>
              <a:rPr lang="en-US" b="1" u="sng" dirty="0"/>
              <a:t>the tips of the left and the right lower </a:t>
            </a:r>
            <a:r>
              <a:rPr lang="en-US" b="1" u="sng" dirty="0" smtClean="0"/>
              <a:t>canines </a:t>
            </a:r>
            <a:r>
              <a:rPr lang="en-US" dirty="0"/>
              <a:t>(lower </a:t>
            </a:r>
            <a:r>
              <a:rPr lang="en-US" dirty="0" err="1"/>
              <a:t>intercanine</a:t>
            </a:r>
            <a:r>
              <a:rPr lang="en-US" dirty="0"/>
              <a:t> </a:t>
            </a:r>
            <a:r>
              <a:rPr lang="en-US" dirty="0" smtClean="0"/>
              <a:t>width)</a:t>
            </a:r>
          </a:p>
          <a:p>
            <a:pPr marL="342900" indent="-342900" algn="just" rtl="0">
              <a:buAutoNum type="arabicPeriod"/>
            </a:pPr>
            <a:r>
              <a:rPr lang="en-US" dirty="0" smtClean="0"/>
              <a:t>AG </a:t>
            </a:r>
            <a:r>
              <a:rPr lang="en-US" dirty="0"/>
              <a:t>and GA, </a:t>
            </a:r>
            <a:r>
              <a:rPr lang="en-US" b="1" u="sng" dirty="0">
                <a:solidFill>
                  <a:schemeClr val="accent2">
                    <a:lumMod val="75000"/>
                  </a:schemeClr>
                </a:solidFill>
              </a:rPr>
              <a:t>the deepest left and the right points of </a:t>
            </a:r>
            <a:r>
              <a:rPr lang="en-US" b="1" u="sng" dirty="0" err="1">
                <a:solidFill>
                  <a:schemeClr val="accent2">
                    <a:lumMod val="75000"/>
                  </a:schemeClr>
                </a:solidFill>
              </a:rPr>
              <a:t>antegonial</a:t>
            </a:r>
            <a:r>
              <a:rPr lang="en-US" b="1" u="sng" dirty="0">
                <a:solidFill>
                  <a:schemeClr val="accent2">
                    <a:lumMod val="75000"/>
                  </a:schemeClr>
                </a:solidFill>
              </a:rPr>
              <a:t> </a:t>
            </a:r>
            <a:r>
              <a:rPr lang="en-US" b="1" u="sng" dirty="0" smtClean="0">
                <a:solidFill>
                  <a:schemeClr val="accent2">
                    <a:lumMod val="75000"/>
                  </a:schemeClr>
                </a:solidFill>
              </a:rPr>
              <a:t>notch </a:t>
            </a:r>
            <a:r>
              <a:rPr lang="en-US" dirty="0"/>
              <a:t>(</a:t>
            </a:r>
            <a:r>
              <a:rPr lang="en-US" dirty="0" err="1"/>
              <a:t>antegonial</a:t>
            </a:r>
            <a:r>
              <a:rPr lang="en-US" dirty="0"/>
              <a:t> </a:t>
            </a:r>
            <a:r>
              <a:rPr lang="en-US" dirty="0" smtClean="0"/>
              <a:t>width). </a:t>
            </a:r>
            <a:endParaRPr lang="en-US" dirty="0"/>
          </a:p>
        </p:txBody>
      </p:sp>
      <p:sp>
        <p:nvSpPr>
          <p:cNvPr id="5" name="مستطيل 3"/>
          <p:cNvSpPr/>
          <p:nvPr/>
        </p:nvSpPr>
        <p:spPr>
          <a:xfrm>
            <a:off x="1115616" y="248360"/>
            <a:ext cx="3500462" cy="461665"/>
          </a:xfrm>
          <a:prstGeom prst="rect">
            <a:avLst/>
          </a:prstGeom>
        </p:spPr>
        <p:txBody>
          <a:bodyPr wrap="square">
            <a:spAutoFit/>
          </a:bodyPr>
          <a:lstStyle/>
          <a:p>
            <a:pPr lvl="0" algn="l" fontAlgn="base">
              <a:spcBef>
                <a:spcPct val="0"/>
              </a:spcBef>
              <a:spcAft>
                <a:spcPct val="0"/>
              </a:spcAft>
            </a:pPr>
            <a:r>
              <a:rPr lang="en-US" sz="2400" b="1" i="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 </a:t>
            </a:r>
            <a:r>
              <a:rPr lang="en-US" sz="2400" b="1" i="1" dirty="0" smtClean="0">
                <a:solidFill>
                  <a:srgbClr val="000000"/>
                </a:solidFill>
                <a:latin typeface="Times New Roman" pitchFamily="18" charset="0"/>
                <a:ea typeface="Times New Roman" pitchFamily="18" charset="0"/>
                <a:cs typeface="Times New Roman" pitchFamily="18" charset="0"/>
              </a:rPr>
              <a:t>Horizontal Relationship </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65315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1000132" y="759672"/>
            <a:ext cx="789234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References</a:t>
            </a:r>
          </a:p>
          <a:p>
            <a:pPr marL="342900" indent="-342900" algn="just" rtl="0" fontAlgn="base">
              <a:buFont typeface="Arial" pitchFamily="34" charset="0"/>
              <a:buChar char="•"/>
            </a:pPr>
            <a:r>
              <a:rPr kumimoji="0" lang="en-US" b="1" i="1" u="none" strike="noStrike" cap="none" normalizeH="0" baseline="0" dirty="0" smtClean="0">
                <a:ln>
                  <a:noFill/>
                </a:ln>
                <a:effectLst/>
                <a:latin typeface="Times New Roman" pitchFamily="18" charset="0"/>
                <a:ea typeface="Times New Roman" pitchFamily="18" charset="0"/>
                <a:cs typeface="Times New Roman" pitchFamily="18" charset="0"/>
              </a:rPr>
              <a:t> </a:t>
            </a:r>
            <a:r>
              <a:rPr lang="en-US" i="1" dirty="0" smtClean="0">
                <a:latin typeface="Times New Roman" pitchFamily="18" charset="0"/>
                <a:cs typeface="Times New Roman" pitchFamily="18" charset="0"/>
              </a:rPr>
              <a:t>Mitchell L, </a:t>
            </a:r>
            <a:r>
              <a:rPr lang="en-US" i="1" dirty="0" err="1" smtClean="0">
                <a:latin typeface="Times New Roman" pitchFamily="18" charset="0"/>
                <a:cs typeface="Times New Roman" pitchFamily="18" charset="0"/>
              </a:rPr>
              <a:t>Littlewood</a:t>
            </a:r>
            <a:r>
              <a:rPr lang="en-US" i="1" dirty="0" smtClean="0">
                <a:latin typeface="Times New Roman" pitchFamily="18" charset="0"/>
                <a:cs typeface="Times New Roman" pitchFamily="18" charset="0"/>
              </a:rPr>
              <a:t> SJ, Nelson-Moon ZL, Dyer F.  Introduction to Orthodontics (4</a:t>
            </a:r>
            <a:r>
              <a:rPr lang="en-US" i="1" baseline="30000" dirty="0" smtClean="0">
                <a:latin typeface="Times New Roman" pitchFamily="18" charset="0"/>
                <a:cs typeface="Times New Roman" pitchFamily="18" charset="0"/>
              </a:rPr>
              <a:t>th</a:t>
            </a:r>
            <a:r>
              <a:rPr lang="en-US" i="1" dirty="0" smtClean="0">
                <a:latin typeface="Times New Roman" pitchFamily="18" charset="0"/>
                <a:cs typeface="Times New Roman" pitchFamily="18" charset="0"/>
              </a:rPr>
              <a:t> Ed). Oxford University Press; 2013</a:t>
            </a:r>
          </a:p>
          <a:p>
            <a:pPr marL="342900" indent="-342900" algn="just" rtl="0" fontAlgn="base">
              <a:buFont typeface="Arial" pitchFamily="34" charset="0"/>
              <a:buChar char="•"/>
            </a:pPr>
            <a:r>
              <a:rPr lang="en-US" i="1" dirty="0" err="1" smtClean="0">
                <a:latin typeface="Times New Roman" pitchFamily="18" charset="0"/>
                <a:cs typeface="Times New Roman" pitchFamily="18" charset="0"/>
              </a:rPr>
              <a:t>Whaites</a:t>
            </a:r>
            <a:r>
              <a:rPr lang="en-US" i="1" dirty="0" smtClean="0">
                <a:latin typeface="Times New Roman" pitchFamily="18" charset="0"/>
                <a:cs typeface="Times New Roman" pitchFamily="18" charset="0"/>
              </a:rPr>
              <a:t> E, </a:t>
            </a:r>
            <a:r>
              <a:rPr lang="en-US" i="1" dirty="0" err="1" smtClean="0">
                <a:latin typeface="Times New Roman" pitchFamily="18" charset="0"/>
                <a:cs typeface="Times New Roman" pitchFamily="18" charset="0"/>
              </a:rPr>
              <a:t>Drage</a:t>
            </a:r>
            <a:r>
              <a:rPr lang="en-US" i="1" dirty="0" smtClean="0">
                <a:latin typeface="Times New Roman" pitchFamily="18" charset="0"/>
                <a:cs typeface="Times New Roman" pitchFamily="18" charset="0"/>
              </a:rPr>
              <a:t> N.  Essentials of Dental Radiography and Radiology. Churchill Livingstone; 2013</a:t>
            </a:r>
          </a:p>
          <a:p>
            <a:pPr marL="342900" indent="-342900" algn="just" rtl="0" fontAlgn="base">
              <a:buFont typeface="Arial" pitchFamily="34" charset="0"/>
              <a:buChar char="•"/>
            </a:pPr>
            <a:r>
              <a:rPr lang="en-US" i="1" dirty="0" err="1" smtClean="0">
                <a:latin typeface="Times New Roman" pitchFamily="18" charset="0"/>
                <a:cs typeface="Times New Roman" pitchFamily="18" charset="0"/>
              </a:rPr>
              <a:t>Heasman</a:t>
            </a:r>
            <a:r>
              <a:rPr lang="en-US" i="1" dirty="0" smtClean="0">
                <a:latin typeface="Times New Roman" pitchFamily="18" charset="0"/>
                <a:cs typeface="Times New Roman" pitchFamily="18" charset="0"/>
              </a:rPr>
              <a:t> P. Master Dentistry Volume 2. </a:t>
            </a:r>
            <a:r>
              <a:rPr lang="en-US" i="1" dirty="0" err="1" smtClean="0">
                <a:latin typeface="Times New Roman" pitchFamily="18" charset="0"/>
                <a:cs typeface="Times New Roman" pitchFamily="18" charset="0"/>
              </a:rPr>
              <a:t>Churchhill</a:t>
            </a:r>
            <a:r>
              <a:rPr lang="en-US" i="1" dirty="0" smtClean="0">
                <a:latin typeface="Times New Roman" pitchFamily="18" charset="0"/>
                <a:cs typeface="Times New Roman" pitchFamily="18" charset="0"/>
              </a:rPr>
              <a:t> Livingstone; 2009</a:t>
            </a:r>
          </a:p>
          <a:p>
            <a:pPr marL="342900" indent="-342900" algn="just" rtl="0" fontAlgn="base">
              <a:buFont typeface="Arial" pitchFamily="34" charset="0"/>
              <a:buChar char="•"/>
            </a:pPr>
            <a:r>
              <a:rPr lang="en-US" i="1" dirty="0" smtClean="0">
                <a:latin typeface="Times New Roman" pitchFamily="18" charset="0"/>
                <a:cs typeface="Times New Roman" pitchFamily="18" charset="0"/>
              </a:rPr>
              <a:t>British Standards Institute. Glossary of Dental Terms (BS 4492), BSI, London; 1983</a:t>
            </a:r>
            <a:endParaRPr kumimoji="0" lang="en-US" b="0" i="1" u="none" strike="noStrike" cap="none" normalizeH="0" baseline="0" dirty="0" smtClean="0">
              <a:ln>
                <a:noFill/>
              </a:ln>
              <a:effectLst/>
              <a:latin typeface="Times New Roman" pitchFamily="18" charset="0"/>
              <a:cs typeface="Times New Roman" pitchFamily="18" charset="0"/>
            </a:endParaRPr>
          </a:p>
          <a:p>
            <a:pPr marL="342900" marR="0" lvl="0" indent="-342900" algn="just" defTabSz="914400" rtl="0" eaLnBrk="0" fontAlgn="base" latinLnBrk="0" hangingPunct="0">
              <a:spcBef>
                <a:spcPct val="0"/>
              </a:spcBef>
              <a:spcAft>
                <a:spcPct val="0"/>
              </a:spcAft>
              <a:buClr>
                <a:srgbClr val="FF0000"/>
              </a:buClr>
              <a:buSzTx/>
              <a:buFont typeface="Arial" pitchFamily="34" charset="0"/>
              <a:buChar char="•"/>
              <a:tabLst/>
            </a:pPr>
            <a:r>
              <a:rPr kumimoji="0" lang="en-US" b="0" i="1" u="none" strike="noStrike" cap="none" normalizeH="0" baseline="0" dirty="0" err="1" smtClean="0">
                <a:ln>
                  <a:noFill/>
                </a:ln>
                <a:effectLst/>
                <a:latin typeface="Times New Roman" pitchFamily="18" charset="0"/>
                <a:ea typeface="Times New Roman" pitchFamily="18" charset="0"/>
                <a:cs typeface="Times New Roman" pitchFamily="18" charset="0"/>
              </a:rPr>
              <a:t>Profitt</a:t>
            </a: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 WR, Fields, HW and Sarver, DM. Contemporary Orthodontics. Fourth edition, Mosby, Inc., St. Louis, 2006. </a:t>
            </a:r>
            <a:endParaRPr kumimoji="0" lang="en-US" b="0" i="1" u="none" strike="noStrike" cap="none" normalizeH="0" baseline="0" dirty="0" smtClean="0">
              <a:ln>
                <a:noFill/>
              </a:ln>
              <a:effectLst/>
              <a:latin typeface="Times New Roman" pitchFamily="18" charset="0"/>
              <a:cs typeface="Times New Roman" pitchFamily="18" charset="0"/>
            </a:endParaRPr>
          </a:p>
          <a:p>
            <a:pPr marL="342900" marR="0" lvl="0" indent="-342900" algn="just" defTabSz="914400" rtl="0" eaLnBrk="0" fontAlgn="base" latinLnBrk="0" hangingPunct="0">
              <a:spcBef>
                <a:spcPct val="0"/>
              </a:spcBef>
              <a:spcAft>
                <a:spcPct val="0"/>
              </a:spcAft>
              <a:buClr>
                <a:srgbClr val="FF0000"/>
              </a:buClr>
              <a:buSzTx/>
              <a:buFont typeface="Arial" pitchFamily="34" charset="0"/>
              <a:buChar char="•"/>
              <a:tabLst/>
            </a:pPr>
            <a:r>
              <a:rPr kumimoji="0" lang="en-US" b="0" i="1" u="none" strike="noStrike" cap="none" normalizeH="0" baseline="0" dirty="0" err="1" smtClean="0">
                <a:ln>
                  <a:noFill/>
                </a:ln>
                <a:effectLst/>
                <a:latin typeface="Times New Roman" pitchFamily="18" charset="0"/>
                <a:ea typeface="Times New Roman" pitchFamily="18" charset="0"/>
                <a:cs typeface="Times New Roman" pitchFamily="18" charset="0"/>
              </a:rPr>
              <a:t>Thilander</a:t>
            </a: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 B and </a:t>
            </a:r>
            <a:r>
              <a:rPr kumimoji="0" lang="en-US" b="0" i="1" u="none" strike="noStrike" cap="none" normalizeH="0" baseline="0" dirty="0" err="1" smtClean="0">
                <a:ln>
                  <a:noFill/>
                </a:ln>
                <a:effectLst/>
                <a:latin typeface="Times New Roman" pitchFamily="18" charset="0"/>
                <a:ea typeface="Times New Roman" pitchFamily="18" charset="0"/>
                <a:cs typeface="Times New Roman" pitchFamily="18" charset="0"/>
              </a:rPr>
              <a:t>Ronning</a:t>
            </a: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 O. Introduction to Orthodontics. Fifth edition, </a:t>
            </a:r>
            <a:r>
              <a:rPr kumimoji="0" lang="en-US" b="0" i="1" u="none" strike="noStrike" cap="none" normalizeH="0" baseline="0" dirty="0" err="1" smtClean="0">
                <a:ln>
                  <a:noFill/>
                </a:ln>
                <a:effectLst/>
                <a:latin typeface="Times New Roman" pitchFamily="18" charset="0"/>
                <a:ea typeface="Times New Roman" pitchFamily="18" charset="0"/>
                <a:cs typeface="Times New Roman" pitchFamily="18" charset="0"/>
              </a:rPr>
              <a:t>Minab</a:t>
            </a: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b="0" i="1" u="none" strike="noStrike" cap="none" normalizeH="0" baseline="0" dirty="0" err="1" smtClean="0">
                <a:ln>
                  <a:noFill/>
                </a:ln>
                <a:effectLst/>
                <a:latin typeface="Times New Roman" pitchFamily="18" charset="0"/>
                <a:ea typeface="Times New Roman" pitchFamily="18" charset="0"/>
                <a:cs typeface="Times New Roman" pitchFamily="18" charset="0"/>
              </a:rPr>
              <a:t>Gotab</a:t>
            </a: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 Stockholm, 1985. </a:t>
            </a:r>
            <a:endParaRPr kumimoji="0" lang="en-US" b="0" i="1" u="none" strike="noStrike" cap="none" normalizeH="0" baseline="0" dirty="0" smtClean="0">
              <a:ln>
                <a:noFill/>
              </a:ln>
              <a:effectLst/>
              <a:latin typeface="Times New Roman" pitchFamily="18" charset="0"/>
              <a:cs typeface="Times New Roman" pitchFamily="18" charset="0"/>
            </a:endParaRPr>
          </a:p>
          <a:p>
            <a:pPr marL="342900" marR="0" lvl="0" indent="-342900" algn="just" defTabSz="914400" rtl="0" eaLnBrk="0" fontAlgn="base" latinLnBrk="0" hangingPunct="0">
              <a:spcBef>
                <a:spcPct val="0"/>
              </a:spcBef>
              <a:spcAft>
                <a:spcPct val="0"/>
              </a:spcAft>
              <a:buClr>
                <a:srgbClr val="FF0000"/>
              </a:buClr>
              <a:buSzTx/>
              <a:buFont typeface="Arial" pitchFamily="34" charset="0"/>
              <a:buChar char="•"/>
              <a:tabLst/>
            </a:pP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Walther, DP and Houston, WJ. Orthodontic Notes. Fifth edition, Butterworth‐Heinemann Ltd., Oxford 1994. </a:t>
            </a:r>
            <a:endParaRPr kumimoji="0" lang="en-US" b="0" i="1" u="none" strike="noStrike" cap="none" normalizeH="0" baseline="0" dirty="0" smtClean="0">
              <a:ln>
                <a:noFill/>
              </a:ln>
              <a:effectLst/>
              <a:latin typeface="Times New Roman" pitchFamily="18" charset="0"/>
              <a:cs typeface="Times New Roman" pitchFamily="18" charset="0"/>
            </a:endParaRPr>
          </a:p>
          <a:p>
            <a:pPr marL="342900" marR="0" lvl="0" indent="-342900" algn="just" defTabSz="914400" rtl="0" eaLnBrk="0" fontAlgn="base" latinLnBrk="0" hangingPunct="0">
              <a:spcBef>
                <a:spcPct val="0"/>
              </a:spcBef>
              <a:spcAft>
                <a:spcPct val="0"/>
              </a:spcAft>
              <a:buClr>
                <a:srgbClr val="FF0000"/>
              </a:buClr>
              <a:buSzTx/>
              <a:buFont typeface="Arial" pitchFamily="34" charset="0"/>
              <a:buChar char="•"/>
              <a:tabLst/>
            </a:pPr>
            <a:r>
              <a:rPr kumimoji="0" lang="en-US" b="0" i="1" u="none" strike="noStrike" cap="none" normalizeH="0" baseline="0" dirty="0" err="1" smtClean="0">
                <a:ln>
                  <a:noFill/>
                </a:ln>
                <a:effectLst/>
                <a:latin typeface="Times New Roman" pitchFamily="18" charset="0"/>
                <a:ea typeface="Times New Roman" pitchFamily="18" charset="0"/>
                <a:cs typeface="Times New Roman" pitchFamily="18" charset="0"/>
              </a:rPr>
              <a:t>Wisth</a:t>
            </a: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 P. Introduction to the Edgewise Technique: A Technical Manual. University of Bergen, Norway, 1985. </a:t>
            </a:r>
            <a:endParaRPr kumimoji="0" lang="en-US" b="0" i="1" u="none" strike="noStrike" cap="none" normalizeH="0" baseline="0" dirty="0" smtClean="0">
              <a:ln>
                <a:noFill/>
              </a:ln>
              <a:effectLst/>
              <a:latin typeface="Times New Roman" pitchFamily="18" charset="0"/>
              <a:cs typeface="Times New Roman" pitchFamily="18" charset="0"/>
            </a:endParaRPr>
          </a:p>
          <a:p>
            <a:pPr marL="342900" marR="0" lvl="0" indent="-342900" algn="just" defTabSz="914400" rtl="0" eaLnBrk="0" fontAlgn="base" latinLnBrk="0" hangingPunct="0">
              <a:spcBef>
                <a:spcPct val="0"/>
              </a:spcBef>
              <a:spcAft>
                <a:spcPct val="0"/>
              </a:spcAft>
              <a:buClr>
                <a:srgbClr val="FF0000"/>
              </a:buClr>
              <a:buSzTx/>
              <a:buFont typeface="Arial" pitchFamily="34" charset="0"/>
              <a:buChar char="•"/>
              <a:tabLst/>
            </a:pPr>
            <a:r>
              <a:rPr kumimoji="0" lang="en-US" b="0" i="1" u="none" strike="noStrike" cap="none" normalizeH="0" baseline="0" dirty="0" smtClean="0">
                <a:ln>
                  <a:noFill/>
                </a:ln>
                <a:effectLst/>
                <a:latin typeface="Times New Roman" pitchFamily="18" charset="0"/>
                <a:ea typeface="Times New Roman" pitchFamily="18" charset="0"/>
                <a:cs typeface="Times New Roman" pitchFamily="18" charset="0"/>
              </a:rPr>
              <a:t>American Board of Orthodontics. Specific Instructions for Candidates. American Board of Orthodontics, St. Louis, 1990. </a:t>
            </a:r>
            <a:endParaRPr kumimoji="0" lang="en-US" b="0" i="1"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spcBef>
                <a:spcPct val="0"/>
              </a:spcBef>
              <a:spcAft>
                <a:spcPct val="0"/>
              </a:spcAft>
              <a:buClr>
                <a:srgbClr val="FF0000"/>
              </a:buClr>
              <a:buSzTx/>
              <a:buFont typeface="Wingdings" pitchFamily="2" charset="2"/>
              <a:buChar char="Ø"/>
              <a:tabLst/>
            </a:pPr>
            <a:endParaRPr kumimoji="0" lang="en-US"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881336"/>
            <a:ext cx="7344816" cy="5716016"/>
          </a:xfrm>
        </p:spPr>
        <p:txBody>
          <a:bodyPr>
            <a:normAutofit fontScale="90000"/>
          </a:bodyPr>
          <a:lstStyle/>
          <a:p>
            <a:pPr algn="ctr"/>
            <a:r>
              <a:rPr lang="en-US" dirty="0" smtClean="0"/>
              <a:t>THANK YOU</a:t>
            </a:r>
            <a:br>
              <a:rPr lang="en-US" dirty="0" smtClean="0"/>
            </a:br>
            <a:r>
              <a:rPr lang="en-US" dirty="0" smtClean="0"/>
              <a:t>For You Listening </a:t>
            </a:r>
            <a:br>
              <a:rPr lang="en-US" dirty="0" smtClean="0"/>
            </a:br>
            <a:r>
              <a:rPr lang="en-US" dirty="0" smtClean="0"/>
              <a:t>Now My Colleague dr. Noor </a:t>
            </a:r>
            <a:r>
              <a:rPr lang="en-US" dirty="0" err="1" smtClean="0"/>
              <a:t>mohammed</a:t>
            </a:r>
            <a:r>
              <a:rPr lang="en-US" dirty="0" smtClean="0"/>
              <a:t> Will Show You Manual Tracing Of </a:t>
            </a:r>
            <a:r>
              <a:rPr lang="en-US" dirty="0" err="1" smtClean="0"/>
              <a:t>Cephalometric</a:t>
            </a:r>
            <a:r>
              <a:rPr lang="en-US" dirty="0" smtClean="0"/>
              <a:t> </a:t>
            </a:r>
            <a:br>
              <a:rPr lang="en-US" dirty="0" smtClean="0"/>
            </a:br>
            <a:r>
              <a:rPr lang="en-US" dirty="0" smtClean="0"/>
              <a:t>and dr. </a:t>
            </a:r>
            <a:r>
              <a:rPr lang="en-US" dirty="0" err="1" smtClean="0"/>
              <a:t>hiba</a:t>
            </a:r>
            <a:r>
              <a:rPr lang="en-US" dirty="0" smtClean="0"/>
              <a:t> </a:t>
            </a:r>
            <a:r>
              <a:rPr lang="en-US" dirty="0" err="1" smtClean="0"/>
              <a:t>mohammed</a:t>
            </a:r>
            <a:r>
              <a:rPr lang="en-US" dirty="0" smtClean="0"/>
              <a:t> tracing show you </a:t>
            </a:r>
            <a:r>
              <a:rPr lang="en-US" dirty="0" err="1" smtClean="0"/>
              <a:t>autocad</a:t>
            </a:r>
            <a:r>
              <a:rPr lang="en-US" dirty="0" smtClean="0"/>
              <a:t/>
            </a:r>
            <a:br>
              <a:rPr lang="en-US" dirty="0" smtClean="0"/>
            </a:br>
            <a:r>
              <a:rPr lang="en-US" dirty="0" smtClean="0"/>
              <a:t>and I dr. Noor </a:t>
            </a:r>
            <a:r>
              <a:rPr lang="en-US" dirty="0" err="1" smtClean="0"/>
              <a:t>falah</a:t>
            </a:r>
            <a:r>
              <a:rPr lang="en-US" dirty="0" smtClean="0"/>
              <a:t> will teach you how to use </a:t>
            </a:r>
            <a:r>
              <a:rPr lang="en-US" dirty="0" err="1" smtClean="0"/>
              <a:t>webceph</a:t>
            </a:r>
            <a:r>
              <a:rPr lang="en-US" dirty="0" smtClean="0"/>
              <a:t> application </a:t>
            </a:r>
            <a:br>
              <a:rPr lang="en-US" dirty="0" smtClean="0"/>
            </a:br>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476673"/>
            <a:ext cx="7406640" cy="792087"/>
          </a:xfrm>
        </p:spPr>
        <p:txBody>
          <a:bodyPr>
            <a:normAutofit fontScale="90000"/>
          </a:bodyPr>
          <a:lstStyle/>
          <a:p>
            <a:r>
              <a:rPr lang="en-US" sz="4800" b="1" dirty="0" smtClean="0"/>
              <a:t/>
            </a:r>
            <a:br>
              <a:rPr lang="en-US" sz="4800" b="1" dirty="0" smtClean="0"/>
            </a:br>
            <a:r>
              <a:rPr lang="en-US" sz="4800" b="1" dirty="0" smtClean="0"/>
              <a:t>  </a:t>
            </a:r>
            <a:br>
              <a:rPr lang="en-US" sz="4800" b="1" dirty="0" smtClean="0"/>
            </a:br>
            <a:r>
              <a:rPr lang="en-US" sz="4800" b="1" dirty="0" smtClean="0"/>
              <a:t>workshop of Manual tracing</a:t>
            </a:r>
            <a:endParaRPr lang="en-US" sz="4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442741" y="589707"/>
            <a:ext cx="4923830" cy="6858000"/>
          </a:xfrm>
          <a:prstGeom prst="rect">
            <a:avLst/>
          </a:prstGeom>
        </p:spPr>
      </p:pic>
    </p:spTree>
    <p:extLst>
      <p:ext uri="{BB962C8B-B14F-4D97-AF65-F5344CB8AC3E}">
        <p14:creationId xmlns:p14="http://schemas.microsoft.com/office/powerpoint/2010/main" val="3716794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623083" y="-62477"/>
            <a:ext cx="5980962" cy="7859992"/>
          </a:xfrm>
        </p:spPr>
      </p:pic>
    </p:spTree>
    <p:extLst>
      <p:ext uri="{BB962C8B-B14F-4D97-AF65-F5344CB8AC3E}">
        <p14:creationId xmlns:p14="http://schemas.microsoft.com/office/powerpoint/2010/main" val="2478020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5818"/>
          <a:stretch/>
        </p:blipFill>
        <p:spPr>
          <a:xfrm>
            <a:off x="323528" y="188640"/>
            <a:ext cx="3672408" cy="314268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105"/>
          <a:stretch/>
        </p:blipFill>
        <p:spPr>
          <a:xfrm rot="16200000">
            <a:off x="3466712" y="1003927"/>
            <a:ext cx="5052417" cy="6302159"/>
          </a:xfrm>
          <a:prstGeom prst="rect">
            <a:avLst/>
          </a:prstGeom>
        </p:spPr>
      </p:pic>
    </p:spTree>
    <p:extLst>
      <p:ext uri="{BB962C8B-B14F-4D97-AF65-F5344CB8AC3E}">
        <p14:creationId xmlns:p14="http://schemas.microsoft.com/office/powerpoint/2010/main" val="386851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7406640" cy="968128"/>
          </a:xfrm>
        </p:spPr>
        <p:txBody>
          <a:bodyPr/>
          <a:lstStyle/>
          <a:p>
            <a:r>
              <a:rPr lang="en-US" dirty="0" smtClean="0"/>
              <a:t>Workshop on Auto </a:t>
            </a:r>
            <a:r>
              <a:rPr lang="en-US" dirty="0" smtClean="0"/>
              <a:t>cad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7" y="1556792"/>
            <a:ext cx="9144000" cy="5140990"/>
          </a:xfrm>
          <a:prstGeom prst="rect">
            <a:avLst/>
          </a:prstGeom>
        </p:spPr>
      </p:pic>
    </p:spTree>
    <p:extLst>
      <p:ext uri="{BB962C8B-B14F-4D97-AF65-F5344CB8AC3E}">
        <p14:creationId xmlns:p14="http://schemas.microsoft.com/office/powerpoint/2010/main" val="90734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290" y="1428736"/>
            <a:ext cx="6876095" cy="516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1071538" y="214290"/>
            <a:ext cx="7072362" cy="954107"/>
          </a:xfrm>
          <a:prstGeom prst="rect">
            <a:avLst/>
          </a:prstGeom>
        </p:spPr>
        <p:txBody>
          <a:bodyPr wrap="square">
            <a:spAutoFit/>
          </a:bodyPr>
          <a:lstStyle/>
          <a:p>
            <a:pPr algn="l" rtl="0"/>
            <a:r>
              <a:rPr lang="en-US" sz="2800" b="1" i="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Two views can be used with this type of radiographic method:</a:t>
            </a:r>
            <a:endParaRPr lang="ar-SA" sz="2800" dirty="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08720"/>
            <a:ext cx="2704344" cy="4666530"/>
          </a:xfrm>
        </p:spPr>
        <p:txBody>
          <a:bodyPr>
            <a:normAutofit/>
          </a:bodyPr>
          <a:lstStyle/>
          <a:p>
            <a:pPr algn="ctr"/>
            <a:r>
              <a:rPr lang="en-US" dirty="0" smtClean="0"/>
              <a:t>Workshop of </a:t>
            </a:r>
            <a:r>
              <a:rPr lang="en-US" dirty="0" err="1" smtClean="0"/>
              <a:t>Webceph</a:t>
            </a:r>
            <a:r>
              <a:rPr lang="en-US" dirty="0" smtClean="0"/>
              <a:t> </a:t>
            </a:r>
            <a:r>
              <a:rPr lang="en-US" dirty="0" smtClean="0"/>
              <a:t/>
            </a:r>
            <a:br>
              <a:rPr lang="en-US" dirty="0" smtClean="0"/>
            </a:br>
            <a:r>
              <a:rPr lang="en-US" dirty="0" smtClean="0"/>
              <a:t>application</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000" b="16000"/>
          <a:stretch/>
        </p:blipFill>
        <p:spPr>
          <a:xfrm>
            <a:off x="4067944" y="91458"/>
            <a:ext cx="4526260" cy="6766542"/>
          </a:xfrm>
          <a:prstGeom prst="rect">
            <a:avLst/>
          </a:prstGeom>
        </p:spPr>
      </p:pic>
    </p:spTree>
    <p:extLst>
      <p:ext uri="{BB962C8B-B14F-4D97-AF65-F5344CB8AC3E}">
        <p14:creationId xmlns:p14="http://schemas.microsoft.com/office/powerpoint/2010/main" val="937303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 t="15828" r="2175" b="15057"/>
          <a:stretch/>
        </p:blipFill>
        <p:spPr>
          <a:xfrm>
            <a:off x="467544" y="296787"/>
            <a:ext cx="4176464" cy="655727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857" b="11809"/>
          <a:stretch/>
        </p:blipFill>
        <p:spPr>
          <a:xfrm>
            <a:off x="4860032" y="116632"/>
            <a:ext cx="4052002" cy="6336705"/>
          </a:xfrm>
          <a:prstGeom prst="rect">
            <a:avLst/>
          </a:prstGeom>
        </p:spPr>
      </p:pic>
    </p:spTree>
    <p:extLst>
      <p:ext uri="{BB962C8B-B14F-4D97-AF65-F5344CB8AC3E}">
        <p14:creationId xmlns:p14="http://schemas.microsoft.com/office/powerpoint/2010/main" val="284518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42976" y="571480"/>
            <a:ext cx="614366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600" b="1" i="1" u="sng" strike="noStrike" cap="none" normalizeH="0" baseline="0" dirty="0" smtClean="0">
                <a:ln>
                  <a:noFill/>
                </a:ln>
                <a:solidFill>
                  <a:srgbClr val="00B05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Uses  of </a:t>
            </a:r>
            <a:r>
              <a:rPr kumimoji="0" lang="en-US" sz="3600" b="1" i="1" u="sng" strike="noStrike" cap="none" normalizeH="0" baseline="0" dirty="0" err="1" smtClean="0">
                <a:ln>
                  <a:noFill/>
                </a:ln>
                <a:solidFill>
                  <a:srgbClr val="00B05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Cephalometrics</a:t>
            </a:r>
            <a:endParaRPr kumimoji="0" lang="en-US" sz="3600" b="0" i="1" u="sng" strike="noStrike" cap="none" normalizeH="0" baseline="0" dirty="0" smtClean="0">
              <a:ln>
                <a:noFill/>
              </a:ln>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مستطيل 3"/>
          <p:cNvSpPr/>
          <p:nvPr/>
        </p:nvSpPr>
        <p:spPr>
          <a:xfrm>
            <a:off x="857224" y="1443841"/>
            <a:ext cx="7500990" cy="3785652"/>
          </a:xfrm>
          <a:prstGeom prst="rect">
            <a:avLst/>
          </a:prstGeom>
        </p:spPr>
        <p:txBody>
          <a:bodyPr wrap="square">
            <a:spAutoFit/>
          </a:bodyPr>
          <a:lstStyle/>
          <a:p>
            <a:pPr lvl="1" algn="just" rtl="0" fontAlgn="base">
              <a:buFont typeface="Arial" pitchFamily="34" charset="0"/>
              <a:buChar char="•"/>
            </a:pPr>
            <a:r>
              <a:rPr lang="en-US" sz="2000" dirty="0" smtClean="0"/>
              <a:t>The LCR is used primarily in </a:t>
            </a:r>
            <a:r>
              <a:rPr lang="en-US" sz="2000" b="1" i="1" u="sng" dirty="0" smtClean="0"/>
              <a:t>orthodontic diagnosis and treatment planning,</a:t>
            </a:r>
            <a:r>
              <a:rPr lang="en-US" sz="2000" dirty="0" smtClean="0"/>
              <a:t> particularly when considering </a:t>
            </a:r>
            <a:r>
              <a:rPr lang="en-US" sz="2000" dirty="0" err="1" smtClean="0"/>
              <a:t>orthognathic</a:t>
            </a:r>
            <a:r>
              <a:rPr lang="en-US" sz="2000" dirty="0" smtClean="0"/>
              <a:t> surgery. </a:t>
            </a:r>
          </a:p>
          <a:p>
            <a:pPr lvl="1" algn="just" rtl="0" fontAlgn="base">
              <a:buFont typeface="Arial" pitchFamily="34" charset="0"/>
              <a:buChar char="•"/>
            </a:pPr>
            <a:endParaRPr lang="en-US" sz="2000" dirty="0" smtClean="0"/>
          </a:p>
          <a:p>
            <a:pPr lvl="1" algn="just" rtl="0" fontAlgn="base">
              <a:buFont typeface="Arial" pitchFamily="34" charset="0"/>
              <a:buChar char="•"/>
            </a:pPr>
            <a:r>
              <a:rPr lang="en-US" sz="2000" dirty="0" smtClean="0"/>
              <a:t> It is a useful record prior to treatment and can be used during </a:t>
            </a:r>
            <a:r>
              <a:rPr lang="en-US" sz="2000" b="1" i="1" u="sng" dirty="0" smtClean="0"/>
              <a:t>treatment to assess progress</a:t>
            </a:r>
            <a:r>
              <a:rPr lang="en-US" sz="2000" dirty="0" smtClean="0"/>
              <a:t>.  It is used to assess the </a:t>
            </a:r>
            <a:r>
              <a:rPr lang="en-US" sz="2000" dirty="0" err="1" smtClean="0"/>
              <a:t>aetiology</a:t>
            </a:r>
            <a:r>
              <a:rPr lang="en-US" sz="2000" dirty="0" smtClean="0"/>
              <a:t> of malocclusion; to determine whether the malocclusion is due to </a:t>
            </a:r>
            <a:r>
              <a:rPr lang="en-US" sz="2000" b="1" i="1" u="sng" dirty="0" smtClean="0"/>
              <a:t>skeletal relationship, dental relationship or both</a:t>
            </a:r>
            <a:r>
              <a:rPr lang="en-US" sz="2000" dirty="0" smtClean="0"/>
              <a:t>.  </a:t>
            </a:r>
          </a:p>
          <a:p>
            <a:pPr lvl="1" algn="just" rtl="0" fontAlgn="base">
              <a:buFont typeface="Arial" pitchFamily="34" charset="0"/>
              <a:buChar char="•"/>
            </a:pPr>
            <a:endParaRPr lang="en-US" sz="2000" dirty="0" smtClean="0"/>
          </a:p>
          <a:p>
            <a:pPr lvl="1" algn="just" rtl="0" fontAlgn="base">
              <a:buFont typeface="Arial" pitchFamily="34" charset="0"/>
              <a:buChar char="•"/>
            </a:pPr>
            <a:r>
              <a:rPr lang="en-US" sz="2000" dirty="0" smtClean="0"/>
              <a:t>These radiographs can also be used for </a:t>
            </a:r>
            <a:r>
              <a:rPr lang="en-US" sz="2000" b="1" i="1" u="sng" dirty="0" smtClean="0"/>
              <a:t>research purposes</a:t>
            </a:r>
            <a:r>
              <a:rPr lang="en-US" sz="2000" dirty="0" smtClean="0"/>
              <a:t>, although the radiographs must be clinically justified.</a:t>
            </a:r>
          </a:p>
          <a:p>
            <a:pPr lvl="1" algn="just" rtl="0" fontAlgn="base"/>
            <a:endParaRPr lang="en-US" sz="2000" dirty="0" smtClean="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1357298"/>
            <a:ext cx="2857520" cy="3416320"/>
          </a:xfrm>
          <a:prstGeom prst="rect">
            <a:avLst/>
          </a:prstGeom>
        </p:spPr>
        <p:txBody>
          <a:bodyPr wrap="square">
            <a:spAutoFit/>
          </a:bodyPr>
          <a:lstStyle/>
          <a:p>
            <a:pPr algn="just" rtl="0" fontAlgn="base"/>
            <a:r>
              <a:rPr lang="en-US" sz="2400" b="1" dirty="0" smtClean="0"/>
              <a:t>Anatomy</a:t>
            </a:r>
          </a:p>
          <a:p>
            <a:pPr algn="just" rtl="0" fontAlgn="base"/>
            <a:r>
              <a:rPr lang="en-US" sz="2400" dirty="0" smtClean="0"/>
              <a:t>It is very important that prior to tracing the radiograph, it is examined for any pathology.  Some of the basic anatomy seen on an LCR is detailed below.</a:t>
            </a:r>
            <a:endParaRPr lang="en-US" sz="2400" dirty="0"/>
          </a:p>
        </p:txBody>
      </p:sp>
      <p:sp>
        <p:nvSpPr>
          <p:cNvPr id="1026" name="AutoShape 2" descr="Cephalometrics1"/>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028" name="AutoShape 4" descr="Cephalometrics1"/>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1030" name="AutoShape 6" descr="Cephalometrics1"/>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031" name="Picture 7"/>
          <p:cNvPicPr>
            <a:picLocks noChangeAspect="1" noChangeArrowheads="1"/>
          </p:cNvPicPr>
          <p:nvPr/>
        </p:nvPicPr>
        <p:blipFill>
          <a:blip r:embed="rId2" cstate="print"/>
          <a:srcRect/>
          <a:stretch>
            <a:fillRect/>
          </a:stretch>
        </p:blipFill>
        <p:spPr bwMode="auto">
          <a:xfrm>
            <a:off x="4071934" y="214290"/>
            <a:ext cx="4391040" cy="639119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8662" y="928670"/>
            <a:ext cx="3643338" cy="4708981"/>
          </a:xfrm>
          <a:prstGeom prst="rect">
            <a:avLst/>
          </a:prstGeom>
        </p:spPr>
        <p:txBody>
          <a:bodyPr wrap="square">
            <a:spAutoFit/>
          </a:bodyPr>
          <a:lstStyle/>
          <a:p>
            <a:pPr algn="just" rtl="0" fontAlgn="base"/>
            <a:r>
              <a:rPr lang="en-US" sz="2000" b="1" dirty="0" err="1" smtClean="0"/>
              <a:t>Cephalometric</a:t>
            </a:r>
            <a:r>
              <a:rPr lang="en-US" sz="2000" b="1" dirty="0" smtClean="0"/>
              <a:t> Points</a:t>
            </a:r>
          </a:p>
          <a:p>
            <a:pPr marL="457200" indent="-457200" algn="just" rtl="0" fontAlgn="base">
              <a:buFont typeface="+mj-lt"/>
              <a:buAutoNum type="arabicPeriod"/>
            </a:pPr>
            <a:r>
              <a:rPr lang="en-US" sz="2000" b="1" dirty="0" smtClean="0"/>
              <a:t>A point (A) </a:t>
            </a:r>
            <a:endParaRPr lang="en-US" sz="2000" dirty="0" smtClean="0"/>
          </a:p>
          <a:p>
            <a:pPr marL="457200" indent="-457200" algn="just" rtl="0" fontAlgn="base">
              <a:buFont typeface="+mj-lt"/>
              <a:buAutoNum type="arabicPeriod"/>
            </a:pPr>
            <a:r>
              <a:rPr lang="en-US" sz="2000" b="1" dirty="0" smtClean="0"/>
              <a:t>B point (B) </a:t>
            </a:r>
            <a:endParaRPr lang="en-US" sz="2000" dirty="0" smtClean="0"/>
          </a:p>
          <a:p>
            <a:pPr marL="457200" indent="-457200" algn="just" rtl="0" fontAlgn="base">
              <a:buFont typeface="+mj-lt"/>
              <a:buAutoNum type="arabicPeriod"/>
            </a:pPr>
            <a:r>
              <a:rPr lang="en-US" sz="2000" b="1" dirty="0" err="1" smtClean="0"/>
              <a:t>Sella</a:t>
            </a:r>
            <a:r>
              <a:rPr lang="en-US" sz="2000" b="1" dirty="0" smtClean="0"/>
              <a:t> (S) </a:t>
            </a:r>
            <a:endParaRPr lang="en-US" sz="2000" dirty="0" smtClean="0"/>
          </a:p>
          <a:p>
            <a:pPr marL="457200" indent="-457200" algn="just" rtl="0" fontAlgn="base">
              <a:buFont typeface="+mj-lt"/>
              <a:buAutoNum type="arabicPeriod"/>
            </a:pPr>
            <a:r>
              <a:rPr lang="en-US" sz="2000" b="1" dirty="0" err="1" smtClean="0"/>
              <a:t>Nasion</a:t>
            </a:r>
            <a:r>
              <a:rPr lang="en-US" sz="2000" b="1" dirty="0" smtClean="0"/>
              <a:t> (N) </a:t>
            </a:r>
            <a:endParaRPr lang="en-US" sz="2000" dirty="0" smtClean="0"/>
          </a:p>
          <a:p>
            <a:pPr marL="457200" indent="-457200" algn="just" rtl="0" fontAlgn="base">
              <a:buFont typeface="+mj-lt"/>
              <a:buAutoNum type="arabicPeriod"/>
            </a:pPr>
            <a:r>
              <a:rPr lang="en-US" sz="2000" b="1" dirty="0" err="1" smtClean="0"/>
              <a:t>Orbitale</a:t>
            </a:r>
            <a:r>
              <a:rPr lang="en-US" sz="2000" b="1" dirty="0" smtClean="0"/>
              <a:t> (Or) </a:t>
            </a:r>
            <a:endParaRPr lang="en-US" sz="2000" dirty="0" smtClean="0"/>
          </a:p>
          <a:p>
            <a:pPr marL="457200" indent="-457200" algn="just" rtl="0" fontAlgn="base">
              <a:buFont typeface="+mj-lt"/>
              <a:buAutoNum type="arabicPeriod"/>
            </a:pPr>
            <a:r>
              <a:rPr lang="en-US" sz="2000" b="1" dirty="0" err="1" smtClean="0"/>
              <a:t>Porion</a:t>
            </a:r>
            <a:r>
              <a:rPr lang="en-US" sz="2000" b="1" dirty="0" smtClean="0"/>
              <a:t> (Po) </a:t>
            </a:r>
            <a:endParaRPr lang="en-US" sz="2000" dirty="0" smtClean="0"/>
          </a:p>
          <a:p>
            <a:pPr marL="457200" indent="-457200" algn="just" rtl="0" fontAlgn="base">
              <a:buFont typeface="+mj-lt"/>
              <a:buAutoNum type="arabicPeriod"/>
            </a:pPr>
            <a:r>
              <a:rPr lang="en-US" sz="2000" b="1" dirty="0" smtClean="0"/>
              <a:t>Anterior Nasal Spine (ANS) </a:t>
            </a:r>
            <a:endParaRPr lang="en-US" sz="2000" dirty="0" smtClean="0"/>
          </a:p>
          <a:p>
            <a:pPr marL="457200" indent="-457200" algn="just" rtl="0" fontAlgn="base">
              <a:buFont typeface="+mj-lt"/>
              <a:buAutoNum type="arabicPeriod"/>
            </a:pPr>
            <a:r>
              <a:rPr lang="en-US" sz="2000" b="1" dirty="0" smtClean="0"/>
              <a:t>Posterior Nasal Spine (PNS)</a:t>
            </a:r>
            <a:r>
              <a:rPr lang="en-US" sz="2000" dirty="0" smtClean="0"/>
              <a:t> </a:t>
            </a:r>
          </a:p>
          <a:p>
            <a:pPr marL="457200" indent="-457200" algn="just" rtl="0" fontAlgn="base">
              <a:buFont typeface="+mj-lt"/>
              <a:buAutoNum type="arabicPeriod"/>
            </a:pPr>
            <a:r>
              <a:rPr lang="en-US" sz="2000" b="1" dirty="0" err="1" smtClean="0"/>
              <a:t>Gonion</a:t>
            </a:r>
            <a:r>
              <a:rPr lang="en-US" sz="2000" b="1" dirty="0" smtClean="0"/>
              <a:t> (Go) </a:t>
            </a:r>
            <a:endParaRPr lang="en-US" sz="2000" dirty="0" smtClean="0"/>
          </a:p>
          <a:p>
            <a:pPr marL="457200" indent="-457200" algn="just" rtl="0" fontAlgn="base">
              <a:buFont typeface="+mj-lt"/>
              <a:buAutoNum type="arabicPeriod"/>
            </a:pPr>
            <a:r>
              <a:rPr lang="en-US" sz="2000" b="1" dirty="0" err="1" smtClean="0"/>
              <a:t>Gnathion</a:t>
            </a:r>
            <a:r>
              <a:rPr lang="en-US" sz="2000" b="1" dirty="0" smtClean="0"/>
              <a:t> (</a:t>
            </a:r>
            <a:r>
              <a:rPr lang="en-US" sz="2000" b="1" dirty="0" err="1" smtClean="0"/>
              <a:t>Gn</a:t>
            </a:r>
            <a:r>
              <a:rPr lang="en-US" sz="2000" b="1" dirty="0" smtClean="0"/>
              <a:t>) </a:t>
            </a:r>
            <a:endParaRPr lang="en-US" sz="2000" dirty="0" smtClean="0"/>
          </a:p>
          <a:p>
            <a:pPr marL="457200" indent="-457200" algn="just" rtl="0" fontAlgn="base">
              <a:buFont typeface="+mj-lt"/>
              <a:buAutoNum type="arabicPeriod"/>
            </a:pPr>
            <a:r>
              <a:rPr lang="en-US" sz="2000" b="1" dirty="0" err="1" smtClean="0"/>
              <a:t>Menton</a:t>
            </a:r>
            <a:r>
              <a:rPr lang="en-US" sz="2000" b="1" dirty="0" smtClean="0"/>
              <a:t> (Me) </a:t>
            </a:r>
            <a:endParaRPr lang="en-US" sz="2000" dirty="0" smtClean="0"/>
          </a:p>
          <a:p>
            <a:pPr marL="457200" indent="-457200" algn="just" rtl="0" fontAlgn="base">
              <a:buFont typeface="+mj-lt"/>
              <a:buAutoNum type="arabicPeriod"/>
            </a:pPr>
            <a:r>
              <a:rPr lang="en-US" sz="2000" b="1" dirty="0" err="1" smtClean="0"/>
              <a:t>Pogonion</a:t>
            </a:r>
            <a:r>
              <a:rPr lang="en-US" sz="2000" b="1" dirty="0" smtClean="0"/>
              <a:t> (</a:t>
            </a:r>
            <a:r>
              <a:rPr lang="en-US" sz="2000" b="1" dirty="0" err="1" smtClean="0"/>
              <a:t>Pog</a:t>
            </a:r>
            <a:r>
              <a:rPr lang="en-US" sz="2000" b="1" dirty="0" smtClean="0"/>
              <a:t>)</a:t>
            </a:r>
            <a:r>
              <a:rPr lang="en-US" sz="2000" dirty="0" smtClean="0"/>
              <a:t> </a:t>
            </a:r>
            <a:endParaRPr lang="en-US" sz="2000" dirty="0"/>
          </a:p>
        </p:txBody>
      </p:sp>
      <p:pic>
        <p:nvPicPr>
          <p:cNvPr id="3" name="Picture 2"/>
          <p:cNvPicPr>
            <a:picLocks noChangeAspect="1" noChangeArrowheads="1"/>
          </p:cNvPicPr>
          <p:nvPr/>
        </p:nvPicPr>
        <p:blipFill>
          <a:blip r:embed="rId2" cstate="print"/>
          <a:srcRect/>
          <a:stretch>
            <a:fillRect/>
          </a:stretch>
        </p:blipFill>
        <p:spPr bwMode="auto">
          <a:xfrm>
            <a:off x="4643438" y="214290"/>
            <a:ext cx="4307389" cy="638858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1538" y="2000240"/>
            <a:ext cx="3000396" cy="2585323"/>
          </a:xfrm>
          <a:prstGeom prst="rect">
            <a:avLst/>
          </a:prstGeom>
        </p:spPr>
        <p:txBody>
          <a:bodyPr wrap="square">
            <a:spAutoFit/>
          </a:bodyPr>
          <a:lstStyle/>
          <a:p>
            <a:pPr lvl="0" algn="l" rtl="0" eaLnBrk="0" fontAlgn="base" hangingPunct="0">
              <a:lnSpc>
                <a:spcPct val="150000"/>
              </a:lnSpc>
              <a:spcBef>
                <a:spcPct val="0"/>
              </a:spcBef>
              <a:spcAft>
                <a:spcPct val="0"/>
              </a:spcAft>
            </a:pPr>
            <a:r>
              <a:rPr lang="en-US" b="1" i="1" dirty="0" smtClean="0">
                <a:solidFill>
                  <a:srgbClr val="00B05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Soft Tissue </a:t>
            </a:r>
            <a:endParaRPr lang="en-US"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lvl="0" algn="l" rtl="0" eaLnBrk="0" fontAlgn="base" hangingPunct="0">
              <a:lnSpc>
                <a:spcPct val="150000"/>
              </a:lnSpc>
              <a:spcBef>
                <a:spcPct val="0"/>
              </a:spcBef>
              <a:spcAft>
                <a:spcPct val="0"/>
              </a:spcAft>
              <a:buClr>
                <a:srgbClr val="0070C0"/>
              </a:buClr>
              <a:buFont typeface="Wingdings" pitchFamily="2" charset="2"/>
              <a:buChar char="q"/>
            </a:pPr>
            <a:r>
              <a:rPr lang="en-US" dirty="0" smtClean="0">
                <a:solidFill>
                  <a:srgbClr val="000000"/>
                </a:solidFill>
                <a:latin typeface="Times New Roman" pitchFamily="18" charset="0"/>
                <a:ea typeface="Times New Roman" pitchFamily="18" charset="0"/>
                <a:cs typeface="Times New Roman" pitchFamily="18" charset="0"/>
              </a:rPr>
              <a:t> Upper Lip Point (</a:t>
            </a:r>
            <a:r>
              <a:rPr lang="en-US" b="1" dirty="0" smtClean="0">
                <a:solidFill>
                  <a:srgbClr val="000000"/>
                </a:solidFill>
                <a:latin typeface="Times New Roman" pitchFamily="18" charset="0"/>
                <a:ea typeface="Times New Roman" pitchFamily="18" charset="0"/>
                <a:cs typeface="Times New Roman" pitchFamily="18" charset="0"/>
              </a:rPr>
              <a:t>UL</a:t>
            </a:r>
            <a:r>
              <a:rPr lang="en-US" dirty="0" smtClean="0">
                <a:solidFill>
                  <a:srgbClr val="000000"/>
                </a:solidFill>
                <a:latin typeface="Times New Roman" pitchFamily="18" charset="0"/>
                <a:ea typeface="Times New Roman" pitchFamily="18" charset="0"/>
                <a:cs typeface="Times New Roman" pitchFamily="18" charset="0"/>
              </a:rPr>
              <a:t>) – </a:t>
            </a:r>
            <a:endParaRPr lang="en-US" dirty="0" smtClean="0">
              <a:latin typeface="Times New Roman" pitchFamily="18" charset="0"/>
              <a:cs typeface="Times New Roman" pitchFamily="18" charset="0"/>
            </a:endParaRPr>
          </a:p>
          <a:p>
            <a:pPr lvl="0" algn="l" rtl="0" eaLnBrk="0" fontAlgn="base" hangingPunct="0">
              <a:lnSpc>
                <a:spcPct val="150000"/>
              </a:lnSpc>
              <a:spcBef>
                <a:spcPct val="0"/>
              </a:spcBef>
              <a:spcAft>
                <a:spcPct val="0"/>
              </a:spcAft>
              <a:buClr>
                <a:srgbClr val="0070C0"/>
              </a:buClr>
              <a:buFont typeface="Wingdings" pitchFamily="2" charset="2"/>
              <a:buChar char="q"/>
            </a:pPr>
            <a:r>
              <a:rPr lang="en-US" dirty="0" smtClean="0">
                <a:solidFill>
                  <a:srgbClr val="000000"/>
                </a:solidFill>
                <a:latin typeface="Times New Roman" pitchFamily="18" charset="0"/>
                <a:ea typeface="Times New Roman" pitchFamily="18" charset="0"/>
                <a:cs typeface="Times New Roman" pitchFamily="18" charset="0"/>
              </a:rPr>
              <a:t> Lower Lip Point (</a:t>
            </a:r>
            <a:r>
              <a:rPr lang="en-US" b="1" dirty="0" smtClean="0">
                <a:solidFill>
                  <a:srgbClr val="000000"/>
                </a:solidFill>
                <a:latin typeface="Times New Roman" pitchFamily="18" charset="0"/>
                <a:ea typeface="Times New Roman" pitchFamily="18" charset="0"/>
                <a:cs typeface="Times New Roman" pitchFamily="18" charset="0"/>
              </a:rPr>
              <a:t>LL</a:t>
            </a:r>
            <a:r>
              <a:rPr lang="en-US" dirty="0" smtClean="0">
                <a:solidFill>
                  <a:srgbClr val="000000"/>
                </a:solidFill>
                <a:latin typeface="Times New Roman" pitchFamily="18" charset="0"/>
                <a:ea typeface="Times New Roman" pitchFamily="18" charset="0"/>
                <a:cs typeface="Times New Roman" pitchFamily="18" charset="0"/>
              </a:rPr>
              <a:t>) – </a:t>
            </a:r>
            <a:endParaRPr lang="en-US" dirty="0" smtClean="0">
              <a:latin typeface="Times New Roman" pitchFamily="18" charset="0"/>
              <a:cs typeface="Times New Roman" pitchFamily="18" charset="0"/>
            </a:endParaRPr>
          </a:p>
          <a:p>
            <a:pPr lvl="0" algn="l" rtl="0" eaLnBrk="0" fontAlgn="base" hangingPunct="0">
              <a:lnSpc>
                <a:spcPct val="150000"/>
              </a:lnSpc>
              <a:spcBef>
                <a:spcPct val="0"/>
              </a:spcBef>
              <a:spcAft>
                <a:spcPct val="0"/>
              </a:spcAft>
              <a:buClr>
                <a:srgbClr val="0070C0"/>
              </a:buClr>
              <a:buFont typeface="Wingdings" pitchFamily="2" charset="2"/>
              <a:buChar char="q"/>
            </a:pPr>
            <a:r>
              <a:rPr lang="en-US" dirty="0" smtClean="0">
                <a:solidFill>
                  <a:srgbClr val="000000"/>
                </a:solidFill>
                <a:latin typeface="Times New Roman" pitchFamily="18" charset="0"/>
                <a:ea typeface="Times New Roman" pitchFamily="18" charset="0"/>
                <a:cs typeface="Times New Roman" pitchFamily="18" charset="0"/>
              </a:rPr>
              <a:t> Soft Tissue </a:t>
            </a:r>
            <a:r>
              <a:rPr lang="en-US" dirty="0" err="1" smtClean="0">
                <a:solidFill>
                  <a:srgbClr val="000000"/>
                </a:solidFill>
                <a:latin typeface="Times New Roman" pitchFamily="18" charset="0"/>
                <a:ea typeface="Times New Roman" pitchFamily="18" charset="0"/>
                <a:cs typeface="Times New Roman" pitchFamily="18" charset="0"/>
              </a:rPr>
              <a:t>Pogonion</a:t>
            </a:r>
            <a:r>
              <a:rPr lang="en-US" dirty="0" smtClean="0">
                <a:solidFill>
                  <a:srgbClr val="000000"/>
                </a:solidFill>
                <a:latin typeface="Times New Roman" pitchFamily="18" charset="0"/>
                <a:ea typeface="Times New Roman" pitchFamily="18" charset="0"/>
                <a:cs typeface="Times New Roman" pitchFamily="18" charset="0"/>
              </a:rPr>
              <a:t> (</a:t>
            </a:r>
            <a:r>
              <a:rPr lang="en-US" b="1" dirty="0" err="1" smtClean="0">
                <a:solidFill>
                  <a:srgbClr val="000000"/>
                </a:solidFill>
                <a:latin typeface="Times New Roman" pitchFamily="18" charset="0"/>
                <a:ea typeface="Times New Roman" pitchFamily="18" charset="0"/>
                <a:cs typeface="Times New Roman" pitchFamily="18" charset="0"/>
              </a:rPr>
              <a:t>Pog</a:t>
            </a:r>
            <a:r>
              <a:rPr lang="en-US" dirty="0" smtClean="0">
                <a:solidFill>
                  <a:srgbClr val="000000"/>
                </a:solidFill>
                <a:latin typeface="Times New Roman" pitchFamily="18" charset="0"/>
                <a:ea typeface="Times New Roman" pitchFamily="18" charset="0"/>
                <a:cs typeface="Times New Roman" pitchFamily="18" charset="0"/>
              </a:rPr>
              <a:t>’)</a:t>
            </a:r>
          </a:p>
          <a:p>
            <a:pPr lvl="0" algn="l" rtl="0" eaLnBrk="0" fontAlgn="base" hangingPunct="0">
              <a:lnSpc>
                <a:spcPct val="150000"/>
              </a:lnSpc>
              <a:spcBef>
                <a:spcPct val="0"/>
              </a:spcBef>
              <a:spcAft>
                <a:spcPct val="0"/>
              </a:spcAft>
              <a:buClr>
                <a:srgbClr val="0070C0"/>
              </a:buClr>
              <a:buFont typeface="Wingdings" pitchFamily="2" charset="2"/>
              <a:buChar char="q"/>
            </a:pPr>
            <a:r>
              <a:rPr lang="en-US" dirty="0" smtClean="0">
                <a:solidFill>
                  <a:srgbClr val="000000"/>
                </a:solidFill>
                <a:latin typeface="Times New Roman" pitchFamily="18" charset="0"/>
                <a:cs typeface="Times New Roman" pitchFamily="18" charset="0"/>
              </a:rPr>
              <a:t> tip of the nose</a:t>
            </a:r>
            <a:endParaRPr lang="en-US" dirty="0" smtClean="0">
              <a:latin typeface="Times New Roman" pitchFamily="18" charset="0"/>
              <a:cs typeface="Times New Roman" pitchFamily="18" charset="0"/>
            </a:endParaRPr>
          </a:p>
        </p:txBody>
      </p:sp>
      <p:pic>
        <p:nvPicPr>
          <p:cNvPr id="4" name="صورة 1"/>
          <p:cNvPicPr/>
          <p:nvPr/>
        </p:nvPicPr>
        <p:blipFill>
          <a:blip r:embed="rId2" cstate="print"/>
          <a:srcRect/>
          <a:stretch>
            <a:fillRect/>
          </a:stretch>
        </p:blipFill>
        <p:spPr bwMode="auto">
          <a:xfrm>
            <a:off x="4857752" y="928670"/>
            <a:ext cx="3857652" cy="50006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1538" y="1571612"/>
            <a:ext cx="7286676" cy="2677656"/>
          </a:xfrm>
          <a:prstGeom prst="rect">
            <a:avLst/>
          </a:prstGeom>
        </p:spPr>
        <p:txBody>
          <a:bodyPr wrap="square">
            <a:spAutoFit/>
          </a:bodyPr>
          <a:lstStyle/>
          <a:p>
            <a:pPr algn="just" rtl="0"/>
            <a:r>
              <a:rPr lang="en-US" sz="2800" dirty="0" smtClean="0">
                <a:latin typeface="Times New Roman" pitchFamily="18" charset="0"/>
                <a:cs typeface="Times New Roman" pitchFamily="18" charset="0"/>
              </a:rPr>
              <a:t>There are 3 planes which are usually assessed;</a:t>
            </a:r>
          </a:p>
          <a:p>
            <a:pPr algn="just" rtl="0"/>
            <a:endParaRPr lang="en-US" sz="2800" dirty="0" smtClean="0">
              <a:latin typeface="Times New Roman" pitchFamily="18" charset="0"/>
              <a:cs typeface="Times New Roman" pitchFamily="18" charset="0"/>
            </a:endParaRPr>
          </a:p>
          <a:p>
            <a:pPr algn="just" rtl="0"/>
            <a:r>
              <a:rPr lang="en-US" sz="2800" dirty="0" smtClean="0">
                <a:latin typeface="Times New Roman" pitchFamily="18" charset="0"/>
                <a:cs typeface="Times New Roman" pitchFamily="18" charset="0"/>
              </a:rPr>
              <a:t> </a:t>
            </a:r>
            <a:r>
              <a:rPr lang="en-US" sz="2800" b="1" i="1" u="sng" dirty="0" err="1" smtClean="0">
                <a:latin typeface="Times New Roman" pitchFamily="18" charset="0"/>
                <a:cs typeface="Times New Roman" pitchFamily="18" charset="0"/>
              </a:rPr>
              <a:t>Anteroposterior</a:t>
            </a:r>
            <a:r>
              <a:rPr lang="en-US" sz="2800" b="1" i="1" dirty="0" smtClean="0">
                <a:latin typeface="Times New Roman" pitchFamily="18" charset="0"/>
                <a:cs typeface="Times New Roman" pitchFamily="18" charset="0"/>
              </a:rPr>
              <a:t>, </a:t>
            </a:r>
            <a:r>
              <a:rPr lang="en-US" sz="2800" b="1" i="1" u="sng" dirty="0" smtClean="0">
                <a:latin typeface="Times New Roman" pitchFamily="18" charset="0"/>
                <a:cs typeface="Times New Roman" pitchFamily="18" charset="0"/>
              </a:rPr>
              <a:t>Vertical</a:t>
            </a:r>
            <a:r>
              <a:rPr lang="en-US" sz="2800" b="1" i="1" dirty="0" smtClean="0">
                <a:latin typeface="Times New Roman" pitchFamily="18" charset="0"/>
                <a:cs typeface="Times New Roman" pitchFamily="18" charset="0"/>
              </a:rPr>
              <a:t> </a:t>
            </a:r>
            <a:r>
              <a:rPr lang="en-US" sz="2800" u="sng" dirty="0" smtClean="0">
                <a:latin typeface="Times New Roman" pitchFamily="18" charset="0"/>
                <a:cs typeface="Times New Roman" pitchFamily="18" charset="0"/>
              </a:rPr>
              <a:t>Using the </a:t>
            </a:r>
            <a:r>
              <a:rPr lang="en-US" sz="2800" b="1" u="sng" dirty="0" smtClean="0">
                <a:latin typeface="Times New Roman" pitchFamily="18" charset="0"/>
                <a:cs typeface="Times New Roman" pitchFamily="18" charset="0"/>
              </a:rPr>
              <a:t>LCR</a:t>
            </a:r>
          </a:p>
          <a:p>
            <a:pPr algn="just" rtl="0"/>
            <a:r>
              <a:rPr lang="en-US" sz="2800" b="1" i="1" u="sng" dirty="0" smtClean="0">
                <a:latin typeface="Times New Roman" pitchFamily="18" charset="0"/>
                <a:cs typeface="Times New Roman" pitchFamily="18" charset="0"/>
              </a:rPr>
              <a:t>Transverse</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relationships  by </a:t>
            </a:r>
            <a:r>
              <a:rPr lang="en-US" sz="2800" b="1" i="1" u="sng" dirty="0" err="1" smtClean="0">
                <a:latin typeface="Times New Roman" pitchFamily="18" charset="0"/>
                <a:cs typeface="Times New Roman" pitchFamily="18" charset="0"/>
              </a:rPr>
              <a:t>posteroanterior</a:t>
            </a:r>
            <a:r>
              <a:rPr lang="en-US" sz="2800" b="1" i="1" u="sng" dirty="0" smtClean="0">
                <a:latin typeface="Times New Roman" pitchFamily="18" charset="0"/>
                <a:cs typeface="Times New Roman" pitchFamily="18" charset="0"/>
              </a:rPr>
              <a:t> views </a:t>
            </a:r>
            <a:r>
              <a:rPr lang="en-US" sz="2800" dirty="0" smtClean="0">
                <a:latin typeface="Times New Roman" pitchFamily="18" charset="0"/>
                <a:cs typeface="Times New Roman" pitchFamily="18" charset="0"/>
              </a:rPr>
              <a:t>of the skull, although this is rarely done in practice.</a:t>
            </a:r>
            <a:endParaRPr lang="ar-SA" sz="2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1643050"/>
            <a:ext cx="2071702" cy="2400657"/>
          </a:xfrm>
          <a:prstGeom prst="rect">
            <a:avLst/>
          </a:prstGeom>
        </p:spPr>
        <p:txBody>
          <a:bodyPr wrap="square">
            <a:spAutoFit/>
          </a:bodyPr>
          <a:lstStyle/>
          <a:p>
            <a:pPr algn="just" rtl="0" fontAlgn="base">
              <a:buFont typeface="Arial" pitchFamily="34" charset="0"/>
              <a:buChar char="•"/>
            </a:pPr>
            <a:r>
              <a:rPr lang="en-US" sz="2400"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SN line </a:t>
            </a:r>
            <a:endParaRPr lang="en-US" dirty="0" smtClean="0">
              <a:latin typeface="Times New Roman" pitchFamily="18" charset="0"/>
              <a:cs typeface="Times New Roman" pitchFamily="18" charset="0"/>
            </a:endParaRPr>
          </a:p>
          <a:p>
            <a:pPr algn="just" rtl="0" fontAlgn="base">
              <a:buFont typeface="Arial" pitchFamily="34" charset="0"/>
              <a:buChar char="•"/>
            </a:pPr>
            <a:r>
              <a:rPr lang="en-US" b="1" dirty="0" smtClean="0">
                <a:latin typeface="Times New Roman" pitchFamily="18" charset="0"/>
                <a:cs typeface="Times New Roman" pitchFamily="18" charset="0"/>
              </a:rPr>
              <a:t>Frankfort Plane </a:t>
            </a:r>
            <a:endParaRPr lang="en-US" dirty="0" smtClean="0">
              <a:latin typeface="Times New Roman" pitchFamily="18" charset="0"/>
              <a:cs typeface="Times New Roman" pitchFamily="18" charset="0"/>
            </a:endParaRPr>
          </a:p>
          <a:p>
            <a:pPr algn="just" rtl="0" fontAlgn="base">
              <a:buFont typeface="Arial" pitchFamily="34" charset="0"/>
              <a:buChar char="•"/>
            </a:pPr>
            <a:r>
              <a:rPr lang="en-US" b="1" dirty="0" err="1" smtClean="0">
                <a:latin typeface="Times New Roman" pitchFamily="18" charset="0"/>
                <a:cs typeface="Times New Roman" pitchFamily="18" charset="0"/>
              </a:rPr>
              <a:t>Mandibular</a:t>
            </a:r>
            <a:r>
              <a:rPr lang="en-US" b="1" dirty="0" smtClean="0">
                <a:latin typeface="Times New Roman" pitchFamily="18" charset="0"/>
                <a:cs typeface="Times New Roman" pitchFamily="18" charset="0"/>
              </a:rPr>
              <a:t> Plane (</a:t>
            </a:r>
            <a:r>
              <a:rPr lang="en-US" b="1" dirty="0" err="1" smtClean="0">
                <a:latin typeface="Times New Roman" pitchFamily="18" charset="0"/>
                <a:cs typeface="Times New Roman" pitchFamily="18" charset="0"/>
              </a:rPr>
              <a:t>MnPl</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p>
          <a:p>
            <a:pPr algn="just" rtl="0" fontAlgn="base">
              <a:buFont typeface="Arial" pitchFamily="34" charset="0"/>
              <a:buChar char="•"/>
            </a:pPr>
            <a:r>
              <a:rPr lang="en-US" b="1" dirty="0" smtClean="0">
                <a:latin typeface="Times New Roman" pitchFamily="18" charset="0"/>
                <a:cs typeface="Times New Roman" pitchFamily="18" charset="0"/>
              </a:rPr>
              <a:t>Maxillary Plane (</a:t>
            </a:r>
            <a:r>
              <a:rPr lang="en-US" b="1" dirty="0" err="1" smtClean="0">
                <a:latin typeface="Times New Roman" pitchFamily="18" charset="0"/>
                <a:cs typeface="Times New Roman" pitchFamily="18" charset="0"/>
              </a:rPr>
              <a:t>MxPl</a:t>
            </a: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rtl="0" fontAlgn="base">
              <a:buFont typeface="Arial" pitchFamily="34" charset="0"/>
              <a:buChar char="•"/>
            </a:pPr>
            <a:r>
              <a:rPr lang="en-US" b="1" dirty="0" smtClean="0">
                <a:latin typeface="Times New Roman" pitchFamily="18" charset="0"/>
                <a:cs typeface="Times New Roman" pitchFamily="18" charset="0"/>
              </a:rPr>
              <a:t>“Esthetic Plane”“E” plane</a:t>
            </a:r>
            <a:endParaRPr lang="en-US" dirty="0" smtClean="0">
              <a:latin typeface="Times New Roman" pitchFamily="18" charset="0"/>
              <a:cs typeface="Times New Roman" pitchFamily="18" charset="0"/>
            </a:endParaRPr>
          </a:p>
        </p:txBody>
      </p:sp>
      <p:pic>
        <p:nvPicPr>
          <p:cNvPr id="4" name="صورة 3"/>
          <p:cNvPicPr/>
          <p:nvPr/>
        </p:nvPicPr>
        <p:blipFill>
          <a:blip r:embed="rId2" cstate="print"/>
          <a:srcRect/>
          <a:stretch>
            <a:fillRect/>
          </a:stretch>
        </p:blipFill>
        <p:spPr bwMode="auto">
          <a:xfrm>
            <a:off x="3286084" y="928670"/>
            <a:ext cx="5857916" cy="571504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498</TotalTime>
  <Words>393</Words>
  <Application>Microsoft Office PowerPoint</Application>
  <PresentationFormat>On-screen Show (4:3)</PresentationFormat>
  <Paragraphs>102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انقلاب</vt:lpstr>
      <vt:lpstr>Detection of Most Important Cephalometric Landmarks in Orthodontics Dx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 Listening  Now My Colleague dr. Noor mohammed Will Show You Manual Tracing Of Cephalometric  and dr. hiba mohammed tracing show you autocad and I dr. Noor falah will teach you how to use webceph application  </vt:lpstr>
      <vt:lpstr>    workshop of Manual tracing</vt:lpstr>
      <vt:lpstr>PowerPoint Presentation</vt:lpstr>
      <vt:lpstr>PowerPoint Presentation</vt:lpstr>
      <vt:lpstr>Workshop on Auto cad</vt:lpstr>
      <vt:lpstr>Workshop of Webceph  application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aids</dc:title>
  <dc:creator>ahmed</dc:creator>
  <cp:lastModifiedBy>NS</cp:lastModifiedBy>
  <cp:revision>88</cp:revision>
  <cp:lastPrinted>2022-11-19T18:25:17Z</cp:lastPrinted>
  <dcterms:created xsi:type="dcterms:W3CDTF">2011-10-10T19:18:55Z</dcterms:created>
  <dcterms:modified xsi:type="dcterms:W3CDTF">2022-12-03T12:03:54Z</dcterms:modified>
</cp:coreProperties>
</file>