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31" r:id="rId2"/>
    <p:sldId id="441" r:id="rId3"/>
    <p:sldId id="324" r:id="rId4"/>
    <p:sldId id="295" r:id="rId5"/>
    <p:sldId id="316" r:id="rId6"/>
    <p:sldId id="298" r:id="rId7"/>
    <p:sldId id="442" r:id="rId8"/>
    <p:sldId id="449" r:id="rId9"/>
    <p:sldId id="450" r:id="rId10"/>
    <p:sldId id="452" r:id="rId11"/>
    <p:sldId id="451" r:id="rId12"/>
    <p:sldId id="443" r:id="rId13"/>
    <p:sldId id="432" r:id="rId14"/>
    <p:sldId id="444" r:id="rId15"/>
    <p:sldId id="445" r:id="rId16"/>
    <p:sldId id="436" r:id="rId17"/>
    <p:sldId id="433" r:id="rId18"/>
    <p:sldId id="437" r:id="rId19"/>
    <p:sldId id="447" r:id="rId20"/>
    <p:sldId id="287" r:id="rId2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28E5"/>
    <a:srgbClr val="081C2A"/>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7" d="100"/>
          <a:sy n="117" d="100"/>
        </p:scale>
        <p:origin x="234" y="10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3E9E0-D922-418E-8BFA-E41C87CB1E68}" type="datetimeFigureOut">
              <a:rPr lang="en-US" smtClean="0"/>
              <a:pPr/>
              <a:t>12/10/2023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D2F9E-D167-4ED3-83EC-AE46EA34BEC3}" type="slidenum">
              <a:rPr lang="en-US" smtClean="0"/>
              <a:pPr/>
              <a:t>‹#›</a:t>
            </a:fld>
            <a:endParaRPr lang="en-US"/>
          </a:p>
        </p:txBody>
      </p:sp>
    </p:spTree>
    <p:extLst>
      <p:ext uri="{BB962C8B-B14F-4D97-AF65-F5344CB8AC3E}">
        <p14:creationId xmlns:p14="http://schemas.microsoft.com/office/powerpoint/2010/main" val="188626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1001" y="883821"/>
            <a:ext cx="8368363" cy="173255"/>
          </a:xfrm>
          <a:prstGeom prst="rect">
            <a:avLst/>
          </a:prstGeom>
        </p:spPr>
        <p:txBody>
          <a:bodyPr wrap="none" lIns="0" tIns="0" rIns="0" bIns="0" anchor="ctr">
            <a:noAutofit/>
          </a:bodyPr>
          <a:lstStyle>
            <a:lvl1pPr marL="0" indent="0" algn="ctr">
              <a:buNone/>
              <a:defRPr sz="1200" b="0" baseline="0">
                <a:solidFill>
                  <a:schemeClr val="bg1">
                    <a:lumMod val="65000"/>
                  </a:schemeClr>
                </a:solidFill>
                <a:latin typeface="+mn-lt"/>
                <a:ea typeface="Roboto" panose="02000000000000000000" pitchFamily="2" charset="0"/>
              </a:defRPr>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dirty="0" smtClean="0"/>
              <a:t>CLICK TO EDITE SUBTITLE</a:t>
            </a:r>
          </a:p>
        </p:txBody>
      </p:sp>
      <p:sp>
        <p:nvSpPr>
          <p:cNvPr id="9" name="Title 2"/>
          <p:cNvSpPr>
            <a:spLocks noGrp="1"/>
          </p:cNvSpPr>
          <p:nvPr>
            <p:ph type="title"/>
          </p:nvPr>
        </p:nvSpPr>
        <p:spPr>
          <a:xfrm>
            <a:off x="381001" y="341314"/>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524628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IQ" b="1" dirty="0">
                <a:solidFill>
                  <a:srgbClr val="F428E5"/>
                </a:solidFill>
              </a:rPr>
              <a:t>التربية العملية للمرحلة الرابعة ( المشاكل والحلول ) </a:t>
            </a:r>
            <a:endParaRPr lang="en-US" b="1" dirty="0">
              <a:solidFill>
                <a:srgbClr val="F428E5"/>
              </a:solidFill>
            </a:endParaRPr>
          </a:p>
        </p:txBody>
      </p:sp>
      <p:sp>
        <p:nvSpPr>
          <p:cNvPr id="45" name="Inhaltsplatzhalter 4"/>
          <p:cNvSpPr txBox="1">
            <a:spLocks/>
          </p:cNvSpPr>
          <p:nvPr/>
        </p:nvSpPr>
        <p:spPr>
          <a:xfrm>
            <a:off x="1219200" y="2089087"/>
            <a:ext cx="2895600" cy="793038"/>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ar-IQ" sz="2400" b="1" dirty="0" smtClean="0">
                <a:solidFill>
                  <a:srgbClr val="002060"/>
                </a:solidFill>
                <a:latin typeface="+mj-lt"/>
              </a:rPr>
              <a:t>إعداد</a:t>
            </a:r>
          </a:p>
          <a:p>
            <a:pPr marL="0" indent="0" algn="ctr">
              <a:buNone/>
            </a:pPr>
            <a:r>
              <a:rPr lang="ar-IQ" sz="2400" b="1" dirty="0" err="1" smtClean="0">
                <a:solidFill>
                  <a:srgbClr val="002060"/>
                </a:solidFill>
                <a:latin typeface="+mj-lt"/>
              </a:rPr>
              <a:t>أ.د</a:t>
            </a:r>
            <a:r>
              <a:rPr lang="ar-IQ" sz="2400" b="1" dirty="0" smtClean="0">
                <a:solidFill>
                  <a:srgbClr val="002060"/>
                </a:solidFill>
                <a:latin typeface="+mj-lt"/>
              </a:rPr>
              <a:t> نجلاء عباس نصيف</a:t>
            </a:r>
            <a:r>
              <a:rPr lang="en-US" sz="1100" dirty="0" smtClean="0">
                <a:solidFill>
                  <a:schemeClr val="tx1">
                    <a:lumMod val="75000"/>
                    <a:lumOff val="25000"/>
                  </a:schemeClr>
                </a:solidFill>
                <a:latin typeface="+mn-lt"/>
              </a:rPr>
              <a:t>. </a:t>
            </a:r>
          </a:p>
        </p:txBody>
      </p:sp>
      <p:grpSp>
        <p:nvGrpSpPr>
          <p:cNvPr id="61" name="Group 223"/>
          <p:cNvGrpSpPr/>
          <p:nvPr/>
        </p:nvGrpSpPr>
        <p:grpSpPr>
          <a:xfrm>
            <a:off x="4498527" y="4002667"/>
            <a:ext cx="330194" cy="449060"/>
            <a:chOff x="6548438" y="2333625"/>
            <a:chExt cx="158750" cy="215900"/>
          </a:xfrm>
          <a:solidFill>
            <a:schemeClr val="bg1"/>
          </a:solidFill>
        </p:grpSpPr>
        <p:sp>
          <p:nvSpPr>
            <p:cNvPr id="62" name="Freeform 134"/>
            <p:cNvSpPr>
              <a:spLocks noEditPoints="1"/>
            </p:cNvSpPr>
            <p:nvPr/>
          </p:nvSpPr>
          <p:spPr bwMode="auto">
            <a:xfrm>
              <a:off x="6548438" y="2333625"/>
              <a:ext cx="158750" cy="215900"/>
            </a:xfrm>
            <a:custGeom>
              <a:avLst/>
              <a:gdLst/>
              <a:ahLst/>
              <a:cxnLst>
                <a:cxn ang="0">
                  <a:pos x="57" y="0"/>
                </a:cxn>
                <a:cxn ang="0">
                  <a:pos x="5" y="0"/>
                </a:cxn>
                <a:cxn ang="0">
                  <a:pos x="0" y="5"/>
                </a:cxn>
                <a:cxn ang="0">
                  <a:pos x="0" y="22"/>
                </a:cxn>
                <a:cxn ang="0">
                  <a:pos x="2" y="26"/>
                </a:cxn>
                <a:cxn ang="0">
                  <a:pos x="19" y="37"/>
                </a:cxn>
                <a:cxn ang="0">
                  <a:pos x="6" y="59"/>
                </a:cxn>
                <a:cxn ang="0">
                  <a:pos x="31" y="84"/>
                </a:cxn>
                <a:cxn ang="0">
                  <a:pos x="56" y="59"/>
                </a:cxn>
                <a:cxn ang="0">
                  <a:pos x="43" y="37"/>
                </a:cxn>
                <a:cxn ang="0">
                  <a:pos x="59" y="26"/>
                </a:cxn>
                <a:cxn ang="0">
                  <a:pos x="62" y="22"/>
                </a:cxn>
                <a:cxn ang="0">
                  <a:pos x="62" y="5"/>
                </a:cxn>
                <a:cxn ang="0">
                  <a:pos x="57" y="0"/>
                </a:cxn>
                <a:cxn ang="0">
                  <a:pos x="50" y="59"/>
                </a:cxn>
                <a:cxn ang="0">
                  <a:pos x="31" y="79"/>
                </a:cxn>
                <a:cxn ang="0">
                  <a:pos x="11" y="59"/>
                </a:cxn>
                <a:cxn ang="0">
                  <a:pos x="31" y="40"/>
                </a:cxn>
                <a:cxn ang="0">
                  <a:pos x="50" y="59"/>
                </a:cxn>
                <a:cxn ang="0">
                  <a:pos x="57" y="22"/>
                </a:cxn>
                <a:cxn ang="0">
                  <a:pos x="46" y="29"/>
                </a:cxn>
                <a:cxn ang="0">
                  <a:pos x="46" y="19"/>
                </a:cxn>
                <a:cxn ang="0">
                  <a:pos x="45" y="17"/>
                </a:cxn>
                <a:cxn ang="0">
                  <a:pos x="43" y="19"/>
                </a:cxn>
                <a:cxn ang="0">
                  <a:pos x="43" y="31"/>
                </a:cxn>
                <a:cxn ang="0">
                  <a:pos x="37" y="35"/>
                </a:cxn>
                <a:cxn ang="0">
                  <a:pos x="31" y="35"/>
                </a:cxn>
                <a:cxn ang="0">
                  <a:pos x="25" y="35"/>
                </a:cxn>
                <a:cxn ang="0">
                  <a:pos x="19" y="31"/>
                </a:cxn>
                <a:cxn ang="0">
                  <a:pos x="19" y="19"/>
                </a:cxn>
                <a:cxn ang="0">
                  <a:pos x="17" y="17"/>
                </a:cxn>
                <a:cxn ang="0">
                  <a:pos x="15" y="19"/>
                </a:cxn>
                <a:cxn ang="0">
                  <a:pos x="15" y="29"/>
                </a:cxn>
                <a:cxn ang="0">
                  <a:pos x="5" y="22"/>
                </a:cxn>
                <a:cxn ang="0">
                  <a:pos x="5" y="5"/>
                </a:cxn>
                <a:cxn ang="0">
                  <a:pos x="15" y="5"/>
                </a:cxn>
                <a:cxn ang="0">
                  <a:pos x="15" y="10"/>
                </a:cxn>
                <a:cxn ang="0">
                  <a:pos x="17" y="11"/>
                </a:cxn>
                <a:cxn ang="0">
                  <a:pos x="19" y="10"/>
                </a:cxn>
                <a:cxn ang="0">
                  <a:pos x="19" y="5"/>
                </a:cxn>
                <a:cxn ang="0">
                  <a:pos x="43" y="5"/>
                </a:cxn>
                <a:cxn ang="0">
                  <a:pos x="43" y="10"/>
                </a:cxn>
                <a:cxn ang="0">
                  <a:pos x="45" y="11"/>
                </a:cxn>
                <a:cxn ang="0">
                  <a:pos x="46" y="10"/>
                </a:cxn>
                <a:cxn ang="0">
                  <a:pos x="46" y="5"/>
                </a:cxn>
                <a:cxn ang="0">
                  <a:pos x="57" y="5"/>
                </a:cxn>
                <a:cxn ang="0">
                  <a:pos x="57" y="22"/>
                </a:cxn>
              </a:cxnLst>
              <a:rect l="0" t="0" r="r" b="b"/>
              <a:pathLst>
                <a:path w="62" h="84">
                  <a:moveTo>
                    <a:pt x="57" y="0"/>
                  </a:moveTo>
                  <a:cubicBezTo>
                    <a:pt x="5" y="0"/>
                    <a:pt x="5" y="0"/>
                    <a:pt x="5" y="0"/>
                  </a:cubicBezTo>
                  <a:cubicBezTo>
                    <a:pt x="2" y="0"/>
                    <a:pt x="0" y="2"/>
                    <a:pt x="0" y="5"/>
                  </a:cubicBezTo>
                  <a:cubicBezTo>
                    <a:pt x="0" y="22"/>
                    <a:pt x="0" y="22"/>
                    <a:pt x="0" y="22"/>
                  </a:cubicBezTo>
                  <a:cubicBezTo>
                    <a:pt x="0" y="24"/>
                    <a:pt x="1" y="25"/>
                    <a:pt x="2" y="26"/>
                  </a:cubicBezTo>
                  <a:cubicBezTo>
                    <a:pt x="19" y="37"/>
                    <a:pt x="19" y="37"/>
                    <a:pt x="19" y="37"/>
                  </a:cubicBezTo>
                  <a:cubicBezTo>
                    <a:pt x="11" y="42"/>
                    <a:pt x="6" y="50"/>
                    <a:pt x="6" y="59"/>
                  </a:cubicBezTo>
                  <a:cubicBezTo>
                    <a:pt x="6" y="73"/>
                    <a:pt x="17" y="84"/>
                    <a:pt x="31" y="84"/>
                  </a:cubicBezTo>
                  <a:cubicBezTo>
                    <a:pt x="45" y="84"/>
                    <a:pt x="56" y="73"/>
                    <a:pt x="56" y="59"/>
                  </a:cubicBezTo>
                  <a:cubicBezTo>
                    <a:pt x="56" y="50"/>
                    <a:pt x="50" y="42"/>
                    <a:pt x="43" y="37"/>
                  </a:cubicBezTo>
                  <a:cubicBezTo>
                    <a:pt x="59" y="26"/>
                    <a:pt x="59" y="26"/>
                    <a:pt x="59" y="26"/>
                  </a:cubicBezTo>
                  <a:cubicBezTo>
                    <a:pt x="61" y="25"/>
                    <a:pt x="62" y="24"/>
                    <a:pt x="62" y="22"/>
                  </a:cubicBezTo>
                  <a:cubicBezTo>
                    <a:pt x="62" y="5"/>
                    <a:pt x="62" y="5"/>
                    <a:pt x="62" y="5"/>
                  </a:cubicBezTo>
                  <a:cubicBezTo>
                    <a:pt x="62" y="2"/>
                    <a:pt x="59" y="0"/>
                    <a:pt x="57" y="0"/>
                  </a:cubicBezTo>
                  <a:close/>
                  <a:moveTo>
                    <a:pt x="50" y="59"/>
                  </a:moveTo>
                  <a:cubicBezTo>
                    <a:pt x="50" y="70"/>
                    <a:pt x="42" y="79"/>
                    <a:pt x="31" y="79"/>
                  </a:cubicBezTo>
                  <a:cubicBezTo>
                    <a:pt x="20" y="79"/>
                    <a:pt x="11" y="70"/>
                    <a:pt x="11" y="59"/>
                  </a:cubicBezTo>
                  <a:cubicBezTo>
                    <a:pt x="11" y="49"/>
                    <a:pt x="20" y="40"/>
                    <a:pt x="31" y="40"/>
                  </a:cubicBezTo>
                  <a:cubicBezTo>
                    <a:pt x="42" y="40"/>
                    <a:pt x="50" y="49"/>
                    <a:pt x="50" y="59"/>
                  </a:cubicBezTo>
                  <a:close/>
                  <a:moveTo>
                    <a:pt x="57" y="22"/>
                  </a:moveTo>
                  <a:cubicBezTo>
                    <a:pt x="46" y="29"/>
                    <a:pt x="46" y="29"/>
                    <a:pt x="46" y="29"/>
                  </a:cubicBezTo>
                  <a:cubicBezTo>
                    <a:pt x="46" y="19"/>
                    <a:pt x="46" y="19"/>
                    <a:pt x="46" y="19"/>
                  </a:cubicBezTo>
                  <a:cubicBezTo>
                    <a:pt x="46" y="18"/>
                    <a:pt x="46" y="17"/>
                    <a:pt x="45" y="17"/>
                  </a:cubicBezTo>
                  <a:cubicBezTo>
                    <a:pt x="44" y="17"/>
                    <a:pt x="43" y="18"/>
                    <a:pt x="43" y="19"/>
                  </a:cubicBezTo>
                  <a:cubicBezTo>
                    <a:pt x="43" y="31"/>
                    <a:pt x="43" y="31"/>
                    <a:pt x="43" y="31"/>
                  </a:cubicBezTo>
                  <a:cubicBezTo>
                    <a:pt x="37" y="35"/>
                    <a:pt x="37" y="35"/>
                    <a:pt x="37" y="35"/>
                  </a:cubicBezTo>
                  <a:cubicBezTo>
                    <a:pt x="35" y="35"/>
                    <a:pt x="33" y="35"/>
                    <a:pt x="31" y="35"/>
                  </a:cubicBezTo>
                  <a:cubicBezTo>
                    <a:pt x="29" y="35"/>
                    <a:pt x="27" y="35"/>
                    <a:pt x="25" y="35"/>
                  </a:cubicBezTo>
                  <a:cubicBezTo>
                    <a:pt x="19" y="31"/>
                    <a:pt x="19" y="31"/>
                    <a:pt x="19" y="31"/>
                  </a:cubicBezTo>
                  <a:cubicBezTo>
                    <a:pt x="19" y="19"/>
                    <a:pt x="19" y="19"/>
                    <a:pt x="19" y="19"/>
                  </a:cubicBezTo>
                  <a:cubicBezTo>
                    <a:pt x="19" y="18"/>
                    <a:pt x="18" y="17"/>
                    <a:pt x="17" y="17"/>
                  </a:cubicBezTo>
                  <a:cubicBezTo>
                    <a:pt x="16" y="17"/>
                    <a:pt x="15" y="18"/>
                    <a:pt x="15" y="19"/>
                  </a:cubicBezTo>
                  <a:cubicBezTo>
                    <a:pt x="15" y="29"/>
                    <a:pt x="15" y="29"/>
                    <a:pt x="15" y="29"/>
                  </a:cubicBezTo>
                  <a:cubicBezTo>
                    <a:pt x="5" y="22"/>
                    <a:pt x="5" y="22"/>
                    <a:pt x="5" y="22"/>
                  </a:cubicBezTo>
                  <a:cubicBezTo>
                    <a:pt x="5" y="5"/>
                    <a:pt x="5" y="5"/>
                    <a:pt x="5" y="5"/>
                  </a:cubicBezTo>
                  <a:cubicBezTo>
                    <a:pt x="15" y="5"/>
                    <a:pt x="15" y="5"/>
                    <a:pt x="15" y="5"/>
                  </a:cubicBezTo>
                  <a:cubicBezTo>
                    <a:pt x="15" y="10"/>
                    <a:pt x="15" y="10"/>
                    <a:pt x="15" y="10"/>
                  </a:cubicBezTo>
                  <a:cubicBezTo>
                    <a:pt x="15" y="11"/>
                    <a:pt x="16" y="11"/>
                    <a:pt x="17" y="11"/>
                  </a:cubicBezTo>
                  <a:cubicBezTo>
                    <a:pt x="18" y="11"/>
                    <a:pt x="19" y="11"/>
                    <a:pt x="19" y="10"/>
                  </a:cubicBezTo>
                  <a:cubicBezTo>
                    <a:pt x="19" y="5"/>
                    <a:pt x="19" y="5"/>
                    <a:pt x="19" y="5"/>
                  </a:cubicBezTo>
                  <a:cubicBezTo>
                    <a:pt x="43" y="5"/>
                    <a:pt x="43" y="5"/>
                    <a:pt x="43" y="5"/>
                  </a:cubicBezTo>
                  <a:cubicBezTo>
                    <a:pt x="43" y="10"/>
                    <a:pt x="43" y="10"/>
                    <a:pt x="43" y="10"/>
                  </a:cubicBezTo>
                  <a:cubicBezTo>
                    <a:pt x="43" y="11"/>
                    <a:pt x="44" y="11"/>
                    <a:pt x="45" y="11"/>
                  </a:cubicBezTo>
                  <a:cubicBezTo>
                    <a:pt x="46" y="11"/>
                    <a:pt x="46" y="11"/>
                    <a:pt x="46" y="10"/>
                  </a:cubicBezTo>
                  <a:cubicBezTo>
                    <a:pt x="46" y="5"/>
                    <a:pt x="46" y="5"/>
                    <a:pt x="46" y="5"/>
                  </a:cubicBezTo>
                  <a:cubicBezTo>
                    <a:pt x="57" y="5"/>
                    <a:pt x="57" y="5"/>
                    <a:pt x="57" y="5"/>
                  </a:cubicBezTo>
                  <a:lnTo>
                    <a:pt x="57" y="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35"/>
            <p:cNvSpPr>
              <a:spLocks noEditPoints="1"/>
            </p:cNvSpPr>
            <p:nvPr/>
          </p:nvSpPr>
          <p:spPr bwMode="auto">
            <a:xfrm>
              <a:off x="6586538" y="2446338"/>
              <a:ext cx="82550" cy="76200"/>
            </a:xfrm>
            <a:custGeom>
              <a:avLst/>
              <a:gdLst/>
              <a:ahLst/>
              <a:cxnLst>
                <a:cxn ang="0">
                  <a:pos x="13" y="2"/>
                </a:cxn>
                <a:cxn ang="0">
                  <a:pos x="10" y="8"/>
                </a:cxn>
                <a:cxn ang="0">
                  <a:pos x="3" y="9"/>
                </a:cxn>
                <a:cxn ang="0">
                  <a:pos x="0" y="11"/>
                </a:cxn>
                <a:cxn ang="0">
                  <a:pos x="1" y="15"/>
                </a:cxn>
                <a:cxn ang="0">
                  <a:pos x="6" y="19"/>
                </a:cxn>
                <a:cxn ang="0">
                  <a:pos x="5" y="26"/>
                </a:cxn>
                <a:cxn ang="0">
                  <a:pos x="6" y="29"/>
                </a:cxn>
                <a:cxn ang="0">
                  <a:pos x="8" y="30"/>
                </a:cxn>
                <a:cxn ang="0">
                  <a:pos x="10" y="29"/>
                </a:cxn>
                <a:cxn ang="0">
                  <a:pos x="16" y="26"/>
                </a:cxn>
                <a:cxn ang="0">
                  <a:pos x="22" y="29"/>
                </a:cxn>
                <a:cxn ang="0">
                  <a:pos x="23" y="30"/>
                </a:cxn>
                <a:cxn ang="0">
                  <a:pos x="25" y="29"/>
                </a:cxn>
                <a:cxn ang="0">
                  <a:pos x="27" y="26"/>
                </a:cxn>
                <a:cxn ang="0">
                  <a:pos x="26" y="19"/>
                </a:cxn>
                <a:cxn ang="0">
                  <a:pos x="30" y="14"/>
                </a:cxn>
                <a:cxn ang="0">
                  <a:pos x="31" y="11"/>
                </a:cxn>
                <a:cxn ang="0">
                  <a:pos x="28" y="9"/>
                </a:cxn>
                <a:cxn ang="0">
                  <a:pos x="22" y="8"/>
                </a:cxn>
                <a:cxn ang="0">
                  <a:pos x="19" y="2"/>
                </a:cxn>
                <a:cxn ang="0">
                  <a:pos x="16" y="0"/>
                </a:cxn>
                <a:cxn ang="0">
                  <a:pos x="13" y="2"/>
                </a:cxn>
                <a:cxn ang="0">
                  <a:pos x="20" y="11"/>
                </a:cxn>
                <a:cxn ang="0">
                  <a:pos x="28" y="12"/>
                </a:cxn>
                <a:cxn ang="0">
                  <a:pos x="22" y="18"/>
                </a:cxn>
                <a:cxn ang="0">
                  <a:pos x="23" y="26"/>
                </a:cxn>
                <a:cxn ang="0">
                  <a:pos x="16" y="22"/>
                </a:cxn>
                <a:cxn ang="0">
                  <a:pos x="8" y="26"/>
                </a:cxn>
                <a:cxn ang="0">
                  <a:pos x="10" y="18"/>
                </a:cxn>
                <a:cxn ang="0">
                  <a:pos x="4" y="12"/>
                </a:cxn>
                <a:cxn ang="0">
                  <a:pos x="12" y="11"/>
                </a:cxn>
                <a:cxn ang="0">
                  <a:pos x="16" y="3"/>
                </a:cxn>
                <a:cxn ang="0">
                  <a:pos x="20" y="11"/>
                </a:cxn>
              </a:cxnLst>
              <a:rect l="0" t="0" r="r" b="b"/>
              <a:pathLst>
                <a:path w="32" h="30">
                  <a:moveTo>
                    <a:pt x="13" y="2"/>
                  </a:moveTo>
                  <a:cubicBezTo>
                    <a:pt x="10" y="8"/>
                    <a:pt x="10" y="8"/>
                    <a:pt x="10" y="8"/>
                  </a:cubicBezTo>
                  <a:cubicBezTo>
                    <a:pt x="3" y="9"/>
                    <a:pt x="3" y="9"/>
                    <a:pt x="3" y="9"/>
                  </a:cubicBezTo>
                  <a:cubicBezTo>
                    <a:pt x="2" y="9"/>
                    <a:pt x="1" y="10"/>
                    <a:pt x="0" y="11"/>
                  </a:cubicBezTo>
                  <a:cubicBezTo>
                    <a:pt x="0" y="12"/>
                    <a:pt x="0" y="14"/>
                    <a:pt x="1" y="15"/>
                  </a:cubicBezTo>
                  <a:cubicBezTo>
                    <a:pt x="6" y="19"/>
                    <a:pt x="6" y="19"/>
                    <a:pt x="6" y="19"/>
                  </a:cubicBezTo>
                  <a:cubicBezTo>
                    <a:pt x="5" y="26"/>
                    <a:pt x="5" y="26"/>
                    <a:pt x="5" y="26"/>
                  </a:cubicBezTo>
                  <a:cubicBezTo>
                    <a:pt x="5" y="27"/>
                    <a:pt x="5" y="28"/>
                    <a:pt x="6" y="29"/>
                  </a:cubicBezTo>
                  <a:cubicBezTo>
                    <a:pt x="7" y="30"/>
                    <a:pt x="8" y="30"/>
                    <a:pt x="8" y="30"/>
                  </a:cubicBezTo>
                  <a:cubicBezTo>
                    <a:pt x="9" y="30"/>
                    <a:pt x="9" y="30"/>
                    <a:pt x="10" y="29"/>
                  </a:cubicBezTo>
                  <a:cubicBezTo>
                    <a:pt x="16" y="26"/>
                    <a:pt x="16" y="26"/>
                    <a:pt x="16" y="26"/>
                  </a:cubicBezTo>
                  <a:cubicBezTo>
                    <a:pt x="22" y="29"/>
                    <a:pt x="22" y="29"/>
                    <a:pt x="22" y="29"/>
                  </a:cubicBezTo>
                  <a:cubicBezTo>
                    <a:pt x="22" y="30"/>
                    <a:pt x="23" y="30"/>
                    <a:pt x="23" y="30"/>
                  </a:cubicBezTo>
                  <a:cubicBezTo>
                    <a:pt x="24" y="30"/>
                    <a:pt x="25" y="30"/>
                    <a:pt x="25" y="29"/>
                  </a:cubicBezTo>
                  <a:cubicBezTo>
                    <a:pt x="26" y="28"/>
                    <a:pt x="27" y="27"/>
                    <a:pt x="27" y="26"/>
                  </a:cubicBezTo>
                  <a:cubicBezTo>
                    <a:pt x="26" y="19"/>
                    <a:pt x="26" y="19"/>
                    <a:pt x="26" y="19"/>
                  </a:cubicBezTo>
                  <a:cubicBezTo>
                    <a:pt x="30" y="14"/>
                    <a:pt x="30" y="14"/>
                    <a:pt x="30" y="14"/>
                  </a:cubicBezTo>
                  <a:cubicBezTo>
                    <a:pt x="31" y="14"/>
                    <a:pt x="32" y="12"/>
                    <a:pt x="31" y="11"/>
                  </a:cubicBezTo>
                  <a:cubicBezTo>
                    <a:pt x="31" y="10"/>
                    <a:pt x="30" y="9"/>
                    <a:pt x="28" y="9"/>
                  </a:cubicBezTo>
                  <a:cubicBezTo>
                    <a:pt x="22" y="8"/>
                    <a:pt x="22" y="8"/>
                    <a:pt x="22" y="8"/>
                  </a:cubicBezTo>
                  <a:cubicBezTo>
                    <a:pt x="19" y="2"/>
                    <a:pt x="19" y="2"/>
                    <a:pt x="19" y="2"/>
                  </a:cubicBezTo>
                  <a:cubicBezTo>
                    <a:pt x="18" y="0"/>
                    <a:pt x="17" y="0"/>
                    <a:pt x="16" y="0"/>
                  </a:cubicBezTo>
                  <a:cubicBezTo>
                    <a:pt x="14" y="0"/>
                    <a:pt x="13" y="0"/>
                    <a:pt x="13" y="2"/>
                  </a:cubicBezTo>
                  <a:close/>
                  <a:moveTo>
                    <a:pt x="20" y="11"/>
                  </a:moveTo>
                  <a:cubicBezTo>
                    <a:pt x="28" y="12"/>
                    <a:pt x="28" y="12"/>
                    <a:pt x="28" y="12"/>
                  </a:cubicBezTo>
                  <a:cubicBezTo>
                    <a:pt x="22" y="18"/>
                    <a:pt x="22" y="18"/>
                    <a:pt x="22" y="18"/>
                  </a:cubicBezTo>
                  <a:cubicBezTo>
                    <a:pt x="23" y="26"/>
                    <a:pt x="23" y="26"/>
                    <a:pt x="23" y="26"/>
                  </a:cubicBezTo>
                  <a:cubicBezTo>
                    <a:pt x="16" y="22"/>
                    <a:pt x="16" y="22"/>
                    <a:pt x="16" y="22"/>
                  </a:cubicBezTo>
                  <a:cubicBezTo>
                    <a:pt x="8" y="26"/>
                    <a:pt x="8" y="26"/>
                    <a:pt x="8" y="26"/>
                  </a:cubicBezTo>
                  <a:cubicBezTo>
                    <a:pt x="10" y="18"/>
                    <a:pt x="10" y="18"/>
                    <a:pt x="10" y="18"/>
                  </a:cubicBezTo>
                  <a:cubicBezTo>
                    <a:pt x="4" y="12"/>
                    <a:pt x="4" y="12"/>
                    <a:pt x="4" y="12"/>
                  </a:cubicBezTo>
                  <a:cubicBezTo>
                    <a:pt x="12" y="11"/>
                    <a:pt x="12" y="11"/>
                    <a:pt x="12" y="11"/>
                  </a:cubicBezTo>
                  <a:cubicBezTo>
                    <a:pt x="16" y="3"/>
                    <a:pt x="16" y="3"/>
                    <a:pt x="16" y="3"/>
                  </a:cubicBezTo>
                  <a:lnTo>
                    <a:pt x="20" y="1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pic>
        <p:nvPicPr>
          <p:cNvPr id="2" name="صورة 1"/>
          <p:cNvPicPr>
            <a:picLocks noChangeAspect="1"/>
          </p:cNvPicPr>
          <p:nvPr/>
        </p:nvPicPr>
        <p:blipFill rotWithShape="1">
          <a:blip r:embed="rId2">
            <a:extLst>
              <a:ext uri="{28A0092B-C50C-407E-A947-70E740481C1C}">
                <a14:useLocalDpi xmlns:a14="http://schemas.microsoft.com/office/drawing/2010/main" val="0"/>
              </a:ext>
            </a:extLst>
          </a:blip>
          <a:srcRect b="7366"/>
          <a:stretch/>
        </p:blipFill>
        <p:spPr>
          <a:xfrm>
            <a:off x="4839607" y="1657350"/>
            <a:ext cx="3297407" cy="2895599"/>
          </a:xfrm>
          <a:prstGeom prst="rect">
            <a:avLst/>
          </a:prstGeom>
        </p:spPr>
      </p:pic>
    </p:spTree>
    <p:extLst>
      <p:ext uri="{BB962C8B-B14F-4D97-AF65-F5344CB8AC3E}">
        <p14:creationId xmlns:p14="http://schemas.microsoft.com/office/powerpoint/2010/main" val="1400290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heel(1)">
                                      <p:cBhvr>
                                        <p:cTn id="7" dur="2000"/>
                                        <p:tgtEl>
                                          <p:spTgt spid="45"/>
                                        </p:tgtEl>
                                      </p:cBhvr>
                                    </p:animEffect>
                                  </p:childTnLst>
                                </p:cTn>
                              </p:par>
                              <p:par>
                                <p:cTn id="8" presetID="53" presetClass="entr" presetSubtype="16" fill="hold" nodeType="withEffect">
                                  <p:stCondLst>
                                    <p:cond delay="0"/>
                                  </p:stCondLst>
                                  <p:childTnLst>
                                    <p:set>
                                      <p:cBhvr>
                                        <p:cTn id="9" dur="1" fill="hold">
                                          <p:stCondLst>
                                            <p:cond delay="0"/>
                                          </p:stCondLst>
                                        </p:cTn>
                                        <p:tgtEl>
                                          <p:spTgt spid="61"/>
                                        </p:tgtEl>
                                        <p:attrNameLst>
                                          <p:attrName>style.visibility</p:attrName>
                                        </p:attrNameLst>
                                      </p:cBhvr>
                                      <p:to>
                                        <p:strVal val="visible"/>
                                      </p:to>
                                    </p:set>
                                    <p:anim calcmode="lin" valueType="num">
                                      <p:cBhvr>
                                        <p:cTn id="10" dur="500" fill="hold"/>
                                        <p:tgtEl>
                                          <p:spTgt spid="61"/>
                                        </p:tgtEl>
                                        <p:attrNameLst>
                                          <p:attrName>ppt_w</p:attrName>
                                        </p:attrNameLst>
                                      </p:cBhvr>
                                      <p:tavLst>
                                        <p:tav tm="0">
                                          <p:val>
                                            <p:fltVal val="0"/>
                                          </p:val>
                                        </p:tav>
                                        <p:tav tm="100000">
                                          <p:val>
                                            <p:strVal val="#ppt_w"/>
                                          </p:val>
                                        </p:tav>
                                      </p:tavLst>
                                    </p:anim>
                                    <p:anim calcmode="lin" valueType="num">
                                      <p:cBhvr>
                                        <p:cTn id="11" dur="500" fill="hold"/>
                                        <p:tgtEl>
                                          <p:spTgt spid="61"/>
                                        </p:tgtEl>
                                        <p:attrNameLst>
                                          <p:attrName>ppt_h</p:attrName>
                                        </p:attrNameLst>
                                      </p:cBhvr>
                                      <p:tavLst>
                                        <p:tav tm="0">
                                          <p:val>
                                            <p:fltVal val="0"/>
                                          </p:val>
                                        </p:tav>
                                        <p:tav tm="100000">
                                          <p:val>
                                            <p:strVal val="#ppt_h"/>
                                          </p:val>
                                        </p:tav>
                                      </p:tavLst>
                                    </p:anim>
                                    <p:animEffect transition="in" filter="fade">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1)">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stretch>
            <a:fillRect/>
          </a:stretch>
        </p:blipFill>
        <p:spPr>
          <a:xfrm>
            <a:off x="3585775" y="66720"/>
            <a:ext cx="1999661" cy="1731414"/>
          </a:xfrm>
          <a:prstGeom prst="rect">
            <a:avLst/>
          </a:prstGeom>
        </p:spPr>
      </p:pic>
      <p:pic>
        <p:nvPicPr>
          <p:cNvPr id="7" name="صورة 6"/>
          <p:cNvPicPr>
            <a:picLocks noChangeAspect="1"/>
          </p:cNvPicPr>
          <p:nvPr/>
        </p:nvPicPr>
        <p:blipFill>
          <a:blip r:embed="rId3"/>
          <a:stretch>
            <a:fillRect/>
          </a:stretch>
        </p:blipFill>
        <p:spPr>
          <a:xfrm rot="17917458">
            <a:off x="2045091" y="920810"/>
            <a:ext cx="1986054" cy="1743032"/>
          </a:xfrm>
          <a:prstGeom prst="rect">
            <a:avLst/>
          </a:prstGeom>
        </p:spPr>
      </p:pic>
      <p:pic>
        <p:nvPicPr>
          <p:cNvPr id="8" name="صورة 7"/>
          <p:cNvPicPr>
            <a:picLocks noChangeAspect="1"/>
          </p:cNvPicPr>
          <p:nvPr/>
        </p:nvPicPr>
        <p:blipFill>
          <a:blip r:embed="rId4"/>
          <a:stretch>
            <a:fillRect/>
          </a:stretch>
        </p:blipFill>
        <p:spPr>
          <a:xfrm>
            <a:off x="3572168" y="1809751"/>
            <a:ext cx="2219137" cy="1524000"/>
          </a:xfrm>
          <a:prstGeom prst="rect">
            <a:avLst/>
          </a:prstGeom>
        </p:spPr>
      </p:pic>
      <p:pic>
        <p:nvPicPr>
          <p:cNvPr id="9" name="صورة 8"/>
          <p:cNvPicPr>
            <a:picLocks noChangeAspect="1"/>
          </p:cNvPicPr>
          <p:nvPr/>
        </p:nvPicPr>
        <p:blipFill>
          <a:blip r:embed="rId5"/>
          <a:stretch>
            <a:fillRect/>
          </a:stretch>
        </p:blipFill>
        <p:spPr>
          <a:xfrm rot="17866650">
            <a:off x="2109561" y="2636628"/>
            <a:ext cx="1999661" cy="1731414"/>
          </a:xfrm>
          <a:prstGeom prst="rect">
            <a:avLst/>
          </a:prstGeom>
        </p:spPr>
      </p:pic>
      <p:pic>
        <p:nvPicPr>
          <p:cNvPr id="10" name="صورة 9"/>
          <p:cNvPicPr>
            <a:picLocks noChangeAspect="1"/>
          </p:cNvPicPr>
          <p:nvPr/>
        </p:nvPicPr>
        <p:blipFill>
          <a:blip r:embed="rId6"/>
          <a:stretch>
            <a:fillRect/>
          </a:stretch>
        </p:blipFill>
        <p:spPr>
          <a:xfrm>
            <a:off x="3721402" y="3364361"/>
            <a:ext cx="1999661" cy="1678995"/>
          </a:xfrm>
          <a:prstGeom prst="rect">
            <a:avLst/>
          </a:prstGeom>
        </p:spPr>
      </p:pic>
      <p:pic>
        <p:nvPicPr>
          <p:cNvPr id="11" name="صورة 10"/>
          <p:cNvPicPr>
            <a:picLocks noChangeAspect="1"/>
          </p:cNvPicPr>
          <p:nvPr/>
        </p:nvPicPr>
        <p:blipFill>
          <a:blip r:embed="rId7"/>
          <a:stretch>
            <a:fillRect/>
          </a:stretch>
        </p:blipFill>
        <p:spPr>
          <a:xfrm rot="21107273">
            <a:off x="5295004" y="798490"/>
            <a:ext cx="1999661" cy="1731414"/>
          </a:xfrm>
          <a:prstGeom prst="rect">
            <a:avLst/>
          </a:prstGeom>
        </p:spPr>
      </p:pic>
      <p:pic>
        <p:nvPicPr>
          <p:cNvPr id="12" name="صورة 11"/>
          <p:cNvPicPr>
            <a:picLocks noChangeAspect="1"/>
          </p:cNvPicPr>
          <p:nvPr/>
        </p:nvPicPr>
        <p:blipFill>
          <a:blip r:embed="rId8"/>
          <a:stretch>
            <a:fillRect/>
          </a:stretch>
        </p:blipFill>
        <p:spPr>
          <a:xfrm rot="268379">
            <a:off x="5351365" y="2592648"/>
            <a:ext cx="1999661" cy="1731414"/>
          </a:xfrm>
          <a:prstGeom prst="rect">
            <a:avLst/>
          </a:prstGeom>
        </p:spPr>
      </p:pic>
      <p:sp>
        <p:nvSpPr>
          <p:cNvPr id="14" name="مستطيل 13"/>
          <p:cNvSpPr/>
          <p:nvPr/>
        </p:nvSpPr>
        <p:spPr>
          <a:xfrm>
            <a:off x="4031145" y="1930252"/>
            <a:ext cx="1303890" cy="1200329"/>
          </a:xfrm>
          <a:prstGeom prst="rect">
            <a:avLst/>
          </a:prstGeom>
        </p:spPr>
        <p:txBody>
          <a:bodyPr wrap="square">
            <a:spAutoFit/>
          </a:bodyPr>
          <a:lstStyle/>
          <a:p>
            <a:pPr algn="ctr"/>
            <a:r>
              <a:rPr lang="ar-IQ" b="1" dirty="0"/>
              <a:t>أهمية التطبيق الميداني للطالبة المطبقة </a:t>
            </a:r>
          </a:p>
        </p:txBody>
      </p:sp>
      <p:sp>
        <p:nvSpPr>
          <p:cNvPr id="15" name="مربع نص 14"/>
          <p:cNvSpPr txBox="1"/>
          <p:nvPr/>
        </p:nvSpPr>
        <p:spPr>
          <a:xfrm>
            <a:off x="3810000" y="454070"/>
            <a:ext cx="1476894" cy="1077218"/>
          </a:xfrm>
          <a:prstGeom prst="rect">
            <a:avLst/>
          </a:prstGeom>
          <a:noFill/>
        </p:spPr>
        <p:txBody>
          <a:bodyPr wrap="square" rtlCol="1">
            <a:spAutoFit/>
          </a:bodyPr>
          <a:lstStyle/>
          <a:p>
            <a:pPr algn="ctr"/>
            <a:r>
              <a:rPr lang="ar-IQ" sz="1600" dirty="0"/>
              <a:t>يتيح الفرصة للمطبقات من أجل الاندماج في سوق العمل</a:t>
            </a:r>
          </a:p>
        </p:txBody>
      </p:sp>
      <p:sp>
        <p:nvSpPr>
          <p:cNvPr id="16" name="مربع نص 15"/>
          <p:cNvSpPr txBox="1"/>
          <p:nvPr/>
        </p:nvSpPr>
        <p:spPr>
          <a:xfrm rot="20826767">
            <a:off x="5585436" y="1123949"/>
            <a:ext cx="1308181" cy="1323439"/>
          </a:xfrm>
          <a:prstGeom prst="rect">
            <a:avLst/>
          </a:prstGeom>
          <a:noFill/>
        </p:spPr>
        <p:txBody>
          <a:bodyPr wrap="square" rtlCol="1">
            <a:spAutoFit/>
          </a:bodyPr>
          <a:lstStyle/>
          <a:p>
            <a:pPr algn="r"/>
            <a:r>
              <a:rPr lang="ar-IQ" sz="1600" dirty="0"/>
              <a:t>يساعد المطبقات </a:t>
            </a:r>
            <a:r>
              <a:rPr lang="ar-IQ" sz="1600" dirty="0" smtClean="0"/>
              <a:t>في التعرّف على </a:t>
            </a:r>
            <a:r>
              <a:rPr lang="ar-IQ" sz="1600" dirty="0"/>
              <a:t>طبيعة سوق العمل واحتياجاته</a:t>
            </a:r>
          </a:p>
        </p:txBody>
      </p:sp>
      <p:sp>
        <p:nvSpPr>
          <p:cNvPr id="17" name="مربع نص 16"/>
          <p:cNvSpPr txBox="1"/>
          <p:nvPr/>
        </p:nvSpPr>
        <p:spPr>
          <a:xfrm rot="1900557">
            <a:off x="5585436" y="2675459"/>
            <a:ext cx="1439291" cy="1323439"/>
          </a:xfrm>
          <a:prstGeom prst="rect">
            <a:avLst/>
          </a:prstGeom>
          <a:noFill/>
        </p:spPr>
        <p:txBody>
          <a:bodyPr wrap="square" rtlCol="1">
            <a:spAutoFit/>
          </a:bodyPr>
          <a:lstStyle/>
          <a:p>
            <a:pPr algn="r"/>
            <a:r>
              <a:rPr lang="ar-IQ" sz="1600" dirty="0"/>
              <a:t>يعطي للمطبقات مؤشراً عن مستواهم وقدرتهم على تحمل مسئوليات العمل.</a:t>
            </a:r>
          </a:p>
        </p:txBody>
      </p:sp>
      <p:sp>
        <p:nvSpPr>
          <p:cNvPr id="18" name="مربع نص 17"/>
          <p:cNvSpPr txBox="1"/>
          <p:nvPr/>
        </p:nvSpPr>
        <p:spPr>
          <a:xfrm>
            <a:off x="3886201" y="3384044"/>
            <a:ext cx="1458960" cy="1569660"/>
          </a:xfrm>
          <a:prstGeom prst="rect">
            <a:avLst/>
          </a:prstGeom>
          <a:noFill/>
        </p:spPr>
        <p:txBody>
          <a:bodyPr wrap="square" rtlCol="1">
            <a:spAutoFit/>
          </a:bodyPr>
          <a:lstStyle/>
          <a:p>
            <a:pPr algn="r"/>
            <a:r>
              <a:rPr lang="ar-IQ" sz="1600" dirty="0"/>
              <a:t>يعطي التطبيق الميداني للمطبقة  تصوراً أولياً عن طبيعة الأشخاص الذين سيتعامل معهم بعد التدريب</a:t>
            </a:r>
          </a:p>
        </p:txBody>
      </p:sp>
      <p:sp>
        <p:nvSpPr>
          <p:cNvPr id="19" name="مربع نص 18"/>
          <p:cNvSpPr txBox="1"/>
          <p:nvPr/>
        </p:nvSpPr>
        <p:spPr>
          <a:xfrm rot="19598604">
            <a:off x="2412505" y="2876550"/>
            <a:ext cx="1468146" cy="1323439"/>
          </a:xfrm>
          <a:prstGeom prst="rect">
            <a:avLst/>
          </a:prstGeom>
          <a:noFill/>
        </p:spPr>
        <p:txBody>
          <a:bodyPr wrap="square" rtlCol="1">
            <a:spAutoFit/>
          </a:bodyPr>
          <a:lstStyle/>
          <a:p>
            <a:pPr algn="ctr"/>
            <a:r>
              <a:rPr lang="ar-IQ" sz="1600" dirty="0"/>
              <a:t>يساعد المطبقة على التأقلم مع كافة الظروف التي قد تواجهه في المستقبل.</a:t>
            </a:r>
          </a:p>
        </p:txBody>
      </p:sp>
      <p:sp>
        <p:nvSpPr>
          <p:cNvPr id="20" name="مربع نص 19"/>
          <p:cNvSpPr txBox="1"/>
          <p:nvPr/>
        </p:nvSpPr>
        <p:spPr>
          <a:xfrm rot="19378443">
            <a:off x="2162159" y="1200150"/>
            <a:ext cx="1559243" cy="1323439"/>
          </a:xfrm>
          <a:prstGeom prst="rect">
            <a:avLst/>
          </a:prstGeom>
          <a:noFill/>
        </p:spPr>
        <p:txBody>
          <a:bodyPr wrap="square" rtlCol="1">
            <a:spAutoFit/>
          </a:bodyPr>
          <a:lstStyle/>
          <a:p>
            <a:pPr algn="r"/>
            <a:r>
              <a:rPr lang="ar-IQ" sz="1600" dirty="0"/>
              <a:t>تعمل المطبقة أن يكون مكان التطبيق العملي هو نفس مكان العمل مستقبلاً، إذا أثبت كفاءته بالعمل </a:t>
            </a:r>
          </a:p>
        </p:txBody>
      </p:sp>
    </p:spTree>
    <p:extLst>
      <p:ext uri="{BB962C8B-B14F-4D97-AF65-F5344CB8AC3E}">
        <p14:creationId xmlns:p14="http://schemas.microsoft.com/office/powerpoint/2010/main" val="2559799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anim calcmode="lin" valueType="num">
                                      <p:cBhvr>
                                        <p:cTn id="8" dur="2000" fill="hold"/>
                                        <p:tgtEl>
                                          <p:spTgt spid="14"/>
                                        </p:tgtEl>
                                        <p:attrNameLst>
                                          <p:attrName>ppt_w</p:attrName>
                                        </p:attrNameLst>
                                      </p:cBhvr>
                                      <p:tavLst>
                                        <p:tav tm="0" fmla="#ppt_w*sin(2.5*pi*$)">
                                          <p:val>
                                            <p:fltVal val="0"/>
                                          </p:val>
                                        </p:tav>
                                        <p:tav tm="100000">
                                          <p:val>
                                            <p:fltVal val="1"/>
                                          </p:val>
                                        </p:tav>
                                      </p:tavLst>
                                    </p:anim>
                                    <p:anim calcmode="lin" valueType="num">
                                      <p:cBhvr>
                                        <p:cTn id="9"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ppt_x"/>
                                          </p:val>
                                        </p:tav>
                                        <p:tav tm="100000">
                                          <p:val>
                                            <p:strVal val="#ppt_x"/>
                                          </p:val>
                                        </p:tav>
                                      </p:tavLst>
                                    </p:anim>
                                    <p:anim calcmode="lin" valueType="num">
                                      <p:cBhvr additive="base">
                                        <p:cTn id="1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381001" y="341314"/>
            <a:ext cx="8368363" cy="935036"/>
          </a:xfrm>
        </p:spPr>
        <p:txBody>
          <a:bodyPr/>
          <a:lstStyle/>
          <a:p>
            <a:r>
              <a:rPr lang="ar-IQ" sz="3200" b="1" dirty="0">
                <a:solidFill>
                  <a:srgbClr val="C00000"/>
                </a:solidFill>
              </a:rPr>
              <a:t>الانشطة والفعاليات الهامة للمطبقة خلال دروس التربية الرياضية</a:t>
            </a:r>
          </a:p>
        </p:txBody>
      </p:sp>
      <p:sp>
        <p:nvSpPr>
          <p:cNvPr id="5" name="مربع نص 4"/>
          <p:cNvSpPr txBox="1"/>
          <p:nvPr/>
        </p:nvSpPr>
        <p:spPr>
          <a:xfrm>
            <a:off x="0" y="1428750"/>
            <a:ext cx="8915399" cy="1754326"/>
          </a:xfrm>
          <a:prstGeom prst="rect">
            <a:avLst/>
          </a:prstGeom>
          <a:noFill/>
        </p:spPr>
        <p:txBody>
          <a:bodyPr wrap="square" rtlCol="1">
            <a:spAutoFit/>
          </a:bodyPr>
          <a:lstStyle/>
          <a:p>
            <a:pPr algn="r"/>
            <a:r>
              <a:rPr lang="ar-IQ" b="1" dirty="0" smtClean="0"/>
              <a:t>1-</a:t>
            </a:r>
            <a:r>
              <a:rPr lang="ar-IQ" dirty="0" smtClean="0"/>
              <a:t> </a:t>
            </a:r>
            <a:r>
              <a:rPr lang="ar-IQ" b="1" dirty="0" smtClean="0"/>
              <a:t>الاهتمام </a:t>
            </a:r>
            <a:r>
              <a:rPr lang="ar-IQ" b="1" dirty="0"/>
              <a:t>بالتمارين والالعاب التي تزيد في تحسين التوافق العضلي العصبي .</a:t>
            </a:r>
          </a:p>
          <a:p>
            <a:pPr algn="r"/>
            <a:r>
              <a:rPr lang="ar-IQ" b="1" dirty="0" smtClean="0"/>
              <a:t>2- الاهتمام </a:t>
            </a:r>
            <a:r>
              <a:rPr lang="ar-IQ" b="1" dirty="0"/>
              <a:t>بالتمارين التي تعمل على تنمية الشجاعة والإقدام والجرأة . </a:t>
            </a:r>
          </a:p>
          <a:p>
            <a:pPr algn="r"/>
            <a:r>
              <a:rPr lang="ar-IQ" b="1" dirty="0" smtClean="0"/>
              <a:t>3- الاهتمام </a:t>
            </a:r>
            <a:r>
              <a:rPr lang="ar-IQ" b="1" dirty="0"/>
              <a:t>بالألعاب الجماعية لتكوين الفرق وتدريب الطالبات على تحمل المسؤولية والتعاون والاخلاص والولاء </a:t>
            </a:r>
            <a:r>
              <a:rPr lang="ar-IQ" b="1" dirty="0" smtClean="0"/>
              <a:t>للجماعة</a:t>
            </a:r>
            <a:endParaRPr lang="ar-IQ" b="1" dirty="0"/>
          </a:p>
          <a:p>
            <a:pPr algn="r"/>
            <a:r>
              <a:rPr lang="ar-IQ" b="1" dirty="0" smtClean="0"/>
              <a:t>4- التدريب </a:t>
            </a:r>
            <a:r>
              <a:rPr lang="ar-IQ" b="1" dirty="0"/>
              <a:t>على القيادة عن طريق العمل في النشاط التطبيقي والعمل بمحطات .</a:t>
            </a:r>
          </a:p>
          <a:p>
            <a:pPr algn="r"/>
            <a:r>
              <a:rPr lang="ar-IQ" b="1" dirty="0" smtClean="0"/>
              <a:t>5- إفساح </a:t>
            </a:r>
            <a:r>
              <a:rPr lang="ar-IQ" b="1" dirty="0"/>
              <a:t>المجال لإقامة منافسات لبث روح المنافسة والتشجيع على التدريب واتقان المهارات الحركية .</a:t>
            </a: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409950"/>
            <a:ext cx="1971675" cy="1476375"/>
          </a:xfrm>
          <a:prstGeom prst="rect">
            <a:avLst/>
          </a:prstGeom>
        </p:spPr>
      </p:pic>
    </p:spTree>
    <p:extLst>
      <p:ext uri="{BB962C8B-B14F-4D97-AF65-F5344CB8AC3E}">
        <p14:creationId xmlns:p14="http://schemas.microsoft.com/office/powerpoint/2010/main" val="29780952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80">
                                          <p:stCondLst>
                                            <p:cond delay="0"/>
                                          </p:stCondLst>
                                        </p:cTn>
                                        <p:tgtEl>
                                          <p:spTgt spid="5">
                                            <p:txEl>
                                              <p:pRg st="0" end="0"/>
                                            </p:txEl>
                                          </p:spTgt>
                                        </p:tgtEl>
                                      </p:cBhvr>
                                    </p:animEffect>
                                    <p:anim calcmode="lin" valueType="num">
                                      <p:cBhvr>
                                        <p:cTn id="13"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xEl>
                                              <p:pRg st="0" end="0"/>
                                            </p:txEl>
                                          </p:spTgt>
                                        </p:tgtEl>
                                      </p:cBhvr>
                                      <p:to x="100000" y="60000"/>
                                    </p:animScale>
                                    <p:animScale>
                                      <p:cBhvr>
                                        <p:cTn id="19" dur="166" decel="50000">
                                          <p:stCondLst>
                                            <p:cond delay="676"/>
                                          </p:stCondLst>
                                        </p:cTn>
                                        <p:tgtEl>
                                          <p:spTgt spid="5">
                                            <p:txEl>
                                              <p:pRg st="0" end="0"/>
                                            </p:txEl>
                                          </p:spTgt>
                                        </p:tgtEl>
                                      </p:cBhvr>
                                      <p:to x="100000" y="100000"/>
                                    </p:animScale>
                                    <p:animScale>
                                      <p:cBhvr>
                                        <p:cTn id="20" dur="26">
                                          <p:stCondLst>
                                            <p:cond delay="1312"/>
                                          </p:stCondLst>
                                        </p:cTn>
                                        <p:tgtEl>
                                          <p:spTgt spid="5">
                                            <p:txEl>
                                              <p:pRg st="0" end="0"/>
                                            </p:txEl>
                                          </p:spTgt>
                                        </p:tgtEl>
                                      </p:cBhvr>
                                      <p:to x="100000" y="80000"/>
                                    </p:animScale>
                                    <p:animScale>
                                      <p:cBhvr>
                                        <p:cTn id="21" dur="166" decel="50000">
                                          <p:stCondLst>
                                            <p:cond delay="1338"/>
                                          </p:stCondLst>
                                        </p:cTn>
                                        <p:tgtEl>
                                          <p:spTgt spid="5">
                                            <p:txEl>
                                              <p:pRg st="0" end="0"/>
                                            </p:txEl>
                                          </p:spTgt>
                                        </p:tgtEl>
                                      </p:cBhvr>
                                      <p:to x="100000" y="100000"/>
                                    </p:animScale>
                                    <p:animScale>
                                      <p:cBhvr>
                                        <p:cTn id="22" dur="26">
                                          <p:stCondLst>
                                            <p:cond delay="1642"/>
                                          </p:stCondLst>
                                        </p:cTn>
                                        <p:tgtEl>
                                          <p:spTgt spid="5">
                                            <p:txEl>
                                              <p:pRg st="0" end="0"/>
                                            </p:txEl>
                                          </p:spTgt>
                                        </p:tgtEl>
                                      </p:cBhvr>
                                      <p:to x="100000" y="90000"/>
                                    </p:animScale>
                                    <p:animScale>
                                      <p:cBhvr>
                                        <p:cTn id="23" dur="166" decel="50000">
                                          <p:stCondLst>
                                            <p:cond delay="1668"/>
                                          </p:stCondLst>
                                        </p:cTn>
                                        <p:tgtEl>
                                          <p:spTgt spid="5">
                                            <p:txEl>
                                              <p:pRg st="0" end="0"/>
                                            </p:txEl>
                                          </p:spTgt>
                                        </p:tgtEl>
                                      </p:cBhvr>
                                      <p:to x="100000" y="100000"/>
                                    </p:animScale>
                                    <p:animScale>
                                      <p:cBhvr>
                                        <p:cTn id="24" dur="26">
                                          <p:stCondLst>
                                            <p:cond delay="1808"/>
                                          </p:stCondLst>
                                        </p:cTn>
                                        <p:tgtEl>
                                          <p:spTgt spid="5">
                                            <p:txEl>
                                              <p:pRg st="0" end="0"/>
                                            </p:txEl>
                                          </p:spTgt>
                                        </p:tgtEl>
                                      </p:cBhvr>
                                      <p:to x="100000" y="95000"/>
                                    </p:animScale>
                                    <p:animScale>
                                      <p:cBhvr>
                                        <p:cTn id="25" dur="166" decel="50000">
                                          <p:stCondLst>
                                            <p:cond delay="1834"/>
                                          </p:stCondLst>
                                        </p:cTn>
                                        <p:tgtEl>
                                          <p:spTgt spid="5">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wipe(down)">
                                      <p:cBhvr>
                                        <p:cTn id="30" dur="580">
                                          <p:stCondLst>
                                            <p:cond delay="0"/>
                                          </p:stCondLst>
                                        </p:cTn>
                                        <p:tgtEl>
                                          <p:spTgt spid="5">
                                            <p:txEl>
                                              <p:pRg st="1" end="1"/>
                                            </p:txEl>
                                          </p:spTgt>
                                        </p:tgtEl>
                                      </p:cBhvr>
                                    </p:animEffect>
                                    <p:anim calcmode="lin" valueType="num">
                                      <p:cBhvr>
                                        <p:cTn id="31"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xEl>
                                              <p:pRg st="1" end="1"/>
                                            </p:txEl>
                                          </p:spTgt>
                                        </p:tgtEl>
                                      </p:cBhvr>
                                      <p:to x="100000" y="60000"/>
                                    </p:animScale>
                                    <p:animScale>
                                      <p:cBhvr>
                                        <p:cTn id="37" dur="166" decel="50000">
                                          <p:stCondLst>
                                            <p:cond delay="676"/>
                                          </p:stCondLst>
                                        </p:cTn>
                                        <p:tgtEl>
                                          <p:spTgt spid="5">
                                            <p:txEl>
                                              <p:pRg st="1" end="1"/>
                                            </p:txEl>
                                          </p:spTgt>
                                        </p:tgtEl>
                                      </p:cBhvr>
                                      <p:to x="100000" y="100000"/>
                                    </p:animScale>
                                    <p:animScale>
                                      <p:cBhvr>
                                        <p:cTn id="38" dur="26">
                                          <p:stCondLst>
                                            <p:cond delay="1312"/>
                                          </p:stCondLst>
                                        </p:cTn>
                                        <p:tgtEl>
                                          <p:spTgt spid="5">
                                            <p:txEl>
                                              <p:pRg st="1" end="1"/>
                                            </p:txEl>
                                          </p:spTgt>
                                        </p:tgtEl>
                                      </p:cBhvr>
                                      <p:to x="100000" y="80000"/>
                                    </p:animScale>
                                    <p:animScale>
                                      <p:cBhvr>
                                        <p:cTn id="39" dur="166" decel="50000">
                                          <p:stCondLst>
                                            <p:cond delay="1338"/>
                                          </p:stCondLst>
                                        </p:cTn>
                                        <p:tgtEl>
                                          <p:spTgt spid="5">
                                            <p:txEl>
                                              <p:pRg st="1" end="1"/>
                                            </p:txEl>
                                          </p:spTgt>
                                        </p:tgtEl>
                                      </p:cBhvr>
                                      <p:to x="100000" y="100000"/>
                                    </p:animScale>
                                    <p:animScale>
                                      <p:cBhvr>
                                        <p:cTn id="40" dur="26">
                                          <p:stCondLst>
                                            <p:cond delay="1642"/>
                                          </p:stCondLst>
                                        </p:cTn>
                                        <p:tgtEl>
                                          <p:spTgt spid="5">
                                            <p:txEl>
                                              <p:pRg st="1" end="1"/>
                                            </p:txEl>
                                          </p:spTgt>
                                        </p:tgtEl>
                                      </p:cBhvr>
                                      <p:to x="100000" y="90000"/>
                                    </p:animScale>
                                    <p:animScale>
                                      <p:cBhvr>
                                        <p:cTn id="41" dur="166" decel="50000">
                                          <p:stCondLst>
                                            <p:cond delay="1668"/>
                                          </p:stCondLst>
                                        </p:cTn>
                                        <p:tgtEl>
                                          <p:spTgt spid="5">
                                            <p:txEl>
                                              <p:pRg st="1" end="1"/>
                                            </p:txEl>
                                          </p:spTgt>
                                        </p:tgtEl>
                                      </p:cBhvr>
                                      <p:to x="100000" y="100000"/>
                                    </p:animScale>
                                    <p:animScale>
                                      <p:cBhvr>
                                        <p:cTn id="42" dur="26">
                                          <p:stCondLst>
                                            <p:cond delay="1808"/>
                                          </p:stCondLst>
                                        </p:cTn>
                                        <p:tgtEl>
                                          <p:spTgt spid="5">
                                            <p:txEl>
                                              <p:pRg st="1" end="1"/>
                                            </p:txEl>
                                          </p:spTgt>
                                        </p:tgtEl>
                                      </p:cBhvr>
                                      <p:to x="100000" y="95000"/>
                                    </p:animScale>
                                    <p:animScale>
                                      <p:cBhvr>
                                        <p:cTn id="43" dur="166" decel="50000">
                                          <p:stCondLst>
                                            <p:cond delay="1834"/>
                                          </p:stCondLst>
                                        </p:cTn>
                                        <p:tgtEl>
                                          <p:spTgt spid="5">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wipe(down)">
                                      <p:cBhvr>
                                        <p:cTn id="48" dur="580">
                                          <p:stCondLst>
                                            <p:cond delay="0"/>
                                          </p:stCondLst>
                                        </p:cTn>
                                        <p:tgtEl>
                                          <p:spTgt spid="5">
                                            <p:txEl>
                                              <p:pRg st="2" end="2"/>
                                            </p:txEl>
                                          </p:spTgt>
                                        </p:tgtEl>
                                      </p:cBhvr>
                                    </p:animEffect>
                                    <p:anim calcmode="lin" valueType="num">
                                      <p:cBhvr>
                                        <p:cTn id="49"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5">
                                            <p:txEl>
                                              <p:pRg st="2" end="2"/>
                                            </p:txEl>
                                          </p:spTgt>
                                        </p:tgtEl>
                                      </p:cBhvr>
                                      <p:to x="100000" y="60000"/>
                                    </p:animScale>
                                    <p:animScale>
                                      <p:cBhvr>
                                        <p:cTn id="55" dur="166" decel="50000">
                                          <p:stCondLst>
                                            <p:cond delay="676"/>
                                          </p:stCondLst>
                                        </p:cTn>
                                        <p:tgtEl>
                                          <p:spTgt spid="5">
                                            <p:txEl>
                                              <p:pRg st="2" end="2"/>
                                            </p:txEl>
                                          </p:spTgt>
                                        </p:tgtEl>
                                      </p:cBhvr>
                                      <p:to x="100000" y="100000"/>
                                    </p:animScale>
                                    <p:animScale>
                                      <p:cBhvr>
                                        <p:cTn id="56" dur="26">
                                          <p:stCondLst>
                                            <p:cond delay="1312"/>
                                          </p:stCondLst>
                                        </p:cTn>
                                        <p:tgtEl>
                                          <p:spTgt spid="5">
                                            <p:txEl>
                                              <p:pRg st="2" end="2"/>
                                            </p:txEl>
                                          </p:spTgt>
                                        </p:tgtEl>
                                      </p:cBhvr>
                                      <p:to x="100000" y="80000"/>
                                    </p:animScale>
                                    <p:animScale>
                                      <p:cBhvr>
                                        <p:cTn id="57" dur="166" decel="50000">
                                          <p:stCondLst>
                                            <p:cond delay="1338"/>
                                          </p:stCondLst>
                                        </p:cTn>
                                        <p:tgtEl>
                                          <p:spTgt spid="5">
                                            <p:txEl>
                                              <p:pRg st="2" end="2"/>
                                            </p:txEl>
                                          </p:spTgt>
                                        </p:tgtEl>
                                      </p:cBhvr>
                                      <p:to x="100000" y="100000"/>
                                    </p:animScale>
                                    <p:animScale>
                                      <p:cBhvr>
                                        <p:cTn id="58" dur="26">
                                          <p:stCondLst>
                                            <p:cond delay="1642"/>
                                          </p:stCondLst>
                                        </p:cTn>
                                        <p:tgtEl>
                                          <p:spTgt spid="5">
                                            <p:txEl>
                                              <p:pRg st="2" end="2"/>
                                            </p:txEl>
                                          </p:spTgt>
                                        </p:tgtEl>
                                      </p:cBhvr>
                                      <p:to x="100000" y="90000"/>
                                    </p:animScale>
                                    <p:animScale>
                                      <p:cBhvr>
                                        <p:cTn id="59" dur="166" decel="50000">
                                          <p:stCondLst>
                                            <p:cond delay="1668"/>
                                          </p:stCondLst>
                                        </p:cTn>
                                        <p:tgtEl>
                                          <p:spTgt spid="5">
                                            <p:txEl>
                                              <p:pRg st="2" end="2"/>
                                            </p:txEl>
                                          </p:spTgt>
                                        </p:tgtEl>
                                      </p:cBhvr>
                                      <p:to x="100000" y="100000"/>
                                    </p:animScale>
                                    <p:animScale>
                                      <p:cBhvr>
                                        <p:cTn id="60" dur="26">
                                          <p:stCondLst>
                                            <p:cond delay="1808"/>
                                          </p:stCondLst>
                                        </p:cTn>
                                        <p:tgtEl>
                                          <p:spTgt spid="5">
                                            <p:txEl>
                                              <p:pRg st="2" end="2"/>
                                            </p:txEl>
                                          </p:spTgt>
                                        </p:tgtEl>
                                      </p:cBhvr>
                                      <p:to x="100000" y="95000"/>
                                    </p:animScale>
                                    <p:animScale>
                                      <p:cBhvr>
                                        <p:cTn id="61" dur="166" decel="50000">
                                          <p:stCondLst>
                                            <p:cond delay="1834"/>
                                          </p:stCondLst>
                                        </p:cTn>
                                        <p:tgtEl>
                                          <p:spTgt spid="5">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5">
                                            <p:txEl>
                                              <p:pRg st="3" end="3"/>
                                            </p:txEl>
                                          </p:spTgt>
                                        </p:tgtEl>
                                        <p:attrNameLst>
                                          <p:attrName>style.visibility</p:attrName>
                                        </p:attrNameLst>
                                      </p:cBhvr>
                                      <p:to>
                                        <p:strVal val="visible"/>
                                      </p:to>
                                    </p:set>
                                    <p:animEffect transition="in" filter="wipe(down)">
                                      <p:cBhvr>
                                        <p:cTn id="66" dur="580">
                                          <p:stCondLst>
                                            <p:cond delay="0"/>
                                          </p:stCondLst>
                                        </p:cTn>
                                        <p:tgtEl>
                                          <p:spTgt spid="5">
                                            <p:txEl>
                                              <p:pRg st="3" end="3"/>
                                            </p:txEl>
                                          </p:spTgt>
                                        </p:tgtEl>
                                      </p:cBhvr>
                                    </p:animEffect>
                                    <p:anim calcmode="lin" valueType="num">
                                      <p:cBhvr>
                                        <p:cTn id="67" dur="1822" tmFilter="0,0; 0.14,0.36; 0.43,0.73; 0.71,0.91; 1.0,1.0">
                                          <p:stCondLst>
                                            <p:cond delay="0"/>
                                          </p:stCondLst>
                                        </p:cTn>
                                        <p:tgtEl>
                                          <p:spTgt spid="5">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5">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5">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5">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5">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5">
                                            <p:txEl>
                                              <p:pRg st="3" end="3"/>
                                            </p:txEl>
                                          </p:spTgt>
                                        </p:tgtEl>
                                      </p:cBhvr>
                                      <p:to x="100000" y="60000"/>
                                    </p:animScale>
                                    <p:animScale>
                                      <p:cBhvr>
                                        <p:cTn id="73" dur="166" decel="50000">
                                          <p:stCondLst>
                                            <p:cond delay="676"/>
                                          </p:stCondLst>
                                        </p:cTn>
                                        <p:tgtEl>
                                          <p:spTgt spid="5">
                                            <p:txEl>
                                              <p:pRg st="3" end="3"/>
                                            </p:txEl>
                                          </p:spTgt>
                                        </p:tgtEl>
                                      </p:cBhvr>
                                      <p:to x="100000" y="100000"/>
                                    </p:animScale>
                                    <p:animScale>
                                      <p:cBhvr>
                                        <p:cTn id="74" dur="26">
                                          <p:stCondLst>
                                            <p:cond delay="1312"/>
                                          </p:stCondLst>
                                        </p:cTn>
                                        <p:tgtEl>
                                          <p:spTgt spid="5">
                                            <p:txEl>
                                              <p:pRg st="3" end="3"/>
                                            </p:txEl>
                                          </p:spTgt>
                                        </p:tgtEl>
                                      </p:cBhvr>
                                      <p:to x="100000" y="80000"/>
                                    </p:animScale>
                                    <p:animScale>
                                      <p:cBhvr>
                                        <p:cTn id="75" dur="166" decel="50000">
                                          <p:stCondLst>
                                            <p:cond delay="1338"/>
                                          </p:stCondLst>
                                        </p:cTn>
                                        <p:tgtEl>
                                          <p:spTgt spid="5">
                                            <p:txEl>
                                              <p:pRg st="3" end="3"/>
                                            </p:txEl>
                                          </p:spTgt>
                                        </p:tgtEl>
                                      </p:cBhvr>
                                      <p:to x="100000" y="100000"/>
                                    </p:animScale>
                                    <p:animScale>
                                      <p:cBhvr>
                                        <p:cTn id="76" dur="26">
                                          <p:stCondLst>
                                            <p:cond delay="1642"/>
                                          </p:stCondLst>
                                        </p:cTn>
                                        <p:tgtEl>
                                          <p:spTgt spid="5">
                                            <p:txEl>
                                              <p:pRg st="3" end="3"/>
                                            </p:txEl>
                                          </p:spTgt>
                                        </p:tgtEl>
                                      </p:cBhvr>
                                      <p:to x="100000" y="90000"/>
                                    </p:animScale>
                                    <p:animScale>
                                      <p:cBhvr>
                                        <p:cTn id="77" dur="166" decel="50000">
                                          <p:stCondLst>
                                            <p:cond delay="1668"/>
                                          </p:stCondLst>
                                        </p:cTn>
                                        <p:tgtEl>
                                          <p:spTgt spid="5">
                                            <p:txEl>
                                              <p:pRg st="3" end="3"/>
                                            </p:txEl>
                                          </p:spTgt>
                                        </p:tgtEl>
                                      </p:cBhvr>
                                      <p:to x="100000" y="100000"/>
                                    </p:animScale>
                                    <p:animScale>
                                      <p:cBhvr>
                                        <p:cTn id="78" dur="26">
                                          <p:stCondLst>
                                            <p:cond delay="1808"/>
                                          </p:stCondLst>
                                        </p:cTn>
                                        <p:tgtEl>
                                          <p:spTgt spid="5">
                                            <p:txEl>
                                              <p:pRg st="3" end="3"/>
                                            </p:txEl>
                                          </p:spTgt>
                                        </p:tgtEl>
                                      </p:cBhvr>
                                      <p:to x="100000" y="95000"/>
                                    </p:animScale>
                                    <p:animScale>
                                      <p:cBhvr>
                                        <p:cTn id="79" dur="166" decel="50000">
                                          <p:stCondLst>
                                            <p:cond delay="1834"/>
                                          </p:stCondLst>
                                        </p:cTn>
                                        <p:tgtEl>
                                          <p:spTgt spid="5">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5">
                                            <p:txEl>
                                              <p:pRg st="4" end="4"/>
                                            </p:txEl>
                                          </p:spTgt>
                                        </p:tgtEl>
                                        <p:attrNameLst>
                                          <p:attrName>style.visibility</p:attrName>
                                        </p:attrNameLst>
                                      </p:cBhvr>
                                      <p:to>
                                        <p:strVal val="visible"/>
                                      </p:to>
                                    </p:set>
                                    <p:animEffect transition="in" filter="wipe(down)">
                                      <p:cBhvr>
                                        <p:cTn id="84" dur="580">
                                          <p:stCondLst>
                                            <p:cond delay="0"/>
                                          </p:stCondLst>
                                        </p:cTn>
                                        <p:tgtEl>
                                          <p:spTgt spid="5">
                                            <p:txEl>
                                              <p:pRg st="4" end="4"/>
                                            </p:txEl>
                                          </p:spTgt>
                                        </p:tgtEl>
                                      </p:cBhvr>
                                    </p:animEffect>
                                    <p:anim calcmode="lin" valueType="num">
                                      <p:cBhvr>
                                        <p:cTn id="85"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5">
                                            <p:txEl>
                                              <p:pRg st="4" end="4"/>
                                            </p:txEl>
                                          </p:spTgt>
                                        </p:tgtEl>
                                      </p:cBhvr>
                                      <p:to x="100000" y="60000"/>
                                    </p:animScale>
                                    <p:animScale>
                                      <p:cBhvr>
                                        <p:cTn id="91" dur="166" decel="50000">
                                          <p:stCondLst>
                                            <p:cond delay="676"/>
                                          </p:stCondLst>
                                        </p:cTn>
                                        <p:tgtEl>
                                          <p:spTgt spid="5">
                                            <p:txEl>
                                              <p:pRg st="4" end="4"/>
                                            </p:txEl>
                                          </p:spTgt>
                                        </p:tgtEl>
                                      </p:cBhvr>
                                      <p:to x="100000" y="100000"/>
                                    </p:animScale>
                                    <p:animScale>
                                      <p:cBhvr>
                                        <p:cTn id="92" dur="26">
                                          <p:stCondLst>
                                            <p:cond delay="1312"/>
                                          </p:stCondLst>
                                        </p:cTn>
                                        <p:tgtEl>
                                          <p:spTgt spid="5">
                                            <p:txEl>
                                              <p:pRg st="4" end="4"/>
                                            </p:txEl>
                                          </p:spTgt>
                                        </p:tgtEl>
                                      </p:cBhvr>
                                      <p:to x="100000" y="80000"/>
                                    </p:animScale>
                                    <p:animScale>
                                      <p:cBhvr>
                                        <p:cTn id="93" dur="166" decel="50000">
                                          <p:stCondLst>
                                            <p:cond delay="1338"/>
                                          </p:stCondLst>
                                        </p:cTn>
                                        <p:tgtEl>
                                          <p:spTgt spid="5">
                                            <p:txEl>
                                              <p:pRg st="4" end="4"/>
                                            </p:txEl>
                                          </p:spTgt>
                                        </p:tgtEl>
                                      </p:cBhvr>
                                      <p:to x="100000" y="100000"/>
                                    </p:animScale>
                                    <p:animScale>
                                      <p:cBhvr>
                                        <p:cTn id="94" dur="26">
                                          <p:stCondLst>
                                            <p:cond delay="1642"/>
                                          </p:stCondLst>
                                        </p:cTn>
                                        <p:tgtEl>
                                          <p:spTgt spid="5">
                                            <p:txEl>
                                              <p:pRg st="4" end="4"/>
                                            </p:txEl>
                                          </p:spTgt>
                                        </p:tgtEl>
                                      </p:cBhvr>
                                      <p:to x="100000" y="90000"/>
                                    </p:animScale>
                                    <p:animScale>
                                      <p:cBhvr>
                                        <p:cTn id="95" dur="166" decel="50000">
                                          <p:stCondLst>
                                            <p:cond delay="1668"/>
                                          </p:stCondLst>
                                        </p:cTn>
                                        <p:tgtEl>
                                          <p:spTgt spid="5">
                                            <p:txEl>
                                              <p:pRg st="4" end="4"/>
                                            </p:txEl>
                                          </p:spTgt>
                                        </p:tgtEl>
                                      </p:cBhvr>
                                      <p:to x="100000" y="100000"/>
                                    </p:animScale>
                                    <p:animScale>
                                      <p:cBhvr>
                                        <p:cTn id="96" dur="26">
                                          <p:stCondLst>
                                            <p:cond delay="1808"/>
                                          </p:stCondLst>
                                        </p:cTn>
                                        <p:tgtEl>
                                          <p:spTgt spid="5">
                                            <p:txEl>
                                              <p:pRg st="4" end="4"/>
                                            </p:txEl>
                                          </p:spTgt>
                                        </p:tgtEl>
                                      </p:cBhvr>
                                      <p:to x="100000" y="95000"/>
                                    </p:animScale>
                                    <p:animScale>
                                      <p:cBhvr>
                                        <p:cTn id="97" dur="166" decel="50000">
                                          <p:stCondLst>
                                            <p:cond delay="1834"/>
                                          </p:stCondLst>
                                        </p:cTn>
                                        <p:tgtEl>
                                          <p:spTgt spid="5">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1" presetClass="entr" presetSubtype="1" fill="hold" nodeType="click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wheel(1)">
                                      <p:cBhvr>
                                        <p:cTn id="10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381000" y="1733550"/>
            <a:ext cx="8305799" cy="1066800"/>
          </a:xfrm>
        </p:spPr>
        <p:txBody>
          <a:bodyPr/>
          <a:lstStyle/>
          <a:p>
            <a:r>
              <a:rPr lang="ar-IQ" b="1" dirty="0">
                <a:solidFill>
                  <a:srgbClr val="C00000"/>
                </a:solidFill>
              </a:rPr>
              <a:t>المبادئ الاساسية للمطبق في درس التربية </a:t>
            </a:r>
            <a:r>
              <a:rPr lang="ar-IQ" b="1" dirty="0" smtClean="0">
                <a:solidFill>
                  <a:srgbClr val="C00000"/>
                </a:solidFill>
              </a:rPr>
              <a:t>البدنية</a:t>
            </a:r>
            <a:br>
              <a:rPr lang="ar-IQ" b="1" dirty="0" smtClean="0">
                <a:solidFill>
                  <a:srgbClr val="C00000"/>
                </a:solidFill>
              </a:rPr>
            </a:br>
            <a:r>
              <a:rPr lang="ar-IQ" sz="2800" b="1" dirty="0">
                <a:solidFill>
                  <a:srgbClr val="C00000"/>
                </a:solidFill>
              </a:rPr>
              <a:t>اعداد</a:t>
            </a:r>
            <a:br>
              <a:rPr lang="ar-IQ" sz="2800" b="1" dirty="0">
                <a:solidFill>
                  <a:srgbClr val="C00000"/>
                </a:solidFill>
              </a:rPr>
            </a:br>
            <a:r>
              <a:rPr lang="ar-IQ" sz="2800" b="1" dirty="0" smtClean="0">
                <a:solidFill>
                  <a:srgbClr val="C00000"/>
                </a:solidFill>
              </a:rPr>
              <a:t> </a:t>
            </a:r>
            <a:r>
              <a:rPr lang="ar-IQ" sz="2800" b="1" dirty="0" err="1">
                <a:solidFill>
                  <a:srgbClr val="C00000"/>
                </a:solidFill>
              </a:rPr>
              <a:t>أ.د</a:t>
            </a:r>
            <a:r>
              <a:rPr lang="ar-IQ" sz="2800" b="1" dirty="0">
                <a:solidFill>
                  <a:srgbClr val="C00000"/>
                </a:solidFill>
              </a:rPr>
              <a:t> هدى عبدالسميع</a:t>
            </a:r>
            <a:r>
              <a:rPr lang="ar-IQ" b="1" dirty="0" smtClean="0">
                <a:solidFill>
                  <a:srgbClr val="C00000"/>
                </a:solidFill>
              </a:rPr>
              <a:t/>
            </a:r>
            <a:br>
              <a:rPr lang="ar-IQ" b="1" dirty="0" smtClean="0">
                <a:solidFill>
                  <a:srgbClr val="C00000"/>
                </a:solidFill>
              </a:rPr>
            </a:br>
            <a:endParaRPr lang="ar-IQ" b="1" dirty="0">
              <a:solidFill>
                <a:srgbClr val="C00000"/>
              </a:solidFill>
            </a:endParaRPr>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3105150"/>
            <a:ext cx="2495550" cy="1828800"/>
          </a:xfrm>
          <a:prstGeom prst="rect">
            <a:avLst/>
          </a:prstGeom>
        </p:spPr>
      </p:pic>
    </p:spTree>
    <p:extLst>
      <p:ext uri="{BB962C8B-B14F-4D97-AF65-F5344CB8AC3E}">
        <p14:creationId xmlns:p14="http://schemas.microsoft.com/office/powerpoint/2010/main" val="592989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ar-IQ" b="1" dirty="0" smtClean="0">
                <a:solidFill>
                  <a:srgbClr val="C00000"/>
                </a:solidFill>
              </a:rPr>
              <a:t/>
            </a:r>
            <a:br>
              <a:rPr lang="ar-IQ" b="1" dirty="0" smtClean="0">
                <a:solidFill>
                  <a:srgbClr val="C00000"/>
                </a:solidFill>
              </a:rPr>
            </a:br>
            <a:r>
              <a:rPr lang="ar-IQ" b="1" dirty="0">
                <a:solidFill>
                  <a:srgbClr val="C00000"/>
                </a:solidFill>
              </a:rPr>
              <a:t/>
            </a:r>
            <a:br>
              <a:rPr lang="ar-IQ" b="1" dirty="0">
                <a:solidFill>
                  <a:srgbClr val="C00000"/>
                </a:solidFill>
              </a:rPr>
            </a:br>
            <a:endParaRPr lang="en-US" b="1" dirty="0">
              <a:solidFill>
                <a:srgbClr val="C00000"/>
              </a:solidFill>
            </a:endParaRPr>
          </a:p>
        </p:txBody>
      </p:sp>
      <p:grpSp>
        <p:nvGrpSpPr>
          <p:cNvPr id="4" name="Group 3"/>
          <p:cNvGrpSpPr/>
          <p:nvPr/>
        </p:nvGrpSpPr>
        <p:grpSpPr>
          <a:xfrm>
            <a:off x="1089851" y="2013752"/>
            <a:ext cx="505558" cy="636810"/>
            <a:chOff x="1743951" y="2096302"/>
            <a:chExt cx="505558" cy="636810"/>
          </a:xfrm>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chemeClr val="accent1">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7"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8"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solidFill>
              <a:schemeClr val="accent1"/>
            </a:solidFill>
            <a:ln w="9525">
              <a:no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Roboto"/>
                  <a:ea typeface="+mn-ea"/>
                  <a:cs typeface="+mn-cs"/>
                </a:rPr>
                <a:t>1</a:t>
              </a:r>
            </a:p>
          </p:txBody>
        </p:sp>
      </p:grpSp>
      <p:grpSp>
        <p:nvGrpSpPr>
          <p:cNvPr id="10" name="Group 9"/>
          <p:cNvGrpSpPr/>
          <p:nvPr/>
        </p:nvGrpSpPr>
        <p:grpSpPr>
          <a:xfrm>
            <a:off x="1075267" y="2735005"/>
            <a:ext cx="515282" cy="631947"/>
            <a:chOff x="1729367" y="2665055"/>
            <a:chExt cx="515282" cy="631947"/>
          </a:xfrm>
        </p:grpSpPr>
        <p:sp>
          <p:nvSpPr>
            <p:cNvPr id="11"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chemeClr val="accent2">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12"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chemeClr val="accent2">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13"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solidFill>
              <a:schemeClr val="accent2"/>
            </a:solidFill>
            <a:ln w="9525">
              <a:no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FFFFFF"/>
                  </a:solidFill>
                  <a:effectLst/>
                  <a:uLnTx/>
                  <a:uFillTx/>
                  <a:latin typeface="Roboto"/>
                  <a:ea typeface="+mn-ea"/>
                  <a:cs typeface="+mn-cs"/>
                </a:rPr>
                <a:t>2</a:t>
              </a:r>
              <a:endParaRPr kumimoji="0" lang="en-US" sz="2400" b="0" i="0" u="none" strike="noStrike" kern="1200" cap="none" spc="0" normalizeH="0" baseline="0" noProof="0" dirty="0">
                <a:ln>
                  <a:noFill/>
                </a:ln>
                <a:solidFill>
                  <a:srgbClr val="FFFFFF"/>
                </a:solidFill>
                <a:effectLst/>
                <a:uLnTx/>
                <a:uFillTx/>
                <a:latin typeface="Roboto"/>
                <a:ea typeface="+mn-ea"/>
                <a:cs typeface="+mn-cs"/>
              </a:endParaRPr>
            </a:p>
          </p:txBody>
        </p:sp>
      </p:grpSp>
      <p:grpSp>
        <p:nvGrpSpPr>
          <p:cNvPr id="14" name="Group 13"/>
          <p:cNvGrpSpPr/>
          <p:nvPr/>
        </p:nvGrpSpPr>
        <p:grpSpPr>
          <a:xfrm>
            <a:off x="1065544" y="3442166"/>
            <a:ext cx="525005" cy="627085"/>
            <a:chOff x="1719644" y="3248391"/>
            <a:chExt cx="525005" cy="627085"/>
          </a:xfrm>
        </p:grpSpPr>
        <p:sp>
          <p:nvSpPr>
            <p:cNvPr id="15"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chemeClr val="accent3">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16"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chemeClr val="accent3">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17"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solidFill>
              <a:schemeClr val="accent3"/>
            </a:solidFill>
            <a:ln w="9525">
              <a:no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Roboto"/>
                  <a:ea typeface="+mn-ea"/>
                  <a:cs typeface="+mn-cs"/>
                </a:rPr>
                <a:t>3</a:t>
              </a:r>
            </a:p>
          </p:txBody>
        </p:sp>
      </p:grpSp>
      <p:grpSp>
        <p:nvGrpSpPr>
          <p:cNvPr id="18" name="Group 17"/>
          <p:cNvGrpSpPr/>
          <p:nvPr/>
        </p:nvGrpSpPr>
        <p:grpSpPr>
          <a:xfrm>
            <a:off x="1055822" y="4167166"/>
            <a:ext cx="529865" cy="627084"/>
            <a:chOff x="1709922" y="3851172"/>
            <a:chExt cx="529865" cy="627084"/>
          </a:xfrm>
        </p:grpSpPr>
        <p:sp>
          <p:nvSpPr>
            <p:cNvPr id="19"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chemeClr val="accent4">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0"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1"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solidFill>
              <a:schemeClr val="accent4"/>
            </a:solidFill>
            <a:ln w="9525">
              <a:no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FFFFFF"/>
                  </a:solidFill>
                  <a:effectLst/>
                  <a:uLnTx/>
                  <a:uFillTx/>
                  <a:latin typeface="Roboto"/>
                  <a:ea typeface="+mn-ea"/>
                  <a:cs typeface="+mn-cs"/>
                </a:rPr>
                <a:t>4</a:t>
              </a:r>
              <a:endParaRPr kumimoji="0" lang="en-US" sz="2400" b="0" i="0" u="none" strike="noStrike" kern="1200" cap="none" spc="0" normalizeH="0" baseline="0" noProof="0" dirty="0">
                <a:ln>
                  <a:noFill/>
                </a:ln>
                <a:solidFill>
                  <a:srgbClr val="FFFFFF"/>
                </a:solidFill>
                <a:effectLst/>
                <a:uLnTx/>
                <a:uFillTx/>
                <a:latin typeface="Roboto"/>
                <a:ea typeface="+mn-ea"/>
                <a:cs typeface="+mn-cs"/>
              </a:endParaRPr>
            </a:p>
          </p:txBody>
        </p:sp>
      </p:grpSp>
      <p:grpSp>
        <p:nvGrpSpPr>
          <p:cNvPr id="22" name="Group 21"/>
          <p:cNvGrpSpPr/>
          <p:nvPr/>
        </p:nvGrpSpPr>
        <p:grpSpPr>
          <a:xfrm>
            <a:off x="1551657" y="1270000"/>
            <a:ext cx="3009043" cy="1273614"/>
            <a:chOff x="2205757" y="1352550"/>
            <a:chExt cx="3009043" cy="1273614"/>
          </a:xfrm>
        </p:grpSpPr>
        <p:sp>
          <p:nvSpPr>
            <p:cNvPr id="23"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4"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chemeClr val="accent1">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5"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26" name="Group 25"/>
          <p:cNvGrpSpPr/>
          <p:nvPr/>
        </p:nvGrpSpPr>
        <p:grpSpPr>
          <a:xfrm>
            <a:off x="1546798" y="2070466"/>
            <a:ext cx="3062513" cy="1200698"/>
            <a:chOff x="2200898" y="1999079"/>
            <a:chExt cx="3062513" cy="1200698"/>
          </a:xfrm>
        </p:grpSpPr>
        <p:sp>
          <p:nvSpPr>
            <p:cNvPr id="27"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chemeClr val="accent2">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8"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chemeClr val="accent2">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9"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30" name="Group 29"/>
          <p:cNvGrpSpPr/>
          <p:nvPr/>
        </p:nvGrpSpPr>
        <p:grpSpPr>
          <a:xfrm>
            <a:off x="1541935" y="2864691"/>
            <a:ext cx="3125710" cy="1127782"/>
            <a:chOff x="2196035" y="2669915"/>
            <a:chExt cx="3125710" cy="1127782"/>
          </a:xfrm>
        </p:grpSpPr>
        <p:sp>
          <p:nvSpPr>
            <p:cNvPr id="31"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chemeClr val="accent3">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2"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chemeClr val="accent3">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3"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solidFill>
              <a:schemeClr val="accent3">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4"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35" name="Group 34"/>
          <p:cNvGrpSpPr/>
          <p:nvPr/>
        </p:nvGrpSpPr>
        <p:grpSpPr>
          <a:xfrm>
            <a:off x="1541935" y="3690775"/>
            <a:ext cx="3184043" cy="1040282"/>
            <a:chOff x="2196035" y="3374781"/>
            <a:chExt cx="3184043" cy="1040282"/>
          </a:xfrm>
        </p:grpSpPr>
        <p:sp>
          <p:nvSpPr>
            <p:cNvPr id="36"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7"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chemeClr val="accent4">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8"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9"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sp>
        <p:nvSpPr>
          <p:cNvPr id="41" name="Inhaltsplatzhalter 4"/>
          <p:cNvSpPr txBox="1">
            <a:spLocks/>
          </p:cNvSpPr>
          <p:nvPr/>
        </p:nvSpPr>
        <p:spPr>
          <a:xfrm>
            <a:off x="4809798" y="2057122"/>
            <a:ext cx="3572202" cy="346249"/>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127" rtl="0" eaLnBrk="1" fontAlgn="auto" latinLnBrk="0" hangingPunct="1">
              <a:lnSpc>
                <a:spcPct val="90000"/>
              </a:lnSpc>
              <a:spcBef>
                <a:spcPts val="0"/>
              </a:spcBef>
              <a:spcAft>
                <a:spcPts val="1000"/>
              </a:spcAft>
              <a:buClrTx/>
              <a:buSzTx/>
              <a:buFont typeface="Wingdings" panose="05000000000000000000" pitchFamily="2" charset="2"/>
              <a:buNone/>
              <a:tabLst/>
              <a:defRPr/>
            </a:pPr>
            <a:r>
              <a:rPr kumimoji="0" lang="en-US" sz="14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t/>
            </a:r>
            <a:br>
              <a:rPr kumimoji="0" lang="en-US" sz="14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br>
            <a:r>
              <a:rPr kumimoji="0" lang="en-US" sz="1100" b="0"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t>. </a:t>
            </a:r>
          </a:p>
        </p:txBody>
      </p:sp>
      <p:sp>
        <p:nvSpPr>
          <p:cNvPr id="3" name="مستطيل 2"/>
          <p:cNvSpPr/>
          <p:nvPr/>
        </p:nvSpPr>
        <p:spPr>
          <a:xfrm>
            <a:off x="4560700" y="1068413"/>
            <a:ext cx="3973700" cy="584775"/>
          </a:xfrm>
          <a:prstGeom prst="rect">
            <a:avLst/>
          </a:prstGeom>
        </p:spPr>
        <p:txBody>
          <a:bodyPr wrap="square">
            <a:spAutoFit/>
          </a:bodyPr>
          <a:lstStyle/>
          <a:p>
            <a:pPr algn="r"/>
            <a:r>
              <a:rPr lang="ar-IQ" sz="1600" b="1" dirty="0"/>
              <a:t>يجب ان يتم اختيار التمارين والفعاليات التي تكون مناسبة لقابلية الحركية والمرحلة الدراسية وضمن المنهج </a:t>
            </a:r>
          </a:p>
        </p:txBody>
      </p:sp>
      <p:sp>
        <p:nvSpPr>
          <p:cNvPr id="9" name="مستطيل 8"/>
          <p:cNvSpPr/>
          <p:nvPr/>
        </p:nvSpPr>
        <p:spPr>
          <a:xfrm>
            <a:off x="5105400" y="1838751"/>
            <a:ext cx="3429000" cy="584775"/>
          </a:xfrm>
          <a:prstGeom prst="rect">
            <a:avLst/>
          </a:prstGeom>
        </p:spPr>
        <p:txBody>
          <a:bodyPr wrap="square">
            <a:spAutoFit/>
          </a:bodyPr>
          <a:lstStyle/>
          <a:p>
            <a:pPr algn="r"/>
            <a:r>
              <a:rPr lang="ar-IQ" sz="1600" b="1" dirty="0"/>
              <a:t>يجب ان يهتم بزيه ونظافته اثناء الدرس وكذلك مراعاة لحالة الجو </a:t>
            </a:r>
          </a:p>
        </p:txBody>
      </p:sp>
      <p:sp>
        <p:nvSpPr>
          <p:cNvPr id="40" name="مستطيل 39"/>
          <p:cNvSpPr/>
          <p:nvPr/>
        </p:nvSpPr>
        <p:spPr>
          <a:xfrm>
            <a:off x="4585008" y="2593355"/>
            <a:ext cx="3873192" cy="830997"/>
          </a:xfrm>
          <a:prstGeom prst="rect">
            <a:avLst/>
          </a:prstGeom>
        </p:spPr>
        <p:txBody>
          <a:bodyPr wrap="square">
            <a:spAutoFit/>
          </a:bodyPr>
          <a:lstStyle/>
          <a:p>
            <a:pPr algn="r"/>
            <a:r>
              <a:rPr lang="ar-IQ" sz="1600" b="1" dirty="0" smtClean="0"/>
              <a:t>التأكيد </a:t>
            </a:r>
            <a:r>
              <a:rPr lang="ar-IQ" sz="1600" b="1" dirty="0"/>
              <a:t>على اتباع التدرج في التدريس للتمارين البدنية والاوضاع الصحيحة والمناسبة للحركات قبل الانتقال الى التمارين والفعاليات اكثر صعوبة </a:t>
            </a:r>
          </a:p>
        </p:txBody>
      </p:sp>
      <p:sp>
        <p:nvSpPr>
          <p:cNvPr id="44" name="مستطيل 43"/>
          <p:cNvSpPr/>
          <p:nvPr/>
        </p:nvSpPr>
        <p:spPr>
          <a:xfrm>
            <a:off x="4774590" y="3867150"/>
            <a:ext cx="3759810" cy="584775"/>
          </a:xfrm>
          <a:prstGeom prst="rect">
            <a:avLst/>
          </a:prstGeom>
        </p:spPr>
        <p:txBody>
          <a:bodyPr wrap="square">
            <a:spAutoFit/>
          </a:bodyPr>
          <a:lstStyle/>
          <a:p>
            <a:pPr algn="r"/>
            <a:r>
              <a:rPr lang="ar-IQ" sz="1600" b="1" dirty="0" smtClean="0"/>
              <a:t>التأكيد </a:t>
            </a:r>
            <a:r>
              <a:rPr lang="ar-IQ" sz="1600" b="1" dirty="0"/>
              <a:t>على استخدام التغذية الراجعة </a:t>
            </a:r>
            <a:r>
              <a:rPr lang="ar-IQ" sz="1600" b="1" dirty="0" smtClean="0"/>
              <a:t>وبأنواعها </a:t>
            </a:r>
            <a:r>
              <a:rPr lang="ar-IQ" sz="1600" b="1" dirty="0"/>
              <a:t>المختلفة</a:t>
            </a:r>
            <a:r>
              <a:rPr lang="ar-IQ" sz="1600" dirty="0"/>
              <a:t> </a:t>
            </a:r>
          </a:p>
        </p:txBody>
      </p:sp>
      <p:sp>
        <p:nvSpPr>
          <p:cNvPr id="45" name="مستطيل 44"/>
          <p:cNvSpPr/>
          <p:nvPr/>
        </p:nvSpPr>
        <p:spPr>
          <a:xfrm>
            <a:off x="304800" y="329834"/>
            <a:ext cx="8444564" cy="646331"/>
          </a:xfrm>
          <a:prstGeom prst="rect">
            <a:avLst/>
          </a:prstGeom>
        </p:spPr>
        <p:txBody>
          <a:bodyPr wrap="square">
            <a:spAutoFit/>
          </a:bodyPr>
          <a:lstStyle/>
          <a:p>
            <a:pPr algn="r"/>
            <a:r>
              <a:rPr lang="ar-IQ" b="1" dirty="0"/>
              <a:t>ان المبادئ تعتبر الوحدة الاساسية في برنامج التربية البدنية وهناك بعض الامور الهامة التي يجب ان يلتفت اليها المطبق في درس التربية الرياضية وهي :</a:t>
            </a:r>
          </a:p>
        </p:txBody>
      </p:sp>
    </p:spTree>
    <p:extLst>
      <p:ext uri="{BB962C8B-B14F-4D97-AF65-F5344CB8AC3E}">
        <p14:creationId xmlns:p14="http://schemas.microsoft.com/office/powerpoint/2010/main" val="3243415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80">
                                          <p:stCondLst>
                                            <p:cond delay="0"/>
                                          </p:stCondLst>
                                        </p:cTn>
                                        <p:tgtEl>
                                          <p:spTgt spid="10"/>
                                        </p:tgtEl>
                                      </p:cBhvr>
                                    </p:animEffect>
                                    <p:anim calcmode="lin" valueType="num">
                                      <p:cBhvr>
                                        <p:cTn id="3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7" dur="26">
                                          <p:stCondLst>
                                            <p:cond delay="650"/>
                                          </p:stCondLst>
                                        </p:cTn>
                                        <p:tgtEl>
                                          <p:spTgt spid="10"/>
                                        </p:tgtEl>
                                      </p:cBhvr>
                                      <p:to x="100000" y="60000"/>
                                    </p:animScale>
                                    <p:animScale>
                                      <p:cBhvr>
                                        <p:cTn id="38" dur="166" decel="50000">
                                          <p:stCondLst>
                                            <p:cond delay="676"/>
                                          </p:stCondLst>
                                        </p:cTn>
                                        <p:tgtEl>
                                          <p:spTgt spid="10"/>
                                        </p:tgtEl>
                                      </p:cBhvr>
                                      <p:to x="100000" y="100000"/>
                                    </p:animScale>
                                    <p:animScale>
                                      <p:cBhvr>
                                        <p:cTn id="39" dur="26">
                                          <p:stCondLst>
                                            <p:cond delay="1312"/>
                                          </p:stCondLst>
                                        </p:cTn>
                                        <p:tgtEl>
                                          <p:spTgt spid="10"/>
                                        </p:tgtEl>
                                      </p:cBhvr>
                                      <p:to x="100000" y="80000"/>
                                    </p:animScale>
                                    <p:animScale>
                                      <p:cBhvr>
                                        <p:cTn id="40" dur="166" decel="50000">
                                          <p:stCondLst>
                                            <p:cond delay="1338"/>
                                          </p:stCondLst>
                                        </p:cTn>
                                        <p:tgtEl>
                                          <p:spTgt spid="10"/>
                                        </p:tgtEl>
                                      </p:cBhvr>
                                      <p:to x="100000" y="100000"/>
                                    </p:animScale>
                                    <p:animScale>
                                      <p:cBhvr>
                                        <p:cTn id="41" dur="26">
                                          <p:stCondLst>
                                            <p:cond delay="1642"/>
                                          </p:stCondLst>
                                        </p:cTn>
                                        <p:tgtEl>
                                          <p:spTgt spid="10"/>
                                        </p:tgtEl>
                                      </p:cBhvr>
                                      <p:to x="100000" y="90000"/>
                                    </p:animScale>
                                    <p:animScale>
                                      <p:cBhvr>
                                        <p:cTn id="42" dur="166" decel="50000">
                                          <p:stCondLst>
                                            <p:cond delay="1668"/>
                                          </p:stCondLst>
                                        </p:cTn>
                                        <p:tgtEl>
                                          <p:spTgt spid="10"/>
                                        </p:tgtEl>
                                      </p:cBhvr>
                                      <p:to x="100000" y="100000"/>
                                    </p:animScale>
                                    <p:animScale>
                                      <p:cBhvr>
                                        <p:cTn id="43" dur="26">
                                          <p:stCondLst>
                                            <p:cond delay="1808"/>
                                          </p:stCondLst>
                                        </p:cTn>
                                        <p:tgtEl>
                                          <p:spTgt spid="10"/>
                                        </p:tgtEl>
                                      </p:cBhvr>
                                      <p:to x="100000" y="95000"/>
                                    </p:animScale>
                                    <p:animScale>
                                      <p:cBhvr>
                                        <p:cTn id="44" dur="166" decel="50000">
                                          <p:stCondLst>
                                            <p:cond delay="1834"/>
                                          </p:stCondLst>
                                        </p:cTn>
                                        <p:tgtEl>
                                          <p:spTgt spid="10"/>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par>
                          <p:cTn id="51" fill="hold">
                            <p:stCondLst>
                              <p:cond delay="500"/>
                            </p:stCondLst>
                            <p:childTnLst>
                              <p:par>
                                <p:cTn id="52" presetID="22" presetClass="entr" presetSubtype="8" fill="hold" grpId="0" nodeType="after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wipe(left)">
                                      <p:cBhvr>
                                        <p:cTn id="54" dur="500"/>
                                        <p:tgtEl>
                                          <p:spTgt spid="41"/>
                                        </p:tgtEl>
                                      </p:cBhvr>
                                    </p:animEffect>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80">
                                          <p:stCondLst>
                                            <p:cond delay="0"/>
                                          </p:stCondLst>
                                        </p:cTn>
                                        <p:tgtEl>
                                          <p:spTgt spid="14"/>
                                        </p:tgtEl>
                                      </p:cBhvr>
                                    </p:animEffect>
                                    <p:anim calcmode="lin" valueType="num">
                                      <p:cBhvr>
                                        <p:cTn id="6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65" dur="26">
                                          <p:stCondLst>
                                            <p:cond delay="650"/>
                                          </p:stCondLst>
                                        </p:cTn>
                                        <p:tgtEl>
                                          <p:spTgt spid="14"/>
                                        </p:tgtEl>
                                      </p:cBhvr>
                                      <p:to x="100000" y="60000"/>
                                    </p:animScale>
                                    <p:animScale>
                                      <p:cBhvr>
                                        <p:cTn id="66" dur="166" decel="50000">
                                          <p:stCondLst>
                                            <p:cond delay="676"/>
                                          </p:stCondLst>
                                        </p:cTn>
                                        <p:tgtEl>
                                          <p:spTgt spid="14"/>
                                        </p:tgtEl>
                                      </p:cBhvr>
                                      <p:to x="100000" y="100000"/>
                                    </p:animScale>
                                    <p:animScale>
                                      <p:cBhvr>
                                        <p:cTn id="67" dur="26">
                                          <p:stCondLst>
                                            <p:cond delay="1312"/>
                                          </p:stCondLst>
                                        </p:cTn>
                                        <p:tgtEl>
                                          <p:spTgt spid="14"/>
                                        </p:tgtEl>
                                      </p:cBhvr>
                                      <p:to x="100000" y="80000"/>
                                    </p:animScale>
                                    <p:animScale>
                                      <p:cBhvr>
                                        <p:cTn id="68" dur="166" decel="50000">
                                          <p:stCondLst>
                                            <p:cond delay="1338"/>
                                          </p:stCondLst>
                                        </p:cTn>
                                        <p:tgtEl>
                                          <p:spTgt spid="14"/>
                                        </p:tgtEl>
                                      </p:cBhvr>
                                      <p:to x="100000" y="100000"/>
                                    </p:animScale>
                                    <p:animScale>
                                      <p:cBhvr>
                                        <p:cTn id="69" dur="26">
                                          <p:stCondLst>
                                            <p:cond delay="1642"/>
                                          </p:stCondLst>
                                        </p:cTn>
                                        <p:tgtEl>
                                          <p:spTgt spid="14"/>
                                        </p:tgtEl>
                                      </p:cBhvr>
                                      <p:to x="100000" y="90000"/>
                                    </p:animScale>
                                    <p:animScale>
                                      <p:cBhvr>
                                        <p:cTn id="70" dur="166" decel="50000">
                                          <p:stCondLst>
                                            <p:cond delay="1668"/>
                                          </p:stCondLst>
                                        </p:cTn>
                                        <p:tgtEl>
                                          <p:spTgt spid="14"/>
                                        </p:tgtEl>
                                      </p:cBhvr>
                                      <p:to x="100000" y="100000"/>
                                    </p:animScale>
                                    <p:animScale>
                                      <p:cBhvr>
                                        <p:cTn id="71" dur="26">
                                          <p:stCondLst>
                                            <p:cond delay="1808"/>
                                          </p:stCondLst>
                                        </p:cTn>
                                        <p:tgtEl>
                                          <p:spTgt spid="14"/>
                                        </p:tgtEl>
                                      </p:cBhvr>
                                      <p:to x="100000" y="95000"/>
                                    </p:animScale>
                                    <p:animScale>
                                      <p:cBhvr>
                                        <p:cTn id="72" dur="166" decel="50000">
                                          <p:stCondLst>
                                            <p:cond delay="1834"/>
                                          </p:stCondLst>
                                        </p:cTn>
                                        <p:tgtEl>
                                          <p:spTgt spid="14"/>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additive="base">
                                        <p:cTn id="77" dur="500" fill="hold"/>
                                        <p:tgtEl>
                                          <p:spTgt spid="30"/>
                                        </p:tgtEl>
                                        <p:attrNameLst>
                                          <p:attrName>ppt_x</p:attrName>
                                        </p:attrNameLst>
                                      </p:cBhvr>
                                      <p:tavLst>
                                        <p:tav tm="0">
                                          <p:val>
                                            <p:strVal val="#ppt_x"/>
                                          </p:val>
                                        </p:tav>
                                        <p:tav tm="100000">
                                          <p:val>
                                            <p:strVal val="#ppt_x"/>
                                          </p:val>
                                        </p:tav>
                                      </p:tavLst>
                                    </p:anim>
                                    <p:anim calcmode="lin" valueType="num">
                                      <p:cBhvr additive="base">
                                        <p:cTn id="7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nodeType="clickEffect">
                                  <p:stCondLst>
                                    <p:cond delay="0"/>
                                  </p:stCondLst>
                                  <p:childTnLst>
                                    <p:set>
                                      <p:cBhvr>
                                        <p:cTn id="82" dur="1" fill="hold">
                                          <p:stCondLst>
                                            <p:cond delay="0"/>
                                          </p:stCondLst>
                                        </p:cTn>
                                        <p:tgtEl>
                                          <p:spTgt spid="18"/>
                                        </p:tgtEl>
                                        <p:attrNameLst>
                                          <p:attrName>style.visibility</p:attrName>
                                        </p:attrNameLst>
                                      </p:cBhvr>
                                      <p:to>
                                        <p:strVal val="visible"/>
                                      </p:to>
                                    </p:set>
                                    <p:animEffect transition="in" filter="wipe(down)">
                                      <p:cBhvr>
                                        <p:cTn id="83" dur="580">
                                          <p:stCondLst>
                                            <p:cond delay="0"/>
                                          </p:stCondLst>
                                        </p:cTn>
                                        <p:tgtEl>
                                          <p:spTgt spid="18"/>
                                        </p:tgtEl>
                                      </p:cBhvr>
                                    </p:animEffect>
                                    <p:anim calcmode="lin" valueType="num">
                                      <p:cBhvr>
                                        <p:cTn id="84"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89" dur="26">
                                          <p:stCondLst>
                                            <p:cond delay="650"/>
                                          </p:stCondLst>
                                        </p:cTn>
                                        <p:tgtEl>
                                          <p:spTgt spid="18"/>
                                        </p:tgtEl>
                                      </p:cBhvr>
                                      <p:to x="100000" y="60000"/>
                                    </p:animScale>
                                    <p:animScale>
                                      <p:cBhvr>
                                        <p:cTn id="90" dur="166" decel="50000">
                                          <p:stCondLst>
                                            <p:cond delay="676"/>
                                          </p:stCondLst>
                                        </p:cTn>
                                        <p:tgtEl>
                                          <p:spTgt spid="18"/>
                                        </p:tgtEl>
                                      </p:cBhvr>
                                      <p:to x="100000" y="100000"/>
                                    </p:animScale>
                                    <p:animScale>
                                      <p:cBhvr>
                                        <p:cTn id="91" dur="26">
                                          <p:stCondLst>
                                            <p:cond delay="1312"/>
                                          </p:stCondLst>
                                        </p:cTn>
                                        <p:tgtEl>
                                          <p:spTgt spid="18"/>
                                        </p:tgtEl>
                                      </p:cBhvr>
                                      <p:to x="100000" y="80000"/>
                                    </p:animScale>
                                    <p:animScale>
                                      <p:cBhvr>
                                        <p:cTn id="92" dur="166" decel="50000">
                                          <p:stCondLst>
                                            <p:cond delay="1338"/>
                                          </p:stCondLst>
                                        </p:cTn>
                                        <p:tgtEl>
                                          <p:spTgt spid="18"/>
                                        </p:tgtEl>
                                      </p:cBhvr>
                                      <p:to x="100000" y="100000"/>
                                    </p:animScale>
                                    <p:animScale>
                                      <p:cBhvr>
                                        <p:cTn id="93" dur="26">
                                          <p:stCondLst>
                                            <p:cond delay="1642"/>
                                          </p:stCondLst>
                                        </p:cTn>
                                        <p:tgtEl>
                                          <p:spTgt spid="18"/>
                                        </p:tgtEl>
                                      </p:cBhvr>
                                      <p:to x="100000" y="90000"/>
                                    </p:animScale>
                                    <p:animScale>
                                      <p:cBhvr>
                                        <p:cTn id="94" dur="166" decel="50000">
                                          <p:stCondLst>
                                            <p:cond delay="1668"/>
                                          </p:stCondLst>
                                        </p:cTn>
                                        <p:tgtEl>
                                          <p:spTgt spid="18"/>
                                        </p:tgtEl>
                                      </p:cBhvr>
                                      <p:to x="100000" y="100000"/>
                                    </p:animScale>
                                    <p:animScale>
                                      <p:cBhvr>
                                        <p:cTn id="95" dur="26">
                                          <p:stCondLst>
                                            <p:cond delay="1808"/>
                                          </p:stCondLst>
                                        </p:cTn>
                                        <p:tgtEl>
                                          <p:spTgt spid="18"/>
                                        </p:tgtEl>
                                      </p:cBhvr>
                                      <p:to x="100000" y="95000"/>
                                    </p:animScale>
                                    <p:animScale>
                                      <p:cBhvr>
                                        <p:cTn id="96" dur="166" decel="50000">
                                          <p:stCondLst>
                                            <p:cond delay="1834"/>
                                          </p:stCondLst>
                                        </p:cTn>
                                        <p:tgtEl>
                                          <p:spTgt spid="18"/>
                                        </p:tgtEl>
                                      </p:cBhvr>
                                      <p:to x="100000" y="100000"/>
                                    </p:animScale>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additive="base">
                                        <p:cTn id="101" dur="500" fill="hold"/>
                                        <p:tgtEl>
                                          <p:spTgt spid="35"/>
                                        </p:tgtEl>
                                        <p:attrNameLst>
                                          <p:attrName>ppt_x</p:attrName>
                                        </p:attrNameLst>
                                      </p:cBhvr>
                                      <p:tavLst>
                                        <p:tav tm="0">
                                          <p:val>
                                            <p:strVal val="#ppt_x"/>
                                          </p:val>
                                        </p:tav>
                                        <p:tav tm="100000">
                                          <p:val>
                                            <p:strVal val="#ppt_x"/>
                                          </p:val>
                                        </p:tav>
                                      </p:tavLst>
                                    </p:anim>
                                    <p:anim calcmode="lin" valueType="num">
                                      <p:cBhvr additive="base">
                                        <p:cTn id="10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nodeType="clickEffect">
                                  <p:stCondLst>
                                    <p:cond delay="0"/>
                                  </p:stCondLst>
                                  <p:childTnLst>
                                    <p:set>
                                      <p:cBhvr>
                                        <p:cTn id="106" dur="1" fill="hold">
                                          <p:stCondLst>
                                            <p:cond delay="0"/>
                                          </p:stCondLst>
                                        </p:cTn>
                                        <p:tgtEl>
                                          <p:spTgt spid="45">
                                            <p:txEl>
                                              <p:pRg st="0" end="0"/>
                                            </p:txEl>
                                          </p:spTgt>
                                        </p:tgtEl>
                                        <p:attrNameLst>
                                          <p:attrName>style.visibility</p:attrName>
                                        </p:attrNameLst>
                                      </p:cBhvr>
                                      <p:to>
                                        <p:strVal val="visible"/>
                                      </p:to>
                                    </p:set>
                                    <p:animEffect transition="in" filter="fade">
                                      <p:cBhvr>
                                        <p:cTn id="107" dur="1000"/>
                                        <p:tgtEl>
                                          <p:spTgt spid="45">
                                            <p:txEl>
                                              <p:pRg st="0" end="0"/>
                                            </p:txEl>
                                          </p:spTgt>
                                        </p:tgtEl>
                                      </p:cBhvr>
                                    </p:animEffect>
                                    <p:anim calcmode="lin" valueType="num">
                                      <p:cBhvr>
                                        <p:cTn id="108"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1" presetClass="entr" presetSubtype="1" fill="hold" grpId="0" nodeType="clickEffect">
                                  <p:stCondLst>
                                    <p:cond delay="0"/>
                                  </p:stCondLst>
                                  <p:childTnLst>
                                    <p:set>
                                      <p:cBhvr>
                                        <p:cTn id="113" dur="1" fill="hold">
                                          <p:stCondLst>
                                            <p:cond delay="0"/>
                                          </p:stCondLst>
                                        </p:cTn>
                                        <p:tgtEl>
                                          <p:spTgt spid="3"/>
                                        </p:tgtEl>
                                        <p:attrNameLst>
                                          <p:attrName>style.visibility</p:attrName>
                                        </p:attrNameLst>
                                      </p:cBhvr>
                                      <p:to>
                                        <p:strVal val="visible"/>
                                      </p:to>
                                    </p:set>
                                    <p:animEffect transition="in" filter="wheel(1)">
                                      <p:cBhvr>
                                        <p:cTn id="114" dur="2000"/>
                                        <p:tgtEl>
                                          <p:spTgt spid="3"/>
                                        </p:tgtEl>
                                      </p:cBhvr>
                                    </p:animEffect>
                                  </p:childTnLst>
                                </p:cTn>
                              </p:par>
                            </p:childTnLst>
                          </p:cTn>
                        </p:par>
                      </p:childTnLst>
                    </p:cTn>
                  </p:par>
                  <p:par>
                    <p:cTn id="115" fill="hold">
                      <p:stCondLst>
                        <p:cond delay="indefinite"/>
                      </p:stCondLst>
                      <p:childTnLst>
                        <p:par>
                          <p:cTn id="116" fill="hold">
                            <p:stCondLst>
                              <p:cond delay="0"/>
                            </p:stCondLst>
                            <p:childTnLst>
                              <p:par>
                                <p:cTn id="117" presetID="21" presetClass="entr" presetSubtype="1" fill="hold" grpId="0" nodeType="clickEffect">
                                  <p:stCondLst>
                                    <p:cond delay="0"/>
                                  </p:stCondLst>
                                  <p:childTnLst>
                                    <p:set>
                                      <p:cBhvr>
                                        <p:cTn id="118" dur="1" fill="hold">
                                          <p:stCondLst>
                                            <p:cond delay="0"/>
                                          </p:stCondLst>
                                        </p:cTn>
                                        <p:tgtEl>
                                          <p:spTgt spid="9"/>
                                        </p:tgtEl>
                                        <p:attrNameLst>
                                          <p:attrName>style.visibility</p:attrName>
                                        </p:attrNameLst>
                                      </p:cBhvr>
                                      <p:to>
                                        <p:strVal val="visible"/>
                                      </p:to>
                                    </p:set>
                                    <p:animEffect transition="in" filter="wheel(1)">
                                      <p:cBhvr>
                                        <p:cTn id="119" dur="2000"/>
                                        <p:tgtEl>
                                          <p:spTgt spid="9"/>
                                        </p:tgtEl>
                                      </p:cBhvr>
                                    </p:animEffect>
                                  </p:childTnLst>
                                </p:cTn>
                              </p:par>
                            </p:childTnLst>
                          </p:cTn>
                        </p:par>
                      </p:childTnLst>
                    </p:cTn>
                  </p:par>
                  <p:par>
                    <p:cTn id="120" fill="hold">
                      <p:stCondLst>
                        <p:cond delay="indefinite"/>
                      </p:stCondLst>
                      <p:childTnLst>
                        <p:par>
                          <p:cTn id="121" fill="hold">
                            <p:stCondLst>
                              <p:cond delay="0"/>
                            </p:stCondLst>
                            <p:childTnLst>
                              <p:par>
                                <p:cTn id="122" presetID="21" presetClass="entr" presetSubtype="1" fill="hold" grpId="0" nodeType="clickEffect">
                                  <p:stCondLst>
                                    <p:cond delay="0"/>
                                  </p:stCondLst>
                                  <p:childTnLst>
                                    <p:set>
                                      <p:cBhvr>
                                        <p:cTn id="123" dur="1" fill="hold">
                                          <p:stCondLst>
                                            <p:cond delay="0"/>
                                          </p:stCondLst>
                                        </p:cTn>
                                        <p:tgtEl>
                                          <p:spTgt spid="40"/>
                                        </p:tgtEl>
                                        <p:attrNameLst>
                                          <p:attrName>style.visibility</p:attrName>
                                        </p:attrNameLst>
                                      </p:cBhvr>
                                      <p:to>
                                        <p:strVal val="visible"/>
                                      </p:to>
                                    </p:set>
                                    <p:animEffect transition="in" filter="wheel(1)">
                                      <p:cBhvr>
                                        <p:cTn id="124" dur="2000"/>
                                        <p:tgtEl>
                                          <p:spTgt spid="40"/>
                                        </p:tgtEl>
                                      </p:cBhvr>
                                    </p:animEffect>
                                  </p:childTnLst>
                                </p:cTn>
                              </p:par>
                            </p:childTnLst>
                          </p:cTn>
                        </p:par>
                      </p:childTnLst>
                    </p:cTn>
                  </p:par>
                  <p:par>
                    <p:cTn id="125" fill="hold">
                      <p:stCondLst>
                        <p:cond delay="indefinite"/>
                      </p:stCondLst>
                      <p:childTnLst>
                        <p:par>
                          <p:cTn id="126" fill="hold">
                            <p:stCondLst>
                              <p:cond delay="0"/>
                            </p:stCondLst>
                            <p:childTnLst>
                              <p:par>
                                <p:cTn id="127" presetID="21" presetClass="entr" presetSubtype="1" fill="hold" grpId="0" nodeType="clickEffect">
                                  <p:stCondLst>
                                    <p:cond delay="0"/>
                                  </p:stCondLst>
                                  <p:childTnLst>
                                    <p:set>
                                      <p:cBhvr>
                                        <p:cTn id="128" dur="1" fill="hold">
                                          <p:stCondLst>
                                            <p:cond delay="0"/>
                                          </p:stCondLst>
                                        </p:cTn>
                                        <p:tgtEl>
                                          <p:spTgt spid="44"/>
                                        </p:tgtEl>
                                        <p:attrNameLst>
                                          <p:attrName>style.visibility</p:attrName>
                                        </p:attrNameLst>
                                      </p:cBhvr>
                                      <p:to>
                                        <p:strVal val="visible"/>
                                      </p:to>
                                    </p:set>
                                    <p:animEffect transition="in" filter="wheel(1)">
                                      <p:cBhvr>
                                        <p:cTn id="129"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3" grpId="0"/>
      <p:bldP spid="9" grpId="0"/>
      <p:bldP spid="40" grpId="0"/>
      <p:bldP spid="4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انفجار 2 4"/>
          <p:cNvSpPr/>
          <p:nvPr/>
        </p:nvSpPr>
        <p:spPr>
          <a:xfrm>
            <a:off x="4800600" y="819150"/>
            <a:ext cx="4038600" cy="2971800"/>
          </a:xfrm>
          <a:prstGeom prst="irregularSeal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IQ" dirty="0"/>
          </a:p>
        </p:txBody>
      </p:sp>
      <p:sp>
        <p:nvSpPr>
          <p:cNvPr id="6" name="مربع نص 5"/>
          <p:cNvSpPr txBox="1"/>
          <p:nvPr/>
        </p:nvSpPr>
        <p:spPr>
          <a:xfrm rot="21012156">
            <a:off x="5562600" y="1885950"/>
            <a:ext cx="2133600" cy="584775"/>
          </a:xfrm>
          <a:prstGeom prst="rect">
            <a:avLst/>
          </a:prstGeom>
          <a:noFill/>
        </p:spPr>
        <p:txBody>
          <a:bodyPr wrap="square" rtlCol="1">
            <a:spAutoFit/>
          </a:bodyPr>
          <a:lstStyle/>
          <a:p>
            <a:pPr algn="r"/>
            <a:r>
              <a:rPr lang="ar-IQ" sz="1600" b="1" dirty="0"/>
              <a:t>استخدام عنصر التعاون بين التلاميذ انفسهم </a:t>
            </a:r>
          </a:p>
        </p:txBody>
      </p:sp>
      <p:sp>
        <p:nvSpPr>
          <p:cNvPr id="7" name="انفجار 2 6"/>
          <p:cNvSpPr/>
          <p:nvPr/>
        </p:nvSpPr>
        <p:spPr>
          <a:xfrm>
            <a:off x="152400" y="514350"/>
            <a:ext cx="4572000" cy="3962400"/>
          </a:xfrm>
          <a:prstGeom prst="irregularSeal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IQ"/>
          </a:p>
        </p:txBody>
      </p:sp>
      <p:sp>
        <p:nvSpPr>
          <p:cNvPr id="8" name="مربع نص 7"/>
          <p:cNvSpPr txBox="1"/>
          <p:nvPr/>
        </p:nvSpPr>
        <p:spPr>
          <a:xfrm rot="20906234">
            <a:off x="686593" y="1702872"/>
            <a:ext cx="2771945" cy="1569660"/>
          </a:xfrm>
          <a:prstGeom prst="rect">
            <a:avLst/>
          </a:prstGeom>
          <a:noFill/>
        </p:spPr>
        <p:txBody>
          <a:bodyPr wrap="square" rtlCol="1">
            <a:spAutoFit/>
          </a:bodyPr>
          <a:lstStyle/>
          <a:p>
            <a:pPr algn="r"/>
            <a:r>
              <a:rPr lang="ar-IQ" sz="1600" b="1" dirty="0"/>
              <a:t>ان يراعي تصحيح الاخطاء في اداء التمارين قبل الاستمرار في الحركة من خلال تعويد نفسه على ملاحظة الاخطاء وزيادة ادراكه وحرصه </a:t>
            </a:r>
            <a:r>
              <a:rPr lang="ar-IQ" sz="1600" b="1" dirty="0" smtClean="0"/>
              <a:t>الشديد على </a:t>
            </a:r>
            <a:r>
              <a:rPr lang="ar-IQ" sz="1600" b="1" dirty="0"/>
              <a:t>تصحيح الاخطاء وبلهجة مشجعة ومتجنب لهجة الاستهزاء </a:t>
            </a:r>
          </a:p>
        </p:txBody>
      </p:sp>
    </p:spTree>
    <p:extLst>
      <p:ext uri="{BB962C8B-B14F-4D97-AF65-F5344CB8AC3E}">
        <p14:creationId xmlns:p14="http://schemas.microsoft.com/office/powerpoint/2010/main" val="403808089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heel(1)">
                                      <p:cBhvr>
                                        <p:cTn id="4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381001" y="341314"/>
            <a:ext cx="5410199" cy="3754436"/>
          </a:xfrm>
        </p:spPr>
        <p:txBody>
          <a:bodyPr/>
          <a:lstStyle/>
          <a:p>
            <a:r>
              <a:rPr lang="ar-IQ" b="1" dirty="0">
                <a:solidFill>
                  <a:srgbClr val="C00000"/>
                </a:solidFill>
              </a:rPr>
              <a:t>الطالب المطبق هو سفير الكلية الى </a:t>
            </a:r>
            <a:r>
              <a:rPr lang="ar-IQ" b="1" dirty="0" smtClean="0">
                <a:solidFill>
                  <a:srgbClr val="C00000"/>
                </a:solidFill>
              </a:rPr>
              <a:t>المدرسة</a:t>
            </a:r>
            <a:br>
              <a:rPr lang="ar-IQ" b="1" dirty="0" smtClean="0">
                <a:solidFill>
                  <a:srgbClr val="C00000"/>
                </a:solidFill>
              </a:rPr>
            </a:br>
            <a:r>
              <a:rPr lang="ar-IQ" b="1" dirty="0" smtClean="0">
                <a:solidFill>
                  <a:srgbClr val="C00000"/>
                </a:solidFill>
              </a:rPr>
              <a:t> </a:t>
            </a:r>
            <a:br>
              <a:rPr lang="ar-IQ" b="1" dirty="0" smtClean="0">
                <a:solidFill>
                  <a:srgbClr val="C00000"/>
                </a:solidFill>
              </a:rPr>
            </a:br>
            <a:endParaRPr lang="ar-IQ" sz="2800" b="1" dirty="0">
              <a:solidFill>
                <a:srgbClr val="C00000"/>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742950"/>
            <a:ext cx="2495550" cy="1828800"/>
          </a:xfrm>
          <a:prstGeom prst="rect">
            <a:avLst/>
          </a:prstGeom>
        </p:spPr>
      </p:pic>
      <p:sp>
        <p:nvSpPr>
          <p:cNvPr id="6" name="شكل بيضاوي 5"/>
          <p:cNvSpPr/>
          <p:nvPr/>
        </p:nvSpPr>
        <p:spPr>
          <a:xfrm>
            <a:off x="1371600" y="2571750"/>
            <a:ext cx="3733800" cy="1524000"/>
          </a:xfrm>
          <a:prstGeom prst="ellipse">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ar-IQ" sz="3600" b="1" dirty="0">
                <a:solidFill>
                  <a:srgbClr val="C00000"/>
                </a:solidFill>
                <a:ea typeface="+mj-ea"/>
                <a:cs typeface="+mj-cs"/>
              </a:rPr>
              <a:t>اعداد</a:t>
            </a:r>
            <a:br>
              <a:rPr lang="ar-IQ" sz="3600" b="1" dirty="0">
                <a:solidFill>
                  <a:srgbClr val="C00000"/>
                </a:solidFill>
                <a:ea typeface="+mj-ea"/>
                <a:cs typeface="+mj-cs"/>
              </a:rPr>
            </a:br>
            <a:r>
              <a:rPr lang="ar-IQ" sz="2800" b="1" dirty="0" err="1">
                <a:solidFill>
                  <a:srgbClr val="C00000"/>
                </a:solidFill>
                <a:ea typeface="+mj-ea"/>
                <a:cs typeface="+mj-cs"/>
              </a:rPr>
              <a:t>أ.م.د</a:t>
            </a:r>
            <a:r>
              <a:rPr lang="ar-IQ" sz="2800" b="1" dirty="0">
                <a:solidFill>
                  <a:srgbClr val="C00000"/>
                </a:solidFill>
                <a:ea typeface="+mj-ea"/>
                <a:cs typeface="+mj-cs"/>
              </a:rPr>
              <a:t> نديمة بدر محمد</a:t>
            </a:r>
            <a:endParaRPr lang="ar-IQ" dirty="0">
              <a:solidFill>
                <a:srgbClr val="002060"/>
              </a:solidFill>
            </a:endParaRPr>
          </a:p>
        </p:txBody>
      </p:sp>
    </p:spTree>
    <p:extLst>
      <p:ext uri="{BB962C8B-B14F-4D97-AF65-F5344CB8AC3E}">
        <p14:creationId xmlns:p14="http://schemas.microsoft.com/office/powerpoint/2010/main" val="18369985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heel(1)">
                                      <p:cBhvr>
                                        <p:cTn id="3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IQ" b="1" dirty="0">
                <a:solidFill>
                  <a:srgbClr val="C00000"/>
                </a:solidFill>
              </a:rPr>
              <a:t>صفات الطالب </a:t>
            </a:r>
            <a:r>
              <a:rPr lang="ar-IQ" b="1" dirty="0" smtClean="0">
                <a:solidFill>
                  <a:srgbClr val="C00000"/>
                </a:solidFill>
              </a:rPr>
              <a:t>المطبق</a:t>
            </a:r>
            <a:endParaRPr lang="en-US" b="1" dirty="0">
              <a:solidFill>
                <a:srgbClr val="C00000"/>
              </a:solidFill>
            </a:endParaRPr>
          </a:p>
        </p:txBody>
      </p:sp>
      <p:grpSp>
        <p:nvGrpSpPr>
          <p:cNvPr id="69" name="Group 68"/>
          <p:cNvGrpSpPr/>
          <p:nvPr/>
        </p:nvGrpSpPr>
        <p:grpSpPr>
          <a:xfrm>
            <a:off x="1143000" y="1200150"/>
            <a:ext cx="2525445" cy="1264973"/>
            <a:chOff x="2959100" y="1485900"/>
            <a:chExt cx="2671763" cy="1338263"/>
          </a:xfrm>
        </p:grpSpPr>
        <p:sp>
          <p:nvSpPr>
            <p:cNvPr id="40" name="Freeform 5"/>
            <p:cNvSpPr>
              <a:spLocks/>
            </p:cNvSpPr>
            <p:nvPr/>
          </p:nvSpPr>
          <p:spPr bwMode="auto">
            <a:xfrm>
              <a:off x="5089525" y="1647825"/>
              <a:ext cx="541338" cy="885825"/>
            </a:xfrm>
            <a:custGeom>
              <a:avLst/>
              <a:gdLst>
                <a:gd name="T0" fmla="*/ 299 w 341"/>
                <a:gd name="T1" fmla="*/ 0 h 558"/>
                <a:gd name="T2" fmla="*/ 341 w 341"/>
                <a:gd name="T3" fmla="*/ 300 h 558"/>
                <a:gd name="T4" fmla="*/ 42 w 341"/>
                <a:gd name="T5" fmla="*/ 558 h 558"/>
                <a:gd name="T6" fmla="*/ 0 w 341"/>
                <a:gd name="T7" fmla="*/ 254 h 558"/>
                <a:gd name="T8" fmla="*/ 299 w 341"/>
                <a:gd name="T9" fmla="*/ 0 h 558"/>
              </a:gdLst>
              <a:ahLst/>
              <a:cxnLst>
                <a:cxn ang="0">
                  <a:pos x="T0" y="T1"/>
                </a:cxn>
                <a:cxn ang="0">
                  <a:pos x="T2" y="T3"/>
                </a:cxn>
                <a:cxn ang="0">
                  <a:pos x="T4" y="T5"/>
                </a:cxn>
                <a:cxn ang="0">
                  <a:pos x="T6" y="T7"/>
                </a:cxn>
                <a:cxn ang="0">
                  <a:pos x="T8" y="T9"/>
                </a:cxn>
              </a:cxnLst>
              <a:rect l="0" t="0" r="r" b="b"/>
              <a:pathLst>
                <a:path w="341" h="558">
                  <a:moveTo>
                    <a:pt x="299" y="0"/>
                  </a:moveTo>
                  <a:lnTo>
                    <a:pt x="341" y="300"/>
                  </a:lnTo>
                  <a:lnTo>
                    <a:pt x="42" y="558"/>
                  </a:lnTo>
                  <a:lnTo>
                    <a:pt x="0" y="254"/>
                  </a:lnTo>
                  <a:lnTo>
                    <a:pt x="299" y="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2" name="Freeform 61"/>
            <p:cNvSpPr>
              <a:spLocks/>
            </p:cNvSpPr>
            <p:nvPr/>
          </p:nvSpPr>
          <p:spPr bwMode="auto">
            <a:xfrm>
              <a:off x="3663950" y="2027513"/>
              <a:ext cx="1492250" cy="796650"/>
            </a:xfrm>
            <a:custGeom>
              <a:avLst/>
              <a:gdLst>
                <a:gd name="connsiteX0" fmla="*/ 1403350 w 1492250"/>
                <a:gd name="connsiteY0" fmla="*/ 23537 h 796650"/>
                <a:gd name="connsiteX1" fmla="*/ 1425575 w 1492250"/>
                <a:gd name="connsiteY1" fmla="*/ 23537 h 796650"/>
                <a:gd name="connsiteX2" fmla="*/ 1492250 w 1492250"/>
                <a:gd name="connsiteY2" fmla="*/ 506137 h 796650"/>
                <a:gd name="connsiteX3" fmla="*/ 1470025 w 1492250"/>
                <a:gd name="connsiteY3" fmla="*/ 499787 h 796650"/>
                <a:gd name="connsiteX4" fmla="*/ 1035178 w 1492250"/>
                <a:gd name="connsiteY4" fmla="*/ 949 h 796650"/>
                <a:gd name="connsiteX5" fmla="*/ 1402910 w 1492250"/>
                <a:gd name="connsiteY5" fmla="*/ 24130 h 796650"/>
                <a:gd name="connsiteX6" fmla="*/ 1470025 w 1492250"/>
                <a:gd name="connsiteY6" fmla="*/ 500010 h 796650"/>
                <a:gd name="connsiteX7" fmla="*/ 221501 w 1492250"/>
                <a:gd name="connsiteY7" fmla="*/ 699329 h 796650"/>
                <a:gd name="connsiteX8" fmla="*/ 84045 w 1492250"/>
                <a:gd name="connsiteY8" fmla="*/ 784881 h 796650"/>
                <a:gd name="connsiteX9" fmla="*/ 84138 w 1492250"/>
                <a:gd name="connsiteY9" fmla="*/ 785538 h 796650"/>
                <a:gd name="connsiteX10" fmla="*/ 66675 w 1492250"/>
                <a:gd name="connsiteY10" fmla="*/ 796650 h 796650"/>
                <a:gd name="connsiteX11" fmla="*/ 0 w 1492250"/>
                <a:gd name="connsiteY11" fmla="*/ 315638 h 796650"/>
                <a:gd name="connsiteX12" fmla="*/ 15875 w 1492250"/>
                <a:gd name="connsiteY12" fmla="*/ 304525 h 796650"/>
                <a:gd name="connsiteX13" fmla="*/ 19525 w 1492250"/>
                <a:gd name="connsiteY13" fmla="*/ 330244 h 796650"/>
                <a:gd name="connsiteX14" fmla="*/ 19414 w 1492250"/>
                <a:gd name="connsiteY14" fmla="*/ 329450 h 796650"/>
                <a:gd name="connsiteX15" fmla="*/ 15875 w 1492250"/>
                <a:gd name="connsiteY15" fmla="*/ 304060 h 796650"/>
                <a:gd name="connsiteX16" fmla="*/ 1035178 w 1492250"/>
                <a:gd name="connsiteY16" fmla="*/ 949 h 796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92250" h="796650">
                  <a:moveTo>
                    <a:pt x="1403350" y="23537"/>
                  </a:moveTo>
                  <a:lnTo>
                    <a:pt x="1425575" y="23537"/>
                  </a:lnTo>
                  <a:lnTo>
                    <a:pt x="1492250" y="506137"/>
                  </a:lnTo>
                  <a:lnTo>
                    <a:pt x="1470025" y="499787"/>
                  </a:lnTo>
                  <a:close/>
                  <a:moveTo>
                    <a:pt x="1035178" y="949"/>
                  </a:moveTo>
                  <a:cubicBezTo>
                    <a:pt x="1161018" y="-2813"/>
                    <a:pt x="1285460" y="4535"/>
                    <a:pt x="1402910" y="24130"/>
                  </a:cubicBezTo>
                  <a:cubicBezTo>
                    <a:pt x="1470025" y="500010"/>
                    <a:pt x="1470025" y="500010"/>
                    <a:pt x="1470025" y="500010"/>
                  </a:cubicBezTo>
                  <a:cubicBezTo>
                    <a:pt x="1063841" y="431428"/>
                    <a:pt x="567735" y="512870"/>
                    <a:pt x="221501" y="699329"/>
                  </a:cubicBezTo>
                  <a:lnTo>
                    <a:pt x="84045" y="784881"/>
                  </a:lnTo>
                  <a:lnTo>
                    <a:pt x="84138" y="785538"/>
                  </a:lnTo>
                  <a:lnTo>
                    <a:pt x="66675" y="796650"/>
                  </a:lnTo>
                  <a:lnTo>
                    <a:pt x="0" y="315638"/>
                  </a:lnTo>
                  <a:lnTo>
                    <a:pt x="15875" y="304525"/>
                  </a:lnTo>
                  <a:lnTo>
                    <a:pt x="19525" y="330244"/>
                  </a:lnTo>
                  <a:lnTo>
                    <a:pt x="19414" y="329450"/>
                  </a:lnTo>
                  <a:cubicBezTo>
                    <a:pt x="15875" y="304060"/>
                    <a:pt x="15875" y="304060"/>
                    <a:pt x="15875" y="304060"/>
                  </a:cubicBezTo>
                  <a:cubicBezTo>
                    <a:pt x="267555" y="123505"/>
                    <a:pt x="657658" y="12233"/>
                    <a:pt x="1035178" y="949"/>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43" name="Freeform 8"/>
            <p:cNvSpPr>
              <a:spLocks/>
            </p:cNvSpPr>
            <p:nvPr/>
          </p:nvSpPr>
          <p:spPr bwMode="auto">
            <a:xfrm>
              <a:off x="2959100" y="2174875"/>
              <a:ext cx="771525" cy="649288"/>
            </a:xfrm>
            <a:custGeom>
              <a:avLst/>
              <a:gdLst>
                <a:gd name="T0" fmla="*/ 444 w 486"/>
                <a:gd name="T1" fmla="*/ 106 h 409"/>
                <a:gd name="T2" fmla="*/ 486 w 486"/>
                <a:gd name="T3" fmla="*/ 409 h 409"/>
                <a:gd name="T4" fmla="*/ 46 w 486"/>
                <a:gd name="T5" fmla="*/ 303 h 409"/>
                <a:gd name="T6" fmla="*/ 0 w 486"/>
                <a:gd name="T7" fmla="*/ 0 h 409"/>
                <a:gd name="T8" fmla="*/ 444 w 486"/>
                <a:gd name="T9" fmla="*/ 106 h 409"/>
              </a:gdLst>
              <a:ahLst/>
              <a:cxnLst>
                <a:cxn ang="0">
                  <a:pos x="T0" y="T1"/>
                </a:cxn>
                <a:cxn ang="0">
                  <a:pos x="T2" y="T3"/>
                </a:cxn>
                <a:cxn ang="0">
                  <a:pos x="T4" y="T5"/>
                </a:cxn>
                <a:cxn ang="0">
                  <a:pos x="T6" y="T7"/>
                </a:cxn>
                <a:cxn ang="0">
                  <a:pos x="T8" y="T9"/>
                </a:cxn>
              </a:cxnLst>
              <a:rect l="0" t="0" r="r" b="b"/>
              <a:pathLst>
                <a:path w="486" h="409">
                  <a:moveTo>
                    <a:pt x="444" y="106"/>
                  </a:moveTo>
                  <a:lnTo>
                    <a:pt x="486" y="409"/>
                  </a:lnTo>
                  <a:lnTo>
                    <a:pt x="46" y="303"/>
                  </a:lnTo>
                  <a:lnTo>
                    <a:pt x="0" y="0"/>
                  </a:lnTo>
                  <a:lnTo>
                    <a:pt x="444" y="106"/>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45" name="Freeform 10"/>
            <p:cNvSpPr>
              <a:spLocks/>
            </p:cNvSpPr>
            <p:nvPr/>
          </p:nvSpPr>
          <p:spPr bwMode="auto">
            <a:xfrm>
              <a:off x="2959100" y="1485900"/>
              <a:ext cx="2605088" cy="857250"/>
            </a:xfrm>
            <a:custGeom>
              <a:avLst/>
              <a:gdLst>
                <a:gd name="T0" fmla="*/ 377 w 466"/>
                <a:gd name="T1" fmla="*/ 101 h 153"/>
                <a:gd name="T2" fmla="*/ 129 w 466"/>
                <a:gd name="T3" fmla="*/ 151 h 153"/>
                <a:gd name="T4" fmla="*/ 126 w 466"/>
                <a:gd name="T5" fmla="*/ 153 h 153"/>
                <a:gd name="T6" fmla="*/ 0 w 466"/>
                <a:gd name="T7" fmla="*/ 123 h 153"/>
                <a:gd name="T8" fmla="*/ 13 w 466"/>
                <a:gd name="T9" fmla="*/ 114 h 153"/>
                <a:gd name="T10" fmla="*/ 448 w 466"/>
                <a:gd name="T11" fmla="*/ 25 h 153"/>
                <a:gd name="T12" fmla="*/ 466 w 466"/>
                <a:gd name="T13" fmla="*/ 29 h 153"/>
                <a:gd name="T14" fmla="*/ 381 w 466"/>
                <a:gd name="T15" fmla="*/ 101 h 153"/>
                <a:gd name="T16" fmla="*/ 377 w 466"/>
                <a:gd name="T17" fmla="*/ 10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6" h="153">
                  <a:moveTo>
                    <a:pt x="377" y="101"/>
                  </a:moveTo>
                  <a:cubicBezTo>
                    <a:pt x="293" y="87"/>
                    <a:pt x="189" y="108"/>
                    <a:pt x="129" y="151"/>
                  </a:cubicBezTo>
                  <a:cubicBezTo>
                    <a:pt x="126" y="153"/>
                    <a:pt x="126" y="153"/>
                    <a:pt x="126" y="153"/>
                  </a:cubicBezTo>
                  <a:cubicBezTo>
                    <a:pt x="0" y="123"/>
                    <a:pt x="0" y="123"/>
                    <a:pt x="0" y="123"/>
                  </a:cubicBezTo>
                  <a:cubicBezTo>
                    <a:pt x="13" y="114"/>
                    <a:pt x="13" y="114"/>
                    <a:pt x="13" y="114"/>
                  </a:cubicBezTo>
                  <a:cubicBezTo>
                    <a:pt x="119" y="38"/>
                    <a:pt x="302" y="0"/>
                    <a:pt x="448" y="25"/>
                  </a:cubicBezTo>
                  <a:cubicBezTo>
                    <a:pt x="466" y="29"/>
                    <a:pt x="466" y="29"/>
                    <a:pt x="466" y="29"/>
                  </a:cubicBezTo>
                  <a:cubicBezTo>
                    <a:pt x="381" y="101"/>
                    <a:pt x="381" y="101"/>
                    <a:pt x="381" y="101"/>
                  </a:cubicBezTo>
                  <a:lnTo>
                    <a:pt x="377" y="101"/>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68" name="Group 67"/>
          <p:cNvGrpSpPr/>
          <p:nvPr/>
        </p:nvGrpSpPr>
        <p:grpSpPr>
          <a:xfrm>
            <a:off x="3124200" y="1352550"/>
            <a:ext cx="1395522" cy="1658119"/>
            <a:chOff x="5233988" y="1681163"/>
            <a:chExt cx="1476375" cy="1754188"/>
          </a:xfrm>
        </p:grpSpPr>
        <p:sp>
          <p:nvSpPr>
            <p:cNvPr id="63" name="Freeform 62"/>
            <p:cNvSpPr>
              <a:spLocks/>
            </p:cNvSpPr>
            <p:nvPr/>
          </p:nvSpPr>
          <p:spPr bwMode="auto">
            <a:xfrm>
              <a:off x="5233988" y="2090738"/>
              <a:ext cx="485775" cy="839787"/>
            </a:xfrm>
            <a:custGeom>
              <a:avLst/>
              <a:gdLst>
                <a:gd name="connsiteX0" fmla="*/ 0 w 485775"/>
                <a:gd name="connsiteY0" fmla="*/ 0 h 839787"/>
                <a:gd name="connsiteX1" fmla="*/ 22225 w 485775"/>
                <a:gd name="connsiteY1" fmla="*/ 4763 h 839787"/>
                <a:gd name="connsiteX2" fmla="*/ 22229 w 485775"/>
                <a:gd name="connsiteY2" fmla="*/ 4789 h 839787"/>
                <a:gd name="connsiteX3" fmla="*/ 22225 w 485775"/>
                <a:gd name="connsiteY3" fmla="*/ 4762 h 839787"/>
                <a:gd name="connsiteX4" fmla="*/ 418756 w 485775"/>
                <a:gd name="connsiteY4" fmla="*/ 357826 h 839787"/>
                <a:gd name="connsiteX5" fmla="*/ 485775 w 485775"/>
                <a:gd name="connsiteY5" fmla="*/ 839787 h 839787"/>
                <a:gd name="connsiteX6" fmla="*/ 89245 w 485775"/>
                <a:gd name="connsiteY6" fmla="*/ 481119 h 839787"/>
                <a:gd name="connsiteX7" fmla="*/ 89193 w 485775"/>
                <a:gd name="connsiteY7" fmla="*/ 480754 h 839787"/>
                <a:gd name="connsiteX8" fmla="*/ 66676 w 485775"/>
                <a:gd name="connsiteY8" fmla="*/ 476251 h 839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5775" h="839787">
                  <a:moveTo>
                    <a:pt x="0" y="0"/>
                  </a:moveTo>
                  <a:lnTo>
                    <a:pt x="22225" y="4763"/>
                  </a:lnTo>
                  <a:lnTo>
                    <a:pt x="22229" y="4789"/>
                  </a:lnTo>
                  <a:lnTo>
                    <a:pt x="22225" y="4762"/>
                  </a:lnTo>
                  <a:cubicBezTo>
                    <a:pt x="262378" y="77617"/>
                    <a:pt x="396416" y="212117"/>
                    <a:pt x="418756" y="357826"/>
                  </a:cubicBezTo>
                  <a:cubicBezTo>
                    <a:pt x="441096" y="520348"/>
                    <a:pt x="463435" y="677266"/>
                    <a:pt x="485775" y="839787"/>
                  </a:cubicBezTo>
                  <a:cubicBezTo>
                    <a:pt x="463435" y="688474"/>
                    <a:pt x="329397" y="559577"/>
                    <a:pt x="89245" y="481119"/>
                  </a:cubicBezTo>
                  <a:lnTo>
                    <a:pt x="89193" y="480754"/>
                  </a:lnTo>
                  <a:lnTo>
                    <a:pt x="66676" y="476251"/>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49" name="Freeform 14"/>
            <p:cNvSpPr>
              <a:spLocks/>
            </p:cNvSpPr>
            <p:nvPr/>
          </p:nvSpPr>
          <p:spPr bwMode="auto">
            <a:xfrm>
              <a:off x="5508625" y="2784475"/>
              <a:ext cx="771525" cy="650875"/>
            </a:xfrm>
            <a:custGeom>
              <a:avLst/>
              <a:gdLst>
                <a:gd name="T0" fmla="*/ 440 w 486"/>
                <a:gd name="T1" fmla="*/ 110 h 410"/>
                <a:gd name="T2" fmla="*/ 486 w 486"/>
                <a:gd name="T3" fmla="*/ 410 h 410"/>
                <a:gd name="T4" fmla="*/ 42 w 486"/>
                <a:gd name="T5" fmla="*/ 304 h 410"/>
                <a:gd name="T6" fmla="*/ 0 w 486"/>
                <a:gd name="T7" fmla="*/ 0 h 410"/>
                <a:gd name="T8" fmla="*/ 440 w 486"/>
                <a:gd name="T9" fmla="*/ 110 h 410"/>
              </a:gdLst>
              <a:ahLst/>
              <a:cxnLst>
                <a:cxn ang="0">
                  <a:pos x="T0" y="T1"/>
                </a:cxn>
                <a:cxn ang="0">
                  <a:pos x="T2" y="T3"/>
                </a:cxn>
                <a:cxn ang="0">
                  <a:pos x="T4" y="T5"/>
                </a:cxn>
                <a:cxn ang="0">
                  <a:pos x="T6" y="T7"/>
                </a:cxn>
                <a:cxn ang="0">
                  <a:pos x="T8" y="T9"/>
                </a:cxn>
              </a:cxnLst>
              <a:rect l="0" t="0" r="r" b="b"/>
              <a:pathLst>
                <a:path w="486" h="410">
                  <a:moveTo>
                    <a:pt x="440" y="110"/>
                  </a:moveTo>
                  <a:lnTo>
                    <a:pt x="486" y="410"/>
                  </a:lnTo>
                  <a:lnTo>
                    <a:pt x="42" y="304"/>
                  </a:lnTo>
                  <a:lnTo>
                    <a:pt x="0" y="0"/>
                  </a:lnTo>
                  <a:lnTo>
                    <a:pt x="440" y="110"/>
                  </a:ln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4" name="Freeform 63"/>
            <p:cNvSpPr>
              <a:spLocks/>
            </p:cNvSpPr>
            <p:nvPr/>
          </p:nvSpPr>
          <p:spPr bwMode="auto">
            <a:xfrm>
              <a:off x="6207125" y="2332038"/>
              <a:ext cx="363631" cy="1103313"/>
            </a:xfrm>
            <a:custGeom>
              <a:avLst/>
              <a:gdLst>
                <a:gd name="connsiteX0" fmla="*/ 61913 w 363631"/>
                <a:gd name="connsiteY0" fmla="*/ 571500 h 1103313"/>
                <a:gd name="connsiteX1" fmla="*/ 128588 w 363631"/>
                <a:gd name="connsiteY1" fmla="*/ 1046163 h 1103313"/>
                <a:gd name="connsiteX2" fmla="*/ 73026 w 363631"/>
                <a:gd name="connsiteY2" fmla="*/ 1103313 h 1103313"/>
                <a:gd name="connsiteX3" fmla="*/ 0 w 363631"/>
                <a:gd name="connsiteY3" fmla="*/ 627063 h 1103313"/>
                <a:gd name="connsiteX4" fmla="*/ 291797 w 363631"/>
                <a:gd name="connsiteY4" fmla="*/ 11779 h 1103313"/>
                <a:gd name="connsiteX5" fmla="*/ 296425 w 363631"/>
                <a:gd name="connsiteY5" fmla="*/ 22378 h 1103313"/>
                <a:gd name="connsiteX6" fmla="*/ 357845 w 363631"/>
                <a:gd name="connsiteY6" fmla="*/ 481123 h 1103313"/>
                <a:gd name="connsiteX7" fmla="*/ 128917 w 363631"/>
                <a:gd name="connsiteY7" fmla="*/ 1046163 h 1103313"/>
                <a:gd name="connsiteX8" fmla="*/ 61913 w 363631"/>
                <a:gd name="connsiteY8" fmla="*/ 570634 h 1103313"/>
                <a:gd name="connsiteX9" fmla="*/ 296349 w 363631"/>
                <a:gd name="connsiteY9" fmla="*/ 67887 h 1103313"/>
                <a:gd name="connsiteX10" fmla="*/ 290842 w 363631"/>
                <a:gd name="connsiteY10" fmla="*/ 0 h 1103313"/>
                <a:gd name="connsiteX11" fmla="*/ 291797 w 363631"/>
                <a:gd name="connsiteY11" fmla="*/ 11779 h 1103313"/>
                <a:gd name="connsiteX12" fmla="*/ 291540 w 363631"/>
                <a:gd name="connsiteY12" fmla="*/ 11189 h 1103313"/>
                <a:gd name="connsiteX13" fmla="*/ 290842 w 363631"/>
                <a:gd name="connsiteY13" fmla="*/ 0 h 1103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3631" h="1103313">
                  <a:moveTo>
                    <a:pt x="61913" y="571500"/>
                  </a:moveTo>
                  <a:lnTo>
                    <a:pt x="128588" y="1046163"/>
                  </a:lnTo>
                  <a:lnTo>
                    <a:pt x="73026" y="1103313"/>
                  </a:lnTo>
                  <a:lnTo>
                    <a:pt x="0" y="627063"/>
                  </a:lnTo>
                  <a:close/>
                  <a:moveTo>
                    <a:pt x="291797" y="11779"/>
                  </a:moveTo>
                  <a:lnTo>
                    <a:pt x="296425" y="22378"/>
                  </a:lnTo>
                  <a:cubicBezTo>
                    <a:pt x="313176" y="173428"/>
                    <a:pt x="335511" y="324478"/>
                    <a:pt x="357845" y="481123"/>
                  </a:cubicBezTo>
                  <a:cubicBezTo>
                    <a:pt x="385763" y="660146"/>
                    <a:pt x="313176" y="855952"/>
                    <a:pt x="128917" y="1046163"/>
                  </a:cubicBezTo>
                  <a:cubicBezTo>
                    <a:pt x="61913" y="570634"/>
                    <a:pt x="61913" y="570634"/>
                    <a:pt x="61913" y="570634"/>
                  </a:cubicBezTo>
                  <a:cubicBezTo>
                    <a:pt x="218255" y="399304"/>
                    <a:pt x="297647" y="227974"/>
                    <a:pt x="296349" y="67887"/>
                  </a:cubicBezTo>
                  <a:close/>
                  <a:moveTo>
                    <a:pt x="290842" y="0"/>
                  </a:moveTo>
                  <a:lnTo>
                    <a:pt x="291797" y="11779"/>
                  </a:lnTo>
                  <a:lnTo>
                    <a:pt x="291540" y="11189"/>
                  </a:lnTo>
                  <a:cubicBezTo>
                    <a:pt x="290842" y="6993"/>
                    <a:pt x="290842" y="2797"/>
                    <a:pt x="290842" y="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1" name="Freeform 16"/>
            <p:cNvSpPr>
              <a:spLocks/>
            </p:cNvSpPr>
            <p:nvPr/>
          </p:nvSpPr>
          <p:spPr bwMode="auto">
            <a:xfrm>
              <a:off x="5233988" y="1681163"/>
              <a:ext cx="1476375" cy="1277938"/>
            </a:xfrm>
            <a:custGeom>
              <a:avLst/>
              <a:gdLst>
                <a:gd name="T0" fmla="*/ 4 w 264"/>
                <a:gd name="T1" fmla="*/ 74 h 228"/>
                <a:gd name="T2" fmla="*/ 0 w 264"/>
                <a:gd name="T3" fmla="*/ 73 h 228"/>
                <a:gd name="T4" fmla="*/ 85 w 264"/>
                <a:gd name="T5" fmla="*/ 0 h 228"/>
                <a:gd name="T6" fmla="*/ 101 w 264"/>
                <a:gd name="T7" fmla="*/ 4 h 228"/>
                <a:gd name="T8" fmla="*/ 185 w 264"/>
                <a:gd name="T9" fmla="*/ 218 h 228"/>
                <a:gd name="T10" fmla="*/ 174 w 264"/>
                <a:gd name="T11" fmla="*/ 228 h 228"/>
                <a:gd name="T12" fmla="*/ 49 w 264"/>
                <a:gd name="T13" fmla="*/ 197 h 228"/>
                <a:gd name="T14" fmla="*/ 52 w 264"/>
                <a:gd name="T15" fmla="*/ 195 h 228"/>
                <a:gd name="T16" fmla="*/ 4 w 264"/>
                <a:gd name="T17" fmla="*/ 7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4" h="228">
                  <a:moveTo>
                    <a:pt x="4" y="74"/>
                  </a:moveTo>
                  <a:cubicBezTo>
                    <a:pt x="0" y="73"/>
                    <a:pt x="0" y="73"/>
                    <a:pt x="0" y="73"/>
                  </a:cubicBezTo>
                  <a:cubicBezTo>
                    <a:pt x="85" y="0"/>
                    <a:pt x="85" y="0"/>
                    <a:pt x="85" y="0"/>
                  </a:cubicBezTo>
                  <a:cubicBezTo>
                    <a:pt x="101" y="4"/>
                    <a:pt x="101" y="4"/>
                    <a:pt x="101" y="4"/>
                  </a:cubicBezTo>
                  <a:cubicBezTo>
                    <a:pt x="229" y="45"/>
                    <a:pt x="264" y="135"/>
                    <a:pt x="185" y="218"/>
                  </a:cubicBezTo>
                  <a:cubicBezTo>
                    <a:pt x="174" y="228"/>
                    <a:pt x="174" y="228"/>
                    <a:pt x="174" y="228"/>
                  </a:cubicBezTo>
                  <a:cubicBezTo>
                    <a:pt x="49" y="197"/>
                    <a:pt x="49" y="197"/>
                    <a:pt x="49" y="197"/>
                  </a:cubicBezTo>
                  <a:cubicBezTo>
                    <a:pt x="52" y="195"/>
                    <a:pt x="52" y="195"/>
                    <a:pt x="52" y="195"/>
                  </a:cubicBezTo>
                  <a:cubicBezTo>
                    <a:pt x="96" y="148"/>
                    <a:pt x="76" y="97"/>
                    <a:pt x="4" y="7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70" name="Group 69"/>
          <p:cNvGrpSpPr/>
          <p:nvPr/>
        </p:nvGrpSpPr>
        <p:grpSpPr>
          <a:xfrm>
            <a:off x="685800" y="1809750"/>
            <a:ext cx="1463048" cy="1662621"/>
            <a:chOff x="2362200" y="2259013"/>
            <a:chExt cx="1547813" cy="1758950"/>
          </a:xfrm>
        </p:grpSpPr>
        <p:sp>
          <p:nvSpPr>
            <p:cNvPr id="67" name="Freeform 66"/>
            <p:cNvSpPr>
              <a:spLocks/>
            </p:cNvSpPr>
            <p:nvPr/>
          </p:nvSpPr>
          <p:spPr bwMode="auto">
            <a:xfrm>
              <a:off x="3416128" y="2427288"/>
              <a:ext cx="214485" cy="817563"/>
            </a:xfrm>
            <a:custGeom>
              <a:avLst/>
              <a:gdLst>
                <a:gd name="connsiteX0" fmla="*/ 136196 w 214485"/>
                <a:gd name="connsiteY0" fmla="*/ 15875 h 817563"/>
                <a:gd name="connsiteX1" fmla="*/ 203372 w 214485"/>
                <a:gd name="connsiteY1" fmla="*/ 492403 h 817563"/>
                <a:gd name="connsiteX2" fmla="*/ 74617 w 214485"/>
                <a:gd name="connsiteY2" fmla="*/ 817563 h 817563"/>
                <a:gd name="connsiteX3" fmla="*/ 69019 w 214485"/>
                <a:gd name="connsiteY3" fmla="*/ 795138 h 817563"/>
                <a:gd name="connsiteX4" fmla="*/ 1843 w 214485"/>
                <a:gd name="connsiteY4" fmla="*/ 341035 h 817563"/>
                <a:gd name="connsiteX5" fmla="*/ 136196 w 214485"/>
                <a:gd name="connsiteY5" fmla="*/ 15875 h 817563"/>
                <a:gd name="connsiteX6" fmla="*/ 147810 w 214485"/>
                <a:gd name="connsiteY6" fmla="*/ 0 h 817563"/>
                <a:gd name="connsiteX7" fmla="*/ 214485 w 214485"/>
                <a:gd name="connsiteY7" fmla="*/ 481013 h 817563"/>
                <a:gd name="connsiteX8" fmla="*/ 203373 w 214485"/>
                <a:gd name="connsiteY8" fmla="*/ 492125 h 817563"/>
                <a:gd name="connsiteX9" fmla="*/ 136697 w 214485"/>
                <a:gd name="connsiteY9" fmla="*/ 15875 h 817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4485" h="817563">
                  <a:moveTo>
                    <a:pt x="136196" y="15875"/>
                  </a:moveTo>
                  <a:cubicBezTo>
                    <a:pt x="203372" y="492403"/>
                    <a:pt x="203372" y="492403"/>
                    <a:pt x="203372" y="492403"/>
                  </a:cubicBezTo>
                  <a:cubicBezTo>
                    <a:pt x="97009" y="604527"/>
                    <a:pt x="57823" y="716651"/>
                    <a:pt x="74617" y="817563"/>
                  </a:cubicBezTo>
                  <a:cubicBezTo>
                    <a:pt x="69019" y="811957"/>
                    <a:pt x="69019" y="800745"/>
                    <a:pt x="69019" y="795138"/>
                  </a:cubicBezTo>
                  <a:cubicBezTo>
                    <a:pt x="46627" y="643771"/>
                    <a:pt x="24235" y="492403"/>
                    <a:pt x="1843" y="341035"/>
                  </a:cubicBezTo>
                  <a:cubicBezTo>
                    <a:pt x="-9353" y="234517"/>
                    <a:pt x="29833" y="122393"/>
                    <a:pt x="136196" y="15875"/>
                  </a:cubicBezTo>
                  <a:close/>
                  <a:moveTo>
                    <a:pt x="147810" y="0"/>
                  </a:moveTo>
                  <a:lnTo>
                    <a:pt x="214485" y="481013"/>
                  </a:lnTo>
                  <a:lnTo>
                    <a:pt x="203373" y="492125"/>
                  </a:lnTo>
                  <a:lnTo>
                    <a:pt x="136697" y="15875"/>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5" name="Freeform 20"/>
            <p:cNvSpPr>
              <a:spLocks/>
            </p:cNvSpPr>
            <p:nvPr/>
          </p:nvSpPr>
          <p:spPr bwMode="auto">
            <a:xfrm>
              <a:off x="3367088" y="3127375"/>
              <a:ext cx="542925" cy="890588"/>
            </a:xfrm>
            <a:custGeom>
              <a:avLst/>
              <a:gdLst>
                <a:gd name="T0" fmla="*/ 296 w 342"/>
                <a:gd name="T1" fmla="*/ 0 h 561"/>
                <a:gd name="T2" fmla="*/ 342 w 342"/>
                <a:gd name="T3" fmla="*/ 303 h 561"/>
                <a:gd name="T4" fmla="*/ 43 w 342"/>
                <a:gd name="T5" fmla="*/ 561 h 561"/>
                <a:gd name="T6" fmla="*/ 0 w 342"/>
                <a:gd name="T7" fmla="*/ 257 h 561"/>
                <a:gd name="T8" fmla="*/ 296 w 342"/>
                <a:gd name="T9" fmla="*/ 0 h 561"/>
              </a:gdLst>
              <a:ahLst/>
              <a:cxnLst>
                <a:cxn ang="0">
                  <a:pos x="T0" y="T1"/>
                </a:cxn>
                <a:cxn ang="0">
                  <a:pos x="T2" y="T3"/>
                </a:cxn>
                <a:cxn ang="0">
                  <a:pos x="T4" y="T5"/>
                </a:cxn>
                <a:cxn ang="0">
                  <a:pos x="T6" y="T7"/>
                </a:cxn>
                <a:cxn ang="0">
                  <a:pos x="T8" y="T9"/>
                </a:cxn>
              </a:cxnLst>
              <a:rect l="0" t="0" r="r" b="b"/>
              <a:pathLst>
                <a:path w="342" h="561">
                  <a:moveTo>
                    <a:pt x="296" y="0"/>
                  </a:moveTo>
                  <a:lnTo>
                    <a:pt x="342" y="303"/>
                  </a:lnTo>
                  <a:lnTo>
                    <a:pt x="43" y="561"/>
                  </a:lnTo>
                  <a:lnTo>
                    <a:pt x="0" y="257"/>
                  </a:lnTo>
                  <a:lnTo>
                    <a:pt x="296" y="0"/>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6" name="Freeform 65"/>
            <p:cNvSpPr>
              <a:spLocks/>
            </p:cNvSpPr>
            <p:nvPr/>
          </p:nvSpPr>
          <p:spPr bwMode="auto">
            <a:xfrm>
              <a:off x="2573338" y="2886075"/>
              <a:ext cx="862013" cy="1131888"/>
            </a:xfrm>
            <a:custGeom>
              <a:avLst/>
              <a:gdLst>
                <a:gd name="connsiteX0" fmla="*/ 0 w 862013"/>
                <a:gd name="connsiteY0" fmla="*/ 0 h 1131888"/>
                <a:gd name="connsiteX1" fmla="*/ 699601 w 862013"/>
                <a:gd name="connsiteY1" fmla="*/ 621664 h 1131888"/>
                <a:gd name="connsiteX2" fmla="*/ 699739 w 862013"/>
                <a:gd name="connsiteY2" fmla="*/ 622651 h 1131888"/>
                <a:gd name="connsiteX3" fmla="*/ 793750 w 862013"/>
                <a:gd name="connsiteY3" fmla="*/ 649288 h 1131888"/>
                <a:gd name="connsiteX4" fmla="*/ 862013 w 862013"/>
                <a:gd name="connsiteY4" fmla="*/ 1131888 h 1131888"/>
                <a:gd name="connsiteX5" fmla="*/ 766763 w 862013"/>
                <a:gd name="connsiteY5" fmla="*/ 1103313 h 1131888"/>
                <a:gd name="connsiteX6" fmla="*/ 766763 w 862013"/>
                <a:gd name="connsiteY6" fmla="*/ 1103313 h 1131888"/>
                <a:gd name="connsiteX7" fmla="*/ 617802 w 862013"/>
                <a:gd name="connsiteY7" fmla="*/ 1048576 h 1131888"/>
                <a:gd name="connsiteX8" fmla="*/ 72758 w 862013"/>
                <a:gd name="connsiteY8" fmla="*/ 481649 h 1131888"/>
                <a:gd name="connsiteX9" fmla="*/ 0 w 862013"/>
                <a:gd name="connsiteY9" fmla="*/ 0 h 1131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62013" h="1131888">
                  <a:moveTo>
                    <a:pt x="0" y="0"/>
                  </a:moveTo>
                  <a:cubicBezTo>
                    <a:pt x="39178" y="257626"/>
                    <a:pt x="279840" y="487250"/>
                    <a:pt x="699601" y="621664"/>
                  </a:cubicBezTo>
                  <a:lnTo>
                    <a:pt x="699739" y="622651"/>
                  </a:lnTo>
                  <a:lnTo>
                    <a:pt x="793750" y="649288"/>
                  </a:lnTo>
                  <a:lnTo>
                    <a:pt x="862013" y="1131888"/>
                  </a:lnTo>
                  <a:lnTo>
                    <a:pt x="766763" y="1103313"/>
                  </a:lnTo>
                  <a:lnTo>
                    <a:pt x="766763" y="1103313"/>
                  </a:lnTo>
                  <a:lnTo>
                    <a:pt x="617802" y="1048576"/>
                  </a:lnTo>
                  <a:cubicBezTo>
                    <a:pt x="290072" y="911056"/>
                    <a:pt x="102142" y="707073"/>
                    <a:pt x="72758" y="481649"/>
                  </a:cubicBezTo>
                  <a:cubicBezTo>
                    <a:pt x="44774" y="319233"/>
                    <a:pt x="22387" y="162417"/>
                    <a:pt x="0" y="0"/>
                  </a:cubicBez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7" name="Freeform 22"/>
            <p:cNvSpPr>
              <a:spLocks/>
            </p:cNvSpPr>
            <p:nvPr/>
          </p:nvSpPr>
          <p:spPr bwMode="auto">
            <a:xfrm>
              <a:off x="2362200" y="2259013"/>
              <a:ext cx="1474788" cy="1276350"/>
            </a:xfrm>
            <a:custGeom>
              <a:avLst/>
              <a:gdLst>
                <a:gd name="T0" fmla="*/ 163 w 264"/>
                <a:gd name="T1" fmla="*/ 223 h 228"/>
                <a:gd name="T2" fmla="*/ 79 w 264"/>
                <a:gd name="T3" fmla="*/ 10 h 228"/>
                <a:gd name="T4" fmla="*/ 90 w 264"/>
                <a:gd name="T5" fmla="*/ 0 h 228"/>
                <a:gd name="T6" fmla="*/ 215 w 264"/>
                <a:gd name="T7" fmla="*/ 30 h 228"/>
                <a:gd name="T8" fmla="*/ 213 w 264"/>
                <a:gd name="T9" fmla="*/ 33 h 228"/>
                <a:gd name="T10" fmla="*/ 261 w 264"/>
                <a:gd name="T11" fmla="*/ 154 h 228"/>
                <a:gd name="T12" fmla="*/ 264 w 264"/>
                <a:gd name="T13" fmla="*/ 155 h 228"/>
                <a:gd name="T14" fmla="*/ 180 w 264"/>
                <a:gd name="T15" fmla="*/ 228 h 228"/>
                <a:gd name="T16" fmla="*/ 163 w 264"/>
                <a:gd name="T17" fmla="*/ 22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4" h="228">
                  <a:moveTo>
                    <a:pt x="163" y="223"/>
                  </a:moveTo>
                  <a:cubicBezTo>
                    <a:pt x="36" y="183"/>
                    <a:pt x="0" y="93"/>
                    <a:pt x="79" y="10"/>
                  </a:cubicBezTo>
                  <a:cubicBezTo>
                    <a:pt x="90" y="0"/>
                    <a:pt x="90" y="0"/>
                    <a:pt x="90" y="0"/>
                  </a:cubicBezTo>
                  <a:cubicBezTo>
                    <a:pt x="215" y="30"/>
                    <a:pt x="215" y="30"/>
                    <a:pt x="215" y="30"/>
                  </a:cubicBezTo>
                  <a:cubicBezTo>
                    <a:pt x="213" y="33"/>
                    <a:pt x="213" y="33"/>
                    <a:pt x="213" y="33"/>
                  </a:cubicBezTo>
                  <a:cubicBezTo>
                    <a:pt x="168" y="80"/>
                    <a:pt x="188" y="131"/>
                    <a:pt x="261" y="154"/>
                  </a:cubicBezTo>
                  <a:cubicBezTo>
                    <a:pt x="264" y="155"/>
                    <a:pt x="264" y="155"/>
                    <a:pt x="264" y="155"/>
                  </a:cubicBezTo>
                  <a:cubicBezTo>
                    <a:pt x="180" y="228"/>
                    <a:pt x="180" y="228"/>
                    <a:pt x="180" y="228"/>
                  </a:cubicBezTo>
                  <a:lnTo>
                    <a:pt x="163" y="223"/>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grpSp>
        <p:nvGrpSpPr>
          <p:cNvPr id="71" name="Group 70"/>
          <p:cNvGrpSpPr/>
          <p:nvPr/>
        </p:nvGrpSpPr>
        <p:grpSpPr>
          <a:xfrm>
            <a:off x="1600200" y="2343150"/>
            <a:ext cx="2525444" cy="1175086"/>
            <a:chOff x="3506787" y="2868613"/>
            <a:chExt cx="2671762" cy="1243168"/>
          </a:xfrm>
        </p:grpSpPr>
        <p:sp>
          <p:nvSpPr>
            <p:cNvPr id="65" name="Freeform 64"/>
            <p:cNvSpPr>
              <a:spLocks/>
            </p:cNvSpPr>
            <p:nvPr/>
          </p:nvSpPr>
          <p:spPr bwMode="auto">
            <a:xfrm>
              <a:off x="3506787" y="3043238"/>
              <a:ext cx="2671762" cy="1068543"/>
            </a:xfrm>
            <a:custGeom>
              <a:avLst/>
              <a:gdLst>
                <a:gd name="connsiteX0" fmla="*/ 2605087 w 2671762"/>
                <a:gd name="connsiteY0" fmla="*/ 0 h 1068543"/>
                <a:gd name="connsiteX1" fmla="*/ 2671762 w 2671762"/>
                <a:gd name="connsiteY1" fmla="*/ 476250 h 1068543"/>
                <a:gd name="connsiteX2" fmla="*/ 2605087 w 2671762"/>
                <a:gd name="connsiteY2" fmla="*/ 531813 h 1068543"/>
                <a:gd name="connsiteX3" fmla="*/ 2605049 w 2671762"/>
                <a:gd name="connsiteY3" fmla="*/ 531534 h 1068543"/>
                <a:gd name="connsiteX4" fmla="*/ 2362190 w 2671762"/>
                <a:gd name="connsiteY4" fmla="*/ 680836 h 1068543"/>
                <a:gd name="connsiteX5" fmla="*/ 168658 w 2671762"/>
                <a:gd name="connsiteY5" fmla="*/ 1025023 h 1068543"/>
                <a:gd name="connsiteX6" fmla="*/ 123391 w 2671762"/>
                <a:gd name="connsiteY6" fmla="*/ 703234 h 1068543"/>
                <a:gd name="connsiteX7" fmla="*/ 120490 w 2671762"/>
                <a:gd name="connsiteY7" fmla="*/ 682614 h 1068543"/>
                <a:gd name="connsiteX8" fmla="*/ 168275 w 2671762"/>
                <a:gd name="connsiteY8" fmla="*/ 1023937 h 1068543"/>
                <a:gd name="connsiteX9" fmla="*/ 68263 w 2671762"/>
                <a:gd name="connsiteY9" fmla="*/ 1008062 h 1068543"/>
                <a:gd name="connsiteX10" fmla="*/ 0 w 2671762"/>
                <a:gd name="connsiteY10" fmla="*/ 525462 h 1068543"/>
                <a:gd name="connsiteX11" fmla="*/ 101600 w 2671762"/>
                <a:gd name="connsiteY11" fmla="*/ 547687 h 1068543"/>
                <a:gd name="connsiteX12" fmla="*/ 101692 w 2671762"/>
                <a:gd name="connsiteY12" fmla="*/ 548346 h 1068543"/>
                <a:gd name="connsiteX13" fmla="*/ 256844 w 2671762"/>
                <a:gd name="connsiteY13" fmla="*/ 569591 h 1068543"/>
                <a:gd name="connsiteX14" fmla="*/ 2538030 w 2671762"/>
                <a:gd name="connsiteY14" fmla="*/ 49212 h 1068543"/>
                <a:gd name="connsiteX15" fmla="*/ 2596706 w 2671762"/>
                <a:gd name="connsiteY15" fmla="*/ 471222 h 1068543"/>
                <a:gd name="connsiteX16" fmla="*/ 2598303 w 2671762"/>
                <a:gd name="connsiteY16" fmla="*/ 482711 h 1068543"/>
                <a:gd name="connsiteX17" fmla="*/ 2538412 w 2671762"/>
                <a:gd name="connsiteY17" fmla="*/ 49212 h 1068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671762" h="1068543">
                  <a:moveTo>
                    <a:pt x="2605087" y="0"/>
                  </a:moveTo>
                  <a:lnTo>
                    <a:pt x="2671762" y="476250"/>
                  </a:lnTo>
                  <a:lnTo>
                    <a:pt x="2605087" y="531813"/>
                  </a:lnTo>
                  <a:lnTo>
                    <a:pt x="2605049" y="531534"/>
                  </a:lnTo>
                  <a:lnTo>
                    <a:pt x="2362190" y="680836"/>
                  </a:lnTo>
                  <a:cubicBezTo>
                    <a:pt x="1754730" y="1004167"/>
                    <a:pt x="882543" y="1147700"/>
                    <a:pt x="168658" y="1025023"/>
                  </a:cubicBezTo>
                  <a:cubicBezTo>
                    <a:pt x="147702" y="876057"/>
                    <a:pt x="133295" y="773644"/>
                    <a:pt x="123391" y="703234"/>
                  </a:cubicBezTo>
                  <a:lnTo>
                    <a:pt x="120490" y="682614"/>
                  </a:lnTo>
                  <a:lnTo>
                    <a:pt x="168275" y="1023937"/>
                  </a:lnTo>
                  <a:lnTo>
                    <a:pt x="68263" y="1008062"/>
                  </a:lnTo>
                  <a:lnTo>
                    <a:pt x="0" y="525462"/>
                  </a:lnTo>
                  <a:lnTo>
                    <a:pt x="101600" y="547687"/>
                  </a:lnTo>
                  <a:lnTo>
                    <a:pt x="101692" y="548346"/>
                  </a:lnTo>
                  <a:lnTo>
                    <a:pt x="256844" y="569591"/>
                  </a:lnTo>
                  <a:cubicBezTo>
                    <a:pt x="1043639" y="656136"/>
                    <a:pt x="1977470" y="448789"/>
                    <a:pt x="2538030" y="49212"/>
                  </a:cubicBezTo>
                  <a:cubicBezTo>
                    <a:pt x="2571559" y="290360"/>
                    <a:pt x="2588324" y="410935"/>
                    <a:pt x="2596706" y="471222"/>
                  </a:cubicBezTo>
                  <a:lnTo>
                    <a:pt x="2598303" y="482711"/>
                  </a:lnTo>
                  <a:lnTo>
                    <a:pt x="2538412" y="49212"/>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1" name="Freeform 26"/>
            <p:cNvSpPr>
              <a:spLocks/>
            </p:cNvSpPr>
            <p:nvPr/>
          </p:nvSpPr>
          <p:spPr bwMode="auto">
            <a:xfrm>
              <a:off x="3506788" y="2868613"/>
              <a:ext cx="2605088" cy="857250"/>
            </a:xfrm>
            <a:custGeom>
              <a:avLst/>
              <a:gdLst>
                <a:gd name="T0" fmla="*/ 89 w 466"/>
                <a:gd name="T1" fmla="*/ 53 h 153"/>
                <a:gd name="T2" fmla="*/ 338 w 466"/>
                <a:gd name="T3" fmla="*/ 3 h 153"/>
                <a:gd name="T4" fmla="*/ 341 w 466"/>
                <a:gd name="T5" fmla="*/ 0 h 153"/>
                <a:gd name="T6" fmla="*/ 466 w 466"/>
                <a:gd name="T7" fmla="*/ 31 h 153"/>
                <a:gd name="T8" fmla="*/ 454 w 466"/>
                <a:gd name="T9" fmla="*/ 40 h 153"/>
                <a:gd name="T10" fmla="*/ 18 w 466"/>
                <a:gd name="T11" fmla="*/ 129 h 153"/>
                <a:gd name="T12" fmla="*/ 0 w 466"/>
                <a:gd name="T13" fmla="*/ 125 h 153"/>
                <a:gd name="T14" fmla="*/ 85 w 466"/>
                <a:gd name="T15" fmla="*/ 52 h 153"/>
                <a:gd name="T16" fmla="*/ 89 w 466"/>
                <a:gd name="T17" fmla="*/ 53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6" h="153">
                  <a:moveTo>
                    <a:pt x="89" y="53"/>
                  </a:moveTo>
                  <a:cubicBezTo>
                    <a:pt x="173" y="67"/>
                    <a:pt x="277" y="46"/>
                    <a:pt x="338" y="3"/>
                  </a:cubicBezTo>
                  <a:cubicBezTo>
                    <a:pt x="341" y="0"/>
                    <a:pt x="341" y="0"/>
                    <a:pt x="341" y="0"/>
                  </a:cubicBezTo>
                  <a:cubicBezTo>
                    <a:pt x="466" y="31"/>
                    <a:pt x="466" y="31"/>
                    <a:pt x="466" y="31"/>
                  </a:cubicBezTo>
                  <a:cubicBezTo>
                    <a:pt x="454" y="40"/>
                    <a:pt x="454" y="40"/>
                    <a:pt x="454" y="40"/>
                  </a:cubicBezTo>
                  <a:cubicBezTo>
                    <a:pt x="347" y="116"/>
                    <a:pt x="164" y="153"/>
                    <a:pt x="18" y="129"/>
                  </a:cubicBezTo>
                  <a:cubicBezTo>
                    <a:pt x="0" y="125"/>
                    <a:pt x="0" y="125"/>
                    <a:pt x="0" y="125"/>
                  </a:cubicBezTo>
                  <a:cubicBezTo>
                    <a:pt x="85" y="52"/>
                    <a:pt x="85" y="52"/>
                    <a:pt x="85" y="52"/>
                  </a:cubicBezTo>
                  <a:lnTo>
                    <a:pt x="89" y="53"/>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sp>
        <p:nvSpPr>
          <p:cNvPr id="85" name="Freeform 84"/>
          <p:cNvSpPr>
            <a:spLocks noEditPoints="1"/>
          </p:cNvSpPr>
          <p:nvPr/>
        </p:nvSpPr>
        <p:spPr bwMode="auto">
          <a:xfrm>
            <a:off x="5562600" y="1200150"/>
            <a:ext cx="258764" cy="258762"/>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86" name="Freeform 45"/>
          <p:cNvSpPr>
            <a:spLocks noEditPoints="1"/>
          </p:cNvSpPr>
          <p:nvPr/>
        </p:nvSpPr>
        <p:spPr bwMode="auto">
          <a:xfrm>
            <a:off x="5562600" y="2190750"/>
            <a:ext cx="258764" cy="258762"/>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90" name="Inhaltsplatzhalter 4"/>
          <p:cNvSpPr txBox="1">
            <a:spLocks/>
          </p:cNvSpPr>
          <p:nvPr/>
        </p:nvSpPr>
        <p:spPr>
          <a:xfrm>
            <a:off x="6019800" y="4292182"/>
            <a:ext cx="2514600" cy="193899"/>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buNone/>
              <a:defRPr/>
            </a:pPr>
            <a:r>
              <a:rPr lang="ar-IQ" sz="1400" b="1" dirty="0">
                <a:solidFill>
                  <a:srgbClr val="262626">
                    <a:lumMod val="75000"/>
                    <a:lumOff val="25000"/>
                  </a:srgbClr>
                </a:solidFill>
                <a:latin typeface="Roboto"/>
              </a:rPr>
              <a:t>تحمُّل كافّة المسؤوليّات المهنيّة بدافع ذاتيّ.</a:t>
            </a:r>
            <a:endParaRPr kumimoji="0" lang="en-US" sz="14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endParaRPr>
          </a:p>
        </p:txBody>
      </p:sp>
      <p:sp>
        <p:nvSpPr>
          <p:cNvPr id="91" name="Freeform 45"/>
          <p:cNvSpPr>
            <a:spLocks noEditPoints="1"/>
          </p:cNvSpPr>
          <p:nvPr/>
        </p:nvSpPr>
        <p:spPr bwMode="auto">
          <a:xfrm>
            <a:off x="5571824" y="4259750"/>
            <a:ext cx="258764" cy="258762"/>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nvGrpSpPr>
          <p:cNvPr id="95" name="Group 279"/>
          <p:cNvGrpSpPr/>
          <p:nvPr/>
        </p:nvGrpSpPr>
        <p:grpSpPr>
          <a:xfrm>
            <a:off x="2181167" y="1247715"/>
            <a:ext cx="597598" cy="597597"/>
            <a:chOff x="775568" y="666283"/>
            <a:chExt cx="877416" cy="877415"/>
          </a:xfrm>
          <a:effectLst>
            <a:outerShdw blurRad="177800" dir="5400000" sx="90000" sy="-19000" rotWithShape="0">
              <a:prstClr val="black">
                <a:alpha val="23000"/>
              </a:prstClr>
            </a:outerShdw>
          </a:effectLst>
        </p:grpSpPr>
        <p:sp>
          <p:nvSpPr>
            <p:cNvPr id="96" name="Teardrop 95"/>
            <p:cNvSpPr/>
            <p:nvPr/>
          </p:nvSpPr>
          <p:spPr>
            <a:xfrm rot="8100000">
              <a:off x="775568" y="666283"/>
              <a:ext cx="877416" cy="877415"/>
            </a:xfrm>
            <a:prstGeom prst="teardrop">
              <a:avLst/>
            </a:prstGeom>
            <a:solidFill>
              <a:schemeClr val="accent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sp>
          <p:nvSpPr>
            <p:cNvPr id="97" name="Oval 96"/>
            <p:cNvSpPr/>
            <p:nvPr/>
          </p:nvSpPr>
          <p:spPr>
            <a:xfrm>
              <a:off x="929488" y="820206"/>
              <a:ext cx="608477"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t>01</a:t>
              </a:r>
              <a:endParaRPr kumimoji="0" lang="en-US" sz="16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grpSp>
      <p:grpSp>
        <p:nvGrpSpPr>
          <p:cNvPr id="101" name="Group 279"/>
          <p:cNvGrpSpPr/>
          <p:nvPr/>
        </p:nvGrpSpPr>
        <p:grpSpPr>
          <a:xfrm>
            <a:off x="3505201" y="1657351"/>
            <a:ext cx="533400" cy="533400"/>
            <a:chOff x="846989" y="1401020"/>
            <a:chExt cx="877416" cy="877416"/>
          </a:xfrm>
          <a:effectLst>
            <a:outerShdw blurRad="177800" dir="5400000" sx="90000" sy="-19000" rotWithShape="0">
              <a:prstClr val="black">
                <a:alpha val="23000"/>
              </a:prstClr>
            </a:outerShdw>
          </a:effectLst>
        </p:grpSpPr>
        <p:sp>
          <p:nvSpPr>
            <p:cNvPr id="102" name="Teardrop 101"/>
            <p:cNvSpPr/>
            <p:nvPr/>
          </p:nvSpPr>
          <p:spPr>
            <a:xfrm rot="8100000">
              <a:off x="846989" y="1401020"/>
              <a:ext cx="877416" cy="877416"/>
            </a:xfrm>
            <a:prstGeom prst="teardrop">
              <a:avLst/>
            </a:prstGeom>
            <a:solidFill>
              <a:schemeClr val="accent2"/>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sp>
          <p:nvSpPr>
            <p:cNvPr id="103" name="Oval 102"/>
            <p:cNvSpPr/>
            <p:nvPr/>
          </p:nvSpPr>
          <p:spPr>
            <a:xfrm>
              <a:off x="972332" y="1537518"/>
              <a:ext cx="752071"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t>02</a:t>
              </a:r>
              <a:endParaRPr kumimoji="0" lang="en-US" sz="16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grpSp>
      <p:grpSp>
        <p:nvGrpSpPr>
          <p:cNvPr id="104" name="Group 279"/>
          <p:cNvGrpSpPr/>
          <p:nvPr/>
        </p:nvGrpSpPr>
        <p:grpSpPr>
          <a:xfrm>
            <a:off x="2492573" y="2561798"/>
            <a:ext cx="729851" cy="671070"/>
            <a:chOff x="702769" y="1274528"/>
            <a:chExt cx="1071595" cy="985290"/>
          </a:xfrm>
          <a:effectLst>
            <a:outerShdw blurRad="177800" dir="5400000" sx="90000" sy="-19000" rotWithShape="0">
              <a:prstClr val="black">
                <a:alpha val="23000"/>
              </a:prstClr>
            </a:outerShdw>
          </a:effectLst>
        </p:grpSpPr>
        <p:sp>
          <p:nvSpPr>
            <p:cNvPr id="105" name="Teardrop 104"/>
            <p:cNvSpPr/>
            <p:nvPr/>
          </p:nvSpPr>
          <p:spPr>
            <a:xfrm rot="8100000">
              <a:off x="702769" y="1274528"/>
              <a:ext cx="1071595" cy="985290"/>
            </a:xfrm>
            <a:prstGeom prst="teardrop">
              <a:avLst/>
            </a:prstGeom>
            <a:solidFill>
              <a:schemeClr val="accent3"/>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sp>
          <p:nvSpPr>
            <p:cNvPr id="106" name="Oval 105"/>
            <p:cNvSpPr/>
            <p:nvPr/>
          </p:nvSpPr>
          <p:spPr>
            <a:xfrm>
              <a:off x="846990" y="1537517"/>
              <a:ext cx="671278" cy="6084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262626">
                      <a:lumMod val="75000"/>
                      <a:lumOff val="25000"/>
                    </a:srgbClr>
                  </a:solidFill>
                  <a:latin typeface="Roboto"/>
                </a:rPr>
                <a:t>03</a:t>
              </a:r>
              <a:endParaRPr kumimoji="0" lang="en-US" sz="16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grpSp>
      <p:sp>
        <p:nvSpPr>
          <p:cNvPr id="46" name="Freeform 45"/>
          <p:cNvSpPr>
            <a:spLocks noEditPoints="1"/>
          </p:cNvSpPr>
          <p:nvPr/>
        </p:nvSpPr>
        <p:spPr bwMode="auto">
          <a:xfrm rot="10800000" flipV="1">
            <a:off x="5570621" y="3365836"/>
            <a:ext cx="304800" cy="304800"/>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nvGrpSpPr>
          <p:cNvPr id="47" name="Group 279"/>
          <p:cNvGrpSpPr/>
          <p:nvPr/>
        </p:nvGrpSpPr>
        <p:grpSpPr>
          <a:xfrm>
            <a:off x="1143000" y="2114550"/>
            <a:ext cx="597598" cy="685800"/>
            <a:chOff x="846989" y="1401020"/>
            <a:chExt cx="877416" cy="877416"/>
          </a:xfrm>
          <a:effectLst>
            <a:outerShdw blurRad="177800" dir="5400000" sx="90000" sy="-19000" rotWithShape="0">
              <a:prstClr val="black">
                <a:alpha val="23000"/>
              </a:prstClr>
            </a:outerShdw>
          </a:effectLst>
        </p:grpSpPr>
        <p:sp>
          <p:nvSpPr>
            <p:cNvPr id="48" name="Teardrop 98"/>
            <p:cNvSpPr/>
            <p:nvPr/>
          </p:nvSpPr>
          <p:spPr>
            <a:xfrm rot="8100000">
              <a:off x="846989" y="1401020"/>
              <a:ext cx="877416" cy="877416"/>
            </a:xfrm>
            <a:prstGeom prst="teardrop">
              <a:avLst/>
            </a:prstGeom>
            <a:solidFill>
              <a:schemeClr val="accent4"/>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sp>
          <p:nvSpPr>
            <p:cNvPr id="50" name="Oval 99"/>
            <p:cNvSpPr/>
            <p:nvPr/>
          </p:nvSpPr>
          <p:spPr>
            <a:xfrm>
              <a:off x="981456" y="1537518"/>
              <a:ext cx="608477" cy="6084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rPr>
                <a:t>04</a:t>
              </a:r>
              <a:endParaRPr kumimoji="0" lang="en-US" sz="1600" b="1" i="0" u="none" strike="noStrike" kern="1200" cap="none" spc="0" normalizeH="0" baseline="0" noProof="0" dirty="0">
                <a:ln>
                  <a:noFill/>
                </a:ln>
                <a:solidFill>
                  <a:srgbClr val="262626">
                    <a:lumMod val="75000"/>
                    <a:lumOff val="25000"/>
                  </a:srgbClr>
                </a:solidFill>
                <a:effectLst/>
                <a:uLnTx/>
                <a:uFillTx/>
                <a:latin typeface="Roboto"/>
                <a:ea typeface="+mn-ea"/>
                <a:cs typeface="+mn-cs"/>
              </a:endParaRPr>
            </a:p>
          </p:txBody>
        </p:sp>
      </p:grpSp>
      <p:sp>
        <p:nvSpPr>
          <p:cNvPr id="2" name="مستطيل 1"/>
          <p:cNvSpPr/>
          <p:nvPr/>
        </p:nvSpPr>
        <p:spPr>
          <a:xfrm>
            <a:off x="5943600" y="1086401"/>
            <a:ext cx="2514600" cy="584775"/>
          </a:xfrm>
          <a:prstGeom prst="rect">
            <a:avLst/>
          </a:prstGeom>
        </p:spPr>
        <p:txBody>
          <a:bodyPr wrap="square">
            <a:spAutoFit/>
          </a:bodyPr>
          <a:lstStyle/>
          <a:p>
            <a:pPr algn="r"/>
            <a:r>
              <a:rPr lang="ar-IQ" sz="1600" b="1" dirty="0"/>
              <a:t>التمتُّع بالشعور الإيجابيّ والفاعل عند التعامُل مع الآخرين.</a:t>
            </a:r>
          </a:p>
        </p:txBody>
      </p:sp>
      <p:sp>
        <p:nvSpPr>
          <p:cNvPr id="3" name="مستطيل 2"/>
          <p:cNvSpPr/>
          <p:nvPr/>
        </p:nvSpPr>
        <p:spPr>
          <a:xfrm>
            <a:off x="6019800" y="2110238"/>
            <a:ext cx="2590800" cy="584775"/>
          </a:xfrm>
          <a:prstGeom prst="rect">
            <a:avLst/>
          </a:prstGeom>
        </p:spPr>
        <p:txBody>
          <a:bodyPr wrap="square">
            <a:spAutoFit/>
          </a:bodyPr>
          <a:lstStyle/>
          <a:p>
            <a:pPr algn="r"/>
            <a:r>
              <a:rPr lang="ar-IQ" sz="1600" b="1" dirty="0"/>
              <a:t>ضَبْط النفس، والشعور بالاتّزان، عند التعرُّض للظروف والمواقف المختلفة</a:t>
            </a:r>
          </a:p>
        </p:txBody>
      </p:sp>
      <p:sp>
        <p:nvSpPr>
          <p:cNvPr id="4" name="مستطيل 3"/>
          <p:cNvSpPr/>
          <p:nvPr/>
        </p:nvSpPr>
        <p:spPr>
          <a:xfrm rot="10800000" flipV="1">
            <a:off x="5821364" y="3231036"/>
            <a:ext cx="2928000" cy="830997"/>
          </a:xfrm>
          <a:prstGeom prst="rect">
            <a:avLst/>
          </a:prstGeom>
        </p:spPr>
        <p:txBody>
          <a:bodyPr wrap="square">
            <a:spAutoFit/>
          </a:bodyPr>
          <a:lstStyle/>
          <a:p>
            <a:pPr algn="r"/>
            <a:r>
              <a:rPr lang="ar-SA" sz="1600" b="1" dirty="0">
                <a:solidFill>
                  <a:srgbClr val="333333"/>
                </a:solidFill>
                <a:ea typeface="Calibri" panose="020F0502020204030204" pitchFamily="34" charset="0"/>
                <a:cs typeface="Arial" panose="020B0604020202020204" pitchFamily="34" charset="0"/>
              </a:rPr>
              <a:t>تمتُّع الطالب بالاستقلاليّة التامّة، ومقدرته على تحمُّل مسؤوليّة واكتساب المهارات، وتنميتها.</a:t>
            </a:r>
            <a:endParaRPr lang="ar-IQ" sz="1600" b="1" dirty="0"/>
          </a:p>
        </p:txBody>
      </p:sp>
    </p:spTree>
    <p:extLst>
      <p:ext uri="{BB962C8B-B14F-4D97-AF65-F5344CB8AC3E}">
        <p14:creationId xmlns:p14="http://schemas.microsoft.com/office/powerpoint/2010/main" val="291915677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ppt_x"/>
                                          </p:val>
                                        </p:tav>
                                        <p:tav tm="100000">
                                          <p:val>
                                            <p:strVal val="#ppt_x"/>
                                          </p:val>
                                        </p:tav>
                                      </p:tavLst>
                                    </p:anim>
                                    <p:anim calcmode="lin" valueType="num">
                                      <p:cBhvr additive="base">
                                        <p:cTn id="8" dur="500" fill="hold"/>
                                        <p:tgtEl>
                                          <p:spTgt spid="69"/>
                                        </p:tgtEl>
                                        <p:attrNameLst>
                                          <p:attrName>ppt_y</p:attrName>
                                        </p:attrNameLst>
                                      </p:cBhvr>
                                      <p:tavLst>
                                        <p:tav tm="0">
                                          <p:val>
                                            <p:strVal val="1+#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95"/>
                                        </p:tgtEl>
                                        <p:attrNameLst>
                                          <p:attrName>style.visibility</p:attrName>
                                        </p:attrNameLst>
                                      </p:cBhvr>
                                      <p:to>
                                        <p:strVal val="visible"/>
                                      </p:to>
                                    </p:set>
                                    <p:anim calcmode="lin" valueType="num">
                                      <p:cBhvr additive="base">
                                        <p:cTn id="11" dur="500" fill="hold"/>
                                        <p:tgtEl>
                                          <p:spTgt spid="95"/>
                                        </p:tgtEl>
                                        <p:attrNameLst>
                                          <p:attrName>ppt_x</p:attrName>
                                        </p:attrNameLst>
                                      </p:cBhvr>
                                      <p:tavLst>
                                        <p:tav tm="0">
                                          <p:val>
                                            <p:strVal val="#ppt_x"/>
                                          </p:val>
                                        </p:tav>
                                        <p:tav tm="100000">
                                          <p:val>
                                            <p:strVal val="#ppt_x"/>
                                          </p:val>
                                        </p:tav>
                                      </p:tavLst>
                                    </p:anim>
                                    <p:anim calcmode="lin" valueType="num">
                                      <p:cBhvr additive="base">
                                        <p:cTn id="12" dur="500" fill="hold"/>
                                        <p:tgtEl>
                                          <p:spTgt spid="95"/>
                                        </p:tgtEl>
                                        <p:attrNameLst>
                                          <p:attrName>ppt_y</p:attrName>
                                        </p:attrNameLst>
                                      </p:cBhvr>
                                      <p:tavLst>
                                        <p:tav tm="0">
                                          <p:val>
                                            <p:strVal val="0-#ppt_h/2"/>
                                          </p:val>
                                        </p:tav>
                                        <p:tav tm="100000">
                                          <p:val>
                                            <p:strVal val="#ppt_y"/>
                                          </p:val>
                                        </p:tav>
                                      </p:tavLst>
                                    </p:anim>
                                  </p:childTnLst>
                                </p:cTn>
                              </p:par>
                            </p:childTnLst>
                          </p:cTn>
                        </p:par>
                        <p:par>
                          <p:cTn id="13" fill="hold">
                            <p:stCondLst>
                              <p:cond delay="500"/>
                            </p:stCondLst>
                            <p:childTnLst>
                              <p:par>
                                <p:cTn id="14" presetID="2" presetClass="entr" presetSubtype="4" fill="hold" nodeType="afterEffect">
                                  <p:stCondLst>
                                    <p:cond delay="0"/>
                                  </p:stCondLst>
                                  <p:childTnLst>
                                    <p:set>
                                      <p:cBhvr>
                                        <p:cTn id="15" dur="1" fill="hold">
                                          <p:stCondLst>
                                            <p:cond delay="0"/>
                                          </p:stCondLst>
                                        </p:cTn>
                                        <p:tgtEl>
                                          <p:spTgt spid="68"/>
                                        </p:tgtEl>
                                        <p:attrNameLst>
                                          <p:attrName>style.visibility</p:attrName>
                                        </p:attrNameLst>
                                      </p:cBhvr>
                                      <p:to>
                                        <p:strVal val="visible"/>
                                      </p:to>
                                    </p:set>
                                    <p:anim calcmode="lin" valueType="num">
                                      <p:cBhvr additive="base">
                                        <p:cTn id="16" dur="500" fill="hold"/>
                                        <p:tgtEl>
                                          <p:spTgt spid="68"/>
                                        </p:tgtEl>
                                        <p:attrNameLst>
                                          <p:attrName>ppt_x</p:attrName>
                                        </p:attrNameLst>
                                      </p:cBhvr>
                                      <p:tavLst>
                                        <p:tav tm="0">
                                          <p:val>
                                            <p:strVal val="#ppt_x"/>
                                          </p:val>
                                        </p:tav>
                                        <p:tav tm="100000">
                                          <p:val>
                                            <p:strVal val="#ppt_x"/>
                                          </p:val>
                                        </p:tav>
                                      </p:tavLst>
                                    </p:anim>
                                    <p:anim calcmode="lin" valueType="num">
                                      <p:cBhvr additive="base">
                                        <p:cTn id="17" dur="500" fill="hold"/>
                                        <p:tgtEl>
                                          <p:spTgt spid="68"/>
                                        </p:tgtEl>
                                        <p:attrNameLst>
                                          <p:attrName>ppt_y</p:attrName>
                                        </p:attrNameLst>
                                      </p:cBhvr>
                                      <p:tavLst>
                                        <p:tav tm="0">
                                          <p:val>
                                            <p:strVal val="1+#ppt_h/2"/>
                                          </p:val>
                                        </p:tav>
                                        <p:tav tm="100000">
                                          <p:val>
                                            <p:strVal val="#ppt_y"/>
                                          </p:val>
                                        </p:tav>
                                      </p:tavLst>
                                    </p:anim>
                                  </p:childTnLst>
                                </p:cTn>
                              </p:par>
                              <p:par>
                                <p:cTn id="18" presetID="2" presetClass="entr" presetSubtype="1" fill="hold" nodeType="withEffect">
                                  <p:stCondLst>
                                    <p:cond delay="0"/>
                                  </p:stCondLst>
                                  <p:childTnLst>
                                    <p:set>
                                      <p:cBhvr>
                                        <p:cTn id="19" dur="1" fill="hold">
                                          <p:stCondLst>
                                            <p:cond delay="0"/>
                                          </p:stCondLst>
                                        </p:cTn>
                                        <p:tgtEl>
                                          <p:spTgt spid="101"/>
                                        </p:tgtEl>
                                        <p:attrNameLst>
                                          <p:attrName>style.visibility</p:attrName>
                                        </p:attrNameLst>
                                      </p:cBhvr>
                                      <p:to>
                                        <p:strVal val="visible"/>
                                      </p:to>
                                    </p:set>
                                    <p:anim calcmode="lin" valueType="num">
                                      <p:cBhvr additive="base">
                                        <p:cTn id="20" dur="500" fill="hold"/>
                                        <p:tgtEl>
                                          <p:spTgt spid="101"/>
                                        </p:tgtEl>
                                        <p:attrNameLst>
                                          <p:attrName>ppt_x</p:attrName>
                                        </p:attrNameLst>
                                      </p:cBhvr>
                                      <p:tavLst>
                                        <p:tav tm="0">
                                          <p:val>
                                            <p:strVal val="#ppt_x"/>
                                          </p:val>
                                        </p:tav>
                                        <p:tav tm="100000">
                                          <p:val>
                                            <p:strVal val="#ppt_x"/>
                                          </p:val>
                                        </p:tav>
                                      </p:tavLst>
                                    </p:anim>
                                    <p:anim calcmode="lin" valueType="num">
                                      <p:cBhvr additive="base">
                                        <p:cTn id="21" dur="500" fill="hold"/>
                                        <p:tgtEl>
                                          <p:spTgt spid="101"/>
                                        </p:tgtEl>
                                        <p:attrNameLst>
                                          <p:attrName>ppt_y</p:attrName>
                                        </p:attrNameLst>
                                      </p:cBhvr>
                                      <p:tavLst>
                                        <p:tav tm="0">
                                          <p:val>
                                            <p:strVal val="0-#ppt_h/2"/>
                                          </p:val>
                                        </p:tav>
                                        <p:tav tm="100000">
                                          <p:val>
                                            <p:strVal val="#ppt_y"/>
                                          </p:val>
                                        </p:tav>
                                      </p:tavLst>
                                    </p:anim>
                                  </p:childTnLst>
                                </p:cTn>
                              </p:par>
                            </p:childTnLst>
                          </p:cTn>
                        </p:par>
                        <p:par>
                          <p:cTn id="22" fill="hold">
                            <p:stCondLst>
                              <p:cond delay="1000"/>
                            </p:stCondLst>
                            <p:childTnLst>
                              <p:par>
                                <p:cTn id="23" presetID="2" presetClass="entr" presetSubtype="4" fill="hold" nodeType="afterEffect">
                                  <p:stCondLst>
                                    <p:cond delay="0"/>
                                  </p:stCondLst>
                                  <p:childTnLst>
                                    <p:set>
                                      <p:cBhvr>
                                        <p:cTn id="24" dur="1" fill="hold">
                                          <p:stCondLst>
                                            <p:cond delay="0"/>
                                          </p:stCondLst>
                                        </p:cTn>
                                        <p:tgtEl>
                                          <p:spTgt spid="71"/>
                                        </p:tgtEl>
                                        <p:attrNameLst>
                                          <p:attrName>style.visibility</p:attrName>
                                        </p:attrNameLst>
                                      </p:cBhvr>
                                      <p:to>
                                        <p:strVal val="visible"/>
                                      </p:to>
                                    </p:set>
                                    <p:anim calcmode="lin" valueType="num">
                                      <p:cBhvr additive="base">
                                        <p:cTn id="25" dur="500" fill="hold"/>
                                        <p:tgtEl>
                                          <p:spTgt spid="71"/>
                                        </p:tgtEl>
                                        <p:attrNameLst>
                                          <p:attrName>ppt_x</p:attrName>
                                        </p:attrNameLst>
                                      </p:cBhvr>
                                      <p:tavLst>
                                        <p:tav tm="0">
                                          <p:val>
                                            <p:strVal val="#ppt_x"/>
                                          </p:val>
                                        </p:tav>
                                        <p:tav tm="100000">
                                          <p:val>
                                            <p:strVal val="#ppt_x"/>
                                          </p:val>
                                        </p:tav>
                                      </p:tavLst>
                                    </p:anim>
                                    <p:anim calcmode="lin" valueType="num">
                                      <p:cBhvr additive="base">
                                        <p:cTn id="26" dur="500" fill="hold"/>
                                        <p:tgtEl>
                                          <p:spTgt spid="71"/>
                                        </p:tgtEl>
                                        <p:attrNameLst>
                                          <p:attrName>ppt_y</p:attrName>
                                        </p:attrNameLst>
                                      </p:cBhvr>
                                      <p:tavLst>
                                        <p:tav tm="0">
                                          <p:val>
                                            <p:strVal val="1+#ppt_h/2"/>
                                          </p:val>
                                        </p:tav>
                                        <p:tav tm="100000">
                                          <p:val>
                                            <p:strVal val="#ppt_y"/>
                                          </p:val>
                                        </p:tav>
                                      </p:tavLst>
                                    </p:anim>
                                  </p:childTnLst>
                                </p:cTn>
                              </p:par>
                              <p:par>
                                <p:cTn id="27" presetID="2" presetClass="entr" presetSubtype="1" fill="hold" nodeType="withEffect">
                                  <p:stCondLst>
                                    <p:cond delay="0"/>
                                  </p:stCondLst>
                                  <p:childTnLst>
                                    <p:set>
                                      <p:cBhvr>
                                        <p:cTn id="28" dur="1" fill="hold">
                                          <p:stCondLst>
                                            <p:cond delay="0"/>
                                          </p:stCondLst>
                                        </p:cTn>
                                        <p:tgtEl>
                                          <p:spTgt spid="104"/>
                                        </p:tgtEl>
                                        <p:attrNameLst>
                                          <p:attrName>style.visibility</p:attrName>
                                        </p:attrNameLst>
                                      </p:cBhvr>
                                      <p:to>
                                        <p:strVal val="visible"/>
                                      </p:to>
                                    </p:set>
                                    <p:anim calcmode="lin" valueType="num">
                                      <p:cBhvr additive="base">
                                        <p:cTn id="29" dur="500" fill="hold"/>
                                        <p:tgtEl>
                                          <p:spTgt spid="104"/>
                                        </p:tgtEl>
                                        <p:attrNameLst>
                                          <p:attrName>ppt_x</p:attrName>
                                        </p:attrNameLst>
                                      </p:cBhvr>
                                      <p:tavLst>
                                        <p:tav tm="0">
                                          <p:val>
                                            <p:strVal val="#ppt_x"/>
                                          </p:val>
                                        </p:tav>
                                        <p:tav tm="100000">
                                          <p:val>
                                            <p:strVal val="#ppt_x"/>
                                          </p:val>
                                        </p:tav>
                                      </p:tavLst>
                                    </p:anim>
                                    <p:anim calcmode="lin" valueType="num">
                                      <p:cBhvr additive="base">
                                        <p:cTn id="30" dur="500" fill="hold"/>
                                        <p:tgtEl>
                                          <p:spTgt spid="104"/>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2" presetClass="entr" presetSubtype="4" fill="hold" nodeType="afterEffect">
                                  <p:stCondLst>
                                    <p:cond delay="0"/>
                                  </p:stCondLst>
                                  <p:childTnLst>
                                    <p:set>
                                      <p:cBhvr>
                                        <p:cTn id="33" dur="1" fill="hold">
                                          <p:stCondLst>
                                            <p:cond delay="0"/>
                                          </p:stCondLst>
                                        </p:cTn>
                                        <p:tgtEl>
                                          <p:spTgt spid="70"/>
                                        </p:tgtEl>
                                        <p:attrNameLst>
                                          <p:attrName>style.visibility</p:attrName>
                                        </p:attrNameLst>
                                      </p:cBhvr>
                                      <p:to>
                                        <p:strVal val="visible"/>
                                      </p:to>
                                    </p:set>
                                    <p:anim calcmode="lin" valueType="num">
                                      <p:cBhvr additive="base">
                                        <p:cTn id="34" dur="500" fill="hold"/>
                                        <p:tgtEl>
                                          <p:spTgt spid="70"/>
                                        </p:tgtEl>
                                        <p:attrNameLst>
                                          <p:attrName>ppt_x</p:attrName>
                                        </p:attrNameLst>
                                      </p:cBhvr>
                                      <p:tavLst>
                                        <p:tav tm="0">
                                          <p:val>
                                            <p:strVal val="#ppt_x"/>
                                          </p:val>
                                        </p:tav>
                                        <p:tav tm="100000">
                                          <p:val>
                                            <p:strVal val="#ppt_x"/>
                                          </p:val>
                                        </p:tav>
                                      </p:tavLst>
                                    </p:anim>
                                    <p:anim calcmode="lin" valueType="num">
                                      <p:cBhvr additive="base">
                                        <p:cTn id="35"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6" presetClass="entr" presetSubtype="0" fill="hold" grpId="0" nodeType="click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down)">
                                      <p:cBhvr>
                                        <p:cTn id="40" dur="580">
                                          <p:stCondLst>
                                            <p:cond delay="0"/>
                                          </p:stCondLst>
                                        </p:cTn>
                                        <p:tgtEl>
                                          <p:spTgt spid="85"/>
                                        </p:tgtEl>
                                      </p:cBhvr>
                                    </p:animEffect>
                                    <p:anim calcmode="lin" valueType="num">
                                      <p:cBhvr>
                                        <p:cTn id="41"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46" dur="26">
                                          <p:stCondLst>
                                            <p:cond delay="650"/>
                                          </p:stCondLst>
                                        </p:cTn>
                                        <p:tgtEl>
                                          <p:spTgt spid="85"/>
                                        </p:tgtEl>
                                      </p:cBhvr>
                                      <p:to x="100000" y="60000"/>
                                    </p:animScale>
                                    <p:animScale>
                                      <p:cBhvr>
                                        <p:cTn id="47" dur="166" decel="50000">
                                          <p:stCondLst>
                                            <p:cond delay="676"/>
                                          </p:stCondLst>
                                        </p:cTn>
                                        <p:tgtEl>
                                          <p:spTgt spid="85"/>
                                        </p:tgtEl>
                                      </p:cBhvr>
                                      <p:to x="100000" y="100000"/>
                                    </p:animScale>
                                    <p:animScale>
                                      <p:cBhvr>
                                        <p:cTn id="48" dur="26">
                                          <p:stCondLst>
                                            <p:cond delay="1312"/>
                                          </p:stCondLst>
                                        </p:cTn>
                                        <p:tgtEl>
                                          <p:spTgt spid="85"/>
                                        </p:tgtEl>
                                      </p:cBhvr>
                                      <p:to x="100000" y="80000"/>
                                    </p:animScale>
                                    <p:animScale>
                                      <p:cBhvr>
                                        <p:cTn id="49" dur="166" decel="50000">
                                          <p:stCondLst>
                                            <p:cond delay="1338"/>
                                          </p:stCondLst>
                                        </p:cTn>
                                        <p:tgtEl>
                                          <p:spTgt spid="85"/>
                                        </p:tgtEl>
                                      </p:cBhvr>
                                      <p:to x="100000" y="100000"/>
                                    </p:animScale>
                                    <p:animScale>
                                      <p:cBhvr>
                                        <p:cTn id="50" dur="26">
                                          <p:stCondLst>
                                            <p:cond delay="1642"/>
                                          </p:stCondLst>
                                        </p:cTn>
                                        <p:tgtEl>
                                          <p:spTgt spid="85"/>
                                        </p:tgtEl>
                                      </p:cBhvr>
                                      <p:to x="100000" y="90000"/>
                                    </p:animScale>
                                    <p:animScale>
                                      <p:cBhvr>
                                        <p:cTn id="51" dur="166" decel="50000">
                                          <p:stCondLst>
                                            <p:cond delay="1668"/>
                                          </p:stCondLst>
                                        </p:cTn>
                                        <p:tgtEl>
                                          <p:spTgt spid="85"/>
                                        </p:tgtEl>
                                      </p:cBhvr>
                                      <p:to x="100000" y="100000"/>
                                    </p:animScale>
                                    <p:animScale>
                                      <p:cBhvr>
                                        <p:cTn id="52" dur="26">
                                          <p:stCondLst>
                                            <p:cond delay="1808"/>
                                          </p:stCondLst>
                                        </p:cTn>
                                        <p:tgtEl>
                                          <p:spTgt spid="85"/>
                                        </p:tgtEl>
                                      </p:cBhvr>
                                      <p:to x="100000" y="95000"/>
                                    </p:animScale>
                                    <p:animScale>
                                      <p:cBhvr>
                                        <p:cTn id="53" dur="166" decel="50000">
                                          <p:stCondLst>
                                            <p:cond delay="1834"/>
                                          </p:stCondLst>
                                        </p:cTn>
                                        <p:tgtEl>
                                          <p:spTgt spid="85"/>
                                        </p:tgtEl>
                                      </p:cBhvr>
                                      <p:to x="100000" y="100000"/>
                                    </p:animScale>
                                  </p:childTnLst>
                                </p:cTn>
                              </p:par>
                            </p:childTnLst>
                          </p:cTn>
                        </p:par>
                        <p:par>
                          <p:cTn id="54" fill="hold">
                            <p:stCondLst>
                              <p:cond delay="2000"/>
                            </p:stCondLst>
                            <p:childTnLst>
                              <p:par>
                                <p:cTn id="55" presetID="53" presetClass="entr" presetSubtype="16"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 calcmode="lin" valueType="num">
                                      <p:cBhvr>
                                        <p:cTn id="57" dur="500" fill="hold"/>
                                        <p:tgtEl>
                                          <p:spTgt spid="86"/>
                                        </p:tgtEl>
                                        <p:attrNameLst>
                                          <p:attrName>ppt_w</p:attrName>
                                        </p:attrNameLst>
                                      </p:cBhvr>
                                      <p:tavLst>
                                        <p:tav tm="0">
                                          <p:val>
                                            <p:fltVal val="0"/>
                                          </p:val>
                                        </p:tav>
                                        <p:tav tm="100000">
                                          <p:val>
                                            <p:strVal val="#ppt_w"/>
                                          </p:val>
                                        </p:tav>
                                      </p:tavLst>
                                    </p:anim>
                                    <p:anim calcmode="lin" valueType="num">
                                      <p:cBhvr>
                                        <p:cTn id="58" dur="500" fill="hold"/>
                                        <p:tgtEl>
                                          <p:spTgt spid="86"/>
                                        </p:tgtEl>
                                        <p:attrNameLst>
                                          <p:attrName>ppt_h</p:attrName>
                                        </p:attrNameLst>
                                      </p:cBhvr>
                                      <p:tavLst>
                                        <p:tav tm="0">
                                          <p:val>
                                            <p:fltVal val="0"/>
                                          </p:val>
                                        </p:tav>
                                        <p:tav tm="100000">
                                          <p:val>
                                            <p:strVal val="#ppt_h"/>
                                          </p:val>
                                        </p:tav>
                                      </p:tavLst>
                                    </p:anim>
                                    <p:animEffect transition="in" filter="fade">
                                      <p:cBhvr>
                                        <p:cTn id="59" dur="500"/>
                                        <p:tgtEl>
                                          <p:spTgt spid="86"/>
                                        </p:tgtEl>
                                      </p:cBhvr>
                                    </p:animEffect>
                                  </p:childTnLst>
                                </p:cTn>
                              </p:par>
                            </p:childTnLst>
                          </p:cTn>
                        </p:par>
                      </p:childTnLst>
                    </p:cTn>
                  </p:par>
                  <p:par>
                    <p:cTn id="60" fill="hold">
                      <p:stCondLst>
                        <p:cond delay="indefinite"/>
                      </p:stCondLst>
                      <p:childTnLst>
                        <p:par>
                          <p:cTn id="61" fill="hold">
                            <p:stCondLst>
                              <p:cond delay="0"/>
                            </p:stCondLst>
                            <p:childTnLst>
                              <p:par>
                                <p:cTn id="62" presetID="21" presetClass="entr" presetSubtype="1" fill="hold" grpId="0" nodeType="clickEffect">
                                  <p:stCondLst>
                                    <p:cond delay="0"/>
                                  </p:stCondLst>
                                  <p:childTnLst>
                                    <p:set>
                                      <p:cBhvr>
                                        <p:cTn id="63" dur="1" fill="hold">
                                          <p:stCondLst>
                                            <p:cond delay="0"/>
                                          </p:stCondLst>
                                        </p:cTn>
                                        <p:tgtEl>
                                          <p:spTgt spid="90"/>
                                        </p:tgtEl>
                                        <p:attrNameLst>
                                          <p:attrName>style.visibility</p:attrName>
                                        </p:attrNameLst>
                                      </p:cBhvr>
                                      <p:to>
                                        <p:strVal val="visible"/>
                                      </p:to>
                                    </p:set>
                                    <p:animEffect transition="in" filter="wheel(1)">
                                      <p:cBhvr>
                                        <p:cTn id="64" dur="2000"/>
                                        <p:tgtEl>
                                          <p:spTgt spid="90"/>
                                        </p:tgtEl>
                                      </p:cBhvr>
                                    </p:animEffect>
                                  </p:childTnLst>
                                </p:cTn>
                              </p:par>
                            </p:childTnLst>
                          </p:cTn>
                        </p:par>
                        <p:par>
                          <p:cTn id="65" fill="hold">
                            <p:stCondLst>
                              <p:cond delay="2000"/>
                            </p:stCondLst>
                            <p:childTnLst>
                              <p:par>
                                <p:cTn id="66" presetID="53" presetClass="entr" presetSubtype="16" fill="hold" grpId="0" nodeType="afterEffect">
                                  <p:stCondLst>
                                    <p:cond delay="0"/>
                                  </p:stCondLst>
                                  <p:childTnLst>
                                    <p:set>
                                      <p:cBhvr>
                                        <p:cTn id="67" dur="1" fill="hold">
                                          <p:stCondLst>
                                            <p:cond delay="0"/>
                                          </p:stCondLst>
                                        </p:cTn>
                                        <p:tgtEl>
                                          <p:spTgt spid="91"/>
                                        </p:tgtEl>
                                        <p:attrNameLst>
                                          <p:attrName>style.visibility</p:attrName>
                                        </p:attrNameLst>
                                      </p:cBhvr>
                                      <p:to>
                                        <p:strVal val="visible"/>
                                      </p:to>
                                    </p:set>
                                    <p:anim calcmode="lin" valueType="num">
                                      <p:cBhvr>
                                        <p:cTn id="68" dur="500" fill="hold"/>
                                        <p:tgtEl>
                                          <p:spTgt spid="91"/>
                                        </p:tgtEl>
                                        <p:attrNameLst>
                                          <p:attrName>ppt_w</p:attrName>
                                        </p:attrNameLst>
                                      </p:cBhvr>
                                      <p:tavLst>
                                        <p:tav tm="0">
                                          <p:val>
                                            <p:fltVal val="0"/>
                                          </p:val>
                                        </p:tav>
                                        <p:tav tm="100000">
                                          <p:val>
                                            <p:strVal val="#ppt_w"/>
                                          </p:val>
                                        </p:tav>
                                      </p:tavLst>
                                    </p:anim>
                                    <p:anim calcmode="lin" valueType="num">
                                      <p:cBhvr>
                                        <p:cTn id="69" dur="500" fill="hold"/>
                                        <p:tgtEl>
                                          <p:spTgt spid="91"/>
                                        </p:tgtEl>
                                        <p:attrNameLst>
                                          <p:attrName>ppt_h</p:attrName>
                                        </p:attrNameLst>
                                      </p:cBhvr>
                                      <p:tavLst>
                                        <p:tav tm="0">
                                          <p:val>
                                            <p:fltVal val="0"/>
                                          </p:val>
                                        </p:tav>
                                        <p:tav tm="100000">
                                          <p:val>
                                            <p:strVal val="#ppt_h"/>
                                          </p:val>
                                        </p:tav>
                                      </p:tavLst>
                                    </p:anim>
                                    <p:animEffect transition="in" filter="fade">
                                      <p:cBhvr>
                                        <p:cTn id="70" dur="500"/>
                                        <p:tgtEl>
                                          <p:spTgt spid="91"/>
                                        </p:tgtEl>
                                      </p:cBhvr>
                                    </p:animEffect>
                                  </p:childTnLst>
                                </p:cTn>
                              </p:par>
                            </p:childTnLst>
                          </p:cTn>
                        </p:par>
                        <p:par>
                          <p:cTn id="71" fill="hold">
                            <p:stCondLst>
                              <p:cond delay="2500"/>
                            </p:stCondLst>
                            <p:childTnLst>
                              <p:par>
                                <p:cTn id="72" presetID="53" presetClass="entr" presetSubtype="16" fill="hold" grpId="0" nodeType="after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ppt_w</p:attrName>
                                        </p:attrNameLst>
                                      </p:cBhvr>
                                      <p:tavLst>
                                        <p:tav tm="0">
                                          <p:val>
                                            <p:fltVal val="0"/>
                                          </p:val>
                                        </p:tav>
                                        <p:tav tm="100000">
                                          <p:val>
                                            <p:strVal val="#ppt_w"/>
                                          </p:val>
                                        </p:tav>
                                      </p:tavLst>
                                    </p:anim>
                                    <p:anim calcmode="lin" valueType="num">
                                      <p:cBhvr>
                                        <p:cTn id="75" dur="500" fill="hold"/>
                                        <p:tgtEl>
                                          <p:spTgt spid="46"/>
                                        </p:tgtEl>
                                        <p:attrNameLst>
                                          <p:attrName>ppt_h</p:attrName>
                                        </p:attrNameLst>
                                      </p:cBhvr>
                                      <p:tavLst>
                                        <p:tav tm="0">
                                          <p:val>
                                            <p:fltVal val="0"/>
                                          </p:val>
                                        </p:tav>
                                        <p:tav tm="100000">
                                          <p:val>
                                            <p:strVal val="#ppt_h"/>
                                          </p:val>
                                        </p:tav>
                                      </p:tavLst>
                                    </p:anim>
                                    <p:animEffect transition="in" filter="fade">
                                      <p:cBhvr>
                                        <p:cTn id="76" dur="500"/>
                                        <p:tgtEl>
                                          <p:spTgt spid="46"/>
                                        </p:tgtEl>
                                      </p:cBhvr>
                                    </p:animEffect>
                                  </p:childTnLst>
                                </p:cTn>
                              </p:par>
                              <p:par>
                                <p:cTn id="77" presetID="2" presetClass="entr" presetSubtype="1" fill="hold" nodeType="withEffect">
                                  <p:stCondLst>
                                    <p:cond delay="0"/>
                                  </p:stCondLst>
                                  <p:childTnLst>
                                    <p:set>
                                      <p:cBhvr>
                                        <p:cTn id="78" dur="1" fill="hold">
                                          <p:stCondLst>
                                            <p:cond delay="0"/>
                                          </p:stCondLst>
                                        </p:cTn>
                                        <p:tgtEl>
                                          <p:spTgt spid="47"/>
                                        </p:tgtEl>
                                        <p:attrNameLst>
                                          <p:attrName>style.visibility</p:attrName>
                                        </p:attrNameLst>
                                      </p:cBhvr>
                                      <p:to>
                                        <p:strVal val="visible"/>
                                      </p:to>
                                    </p:set>
                                    <p:anim calcmode="lin" valueType="num">
                                      <p:cBhvr additive="base">
                                        <p:cTn id="79" dur="500" fill="hold"/>
                                        <p:tgtEl>
                                          <p:spTgt spid="47"/>
                                        </p:tgtEl>
                                        <p:attrNameLst>
                                          <p:attrName>ppt_x</p:attrName>
                                        </p:attrNameLst>
                                      </p:cBhvr>
                                      <p:tavLst>
                                        <p:tav tm="0">
                                          <p:val>
                                            <p:strVal val="#ppt_x"/>
                                          </p:val>
                                        </p:tav>
                                        <p:tav tm="100000">
                                          <p:val>
                                            <p:strVal val="#ppt_x"/>
                                          </p:val>
                                        </p:tav>
                                      </p:tavLst>
                                    </p:anim>
                                    <p:anim calcmode="lin" valueType="num">
                                      <p:cBhvr additive="base">
                                        <p:cTn id="80" dur="500" fill="hold"/>
                                        <p:tgtEl>
                                          <p:spTgt spid="47"/>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gtEl>
                                        <p:attrNameLst>
                                          <p:attrName>style.visibility</p:attrName>
                                        </p:attrNameLst>
                                      </p:cBhvr>
                                      <p:to>
                                        <p:strVal val="visible"/>
                                      </p:to>
                                    </p:set>
                                    <p:anim calcmode="lin" valueType="num">
                                      <p:cBhvr additive="base">
                                        <p:cTn id="85" dur="500" fill="hold"/>
                                        <p:tgtEl>
                                          <p:spTgt spid="6"/>
                                        </p:tgtEl>
                                        <p:attrNameLst>
                                          <p:attrName>ppt_x</p:attrName>
                                        </p:attrNameLst>
                                      </p:cBhvr>
                                      <p:tavLst>
                                        <p:tav tm="0">
                                          <p:val>
                                            <p:strVal val="#ppt_x"/>
                                          </p:val>
                                        </p:tav>
                                        <p:tav tm="100000">
                                          <p:val>
                                            <p:strVal val="#ppt_x"/>
                                          </p:val>
                                        </p:tav>
                                      </p:tavLst>
                                    </p:anim>
                                    <p:anim calcmode="lin" valueType="num">
                                      <p:cBhvr additive="base">
                                        <p:cTn id="8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1" presetClass="entr" presetSubtype="1" fill="hold" grpId="0" nodeType="clickEffect">
                                  <p:stCondLst>
                                    <p:cond delay="0"/>
                                  </p:stCondLst>
                                  <p:childTnLst>
                                    <p:set>
                                      <p:cBhvr>
                                        <p:cTn id="90" dur="1" fill="hold">
                                          <p:stCondLst>
                                            <p:cond delay="0"/>
                                          </p:stCondLst>
                                        </p:cTn>
                                        <p:tgtEl>
                                          <p:spTgt spid="2"/>
                                        </p:tgtEl>
                                        <p:attrNameLst>
                                          <p:attrName>style.visibility</p:attrName>
                                        </p:attrNameLst>
                                      </p:cBhvr>
                                      <p:to>
                                        <p:strVal val="visible"/>
                                      </p:to>
                                    </p:set>
                                    <p:animEffect transition="in" filter="wheel(1)">
                                      <p:cBhvr>
                                        <p:cTn id="91" dur="2000"/>
                                        <p:tgtEl>
                                          <p:spTgt spid="2"/>
                                        </p:tgtEl>
                                      </p:cBhvr>
                                    </p:animEffect>
                                  </p:childTnLst>
                                </p:cTn>
                              </p:par>
                            </p:childTnLst>
                          </p:cTn>
                        </p:par>
                      </p:childTnLst>
                    </p:cTn>
                  </p:par>
                  <p:par>
                    <p:cTn id="92" fill="hold">
                      <p:stCondLst>
                        <p:cond delay="indefinite"/>
                      </p:stCondLst>
                      <p:childTnLst>
                        <p:par>
                          <p:cTn id="93" fill="hold">
                            <p:stCondLst>
                              <p:cond delay="0"/>
                            </p:stCondLst>
                            <p:childTnLst>
                              <p:par>
                                <p:cTn id="94" presetID="21" presetClass="entr" presetSubtype="1" fill="hold" grpId="0"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heel(1)">
                                      <p:cBhvr>
                                        <p:cTn id="96" dur="20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1" presetClass="entr" presetSubtype="1" fill="hold" grpId="0" nodeType="clickEffect">
                                  <p:stCondLst>
                                    <p:cond delay="0"/>
                                  </p:stCondLst>
                                  <p:childTnLst>
                                    <p:set>
                                      <p:cBhvr>
                                        <p:cTn id="100" dur="1" fill="hold">
                                          <p:stCondLst>
                                            <p:cond delay="0"/>
                                          </p:stCondLst>
                                        </p:cTn>
                                        <p:tgtEl>
                                          <p:spTgt spid="4"/>
                                        </p:tgtEl>
                                        <p:attrNameLst>
                                          <p:attrName>style.visibility</p:attrName>
                                        </p:attrNameLst>
                                      </p:cBhvr>
                                      <p:to>
                                        <p:strVal val="visible"/>
                                      </p:to>
                                    </p:set>
                                    <p:animEffect transition="in" filter="wheel(1)">
                                      <p:cBhvr>
                                        <p:cTn id="10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5" grpId="0" animBg="1"/>
      <p:bldP spid="86" grpId="0" animBg="1"/>
      <p:bldP spid="90" grpId="0"/>
      <p:bldP spid="91" grpId="0" animBg="1"/>
      <p:bldP spid="46" grpId="0" animBg="1"/>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2698750" y="2483486"/>
            <a:ext cx="616666" cy="228599"/>
            <a:chOff x="2698750" y="2371726"/>
            <a:chExt cx="616666" cy="228599"/>
          </a:xfrm>
        </p:grpSpPr>
        <p:cxnSp>
          <p:nvCxnSpPr>
            <p:cNvPr id="16" name="Straight Connector 15"/>
            <p:cNvCxnSpPr/>
            <p:nvPr/>
          </p:nvCxnSpPr>
          <p:spPr>
            <a:xfrm>
              <a:off x="2698750" y="2597944"/>
              <a:ext cx="369093"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060700" y="2371726"/>
              <a:ext cx="254716" cy="228599"/>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flipH="1">
            <a:off x="5800269" y="2625726"/>
            <a:ext cx="616666" cy="228599"/>
            <a:chOff x="2698750" y="2371726"/>
            <a:chExt cx="616666" cy="228599"/>
          </a:xfrm>
        </p:grpSpPr>
        <p:cxnSp>
          <p:nvCxnSpPr>
            <p:cNvPr id="25" name="Straight Connector 24"/>
            <p:cNvCxnSpPr/>
            <p:nvPr/>
          </p:nvCxnSpPr>
          <p:spPr>
            <a:xfrm>
              <a:off x="2698750" y="2597944"/>
              <a:ext cx="369093"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060700" y="2371726"/>
              <a:ext cx="254716" cy="228599"/>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27" name="Inhaltsplatzhalter 4"/>
          <p:cNvSpPr txBox="1">
            <a:spLocks/>
          </p:cNvSpPr>
          <p:nvPr/>
        </p:nvSpPr>
        <p:spPr>
          <a:xfrm flipH="1">
            <a:off x="6498854" y="2952750"/>
            <a:ext cx="2340346" cy="664797"/>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buNone/>
              <a:defRPr/>
            </a:pPr>
            <a:r>
              <a:rPr lang="ar-IQ" sz="1600" b="1" dirty="0">
                <a:solidFill>
                  <a:srgbClr val="262626">
                    <a:lumMod val="75000"/>
                    <a:lumOff val="25000"/>
                  </a:srgbClr>
                </a:solidFill>
                <a:latin typeface="Roboto"/>
              </a:rPr>
              <a:t>مدى التعاوُن القائم بين الزملاء وأعضاء الفريق الواحد وتعاوُن الطلّاب مع العاملين في المُؤسَّسة.</a:t>
            </a:r>
            <a:endParaRPr kumimoji="0" lang="en-US" sz="1600" b="1" i="0" u="none" strike="noStrike" kern="1200" cap="none" spc="0" normalizeH="0" baseline="0" noProof="0" dirty="0" smtClean="0">
              <a:ln>
                <a:noFill/>
              </a:ln>
              <a:solidFill>
                <a:srgbClr val="262626">
                  <a:lumMod val="75000"/>
                  <a:lumOff val="25000"/>
                </a:srgbClr>
              </a:solidFill>
              <a:effectLst/>
              <a:uLnTx/>
              <a:uFillTx/>
              <a:latin typeface="Roboto"/>
            </a:endParaRPr>
          </a:p>
        </p:txBody>
      </p:sp>
      <p:grpSp>
        <p:nvGrpSpPr>
          <p:cNvPr id="30" name="Group 29"/>
          <p:cNvGrpSpPr/>
          <p:nvPr/>
        </p:nvGrpSpPr>
        <p:grpSpPr>
          <a:xfrm flipH="1" flipV="1">
            <a:off x="5190669" y="1649254"/>
            <a:ext cx="616666" cy="228599"/>
            <a:chOff x="2698750" y="2371726"/>
            <a:chExt cx="616666" cy="228599"/>
          </a:xfrm>
        </p:grpSpPr>
        <p:cxnSp>
          <p:nvCxnSpPr>
            <p:cNvPr id="32" name="Straight Connector 31"/>
            <p:cNvCxnSpPr/>
            <p:nvPr/>
          </p:nvCxnSpPr>
          <p:spPr>
            <a:xfrm>
              <a:off x="2698750" y="2597944"/>
              <a:ext cx="369093"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3060700" y="2371726"/>
              <a:ext cx="254716" cy="228599"/>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31" name="Inhaltsplatzhalter 4"/>
          <p:cNvSpPr txBox="1">
            <a:spLocks/>
          </p:cNvSpPr>
          <p:nvPr/>
        </p:nvSpPr>
        <p:spPr>
          <a:xfrm flipH="1">
            <a:off x="5867400" y="1302788"/>
            <a:ext cx="2743200" cy="664797"/>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buNone/>
              <a:defRPr/>
            </a:pPr>
            <a:r>
              <a:rPr lang="ar-SA" sz="1600" b="1" dirty="0">
                <a:solidFill>
                  <a:srgbClr val="333333"/>
                </a:solidFill>
                <a:ea typeface="Calibri" panose="020F0502020204030204" pitchFamily="34" charset="0"/>
                <a:cs typeface="Arial" panose="020B0604020202020204" pitchFamily="34" charset="0"/>
              </a:rPr>
              <a:t>مقدرة الطالب على العمل باجتهاد ضمن حدود أهداف وظروف المُؤسَّسة، واللوائح الخاصّة بها.</a:t>
            </a:r>
            <a:endParaRPr kumimoji="0" lang="en-US" sz="1600" b="1" i="0" u="none" strike="noStrike" kern="1200" cap="none" spc="0" normalizeH="0" baseline="0" noProof="0" dirty="0" smtClean="0">
              <a:ln>
                <a:noFill/>
              </a:ln>
              <a:solidFill>
                <a:srgbClr val="262626">
                  <a:lumMod val="75000"/>
                  <a:lumOff val="25000"/>
                </a:srgbClr>
              </a:solidFill>
              <a:effectLst/>
              <a:uLnTx/>
              <a:uFillTx/>
              <a:latin typeface="Roboto"/>
            </a:endParaRPr>
          </a:p>
        </p:txBody>
      </p:sp>
      <p:grpSp>
        <p:nvGrpSpPr>
          <p:cNvPr id="39" name="Group 38"/>
          <p:cNvGrpSpPr/>
          <p:nvPr/>
        </p:nvGrpSpPr>
        <p:grpSpPr>
          <a:xfrm>
            <a:off x="3308350" y="1616711"/>
            <a:ext cx="616666" cy="228599"/>
            <a:chOff x="2698750" y="2371726"/>
            <a:chExt cx="616666" cy="228599"/>
          </a:xfrm>
        </p:grpSpPr>
        <p:cxnSp>
          <p:nvCxnSpPr>
            <p:cNvPr id="40" name="Straight Connector 39"/>
            <p:cNvCxnSpPr/>
            <p:nvPr/>
          </p:nvCxnSpPr>
          <p:spPr>
            <a:xfrm>
              <a:off x="2698750" y="2597944"/>
              <a:ext cx="369093"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060700" y="2371726"/>
              <a:ext cx="254716" cy="228599"/>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6" name="Title 5"/>
          <p:cNvSpPr>
            <a:spLocks noGrp="1"/>
          </p:cNvSpPr>
          <p:nvPr>
            <p:ph type="title"/>
          </p:nvPr>
        </p:nvSpPr>
        <p:spPr/>
        <p:txBody>
          <a:bodyPr/>
          <a:lstStyle/>
          <a:p>
            <a:r>
              <a:rPr lang="ar-IQ" b="1" dirty="0">
                <a:solidFill>
                  <a:srgbClr val="C00000"/>
                </a:solidFill>
              </a:rPr>
              <a:t>صفات الطالب </a:t>
            </a:r>
            <a:r>
              <a:rPr lang="ar-IQ" b="1" dirty="0" smtClean="0">
                <a:solidFill>
                  <a:srgbClr val="C00000"/>
                </a:solidFill>
              </a:rPr>
              <a:t>المطبق</a:t>
            </a:r>
            <a:endParaRPr lang="en-US" b="1" dirty="0">
              <a:solidFill>
                <a:srgbClr val="C00000"/>
              </a:solidFill>
            </a:endParaRPr>
          </a:p>
        </p:txBody>
      </p:sp>
      <p:sp>
        <p:nvSpPr>
          <p:cNvPr id="4" name="Freeform 5"/>
          <p:cNvSpPr>
            <a:spLocks/>
          </p:cNvSpPr>
          <p:nvPr/>
        </p:nvSpPr>
        <p:spPr bwMode="auto">
          <a:xfrm>
            <a:off x="3998208" y="1724661"/>
            <a:ext cx="586167" cy="3178174"/>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 name="Freeform 6"/>
          <p:cNvSpPr>
            <a:spLocks/>
          </p:cNvSpPr>
          <p:nvPr/>
        </p:nvSpPr>
        <p:spPr bwMode="auto">
          <a:xfrm>
            <a:off x="4582681" y="2215957"/>
            <a:ext cx="557367" cy="2686878"/>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7" name="Freeform 7"/>
          <p:cNvSpPr>
            <a:spLocks/>
          </p:cNvSpPr>
          <p:nvPr/>
        </p:nvSpPr>
        <p:spPr bwMode="auto">
          <a:xfrm>
            <a:off x="3371382" y="2534452"/>
            <a:ext cx="1099487" cy="2368383"/>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8" name="Freeform 11"/>
          <p:cNvSpPr>
            <a:spLocks/>
          </p:cNvSpPr>
          <p:nvPr/>
        </p:nvSpPr>
        <p:spPr bwMode="auto">
          <a:xfrm>
            <a:off x="4698727" y="2639487"/>
            <a:ext cx="1080851" cy="2263348"/>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 name="Oval 2"/>
          <p:cNvSpPr/>
          <p:nvPr/>
        </p:nvSpPr>
        <p:spPr>
          <a:xfrm>
            <a:off x="3318895" y="2019935"/>
            <a:ext cx="647700" cy="647700"/>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Roboto"/>
              <a:ea typeface="+mn-ea"/>
              <a:cs typeface="+mn-cs"/>
            </a:endParaRPr>
          </a:p>
        </p:txBody>
      </p:sp>
      <p:sp>
        <p:nvSpPr>
          <p:cNvPr id="10" name="Oval 9"/>
          <p:cNvSpPr/>
          <p:nvPr/>
        </p:nvSpPr>
        <p:spPr>
          <a:xfrm>
            <a:off x="4555106" y="1689735"/>
            <a:ext cx="647700" cy="6477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Roboto"/>
              <a:ea typeface="+mn-ea"/>
              <a:cs typeface="+mn-cs"/>
            </a:endParaRPr>
          </a:p>
        </p:txBody>
      </p:sp>
      <p:sp>
        <p:nvSpPr>
          <p:cNvPr id="12" name="Oval 11"/>
          <p:cNvSpPr/>
          <p:nvPr/>
        </p:nvSpPr>
        <p:spPr>
          <a:xfrm>
            <a:off x="5177406" y="2159635"/>
            <a:ext cx="647700" cy="647700"/>
          </a:xfrm>
          <a:prstGeom prst="ellipse">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Roboto"/>
              <a:ea typeface="+mn-ea"/>
              <a:cs typeface="+mn-cs"/>
            </a:endParaRPr>
          </a:p>
        </p:txBody>
      </p:sp>
      <p:sp>
        <p:nvSpPr>
          <p:cNvPr id="14" name="Oval 13"/>
          <p:cNvSpPr/>
          <p:nvPr/>
        </p:nvSpPr>
        <p:spPr>
          <a:xfrm>
            <a:off x="3942331" y="1207035"/>
            <a:ext cx="647700" cy="64770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Roboto"/>
              <a:ea typeface="+mn-ea"/>
              <a:cs typeface="+mn-cs"/>
            </a:endParaRPr>
          </a:p>
        </p:txBody>
      </p:sp>
      <p:sp>
        <p:nvSpPr>
          <p:cNvPr id="2" name="مستطيل 1"/>
          <p:cNvSpPr/>
          <p:nvPr/>
        </p:nvSpPr>
        <p:spPr>
          <a:xfrm>
            <a:off x="304800" y="1300248"/>
            <a:ext cx="3028814" cy="584775"/>
          </a:xfrm>
          <a:prstGeom prst="rect">
            <a:avLst/>
          </a:prstGeom>
        </p:spPr>
        <p:txBody>
          <a:bodyPr wrap="square">
            <a:spAutoFit/>
          </a:bodyPr>
          <a:lstStyle/>
          <a:p>
            <a:pPr algn="r"/>
            <a:r>
              <a:rPr lang="ar-IQ" sz="1600" b="1" dirty="0"/>
              <a:t>وَعْي الطالب المُتدرِّب، وإدراكه لهويّته المهنيّة. ومدى الاستفادة من عمليّة التطبيق</a:t>
            </a:r>
          </a:p>
        </p:txBody>
      </p:sp>
      <p:sp>
        <p:nvSpPr>
          <p:cNvPr id="9" name="مستطيل 8"/>
          <p:cNvSpPr/>
          <p:nvPr/>
        </p:nvSpPr>
        <p:spPr>
          <a:xfrm>
            <a:off x="228601" y="2534452"/>
            <a:ext cx="2355798" cy="861774"/>
          </a:xfrm>
          <a:prstGeom prst="rect">
            <a:avLst/>
          </a:prstGeom>
        </p:spPr>
        <p:txBody>
          <a:bodyPr wrap="square">
            <a:spAutoFit/>
          </a:bodyPr>
          <a:lstStyle/>
          <a:p>
            <a:pPr algn="r"/>
            <a:r>
              <a:rPr lang="ar-IQ" sz="1600" b="1" dirty="0"/>
              <a:t>الاهتمام بالمظهر الشخصيّ مهم ومؤثر في نفوس الاخرين </a:t>
            </a:r>
          </a:p>
          <a:p>
            <a:endParaRPr lang="ar-IQ" dirty="0"/>
          </a:p>
        </p:txBody>
      </p:sp>
    </p:spTree>
    <p:extLst>
      <p:ext uri="{BB962C8B-B14F-4D97-AF65-F5344CB8AC3E}">
        <p14:creationId xmlns:p14="http://schemas.microsoft.com/office/powerpoint/2010/main" val="979469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 presetClass="entr" presetSubtype="1" accel="20000" decel="2000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additive="base">
                                        <p:cTn id="10" dur="500" fill="hold"/>
                                        <p:tgtEl>
                                          <p:spTgt spid="3"/>
                                        </p:tgtEl>
                                        <p:attrNameLst>
                                          <p:attrName>ppt_x</p:attrName>
                                        </p:attrNameLst>
                                      </p:cBhvr>
                                      <p:tavLst>
                                        <p:tav tm="0">
                                          <p:val>
                                            <p:strVal val="#ppt_x"/>
                                          </p:val>
                                        </p:tav>
                                        <p:tav tm="100000">
                                          <p:val>
                                            <p:strVal val="#ppt_x"/>
                                          </p:val>
                                        </p:tav>
                                      </p:tavLst>
                                    </p:anim>
                                    <p:anim calcmode="lin" valueType="num">
                                      <p:cBhvr additive="base">
                                        <p:cTn id="11" dur="500" fill="hold"/>
                                        <p:tgtEl>
                                          <p:spTgt spid="3"/>
                                        </p:tgtEl>
                                        <p:attrNameLst>
                                          <p:attrName>ppt_y</p:attrName>
                                        </p:attrNameLst>
                                      </p:cBhvr>
                                      <p:tavLst>
                                        <p:tav tm="0">
                                          <p:val>
                                            <p:strVal val="0-#ppt_h/2"/>
                                          </p:val>
                                        </p:tav>
                                        <p:tav tm="100000">
                                          <p:val>
                                            <p:strVal val="#ppt_y"/>
                                          </p:val>
                                        </p:tav>
                                      </p:tavLst>
                                    </p:anim>
                                  </p:childTnLst>
                                </p:cTn>
                              </p:par>
                            </p:childTnLst>
                          </p:cTn>
                        </p:par>
                        <p:par>
                          <p:cTn id="12" fill="hold">
                            <p:stCondLst>
                              <p:cond delay="500"/>
                            </p:stCondLst>
                            <p:childTnLst>
                              <p:par>
                                <p:cTn id="13" presetID="22" presetClass="entr" presetSubtype="2"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right)">
                                      <p:cBhvr>
                                        <p:cTn id="15" dur="500"/>
                                        <p:tgtEl>
                                          <p:spTgt spid="23"/>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par>
                                <p:cTn id="20" presetID="2" presetClass="entr" presetSubtype="1" accel="20000" decel="2000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0-#ppt_h/2"/>
                                          </p:val>
                                        </p:tav>
                                        <p:tav tm="100000">
                                          <p:val>
                                            <p:strVal val="#ppt_y"/>
                                          </p:val>
                                        </p:tav>
                                      </p:tavLst>
                                    </p:anim>
                                  </p:childTnLst>
                                </p:cTn>
                              </p:par>
                            </p:childTnLst>
                          </p:cTn>
                        </p:par>
                        <p:par>
                          <p:cTn id="24" fill="hold">
                            <p:stCondLst>
                              <p:cond delay="1500"/>
                            </p:stCondLst>
                            <p:childTnLst>
                              <p:par>
                                <p:cTn id="25" presetID="22" presetClass="entr" presetSubtype="2" fill="hold" nodeType="after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wipe(right)">
                                      <p:cBhvr>
                                        <p:cTn id="27" dur="500"/>
                                        <p:tgtEl>
                                          <p:spTgt spid="39"/>
                                        </p:tgtEl>
                                      </p:cBhvr>
                                    </p:animEffect>
                                  </p:childTnLst>
                                </p:cTn>
                              </p:par>
                            </p:childTnLst>
                          </p:cTn>
                        </p:par>
                        <p:par>
                          <p:cTn id="28" fill="hold">
                            <p:stCondLst>
                              <p:cond delay="2000"/>
                            </p:stCondLst>
                            <p:childTnLst>
                              <p:par>
                                <p:cTn id="29" presetID="22" presetClass="entr" presetSubtype="4"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00"/>
                                        <p:tgtEl>
                                          <p:spTgt spid="5"/>
                                        </p:tgtEl>
                                      </p:cBhvr>
                                    </p:animEffect>
                                  </p:childTnLst>
                                </p:cTn>
                              </p:par>
                              <p:par>
                                <p:cTn id="32" presetID="2" presetClass="entr" presetSubtype="1" accel="20000" decel="2000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0-#ppt_h/2"/>
                                          </p:val>
                                        </p:tav>
                                        <p:tav tm="100000">
                                          <p:val>
                                            <p:strVal val="#ppt_y"/>
                                          </p:val>
                                        </p:tav>
                                      </p:tavLst>
                                    </p:anim>
                                  </p:childTnLst>
                                </p:cTn>
                              </p:par>
                            </p:childTnLst>
                          </p:cTn>
                        </p:par>
                        <p:par>
                          <p:cTn id="36" fill="hold">
                            <p:stCondLst>
                              <p:cond delay="2500"/>
                            </p:stCondLst>
                            <p:childTnLst>
                              <p:par>
                                <p:cTn id="37" presetID="22" presetClass="entr" presetSubtype="8"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wipe(left)">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down)">
                                      <p:cBhvr>
                                        <p:cTn id="44" dur="580">
                                          <p:stCondLst>
                                            <p:cond delay="0"/>
                                          </p:stCondLst>
                                        </p:cTn>
                                        <p:tgtEl>
                                          <p:spTgt spid="31"/>
                                        </p:tgtEl>
                                      </p:cBhvr>
                                    </p:animEffect>
                                    <p:anim calcmode="lin" valueType="num">
                                      <p:cBhvr>
                                        <p:cTn id="45"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50" dur="26">
                                          <p:stCondLst>
                                            <p:cond delay="650"/>
                                          </p:stCondLst>
                                        </p:cTn>
                                        <p:tgtEl>
                                          <p:spTgt spid="31"/>
                                        </p:tgtEl>
                                      </p:cBhvr>
                                      <p:to x="100000" y="60000"/>
                                    </p:animScale>
                                    <p:animScale>
                                      <p:cBhvr>
                                        <p:cTn id="51" dur="166" decel="50000">
                                          <p:stCondLst>
                                            <p:cond delay="676"/>
                                          </p:stCondLst>
                                        </p:cTn>
                                        <p:tgtEl>
                                          <p:spTgt spid="31"/>
                                        </p:tgtEl>
                                      </p:cBhvr>
                                      <p:to x="100000" y="100000"/>
                                    </p:animScale>
                                    <p:animScale>
                                      <p:cBhvr>
                                        <p:cTn id="52" dur="26">
                                          <p:stCondLst>
                                            <p:cond delay="1312"/>
                                          </p:stCondLst>
                                        </p:cTn>
                                        <p:tgtEl>
                                          <p:spTgt spid="31"/>
                                        </p:tgtEl>
                                      </p:cBhvr>
                                      <p:to x="100000" y="80000"/>
                                    </p:animScale>
                                    <p:animScale>
                                      <p:cBhvr>
                                        <p:cTn id="53" dur="166" decel="50000">
                                          <p:stCondLst>
                                            <p:cond delay="1338"/>
                                          </p:stCondLst>
                                        </p:cTn>
                                        <p:tgtEl>
                                          <p:spTgt spid="31"/>
                                        </p:tgtEl>
                                      </p:cBhvr>
                                      <p:to x="100000" y="100000"/>
                                    </p:animScale>
                                    <p:animScale>
                                      <p:cBhvr>
                                        <p:cTn id="54" dur="26">
                                          <p:stCondLst>
                                            <p:cond delay="1642"/>
                                          </p:stCondLst>
                                        </p:cTn>
                                        <p:tgtEl>
                                          <p:spTgt spid="31"/>
                                        </p:tgtEl>
                                      </p:cBhvr>
                                      <p:to x="100000" y="90000"/>
                                    </p:animScale>
                                    <p:animScale>
                                      <p:cBhvr>
                                        <p:cTn id="55" dur="166" decel="50000">
                                          <p:stCondLst>
                                            <p:cond delay="1668"/>
                                          </p:stCondLst>
                                        </p:cTn>
                                        <p:tgtEl>
                                          <p:spTgt spid="31"/>
                                        </p:tgtEl>
                                      </p:cBhvr>
                                      <p:to x="100000" y="100000"/>
                                    </p:animScale>
                                    <p:animScale>
                                      <p:cBhvr>
                                        <p:cTn id="56" dur="26">
                                          <p:stCondLst>
                                            <p:cond delay="1808"/>
                                          </p:stCondLst>
                                        </p:cTn>
                                        <p:tgtEl>
                                          <p:spTgt spid="31"/>
                                        </p:tgtEl>
                                      </p:cBhvr>
                                      <p:to x="100000" y="95000"/>
                                    </p:animScale>
                                    <p:animScale>
                                      <p:cBhvr>
                                        <p:cTn id="57" dur="166" decel="50000">
                                          <p:stCondLst>
                                            <p:cond delay="1834"/>
                                          </p:stCondLst>
                                        </p:cTn>
                                        <p:tgtEl>
                                          <p:spTgt spid="31"/>
                                        </p:tgtEl>
                                      </p:cBhvr>
                                      <p:to x="100000" y="100000"/>
                                    </p:animScale>
                                  </p:childTnLst>
                                </p:cTn>
                              </p:par>
                            </p:childTnLst>
                          </p:cTn>
                        </p:par>
                        <p:par>
                          <p:cTn id="58" fill="hold">
                            <p:stCondLst>
                              <p:cond delay="2000"/>
                            </p:stCondLst>
                            <p:childTnLst>
                              <p:par>
                                <p:cTn id="59" presetID="22" presetClass="entr" presetSubtype="4"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down)">
                                      <p:cBhvr>
                                        <p:cTn id="61" dur="500"/>
                                        <p:tgtEl>
                                          <p:spTgt spid="8"/>
                                        </p:tgtEl>
                                      </p:cBhvr>
                                    </p:animEffect>
                                  </p:childTnLst>
                                </p:cTn>
                              </p:par>
                              <p:par>
                                <p:cTn id="62" presetID="2" presetClass="entr" presetSubtype="1" accel="20000" decel="2000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additive="base">
                                        <p:cTn id="64" dur="500" fill="hold"/>
                                        <p:tgtEl>
                                          <p:spTgt spid="12"/>
                                        </p:tgtEl>
                                        <p:attrNameLst>
                                          <p:attrName>ppt_x</p:attrName>
                                        </p:attrNameLst>
                                      </p:cBhvr>
                                      <p:tavLst>
                                        <p:tav tm="0">
                                          <p:val>
                                            <p:strVal val="#ppt_x"/>
                                          </p:val>
                                        </p:tav>
                                        <p:tav tm="100000">
                                          <p:val>
                                            <p:strVal val="#ppt_x"/>
                                          </p:val>
                                        </p:tav>
                                      </p:tavLst>
                                    </p:anim>
                                    <p:anim calcmode="lin" valueType="num">
                                      <p:cBhvr additive="base">
                                        <p:cTn id="65" dur="500" fill="hold"/>
                                        <p:tgtEl>
                                          <p:spTgt spid="12"/>
                                        </p:tgtEl>
                                        <p:attrNameLst>
                                          <p:attrName>ppt_y</p:attrName>
                                        </p:attrNameLst>
                                      </p:cBhvr>
                                      <p:tavLst>
                                        <p:tav tm="0">
                                          <p:val>
                                            <p:strVal val="0-#ppt_h/2"/>
                                          </p:val>
                                        </p:tav>
                                        <p:tav tm="100000">
                                          <p:val>
                                            <p:strVal val="#ppt_y"/>
                                          </p:val>
                                        </p:tav>
                                      </p:tavLst>
                                    </p:anim>
                                  </p:childTnLst>
                                </p:cTn>
                              </p:par>
                            </p:childTnLst>
                          </p:cTn>
                        </p:par>
                        <p:par>
                          <p:cTn id="66" fill="hold">
                            <p:stCondLst>
                              <p:cond delay="2500"/>
                            </p:stCondLst>
                            <p:childTnLst>
                              <p:par>
                                <p:cTn id="67" presetID="22" presetClass="entr" presetSubtype="8" fill="hold" nodeType="after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26" presetClass="entr" presetSubtype="0"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wipe(down)">
                                      <p:cBhvr>
                                        <p:cTn id="74" dur="580">
                                          <p:stCondLst>
                                            <p:cond delay="0"/>
                                          </p:stCondLst>
                                        </p:cTn>
                                        <p:tgtEl>
                                          <p:spTgt spid="27"/>
                                        </p:tgtEl>
                                      </p:cBhvr>
                                    </p:animEffect>
                                    <p:anim calcmode="lin" valueType="num">
                                      <p:cBhvr>
                                        <p:cTn id="75"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76"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77"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78"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79"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80" dur="26">
                                          <p:stCondLst>
                                            <p:cond delay="650"/>
                                          </p:stCondLst>
                                        </p:cTn>
                                        <p:tgtEl>
                                          <p:spTgt spid="27"/>
                                        </p:tgtEl>
                                      </p:cBhvr>
                                      <p:to x="100000" y="60000"/>
                                    </p:animScale>
                                    <p:animScale>
                                      <p:cBhvr>
                                        <p:cTn id="81" dur="166" decel="50000">
                                          <p:stCondLst>
                                            <p:cond delay="676"/>
                                          </p:stCondLst>
                                        </p:cTn>
                                        <p:tgtEl>
                                          <p:spTgt spid="27"/>
                                        </p:tgtEl>
                                      </p:cBhvr>
                                      <p:to x="100000" y="100000"/>
                                    </p:animScale>
                                    <p:animScale>
                                      <p:cBhvr>
                                        <p:cTn id="82" dur="26">
                                          <p:stCondLst>
                                            <p:cond delay="1312"/>
                                          </p:stCondLst>
                                        </p:cTn>
                                        <p:tgtEl>
                                          <p:spTgt spid="27"/>
                                        </p:tgtEl>
                                      </p:cBhvr>
                                      <p:to x="100000" y="80000"/>
                                    </p:animScale>
                                    <p:animScale>
                                      <p:cBhvr>
                                        <p:cTn id="83" dur="166" decel="50000">
                                          <p:stCondLst>
                                            <p:cond delay="1338"/>
                                          </p:stCondLst>
                                        </p:cTn>
                                        <p:tgtEl>
                                          <p:spTgt spid="27"/>
                                        </p:tgtEl>
                                      </p:cBhvr>
                                      <p:to x="100000" y="100000"/>
                                    </p:animScale>
                                    <p:animScale>
                                      <p:cBhvr>
                                        <p:cTn id="84" dur="26">
                                          <p:stCondLst>
                                            <p:cond delay="1642"/>
                                          </p:stCondLst>
                                        </p:cTn>
                                        <p:tgtEl>
                                          <p:spTgt spid="27"/>
                                        </p:tgtEl>
                                      </p:cBhvr>
                                      <p:to x="100000" y="90000"/>
                                    </p:animScale>
                                    <p:animScale>
                                      <p:cBhvr>
                                        <p:cTn id="85" dur="166" decel="50000">
                                          <p:stCondLst>
                                            <p:cond delay="1668"/>
                                          </p:stCondLst>
                                        </p:cTn>
                                        <p:tgtEl>
                                          <p:spTgt spid="27"/>
                                        </p:tgtEl>
                                      </p:cBhvr>
                                      <p:to x="100000" y="100000"/>
                                    </p:animScale>
                                    <p:animScale>
                                      <p:cBhvr>
                                        <p:cTn id="86" dur="26">
                                          <p:stCondLst>
                                            <p:cond delay="1808"/>
                                          </p:stCondLst>
                                        </p:cTn>
                                        <p:tgtEl>
                                          <p:spTgt spid="27"/>
                                        </p:tgtEl>
                                      </p:cBhvr>
                                      <p:to x="100000" y="95000"/>
                                    </p:animScale>
                                    <p:animScale>
                                      <p:cBhvr>
                                        <p:cTn id="87" dur="166" decel="50000">
                                          <p:stCondLst>
                                            <p:cond delay="1834"/>
                                          </p:stCondLst>
                                        </p:cTn>
                                        <p:tgtEl>
                                          <p:spTgt spid="27"/>
                                        </p:tgtEl>
                                      </p:cBhvr>
                                      <p:to x="100000" y="100000"/>
                                    </p:animScale>
                                  </p:childTnLst>
                                </p:cTn>
                              </p:par>
                            </p:childTnLst>
                          </p:cTn>
                        </p:par>
                      </p:childTnLst>
                    </p:cTn>
                  </p:par>
                  <p:par>
                    <p:cTn id="88" fill="hold">
                      <p:stCondLst>
                        <p:cond delay="indefinite"/>
                      </p:stCondLst>
                      <p:childTnLst>
                        <p:par>
                          <p:cTn id="89" fill="hold">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2"/>
                                        </p:tgtEl>
                                        <p:attrNameLst>
                                          <p:attrName>style.visibility</p:attrName>
                                        </p:attrNameLst>
                                      </p:cBhvr>
                                      <p:to>
                                        <p:strVal val="visible"/>
                                      </p:to>
                                    </p:set>
                                    <p:animEffect transition="in" filter="wipe(down)">
                                      <p:cBhvr>
                                        <p:cTn id="92" dur="580">
                                          <p:stCondLst>
                                            <p:cond delay="0"/>
                                          </p:stCondLst>
                                        </p:cTn>
                                        <p:tgtEl>
                                          <p:spTgt spid="2"/>
                                        </p:tgtEl>
                                      </p:cBhvr>
                                    </p:animEffect>
                                    <p:anim calcmode="lin" valueType="num">
                                      <p:cBhvr>
                                        <p:cTn id="93"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98" dur="26">
                                          <p:stCondLst>
                                            <p:cond delay="650"/>
                                          </p:stCondLst>
                                        </p:cTn>
                                        <p:tgtEl>
                                          <p:spTgt spid="2"/>
                                        </p:tgtEl>
                                      </p:cBhvr>
                                      <p:to x="100000" y="60000"/>
                                    </p:animScale>
                                    <p:animScale>
                                      <p:cBhvr>
                                        <p:cTn id="99" dur="166" decel="50000">
                                          <p:stCondLst>
                                            <p:cond delay="676"/>
                                          </p:stCondLst>
                                        </p:cTn>
                                        <p:tgtEl>
                                          <p:spTgt spid="2"/>
                                        </p:tgtEl>
                                      </p:cBhvr>
                                      <p:to x="100000" y="100000"/>
                                    </p:animScale>
                                    <p:animScale>
                                      <p:cBhvr>
                                        <p:cTn id="100" dur="26">
                                          <p:stCondLst>
                                            <p:cond delay="1312"/>
                                          </p:stCondLst>
                                        </p:cTn>
                                        <p:tgtEl>
                                          <p:spTgt spid="2"/>
                                        </p:tgtEl>
                                      </p:cBhvr>
                                      <p:to x="100000" y="80000"/>
                                    </p:animScale>
                                    <p:animScale>
                                      <p:cBhvr>
                                        <p:cTn id="101" dur="166" decel="50000">
                                          <p:stCondLst>
                                            <p:cond delay="1338"/>
                                          </p:stCondLst>
                                        </p:cTn>
                                        <p:tgtEl>
                                          <p:spTgt spid="2"/>
                                        </p:tgtEl>
                                      </p:cBhvr>
                                      <p:to x="100000" y="100000"/>
                                    </p:animScale>
                                    <p:animScale>
                                      <p:cBhvr>
                                        <p:cTn id="102" dur="26">
                                          <p:stCondLst>
                                            <p:cond delay="1642"/>
                                          </p:stCondLst>
                                        </p:cTn>
                                        <p:tgtEl>
                                          <p:spTgt spid="2"/>
                                        </p:tgtEl>
                                      </p:cBhvr>
                                      <p:to x="100000" y="90000"/>
                                    </p:animScale>
                                    <p:animScale>
                                      <p:cBhvr>
                                        <p:cTn id="103" dur="166" decel="50000">
                                          <p:stCondLst>
                                            <p:cond delay="1668"/>
                                          </p:stCondLst>
                                        </p:cTn>
                                        <p:tgtEl>
                                          <p:spTgt spid="2"/>
                                        </p:tgtEl>
                                      </p:cBhvr>
                                      <p:to x="100000" y="100000"/>
                                    </p:animScale>
                                    <p:animScale>
                                      <p:cBhvr>
                                        <p:cTn id="104" dur="26">
                                          <p:stCondLst>
                                            <p:cond delay="1808"/>
                                          </p:stCondLst>
                                        </p:cTn>
                                        <p:tgtEl>
                                          <p:spTgt spid="2"/>
                                        </p:tgtEl>
                                      </p:cBhvr>
                                      <p:to x="100000" y="95000"/>
                                    </p:animScale>
                                    <p:animScale>
                                      <p:cBhvr>
                                        <p:cTn id="105" dur="166" decel="50000">
                                          <p:stCondLst>
                                            <p:cond delay="1834"/>
                                          </p:stCondLst>
                                        </p:cTn>
                                        <p:tgtEl>
                                          <p:spTgt spid="2"/>
                                        </p:tgtEl>
                                      </p:cBhvr>
                                      <p:to x="100000" y="100000"/>
                                    </p:animScale>
                                  </p:childTnLst>
                                </p:cTn>
                              </p:par>
                            </p:childTnLst>
                          </p:cTn>
                        </p:par>
                      </p:childTnLst>
                    </p:cTn>
                  </p:par>
                  <p:par>
                    <p:cTn id="106" fill="hold">
                      <p:stCondLst>
                        <p:cond delay="indefinite"/>
                      </p:stCondLst>
                      <p:childTnLst>
                        <p:par>
                          <p:cTn id="107" fill="hold">
                            <p:stCondLst>
                              <p:cond delay="0"/>
                            </p:stCondLst>
                            <p:childTnLst>
                              <p:par>
                                <p:cTn id="108" presetID="26" presetClass="entr" presetSubtype="0" fill="hold" grpId="0" nodeType="clickEffect">
                                  <p:stCondLst>
                                    <p:cond delay="0"/>
                                  </p:stCondLst>
                                  <p:childTnLst>
                                    <p:set>
                                      <p:cBhvr>
                                        <p:cTn id="109" dur="1" fill="hold">
                                          <p:stCondLst>
                                            <p:cond delay="0"/>
                                          </p:stCondLst>
                                        </p:cTn>
                                        <p:tgtEl>
                                          <p:spTgt spid="9"/>
                                        </p:tgtEl>
                                        <p:attrNameLst>
                                          <p:attrName>style.visibility</p:attrName>
                                        </p:attrNameLst>
                                      </p:cBhvr>
                                      <p:to>
                                        <p:strVal val="visible"/>
                                      </p:to>
                                    </p:set>
                                    <p:animEffect transition="in" filter="wipe(down)">
                                      <p:cBhvr>
                                        <p:cTn id="110" dur="580">
                                          <p:stCondLst>
                                            <p:cond delay="0"/>
                                          </p:stCondLst>
                                        </p:cTn>
                                        <p:tgtEl>
                                          <p:spTgt spid="9"/>
                                        </p:tgtEl>
                                      </p:cBhvr>
                                    </p:animEffect>
                                    <p:anim calcmode="lin" valueType="num">
                                      <p:cBhvr>
                                        <p:cTn id="11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1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1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1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16" dur="26">
                                          <p:stCondLst>
                                            <p:cond delay="650"/>
                                          </p:stCondLst>
                                        </p:cTn>
                                        <p:tgtEl>
                                          <p:spTgt spid="9"/>
                                        </p:tgtEl>
                                      </p:cBhvr>
                                      <p:to x="100000" y="60000"/>
                                    </p:animScale>
                                    <p:animScale>
                                      <p:cBhvr>
                                        <p:cTn id="117" dur="166" decel="50000">
                                          <p:stCondLst>
                                            <p:cond delay="676"/>
                                          </p:stCondLst>
                                        </p:cTn>
                                        <p:tgtEl>
                                          <p:spTgt spid="9"/>
                                        </p:tgtEl>
                                      </p:cBhvr>
                                      <p:to x="100000" y="100000"/>
                                    </p:animScale>
                                    <p:animScale>
                                      <p:cBhvr>
                                        <p:cTn id="118" dur="26">
                                          <p:stCondLst>
                                            <p:cond delay="1312"/>
                                          </p:stCondLst>
                                        </p:cTn>
                                        <p:tgtEl>
                                          <p:spTgt spid="9"/>
                                        </p:tgtEl>
                                      </p:cBhvr>
                                      <p:to x="100000" y="80000"/>
                                    </p:animScale>
                                    <p:animScale>
                                      <p:cBhvr>
                                        <p:cTn id="119" dur="166" decel="50000">
                                          <p:stCondLst>
                                            <p:cond delay="1338"/>
                                          </p:stCondLst>
                                        </p:cTn>
                                        <p:tgtEl>
                                          <p:spTgt spid="9"/>
                                        </p:tgtEl>
                                      </p:cBhvr>
                                      <p:to x="100000" y="100000"/>
                                    </p:animScale>
                                    <p:animScale>
                                      <p:cBhvr>
                                        <p:cTn id="120" dur="26">
                                          <p:stCondLst>
                                            <p:cond delay="1642"/>
                                          </p:stCondLst>
                                        </p:cTn>
                                        <p:tgtEl>
                                          <p:spTgt spid="9"/>
                                        </p:tgtEl>
                                      </p:cBhvr>
                                      <p:to x="100000" y="90000"/>
                                    </p:animScale>
                                    <p:animScale>
                                      <p:cBhvr>
                                        <p:cTn id="121" dur="166" decel="50000">
                                          <p:stCondLst>
                                            <p:cond delay="1668"/>
                                          </p:stCondLst>
                                        </p:cTn>
                                        <p:tgtEl>
                                          <p:spTgt spid="9"/>
                                        </p:tgtEl>
                                      </p:cBhvr>
                                      <p:to x="100000" y="100000"/>
                                    </p:animScale>
                                    <p:animScale>
                                      <p:cBhvr>
                                        <p:cTn id="122" dur="26">
                                          <p:stCondLst>
                                            <p:cond delay="1808"/>
                                          </p:stCondLst>
                                        </p:cTn>
                                        <p:tgtEl>
                                          <p:spTgt spid="9"/>
                                        </p:tgtEl>
                                      </p:cBhvr>
                                      <p:to x="100000" y="95000"/>
                                    </p:animScale>
                                    <p:animScale>
                                      <p:cBhvr>
                                        <p:cTn id="123"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p:bldP spid="4" grpId="0" animBg="1"/>
      <p:bldP spid="5" grpId="0" animBg="1"/>
      <p:bldP spid="7" grpId="0" animBg="1"/>
      <p:bldP spid="8" grpId="0" animBg="1"/>
      <p:bldP spid="3" grpId="0" animBg="1"/>
      <p:bldP spid="10" grpId="0" animBg="1"/>
      <p:bldP spid="12" grpId="0" animBg="1"/>
      <p:bldP spid="14" grpId="0" animBg="1"/>
      <p:bldP spid="2"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17"/>
          <p:cNvSpPr>
            <a:spLocks/>
          </p:cNvSpPr>
          <p:nvPr/>
        </p:nvSpPr>
        <p:spPr bwMode="auto">
          <a:xfrm>
            <a:off x="4570163" y="2843372"/>
            <a:ext cx="2075688" cy="523831"/>
          </a:xfrm>
          <a:prstGeom prst="rect">
            <a:avLst/>
          </a:pr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9" name="Freeform 35"/>
          <p:cNvSpPr>
            <a:spLocks/>
          </p:cNvSpPr>
          <p:nvPr/>
        </p:nvSpPr>
        <p:spPr bwMode="auto">
          <a:xfrm>
            <a:off x="4570163" y="3889234"/>
            <a:ext cx="2075688" cy="522031"/>
          </a:xfrm>
          <a:prstGeom prst="rect">
            <a:avLst/>
          </a:pr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6" name="Freeform 16"/>
          <p:cNvSpPr>
            <a:spLocks/>
          </p:cNvSpPr>
          <p:nvPr/>
        </p:nvSpPr>
        <p:spPr bwMode="auto">
          <a:xfrm flipH="1">
            <a:off x="2819399" y="2321341"/>
            <a:ext cx="1752560" cy="522031"/>
          </a:xfrm>
          <a:prstGeom prst="rect">
            <a:avLst/>
          </a:pr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25" name="Freeform 15"/>
          <p:cNvSpPr>
            <a:spLocks/>
          </p:cNvSpPr>
          <p:nvPr/>
        </p:nvSpPr>
        <p:spPr bwMode="auto">
          <a:xfrm>
            <a:off x="4570163" y="1806511"/>
            <a:ext cx="2075688" cy="514830"/>
          </a:xfrm>
          <a:prstGeom prst="rect">
            <a:avLst/>
          </a:pr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 name="Title 5"/>
          <p:cNvSpPr>
            <a:spLocks noGrp="1"/>
          </p:cNvSpPr>
          <p:nvPr>
            <p:ph type="title"/>
          </p:nvPr>
        </p:nvSpPr>
        <p:spPr/>
        <p:txBody>
          <a:bodyPr/>
          <a:lstStyle/>
          <a:p>
            <a:r>
              <a:rPr lang="ar-IQ" b="1" dirty="0">
                <a:solidFill>
                  <a:srgbClr val="C00000"/>
                </a:solidFill>
              </a:rPr>
              <a:t> أهمية اللقاء </a:t>
            </a:r>
            <a:r>
              <a:rPr lang="ar-IQ" b="1" dirty="0" smtClean="0">
                <a:solidFill>
                  <a:srgbClr val="C00000"/>
                </a:solidFill>
              </a:rPr>
              <a:t>الأول</a:t>
            </a:r>
            <a:endParaRPr lang="en-US" b="1" dirty="0">
              <a:solidFill>
                <a:srgbClr val="C00000"/>
              </a:solidFill>
            </a:endParaRPr>
          </a:p>
        </p:txBody>
      </p:sp>
      <p:sp>
        <p:nvSpPr>
          <p:cNvPr id="28" name="Freeform 18"/>
          <p:cNvSpPr>
            <a:spLocks/>
          </p:cNvSpPr>
          <p:nvPr/>
        </p:nvSpPr>
        <p:spPr bwMode="auto">
          <a:xfrm flipH="1">
            <a:off x="2667000" y="3333750"/>
            <a:ext cx="2076411" cy="522031"/>
          </a:xfrm>
          <a:prstGeom prst="rect">
            <a:avLst/>
          </a:pr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nvGrpSpPr>
          <p:cNvPr id="30" name="Group 73"/>
          <p:cNvGrpSpPr/>
          <p:nvPr/>
        </p:nvGrpSpPr>
        <p:grpSpPr>
          <a:xfrm>
            <a:off x="3243486" y="1123951"/>
            <a:ext cx="2656954" cy="2895600"/>
            <a:chOff x="1574800" y="1783436"/>
            <a:chExt cx="2343150" cy="2344738"/>
          </a:xfrm>
        </p:grpSpPr>
        <p:sp>
          <p:nvSpPr>
            <p:cNvPr id="31" name="Oval 30"/>
            <p:cNvSpPr/>
            <p:nvPr/>
          </p:nvSpPr>
          <p:spPr bwMode="auto">
            <a:xfrm>
              <a:off x="1574800" y="1783436"/>
              <a:ext cx="2343150" cy="2343150"/>
            </a:xfrm>
            <a:prstGeom prst="ellipse">
              <a:avLst/>
            </a:prstGeom>
            <a:gradFill flip="none" rotWithShape="1">
              <a:gsLst>
                <a:gs pos="0">
                  <a:schemeClr val="bg1">
                    <a:lumMod val="85000"/>
                  </a:schemeClr>
                </a:gs>
                <a:gs pos="50000">
                  <a:schemeClr val="bg1">
                    <a:lumMod val="85000"/>
                  </a:schemeClr>
                </a:gs>
                <a:gs pos="63000">
                  <a:schemeClr val="bg1">
                    <a:lumMod val="75000"/>
                  </a:schemeClr>
                </a:gs>
              </a:gsLst>
              <a:path path="circle">
                <a:fillToRect l="50000" t="50000" r="50000" b="50000"/>
              </a:path>
              <a:tileRect/>
            </a:gradFill>
            <a:ln w="19050">
              <a:noFill/>
              <a:round/>
              <a:headEnd/>
              <a:tailEnd/>
            </a:ln>
          </p:spPr>
          <p:txBody>
            <a:bodyPr vert="horz" wrap="none" lIns="91440" tIns="45720" rIns="91440" bIns="45720" numCol="1" rtlCol="0" anchor="ctr" anchorCtr="1"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endParaRPr>
            </a:p>
          </p:txBody>
        </p:sp>
        <p:sp>
          <p:nvSpPr>
            <p:cNvPr id="32" name="Freeform 36"/>
            <p:cNvSpPr>
              <a:spLocks/>
            </p:cNvSpPr>
            <p:nvPr/>
          </p:nvSpPr>
          <p:spPr bwMode="auto">
            <a:xfrm>
              <a:off x="2746376" y="3191549"/>
              <a:ext cx="666750" cy="468313"/>
            </a:xfrm>
            <a:custGeom>
              <a:avLst/>
              <a:gdLst/>
              <a:ahLst/>
              <a:cxnLst>
                <a:cxn ang="0">
                  <a:pos x="0" y="61"/>
                </a:cxn>
                <a:cxn ang="0">
                  <a:pos x="65" y="61"/>
                </a:cxn>
                <a:cxn ang="0">
                  <a:pos x="87" y="0"/>
                </a:cxn>
                <a:cxn ang="0">
                  <a:pos x="0" y="0"/>
                </a:cxn>
                <a:cxn ang="0">
                  <a:pos x="0" y="61"/>
                </a:cxn>
              </a:cxnLst>
              <a:rect l="0" t="0" r="r" b="b"/>
              <a:pathLst>
                <a:path w="87" h="61">
                  <a:moveTo>
                    <a:pt x="0" y="61"/>
                  </a:moveTo>
                  <a:cubicBezTo>
                    <a:pt x="65" y="61"/>
                    <a:pt x="65" y="61"/>
                    <a:pt x="65" y="61"/>
                  </a:cubicBezTo>
                  <a:cubicBezTo>
                    <a:pt x="76" y="43"/>
                    <a:pt x="83" y="22"/>
                    <a:pt x="87" y="0"/>
                  </a:cubicBezTo>
                  <a:cubicBezTo>
                    <a:pt x="0" y="0"/>
                    <a:pt x="0" y="0"/>
                    <a:pt x="0" y="0"/>
                  </a:cubicBezTo>
                  <a:lnTo>
                    <a:pt x="0" y="61"/>
                  </a:lnTo>
                  <a:close/>
                </a:path>
              </a:pathLst>
            </a:custGeom>
            <a:solidFill>
              <a:schemeClr val="accent2">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3" name="Freeform 37"/>
            <p:cNvSpPr>
              <a:spLocks/>
            </p:cNvSpPr>
            <p:nvPr/>
          </p:nvSpPr>
          <p:spPr bwMode="auto">
            <a:xfrm>
              <a:off x="2746376" y="3659861"/>
              <a:ext cx="498475" cy="460375"/>
            </a:xfrm>
            <a:custGeom>
              <a:avLst/>
              <a:gdLst/>
              <a:ahLst/>
              <a:cxnLst>
                <a:cxn ang="0">
                  <a:pos x="0" y="60"/>
                </a:cxn>
                <a:cxn ang="0">
                  <a:pos x="0" y="60"/>
                </a:cxn>
                <a:cxn ang="0">
                  <a:pos x="65" y="0"/>
                </a:cxn>
                <a:cxn ang="0">
                  <a:pos x="0" y="0"/>
                </a:cxn>
                <a:cxn ang="0">
                  <a:pos x="0" y="60"/>
                </a:cxn>
              </a:cxnLst>
              <a:rect l="0" t="0" r="r" b="b"/>
              <a:pathLst>
                <a:path w="65" h="60">
                  <a:moveTo>
                    <a:pt x="0" y="60"/>
                  </a:moveTo>
                  <a:cubicBezTo>
                    <a:pt x="0" y="60"/>
                    <a:pt x="0" y="60"/>
                    <a:pt x="0" y="60"/>
                  </a:cubicBezTo>
                  <a:cubicBezTo>
                    <a:pt x="26" y="47"/>
                    <a:pt x="49" y="26"/>
                    <a:pt x="65" y="0"/>
                  </a:cubicBezTo>
                  <a:cubicBezTo>
                    <a:pt x="0" y="0"/>
                    <a:pt x="0" y="0"/>
                    <a:pt x="0" y="0"/>
                  </a:cubicBezTo>
                  <a:lnTo>
                    <a:pt x="0" y="60"/>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4" name="Freeform 38"/>
            <p:cNvSpPr>
              <a:spLocks/>
            </p:cNvSpPr>
            <p:nvPr/>
          </p:nvSpPr>
          <p:spPr bwMode="auto">
            <a:xfrm>
              <a:off x="2746376" y="2721649"/>
              <a:ext cx="688975" cy="469900"/>
            </a:xfrm>
            <a:custGeom>
              <a:avLst/>
              <a:gdLst/>
              <a:ahLst/>
              <a:cxnLst>
                <a:cxn ang="0">
                  <a:pos x="87" y="0"/>
                </a:cxn>
                <a:cxn ang="0">
                  <a:pos x="0" y="0"/>
                </a:cxn>
                <a:cxn ang="0">
                  <a:pos x="0" y="61"/>
                </a:cxn>
                <a:cxn ang="0">
                  <a:pos x="87" y="61"/>
                </a:cxn>
                <a:cxn ang="0">
                  <a:pos x="90" y="31"/>
                </a:cxn>
                <a:cxn ang="0">
                  <a:pos x="87" y="0"/>
                </a:cxn>
              </a:cxnLst>
              <a:rect l="0" t="0" r="r" b="b"/>
              <a:pathLst>
                <a:path w="90" h="61">
                  <a:moveTo>
                    <a:pt x="87" y="0"/>
                  </a:moveTo>
                  <a:cubicBezTo>
                    <a:pt x="0" y="0"/>
                    <a:pt x="0" y="0"/>
                    <a:pt x="0" y="0"/>
                  </a:cubicBezTo>
                  <a:cubicBezTo>
                    <a:pt x="0" y="61"/>
                    <a:pt x="0" y="61"/>
                    <a:pt x="0" y="61"/>
                  </a:cubicBezTo>
                  <a:cubicBezTo>
                    <a:pt x="87" y="61"/>
                    <a:pt x="87" y="61"/>
                    <a:pt x="87" y="61"/>
                  </a:cubicBezTo>
                  <a:cubicBezTo>
                    <a:pt x="89" y="51"/>
                    <a:pt x="90" y="41"/>
                    <a:pt x="90" y="31"/>
                  </a:cubicBezTo>
                  <a:cubicBezTo>
                    <a:pt x="90" y="20"/>
                    <a:pt x="89" y="10"/>
                    <a:pt x="87" y="0"/>
                  </a:cubicBezTo>
                  <a:close/>
                </a:path>
              </a:pathLst>
            </a:custGeom>
            <a:solidFill>
              <a:schemeClr val="accent3">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35" name="Freeform 39"/>
            <p:cNvSpPr>
              <a:spLocks/>
            </p:cNvSpPr>
            <p:nvPr/>
          </p:nvSpPr>
          <p:spPr bwMode="auto">
            <a:xfrm>
              <a:off x="2746376" y="1792961"/>
              <a:ext cx="498475" cy="468313"/>
            </a:xfrm>
            <a:custGeom>
              <a:avLst/>
              <a:gdLst/>
              <a:ahLst/>
              <a:cxnLst>
                <a:cxn ang="0">
                  <a:pos x="65" y="61"/>
                </a:cxn>
                <a:cxn ang="0">
                  <a:pos x="0" y="0"/>
                </a:cxn>
                <a:cxn ang="0">
                  <a:pos x="0" y="0"/>
                </a:cxn>
                <a:cxn ang="0">
                  <a:pos x="0" y="61"/>
                </a:cxn>
                <a:cxn ang="0">
                  <a:pos x="65" y="61"/>
                </a:cxn>
              </a:cxnLst>
              <a:rect l="0" t="0" r="r" b="b"/>
              <a:pathLst>
                <a:path w="65" h="61">
                  <a:moveTo>
                    <a:pt x="65" y="61"/>
                  </a:moveTo>
                  <a:cubicBezTo>
                    <a:pt x="49" y="34"/>
                    <a:pt x="27" y="13"/>
                    <a:pt x="0" y="0"/>
                  </a:cubicBezTo>
                  <a:cubicBezTo>
                    <a:pt x="0" y="0"/>
                    <a:pt x="0" y="0"/>
                    <a:pt x="0" y="0"/>
                  </a:cubicBezTo>
                  <a:cubicBezTo>
                    <a:pt x="0" y="61"/>
                    <a:pt x="0" y="61"/>
                    <a:pt x="0" y="61"/>
                  </a:cubicBezTo>
                  <a:lnTo>
                    <a:pt x="65" y="61"/>
                  </a:lnTo>
                  <a:close/>
                </a:path>
              </a:pathLst>
            </a:custGeom>
            <a:solidFill>
              <a:schemeClr val="accent5">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7" name="Freeform 40"/>
            <p:cNvSpPr>
              <a:spLocks/>
            </p:cNvSpPr>
            <p:nvPr/>
          </p:nvSpPr>
          <p:spPr bwMode="auto">
            <a:xfrm>
              <a:off x="2746376" y="2261274"/>
              <a:ext cx="666750" cy="460375"/>
            </a:xfrm>
            <a:custGeom>
              <a:avLst/>
              <a:gdLst/>
              <a:ahLst/>
              <a:cxnLst>
                <a:cxn ang="0">
                  <a:pos x="0" y="60"/>
                </a:cxn>
                <a:cxn ang="0">
                  <a:pos x="87" y="60"/>
                </a:cxn>
                <a:cxn ang="0">
                  <a:pos x="65" y="0"/>
                </a:cxn>
                <a:cxn ang="0">
                  <a:pos x="0" y="0"/>
                </a:cxn>
                <a:cxn ang="0">
                  <a:pos x="0" y="60"/>
                </a:cxn>
              </a:cxnLst>
              <a:rect l="0" t="0" r="r" b="b"/>
              <a:pathLst>
                <a:path w="87" h="60">
                  <a:moveTo>
                    <a:pt x="0" y="60"/>
                  </a:moveTo>
                  <a:cubicBezTo>
                    <a:pt x="87" y="60"/>
                    <a:pt x="87" y="60"/>
                    <a:pt x="87" y="60"/>
                  </a:cubicBezTo>
                  <a:cubicBezTo>
                    <a:pt x="84" y="38"/>
                    <a:pt x="76" y="18"/>
                    <a:pt x="65" y="0"/>
                  </a:cubicBezTo>
                  <a:cubicBezTo>
                    <a:pt x="0" y="0"/>
                    <a:pt x="0" y="0"/>
                    <a:pt x="0" y="0"/>
                  </a:cubicBezTo>
                  <a:lnTo>
                    <a:pt x="0" y="60"/>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8" name="Freeform 41"/>
            <p:cNvSpPr>
              <a:spLocks/>
            </p:cNvSpPr>
            <p:nvPr/>
          </p:nvSpPr>
          <p:spPr bwMode="auto">
            <a:xfrm>
              <a:off x="2073276" y="3191549"/>
              <a:ext cx="673100" cy="468313"/>
            </a:xfrm>
            <a:custGeom>
              <a:avLst/>
              <a:gdLst/>
              <a:ahLst/>
              <a:cxnLst>
                <a:cxn ang="0">
                  <a:pos x="88" y="0"/>
                </a:cxn>
                <a:cxn ang="0">
                  <a:pos x="0" y="0"/>
                </a:cxn>
                <a:cxn ang="0">
                  <a:pos x="22" y="61"/>
                </a:cxn>
                <a:cxn ang="0">
                  <a:pos x="88" y="61"/>
                </a:cxn>
                <a:cxn ang="0">
                  <a:pos x="88" y="0"/>
                </a:cxn>
              </a:cxnLst>
              <a:rect l="0" t="0" r="r" b="b"/>
              <a:pathLst>
                <a:path w="88" h="61">
                  <a:moveTo>
                    <a:pt x="88" y="0"/>
                  </a:moveTo>
                  <a:cubicBezTo>
                    <a:pt x="0" y="0"/>
                    <a:pt x="0" y="0"/>
                    <a:pt x="0" y="0"/>
                  </a:cubicBezTo>
                  <a:cubicBezTo>
                    <a:pt x="4" y="22"/>
                    <a:pt x="11" y="43"/>
                    <a:pt x="22" y="61"/>
                  </a:cubicBezTo>
                  <a:cubicBezTo>
                    <a:pt x="88" y="61"/>
                    <a:pt x="88" y="61"/>
                    <a:pt x="88" y="61"/>
                  </a:cubicBezTo>
                  <a:lnTo>
                    <a:pt x="88"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59" name="Freeform 42"/>
            <p:cNvSpPr>
              <a:spLocks/>
            </p:cNvSpPr>
            <p:nvPr/>
          </p:nvSpPr>
          <p:spPr bwMode="auto">
            <a:xfrm>
              <a:off x="2241551" y="3659861"/>
              <a:ext cx="504825" cy="460375"/>
            </a:xfrm>
            <a:custGeom>
              <a:avLst/>
              <a:gdLst/>
              <a:ahLst/>
              <a:cxnLst>
                <a:cxn ang="0">
                  <a:pos x="0" y="0"/>
                </a:cxn>
                <a:cxn ang="0">
                  <a:pos x="65" y="60"/>
                </a:cxn>
                <a:cxn ang="0">
                  <a:pos x="66" y="60"/>
                </a:cxn>
                <a:cxn ang="0">
                  <a:pos x="66" y="0"/>
                </a:cxn>
                <a:cxn ang="0">
                  <a:pos x="0" y="0"/>
                </a:cxn>
              </a:cxnLst>
              <a:rect l="0" t="0" r="r" b="b"/>
              <a:pathLst>
                <a:path w="66" h="60">
                  <a:moveTo>
                    <a:pt x="0" y="0"/>
                  </a:moveTo>
                  <a:cubicBezTo>
                    <a:pt x="16" y="26"/>
                    <a:pt x="39" y="47"/>
                    <a:pt x="65" y="60"/>
                  </a:cubicBezTo>
                  <a:cubicBezTo>
                    <a:pt x="65" y="60"/>
                    <a:pt x="65" y="60"/>
                    <a:pt x="66" y="60"/>
                  </a:cubicBezTo>
                  <a:cubicBezTo>
                    <a:pt x="66" y="0"/>
                    <a:pt x="66" y="0"/>
                    <a:pt x="66" y="0"/>
                  </a:cubicBez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0" name="Freeform 43"/>
            <p:cNvSpPr>
              <a:spLocks/>
            </p:cNvSpPr>
            <p:nvPr/>
          </p:nvSpPr>
          <p:spPr bwMode="auto">
            <a:xfrm>
              <a:off x="2049463" y="2721649"/>
              <a:ext cx="696913" cy="469900"/>
            </a:xfrm>
            <a:custGeom>
              <a:avLst/>
              <a:gdLst/>
              <a:ahLst/>
              <a:cxnLst>
                <a:cxn ang="0">
                  <a:pos x="91" y="0"/>
                </a:cxn>
                <a:cxn ang="0">
                  <a:pos x="3" y="0"/>
                </a:cxn>
                <a:cxn ang="0">
                  <a:pos x="0" y="31"/>
                </a:cxn>
                <a:cxn ang="0">
                  <a:pos x="3" y="61"/>
                </a:cxn>
                <a:cxn ang="0">
                  <a:pos x="91" y="61"/>
                </a:cxn>
                <a:cxn ang="0">
                  <a:pos x="91" y="0"/>
                </a:cxn>
              </a:cxnLst>
              <a:rect l="0" t="0" r="r" b="b"/>
              <a:pathLst>
                <a:path w="91" h="61">
                  <a:moveTo>
                    <a:pt x="91" y="0"/>
                  </a:moveTo>
                  <a:cubicBezTo>
                    <a:pt x="3" y="0"/>
                    <a:pt x="3" y="0"/>
                    <a:pt x="3" y="0"/>
                  </a:cubicBezTo>
                  <a:cubicBezTo>
                    <a:pt x="1" y="10"/>
                    <a:pt x="0" y="20"/>
                    <a:pt x="0" y="31"/>
                  </a:cubicBezTo>
                  <a:cubicBezTo>
                    <a:pt x="0" y="41"/>
                    <a:pt x="1" y="51"/>
                    <a:pt x="3" y="61"/>
                  </a:cubicBezTo>
                  <a:cubicBezTo>
                    <a:pt x="91" y="61"/>
                    <a:pt x="91" y="61"/>
                    <a:pt x="91" y="61"/>
                  </a:cubicBezTo>
                  <a:lnTo>
                    <a:pt x="91" y="0"/>
                  </a:ln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1" name="Freeform 44"/>
            <p:cNvSpPr>
              <a:spLocks/>
            </p:cNvSpPr>
            <p:nvPr/>
          </p:nvSpPr>
          <p:spPr bwMode="auto">
            <a:xfrm>
              <a:off x="2241551" y="1792961"/>
              <a:ext cx="504825" cy="468313"/>
            </a:xfrm>
            <a:custGeom>
              <a:avLst/>
              <a:gdLst/>
              <a:ahLst/>
              <a:cxnLst>
                <a:cxn ang="0">
                  <a:pos x="66" y="0"/>
                </a:cxn>
                <a:cxn ang="0">
                  <a:pos x="65" y="0"/>
                </a:cxn>
                <a:cxn ang="0">
                  <a:pos x="0" y="61"/>
                </a:cxn>
                <a:cxn ang="0">
                  <a:pos x="66" y="61"/>
                </a:cxn>
                <a:cxn ang="0">
                  <a:pos x="66" y="0"/>
                </a:cxn>
              </a:cxnLst>
              <a:rect l="0" t="0" r="r" b="b"/>
              <a:pathLst>
                <a:path w="66" h="61">
                  <a:moveTo>
                    <a:pt x="66" y="0"/>
                  </a:moveTo>
                  <a:cubicBezTo>
                    <a:pt x="65" y="0"/>
                    <a:pt x="65" y="0"/>
                    <a:pt x="65" y="0"/>
                  </a:cubicBezTo>
                  <a:cubicBezTo>
                    <a:pt x="38" y="13"/>
                    <a:pt x="16" y="34"/>
                    <a:pt x="0" y="61"/>
                  </a:cubicBezTo>
                  <a:cubicBezTo>
                    <a:pt x="66" y="61"/>
                    <a:pt x="66" y="61"/>
                    <a:pt x="66" y="61"/>
                  </a:cubicBezTo>
                  <a:lnTo>
                    <a:pt x="66" y="0"/>
                  </a:lnTo>
                  <a:close/>
                </a:path>
              </a:pathLst>
            </a:custGeom>
            <a:solidFill>
              <a:schemeClr val="accent5"/>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2" name="Freeform 45"/>
            <p:cNvSpPr>
              <a:spLocks/>
            </p:cNvSpPr>
            <p:nvPr/>
          </p:nvSpPr>
          <p:spPr bwMode="auto">
            <a:xfrm>
              <a:off x="2073276" y="2261274"/>
              <a:ext cx="673100" cy="460375"/>
            </a:xfrm>
            <a:custGeom>
              <a:avLst/>
              <a:gdLst/>
              <a:ahLst/>
              <a:cxnLst>
                <a:cxn ang="0">
                  <a:pos x="88" y="0"/>
                </a:cxn>
                <a:cxn ang="0">
                  <a:pos x="22" y="0"/>
                </a:cxn>
                <a:cxn ang="0">
                  <a:pos x="0" y="60"/>
                </a:cxn>
                <a:cxn ang="0">
                  <a:pos x="88" y="60"/>
                </a:cxn>
                <a:cxn ang="0">
                  <a:pos x="88" y="0"/>
                </a:cxn>
              </a:cxnLst>
              <a:rect l="0" t="0" r="r" b="b"/>
              <a:pathLst>
                <a:path w="88" h="60">
                  <a:moveTo>
                    <a:pt x="88" y="0"/>
                  </a:moveTo>
                  <a:cubicBezTo>
                    <a:pt x="22" y="0"/>
                    <a:pt x="22" y="0"/>
                    <a:pt x="22" y="0"/>
                  </a:cubicBezTo>
                  <a:cubicBezTo>
                    <a:pt x="11" y="18"/>
                    <a:pt x="4" y="38"/>
                    <a:pt x="0" y="60"/>
                  </a:cubicBezTo>
                  <a:cubicBezTo>
                    <a:pt x="88" y="60"/>
                    <a:pt x="88" y="60"/>
                    <a:pt x="88" y="60"/>
                  </a:cubicBezTo>
                  <a:lnTo>
                    <a:pt x="88" y="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sp>
          <p:nvSpPr>
            <p:cNvPr id="63" name="Freeform 46"/>
            <p:cNvSpPr>
              <a:spLocks noEditPoints="1"/>
            </p:cNvSpPr>
            <p:nvPr/>
          </p:nvSpPr>
          <p:spPr bwMode="auto">
            <a:xfrm>
              <a:off x="2049463" y="1785024"/>
              <a:ext cx="1393825" cy="2343150"/>
            </a:xfrm>
            <a:custGeom>
              <a:avLst/>
              <a:gdLst/>
              <a:ahLst/>
              <a:cxnLst>
                <a:cxn ang="0">
                  <a:pos x="91" y="305"/>
                </a:cxn>
                <a:cxn ang="0">
                  <a:pos x="90" y="305"/>
                </a:cxn>
                <a:cxn ang="0">
                  <a:pos x="90" y="305"/>
                </a:cxn>
                <a:cxn ang="0">
                  <a:pos x="25" y="244"/>
                </a:cxn>
                <a:cxn ang="0">
                  <a:pos x="2" y="183"/>
                </a:cxn>
                <a:cxn ang="0">
                  <a:pos x="0" y="153"/>
                </a:cxn>
                <a:cxn ang="0">
                  <a:pos x="2" y="122"/>
                </a:cxn>
                <a:cxn ang="0">
                  <a:pos x="24" y="61"/>
                </a:cxn>
                <a:cxn ang="0">
                  <a:pos x="90" y="0"/>
                </a:cxn>
                <a:cxn ang="0">
                  <a:pos x="90" y="0"/>
                </a:cxn>
                <a:cxn ang="0">
                  <a:pos x="90" y="0"/>
                </a:cxn>
                <a:cxn ang="0">
                  <a:pos x="91" y="0"/>
                </a:cxn>
                <a:cxn ang="0">
                  <a:pos x="91" y="0"/>
                </a:cxn>
                <a:cxn ang="0">
                  <a:pos x="92" y="0"/>
                </a:cxn>
                <a:cxn ang="0">
                  <a:pos x="157" y="61"/>
                </a:cxn>
                <a:cxn ang="0">
                  <a:pos x="179" y="122"/>
                </a:cxn>
                <a:cxn ang="0">
                  <a:pos x="182" y="153"/>
                </a:cxn>
                <a:cxn ang="0">
                  <a:pos x="179" y="183"/>
                </a:cxn>
                <a:cxn ang="0">
                  <a:pos x="157" y="244"/>
                </a:cxn>
                <a:cxn ang="0">
                  <a:pos x="91" y="305"/>
                </a:cxn>
                <a:cxn ang="0">
                  <a:pos x="91" y="305"/>
                </a:cxn>
                <a:cxn ang="0">
                  <a:pos x="90" y="304"/>
                </a:cxn>
                <a:cxn ang="0">
                  <a:pos x="91" y="304"/>
                </a:cxn>
                <a:cxn ang="0">
                  <a:pos x="91" y="304"/>
                </a:cxn>
                <a:cxn ang="0">
                  <a:pos x="155" y="243"/>
                </a:cxn>
                <a:cxn ang="0">
                  <a:pos x="177" y="183"/>
                </a:cxn>
                <a:cxn ang="0">
                  <a:pos x="180" y="153"/>
                </a:cxn>
                <a:cxn ang="0">
                  <a:pos x="177" y="122"/>
                </a:cxn>
                <a:cxn ang="0">
                  <a:pos x="155" y="62"/>
                </a:cxn>
                <a:cxn ang="0">
                  <a:pos x="91" y="2"/>
                </a:cxn>
                <a:cxn ang="0">
                  <a:pos x="91" y="2"/>
                </a:cxn>
                <a:cxn ang="0">
                  <a:pos x="90" y="2"/>
                </a:cxn>
                <a:cxn ang="0">
                  <a:pos x="90" y="2"/>
                </a:cxn>
                <a:cxn ang="0">
                  <a:pos x="26" y="62"/>
                </a:cxn>
                <a:cxn ang="0">
                  <a:pos x="4" y="122"/>
                </a:cxn>
                <a:cxn ang="0">
                  <a:pos x="1" y="153"/>
                </a:cxn>
                <a:cxn ang="0">
                  <a:pos x="4" y="183"/>
                </a:cxn>
                <a:cxn ang="0">
                  <a:pos x="26" y="243"/>
                </a:cxn>
                <a:cxn ang="0">
                  <a:pos x="90" y="304"/>
                </a:cxn>
              </a:cxnLst>
              <a:rect l="0" t="0" r="r" b="b"/>
              <a:pathLst>
                <a:path w="182" h="305">
                  <a:moveTo>
                    <a:pt x="91" y="305"/>
                  </a:moveTo>
                  <a:cubicBezTo>
                    <a:pt x="90" y="305"/>
                    <a:pt x="90" y="305"/>
                    <a:pt x="90" y="305"/>
                  </a:cubicBezTo>
                  <a:cubicBezTo>
                    <a:pt x="90" y="305"/>
                    <a:pt x="90" y="305"/>
                    <a:pt x="90" y="305"/>
                  </a:cubicBezTo>
                  <a:cubicBezTo>
                    <a:pt x="63" y="292"/>
                    <a:pt x="41" y="271"/>
                    <a:pt x="25" y="244"/>
                  </a:cubicBezTo>
                  <a:cubicBezTo>
                    <a:pt x="13" y="226"/>
                    <a:pt x="6" y="205"/>
                    <a:pt x="2" y="183"/>
                  </a:cubicBezTo>
                  <a:cubicBezTo>
                    <a:pt x="0" y="173"/>
                    <a:pt x="0" y="163"/>
                    <a:pt x="0" y="153"/>
                  </a:cubicBezTo>
                  <a:cubicBezTo>
                    <a:pt x="0" y="142"/>
                    <a:pt x="0" y="132"/>
                    <a:pt x="2" y="122"/>
                  </a:cubicBezTo>
                  <a:cubicBezTo>
                    <a:pt x="6" y="100"/>
                    <a:pt x="13" y="80"/>
                    <a:pt x="24" y="61"/>
                  </a:cubicBezTo>
                  <a:cubicBezTo>
                    <a:pt x="40" y="34"/>
                    <a:pt x="63" y="13"/>
                    <a:pt x="90" y="0"/>
                  </a:cubicBezTo>
                  <a:cubicBezTo>
                    <a:pt x="90" y="0"/>
                    <a:pt x="90" y="0"/>
                    <a:pt x="90" y="0"/>
                  </a:cubicBezTo>
                  <a:cubicBezTo>
                    <a:pt x="90" y="0"/>
                    <a:pt x="90" y="0"/>
                    <a:pt x="90" y="0"/>
                  </a:cubicBezTo>
                  <a:cubicBezTo>
                    <a:pt x="90" y="0"/>
                    <a:pt x="91" y="0"/>
                    <a:pt x="91" y="0"/>
                  </a:cubicBezTo>
                  <a:cubicBezTo>
                    <a:pt x="91" y="0"/>
                    <a:pt x="91" y="0"/>
                    <a:pt x="91" y="0"/>
                  </a:cubicBezTo>
                  <a:cubicBezTo>
                    <a:pt x="92" y="0"/>
                    <a:pt x="92" y="0"/>
                    <a:pt x="92" y="0"/>
                  </a:cubicBezTo>
                  <a:cubicBezTo>
                    <a:pt x="118" y="13"/>
                    <a:pt x="141" y="34"/>
                    <a:pt x="157" y="61"/>
                  </a:cubicBezTo>
                  <a:cubicBezTo>
                    <a:pt x="168" y="80"/>
                    <a:pt x="175" y="100"/>
                    <a:pt x="179" y="122"/>
                  </a:cubicBezTo>
                  <a:cubicBezTo>
                    <a:pt x="181" y="132"/>
                    <a:pt x="182" y="142"/>
                    <a:pt x="182" y="153"/>
                  </a:cubicBezTo>
                  <a:cubicBezTo>
                    <a:pt x="182" y="163"/>
                    <a:pt x="181" y="173"/>
                    <a:pt x="179" y="183"/>
                  </a:cubicBezTo>
                  <a:cubicBezTo>
                    <a:pt x="175" y="205"/>
                    <a:pt x="168" y="226"/>
                    <a:pt x="157" y="244"/>
                  </a:cubicBezTo>
                  <a:cubicBezTo>
                    <a:pt x="141" y="271"/>
                    <a:pt x="118" y="292"/>
                    <a:pt x="91" y="305"/>
                  </a:cubicBezTo>
                  <a:cubicBezTo>
                    <a:pt x="91" y="305"/>
                    <a:pt x="91" y="305"/>
                    <a:pt x="91" y="305"/>
                  </a:cubicBezTo>
                  <a:close/>
                  <a:moveTo>
                    <a:pt x="90" y="304"/>
                  </a:moveTo>
                  <a:cubicBezTo>
                    <a:pt x="91" y="304"/>
                    <a:pt x="91" y="304"/>
                    <a:pt x="91" y="304"/>
                  </a:cubicBezTo>
                  <a:cubicBezTo>
                    <a:pt x="91" y="304"/>
                    <a:pt x="91" y="304"/>
                    <a:pt x="91" y="304"/>
                  </a:cubicBezTo>
                  <a:cubicBezTo>
                    <a:pt x="117" y="291"/>
                    <a:pt x="139" y="270"/>
                    <a:pt x="155" y="243"/>
                  </a:cubicBezTo>
                  <a:cubicBezTo>
                    <a:pt x="166" y="225"/>
                    <a:pt x="174" y="205"/>
                    <a:pt x="177" y="183"/>
                  </a:cubicBezTo>
                  <a:cubicBezTo>
                    <a:pt x="179" y="173"/>
                    <a:pt x="180" y="163"/>
                    <a:pt x="180" y="153"/>
                  </a:cubicBezTo>
                  <a:cubicBezTo>
                    <a:pt x="180" y="142"/>
                    <a:pt x="179" y="132"/>
                    <a:pt x="177" y="122"/>
                  </a:cubicBezTo>
                  <a:cubicBezTo>
                    <a:pt x="174" y="101"/>
                    <a:pt x="166" y="80"/>
                    <a:pt x="155" y="62"/>
                  </a:cubicBezTo>
                  <a:cubicBezTo>
                    <a:pt x="140" y="36"/>
                    <a:pt x="117" y="15"/>
                    <a:pt x="91" y="2"/>
                  </a:cubicBezTo>
                  <a:cubicBezTo>
                    <a:pt x="91" y="2"/>
                    <a:pt x="91" y="2"/>
                    <a:pt x="91" y="2"/>
                  </a:cubicBezTo>
                  <a:cubicBezTo>
                    <a:pt x="91" y="2"/>
                    <a:pt x="90" y="2"/>
                    <a:pt x="90" y="2"/>
                  </a:cubicBezTo>
                  <a:cubicBezTo>
                    <a:pt x="90" y="2"/>
                    <a:pt x="90" y="2"/>
                    <a:pt x="90" y="2"/>
                  </a:cubicBezTo>
                  <a:cubicBezTo>
                    <a:pt x="64" y="15"/>
                    <a:pt x="42" y="36"/>
                    <a:pt x="26" y="62"/>
                  </a:cubicBezTo>
                  <a:cubicBezTo>
                    <a:pt x="15" y="80"/>
                    <a:pt x="7" y="101"/>
                    <a:pt x="4" y="122"/>
                  </a:cubicBezTo>
                  <a:cubicBezTo>
                    <a:pt x="2" y="132"/>
                    <a:pt x="1" y="142"/>
                    <a:pt x="1" y="153"/>
                  </a:cubicBezTo>
                  <a:cubicBezTo>
                    <a:pt x="1" y="163"/>
                    <a:pt x="2" y="173"/>
                    <a:pt x="4" y="183"/>
                  </a:cubicBezTo>
                  <a:cubicBezTo>
                    <a:pt x="7" y="205"/>
                    <a:pt x="15" y="225"/>
                    <a:pt x="26" y="243"/>
                  </a:cubicBezTo>
                  <a:cubicBezTo>
                    <a:pt x="42" y="270"/>
                    <a:pt x="64" y="291"/>
                    <a:pt x="90" y="304"/>
                  </a:cubicBezTo>
                  <a:close/>
                </a:path>
              </a:pathLst>
            </a:custGeom>
            <a:solidFill>
              <a:schemeClr val="bg1">
                <a:lumMod val="5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62626"/>
                </a:solidFill>
                <a:effectLst/>
                <a:uLnTx/>
                <a:uFillTx/>
                <a:latin typeface="Roboto"/>
                <a:ea typeface="+mn-ea"/>
                <a:cs typeface="+mn-cs"/>
              </a:endParaRPr>
            </a:p>
          </p:txBody>
        </p:sp>
      </p:grpSp>
      <p:sp>
        <p:nvSpPr>
          <p:cNvPr id="100" name="Inhaltsplatzhalter 4"/>
          <p:cNvSpPr txBox="1">
            <a:spLocks/>
          </p:cNvSpPr>
          <p:nvPr/>
        </p:nvSpPr>
        <p:spPr>
          <a:xfrm>
            <a:off x="6835571" y="3181350"/>
            <a:ext cx="2003629" cy="19389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ctr">
              <a:buNone/>
              <a:defRPr/>
            </a:pPr>
            <a:endParaRPr kumimoji="0" lang="en-US" sz="1400" b="0" i="0" u="none" strike="noStrike" kern="1200" cap="none" spc="0" normalizeH="0" baseline="0" noProof="0" dirty="0" smtClean="0">
              <a:ln>
                <a:noFill/>
              </a:ln>
              <a:solidFill>
                <a:srgbClr val="081C2A"/>
              </a:solidFill>
              <a:effectLst/>
              <a:uLnTx/>
              <a:uFillTx/>
              <a:latin typeface="Roboto"/>
              <a:ea typeface="+mn-ea"/>
              <a:cs typeface="+mn-cs"/>
            </a:endParaRPr>
          </a:p>
        </p:txBody>
      </p:sp>
      <p:sp>
        <p:nvSpPr>
          <p:cNvPr id="101" name="Inhaltsplatzhalter 4"/>
          <p:cNvSpPr txBox="1">
            <a:spLocks/>
          </p:cNvSpPr>
          <p:nvPr/>
        </p:nvSpPr>
        <p:spPr>
          <a:xfrm>
            <a:off x="381000" y="3333750"/>
            <a:ext cx="1917773" cy="19389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r" defTabSz="914127" rtl="0" eaLnBrk="1" fontAlgn="auto" latinLnBrk="0" hangingPunct="1">
              <a:lnSpc>
                <a:spcPct val="90000"/>
              </a:lnSpc>
              <a:spcBef>
                <a:spcPts val="0"/>
              </a:spcBef>
              <a:spcAft>
                <a:spcPts val="1000"/>
              </a:spcAft>
              <a:buClrTx/>
              <a:buSzTx/>
              <a:buFont typeface="Wingdings" panose="05000000000000000000" pitchFamily="2" charset="2"/>
              <a:buNone/>
              <a:tabLst/>
              <a:defRPr/>
            </a:pPr>
            <a:endParaRPr kumimoji="0" lang="en-US" sz="1400" b="1" i="0" u="none" strike="noStrike" kern="1200" cap="none" spc="0" normalizeH="0" baseline="0" noProof="0" dirty="0" smtClean="0">
              <a:ln>
                <a:noFill/>
              </a:ln>
              <a:solidFill>
                <a:srgbClr val="262626">
                  <a:lumMod val="75000"/>
                  <a:lumOff val="25000"/>
                </a:srgbClr>
              </a:solidFill>
              <a:effectLst/>
              <a:uLnTx/>
              <a:uFillTx/>
              <a:latin typeface="Roboto"/>
              <a:ea typeface="+mn-ea"/>
              <a:cs typeface="+mn-cs"/>
            </a:endParaRPr>
          </a:p>
        </p:txBody>
      </p:sp>
      <p:sp>
        <p:nvSpPr>
          <p:cNvPr id="2" name="مستطيل 1"/>
          <p:cNvSpPr/>
          <p:nvPr/>
        </p:nvSpPr>
        <p:spPr>
          <a:xfrm>
            <a:off x="6472874" y="1047751"/>
            <a:ext cx="2671126" cy="1815882"/>
          </a:xfrm>
          <a:prstGeom prst="rect">
            <a:avLst/>
          </a:prstGeom>
        </p:spPr>
        <p:txBody>
          <a:bodyPr wrap="square">
            <a:spAutoFit/>
          </a:bodyPr>
          <a:lstStyle/>
          <a:p>
            <a:pPr algn="r">
              <a:spcAft>
                <a:spcPts val="0"/>
              </a:spcAft>
            </a:pPr>
            <a:r>
              <a:rPr lang="ar-SA" sz="1400" b="1" dirty="0">
                <a:latin typeface="Calibri" panose="020F0502020204030204" pitchFamily="34" charset="0"/>
                <a:ea typeface="Calibri" panose="020F0502020204030204" pitchFamily="34" charset="0"/>
                <a:cs typeface="Arial" panose="020B0604020202020204" pitchFamily="34" charset="0"/>
              </a:rPr>
              <a:t>أن أول لقاء بين أي شخصين تتحدد فيه معالم شخصية المتحدث، بل أن هيئة الشخص المتحدث وانتقاءه للكلمات اللائقة والمهذبة تعكس شخصيته وتطرقه الى مواضيع مهمة تخص مجال عمله تبرز فيها ثقافته واتزانه، بل أن البعض له فراسة تكشف شخصية المقابل من خلال نظراته وطريقة كلامه.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rot="10800000" flipV="1">
            <a:off x="6553200" y="3261270"/>
            <a:ext cx="2590799" cy="1169551"/>
          </a:xfrm>
          <a:prstGeom prst="rect">
            <a:avLst/>
          </a:prstGeom>
        </p:spPr>
        <p:txBody>
          <a:bodyPr wrap="square">
            <a:spAutoFit/>
          </a:bodyPr>
          <a:lstStyle/>
          <a:p>
            <a:pPr algn="r"/>
            <a:r>
              <a:rPr lang="ar-IQ" sz="1400" b="1" dirty="0"/>
              <a:t>إنّ من المهم العناية الفائقة في اللقاء الأول سواء ً كان مع مدير المدرسة أو مع المدرسين ، والأهم من ذلك اللقاء الأول مع الطلبة في مرحلة التطبيق في المدارس </a:t>
            </a:r>
          </a:p>
        </p:txBody>
      </p:sp>
      <p:sp>
        <p:nvSpPr>
          <p:cNvPr id="4" name="مستطيل 3"/>
          <p:cNvSpPr/>
          <p:nvPr/>
        </p:nvSpPr>
        <p:spPr>
          <a:xfrm>
            <a:off x="0" y="1135714"/>
            <a:ext cx="2785197" cy="1600438"/>
          </a:xfrm>
          <a:prstGeom prst="rect">
            <a:avLst/>
          </a:prstGeom>
        </p:spPr>
        <p:txBody>
          <a:bodyPr wrap="square">
            <a:spAutoFit/>
          </a:bodyPr>
          <a:lstStyle/>
          <a:p>
            <a:pPr algn="r"/>
            <a:r>
              <a:rPr lang="ar-IQ" sz="1400" b="1" dirty="0"/>
              <a:t>إنَّ من المهم أن يعكس المدرس طبيعة العلاقة التي ستكون بينه وبين الطلاب وكلنا يتذكر العبارة المشهورة التي تنص على إن </a:t>
            </a:r>
            <a:r>
              <a:rPr lang="ar-IQ" sz="1400" b="1" dirty="0" smtClean="0"/>
              <a:t>         ( </a:t>
            </a:r>
            <a:r>
              <a:rPr lang="ar-IQ" sz="1400" b="1" dirty="0"/>
              <a:t>الرياضة حب وطاعة واحترام ) ، فالعلاقة ينبغي أن تكون مبنية على أساس المحبة وهي متوافرة في درس التربية الرياضية فمدرس التربية الرياضية هو محبوب من الجميع </a:t>
            </a:r>
          </a:p>
        </p:txBody>
      </p:sp>
      <p:sp>
        <p:nvSpPr>
          <p:cNvPr id="5" name="مستطيل 4"/>
          <p:cNvSpPr/>
          <p:nvPr/>
        </p:nvSpPr>
        <p:spPr>
          <a:xfrm>
            <a:off x="0" y="3261270"/>
            <a:ext cx="2632798" cy="1169551"/>
          </a:xfrm>
          <a:prstGeom prst="rect">
            <a:avLst/>
          </a:prstGeom>
        </p:spPr>
        <p:txBody>
          <a:bodyPr wrap="square">
            <a:spAutoFit/>
          </a:bodyPr>
          <a:lstStyle/>
          <a:p>
            <a:pPr algn="r"/>
            <a:r>
              <a:rPr lang="ar-IQ" sz="1400" b="1" dirty="0" smtClean="0"/>
              <a:t>تكون </a:t>
            </a:r>
            <a:r>
              <a:rPr lang="ar-IQ" sz="1400" b="1" dirty="0"/>
              <a:t>العلاقة بينه وبين الطلاب تغمرها المحبة وطاعة أوامر المدرس مع الاحترام المتبادل وهنا يستطيع المدرس المطبق أن يثبت أسمى معاني التربية إذا استثمر المواقف السلوكية بالشكل الصحيح .</a:t>
            </a:r>
          </a:p>
        </p:txBody>
      </p:sp>
    </p:spTree>
    <p:extLst>
      <p:ext uri="{BB962C8B-B14F-4D97-AF65-F5344CB8AC3E}">
        <p14:creationId xmlns:p14="http://schemas.microsoft.com/office/powerpoint/2010/main" val="19084300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par>
                          <p:cTn id="13" fill="hold">
                            <p:stCondLst>
                              <p:cond delay="1000"/>
                            </p:stCondLst>
                            <p:childTnLst>
                              <p:par>
                                <p:cTn id="14" presetID="2" presetClass="entr" presetSubtype="2" accel="20000" decel="20000" fill="hold" grpId="0" nodeType="afterEffect" nodePh="1">
                                  <p:stCondLst>
                                    <p:cond delay="0"/>
                                  </p:stCondLst>
                                  <p:endCondLst>
                                    <p:cond evt="begin" delay="0">
                                      <p:tn val="14"/>
                                    </p:cond>
                                  </p:endCondLst>
                                  <p:childTnLst>
                                    <p:set>
                                      <p:cBhvr>
                                        <p:cTn id="15" dur="1" fill="hold">
                                          <p:stCondLst>
                                            <p:cond delay="0"/>
                                          </p:stCondLst>
                                        </p:cTn>
                                        <p:tgtEl>
                                          <p:spTgt spid="100"/>
                                        </p:tgtEl>
                                        <p:attrNameLst>
                                          <p:attrName>style.visibility</p:attrName>
                                        </p:attrNameLst>
                                      </p:cBhvr>
                                      <p:to>
                                        <p:strVal val="visible"/>
                                      </p:to>
                                    </p:set>
                                    <p:anim calcmode="lin" valueType="num">
                                      <p:cBhvr additive="base">
                                        <p:cTn id="16" dur="500" fill="hold"/>
                                        <p:tgtEl>
                                          <p:spTgt spid="100"/>
                                        </p:tgtEl>
                                        <p:attrNameLst>
                                          <p:attrName>ppt_x</p:attrName>
                                        </p:attrNameLst>
                                      </p:cBhvr>
                                      <p:tavLst>
                                        <p:tav tm="0">
                                          <p:val>
                                            <p:strVal val="1+#ppt_w/2"/>
                                          </p:val>
                                        </p:tav>
                                        <p:tav tm="100000">
                                          <p:val>
                                            <p:strVal val="#ppt_x"/>
                                          </p:val>
                                        </p:tav>
                                      </p:tavLst>
                                    </p:anim>
                                    <p:anim calcmode="lin" valueType="num">
                                      <p:cBhvr additive="base">
                                        <p:cTn id="17" dur="500" fill="hold"/>
                                        <p:tgtEl>
                                          <p:spTgt spid="100"/>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2"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right)">
                                      <p:cBhvr>
                                        <p:cTn id="21" dur="500"/>
                                        <p:tgtEl>
                                          <p:spTgt spid="28"/>
                                        </p:tgtEl>
                                      </p:cBhvr>
                                    </p:animEffect>
                                  </p:childTnLst>
                                </p:cTn>
                              </p:par>
                            </p:childTnLst>
                          </p:cTn>
                        </p:par>
                        <p:par>
                          <p:cTn id="22" fill="hold">
                            <p:stCondLst>
                              <p:cond delay="2000"/>
                            </p:stCondLst>
                            <p:childTnLst>
                              <p:par>
                                <p:cTn id="23" presetID="2" presetClass="entr" presetSubtype="8" accel="20000" decel="20000" fill="hold" grpId="0" nodeType="afterEffect" nodePh="1">
                                  <p:stCondLst>
                                    <p:cond delay="0"/>
                                  </p:stCondLst>
                                  <p:endCondLst>
                                    <p:cond evt="begin" delay="0">
                                      <p:tn val="23"/>
                                    </p:cond>
                                  </p:endCondLst>
                                  <p:childTnLst>
                                    <p:set>
                                      <p:cBhvr>
                                        <p:cTn id="24" dur="1" fill="hold">
                                          <p:stCondLst>
                                            <p:cond delay="0"/>
                                          </p:stCondLst>
                                        </p:cTn>
                                        <p:tgtEl>
                                          <p:spTgt spid="101"/>
                                        </p:tgtEl>
                                        <p:attrNameLst>
                                          <p:attrName>style.visibility</p:attrName>
                                        </p:attrNameLst>
                                      </p:cBhvr>
                                      <p:to>
                                        <p:strVal val="visible"/>
                                      </p:to>
                                    </p:set>
                                    <p:anim calcmode="lin" valueType="num">
                                      <p:cBhvr additive="base">
                                        <p:cTn id="25" dur="500" fill="hold"/>
                                        <p:tgtEl>
                                          <p:spTgt spid="101"/>
                                        </p:tgtEl>
                                        <p:attrNameLst>
                                          <p:attrName>ppt_x</p:attrName>
                                        </p:attrNameLst>
                                      </p:cBhvr>
                                      <p:tavLst>
                                        <p:tav tm="0">
                                          <p:val>
                                            <p:strVal val="0-#ppt_w/2"/>
                                          </p:val>
                                        </p:tav>
                                        <p:tav tm="100000">
                                          <p:val>
                                            <p:strVal val="#ppt_x"/>
                                          </p:val>
                                        </p:tav>
                                      </p:tavLst>
                                    </p:anim>
                                    <p:anim calcmode="lin" valueType="num">
                                      <p:cBhvr additive="base">
                                        <p:cTn id="26" dur="500" fill="hold"/>
                                        <p:tgtEl>
                                          <p:spTgt spid="101"/>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left)">
                                      <p:cBhvr>
                                        <p:cTn id="30" dur="500"/>
                                        <p:tgtEl>
                                          <p:spTgt spid="27"/>
                                        </p:tgtEl>
                                      </p:cBhvr>
                                    </p:animEffect>
                                  </p:childTnLst>
                                </p:cTn>
                              </p:par>
                            </p:childTnLst>
                          </p:cTn>
                        </p:par>
                        <p:par>
                          <p:cTn id="31" fill="hold">
                            <p:stCondLst>
                              <p:cond delay="3000"/>
                            </p:stCondLst>
                            <p:childTnLst>
                              <p:par>
                                <p:cTn id="32" presetID="22" presetClass="entr" presetSubtype="2" fill="hold" grpId="0" nodeType="after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right)">
                                      <p:cBhvr>
                                        <p:cTn id="34" dur="500"/>
                                        <p:tgtEl>
                                          <p:spTgt spid="26"/>
                                        </p:tgtEl>
                                      </p:cBhvr>
                                    </p:animEffect>
                                  </p:childTnLst>
                                </p:cTn>
                              </p:par>
                            </p:childTnLst>
                          </p:cTn>
                        </p:par>
                        <p:par>
                          <p:cTn id="35" fill="hold">
                            <p:stCondLst>
                              <p:cond delay="350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grpId="0" nodeType="clickEffect">
                                  <p:stCondLst>
                                    <p:cond delay="0"/>
                                  </p:stCondLst>
                                  <p:childTnLst>
                                    <p:animRot by="21600000">
                                      <p:cBhvr>
                                        <p:cTn id="42" dur="2000" fill="hold"/>
                                        <p:tgtEl>
                                          <p:spTgt spid="6"/>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heel(1)">
                                      <p:cBhvr>
                                        <p:cTn id="47" dur="20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heel(1)">
                                      <p:cBhvr>
                                        <p:cTn id="52" dur="20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heel(1)">
                                      <p:cBhvr>
                                        <p:cTn id="57" dur="20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wheel(1)">
                                      <p:cBhvr>
                                        <p:cTn id="6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26" grpId="0" animBg="1"/>
      <p:bldP spid="25" grpId="0" animBg="1"/>
      <p:bldP spid="6" grpId="0"/>
      <p:bldP spid="28" grpId="0" animBg="1"/>
      <p:bldP spid="100" grpId="0"/>
      <p:bldP spid="101" grpId="0"/>
      <p:bldP spid="2" grpId="0"/>
      <p:bldP spid="3"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76200" y="133350"/>
            <a:ext cx="9067800" cy="2308324"/>
          </a:xfrm>
          <a:prstGeom prst="rect">
            <a:avLst/>
          </a:prstGeom>
          <a:noFill/>
        </p:spPr>
        <p:txBody>
          <a:bodyPr wrap="square" rtlCol="1">
            <a:spAutoFit/>
          </a:bodyPr>
          <a:lstStyle/>
          <a:p>
            <a:pPr algn="r"/>
            <a:r>
              <a:rPr lang="ar-IQ" b="1" dirty="0"/>
              <a:t>أن المدرس المطبق هو سفير الكلية إلى المدارس فهو يعكس صورة طلاب كلية التربية الرياضية ، وهنا تكمن خطورة وأهمية مرحلة التطبيق ، فإذا كان المدرس المطبق ذو شخصية علمية مثقفة ومتزنة يمتلك الحدة في مواقف ، والمرونة في مواقف أخرى ، وقادر على ضبط نفسه في المواقف السلوكية المختلفة فهو ناجح في عمله وحياته وعكس صورة طيبة عن نفسه أولا ًوعن الكلية التي درس فيها وعن مستوى الطلاب في هذه الكلية ، إما إذا كان ذو شخصية هشة غير قادر على ضبط الدرس ، ليس له علاقات طيبة مع المدير والمدرسين لا يستثمر المواقف السلوكية بالشكل الصحيح ولا يستثمر حب الطلاب لهذا الدرس وغير قادر على التأثير فيهم فهو يعكس الصورة السيئة للكلية ولزملائه إذ إن سمعة الكلية وسمعة طلابها مرهونة بسلوك المدرس المطبق ، فنرجو من أبناءنا الطلبة الأعزاء مدرسو المستقبل رجال الغد أن يكونوا على قدر المسؤولية وهم أهل لها.</a:t>
            </a:r>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2441674"/>
            <a:ext cx="2438400" cy="1876425"/>
          </a:xfrm>
          <a:prstGeom prst="rect">
            <a:avLst/>
          </a:prstGeom>
        </p:spPr>
      </p:pic>
    </p:spTree>
    <p:extLst>
      <p:ext uri="{BB962C8B-B14F-4D97-AF65-F5344CB8AC3E}">
        <p14:creationId xmlns:p14="http://schemas.microsoft.com/office/powerpoint/2010/main" val="1105693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sz="half" idx="2"/>
          </p:nvPr>
        </p:nvSpPr>
        <p:spPr>
          <a:xfrm>
            <a:off x="152400" y="895350"/>
            <a:ext cx="6400800" cy="2895600"/>
          </a:xfrm>
        </p:spPr>
        <p:txBody>
          <a:bodyPr/>
          <a:lstStyle/>
          <a:p>
            <a:r>
              <a:rPr lang="ar-IQ" sz="1800" b="1" dirty="0">
                <a:solidFill>
                  <a:schemeClr val="tx1"/>
                </a:solidFill>
              </a:rPr>
              <a:t>هي جميع الأنشطة المختلفة التي يتعرف الطالب المعلم عليها من خلال جميع </a:t>
            </a:r>
            <a:endParaRPr lang="ar-IQ" sz="1800" b="1" dirty="0" smtClean="0">
              <a:solidFill>
                <a:schemeClr val="tx1"/>
              </a:solidFill>
            </a:endParaRPr>
          </a:p>
          <a:p>
            <a:pPr algn="r"/>
            <a:r>
              <a:rPr lang="ar-IQ" sz="1800" b="1" dirty="0" smtClean="0">
                <a:solidFill>
                  <a:schemeClr val="tx1"/>
                </a:solidFill>
              </a:rPr>
              <a:t>جوانب </a:t>
            </a:r>
            <a:r>
              <a:rPr lang="ar-IQ" sz="1800" b="1" dirty="0">
                <a:solidFill>
                  <a:schemeClr val="tx1"/>
                </a:solidFill>
              </a:rPr>
              <a:t>العملية </a:t>
            </a:r>
            <a:r>
              <a:rPr lang="ar-IQ" sz="1800" b="1" dirty="0" smtClean="0">
                <a:solidFill>
                  <a:schemeClr val="tx1"/>
                </a:solidFill>
              </a:rPr>
              <a:t>التعليمية </a:t>
            </a:r>
            <a:r>
              <a:rPr lang="ar-IQ" sz="1800" b="1" dirty="0">
                <a:solidFill>
                  <a:schemeClr val="tx1"/>
                </a:solidFill>
              </a:rPr>
              <a:t>بالتدريج </a:t>
            </a:r>
            <a:r>
              <a:rPr lang="ar-IQ" sz="1800" b="1" dirty="0" smtClean="0">
                <a:solidFill>
                  <a:schemeClr val="tx1"/>
                </a:solidFill>
              </a:rPr>
              <a:t>بحيث يبدا </a:t>
            </a:r>
            <a:r>
              <a:rPr lang="ar-IQ" sz="1800" b="1" dirty="0">
                <a:solidFill>
                  <a:schemeClr val="tx1"/>
                </a:solidFill>
              </a:rPr>
              <a:t>بالمشاهدة ثم يشرع في تحمل الواجبات   </a:t>
            </a:r>
            <a:endParaRPr lang="ar-IQ" sz="1800" b="1" dirty="0" smtClean="0">
              <a:solidFill>
                <a:schemeClr val="tx1"/>
              </a:solidFill>
            </a:endParaRPr>
          </a:p>
          <a:p>
            <a:r>
              <a:rPr lang="ar-IQ" sz="1800" b="1" dirty="0" smtClean="0">
                <a:solidFill>
                  <a:schemeClr val="tx1"/>
                </a:solidFill>
              </a:rPr>
              <a:t>التي يقوم </a:t>
            </a:r>
            <a:r>
              <a:rPr lang="ar-IQ" sz="1800" b="1" dirty="0">
                <a:solidFill>
                  <a:schemeClr val="tx1"/>
                </a:solidFill>
              </a:rPr>
              <a:t>بها المعلم الى ان يصل في نهاية المطاف الى الممارسة الفعلية </a:t>
            </a:r>
            <a:endParaRPr lang="ar-IQ" sz="1800" b="1" dirty="0" smtClean="0">
              <a:solidFill>
                <a:schemeClr val="tx1"/>
              </a:solidFill>
            </a:endParaRPr>
          </a:p>
          <a:p>
            <a:r>
              <a:rPr lang="ar-IQ" sz="1800" b="1" dirty="0">
                <a:solidFill>
                  <a:schemeClr val="tx1"/>
                </a:solidFill>
              </a:rPr>
              <a:t> </a:t>
            </a:r>
            <a:r>
              <a:rPr lang="ar-IQ" sz="1800" b="1" dirty="0" smtClean="0">
                <a:solidFill>
                  <a:schemeClr val="tx1"/>
                </a:solidFill>
              </a:rPr>
              <a:t> لأعمال </a:t>
            </a:r>
            <a:r>
              <a:rPr lang="ar-IQ" sz="1800" b="1" dirty="0">
                <a:solidFill>
                  <a:schemeClr val="tx1"/>
                </a:solidFill>
              </a:rPr>
              <a:t>المعلم وبشكل كامل </a:t>
            </a:r>
          </a:p>
          <a:p>
            <a:pPr algn="r"/>
            <a:endParaRPr lang="ar-IQ" dirty="0"/>
          </a:p>
        </p:txBody>
      </p:sp>
      <p:sp>
        <p:nvSpPr>
          <p:cNvPr id="3" name="عنوان 2"/>
          <p:cNvSpPr>
            <a:spLocks noGrp="1"/>
          </p:cNvSpPr>
          <p:nvPr>
            <p:ph type="title"/>
          </p:nvPr>
        </p:nvSpPr>
        <p:spPr/>
        <p:txBody>
          <a:bodyPr/>
          <a:lstStyle/>
          <a:p>
            <a:r>
              <a:rPr lang="ar-IQ" b="1" dirty="0">
                <a:solidFill>
                  <a:srgbClr val="C00000"/>
                </a:solidFill>
              </a:rPr>
              <a:t>مفهوم التربية العملية </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3464" y="1581150"/>
            <a:ext cx="1485900" cy="3076575"/>
          </a:xfrm>
          <a:prstGeom prst="rect">
            <a:avLst/>
          </a:prstGeom>
        </p:spPr>
      </p:pic>
    </p:spTree>
    <p:extLst>
      <p:ext uri="{BB962C8B-B14F-4D97-AF65-F5344CB8AC3E}">
        <p14:creationId xmlns:p14="http://schemas.microsoft.com/office/powerpoint/2010/main" val="19647478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heel(1)">
                                      <p:cBhvr>
                                        <p:cTn id="3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96754" y="1593656"/>
            <a:ext cx="5043324" cy="3035494"/>
            <a:chOff x="1596754" y="1593656"/>
            <a:chExt cx="5043324" cy="3035494"/>
          </a:xfrm>
        </p:grpSpPr>
        <p:sp>
          <p:nvSpPr>
            <p:cNvPr id="36" name="Freeform 11"/>
            <p:cNvSpPr>
              <a:spLocks/>
            </p:cNvSpPr>
            <p:nvPr/>
          </p:nvSpPr>
          <p:spPr bwMode="auto">
            <a:xfrm>
              <a:off x="1596754" y="1593656"/>
              <a:ext cx="853542" cy="1088540"/>
            </a:xfrm>
            <a:custGeom>
              <a:avLst/>
              <a:gdLst>
                <a:gd name="T0" fmla="*/ 116 w 701"/>
                <a:gd name="T1" fmla="*/ 614 h 894"/>
                <a:gd name="T2" fmla="*/ 116 w 701"/>
                <a:gd name="T3" fmla="*/ 894 h 894"/>
                <a:gd name="T4" fmla="*/ 634 w 701"/>
                <a:gd name="T5" fmla="*/ 470 h 894"/>
                <a:gd name="T6" fmla="*/ 634 w 701"/>
                <a:gd name="T7" fmla="*/ 192 h 894"/>
                <a:gd name="T8" fmla="*/ 701 w 701"/>
                <a:gd name="T9" fmla="*/ 145 h 894"/>
                <a:gd name="T10" fmla="*/ 253 w 701"/>
                <a:gd name="T11" fmla="*/ 0 h 894"/>
                <a:gd name="T12" fmla="*/ 0 w 701"/>
                <a:gd name="T13" fmla="*/ 714 h 894"/>
                <a:gd name="T14" fmla="*/ 116 w 701"/>
                <a:gd name="T15" fmla="*/ 614 h 894"/>
                <a:gd name="T16" fmla="*/ 116 w 701"/>
                <a:gd name="T17" fmla="*/ 614 h 894"/>
                <a:gd name="T18" fmla="*/ 116 w 701"/>
                <a:gd name="T19" fmla="*/ 614 h 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1" h="894">
                  <a:moveTo>
                    <a:pt x="116" y="614"/>
                  </a:moveTo>
                  <a:lnTo>
                    <a:pt x="116" y="894"/>
                  </a:lnTo>
                  <a:lnTo>
                    <a:pt x="634" y="470"/>
                  </a:lnTo>
                  <a:lnTo>
                    <a:pt x="634" y="192"/>
                  </a:lnTo>
                  <a:lnTo>
                    <a:pt x="701" y="145"/>
                  </a:lnTo>
                  <a:lnTo>
                    <a:pt x="253" y="0"/>
                  </a:lnTo>
                  <a:lnTo>
                    <a:pt x="0" y="714"/>
                  </a:lnTo>
                  <a:lnTo>
                    <a:pt x="116" y="614"/>
                  </a:lnTo>
                  <a:lnTo>
                    <a:pt x="116" y="614"/>
                  </a:lnTo>
                  <a:lnTo>
                    <a:pt x="116" y="614"/>
                  </a:lnTo>
                  <a:close/>
                </a:path>
              </a:pathLst>
            </a:custGeom>
            <a:solidFill>
              <a:schemeClr val="accent5">
                <a:lumMod val="75000"/>
              </a:schemeClr>
            </a:solidFill>
            <a:ln>
              <a:noFill/>
            </a:ln>
          </p:spPr>
          <p:txBody>
            <a:bodyPr vert="horz" wrap="square" lIns="91440" tIns="45720" rIns="91440" bIns="45720" numCol="1" anchor="t" anchorCtr="0" compatLnSpc="1">
              <a:prstTxWarp prst="textNoShape">
                <a:avLst/>
              </a:prstTxWarp>
            </a:bodyPr>
            <a:lstStyle/>
            <a:p>
              <a:endParaRPr lang="en-US" baseline="-25000"/>
            </a:p>
          </p:txBody>
        </p:sp>
        <p:sp>
          <p:nvSpPr>
            <p:cNvPr id="37" name="Freeform 12"/>
            <p:cNvSpPr>
              <a:spLocks/>
            </p:cNvSpPr>
            <p:nvPr/>
          </p:nvSpPr>
          <p:spPr bwMode="auto">
            <a:xfrm>
              <a:off x="1737996" y="2165931"/>
              <a:ext cx="1481827" cy="625849"/>
            </a:xfrm>
            <a:custGeom>
              <a:avLst/>
              <a:gdLst>
                <a:gd name="T0" fmla="*/ 518 w 1217"/>
                <a:gd name="T1" fmla="*/ 0 h 514"/>
                <a:gd name="T2" fmla="*/ 1217 w 1217"/>
                <a:gd name="T3" fmla="*/ 87 h 514"/>
                <a:gd name="T4" fmla="*/ 703 w 1217"/>
                <a:gd name="T5" fmla="*/ 514 h 514"/>
                <a:gd name="T6" fmla="*/ 0 w 1217"/>
                <a:gd name="T7" fmla="*/ 424 h 514"/>
                <a:gd name="T8" fmla="*/ 518 w 1217"/>
                <a:gd name="T9" fmla="*/ 0 h 514"/>
                <a:gd name="T10" fmla="*/ 518 w 1217"/>
                <a:gd name="T11" fmla="*/ 0 h 514"/>
                <a:gd name="T12" fmla="*/ 518 w 1217"/>
                <a:gd name="T13" fmla="*/ 0 h 514"/>
              </a:gdLst>
              <a:ahLst/>
              <a:cxnLst>
                <a:cxn ang="0">
                  <a:pos x="T0" y="T1"/>
                </a:cxn>
                <a:cxn ang="0">
                  <a:pos x="T2" y="T3"/>
                </a:cxn>
                <a:cxn ang="0">
                  <a:pos x="T4" y="T5"/>
                </a:cxn>
                <a:cxn ang="0">
                  <a:pos x="T6" y="T7"/>
                </a:cxn>
                <a:cxn ang="0">
                  <a:pos x="T8" y="T9"/>
                </a:cxn>
                <a:cxn ang="0">
                  <a:pos x="T10" y="T11"/>
                </a:cxn>
                <a:cxn ang="0">
                  <a:pos x="T12" y="T13"/>
                </a:cxn>
              </a:cxnLst>
              <a:rect l="0" t="0" r="r" b="b"/>
              <a:pathLst>
                <a:path w="1217" h="514">
                  <a:moveTo>
                    <a:pt x="518" y="0"/>
                  </a:moveTo>
                  <a:lnTo>
                    <a:pt x="1217" y="87"/>
                  </a:lnTo>
                  <a:lnTo>
                    <a:pt x="703" y="514"/>
                  </a:lnTo>
                  <a:lnTo>
                    <a:pt x="0" y="424"/>
                  </a:lnTo>
                  <a:lnTo>
                    <a:pt x="518" y="0"/>
                  </a:lnTo>
                  <a:lnTo>
                    <a:pt x="518" y="0"/>
                  </a:lnTo>
                  <a:lnTo>
                    <a:pt x="518" y="0"/>
                  </a:lnTo>
                  <a:close/>
                </a:path>
              </a:pathLst>
            </a:custGeom>
            <a:solidFill>
              <a:schemeClr val="accent5"/>
            </a:solidFill>
            <a:ln>
              <a:noFill/>
            </a:ln>
            <a:effectLst>
              <a:outerShdw blurRad="152400" dist="127000" dir="5400000" sx="85000" sy="85000"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en-US" baseline="-25000"/>
            </a:p>
          </p:txBody>
        </p:sp>
        <p:sp>
          <p:nvSpPr>
            <p:cNvPr id="38" name="Freeform 13"/>
            <p:cNvSpPr>
              <a:spLocks/>
            </p:cNvSpPr>
            <p:nvPr/>
          </p:nvSpPr>
          <p:spPr bwMode="auto">
            <a:xfrm>
              <a:off x="2593974" y="2271863"/>
              <a:ext cx="630720" cy="871806"/>
            </a:xfrm>
            <a:custGeom>
              <a:avLst/>
              <a:gdLst>
                <a:gd name="T0" fmla="*/ 514 w 518"/>
                <a:gd name="T1" fmla="*/ 0 h 716"/>
                <a:gd name="T2" fmla="*/ 0 w 518"/>
                <a:gd name="T3" fmla="*/ 427 h 716"/>
                <a:gd name="T4" fmla="*/ 0 w 518"/>
                <a:gd name="T5" fmla="*/ 716 h 716"/>
                <a:gd name="T6" fmla="*/ 518 w 518"/>
                <a:gd name="T7" fmla="*/ 294 h 716"/>
                <a:gd name="T8" fmla="*/ 514 w 518"/>
                <a:gd name="T9" fmla="*/ 0 h 716"/>
                <a:gd name="T10" fmla="*/ 514 w 518"/>
                <a:gd name="T11" fmla="*/ 0 h 716"/>
                <a:gd name="T12" fmla="*/ 514 w 518"/>
                <a:gd name="T13" fmla="*/ 0 h 716"/>
              </a:gdLst>
              <a:ahLst/>
              <a:cxnLst>
                <a:cxn ang="0">
                  <a:pos x="T0" y="T1"/>
                </a:cxn>
                <a:cxn ang="0">
                  <a:pos x="T2" y="T3"/>
                </a:cxn>
                <a:cxn ang="0">
                  <a:pos x="T4" y="T5"/>
                </a:cxn>
                <a:cxn ang="0">
                  <a:pos x="T6" y="T7"/>
                </a:cxn>
                <a:cxn ang="0">
                  <a:pos x="T8" y="T9"/>
                </a:cxn>
                <a:cxn ang="0">
                  <a:pos x="T10" y="T11"/>
                </a:cxn>
                <a:cxn ang="0">
                  <a:pos x="T12" y="T13"/>
                </a:cxn>
              </a:cxnLst>
              <a:rect l="0" t="0" r="r" b="b"/>
              <a:pathLst>
                <a:path w="518" h="716">
                  <a:moveTo>
                    <a:pt x="514" y="0"/>
                  </a:moveTo>
                  <a:lnTo>
                    <a:pt x="0" y="427"/>
                  </a:lnTo>
                  <a:lnTo>
                    <a:pt x="0" y="716"/>
                  </a:lnTo>
                  <a:lnTo>
                    <a:pt x="518" y="294"/>
                  </a:lnTo>
                  <a:lnTo>
                    <a:pt x="514" y="0"/>
                  </a:lnTo>
                  <a:lnTo>
                    <a:pt x="514" y="0"/>
                  </a:lnTo>
                  <a:lnTo>
                    <a:pt x="514" y="0"/>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en-US" baseline="-25000"/>
            </a:p>
          </p:txBody>
        </p:sp>
        <p:sp>
          <p:nvSpPr>
            <p:cNvPr id="39" name="Freeform 14"/>
            <p:cNvSpPr>
              <a:spLocks/>
            </p:cNvSpPr>
            <p:nvPr/>
          </p:nvSpPr>
          <p:spPr bwMode="auto">
            <a:xfrm>
              <a:off x="3449950" y="3091311"/>
              <a:ext cx="1481827" cy="625849"/>
            </a:xfrm>
            <a:custGeom>
              <a:avLst/>
              <a:gdLst>
                <a:gd name="T0" fmla="*/ 516 w 1217"/>
                <a:gd name="T1" fmla="*/ 0 h 514"/>
                <a:gd name="T2" fmla="*/ 1217 w 1217"/>
                <a:gd name="T3" fmla="*/ 88 h 514"/>
                <a:gd name="T4" fmla="*/ 701 w 1217"/>
                <a:gd name="T5" fmla="*/ 514 h 514"/>
                <a:gd name="T6" fmla="*/ 0 w 1217"/>
                <a:gd name="T7" fmla="*/ 424 h 514"/>
                <a:gd name="T8" fmla="*/ 516 w 1217"/>
                <a:gd name="T9" fmla="*/ 0 h 514"/>
                <a:gd name="T10" fmla="*/ 516 w 1217"/>
                <a:gd name="T11" fmla="*/ 0 h 514"/>
                <a:gd name="T12" fmla="*/ 516 w 1217"/>
                <a:gd name="T13" fmla="*/ 0 h 514"/>
              </a:gdLst>
              <a:ahLst/>
              <a:cxnLst>
                <a:cxn ang="0">
                  <a:pos x="T0" y="T1"/>
                </a:cxn>
                <a:cxn ang="0">
                  <a:pos x="T2" y="T3"/>
                </a:cxn>
                <a:cxn ang="0">
                  <a:pos x="T4" y="T5"/>
                </a:cxn>
                <a:cxn ang="0">
                  <a:pos x="T6" y="T7"/>
                </a:cxn>
                <a:cxn ang="0">
                  <a:pos x="T8" y="T9"/>
                </a:cxn>
                <a:cxn ang="0">
                  <a:pos x="T10" y="T11"/>
                </a:cxn>
                <a:cxn ang="0">
                  <a:pos x="T12" y="T13"/>
                </a:cxn>
              </a:cxnLst>
              <a:rect l="0" t="0" r="r" b="b"/>
              <a:pathLst>
                <a:path w="1217" h="514">
                  <a:moveTo>
                    <a:pt x="516" y="0"/>
                  </a:moveTo>
                  <a:lnTo>
                    <a:pt x="1217" y="88"/>
                  </a:lnTo>
                  <a:lnTo>
                    <a:pt x="701" y="514"/>
                  </a:lnTo>
                  <a:lnTo>
                    <a:pt x="0" y="424"/>
                  </a:lnTo>
                  <a:lnTo>
                    <a:pt x="516" y="0"/>
                  </a:lnTo>
                  <a:lnTo>
                    <a:pt x="516" y="0"/>
                  </a:lnTo>
                  <a:lnTo>
                    <a:pt x="516" y="0"/>
                  </a:lnTo>
                  <a:close/>
                </a:path>
              </a:pathLst>
            </a:custGeom>
            <a:solidFill>
              <a:schemeClr val="accent3"/>
            </a:solidFill>
            <a:ln>
              <a:noFill/>
            </a:ln>
            <a:effectLst>
              <a:outerShdw blurRad="152400" dist="127000" dir="5400000" sx="85000" sy="85000"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en-US" baseline="-25000"/>
            </a:p>
          </p:txBody>
        </p:sp>
        <p:sp>
          <p:nvSpPr>
            <p:cNvPr id="40" name="Freeform 15"/>
            <p:cNvSpPr>
              <a:spLocks/>
            </p:cNvSpPr>
            <p:nvPr/>
          </p:nvSpPr>
          <p:spPr bwMode="auto">
            <a:xfrm>
              <a:off x="4303493" y="3198461"/>
              <a:ext cx="630720" cy="868153"/>
            </a:xfrm>
            <a:custGeom>
              <a:avLst/>
              <a:gdLst>
                <a:gd name="T0" fmla="*/ 516 w 518"/>
                <a:gd name="T1" fmla="*/ 0 h 713"/>
                <a:gd name="T2" fmla="*/ 0 w 518"/>
                <a:gd name="T3" fmla="*/ 426 h 713"/>
                <a:gd name="T4" fmla="*/ 0 w 518"/>
                <a:gd name="T5" fmla="*/ 713 h 713"/>
                <a:gd name="T6" fmla="*/ 518 w 518"/>
                <a:gd name="T7" fmla="*/ 291 h 713"/>
                <a:gd name="T8" fmla="*/ 516 w 518"/>
                <a:gd name="T9" fmla="*/ 0 h 713"/>
                <a:gd name="T10" fmla="*/ 516 w 518"/>
                <a:gd name="T11" fmla="*/ 0 h 713"/>
                <a:gd name="T12" fmla="*/ 516 w 518"/>
                <a:gd name="T13" fmla="*/ 0 h 713"/>
              </a:gdLst>
              <a:ahLst/>
              <a:cxnLst>
                <a:cxn ang="0">
                  <a:pos x="T0" y="T1"/>
                </a:cxn>
                <a:cxn ang="0">
                  <a:pos x="T2" y="T3"/>
                </a:cxn>
                <a:cxn ang="0">
                  <a:pos x="T4" y="T5"/>
                </a:cxn>
                <a:cxn ang="0">
                  <a:pos x="T6" y="T7"/>
                </a:cxn>
                <a:cxn ang="0">
                  <a:pos x="T8" y="T9"/>
                </a:cxn>
                <a:cxn ang="0">
                  <a:pos x="T10" y="T11"/>
                </a:cxn>
                <a:cxn ang="0">
                  <a:pos x="T12" y="T13"/>
                </a:cxn>
              </a:cxnLst>
              <a:rect l="0" t="0" r="r" b="b"/>
              <a:pathLst>
                <a:path w="518" h="713">
                  <a:moveTo>
                    <a:pt x="516" y="0"/>
                  </a:moveTo>
                  <a:lnTo>
                    <a:pt x="0" y="426"/>
                  </a:lnTo>
                  <a:lnTo>
                    <a:pt x="0" y="713"/>
                  </a:lnTo>
                  <a:lnTo>
                    <a:pt x="518" y="291"/>
                  </a:lnTo>
                  <a:lnTo>
                    <a:pt x="516" y="0"/>
                  </a:lnTo>
                  <a:lnTo>
                    <a:pt x="516" y="0"/>
                  </a:lnTo>
                  <a:lnTo>
                    <a:pt x="516" y="0"/>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baseline="-25000"/>
            </a:p>
          </p:txBody>
        </p:sp>
        <p:sp>
          <p:nvSpPr>
            <p:cNvPr id="41" name="Freeform 16"/>
            <p:cNvSpPr>
              <a:spLocks/>
            </p:cNvSpPr>
            <p:nvPr/>
          </p:nvSpPr>
          <p:spPr bwMode="auto">
            <a:xfrm>
              <a:off x="4303493" y="3546697"/>
              <a:ext cx="1480609" cy="627067"/>
            </a:xfrm>
            <a:custGeom>
              <a:avLst/>
              <a:gdLst>
                <a:gd name="T0" fmla="*/ 518 w 1216"/>
                <a:gd name="T1" fmla="*/ 0 h 515"/>
                <a:gd name="T2" fmla="*/ 1216 w 1216"/>
                <a:gd name="T3" fmla="*/ 88 h 515"/>
                <a:gd name="T4" fmla="*/ 703 w 1216"/>
                <a:gd name="T5" fmla="*/ 515 h 515"/>
                <a:gd name="T6" fmla="*/ 0 w 1216"/>
                <a:gd name="T7" fmla="*/ 425 h 515"/>
                <a:gd name="T8" fmla="*/ 518 w 1216"/>
                <a:gd name="T9" fmla="*/ 0 h 515"/>
                <a:gd name="T10" fmla="*/ 518 w 1216"/>
                <a:gd name="T11" fmla="*/ 0 h 515"/>
                <a:gd name="T12" fmla="*/ 518 w 1216"/>
                <a:gd name="T13" fmla="*/ 0 h 515"/>
              </a:gdLst>
              <a:ahLst/>
              <a:cxnLst>
                <a:cxn ang="0">
                  <a:pos x="T0" y="T1"/>
                </a:cxn>
                <a:cxn ang="0">
                  <a:pos x="T2" y="T3"/>
                </a:cxn>
                <a:cxn ang="0">
                  <a:pos x="T4" y="T5"/>
                </a:cxn>
                <a:cxn ang="0">
                  <a:pos x="T6" y="T7"/>
                </a:cxn>
                <a:cxn ang="0">
                  <a:pos x="T8" y="T9"/>
                </a:cxn>
                <a:cxn ang="0">
                  <a:pos x="T10" y="T11"/>
                </a:cxn>
                <a:cxn ang="0">
                  <a:pos x="T12" y="T13"/>
                </a:cxn>
              </a:cxnLst>
              <a:rect l="0" t="0" r="r" b="b"/>
              <a:pathLst>
                <a:path w="1216" h="515">
                  <a:moveTo>
                    <a:pt x="518" y="0"/>
                  </a:moveTo>
                  <a:lnTo>
                    <a:pt x="1216" y="88"/>
                  </a:lnTo>
                  <a:lnTo>
                    <a:pt x="703" y="515"/>
                  </a:lnTo>
                  <a:lnTo>
                    <a:pt x="0" y="425"/>
                  </a:lnTo>
                  <a:lnTo>
                    <a:pt x="518" y="0"/>
                  </a:lnTo>
                  <a:lnTo>
                    <a:pt x="518" y="0"/>
                  </a:lnTo>
                  <a:lnTo>
                    <a:pt x="518" y="0"/>
                  </a:lnTo>
                  <a:close/>
                </a:path>
              </a:pathLst>
            </a:custGeom>
            <a:solidFill>
              <a:schemeClr val="accent2"/>
            </a:solidFill>
            <a:ln>
              <a:noFill/>
            </a:ln>
            <a:effectLst>
              <a:outerShdw blurRad="152400" dist="127000" dir="5400000" sx="85000" sy="85000"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en-US" baseline="-25000"/>
            </a:p>
          </p:txBody>
        </p:sp>
        <p:sp>
          <p:nvSpPr>
            <p:cNvPr id="42" name="Freeform 17"/>
            <p:cNvSpPr>
              <a:spLocks/>
            </p:cNvSpPr>
            <p:nvPr/>
          </p:nvSpPr>
          <p:spPr bwMode="auto">
            <a:xfrm>
              <a:off x="5159469" y="3653847"/>
              <a:ext cx="628285" cy="868153"/>
            </a:xfrm>
            <a:custGeom>
              <a:avLst/>
              <a:gdLst>
                <a:gd name="T0" fmla="*/ 513 w 516"/>
                <a:gd name="T1" fmla="*/ 0 h 713"/>
                <a:gd name="T2" fmla="*/ 0 w 516"/>
                <a:gd name="T3" fmla="*/ 424 h 713"/>
                <a:gd name="T4" fmla="*/ 0 w 516"/>
                <a:gd name="T5" fmla="*/ 713 h 713"/>
                <a:gd name="T6" fmla="*/ 516 w 516"/>
                <a:gd name="T7" fmla="*/ 292 h 713"/>
                <a:gd name="T8" fmla="*/ 513 w 516"/>
                <a:gd name="T9" fmla="*/ 0 h 713"/>
                <a:gd name="T10" fmla="*/ 513 w 516"/>
                <a:gd name="T11" fmla="*/ 0 h 713"/>
                <a:gd name="T12" fmla="*/ 513 w 516"/>
                <a:gd name="T13" fmla="*/ 0 h 713"/>
              </a:gdLst>
              <a:ahLst/>
              <a:cxnLst>
                <a:cxn ang="0">
                  <a:pos x="T0" y="T1"/>
                </a:cxn>
                <a:cxn ang="0">
                  <a:pos x="T2" y="T3"/>
                </a:cxn>
                <a:cxn ang="0">
                  <a:pos x="T4" y="T5"/>
                </a:cxn>
                <a:cxn ang="0">
                  <a:pos x="T6" y="T7"/>
                </a:cxn>
                <a:cxn ang="0">
                  <a:pos x="T8" y="T9"/>
                </a:cxn>
                <a:cxn ang="0">
                  <a:pos x="T10" y="T11"/>
                </a:cxn>
                <a:cxn ang="0">
                  <a:pos x="T12" y="T13"/>
                </a:cxn>
              </a:cxnLst>
              <a:rect l="0" t="0" r="r" b="b"/>
              <a:pathLst>
                <a:path w="516" h="713">
                  <a:moveTo>
                    <a:pt x="513" y="0"/>
                  </a:moveTo>
                  <a:lnTo>
                    <a:pt x="0" y="424"/>
                  </a:lnTo>
                  <a:lnTo>
                    <a:pt x="0" y="713"/>
                  </a:lnTo>
                  <a:lnTo>
                    <a:pt x="516" y="292"/>
                  </a:lnTo>
                  <a:lnTo>
                    <a:pt x="513" y="0"/>
                  </a:lnTo>
                  <a:lnTo>
                    <a:pt x="513" y="0"/>
                  </a:lnTo>
                  <a:lnTo>
                    <a:pt x="513"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baseline="-25000"/>
            </a:p>
          </p:txBody>
        </p:sp>
        <p:sp>
          <p:nvSpPr>
            <p:cNvPr id="43" name="Freeform 18"/>
            <p:cNvSpPr>
              <a:spLocks/>
            </p:cNvSpPr>
            <p:nvPr/>
          </p:nvSpPr>
          <p:spPr bwMode="auto">
            <a:xfrm>
              <a:off x="2593974" y="2629839"/>
              <a:ext cx="1481827" cy="623414"/>
            </a:xfrm>
            <a:custGeom>
              <a:avLst/>
              <a:gdLst>
                <a:gd name="T0" fmla="*/ 518 w 1217"/>
                <a:gd name="T1" fmla="*/ 0 h 512"/>
                <a:gd name="T2" fmla="*/ 1217 w 1217"/>
                <a:gd name="T3" fmla="*/ 88 h 512"/>
                <a:gd name="T4" fmla="*/ 703 w 1217"/>
                <a:gd name="T5" fmla="*/ 512 h 512"/>
                <a:gd name="T6" fmla="*/ 0 w 1217"/>
                <a:gd name="T7" fmla="*/ 422 h 512"/>
                <a:gd name="T8" fmla="*/ 518 w 1217"/>
                <a:gd name="T9" fmla="*/ 0 h 512"/>
                <a:gd name="T10" fmla="*/ 518 w 1217"/>
                <a:gd name="T11" fmla="*/ 0 h 512"/>
                <a:gd name="T12" fmla="*/ 518 w 1217"/>
                <a:gd name="T13" fmla="*/ 0 h 512"/>
              </a:gdLst>
              <a:ahLst/>
              <a:cxnLst>
                <a:cxn ang="0">
                  <a:pos x="T0" y="T1"/>
                </a:cxn>
                <a:cxn ang="0">
                  <a:pos x="T2" y="T3"/>
                </a:cxn>
                <a:cxn ang="0">
                  <a:pos x="T4" y="T5"/>
                </a:cxn>
                <a:cxn ang="0">
                  <a:pos x="T6" y="T7"/>
                </a:cxn>
                <a:cxn ang="0">
                  <a:pos x="T8" y="T9"/>
                </a:cxn>
                <a:cxn ang="0">
                  <a:pos x="T10" y="T11"/>
                </a:cxn>
                <a:cxn ang="0">
                  <a:pos x="T12" y="T13"/>
                </a:cxn>
              </a:cxnLst>
              <a:rect l="0" t="0" r="r" b="b"/>
              <a:pathLst>
                <a:path w="1217" h="512">
                  <a:moveTo>
                    <a:pt x="518" y="0"/>
                  </a:moveTo>
                  <a:lnTo>
                    <a:pt x="1217" y="88"/>
                  </a:lnTo>
                  <a:lnTo>
                    <a:pt x="703" y="512"/>
                  </a:lnTo>
                  <a:lnTo>
                    <a:pt x="0" y="422"/>
                  </a:lnTo>
                  <a:lnTo>
                    <a:pt x="518" y="0"/>
                  </a:lnTo>
                  <a:lnTo>
                    <a:pt x="518" y="0"/>
                  </a:lnTo>
                  <a:lnTo>
                    <a:pt x="518" y="0"/>
                  </a:lnTo>
                  <a:close/>
                </a:path>
              </a:pathLst>
            </a:custGeom>
            <a:solidFill>
              <a:schemeClr val="accent4"/>
            </a:solidFill>
            <a:ln>
              <a:noFill/>
            </a:ln>
            <a:effectLst>
              <a:outerShdw blurRad="152400" dist="127000" dir="5400000" sx="85000" sy="85000"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en-US" baseline="-25000"/>
            </a:p>
          </p:txBody>
        </p:sp>
        <p:sp>
          <p:nvSpPr>
            <p:cNvPr id="44" name="Freeform 19"/>
            <p:cNvSpPr>
              <a:spLocks/>
            </p:cNvSpPr>
            <p:nvPr/>
          </p:nvSpPr>
          <p:spPr bwMode="auto">
            <a:xfrm>
              <a:off x="3449950" y="2736988"/>
              <a:ext cx="628285" cy="868153"/>
            </a:xfrm>
            <a:custGeom>
              <a:avLst/>
              <a:gdLst>
                <a:gd name="T0" fmla="*/ 514 w 516"/>
                <a:gd name="T1" fmla="*/ 0 h 713"/>
                <a:gd name="T2" fmla="*/ 0 w 516"/>
                <a:gd name="T3" fmla="*/ 424 h 713"/>
                <a:gd name="T4" fmla="*/ 0 w 516"/>
                <a:gd name="T5" fmla="*/ 713 h 713"/>
                <a:gd name="T6" fmla="*/ 516 w 516"/>
                <a:gd name="T7" fmla="*/ 291 h 713"/>
                <a:gd name="T8" fmla="*/ 514 w 516"/>
                <a:gd name="T9" fmla="*/ 0 h 713"/>
                <a:gd name="T10" fmla="*/ 514 w 516"/>
                <a:gd name="T11" fmla="*/ 0 h 713"/>
                <a:gd name="T12" fmla="*/ 514 w 516"/>
                <a:gd name="T13" fmla="*/ 0 h 713"/>
              </a:gdLst>
              <a:ahLst/>
              <a:cxnLst>
                <a:cxn ang="0">
                  <a:pos x="T0" y="T1"/>
                </a:cxn>
                <a:cxn ang="0">
                  <a:pos x="T2" y="T3"/>
                </a:cxn>
                <a:cxn ang="0">
                  <a:pos x="T4" y="T5"/>
                </a:cxn>
                <a:cxn ang="0">
                  <a:pos x="T6" y="T7"/>
                </a:cxn>
                <a:cxn ang="0">
                  <a:pos x="T8" y="T9"/>
                </a:cxn>
                <a:cxn ang="0">
                  <a:pos x="T10" y="T11"/>
                </a:cxn>
                <a:cxn ang="0">
                  <a:pos x="T12" y="T13"/>
                </a:cxn>
              </a:cxnLst>
              <a:rect l="0" t="0" r="r" b="b"/>
              <a:pathLst>
                <a:path w="516" h="713">
                  <a:moveTo>
                    <a:pt x="514" y="0"/>
                  </a:moveTo>
                  <a:lnTo>
                    <a:pt x="0" y="424"/>
                  </a:lnTo>
                  <a:lnTo>
                    <a:pt x="0" y="713"/>
                  </a:lnTo>
                  <a:lnTo>
                    <a:pt x="516" y="291"/>
                  </a:lnTo>
                  <a:lnTo>
                    <a:pt x="514" y="0"/>
                  </a:lnTo>
                  <a:lnTo>
                    <a:pt x="514" y="0"/>
                  </a:lnTo>
                  <a:lnTo>
                    <a:pt x="514" y="0"/>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en-US" baseline="-25000"/>
            </a:p>
          </p:txBody>
        </p:sp>
        <p:sp>
          <p:nvSpPr>
            <p:cNvPr id="46" name="Freeform 16"/>
            <p:cNvSpPr>
              <a:spLocks/>
            </p:cNvSpPr>
            <p:nvPr/>
          </p:nvSpPr>
          <p:spPr bwMode="auto">
            <a:xfrm>
              <a:off x="5159469" y="4002083"/>
              <a:ext cx="1480609" cy="627067"/>
            </a:xfrm>
            <a:custGeom>
              <a:avLst/>
              <a:gdLst>
                <a:gd name="T0" fmla="*/ 518 w 1216"/>
                <a:gd name="T1" fmla="*/ 0 h 515"/>
                <a:gd name="T2" fmla="*/ 1216 w 1216"/>
                <a:gd name="T3" fmla="*/ 88 h 515"/>
                <a:gd name="T4" fmla="*/ 703 w 1216"/>
                <a:gd name="T5" fmla="*/ 515 h 515"/>
                <a:gd name="T6" fmla="*/ 0 w 1216"/>
                <a:gd name="T7" fmla="*/ 425 h 515"/>
                <a:gd name="T8" fmla="*/ 518 w 1216"/>
                <a:gd name="T9" fmla="*/ 0 h 515"/>
                <a:gd name="T10" fmla="*/ 518 w 1216"/>
                <a:gd name="T11" fmla="*/ 0 h 515"/>
                <a:gd name="T12" fmla="*/ 518 w 1216"/>
                <a:gd name="T13" fmla="*/ 0 h 515"/>
              </a:gdLst>
              <a:ahLst/>
              <a:cxnLst>
                <a:cxn ang="0">
                  <a:pos x="T0" y="T1"/>
                </a:cxn>
                <a:cxn ang="0">
                  <a:pos x="T2" y="T3"/>
                </a:cxn>
                <a:cxn ang="0">
                  <a:pos x="T4" y="T5"/>
                </a:cxn>
                <a:cxn ang="0">
                  <a:pos x="T6" y="T7"/>
                </a:cxn>
                <a:cxn ang="0">
                  <a:pos x="T8" y="T9"/>
                </a:cxn>
                <a:cxn ang="0">
                  <a:pos x="T10" y="T11"/>
                </a:cxn>
                <a:cxn ang="0">
                  <a:pos x="T12" y="T13"/>
                </a:cxn>
              </a:cxnLst>
              <a:rect l="0" t="0" r="r" b="b"/>
              <a:pathLst>
                <a:path w="1216" h="515">
                  <a:moveTo>
                    <a:pt x="518" y="0"/>
                  </a:moveTo>
                  <a:lnTo>
                    <a:pt x="1216" y="88"/>
                  </a:lnTo>
                  <a:lnTo>
                    <a:pt x="703" y="515"/>
                  </a:lnTo>
                  <a:lnTo>
                    <a:pt x="0" y="425"/>
                  </a:lnTo>
                  <a:lnTo>
                    <a:pt x="518" y="0"/>
                  </a:lnTo>
                  <a:lnTo>
                    <a:pt x="518" y="0"/>
                  </a:lnTo>
                  <a:lnTo>
                    <a:pt x="518" y="0"/>
                  </a:lnTo>
                  <a:close/>
                </a:path>
              </a:pathLst>
            </a:custGeom>
            <a:solidFill>
              <a:schemeClr val="accent1"/>
            </a:solidFill>
            <a:ln>
              <a:noFill/>
            </a:ln>
            <a:effectLst>
              <a:outerShdw blurRad="152400" dist="127000" dir="5400000" sx="85000" sy="85000"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en-US" baseline="-25000"/>
            </a:p>
          </p:txBody>
        </p:sp>
      </p:grpSp>
      <p:sp>
        <p:nvSpPr>
          <p:cNvPr id="51" name="Inhaltsplatzhalter 4"/>
          <p:cNvSpPr txBox="1">
            <a:spLocks/>
          </p:cNvSpPr>
          <p:nvPr/>
        </p:nvSpPr>
        <p:spPr>
          <a:xfrm>
            <a:off x="2205045" y="971551"/>
            <a:ext cx="3281355" cy="553998"/>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ar-IQ" sz="4000" b="1" dirty="0" smtClean="0">
                <a:solidFill>
                  <a:schemeClr val="accent4"/>
                </a:solidFill>
                <a:latin typeface="+mj-lt"/>
              </a:rPr>
              <a:t>شكرا لاصغائكم </a:t>
            </a:r>
            <a:endParaRPr lang="en-US" sz="4000" dirty="0" smtClean="0">
              <a:solidFill>
                <a:schemeClr val="tx1">
                  <a:lumMod val="75000"/>
                  <a:lumOff val="25000"/>
                </a:schemeClr>
              </a:solidFill>
              <a:latin typeface="+mj-lt"/>
            </a:endParaRPr>
          </a:p>
        </p:txBody>
      </p:sp>
      <p:sp>
        <p:nvSpPr>
          <p:cNvPr id="15" name="مربع نص 14"/>
          <p:cNvSpPr txBox="1"/>
          <p:nvPr/>
        </p:nvSpPr>
        <p:spPr>
          <a:xfrm>
            <a:off x="6248400" y="1123950"/>
            <a:ext cx="1676400" cy="923330"/>
          </a:xfrm>
          <a:prstGeom prst="rect">
            <a:avLst/>
          </a:prstGeom>
          <a:noFill/>
        </p:spPr>
        <p:txBody>
          <a:bodyPr wrap="square" rtlCol="1">
            <a:spAutoFit/>
          </a:bodyPr>
          <a:lstStyle/>
          <a:p>
            <a:pPr algn="ctr"/>
            <a:r>
              <a:rPr lang="ar-IQ" dirty="0" smtClean="0">
                <a:solidFill>
                  <a:schemeClr val="bg1"/>
                </a:solidFill>
              </a:rPr>
              <a:t>مع تحيات اللجنة العلمية للمقررات الدراسية</a:t>
            </a:r>
            <a:endParaRPr lang="ar-IQ" dirty="0">
              <a:solidFill>
                <a:schemeClr val="bg1"/>
              </a:solidFill>
            </a:endParaRPr>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1237150"/>
            <a:ext cx="2524125" cy="1647825"/>
          </a:xfrm>
          <a:prstGeom prst="rect">
            <a:avLst/>
          </a:prstGeom>
        </p:spPr>
      </p:pic>
    </p:spTree>
    <p:extLst>
      <p:ext uri="{BB962C8B-B14F-4D97-AF65-F5344CB8AC3E}">
        <p14:creationId xmlns:p14="http://schemas.microsoft.com/office/powerpoint/2010/main" val="1288034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heel(1)">
                                      <p:cBhvr>
                                        <p:cTn id="33" dur="2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IQ" b="1" dirty="0">
                <a:solidFill>
                  <a:srgbClr val="C00000"/>
                </a:solidFill>
              </a:rPr>
              <a:t>اهداف التربية العملية </a:t>
            </a:r>
            <a:endParaRPr lang="en-US" b="1" dirty="0">
              <a:solidFill>
                <a:srgbClr val="C00000"/>
              </a:solidFill>
            </a:endParaRPr>
          </a:p>
        </p:txBody>
      </p:sp>
      <p:sp>
        <p:nvSpPr>
          <p:cNvPr id="4" name="Bent Arrow 3"/>
          <p:cNvSpPr/>
          <p:nvPr/>
        </p:nvSpPr>
        <p:spPr>
          <a:xfrm>
            <a:off x="2030530" y="3483389"/>
            <a:ext cx="1037041" cy="1009987"/>
          </a:xfrm>
          <a:prstGeom prst="bentArrow">
            <a:avLst>
              <a:gd name="adj1" fmla="val 20536"/>
              <a:gd name="adj2" fmla="val 15909"/>
              <a:gd name="adj3" fmla="val 0"/>
              <a:gd name="adj4" fmla="val 4375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5" name="Group 4"/>
          <p:cNvGrpSpPr/>
          <p:nvPr/>
        </p:nvGrpSpPr>
        <p:grpSpPr>
          <a:xfrm>
            <a:off x="3067568" y="2482420"/>
            <a:ext cx="978433" cy="1266994"/>
            <a:chOff x="2695570" y="2200275"/>
            <a:chExt cx="1033470" cy="1338264"/>
          </a:xfrm>
        </p:grpSpPr>
        <p:sp>
          <p:nvSpPr>
            <p:cNvPr id="7" name="Bent Arrow 6"/>
            <p:cNvSpPr/>
            <p:nvPr/>
          </p:nvSpPr>
          <p:spPr>
            <a:xfrm rot="16200000" flipV="1">
              <a:off x="2578884" y="2869410"/>
              <a:ext cx="785815" cy="552444"/>
            </a:xfrm>
            <a:prstGeom prst="bentArrow">
              <a:avLst>
                <a:gd name="adj1" fmla="val 40034"/>
                <a:gd name="adj2" fmla="val 34957"/>
                <a:gd name="adj3" fmla="val 0"/>
                <a:gd name="adj4" fmla="val 7080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Bent Arrow 7"/>
            <p:cNvSpPr/>
            <p:nvPr/>
          </p:nvSpPr>
          <p:spPr>
            <a:xfrm>
              <a:off x="2943225" y="2200275"/>
              <a:ext cx="785815" cy="552444"/>
            </a:xfrm>
            <a:prstGeom prst="bentArrow">
              <a:avLst>
                <a:gd name="adj1" fmla="val 40034"/>
                <a:gd name="adj2" fmla="val 34957"/>
                <a:gd name="adj3" fmla="val 0"/>
                <a:gd name="adj4" fmla="val 7080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0" name="Group 9"/>
          <p:cNvGrpSpPr/>
          <p:nvPr/>
        </p:nvGrpSpPr>
        <p:grpSpPr>
          <a:xfrm>
            <a:off x="4045999" y="2561326"/>
            <a:ext cx="978428" cy="1266987"/>
            <a:chOff x="3733800" y="2286001"/>
            <a:chExt cx="1033465" cy="1338256"/>
          </a:xfrm>
        </p:grpSpPr>
        <p:sp>
          <p:nvSpPr>
            <p:cNvPr id="11" name="Bent Arrow 10"/>
            <p:cNvSpPr/>
            <p:nvPr/>
          </p:nvSpPr>
          <p:spPr>
            <a:xfrm rot="5400000">
              <a:off x="3617114" y="2402687"/>
              <a:ext cx="785815" cy="552444"/>
            </a:xfrm>
            <a:prstGeom prst="bentArrow">
              <a:avLst>
                <a:gd name="adj1" fmla="val 40034"/>
                <a:gd name="adj2" fmla="val 34957"/>
                <a:gd name="adj3" fmla="val 0"/>
                <a:gd name="adj4" fmla="val 7080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flipV="1">
              <a:off x="3981450" y="3071813"/>
              <a:ext cx="785815" cy="552444"/>
            </a:xfrm>
            <a:prstGeom prst="bentArrow">
              <a:avLst>
                <a:gd name="adj1" fmla="val 40034"/>
                <a:gd name="adj2" fmla="val 34957"/>
                <a:gd name="adj3" fmla="val 0"/>
                <a:gd name="adj4" fmla="val 7080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3" name="Group 12"/>
          <p:cNvGrpSpPr/>
          <p:nvPr/>
        </p:nvGrpSpPr>
        <p:grpSpPr>
          <a:xfrm>
            <a:off x="5024425" y="2707863"/>
            <a:ext cx="980682" cy="1041551"/>
            <a:chOff x="4762501" y="2438400"/>
            <a:chExt cx="1035846" cy="1100139"/>
          </a:xfrm>
        </p:grpSpPr>
        <p:sp>
          <p:nvSpPr>
            <p:cNvPr id="14" name="Bent Arrow 13"/>
            <p:cNvSpPr/>
            <p:nvPr/>
          </p:nvSpPr>
          <p:spPr>
            <a:xfrm rot="16200000" flipV="1">
              <a:off x="4764878" y="2988472"/>
              <a:ext cx="547690" cy="552444"/>
            </a:xfrm>
            <a:prstGeom prst="bentArrow">
              <a:avLst>
                <a:gd name="adj1" fmla="val 40034"/>
                <a:gd name="adj2" fmla="val 34957"/>
                <a:gd name="adj3" fmla="val 0"/>
                <a:gd name="adj4" fmla="val 7080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Bent Arrow 14"/>
            <p:cNvSpPr/>
            <p:nvPr/>
          </p:nvSpPr>
          <p:spPr>
            <a:xfrm>
              <a:off x="5012532" y="2438400"/>
              <a:ext cx="785815" cy="552444"/>
            </a:xfrm>
            <a:prstGeom prst="bentArrow">
              <a:avLst>
                <a:gd name="adj1" fmla="val 40034"/>
                <a:gd name="adj2" fmla="val 34957"/>
                <a:gd name="adj3" fmla="val 0"/>
                <a:gd name="adj4" fmla="val 7080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6005107" y="1783544"/>
            <a:ext cx="1321102" cy="1212888"/>
            <a:chOff x="5810251" y="1457325"/>
            <a:chExt cx="1395414" cy="1281114"/>
          </a:xfrm>
        </p:grpSpPr>
        <p:sp>
          <p:nvSpPr>
            <p:cNvPr id="17" name="Bent Arrow 16"/>
            <p:cNvSpPr/>
            <p:nvPr/>
          </p:nvSpPr>
          <p:spPr>
            <a:xfrm rot="16200000" flipV="1">
              <a:off x="5722140" y="2097885"/>
              <a:ext cx="728665" cy="552444"/>
            </a:xfrm>
            <a:prstGeom prst="bentArrow">
              <a:avLst>
                <a:gd name="adj1" fmla="val 40034"/>
                <a:gd name="adj2" fmla="val 34957"/>
                <a:gd name="adj3" fmla="val 0"/>
                <a:gd name="adj4" fmla="val 7080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8" name="Bent Arrow 17"/>
            <p:cNvSpPr/>
            <p:nvPr/>
          </p:nvSpPr>
          <p:spPr>
            <a:xfrm>
              <a:off x="6057900" y="1457325"/>
              <a:ext cx="1147765" cy="552444"/>
            </a:xfrm>
            <a:prstGeom prst="bentArrow">
              <a:avLst>
                <a:gd name="adj1" fmla="val 40034"/>
                <a:gd name="adj2" fmla="val 34957"/>
                <a:gd name="adj3" fmla="val 0"/>
                <a:gd name="adj4" fmla="val 7080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52" name="Group 51"/>
          <p:cNvGrpSpPr/>
          <p:nvPr/>
        </p:nvGrpSpPr>
        <p:grpSpPr>
          <a:xfrm>
            <a:off x="3473372" y="1905284"/>
            <a:ext cx="640260" cy="640260"/>
            <a:chOff x="3462817" y="1905284"/>
            <a:chExt cx="640260" cy="640260"/>
          </a:xfrm>
        </p:grpSpPr>
        <p:sp>
          <p:nvSpPr>
            <p:cNvPr id="29" name="Oval 28"/>
            <p:cNvSpPr/>
            <p:nvPr/>
          </p:nvSpPr>
          <p:spPr>
            <a:xfrm>
              <a:off x="3462817" y="1905284"/>
              <a:ext cx="640260" cy="6402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p:nvSpPr>
          <p:spPr>
            <a:xfrm>
              <a:off x="3537213" y="1979680"/>
              <a:ext cx="491467" cy="491467"/>
            </a:xfrm>
            <a:prstGeom prst="ellipse">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1600" dirty="0">
                <a:solidFill>
                  <a:schemeClr val="accent2"/>
                </a:solidFill>
              </a:endParaRPr>
            </a:p>
          </p:txBody>
        </p:sp>
      </p:grpSp>
      <p:grpSp>
        <p:nvGrpSpPr>
          <p:cNvPr id="53" name="Group 52"/>
          <p:cNvGrpSpPr/>
          <p:nvPr/>
        </p:nvGrpSpPr>
        <p:grpSpPr>
          <a:xfrm>
            <a:off x="4562262" y="2888218"/>
            <a:ext cx="640260" cy="640260"/>
            <a:chOff x="4544947" y="2888218"/>
            <a:chExt cx="640260" cy="640260"/>
          </a:xfrm>
        </p:grpSpPr>
        <p:sp>
          <p:nvSpPr>
            <p:cNvPr id="34" name="Oval 33"/>
            <p:cNvSpPr/>
            <p:nvPr/>
          </p:nvSpPr>
          <p:spPr>
            <a:xfrm>
              <a:off x="4544947" y="2888218"/>
              <a:ext cx="640260" cy="6402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p:cNvSpPr/>
            <p:nvPr/>
          </p:nvSpPr>
          <p:spPr>
            <a:xfrm>
              <a:off x="4619344" y="2962615"/>
              <a:ext cx="491467" cy="491467"/>
            </a:xfrm>
            <a:prstGeom prst="ellipse">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1600" dirty="0">
                <a:solidFill>
                  <a:schemeClr val="accent3"/>
                </a:solidFill>
              </a:endParaRPr>
            </a:p>
          </p:txBody>
        </p:sp>
      </p:grpSp>
      <p:grpSp>
        <p:nvGrpSpPr>
          <p:cNvPr id="54" name="Group 53"/>
          <p:cNvGrpSpPr/>
          <p:nvPr/>
        </p:nvGrpSpPr>
        <p:grpSpPr>
          <a:xfrm>
            <a:off x="5455461" y="2130728"/>
            <a:ext cx="640260" cy="640260"/>
            <a:chOff x="5437705" y="2130728"/>
            <a:chExt cx="640260" cy="640260"/>
          </a:xfrm>
        </p:grpSpPr>
        <p:sp>
          <p:nvSpPr>
            <p:cNvPr id="39" name="Oval 38"/>
            <p:cNvSpPr/>
            <p:nvPr/>
          </p:nvSpPr>
          <p:spPr>
            <a:xfrm>
              <a:off x="5437705" y="2130728"/>
              <a:ext cx="640260" cy="6402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p:cNvSpPr/>
            <p:nvPr/>
          </p:nvSpPr>
          <p:spPr>
            <a:xfrm>
              <a:off x="5512101" y="2205124"/>
              <a:ext cx="491467" cy="491467"/>
            </a:xfrm>
            <a:prstGeom prst="ellipse">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1600" dirty="0">
                <a:solidFill>
                  <a:schemeClr val="accent4"/>
                </a:solidFill>
              </a:endParaRPr>
            </a:p>
          </p:txBody>
        </p:sp>
      </p:grpSp>
      <p:grpSp>
        <p:nvGrpSpPr>
          <p:cNvPr id="44" name="Group 43"/>
          <p:cNvGrpSpPr/>
          <p:nvPr/>
        </p:nvGrpSpPr>
        <p:grpSpPr>
          <a:xfrm>
            <a:off x="6925142" y="1330628"/>
            <a:ext cx="743512" cy="743512"/>
            <a:chOff x="6914588" y="1330628"/>
            <a:chExt cx="743512" cy="743512"/>
          </a:xfrm>
        </p:grpSpPr>
        <p:sp>
          <p:nvSpPr>
            <p:cNvPr id="42" name="Oval 41"/>
            <p:cNvSpPr/>
            <p:nvPr/>
          </p:nvSpPr>
          <p:spPr>
            <a:xfrm>
              <a:off x="6914588" y="1330628"/>
              <a:ext cx="743512" cy="74351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6969428" y="1385468"/>
              <a:ext cx="633832" cy="63383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p:cNvGrpSpPr/>
          <p:nvPr/>
        </p:nvGrpSpPr>
        <p:grpSpPr>
          <a:xfrm>
            <a:off x="1496456" y="4094567"/>
            <a:ext cx="743512" cy="743512"/>
            <a:chOff x="6914588" y="1330628"/>
            <a:chExt cx="743512" cy="743512"/>
          </a:xfrm>
        </p:grpSpPr>
        <p:sp>
          <p:nvSpPr>
            <p:cNvPr id="49" name="Oval 48"/>
            <p:cNvSpPr/>
            <p:nvPr/>
          </p:nvSpPr>
          <p:spPr>
            <a:xfrm>
              <a:off x="6914588" y="1330628"/>
              <a:ext cx="743512" cy="7435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p:cNvSpPr/>
            <p:nvPr/>
          </p:nvSpPr>
          <p:spPr>
            <a:xfrm>
              <a:off x="6969428" y="1385468"/>
              <a:ext cx="633832" cy="63383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Inhaltsplatzhalter 4"/>
          <p:cNvSpPr txBox="1">
            <a:spLocks/>
          </p:cNvSpPr>
          <p:nvPr/>
        </p:nvSpPr>
        <p:spPr>
          <a:xfrm>
            <a:off x="142294" y="1885950"/>
            <a:ext cx="2600906" cy="15234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100" dirty="0" smtClean="0">
                <a:solidFill>
                  <a:schemeClr val="tx1">
                    <a:lumMod val="75000"/>
                    <a:lumOff val="25000"/>
                  </a:schemeClr>
                </a:solidFill>
                <a:latin typeface="+mn-lt"/>
              </a:rPr>
              <a:t>. </a:t>
            </a:r>
          </a:p>
        </p:txBody>
      </p:sp>
      <p:sp>
        <p:nvSpPr>
          <p:cNvPr id="56" name="Inhaltsplatzhalter 4"/>
          <p:cNvSpPr txBox="1">
            <a:spLocks/>
          </p:cNvSpPr>
          <p:nvPr/>
        </p:nvSpPr>
        <p:spPr>
          <a:xfrm rot="10800000" flipV="1">
            <a:off x="228600" y="2564951"/>
            <a:ext cx="2971800" cy="22159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rtl="1">
              <a:buNone/>
            </a:pPr>
            <a:r>
              <a:rPr lang="ar-IQ" sz="1600" b="1" dirty="0" smtClean="0">
                <a:solidFill>
                  <a:schemeClr val="tx1"/>
                </a:solidFill>
              </a:rPr>
              <a:t> </a:t>
            </a:r>
            <a:endParaRPr lang="en-US" sz="1100" b="1" dirty="0" smtClean="0">
              <a:solidFill>
                <a:schemeClr val="tx1"/>
              </a:solidFill>
              <a:latin typeface="+mn-lt"/>
            </a:endParaRPr>
          </a:p>
        </p:txBody>
      </p:sp>
      <p:sp>
        <p:nvSpPr>
          <p:cNvPr id="58" name="Inhaltsplatzhalter 4"/>
          <p:cNvSpPr txBox="1">
            <a:spLocks/>
          </p:cNvSpPr>
          <p:nvPr/>
        </p:nvSpPr>
        <p:spPr>
          <a:xfrm>
            <a:off x="5702258" y="3195109"/>
            <a:ext cx="2374942" cy="15234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100" dirty="0" smtClean="0">
                <a:solidFill>
                  <a:schemeClr val="tx1">
                    <a:lumMod val="75000"/>
                    <a:lumOff val="25000"/>
                  </a:schemeClr>
                </a:solidFill>
                <a:latin typeface="+mn-lt"/>
              </a:rPr>
              <a:t>. </a:t>
            </a:r>
          </a:p>
        </p:txBody>
      </p:sp>
      <p:sp>
        <p:nvSpPr>
          <p:cNvPr id="59" name="Inhaltsplatzhalter 4"/>
          <p:cNvSpPr txBox="1">
            <a:spLocks/>
          </p:cNvSpPr>
          <p:nvPr/>
        </p:nvSpPr>
        <p:spPr>
          <a:xfrm>
            <a:off x="6955622" y="2278170"/>
            <a:ext cx="2012762" cy="15234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100" dirty="0" smtClean="0">
                <a:solidFill>
                  <a:schemeClr val="tx1">
                    <a:lumMod val="75000"/>
                    <a:lumOff val="25000"/>
                  </a:schemeClr>
                </a:solidFill>
                <a:latin typeface="+mn-lt"/>
              </a:rPr>
              <a:t>. </a:t>
            </a:r>
          </a:p>
        </p:txBody>
      </p:sp>
      <p:sp>
        <p:nvSpPr>
          <p:cNvPr id="2" name="مستطيل 1"/>
          <p:cNvSpPr/>
          <p:nvPr/>
        </p:nvSpPr>
        <p:spPr>
          <a:xfrm>
            <a:off x="2887046" y="823020"/>
            <a:ext cx="3750491" cy="830997"/>
          </a:xfrm>
          <a:prstGeom prst="rect">
            <a:avLst/>
          </a:prstGeom>
        </p:spPr>
        <p:txBody>
          <a:bodyPr wrap="square">
            <a:spAutoFit/>
          </a:bodyPr>
          <a:lstStyle/>
          <a:p>
            <a:pPr algn="r"/>
            <a:r>
              <a:rPr lang="ar-IQ" sz="1600" b="1" dirty="0"/>
              <a:t>افساح المجال للطالب المطبق لتطبيق نظريات ومبادئ التعلم التي اكتسبها طوال فترة الدراسة </a:t>
            </a:r>
            <a:r>
              <a:rPr lang="ar-IQ" sz="1600" b="1" dirty="0" smtClean="0"/>
              <a:t>لأجل </a:t>
            </a:r>
            <a:r>
              <a:rPr lang="ar-IQ" sz="1600" b="1" dirty="0"/>
              <a:t>اثبات قدرته على أداء دوره التعليمي في الميدان التربوي </a:t>
            </a:r>
          </a:p>
        </p:txBody>
      </p:sp>
      <p:sp>
        <p:nvSpPr>
          <p:cNvPr id="3" name="مستطيل 2"/>
          <p:cNvSpPr/>
          <p:nvPr/>
        </p:nvSpPr>
        <p:spPr>
          <a:xfrm>
            <a:off x="5664684" y="3253414"/>
            <a:ext cx="3187776" cy="830997"/>
          </a:xfrm>
          <a:prstGeom prst="rect">
            <a:avLst/>
          </a:prstGeom>
        </p:spPr>
        <p:txBody>
          <a:bodyPr wrap="square">
            <a:spAutoFit/>
          </a:bodyPr>
          <a:lstStyle/>
          <a:p>
            <a:pPr algn="r"/>
            <a:r>
              <a:rPr lang="ar-IQ" sz="1600" b="1" dirty="0"/>
              <a:t>اكتساب الطالب المطبق المهارات المرتبطة بمجال تخصصه والتعرف على اليات تطبيق طرائق التدريس المختلفة </a:t>
            </a:r>
          </a:p>
        </p:txBody>
      </p:sp>
      <p:sp>
        <p:nvSpPr>
          <p:cNvPr id="9" name="مستطيل 8"/>
          <p:cNvSpPr/>
          <p:nvPr/>
        </p:nvSpPr>
        <p:spPr>
          <a:xfrm>
            <a:off x="381002" y="1979680"/>
            <a:ext cx="2686566" cy="1077218"/>
          </a:xfrm>
          <a:prstGeom prst="rect">
            <a:avLst/>
          </a:prstGeom>
        </p:spPr>
        <p:txBody>
          <a:bodyPr wrap="square">
            <a:spAutoFit/>
          </a:bodyPr>
          <a:lstStyle/>
          <a:p>
            <a:pPr algn="r"/>
            <a:r>
              <a:rPr lang="ar-IQ" sz="1600" b="1" dirty="0"/>
              <a:t>تطوير مهارات </a:t>
            </a:r>
            <a:r>
              <a:rPr lang="ar-IQ" sz="1600" b="1" dirty="0" smtClean="0"/>
              <a:t>الملاحظة </a:t>
            </a:r>
            <a:r>
              <a:rPr lang="ar-IQ" sz="1600" b="1" dirty="0"/>
              <a:t>للطالب المطبق  لملاحظه سلوكيات الطلبة والتعرف على القدرات الفردية والتعامل مع المشكلات</a:t>
            </a:r>
          </a:p>
        </p:txBody>
      </p:sp>
    </p:spTree>
    <p:extLst>
      <p:ext uri="{BB962C8B-B14F-4D97-AF65-F5344CB8AC3E}">
        <p14:creationId xmlns:p14="http://schemas.microsoft.com/office/powerpoint/2010/main" val="21011857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500" fill="hold"/>
                                        <p:tgtEl>
                                          <p:spTgt spid="48"/>
                                        </p:tgtEl>
                                        <p:attrNameLst>
                                          <p:attrName>ppt_w</p:attrName>
                                        </p:attrNameLst>
                                      </p:cBhvr>
                                      <p:tavLst>
                                        <p:tav tm="0">
                                          <p:val>
                                            <p:fltVal val="0"/>
                                          </p:val>
                                        </p:tav>
                                        <p:tav tm="100000">
                                          <p:val>
                                            <p:strVal val="#ppt_w"/>
                                          </p:val>
                                        </p:tav>
                                      </p:tavLst>
                                    </p:anim>
                                    <p:anim calcmode="lin" valueType="num">
                                      <p:cBhvr>
                                        <p:cTn id="8" dur="500" fill="hold"/>
                                        <p:tgtEl>
                                          <p:spTgt spid="48"/>
                                        </p:tgtEl>
                                        <p:attrNameLst>
                                          <p:attrName>ppt_h</p:attrName>
                                        </p:attrNameLst>
                                      </p:cBhvr>
                                      <p:tavLst>
                                        <p:tav tm="0">
                                          <p:val>
                                            <p:fltVal val="0"/>
                                          </p:val>
                                        </p:tav>
                                        <p:tav tm="100000">
                                          <p:val>
                                            <p:strVal val="#ppt_h"/>
                                          </p:val>
                                        </p:tav>
                                      </p:tavLst>
                                    </p:anim>
                                    <p:animEffect transition="in" filter="fade">
                                      <p:cBhvr>
                                        <p:cTn id="9" dur="500"/>
                                        <p:tgtEl>
                                          <p:spTgt spid="48"/>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ipe(right)">
                                      <p:cBhvr>
                                        <p:cTn id="17" dur="500"/>
                                        <p:tgtEl>
                                          <p:spTgt spid="55"/>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childTnLst>
                          </p:cTn>
                        </p:par>
                        <p:par>
                          <p:cTn id="22" fill="hold">
                            <p:stCondLst>
                              <p:cond delay="2000"/>
                            </p:stCondLst>
                            <p:childTnLst>
                              <p:par>
                                <p:cTn id="23" presetID="2" presetClass="entr" presetSubtype="1" accel="20000" decel="20000" fill="hold" nodeType="afterEffect">
                                  <p:stCondLst>
                                    <p:cond delay="0"/>
                                  </p:stCondLst>
                                  <p:childTnLst>
                                    <p:set>
                                      <p:cBhvr>
                                        <p:cTn id="24" dur="1" fill="hold">
                                          <p:stCondLst>
                                            <p:cond delay="0"/>
                                          </p:stCondLst>
                                        </p:cTn>
                                        <p:tgtEl>
                                          <p:spTgt spid="52"/>
                                        </p:tgtEl>
                                        <p:attrNameLst>
                                          <p:attrName>style.visibility</p:attrName>
                                        </p:attrNameLst>
                                      </p:cBhvr>
                                      <p:to>
                                        <p:strVal val="visible"/>
                                      </p:to>
                                    </p:set>
                                    <p:anim calcmode="lin" valueType="num">
                                      <p:cBhvr additive="base">
                                        <p:cTn id="25" dur="500" fill="hold"/>
                                        <p:tgtEl>
                                          <p:spTgt spid="52"/>
                                        </p:tgtEl>
                                        <p:attrNameLst>
                                          <p:attrName>ppt_x</p:attrName>
                                        </p:attrNameLst>
                                      </p:cBhvr>
                                      <p:tavLst>
                                        <p:tav tm="0">
                                          <p:val>
                                            <p:strVal val="#ppt_x"/>
                                          </p:val>
                                        </p:tav>
                                        <p:tav tm="100000">
                                          <p:val>
                                            <p:strVal val="#ppt_x"/>
                                          </p:val>
                                        </p:tav>
                                      </p:tavLst>
                                    </p:anim>
                                    <p:anim calcmode="lin" valueType="num">
                                      <p:cBhvr additive="base">
                                        <p:cTn id="26" dur="500" fill="hold"/>
                                        <p:tgtEl>
                                          <p:spTgt spid="52"/>
                                        </p:tgtEl>
                                        <p:attrNameLst>
                                          <p:attrName>ppt_y</p:attrName>
                                        </p:attrNameLst>
                                      </p:cBhvr>
                                      <p:tavLst>
                                        <p:tav tm="0">
                                          <p:val>
                                            <p:strVal val="0-#ppt_h/2"/>
                                          </p:val>
                                        </p:tav>
                                        <p:tav tm="100000">
                                          <p:val>
                                            <p:strVal val="#ppt_y"/>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wipe(right)">
                                      <p:cBhvr>
                                        <p:cTn id="30" dur="500"/>
                                        <p:tgtEl>
                                          <p:spTgt spid="56"/>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par>
                          <p:cTn id="35" fill="hold">
                            <p:stCondLst>
                              <p:cond delay="3500"/>
                            </p:stCondLst>
                            <p:childTnLst>
                              <p:par>
                                <p:cTn id="36" presetID="2" presetClass="entr" presetSubtype="1" accel="20000" decel="20000" fill="hold" nodeType="afterEffect">
                                  <p:stCondLst>
                                    <p:cond delay="0"/>
                                  </p:stCondLst>
                                  <p:childTnLst>
                                    <p:set>
                                      <p:cBhvr>
                                        <p:cTn id="37" dur="1" fill="hold">
                                          <p:stCondLst>
                                            <p:cond delay="0"/>
                                          </p:stCondLst>
                                        </p:cTn>
                                        <p:tgtEl>
                                          <p:spTgt spid="53"/>
                                        </p:tgtEl>
                                        <p:attrNameLst>
                                          <p:attrName>style.visibility</p:attrName>
                                        </p:attrNameLst>
                                      </p:cBhvr>
                                      <p:to>
                                        <p:strVal val="visible"/>
                                      </p:to>
                                    </p:set>
                                    <p:anim calcmode="lin" valueType="num">
                                      <p:cBhvr additive="base">
                                        <p:cTn id="38" dur="500" fill="hold"/>
                                        <p:tgtEl>
                                          <p:spTgt spid="53"/>
                                        </p:tgtEl>
                                        <p:attrNameLst>
                                          <p:attrName>ppt_x</p:attrName>
                                        </p:attrNameLst>
                                      </p:cBhvr>
                                      <p:tavLst>
                                        <p:tav tm="0">
                                          <p:val>
                                            <p:strVal val="#ppt_x"/>
                                          </p:val>
                                        </p:tav>
                                        <p:tav tm="100000">
                                          <p:val>
                                            <p:strVal val="#ppt_x"/>
                                          </p:val>
                                        </p:tav>
                                      </p:tavLst>
                                    </p:anim>
                                    <p:anim calcmode="lin" valueType="num">
                                      <p:cBhvr additive="base">
                                        <p:cTn id="39" dur="500" fill="hold"/>
                                        <p:tgtEl>
                                          <p:spTgt spid="53"/>
                                        </p:tgtEl>
                                        <p:attrNameLst>
                                          <p:attrName>ppt_y</p:attrName>
                                        </p:attrNameLst>
                                      </p:cBhvr>
                                      <p:tavLst>
                                        <p:tav tm="0">
                                          <p:val>
                                            <p:strVal val="0-#ppt_h/2"/>
                                          </p:val>
                                        </p:tav>
                                        <p:tav tm="100000">
                                          <p:val>
                                            <p:strVal val="#ppt_y"/>
                                          </p:val>
                                        </p:tav>
                                      </p:tavLst>
                                    </p:anim>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childTnLst>
                          </p:cTn>
                        </p:par>
                        <p:par>
                          <p:cTn id="44" fill="hold">
                            <p:stCondLst>
                              <p:cond delay="4500"/>
                            </p:stCondLst>
                            <p:childTnLst>
                              <p:par>
                                <p:cTn id="45" presetID="2" presetClass="entr" presetSubtype="1" accel="20000" decel="20000" fill="hold" nodeType="afterEffect">
                                  <p:stCondLst>
                                    <p:cond delay="0"/>
                                  </p:stCondLst>
                                  <p:childTnLst>
                                    <p:set>
                                      <p:cBhvr>
                                        <p:cTn id="46" dur="1" fill="hold">
                                          <p:stCondLst>
                                            <p:cond delay="0"/>
                                          </p:stCondLst>
                                        </p:cTn>
                                        <p:tgtEl>
                                          <p:spTgt spid="54"/>
                                        </p:tgtEl>
                                        <p:attrNameLst>
                                          <p:attrName>style.visibility</p:attrName>
                                        </p:attrNameLst>
                                      </p:cBhvr>
                                      <p:to>
                                        <p:strVal val="visible"/>
                                      </p:to>
                                    </p:set>
                                    <p:anim calcmode="lin" valueType="num">
                                      <p:cBhvr additive="base">
                                        <p:cTn id="47" dur="500" fill="hold"/>
                                        <p:tgtEl>
                                          <p:spTgt spid="54"/>
                                        </p:tgtEl>
                                        <p:attrNameLst>
                                          <p:attrName>ppt_x</p:attrName>
                                        </p:attrNameLst>
                                      </p:cBhvr>
                                      <p:tavLst>
                                        <p:tav tm="0">
                                          <p:val>
                                            <p:strVal val="#ppt_x"/>
                                          </p:val>
                                        </p:tav>
                                        <p:tav tm="100000">
                                          <p:val>
                                            <p:strVal val="#ppt_x"/>
                                          </p:val>
                                        </p:tav>
                                      </p:tavLst>
                                    </p:anim>
                                    <p:anim calcmode="lin" valueType="num">
                                      <p:cBhvr additive="base">
                                        <p:cTn id="48" dur="500" fill="hold"/>
                                        <p:tgtEl>
                                          <p:spTgt spid="54"/>
                                        </p:tgtEl>
                                        <p:attrNameLst>
                                          <p:attrName>ppt_y</p:attrName>
                                        </p:attrNameLst>
                                      </p:cBhvr>
                                      <p:tavLst>
                                        <p:tav tm="0">
                                          <p:val>
                                            <p:strVal val="0-#ppt_h/2"/>
                                          </p:val>
                                        </p:tav>
                                        <p:tav tm="100000">
                                          <p:val>
                                            <p:strVal val="#ppt_y"/>
                                          </p:val>
                                        </p:tav>
                                      </p:tavLst>
                                    </p:anim>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wipe(left)">
                                      <p:cBhvr>
                                        <p:cTn id="52" dur="500"/>
                                        <p:tgtEl>
                                          <p:spTgt spid="58"/>
                                        </p:tgtEl>
                                      </p:cBhvr>
                                    </p:animEffect>
                                  </p:childTnLst>
                                </p:cTn>
                              </p:par>
                            </p:childTnLst>
                          </p:cTn>
                        </p:par>
                        <p:par>
                          <p:cTn id="53" fill="hold">
                            <p:stCondLst>
                              <p:cond delay="5500"/>
                            </p:stCondLst>
                            <p:childTnLst>
                              <p:par>
                                <p:cTn id="54" presetID="22" presetClass="entr" presetSubtype="8" fill="hold"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left)">
                                      <p:cBhvr>
                                        <p:cTn id="56" dur="500"/>
                                        <p:tgtEl>
                                          <p:spTgt spid="16"/>
                                        </p:tgtEl>
                                      </p:cBhvr>
                                    </p:animEffect>
                                  </p:childTnLst>
                                </p:cTn>
                              </p:par>
                            </p:childTnLst>
                          </p:cTn>
                        </p:par>
                        <p:par>
                          <p:cTn id="57" fill="hold">
                            <p:stCondLst>
                              <p:cond delay="6000"/>
                            </p:stCondLst>
                            <p:childTnLst>
                              <p:par>
                                <p:cTn id="58" presetID="53" presetClass="entr" presetSubtype="16" fill="hold" nodeType="afterEffect">
                                  <p:stCondLst>
                                    <p:cond delay="0"/>
                                  </p:stCondLst>
                                  <p:childTnLst>
                                    <p:set>
                                      <p:cBhvr>
                                        <p:cTn id="59" dur="1" fill="hold">
                                          <p:stCondLst>
                                            <p:cond delay="0"/>
                                          </p:stCondLst>
                                        </p:cTn>
                                        <p:tgtEl>
                                          <p:spTgt spid="44"/>
                                        </p:tgtEl>
                                        <p:attrNameLst>
                                          <p:attrName>style.visibility</p:attrName>
                                        </p:attrNameLst>
                                      </p:cBhvr>
                                      <p:to>
                                        <p:strVal val="visible"/>
                                      </p:to>
                                    </p:set>
                                    <p:anim calcmode="lin" valueType="num">
                                      <p:cBhvr>
                                        <p:cTn id="60" dur="500" fill="hold"/>
                                        <p:tgtEl>
                                          <p:spTgt spid="44"/>
                                        </p:tgtEl>
                                        <p:attrNameLst>
                                          <p:attrName>ppt_w</p:attrName>
                                        </p:attrNameLst>
                                      </p:cBhvr>
                                      <p:tavLst>
                                        <p:tav tm="0">
                                          <p:val>
                                            <p:fltVal val="0"/>
                                          </p:val>
                                        </p:tav>
                                        <p:tav tm="100000">
                                          <p:val>
                                            <p:strVal val="#ppt_w"/>
                                          </p:val>
                                        </p:tav>
                                      </p:tavLst>
                                    </p:anim>
                                    <p:anim calcmode="lin" valueType="num">
                                      <p:cBhvr>
                                        <p:cTn id="61" dur="500" fill="hold"/>
                                        <p:tgtEl>
                                          <p:spTgt spid="44"/>
                                        </p:tgtEl>
                                        <p:attrNameLst>
                                          <p:attrName>ppt_h</p:attrName>
                                        </p:attrNameLst>
                                      </p:cBhvr>
                                      <p:tavLst>
                                        <p:tav tm="0">
                                          <p:val>
                                            <p:fltVal val="0"/>
                                          </p:val>
                                        </p:tav>
                                        <p:tav tm="100000">
                                          <p:val>
                                            <p:strVal val="#ppt_h"/>
                                          </p:val>
                                        </p:tav>
                                      </p:tavLst>
                                    </p:anim>
                                    <p:animEffect transition="in" filter="fade">
                                      <p:cBhvr>
                                        <p:cTn id="62" dur="500"/>
                                        <p:tgtEl>
                                          <p:spTgt spid="44"/>
                                        </p:tgtEl>
                                      </p:cBhvr>
                                    </p:animEffect>
                                  </p:childTnLst>
                                </p:cTn>
                              </p:par>
                            </p:childTnLst>
                          </p:cTn>
                        </p:par>
                        <p:par>
                          <p:cTn id="63" fill="hold">
                            <p:stCondLst>
                              <p:cond delay="6500"/>
                            </p:stCondLst>
                            <p:childTnLst>
                              <p:par>
                                <p:cTn id="64" presetID="22" presetClass="entr" presetSubtype="8"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wipe(left)">
                                      <p:cBhvr>
                                        <p:cTn id="66" dur="500"/>
                                        <p:tgtEl>
                                          <p:spTgt spid="59"/>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6"/>
                                        </p:tgtEl>
                                        <p:attrNameLst>
                                          <p:attrName>style.visibility</p:attrName>
                                        </p:attrNameLst>
                                      </p:cBhvr>
                                      <p:to>
                                        <p:strVal val="visible"/>
                                      </p:to>
                                    </p:set>
                                    <p:anim calcmode="lin" valueType="num">
                                      <p:cBhvr additive="base">
                                        <p:cTn id="71" dur="500" fill="hold"/>
                                        <p:tgtEl>
                                          <p:spTgt spid="6"/>
                                        </p:tgtEl>
                                        <p:attrNameLst>
                                          <p:attrName>ppt_x</p:attrName>
                                        </p:attrNameLst>
                                      </p:cBhvr>
                                      <p:tavLst>
                                        <p:tav tm="0">
                                          <p:val>
                                            <p:strVal val="#ppt_x"/>
                                          </p:val>
                                        </p:tav>
                                        <p:tav tm="100000">
                                          <p:val>
                                            <p:strVal val="#ppt_x"/>
                                          </p:val>
                                        </p:tav>
                                      </p:tavLst>
                                    </p:anim>
                                    <p:anim calcmode="lin" valueType="num">
                                      <p:cBhvr additive="base">
                                        <p:cTn id="7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5" presetClass="entr" presetSubtype="0"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2000"/>
                                        <p:tgtEl>
                                          <p:spTgt spid="2"/>
                                        </p:tgtEl>
                                      </p:cBhvr>
                                    </p:animEffect>
                                    <p:anim calcmode="lin" valueType="num">
                                      <p:cBhvr>
                                        <p:cTn id="78" dur="2000" fill="hold"/>
                                        <p:tgtEl>
                                          <p:spTgt spid="2"/>
                                        </p:tgtEl>
                                        <p:attrNameLst>
                                          <p:attrName>ppt_w</p:attrName>
                                        </p:attrNameLst>
                                      </p:cBhvr>
                                      <p:tavLst>
                                        <p:tav tm="0" fmla="#ppt_w*sin(2.5*pi*$)">
                                          <p:val>
                                            <p:fltVal val="0"/>
                                          </p:val>
                                        </p:tav>
                                        <p:tav tm="100000">
                                          <p:val>
                                            <p:fltVal val="1"/>
                                          </p:val>
                                        </p:tav>
                                      </p:tavLst>
                                    </p:anim>
                                    <p:anim calcmode="lin" valueType="num">
                                      <p:cBhvr>
                                        <p:cTn id="7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80" fill="hold">
                      <p:stCondLst>
                        <p:cond delay="indefinite"/>
                      </p:stCondLst>
                      <p:childTnLst>
                        <p:par>
                          <p:cTn id="81" fill="hold">
                            <p:stCondLst>
                              <p:cond delay="0"/>
                            </p:stCondLst>
                            <p:childTnLst>
                              <p:par>
                                <p:cTn id="82" presetID="45" presetClass="entr" presetSubtype="0" fill="hold" grpId="0" nodeType="clickEffect">
                                  <p:stCondLst>
                                    <p:cond delay="0"/>
                                  </p:stCondLst>
                                  <p:childTnLst>
                                    <p:set>
                                      <p:cBhvr>
                                        <p:cTn id="83" dur="1" fill="hold">
                                          <p:stCondLst>
                                            <p:cond delay="0"/>
                                          </p:stCondLst>
                                        </p:cTn>
                                        <p:tgtEl>
                                          <p:spTgt spid="3"/>
                                        </p:tgtEl>
                                        <p:attrNameLst>
                                          <p:attrName>style.visibility</p:attrName>
                                        </p:attrNameLst>
                                      </p:cBhvr>
                                      <p:to>
                                        <p:strVal val="visible"/>
                                      </p:to>
                                    </p:set>
                                    <p:animEffect transition="in" filter="fade">
                                      <p:cBhvr>
                                        <p:cTn id="84" dur="2000"/>
                                        <p:tgtEl>
                                          <p:spTgt spid="3"/>
                                        </p:tgtEl>
                                      </p:cBhvr>
                                    </p:animEffect>
                                    <p:anim calcmode="lin" valueType="num">
                                      <p:cBhvr>
                                        <p:cTn id="85" dur="2000" fill="hold"/>
                                        <p:tgtEl>
                                          <p:spTgt spid="3"/>
                                        </p:tgtEl>
                                        <p:attrNameLst>
                                          <p:attrName>ppt_w</p:attrName>
                                        </p:attrNameLst>
                                      </p:cBhvr>
                                      <p:tavLst>
                                        <p:tav tm="0" fmla="#ppt_w*sin(2.5*pi*$)">
                                          <p:val>
                                            <p:fltVal val="0"/>
                                          </p:val>
                                        </p:tav>
                                        <p:tav tm="100000">
                                          <p:val>
                                            <p:fltVal val="1"/>
                                          </p:val>
                                        </p:tav>
                                      </p:tavLst>
                                    </p:anim>
                                    <p:anim calcmode="lin" valueType="num">
                                      <p:cBhvr>
                                        <p:cTn id="86"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45" presetClass="entr" presetSubtype="0" fill="hold" grpId="0" nodeType="click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2000"/>
                                        <p:tgtEl>
                                          <p:spTgt spid="9"/>
                                        </p:tgtEl>
                                      </p:cBhvr>
                                    </p:animEffect>
                                    <p:anim calcmode="lin" valueType="num">
                                      <p:cBhvr>
                                        <p:cTn id="92" dur="2000" fill="hold"/>
                                        <p:tgtEl>
                                          <p:spTgt spid="9"/>
                                        </p:tgtEl>
                                        <p:attrNameLst>
                                          <p:attrName>ppt_w</p:attrName>
                                        </p:attrNameLst>
                                      </p:cBhvr>
                                      <p:tavLst>
                                        <p:tav tm="0" fmla="#ppt_w*sin(2.5*pi*$)">
                                          <p:val>
                                            <p:fltVal val="0"/>
                                          </p:val>
                                        </p:tav>
                                        <p:tav tm="100000">
                                          <p:val>
                                            <p:fltVal val="1"/>
                                          </p:val>
                                        </p:tav>
                                      </p:tavLst>
                                    </p:anim>
                                    <p:anim calcmode="lin" valueType="num">
                                      <p:cBhvr>
                                        <p:cTn id="93"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55" grpId="0"/>
      <p:bldP spid="56" grpId="0"/>
      <p:bldP spid="58" grpId="0"/>
      <p:bldP spid="59" grpId="0"/>
      <p:bldP spid="2" grpId="0"/>
      <p:bldP spid="3"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ar-IQ" b="1" dirty="0">
                <a:solidFill>
                  <a:srgbClr val="C00000"/>
                </a:solidFill>
              </a:rPr>
              <a:t>اهداف التربية العملية </a:t>
            </a:r>
            <a:endParaRPr lang="en-US" b="1" dirty="0">
              <a:solidFill>
                <a:srgbClr val="C00000"/>
              </a:solidFill>
            </a:endParaRPr>
          </a:p>
        </p:txBody>
      </p:sp>
      <p:sp>
        <p:nvSpPr>
          <p:cNvPr id="32" name="Parallelogram 31"/>
          <p:cNvSpPr/>
          <p:nvPr/>
        </p:nvSpPr>
        <p:spPr>
          <a:xfrm>
            <a:off x="3429000" y="1504950"/>
            <a:ext cx="1282965" cy="1223513"/>
          </a:xfrm>
          <a:prstGeom prst="parallelogram">
            <a:avLst>
              <a:gd name="adj" fmla="val 4314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1600">
              <a:latin typeface="+mj-lt"/>
            </a:endParaRPr>
          </a:p>
        </p:txBody>
      </p:sp>
      <p:sp>
        <p:nvSpPr>
          <p:cNvPr id="39" name="Inhaltsplatzhalter 4"/>
          <p:cNvSpPr txBox="1">
            <a:spLocks/>
          </p:cNvSpPr>
          <p:nvPr/>
        </p:nvSpPr>
        <p:spPr>
          <a:xfrm>
            <a:off x="6019800" y="2800350"/>
            <a:ext cx="2074916" cy="145424"/>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1050" dirty="0" smtClean="0">
                <a:solidFill>
                  <a:schemeClr val="tx1">
                    <a:lumMod val="75000"/>
                    <a:lumOff val="25000"/>
                  </a:schemeClr>
                </a:solidFill>
                <a:latin typeface="+mn-lt"/>
              </a:rPr>
              <a:t>. </a:t>
            </a:r>
          </a:p>
        </p:txBody>
      </p:sp>
      <p:sp>
        <p:nvSpPr>
          <p:cNvPr id="11" name="مربع نص 10"/>
          <p:cNvSpPr txBox="1"/>
          <p:nvPr/>
        </p:nvSpPr>
        <p:spPr>
          <a:xfrm>
            <a:off x="838200" y="1733550"/>
            <a:ext cx="2286000" cy="369332"/>
          </a:xfrm>
          <a:prstGeom prst="rect">
            <a:avLst/>
          </a:prstGeom>
          <a:noFill/>
        </p:spPr>
        <p:txBody>
          <a:bodyPr wrap="square" rtlCol="1">
            <a:spAutoFit/>
          </a:bodyPr>
          <a:lstStyle/>
          <a:p>
            <a:endParaRPr lang="ar-IQ" dirty="0"/>
          </a:p>
        </p:txBody>
      </p:sp>
      <p:sp>
        <p:nvSpPr>
          <p:cNvPr id="18" name="مربع نص 17"/>
          <p:cNvSpPr txBox="1"/>
          <p:nvPr/>
        </p:nvSpPr>
        <p:spPr>
          <a:xfrm>
            <a:off x="228600" y="1276350"/>
            <a:ext cx="2971800" cy="830997"/>
          </a:xfrm>
          <a:prstGeom prst="rect">
            <a:avLst/>
          </a:prstGeom>
          <a:noFill/>
        </p:spPr>
        <p:txBody>
          <a:bodyPr wrap="square" rtlCol="1">
            <a:spAutoFit/>
          </a:bodyPr>
          <a:lstStyle/>
          <a:p>
            <a:pPr algn="r"/>
            <a:r>
              <a:rPr lang="ar-IQ" sz="1600" b="1" dirty="0"/>
              <a:t>تدريب الطالب المطبق على كيفية تحضير الوسائل التعليمية والبيئة الصفية واعداد الدروس والأساليب </a:t>
            </a:r>
          </a:p>
        </p:txBody>
      </p:sp>
      <p:sp>
        <p:nvSpPr>
          <p:cNvPr id="19" name="مربع نص 18"/>
          <p:cNvSpPr txBox="1"/>
          <p:nvPr/>
        </p:nvSpPr>
        <p:spPr>
          <a:xfrm>
            <a:off x="228600" y="2800350"/>
            <a:ext cx="3962400" cy="830997"/>
          </a:xfrm>
          <a:prstGeom prst="rect">
            <a:avLst/>
          </a:prstGeom>
          <a:noFill/>
        </p:spPr>
        <p:txBody>
          <a:bodyPr wrap="square" rtlCol="1">
            <a:spAutoFit/>
          </a:bodyPr>
          <a:lstStyle/>
          <a:p>
            <a:pPr algn="r"/>
            <a:r>
              <a:rPr lang="ar-IQ" sz="1600" b="1" dirty="0"/>
              <a:t>تنمية قدرات الطلاب المطبقين على التعامل مع قواعد وإجراءات التنظيم المدرسي وتحمل </a:t>
            </a:r>
            <a:r>
              <a:rPr lang="ar-IQ" sz="1600" b="1" dirty="0" smtClean="0"/>
              <a:t>المسؤولية </a:t>
            </a:r>
            <a:r>
              <a:rPr lang="ar-IQ" sz="1600" b="1" dirty="0"/>
              <a:t>وأداء </a:t>
            </a:r>
            <a:r>
              <a:rPr lang="ar-IQ" sz="1600" b="1" dirty="0" smtClean="0"/>
              <a:t>أدوار المعلم </a:t>
            </a:r>
            <a:r>
              <a:rPr lang="ar-IQ" sz="1600" b="1" dirty="0"/>
              <a:t>المختلفة داخل </a:t>
            </a:r>
            <a:r>
              <a:rPr lang="ar-IQ" sz="1600" b="1" dirty="0" smtClean="0"/>
              <a:t>الصف المدرسي </a:t>
            </a:r>
            <a:endParaRPr lang="ar-IQ" sz="1600" b="1" dirty="0"/>
          </a:p>
        </p:txBody>
      </p:sp>
      <p:sp>
        <p:nvSpPr>
          <p:cNvPr id="17418" name="Rectangle 10"/>
          <p:cNvSpPr>
            <a:spLocks noChangeArrowheads="1"/>
          </p:cNvSpPr>
          <p:nvPr/>
        </p:nvSpPr>
        <p:spPr bwMode="auto">
          <a:xfrm>
            <a:off x="8898420" y="0"/>
            <a:ext cx="245580"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ة</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مستطيل 1"/>
          <p:cNvSpPr/>
          <p:nvPr/>
        </p:nvSpPr>
        <p:spPr>
          <a:xfrm>
            <a:off x="4940565" y="1276351"/>
            <a:ext cx="3441435" cy="830997"/>
          </a:xfrm>
          <a:prstGeom prst="rect">
            <a:avLst/>
          </a:prstGeom>
        </p:spPr>
        <p:txBody>
          <a:bodyPr wrap="square">
            <a:spAutoFit/>
          </a:bodyPr>
          <a:lstStyle/>
          <a:p>
            <a:pPr algn="r"/>
            <a:r>
              <a:rPr lang="ar-IQ" sz="1600" b="1" dirty="0"/>
              <a:t>تزويد الطالب المطبق بالخبرات الأساسية المطورة في إدارة الصف </a:t>
            </a:r>
            <a:r>
              <a:rPr lang="ar-IQ" sz="1600" b="1" dirty="0" smtClean="0"/>
              <a:t>ومشكلاته</a:t>
            </a:r>
          </a:p>
          <a:p>
            <a:pPr algn="r"/>
            <a:r>
              <a:rPr lang="ar-IQ" sz="1600" b="1" dirty="0" smtClean="0"/>
              <a:t> </a:t>
            </a:r>
            <a:endParaRPr lang="ar-IQ" sz="1600" b="1" dirty="0"/>
          </a:p>
        </p:txBody>
      </p:sp>
      <p:sp>
        <p:nvSpPr>
          <p:cNvPr id="3" name="مستطيل 2"/>
          <p:cNvSpPr/>
          <p:nvPr/>
        </p:nvSpPr>
        <p:spPr>
          <a:xfrm>
            <a:off x="5016765" y="1885951"/>
            <a:ext cx="3593835" cy="584775"/>
          </a:xfrm>
          <a:prstGeom prst="rect">
            <a:avLst/>
          </a:prstGeom>
        </p:spPr>
        <p:txBody>
          <a:bodyPr wrap="square">
            <a:spAutoFit/>
          </a:bodyPr>
          <a:lstStyle/>
          <a:p>
            <a:pPr algn="r"/>
            <a:r>
              <a:rPr lang="ar-IQ" sz="1600" b="1" dirty="0"/>
              <a:t>تعويد  الطالب المطبق </a:t>
            </a:r>
            <a:r>
              <a:rPr lang="ar-IQ" sz="1600" b="1" dirty="0" smtClean="0"/>
              <a:t>على </a:t>
            </a:r>
            <a:r>
              <a:rPr lang="ar-IQ" sz="1600" b="1" dirty="0"/>
              <a:t>المناخ المدرسي الذي سيمارس فيه مهنة التدريس</a:t>
            </a:r>
          </a:p>
        </p:txBody>
      </p:sp>
      <p:sp>
        <p:nvSpPr>
          <p:cNvPr id="5" name="مربع نص 4"/>
          <p:cNvSpPr txBox="1"/>
          <p:nvPr/>
        </p:nvSpPr>
        <p:spPr>
          <a:xfrm>
            <a:off x="4343400" y="3409950"/>
            <a:ext cx="4495800" cy="1323439"/>
          </a:xfrm>
          <a:prstGeom prst="rect">
            <a:avLst/>
          </a:prstGeom>
          <a:noFill/>
        </p:spPr>
        <p:txBody>
          <a:bodyPr wrap="square" rtlCol="1">
            <a:spAutoFit/>
          </a:bodyPr>
          <a:lstStyle/>
          <a:p>
            <a:pPr algn="r"/>
            <a:r>
              <a:rPr lang="ar-IQ" sz="1600" b="1" dirty="0">
                <a:solidFill>
                  <a:schemeClr val="accent4"/>
                </a:solidFill>
              </a:rPr>
              <a:t>ومن هنا يمكننا القول ان التربية العملية ليست مجرد تدريب على مهارات التدريس وانما هي </a:t>
            </a:r>
            <a:r>
              <a:rPr lang="ar-IQ" sz="1600" b="1" dirty="0" err="1">
                <a:solidFill>
                  <a:schemeClr val="accent4"/>
                </a:solidFill>
              </a:rPr>
              <a:t>نمطمن</a:t>
            </a:r>
            <a:r>
              <a:rPr lang="ar-IQ" sz="1600" b="1" dirty="0">
                <a:solidFill>
                  <a:schemeClr val="accent4"/>
                </a:solidFill>
              </a:rPr>
              <a:t> الخبرات الواقعية التي يتعلم بها ومن خلالها. الطالب المعلم عن طريق كل من المحاولة </a:t>
            </a:r>
            <a:r>
              <a:rPr lang="ar-IQ" sz="1600" b="1" dirty="0" err="1">
                <a:solidFill>
                  <a:schemeClr val="accent4"/>
                </a:solidFill>
              </a:rPr>
              <a:t>والخطا</a:t>
            </a:r>
            <a:r>
              <a:rPr lang="ar-IQ" sz="1600" b="1" dirty="0">
                <a:solidFill>
                  <a:schemeClr val="accent4"/>
                </a:solidFill>
              </a:rPr>
              <a:t> والاشراف التربوي ما يكسبهم خبرات تؤثر في سلوكياتهم المستقبلية كمدرسين </a:t>
            </a:r>
          </a:p>
        </p:txBody>
      </p:sp>
    </p:spTree>
    <p:extLst>
      <p:ext uri="{BB962C8B-B14F-4D97-AF65-F5344CB8AC3E}">
        <p14:creationId xmlns:p14="http://schemas.microsoft.com/office/powerpoint/2010/main" val="3024774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down)">
                                      <p:cBhvr>
                                        <p:cTn id="30" dur="580">
                                          <p:stCondLst>
                                            <p:cond delay="0"/>
                                          </p:stCondLst>
                                        </p:cTn>
                                        <p:tgtEl>
                                          <p:spTgt spid="2"/>
                                        </p:tgtEl>
                                      </p:cBhvr>
                                    </p:animEffect>
                                    <p:anim calcmode="lin" valueType="num">
                                      <p:cBhvr>
                                        <p:cTn id="31"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gtEl>
                                      </p:cBhvr>
                                      <p:to x="100000" y="60000"/>
                                    </p:animScale>
                                    <p:animScale>
                                      <p:cBhvr>
                                        <p:cTn id="37" dur="166" decel="50000">
                                          <p:stCondLst>
                                            <p:cond delay="676"/>
                                          </p:stCondLst>
                                        </p:cTn>
                                        <p:tgtEl>
                                          <p:spTgt spid="2"/>
                                        </p:tgtEl>
                                      </p:cBhvr>
                                      <p:to x="100000" y="100000"/>
                                    </p:animScale>
                                    <p:animScale>
                                      <p:cBhvr>
                                        <p:cTn id="38" dur="26">
                                          <p:stCondLst>
                                            <p:cond delay="1312"/>
                                          </p:stCondLst>
                                        </p:cTn>
                                        <p:tgtEl>
                                          <p:spTgt spid="2"/>
                                        </p:tgtEl>
                                      </p:cBhvr>
                                      <p:to x="100000" y="80000"/>
                                    </p:animScale>
                                    <p:animScale>
                                      <p:cBhvr>
                                        <p:cTn id="39" dur="166" decel="50000">
                                          <p:stCondLst>
                                            <p:cond delay="1338"/>
                                          </p:stCondLst>
                                        </p:cTn>
                                        <p:tgtEl>
                                          <p:spTgt spid="2"/>
                                        </p:tgtEl>
                                      </p:cBhvr>
                                      <p:to x="100000" y="100000"/>
                                    </p:animScale>
                                    <p:animScale>
                                      <p:cBhvr>
                                        <p:cTn id="40" dur="26">
                                          <p:stCondLst>
                                            <p:cond delay="1642"/>
                                          </p:stCondLst>
                                        </p:cTn>
                                        <p:tgtEl>
                                          <p:spTgt spid="2"/>
                                        </p:tgtEl>
                                      </p:cBhvr>
                                      <p:to x="100000" y="90000"/>
                                    </p:animScale>
                                    <p:animScale>
                                      <p:cBhvr>
                                        <p:cTn id="41" dur="166" decel="50000">
                                          <p:stCondLst>
                                            <p:cond delay="1668"/>
                                          </p:stCondLst>
                                        </p:cTn>
                                        <p:tgtEl>
                                          <p:spTgt spid="2"/>
                                        </p:tgtEl>
                                      </p:cBhvr>
                                      <p:to x="100000" y="100000"/>
                                    </p:animScale>
                                    <p:animScale>
                                      <p:cBhvr>
                                        <p:cTn id="42" dur="26">
                                          <p:stCondLst>
                                            <p:cond delay="1808"/>
                                          </p:stCondLst>
                                        </p:cTn>
                                        <p:tgtEl>
                                          <p:spTgt spid="2"/>
                                        </p:tgtEl>
                                      </p:cBhvr>
                                      <p:to x="100000" y="95000"/>
                                    </p:animScale>
                                    <p:animScale>
                                      <p:cBhvr>
                                        <p:cTn id="43" dur="166" decel="50000">
                                          <p:stCondLst>
                                            <p:cond delay="1834"/>
                                          </p:stCondLst>
                                        </p:cTn>
                                        <p:tgtEl>
                                          <p:spTgt spid="2"/>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down)">
                                      <p:cBhvr>
                                        <p:cTn id="48" dur="580">
                                          <p:stCondLst>
                                            <p:cond delay="0"/>
                                          </p:stCondLst>
                                        </p:cTn>
                                        <p:tgtEl>
                                          <p:spTgt spid="3"/>
                                        </p:tgtEl>
                                      </p:cBhvr>
                                    </p:animEffect>
                                    <p:anim calcmode="lin" valueType="num">
                                      <p:cBhvr>
                                        <p:cTn id="49"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gtEl>
                                      </p:cBhvr>
                                      <p:to x="100000" y="60000"/>
                                    </p:animScale>
                                    <p:animScale>
                                      <p:cBhvr>
                                        <p:cTn id="55" dur="166" decel="50000">
                                          <p:stCondLst>
                                            <p:cond delay="676"/>
                                          </p:stCondLst>
                                        </p:cTn>
                                        <p:tgtEl>
                                          <p:spTgt spid="3"/>
                                        </p:tgtEl>
                                      </p:cBhvr>
                                      <p:to x="100000" y="100000"/>
                                    </p:animScale>
                                    <p:animScale>
                                      <p:cBhvr>
                                        <p:cTn id="56" dur="26">
                                          <p:stCondLst>
                                            <p:cond delay="1312"/>
                                          </p:stCondLst>
                                        </p:cTn>
                                        <p:tgtEl>
                                          <p:spTgt spid="3"/>
                                        </p:tgtEl>
                                      </p:cBhvr>
                                      <p:to x="100000" y="80000"/>
                                    </p:animScale>
                                    <p:animScale>
                                      <p:cBhvr>
                                        <p:cTn id="57" dur="166" decel="50000">
                                          <p:stCondLst>
                                            <p:cond delay="1338"/>
                                          </p:stCondLst>
                                        </p:cTn>
                                        <p:tgtEl>
                                          <p:spTgt spid="3"/>
                                        </p:tgtEl>
                                      </p:cBhvr>
                                      <p:to x="100000" y="100000"/>
                                    </p:animScale>
                                    <p:animScale>
                                      <p:cBhvr>
                                        <p:cTn id="58" dur="26">
                                          <p:stCondLst>
                                            <p:cond delay="1642"/>
                                          </p:stCondLst>
                                        </p:cTn>
                                        <p:tgtEl>
                                          <p:spTgt spid="3"/>
                                        </p:tgtEl>
                                      </p:cBhvr>
                                      <p:to x="100000" y="90000"/>
                                    </p:animScale>
                                    <p:animScale>
                                      <p:cBhvr>
                                        <p:cTn id="59" dur="166" decel="50000">
                                          <p:stCondLst>
                                            <p:cond delay="1668"/>
                                          </p:stCondLst>
                                        </p:cTn>
                                        <p:tgtEl>
                                          <p:spTgt spid="3"/>
                                        </p:tgtEl>
                                      </p:cBhvr>
                                      <p:to x="100000" y="100000"/>
                                    </p:animScale>
                                    <p:animScale>
                                      <p:cBhvr>
                                        <p:cTn id="60" dur="26">
                                          <p:stCondLst>
                                            <p:cond delay="1808"/>
                                          </p:stCondLst>
                                        </p:cTn>
                                        <p:tgtEl>
                                          <p:spTgt spid="3"/>
                                        </p:tgtEl>
                                      </p:cBhvr>
                                      <p:to x="100000" y="95000"/>
                                    </p:animScale>
                                    <p:animScale>
                                      <p:cBhvr>
                                        <p:cTn id="61" dur="166" decel="50000">
                                          <p:stCondLst>
                                            <p:cond delay="1834"/>
                                          </p:stCondLst>
                                        </p:cTn>
                                        <p:tgtEl>
                                          <p:spTgt spid="3"/>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down)">
                                      <p:cBhvr>
                                        <p:cTn id="66" dur="580">
                                          <p:stCondLst>
                                            <p:cond delay="0"/>
                                          </p:stCondLst>
                                        </p:cTn>
                                        <p:tgtEl>
                                          <p:spTgt spid="18"/>
                                        </p:tgtEl>
                                      </p:cBhvr>
                                    </p:animEffect>
                                    <p:anim calcmode="lin" valueType="num">
                                      <p:cBhvr>
                                        <p:cTn id="67"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72" dur="26">
                                          <p:stCondLst>
                                            <p:cond delay="650"/>
                                          </p:stCondLst>
                                        </p:cTn>
                                        <p:tgtEl>
                                          <p:spTgt spid="18"/>
                                        </p:tgtEl>
                                      </p:cBhvr>
                                      <p:to x="100000" y="60000"/>
                                    </p:animScale>
                                    <p:animScale>
                                      <p:cBhvr>
                                        <p:cTn id="73" dur="166" decel="50000">
                                          <p:stCondLst>
                                            <p:cond delay="676"/>
                                          </p:stCondLst>
                                        </p:cTn>
                                        <p:tgtEl>
                                          <p:spTgt spid="18"/>
                                        </p:tgtEl>
                                      </p:cBhvr>
                                      <p:to x="100000" y="100000"/>
                                    </p:animScale>
                                    <p:animScale>
                                      <p:cBhvr>
                                        <p:cTn id="74" dur="26">
                                          <p:stCondLst>
                                            <p:cond delay="1312"/>
                                          </p:stCondLst>
                                        </p:cTn>
                                        <p:tgtEl>
                                          <p:spTgt spid="18"/>
                                        </p:tgtEl>
                                      </p:cBhvr>
                                      <p:to x="100000" y="80000"/>
                                    </p:animScale>
                                    <p:animScale>
                                      <p:cBhvr>
                                        <p:cTn id="75" dur="166" decel="50000">
                                          <p:stCondLst>
                                            <p:cond delay="1338"/>
                                          </p:stCondLst>
                                        </p:cTn>
                                        <p:tgtEl>
                                          <p:spTgt spid="18"/>
                                        </p:tgtEl>
                                      </p:cBhvr>
                                      <p:to x="100000" y="100000"/>
                                    </p:animScale>
                                    <p:animScale>
                                      <p:cBhvr>
                                        <p:cTn id="76" dur="26">
                                          <p:stCondLst>
                                            <p:cond delay="1642"/>
                                          </p:stCondLst>
                                        </p:cTn>
                                        <p:tgtEl>
                                          <p:spTgt spid="18"/>
                                        </p:tgtEl>
                                      </p:cBhvr>
                                      <p:to x="100000" y="90000"/>
                                    </p:animScale>
                                    <p:animScale>
                                      <p:cBhvr>
                                        <p:cTn id="77" dur="166" decel="50000">
                                          <p:stCondLst>
                                            <p:cond delay="1668"/>
                                          </p:stCondLst>
                                        </p:cTn>
                                        <p:tgtEl>
                                          <p:spTgt spid="18"/>
                                        </p:tgtEl>
                                      </p:cBhvr>
                                      <p:to x="100000" y="100000"/>
                                    </p:animScale>
                                    <p:animScale>
                                      <p:cBhvr>
                                        <p:cTn id="78" dur="26">
                                          <p:stCondLst>
                                            <p:cond delay="1808"/>
                                          </p:stCondLst>
                                        </p:cTn>
                                        <p:tgtEl>
                                          <p:spTgt spid="18"/>
                                        </p:tgtEl>
                                      </p:cBhvr>
                                      <p:to x="100000" y="95000"/>
                                    </p:animScale>
                                    <p:animScale>
                                      <p:cBhvr>
                                        <p:cTn id="79" dur="166" decel="50000">
                                          <p:stCondLst>
                                            <p:cond delay="1834"/>
                                          </p:stCondLst>
                                        </p:cTn>
                                        <p:tgtEl>
                                          <p:spTgt spid="18"/>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wipe(down)">
                                      <p:cBhvr>
                                        <p:cTn id="84" dur="580">
                                          <p:stCondLst>
                                            <p:cond delay="0"/>
                                          </p:stCondLst>
                                        </p:cTn>
                                        <p:tgtEl>
                                          <p:spTgt spid="19"/>
                                        </p:tgtEl>
                                      </p:cBhvr>
                                    </p:animEffect>
                                    <p:anim calcmode="lin" valueType="num">
                                      <p:cBhvr>
                                        <p:cTn id="85"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90" dur="26">
                                          <p:stCondLst>
                                            <p:cond delay="650"/>
                                          </p:stCondLst>
                                        </p:cTn>
                                        <p:tgtEl>
                                          <p:spTgt spid="19"/>
                                        </p:tgtEl>
                                      </p:cBhvr>
                                      <p:to x="100000" y="60000"/>
                                    </p:animScale>
                                    <p:animScale>
                                      <p:cBhvr>
                                        <p:cTn id="91" dur="166" decel="50000">
                                          <p:stCondLst>
                                            <p:cond delay="676"/>
                                          </p:stCondLst>
                                        </p:cTn>
                                        <p:tgtEl>
                                          <p:spTgt spid="19"/>
                                        </p:tgtEl>
                                      </p:cBhvr>
                                      <p:to x="100000" y="100000"/>
                                    </p:animScale>
                                    <p:animScale>
                                      <p:cBhvr>
                                        <p:cTn id="92" dur="26">
                                          <p:stCondLst>
                                            <p:cond delay="1312"/>
                                          </p:stCondLst>
                                        </p:cTn>
                                        <p:tgtEl>
                                          <p:spTgt spid="19"/>
                                        </p:tgtEl>
                                      </p:cBhvr>
                                      <p:to x="100000" y="80000"/>
                                    </p:animScale>
                                    <p:animScale>
                                      <p:cBhvr>
                                        <p:cTn id="93" dur="166" decel="50000">
                                          <p:stCondLst>
                                            <p:cond delay="1338"/>
                                          </p:stCondLst>
                                        </p:cTn>
                                        <p:tgtEl>
                                          <p:spTgt spid="19"/>
                                        </p:tgtEl>
                                      </p:cBhvr>
                                      <p:to x="100000" y="100000"/>
                                    </p:animScale>
                                    <p:animScale>
                                      <p:cBhvr>
                                        <p:cTn id="94" dur="26">
                                          <p:stCondLst>
                                            <p:cond delay="1642"/>
                                          </p:stCondLst>
                                        </p:cTn>
                                        <p:tgtEl>
                                          <p:spTgt spid="19"/>
                                        </p:tgtEl>
                                      </p:cBhvr>
                                      <p:to x="100000" y="90000"/>
                                    </p:animScale>
                                    <p:animScale>
                                      <p:cBhvr>
                                        <p:cTn id="95" dur="166" decel="50000">
                                          <p:stCondLst>
                                            <p:cond delay="1668"/>
                                          </p:stCondLst>
                                        </p:cTn>
                                        <p:tgtEl>
                                          <p:spTgt spid="19"/>
                                        </p:tgtEl>
                                      </p:cBhvr>
                                      <p:to x="100000" y="100000"/>
                                    </p:animScale>
                                    <p:animScale>
                                      <p:cBhvr>
                                        <p:cTn id="96" dur="26">
                                          <p:stCondLst>
                                            <p:cond delay="1808"/>
                                          </p:stCondLst>
                                        </p:cTn>
                                        <p:tgtEl>
                                          <p:spTgt spid="19"/>
                                        </p:tgtEl>
                                      </p:cBhvr>
                                      <p:to x="100000" y="95000"/>
                                    </p:animScale>
                                    <p:animScale>
                                      <p:cBhvr>
                                        <p:cTn id="97" dur="166" decel="50000">
                                          <p:stCondLst>
                                            <p:cond delay="1834"/>
                                          </p:stCondLst>
                                        </p:cTn>
                                        <p:tgtEl>
                                          <p:spTgt spid="19"/>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nodeType="clickEffect">
                                  <p:stCondLst>
                                    <p:cond delay="0"/>
                                  </p:stCondLst>
                                  <p:childTnLst>
                                    <p:set>
                                      <p:cBhvr>
                                        <p:cTn id="101" dur="1" fill="hold">
                                          <p:stCondLst>
                                            <p:cond delay="0"/>
                                          </p:stCondLst>
                                        </p:cTn>
                                        <p:tgtEl>
                                          <p:spTgt spid="5">
                                            <p:txEl>
                                              <p:pRg st="0" end="0"/>
                                            </p:txEl>
                                          </p:spTgt>
                                        </p:tgtEl>
                                        <p:attrNameLst>
                                          <p:attrName>style.visibility</p:attrName>
                                        </p:attrNameLst>
                                      </p:cBhvr>
                                      <p:to>
                                        <p:strVal val="visible"/>
                                      </p:to>
                                    </p:set>
                                    <p:anim calcmode="lin" valueType="num">
                                      <p:cBhvr additive="base">
                                        <p:cTn id="10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9" grpId="0"/>
      <p:bldP spid="18" grpId="0"/>
      <p:bldP spid="19"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Inhaltsplatzhalter 4"/>
          <p:cNvSpPr txBox="1">
            <a:spLocks/>
          </p:cNvSpPr>
          <p:nvPr/>
        </p:nvSpPr>
        <p:spPr>
          <a:xfrm>
            <a:off x="4537348" y="3341634"/>
            <a:ext cx="1787251" cy="152349"/>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1100" dirty="0" smtClean="0">
                <a:solidFill>
                  <a:schemeClr val="tx1">
                    <a:lumMod val="75000"/>
                    <a:lumOff val="25000"/>
                  </a:schemeClr>
                </a:solidFill>
                <a:latin typeface="+mn-lt"/>
              </a:rPr>
              <a:t> </a:t>
            </a:r>
          </a:p>
        </p:txBody>
      </p:sp>
      <p:grpSp>
        <p:nvGrpSpPr>
          <p:cNvPr id="2" name="Group 1"/>
          <p:cNvGrpSpPr/>
          <p:nvPr/>
        </p:nvGrpSpPr>
        <p:grpSpPr>
          <a:xfrm>
            <a:off x="6781800" y="666750"/>
            <a:ext cx="1311274" cy="1494852"/>
            <a:chOff x="990600" y="1372044"/>
            <a:chExt cx="1076326" cy="1227012"/>
          </a:xfrm>
        </p:grpSpPr>
        <p:grpSp>
          <p:nvGrpSpPr>
            <p:cNvPr id="49" name="Group 48"/>
            <p:cNvGrpSpPr/>
            <p:nvPr/>
          </p:nvGrpSpPr>
          <p:grpSpPr>
            <a:xfrm>
              <a:off x="990600" y="1809750"/>
              <a:ext cx="1076326" cy="789306"/>
              <a:chOff x="4000501" y="1657350"/>
              <a:chExt cx="1143000" cy="838200"/>
            </a:xfrm>
          </p:grpSpPr>
          <p:sp>
            <p:nvSpPr>
              <p:cNvPr id="50" name="Trapezoid 49"/>
              <p:cNvSpPr/>
              <p:nvPr/>
            </p:nvSpPr>
            <p:spPr>
              <a:xfrm rot="10800000">
                <a:off x="4000501" y="1657350"/>
                <a:ext cx="1143000" cy="457200"/>
              </a:xfrm>
              <a:prstGeom prst="trapezoid">
                <a:avLst>
                  <a:gd name="adj" fmla="val 401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p:cNvSpPr/>
              <p:nvPr/>
            </p:nvSpPr>
            <p:spPr>
              <a:xfrm rot="10800000">
                <a:off x="4183857" y="2114550"/>
                <a:ext cx="776287" cy="38100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1162812" y="1372044"/>
              <a:ext cx="731902" cy="790502"/>
              <a:chOff x="2057399" y="2190750"/>
              <a:chExt cx="777240" cy="839470"/>
            </a:xfrm>
            <a:effectLst>
              <a:outerShdw blurRad="50800" dist="38100" dir="5400000" algn="t" rotWithShape="0">
                <a:prstClr val="black">
                  <a:alpha val="40000"/>
                </a:prstClr>
              </a:outerShdw>
            </a:effectLst>
          </p:grpSpPr>
          <p:sp>
            <p:nvSpPr>
              <p:cNvPr id="55" name="Snip Same Side Corner Rectangle 54"/>
              <p:cNvSpPr/>
              <p:nvPr/>
            </p:nvSpPr>
            <p:spPr>
              <a:xfrm>
                <a:off x="2057399" y="2190750"/>
                <a:ext cx="777240" cy="609600"/>
              </a:xfrm>
              <a:prstGeom prst="snip2SameRect">
                <a:avLst>
                  <a:gd name="adj1" fmla="val 2381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p:cNvSpPr/>
              <p:nvPr/>
            </p:nvSpPr>
            <p:spPr>
              <a:xfrm rot="10800000">
                <a:off x="2057876" y="2800350"/>
                <a:ext cx="776287" cy="229870"/>
              </a:xfrm>
              <a:prstGeom prst="triangl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2" name="Group 81"/>
          <p:cNvGrpSpPr/>
          <p:nvPr/>
        </p:nvGrpSpPr>
        <p:grpSpPr>
          <a:xfrm>
            <a:off x="4724400" y="666750"/>
            <a:ext cx="1311274" cy="1494852"/>
            <a:chOff x="990600" y="1372044"/>
            <a:chExt cx="1076326" cy="1227012"/>
          </a:xfrm>
        </p:grpSpPr>
        <p:grpSp>
          <p:nvGrpSpPr>
            <p:cNvPr id="119" name="Group 118"/>
            <p:cNvGrpSpPr/>
            <p:nvPr/>
          </p:nvGrpSpPr>
          <p:grpSpPr>
            <a:xfrm>
              <a:off x="990600" y="1809750"/>
              <a:ext cx="1076326" cy="789306"/>
              <a:chOff x="4000501" y="1657350"/>
              <a:chExt cx="1143000" cy="838200"/>
            </a:xfrm>
          </p:grpSpPr>
          <p:sp>
            <p:nvSpPr>
              <p:cNvPr id="123" name="Trapezoid 122"/>
              <p:cNvSpPr/>
              <p:nvPr/>
            </p:nvSpPr>
            <p:spPr>
              <a:xfrm rot="10800000">
                <a:off x="4000501" y="1657350"/>
                <a:ext cx="1143000" cy="457200"/>
              </a:xfrm>
              <a:prstGeom prst="trapezoid">
                <a:avLst>
                  <a:gd name="adj" fmla="val 4016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Isosceles Triangle 123"/>
              <p:cNvSpPr/>
              <p:nvPr/>
            </p:nvSpPr>
            <p:spPr>
              <a:xfrm rot="10800000">
                <a:off x="4183857" y="2114550"/>
                <a:ext cx="776287" cy="381000"/>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a:off x="1162812" y="1372044"/>
              <a:ext cx="731902" cy="790502"/>
              <a:chOff x="2057399" y="2190750"/>
              <a:chExt cx="777240" cy="839470"/>
            </a:xfrm>
            <a:effectLst>
              <a:outerShdw blurRad="50800" dist="38100" dir="5400000" algn="t" rotWithShape="0">
                <a:prstClr val="black">
                  <a:alpha val="40000"/>
                </a:prstClr>
              </a:outerShdw>
            </a:effectLst>
          </p:grpSpPr>
          <p:sp>
            <p:nvSpPr>
              <p:cNvPr id="121" name="Snip Same Side Corner Rectangle 120"/>
              <p:cNvSpPr/>
              <p:nvPr/>
            </p:nvSpPr>
            <p:spPr>
              <a:xfrm>
                <a:off x="2057399" y="2190750"/>
                <a:ext cx="777240" cy="609600"/>
              </a:xfrm>
              <a:prstGeom prst="snip2SameRect">
                <a:avLst>
                  <a:gd name="adj1" fmla="val 2381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Isosceles Triangle 121"/>
              <p:cNvSpPr/>
              <p:nvPr/>
            </p:nvSpPr>
            <p:spPr>
              <a:xfrm rot="10800000">
                <a:off x="2057876" y="2800350"/>
                <a:ext cx="776287" cy="229870"/>
              </a:xfrm>
              <a:prstGeom prst="triangl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6" name="Group 125"/>
          <p:cNvGrpSpPr/>
          <p:nvPr/>
        </p:nvGrpSpPr>
        <p:grpSpPr>
          <a:xfrm>
            <a:off x="2514600" y="666750"/>
            <a:ext cx="1311274" cy="1494852"/>
            <a:chOff x="990600" y="1372044"/>
            <a:chExt cx="1076326" cy="1227012"/>
          </a:xfrm>
        </p:grpSpPr>
        <p:grpSp>
          <p:nvGrpSpPr>
            <p:cNvPr id="133" name="Group 132"/>
            <p:cNvGrpSpPr/>
            <p:nvPr/>
          </p:nvGrpSpPr>
          <p:grpSpPr>
            <a:xfrm>
              <a:off x="990600" y="1809750"/>
              <a:ext cx="1076326" cy="789306"/>
              <a:chOff x="4000501" y="1657350"/>
              <a:chExt cx="1143000" cy="838200"/>
            </a:xfrm>
          </p:grpSpPr>
          <p:sp>
            <p:nvSpPr>
              <p:cNvPr id="137" name="Trapezoid 136"/>
              <p:cNvSpPr/>
              <p:nvPr/>
            </p:nvSpPr>
            <p:spPr>
              <a:xfrm rot="10800000">
                <a:off x="4000501" y="1657350"/>
                <a:ext cx="1143000" cy="457200"/>
              </a:xfrm>
              <a:prstGeom prst="trapezoid">
                <a:avLst>
                  <a:gd name="adj" fmla="val 4016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Isosceles Triangle 137"/>
              <p:cNvSpPr/>
              <p:nvPr/>
            </p:nvSpPr>
            <p:spPr>
              <a:xfrm rot="10800000">
                <a:off x="4183857" y="2114550"/>
                <a:ext cx="776287" cy="38100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4" name="Group 133"/>
            <p:cNvGrpSpPr/>
            <p:nvPr/>
          </p:nvGrpSpPr>
          <p:grpSpPr>
            <a:xfrm>
              <a:off x="1162812" y="1372044"/>
              <a:ext cx="731902" cy="790502"/>
              <a:chOff x="2057399" y="2190750"/>
              <a:chExt cx="777240" cy="839470"/>
            </a:xfrm>
            <a:effectLst>
              <a:outerShdw blurRad="50800" dist="38100" dir="5400000" algn="t" rotWithShape="0">
                <a:prstClr val="black">
                  <a:alpha val="40000"/>
                </a:prstClr>
              </a:outerShdw>
            </a:effectLst>
          </p:grpSpPr>
          <p:sp>
            <p:nvSpPr>
              <p:cNvPr id="135" name="Snip Same Side Corner Rectangle 134"/>
              <p:cNvSpPr/>
              <p:nvPr/>
            </p:nvSpPr>
            <p:spPr>
              <a:xfrm>
                <a:off x="2057399" y="2190750"/>
                <a:ext cx="777240" cy="609600"/>
              </a:xfrm>
              <a:prstGeom prst="snip2SameRect">
                <a:avLst>
                  <a:gd name="adj1" fmla="val 2381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Isosceles Triangle 135"/>
              <p:cNvSpPr/>
              <p:nvPr/>
            </p:nvSpPr>
            <p:spPr>
              <a:xfrm rot="10800000">
                <a:off x="2057876" y="2800350"/>
                <a:ext cx="776287" cy="229870"/>
              </a:xfrm>
              <a:prstGeom prst="triangl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0" name="Group 139"/>
          <p:cNvGrpSpPr/>
          <p:nvPr/>
        </p:nvGrpSpPr>
        <p:grpSpPr>
          <a:xfrm>
            <a:off x="457200" y="666750"/>
            <a:ext cx="1311274" cy="1494852"/>
            <a:chOff x="990600" y="1372044"/>
            <a:chExt cx="1076326" cy="1227012"/>
          </a:xfrm>
        </p:grpSpPr>
        <p:grpSp>
          <p:nvGrpSpPr>
            <p:cNvPr id="147" name="Group 146"/>
            <p:cNvGrpSpPr/>
            <p:nvPr/>
          </p:nvGrpSpPr>
          <p:grpSpPr>
            <a:xfrm>
              <a:off x="990600" y="1809750"/>
              <a:ext cx="1076326" cy="789306"/>
              <a:chOff x="4000501" y="1657350"/>
              <a:chExt cx="1143000" cy="838200"/>
            </a:xfrm>
          </p:grpSpPr>
          <p:sp>
            <p:nvSpPr>
              <p:cNvPr id="151" name="Trapezoid 150"/>
              <p:cNvSpPr/>
              <p:nvPr/>
            </p:nvSpPr>
            <p:spPr>
              <a:xfrm rot="10800000">
                <a:off x="4000501" y="1657350"/>
                <a:ext cx="1143000" cy="457200"/>
              </a:xfrm>
              <a:prstGeom prst="trapezoid">
                <a:avLst>
                  <a:gd name="adj" fmla="val 4016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Isosceles Triangle 151"/>
              <p:cNvSpPr/>
              <p:nvPr/>
            </p:nvSpPr>
            <p:spPr>
              <a:xfrm rot="10800000">
                <a:off x="4183857" y="2114550"/>
                <a:ext cx="776287" cy="38100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p:cNvGrpSpPr/>
            <p:nvPr/>
          </p:nvGrpSpPr>
          <p:grpSpPr>
            <a:xfrm>
              <a:off x="1162812" y="1372044"/>
              <a:ext cx="731902" cy="790502"/>
              <a:chOff x="2057399" y="2190750"/>
              <a:chExt cx="777240" cy="839470"/>
            </a:xfrm>
            <a:effectLst>
              <a:outerShdw blurRad="50800" dist="38100" dir="5400000" algn="t" rotWithShape="0">
                <a:prstClr val="black">
                  <a:alpha val="40000"/>
                </a:prstClr>
              </a:outerShdw>
            </a:effectLst>
          </p:grpSpPr>
          <p:sp>
            <p:nvSpPr>
              <p:cNvPr id="149" name="Snip Same Side Corner Rectangle 148"/>
              <p:cNvSpPr/>
              <p:nvPr/>
            </p:nvSpPr>
            <p:spPr>
              <a:xfrm>
                <a:off x="2057399" y="2190750"/>
                <a:ext cx="777240" cy="609600"/>
              </a:xfrm>
              <a:prstGeom prst="snip2SameRect">
                <a:avLst>
                  <a:gd name="adj1" fmla="val 23810"/>
                  <a:gd name="adj2" fmla="val 0"/>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Isosceles Triangle 149"/>
              <p:cNvSpPr/>
              <p:nvPr/>
            </p:nvSpPr>
            <p:spPr>
              <a:xfrm rot="10800000">
                <a:off x="2057876" y="2800350"/>
                <a:ext cx="776287" cy="229870"/>
              </a:xfrm>
              <a:prstGeom prst="triangl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2" name="Oval 61"/>
          <p:cNvSpPr/>
          <p:nvPr/>
        </p:nvSpPr>
        <p:spPr>
          <a:xfrm>
            <a:off x="6623549" y="2030822"/>
            <a:ext cx="1682251" cy="1143000"/>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600" b="1" dirty="0">
              <a:solidFill>
                <a:schemeClr val="tx1"/>
              </a:solidFill>
              <a:effectLst>
                <a:outerShdw blurRad="38100" dist="38100" dir="2700000" algn="tl">
                  <a:srgbClr val="000000">
                    <a:alpha val="43137"/>
                  </a:srgbClr>
                </a:outerShdw>
              </a:effectLst>
            </a:endParaRPr>
          </a:p>
        </p:txBody>
      </p:sp>
      <p:sp>
        <p:nvSpPr>
          <p:cNvPr id="115" name="Oval 114"/>
          <p:cNvSpPr/>
          <p:nvPr/>
        </p:nvSpPr>
        <p:spPr>
          <a:xfrm>
            <a:off x="4537348" y="2035259"/>
            <a:ext cx="1663124" cy="1138563"/>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endParaRPr>
          </a:p>
        </p:txBody>
      </p:sp>
      <p:sp>
        <p:nvSpPr>
          <p:cNvPr id="129" name="Oval 128"/>
          <p:cNvSpPr/>
          <p:nvPr/>
        </p:nvSpPr>
        <p:spPr>
          <a:xfrm>
            <a:off x="2443451" y="2103981"/>
            <a:ext cx="1558123" cy="1142950"/>
          </a:xfrm>
          <a:prstGeom prst="ellipse">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endParaRPr>
          </a:p>
        </p:txBody>
      </p:sp>
      <p:sp>
        <p:nvSpPr>
          <p:cNvPr id="143" name="Oval 142"/>
          <p:cNvSpPr/>
          <p:nvPr/>
        </p:nvSpPr>
        <p:spPr>
          <a:xfrm>
            <a:off x="381000" y="2100520"/>
            <a:ext cx="1634324" cy="1073302"/>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IQ" sz="1600" b="1" dirty="0">
              <a:solidFill>
                <a:schemeClr val="tx1"/>
              </a:solidFill>
            </a:endParaRPr>
          </a:p>
        </p:txBody>
      </p:sp>
      <p:sp>
        <p:nvSpPr>
          <p:cNvPr id="42" name="مربع نص 41"/>
          <p:cNvSpPr txBox="1"/>
          <p:nvPr/>
        </p:nvSpPr>
        <p:spPr>
          <a:xfrm>
            <a:off x="1143000" y="285750"/>
            <a:ext cx="6629400" cy="369332"/>
          </a:xfrm>
          <a:prstGeom prst="rect">
            <a:avLst/>
          </a:prstGeom>
          <a:noFill/>
        </p:spPr>
        <p:txBody>
          <a:bodyPr wrap="square" rtlCol="1">
            <a:spAutoFit/>
          </a:bodyPr>
          <a:lstStyle/>
          <a:p>
            <a:pPr algn="ctr"/>
            <a:r>
              <a:rPr lang="ar-IQ" b="1" dirty="0"/>
              <a:t>التعليمات الخاصة بالتربية العملية بالنسبة للطالبات</a:t>
            </a:r>
          </a:p>
        </p:txBody>
      </p:sp>
      <p:sp>
        <p:nvSpPr>
          <p:cNvPr id="5" name="مستطيل 4"/>
          <p:cNvSpPr/>
          <p:nvPr/>
        </p:nvSpPr>
        <p:spPr>
          <a:xfrm>
            <a:off x="6687351" y="2100520"/>
            <a:ext cx="1405723" cy="830997"/>
          </a:xfrm>
          <a:prstGeom prst="rect">
            <a:avLst/>
          </a:prstGeom>
        </p:spPr>
        <p:txBody>
          <a:bodyPr wrap="square">
            <a:spAutoFit/>
          </a:bodyPr>
          <a:lstStyle/>
          <a:p>
            <a:pPr algn="r"/>
            <a:r>
              <a:rPr lang="ar-IQ" sz="1600" b="1" dirty="0"/>
              <a:t>الالتزام بالدوام اليومي وعدم الغياب </a:t>
            </a:r>
          </a:p>
        </p:txBody>
      </p:sp>
      <p:pic>
        <p:nvPicPr>
          <p:cNvPr id="6" name="صورة 5"/>
          <p:cNvPicPr>
            <a:picLocks noChangeAspect="1"/>
          </p:cNvPicPr>
          <p:nvPr/>
        </p:nvPicPr>
        <p:blipFill>
          <a:blip r:embed="rId2"/>
          <a:stretch>
            <a:fillRect/>
          </a:stretch>
        </p:blipFill>
        <p:spPr>
          <a:xfrm>
            <a:off x="6825890" y="3476943"/>
            <a:ext cx="1707028" cy="1170533"/>
          </a:xfrm>
          <a:prstGeom prst="rect">
            <a:avLst/>
          </a:prstGeom>
        </p:spPr>
      </p:pic>
      <p:sp>
        <p:nvSpPr>
          <p:cNvPr id="7" name="مستطيل 6"/>
          <p:cNvSpPr/>
          <p:nvPr/>
        </p:nvSpPr>
        <p:spPr>
          <a:xfrm>
            <a:off x="4648201" y="2161602"/>
            <a:ext cx="1219199" cy="830997"/>
          </a:xfrm>
          <a:prstGeom prst="rect">
            <a:avLst/>
          </a:prstGeom>
        </p:spPr>
        <p:txBody>
          <a:bodyPr wrap="square">
            <a:spAutoFit/>
          </a:bodyPr>
          <a:lstStyle/>
          <a:p>
            <a:pPr algn="r"/>
            <a:r>
              <a:rPr lang="ar-IQ" sz="1600" b="1" dirty="0"/>
              <a:t>الالتزام بالمثل والقيم الأخلاقية والتربوية </a:t>
            </a:r>
          </a:p>
        </p:txBody>
      </p:sp>
      <p:pic>
        <p:nvPicPr>
          <p:cNvPr id="8" name="صورة 7"/>
          <p:cNvPicPr>
            <a:picLocks noChangeAspect="1"/>
          </p:cNvPicPr>
          <p:nvPr/>
        </p:nvPicPr>
        <p:blipFill>
          <a:blip r:embed="rId3"/>
          <a:stretch>
            <a:fillRect/>
          </a:stretch>
        </p:blipFill>
        <p:spPr>
          <a:xfrm>
            <a:off x="4648201" y="3587727"/>
            <a:ext cx="1655648" cy="1237595"/>
          </a:xfrm>
          <a:prstGeom prst="rect">
            <a:avLst/>
          </a:prstGeom>
        </p:spPr>
      </p:pic>
      <p:sp>
        <p:nvSpPr>
          <p:cNvPr id="9" name="مستطيل 8"/>
          <p:cNvSpPr/>
          <p:nvPr/>
        </p:nvSpPr>
        <p:spPr>
          <a:xfrm>
            <a:off x="2443451" y="2387084"/>
            <a:ext cx="1442749" cy="584775"/>
          </a:xfrm>
          <a:prstGeom prst="rect">
            <a:avLst/>
          </a:prstGeom>
        </p:spPr>
        <p:txBody>
          <a:bodyPr wrap="square">
            <a:spAutoFit/>
          </a:bodyPr>
          <a:lstStyle/>
          <a:p>
            <a:pPr algn="r"/>
            <a:r>
              <a:rPr lang="ar-IQ" sz="1600" b="1" dirty="0"/>
              <a:t>عدم التبرج الزائد عن الطبيعي </a:t>
            </a:r>
          </a:p>
        </p:txBody>
      </p:sp>
      <p:pic>
        <p:nvPicPr>
          <p:cNvPr id="10" name="صورة 9"/>
          <p:cNvPicPr>
            <a:picLocks noChangeAspect="1"/>
          </p:cNvPicPr>
          <p:nvPr/>
        </p:nvPicPr>
        <p:blipFill>
          <a:blip r:embed="rId4"/>
          <a:stretch>
            <a:fillRect/>
          </a:stretch>
        </p:blipFill>
        <p:spPr>
          <a:xfrm>
            <a:off x="2449467" y="3610501"/>
            <a:ext cx="1579001" cy="1121761"/>
          </a:xfrm>
          <a:prstGeom prst="rect">
            <a:avLst/>
          </a:prstGeom>
        </p:spPr>
      </p:pic>
      <p:sp>
        <p:nvSpPr>
          <p:cNvPr id="11" name="مربع نص 10"/>
          <p:cNvSpPr txBox="1"/>
          <p:nvPr/>
        </p:nvSpPr>
        <p:spPr>
          <a:xfrm>
            <a:off x="6825890" y="3610501"/>
            <a:ext cx="1403710" cy="830997"/>
          </a:xfrm>
          <a:prstGeom prst="rect">
            <a:avLst/>
          </a:prstGeom>
          <a:noFill/>
        </p:spPr>
        <p:txBody>
          <a:bodyPr wrap="square" rtlCol="1">
            <a:spAutoFit/>
          </a:bodyPr>
          <a:lstStyle/>
          <a:p>
            <a:pPr algn="r"/>
            <a:r>
              <a:rPr lang="ar-IQ" sz="1600" b="1" dirty="0"/>
              <a:t>المشاركة في مراسيم وفع العلم يوم الخميس</a:t>
            </a:r>
          </a:p>
        </p:txBody>
      </p:sp>
      <p:sp>
        <p:nvSpPr>
          <p:cNvPr id="12" name="مربع نص 11"/>
          <p:cNvSpPr txBox="1"/>
          <p:nvPr/>
        </p:nvSpPr>
        <p:spPr>
          <a:xfrm>
            <a:off x="2514600" y="3714750"/>
            <a:ext cx="1311274" cy="861774"/>
          </a:xfrm>
          <a:prstGeom prst="rect">
            <a:avLst/>
          </a:prstGeom>
          <a:noFill/>
        </p:spPr>
        <p:txBody>
          <a:bodyPr wrap="square" rtlCol="1">
            <a:spAutoFit/>
          </a:bodyPr>
          <a:lstStyle/>
          <a:p>
            <a:pPr algn="r"/>
            <a:r>
              <a:rPr lang="ar-IQ" sz="1600" b="1" dirty="0"/>
              <a:t>المشاركة في النشاطات </a:t>
            </a:r>
            <a:r>
              <a:rPr lang="ar-IQ" sz="1600" b="1" dirty="0" err="1"/>
              <a:t>اللاصفية</a:t>
            </a:r>
            <a:r>
              <a:rPr lang="ar-IQ" dirty="0"/>
              <a:t> </a:t>
            </a:r>
          </a:p>
        </p:txBody>
      </p:sp>
      <p:sp>
        <p:nvSpPr>
          <p:cNvPr id="13" name="مربع نص 12"/>
          <p:cNvSpPr txBox="1"/>
          <p:nvPr/>
        </p:nvSpPr>
        <p:spPr>
          <a:xfrm>
            <a:off x="4648201" y="3714750"/>
            <a:ext cx="1387473" cy="830997"/>
          </a:xfrm>
          <a:prstGeom prst="rect">
            <a:avLst/>
          </a:prstGeom>
          <a:noFill/>
        </p:spPr>
        <p:txBody>
          <a:bodyPr wrap="square" rtlCol="1">
            <a:spAutoFit/>
          </a:bodyPr>
          <a:lstStyle/>
          <a:p>
            <a:pPr algn="r"/>
            <a:r>
              <a:rPr lang="ar-IQ" sz="1600" b="1" dirty="0"/>
              <a:t>القيام بمهام الاصطفاف </a:t>
            </a:r>
            <a:r>
              <a:rPr lang="ar-IQ" sz="1600" b="1" dirty="0" smtClean="0"/>
              <a:t>اليومي </a:t>
            </a:r>
            <a:endParaRPr lang="ar-IQ" sz="1600" b="1" dirty="0"/>
          </a:p>
        </p:txBody>
      </p:sp>
      <p:sp>
        <p:nvSpPr>
          <p:cNvPr id="14" name="مستطيل 13"/>
          <p:cNvSpPr/>
          <p:nvPr/>
        </p:nvSpPr>
        <p:spPr>
          <a:xfrm>
            <a:off x="457199" y="2157730"/>
            <a:ext cx="1311273" cy="830997"/>
          </a:xfrm>
          <a:prstGeom prst="rect">
            <a:avLst/>
          </a:prstGeom>
        </p:spPr>
        <p:txBody>
          <a:bodyPr wrap="square">
            <a:spAutoFit/>
          </a:bodyPr>
          <a:lstStyle/>
          <a:p>
            <a:pPr algn="r"/>
            <a:r>
              <a:rPr lang="ar-IQ" sz="1600" b="1" dirty="0"/>
              <a:t>الالتزام بالزي الرياضي مع الالتزام بالدوام </a:t>
            </a:r>
          </a:p>
        </p:txBody>
      </p:sp>
      <p:pic>
        <p:nvPicPr>
          <p:cNvPr id="15" name="صورة 14"/>
          <p:cNvPicPr>
            <a:picLocks noChangeAspect="1"/>
          </p:cNvPicPr>
          <p:nvPr/>
        </p:nvPicPr>
        <p:blipFill>
          <a:blip r:embed="rId5"/>
          <a:stretch>
            <a:fillRect/>
          </a:stretch>
        </p:blipFill>
        <p:spPr>
          <a:xfrm>
            <a:off x="369034" y="3607040"/>
            <a:ext cx="1658256" cy="1097375"/>
          </a:xfrm>
          <a:prstGeom prst="rect">
            <a:avLst/>
          </a:prstGeom>
        </p:spPr>
      </p:pic>
      <p:sp>
        <p:nvSpPr>
          <p:cNvPr id="16" name="مستطيل 15"/>
          <p:cNvSpPr/>
          <p:nvPr/>
        </p:nvSpPr>
        <p:spPr>
          <a:xfrm rot="10800000" flipV="1">
            <a:off x="533398" y="3695022"/>
            <a:ext cx="1235074" cy="954107"/>
          </a:xfrm>
          <a:prstGeom prst="rect">
            <a:avLst/>
          </a:prstGeom>
        </p:spPr>
        <p:txBody>
          <a:bodyPr wrap="square">
            <a:spAutoFit/>
          </a:bodyPr>
          <a:lstStyle/>
          <a:p>
            <a:pPr algn="r"/>
            <a:r>
              <a:rPr lang="ar-IQ" sz="1400" b="1" dirty="0"/>
              <a:t>الحرص الشديد </a:t>
            </a:r>
            <a:r>
              <a:rPr lang="ar-IQ" sz="1400" b="1" dirty="0" smtClean="0"/>
              <a:t>على </a:t>
            </a:r>
            <a:r>
              <a:rPr lang="ar-IQ" sz="1400" b="1" dirty="0"/>
              <a:t>تطبيق الخطط وفق لمفردات وزارة </a:t>
            </a:r>
            <a:r>
              <a:rPr lang="ar-IQ" sz="1400" b="1" dirty="0" smtClean="0"/>
              <a:t>التربية</a:t>
            </a:r>
            <a:endParaRPr lang="ar-IQ" sz="1400" b="1" dirty="0"/>
          </a:p>
        </p:txBody>
      </p:sp>
    </p:spTree>
    <p:extLst>
      <p:ext uri="{BB962C8B-B14F-4D97-AF65-F5344CB8AC3E}">
        <p14:creationId xmlns:p14="http://schemas.microsoft.com/office/powerpoint/2010/main" val="1493776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down)">
                                      <p:cBhvr>
                                        <p:cTn id="7" dur="580">
                                          <p:stCondLst>
                                            <p:cond delay="0"/>
                                          </p:stCondLst>
                                        </p:cTn>
                                        <p:tgtEl>
                                          <p:spTgt spid="62"/>
                                        </p:tgtEl>
                                      </p:cBhvr>
                                    </p:animEffect>
                                    <p:anim calcmode="lin" valueType="num">
                                      <p:cBhvr>
                                        <p:cTn id="8"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13" dur="26">
                                          <p:stCondLst>
                                            <p:cond delay="650"/>
                                          </p:stCondLst>
                                        </p:cTn>
                                        <p:tgtEl>
                                          <p:spTgt spid="62"/>
                                        </p:tgtEl>
                                      </p:cBhvr>
                                      <p:to x="100000" y="60000"/>
                                    </p:animScale>
                                    <p:animScale>
                                      <p:cBhvr>
                                        <p:cTn id="14" dur="166" decel="50000">
                                          <p:stCondLst>
                                            <p:cond delay="676"/>
                                          </p:stCondLst>
                                        </p:cTn>
                                        <p:tgtEl>
                                          <p:spTgt spid="62"/>
                                        </p:tgtEl>
                                      </p:cBhvr>
                                      <p:to x="100000" y="100000"/>
                                    </p:animScale>
                                    <p:animScale>
                                      <p:cBhvr>
                                        <p:cTn id="15" dur="26">
                                          <p:stCondLst>
                                            <p:cond delay="1312"/>
                                          </p:stCondLst>
                                        </p:cTn>
                                        <p:tgtEl>
                                          <p:spTgt spid="62"/>
                                        </p:tgtEl>
                                      </p:cBhvr>
                                      <p:to x="100000" y="80000"/>
                                    </p:animScale>
                                    <p:animScale>
                                      <p:cBhvr>
                                        <p:cTn id="16" dur="166" decel="50000">
                                          <p:stCondLst>
                                            <p:cond delay="1338"/>
                                          </p:stCondLst>
                                        </p:cTn>
                                        <p:tgtEl>
                                          <p:spTgt spid="62"/>
                                        </p:tgtEl>
                                      </p:cBhvr>
                                      <p:to x="100000" y="100000"/>
                                    </p:animScale>
                                    <p:animScale>
                                      <p:cBhvr>
                                        <p:cTn id="17" dur="26">
                                          <p:stCondLst>
                                            <p:cond delay="1642"/>
                                          </p:stCondLst>
                                        </p:cTn>
                                        <p:tgtEl>
                                          <p:spTgt spid="62"/>
                                        </p:tgtEl>
                                      </p:cBhvr>
                                      <p:to x="100000" y="90000"/>
                                    </p:animScale>
                                    <p:animScale>
                                      <p:cBhvr>
                                        <p:cTn id="18" dur="166" decel="50000">
                                          <p:stCondLst>
                                            <p:cond delay="1668"/>
                                          </p:stCondLst>
                                        </p:cTn>
                                        <p:tgtEl>
                                          <p:spTgt spid="62"/>
                                        </p:tgtEl>
                                      </p:cBhvr>
                                      <p:to x="100000" y="100000"/>
                                    </p:animScale>
                                    <p:animScale>
                                      <p:cBhvr>
                                        <p:cTn id="19" dur="26">
                                          <p:stCondLst>
                                            <p:cond delay="1808"/>
                                          </p:stCondLst>
                                        </p:cTn>
                                        <p:tgtEl>
                                          <p:spTgt spid="62"/>
                                        </p:tgtEl>
                                      </p:cBhvr>
                                      <p:to x="100000" y="95000"/>
                                    </p:animScale>
                                    <p:animScale>
                                      <p:cBhvr>
                                        <p:cTn id="20" dur="166" decel="50000">
                                          <p:stCondLst>
                                            <p:cond delay="1834"/>
                                          </p:stCondLst>
                                        </p:cTn>
                                        <p:tgtEl>
                                          <p:spTgt spid="62"/>
                                        </p:tgtEl>
                                      </p:cBhvr>
                                      <p:to x="100000" y="100000"/>
                                    </p:animScale>
                                  </p:childTnLst>
                                </p:cTn>
                              </p:par>
                              <p:par>
                                <p:cTn id="21" presetID="2" presetClass="entr" presetSubtype="4" accel="20000" decel="20000" fill="hold" grpId="0" nodeType="withEffect">
                                  <p:stCondLst>
                                    <p:cond delay="0"/>
                                  </p:stCondLst>
                                  <p:childTnLst>
                                    <p:set>
                                      <p:cBhvr>
                                        <p:cTn id="22" dur="1" fill="hold">
                                          <p:stCondLst>
                                            <p:cond delay="0"/>
                                          </p:stCondLst>
                                        </p:cTn>
                                        <p:tgtEl>
                                          <p:spTgt spid="115"/>
                                        </p:tgtEl>
                                        <p:attrNameLst>
                                          <p:attrName>style.visibility</p:attrName>
                                        </p:attrNameLst>
                                      </p:cBhvr>
                                      <p:to>
                                        <p:strVal val="visible"/>
                                      </p:to>
                                    </p:set>
                                    <p:anim calcmode="lin" valueType="num">
                                      <p:cBhvr additive="base">
                                        <p:cTn id="23" dur="500" fill="hold"/>
                                        <p:tgtEl>
                                          <p:spTgt spid="115"/>
                                        </p:tgtEl>
                                        <p:attrNameLst>
                                          <p:attrName>ppt_x</p:attrName>
                                        </p:attrNameLst>
                                      </p:cBhvr>
                                      <p:tavLst>
                                        <p:tav tm="0">
                                          <p:val>
                                            <p:strVal val="#ppt_x"/>
                                          </p:val>
                                        </p:tav>
                                        <p:tav tm="100000">
                                          <p:val>
                                            <p:strVal val="#ppt_x"/>
                                          </p:val>
                                        </p:tav>
                                      </p:tavLst>
                                    </p:anim>
                                    <p:anim calcmode="lin" valueType="num">
                                      <p:cBhvr additive="base">
                                        <p:cTn id="24" dur="500" fill="hold"/>
                                        <p:tgtEl>
                                          <p:spTgt spid="115"/>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accel="20000" decel="20000" fill="hold" grpId="0" nodeType="afterEffect">
                                  <p:stCondLst>
                                    <p:cond delay="0"/>
                                  </p:stCondLst>
                                  <p:childTnLst>
                                    <p:set>
                                      <p:cBhvr>
                                        <p:cTn id="27" dur="1" fill="hold">
                                          <p:stCondLst>
                                            <p:cond delay="0"/>
                                          </p:stCondLst>
                                        </p:cTn>
                                        <p:tgtEl>
                                          <p:spTgt spid="114"/>
                                        </p:tgtEl>
                                        <p:attrNameLst>
                                          <p:attrName>style.visibility</p:attrName>
                                        </p:attrNameLst>
                                      </p:cBhvr>
                                      <p:to>
                                        <p:strVal val="visible"/>
                                      </p:to>
                                    </p:set>
                                    <p:anim calcmode="lin" valueType="num">
                                      <p:cBhvr additive="base">
                                        <p:cTn id="28" dur="500" fill="hold"/>
                                        <p:tgtEl>
                                          <p:spTgt spid="114"/>
                                        </p:tgtEl>
                                        <p:attrNameLst>
                                          <p:attrName>ppt_x</p:attrName>
                                        </p:attrNameLst>
                                      </p:cBhvr>
                                      <p:tavLst>
                                        <p:tav tm="0">
                                          <p:val>
                                            <p:strVal val="#ppt_x"/>
                                          </p:val>
                                        </p:tav>
                                        <p:tav tm="100000">
                                          <p:val>
                                            <p:strVal val="#ppt_x"/>
                                          </p:val>
                                        </p:tav>
                                      </p:tavLst>
                                    </p:anim>
                                    <p:anim calcmode="lin" valueType="num">
                                      <p:cBhvr additive="base">
                                        <p:cTn id="29" dur="500" fill="hold"/>
                                        <p:tgtEl>
                                          <p:spTgt spid="114"/>
                                        </p:tgtEl>
                                        <p:attrNameLst>
                                          <p:attrName>ppt_y</p:attrName>
                                        </p:attrNameLst>
                                      </p:cBhvr>
                                      <p:tavLst>
                                        <p:tav tm="0">
                                          <p:val>
                                            <p:strVal val="1+#ppt_h/2"/>
                                          </p:val>
                                        </p:tav>
                                        <p:tav tm="100000">
                                          <p:val>
                                            <p:strVal val="#ppt_y"/>
                                          </p:val>
                                        </p:tav>
                                      </p:tavLst>
                                    </p:anim>
                                  </p:childTnLst>
                                </p:cTn>
                              </p:par>
                              <p:par>
                                <p:cTn id="30" presetID="2" presetClass="entr" presetSubtype="4" accel="20000" decel="20000" fill="hold" grpId="0" nodeType="withEffect">
                                  <p:stCondLst>
                                    <p:cond delay="0"/>
                                  </p:stCondLst>
                                  <p:childTnLst>
                                    <p:set>
                                      <p:cBhvr>
                                        <p:cTn id="31" dur="1" fill="hold">
                                          <p:stCondLst>
                                            <p:cond delay="0"/>
                                          </p:stCondLst>
                                        </p:cTn>
                                        <p:tgtEl>
                                          <p:spTgt spid="129"/>
                                        </p:tgtEl>
                                        <p:attrNameLst>
                                          <p:attrName>style.visibility</p:attrName>
                                        </p:attrNameLst>
                                      </p:cBhvr>
                                      <p:to>
                                        <p:strVal val="visible"/>
                                      </p:to>
                                    </p:set>
                                    <p:anim calcmode="lin" valueType="num">
                                      <p:cBhvr additive="base">
                                        <p:cTn id="32" dur="500" fill="hold"/>
                                        <p:tgtEl>
                                          <p:spTgt spid="129"/>
                                        </p:tgtEl>
                                        <p:attrNameLst>
                                          <p:attrName>ppt_x</p:attrName>
                                        </p:attrNameLst>
                                      </p:cBhvr>
                                      <p:tavLst>
                                        <p:tav tm="0">
                                          <p:val>
                                            <p:strVal val="#ppt_x"/>
                                          </p:val>
                                        </p:tav>
                                        <p:tav tm="100000">
                                          <p:val>
                                            <p:strVal val="#ppt_x"/>
                                          </p:val>
                                        </p:tav>
                                      </p:tavLst>
                                    </p:anim>
                                    <p:anim calcmode="lin" valueType="num">
                                      <p:cBhvr additive="base">
                                        <p:cTn id="33" dur="500" fill="hold"/>
                                        <p:tgtEl>
                                          <p:spTgt spid="129"/>
                                        </p:tgtEl>
                                        <p:attrNameLst>
                                          <p:attrName>ppt_y</p:attrName>
                                        </p:attrNameLst>
                                      </p:cBhvr>
                                      <p:tavLst>
                                        <p:tav tm="0">
                                          <p:val>
                                            <p:strVal val="1+#ppt_h/2"/>
                                          </p:val>
                                        </p:tav>
                                        <p:tav tm="100000">
                                          <p:val>
                                            <p:strVal val="#ppt_y"/>
                                          </p:val>
                                        </p:tav>
                                      </p:tavLst>
                                    </p:anim>
                                  </p:childTnLst>
                                </p:cTn>
                              </p:par>
                              <p:par>
                                <p:cTn id="34" presetID="2" presetClass="entr" presetSubtype="4" accel="20000" decel="20000" fill="hold" grpId="0" nodeType="with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additive="base">
                                        <p:cTn id="36" dur="500" fill="hold"/>
                                        <p:tgtEl>
                                          <p:spTgt spid="143"/>
                                        </p:tgtEl>
                                        <p:attrNameLst>
                                          <p:attrName>ppt_x</p:attrName>
                                        </p:attrNameLst>
                                      </p:cBhvr>
                                      <p:tavLst>
                                        <p:tav tm="0">
                                          <p:val>
                                            <p:strVal val="#ppt_x"/>
                                          </p:val>
                                        </p:tav>
                                        <p:tav tm="100000">
                                          <p:val>
                                            <p:strVal val="#ppt_x"/>
                                          </p:val>
                                        </p:tav>
                                      </p:tavLst>
                                    </p:anim>
                                    <p:anim calcmode="lin" valueType="num">
                                      <p:cBhvr additive="base">
                                        <p:cTn id="37" dur="500" fill="hold"/>
                                        <p:tgtEl>
                                          <p:spTgt spid="14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randombar(horizontal)">
                                      <p:cBhvr>
                                        <p:cTn id="42" dur="500"/>
                                        <p:tgtEl>
                                          <p:spTgt spid="42"/>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heel(1)">
                                      <p:cBhvr>
                                        <p:cTn id="47" dur="20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heel(1)">
                                      <p:cBhvr>
                                        <p:cTn id="52" dur="20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heel(1)">
                                      <p:cBhvr>
                                        <p:cTn id="57" dur="20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heel(1)">
                                      <p:cBhvr>
                                        <p:cTn id="62" dur="20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1"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wheel(1)">
                                      <p:cBhvr>
                                        <p:cTn id="67" dur="20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21" presetClass="entr" presetSubtype="1"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wheel(1)">
                                      <p:cBhvr>
                                        <p:cTn id="72" dur="2000"/>
                                        <p:tgtEl>
                                          <p:spTgt spid="13"/>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1"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heel(1)">
                                      <p:cBhvr>
                                        <p:cTn id="77" dur="2000"/>
                                        <p:tgtEl>
                                          <p:spTgt spid="12"/>
                                        </p:tgtEl>
                                      </p:cBhvr>
                                    </p:animEffect>
                                  </p:childTnLst>
                                </p:cTn>
                              </p:par>
                            </p:childTnLst>
                          </p:cTn>
                        </p:par>
                      </p:childTnLst>
                    </p:cTn>
                  </p:par>
                  <p:par>
                    <p:cTn id="78" fill="hold">
                      <p:stCondLst>
                        <p:cond delay="indefinite"/>
                      </p:stCondLst>
                      <p:childTnLst>
                        <p:par>
                          <p:cTn id="79" fill="hold">
                            <p:stCondLst>
                              <p:cond delay="0"/>
                            </p:stCondLst>
                            <p:childTnLst>
                              <p:par>
                                <p:cTn id="80" presetID="21" presetClass="entr" presetSubtype="1"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wheel(1)">
                                      <p:cBhvr>
                                        <p:cTn id="8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p:bldP spid="62" grpId="0" animBg="1"/>
      <p:bldP spid="115" grpId="0" animBg="1"/>
      <p:bldP spid="129" grpId="0" animBg="1"/>
      <p:bldP spid="143" grpId="0" animBg="1"/>
      <p:bldP spid="42" grpId="0"/>
      <p:bldP spid="5" grpId="0"/>
      <p:bldP spid="7" grpId="0"/>
      <p:bldP spid="9" grpId="0"/>
      <p:bldP spid="11" grpId="0"/>
      <p:bldP spid="12" grpId="0"/>
      <p:bldP spid="13" grpId="0"/>
      <p:bldP spid="14"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roup 66"/>
          <p:cNvGrpSpPr/>
          <p:nvPr/>
        </p:nvGrpSpPr>
        <p:grpSpPr>
          <a:xfrm>
            <a:off x="6417411" y="1585707"/>
            <a:ext cx="1943720" cy="3127009"/>
            <a:chOff x="914400" y="1122362"/>
            <a:chExt cx="2066926" cy="3392806"/>
          </a:xfrm>
        </p:grpSpPr>
        <p:sp>
          <p:nvSpPr>
            <p:cNvPr id="68" name="Freeform 6"/>
            <p:cNvSpPr>
              <a:spLocks/>
            </p:cNvSpPr>
            <p:nvPr/>
          </p:nvSpPr>
          <p:spPr bwMode="auto">
            <a:xfrm>
              <a:off x="1259206" y="4208780"/>
              <a:ext cx="1042988" cy="306388"/>
            </a:xfrm>
            <a:custGeom>
              <a:avLst/>
              <a:gdLst/>
              <a:ahLst/>
              <a:cxnLst>
                <a:cxn ang="0">
                  <a:pos x="0" y="35"/>
                </a:cxn>
                <a:cxn ang="0">
                  <a:pos x="433" y="0"/>
                </a:cxn>
                <a:cxn ang="0">
                  <a:pos x="657" y="193"/>
                </a:cxn>
                <a:cxn ang="0">
                  <a:pos x="0" y="35"/>
                </a:cxn>
              </a:cxnLst>
              <a:rect l="0" t="0" r="r" b="b"/>
              <a:pathLst>
                <a:path w="657" h="193">
                  <a:moveTo>
                    <a:pt x="0" y="35"/>
                  </a:moveTo>
                  <a:lnTo>
                    <a:pt x="433" y="0"/>
                  </a:lnTo>
                  <a:lnTo>
                    <a:pt x="657" y="193"/>
                  </a:lnTo>
                  <a:lnTo>
                    <a:pt x="0" y="35"/>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7"/>
            <p:cNvSpPr>
              <a:spLocks/>
            </p:cNvSpPr>
            <p:nvPr/>
          </p:nvSpPr>
          <p:spPr bwMode="auto">
            <a:xfrm>
              <a:off x="1252538" y="3851275"/>
              <a:ext cx="1728788" cy="420688"/>
            </a:xfrm>
            <a:custGeom>
              <a:avLst/>
              <a:gdLst/>
              <a:ahLst/>
              <a:cxnLst>
                <a:cxn ang="0">
                  <a:pos x="0" y="0"/>
                </a:cxn>
                <a:cxn ang="0">
                  <a:pos x="1089" y="176"/>
                </a:cxn>
                <a:cxn ang="0">
                  <a:pos x="9" y="265"/>
                </a:cxn>
                <a:cxn ang="0">
                  <a:pos x="0" y="0"/>
                </a:cxn>
              </a:cxnLst>
              <a:rect l="0" t="0" r="r" b="b"/>
              <a:pathLst>
                <a:path w="1089" h="265">
                  <a:moveTo>
                    <a:pt x="0" y="0"/>
                  </a:moveTo>
                  <a:lnTo>
                    <a:pt x="1089" y="176"/>
                  </a:lnTo>
                  <a:lnTo>
                    <a:pt x="9" y="265"/>
                  </a:lnTo>
                  <a:lnTo>
                    <a:pt x="0" y="0"/>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8"/>
            <p:cNvSpPr>
              <a:spLocks/>
            </p:cNvSpPr>
            <p:nvPr/>
          </p:nvSpPr>
          <p:spPr bwMode="auto">
            <a:xfrm>
              <a:off x="914400" y="1122362"/>
              <a:ext cx="2062163" cy="3013075"/>
            </a:xfrm>
            <a:custGeom>
              <a:avLst/>
              <a:gdLst/>
              <a:ahLst/>
              <a:cxnLst>
                <a:cxn ang="0">
                  <a:pos x="1299" y="1898"/>
                </a:cxn>
                <a:cxn ang="0">
                  <a:pos x="0" y="1689"/>
                </a:cxn>
                <a:cxn ang="0">
                  <a:pos x="0" y="0"/>
                </a:cxn>
                <a:cxn ang="0">
                  <a:pos x="1299" y="0"/>
                </a:cxn>
                <a:cxn ang="0">
                  <a:pos x="1299" y="1898"/>
                </a:cxn>
              </a:cxnLst>
              <a:rect l="0" t="0" r="r" b="b"/>
              <a:pathLst>
                <a:path w="1299" h="1898">
                  <a:moveTo>
                    <a:pt x="1299" y="1898"/>
                  </a:moveTo>
                  <a:lnTo>
                    <a:pt x="0" y="1689"/>
                  </a:lnTo>
                  <a:lnTo>
                    <a:pt x="0" y="0"/>
                  </a:lnTo>
                  <a:lnTo>
                    <a:pt x="1299" y="0"/>
                  </a:lnTo>
                  <a:lnTo>
                    <a:pt x="1299" y="189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5" name="Group 74"/>
          <p:cNvGrpSpPr/>
          <p:nvPr/>
        </p:nvGrpSpPr>
        <p:grpSpPr>
          <a:xfrm>
            <a:off x="3352800" y="1585707"/>
            <a:ext cx="1981200" cy="2970052"/>
            <a:chOff x="914400" y="1122362"/>
            <a:chExt cx="2066926" cy="3392806"/>
          </a:xfrm>
        </p:grpSpPr>
        <p:sp>
          <p:nvSpPr>
            <p:cNvPr id="76" name="Freeform 6"/>
            <p:cNvSpPr>
              <a:spLocks/>
            </p:cNvSpPr>
            <p:nvPr/>
          </p:nvSpPr>
          <p:spPr bwMode="auto">
            <a:xfrm>
              <a:off x="1259206" y="4208780"/>
              <a:ext cx="1042988" cy="306388"/>
            </a:xfrm>
            <a:custGeom>
              <a:avLst/>
              <a:gdLst/>
              <a:ahLst/>
              <a:cxnLst>
                <a:cxn ang="0">
                  <a:pos x="0" y="35"/>
                </a:cxn>
                <a:cxn ang="0">
                  <a:pos x="433" y="0"/>
                </a:cxn>
                <a:cxn ang="0">
                  <a:pos x="657" y="193"/>
                </a:cxn>
                <a:cxn ang="0">
                  <a:pos x="0" y="35"/>
                </a:cxn>
              </a:cxnLst>
              <a:rect l="0" t="0" r="r" b="b"/>
              <a:pathLst>
                <a:path w="657" h="193">
                  <a:moveTo>
                    <a:pt x="0" y="35"/>
                  </a:moveTo>
                  <a:lnTo>
                    <a:pt x="433" y="0"/>
                  </a:lnTo>
                  <a:lnTo>
                    <a:pt x="657" y="193"/>
                  </a:lnTo>
                  <a:lnTo>
                    <a:pt x="0" y="35"/>
                  </a:ln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Freeform 7"/>
            <p:cNvSpPr>
              <a:spLocks/>
            </p:cNvSpPr>
            <p:nvPr/>
          </p:nvSpPr>
          <p:spPr bwMode="auto">
            <a:xfrm>
              <a:off x="1252538" y="3851275"/>
              <a:ext cx="1728788" cy="420688"/>
            </a:xfrm>
            <a:custGeom>
              <a:avLst/>
              <a:gdLst/>
              <a:ahLst/>
              <a:cxnLst>
                <a:cxn ang="0">
                  <a:pos x="0" y="0"/>
                </a:cxn>
                <a:cxn ang="0">
                  <a:pos x="1089" y="176"/>
                </a:cxn>
                <a:cxn ang="0">
                  <a:pos x="9" y="265"/>
                </a:cxn>
                <a:cxn ang="0">
                  <a:pos x="0" y="0"/>
                </a:cxn>
              </a:cxnLst>
              <a:rect l="0" t="0" r="r" b="b"/>
              <a:pathLst>
                <a:path w="1089" h="265">
                  <a:moveTo>
                    <a:pt x="0" y="0"/>
                  </a:moveTo>
                  <a:lnTo>
                    <a:pt x="1089" y="176"/>
                  </a:lnTo>
                  <a:lnTo>
                    <a:pt x="9" y="265"/>
                  </a:lnTo>
                  <a:lnTo>
                    <a:pt x="0" y="0"/>
                  </a:lnTo>
                  <a:close/>
                </a:path>
              </a:pathLst>
            </a:custGeom>
            <a:solidFill>
              <a:schemeClr val="accent3">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8" name="Freeform 8"/>
            <p:cNvSpPr>
              <a:spLocks/>
            </p:cNvSpPr>
            <p:nvPr/>
          </p:nvSpPr>
          <p:spPr bwMode="auto">
            <a:xfrm>
              <a:off x="914400" y="1122362"/>
              <a:ext cx="2062163" cy="3041412"/>
            </a:xfrm>
            <a:custGeom>
              <a:avLst/>
              <a:gdLst/>
              <a:ahLst/>
              <a:cxnLst>
                <a:cxn ang="0">
                  <a:pos x="1299" y="1898"/>
                </a:cxn>
                <a:cxn ang="0">
                  <a:pos x="0" y="1689"/>
                </a:cxn>
                <a:cxn ang="0">
                  <a:pos x="0" y="0"/>
                </a:cxn>
                <a:cxn ang="0">
                  <a:pos x="1299" y="0"/>
                </a:cxn>
                <a:cxn ang="0">
                  <a:pos x="1299" y="1898"/>
                </a:cxn>
              </a:cxnLst>
              <a:rect l="0" t="0" r="r" b="b"/>
              <a:pathLst>
                <a:path w="1299" h="1898">
                  <a:moveTo>
                    <a:pt x="1299" y="1898"/>
                  </a:moveTo>
                  <a:lnTo>
                    <a:pt x="0" y="1689"/>
                  </a:lnTo>
                  <a:lnTo>
                    <a:pt x="0" y="0"/>
                  </a:lnTo>
                  <a:lnTo>
                    <a:pt x="1299" y="0"/>
                  </a:lnTo>
                  <a:lnTo>
                    <a:pt x="1299" y="1898"/>
                  </a:lnTo>
                  <a:close/>
                </a:path>
              </a:pathLst>
            </a:custGeom>
            <a:solidFill>
              <a:schemeClr val="accent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9" name="Group 78"/>
          <p:cNvGrpSpPr/>
          <p:nvPr/>
        </p:nvGrpSpPr>
        <p:grpSpPr>
          <a:xfrm>
            <a:off x="516183" y="1612275"/>
            <a:ext cx="1943720" cy="3127010"/>
            <a:chOff x="914400" y="1122362"/>
            <a:chExt cx="2066926" cy="3392806"/>
          </a:xfrm>
        </p:grpSpPr>
        <p:sp>
          <p:nvSpPr>
            <p:cNvPr id="80" name="Freeform 6"/>
            <p:cNvSpPr>
              <a:spLocks/>
            </p:cNvSpPr>
            <p:nvPr/>
          </p:nvSpPr>
          <p:spPr bwMode="auto">
            <a:xfrm>
              <a:off x="1259206" y="4208780"/>
              <a:ext cx="1042988" cy="306388"/>
            </a:xfrm>
            <a:custGeom>
              <a:avLst/>
              <a:gdLst/>
              <a:ahLst/>
              <a:cxnLst>
                <a:cxn ang="0">
                  <a:pos x="0" y="35"/>
                </a:cxn>
                <a:cxn ang="0">
                  <a:pos x="433" y="0"/>
                </a:cxn>
                <a:cxn ang="0">
                  <a:pos x="657" y="193"/>
                </a:cxn>
                <a:cxn ang="0">
                  <a:pos x="0" y="35"/>
                </a:cxn>
              </a:cxnLst>
              <a:rect l="0" t="0" r="r" b="b"/>
              <a:pathLst>
                <a:path w="657" h="193">
                  <a:moveTo>
                    <a:pt x="0" y="35"/>
                  </a:moveTo>
                  <a:lnTo>
                    <a:pt x="433" y="0"/>
                  </a:lnTo>
                  <a:lnTo>
                    <a:pt x="657" y="193"/>
                  </a:lnTo>
                  <a:lnTo>
                    <a:pt x="0" y="35"/>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Freeform 7"/>
            <p:cNvSpPr>
              <a:spLocks/>
            </p:cNvSpPr>
            <p:nvPr/>
          </p:nvSpPr>
          <p:spPr bwMode="auto">
            <a:xfrm>
              <a:off x="1252538" y="3851275"/>
              <a:ext cx="1728788" cy="420688"/>
            </a:xfrm>
            <a:custGeom>
              <a:avLst/>
              <a:gdLst/>
              <a:ahLst/>
              <a:cxnLst>
                <a:cxn ang="0">
                  <a:pos x="0" y="0"/>
                </a:cxn>
                <a:cxn ang="0">
                  <a:pos x="1089" y="176"/>
                </a:cxn>
                <a:cxn ang="0">
                  <a:pos x="9" y="265"/>
                </a:cxn>
                <a:cxn ang="0">
                  <a:pos x="0" y="0"/>
                </a:cxn>
              </a:cxnLst>
              <a:rect l="0" t="0" r="r" b="b"/>
              <a:pathLst>
                <a:path w="1089" h="265">
                  <a:moveTo>
                    <a:pt x="0" y="0"/>
                  </a:moveTo>
                  <a:lnTo>
                    <a:pt x="1089" y="176"/>
                  </a:lnTo>
                  <a:lnTo>
                    <a:pt x="9" y="265"/>
                  </a:lnTo>
                  <a:lnTo>
                    <a:pt x="0" y="0"/>
                  </a:lnTo>
                  <a:close/>
                </a:path>
              </a:pathLst>
            </a:custGeom>
            <a:solidFill>
              <a:schemeClr val="accent4">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Freeform 8"/>
            <p:cNvSpPr>
              <a:spLocks/>
            </p:cNvSpPr>
            <p:nvPr/>
          </p:nvSpPr>
          <p:spPr bwMode="auto">
            <a:xfrm>
              <a:off x="914400" y="1122362"/>
              <a:ext cx="2062163" cy="3013075"/>
            </a:xfrm>
            <a:custGeom>
              <a:avLst/>
              <a:gdLst/>
              <a:ahLst/>
              <a:cxnLst>
                <a:cxn ang="0">
                  <a:pos x="1299" y="1898"/>
                </a:cxn>
                <a:cxn ang="0">
                  <a:pos x="0" y="1689"/>
                </a:cxn>
                <a:cxn ang="0">
                  <a:pos x="0" y="0"/>
                </a:cxn>
                <a:cxn ang="0">
                  <a:pos x="1299" y="0"/>
                </a:cxn>
                <a:cxn ang="0">
                  <a:pos x="1299" y="1898"/>
                </a:cxn>
              </a:cxnLst>
              <a:rect l="0" t="0" r="r" b="b"/>
              <a:pathLst>
                <a:path w="1299" h="1898">
                  <a:moveTo>
                    <a:pt x="1299" y="1898"/>
                  </a:moveTo>
                  <a:lnTo>
                    <a:pt x="0" y="1689"/>
                  </a:lnTo>
                  <a:lnTo>
                    <a:pt x="0" y="0"/>
                  </a:lnTo>
                  <a:lnTo>
                    <a:pt x="1299" y="0"/>
                  </a:lnTo>
                  <a:lnTo>
                    <a:pt x="1299" y="1898"/>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7" name="مربع نص 16"/>
          <p:cNvSpPr txBox="1"/>
          <p:nvPr/>
        </p:nvSpPr>
        <p:spPr>
          <a:xfrm>
            <a:off x="2362201" y="666750"/>
            <a:ext cx="5029199" cy="461665"/>
          </a:xfrm>
          <a:prstGeom prst="rect">
            <a:avLst/>
          </a:prstGeom>
          <a:noFill/>
        </p:spPr>
        <p:txBody>
          <a:bodyPr wrap="square" rtlCol="1">
            <a:spAutoFit/>
          </a:bodyPr>
          <a:lstStyle/>
          <a:p>
            <a:pPr algn="ctr"/>
            <a:r>
              <a:rPr lang="ar-IQ" sz="2400" b="1" dirty="0"/>
              <a:t>التعليمات الخاصة بالتربية العملية للطالبات </a:t>
            </a:r>
          </a:p>
        </p:txBody>
      </p:sp>
      <p:sp>
        <p:nvSpPr>
          <p:cNvPr id="2" name="مستطيل 1"/>
          <p:cNvSpPr/>
          <p:nvPr/>
        </p:nvSpPr>
        <p:spPr>
          <a:xfrm>
            <a:off x="6477000" y="1809750"/>
            <a:ext cx="1831718" cy="2308324"/>
          </a:xfrm>
          <a:prstGeom prst="rect">
            <a:avLst/>
          </a:prstGeom>
        </p:spPr>
        <p:txBody>
          <a:bodyPr wrap="square">
            <a:spAutoFit/>
          </a:bodyPr>
          <a:lstStyle/>
          <a:p>
            <a:pPr algn="r"/>
            <a:r>
              <a:rPr lang="ar-IQ" b="1" dirty="0"/>
              <a:t>الحرص الشديد </a:t>
            </a:r>
            <a:r>
              <a:rPr lang="ar-IQ" b="1" dirty="0" smtClean="0"/>
              <a:t>على </a:t>
            </a:r>
            <a:r>
              <a:rPr lang="ar-IQ" b="1" dirty="0"/>
              <a:t>ترك اثر إيجابي لدى أعضاء الهيئة التدريسية وإدارة المدرسة من خلال العلاقة الطيبة </a:t>
            </a:r>
            <a:r>
              <a:rPr lang="ar-IQ" b="1" dirty="0" smtClean="0"/>
              <a:t>التي </a:t>
            </a:r>
            <a:r>
              <a:rPr lang="ar-IQ" b="1" dirty="0"/>
              <a:t>ستتركها المطبقة لديهم </a:t>
            </a:r>
          </a:p>
        </p:txBody>
      </p:sp>
      <p:sp>
        <p:nvSpPr>
          <p:cNvPr id="3" name="مستطيل 2"/>
          <p:cNvSpPr/>
          <p:nvPr/>
        </p:nvSpPr>
        <p:spPr>
          <a:xfrm>
            <a:off x="3425243" y="2038350"/>
            <a:ext cx="1904192" cy="1754326"/>
          </a:xfrm>
          <a:prstGeom prst="rect">
            <a:avLst/>
          </a:prstGeom>
        </p:spPr>
        <p:txBody>
          <a:bodyPr wrap="square">
            <a:spAutoFit/>
          </a:bodyPr>
          <a:lstStyle/>
          <a:p>
            <a:pPr algn="r"/>
            <a:r>
              <a:rPr lang="ar-IQ" b="1" dirty="0"/>
              <a:t>الحرص </a:t>
            </a:r>
            <a:r>
              <a:rPr lang="ar-IQ" b="1" dirty="0" smtClean="0"/>
              <a:t>الشديد على </a:t>
            </a:r>
            <a:r>
              <a:rPr lang="ar-IQ" b="1" dirty="0"/>
              <a:t>اطلاع مديرة المدرسة أسبوعيا </a:t>
            </a:r>
            <a:r>
              <a:rPr lang="ar-IQ" b="1" dirty="0" smtClean="0"/>
              <a:t>على </a:t>
            </a:r>
            <a:r>
              <a:rPr lang="ar-IQ" b="1" dirty="0"/>
              <a:t>دفتر الخطة الخاص </a:t>
            </a:r>
            <a:r>
              <a:rPr lang="ar-IQ" b="1" dirty="0" smtClean="0"/>
              <a:t>بالمطبقة </a:t>
            </a:r>
            <a:r>
              <a:rPr lang="ar-IQ" b="1" dirty="0"/>
              <a:t>الذي يجب ان يكون متكامل </a:t>
            </a:r>
          </a:p>
        </p:txBody>
      </p:sp>
      <p:sp>
        <p:nvSpPr>
          <p:cNvPr id="5" name="مستطيل 4"/>
          <p:cNvSpPr/>
          <p:nvPr/>
        </p:nvSpPr>
        <p:spPr>
          <a:xfrm>
            <a:off x="516183" y="1612276"/>
            <a:ext cx="1939241" cy="2554545"/>
          </a:xfrm>
          <a:prstGeom prst="rect">
            <a:avLst/>
          </a:prstGeom>
        </p:spPr>
        <p:txBody>
          <a:bodyPr wrap="square">
            <a:spAutoFit/>
          </a:bodyPr>
          <a:lstStyle/>
          <a:p>
            <a:pPr algn="r"/>
            <a:r>
              <a:rPr lang="ar-IQ" sz="1600" b="1" dirty="0"/>
              <a:t>تقديم كل </a:t>
            </a:r>
            <a:r>
              <a:rPr lang="ar-IQ" sz="1600" b="1" dirty="0" smtClean="0"/>
              <a:t>ما هو </a:t>
            </a:r>
            <a:r>
              <a:rPr lang="ar-IQ" sz="1600" b="1" dirty="0"/>
              <a:t>ممكن من دعم للمدرسة وذلك من خلال العمل </a:t>
            </a:r>
            <a:r>
              <a:rPr lang="ar-IQ" sz="1600" b="1" dirty="0" smtClean="0"/>
              <a:t>على </a:t>
            </a:r>
            <a:r>
              <a:rPr lang="ar-IQ" sz="1600" b="1" dirty="0"/>
              <a:t>مشاركة </a:t>
            </a:r>
            <a:r>
              <a:rPr lang="ar-IQ" sz="1600" b="1" dirty="0" smtClean="0"/>
              <a:t>المطبقة </a:t>
            </a:r>
            <a:r>
              <a:rPr lang="ar-IQ" sz="1600" b="1" dirty="0"/>
              <a:t>مع </a:t>
            </a:r>
            <a:r>
              <a:rPr lang="ar-IQ" sz="1600" b="1" dirty="0" smtClean="0"/>
              <a:t>مدرسة </a:t>
            </a:r>
            <a:r>
              <a:rPr lang="ar-IQ" sz="1600" b="1" dirty="0"/>
              <a:t>المدرسة والطالبات </a:t>
            </a:r>
            <a:r>
              <a:rPr lang="ar-IQ" sz="1600" b="1" dirty="0" smtClean="0"/>
              <a:t>بأعمال </a:t>
            </a:r>
            <a:r>
              <a:rPr lang="ar-IQ" sz="1600" b="1" dirty="0"/>
              <a:t>العمل الشعبي وطلاء وتخطيط الملاعب وإصلاح المتهالك منها ومن الأدوات قدر المستطاع وفي حدود الإمكانيات المتاحه. </a:t>
            </a:r>
          </a:p>
        </p:txBody>
      </p:sp>
    </p:spTree>
    <p:extLst>
      <p:ext uri="{BB962C8B-B14F-4D97-AF65-F5344CB8AC3E}">
        <p14:creationId xmlns:p14="http://schemas.microsoft.com/office/powerpoint/2010/main" val="31338840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20000" decel="20000"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ppt_x"/>
                                          </p:val>
                                        </p:tav>
                                        <p:tav tm="100000">
                                          <p:val>
                                            <p:strVal val="#ppt_x"/>
                                          </p:val>
                                        </p:tav>
                                      </p:tavLst>
                                    </p:anim>
                                    <p:anim calcmode="lin" valueType="num">
                                      <p:cBhvr additive="base">
                                        <p:cTn id="8" dur="500" fill="hold"/>
                                        <p:tgtEl>
                                          <p:spTgt spid="6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20000" decel="20000" fill="hold" nodeType="afterEffect">
                                  <p:stCondLst>
                                    <p:cond delay="0"/>
                                  </p:stCondLst>
                                  <p:childTnLst>
                                    <p:set>
                                      <p:cBhvr>
                                        <p:cTn id="11" dur="1" fill="hold">
                                          <p:stCondLst>
                                            <p:cond delay="0"/>
                                          </p:stCondLst>
                                        </p:cTn>
                                        <p:tgtEl>
                                          <p:spTgt spid="75"/>
                                        </p:tgtEl>
                                        <p:attrNameLst>
                                          <p:attrName>style.visibility</p:attrName>
                                        </p:attrNameLst>
                                      </p:cBhvr>
                                      <p:to>
                                        <p:strVal val="visible"/>
                                      </p:to>
                                    </p:set>
                                    <p:anim calcmode="lin" valueType="num">
                                      <p:cBhvr additive="base">
                                        <p:cTn id="12" dur="500" fill="hold"/>
                                        <p:tgtEl>
                                          <p:spTgt spid="75"/>
                                        </p:tgtEl>
                                        <p:attrNameLst>
                                          <p:attrName>ppt_x</p:attrName>
                                        </p:attrNameLst>
                                      </p:cBhvr>
                                      <p:tavLst>
                                        <p:tav tm="0">
                                          <p:val>
                                            <p:strVal val="#ppt_x"/>
                                          </p:val>
                                        </p:tav>
                                        <p:tav tm="100000">
                                          <p:val>
                                            <p:strVal val="#ppt_x"/>
                                          </p:val>
                                        </p:tav>
                                      </p:tavLst>
                                    </p:anim>
                                    <p:anim calcmode="lin" valueType="num">
                                      <p:cBhvr additive="base">
                                        <p:cTn id="13" dur="500" fill="hold"/>
                                        <p:tgtEl>
                                          <p:spTgt spid="7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20000" decel="20000" fill="hold" nodeType="afterEffect">
                                  <p:stCondLst>
                                    <p:cond delay="0"/>
                                  </p:stCondLst>
                                  <p:childTnLst>
                                    <p:set>
                                      <p:cBhvr>
                                        <p:cTn id="16" dur="1" fill="hold">
                                          <p:stCondLst>
                                            <p:cond delay="0"/>
                                          </p:stCondLst>
                                        </p:cTn>
                                        <p:tgtEl>
                                          <p:spTgt spid="79"/>
                                        </p:tgtEl>
                                        <p:attrNameLst>
                                          <p:attrName>style.visibility</p:attrName>
                                        </p:attrNameLst>
                                      </p:cBhvr>
                                      <p:to>
                                        <p:strVal val="visible"/>
                                      </p:to>
                                    </p:set>
                                    <p:anim calcmode="lin" valueType="num">
                                      <p:cBhvr additive="base">
                                        <p:cTn id="17" dur="500" fill="hold"/>
                                        <p:tgtEl>
                                          <p:spTgt spid="79"/>
                                        </p:tgtEl>
                                        <p:attrNameLst>
                                          <p:attrName>ppt_x</p:attrName>
                                        </p:attrNameLst>
                                      </p:cBhvr>
                                      <p:tavLst>
                                        <p:tav tm="0">
                                          <p:val>
                                            <p:strVal val="#ppt_x"/>
                                          </p:val>
                                        </p:tav>
                                        <p:tav tm="100000">
                                          <p:val>
                                            <p:strVal val="#ppt_x"/>
                                          </p:val>
                                        </p:tav>
                                      </p:tavLst>
                                    </p:anim>
                                    <p:anim calcmode="lin" valueType="num">
                                      <p:cBhvr additive="base">
                                        <p:cTn id="18"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randombar(horizontal)">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ircle(in)">
                                      <p:cBhvr>
                                        <p:cTn id="28" dur="20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circle(in)">
                                      <p:cBhvr>
                                        <p:cTn id="33" dur="20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circle(in)">
                                      <p:cBhvr>
                                        <p:cTn id="3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IQ" sz="3200" b="1" dirty="0">
                <a:solidFill>
                  <a:srgbClr val="C00000"/>
                </a:solidFill>
              </a:rPr>
              <a:t>التعليمات الخاصة بالتربية العملية للطالبات </a:t>
            </a:r>
          </a:p>
        </p:txBody>
      </p:sp>
      <p:pic>
        <p:nvPicPr>
          <p:cNvPr id="4" name="صورة 3"/>
          <p:cNvPicPr>
            <a:picLocks noChangeAspect="1"/>
          </p:cNvPicPr>
          <p:nvPr/>
        </p:nvPicPr>
        <p:blipFill>
          <a:blip r:embed="rId2"/>
          <a:stretch>
            <a:fillRect/>
          </a:stretch>
        </p:blipFill>
        <p:spPr>
          <a:xfrm>
            <a:off x="4996925" y="836697"/>
            <a:ext cx="4114991" cy="2268453"/>
          </a:xfrm>
          <a:prstGeom prst="rect">
            <a:avLst/>
          </a:prstGeom>
        </p:spPr>
      </p:pic>
      <p:pic>
        <p:nvPicPr>
          <p:cNvPr id="5" name="صورة 4"/>
          <p:cNvPicPr>
            <a:picLocks noChangeAspect="1"/>
          </p:cNvPicPr>
          <p:nvPr/>
        </p:nvPicPr>
        <p:blipFill>
          <a:blip r:embed="rId3"/>
          <a:stretch>
            <a:fillRect/>
          </a:stretch>
        </p:blipFill>
        <p:spPr>
          <a:xfrm>
            <a:off x="76200" y="1885950"/>
            <a:ext cx="4572396" cy="2847079"/>
          </a:xfrm>
          <a:prstGeom prst="rect">
            <a:avLst/>
          </a:prstGeom>
        </p:spPr>
      </p:pic>
      <p:sp>
        <p:nvSpPr>
          <p:cNvPr id="6" name="مربع نص 5"/>
          <p:cNvSpPr txBox="1"/>
          <p:nvPr/>
        </p:nvSpPr>
        <p:spPr>
          <a:xfrm>
            <a:off x="5486400" y="1047750"/>
            <a:ext cx="3124200" cy="1477328"/>
          </a:xfrm>
          <a:prstGeom prst="rect">
            <a:avLst/>
          </a:prstGeom>
          <a:noFill/>
        </p:spPr>
        <p:txBody>
          <a:bodyPr wrap="square" rtlCol="1">
            <a:spAutoFit/>
          </a:bodyPr>
          <a:lstStyle/>
          <a:p>
            <a:pPr algn="r"/>
            <a:r>
              <a:rPr lang="ar-IQ" dirty="0"/>
              <a:t>العمل </a:t>
            </a:r>
            <a:r>
              <a:rPr lang="ar-IQ" dirty="0" smtClean="0"/>
              <a:t>على </a:t>
            </a:r>
            <a:r>
              <a:rPr lang="ar-IQ" dirty="0"/>
              <a:t>توظيف البدائل ومحاولة ايجادها في المدارس التي لا تمتلك أدوات ولا تمتلك إمكانيات ماديه فمن الممكن تفعيل دور البدائل </a:t>
            </a:r>
            <a:r>
              <a:rPr lang="ar-IQ" dirty="0" err="1"/>
              <a:t>سواءا</a:t>
            </a:r>
            <a:r>
              <a:rPr lang="ar-IQ" dirty="0"/>
              <a:t> في الدرس او للمدرسة بشكل عام </a:t>
            </a:r>
          </a:p>
        </p:txBody>
      </p:sp>
      <p:sp>
        <p:nvSpPr>
          <p:cNvPr id="7" name="مربع نص 6"/>
          <p:cNvSpPr txBox="1"/>
          <p:nvPr/>
        </p:nvSpPr>
        <p:spPr>
          <a:xfrm>
            <a:off x="533400" y="2419350"/>
            <a:ext cx="3276600" cy="1815882"/>
          </a:xfrm>
          <a:prstGeom prst="rect">
            <a:avLst/>
          </a:prstGeom>
          <a:noFill/>
        </p:spPr>
        <p:txBody>
          <a:bodyPr wrap="square" rtlCol="1">
            <a:spAutoFit/>
          </a:bodyPr>
          <a:lstStyle/>
          <a:p>
            <a:pPr algn="r"/>
            <a:r>
              <a:rPr lang="ar-IQ" sz="1600" b="1" dirty="0"/>
              <a:t>إتمام فترة التطبيق الميداني </a:t>
            </a:r>
            <a:r>
              <a:rPr lang="ar-IQ" sz="1600" b="1" dirty="0" smtClean="0"/>
              <a:t>بإيجابيه </a:t>
            </a:r>
            <a:r>
              <a:rPr lang="ar-IQ" sz="1600" b="1" dirty="0"/>
              <a:t>وبدون أي مشاكل تذكر سواء بين المطبقة </a:t>
            </a:r>
            <a:r>
              <a:rPr lang="ar-IQ" sz="1600" b="1" dirty="0" smtClean="0"/>
              <a:t>وتدريسيات </a:t>
            </a:r>
            <a:r>
              <a:rPr lang="ar-IQ" sz="1600" b="1" dirty="0"/>
              <a:t>المدرسة او مدرس الرياضة او </a:t>
            </a:r>
            <a:r>
              <a:rPr lang="ar-IQ" sz="1600" b="1" dirty="0" smtClean="0"/>
              <a:t>الإدارة </a:t>
            </a:r>
            <a:r>
              <a:rPr lang="ar-IQ" sz="1600" b="1" dirty="0"/>
              <a:t>المتمثلة بالمديرة والمعاونين او حتى مع الطلبة اذا يجب ان تتذكري دوما انك ضيفة </a:t>
            </a:r>
            <a:r>
              <a:rPr lang="ar-IQ" sz="1600" b="1" dirty="0" smtClean="0"/>
              <a:t>على </a:t>
            </a:r>
            <a:r>
              <a:rPr lang="ar-IQ" sz="1600" b="1" dirty="0"/>
              <a:t>جميع </a:t>
            </a:r>
            <a:r>
              <a:rPr lang="ar-IQ" sz="1600" b="1" dirty="0" smtClean="0"/>
              <a:t>هؤلاء </a:t>
            </a:r>
            <a:r>
              <a:rPr lang="ar-IQ" sz="1600" b="1" dirty="0"/>
              <a:t>ولابد من ان تتركي اثرا طيبا لديهم يجعلهم يذكرون فترة تطبيقك بخير </a:t>
            </a:r>
          </a:p>
        </p:txBody>
      </p:sp>
    </p:spTree>
    <p:extLst>
      <p:ext uri="{BB962C8B-B14F-4D97-AF65-F5344CB8AC3E}">
        <p14:creationId xmlns:p14="http://schemas.microsoft.com/office/powerpoint/2010/main" val="327502466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heel(1)">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381001" y="341314"/>
            <a:ext cx="8368363" cy="1316036"/>
          </a:xfrm>
        </p:spPr>
        <p:txBody>
          <a:bodyPr/>
          <a:lstStyle/>
          <a:p>
            <a:r>
              <a:rPr lang="ar-SA" sz="4400" b="1" dirty="0" smtClean="0">
                <a:solidFill>
                  <a:srgbClr val="C00000"/>
                </a:solidFill>
              </a:rPr>
              <a:t/>
            </a:r>
            <a:br>
              <a:rPr lang="ar-SA" sz="4400" b="1" dirty="0" smtClean="0">
                <a:solidFill>
                  <a:srgbClr val="C00000"/>
                </a:solidFill>
              </a:rPr>
            </a:br>
            <a:r>
              <a:rPr lang="ar-SA" sz="4400" b="1" dirty="0">
                <a:solidFill>
                  <a:srgbClr val="C00000"/>
                </a:solidFill>
              </a:rPr>
              <a:t/>
            </a:r>
            <a:br>
              <a:rPr lang="ar-SA" sz="4400" b="1" dirty="0">
                <a:solidFill>
                  <a:srgbClr val="C00000"/>
                </a:solidFill>
              </a:rPr>
            </a:br>
            <a:r>
              <a:rPr lang="ar-SA" sz="4400" b="1" dirty="0" smtClean="0">
                <a:solidFill>
                  <a:srgbClr val="C00000"/>
                </a:solidFill>
              </a:rPr>
              <a:t/>
            </a:r>
            <a:br>
              <a:rPr lang="ar-SA" sz="4400" b="1" dirty="0" smtClean="0">
                <a:solidFill>
                  <a:srgbClr val="C00000"/>
                </a:solidFill>
              </a:rPr>
            </a:br>
            <a:r>
              <a:rPr lang="ar-SA" sz="4400" b="1" dirty="0" smtClean="0">
                <a:solidFill>
                  <a:srgbClr val="C00000"/>
                </a:solidFill>
              </a:rPr>
              <a:t>آلية التطبيق الميداني</a:t>
            </a:r>
            <a:br>
              <a:rPr lang="ar-SA" sz="4400" b="1" dirty="0" smtClean="0">
                <a:solidFill>
                  <a:srgbClr val="C00000"/>
                </a:solidFill>
              </a:rPr>
            </a:br>
            <a:r>
              <a:rPr lang="ar-SA" sz="4000" b="1" dirty="0" smtClean="0">
                <a:solidFill>
                  <a:srgbClr val="C00000"/>
                </a:solidFill>
              </a:rPr>
              <a:t>اعداد</a:t>
            </a:r>
            <a:r>
              <a:rPr lang="ar-SA" sz="4400" b="1" dirty="0" smtClean="0">
                <a:solidFill>
                  <a:srgbClr val="C00000"/>
                </a:solidFill>
              </a:rPr>
              <a:t/>
            </a:r>
            <a:br>
              <a:rPr lang="ar-SA" sz="4400" b="1" dirty="0" smtClean="0">
                <a:solidFill>
                  <a:srgbClr val="C00000"/>
                </a:solidFill>
              </a:rPr>
            </a:br>
            <a:r>
              <a:rPr lang="ar-SA" sz="3200" b="1" dirty="0" err="1" smtClean="0">
                <a:solidFill>
                  <a:srgbClr val="C00000"/>
                </a:solidFill>
              </a:rPr>
              <a:t>أ.د</a:t>
            </a:r>
            <a:r>
              <a:rPr lang="ar-SA" sz="3200" b="1" dirty="0" smtClean="0">
                <a:solidFill>
                  <a:srgbClr val="C00000"/>
                </a:solidFill>
              </a:rPr>
              <a:t> نهاد محمد علوان</a:t>
            </a:r>
            <a:endParaRPr lang="ar-IQ" sz="3200" b="1" dirty="0">
              <a:solidFill>
                <a:srgbClr val="C00000"/>
              </a:solidFill>
            </a:endParaRPr>
          </a:p>
        </p:txBody>
      </p:sp>
      <p:pic>
        <p:nvPicPr>
          <p:cNvPr id="5" name="صورة 4"/>
          <p:cNvPicPr>
            <a:picLocks noChangeAspect="1"/>
          </p:cNvPicPr>
          <p:nvPr/>
        </p:nvPicPr>
        <p:blipFill>
          <a:blip r:embed="rId2"/>
          <a:stretch>
            <a:fillRect/>
          </a:stretch>
        </p:blipFill>
        <p:spPr>
          <a:xfrm>
            <a:off x="2020603" y="2952750"/>
            <a:ext cx="5102794" cy="2133600"/>
          </a:xfrm>
          <a:prstGeom prst="rect">
            <a:avLst/>
          </a:prstGeom>
        </p:spPr>
      </p:pic>
    </p:spTree>
    <p:extLst>
      <p:ext uri="{BB962C8B-B14F-4D97-AF65-F5344CB8AC3E}">
        <p14:creationId xmlns:p14="http://schemas.microsoft.com/office/powerpoint/2010/main" val="4246957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dirty="0" smtClean="0">
                <a:solidFill>
                  <a:srgbClr val="C00000"/>
                </a:solidFill>
              </a:rPr>
              <a:t>مفهوم التطبيق الميداني</a:t>
            </a:r>
            <a:endParaRPr lang="ar-IQ" dirty="0">
              <a:solidFill>
                <a:srgbClr val="C00000"/>
              </a:solidFill>
            </a:endParaRPr>
          </a:p>
        </p:txBody>
      </p:sp>
      <p:sp>
        <p:nvSpPr>
          <p:cNvPr id="5" name="انفجار 2 4"/>
          <p:cNvSpPr/>
          <p:nvPr/>
        </p:nvSpPr>
        <p:spPr>
          <a:xfrm>
            <a:off x="76200" y="1609084"/>
            <a:ext cx="5334000" cy="3124200"/>
          </a:xfrm>
          <a:prstGeom prst="irregularSeal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IQ"/>
          </a:p>
        </p:txBody>
      </p:sp>
      <p:sp>
        <p:nvSpPr>
          <p:cNvPr id="6" name="مربع نص 5"/>
          <p:cNvSpPr txBox="1"/>
          <p:nvPr/>
        </p:nvSpPr>
        <p:spPr>
          <a:xfrm rot="20792849">
            <a:off x="1066800" y="2419350"/>
            <a:ext cx="3124200" cy="1569660"/>
          </a:xfrm>
          <a:prstGeom prst="rect">
            <a:avLst/>
          </a:prstGeom>
          <a:noFill/>
        </p:spPr>
        <p:txBody>
          <a:bodyPr wrap="square" rtlCol="1">
            <a:spAutoFit/>
          </a:bodyPr>
          <a:lstStyle/>
          <a:p>
            <a:pPr algn="r"/>
            <a:r>
              <a:rPr lang="ar-IQ" sz="1600" dirty="0"/>
              <a:t>مجموعة من المهارات والخبرات التي يتم تقديمها للطالب ضمن أطار مجالات الممارسة بحيث يتم اكتسابه المعرفة بشكل واسع ومقصود بالإضافة إلى تعديل السمات والسلوكيات الشخصية لديه إضافة إلى الربط بين المعرفة النظرية والتطبيق العملي .</a:t>
            </a:r>
          </a:p>
        </p:txBody>
      </p:sp>
      <p:sp>
        <p:nvSpPr>
          <p:cNvPr id="7" name="انفجار 2 6"/>
          <p:cNvSpPr/>
          <p:nvPr/>
        </p:nvSpPr>
        <p:spPr>
          <a:xfrm>
            <a:off x="4800600" y="1200150"/>
            <a:ext cx="4267200" cy="3533134"/>
          </a:xfrm>
          <a:prstGeom prst="irregularSeal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IQ"/>
          </a:p>
        </p:txBody>
      </p:sp>
      <p:sp>
        <p:nvSpPr>
          <p:cNvPr id="8" name="مربع نص 7"/>
          <p:cNvSpPr txBox="1"/>
          <p:nvPr/>
        </p:nvSpPr>
        <p:spPr>
          <a:xfrm rot="20853327">
            <a:off x="5410200" y="2077478"/>
            <a:ext cx="2667000" cy="2062103"/>
          </a:xfrm>
          <a:prstGeom prst="rect">
            <a:avLst/>
          </a:prstGeom>
          <a:noFill/>
        </p:spPr>
        <p:txBody>
          <a:bodyPr wrap="square" rtlCol="1">
            <a:spAutoFit/>
          </a:bodyPr>
          <a:lstStyle/>
          <a:p>
            <a:pPr algn="r"/>
            <a:r>
              <a:rPr lang="ar-IQ" sz="1600" dirty="0"/>
              <a:t>هو مجموعة من الخبرات العلمية والعملية تدون على ضوء المواد الدراسية ويطبق في مؤسسة أو مدرسة ويعمل على توجيه المدربين المشاركين في الأداء لتأهيله في هذا المجال  باكتسابه خبره علمية وعملية تساعده على النجاح وتحقيق الأهداف التعليمية والتربوية .</a:t>
            </a:r>
          </a:p>
        </p:txBody>
      </p:sp>
      <p:pic>
        <p:nvPicPr>
          <p:cNvPr id="9" name="صورة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47" y="86752"/>
            <a:ext cx="2295525" cy="1990725"/>
          </a:xfrm>
          <a:prstGeom prst="rect">
            <a:avLst/>
          </a:prstGeom>
        </p:spPr>
      </p:pic>
    </p:spTree>
    <p:extLst>
      <p:ext uri="{BB962C8B-B14F-4D97-AF65-F5344CB8AC3E}">
        <p14:creationId xmlns:p14="http://schemas.microsoft.com/office/powerpoint/2010/main" val="3984417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80">
                                          <p:stCondLst>
                                            <p:cond delay="0"/>
                                          </p:stCondLst>
                                        </p:cTn>
                                        <p:tgtEl>
                                          <p:spTgt spid="9"/>
                                        </p:tgtEl>
                                      </p:cBhvr>
                                    </p:animEffect>
                                    <p:anim calcmode="lin" valueType="num">
                                      <p:cBhvr>
                                        <p:cTn id="1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gtEl>
                                      </p:cBhvr>
                                      <p:to x="100000" y="60000"/>
                                    </p:animScale>
                                    <p:animScale>
                                      <p:cBhvr>
                                        <p:cTn id="19" dur="166" decel="50000">
                                          <p:stCondLst>
                                            <p:cond delay="676"/>
                                          </p:stCondLst>
                                        </p:cTn>
                                        <p:tgtEl>
                                          <p:spTgt spid="9"/>
                                        </p:tgtEl>
                                      </p:cBhvr>
                                      <p:to x="100000" y="100000"/>
                                    </p:animScale>
                                    <p:animScale>
                                      <p:cBhvr>
                                        <p:cTn id="20" dur="26">
                                          <p:stCondLst>
                                            <p:cond delay="1312"/>
                                          </p:stCondLst>
                                        </p:cTn>
                                        <p:tgtEl>
                                          <p:spTgt spid="9"/>
                                        </p:tgtEl>
                                      </p:cBhvr>
                                      <p:to x="100000" y="80000"/>
                                    </p:animScale>
                                    <p:animScale>
                                      <p:cBhvr>
                                        <p:cTn id="21" dur="166" decel="50000">
                                          <p:stCondLst>
                                            <p:cond delay="1338"/>
                                          </p:stCondLst>
                                        </p:cTn>
                                        <p:tgtEl>
                                          <p:spTgt spid="9"/>
                                        </p:tgtEl>
                                      </p:cBhvr>
                                      <p:to x="100000" y="100000"/>
                                    </p:animScale>
                                    <p:animScale>
                                      <p:cBhvr>
                                        <p:cTn id="22" dur="26">
                                          <p:stCondLst>
                                            <p:cond delay="1642"/>
                                          </p:stCondLst>
                                        </p:cTn>
                                        <p:tgtEl>
                                          <p:spTgt spid="9"/>
                                        </p:tgtEl>
                                      </p:cBhvr>
                                      <p:to x="100000" y="90000"/>
                                    </p:animScale>
                                    <p:animScale>
                                      <p:cBhvr>
                                        <p:cTn id="23" dur="166" decel="50000">
                                          <p:stCondLst>
                                            <p:cond delay="1668"/>
                                          </p:stCondLst>
                                        </p:cTn>
                                        <p:tgtEl>
                                          <p:spTgt spid="9"/>
                                        </p:tgtEl>
                                      </p:cBhvr>
                                      <p:to x="100000" y="100000"/>
                                    </p:animScale>
                                    <p:animScale>
                                      <p:cBhvr>
                                        <p:cTn id="24" dur="26">
                                          <p:stCondLst>
                                            <p:cond delay="1808"/>
                                          </p:stCondLst>
                                        </p:cTn>
                                        <p:tgtEl>
                                          <p:spTgt spid="9"/>
                                        </p:tgtEl>
                                      </p:cBhvr>
                                      <p:to x="100000" y="95000"/>
                                    </p:animScale>
                                    <p:animScale>
                                      <p:cBhvr>
                                        <p:cTn id="25" dur="166" decel="50000">
                                          <p:stCondLst>
                                            <p:cond delay="1834"/>
                                          </p:stCondLst>
                                        </p:cTn>
                                        <p:tgtEl>
                                          <p:spTgt spid="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anim calcmode="lin" valueType="num">
                                      <p:cBhvr>
                                        <p:cTn id="31" dur="2000" fill="hold"/>
                                        <p:tgtEl>
                                          <p:spTgt spid="8"/>
                                        </p:tgtEl>
                                        <p:attrNameLst>
                                          <p:attrName>ppt_w</p:attrName>
                                        </p:attrNameLst>
                                      </p:cBhvr>
                                      <p:tavLst>
                                        <p:tav tm="0" fmla="#ppt_w*sin(2.5*pi*$)">
                                          <p:val>
                                            <p:fltVal val="0"/>
                                          </p:val>
                                        </p:tav>
                                        <p:tav tm="100000">
                                          <p:val>
                                            <p:fltVal val="1"/>
                                          </p:val>
                                        </p:tav>
                                      </p:tavLst>
                                    </p:anim>
                                    <p:anim calcmode="lin" valueType="num">
                                      <p:cBhvr>
                                        <p:cTn id="32"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2000"/>
                                        <p:tgtEl>
                                          <p:spTgt spid="6"/>
                                        </p:tgtEl>
                                      </p:cBhvr>
                                    </p:animEffect>
                                    <p:anim calcmode="lin" valueType="num">
                                      <p:cBhvr>
                                        <p:cTn id="38" dur="2000" fill="hold"/>
                                        <p:tgtEl>
                                          <p:spTgt spid="6"/>
                                        </p:tgtEl>
                                        <p:attrNameLst>
                                          <p:attrName>ppt_w</p:attrName>
                                        </p:attrNameLst>
                                      </p:cBhvr>
                                      <p:tavLst>
                                        <p:tav tm="0" fmla="#ppt_w*sin(2.5*pi*$)">
                                          <p:val>
                                            <p:fltVal val="0"/>
                                          </p:val>
                                        </p:tav>
                                        <p:tav tm="100000">
                                          <p:val>
                                            <p:fltVal val="1"/>
                                          </p:val>
                                        </p:tav>
                                      </p:tavLst>
                                    </p:anim>
                                    <p:anim calcmode="lin" valueType="num">
                                      <p:cBhvr>
                                        <p:cTn id="39"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theme/theme1.xml><?xml version="1.0" encoding="utf-8"?>
<a:theme xmlns:a="http://schemas.openxmlformats.org/drawingml/2006/main" name="Default Theme">
  <a:themeElements>
    <a:clrScheme name="SlideSalad Theme 61">
      <a:dk1>
        <a:srgbClr val="262626"/>
      </a:dk1>
      <a:lt1>
        <a:srgbClr val="FFFFFF"/>
      </a:lt1>
      <a:dk2>
        <a:srgbClr val="262626"/>
      </a:dk2>
      <a:lt2>
        <a:srgbClr val="FFFFFF"/>
      </a:lt2>
      <a:accent1>
        <a:srgbClr val="1AAD96"/>
      </a:accent1>
      <a:accent2>
        <a:srgbClr val="A9C370"/>
      </a:accent2>
      <a:accent3>
        <a:srgbClr val="F5AE3B"/>
      </a:accent3>
      <a:accent4>
        <a:srgbClr val="CC4E3D"/>
      </a:accent4>
      <a:accent5>
        <a:srgbClr val="56687C"/>
      </a:accent5>
      <a:accent6>
        <a:srgbClr val="94A4B5"/>
      </a:accent6>
      <a:hlink>
        <a:srgbClr val="FFFFFF"/>
      </a:hlink>
      <a:folHlink>
        <a:srgbClr val="595959"/>
      </a:folHlink>
    </a:clrScheme>
    <a:fontScheme name="Custom 27">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7484</TotalTime>
  <Words>1204</Words>
  <Application>Microsoft Office PowerPoint</Application>
  <PresentationFormat>عرض على الشاشة (16:9)</PresentationFormat>
  <Paragraphs>97</Paragraphs>
  <Slides>20</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20</vt:i4>
      </vt:variant>
    </vt:vector>
  </HeadingPairs>
  <TitlesOfParts>
    <vt:vector size="26" baseType="lpstr">
      <vt:lpstr>Arial</vt:lpstr>
      <vt:lpstr>Calibri</vt:lpstr>
      <vt:lpstr>Calibri Light</vt:lpstr>
      <vt:lpstr>Roboto</vt:lpstr>
      <vt:lpstr>Wingdings</vt:lpstr>
      <vt:lpstr>Default Theme</vt:lpstr>
      <vt:lpstr>التربية العملية للمرحلة الرابعة ( المشاكل والحلول ) </vt:lpstr>
      <vt:lpstr>مفهوم التربية العملية </vt:lpstr>
      <vt:lpstr>اهداف التربية العملية </vt:lpstr>
      <vt:lpstr>اهداف التربية العملية </vt:lpstr>
      <vt:lpstr>عرض تقديمي في PowerPoint</vt:lpstr>
      <vt:lpstr>عرض تقديمي في PowerPoint</vt:lpstr>
      <vt:lpstr>التعليمات الخاصة بالتربية العملية للطالبات </vt:lpstr>
      <vt:lpstr>   آلية التطبيق الميداني اعداد أ.د نهاد محمد علوان</vt:lpstr>
      <vt:lpstr>مفهوم التطبيق الميداني</vt:lpstr>
      <vt:lpstr>عرض تقديمي في PowerPoint</vt:lpstr>
      <vt:lpstr>الانشطة والفعاليات الهامة للمطبقة خلال دروس التربية الرياضية</vt:lpstr>
      <vt:lpstr>المبادئ الاساسية للمطبق في درس التربية البدنية اعداد  أ.د هدى عبدالسميع </vt:lpstr>
      <vt:lpstr>  </vt:lpstr>
      <vt:lpstr>عرض تقديمي في PowerPoint</vt:lpstr>
      <vt:lpstr>الطالب المطبق هو سفير الكلية الى المدرسة   </vt:lpstr>
      <vt:lpstr>صفات الطالب المطبق</vt:lpstr>
      <vt:lpstr>صفات الطالب المطبق</vt:lpstr>
      <vt:lpstr> أهمية اللقاء الأول</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High Tech</dc:creator>
  <cp:lastModifiedBy>APPLE</cp:lastModifiedBy>
  <cp:revision>546</cp:revision>
  <dcterms:created xsi:type="dcterms:W3CDTF">2015-09-08T18:46:55Z</dcterms:created>
  <dcterms:modified xsi:type="dcterms:W3CDTF">2023-12-10T13:44:39Z</dcterms:modified>
</cp:coreProperties>
</file>