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648" r:id="rId1"/>
  </p:sldMasterIdLst>
  <p:sldIdLst>
    <p:sldId id="256" r:id="rId2"/>
    <p:sldId id="257" r:id="rId3"/>
    <p:sldId id="258" r:id="rId4"/>
    <p:sldId id="262" r:id="rId5"/>
    <p:sldId id="259" r:id="rId6"/>
    <p:sldId id="260" r:id="rId7"/>
    <p:sldId id="261"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10/31/23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r">
              <a:lnSpc>
                <a:spcPct val="80000"/>
              </a:lnSpc>
              <a:defRPr>
                <a:solidFill>
                  <a:srgbClr val="FFFEFF"/>
                </a:solidFill>
              </a:defRPr>
            </a:lvl1p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10/31/23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10/31/23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10/31/23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r">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5125305" y="1488985"/>
            <a:ext cx="6264350" cy="1696853"/>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r">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5118447" y="4351687"/>
            <a:ext cx="6265588" cy="1704060"/>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10/31/23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10/31/23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10/31/23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10/31/23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10/31/23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10/31/23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r" defTabSz="914400" rtl="1"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C7C0CE8-3B74-EA1A-3690-09DE176BDEA3}"/>
              </a:ext>
            </a:extLst>
          </p:cNvPr>
          <p:cNvSpPr>
            <a:spLocks noGrp="1"/>
          </p:cNvSpPr>
          <p:nvPr>
            <p:ph type="ctrTitle"/>
          </p:nvPr>
        </p:nvSpPr>
        <p:spPr/>
        <p:txBody>
          <a:bodyPr>
            <a:normAutofit fontScale="90000"/>
          </a:bodyPr>
          <a:lstStyle/>
          <a:p>
            <a:r>
              <a:rPr lang="ar-SA" dirty="0"/>
              <a:t>سبل النهوض بواقع الرسائل والاطاريح لطلبة الدراسات العليا في تخصص طرائق التدريس ( المشكلات والحلول ) </a:t>
            </a:r>
            <a:endParaRPr lang="ar-US" dirty="0"/>
          </a:p>
        </p:txBody>
      </p:sp>
      <p:sp>
        <p:nvSpPr>
          <p:cNvPr id="3" name="عنوان فرعي 2">
            <a:extLst>
              <a:ext uri="{FF2B5EF4-FFF2-40B4-BE49-F238E27FC236}">
                <a16:creationId xmlns:a16="http://schemas.microsoft.com/office/drawing/2014/main" id="{372E3779-CBA0-1A0C-942F-A9552FC5705A}"/>
              </a:ext>
            </a:extLst>
          </p:cNvPr>
          <p:cNvSpPr>
            <a:spLocks noGrp="1"/>
          </p:cNvSpPr>
          <p:nvPr>
            <p:ph type="subTitle" idx="1"/>
          </p:nvPr>
        </p:nvSpPr>
        <p:spPr/>
        <p:txBody>
          <a:bodyPr>
            <a:normAutofit/>
          </a:bodyPr>
          <a:lstStyle/>
          <a:p>
            <a:r>
              <a:rPr lang="ar-SA" sz="2800" dirty="0"/>
              <a:t>ورشة من اعداد </a:t>
            </a:r>
          </a:p>
          <a:p>
            <a:r>
              <a:rPr lang="ar-SA" sz="2800" dirty="0"/>
              <a:t>أ.د نجلاء عباس الزهيري.         أ.د حيدر سلمان محسن </a:t>
            </a:r>
            <a:endParaRPr lang="ar-US" sz="2800" dirty="0"/>
          </a:p>
        </p:txBody>
      </p:sp>
    </p:spTree>
    <p:extLst>
      <p:ext uri="{BB962C8B-B14F-4D97-AF65-F5344CB8AC3E}">
        <p14:creationId xmlns:p14="http://schemas.microsoft.com/office/powerpoint/2010/main" val="4123335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20F2387-1A24-77C2-2071-6AF35FD5E638}"/>
              </a:ext>
            </a:extLst>
          </p:cNvPr>
          <p:cNvSpPr>
            <a:spLocks noGrp="1"/>
          </p:cNvSpPr>
          <p:nvPr>
            <p:ph type="title"/>
          </p:nvPr>
        </p:nvSpPr>
        <p:spPr/>
        <p:txBody>
          <a:bodyPr/>
          <a:lstStyle/>
          <a:p>
            <a:r>
              <a:rPr lang="ar-SA" dirty="0"/>
              <a:t>توطئة </a:t>
            </a:r>
            <a:endParaRPr lang="ar-US" dirty="0"/>
          </a:p>
        </p:txBody>
      </p:sp>
      <p:sp>
        <p:nvSpPr>
          <p:cNvPr id="3" name="عنصر نائب للمحتوى 2">
            <a:extLst>
              <a:ext uri="{FF2B5EF4-FFF2-40B4-BE49-F238E27FC236}">
                <a16:creationId xmlns:a16="http://schemas.microsoft.com/office/drawing/2014/main" id="{409F3384-3013-0A39-B150-7C9F93B9F163}"/>
              </a:ext>
            </a:extLst>
          </p:cNvPr>
          <p:cNvSpPr>
            <a:spLocks noGrp="1"/>
          </p:cNvSpPr>
          <p:nvPr>
            <p:ph idx="1"/>
          </p:nvPr>
        </p:nvSpPr>
        <p:spPr>
          <a:xfrm>
            <a:off x="5789121" y="804689"/>
            <a:ext cx="6281873" cy="5248622"/>
          </a:xfrm>
        </p:spPr>
        <p:txBody>
          <a:bodyPr>
            <a:normAutofit fontScale="85000" lnSpcReduction="10000"/>
          </a:bodyPr>
          <a:lstStyle/>
          <a:p>
            <a:r>
              <a:rPr lang="ar-SA" sz="3700" dirty="0"/>
              <a:t>القاعده الأساسية التي يستند اليها الباحث ( طالب الدكتوراه او الماجستير ) في بحثه العلمي هي معرفته  الصحيحة والدقيقة لاليات اختيار الموضوع وأيضا الطرق والمنهجية الصحيحة للكتابة ولعل الطالب أحيانا قد يواجه بعض الصعوبات في هذا الجانب لذا نحن اليوم مجتمعون في هذه الورشة لايضاح بعض النقاط المهمه التي لابد من تسليط الضوء عليها خلال رحلتك الدراسية كباحث علمي </a:t>
            </a:r>
            <a:endParaRPr lang="ar-US" sz="3700" dirty="0"/>
          </a:p>
        </p:txBody>
      </p:sp>
    </p:spTree>
    <p:extLst>
      <p:ext uri="{BB962C8B-B14F-4D97-AF65-F5344CB8AC3E}">
        <p14:creationId xmlns:p14="http://schemas.microsoft.com/office/powerpoint/2010/main" val="1160708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9320C79-221A-A7F0-7D93-35C3540777EF}"/>
              </a:ext>
            </a:extLst>
          </p:cNvPr>
          <p:cNvSpPr>
            <a:spLocks noGrp="1"/>
          </p:cNvSpPr>
          <p:nvPr>
            <p:ph type="title"/>
          </p:nvPr>
        </p:nvSpPr>
        <p:spPr/>
        <p:txBody>
          <a:bodyPr/>
          <a:lstStyle/>
          <a:p>
            <a:r>
              <a:rPr lang="ar-SA" dirty="0"/>
              <a:t>بحوث طرائق التدريس  </a:t>
            </a:r>
            <a:endParaRPr lang="ar-US" dirty="0"/>
          </a:p>
        </p:txBody>
      </p:sp>
      <p:sp>
        <p:nvSpPr>
          <p:cNvPr id="3" name="عنصر نائب للمحتوى 2">
            <a:extLst>
              <a:ext uri="{FF2B5EF4-FFF2-40B4-BE49-F238E27FC236}">
                <a16:creationId xmlns:a16="http://schemas.microsoft.com/office/drawing/2014/main" id="{79F770B0-04C2-86A3-1241-C2141061AF4D}"/>
              </a:ext>
            </a:extLst>
          </p:cNvPr>
          <p:cNvSpPr>
            <a:spLocks noGrp="1"/>
          </p:cNvSpPr>
          <p:nvPr>
            <p:ph idx="1"/>
          </p:nvPr>
        </p:nvSpPr>
        <p:spPr/>
        <p:txBody>
          <a:bodyPr>
            <a:normAutofit fontScale="92500" lnSpcReduction="10000"/>
          </a:bodyPr>
          <a:lstStyle/>
          <a:p>
            <a:r>
              <a:rPr lang="ar-SA" sz="4800" dirty="0"/>
              <a:t>حينما نروم الحديث عن اليات اختيار طريقة البحث لابد لنا أولا من تحديد مشكلة البحث هذا الكلام هو في كافه الاختصاصات ولكن في طرائق التدريس الوضع بحاجه الى اختيار دقيق وصحيح للمشكله المراد إيجاد الحلول لها </a:t>
            </a:r>
            <a:endParaRPr lang="ar-US" sz="4800" dirty="0"/>
          </a:p>
        </p:txBody>
      </p:sp>
    </p:spTree>
    <p:extLst>
      <p:ext uri="{BB962C8B-B14F-4D97-AF65-F5344CB8AC3E}">
        <p14:creationId xmlns:p14="http://schemas.microsoft.com/office/powerpoint/2010/main" val="21625985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21208A4-B221-11EC-72EB-0E5C6E195938}"/>
              </a:ext>
            </a:extLst>
          </p:cNvPr>
          <p:cNvSpPr>
            <a:spLocks noGrp="1"/>
          </p:cNvSpPr>
          <p:nvPr>
            <p:ph type="title"/>
          </p:nvPr>
        </p:nvSpPr>
        <p:spPr/>
        <p:txBody>
          <a:bodyPr/>
          <a:lstStyle/>
          <a:p>
            <a:r>
              <a:rPr lang="ar-SA" dirty="0"/>
              <a:t>بحوث طرائق التدريس </a:t>
            </a:r>
            <a:endParaRPr lang="ar-US" dirty="0"/>
          </a:p>
        </p:txBody>
      </p:sp>
      <p:sp>
        <p:nvSpPr>
          <p:cNvPr id="3" name="عنصر نائب للمحتوى 2">
            <a:extLst>
              <a:ext uri="{FF2B5EF4-FFF2-40B4-BE49-F238E27FC236}">
                <a16:creationId xmlns:a16="http://schemas.microsoft.com/office/drawing/2014/main" id="{28160782-1859-9F78-250D-CD7CC4E5C287}"/>
              </a:ext>
            </a:extLst>
          </p:cNvPr>
          <p:cNvSpPr>
            <a:spLocks noGrp="1"/>
          </p:cNvSpPr>
          <p:nvPr>
            <p:ph idx="1"/>
          </p:nvPr>
        </p:nvSpPr>
        <p:spPr/>
        <p:txBody>
          <a:bodyPr>
            <a:normAutofit fontScale="92500" lnSpcReduction="20000"/>
          </a:bodyPr>
          <a:lstStyle/>
          <a:p>
            <a:r>
              <a:rPr lang="ar-SA" sz="3400" dirty="0"/>
              <a:t>وذلك بسبب قرب اختصاص التعلم الحركي من اختصاص طرائق التدريس ولذلك نجد الكثير من البحوث في مجال طرائق التدريس تتداخل فيها المتغيرات مع التعلم الحركي </a:t>
            </a:r>
          </a:p>
          <a:p>
            <a:r>
              <a:rPr lang="ar-SA" sz="3400" dirty="0"/>
              <a:t>التداخل مع تخصص طرائق التدريس العام والتي نجد الكثير من الباحثين يسعون لادخال متغيرات بحثية مستقاة من اختصاص طرائق التدريس العام والتي قد لا تتلاءم مع اختصاص طرائق التدريس في التربية البدنية بسبب خصوصية التربية البدنية </a:t>
            </a:r>
            <a:endParaRPr lang="ar-US" sz="3400" dirty="0"/>
          </a:p>
        </p:txBody>
      </p:sp>
    </p:spTree>
    <p:extLst>
      <p:ext uri="{BB962C8B-B14F-4D97-AF65-F5344CB8AC3E}">
        <p14:creationId xmlns:p14="http://schemas.microsoft.com/office/powerpoint/2010/main" val="297437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73258F7-6840-1DF7-0096-56EFD13BCF46}"/>
              </a:ext>
            </a:extLst>
          </p:cNvPr>
          <p:cNvSpPr>
            <a:spLocks noGrp="1"/>
          </p:cNvSpPr>
          <p:nvPr>
            <p:ph type="title"/>
          </p:nvPr>
        </p:nvSpPr>
        <p:spPr/>
        <p:txBody>
          <a:bodyPr/>
          <a:lstStyle/>
          <a:p>
            <a:r>
              <a:rPr lang="ar-SA" dirty="0"/>
              <a:t>اختيار الموضوع وتحديد المشكله </a:t>
            </a:r>
            <a:endParaRPr lang="ar-US" dirty="0"/>
          </a:p>
        </p:txBody>
      </p:sp>
      <p:sp>
        <p:nvSpPr>
          <p:cNvPr id="3" name="عنصر نائب للمحتوى 2">
            <a:extLst>
              <a:ext uri="{FF2B5EF4-FFF2-40B4-BE49-F238E27FC236}">
                <a16:creationId xmlns:a16="http://schemas.microsoft.com/office/drawing/2014/main" id="{06C9A8BB-EAEF-89E3-68AF-C0DD62CC61A8}"/>
              </a:ext>
            </a:extLst>
          </p:cNvPr>
          <p:cNvSpPr>
            <a:spLocks noGrp="1"/>
          </p:cNvSpPr>
          <p:nvPr>
            <p:ph idx="1"/>
          </p:nvPr>
        </p:nvSpPr>
        <p:spPr/>
        <p:txBody>
          <a:bodyPr>
            <a:normAutofit fontScale="70000" lnSpcReduction="20000"/>
          </a:bodyPr>
          <a:lstStyle/>
          <a:p>
            <a:r>
              <a:rPr lang="ar-SA" sz="3000" dirty="0"/>
              <a:t>ان من اهم الأمور التي يجب التركيز عليها في تحديد الموضوع هو اختيار موضوع يشكل مشكله حقيقة في واقع درس التربية البدنية كان يكون تشخيص ضعف في جانب مهاري معين في نشاط ما او توظيف متغيرات جديده تساهم في عملية إيصال المهاره وتعليمها بمواد او وسائل جديد تساهم في الاقتصاد بالوقت والجهد </a:t>
            </a:r>
          </a:p>
          <a:p>
            <a:r>
              <a:rPr lang="ar-SA" sz="3000" dirty="0"/>
              <a:t>او استخدام طرائق او أساليب اونماذج جديده غير مستخدمة مسبقا الغرض منها هو اضافه التشويق والاثارة للدرس والخروج من نمطية الدرس المتعارف عليها </a:t>
            </a:r>
          </a:p>
          <a:p>
            <a:r>
              <a:rPr lang="ar-SA" sz="3000" dirty="0"/>
              <a:t>وأيضا تجريب نماذج واستراتيجيات جديدة وفق ما ينسجم مع ما يمتلكه المتعلمين من متغيرات كان تكون أساليب معرفية او متغيرات عقلية او متغيرات معرفية او غير ذلك من المتغيرات </a:t>
            </a:r>
          </a:p>
          <a:p>
            <a:r>
              <a:rPr lang="ar-SA" sz="3000" dirty="0"/>
              <a:t>ادن تحديد المشكلة والموضوع الذي نروم البحث فيه هو نقطة الشروع الأولى اذا كانت صحيحة كل العمل صحيح </a:t>
            </a:r>
          </a:p>
          <a:p>
            <a:endParaRPr lang="ar-SA" sz="3000" dirty="0"/>
          </a:p>
        </p:txBody>
      </p:sp>
    </p:spTree>
    <p:extLst>
      <p:ext uri="{BB962C8B-B14F-4D97-AF65-F5344CB8AC3E}">
        <p14:creationId xmlns:p14="http://schemas.microsoft.com/office/powerpoint/2010/main" val="3901728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0015C2A-7A26-6B0E-0DB2-92F236CEA384}"/>
              </a:ext>
            </a:extLst>
          </p:cNvPr>
          <p:cNvSpPr>
            <a:spLocks noGrp="1"/>
          </p:cNvSpPr>
          <p:nvPr>
            <p:ph type="title"/>
          </p:nvPr>
        </p:nvSpPr>
        <p:spPr/>
        <p:txBody>
          <a:bodyPr/>
          <a:lstStyle/>
          <a:p>
            <a:r>
              <a:rPr lang="ar-SA" dirty="0"/>
              <a:t>منهجية البحث ونوع المشكله او الموضوع </a:t>
            </a:r>
            <a:endParaRPr lang="ar-US" dirty="0"/>
          </a:p>
        </p:txBody>
      </p:sp>
      <p:sp>
        <p:nvSpPr>
          <p:cNvPr id="3" name="عنصر نائب للمحتوى 2">
            <a:extLst>
              <a:ext uri="{FF2B5EF4-FFF2-40B4-BE49-F238E27FC236}">
                <a16:creationId xmlns:a16="http://schemas.microsoft.com/office/drawing/2014/main" id="{CBA1AE1D-C883-8602-5F95-279E42FB6FD1}"/>
              </a:ext>
            </a:extLst>
          </p:cNvPr>
          <p:cNvSpPr>
            <a:spLocks noGrp="1"/>
          </p:cNvSpPr>
          <p:nvPr>
            <p:ph idx="1"/>
          </p:nvPr>
        </p:nvSpPr>
        <p:spPr/>
        <p:txBody>
          <a:bodyPr>
            <a:normAutofit fontScale="92500" lnSpcReduction="10000"/>
          </a:bodyPr>
          <a:lstStyle/>
          <a:p>
            <a:r>
              <a:rPr lang="ar-SA" sz="3900" dirty="0"/>
              <a:t>ان المحور المهم الثاني بعد تحديد المشكله معرفة اليات البحث والتطبيق هل تتلاءم مع المشكلة المطروحة ام لا فيجب ان نحدد منهج البحث الملاءم وعادة  في مجال طرائق التدريس نميل للبحوث التجريببة لأننا نبحث عن اثر تجاربنا في متعلمينا ونسبة بقاء ذلك الأثرفي ذاكرة المتعلم ونسبة انعكاساته ع نواتج التعلم </a:t>
            </a:r>
            <a:endParaRPr lang="ar-US" sz="3900" dirty="0"/>
          </a:p>
        </p:txBody>
      </p:sp>
    </p:spTree>
    <p:extLst>
      <p:ext uri="{BB962C8B-B14F-4D97-AF65-F5344CB8AC3E}">
        <p14:creationId xmlns:p14="http://schemas.microsoft.com/office/powerpoint/2010/main" val="101099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534C5DB-8180-648A-A761-9D1EA65E3FF1}"/>
              </a:ext>
            </a:extLst>
          </p:cNvPr>
          <p:cNvSpPr>
            <a:spLocks noGrp="1"/>
          </p:cNvSpPr>
          <p:nvPr>
            <p:ph type="title"/>
          </p:nvPr>
        </p:nvSpPr>
        <p:spPr/>
        <p:txBody>
          <a:bodyPr/>
          <a:lstStyle/>
          <a:p>
            <a:r>
              <a:rPr lang="ar-SA" dirty="0"/>
              <a:t>منهجية البحث والمشكلة </a:t>
            </a:r>
            <a:endParaRPr lang="ar-US" dirty="0"/>
          </a:p>
        </p:txBody>
      </p:sp>
      <p:sp>
        <p:nvSpPr>
          <p:cNvPr id="3" name="عنصر نائب للمحتوى 2">
            <a:extLst>
              <a:ext uri="{FF2B5EF4-FFF2-40B4-BE49-F238E27FC236}">
                <a16:creationId xmlns:a16="http://schemas.microsoft.com/office/drawing/2014/main" id="{C863A071-BA24-4B11-69AD-50AD7DF782DF}"/>
              </a:ext>
            </a:extLst>
          </p:cNvPr>
          <p:cNvSpPr>
            <a:spLocks noGrp="1"/>
          </p:cNvSpPr>
          <p:nvPr>
            <p:ph idx="1"/>
          </p:nvPr>
        </p:nvSpPr>
        <p:spPr/>
        <p:txBody>
          <a:bodyPr>
            <a:normAutofit lnSpcReduction="10000"/>
          </a:bodyPr>
          <a:lstStyle/>
          <a:p>
            <a:r>
              <a:rPr lang="ar-SA" sz="3700" dirty="0"/>
              <a:t>من الممكن ان يكون البحث وصفي في المجالات التي تميل الى الجوانب المتعلقة بالإدارة الصفية او الكفايات التدريسية اذاكان البحث يعالج مشكلة من هذا النوع </a:t>
            </a:r>
          </a:p>
          <a:p>
            <a:r>
              <a:rPr lang="ar-SA" sz="3700" dirty="0"/>
              <a:t>سوال للطلبة  هل من الممكن ان يكون بحثك تجريبي ووصفي في نفس الوقت ام لا </a:t>
            </a:r>
            <a:endParaRPr lang="ar-US" sz="3700" dirty="0"/>
          </a:p>
        </p:txBody>
      </p:sp>
    </p:spTree>
    <p:extLst>
      <p:ext uri="{BB962C8B-B14F-4D97-AF65-F5344CB8AC3E}">
        <p14:creationId xmlns:p14="http://schemas.microsoft.com/office/powerpoint/2010/main" val="3311666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7D9FDEA-7B5D-BE7F-608C-89499123C97E}"/>
              </a:ext>
            </a:extLst>
          </p:cNvPr>
          <p:cNvSpPr>
            <a:spLocks noGrp="1"/>
          </p:cNvSpPr>
          <p:nvPr>
            <p:ph type="title"/>
          </p:nvPr>
        </p:nvSpPr>
        <p:spPr/>
        <p:txBody>
          <a:bodyPr/>
          <a:lstStyle/>
          <a:p>
            <a:r>
              <a:rPr lang="ar-SA" dirty="0"/>
              <a:t>الخاتمة</a:t>
            </a:r>
            <a:endParaRPr lang="ar-US" dirty="0"/>
          </a:p>
        </p:txBody>
      </p:sp>
      <p:sp>
        <p:nvSpPr>
          <p:cNvPr id="3" name="عنصر نائب للمحتوى 2">
            <a:extLst>
              <a:ext uri="{FF2B5EF4-FFF2-40B4-BE49-F238E27FC236}">
                <a16:creationId xmlns:a16="http://schemas.microsoft.com/office/drawing/2014/main" id="{1CE3B89A-DE0B-2C69-F325-11A7A8BEEDE9}"/>
              </a:ext>
            </a:extLst>
          </p:cNvPr>
          <p:cNvSpPr>
            <a:spLocks noGrp="1"/>
          </p:cNvSpPr>
          <p:nvPr>
            <p:ph idx="1"/>
          </p:nvPr>
        </p:nvSpPr>
        <p:spPr/>
        <p:txBody>
          <a:bodyPr>
            <a:normAutofit/>
          </a:bodyPr>
          <a:lstStyle/>
          <a:p>
            <a:r>
              <a:rPr lang="ar-SA" sz="3000" dirty="0"/>
              <a:t>ختام الكلام هنا هو اننا يجب ان نحدد المشكلة بشكل دقيق وصحيح وموضوعي ومتلاءم مع ما موجود في البيئة التعليمية ويتلاءم مع ما يمتلكه افراد العينة من مواصفات وقدرات ومتغيرات وكذلك قابل للتطبيق في الميدان العملي ميدان التربية البدنية </a:t>
            </a:r>
          </a:p>
        </p:txBody>
      </p:sp>
    </p:spTree>
    <p:extLst>
      <p:ext uri="{BB962C8B-B14F-4D97-AF65-F5344CB8AC3E}">
        <p14:creationId xmlns:p14="http://schemas.microsoft.com/office/powerpoint/2010/main" val="2700433745"/>
      </p:ext>
    </p:extLst>
  </p:cSld>
  <p:clrMapOvr>
    <a:masterClrMapping/>
  </p:clrMapOvr>
</p:sld>
</file>

<file path=ppt/theme/theme1.xml><?xml version="1.0" encoding="utf-8"?>
<a:theme xmlns:a="http://schemas.openxmlformats.org/drawingml/2006/main" name="أطلس">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شاشة عريضة</PresentationFormat>
  <Slides>8</Slides>
  <Notes>0</Notes>
  <HiddenSlides>0</HiddenSlide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أطلس</vt:lpstr>
      <vt:lpstr>سبل النهوض بواقع الرسائل والاطاريح لطلبة الدراسات العليا في تخصص طرائق التدريس ( المشكلات والحلول ) </vt:lpstr>
      <vt:lpstr>توطئة </vt:lpstr>
      <vt:lpstr>بحوث طرائق التدريس  </vt:lpstr>
      <vt:lpstr>بحوث طرائق التدريس </vt:lpstr>
      <vt:lpstr>اختيار الموضوع وتحديد المشكله </vt:lpstr>
      <vt:lpstr>منهجية البحث ونوع المشكله او الموضوع </vt:lpstr>
      <vt:lpstr>منهجية البحث والمشكلة </vt:lpstr>
      <vt:lpstr>الخاتمة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سبل النهوض بواقع الرسائل والاطاريح لطلبة الدراسات العليا (حلول ومقترحات )</dc:title>
  <dc:creator>dr.najlaa abas</dc:creator>
  <cp:lastModifiedBy>dr.najlaa abas</cp:lastModifiedBy>
  <cp:revision>4</cp:revision>
  <dcterms:created xsi:type="dcterms:W3CDTF">2022-08-21T16:51:16Z</dcterms:created>
  <dcterms:modified xsi:type="dcterms:W3CDTF">2023-10-31T05:11:07Z</dcterms:modified>
</cp:coreProperties>
</file>