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308" r:id="rId2"/>
    <p:sldId id="256" r:id="rId3"/>
    <p:sldId id="311" r:id="rId4"/>
    <p:sldId id="257" r:id="rId5"/>
    <p:sldId id="258" r:id="rId6"/>
    <p:sldId id="260" r:id="rId7"/>
    <p:sldId id="309" r:id="rId8"/>
    <p:sldId id="310"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71" autoAdjust="0"/>
    <p:restoredTop sz="94662" autoAdjust="0"/>
  </p:normalViewPr>
  <p:slideViewPr>
    <p:cSldViewPr snapToGrid="0">
      <p:cViewPr>
        <p:scale>
          <a:sx n="76" d="100"/>
          <a:sy n="76" d="100"/>
        </p:scale>
        <p:origin x="-648"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949B3B3-EE15-4558-9DBE-CEB79BB95710}" type="datetimeFigureOut">
              <a:rPr lang="ar-SA" smtClean="0"/>
              <a:t>14/07/1444</a:t>
            </a:fld>
            <a:endParaRPr lang="ar-SA"/>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05C2E7B-2E9E-4D75-A2F9-2189636D9B89}" type="slidenum">
              <a:rPr lang="ar-SA" smtClean="0"/>
              <a:t>‹#›</a:t>
            </a:fld>
            <a:endParaRPr lang="ar-SA"/>
          </a:p>
        </p:txBody>
      </p:sp>
    </p:spTree>
    <p:extLst>
      <p:ext uri="{BB962C8B-B14F-4D97-AF65-F5344CB8AC3E}">
        <p14:creationId xmlns:p14="http://schemas.microsoft.com/office/powerpoint/2010/main" val="311959934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705C2E7B-2E9E-4D75-A2F9-2189636D9B89}" type="slidenum">
              <a:rPr lang="ar-SA" smtClean="0"/>
              <a:t>2</a:t>
            </a:fld>
            <a:endParaRPr lang="ar-SA"/>
          </a:p>
        </p:txBody>
      </p:sp>
    </p:spTree>
    <p:extLst>
      <p:ext uri="{BB962C8B-B14F-4D97-AF65-F5344CB8AC3E}">
        <p14:creationId xmlns:p14="http://schemas.microsoft.com/office/powerpoint/2010/main" val="22445075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ar-SA" smtClean="0"/>
              <a:t>انقر لتحرير نمط العنوان الرئيسي</a:t>
            </a:r>
            <a:endParaRPr kumimoji="0" lang="en-US"/>
          </a:p>
        </p:txBody>
      </p:sp>
      <p:sp>
        <p:nvSpPr>
          <p:cNvPr id="28" name="عنصر نائب للتاريخ 27"/>
          <p:cNvSpPr>
            <a:spLocks noGrp="1"/>
          </p:cNvSpPr>
          <p:nvPr>
            <p:ph type="dt" sz="half" idx="10"/>
          </p:nvPr>
        </p:nvSpPr>
        <p:spPr/>
        <p:txBody>
          <a:bodyPr/>
          <a:lstStyle/>
          <a:p>
            <a:fld id="{6F01E6C4-49F5-453C-986C-DDC39B4D9F56}" type="datetimeFigureOut">
              <a:rPr lang="en-US" smtClean="0"/>
              <a:t>2/4/2023</a:t>
            </a:fld>
            <a:endParaRPr lang="en-US"/>
          </a:p>
        </p:txBody>
      </p:sp>
      <p:sp>
        <p:nvSpPr>
          <p:cNvPr id="17" name="عنصر نائب للتذييل 16"/>
          <p:cNvSpPr>
            <a:spLocks noGrp="1"/>
          </p:cNvSpPr>
          <p:nvPr>
            <p:ph type="ftr" sz="quarter" idx="11"/>
          </p:nvPr>
        </p:nvSpPr>
        <p:spPr/>
        <p:txBody>
          <a:bodyPr/>
          <a:lstStyle/>
          <a:p>
            <a:endParaRPr lang="en-US"/>
          </a:p>
        </p:txBody>
      </p:sp>
      <p:sp>
        <p:nvSpPr>
          <p:cNvPr id="29" name="عنصر نائب لرقم الشريحة 28"/>
          <p:cNvSpPr>
            <a:spLocks noGrp="1"/>
          </p:cNvSpPr>
          <p:nvPr>
            <p:ph type="sldNum" sz="quarter" idx="12"/>
          </p:nvPr>
        </p:nvSpPr>
        <p:spPr/>
        <p:txBody>
          <a:bodyPr/>
          <a:lstStyle/>
          <a:p>
            <a:fld id="{C3B14451-1ECB-47B0-92C3-1B68E8DEE3B5}" type="slidenum">
              <a:rPr lang="en-US" smtClean="0"/>
              <a:t>‹#›</a:t>
            </a:fld>
            <a:endParaRPr lang="en-US"/>
          </a:p>
        </p:txBody>
      </p:sp>
      <p:sp>
        <p:nvSpPr>
          <p:cNvPr id="9" name="عنوان فرعي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F01E6C4-49F5-453C-986C-DDC39B4D9F56}" type="datetimeFigureOut">
              <a:rPr lang="en-US" smtClean="0"/>
              <a:t>2/4/2023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3B14451-1ECB-47B0-92C3-1B68E8DEE3B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F01E6C4-49F5-453C-986C-DDC39B4D9F56}" type="datetimeFigureOut">
              <a:rPr lang="en-US" smtClean="0"/>
              <a:t>2/4/2023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3B14451-1ECB-47B0-92C3-1B68E8DEE3B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F01E6C4-49F5-453C-986C-DDC39B4D9F56}" type="datetimeFigureOut">
              <a:rPr lang="en-US" smtClean="0"/>
              <a:t>2/4/2023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3B14451-1ECB-47B0-92C3-1B68E8DEE3B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3">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F01E6C4-49F5-453C-986C-DDC39B4D9F56}" type="datetimeFigureOut">
              <a:rPr lang="en-US" smtClean="0"/>
              <a:t>2/4/2023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a:xfrm>
            <a:off x="10566400" y="6416676"/>
            <a:ext cx="1016000" cy="365125"/>
          </a:xfrm>
        </p:spPr>
        <p:txBody>
          <a:bodyPr/>
          <a:lstStyle/>
          <a:p>
            <a:fld id="{C3B14451-1ECB-47B0-92C3-1B68E8DEE3B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sndAc>
          <p:stSnd>
            <p:snd r:embed="rId1"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F01E6C4-49F5-453C-986C-DDC39B4D9F56}" type="datetimeFigureOut">
              <a:rPr lang="en-US" smtClean="0"/>
              <a:t>2/4/2023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3B14451-1ECB-47B0-92C3-1B68E8DEE3B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6F01E6C4-49F5-453C-986C-DDC39B4D9F56}" type="datetimeFigureOut">
              <a:rPr lang="en-US" smtClean="0"/>
              <a:t>2/4/2023</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C3B14451-1ECB-47B0-92C3-1B68E8DEE3B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6F01E6C4-49F5-453C-986C-DDC39B4D9F56}" type="datetimeFigureOut">
              <a:rPr lang="en-US" smtClean="0"/>
              <a:t>2/4/2023</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C3B14451-1ECB-47B0-92C3-1B68E8DEE3B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F01E6C4-49F5-453C-986C-DDC39B4D9F56}" type="datetimeFigureOut">
              <a:rPr lang="en-US" smtClean="0"/>
              <a:t>2/4/2023</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C3B14451-1ECB-47B0-92C3-1B68E8DEE3B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F01E6C4-49F5-453C-986C-DDC39B4D9F56}" type="datetimeFigureOut">
              <a:rPr lang="en-US" smtClean="0"/>
              <a:t>2/4/2023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3B14451-1ECB-47B0-92C3-1B68E8DEE3B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ar-SA" smtClean="0">
                <a:solidFill>
                  <a:schemeClr val="lt1"/>
                </a:solidFill>
                <a:latin typeface="+mn-lt"/>
                <a:ea typeface="+mn-ea"/>
                <a:cs typeface="+mn-cs"/>
              </a:rPr>
              <a:t>انقر فوق الأيقونة لإضافة صورة</a:t>
            </a:r>
            <a:endParaRPr kumimoji="0" lang="en-US" dirty="0">
              <a:solidFill>
                <a:schemeClr val="lt1"/>
              </a:solidFill>
              <a:latin typeface="+mn-lt"/>
              <a:ea typeface="+mn-ea"/>
              <a:cs typeface="+mn-cs"/>
            </a:endParaRPr>
          </a:p>
        </p:txBody>
      </p:sp>
      <p:sp>
        <p:nvSpPr>
          <p:cNvPr id="4" name="عنصر نائب للنص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F01E6C4-49F5-453C-986C-DDC39B4D9F56}" type="datetimeFigureOut">
              <a:rPr lang="en-US" smtClean="0"/>
              <a:t>2/4/2023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3B14451-1ECB-47B0-92C3-1B68E8DEE3B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F01E6C4-49F5-453C-986C-DDC39B4D9F56}" type="datetimeFigureOut">
              <a:rPr lang="en-US" smtClean="0"/>
              <a:t>2/4/2023</a:t>
            </a:fld>
            <a:endParaRPr lang="en-US"/>
          </a:p>
        </p:txBody>
      </p:sp>
      <p:sp>
        <p:nvSpPr>
          <p:cNvPr id="3" name="عنصر نائب للتذييل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عنصر نائب لرقم الشريحة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3B14451-1ECB-47B0-92C3-1B68E8DEE3B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slow" p14:dur="1400">
        <p14:ripple/>
        <p:sndAc>
          <p:stSnd>
            <p:snd r:embed="rId13" name="camera.wav"/>
          </p:stSnd>
        </p:sndAc>
      </p:transition>
    </mc:Choice>
    <mc:Fallback xmlns="">
      <p:transition spd="slow">
        <p:fade/>
        <p:sndAc>
          <p:stSnd>
            <p:snd r:embed="rId14" name="camera.wav"/>
          </p:stSnd>
        </p:sndAc>
      </p:transition>
    </mc:Fallback>
  </mc:AlternateContent>
  <p:timing>
    <p:tnLst>
      <p:par>
        <p:cTn id="1" dur="indefinite" restart="never" nodeType="tmRoot"/>
      </p:par>
    </p:tnLst>
  </p:timing>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756" y="325677"/>
            <a:ext cx="11102236" cy="2467627"/>
          </a:xfrm>
        </p:spPr>
        <p:txBody>
          <a:bodyPr>
            <a:normAutofit fontScale="90000"/>
          </a:bodyPr>
          <a:lstStyle/>
          <a:p>
            <a:pPr algn="ctr"/>
            <a:r>
              <a:rPr lang="ar-IQ" b="1" dirty="0" smtClean="0">
                <a:effectLst/>
              </a:rPr>
              <a:t>ورشة بعنوان </a:t>
            </a:r>
            <a:br>
              <a:rPr lang="ar-IQ" b="1" dirty="0" smtClean="0">
                <a:effectLst/>
              </a:rPr>
            </a:br>
            <a:r>
              <a:rPr lang="ar-SA" b="1" dirty="0" smtClean="0">
                <a:effectLst/>
              </a:rPr>
              <a:t>المبادئ </a:t>
            </a:r>
            <a:r>
              <a:rPr lang="ar-SA" b="1" dirty="0">
                <a:effectLst/>
              </a:rPr>
              <a:t>الميكانيكية </a:t>
            </a:r>
            <a:r>
              <a:rPr lang="ar-IQ" b="1" dirty="0" smtClean="0">
                <a:effectLst/>
              </a:rPr>
              <a:t>الاساسية لدقة ظهور</a:t>
            </a:r>
            <a:r>
              <a:rPr lang="en-US" b="1" dirty="0" smtClean="0">
                <a:effectLst/>
              </a:rPr>
              <a:t> </a:t>
            </a:r>
            <a:r>
              <a:rPr lang="ar-IQ" b="1" dirty="0" smtClean="0">
                <a:effectLst/>
              </a:rPr>
              <a:t>الحركات</a:t>
            </a:r>
            <a:r>
              <a:rPr lang="en-US" dirty="0">
                <a:effectLst/>
              </a:rPr>
              <a:t/>
            </a:r>
            <a:br>
              <a:rPr lang="en-US" dirty="0">
                <a:effectLst/>
              </a:rPr>
            </a:br>
            <a:endParaRPr lang="ar-SA" dirty="0"/>
          </a:p>
        </p:txBody>
      </p:sp>
      <p:sp>
        <p:nvSpPr>
          <p:cNvPr id="3" name="عنصر نائب للمحتوى 2"/>
          <p:cNvSpPr>
            <a:spLocks noGrp="1"/>
          </p:cNvSpPr>
          <p:nvPr>
            <p:ph idx="1"/>
          </p:nvPr>
        </p:nvSpPr>
        <p:spPr>
          <a:xfrm>
            <a:off x="609600" y="2768252"/>
            <a:ext cx="10972800" cy="3686556"/>
          </a:xfrm>
        </p:spPr>
        <p:txBody>
          <a:bodyPr>
            <a:normAutofit fontScale="92500"/>
          </a:bodyPr>
          <a:lstStyle/>
          <a:p>
            <a:pPr algn="ctr"/>
            <a:r>
              <a:rPr lang="ar-IQ" sz="6600" dirty="0" smtClean="0">
                <a:solidFill>
                  <a:srgbClr val="FFFF00"/>
                </a:solidFill>
              </a:rPr>
              <a:t>المحاضر</a:t>
            </a:r>
          </a:p>
          <a:p>
            <a:pPr algn="ctr"/>
            <a:r>
              <a:rPr lang="ar-IQ" sz="6600" dirty="0" smtClean="0">
                <a:solidFill>
                  <a:srgbClr val="FFFF00"/>
                </a:solidFill>
              </a:rPr>
              <a:t>أ.د زينه عبد السلام</a:t>
            </a:r>
          </a:p>
          <a:p>
            <a:pPr algn="ctr"/>
            <a:r>
              <a:rPr lang="ar-IQ" sz="6600" dirty="0" smtClean="0">
                <a:solidFill>
                  <a:srgbClr val="FFFF00"/>
                </a:solidFill>
              </a:rPr>
              <a:t>كلية التربية البدنية وعلوم الرياضه للبنات</a:t>
            </a:r>
          </a:p>
        </p:txBody>
      </p:sp>
    </p:spTree>
    <p:extLst>
      <p:ext uri="{BB962C8B-B14F-4D97-AF65-F5344CB8AC3E}">
        <p14:creationId xmlns:p14="http://schemas.microsoft.com/office/powerpoint/2010/main" val="499704900"/>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95785" y="163773"/>
            <a:ext cx="11614245" cy="4031873"/>
          </a:xfrm>
          <a:prstGeom prst="rect">
            <a:avLst/>
          </a:prstGeom>
          <a:noFill/>
          <a:ln>
            <a:noFill/>
          </a:ln>
        </p:spPr>
        <p:txBody>
          <a:bodyPr wrap="square" rtlCol="0">
            <a:spAutoFit/>
          </a:bodyPr>
          <a:lstStyle/>
          <a:p>
            <a:pPr algn="ctr"/>
            <a:r>
              <a:rPr lang="ar-SA" sz="3200" dirty="0"/>
              <a:t>المبادئ الميكانيكية الاساسية لدقة ظهور </a:t>
            </a:r>
            <a:r>
              <a:rPr lang="ar-SA" sz="3200" dirty="0" smtClean="0"/>
              <a:t>الحركات</a:t>
            </a:r>
            <a:endParaRPr lang="ar-IQ" sz="3200" dirty="0"/>
          </a:p>
          <a:p>
            <a:pPr algn="r"/>
            <a:r>
              <a:rPr lang="ar-SA" sz="3200" dirty="0" smtClean="0">
                <a:solidFill>
                  <a:srgbClr val="FFFF00"/>
                </a:solidFill>
              </a:rPr>
              <a:t> </a:t>
            </a:r>
            <a:r>
              <a:rPr lang="ar-SA" sz="3200" dirty="0">
                <a:solidFill>
                  <a:srgbClr val="FFFF00"/>
                </a:solidFill>
              </a:rPr>
              <a:t>إن الأسس الميكانيكية الرياضية تعتمد على دراسة الحركة عن طريق تطبيق القوانين الميكانيكية على حركة الأجسام الرياضية، حيث أنه عندما يتحرك جسم الإنسان الرياضي سواء على الأرض أو في الهواء فإنه يخضع لبعض القوانين الطبيعية التي تحدد شكل </a:t>
            </a:r>
            <a:r>
              <a:rPr lang="ar-SA" sz="3200" dirty="0" smtClean="0">
                <a:solidFill>
                  <a:srgbClr val="FFFF00"/>
                </a:solidFill>
              </a:rPr>
              <a:t>الحركة</a:t>
            </a:r>
            <a:r>
              <a:rPr lang="ar-IQ" sz="3200" dirty="0" smtClean="0">
                <a:solidFill>
                  <a:srgbClr val="FFFF00"/>
                </a:solidFill>
              </a:rPr>
              <a:t>,</a:t>
            </a:r>
            <a:r>
              <a:rPr lang="ar-SA" sz="3200" dirty="0" smtClean="0">
                <a:solidFill>
                  <a:srgbClr val="FFFF00"/>
                </a:solidFill>
              </a:rPr>
              <a:t> </a:t>
            </a:r>
            <a:r>
              <a:rPr lang="ar-SA" sz="3200" dirty="0">
                <a:solidFill>
                  <a:srgbClr val="FFFF00"/>
                </a:solidFill>
              </a:rPr>
              <a:t>فالجسم يقوم ببذل قوة عضلية داخلية للتغلب على المقاومات الخارجية مثل الجاذبية </a:t>
            </a:r>
            <a:endParaRPr lang="en-US" sz="3200" dirty="0" smtClean="0">
              <a:solidFill>
                <a:srgbClr val="FFFF00"/>
              </a:solidFill>
            </a:endParaRPr>
          </a:p>
          <a:p>
            <a:pPr algn="r"/>
            <a:r>
              <a:rPr lang="ar-SA" sz="3200" dirty="0" smtClean="0">
                <a:solidFill>
                  <a:srgbClr val="FFFF00"/>
                </a:solidFill>
              </a:rPr>
              <a:t>الأرضية </a:t>
            </a:r>
            <a:r>
              <a:rPr lang="ar-SA" sz="3200" dirty="0">
                <a:solidFill>
                  <a:srgbClr val="FFFF00"/>
                </a:solidFill>
              </a:rPr>
              <a:t>والاحتكاك ومقاومة الهواء لإنجاز الحركات </a:t>
            </a:r>
            <a:r>
              <a:rPr lang="ar-SA" sz="3200" dirty="0" smtClean="0">
                <a:solidFill>
                  <a:srgbClr val="FFFF00"/>
                </a:solidFill>
              </a:rPr>
              <a:t>الرياضية.</a:t>
            </a:r>
            <a:endParaRPr lang="en-US" sz="3200" dirty="0" smtClean="0">
              <a:solidFill>
                <a:srgbClr val="FFFF00"/>
              </a:solidFill>
            </a:endParaRPr>
          </a:p>
          <a:p>
            <a:pPr algn="r"/>
            <a:r>
              <a:rPr lang="en-US" sz="3200" dirty="0" smtClean="0">
                <a:solidFill>
                  <a:srgbClr val="FFFF00"/>
                </a:solidFill>
              </a:rPr>
              <a:t>   </a:t>
            </a:r>
          </a:p>
          <a:p>
            <a:pPr algn="r"/>
            <a:r>
              <a:rPr lang="ar-SA" sz="3200" dirty="0" smtClean="0">
                <a:solidFill>
                  <a:srgbClr val="FFFF00"/>
                </a:solidFill>
              </a:rPr>
              <a:t> </a:t>
            </a:r>
            <a:endParaRPr lang="ar-SA" sz="3200" dirty="0">
              <a:solidFill>
                <a:srgbClr val="FFFF00"/>
              </a:solidFill>
            </a:endParaRPr>
          </a:p>
        </p:txBody>
      </p:sp>
    </p:spTree>
    <p:extLst>
      <p:ext uri="{BB962C8B-B14F-4D97-AF65-F5344CB8AC3E}">
        <p14:creationId xmlns:p14="http://schemas.microsoft.com/office/powerpoint/2010/main" val="1592664156"/>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camera.wav"/>
          </p:stSnd>
        </p:sndAc>
      </p:transition>
    </mc:Choice>
    <mc:Fallback xmlns="">
      <p:transition spd="slow">
        <p:fade/>
        <p:sndAc>
          <p:stSnd>
            <p:snd r:embed="rId4" name="camera.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63047" y="225468"/>
            <a:ext cx="11624153" cy="6383286"/>
          </a:xfrm>
          <a:prstGeom prst="rect">
            <a:avLst/>
          </a:prstGeom>
        </p:spPr>
        <p:txBody>
          <a:bodyPr wrap="square">
            <a:spAutoFit/>
          </a:bodyPr>
          <a:lstStyle/>
          <a:p>
            <a:pPr algn="r" rtl="1">
              <a:lnSpc>
                <a:spcPct val="115000"/>
              </a:lnSpc>
              <a:spcAft>
                <a:spcPts val="1000"/>
              </a:spcAft>
            </a:pPr>
            <a:r>
              <a:rPr lang="ar-SA" sz="3600" b="1" dirty="0">
                <a:solidFill>
                  <a:srgbClr val="FFFF00"/>
                </a:solidFill>
                <a:latin typeface="Calibri"/>
                <a:ea typeface="Calibri"/>
                <a:cs typeface="Arial"/>
              </a:rPr>
              <a:t>أهم </a:t>
            </a:r>
            <a:r>
              <a:rPr lang="ar-IQ" sz="3600" b="1" dirty="0" smtClean="0">
                <a:solidFill>
                  <a:srgbClr val="FFFF00"/>
                </a:solidFill>
                <a:latin typeface="Calibri"/>
                <a:ea typeface="Calibri"/>
                <a:cs typeface="Arial"/>
              </a:rPr>
              <a:t>انواع الحركات لدقة ظهور الحركات </a:t>
            </a:r>
          </a:p>
          <a:p>
            <a:pPr algn="r" rtl="1">
              <a:lnSpc>
                <a:spcPct val="115000"/>
              </a:lnSpc>
              <a:spcAft>
                <a:spcPts val="1000"/>
              </a:spcAft>
            </a:pPr>
            <a:r>
              <a:rPr lang="ar-IQ" sz="3600" b="1" dirty="0" smtClean="0">
                <a:solidFill>
                  <a:srgbClr val="FFFF00"/>
                </a:solidFill>
                <a:latin typeface="Calibri"/>
                <a:ea typeface="Calibri"/>
                <a:cs typeface="Arial"/>
              </a:rPr>
              <a:t>1- انواع الحركات</a:t>
            </a:r>
            <a:endParaRPr lang="en-US" sz="3600" b="1" dirty="0" smtClean="0">
              <a:solidFill>
                <a:srgbClr val="FFFF00"/>
              </a:solidFill>
              <a:latin typeface="Calibri"/>
              <a:ea typeface="Calibri"/>
              <a:cs typeface="Arial"/>
            </a:endParaRPr>
          </a:p>
          <a:p>
            <a:pPr algn="r" rtl="1">
              <a:lnSpc>
                <a:spcPct val="115000"/>
              </a:lnSpc>
              <a:spcAft>
                <a:spcPts val="1000"/>
              </a:spcAft>
            </a:pPr>
            <a:r>
              <a:rPr lang="ar-IQ" sz="2400" b="1" dirty="0" smtClean="0">
                <a:solidFill>
                  <a:srgbClr val="FF0000"/>
                </a:solidFill>
                <a:latin typeface="Calibri"/>
                <a:ea typeface="Calibri"/>
                <a:cs typeface="Arial"/>
              </a:rPr>
              <a:t>أ</a:t>
            </a:r>
            <a:r>
              <a:rPr lang="ar-SA" sz="2400" b="1" dirty="0" smtClean="0">
                <a:solidFill>
                  <a:srgbClr val="FF0000"/>
                </a:solidFill>
                <a:latin typeface="Calibri"/>
                <a:ea typeface="Calibri"/>
                <a:cs typeface="Arial"/>
              </a:rPr>
              <a:t> </a:t>
            </a:r>
            <a:r>
              <a:rPr lang="ar-SA" sz="2400" b="1" dirty="0">
                <a:solidFill>
                  <a:srgbClr val="FF0000"/>
                </a:solidFill>
                <a:latin typeface="Calibri"/>
                <a:ea typeface="Calibri"/>
                <a:cs typeface="Arial"/>
              </a:rPr>
              <a:t>- الحركة المستقيمة: </a:t>
            </a:r>
            <a:r>
              <a:rPr lang="ar-SA" b="1" dirty="0">
                <a:latin typeface="Calibri"/>
                <a:ea typeface="Calibri"/>
                <a:cs typeface="Arial"/>
              </a:rPr>
              <a:t>حيث يتحرك الجسم الرياضي من خلالها باعتبارها وحدة واحدة متكاملة؛ فإنه يتحرك بنفس الاتجاه وبنفس السرعة مثل رياضة التزحلق على الجليد أو رياضة ركوب الخيل أو رياضة ركوب الدراجة البخارية، حيث أنه في هذه الحالات تتحرك جميع أجزاء الجسم في خط مستقيم وبنفس السرعة، كما يطلق عليها الحركة الرياضية الخطية</a:t>
            </a:r>
            <a:r>
              <a:rPr lang="ar-SA" b="1" dirty="0" smtClean="0">
                <a:latin typeface="Calibri"/>
                <a:ea typeface="Calibri"/>
                <a:cs typeface="Arial"/>
              </a:rPr>
              <a:t>.</a:t>
            </a:r>
            <a:endParaRPr lang="ar-IQ" b="1" dirty="0" smtClean="0">
              <a:latin typeface="Calibri"/>
              <a:ea typeface="Calibri"/>
              <a:cs typeface="Arial"/>
            </a:endParaRPr>
          </a:p>
          <a:p>
            <a:pPr algn="r" rtl="1">
              <a:lnSpc>
                <a:spcPct val="115000"/>
              </a:lnSpc>
              <a:spcAft>
                <a:spcPts val="1000"/>
              </a:spcAft>
            </a:pPr>
            <a:r>
              <a:rPr lang="ar-IQ" sz="2400" b="1" dirty="0" smtClean="0">
                <a:solidFill>
                  <a:srgbClr val="FF0000"/>
                </a:solidFill>
                <a:latin typeface="Calibri"/>
                <a:ea typeface="Calibri"/>
                <a:cs typeface="Arial"/>
              </a:rPr>
              <a:t>ب</a:t>
            </a:r>
            <a:r>
              <a:rPr lang="ar-SA" sz="2400" b="1" dirty="0" smtClean="0">
                <a:solidFill>
                  <a:srgbClr val="FF0000"/>
                </a:solidFill>
                <a:latin typeface="Calibri"/>
                <a:ea typeface="Calibri"/>
                <a:cs typeface="Arial"/>
              </a:rPr>
              <a:t> </a:t>
            </a:r>
            <a:r>
              <a:rPr lang="ar-SA" sz="2400" b="1" dirty="0">
                <a:solidFill>
                  <a:srgbClr val="FF0000"/>
                </a:solidFill>
                <a:latin typeface="Calibri"/>
                <a:ea typeface="Calibri"/>
                <a:cs typeface="Arial"/>
              </a:rPr>
              <a:t>- الحركة الدورانية: </a:t>
            </a:r>
            <a:r>
              <a:rPr lang="ar-SA" b="1" dirty="0">
                <a:latin typeface="Calibri"/>
                <a:ea typeface="Calibri"/>
                <a:cs typeface="Arial"/>
              </a:rPr>
              <a:t>حيث يقصد بها هي عبارة عن دوران الجسم حول محور محدد وثابت، مثل مهارات لاعبين الغطس، مهارات لاعبين الجمباز، مهارات القفز بالزانة، حيث تدور أجزاء الجسم حول محور حقيقي أو محور وهمي</a:t>
            </a:r>
            <a:r>
              <a:rPr lang="ar-SA" b="1" dirty="0" smtClean="0">
                <a:latin typeface="Calibri"/>
                <a:ea typeface="Calibri"/>
                <a:cs typeface="Arial"/>
              </a:rPr>
              <a:t>.</a:t>
            </a:r>
            <a:endParaRPr lang="en-US" b="1" dirty="0" smtClean="0">
              <a:latin typeface="Calibri"/>
              <a:ea typeface="Calibri"/>
              <a:cs typeface="Arial"/>
            </a:endParaRPr>
          </a:p>
          <a:p>
            <a:pPr algn="r" rtl="1">
              <a:lnSpc>
                <a:spcPct val="115000"/>
              </a:lnSpc>
              <a:spcAft>
                <a:spcPts val="1000"/>
              </a:spcAft>
            </a:pPr>
            <a:r>
              <a:rPr lang="ar-IQ" sz="2400" b="1" dirty="0" smtClean="0">
                <a:solidFill>
                  <a:srgbClr val="FF0000"/>
                </a:solidFill>
                <a:latin typeface="Calibri"/>
                <a:ea typeface="Calibri"/>
                <a:cs typeface="Arial"/>
              </a:rPr>
              <a:t>ج</a:t>
            </a:r>
            <a:r>
              <a:rPr lang="ar-SA" sz="2400" b="1" dirty="0" smtClean="0">
                <a:solidFill>
                  <a:srgbClr val="FF0000"/>
                </a:solidFill>
                <a:latin typeface="Calibri"/>
                <a:ea typeface="Calibri"/>
                <a:cs typeface="Arial"/>
              </a:rPr>
              <a:t> </a:t>
            </a:r>
            <a:r>
              <a:rPr lang="ar-SA" sz="2400" b="1" dirty="0">
                <a:solidFill>
                  <a:srgbClr val="FF0000"/>
                </a:solidFill>
                <a:latin typeface="Calibri"/>
                <a:ea typeface="Calibri"/>
                <a:cs typeface="Arial"/>
              </a:rPr>
              <a:t>- الحركة المستقيمة الدورانية: </a:t>
            </a:r>
            <a:r>
              <a:rPr lang="ar-SA" b="1" dirty="0">
                <a:latin typeface="Calibri"/>
                <a:ea typeface="Calibri"/>
                <a:cs typeface="Arial"/>
              </a:rPr>
              <a:t>حيث تعتبر مزيج من النوعين (الحركة المستقيمة، الحركة الدورانية)، حيث تظهر عند دوران الجسم مع انتقاله لمسافة أفقية أو مسافة رأسية معينة، مثل لاعب الغطس يدور جسمه حور محور وهمي، وفي الوقت نفسه يتجه الجسم في حركة خطية باتجاه الأسفل نتيجة تأثير الجاذبية الأرضية</a:t>
            </a:r>
            <a:r>
              <a:rPr lang="ar-SA" b="1" dirty="0" smtClean="0">
                <a:latin typeface="Calibri"/>
                <a:ea typeface="Calibri"/>
                <a:cs typeface="Arial"/>
              </a:rPr>
              <a:t>.</a:t>
            </a:r>
            <a:endParaRPr lang="en-US" b="1" dirty="0" smtClean="0">
              <a:latin typeface="Calibri"/>
              <a:ea typeface="Calibri"/>
              <a:cs typeface="Arial"/>
            </a:endParaRPr>
          </a:p>
          <a:p>
            <a:pPr algn="r" rtl="1">
              <a:lnSpc>
                <a:spcPct val="115000"/>
              </a:lnSpc>
              <a:spcAft>
                <a:spcPts val="1000"/>
              </a:spcAft>
            </a:pPr>
            <a:r>
              <a:rPr lang="ar-IQ" sz="2400" b="1" dirty="0" smtClean="0">
                <a:solidFill>
                  <a:srgbClr val="FF0000"/>
                </a:solidFill>
                <a:latin typeface="Calibri"/>
                <a:ea typeface="Calibri"/>
                <a:cs typeface="Arial"/>
              </a:rPr>
              <a:t>د</a:t>
            </a:r>
            <a:r>
              <a:rPr lang="ar-SA" sz="2400" b="1" dirty="0" smtClean="0">
                <a:solidFill>
                  <a:srgbClr val="FF0000"/>
                </a:solidFill>
                <a:latin typeface="Calibri"/>
                <a:ea typeface="Calibri"/>
                <a:cs typeface="Arial"/>
              </a:rPr>
              <a:t>-</a:t>
            </a:r>
            <a:r>
              <a:rPr lang="ar-IQ" sz="2400" b="1" dirty="0" smtClean="0">
                <a:solidFill>
                  <a:srgbClr val="FF0000"/>
                </a:solidFill>
                <a:latin typeface="Calibri"/>
                <a:ea typeface="Calibri"/>
                <a:cs typeface="Arial"/>
              </a:rPr>
              <a:t> </a:t>
            </a:r>
            <a:r>
              <a:rPr lang="ar-SA" sz="2400" b="1" dirty="0" smtClean="0">
                <a:solidFill>
                  <a:srgbClr val="FF0000"/>
                </a:solidFill>
                <a:latin typeface="Calibri"/>
                <a:ea typeface="Calibri"/>
                <a:cs typeface="Arial"/>
              </a:rPr>
              <a:t>قاعدة </a:t>
            </a:r>
            <a:r>
              <a:rPr lang="ar-SA" sz="2400" b="1" dirty="0">
                <a:solidFill>
                  <a:srgbClr val="FF0000"/>
                </a:solidFill>
                <a:latin typeface="Calibri"/>
                <a:ea typeface="Calibri"/>
                <a:cs typeface="Arial"/>
              </a:rPr>
              <a:t>الارتكاز ومركز ثقل جسم الإنسان: </a:t>
            </a:r>
            <a:r>
              <a:rPr lang="ar-SA" b="1" dirty="0">
                <a:latin typeface="Calibri"/>
                <a:ea typeface="Calibri"/>
                <a:cs typeface="Arial"/>
              </a:rPr>
              <a:t>حيث يعتبر مركز ثقل الجسم نقطة وهمية يتمركز حولها كتل أجزاء الجسم المختلفة أثناء الأداء الحركي، ففي حالة وجود الحاجة إلى متابعة تحرك الجسم في مهارة رياضية محددة فإننا نستطيع أن نقوم بمتابعة حركة النقطة المعبرة عن مركز الثقل بدلاً من متابعة أجزاء الجسم المختلفة</a:t>
            </a:r>
            <a:r>
              <a:rPr lang="ar-SA" b="1" dirty="0" smtClean="0">
                <a:latin typeface="Calibri"/>
                <a:ea typeface="Calibri"/>
                <a:cs typeface="Arial"/>
              </a:rPr>
              <a:t>.</a:t>
            </a:r>
            <a:endParaRPr lang="ar-IQ" b="1" dirty="0" smtClean="0">
              <a:latin typeface="Calibri"/>
              <a:ea typeface="Calibri"/>
              <a:cs typeface="Arial"/>
            </a:endParaRPr>
          </a:p>
          <a:p>
            <a:pPr algn="r" rtl="1">
              <a:lnSpc>
                <a:spcPct val="115000"/>
              </a:lnSpc>
              <a:spcAft>
                <a:spcPts val="1000"/>
              </a:spcAft>
            </a:pPr>
            <a:endParaRPr lang="en-US" b="1" dirty="0" smtClean="0">
              <a:latin typeface="Calibri"/>
              <a:ea typeface="Calibri"/>
              <a:cs typeface="Arial"/>
            </a:endParaRPr>
          </a:p>
        </p:txBody>
      </p:sp>
    </p:spTree>
    <p:extLst>
      <p:ext uri="{BB962C8B-B14F-4D97-AF65-F5344CB8AC3E}">
        <p14:creationId xmlns:p14="http://schemas.microsoft.com/office/powerpoint/2010/main" val="2734368093"/>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ربع نص 8"/>
          <p:cNvSpPr txBox="1"/>
          <p:nvPr/>
        </p:nvSpPr>
        <p:spPr>
          <a:xfrm>
            <a:off x="463462" y="187889"/>
            <a:ext cx="11098061" cy="5016758"/>
          </a:xfrm>
          <a:prstGeom prst="rect">
            <a:avLst/>
          </a:prstGeom>
          <a:noFill/>
        </p:spPr>
        <p:txBody>
          <a:bodyPr wrap="square" rtlCol="0">
            <a:spAutoFit/>
          </a:bodyPr>
          <a:lstStyle/>
          <a:p>
            <a:pPr algn="r"/>
            <a:r>
              <a:rPr lang="ar-IQ" sz="3200" b="1" dirty="0" smtClean="0">
                <a:solidFill>
                  <a:srgbClr val="FFFF00"/>
                </a:solidFill>
              </a:rPr>
              <a:t>اهم </a:t>
            </a:r>
            <a:r>
              <a:rPr lang="ar-IQ" sz="3200" b="1" dirty="0" smtClean="0">
                <a:solidFill>
                  <a:srgbClr val="FFFF00"/>
                </a:solidFill>
              </a:rPr>
              <a:t>المبادئ الاساسية لدقة ظهور الحركات هي:-</a:t>
            </a:r>
          </a:p>
          <a:p>
            <a:pPr algn="r"/>
            <a:r>
              <a:rPr lang="ar-IQ" sz="3600" dirty="0" smtClean="0"/>
              <a:t>اولاً:- </a:t>
            </a:r>
            <a:r>
              <a:rPr lang="ar-IQ" sz="3600" dirty="0" smtClean="0"/>
              <a:t>لا يتحرك </a:t>
            </a:r>
            <a:r>
              <a:rPr lang="ar-IQ" sz="3600" dirty="0" smtClean="0"/>
              <a:t>الجسم الا اذا كان مقدار القوة </a:t>
            </a:r>
            <a:r>
              <a:rPr lang="ar-IQ" sz="3600" dirty="0" smtClean="0"/>
              <a:t>المؤثرة فيه </a:t>
            </a:r>
            <a:r>
              <a:rPr lang="ar-IQ" sz="3600" dirty="0" smtClean="0"/>
              <a:t>كافية للتغلب على قصوره الذاتي وعلى </a:t>
            </a:r>
            <a:r>
              <a:rPr lang="ar-IQ" sz="3600" dirty="0"/>
              <a:t>المقاومات المحاحبة لحركة الجسم</a:t>
            </a:r>
            <a:endParaRPr lang="en-US" sz="3600" dirty="0" smtClean="0"/>
          </a:p>
          <a:p>
            <a:pPr algn="r"/>
            <a:r>
              <a:rPr lang="ar-IQ" sz="3600" dirty="0" smtClean="0"/>
              <a:t>ثانياً</a:t>
            </a:r>
            <a:r>
              <a:rPr lang="ar-IQ" sz="3600" dirty="0" smtClean="0"/>
              <a:t>:- تحقيق المدى الحركي والقوة المبذولة المطلوبة للمفصل او المفاصل المشاركة في الحركة يجب ان يناسب نوع الحركة المطلوبة (تهديف كرة السلة, رمي الرمح)</a:t>
            </a:r>
          </a:p>
          <a:p>
            <a:pPr algn="r"/>
            <a:r>
              <a:rPr lang="ar-IQ" sz="3600" dirty="0" smtClean="0"/>
              <a:t>ثالثاً:- انسيابية الحركة</a:t>
            </a:r>
          </a:p>
          <a:p>
            <a:pPr algn="r"/>
            <a:r>
              <a:rPr lang="ar-IQ" sz="3600" dirty="0" smtClean="0"/>
              <a:t>رابعاً:- تسلسل مشاركة اجزاء الجسم أي مبدأ تجميع القوى الداخلية </a:t>
            </a:r>
            <a:r>
              <a:rPr lang="ar-IQ" sz="3600" dirty="0" smtClean="0"/>
              <a:t>لأجزاء </a:t>
            </a:r>
            <a:r>
              <a:rPr lang="ar-IQ" sz="3600" dirty="0" smtClean="0"/>
              <a:t>الجسم بدقة عالية</a:t>
            </a:r>
          </a:p>
        </p:txBody>
      </p:sp>
    </p:spTree>
    <p:extLst>
      <p:ext uri="{BB962C8B-B14F-4D97-AF65-F5344CB8AC3E}">
        <p14:creationId xmlns:p14="http://schemas.microsoft.com/office/powerpoint/2010/main" val="1745011690"/>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1634" y="526093"/>
            <a:ext cx="11387467" cy="4832092"/>
          </a:xfrm>
          <a:prstGeom prst="rect">
            <a:avLst/>
          </a:prstGeom>
          <a:noFill/>
        </p:spPr>
        <p:txBody>
          <a:bodyPr wrap="square" rtlCol="0">
            <a:spAutoFit/>
          </a:bodyPr>
          <a:lstStyle/>
          <a:p>
            <a:pPr algn="r"/>
            <a:r>
              <a:rPr lang="ar-IQ" sz="2800" b="1" dirty="0" smtClean="0">
                <a:solidFill>
                  <a:srgbClr val="FFFF00"/>
                </a:solidFill>
              </a:rPr>
              <a:t>2</a:t>
            </a:r>
            <a:r>
              <a:rPr lang="ar-SA" sz="2800" b="1" dirty="0" smtClean="0">
                <a:solidFill>
                  <a:srgbClr val="FFFF00"/>
                </a:solidFill>
              </a:rPr>
              <a:t>- ديناميكية الحركة</a:t>
            </a:r>
            <a:r>
              <a:rPr lang="ar-IQ" sz="2800" b="1" dirty="0" smtClean="0">
                <a:solidFill>
                  <a:srgbClr val="FFFF00"/>
                </a:solidFill>
              </a:rPr>
              <a:t>(وزن الحركة)</a:t>
            </a:r>
            <a:r>
              <a:rPr lang="ar-SA" sz="2800" b="1" dirty="0" smtClean="0">
                <a:solidFill>
                  <a:srgbClr val="FFFF00"/>
                </a:solidFill>
              </a:rPr>
              <a:t>.</a:t>
            </a:r>
            <a:endParaRPr lang="ar-SA" sz="2800" b="1" dirty="0">
              <a:solidFill>
                <a:srgbClr val="FFFF00"/>
              </a:solidFill>
            </a:endParaRPr>
          </a:p>
          <a:p>
            <a:pPr algn="r"/>
            <a:r>
              <a:rPr lang="ar-SA" sz="2800" dirty="0"/>
              <a:t>يفهم من اصطلاح وزن الحركة انه حركة الأجزاء المترابطة لمهارة ما ويعني الفترات المتبادلة بين الشد والاسترخاء اللذين يكونان المهارة ، وتعتبر انسيابية الفترة بين الشد والاسترخاء وعدم ظهور حدود واضحة بينهما أحسن علاقة لحركة الأجزاء المترابطة المكونة للمهارة ، </a:t>
            </a:r>
            <a:endParaRPr lang="ar-IQ" sz="2800" dirty="0" smtClean="0"/>
          </a:p>
          <a:p>
            <a:pPr algn="r"/>
            <a:r>
              <a:rPr lang="ar-SA" sz="2800" dirty="0" smtClean="0"/>
              <a:t>وزن </a:t>
            </a:r>
            <a:r>
              <a:rPr lang="ar-SA" sz="2800" dirty="0"/>
              <a:t>الحركة "بأنه الفترة الزمنية بين مراحل المهارة والتداخل بين أجزائها وكذلك العلاقة بين شد </a:t>
            </a:r>
            <a:endParaRPr lang="en-US" sz="2800" dirty="0" smtClean="0"/>
          </a:p>
          <a:p>
            <a:pPr algn="r"/>
            <a:r>
              <a:rPr lang="ar-IQ" sz="2800" dirty="0" smtClean="0"/>
              <a:t>واسترخاء العضلات.</a:t>
            </a:r>
          </a:p>
          <a:p>
            <a:pPr algn="r"/>
            <a:r>
              <a:rPr lang="ar-IQ" sz="2800" b="1" dirty="0" smtClean="0">
                <a:solidFill>
                  <a:srgbClr val="FFFF00"/>
                </a:solidFill>
              </a:rPr>
              <a:t>3- التوقع الذاتي(التوقع الحركي):</a:t>
            </a:r>
          </a:p>
          <a:p>
            <a:pPr algn="r"/>
            <a:r>
              <a:rPr lang="ar-IQ" sz="2800" dirty="0" smtClean="0"/>
              <a:t>التوقع الذاتي من الناحية الميكانيكية يعني قدرة اللاعب على تحديد موقع مركز ثقل جسمه ووضعة في </a:t>
            </a:r>
            <a:endParaRPr lang="en-US" sz="2800" dirty="0" smtClean="0"/>
          </a:p>
          <a:p>
            <a:pPr algn="r"/>
            <a:r>
              <a:rPr lang="ar-IQ" sz="2800" dirty="0"/>
              <a:t>الموقع المناسب في قاعدة الاستناد , والتوقع الحركي له علاقة بالاتزان الحركي </a:t>
            </a:r>
            <a:endParaRPr lang="en-US" sz="2800" dirty="0"/>
          </a:p>
          <a:p>
            <a:pPr algn="r"/>
            <a:r>
              <a:rPr lang="ar-IQ" sz="2800" dirty="0" smtClean="0"/>
              <a:t>  </a:t>
            </a:r>
          </a:p>
          <a:p>
            <a:pPr algn="r"/>
            <a:r>
              <a:rPr lang="ar-IQ" sz="2800" dirty="0" smtClean="0"/>
              <a:t>                          </a:t>
            </a:r>
            <a:endParaRPr lang="en-US" sz="2800" dirty="0" smtClean="0"/>
          </a:p>
        </p:txBody>
      </p:sp>
    </p:spTree>
    <p:extLst>
      <p:ext uri="{BB962C8B-B14F-4D97-AF65-F5344CB8AC3E}">
        <p14:creationId xmlns:p14="http://schemas.microsoft.com/office/powerpoint/2010/main" val="2982583247"/>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25676" y="218364"/>
            <a:ext cx="11511419" cy="4154984"/>
          </a:xfrm>
          <a:prstGeom prst="rect">
            <a:avLst/>
          </a:prstGeom>
          <a:noFill/>
        </p:spPr>
        <p:txBody>
          <a:bodyPr wrap="square" rtlCol="0">
            <a:spAutoFit/>
          </a:bodyPr>
          <a:lstStyle/>
          <a:p>
            <a:pPr algn="r" rtl="1"/>
            <a:r>
              <a:rPr lang="ar-IQ" sz="3200" b="1" dirty="0" smtClean="0">
                <a:solidFill>
                  <a:srgbClr val="FFFF00"/>
                </a:solidFill>
              </a:rPr>
              <a:t>4- </a:t>
            </a:r>
            <a:r>
              <a:rPr lang="ar-IQ" sz="3200" b="1" dirty="0">
                <a:solidFill>
                  <a:srgbClr val="FFFF00"/>
                </a:solidFill>
              </a:rPr>
              <a:t>التوازن :-</a:t>
            </a:r>
          </a:p>
          <a:p>
            <a:pPr algn="r" rtl="1"/>
            <a:r>
              <a:rPr lang="ar-IQ" sz="2800" dirty="0"/>
              <a:t>هناك العديد من الأنشطة الرياضية التي تعتمد بدرجة كبيرة على صفة التوازن مثل </a:t>
            </a:r>
            <a:r>
              <a:rPr lang="ar-IQ" sz="2800" dirty="0">
                <a:solidFill>
                  <a:srgbClr val="FFFF00"/>
                </a:solidFill>
              </a:rPr>
              <a:t>رياضة الجمباز والغطس </a:t>
            </a:r>
            <a:r>
              <a:rPr lang="ar-IQ" sz="2800" dirty="0"/>
              <a:t>كما ان التوازن يمثل عاملاً مهماً في الرياضات التي تتميز </a:t>
            </a:r>
            <a:r>
              <a:rPr lang="ar-IQ" sz="2800" dirty="0" smtClean="0"/>
              <a:t>بالاحتكاك </a:t>
            </a:r>
            <a:r>
              <a:rPr lang="ar-IQ" sz="2800" dirty="0"/>
              <a:t>الجسماني كالمصارعة والجودو وتعني كلمة توازن أن يستطيع الفرد </a:t>
            </a:r>
            <a:r>
              <a:rPr lang="ar-IQ" sz="2800" dirty="0" smtClean="0"/>
              <a:t>لاحتفاظ </a:t>
            </a:r>
            <a:r>
              <a:rPr lang="ar-IQ" sz="2800" dirty="0"/>
              <a:t>بجسمه في حالة طبيعية </a:t>
            </a:r>
            <a:r>
              <a:rPr lang="ar-IQ" sz="2800" dirty="0" smtClean="0"/>
              <a:t>(الاتزان) </a:t>
            </a:r>
            <a:r>
              <a:rPr lang="ar-IQ" sz="2800" dirty="0"/>
              <a:t>وتمكنه من </a:t>
            </a:r>
            <a:r>
              <a:rPr lang="ar-IQ" sz="2800" dirty="0" smtClean="0"/>
              <a:t>الاستجابة </a:t>
            </a:r>
            <a:r>
              <a:rPr lang="ar-IQ" sz="2800" dirty="0"/>
              <a:t>السريعة . وهذا يتطلب سيطرة تامة على الأجهزة العضوية من الناحيتين العضلية والعصبية .كما أنَّ التوازن يتطلب القدرة على الإحساس بالمكان والإبعاد ، سواء أكان ذلك </a:t>
            </a:r>
            <a:r>
              <a:rPr lang="ar-IQ" sz="2800" dirty="0" smtClean="0"/>
              <a:t>باستخدام </a:t>
            </a:r>
            <a:r>
              <a:rPr lang="ar-IQ" sz="2800" dirty="0"/>
              <a:t>البصر أم بدونه عصبياً وذهنياً </a:t>
            </a:r>
            <a:r>
              <a:rPr lang="ar-IQ" sz="2800" dirty="0" smtClean="0"/>
              <a:t>.</a:t>
            </a:r>
          </a:p>
          <a:p>
            <a:pPr algn="r" rtl="1"/>
            <a:endParaRPr lang="ar-IQ" sz="2800" dirty="0"/>
          </a:p>
          <a:p>
            <a:pPr algn="r" rtl="1"/>
            <a:r>
              <a:rPr lang="ar-IQ" sz="3600" dirty="0" smtClean="0">
                <a:solidFill>
                  <a:srgbClr val="FFFF00"/>
                </a:solidFill>
              </a:rPr>
              <a:t> </a:t>
            </a:r>
            <a:endParaRPr lang="ar-SA" sz="3600" dirty="0">
              <a:solidFill>
                <a:srgbClr val="FFFF00"/>
              </a:solidFill>
            </a:endParaRPr>
          </a:p>
        </p:txBody>
      </p:sp>
    </p:spTree>
    <p:extLst>
      <p:ext uri="{BB962C8B-B14F-4D97-AF65-F5344CB8AC3E}">
        <p14:creationId xmlns:p14="http://schemas.microsoft.com/office/powerpoint/2010/main" val="913500802"/>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36320" y="388307"/>
            <a:ext cx="10058400" cy="613775"/>
          </a:xfrm>
        </p:spPr>
        <p:txBody>
          <a:bodyPr/>
          <a:lstStyle/>
          <a:p>
            <a:pPr algn="ctr"/>
            <a:r>
              <a:rPr lang="ar-SA" sz="3200" b="1" dirty="0">
                <a:solidFill>
                  <a:srgbClr val="FFFF00"/>
                </a:solidFill>
              </a:rPr>
              <a:t> أهمية التوازن:-</a:t>
            </a:r>
          </a:p>
        </p:txBody>
      </p:sp>
      <p:sp>
        <p:nvSpPr>
          <p:cNvPr id="3" name="عنوان فرعي 2"/>
          <p:cNvSpPr>
            <a:spLocks noGrp="1"/>
          </p:cNvSpPr>
          <p:nvPr>
            <p:ph type="subTitle" idx="1"/>
          </p:nvPr>
        </p:nvSpPr>
        <p:spPr>
          <a:xfrm>
            <a:off x="438412" y="964503"/>
            <a:ext cx="11436262" cy="4759891"/>
          </a:xfrm>
        </p:spPr>
        <p:txBody>
          <a:bodyPr>
            <a:normAutofit lnSpcReduction="10000"/>
          </a:bodyPr>
          <a:lstStyle/>
          <a:p>
            <a:pPr algn="r"/>
            <a:r>
              <a:rPr lang="ar-SA" sz="2800" dirty="0"/>
              <a:t> 1   يعد عنصر هاماً في العديد من الأنشطة الرياضية .</a:t>
            </a:r>
          </a:p>
          <a:p>
            <a:pPr algn="r"/>
            <a:r>
              <a:rPr lang="ar-SA" sz="2800" dirty="0"/>
              <a:t>  2- تمثل العامل الأساس في كثير من الرياضات كالجمباز(البالية والانزلاق على الجليد والغطس- والدراجات ....الخ) .</a:t>
            </a:r>
          </a:p>
          <a:p>
            <a:pPr algn="r"/>
            <a:r>
              <a:rPr lang="ar-SA" sz="2800" dirty="0"/>
              <a:t> 3 - له تأثير واضح في رياضات </a:t>
            </a:r>
            <a:r>
              <a:rPr lang="ar-SA" sz="2800" dirty="0" smtClean="0"/>
              <a:t>الاحتكاك </a:t>
            </a:r>
            <a:r>
              <a:rPr lang="ar-SA" sz="2800" dirty="0"/>
              <a:t>كالمصارعة .</a:t>
            </a:r>
          </a:p>
          <a:p>
            <a:pPr algn="r"/>
            <a:r>
              <a:rPr lang="ar-IQ" sz="2800" dirty="0" smtClean="0"/>
              <a:t>4</a:t>
            </a:r>
            <a:r>
              <a:rPr lang="ar-SA" sz="2800" dirty="0" smtClean="0"/>
              <a:t> </a:t>
            </a:r>
            <a:r>
              <a:rPr lang="ar-SA" sz="2800" dirty="0"/>
              <a:t>– يسهم في تحسين وترقية مستوى أداء الفرد .</a:t>
            </a:r>
          </a:p>
          <a:p>
            <a:pPr algn="r"/>
            <a:r>
              <a:rPr lang="ar-IQ" sz="2800" dirty="0" smtClean="0"/>
              <a:t>5</a:t>
            </a:r>
            <a:r>
              <a:rPr lang="ar-SA" sz="2800" dirty="0" smtClean="0"/>
              <a:t>- </a:t>
            </a:r>
            <a:r>
              <a:rPr lang="ar-SA" sz="2800" dirty="0"/>
              <a:t>يرتبط بالعديد من الصفات البدنية كالقوة </a:t>
            </a:r>
            <a:r>
              <a:rPr lang="ar-SA" sz="2800" dirty="0">
                <a:solidFill>
                  <a:srgbClr val="FFFF00"/>
                </a:solidFill>
              </a:rPr>
              <a:t>. </a:t>
            </a:r>
            <a:endParaRPr lang="ar-IQ" sz="2800" dirty="0" smtClean="0">
              <a:solidFill>
                <a:srgbClr val="FFFF00"/>
              </a:solidFill>
            </a:endParaRPr>
          </a:p>
          <a:p>
            <a:pPr algn="ctr"/>
            <a:r>
              <a:rPr lang="ar-SA" sz="3300" b="1" dirty="0">
                <a:solidFill>
                  <a:srgbClr val="FF0000"/>
                </a:solidFill>
              </a:rPr>
              <a:t>كما يتوازن جسم الإنسان من ناحيتين هما:-</a:t>
            </a:r>
          </a:p>
          <a:p>
            <a:pPr algn="r"/>
            <a:r>
              <a:rPr lang="ar-SA" sz="2800" b="1" dirty="0" smtClean="0">
                <a:solidFill>
                  <a:srgbClr val="FF0000"/>
                </a:solidFill>
                <a:effectLst/>
              </a:rPr>
              <a:t>1-الناحية </a:t>
            </a:r>
            <a:r>
              <a:rPr lang="ar-SA" sz="2800" b="1" dirty="0">
                <a:solidFill>
                  <a:srgbClr val="FF0000"/>
                </a:solidFill>
                <a:effectLst/>
              </a:rPr>
              <a:t>الميكانيكية:- </a:t>
            </a:r>
            <a:r>
              <a:rPr lang="ar-SA" sz="2800" dirty="0"/>
              <a:t>وتشمل في ذلك القوة الخارجية ، مثل الجاذبية الأرضية – الرياح – الاحتكاك ...الخ.</a:t>
            </a:r>
          </a:p>
          <a:p>
            <a:pPr algn="r"/>
            <a:r>
              <a:rPr lang="ar-SA" sz="2800" b="1" dirty="0" smtClean="0">
                <a:solidFill>
                  <a:srgbClr val="FF0000"/>
                </a:solidFill>
              </a:rPr>
              <a:t>2-الناحية </a:t>
            </a:r>
            <a:r>
              <a:rPr lang="ar-SA" sz="2800" b="1" dirty="0">
                <a:solidFill>
                  <a:srgbClr val="FF0000"/>
                </a:solidFill>
              </a:rPr>
              <a:t>الفسلجية:- </a:t>
            </a:r>
            <a:r>
              <a:rPr lang="ar-SA" sz="2800" dirty="0"/>
              <a:t>وتتمثل في سلامة الحواس أو المستقبلات الحسية.</a:t>
            </a:r>
          </a:p>
          <a:p>
            <a:pPr algn="r"/>
            <a:endParaRPr lang="ar-SA" sz="2800" dirty="0">
              <a:solidFill>
                <a:srgbClr val="FFFF00"/>
              </a:solidFill>
            </a:endParaRPr>
          </a:p>
        </p:txBody>
      </p:sp>
    </p:spTree>
    <p:extLst>
      <p:ext uri="{BB962C8B-B14F-4D97-AF65-F5344CB8AC3E}">
        <p14:creationId xmlns:p14="http://schemas.microsoft.com/office/powerpoint/2010/main" val="3471944876"/>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0522" y="977030"/>
            <a:ext cx="11260898" cy="369332"/>
          </a:xfrm>
          <a:prstGeom prst="rect">
            <a:avLst/>
          </a:prstGeom>
        </p:spPr>
        <p:txBody>
          <a:bodyPr wrap="square">
            <a:spAutoFit/>
          </a:bodyPr>
          <a:lstStyle/>
          <a:p>
            <a:pPr algn="r"/>
            <a:r>
              <a:rPr lang="ar-SA" dirty="0" smtClean="0"/>
              <a:t> </a:t>
            </a:r>
            <a:endParaRPr lang="ar-SA" dirty="0"/>
          </a:p>
        </p:txBody>
      </p:sp>
      <p:sp>
        <p:nvSpPr>
          <p:cNvPr id="3" name="مستطيل 2"/>
          <p:cNvSpPr/>
          <p:nvPr/>
        </p:nvSpPr>
        <p:spPr>
          <a:xfrm>
            <a:off x="638828" y="558059"/>
            <a:ext cx="11185741" cy="5016758"/>
          </a:xfrm>
          <a:prstGeom prst="rect">
            <a:avLst/>
          </a:prstGeom>
        </p:spPr>
        <p:txBody>
          <a:bodyPr wrap="square">
            <a:spAutoFit/>
          </a:bodyPr>
          <a:lstStyle/>
          <a:p>
            <a:pPr algn="r"/>
            <a:r>
              <a:rPr lang="ar-SA" b="1" dirty="0">
                <a:solidFill>
                  <a:srgbClr val="FFFF00"/>
                </a:solidFill>
              </a:rPr>
              <a:t> </a:t>
            </a:r>
            <a:r>
              <a:rPr lang="ar-SA" sz="3200" b="1" dirty="0">
                <a:solidFill>
                  <a:srgbClr val="FFFF00"/>
                </a:solidFill>
              </a:rPr>
              <a:t>أنواع التوازن :-</a:t>
            </a:r>
          </a:p>
          <a:p>
            <a:pPr algn="r"/>
            <a:r>
              <a:rPr lang="en-US" sz="3200" b="1" dirty="0" smtClean="0">
                <a:solidFill>
                  <a:srgbClr val="00B050"/>
                </a:solidFill>
              </a:rPr>
              <a:t>:-</a:t>
            </a:r>
            <a:r>
              <a:rPr lang="ar-SA" sz="3200" b="1" dirty="0" smtClean="0">
                <a:solidFill>
                  <a:srgbClr val="00B050"/>
                </a:solidFill>
              </a:rPr>
              <a:t>1-  </a:t>
            </a:r>
            <a:r>
              <a:rPr lang="ar-SA" sz="3200" b="1" dirty="0">
                <a:solidFill>
                  <a:srgbClr val="00B050"/>
                </a:solidFill>
              </a:rPr>
              <a:t>التوازن الثابت </a:t>
            </a:r>
            <a:endParaRPr lang="en-US" sz="3200" b="1" dirty="0" smtClean="0">
              <a:solidFill>
                <a:srgbClr val="00B050"/>
              </a:solidFill>
            </a:endParaRPr>
          </a:p>
          <a:p>
            <a:pPr algn="r"/>
            <a:r>
              <a:rPr lang="en-US" sz="3200" dirty="0" smtClean="0"/>
              <a:t>        </a:t>
            </a:r>
            <a:r>
              <a:rPr lang="ar-SA" sz="3200" dirty="0" smtClean="0"/>
              <a:t>وهو الاتزان الذي يحدث في أثناء ثبات الجسم ، ويعني القدرة التي تسمح بالبقاء في وضع ثابت أو القدرة على الاحتفاظ بثبات  الجسم دون سقوط أو اهتزاز عند اتخاذ أوضاع معينة كما هو عند اتخاذ وضع الميزان </a:t>
            </a:r>
            <a:r>
              <a:rPr lang="ar-IQ" sz="3200" dirty="0" smtClean="0"/>
              <a:t>،بحيث تكون محصلة القوة </a:t>
            </a:r>
            <a:r>
              <a:rPr lang="ar-IQ" sz="3200" dirty="0" err="1" smtClean="0"/>
              <a:t>المؤثره</a:t>
            </a:r>
            <a:r>
              <a:rPr lang="ar-IQ" sz="3200" dirty="0" smtClean="0"/>
              <a:t>(مجموع العزوم)يساوي صفراً مثل الوقوف على اليدين</a:t>
            </a:r>
            <a:r>
              <a:rPr lang="ar-SA" sz="3200" dirty="0" smtClean="0"/>
              <a:t>.</a:t>
            </a:r>
          </a:p>
          <a:p>
            <a:pPr algn="r"/>
            <a:r>
              <a:rPr lang="ar-SA" sz="3200" b="1" dirty="0" smtClean="0">
                <a:solidFill>
                  <a:srgbClr val="00B050"/>
                </a:solidFill>
              </a:rPr>
              <a:t>2- </a:t>
            </a:r>
            <a:r>
              <a:rPr lang="ar-SA" sz="3200" b="1" dirty="0">
                <a:solidFill>
                  <a:srgbClr val="00B050"/>
                </a:solidFill>
              </a:rPr>
              <a:t>التوازن الديناميكي ( الحركي) </a:t>
            </a:r>
            <a:endParaRPr lang="en-US" sz="3200" b="1" dirty="0" smtClean="0">
              <a:solidFill>
                <a:srgbClr val="00B050"/>
              </a:solidFill>
            </a:endParaRPr>
          </a:p>
          <a:p>
            <a:pPr algn="r"/>
            <a:r>
              <a:rPr lang="ar-SA" sz="3200" dirty="0" smtClean="0"/>
              <a:t>وهو الاتزان </a:t>
            </a:r>
            <a:r>
              <a:rPr lang="ar-SA" sz="3200" dirty="0"/>
              <a:t>المصاحب لحركة الجسم . ويعني القدرة على الاحتفاظ بالتوازن في أثناء أداء حركي كما في الألعاب الرياضية معظمها والمنازلات الفردية كما هو الحال عند المشي على عارضة مرتفعة </a:t>
            </a:r>
            <a:r>
              <a:rPr lang="ar-SA" dirty="0"/>
              <a:t>.</a:t>
            </a:r>
          </a:p>
        </p:txBody>
      </p:sp>
    </p:spTree>
    <p:extLst>
      <p:ext uri="{BB962C8B-B14F-4D97-AF65-F5344CB8AC3E}">
        <p14:creationId xmlns:p14="http://schemas.microsoft.com/office/powerpoint/2010/main" val="2904083724"/>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نجمة ذات 5 نقاط 3"/>
          <p:cNvSpPr/>
          <p:nvPr/>
        </p:nvSpPr>
        <p:spPr>
          <a:xfrm>
            <a:off x="1653433" y="0"/>
            <a:ext cx="8718117" cy="613149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a:solidFill>
                  <a:srgbClr val="FF0000"/>
                </a:solidFill>
              </a:rPr>
              <a:t>شكرا على أصغائكم</a:t>
            </a:r>
          </a:p>
          <a:p>
            <a:pPr algn="ctr"/>
            <a:endParaRPr lang="ar-SA" dirty="0"/>
          </a:p>
        </p:txBody>
      </p:sp>
    </p:spTree>
    <p:extLst>
      <p:ext uri="{BB962C8B-B14F-4D97-AF65-F5344CB8AC3E}">
        <p14:creationId xmlns:p14="http://schemas.microsoft.com/office/powerpoint/2010/main" val="3339319595"/>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ذرو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ذروة">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ذروة">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628</TotalTime>
  <Words>772</Words>
  <Application>Microsoft Office PowerPoint</Application>
  <PresentationFormat>مخصص</PresentationFormat>
  <Paragraphs>50</Paragraphs>
  <Slides>9</Slides>
  <Notes>1</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ذروة</vt:lpstr>
      <vt:lpstr>ورشة بعنوان  المبادئ الميكانيكية الاساسية لدقة ظهور الحركات </vt:lpstr>
      <vt:lpstr>عرض تقديمي في PowerPoint</vt:lpstr>
      <vt:lpstr>عرض تقديمي في PowerPoint</vt:lpstr>
      <vt:lpstr>عرض تقديمي في PowerPoint</vt:lpstr>
      <vt:lpstr>عرض تقديمي في PowerPoint</vt:lpstr>
      <vt:lpstr>عرض تقديمي في PowerPoint</vt:lpstr>
      <vt:lpstr> أهمية التوازن:-</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44</cp:revision>
  <dcterms:created xsi:type="dcterms:W3CDTF">2018-11-24T14:38:30Z</dcterms:created>
  <dcterms:modified xsi:type="dcterms:W3CDTF">2023-02-04T14:03:24Z</dcterms:modified>
</cp:coreProperties>
</file>