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308" r:id="rId2"/>
    <p:sldId id="316" r:id="rId3"/>
    <p:sldId id="317" r:id="rId4"/>
    <p:sldId id="318" r:id="rId5"/>
    <p:sldId id="319" r:id="rId6"/>
    <p:sldId id="320" r:id="rId7"/>
    <p:sldId id="313" r:id="rId8"/>
    <p:sldId id="312" r:id="rId9"/>
    <p:sldId id="311" r:id="rId10"/>
    <p:sldId id="314" r:id="rId11"/>
    <p:sldId id="31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2" autoAdjust="0"/>
  </p:normalViewPr>
  <p:slideViewPr>
    <p:cSldViewPr snapToGrid="0">
      <p:cViewPr>
        <p:scale>
          <a:sx n="76" d="100"/>
          <a:sy n="76" d="100"/>
        </p:scale>
        <p:origin x="-648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949B3B3-EE15-4558-9DBE-CEB79BB95710}" type="datetimeFigureOut">
              <a:rPr lang="ar-SA" smtClean="0"/>
              <a:t>10/07/1444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05C2E7B-2E9E-4D75-A2F9-2189636D9B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959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C2E7B-2E9E-4D75-A2F9-2189636D9B89}" type="slidenum">
              <a:rPr lang="ar-SA" smtClean="0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0147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C068D-A640-43DB-8D60-CC0770DE53B2}" type="slidenum">
              <a:rPr lang="ar-SA" altLang="ar-IQ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692CE-7B34-4996-9260-18E7B100A388}" type="slidenum">
              <a:rPr lang="ar-SA" altLang="ar-IQ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75EDD-CCD0-4018-A4B7-367590A0ED66}" type="slidenum">
              <a:rPr lang="ar-SA" altLang="ar-IQ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2B75351-725A-4B8A-91D6-599DB81A75B2}" type="slidenum">
              <a:rPr lang="ar-SA" altLang="ar-IQ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77B99-F3A2-4D67-B300-D4971B55C060}" type="slidenum">
              <a:rPr lang="ar-SA" altLang="ar-IQ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D178C-CE79-4DF6-B8E2-1C4F1F6548C0}" type="slidenum">
              <a:rPr lang="ar-SA" altLang="ar-IQ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9C74C-2AA2-417D-9612-FAE0CFFDE3BD}" type="slidenum">
              <a:rPr lang="ar-SA" altLang="ar-IQ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350E7-F42A-483D-8FAF-4B41B8DBBFBE}" type="slidenum">
              <a:rPr lang="ar-SA" altLang="ar-IQ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6E694-A87D-4FEA-8A8F-8302174D7341}" type="slidenum">
              <a:rPr lang="ar-SA" altLang="ar-IQ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A0447B-B752-4DA2-A4B2-11D8722B8E84}" type="slidenum">
              <a:rPr lang="ar-SA" altLang="ar-IQ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A7D33F-2FB9-4340-801C-8AC135A272D7}" type="slidenum">
              <a:rPr lang="ar-SA" altLang="ar-IQ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  <a:latin typeface="Arial" pitchFamily="34" charset="0"/>
              <a:cs typeface="Simplified Arabic" pitchFamily="18" charset="-78"/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  <a:latin typeface="Arial" pitchFamily="34" charset="0"/>
              <a:cs typeface="Simplified Arabic" pitchFamily="18" charset="-78"/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117A0-2758-4A8F-86B0-B63BFAAB09DB}" type="slidenum">
              <a:rPr lang="ar-SA" altLang="ar-IQ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Simplified Arabic" pitchFamily="18" charset="-7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  <a:latin typeface="Arial" pitchFamily="34" charset="0"/>
              <a:cs typeface="Simplified Arabic" pitchFamily="18" charset="-78"/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6762" y="2517732"/>
            <a:ext cx="10972800" cy="2893512"/>
          </a:xfrm>
        </p:spPr>
        <p:txBody>
          <a:bodyPr>
            <a:normAutofit fontScale="77500" lnSpcReduction="20000"/>
          </a:bodyPr>
          <a:lstStyle/>
          <a:p>
            <a:pPr algn="ctr"/>
            <a:endParaRPr lang="ar-IQ" sz="6600" dirty="0" smtClean="0">
              <a:solidFill>
                <a:srgbClr val="FFFF00"/>
              </a:solidFill>
            </a:endParaRPr>
          </a:p>
          <a:p>
            <a:pPr algn="ctr"/>
            <a:r>
              <a:rPr lang="ar-IQ" sz="6600" dirty="0" smtClean="0">
                <a:solidFill>
                  <a:srgbClr val="FFFF00"/>
                </a:solidFill>
              </a:rPr>
              <a:t>المحاضر</a:t>
            </a:r>
          </a:p>
          <a:p>
            <a:pPr algn="ctr"/>
            <a:r>
              <a:rPr lang="ar-IQ" sz="6600" dirty="0" smtClean="0">
                <a:solidFill>
                  <a:srgbClr val="FFFF00"/>
                </a:solidFill>
              </a:rPr>
              <a:t>أ.د زينه عبد السلام</a:t>
            </a:r>
          </a:p>
          <a:p>
            <a:pPr algn="ctr"/>
            <a:r>
              <a:rPr lang="ar-IQ" sz="6600" dirty="0" smtClean="0">
                <a:solidFill>
                  <a:srgbClr val="FFFF00"/>
                </a:solidFill>
              </a:rPr>
              <a:t>كلية التربية البدنية وعلوم الرياضه للبنات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4756" y="1"/>
            <a:ext cx="11102236" cy="1240076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effectLst/>
              </a:rPr>
              <a:t/>
            </a:r>
            <a:br>
              <a:rPr lang="ar-IQ" b="1" dirty="0" smtClean="0">
                <a:effectLst/>
              </a:rPr>
            </a:b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613775" y="588722"/>
            <a:ext cx="106220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4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</a:rPr>
              <a:t>ورشة بعنوان </a:t>
            </a:r>
            <a:br>
              <a:rPr lang="ar-IQ" sz="4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</a:rPr>
            </a:br>
            <a:r>
              <a:rPr lang="ar-IQ" sz="4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</a:rPr>
              <a:t>القوة الداخلية واثارها على الجسم وحركات الاجزاء حول المحاور في الجمناستك</a:t>
            </a:r>
            <a:r>
              <a:rPr lang="en-US" sz="42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/>
            </a:r>
            <a:br>
              <a:rPr lang="en-US" sz="42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99704900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3359" y="425885"/>
            <a:ext cx="11336055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ar-IQ" altLang="ar-SA" sz="2600" b="1" dirty="0">
                <a:solidFill>
                  <a:schemeClr val="bg1"/>
                </a:solidFill>
                <a:latin typeface="Constantia"/>
              </a:rPr>
              <a:t>المحور العميق : </a:t>
            </a:r>
            <a:r>
              <a:rPr lang="ar-IQ" altLang="ar-SA" sz="2600" b="1" dirty="0">
                <a:solidFill>
                  <a:srgbClr val="FF0000"/>
                </a:solidFill>
                <a:latin typeface="Constantia"/>
              </a:rPr>
              <a:t>وفيها يخترق هذا المحور الجسم من الامام الى الخلف ، والحركة التي تتم حوله </a:t>
            </a:r>
            <a:r>
              <a:rPr lang="ar-IQ" altLang="ar-SA" sz="3200" b="1" dirty="0">
                <a:latin typeface="Constantia"/>
              </a:rPr>
              <a:t>(</a:t>
            </a:r>
            <a:r>
              <a:rPr lang="ar-IQ" altLang="ar-SA" sz="3200" dirty="0">
                <a:latin typeface="Constantia"/>
              </a:rPr>
              <a:t>العجلة البشرية في الجمناستك لحركة الجسم ككل اما لحركة جزء من الجسم هي ثني الجذع جانباً </a:t>
            </a:r>
            <a:r>
              <a:rPr lang="ar-IQ" altLang="ar-SA" sz="3200" dirty="0" err="1">
                <a:latin typeface="Constantia"/>
              </a:rPr>
              <a:t>اورفع</a:t>
            </a:r>
            <a:r>
              <a:rPr lang="ar-IQ" altLang="ar-SA" sz="3200" dirty="0">
                <a:latin typeface="Constantia"/>
              </a:rPr>
              <a:t> الذراعين جانباً).</a:t>
            </a:r>
          </a:p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ar-IQ" altLang="ar-SA" sz="3200" b="1" dirty="0">
              <a:latin typeface="Constantia"/>
            </a:endParaRPr>
          </a:p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ar-IQ" altLang="ar-SA" sz="26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3074" name="Picture 2" descr="C:\Users\HP\Desktop\دوران حول المحور المستعرض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391494"/>
            <a:ext cx="6208735" cy="29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56444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88515" y="200416"/>
            <a:ext cx="11085534" cy="909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altLang="ar-SA" sz="5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Traditional Arabic"/>
              </a:rPr>
              <a:t>المسطحات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altLang="ar-SA" sz="5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j-ea"/>
              <a:cs typeface="Traditional Arabic"/>
            </a:endParaRPr>
          </a:p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ar-IQ" sz="2600" b="1" dirty="0">
                <a:solidFill>
                  <a:schemeClr val="bg1"/>
                </a:solidFill>
                <a:latin typeface="Constantia"/>
              </a:rPr>
              <a:t>المسطح الأمامي </a:t>
            </a:r>
            <a:r>
              <a:rPr lang="ar-IQ" sz="2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tantia"/>
              </a:rPr>
              <a:t>: </a:t>
            </a:r>
            <a:r>
              <a:rPr lang="ar-IQ" sz="2600" b="1" dirty="0">
                <a:latin typeface="Constantia"/>
              </a:rPr>
              <a:t>يقسم هذا النوع مسطح الجسم الى نصفين متساويين أمامي وخلفي وتحدث (</a:t>
            </a:r>
            <a:r>
              <a:rPr lang="ar-IQ" sz="2600" dirty="0">
                <a:latin typeface="Constantia"/>
              </a:rPr>
              <a:t>الحركة العجلة البشرية في هذا المسطح ) </a:t>
            </a:r>
            <a:r>
              <a:rPr lang="ar-IQ" sz="2600" dirty="0">
                <a:solidFill>
                  <a:srgbClr val="FFC000"/>
                </a:solidFill>
                <a:latin typeface="Constantia"/>
              </a:rPr>
              <a:t>المحور العميق.</a:t>
            </a:r>
          </a:p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ar-IQ" sz="2600" b="1" dirty="0">
              <a:latin typeface="Constantia"/>
            </a:endParaRPr>
          </a:p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ar-IQ" sz="2600" b="1" dirty="0">
                <a:solidFill>
                  <a:schemeClr val="bg1"/>
                </a:solidFill>
                <a:latin typeface="Constantia"/>
              </a:rPr>
              <a:t>المسطح الجانبي </a:t>
            </a:r>
            <a:r>
              <a:rPr lang="ar-IQ" sz="2600" b="1" dirty="0">
                <a:solidFill>
                  <a:schemeClr val="tx2"/>
                </a:solidFill>
                <a:latin typeface="Constantia"/>
              </a:rPr>
              <a:t>: يقسم هذا المسطح الجسم الى نصفين متساويين أيمن و </a:t>
            </a:r>
            <a:r>
              <a:rPr lang="ar-IQ" sz="2600" b="1" dirty="0" smtClean="0">
                <a:solidFill>
                  <a:schemeClr val="tx2"/>
                </a:solidFill>
                <a:latin typeface="Constantia"/>
              </a:rPr>
              <a:t>أيسر. مثل </a:t>
            </a:r>
            <a:r>
              <a:rPr lang="ar-IQ" sz="2600" b="1" dirty="0">
                <a:latin typeface="Constantia"/>
              </a:rPr>
              <a:t>(</a:t>
            </a:r>
            <a:r>
              <a:rPr lang="ar-IQ" sz="2400" b="1" dirty="0">
                <a:latin typeface="Constantia"/>
              </a:rPr>
              <a:t>الدحرجة </a:t>
            </a:r>
            <a:r>
              <a:rPr lang="ar-IQ" sz="2400" dirty="0">
                <a:latin typeface="Constantia"/>
              </a:rPr>
              <a:t>الامامية مثال حركة هذا المسطح) </a:t>
            </a:r>
            <a:r>
              <a:rPr lang="ar-IQ" sz="2400" dirty="0">
                <a:solidFill>
                  <a:srgbClr val="FFC000"/>
                </a:solidFill>
                <a:latin typeface="Constantia"/>
              </a:rPr>
              <a:t>المحور العرضي</a:t>
            </a:r>
            <a:r>
              <a:rPr lang="ar-IQ" sz="2600" dirty="0" smtClean="0">
                <a:solidFill>
                  <a:prstClr val="black"/>
                </a:solidFill>
                <a:latin typeface="Constantia"/>
              </a:rPr>
              <a:t>.</a:t>
            </a:r>
          </a:p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ar-IQ" sz="2600" dirty="0">
              <a:solidFill>
                <a:prstClr val="black"/>
              </a:solidFill>
              <a:latin typeface="Constantia"/>
            </a:endParaRPr>
          </a:p>
          <a:p>
            <a:pPr marL="27305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ar-IQ" sz="2600" b="1" dirty="0">
                <a:solidFill>
                  <a:schemeClr val="bg1"/>
                </a:solidFill>
                <a:latin typeface="Constantia"/>
              </a:rPr>
              <a:t>المسطح العرضي </a:t>
            </a:r>
            <a:r>
              <a:rPr lang="ar-IQ" sz="2600" b="1" dirty="0">
                <a:solidFill>
                  <a:schemeClr val="tx2"/>
                </a:solidFill>
                <a:latin typeface="Constantia"/>
              </a:rPr>
              <a:t>: يقسم هذا المسطح الجسم الإنسان الى نصفين متساويين علوي وسفلي </a:t>
            </a:r>
            <a:r>
              <a:rPr lang="ar-IQ" sz="2600" b="1" dirty="0">
                <a:solidFill>
                  <a:prstClr val="black"/>
                </a:solidFill>
                <a:latin typeface="Constantia"/>
              </a:rPr>
              <a:t>،</a:t>
            </a:r>
            <a:r>
              <a:rPr lang="ar-IQ" sz="2600" b="1" dirty="0">
                <a:latin typeface="Constantia"/>
              </a:rPr>
              <a:t>مثل (</a:t>
            </a:r>
            <a:r>
              <a:rPr lang="ar-IQ" sz="2600" dirty="0">
                <a:latin typeface="Constantia"/>
              </a:rPr>
              <a:t>حركة الدوران للجسم حول نفسه تحدث في هذا المسطح</a:t>
            </a:r>
            <a:r>
              <a:rPr lang="ar-IQ" sz="2600" dirty="0" smtClean="0">
                <a:latin typeface="Constantia"/>
              </a:rPr>
              <a:t>)</a:t>
            </a:r>
            <a:r>
              <a:rPr lang="ar-IQ" sz="2800" dirty="0">
                <a:solidFill>
                  <a:srgbClr val="FFC000"/>
                </a:solidFill>
                <a:latin typeface="Constantia"/>
              </a:rPr>
              <a:t> المحور الطولي</a:t>
            </a:r>
          </a:p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ar-IQ" sz="2600" dirty="0">
              <a:latin typeface="Constantia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IQ" sz="5000" b="1" kern="0" dirty="0">
              <a:latin typeface="Calibri"/>
              <a:ea typeface="+mj-ea"/>
              <a:cs typeface="Traditional Arabic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5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j-ea"/>
              <a:cs typeface="Traditional Arabic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IQ" sz="5000" b="1" kern="0" dirty="0">
              <a:latin typeface="Calibri"/>
              <a:ea typeface="+mj-ea"/>
              <a:cs typeface="Traditional Arabic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5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j-ea"/>
              <a:cs typeface="Traditional Arabic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5" y="354013"/>
            <a:ext cx="6100175" cy="1236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48291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41534" y="1905506"/>
            <a:ext cx="92316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altLang="ar-IQ" sz="9600" dirty="0">
                <a:solidFill>
                  <a:srgbClr val="FFCC00"/>
                </a:solidFill>
                <a:latin typeface="AGA Arabesque" pitchFamily="2" charset="2"/>
                <a:cs typeface="Diwani Bent" pitchFamily="2" charset="-78"/>
              </a:rPr>
              <a:t>شكرا لحسن استماعكم</a:t>
            </a:r>
            <a:endParaRPr lang="en-US" altLang="ar-IQ" sz="9600" dirty="0">
              <a:solidFill>
                <a:srgbClr val="FFCC00"/>
              </a:solidFill>
              <a:latin typeface="AGA Arabesque" pitchFamily="2" charset="2"/>
              <a:cs typeface="Diwani B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9319595"/>
      </p:ext>
    </p:extLst>
  </p:cSld>
  <p:clrMapOvr>
    <a:masterClrMapping/>
  </p:clrMapOvr>
  <p:transition spd="slow">
    <p:pull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5573" y="212942"/>
            <a:ext cx="1191642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/>
              <a:t>مفهوم </a:t>
            </a:r>
            <a:r>
              <a:rPr lang="ar-SA" sz="4800" b="1" dirty="0" err="1" smtClean="0"/>
              <a:t>والبايوميكانيك</a:t>
            </a:r>
            <a:endParaRPr lang="en-US" sz="4800" b="1" dirty="0" smtClean="0"/>
          </a:p>
          <a:p>
            <a:pPr algn="ctr"/>
            <a:endParaRPr lang="en-US" sz="4800" b="1" dirty="0"/>
          </a:p>
          <a:p>
            <a:pPr lvl="0" algn="just" rtl="1" fontAlgn="base">
              <a:spcBef>
                <a:spcPct val="0"/>
              </a:spcBef>
              <a:spcAft>
                <a:spcPct val="0"/>
              </a:spcAft>
            </a:pPr>
            <a:r>
              <a:rPr lang="ar-IQ" altLang="ar-IQ" sz="3200" dirty="0">
                <a:latin typeface="Arial" pitchFamily="34" charset="0"/>
                <a:cs typeface="Simplified Arabic" pitchFamily="18" charset="-78"/>
              </a:rPr>
              <a:t>اذ يعرف البايوميكانيك( وهو العلم الذي يبحث في تأثير القوة الداخلية  العضلات والخارجية الجاذبية الارضية والمقاومة للهواء او الماء او الاحتكاك</a:t>
            </a:r>
            <a:r>
              <a:rPr lang="ar-IQ" altLang="ar-IQ" sz="3200" dirty="0" smtClean="0">
                <a:latin typeface="Arial" pitchFamily="34" charset="0"/>
                <a:cs typeface="Simplified Arabic" pitchFamily="18" charset="-78"/>
              </a:rPr>
              <a:t>)</a:t>
            </a:r>
          </a:p>
          <a:p>
            <a:pPr lvl="0" algn="just" rtl="1" fontAlgn="base">
              <a:spcBef>
                <a:spcPct val="0"/>
              </a:spcBef>
              <a:spcAft>
                <a:spcPct val="0"/>
              </a:spcAft>
            </a:pPr>
            <a:r>
              <a:rPr lang="ar-IQ" altLang="ar-IQ" sz="2400" dirty="0" smtClean="0">
                <a:solidFill>
                  <a:srgbClr val="FFFF00"/>
                </a:solidFill>
                <a:latin typeface="Arial" pitchFamily="34" charset="0"/>
                <a:cs typeface="Simplified Arabic" pitchFamily="18" charset="-78"/>
              </a:rPr>
              <a:t>ان </a:t>
            </a:r>
            <a:r>
              <a:rPr lang="ar-IQ" altLang="ar-IQ" sz="2400" dirty="0">
                <a:solidFill>
                  <a:srgbClr val="FFFF00"/>
                </a:solidFill>
                <a:latin typeface="Arial" pitchFamily="34" charset="0"/>
                <a:cs typeface="Simplified Arabic" pitchFamily="18" charset="-78"/>
              </a:rPr>
              <a:t>حدوث الحركة تأتي نتيجة العمل المتبادل بين القوة الداخلية المتمثلة بالقوى الذاتية(العضلة) للفرد والقوه الخارجية الجاذبية الارضية والمقاومة للهواء او الماء او الاحتكاك</a:t>
            </a:r>
          </a:p>
          <a:p>
            <a:pPr lvl="0" algn="just" rtl="1" fontAlgn="base">
              <a:spcBef>
                <a:spcPct val="0"/>
              </a:spcBef>
              <a:spcAft>
                <a:spcPct val="0"/>
              </a:spcAft>
            </a:pPr>
            <a:r>
              <a:rPr lang="ar-IQ" altLang="ar-IQ" sz="3200" dirty="0">
                <a:latin typeface="Arial" pitchFamily="34" charset="0"/>
                <a:cs typeface="Simplified Arabic" pitchFamily="18" charset="-78"/>
              </a:rPr>
              <a:t>القوة الداخلية:- </a:t>
            </a:r>
            <a:r>
              <a:rPr lang="ar-IQ" altLang="ar-IQ" sz="2800" dirty="0">
                <a:solidFill>
                  <a:schemeClr val="tx2"/>
                </a:solidFill>
                <a:latin typeface="Arial" pitchFamily="34" charset="0"/>
                <a:cs typeface="Simplified Arabic" pitchFamily="18" charset="-78"/>
              </a:rPr>
              <a:t>وهي تلك القوى التي تنشأ من داخل جسم الانسان , وان تأثيرها ورد فعلها يكون في نقطة داخل الجسم. </a:t>
            </a:r>
            <a:r>
              <a:rPr lang="ar-IQ" altLang="ar-IQ" sz="2800" dirty="0" smtClean="0">
                <a:solidFill>
                  <a:schemeClr val="tx2"/>
                </a:solidFill>
                <a:latin typeface="Arial" pitchFamily="34" charset="0"/>
                <a:cs typeface="Simplified Arabic" pitchFamily="18" charset="-78"/>
              </a:rPr>
              <a:t>وهذه القوى </a:t>
            </a:r>
            <a:r>
              <a:rPr lang="ar-IQ" altLang="ar-IQ" sz="2800" dirty="0">
                <a:solidFill>
                  <a:schemeClr val="tx2"/>
                </a:solidFill>
                <a:latin typeface="Arial" pitchFamily="34" charset="0"/>
                <a:cs typeface="Simplified Arabic" pitchFamily="18" charset="-78"/>
              </a:rPr>
              <a:t>الداخلية تتمكن من تغير وضع الجسم وذلك عن طريق حركة المفاصل في الجسم, ولكن هذه القوى </a:t>
            </a:r>
            <a:r>
              <a:rPr lang="ar-IQ" altLang="ar-IQ" sz="2800" dirty="0" err="1" smtClean="0">
                <a:solidFill>
                  <a:schemeClr val="tx2"/>
                </a:solidFill>
                <a:latin typeface="Arial" pitchFamily="34" charset="0"/>
                <a:cs typeface="Simplified Arabic" pitchFamily="18" charset="-78"/>
              </a:rPr>
              <a:t>التتمكن</a:t>
            </a:r>
            <a:r>
              <a:rPr lang="ar-IQ" altLang="ar-IQ" sz="2800" dirty="0" smtClean="0">
                <a:solidFill>
                  <a:schemeClr val="tx2"/>
                </a:solidFill>
                <a:latin typeface="Arial" pitchFamily="34" charset="0"/>
                <a:cs typeface="Simplified Arabic" pitchFamily="18" charset="-78"/>
              </a:rPr>
              <a:t> </a:t>
            </a:r>
            <a:r>
              <a:rPr lang="ar-IQ" altLang="ar-IQ" sz="2800" dirty="0" smtClean="0">
                <a:solidFill>
                  <a:schemeClr val="tx2"/>
                </a:solidFill>
                <a:latin typeface="Arial" pitchFamily="34" charset="0"/>
                <a:cs typeface="Simplified Arabic" pitchFamily="18" charset="-78"/>
              </a:rPr>
              <a:t>من تحريك </a:t>
            </a:r>
            <a:r>
              <a:rPr lang="ar-IQ" altLang="ar-IQ" sz="2800" dirty="0">
                <a:solidFill>
                  <a:schemeClr val="tx2"/>
                </a:solidFill>
                <a:latin typeface="Arial" pitchFamily="34" charset="0"/>
                <a:cs typeface="Simplified Arabic" pitchFamily="18" charset="-78"/>
              </a:rPr>
              <a:t>ونقل مركز كتلة الجسم من نقطة ما الى نقطة اخرى الا بمساعدة القوى الخارجية</a:t>
            </a:r>
          </a:p>
          <a:p>
            <a:pPr lvl="0" algn="just" rtl="1" fontAlgn="base">
              <a:spcBef>
                <a:spcPct val="0"/>
              </a:spcBef>
              <a:spcAft>
                <a:spcPct val="0"/>
              </a:spcAft>
            </a:pPr>
            <a:endParaRPr lang="ar-IQ" altLang="ar-IQ" sz="2800" dirty="0">
              <a:solidFill>
                <a:schemeClr val="tx2"/>
              </a:solidFill>
              <a:latin typeface="Arial" pitchFamily="34" charset="0"/>
              <a:cs typeface="Simplified Arabic" pitchFamily="18" charset="-78"/>
            </a:endParaRPr>
          </a:p>
          <a:p>
            <a:pPr lvl="0" algn="just" rtl="1" fontAlgn="base">
              <a:spcBef>
                <a:spcPct val="0"/>
              </a:spcBef>
              <a:spcAft>
                <a:spcPct val="0"/>
              </a:spcAft>
            </a:pPr>
            <a:endParaRPr lang="ar-IQ" altLang="ar-IQ" sz="2800" dirty="0">
              <a:solidFill>
                <a:schemeClr val="tx2"/>
              </a:solidFill>
              <a:latin typeface="Arial" pitchFamily="34" charset="0"/>
              <a:cs typeface="Simplified Arabic" pitchFamily="18" charset="-78"/>
            </a:endParaRPr>
          </a:p>
          <a:p>
            <a:pPr lvl="0" algn="just" rtl="1" fontAlgn="base">
              <a:spcBef>
                <a:spcPct val="0"/>
              </a:spcBef>
              <a:spcAft>
                <a:spcPct val="0"/>
              </a:spcAft>
            </a:pPr>
            <a:endParaRPr lang="en-US" altLang="ar-IQ" sz="2800" dirty="0">
              <a:solidFill>
                <a:schemeClr val="tx2"/>
              </a:solidFill>
              <a:latin typeface="Arial" pitchFamily="34" charset="0"/>
              <a:cs typeface="Simplified Arabic" pitchFamily="18" charset="-78"/>
            </a:endParaRPr>
          </a:p>
          <a:p>
            <a:pPr algn="ctr"/>
            <a:endParaRPr lang="en-US" sz="4800" b="1" dirty="0" smtClean="0"/>
          </a:p>
          <a:p>
            <a:pPr algn="r"/>
            <a:endParaRPr lang="ar-SA" sz="4800" b="1" dirty="0"/>
          </a:p>
        </p:txBody>
      </p:sp>
    </p:spTree>
    <p:extLst>
      <p:ext uri="{BB962C8B-B14F-4D97-AF65-F5344CB8AC3E}">
        <p14:creationId xmlns:p14="http://schemas.microsoft.com/office/powerpoint/2010/main" val="3482458692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8099" y="350729"/>
            <a:ext cx="1166173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smtClean="0"/>
              <a:t>  </a:t>
            </a:r>
            <a:r>
              <a:rPr lang="ar-SA" sz="4000" dirty="0" smtClean="0"/>
              <a:t>ويمكن </a:t>
            </a:r>
            <a:r>
              <a:rPr lang="ar-SA" sz="4000" dirty="0"/>
              <a:t>تقسيم مصادر هذه </a:t>
            </a:r>
            <a:r>
              <a:rPr lang="ar-SA" sz="4000" dirty="0" smtClean="0"/>
              <a:t>القوى</a:t>
            </a:r>
            <a:r>
              <a:rPr lang="ar-IQ" sz="4000" dirty="0" smtClean="0"/>
              <a:t> الى:-</a:t>
            </a:r>
          </a:p>
          <a:p>
            <a:pPr algn="r"/>
            <a:r>
              <a:rPr lang="ar-IQ" sz="3200" dirty="0" smtClean="0"/>
              <a:t>1- </a:t>
            </a:r>
            <a:r>
              <a:rPr lang="ar-SA" sz="3200" dirty="0" smtClean="0"/>
              <a:t>قوة</a:t>
            </a:r>
            <a:r>
              <a:rPr lang="ar-IQ" sz="3200" dirty="0" smtClean="0"/>
              <a:t> العضلات   2- قوة الاربطة والمفاصل   3- </a:t>
            </a:r>
            <a:r>
              <a:rPr lang="ar-SA" sz="3200" dirty="0" smtClean="0"/>
              <a:t>دفع </a:t>
            </a:r>
            <a:r>
              <a:rPr lang="ar-SA" sz="3200" dirty="0"/>
              <a:t>القوة </a:t>
            </a:r>
            <a:r>
              <a:rPr lang="ar-IQ" sz="3200" dirty="0" smtClean="0"/>
              <a:t>(</a:t>
            </a:r>
            <a:r>
              <a:rPr lang="ar-SA" sz="3200" dirty="0" smtClean="0"/>
              <a:t>ر </a:t>
            </a:r>
            <a:r>
              <a:rPr lang="ar-SA" sz="3200" dirty="0"/>
              <a:t>د </a:t>
            </a:r>
            <a:r>
              <a:rPr lang="ar-SA" sz="3200" dirty="0" smtClean="0"/>
              <a:t>فع</a:t>
            </a:r>
            <a:r>
              <a:rPr lang="ar-IQ" sz="3200" dirty="0" smtClean="0"/>
              <a:t>ال الجسم)  </a:t>
            </a:r>
          </a:p>
          <a:p>
            <a:pPr algn="r"/>
            <a:r>
              <a:rPr lang="en-US" sz="3200" dirty="0" smtClean="0"/>
              <a:t>                </a:t>
            </a:r>
            <a:r>
              <a:rPr lang="ar-IQ" sz="3200" dirty="0" smtClean="0"/>
              <a:t>4- </a:t>
            </a:r>
            <a:r>
              <a:rPr lang="ar-IQ" sz="3200" dirty="0"/>
              <a:t>العزوم</a:t>
            </a:r>
            <a:r>
              <a:rPr lang="ar-SA" sz="3200" dirty="0"/>
              <a:t> </a:t>
            </a:r>
            <a:r>
              <a:rPr lang="ar-IQ" sz="3200" dirty="0"/>
              <a:t>(</a:t>
            </a:r>
            <a:r>
              <a:rPr lang="ar-SA" sz="3200" dirty="0"/>
              <a:t>العض</a:t>
            </a:r>
            <a:r>
              <a:rPr lang="ar-IQ" sz="3200" dirty="0"/>
              <a:t>لا</a:t>
            </a:r>
            <a:r>
              <a:rPr lang="ar-SA" sz="3200" dirty="0"/>
              <a:t>ت</a:t>
            </a:r>
            <a:r>
              <a:rPr lang="ar-IQ" sz="3200" dirty="0"/>
              <a:t>)</a:t>
            </a:r>
            <a:r>
              <a:rPr lang="ar-SA" sz="3200" dirty="0" smtClean="0"/>
              <a:t>.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74606375"/>
      </p:ext>
    </p:extLst>
  </p:cSld>
  <p:clrMapOvr>
    <a:masterClrMapping/>
  </p:clrMapOvr>
  <p:transition>
    <p:zoom/>
    <p:sndAc>
      <p:stSnd loop="1"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13566" y="237995"/>
            <a:ext cx="11561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000" b="1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  <a:r>
              <a:rPr lang="ar-IQ" sz="4000" b="1" dirty="0" smtClean="0">
                <a:solidFill>
                  <a:schemeClr val="tx2">
                    <a:lumMod val="90000"/>
                  </a:schemeClr>
                </a:solidFill>
              </a:rPr>
              <a:t>1- قوة العضلات:- </a:t>
            </a:r>
            <a:endParaRPr lang="ar-SA" sz="4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13566" y="743809"/>
            <a:ext cx="11235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200" dirty="0"/>
              <a:t>وهي القوى </a:t>
            </a:r>
            <a:r>
              <a:rPr lang="ar-IQ" sz="3200" dirty="0" smtClean="0"/>
              <a:t>الا</a:t>
            </a:r>
            <a:r>
              <a:rPr lang="ar-SA" sz="3200" dirty="0" smtClean="0"/>
              <a:t>يجابية </a:t>
            </a:r>
            <a:r>
              <a:rPr lang="ar-SA" sz="3200" dirty="0"/>
              <a:t>الداخلية, وتعد من اهم القوى التي تقف خلف الحركــة في كافة الحركات الرياضية, ان قوة </a:t>
            </a:r>
            <a:r>
              <a:rPr lang="ar-SA" sz="3200" dirty="0" smtClean="0"/>
              <a:t>العض</a:t>
            </a:r>
            <a:r>
              <a:rPr lang="ar-IQ" sz="3200" dirty="0" smtClean="0"/>
              <a:t>لا</a:t>
            </a:r>
            <a:r>
              <a:rPr lang="ar-SA" sz="3200" dirty="0" smtClean="0"/>
              <a:t>ت </a:t>
            </a:r>
            <a:r>
              <a:rPr lang="ar-SA" sz="3200" dirty="0"/>
              <a:t>تأتي من شد اليافها وتمددها, وان هذه القوة تعمل وفقا لنظام </a:t>
            </a:r>
            <a:r>
              <a:rPr lang="ar-SA" sz="3200" dirty="0" smtClean="0"/>
              <a:t>العت</a:t>
            </a:r>
            <a:r>
              <a:rPr lang="ar-IQ" sz="3200" dirty="0" smtClean="0"/>
              <a:t>لا</a:t>
            </a:r>
            <a:r>
              <a:rPr lang="ar-SA" sz="3200" dirty="0" smtClean="0"/>
              <a:t>ت </a:t>
            </a:r>
            <a:r>
              <a:rPr lang="ar-SA" sz="3200" dirty="0"/>
              <a:t>حيث تنتج </a:t>
            </a:r>
            <a:r>
              <a:rPr lang="ar-SA" sz="3200" dirty="0" smtClean="0"/>
              <a:t>العض</a:t>
            </a:r>
            <a:r>
              <a:rPr lang="ar-IQ" sz="3200" dirty="0" smtClean="0"/>
              <a:t>لا</a:t>
            </a:r>
            <a:r>
              <a:rPr lang="ar-SA" sz="3200" dirty="0" smtClean="0"/>
              <a:t>ت </a:t>
            </a:r>
            <a:r>
              <a:rPr lang="ar-SA" sz="3200" dirty="0"/>
              <a:t>القوة لتحريك العظام </a:t>
            </a:r>
            <a:r>
              <a:rPr lang="ar-IQ" sz="3200" dirty="0" smtClean="0"/>
              <a:t>(</a:t>
            </a:r>
            <a:r>
              <a:rPr lang="ar-SA" sz="3200" dirty="0" smtClean="0"/>
              <a:t>الذرع</a:t>
            </a:r>
            <a:r>
              <a:rPr lang="ar-IQ" sz="3200" dirty="0" smtClean="0"/>
              <a:t>)</a:t>
            </a:r>
            <a:r>
              <a:rPr lang="ar-SA" sz="3200" dirty="0" smtClean="0"/>
              <a:t> </a:t>
            </a:r>
            <a:r>
              <a:rPr lang="ar-SA" sz="3200" dirty="0"/>
              <a:t>المتقابلة والمتمفصلة مع بعضها والتي تسمى </a:t>
            </a:r>
            <a:r>
              <a:rPr lang="ar-SA" sz="3200" dirty="0" smtClean="0"/>
              <a:t>بـ</a:t>
            </a:r>
            <a:r>
              <a:rPr lang="ar-IQ" sz="3200" dirty="0" smtClean="0"/>
              <a:t>(</a:t>
            </a:r>
            <a:r>
              <a:rPr lang="ar-SA" sz="3200" dirty="0" smtClean="0"/>
              <a:t>المحور</a:t>
            </a:r>
            <a:r>
              <a:rPr lang="ar-IQ" sz="3200" dirty="0" smtClean="0"/>
              <a:t>)</a:t>
            </a:r>
            <a:r>
              <a:rPr lang="ar-SA" sz="3200" dirty="0" smtClean="0"/>
              <a:t>, </a:t>
            </a:r>
            <a:r>
              <a:rPr lang="ar-SA" sz="3200" dirty="0"/>
              <a:t>"وتستعمل قوة </a:t>
            </a:r>
            <a:r>
              <a:rPr lang="ar-SA" sz="3200" dirty="0" smtClean="0"/>
              <a:t>العض</a:t>
            </a:r>
            <a:r>
              <a:rPr lang="ar-IQ" sz="3200" dirty="0" smtClean="0"/>
              <a:t>لا</a:t>
            </a:r>
            <a:r>
              <a:rPr lang="ar-SA" sz="3200" dirty="0" smtClean="0"/>
              <a:t>ت </a:t>
            </a:r>
            <a:r>
              <a:rPr lang="ar-SA" sz="3200" dirty="0"/>
              <a:t>ايضا لمقاومة الجاذبية </a:t>
            </a:r>
            <a:r>
              <a:rPr lang="ar-SA" sz="3200" dirty="0" smtClean="0"/>
              <a:t>و</a:t>
            </a:r>
            <a:r>
              <a:rPr lang="ar-IQ" sz="3200" dirty="0" smtClean="0"/>
              <a:t>الا</a:t>
            </a:r>
            <a:r>
              <a:rPr lang="ar-SA" sz="3200" dirty="0" smtClean="0"/>
              <a:t>حتكاك </a:t>
            </a:r>
            <a:r>
              <a:rPr lang="ar-SA" sz="3200" dirty="0"/>
              <a:t>او لزيادة قوة رد الفعل, والقوة للعضلة لها منشا او بداية تلتصق براس اي عظم وتندغم بالعظم القريب واللذان </a:t>
            </a:r>
            <a:r>
              <a:rPr lang="ar-SA" sz="3200" dirty="0" smtClean="0"/>
              <a:t>يتمفص</a:t>
            </a:r>
            <a:r>
              <a:rPr lang="ar-IQ" sz="3200" dirty="0" smtClean="0"/>
              <a:t>لا</a:t>
            </a:r>
            <a:r>
              <a:rPr lang="ar-SA" sz="3200" dirty="0" smtClean="0"/>
              <a:t>ن </a:t>
            </a:r>
            <a:r>
              <a:rPr lang="ar-SA" sz="3200" dirty="0"/>
              <a:t>مع بعضهما حيث يتحرك نتيجة لذلك العظم الذي تندغم به العضلة باتجاه العظم الذي تنشا منه العضلة. </a:t>
            </a:r>
            <a:r>
              <a:rPr lang="ar-SA" sz="3200" dirty="0" smtClean="0"/>
              <a:t>وهذه </a:t>
            </a:r>
            <a:r>
              <a:rPr lang="ar-SA" sz="3200" dirty="0"/>
              <a:t>الحركة بين العظمين تحدث نتيجة لفعل قوة العضلة او </a:t>
            </a:r>
            <a:r>
              <a:rPr lang="ar-SA" sz="3200" dirty="0" smtClean="0"/>
              <a:t>العض</a:t>
            </a:r>
            <a:r>
              <a:rPr lang="ar-IQ" sz="3200" dirty="0" smtClean="0"/>
              <a:t>لا</a:t>
            </a:r>
            <a:r>
              <a:rPr lang="ar-SA" sz="3200" dirty="0" smtClean="0"/>
              <a:t>ت </a:t>
            </a:r>
            <a:r>
              <a:rPr lang="ar-SA" sz="3200" dirty="0"/>
              <a:t>والتي تستجيب لها قوة </a:t>
            </a:r>
            <a:r>
              <a:rPr lang="ar-SA" sz="3200" dirty="0" smtClean="0"/>
              <a:t>العض</a:t>
            </a:r>
            <a:r>
              <a:rPr lang="ar-IQ" sz="3200" dirty="0" smtClean="0"/>
              <a:t>لا</a:t>
            </a:r>
            <a:r>
              <a:rPr lang="ar-SA" sz="3200" dirty="0" smtClean="0"/>
              <a:t>ت </a:t>
            </a:r>
            <a:r>
              <a:rPr lang="ar-SA" sz="3200" dirty="0"/>
              <a:t>العاملة على العظم المتحرك كرد فعل لذلك, وان مقدار كل من قوة الفعل وقوة رد الفعل تكونان متساويتين في المقدار ومختلفتين في </a:t>
            </a:r>
            <a:r>
              <a:rPr lang="ar-SA" sz="3200" dirty="0" smtClean="0"/>
              <a:t>ا</a:t>
            </a:r>
            <a:r>
              <a:rPr lang="ar-IQ" sz="3200" dirty="0" smtClean="0"/>
              <a:t>لا</a:t>
            </a:r>
            <a:r>
              <a:rPr lang="ar-SA" sz="3200" dirty="0" smtClean="0"/>
              <a:t>تجاه </a:t>
            </a:r>
            <a:r>
              <a:rPr lang="ar-SA" sz="3200" dirty="0"/>
              <a:t>بنفس المقدار </a:t>
            </a:r>
            <a:r>
              <a:rPr lang="ar-IQ" sz="3200" dirty="0" smtClean="0"/>
              <a:t>(</a:t>
            </a:r>
            <a:r>
              <a:rPr lang="ar-SA" sz="3200" dirty="0" smtClean="0"/>
              <a:t>قوة </a:t>
            </a:r>
            <a:r>
              <a:rPr lang="ar-SA" sz="3200" dirty="0"/>
              <a:t>متساوية لكن باتجاه </a:t>
            </a:r>
            <a:r>
              <a:rPr lang="ar-SA" sz="3200" dirty="0" smtClean="0"/>
              <a:t>متعاكس</a:t>
            </a:r>
            <a:r>
              <a:rPr lang="ar-IQ" sz="3200" dirty="0" smtClean="0"/>
              <a:t>)</a:t>
            </a:r>
            <a:r>
              <a:rPr lang="ar-IQ" sz="2400" dirty="0" smtClean="0"/>
              <a:t>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921365162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8099" y="338203"/>
            <a:ext cx="11686783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4000" b="1" dirty="0">
                <a:solidFill>
                  <a:schemeClr val="tx2">
                    <a:lumMod val="90000"/>
                  </a:schemeClr>
                </a:solidFill>
              </a:rPr>
              <a:t>2- قوة الاربطة والمفاصل </a:t>
            </a:r>
            <a:r>
              <a:rPr lang="ar-IQ" sz="4000" b="1" dirty="0" smtClean="0">
                <a:solidFill>
                  <a:schemeClr val="tx2">
                    <a:lumMod val="90000"/>
                  </a:schemeClr>
                </a:solidFill>
              </a:rPr>
              <a:t>:-</a:t>
            </a:r>
          </a:p>
          <a:p>
            <a:pPr algn="r"/>
            <a:r>
              <a:rPr lang="ar-IQ" sz="3200" dirty="0" smtClean="0"/>
              <a:t>            ت</a:t>
            </a:r>
            <a:r>
              <a:rPr lang="ar-SA" sz="3200" dirty="0" smtClean="0"/>
              <a:t>عد </a:t>
            </a:r>
            <a:r>
              <a:rPr lang="ar-SA" sz="3200" dirty="0"/>
              <a:t>هذه القوى من القوى السلبية الداخلية, وتنتج هذه القوى من قبل العضلة او </a:t>
            </a:r>
            <a:r>
              <a:rPr lang="ar-IQ" sz="3200" dirty="0" smtClean="0"/>
              <a:t>جراء</a:t>
            </a:r>
            <a:r>
              <a:rPr lang="ar-SA" sz="3200" dirty="0" smtClean="0"/>
              <a:t> مقاومتها </a:t>
            </a:r>
            <a:r>
              <a:rPr lang="ar-SA" sz="3200" dirty="0"/>
              <a:t>للقوى الخارجية, </a:t>
            </a:r>
            <a:r>
              <a:rPr lang="ar-IQ" sz="3200" dirty="0" smtClean="0"/>
              <a:t>تمثل </a:t>
            </a:r>
            <a:r>
              <a:rPr lang="ar-SA" sz="3200" dirty="0" smtClean="0"/>
              <a:t>عدم </a:t>
            </a:r>
            <a:r>
              <a:rPr lang="ar-SA" sz="3200" dirty="0"/>
              <a:t>استطاعة </a:t>
            </a:r>
            <a:r>
              <a:rPr lang="ar-SA" sz="3200" dirty="0" smtClean="0"/>
              <a:t>ا</a:t>
            </a:r>
            <a:r>
              <a:rPr lang="ar-IQ" sz="3200" dirty="0" smtClean="0"/>
              <a:t>لا</a:t>
            </a:r>
            <a:r>
              <a:rPr lang="ar-SA" sz="3200" dirty="0" smtClean="0"/>
              <a:t>وتار وا</a:t>
            </a:r>
            <a:r>
              <a:rPr lang="ar-IQ" sz="3200" dirty="0" smtClean="0"/>
              <a:t>لا</a:t>
            </a:r>
            <a:r>
              <a:rPr lang="ar-SA" sz="3200" dirty="0" smtClean="0"/>
              <a:t>ربطة </a:t>
            </a:r>
            <a:r>
              <a:rPr lang="ar-SA" sz="3200" dirty="0"/>
              <a:t>من انتاج قوتها الذاتية </a:t>
            </a:r>
            <a:endParaRPr lang="en-US" sz="3200" dirty="0" smtClean="0"/>
          </a:p>
          <a:p>
            <a:pPr algn="r"/>
            <a:r>
              <a:rPr lang="ar-SA" sz="3200" dirty="0" smtClean="0"/>
              <a:t>عند </a:t>
            </a:r>
            <a:r>
              <a:rPr lang="ar-SA" sz="3200" dirty="0"/>
              <a:t>تعرضها للضغط العالي جدا بدون حدوث تمزق</a:t>
            </a:r>
            <a:r>
              <a:rPr lang="ar-SA" dirty="0" smtClean="0"/>
              <a:t>.</a:t>
            </a:r>
            <a:r>
              <a:rPr lang="en-US" dirty="0" smtClean="0"/>
              <a:t>       </a:t>
            </a:r>
          </a:p>
          <a:p>
            <a:pPr algn="r"/>
            <a:endParaRPr lang="en-US" dirty="0"/>
          </a:p>
          <a:p>
            <a:pPr algn="r"/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  <a:t>                                 </a:t>
            </a:r>
            <a:r>
              <a:rPr lang="ar-IQ" sz="4000" b="1" dirty="0" smtClean="0">
                <a:solidFill>
                  <a:schemeClr val="tx2">
                    <a:lumMod val="90000"/>
                  </a:schemeClr>
                </a:solidFill>
              </a:rPr>
              <a:t>3- </a:t>
            </a:r>
            <a:r>
              <a:rPr lang="ar-SA" sz="4000" b="1" dirty="0" smtClean="0">
                <a:solidFill>
                  <a:schemeClr val="tx2">
                    <a:lumMod val="90000"/>
                  </a:schemeClr>
                </a:solidFill>
              </a:rPr>
              <a:t>قوة </a:t>
            </a:r>
            <a:r>
              <a:rPr lang="ar-SA" sz="4000" b="1" dirty="0">
                <a:solidFill>
                  <a:schemeClr val="tx2">
                    <a:lumMod val="90000"/>
                  </a:schemeClr>
                </a:solidFill>
              </a:rPr>
              <a:t>الدفع </a:t>
            </a:r>
            <a:r>
              <a:rPr lang="ar-IQ" sz="4000" b="1" dirty="0" smtClean="0">
                <a:solidFill>
                  <a:schemeClr val="tx2">
                    <a:lumMod val="90000"/>
                  </a:schemeClr>
                </a:solidFill>
              </a:rPr>
              <a:t>(</a:t>
            </a:r>
            <a:r>
              <a:rPr lang="ar-SA" sz="4000" b="1" dirty="0" smtClean="0">
                <a:solidFill>
                  <a:schemeClr val="tx2">
                    <a:lumMod val="90000"/>
                  </a:schemeClr>
                </a:solidFill>
              </a:rPr>
              <a:t>رد </a:t>
            </a:r>
            <a:r>
              <a:rPr lang="ar-SA" sz="4000" b="1" dirty="0">
                <a:solidFill>
                  <a:schemeClr val="tx2">
                    <a:lumMod val="90000"/>
                  </a:schemeClr>
                </a:solidFill>
              </a:rPr>
              <a:t>فعل </a:t>
            </a:r>
            <a:r>
              <a:rPr lang="ar-SA" sz="4000" b="1" dirty="0" smtClean="0">
                <a:solidFill>
                  <a:schemeClr val="tx2">
                    <a:lumMod val="90000"/>
                  </a:schemeClr>
                </a:solidFill>
              </a:rPr>
              <a:t>الجسم</a:t>
            </a:r>
            <a:r>
              <a:rPr lang="ar-IQ" sz="4000" b="1" dirty="0" smtClean="0">
                <a:solidFill>
                  <a:schemeClr val="tx2">
                    <a:lumMod val="90000"/>
                  </a:schemeClr>
                </a:solidFill>
              </a:rPr>
              <a:t>)</a:t>
            </a:r>
            <a:r>
              <a:rPr lang="ar-SA" sz="4000" b="1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  <a:endParaRPr lang="en-US" sz="40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r"/>
            <a:r>
              <a:rPr lang="ar-IQ" sz="2400" b="1" dirty="0" smtClean="0"/>
              <a:t>لا</a:t>
            </a:r>
            <a:r>
              <a:rPr lang="ar-SA" sz="2400" b="1" dirty="0" smtClean="0"/>
              <a:t> </a:t>
            </a:r>
            <a:r>
              <a:rPr lang="ar-SA" sz="2400" b="1" dirty="0"/>
              <a:t>يمكن تصور وجود حركة بدون قوة ولكن يمكن حدوث العكس. فالقوة مهما كان نوعها ومقدارها فأنها تعتبر المؤثر </a:t>
            </a:r>
            <a:r>
              <a:rPr lang="ar-SA" sz="2400" b="1" dirty="0" smtClean="0"/>
              <a:t>ا</a:t>
            </a:r>
            <a:r>
              <a:rPr lang="ar-IQ" sz="2400" b="1" dirty="0" smtClean="0"/>
              <a:t>لا</a:t>
            </a:r>
            <a:r>
              <a:rPr lang="ar-SA" sz="2400" b="1" dirty="0" smtClean="0"/>
              <a:t>ول </a:t>
            </a:r>
            <a:r>
              <a:rPr lang="ar-SA" sz="2400" b="1" dirty="0"/>
              <a:t>في الحركة والسكون أو الثبات والتوازن. وللقوة </a:t>
            </a:r>
            <a:r>
              <a:rPr lang="ar-SA" sz="2400" b="1" dirty="0" smtClean="0"/>
              <a:t>ع</a:t>
            </a:r>
            <a:r>
              <a:rPr lang="ar-IQ" sz="2400" b="1" dirty="0" smtClean="0"/>
              <a:t>لا</a:t>
            </a:r>
            <a:r>
              <a:rPr lang="ar-SA" sz="2400" b="1" dirty="0" smtClean="0"/>
              <a:t>قه </a:t>
            </a:r>
            <a:r>
              <a:rPr lang="ar-SA" sz="2400" b="1" dirty="0"/>
              <a:t>بكل من السرعة والزمن للجسم المراد تحريكه لذلك فأنه يلزمنا لمعرفة القوة أن نتعرف على السرعة النهائية للجسم والتي هي محصلة </a:t>
            </a:r>
            <a:r>
              <a:rPr lang="ar-IQ" sz="2400" b="1" dirty="0" smtClean="0"/>
              <a:t>(</a:t>
            </a:r>
            <a:r>
              <a:rPr lang="ar-SA" sz="2400" b="1" dirty="0" smtClean="0"/>
              <a:t>التعجيل </a:t>
            </a:r>
            <a:r>
              <a:rPr lang="ar-SA" sz="2400" b="1" dirty="0"/>
              <a:t>× </a:t>
            </a:r>
            <a:r>
              <a:rPr lang="ar-SA" sz="2400" b="1" dirty="0" smtClean="0"/>
              <a:t>الزمن</a:t>
            </a:r>
            <a:r>
              <a:rPr lang="ar-IQ" sz="2400" b="1" dirty="0" smtClean="0"/>
              <a:t>)</a:t>
            </a:r>
            <a:r>
              <a:rPr lang="ar-SA" sz="2400" b="1" dirty="0" smtClean="0"/>
              <a:t> </a:t>
            </a:r>
            <a:r>
              <a:rPr lang="ar-SA" sz="2400" b="1" dirty="0"/>
              <a:t>والذي عملت به. وتواجهنا مشكلة مهمة هنا عند دراسة الحركة وهي تغيير قيمة واتجاه التعجيل </a:t>
            </a:r>
            <a:r>
              <a:rPr lang="ar-SA" sz="2400" b="1" dirty="0" smtClean="0"/>
              <a:t>خ</a:t>
            </a:r>
            <a:r>
              <a:rPr lang="ar-IQ" sz="2400" b="1" dirty="0" smtClean="0"/>
              <a:t>لا</a:t>
            </a:r>
            <a:r>
              <a:rPr lang="ar-SA" sz="2400" b="1" dirty="0" smtClean="0"/>
              <a:t>ل </a:t>
            </a:r>
            <a:r>
              <a:rPr lang="ar-SA" sz="2400" b="1" dirty="0"/>
              <a:t>الزمن و ذلك نتيجة لتغيير القوة. عند اصطدام أي جسم مادي بجسم آخر فأن محصلة </a:t>
            </a:r>
            <a:r>
              <a:rPr lang="ar-SA" sz="2400" b="1" dirty="0" smtClean="0"/>
              <a:t>ا</a:t>
            </a:r>
            <a:r>
              <a:rPr lang="ar-IQ" sz="2400" b="1" dirty="0" smtClean="0"/>
              <a:t>لا</a:t>
            </a:r>
            <a:r>
              <a:rPr lang="ar-SA" sz="2400" b="1" dirty="0" smtClean="0"/>
              <a:t>صطدام </a:t>
            </a:r>
            <a:r>
              <a:rPr lang="ar-SA" sz="2400" b="1" dirty="0"/>
              <a:t>تتأثر بعاملين هما الكتلة والسرعة للجسمين فالجسم الكبير الكتلة والسرعة يكون أكثر </a:t>
            </a:r>
            <a:r>
              <a:rPr lang="ar-SA" sz="2400" b="1" dirty="0" smtClean="0"/>
              <a:t>تأثي</a:t>
            </a:r>
            <a:r>
              <a:rPr lang="ar-IQ" sz="2400" b="1" dirty="0" smtClean="0"/>
              <a:t>راٍ</a:t>
            </a:r>
            <a:r>
              <a:rPr lang="ar-SA" sz="2400" b="1" dirty="0" smtClean="0"/>
              <a:t> بالجسم ا</a:t>
            </a:r>
            <a:r>
              <a:rPr lang="ar-IQ" sz="2400" b="1" dirty="0" smtClean="0"/>
              <a:t>لا</a:t>
            </a:r>
            <a:r>
              <a:rPr lang="ar-SA" sz="2400" b="1" dirty="0" smtClean="0"/>
              <a:t>خر وذلك </a:t>
            </a:r>
            <a:r>
              <a:rPr lang="ar-IQ" sz="2400" b="1" dirty="0" smtClean="0"/>
              <a:t>لأ</a:t>
            </a:r>
            <a:r>
              <a:rPr lang="ar-SA" sz="2400" b="1" dirty="0" smtClean="0"/>
              <a:t>ن كمية </a:t>
            </a:r>
            <a:r>
              <a:rPr lang="ar-SA" sz="2400" b="1" dirty="0"/>
              <a:t>حركته المكتسبة وفقا لذلك تكون كبيرة وكما تحددها كمية الحركة = الكتلة × السرعة </a:t>
            </a:r>
            <a:r>
              <a:rPr lang="ar-SA" sz="2400" b="1" dirty="0" smtClean="0"/>
              <a:t>فالع</a:t>
            </a:r>
            <a:r>
              <a:rPr lang="ar-IQ" sz="2400" b="1" dirty="0" smtClean="0"/>
              <a:t>لا</a:t>
            </a:r>
            <a:r>
              <a:rPr lang="ar-SA" sz="2400" b="1" dirty="0" smtClean="0"/>
              <a:t>قة </a:t>
            </a:r>
            <a:r>
              <a:rPr lang="ar-SA" sz="2400" b="1" dirty="0"/>
              <a:t>في المعادلة بين كمية الحركة وكل من سرعة وكتلة الجسم هي عالقة ارتباط طردي لذلك يمكن استثمار هذه العالقة في الكثير من </a:t>
            </a:r>
            <a:r>
              <a:rPr lang="ar-SA" sz="2400" b="1" dirty="0" smtClean="0"/>
              <a:t>المج</a:t>
            </a:r>
            <a:r>
              <a:rPr lang="ar-IQ" sz="2400" b="1" dirty="0" smtClean="0"/>
              <a:t>الا</a:t>
            </a:r>
            <a:r>
              <a:rPr lang="ar-SA" sz="2400" b="1" dirty="0" smtClean="0"/>
              <a:t>ت </a:t>
            </a:r>
            <a:r>
              <a:rPr lang="ar-SA" sz="2400" b="1" dirty="0"/>
              <a:t>الرياضية</a:t>
            </a:r>
            <a:r>
              <a:rPr lang="ar-S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513857"/>
      </p:ext>
    </p:extLst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77862" y="901874"/>
            <a:ext cx="103966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4000" b="1" dirty="0" smtClean="0">
                <a:solidFill>
                  <a:schemeClr val="tx2">
                    <a:lumMod val="90000"/>
                  </a:schemeClr>
                </a:solidFill>
              </a:rPr>
              <a:t>4- العزوم(العضلات) :-</a:t>
            </a:r>
          </a:p>
          <a:p>
            <a:pPr algn="r"/>
            <a:r>
              <a:rPr lang="ar-SA" sz="3200" dirty="0" smtClean="0"/>
              <a:t>عزم القوة هو مقياس التأثير</a:t>
            </a:r>
            <a:r>
              <a:rPr lang="ar-IQ" sz="3200" dirty="0" smtClean="0"/>
              <a:t>(</a:t>
            </a:r>
            <a:r>
              <a:rPr lang="ar-SA" sz="3200" dirty="0" smtClean="0"/>
              <a:t>او الفعل</a:t>
            </a:r>
            <a:r>
              <a:rPr lang="ar-IQ" sz="3200" dirty="0" smtClean="0"/>
              <a:t>) </a:t>
            </a:r>
            <a:r>
              <a:rPr lang="ar-SA" sz="3200" dirty="0" smtClean="0"/>
              <a:t>الدوراني للقوة على الجسم, ويعين كناتج </a:t>
            </a:r>
            <a:r>
              <a:rPr lang="en-US" sz="3200" dirty="0" smtClean="0"/>
              <a:t>     </a:t>
            </a:r>
            <a:r>
              <a:rPr lang="ar-SA" sz="3200" dirty="0" smtClean="0"/>
              <a:t>لحاصل ضرب متجه القوة في</a:t>
            </a:r>
            <a:r>
              <a:rPr lang="en-US" sz="3200" dirty="0" smtClean="0"/>
              <a:t> </a:t>
            </a:r>
            <a:endParaRPr lang="ar-SA" sz="3200" dirty="0" smtClean="0"/>
          </a:p>
          <a:p>
            <a:pPr algn="r"/>
            <a:r>
              <a:rPr lang="ar-SA" sz="3200" dirty="0" smtClean="0"/>
              <a:t>ذراع هذه القوة.</a:t>
            </a:r>
          </a:p>
          <a:p>
            <a:pPr algn="r"/>
            <a:r>
              <a:rPr lang="ar-SA" sz="3200" dirty="0" smtClean="0"/>
              <a:t>عزم </a:t>
            </a:r>
            <a:r>
              <a:rPr lang="ar-SA" sz="3200" dirty="0"/>
              <a:t>القوة = القوة × ذراعها </a:t>
            </a:r>
            <a:r>
              <a:rPr lang="ar-IQ" sz="3200" dirty="0" smtClean="0"/>
              <a:t>(</a:t>
            </a:r>
            <a:r>
              <a:rPr lang="ar-SA" sz="3200" dirty="0" smtClean="0"/>
              <a:t>بعدها </a:t>
            </a:r>
            <a:r>
              <a:rPr lang="ar-SA" sz="3200" dirty="0"/>
              <a:t>عن مركز </a:t>
            </a:r>
            <a:r>
              <a:rPr lang="ar-SA" sz="3200" dirty="0" smtClean="0"/>
              <a:t>الدوران</a:t>
            </a:r>
            <a:r>
              <a:rPr lang="ar-IQ" sz="3200" dirty="0" smtClean="0"/>
              <a:t>)</a:t>
            </a:r>
            <a:r>
              <a:rPr lang="ar-SA" sz="3200" dirty="0" smtClean="0"/>
              <a:t>.</a:t>
            </a:r>
            <a:endParaRPr lang="ar-SA" sz="3200" dirty="0"/>
          </a:p>
          <a:p>
            <a:pPr algn="r"/>
            <a:r>
              <a:rPr lang="ar-SA" sz="3200" dirty="0"/>
              <a:t>و"يعني العزم ايضا بانه الجهد المتولد على المحور بسبب مسافة ابتعاد تأثير </a:t>
            </a:r>
            <a:r>
              <a:rPr lang="en-US" sz="3200" dirty="0" smtClean="0"/>
              <a:t> </a:t>
            </a:r>
            <a:r>
              <a:rPr lang="ar-SA" sz="3200" dirty="0" smtClean="0"/>
              <a:t>المسلطة </a:t>
            </a:r>
            <a:r>
              <a:rPr lang="ar-SA" sz="3200" dirty="0"/>
              <a:t>أي إن القوة في</a:t>
            </a:r>
          </a:p>
          <a:p>
            <a:pPr algn="r"/>
            <a:r>
              <a:rPr lang="ar-SA" sz="3200" dirty="0"/>
              <a:t>ذراعها يعني عزم القوة وكذلك يقال للمقاومة".</a:t>
            </a:r>
            <a:endParaRPr lang="ar-SA" sz="32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94537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1803748"/>
            <a:ext cx="10972800" cy="47288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ar-IQ" altLang="ar-SA" b="1" dirty="0" smtClean="0">
                <a:solidFill>
                  <a:schemeClr val="tx2">
                    <a:lumMod val="90000"/>
                  </a:schemeClr>
                </a:solidFill>
              </a:rPr>
              <a:t>هناك نوعين من </a:t>
            </a:r>
            <a:r>
              <a:rPr lang="ar-IQ" altLang="ar-SA" b="1" dirty="0" err="1" smtClean="0">
                <a:solidFill>
                  <a:schemeClr val="tx2">
                    <a:lumMod val="90000"/>
                  </a:schemeClr>
                </a:solidFill>
              </a:rPr>
              <a:t>المحاورهي</a:t>
            </a:r>
            <a:endParaRPr lang="ar-IQ" altLang="ar-SA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eaLnBrk="1" hangingPunct="1"/>
            <a:r>
              <a:rPr lang="ar-IQ" altLang="ar-SA" b="1" dirty="0" smtClean="0">
                <a:solidFill>
                  <a:srgbClr val="FF0000"/>
                </a:solidFill>
              </a:rPr>
              <a:t>1- المحور خارج الجسم</a:t>
            </a:r>
          </a:p>
          <a:p>
            <a:pPr eaLnBrk="1" hangingPunct="1"/>
            <a:endParaRPr lang="ar-IQ" altLang="ar-SA" dirty="0" smtClean="0"/>
          </a:p>
          <a:p>
            <a:pPr eaLnBrk="1" hangingPunct="1"/>
            <a:r>
              <a:rPr lang="ar-IQ" altLang="ar-SA" sz="2400" dirty="0" smtClean="0">
                <a:solidFill>
                  <a:srgbClr val="002060"/>
                </a:solidFill>
              </a:rPr>
              <a:t>محاور ثابتة كالعقلة         محاور شبة ثابتة كالمتوازي او الحلق</a:t>
            </a:r>
          </a:p>
          <a:p>
            <a:pPr eaLnBrk="1" hangingPunct="1"/>
            <a:endParaRPr lang="ar-IQ" altLang="ar-SA" sz="2000" dirty="0" smtClean="0"/>
          </a:p>
          <a:p>
            <a:pPr eaLnBrk="1" hangingPunct="1"/>
            <a:r>
              <a:rPr lang="ar-IQ" altLang="ar-SA" sz="2400" b="1" dirty="0" smtClean="0">
                <a:solidFill>
                  <a:srgbClr val="FF0000"/>
                </a:solidFill>
              </a:rPr>
              <a:t>2- محاور داخل الجسم/ وهي المحاور التي تكون وهمية وتتحرك مع حركة الجسم.</a:t>
            </a:r>
          </a:p>
          <a:p>
            <a:pPr eaLnBrk="1" hangingPunct="1"/>
            <a:endParaRPr lang="ar-IQ" altLang="ar-SA" sz="2000" dirty="0" smtClean="0"/>
          </a:p>
          <a:p>
            <a:pPr eaLnBrk="1" hangingPunct="1"/>
            <a:r>
              <a:rPr lang="ar-IQ" altLang="ar-SA" sz="2000" dirty="0" smtClean="0"/>
              <a:t>                    </a:t>
            </a:r>
          </a:p>
          <a:p>
            <a:pPr eaLnBrk="1" hangingPunct="1"/>
            <a:r>
              <a:rPr lang="ar-IQ" altLang="ar-SA" sz="2000" dirty="0" smtClean="0"/>
              <a:t>               </a:t>
            </a:r>
          </a:p>
          <a:p>
            <a:pPr eaLnBrk="1" hangingPunct="1"/>
            <a:r>
              <a:rPr lang="ar-IQ" altLang="ar-SA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ar-IQ" alt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المحور الطولي      المحور العرضي      المحور العميق</a:t>
            </a:r>
          </a:p>
        </p:txBody>
      </p:sp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IQ" altLang="ar-SA" b="1" dirty="0" smtClean="0">
                <a:solidFill>
                  <a:srgbClr val="FFFF00"/>
                </a:solidFill>
              </a:rPr>
              <a:t>المحاور والمسطحات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9239251" y="2705622"/>
            <a:ext cx="881779" cy="4688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91503" y="2705622"/>
            <a:ext cx="1047748" cy="4688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7048502" y="4643441"/>
            <a:ext cx="1809751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rot="5400000">
            <a:off x="6692373" y="4999569"/>
            <a:ext cx="714375" cy="2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10800000" flipV="1">
            <a:off x="5048253" y="4643438"/>
            <a:ext cx="2000249" cy="785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018808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6718" y="438412"/>
            <a:ext cx="107849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SA" sz="2800" b="1" dirty="0">
                <a:solidFill>
                  <a:schemeClr val="bg2">
                    <a:lumMod val="50000"/>
                  </a:schemeClr>
                </a:solidFill>
              </a:rPr>
              <a:t>المحور الطولي : </a:t>
            </a:r>
            <a:r>
              <a:rPr lang="ar-SA" sz="2800" dirty="0">
                <a:solidFill>
                  <a:prstClr val="white"/>
                </a:solidFill>
              </a:rPr>
              <a:t>يخترق هذا المحور جسم الانسان من قمة الرأس الى اسفل الجسم/ مثال على ذلك (للحركة التي يتم حول هذا المحور وهي حركة دوران الجسم حول </a:t>
            </a:r>
            <a:r>
              <a:rPr lang="ar-SA" sz="2800" dirty="0" smtClean="0">
                <a:solidFill>
                  <a:prstClr val="white"/>
                </a:solidFill>
              </a:rPr>
              <a:t>نفسه </a:t>
            </a:r>
            <a:r>
              <a:rPr lang="ar-SA" sz="2800" dirty="0">
                <a:solidFill>
                  <a:prstClr val="white"/>
                </a:solidFill>
              </a:rPr>
              <a:t>من وضع الوقوف او حركة جزء من </a:t>
            </a:r>
            <a:r>
              <a:rPr lang="ar-SA" sz="2800" dirty="0" smtClean="0">
                <a:solidFill>
                  <a:prstClr val="white"/>
                </a:solidFill>
              </a:rPr>
              <a:t>الجسم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ar-SA" sz="2800" dirty="0" smtClean="0">
                <a:solidFill>
                  <a:prstClr val="white"/>
                </a:solidFill>
              </a:rPr>
              <a:t>حول </a:t>
            </a:r>
            <a:r>
              <a:rPr lang="ar-SA" sz="2800" dirty="0">
                <a:solidFill>
                  <a:prstClr val="white"/>
                </a:solidFill>
              </a:rPr>
              <a:t>ذلك المحور هي حركة فتل الجذع يميناً </a:t>
            </a:r>
            <a:r>
              <a:rPr lang="ar-SA" sz="2800" dirty="0" smtClean="0">
                <a:solidFill>
                  <a:prstClr val="white"/>
                </a:solidFill>
              </a:rPr>
              <a:t>ويسارا او</a:t>
            </a:r>
            <a:r>
              <a:rPr lang="ar-IQ" sz="2800" dirty="0" smtClean="0">
                <a:solidFill>
                  <a:prstClr val="white"/>
                </a:solidFill>
              </a:rPr>
              <a:t> </a:t>
            </a:r>
            <a:r>
              <a:rPr lang="ar-SA" sz="2800" dirty="0" smtClean="0">
                <a:solidFill>
                  <a:prstClr val="white"/>
                </a:solidFill>
              </a:rPr>
              <a:t>فتل </a:t>
            </a:r>
            <a:r>
              <a:rPr lang="ar-SA" sz="2800" dirty="0">
                <a:solidFill>
                  <a:prstClr val="white"/>
                </a:solidFill>
              </a:rPr>
              <a:t>الرأس الى 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ar-SA" sz="2800" dirty="0" smtClean="0">
                <a:solidFill>
                  <a:prstClr val="white"/>
                </a:solidFill>
              </a:rPr>
              <a:t>الجانبين</a:t>
            </a:r>
            <a:r>
              <a:rPr lang="ar-SA" sz="2800" dirty="0">
                <a:solidFill>
                  <a:prstClr val="white"/>
                </a:solidFill>
              </a:rPr>
              <a:t>)</a:t>
            </a:r>
            <a:r>
              <a:rPr lang="ar-SA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smtClean="0">
                <a:solidFill>
                  <a:prstClr val="white"/>
                </a:solidFill>
              </a:rPr>
              <a:t>              </a:t>
            </a:r>
            <a:endParaRPr lang="en-US" sz="2800" dirty="0">
              <a:solidFill>
                <a:prstClr val="white"/>
              </a:solidFill>
            </a:endParaRPr>
          </a:p>
          <a:p>
            <a:pPr lvl="0" algn="r"/>
            <a:r>
              <a:rPr lang="ar-IQ" sz="2800" dirty="0" smtClean="0">
                <a:solidFill>
                  <a:prstClr val="white"/>
                </a:solidFill>
              </a:rPr>
              <a:t>وتؤدي علية جميع الحركات التي يدور فيها الجسم حوله نفسة(الفتل)</a:t>
            </a:r>
            <a:endParaRPr lang="ar-SA" sz="2800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Users\HP\Desktop\دوران حول المحور الطولي للجسم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74" y="2655518"/>
            <a:ext cx="4070959" cy="354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47806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8933" y="626302"/>
            <a:ext cx="10947746" cy="395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ar-IQ" altLang="ar-SA" sz="2600" b="1" dirty="0">
                <a:solidFill>
                  <a:schemeClr val="bg1"/>
                </a:solidFill>
                <a:latin typeface="Constantia"/>
              </a:rPr>
              <a:t>المحور العرضي : </a:t>
            </a:r>
            <a:r>
              <a:rPr lang="ar-IQ" altLang="ar-SA" sz="2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/>
              </a:rPr>
              <a:t>وفيها يخترق هذا المحور الجسم الانسان من جانب لجانب أخر والحركة التي تتم </a:t>
            </a:r>
            <a:r>
              <a:rPr lang="ar-IQ" altLang="ar-SA" sz="2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/>
              </a:rPr>
              <a:t>حول هذا المحور هي </a:t>
            </a:r>
            <a:r>
              <a:rPr lang="ar-IQ" altLang="ar-SA" sz="2600" dirty="0">
                <a:latin typeface="Constantia"/>
              </a:rPr>
              <a:t>(الدحرجة الامامية للجسم ككل اما حركة جزء من الجسم هي ثني الجذع الى الامام او ثني الذراع من المرفق</a:t>
            </a:r>
            <a:r>
              <a:rPr lang="ar-IQ" altLang="ar-SA" sz="2600" dirty="0" smtClean="0">
                <a:latin typeface="Constantia"/>
              </a:rPr>
              <a:t>).</a:t>
            </a: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ar-IQ" altLang="ar-SA" sz="4000" b="1" dirty="0">
              <a:solidFill>
                <a:srgbClr val="C00000"/>
              </a:solidFill>
              <a:latin typeface="Constantia"/>
            </a:endParaRP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ar-IQ" altLang="ar-SA" sz="2600" b="1" dirty="0">
              <a:solidFill>
                <a:srgbClr val="C00000"/>
              </a:solidFill>
              <a:latin typeface="Constantia"/>
            </a:endParaRPr>
          </a:p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ar-IQ" altLang="ar-SA" sz="2600" b="1" dirty="0" smtClean="0">
              <a:solidFill>
                <a:srgbClr val="C00000"/>
              </a:solidFill>
              <a:latin typeface="Constantia"/>
            </a:endParaRPr>
          </a:p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ar-IQ" altLang="ar-SA" sz="2600" b="1" dirty="0">
              <a:solidFill>
                <a:srgbClr val="C00000"/>
              </a:solidFill>
              <a:latin typeface="Constantia"/>
            </a:endParaRPr>
          </a:p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ar-IQ" altLang="ar-SA" sz="2600" b="1" dirty="0">
              <a:solidFill>
                <a:srgbClr val="C00000"/>
              </a:solidFill>
              <a:latin typeface="Constantia"/>
            </a:endParaRPr>
          </a:p>
        </p:txBody>
      </p:sp>
      <p:pic>
        <p:nvPicPr>
          <p:cNvPr id="2052" name="Picture 4" descr="C:\Users\HP\Desktop\دوران حول المحور العرضي للجسم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96" y="1778695"/>
            <a:ext cx="3118980" cy="29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68093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707</TotalTime>
  <Words>891</Words>
  <Application>Microsoft Office PowerPoint</Application>
  <PresentationFormat>مخصص</PresentationFormat>
  <Paragraphs>62</Paragraphs>
  <Slides>12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ورق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المحاور والمسطحات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49</cp:revision>
  <dcterms:created xsi:type="dcterms:W3CDTF">2018-11-24T14:38:30Z</dcterms:created>
  <dcterms:modified xsi:type="dcterms:W3CDTF">2023-01-31T14:02:51Z</dcterms:modified>
</cp:coreProperties>
</file>