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97"/>
  </p:notesMasterIdLst>
  <p:sldIdLst>
    <p:sldId id="334" r:id="rId2"/>
    <p:sldId id="256" r:id="rId3"/>
    <p:sldId id="321" r:id="rId4"/>
    <p:sldId id="288" r:id="rId5"/>
    <p:sldId id="323" r:id="rId6"/>
    <p:sldId id="324" r:id="rId7"/>
    <p:sldId id="325" r:id="rId8"/>
    <p:sldId id="326" r:id="rId9"/>
    <p:sldId id="327" r:id="rId10"/>
    <p:sldId id="328" r:id="rId11"/>
    <p:sldId id="367" r:id="rId12"/>
    <p:sldId id="289" r:id="rId13"/>
    <p:sldId id="291" r:id="rId14"/>
    <p:sldId id="293" r:id="rId15"/>
    <p:sldId id="376" r:id="rId16"/>
    <p:sldId id="294" r:id="rId17"/>
    <p:sldId id="329" r:id="rId18"/>
    <p:sldId id="330" r:id="rId19"/>
    <p:sldId id="295" r:id="rId20"/>
    <p:sldId id="331" r:id="rId21"/>
    <p:sldId id="296" r:id="rId22"/>
    <p:sldId id="297" r:id="rId23"/>
    <p:sldId id="300" r:id="rId24"/>
    <p:sldId id="368" r:id="rId25"/>
    <p:sldId id="308" r:id="rId26"/>
    <p:sldId id="301" r:id="rId27"/>
    <p:sldId id="302" r:id="rId28"/>
    <p:sldId id="303" r:id="rId29"/>
    <p:sldId id="304" r:id="rId30"/>
    <p:sldId id="310" r:id="rId31"/>
    <p:sldId id="309" r:id="rId32"/>
    <p:sldId id="305" r:id="rId33"/>
    <p:sldId id="377" r:id="rId34"/>
    <p:sldId id="333" r:id="rId35"/>
    <p:sldId id="260" r:id="rId36"/>
    <p:sldId id="315" r:id="rId37"/>
    <p:sldId id="314" r:id="rId38"/>
    <p:sldId id="261" r:id="rId39"/>
    <p:sldId id="262" r:id="rId40"/>
    <p:sldId id="263" r:id="rId41"/>
    <p:sldId id="264" r:id="rId42"/>
    <p:sldId id="265" r:id="rId43"/>
    <p:sldId id="266" r:id="rId44"/>
    <p:sldId id="316" r:id="rId45"/>
    <p:sldId id="267" r:id="rId46"/>
    <p:sldId id="317" r:id="rId47"/>
    <p:sldId id="268" r:id="rId48"/>
    <p:sldId id="269" r:id="rId49"/>
    <p:sldId id="318" r:id="rId50"/>
    <p:sldId id="270" r:id="rId51"/>
    <p:sldId id="271" r:id="rId52"/>
    <p:sldId id="319" r:id="rId53"/>
    <p:sldId id="272" r:id="rId54"/>
    <p:sldId id="320" r:id="rId55"/>
    <p:sldId id="273" r:id="rId56"/>
    <p:sldId id="274" r:id="rId57"/>
    <p:sldId id="275" r:id="rId58"/>
    <p:sldId id="276" r:id="rId59"/>
    <p:sldId id="277" r:id="rId60"/>
    <p:sldId id="287" r:id="rId61"/>
    <p:sldId id="278" r:id="rId62"/>
    <p:sldId id="279" r:id="rId63"/>
    <p:sldId id="280" r:id="rId64"/>
    <p:sldId id="281" r:id="rId65"/>
    <p:sldId id="282" r:id="rId66"/>
    <p:sldId id="332" r:id="rId67"/>
    <p:sldId id="283" r:id="rId68"/>
    <p:sldId id="284" r:id="rId69"/>
    <p:sldId id="285" r:id="rId70"/>
    <p:sldId id="373" r:id="rId71"/>
    <p:sldId id="374" r:id="rId72"/>
    <p:sldId id="375" r:id="rId73"/>
    <p:sldId id="335" r:id="rId74"/>
    <p:sldId id="336" r:id="rId75"/>
    <p:sldId id="337" r:id="rId76"/>
    <p:sldId id="339" r:id="rId77"/>
    <p:sldId id="341" r:id="rId78"/>
    <p:sldId id="343" r:id="rId79"/>
    <p:sldId id="345" r:id="rId80"/>
    <p:sldId id="347" r:id="rId81"/>
    <p:sldId id="349" r:id="rId82"/>
    <p:sldId id="351" r:id="rId83"/>
    <p:sldId id="353" r:id="rId84"/>
    <p:sldId id="355" r:id="rId85"/>
    <p:sldId id="356" r:id="rId86"/>
    <p:sldId id="357" r:id="rId87"/>
    <p:sldId id="358" r:id="rId88"/>
    <p:sldId id="359" r:id="rId89"/>
    <p:sldId id="360" r:id="rId90"/>
    <p:sldId id="361" r:id="rId91"/>
    <p:sldId id="362" r:id="rId92"/>
    <p:sldId id="363" r:id="rId93"/>
    <p:sldId id="364" r:id="rId94"/>
    <p:sldId id="365" r:id="rId95"/>
    <p:sldId id="366"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5" d="100"/>
          <a:sy n="85" d="100"/>
        </p:scale>
        <p:origin x="562" y="-2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09DDA3-8C2B-4861-AF08-7397B3E20D1A}"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n-US"/>
        </a:p>
      </dgm:t>
    </dgm:pt>
    <dgm:pt modelId="{741490F4-20F5-4A85-A056-58BC2377FE04}">
      <dgm:prSet/>
      <dgm:spPr/>
      <dgm:t>
        <a:bodyPr/>
        <a:lstStyle/>
        <a:p>
          <a:pPr rtl="0"/>
          <a:r>
            <a:rPr lang="en-US" b="1" i="1" baseline="0" dirty="0">
              <a:solidFill>
                <a:srgbClr val="FF0000"/>
              </a:solidFill>
            </a:rPr>
            <a:t>Squamous epithelial</a:t>
          </a:r>
          <a:endParaRPr lang="en-US" dirty="0">
            <a:solidFill>
              <a:srgbClr val="FF0000"/>
            </a:solidFill>
          </a:endParaRPr>
        </a:p>
      </dgm:t>
    </dgm:pt>
    <dgm:pt modelId="{E4B21EE9-85CC-4CC6-AC0F-7749BA2794EF}" type="parTrans" cxnId="{8A153496-D646-405B-B9CE-39B35A021D40}">
      <dgm:prSet/>
      <dgm:spPr/>
      <dgm:t>
        <a:bodyPr/>
        <a:lstStyle/>
        <a:p>
          <a:endParaRPr lang="en-US"/>
        </a:p>
      </dgm:t>
    </dgm:pt>
    <dgm:pt modelId="{E77B8EEB-1763-42D6-A0D8-E96EFBF3C89C}" type="sibTrans" cxnId="{8A153496-D646-405B-B9CE-39B35A021D40}">
      <dgm:prSet/>
      <dgm:spPr/>
      <dgm:t>
        <a:bodyPr/>
        <a:lstStyle/>
        <a:p>
          <a:endParaRPr lang="en-US"/>
        </a:p>
      </dgm:t>
    </dgm:pt>
    <dgm:pt modelId="{B842CB3B-3A96-4245-A98F-00760392C86B}">
      <dgm:prSet/>
      <dgm:spPr/>
      <dgm:t>
        <a:bodyPr/>
        <a:lstStyle/>
        <a:p>
          <a:pPr rtl="0"/>
          <a:r>
            <a:rPr lang="en-US" b="0" i="0" baseline="0"/>
            <a:t>· Pancytokeratin.</a:t>
          </a:r>
          <a:endParaRPr lang="en-US"/>
        </a:p>
      </dgm:t>
    </dgm:pt>
    <dgm:pt modelId="{EB68AEDC-24F3-4FD6-A5EE-1134352EC0B3}" type="parTrans" cxnId="{833F0CE1-5354-4878-8108-EFFCCB41843C}">
      <dgm:prSet/>
      <dgm:spPr/>
      <dgm:t>
        <a:bodyPr/>
        <a:lstStyle/>
        <a:p>
          <a:endParaRPr lang="en-US"/>
        </a:p>
      </dgm:t>
    </dgm:pt>
    <dgm:pt modelId="{F20BC599-4529-4852-97AC-4935C93AEA0D}" type="sibTrans" cxnId="{833F0CE1-5354-4878-8108-EFFCCB41843C}">
      <dgm:prSet/>
      <dgm:spPr/>
      <dgm:t>
        <a:bodyPr/>
        <a:lstStyle/>
        <a:p>
          <a:endParaRPr lang="en-US"/>
        </a:p>
      </dgm:t>
    </dgm:pt>
    <dgm:pt modelId="{72A8DA24-0664-4098-9043-21521E364735}">
      <dgm:prSet/>
      <dgm:spPr/>
      <dgm:t>
        <a:bodyPr/>
        <a:lstStyle/>
        <a:p>
          <a:pPr rtl="0"/>
          <a:r>
            <a:rPr lang="en-US" b="0" i="0" baseline="0"/>
            <a:t>· Carcino embryonic antigen.(CEA)</a:t>
          </a:r>
          <a:endParaRPr lang="en-US"/>
        </a:p>
      </dgm:t>
    </dgm:pt>
    <dgm:pt modelId="{B6D84330-8B33-4AAF-9696-15AC05E505CD}" type="parTrans" cxnId="{3D1D9BC8-D792-48AE-BBCE-1873597EBF33}">
      <dgm:prSet/>
      <dgm:spPr/>
      <dgm:t>
        <a:bodyPr/>
        <a:lstStyle/>
        <a:p>
          <a:endParaRPr lang="en-US"/>
        </a:p>
      </dgm:t>
    </dgm:pt>
    <dgm:pt modelId="{57F53C9F-EF2F-40F6-8574-409A5FFFE749}" type="sibTrans" cxnId="{3D1D9BC8-D792-48AE-BBCE-1873597EBF33}">
      <dgm:prSet/>
      <dgm:spPr/>
      <dgm:t>
        <a:bodyPr/>
        <a:lstStyle/>
        <a:p>
          <a:endParaRPr lang="en-US"/>
        </a:p>
      </dgm:t>
    </dgm:pt>
    <dgm:pt modelId="{7758116B-A18F-47B3-9EF5-E7B8B5572111}">
      <dgm:prSet/>
      <dgm:spPr/>
      <dgm:t>
        <a:bodyPr/>
        <a:lstStyle/>
        <a:p>
          <a:pPr rtl="0"/>
          <a:r>
            <a:rPr lang="en-US" b="0" i="0" baseline="0" dirty="0"/>
            <a:t>· Epithelial membrane antigen.(EMA)</a:t>
          </a:r>
        </a:p>
        <a:p>
          <a:pPr rtl="0"/>
          <a:r>
            <a:rPr lang="en-US" b="0" i="0" baseline="0" dirty="0">
              <a:solidFill>
                <a:srgbClr val="FF0000"/>
              </a:solidFill>
            </a:rPr>
            <a:t>cytoplasmic and apical</a:t>
          </a:r>
        </a:p>
        <a:p>
          <a:r>
            <a:rPr lang="en-US" b="0" i="0" baseline="0" dirty="0">
              <a:solidFill>
                <a:srgbClr val="FF0000"/>
              </a:solidFill>
            </a:rPr>
            <a:t>luminal membrane staining</a:t>
          </a:r>
          <a:endParaRPr lang="en-US" dirty="0">
            <a:solidFill>
              <a:srgbClr val="FF0000"/>
            </a:solidFill>
          </a:endParaRPr>
        </a:p>
      </dgm:t>
    </dgm:pt>
    <dgm:pt modelId="{EA482CE6-A789-440A-A29E-0F3918B9E1C0}" type="parTrans" cxnId="{BDCA7CE6-E659-4A88-9141-F195213C8577}">
      <dgm:prSet/>
      <dgm:spPr/>
      <dgm:t>
        <a:bodyPr/>
        <a:lstStyle/>
        <a:p>
          <a:endParaRPr lang="en-US"/>
        </a:p>
      </dgm:t>
    </dgm:pt>
    <dgm:pt modelId="{4E9E8AD3-1DE0-42EF-B274-E3D34C91725B}" type="sibTrans" cxnId="{BDCA7CE6-E659-4A88-9141-F195213C8577}">
      <dgm:prSet/>
      <dgm:spPr/>
      <dgm:t>
        <a:bodyPr/>
        <a:lstStyle/>
        <a:p>
          <a:endParaRPr lang="en-US"/>
        </a:p>
      </dgm:t>
    </dgm:pt>
    <dgm:pt modelId="{CCE2A3BC-4186-4A1A-871C-432BAF961C14}" type="pres">
      <dgm:prSet presAssocID="{2409DDA3-8C2B-4861-AF08-7397B3E20D1A}" presName="compositeShape" presStyleCnt="0">
        <dgm:presLayoutVars>
          <dgm:dir/>
          <dgm:resizeHandles/>
        </dgm:presLayoutVars>
      </dgm:prSet>
      <dgm:spPr/>
    </dgm:pt>
    <dgm:pt modelId="{4426445D-A5B0-40F6-A25E-2F98E84E482E}" type="pres">
      <dgm:prSet presAssocID="{2409DDA3-8C2B-4861-AF08-7397B3E20D1A}" presName="pyramid" presStyleLbl="node1" presStyleIdx="0" presStyleCnt="1"/>
      <dgm:spPr/>
    </dgm:pt>
    <dgm:pt modelId="{90C9B160-F150-4059-B664-1C64FAEAE583}" type="pres">
      <dgm:prSet presAssocID="{2409DDA3-8C2B-4861-AF08-7397B3E20D1A}" presName="theList" presStyleCnt="0"/>
      <dgm:spPr/>
    </dgm:pt>
    <dgm:pt modelId="{00682CE0-4BF1-4D9F-B1E6-33F54F490837}" type="pres">
      <dgm:prSet presAssocID="{741490F4-20F5-4A85-A056-58BC2377FE04}" presName="aNode" presStyleLbl="fgAcc1" presStyleIdx="0" presStyleCnt="4">
        <dgm:presLayoutVars>
          <dgm:bulletEnabled val="1"/>
        </dgm:presLayoutVars>
      </dgm:prSet>
      <dgm:spPr/>
    </dgm:pt>
    <dgm:pt modelId="{C80FB10D-6CDE-4686-BE96-CECCF1C10369}" type="pres">
      <dgm:prSet presAssocID="{741490F4-20F5-4A85-A056-58BC2377FE04}" presName="aSpace" presStyleCnt="0"/>
      <dgm:spPr/>
    </dgm:pt>
    <dgm:pt modelId="{46ADBB28-88EB-4320-847C-DB2A841579AF}" type="pres">
      <dgm:prSet presAssocID="{B842CB3B-3A96-4245-A98F-00760392C86B}" presName="aNode" presStyleLbl="fgAcc1" presStyleIdx="1" presStyleCnt="4">
        <dgm:presLayoutVars>
          <dgm:bulletEnabled val="1"/>
        </dgm:presLayoutVars>
      </dgm:prSet>
      <dgm:spPr/>
    </dgm:pt>
    <dgm:pt modelId="{FDA7C5DD-95D0-4C3C-A24F-397DE970A3AD}" type="pres">
      <dgm:prSet presAssocID="{B842CB3B-3A96-4245-A98F-00760392C86B}" presName="aSpace" presStyleCnt="0"/>
      <dgm:spPr/>
    </dgm:pt>
    <dgm:pt modelId="{E4B74D27-4637-4F6C-9F16-2BE62EF93F46}" type="pres">
      <dgm:prSet presAssocID="{72A8DA24-0664-4098-9043-21521E364735}" presName="aNode" presStyleLbl="fgAcc1" presStyleIdx="2" presStyleCnt="4">
        <dgm:presLayoutVars>
          <dgm:bulletEnabled val="1"/>
        </dgm:presLayoutVars>
      </dgm:prSet>
      <dgm:spPr/>
    </dgm:pt>
    <dgm:pt modelId="{4A5B35B5-8B50-49D0-BC03-E8387EA83FC6}" type="pres">
      <dgm:prSet presAssocID="{72A8DA24-0664-4098-9043-21521E364735}" presName="aSpace" presStyleCnt="0"/>
      <dgm:spPr/>
    </dgm:pt>
    <dgm:pt modelId="{B60179FE-BF60-418F-8EB7-FCC32F9EBB2E}" type="pres">
      <dgm:prSet presAssocID="{7758116B-A18F-47B3-9EF5-E7B8B5572111}" presName="aNode" presStyleLbl="fgAcc1" presStyleIdx="3" presStyleCnt="4" custScaleX="138363" custScaleY="126545">
        <dgm:presLayoutVars>
          <dgm:bulletEnabled val="1"/>
        </dgm:presLayoutVars>
      </dgm:prSet>
      <dgm:spPr/>
    </dgm:pt>
    <dgm:pt modelId="{395D1E63-1900-49E1-8D1B-0F1521B1D5A2}" type="pres">
      <dgm:prSet presAssocID="{7758116B-A18F-47B3-9EF5-E7B8B5572111}" presName="aSpace" presStyleCnt="0"/>
      <dgm:spPr/>
    </dgm:pt>
  </dgm:ptLst>
  <dgm:cxnLst>
    <dgm:cxn modelId="{9F31DA27-944B-4DC2-9EBF-73CDF356849C}" type="presOf" srcId="{72A8DA24-0664-4098-9043-21521E364735}" destId="{E4B74D27-4637-4F6C-9F16-2BE62EF93F46}" srcOrd="0" destOrd="0" presId="urn:microsoft.com/office/officeart/2005/8/layout/pyramid2"/>
    <dgm:cxn modelId="{892C8936-2196-4572-9134-DEC107E45A16}" type="presOf" srcId="{2409DDA3-8C2B-4861-AF08-7397B3E20D1A}" destId="{CCE2A3BC-4186-4A1A-871C-432BAF961C14}" srcOrd="0" destOrd="0" presId="urn:microsoft.com/office/officeart/2005/8/layout/pyramid2"/>
    <dgm:cxn modelId="{44A74292-31AD-4411-9121-E3204ACB9FA6}" type="presOf" srcId="{B842CB3B-3A96-4245-A98F-00760392C86B}" destId="{46ADBB28-88EB-4320-847C-DB2A841579AF}" srcOrd="0" destOrd="0" presId="urn:microsoft.com/office/officeart/2005/8/layout/pyramid2"/>
    <dgm:cxn modelId="{8A153496-D646-405B-B9CE-39B35A021D40}" srcId="{2409DDA3-8C2B-4861-AF08-7397B3E20D1A}" destId="{741490F4-20F5-4A85-A056-58BC2377FE04}" srcOrd="0" destOrd="0" parTransId="{E4B21EE9-85CC-4CC6-AC0F-7749BA2794EF}" sibTransId="{E77B8EEB-1763-42D6-A0D8-E96EFBF3C89C}"/>
    <dgm:cxn modelId="{3D1D9BC8-D792-48AE-BBCE-1873597EBF33}" srcId="{2409DDA3-8C2B-4861-AF08-7397B3E20D1A}" destId="{72A8DA24-0664-4098-9043-21521E364735}" srcOrd="2" destOrd="0" parTransId="{B6D84330-8B33-4AAF-9696-15AC05E505CD}" sibTransId="{57F53C9F-EF2F-40F6-8574-409A5FFFE749}"/>
    <dgm:cxn modelId="{833F0CE1-5354-4878-8108-EFFCCB41843C}" srcId="{2409DDA3-8C2B-4861-AF08-7397B3E20D1A}" destId="{B842CB3B-3A96-4245-A98F-00760392C86B}" srcOrd="1" destOrd="0" parTransId="{EB68AEDC-24F3-4FD6-A5EE-1134352EC0B3}" sibTransId="{F20BC599-4529-4852-97AC-4935C93AEA0D}"/>
    <dgm:cxn modelId="{BDCA7CE6-E659-4A88-9141-F195213C8577}" srcId="{2409DDA3-8C2B-4861-AF08-7397B3E20D1A}" destId="{7758116B-A18F-47B3-9EF5-E7B8B5572111}" srcOrd="3" destOrd="0" parTransId="{EA482CE6-A789-440A-A29E-0F3918B9E1C0}" sibTransId="{4E9E8AD3-1DE0-42EF-B274-E3D34C91725B}"/>
    <dgm:cxn modelId="{C3F7DBEA-6C2E-463C-A0AA-4D11ACE6E508}" type="presOf" srcId="{7758116B-A18F-47B3-9EF5-E7B8B5572111}" destId="{B60179FE-BF60-418F-8EB7-FCC32F9EBB2E}" srcOrd="0" destOrd="0" presId="urn:microsoft.com/office/officeart/2005/8/layout/pyramid2"/>
    <dgm:cxn modelId="{988F52F2-6897-400A-AE48-8196F7C100CA}" type="presOf" srcId="{741490F4-20F5-4A85-A056-58BC2377FE04}" destId="{00682CE0-4BF1-4D9F-B1E6-33F54F490837}" srcOrd="0" destOrd="0" presId="urn:microsoft.com/office/officeart/2005/8/layout/pyramid2"/>
    <dgm:cxn modelId="{2B561A57-F9B0-4DA4-957C-9DD6070C4E98}" type="presParOf" srcId="{CCE2A3BC-4186-4A1A-871C-432BAF961C14}" destId="{4426445D-A5B0-40F6-A25E-2F98E84E482E}" srcOrd="0" destOrd="0" presId="urn:microsoft.com/office/officeart/2005/8/layout/pyramid2"/>
    <dgm:cxn modelId="{E5D3210C-9DE5-44C8-86FB-81723C4B61E7}" type="presParOf" srcId="{CCE2A3BC-4186-4A1A-871C-432BAF961C14}" destId="{90C9B160-F150-4059-B664-1C64FAEAE583}" srcOrd="1" destOrd="0" presId="urn:microsoft.com/office/officeart/2005/8/layout/pyramid2"/>
    <dgm:cxn modelId="{D234CB4F-5895-4AED-B698-2FC81B84BB12}" type="presParOf" srcId="{90C9B160-F150-4059-B664-1C64FAEAE583}" destId="{00682CE0-4BF1-4D9F-B1E6-33F54F490837}" srcOrd="0" destOrd="0" presId="urn:microsoft.com/office/officeart/2005/8/layout/pyramid2"/>
    <dgm:cxn modelId="{2C88CF90-9348-4F87-A5A8-6E23F00D5D0B}" type="presParOf" srcId="{90C9B160-F150-4059-B664-1C64FAEAE583}" destId="{C80FB10D-6CDE-4686-BE96-CECCF1C10369}" srcOrd="1" destOrd="0" presId="urn:microsoft.com/office/officeart/2005/8/layout/pyramid2"/>
    <dgm:cxn modelId="{963DB752-E622-4B2F-AA00-87492757BE2E}" type="presParOf" srcId="{90C9B160-F150-4059-B664-1C64FAEAE583}" destId="{46ADBB28-88EB-4320-847C-DB2A841579AF}" srcOrd="2" destOrd="0" presId="urn:microsoft.com/office/officeart/2005/8/layout/pyramid2"/>
    <dgm:cxn modelId="{206C5505-97BB-4FAD-B8F2-B5A7C2ABC3B4}" type="presParOf" srcId="{90C9B160-F150-4059-B664-1C64FAEAE583}" destId="{FDA7C5DD-95D0-4C3C-A24F-397DE970A3AD}" srcOrd="3" destOrd="0" presId="urn:microsoft.com/office/officeart/2005/8/layout/pyramid2"/>
    <dgm:cxn modelId="{FFBB7B5C-8C3C-4F78-9005-6A2070B1A1A0}" type="presParOf" srcId="{90C9B160-F150-4059-B664-1C64FAEAE583}" destId="{E4B74D27-4637-4F6C-9F16-2BE62EF93F46}" srcOrd="4" destOrd="0" presId="urn:microsoft.com/office/officeart/2005/8/layout/pyramid2"/>
    <dgm:cxn modelId="{0E01413D-4EED-4A63-8CB4-36C55F02CE73}" type="presParOf" srcId="{90C9B160-F150-4059-B664-1C64FAEAE583}" destId="{4A5B35B5-8B50-49D0-BC03-E8387EA83FC6}" srcOrd="5" destOrd="0" presId="urn:microsoft.com/office/officeart/2005/8/layout/pyramid2"/>
    <dgm:cxn modelId="{2BE3AE75-6042-4C28-BE6B-E68B9FF0B9FE}" type="presParOf" srcId="{90C9B160-F150-4059-B664-1C64FAEAE583}" destId="{B60179FE-BF60-418F-8EB7-FCC32F9EBB2E}" srcOrd="6" destOrd="0" presId="urn:microsoft.com/office/officeart/2005/8/layout/pyramid2"/>
    <dgm:cxn modelId="{8A6151F1-A7CC-4A79-9628-EBA4E26204C3}" type="presParOf" srcId="{90C9B160-F150-4059-B664-1C64FAEAE583}" destId="{395D1E63-1900-49E1-8D1B-0F1521B1D5A2}"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CAEEF75-A2F0-4AC9-BD14-5AFD41FD969F}"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AF57F4B4-556B-480B-A2D8-1A5DE7E1664C}">
      <dgm:prSet/>
      <dgm:spPr/>
      <dgm:t>
        <a:bodyPr/>
        <a:lstStyle/>
        <a:p>
          <a:pPr rtl="0"/>
          <a:endParaRPr lang="en-US" dirty="0"/>
        </a:p>
      </dgm:t>
    </dgm:pt>
    <dgm:pt modelId="{777B180B-CDE5-4C48-85C5-D105CFD0E9C0}" type="parTrans" cxnId="{648FC19C-16F8-4EF4-860C-B19233165FFC}">
      <dgm:prSet/>
      <dgm:spPr/>
      <dgm:t>
        <a:bodyPr/>
        <a:lstStyle/>
        <a:p>
          <a:endParaRPr lang="en-US"/>
        </a:p>
      </dgm:t>
    </dgm:pt>
    <dgm:pt modelId="{CEDAAD94-47BB-4D66-8F08-0F00230EAAE1}" type="sibTrans" cxnId="{648FC19C-16F8-4EF4-860C-B19233165FFC}">
      <dgm:prSet/>
      <dgm:spPr/>
      <dgm:t>
        <a:bodyPr/>
        <a:lstStyle/>
        <a:p>
          <a:endParaRPr lang="en-US"/>
        </a:p>
      </dgm:t>
    </dgm:pt>
    <dgm:pt modelId="{6657ADF6-26D6-4854-9BD2-D755A70195AD}">
      <dgm:prSet/>
      <dgm:spPr/>
      <dgm:t>
        <a:bodyPr/>
        <a:lstStyle/>
        <a:p>
          <a:pPr rtl="0"/>
          <a:r>
            <a:rPr lang="en-US"/>
            <a:t>· S100 protein</a:t>
          </a:r>
        </a:p>
      </dgm:t>
    </dgm:pt>
    <dgm:pt modelId="{D151605F-05AF-4440-865B-B9DC7879ECBC}" type="parTrans" cxnId="{F51AEBBC-057C-4FFF-BC56-33E47D40489A}">
      <dgm:prSet/>
      <dgm:spPr/>
      <dgm:t>
        <a:bodyPr/>
        <a:lstStyle/>
        <a:p>
          <a:endParaRPr lang="en-US"/>
        </a:p>
      </dgm:t>
    </dgm:pt>
    <dgm:pt modelId="{C07E8B3E-B3AF-4F0B-A935-2FF3F0CECC65}" type="sibTrans" cxnId="{F51AEBBC-057C-4FFF-BC56-33E47D40489A}">
      <dgm:prSet/>
      <dgm:spPr/>
      <dgm:t>
        <a:bodyPr/>
        <a:lstStyle/>
        <a:p>
          <a:endParaRPr lang="en-US"/>
        </a:p>
      </dgm:t>
    </dgm:pt>
    <dgm:pt modelId="{54A4B1F3-7D0A-4B9E-9296-00CE3FF798ED}">
      <dgm:prSet/>
      <dgm:spPr/>
      <dgm:t>
        <a:bodyPr/>
        <a:lstStyle/>
        <a:p>
          <a:pPr rtl="0"/>
          <a:r>
            <a:rPr lang="en-US"/>
            <a:t>· CD1a.</a:t>
          </a:r>
        </a:p>
      </dgm:t>
    </dgm:pt>
    <dgm:pt modelId="{70D5EA1F-324D-464B-9307-A857E5D1740B}" type="parTrans" cxnId="{5901033F-82EA-4301-855D-EC22B68C8E2D}">
      <dgm:prSet/>
      <dgm:spPr/>
      <dgm:t>
        <a:bodyPr/>
        <a:lstStyle/>
        <a:p>
          <a:endParaRPr lang="en-US"/>
        </a:p>
      </dgm:t>
    </dgm:pt>
    <dgm:pt modelId="{DFBAB5C4-4B58-4EFF-846A-4A99DED82998}" type="sibTrans" cxnId="{5901033F-82EA-4301-855D-EC22B68C8E2D}">
      <dgm:prSet/>
      <dgm:spPr/>
      <dgm:t>
        <a:bodyPr/>
        <a:lstStyle/>
        <a:p>
          <a:endParaRPr lang="en-US"/>
        </a:p>
      </dgm:t>
    </dgm:pt>
    <dgm:pt modelId="{D1C3EC8B-BBE8-49B8-AE69-3EBE2D081C46}" type="pres">
      <dgm:prSet presAssocID="{1CAEEF75-A2F0-4AC9-BD14-5AFD41FD969F}" presName="composite" presStyleCnt="0">
        <dgm:presLayoutVars>
          <dgm:chMax val="5"/>
          <dgm:dir/>
          <dgm:animLvl val="ctr"/>
          <dgm:resizeHandles val="exact"/>
        </dgm:presLayoutVars>
      </dgm:prSet>
      <dgm:spPr/>
    </dgm:pt>
    <dgm:pt modelId="{319DDD3C-87AC-417D-A8CB-AC69FDF7C309}" type="pres">
      <dgm:prSet presAssocID="{1CAEEF75-A2F0-4AC9-BD14-5AFD41FD969F}" presName="cycle" presStyleCnt="0"/>
      <dgm:spPr/>
    </dgm:pt>
    <dgm:pt modelId="{1893257E-2497-4BE1-9F0E-F43660C3DFB8}" type="pres">
      <dgm:prSet presAssocID="{1CAEEF75-A2F0-4AC9-BD14-5AFD41FD969F}" presName="centerShape" presStyleCnt="0"/>
      <dgm:spPr/>
    </dgm:pt>
    <dgm:pt modelId="{76B334C9-C7B4-463F-8F82-E99FAD921DCE}" type="pres">
      <dgm:prSet presAssocID="{1CAEEF75-A2F0-4AC9-BD14-5AFD41FD969F}" presName="connSite" presStyleLbl="node1" presStyleIdx="0" presStyleCnt="4"/>
      <dgm:spPr/>
    </dgm:pt>
    <dgm:pt modelId="{0D563089-78B6-47FB-AEB7-6443DA60C4BF}" type="pres">
      <dgm:prSet presAssocID="{1CAEEF75-A2F0-4AC9-BD14-5AFD41FD969F}" presName="visible" presStyleLbl="node1" presStyleIdx="0" presStyleCnt="4"/>
      <dgm:spPr>
        <a:prstGeom prst="halfFrame">
          <a:avLst/>
        </a:prstGeom>
      </dgm:spPr>
    </dgm:pt>
    <dgm:pt modelId="{574E9B23-DC0B-440D-804D-96995D26FB0B}" type="pres">
      <dgm:prSet presAssocID="{777B180B-CDE5-4C48-85C5-D105CFD0E9C0}" presName="Name25" presStyleLbl="parChTrans1D1" presStyleIdx="0" presStyleCnt="3"/>
      <dgm:spPr/>
    </dgm:pt>
    <dgm:pt modelId="{2105F8A4-4DB6-4AFA-A0AC-DE99613743FF}" type="pres">
      <dgm:prSet presAssocID="{AF57F4B4-556B-480B-A2D8-1A5DE7E1664C}" presName="node" presStyleCnt="0"/>
      <dgm:spPr/>
    </dgm:pt>
    <dgm:pt modelId="{569FB950-3551-4C78-AE4E-A4DEC00FEE58}" type="pres">
      <dgm:prSet presAssocID="{AF57F4B4-556B-480B-A2D8-1A5DE7E1664C}" presName="parentNode" presStyleLbl="node1" presStyleIdx="1" presStyleCnt="4">
        <dgm:presLayoutVars>
          <dgm:chMax val="1"/>
          <dgm:bulletEnabled val="1"/>
        </dgm:presLayoutVars>
      </dgm:prSet>
      <dgm:spPr/>
    </dgm:pt>
    <dgm:pt modelId="{50614BB0-E9B7-4539-A5C5-2AEF87A92651}" type="pres">
      <dgm:prSet presAssocID="{AF57F4B4-556B-480B-A2D8-1A5DE7E1664C}" presName="childNode" presStyleLbl="revTx" presStyleIdx="0" presStyleCnt="0">
        <dgm:presLayoutVars>
          <dgm:bulletEnabled val="1"/>
        </dgm:presLayoutVars>
      </dgm:prSet>
      <dgm:spPr/>
    </dgm:pt>
    <dgm:pt modelId="{1A894FD8-A6F3-4277-9C8D-7C50631A70EC}" type="pres">
      <dgm:prSet presAssocID="{D151605F-05AF-4440-865B-B9DC7879ECBC}" presName="Name25" presStyleLbl="parChTrans1D1" presStyleIdx="1" presStyleCnt="3"/>
      <dgm:spPr/>
    </dgm:pt>
    <dgm:pt modelId="{CC6EE7A8-F365-4326-BAB1-CEF78F8E1D8B}" type="pres">
      <dgm:prSet presAssocID="{6657ADF6-26D6-4854-9BD2-D755A70195AD}" presName="node" presStyleCnt="0"/>
      <dgm:spPr/>
    </dgm:pt>
    <dgm:pt modelId="{1ED28489-420D-4CFB-8DBC-9CDC382C17E9}" type="pres">
      <dgm:prSet presAssocID="{6657ADF6-26D6-4854-9BD2-D755A70195AD}" presName="parentNode" presStyleLbl="node1" presStyleIdx="2" presStyleCnt="4">
        <dgm:presLayoutVars>
          <dgm:chMax val="1"/>
          <dgm:bulletEnabled val="1"/>
        </dgm:presLayoutVars>
      </dgm:prSet>
      <dgm:spPr/>
    </dgm:pt>
    <dgm:pt modelId="{066878B1-1AF7-4901-8B2F-44FF8CC0CFF5}" type="pres">
      <dgm:prSet presAssocID="{6657ADF6-26D6-4854-9BD2-D755A70195AD}" presName="childNode" presStyleLbl="revTx" presStyleIdx="0" presStyleCnt="0">
        <dgm:presLayoutVars>
          <dgm:bulletEnabled val="1"/>
        </dgm:presLayoutVars>
      </dgm:prSet>
      <dgm:spPr/>
    </dgm:pt>
    <dgm:pt modelId="{2212B5C4-70B2-4788-9147-411F3EF1B428}" type="pres">
      <dgm:prSet presAssocID="{70D5EA1F-324D-464B-9307-A857E5D1740B}" presName="Name25" presStyleLbl="parChTrans1D1" presStyleIdx="2" presStyleCnt="3"/>
      <dgm:spPr/>
    </dgm:pt>
    <dgm:pt modelId="{AF458D4F-DD67-4D8E-94B9-F79939C79E42}" type="pres">
      <dgm:prSet presAssocID="{54A4B1F3-7D0A-4B9E-9296-00CE3FF798ED}" presName="node" presStyleCnt="0"/>
      <dgm:spPr/>
    </dgm:pt>
    <dgm:pt modelId="{2D668364-6621-496D-A9AA-8DEE63BF2DBC}" type="pres">
      <dgm:prSet presAssocID="{54A4B1F3-7D0A-4B9E-9296-00CE3FF798ED}" presName="parentNode" presStyleLbl="node1" presStyleIdx="3" presStyleCnt="4">
        <dgm:presLayoutVars>
          <dgm:chMax val="1"/>
          <dgm:bulletEnabled val="1"/>
        </dgm:presLayoutVars>
      </dgm:prSet>
      <dgm:spPr/>
    </dgm:pt>
    <dgm:pt modelId="{CED7F563-29C8-41F9-AFF8-DF177788C665}" type="pres">
      <dgm:prSet presAssocID="{54A4B1F3-7D0A-4B9E-9296-00CE3FF798ED}" presName="childNode" presStyleLbl="revTx" presStyleIdx="0" presStyleCnt="0">
        <dgm:presLayoutVars>
          <dgm:bulletEnabled val="1"/>
        </dgm:presLayoutVars>
      </dgm:prSet>
      <dgm:spPr/>
    </dgm:pt>
  </dgm:ptLst>
  <dgm:cxnLst>
    <dgm:cxn modelId="{2A514907-550B-46CC-BDF8-1879FCC77913}" type="presOf" srcId="{6657ADF6-26D6-4854-9BD2-D755A70195AD}" destId="{1ED28489-420D-4CFB-8DBC-9CDC382C17E9}" srcOrd="0" destOrd="0" presId="urn:microsoft.com/office/officeart/2005/8/layout/radial2"/>
    <dgm:cxn modelId="{1998D73A-9CF4-43EC-B0E6-FA7E376F455F}" type="presOf" srcId="{AF57F4B4-556B-480B-A2D8-1A5DE7E1664C}" destId="{569FB950-3551-4C78-AE4E-A4DEC00FEE58}" srcOrd="0" destOrd="0" presId="urn:microsoft.com/office/officeart/2005/8/layout/radial2"/>
    <dgm:cxn modelId="{5901033F-82EA-4301-855D-EC22B68C8E2D}" srcId="{1CAEEF75-A2F0-4AC9-BD14-5AFD41FD969F}" destId="{54A4B1F3-7D0A-4B9E-9296-00CE3FF798ED}" srcOrd="2" destOrd="0" parTransId="{70D5EA1F-324D-464B-9307-A857E5D1740B}" sibTransId="{DFBAB5C4-4B58-4EFF-846A-4A99DED82998}"/>
    <dgm:cxn modelId="{36E8CC5B-5314-4B5F-9A69-0390CBBD34B1}" type="presOf" srcId="{54A4B1F3-7D0A-4B9E-9296-00CE3FF798ED}" destId="{2D668364-6621-496D-A9AA-8DEE63BF2DBC}" srcOrd="0" destOrd="0" presId="urn:microsoft.com/office/officeart/2005/8/layout/radial2"/>
    <dgm:cxn modelId="{8438294C-FE29-418C-9125-6E76D4BC5B43}" type="presOf" srcId="{D151605F-05AF-4440-865B-B9DC7879ECBC}" destId="{1A894FD8-A6F3-4277-9C8D-7C50631A70EC}" srcOrd="0" destOrd="0" presId="urn:microsoft.com/office/officeart/2005/8/layout/radial2"/>
    <dgm:cxn modelId="{59EA8053-177B-40DB-B617-4FD632A07884}" type="presOf" srcId="{70D5EA1F-324D-464B-9307-A857E5D1740B}" destId="{2212B5C4-70B2-4788-9147-411F3EF1B428}" srcOrd="0" destOrd="0" presId="urn:microsoft.com/office/officeart/2005/8/layout/radial2"/>
    <dgm:cxn modelId="{99970899-BDC0-4002-9EB9-D6B6CE8ED7EF}" type="presOf" srcId="{1CAEEF75-A2F0-4AC9-BD14-5AFD41FD969F}" destId="{D1C3EC8B-BBE8-49B8-AE69-3EBE2D081C46}" srcOrd="0" destOrd="0" presId="urn:microsoft.com/office/officeart/2005/8/layout/radial2"/>
    <dgm:cxn modelId="{648FC19C-16F8-4EF4-860C-B19233165FFC}" srcId="{1CAEEF75-A2F0-4AC9-BD14-5AFD41FD969F}" destId="{AF57F4B4-556B-480B-A2D8-1A5DE7E1664C}" srcOrd="0" destOrd="0" parTransId="{777B180B-CDE5-4C48-85C5-D105CFD0E9C0}" sibTransId="{CEDAAD94-47BB-4D66-8F08-0F00230EAAE1}"/>
    <dgm:cxn modelId="{908DB0A9-38E2-46C6-8D85-8BABEE0CB9C2}" type="presOf" srcId="{777B180B-CDE5-4C48-85C5-D105CFD0E9C0}" destId="{574E9B23-DC0B-440D-804D-96995D26FB0B}" srcOrd="0" destOrd="0" presId="urn:microsoft.com/office/officeart/2005/8/layout/radial2"/>
    <dgm:cxn modelId="{F51AEBBC-057C-4FFF-BC56-33E47D40489A}" srcId="{1CAEEF75-A2F0-4AC9-BD14-5AFD41FD969F}" destId="{6657ADF6-26D6-4854-9BD2-D755A70195AD}" srcOrd="1" destOrd="0" parTransId="{D151605F-05AF-4440-865B-B9DC7879ECBC}" sibTransId="{C07E8B3E-B3AF-4F0B-A935-2FF3F0CECC65}"/>
    <dgm:cxn modelId="{26A46A5B-8A90-4526-A5DD-1B3470BF5C4C}" type="presParOf" srcId="{D1C3EC8B-BBE8-49B8-AE69-3EBE2D081C46}" destId="{319DDD3C-87AC-417D-A8CB-AC69FDF7C309}" srcOrd="0" destOrd="0" presId="urn:microsoft.com/office/officeart/2005/8/layout/radial2"/>
    <dgm:cxn modelId="{8521A4A3-62D4-4341-B691-23164B7BF7B9}" type="presParOf" srcId="{319DDD3C-87AC-417D-A8CB-AC69FDF7C309}" destId="{1893257E-2497-4BE1-9F0E-F43660C3DFB8}" srcOrd="0" destOrd="0" presId="urn:microsoft.com/office/officeart/2005/8/layout/radial2"/>
    <dgm:cxn modelId="{698443DC-7889-445B-88DB-CC79B31A89A7}" type="presParOf" srcId="{1893257E-2497-4BE1-9F0E-F43660C3DFB8}" destId="{76B334C9-C7B4-463F-8F82-E99FAD921DCE}" srcOrd="0" destOrd="0" presId="urn:microsoft.com/office/officeart/2005/8/layout/radial2"/>
    <dgm:cxn modelId="{68C2D39F-ADA4-4B18-9159-2716D772C7CA}" type="presParOf" srcId="{1893257E-2497-4BE1-9F0E-F43660C3DFB8}" destId="{0D563089-78B6-47FB-AEB7-6443DA60C4BF}" srcOrd="1" destOrd="0" presId="urn:microsoft.com/office/officeart/2005/8/layout/radial2"/>
    <dgm:cxn modelId="{525AB505-5759-4048-B57B-AD6239A676ED}" type="presParOf" srcId="{319DDD3C-87AC-417D-A8CB-AC69FDF7C309}" destId="{574E9B23-DC0B-440D-804D-96995D26FB0B}" srcOrd="1" destOrd="0" presId="urn:microsoft.com/office/officeart/2005/8/layout/radial2"/>
    <dgm:cxn modelId="{0A45E406-3B91-4997-9A80-4D521509B27D}" type="presParOf" srcId="{319DDD3C-87AC-417D-A8CB-AC69FDF7C309}" destId="{2105F8A4-4DB6-4AFA-A0AC-DE99613743FF}" srcOrd="2" destOrd="0" presId="urn:microsoft.com/office/officeart/2005/8/layout/radial2"/>
    <dgm:cxn modelId="{CAF0F80C-3084-4E59-A533-6560F05CC9ED}" type="presParOf" srcId="{2105F8A4-4DB6-4AFA-A0AC-DE99613743FF}" destId="{569FB950-3551-4C78-AE4E-A4DEC00FEE58}" srcOrd="0" destOrd="0" presId="urn:microsoft.com/office/officeart/2005/8/layout/radial2"/>
    <dgm:cxn modelId="{2B69A08A-E57B-4323-A2DF-5185297F34F2}" type="presParOf" srcId="{2105F8A4-4DB6-4AFA-A0AC-DE99613743FF}" destId="{50614BB0-E9B7-4539-A5C5-2AEF87A92651}" srcOrd="1" destOrd="0" presId="urn:microsoft.com/office/officeart/2005/8/layout/radial2"/>
    <dgm:cxn modelId="{238BD2C9-0FD7-4A46-B9E2-D966477C5CD5}" type="presParOf" srcId="{319DDD3C-87AC-417D-A8CB-AC69FDF7C309}" destId="{1A894FD8-A6F3-4277-9C8D-7C50631A70EC}" srcOrd="3" destOrd="0" presId="urn:microsoft.com/office/officeart/2005/8/layout/radial2"/>
    <dgm:cxn modelId="{6291BF90-6E13-450D-A610-D64D690AABD6}" type="presParOf" srcId="{319DDD3C-87AC-417D-A8CB-AC69FDF7C309}" destId="{CC6EE7A8-F365-4326-BAB1-CEF78F8E1D8B}" srcOrd="4" destOrd="0" presId="urn:microsoft.com/office/officeart/2005/8/layout/radial2"/>
    <dgm:cxn modelId="{F8A8CC25-4C25-438E-B618-6D56AC5A9D60}" type="presParOf" srcId="{CC6EE7A8-F365-4326-BAB1-CEF78F8E1D8B}" destId="{1ED28489-420D-4CFB-8DBC-9CDC382C17E9}" srcOrd="0" destOrd="0" presId="urn:microsoft.com/office/officeart/2005/8/layout/radial2"/>
    <dgm:cxn modelId="{E4E36582-FDE3-4422-A238-7435DE946A05}" type="presParOf" srcId="{CC6EE7A8-F365-4326-BAB1-CEF78F8E1D8B}" destId="{066878B1-1AF7-4901-8B2F-44FF8CC0CFF5}" srcOrd="1" destOrd="0" presId="urn:microsoft.com/office/officeart/2005/8/layout/radial2"/>
    <dgm:cxn modelId="{5C511790-1887-4006-AF8D-CD9FC172EAA5}" type="presParOf" srcId="{319DDD3C-87AC-417D-A8CB-AC69FDF7C309}" destId="{2212B5C4-70B2-4788-9147-411F3EF1B428}" srcOrd="5" destOrd="0" presId="urn:microsoft.com/office/officeart/2005/8/layout/radial2"/>
    <dgm:cxn modelId="{DAFBE311-161C-4E2F-875D-3B00EC6AB103}" type="presParOf" srcId="{319DDD3C-87AC-417D-A8CB-AC69FDF7C309}" destId="{AF458D4F-DD67-4D8E-94B9-F79939C79E42}" srcOrd="6" destOrd="0" presId="urn:microsoft.com/office/officeart/2005/8/layout/radial2"/>
    <dgm:cxn modelId="{E0D7ED13-3A18-41D0-B506-FF27126BF89F}" type="presParOf" srcId="{AF458D4F-DD67-4D8E-94B9-F79939C79E42}" destId="{2D668364-6621-496D-A9AA-8DEE63BF2DBC}" srcOrd="0" destOrd="0" presId="urn:microsoft.com/office/officeart/2005/8/layout/radial2"/>
    <dgm:cxn modelId="{9A2FEEA4-B3C1-40B6-8DD2-2404D9708E1E}" type="presParOf" srcId="{AF458D4F-DD67-4D8E-94B9-F79939C79E42}" destId="{CED7F563-29C8-41F9-AFF8-DF177788C665}"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1011418-A27E-489C-8722-2D1F47AAD298}" type="doc">
      <dgm:prSet loTypeId="urn:microsoft.com/office/officeart/2005/8/layout/pyramid2" loCatId="pyramid" qsTypeId="urn:microsoft.com/office/officeart/2005/8/quickstyle/simple1" qsCatId="simple" csTypeId="urn:microsoft.com/office/officeart/2005/8/colors/accent1_2" csCatId="accent1"/>
      <dgm:spPr/>
      <dgm:t>
        <a:bodyPr/>
        <a:lstStyle/>
        <a:p>
          <a:endParaRPr lang="en-US"/>
        </a:p>
      </dgm:t>
    </dgm:pt>
    <dgm:pt modelId="{17B58986-334E-4A7D-9333-F6E143677AD8}">
      <dgm:prSet/>
      <dgm:spPr/>
      <dgm:t>
        <a:bodyPr/>
        <a:lstStyle/>
        <a:p>
          <a:pPr rtl="0"/>
          <a:r>
            <a:rPr lang="en-US" b="1" i="1" baseline="0" dirty="0">
              <a:solidFill>
                <a:srgbClr val="FF0000"/>
              </a:solidFill>
            </a:rPr>
            <a:t>T cell markers</a:t>
          </a:r>
          <a:endParaRPr lang="en-US" dirty="0">
            <a:solidFill>
              <a:srgbClr val="FF0000"/>
            </a:solidFill>
          </a:endParaRPr>
        </a:p>
      </dgm:t>
    </dgm:pt>
    <dgm:pt modelId="{06518D0B-AA42-48E7-91CE-1ABE1E51294C}" type="parTrans" cxnId="{755E7D92-842B-4807-9C2C-5DAF8D94A941}">
      <dgm:prSet/>
      <dgm:spPr/>
      <dgm:t>
        <a:bodyPr/>
        <a:lstStyle/>
        <a:p>
          <a:endParaRPr lang="en-US"/>
        </a:p>
      </dgm:t>
    </dgm:pt>
    <dgm:pt modelId="{A43E0C93-AA65-4C4A-9F0B-E98331C867D1}" type="sibTrans" cxnId="{755E7D92-842B-4807-9C2C-5DAF8D94A941}">
      <dgm:prSet/>
      <dgm:spPr/>
      <dgm:t>
        <a:bodyPr/>
        <a:lstStyle/>
        <a:p>
          <a:endParaRPr lang="en-US"/>
        </a:p>
      </dgm:t>
    </dgm:pt>
    <dgm:pt modelId="{DDDB8587-85E8-4654-9016-7DA6AF5B1F2C}">
      <dgm:prSet/>
      <dgm:spPr/>
      <dgm:t>
        <a:bodyPr/>
        <a:lstStyle/>
        <a:p>
          <a:pPr rtl="0"/>
          <a:r>
            <a:rPr lang="en-US" b="0" i="0" baseline="0"/>
            <a:t>· CD 2</a:t>
          </a:r>
          <a:endParaRPr lang="en-US"/>
        </a:p>
      </dgm:t>
    </dgm:pt>
    <dgm:pt modelId="{36FDBA55-4414-436F-8DA1-1D04B02EC95D}" type="parTrans" cxnId="{CC3D1CFD-9119-4ED9-95BF-2F974DB2BB5C}">
      <dgm:prSet/>
      <dgm:spPr/>
      <dgm:t>
        <a:bodyPr/>
        <a:lstStyle/>
        <a:p>
          <a:endParaRPr lang="en-US"/>
        </a:p>
      </dgm:t>
    </dgm:pt>
    <dgm:pt modelId="{EBE20EBB-5126-48B6-A937-7493642D4A49}" type="sibTrans" cxnId="{CC3D1CFD-9119-4ED9-95BF-2F974DB2BB5C}">
      <dgm:prSet/>
      <dgm:spPr/>
      <dgm:t>
        <a:bodyPr/>
        <a:lstStyle/>
        <a:p>
          <a:endParaRPr lang="en-US"/>
        </a:p>
      </dgm:t>
    </dgm:pt>
    <dgm:pt modelId="{B8DB166F-83C4-4328-8700-0EFE5D0B8AEB}">
      <dgm:prSet/>
      <dgm:spPr/>
      <dgm:t>
        <a:bodyPr/>
        <a:lstStyle/>
        <a:p>
          <a:pPr rtl="0"/>
          <a:r>
            <a:rPr lang="en-US" b="0" i="0" baseline="0"/>
            <a:t>· CD3</a:t>
          </a:r>
          <a:endParaRPr lang="en-US"/>
        </a:p>
      </dgm:t>
    </dgm:pt>
    <dgm:pt modelId="{38F52C89-BD47-4A9D-9FC9-F4908290C113}" type="parTrans" cxnId="{E3156F1D-FDB8-4C43-83B2-7CB4F2BA5D6B}">
      <dgm:prSet/>
      <dgm:spPr/>
      <dgm:t>
        <a:bodyPr/>
        <a:lstStyle/>
        <a:p>
          <a:endParaRPr lang="en-US"/>
        </a:p>
      </dgm:t>
    </dgm:pt>
    <dgm:pt modelId="{26D0B853-B4D1-4D36-8C16-182590710940}" type="sibTrans" cxnId="{E3156F1D-FDB8-4C43-83B2-7CB4F2BA5D6B}">
      <dgm:prSet/>
      <dgm:spPr/>
      <dgm:t>
        <a:bodyPr/>
        <a:lstStyle/>
        <a:p>
          <a:endParaRPr lang="en-US"/>
        </a:p>
      </dgm:t>
    </dgm:pt>
    <dgm:pt modelId="{D350E504-96CE-4576-8DFC-966611B6E73B}">
      <dgm:prSet/>
      <dgm:spPr/>
      <dgm:t>
        <a:bodyPr/>
        <a:lstStyle/>
        <a:p>
          <a:pPr rtl="0"/>
          <a:r>
            <a:rPr lang="en-US" b="0" i="0" baseline="0"/>
            <a:t>· CD30</a:t>
          </a:r>
          <a:endParaRPr lang="en-US"/>
        </a:p>
      </dgm:t>
    </dgm:pt>
    <dgm:pt modelId="{D83272A7-F528-484E-8D2D-15006BCF4C12}" type="parTrans" cxnId="{19CB483D-F571-44BE-AB29-F2BF4A131993}">
      <dgm:prSet/>
      <dgm:spPr/>
      <dgm:t>
        <a:bodyPr/>
        <a:lstStyle/>
        <a:p>
          <a:endParaRPr lang="en-US"/>
        </a:p>
      </dgm:t>
    </dgm:pt>
    <dgm:pt modelId="{B5DA4E0B-6B29-4BC7-A0EC-F1AC101BADAE}" type="sibTrans" cxnId="{19CB483D-F571-44BE-AB29-F2BF4A131993}">
      <dgm:prSet/>
      <dgm:spPr/>
      <dgm:t>
        <a:bodyPr/>
        <a:lstStyle/>
        <a:p>
          <a:endParaRPr lang="en-US"/>
        </a:p>
      </dgm:t>
    </dgm:pt>
    <dgm:pt modelId="{E5FED40C-5881-4F6A-9F15-2BA91CE347E2}">
      <dgm:prSet/>
      <dgm:spPr/>
      <dgm:t>
        <a:bodyPr/>
        <a:lstStyle/>
        <a:p>
          <a:pPr rtl="0"/>
          <a:r>
            <a:rPr lang="en-US" b="0" i="0" baseline="0"/>
            <a:t>· CD99</a:t>
          </a:r>
          <a:endParaRPr lang="en-US"/>
        </a:p>
      </dgm:t>
    </dgm:pt>
    <dgm:pt modelId="{6FC658BB-95DC-4A8F-AE4E-31F645C2789A}" type="parTrans" cxnId="{64E9DFAD-9055-4AD7-8F57-C32466B95BCD}">
      <dgm:prSet/>
      <dgm:spPr/>
      <dgm:t>
        <a:bodyPr/>
        <a:lstStyle/>
        <a:p>
          <a:endParaRPr lang="en-US"/>
        </a:p>
      </dgm:t>
    </dgm:pt>
    <dgm:pt modelId="{DEA44E34-2469-47B4-A7B7-03A92D8A501E}" type="sibTrans" cxnId="{64E9DFAD-9055-4AD7-8F57-C32466B95BCD}">
      <dgm:prSet/>
      <dgm:spPr/>
      <dgm:t>
        <a:bodyPr/>
        <a:lstStyle/>
        <a:p>
          <a:endParaRPr lang="en-US"/>
        </a:p>
      </dgm:t>
    </dgm:pt>
    <dgm:pt modelId="{A697441B-5AA0-4E75-8F18-77D901F4D867}">
      <dgm:prSet/>
      <dgm:spPr/>
      <dgm:t>
        <a:bodyPr/>
        <a:lstStyle/>
        <a:p>
          <a:pPr rtl="0"/>
          <a:r>
            <a:rPr lang="en-US" b="0" i="0" baseline="0"/>
            <a:t>· CD43</a:t>
          </a:r>
          <a:endParaRPr lang="en-US"/>
        </a:p>
      </dgm:t>
    </dgm:pt>
    <dgm:pt modelId="{6F6EB982-B49A-4E9D-B5A9-7E1104F3BB9A}" type="parTrans" cxnId="{0B74246D-F99D-4602-A8B8-3558EE9F8543}">
      <dgm:prSet/>
      <dgm:spPr/>
      <dgm:t>
        <a:bodyPr/>
        <a:lstStyle/>
        <a:p>
          <a:endParaRPr lang="en-US"/>
        </a:p>
      </dgm:t>
    </dgm:pt>
    <dgm:pt modelId="{A7304EA4-103B-4766-AB06-001EF6761BE2}" type="sibTrans" cxnId="{0B74246D-F99D-4602-A8B8-3558EE9F8543}">
      <dgm:prSet/>
      <dgm:spPr/>
      <dgm:t>
        <a:bodyPr/>
        <a:lstStyle/>
        <a:p>
          <a:endParaRPr lang="en-US"/>
        </a:p>
      </dgm:t>
    </dgm:pt>
    <dgm:pt modelId="{252D9FBC-5FDF-47EB-AAB6-5EEDA191423A}">
      <dgm:prSet/>
      <dgm:spPr/>
      <dgm:t>
        <a:bodyPr/>
        <a:lstStyle/>
        <a:p>
          <a:pPr rtl="0"/>
          <a:r>
            <a:rPr lang="en-US" b="0" i="0" baseline="0"/>
            <a:t>· CD45 RO</a:t>
          </a:r>
          <a:endParaRPr lang="en-US"/>
        </a:p>
      </dgm:t>
    </dgm:pt>
    <dgm:pt modelId="{7DD127C2-9E39-4CCD-8EB0-C1C4958602E5}" type="parTrans" cxnId="{3DFF61AC-3C32-47A6-9EA8-21307FE8258C}">
      <dgm:prSet/>
      <dgm:spPr/>
      <dgm:t>
        <a:bodyPr/>
        <a:lstStyle/>
        <a:p>
          <a:endParaRPr lang="en-US"/>
        </a:p>
      </dgm:t>
    </dgm:pt>
    <dgm:pt modelId="{D16C92C0-EDB3-4302-AD51-56E40DA09034}" type="sibTrans" cxnId="{3DFF61AC-3C32-47A6-9EA8-21307FE8258C}">
      <dgm:prSet/>
      <dgm:spPr/>
      <dgm:t>
        <a:bodyPr/>
        <a:lstStyle/>
        <a:p>
          <a:endParaRPr lang="en-US"/>
        </a:p>
      </dgm:t>
    </dgm:pt>
    <dgm:pt modelId="{D7AA1CFC-F475-4556-BB41-B6E961D9B1B2}">
      <dgm:prSet/>
      <dgm:spPr/>
      <dgm:t>
        <a:bodyPr/>
        <a:lstStyle/>
        <a:p>
          <a:pPr rtl="0"/>
          <a:r>
            <a:rPr lang="en-US" b="0" i="0" baseline="0"/>
            <a:t>· TDT</a:t>
          </a:r>
          <a:endParaRPr lang="en-US"/>
        </a:p>
      </dgm:t>
    </dgm:pt>
    <dgm:pt modelId="{41E29578-8550-44E3-B3F5-F1F6B04CB16B}" type="parTrans" cxnId="{C95B38BE-68B9-4C94-8372-C313207D7A46}">
      <dgm:prSet/>
      <dgm:spPr/>
      <dgm:t>
        <a:bodyPr/>
        <a:lstStyle/>
        <a:p>
          <a:endParaRPr lang="en-US"/>
        </a:p>
      </dgm:t>
    </dgm:pt>
    <dgm:pt modelId="{76205788-B420-4B14-B96E-83338BF83872}" type="sibTrans" cxnId="{C95B38BE-68B9-4C94-8372-C313207D7A46}">
      <dgm:prSet/>
      <dgm:spPr/>
      <dgm:t>
        <a:bodyPr/>
        <a:lstStyle/>
        <a:p>
          <a:endParaRPr lang="en-US"/>
        </a:p>
      </dgm:t>
    </dgm:pt>
    <dgm:pt modelId="{2DEB17F5-CA37-4CE1-91A7-036FDC589476}" type="pres">
      <dgm:prSet presAssocID="{F1011418-A27E-489C-8722-2D1F47AAD298}" presName="compositeShape" presStyleCnt="0">
        <dgm:presLayoutVars>
          <dgm:dir/>
          <dgm:resizeHandles/>
        </dgm:presLayoutVars>
      </dgm:prSet>
      <dgm:spPr/>
    </dgm:pt>
    <dgm:pt modelId="{9CCE732B-2EE1-4D09-859E-447DBD88983A}" type="pres">
      <dgm:prSet presAssocID="{F1011418-A27E-489C-8722-2D1F47AAD298}" presName="pyramid" presStyleLbl="node1" presStyleIdx="0" presStyleCnt="1"/>
      <dgm:spPr/>
    </dgm:pt>
    <dgm:pt modelId="{54E8A571-BCAE-4BAF-8984-3FCC2B7C27F1}" type="pres">
      <dgm:prSet presAssocID="{F1011418-A27E-489C-8722-2D1F47AAD298}" presName="theList" presStyleCnt="0"/>
      <dgm:spPr/>
    </dgm:pt>
    <dgm:pt modelId="{A449BF26-259E-4265-BDEC-DA1758074422}" type="pres">
      <dgm:prSet presAssocID="{17B58986-334E-4A7D-9333-F6E143677AD8}" presName="aNode" presStyleLbl="fgAcc1" presStyleIdx="0" presStyleCnt="8">
        <dgm:presLayoutVars>
          <dgm:bulletEnabled val="1"/>
        </dgm:presLayoutVars>
      </dgm:prSet>
      <dgm:spPr/>
    </dgm:pt>
    <dgm:pt modelId="{FA98F1BD-1E20-4D7A-99E0-01D98E06B5F5}" type="pres">
      <dgm:prSet presAssocID="{17B58986-334E-4A7D-9333-F6E143677AD8}" presName="aSpace" presStyleCnt="0"/>
      <dgm:spPr/>
    </dgm:pt>
    <dgm:pt modelId="{B8750A02-0B4B-4DE9-AAB4-DD44EE808938}" type="pres">
      <dgm:prSet presAssocID="{DDDB8587-85E8-4654-9016-7DA6AF5B1F2C}" presName="aNode" presStyleLbl="fgAcc1" presStyleIdx="1" presStyleCnt="8">
        <dgm:presLayoutVars>
          <dgm:bulletEnabled val="1"/>
        </dgm:presLayoutVars>
      </dgm:prSet>
      <dgm:spPr/>
    </dgm:pt>
    <dgm:pt modelId="{D85FA373-1456-43F1-A3AC-4306477DD406}" type="pres">
      <dgm:prSet presAssocID="{DDDB8587-85E8-4654-9016-7DA6AF5B1F2C}" presName="aSpace" presStyleCnt="0"/>
      <dgm:spPr/>
    </dgm:pt>
    <dgm:pt modelId="{D8D60017-2889-47F9-B561-4C7D442D7F0B}" type="pres">
      <dgm:prSet presAssocID="{B8DB166F-83C4-4328-8700-0EFE5D0B8AEB}" presName="aNode" presStyleLbl="fgAcc1" presStyleIdx="2" presStyleCnt="8">
        <dgm:presLayoutVars>
          <dgm:bulletEnabled val="1"/>
        </dgm:presLayoutVars>
      </dgm:prSet>
      <dgm:spPr/>
    </dgm:pt>
    <dgm:pt modelId="{521FFC54-B373-4368-9DAC-1ADAFC69800E}" type="pres">
      <dgm:prSet presAssocID="{B8DB166F-83C4-4328-8700-0EFE5D0B8AEB}" presName="aSpace" presStyleCnt="0"/>
      <dgm:spPr/>
    </dgm:pt>
    <dgm:pt modelId="{289A5A1A-A259-4C2F-B975-778419C79B85}" type="pres">
      <dgm:prSet presAssocID="{D350E504-96CE-4576-8DFC-966611B6E73B}" presName="aNode" presStyleLbl="fgAcc1" presStyleIdx="3" presStyleCnt="8">
        <dgm:presLayoutVars>
          <dgm:bulletEnabled val="1"/>
        </dgm:presLayoutVars>
      </dgm:prSet>
      <dgm:spPr/>
    </dgm:pt>
    <dgm:pt modelId="{F7A85814-E604-4D32-B692-8C09CE04DD48}" type="pres">
      <dgm:prSet presAssocID="{D350E504-96CE-4576-8DFC-966611B6E73B}" presName="aSpace" presStyleCnt="0"/>
      <dgm:spPr/>
    </dgm:pt>
    <dgm:pt modelId="{93326B7C-5CFA-4DD4-A429-F671AA32F189}" type="pres">
      <dgm:prSet presAssocID="{E5FED40C-5881-4F6A-9F15-2BA91CE347E2}" presName="aNode" presStyleLbl="fgAcc1" presStyleIdx="4" presStyleCnt="8">
        <dgm:presLayoutVars>
          <dgm:bulletEnabled val="1"/>
        </dgm:presLayoutVars>
      </dgm:prSet>
      <dgm:spPr/>
    </dgm:pt>
    <dgm:pt modelId="{86B50F94-6910-49D9-9725-541BCD5A61AA}" type="pres">
      <dgm:prSet presAssocID="{E5FED40C-5881-4F6A-9F15-2BA91CE347E2}" presName="aSpace" presStyleCnt="0"/>
      <dgm:spPr/>
    </dgm:pt>
    <dgm:pt modelId="{4434EAC5-2E61-4460-93C4-F7B2F913418D}" type="pres">
      <dgm:prSet presAssocID="{A697441B-5AA0-4E75-8F18-77D901F4D867}" presName="aNode" presStyleLbl="fgAcc1" presStyleIdx="5" presStyleCnt="8">
        <dgm:presLayoutVars>
          <dgm:bulletEnabled val="1"/>
        </dgm:presLayoutVars>
      </dgm:prSet>
      <dgm:spPr/>
    </dgm:pt>
    <dgm:pt modelId="{90ACA358-7954-4407-9812-90F77B1704A0}" type="pres">
      <dgm:prSet presAssocID="{A697441B-5AA0-4E75-8F18-77D901F4D867}" presName="aSpace" presStyleCnt="0"/>
      <dgm:spPr/>
    </dgm:pt>
    <dgm:pt modelId="{3AAAD0C0-76D2-4561-B82D-AE1CE8F47696}" type="pres">
      <dgm:prSet presAssocID="{252D9FBC-5FDF-47EB-AAB6-5EEDA191423A}" presName="aNode" presStyleLbl="fgAcc1" presStyleIdx="6" presStyleCnt="8">
        <dgm:presLayoutVars>
          <dgm:bulletEnabled val="1"/>
        </dgm:presLayoutVars>
      </dgm:prSet>
      <dgm:spPr/>
    </dgm:pt>
    <dgm:pt modelId="{4F321AD5-C4E8-4D05-B23C-15BC4D35FC65}" type="pres">
      <dgm:prSet presAssocID="{252D9FBC-5FDF-47EB-AAB6-5EEDA191423A}" presName="aSpace" presStyleCnt="0"/>
      <dgm:spPr/>
    </dgm:pt>
    <dgm:pt modelId="{E84FEED7-DD4B-41A5-9741-A9A6C83B8869}" type="pres">
      <dgm:prSet presAssocID="{D7AA1CFC-F475-4556-BB41-B6E961D9B1B2}" presName="aNode" presStyleLbl="fgAcc1" presStyleIdx="7" presStyleCnt="8">
        <dgm:presLayoutVars>
          <dgm:bulletEnabled val="1"/>
        </dgm:presLayoutVars>
      </dgm:prSet>
      <dgm:spPr/>
    </dgm:pt>
    <dgm:pt modelId="{EC5376A2-E9A3-49A3-9BDE-C8F32F3F61E4}" type="pres">
      <dgm:prSet presAssocID="{D7AA1CFC-F475-4556-BB41-B6E961D9B1B2}" presName="aSpace" presStyleCnt="0"/>
      <dgm:spPr/>
    </dgm:pt>
  </dgm:ptLst>
  <dgm:cxnLst>
    <dgm:cxn modelId="{ABE0060C-0B15-49A1-8AA6-F9575E407BC3}" type="presOf" srcId="{252D9FBC-5FDF-47EB-AAB6-5EEDA191423A}" destId="{3AAAD0C0-76D2-4561-B82D-AE1CE8F47696}" srcOrd="0" destOrd="0" presId="urn:microsoft.com/office/officeart/2005/8/layout/pyramid2"/>
    <dgm:cxn modelId="{E3156F1D-FDB8-4C43-83B2-7CB4F2BA5D6B}" srcId="{F1011418-A27E-489C-8722-2D1F47AAD298}" destId="{B8DB166F-83C4-4328-8700-0EFE5D0B8AEB}" srcOrd="2" destOrd="0" parTransId="{38F52C89-BD47-4A9D-9FC9-F4908290C113}" sibTransId="{26D0B853-B4D1-4D36-8C16-182590710940}"/>
    <dgm:cxn modelId="{97546B31-4A08-4BB1-BD99-FC064B73D28F}" type="presOf" srcId="{D7AA1CFC-F475-4556-BB41-B6E961D9B1B2}" destId="{E84FEED7-DD4B-41A5-9741-A9A6C83B8869}" srcOrd="0" destOrd="0" presId="urn:microsoft.com/office/officeart/2005/8/layout/pyramid2"/>
    <dgm:cxn modelId="{19CB483D-F571-44BE-AB29-F2BF4A131993}" srcId="{F1011418-A27E-489C-8722-2D1F47AAD298}" destId="{D350E504-96CE-4576-8DFC-966611B6E73B}" srcOrd="3" destOrd="0" parTransId="{D83272A7-F528-484E-8D2D-15006BCF4C12}" sibTransId="{B5DA4E0B-6B29-4BC7-A0EC-F1AC101BADAE}"/>
    <dgm:cxn modelId="{0B74246D-F99D-4602-A8B8-3558EE9F8543}" srcId="{F1011418-A27E-489C-8722-2D1F47AAD298}" destId="{A697441B-5AA0-4E75-8F18-77D901F4D867}" srcOrd="5" destOrd="0" parTransId="{6F6EB982-B49A-4E9D-B5A9-7E1104F3BB9A}" sibTransId="{A7304EA4-103B-4766-AB06-001EF6761BE2}"/>
    <dgm:cxn modelId="{D850587A-AAF4-466A-9EE2-6CAE0A73BB3B}" type="presOf" srcId="{DDDB8587-85E8-4654-9016-7DA6AF5B1F2C}" destId="{B8750A02-0B4B-4DE9-AAB4-DD44EE808938}" srcOrd="0" destOrd="0" presId="urn:microsoft.com/office/officeart/2005/8/layout/pyramid2"/>
    <dgm:cxn modelId="{65606F87-9745-4FC4-A7CF-61E901A909F8}" type="presOf" srcId="{F1011418-A27E-489C-8722-2D1F47AAD298}" destId="{2DEB17F5-CA37-4CE1-91A7-036FDC589476}" srcOrd="0" destOrd="0" presId="urn:microsoft.com/office/officeart/2005/8/layout/pyramid2"/>
    <dgm:cxn modelId="{E5CA0492-AE3D-41EF-A569-C96637707591}" type="presOf" srcId="{17B58986-334E-4A7D-9333-F6E143677AD8}" destId="{A449BF26-259E-4265-BDEC-DA1758074422}" srcOrd="0" destOrd="0" presId="urn:microsoft.com/office/officeart/2005/8/layout/pyramid2"/>
    <dgm:cxn modelId="{755E7D92-842B-4807-9C2C-5DAF8D94A941}" srcId="{F1011418-A27E-489C-8722-2D1F47AAD298}" destId="{17B58986-334E-4A7D-9333-F6E143677AD8}" srcOrd="0" destOrd="0" parTransId="{06518D0B-AA42-48E7-91CE-1ABE1E51294C}" sibTransId="{A43E0C93-AA65-4C4A-9F0B-E98331C867D1}"/>
    <dgm:cxn modelId="{13622F97-A031-466E-84C0-C6C6CCAFC378}" type="presOf" srcId="{A697441B-5AA0-4E75-8F18-77D901F4D867}" destId="{4434EAC5-2E61-4460-93C4-F7B2F913418D}" srcOrd="0" destOrd="0" presId="urn:microsoft.com/office/officeart/2005/8/layout/pyramid2"/>
    <dgm:cxn modelId="{E04FA2A6-4B12-481D-92BF-51EDB3C62B45}" type="presOf" srcId="{D350E504-96CE-4576-8DFC-966611B6E73B}" destId="{289A5A1A-A259-4C2F-B975-778419C79B85}" srcOrd="0" destOrd="0" presId="urn:microsoft.com/office/officeart/2005/8/layout/pyramid2"/>
    <dgm:cxn modelId="{3DFF61AC-3C32-47A6-9EA8-21307FE8258C}" srcId="{F1011418-A27E-489C-8722-2D1F47AAD298}" destId="{252D9FBC-5FDF-47EB-AAB6-5EEDA191423A}" srcOrd="6" destOrd="0" parTransId="{7DD127C2-9E39-4CCD-8EB0-C1C4958602E5}" sibTransId="{D16C92C0-EDB3-4302-AD51-56E40DA09034}"/>
    <dgm:cxn modelId="{64E9DFAD-9055-4AD7-8F57-C32466B95BCD}" srcId="{F1011418-A27E-489C-8722-2D1F47AAD298}" destId="{E5FED40C-5881-4F6A-9F15-2BA91CE347E2}" srcOrd="4" destOrd="0" parTransId="{6FC658BB-95DC-4A8F-AE4E-31F645C2789A}" sibTransId="{DEA44E34-2469-47B4-A7B7-03A92D8A501E}"/>
    <dgm:cxn modelId="{7473AABA-7BD1-4F96-B73A-090A526BA15F}" type="presOf" srcId="{E5FED40C-5881-4F6A-9F15-2BA91CE347E2}" destId="{93326B7C-5CFA-4DD4-A429-F671AA32F189}" srcOrd="0" destOrd="0" presId="urn:microsoft.com/office/officeart/2005/8/layout/pyramid2"/>
    <dgm:cxn modelId="{C95B38BE-68B9-4C94-8372-C313207D7A46}" srcId="{F1011418-A27E-489C-8722-2D1F47AAD298}" destId="{D7AA1CFC-F475-4556-BB41-B6E961D9B1B2}" srcOrd="7" destOrd="0" parTransId="{41E29578-8550-44E3-B3F5-F1F6B04CB16B}" sibTransId="{76205788-B420-4B14-B96E-83338BF83872}"/>
    <dgm:cxn modelId="{7E0B1AC1-7975-45D1-B866-153687879A30}" type="presOf" srcId="{B8DB166F-83C4-4328-8700-0EFE5D0B8AEB}" destId="{D8D60017-2889-47F9-B561-4C7D442D7F0B}" srcOrd="0" destOrd="0" presId="urn:microsoft.com/office/officeart/2005/8/layout/pyramid2"/>
    <dgm:cxn modelId="{CC3D1CFD-9119-4ED9-95BF-2F974DB2BB5C}" srcId="{F1011418-A27E-489C-8722-2D1F47AAD298}" destId="{DDDB8587-85E8-4654-9016-7DA6AF5B1F2C}" srcOrd="1" destOrd="0" parTransId="{36FDBA55-4414-436F-8DA1-1D04B02EC95D}" sibTransId="{EBE20EBB-5126-48B6-A937-7493642D4A49}"/>
    <dgm:cxn modelId="{100C8BBF-6B6D-47EF-9C84-B2865D5D7642}" type="presParOf" srcId="{2DEB17F5-CA37-4CE1-91A7-036FDC589476}" destId="{9CCE732B-2EE1-4D09-859E-447DBD88983A}" srcOrd="0" destOrd="0" presId="urn:microsoft.com/office/officeart/2005/8/layout/pyramid2"/>
    <dgm:cxn modelId="{8FC00090-5E85-4DC8-80FD-0A9CFBB5F8DA}" type="presParOf" srcId="{2DEB17F5-CA37-4CE1-91A7-036FDC589476}" destId="{54E8A571-BCAE-4BAF-8984-3FCC2B7C27F1}" srcOrd="1" destOrd="0" presId="urn:microsoft.com/office/officeart/2005/8/layout/pyramid2"/>
    <dgm:cxn modelId="{DD1BA904-A24C-46D9-A6A2-428F8BEBE697}" type="presParOf" srcId="{54E8A571-BCAE-4BAF-8984-3FCC2B7C27F1}" destId="{A449BF26-259E-4265-BDEC-DA1758074422}" srcOrd="0" destOrd="0" presId="urn:microsoft.com/office/officeart/2005/8/layout/pyramid2"/>
    <dgm:cxn modelId="{50DDE2C7-CEA0-4CFA-9CAB-36312E58FC51}" type="presParOf" srcId="{54E8A571-BCAE-4BAF-8984-3FCC2B7C27F1}" destId="{FA98F1BD-1E20-4D7A-99E0-01D98E06B5F5}" srcOrd="1" destOrd="0" presId="urn:microsoft.com/office/officeart/2005/8/layout/pyramid2"/>
    <dgm:cxn modelId="{60BAA11F-F5F8-4E0A-A66D-B152EE3937E1}" type="presParOf" srcId="{54E8A571-BCAE-4BAF-8984-3FCC2B7C27F1}" destId="{B8750A02-0B4B-4DE9-AAB4-DD44EE808938}" srcOrd="2" destOrd="0" presId="urn:microsoft.com/office/officeart/2005/8/layout/pyramid2"/>
    <dgm:cxn modelId="{FDFA8AF6-8A46-46CF-8B26-D52F14C6F1C1}" type="presParOf" srcId="{54E8A571-BCAE-4BAF-8984-3FCC2B7C27F1}" destId="{D85FA373-1456-43F1-A3AC-4306477DD406}" srcOrd="3" destOrd="0" presId="urn:microsoft.com/office/officeart/2005/8/layout/pyramid2"/>
    <dgm:cxn modelId="{C35D7890-F070-466D-9769-84D943EF2BF5}" type="presParOf" srcId="{54E8A571-BCAE-4BAF-8984-3FCC2B7C27F1}" destId="{D8D60017-2889-47F9-B561-4C7D442D7F0B}" srcOrd="4" destOrd="0" presId="urn:microsoft.com/office/officeart/2005/8/layout/pyramid2"/>
    <dgm:cxn modelId="{6F18CE3C-D4A7-4CDB-A694-CCB49D8E2E82}" type="presParOf" srcId="{54E8A571-BCAE-4BAF-8984-3FCC2B7C27F1}" destId="{521FFC54-B373-4368-9DAC-1ADAFC69800E}" srcOrd="5" destOrd="0" presId="urn:microsoft.com/office/officeart/2005/8/layout/pyramid2"/>
    <dgm:cxn modelId="{43EC44D0-5EB3-4677-A914-568856AE847A}" type="presParOf" srcId="{54E8A571-BCAE-4BAF-8984-3FCC2B7C27F1}" destId="{289A5A1A-A259-4C2F-B975-778419C79B85}" srcOrd="6" destOrd="0" presId="urn:microsoft.com/office/officeart/2005/8/layout/pyramid2"/>
    <dgm:cxn modelId="{4856BA52-E3DC-40C4-A0DC-E3619A84BA4C}" type="presParOf" srcId="{54E8A571-BCAE-4BAF-8984-3FCC2B7C27F1}" destId="{F7A85814-E604-4D32-B692-8C09CE04DD48}" srcOrd="7" destOrd="0" presId="urn:microsoft.com/office/officeart/2005/8/layout/pyramid2"/>
    <dgm:cxn modelId="{9E57C5C4-125E-4446-A6E1-596169FED224}" type="presParOf" srcId="{54E8A571-BCAE-4BAF-8984-3FCC2B7C27F1}" destId="{93326B7C-5CFA-4DD4-A429-F671AA32F189}" srcOrd="8" destOrd="0" presId="urn:microsoft.com/office/officeart/2005/8/layout/pyramid2"/>
    <dgm:cxn modelId="{8232A048-0FE4-42B6-B78C-F8F962A2B904}" type="presParOf" srcId="{54E8A571-BCAE-4BAF-8984-3FCC2B7C27F1}" destId="{86B50F94-6910-49D9-9725-541BCD5A61AA}" srcOrd="9" destOrd="0" presId="urn:microsoft.com/office/officeart/2005/8/layout/pyramid2"/>
    <dgm:cxn modelId="{675A906C-64D6-41F8-9772-4465D567DF2D}" type="presParOf" srcId="{54E8A571-BCAE-4BAF-8984-3FCC2B7C27F1}" destId="{4434EAC5-2E61-4460-93C4-F7B2F913418D}" srcOrd="10" destOrd="0" presId="urn:microsoft.com/office/officeart/2005/8/layout/pyramid2"/>
    <dgm:cxn modelId="{54351AA4-2D62-4D4D-9907-A2E32B2DD2E9}" type="presParOf" srcId="{54E8A571-BCAE-4BAF-8984-3FCC2B7C27F1}" destId="{90ACA358-7954-4407-9812-90F77B1704A0}" srcOrd="11" destOrd="0" presId="urn:microsoft.com/office/officeart/2005/8/layout/pyramid2"/>
    <dgm:cxn modelId="{BD0E300C-041E-4B5C-9493-CE7E0EC489E4}" type="presParOf" srcId="{54E8A571-BCAE-4BAF-8984-3FCC2B7C27F1}" destId="{3AAAD0C0-76D2-4561-B82D-AE1CE8F47696}" srcOrd="12" destOrd="0" presId="urn:microsoft.com/office/officeart/2005/8/layout/pyramid2"/>
    <dgm:cxn modelId="{6D010A62-B03B-4FFF-AABF-9CAE36EA575B}" type="presParOf" srcId="{54E8A571-BCAE-4BAF-8984-3FCC2B7C27F1}" destId="{4F321AD5-C4E8-4D05-B23C-15BC4D35FC65}" srcOrd="13" destOrd="0" presId="urn:microsoft.com/office/officeart/2005/8/layout/pyramid2"/>
    <dgm:cxn modelId="{B90A0CDE-FA1F-4292-98CE-195A5CE173C5}" type="presParOf" srcId="{54E8A571-BCAE-4BAF-8984-3FCC2B7C27F1}" destId="{E84FEED7-DD4B-41A5-9741-A9A6C83B8869}" srcOrd="14" destOrd="0" presId="urn:microsoft.com/office/officeart/2005/8/layout/pyramid2"/>
    <dgm:cxn modelId="{6A3FB1D8-3C15-4771-AB36-A5A6A3969D3D}" type="presParOf" srcId="{54E8A571-BCAE-4BAF-8984-3FCC2B7C27F1}" destId="{EC5376A2-E9A3-49A3-9BDE-C8F32F3F61E4}" srcOrd="1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FB4F5E0-87B5-4CDD-B87D-098C5C74EDF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7764F1C-3978-45F3-98FD-9CC2EDC02454}">
      <dgm:prSet/>
      <dgm:spPr/>
      <dgm:t>
        <a:bodyPr/>
        <a:lstStyle/>
        <a:p>
          <a:pPr rtl="0"/>
          <a:r>
            <a:rPr lang="en-US"/>
            <a:t>· CD 20</a:t>
          </a:r>
        </a:p>
      </dgm:t>
    </dgm:pt>
    <dgm:pt modelId="{5EA9907F-D82D-40A1-BDAF-64129E314FC6}" type="parTrans" cxnId="{EB35B237-A05D-4A9C-B407-C1C283FF3078}">
      <dgm:prSet/>
      <dgm:spPr/>
      <dgm:t>
        <a:bodyPr/>
        <a:lstStyle/>
        <a:p>
          <a:endParaRPr lang="en-US"/>
        </a:p>
      </dgm:t>
    </dgm:pt>
    <dgm:pt modelId="{302AEF8C-9C3B-4DD6-A920-7BD4E9A0DF50}" type="sibTrans" cxnId="{EB35B237-A05D-4A9C-B407-C1C283FF3078}">
      <dgm:prSet/>
      <dgm:spPr/>
      <dgm:t>
        <a:bodyPr/>
        <a:lstStyle/>
        <a:p>
          <a:endParaRPr lang="en-US"/>
        </a:p>
      </dgm:t>
    </dgm:pt>
    <dgm:pt modelId="{5A9A46D6-4EFE-4982-B5C0-17399B30E531}">
      <dgm:prSet/>
      <dgm:spPr/>
      <dgm:t>
        <a:bodyPr/>
        <a:lstStyle/>
        <a:p>
          <a:pPr rtl="0"/>
          <a:r>
            <a:rPr lang="en-US"/>
            <a:t>· CD75 a</a:t>
          </a:r>
        </a:p>
      </dgm:t>
    </dgm:pt>
    <dgm:pt modelId="{A30F0ABB-E2DF-456E-800D-ECD73560505F}" type="parTrans" cxnId="{0F95B4C1-E50B-4650-926D-6B4F6C9187FF}">
      <dgm:prSet/>
      <dgm:spPr/>
      <dgm:t>
        <a:bodyPr/>
        <a:lstStyle/>
        <a:p>
          <a:endParaRPr lang="en-US"/>
        </a:p>
      </dgm:t>
    </dgm:pt>
    <dgm:pt modelId="{083ADC38-AE60-4EA4-A82E-CCA5D2E46146}" type="sibTrans" cxnId="{0F95B4C1-E50B-4650-926D-6B4F6C9187FF}">
      <dgm:prSet/>
      <dgm:spPr/>
      <dgm:t>
        <a:bodyPr/>
        <a:lstStyle/>
        <a:p>
          <a:endParaRPr lang="en-US"/>
        </a:p>
      </dgm:t>
    </dgm:pt>
    <dgm:pt modelId="{D10D8247-1EEC-4453-A672-764077CE544E}">
      <dgm:prSet/>
      <dgm:spPr/>
      <dgm:t>
        <a:bodyPr/>
        <a:lstStyle/>
        <a:p>
          <a:pPr rtl="0"/>
          <a:r>
            <a:rPr lang="en-US"/>
            <a:t>· CD26</a:t>
          </a:r>
        </a:p>
      </dgm:t>
    </dgm:pt>
    <dgm:pt modelId="{4C9E7593-61D5-403D-82E9-4C14BB74D9FC}" type="parTrans" cxnId="{65862E93-2220-44B5-9C91-96EB4F4899B1}">
      <dgm:prSet/>
      <dgm:spPr/>
      <dgm:t>
        <a:bodyPr/>
        <a:lstStyle/>
        <a:p>
          <a:endParaRPr lang="en-US"/>
        </a:p>
      </dgm:t>
    </dgm:pt>
    <dgm:pt modelId="{2398B52D-DF96-471E-A1E4-CEB7453FD53A}" type="sibTrans" cxnId="{65862E93-2220-44B5-9C91-96EB4F4899B1}">
      <dgm:prSet/>
      <dgm:spPr/>
      <dgm:t>
        <a:bodyPr/>
        <a:lstStyle/>
        <a:p>
          <a:endParaRPr lang="en-US"/>
        </a:p>
      </dgm:t>
    </dgm:pt>
    <dgm:pt modelId="{6BE0935A-5746-4D08-9958-66A771F86DED}">
      <dgm:prSet/>
      <dgm:spPr/>
      <dgm:t>
        <a:bodyPr/>
        <a:lstStyle/>
        <a:p>
          <a:pPr rtl="0"/>
          <a:r>
            <a:rPr lang="en-US"/>
            <a:t>· Pax5</a:t>
          </a:r>
        </a:p>
      </dgm:t>
    </dgm:pt>
    <dgm:pt modelId="{2C7D3EAB-7159-49A9-9838-0C87676A0E60}" type="parTrans" cxnId="{4142CA5C-AAB8-4C7F-9747-AADBC6B7077D}">
      <dgm:prSet/>
      <dgm:spPr/>
      <dgm:t>
        <a:bodyPr/>
        <a:lstStyle/>
        <a:p>
          <a:endParaRPr lang="en-US"/>
        </a:p>
      </dgm:t>
    </dgm:pt>
    <dgm:pt modelId="{5A900A08-13E6-41B7-81AE-63331E63A821}" type="sibTrans" cxnId="{4142CA5C-AAB8-4C7F-9747-AADBC6B7077D}">
      <dgm:prSet/>
      <dgm:spPr/>
      <dgm:t>
        <a:bodyPr/>
        <a:lstStyle/>
        <a:p>
          <a:endParaRPr lang="en-US"/>
        </a:p>
      </dgm:t>
    </dgm:pt>
    <dgm:pt modelId="{B15CFB10-5EB0-40D8-9C6B-130D6BA40207}" type="pres">
      <dgm:prSet presAssocID="{AFB4F5E0-87B5-4CDD-B87D-098C5C74EDFA}" presName="linear" presStyleCnt="0">
        <dgm:presLayoutVars>
          <dgm:animLvl val="lvl"/>
          <dgm:resizeHandles val="exact"/>
        </dgm:presLayoutVars>
      </dgm:prSet>
      <dgm:spPr/>
    </dgm:pt>
    <dgm:pt modelId="{D173FD5E-95AC-4E47-9EDB-DF0830F489BB}" type="pres">
      <dgm:prSet presAssocID="{87764F1C-3978-45F3-98FD-9CC2EDC02454}" presName="parentText" presStyleLbl="node1" presStyleIdx="0" presStyleCnt="4">
        <dgm:presLayoutVars>
          <dgm:chMax val="0"/>
          <dgm:bulletEnabled val="1"/>
        </dgm:presLayoutVars>
      </dgm:prSet>
      <dgm:spPr/>
    </dgm:pt>
    <dgm:pt modelId="{5B6A9770-8B04-4510-AB2A-DFBB88F76F37}" type="pres">
      <dgm:prSet presAssocID="{302AEF8C-9C3B-4DD6-A920-7BD4E9A0DF50}" presName="spacer" presStyleCnt="0"/>
      <dgm:spPr/>
    </dgm:pt>
    <dgm:pt modelId="{29E14D15-1E6B-4318-AC08-452EE414AA26}" type="pres">
      <dgm:prSet presAssocID="{5A9A46D6-4EFE-4982-B5C0-17399B30E531}" presName="parentText" presStyleLbl="node1" presStyleIdx="1" presStyleCnt="4">
        <dgm:presLayoutVars>
          <dgm:chMax val="0"/>
          <dgm:bulletEnabled val="1"/>
        </dgm:presLayoutVars>
      </dgm:prSet>
      <dgm:spPr/>
    </dgm:pt>
    <dgm:pt modelId="{A61C0E46-0C6E-4DF8-A0C9-5667BE253E2A}" type="pres">
      <dgm:prSet presAssocID="{083ADC38-AE60-4EA4-A82E-CCA5D2E46146}" presName="spacer" presStyleCnt="0"/>
      <dgm:spPr/>
    </dgm:pt>
    <dgm:pt modelId="{A01E6146-78EF-418C-BD10-19576582CF34}" type="pres">
      <dgm:prSet presAssocID="{D10D8247-1EEC-4453-A672-764077CE544E}" presName="parentText" presStyleLbl="node1" presStyleIdx="2" presStyleCnt="4">
        <dgm:presLayoutVars>
          <dgm:chMax val="0"/>
          <dgm:bulletEnabled val="1"/>
        </dgm:presLayoutVars>
      </dgm:prSet>
      <dgm:spPr/>
    </dgm:pt>
    <dgm:pt modelId="{32DB4CBD-5640-4F23-94C7-A67F9B6E9094}" type="pres">
      <dgm:prSet presAssocID="{2398B52D-DF96-471E-A1E4-CEB7453FD53A}" presName="spacer" presStyleCnt="0"/>
      <dgm:spPr/>
    </dgm:pt>
    <dgm:pt modelId="{81145BD1-3625-4EE4-AFBD-BB6032D59B8D}" type="pres">
      <dgm:prSet presAssocID="{6BE0935A-5746-4D08-9958-66A771F86DED}" presName="parentText" presStyleLbl="node1" presStyleIdx="3" presStyleCnt="4">
        <dgm:presLayoutVars>
          <dgm:chMax val="0"/>
          <dgm:bulletEnabled val="1"/>
        </dgm:presLayoutVars>
      </dgm:prSet>
      <dgm:spPr/>
    </dgm:pt>
  </dgm:ptLst>
  <dgm:cxnLst>
    <dgm:cxn modelId="{B834EB19-3884-49A3-8716-37C9109E3BFF}" type="presOf" srcId="{5A9A46D6-4EFE-4982-B5C0-17399B30E531}" destId="{29E14D15-1E6B-4318-AC08-452EE414AA26}" srcOrd="0" destOrd="0" presId="urn:microsoft.com/office/officeart/2005/8/layout/vList2"/>
    <dgm:cxn modelId="{C5DFC62B-B145-415F-ABFA-870C06FA631A}" type="presOf" srcId="{AFB4F5E0-87B5-4CDD-B87D-098C5C74EDFA}" destId="{B15CFB10-5EB0-40D8-9C6B-130D6BA40207}" srcOrd="0" destOrd="0" presId="urn:microsoft.com/office/officeart/2005/8/layout/vList2"/>
    <dgm:cxn modelId="{E2387931-94D6-4E57-888A-37EAE72FCC1A}" type="presOf" srcId="{D10D8247-1EEC-4453-A672-764077CE544E}" destId="{A01E6146-78EF-418C-BD10-19576582CF34}" srcOrd="0" destOrd="0" presId="urn:microsoft.com/office/officeart/2005/8/layout/vList2"/>
    <dgm:cxn modelId="{EB35B237-A05D-4A9C-B407-C1C283FF3078}" srcId="{AFB4F5E0-87B5-4CDD-B87D-098C5C74EDFA}" destId="{87764F1C-3978-45F3-98FD-9CC2EDC02454}" srcOrd="0" destOrd="0" parTransId="{5EA9907F-D82D-40A1-BDAF-64129E314FC6}" sibTransId="{302AEF8C-9C3B-4DD6-A920-7BD4E9A0DF50}"/>
    <dgm:cxn modelId="{4142CA5C-AAB8-4C7F-9747-AADBC6B7077D}" srcId="{AFB4F5E0-87B5-4CDD-B87D-098C5C74EDFA}" destId="{6BE0935A-5746-4D08-9958-66A771F86DED}" srcOrd="3" destOrd="0" parTransId="{2C7D3EAB-7159-49A9-9838-0C87676A0E60}" sibTransId="{5A900A08-13E6-41B7-81AE-63331E63A821}"/>
    <dgm:cxn modelId="{58E0FE6A-3129-46CC-80B8-16D980DD53F4}" type="presOf" srcId="{6BE0935A-5746-4D08-9958-66A771F86DED}" destId="{81145BD1-3625-4EE4-AFBD-BB6032D59B8D}" srcOrd="0" destOrd="0" presId="urn:microsoft.com/office/officeart/2005/8/layout/vList2"/>
    <dgm:cxn modelId="{65862E93-2220-44B5-9C91-96EB4F4899B1}" srcId="{AFB4F5E0-87B5-4CDD-B87D-098C5C74EDFA}" destId="{D10D8247-1EEC-4453-A672-764077CE544E}" srcOrd="2" destOrd="0" parTransId="{4C9E7593-61D5-403D-82E9-4C14BB74D9FC}" sibTransId="{2398B52D-DF96-471E-A1E4-CEB7453FD53A}"/>
    <dgm:cxn modelId="{0F95B4C1-E50B-4650-926D-6B4F6C9187FF}" srcId="{AFB4F5E0-87B5-4CDD-B87D-098C5C74EDFA}" destId="{5A9A46D6-4EFE-4982-B5C0-17399B30E531}" srcOrd="1" destOrd="0" parTransId="{A30F0ABB-E2DF-456E-800D-ECD73560505F}" sibTransId="{083ADC38-AE60-4EA4-A82E-CCA5D2E46146}"/>
    <dgm:cxn modelId="{786E95D9-61E4-4FC4-8D39-4D0EE8B5272E}" type="presOf" srcId="{87764F1C-3978-45F3-98FD-9CC2EDC02454}" destId="{D173FD5E-95AC-4E47-9EDB-DF0830F489BB}" srcOrd="0" destOrd="0" presId="urn:microsoft.com/office/officeart/2005/8/layout/vList2"/>
    <dgm:cxn modelId="{D3A290F3-C169-46E6-A181-85BA303F06D5}" type="presParOf" srcId="{B15CFB10-5EB0-40D8-9C6B-130D6BA40207}" destId="{D173FD5E-95AC-4E47-9EDB-DF0830F489BB}" srcOrd="0" destOrd="0" presId="urn:microsoft.com/office/officeart/2005/8/layout/vList2"/>
    <dgm:cxn modelId="{DD5FFCD0-F07E-4A21-B869-085498019F8D}" type="presParOf" srcId="{B15CFB10-5EB0-40D8-9C6B-130D6BA40207}" destId="{5B6A9770-8B04-4510-AB2A-DFBB88F76F37}" srcOrd="1" destOrd="0" presId="urn:microsoft.com/office/officeart/2005/8/layout/vList2"/>
    <dgm:cxn modelId="{3880803F-0469-4843-8D6C-F38D993B5D37}" type="presParOf" srcId="{B15CFB10-5EB0-40D8-9C6B-130D6BA40207}" destId="{29E14D15-1E6B-4318-AC08-452EE414AA26}" srcOrd="2" destOrd="0" presId="urn:microsoft.com/office/officeart/2005/8/layout/vList2"/>
    <dgm:cxn modelId="{7D9A5F87-D3C6-47E0-8A94-102D7C4B9F28}" type="presParOf" srcId="{B15CFB10-5EB0-40D8-9C6B-130D6BA40207}" destId="{A61C0E46-0C6E-4DF8-A0C9-5667BE253E2A}" srcOrd="3" destOrd="0" presId="urn:microsoft.com/office/officeart/2005/8/layout/vList2"/>
    <dgm:cxn modelId="{571F3731-C996-45E5-A3A0-12D7F48C71D3}" type="presParOf" srcId="{B15CFB10-5EB0-40D8-9C6B-130D6BA40207}" destId="{A01E6146-78EF-418C-BD10-19576582CF34}" srcOrd="4" destOrd="0" presId="urn:microsoft.com/office/officeart/2005/8/layout/vList2"/>
    <dgm:cxn modelId="{2A96A284-61BC-459C-A471-6218A1B568EA}" type="presParOf" srcId="{B15CFB10-5EB0-40D8-9C6B-130D6BA40207}" destId="{32DB4CBD-5640-4F23-94C7-A67F9B6E9094}" srcOrd="5" destOrd="0" presId="urn:microsoft.com/office/officeart/2005/8/layout/vList2"/>
    <dgm:cxn modelId="{1928F4B3-95E1-49E6-BE90-51325CC8CDA9}" type="presParOf" srcId="{B15CFB10-5EB0-40D8-9C6B-130D6BA40207}" destId="{81145BD1-3625-4EE4-AFBD-BB6032D59B8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79FA081-42B9-4F02-BD29-6AB868A2D08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BC41810B-0D73-4DEB-9AB3-35A0D63BBD39}">
      <dgm:prSet/>
      <dgm:spPr/>
      <dgm:t>
        <a:bodyPr/>
        <a:lstStyle/>
        <a:p>
          <a:pPr rtl="0"/>
          <a:r>
            <a:rPr lang="en-US" b="0" i="0" baseline="0"/>
            <a:t>· Receptor activator of nuclear factor-kappa B ligand</a:t>
          </a:r>
          <a:endParaRPr lang="en-US"/>
        </a:p>
      </dgm:t>
    </dgm:pt>
    <dgm:pt modelId="{7F2071DE-0C44-4B82-91FD-12E87DE788AA}" type="parTrans" cxnId="{146E0B84-4C9A-4D71-99B8-D857B6F63E0E}">
      <dgm:prSet/>
      <dgm:spPr/>
      <dgm:t>
        <a:bodyPr/>
        <a:lstStyle/>
        <a:p>
          <a:endParaRPr lang="en-US"/>
        </a:p>
      </dgm:t>
    </dgm:pt>
    <dgm:pt modelId="{87879647-1B6E-4FA7-818C-D2409F5938FD}" type="sibTrans" cxnId="{146E0B84-4C9A-4D71-99B8-D857B6F63E0E}">
      <dgm:prSet/>
      <dgm:spPr/>
      <dgm:t>
        <a:bodyPr/>
        <a:lstStyle/>
        <a:p>
          <a:endParaRPr lang="en-US"/>
        </a:p>
      </dgm:t>
    </dgm:pt>
    <dgm:pt modelId="{1C8C7774-BD9D-46E2-ACEC-0A73142D4D1A}">
      <dgm:prSet/>
      <dgm:spPr/>
      <dgm:t>
        <a:bodyPr/>
        <a:lstStyle/>
        <a:p>
          <a:pPr rtl="0"/>
          <a:r>
            <a:rPr lang="en-US" b="0" i="0" baseline="0"/>
            <a:t>(RANKL)</a:t>
          </a:r>
          <a:endParaRPr lang="en-US"/>
        </a:p>
      </dgm:t>
    </dgm:pt>
    <dgm:pt modelId="{488DE391-3096-4B8A-907C-9A789CC16DD4}" type="parTrans" cxnId="{E2865F83-600D-489E-937B-295782BB43E2}">
      <dgm:prSet/>
      <dgm:spPr/>
      <dgm:t>
        <a:bodyPr/>
        <a:lstStyle/>
        <a:p>
          <a:endParaRPr lang="en-US"/>
        </a:p>
      </dgm:t>
    </dgm:pt>
    <dgm:pt modelId="{9667EA95-F501-4570-A9B8-758607E6F818}" type="sibTrans" cxnId="{E2865F83-600D-489E-937B-295782BB43E2}">
      <dgm:prSet/>
      <dgm:spPr/>
      <dgm:t>
        <a:bodyPr/>
        <a:lstStyle/>
        <a:p>
          <a:endParaRPr lang="en-US"/>
        </a:p>
      </dgm:t>
    </dgm:pt>
    <dgm:pt modelId="{00318933-A922-4CBB-ACFB-BE640A0B7DBB}">
      <dgm:prSet/>
      <dgm:spPr/>
      <dgm:t>
        <a:bodyPr/>
        <a:lstStyle/>
        <a:p>
          <a:pPr rtl="0"/>
          <a:r>
            <a:rPr lang="en-US" b="0" i="0" baseline="0"/>
            <a:t>· CD99</a:t>
          </a:r>
          <a:endParaRPr lang="en-US"/>
        </a:p>
      </dgm:t>
    </dgm:pt>
    <dgm:pt modelId="{C439606D-DE11-4A97-8439-6319BAA1121D}" type="parTrans" cxnId="{E494F1DF-F502-4EE6-9FFC-202CFBE9C82E}">
      <dgm:prSet/>
      <dgm:spPr/>
      <dgm:t>
        <a:bodyPr/>
        <a:lstStyle/>
        <a:p>
          <a:endParaRPr lang="en-US"/>
        </a:p>
      </dgm:t>
    </dgm:pt>
    <dgm:pt modelId="{4A2F5A98-79E7-4F44-8FBD-B4BF394C08C4}" type="sibTrans" cxnId="{E494F1DF-F502-4EE6-9FFC-202CFBE9C82E}">
      <dgm:prSet/>
      <dgm:spPr/>
      <dgm:t>
        <a:bodyPr/>
        <a:lstStyle/>
        <a:p>
          <a:endParaRPr lang="en-US"/>
        </a:p>
      </dgm:t>
    </dgm:pt>
    <dgm:pt modelId="{DF0E6E97-95E6-4502-8547-779624571EF4}">
      <dgm:prSet/>
      <dgm:spPr/>
      <dgm:t>
        <a:bodyPr/>
        <a:lstStyle/>
        <a:p>
          <a:pPr rtl="0"/>
          <a:r>
            <a:rPr lang="en-US" b="0" i="0" baseline="0"/>
            <a:t>· Osteocalcin</a:t>
          </a:r>
          <a:endParaRPr lang="en-US"/>
        </a:p>
      </dgm:t>
    </dgm:pt>
    <dgm:pt modelId="{D0C7CD0F-C4B4-4979-9588-52CCD73CE7AB}" type="parTrans" cxnId="{4A366DFA-AC68-4F9F-BB58-0A71E2296C24}">
      <dgm:prSet/>
      <dgm:spPr/>
      <dgm:t>
        <a:bodyPr/>
        <a:lstStyle/>
        <a:p>
          <a:endParaRPr lang="en-US"/>
        </a:p>
      </dgm:t>
    </dgm:pt>
    <dgm:pt modelId="{88A9A3C9-4D58-4D86-9511-5EB0AC3E2E99}" type="sibTrans" cxnId="{4A366DFA-AC68-4F9F-BB58-0A71E2296C24}">
      <dgm:prSet/>
      <dgm:spPr/>
      <dgm:t>
        <a:bodyPr/>
        <a:lstStyle/>
        <a:p>
          <a:endParaRPr lang="en-US"/>
        </a:p>
      </dgm:t>
    </dgm:pt>
    <dgm:pt modelId="{C5FC493C-4291-4989-81FA-E57A816C5873}">
      <dgm:prSet/>
      <dgm:spPr/>
      <dgm:t>
        <a:bodyPr/>
        <a:lstStyle/>
        <a:p>
          <a:pPr rtl="0"/>
          <a:r>
            <a:rPr lang="en-US" b="0" i="0" baseline="0"/>
            <a:t>· Osteonectin</a:t>
          </a:r>
          <a:endParaRPr lang="en-US"/>
        </a:p>
      </dgm:t>
    </dgm:pt>
    <dgm:pt modelId="{D23805DF-F6EF-4985-B48C-FBD108EE19B5}" type="parTrans" cxnId="{36F6333E-C52C-4642-81F2-96AC30FDB9C9}">
      <dgm:prSet/>
      <dgm:spPr/>
      <dgm:t>
        <a:bodyPr/>
        <a:lstStyle/>
        <a:p>
          <a:endParaRPr lang="en-US"/>
        </a:p>
      </dgm:t>
    </dgm:pt>
    <dgm:pt modelId="{EE51FD58-BCFC-47DB-B5FD-0C35BE89DBE8}" type="sibTrans" cxnId="{36F6333E-C52C-4642-81F2-96AC30FDB9C9}">
      <dgm:prSet/>
      <dgm:spPr/>
      <dgm:t>
        <a:bodyPr/>
        <a:lstStyle/>
        <a:p>
          <a:endParaRPr lang="en-US"/>
        </a:p>
      </dgm:t>
    </dgm:pt>
    <dgm:pt modelId="{D5592607-9A23-44B7-895F-3B4533A4CA4C}">
      <dgm:prSet/>
      <dgm:spPr/>
      <dgm:t>
        <a:bodyPr/>
        <a:lstStyle/>
        <a:p>
          <a:pPr rtl="0"/>
          <a:r>
            <a:rPr lang="en-US" b="0" i="0" baseline="0"/>
            <a:t>· Alkaline phosphatase.</a:t>
          </a:r>
          <a:endParaRPr lang="en-US"/>
        </a:p>
      </dgm:t>
    </dgm:pt>
    <dgm:pt modelId="{497207FB-3CC8-4D1C-811A-B12779A03DF7}" type="parTrans" cxnId="{39885CE1-59E5-425E-B5D7-5BFD89FF9A67}">
      <dgm:prSet/>
      <dgm:spPr/>
      <dgm:t>
        <a:bodyPr/>
        <a:lstStyle/>
        <a:p>
          <a:endParaRPr lang="en-US"/>
        </a:p>
      </dgm:t>
    </dgm:pt>
    <dgm:pt modelId="{82AA6A7F-E675-41D3-82CA-FBFF7C4143FD}" type="sibTrans" cxnId="{39885CE1-59E5-425E-B5D7-5BFD89FF9A67}">
      <dgm:prSet/>
      <dgm:spPr/>
      <dgm:t>
        <a:bodyPr/>
        <a:lstStyle/>
        <a:p>
          <a:endParaRPr lang="en-US"/>
        </a:p>
      </dgm:t>
    </dgm:pt>
    <dgm:pt modelId="{89A11980-1E7B-418A-9E31-ACC1F0B9EFEA}">
      <dgm:prSet/>
      <dgm:spPr/>
      <dgm:t>
        <a:bodyPr/>
        <a:lstStyle/>
        <a:p>
          <a:pPr rtl="0"/>
          <a:r>
            <a:rPr lang="en-US" b="0" i="0" baseline="0"/>
            <a:t>· Osteoclast trap.</a:t>
          </a:r>
          <a:endParaRPr lang="en-US"/>
        </a:p>
      </dgm:t>
    </dgm:pt>
    <dgm:pt modelId="{3C4CE131-D1DF-4CA0-AC01-758FE0E651D8}" type="parTrans" cxnId="{0784A8CC-DC3C-4634-B826-7F570B04F00A}">
      <dgm:prSet/>
      <dgm:spPr/>
      <dgm:t>
        <a:bodyPr/>
        <a:lstStyle/>
        <a:p>
          <a:endParaRPr lang="en-US"/>
        </a:p>
      </dgm:t>
    </dgm:pt>
    <dgm:pt modelId="{21867802-43D1-41E0-A92A-3FA8A3579871}" type="sibTrans" cxnId="{0784A8CC-DC3C-4634-B826-7F570B04F00A}">
      <dgm:prSet/>
      <dgm:spPr/>
      <dgm:t>
        <a:bodyPr/>
        <a:lstStyle/>
        <a:p>
          <a:endParaRPr lang="en-US"/>
        </a:p>
      </dgm:t>
    </dgm:pt>
    <dgm:pt modelId="{BC23196B-2F1C-4C6D-8808-DEF7A6A222E6}">
      <dgm:prSet/>
      <dgm:spPr/>
      <dgm:t>
        <a:bodyPr/>
        <a:lstStyle/>
        <a:p>
          <a:pPr rtl="0"/>
          <a:r>
            <a:rPr lang="en-US" b="0" i="0" baseline="0"/>
            <a:t>· Osteoprotegrin</a:t>
          </a:r>
          <a:endParaRPr lang="en-US"/>
        </a:p>
      </dgm:t>
    </dgm:pt>
    <dgm:pt modelId="{9EC5B570-8A55-4F7D-A246-2329FC6AD6EC}" type="parTrans" cxnId="{1E363A7F-5BC7-45C4-8649-EBABA4C56E13}">
      <dgm:prSet/>
      <dgm:spPr/>
      <dgm:t>
        <a:bodyPr/>
        <a:lstStyle/>
        <a:p>
          <a:endParaRPr lang="en-US"/>
        </a:p>
      </dgm:t>
    </dgm:pt>
    <dgm:pt modelId="{D659AF72-015A-4B6D-874F-1184D8F46182}" type="sibTrans" cxnId="{1E363A7F-5BC7-45C4-8649-EBABA4C56E13}">
      <dgm:prSet/>
      <dgm:spPr/>
      <dgm:t>
        <a:bodyPr/>
        <a:lstStyle/>
        <a:p>
          <a:endParaRPr lang="en-US"/>
        </a:p>
      </dgm:t>
    </dgm:pt>
    <dgm:pt modelId="{3FBD62EC-1DC4-4FC8-B2D5-F2635B67DD7A}" type="pres">
      <dgm:prSet presAssocID="{779FA081-42B9-4F02-BD29-6AB868A2D08D}" presName="hierChild1" presStyleCnt="0">
        <dgm:presLayoutVars>
          <dgm:orgChart val="1"/>
          <dgm:chPref val="1"/>
          <dgm:dir/>
          <dgm:animOne val="branch"/>
          <dgm:animLvl val="lvl"/>
          <dgm:resizeHandles/>
        </dgm:presLayoutVars>
      </dgm:prSet>
      <dgm:spPr/>
    </dgm:pt>
    <dgm:pt modelId="{C9B54DED-F071-414C-A385-9A4CFC3D70EE}" type="pres">
      <dgm:prSet presAssocID="{BC41810B-0D73-4DEB-9AB3-35A0D63BBD39}" presName="hierRoot1" presStyleCnt="0">
        <dgm:presLayoutVars>
          <dgm:hierBranch val="init"/>
        </dgm:presLayoutVars>
      </dgm:prSet>
      <dgm:spPr/>
    </dgm:pt>
    <dgm:pt modelId="{6179A83F-B871-427A-8837-D09D9D467346}" type="pres">
      <dgm:prSet presAssocID="{BC41810B-0D73-4DEB-9AB3-35A0D63BBD39}" presName="rootComposite1" presStyleCnt="0"/>
      <dgm:spPr/>
    </dgm:pt>
    <dgm:pt modelId="{90AEA990-9A4F-43D8-8333-34325BF5DC3C}" type="pres">
      <dgm:prSet presAssocID="{BC41810B-0D73-4DEB-9AB3-35A0D63BBD39}" presName="rootText1" presStyleLbl="node0" presStyleIdx="0" presStyleCnt="1">
        <dgm:presLayoutVars>
          <dgm:chPref val="3"/>
        </dgm:presLayoutVars>
      </dgm:prSet>
      <dgm:spPr/>
    </dgm:pt>
    <dgm:pt modelId="{A6B76539-EF20-43F8-99C6-35A0229E497E}" type="pres">
      <dgm:prSet presAssocID="{BC41810B-0D73-4DEB-9AB3-35A0D63BBD39}" presName="rootConnector1" presStyleLbl="node1" presStyleIdx="0" presStyleCnt="0"/>
      <dgm:spPr/>
    </dgm:pt>
    <dgm:pt modelId="{2891245B-167B-4EBB-B0F0-F5EF6690D98B}" type="pres">
      <dgm:prSet presAssocID="{BC41810B-0D73-4DEB-9AB3-35A0D63BBD39}" presName="hierChild2" presStyleCnt="0"/>
      <dgm:spPr/>
    </dgm:pt>
    <dgm:pt modelId="{B59A1F38-47F9-466C-9C15-CAC963EA43D1}" type="pres">
      <dgm:prSet presAssocID="{488DE391-3096-4B8A-907C-9A789CC16DD4}" presName="Name37" presStyleLbl="parChTrans1D2" presStyleIdx="0" presStyleCnt="7"/>
      <dgm:spPr/>
    </dgm:pt>
    <dgm:pt modelId="{A5AC5A6A-4294-4FC0-9E3E-EFA07F68A7E8}" type="pres">
      <dgm:prSet presAssocID="{1C8C7774-BD9D-46E2-ACEC-0A73142D4D1A}" presName="hierRoot2" presStyleCnt="0">
        <dgm:presLayoutVars>
          <dgm:hierBranch val="init"/>
        </dgm:presLayoutVars>
      </dgm:prSet>
      <dgm:spPr/>
    </dgm:pt>
    <dgm:pt modelId="{3E9029EA-8852-4A8C-92B3-D4910FFE9D16}" type="pres">
      <dgm:prSet presAssocID="{1C8C7774-BD9D-46E2-ACEC-0A73142D4D1A}" presName="rootComposite" presStyleCnt="0"/>
      <dgm:spPr/>
    </dgm:pt>
    <dgm:pt modelId="{7BA6A84E-068C-4C3F-9629-D7FC2F662F75}" type="pres">
      <dgm:prSet presAssocID="{1C8C7774-BD9D-46E2-ACEC-0A73142D4D1A}" presName="rootText" presStyleLbl="node2" presStyleIdx="0" presStyleCnt="7">
        <dgm:presLayoutVars>
          <dgm:chPref val="3"/>
        </dgm:presLayoutVars>
      </dgm:prSet>
      <dgm:spPr/>
    </dgm:pt>
    <dgm:pt modelId="{DA9A939C-1BDD-4E06-B4BF-FDDC35022404}" type="pres">
      <dgm:prSet presAssocID="{1C8C7774-BD9D-46E2-ACEC-0A73142D4D1A}" presName="rootConnector" presStyleLbl="node2" presStyleIdx="0" presStyleCnt="7"/>
      <dgm:spPr/>
    </dgm:pt>
    <dgm:pt modelId="{FD8C24D0-5732-4277-A862-AED47F71E005}" type="pres">
      <dgm:prSet presAssocID="{1C8C7774-BD9D-46E2-ACEC-0A73142D4D1A}" presName="hierChild4" presStyleCnt="0"/>
      <dgm:spPr/>
    </dgm:pt>
    <dgm:pt modelId="{1B836B24-4738-4A72-B70B-6BC67CEC9C15}" type="pres">
      <dgm:prSet presAssocID="{1C8C7774-BD9D-46E2-ACEC-0A73142D4D1A}" presName="hierChild5" presStyleCnt="0"/>
      <dgm:spPr/>
    </dgm:pt>
    <dgm:pt modelId="{28C14A86-A407-4E52-8260-C225E5296C69}" type="pres">
      <dgm:prSet presAssocID="{C439606D-DE11-4A97-8439-6319BAA1121D}" presName="Name37" presStyleLbl="parChTrans1D2" presStyleIdx="1" presStyleCnt="7"/>
      <dgm:spPr/>
    </dgm:pt>
    <dgm:pt modelId="{A7F2C4C1-0045-4AF9-A41C-D755928C094D}" type="pres">
      <dgm:prSet presAssocID="{00318933-A922-4CBB-ACFB-BE640A0B7DBB}" presName="hierRoot2" presStyleCnt="0">
        <dgm:presLayoutVars>
          <dgm:hierBranch val="init"/>
        </dgm:presLayoutVars>
      </dgm:prSet>
      <dgm:spPr/>
    </dgm:pt>
    <dgm:pt modelId="{1E875A51-D81B-436A-9BC3-AF93239120C9}" type="pres">
      <dgm:prSet presAssocID="{00318933-A922-4CBB-ACFB-BE640A0B7DBB}" presName="rootComposite" presStyleCnt="0"/>
      <dgm:spPr/>
    </dgm:pt>
    <dgm:pt modelId="{EA4AB6C5-D2C7-43FA-80EB-AC6D605697AD}" type="pres">
      <dgm:prSet presAssocID="{00318933-A922-4CBB-ACFB-BE640A0B7DBB}" presName="rootText" presStyleLbl="node2" presStyleIdx="1" presStyleCnt="7">
        <dgm:presLayoutVars>
          <dgm:chPref val="3"/>
        </dgm:presLayoutVars>
      </dgm:prSet>
      <dgm:spPr/>
    </dgm:pt>
    <dgm:pt modelId="{5E84975E-260C-46E2-AD51-581612A6D0EA}" type="pres">
      <dgm:prSet presAssocID="{00318933-A922-4CBB-ACFB-BE640A0B7DBB}" presName="rootConnector" presStyleLbl="node2" presStyleIdx="1" presStyleCnt="7"/>
      <dgm:spPr/>
    </dgm:pt>
    <dgm:pt modelId="{C6F79310-E3DD-4A64-BAE0-E4D88E4EC174}" type="pres">
      <dgm:prSet presAssocID="{00318933-A922-4CBB-ACFB-BE640A0B7DBB}" presName="hierChild4" presStyleCnt="0"/>
      <dgm:spPr/>
    </dgm:pt>
    <dgm:pt modelId="{C22AD793-1052-432D-93E0-B3D5E5C01660}" type="pres">
      <dgm:prSet presAssocID="{00318933-A922-4CBB-ACFB-BE640A0B7DBB}" presName="hierChild5" presStyleCnt="0"/>
      <dgm:spPr/>
    </dgm:pt>
    <dgm:pt modelId="{43844DB8-3738-4A95-8DE5-03234C52C5FD}" type="pres">
      <dgm:prSet presAssocID="{D0C7CD0F-C4B4-4979-9588-52CCD73CE7AB}" presName="Name37" presStyleLbl="parChTrans1D2" presStyleIdx="2" presStyleCnt="7"/>
      <dgm:spPr/>
    </dgm:pt>
    <dgm:pt modelId="{8D44D3EF-0BEC-4406-A2B3-5BAB6E3266E8}" type="pres">
      <dgm:prSet presAssocID="{DF0E6E97-95E6-4502-8547-779624571EF4}" presName="hierRoot2" presStyleCnt="0">
        <dgm:presLayoutVars>
          <dgm:hierBranch val="init"/>
        </dgm:presLayoutVars>
      </dgm:prSet>
      <dgm:spPr/>
    </dgm:pt>
    <dgm:pt modelId="{43384C38-0DFE-469E-AE6E-0896345A4E1C}" type="pres">
      <dgm:prSet presAssocID="{DF0E6E97-95E6-4502-8547-779624571EF4}" presName="rootComposite" presStyleCnt="0"/>
      <dgm:spPr/>
    </dgm:pt>
    <dgm:pt modelId="{D1F4FC2D-72BF-4A52-9812-A2F67DA85584}" type="pres">
      <dgm:prSet presAssocID="{DF0E6E97-95E6-4502-8547-779624571EF4}" presName="rootText" presStyleLbl="node2" presStyleIdx="2" presStyleCnt="7">
        <dgm:presLayoutVars>
          <dgm:chPref val="3"/>
        </dgm:presLayoutVars>
      </dgm:prSet>
      <dgm:spPr/>
    </dgm:pt>
    <dgm:pt modelId="{8B4BE9D8-B515-486A-92FA-A2F31B9F37F5}" type="pres">
      <dgm:prSet presAssocID="{DF0E6E97-95E6-4502-8547-779624571EF4}" presName="rootConnector" presStyleLbl="node2" presStyleIdx="2" presStyleCnt="7"/>
      <dgm:spPr/>
    </dgm:pt>
    <dgm:pt modelId="{9607D5C5-AECE-4863-81A0-6716ED506082}" type="pres">
      <dgm:prSet presAssocID="{DF0E6E97-95E6-4502-8547-779624571EF4}" presName="hierChild4" presStyleCnt="0"/>
      <dgm:spPr/>
    </dgm:pt>
    <dgm:pt modelId="{603EF38B-C71A-441C-A829-58D4A65E2845}" type="pres">
      <dgm:prSet presAssocID="{DF0E6E97-95E6-4502-8547-779624571EF4}" presName="hierChild5" presStyleCnt="0"/>
      <dgm:spPr/>
    </dgm:pt>
    <dgm:pt modelId="{00A515FE-9AB9-4444-8FE4-B9680242FDC0}" type="pres">
      <dgm:prSet presAssocID="{D23805DF-F6EF-4985-B48C-FBD108EE19B5}" presName="Name37" presStyleLbl="parChTrans1D2" presStyleIdx="3" presStyleCnt="7"/>
      <dgm:spPr/>
    </dgm:pt>
    <dgm:pt modelId="{866F0817-1972-4EA2-9CC9-7BC254F3D604}" type="pres">
      <dgm:prSet presAssocID="{C5FC493C-4291-4989-81FA-E57A816C5873}" presName="hierRoot2" presStyleCnt="0">
        <dgm:presLayoutVars>
          <dgm:hierBranch val="init"/>
        </dgm:presLayoutVars>
      </dgm:prSet>
      <dgm:spPr/>
    </dgm:pt>
    <dgm:pt modelId="{F471A678-823D-4A21-9986-95C8F2E78D66}" type="pres">
      <dgm:prSet presAssocID="{C5FC493C-4291-4989-81FA-E57A816C5873}" presName="rootComposite" presStyleCnt="0"/>
      <dgm:spPr/>
    </dgm:pt>
    <dgm:pt modelId="{0B4B53C8-BEAB-4724-8F30-E0428D231CAA}" type="pres">
      <dgm:prSet presAssocID="{C5FC493C-4291-4989-81FA-E57A816C5873}" presName="rootText" presStyleLbl="node2" presStyleIdx="3" presStyleCnt="7">
        <dgm:presLayoutVars>
          <dgm:chPref val="3"/>
        </dgm:presLayoutVars>
      </dgm:prSet>
      <dgm:spPr/>
    </dgm:pt>
    <dgm:pt modelId="{D75B8A66-8D13-4FEC-8FC9-5CAEA087D2C8}" type="pres">
      <dgm:prSet presAssocID="{C5FC493C-4291-4989-81FA-E57A816C5873}" presName="rootConnector" presStyleLbl="node2" presStyleIdx="3" presStyleCnt="7"/>
      <dgm:spPr/>
    </dgm:pt>
    <dgm:pt modelId="{2FADE363-3CCE-4D59-BC43-7B0AB38A132E}" type="pres">
      <dgm:prSet presAssocID="{C5FC493C-4291-4989-81FA-E57A816C5873}" presName="hierChild4" presStyleCnt="0"/>
      <dgm:spPr/>
    </dgm:pt>
    <dgm:pt modelId="{BF61594E-69E3-444D-8392-FD2E468088B9}" type="pres">
      <dgm:prSet presAssocID="{C5FC493C-4291-4989-81FA-E57A816C5873}" presName="hierChild5" presStyleCnt="0"/>
      <dgm:spPr/>
    </dgm:pt>
    <dgm:pt modelId="{A622BCB8-C82B-48B3-9DD9-F3AD5449722E}" type="pres">
      <dgm:prSet presAssocID="{497207FB-3CC8-4D1C-811A-B12779A03DF7}" presName="Name37" presStyleLbl="parChTrans1D2" presStyleIdx="4" presStyleCnt="7"/>
      <dgm:spPr/>
    </dgm:pt>
    <dgm:pt modelId="{6F9F6189-3FA2-4030-B570-0E459CCD2898}" type="pres">
      <dgm:prSet presAssocID="{D5592607-9A23-44B7-895F-3B4533A4CA4C}" presName="hierRoot2" presStyleCnt="0">
        <dgm:presLayoutVars>
          <dgm:hierBranch val="init"/>
        </dgm:presLayoutVars>
      </dgm:prSet>
      <dgm:spPr/>
    </dgm:pt>
    <dgm:pt modelId="{56A2A0C1-CFD9-4252-AA2B-7AA9CDC6848A}" type="pres">
      <dgm:prSet presAssocID="{D5592607-9A23-44B7-895F-3B4533A4CA4C}" presName="rootComposite" presStyleCnt="0"/>
      <dgm:spPr/>
    </dgm:pt>
    <dgm:pt modelId="{E8CD2CB5-A06F-44BD-97B0-1F6171BDFB91}" type="pres">
      <dgm:prSet presAssocID="{D5592607-9A23-44B7-895F-3B4533A4CA4C}" presName="rootText" presStyleLbl="node2" presStyleIdx="4" presStyleCnt="7">
        <dgm:presLayoutVars>
          <dgm:chPref val="3"/>
        </dgm:presLayoutVars>
      </dgm:prSet>
      <dgm:spPr/>
    </dgm:pt>
    <dgm:pt modelId="{AD4FF105-FE09-42BD-A8ED-E857385DDE7F}" type="pres">
      <dgm:prSet presAssocID="{D5592607-9A23-44B7-895F-3B4533A4CA4C}" presName="rootConnector" presStyleLbl="node2" presStyleIdx="4" presStyleCnt="7"/>
      <dgm:spPr/>
    </dgm:pt>
    <dgm:pt modelId="{F5743E0E-95F6-4CAB-AFEF-45B5029E6CC4}" type="pres">
      <dgm:prSet presAssocID="{D5592607-9A23-44B7-895F-3B4533A4CA4C}" presName="hierChild4" presStyleCnt="0"/>
      <dgm:spPr/>
    </dgm:pt>
    <dgm:pt modelId="{A4A70A30-245A-4CF3-8570-1A590527B058}" type="pres">
      <dgm:prSet presAssocID="{D5592607-9A23-44B7-895F-3B4533A4CA4C}" presName="hierChild5" presStyleCnt="0"/>
      <dgm:spPr/>
    </dgm:pt>
    <dgm:pt modelId="{AF26499D-FB3D-4197-90C2-8E4632CE47F3}" type="pres">
      <dgm:prSet presAssocID="{3C4CE131-D1DF-4CA0-AC01-758FE0E651D8}" presName="Name37" presStyleLbl="parChTrans1D2" presStyleIdx="5" presStyleCnt="7"/>
      <dgm:spPr/>
    </dgm:pt>
    <dgm:pt modelId="{0E145EE8-DD78-4C2E-A479-AD0A33F98E49}" type="pres">
      <dgm:prSet presAssocID="{89A11980-1E7B-418A-9E31-ACC1F0B9EFEA}" presName="hierRoot2" presStyleCnt="0">
        <dgm:presLayoutVars>
          <dgm:hierBranch val="init"/>
        </dgm:presLayoutVars>
      </dgm:prSet>
      <dgm:spPr/>
    </dgm:pt>
    <dgm:pt modelId="{A521E728-2EFD-482D-BA41-DB1441EAF95E}" type="pres">
      <dgm:prSet presAssocID="{89A11980-1E7B-418A-9E31-ACC1F0B9EFEA}" presName="rootComposite" presStyleCnt="0"/>
      <dgm:spPr/>
    </dgm:pt>
    <dgm:pt modelId="{C66586DE-F9EF-4952-9346-17ED9EA432AE}" type="pres">
      <dgm:prSet presAssocID="{89A11980-1E7B-418A-9E31-ACC1F0B9EFEA}" presName="rootText" presStyleLbl="node2" presStyleIdx="5" presStyleCnt="7">
        <dgm:presLayoutVars>
          <dgm:chPref val="3"/>
        </dgm:presLayoutVars>
      </dgm:prSet>
      <dgm:spPr/>
    </dgm:pt>
    <dgm:pt modelId="{1D19E92D-A6A7-41A0-8B8C-9F0CFFB399CC}" type="pres">
      <dgm:prSet presAssocID="{89A11980-1E7B-418A-9E31-ACC1F0B9EFEA}" presName="rootConnector" presStyleLbl="node2" presStyleIdx="5" presStyleCnt="7"/>
      <dgm:spPr/>
    </dgm:pt>
    <dgm:pt modelId="{28A4FB07-ACC1-459A-9834-36BA08404FCF}" type="pres">
      <dgm:prSet presAssocID="{89A11980-1E7B-418A-9E31-ACC1F0B9EFEA}" presName="hierChild4" presStyleCnt="0"/>
      <dgm:spPr/>
    </dgm:pt>
    <dgm:pt modelId="{AF2DC85D-DC87-4106-B8CD-46B4F2AAFC90}" type="pres">
      <dgm:prSet presAssocID="{89A11980-1E7B-418A-9E31-ACC1F0B9EFEA}" presName="hierChild5" presStyleCnt="0"/>
      <dgm:spPr/>
    </dgm:pt>
    <dgm:pt modelId="{F06E1AEB-178C-4A83-905B-8D92FC1E3F76}" type="pres">
      <dgm:prSet presAssocID="{9EC5B570-8A55-4F7D-A246-2329FC6AD6EC}" presName="Name37" presStyleLbl="parChTrans1D2" presStyleIdx="6" presStyleCnt="7"/>
      <dgm:spPr/>
    </dgm:pt>
    <dgm:pt modelId="{F62F7680-294F-4EDC-95D1-120AD9DD4B5E}" type="pres">
      <dgm:prSet presAssocID="{BC23196B-2F1C-4C6D-8808-DEF7A6A222E6}" presName="hierRoot2" presStyleCnt="0">
        <dgm:presLayoutVars>
          <dgm:hierBranch val="init"/>
        </dgm:presLayoutVars>
      </dgm:prSet>
      <dgm:spPr/>
    </dgm:pt>
    <dgm:pt modelId="{E05382A7-D034-4148-B8D6-0C91BE97DDF4}" type="pres">
      <dgm:prSet presAssocID="{BC23196B-2F1C-4C6D-8808-DEF7A6A222E6}" presName="rootComposite" presStyleCnt="0"/>
      <dgm:spPr/>
    </dgm:pt>
    <dgm:pt modelId="{6BE43BEE-7202-4645-AE9E-153CC6F5B28A}" type="pres">
      <dgm:prSet presAssocID="{BC23196B-2F1C-4C6D-8808-DEF7A6A222E6}" presName="rootText" presStyleLbl="node2" presStyleIdx="6" presStyleCnt="7">
        <dgm:presLayoutVars>
          <dgm:chPref val="3"/>
        </dgm:presLayoutVars>
      </dgm:prSet>
      <dgm:spPr/>
    </dgm:pt>
    <dgm:pt modelId="{85D1884E-5AA5-4A9F-AD1C-6D94C1D27E39}" type="pres">
      <dgm:prSet presAssocID="{BC23196B-2F1C-4C6D-8808-DEF7A6A222E6}" presName="rootConnector" presStyleLbl="node2" presStyleIdx="6" presStyleCnt="7"/>
      <dgm:spPr/>
    </dgm:pt>
    <dgm:pt modelId="{28F814FF-46D2-44BC-963F-EC2D921E8803}" type="pres">
      <dgm:prSet presAssocID="{BC23196B-2F1C-4C6D-8808-DEF7A6A222E6}" presName="hierChild4" presStyleCnt="0"/>
      <dgm:spPr/>
    </dgm:pt>
    <dgm:pt modelId="{1EAF9BF5-090C-4FBF-A8A4-6793C03B07F7}" type="pres">
      <dgm:prSet presAssocID="{BC23196B-2F1C-4C6D-8808-DEF7A6A222E6}" presName="hierChild5" presStyleCnt="0"/>
      <dgm:spPr/>
    </dgm:pt>
    <dgm:pt modelId="{5EBCB562-1E45-49B6-8616-36F315235BA0}" type="pres">
      <dgm:prSet presAssocID="{BC41810B-0D73-4DEB-9AB3-35A0D63BBD39}" presName="hierChild3" presStyleCnt="0"/>
      <dgm:spPr/>
    </dgm:pt>
  </dgm:ptLst>
  <dgm:cxnLst>
    <dgm:cxn modelId="{F15EBC1C-B4A4-4304-8719-4E76762A9949}" type="presOf" srcId="{DF0E6E97-95E6-4502-8547-779624571EF4}" destId="{D1F4FC2D-72BF-4A52-9812-A2F67DA85584}" srcOrd="0" destOrd="0" presId="urn:microsoft.com/office/officeart/2005/8/layout/orgChart1"/>
    <dgm:cxn modelId="{7EC2E521-4818-4721-9189-F421F1BFF74B}" type="presOf" srcId="{BC41810B-0D73-4DEB-9AB3-35A0D63BBD39}" destId="{90AEA990-9A4F-43D8-8333-34325BF5DC3C}" srcOrd="0" destOrd="0" presId="urn:microsoft.com/office/officeart/2005/8/layout/orgChart1"/>
    <dgm:cxn modelId="{85125A28-7639-4DF7-B303-C2239B3221A6}" type="presOf" srcId="{89A11980-1E7B-418A-9E31-ACC1F0B9EFEA}" destId="{1D19E92D-A6A7-41A0-8B8C-9F0CFFB399CC}" srcOrd="1" destOrd="0" presId="urn:microsoft.com/office/officeart/2005/8/layout/orgChart1"/>
    <dgm:cxn modelId="{88BD232F-96FE-49B0-8538-22F5E01201AE}" type="presOf" srcId="{C439606D-DE11-4A97-8439-6319BAA1121D}" destId="{28C14A86-A407-4E52-8260-C225E5296C69}" srcOrd="0" destOrd="0" presId="urn:microsoft.com/office/officeart/2005/8/layout/orgChart1"/>
    <dgm:cxn modelId="{339CA92F-A508-4D8C-AD75-C7E26DC53352}" type="presOf" srcId="{89A11980-1E7B-418A-9E31-ACC1F0B9EFEA}" destId="{C66586DE-F9EF-4952-9346-17ED9EA432AE}" srcOrd="0" destOrd="0" presId="urn:microsoft.com/office/officeart/2005/8/layout/orgChart1"/>
    <dgm:cxn modelId="{36F6333E-C52C-4642-81F2-96AC30FDB9C9}" srcId="{BC41810B-0D73-4DEB-9AB3-35A0D63BBD39}" destId="{C5FC493C-4291-4989-81FA-E57A816C5873}" srcOrd="3" destOrd="0" parTransId="{D23805DF-F6EF-4985-B48C-FBD108EE19B5}" sibTransId="{EE51FD58-BCFC-47DB-B5FD-0C35BE89DBE8}"/>
    <dgm:cxn modelId="{432EE145-2992-45B6-B303-13EEF8FCD211}" type="presOf" srcId="{BC41810B-0D73-4DEB-9AB3-35A0D63BBD39}" destId="{A6B76539-EF20-43F8-99C6-35A0229E497E}" srcOrd="1" destOrd="0" presId="urn:microsoft.com/office/officeart/2005/8/layout/orgChart1"/>
    <dgm:cxn modelId="{AE335346-56EA-4590-B4B7-247BFD2DCDCF}" type="presOf" srcId="{779FA081-42B9-4F02-BD29-6AB868A2D08D}" destId="{3FBD62EC-1DC4-4FC8-B2D5-F2635B67DD7A}" srcOrd="0" destOrd="0" presId="urn:microsoft.com/office/officeart/2005/8/layout/orgChart1"/>
    <dgm:cxn modelId="{2A03F247-FBF0-4D4B-BA22-F07DB5C6F05F}" type="presOf" srcId="{488DE391-3096-4B8A-907C-9A789CC16DD4}" destId="{B59A1F38-47F9-466C-9C15-CAC963EA43D1}" srcOrd="0" destOrd="0" presId="urn:microsoft.com/office/officeart/2005/8/layout/orgChart1"/>
    <dgm:cxn modelId="{E811EC6E-7345-4883-9BEF-AEFF7B494BCD}" type="presOf" srcId="{C5FC493C-4291-4989-81FA-E57A816C5873}" destId="{D75B8A66-8D13-4FEC-8FC9-5CAEA087D2C8}" srcOrd="1" destOrd="0" presId="urn:microsoft.com/office/officeart/2005/8/layout/orgChart1"/>
    <dgm:cxn modelId="{E131795A-A5DF-4C9B-8968-79E547CED4F0}" type="presOf" srcId="{D5592607-9A23-44B7-895F-3B4533A4CA4C}" destId="{E8CD2CB5-A06F-44BD-97B0-1F6171BDFB91}" srcOrd="0" destOrd="0" presId="urn:microsoft.com/office/officeart/2005/8/layout/orgChart1"/>
    <dgm:cxn modelId="{1E363A7F-5BC7-45C4-8649-EBABA4C56E13}" srcId="{BC41810B-0D73-4DEB-9AB3-35A0D63BBD39}" destId="{BC23196B-2F1C-4C6D-8808-DEF7A6A222E6}" srcOrd="6" destOrd="0" parTransId="{9EC5B570-8A55-4F7D-A246-2329FC6AD6EC}" sibTransId="{D659AF72-015A-4B6D-874F-1184D8F46182}"/>
    <dgm:cxn modelId="{C10F9682-621D-486A-A4ED-878B1DBD8777}" type="presOf" srcId="{BC23196B-2F1C-4C6D-8808-DEF7A6A222E6}" destId="{6BE43BEE-7202-4645-AE9E-153CC6F5B28A}" srcOrd="0" destOrd="0" presId="urn:microsoft.com/office/officeart/2005/8/layout/orgChart1"/>
    <dgm:cxn modelId="{E2865F83-600D-489E-937B-295782BB43E2}" srcId="{BC41810B-0D73-4DEB-9AB3-35A0D63BBD39}" destId="{1C8C7774-BD9D-46E2-ACEC-0A73142D4D1A}" srcOrd="0" destOrd="0" parTransId="{488DE391-3096-4B8A-907C-9A789CC16DD4}" sibTransId="{9667EA95-F501-4570-A9B8-758607E6F818}"/>
    <dgm:cxn modelId="{146E0B84-4C9A-4D71-99B8-D857B6F63E0E}" srcId="{779FA081-42B9-4F02-BD29-6AB868A2D08D}" destId="{BC41810B-0D73-4DEB-9AB3-35A0D63BBD39}" srcOrd="0" destOrd="0" parTransId="{7F2071DE-0C44-4B82-91FD-12E87DE788AA}" sibTransId="{87879647-1B6E-4FA7-818C-D2409F5938FD}"/>
    <dgm:cxn modelId="{03A91F91-90B3-4678-A785-C2C42B56D1CE}" type="presOf" srcId="{DF0E6E97-95E6-4502-8547-779624571EF4}" destId="{8B4BE9D8-B515-486A-92FA-A2F31B9F37F5}" srcOrd="1" destOrd="0" presId="urn:microsoft.com/office/officeart/2005/8/layout/orgChart1"/>
    <dgm:cxn modelId="{141E7C97-6841-4F5F-8174-530267B24A63}" type="presOf" srcId="{3C4CE131-D1DF-4CA0-AC01-758FE0E651D8}" destId="{AF26499D-FB3D-4197-90C2-8E4632CE47F3}" srcOrd="0" destOrd="0" presId="urn:microsoft.com/office/officeart/2005/8/layout/orgChart1"/>
    <dgm:cxn modelId="{9FCB539F-67D0-43E0-9145-8F3B29AD45D6}" type="presOf" srcId="{00318933-A922-4CBB-ACFB-BE640A0B7DBB}" destId="{EA4AB6C5-D2C7-43FA-80EB-AC6D605697AD}" srcOrd="0" destOrd="0" presId="urn:microsoft.com/office/officeart/2005/8/layout/orgChart1"/>
    <dgm:cxn modelId="{AB7440AD-0C1F-4F5E-B614-52E9D65F937E}" type="presOf" srcId="{497207FB-3CC8-4D1C-811A-B12779A03DF7}" destId="{A622BCB8-C82B-48B3-9DD9-F3AD5449722E}" srcOrd="0" destOrd="0" presId="urn:microsoft.com/office/officeart/2005/8/layout/orgChart1"/>
    <dgm:cxn modelId="{41016BB3-3865-4963-B903-3501B39BC0C0}" type="presOf" srcId="{D5592607-9A23-44B7-895F-3B4533A4CA4C}" destId="{AD4FF105-FE09-42BD-A8ED-E857385DDE7F}" srcOrd="1" destOrd="0" presId="urn:microsoft.com/office/officeart/2005/8/layout/orgChart1"/>
    <dgm:cxn modelId="{83555DC2-026E-4FF1-AAC5-4ACAC7717166}" type="presOf" srcId="{C5FC493C-4291-4989-81FA-E57A816C5873}" destId="{0B4B53C8-BEAB-4724-8F30-E0428D231CAA}" srcOrd="0" destOrd="0" presId="urn:microsoft.com/office/officeart/2005/8/layout/orgChart1"/>
    <dgm:cxn modelId="{426379C4-626D-4F6E-AC75-533BEC7A0FD6}" type="presOf" srcId="{D23805DF-F6EF-4985-B48C-FBD108EE19B5}" destId="{00A515FE-9AB9-4444-8FE4-B9680242FDC0}" srcOrd="0" destOrd="0" presId="urn:microsoft.com/office/officeart/2005/8/layout/orgChart1"/>
    <dgm:cxn modelId="{0B32DECB-8263-485A-AD15-18CFBB72D66B}" type="presOf" srcId="{D0C7CD0F-C4B4-4979-9588-52CCD73CE7AB}" destId="{43844DB8-3738-4A95-8DE5-03234C52C5FD}" srcOrd="0" destOrd="0" presId="urn:microsoft.com/office/officeart/2005/8/layout/orgChart1"/>
    <dgm:cxn modelId="{0784A8CC-DC3C-4634-B826-7F570B04F00A}" srcId="{BC41810B-0D73-4DEB-9AB3-35A0D63BBD39}" destId="{89A11980-1E7B-418A-9E31-ACC1F0B9EFEA}" srcOrd="5" destOrd="0" parTransId="{3C4CE131-D1DF-4CA0-AC01-758FE0E651D8}" sibTransId="{21867802-43D1-41E0-A92A-3FA8A3579871}"/>
    <dgm:cxn modelId="{0AF2EDD6-5EE4-4185-B2B5-7849474AA1CE}" type="presOf" srcId="{00318933-A922-4CBB-ACFB-BE640A0B7DBB}" destId="{5E84975E-260C-46E2-AD51-581612A6D0EA}" srcOrd="1" destOrd="0" presId="urn:microsoft.com/office/officeart/2005/8/layout/orgChart1"/>
    <dgm:cxn modelId="{AD8296D9-1287-4E83-8844-C281E8EABB3A}" type="presOf" srcId="{BC23196B-2F1C-4C6D-8808-DEF7A6A222E6}" destId="{85D1884E-5AA5-4A9F-AD1C-6D94C1D27E39}" srcOrd="1" destOrd="0" presId="urn:microsoft.com/office/officeart/2005/8/layout/orgChart1"/>
    <dgm:cxn modelId="{E75549DF-4BA6-40F9-A8AB-AA5990493174}" type="presOf" srcId="{1C8C7774-BD9D-46E2-ACEC-0A73142D4D1A}" destId="{7BA6A84E-068C-4C3F-9629-D7FC2F662F75}" srcOrd="0" destOrd="0" presId="urn:microsoft.com/office/officeart/2005/8/layout/orgChart1"/>
    <dgm:cxn modelId="{E494F1DF-F502-4EE6-9FFC-202CFBE9C82E}" srcId="{BC41810B-0D73-4DEB-9AB3-35A0D63BBD39}" destId="{00318933-A922-4CBB-ACFB-BE640A0B7DBB}" srcOrd="1" destOrd="0" parTransId="{C439606D-DE11-4A97-8439-6319BAA1121D}" sibTransId="{4A2F5A98-79E7-4F44-8FBD-B4BF394C08C4}"/>
    <dgm:cxn modelId="{39885CE1-59E5-425E-B5D7-5BFD89FF9A67}" srcId="{BC41810B-0D73-4DEB-9AB3-35A0D63BBD39}" destId="{D5592607-9A23-44B7-895F-3B4533A4CA4C}" srcOrd="4" destOrd="0" parTransId="{497207FB-3CC8-4D1C-811A-B12779A03DF7}" sibTransId="{82AA6A7F-E675-41D3-82CA-FBFF7C4143FD}"/>
    <dgm:cxn modelId="{D0617FE1-C2F6-4BB3-9E12-C51BF4887EF7}" type="presOf" srcId="{9EC5B570-8A55-4F7D-A246-2329FC6AD6EC}" destId="{F06E1AEB-178C-4A83-905B-8D92FC1E3F76}" srcOrd="0" destOrd="0" presId="urn:microsoft.com/office/officeart/2005/8/layout/orgChart1"/>
    <dgm:cxn modelId="{AF8D28EA-27F6-4E09-BF38-F5010E76D3A3}" type="presOf" srcId="{1C8C7774-BD9D-46E2-ACEC-0A73142D4D1A}" destId="{DA9A939C-1BDD-4E06-B4BF-FDDC35022404}" srcOrd="1" destOrd="0" presId="urn:microsoft.com/office/officeart/2005/8/layout/orgChart1"/>
    <dgm:cxn modelId="{4A366DFA-AC68-4F9F-BB58-0A71E2296C24}" srcId="{BC41810B-0D73-4DEB-9AB3-35A0D63BBD39}" destId="{DF0E6E97-95E6-4502-8547-779624571EF4}" srcOrd="2" destOrd="0" parTransId="{D0C7CD0F-C4B4-4979-9588-52CCD73CE7AB}" sibTransId="{88A9A3C9-4D58-4D86-9511-5EB0AC3E2E99}"/>
    <dgm:cxn modelId="{BFE996C9-50D4-4B07-8D75-35BA4739D46B}" type="presParOf" srcId="{3FBD62EC-1DC4-4FC8-B2D5-F2635B67DD7A}" destId="{C9B54DED-F071-414C-A385-9A4CFC3D70EE}" srcOrd="0" destOrd="0" presId="urn:microsoft.com/office/officeart/2005/8/layout/orgChart1"/>
    <dgm:cxn modelId="{85ED481D-1947-4E54-A8CA-48DBAE06DBFC}" type="presParOf" srcId="{C9B54DED-F071-414C-A385-9A4CFC3D70EE}" destId="{6179A83F-B871-427A-8837-D09D9D467346}" srcOrd="0" destOrd="0" presId="urn:microsoft.com/office/officeart/2005/8/layout/orgChart1"/>
    <dgm:cxn modelId="{7749D7A8-A924-4F30-8081-6E3D6CE3C72F}" type="presParOf" srcId="{6179A83F-B871-427A-8837-D09D9D467346}" destId="{90AEA990-9A4F-43D8-8333-34325BF5DC3C}" srcOrd="0" destOrd="0" presId="urn:microsoft.com/office/officeart/2005/8/layout/orgChart1"/>
    <dgm:cxn modelId="{D323DDF3-0D15-4785-8EBC-151C525111FF}" type="presParOf" srcId="{6179A83F-B871-427A-8837-D09D9D467346}" destId="{A6B76539-EF20-43F8-99C6-35A0229E497E}" srcOrd="1" destOrd="0" presId="urn:microsoft.com/office/officeart/2005/8/layout/orgChart1"/>
    <dgm:cxn modelId="{F9265F9B-F830-4A06-B57A-8B7B5EC86750}" type="presParOf" srcId="{C9B54DED-F071-414C-A385-9A4CFC3D70EE}" destId="{2891245B-167B-4EBB-B0F0-F5EF6690D98B}" srcOrd="1" destOrd="0" presId="urn:microsoft.com/office/officeart/2005/8/layout/orgChart1"/>
    <dgm:cxn modelId="{ECEC44A6-D8C9-4DBD-8B72-6B8571FE869D}" type="presParOf" srcId="{2891245B-167B-4EBB-B0F0-F5EF6690D98B}" destId="{B59A1F38-47F9-466C-9C15-CAC963EA43D1}" srcOrd="0" destOrd="0" presId="urn:microsoft.com/office/officeart/2005/8/layout/orgChart1"/>
    <dgm:cxn modelId="{8637DC5F-9104-4EBE-B198-F01EB3ED89BB}" type="presParOf" srcId="{2891245B-167B-4EBB-B0F0-F5EF6690D98B}" destId="{A5AC5A6A-4294-4FC0-9E3E-EFA07F68A7E8}" srcOrd="1" destOrd="0" presId="urn:microsoft.com/office/officeart/2005/8/layout/orgChart1"/>
    <dgm:cxn modelId="{2CF43F35-2DFB-4260-804B-94C4E455A073}" type="presParOf" srcId="{A5AC5A6A-4294-4FC0-9E3E-EFA07F68A7E8}" destId="{3E9029EA-8852-4A8C-92B3-D4910FFE9D16}" srcOrd="0" destOrd="0" presId="urn:microsoft.com/office/officeart/2005/8/layout/orgChart1"/>
    <dgm:cxn modelId="{06EDFDCB-631B-4624-A6C7-07B87CC74630}" type="presParOf" srcId="{3E9029EA-8852-4A8C-92B3-D4910FFE9D16}" destId="{7BA6A84E-068C-4C3F-9629-D7FC2F662F75}" srcOrd="0" destOrd="0" presId="urn:microsoft.com/office/officeart/2005/8/layout/orgChart1"/>
    <dgm:cxn modelId="{BF61A0F3-9F9D-422C-82B6-57D27313E466}" type="presParOf" srcId="{3E9029EA-8852-4A8C-92B3-D4910FFE9D16}" destId="{DA9A939C-1BDD-4E06-B4BF-FDDC35022404}" srcOrd="1" destOrd="0" presId="urn:microsoft.com/office/officeart/2005/8/layout/orgChart1"/>
    <dgm:cxn modelId="{EF0A64CB-54BF-4293-9458-30FC13C1E03F}" type="presParOf" srcId="{A5AC5A6A-4294-4FC0-9E3E-EFA07F68A7E8}" destId="{FD8C24D0-5732-4277-A862-AED47F71E005}" srcOrd="1" destOrd="0" presId="urn:microsoft.com/office/officeart/2005/8/layout/orgChart1"/>
    <dgm:cxn modelId="{1DE1BB18-C4D6-42F3-89BE-2CABBE4CDDF3}" type="presParOf" srcId="{A5AC5A6A-4294-4FC0-9E3E-EFA07F68A7E8}" destId="{1B836B24-4738-4A72-B70B-6BC67CEC9C15}" srcOrd="2" destOrd="0" presId="urn:microsoft.com/office/officeart/2005/8/layout/orgChart1"/>
    <dgm:cxn modelId="{FFD21313-5C5F-4876-8068-8C3EB18D5DB5}" type="presParOf" srcId="{2891245B-167B-4EBB-B0F0-F5EF6690D98B}" destId="{28C14A86-A407-4E52-8260-C225E5296C69}" srcOrd="2" destOrd="0" presId="urn:microsoft.com/office/officeart/2005/8/layout/orgChart1"/>
    <dgm:cxn modelId="{288AC324-8176-4997-993F-46B793E60B6B}" type="presParOf" srcId="{2891245B-167B-4EBB-B0F0-F5EF6690D98B}" destId="{A7F2C4C1-0045-4AF9-A41C-D755928C094D}" srcOrd="3" destOrd="0" presId="urn:microsoft.com/office/officeart/2005/8/layout/orgChart1"/>
    <dgm:cxn modelId="{FA2D3F7D-FF60-430C-8721-B4BAF4445A31}" type="presParOf" srcId="{A7F2C4C1-0045-4AF9-A41C-D755928C094D}" destId="{1E875A51-D81B-436A-9BC3-AF93239120C9}" srcOrd="0" destOrd="0" presId="urn:microsoft.com/office/officeart/2005/8/layout/orgChart1"/>
    <dgm:cxn modelId="{ACAB2A50-86FE-4A22-9561-97B1DB6E88E5}" type="presParOf" srcId="{1E875A51-D81B-436A-9BC3-AF93239120C9}" destId="{EA4AB6C5-D2C7-43FA-80EB-AC6D605697AD}" srcOrd="0" destOrd="0" presId="urn:microsoft.com/office/officeart/2005/8/layout/orgChart1"/>
    <dgm:cxn modelId="{17A1F033-C1BE-4C4D-87DC-4D86ABFF73A0}" type="presParOf" srcId="{1E875A51-D81B-436A-9BC3-AF93239120C9}" destId="{5E84975E-260C-46E2-AD51-581612A6D0EA}" srcOrd="1" destOrd="0" presId="urn:microsoft.com/office/officeart/2005/8/layout/orgChart1"/>
    <dgm:cxn modelId="{8997D666-9D45-4BA5-BCDC-BAA6C2E39671}" type="presParOf" srcId="{A7F2C4C1-0045-4AF9-A41C-D755928C094D}" destId="{C6F79310-E3DD-4A64-BAE0-E4D88E4EC174}" srcOrd="1" destOrd="0" presId="urn:microsoft.com/office/officeart/2005/8/layout/orgChart1"/>
    <dgm:cxn modelId="{5D46C6D6-4245-4139-BF3D-97A00E6B49AD}" type="presParOf" srcId="{A7F2C4C1-0045-4AF9-A41C-D755928C094D}" destId="{C22AD793-1052-432D-93E0-B3D5E5C01660}" srcOrd="2" destOrd="0" presId="urn:microsoft.com/office/officeart/2005/8/layout/orgChart1"/>
    <dgm:cxn modelId="{A989B6EB-6278-4F9A-AD4E-830291A98177}" type="presParOf" srcId="{2891245B-167B-4EBB-B0F0-F5EF6690D98B}" destId="{43844DB8-3738-4A95-8DE5-03234C52C5FD}" srcOrd="4" destOrd="0" presId="urn:microsoft.com/office/officeart/2005/8/layout/orgChart1"/>
    <dgm:cxn modelId="{56FFC6A2-F25D-4933-9F0D-3EDE76C4CFC2}" type="presParOf" srcId="{2891245B-167B-4EBB-B0F0-F5EF6690D98B}" destId="{8D44D3EF-0BEC-4406-A2B3-5BAB6E3266E8}" srcOrd="5" destOrd="0" presId="urn:microsoft.com/office/officeart/2005/8/layout/orgChart1"/>
    <dgm:cxn modelId="{9DDFB86A-0677-4D7F-A54B-188DCA3A2626}" type="presParOf" srcId="{8D44D3EF-0BEC-4406-A2B3-5BAB6E3266E8}" destId="{43384C38-0DFE-469E-AE6E-0896345A4E1C}" srcOrd="0" destOrd="0" presId="urn:microsoft.com/office/officeart/2005/8/layout/orgChart1"/>
    <dgm:cxn modelId="{42710200-9D75-4DE2-9B76-C272A8E10AF8}" type="presParOf" srcId="{43384C38-0DFE-469E-AE6E-0896345A4E1C}" destId="{D1F4FC2D-72BF-4A52-9812-A2F67DA85584}" srcOrd="0" destOrd="0" presId="urn:microsoft.com/office/officeart/2005/8/layout/orgChart1"/>
    <dgm:cxn modelId="{2E24821B-5F3C-4823-9B8B-E9C1405EF692}" type="presParOf" srcId="{43384C38-0DFE-469E-AE6E-0896345A4E1C}" destId="{8B4BE9D8-B515-486A-92FA-A2F31B9F37F5}" srcOrd="1" destOrd="0" presId="urn:microsoft.com/office/officeart/2005/8/layout/orgChart1"/>
    <dgm:cxn modelId="{FC6A90ED-32A9-4EF9-9DFF-C48392C7D749}" type="presParOf" srcId="{8D44D3EF-0BEC-4406-A2B3-5BAB6E3266E8}" destId="{9607D5C5-AECE-4863-81A0-6716ED506082}" srcOrd="1" destOrd="0" presId="urn:microsoft.com/office/officeart/2005/8/layout/orgChart1"/>
    <dgm:cxn modelId="{16970681-EDA7-44F6-9AA8-B92CA24FAA4E}" type="presParOf" srcId="{8D44D3EF-0BEC-4406-A2B3-5BAB6E3266E8}" destId="{603EF38B-C71A-441C-A829-58D4A65E2845}" srcOrd="2" destOrd="0" presId="urn:microsoft.com/office/officeart/2005/8/layout/orgChart1"/>
    <dgm:cxn modelId="{D08188AE-7691-468A-B8B4-8D4EB8361C20}" type="presParOf" srcId="{2891245B-167B-4EBB-B0F0-F5EF6690D98B}" destId="{00A515FE-9AB9-4444-8FE4-B9680242FDC0}" srcOrd="6" destOrd="0" presId="urn:microsoft.com/office/officeart/2005/8/layout/orgChart1"/>
    <dgm:cxn modelId="{A2CE2163-5672-4C18-AF8D-D00F32692EB9}" type="presParOf" srcId="{2891245B-167B-4EBB-B0F0-F5EF6690D98B}" destId="{866F0817-1972-4EA2-9CC9-7BC254F3D604}" srcOrd="7" destOrd="0" presId="urn:microsoft.com/office/officeart/2005/8/layout/orgChart1"/>
    <dgm:cxn modelId="{984B71CB-570A-4278-B854-1966ABC83644}" type="presParOf" srcId="{866F0817-1972-4EA2-9CC9-7BC254F3D604}" destId="{F471A678-823D-4A21-9986-95C8F2E78D66}" srcOrd="0" destOrd="0" presId="urn:microsoft.com/office/officeart/2005/8/layout/orgChart1"/>
    <dgm:cxn modelId="{A8C281C3-4E3F-4955-A58C-CA53217C1502}" type="presParOf" srcId="{F471A678-823D-4A21-9986-95C8F2E78D66}" destId="{0B4B53C8-BEAB-4724-8F30-E0428D231CAA}" srcOrd="0" destOrd="0" presId="urn:microsoft.com/office/officeart/2005/8/layout/orgChart1"/>
    <dgm:cxn modelId="{BAFEDB42-27FE-4226-93A6-8B45A79A4CF0}" type="presParOf" srcId="{F471A678-823D-4A21-9986-95C8F2E78D66}" destId="{D75B8A66-8D13-4FEC-8FC9-5CAEA087D2C8}" srcOrd="1" destOrd="0" presId="urn:microsoft.com/office/officeart/2005/8/layout/orgChart1"/>
    <dgm:cxn modelId="{8FB96C7C-24A1-428C-9C19-2CC1F5E92AC0}" type="presParOf" srcId="{866F0817-1972-4EA2-9CC9-7BC254F3D604}" destId="{2FADE363-3CCE-4D59-BC43-7B0AB38A132E}" srcOrd="1" destOrd="0" presId="urn:microsoft.com/office/officeart/2005/8/layout/orgChart1"/>
    <dgm:cxn modelId="{5D733F2A-5D4D-452B-AF5A-987D959834C0}" type="presParOf" srcId="{866F0817-1972-4EA2-9CC9-7BC254F3D604}" destId="{BF61594E-69E3-444D-8392-FD2E468088B9}" srcOrd="2" destOrd="0" presId="urn:microsoft.com/office/officeart/2005/8/layout/orgChart1"/>
    <dgm:cxn modelId="{9891C257-A2E3-4FFB-A60F-357F75968F86}" type="presParOf" srcId="{2891245B-167B-4EBB-B0F0-F5EF6690D98B}" destId="{A622BCB8-C82B-48B3-9DD9-F3AD5449722E}" srcOrd="8" destOrd="0" presId="urn:microsoft.com/office/officeart/2005/8/layout/orgChart1"/>
    <dgm:cxn modelId="{EF94E9D6-D4F6-402C-A0C5-0D815FAE5C9C}" type="presParOf" srcId="{2891245B-167B-4EBB-B0F0-F5EF6690D98B}" destId="{6F9F6189-3FA2-4030-B570-0E459CCD2898}" srcOrd="9" destOrd="0" presId="urn:microsoft.com/office/officeart/2005/8/layout/orgChart1"/>
    <dgm:cxn modelId="{8BF30B3F-6011-48F6-9EF6-8354AB2EB2E1}" type="presParOf" srcId="{6F9F6189-3FA2-4030-B570-0E459CCD2898}" destId="{56A2A0C1-CFD9-4252-AA2B-7AA9CDC6848A}" srcOrd="0" destOrd="0" presId="urn:microsoft.com/office/officeart/2005/8/layout/orgChart1"/>
    <dgm:cxn modelId="{865DAD84-D967-4BD6-9D32-0F506DC81E44}" type="presParOf" srcId="{56A2A0C1-CFD9-4252-AA2B-7AA9CDC6848A}" destId="{E8CD2CB5-A06F-44BD-97B0-1F6171BDFB91}" srcOrd="0" destOrd="0" presId="urn:microsoft.com/office/officeart/2005/8/layout/orgChart1"/>
    <dgm:cxn modelId="{F491B159-593D-4F8C-B3CF-F756B3034B04}" type="presParOf" srcId="{56A2A0C1-CFD9-4252-AA2B-7AA9CDC6848A}" destId="{AD4FF105-FE09-42BD-A8ED-E857385DDE7F}" srcOrd="1" destOrd="0" presId="urn:microsoft.com/office/officeart/2005/8/layout/orgChart1"/>
    <dgm:cxn modelId="{762A4A14-2696-4D6B-98D9-C0BE484B5189}" type="presParOf" srcId="{6F9F6189-3FA2-4030-B570-0E459CCD2898}" destId="{F5743E0E-95F6-4CAB-AFEF-45B5029E6CC4}" srcOrd="1" destOrd="0" presId="urn:microsoft.com/office/officeart/2005/8/layout/orgChart1"/>
    <dgm:cxn modelId="{E1B46631-009F-4D19-BA27-727A472CEFEB}" type="presParOf" srcId="{6F9F6189-3FA2-4030-B570-0E459CCD2898}" destId="{A4A70A30-245A-4CF3-8570-1A590527B058}" srcOrd="2" destOrd="0" presId="urn:microsoft.com/office/officeart/2005/8/layout/orgChart1"/>
    <dgm:cxn modelId="{A62D71A0-F235-4DD6-A27E-476FBFBF2DF7}" type="presParOf" srcId="{2891245B-167B-4EBB-B0F0-F5EF6690D98B}" destId="{AF26499D-FB3D-4197-90C2-8E4632CE47F3}" srcOrd="10" destOrd="0" presId="urn:microsoft.com/office/officeart/2005/8/layout/orgChart1"/>
    <dgm:cxn modelId="{DBDD2A2D-F2B2-4989-9ABA-F0DC9461F7DC}" type="presParOf" srcId="{2891245B-167B-4EBB-B0F0-F5EF6690D98B}" destId="{0E145EE8-DD78-4C2E-A479-AD0A33F98E49}" srcOrd="11" destOrd="0" presId="urn:microsoft.com/office/officeart/2005/8/layout/orgChart1"/>
    <dgm:cxn modelId="{EEEF239D-233E-4E42-A77A-5E38210BE5BD}" type="presParOf" srcId="{0E145EE8-DD78-4C2E-A479-AD0A33F98E49}" destId="{A521E728-2EFD-482D-BA41-DB1441EAF95E}" srcOrd="0" destOrd="0" presId="urn:microsoft.com/office/officeart/2005/8/layout/orgChart1"/>
    <dgm:cxn modelId="{78A49CD3-A2B4-4030-9FCB-9AF3ECA4835E}" type="presParOf" srcId="{A521E728-2EFD-482D-BA41-DB1441EAF95E}" destId="{C66586DE-F9EF-4952-9346-17ED9EA432AE}" srcOrd="0" destOrd="0" presId="urn:microsoft.com/office/officeart/2005/8/layout/orgChart1"/>
    <dgm:cxn modelId="{84CE99E8-8E79-4104-BC05-FEF32E06D0DF}" type="presParOf" srcId="{A521E728-2EFD-482D-BA41-DB1441EAF95E}" destId="{1D19E92D-A6A7-41A0-8B8C-9F0CFFB399CC}" srcOrd="1" destOrd="0" presId="urn:microsoft.com/office/officeart/2005/8/layout/orgChart1"/>
    <dgm:cxn modelId="{FBFA141B-AFD6-4E57-9E42-71A2A8C56562}" type="presParOf" srcId="{0E145EE8-DD78-4C2E-A479-AD0A33F98E49}" destId="{28A4FB07-ACC1-459A-9834-36BA08404FCF}" srcOrd="1" destOrd="0" presId="urn:microsoft.com/office/officeart/2005/8/layout/orgChart1"/>
    <dgm:cxn modelId="{44E7A9CB-FB99-4E35-9459-A80031734208}" type="presParOf" srcId="{0E145EE8-DD78-4C2E-A479-AD0A33F98E49}" destId="{AF2DC85D-DC87-4106-B8CD-46B4F2AAFC90}" srcOrd="2" destOrd="0" presId="urn:microsoft.com/office/officeart/2005/8/layout/orgChart1"/>
    <dgm:cxn modelId="{689DC3A4-EFB5-4E25-9EBE-4A548053D1CA}" type="presParOf" srcId="{2891245B-167B-4EBB-B0F0-F5EF6690D98B}" destId="{F06E1AEB-178C-4A83-905B-8D92FC1E3F76}" srcOrd="12" destOrd="0" presId="urn:microsoft.com/office/officeart/2005/8/layout/orgChart1"/>
    <dgm:cxn modelId="{B284AD57-53E5-4AFE-88D7-37BA3BD2E259}" type="presParOf" srcId="{2891245B-167B-4EBB-B0F0-F5EF6690D98B}" destId="{F62F7680-294F-4EDC-95D1-120AD9DD4B5E}" srcOrd="13" destOrd="0" presId="urn:microsoft.com/office/officeart/2005/8/layout/orgChart1"/>
    <dgm:cxn modelId="{7D71F1DE-8DEB-444D-A813-D21123D391D9}" type="presParOf" srcId="{F62F7680-294F-4EDC-95D1-120AD9DD4B5E}" destId="{E05382A7-D034-4148-B8D6-0C91BE97DDF4}" srcOrd="0" destOrd="0" presId="urn:microsoft.com/office/officeart/2005/8/layout/orgChart1"/>
    <dgm:cxn modelId="{41BAD5C7-91D4-4CA7-9629-95CB8F551AF3}" type="presParOf" srcId="{E05382A7-D034-4148-B8D6-0C91BE97DDF4}" destId="{6BE43BEE-7202-4645-AE9E-153CC6F5B28A}" srcOrd="0" destOrd="0" presId="urn:microsoft.com/office/officeart/2005/8/layout/orgChart1"/>
    <dgm:cxn modelId="{CFD2F4EB-E370-4BDB-922F-AF4F01FE59D7}" type="presParOf" srcId="{E05382A7-D034-4148-B8D6-0C91BE97DDF4}" destId="{85D1884E-5AA5-4A9F-AD1C-6D94C1D27E39}" srcOrd="1" destOrd="0" presId="urn:microsoft.com/office/officeart/2005/8/layout/orgChart1"/>
    <dgm:cxn modelId="{F070CC13-352E-4BD1-B582-EFC0A09C03F2}" type="presParOf" srcId="{F62F7680-294F-4EDC-95D1-120AD9DD4B5E}" destId="{28F814FF-46D2-44BC-963F-EC2D921E8803}" srcOrd="1" destOrd="0" presId="urn:microsoft.com/office/officeart/2005/8/layout/orgChart1"/>
    <dgm:cxn modelId="{32956147-2992-4873-ACBE-C9FCCE0153B4}" type="presParOf" srcId="{F62F7680-294F-4EDC-95D1-120AD9DD4B5E}" destId="{1EAF9BF5-090C-4FBF-A8A4-6793C03B07F7}" srcOrd="2" destOrd="0" presId="urn:microsoft.com/office/officeart/2005/8/layout/orgChart1"/>
    <dgm:cxn modelId="{B4AB3D47-44B9-4822-8976-05E56AEE25B0}" type="presParOf" srcId="{C9B54DED-F071-414C-A385-9A4CFC3D70EE}" destId="{5EBCB562-1E45-49B6-8616-36F315235BA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72AD6B1-4BCC-4548-A68E-B06269AD8E4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119909E-585D-47E3-80BB-74258C16EADC}">
      <dgm:prSet/>
      <dgm:spPr/>
      <dgm:t>
        <a:bodyPr/>
        <a:lstStyle/>
        <a:p>
          <a:pPr rtl="0"/>
          <a:r>
            <a:rPr lang="en-US" b="1" i="1" baseline="0" dirty="0">
              <a:solidFill>
                <a:srgbClr val="FF0000"/>
              </a:solidFill>
            </a:rPr>
            <a:t>Up regulation</a:t>
          </a:r>
          <a:endParaRPr lang="en-US" dirty="0">
            <a:solidFill>
              <a:srgbClr val="FF0000"/>
            </a:solidFill>
          </a:endParaRPr>
        </a:p>
      </dgm:t>
    </dgm:pt>
    <dgm:pt modelId="{2D81FDC4-1202-486F-88BA-65BF6694339D}" type="parTrans" cxnId="{BDD1FB62-54D8-486D-B8C6-C45CDCEFFFE4}">
      <dgm:prSet/>
      <dgm:spPr/>
      <dgm:t>
        <a:bodyPr/>
        <a:lstStyle/>
        <a:p>
          <a:endParaRPr lang="en-US"/>
        </a:p>
      </dgm:t>
    </dgm:pt>
    <dgm:pt modelId="{ECA59320-4935-4410-931E-FCB49E4A3400}" type="sibTrans" cxnId="{BDD1FB62-54D8-486D-B8C6-C45CDCEFFFE4}">
      <dgm:prSet/>
      <dgm:spPr/>
      <dgm:t>
        <a:bodyPr/>
        <a:lstStyle/>
        <a:p>
          <a:endParaRPr lang="en-US"/>
        </a:p>
      </dgm:t>
    </dgm:pt>
    <dgm:pt modelId="{5D828D9A-3619-4169-BD81-23516702B6D0}">
      <dgm:prSet/>
      <dgm:spPr/>
      <dgm:t>
        <a:bodyPr/>
        <a:lstStyle/>
        <a:p>
          <a:pPr rtl="0"/>
          <a:r>
            <a:rPr lang="en-US" b="0" i="0" baseline="0"/>
            <a:t>· TGF – α (Transforming growth factor – alpha)</a:t>
          </a:r>
          <a:endParaRPr lang="en-US"/>
        </a:p>
      </dgm:t>
    </dgm:pt>
    <dgm:pt modelId="{FFE5E738-0C2D-44C4-8E6F-6891BC270B85}" type="parTrans" cxnId="{D45FCAFF-5BB8-4A8D-89CD-0936F80B80EA}">
      <dgm:prSet/>
      <dgm:spPr/>
      <dgm:t>
        <a:bodyPr/>
        <a:lstStyle/>
        <a:p>
          <a:endParaRPr lang="en-US"/>
        </a:p>
      </dgm:t>
    </dgm:pt>
    <dgm:pt modelId="{C8A103DF-970A-43DA-B016-FE3CDA47121C}" type="sibTrans" cxnId="{D45FCAFF-5BB8-4A8D-89CD-0936F80B80EA}">
      <dgm:prSet/>
      <dgm:spPr/>
      <dgm:t>
        <a:bodyPr/>
        <a:lstStyle/>
        <a:p>
          <a:endParaRPr lang="en-US"/>
        </a:p>
      </dgm:t>
    </dgm:pt>
    <dgm:pt modelId="{F5C07677-69EB-45FF-8C6F-92235CB4DDBC}">
      <dgm:prSet/>
      <dgm:spPr/>
      <dgm:t>
        <a:bodyPr/>
        <a:lstStyle/>
        <a:p>
          <a:pPr rtl="0"/>
          <a:r>
            <a:rPr lang="it-IT" b="0" i="0" baseline="0"/>
            <a:t>· PCNA (Proliferative cell nuclear antigen)</a:t>
          </a:r>
          <a:endParaRPr lang="en-US"/>
        </a:p>
      </dgm:t>
    </dgm:pt>
    <dgm:pt modelId="{085EBD0E-FAC4-4191-93AC-D9355633D819}" type="parTrans" cxnId="{9E13E316-15ED-4FEB-B4AC-223402ED19AB}">
      <dgm:prSet/>
      <dgm:spPr/>
      <dgm:t>
        <a:bodyPr/>
        <a:lstStyle/>
        <a:p>
          <a:endParaRPr lang="en-US"/>
        </a:p>
      </dgm:t>
    </dgm:pt>
    <dgm:pt modelId="{A804ECBD-C89D-47DF-8B6B-C2817F874479}" type="sibTrans" cxnId="{9E13E316-15ED-4FEB-B4AC-223402ED19AB}">
      <dgm:prSet/>
      <dgm:spPr/>
      <dgm:t>
        <a:bodyPr/>
        <a:lstStyle/>
        <a:p>
          <a:endParaRPr lang="en-US"/>
        </a:p>
      </dgm:t>
    </dgm:pt>
    <dgm:pt modelId="{41E32E66-25B3-4548-BE9A-247B478BC54C}">
      <dgm:prSet/>
      <dgm:spPr/>
      <dgm:t>
        <a:bodyPr/>
        <a:lstStyle/>
        <a:p>
          <a:pPr rtl="0"/>
          <a:r>
            <a:rPr lang="en-US" b="0" i="0" baseline="0"/>
            <a:t>· Cyclin D1</a:t>
          </a:r>
          <a:endParaRPr lang="en-US"/>
        </a:p>
      </dgm:t>
    </dgm:pt>
    <dgm:pt modelId="{0A39C469-C3B1-42F2-84B2-628EAF159FE7}" type="parTrans" cxnId="{30377B6F-CFF2-493B-9073-5579C656E0A6}">
      <dgm:prSet/>
      <dgm:spPr/>
      <dgm:t>
        <a:bodyPr/>
        <a:lstStyle/>
        <a:p>
          <a:endParaRPr lang="en-US"/>
        </a:p>
      </dgm:t>
    </dgm:pt>
    <dgm:pt modelId="{92B5FC7A-E141-409E-A762-A9566EE0C3CD}" type="sibTrans" cxnId="{30377B6F-CFF2-493B-9073-5579C656E0A6}">
      <dgm:prSet/>
      <dgm:spPr/>
      <dgm:t>
        <a:bodyPr/>
        <a:lstStyle/>
        <a:p>
          <a:endParaRPr lang="en-US"/>
        </a:p>
      </dgm:t>
    </dgm:pt>
    <dgm:pt modelId="{C229514F-6FC0-43B5-A63A-0F5BC086B7D0}">
      <dgm:prSet/>
      <dgm:spPr/>
      <dgm:t>
        <a:bodyPr/>
        <a:lstStyle/>
        <a:p>
          <a:pPr rtl="0"/>
          <a:r>
            <a:rPr lang="en-US" b="0" i="0" baseline="0"/>
            <a:t>· Ras</a:t>
          </a:r>
          <a:endParaRPr lang="en-US"/>
        </a:p>
      </dgm:t>
    </dgm:pt>
    <dgm:pt modelId="{DB3ECB26-BDE5-4196-96A6-4CB489985BD0}" type="parTrans" cxnId="{647F1ECC-4F74-400C-B241-5DC8083868FD}">
      <dgm:prSet/>
      <dgm:spPr/>
      <dgm:t>
        <a:bodyPr/>
        <a:lstStyle/>
        <a:p>
          <a:endParaRPr lang="en-US"/>
        </a:p>
      </dgm:t>
    </dgm:pt>
    <dgm:pt modelId="{0AAAEF2B-E88D-42C1-A4B5-3B4DB2C8CDBF}" type="sibTrans" cxnId="{647F1ECC-4F74-400C-B241-5DC8083868FD}">
      <dgm:prSet/>
      <dgm:spPr/>
      <dgm:t>
        <a:bodyPr/>
        <a:lstStyle/>
        <a:p>
          <a:endParaRPr lang="en-US"/>
        </a:p>
      </dgm:t>
    </dgm:pt>
    <dgm:pt modelId="{41912332-6F0E-4FCD-9E65-92437EC760AB}">
      <dgm:prSet/>
      <dgm:spPr/>
      <dgm:t>
        <a:bodyPr/>
        <a:lstStyle/>
        <a:p>
          <a:pPr rtl="0"/>
          <a:r>
            <a:rPr lang="en-US" b="1" i="1" baseline="0" dirty="0">
              <a:solidFill>
                <a:srgbClr val="FF0000"/>
              </a:solidFill>
            </a:rPr>
            <a:t>Down regulation</a:t>
          </a:r>
          <a:endParaRPr lang="en-US" dirty="0">
            <a:solidFill>
              <a:srgbClr val="FF0000"/>
            </a:solidFill>
          </a:endParaRPr>
        </a:p>
      </dgm:t>
    </dgm:pt>
    <dgm:pt modelId="{3BE8261C-7036-4E21-B7DC-F4AEE377AE8B}" type="parTrans" cxnId="{D03183A6-0BF8-412C-9872-2FEEB6E98951}">
      <dgm:prSet/>
      <dgm:spPr/>
      <dgm:t>
        <a:bodyPr/>
        <a:lstStyle/>
        <a:p>
          <a:endParaRPr lang="en-US"/>
        </a:p>
      </dgm:t>
    </dgm:pt>
    <dgm:pt modelId="{5787CDE1-FA59-49AE-BA2B-00123B090027}" type="sibTrans" cxnId="{D03183A6-0BF8-412C-9872-2FEEB6E98951}">
      <dgm:prSet/>
      <dgm:spPr/>
      <dgm:t>
        <a:bodyPr/>
        <a:lstStyle/>
        <a:p>
          <a:endParaRPr lang="en-US"/>
        </a:p>
      </dgm:t>
    </dgm:pt>
    <dgm:pt modelId="{E0C3A2AF-2ECE-4491-ABDF-F6945BB8B5EA}">
      <dgm:prSet/>
      <dgm:spPr/>
      <dgm:t>
        <a:bodyPr/>
        <a:lstStyle/>
        <a:p>
          <a:pPr rtl="0"/>
          <a:r>
            <a:rPr lang="en-US" b="0" i="0" baseline="0"/>
            <a:t>· p53</a:t>
          </a:r>
          <a:endParaRPr lang="en-US"/>
        </a:p>
      </dgm:t>
    </dgm:pt>
    <dgm:pt modelId="{49B98017-0C87-46AF-BFF1-B6064F9C4601}" type="parTrans" cxnId="{B59CEF22-6036-41E8-9720-3336EB426980}">
      <dgm:prSet/>
      <dgm:spPr/>
      <dgm:t>
        <a:bodyPr/>
        <a:lstStyle/>
        <a:p>
          <a:endParaRPr lang="en-US"/>
        </a:p>
      </dgm:t>
    </dgm:pt>
    <dgm:pt modelId="{6D04619C-2878-45CB-9AF4-329608D460AE}" type="sibTrans" cxnId="{B59CEF22-6036-41E8-9720-3336EB426980}">
      <dgm:prSet/>
      <dgm:spPr/>
      <dgm:t>
        <a:bodyPr/>
        <a:lstStyle/>
        <a:p>
          <a:endParaRPr lang="en-US"/>
        </a:p>
      </dgm:t>
    </dgm:pt>
    <dgm:pt modelId="{5239EFB6-E764-4200-A009-28D71BC47D4E}">
      <dgm:prSet/>
      <dgm:spPr/>
      <dgm:t>
        <a:bodyPr/>
        <a:lstStyle/>
        <a:p>
          <a:pPr rtl="0"/>
          <a:r>
            <a:rPr lang="en-US" b="0" i="0" baseline="0"/>
            <a:t>· TGF – </a:t>
          </a:r>
          <a:r>
            <a:rPr lang="el-GR" b="0" i="0" baseline="0"/>
            <a:t>β</a:t>
          </a:r>
          <a:endParaRPr lang="en-US"/>
        </a:p>
      </dgm:t>
    </dgm:pt>
    <dgm:pt modelId="{B13FBEF5-6F6A-4193-89C4-D077C336FA86}" type="parTrans" cxnId="{527F82E6-4E66-421D-A0BB-B602A80F83F3}">
      <dgm:prSet/>
      <dgm:spPr/>
      <dgm:t>
        <a:bodyPr/>
        <a:lstStyle/>
        <a:p>
          <a:endParaRPr lang="en-US"/>
        </a:p>
      </dgm:t>
    </dgm:pt>
    <dgm:pt modelId="{BB36CE87-9898-4931-A780-6D086B08992E}" type="sibTrans" cxnId="{527F82E6-4E66-421D-A0BB-B602A80F83F3}">
      <dgm:prSet/>
      <dgm:spPr/>
      <dgm:t>
        <a:bodyPr/>
        <a:lstStyle/>
        <a:p>
          <a:endParaRPr lang="en-US"/>
        </a:p>
      </dgm:t>
    </dgm:pt>
    <dgm:pt modelId="{56032088-005E-416C-ADF5-F0A63888E884}" type="pres">
      <dgm:prSet presAssocID="{072AD6B1-4BCC-4548-A68E-B06269AD8E4C}" presName="linear" presStyleCnt="0">
        <dgm:presLayoutVars>
          <dgm:animLvl val="lvl"/>
          <dgm:resizeHandles val="exact"/>
        </dgm:presLayoutVars>
      </dgm:prSet>
      <dgm:spPr/>
    </dgm:pt>
    <dgm:pt modelId="{53C04C14-EAAA-4416-BCE8-E80C78326862}" type="pres">
      <dgm:prSet presAssocID="{8119909E-585D-47E3-80BB-74258C16EADC}" presName="parentText" presStyleLbl="node1" presStyleIdx="0" presStyleCnt="8">
        <dgm:presLayoutVars>
          <dgm:chMax val="0"/>
          <dgm:bulletEnabled val="1"/>
        </dgm:presLayoutVars>
      </dgm:prSet>
      <dgm:spPr/>
    </dgm:pt>
    <dgm:pt modelId="{801BD090-3439-4134-9DAC-BD9D1F228D34}" type="pres">
      <dgm:prSet presAssocID="{ECA59320-4935-4410-931E-FCB49E4A3400}" presName="spacer" presStyleCnt="0"/>
      <dgm:spPr/>
    </dgm:pt>
    <dgm:pt modelId="{BA05DC98-5B5E-49D0-A842-F9B390F4FF41}" type="pres">
      <dgm:prSet presAssocID="{5D828D9A-3619-4169-BD81-23516702B6D0}" presName="parentText" presStyleLbl="node1" presStyleIdx="1" presStyleCnt="8">
        <dgm:presLayoutVars>
          <dgm:chMax val="0"/>
          <dgm:bulletEnabled val="1"/>
        </dgm:presLayoutVars>
      </dgm:prSet>
      <dgm:spPr/>
    </dgm:pt>
    <dgm:pt modelId="{CD6B5714-B7B0-4CA3-9C2E-4F493DCCD500}" type="pres">
      <dgm:prSet presAssocID="{C8A103DF-970A-43DA-B016-FE3CDA47121C}" presName="spacer" presStyleCnt="0"/>
      <dgm:spPr/>
    </dgm:pt>
    <dgm:pt modelId="{BF2A5DEF-C5C0-43ED-9CE7-845F67BFB104}" type="pres">
      <dgm:prSet presAssocID="{F5C07677-69EB-45FF-8C6F-92235CB4DDBC}" presName="parentText" presStyleLbl="node1" presStyleIdx="2" presStyleCnt="8">
        <dgm:presLayoutVars>
          <dgm:chMax val="0"/>
          <dgm:bulletEnabled val="1"/>
        </dgm:presLayoutVars>
      </dgm:prSet>
      <dgm:spPr/>
    </dgm:pt>
    <dgm:pt modelId="{7F8524D5-BBC3-4361-B3E3-DFA854EEE031}" type="pres">
      <dgm:prSet presAssocID="{A804ECBD-C89D-47DF-8B6B-C2817F874479}" presName="spacer" presStyleCnt="0"/>
      <dgm:spPr/>
    </dgm:pt>
    <dgm:pt modelId="{691F5271-9911-4092-B25A-594EFB042DC8}" type="pres">
      <dgm:prSet presAssocID="{41E32E66-25B3-4548-BE9A-247B478BC54C}" presName="parentText" presStyleLbl="node1" presStyleIdx="3" presStyleCnt="8">
        <dgm:presLayoutVars>
          <dgm:chMax val="0"/>
          <dgm:bulletEnabled val="1"/>
        </dgm:presLayoutVars>
      </dgm:prSet>
      <dgm:spPr/>
    </dgm:pt>
    <dgm:pt modelId="{AA018C63-5581-448D-90BB-2127C507BDB1}" type="pres">
      <dgm:prSet presAssocID="{92B5FC7A-E141-409E-A762-A9566EE0C3CD}" presName="spacer" presStyleCnt="0"/>
      <dgm:spPr/>
    </dgm:pt>
    <dgm:pt modelId="{7429F9F2-AB02-4618-BA43-CA58E3B685D1}" type="pres">
      <dgm:prSet presAssocID="{C229514F-6FC0-43B5-A63A-0F5BC086B7D0}" presName="parentText" presStyleLbl="node1" presStyleIdx="4" presStyleCnt="8">
        <dgm:presLayoutVars>
          <dgm:chMax val="0"/>
          <dgm:bulletEnabled val="1"/>
        </dgm:presLayoutVars>
      </dgm:prSet>
      <dgm:spPr/>
    </dgm:pt>
    <dgm:pt modelId="{4EA18B0F-9908-4F9A-A0FF-172BB567DD67}" type="pres">
      <dgm:prSet presAssocID="{0AAAEF2B-E88D-42C1-A4B5-3B4DB2C8CDBF}" presName="spacer" presStyleCnt="0"/>
      <dgm:spPr/>
    </dgm:pt>
    <dgm:pt modelId="{2CB6FF7E-9E8B-4242-A7FA-DD6E5389C854}" type="pres">
      <dgm:prSet presAssocID="{41912332-6F0E-4FCD-9E65-92437EC760AB}" presName="parentText" presStyleLbl="node1" presStyleIdx="5" presStyleCnt="8">
        <dgm:presLayoutVars>
          <dgm:chMax val="0"/>
          <dgm:bulletEnabled val="1"/>
        </dgm:presLayoutVars>
      </dgm:prSet>
      <dgm:spPr/>
    </dgm:pt>
    <dgm:pt modelId="{AD351B3D-B19B-4287-BE07-FC09A80E2E1D}" type="pres">
      <dgm:prSet presAssocID="{5787CDE1-FA59-49AE-BA2B-00123B090027}" presName="spacer" presStyleCnt="0"/>
      <dgm:spPr/>
    </dgm:pt>
    <dgm:pt modelId="{B1470D2B-479A-4F5F-BBDA-C97EB92BDDDF}" type="pres">
      <dgm:prSet presAssocID="{E0C3A2AF-2ECE-4491-ABDF-F6945BB8B5EA}" presName="parentText" presStyleLbl="node1" presStyleIdx="6" presStyleCnt="8">
        <dgm:presLayoutVars>
          <dgm:chMax val="0"/>
          <dgm:bulletEnabled val="1"/>
        </dgm:presLayoutVars>
      </dgm:prSet>
      <dgm:spPr/>
    </dgm:pt>
    <dgm:pt modelId="{5C916A5C-A48F-46CA-B438-D4A39513B848}" type="pres">
      <dgm:prSet presAssocID="{6D04619C-2878-45CB-9AF4-329608D460AE}" presName="spacer" presStyleCnt="0"/>
      <dgm:spPr/>
    </dgm:pt>
    <dgm:pt modelId="{3F592318-6264-4F8F-8F1F-60D5E741EBD8}" type="pres">
      <dgm:prSet presAssocID="{5239EFB6-E764-4200-A009-28D71BC47D4E}" presName="parentText" presStyleLbl="node1" presStyleIdx="7" presStyleCnt="8">
        <dgm:presLayoutVars>
          <dgm:chMax val="0"/>
          <dgm:bulletEnabled val="1"/>
        </dgm:presLayoutVars>
      </dgm:prSet>
      <dgm:spPr/>
    </dgm:pt>
  </dgm:ptLst>
  <dgm:cxnLst>
    <dgm:cxn modelId="{9E13E316-15ED-4FEB-B4AC-223402ED19AB}" srcId="{072AD6B1-4BCC-4548-A68E-B06269AD8E4C}" destId="{F5C07677-69EB-45FF-8C6F-92235CB4DDBC}" srcOrd="2" destOrd="0" parTransId="{085EBD0E-FAC4-4191-93AC-D9355633D819}" sibTransId="{A804ECBD-C89D-47DF-8B6B-C2817F874479}"/>
    <dgm:cxn modelId="{B59CEF22-6036-41E8-9720-3336EB426980}" srcId="{072AD6B1-4BCC-4548-A68E-B06269AD8E4C}" destId="{E0C3A2AF-2ECE-4491-ABDF-F6945BB8B5EA}" srcOrd="6" destOrd="0" parTransId="{49B98017-0C87-46AF-BFF1-B6064F9C4601}" sibTransId="{6D04619C-2878-45CB-9AF4-329608D460AE}"/>
    <dgm:cxn modelId="{81576837-045D-43CA-9377-2B2451A759EE}" type="presOf" srcId="{5D828D9A-3619-4169-BD81-23516702B6D0}" destId="{BA05DC98-5B5E-49D0-A842-F9B390F4FF41}" srcOrd="0" destOrd="0" presId="urn:microsoft.com/office/officeart/2005/8/layout/vList2"/>
    <dgm:cxn modelId="{8BD87D3D-11CF-4421-853A-9E6D77C15C99}" type="presOf" srcId="{5239EFB6-E764-4200-A009-28D71BC47D4E}" destId="{3F592318-6264-4F8F-8F1F-60D5E741EBD8}" srcOrd="0" destOrd="0" presId="urn:microsoft.com/office/officeart/2005/8/layout/vList2"/>
    <dgm:cxn modelId="{BDD1FB62-54D8-486D-B8C6-C45CDCEFFFE4}" srcId="{072AD6B1-4BCC-4548-A68E-B06269AD8E4C}" destId="{8119909E-585D-47E3-80BB-74258C16EADC}" srcOrd="0" destOrd="0" parTransId="{2D81FDC4-1202-486F-88BA-65BF6694339D}" sibTransId="{ECA59320-4935-4410-931E-FCB49E4A3400}"/>
    <dgm:cxn modelId="{30377B6F-CFF2-493B-9073-5579C656E0A6}" srcId="{072AD6B1-4BCC-4548-A68E-B06269AD8E4C}" destId="{41E32E66-25B3-4548-BE9A-247B478BC54C}" srcOrd="3" destOrd="0" parTransId="{0A39C469-C3B1-42F2-84B2-628EAF159FE7}" sibTransId="{92B5FC7A-E141-409E-A762-A9566EE0C3CD}"/>
    <dgm:cxn modelId="{A5CAC44F-4F7C-45EF-9B4C-4D9A6FBE8CBD}" type="presOf" srcId="{8119909E-585D-47E3-80BB-74258C16EADC}" destId="{53C04C14-EAAA-4416-BCE8-E80C78326862}" srcOrd="0" destOrd="0" presId="urn:microsoft.com/office/officeart/2005/8/layout/vList2"/>
    <dgm:cxn modelId="{64A36956-DFBD-4497-9DED-E7B5D6CF8E57}" type="presOf" srcId="{F5C07677-69EB-45FF-8C6F-92235CB4DDBC}" destId="{BF2A5DEF-C5C0-43ED-9CE7-845F67BFB104}" srcOrd="0" destOrd="0" presId="urn:microsoft.com/office/officeart/2005/8/layout/vList2"/>
    <dgm:cxn modelId="{E615F487-0A71-49B6-9F3F-80AFCDA99D2E}" type="presOf" srcId="{072AD6B1-4BCC-4548-A68E-B06269AD8E4C}" destId="{56032088-005E-416C-ADF5-F0A63888E884}" srcOrd="0" destOrd="0" presId="urn:microsoft.com/office/officeart/2005/8/layout/vList2"/>
    <dgm:cxn modelId="{D03183A6-0BF8-412C-9872-2FEEB6E98951}" srcId="{072AD6B1-4BCC-4548-A68E-B06269AD8E4C}" destId="{41912332-6F0E-4FCD-9E65-92437EC760AB}" srcOrd="5" destOrd="0" parTransId="{3BE8261C-7036-4E21-B7DC-F4AEE377AE8B}" sibTransId="{5787CDE1-FA59-49AE-BA2B-00123B090027}"/>
    <dgm:cxn modelId="{49BAECC9-D2AA-417E-814D-8DF9C4C7DDB2}" type="presOf" srcId="{41E32E66-25B3-4548-BE9A-247B478BC54C}" destId="{691F5271-9911-4092-B25A-594EFB042DC8}" srcOrd="0" destOrd="0" presId="urn:microsoft.com/office/officeart/2005/8/layout/vList2"/>
    <dgm:cxn modelId="{647F1ECC-4F74-400C-B241-5DC8083868FD}" srcId="{072AD6B1-4BCC-4548-A68E-B06269AD8E4C}" destId="{C229514F-6FC0-43B5-A63A-0F5BC086B7D0}" srcOrd="4" destOrd="0" parTransId="{DB3ECB26-BDE5-4196-96A6-4CB489985BD0}" sibTransId="{0AAAEF2B-E88D-42C1-A4B5-3B4DB2C8CDBF}"/>
    <dgm:cxn modelId="{23C15ED6-9A70-4321-8D0F-DC45423DD570}" type="presOf" srcId="{C229514F-6FC0-43B5-A63A-0F5BC086B7D0}" destId="{7429F9F2-AB02-4618-BA43-CA58E3B685D1}" srcOrd="0" destOrd="0" presId="urn:microsoft.com/office/officeart/2005/8/layout/vList2"/>
    <dgm:cxn modelId="{228DFBE0-A192-4A07-93BD-50B2B7C567B2}" type="presOf" srcId="{41912332-6F0E-4FCD-9E65-92437EC760AB}" destId="{2CB6FF7E-9E8B-4242-A7FA-DD6E5389C854}" srcOrd="0" destOrd="0" presId="urn:microsoft.com/office/officeart/2005/8/layout/vList2"/>
    <dgm:cxn modelId="{527F82E6-4E66-421D-A0BB-B602A80F83F3}" srcId="{072AD6B1-4BCC-4548-A68E-B06269AD8E4C}" destId="{5239EFB6-E764-4200-A009-28D71BC47D4E}" srcOrd="7" destOrd="0" parTransId="{B13FBEF5-6F6A-4193-89C4-D077C336FA86}" sibTransId="{BB36CE87-9898-4931-A780-6D086B08992E}"/>
    <dgm:cxn modelId="{153122EE-9D14-4900-A3D1-15041D78A4C2}" type="presOf" srcId="{E0C3A2AF-2ECE-4491-ABDF-F6945BB8B5EA}" destId="{B1470D2B-479A-4F5F-BBDA-C97EB92BDDDF}" srcOrd="0" destOrd="0" presId="urn:microsoft.com/office/officeart/2005/8/layout/vList2"/>
    <dgm:cxn modelId="{D45FCAFF-5BB8-4A8D-89CD-0936F80B80EA}" srcId="{072AD6B1-4BCC-4548-A68E-B06269AD8E4C}" destId="{5D828D9A-3619-4169-BD81-23516702B6D0}" srcOrd="1" destOrd="0" parTransId="{FFE5E738-0C2D-44C4-8E6F-6891BC270B85}" sibTransId="{C8A103DF-970A-43DA-B016-FE3CDA47121C}"/>
    <dgm:cxn modelId="{D72A4DE9-E48D-4CF8-85E4-D94AF72A5770}" type="presParOf" srcId="{56032088-005E-416C-ADF5-F0A63888E884}" destId="{53C04C14-EAAA-4416-BCE8-E80C78326862}" srcOrd="0" destOrd="0" presId="urn:microsoft.com/office/officeart/2005/8/layout/vList2"/>
    <dgm:cxn modelId="{132EE74B-6256-4BED-8098-71BDCD643465}" type="presParOf" srcId="{56032088-005E-416C-ADF5-F0A63888E884}" destId="{801BD090-3439-4134-9DAC-BD9D1F228D34}" srcOrd="1" destOrd="0" presId="urn:microsoft.com/office/officeart/2005/8/layout/vList2"/>
    <dgm:cxn modelId="{BD397954-405B-4C92-8A18-54B63418E837}" type="presParOf" srcId="{56032088-005E-416C-ADF5-F0A63888E884}" destId="{BA05DC98-5B5E-49D0-A842-F9B390F4FF41}" srcOrd="2" destOrd="0" presId="urn:microsoft.com/office/officeart/2005/8/layout/vList2"/>
    <dgm:cxn modelId="{F2C2F2A9-FB0D-4C50-BD0B-D8D62AFF34F6}" type="presParOf" srcId="{56032088-005E-416C-ADF5-F0A63888E884}" destId="{CD6B5714-B7B0-4CA3-9C2E-4F493DCCD500}" srcOrd="3" destOrd="0" presId="urn:microsoft.com/office/officeart/2005/8/layout/vList2"/>
    <dgm:cxn modelId="{69522FCB-C5B9-4BFA-8EAA-115616EE1A18}" type="presParOf" srcId="{56032088-005E-416C-ADF5-F0A63888E884}" destId="{BF2A5DEF-C5C0-43ED-9CE7-845F67BFB104}" srcOrd="4" destOrd="0" presId="urn:microsoft.com/office/officeart/2005/8/layout/vList2"/>
    <dgm:cxn modelId="{24746C7D-3101-459E-835C-2F6E3B45330C}" type="presParOf" srcId="{56032088-005E-416C-ADF5-F0A63888E884}" destId="{7F8524D5-BBC3-4361-B3E3-DFA854EEE031}" srcOrd="5" destOrd="0" presId="urn:microsoft.com/office/officeart/2005/8/layout/vList2"/>
    <dgm:cxn modelId="{0B5C82E0-531D-4D61-9656-5B6554387CBF}" type="presParOf" srcId="{56032088-005E-416C-ADF5-F0A63888E884}" destId="{691F5271-9911-4092-B25A-594EFB042DC8}" srcOrd="6" destOrd="0" presId="urn:microsoft.com/office/officeart/2005/8/layout/vList2"/>
    <dgm:cxn modelId="{5D36705F-4AA3-400D-A5A2-CF586DAFC860}" type="presParOf" srcId="{56032088-005E-416C-ADF5-F0A63888E884}" destId="{AA018C63-5581-448D-90BB-2127C507BDB1}" srcOrd="7" destOrd="0" presId="urn:microsoft.com/office/officeart/2005/8/layout/vList2"/>
    <dgm:cxn modelId="{1110EB7C-F178-4FF9-82F3-E43C6611397E}" type="presParOf" srcId="{56032088-005E-416C-ADF5-F0A63888E884}" destId="{7429F9F2-AB02-4618-BA43-CA58E3B685D1}" srcOrd="8" destOrd="0" presId="urn:microsoft.com/office/officeart/2005/8/layout/vList2"/>
    <dgm:cxn modelId="{834448A2-7155-410F-B206-DB8A606F05CD}" type="presParOf" srcId="{56032088-005E-416C-ADF5-F0A63888E884}" destId="{4EA18B0F-9908-4F9A-A0FF-172BB567DD67}" srcOrd="9" destOrd="0" presId="urn:microsoft.com/office/officeart/2005/8/layout/vList2"/>
    <dgm:cxn modelId="{0727577D-D74B-4C60-8F19-254BAB2C7D9B}" type="presParOf" srcId="{56032088-005E-416C-ADF5-F0A63888E884}" destId="{2CB6FF7E-9E8B-4242-A7FA-DD6E5389C854}" srcOrd="10" destOrd="0" presId="urn:microsoft.com/office/officeart/2005/8/layout/vList2"/>
    <dgm:cxn modelId="{83E6E21E-05B9-4C40-BA24-FA3DD3BF26CE}" type="presParOf" srcId="{56032088-005E-416C-ADF5-F0A63888E884}" destId="{AD351B3D-B19B-4287-BE07-FC09A80E2E1D}" srcOrd="11" destOrd="0" presId="urn:microsoft.com/office/officeart/2005/8/layout/vList2"/>
    <dgm:cxn modelId="{D1103076-C93F-4A29-B2ED-8AFB5C68179C}" type="presParOf" srcId="{56032088-005E-416C-ADF5-F0A63888E884}" destId="{B1470D2B-479A-4F5F-BBDA-C97EB92BDDDF}" srcOrd="12" destOrd="0" presId="urn:microsoft.com/office/officeart/2005/8/layout/vList2"/>
    <dgm:cxn modelId="{F0DCA6C6-AEE8-46BC-9D60-0B33482D7271}" type="presParOf" srcId="{56032088-005E-416C-ADF5-F0A63888E884}" destId="{5C916A5C-A48F-46CA-B438-D4A39513B848}" srcOrd="13" destOrd="0" presId="urn:microsoft.com/office/officeart/2005/8/layout/vList2"/>
    <dgm:cxn modelId="{2908A82A-2CCB-484B-AC46-9DFC3571014B}" type="presParOf" srcId="{56032088-005E-416C-ADF5-F0A63888E884}" destId="{3F592318-6264-4F8F-8F1F-60D5E741EBD8}"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BF2D976-6FCC-4FFA-B391-33447B07851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4870E7F-FE49-46DE-818C-E1CD8343D227}">
      <dgm:prSet/>
      <dgm:spPr/>
      <dgm:t>
        <a:bodyPr/>
        <a:lstStyle/>
        <a:p>
          <a:pPr rtl="0"/>
          <a:r>
            <a:rPr lang="en-US"/>
            <a:t>o Alpha feto protein(AFP)</a:t>
          </a:r>
        </a:p>
      </dgm:t>
    </dgm:pt>
    <dgm:pt modelId="{4F241CC2-4F66-44C7-825B-671CC128E201}" type="parTrans" cxnId="{6871BB7B-BD19-4B9F-BA34-B6B87E970D80}">
      <dgm:prSet/>
      <dgm:spPr/>
      <dgm:t>
        <a:bodyPr/>
        <a:lstStyle/>
        <a:p>
          <a:endParaRPr lang="en-US"/>
        </a:p>
      </dgm:t>
    </dgm:pt>
    <dgm:pt modelId="{A01192A7-26C5-43F1-A5C7-3DE6E004F093}" type="sibTrans" cxnId="{6871BB7B-BD19-4B9F-BA34-B6B87E970D80}">
      <dgm:prSet/>
      <dgm:spPr/>
      <dgm:t>
        <a:bodyPr/>
        <a:lstStyle/>
        <a:p>
          <a:endParaRPr lang="en-US"/>
        </a:p>
      </dgm:t>
    </dgm:pt>
    <dgm:pt modelId="{826F3011-4695-477A-AA57-1B9907D2B4E2}">
      <dgm:prSet/>
      <dgm:spPr/>
      <dgm:t>
        <a:bodyPr/>
        <a:lstStyle/>
        <a:p>
          <a:pPr rtl="0"/>
          <a:r>
            <a:rPr lang="en-US"/>
            <a:t>o Human chorionic gonadotropin.(HCG) – In pregnancy.</a:t>
          </a:r>
        </a:p>
      </dgm:t>
    </dgm:pt>
    <dgm:pt modelId="{D15CD985-3274-470D-8DEB-166D86F816C4}" type="parTrans" cxnId="{670F01BF-D3EB-4771-91CC-C0008A193039}">
      <dgm:prSet/>
      <dgm:spPr/>
      <dgm:t>
        <a:bodyPr/>
        <a:lstStyle/>
        <a:p>
          <a:endParaRPr lang="en-US"/>
        </a:p>
      </dgm:t>
    </dgm:pt>
    <dgm:pt modelId="{C0F47F2F-D7AF-4DA1-8495-849EB5A042AE}" type="sibTrans" cxnId="{670F01BF-D3EB-4771-91CC-C0008A193039}">
      <dgm:prSet/>
      <dgm:spPr/>
      <dgm:t>
        <a:bodyPr/>
        <a:lstStyle/>
        <a:p>
          <a:endParaRPr lang="en-US"/>
        </a:p>
      </dgm:t>
    </dgm:pt>
    <dgm:pt modelId="{1FDE0477-EFBB-4FE0-B65C-299CFF53750E}">
      <dgm:prSet/>
      <dgm:spPr/>
      <dgm:t>
        <a:bodyPr/>
        <a:lstStyle/>
        <a:p>
          <a:pPr rtl="0"/>
          <a:r>
            <a:rPr lang="en-US"/>
            <a:t>o Germ cell tumor.</a:t>
          </a:r>
        </a:p>
      </dgm:t>
    </dgm:pt>
    <dgm:pt modelId="{951D53CD-F421-4B15-A6EE-B7983360E6C3}" type="parTrans" cxnId="{F6302B37-73CA-40D6-8AAC-2F1F229F020F}">
      <dgm:prSet/>
      <dgm:spPr/>
      <dgm:t>
        <a:bodyPr/>
        <a:lstStyle/>
        <a:p>
          <a:endParaRPr lang="en-US"/>
        </a:p>
      </dgm:t>
    </dgm:pt>
    <dgm:pt modelId="{D9689FC0-EC2C-46E7-ADA9-95988CDE7D5E}" type="sibTrans" cxnId="{F6302B37-73CA-40D6-8AAC-2F1F229F020F}">
      <dgm:prSet/>
      <dgm:spPr/>
      <dgm:t>
        <a:bodyPr/>
        <a:lstStyle/>
        <a:p>
          <a:endParaRPr lang="en-US"/>
        </a:p>
      </dgm:t>
    </dgm:pt>
    <dgm:pt modelId="{AE5EB7EA-1FFD-4650-95FC-3932B16E65B1}">
      <dgm:prSet/>
      <dgm:spPr/>
      <dgm:t>
        <a:bodyPr/>
        <a:lstStyle/>
        <a:p>
          <a:pPr rtl="0"/>
          <a:r>
            <a:rPr lang="en-US"/>
            <a:t>o Choriocarcinoma</a:t>
          </a:r>
        </a:p>
      </dgm:t>
    </dgm:pt>
    <dgm:pt modelId="{54534243-5F9D-44AE-ACFF-045675E74058}" type="parTrans" cxnId="{170E6B04-0311-4D26-8983-D9CFE4A62B63}">
      <dgm:prSet/>
      <dgm:spPr/>
      <dgm:t>
        <a:bodyPr/>
        <a:lstStyle/>
        <a:p>
          <a:endParaRPr lang="en-US"/>
        </a:p>
      </dgm:t>
    </dgm:pt>
    <dgm:pt modelId="{B9D40B44-A9B6-4A82-A4C7-9F3611B3CC4E}" type="sibTrans" cxnId="{170E6B04-0311-4D26-8983-D9CFE4A62B63}">
      <dgm:prSet/>
      <dgm:spPr/>
      <dgm:t>
        <a:bodyPr/>
        <a:lstStyle/>
        <a:p>
          <a:endParaRPr lang="en-US"/>
        </a:p>
      </dgm:t>
    </dgm:pt>
    <dgm:pt modelId="{419C86A0-EC1E-45A8-A61C-CD5B3CCB319A}">
      <dgm:prSet/>
      <dgm:spPr/>
      <dgm:t>
        <a:bodyPr/>
        <a:lstStyle/>
        <a:p>
          <a:pPr rtl="0"/>
          <a:r>
            <a:rPr lang="en-US"/>
            <a:t>o Islet cell tumor.</a:t>
          </a:r>
        </a:p>
      </dgm:t>
    </dgm:pt>
    <dgm:pt modelId="{7F816266-5BC8-4ABA-BB12-CA29C561F1D6}" type="parTrans" cxnId="{0BA808B9-1ECC-42EC-AEC0-A8765DC0E7D2}">
      <dgm:prSet/>
      <dgm:spPr/>
      <dgm:t>
        <a:bodyPr/>
        <a:lstStyle/>
        <a:p>
          <a:endParaRPr lang="en-US"/>
        </a:p>
      </dgm:t>
    </dgm:pt>
    <dgm:pt modelId="{F07CB701-6B89-44A8-9EBE-687D43F8667F}" type="sibTrans" cxnId="{0BA808B9-1ECC-42EC-AEC0-A8765DC0E7D2}">
      <dgm:prSet/>
      <dgm:spPr/>
      <dgm:t>
        <a:bodyPr/>
        <a:lstStyle/>
        <a:p>
          <a:endParaRPr lang="en-US"/>
        </a:p>
      </dgm:t>
    </dgm:pt>
    <dgm:pt modelId="{8AF3E1AE-05E8-4C7A-BF28-A189BCA1DAA3}">
      <dgm:prSet/>
      <dgm:spPr/>
      <dgm:t>
        <a:bodyPr/>
        <a:lstStyle/>
        <a:p>
          <a:pPr rtl="0"/>
          <a:r>
            <a:rPr lang="en-US"/>
            <a:t>o CA125(Cancer Antigen)</a:t>
          </a:r>
        </a:p>
      </dgm:t>
    </dgm:pt>
    <dgm:pt modelId="{2371A650-C89C-491D-BB6B-086EB7A22D2B}" type="parTrans" cxnId="{DE09DE26-39D6-416B-8906-C4BA27481BD5}">
      <dgm:prSet/>
      <dgm:spPr/>
      <dgm:t>
        <a:bodyPr/>
        <a:lstStyle/>
        <a:p>
          <a:endParaRPr lang="en-US"/>
        </a:p>
      </dgm:t>
    </dgm:pt>
    <dgm:pt modelId="{F8B92A00-F94E-4FAD-A484-28F418064E15}" type="sibTrans" cxnId="{DE09DE26-39D6-416B-8906-C4BA27481BD5}">
      <dgm:prSet/>
      <dgm:spPr/>
      <dgm:t>
        <a:bodyPr/>
        <a:lstStyle/>
        <a:p>
          <a:endParaRPr lang="en-US"/>
        </a:p>
      </dgm:t>
    </dgm:pt>
    <dgm:pt modelId="{60EB1DCB-9599-44C8-9A7B-34C25AE2793A}" type="pres">
      <dgm:prSet presAssocID="{BBF2D976-6FCC-4FFA-B391-33447B07851F}" presName="linear" presStyleCnt="0">
        <dgm:presLayoutVars>
          <dgm:animLvl val="lvl"/>
          <dgm:resizeHandles val="exact"/>
        </dgm:presLayoutVars>
      </dgm:prSet>
      <dgm:spPr/>
    </dgm:pt>
    <dgm:pt modelId="{42479EC7-DB48-401B-A7EF-C3248E9FF458}" type="pres">
      <dgm:prSet presAssocID="{64870E7F-FE49-46DE-818C-E1CD8343D227}" presName="parentText" presStyleLbl="node1" presStyleIdx="0" presStyleCnt="6">
        <dgm:presLayoutVars>
          <dgm:chMax val="0"/>
          <dgm:bulletEnabled val="1"/>
        </dgm:presLayoutVars>
      </dgm:prSet>
      <dgm:spPr/>
    </dgm:pt>
    <dgm:pt modelId="{C816EEE2-9793-4F1C-BAF4-83FD3A05BE1A}" type="pres">
      <dgm:prSet presAssocID="{A01192A7-26C5-43F1-A5C7-3DE6E004F093}" presName="spacer" presStyleCnt="0"/>
      <dgm:spPr/>
    </dgm:pt>
    <dgm:pt modelId="{2BC988A3-FC49-4876-B357-AB9D177E498F}" type="pres">
      <dgm:prSet presAssocID="{826F3011-4695-477A-AA57-1B9907D2B4E2}" presName="parentText" presStyleLbl="node1" presStyleIdx="1" presStyleCnt="6">
        <dgm:presLayoutVars>
          <dgm:chMax val="0"/>
          <dgm:bulletEnabled val="1"/>
        </dgm:presLayoutVars>
      </dgm:prSet>
      <dgm:spPr/>
    </dgm:pt>
    <dgm:pt modelId="{3B5BBA76-529E-462C-9849-D0ABFDCE5576}" type="pres">
      <dgm:prSet presAssocID="{C0F47F2F-D7AF-4DA1-8495-849EB5A042AE}" presName="spacer" presStyleCnt="0"/>
      <dgm:spPr/>
    </dgm:pt>
    <dgm:pt modelId="{1241E6A4-6C45-43BE-8EF0-816108A524C2}" type="pres">
      <dgm:prSet presAssocID="{1FDE0477-EFBB-4FE0-B65C-299CFF53750E}" presName="parentText" presStyleLbl="node1" presStyleIdx="2" presStyleCnt="6">
        <dgm:presLayoutVars>
          <dgm:chMax val="0"/>
          <dgm:bulletEnabled val="1"/>
        </dgm:presLayoutVars>
      </dgm:prSet>
      <dgm:spPr/>
    </dgm:pt>
    <dgm:pt modelId="{BC12C715-4B28-4F32-81F6-C92FA5EFB936}" type="pres">
      <dgm:prSet presAssocID="{D9689FC0-EC2C-46E7-ADA9-95988CDE7D5E}" presName="spacer" presStyleCnt="0"/>
      <dgm:spPr/>
    </dgm:pt>
    <dgm:pt modelId="{64D532D7-1EC9-4588-B8D3-6AF761252AAF}" type="pres">
      <dgm:prSet presAssocID="{AE5EB7EA-1FFD-4650-95FC-3932B16E65B1}" presName="parentText" presStyleLbl="node1" presStyleIdx="3" presStyleCnt="6">
        <dgm:presLayoutVars>
          <dgm:chMax val="0"/>
          <dgm:bulletEnabled val="1"/>
        </dgm:presLayoutVars>
      </dgm:prSet>
      <dgm:spPr/>
    </dgm:pt>
    <dgm:pt modelId="{777AE7E4-261A-4828-A0E5-F7531103D360}" type="pres">
      <dgm:prSet presAssocID="{B9D40B44-A9B6-4A82-A4C7-9F3611B3CC4E}" presName="spacer" presStyleCnt="0"/>
      <dgm:spPr/>
    </dgm:pt>
    <dgm:pt modelId="{B23D407B-82EE-4475-84C5-4D856BFB49F3}" type="pres">
      <dgm:prSet presAssocID="{419C86A0-EC1E-45A8-A61C-CD5B3CCB319A}" presName="parentText" presStyleLbl="node1" presStyleIdx="4" presStyleCnt="6">
        <dgm:presLayoutVars>
          <dgm:chMax val="0"/>
          <dgm:bulletEnabled val="1"/>
        </dgm:presLayoutVars>
      </dgm:prSet>
      <dgm:spPr/>
    </dgm:pt>
    <dgm:pt modelId="{75A97D81-D1B0-4A86-A9B1-AB10779AD2B3}" type="pres">
      <dgm:prSet presAssocID="{F07CB701-6B89-44A8-9EBE-687D43F8667F}" presName="spacer" presStyleCnt="0"/>
      <dgm:spPr/>
    </dgm:pt>
    <dgm:pt modelId="{204A4300-27B3-4C71-BBA6-90BE9B0EF794}" type="pres">
      <dgm:prSet presAssocID="{8AF3E1AE-05E8-4C7A-BF28-A189BCA1DAA3}" presName="parentText" presStyleLbl="node1" presStyleIdx="5" presStyleCnt="6">
        <dgm:presLayoutVars>
          <dgm:chMax val="0"/>
          <dgm:bulletEnabled val="1"/>
        </dgm:presLayoutVars>
      </dgm:prSet>
      <dgm:spPr/>
    </dgm:pt>
  </dgm:ptLst>
  <dgm:cxnLst>
    <dgm:cxn modelId="{170E6B04-0311-4D26-8983-D9CFE4A62B63}" srcId="{BBF2D976-6FCC-4FFA-B391-33447B07851F}" destId="{AE5EB7EA-1FFD-4650-95FC-3932B16E65B1}" srcOrd="3" destOrd="0" parTransId="{54534243-5F9D-44AE-ACFF-045675E74058}" sibTransId="{B9D40B44-A9B6-4A82-A4C7-9F3611B3CC4E}"/>
    <dgm:cxn modelId="{56658017-B638-418D-92CC-AFA691A99658}" type="presOf" srcId="{419C86A0-EC1E-45A8-A61C-CD5B3CCB319A}" destId="{B23D407B-82EE-4475-84C5-4D856BFB49F3}" srcOrd="0" destOrd="0" presId="urn:microsoft.com/office/officeart/2005/8/layout/vList2"/>
    <dgm:cxn modelId="{DE09DE26-39D6-416B-8906-C4BA27481BD5}" srcId="{BBF2D976-6FCC-4FFA-B391-33447B07851F}" destId="{8AF3E1AE-05E8-4C7A-BF28-A189BCA1DAA3}" srcOrd="5" destOrd="0" parTransId="{2371A650-C89C-491D-BB6B-086EB7A22D2B}" sibTransId="{F8B92A00-F94E-4FAD-A484-28F418064E15}"/>
    <dgm:cxn modelId="{F6302B37-73CA-40D6-8AAC-2F1F229F020F}" srcId="{BBF2D976-6FCC-4FFA-B391-33447B07851F}" destId="{1FDE0477-EFBB-4FE0-B65C-299CFF53750E}" srcOrd="2" destOrd="0" parTransId="{951D53CD-F421-4B15-A6EE-B7983360E6C3}" sibTransId="{D9689FC0-EC2C-46E7-ADA9-95988CDE7D5E}"/>
    <dgm:cxn modelId="{6871BB7B-BD19-4B9F-BA34-B6B87E970D80}" srcId="{BBF2D976-6FCC-4FFA-B391-33447B07851F}" destId="{64870E7F-FE49-46DE-818C-E1CD8343D227}" srcOrd="0" destOrd="0" parTransId="{4F241CC2-4F66-44C7-825B-671CC128E201}" sibTransId="{A01192A7-26C5-43F1-A5C7-3DE6E004F093}"/>
    <dgm:cxn modelId="{A69E1290-4C66-43E2-8FEF-B80559C136DF}" type="presOf" srcId="{1FDE0477-EFBB-4FE0-B65C-299CFF53750E}" destId="{1241E6A4-6C45-43BE-8EF0-816108A524C2}" srcOrd="0" destOrd="0" presId="urn:microsoft.com/office/officeart/2005/8/layout/vList2"/>
    <dgm:cxn modelId="{F6B30D94-175D-41C6-8114-1BE52AAF960F}" type="presOf" srcId="{826F3011-4695-477A-AA57-1B9907D2B4E2}" destId="{2BC988A3-FC49-4876-B357-AB9D177E498F}" srcOrd="0" destOrd="0" presId="urn:microsoft.com/office/officeart/2005/8/layout/vList2"/>
    <dgm:cxn modelId="{34B12EA0-1490-403D-AC9F-190726E5FDE9}" type="presOf" srcId="{BBF2D976-6FCC-4FFA-B391-33447B07851F}" destId="{60EB1DCB-9599-44C8-9A7B-34C25AE2793A}" srcOrd="0" destOrd="0" presId="urn:microsoft.com/office/officeart/2005/8/layout/vList2"/>
    <dgm:cxn modelId="{0BA808B9-1ECC-42EC-AEC0-A8765DC0E7D2}" srcId="{BBF2D976-6FCC-4FFA-B391-33447B07851F}" destId="{419C86A0-EC1E-45A8-A61C-CD5B3CCB319A}" srcOrd="4" destOrd="0" parTransId="{7F816266-5BC8-4ABA-BB12-CA29C561F1D6}" sibTransId="{F07CB701-6B89-44A8-9EBE-687D43F8667F}"/>
    <dgm:cxn modelId="{670F01BF-D3EB-4771-91CC-C0008A193039}" srcId="{BBF2D976-6FCC-4FFA-B391-33447B07851F}" destId="{826F3011-4695-477A-AA57-1B9907D2B4E2}" srcOrd="1" destOrd="0" parTransId="{D15CD985-3274-470D-8DEB-166D86F816C4}" sibTransId="{C0F47F2F-D7AF-4DA1-8495-849EB5A042AE}"/>
    <dgm:cxn modelId="{99284DCF-8D97-492C-B2CF-22EB87444B69}" type="presOf" srcId="{AE5EB7EA-1FFD-4650-95FC-3932B16E65B1}" destId="{64D532D7-1EC9-4588-B8D3-6AF761252AAF}" srcOrd="0" destOrd="0" presId="urn:microsoft.com/office/officeart/2005/8/layout/vList2"/>
    <dgm:cxn modelId="{6CDBDDCF-8C1A-4958-B95D-911D1E74138D}" type="presOf" srcId="{8AF3E1AE-05E8-4C7A-BF28-A189BCA1DAA3}" destId="{204A4300-27B3-4C71-BBA6-90BE9B0EF794}" srcOrd="0" destOrd="0" presId="urn:microsoft.com/office/officeart/2005/8/layout/vList2"/>
    <dgm:cxn modelId="{46F0ADE9-0EA4-42C0-B1AF-A0AD43B5A504}" type="presOf" srcId="{64870E7F-FE49-46DE-818C-E1CD8343D227}" destId="{42479EC7-DB48-401B-A7EF-C3248E9FF458}" srcOrd="0" destOrd="0" presId="urn:microsoft.com/office/officeart/2005/8/layout/vList2"/>
    <dgm:cxn modelId="{CA57A2BA-2A93-4FCC-978F-4AD158577B06}" type="presParOf" srcId="{60EB1DCB-9599-44C8-9A7B-34C25AE2793A}" destId="{42479EC7-DB48-401B-A7EF-C3248E9FF458}" srcOrd="0" destOrd="0" presId="urn:microsoft.com/office/officeart/2005/8/layout/vList2"/>
    <dgm:cxn modelId="{45FFCC48-AC1F-4B5A-81E7-5B97B01F22F9}" type="presParOf" srcId="{60EB1DCB-9599-44C8-9A7B-34C25AE2793A}" destId="{C816EEE2-9793-4F1C-BAF4-83FD3A05BE1A}" srcOrd="1" destOrd="0" presId="urn:microsoft.com/office/officeart/2005/8/layout/vList2"/>
    <dgm:cxn modelId="{35CEC0CB-3C45-4589-AB1D-055646D97F83}" type="presParOf" srcId="{60EB1DCB-9599-44C8-9A7B-34C25AE2793A}" destId="{2BC988A3-FC49-4876-B357-AB9D177E498F}" srcOrd="2" destOrd="0" presId="urn:microsoft.com/office/officeart/2005/8/layout/vList2"/>
    <dgm:cxn modelId="{0001C3AC-6172-404A-99A6-F462F87C0B67}" type="presParOf" srcId="{60EB1DCB-9599-44C8-9A7B-34C25AE2793A}" destId="{3B5BBA76-529E-462C-9849-D0ABFDCE5576}" srcOrd="3" destOrd="0" presId="urn:microsoft.com/office/officeart/2005/8/layout/vList2"/>
    <dgm:cxn modelId="{1F3A2F1C-714E-43C6-8EB3-C91BF1E60084}" type="presParOf" srcId="{60EB1DCB-9599-44C8-9A7B-34C25AE2793A}" destId="{1241E6A4-6C45-43BE-8EF0-816108A524C2}" srcOrd="4" destOrd="0" presId="urn:microsoft.com/office/officeart/2005/8/layout/vList2"/>
    <dgm:cxn modelId="{6F3F9D0F-6A5E-4957-BC1F-2ED4A280EC35}" type="presParOf" srcId="{60EB1DCB-9599-44C8-9A7B-34C25AE2793A}" destId="{BC12C715-4B28-4F32-81F6-C92FA5EFB936}" srcOrd="5" destOrd="0" presId="urn:microsoft.com/office/officeart/2005/8/layout/vList2"/>
    <dgm:cxn modelId="{F5FB032B-313F-48A0-A502-1EB900B8C5EC}" type="presParOf" srcId="{60EB1DCB-9599-44C8-9A7B-34C25AE2793A}" destId="{64D532D7-1EC9-4588-B8D3-6AF761252AAF}" srcOrd="6" destOrd="0" presId="urn:microsoft.com/office/officeart/2005/8/layout/vList2"/>
    <dgm:cxn modelId="{CD3C2A60-014C-4CDA-9987-6838AB22AF6C}" type="presParOf" srcId="{60EB1DCB-9599-44C8-9A7B-34C25AE2793A}" destId="{777AE7E4-261A-4828-A0E5-F7531103D360}" srcOrd="7" destOrd="0" presId="urn:microsoft.com/office/officeart/2005/8/layout/vList2"/>
    <dgm:cxn modelId="{EC5CE310-7C75-4153-9D21-B45DCAE8CED3}" type="presParOf" srcId="{60EB1DCB-9599-44C8-9A7B-34C25AE2793A}" destId="{B23D407B-82EE-4475-84C5-4D856BFB49F3}" srcOrd="8" destOrd="0" presId="urn:microsoft.com/office/officeart/2005/8/layout/vList2"/>
    <dgm:cxn modelId="{2EAF5ABC-36FB-430F-9E15-210EE4A1142F}" type="presParOf" srcId="{60EB1DCB-9599-44C8-9A7B-34C25AE2793A}" destId="{75A97D81-D1B0-4A86-A9B1-AB10779AD2B3}" srcOrd="9" destOrd="0" presId="urn:microsoft.com/office/officeart/2005/8/layout/vList2"/>
    <dgm:cxn modelId="{0FF9A41C-3753-4EDF-826D-C05659C1A00F}" type="presParOf" srcId="{60EB1DCB-9599-44C8-9A7B-34C25AE2793A}" destId="{204A4300-27B3-4C71-BBA6-90BE9B0EF794}"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DA0FCC0-6A77-4DBC-B5DC-780E7E1E8C4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5A7E4F9-B350-4337-8344-04766162DD7C}">
      <dgm:prSet/>
      <dgm:spPr/>
      <dgm:t>
        <a:bodyPr/>
        <a:lstStyle/>
        <a:p>
          <a:pPr rtl="0"/>
          <a:r>
            <a:rPr lang="en-US" b="0" i="0" baseline="0"/>
            <a:t>· CK 7 and 20 – Low molecular weight cytokeratin</a:t>
          </a:r>
          <a:endParaRPr lang="en-US"/>
        </a:p>
      </dgm:t>
    </dgm:pt>
    <dgm:pt modelId="{06046769-C807-422A-BD54-48151F68D235}" type="parTrans" cxnId="{2C583D0F-91AA-4E8C-BA5C-23E0D67041A7}">
      <dgm:prSet/>
      <dgm:spPr/>
      <dgm:t>
        <a:bodyPr/>
        <a:lstStyle/>
        <a:p>
          <a:endParaRPr lang="en-US"/>
        </a:p>
      </dgm:t>
    </dgm:pt>
    <dgm:pt modelId="{D25DC357-1F20-4714-B4EB-1663ED54C29D}" type="sibTrans" cxnId="{2C583D0F-91AA-4E8C-BA5C-23E0D67041A7}">
      <dgm:prSet/>
      <dgm:spPr/>
      <dgm:t>
        <a:bodyPr/>
        <a:lstStyle/>
        <a:p>
          <a:endParaRPr lang="en-US"/>
        </a:p>
      </dgm:t>
    </dgm:pt>
    <dgm:pt modelId="{522F3BC3-05DA-4BB5-BA0E-037B052F8B01}">
      <dgm:prSet/>
      <dgm:spPr/>
      <dgm:t>
        <a:bodyPr/>
        <a:lstStyle/>
        <a:p>
          <a:pPr rtl="0"/>
          <a:r>
            <a:rPr lang="en-US" b="0" i="0" baseline="0"/>
            <a:t>· Presence for metastatic lung and rectal adenocarcinoma.</a:t>
          </a:r>
          <a:endParaRPr lang="en-US"/>
        </a:p>
      </dgm:t>
    </dgm:pt>
    <dgm:pt modelId="{4E9DBF95-7213-4C96-9954-53F836109364}" type="parTrans" cxnId="{A2ED81DA-14B3-4B97-BB19-590511B9E8DE}">
      <dgm:prSet/>
      <dgm:spPr/>
      <dgm:t>
        <a:bodyPr/>
        <a:lstStyle/>
        <a:p>
          <a:endParaRPr lang="en-US"/>
        </a:p>
      </dgm:t>
    </dgm:pt>
    <dgm:pt modelId="{AAD2B2F8-19AF-47E6-8B01-02AB295C2DAF}" type="sibTrans" cxnId="{A2ED81DA-14B3-4B97-BB19-590511B9E8DE}">
      <dgm:prSet/>
      <dgm:spPr/>
      <dgm:t>
        <a:bodyPr/>
        <a:lstStyle/>
        <a:p>
          <a:endParaRPr lang="en-US"/>
        </a:p>
      </dgm:t>
    </dgm:pt>
    <dgm:pt modelId="{7771DD0E-441F-4F42-A3BE-4BAD55567CB4}">
      <dgm:prSet/>
      <dgm:spPr/>
      <dgm:t>
        <a:bodyPr/>
        <a:lstStyle/>
        <a:p>
          <a:pPr rtl="0"/>
          <a:r>
            <a:rPr lang="en-US" b="0" i="0" baseline="0"/>
            <a:t>· Villin - Actin binding protein.</a:t>
          </a:r>
          <a:endParaRPr lang="en-US"/>
        </a:p>
      </dgm:t>
    </dgm:pt>
    <dgm:pt modelId="{F323A8A2-A9D0-4988-9B67-81DBE1B4BE27}" type="parTrans" cxnId="{69A34E9B-A810-4F13-B848-E093D19D7DD7}">
      <dgm:prSet/>
      <dgm:spPr/>
      <dgm:t>
        <a:bodyPr/>
        <a:lstStyle/>
        <a:p>
          <a:endParaRPr lang="en-US"/>
        </a:p>
      </dgm:t>
    </dgm:pt>
    <dgm:pt modelId="{419F033D-BD65-4B27-894C-F477541B91D5}" type="sibTrans" cxnId="{69A34E9B-A810-4F13-B848-E093D19D7DD7}">
      <dgm:prSet/>
      <dgm:spPr/>
      <dgm:t>
        <a:bodyPr/>
        <a:lstStyle/>
        <a:p>
          <a:endParaRPr lang="en-US"/>
        </a:p>
      </dgm:t>
    </dgm:pt>
    <dgm:pt modelId="{8CD8623F-2F47-497F-9D79-EA7093441AEE}" type="pres">
      <dgm:prSet presAssocID="{0DA0FCC0-6A77-4DBC-B5DC-780E7E1E8C42}" presName="linear" presStyleCnt="0">
        <dgm:presLayoutVars>
          <dgm:animLvl val="lvl"/>
          <dgm:resizeHandles val="exact"/>
        </dgm:presLayoutVars>
      </dgm:prSet>
      <dgm:spPr/>
    </dgm:pt>
    <dgm:pt modelId="{670D1C4D-2FE0-4BED-8F5F-DD9F147BF286}" type="pres">
      <dgm:prSet presAssocID="{15A7E4F9-B350-4337-8344-04766162DD7C}" presName="parentText" presStyleLbl="node1" presStyleIdx="0" presStyleCnt="1">
        <dgm:presLayoutVars>
          <dgm:chMax val="0"/>
          <dgm:bulletEnabled val="1"/>
        </dgm:presLayoutVars>
      </dgm:prSet>
      <dgm:spPr/>
    </dgm:pt>
    <dgm:pt modelId="{B7CA75FB-454B-4833-81E9-55DBD57D1BEC}" type="pres">
      <dgm:prSet presAssocID="{15A7E4F9-B350-4337-8344-04766162DD7C}" presName="childText" presStyleLbl="revTx" presStyleIdx="0" presStyleCnt="1">
        <dgm:presLayoutVars>
          <dgm:bulletEnabled val="1"/>
        </dgm:presLayoutVars>
      </dgm:prSet>
      <dgm:spPr/>
    </dgm:pt>
  </dgm:ptLst>
  <dgm:cxnLst>
    <dgm:cxn modelId="{2C583D0F-91AA-4E8C-BA5C-23E0D67041A7}" srcId="{0DA0FCC0-6A77-4DBC-B5DC-780E7E1E8C42}" destId="{15A7E4F9-B350-4337-8344-04766162DD7C}" srcOrd="0" destOrd="0" parTransId="{06046769-C807-422A-BD54-48151F68D235}" sibTransId="{D25DC357-1F20-4714-B4EB-1663ED54C29D}"/>
    <dgm:cxn modelId="{E5DAE314-3295-4078-8F0C-8A5CC9C1B38E}" type="presOf" srcId="{7771DD0E-441F-4F42-A3BE-4BAD55567CB4}" destId="{B7CA75FB-454B-4833-81E9-55DBD57D1BEC}" srcOrd="0" destOrd="1" presId="urn:microsoft.com/office/officeart/2005/8/layout/vList2"/>
    <dgm:cxn modelId="{F0030B71-7F5C-4589-AC1E-957C42FE1B6A}" type="presOf" srcId="{15A7E4F9-B350-4337-8344-04766162DD7C}" destId="{670D1C4D-2FE0-4BED-8F5F-DD9F147BF286}" srcOrd="0" destOrd="0" presId="urn:microsoft.com/office/officeart/2005/8/layout/vList2"/>
    <dgm:cxn modelId="{69A34E9B-A810-4F13-B848-E093D19D7DD7}" srcId="{15A7E4F9-B350-4337-8344-04766162DD7C}" destId="{7771DD0E-441F-4F42-A3BE-4BAD55567CB4}" srcOrd="1" destOrd="0" parTransId="{F323A8A2-A9D0-4988-9B67-81DBE1B4BE27}" sibTransId="{419F033D-BD65-4B27-894C-F477541B91D5}"/>
    <dgm:cxn modelId="{D117ADA6-678F-4CCE-88B9-0C05DD771F3F}" type="presOf" srcId="{522F3BC3-05DA-4BB5-BA0E-037B052F8B01}" destId="{B7CA75FB-454B-4833-81E9-55DBD57D1BEC}" srcOrd="0" destOrd="0" presId="urn:microsoft.com/office/officeart/2005/8/layout/vList2"/>
    <dgm:cxn modelId="{FC0DB2BA-DC0E-4E0A-BF17-AAA7DEA60432}" type="presOf" srcId="{0DA0FCC0-6A77-4DBC-B5DC-780E7E1E8C42}" destId="{8CD8623F-2F47-497F-9D79-EA7093441AEE}" srcOrd="0" destOrd="0" presId="urn:microsoft.com/office/officeart/2005/8/layout/vList2"/>
    <dgm:cxn modelId="{A2ED81DA-14B3-4B97-BB19-590511B9E8DE}" srcId="{15A7E4F9-B350-4337-8344-04766162DD7C}" destId="{522F3BC3-05DA-4BB5-BA0E-037B052F8B01}" srcOrd="0" destOrd="0" parTransId="{4E9DBF95-7213-4C96-9954-53F836109364}" sibTransId="{AAD2B2F8-19AF-47E6-8B01-02AB295C2DAF}"/>
    <dgm:cxn modelId="{1FDAD293-2796-4372-827E-589B86D55F41}" type="presParOf" srcId="{8CD8623F-2F47-497F-9D79-EA7093441AEE}" destId="{670D1C4D-2FE0-4BED-8F5F-DD9F147BF286}" srcOrd="0" destOrd="0" presId="urn:microsoft.com/office/officeart/2005/8/layout/vList2"/>
    <dgm:cxn modelId="{0C789A6B-16EC-4D4F-AE65-E2D8295A96DA}" type="presParOf" srcId="{8CD8623F-2F47-497F-9D79-EA7093441AEE}" destId="{B7CA75FB-454B-4833-81E9-55DBD57D1BEC}"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3CA608C-FEBE-4FB1-A49F-3EE7F127B58E}" type="doc">
      <dgm:prSet loTypeId="urn:microsoft.com/office/officeart/2005/8/layout/vList3" loCatId="list" qsTypeId="urn:microsoft.com/office/officeart/2005/8/quickstyle/simple1" qsCatId="simple" csTypeId="urn:microsoft.com/office/officeart/2005/8/colors/accent1_2" csCatId="accent1"/>
      <dgm:spPr/>
      <dgm:t>
        <a:bodyPr/>
        <a:lstStyle/>
        <a:p>
          <a:endParaRPr lang="en-US"/>
        </a:p>
      </dgm:t>
    </dgm:pt>
    <dgm:pt modelId="{5097E3F2-1276-4403-8B20-B00C9889CE5E}">
      <dgm:prSet/>
      <dgm:spPr/>
      <dgm:t>
        <a:bodyPr/>
        <a:lstStyle/>
        <a:p>
          <a:pPr rtl="0"/>
          <a:endParaRPr lang="en-US"/>
        </a:p>
      </dgm:t>
    </dgm:pt>
    <dgm:pt modelId="{F89FAAB9-E7BF-4538-ABAD-17A11994FBE9}" type="parTrans" cxnId="{A627B5FD-5BD2-4B9C-85B2-3BB349E983D4}">
      <dgm:prSet/>
      <dgm:spPr/>
      <dgm:t>
        <a:bodyPr/>
        <a:lstStyle/>
        <a:p>
          <a:endParaRPr lang="en-US"/>
        </a:p>
      </dgm:t>
    </dgm:pt>
    <dgm:pt modelId="{3F20DC95-C29F-4886-A96C-A3AD7F4B8A96}" type="sibTrans" cxnId="{A627B5FD-5BD2-4B9C-85B2-3BB349E983D4}">
      <dgm:prSet/>
      <dgm:spPr/>
      <dgm:t>
        <a:bodyPr/>
        <a:lstStyle/>
        <a:p>
          <a:endParaRPr lang="en-US"/>
        </a:p>
      </dgm:t>
    </dgm:pt>
    <dgm:pt modelId="{2FCD5E31-A541-4A18-A571-A7DF4F8E8F9F}">
      <dgm:prSet/>
      <dgm:spPr/>
      <dgm:t>
        <a:bodyPr/>
        <a:lstStyle/>
        <a:p>
          <a:pPr rtl="0"/>
          <a:r>
            <a:rPr lang="en-US" b="0" i="0" baseline="0"/>
            <a:t>· Smooth muscle actin</a:t>
          </a:r>
          <a:endParaRPr lang="en-US"/>
        </a:p>
      </dgm:t>
    </dgm:pt>
    <dgm:pt modelId="{CCAC3CD5-D707-43B7-BC88-4F4353884E89}" type="parTrans" cxnId="{70568006-20FF-4FBB-8038-5A0B1FDDC300}">
      <dgm:prSet/>
      <dgm:spPr/>
      <dgm:t>
        <a:bodyPr/>
        <a:lstStyle/>
        <a:p>
          <a:endParaRPr lang="en-US"/>
        </a:p>
      </dgm:t>
    </dgm:pt>
    <dgm:pt modelId="{33A5A9FE-2FB0-4E63-BA50-9F25F241AEBF}" type="sibTrans" cxnId="{70568006-20FF-4FBB-8038-5A0B1FDDC300}">
      <dgm:prSet/>
      <dgm:spPr/>
      <dgm:t>
        <a:bodyPr/>
        <a:lstStyle/>
        <a:p>
          <a:endParaRPr lang="en-US"/>
        </a:p>
      </dgm:t>
    </dgm:pt>
    <dgm:pt modelId="{FBC0DEC7-B655-4F44-84EB-5166A4397CB2}">
      <dgm:prSet/>
      <dgm:spPr/>
      <dgm:t>
        <a:bodyPr/>
        <a:lstStyle/>
        <a:p>
          <a:pPr rtl="0"/>
          <a:r>
            <a:rPr lang="en-US" b="0" i="0" baseline="0"/>
            <a:t>· Desmin</a:t>
          </a:r>
          <a:endParaRPr lang="en-US"/>
        </a:p>
      </dgm:t>
    </dgm:pt>
    <dgm:pt modelId="{21FD232C-30CE-41F9-9E44-9DDDD082D5DF}" type="parTrans" cxnId="{73B05E75-7ACE-4C8B-A869-241DED9BBF8E}">
      <dgm:prSet/>
      <dgm:spPr/>
      <dgm:t>
        <a:bodyPr/>
        <a:lstStyle/>
        <a:p>
          <a:endParaRPr lang="en-US"/>
        </a:p>
      </dgm:t>
    </dgm:pt>
    <dgm:pt modelId="{60E68E10-6A83-4BF9-ACB4-ABF371171DF7}" type="sibTrans" cxnId="{73B05E75-7ACE-4C8B-A869-241DED9BBF8E}">
      <dgm:prSet/>
      <dgm:spPr/>
      <dgm:t>
        <a:bodyPr/>
        <a:lstStyle/>
        <a:p>
          <a:endParaRPr lang="en-US"/>
        </a:p>
      </dgm:t>
    </dgm:pt>
    <dgm:pt modelId="{7BBF3435-77A1-40D2-A131-F5B584438614}">
      <dgm:prSet/>
      <dgm:spPr/>
      <dgm:t>
        <a:bodyPr/>
        <a:lstStyle/>
        <a:p>
          <a:pPr rtl="0"/>
          <a:r>
            <a:rPr lang="en-US" b="0" i="0" baseline="0"/>
            <a:t>· S100</a:t>
          </a:r>
          <a:endParaRPr lang="en-US"/>
        </a:p>
      </dgm:t>
    </dgm:pt>
    <dgm:pt modelId="{D1C96AD8-1399-44E4-9F09-359E3892FD61}" type="parTrans" cxnId="{9EA5EB2C-D58F-41C7-B8A0-17F419ACAD36}">
      <dgm:prSet/>
      <dgm:spPr/>
      <dgm:t>
        <a:bodyPr/>
        <a:lstStyle/>
        <a:p>
          <a:endParaRPr lang="en-US"/>
        </a:p>
      </dgm:t>
    </dgm:pt>
    <dgm:pt modelId="{C218E1A2-5FAB-488D-AFAE-5E5F408F417C}" type="sibTrans" cxnId="{9EA5EB2C-D58F-41C7-B8A0-17F419ACAD36}">
      <dgm:prSet/>
      <dgm:spPr/>
      <dgm:t>
        <a:bodyPr/>
        <a:lstStyle/>
        <a:p>
          <a:endParaRPr lang="en-US"/>
        </a:p>
      </dgm:t>
    </dgm:pt>
    <dgm:pt modelId="{0B7C46E4-AB11-465E-A075-72EE0C66A76E}">
      <dgm:prSet/>
      <dgm:spPr/>
      <dgm:t>
        <a:bodyPr/>
        <a:lstStyle/>
        <a:p>
          <a:pPr rtl="0"/>
          <a:r>
            <a:rPr lang="en-US" b="0" i="0" baseline="0"/>
            <a:t>· Cytokeratins</a:t>
          </a:r>
          <a:endParaRPr lang="en-US"/>
        </a:p>
      </dgm:t>
    </dgm:pt>
    <dgm:pt modelId="{4CD46245-2C48-4A9D-9294-3FD3146A2AE0}" type="parTrans" cxnId="{617DE683-263E-469D-B185-F33F8BAD9CC1}">
      <dgm:prSet/>
      <dgm:spPr/>
      <dgm:t>
        <a:bodyPr/>
        <a:lstStyle/>
        <a:p>
          <a:endParaRPr lang="en-US"/>
        </a:p>
      </dgm:t>
    </dgm:pt>
    <dgm:pt modelId="{D2679A59-7A23-465A-AF2E-9F05CE4E9932}" type="sibTrans" cxnId="{617DE683-263E-469D-B185-F33F8BAD9CC1}">
      <dgm:prSet/>
      <dgm:spPr/>
      <dgm:t>
        <a:bodyPr/>
        <a:lstStyle/>
        <a:p>
          <a:endParaRPr lang="en-US"/>
        </a:p>
      </dgm:t>
    </dgm:pt>
    <dgm:pt modelId="{C29AF66E-D01C-42A1-9904-10F19697C8B6}">
      <dgm:prSet/>
      <dgm:spPr/>
      <dgm:t>
        <a:bodyPr/>
        <a:lstStyle/>
        <a:p>
          <a:pPr rtl="0"/>
          <a:r>
            <a:rPr lang="en-US" b="0" i="0" baseline="0"/>
            <a:t>· CD34</a:t>
          </a:r>
          <a:endParaRPr lang="en-US"/>
        </a:p>
      </dgm:t>
    </dgm:pt>
    <dgm:pt modelId="{00E432AC-F63D-48A1-B188-41CD7BF9C0E9}" type="parTrans" cxnId="{F063F2FD-7F60-420F-A8CC-E710C6EF7A31}">
      <dgm:prSet/>
      <dgm:spPr/>
      <dgm:t>
        <a:bodyPr/>
        <a:lstStyle/>
        <a:p>
          <a:endParaRPr lang="en-US"/>
        </a:p>
      </dgm:t>
    </dgm:pt>
    <dgm:pt modelId="{39778ECB-789C-45A6-BC48-F21F43FB3D31}" type="sibTrans" cxnId="{F063F2FD-7F60-420F-A8CC-E710C6EF7A31}">
      <dgm:prSet/>
      <dgm:spPr/>
      <dgm:t>
        <a:bodyPr/>
        <a:lstStyle/>
        <a:p>
          <a:endParaRPr lang="en-US"/>
        </a:p>
      </dgm:t>
    </dgm:pt>
    <dgm:pt modelId="{1181D8C8-AE04-4E84-8B0F-7E41862A81AE}">
      <dgm:prSet/>
      <dgm:spPr/>
      <dgm:t>
        <a:bodyPr/>
        <a:lstStyle/>
        <a:p>
          <a:pPr rtl="0"/>
          <a:r>
            <a:rPr lang="en-US"/>
            <a:t>· EMA</a:t>
          </a:r>
        </a:p>
      </dgm:t>
    </dgm:pt>
    <dgm:pt modelId="{6155B72E-618A-4D77-B575-C7DAF1FAEC8B}" type="parTrans" cxnId="{31112DDC-211F-4FCC-B24D-0E65B878F078}">
      <dgm:prSet/>
      <dgm:spPr/>
      <dgm:t>
        <a:bodyPr/>
        <a:lstStyle/>
        <a:p>
          <a:endParaRPr lang="en-US"/>
        </a:p>
      </dgm:t>
    </dgm:pt>
    <dgm:pt modelId="{DA166FB4-667B-4653-9124-EE2025AB664F}" type="sibTrans" cxnId="{31112DDC-211F-4FCC-B24D-0E65B878F078}">
      <dgm:prSet/>
      <dgm:spPr/>
      <dgm:t>
        <a:bodyPr/>
        <a:lstStyle/>
        <a:p>
          <a:endParaRPr lang="en-US"/>
        </a:p>
      </dgm:t>
    </dgm:pt>
    <dgm:pt modelId="{638B7A02-8294-41B9-A4A3-1B132A1E82CA}" type="pres">
      <dgm:prSet presAssocID="{73CA608C-FEBE-4FB1-A49F-3EE7F127B58E}" presName="linearFlow" presStyleCnt="0">
        <dgm:presLayoutVars>
          <dgm:dir/>
          <dgm:resizeHandles val="exact"/>
        </dgm:presLayoutVars>
      </dgm:prSet>
      <dgm:spPr/>
    </dgm:pt>
    <dgm:pt modelId="{4EF96D37-84B6-482F-B374-F2A4B00B09B8}" type="pres">
      <dgm:prSet presAssocID="{5097E3F2-1276-4403-8B20-B00C9889CE5E}" presName="composite" presStyleCnt="0"/>
      <dgm:spPr/>
    </dgm:pt>
    <dgm:pt modelId="{67B215A8-5331-4944-AF50-C588EF322D53}" type="pres">
      <dgm:prSet presAssocID="{5097E3F2-1276-4403-8B20-B00C9889CE5E}" presName="imgShp" presStyleLbl="fgImgPlace1" presStyleIdx="0" presStyleCnt="1"/>
      <dgm:spPr/>
    </dgm:pt>
    <dgm:pt modelId="{E9A1A901-D5D5-4EFC-8767-CFFCC43C2A69}" type="pres">
      <dgm:prSet presAssocID="{5097E3F2-1276-4403-8B20-B00C9889CE5E}" presName="txShp" presStyleLbl="node1" presStyleIdx="0" presStyleCnt="1">
        <dgm:presLayoutVars>
          <dgm:bulletEnabled val="1"/>
        </dgm:presLayoutVars>
      </dgm:prSet>
      <dgm:spPr/>
    </dgm:pt>
  </dgm:ptLst>
  <dgm:cxnLst>
    <dgm:cxn modelId="{70568006-20FF-4FBB-8038-5A0B1FDDC300}" srcId="{5097E3F2-1276-4403-8B20-B00C9889CE5E}" destId="{2FCD5E31-A541-4A18-A571-A7DF4F8E8F9F}" srcOrd="0" destOrd="0" parTransId="{CCAC3CD5-D707-43B7-BC88-4F4353884E89}" sibTransId="{33A5A9FE-2FB0-4E63-BA50-9F25F241AEBF}"/>
    <dgm:cxn modelId="{6232EE08-523A-4ACF-BACC-8BDEB60F9900}" type="presOf" srcId="{0B7C46E4-AB11-465E-A075-72EE0C66A76E}" destId="{E9A1A901-D5D5-4EFC-8767-CFFCC43C2A69}" srcOrd="0" destOrd="4" presId="urn:microsoft.com/office/officeart/2005/8/layout/vList3"/>
    <dgm:cxn modelId="{615EA30C-52BE-4899-BFAA-764841A02AB0}" type="presOf" srcId="{5097E3F2-1276-4403-8B20-B00C9889CE5E}" destId="{E9A1A901-D5D5-4EFC-8767-CFFCC43C2A69}" srcOrd="0" destOrd="0" presId="urn:microsoft.com/office/officeart/2005/8/layout/vList3"/>
    <dgm:cxn modelId="{9EA5EB2C-D58F-41C7-B8A0-17F419ACAD36}" srcId="{5097E3F2-1276-4403-8B20-B00C9889CE5E}" destId="{7BBF3435-77A1-40D2-A131-F5B584438614}" srcOrd="2" destOrd="0" parTransId="{D1C96AD8-1399-44E4-9F09-359E3892FD61}" sibTransId="{C218E1A2-5FAB-488D-AFAE-5E5F408F417C}"/>
    <dgm:cxn modelId="{2CC3DD6E-F94B-41D1-A26D-69C552A29974}" type="presOf" srcId="{2FCD5E31-A541-4A18-A571-A7DF4F8E8F9F}" destId="{E9A1A901-D5D5-4EFC-8767-CFFCC43C2A69}" srcOrd="0" destOrd="1" presId="urn:microsoft.com/office/officeart/2005/8/layout/vList3"/>
    <dgm:cxn modelId="{81C30971-6F10-4B1D-918D-4324DB72DDDD}" type="presOf" srcId="{FBC0DEC7-B655-4F44-84EB-5166A4397CB2}" destId="{E9A1A901-D5D5-4EFC-8767-CFFCC43C2A69}" srcOrd="0" destOrd="2" presId="urn:microsoft.com/office/officeart/2005/8/layout/vList3"/>
    <dgm:cxn modelId="{73B05E75-7ACE-4C8B-A869-241DED9BBF8E}" srcId="{5097E3F2-1276-4403-8B20-B00C9889CE5E}" destId="{FBC0DEC7-B655-4F44-84EB-5166A4397CB2}" srcOrd="1" destOrd="0" parTransId="{21FD232C-30CE-41F9-9E44-9DDDD082D5DF}" sibTransId="{60E68E10-6A83-4BF9-ACB4-ABF371171DF7}"/>
    <dgm:cxn modelId="{617DE683-263E-469D-B185-F33F8BAD9CC1}" srcId="{5097E3F2-1276-4403-8B20-B00C9889CE5E}" destId="{0B7C46E4-AB11-465E-A075-72EE0C66A76E}" srcOrd="3" destOrd="0" parTransId="{4CD46245-2C48-4A9D-9294-3FD3146A2AE0}" sibTransId="{D2679A59-7A23-465A-AF2E-9F05CE4E9932}"/>
    <dgm:cxn modelId="{6A7B879B-4446-4B00-92A4-CD68C414774A}" type="presOf" srcId="{1181D8C8-AE04-4E84-8B0F-7E41862A81AE}" destId="{E9A1A901-D5D5-4EFC-8767-CFFCC43C2A69}" srcOrd="0" destOrd="6" presId="urn:microsoft.com/office/officeart/2005/8/layout/vList3"/>
    <dgm:cxn modelId="{32C44CB5-C9FC-4B61-8C5D-8334FDBEE251}" type="presOf" srcId="{73CA608C-FEBE-4FB1-A49F-3EE7F127B58E}" destId="{638B7A02-8294-41B9-A4A3-1B132A1E82CA}" srcOrd="0" destOrd="0" presId="urn:microsoft.com/office/officeart/2005/8/layout/vList3"/>
    <dgm:cxn modelId="{CD5C03C4-3595-4454-B05A-7F514BCED335}" type="presOf" srcId="{C29AF66E-D01C-42A1-9904-10F19697C8B6}" destId="{E9A1A901-D5D5-4EFC-8767-CFFCC43C2A69}" srcOrd="0" destOrd="5" presId="urn:microsoft.com/office/officeart/2005/8/layout/vList3"/>
    <dgm:cxn modelId="{1B32B7CE-C8FC-46AC-964E-DB5B5627C7C1}" type="presOf" srcId="{7BBF3435-77A1-40D2-A131-F5B584438614}" destId="{E9A1A901-D5D5-4EFC-8767-CFFCC43C2A69}" srcOrd="0" destOrd="3" presId="urn:microsoft.com/office/officeart/2005/8/layout/vList3"/>
    <dgm:cxn modelId="{31112DDC-211F-4FCC-B24D-0E65B878F078}" srcId="{5097E3F2-1276-4403-8B20-B00C9889CE5E}" destId="{1181D8C8-AE04-4E84-8B0F-7E41862A81AE}" srcOrd="5" destOrd="0" parTransId="{6155B72E-618A-4D77-B575-C7DAF1FAEC8B}" sibTransId="{DA166FB4-667B-4653-9124-EE2025AB664F}"/>
    <dgm:cxn modelId="{A627B5FD-5BD2-4B9C-85B2-3BB349E983D4}" srcId="{73CA608C-FEBE-4FB1-A49F-3EE7F127B58E}" destId="{5097E3F2-1276-4403-8B20-B00C9889CE5E}" srcOrd="0" destOrd="0" parTransId="{F89FAAB9-E7BF-4538-ABAD-17A11994FBE9}" sibTransId="{3F20DC95-C29F-4886-A96C-A3AD7F4B8A96}"/>
    <dgm:cxn modelId="{F063F2FD-7F60-420F-A8CC-E710C6EF7A31}" srcId="{5097E3F2-1276-4403-8B20-B00C9889CE5E}" destId="{C29AF66E-D01C-42A1-9904-10F19697C8B6}" srcOrd="4" destOrd="0" parTransId="{00E432AC-F63D-48A1-B188-41CD7BF9C0E9}" sibTransId="{39778ECB-789C-45A6-BC48-F21F43FB3D31}"/>
    <dgm:cxn modelId="{15DCEE5E-560D-4682-B986-296345117C65}" type="presParOf" srcId="{638B7A02-8294-41B9-A4A3-1B132A1E82CA}" destId="{4EF96D37-84B6-482F-B374-F2A4B00B09B8}" srcOrd="0" destOrd="0" presId="urn:microsoft.com/office/officeart/2005/8/layout/vList3"/>
    <dgm:cxn modelId="{123C00DA-ECE1-4332-B714-53EA6542E482}" type="presParOf" srcId="{4EF96D37-84B6-482F-B374-F2A4B00B09B8}" destId="{67B215A8-5331-4944-AF50-C588EF322D53}" srcOrd="0" destOrd="0" presId="urn:microsoft.com/office/officeart/2005/8/layout/vList3"/>
    <dgm:cxn modelId="{AA449C09-B9E4-4DB0-95F5-4710F1C79090}" type="presParOf" srcId="{4EF96D37-84B6-482F-B374-F2A4B00B09B8}" destId="{E9A1A901-D5D5-4EFC-8767-CFFCC43C2A6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61F853B-951F-4440-A3DB-4E7BD0DFAC4A}"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A8295399-5704-4C99-BE42-0E2834D40276}">
      <dgm:prSet/>
      <dgm:spPr/>
      <dgm:t>
        <a:bodyPr/>
        <a:lstStyle/>
        <a:p>
          <a:pPr rtl="0"/>
          <a:endParaRPr lang="en-US"/>
        </a:p>
      </dgm:t>
    </dgm:pt>
    <dgm:pt modelId="{D97B19A1-F27C-4E63-986E-792DBFD9E6BC}" type="parTrans" cxnId="{746CEFEC-0957-4C57-B381-B001A5B29E14}">
      <dgm:prSet/>
      <dgm:spPr/>
      <dgm:t>
        <a:bodyPr/>
        <a:lstStyle/>
        <a:p>
          <a:endParaRPr lang="en-US"/>
        </a:p>
      </dgm:t>
    </dgm:pt>
    <dgm:pt modelId="{D558EB45-8BC5-49AF-9346-724DB8ADB88A}" type="sibTrans" cxnId="{746CEFEC-0957-4C57-B381-B001A5B29E14}">
      <dgm:prSet/>
      <dgm:spPr/>
      <dgm:t>
        <a:bodyPr/>
        <a:lstStyle/>
        <a:p>
          <a:endParaRPr lang="en-US"/>
        </a:p>
      </dgm:t>
    </dgm:pt>
    <dgm:pt modelId="{88A8443D-8B24-405B-8DA4-AC3BD6E21A87}">
      <dgm:prSet/>
      <dgm:spPr/>
      <dgm:t>
        <a:bodyPr/>
        <a:lstStyle/>
        <a:p>
          <a:pPr rtl="0"/>
          <a:r>
            <a:rPr lang="en-US" dirty="0"/>
            <a:t>CK</a:t>
          </a:r>
        </a:p>
      </dgm:t>
    </dgm:pt>
    <dgm:pt modelId="{48C4ED1C-855E-4865-B59B-993C590EAE1A}" type="parTrans" cxnId="{9EF20F5E-49D4-4FB4-B5EB-9BB51DF029AD}">
      <dgm:prSet/>
      <dgm:spPr/>
      <dgm:t>
        <a:bodyPr/>
        <a:lstStyle/>
        <a:p>
          <a:endParaRPr lang="en-US"/>
        </a:p>
      </dgm:t>
    </dgm:pt>
    <dgm:pt modelId="{871FEB14-07C7-4120-853D-E94B1303CB80}" type="sibTrans" cxnId="{9EF20F5E-49D4-4FB4-B5EB-9BB51DF029AD}">
      <dgm:prSet/>
      <dgm:spPr/>
      <dgm:t>
        <a:bodyPr/>
        <a:lstStyle/>
        <a:p>
          <a:endParaRPr lang="en-US"/>
        </a:p>
      </dgm:t>
    </dgm:pt>
    <dgm:pt modelId="{3778A3C6-454D-483C-968E-BE8C9F99189F}">
      <dgm:prSet/>
      <dgm:spPr/>
      <dgm:t>
        <a:bodyPr/>
        <a:lstStyle/>
        <a:p>
          <a:pPr rtl="0"/>
          <a:r>
            <a:rPr lang="en-US" dirty="0"/>
            <a:t>· CD30</a:t>
          </a:r>
        </a:p>
      </dgm:t>
    </dgm:pt>
    <dgm:pt modelId="{7833074D-745E-4353-A293-AEC574088BED}" type="parTrans" cxnId="{2EE3D980-DCB6-4573-98EB-11C2B66145EC}">
      <dgm:prSet/>
      <dgm:spPr/>
      <dgm:t>
        <a:bodyPr/>
        <a:lstStyle/>
        <a:p>
          <a:endParaRPr lang="en-US"/>
        </a:p>
      </dgm:t>
    </dgm:pt>
    <dgm:pt modelId="{D25C4F8B-0577-4C4D-8D8A-3B95C6C41551}" type="sibTrans" cxnId="{2EE3D980-DCB6-4573-98EB-11C2B66145EC}">
      <dgm:prSet/>
      <dgm:spPr/>
      <dgm:t>
        <a:bodyPr/>
        <a:lstStyle/>
        <a:p>
          <a:endParaRPr lang="en-US"/>
        </a:p>
      </dgm:t>
    </dgm:pt>
    <dgm:pt modelId="{C3193E05-A279-4E12-BE20-89787F3516B0}">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dirty="0"/>
            <a:t>· S100</a:t>
          </a:r>
        </a:p>
        <a:p>
          <a:pPr defTabSz="1600200">
            <a:lnSpc>
              <a:spcPct val="90000"/>
            </a:lnSpc>
            <a:spcBef>
              <a:spcPct val="0"/>
            </a:spcBef>
            <a:spcAft>
              <a:spcPct val="35000"/>
            </a:spcAft>
          </a:pPr>
          <a:endParaRPr lang="en-US" dirty="0"/>
        </a:p>
      </dgm:t>
    </dgm:pt>
    <dgm:pt modelId="{E02F5D2E-5A8E-42CA-A8FB-F5512F7C5B90}" type="parTrans" cxnId="{20C61AD7-4A03-4183-B61B-9C3D1AB1066C}">
      <dgm:prSet/>
      <dgm:spPr/>
      <dgm:t>
        <a:bodyPr/>
        <a:lstStyle/>
        <a:p>
          <a:endParaRPr lang="en-US"/>
        </a:p>
      </dgm:t>
    </dgm:pt>
    <dgm:pt modelId="{C408F7CE-3D67-475B-AAAF-1B0EC44785A8}" type="sibTrans" cxnId="{20C61AD7-4A03-4183-B61B-9C3D1AB1066C}">
      <dgm:prSet/>
      <dgm:spPr/>
      <dgm:t>
        <a:bodyPr/>
        <a:lstStyle/>
        <a:p>
          <a:endParaRPr lang="en-US"/>
        </a:p>
      </dgm:t>
    </dgm:pt>
    <dgm:pt modelId="{AD5B33F7-8901-4A09-8F09-696C151B1162}">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dirty="0"/>
            <a:t>· Actin</a:t>
          </a:r>
        </a:p>
        <a:p>
          <a:pPr defTabSz="1600200">
            <a:lnSpc>
              <a:spcPct val="90000"/>
            </a:lnSpc>
            <a:spcBef>
              <a:spcPct val="0"/>
            </a:spcBef>
            <a:spcAft>
              <a:spcPct val="35000"/>
            </a:spcAft>
          </a:pPr>
          <a:endParaRPr lang="en-US" dirty="0"/>
        </a:p>
      </dgm:t>
    </dgm:pt>
    <dgm:pt modelId="{A00C77E8-BD21-43CF-BAF1-139ED474EBED}" type="parTrans" cxnId="{4A83ABA1-B6AA-433F-AC9A-CBCE32031B7B}">
      <dgm:prSet/>
      <dgm:spPr/>
      <dgm:t>
        <a:bodyPr/>
        <a:lstStyle/>
        <a:p>
          <a:endParaRPr lang="en-US"/>
        </a:p>
      </dgm:t>
    </dgm:pt>
    <dgm:pt modelId="{C0DB68C3-54E3-4EFA-AC6C-C41A7A9149C2}" type="sibTrans" cxnId="{4A83ABA1-B6AA-433F-AC9A-CBCE32031B7B}">
      <dgm:prSet/>
      <dgm:spPr/>
      <dgm:t>
        <a:bodyPr/>
        <a:lstStyle/>
        <a:p>
          <a:endParaRPr lang="en-US"/>
        </a:p>
      </dgm:t>
    </dgm:pt>
    <dgm:pt modelId="{C42F8916-0E32-4F7D-B2EB-548DA9A1139B}">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dirty="0" err="1"/>
            <a:t>Desmin</a:t>
          </a:r>
          <a:endParaRPr lang="en-US" dirty="0"/>
        </a:p>
        <a:p>
          <a:pPr defTabSz="1600200">
            <a:lnSpc>
              <a:spcPct val="90000"/>
            </a:lnSpc>
            <a:spcBef>
              <a:spcPct val="0"/>
            </a:spcBef>
            <a:spcAft>
              <a:spcPct val="35000"/>
            </a:spcAft>
          </a:pPr>
          <a:endParaRPr lang="en-US" dirty="0"/>
        </a:p>
      </dgm:t>
    </dgm:pt>
    <dgm:pt modelId="{A39FBB18-7E84-4B5B-9FBD-AA95BAC3FDD3}" type="parTrans" cxnId="{52208DB8-E0C4-4B7F-8EFA-C7058D1FF210}">
      <dgm:prSet/>
      <dgm:spPr/>
    </dgm:pt>
    <dgm:pt modelId="{BE0EF863-48E9-4211-A73F-A6CD58F9D36D}" type="sibTrans" cxnId="{52208DB8-E0C4-4B7F-8EFA-C7058D1FF210}">
      <dgm:prSet/>
      <dgm:spPr/>
    </dgm:pt>
    <dgm:pt modelId="{CDDF670A-11C8-4F0F-B4EC-9DFF8166CEE2}" type="pres">
      <dgm:prSet presAssocID="{861F853B-951F-4440-A3DB-4E7BD0DFAC4A}" presName="matrix" presStyleCnt="0">
        <dgm:presLayoutVars>
          <dgm:chMax val="1"/>
          <dgm:dir/>
          <dgm:resizeHandles val="exact"/>
        </dgm:presLayoutVars>
      </dgm:prSet>
      <dgm:spPr/>
    </dgm:pt>
    <dgm:pt modelId="{F0069869-1240-4499-9781-BD4E3B1CE140}" type="pres">
      <dgm:prSet presAssocID="{861F853B-951F-4440-A3DB-4E7BD0DFAC4A}" presName="diamond" presStyleLbl="bgShp" presStyleIdx="0" presStyleCnt="1"/>
      <dgm:spPr/>
    </dgm:pt>
    <dgm:pt modelId="{C4A10904-8098-4DA4-AFFC-33B4D7FF6562}" type="pres">
      <dgm:prSet presAssocID="{861F853B-951F-4440-A3DB-4E7BD0DFAC4A}" presName="quad1" presStyleLbl="node1" presStyleIdx="0" presStyleCnt="4">
        <dgm:presLayoutVars>
          <dgm:chMax val="0"/>
          <dgm:chPref val="0"/>
          <dgm:bulletEnabled val="1"/>
        </dgm:presLayoutVars>
      </dgm:prSet>
      <dgm:spPr/>
    </dgm:pt>
    <dgm:pt modelId="{00185CBC-2FA6-40B2-A9FD-71E5E4BFA529}" type="pres">
      <dgm:prSet presAssocID="{861F853B-951F-4440-A3DB-4E7BD0DFAC4A}" presName="quad2" presStyleLbl="node1" presStyleIdx="1" presStyleCnt="4">
        <dgm:presLayoutVars>
          <dgm:chMax val="0"/>
          <dgm:chPref val="0"/>
          <dgm:bulletEnabled val="1"/>
        </dgm:presLayoutVars>
      </dgm:prSet>
      <dgm:spPr/>
    </dgm:pt>
    <dgm:pt modelId="{A37937C7-A502-43C5-A651-AFD5C10AC829}" type="pres">
      <dgm:prSet presAssocID="{861F853B-951F-4440-A3DB-4E7BD0DFAC4A}" presName="quad3" presStyleLbl="node1" presStyleIdx="2" presStyleCnt="4">
        <dgm:presLayoutVars>
          <dgm:chMax val="0"/>
          <dgm:chPref val="0"/>
          <dgm:bulletEnabled val="1"/>
        </dgm:presLayoutVars>
      </dgm:prSet>
      <dgm:spPr/>
    </dgm:pt>
    <dgm:pt modelId="{9B2688AD-CDD8-4FDA-BF19-E2AE8E145B16}" type="pres">
      <dgm:prSet presAssocID="{861F853B-951F-4440-A3DB-4E7BD0DFAC4A}" presName="quad4" presStyleLbl="node1" presStyleIdx="3" presStyleCnt="4">
        <dgm:presLayoutVars>
          <dgm:chMax val="0"/>
          <dgm:chPref val="0"/>
          <dgm:bulletEnabled val="1"/>
        </dgm:presLayoutVars>
      </dgm:prSet>
      <dgm:spPr/>
    </dgm:pt>
  </dgm:ptLst>
  <dgm:cxnLst>
    <dgm:cxn modelId="{581B8038-71AB-46B5-940D-27DAB70DEE31}" type="presOf" srcId="{3778A3C6-454D-483C-968E-BE8C9F99189F}" destId="{C4A10904-8098-4DA4-AFFC-33B4D7FF6562}" srcOrd="0" destOrd="2" presId="urn:microsoft.com/office/officeart/2005/8/layout/matrix3"/>
    <dgm:cxn modelId="{44B56039-DD34-4DC4-BCC8-BF2DE2AC0CBD}" type="presOf" srcId="{C3193E05-A279-4E12-BE20-89787F3516B0}" destId="{00185CBC-2FA6-40B2-A9FD-71E5E4BFA529}" srcOrd="0" destOrd="0" presId="urn:microsoft.com/office/officeart/2005/8/layout/matrix3"/>
    <dgm:cxn modelId="{9EF20F5E-49D4-4FB4-B5EB-9BB51DF029AD}" srcId="{A8295399-5704-4C99-BE42-0E2834D40276}" destId="{88A8443D-8B24-405B-8DA4-AC3BD6E21A87}" srcOrd="0" destOrd="0" parTransId="{48C4ED1C-855E-4865-B59B-993C590EAE1A}" sibTransId="{871FEB14-07C7-4120-853D-E94B1303CB80}"/>
    <dgm:cxn modelId="{93D7A960-495B-42E6-A22A-72F087D2C07C}" type="presOf" srcId="{A8295399-5704-4C99-BE42-0E2834D40276}" destId="{C4A10904-8098-4DA4-AFFC-33B4D7FF6562}" srcOrd="0" destOrd="0" presId="urn:microsoft.com/office/officeart/2005/8/layout/matrix3"/>
    <dgm:cxn modelId="{2EE3D980-DCB6-4573-98EB-11C2B66145EC}" srcId="{A8295399-5704-4C99-BE42-0E2834D40276}" destId="{3778A3C6-454D-483C-968E-BE8C9F99189F}" srcOrd="1" destOrd="0" parTransId="{7833074D-745E-4353-A293-AEC574088BED}" sibTransId="{D25C4F8B-0577-4C4D-8D8A-3B95C6C41551}"/>
    <dgm:cxn modelId="{5850FA85-6AF7-4CBA-8E58-F4BCDD289ABF}" type="presOf" srcId="{AD5B33F7-8901-4A09-8F09-696C151B1162}" destId="{A37937C7-A502-43C5-A651-AFD5C10AC829}" srcOrd="0" destOrd="0" presId="urn:microsoft.com/office/officeart/2005/8/layout/matrix3"/>
    <dgm:cxn modelId="{4A83ABA1-B6AA-433F-AC9A-CBCE32031B7B}" srcId="{861F853B-951F-4440-A3DB-4E7BD0DFAC4A}" destId="{AD5B33F7-8901-4A09-8F09-696C151B1162}" srcOrd="2" destOrd="0" parTransId="{A00C77E8-BD21-43CF-BAF1-139ED474EBED}" sibTransId="{C0DB68C3-54E3-4EFA-AC6C-C41A7A9149C2}"/>
    <dgm:cxn modelId="{BE44B4A3-BD0F-4B83-A545-06AAAA124E5F}" type="presOf" srcId="{88A8443D-8B24-405B-8DA4-AC3BD6E21A87}" destId="{C4A10904-8098-4DA4-AFFC-33B4D7FF6562}" srcOrd="0" destOrd="1" presId="urn:microsoft.com/office/officeart/2005/8/layout/matrix3"/>
    <dgm:cxn modelId="{52208DB8-E0C4-4B7F-8EFA-C7058D1FF210}" srcId="{861F853B-951F-4440-A3DB-4E7BD0DFAC4A}" destId="{C42F8916-0E32-4F7D-B2EB-548DA9A1139B}" srcOrd="3" destOrd="0" parTransId="{A39FBB18-7E84-4B5B-9FBD-AA95BAC3FDD3}" sibTransId="{BE0EF863-48E9-4211-A73F-A6CD58F9D36D}"/>
    <dgm:cxn modelId="{67D06ABA-2B59-4473-ACF0-6FCA865241E1}" type="presOf" srcId="{C42F8916-0E32-4F7D-B2EB-548DA9A1139B}" destId="{9B2688AD-CDD8-4FDA-BF19-E2AE8E145B16}" srcOrd="0" destOrd="0" presId="urn:microsoft.com/office/officeart/2005/8/layout/matrix3"/>
    <dgm:cxn modelId="{1D1A9DCD-5836-4DE6-8083-6F17538DCE08}" type="presOf" srcId="{861F853B-951F-4440-A3DB-4E7BD0DFAC4A}" destId="{CDDF670A-11C8-4F0F-B4EC-9DFF8166CEE2}" srcOrd="0" destOrd="0" presId="urn:microsoft.com/office/officeart/2005/8/layout/matrix3"/>
    <dgm:cxn modelId="{20C61AD7-4A03-4183-B61B-9C3D1AB1066C}" srcId="{861F853B-951F-4440-A3DB-4E7BD0DFAC4A}" destId="{C3193E05-A279-4E12-BE20-89787F3516B0}" srcOrd="1" destOrd="0" parTransId="{E02F5D2E-5A8E-42CA-A8FB-F5512F7C5B90}" sibTransId="{C408F7CE-3D67-475B-AAAF-1B0EC44785A8}"/>
    <dgm:cxn modelId="{746CEFEC-0957-4C57-B381-B001A5B29E14}" srcId="{861F853B-951F-4440-A3DB-4E7BD0DFAC4A}" destId="{A8295399-5704-4C99-BE42-0E2834D40276}" srcOrd="0" destOrd="0" parTransId="{D97B19A1-F27C-4E63-986E-792DBFD9E6BC}" sibTransId="{D558EB45-8BC5-49AF-9346-724DB8ADB88A}"/>
    <dgm:cxn modelId="{C25FEBB8-77B4-4EB9-AC26-562C0F4261B4}" type="presParOf" srcId="{CDDF670A-11C8-4F0F-B4EC-9DFF8166CEE2}" destId="{F0069869-1240-4499-9781-BD4E3B1CE140}" srcOrd="0" destOrd="0" presId="urn:microsoft.com/office/officeart/2005/8/layout/matrix3"/>
    <dgm:cxn modelId="{F235901B-F3CD-43F9-A304-5C93A563C2B1}" type="presParOf" srcId="{CDDF670A-11C8-4F0F-B4EC-9DFF8166CEE2}" destId="{C4A10904-8098-4DA4-AFFC-33B4D7FF6562}" srcOrd="1" destOrd="0" presId="urn:microsoft.com/office/officeart/2005/8/layout/matrix3"/>
    <dgm:cxn modelId="{AF9E39F6-D2AE-4FA4-9F7C-5C999BF5458F}" type="presParOf" srcId="{CDDF670A-11C8-4F0F-B4EC-9DFF8166CEE2}" destId="{00185CBC-2FA6-40B2-A9FD-71E5E4BFA529}" srcOrd="2" destOrd="0" presId="urn:microsoft.com/office/officeart/2005/8/layout/matrix3"/>
    <dgm:cxn modelId="{FBEFD416-2DBB-4BFC-AA67-4B9FA1345B64}" type="presParOf" srcId="{CDDF670A-11C8-4F0F-B4EC-9DFF8166CEE2}" destId="{A37937C7-A502-43C5-A651-AFD5C10AC829}" srcOrd="3" destOrd="0" presId="urn:microsoft.com/office/officeart/2005/8/layout/matrix3"/>
    <dgm:cxn modelId="{894E002A-AC16-4D78-AF4E-76DB605BB768}" type="presParOf" srcId="{CDDF670A-11C8-4F0F-B4EC-9DFF8166CEE2}" destId="{9B2688AD-CDD8-4FDA-BF19-E2AE8E145B16}"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CBA44D4-C577-4D7C-9132-5C78E4B64C16}"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D54A1B28-D692-43AB-A06C-86DE898821BD}">
      <dgm:prSet/>
      <dgm:spPr/>
      <dgm:t>
        <a:bodyPr/>
        <a:lstStyle/>
        <a:p>
          <a:pPr rtl="0"/>
          <a:endParaRPr lang="en-US"/>
        </a:p>
      </dgm:t>
    </dgm:pt>
    <dgm:pt modelId="{3769F231-CD9F-4957-8188-693724FABC42}" type="parTrans" cxnId="{7CD3C53D-F6EA-4624-A924-4BD21D2D343E}">
      <dgm:prSet/>
      <dgm:spPr/>
      <dgm:t>
        <a:bodyPr/>
        <a:lstStyle/>
        <a:p>
          <a:endParaRPr lang="en-US"/>
        </a:p>
      </dgm:t>
    </dgm:pt>
    <dgm:pt modelId="{2A2A5715-77D2-45EF-8D91-C7189F36E512}" type="sibTrans" cxnId="{7CD3C53D-F6EA-4624-A924-4BD21D2D343E}">
      <dgm:prSet/>
      <dgm:spPr/>
      <dgm:t>
        <a:bodyPr/>
        <a:lstStyle/>
        <a:p>
          <a:endParaRPr lang="en-US"/>
        </a:p>
      </dgm:t>
    </dgm:pt>
    <dgm:pt modelId="{9E82B33E-2FA9-44AD-A384-2F67966D8A4A}">
      <dgm:prSet/>
      <dgm:spPr/>
      <dgm:t>
        <a:bodyPr/>
        <a:lstStyle/>
        <a:p>
          <a:pPr rtl="0"/>
          <a:r>
            <a:rPr lang="en-US" b="0" i="0" baseline="0"/>
            <a:t>· CK</a:t>
          </a:r>
          <a:endParaRPr lang="en-US"/>
        </a:p>
      </dgm:t>
    </dgm:pt>
    <dgm:pt modelId="{0525994B-B8EC-4E2F-92AB-053410C83FDC}" type="parTrans" cxnId="{8981F68F-5349-4FB4-ACFC-71457332A609}">
      <dgm:prSet/>
      <dgm:spPr/>
      <dgm:t>
        <a:bodyPr/>
        <a:lstStyle/>
        <a:p>
          <a:endParaRPr lang="en-US"/>
        </a:p>
      </dgm:t>
    </dgm:pt>
    <dgm:pt modelId="{31028262-D895-4F8A-AB06-28B388383228}" type="sibTrans" cxnId="{8981F68F-5349-4FB4-ACFC-71457332A609}">
      <dgm:prSet/>
      <dgm:spPr/>
      <dgm:t>
        <a:bodyPr/>
        <a:lstStyle/>
        <a:p>
          <a:endParaRPr lang="en-US"/>
        </a:p>
      </dgm:t>
    </dgm:pt>
    <dgm:pt modelId="{0E823BC7-7055-4C4B-B790-A0AA9D2593BE}">
      <dgm:prSet/>
      <dgm:spPr/>
      <dgm:t>
        <a:bodyPr/>
        <a:lstStyle/>
        <a:p>
          <a:pPr rtl="0"/>
          <a:r>
            <a:rPr lang="en-US" b="0" i="0" baseline="0"/>
            <a:t>· Desmin and/or myf-4</a:t>
          </a:r>
          <a:endParaRPr lang="en-US"/>
        </a:p>
      </dgm:t>
    </dgm:pt>
    <dgm:pt modelId="{5A56C460-B75C-40B2-9E8A-5610A57C8C32}" type="parTrans" cxnId="{9B5F1C54-A2B9-417E-B1A2-310BBA45B195}">
      <dgm:prSet/>
      <dgm:spPr/>
      <dgm:t>
        <a:bodyPr/>
        <a:lstStyle/>
        <a:p>
          <a:endParaRPr lang="en-US"/>
        </a:p>
      </dgm:t>
    </dgm:pt>
    <dgm:pt modelId="{FA44107B-AF99-4AFB-A1CF-99DD55018DD4}" type="sibTrans" cxnId="{9B5F1C54-A2B9-417E-B1A2-310BBA45B195}">
      <dgm:prSet/>
      <dgm:spPr/>
      <dgm:t>
        <a:bodyPr/>
        <a:lstStyle/>
        <a:p>
          <a:endParaRPr lang="en-US"/>
        </a:p>
      </dgm:t>
    </dgm:pt>
    <dgm:pt modelId="{FDF6F7C3-FA8B-4B18-900F-7EE49AC89651}">
      <dgm:prSet/>
      <dgm:spPr/>
      <dgm:t>
        <a:bodyPr/>
        <a:lstStyle/>
        <a:p>
          <a:pPr rtl="0"/>
          <a:r>
            <a:rPr lang="en-US" b="0" i="0" baseline="0"/>
            <a:t>· CD99</a:t>
          </a:r>
          <a:endParaRPr lang="en-US"/>
        </a:p>
      </dgm:t>
    </dgm:pt>
    <dgm:pt modelId="{ED394EDB-89F5-45DB-B50E-029C570EA7F3}" type="parTrans" cxnId="{EC11AF9F-738E-475E-9970-42CDF73D6BF3}">
      <dgm:prSet/>
      <dgm:spPr/>
      <dgm:t>
        <a:bodyPr/>
        <a:lstStyle/>
        <a:p>
          <a:endParaRPr lang="en-US"/>
        </a:p>
      </dgm:t>
    </dgm:pt>
    <dgm:pt modelId="{674539F6-BB07-4AED-8F78-C4D99F7BBCCE}" type="sibTrans" cxnId="{EC11AF9F-738E-475E-9970-42CDF73D6BF3}">
      <dgm:prSet/>
      <dgm:spPr/>
      <dgm:t>
        <a:bodyPr/>
        <a:lstStyle/>
        <a:p>
          <a:endParaRPr lang="en-US"/>
        </a:p>
      </dgm:t>
    </dgm:pt>
    <dgm:pt modelId="{0854DB71-8EFD-47AB-9124-7DDC973C682B}">
      <dgm:prSet/>
      <dgm:spPr/>
      <dgm:t>
        <a:bodyPr/>
        <a:lstStyle/>
        <a:p>
          <a:pPr rtl="0"/>
          <a:r>
            <a:rPr lang="en-US" b="0" i="0" baseline="0"/>
            <a:t>· S100</a:t>
          </a:r>
          <a:endParaRPr lang="en-US"/>
        </a:p>
      </dgm:t>
    </dgm:pt>
    <dgm:pt modelId="{71B019A9-E09C-4B45-9BC3-B074EF0F0900}" type="parTrans" cxnId="{FAFE0AC4-88E5-414E-94B1-1C28B1BAB9F8}">
      <dgm:prSet/>
      <dgm:spPr/>
      <dgm:t>
        <a:bodyPr/>
        <a:lstStyle/>
        <a:p>
          <a:endParaRPr lang="en-US"/>
        </a:p>
      </dgm:t>
    </dgm:pt>
    <dgm:pt modelId="{26024C2C-ADFF-49CE-A77A-C27DB0FA9FDB}" type="sibTrans" cxnId="{FAFE0AC4-88E5-414E-94B1-1C28B1BAB9F8}">
      <dgm:prSet/>
      <dgm:spPr/>
      <dgm:t>
        <a:bodyPr/>
        <a:lstStyle/>
        <a:p>
          <a:endParaRPr lang="en-US"/>
        </a:p>
      </dgm:t>
    </dgm:pt>
    <dgm:pt modelId="{97063D6D-E139-4EEB-9054-5E720767AC8D}" type="pres">
      <dgm:prSet presAssocID="{3CBA44D4-C577-4D7C-9132-5C78E4B64C16}" presName="Name0" presStyleCnt="0">
        <dgm:presLayoutVars>
          <dgm:dir/>
          <dgm:animLvl val="lvl"/>
          <dgm:resizeHandles val="exact"/>
        </dgm:presLayoutVars>
      </dgm:prSet>
      <dgm:spPr/>
    </dgm:pt>
    <dgm:pt modelId="{6C34C333-8205-4315-B54B-088C9D74818F}" type="pres">
      <dgm:prSet presAssocID="{D54A1B28-D692-43AB-A06C-86DE898821BD}" presName="linNode" presStyleCnt="0"/>
      <dgm:spPr/>
    </dgm:pt>
    <dgm:pt modelId="{A72C5378-4806-466A-B76F-C60C2F0142CD}" type="pres">
      <dgm:prSet presAssocID="{D54A1B28-D692-43AB-A06C-86DE898821BD}" presName="parentText" presStyleLbl="node1" presStyleIdx="0" presStyleCnt="1">
        <dgm:presLayoutVars>
          <dgm:chMax val="1"/>
          <dgm:bulletEnabled val="1"/>
        </dgm:presLayoutVars>
      </dgm:prSet>
      <dgm:spPr/>
    </dgm:pt>
    <dgm:pt modelId="{A8204BD7-8525-431E-A817-65B16C47022A}" type="pres">
      <dgm:prSet presAssocID="{D54A1B28-D692-43AB-A06C-86DE898821BD}" presName="descendantText" presStyleLbl="alignAccFollowNode1" presStyleIdx="0" presStyleCnt="1">
        <dgm:presLayoutVars>
          <dgm:bulletEnabled val="1"/>
        </dgm:presLayoutVars>
      </dgm:prSet>
      <dgm:spPr/>
    </dgm:pt>
  </dgm:ptLst>
  <dgm:cxnLst>
    <dgm:cxn modelId="{D481E512-FB41-4D5C-BE1D-BBDCC0170B4F}" type="presOf" srcId="{9E82B33E-2FA9-44AD-A384-2F67966D8A4A}" destId="{A8204BD7-8525-431E-A817-65B16C47022A}" srcOrd="0" destOrd="0" presId="urn:microsoft.com/office/officeart/2005/8/layout/vList5"/>
    <dgm:cxn modelId="{77C0EE1A-6F9C-4524-BEA6-D09039DD85A2}" type="presOf" srcId="{0854DB71-8EFD-47AB-9124-7DDC973C682B}" destId="{A8204BD7-8525-431E-A817-65B16C47022A}" srcOrd="0" destOrd="3" presId="urn:microsoft.com/office/officeart/2005/8/layout/vList5"/>
    <dgm:cxn modelId="{7CD3C53D-F6EA-4624-A924-4BD21D2D343E}" srcId="{3CBA44D4-C577-4D7C-9132-5C78E4B64C16}" destId="{D54A1B28-D692-43AB-A06C-86DE898821BD}" srcOrd="0" destOrd="0" parTransId="{3769F231-CD9F-4957-8188-693724FABC42}" sibTransId="{2A2A5715-77D2-45EF-8D91-C7189F36E512}"/>
    <dgm:cxn modelId="{FE50D440-4C96-4BCA-A6D8-DD01B98E30E5}" type="presOf" srcId="{D54A1B28-D692-43AB-A06C-86DE898821BD}" destId="{A72C5378-4806-466A-B76F-C60C2F0142CD}" srcOrd="0" destOrd="0" presId="urn:microsoft.com/office/officeart/2005/8/layout/vList5"/>
    <dgm:cxn modelId="{9B5F1C54-A2B9-417E-B1A2-310BBA45B195}" srcId="{D54A1B28-D692-43AB-A06C-86DE898821BD}" destId="{0E823BC7-7055-4C4B-B790-A0AA9D2593BE}" srcOrd="1" destOrd="0" parTransId="{5A56C460-B75C-40B2-9E8A-5610A57C8C32}" sibTransId="{FA44107B-AF99-4AFB-A1CF-99DD55018DD4}"/>
    <dgm:cxn modelId="{A86E258B-43C7-47A6-A6FB-B3D791C6595C}" type="presOf" srcId="{0E823BC7-7055-4C4B-B790-A0AA9D2593BE}" destId="{A8204BD7-8525-431E-A817-65B16C47022A}" srcOrd="0" destOrd="1" presId="urn:microsoft.com/office/officeart/2005/8/layout/vList5"/>
    <dgm:cxn modelId="{8981F68F-5349-4FB4-ACFC-71457332A609}" srcId="{D54A1B28-D692-43AB-A06C-86DE898821BD}" destId="{9E82B33E-2FA9-44AD-A384-2F67966D8A4A}" srcOrd="0" destOrd="0" parTransId="{0525994B-B8EC-4E2F-92AB-053410C83FDC}" sibTransId="{31028262-D895-4F8A-AB06-28B388383228}"/>
    <dgm:cxn modelId="{EC11AF9F-738E-475E-9970-42CDF73D6BF3}" srcId="{D54A1B28-D692-43AB-A06C-86DE898821BD}" destId="{FDF6F7C3-FA8B-4B18-900F-7EE49AC89651}" srcOrd="2" destOrd="0" parTransId="{ED394EDB-89F5-45DB-B50E-029C570EA7F3}" sibTransId="{674539F6-BB07-4AED-8F78-C4D99F7BBCCE}"/>
    <dgm:cxn modelId="{1707C5BA-0281-4013-B8D2-3215C36122B9}" type="presOf" srcId="{FDF6F7C3-FA8B-4B18-900F-7EE49AC89651}" destId="{A8204BD7-8525-431E-A817-65B16C47022A}" srcOrd="0" destOrd="2" presId="urn:microsoft.com/office/officeart/2005/8/layout/vList5"/>
    <dgm:cxn modelId="{75060AC4-9BAF-4494-9F58-3951E99313FD}" type="presOf" srcId="{3CBA44D4-C577-4D7C-9132-5C78E4B64C16}" destId="{97063D6D-E139-4EEB-9054-5E720767AC8D}" srcOrd="0" destOrd="0" presId="urn:microsoft.com/office/officeart/2005/8/layout/vList5"/>
    <dgm:cxn modelId="{FAFE0AC4-88E5-414E-94B1-1C28B1BAB9F8}" srcId="{D54A1B28-D692-43AB-A06C-86DE898821BD}" destId="{0854DB71-8EFD-47AB-9124-7DDC973C682B}" srcOrd="3" destOrd="0" parTransId="{71B019A9-E09C-4B45-9BC3-B074EF0F0900}" sibTransId="{26024C2C-ADFF-49CE-A77A-C27DB0FA9FDB}"/>
    <dgm:cxn modelId="{D7092C44-70EE-488F-A0EF-2B7D9E57F6ED}" type="presParOf" srcId="{97063D6D-E139-4EEB-9054-5E720767AC8D}" destId="{6C34C333-8205-4315-B54B-088C9D74818F}" srcOrd="0" destOrd="0" presId="urn:microsoft.com/office/officeart/2005/8/layout/vList5"/>
    <dgm:cxn modelId="{7F233D7C-A827-4135-A53C-4E8CED689DF3}" type="presParOf" srcId="{6C34C333-8205-4315-B54B-088C9D74818F}" destId="{A72C5378-4806-466A-B76F-C60C2F0142CD}" srcOrd="0" destOrd="0" presId="urn:microsoft.com/office/officeart/2005/8/layout/vList5"/>
    <dgm:cxn modelId="{5CA41E8B-808A-4EF2-9593-EFAB2C045245}" type="presParOf" srcId="{6C34C333-8205-4315-B54B-088C9D74818F}" destId="{A8204BD7-8525-431E-A817-65B16C47022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D0142B-B8EB-4861-B439-30C7FD8FDE31}"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n-US"/>
        </a:p>
      </dgm:t>
    </dgm:pt>
    <dgm:pt modelId="{B78D6332-62C5-43A0-BBB1-B4A22FC9ADD5}">
      <dgm:prSet custT="1"/>
      <dgm:spPr/>
      <dgm:t>
        <a:bodyPr/>
        <a:lstStyle/>
        <a:p>
          <a:pPr rtl="0"/>
          <a:r>
            <a:rPr lang="en-US" sz="1000" dirty="0"/>
            <a:t>· </a:t>
          </a:r>
          <a:r>
            <a:rPr lang="en-US" sz="1600" dirty="0"/>
            <a:t>S-100</a:t>
          </a:r>
        </a:p>
        <a:p>
          <a:pPr rtl="0"/>
          <a:r>
            <a:rPr lang="en-US" sz="1800" dirty="0">
              <a:solidFill>
                <a:srgbClr val="FF0000"/>
              </a:solidFill>
            </a:rPr>
            <a:t>Cytoplasmic</a:t>
          </a:r>
        </a:p>
      </dgm:t>
    </dgm:pt>
    <dgm:pt modelId="{D68E2218-783D-4752-AABE-16F7B81560C1}" type="parTrans" cxnId="{BE18275F-D63D-43B2-B4D4-A86C84E65B5C}">
      <dgm:prSet/>
      <dgm:spPr/>
      <dgm:t>
        <a:bodyPr/>
        <a:lstStyle/>
        <a:p>
          <a:endParaRPr lang="en-US"/>
        </a:p>
      </dgm:t>
    </dgm:pt>
    <dgm:pt modelId="{F3A8BCFF-5437-496D-AE47-EC254D93E295}" type="sibTrans" cxnId="{BE18275F-D63D-43B2-B4D4-A86C84E65B5C}">
      <dgm:prSet/>
      <dgm:spPr/>
      <dgm:t>
        <a:bodyPr/>
        <a:lstStyle/>
        <a:p>
          <a:endParaRPr lang="en-US"/>
        </a:p>
      </dgm:t>
    </dgm:pt>
    <dgm:pt modelId="{B1411C63-3989-43BD-B53E-2566E795EE45}">
      <dgm:prSet custT="1"/>
      <dgm:spPr/>
      <dgm:t>
        <a:bodyPr/>
        <a:lstStyle/>
        <a:p>
          <a:pPr rtl="0"/>
          <a:r>
            <a:rPr lang="en-US" sz="900" dirty="0"/>
            <a:t>· </a:t>
          </a:r>
          <a:r>
            <a:rPr lang="en-US" sz="1400" dirty="0" err="1"/>
            <a:t>Melan</a:t>
          </a:r>
          <a:r>
            <a:rPr lang="en-US" sz="1400" dirty="0"/>
            <a:t> –A </a:t>
          </a:r>
        </a:p>
        <a:p>
          <a:pPr rtl="0"/>
          <a:r>
            <a:rPr lang="en-US" sz="1800" dirty="0">
              <a:solidFill>
                <a:srgbClr val="FF0000"/>
              </a:solidFill>
            </a:rPr>
            <a:t>Cytoplasmic</a:t>
          </a:r>
        </a:p>
      </dgm:t>
    </dgm:pt>
    <dgm:pt modelId="{267EDC75-54E4-436C-B306-71D8DC900771}" type="parTrans" cxnId="{720A7B2F-6FCE-49A0-8DB1-85674AEAE20C}">
      <dgm:prSet/>
      <dgm:spPr/>
      <dgm:t>
        <a:bodyPr/>
        <a:lstStyle/>
        <a:p>
          <a:endParaRPr lang="en-US"/>
        </a:p>
      </dgm:t>
    </dgm:pt>
    <dgm:pt modelId="{F5999ABF-01A6-4730-BB90-9DB501541E56}" type="sibTrans" cxnId="{720A7B2F-6FCE-49A0-8DB1-85674AEAE20C}">
      <dgm:prSet/>
      <dgm:spPr/>
      <dgm:t>
        <a:bodyPr/>
        <a:lstStyle/>
        <a:p>
          <a:endParaRPr lang="en-US"/>
        </a:p>
      </dgm:t>
    </dgm:pt>
    <dgm:pt modelId="{FAD2CE90-A604-4DE1-85C9-163F41D4DC09}">
      <dgm:prSet/>
      <dgm:spPr/>
      <dgm:t>
        <a:bodyPr/>
        <a:lstStyle/>
        <a:p>
          <a:pPr rtl="0"/>
          <a:r>
            <a:rPr lang="en-US"/>
            <a:t>· Mart -1</a:t>
          </a:r>
        </a:p>
      </dgm:t>
    </dgm:pt>
    <dgm:pt modelId="{886B33F9-2DC0-49BD-87A3-350856D6F680}" type="parTrans" cxnId="{76D2FDAC-350C-401E-B661-4F695D9A0767}">
      <dgm:prSet/>
      <dgm:spPr/>
      <dgm:t>
        <a:bodyPr/>
        <a:lstStyle/>
        <a:p>
          <a:endParaRPr lang="en-US"/>
        </a:p>
      </dgm:t>
    </dgm:pt>
    <dgm:pt modelId="{11D7EBCF-9C5F-4881-9954-19B5AE90F2C3}" type="sibTrans" cxnId="{76D2FDAC-350C-401E-B661-4F695D9A0767}">
      <dgm:prSet/>
      <dgm:spPr/>
      <dgm:t>
        <a:bodyPr/>
        <a:lstStyle/>
        <a:p>
          <a:endParaRPr lang="en-US"/>
        </a:p>
      </dgm:t>
    </dgm:pt>
    <dgm:pt modelId="{5EF97B01-B423-4D1D-9144-A84838852736}">
      <dgm:prSet/>
      <dgm:spPr/>
      <dgm:t>
        <a:bodyPr/>
        <a:lstStyle/>
        <a:p>
          <a:pPr rtl="0"/>
          <a:r>
            <a:rPr lang="en-US"/>
            <a:t>· HMB - 45</a:t>
          </a:r>
        </a:p>
      </dgm:t>
    </dgm:pt>
    <dgm:pt modelId="{0A5F1D99-792F-4505-8FBA-19D7C59080B9}" type="parTrans" cxnId="{6DF0D196-5099-4857-98FC-0291210AA7BE}">
      <dgm:prSet/>
      <dgm:spPr/>
      <dgm:t>
        <a:bodyPr/>
        <a:lstStyle/>
        <a:p>
          <a:endParaRPr lang="en-US"/>
        </a:p>
      </dgm:t>
    </dgm:pt>
    <dgm:pt modelId="{DC949B6F-3F6C-4596-A178-3E315F326EA1}" type="sibTrans" cxnId="{6DF0D196-5099-4857-98FC-0291210AA7BE}">
      <dgm:prSet/>
      <dgm:spPr/>
      <dgm:t>
        <a:bodyPr/>
        <a:lstStyle/>
        <a:p>
          <a:endParaRPr lang="en-US"/>
        </a:p>
      </dgm:t>
    </dgm:pt>
    <dgm:pt modelId="{D5793AFD-8423-4CE9-B36F-46AFD301D96E}">
      <dgm:prSet custT="1"/>
      <dgm:spPr/>
      <dgm:t>
        <a:bodyPr/>
        <a:lstStyle/>
        <a:p>
          <a:pPr rtl="0"/>
          <a:r>
            <a:rPr lang="en-US" sz="600" dirty="0"/>
            <a:t>· </a:t>
          </a:r>
          <a:r>
            <a:rPr lang="en-US" sz="1400" b="1" dirty="0" err="1"/>
            <a:t>Tyrosinase</a:t>
          </a:r>
          <a:endParaRPr lang="en-US" sz="1400" b="1" dirty="0"/>
        </a:p>
        <a:p>
          <a:pPr rtl="0"/>
          <a:endParaRPr lang="en-US" sz="600" dirty="0"/>
        </a:p>
        <a:p>
          <a:pPr rtl="0"/>
          <a:r>
            <a:rPr lang="en-US" sz="1600" dirty="0">
              <a:solidFill>
                <a:srgbClr val="FF0000"/>
              </a:solidFill>
            </a:rPr>
            <a:t>Cytoplasmic</a:t>
          </a:r>
        </a:p>
      </dgm:t>
    </dgm:pt>
    <dgm:pt modelId="{6A5B3EC8-B003-4DEC-9ADF-88E91BA0A050}" type="parTrans" cxnId="{D7BE3A46-EE88-4A69-891A-1B04C3795EBA}">
      <dgm:prSet/>
      <dgm:spPr/>
      <dgm:t>
        <a:bodyPr/>
        <a:lstStyle/>
        <a:p>
          <a:endParaRPr lang="en-US"/>
        </a:p>
      </dgm:t>
    </dgm:pt>
    <dgm:pt modelId="{C1952EEE-F540-4E70-8580-BF58E70F80A0}" type="sibTrans" cxnId="{D7BE3A46-EE88-4A69-891A-1B04C3795EBA}">
      <dgm:prSet/>
      <dgm:spPr/>
      <dgm:t>
        <a:bodyPr/>
        <a:lstStyle/>
        <a:p>
          <a:endParaRPr lang="en-US"/>
        </a:p>
      </dgm:t>
    </dgm:pt>
    <dgm:pt modelId="{52173250-DD74-469C-B69A-FBD935E7E377}" type="pres">
      <dgm:prSet presAssocID="{16D0142B-B8EB-4861-B439-30C7FD8FDE31}" presName="compositeShape" presStyleCnt="0">
        <dgm:presLayoutVars>
          <dgm:dir/>
          <dgm:resizeHandles/>
        </dgm:presLayoutVars>
      </dgm:prSet>
      <dgm:spPr/>
    </dgm:pt>
    <dgm:pt modelId="{72313275-8722-4A89-BC11-D21CDCB973C5}" type="pres">
      <dgm:prSet presAssocID="{16D0142B-B8EB-4861-B439-30C7FD8FDE31}" presName="pyramid" presStyleLbl="node1" presStyleIdx="0" presStyleCnt="1"/>
      <dgm:spPr/>
    </dgm:pt>
    <dgm:pt modelId="{3FEAC4F0-829A-4C43-A161-70DD8B38CFE2}" type="pres">
      <dgm:prSet presAssocID="{16D0142B-B8EB-4861-B439-30C7FD8FDE31}" presName="theList" presStyleCnt="0"/>
      <dgm:spPr/>
    </dgm:pt>
    <dgm:pt modelId="{8D458697-C84C-46E6-BEC4-AEB9FF0E4C75}" type="pres">
      <dgm:prSet presAssocID="{B78D6332-62C5-43A0-BBB1-B4A22FC9ADD5}" presName="aNode" presStyleLbl="fgAcc1" presStyleIdx="0" presStyleCnt="5" custScaleX="189142" custScaleY="140180" custLinFactY="-58618" custLinFactNeighborX="-1623" custLinFactNeighborY="-100000">
        <dgm:presLayoutVars>
          <dgm:bulletEnabled val="1"/>
        </dgm:presLayoutVars>
      </dgm:prSet>
      <dgm:spPr/>
    </dgm:pt>
    <dgm:pt modelId="{968D2F14-8E98-4AA8-B433-99B8E928A674}" type="pres">
      <dgm:prSet presAssocID="{B78D6332-62C5-43A0-BBB1-B4A22FC9ADD5}" presName="aSpace" presStyleCnt="0"/>
      <dgm:spPr/>
    </dgm:pt>
    <dgm:pt modelId="{999B1D9B-0591-4AD0-B6F3-91EABD4DC512}" type="pres">
      <dgm:prSet presAssocID="{B1411C63-3989-43BD-B53E-2566E795EE45}" presName="aNode" presStyleLbl="fgAcc1" presStyleIdx="1" presStyleCnt="5" custScaleX="187622" custScaleY="154908" custLinFactY="-19827" custLinFactNeighborX="48153" custLinFactNeighborY="-100000">
        <dgm:presLayoutVars>
          <dgm:bulletEnabled val="1"/>
        </dgm:presLayoutVars>
      </dgm:prSet>
      <dgm:spPr/>
    </dgm:pt>
    <dgm:pt modelId="{9887A2DF-511F-490B-92E1-73310CE18E75}" type="pres">
      <dgm:prSet presAssocID="{B1411C63-3989-43BD-B53E-2566E795EE45}" presName="aSpace" presStyleCnt="0"/>
      <dgm:spPr/>
    </dgm:pt>
    <dgm:pt modelId="{CE423440-0C94-4EDF-907B-E886FE92EF42}" type="pres">
      <dgm:prSet presAssocID="{FAD2CE90-A604-4DE1-85C9-163F41D4DC09}" presName="aNode" presStyleLbl="fgAcc1" presStyleIdx="2" presStyleCnt="5" custLinFactY="-13361" custLinFactNeighborX="-49235" custLinFactNeighborY="-100000">
        <dgm:presLayoutVars>
          <dgm:bulletEnabled val="1"/>
        </dgm:presLayoutVars>
      </dgm:prSet>
      <dgm:spPr/>
    </dgm:pt>
    <dgm:pt modelId="{0C34C92D-2B33-4F6C-A4A2-42D5B38CA2AA}" type="pres">
      <dgm:prSet presAssocID="{FAD2CE90-A604-4DE1-85C9-163F41D4DC09}" presName="aSpace" presStyleCnt="0"/>
      <dgm:spPr/>
    </dgm:pt>
    <dgm:pt modelId="{ABF76DE0-CF73-4FD6-9409-687DA996E41A}" type="pres">
      <dgm:prSet presAssocID="{5EF97B01-B423-4D1D-9144-A84838852736}" presName="aNode" presStyleLbl="fgAcc1" presStyleIdx="3" presStyleCnt="5" custLinFactY="-6896" custLinFactNeighborX="36250" custLinFactNeighborY="-100000">
        <dgm:presLayoutVars>
          <dgm:bulletEnabled val="1"/>
        </dgm:presLayoutVars>
      </dgm:prSet>
      <dgm:spPr/>
    </dgm:pt>
    <dgm:pt modelId="{2E6DB015-19DB-4274-804B-847A82BB87D2}" type="pres">
      <dgm:prSet presAssocID="{5EF97B01-B423-4D1D-9144-A84838852736}" presName="aSpace" presStyleCnt="0"/>
      <dgm:spPr/>
    </dgm:pt>
    <dgm:pt modelId="{6A2590DA-EA34-4E53-84A5-EE16CA52E7AB}" type="pres">
      <dgm:prSet presAssocID="{D5793AFD-8423-4CE9-B36F-46AFD301D96E}" presName="aNode" presStyleLbl="fgAcc1" presStyleIdx="4" presStyleCnt="5" custScaleX="214820" custScaleY="177726" custLinFactY="10129" custLinFactNeighborX="-19477" custLinFactNeighborY="100000">
        <dgm:presLayoutVars>
          <dgm:bulletEnabled val="1"/>
        </dgm:presLayoutVars>
      </dgm:prSet>
      <dgm:spPr/>
    </dgm:pt>
    <dgm:pt modelId="{5E3130B7-5F86-4D83-A321-73E3549E0E06}" type="pres">
      <dgm:prSet presAssocID="{D5793AFD-8423-4CE9-B36F-46AFD301D96E}" presName="aSpace" presStyleCnt="0"/>
      <dgm:spPr/>
    </dgm:pt>
  </dgm:ptLst>
  <dgm:cxnLst>
    <dgm:cxn modelId="{DD387E13-13C2-44A6-B51C-015BD4FE4C58}" type="presOf" srcId="{B1411C63-3989-43BD-B53E-2566E795EE45}" destId="{999B1D9B-0591-4AD0-B6F3-91EABD4DC512}" srcOrd="0" destOrd="0" presId="urn:microsoft.com/office/officeart/2005/8/layout/pyramid2"/>
    <dgm:cxn modelId="{720A7B2F-6FCE-49A0-8DB1-85674AEAE20C}" srcId="{16D0142B-B8EB-4861-B439-30C7FD8FDE31}" destId="{B1411C63-3989-43BD-B53E-2566E795EE45}" srcOrd="1" destOrd="0" parTransId="{267EDC75-54E4-436C-B306-71D8DC900771}" sibTransId="{F5999ABF-01A6-4730-BB90-9DB501541E56}"/>
    <dgm:cxn modelId="{BE18275F-D63D-43B2-B4D4-A86C84E65B5C}" srcId="{16D0142B-B8EB-4861-B439-30C7FD8FDE31}" destId="{B78D6332-62C5-43A0-BBB1-B4A22FC9ADD5}" srcOrd="0" destOrd="0" parTransId="{D68E2218-783D-4752-AABE-16F7B81560C1}" sibTransId="{F3A8BCFF-5437-496D-AE47-EC254D93E295}"/>
    <dgm:cxn modelId="{D7BE3A46-EE88-4A69-891A-1B04C3795EBA}" srcId="{16D0142B-B8EB-4861-B439-30C7FD8FDE31}" destId="{D5793AFD-8423-4CE9-B36F-46AFD301D96E}" srcOrd="4" destOrd="0" parTransId="{6A5B3EC8-B003-4DEC-9ADF-88E91BA0A050}" sibTransId="{C1952EEE-F540-4E70-8580-BF58E70F80A0}"/>
    <dgm:cxn modelId="{68DDBA4F-0A59-442C-9907-D1D8E864281A}" type="presOf" srcId="{B78D6332-62C5-43A0-BBB1-B4A22FC9ADD5}" destId="{8D458697-C84C-46E6-BEC4-AEB9FF0E4C75}" srcOrd="0" destOrd="0" presId="urn:microsoft.com/office/officeart/2005/8/layout/pyramid2"/>
    <dgm:cxn modelId="{82EF5E51-FDC3-46A1-B601-65EF08EB8734}" type="presOf" srcId="{D5793AFD-8423-4CE9-B36F-46AFD301D96E}" destId="{6A2590DA-EA34-4E53-84A5-EE16CA52E7AB}" srcOrd="0" destOrd="0" presId="urn:microsoft.com/office/officeart/2005/8/layout/pyramid2"/>
    <dgm:cxn modelId="{6DF0D196-5099-4857-98FC-0291210AA7BE}" srcId="{16D0142B-B8EB-4861-B439-30C7FD8FDE31}" destId="{5EF97B01-B423-4D1D-9144-A84838852736}" srcOrd="3" destOrd="0" parTransId="{0A5F1D99-792F-4505-8FBA-19D7C59080B9}" sibTransId="{DC949B6F-3F6C-4596-A178-3E315F326EA1}"/>
    <dgm:cxn modelId="{76D2FDAC-350C-401E-B661-4F695D9A0767}" srcId="{16D0142B-B8EB-4861-B439-30C7FD8FDE31}" destId="{FAD2CE90-A604-4DE1-85C9-163F41D4DC09}" srcOrd="2" destOrd="0" parTransId="{886B33F9-2DC0-49BD-87A3-350856D6F680}" sibTransId="{11D7EBCF-9C5F-4881-9954-19B5AE90F2C3}"/>
    <dgm:cxn modelId="{92063CCC-C980-404F-97B2-BCE825079016}" type="presOf" srcId="{FAD2CE90-A604-4DE1-85C9-163F41D4DC09}" destId="{CE423440-0C94-4EDF-907B-E886FE92EF42}" srcOrd="0" destOrd="0" presId="urn:microsoft.com/office/officeart/2005/8/layout/pyramid2"/>
    <dgm:cxn modelId="{CFBB81EC-5076-42DB-B5C5-ABF4E2FD69B3}" type="presOf" srcId="{16D0142B-B8EB-4861-B439-30C7FD8FDE31}" destId="{52173250-DD74-469C-B69A-FBD935E7E377}" srcOrd="0" destOrd="0" presId="urn:microsoft.com/office/officeart/2005/8/layout/pyramid2"/>
    <dgm:cxn modelId="{DBD4D7F3-A762-46BE-928E-E91BDE307C3A}" type="presOf" srcId="{5EF97B01-B423-4D1D-9144-A84838852736}" destId="{ABF76DE0-CF73-4FD6-9409-687DA996E41A}" srcOrd="0" destOrd="0" presId="urn:microsoft.com/office/officeart/2005/8/layout/pyramid2"/>
    <dgm:cxn modelId="{0EEFD9BA-D2E2-41C9-BF42-525608D4AF59}" type="presParOf" srcId="{52173250-DD74-469C-B69A-FBD935E7E377}" destId="{72313275-8722-4A89-BC11-D21CDCB973C5}" srcOrd="0" destOrd="0" presId="urn:microsoft.com/office/officeart/2005/8/layout/pyramid2"/>
    <dgm:cxn modelId="{5660FFCD-9F81-4EA9-ABAB-42020641C6FE}" type="presParOf" srcId="{52173250-DD74-469C-B69A-FBD935E7E377}" destId="{3FEAC4F0-829A-4C43-A161-70DD8B38CFE2}" srcOrd="1" destOrd="0" presId="urn:microsoft.com/office/officeart/2005/8/layout/pyramid2"/>
    <dgm:cxn modelId="{20E9F37C-AE5C-4C58-B073-49CBF1F5648A}" type="presParOf" srcId="{3FEAC4F0-829A-4C43-A161-70DD8B38CFE2}" destId="{8D458697-C84C-46E6-BEC4-AEB9FF0E4C75}" srcOrd="0" destOrd="0" presId="urn:microsoft.com/office/officeart/2005/8/layout/pyramid2"/>
    <dgm:cxn modelId="{FF014F51-258A-4846-9543-B4A62FA1681E}" type="presParOf" srcId="{3FEAC4F0-829A-4C43-A161-70DD8B38CFE2}" destId="{968D2F14-8E98-4AA8-B433-99B8E928A674}" srcOrd="1" destOrd="0" presId="urn:microsoft.com/office/officeart/2005/8/layout/pyramid2"/>
    <dgm:cxn modelId="{5B51443D-9960-49CE-8433-46B65F244815}" type="presParOf" srcId="{3FEAC4F0-829A-4C43-A161-70DD8B38CFE2}" destId="{999B1D9B-0591-4AD0-B6F3-91EABD4DC512}" srcOrd="2" destOrd="0" presId="urn:microsoft.com/office/officeart/2005/8/layout/pyramid2"/>
    <dgm:cxn modelId="{28995F6F-4C4D-4BEB-9271-9561F3E21093}" type="presParOf" srcId="{3FEAC4F0-829A-4C43-A161-70DD8B38CFE2}" destId="{9887A2DF-511F-490B-92E1-73310CE18E75}" srcOrd="3" destOrd="0" presId="urn:microsoft.com/office/officeart/2005/8/layout/pyramid2"/>
    <dgm:cxn modelId="{9BD06585-08C6-418F-AE74-C44D7098D888}" type="presParOf" srcId="{3FEAC4F0-829A-4C43-A161-70DD8B38CFE2}" destId="{CE423440-0C94-4EDF-907B-E886FE92EF42}" srcOrd="4" destOrd="0" presId="urn:microsoft.com/office/officeart/2005/8/layout/pyramid2"/>
    <dgm:cxn modelId="{0144B4CA-3F03-4FF5-A605-7F150173F68F}" type="presParOf" srcId="{3FEAC4F0-829A-4C43-A161-70DD8B38CFE2}" destId="{0C34C92D-2B33-4F6C-A4A2-42D5B38CA2AA}" srcOrd="5" destOrd="0" presId="urn:microsoft.com/office/officeart/2005/8/layout/pyramid2"/>
    <dgm:cxn modelId="{47D21F2A-B81E-4D5A-A74F-B583C0BFD608}" type="presParOf" srcId="{3FEAC4F0-829A-4C43-A161-70DD8B38CFE2}" destId="{ABF76DE0-CF73-4FD6-9409-687DA996E41A}" srcOrd="6" destOrd="0" presId="urn:microsoft.com/office/officeart/2005/8/layout/pyramid2"/>
    <dgm:cxn modelId="{04CC7613-B319-4E37-AB8C-E85F7CF13682}" type="presParOf" srcId="{3FEAC4F0-829A-4C43-A161-70DD8B38CFE2}" destId="{2E6DB015-19DB-4274-804B-847A82BB87D2}" srcOrd="7" destOrd="0" presId="urn:microsoft.com/office/officeart/2005/8/layout/pyramid2"/>
    <dgm:cxn modelId="{396D61A0-50E9-41FC-849B-EE71517D9B74}" type="presParOf" srcId="{3FEAC4F0-829A-4C43-A161-70DD8B38CFE2}" destId="{6A2590DA-EA34-4E53-84A5-EE16CA52E7AB}" srcOrd="8" destOrd="0" presId="urn:microsoft.com/office/officeart/2005/8/layout/pyramid2"/>
    <dgm:cxn modelId="{FD3D17E3-77F5-45AB-BE7A-7CA15DE2A2C1}" type="presParOf" srcId="{3FEAC4F0-829A-4C43-A161-70DD8B38CFE2}" destId="{5E3130B7-5F86-4D83-A321-73E3549E0E06}" srcOrd="9"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52EA085-7A30-4E20-9802-C855915A697C}"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n-US"/>
        </a:p>
      </dgm:t>
    </dgm:pt>
    <dgm:pt modelId="{E249746D-F281-481C-A88E-EB26B297DE54}">
      <dgm:prSet/>
      <dgm:spPr/>
      <dgm:t>
        <a:bodyPr/>
        <a:lstStyle/>
        <a:p>
          <a:pPr rtl="0"/>
          <a:endParaRPr lang="en-US"/>
        </a:p>
      </dgm:t>
    </dgm:pt>
    <dgm:pt modelId="{0B4A568F-066E-4C8C-A317-DAC9E04A8EDE}" type="parTrans" cxnId="{E7182CFB-A4FA-4D9B-9E3C-F4026674EA6C}">
      <dgm:prSet/>
      <dgm:spPr/>
      <dgm:t>
        <a:bodyPr/>
        <a:lstStyle/>
        <a:p>
          <a:endParaRPr lang="en-US"/>
        </a:p>
      </dgm:t>
    </dgm:pt>
    <dgm:pt modelId="{1714A775-F70D-4812-AEA6-6EFD21908024}" type="sibTrans" cxnId="{E7182CFB-A4FA-4D9B-9E3C-F4026674EA6C}">
      <dgm:prSet/>
      <dgm:spPr/>
      <dgm:t>
        <a:bodyPr/>
        <a:lstStyle/>
        <a:p>
          <a:endParaRPr lang="en-US"/>
        </a:p>
      </dgm:t>
    </dgm:pt>
    <dgm:pt modelId="{9D953191-3268-4A5B-9586-E2EE77D09CE8}">
      <dgm:prSet/>
      <dgm:spPr/>
      <dgm:t>
        <a:bodyPr/>
        <a:lstStyle/>
        <a:p>
          <a:pPr rtl="0"/>
          <a:r>
            <a:rPr lang="en-US"/>
            <a:t>· CK7</a:t>
          </a:r>
        </a:p>
      </dgm:t>
    </dgm:pt>
    <dgm:pt modelId="{50BF7296-1257-4494-AC44-5F4882EFF2FA}" type="parTrans" cxnId="{50E41BC0-0B1F-489F-BEAE-69574AE11043}">
      <dgm:prSet/>
      <dgm:spPr/>
      <dgm:t>
        <a:bodyPr/>
        <a:lstStyle/>
        <a:p>
          <a:endParaRPr lang="en-US"/>
        </a:p>
      </dgm:t>
    </dgm:pt>
    <dgm:pt modelId="{1F5BE66D-2308-4A97-89B0-DF33071598DB}" type="sibTrans" cxnId="{50E41BC0-0B1F-489F-BEAE-69574AE11043}">
      <dgm:prSet/>
      <dgm:spPr/>
      <dgm:t>
        <a:bodyPr/>
        <a:lstStyle/>
        <a:p>
          <a:endParaRPr lang="en-US"/>
        </a:p>
      </dgm:t>
    </dgm:pt>
    <dgm:pt modelId="{C427FF6B-A2B3-4E26-B706-F496333FBBC3}">
      <dgm:prSet/>
      <dgm:spPr/>
      <dgm:t>
        <a:bodyPr/>
        <a:lstStyle/>
        <a:p>
          <a:pPr rtl="0"/>
          <a:r>
            <a:rPr lang="en-US"/>
            <a:t>· CK14</a:t>
          </a:r>
        </a:p>
      </dgm:t>
    </dgm:pt>
    <dgm:pt modelId="{0DC07D0B-DFD8-4214-9034-C8BA9FBBFEB0}" type="parTrans" cxnId="{212F5C2E-6E25-4BB1-B10C-62B0AD88579B}">
      <dgm:prSet/>
      <dgm:spPr/>
      <dgm:t>
        <a:bodyPr/>
        <a:lstStyle/>
        <a:p>
          <a:endParaRPr lang="en-US"/>
        </a:p>
      </dgm:t>
    </dgm:pt>
    <dgm:pt modelId="{6074F38B-53AB-4C56-83D2-75A8F160605A}" type="sibTrans" cxnId="{212F5C2E-6E25-4BB1-B10C-62B0AD88579B}">
      <dgm:prSet/>
      <dgm:spPr/>
      <dgm:t>
        <a:bodyPr/>
        <a:lstStyle/>
        <a:p>
          <a:endParaRPr lang="en-US"/>
        </a:p>
      </dgm:t>
    </dgm:pt>
    <dgm:pt modelId="{9CDCC0CB-A161-45BD-B7B3-A8FD199A7A68}">
      <dgm:prSet/>
      <dgm:spPr/>
      <dgm:t>
        <a:bodyPr/>
        <a:lstStyle/>
        <a:p>
          <a:pPr rtl="0"/>
          <a:r>
            <a:rPr lang="en-US"/>
            <a:t>· Lysozyme</a:t>
          </a:r>
        </a:p>
      </dgm:t>
    </dgm:pt>
    <dgm:pt modelId="{4D589AB0-DAB3-47FB-8B66-BD4B604A872F}" type="parTrans" cxnId="{7CCD5FE4-DDC0-438F-BD75-D95769CDF956}">
      <dgm:prSet/>
      <dgm:spPr/>
      <dgm:t>
        <a:bodyPr/>
        <a:lstStyle/>
        <a:p>
          <a:endParaRPr lang="en-US"/>
        </a:p>
      </dgm:t>
    </dgm:pt>
    <dgm:pt modelId="{61696795-9F02-4E71-AD85-AD1011303D77}" type="sibTrans" cxnId="{7CCD5FE4-DDC0-438F-BD75-D95769CDF956}">
      <dgm:prSet/>
      <dgm:spPr/>
      <dgm:t>
        <a:bodyPr/>
        <a:lstStyle/>
        <a:p>
          <a:endParaRPr lang="en-US"/>
        </a:p>
      </dgm:t>
    </dgm:pt>
    <dgm:pt modelId="{7D5E21C5-B234-40B9-8B2B-F48AFCB8065A}">
      <dgm:prSet/>
      <dgm:spPr/>
      <dgm:t>
        <a:bodyPr/>
        <a:lstStyle/>
        <a:p>
          <a:pPr rtl="0"/>
          <a:r>
            <a:rPr lang="en-US"/>
            <a:t>· Calponin</a:t>
          </a:r>
        </a:p>
      </dgm:t>
    </dgm:pt>
    <dgm:pt modelId="{3C71E026-6C50-43D5-A386-5763AE1ECB8E}" type="parTrans" cxnId="{A4A75B49-9EAB-4966-9E99-8DF95565F08D}">
      <dgm:prSet/>
      <dgm:spPr/>
      <dgm:t>
        <a:bodyPr/>
        <a:lstStyle/>
        <a:p>
          <a:endParaRPr lang="en-US"/>
        </a:p>
      </dgm:t>
    </dgm:pt>
    <dgm:pt modelId="{4E99E145-E173-4F13-A67A-7DDBB26574FB}" type="sibTrans" cxnId="{A4A75B49-9EAB-4966-9E99-8DF95565F08D}">
      <dgm:prSet/>
      <dgm:spPr/>
      <dgm:t>
        <a:bodyPr/>
        <a:lstStyle/>
        <a:p>
          <a:endParaRPr lang="en-US"/>
        </a:p>
      </dgm:t>
    </dgm:pt>
    <dgm:pt modelId="{B15D55A5-AD68-4523-921A-879DFBB9C0EB}">
      <dgm:prSet/>
      <dgm:spPr/>
      <dgm:t>
        <a:bodyPr/>
        <a:lstStyle/>
        <a:p>
          <a:pPr rtl="0"/>
          <a:r>
            <a:rPr lang="en-US"/>
            <a:t>· S-100</a:t>
          </a:r>
        </a:p>
      </dgm:t>
    </dgm:pt>
    <dgm:pt modelId="{B34FB814-6F3D-41B7-A440-50BDB07F5A06}" type="parTrans" cxnId="{30CF6ED8-AADF-4CD9-B533-EA782CACBBAE}">
      <dgm:prSet/>
      <dgm:spPr/>
      <dgm:t>
        <a:bodyPr/>
        <a:lstStyle/>
        <a:p>
          <a:endParaRPr lang="en-US"/>
        </a:p>
      </dgm:t>
    </dgm:pt>
    <dgm:pt modelId="{E1C5D561-B1EB-4F17-B5F9-D8991352B12D}" type="sibTrans" cxnId="{30CF6ED8-AADF-4CD9-B533-EA782CACBBAE}">
      <dgm:prSet/>
      <dgm:spPr/>
      <dgm:t>
        <a:bodyPr/>
        <a:lstStyle/>
        <a:p>
          <a:endParaRPr lang="en-US"/>
        </a:p>
      </dgm:t>
    </dgm:pt>
    <dgm:pt modelId="{B57AA709-0FF7-4743-B52C-8BB5D2C72C68}">
      <dgm:prSet/>
      <dgm:spPr/>
      <dgm:t>
        <a:bodyPr/>
        <a:lstStyle/>
        <a:p>
          <a:pPr rtl="0"/>
          <a:r>
            <a:rPr lang="en-US" dirty="0"/>
            <a:t>· Progesterone receptors.</a:t>
          </a:r>
        </a:p>
      </dgm:t>
    </dgm:pt>
    <dgm:pt modelId="{69A60F1E-1635-478F-AAF7-A59C6793FBF0}" type="parTrans" cxnId="{79AE2EB0-0493-4A7D-A1B3-0D06ABB697C3}">
      <dgm:prSet/>
      <dgm:spPr/>
      <dgm:t>
        <a:bodyPr/>
        <a:lstStyle/>
        <a:p>
          <a:endParaRPr lang="en-US"/>
        </a:p>
      </dgm:t>
    </dgm:pt>
    <dgm:pt modelId="{7BB08100-37F9-4C89-BFFD-126133A7FACF}" type="sibTrans" cxnId="{79AE2EB0-0493-4A7D-A1B3-0D06ABB697C3}">
      <dgm:prSet/>
      <dgm:spPr/>
      <dgm:t>
        <a:bodyPr/>
        <a:lstStyle/>
        <a:p>
          <a:endParaRPr lang="en-US"/>
        </a:p>
      </dgm:t>
    </dgm:pt>
    <dgm:pt modelId="{EBC1D12D-A975-4416-A205-453A4CF2F1A3}">
      <dgm:prSet/>
      <dgm:spPr/>
      <dgm:t>
        <a:bodyPr/>
        <a:lstStyle/>
        <a:p>
          <a:pPr rtl="0"/>
          <a:endParaRPr lang="en-US" dirty="0"/>
        </a:p>
      </dgm:t>
    </dgm:pt>
    <dgm:pt modelId="{85FEDDEA-2E37-469F-84FE-F52633BC200D}" type="parTrans" cxnId="{414C10D9-C4C0-42AB-8545-0F741D6D4006}">
      <dgm:prSet/>
      <dgm:spPr/>
      <dgm:t>
        <a:bodyPr/>
        <a:lstStyle/>
        <a:p>
          <a:endParaRPr lang="en-US"/>
        </a:p>
      </dgm:t>
    </dgm:pt>
    <dgm:pt modelId="{FD986961-EF00-4E62-82E2-AB4B0BC59CC1}" type="sibTrans" cxnId="{414C10D9-C4C0-42AB-8545-0F741D6D4006}">
      <dgm:prSet/>
      <dgm:spPr/>
      <dgm:t>
        <a:bodyPr/>
        <a:lstStyle/>
        <a:p>
          <a:endParaRPr lang="en-US"/>
        </a:p>
      </dgm:t>
    </dgm:pt>
    <dgm:pt modelId="{BEB33576-59F3-46F4-9043-126AE7B2C15D}">
      <dgm:prSet/>
      <dgm:spPr/>
      <dgm:t>
        <a:bodyPr/>
        <a:lstStyle/>
        <a:p>
          <a:r>
            <a:rPr lang="en-US" b="0" i="0" u="none" strike="noStrike" baseline="0">
              <a:solidFill>
                <a:srgbClr val="000000"/>
              </a:solidFill>
              <a:latin typeface="Symbol" panose="05050102010706020507" pitchFamily="18" charset="2"/>
            </a:rPr>
            <a:t> </a:t>
          </a:r>
          <a:r>
            <a:rPr lang="en-US" b="0" i="0" u="none" strike="noStrike" baseline="0">
              <a:solidFill>
                <a:srgbClr val="000000"/>
              </a:solidFill>
              <a:latin typeface="Times New Roman" panose="02020603050405020304" pitchFamily="18" charset="0"/>
            </a:rPr>
            <a:t>Estrogen receptors.</a:t>
          </a:r>
          <a:endParaRPr lang="en-US" b="0" i="0" u="none" strike="noStrike" baseline="0" dirty="0">
            <a:solidFill>
              <a:srgbClr val="000000"/>
            </a:solidFill>
            <a:latin typeface="Times New Roman" panose="02020603050405020304" pitchFamily="18" charset="0"/>
          </a:endParaRPr>
        </a:p>
      </dgm:t>
    </dgm:pt>
    <dgm:pt modelId="{9E64BF53-6FFC-4538-A411-E22A8740153B}" type="parTrans" cxnId="{CCE31BFE-58DF-4C1C-9DDE-6FD0A987B198}">
      <dgm:prSet/>
      <dgm:spPr/>
      <dgm:t>
        <a:bodyPr/>
        <a:lstStyle/>
        <a:p>
          <a:endParaRPr lang="en-US"/>
        </a:p>
      </dgm:t>
    </dgm:pt>
    <dgm:pt modelId="{505028C3-6C62-4E4A-A010-16BEFF2BFA90}" type="sibTrans" cxnId="{CCE31BFE-58DF-4C1C-9DDE-6FD0A987B198}">
      <dgm:prSet/>
      <dgm:spPr/>
      <dgm:t>
        <a:bodyPr/>
        <a:lstStyle/>
        <a:p>
          <a:endParaRPr lang="en-US"/>
        </a:p>
      </dgm:t>
    </dgm:pt>
    <dgm:pt modelId="{00F524FD-7B93-47DB-BB5A-38544D779D04}" type="pres">
      <dgm:prSet presAssocID="{352EA085-7A30-4E20-9802-C855915A697C}" presName="compositeShape" presStyleCnt="0">
        <dgm:presLayoutVars>
          <dgm:dir/>
          <dgm:resizeHandles/>
        </dgm:presLayoutVars>
      </dgm:prSet>
      <dgm:spPr/>
    </dgm:pt>
    <dgm:pt modelId="{2FD96322-B2F2-4A80-B147-4CD8B8FB193A}" type="pres">
      <dgm:prSet presAssocID="{352EA085-7A30-4E20-9802-C855915A697C}" presName="pyramid" presStyleLbl="node1" presStyleIdx="0" presStyleCnt="1"/>
      <dgm:spPr/>
    </dgm:pt>
    <dgm:pt modelId="{B5457460-9FCA-47BD-8705-368D20CF0675}" type="pres">
      <dgm:prSet presAssocID="{352EA085-7A30-4E20-9802-C855915A697C}" presName="theList" presStyleCnt="0"/>
      <dgm:spPr/>
    </dgm:pt>
    <dgm:pt modelId="{D75C9386-5897-4ABD-811A-AE8BCC8EEC0B}" type="pres">
      <dgm:prSet presAssocID="{E249746D-F281-481C-A88E-EB26B297DE54}" presName="aNode" presStyleLbl="fgAcc1" presStyleIdx="0" presStyleCnt="2" custScaleX="126965" custScaleY="174290">
        <dgm:presLayoutVars>
          <dgm:bulletEnabled val="1"/>
        </dgm:presLayoutVars>
      </dgm:prSet>
      <dgm:spPr/>
    </dgm:pt>
    <dgm:pt modelId="{B2E9C02B-50B1-4F7F-AE24-74490271CE30}" type="pres">
      <dgm:prSet presAssocID="{E249746D-F281-481C-A88E-EB26B297DE54}" presName="aSpace" presStyleCnt="0"/>
      <dgm:spPr/>
    </dgm:pt>
    <dgm:pt modelId="{14726450-6A19-4639-98F2-A5CFD7BC0EFC}" type="pres">
      <dgm:prSet presAssocID="{BEB33576-59F3-46F4-9043-126AE7B2C15D}" presName="aNode" presStyleLbl="fgAcc1" presStyleIdx="1" presStyleCnt="2" custLinFactY="-29428" custLinFactNeighborX="-1082" custLinFactNeighborY="-100000">
        <dgm:presLayoutVars>
          <dgm:bulletEnabled val="1"/>
        </dgm:presLayoutVars>
      </dgm:prSet>
      <dgm:spPr/>
    </dgm:pt>
    <dgm:pt modelId="{2EC026C5-9C02-439A-8E13-E2610E039B45}" type="pres">
      <dgm:prSet presAssocID="{BEB33576-59F3-46F4-9043-126AE7B2C15D}" presName="aSpace" presStyleCnt="0"/>
      <dgm:spPr/>
    </dgm:pt>
  </dgm:ptLst>
  <dgm:cxnLst>
    <dgm:cxn modelId="{2AE0F313-9230-404C-B3CB-900B08B5B239}" type="presOf" srcId="{9D953191-3268-4A5B-9586-E2EE77D09CE8}" destId="{D75C9386-5897-4ABD-811A-AE8BCC8EEC0B}" srcOrd="0" destOrd="1" presId="urn:microsoft.com/office/officeart/2005/8/layout/pyramid2"/>
    <dgm:cxn modelId="{8833581E-C7A3-40C9-97B9-2DEEBB9E1DDB}" type="presOf" srcId="{7D5E21C5-B234-40B9-8B2B-F48AFCB8065A}" destId="{D75C9386-5897-4ABD-811A-AE8BCC8EEC0B}" srcOrd="0" destOrd="4" presId="urn:microsoft.com/office/officeart/2005/8/layout/pyramid2"/>
    <dgm:cxn modelId="{B52FD227-F028-47D9-88E8-28B245991005}" type="presOf" srcId="{B57AA709-0FF7-4743-B52C-8BB5D2C72C68}" destId="{D75C9386-5897-4ABD-811A-AE8BCC8EEC0B}" srcOrd="0" destOrd="6" presId="urn:microsoft.com/office/officeart/2005/8/layout/pyramid2"/>
    <dgm:cxn modelId="{212F5C2E-6E25-4BB1-B10C-62B0AD88579B}" srcId="{E249746D-F281-481C-A88E-EB26B297DE54}" destId="{C427FF6B-A2B3-4E26-B706-F496333FBBC3}" srcOrd="1" destOrd="0" parTransId="{0DC07D0B-DFD8-4214-9034-C8BA9FBBFEB0}" sibTransId="{6074F38B-53AB-4C56-83D2-75A8F160605A}"/>
    <dgm:cxn modelId="{133E982E-04D9-4D92-A308-16AD6995121B}" type="presOf" srcId="{9CDCC0CB-A161-45BD-B7B3-A8FD199A7A68}" destId="{D75C9386-5897-4ABD-811A-AE8BCC8EEC0B}" srcOrd="0" destOrd="3" presId="urn:microsoft.com/office/officeart/2005/8/layout/pyramid2"/>
    <dgm:cxn modelId="{7B5C1542-7607-4E9C-B4B4-95E029F8B4D5}" type="presOf" srcId="{EBC1D12D-A975-4416-A205-453A4CF2F1A3}" destId="{D75C9386-5897-4ABD-811A-AE8BCC8EEC0B}" srcOrd="0" destOrd="7" presId="urn:microsoft.com/office/officeart/2005/8/layout/pyramid2"/>
    <dgm:cxn modelId="{A4A75B49-9EAB-4966-9E99-8DF95565F08D}" srcId="{E249746D-F281-481C-A88E-EB26B297DE54}" destId="{7D5E21C5-B234-40B9-8B2B-F48AFCB8065A}" srcOrd="3" destOrd="0" parTransId="{3C71E026-6C50-43D5-A386-5763AE1ECB8E}" sibTransId="{4E99E145-E173-4F13-A67A-7DDBB26574FB}"/>
    <dgm:cxn modelId="{34EFD29D-B8F9-4E5B-A1DE-E2A31C80BEC4}" type="presOf" srcId="{E249746D-F281-481C-A88E-EB26B297DE54}" destId="{D75C9386-5897-4ABD-811A-AE8BCC8EEC0B}" srcOrd="0" destOrd="0" presId="urn:microsoft.com/office/officeart/2005/8/layout/pyramid2"/>
    <dgm:cxn modelId="{79AE2EB0-0493-4A7D-A1B3-0D06ABB697C3}" srcId="{E249746D-F281-481C-A88E-EB26B297DE54}" destId="{B57AA709-0FF7-4743-B52C-8BB5D2C72C68}" srcOrd="5" destOrd="0" parTransId="{69A60F1E-1635-478F-AAF7-A59C6793FBF0}" sibTransId="{7BB08100-37F9-4C89-BFFD-126133A7FACF}"/>
    <dgm:cxn modelId="{565A65B4-3AB3-492A-AF3C-63A523111852}" type="presOf" srcId="{B15D55A5-AD68-4523-921A-879DFBB9C0EB}" destId="{D75C9386-5897-4ABD-811A-AE8BCC8EEC0B}" srcOrd="0" destOrd="5" presId="urn:microsoft.com/office/officeart/2005/8/layout/pyramid2"/>
    <dgm:cxn modelId="{50E41BC0-0B1F-489F-BEAE-69574AE11043}" srcId="{E249746D-F281-481C-A88E-EB26B297DE54}" destId="{9D953191-3268-4A5B-9586-E2EE77D09CE8}" srcOrd="0" destOrd="0" parTransId="{50BF7296-1257-4494-AC44-5F4882EFF2FA}" sibTransId="{1F5BE66D-2308-4A97-89B0-DF33071598DB}"/>
    <dgm:cxn modelId="{EC7C0CD7-1435-439C-B620-29C688CDBC2E}" type="presOf" srcId="{BEB33576-59F3-46F4-9043-126AE7B2C15D}" destId="{14726450-6A19-4639-98F2-A5CFD7BC0EFC}" srcOrd="0" destOrd="0" presId="urn:microsoft.com/office/officeart/2005/8/layout/pyramid2"/>
    <dgm:cxn modelId="{30CF6ED8-AADF-4CD9-B533-EA782CACBBAE}" srcId="{E249746D-F281-481C-A88E-EB26B297DE54}" destId="{B15D55A5-AD68-4523-921A-879DFBB9C0EB}" srcOrd="4" destOrd="0" parTransId="{B34FB814-6F3D-41B7-A440-50BDB07F5A06}" sibTransId="{E1C5D561-B1EB-4F17-B5F9-D8991352B12D}"/>
    <dgm:cxn modelId="{414C10D9-C4C0-42AB-8545-0F741D6D4006}" srcId="{E249746D-F281-481C-A88E-EB26B297DE54}" destId="{EBC1D12D-A975-4416-A205-453A4CF2F1A3}" srcOrd="6" destOrd="0" parTransId="{85FEDDEA-2E37-469F-84FE-F52633BC200D}" sibTransId="{FD986961-EF00-4E62-82E2-AB4B0BC59CC1}"/>
    <dgm:cxn modelId="{7CCD5FE4-DDC0-438F-BD75-D95769CDF956}" srcId="{E249746D-F281-481C-A88E-EB26B297DE54}" destId="{9CDCC0CB-A161-45BD-B7B3-A8FD199A7A68}" srcOrd="2" destOrd="0" parTransId="{4D589AB0-DAB3-47FB-8B66-BD4B604A872F}" sibTransId="{61696795-9F02-4E71-AD85-AD1011303D77}"/>
    <dgm:cxn modelId="{7BDA7FEE-0EFF-49DA-B759-B35BAB4106C2}" type="presOf" srcId="{C427FF6B-A2B3-4E26-B706-F496333FBBC3}" destId="{D75C9386-5897-4ABD-811A-AE8BCC8EEC0B}" srcOrd="0" destOrd="2" presId="urn:microsoft.com/office/officeart/2005/8/layout/pyramid2"/>
    <dgm:cxn modelId="{3DFCD2FA-68A9-4621-B350-A7E04CD67CCF}" type="presOf" srcId="{352EA085-7A30-4E20-9802-C855915A697C}" destId="{00F524FD-7B93-47DB-BB5A-38544D779D04}" srcOrd="0" destOrd="0" presId="urn:microsoft.com/office/officeart/2005/8/layout/pyramid2"/>
    <dgm:cxn modelId="{E7182CFB-A4FA-4D9B-9E3C-F4026674EA6C}" srcId="{352EA085-7A30-4E20-9802-C855915A697C}" destId="{E249746D-F281-481C-A88E-EB26B297DE54}" srcOrd="0" destOrd="0" parTransId="{0B4A568F-066E-4C8C-A317-DAC9E04A8EDE}" sibTransId="{1714A775-F70D-4812-AEA6-6EFD21908024}"/>
    <dgm:cxn modelId="{CCE31BFE-58DF-4C1C-9DDE-6FD0A987B198}" srcId="{352EA085-7A30-4E20-9802-C855915A697C}" destId="{BEB33576-59F3-46F4-9043-126AE7B2C15D}" srcOrd="1" destOrd="0" parTransId="{9E64BF53-6FFC-4538-A411-E22A8740153B}" sibTransId="{505028C3-6C62-4E4A-A010-16BEFF2BFA90}"/>
    <dgm:cxn modelId="{7769B6A5-3F31-4936-BB8D-B07F1531049D}" type="presParOf" srcId="{00F524FD-7B93-47DB-BB5A-38544D779D04}" destId="{2FD96322-B2F2-4A80-B147-4CD8B8FB193A}" srcOrd="0" destOrd="0" presId="urn:microsoft.com/office/officeart/2005/8/layout/pyramid2"/>
    <dgm:cxn modelId="{4E23FA20-C801-4989-ADB6-2D92A6A9BD6A}" type="presParOf" srcId="{00F524FD-7B93-47DB-BB5A-38544D779D04}" destId="{B5457460-9FCA-47BD-8705-368D20CF0675}" srcOrd="1" destOrd="0" presId="urn:microsoft.com/office/officeart/2005/8/layout/pyramid2"/>
    <dgm:cxn modelId="{22F8E932-2738-4EA5-8671-011E8ED097E1}" type="presParOf" srcId="{B5457460-9FCA-47BD-8705-368D20CF0675}" destId="{D75C9386-5897-4ABD-811A-AE8BCC8EEC0B}" srcOrd="0" destOrd="0" presId="urn:microsoft.com/office/officeart/2005/8/layout/pyramid2"/>
    <dgm:cxn modelId="{0CF7E634-EF6B-4667-8619-7D2B5B08E29B}" type="presParOf" srcId="{B5457460-9FCA-47BD-8705-368D20CF0675}" destId="{B2E9C02B-50B1-4F7F-AE24-74490271CE30}" srcOrd="1" destOrd="0" presId="urn:microsoft.com/office/officeart/2005/8/layout/pyramid2"/>
    <dgm:cxn modelId="{3CAD18D0-47AA-45FA-A9E8-14D22B80C4DE}" type="presParOf" srcId="{B5457460-9FCA-47BD-8705-368D20CF0675}" destId="{14726450-6A19-4639-98F2-A5CFD7BC0EFC}" srcOrd="2" destOrd="0" presId="urn:microsoft.com/office/officeart/2005/8/layout/pyramid2"/>
    <dgm:cxn modelId="{B64CC6E2-B904-415A-87C4-A3722EF363D3}" type="presParOf" srcId="{B5457460-9FCA-47BD-8705-368D20CF0675}" destId="{2EC026C5-9C02-439A-8E13-E2610E039B45}" srcOrd="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56BAAA0-0AB3-4A72-9276-6AE217FE64B4}"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n-US"/>
        </a:p>
      </dgm:t>
    </dgm:pt>
    <dgm:pt modelId="{7A27810B-C126-4843-B52E-E2BA069BF035}">
      <dgm:prSet/>
      <dgm:spPr/>
      <dgm:t>
        <a:bodyPr/>
        <a:lstStyle/>
        <a:p>
          <a:pPr rtl="0"/>
          <a:endParaRPr lang="en-US"/>
        </a:p>
      </dgm:t>
    </dgm:pt>
    <dgm:pt modelId="{151760D1-6D73-4CC1-B692-A0BCFC75A06F}" type="parTrans" cxnId="{E745D0FF-4070-4EAB-B3EE-C95B343A0636}">
      <dgm:prSet/>
      <dgm:spPr/>
      <dgm:t>
        <a:bodyPr/>
        <a:lstStyle/>
        <a:p>
          <a:endParaRPr lang="en-US"/>
        </a:p>
      </dgm:t>
    </dgm:pt>
    <dgm:pt modelId="{A27F98E9-EAB4-4320-A7AD-B6DE57901F6A}" type="sibTrans" cxnId="{E745D0FF-4070-4EAB-B3EE-C95B343A0636}">
      <dgm:prSet/>
      <dgm:spPr/>
      <dgm:t>
        <a:bodyPr/>
        <a:lstStyle/>
        <a:p>
          <a:endParaRPr lang="en-US"/>
        </a:p>
      </dgm:t>
    </dgm:pt>
    <dgm:pt modelId="{C317AE96-3593-4152-884B-BCA617F14518}">
      <dgm:prSet/>
      <dgm:spPr/>
      <dgm:t>
        <a:bodyPr/>
        <a:lstStyle/>
        <a:p>
          <a:pPr rtl="0"/>
          <a:r>
            <a:rPr lang="en-US" b="0" i="0" baseline="0"/>
            <a:t>· CD99</a:t>
          </a:r>
          <a:endParaRPr lang="en-US"/>
        </a:p>
      </dgm:t>
    </dgm:pt>
    <dgm:pt modelId="{07D428DB-7DFE-4C7A-890A-4D3AA68A8806}" type="parTrans" cxnId="{EC975FD6-A479-42BF-8FB2-B5B55A574D46}">
      <dgm:prSet/>
      <dgm:spPr/>
      <dgm:t>
        <a:bodyPr/>
        <a:lstStyle/>
        <a:p>
          <a:endParaRPr lang="en-US"/>
        </a:p>
      </dgm:t>
    </dgm:pt>
    <dgm:pt modelId="{1513F91B-1F6B-4E47-96E2-BDFAA7556934}" type="sibTrans" cxnId="{EC975FD6-A479-42BF-8FB2-B5B55A574D46}">
      <dgm:prSet/>
      <dgm:spPr/>
      <dgm:t>
        <a:bodyPr/>
        <a:lstStyle/>
        <a:p>
          <a:endParaRPr lang="en-US"/>
        </a:p>
      </dgm:t>
    </dgm:pt>
    <dgm:pt modelId="{27EB7CEF-8FAC-49A9-ADCA-A2551EE1C41B}">
      <dgm:prSet/>
      <dgm:spPr/>
      <dgm:t>
        <a:bodyPr/>
        <a:lstStyle/>
        <a:p>
          <a:pPr rtl="0"/>
          <a:r>
            <a:rPr lang="en-US" b="0" i="0" baseline="0"/>
            <a:t>· CD117 (transmembranous tyrosine kinase receptor)</a:t>
          </a:r>
          <a:endParaRPr lang="en-US"/>
        </a:p>
      </dgm:t>
    </dgm:pt>
    <dgm:pt modelId="{7D80A1B6-B7B1-43F4-AE97-28353356ECAE}" type="parTrans" cxnId="{54235863-95F3-4D55-A507-373548164E42}">
      <dgm:prSet/>
      <dgm:spPr/>
      <dgm:t>
        <a:bodyPr/>
        <a:lstStyle/>
        <a:p>
          <a:endParaRPr lang="en-US"/>
        </a:p>
      </dgm:t>
    </dgm:pt>
    <dgm:pt modelId="{B62EBC25-E550-436E-AB6A-A8F1558A4E5A}" type="sibTrans" cxnId="{54235863-95F3-4D55-A507-373548164E42}">
      <dgm:prSet/>
      <dgm:spPr/>
      <dgm:t>
        <a:bodyPr/>
        <a:lstStyle/>
        <a:p>
          <a:endParaRPr lang="en-US"/>
        </a:p>
      </dgm:t>
    </dgm:pt>
    <dgm:pt modelId="{11677E65-3409-44AB-AEA8-072B56A74BB8}">
      <dgm:prSet/>
      <dgm:spPr/>
      <dgm:t>
        <a:bodyPr/>
        <a:lstStyle/>
        <a:p>
          <a:pPr rtl="0"/>
          <a:r>
            <a:rPr lang="en-US" b="0" i="0" baseline="0"/>
            <a:t>· MDM- 2</a:t>
          </a:r>
          <a:endParaRPr lang="en-US"/>
        </a:p>
      </dgm:t>
    </dgm:pt>
    <dgm:pt modelId="{6CB7881A-86B1-4BC6-BC4F-B1E780685132}" type="parTrans" cxnId="{C66F7520-B945-42D5-8B0A-B6213394F18F}">
      <dgm:prSet/>
      <dgm:spPr/>
      <dgm:t>
        <a:bodyPr/>
        <a:lstStyle/>
        <a:p>
          <a:endParaRPr lang="en-US"/>
        </a:p>
      </dgm:t>
    </dgm:pt>
    <dgm:pt modelId="{351193A6-4C8A-4F58-9803-08458C4B608C}" type="sibTrans" cxnId="{C66F7520-B945-42D5-8B0A-B6213394F18F}">
      <dgm:prSet/>
      <dgm:spPr/>
      <dgm:t>
        <a:bodyPr/>
        <a:lstStyle/>
        <a:p>
          <a:endParaRPr lang="en-US"/>
        </a:p>
      </dgm:t>
    </dgm:pt>
    <dgm:pt modelId="{881CFBFF-E3A7-4D58-84BA-66BFB80EC6F0}">
      <dgm:prSet/>
      <dgm:spPr/>
      <dgm:t>
        <a:bodyPr/>
        <a:lstStyle/>
        <a:p>
          <a:pPr rtl="0"/>
          <a:r>
            <a:rPr lang="en-US" b="0" i="0" baseline="0"/>
            <a:t>· CDK-4</a:t>
          </a:r>
          <a:endParaRPr lang="en-US"/>
        </a:p>
      </dgm:t>
    </dgm:pt>
    <dgm:pt modelId="{3AEAF8BA-006B-425D-A6E7-9AD86F527322}" type="parTrans" cxnId="{878A0F55-37E0-4FE3-9046-BE439A9E0C0D}">
      <dgm:prSet/>
      <dgm:spPr/>
      <dgm:t>
        <a:bodyPr/>
        <a:lstStyle/>
        <a:p>
          <a:endParaRPr lang="en-US"/>
        </a:p>
      </dgm:t>
    </dgm:pt>
    <dgm:pt modelId="{D3A3D184-7CA5-4F2E-8ECF-8857930AB73D}" type="sibTrans" cxnId="{878A0F55-37E0-4FE3-9046-BE439A9E0C0D}">
      <dgm:prSet/>
      <dgm:spPr/>
      <dgm:t>
        <a:bodyPr/>
        <a:lstStyle/>
        <a:p>
          <a:endParaRPr lang="en-US"/>
        </a:p>
      </dgm:t>
    </dgm:pt>
    <dgm:pt modelId="{70301A6A-1A77-40FF-966C-E78DF01660ED}">
      <dgm:prSet/>
      <dgm:spPr/>
      <dgm:t>
        <a:bodyPr/>
        <a:lstStyle/>
        <a:p>
          <a:pPr rtl="0"/>
          <a:r>
            <a:rPr lang="en-US" b="0" i="0" baseline="0"/>
            <a:t>· FLI-1</a:t>
          </a:r>
          <a:endParaRPr lang="en-US"/>
        </a:p>
      </dgm:t>
    </dgm:pt>
    <dgm:pt modelId="{120CA1D9-E07C-460C-81A3-8DF1694708BB}" type="parTrans" cxnId="{40B62515-D592-47D5-80B6-0AF59803A190}">
      <dgm:prSet/>
      <dgm:spPr/>
      <dgm:t>
        <a:bodyPr/>
        <a:lstStyle/>
        <a:p>
          <a:endParaRPr lang="en-US"/>
        </a:p>
      </dgm:t>
    </dgm:pt>
    <dgm:pt modelId="{ACC5D3D0-18C6-4D1B-9571-26280A755D19}" type="sibTrans" cxnId="{40B62515-D592-47D5-80B6-0AF59803A190}">
      <dgm:prSet/>
      <dgm:spPr/>
      <dgm:t>
        <a:bodyPr/>
        <a:lstStyle/>
        <a:p>
          <a:endParaRPr lang="en-US"/>
        </a:p>
      </dgm:t>
    </dgm:pt>
    <dgm:pt modelId="{18051B66-38E9-43E7-A140-E86BEFCCAA28}">
      <dgm:prSet/>
      <dgm:spPr/>
      <dgm:t>
        <a:bodyPr/>
        <a:lstStyle/>
        <a:p>
          <a:pPr rtl="0"/>
          <a:r>
            <a:rPr lang="en-US" b="0" i="0" baseline="0"/>
            <a:t>· WT-1</a:t>
          </a:r>
          <a:endParaRPr lang="en-US"/>
        </a:p>
      </dgm:t>
    </dgm:pt>
    <dgm:pt modelId="{6439BC36-ACAB-4375-A007-79D61D47D639}" type="parTrans" cxnId="{98C975A8-570F-4802-BC29-E16F54495A12}">
      <dgm:prSet/>
      <dgm:spPr/>
      <dgm:t>
        <a:bodyPr/>
        <a:lstStyle/>
        <a:p>
          <a:endParaRPr lang="en-US"/>
        </a:p>
      </dgm:t>
    </dgm:pt>
    <dgm:pt modelId="{38025B6E-AFD4-4987-B87E-4137AEB3E58F}" type="sibTrans" cxnId="{98C975A8-570F-4802-BC29-E16F54495A12}">
      <dgm:prSet/>
      <dgm:spPr/>
      <dgm:t>
        <a:bodyPr/>
        <a:lstStyle/>
        <a:p>
          <a:endParaRPr lang="en-US"/>
        </a:p>
      </dgm:t>
    </dgm:pt>
    <dgm:pt modelId="{B77D3953-A3CE-47F1-8B74-60518E71EF17}" type="pres">
      <dgm:prSet presAssocID="{F56BAAA0-0AB3-4A72-9276-6AE217FE64B4}" presName="Name0" presStyleCnt="0">
        <dgm:presLayoutVars>
          <dgm:dir/>
          <dgm:animLvl val="lvl"/>
          <dgm:resizeHandles val="exact"/>
        </dgm:presLayoutVars>
      </dgm:prSet>
      <dgm:spPr/>
    </dgm:pt>
    <dgm:pt modelId="{6525AB3A-7F1D-4231-9383-A41B642C22BA}" type="pres">
      <dgm:prSet presAssocID="{7A27810B-C126-4843-B52E-E2BA069BF035}" presName="composite" presStyleCnt="0"/>
      <dgm:spPr/>
    </dgm:pt>
    <dgm:pt modelId="{5A41913D-45E2-43E5-A2FC-956AFD388386}" type="pres">
      <dgm:prSet presAssocID="{7A27810B-C126-4843-B52E-E2BA069BF035}" presName="parTx" presStyleLbl="alignNode1" presStyleIdx="0" presStyleCnt="1">
        <dgm:presLayoutVars>
          <dgm:chMax val="0"/>
          <dgm:chPref val="0"/>
          <dgm:bulletEnabled val="1"/>
        </dgm:presLayoutVars>
      </dgm:prSet>
      <dgm:spPr/>
    </dgm:pt>
    <dgm:pt modelId="{627F8DF9-3E6C-46BE-9B71-30B6243958B1}" type="pres">
      <dgm:prSet presAssocID="{7A27810B-C126-4843-B52E-E2BA069BF035}" presName="desTx" presStyleLbl="alignAccFollowNode1" presStyleIdx="0" presStyleCnt="1">
        <dgm:presLayoutVars>
          <dgm:bulletEnabled val="1"/>
        </dgm:presLayoutVars>
      </dgm:prSet>
      <dgm:spPr/>
    </dgm:pt>
  </dgm:ptLst>
  <dgm:cxnLst>
    <dgm:cxn modelId="{40B62515-D592-47D5-80B6-0AF59803A190}" srcId="{7A27810B-C126-4843-B52E-E2BA069BF035}" destId="{70301A6A-1A77-40FF-966C-E78DF01660ED}" srcOrd="4" destOrd="0" parTransId="{120CA1D9-E07C-460C-81A3-8DF1694708BB}" sibTransId="{ACC5D3D0-18C6-4D1B-9571-26280A755D19}"/>
    <dgm:cxn modelId="{76367C1E-8C5A-483C-813B-EFBC6276ADE7}" type="presOf" srcId="{7A27810B-C126-4843-B52E-E2BA069BF035}" destId="{5A41913D-45E2-43E5-A2FC-956AFD388386}" srcOrd="0" destOrd="0" presId="urn:microsoft.com/office/officeart/2005/8/layout/hList1"/>
    <dgm:cxn modelId="{C66F7520-B945-42D5-8B0A-B6213394F18F}" srcId="{7A27810B-C126-4843-B52E-E2BA069BF035}" destId="{11677E65-3409-44AB-AEA8-072B56A74BB8}" srcOrd="2" destOrd="0" parTransId="{6CB7881A-86B1-4BC6-BC4F-B1E780685132}" sibTransId="{351193A6-4C8A-4F58-9803-08458C4B608C}"/>
    <dgm:cxn modelId="{44F9AE24-13C0-4C68-8FD7-08D16E567049}" type="presOf" srcId="{F56BAAA0-0AB3-4A72-9276-6AE217FE64B4}" destId="{B77D3953-A3CE-47F1-8B74-60518E71EF17}" srcOrd="0" destOrd="0" presId="urn:microsoft.com/office/officeart/2005/8/layout/hList1"/>
    <dgm:cxn modelId="{54235863-95F3-4D55-A507-373548164E42}" srcId="{7A27810B-C126-4843-B52E-E2BA069BF035}" destId="{27EB7CEF-8FAC-49A9-ADCA-A2551EE1C41B}" srcOrd="1" destOrd="0" parTransId="{7D80A1B6-B7B1-43F4-AE97-28353356ECAE}" sibTransId="{B62EBC25-E550-436E-AB6A-A8F1558A4E5A}"/>
    <dgm:cxn modelId="{878A0F55-37E0-4FE3-9046-BE439A9E0C0D}" srcId="{7A27810B-C126-4843-B52E-E2BA069BF035}" destId="{881CFBFF-E3A7-4D58-84BA-66BFB80EC6F0}" srcOrd="3" destOrd="0" parTransId="{3AEAF8BA-006B-425D-A6E7-9AD86F527322}" sibTransId="{D3A3D184-7CA5-4F2E-8ECF-8857930AB73D}"/>
    <dgm:cxn modelId="{B800AF75-1C47-4C4B-A0AE-65FD9E06E8D7}" type="presOf" srcId="{27EB7CEF-8FAC-49A9-ADCA-A2551EE1C41B}" destId="{627F8DF9-3E6C-46BE-9B71-30B6243958B1}" srcOrd="0" destOrd="1" presId="urn:microsoft.com/office/officeart/2005/8/layout/hList1"/>
    <dgm:cxn modelId="{C08F7079-F5EE-41ED-B7D3-7F9CEFFBE5DE}" type="presOf" srcId="{70301A6A-1A77-40FF-966C-E78DF01660ED}" destId="{627F8DF9-3E6C-46BE-9B71-30B6243958B1}" srcOrd="0" destOrd="4" presId="urn:microsoft.com/office/officeart/2005/8/layout/hList1"/>
    <dgm:cxn modelId="{0C76688A-651D-4869-8EE5-1793528BF6BC}" type="presOf" srcId="{881CFBFF-E3A7-4D58-84BA-66BFB80EC6F0}" destId="{627F8DF9-3E6C-46BE-9B71-30B6243958B1}" srcOrd="0" destOrd="3" presId="urn:microsoft.com/office/officeart/2005/8/layout/hList1"/>
    <dgm:cxn modelId="{3EE8B29E-62D6-41B1-AF02-01E9863FDDE6}" type="presOf" srcId="{18051B66-38E9-43E7-A140-E86BEFCCAA28}" destId="{627F8DF9-3E6C-46BE-9B71-30B6243958B1}" srcOrd="0" destOrd="5" presId="urn:microsoft.com/office/officeart/2005/8/layout/hList1"/>
    <dgm:cxn modelId="{98C975A8-570F-4802-BC29-E16F54495A12}" srcId="{7A27810B-C126-4843-B52E-E2BA069BF035}" destId="{18051B66-38E9-43E7-A140-E86BEFCCAA28}" srcOrd="5" destOrd="0" parTransId="{6439BC36-ACAB-4375-A007-79D61D47D639}" sibTransId="{38025B6E-AFD4-4987-B87E-4137AEB3E58F}"/>
    <dgm:cxn modelId="{57980EC3-A4D9-43A0-A6FC-092214FC406F}" type="presOf" srcId="{C317AE96-3593-4152-884B-BCA617F14518}" destId="{627F8DF9-3E6C-46BE-9B71-30B6243958B1}" srcOrd="0" destOrd="0" presId="urn:microsoft.com/office/officeart/2005/8/layout/hList1"/>
    <dgm:cxn modelId="{643D26D4-5724-47AD-9E98-FE1E2B0DA49A}" type="presOf" srcId="{11677E65-3409-44AB-AEA8-072B56A74BB8}" destId="{627F8DF9-3E6C-46BE-9B71-30B6243958B1}" srcOrd="0" destOrd="2" presId="urn:microsoft.com/office/officeart/2005/8/layout/hList1"/>
    <dgm:cxn modelId="{EC975FD6-A479-42BF-8FB2-B5B55A574D46}" srcId="{7A27810B-C126-4843-B52E-E2BA069BF035}" destId="{C317AE96-3593-4152-884B-BCA617F14518}" srcOrd="0" destOrd="0" parTransId="{07D428DB-7DFE-4C7A-890A-4D3AA68A8806}" sibTransId="{1513F91B-1F6B-4E47-96E2-BDFAA7556934}"/>
    <dgm:cxn modelId="{E745D0FF-4070-4EAB-B3EE-C95B343A0636}" srcId="{F56BAAA0-0AB3-4A72-9276-6AE217FE64B4}" destId="{7A27810B-C126-4843-B52E-E2BA069BF035}" srcOrd="0" destOrd="0" parTransId="{151760D1-6D73-4CC1-B692-A0BCFC75A06F}" sibTransId="{A27F98E9-EAB4-4320-A7AD-B6DE57901F6A}"/>
    <dgm:cxn modelId="{7847D046-F250-4EDE-A292-7F17639D0101}" type="presParOf" srcId="{B77D3953-A3CE-47F1-8B74-60518E71EF17}" destId="{6525AB3A-7F1D-4231-9383-A41B642C22BA}" srcOrd="0" destOrd="0" presId="urn:microsoft.com/office/officeart/2005/8/layout/hList1"/>
    <dgm:cxn modelId="{7E165ED4-FA76-493F-876D-BFB4C487DC14}" type="presParOf" srcId="{6525AB3A-7F1D-4231-9383-A41B642C22BA}" destId="{5A41913D-45E2-43E5-A2FC-956AFD388386}" srcOrd="0" destOrd="0" presId="urn:microsoft.com/office/officeart/2005/8/layout/hList1"/>
    <dgm:cxn modelId="{8D7FDBBB-9085-4270-AA02-1ADDAF5870E0}" type="presParOf" srcId="{6525AB3A-7F1D-4231-9383-A41B642C22BA}" destId="{627F8DF9-3E6C-46BE-9B71-30B6243958B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EEF599-303D-43D6-846E-F6247D8966C2}" type="doc">
      <dgm:prSet loTypeId="urn:microsoft.com/office/officeart/2005/8/layout/pyramid2" loCatId="pyramid" qsTypeId="urn:microsoft.com/office/officeart/2005/8/quickstyle/simple1" qsCatId="simple" csTypeId="urn:microsoft.com/office/officeart/2005/8/colors/accent1_2" csCatId="accent1"/>
      <dgm:spPr/>
      <dgm:t>
        <a:bodyPr/>
        <a:lstStyle/>
        <a:p>
          <a:endParaRPr lang="en-US"/>
        </a:p>
      </dgm:t>
    </dgm:pt>
    <dgm:pt modelId="{C26402F5-7401-4D59-80FE-3234800612EF}">
      <dgm:prSet custT="1"/>
      <dgm:spPr/>
      <dgm:t>
        <a:bodyPr/>
        <a:lstStyle/>
        <a:p>
          <a:pPr rtl="0"/>
          <a:r>
            <a:rPr lang="en-US" sz="1000" dirty="0"/>
            <a:t>· </a:t>
          </a:r>
          <a:r>
            <a:rPr lang="en-US" sz="2000" b="1" dirty="0"/>
            <a:t>Cytokeratin (</a:t>
          </a:r>
          <a:r>
            <a:rPr lang="en-US" sz="2000" b="1" dirty="0" err="1"/>
            <a:t>ck</a:t>
          </a:r>
          <a:r>
            <a:rPr lang="en-US" sz="2000" b="1" dirty="0"/>
            <a:t>) -5,13,14,19</a:t>
          </a:r>
        </a:p>
      </dgm:t>
    </dgm:pt>
    <dgm:pt modelId="{6A3B701A-C83D-4B4E-9683-65E132115C40}" type="parTrans" cxnId="{9B5E45BC-AC2F-4C04-94CD-96529A40727A}">
      <dgm:prSet/>
      <dgm:spPr/>
      <dgm:t>
        <a:bodyPr/>
        <a:lstStyle/>
        <a:p>
          <a:endParaRPr lang="en-US"/>
        </a:p>
      </dgm:t>
    </dgm:pt>
    <dgm:pt modelId="{7A800CA6-3D5D-43E0-98CD-5A28EE64490E}" type="sibTrans" cxnId="{9B5E45BC-AC2F-4C04-94CD-96529A40727A}">
      <dgm:prSet/>
      <dgm:spPr/>
      <dgm:t>
        <a:bodyPr/>
        <a:lstStyle/>
        <a:p>
          <a:endParaRPr lang="en-US"/>
        </a:p>
      </dgm:t>
    </dgm:pt>
    <dgm:pt modelId="{54F8FD82-30D3-4267-A128-F21BD80D6993}">
      <dgm:prSet custT="1"/>
      <dgm:spPr/>
      <dgm:t>
        <a:bodyPr/>
        <a:lstStyle/>
        <a:p>
          <a:pPr rtl="0"/>
          <a:r>
            <a:rPr lang="en-US" sz="1400" dirty="0"/>
            <a:t>Basal layer and intermediate layer - </a:t>
          </a:r>
          <a:r>
            <a:rPr lang="en-US" sz="1400" dirty="0" err="1"/>
            <a:t>ck</a:t>
          </a:r>
          <a:r>
            <a:rPr lang="en-US" sz="1400" dirty="0"/>
            <a:t> 5, 14, 19</a:t>
          </a:r>
        </a:p>
      </dgm:t>
    </dgm:pt>
    <dgm:pt modelId="{368D2354-62BE-426B-BF16-F4C9AE70E313}" type="parTrans" cxnId="{70E759B0-2EF6-40F9-97ED-410D38422896}">
      <dgm:prSet/>
      <dgm:spPr/>
      <dgm:t>
        <a:bodyPr/>
        <a:lstStyle/>
        <a:p>
          <a:endParaRPr lang="en-US"/>
        </a:p>
      </dgm:t>
    </dgm:pt>
    <dgm:pt modelId="{AAD94C50-225E-4D9B-82E3-1641E19F08CE}" type="sibTrans" cxnId="{70E759B0-2EF6-40F9-97ED-410D38422896}">
      <dgm:prSet/>
      <dgm:spPr/>
      <dgm:t>
        <a:bodyPr/>
        <a:lstStyle/>
        <a:p>
          <a:endParaRPr lang="en-US"/>
        </a:p>
      </dgm:t>
    </dgm:pt>
    <dgm:pt modelId="{EAB50E6C-5C00-401D-B80C-2C02A4FEC378}">
      <dgm:prSet custT="1"/>
      <dgm:spPr/>
      <dgm:t>
        <a:bodyPr/>
        <a:lstStyle/>
        <a:p>
          <a:pPr rtl="0"/>
          <a:r>
            <a:rPr lang="en-US" sz="1600" dirty="0"/>
            <a:t>Superficial cell layer - ck4,13</a:t>
          </a:r>
        </a:p>
      </dgm:t>
    </dgm:pt>
    <dgm:pt modelId="{CDCA2609-7CF4-4EFC-906A-DEA1EEF5D15F}" type="parTrans" cxnId="{CC9C2372-AE7C-444E-ADA8-71B7467459A1}">
      <dgm:prSet/>
      <dgm:spPr/>
      <dgm:t>
        <a:bodyPr/>
        <a:lstStyle/>
        <a:p>
          <a:endParaRPr lang="en-US"/>
        </a:p>
      </dgm:t>
    </dgm:pt>
    <dgm:pt modelId="{43544D0B-B3AC-4CFE-9DA2-419485CEEA7A}" type="sibTrans" cxnId="{CC9C2372-AE7C-444E-ADA8-71B7467459A1}">
      <dgm:prSet/>
      <dgm:spPr/>
      <dgm:t>
        <a:bodyPr/>
        <a:lstStyle/>
        <a:p>
          <a:endParaRPr lang="en-US"/>
        </a:p>
      </dgm:t>
    </dgm:pt>
    <dgm:pt modelId="{519AF8CC-9050-4AC2-B30C-66B8D6930BC8}">
      <dgm:prSet custT="1"/>
      <dgm:spPr/>
      <dgm:t>
        <a:bodyPr/>
        <a:lstStyle/>
        <a:p>
          <a:pPr rtl="0"/>
          <a:r>
            <a:rPr lang="en-US" sz="1600" dirty="0"/>
            <a:t>· </a:t>
          </a:r>
          <a:r>
            <a:rPr lang="en-US" sz="2400" b="1" dirty="0" err="1"/>
            <a:t>Enamelin</a:t>
          </a:r>
          <a:endParaRPr lang="en-US" sz="2400" b="1" dirty="0"/>
        </a:p>
      </dgm:t>
    </dgm:pt>
    <dgm:pt modelId="{5CAEE46F-BD7A-44EF-904F-24AA993A1DA3}" type="parTrans" cxnId="{AF6F8415-DBB3-4C68-BBBB-8565D6426781}">
      <dgm:prSet/>
      <dgm:spPr/>
      <dgm:t>
        <a:bodyPr/>
        <a:lstStyle/>
        <a:p>
          <a:endParaRPr lang="en-US"/>
        </a:p>
      </dgm:t>
    </dgm:pt>
    <dgm:pt modelId="{F9F0B513-4B1E-4FDB-B739-E6E4869A4907}" type="sibTrans" cxnId="{AF6F8415-DBB3-4C68-BBBB-8565D6426781}">
      <dgm:prSet/>
      <dgm:spPr/>
      <dgm:t>
        <a:bodyPr/>
        <a:lstStyle/>
        <a:p>
          <a:endParaRPr lang="en-US"/>
        </a:p>
      </dgm:t>
    </dgm:pt>
    <dgm:pt modelId="{5A833648-C57F-48A4-82B0-2D5CE546D07A}">
      <dgm:prSet/>
      <dgm:spPr/>
      <dgm:t>
        <a:bodyPr/>
        <a:lstStyle/>
        <a:p>
          <a:pPr rtl="0"/>
          <a:r>
            <a:rPr lang="en-US" b="1" dirty="0"/>
            <a:t>· </a:t>
          </a:r>
          <a:r>
            <a:rPr lang="en-US" b="1" dirty="0" err="1"/>
            <a:t>Ameloginin</a:t>
          </a:r>
          <a:endParaRPr lang="en-US" b="1" dirty="0"/>
        </a:p>
      </dgm:t>
    </dgm:pt>
    <dgm:pt modelId="{1BA8322C-BD66-444E-ACC2-B4B5EB1E3FC0}" type="parTrans" cxnId="{CCBA9A46-CABC-40B4-AFEF-5CFF7E70B3BC}">
      <dgm:prSet/>
      <dgm:spPr/>
      <dgm:t>
        <a:bodyPr/>
        <a:lstStyle/>
        <a:p>
          <a:endParaRPr lang="en-US"/>
        </a:p>
      </dgm:t>
    </dgm:pt>
    <dgm:pt modelId="{F39287C1-F722-4F00-8B91-5392B3D934DC}" type="sibTrans" cxnId="{CCBA9A46-CABC-40B4-AFEF-5CFF7E70B3BC}">
      <dgm:prSet/>
      <dgm:spPr/>
      <dgm:t>
        <a:bodyPr/>
        <a:lstStyle/>
        <a:p>
          <a:endParaRPr lang="en-US"/>
        </a:p>
      </dgm:t>
    </dgm:pt>
    <dgm:pt modelId="{461E3DA1-EA2E-4D08-A207-4FB560E3582B}">
      <dgm:prSet/>
      <dgm:spPr/>
      <dgm:t>
        <a:bodyPr/>
        <a:lstStyle/>
        <a:p>
          <a:pPr rtl="0"/>
          <a:r>
            <a:rPr lang="en-US" dirty="0"/>
            <a:t>· </a:t>
          </a:r>
          <a:r>
            <a:rPr lang="en-US" b="1" dirty="0" err="1"/>
            <a:t>Laminin</a:t>
          </a:r>
          <a:endParaRPr lang="en-US" b="1" dirty="0"/>
        </a:p>
      </dgm:t>
    </dgm:pt>
    <dgm:pt modelId="{19549AE6-CE44-421A-B860-29F60E1BAF95}" type="parTrans" cxnId="{5D8635A5-3203-4E93-898F-FC4967B05EFE}">
      <dgm:prSet/>
      <dgm:spPr/>
      <dgm:t>
        <a:bodyPr/>
        <a:lstStyle/>
        <a:p>
          <a:endParaRPr lang="en-US"/>
        </a:p>
      </dgm:t>
    </dgm:pt>
    <dgm:pt modelId="{47D8409B-AAC9-4A20-B706-BB5571DB4286}" type="sibTrans" cxnId="{5D8635A5-3203-4E93-898F-FC4967B05EFE}">
      <dgm:prSet/>
      <dgm:spPr/>
      <dgm:t>
        <a:bodyPr/>
        <a:lstStyle/>
        <a:p>
          <a:endParaRPr lang="en-US"/>
        </a:p>
      </dgm:t>
    </dgm:pt>
    <dgm:pt modelId="{A97D960F-0CFE-4C02-8C0A-4969B2141172}" type="pres">
      <dgm:prSet presAssocID="{F0EEF599-303D-43D6-846E-F6247D8966C2}" presName="compositeShape" presStyleCnt="0">
        <dgm:presLayoutVars>
          <dgm:dir/>
          <dgm:resizeHandles/>
        </dgm:presLayoutVars>
      </dgm:prSet>
      <dgm:spPr/>
    </dgm:pt>
    <dgm:pt modelId="{482E06BF-FC91-41CA-B694-4D6A72E6EC6C}" type="pres">
      <dgm:prSet presAssocID="{F0EEF599-303D-43D6-846E-F6247D8966C2}" presName="pyramid" presStyleLbl="node1" presStyleIdx="0" presStyleCnt="1"/>
      <dgm:spPr/>
    </dgm:pt>
    <dgm:pt modelId="{E4F811C5-821B-4030-A306-8359B83A99C3}" type="pres">
      <dgm:prSet presAssocID="{F0EEF599-303D-43D6-846E-F6247D8966C2}" presName="theList" presStyleCnt="0"/>
      <dgm:spPr/>
    </dgm:pt>
    <dgm:pt modelId="{E478D85C-70CA-4051-ABE7-E80EC056F804}" type="pres">
      <dgm:prSet presAssocID="{C26402F5-7401-4D59-80FE-3234800612EF}" presName="aNode" presStyleLbl="fgAcc1" presStyleIdx="0" presStyleCnt="6" custLinFactY="-15201" custLinFactNeighborX="-541" custLinFactNeighborY="-100000">
        <dgm:presLayoutVars>
          <dgm:bulletEnabled val="1"/>
        </dgm:presLayoutVars>
      </dgm:prSet>
      <dgm:spPr/>
    </dgm:pt>
    <dgm:pt modelId="{A5C2A6BA-FFC5-4352-89EE-83E78B8D76DA}" type="pres">
      <dgm:prSet presAssocID="{C26402F5-7401-4D59-80FE-3234800612EF}" presName="aSpace" presStyleCnt="0"/>
      <dgm:spPr/>
    </dgm:pt>
    <dgm:pt modelId="{A6C96811-A79C-41C2-B7B4-978983E27694}" type="pres">
      <dgm:prSet presAssocID="{54F8FD82-30D3-4267-A128-F21BD80D6993}" presName="aNode" presStyleLbl="fgAcc1" presStyleIdx="1" presStyleCnt="6" custLinFactNeighborY="55401">
        <dgm:presLayoutVars>
          <dgm:bulletEnabled val="1"/>
        </dgm:presLayoutVars>
      </dgm:prSet>
      <dgm:spPr/>
    </dgm:pt>
    <dgm:pt modelId="{D0CEE93D-B6A1-4114-894B-040561C685E7}" type="pres">
      <dgm:prSet presAssocID="{54F8FD82-30D3-4267-A128-F21BD80D6993}" presName="aSpace" presStyleCnt="0"/>
      <dgm:spPr/>
    </dgm:pt>
    <dgm:pt modelId="{0BF073CA-B90D-412B-B829-40B3CBA45343}" type="pres">
      <dgm:prSet presAssocID="{EAB50E6C-5C00-401D-B80C-2C02A4FEC378}" presName="aNode" presStyleLbl="fgAcc1" presStyleIdx="2" presStyleCnt="6" custLinFactNeighborX="541" custLinFactNeighborY="83103">
        <dgm:presLayoutVars>
          <dgm:bulletEnabled val="1"/>
        </dgm:presLayoutVars>
      </dgm:prSet>
      <dgm:spPr/>
    </dgm:pt>
    <dgm:pt modelId="{4C1E95BD-010A-49CA-BEA8-55B1B5A564D5}" type="pres">
      <dgm:prSet presAssocID="{EAB50E6C-5C00-401D-B80C-2C02A4FEC378}" presName="aSpace" presStyleCnt="0"/>
      <dgm:spPr/>
    </dgm:pt>
    <dgm:pt modelId="{2F83DD9D-BFF0-45DF-93E1-0D7B1F1192FC}" type="pres">
      <dgm:prSet presAssocID="{519AF8CC-9050-4AC2-B30C-66B8D6930BC8}" presName="aNode" presStyleLbl="fgAcc1" presStyleIdx="3" presStyleCnt="6">
        <dgm:presLayoutVars>
          <dgm:bulletEnabled val="1"/>
        </dgm:presLayoutVars>
      </dgm:prSet>
      <dgm:spPr/>
    </dgm:pt>
    <dgm:pt modelId="{85C00713-D069-4B3E-9216-60A7186490E9}" type="pres">
      <dgm:prSet presAssocID="{519AF8CC-9050-4AC2-B30C-66B8D6930BC8}" presName="aSpace" presStyleCnt="0"/>
      <dgm:spPr/>
    </dgm:pt>
    <dgm:pt modelId="{92337CDF-D4C9-4638-AF33-8C6CC2C34D82}" type="pres">
      <dgm:prSet presAssocID="{5A833648-C57F-48A4-82B0-2D5CE546D07A}" presName="aNode" presStyleLbl="fgAcc1" presStyleIdx="4" presStyleCnt="6">
        <dgm:presLayoutVars>
          <dgm:bulletEnabled val="1"/>
        </dgm:presLayoutVars>
      </dgm:prSet>
      <dgm:spPr/>
    </dgm:pt>
    <dgm:pt modelId="{1BBDD867-5C2A-4E35-8C0F-131477D41315}" type="pres">
      <dgm:prSet presAssocID="{5A833648-C57F-48A4-82B0-2D5CE546D07A}" presName="aSpace" presStyleCnt="0"/>
      <dgm:spPr/>
    </dgm:pt>
    <dgm:pt modelId="{FF5DFC78-3F70-475A-AC22-A050D57EEAD3}" type="pres">
      <dgm:prSet presAssocID="{461E3DA1-EA2E-4D08-A207-4FB560E3582B}" presName="aNode" presStyleLbl="fgAcc1" presStyleIdx="5" presStyleCnt="6">
        <dgm:presLayoutVars>
          <dgm:bulletEnabled val="1"/>
        </dgm:presLayoutVars>
      </dgm:prSet>
      <dgm:spPr/>
    </dgm:pt>
    <dgm:pt modelId="{034964C8-9F85-469D-BF9F-B0329DABD2F0}" type="pres">
      <dgm:prSet presAssocID="{461E3DA1-EA2E-4D08-A207-4FB560E3582B}" presName="aSpace" presStyleCnt="0"/>
      <dgm:spPr/>
    </dgm:pt>
  </dgm:ptLst>
  <dgm:cxnLst>
    <dgm:cxn modelId="{AF6F8415-DBB3-4C68-BBBB-8565D6426781}" srcId="{F0EEF599-303D-43D6-846E-F6247D8966C2}" destId="{519AF8CC-9050-4AC2-B30C-66B8D6930BC8}" srcOrd="3" destOrd="0" parTransId="{5CAEE46F-BD7A-44EF-904F-24AA993A1DA3}" sibTransId="{F9F0B513-4B1E-4FDB-B739-E6E4869A4907}"/>
    <dgm:cxn modelId="{81869626-F024-48AB-9D69-414A2FEB88E5}" type="presOf" srcId="{54F8FD82-30D3-4267-A128-F21BD80D6993}" destId="{A6C96811-A79C-41C2-B7B4-978983E27694}" srcOrd="0" destOrd="0" presId="urn:microsoft.com/office/officeart/2005/8/layout/pyramid2"/>
    <dgm:cxn modelId="{CCBA9A46-CABC-40B4-AFEF-5CFF7E70B3BC}" srcId="{F0EEF599-303D-43D6-846E-F6247D8966C2}" destId="{5A833648-C57F-48A4-82B0-2D5CE546D07A}" srcOrd="4" destOrd="0" parTransId="{1BA8322C-BD66-444E-ACC2-B4B5EB1E3FC0}" sibTransId="{F39287C1-F722-4F00-8B91-5392B3D934DC}"/>
    <dgm:cxn modelId="{CC9C2372-AE7C-444E-ADA8-71B7467459A1}" srcId="{F0EEF599-303D-43D6-846E-F6247D8966C2}" destId="{EAB50E6C-5C00-401D-B80C-2C02A4FEC378}" srcOrd="2" destOrd="0" parTransId="{CDCA2609-7CF4-4EFC-906A-DEA1EEF5D15F}" sibTransId="{43544D0B-B3AC-4CFE-9DA2-419485CEEA7A}"/>
    <dgm:cxn modelId="{8BE3FC77-DE44-4778-B87E-C2D90C09C265}" type="presOf" srcId="{5A833648-C57F-48A4-82B0-2D5CE546D07A}" destId="{92337CDF-D4C9-4638-AF33-8C6CC2C34D82}" srcOrd="0" destOrd="0" presId="urn:microsoft.com/office/officeart/2005/8/layout/pyramid2"/>
    <dgm:cxn modelId="{BAE76980-9E9C-4EEE-A912-F36546150419}" type="presOf" srcId="{C26402F5-7401-4D59-80FE-3234800612EF}" destId="{E478D85C-70CA-4051-ABE7-E80EC056F804}" srcOrd="0" destOrd="0" presId="urn:microsoft.com/office/officeart/2005/8/layout/pyramid2"/>
    <dgm:cxn modelId="{9B1BFE8A-85B2-4645-951D-4B0FC2C5221A}" type="presOf" srcId="{519AF8CC-9050-4AC2-B30C-66B8D6930BC8}" destId="{2F83DD9D-BFF0-45DF-93E1-0D7B1F1192FC}" srcOrd="0" destOrd="0" presId="urn:microsoft.com/office/officeart/2005/8/layout/pyramid2"/>
    <dgm:cxn modelId="{2901FCA4-E3FA-4690-874C-D513B95C2AAF}" type="presOf" srcId="{EAB50E6C-5C00-401D-B80C-2C02A4FEC378}" destId="{0BF073CA-B90D-412B-B829-40B3CBA45343}" srcOrd="0" destOrd="0" presId="urn:microsoft.com/office/officeart/2005/8/layout/pyramid2"/>
    <dgm:cxn modelId="{5D8635A5-3203-4E93-898F-FC4967B05EFE}" srcId="{F0EEF599-303D-43D6-846E-F6247D8966C2}" destId="{461E3DA1-EA2E-4D08-A207-4FB560E3582B}" srcOrd="5" destOrd="0" parTransId="{19549AE6-CE44-421A-B860-29F60E1BAF95}" sibTransId="{47D8409B-AAC9-4A20-B706-BB5571DB4286}"/>
    <dgm:cxn modelId="{70E759B0-2EF6-40F9-97ED-410D38422896}" srcId="{F0EEF599-303D-43D6-846E-F6247D8966C2}" destId="{54F8FD82-30D3-4267-A128-F21BD80D6993}" srcOrd="1" destOrd="0" parTransId="{368D2354-62BE-426B-BF16-F4C9AE70E313}" sibTransId="{AAD94C50-225E-4D9B-82E3-1641E19F08CE}"/>
    <dgm:cxn modelId="{9B5E45BC-AC2F-4C04-94CD-96529A40727A}" srcId="{F0EEF599-303D-43D6-846E-F6247D8966C2}" destId="{C26402F5-7401-4D59-80FE-3234800612EF}" srcOrd="0" destOrd="0" parTransId="{6A3B701A-C83D-4B4E-9683-65E132115C40}" sibTransId="{7A800CA6-3D5D-43E0-98CD-5A28EE64490E}"/>
    <dgm:cxn modelId="{4D5EB6CA-D3BB-4D01-AB9E-EEBF9E037CF5}" type="presOf" srcId="{F0EEF599-303D-43D6-846E-F6247D8966C2}" destId="{A97D960F-0CFE-4C02-8C0A-4969B2141172}" srcOrd="0" destOrd="0" presId="urn:microsoft.com/office/officeart/2005/8/layout/pyramid2"/>
    <dgm:cxn modelId="{1F1FDAF9-DA0A-42B4-A014-F4D07E3950A6}" type="presOf" srcId="{461E3DA1-EA2E-4D08-A207-4FB560E3582B}" destId="{FF5DFC78-3F70-475A-AC22-A050D57EEAD3}" srcOrd="0" destOrd="0" presId="urn:microsoft.com/office/officeart/2005/8/layout/pyramid2"/>
    <dgm:cxn modelId="{B16CE2CE-2FE3-4F3B-AB40-517ECF9A0486}" type="presParOf" srcId="{A97D960F-0CFE-4C02-8C0A-4969B2141172}" destId="{482E06BF-FC91-41CA-B694-4D6A72E6EC6C}" srcOrd="0" destOrd="0" presId="urn:microsoft.com/office/officeart/2005/8/layout/pyramid2"/>
    <dgm:cxn modelId="{0DB1E64A-8809-4B67-903B-652A3DDE80F9}" type="presParOf" srcId="{A97D960F-0CFE-4C02-8C0A-4969B2141172}" destId="{E4F811C5-821B-4030-A306-8359B83A99C3}" srcOrd="1" destOrd="0" presId="urn:microsoft.com/office/officeart/2005/8/layout/pyramid2"/>
    <dgm:cxn modelId="{00284168-559D-4942-ABA3-8E3B6C44E8C6}" type="presParOf" srcId="{E4F811C5-821B-4030-A306-8359B83A99C3}" destId="{E478D85C-70CA-4051-ABE7-E80EC056F804}" srcOrd="0" destOrd="0" presId="urn:microsoft.com/office/officeart/2005/8/layout/pyramid2"/>
    <dgm:cxn modelId="{47DF7372-1E27-4EEB-9381-5B60422E7DD3}" type="presParOf" srcId="{E4F811C5-821B-4030-A306-8359B83A99C3}" destId="{A5C2A6BA-FFC5-4352-89EE-83E78B8D76DA}" srcOrd="1" destOrd="0" presId="urn:microsoft.com/office/officeart/2005/8/layout/pyramid2"/>
    <dgm:cxn modelId="{7BD66D46-8695-4F00-ABBE-FED7E9908008}" type="presParOf" srcId="{E4F811C5-821B-4030-A306-8359B83A99C3}" destId="{A6C96811-A79C-41C2-B7B4-978983E27694}" srcOrd="2" destOrd="0" presId="urn:microsoft.com/office/officeart/2005/8/layout/pyramid2"/>
    <dgm:cxn modelId="{C8BB65D0-B1F3-41BE-BAFE-D2DB5688948D}" type="presParOf" srcId="{E4F811C5-821B-4030-A306-8359B83A99C3}" destId="{D0CEE93D-B6A1-4114-894B-040561C685E7}" srcOrd="3" destOrd="0" presId="urn:microsoft.com/office/officeart/2005/8/layout/pyramid2"/>
    <dgm:cxn modelId="{C04714F7-91AB-4BF9-AABD-95CAAE14B193}" type="presParOf" srcId="{E4F811C5-821B-4030-A306-8359B83A99C3}" destId="{0BF073CA-B90D-412B-B829-40B3CBA45343}" srcOrd="4" destOrd="0" presId="urn:microsoft.com/office/officeart/2005/8/layout/pyramid2"/>
    <dgm:cxn modelId="{765399BA-8D1D-4C94-B9D1-E5651B3C20D3}" type="presParOf" srcId="{E4F811C5-821B-4030-A306-8359B83A99C3}" destId="{4C1E95BD-010A-49CA-BEA8-55B1B5A564D5}" srcOrd="5" destOrd="0" presId="urn:microsoft.com/office/officeart/2005/8/layout/pyramid2"/>
    <dgm:cxn modelId="{E2EF550D-FA89-42AA-93FE-ECC96A46BD3E}" type="presParOf" srcId="{E4F811C5-821B-4030-A306-8359B83A99C3}" destId="{2F83DD9D-BFF0-45DF-93E1-0D7B1F1192FC}" srcOrd="6" destOrd="0" presId="urn:microsoft.com/office/officeart/2005/8/layout/pyramid2"/>
    <dgm:cxn modelId="{5046DF9C-B557-4141-80F6-2AF69147CB98}" type="presParOf" srcId="{E4F811C5-821B-4030-A306-8359B83A99C3}" destId="{85C00713-D069-4B3E-9216-60A7186490E9}" srcOrd="7" destOrd="0" presId="urn:microsoft.com/office/officeart/2005/8/layout/pyramid2"/>
    <dgm:cxn modelId="{A3309F3D-8C25-4B6F-8375-78913248D8E2}" type="presParOf" srcId="{E4F811C5-821B-4030-A306-8359B83A99C3}" destId="{92337CDF-D4C9-4638-AF33-8C6CC2C34D82}" srcOrd="8" destOrd="0" presId="urn:microsoft.com/office/officeart/2005/8/layout/pyramid2"/>
    <dgm:cxn modelId="{BDAAAA87-CBBE-4203-9DFD-121097A6EB6D}" type="presParOf" srcId="{E4F811C5-821B-4030-A306-8359B83A99C3}" destId="{1BBDD867-5C2A-4E35-8C0F-131477D41315}" srcOrd="9" destOrd="0" presId="urn:microsoft.com/office/officeart/2005/8/layout/pyramid2"/>
    <dgm:cxn modelId="{4C25A8A3-5D88-499F-8C87-17AE19FEBAE2}" type="presParOf" srcId="{E4F811C5-821B-4030-A306-8359B83A99C3}" destId="{FF5DFC78-3F70-475A-AC22-A050D57EEAD3}" srcOrd="10" destOrd="0" presId="urn:microsoft.com/office/officeart/2005/8/layout/pyramid2"/>
    <dgm:cxn modelId="{8C1F2259-1825-42CD-BE18-F8FC9E16D26D}" type="presParOf" srcId="{E4F811C5-821B-4030-A306-8359B83A99C3}" destId="{034964C8-9F85-469D-BF9F-B0329DABD2F0}" srcOrd="11"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27ED7A-50EE-476B-8F42-0E72B8775D09}"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n-US"/>
        </a:p>
      </dgm:t>
    </dgm:pt>
    <dgm:pt modelId="{BBCA633D-7F33-4CF8-8538-9332A92C080F}">
      <dgm:prSet custT="1"/>
      <dgm:spPr/>
      <dgm:t>
        <a:bodyPr/>
        <a:lstStyle/>
        <a:p>
          <a:pPr rtl="0"/>
          <a:r>
            <a:rPr lang="en-US" sz="1400" b="1" i="0" baseline="0" dirty="0"/>
            <a:t>S-100</a:t>
          </a:r>
          <a:endParaRPr lang="en-US" sz="1400" b="1" dirty="0"/>
        </a:p>
      </dgm:t>
    </dgm:pt>
    <dgm:pt modelId="{323FD283-51BA-4997-BD96-F61E7DA348D1}" type="parTrans" cxnId="{24A7CE4B-23FF-451C-B876-D6B9EEBE13D6}">
      <dgm:prSet/>
      <dgm:spPr/>
      <dgm:t>
        <a:bodyPr/>
        <a:lstStyle/>
        <a:p>
          <a:endParaRPr lang="en-US"/>
        </a:p>
      </dgm:t>
    </dgm:pt>
    <dgm:pt modelId="{63035378-2E3C-47B5-BBA3-03487F93771F}" type="sibTrans" cxnId="{24A7CE4B-23FF-451C-B876-D6B9EEBE13D6}">
      <dgm:prSet/>
      <dgm:spPr/>
      <dgm:t>
        <a:bodyPr/>
        <a:lstStyle/>
        <a:p>
          <a:endParaRPr lang="en-US"/>
        </a:p>
      </dgm:t>
    </dgm:pt>
    <dgm:pt modelId="{79D5AFBC-D68D-4C04-9207-8E65986FE0FD}">
      <dgm:prSet custT="1"/>
      <dgm:spPr/>
      <dgm:t>
        <a:bodyPr/>
        <a:lstStyle/>
        <a:p>
          <a:pPr rtl="0"/>
          <a:r>
            <a:rPr lang="en-US" sz="1400" b="1" i="0" baseline="0" dirty="0"/>
            <a:t>Actin</a:t>
          </a:r>
          <a:endParaRPr lang="en-US" sz="1400" b="1" dirty="0"/>
        </a:p>
      </dgm:t>
    </dgm:pt>
    <dgm:pt modelId="{EFE716B7-F627-4FC0-8701-B65070AD989A}" type="parTrans" cxnId="{1BF7FD7A-7437-42E2-BE96-32E721D78C47}">
      <dgm:prSet/>
      <dgm:spPr/>
      <dgm:t>
        <a:bodyPr/>
        <a:lstStyle/>
        <a:p>
          <a:endParaRPr lang="en-US"/>
        </a:p>
      </dgm:t>
    </dgm:pt>
    <dgm:pt modelId="{D38CAC34-6740-4FC1-9C66-C9C2D03BA25D}" type="sibTrans" cxnId="{1BF7FD7A-7437-42E2-BE96-32E721D78C47}">
      <dgm:prSet/>
      <dgm:spPr/>
      <dgm:t>
        <a:bodyPr/>
        <a:lstStyle/>
        <a:p>
          <a:endParaRPr lang="en-US"/>
        </a:p>
      </dgm:t>
    </dgm:pt>
    <dgm:pt modelId="{E216214D-A8EC-4D57-988E-375A6AEF8370}">
      <dgm:prSet custT="1"/>
      <dgm:spPr/>
      <dgm:t>
        <a:bodyPr/>
        <a:lstStyle/>
        <a:p>
          <a:pPr rtl="0"/>
          <a:r>
            <a:rPr lang="en-US" sz="1400" b="1" i="0" baseline="0" dirty="0" err="1"/>
            <a:t>Calponin</a:t>
          </a:r>
          <a:r>
            <a:rPr lang="en-US" sz="1400" b="1" i="0" baseline="0" dirty="0"/>
            <a:t>- </a:t>
          </a:r>
          <a:r>
            <a:rPr lang="en-US" sz="1400" b="1" i="0" baseline="0" dirty="0" err="1"/>
            <a:t>myoepithelial</a:t>
          </a:r>
          <a:r>
            <a:rPr lang="en-US" sz="1400" b="1" i="0" baseline="0" dirty="0"/>
            <a:t> cells</a:t>
          </a:r>
          <a:endParaRPr lang="en-US" sz="1400" b="1" dirty="0"/>
        </a:p>
      </dgm:t>
    </dgm:pt>
    <dgm:pt modelId="{098797E3-6550-47FE-A765-1E8C89DCB8B3}" type="parTrans" cxnId="{42E922C5-2C17-4E81-BFAC-F09F09090D0F}">
      <dgm:prSet/>
      <dgm:spPr/>
      <dgm:t>
        <a:bodyPr/>
        <a:lstStyle/>
        <a:p>
          <a:endParaRPr lang="en-US"/>
        </a:p>
      </dgm:t>
    </dgm:pt>
    <dgm:pt modelId="{91B9A35D-4533-435D-8D33-1EDFD0B95619}" type="sibTrans" cxnId="{42E922C5-2C17-4E81-BFAC-F09F09090D0F}">
      <dgm:prSet/>
      <dgm:spPr/>
      <dgm:t>
        <a:bodyPr/>
        <a:lstStyle/>
        <a:p>
          <a:endParaRPr lang="en-US"/>
        </a:p>
      </dgm:t>
    </dgm:pt>
    <dgm:pt modelId="{CAE9B3D1-3B0C-4F2F-BED0-9F3F50E81AFC}">
      <dgm:prSet custT="1"/>
      <dgm:spPr/>
      <dgm:t>
        <a:bodyPr/>
        <a:lstStyle/>
        <a:p>
          <a:pPr rtl="0"/>
          <a:r>
            <a:rPr lang="en-US" sz="1400" b="1" i="0" baseline="0" dirty="0"/>
            <a:t>CK 7</a:t>
          </a:r>
          <a:endParaRPr lang="en-US" sz="1400" b="1" dirty="0"/>
        </a:p>
      </dgm:t>
    </dgm:pt>
    <dgm:pt modelId="{061ABC1F-EE85-4CED-9852-272EF6B5740C}" type="parTrans" cxnId="{FEA4D57C-CCC4-41D2-AA97-B5E84AE447A6}">
      <dgm:prSet/>
      <dgm:spPr/>
      <dgm:t>
        <a:bodyPr/>
        <a:lstStyle/>
        <a:p>
          <a:endParaRPr lang="en-US"/>
        </a:p>
      </dgm:t>
    </dgm:pt>
    <dgm:pt modelId="{6C7DEB45-2088-483D-AD8F-BC57599067DD}" type="sibTrans" cxnId="{FEA4D57C-CCC4-41D2-AA97-B5E84AE447A6}">
      <dgm:prSet/>
      <dgm:spPr/>
      <dgm:t>
        <a:bodyPr/>
        <a:lstStyle/>
        <a:p>
          <a:endParaRPr lang="en-US"/>
        </a:p>
      </dgm:t>
    </dgm:pt>
    <dgm:pt modelId="{60E74A26-D81F-4843-9538-71738CF28CCF}">
      <dgm:prSet custT="1"/>
      <dgm:spPr/>
      <dgm:t>
        <a:bodyPr/>
        <a:lstStyle/>
        <a:p>
          <a:pPr rtl="0"/>
          <a:r>
            <a:rPr lang="en-US" sz="1400" b="1" i="0" baseline="0" dirty="0"/>
            <a:t> Lysozyme</a:t>
          </a:r>
          <a:endParaRPr lang="en-US" sz="1400" b="1" dirty="0"/>
        </a:p>
      </dgm:t>
    </dgm:pt>
    <dgm:pt modelId="{9ADE3368-A40D-4487-A4BE-D722AC109768}" type="parTrans" cxnId="{5EC08366-FABD-4AA2-8A6C-BEA0FC06D906}">
      <dgm:prSet/>
      <dgm:spPr/>
      <dgm:t>
        <a:bodyPr/>
        <a:lstStyle/>
        <a:p>
          <a:endParaRPr lang="en-US"/>
        </a:p>
      </dgm:t>
    </dgm:pt>
    <dgm:pt modelId="{63EA74C6-6EDF-42DF-93AA-A397129A2E9F}" type="sibTrans" cxnId="{5EC08366-FABD-4AA2-8A6C-BEA0FC06D906}">
      <dgm:prSet/>
      <dgm:spPr/>
      <dgm:t>
        <a:bodyPr/>
        <a:lstStyle/>
        <a:p>
          <a:endParaRPr lang="en-US"/>
        </a:p>
      </dgm:t>
    </dgm:pt>
    <dgm:pt modelId="{80A878C0-90C0-433A-9AFF-69D12D9F3274}">
      <dgm:prSet custT="1"/>
      <dgm:spPr/>
      <dgm:t>
        <a:bodyPr/>
        <a:lstStyle/>
        <a:p>
          <a:pPr rtl="0"/>
          <a:r>
            <a:rPr lang="en-US" sz="1400" b="1" i="0" baseline="0" dirty="0"/>
            <a:t>Estrogen receptors</a:t>
          </a:r>
          <a:endParaRPr lang="en-US" sz="1400" b="1" dirty="0"/>
        </a:p>
      </dgm:t>
    </dgm:pt>
    <dgm:pt modelId="{EC5CB62B-5E5E-4C07-9EA5-C8B05A906A85}" type="parTrans" cxnId="{67411FFD-737B-42DD-BEE2-40DAEC00014E}">
      <dgm:prSet/>
      <dgm:spPr/>
      <dgm:t>
        <a:bodyPr/>
        <a:lstStyle/>
        <a:p>
          <a:endParaRPr lang="en-US"/>
        </a:p>
      </dgm:t>
    </dgm:pt>
    <dgm:pt modelId="{65F2B765-BBAB-4112-B4D1-E890B8299721}" type="sibTrans" cxnId="{67411FFD-737B-42DD-BEE2-40DAEC00014E}">
      <dgm:prSet/>
      <dgm:spPr/>
      <dgm:t>
        <a:bodyPr/>
        <a:lstStyle/>
        <a:p>
          <a:endParaRPr lang="en-US"/>
        </a:p>
      </dgm:t>
    </dgm:pt>
    <dgm:pt modelId="{BA854C62-4906-4F52-B1E7-F9D30A3637C8}">
      <dgm:prSet custT="1"/>
      <dgm:spPr/>
      <dgm:t>
        <a:bodyPr/>
        <a:lstStyle/>
        <a:p>
          <a:pPr rtl="0"/>
          <a:r>
            <a:rPr lang="en-US" sz="1400" b="1" i="0" baseline="0" dirty="0"/>
            <a:t>Progesterone receptors</a:t>
          </a:r>
          <a:endParaRPr lang="en-US" sz="1300" dirty="0"/>
        </a:p>
      </dgm:t>
    </dgm:pt>
    <dgm:pt modelId="{79BC198D-E559-4FA7-A8D1-B2815F1572D3}" type="parTrans" cxnId="{77B1D9DF-B15E-4539-AB99-E5EF806FF061}">
      <dgm:prSet/>
      <dgm:spPr/>
      <dgm:t>
        <a:bodyPr/>
        <a:lstStyle/>
        <a:p>
          <a:endParaRPr lang="en-US"/>
        </a:p>
      </dgm:t>
    </dgm:pt>
    <dgm:pt modelId="{7A3BFDA2-FB20-42A6-8123-B087A3EF4CF1}" type="sibTrans" cxnId="{77B1D9DF-B15E-4539-AB99-E5EF806FF061}">
      <dgm:prSet/>
      <dgm:spPr/>
      <dgm:t>
        <a:bodyPr/>
        <a:lstStyle/>
        <a:p>
          <a:endParaRPr lang="en-US"/>
        </a:p>
      </dgm:t>
    </dgm:pt>
    <dgm:pt modelId="{D2774979-7503-4AF6-BAB0-8205C64A6F6F}">
      <dgm:prSet custT="1"/>
      <dgm:spPr/>
      <dgm:t>
        <a:bodyPr/>
        <a:lstStyle/>
        <a:p>
          <a:pPr rtl="0"/>
          <a:r>
            <a:rPr lang="en-US" sz="1400" b="1" i="0" baseline="0" dirty="0"/>
            <a:t>CK -14</a:t>
          </a:r>
          <a:endParaRPr lang="en-US" sz="1400" b="1" dirty="0"/>
        </a:p>
      </dgm:t>
    </dgm:pt>
    <dgm:pt modelId="{3D4438E2-6E99-4C50-8C91-B375C121FB1E}" type="parTrans" cxnId="{98D0543A-5BB9-474A-AADE-1E68B81FB2BA}">
      <dgm:prSet/>
      <dgm:spPr/>
      <dgm:t>
        <a:bodyPr/>
        <a:lstStyle/>
        <a:p>
          <a:endParaRPr lang="en-US"/>
        </a:p>
      </dgm:t>
    </dgm:pt>
    <dgm:pt modelId="{1898D6E8-E4C5-49AC-881F-9CEAEF9FEEF8}" type="sibTrans" cxnId="{98D0543A-5BB9-474A-AADE-1E68B81FB2BA}">
      <dgm:prSet/>
      <dgm:spPr/>
      <dgm:t>
        <a:bodyPr/>
        <a:lstStyle/>
        <a:p>
          <a:endParaRPr lang="en-US"/>
        </a:p>
      </dgm:t>
    </dgm:pt>
    <dgm:pt modelId="{1ED9FE04-37AF-4E1C-A822-D55E4625F397}">
      <dgm:prSet custT="1"/>
      <dgm:spPr/>
      <dgm:t>
        <a:bodyPr/>
        <a:lstStyle/>
        <a:p>
          <a:pPr rtl="0"/>
          <a:r>
            <a:rPr lang="en-US" sz="1400" b="1" i="0" baseline="0" dirty="0"/>
            <a:t>EMA- ductal cells</a:t>
          </a:r>
          <a:endParaRPr lang="en-US" sz="1400" b="1" dirty="0"/>
        </a:p>
      </dgm:t>
    </dgm:pt>
    <dgm:pt modelId="{C784E134-03E6-4F4A-9ACB-3FEC0238BC1C}" type="parTrans" cxnId="{4728B42A-083B-4BF7-8E38-E7BBF4354E57}">
      <dgm:prSet/>
      <dgm:spPr/>
      <dgm:t>
        <a:bodyPr/>
        <a:lstStyle/>
        <a:p>
          <a:endParaRPr lang="en-US"/>
        </a:p>
      </dgm:t>
    </dgm:pt>
    <dgm:pt modelId="{0DE07040-5D15-4795-A71F-649CBCBBBF48}" type="sibTrans" cxnId="{4728B42A-083B-4BF7-8E38-E7BBF4354E57}">
      <dgm:prSet/>
      <dgm:spPr/>
      <dgm:t>
        <a:bodyPr/>
        <a:lstStyle/>
        <a:p>
          <a:endParaRPr lang="en-US"/>
        </a:p>
      </dgm:t>
    </dgm:pt>
    <dgm:pt modelId="{16524504-0079-4DDE-A307-A3A69DCC6BB2}">
      <dgm:prSet custT="1"/>
      <dgm:spPr/>
      <dgm:t>
        <a:bodyPr/>
        <a:lstStyle/>
        <a:p>
          <a:pPr rtl="0"/>
          <a:r>
            <a:rPr lang="en-US" sz="1400" b="1" i="0" baseline="0" dirty="0"/>
            <a:t> P63- </a:t>
          </a:r>
          <a:r>
            <a:rPr lang="en-US" sz="1400" b="1" i="0" baseline="0" dirty="0" err="1"/>
            <a:t>myoepithelial</a:t>
          </a:r>
          <a:r>
            <a:rPr lang="en-US" sz="1400" b="1" i="0" baseline="0" dirty="0"/>
            <a:t> cells</a:t>
          </a:r>
          <a:endParaRPr lang="en-US" sz="1400" b="1" dirty="0"/>
        </a:p>
      </dgm:t>
    </dgm:pt>
    <dgm:pt modelId="{DD0F0276-E491-4977-AF4C-7C1733F42DA3}" type="parTrans" cxnId="{78A321D0-DB45-4AB9-A9C9-F6181C26939C}">
      <dgm:prSet/>
      <dgm:spPr/>
      <dgm:t>
        <a:bodyPr/>
        <a:lstStyle/>
        <a:p>
          <a:endParaRPr lang="en-US"/>
        </a:p>
      </dgm:t>
    </dgm:pt>
    <dgm:pt modelId="{30BA3ED0-0985-48DE-8E8B-C1A373A2895C}" type="sibTrans" cxnId="{78A321D0-DB45-4AB9-A9C9-F6181C26939C}">
      <dgm:prSet/>
      <dgm:spPr/>
      <dgm:t>
        <a:bodyPr/>
        <a:lstStyle/>
        <a:p>
          <a:endParaRPr lang="en-US"/>
        </a:p>
      </dgm:t>
    </dgm:pt>
    <dgm:pt modelId="{8DB558FD-676A-42D1-AED4-FB776375B148}" type="pres">
      <dgm:prSet presAssocID="{A827ED7A-50EE-476B-8F42-0E72B8775D09}" presName="compositeShape" presStyleCnt="0">
        <dgm:presLayoutVars>
          <dgm:dir/>
          <dgm:resizeHandles/>
        </dgm:presLayoutVars>
      </dgm:prSet>
      <dgm:spPr/>
    </dgm:pt>
    <dgm:pt modelId="{B395244F-941E-4425-9270-71C04F5A703E}" type="pres">
      <dgm:prSet presAssocID="{A827ED7A-50EE-476B-8F42-0E72B8775D09}" presName="pyramid" presStyleLbl="node1" presStyleIdx="0" presStyleCnt="1"/>
      <dgm:spPr/>
    </dgm:pt>
    <dgm:pt modelId="{DFBB582F-A9BE-4D8C-88E1-BC4A4399CCCC}" type="pres">
      <dgm:prSet presAssocID="{A827ED7A-50EE-476B-8F42-0E72B8775D09}" presName="theList" presStyleCnt="0"/>
      <dgm:spPr/>
    </dgm:pt>
    <dgm:pt modelId="{3DF03D59-3D71-4DA7-8818-AF77594185E5}" type="pres">
      <dgm:prSet presAssocID="{BBCA633D-7F33-4CF8-8538-9332A92C080F}" presName="aNode" presStyleLbl="fgAcc1" presStyleIdx="0" presStyleCnt="10">
        <dgm:presLayoutVars>
          <dgm:bulletEnabled val="1"/>
        </dgm:presLayoutVars>
      </dgm:prSet>
      <dgm:spPr/>
    </dgm:pt>
    <dgm:pt modelId="{9152CC65-C983-4E3B-B733-2A2C9ABFC55C}" type="pres">
      <dgm:prSet presAssocID="{BBCA633D-7F33-4CF8-8538-9332A92C080F}" presName="aSpace" presStyleCnt="0"/>
      <dgm:spPr/>
    </dgm:pt>
    <dgm:pt modelId="{30836B9B-5A9A-4BCD-861C-F1A2BABA9262}" type="pres">
      <dgm:prSet presAssocID="{79D5AFBC-D68D-4C04-9207-8E65986FE0FD}" presName="aNode" presStyleLbl="fgAcc1" presStyleIdx="1" presStyleCnt="10">
        <dgm:presLayoutVars>
          <dgm:bulletEnabled val="1"/>
        </dgm:presLayoutVars>
      </dgm:prSet>
      <dgm:spPr/>
    </dgm:pt>
    <dgm:pt modelId="{6CAD9C2C-43BE-40A2-A8D2-11FD323BB8BE}" type="pres">
      <dgm:prSet presAssocID="{79D5AFBC-D68D-4C04-9207-8E65986FE0FD}" presName="aSpace" presStyleCnt="0"/>
      <dgm:spPr/>
    </dgm:pt>
    <dgm:pt modelId="{293B1175-EFD7-4A38-844D-691AF35544EB}" type="pres">
      <dgm:prSet presAssocID="{E216214D-A8EC-4D57-988E-375A6AEF8370}" presName="aNode" presStyleLbl="fgAcc1" presStyleIdx="2" presStyleCnt="10">
        <dgm:presLayoutVars>
          <dgm:bulletEnabled val="1"/>
        </dgm:presLayoutVars>
      </dgm:prSet>
      <dgm:spPr/>
    </dgm:pt>
    <dgm:pt modelId="{F503BFA3-9632-4F79-9E56-B4E8CA406EF4}" type="pres">
      <dgm:prSet presAssocID="{E216214D-A8EC-4D57-988E-375A6AEF8370}" presName="aSpace" presStyleCnt="0"/>
      <dgm:spPr/>
    </dgm:pt>
    <dgm:pt modelId="{1EF20790-9FA0-45A3-B665-6A8170924FD3}" type="pres">
      <dgm:prSet presAssocID="{CAE9B3D1-3B0C-4F2F-BED0-9F3F50E81AFC}" presName="aNode" presStyleLbl="fgAcc1" presStyleIdx="3" presStyleCnt="10" custLinFactNeighborX="1413">
        <dgm:presLayoutVars>
          <dgm:bulletEnabled val="1"/>
        </dgm:presLayoutVars>
      </dgm:prSet>
      <dgm:spPr/>
    </dgm:pt>
    <dgm:pt modelId="{445C119E-2E8B-4E50-AF72-AB30532356B6}" type="pres">
      <dgm:prSet presAssocID="{CAE9B3D1-3B0C-4F2F-BED0-9F3F50E81AFC}" presName="aSpace" presStyleCnt="0"/>
      <dgm:spPr/>
    </dgm:pt>
    <dgm:pt modelId="{0836ABB7-37C3-4923-B2D2-DDF6FE857A1B}" type="pres">
      <dgm:prSet presAssocID="{60E74A26-D81F-4843-9538-71738CF28CCF}" presName="aNode" presStyleLbl="fgAcc1" presStyleIdx="4" presStyleCnt="10">
        <dgm:presLayoutVars>
          <dgm:bulletEnabled val="1"/>
        </dgm:presLayoutVars>
      </dgm:prSet>
      <dgm:spPr/>
    </dgm:pt>
    <dgm:pt modelId="{54801802-4D91-4F2A-8338-BA1664FBCB6A}" type="pres">
      <dgm:prSet presAssocID="{60E74A26-D81F-4843-9538-71738CF28CCF}" presName="aSpace" presStyleCnt="0"/>
      <dgm:spPr/>
    </dgm:pt>
    <dgm:pt modelId="{48897C75-91ED-47F1-B3B4-DF4DBB3E1C66}" type="pres">
      <dgm:prSet presAssocID="{80A878C0-90C0-433A-9AFF-69D12D9F3274}" presName="aNode" presStyleLbl="fgAcc1" presStyleIdx="5" presStyleCnt="10">
        <dgm:presLayoutVars>
          <dgm:bulletEnabled val="1"/>
        </dgm:presLayoutVars>
      </dgm:prSet>
      <dgm:spPr/>
    </dgm:pt>
    <dgm:pt modelId="{54B806CD-A4C4-4A2F-A627-3EE60E6744D1}" type="pres">
      <dgm:prSet presAssocID="{80A878C0-90C0-433A-9AFF-69D12D9F3274}" presName="aSpace" presStyleCnt="0"/>
      <dgm:spPr/>
    </dgm:pt>
    <dgm:pt modelId="{02B75D89-A850-4910-92B5-AD271C5939F2}" type="pres">
      <dgm:prSet presAssocID="{BA854C62-4906-4F52-B1E7-F9D30A3637C8}" presName="aNode" presStyleLbl="fgAcc1" presStyleIdx="6" presStyleCnt="10">
        <dgm:presLayoutVars>
          <dgm:bulletEnabled val="1"/>
        </dgm:presLayoutVars>
      </dgm:prSet>
      <dgm:spPr/>
    </dgm:pt>
    <dgm:pt modelId="{D021FCAC-A7E9-4D55-9EB6-8E3C0B8772A4}" type="pres">
      <dgm:prSet presAssocID="{BA854C62-4906-4F52-B1E7-F9D30A3637C8}" presName="aSpace" presStyleCnt="0"/>
      <dgm:spPr/>
    </dgm:pt>
    <dgm:pt modelId="{2F1A0231-64B6-48B7-AACD-EF52717A458C}" type="pres">
      <dgm:prSet presAssocID="{D2774979-7503-4AF6-BAB0-8205C64A6F6F}" presName="aNode" presStyleLbl="fgAcc1" presStyleIdx="7" presStyleCnt="10">
        <dgm:presLayoutVars>
          <dgm:bulletEnabled val="1"/>
        </dgm:presLayoutVars>
      </dgm:prSet>
      <dgm:spPr/>
    </dgm:pt>
    <dgm:pt modelId="{12BAB242-1AC8-41C7-9914-9FB1109E2655}" type="pres">
      <dgm:prSet presAssocID="{D2774979-7503-4AF6-BAB0-8205C64A6F6F}" presName="aSpace" presStyleCnt="0"/>
      <dgm:spPr/>
    </dgm:pt>
    <dgm:pt modelId="{4344AF24-87C5-4B10-9A2B-828D393C9A2A}" type="pres">
      <dgm:prSet presAssocID="{1ED9FE04-37AF-4E1C-A822-D55E4625F397}" presName="aNode" presStyleLbl="fgAcc1" presStyleIdx="8" presStyleCnt="10">
        <dgm:presLayoutVars>
          <dgm:bulletEnabled val="1"/>
        </dgm:presLayoutVars>
      </dgm:prSet>
      <dgm:spPr/>
    </dgm:pt>
    <dgm:pt modelId="{32C436B1-8AF2-45B9-8DD6-23681229E302}" type="pres">
      <dgm:prSet presAssocID="{1ED9FE04-37AF-4E1C-A822-D55E4625F397}" presName="aSpace" presStyleCnt="0"/>
      <dgm:spPr/>
    </dgm:pt>
    <dgm:pt modelId="{7F0F4C85-CAAA-4EAF-9BBA-249FF4E295C2}" type="pres">
      <dgm:prSet presAssocID="{16524504-0079-4DDE-A307-A3A69DCC6BB2}" presName="aNode" presStyleLbl="fgAcc1" presStyleIdx="9" presStyleCnt="10">
        <dgm:presLayoutVars>
          <dgm:bulletEnabled val="1"/>
        </dgm:presLayoutVars>
      </dgm:prSet>
      <dgm:spPr/>
    </dgm:pt>
    <dgm:pt modelId="{D97ECBE0-5CD7-4B65-9F85-E299F2326753}" type="pres">
      <dgm:prSet presAssocID="{16524504-0079-4DDE-A307-A3A69DCC6BB2}" presName="aSpace" presStyleCnt="0"/>
      <dgm:spPr/>
    </dgm:pt>
  </dgm:ptLst>
  <dgm:cxnLst>
    <dgm:cxn modelId="{4E37C70B-0524-4252-9CE2-AA83145AE4B1}" type="presOf" srcId="{BBCA633D-7F33-4CF8-8538-9332A92C080F}" destId="{3DF03D59-3D71-4DA7-8818-AF77594185E5}" srcOrd="0" destOrd="0" presId="urn:microsoft.com/office/officeart/2005/8/layout/pyramid2"/>
    <dgm:cxn modelId="{4728B42A-083B-4BF7-8E38-E7BBF4354E57}" srcId="{A827ED7A-50EE-476B-8F42-0E72B8775D09}" destId="{1ED9FE04-37AF-4E1C-A822-D55E4625F397}" srcOrd="8" destOrd="0" parTransId="{C784E134-03E6-4F4A-9ACB-3FEC0238BC1C}" sibTransId="{0DE07040-5D15-4795-A71F-649CBCBBBF48}"/>
    <dgm:cxn modelId="{A29BA533-BACF-4AD7-A264-28F437792F76}" type="presOf" srcId="{60E74A26-D81F-4843-9538-71738CF28CCF}" destId="{0836ABB7-37C3-4923-B2D2-DDF6FE857A1B}" srcOrd="0" destOrd="0" presId="urn:microsoft.com/office/officeart/2005/8/layout/pyramid2"/>
    <dgm:cxn modelId="{D5495237-DB3F-4A91-B194-8560C76584EF}" type="presOf" srcId="{D2774979-7503-4AF6-BAB0-8205C64A6F6F}" destId="{2F1A0231-64B6-48B7-AACD-EF52717A458C}" srcOrd="0" destOrd="0" presId="urn:microsoft.com/office/officeart/2005/8/layout/pyramid2"/>
    <dgm:cxn modelId="{98D0543A-5BB9-474A-AADE-1E68B81FB2BA}" srcId="{A827ED7A-50EE-476B-8F42-0E72B8775D09}" destId="{D2774979-7503-4AF6-BAB0-8205C64A6F6F}" srcOrd="7" destOrd="0" parTransId="{3D4438E2-6E99-4C50-8C91-B375C121FB1E}" sibTransId="{1898D6E8-E4C5-49AC-881F-9CEAEF9FEEF8}"/>
    <dgm:cxn modelId="{5EC08366-FABD-4AA2-8A6C-BEA0FC06D906}" srcId="{A827ED7A-50EE-476B-8F42-0E72B8775D09}" destId="{60E74A26-D81F-4843-9538-71738CF28CCF}" srcOrd="4" destOrd="0" parTransId="{9ADE3368-A40D-4487-A4BE-D722AC109768}" sibTransId="{63EA74C6-6EDF-42DF-93AA-A397129A2E9F}"/>
    <dgm:cxn modelId="{9377124A-1AA5-43A8-A344-DC3B06C003BE}" type="presOf" srcId="{A827ED7A-50EE-476B-8F42-0E72B8775D09}" destId="{8DB558FD-676A-42D1-AED4-FB776375B148}" srcOrd="0" destOrd="0" presId="urn:microsoft.com/office/officeart/2005/8/layout/pyramid2"/>
    <dgm:cxn modelId="{24A7CE4B-23FF-451C-B876-D6B9EEBE13D6}" srcId="{A827ED7A-50EE-476B-8F42-0E72B8775D09}" destId="{BBCA633D-7F33-4CF8-8538-9332A92C080F}" srcOrd="0" destOrd="0" parTransId="{323FD283-51BA-4997-BD96-F61E7DA348D1}" sibTransId="{63035378-2E3C-47B5-BBA3-03487F93771F}"/>
    <dgm:cxn modelId="{DC479E71-0711-4EB1-994F-2671287304CA}" type="presOf" srcId="{BA854C62-4906-4F52-B1E7-F9D30A3637C8}" destId="{02B75D89-A850-4910-92B5-AD271C5939F2}" srcOrd="0" destOrd="0" presId="urn:microsoft.com/office/officeart/2005/8/layout/pyramid2"/>
    <dgm:cxn modelId="{0C640654-17FD-4449-B744-E34560E5001C}" type="presOf" srcId="{CAE9B3D1-3B0C-4F2F-BED0-9F3F50E81AFC}" destId="{1EF20790-9FA0-45A3-B665-6A8170924FD3}" srcOrd="0" destOrd="0" presId="urn:microsoft.com/office/officeart/2005/8/layout/pyramid2"/>
    <dgm:cxn modelId="{B4595179-D3D2-4DEA-81EC-78B4157C0756}" type="presOf" srcId="{16524504-0079-4DDE-A307-A3A69DCC6BB2}" destId="{7F0F4C85-CAAA-4EAF-9BBA-249FF4E295C2}" srcOrd="0" destOrd="0" presId="urn:microsoft.com/office/officeart/2005/8/layout/pyramid2"/>
    <dgm:cxn modelId="{1BF7FD7A-7437-42E2-BE96-32E721D78C47}" srcId="{A827ED7A-50EE-476B-8F42-0E72B8775D09}" destId="{79D5AFBC-D68D-4C04-9207-8E65986FE0FD}" srcOrd="1" destOrd="0" parTransId="{EFE716B7-F627-4FC0-8701-B65070AD989A}" sibTransId="{D38CAC34-6740-4FC1-9C66-C9C2D03BA25D}"/>
    <dgm:cxn modelId="{FEA4D57C-CCC4-41D2-AA97-B5E84AE447A6}" srcId="{A827ED7A-50EE-476B-8F42-0E72B8775D09}" destId="{CAE9B3D1-3B0C-4F2F-BED0-9F3F50E81AFC}" srcOrd="3" destOrd="0" parTransId="{061ABC1F-EE85-4CED-9852-272EF6B5740C}" sibTransId="{6C7DEB45-2088-483D-AD8F-BC57599067DD}"/>
    <dgm:cxn modelId="{6939A6A3-6D99-4B72-BAE6-4A182BBA758A}" type="presOf" srcId="{80A878C0-90C0-433A-9AFF-69D12D9F3274}" destId="{48897C75-91ED-47F1-B3B4-DF4DBB3E1C66}" srcOrd="0" destOrd="0" presId="urn:microsoft.com/office/officeart/2005/8/layout/pyramid2"/>
    <dgm:cxn modelId="{632060AD-9020-4B11-A699-3D0574116F82}" type="presOf" srcId="{79D5AFBC-D68D-4C04-9207-8E65986FE0FD}" destId="{30836B9B-5A9A-4BCD-861C-F1A2BABA9262}" srcOrd="0" destOrd="0" presId="urn:microsoft.com/office/officeart/2005/8/layout/pyramid2"/>
    <dgm:cxn modelId="{42E922C5-2C17-4E81-BFAC-F09F09090D0F}" srcId="{A827ED7A-50EE-476B-8F42-0E72B8775D09}" destId="{E216214D-A8EC-4D57-988E-375A6AEF8370}" srcOrd="2" destOrd="0" parTransId="{098797E3-6550-47FE-A765-1E8C89DCB8B3}" sibTransId="{91B9A35D-4533-435D-8D33-1EDFD0B95619}"/>
    <dgm:cxn modelId="{78A321D0-DB45-4AB9-A9C9-F6181C26939C}" srcId="{A827ED7A-50EE-476B-8F42-0E72B8775D09}" destId="{16524504-0079-4DDE-A307-A3A69DCC6BB2}" srcOrd="9" destOrd="0" parTransId="{DD0F0276-E491-4977-AF4C-7C1733F42DA3}" sibTransId="{30BA3ED0-0985-48DE-8E8B-C1A373A2895C}"/>
    <dgm:cxn modelId="{77B1D9DF-B15E-4539-AB99-E5EF806FF061}" srcId="{A827ED7A-50EE-476B-8F42-0E72B8775D09}" destId="{BA854C62-4906-4F52-B1E7-F9D30A3637C8}" srcOrd="6" destOrd="0" parTransId="{79BC198D-E559-4FA7-A8D1-B2815F1572D3}" sibTransId="{7A3BFDA2-FB20-42A6-8123-B087A3EF4CF1}"/>
    <dgm:cxn modelId="{BC0431ED-EE38-4273-B314-777E521A7574}" type="presOf" srcId="{1ED9FE04-37AF-4E1C-A822-D55E4625F397}" destId="{4344AF24-87C5-4B10-9A2B-828D393C9A2A}" srcOrd="0" destOrd="0" presId="urn:microsoft.com/office/officeart/2005/8/layout/pyramid2"/>
    <dgm:cxn modelId="{67411FFD-737B-42DD-BEE2-40DAEC00014E}" srcId="{A827ED7A-50EE-476B-8F42-0E72B8775D09}" destId="{80A878C0-90C0-433A-9AFF-69D12D9F3274}" srcOrd="5" destOrd="0" parTransId="{EC5CB62B-5E5E-4C07-9EA5-C8B05A906A85}" sibTransId="{65F2B765-BBAB-4112-B4D1-E890B8299721}"/>
    <dgm:cxn modelId="{99A82FFE-4724-479F-87EC-EF41F631EDC0}" type="presOf" srcId="{E216214D-A8EC-4D57-988E-375A6AEF8370}" destId="{293B1175-EFD7-4A38-844D-691AF35544EB}" srcOrd="0" destOrd="0" presId="urn:microsoft.com/office/officeart/2005/8/layout/pyramid2"/>
    <dgm:cxn modelId="{AF5EF7B0-C5B8-4958-AD5F-A326D4F8A177}" type="presParOf" srcId="{8DB558FD-676A-42D1-AED4-FB776375B148}" destId="{B395244F-941E-4425-9270-71C04F5A703E}" srcOrd="0" destOrd="0" presId="urn:microsoft.com/office/officeart/2005/8/layout/pyramid2"/>
    <dgm:cxn modelId="{0827BBC9-0C52-4289-B3BC-1447F82D4D1A}" type="presParOf" srcId="{8DB558FD-676A-42D1-AED4-FB776375B148}" destId="{DFBB582F-A9BE-4D8C-88E1-BC4A4399CCCC}" srcOrd="1" destOrd="0" presId="urn:microsoft.com/office/officeart/2005/8/layout/pyramid2"/>
    <dgm:cxn modelId="{A5EB2E4D-BA63-4482-B928-D676D7A87F97}" type="presParOf" srcId="{DFBB582F-A9BE-4D8C-88E1-BC4A4399CCCC}" destId="{3DF03D59-3D71-4DA7-8818-AF77594185E5}" srcOrd="0" destOrd="0" presId="urn:microsoft.com/office/officeart/2005/8/layout/pyramid2"/>
    <dgm:cxn modelId="{A14B8144-0492-4C7B-A430-0379F3FB9A3D}" type="presParOf" srcId="{DFBB582F-A9BE-4D8C-88E1-BC4A4399CCCC}" destId="{9152CC65-C983-4E3B-B733-2A2C9ABFC55C}" srcOrd="1" destOrd="0" presId="urn:microsoft.com/office/officeart/2005/8/layout/pyramid2"/>
    <dgm:cxn modelId="{128950F8-F4D4-4150-92CB-F1A147DE0938}" type="presParOf" srcId="{DFBB582F-A9BE-4D8C-88E1-BC4A4399CCCC}" destId="{30836B9B-5A9A-4BCD-861C-F1A2BABA9262}" srcOrd="2" destOrd="0" presId="urn:microsoft.com/office/officeart/2005/8/layout/pyramid2"/>
    <dgm:cxn modelId="{55B836DF-40D0-474D-968A-B163078239F6}" type="presParOf" srcId="{DFBB582F-A9BE-4D8C-88E1-BC4A4399CCCC}" destId="{6CAD9C2C-43BE-40A2-A8D2-11FD323BB8BE}" srcOrd="3" destOrd="0" presId="urn:microsoft.com/office/officeart/2005/8/layout/pyramid2"/>
    <dgm:cxn modelId="{2114078F-171E-4BB6-8BB2-062CAB0DFAFF}" type="presParOf" srcId="{DFBB582F-A9BE-4D8C-88E1-BC4A4399CCCC}" destId="{293B1175-EFD7-4A38-844D-691AF35544EB}" srcOrd="4" destOrd="0" presId="urn:microsoft.com/office/officeart/2005/8/layout/pyramid2"/>
    <dgm:cxn modelId="{10678262-1B8D-4921-9C3C-04704D3CCAE0}" type="presParOf" srcId="{DFBB582F-A9BE-4D8C-88E1-BC4A4399CCCC}" destId="{F503BFA3-9632-4F79-9E56-B4E8CA406EF4}" srcOrd="5" destOrd="0" presId="urn:microsoft.com/office/officeart/2005/8/layout/pyramid2"/>
    <dgm:cxn modelId="{1ED67401-6B02-4BD8-8557-EC151B43726B}" type="presParOf" srcId="{DFBB582F-A9BE-4D8C-88E1-BC4A4399CCCC}" destId="{1EF20790-9FA0-45A3-B665-6A8170924FD3}" srcOrd="6" destOrd="0" presId="urn:microsoft.com/office/officeart/2005/8/layout/pyramid2"/>
    <dgm:cxn modelId="{56FB9C87-D860-4A68-9DD4-7A5E45EF7C77}" type="presParOf" srcId="{DFBB582F-A9BE-4D8C-88E1-BC4A4399CCCC}" destId="{445C119E-2E8B-4E50-AF72-AB30532356B6}" srcOrd="7" destOrd="0" presId="urn:microsoft.com/office/officeart/2005/8/layout/pyramid2"/>
    <dgm:cxn modelId="{9DF7257E-CA70-4FEC-942D-225CAC1AE284}" type="presParOf" srcId="{DFBB582F-A9BE-4D8C-88E1-BC4A4399CCCC}" destId="{0836ABB7-37C3-4923-B2D2-DDF6FE857A1B}" srcOrd="8" destOrd="0" presId="urn:microsoft.com/office/officeart/2005/8/layout/pyramid2"/>
    <dgm:cxn modelId="{A95ACB7E-4606-4ACA-BFDF-0D1670DDA94F}" type="presParOf" srcId="{DFBB582F-A9BE-4D8C-88E1-BC4A4399CCCC}" destId="{54801802-4D91-4F2A-8338-BA1664FBCB6A}" srcOrd="9" destOrd="0" presId="urn:microsoft.com/office/officeart/2005/8/layout/pyramid2"/>
    <dgm:cxn modelId="{EAD2CCE5-1D95-4EB3-A88E-1423DABB41A6}" type="presParOf" srcId="{DFBB582F-A9BE-4D8C-88E1-BC4A4399CCCC}" destId="{48897C75-91ED-47F1-B3B4-DF4DBB3E1C66}" srcOrd="10" destOrd="0" presId="urn:microsoft.com/office/officeart/2005/8/layout/pyramid2"/>
    <dgm:cxn modelId="{9FAAD6DB-90BE-47A3-BEA1-8DC310818EF4}" type="presParOf" srcId="{DFBB582F-A9BE-4D8C-88E1-BC4A4399CCCC}" destId="{54B806CD-A4C4-4A2F-A627-3EE60E6744D1}" srcOrd="11" destOrd="0" presId="urn:microsoft.com/office/officeart/2005/8/layout/pyramid2"/>
    <dgm:cxn modelId="{6C7322C7-FE28-4207-A8FE-91F3E5C7F5DF}" type="presParOf" srcId="{DFBB582F-A9BE-4D8C-88E1-BC4A4399CCCC}" destId="{02B75D89-A850-4910-92B5-AD271C5939F2}" srcOrd="12" destOrd="0" presId="urn:microsoft.com/office/officeart/2005/8/layout/pyramid2"/>
    <dgm:cxn modelId="{2099EC81-2EC3-4986-B3B1-FBDE23B2D11C}" type="presParOf" srcId="{DFBB582F-A9BE-4D8C-88E1-BC4A4399CCCC}" destId="{D021FCAC-A7E9-4D55-9EB6-8E3C0B8772A4}" srcOrd="13" destOrd="0" presId="urn:microsoft.com/office/officeart/2005/8/layout/pyramid2"/>
    <dgm:cxn modelId="{0A0CD399-90B2-4D3D-A96C-C292A6F32464}" type="presParOf" srcId="{DFBB582F-A9BE-4D8C-88E1-BC4A4399CCCC}" destId="{2F1A0231-64B6-48B7-AACD-EF52717A458C}" srcOrd="14" destOrd="0" presId="urn:microsoft.com/office/officeart/2005/8/layout/pyramid2"/>
    <dgm:cxn modelId="{7248C807-81D7-4E51-B83D-EC9874EF0268}" type="presParOf" srcId="{DFBB582F-A9BE-4D8C-88E1-BC4A4399CCCC}" destId="{12BAB242-1AC8-41C7-9914-9FB1109E2655}" srcOrd="15" destOrd="0" presId="urn:microsoft.com/office/officeart/2005/8/layout/pyramid2"/>
    <dgm:cxn modelId="{FF79C0FD-05F2-4A7C-A521-BA1CB27F2235}" type="presParOf" srcId="{DFBB582F-A9BE-4D8C-88E1-BC4A4399CCCC}" destId="{4344AF24-87C5-4B10-9A2B-828D393C9A2A}" srcOrd="16" destOrd="0" presId="urn:microsoft.com/office/officeart/2005/8/layout/pyramid2"/>
    <dgm:cxn modelId="{C2775689-003D-4A5F-8E7E-3BDBE2B22F49}" type="presParOf" srcId="{DFBB582F-A9BE-4D8C-88E1-BC4A4399CCCC}" destId="{32C436B1-8AF2-45B9-8DD6-23681229E302}" srcOrd="17" destOrd="0" presId="urn:microsoft.com/office/officeart/2005/8/layout/pyramid2"/>
    <dgm:cxn modelId="{468C7D86-48BE-466C-88F4-2F2A77B8E35E}" type="presParOf" srcId="{DFBB582F-A9BE-4D8C-88E1-BC4A4399CCCC}" destId="{7F0F4C85-CAAA-4EAF-9BBA-249FF4E295C2}" srcOrd="18" destOrd="0" presId="urn:microsoft.com/office/officeart/2005/8/layout/pyramid2"/>
    <dgm:cxn modelId="{79A36030-CA49-4998-94DA-E414FA6A5B29}" type="presParOf" srcId="{DFBB582F-A9BE-4D8C-88E1-BC4A4399CCCC}" destId="{D97ECBE0-5CD7-4B65-9F85-E299F2326753}" srcOrd="19"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D621115-C703-428F-9BFA-A946ABAA201F}" type="doc">
      <dgm:prSet loTypeId="urn:microsoft.com/office/officeart/2005/8/layout/vList4" loCatId="list" qsTypeId="urn:microsoft.com/office/officeart/2005/8/quickstyle/simple1" qsCatId="simple" csTypeId="urn:microsoft.com/office/officeart/2005/8/colors/accent1_2" csCatId="accent1"/>
      <dgm:spPr/>
      <dgm:t>
        <a:bodyPr/>
        <a:lstStyle/>
        <a:p>
          <a:endParaRPr lang="en-US"/>
        </a:p>
      </dgm:t>
    </dgm:pt>
    <dgm:pt modelId="{7987A408-6332-4CF4-A3BE-4DBBCD272B11}">
      <dgm:prSet/>
      <dgm:spPr/>
      <dgm:t>
        <a:bodyPr/>
        <a:lstStyle/>
        <a:p>
          <a:pPr rtl="0"/>
          <a:r>
            <a:rPr lang="en-US" b="1" i="1" dirty="0">
              <a:solidFill>
                <a:srgbClr val="FF0000"/>
              </a:solidFill>
            </a:rPr>
            <a:t>Skeletal muscle marker</a:t>
          </a:r>
          <a:endParaRPr lang="en-US" dirty="0">
            <a:solidFill>
              <a:srgbClr val="FF0000"/>
            </a:solidFill>
          </a:endParaRPr>
        </a:p>
      </dgm:t>
    </dgm:pt>
    <dgm:pt modelId="{72D33192-C0A1-4ECC-8BDF-4A37BE24CEAC}" type="parTrans" cxnId="{91BBF362-12AA-4FA8-84F6-C490FD83F525}">
      <dgm:prSet/>
      <dgm:spPr/>
      <dgm:t>
        <a:bodyPr/>
        <a:lstStyle/>
        <a:p>
          <a:endParaRPr lang="en-US"/>
        </a:p>
      </dgm:t>
    </dgm:pt>
    <dgm:pt modelId="{AFBB4C96-05E2-40DC-826E-DE31017B60CE}" type="sibTrans" cxnId="{91BBF362-12AA-4FA8-84F6-C490FD83F525}">
      <dgm:prSet/>
      <dgm:spPr/>
      <dgm:t>
        <a:bodyPr/>
        <a:lstStyle/>
        <a:p>
          <a:endParaRPr lang="en-US"/>
        </a:p>
      </dgm:t>
    </dgm:pt>
    <dgm:pt modelId="{8727561E-7DCE-4BEC-9A47-F7BA4CABF291}">
      <dgm:prSet/>
      <dgm:spPr/>
      <dgm:t>
        <a:bodyPr/>
        <a:lstStyle/>
        <a:p>
          <a:pPr rtl="0"/>
          <a:r>
            <a:rPr lang="en-US"/>
            <a:t>· Myogenin (myf- 4, myf- 5)</a:t>
          </a:r>
        </a:p>
      </dgm:t>
    </dgm:pt>
    <dgm:pt modelId="{5C6B1181-2077-40B0-B9A4-93EF5DF053B6}" type="parTrans" cxnId="{39AE9EBA-109F-4579-B3B5-BA6DD37C0B1C}">
      <dgm:prSet/>
      <dgm:spPr/>
      <dgm:t>
        <a:bodyPr/>
        <a:lstStyle/>
        <a:p>
          <a:endParaRPr lang="en-US"/>
        </a:p>
      </dgm:t>
    </dgm:pt>
    <dgm:pt modelId="{DA6FC27C-77B5-42E0-AC68-2E19008533C7}" type="sibTrans" cxnId="{39AE9EBA-109F-4579-B3B5-BA6DD37C0B1C}">
      <dgm:prSet/>
      <dgm:spPr/>
      <dgm:t>
        <a:bodyPr/>
        <a:lstStyle/>
        <a:p>
          <a:endParaRPr lang="en-US"/>
        </a:p>
      </dgm:t>
    </dgm:pt>
    <dgm:pt modelId="{997628F3-5338-4EC6-BB4E-7AEA0FDAD437}">
      <dgm:prSet/>
      <dgm:spPr/>
      <dgm:t>
        <a:bodyPr/>
        <a:lstStyle/>
        <a:p>
          <a:pPr rtl="0"/>
          <a:r>
            <a:rPr lang="en-US"/>
            <a:t>· Myo D1</a:t>
          </a:r>
        </a:p>
      </dgm:t>
    </dgm:pt>
    <dgm:pt modelId="{B0AE4321-5BA5-42A6-A4E1-BEC09435AE98}" type="parTrans" cxnId="{390DBA7F-1E02-45BF-B595-81F6BB7AFFF9}">
      <dgm:prSet/>
      <dgm:spPr/>
      <dgm:t>
        <a:bodyPr/>
        <a:lstStyle/>
        <a:p>
          <a:endParaRPr lang="en-US"/>
        </a:p>
      </dgm:t>
    </dgm:pt>
    <dgm:pt modelId="{577CF5B8-A0CA-4B83-BE20-79F02C443EC2}" type="sibTrans" cxnId="{390DBA7F-1E02-45BF-B595-81F6BB7AFFF9}">
      <dgm:prSet/>
      <dgm:spPr/>
      <dgm:t>
        <a:bodyPr/>
        <a:lstStyle/>
        <a:p>
          <a:endParaRPr lang="en-US"/>
        </a:p>
      </dgm:t>
    </dgm:pt>
    <dgm:pt modelId="{A5A3FE01-0B82-40A7-82B3-04623C5F169E}">
      <dgm:prSet/>
      <dgm:spPr/>
      <dgm:t>
        <a:bodyPr/>
        <a:lstStyle/>
        <a:p>
          <a:pPr rtl="0"/>
          <a:r>
            <a:rPr lang="en-US" b="1" i="1" dirty="0">
              <a:solidFill>
                <a:srgbClr val="FF0000"/>
              </a:solidFill>
            </a:rPr>
            <a:t>Smooth muscle marker</a:t>
          </a:r>
          <a:endParaRPr lang="en-US" dirty="0">
            <a:solidFill>
              <a:srgbClr val="FF0000"/>
            </a:solidFill>
          </a:endParaRPr>
        </a:p>
      </dgm:t>
    </dgm:pt>
    <dgm:pt modelId="{0DFB2D87-74D3-4E3B-97AB-0FB0F6FC43E3}" type="parTrans" cxnId="{D819E75B-9B85-4B5F-B0AF-0D76F77ADEC0}">
      <dgm:prSet/>
      <dgm:spPr/>
      <dgm:t>
        <a:bodyPr/>
        <a:lstStyle/>
        <a:p>
          <a:endParaRPr lang="en-US"/>
        </a:p>
      </dgm:t>
    </dgm:pt>
    <dgm:pt modelId="{ACF83F60-A54D-4FE5-89C8-73E575DCE101}" type="sibTrans" cxnId="{D819E75B-9B85-4B5F-B0AF-0D76F77ADEC0}">
      <dgm:prSet/>
      <dgm:spPr/>
      <dgm:t>
        <a:bodyPr/>
        <a:lstStyle/>
        <a:p>
          <a:endParaRPr lang="en-US"/>
        </a:p>
      </dgm:t>
    </dgm:pt>
    <dgm:pt modelId="{8DF9FD9F-4F3F-473C-9C52-D1DEDACD686A}">
      <dgm:prSet/>
      <dgm:spPr/>
      <dgm:t>
        <a:bodyPr/>
        <a:lstStyle/>
        <a:p>
          <a:pPr rtl="0"/>
          <a:r>
            <a:rPr lang="en-US"/>
            <a:t>· Desmin</a:t>
          </a:r>
        </a:p>
      </dgm:t>
    </dgm:pt>
    <dgm:pt modelId="{CC46C03F-B963-4C30-818C-425D3FB84C28}" type="parTrans" cxnId="{E79E8194-FD25-434F-B1D1-013155417565}">
      <dgm:prSet/>
      <dgm:spPr/>
      <dgm:t>
        <a:bodyPr/>
        <a:lstStyle/>
        <a:p>
          <a:endParaRPr lang="en-US"/>
        </a:p>
      </dgm:t>
    </dgm:pt>
    <dgm:pt modelId="{9993B69A-16B9-47B0-915A-C50B54DC508B}" type="sibTrans" cxnId="{E79E8194-FD25-434F-B1D1-013155417565}">
      <dgm:prSet/>
      <dgm:spPr/>
      <dgm:t>
        <a:bodyPr/>
        <a:lstStyle/>
        <a:p>
          <a:endParaRPr lang="en-US"/>
        </a:p>
      </dgm:t>
    </dgm:pt>
    <dgm:pt modelId="{090DFD79-9692-4CF9-B392-4D3B34EED93D}">
      <dgm:prSet/>
      <dgm:spPr/>
      <dgm:t>
        <a:bodyPr/>
        <a:lstStyle/>
        <a:p>
          <a:pPr rtl="0"/>
          <a:r>
            <a:rPr lang="en-US"/>
            <a:t>· Smooth muscle actin (SMA)</a:t>
          </a:r>
        </a:p>
      </dgm:t>
    </dgm:pt>
    <dgm:pt modelId="{4A37C457-A7A7-4EAA-AA60-0D0F114813CE}" type="parTrans" cxnId="{3A2D49E0-2FBE-4DE0-92AD-338610E46A06}">
      <dgm:prSet/>
      <dgm:spPr/>
      <dgm:t>
        <a:bodyPr/>
        <a:lstStyle/>
        <a:p>
          <a:endParaRPr lang="en-US"/>
        </a:p>
      </dgm:t>
    </dgm:pt>
    <dgm:pt modelId="{C15D4887-3D67-4DD9-A2CB-D9D74F637EF3}" type="sibTrans" cxnId="{3A2D49E0-2FBE-4DE0-92AD-338610E46A06}">
      <dgm:prSet/>
      <dgm:spPr/>
      <dgm:t>
        <a:bodyPr/>
        <a:lstStyle/>
        <a:p>
          <a:endParaRPr lang="en-US"/>
        </a:p>
      </dgm:t>
    </dgm:pt>
    <dgm:pt modelId="{720CC85F-7485-409C-B317-CA89BE31FAE0}">
      <dgm:prSet/>
      <dgm:spPr/>
      <dgm:t>
        <a:bodyPr/>
        <a:lstStyle/>
        <a:p>
          <a:pPr rtl="0"/>
          <a:r>
            <a:rPr lang="en-US"/>
            <a:t>· Calponin</a:t>
          </a:r>
        </a:p>
      </dgm:t>
    </dgm:pt>
    <dgm:pt modelId="{9B19B6BA-6246-4339-B604-5DE4C37D5FCD}" type="parTrans" cxnId="{FD59E6BC-E1AA-46CB-8E81-323AE525A3E5}">
      <dgm:prSet/>
      <dgm:spPr/>
      <dgm:t>
        <a:bodyPr/>
        <a:lstStyle/>
        <a:p>
          <a:endParaRPr lang="en-US"/>
        </a:p>
      </dgm:t>
    </dgm:pt>
    <dgm:pt modelId="{C9C7EC14-6B98-4DE6-B9D6-B4D500F4E1D8}" type="sibTrans" cxnId="{FD59E6BC-E1AA-46CB-8E81-323AE525A3E5}">
      <dgm:prSet/>
      <dgm:spPr/>
      <dgm:t>
        <a:bodyPr/>
        <a:lstStyle/>
        <a:p>
          <a:endParaRPr lang="en-US"/>
        </a:p>
      </dgm:t>
    </dgm:pt>
    <dgm:pt modelId="{87A41F14-260C-4B20-B41A-8E09E0D82AE7}">
      <dgm:prSet/>
      <dgm:spPr/>
      <dgm:t>
        <a:bodyPr/>
        <a:lstStyle/>
        <a:p>
          <a:pPr rtl="0"/>
          <a:r>
            <a:rPr lang="en-US"/>
            <a:t>· Caldesmon</a:t>
          </a:r>
        </a:p>
      </dgm:t>
    </dgm:pt>
    <dgm:pt modelId="{B191CB22-19FC-4444-92AE-011BE73D93A2}" type="parTrans" cxnId="{24BAFAC1-4CC1-4486-A3F3-FC068EBD3E93}">
      <dgm:prSet/>
      <dgm:spPr/>
      <dgm:t>
        <a:bodyPr/>
        <a:lstStyle/>
        <a:p>
          <a:endParaRPr lang="en-US"/>
        </a:p>
      </dgm:t>
    </dgm:pt>
    <dgm:pt modelId="{233CA27A-EBC4-40F4-863C-82C390936C8E}" type="sibTrans" cxnId="{24BAFAC1-4CC1-4486-A3F3-FC068EBD3E93}">
      <dgm:prSet/>
      <dgm:spPr/>
      <dgm:t>
        <a:bodyPr/>
        <a:lstStyle/>
        <a:p>
          <a:endParaRPr lang="en-US"/>
        </a:p>
      </dgm:t>
    </dgm:pt>
    <dgm:pt modelId="{B9B9A46C-E311-4886-A0DD-057DC244B8FB}" type="pres">
      <dgm:prSet presAssocID="{5D621115-C703-428F-9BFA-A946ABAA201F}" presName="linear" presStyleCnt="0">
        <dgm:presLayoutVars>
          <dgm:dir/>
          <dgm:resizeHandles val="exact"/>
        </dgm:presLayoutVars>
      </dgm:prSet>
      <dgm:spPr/>
    </dgm:pt>
    <dgm:pt modelId="{AE7B9036-E462-4646-9165-C1AA2F84D4AA}" type="pres">
      <dgm:prSet presAssocID="{7987A408-6332-4CF4-A3BE-4DBBCD272B11}" presName="comp" presStyleCnt="0"/>
      <dgm:spPr/>
    </dgm:pt>
    <dgm:pt modelId="{7494DA94-6FD4-4FEE-99B4-AC92EE7F8707}" type="pres">
      <dgm:prSet presAssocID="{7987A408-6332-4CF4-A3BE-4DBBCD272B11}" presName="box" presStyleLbl="node1" presStyleIdx="0" presStyleCnt="8"/>
      <dgm:spPr/>
    </dgm:pt>
    <dgm:pt modelId="{462E18C7-B8B4-433E-B94D-15AF13DB3F3A}" type="pres">
      <dgm:prSet presAssocID="{7987A408-6332-4CF4-A3BE-4DBBCD272B11}" presName="img" presStyleLbl="fgImgPlace1" presStyleIdx="0" presStyleCnt="8"/>
      <dgm:spPr/>
    </dgm:pt>
    <dgm:pt modelId="{39B2ED08-CE40-4E04-8AC3-729EF215B288}" type="pres">
      <dgm:prSet presAssocID="{7987A408-6332-4CF4-A3BE-4DBBCD272B11}" presName="text" presStyleLbl="node1" presStyleIdx="0" presStyleCnt="8">
        <dgm:presLayoutVars>
          <dgm:bulletEnabled val="1"/>
        </dgm:presLayoutVars>
      </dgm:prSet>
      <dgm:spPr/>
    </dgm:pt>
    <dgm:pt modelId="{08CF8E7E-A10A-41D6-9B05-05DFF57A70F5}" type="pres">
      <dgm:prSet presAssocID="{AFBB4C96-05E2-40DC-826E-DE31017B60CE}" presName="spacer" presStyleCnt="0"/>
      <dgm:spPr/>
    </dgm:pt>
    <dgm:pt modelId="{261FE575-4028-4C17-A26C-EB3A77A9E267}" type="pres">
      <dgm:prSet presAssocID="{8727561E-7DCE-4BEC-9A47-F7BA4CABF291}" presName="comp" presStyleCnt="0"/>
      <dgm:spPr/>
    </dgm:pt>
    <dgm:pt modelId="{62A06C57-D4E7-4DC9-815C-4A0A4EDEA28D}" type="pres">
      <dgm:prSet presAssocID="{8727561E-7DCE-4BEC-9A47-F7BA4CABF291}" presName="box" presStyleLbl="node1" presStyleIdx="1" presStyleCnt="8"/>
      <dgm:spPr/>
    </dgm:pt>
    <dgm:pt modelId="{469CC7BB-81D9-4D86-A788-3D9283613E1C}" type="pres">
      <dgm:prSet presAssocID="{8727561E-7DCE-4BEC-9A47-F7BA4CABF291}" presName="img" presStyleLbl="fgImgPlace1" presStyleIdx="1" presStyleCnt="8"/>
      <dgm:spPr/>
    </dgm:pt>
    <dgm:pt modelId="{9D492D40-C600-4AB2-98AB-D73DA72A3C82}" type="pres">
      <dgm:prSet presAssocID="{8727561E-7DCE-4BEC-9A47-F7BA4CABF291}" presName="text" presStyleLbl="node1" presStyleIdx="1" presStyleCnt="8">
        <dgm:presLayoutVars>
          <dgm:bulletEnabled val="1"/>
        </dgm:presLayoutVars>
      </dgm:prSet>
      <dgm:spPr/>
    </dgm:pt>
    <dgm:pt modelId="{0507B0DF-6B66-4EA1-AFC0-E15B5180ADC4}" type="pres">
      <dgm:prSet presAssocID="{DA6FC27C-77B5-42E0-AC68-2E19008533C7}" presName="spacer" presStyleCnt="0"/>
      <dgm:spPr/>
    </dgm:pt>
    <dgm:pt modelId="{7C4576D1-D842-4FF5-96D2-59898ABB4EB3}" type="pres">
      <dgm:prSet presAssocID="{997628F3-5338-4EC6-BB4E-7AEA0FDAD437}" presName="comp" presStyleCnt="0"/>
      <dgm:spPr/>
    </dgm:pt>
    <dgm:pt modelId="{CD8B3908-1009-4E65-8EBA-3AD8D56F3E57}" type="pres">
      <dgm:prSet presAssocID="{997628F3-5338-4EC6-BB4E-7AEA0FDAD437}" presName="box" presStyleLbl="node1" presStyleIdx="2" presStyleCnt="8"/>
      <dgm:spPr/>
    </dgm:pt>
    <dgm:pt modelId="{BB9A2793-FD36-45B0-A0AA-9CE817C79404}" type="pres">
      <dgm:prSet presAssocID="{997628F3-5338-4EC6-BB4E-7AEA0FDAD437}" presName="img" presStyleLbl="fgImgPlace1" presStyleIdx="2" presStyleCnt="8"/>
      <dgm:spPr/>
    </dgm:pt>
    <dgm:pt modelId="{6D0B2FD8-E00D-4F92-A161-70EAFE6CAF08}" type="pres">
      <dgm:prSet presAssocID="{997628F3-5338-4EC6-BB4E-7AEA0FDAD437}" presName="text" presStyleLbl="node1" presStyleIdx="2" presStyleCnt="8">
        <dgm:presLayoutVars>
          <dgm:bulletEnabled val="1"/>
        </dgm:presLayoutVars>
      </dgm:prSet>
      <dgm:spPr/>
    </dgm:pt>
    <dgm:pt modelId="{801AF59E-059A-4F3C-80B2-7E28DC38EE58}" type="pres">
      <dgm:prSet presAssocID="{577CF5B8-A0CA-4B83-BE20-79F02C443EC2}" presName="spacer" presStyleCnt="0"/>
      <dgm:spPr/>
    </dgm:pt>
    <dgm:pt modelId="{6282A837-94C1-44C5-A318-BF497F2C4857}" type="pres">
      <dgm:prSet presAssocID="{A5A3FE01-0B82-40A7-82B3-04623C5F169E}" presName="comp" presStyleCnt="0"/>
      <dgm:spPr/>
    </dgm:pt>
    <dgm:pt modelId="{5F0125FF-467F-459E-99BB-F292444A3AD0}" type="pres">
      <dgm:prSet presAssocID="{A5A3FE01-0B82-40A7-82B3-04623C5F169E}" presName="box" presStyleLbl="node1" presStyleIdx="3" presStyleCnt="8"/>
      <dgm:spPr/>
    </dgm:pt>
    <dgm:pt modelId="{4B4FBBC5-EB09-432D-9772-52F47CBB3144}" type="pres">
      <dgm:prSet presAssocID="{A5A3FE01-0B82-40A7-82B3-04623C5F169E}" presName="img" presStyleLbl="fgImgPlace1" presStyleIdx="3" presStyleCnt="8"/>
      <dgm:spPr/>
    </dgm:pt>
    <dgm:pt modelId="{BCD29259-41CD-4B02-A11A-D8A7FFCD54F9}" type="pres">
      <dgm:prSet presAssocID="{A5A3FE01-0B82-40A7-82B3-04623C5F169E}" presName="text" presStyleLbl="node1" presStyleIdx="3" presStyleCnt="8">
        <dgm:presLayoutVars>
          <dgm:bulletEnabled val="1"/>
        </dgm:presLayoutVars>
      </dgm:prSet>
      <dgm:spPr/>
    </dgm:pt>
    <dgm:pt modelId="{F5B06B27-EA33-4FEB-9E88-175A24915341}" type="pres">
      <dgm:prSet presAssocID="{ACF83F60-A54D-4FE5-89C8-73E575DCE101}" presName="spacer" presStyleCnt="0"/>
      <dgm:spPr/>
    </dgm:pt>
    <dgm:pt modelId="{12E941EA-AB86-4D13-A251-DD69138D1887}" type="pres">
      <dgm:prSet presAssocID="{8DF9FD9F-4F3F-473C-9C52-D1DEDACD686A}" presName="comp" presStyleCnt="0"/>
      <dgm:spPr/>
    </dgm:pt>
    <dgm:pt modelId="{C60EFF7C-DA66-456B-9854-99BF991C5A80}" type="pres">
      <dgm:prSet presAssocID="{8DF9FD9F-4F3F-473C-9C52-D1DEDACD686A}" presName="box" presStyleLbl="node1" presStyleIdx="4" presStyleCnt="8"/>
      <dgm:spPr/>
    </dgm:pt>
    <dgm:pt modelId="{9F858269-FA94-47C1-B5B6-26B09E8FB069}" type="pres">
      <dgm:prSet presAssocID="{8DF9FD9F-4F3F-473C-9C52-D1DEDACD686A}" presName="img" presStyleLbl="fgImgPlace1" presStyleIdx="4" presStyleCnt="8"/>
      <dgm:spPr/>
    </dgm:pt>
    <dgm:pt modelId="{368FCB4C-2FA2-47CB-89F5-EA0C0A94A5C1}" type="pres">
      <dgm:prSet presAssocID="{8DF9FD9F-4F3F-473C-9C52-D1DEDACD686A}" presName="text" presStyleLbl="node1" presStyleIdx="4" presStyleCnt="8">
        <dgm:presLayoutVars>
          <dgm:bulletEnabled val="1"/>
        </dgm:presLayoutVars>
      </dgm:prSet>
      <dgm:spPr/>
    </dgm:pt>
    <dgm:pt modelId="{6D940BCF-D4BD-4BE5-9A2F-FD22AD2D3AEC}" type="pres">
      <dgm:prSet presAssocID="{9993B69A-16B9-47B0-915A-C50B54DC508B}" presName="spacer" presStyleCnt="0"/>
      <dgm:spPr/>
    </dgm:pt>
    <dgm:pt modelId="{29DDEF11-C9C4-4175-92F2-6B2C4E086CFF}" type="pres">
      <dgm:prSet presAssocID="{090DFD79-9692-4CF9-B392-4D3B34EED93D}" presName="comp" presStyleCnt="0"/>
      <dgm:spPr/>
    </dgm:pt>
    <dgm:pt modelId="{7B0DC52B-E55B-473F-A67A-DF696ADEC755}" type="pres">
      <dgm:prSet presAssocID="{090DFD79-9692-4CF9-B392-4D3B34EED93D}" presName="box" presStyleLbl="node1" presStyleIdx="5" presStyleCnt="8"/>
      <dgm:spPr/>
    </dgm:pt>
    <dgm:pt modelId="{9B1A6670-5BF0-4E08-9089-BC4E64826FEB}" type="pres">
      <dgm:prSet presAssocID="{090DFD79-9692-4CF9-B392-4D3B34EED93D}" presName="img" presStyleLbl="fgImgPlace1" presStyleIdx="5" presStyleCnt="8"/>
      <dgm:spPr/>
    </dgm:pt>
    <dgm:pt modelId="{2694D9B1-1FA6-4FB5-A59F-EE9E8698D092}" type="pres">
      <dgm:prSet presAssocID="{090DFD79-9692-4CF9-B392-4D3B34EED93D}" presName="text" presStyleLbl="node1" presStyleIdx="5" presStyleCnt="8">
        <dgm:presLayoutVars>
          <dgm:bulletEnabled val="1"/>
        </dgm:presLayoutVars>
      </dgm:prSet>
      <dgm:spPr/>
    </dgm:pt>
    <dgm:pt modelId="{D6F56C1A-0412-4254-84F7-8B532C0CF0E8}" type="pres">
      <dgm:prSet presAssocID="{C15D4887-3D67-4DD9-A2CB-D9D74F637EF3}" presName="spacer" presStyleCnt="0"/>
      <dgm:spPr/>
    </dgm:pt>
    <dgm:pt modelId="{B1B07768-870A-4268-A7DA-B20FAE876677}" type="pres">
      <dgm:prSet presAssocID="{720CC85F-7485-409C-B317-CA89BE31FAE0}" presName="comp" presStyleCnt="0"/>
      <dgm:spPr/>
    </dgm:pt>
    <dgm:pt modelId="{0FE451D1-427B-4975-8EC6-E039959A6D85}" type="pres">
      <dgm:prSet presAssocID="{720CC85F-7485-409C-B317-CA89BE31FAE0}" presName="box" presStyleLbl="node1" presStyleIdx="6" presStyleCnt="8"/>
      <dgm:spPr/>
    </dgm:pt>
    <dgm:pt modelId="{796D6FD2-D190-46F3-A9C0-1F290AF73F67}" type="pres">
      <dgm:prSet presAssocID="{720CC85F-7485-409C-B317-CA89BE31FAE0}" presName="img" presStyleLbl="fgImgPlace1" presStyleIdx="6" presStyleCnt="8"/>
      <dgm:spPr/>
    </dgm:pt>
    <dgm:pt modelId="{0223976F-8093-4D5C-B9F1-09ED61F892F7}" type="pres">
      <dgm:prSet presAssocID="{720CC85F-7485-409C-B317-CA89BE31FAE0}" presName="text" presStyleLbl="node1" presStyleIdx="6" presStyleCnt="8">
        <dgm:presLayoutVars>
          <dgm:bulletEnabled val="1"/>
        </dgm:presLayoutVars>
      </dgm:prSet>
      <dgm:spPr/>
    </dgm:pt>
    <dgm:pt modelId="{0510D2B7-7B9E-43BF-A60B-FAE035AF45E8}" type="pres">
      <dgm:prSet presAssocID="{C9C7EC14-6B98-4DE6-B9D6-B4D500F4E1D8}" presName="spacer" presStyleCnt="0"/>
      <dgm:spPr/>
    </dgm:pt>
    <dgm:pt modelId="{AD3A089F-C7F8-4623-BA8B-A826EC56AB05}" type="pres">
      <dgm:prSet presAssocID="{87A41F14-260C-4B20-B41A-8E09E0D82AE7}" presName="comp" presStyleCnt="0"/>
      <dgm:spPr/>
    </dgm:pt>
    <dgm:pt modelId="{35BCD955-E9C7-4D89-8B70-2910244B9A0F}" type="pres">
      <dgm:prSet presAssocID="{87A41F14-260C-4B20-B41A-8E09E0D82AE7}" presName="box" presStyleLbl="node1" presStyleIdx="7" presStyleCnt="8"/>
      <dgm:spPr/>
    </dgm:pt>
    <dgm:pt modelId="{0A65B42D-6C08-4D5C-BDA1-9DC9AE3E8F82}" type="pres">
      <dgm:prSet presAssocID="{87A41F14-260C-4B20-B41A-8E09E0D82AE7}" presName="img" presStyleLbl="fgImgPlace1" presStyleIdx="7" presStyleCnt="8"/>
      <dgm:spPr/>
    </dgm:pt>
    <dgm:pt modelId="{D71FA08D-8E68-4242-B4BB-F27C2E71EFD8}" type="pres">
      <dgm:prSet presAssocID="{87A41F14-260C-4B20-B41A-8E09E0D82AE7}" presName="text" presStyleLbl="node1" presStyleIdx="7" presStyleCnt="8">
        <dgm:presLayoutVars>
          <dgm:bulletEnabled val="1"/>
        </dgm:presLayoutVars>
      </dgm:prSet>
      <dgm:spPr/>
    </dgm:pt>
  </dgm:ptLst>
  <dgm:cxnLst>
    <dgm:cxn modelId="{B526080C-B2B5-49A5-BC85-B98133D35C40}" type="presOf" srcId="{090DFD79-9692-4CF9-B392-4D3B34EED93D}" destId="{2694D9B1-1FA6-4FB5-A59F-EE9E8698D092}" srcOrd="1" destOrd="0" presId="urn:microsoft.com/office/officeart/2005/8/layout/vList4"/>
    <dgm:cxn modelId="{F633B212-9285-4CBC-B75B-598B53B1D4A1}" type="presOf" srcId="{87A41F14-260C-4B20-B41A-8E09E0D82AE7}" destId="{D71FA08D-8E68-4242-B4BB-F27C2E71EFD8}" srcOrd="1" destOrd="0" presId="urn:microsoft.com/office/officeart/2005/8/layout/vList4"/>
    <dgm:cxn modelId="{492D4B1B-6440-4E78-9F20-949DC37FD242}" type="presOf" srcId="{090DFD79-9692-4CF9-B392-4D3B34EED93D}" destId="{7B0DC52B-E55B-473F-A67A-DF696ADEC755}" srcOrd="0" destOrd="0" presId="urn:microsoft.com/office/officeart/2005/8/layout/vList4"/>
    <dgm:cxn modelId="{50BE3824-DDF7-4827-84D3-70A3D759CEDD}" type="presOf" srcId="{8DF9FD9F-4F3F-473C-9C52-D1DEDACD686A}" destId="{368FCB4C-2FA2-47CB-89F5-EA0C0A94A5C1}" srcOrd="1" destOrd="0" presId="urn:microsoft.com/office/officeart/2005/8/layout/vList4"/>
    <dgm:cxn modelId="{AE34C326-E182-4AA8-9A64-6980DBE183CB}" type="presOf" srcId="{5D621115-C703-428F-9BFA-A946ABAA201F}" destId="{B9B9A46C-E311-4886-A0DD-057DC244B8FB}" srcOrd="0" destOrd="0" presId="urn:microsoft.com/office/officeart/2005/8/layout/vList4"/>
    <dgm:cxn modelId="{42C48D2A-A639-4FC5-A155-C9E2F8220815}" type="presOf" srcId="{7987A408-6332-4CF4-A3BE-4DBBCD272B11}" destId="{7494DA94-6FD4-4FEE-99B4-AC92EE7F8707}" srcOrd="0" destOrd="0" presId="urn:microsoft.com/office/officeart/2005/8/layout/vList4"/>
    <dgm:cxn modelId="{9A844F34-DF32-484A-BECD-5522FFF2A71B}" type="presOf" srcId="{8727561E-7DCE-4BEC-9A47-F7BA4CABF291}" destId="{62A06C57-D4E7-4DC9-815C-4A0A4EDEA28D}" srcOrd="0" destOrd="0" presId="urn:microsoft.com/office/officeart/2005/8/layout/vList4"/>
    <dgm:cxn modelId="{257A9340-16F5-4D0F-9179-DD758CA6A1E2}" type="presOf" srcId="{7987A408-6332-4CF4-A3BE-4DBBCD272B11}" destId="{39B2ED08-CE40-4E04-8AC3-729EF215B288}" srcOrd="1" destOrd="0" presId="urn:microsoft.com/office/officeart/2005/8/layout/vList4"/>
    <dgm:cxn modelId="{D819E75B-9B85-4B5F-B0AF-0D76F77ADEC0}" srcId="{5D621115-C703-428F-9BFA-A946ABAA201F}" destId="{A5A3FE01-0B82-40A7-82B3-04623C5F169E}" srcOrd="3" destOrd="0" parTransId="{0DFB2D87-74D3-4E3B-97AB-0FB0F6FC43E3}" sibTransId="{ACF83F60-A54D-4FE5-89C8-73E575DCE101}"/>
    <dgm:cxn modelId="{91BBF362-12AA-4FA8-84F6-C490FD83F525}" srcId="{5D621115-C703-428F-9BFA-A946ABAA201F}" destId="{7987A408-6332-4CF4-A3BE-4DBBCD272B11}" srcOrd="0" destOrd="0" parTransId="{72D33192-C0A1-4ECC-8BDF-4A37BE24CEAC}" sibTransId="{AFBB4C96-05E2-40DC-826E-DE31017B60CE}"/>
    <dgm:cxn modelId="{3AA10F65-CC6C-4E17-8C04-2DD8ABFA8416}" type="presOf" srcId="{997628F3-5338-4EC6-BB4E-7AEA0FDAD437}" destId="{CD8B3908-1009-4E65-8EBA-3AD8D56F3E57}" srcOrd="0" destOrd="0" presId="urn:microsoft.com/office/officeart/2005/8/layout/vList4"/>
    <dgm:cxn modelId="{3802E24F-0162-436B-9421-A70D0F2371A3}" type="presOf" srcId="{A5A3FE01-0B82-40A7-82B3-04623C5F169E}" destId="{5F0125FF-467F-459E-99BB-F292444A3AD0}" srcOrd="0" destOrd="0" presId="urn:microsoft.com/office/officeart/2005/8/layout/vList4"/>
    <dgm:cxn modelId="{390DBA7F-1E02-45BF-B595-81F6BB7AFFF9}" srcId="{5D621115-C703-428F-9BFA-A946ABAA201F}" destId="{997628F3-5338-4EC6-BB4E-7AEA0FDAD437}" srcOrd="2" destOrd="0" parTransId="{B0AE4321-5BA5-42A6-A4E1-BEC09435AE98}" sibTransId="{577CF5B8-A0CA-4B83-BE20-79F02C443EC2}"/>
    <dgm:cxn modelId="{AA9F0680-06FA-4B30-AF5E-54EEFBB4B71D}" type="presOf" srcId="{997628F3-5338-4EC6-BB4E-7AEA0FDAD437}" destId="{6D0B2FD8-E00D-4F92-A161-70EAFE6CAF08}" srcOrd="1" destOrd="0" presId="urn:microsoft.com/office/officeart/2005/8/layout/vList4"/>
    <dgm:cxn modelId="{E79E8194-FD25-434F-B1D1-013155417565}" srcId="{5D621115-C703-428F-9BFA-A946ABAA201F}" destId="{8DF9FD9F-4F3F-473C-9C52-D1DEDACD686A}" srcOrd="4" destOrd="0" parTransId="{CC46C03F-B963-4C30-818C-425D3FB84C28}" sibTransId="{9993B69A-16B9-47B0-915A-C50B54DC508B}"/>
    <dgm:cxn modelId="{39AE9EBA-109F-4579-B3B5-BA6DD37C0B1C}" srcId="{5D621115-C703-428F-9BFA-A946ABAA201F}" destId="{8727561E-7DCE-4BEC-9A47-F7BA4CABF291}" srcOrd="1" destOrd="0" parTransId="{5C6B1181-2077-40B0-B9A4-93EF5DF053B6}" sibTransId="{DA6FC27C-77B5-42E0-AC68-2E19008533C7}"/>
    <dgm:cxn modelId="{FD59E6BC-E1AA-46CB-8E81-323AE525A3E5}" srcId="{5D621115-C703-428F-9BFA-A946ABAA201F}" destId="{720CC85F-7485-409C-B317-CA89BE31FAE0}" srcOrd="6" destOrd="0" parTransId="{9B19B6BA-6246-4339-B604-5DE4C37D5FCD}" sibTransId="{C9C7EC14-6B98-4DE6-B9D6-B4D500F4E1D8}"/>
    <dgm:cxn modelId="{77C541C1-F8EF-4849-B01E-E8BC4B324D0F}" type="presOf" srcId="{8DF9FD9F-4F3F-473C-9C52-D1DEDACD686A}" destId="{C60EFF7C-DA66-456B-9854-99BF991C5A80}" srcOrd="0" destOrd="0" presId="urn:microsoft.com/office/officeart/2005/8/layout/vList4"/>
    <dgm:cxn modelId="{24BAFAC1-4CC1-4486-A3F3-FC068EBD3E93}" srcId="{5D621115-C703-428F-9BFA-A946ABAA201F}" destId="{87A41F14-260C-4B20-B41A-8E09E0D82AE7}" srcOrd="7" destOrd="0" parTransId="{B191CB22-19FC-4444-92AE-011BE73D93A2}" sibTransId="{233CA27A-EBC4-40F4-863C-82C390936C8E}"/>
    <dgm:cxn modelId="{EC2DE4C2-9E13-4E30-A5F3-6920B938F08A}" type="presOf" srcId="{720CC85F-7485-409C-B317-CA89BE31FAE0}" destId="{0FE451D1-427B-4975-8EC6-E039959A6D85}" srcOrd="0" destOrd="0" presId="urn:microsoft.com/office/officeart/2005/8/layout/vList4"/>
    <dgm:cxn modelId="{B2F5A7CC-CEA1-4E28-B4BF-3D4FEA200C80}" type="presOf" srcId="{87A41F14-260C-4B20-B41A-8E09E0D82AE7}" destId="{35BCD955-E9C7-4D89-8B70-2910244B9A0F}" srcOrd="0" destOrd="0" presId="urn:microsoft.com/office/officeart/2005/8/layout/vList4"/>
    <dgm:cxn modelId="{DC7F64D5-7B6B-4A07-ABFF-4E768950E70D}" type="presOf" srcId="{720CC85F-7485-409C-B317-CA89BE31FAE0}" destId="{0223976F-8093-4D5C-B9F1-09ED61F892F7}" srcOrd="1" destOrd="0" presId="urn:microsoft.com/office/officeart/2005/8/layout/vList4"/>
    <dgm:cxn modelId="{3A2D49E0-2FBE-4DE0-92AD-338610E46A06}" srcId="{5D621115-C703-428F-9BFA-A946ABAA201F}" destId="{090DFD79-9692-4CF9-B392-4D3B34EED93D}" srcOrd="5" destOrd="0" parTransId="{4A37C457-A7A7-4EAA-AA60-0D0F114813CE}" sibTransId="{C15D4887-3D67-4DD9-A2CB-D9D74F637EF3}"/>
    <dgm:cxn modelId="{B46853F0-A7F7-4B6E-818D-EBB11C843F09}" type="presOf" srcId="{A5A3FE01-0B82-40A7-82B3-04623C5F169E}" destId="{BCD29259-41CD-4B02-A11A-D8A7FFCD54F9}" srcOrd="1" destOrd="0" presId="urn:microsoft.com/office/officeart/2005/8/layout/vList4"/>
    <dgm:cxn modelId="{F7B5E0F4-DDE5-4B70-85D8-9E60A3FBE467}" type="presOf" srcId="{8727561E-7DCE-4BEC-9A47-F7BA4CABF291}" destId="{9D492D40-C600-4AB2-98AB-D73DA72A3C82}" srcOrd="1" destOrd="0" presId="urn:microsoft.com/office/officeart/2005/8/layout/vList4"/>
    <dgm:cxn modelId="{B0CA58D6-7B86-4DDB-9851-7B8F3E3F9DDA}" type="presParOf" srcId="{B9B9A46C-E311-4886-A0DD-057DC244B8FB}" destId="{AE7B9036-E462-4646-9165-C1AA2F84D4AA}" srcOrd="0" destOrd="0" presId="urn:microsoft.com/office/officeart/2005/8/layout/vList4"/>
    <dgm:cxn modelId="{A1C1E54E-4B45-43FC-AF08-3AD68768AFB9}" type="presParOf" srcId="{AE7B9036-E462-4646-9165-C1AA2F84D4AA}" destId="{7494DA94-6FD4-4FEE-99B4-AC92EE7F8707}" srcOrd="0" destOrd="0" presId="urn:microsoft.com/office/officeart/2005/8/layout/vList4"/>
    <dgm:cxn modelId="{25BD9337-03B9-41BC-B3F5-64E3B5D9324F}" type="presParOf" srcId="{AE7B9036-E462-4646-9165-C1AA2F84D4AA}" destId="{462E18C7-B8B4-433E-B94D-15AF13DB3F3A}" srcOrd="1" destOrd="0" presId="urn:microsoft.com/office/officeart/2005/8/layout/vList4"/>
    <dgm:cxn modelId="{3D11B67A-EB72-4075-9760-0706DB0837EB}" type="presParOf" srcId="{AE7B9036-E462-4646-9165-C1AA2F84D4AA}" destId="{39B2ED08-CE40-4E04-8AC3-729EF215B288}" srcOrd="2" destOrd="0" presId="urn:microsoft.com/office/officeart/2005/8/layout/vList4"/>
    <dgm:cxn modelId="{8880FBA2-1929-4992-94DF-42C42E4F566B}" type="presParOf" srcId="{B9B9A46C-E311-4886-A0DD-057DC244B8FB}" destId="{08CF8E7E-A10A-41D6-9B05-05DFF57A70F5}" srcOrd="1" destOrd="0" presId="urn:microsoft.com/office/officeart/2005/8/layout/vList4"/>
    <dgm:cxn modelId="{B3E34B4B-E255-4E79-B311-3489176987DB}" type="presParOf" srcId="{B9B9A46C-E311-4886-A0DD-057DC244B8FB}" destId="{261FE575-4028-4C17-A26C-EB3A77A9E267}" srcOrd="2" destOrd="0" presId="urn:microsoft.com/office/officeart/2005/8/layout/vList4"/>
    <dgm:cxn modelId="{E3B7175D-E032-441E-AB3C-D63C91745553}" type="presParOf" srcId="{261FE575-4028-4C17-A26C-EB3A77A9E267}" destId="{62A06C57-D4E7-4DC9-815C-4A0A4EDEA28D}" srcOrd="0" destOrd="0" presId="urn:microsoft.com/office/officeart/2005/8/layout/vList4"/>
    <dgm:cxn modelId="{44DCC3E9-C120-4B27-8268-C365903FBCA8}" type="presParOf" srcId="{261FE575-4028-4C17-A26C-EB3A77A9E267}" destId="{469CC7BB-81D9-4D86-A788-3D9283613E1C}" srcOrd="1" destOrd="0" presId="urn:microsoft.com/office/officeart/2005/8/layout/vList4"/>
    <dgm:cxn modelId="{281980B4-1649-4E34-8B3A-D8360DADB219}" type="presParOf" srcId="{261FE575-4028-4C17-A26C-EB3A77A9E267}" destId="{9D492D40-C600-4AB2-98AB-D73DA72A3C82}" srcOrd="2" destOrd="0" presId="urn:microsoft.com/office/officeart/2005/8/layout/vList4"/>
    <dgm:cxn modelId="{8A265ADD-9256-44D0-BE6A-548415578F84}" type="presParOf" srcId="{B9B9A46C-E311-4886-A0DD-057DC244B8FB}" destId="{0507B0DF-6B66-4EA1-AFC0-E15B5180ADC4}" srcOrd="3" destOrd="0" presId="urn:microsoft.com/office/officeart/2005/8/layout/vList4"/>
    <dgm:cxn modelId="{5C852183-F175-43EC-8A67-C08809877E6E}" type="presParOf" srcId="{B9B9A46C-E311-4886-A0DD-057DC244B8FB}" destId="{7C4576D1-D842-4FF5-96D2-59898ABB4EB3}" srcOrd="4" destOrd="0" presId="urn:microsoft.com/office/officeart/2005/8/layout/vList4"/>
    <dgm:cxn modelId="{8F67FE58-4B50-4056-BE8A-0DCBED38DC91}" type="presParOf" srcId="{7C4576D1-D842-4FF5-96D2-59898ABB4EB3}" destId="{CD8B3908-1009-4E65-8EBA-3AD8D56F3E57}" srcOrd="0" destOrd="0" presId="urn:microsoft.com/office/officeart/2005/8/layout/vList4"/>
    <dgm:cxn modelId="{D32F8B3C-AF60-4D9B-9959-AA8CFCBE3A90}" type="presParOf" srcId="{7C4576D1-D842-4FF5-96D2-59898ABB4EB3}" destId="{BB9A2793-FD36-45B0-A0AA-9CE817C79404}" srcOrd="1" destOrd="0" presId="urn:microsoft.com/office/officeart/2005/8/layout/vList4"/>
    <dgm:cxn modelId="{009AF940-2903-4BBA-86F3-5CBA9EE77A99}" type="presParOf" srcId="{7C4576D1-D842-4FF5-96D2-59898ABB4EB3}" destId="{6D0B2FD8-E00D-4F92-A161-70EAFE6CAF08}" srcOrd="2" destOrd="0" presId="urn:microsoft.com/office/officeart/2005/8/layout/vList4"/>
    <dgm:cxn modelId="{F3D0FFA7-FFA2-4E7B-8653-A53FC8BDC407}" type="presParOf" srcId="{B9B9A46C-E311-4886-A0DD-057DC244B8FB}" destId="{801AF59E-059A-4F3C-80B2-7E28DC38EE58}" srcOrd="5" destOrd="0" presId="urn:microsoft.com/office/officeart/2005/8/layout/vList4"/>
    <dgm:cxn modelId="{3C18AE58-C9BC-41A7-BE94-2DAA98F2C06A}" type="presParOf" srcId="{B9B9A46C-E311-4886-A0DD-057DC244B8FB}" destId="{6282A837-94C1-44C5-A318-BF497F2C4857}" srcOrd="6" destOrd="0" presId="urn:microsoft.com/office/officeart/2005/8/layout/vList4"/>
    <dgm:cxn modelId="{B78255B7-A800-4CF0-9D70-5553F506C1E6}" type="presParOf" srcId="{6282A837-94C1-44C5-A318-BF497F2C4857}" destId="{5F0125FF-467F-459E-99BB-F292444A3AD0}" srcOrd="0" destOrd="0" presId="urn:microsoft.com/office/officeart/2005/8/layout/vList4"/>
    <dgm:cxn modelId="{E1FCB4DA-FC5C-4687-B48B-E9E66F67B0BD}" type="presParOf" srcId="{6282A837-94C1-44C5-A318-BF497F2C4857}" destId="{4B4FBBC5-EB09-432D-9772-52F47CBB3144}" srcOrd="1" destOrd="0" presId="urn:microsoft.com/office/officeart/2005/8/layout/vList4"/>
    <dgm:cxn modelId="{9951AF0A-1C66-41C9-AA2A-79EE40134357}" type="presParOf" srcId="{6282A837-94C1-44C5-A318-BF497F2C4857}" destId="{BCD29259-41CD-4B02-A11A-D8A7FFCD54F9}" srcOrd="2" destOrd="0" presId="urn:microsoft.com/office/officeart/2005/8/layout/vList4"/>
    <dgm:cxn modelId="{2803EA17-C44C-4BD8-BC54-C986ACA18022}" type="presParOf" srcId="{B9B9A46C-E311-4886-A0DD-057DC244B8FB}" destId="{F5B06B27-EA33-4FEB-9E88-175A24915341}" srcOrd="7" destOrd="0" presId="urn:microsoft.com/office/officeart/2005/8/layout/vList4"/>
    <dgm:cxn modelId="{37A1EF7F-A2CE-4B57-966C-07E90C359059}" type="presParOf" srcId="{B9B9A46C-E311-4886-A0DD-057DC244B8FB}" destId="{12E941EA-AB86-4D13-A251-DD69138D1887}" srcOrd="8" destOrd="0" presId="urn:microsoft.com/office/officeart/2005/8/layout/vList4"/>
    <dgm:cxn modelId="{E2270EE5-C717-4D09-A342-CA9CACFC1AEE}" type="presParOf" srcId="{12E941EA-AB86-4D13-A251-DD69138D1887}" destId="{C60EFF7C-DA66-456B-9854-99BF991C5A80}" srcOrd="0" destOrd="0" presId="urn:microsoft.com/office/officeart/2005/8/layout/vList4"/>
    <dgm:cxn modelId="{1AEB6202-28B0-43D1-B85C-33E21413897F}" type="presParOf" srcId="{12E941EA-AB86-4D13-A251-DD69138D1887}" destId="{9F858269-FA94-47C1-B5B6-26B09E8FB069}" srcOrd="1" destOrd="0" presId="urn:microsoft.com/office/officeart/2005/8/layout/vList4"/>
    <dgm:cxn modelId="{D87115DB-9EFE-414E-B072-53C4FCD84B69}" type="presParOf" srcId="{12E941EA-AB86-4D13-A251-DD69138D1887}" destId="{368FCB4C-2FA2-47CB-89F5-EA0C0A94A5C1}" srcOrd="2" destOrd="0" presId="urn:microsoft.com/office/officeart/2005/8/layout/vList4"/>
    <dgm:cxn modelId="{3BF8A1B5-360C-4553-BF67-5C1A7AE368C6}" type="presParOf" srcId="{B9B9A46C-E311-4886-A0DD-057DC244B8FB}" destId="{6D940BCF-D4BD-4BE5-9A2F-FD22AD2D3AEC}" srcOrd="9" destOrd="0" presId="urn:microsoft.com/office/officeart/2005/8/layout/vList4"/>
    <dgm:cxn modelId="{D240823E-F3F5-4756-BF3D-94278C74F68F}" type="presParOf" srcId="{B9B9A46C-E311-4886-A0DD-057DC244B8FB}" destId="{29DDEF11-C9C4-4175-92F2-6B2C4E086CFF}" srcOrd="10" destOrd="0" presId="urn:microsoft.com/office/officeart/2005/8/layout/vList4"/>
    <dgm:cxn modelId="{B27FBB2C-B2E4-4753-AF26-60140E8FEA0B}" type="presParOf" srcId="{29DDEF11-C9C4-4175-92F2-6B2C4E086CFF}" destId="{7B0DC52B-E55B-473F-A67A-DF696ADEC755}" srcOrd="0" destOrd="0" presId="urn:microsoft.com/office/officeart/2005/8/layout/vList4"/>
    <dgm:cxn modelId="{10CE2555-621C-40CC-9821-0639B41537AE}" type="presParOf" srcId="{29DDEF11-C9C4-4175-92F2-6B2C4E086CFF}" destId="{9B1A6670-5BF0-4E08-9089-BC4E64826FEB}" srcOrd="1" destOrd="0" presId="urn:microsoft.com/office/officeart/2005/8/layout/vList4"/>
    <dgm:cxn modelId="{FC60F47B-B8E3-465B-AF28-7614D05B2132}" type="presParOf" srcId="{29DDEF11-C9C4-4175-92F2-6B2C4E086CFF}" destId="{2694D9B1-1FA6-4FB5-A59F-EE9E8698D092}" srcOrd="2" destOrd="0" presId="urn:microsoft.com/office/officeart/2005/8/layout/vList4"/>
    <dgm:cxn modelId="{1ACC8B99-FF68-44A9-8F0F-C0734E55C2E2}" type="presParOf" srcId="{B9B9A46C-E311-4886-A0DD-057DC244B8FB}" destId="{D6F56C1A-0412-4254-84F7-8B532C0CF0E8}" srcOrd="11" destOrd="0" presId="urn:microsoft.com/office/officeart/2005/8/layout/vList4"/>
    <dgm:cxn modelId="{0C703E87-7345-49F2-B434-D3E0866F2E20}" type="presParOf" srcId="{B9B9A46C-E311-4886-A0DD-057DC244B8FB}" destId="{B1B07768-870A-4268-A7DA-B20FAE876677}" srcOrd="12" destOrd="0" presId="urn:microsoft.com/office/officeart/2005/8/layout/vList4"/>
    <dgm:cxn modelId="{26CB92DD-FD38-44F3-91A2-29E3F8620E4F}" type="presParOf" srcId="{B1B07768-870A-4268-A7DA-B20FAE876677}" destId="{0FE451D1-427B-4975-8EC6-E039959A6D85}" srcOrd="0" destOrd="0" presId="urn:microsoft.com/office/officeart/2005/8/layout/vList4"/>
    <dgm:cxn modelId="{9AD15371-570D-4279-9951-0403F095D9AB}" type="presParOf" srcId="{B1B07768-870A-4268-A7DA-B20FAE876677}" destId="{796D6FD2-D190-46F3-A9C0-1F290AF73F67}" srcOrd="1" destOrd="0" presId="urn:microsoft.com/office/officeart/2005/8/layout/vList4"/>
    <dgm:cxn modelId="{480992BE-E27F-4896-B6DA-DC4314288E04}" type="presParOf" srcId="{B1B07768-870A-4268-A7DA-B20FAE876677}" destId="{0223976F-8093-4D5C-B9F1-09ED61F892F7}" srcOrd="2" destOrd="0" presId="urn:microsoft.com/office/officeart/2005/8/layout/vList4"/>
    <dgm:cxn modelId="{767CAEE0-BE46-4B24-B43A-5ABAC20E69EC}" type="presParOf" srcId="{B9B9A46C-E311-4886-A0DD-057DC244B8FB}" destId="{0510D2B7-7B9E-43BF-A60B-FAE035AF45E8}" srcOrd="13" destOrd="0" presId="urn:microsoft.com/office/officeart/2005/8/layout/vList4"/>
    <dgm:cxn modelId="{5EF2F8D3-4BE2-4616-88A1-69BCB45B8BE2}" type="presParOf" srcId="{B9B9A46C-E311-4886-A0DD-057DC244B8FB}" destId="{AD3A089F-C7F8-4623-BA8B-A826EC56AB05}" srcOrd="14" destOrd="0" presId="urn:microsoft.com/office/officeart/2005/8/layout/vList4"/>
    <dgm:cxn modelId="{FAABE8F9-1815-4DD7-9922-A2061655E70F}" type="presParOf" srcId="{AD3A089F-C7F8-4623-BA8B-A826EC56AB05}" destId="{35BCD955-E9C7-4D89-8B70-2910244B9A0F}" srcOrd="0" destOrd="0" presId="urn:microsoft.com/office/officeart/2005/8/layout/vList4"/>
    <dgm:cxn modelId="{C5F1DB72-B7DF-41B6-A0D2-8F1B69A22CF2}" type="presParOf" srcId="{AD3A089F-C7F8-4623-BA8B-A826EC56AB05}" destId="{0A65B42D-6C08-4D5C-BDA1-9DC9AE3E8F82}" srcOrd="1" destOrd="0" presId="urn:microsoft.com/office/officeart/2005/8/layout/vList4"/>
    <dgm:cxn modelId="{64C1ECB6-AF7E-4FA5-A038-74FCEBCB39BB}" type="presParOf" srcId="{AD3A089F-C7F8-4623-BA8B-A826EC56AB05}" destId="{D71FA08D-8E68-4242-B4BB-F27C2E71EFD8}"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EDF7B72-DC09-4065-A11C-7A1505137B2F}"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F20BE79E-B56C-46E4-B53C-253DD74775A5}">
      <dgm:prSet/>
      <dgm:spPr/>
      <dgm:t>
        <a:bodyPr/>
        <a:lstStyle/>
        <a:p>
          <a:pPr rtl="0"/>
          <a:r>
            <a:rPr lang="en-US"/>
            <a:t>· CD 31(Cluster of differentiation)</a:t>
          </a:r>
        </a:p>
      </dgm:t>
    </dgm:pt>
    <dgm:pt modelId="{454F53C8-EFD6-4ADF-BE28-92ABB077B1D0}" type="parTrans" cxnId="{C6E53D1C-AC03-40C4-88EB-FFB88EC421CC}">
      <dgm:prSet/>
      <dgm:spPr/>
      <dgm:t>
        <a:bodyPr/>
        <a:lstStyle/>
        <a:p>
          <a:endParaRPr lang="en-US"/>
        </a:p>
      </dgm:t>
    </dgm:pt>
    <dgm:pt modelId="{C5359C30-F10F-4210-A687-53E780F195DF}" type="sibTrans" cxnId="{C6E53D1C-AC03-40C4-88EB-FFB88EC421CC}">
      <dgm:prSet/>
      <dgm:spPr/>
      <dgm:t>
        <a:bodyPr/>
        <a:lstStyle/>
        <a:p>
          <a:endParaRPr lang="en-US"/>
        </a:p>
      </dgm:t>
    </dgm:pt>
    <dgm:pt modelId="{FCE141C6-B173-41F1-AD95-42774C6A106D}">
      <dgm:prSet/>
      <dgm:spPr/>
      <dgm:t>
        <a:bodyPr/>
        <a:lstStyle/>
        <a:p>
          <a:pPr rtl="0"/>
          <a:r>
            <a:rPr lang="en-US"/>
            <a:t>· CD 34</a:t>
          </a:r>
        </a:p>
      </dgm:t>
    </dgm:pt>
    <dgm:pt modelId="{50CE1D3B-125C-47A4-B35A-D88B50E5868C}" type="parTrans" cxnId="{5F850231-EE85-4187-9948-8EB28BAFE63A}">
      <dgm:prSet/>
      <dgm:spPr/>
      <dgm:t>
        <a:bodyPr/>
        <a:lstStyle/>
        <a:p>
          <a:endParaRPr lang="en-US"/>
        </a:p>
      </dgm:t>
    </dgm:pt>
    <dgm:pt modelId="{15150899-AC25-4258-AE2E-DF4F768516E4}" type="sibTrans" cxnId="{5F850231-EE85-4187-9948-8EB28BAFE63A}">
      <dgm:prSet/>
      <dgm:spPr/>
      <dgm:t>
        <a:bodyPr/>
        <a:lstStyle/>
        <a:p>
          <a:endParaRPr lang="en-US"/>
        </a:p>
      </dgm:t>
    </dgm:pt>
    <dgm:pt modelId="{D60D5336-5501-41F8-BF06-231CD02F0047}">
      <dgm:prSet/>
      <dgm:spPr/>
      <dgm:t>
        <a:bodyPr/>
        <a:lstStyle/>
        <a:p>
          <a:pPr rtl="0"/>
          <a:r>
            <a:rPr lang="en-US"/>
            <a:t>· CD105/ Endoglin</a:t>
          </a:r>
        </a:p>
      </dgm:t>
    </dgm:pt>
    <dgm:pt modelId="{DBB7816B-1546-4BFC-985A-007AD21C07E8}" type="parTrans" cxnId="{465F8AF3-5411-48A1-8A27-3670335C665C}">
      <dgm:prSet/>
      <dgm:spPr/>
      <dgm:t>
        <a:bodyPr/>
        <a:lstStyle/>
        <a:p>
          <a:endParaRPr lang="en-US"/>
        </a:p>
      </dgm:t>
    </dgm:pt>
    <dgm:pt modelId="{A60690A4-1629-4D99-9C40-E8091580A7BB}" type="sibTrans" cxnId="{465F8AF3-5411-48A1-8A27-3670335C665C}">
      <dgm:prSet/>
      <dgm:spPr/>
      <dgm:t>
        <a:bodyPr/>
        <a:lstStyle/>
        <a:p>
          <a:endParaRPr lang="en-US"/>
        </a:p>
      </dgm:t>
    </dgm:pt>
    <dgm:pt modelId="{17609E94-332D-47E8-96CE-CC2E508CB3C3}">
      <dgm:prSet/>
      <dgm:spPr/>
      <dgm:t>
        <a:bodyPr/>
        <a:lstStyle/>
        <a:p>
          <a:pPr rtl="0"/>
          <a:r>
            <a:rPr lang="en-US"/>
            <a:t>· VEGF</a:t>
          </a:r>
        </a:p>
      </dgm:t>
    </dgm:pt>
    <dgm:pt modelId="{74FC6E9D-EAA8-4B11-8185-85D0F1704B44}" type="parTrans" cxnId="{C2C37F84-F165-4611-A023-F44E6F703F47}">
      <dgm:prSet/>
      <dgm:spPr/>
      <dgm:t>
        <a:bodyPr/>
        <a:lstStyle/>
        <a:p>
          <a:endParaRPr lang="en-US"/>
        </a:p>
      </dgm:t>
    </dgm:pt>
    <dgm:pt modelId="{0811544E-CBA0-4EAE-9D92-6B1878A69F32}" type="sibTrans" cxnId="{C2C37F84-F165-4611-A023-F44E6F703F47}">
      <dgm:prSet/>
      <dgm:spPr/>
      <dgm:t>
        <a:bodyPr/>
        <a:lstStyle/>
        <a:p>
          <a:endParaRPr lang="en-US"/>
        </a:p>
      </dgm:t>
    </dgm:pt>
    <dgm:pt modelId="{4D01070A-88D6-410C-9A7E-94B27B21F027}">
      <dgm:prSet/>
      <dgm:spPr/>
      <dgm:t>
        <a:bodyPr/>
        <a:lstStyle/>
        <a:p>
          <a:pPr rtl="0"/>
          <a:r>
            <a:rPr lang="en-US"/>
            <a:t>· Von willebrand factor (VIII)</a:t>
          </a:r>
        </a:p>
      </dgm:t>
    </dgm:pt>
    <dgm:pt modelId="{370FB820-C776-4FDC-946B-981996C75321}" type="parTrans" cxnId="{35C75740-7FF3-49E9-89DA-9B0E565A8330}">
      <dgm:prSet/>
      <dgm:spPr/>
      <dgm:t>
        <a:bodyPr/>
        <a:lstStyle/>
        <a:p>
          <a:endParaRPr lang="en-US"/>
        </a:p>
      </dgm:t>
    </dgm:pt>
    <dgm:pt modelId="{241075AA-053C-44FD-82F4-C84BADC951FA}" type="sibTrans" cxnId="{35C75740-7FF3-49E9-89DA-9B0E565A8330}">
      <dgm:prSet/>
      <dgm:spPr/>
      <dgm:t>
        <a:bodyPr/>
        <a:lstStyle/>
        <a:p>
          <a:endParaRPr lang="en-US"/>
        </a:p>
      </dgm:t>
    </dgm:pt>
    <dgm:pt modelId="{60F2CA03-909B-4318-A546-4C70A67AC307}">
      <dgm:prSet/>
      <dgm:spPr/>
      <dgm:t>
        <a:bodyPr/>
        <a:lstStyle/>
        <a:p>
          <a:pPr rtl="0"/>
          <a:r>
            <a:rPr lang="en-US"/>
            <a:t>· Ulex europaeus</a:t>
          </a:r>
        </a:p>
      </dgm:t>
    </dgm:pt>
    <dgm:pt modelId="{C1F80B00-7F8E-4C5E-AC47-87BA7037A68F}" type="parTrans" cxnId="{4EC55CBB-8529-41C0-A706-8B8197C67FD0}">
      <dgm:prSet/>
      <dgm:spPr/>
      <dgm:t>
        <a:bodyPr/>
        <a:lstStyle/>
        <a:p>
          <a:endParaRPr lang="en-US"/>
        </a:p>
      </dgm:t>
    </dgm:pt>
    <dgm:pt modelId="{050E032B-804B-4DDE-8AB0-E353F16EE0ED}" type="sibTrans" cxnId="{4EC55CBB-8529-41C0-A706-8B8197C67FD0}">
      <dgm:prSet/>
      <dgm:spPr/>
      <dgm:t>
        <a:bodyPr/>
        <a:lstStyle/>
        <a:p>
          <a:endParaRPr lang="en-US"/>
        </a:p>
      </dgm:t>
    </dgm:pt>
    <dgm:pt modelId="{FF707622-80BB-47F5-B82A-9FF8C3C29455}">
      <dgm:prSet custT="1"/>
      <dgm:spPr/>
      <dgm:t>
        <a:bodyPr/>
        <a:lstStyle/>
        <a:p>
          <a:pPr rtl="0"/>
          <a:r>
            <a:rPr lang="en-US" sz="1400" dirty="0"/>
            <a:t>Podoplanin</a:t>
          </a:r>
        </a:p>
      </dgm:t>
    </dgm:pt>
    <dgm:pt modelId="{1A6A70E3-AB2C-4253-A589-8CA375FFF67A}" type="parTrans" cxnId="{6BC1F8B0-5AAA-4C2A-BD4C-6C882061B26B}">
      <dgm:prSet/>
      <dgm:spPr/>
      <dgm:t>
        <a:bodyPr/>
        <a:lstStyle/>
        <a:p>
          <a:endParaRPr lang="en-US"/>
        </a:p>
      </dgm:t>
    </dgm:pt>
    <dgm:pt modelId="{275AE488-E5DF-4C02-B542-629F0B3BC1AE}" type="sibTrans" cxnId="{6BC1F8B0-5AAA-4C2A-BD4C-6C882061B26B}">
      <dgm:prSet/>
      <dgm:spPr/>
      <dgm:t>
        <a:bodyPr/>
        <a:lstStyle/>
        <a:p>
          <a:endParaRPr lang="en-US"/>
        </a:p>
      </dgm:t>
    </dgm:pt>
    <dgm:pt modelId="{E9CB7402-2093-49CD-B9E8-A56D9EAE7ABD}">
      <dgm:prSet/>
      <dgm:spPr/>
      <dgm:t>
        <a:bodyPr/>
        <a:lstStyle/>
        <a:p>
          <a:pPr rtl="0"/>
          <a:r>
            <a:rPr lang="en-US" sz="1600" dirty="0"/>
            <a:t>· </a:t>
          </a:r>
          <a:r>
            <a:rPr lang="en-US" sz="1600" dirty="0" err="1"/>
            <a:t>Podocalynin</a:t>
          </a:r>
          <a:endParaRPr lang="en-US" sz="1600" dirty="0"/>
        </a:p>
        <a:p>
          <a:pPr rtl="0"/>
          <a:endParaRPr lang="en-US" sz="1600" dirty="0"/>
        </a:p>
      </dgm:t>
    </dgm:pt>
    <dgm:pt modelId="{1F32F65B-D0F5-46AD-9756-29857FC295C2}" type="parTrans" cxnId="{6C49DDFB-08CB-4935-9F7B-0AEE9080A965}">
      <dgm:prSet/>
      <dgm:spPr/>
      <dgm:t>
        <a:bodyPr/>
        <a:lstStyle/>
        <a:p>
          <a:endParaRPr lang="en-US"/>
        </a:p>
      </dgm:t>
    </dgm:pt>
    <dgm:pt modelId="{D4BA8420-EA42-41DC-A576-01E96A101A66}" type="sibTrans" cxnId="{6C49DDFB-08CB-4935-9F7B-0AEE9080A965}">
      <dgm:prSet/>
      <dgm:spPr/>
      <dgm:t>
        <a:bodyPr/>
        <a:lstStyle/>
        <a:p>
          <a:endParaRPr lang="en-US"/>
        </a:p>
      </dgm:t>
    </dgm:pt>
    <dgm:pt modelId="{D6D0609A-91DA-4533-8C1A-6B1DAB16A89A}" type="pres">
      <dgm:prSet presAssocID="{8EDF7B72-DC09-4065-A11C-7A1505137B2F}" presName="compositeShape" presStyleCnt="0">
        <dgm:presLayoutVars>
          <dgm:chMax val="7"/>
          <dgm:dir/>
          <dgm:resizeHandles val="exact"/>
        </dgm:presLayoutVars>
      </dgm:prSet>
      <dgm:spPr/>
    </dgm:pt>
    <dgm:pt modelId="{C3E8D913-0236-4E80-B2AB-3740E5E81D8C}" type="pres">
      <dgm:prSet presAssocID="{F20BE79E-B56C-46E4-B53C-253DD74775A5}" presName="circ1" presStyleLbl="vennNode1" presStyleIdx="0" presStyleCnt="7"/>
      <dgm:spPr/>
    </dgm:pt>
    <dgm:pt modelId="{01EBAD45-81E9-493C-A81A-70C6AC916BBD}" type="pres">
      <dgm:prSet presAssocID="{F20BE79E-B56C-46E4-B53C-253DD74775A5}" presName="circ1Tx" presStyleLbl="revTx" presStyleIdx="0" presStyleCnt="0">
        <dgm:presLayoutVars>
          <dgm:chMax val="0"/>
          <dgm:chPref val="0"/>
          <dgm:bulletEnabled val="1"/>
        </dgm:presLayoutVars>
      </dgm:prSet>
      <dgm:spPr/>
    </dgm:pt>
    <dgm:pt modelId="{64B926B9-39BB-455C-9AC5-3326AF011161}" type="pres">
      <dgm:prSet presAssocID="{FCE141C6-B173-41F1-AD95-42774C6A106D}" presName="circ2" presStyleLbl="vennNode1" presStyleIdx="1" presStyleCnt="7"/>
      <dgm:spPr/>
    </dgm:pt>
    <dgm:pt modelId="{33605884-2627-4E80-B0B3-CF8615F955DE}" type="pres">
      <dgm:prSet presAssocID="{FCE141C6-B173-41F1-AD95-42774C6A106D}" presName="circ2Tx" presStyleLbl="revTx" presStyleIdx="0" presStyleCnt="0">
        <dgm:presLayoutVars>
          <dgm:chMax val="0"/>
          <dgm:chPref val="0"/>
          <dgm:bulletEnabled val="1"/>
        </dgm:presLayoutVars>
      </dgm:prSet>
      <dgm:spPr/>
    </dgm:pt>
    <dgm:pt modelId="{95FC3B13-BC79-4403-876E-E8FF94F69506}" type="pres">
      <dgm:prSet presAssocID="{D60D5336-5501-41F8-BF06-231CD02F0047}" presName="circ3" presStyleLbl="vennNode1" presStyleIdx="2" presStyleCnt="7"/>
      <dgm:spPr/>
    </dgm:pt>
    <dgm:pt modelId="{37646B6F-B282-4EC0-BA3A-3306D944E2CB}" type="pres">
      <dgm:prSet presAssocID="{D60D5336-5501-41F8-BF06-231CD02F0047}" presName="circ3Tx" presStyleLbl="revTx" presStyleIdx="0" presStyleCnt="0">
        <dgm:presLayoutVars>
          <dgm:chMax val="0"/>
          <dgm:chPref val="0"/>
          <dgm:bulletEnabled val="1"/>
        </dgm:presLayoutVars>
      </dgm:prSet>
      <dgm:spPr/>
    </dgm:pt>
    <dgm:pt modelId="{83DCF5B9-B126-4833-8D83-242665482661}" type="pres">
      <dgm:prSet presAssocID="{17609E94-332D-47E8-96CE-CC2E508CB3C3}" presName="circ4" presStyleLbl="vennNode1" presStyleIdx="3" presStyleCnt="7"/>
      <dgm:spPr/>
    </dgm:pt>
    <dgm:pt modelId="{4F3FE1EF-CB15-4BD0-88E1-0E08554FC6C0}" type="pres">
      <dgm:prSet presAssocID="{17609E94-332D-47E8-96CE-CC2E508CB3C3}" presName="circ4Tx" presStyleLbl="revTx" presStyleIdx="0" presStyleCnt="0">
        <dgm:presLayoutVars>
          <dgm:chMax val="0"/>
          <dgm:chPref val="0"/>
          <dgm:bulletEnabled val="1"/>
        </dgm:presLayoutVars>
      </dgm:prSet>
      <dgm:spPr/>
    </dgm:pt>
    <dgm:pt modelId="{27957AD6-BC54-4F77-83FD-6BCBCBCDE7CB}" type="pres">
      <dgm:prSet presAssocID="{4D01070A-88D6-410C-9A7E-94B27B21F027}" presName="circ5" presStyleLbl="vennNode1" presStyleIdx="4" presStyleCnt="7"/>
      <dgm:spPr/>
    </dgm:pt>
    <dgm:pt modelId="{2D9F95EA-0E4E-495A-A2A9-C8E7CBFA6A67}" type="pres">
      <dgm:prSet presAssocID="{4D01070A-88D6-410C-9A7E-94B27B21F027}" presName="circ5Tx" presStyleLbl="revTx" presStyleIdx="0" presStyleCnt="0">
        <dgm:presLayoutVars>
          <dgm:chMax val="0"/>
          <dgm:chPref val="0"/>
          <dgm:bulletEnabled val="1"/>
        </dgm:presLayoutVars>
      </dgm:prSet>
      <dgm:spPr/>
    </dgm:pt>
    <dgm:pt modelId="{B58F675D-759E-4537-9B84-560AA3227A9A}" type="pres">
      <dgm:prSet presAssocID="{60F2CA03-909B-4318-A546-4C70A67AC307}" presName="circ6" presStyleLbl="vennNode1" presStyleIdx="5" presStyleCnt="7"/>
      <dgm:spPr/>
    </dgm:pt>
    <dgm:pt modelId="{D9F6CD7B-BDEB-4FF2-B08E-63D58B00E3D2}" type="pres">
      <dgm:prSet presAssocID="{60F2CA03-909B-4318-A546-4C70A67AC307}" presName="circ6Tx" presStyleLbl="revTx" presStyleIdx="0" presStyleCnt="0">
        <dgm:presLayoutVars>
          <dgm:chMax val="0"/>
          <dgm:chPref val="0"/>
          <dgm:bulletEnabled val="1"/>
        </dgm:presLayoutVars>
      </dgm:prSet>
      <dgm:spPr/>
    </dgm:pt>
    <dgm:pt modelId="{F1EA1458-AD09-4364-AC26-322016FA6A12}" type="pres">
      <dgm:prSet presAssocID="{E9CB7402-2093-49CD-B9E8-A56D9EAE7ABD}" presName="circ7" presStyleLbl="vennNode1" presStyleIdx="6" presStyleCnt="7"/>
      <dgm:spPr/>
    </dgm:pt>
    <dgm:pt modelId="{B50BCCF1-3897-4AF5-AC18-F32ACC2C3F21}" type="pres">
      <dgm:prSet presAssocID="{E9CB7402-2093-49CD-B9E8-A56D9EAE7ABD}" presName="circ7Tx" presStyleLbl="revTx" presStyleIdx="0" presStyleCnt="0" custScaleY="183458">
        <dgm:presLayoutVars>
          <dgm:chMax val="0"/>
          <dgm:chPref val="0"/>
          <dgm:bulletEnabled val="1"/>
        </dgm:presLayoutVars>
      </dgm:prSet>
      <dgm:spPr/>
    </dgm:pt>
  </dgm:ptLst>
  <dgm:cxnLst>
    <dgm:cxn modelId="{C6E53D1C-AC03-40C4-88EB-FFB88EC421CC}" srcId="{8EDF7B72-DC09-4065-A11C-7A1505137B2F}" destId="{F20BE79E-B56C-46E4-B53C-253DD74775A5}" srcOrd="0" destOrd="0" parTransId="{454F53C8-EFD6-4ADF-BE28-92ABB077B1D0}" sibTransId="{C5359C30-F10F-4210-A687-53E780F195DF}"/>
    <dgm:cxn modelId="{FCC8E525-6EA3-4EBE-8E3D-5C9297F62119}" type="presOf" srcId="{4D01070A-88D6-410C-9A7E-94B27B21F027}" destId="{2D9F95EA-0E4E-495A-A2A9-C8E7CBFA6A67}" srcOrd="0" destOrd="0" presId="urn:microsoft.com/office/officeart/2005/8/layout/venn1"/>
    <dgm:cxn modelId="{5F850231-EE85-4187-9948-8EB28BAFE63A}" srcId="{8EDF7B72-DC09-4065-A11C-7A1505137B2F}" destId="{FCE141C6-B173-41F1-AD95-42774C6A106D}" srcOrd="1" destOrd="0" parTransId="{50CE1D3B-125C-47A4-B35A-D88B50E5868C}" sibTransId="{15150899-AC25-4258-AE2E-DF4F768516E4}"/>
    <dgm:cxn modelId="{35C75740-7FF3-49E9-89DA-9B0E565A8330}" srcId="{8EDF7B72-DC09-4065-A11C-7A1505137B2F}" destId="{4D01070A-88D6-410C-9A7E-94B27B21F027}" srcOrd="4" destOrd="0" parTransId="{370FB820-C776-4FDC-946B-981996C75321}" sibTransId="{241075AA-053C-44FD-82F4-C84BADC951FA}"/>
    <dgm:cxn modelId="{9C3F4771-BC76-4234-8F5E-C53F50C8981D}" type="presOf" srcId="{D60D5336-5501-41F8-BF06-231CD02F0047}" destId="{37646B6F-B282-4EC0-BA3A-3306D944E2CB}" srcOrd="0" destOrd="0" presId="urn:microsoft.com/office/officeart/2005/8/layout/venn1"/>
    <dgm:cxn modelId="{E07C8173-A2BA-4118-A233-4ED3F2C03D84}" type="presOf" srcId="{17609E94-332D-47E8-96CE-CC2E508CB3C3}" destId="{4F3FE1EF-CB15-4BD0-88E1-0E08554FC6C0}" srcOrd="0" destOrd="0" presId="urn:microsoft.com/office/officeart/2005/8/layout/venn1"/>
    <dgm:cxn modelId="{11C8FC55-D879-4D34-9FE0-4CD2B05F1309}" type="presOf" srcId="{E9CB7402-2093-49CD-B9E8-A56D9EAE7ABD}" destId="{B50BCCF1-3897-4AF5-AC18-F32ACC2C3F21}" srcOrd="0" destOrd="0" presId="urn:microsoft.com/office/officeart/2005/8/layout/venn1"/>
    <dgm:cxn modelId="{C680E978-F8D1-4EEB-AF32-56CB43FE30E6}" type="presOf" srcId="{F20BE79E-B56C-46E4-B53C-253DD74775A5}" destId="{01EBAD45-81E9-493C-A81A-70C6AC916BBD}" srcOrd="0" destOrd="0" presId="urn:microsoft.com/office/officeart/2005/8/layout/venn1"/>
    <dgm:cxn modelId="{EE31157C-570D-4B46-A358-A329BA1C861F}" type="presOf" srcId="{60F2CA03-909B-4318-A546-4C70A67AC307}" destId="{D9F6CD7B-BDEB-4FF2-B08E-63D58B00E3D2}" srcOrd="0" destOrd="0" presId="urn:microsoft.com/office/officeart/2005/8/layout/venn1"/>
    <dgm:cxn modelId="{C2C37F84-F165-4611-A023-F44E6F703F47}" srcId="{8EDF7B72-DC09-4065-A11C-7A1505137B2F}" destId="{17609E94-332D-47E8-96CE-CC2E508CB3C3}" srcOrd="3" destOrd="0" parTransId="{74FC6E9D-EAA8-4B11-8185-85D0F1704B44}" sibTransId="{0811544E-CBA0-4EAE-9D92-6B1878A69F32}"/>
    <dgm:cxn modelId="{893A3386-D084-498C-BE35-DF258B609652}" type="presOf" srcId="{8EDF7B72-DC09-4065-A11C-7A1505137B2F}" destId="{D6D0609A-91DA-4533-8C1A-6B1DAB16A89A}" srcOrd="0" destOrd="0" presId="urn:microsoft.com/office/officeart/2005/8/layout/venn1"/>
    <dgm:cxn modelId="{B8AEA68D-B154-4581-B4A0-60E711AF249D}" type="presOf" srcId="{FF707622-80BB-47F5-B82A-9FF8C3C29455}" destId="{B50BCCF1-3897-4AF5-AC18-F32ACC2C3F21}" srcOrd="0" destOrd="1" presId="urn:microsoft.com/office/officeart/2005/8/layout/venn1"/>
    <dgm:cxn modelId="{F9F043AC-754C-49C7-9F50-5C6ED86100F8}" type="presOf" srcId="{FCE141C6-B173-41F1-AD95-42774C6A106D}" destId="{33605884-2627-4E80-B0B3-CF8615F955DE}" srcOrd="0" destOrd="0" presId="urn:microsoft.com/office/officeart/2005/8/layout/venn1"/>
    <dgm:cxn modelId="{6BC1F8B0-5AAA-4C2A-BD4C-6C882061B26B}" srcId="{E9CB7402-2093-49CD-B9E8-A56D9EAE7ABD}" destId="{FF707622-80BB-47F5-B82A-9FF8C3C29455}" srcOrd="0" destOrd="0" parTransId="{1A6A70E3-AB2C-4253-A589-8CA375FFF67A}" sibTransId="{275AE488-E5DF-4C02-B542-629F0B3BC1AE}"/>
    <dgm:cxn modelId="{4EC55CBB-8529-41C0-A706-8B8197C67FD0}" srcId="{8EDF7B72-DC09-4065-A11C-7A1505137B2F}" destId="{60F2CA03-909B-4318-A546-4C70A67AC307}" srcOrd="5" destOrd="0" parTransId="{C1F80B00-7F8E-4C5E-AC47-87BA7037A68F}" sibTransId="{050E032B-804B-4DDE-8AB0-E353F16EE0ED}"/>
    <dgm:cxn modelId="{465F8AF3-5411-48A1-8A27-3670335C665C}" srcId="{8EDF7B72-DC09-4065-A11C-7A1505137B2F}" destId="{D60D5336-5501-41F8-BF06-231CD02F0047}" srcOrd="2" destOrd="0" parTransId="{DBB7816B-1546-4BFC-985A-007AD21C07E8}" sibTransId="{A60690A4-1629-4D99-9C40-E8091580A7BB}"/>
    <dgm:cxn modelId="{6C49DDFB-08CB-4935-9F7B-0AEE9080A965}" srcId="{8EDF7B72-DC09-4065-A11C-7A1505137B2F}" destId="{E9CB7402-2093-49CD-B9E8-A56D9EAE7ABD}" srcOrd="6" destOrd="0" parTransId="{1F32F65B-D0F5-46AD-9756-29857FC295C2}" sibTransId="{D4BA8420-EA42-41DC-A576-01E96A101A66}"/>
    <dgm:cxn modelId="{918BC0B3-EB9E-4AD8-9EF6-6BAA7491D83E}" type="presParOf" srcId="{D6D0609A-91DA-4533-8C1A-6B1DAB16A89A}" destId="{C3E8D913-0236-4E80-B2AB-3740E5E81D8C}" srcOrd="0" destOrd="0" presId="urn:microsoft.com/office/officeart/2005/8/layout/venn1"/>
    <dgm:cxn modelId="{0CDD4567-8778-4EBB-BA12-0E1E2A28BC9E}" type="presParOf" srcId="{D6D0609A-91DA-4533-8C1A-6B1DAB16A89A}" destId="{01EBAD45-81E9-493C-A81A-70C6AC916BBD}" srcOrd="1" destOrd="0" presId="urn:microsoft.com/office/officeart/2005/8/layout/venn1"/>
    <dgm:cxn modelId="{43B8DAAF-15FC-4029-9B3C-415FBD4E3D29}" type="presParOf" srcId="{D6D0609A-91DA-4533-8C1A-6B1DAB16A89A}" destId="{64B926B9-39BB-455C-9AC5-3326AF011161}" srcOrd="2" destOrd="0" presId="urn:microsoft.com/office/officeart/2005/8/layout/venn1"/>
    <dgm:cxn modelId="{5DD56DBF-4592-4D25-9BA9-CCD0B5022E56}" type="presParOf" srcId="{D6D0609A-91DA-4533-8C1A-6B1DAB16A89A}" destId="{33605884-2627-4E80-B0B3-CF8615F955DE}" srcOrd="3" destOrd="0" presId="urn:microsoft.com/office/officeart/2005/8/layout/venn1"/>
    <dgm:cxn modelId="{7FCF0CE8-8493-4774-9D65-2F2388AF8B52}" type="presParOf" srcId="{D6D0609A-91DA-4533-8C1A-6B1DAB16A89A}" destId="{95FC3B13-BC79-4403-876E-E8FF94F69506}" srcOrd="4" destOrd="0" presId="urn:microsoft.com/office/officeart/2005/8/layout/venn1"/>
    <dgm:cxn modelId="{7F94F90B-54BD-49A1-B87A-9FDC0055334B}" type="presParOf" srcId="{D6D0609A-91DA-4533-8C1A-6B1DAB16A89A}" destId="{37646B6F-B282-4EC0-BA3A-3306D944E2CB}" srcOrd="5" destOrd="0" presId="urn:microsoft.com/office/officeart/2005/8/layout/venn1"/>
    <dgm:cxn modelId="{109EC5E5-DDB9-4576-8150-25C279EBE9B2}" type="presParOf" srcId="{D6D0609A-91DA-4533-8C1A-6B1DAB16A89A}" destId="{83DCF5B9-B126-4833-8D83-242665482661}" srcOrd="6" destOrd="0" presId="urn:microsoft.com/office/officeart/2005/8/layout/venn1"/>
    <dgm:cxn modelId="{0EF272E2-E3AF-427B-A25A-342BC50F5705}" type="presParOf" srcId="{D6D0609A-91DA-4533-8C1A-6B1DAB16A89A}" destId="{4F3FE1EF-CB15-4BD0-88E1-0E08554FC6C0}" srcOrd="7" destOrd="0" presId="urn:microsoft.com/office/officeart/2005/8/layout/venn1"/>
    <dgm:cxn modelId="{D0B2B43D-1CD1-4156-938C-B48C82165032}" type="presParOf" srcId="{D6D0609A-91DA-4533-8C1A-6B1DAB16A89A}" destId="{27957AD6-BC54-4F77-83FD-6BCBCBCDE7CB}" srcOrd="8" destOrd="0" presId="urn:microsoft.com/office/officeart/2005/8/layout/venn1"/>
    <dgm:cxn modelId="{4346BCB5-4936-4527-87A4-B617674E4DDE}" type="presParOf" srcId="{D6D0609A-91DA-4533-8C1A-6B1DAB16A89A}" destId="{2D9F95EA-0E4E-495A-A2A9-C8E7CBFA6A67}" srcOrd="9" destOrd="0" presId="urn:microsoft.com/office/officeart/2005/8/layout/venn1"/>
    <dgm:cxn modelId="{E01CE7C3-8BDF-458B-BBD0-649EC25D0C70}" type="presParOf" srcId="{D6D0609A-91DA-4533-8C1A-6B1DAB16A89A}" destId="{B58F675D-759E-4537-9B84-560AA3227A9A}" srcOrd="10" destOrd="0" presId="urn:microsoft.com/office/officeart/2005/8/layout/venn1"/>
    <dgm:cxn modelId="{44FBCE5C-04FF-4044-A96B-11C9BAA41AA8}" type="presParOf" srcId="{D6D0609A-91DA-4533-8C1A-6B1DAB16A89A}" destId="{D9F6CD7B-BDEB-4FF2-B08E-63D58B00E3D2}" srcOrd="11" destOrd="0" presId="urn:microsoft.com/office/officeart/2005/8/layout/venn1"/>
    <dgm:cxn modelId="{A8523E6C-1FFD-4E16-BEBE-119523003BA8}" type="presParOf" srcId="{D6D0609A-91DA-4533-8C1A-6B1DAB16A89A}" destId="{F1EA1458-AD09-4364-AC26-322016FA6A12}" srcOrd="12" destOrd="0" presId="urn:microsoft.com/office/officeart/2005/8/layout/venn1"/>
    <dgm:cxn modelId="{7CA67605-3215-420F-9DE1-0506CBB0096B}" type="presParOf" srcId="{D6D0609A-91DA-4533-8C1A-6B1DAB16A89A}" destId="{B50BCCF1-3897-4AF5-AC18-F32ACC2C3F21}" srcOrd="1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1B8620A-934C-4B92-9E91-9C3B64F5C3B7}"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n-US"/>
        </a:p>
      </dgm:t>
    </dgm:pt>
    <dgm:pt modelId="{CBEB57CE-86B8-4087-B6AA-48A715CBFE57}">
      <dgm:prSet/>
      <dgm:spPr/>
      <dgm:t>
        <a:bodyPr/>
        <a:lstStyle/>
        <a:p>
          <a:pPr rtl="0"/>
          <a:r>
            <a:rPr lang="en-US" b="1" i="0" baseline="0" dirty="0"/>
            <a:t>S-100</a:t>
          </a:r>
          <a:endParaRPr lang="en-US" b="1" dirty="0"/>
        </a:p>
      </dgm:t>
    </dgm:pt>
    <dgm:pt modelId="{6E03D7DC-6C85-4C8B-A750-F6F7DF22DDA5}" type="parTrans" cxnId="{BC088C6E-18B3-473E-9EC5-9924078FB6E8}">
      <dgm:prSet/>
      <dgm:spPr/>
      <dgm:t>
        <a:bodyPr/>
        <a:lstStyle/>
        <a:p>
          <a:endParaRPr lang="en-US"/>
        </a:p>
      </dgm:t>
    </dgm:pt>
    <dgm:pt modelId="{E3826386-01E3-4F8C-B73D-FDA68017273A}" type="sibTrans" cxnId="{BC088C6E-18B3-473E-9EC5-9924078FB6E8}">
      <dgm:prSet/>
      <dgm:spPr/>
      <dgm:t>
        <a:bodyPr/>
        <a:lstStyle/>
        <a:p>
          <a:endParaRPr lang="en-US"/>
        </a:p>
      </dgm:t>
    </dgm:pt>
    <dgm:pt modelId="{AF4488F9-8063-4B88-8A45-A5F38C6DDF40}">
      <dgm:prSet/>
      <dgm:spPr/>
      <dgm:t>
        <a:bodyPr/>
        <a:lstStyle/>
        <a:p>
          <a:pPr rtl="0"/>
          <a:r>
            <a:rPr lang="en-US" b="1" i="0" baseline="0" dirty="0"/>
            <a:t>Neuron specific </a:t>
          </a:r>
          <a:r>
            <a:rPr lang="en-US" b="1" i="0" baseline="0" dirty="0" err="1"/>
            <a:t>enolase</a:t>
          </a:r>
          <a:r>
            <a:rPr lang="en-US" b="1" i="0" baseline="0" dirty="0"/>
            <a:t> (NSE)</a:t>
          </a:r>
          <a:endParaRPr lang="en-US" b="1" dirty="0"/>
        </a:p>
      </dgm:t>
    </dgm:pt>
    <dgm:pt modelId="{28957B7B-B34D-4830-BFE1-B1317015BA19}" type="parTrans" cxnId="{1D17AD40-A835-430E-9961-05D33141587B}">
      <dgm:prSet/>
      <dgm:spPr/>
      <dgm:t>
        <a:bodyPr/>
        <a:lstStyle/>
        <a:p>
          <a:endParaRPr lang="en-US"/>
        </a:p>
      </dgm:t>
    </dgm:pt>
    <dgm:pt modelId="{6E96552F-B89E-4892-B44F-E42A476FDF04}" type="sibTrans" cxnId="{1D17AD40-A835-430E-9961-05D33141587B}">
      <dgm:prSet/>
      <dgm:spPr/>
      <dgm:t>
        <a:bodyPr/>
        <a:lstStyle/>
        <a:p>
          <a:endParaRPr lang="en-US"/>
        </a:p>
      </dgm:t>
    </dgm:pt>
    <dgm:pt modelId="{F0844EE4-747F-46C6-9B5C-E258B3DE591F}">
      <dgm:prSet/>
      <dgm:spPr/>
      <dgm:t>
        <a:bodyPr/>
        <a:lstStyle/>
        <a:p>
          <a:pPr rtl="0"/>
          <a:r>
            <a:rPr lang="en-US" b="1" i="0" baseline="0" dirty="0"/>
            <a:t>CD57</a:t>
          </a:r>
          <a:endParaRPr lang="en-US" b="1" dirty="0"/>
        </a:p>
      </dgm:t>
    </dgm:pt>
    <dgm:pt modelId="{DE24E32B-3DFC-4F6A-A29C-04DB3EAF1E23}" type="parTrans" cxnId="{A54E3F8E-30AE-4616-A5D6-F1AAECE68196}">
      <dgm:prSet/>
      <dgm:spPr/>
      <dgm:t>
        <a:bodyPr/>
        <a:lstStyle/>
        <a:p>
          <a:endParaRPr lang="en-US"/>
        </a:p>
      </dgm:t>
    </dgm:pt>
    <dgm:pt modelId="{7D88420C-0148-4A57-82AC-8681B2167846}" type="sibTrans" cxnId="{A54E3F8E-30AE-4616-A5D6-F1AAECE68196}">
      <dgm:prSet/>
      <dgm:spPr/>
      <dgm:t>
        <a:bodyPr/>
        <a:lstStyle/>
        <a:p>
          <a:endParaRPr lang="en-US"/>
        </a:p>
      </dgm:t>
    </dgm:pt>
    <dgm:pt modelId="{76708D8A-56D2-4E43-8404-F827CF619C2E}">
      <dgm:prSet/>
      <dgm:spPr/>
      <dgm:t>
        <a:bodyPr/>
        <a:lstStyle/>
        <a:p>
          <a:pPr rtl="0"/>
          <a:r>
            <a:rPr lang="en-US" b="1" i="0" baseline="0" dirty="0"/>
            <a:t>p75 NTR</a:t>
          </a:r>
          <a:endParaRPr lang="en-US" b="1" dirty="0"/>
        </a:p>
      </dgm:t>
    </dgm:pt>
    <dgm:pt modelId="{23E2489F-09FB-4F6F-AB3E-9F2D9CB5B8A7}" type="parTrans" cxnId="{6221D3B8-48D5-44F9-9112-C559A501B5F1}">
      <dgm:prSet/>
      <dgm:spPr/>
      <dgm:t>
        <a:bodyPr/>
        <a:lstStyle/>
        <a:p>
          <a:endParaRPr lang="en-US"/>
        </a:p>
      </dgm:t>
    </dgm:pt>
    <dgm:pt modelId="{4684DC73-60FB-4EE2-A4EA-91E3BE0F2A5A}" type="sibTrans" cxnId="{6221D3B8-48D5-44F9-9112-C559A501B5F1}">
      <dgm:prSet/>
      <dgm:spPr/>
      <dgm:t>
        <a:bodyPr/>
        <a:lstStyle/>
        <a:p>
          <a:endParaRPr lang="en-US"/>
        </a:p>
      </dgm:t>
    </dgm:pt>
    <dgm:pt modelId="{174E8E5D-4295-4398-A09E-2DF7D3FEFCB7}">
      <dgm:prSet/>
      <dgm:spPr/>
      <dgm:t>
        <a:bodyPr/>
        <a:lstStyle/>
        <a:p>
          <a:pPr rtl="0"/>
          <a:r>
            <a:rPr lang="en-US" b="0" i="0" baseline="0" dirty="0"/>
            <a:t> </a:t>
          </a:r>
          <a:r>
            <a:rPr lang="en-US" b="1" i="0" baseline="0" dirty="0"/>
            <a:t>CD99</a:t>
          </a:r>
          <a:endParaRPr lang="en-US" b="1" dirty="0"/>
        </a:p>
      </dgm:t>
    </dgm:pt>
    <dgm:pt modelId="{8DC4CA7C-C35C-41DA-8E86-C8C2F5133ABE}" type="parTrans" cxnId="{3796EB99-A4FF-4C82-A831-1158F3940504}">
      <dgm:prSet/>
      <dgm:spPr/>
      <dgm:t>
        <a:bodyPr/>
        <a:lstStyle/>
        <a:p>
          <a:endParaRPr lang="en-US"/>
        </a:p>
      </dgm:t>
    </dgm:pt>
    <dgm:pt modelId="{14915EDF-7444-420C-BF0C-5CDF51E6133C}" type="sibTrans" cxnId="{3796EB99-A4FF-4C82-A831-1158F3940504}">
      <dgm:prSet/>
      <dgm:spPr/>
      <dgm:t>
        <a:bodyPr/>
        <a:lstStyle/>
        <a:p>
          <a:endParaRPr lang="en-US"/>
        </a:p>
      </dgm:t>
    </dgm:pt>
    <dgm:pt modelId="{024D4C1C-5E72-420E-B15C-5742194FF67E}">
      <dgm:prSet/>
      <dgm:spPr/>
      <dgm:t>
        <a:bodyPr/>
        <a:lstStyle/>
        <a:p>
          <a:pPr rtl="0"/>
          <a:r>
            <a:rPr lang="en-US" b="1" i="0" baseline="0" dirty="0"/>
            <a:t>CD56</a:t>
          </a:r>
          <a:endParaRPr lang="en-US" b="1" dirty="0"/>
        </a:p>
      </dgm:t>
    </dgm:pt>
    <dgm:pt modelId="{D3FBA85A-4DB6-42C7-A8F8-645A770DB19A}" type="parTrans" cxnId="{2AF9845B-D68E-4CC6-8B25-3B6AAEEEB01D}">
      <dgm:prSet/>
      <dgm:spPr/>
      <dgm:t>
        <a:bodyPr/>
        <a:lstStyle/>
        <a:p>
          <a:endParaRPr lang="en-US"/>
        </a:p>
      </dgm:t>
    </dgm:pt>
    <dgm:pt modelId="{885D3176-7791-4EA6-91FD-2314DB0FB17D}" type="sibTrans" cxnId="{2AF9845B-D68E-4CC6-8B25-3B6AAEEEB01D}">
      <dgm:prSet/>
      <dgm:spPr/>
      <dgm:t>
        <a:bodyPr/>
        <a:lstStyle/>
        <a:p>
          <a:endParaRPr lang="en-US"/>
        </a:p>
      </dgm:t>
    </dgm:pt>
    <dgm:pt modelId="{CD28CCED-5D55-4A0D-9A46-368B128D39D9}">
      <dgm:prSet/>
      <dgm:spPr/>
      <dgm:t>
        <a:bodyPr/>
        <a:lstStyle/>
        <a:p>
          <a:pPr rtl="0"/>
          <a:r>
            <a:rPr lang="en-US" b="0" i="0" baseline="0" dirty="0"/>
            <a:t> </a:t>
          </a:r>
          <a:r>
            <a:rPr lang="en-US" b="1" i="0" baseline="0" dirty="0" err="1"/>
            <a:t>Neuro</a:t>
          </a:r>
          <a:r>
            <a:rPr lang="en-US" b="1" i="0" baseline="0" dirty="0"/>
            <a:t> filament protein (NFP)</a:t>
          </a:r>
          <a:endParaRPr lang="en-US" b="1" dirty="0"/>
        </a:p>
      </dgm:t>
    </dgm:pt>
    <dgm:pt modelId="{CBC07433-D5DE-4250-8C16-318E3BF109C8}" type="parTrans" cxnId="{5AC33A55-F74D-4EFB-9D04-25BD11D3936D}">
      <dgm:prSet/>
      <dgm:spPr/>
      <dgm:t>
        <a:bodyPr/>
        <a:lstStyle/>
        <a:p>
          <a:endParaRPr lang="en-US"/>
        </a:p>
      </dgm:t>
    </dgm:pt>
    <dgm:pt modelId="{A29B0BFE-9382-4D3F-A6F9-4966A1962E69}" type="sibTrans" cxnId="{5AC33A55-F74D-4EFB-9D04-25BD11D3936D}">
      <dgm:prSet/>
      <dgm:spPr/>
      <dgm:t>
        <a:bodyPr/>
        <a:lstStyle/>
        <a:p>
          <a:endParaRPr lang="en-US"/>
        </a:p>
      </dgm:t>
    </dgm:pt>
    <dgm:pt modelId="{92E2CE5F-DB7B-4393-814B-301E465CEADF}">
      <dgm:prSet/>
      <dgm:spPr/>
      <dgm:t>
        <a:bodyPr/>
        <a:lstStyle/>
        <a:p>
          <a:pPr rtl="0"/>
          <a:r>
            <a:rPr lang="en-US" b="0" i="0" baseline="0" dirty="0"/>
            <a:t> </a:t>
          </a:r>
          <a:r>
            <a:rPr lang="en-US" b="1" i="0" baseline="0" dirty="0" err="1"/>
            <a:t>Synaptophysin</a:t>
          </a:r>
          <a:endParaRPr lang="en-US" b="1" dirty="0"/>
        </a:p>
      </dgm:t>
    </dgm:pt>
    <dgm:pt modelId="{0A51FFA2-3520-4ABF-9667-8B301072280E}" type="parTrans" cxnId="{FD6E02C5-EEAE-4BB7-ABB1-E6476716B647}">
      <dgm:prSet/>
      <dgm:spPr/>
      <dgm:t>
        <a:bodyPr/>
        <a:lstStyle/>
        <a:p>
          <a:endParaRPr lang="en-US"/>
        </a:p>
      </dgm:t>
    </dgm:pt>
    <dgm:pt modelId="{6791D636-CE57-4599-8AE7-FCC6062E67AA}" type="sibTrans" cxnId="{FD6E02C5-EEAE-4BB7-ABB1-E6476716B647}">
      <dgm:prSet/>
      <dgm:spPr/>
      <dgm:t>
        <a:bodyPr/>
        <a:lstStyle/>
        <a:p>
          <a:endParaRPr lang="en-US"/>
        </a:p>
      </dgm:t>
    </dgm:pt>
    <dgm:pt modelId="{B300A47E-7752-4E09-81F5-4359B1D4A0C4}">
      <dgm:prSet/>
      <dgm:spPr/>
      <dgm:t>
        <a:bodyPr/>
        <a:lstStyle/>
        <a:p>
          <a:pPr rtl="0"/>
          <a:r>
            <a:rPr lang="en-US" b="1" i="0" baseline="0" dirty="0"/>
            <a:t> </a:t>
          </a:r>
          <a:r>
            <a:rPr lang="en-US" b="1" i="0" baseline="0" dirty="0" err="1"/>
            <a:t>Chromogranin</a:t>
          </a:r>
          <a:endParaRPr lang="en-US" b="1" dirty="0"/>
        </a:p>
      </dgm:t>
    </dgm:pt>
    <dgm:pt modelId="{8A790EC6-261F-44F0-B8AB-2BED2E33E813}" type="parTrans" cxnId="{67B02581-9A69-45D7-A68F-8F03312A21F1}">
      <dgm:prSet/>
      <dgm:spPr/>
      <dgm:t>
        <a:bodyPr/>
        <a:lstStyle/>
        <a:p>
          <a:endParaRPr lang="en-US"/>
        </a:p>
      </dgm:t>
    </dgm:pt>
    <dgm:pt modelId="{0CD7FC9C-A89A-4022-BD8E-3FDC0E2F8D8B}" type="sibTrans" cxnId="{67B02581-9A69-45D7-A68F-8F03312A21F1}">
      <dgm:prSet/>
      <dgm:spPr/>
      <dgm:t>
        <a:bodyPr/>
        <a:lstStyle/>
        <a:p>
          <a:endParaRPr lang="en-US"/>
        </a:p>
      </dgm:t>
    </dgm:pt>
    <dgm:pt modelId="{4BFF8AD1-31E4-4BEA-843B-143541FDB7D0}">
      <dgm:prSet/>
      <dgm:spPr/>
      <dgm:t>
        <a:bodyPr/>
        <a:lstStyle/>
        <a:p>
          <a:pPr rtl="0"/>
          <a:r>
            <a:rPr lang="en-US" b="1" i="0" baseline="0" dirty="0" err="1"/>
            <a:t>Claudin</a:t>
          </a:r>
          <a:r>
            <a:rPr lang="en-US" b="1" i="0" baseline="0" dirty="0"/>
            <a:t> – 1</a:t>
          </a:r>
          <a:endParaRPr lang="en-US" b="1" dirty="0"/>
        </a:p>
      </dgm:t>
    </dgm:pt>
    <dgm:pt modelId="{02917FF6-3D0A-49AD-B317-2B78CAA8BB00}" type="parTrans" cxnId="{9CA51AB1-E9D7-4241-BB51-2031BCF0F725}">
      <dgm:prSet/>
      <dgm:spPr/>
      <dgm:t>
        <a:bodyPr/>
        <a:lstStyle/>
        <a:p>
          <a:endParaRPr lang="en-US"/>
        </a:p>
      </dgm:t>
    </dgm:pt>
    <dgm:pt modelId="{BF4B21DC-59B2-448F-AECB-8A0A164DAE47}" type="sibTrans" cxnId="{9CA51AB1-E9D7-4241-BB51-2031BCF0F725}">
      <dgm:prSet/>
      <dgm:spPr/>
      <dgm:t>
        <a:bodyPr/>
        <a:lstStyle/>
        <a:p>
          <a:endParaRPr lang="en-US"/>
        </a:p>
      </dgm:t>
    </dgm:pt>
    <dgm:pt modelId="{0B8D802A-B9F0-4D6E-B6CF-098F9D54DC77}">
      <dgm:prSet/>
      <dgm:spPr/>
      <dgm:t>
        <a:bodyPr/>
        <a:lstStyle/>
        <a:p>
          <a:pPr rtl="0"/>
          <a:r>
            <a:rPr lang="en-US" b="0" i="0" baseline="0" dirty="0"/>
            <a:t> </a:t>
          </a:r>
          <a:r>
            <a:rPr lang="en-US" b="1" i="0" baseline="0" dirty="0"/>
            <a:t>Glut – 1</a:t>
          </a:r>
          <a:endParaRPr lang="en-US" b="1" dirty="0"/>
        </a:p>
      </dgm:t>
    </dgm:pt>
    <dgm:pt modelId="{6827BF45-74A4-452E-80C0-6CBC29541470}" type="parTrans" cxnId="{E32ED513-7067-4EA4-B42F-5C6A07AAFCAD}">
      <dgm:prSet/>
      <dgm:spPr/>
      <dgm:t>
        <a:bodyPr/>
        <a:lstStyle/>
        <a:p>
          <a:endParaRPr lang="en-US"/>
        </a:p>
      </dgm:t>
    </dgm:pt>
    <dgm:pt modelId="{A7E97CD1-027B-412E-85B9-FD340C8138A5}" type="sibTrans" cxnId="{E32ED513-7067-4EA4-B42F-5C6A07AAFCAD}">
      <dgm:prSet/>
      <dgm:spPr/>
      <dgm:t>
        <a:bodyPr/>
        <a:lstStyle/>
        <a:p>
          <a:endParaRPr lang="en-US"/>
        </a:p>
      </dgm:t>
    </dgm:pt>
    <dgm:pt modelId="{B99F257E-A8A8-4256-A35D-9D8DA8D80753}" type="pres">
      <dgm:prSet presAssocID="{F1B8620A-934C-4B92-9E91-9C3B64F5C3B7}" presName="compositeShape" presStyleCnt="0">
        <dgm:presLayoutVars>
          <dgm:dir/>
          <dgm:resizeHandles/>
        </dgm:presLayoutVars>
      </dgm:prSet>
      <dgm:spPr/>
    </dgm:pt>
    <dgm:pt modelId="{6E6B92F1-811F-44EF-AB74-6254796EBFEB}" type="pres">
      <dgm:prSet presAssocID="{F1B8620A-934C-4B92-9E91-9C3B64F5C3B7}" presName="pyramid" presStyleLbl="node1" presStyleIdx="0" presStyleCnt="1"/>
      <dgm:spPr/>
    </dgm:pt>
    <dgm:pt modelId="{1ECAB2CE-BF0C-4CA7-9AEA-B0A63E17AC56}" type="pres">
      <dgm:prSet presAssocID="{F1B8620A-934C-4B92-9E91-9C3B64F5C3B7}" presName="theList" presStyleCnt="0"/>
      <dgm:spPr/>
    </dgm:pt>
    <dgm:pt modelId="{2F9D1053-7FD3-43C6-A5B7-B30B5C56E930}" type="pres">
      <dgm:prSet presAssocID="{CBEB57CE-86B8-4087-B6AA-48A715CBFE57}" presName="aNode" presStyleLbl="fgAcc1" presStyleIdx="0" presStyleCnt="11">
        <dgm:presLayoutVars>
          <dgm:bulletEnabled val="1"/>
        </dgm:presLayoutVars>
      </dgm:prSet>
      <dgm:spPr/>
    </dgm:pt>
    <dgm:pt modelId="{422FDB2A-42E6-44F8-8CE5-9D88E65AE424}" type="pres">
      <dgm:prSet presAssocID="{CBEB57CE-86B8-4087-B6AA-48A715CBFE57}" presName="aSpace" presStyleCnt="0"/>
      <dgm:spPr/>
    </dgm:pt>
    <dgm:pt modelId="{49371B2C-B366-4641-8CD9-517C10EF437B}" type="pres">
      <dgm:prSet presAssocID="{AF4488F9-8063-4B88-8A45-A5F38C6DDF40}" presName="aNode" presStyleLbl="fgAcc1" presStyleIdx="1" presStyleCnt="11">
        <dgm:presLayoutVars>
          <dgm:bulletEnabled val="1"/>
        </dgm:presLayoutVars>
      </dgm:prSet>
      <dgm:spPr/>
    </dgm:pt>
    <dgm:pt modelId="{B569F1F9-63CE-46C5-8FF8-A5FF603A384D}" type="pres">
      <dgm:prSet presAssocID="{AF4488F9-8063-4B88-8A45-A5F38C6DDF40}" presName="aSpace" presStyleCnt="0"/>
      <dgm:spPr/>
    </dgm:pt>
    <dgm:pt modelId="{C9488747-C326-4410-900A-8506FC51AE5A}" type="pres">
      <dgm:prSet presAssocID="{F0844EE4-747F-46C6-9B5C-E258B3DE591F}" presName="aNode" presStyleLbl="fgAcc1" presStyleIdx="2" presStyleCnt="11">
        <dgm:presLayoutVars>
          <dgm:bulletEnabled val="1"/>
        </dgm:presLayoutVars>
      </dgm:prSet>
      <dgm:spPr/>
    </dgm:pt>
    <dgm:pt modelId="{471F5EC6-C5F4-4ACF-AD52-F75BDBFE3725}" type="pres">
      <dgm:prSet presAssocID="{F0844EE4-747F-46C6-9B5C-E258B3DE591F}" presName="aSpace" presStyleCnt="0"/>
      <dgm:spPr/>
    </dgm:pt>
    <dgm:pt modelId="{ADEA385C-B7CC-4B25-A238-165D20BB49D2}" type="pres">
      <dgm:prSet presAssocID="{76708D8A-56D2-4E43-8404-F827CF619C2E}" presName="aNode" presStyleLbl="fgAcc1" presStyleIdx="3" presStyleCnt="11">
        <dgm:presLayoutVars>
          <dgm:bulletEnabled val="1"/>
        </dgm:presLayoutVars>
      </dgm:prSet>
      <dgm:spPr/>
    </dgm:pt>
    <dgm:pt modelId="{D126499A-66E8-44E3-BC30-6786F303D234}" type="pres">
      <dgm:prSet presAssocID="{76708D8A-56D2-4E43-8404-F827CF619C2E}" presName="aSpace" presStyleCnt="0"/>
      <dgm:spPr/>
    </dgm:pt>
    <dgm:pt modelId="{D112E34B-DF32-4E09-BE3B-21CBC151919A}" type="pres">
      <dgm:prSet presAssocID="{174E8E5D-4295-4398-A09E-2DF7D3FEFCB7}" presName="aNode" presStyleLbl="fgAcc1" presStyleIdx="4" presStyleCnt="11">
        <dgm:presLayoutVars>
          <dgm:bulletEnabled val="1"/>
        </dgm:presLayoutVars>
      </dgm:prSet>
      <dgm:spPr/>
    </dgm:pt>
    <dgm:pt modelId="{88C32509-ABF3-4357-B683-3325C8C1CE33}" type="pres">
      <dgm:prSet presAssocID="{174E8E5D-4295-4398-A09E-2DF7D3FEFCB7}" presName="aSpace" presStyleCnt="0"/>
      <dgm:spPr/>
    </dgm:pt>
    <dgm:pt modelId="{5DF7E2EB-8E0C-44A8-9631-FE9F8DED5820}" type="pres">
      <dgm:prSet presAssocID="{024D4C1C-5E72-420E-B15C-5742194FF67E}" presName="aNode" presStyleLbl="fgAcc1" presStyleIdx="5" presStyleCnt="11">
        <dgm:presLayoutVars>
          <dgm:bulletEnabled val="1"/>
        </dgm:presLayoutVars>
      </dgm:prSet>
      <dgm:spPr/>
    </dgm:pt>
    <dgm:pt modelId="{68EE380B-0657-487D-BB1B-08CAE254CD27}" type="pres">
      <dgm:prSet presAssocID="{024D4C1C-5E72-420E-B15C-5742194FF67E}" presName="aSpace" presStyleCnt="0"/>
      <dgm:spPr/>
    </dgm:pt>
    <dgm:pt modelId="{3674D8F8-E074-4C7E-B6DC-2BEFB2D0D344}" type="pres">
      <dgm:prSet presAssocID="{CD28CCED-5D55-4A0D-9A46-368B128D39D9}" presName="aNode" presStyleLbl="fgAcc1" presStyleIdx="6" presStyleCnt="11">
        <dgm:presLayoutVars>
          <dgm:bulletEnabled val="1"/>
        </dgm:presLayoutVars>
      </dgm:prSet>
      <dgm:spPr/>
    </dgm:pt>
    <dgm:pt modelId="{2731A404-64FA-4B92-884E-AD85C840A30C}" type="pres">
      <dgm:prSet presAssocID="{CD28CCED-5D55-4A0D-9A46-368B128D39D9}" presName="aSpace" presStyleCnt="0"/>
      <dgm:spPr/>
    </dgm:pt>
    <dgm:pt modelId="{0D15519A-165A-477A-9198-B991B528958C}" type="pres">
      <dgm:prSet presAssocID="{92E2CE5F-DB7B-4393-814B-301E465CEADF}" presName="aNode" presStyleLbl="fgAcc1" presStyleIdx="7" presStyleCnt="11">
        <dgm:presLayoutVars>
          <dgm:bulletEnabled val="1"/>
        </dgm:presLayoutVars>
      </dgm:prSet>
      <dgm:spPr/>
    </dgm:pt>
    <dgm:pt modelId="{1270F8D6-B715-4F3B-8895-1135FAE58E9C}" type="pres">
      <dgm:prSet presAssocID="{92E2CE5F-DB7B-4393-814B-301E465CEADF}" presName="aSpace" presStyleCnt="0"/>
      <dgm:spPr/>
    </dgm:pt>
    <dgm:pt modelId="{B4C1E830-5B72-4F5A-B713-8E66939473BC}" type="pres">
      <dgm:prSet presAssocID="{B300A47E-7752-4E09-81F5-4359B1D4A0C4}" presName="aNode" presStyleLbl="fgAcc1" presStyleIdx="8" presStyleCnt="11">
        <dgm:presLayoutVars>
          <dgm:bulletEnabled val="1"/>
        </dgm:presLayoutVars>
      </dgm:prSet>
      <dgm:spPr/>
    </dgm:pt>
    <dgm:pt modelId="{6CCF9392-D60F-4BFC-8118-4BD0D9A1376A}" type="pres">
      <dgm:prSet presAssocID="{B300A47E-7752-4E09-81F5-4359B1D4A0C4}" presName="aSpace" presStyleCnt="0"/>
      <dgm:spPr/>
    </dgm:pt>
    <dgm:pt modelId="{DE20DE76-DD74-4A7D-ACCC-505A2BA3A012}" type="pres">
      <dgm:prSet presAssocID="{4BFF8AD1-31E4-4BEA-843B-143541FDB7D0}" presName="aNode" presStyleLbl="fgAcc1" presStyleIdx="9" presStyleCnt="11">
        <dgm:presLayoutVars>
          <dgm:bulletEnabled val="1"/>
        </dgm:presLayoutVars>
      </dgm:prSet>
      <dgm:spPr/>
    </dgm:pt>
    <dgm:pt modelId="{AA893FD1-451A-4F1D-A111-DEA095D9E724}" type="pres">
      <dgm:prSet presAssocID="{4BFF8AD1-31E4-4BEA-843B-143541FDB7D0}" presName="aSpace" presStyleCnt="0"/>
      <dgm:spPr/>
    </dgm:pt>
    <dgm:pt modelId="{17BD0DFF-11F3-42A2-85D1-6562BE01612E}" type="pres">
      <dgm:prSet presAssocID="{0B8D802A-B9F0-4D6E-B6CF-098F9D54DC77}" presName="aNode" presStyleLbl="fgAcc1" presStyleIdx="10" presStyleCnt="11">
        <dgm:presLayoutVars>
          <dgm:bulletEnabled val="1"/>
        </dgm:presLayoutVars>
      </dgm:prSet>
      <dgm:spPr/>
    </dgm:pt>
    <dgm:pt modelId="{7123BCE8-DBAA-4A06-9B29-828D8A8CDDB1}" type="pres">
      <dgm:prSet presAssocID="{0B8D802A-B9F0-4D6E-B6CF-098F9D54DC77}" presName="aSpace" presStyleCnt="0"/>
      <dgm:spPr/>
    </dgm:pt>
  </dgm:ptLst>
  <dgm:cxnLst>
    <dgm:cxn modelId="{E32ED513-7067-4EA4-B42F-5C6A07AAFCAD}" srcId="{F1B8620A-934C-4B92-9E91-9C3B64F5C3B7}" destId="{0B8D802A-B9F0-4D6E-B6CF-098F9D54DC77}" srcOrd="10" destOrd="0" parTransId="{6827BF45-74A4-452E-80C0-6CBC29541470}" sibTransId="{A7E97CD1-027B-412E-85B9-FD340C8138A5}"/>
    <dgm:cxn modelId="{31A0E325-865C-4333-852A-94221F97D1D4}" type="presOf" srcId="{4BFF8AD1-31E4-4BEA-843B-143541FDB7D0}" destId="{DE20DE76-DD74-4A7D-ACCC-505A2BA3A012}" srcOrd="0" destOrd="0" presId="urn:microsoft.com/office/officeart/2005/8/layout/pyramid2"/>
    <dgm:cxn modelId="{6E1E9A3D-9403-4F46-9598-8ADACAA43B8F}" type="presOf" srcId="{76708D8A-56D2-4E43-8404-F827CF619C2E}" destId="{ADEA385C-B7CC-4B25-A238-165D20BB49D2}" srcOrd="0" destOrd="0" presId="urn:microsoft.com/office/officeart/2005/8/layout/pyramid2"/>
    <dgm:cxn modelId="{1D17AD40-A835-430E-9961-05D33141587B}" srcId="{F1B8620A-934C-4B92-9E91-9C3B64F5C3B7}" destId="{AF4488F9-8063-4B88-8A45-A5F38C6DDF40}" srcOrd="1" destOrd="0" parTransId="{28957B7B-B34D-4830-BFE1-B1317015BA19}" sibTransId="{6E96552F-B89E-4892-B44F-E42A476FDF04}"/>
    <dgm:cxn modelId="{2AF9845B-D68E-4CC6-8B25-3B6AAEEEB01D}" srcId="{F1B8620A-934C-4B92-9E91-9C3B64F5C3B7}" destId="{024D4C1C-5E72-420E-B15C-5742194FF67E}" srcOrd="5" destOrd="0" parTransId="{D3FBA85A-4DB6-42C7-A8F8-645A770DB19A}" sibTransId="{885D3176-7791-4EA6-91FD-2314DB0FB17D}"/>
    <dgm:cxn modelId="{AA1EFB46-4600-474E-8E81-764B99A3FBE4}" type="presOf" srcId="{92E2CE5F-DB7B-4393-814B-301E465CEADF}" destId="{0D15519A-165A-477A-9198-B991B528958C}" srcOrd="0" destOrd="0" presId="urn:microsoft.com/office/officeart/2005/8/layout/pyramid2"/>
    <dgm:cxn modelId="{BC088C6E-18B3-473E-9EC5-9924078FB6E8}" srcId="{F1B8620A-934C-4B92-9E91-9C3B64F5C3B7}" destId="{CBEB57CE-86B8-4087-B6AA-48A715CBFE57}" srcOrd="0" destOrd="0" parTransId="{6E03D7DC-6C85-4C8B-A750-F6F7DF22DDA5}" sibTransId="{E3826386-01E3-4F8C-B73D-FDA68017273A}"/>
    <dgm:cxn modelId="{5AC33A55-F74D-4EFB-9D04-25BD11D3936D}" srcId="{F1B8620A-934C-4B92-9E91-9C3B64F5C3B7}" destId="{CD28CCED-5D55-4A0D-9A46-368B128D39D9}" srcOrd="6" destOrd="0" parTransId="{CBC07433-D5DE-4250-8C16-318E3BF109C8}" sibTransId="{A29B0BFE-9382-4D3F-A6F9-4966A1962E69}"/>
    <dgm:cxn modelId="{67B02581-9A69-45D7-A68F-8F03312A21F1}" srcId="{F1B8620A-934C-4B92-9E91-9C3B64F5C3B7}" destId="{B300A47E-7752-4E09-81F5-4359B1D4A0C4}" srcOrd="8" destOrd="0" parTransId="{8A790EC6-261F-44F0-B8AB-2BED2E33E813}" sibTransId="{0CD7FC9C-A89A-4022-BD8E-3FDC0E2F8D8B}"/>
    <dgm:cxn modelId="{775FE385-2F91-41F6-9802-A39E75377BB2}" type="presOf" srcId="{CD28CCED-5D55-4A0D-9A46-368B128D39D9}" destId="{3674D8F8-E074-4C7E-B6DC-2BEFB2D0D344}" srcOrd="0" destOrd="0" presId="urn:microsoft.com/office/officeart/2005/8/layout/pyramid2"/>
    <dgm:cxn modelId="{A54E3F8E-30AE-4616-A5D6-F1AAECE68196}" srcId="{F1B8620A-934C-4B92-9E91-9C3B64F5C3B7}" destId="{F0844EE4-747F-46C6-9B5C-E258B3DE591F}" srcOrd="2" destOrd="0" parTransId="{DE24E32B-3DFC-4F6A-A29C-04DB3EAF1E23}" sibTransId="{7D88420C-0148-4A57-82AC-8681B2167846}"/>
    <dgm:cxn modelId="{3796EB99-A4FF-4C82-A831-1158F3940504}" srcId="{F1B8620A-934C-4B92-9E91-9C3B64F5C3B7}" destId="{174E8E5D-4295-4398-A09E-2DF7D3FEFCB7}" srcOrd="4" destOrd="0" parTransId="{8DC4CA7C-C35C-41DA-8E86-C8C2F5133ABE}" sibTransId="{14915EDF-7444-420C-BF0C-5CDF51E6133C}"/>
    <dgm:cxn modelId="{E41C0AA8-BDAE-4582-80C1-4D78A5EFB69B}" type="presOf" srcId="{174E8E5D-4295-4398-A09E-2DF7D3FEFCB7}" destId="{D112E34B-DF32-4E09-BE3B-21CBC151919A}" srcOrd="0" destOrd="0" presId="urn:microsoft.com/office/officeart/2005/8/layout/pyramid2"/>
    <dgm:cxn modelId="{45B2DAAF-C2ED-4A55-BF0E-EA4B46E1E50D}" type="presOf" srcId="{B300A47E-7752-4E09-81F5-4359B1D4A0C4}" destId="{B4C1E830-5B72-4F5A-B713-8E66939473BC}" srcOrd="0" destOrd="0" presId="urn:microsoft.com/office/officeart/2005/8/layout/pyramid2"/>
    <dgm:cxn modelId="{9CA51AB1-E9D7-4241-BB51-2031BCF0F725}" srcId="{F1B8620A-934C-4B92-9E91-9C3B64F5C3B7}" destId="{4BFF8AD1-31E4-4BEA-843B-143541FDB7D0}" srcOrd="9" destOrd="0" parTransId="{02917FF6-3D0A-49AD-B317-2B78CAA8BB00}" sibTransId="{BF4B21DC-59B2-448F-AECB-8A0A164DAE47}"/>
    <dgm:cxn modelId="{B3C728B7-825F-4096-BB54-77B325233F74}" type="presOf" srcId="{024D4C1C-5E72-420E-B15C-5742194FF67E}" destId="{5DF7E2EB-8E0C-44A8-9631-FE9F8DED5820}" srcOrd="0" destOrd="0" presId="urn:microsoft.com/office/officeart/2005/8/layout/pyramid2"/>
    <dgm:cxn modelId="{6221D3B8-48D5-44F9-9112-C559A501B5F1}" srcId="{F1B8620A-934C-4B92-9E91-9C3B64F5C3B7}" destId="{76708D8A-56D2-4E43-8404-F827CF619C2E}" srcOrd="3" destOrd="0" parTransId="{23E2489F-09FB-4F6F-AB3E-9F2D9CB5B8A7}" sibTransId="{4684DC73-60FB-4EE2-A4EA-91E3BE0F2A5A}"/>
    <dgm:cxn modelId="{A6113AB9-03C7-4FF0-93C6-590DCBB02231}" type="presOf" srcId="{F0844EE4-747F-46C6-9B5C-E258B3DE591F}" destId="{C9488747-C326-4410-900A-8506FC51AE5A}" srcOrd="0" destOrd="0" presId="urn:microsoft.com/office/officeart/2005/8/layout/pyramid2"/>
    <dgm:cxn modelId="{871E39BA-10E6-4377-84C8-E8C8B8DE9653}" type="presOf" srcId="{AF4488F9-8063-4B88-8A45-A5F38C6DDF40}" destId="{49371B2C-B366-4641-8CD9-517C10EF437B}" srcOrd="0" destOrd="0" presId="urn:microsoft.com/office/officeart/2005/8/layout/pyramid2"/>
    <dgm:cxn modelId="{66810BC1-D567-4284-82D5-2EB02AB7B197}" type="presOf" srcId="{F1B8620A-934C-4B92-9E91-9C3B64F5C3B7}" destId="{B99F257E-A8A8-4256-A35D-9D8DA8D80753}" srcOrd="0" destOrd="0" presId="urn:microsoft.com/office/officeart/2005/8/layout/pyramid2"/>
    <dgm:cxn modelId="{FD6E02C5-EEAE-4BB7-ABB1-E6476716B647}" srcId="{F1B8620A-934C-4B92-9E91-9C3B64F5C3B7}" destId="{92E2CE5F-DB7B-4393-814B-301E465CEADF}" srcOrd="7" destOrd="0" parTransId="{0A51FFA2-3520-4ABF-9667-8B301072280E}" sibTransId="{6791D636-CE57-4599-8AE7-FCC6062E67AA}"/>
    <dgm:cxn modelId="{B3EF24CB-979C-4232-B4E4-3467986D0978}" type="presOf" srcId="{CBEB57CE-86B8-4087-B6AA-48A715CBFE57}" destId="{2F9D1053-7FD3-43C6-A5B7-B30B5C56E930}" srcOrd="0" destOrd="0" presId="urn:microsoft.com/office/officeart/2005/8/layout/pyramid2"/>
    <dgm:cxn modelId="{AFFB7FF6-A900-4384-846D-2718306D9EEF}" type="presOf" srcId="{0B8D802A-B9F0-4D6E-B6CF-098F9D54DC77}" destId="{17BD0DFF-11F3-42A2-85D1-6562BE01612E}" srcOrd="0" destOrd="0" presId="urn:microsoft.com/office/officeart/2005/8/layout/pyramid2"/>
    <dgm:cxn modelId="{C6808441-A27B-46C6-A263-0CF34D937B96}" type="presParOf" srcId="{B99F257E-A8A8-4256-A35D-9D8DA8D80753}" destId="{6E6B92F1-811F-44EF-AB74-6254796EBFEB}" srcOrd="0" destOrd="0" presId="urn:microsoft.com/office/officeart/2005/8/layout/pyramid2"/>
    <dgm:cxn modelId="{B203877D-81B3-4E67-801F-B9E82BD0FCF9}" type="presParOf" srcId="{B99F257E-A8A8-4256-A35D-9D8DA8D80753}" destId="{1ECAB2CE-BF0C-4CA7-9AEA-B0A63E17AC56}" srcOrd="1" destOrd="0" presId="urn:microsoft.com/office/officeart/2005/8/layout/pyramid2"/>
    <dgm:cxn modelId="{4BCDCA04-DF48-44F0-B56C-906796ABEA27}" type="presParOf" srcId="{1ECAB2CE-BF0C-4CA7-9AEA-B0A63E17AC56}" destId="{2F9D1053-7FD3-43C6-A5B7-B30B5C56E930}" srcOrd="0" destOrd="0" presId="urn:microsoft.com/office/officeart/2005/8/layout/pyramid2"/>
    <dgm:cxn modelId="{5EC86C32-76AD-445D-AAB7-FACD60DDACA5}" type="presParOf" srcId="{1ECAB2CE-BF0C-4CA7-9AEA-B0A63E17AC56}" destId="{422FDB2A-42E6-44F8-8CE5-9D88E65AE424}" srcOrd="1" destOrd="0" presId="urn:microsoft.com/office/officeart/2005/8/layout/pyramid2"/>
    <dgm:cxn modelId="{9A3B32BC-8D38-41C6-91FD-382E20049CFC}" type="presParOf" srcId="{1ECAB2CE-BF0C-4CA7-9AEA-B0A63E17AC56}" destId="{49371B2C-B366-4641-8CD9-517C10EF437B}" srcOrd="2" destOrd="0" presId="urn:microsoft.com/office/officeart/2005/8/layout/pyramid2"/>
    <dgm:cxn modelId="{CD78F58D-A6CB-4E2B-AEFD-D13E70526F08}" type="presParOf" srcId="{1ECAB2CE-BF0C-4CA7-9AEA-B0A63E17AC56}" destId="{B569F1F9-63CE-46C5-8FF8-A5FF603A384D}" srcOrd="3" destOrd="0" presId="urn:microsoft.com/office/officeart/2005/8/layout/pyramid2"/>
    <dgm:cxn modelId="{3A53C07E-FEF2-4F15-A5C0-20D1F80AAC39}" type="presParOf" srcId="{1ECAB2CE-BF0C-4CA7-9AEA-B0A63E17AC56}" destId="{C9488747-C326-4410-900A-8506FC51AE5A}" srcOrd="4" destOrd="0" presId="urn:microsoft.com/office/officeart/2005/8/layout/pyramid2"/>
    <dgm:cxn modelId="{963E1D19-513F-4C2C-AE78-05DFC6B127FB}" type="presParOf" srcId="{1ECAB2CE-BF0C-4CA7-9AEA-B0A63E17AC56}" destId="{471F5EC6-C5F4-4ACF-AD52-F75BDBFE3725}" srcOrd="5" destOrd="0" presId="urn:microsoft.com/office/officeart/2005/8/layout/pyramid2"/>
    <dgm:cxn modelId="{2F605ACA-1D4E-4474-8CD3-6F711F0940CF}" type="presParOf" srcId="{1ECAB2CE-BF0C-4CA7-9AEA-B0A63E17AC56}" destId="{ADEA385C-B7CC-4B25-A238-165D20BB49D2}" srcOrd="6" destOrd="0" presId="urn:microsoft.com/office/officeart/2005/8/layout/pyramid2"/>
    <dgm:cxn modelId="{EE347AF7-B79C-4524-B113-2C20B153E3F2}" type="presParOf" srcId="{1ECAB2CE-BF0C-4CA7-9AEA-B0A63E17AC56}" destId="{D126499A-66E8-44E3-BC30-6786F303D234}" srcOrd="7" destOrd="0" presId="urn:microsoft.com/office/officeart/2005/8/layout/pyramid2"/>
    <dgm:cxn modelId="{2646ED7D-0FBB-400F-A2EB-A57B86ECD4BD}" type="presParOf" srcId="{1ECAB2CE-BF0C-4CA7-9AEA-B0A63E17AC56}" destId="{D112E34B-DF32-4E09-BE3B-21CBC151919A}" srcOrd="8" destOrd="0" presId="urn:microsoft.com/office/officeart/2005/8/layout/pyramid2"/>
    <dgm:cxn modelId="{D9062B1D-F49C-4C8F-BDA1-8DD2EDA5B20B}" type="presParOf" srcId="{1ECAB2CE-BF0C-4CA7-9AEA-B0A63E17AC56}" destId="{88C32509-ABF3-4357-B683-3325C8C1CE33}" srcOrd="9" destOrd="0" presId="urn:microsoft.com/office/officeart/2005/8/layout/pyramid2"/>
    <dgm:cxn modelId="{F3617EE5-F4AB-4FB7-B648-516F34903B7D}" type="presParOf" srcId="{1ECAB2CE-BF0C-4CA7-9AEA-B0A63E17AC56}" destId="{5DF7E2EB-8E0C-44A8-9631-FE9F8DED5820}" srcOrd="10" destOrd="0" presId="urn:microsoft.com/office/officeart/2005/8/layout/pyramid2"/>
    <dgm:cxn modelId="{F4E06DD2-D7FC-4F98-84B1-E4C3B98F789C}" type="presParOf" srcId="{1ECAB2CE-BF0C-4CA7-9AEA-B0A63E17AC56}" destId="{68EE380B-0657-487D-BB1B-08CAE254CD27}" srcOrd="11" destOrd="0" presId="urn:microsoft.com/office/officeart/2005/8/layout/pyramid2"/>
    <dgm:cxn modelId="{1025EB82-9BA9-4070-A2B5-D992BAB5D6F4}" type="presParOf" srcId="{1ECAB2CE-BF0C-4CA7-9AEA-B0A63E17AC56}" destId="{3674D8F8-E074-4C7E-B6DC-2BEFB2D0D344}" srcOrd="12" destOrd="0" presId="urn:microsoft.com/office/officeart/2005/8/layout/pyramid2"/>
    <dgm:cxn modelId="{E2091232-D5C8-428D-A5FA-53A90BFD9A28}" type="presParOf" srcId="{1ECAB2CE-BF0C-4CA7-9AEA-B0A63E17AC56}" destId="{2731A404-64FA-4B92-884E-AD85C840A30C}" srcOrd="13" destOrd="0" presId="urn:microsoft.com/office/officeart/2005/8/layout/pyramid2"/>
    <dgm:cxn modelId="{D36C7396-2093-4217-B8FE-225ECF5F5F37}" type="presParOf" srcId="{1ECAB2CE-BF0C-4CA7-9AEA-B0A63E17AC56}" destId="{0D15519A-165A-477A-9198-B991B528958C}" srcOrd="14" destOrd="0" presId="urn:microsoft.com/office/officeart/2005/8/layout/pyramid2"/>
    <dgm:cxn modelId="{D325A413-3390-430A-BF85-3D65252A81C4}" type="presParOf" srcId="{1ECAB2CE-BF0C-4CA7-9AEA-B0A63E17AC56}" destId="{1270F8D6-B715-4F3B-8895-1135FAE58E9C}" srcOrd="15" destOrd="0" presId="urn:microsoft.com/office/officeart/2005/8/layout/pyramid2"/>
    <dgm:cxn modelId="{A78D7D85-3B3C-4975-B9B5-F9512FCFCC60}" type="presParOf" srcId="{1ECAB2CE-BF0C-4CA7-9AEA-B0A63E17AC56}" destId="{B4C1E830-5B72-4F5A-B713-8E66939473BC}" srcOrd="16" destOrd="0" presId="urn:microsoft.com/office/officeart/2005/8/layout/pyramid2"/>
    <dgm:cxn modelId="{8A81CFE2-8914-4550-ACF8-FC16532B2225}" type="presParOf" srcId="{1ECAB2CE-BF0C-4CA7-9AEA-B0A63E17AC56}" destId="{6CCF9392-D60F-4BFC-8118-4BD0D9A1376A}" srcOrd="17" destOrd="0" presId="urn:microsoft.com/office/officeart/2005/8/layout/pyramid2"/>
    <dgm:cxn modelId="{BA1401C2-DA8C-45A3-88AF-7F204A5B684F}" type="presParOf" srcId="{1ECAB2CE-BF0C-4CA7-9AEA-B0A63E17AC56}" destId="{DE20DE76-DD74-4A7D-ACCC-505A2BA3A012}" srcOrd="18" destOrd="0" presId="urn:microsoft.com/office/officeart/2005/8/layout/pyramid2"/>
    <dgm:cxn modelId="{C70A8E98-93A4-4D53-88BA-140A4914B9A8}" type="presParOf" srcId="{1ECAB2CE-BF0C-4CA7-9AEA-B0A63E17AC56}" destId="{AA893FD1-451A-4F1D-A111-DEA095D9E724}" srcOrd="19" destOrd="0" presId="urn:microsoft.com/office/officeart/2005/8/layout/pyramid2"/>
    <dgm:cxn modelId="{2D86A40B-C810-4CEA-A428-E2AB12334B63}" type="presParOf" srcId="{1ECAB2CE-BF0C-4CA7-9AEA-B0A63E17AC56}" destId="{17BD0DFF-11F3-42A2-85D1-6562BE01612E}" srcOrd="20" destOrd="0" presId="urn:microsoft.com/office/officeart/2005/8/layout/pyramid2"/>
    <dgm:cxn modelId="{9CA71090-1835-4763-BA1B-881DEF9E35D6}" type="presParOf" srcId="{1ECAB2CE-BF0C-4CA7-9AEA-B0A63E17AC56}" destId="{7123BCE8-DBAA-4A06-9B29-828D8A8CDDB1}" srcOrd="21"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6D26F1C-5CE9-4D4C-91AD-17403559FB09}" type="doc">
      <dgm:prSet loTypeId="urn:microsoft.com/office/officeart/2005/8/layout/venn1" loCatId="relationship" qsTypeId="urn:microsoft.com/office/officeart/2005/8/quickstyle/simple1" qsCatId="simple" csTypeId="urn:microsoft.com/office/officeart/2005/8/colors/accent1_2" csCatId="accent1"/>
      <dgm:spPr/>
      <dgm:t>
        <a:bodyPr/>
        <a:lstStyle/>
        <a:p>
          <a:endParaRPr lang="en-US"/>
        </a:p>
      </dgm:t>
    </dgm:pt>
    <dgm:pt modelId="{2FC9B656-23FD-4828-AB58-838724ED5CA0}">
      <dgm:prSet/>
      <dgm:spPr/>
      <dgm:t>
        <a:bodyPr/>
        <a:lstStyle/>
        <a:p>
          <a:pPr rtl="0"/>
          <a:r>
            <a:rPr lang="en-US"/>
            <a:t>· CD99</a:t>
          </a:r>
        </a:p>
      </dgm:t>
    </dgm:pt>
    <dgm:pt modelId="{D5A0A642-60D1-49D8-BBAC-668548658104}" type="parTrans" cxnId="{39FCA620-F695-47BC-9853-3C25293761AC}">
      <dgm:prSet/>
      <dgm:spPr/>
      <dgm:t>
        <a:bodyPr/>
        <a:lstStyle/>
        <a:p>
          <a:endParaRPr lang="en-US"/>
        </a:p>
      </dgm:t>
    </dgm:pt>
    <dgm:pt modelId="{4793D789-88D9-4971-A99C-56728FD6C635}" type="sibTrans" cxnId="{39FCA620-F695-47BC-9853-3C25293761AC}">
      <dgm:prSet/>
      <dgm:spPr/>
      <dgm:t>
        <a:bodyPr/>
        <a:lstStyle/>
        <a:p>
          <a:endParaRPr lang="en-US"/>
        </a:p>
      </dgm:t>
    </dgm:pt>
    <dgm:pt modelId="{6D24321E-35B0-4655-A388-A23F9702B824}">
      <dgm:prSet/>
      <dgm:spPr/>
      <dgm:t>
        <a:bodyPr/>
        <a:lstStyle/>
        <a:p>
          <a:pPr rtl="0"/>
          <a:r>
            <a:rPr lang="en-US"/>
            <a:t>· CD56/ NCAM - neural cell adhesion molecule</a:t>
          </a:r>
        </a:p>
      </dgm:t>
    </dgm:pt>
    <dgm:pt modelId="{410483AD-B7EB-4469-886F-39B67D64B7FC}" type="parTrans" cxnId="{281E5B61-C310-440F-8E9C-4B68D52B531A}">
      <dgm:prSet/>
      <dgm:spPr/>
      <dgm:t>
        <a:bodyPr/>
        <a:lstStyle/>
        <a:p>
          <a:endParaRPr lang="en-US"/>
        </a:p>
      </dgm:t>
    </dgm:pt>
    <dgm:pt modelId="{E895D528-5D3E-439F-955E-669AFA9969DC}" type="sibTrans" cxnId="{281E5B61-C310-440F-8E9C-4B68D52B531A}">
      <dgm:prSet/>
      <dgm:spPr/>
      <dgm:t>
        <a:bodyPr/>
        <a:lstStyle/>
        <a:p>
          <a:endParaRPr lang="en-US"/>
        </a:p>
      </dgm:t>
    </dgm:pt>
    <dgm:pt modelId="{714C9FF6-E6FD-4BD4-97F2-541594B05B60}">
      <dgm:prSet/>
      <dgm:spPr/>
      <dgm:t>
        <a:bodyPr/>
        <a:lstStyle/>
        <a:p>
          <a:pPr rtl="0"/>
          <a:r>
            <a:rPr lang="en-US"/>
            <a:t>· NB84</a:t>
          </a:r>
        </a:p>
      </dgm:t>
    </dgm:pt>
    <dgm:pt modelId="{6275DA8A-D8A0-451A-A748-677B311BCD7F}" type="parTrans" cxnId="{75DF5BAE-5DEF-46A4-B795-B613AE7535E1}">
      <dgm:prSet/>
      <dgm:spPr/>
      <dgm:t>
        <a:bodyPr/>
        <a:lstStyle/>
        <a:p>
          <a:endParaRPr lang="en-US"/>
        </a:p>
      </dgm:t>
    </dgm:pt>
    <dgm:pt modelId="{3CC82635-524D-4A4C-A94F-69442A39F0C9}" type="sibTrans" cxnId="{75DF5BAE-5DEF-46A4-B795-B613AE7535E1}">
      <dgm:prSet/>
      <dgm:spPr/>
      <dgm:t>
        <a:bodyPr/>
        <a:lstStyle/>
        <a:p>
          <a:endParaRPr lang="en-US"/>
        </a:p>
      </dgm:t>
    </dgm:pt>
    <dgm:pt modelId="{91236C76-7D5F-4C0A-B8EF-35CE708CC23F}" type="pres">
      <dgm:prSet presAssocID="{96D26F1C-5CE9-4D4C-91AD-17403559FB09}" presName="compositeShape" presStyleCnt="0">
        <dgm:presLayoutVars>
          <dgm:chMax val="7"/>
          <dgm:dir/>
          <dgm:resizeHandles val="exact"/>
        </dgm:presLayoutVars>
      </dgm:prSet>
      <dgm:spPr/>
    </dgm:pt>
    <dgm:pt modelId="{26B28425-2830-43F7-BEA4-B6AE399A706C}" type="pres">
      <dgm:prSet presAssocID="{2FC9B656-23FD-4828-AB58-838724ED5CA0}" presName="circ1" presStyleLbl="vennNode1" presStyleIdx="0" presStyleCnt="3"/>
      <dgm:spPr/>
    </dgm:pt>
    <dgm:pt modelId="{9D15903B-7297-4305-B102-0FF912516645}" type="pres">
      <dgm:prSet presAssocID="{2FC9B656-23FD-4828-AB58-838724ED5CA0}" presName="circ1Tx" presStyleLbl="revTx" presStyleIdx="0" presStyleCnt="0">
        <dgm:presLayoutVars>
          <dgm:chMax val="0"/>
          <dgm:chPref val="0"/>
          <dgm:bulletEnabled val="1"/>
        </dgm:presLayoutVars>
      </dgm:prSet>
      <dgm:spPr/>
    </dgm:pt>
    <dgm:pt modelId="{2D3C4CD4-EE4B-43B1-9259-B1BC0975AEC6}" type="pres">
      <dgm:prSet presAssocID="{6D24321E-35B0-4655-A388-A23F9702B824}" presName="circ2" presStyleLbl="vennNode1" presStyleIdx="1" presStyleCnt="3"/>
      <dgm:spPr/>
    </dgm:pt>
    <dgm:pt modelId="{E74BD5CF-7168-4871-8CC0-88AB4DF8EAE9}" type="pres">
      <dgm:prSet presAssocID="{6D24321E-35B0-4655-A388-A23F9702B824}" presName="circ2Tx" presStyleLbl="revTx" presStyleIdx="0" presStyleCnt="0">
        <dgm:presLayoutVars>
          <dgm:chMax val="0"/>
          <dgm:chPref val="0"/>
          <dgm:bulletEnabled val="1"/>
        </dgm:presLayoutVars>
      </dgm:prSet>
      <dgm:spPr/>
    </dgm:pt>
    <dgm:pt modelId="{89577BD3-0527-4226-B5EF-B0225B337C18}" type="pres">
      <dgm:prSet presAssocID="{714C9FF6-E6FD-4BD4-97F2-541594B05B60}" presName="circ3" presStyleLbl="vennNode1" presStyleIdx="2" presStyleCnt="3"/>
      <dgm:spPr/>
    </dgm:pt>
    <dgm:pt modelId="{E72117F6-4F59-4026-9313-303ACA392809}" type="pres">
      <dgm:prSet presAssocID="{714C9FF6-E6FD-4BD4-97F2-541594B05B60}" presName="circ3Tx" presStyleLbl="revTx" presStyleIdx="0" presStyleCnt="0">
        <dgm:presLayoutVars>
          <dgm:chMax val="0"/>
          <dgm:chPref val="0"/>
          <dgm:bulletEnabled val="1"/>
        </dgm:presLayoutVars>
      </dgm:prSet>
      <dgm:spPr/>
    </dgm:pt>
  </dgm:ptLst>
  <dgm:cxnLst>
    <dgm:cxn modelId="{6ED5AB1D-83D7-4703-9646-2B9C812BC5DB}" type="presOf" srcId="{714C9FF6-E6FD-4BD4-97F2-541594B05B60}" destId="{E72117F6-4F59-4026-9313-303ACA392809}" srcOrd="1" destOrd="0" presId="urn:microsoft.com/office/officeart/2005/8/layout/venn1"/>
    <dgm:cxn modelId="{39FCA620-F695-47BC-9853-3C25293761AC}" srcId="{96D26F1C-5CE9-4D4C-91AD-17403559FB09}" destId="{2FC9B656-23FD-4828-AB58-838724ED5CA0}" srcOrd="0" destOrd="0" parTransId="{D5A0A642-60D1-49D8-BBAC-668548658104}" sibTransId="{4793D789-88D9-4971-A99C-56728FD6C635}"/>
    <dgm:cxn modelId="{870ECB22-CECF-47B5-B30A-2E39E625667C}" type="presOf" srcId="{714C9FF6-E6FD-4BD4-97F2-541594B05B60}" destId="{89577BD3-0527-4226-B5EF-B0225B337C18}" srcOrd="0" destOrd="0" presId="urn:microsoft.com/office/officeart/2005/8/layout/venn1"/>
    <dgm:cxn modelId="{281E5B61-C310-440F-8E9C-4B68D52B531A}" srcId="{96D26F1C-5CE9-4D4C-91AD-17403559FB09}" destId="{6D24321E-35B0-4655-A388-A23F9702B824}" srcOrd="1" destOrd="0" parTransId="{410483AD-B7EB-4469-886F-39B67D64B7FC}" sibTransId="{E895D528-5D3E-439F-955E-669AFA9969DC}"/>
    <dgm:cxn modelId="{0CA478A2-02F0-467C-ABFE-8139CE734ACF}" type="presOf" srcId="{2FC9B656-23FD-4828-AB58-838724ED5CA0}" destId="{26B28425-2830-43F7-BEA4-B6AE399A706C}" srcOrd="0" destOrd="0" presId="urn:microsoft.com/office/officeart/2005/8/layout/venn1"/>
    <dgm:cxn modelId="{91C3C7A4-DC2C-4143-9B77-F4A7E074D96B}" type="presOf" srcId="{2FC9B656-23FD-4828-AB58-838724ED5CA0}" destId="{9D15903B-7297-4305-B102-0FF912516645}" srcOrd="1" destOrd="0" presId="urn:microsoft.com/office/officeart/2005/8/layout/venn1"/>
    <dgm:cxn modelId="{75DF5BAE-5DEF-46A4-B795-B613AE7535E1}" srcId="{96D26F1C-5CE9-4D4C-91AD-17403559FB09}" destId="{714C9FF6-E6FD-4BD4-97F2-541594B05B60}" srcOrd="2" destOrd="0" parTransId="{6275DA8A-D8A0-451A-A748-677B311BCD7F}" sibTransId="{3CC82635-524D-4A4C-A94F-69442A39F0C9}"/>
    <dgm:cxn modelId="{6DE724D3-4CB6-46BA-8D52-C1A4DE805C75}" type="presOf" srcId="{96D26F1C-5CE9-4D4C-91AD-17403559FB09}" destId="{91236C76-7D5F-4C0A-B8EF-35CE708CC23F}" srcOrd="0" destOrd="0" presId="urn:microsoft.com/office/officeart/2005/8/layout/venn1"/>
    <dgm:cxn modelId="{BBE754E6-D2C1-4468-ACDC-7B22FB1C3595}" type="presOf" srcId="{6D24321E-35B0-4655-A388-A23F9702B824}" destId="{E74BD5CF-7168-4871-8CC0-88AB4DF8EAE9}" srcOrd="1" destOrd="0" presId="urn:microsoft.com/office/officeart/2005/8/layout/venn1"/>
    <dgm:cxn modelId="{07508FFC-2B75-450C-B651-D2A9FA9ED2A6}" type="presOf" srcId="{6D24321E-35B0-4655-A388-A23F9702B824}" destId="{2D3C4CD4-EE4B-43B1-9259-B1BC0975AEC6}" srcOrd="0" destOrd="0" presId="urn:microsoft.com/office/officeart/2005/8/layout/venn1"/>
    <dgm:cxn modelId="{3A709FF2-897B-413A-9E93-87D7E1689BF0}" type="presParOf" srcId="{91236C76-7D5F-4C0A-B8EF-35CE708CC23F}" destId="{26B28425-2830-43F7-BEA4-B6AE399A706C}" srcOrd="0" destOrd="0" presId="urn:microsoft.com/office/officeart/2005/8/layout/venn1"/>
    <dgm:cxn modelId="{D7FC5436-39C5-4A98-B734-3B728861CDDA}" type="presParOf" srcId="{91236C76-7D5F-4C0A-B8EF-35CE708CC23F}" destId="{9D15903B-7297-4305-B102-0FF912516645}" srcOrd="1" destOrd="0" presId="urn:microsoft.com/office/officeart/2005/8/layout/venn1"/>
    <dgm:cxn modelId="{FE5979D6-5C31-4A29-828A-4AD1BA501A0A}" type="presParOf" srcId="{91236C76-7D5F-4C0A-B8EF-35CE708CC23F}" destId="{2D3C4CD4-EE4B-43B1-9259-B1BC0975AEC6}" srcOrd="2" destOrd="0" presId="urn:microsoft.com/office/officeart/2005/8/layout/venn1"/>
    <dgm:cxn modelId="{ED042492-B933-4238-BBC0-05CC8ECC8764}" type="presParOf" srcId="{91236C76-7D5F-4C0A-B8EF-35CE708CC23F}" destId="{E74BD5CF-7168-4871-8CC0-88AB4DF8EAE9}" srcOrd="3" destOrd="0" presId="urn:microsoft.com/office/officeart/2005/8/layout/venn1"/>
    <dgm:cxn modelId="{3FF760EA-FBE5-4EEE-8C90-7F457D5BADBD}" type="presParOf" srcId="{91236C76-7D5F-4C0A-B8EF-35CE708CC23F}" destId="{89577BD3-0527-4226-B5EF-B0225B337C18}" srcOrd="4" destOrd="0" presId="urn:microsoft.com/office/officeart/2005/8/layout/venn1"/>
    <dgm:cxn modelId="{1EA8DDFA-59F0-412D-BE77-AF3EBF8DA5F6}" type="presParOf" srcId="{91236C76-7D5F-4C0A-B8EF-35CE708CC23F}" destId="{E72117F6-4F59-4026-9313-303ACA392809}"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F2201D7-B934-4611-A38F-350EB0375A67}" type="doc">
      <dgm:prSet loTypeId="urn:microsoft.com/office/officeart/2005/8/layout/radial2" loCatId="relationship" qsTypeId="urn:microsoft.com/office/officeart/2005/8/quickstyle/simple1" qsCatId="simple" csTypeId="urn:microsoft.com/office/officeart/2005/8/colors/accent1_2" csCatId="accent1"/>
      <dgm:spPr/>
      <dgm:t>
        <a:bodyPr/>
        <a:lstStyle/>
        <a:p>
          <a:endParaRPr lang="en-US"/>
        </a:p>
      </dgm:t>
    </dgm:pt>
    <dgm:pt modelId="{39796D50-F685-4BEF-8794-320E64DDF247}">
      <dgm:prSet/>
      <dgm:spPr/>
      <dgm:t>
        <a:bodyPr/>
        <a:lstStyle/>
        <a:p>
          <a:pPr rtl="0"/>
          <a:endParaRPr lang="en-US"/>
        </a:p>
      </dgm:t>
    </dgm:pt>
    <dgm:pt modelId="{08620664-4245-4147-BACA-E6ECBD749B56}" type="parTrans" cxnId="{621079FF-D04F-4521-9046-C6145ADCB575}">
      <dgm:prSet/>
      <dgm:spPr/>
      <dgm:t>
        <a:bodyPr/>
        <a:lstStyle/>
        <a:p>
          <a:endParaRPr lang="en-US"/>
        </a:p>
      </dgm:t>
    </dgm:pt>
    <dgm:pt modelId="{D1EF7483-4C65-497F-9C22-998CF303A52C}" type="sibTrans" cxnId="{621079FF-D04F-4521-9046-C6145ADCB575}">
      <dgm:prSet/>
      <dgm:spPr/>
      <dgm:t>
        <a:bodyPr/>
        <a:lstStyle/>
        <a:p>
          <a:endParaRPr lang="en-US"/>
        </a:p>
      </dgm:t>
    </dgm:pt>
    <dgm:pt modelId="{4B7E3B3D-E443-473B-A96B-7BCE63975258}">
      <dgm:prSet/>
      <dgm:spPr/>
      <dgm:t>
        <a:bodyPr/>
        <a:lstStyle/>
        <a:p>
          <a:pPr rtl="0"/>
          <a:r>
            <a:rPr lang="en-US" b="0" i="0" baseline="0"/>
            <a:t>· Lysozyme</a:t>
          </a:r>
          <a:endParaRPr lang="en-US"/>
        </a:p>
      </dgm:t>
    </dgm:pt>
    <dgm:pt modelId="{46AB1492-2C87-4843-9A3A-BF74BA6F2D9C}" type="parTrans" cxnId="{105F9CF8-DA28-4EC3-9907-818BF4BE490F}">
      <dgm:prSet/>
      <dgm:spPr/>
      <dgm:t>
        <a:bodyPr/>
        <a:lstStyle/>
        <a:p>
          <a:endParaRPr lang="en-US"/>
        </a:p>
      </dgm:t>
    </dgm:pt>
    <dgm:pt modelId="{F93F2199-FED1-4C17-B9D5-FEB626488B33}" type="sibTrans" cxnId="{105F9CF8-DA28-4EC3-9907-818BF4BE490F}">
      <dgm:prSet/>
      <dgm:spPr/>
      <dgm:t>
        <a:bodyPr/>
        <a:lstStyle/>
        <a:p>
          <a:endParaRPr lang="en-US"/>
        </a:p>
      </dgm:t>
    </dgm:pt>
    <dgm:pt modelId="{17325C1C-E43D-4E80-95FA-6F9E8D2D8DDA}">
      <dgm:prSet/>
      <dgm:spPr/>
      <dgm:t>
        <a:bodyPr/>
        <a:lstStyle/>
        <a:p>
          <a:pPr rtl="0"/>
          <a:r>
            <a:rPr lang="en-US" b="0" i="0" baseline="0"/>
            <a:t>· CD68</a:t>
          </a:r>
          <a:endParaRPr lang="en-US"/>
        </a:p>
      </dgm:t>
    </dgm:pt>
    <dgm:pt modelId="{180AB86B-1333-4532-BCFC-8FAAC6DA5B59}" type="parTrans" cxnId="{47997E78-E7BC-4C04-A665-7729CF910599}">
      <dgm:prSet/>
      <dgm:spPr/>
      <dgm:t>
        <a:bodyPr/>
        <a:lstStyle/>
        <a:p>
          <a:endParaRPr lang="en-US"/>
        </a:p>
      </dgm:t>
    </dgm:pt>
    <dgm:pt modelId="{8A008C4D-AB69-42EC-BB3A-DE88A4B40BF1}" type="sibTrans" cxnId="{47997E78-E7BC-4C04-A665-7729CF910599}">
      <dgm:prSet/>
      <dgm:spPr/>
      <dgm:t>
        <a:bodyPr/>
        <a:lstStyle/>
        <a:p>
          <a:endParaRPr lang="en-US"/>
        </a:p>
      </dgm:t>
    </dgm:pt>
    <dgm:pt modelId="{2259F4C2-35A5-4F49-B009-8E4FB3648EF7}">
      <dgm:prSet/>
      <dgm:spPr/>
      <dgm:t>
        <a:bodyPr/>
        <a:lstStyle/>
        <a:p>
          <a:pPr rtl="0"/>
          <a:r>
            <a:rPr lang="en-US" b="0" i="0" baseline="0"/>
            <a:t>· CD21</a:t>
          </a:r>
          <a:endParaRPr lang="en-US"/>
        </a:p>
      </dgm:t>
    </dgm:pt>
    <dgm:pt modelId="{4548BD87-7BA7-42FD-9D8B-C7F610533C75}" type="parTrans" cxnId="{4E069D1D-E896-4181-891C-9C9AB7D15EF1}">
      <dgm:prSet/>
      <dgm:spPr/>
      <dgm:t>
        <a:bodyPr/>
        <a:lstStyle/>
        <a:p>
          <a:endParaRPr lang="en-US"/>
        </a:p>
      </dgm:t>
    </dgm:pt>
    <dgm:pt modelId="{DCB68DC3-852B-4891-A3AB-D3AD878E9369}" type="sibTrans" cxnId="{4E069D1D-E896-4181-891C-9C9AB7D15EF1}">
      <dgm:prSet/>
      <dgm:spPr/>
      <dgm:t>
        <a:bodyPr/>
        <a:lstStyle/>
        <a:p>
          <a:endParaRPr lang="en-US"/>
        </a:p>
      </dgm:t>
    </dgm:pt>
    <dgm:pt modelId="{755F2666-A204-42A3-8F0C-4028EF462824}">
      <dgm:prSet/>
      <dgm:spPr/>
      <dgm:t>
        <a:bodyPr/>
        <a:lstStyle/>
        <a:p>
          <a:pPr rtl="0"/>
          <a:r>
            <a:rPr lang="en-US" b="0" i="0" baseline="0"/>
            <a:t>· Clusterin,</a:t>
          </a:r>
          <a:endParaRPr lang="en-US"/>
        </a:p>
      </dgm:t>
    </dgm:pt>
    <dgm:pt modelId="{9ED60F22-8C11-4E27-A3C9-65DB6B662441}" type="parTrans" cxnId="{BA75CDD9-D55D-4C65-BC74-644D5B51F521}">
      <dgm:prSet/>
      <dgm:spPr/>
      <dgm:t>
        <a:bodyPr/>
        <a:lstStyle/>
        <a:p>
          <a:endParaRPr lang="en-US"/>
        </a:p>
      </dgm:t>
    </dgm:pt>
    <dgm:pt modelId="{C1AD1158-40F5-4476-9557-93EE73D00BBD}" type="sibTrans" cxnId="{BA75CDD9-D55D-4C65-BC74-644D5B51F521}">
      <dgm:prSet/>
      <dgm:spPr/>
      <dgm:t>
        <a:bodyPr/>
        <a:lstStyle/>
        <a:p>
          <a:endParaRPr lang="en-US"/>
        </a:p>
      </dgm:t>
    </dgm:pt>
    <dgm:pt modelId="{3F507FCC-7DAE-42A7-957B-A13BDBCBC538}" type="pres">
      <dgm:prSet presAssocID="{DF2201D7-B934-4611-A38F-350EB0375A67}" presName="composite" presStyleCnt="0">
        <dgm:presLayoutVars>
          <dgm:chMax val="5"/>
          <dgm:dir/>
          <dgm:animLvl val="ctr"/>
          <dgm:resizeHandles val="exact"/>
        </dgm:presLayoutVars>
      </dgm:prSet>
      <dgm:spPr/>
    </dgm:pt>
    <dgm:pt modelId="{DDCE8D2B-0922-4DD6-87A2-28349202616F}" type="pres">
      <dgm:prSet presAssocID="{DF2201D7-B934-4611-A38F-350EB0375A67}" presName="cycle" presStyleCnt="0"/>
      <dgm:spPr/>
    </dgm:pt>
    <dgm:pt modelId="{8CF4B245-D886-4145-AB67-295D26B54B19}" type="pres">
      <dgm:prSet presAssocID="{DF2201D7-B934-4611-A38F-350EB0375A67}" presName="centerShape" presStyleCnt="0"/>
      <dgm:spPr/>
    </dgm:pt>
    <dgm:pt modelId="{42AA4735-FCA4-47DC-824B-852804C71FC0}" type="pres">
      <dgm:prSet presAssocID="{DF2201D7-B934-4611-A38F-350EB0375A67}" presName="connSite" presStyleLbl="node1" presStyleIdx="0" presStyleCnt="2"/>
      <dgm:spPr/>
    </dgm:pt>
    <dgm:pt modelId="{D3FC8B4F-EE07-40E8-BF9B-C5F5EE829139}" type="pres">
      <dgm:prSet presAssocID="{DF2201D7-B934-4611-A38F-350EB0375A67}" presName="visible" presStyleLbl="node1" presStyleIdx="0" presStyleCnt="2"/>
      <dgm:spPr/>
    </dgm:pt>
    <dgm:pt modelId="{BA1CA58D-448C-4108-B1ED-77796B2A8224}" type="pres">
      <dgm:prSet presAssocID="{08620664-4245-4147-BACA-E6ECBD749B56}" presName="Name25" presStyleLbl="parChTrans1D1" presStyleIdx="0" presStyleCnt="1"/>
      <dgm:spPr/>
    </dgm:pt>
    <dgm:pt modelId="{356468CC-307F-4B5C-885C-8FF896624B71}" type="pres">
      <dgm:prSet presAssocID="{39796D50-F685-4BEF-8794-320E64DDF247}" presName="node" presStyleCnt="0"/>
      <dgm:spPr/>
    </dgm:pt>
    <dgm:pt modelId="{0D3D7D14-A252-428C-B528-7A1B1BA88A0F}" type="pres">
      <dgm:prSet presAssocID="{39796D50-F685-4BEF-8794-320E64DDF247}" presName="parentNode" presStyleLbl="node1" presStyleIdx="1" presStyleCnt="2">
        <dgm:presLayoutVars>
          <dgm:chMax val="1"/>
          <dgm:bulletEnabled val="1"/>
        </dgm:presLayoutVars>
      </dgm:prSet>
      <dgm:spPr/>
    </dgm:pt>
    <dgm:pt modelId="{B861F0AE-7BBE-4B50-915F-62636395399A}" type="pres">
      <dgm:prSet presAssocID="{39796D50-F685-4BEF-8794-320E64DDF247}" presName="childNode" presStyleLbl="revTx" presStyleIdx="0" presStyleCnt="1">
        <dgm:presLayoutVars>
          <dgm:bulletEnabled val="1"/>
        </dgm:presLayoutVars>
      </dgm:prSet>
      <dgm:spPr/>
    </dgm:pt>
  </dgm:ptLst>
  <dgm:cxnLst>
    <dgm:cxn modelId="{4E069D1D-E896-4181-891C-9C9AB7D15EF1}" srcId="{39796D50-F685-4BEF-8794-320E64DDF247}" destId="{2259F4C2-35A5-4F49-B009-8E4FB3648EF7}" srcOrd="2" destOrd="0" parTransId="{4548BD87-7BA7-42FD-9D8B-C7F610533C75}" sibTransId="{DCB68DC3-852B-4891-A3AB-D3AD878E9369}"/>
    <dgm:cxn modelId="{71313C6F-F2A9-4DD7-8652-A0D17843D784}" type="presOf" srcId="{39796D50-F685-4BEF-8794-320E64DDF247}" destId="{0D3D7D14-A252-428C-B528-7A1B1BA88A0F}" srcOrd="0" destOrd="0" presId="urn:microsoft.com/office/officeart/2005/8/layout/radial2"/>
    <dgm:cxn modelId="{E7133F74-E14F-4445-961F-DE368FD49502}" type="presOf" srcId="{17325C1C-E43D-4E80-95FA-6F9E8D2D8DDA}" destId="{B861F0AE-7BBE-4B50-915F-62636395399A}" srcOrd="0" destOrd="1" presId="urn:microsoft.com/office/officeart/2005/8/layout/radial2"/>
    <dgm:cxn modelId="{C5293378-ED8A-4AFB-BAC0-41625CE85301}" type="presOf" srcId="{08620664-4245-4147-BACA-E6ECBD749B56}" destId="{BA1CA58D-448C-4108-B1ED-77796B2A8224}" srcOrd="0" destOrd="0" presId="urn:microsoft.com/office/officeart/2005/8/layout/radial2"/>
    <dgm:cxn modelId="{47997E78-E7BC-4C04-A665-7729CF910599}" srcId="{39796D50-F685-4BEF-8794-320E64DDF247}" destId="{17325C1C-E43D-4E80-95FA-6F9E8D2D8DDA}" srcOrd="1" destOrd="0" parTransId="{180AB86B-1333-4532-BCFC-8FAAC6DA5B59}" sibTransId="{8A008C4D-AB69-42EC-BB3A-DE88A4B40BF1}"/>
    <dgm:cxn modelId="{6AA3EDBC-7381-44C7-8DDB-A52A492F7A7D}" type="presOf" srcId="{2259F4C2-35A5-4F49-B009-8E4FB3648EF7}" destId="{B861F0AE-7BBE-4B50-915F-62636395399A}" srcOrd="0" destOrd="2" presId="urn:microsoft.com/office/officeart/2005/8/layout/radial2"/>
    <dgm:cxn modelId="{BA75CDD9-D55D-4C65-BC74-644D5B51F521}" srcId="{39796D50-F685-4BEF-8794-320E64DDF247}" destId="{755F2666-A204-42A3-8F0C-4028EF462824}" srcOrd="3" destOrd="0" parTransId="{9ED60F22-8C11-4E27-A3C9-65DB6B662441}" sibTransId="{C1AD1158-40F5-4476-9557-93EE73D00BBD}"/>
    <dgm:cxn modelId="{8D6AEAD9-C572-4C78-8842-28F8CE4CBDB2}" type="presOf" srcId="{4B7E3B3D-E443-473B-A96B-7BCE63975258}" destId="{B861F0AE-7BBE-4B50-915F-62636395399A}" srcOrd="0" destOrd="0" presId="urn:microsoft.com/office/officeart/2005/8/layout/radial2"/>
    <dgm:cxn modelId="{B79236E0-23D6-431A-BE99-A37A7A65B157}" type="presOf" srcId="{755F2666-A204-42A3-8F0C-4028EF462824}" destId="{B861F0AE-7BBE-4B50-915F-62636395399A}" srcOrd="0" destOrd="3" presId="urn:microsoft.com/office/officeart/2005/8/layout/radial2"/>
    <dgm:cxn modelId="{D8BBDCEA-8F78-4CC1-B46F-EC3128D6E1BF}" type="presOf" srcId="{DF2201D7-B934-4611-A38F-350EB0375A67}" destId="{3F507FCC-7DAE-42A7-957B-A13BDBCBC538}" srcOrd="0" destOrd="0" presId="urn:microsoft.com/office/officeart/2005/8/layout/radial2"/>
    <dgm:cxn modelId="{105F9CF8-DA28-4EC3-9907-818BF4BE490F}" srcId="{39796D50-F685-4BEF-8794-320E64DDF247}" destId="{4B7E3B3D-E443-473B-A96B-7BCE63975258}" srcOrd="0" destOrd="0" parTransId="{46AB1492-2C87-4843-9A3A-BF74BA6F2D9C}" sibTransId="{F93F2199-FED1-4C17-B9D5-FEB626488B33}"/>
    <dgm:cxn modelId="{621079FF-D04F-4521-9046-C6145ADCB575}" srcId="{DF2201D7-B934-4611-A38F-350EB0375A67}" destId="{39796D50-F685-4BEF-8794-320E64DDF247}" srcOrd="0" destOrd="0" parTransId="{08620664-4245-4147-BACA-E6ECBD749B56}" sibTransId="{D1EF7483-4C65-497F-9C22-998CF303A52C}"/>
    <dgm:cxn modelId="{8B643672-9A43-4A78-ADF5-CD7DE5B12047}" type="presParOf" srcId="{3F507FCC-7DAE-42A7-957B-A13BDBCBC538}" destId="{DDCE8D2B-0922-4DD6-87A2-28349202616F}" srcOrd="0" destOrd="0" presId="urn:microsoft.com/office/officeart/2005/8/layout/radial2"/>
    <dgm:cxn modelId="{B1C2B4C5-071A-446F-B18D-1B4DD608A716}" type="presParOf" srcId="{DDCE8D2B-0922-4DD6-87A2-28349202616F}" destId="{8CF4B245-D886-4145-AB67-295D26B54B19}" srcOrd="0" destOrd="0" presId="urn:microsoft.com/office/officeart/2005/8/layout/radial2"/>
    <dgm:cxn modelId="{498653C6-2A3F-4D7F-9931-EAA343ECA4ED}" type="presParOf" srcId="{8CF4B245-D886-4145-AB67-295D26B54B19}" destId="{42AA4735-FCA4-47DC-824B-852804C71FC0}" srcOrd="0" destOrd="0" presId="urn:microsoft.com/office/officeart/2005/8/layout/radial2"/>
    <dgm:cxn modelId="{3B321903-349F-4BC9-8007-8D087CC787BD}" type="presParOf" srcId="{8CF4B245-D886-4145-AB67-295D26B54B19}" destId="{D3FC8B4F-EE07-40E8-BF9B-C5F5EE829139}" srcOrd="1" destOrd="0" presId="urn:microsoft.com/office/officeart/2005/8/layout/radial2"/>
    <dgm:cxn modelId="{B9800794-65D0-4A83-AA28-37AB39823FFC}" type="presParOf" srcId="{DDCE8D2B-0922-4DD6-87A2-28349202616F}" destId="{BA1CA58D-448C-4108-B1ED-77796B2A8224}" srcOrd="1" destOrd="0" presId="urn:microsoft.com/office/officeart/2005/8/layout/radial2"/>
    <dgm:cxn modelId="{E0057690-1F60-459A-8DDB-E3E0E281D87C}" type="presParOf" srcId="{DDCE8D2B-0922-4DD6-87A2-28349202616F}" destId="{356468CC-307F-4B5C-885C-8FF896624B71}" srcOrd="2" destOrd="0" presId="urn:microsoft.com/office/officeart/2005/8/layout/radial2"/>
    <dgm:cxn modelId="{C23D8B9E-D653-4809-9485-14DE595679E9}" type="presParOf" srcId="{356468CC-307F-4B5C-885C-8FF896624B71}" destId="{0D3D7D14-A252-428C-B528-7A1B1BA88A0F}" srcOrd="0" destOrd="0" presId="urn:microsoft.com/office/officeart/2005/8/layout/radial2"/>
    <dgm:cxn modelId="{CA610742-8E39-49F8-99FF-6D1B15682F24}" type="presParOf" srcId="{356468CC-307F-4B5C-885C-8FF896624B71}" destId="{B861F0AE-7BBE-4B50-915F-62636395399A}"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26445D-A5B0-40F6-A25E-2F98E84E482E}">
      <dsp:nvSpPr>
        <dsp:cNvPr id="0" name=""/>
        <dsp:cNvSpPr/>
      </dsp:nvSpPr>
      <dsp:spPr>
        <a:xfrm>
          <a:off x="2375088" y="0"/>
          <a:ext cx="4955771" cy="4955771"/>
        </a:xfrm>
        <a:prstGeom prst="triangl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682CE0-4BF1-4D9F-B1E6-33F54F490837}">
      <dsp:nvSpPr>
        <dsp:cNvPr id="0" name=""/>
        <dsp:cNvSpPr/>
      </dsp:nvSpPr>
      <dsp:spPr>
        <a:xfrm>
          <a:off x="4852973" y="496776"/>
          <a:ext cx="3221251" cy="831446"/>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i="1" kern="1200" baseline="0" dirty="0">
              <a:solidFill>
                <a:srgbClr val="FF0000"/>
              </a:solidFill>
            </a:rPr>
            <a:t>Squamous epithelial</a:t>
          </a:r>
          <a:endParaRPr lang="en-US" sz="1600" kern="1200" dirty="0">
            <a:solidFill>
              <a:srgbClr val="FF0000"/>
            </a:solidFill>
          </a:endParaRPr>
        </a:p>
      </dsp:txBody>
      <dsp:txXfrm>
        <a:off x="4893561" y="537364"/>
        <a:ext cx="3140075" cy="750270"/>
      </dsp:txXfrm>
    </dsp:sp>
    <dsp:sp modelId="{46ADBB28-88EB-4320-847C-DB2A841579AF}">
      <dsp:nvSpPr>
        <dsp:cNvPr id="0" name=""/>
        <dsp:cNvSpPr/>
      </dsp:nvSpPr>
      <dsp:spPr>
        <a:xfrm>
          <a:off x="4852973" y="1432154"/>
          <a:ext cx="3221251" cy="831446"/>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0" i="0" kern="1200" baseline="0"/>
            <a:t>· Pancytokeratin.</a:t>
          </a:r>
          <a:endParaRPr lang="en-US" sz="1600" kern="1200"/>
        </a:p>
      </dsp:txBody>
      <dsp:txXfrm>
        <a:off x="4893561" y="1472742"/>
        <a:ext cx="3140075" cy="750270"/>
      </dsp:txXfrm>
    </dsp:sp>
    <dsp:sp modelId="{E4B74D27-4637-4F6C-9F16-2BE62EF93F46}">
      <dsp:nvSpPr>
        <dsp:cNvPr id="0" name=""/>
        <dsp:cNvSpPr/>
      </dsp:nvSpPr>
      <dsp:spPr>
        <a:xfrm>
          <a:off x="4852973" y="2367531"/>
          <a:ext cx="3221251" cy="831446"/>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0" i="0" kern="1200" baseline="0"/>
            <a:t>· Carcino embryonic antigen.(CEA)</a:t>
          </a:r>
          <a:endParaRPr lang="en-US" sz="1600" kern="1200"/>
        </a:p>
      </dsp:txBody>
      <dsp:txXfrm>
        <a:off x="4893561" y="2408119"/>
        <a:ext cx="3140075" cy="750270"/>
      </dsp:txXfrm>
    </dsp:sp>
    <dsp:sp modelId="{B60179FE-BF60-418F-8EB7-FCC32F9EBB2E}">
      <dsp:nvSpPr>
        <dsp:cNvPr id="0" name=""/>
        <dsp:cNvSpPr/>
      </dsp:nvSpPr>
      <dsp:spPr>
        <a:xfrm>
          <a:off x="4235089" y="3302909"/>
          <a:ext cx="4457019" cy="1052154"/>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0" i="0" kern="1200" baseline="0" dirty="0"/>
            <a:t>· Epithelial membrane antigen.(EMA)</a:t>
          </a:r>
        </a:p>
        <a:p>
          <a:pPr marL="0" lvl="0" indent="0" algn="ctr" defTabSz="711200" rtl="0">
            <a:lnSpc>
              <a:spcPct val="90000"/>
            </a:lnSpc>
            <a:spcBef>
              <a:spcPct val="0"/>
            </a:spcBef>
            <a:spcAft>
              <a:spcPct val="35000"/>
            </a:spcAft>
            <a:buNone/>
          </a:pPr>
          <a:r>
            <a:rPr lang="en-US" sz="1600" b="0" i="0" kern="1200" baseline="0" dirty="0">
              <a:solidFill>
                <a:srgbClr val="FF0000"/>
              </a:solidFill>
            </a:rPr>
            <a:t>cytoplasmic and apical</a:t>
          </a:r>
        </a:p>
        <a:p>
          <a:pPr marL="0" lvl="0" indent="0" algn="ctr" defTabSz="711200">
            <a:lnSpc>
              <a:spcPct val="90000"/>
            </a:lnSpc>
            <a:spcBef>
              <a:spcPct val="0"/>
            </a:spcBef>
            <a:spcAft>
              <a:spcPct val="35000"/>
            </a:spcAft>
            <a:buNone/>
          </a:pPr>
          <a:r>
            <a:rPr lang="en-US" sz="1600" b="0" i="0" kern="1200" baseline="0" dirty="0">
              <a:solidFill>
                <a:srgbClr val="FF0000"/>
              </a:solidFill>
            </a:rPr>
            <a:t>luminal membrane staining</a:t>
          </a:r>
          <a:endParaRPr lang="en-US" sz="1600" kern="1200" dirty="0">
            <a:solidFill>
              <a:srgbClr val="FF0000"/>
            </a:solidFill>
          </a:endParaRPr>
        </a:p>
      </dsp:txBody>
      <dsp:txXfrm>
        <a:off x="4286451" y="3354271"/>
        <a:ext cx="4354295" cy="94943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12B5C4-70B2-4788-9147-411F3EF1B428}">
      <dsp:nvSpPr>
        <dsp:cNvPr id="0" name=""/>
        <dsp:cNvSpPr/>
      </dsp:nvSpPr>
      <dsp:spPr>
        <a:xfrm rot="2563170">
          <a:off x="3383900" y="2591736"/>
          <a:ext cx="557012" cy="36342"/>
        </a:xfrm>
        <a:custGeom>
          <a:avLst/>
          <a:gdLst/>
          <a:ahLst/>
          <a:cxnLst/>
          <a:rect l="0" t="0" r="0" b="0"/>
          <a:pathLst>
            <a:path>
              <a:moveTo>
                <a:pt x="0" y="18171"/>
              </a:moveTo>
              <a:lnTo>
                <a:pt x="557012" y="1817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894FD8-A6F3-4277-9C8D-7C50631A70EC}">
      <dsp:nvSpPr>
        <dsp:cNvPr id="0" name=""/>
        <dsp:cNvSpPr/>
      </dsp:nvSpPr>
      <dsp:spPr>
        <a:xfrm>
          <a:off x="3457792" y="1828802"/>
          <a:ext cx="619773" cy="36342"/>
        </a:xfrm>
        <a:custGeom>
          <a:avLst/>
          <a:gdLst/>
          <a:ahLst/>
          <a:cxnLst/>
          <a:rect l="0" t="0" r="0" b="0"/>
          <a:pathLst>
            <a:path>
              <a:moveTo>
                <a:pt x="0" y="18171"/>
              </a:moveTo>
              <a:lnTo>
                <a:pt x="619773" y="1817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4E9B23-DC0B-440D-804D-96995D26FB0B}">
      <dsp:nvSpPr>
        <dsp:cNvPr id="0" name=""/>
        <dsp:cNvSpPr/>
      </dsp:nvSpPr>
      <dsp:spPr>
        <a:xfrm rot="19036830">
          <a:off x="3383900" y="1065867"/>
          <a:ext cx="557012" cy="36342"/>
        </a:xfrm>
        <a:custGeom>
          <a:avLst/>
          <a:gdLst/>
          <a:ahLst/>
          <a:cxnLst/>
          <a:rect l="0" t="0" r="0" b="0"/>
          <a:pathLst>
            <a:path>
              <a:moveTo>
                <a:pt x="0" y="18171"/>
              </a:moveTo>
              <a:lnTo>
                <a:pt x="557012" y="1817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563089-78B6-47FB-AEB7-6443DA60C4BF}">
      <dsp:nvSpPr>
        <dsp:cNvPr id="0" name=""/>
        <dsp:cNvSpPr/>
      </dsp:nvSpPr>
      <dsp:spPr>
        <a:xfrm>
          <a:off x="1948178" y="958965"/>
          <a:ext cx="1776016" cy="1776016"/>
        </a:xfrm>
        <a:prstGeom prst="halfFram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9FB950-3551-4C78-AE4E-A4DEC00FEE58}">
      <dsp:nvSpPr>
        <dsp:cNvPr id="0" name=""/>
        <dsp:cNvSpPr/>
      </dsp:nvSpPr>
      <dsp:spPr>
        <a:xfrm>
          <a:off x="3725658" y="832"/>
          <a:ext cx="1065610" cy="1065610"/>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endParaRPr lang="en-US" sz="1700" kern="1200" dirty="0"/>
        </a:p>
      </dsp:txBody>
      <dsp:txXfrm>
        <a:off x="3881713" y="156887"/>
        <a:ext cx="753500" cy="753500"/>
      </dsp:txXfrm>
    </dsp:sp>
    <dsp:sp modelId="{1ED28489-420D-4CFB-8DBC-9CDC382C17E9}">
      <dsp:nvSpPr>
        <dsp:cNvPr id="0" name=""/>
        <dsp:cNvSpPr/>
      </dsp:nvSpPr>
      <dsp:spPr>
        <a:xfrm>
          <a:off x="4077565" y="1314168"/>
          <a:ext cx="1065610" cy="1065610"/>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a:t>· S100 protein</a:t>
          </a:r>
        </a:p>
      </dsp:txBody>
      <dsp:txXfrm>
        <a:off x="4233620" y="1470223"/>
        <a:ext cx="753500" cy="753500"/>
      </dsp:txXfrm>
    </dsp:sp>
    <dsp:sp modelId="{2D668364-6621-496D-A9AA-8DEE63BF2DBC}">
      <dsp:nvSpPr>
        <dsp:cNvPr id="0" name=""/>
        <dsp:cNvSpPr/>
      </dsp:nvSpPr>
      <dsp:spPr>
        <a:xfrm>
          <a:off x="3725658" y="2627504"/>
          <a:ext cx="1065610" cy="1065610"/>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a:t>· CD1a.</a:t>
          </a:r>
        </a:p>
      </dsp:txBody>
      <dsp:txXfrm>
        <a:off x="3881713" y="2783559"/>
        <a:ext cx="753500" cy="7535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CE732B-2EE1-4D09-859E-447DBD88983A}">
      <dsp:nvSpPr>
        <dsp:cNvPr id="0" name=""/>
        <dsp:cNvSpPr/>
      </dsp:nvSpPr>
      <dsp:spPr>
        <a:xfrm>
          <a:off x="2066889" y="0"/>
          <a:ext cx="3880773" cy="3880773"/>
        </a:xfrm>
        <a:prstGeom prst="triangl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49BF26-259E-4265-BDEC-DA1758074422}">
      <dsp:nvSpPr>
        <dsp:cNvPr id="0" name=""/>
        <dsp:cNvSpPr/>
      </dsp:nvSpPr>
      <dsp:spPr>
        <a:xfrm>
          <a:off x="4007276" y="388456"/>
          <a:ext cx="2522502" cy="344873"/>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i="1" kern="1200" baseline="0" dirty="0">
              <a:solidFill>
                <a:srgbClr val="FF0000"/>
              </a:solidFill>
            </a:rPr>
            <a:t>T cell markers</a:t>
          </a:r>
          <a:endParaRPr lang="en-US" sz="1400" kern="1200" dirty="0">
            <a:solidFill>
              <a:srgbClr val="FF0000"/>
            </a:solidFill>
          </a:endParaRPr>
        </a:p>
      </dsp:txBody>
      <dsp:txXfrm>
        <a:off x="4024111" y="405291"/>
        <a:ext cx="2488832" cy="311203"/>
      </dsp:txXfrm>
    </dsp:sp>
    <dsp:sp modelId="{B8750A02-0B4B-4DE9-AAB4-DD44EE808938}">
      <dsp:nvSpPr>
        <dsp:cNvPr id="0" name=""/>
        <dsp:cNvSpPr/>
      </dsp:nvSpPr>
      <dsp:spPr>
        <a:xfrm>
          <a:off x="4007276" y="776438"/>
          <a:ext cx="2522502" cy="344873"/>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i="0" kern="1200" baseline="0"/>
            <a:t>· CD 2</a:t>
          </a:r>
          <a:endParaRPr lang="en-US" sz="1400" kern="1200"/>
        </a:p>
      </dsp:txBody>
      <dsp:txXfrm>
        <a:off x="4024111" y="793273"/>
        <a:ext cx="2488832" cy="311203"/>
      </dsp:txXfrm>
    </dsp:sp>
    <dsp:sp modelId="{D8D60017-2889-47F9-B561-4C7D442D7F0B}">
      <dsp:nvSpPr>
        <dsp:cNvPr id="0" name=""/>
        <dsp:cNvSpPr/>
      </dsp:nvSpPr>
      <dsp:spPr>
        <a:xfrm>
          <a:off x="4007276" y="1164421"/>
          <a:ext cx="2522502" cy="344873"/>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i="0" kern="1200" baseline="0"/>
            <a:t>· CD3</a:t>
          </a:r>
          <a:endParaRPr lang="en-US" sz="1400" kern="1200"/>
        </a:p>
      </dsp:txBody>
      <dsp:txXfrm>
        <a:off x="4024111" y="1181256"/>
        <a:ext cx="2488832" cy="311203"/>
      </dsp:txXfrm>
    </dsp:sp>
    <dsp:sp modelId="{289A5A1A-A259-4C2F-B975-778419C79B85}">
      <dsp:nvSpPr>
        <dsp:cNvPr id="0" name=""/>
        <dsp:cNvSpPr/>
      </dsp:nvSpPr>
      <dsp:spPr>
        <a:xfrm>
          <a:off x="4007276" y="1552403"/>
          <a:ext cx="2522502" cy="344873"/>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i="0" kern="1200" baseline="0"/>
            <a:t>· CD30</a:t>
          </a:r>
          <a:endParaRPr lang="en-US" sz="1400" kern="1200"/>
        </a:p>
      </dsp:txBody>
      <dsp:txXfrm>
        <a:off x="4024111" y="1569238"/>
        <a:ext cx="2488832" cy="311203"/>
      </dsp:txXfrm>
    </dsp:sp>
    <dsp:sp modelId="{93326B7C-5CFA-4DD4-A429-F671AA32F189}">
      <dsp:nvSpPr>
        <dsp:cNvPr id="0" name=""/>
        <dsp:cNvSpPr/>
      </dsp:nvSpPr>
      <dsp:spPr>
        <a:xfrm>
          <a:off x="4007276" y="1940386"/>
          <a:ext cx="2522502" cy="344873"/>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i="0" kern="1200" baseline="0"/>
            <a:t>· CD99</a:t>
          </a:r>
          <a:endParaRPr lang="en-US" sz="1400" kern="1200"/>
        </a:p>
      </dsp:txBody>
      <dsp:txXfrm>
        <a:off x="4024111" y="1957221"/>
        <a:ext cx="2488832" cy="311203"/>
      </dsp:txXfrm>
    </dsp:sp>
    <dsp:sp modelId="{4434EAC5-2E61-4460-93C4-F7B2F913418D}">
      <dsp:nvSpPr>
        <dsp:cNvPr id="0" name=""/>
        <dsp:cNvSpPr/>
      </dsp:nvSpPr>
      <dsp:spPr>
        <a:xfrm>
          <a:off x="4007276" y="2328369"/>
          <a:ext cx="2522502" cy="344873"/>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i="0" kern="1200" baseline="0"/>
            <a:t>· CD43</a:t>
          </a:r>
          <a:endParaRPr lang="en-US" sz="1400" kern="1200"/>
        </a:p>
      </dsp:txBody>
      <dsp:txXfrm>
        <a:off x="4024111" y="2345204"/>
        <a:ext cx="2488832" cy="311203"/>
      </dsp:txXfrm>
    </dsp:sp>
    <dsp:sp modelId="{3AAAD0C0-76D2-4561-B82D-AE1CE8F47696}">
      <dsp:nvSpPr>
        <dsp:cNvPr id="0" name=""/>
        <dsp:cNvSpPr/>
      </dsp:nvSpPr>
      <dsp:spPr>
        <a:xfrm>
          <a:off x="4007276" y="2716351"/>
          <a:ext cx="2522502" cy="344873"/>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i="0" kern="1200" baseline="0"/>
            <a:t>· CD45 RO</a:t>
          </a:r>
          <a:endParaRPr lang="en-US" sz="1400" kern="1200"/>
        </a:p>
      </dsp:txBody>
      <dsp:txXfrm>
        <a:off x="4024111" y="2733186"/>
        <a:ext cx="2488832" cy="311203"/>
      </dsp:txXfrm>
    </dsp:sp>
    <dsp:sp modelId="{E84FEED7-DD4B-41A5-9741-A9A6C83B8869}">
      <dsp:nvSpPr>
        <dsp:cNvPr id="0" name=""/>
        <dsp:cNvSpPr/>
      </dsp:nvSpPr>
      <dsp:spPr>
        <a:xfrm>
          <a:off x="4007276" y="3104334"/>
          <a:ext cx="2522502" cy="344873"/>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i="0" kern="1200" baseline="0"/>
            <a:t>· TDT</a:t>
          </a:r>
          <a:endParaRPr lang="en-US" sz="1400" kern="1200"/>
        </a:p>
      </dsp:txBody>
      <dsp:txXfrm>
        <a:off x="4024111" y="3121169"/>
        <a:ext cx="2488832" cy="31120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73FD5E-95AC-4E47-9EDB-DF0830F489BB}">
      <dsp:nvSpPr>
        <dsp:cNvPr id="0" name=""/>
        <dsp:cNvSpPr/>
      </dsp:nvSpPr>
      <dsp:spPr>
        <a:xfrm>
          <a:off x="0" y="48946"/>
          <a:ext cx="8596668" cy="865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rtl="0">
            <a:lnSpc>
              <a:spcPct val="90000"/>
            </a:lnSpc>
            <a:spcBef>
              <a:spcPct val="0"/>
            </a:spcBef>
            <a:spcAft>
              <a:spcPct val="35000"/>
            </a:spcAft>
            <a:buNone/>
          </a:pPr>
          <a:r>
            <a:rPr lang="en-US" sz="3700" kern="1200"/>
            <a:t>· CD 20</a:t>
          </a:r>
        </a:p>
      </dsp:txBody>
      <dsp:txXfrm>
        <a:off x="42265" y="91211"/>
        <a:ext cx="8512138" cy="781270"/>
      </dsp:txXfrm>
    </dsp:sp>
    <dsp:sp modelId="{29E14D15-1E6B-4318-AC08-452EE414AA26}">
      <dsp:nvSpPr>
        <dsp:cNvPr id="0" name=""/>
        <dsp:cNvSpPr/>
      </dsp:nvSpPr>
      <dsp:spPr>
        <a:xfrm>
          <a:off x="0" y="1021306"/>
          <a:ext cx="8596668" cy="865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rtl="0">
            <a:lnSpc>
              <a:spcPct val="90000"/>
            </a:lnSpc>
            <a:spcBef>
              <a:spcPct val="0"/>
            </a:spcBef>
            <a:spcAft>
              <a:spcPct val="35000"/>
            </a:spcAft>
            <a:buNone/>
          </a:pPr>
          <a:r>
            <a:rPr lang="en-US" sz="3700" kern="1200"/>
            <a:t>· CD75 a</a:t>
          </a:r>
        </a:p>
      </dsp:txBody>
      <dsp:txXfrm>
        <a:off x="42265" y="1063571"/>
        <a:ext cx="8512138" cy="781270"/>
      </dsp:txXfrm>
    </dsp:sp>
    <dsp:sp modelId="{A01E6146-78EF-418C-BD10-19576582CF34}">
      <dsp:nvSpPr>
        <dsp:cNvPr id="0" name=""/>
        <dsp:cNvSpPr/>
      </dsp:nvSpPr>
      <dsp:spPr>
        <a:xfrm>
          <a:off x="0" y="1993666"/>
          <a:ext cx="8596668" cy="865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rtl="0">
            <a:lnSpc>
              <a:spcPct val="90000"/>
            </a:lnSpc>
            <a:spcBef>
              <a:spcPct val="0"/>
            </a:spcBef>
            <a:spcAft>
              <a:spcPct val="35000"/>
            </a:spcAft>
            <a:buNone/>
          </a:pPr>
          <a:r>
            <a:rPr lang="en-US" sz="3700" kern="1200"/>
            <a:t>· CD26</a:t>
          </a:r>
        </a:p>
      </dsp:txBody>
      <dsp:txXfrm>
        <a:off x="42265" y="2035931"/>
        <a:ext cx="8512138" cy="781270"/>
      </dsp:txXfrm>
    </dsp:sp>
    <dsp:sp modelId="{81145BD1-3625-4EE4-AFBD-BB6032D59B8D}">
      <dsp:nvSpPr>
        <dsp:cNvPr id="0" name=""/>
        <dsp:cNvSpPr/>
      </dsp:nvSpPr>
      <dsp:spPr>
        <a:xfrm>
          <a:off x="0" y="2966026"/>
          <a:ext cx="8596668" cy="865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rtl="0">
            <a:lnSpc>
              <a:spcPct val="90000"/>
            </a:lnSpc>
            <a:spcBef>
              <a:spcPct val="0"/>
            </a:spcBef>
            <a:spcAft>
              <a:spcPct val="35000"/>
            </a:spcAft>
            <a:buNone/>
          </a:pPr>
          <a:r>
            <a:rPr lang="en-US" sz="3700" kern="1200"/>
            <a:t>· Pax5</a:t>
          </a:r>
        </a:p>
      </dsp:txBody>
      <dsp:txXfrm>
        <a:off x="42265" y="3008291"/>
        <a:ext cx="8512138" cy="78127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6E1AEB-178C-4A83-905B-8D92FC1E3F76}">
      <dsp:nvSpPr>
        <dsp:cNvPr id="0" name=""/>
        <dsp:cNvSpPr/>
      </dsp:nvSpPr>
      <dsp:spPr>
        <a:xfrm>
          <a:off x="4715301" y="2364074"/>
          <a:ext cx="4142278" cy="239635"/>
        </a:xfrm>
        <a:custGeom>
          <a:avLst/>
          <a:gdLst/>
          <a:ahLst/>
          <a:cxnLst/>
          <a:rect l="0" t="0" r="0" b="0"/>
          <a:pathLst>
            <a:path>
              <a:moveTo>
                <a:pt x="0" y="0"/>
              </a:moveTo>
              <a:lnTo>
                <a:pt x="0" y="119817"/>
              </a:lnTo>
              <a:lnTo>
                <a:pt x="4142278" y="119817"/>
              </a:lnTo>
              <a:lnTo>
                <a:pt x="4142278" y="239635"/>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26499D-FB3D-4197-90C2-8E4632CE47F3}">
      <dsp:nvSpPr>
        <dsp:cNvPr id="0" name=""/>
        <dsp:cNvSpPr/>
      </dsp:nvSpPr>
      <dsp:spPr>
        <a:xfrm>
          <a:off x="4715301" y="2364074"/>
          <a:ext cx="2761519" cy="239635"/>
        </a:xfrm>
        <a:custGeom>
          <a:avLst/>
          <a:gdLst/>
          <a:ahLst/>
          <a:cxnLst/>
          <a:rect l="0" t="0" r="0" b="0"/>
          <a:pathLst>
            <a:path>
              <a:moveTo>
                <a:pt x="0" y="0"/>
              </a:moveTo>
              <a:lnTo>
                <a:pt x="0" y="119817"/>
              </a:lnTo>
              <a:lnTo>
                <a:pt x="2761519" y="119817"/>
              </a:lnTo>
              <a:lnTo>
                <a:pt x="2761519" y="239635"/>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22BCB8-C82B-48B3-9DD9-F3AD5449722E}">
      <dsp:nvSpPr>
        <dsp:cNvPr id="0" name=""/>
        <dsp:cNvSpPr/>
      </dsp:nvSpPr>
      <dsp:spPr>
        <a:xfrm>
          <a:off x="4715301" y="2364074"/>
          <a:ext cx="1380759" cy="239635"/>
        </a:xfrm>
        <a:custGeom>
          <a:avLst/>
          <a:gdLst/>
          <a:ahLst/>
          <a:cxnLst/>
          <a:rect l="0" t="0" r="0" b="0"/>
          <a:pathLst>
            <a:path>
              <a:moveTo>
                <a:pt x="0" y="0"/>
              </a:moveTo>
              <a:lnTo>
                <a:pt x="0" y="119817"/>
              </a:lnTo>
              <a:lnTo>
                <a:pt x="1380759" y="119817"/>
              </a:lnTo>
              <a:lnTo>
                <a:pt x="1380759" y="239635"/>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A515FE-9AB9-4444-8FE4-B9680242FDC0}">
      <dsp:nvSpPr>
        <dsp:cNvPr id="0" name=""/>
        <dsp:cNvSpPr/>
      </dsp:nvSpPr>
      <dsp:spPr>
        <a:xfrm>
          <a:off x="4669581" y="2364074"/>
          <a:ext cx="91440" cy="239635"/>
        </a:xfrm>
        <a:custGeom>
          <a:avLst/>
          <a:gdLst/>
          <a:ahLst/>
          <a:cxnLst/>
          <a:rect l="0" t="0" r="0" b="0"/>
          <a:pathLst>
            <a:path>
              <a:moveTo>
                <a:pt x="45720" y="0"/>
              </a:moveTo>
              <a:lnTo>
                <a:pt x="45720" y="239635"/>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844DB8-3738-4A95-8DE5-03234C52C5FD}">
      <dsp:nvSpPr>
        <dsp:cNvPr id="0" name=""/>
        <dsp:cNvSpPr/>
      </dsp:nvSpPr>
      <dsp:spPr>
        <a:xfrm>
          <a:off x="3334541" y="2364074"/>
          <a:ext cx="1380759" cy="239635"/>
        </a:xfrm>
        <a:custGeom>
          <a:avLst/>
          <a:gdLst/>
          <a:ahLst/>
          <a:cxnLst/>
          <a:rect l="0" t="0" r="0" b="0"/>
          <a:pathLst>
            <a:path>
              <a:moveTo>
                <a:pt x="1380759" y="0"/>
              </a:moveTo>
              <a:lnTo>
                <a:pt x="1380759" y="119817"/>
              </a:lnTo>
              <a:lnTo>
                <a:pt x="0" y="119817"/>
              </a:lnTo>
              <a:lnTo>
                <a:pt x="0" y="239635"/>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C14A86-A407-4E52-8260-C225E5296C69}">
      <dsp:nvSpPr>
        <dsp:cNvPr id="0" name=""/>
        <dsp:cNvSpPr/>
      </dsp:nvSpPr>
      <dsp:spPr>
        <a:xfrm>
          <a:off x="1953782" y="2364074"/>
          <a:ext cx="2761519" cy="239635"/>
        </a:xfrm>
        <a:custGeom>
          <a:avLst/>
          <a:gdLst/>
          <a:ahLst/>
          <a:cxnLst/>
          <a:rect l="0" t="0" r="0" b="0"/>
          <a:pathLst>
            <a:path>
              <a:moveTo>
                <a:pt x="2761519" y="0"/>
              </a:moveTo>
              <a:lnTo>
                <a:pt x="2761519" y="119817"/>
              </a:lnTo>
              <a:lnTo>
                <a:pt x="0" y="119817"/>
              </a:lnTo>
              <a:lnTo>
                <a:pt x="0" y="239635"/>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9A1F38-47F9-466C-9C15-CAC963EA43D1}">
      <dsp:nvSpPr>
        <dsp:cNvPr id="0" name=""/>
        <dsp:cNvSpPr/>
      </dsp:nvSpPr>
      <dsp:spPr>
        <a:xfrm>
          <a:off x="573022" y="2364074"/>
          <a:ext cx="4142278" cy="239635"/>
        </a:xfrm>
        <a:custGeom>
          <a:avLst/>
          <a:gdLst/>
          <a:ahLst/>
          <a:cxnLst/>
          <a:rect l="0" t="0" r="0" b="0"/>
          <a:pathLst>
            <a:path>
              <a:moveTo>
                <a:pt x="4142278" y="0"/>
              </a:moveTo>
              <a:lnTo>
                <a:pt x="4142278" y="119817"/>
              </a:lnTo>
              <a:lnTo>
                <a:pt x="0" y="119817"/>
              </a:lnTo>
              <a:lnTo>
                <a:pt x="0" y="239635"/>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AEA990-9A4F-43D8-8333-34325BF5DC3C}">
      <dsp:nvSpPr>
        <dsp:cNvPr id="0" name=""/>
        <dsp:cNvSpPr/>
      </dsp:nvSpPr>
      <dsp:spPr>
        <a:xfrm>
          <a:off x="4144739" y="1793512"/>
          <a:ext cx="1141123" cy="57056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b="0" i="0" kern="1200" baseline="0"/>
            <a:t>· Receptor activator of nuclear factor-kappa B ligand</a:t>
          </a:r>
          <a:endParaRPr lang="en-US" sz="1000" kern="1200"/>
        </a:p>
      </dsp:txBody>
      <dsp:txXfrm>
        <a:off x="4144739" y="1793512"/>
        <a:ext cx="1141123" cy="570561"/>
      </dsp:txXfrm>
    </dsp:sp>
    <dsp:sp modelId="{7BA6A84E-068C-4C3F-9629-D7FC2F662F75}">
      <dsp:nvSpPr>
        <dsp:cNvPr id="0" name=""/>
        <dsp:cNvSpPr/>
      </dsp:nvSpPr>
      <dsp:spPr>
        <a:xfrm>
          <a:off x="2460" y="2603710"/>
          <a:ext cx="1141123" cy="57056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b="0" i="0" kern="1200" baseline="0"/>
            <a:t>(RANKL)</a:t>
          </a:r>
          <a:endParaRPr lang="en-US" sz="1000" kern="1200"/>
        </a:p>
      </dsp:txBody>
      <dsp:txXfrm>
        <a:off x="2460" y="2603710"/>
        <a:ext cx="1141123" cy="570561"/>
      </dsp:txXfrm>
    </dsp:sp>
    <dsp:sp modelId="{EA4AB6C5-D2C7-43FA-80EB-AC6D605697AD}">
      <dsp:nvSpPr>
        <dsp:cNvPr id="0" name=""/>
        <dsp:cNvSpPr/>
      </dsp:nvSpPr>
      <dsp:spPr>
        <a:xfrm>
          <a:off x="1383220" y="2603710"/>
          <a:ext cx="1141123" cy="57056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b="0" i="0" kern="1200" baseline="0"/>
            <a:t>· CD99</a:t>
          </a:r>
          <a:endParaRPr lang="en-US" sz="1000" kern="1200"/>
        </a:p>
      </dsp:txBody>
      <dsp:txXfrm>
        <a:off x="1383220" y="2603710"/>
        <a:ext cx="1141123" cy="570561"/>
      </dsp:txXfrm>
    </dsp:sp>
    <dsp:sp modelId="{D1F4FC2D-72BF-4A52-9812-A2F67DA85584}">
      <dsp:nvSpPr>
        <dsp:cNvPr id="0" name=""/>
        <dsp:cNvSpPr/>
      </dsp:nvSpPr>
      <dsp:spPr>
        <a:xfrm>
          <a:off x="2763979" y="2603710"/>
          <a:ext cx="1141123" cy="57056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b="0" i="0" kern="1200" baseline="0"/>
            <a:t>· Osteocalcin</a:t>
          </a:r>
          <a:endParaRPr lang="en-US" sz="1000" kern="1200"/>
        </a:p>
      </dsp:txBody>
      <dsp:txXfrm>
        <a:off x="2763979" y="2603710"/>
        <a:ext cx="1141123" cy="570561"/>
      </dsp:txXfrm>
    </dsp:sp>
    <dsp:sp modelId="{0B4B53C8-BEAB-4724-8F30-E0428D231CAA}">
      <dsp:nvSpPr>
        <dsp:cNvPr id="0" name=""/>
        <dsp:cNvSpPr/>
      </dsp:nvSpPr>
      <dsp:spPr>
        <a:xfrm>
          <a:off x="4144739" y="2603710"/>
          <a:ext cx="1141123" cy="57056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b="0" i="0" kern="1200" baseline="0"/>
            <a:t>· Osteonectin</a:t>
          </a:r>
          <a:endParaRPr lang="en-US" sz="1000" kern="1200"/>
        </a:p>
      </dsp:txBody>
      <dsp:txXfrm>
        <a:off x="4144739" y="2603710"/>
        <a:ext cx="1141123" cy="570561"/>
      </dsp:txXfrm>
    </dsp:sp>
    <dsp:sp modelId="{E8CD2CB5-A06F-44BD-97B0-1F6171BDFB91}">
      <dsp:nvSpPr>
        <dsp:cNvPr id="0" name=""/>
        <dsp:cNvSpPr/>
      </dsp:nvSpPr>
      <dsp:spPr>
        <a:xfrm>
          <a:off x="5525499" y="2603710"/>
          <a:ext cx="1141123" cy="57056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b="0" i="0" kern="1200" baseline="0"/>
            <a:t>· Alkaline phosphatase.</a:t>
          </a:r>
          <a:endParaRPr lang="en-US" sz="1000" kern="1200"/>
        </a:p>
      </dsp:txBody>
      <dsp:txXfrm>
        <a:off x="5525499" y="2603710"/>
        <a:ext cx="1141123" cy="570561"/>
      </dsp:txXfrm>
    </dsp:sp>
    <dsp:sp modelId="{C66586DE-F9EF-4952-9346-17ED9EA432AE}">
      <dsp:nvSpPr>
        <dsp:cNvPr id="0" name=""/>
        <dsp:cNvSpPr/>
      </dsp:nvSpPr>
      <dsp:spPr>
        <a:xfrm>
          <a:off x="6906258" y="2603710"/>
          <a:ext cx="1141123" cy="57056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b="0" i="0" kern="1200" baseline="0"/>
            <a:t>· Osteoclast trap.</a:t>
          </a:r>
          <a:endParaRPr lang="en-US" sz="1000" kern="1200"/>
        </a:p>
      </dsp:txBody>
      <dsp:txXfrm>
        <a:off x="6906258" y="2603710"/>
        <a:ext cx="1141123" cy="570561"/>
      </dsp:txXfrm>
    </dsp:sp>
    <dsp:sp modelId="{6BE43BEE-7202-4645-AE9E-153CC6F5B28A}">
      <dsp:nvSpPr>
        <dsp:cNvPr id="0" name=""/>
        <dsp:cNvSpPr/>
      </dsp:nvSpPr>
      <dsp:spPr>
        <a:xfrm>
          <a:off x="8287018" y="2603710"/>
          <a:ext cx="1141123" cy="57056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b="0" i="0" kern="1200" baseline="0"/>
            <a:t>· Osteoprotegrin</a:t>
          </a:r>
          <a:endParaRPr lang="en-US" sz="1000" kern="1200"/>
        </a:p>
      </dsp:txBody>
      <dsp:txXfrm>
        <a:off x="8287018" y="2603710"/>
        <a:ext cx="1141123" cy="57056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04C14-EAAA-4416-BCE8-E80C78326862}">
      <dsp:nvSpPr>
        <dsp:cNvPr id="0" name=""/>
        <dsp:cNvSpPr/>
      </dsp:nvSpPr>
      <dsp:spPr>
        <a:xfrm>
          <a:off x="0" y="74146"/>
          <a:ext cx="8596668" cy="421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1" i="1" kern="1200" baseline="0" dirty="0">
              <a:solidFill>
                <a:srgbClr val="FF0000"/>
              </a:solidFill>
            </a:rPr>
            <a:t>Up regulation</a:t>
          </a:r>
          <a:endParaRPr lang="en-US" sz="1800" kern="1200" dirty="0">
            <a:solidFill>
              <a:srgbClr val="FF0000"/>
            </a:solidFill>
          </a:endParaRPr>
        </a:p>
      </dsp:txBody>
      <dsp:txXfrm>
        <a:off x="20561" y="94707"/>
        <a:ext cx="8555546" cy="380078"/>
      </dsp:txXfrm>
    </dsp:sp>
    <dsp:sp modelId="{BA05DC98-5B5E-49D0-A842-F9B390F4FF41}">
      <dsp:nvSpPr>
        <dsp:cNvPr id="0" name=""/>
        <dsp:cNvSpPr/>
      </dsp:nvSpPr>
      <dsp:spPr>
        <a:xfrm>
          <a:off x="0" y="547186"/>
          <a:ext cx="8596668" cy="421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i="0" kern="1200" baseline="0"/>
            <a:t>· TGF – α (Transforming growth factor – alpha)</a:t>
          </a:r>
          <a:endParaRPr lang="en-US" sz="1800" kern="1200"/>
        </a:p>
      </dsp:txBody>
      <dsp:txXfrm>
        <a:off x="20561" y="567747"/>
        <a:ext cx="8555546" cy="380078"/>
      </dsp:txXfrm>
    </dsp:sp>
    <dsp:sp modelId="{BF2A5DEF-C5C0-43ED-9CE7-845F67BFB104}">
      <dsp:nvSpPr>
        <dsp:cNvPr id="0" name=""/>
        <dsp:cNvSpPr/>
      </dsp:nvSpPr>
      <dsp:spPr>
        <a:xfrm>
          <a:off x="0" y="1020226"/>
          <a:ext cx="8596668" cy="421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i="0" kern="1200" baseline="0"/>
            <a:t>· PCNA (Proliferative cell nuclear antigen)</a:t>
          </a:r>
          <a:endParaRPr lang="en-US" sz="1800" kern="1200"/>
        </a:p>
      </dsp:txBody>
      <dsp:txXfrm>
        <a:off x="20561" y="1040787"/>
        <a:ext cx="8555546" cy="380078"/>
      </dsp:txXfrm>
    </dsp:sp>
    <dsp:sp modelId="{691F5271-9911-4092-B25A-594EFB042DC8}">
      <dsp:nvSpPr>
        <dsp:cNvPr id="0" name=""/>
        <dsp:cNvSpPr/>
      </dsp:nvSpPr>
      <dsp:spPr>
        <a:xfrm>
          <a:off x="0" y="1493266"/>
          <a:ext cx="8596668" cy="421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i="0" kern="1200" baseline="0"/>
            <a:t>· Cyclin D1</a:t>
          </a:r>
          <a:endParaRPr lang="en-US" sz="1800" kern="1200"/>
        </a:p>
      </dsp:txBody>
      <dsp:txXfrm>
        <a:off x="20561" y="1513827"/>
        <a:ext cx="8555546" cy="380078"/>
      </dsp:txXfrm>
    </dsp:sp>
    <dsp:sp modelId="{7429F9F2-AB02-4618-BA43-CA58E3B685D1}">
      <dsp:nvSpPr>
        <dsp:cNvPr id="0" name=""/>
        <dsp:cNvSpPr/>
      </dsp:nvSpPr>
      <dsp:spPr>
        <a:xfrm>
          <a:off x="0" y="1966306"/>
          <a:ext cx="8596668" cy="421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i="0" kern="1200" baseline="0"/>
            <a:t>· Ras</a:t>
          </a:r>
          <a:endParaRPr lang="en-US" sz="1800" kern="1200"/>
        </a:p>
      </dsp:txBody>
      <dsp:txXfrm>
        <a:off x="20561" y="1986867"/>
        <a:ext cx="8555546" cy="380078"/>
      </dsp:txXfrm>
    </dsp:sp>
    <dsp:sp modelId="{2CB6FF7E-9E8B-4242-A7FA-DD6E5389C854}">
      <dsp:nvSpPr>
        <dsp:cNvPr id="0" name=""/>
        <dsp:cNvSpPr/>
      </dsp:nvSpPr>
      <dsp:spPr>
        <a:xfrm>
          <a:off x="0" y="2439346"/>
          <a:ext cx="8596668" cy="421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1" i="1" kern="1200" baseline="0" dirty="0">
              <a:solidFill>
                <a:srgbClr val="FF0000"/>
              </a:solidFill>
            </a:rPr>
            <a:t>Down regulation</a:t>
          </a:r>
          <a:endParaRPr lang="en-US" sz="1800" kern="1200" dirty="0">
            <a:solidFill>
              <a:srgbClr val="FF0000"/>
            </a:solidFill>
          </a:endParaRPr>
        </a:p>
      </dsp:txBody>
      <dsp:txXfrm>
        <a:off x="20561" y="2459907"/>
        <a:ext cx="8555546" cy="380078"/>
      </dsp:txXfrm>
    </dsp:sp>
    <dsp:sp modelId="{B1470D2B-479A-4F5F-BBDA-C97EB92BDDDF}">
      <dsp:nvSpPr>
        <dsp:cNvPr id="0" name=""/>
        <dsp:cNvSpPr/>
      </dsp:nvSpPr>
      <dsp:spPr>
        <a:xfrm>
          <a:off x="0" y="2912386"/>
          <a:ext cx="8596668" cy="421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i="0" kern="1200" baseline="0"/>
            <a:t>· p53</a:t>
          </a:r>
          <a:endParaRPr lang="en-US" sz="1800" kern="1200"/>
        </a:p>
      </dsp:txBody>
      <dsp:txXfrm>
        <a:off x="20561" y="2932947"/>
        <a:ext cx="8555546" cy="380078"/>
      </dsp:txXfrm>
    </dsp:sp>
    <dsp:sp modelId="{3F592318-6264-4F8F-8F1F-60D5E741EBD8}">
      <dsp:nvSpPr>
        <dsp:cNvPr id="0" name=""/>
        <dsp:cNvSpPr/>
      </dsp:nvSpPr>
      <dsp:spPr>
        <a:xfrm>
          <a:off x="0" y="3385426"/>
          <a:ext cx="8596668" cy="421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i="0" kern="1200" baseline="0"/>
            <a:t>· TGF – </a:t>
          </a:r>
          <a:r>
            <a:rPr lang="el-GR" sz="1800" b="0" i="0" kern="1200" baseline="0"/>
            <a:t>β</a:t>
          </a:r>
          <a:endParaRPr lang="en-US" sz="1800" kern="1200"/>
        </a:p>
      </dsp:txBody>
      <dsp:txXfrm>
        <a:off x="20561" y="3405987"/>
        <a:ext cx="8555546" cy="38007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479EC7-DB48-401B-A7EF-C3248E9FF458}">
      <dsp:nvSpPr>
        <dsp:cNvPr id="0" name=""/>
        <dsp:cNvSpPr/>
      </dsp:nvSpPr>
      <dsp:spPr>
        <a:xfrm>
          <a:off x="0" y="5386"/>
          <a:ext cx="8596668" cy="5850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a:t>o Alpha feto protein(AFP)</a:t>
          </a:r>
        </a:p>
      </dsp:txBody>
      <dsp:txXfrm>
        <a:off x="28557" y="33943"/>
        <a:ext cx="8539554" cy="527886"/>
      </dsp:txXfrm>
    </dsp:sp>
    <dsp:sp modelId="{2BC988A3-FC49-4876-B357-AB9D177E498F}">
      <dsp:nvSpPr>
        <dsp:cNvPr id="0" name=""/>
        <dsp:cNvSpPr/>
      </dsp:nvSpPr>
      <dsp:spPr>
        <a:xfrm>
          <a:off x="0" y="662386"/>
          <a:ext cx="8596668" cy="5850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a:t>o Human chorionic gonadotropin.(HCG) – In pregnancy.</a:t>
          </a:r>
        </a:p>
      </dsp:txBody>
      <dsp:txXfrm>
        <a:off x="28557" y="690943"/>
        <a:ext cx="8539554" cy="527886"/>
      </dsp:txXfrm>
    </dsp:sp>
    <dsp:sp modelId="{1241E6A4-6C45-43BE-8EF0-816108A524C2}">
      <dsp:nvSpPr>
        <dsp:cNvPr id="0" name=""/>
        <dsp:cNvSpPr/>
      </dsp:nvSpPr>
      <dsp:spPr>
        <a:xfrm>
          <a:off x="0" y="1319386"/>
          <a:ext cx="8596668" cy="5850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a:t>o Germ cell tumor.</a:t>
          </a:r>
        </a:p>
      </dsp:txBody>
      <dsp:txXfrm>
        <a:off x="28557" y="1347943"/>
        <a:ext cx="8539554" cy="527886"/>
      </dsp:txXfrm>
    </dsp:sp>
    <dsp:sp modelId="{64D532D7-1EC9-4588-B8D3-6AF761252AAF}">
      <dsp:nvSpPr>
        <dsp:cNvPr id="0" name=""/>
        <dsp:cNvSpPr/>
      </dsp:nvSpPr>
      <dsp:spPr>
        <a:xfrm>
          <a:off x="0" y="1976386"/>
          <a:ext cx="8596668" cy="5850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a:t>o Choriocarcinoma</a:t>
          </a:r>
        </a:p>
      </dsp:txBody>
      <dsp:txXfrm>
        <a:off x="28557" y="2004943"/>
        <a:ext cx="8539554" cy="527886"/>
      </dsp:txXfrm>
    </dsp:sp>
    <dsp:sp modelId="{B23D407B-82EE-4475-84C5-4D856BFB49F3}">
      <dsp:nvSpPr>
        <dsp:cNvPr id="0" name=""/>
        <dsp:cNvSpPr/>
      </dsp:nvSpPr>
      <dsp:spPr>
        <a:xfrm>
          <a:off x="0" y="2633386"/>
          <a:ext cx="8596668" cy="5850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a:t>o Islet cell tumor.</a:t>
          </a:r>
        </a:p>
      </dsp:txBody>
      <dsp:txXfrm>
        <a:off x="28557" y="2661943"/>
        <a:ext cx="8539554" cy="527886"/>
      </dsp:txXfrm>
    </dsp:sp>
    <dsp:sp modelId="{204A4300-27B3-4C71-BBA6-90BE9B0EF794}">
      <dsp:nvSpPr>
        <dsp:cNvPr id="0" name=""/>
        <dsp:cNvSpPr/>
      </dsp:nvSpPr>
      <dsp:spPr>
        <a:xfrm>
          <a:off x="0" y="3290386"/>
          <a:ext cx="8596668" cy="5850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a:t>o CA125(Cancer Antigen)</a:t>
          </a:r>
        </a:p>
      </dsp:txBody>
      <dsp:txXfrm>
        <a:off x="28557" y="3318943"/>
        <a:ext cx="8539554" cy="52788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0D1C4D-2FE0-4BED-8F5F-DD9F147BF286}">
      <dsp:nvSpPr>
        <dsp:cNvPr id="0" name=""/>
        <dsp:cNvSpPr/>
      </dsp:nvSpPr>
      <dsp:spPr>
        <a:xfrm>
          <a:off x="0" y="181763"/>
          <a:ext cx="8596668" cy="181467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rtl="0">
            <a:lnSpc>
              <a:spcPct val="90000"/>
            </a:lnSpc>
            <a:spcBef>
              <a:spcPct val="0"/>
            </a:spcBef>
            <a:spcAft>
              <a:spcPct val="35000"/>
            </a:spcAft>
            <a:buNone/>
          </a:pPr>
          <a:r>
            <a:rPr lang="en-US" sz="4700" b="0" i="0" kern="1200" baseline="0"/>
            <a:t>· CK 7 and 20 – Low molecular weight cytokeratin</a:t>
          </a:r>
          <a:endParaRPr lang="en-US" sz="4700" kern="1200"/>
        </a:p>
      </dsp:txBody>
      <dsp:txXfrm>
        <a:off x="88585" y="270348"/>
        <a:ext cx="8419498" cy="1637500"/>
      </dsp:txXfrm>
    </dsp:sp>
    <dsp:sp modelId="{B7CA75FB-454B-4833-81E9-55DBD57D1BEC}">
      <dsp:nvSpPr>
        <dsp:cNvPr id="0" name=""/>
        <dsp:cNvSpPr/>
      </dsp:nvSpPr>
      <dsp:spPr>
        <a:xfrm>
          <a:off x="0" y="1996434"/>
          <a:ext cx="8596668" cy="170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2944" tIns="59690" rIns="334264" bIns="59690" numCol="1" spcCol="1270" anchor="t" anchorCtr="0">
          <a:noAutofit/>
        </a:bodyPr>
        <a:lstStyle/>
        <a:p>
          <a:pPr marL="285750" lvl="1" indent="-285750" algn="l" defTabSz="1644650" rtl="0">
            <a:lnSpc>
              <a:spcPct val="90000"/>
            </a:lnSpc>
            <a:spcBef>
              <a:spcPct val="0"/>
            </a:spcBef>
            <a:spcAft>
              <a:spcPct val="20000"/>
            </a:spcAft>
            <a:buChar char="•"/>
          </a:pPr>
          <a:r>
            <a:rPr lang="en-US" sz="3700" b="0" i="0" kern="1200" baseline="0"/>
            <a:t>· Presence for metastatic lung and rectal adenocarcinoma.</a:t>
          </a:r>
          <a:endParaRPr lang="en-US" sz="3700" kern="1200"/>
        </a:p>
        <a:p>
          <a:pPr marL="285750" lvl="1" indent="-285750" algn="l" defTabSz="1644650" rtl="0">
            <a:lnSpc>
              <a:spcPct val="90000"/>
            </a:lnSpc>
            <a:spcBef>
              <a:spcPct val="0"/>
            </a:spcBef>
            <a:spcAft>
              <a:spcPct val="20000"/>
            </a:spcAft>
            <a:buChar char="•"/>
          </a:pPr>
          <a:r>
            <a:rPr lang="en-US" sz="3700" b="0" i="0" kern="1200" baseline="0"/>
            <a:t>· Villin - Actin binding protein.</a:t>
          </a:r>
          <a:endParaRPr lang="en-US" sz="3700" kern="1200"/>
        </a:p>
      </dsp:txBody>
      <dsp:txXfrm>
        <a:off x="0" y="1996434"/>
        <a:ext cx="8596668" cy="170257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A1A901-D5D5-4EFC-8767-CFFCC43C2A69}">
      <dsp:nvSpPr>
        <dsp:cNvPr id="0" name=""/>
        <dsp:cNvSpPr/>
      </dsp:nvSpPr>
      <dsp:spPr>
        <a:xfrm rot="10800000">
          <a:off x="2159912" y="500444"/>
          <a:ext cx="5716784" cy="2879883"/>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69949" tIns="114300" rIns="213360" bIns="114300" numCol="1" spcCol="1270" anchor="t" anchorCtr="0">
          <a:noAutofit/>
        </a:bodyPr>
        <a:lstStyle/>
        <a:p>
          <a:pPr marL="0" lvl="0" indent="0" algn="l" defTabSz="1333500" rtl="0">
            <a:lnSpc>
              <a:spcPct val="90000"/>
            </a:lnSpc>
            <a:spcBef>
              <a:spcPct val="0"/>
            </a:spcBef>
            <a:spcAft>
              <a:spcPct val="35000"/>
            </a:spcAft>
            <a:buNone/>
          </a:pPr>
          <a:endParaRPr lang="en-US" sz="3000" kern="1200"/>
        </a:p>
        <a:p>
          <a:pPr marL="228600" lvl="1" indent="-228600" algn="l" defTabSz="1022350" rtl="0">
            <a:lnSpc>
              <a:spcPct val="90000"/>
            </a:lnSpc>
            <a:spcBef>
              <a:spcPct val="0"/>
            </a:spcBef>
            <a:spcAft>
              <a:spcPct val="15000"/>
            </a:spcAft>
            <a:buChar char="•"/>
          </a:pPr>
          <a:r>
            <a:rPr lang="en-US" sz="2300" b="0" i="0" kern="1200" baseline="0"/>
            <a:t>· Smooth muscle actin</a:t>
          </a:r>
          <a:endParaRPr lang="en-US" sz="2300" kern="1200"/>
        </a:p>
        <a:p>
          <a:pPr marL="228600" lvl="1" indent="-228600" algn="l" defTabSz="1022350" rtl="0">
            <a:lnSpc>
              <a:spcPct val="90000"/>
            </a:lnSpc>
            <a:spcBef>
              <a:spcPct val="0"/>
            </a:spcBef>
            <a:spcAft>
              <a:spcPct val="15000"/>
            </a:spcAft>
            <a:buChar char="•"/>
          </a:pPr>
          <a:r>
            <a:rPr lang="en-US" sz="2300" b="0" i="0" kern="1200" baseline="0"/>
            <a:t>· Desmin</a:t>
          </a:r>
          <a:endParaRPr lang="en-US" sz="2300" kern="1200"/>
        </a:p>
        <a:p>
          <a:pPr marL="228600" lvl="1" indent="-228600" algn="l" defTabSz="1022350" rtl="0">
            <a:lnSpc>
              <a:spcPct val="90000"/>
            </a:lnSpc>
            <a:spcBef>
              <a:spcPct val="0"/>
            </a:spcBef>
            <a:spcAft>
              <a:spcPct val="15000"/>
            </a:spcAft>
            <a:buChar char="•"/>
          </a:pPr>
          <a:r>
            <a:rPr lang="en-US" sz="2300" b="0" i="0" kern="1200" baseline="0"/>
            <a:t>· S100</a:t>
          </a:r>
          <a:endParaRPr lang="en-US" sz="2300" kern="1200"/>
        </a:p>
        <a:p>
          <a:pPr marL="228600" lvl="1" indent="-228600" algn="l" defTabSz="1022350" rtl="0">
            <a:lnSpc>
              <a:spcPct val="90000"/>
            </a:lnSpc>
            <a:spcBef>
              <a:spcPct val="0"/>
            </a:spcBef>
            <a:spcAft>
              <a:spcPct val="15000"/>
            </a:spcAft>
            <a:buChar char="•"/>
          </a:pPr>
          <a:r>
            <a:rPr lang="en-US" sz="2300" b="0" i="0" kern="1200" baseline="0"/>
            <a:t>· Cytokeratins</a:t>
          </a:r>
          <a:endParaRPr lang="en-US" sz="2300" kern="1200"/>
        </a:p>
        <a:p>
          <a:pPr marL="228600" lvl="1" indent="-228600" algn="l" defTabSz="1022350" rtl="0">
            <a:lnSpc>
              <a:spcPct val="90000"/>
            </a:lnSpc>
            <a:spcBef>
              <a:spcPct val="0"/>
            </a:spcBef>
            <a:spcAft>
              <a:spcPct val="15000"/>
            </a:spcAft>
            <a:buChar char="•"/>
          </a:pPr>
          <a:r>
            <a:rPr lang="en-US" sz="2300" b="0" i="0" kern="1200" baseline="0"/>
            <a:t>· CD34</a:t>
          </a:r>
          <a:endParaRPr lang="en-US" sz="2300" kern="1200"/>
        </a:p>
        <a:p>
          <a:pPr marL="228600" lvl="1" indent="-228600" algn="l" defTabSz="1022350" rtl="0">
            <a:lnSpc>
              <a:spcPct val="90000"/>
            </a:lnSpc>
            <a:spcBef>
              <a:spcPct val="0"/>
            </a:spcBef>
            <a:spcAft>
              <a:spcPct val="15000"/>
            </a:spcAft>
            <a:buChar char="•"/>
          </a:pPr>
          <a:r>
            <a:rPr lang="en-US" sz="2300" kern="1200"/>
            <a:t>· EMA</a:t>
          </a:r>
        </a:p>
      </dsp:txBody>
      <dsp:txXfrm rot="10800000">
        <a:off x="2879883" y="500444"/>
        <a:ext cx="4996813" cy="2879883"/>
      </dsp:txXfrm>
    </dsp:sp>
    <dsp:sp modelId="{67B215A8-5331-4944-AF50-C588EF322D53}">
      <dsp:nvSpPr>
        <dsp:cNvPr id="0" name=""/>
        <dsp:cNvSpPr/>
      </dsp:nvSpPr>
      <dsp:spPr>
        <a:xfrm>
          <a:off x="719970" y="500444"/>
          <a:ext cx="2879883" cy="2879883"/>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069869-1240-4499-9781-BD4E3B1CE140}">
      <dsp:nvSpPr>
        <dsp:cNvPr id="0" name=""/>
        <dsp:cNvSpPr/>
      </dsp:nvSpPr>
      <dsp:spPr>
        <a:xfrm>
          <a:off x="2357947" y="0"/>
          <a:ext cx="3880773" cy="3880773"/>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A10904-8098-4DA4-AFFC-33B4D7FF6562}">
      <dsp:nvSpPr>
        <dsp:cNvPr id="0" name=""/>
        <dsp:cNvSpPr/>
      </dsp:nvSpPr>
      <dsp:spPr>
        <a:xfrm>
          <a:off x="2726620" y="368673"/>
          <a:ext cx="1513501" cy="151350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endParaRPr lang="en-US" sz="2800" kern="1200"/>
        </a:p>
        <a:p>
          <a:pPr marL="228600" lvl="1" indent="-228600" algn="l" defTabSz="977900" rtl="0">
            <a:lnSpc>
              <a:spcPct val="90000"/>
            </a:lnSpc>
            <a:spcBef>
              <a:spcPct val="0"/>
            </a:spcBef>
            <a:spcAft>
              <a:spcPct val="15000"/>
            </a:spcAft>
            <a:buChar char="•"/>
          </a:pPr>
          <a:r>
            <a:rPr lang="en-US" sz="2200" kern="1200" dirty="0"/>
            <a:t>CK</a:t>
          </a:r>
        </a:p>
        <a:p>
          <a:pPr marL="228600" lvl="1" indent="-228600" algn="l" defTabSz="977900" rtl="0">
            <a:lnSpc>
              <a:spcPct val="90000"/>
            </a:lnSpc>
            <a:spcBef>
              <a:spcPct val="0"/>
            </a:spcBef>
            <a:spcAft>
              <a:spcPct val="15000"/>
            </a:spcAft>
            <a:buChar char="•"/>
          </a:pPr>
          <a:r>
            <a:rPr lang="en-US" sz="2200" kern="1200" dirty="0"/>
            <a:t>· CD30</a:t>
          </a:r>
        </a:p>
      </dsp:txBody>
      <dsp:txXfrm>
        <a:off x="2800503" y="442556"/>
        <a:ext cx="1365735" cy="1365735"/>
      </dsp:txXfrm>
    </dsp:sp>
    <dsp:sp modelId="{00185CBC-2FA6-40B2-A9FD-71E5E4BFA529}">
      <dsp:nvSpPr>
        <dsp:cNvPr id="0" name=""/>
        <dsp:cNvSpPr/>
      </dsp:nvSpPr>
      <dsp:spPr>
        <a:xfrm>
          <a:off x="4356545" y="368673"/>
          <a:ext cx="1513501" cy="151350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kern="1200" dirty="0"/>
            <a:t>· S100</a:t>
          </a:r>
        </a:p>
        <a:p>
          <a:pPr lvl="0" algn="ctr" defTabSz="1600200">
            <a:lnSpc>
              <a:spcPct val="90000"/>
            </a:lnSpc>
            <a:spcBef>
              <a:spcPct val="0"/>
            </a:spcBef>
            <a:spcAft>
              <a:spcPct val="35000"/>
            </a:spcAft>
            <a:buNone/>
          </a:pPr>
          <a:endParaRPr lang="en-US" sz="2800" kern="1200" dirty="0"/>
        </a:p>
      </dsp:txBody>
      <dsp:txXfrm>
        <a:off x="4430428" y="442556"/>
        <a:ext cx="1365735" cy="1365735"/>
      </dsp:txXfrm>
    </dsp:sp>
    <dsp:sp modelId="{A37937C7-A502-43C5-A651-AFD5C10AC829}">
      <dsp:nvSpPr>
        <dsp:cNvPr id="0" name=""/>
        <dsp:cNvSpPr/>
      </dsp:nvSpPr>
      <dsp:spPr>
        <a:xfrm>
          <a:off x="2726620" y="1998598"/>
          <a:ext cx="1513501" cy="151350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kern="1200" dirty="0"/>
            <a:t>· Actin</a:t>
          </a:r>
        </a:p>
        <a:p>
          <a:pPr lvl="0" algn="ctr" defTabSz="1600200">
            <a:lnSpc>
              <a:spcPct val="90000"/>
            </a:lnSpc>
            <a:spcBef>
              <a:spcPct val="0"/>
            </a:spcBef>
            <a:spcAft>
              <a:spcPct val="35000"/>
            </a:spcAft>
            <a:buNone/>
          </a:pPr>
          <a:endParaRPr lang="en-US" sz="2800" kern="1200" dirty="0"/>
        </a:p>
      </dsp:txBody>
      <dsp:txXfrm>
        <a:off x="2800503" y="2072481"/>
        <a:ext cx="1365735" cy="1365735"/>
      </dsp:txXfrm>
    </dsp:sp>
    <dsp:sp modelId="{9B2688AD-CDD8-4FDA-BF19-E2AE8E145B16}">
      <dsp:nvSpPr>
        <dsp:cNvPr id="0" name=""/>
        <dsp:cNvSpPr/>
      </dsp:nvSpPr>
      <dsp:spPr>
        <a:xfrm>
          <a:off x="4356545" y="1998598"/>
          <a:ext cx="1513501" cy="151350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kern="1200" dirty="0" err="1"/>
            <a:t>Desmin</a:t>
          </a:r>
          <a:endParaRPr lang="en-US" sz="2800" kern="1200" dirty="0"/>
        </a:p>
        <a:p>
          <a:pPr lvl="0" algn="ctr" defTabSz="1600200">
            <a:lnSpc>
              <a:spcPct val="90000"/>
            </a:lnSpc>
            <a:spcBef>
              <a:spcPct val="0"/>
            </a:spcBef>
            <a:spcAft>
              <a:spcPct val="35000"/>
            </a:spcAft>
            <a:buNone/>
          </a:pPr>
          <a:endParaRPr lang="en-US" sz="2800" kern="1200" dirty="0"/>
        </a:p>
      </dsp:txBody>
      <dsp:txXfrm>
        <a:off x="4430428" y="2072481"/>
        <a:ext cx="1365735" cy="136573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204BD7-8525-431E-A817-65B16C47022A}">
      <dsp:nvSpPr>
        <dsp:cNvPr id="0" name=""/>
        <dsp:cNvSpPr/>
      </dsp:nvSpPr>
      <dsp:spPr>
        <a:xfrm rot="5400000">
          <a:off x="4293425" y="-810547"/>
          <a:ext cx="3104618" cy="5501867"/>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0970" tIns="70485" rIns="140970" bIns="70485" numCol="1" spcCol="1270" anchor="ctr" anchorCtr="0">
          <a:noAutofit/>
        </a:bodyPr>
        <a:lstStyle/>
        <a:p>
          <a:pPr marL="285750" lvl="1" indent="-285750" algn="l" defTabSz="1644650" rtl="0">
            <a:lnSpc>
              <a:spcPct val="90000"/>
            </a:lnSpc>
            <a:spcBef>
              <a:spcPct val="0"/>
            </a:spcBef>
            <a:spcAft>
              <a:spcPct val="15000"/>
            </a:spcAft>
            <a:buChar char="•"/>
          </a:pPr>
          <a:r>
            <a:rPr lang="en-US" sz="3700" b="0" i="0" kern="1200" baseline="0"/>
            <a:t>· CK</a:t>
          </a:r>
          <a:endParaRPr lang="en-US" sz="3700" kern="1200"/>
        </a:p>
        <a:p>
          <a:pPr marL="285750" lvl="1" indent="-285750" algn="l" defTabSz="1644650" rtl="0">
            <a:lnSpc>
              <a:spcPct val="90000"/>
            </a:lnSpc>
            <a:spcBef>
              <a:spcPct val="0"/>
            </a:spcBef>
            <a:spcAft>
              <a:spcPct val="15000"/>
            </a:spcAft>
            <a:buChar char="•"/>
          </a:pPr>
          <a:r>
            <a:rPr lang="en-US" sz="3700" b="0" i="0" kern="1200" baseline="0"/>
            <a:t>· Desmin and/or myf-4</a:t>
          </a:r>
          <a:endParaRPr lang="en-US" sz="3700" kern="1200"/>
        </a:p>
        <a:p>
          <a:pPr marL="285750" lvl="1" indent="-285750" algn="l" defTabSz="1644650" rtl="0">
            <a:lnSpc>
              <a:spcPct val="90000"/>
            </a:lnSpc>
            <a:spcBef>
              <a:spcPct val="0"/>
            </a:spcBef>
            <a:spcAft>
              <a:spcPct val="15000"/>
            </a:spcAft>
            <a:buChar char="•"/>
          </a:pPr>
          <a:r>
            <a:rPr lang="en-US" sz="3700" b="0" i="0" kern="1200" baseline="0"/>
            <a:t>· CD99</a:t>
          </a:r>
          <a:endParaRPr lang="en-US" sz="3700" kern="1200"/>
        </a:p>
        <a:p>
          <a:pPr marL="285750" lvl="1" indent="-285750" algn="l" defTabSz="1644650" rtl="0">
            <a:lnSpc>
              <a:spcPct val="90000"/>
            </a:lnSpc>
            <a:spcBef>
              <a:spcPct val="0"/>
            </a:spcBef>
            <a:spcAft>
              <a:spcPct val="15000"/>
            </a:spcAft>
            <a:buChar char="•"/>
          </a:pPr>
          <a:r>
            <a:rPr lang="en-US" sz="3700" b="0" i="0" kern="1200" baseline="0"/>
            <a:t>· S100</a:t>
          </a:r>
          <a:endParaRPr lang="en-US" sz="3700" kern="1200"/>
        </a:p>
      </dsp:txBody>
      <dsp:txXfrm rot="-5400000">
        <a:off x="3094801" y="539632"/>
        <a:ext cx="5350312" cy="2801508"/>
      </dsp:txXfrm>
    </dsp:sp>
    <dsp:sp modelId="{A72C5378-4806-466A-B76F-C60C2F0142CD}">
      <dsp:nvSpPr>
        <dsp:cNvPr id="0" name=""/>
        <dsp:cNvSpPr/>
      </dsp:nvSpPr>
      <dsp:spPr>
        <a:xfrm>
          <a:off x="0" y="0"/>
          <a:ext cx="3094800" cy="388077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rtl="0">
            <a:lnSpc>
              <a:spcPct val="90000"/>
            </a:lnSpc>
            <a:spcBef>
              <a:spcPct val="0"/>
            </a:spcBef>
            <a:spcAft>
              <a:spcPct val="35000"/>
            </a:spcAft>
            <a:buNone/>
          </a:pPr>
          <a:endParaRPr lang="en-US" sz="6500" kern="1200"/>
        </a:p>
      </dsp:txBody>
      <dsp:txXfrm>
        <a:off x="151076" y="151076"/>
        <a:ext cx="2792648" cy="35786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13275-8722-4A89-BC11-D21CDCB973C5}">
      <dsp:nvSpPr>
        <dsp:cNvPr id="0" name=""/>
        <dsp:cNvSpPr/>
      </dsp:nvSpPr>
      <dsp:spPr>
        <a:xfrm>
          <a:off x="1342805" y="0"/>
          <a:ext cx="3880773" cy="3880773"/>
        </a:xfrm>
        <a:prstGeom prst="triangl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458697-C84C-46E6-BEC4-AEB9FF0E4C75}">
      <dsp:nvSpPr>
        <dsp:cNvPr id="0" name=""/>
        <dsp:cNvSpPr/>
      </dsp:nvSpPr>
      <dsp:spPr>
        <a:xfrm>
          <a:off x="2117946" y="87941"/>
          <a:ext cx="4771111" cy="591819"/>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dirty="0"/>
            <a:t>· </a:t>
          </a:r>
          <a:r>
            <a:rPr lang="en-US" sz="1600" kern="1200" dirty="0"/>
            <a:t>S-100</a:t>
          </a:r>
        </a:p>
        <a:p>
          <a:pPr marL="0" lvl="0" indent="0" algn="ctr" defTabSz="444500" rtl="0">
            <a:lnSpc>
              <a:spcPct val="90000"/>
            </a:lnSpc>
            <a:spcBef>
              <a:spcPct val="0"/>
            </a:spcBef>
            <a:spcAft>
              <a:spcPct val="35000"/>
            </a:spcAft>
            <a:buNone/>
          </a:pPr>
          <a:r>
            <a:rPr lang="en-US" sz="1800" kern="1200" dirty="0">
              <a:solidFill>
                <a:srgbClr val="FF0000"/>
              </a:solidFill>
            </a:rPr>
            <a:t>Cytoplasmic</a:t>
          </a:r>
        </a:p>
      </dsp:txBody>
      <dsp:txXfrm>
        <a:off x="2146836" y="116831"/>
        <a:ext cx="4713331" cy="534039"/>
      </dsp:txXfrm>
    </dsp:sp>
    <dsp:sp modelId="{999B1D9B-0591-4AD0-B6F3-91EABD4DC512}">
      <dsp:nvSpPr>
        <dsp:cNvPr id="0" name=""/>
        <dsp:cNvSpPr/>
      </dsp:nvSpPr>
      <dsp:spPr>
        <a:xfrm>
          <a:off x="3392718" y="896304"/>
          <a:ext cx="4732769" cy="653999"/>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en-US" sz="900" kern="1200" dirty="0"/>
            <a:t>· </a:t>
          </a:r>
          <a:r>
            <a:rPr lang="en-US" sz="1400" kern="1200" dirty="0" err="1"/>
            <a:t>Melan</a:t>
          </a:r>
          <a:r>
            <a:rPr lang="en-US" sz="1400" kern="1200" dirty="0"/>
            <a:t> –A </a:t>
          </a:r>
        </a:p>
        <a:p>
          <a:pPr marL="0" lvl="0" indent="0" algn="ctr" defTabSz="400050" rtl="0">
            <a:lnSpc>
              <a:spcPct val="90000"/>
            </a:lnSpc>
            <a:spcBef>
              <a:spcPct val="0"/>
            </a:spcBef>
            <a:spcAft>
              <a:spcPct val="35000"/>
            </a:spcAft>
            <a:buNone/>
          </a:pPr>
          <a:r>
            <a:rPr lang="en-US" sz="1800" kern="1200" dirty="0">
              <a:solidFill>
                <a:srgbClr val="FF0000"/>
              </a:solidFill>
            </a:rPr>
            <a:t>Cytoplasmic</a:t>
          </a:r>
        </a:p>
      </dsp:txBody>
      <dsp:txXfrm>
        <a:off x="3424644" y="928230"/>
        <a:ext cx="4668917" cy="590147"/>
      </dsp:txXfrm>
    </dsp:sp>
    <dsp:sp modelId="{CE423440-0C94-4EDF-907B-E886FE92EF42}">
      <dsp:nvSpPr>
        <dsp:cNvPr id="0" name=""/>
        <dsp:cNvSpPr/>
      </dsp:nvSpPr>
      <dsp:spPr>
        <a:xfrm>
          <a:off x="2041237" y="1630375"/>
          <a:ext cx="2522502" cy="422185"/>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 Mart -1</a:t>
          </a:r>
        </a:p>
      </dsp:txBody>
      <dsp:txXfrm>
        <a:off x="2061846" y="1650984"/>
        <a:ext cx="2481284" cy="380967"/>
      </dsp:txXfrm>
    </dsp:sp>
    <dsp:sp modelId="{ABF76DE0-CF73-4FD6-9409-687DA996E41A}">
      <dsp:nvSpPr>
        <dsp:cNvPr id="0" name=""/>
        <dsp:cNvSpPr/>
      </dsp:nvSpPr>
      <dsp:spPr>
        <a:xfrm>
          <a:off x="4197598" y="2132628"/>
          <a:ext cx="2522502" cy="422185"/>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 HMB - 45</a:t>
          </a:r>
        </a:p>
      </dsp:txBody>
      <dsp:txXfrm>
        <a:off x="4218207" y="2153237"/>
        <a:ext cx="2481284" cy="380967"/>
      </dsp:txXfrm>
    </dsp:sp>
    <dsp:sp modelId="{6A2590DA-EA34-4E53-84A5-EE16CA52E7AB}">
      <dsp:nvSpPr>
        <dsp:cNvPr id="0" name=""/>
        <dsp:cNvSpPr/>
      </dsp:nvSpPr>
      <dsp:spPr>
        <a:xfrm>
          <a:off x="1343715" y="2785011"/>
          <a:ext cx="5418839" cy="750333"/>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rtl="0">
            <a:lnSpc>
              <a:spcPct val="90000"/>
            </a:lnSpc>
            <a:spcBef>
              <a:spcPct val="0"/>
            </a:spcBef>
            <a:spcAft>
              <a:spcPct val="35000"/>
            </a:spcAft>
            <a:buNone/>
          </a:pPr>
          <a:r>
            <a:rPr lang="en-US" sz="600" kern="1200" dirty="0"/>
            <a:t>· </a:t>
          </a:r>
          <a:r>
            <a:rPr lang="en-US" sz="1400" b="1" kern="1200" dirty="0" err="1"/>
            <a:t>Tyrosinase</a:t>
          </a:r>
          <a:endParaRPr lang="en-US" sz="1400" b="1" kern="1200" dirty="0"/>
        </a:p>
        <a:p>
          <a:pPr marL="0" lvl="0" indent="0" algn="ctr" defTabSz="266700" rtl="0">
            <a:lnSpc>
              <a:spcPct val="90000"/>
            </a:lnSpc>
            <a:spcBef>
              <a:spcPct val="0"/>
            </a:spcBef>
            <a:spcAft>
              <a:spcPct val="35000"/>
            </a:spcAft>
            <a:buNone/>
          </a:pPr>
          <a:endParaRPr lang="en-US" sz="600" kern="1200" dirty="0"/>
        </a:p>
        <a:p>
          <a:pPr marL="0" lvl="0" indent="0" algn="ctr" defTabSz="266700" rtl="0">
            <a:lnSpc>
              <a:spcPct val="90000"/>
            </a:lnSpc>
            <a:spcBef>
              <a:spcPct val="0"/>
            </a:spcBef>
            <a:spcAft>
              <a:spcPct val="35000"/>
            </a:spcAft>
            <a:buNone/>
          </a:pPr>
          <a:r>
            <a:rPr lang="en-US" sz="1600" kern="1200" dirty="0">
              <a:solidFill>
                <a:srgbClr val="FF0000"/>
              </a:solidFill>
            </a:rPr>
            <a:t>Cytoplasmic</a:t>
          </a:r>
        </a:p>
      </dsp:txBody>
      <dsp:txXfrm>
        <a:off x="1380343" y="2821639"/>
        <a:ext cx="5345583" cy="67707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D96322-B2F2-4A80-B147-4CD8B8FB193A}">
      <dsp:nvSpPr>
        <dsp:cNvPr id="0" name=""/>
        <dsp:cNvSpPr/>
      </dsp:nvSpPr>
      <dsp:spPr>
        <a:xfrm>
          <a:off x="1896841" y="0"/>
          <a:ext cx="3880773" cy="3880773"/>
        </a:xfrm>
        <a:prstGeom prst="triangl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5C9386-5897-4ABD-811A-AE8BCC8EEC0B}">
      <dsp:nvSpPr>
        <dsp:cNvPr id="0" name=""/>
        <dsp:cNvSpPr/>
      </dsp:nvSpPr>
      <dsp:spPr>
        <a:xfrm>
          <a:off x="3497131" y="388726"/>
          <a:ext cx="3202695" cy="1807202"/>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rtl="0">
            <a:lnSpc>
              <a:spcPct val="90000"/>
            </a:lnSpc>
            <a:spcBef>
              <a:spcPct val="0"/>
            </a:spcBef>
            <a:spcAft>
              <a:spcPct val="35000"/>
            </a:spcAft>
            <a:buNone/>
          </a:pPr>
          <a:endParaRPr lang="en-US" sz="1400" kern="1200"/>
        </a:p>
        <a:p>
          <a:pPr marL="57150" lvl="1" indent="-57150" algn="l" defTabSz="488950" rtl="0">
            <a:lnSpc>
              <a:spcPct val="90000"/>
            </a:lnSpc>
            <a:spcBef>
              <a:spcPct val="0"/>
            </a:spcBef>
            <a:spcAft>
              <a:spcPct val="15000"/>
            </a:spcAft>
            <a:buChar char="•"/>
          </a:pPr>
          <a:r>
            <a:rPr lang="en-US" sz="1100" kern="1200"/>
            <a:t>· CK7</a:t>
          </a:r>
        </a:p>
        <a:p>
          <a:pPr marL="57150" lvl="1" indent="-57150" algn="l" defTabSz="488950" rtl="0">
            <a:lnSpc>
              <a:spcPct val="90000"/>
            </a:lnSpc>
            <a:spcBef>
              <a:spcPct val="0"/>
            </a:spcBef>
            <a:spcAft>
              <a:spcPct val="15000"/>
            </a:spcAft>
            <a:buChar char="•"/>
          </a:pPr>
          <a:r>
            <a:rPr lang="en-US" sz="1100" kern="1200"/>
            <a:t>· CK14</a:t>
          </a:r>
        </a:p>
        <a:p>
          <a:pPr marL="57150" lvl="1" indent="-57150" algn="l" defTabSz="488950" rtl="0">
            <a:lnSpc>
              <a:spcPct val="90000"/>
            </a:lnSpc>
            <a:spcBef>
              <a:spcPct val="0"/>
            </a:spcBef>
            <a:spcAft>
              <a:spcPct val="15000"/>
            </a:spcAft>
            <a:buChar char="•"/>
          </a:pPr>
          <a:r>
            <a:rPr lang="en-US" sz="1100" kern="1200"/>
            <a:t>· Lysozyme</a:t>
          </a:r>
        </a:p>
        <a:p>
          <a:pPr marL="57150" lvl="1" indent="-57150" algn="l" defTabSz="488950" rtl="0">
            <a:lnSpc>
              <a:spcPct val="90000"/>
            </a:lnSpc>
            <a:spcBef>
              <a:spcPct val="0"/>
            </a:spcBef>
            <a:spcAft>
              <a:spcPct val="15000"/>
            </a:spcAft>
            <a:buChar char="•"/>
          </a:pPr>
          <a:r>
            <a:rPr lang="en-US" sz="1100" kern="1200"/>
            <a:t>· Calponin</a:t>
          </a:r>
        </a:p>
        <a:p>
          <a:pPr marL="57150" lvl="1" indent="-57150" algn="l" defTabSz="488950" rtl="0">
            <a:lnSpc>
              <a:spcPct val="90000"/>
            </a:lnSpc>
            <a:spcBef>
              <a:spcPct val="0"/>
            </a:spcBef>
            <a:spcAft>
              <a:spcPct val="15000"/>
            </a:spcAft>
            <a:buChar char="•"/>
          </a:pPr>
          <a:r>
            <a:rPr lang="en-US" sz="1100" kern="1200"/>
            <a:t>· S-100</a:t>
          </a:r>
        </a:p>
        <a:p>
          <a:pPr marL="57150" lvl="1" indent="-57150" algn="l" defTabSz="488950" rtl="0">
            <a:lnSpc>
              <a:spcPct val="90000"/>
            </a:lnSpc>
            <a:spcBef>
              <a:spcPct val="0"/>
            </a:spcBef>
            <a:spcAft>
              <a:spcPct val="15000"/>
            </a:spcAft>
            <a:buChar char="•"/>
          </a:pPr>
          <a:r>
            <a:rPr lang="en-US" sz="1100" kern="1200" dirty="0"/>
            <a:t>· Progesterone receptors.</a:t>
          </a:r>
        </a:p>
        <a:p>
          <a:pPr marL="57150" lvl="1" indent="-57150" algn="l" defTabSz="488950" rtl="0">
            <a:lnSpc>
              <a:spcPct val="90000"/>
            </a:lnSpc>
            <a:spcBef>
              <a:spcPct val="0"/>
            </a:spcBef>
            <a:spcAft>
              <a:spcPct val="15000"/>
            </a:spcAft>
            <a:buChar char="•"/>
          </a:pPr>
          <a:endParaRPr lang="en-US" sz="1100" kern="1200" dirty="0"/>
        </a:p>
      </dsp:txBody>
      <dsp:txXfrm>
        <a:off x="3585351" y="476946"/>
        <a:ext cx="3026255" cy="1630762"/>
      </dsp:txXfrm>
    </dsp:sp>
    <dsp:sp modelId="{14726450-6A19-4639-98F2-A5CFD7BC0EFC}">
      <dsp:nvSpPr>
        <dsp:cNvPr id="0" name=""/>
        <dsp:cNvSpPr/>
      </dsp:nvSpPr>
      <dsp:spPr>
        <a:xfrm>
          <a:off x="3809934" y="1890791"/>
          <a:ext cx="2522502" cy="1036894"/>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u="none" strike="noStrike" kern="1200" baseline="0">
              <a:solidFill>
                <a:srgbClr val="000000"/>
              </a:solidFill>
              <a:latin typeface="Symbol" panose="05050102010706020507" pitchFamily="18" charset="2"/>
            </a:rPr>
            <a:t> </a:t>
          </a:r>
          <a:r>
            <a:rPr lang="en-US" sz="1400" b="0" i="0" u="none" strike="noStrike" kern="1200" baseline="0">
              <a:solidFill>
                <a:srgbClr val="000000"/>
              </a:solidFill>
              <a:latin typeface="Times New Roman" panose="02020603050405020304" pitchFamily="18" charset="0"/>
            </a:rPr>
            <a:t>Estrogen receptors.</a:t>
          </a:r>
          <a:endParaRPr lang="en-US" sz="1400" b="0" i="0" u="none" strike="noStrike" kern="1200" baseline="0" dirty="0">
            <a:solidFill>
              <a:srgbClr val="000000"/>
            </a:solidFill>
            <a:latin typeface="Times New Roman" panose="02020603050405020304" pitchFamily="18" charset="0"/>
          </a:endParaRPr>
        </a:p>
      </dsp:txBody>
      <dsp:txXfrm>
        <a:off x="3860551" y="1941408"/>
        <a:ext cx="2421268" cy="93566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41913D-45E2-43E5-A2FC-956AFD388386}">
      <dsp:nvSpPr>
        <dsp:cNvPr id="0" name=""/>
        <dsp:cNvSpPr/>
      </dsp:nvSpPr>
      <dsp:spPr>
        <a:xfrm>
          <a:off x="0" y="209956"/>
          <a:ext cx="8596668" cy="748800"/>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rtl="0">
            <a:lnSpc>
              <a:spcPct val="90000"/>
            </a:lnSpc>
            <a:spcBef>
              <a:spcPct val="0"/>
            </a:spcBef>
            <a:spcAft>
              <a:spcPct val="35000"/>
            </a:spcAft>
            <a:buNone/>
          </a:pPr>
          <a:endParaRPr lang="en-US" sz="2600" kern="1200"/>
        </a:p>
      </dsp:txBody>
      <dsp:txXfrm>
        <a:off x="0" y="209956"/>
        <a:ext cx="8596668" cy="748800"/>
      </dsp:txXfrm>
    </dsp:sp>
    <dsp:sp modelId="{627F8DF9-3E6C-46BE-9B71-30B6243958B1}">
      <dsp:nvSpPr>
        <dsp:cNvPr id="0" name=""/>
        <dsp:cNvSpPr/>
      </dsp:nvSpPr>
      <dsp:spPr>
        <a:xfrm>
          <a:off x="0" y="958756"/>
          <a:ext cx="8596668" cy="2712060"/>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rtl="0">
            <a:lnSpc>
              <a:spcPct val="90000"/>
            </a:lnSpc>
            <a:spcBef>
              <a:spcPct val="0"/>
            </a:spcBef>
            <a:spcAft>
              <a:spcPct val="15000"/>
            </a:spcAft>
            <a:buChar char="•"/>
          </a:pPr>
          <a:r>
            <a:rPr lang="en-US" sz="2600" b="0" i="0" kern="1200" baseline="0"/>
            <a:t>· CD99</a:t>
          </a:r>
          <a:endParaRPr lang="en-US" sz="2600" kern="1200"/>
        </a:p>
        <a:p>
          <a:pPr marL="228600" lvl="1" indent="-228600" algn="l" defTabSz="1155700" rtl="0">
            <a:lnSpc>
              <a:spcPct val="90000"/>
            </a:lnSpc>
            <a:spcBef>
              <a:spcPct val="0"/>
            </a:spcBef>
            <a:spcAft>
              <a:spcPct val="15000"/>
            </a:spcAft>
            <a:buChar char="•"/>
          </a:pPr>
          <a:r>
            <a:rPr lang="en-US" sz="2600" b="0" i="0" kern="1200" baseline="0"/>
            <a:t>· CD117 (transmembranous tyrosine kinase receptor)</a:t>
          </a:r>
          <a:endParaRPr lang="en-US" sz="2600" kern="1200"/>
        </a:p>
        <a:p>
          <a:pPr marL="228600" lvl="1" indent="-228600" algn="l" defTabSz="1155700" rtl="0">
            <a:lnSpc>
              <a:spcPct val="90000"/>
            </a:lnSpc>
            <a:spcBef>
              <a:spcPct val="0"/>
            </a:spcBef>
            <a:spcAft>
              <a:spcPct val="15000"/>
            </a:spcAft>
            <a:buChar char="•"/>
          </a:pPr>
          <a:r>
            <a:rPr lang="en-US" sz="2600" b="0" i="0" kern="1200" baseline="0"/>
            <a:t>· MDM- 2</a:t>
          </a:r>
          <a:endParaRPr lang="en-US" sz="2600" kern="1200"/>
        </a:p>
        <a:p>
          <a:pPr marL="228600" lvl="1" indent="-228600" algn="l" defTabSz="1155700" rtl="0">
            <a:lnSpc>
              <a:spcPct val="90000"/>
            </a:lnSpc>
            <a:spcBef>
              <a:spcPct val="0"/>
            </a:spcBef>
            <a:spcAft>
              <a:spcPct val="15000"/>
            </a:spcAft>
            <a:buChar char="•"/>
          </a:pPr>
          <a:r>
            <a:rPr lang="en-US" sz="2600" b="0" i="0" kern="1200" baseline="0"/>
            <a:t>· CDK-4</a:t>
          </a:r>
          <a:endParaRPr lang="en-US" sz="2600" kern="1200"/>
        </a:p>
        <a:p>
          <a:pPr marL="228600" lvl="1" indent="-228600" algn="l" defTabSz="1155700" rtl="0">
            <a:lnSpc>
              <a:spcPct val="90000"/>
            </a:lnSpc>
            <a:spcBef>
              <a:spcPct val="0"/>
            </a:spcBef>
            <a:spcAft>
              <a:spcPct val="15000"/>
            </a:spcAft>
            <a:buChar char="•"/>
          </a:pPr>
          <a:r>
            <a:rPr lang="en-US" sz="2600" b="0" i="0" kern="1200" baseline="0"/>
            <a:t>· FLI-1</a:t>
          </a:r>
          <a:endParaRPr lang="en-US" sz="2600" kern="1200"/>
        </a:p>
        <a:p>
          <a:pPr marL="228600" lvl="1" indent="-228600" algn="l" defTabSz="1155700" rtl="0">
            <a:lnSpc>
              <a:spcPct val="90000"/>
            </a:lnSpc>
            <a:spcBef>
              <a:spcPct val="0"/>
            </a:spcBef>
            <a:spcAft>
              <a:spcPct val="15000"/>
            </a:spcAft>
            <a:buChar char="•"/>
          </a:pPr>
          <a:r>
            <a:rPr lang="en-US" sz="2600" b="0" i="0" kern="1200" baseline="0"/>
            <a:t>· WT-1</a:t>
          </a:r>
          <a:endParaRPr lang="en-US" sz="2600" kern="1200"/>
        </a:p>
      </dsp:txBody>
      <dsp:txXfrm>
        <a:off x="0" y="958756"/>
        <a:ext cx="8596668" cy="27120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E06BF-FC91-41CA-B694-4D6A72E6EC6C}">
      <dsp:nvSpPr>
        <dsp:cNvPr id="0" name=""/>
        <dsp:cNvSpPr/>
      </dsp:nvSpPr>
      <dsp:spPr>
        <a:xfrm>
          <a:off x="1920974" y="0"/>
          <a:ext cx="4567404" cy="4567404"/>
        </a:xfrm>
        <a:prstGeom prst="triangl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78D85C-70CA-4051-ABE7-E80EC056F804}">
      <dsp:nvSpPr>
        <dsp:cNvPr id="0" name=""/>
        <dsp:cNvSpPr/>
      </dsp:nvSpPr>
      <dsp:spPr>
        <a:xfrm>
          <a:off x="4188614" y="309443"/>
          <a:ext cx="2968812" cy="540595"/>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dirty="0"/>
            <a:t>· </a:t>
          </a:r>
          <a:r>
            <a:rPr lang="en-US" sz="2000" b="1" kern="1200" dirty="0"/>
            <a:t>Cytokeratin (</a:t>
          </a:r>
          <a:r>
            <a:rPr lang="en-US" sz="2000" b="1" kern="1200" dirty="0" err="1"/>
            <a:t>ck</a:t>
          </a:r>
          <a:r>
            <a:rPr lang="en-US" sz="2000" b="1" kern="1200" dirty="0"/>
            <a:t>) -5,13,14,19</a:t>
          </a:r>
        </a:p>
      </dsp:txBody>
      <dsp:txXfrm>
        <a:off x="4215004" y="335833"/>
        <a:ext cx="2916032" cy="487815"/>
      </dsp:txXfrm>
    </dsp:sp>
    <dsp:sp modelId="{A6C96811-A79C-41C2-B7B4-978983E27694}">
      <dsp:nvSpPr>
        <dsp:cNvPr id="0" name=""/>
        <dsp:cNvSpPr/>
      </dsp:nvSpPr>
      <dsp:spPr>
        <a:xfrm>
          <a:off x="4204676" y="1104799"/>
          <a:ext cx="2968812" cy="540595"/>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t>Basal layer and intermediate layer - </a:t>
          </a:r>
          <a:r>
            <a:rPr lang="en-US" sz="1400" kern="1200" dirty="0" err="1"/>
            <a:t>ck</a:t>
          </a:r>
          <a:r>
            <a:rPr lang="en-US" sz="1400" kern="1200" dirty="0"/>
            <a:t> 5, 14, 19</a:t>
          </a:r>
        </a:p>
      </dsp:txBody>
      <dsp:txXfrm>
        <a:off x="4231066" y="1131189"/>
        <a:ext cx="2916032" cy="487815"/>
      </dsp:txXfrm>
    </dsp:sp>
    <dsp:sp modelId="{0BF073CA-B90D-412B-B829-40B3CBA45343}">
      <dsp:nvSpPr>
        <dsp:cNvPr id="0" name=""/>
        <dsp:cNvSpPr/>
      </dsp:nvSpPr>
      <dsp:spPr>
        <a:xfrm>
          <a:off x="4220737" y="1731688"/>
          <a:ext cx="2968812" cy="540595"/>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Superficial cell layer - ck4,13</a:t>
          </a:r>
        </a:p>
      </dsp:txBody>
      <dsp:txXfrm>
        <a:off x="4247127" y="1758078"/>
        <a:ext cx="2916032" cy="487815"/>
      </dsp:txXfrm>
    </dsp:sp>
    <dsp:sp modelId="{2F83DD9D-BFF0-45DF-93E1-0D7B1F1192FC}">
      <dsp:nvSpPr>
        <dsp:cNvPr id="0" name=""/>
        <dsp:cNvSpPr/>
      </dsp:nvSpPr>
      <dsp:spPr>
        <a:xfrm>
          <a:off x="4204676" y="2283702"/>
          <a:ext cx="2968812" cy="540595"/>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 </a:t>
          </a:r>
          <a:r>
            <a:rPr lang="en-US" sz="2400" b="1" kern="1200" dirty="0" err="1"/>
            <a:t>Enamelin</a:t>
          </a:r>
          <a:endParaRPr lang="en-US" sz="2400" b="1" kern="1200" dirty="0"/>
        </a:p>
      </dsp:txBody>
      <dsp:txXfrm>
        <a:off x="4231066" y="2310092"/>
        <a:ext cx="2916032" cy="487815"/>
      </dsp:txXfrm>
    </dsp:sp>
    <dsp:sp modelId="{92337CDF-D4C9-4638-AF33-8C6CC2C34D82}">
      <dsp:nvSpPr>
        <dsp:cNvPr id="0" name=""/>
        <dsp:cNvSpPr/>
      </dsp:nvSpPr>
      <dsp:spPr>
        <a:xfrm>
          <a:off x="4204676" y="2891871"/>
          <a:ext cx="2968812" cy="540595"/>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dirty="0"/>
            <a:t>· </a:t>
          </a:r>
          <a:r>
            <a:rPr lang="en-US" sz="2300" b="1" kern="1200" dirty="0" err="1"/>
            <a:t>Ameloginin</a:t>
          </a:r>
          <a:endParaRPr lang="en-US" sz="2300" b="1" kern="1200" dirty="0"/>
        </a:p>
      </dsp:txBody>
      <dsp:txXfrm>
        <a:off x="4231066" y="2918261"/>
        <a:ext cx="2916032" cy="487815"/>
      </dsp:txXfrm>
    </dsp:sp>
    <dsp:sp modelId="{FF5DFC78-3F70-475A-AC22-A050D57EEAD3}">
      <dsp:nvSpPr>
        <dsp:cNvPr id="0" name=""/>
        <dsp:cNvSpPr/>
      </dsp:nvSpPr>
      <dsp:spPr>
        <a:xfrm>
          <a:off x="4204676" y="3500040"/>
          <a:ext cx="2968812" cy="540595"/>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dirty="0"/>
            <a:t>· </a:t>
          </a:r>
          <a:r>
            <a:rPr lang="en-US" sz="2300" b="1" kern="1200" dirty="0" err="1"/>
            <a:t>Laminin</a:t>
          </a:r>
          <a:endParaRPr lang="en-US" sz="2300" b="1" kern="1200" dirty="0"/>
        </a:p>
      </dsp:txBody>
      <dsp:txXfrm>
        <a:off x="4231066" y="3526430"/>
        <a:ext cx="2916032" cy="4878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5244F-941E-4425-9270-71C04F5A703E}">
      <dsp:nvSpPr>
        <dsp:cNvPr id="0" name=""/>
        <dsp:cNvSpPr/>
      </dsp:nvSpPr>
      <dsp:spPr>
        <a:xfrm>
          <a:off x="1949431" y="0"/>
          <a:ext cx="4458575" cy="4458575"/>
        </a:xfrm>
        <a:prstGeom prst="triangl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F03D59-3D71-4DA7-8818-AF77594185E5}">
      <dsp:nvSpPr>
        <dsp:cNvPr id="0" name=""/>
        <dsp:cNvSpPr/>
      </dsp:nvSpPr>
      <dsp:spPr>
        <a:xfrm>
          <a:off x="4178718" y="446292"/>
          <a:ext cx="2898073" cy="316976"/>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i="0" kern="1200" baseline="0" dirty="0"/>
            <a:t>S-100</a:t>
          </a:r>
          <a:endParaRPr lang="en-US" sz="1400" b="1" kern="1200" dirty="0"/>
        </a:p>
      </dsp:txBody>
      <dsp:txXfrm>
        <a:off x="4194191" y="461765"/>
        <a:ext cx="2867127" cy="286030"/>
      </dsp:txXfrm>
    </dsp:sp>
    <dsp:sp modelId="{30836B9B-5A9A-4BCD-861C-F1A2BABA9262}">
      <dsp:nvSpPr>
        <dsp:cNvPr id="0" name=""/>
        <dsp:cNvSpPr/>
      </dsp:nvSpPr>
      <dsp:spPr>
        <a:xfrm>
          <a:off x="4178718" y="802891"/>
          <a:ext cx="2898073" cy="316976"/>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i="0" kern="1200" baseline="0" dirty="0"/>
            <a:t>Actin</a:t>
          </a:r>
          <a:endParaRPr lang="en-US" sz="1400" b="1" kern="1200" dirty="0"/>
        </a:p>
      </dsp:txBody>
      <dsp:txXfrm>
        <a:off x="4194191" y="818364"/>
        <a:ext cx="2867127" cy="286030"/>
      </dsp:txXfrm>
    </dsp:sp>
    <dsp:sp modelId="{293B1175-EFD7-4A38-844D-691AF35544EB}">
      <dsp:nvSpPr>
        <dsp:cNvPr id="0" name=""/>
        <dsp:cNvSpPr/>
      </dsp:nvSpPr>
      <dsp:spPr>
        <a:xfrm>
          <a:off x="4178718" y="1159490"/>
          <a:ext cx="2898073" cy="316976"/>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i="0" kern="1200" baseline="0" dirty="0" err="1"/>
            <a:t>Calponin</a:t>
          </a:r>
          <a:r>
            <a:rPr lang="en-US" sz="1400" b="1" i="0" kern="1200" baseline="0" dirty="0"/>
            <a:t>- </a:t>
          </a:r>
          <a:r>
            <a:rPr lang="en-US" sz="1400" b="1" i="0" kern="1200" baseline="0" dirty="0" err="1"/>
            <a:t>myoepithelial</a:t>
          </a:r>
          <a:r>
            <a:rPr lang="en-US" sz="1400" b="1" i="0" kern="1200" baseline="0" dirty="0"/>
            <a:t> cells</a:t>
          </a:r>
          <a:endParaRPr lang="en-US" sz="1400" b="1" kern="1200" dirty="0"/>
        </a:p>
      </dsp:txBody>
      <dsp:txXfrm>
        <a:off x="4194191" y="1174963"/>
        <a:ext cx="2867127" cy="286030"/>
      </dsp:txXfrm>
    </dsp:sp>
    <dsp:sp modelId="{1EF20790-9FA0-45A3-B665-6A8170924FD3}">
      <dsp:nvSpPr>
        <dsp:cNvPr id="0" name=""/>
        <dsp:cNvSpPr/>
      </dsp:nvSpPr>
      <dsp:spPr>
        <a:xfrm>
          <a:off x="4219668" y="1516089"/>
          <a:ext cx="2898073" cy="316976"/>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i="0" kern="1200" baseline="0" dirty="0"/>
            <a:t>CK 7</a:t>
          </a:r>
          <a:endParaRPr lang="en-US" sz="1400" b="1" kern="1200" dirty="0"/>
        </a:p>
      </dsp:txBody>
      <dsp:txXfrm>
        <a:off x="4235141" y="1531562"/>
        <a:ext cx="2867127" cy="286030"/>
      </dsp:txXfrm>
    </dsp:sp>
    <dsp:sp modelId="{0836ABB7-37C3-4923-B2D2-DDF6FE857A1B}">
      <dsp:nvSpPr>
        <dsp:cNvPr id="0" name=""/>
        <dsp:cNvSpPr/>
      </dsp:nvSpPr>
      <dsp:spPr>
        <a:xfrm>
          <a:off x="4178718" y="1872688"/>
          <a:ext cx="2898073" cy="316976"/>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i="0" kern="1200" baseline="0" dirty="0"/>
            <a:t> Lysozyme</a:t>
          </a:r>
          <a:endParaRPr lang="en-US" sz="1400" b="1" kern="1200" dirty="0"/>
        </a:p>
      </dsp:txBody>
      <dsp:txXfrm>
        <a:off x="4194191" y="1888161"/>
        <a:ext cx="2867127" cy="286030"/>
      </dsp:txXfrm>
    </dsp:sp>
    <dsp:sp modelId="{48897C75-91ED-47F1-B3B4-DF4DBB3E1C66}">
      <dsp:nvSpPr>
        <dsp:cNvPr id="0" name=""/>
        <dsp:cNvSpPr/>
      </dsp:nvSpPr>
      <dsp:spPr>
        <a:xfrm>
          <a:off x="4178718" y="2229287"/>
          <a:ext cx="2898073" cy="316976"/>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i="0" kern="1200" baseline="0" dirty="0"/>
            <a:t>Estrogen receptors</a:t>
          </a:r>
          <a:endParaRPr lang="en-US" sz="1400" b="1" kern="1200" dirty="0"/>
        </a:p>
      </dsp:txBody>
      <dsp:txXfrm>
        <a:off x="4194191" y="2244760"/>
        <a:ext cx="2867127" cy="286030"/>
      </dsp:txXfrm>
    </dsp:sp>
    <dsp:sp modelId="{02B75D89-A850-4910-92B5-AD271C5939F2}">
      <dsp:nvSpPr>
        <dsp:cNvPr id="0" name=""/>
        <dsp:cNvSpPr/>
      </dsp:nvSpPr>
      <dsp:spPr>
        <a:xfrm>
          <a:off x="4178718" y="2585886"/>
          <a:ext cx="2898073" cy="316976"/>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i="0" kern="1200" baseline="0" dirty="0"/>
            <a:t>Progesterone receptors</a:t>
          </a:r>
          <a:endParaRPr lang="en-US" sz="1300" kern="1200" dirty="0"/>
        </a:p>
      </dsp:txBody>
      <dsp:txXfrm>
        <a:off x="4194191" y="2601359"/>
        <a:ext cx="2867127" cy="286030"/>
      </dsp:txXfrm>
    </dsp:sp>
    <dsp:sp modelId="{2F1A0231-64B6-48B7-AACD-EF52717A458C}">
      <dsp:nvSpPr>
        <dsp:cNvPr id="0" name=""/>
        <dsp:cNvSpPr/>
      </dsp:nvSpPr>
      <dsp:spPr>
        <a:xfrm>
          <a:off x="4178718" y="2942485"/>
          <a:ext cx="2898073" cy="316976"/>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i="0" kern="1200" baseline="0" dirty="0"/>
            <a:t>CK -14</a:t>
          </a:r>
          <a:endParaRPr lang="en-US" sz="1400" b="1" kern="1200" dirty="0"/>
        </a:p>
      </dsp:txBody>
      <dsp:txXfrm>
        <a:off x="4194191" y="2957958"/>
        <a:ext cx="2867127" cy="286030"/>
      </dsp:txXfrm>
    </dsp:sp>
    <dsp:sp modelId="{4344AF24-87C5-4B10-9A2B-828D393C9A2A}">
      <dsp:nvSpPr>
        <dsp:cNvPr id="0" name=""/>
        <dsp:cNvSpPr/>
      </dsp:nvSpPr>
      <dsp:spPr>
        <a:xfrm>
          <a:off x="4178718" y="3299084"/>
          <a:ext cx="2898073" cy="316976"/>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i="0" kern="1200" baseline="0" dirty="0"/>
            <a:t>EMA- ductal cells</a:t>
          </a:r>
          <a:endParaRPr lang="en-US" sz="1400" b="1" kern="1200" dirty="0"/>
        </a:p>
      </dsp:txBody>
      <dsp:txXfrm>
        <a:off x="4194191" y="3314557"/>
        <a:ext cx="2867127" cy="286030"/>
      </dsp:txXfrm>
    </dsp:sp>
    <dsp:sp modelId="{7F0F4C85-CAAA-4EAF-9BBA-249FF4E295C2}">
      <dsp:nvSpPr>
        <dsp:cNvPr id="0" name=""/>
        <dsp:cNvSpPr/>
      </dsp:nvSpPr>
      <dsp:spPr>
        <a:xfrm>
          <a:off x="4178718" y="3655683"/>
          <a:ext cx="2898073" cy="316976"/>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i="0" kern="1200" baseline="0" dirty="0"/>
            <a:t> P63- </a:t>
          </a:r>
          <a:r>
            <a:rPr lang="en-US" sz="1400" b="1" i="0" kern="1200" baseline="0" dirty="0" err="1"/>
            <a:t>myoepithelial</a:t>
          </a:r>
          <a:r>
            <a:rPr lang="en-US" sz="1400" b="1" i="0" kern="1200" baseline="0" dirty="0"/>
            <a:t> cells</a:t>
          </a:r>
          <a:endParaRPr lang="en-US" sz="1400" b="1" kern="1200" dirty="0"/>
        </a:p>
      </dsp:txBody>
      <dsp:txXfrm>
        <a:off x="4194191" y="3671156"/>
        <a:ext cx="2867127" cy="2860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4DA94-6FD4-4FEE-99B4-AC92EE7F8707}">
      <dsp:nvSpPr>
        <dsp:cNvPr id="0" name=""/>
        <dsp:cNvSpPr/>
      </dsp:nvSpPr>
      <dsp:spPr>
        <a:xfrm>
          <a:off x="0" y="0"/>
          <a:ext cx="8596668" cy="44577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b="1" i="1" kern="1200" dirty="0">
              <a:solidFill>
                <a:srgbClr val="FF0000"/>
              </a:solidFill>
            </a:rPr>
            <a:t>Skeletal muscle marker</a:t>
          </a:r>
          <a:endParaRPr lang="en-US" sz="2100" kern="1200" dirty="0">
            <a:solidFill>
              <a:srgbClr val="FF0000"/>
            </a:solidFill>
          </a:endParaRPr>
        </a:p>
      </dsp:txBody>
      <dsp:txXfrm>
        <a:off x="1763911" y="0"/>
        <a:ext cx="6832756" cy="445777"/>
      </dsp:txXfrm>
    </dsp:sp>
    <dsp:sp modelId="{462E18C7-B8B4-433E-B94D-15AF13DB3F3A}">
      <dsp:nvSpPr>
        <dsp:cNvPr id="0" name=""/>
        <dsp:cNvSpPr/>
      </dsp:nvSpPr>
      <dsp:spPr>
        <a:xfrm>
          <a:off x="44577" y="44577"/>
          <a:ext cx="1719333" cy="356621"/>
        </a:xfrm>
        <a:prstGeom prst="roundRect">
          <a:avLst>
            <a:gd name="adj" fmla="val 10000"/>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A06C57-D4E7-4DC9-815C-4A0A4EDEA28D}">
      <dsp:nvSpPr>
        <dsp:cNvPr id="0" name=""/>
        <dsp:cNvSpPr/>
      </dsp:nvSpPr>
      <dsp:spPr>
        <a:xfrm>
          <a:off x="0" y="490354"/>
          <a:ext cx="8596668" cy="44577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a:t>· Myogenin (myf- 4, myf- 5)</a:t>
          </a:r>
        </a:p>
      </dsp:txBody>
      <dsp:txXfrm>
        <a:off x="1763911" y="490354"/>
        <a:ext cx="6832756" cy="445777"/>
      </dsp:txXfrm>
    </dsp:sp>
    <dsp:sp modelId="{469CC7BB-81D9-4D86-A788-3D9283613E1C}">
      <dsp:nvSpPr>
        <dsp:cNvPr id="0" name=""/>
        <dsp:cNvSpPr/>
      </dsp:nvSpPr>
      <dsp:spPr>
        <a:xfrm>
          <a:off x="44577" y="534932"/>
          <a:ext cx="1719333" cy="356621"/>
        </a:xfrm>
        <a:prstGeom prst="roundRect">
          <a:avLst>
            <a:gd name="adj" fmla="val 10000"/>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8B3908-1009-4E65-8EBA-3AD8D56F3E57}">
      <dsp:nvSpPr>
        <dsp:cNvPr id="0" name=""/>
        <dsp:cNvSpPr/>
      </dsp:nvSpPr>
      <dsp:spPr>
        <a:xfrm>
          <a:off x="0" y="980709"/>
          <a:ext cx="8596668" cy="44577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a:t>· Myo D1</a:t>
          </a:r>
        </a:p>
      </dsp:txBody>
      <dsp:txXfrm>
        <a:off x="1763911" y="980709"/>
        <a:ext cx="6832756" cy="445777"/>
      </dsp:txXfrm>
    </dsp:sp>
    <dsp:sp modelId="{BB9A2793-FD36-45B0-A0AA-9CE817C79404}">
      <dsp:nvSpPr>
        <dsp:cNvPr id="0" name=""/>
        <dsp:cNvSpPr/>
      </dsp:nvSpPr>
      <dsp:spPr>
        <a:xfrm>
          <a:off x="44577" y="1025287"/>
          <a:ext cx="1719333" cy="356621"/>
        </a:xfrm>
        <a:prstGeom prst="roundRect">
          <a:avLst>
            <a:gd name="adj" fmla="val 10000"/>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0125FF-467F-459E-99BB-F292444A3AD0}">
      <dsp:nvSpPr>
        <dsp:cNvPr id="0" name=""/>
        <dsp:cNvSpPr/>
      </dsp:nvSpPr>
      <dsp:spPr>
        <a:xfrm>
          <a:off x="0" y="1471064"/>
          <a:ext cx="8596668" cy="44577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b="1" i="1" kern="1200" dirty="0">
              <a:solidFill>
                <a:srgbClr val="FF0000"/>
              </a:solidFill>
            </a:rPr>
            <a:t>Smooth muscle marker</a:t>
          </a:r>
          <a:endParaRPr lang="en-US" sz="2100" kern="1200" dirty="0">
            <a:solidFill>
              <a:srgbClr val="FF0000"/>
            </a:solidFill>
          </a:endParaRPr>
        </a:p>
      </dsp:txBody>
      <dsp:txXfrm>
        <a:off x="1763911" y="1471064"/>
        <a:ext cx="6832756" cy="445777"/>
      </dsp:txXfrm>
    </dsp:sp>
    <dsp:sp modelId="{4B4FBBC5-EB09-432D-9772-52F47CBB3144}">
      <dsp:nvSpPr>
        <dsp:cNvPr id="0" name=""/>
        <dsp:cNvSpPr/>
      </dsp:nvSpPr>
      <dsp:spPr>
        <a:xfrm>
          <a:off x="44577" y="1515642"/>
          <a:ext cx="1719333" cy="356621"/>
        </a:xfrm>
        <a:prstGeom prst="roundRect">
          <a:avLst>
            <a:gd name="adj" fmla="val 10000"/>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0EFF7C-DA66-456B-9854-99BF991C5A80}">
      <dsp:nvSpPr>
        <dsp:cNvPr id="0" name=""/>
        <dsp:cNvSpPr/>
      </dsp:nvSpPr>
      <dsp:spPr>
        <a:xfrm>
          <a:off x="0" y="1961419"/>
          <a:ext cx="8596668" cy="44577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a:t>· Desmin</a:t>
          </a:r>
        </a:p>
      </dsp:txBody>
      <dsp:txXfrm>
        <a:off x="1763911" y="1961419"/>
        <a:ext cx="6832756" cy="445777"/>
      </dsp:txXfrm>
    </dsp:sp>
    <dsp:sp modelId="{9F858269-FA94-47C1-B5B6-26B09E8FB069}">
      <dsp:nvSpPr>
        <dsp:cNvPr id="0" name=""/>
        <dsp:cNvSpPr/>
      </dsp:nvSpPr>
      <dsp:spPr>
        <a:xfrm>
          <a:off x="44577" y="2005997"/>
          <a:ext cx="1719333" cy="356621"/>
        </a:xfrm>
        <a:prstGeom prst="roundRect">
          <a:avLst>
            <a:gd name="adj" fmla="val 10000"/>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0DC52B-E55B-473F-A67A-DF696ADEC755}">
      <dsp:nvSpPr>
        <dsp:cNvPr id="0" name=""/>
        <dsp:cNvSpPr/>
      </dsp:nvSpPr>
      <dsp:spPr>
        <a:xfrm>
          <a:off x="0" y="2451774"/>
          <a:ext cx="8596668" cy="44577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a:t>· Smooth muscle actin (SMA)</a:t>
          </a:r>
        </a:p>
      </dsp:txBody>
      <dsp:txXfrm>
        <a:off x="1763911" y="2451774"/>
        <a:ext cx="6832756" cy="445777"/>
      </dsp:txXfrm>
    </dsp:sp>
    <dsp:sp modelId="{9B1A6670-5BF0-4E08-9089-BC4E64826FEB}">
      <dsp:nvSpPr>
        <dsp:cNvPr id="0" name=""/>
        <dsp:cNvSpPr/>
      </dsp:nvSpPr>
      <dsp:spPr>
        <a:xfrm>
          <a:off x="44577" y="2496352"/>
          <a:ext cx="1719333" cy="356621"/>
        </a:xfrm>
        <a:prstGeom prst="roundRect">
          <a:avLst>
            <a:gd name="adj" fmla="val 10000"/>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E451D1-427B-4975-8EC6-E039959A6D85}">
      <dsp:nvSpPr>
        <dsp:cNvPr id="0" name=""/>
        <dsp:cNvSpPr/>
      </dsp:nvSpPr>
      <dsp:spPr>
        <a:xfrm>
          <a:off x="0" y="2942129"/>
          <a:ext cx="8596668" cy="44577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a:t>· Calponin</a:t>
          </a:r>
        </a:p>
      </dsp:txBody>
      <dsp:txXfrm>
        <a:off x="1763911" y="2942129"/>
        <a:ext cx="6832756" cy="445777"/>
      </dsp:txXfrm>
    </dsp:sp>
    <dsp:sp modelId="{796D6FD2-D190-46F3-A9C0-1F290AF73F67}">
      <dsp:nvSpPr>
        <dsp:cNvPr id="0" name=""/>
        <dsp:cNvSpPr/>
      </dsp:nvSpPr>
      <dsp:spPr>
        <a:xfrm>
          <a:off x="44577" y="2986707"/>
          <a:ext cx="1719333" cy="356621"/>
        </a:xfrm>
        <a:prstGeom prst="roundRect">
          <a:avLst>
            <a:gd name="adj" fmla="val 10000"/>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BCD955-E9C7-4D89-8B70-2910244B9A0F}">
      <dsp:nvSpPr>
        <dsp:cNvPr id="0" name=""/>
        <dsp:cNvSpPr/>
      </dsp:nvSpPr>
      <dsp:spPr>
        <a:xfrm>
          <a:off x="0" y="3432484"/>
          <a:ext cx="8596668" cy="44577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a:t>· Caldesmon</a:t>
          </a:r>
        </a:p>
      </dsp:txBody>
      <dsp:txXfrm>
        <a:off x="1763911" y="3432484"/>
        <a:ext cx="6832756" cy="445777"/>
      </dsp:txXfrm>
    </dsp:sp>
    <dsp:sp modelId="{0A65B42D-6C08-4D5C-BDA1-9DC9AE3E8F82}">
      <dsp:nvSpPr>
        <dsp:cNvPr id="0" name=""/>
        <dsp:cNvSpPr/>
      </dsp:nvSpPr>
      <dsp:spPr>
        <a:xfrm>
          <a:off x="44577" y="3477062"/>
          <a:ext cx="1719333" cy="356621"/>
        </a:xfrm>
        <a:prstGeom prst="roundRect">
          <a:avLst>
            <a:gd name="adj" fmla="val 10000"/>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8D913-0236-4E80-B2AB-3740E5E81D8C}">
      <dsp:nvSpPr>
        <dsp:cNvPr id="0" name=""/>
        <dsp:cNvSpPr/>
      </dsp:nvSpPr>
      <dsp:spPr>
        <a:xfrm>
          <a:off x="3665457" y="988044"/>
          <a:ext cx="1265752" cy="1265908"/>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1EBAD45-81E9-493C-A81A-70C6AC916BBD}">
      <dsp:nvSpPr>
        <dsp:cNvPr id="0" name=""/>
        <dsp:cNvSpPr/>
      </dsp:nvSpPr>
      <dsp:spPr>
        <a:xfrm>
          <a:off x="3573163" y="0"/>
          <a:ext cx="1450341" cy="77615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rtl="0">
            <a:lnSpc>
              <a:spcPct val="90000"/>
            </a:lnSpc>
            <a:spcBef>
              <a:spcPct val="0"/>
            </a:spcBef>
            <a:spcAft>
              <a:spcPct val="35000"/>
            </a:spcAft>
            <a:buNone/>
          </a:pPr>
          <a:r>
            <a:rPr lang="en-US" sz="1600" kern="1200"/>
            <a:t>· CD 31(Cluster of differentiation)</a:t>
          </a:r>
        </a:p>
      </dsp:txBody>
      <dsp:txXfrm>
        <a:off x="3573163" y="0"/>
        <a:ext cx="1450341" cy="776154"/>
      </dsp:txXfrm>
    </dsp:sp>
    <dsp:sp modelId="{64B926B9-39BB-455C-9AC5-3326AF011161}">
      <dsp:nvSpPr>
        <dsp:cNvPr id="0" name=""/>
        <dsp:cNvSpPr/>
      </dsp:nvSpPr>
      <dsp:spPr>
        <a:xfrm>
          <a:off x="4036745" y="1166560"/>
          <a:ext cx="1265752" cy="1265908"/>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33605884-2627-4E80-B0B3-CF8615F955DE}">
      <dsp:nvSpPr>
        <dsp:cNvPr id="0" name=""/>
        <dsp:cNvSpPr/>
      </dsp:nvSpPr>
      <dsp:spPr>
        <a:xfrm>
          <a:off x="5458607" y="737346"/>
          <a:ext cx="1371232" cy="85377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rtl="0">
            <a:lnSpc>
              <a:spcPct val="90000"/>
            </a:lnSpc>
            <a:spcBef>
              <a:spcPct val="0"/>
            </a:spcBef>
            <a:spcAft>
              <a:spcPct val="35000"/>
            </a:spcAft>
            <a:buNone/>
          </a:pPr>
          <a:r>
            <a:rPr lang="en-US" sz="1600" kern="1200"/>
            <a:t>· CD 34</a:t>
          </a:r>
        </a:p>
      </dsp:txBody>
      <dsp:txXfrm>
        <a:off x="5458607" y="737346"/>
        <a:ext cx="1371232" cy="853770"/>
      </dsp:txXfrm>
    </dsp:sp>
    <dsp:sp modelId="{95FC3B13-BC79-4403-876E-E8FF94F69506}">
      <dsp:nvSpPr>
        <dsp:cNvPr id="0" name=""/>
        <dsp:cNvSpPr/>
      </dsp:nvSpPr>
      <dsp:spPr>
        <a:xfrm>
          <a:off x="4127984" y="1568220"/>
          <a:ext cx="1265752" cy="1265908"/>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37646B6F-B282-4EC0-BA3A-3306D944E2CB}">
      <dsp:nvSpPr>
        <dsp:cNvPr id="0" name=""/>
        <dsp:cNvSpPr/>
      </dsp:nvSpPr>
      <dsp:spPr>
        <a:xfrm>
          <a:off x="5590456" y="1823963"/>
          <a:ext cx="1344862" cy="91198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rtl="0">
            <a:lnSpc>
              <a:spcPct val="90000"/>
            </a:lnSpc>
            <a:spcBef>
              <a:spcPct val="0"/>
            </a:spcBef>
            <a:spcAft>
              <a:spcPct val="35000"/>
            </a:spcAft>
            <a:buNone/>
          </a:pPr>
          <a:r>
            <a:rPr lang="en-US" sz="1600" kern="1200"/>
            <a:t>· CD105/ Endoglin</a:t>
          </a:r>
        </a:p>
      </dsp:txBody>
      <dsp:txXfrm>
        <a:off x="5590456" y="1823963"/>
        <a:ext cx="1344862" cy="911981"/>
      </dsp:txXfrm>
    </dsp:sp>
    <dsp:sp modelId="{83DCF5B9-B126-4833-8D83-242665482661}">
      <dsp:nvSpPr>
        <dsp:cNvPr id="0" name=""/>
        <dsp:cNvSpPr/>
      </dsp:nvSpPr>
      <dsp:spPr>
        <a:xfrm>
          <a:off x="3871142" y="1890324"/>
          <a:ext cx="1265752" cy="1265908"/>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4F3FE1EF-CB15-4BD0-88E1-0E08554FC6C0}">
      <dsp:nvSpPr>
        <dsp:cNvPr id="0" name=""/>
        <dsp:cNvSpPr/>
      </dsp:nvSpPr>
      <dsp:spPr>
        <a:xfrm>
          <a:off x="5010320" y="3046406"/>
          <a:ext cx="1450341" cy="83436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rtl="0">
            <a:lnSpc>
              <a:spcPct val="90000"/>
            </a:lnSpc>
            <a:spcBef>
              <a:spcPct val="0"/>
            </a:spcBef>
            <a:spcAft>
              <a:spcPct val="35000"/>
            </a:spcAft>
            <a:buNone/>
          </a:pPr>
          <a:r>
            <a:rPr lang="en-US" sz="1600" kern="1200"/>
            <a:t>· VEGF</a:t>
          </a:r>
        </a:p>
      </dsp:txBody>
      <dsp:txXfrm>
        <a:off x="5010320" y="3046406"/>
        <a:ext cx="1450341" cy="834366"/>
      </dsp:txXfrm>
    </dsp:sp>
    <dsp:sp modelId="{27957AD6-BC54-4F77-83FD-6BCBCBCDE7CB}">
      <dsp:nvSpPr>
        <dsp:cNvPr id="0" name=""/>
        <dsp:cNvSpPr/>
      </dsp:nvSpPr>
      <dsp:spPr>
        <a:xfrm>
          <a:off x="3459772" y="1890324"/>
          <a:ext cx="1265752" cy="1265908"/>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D9F95EA-0E4E-495A-A2A9-C8E7CBFA6A67}">
      <dsp:nvSpPr>
        <dsp:cNvPr id="0" name=""/>
        <dsp:cNvSpPr/>
      </dsp:nvSpPr>
      <dsp:spPr>
        <a:xfrm>
          <a:off x="2136006" y="3046406"/>
          <a:ext cx="1450341" cy="83436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rtl="0">
            <a:lnSpc>
              <a:spcPct val="90000"/>
            </a:lnSpc>
            <a:spcBef>
              <a:spcPct val="0"/>
            </a:spcBef>
            <a:spcAft>
              <a:spcPct val="35000"/>
            </a:spcAft>
            <a:buNone/>
          </a:pPr>
          <a:r>
            <a:rPr lang="en-US" sz="1600" kern="1200"/>
            <a:t>· Von willebrand factor (VIII)</a:t>
          </a:r>
        </a:p>
      </dsp:txBody>
      <dsp:txXfrm>
        <a:off x="2136006" y="3046406"/>
        <a:ext cx="1450341" cy="834366"/>
      </dsp:txXfrm>
    </dsp:sp>
    <dsp:sp modelId="{B58F675D-759E-4537-9B84-560AA3227A9A}">
      <dsp:nvSpPr>
        <dsp:cNvPr id="0" name=""/>
        <dsp:cNvSpPr/>
      </dsp:nvSpPr>
      <dsp:spPr>
        <a:xfrm>
          <a:off x="3202930" y="1568220"/>
          <a:ext cx="1265752" cy="1265908"/>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D9F6CD7B-BDEB-4FF2-B08E-63D58B00E3D2}">
      <dsp:nvSpPr>
        <dsp:cNvPr id="0" name=""/>
        <dsp:cNvSpPr/>
      </dsp:nvSpPr>
      <dsp:spPr>
        <a:xfrm>
          <a:off x="1661348" y="1823963"/>
          <a:ext cx="1344862" cy="91198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rtl="0">
            <a:lnSpc>
              <a:spcPct val="90000"/>
            </a:lnSpc>
            <a:spcBef>
              <a:spcPct val="0"/>
            </a:spcBef>
            <a:spcAft>
              <a:spcPct val="35000"/>
            </a:spcAft>
            <a:buNone/>
          </a:pPr>
          <a:r>
            <a:rPr lang="en-US" sz="1600" kern="1200"/>
            <a:t>· Ulex europaeus</a:t>
          </a:r>
        </a:p>
      </dsp:txBody>
      <dsp:txXfrm>
        <a:off x="1661348" y="1823963"/>
        <a:ext cx="1344862" cy="911981"/>
      </dsp:txXfrm>
    </dsp:sp>
    <dsp:sp modelId="{F1EA1458-AD09-4364-AC26-322016FA6A12}">
      <dsp:nvSpPr>
        <dsp:cNvPr id="0" name=""/>
        <dsp:cNvSpPr/>
      </dsp:nvSpPr>
      <dsp:spPr>
        <a:xfrm>
          <a:off x="3294170" y="1166560"/>
          <a:ext cx="1265752" cy="1265908"/>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B50BCCF1-3897-4AF5-AC18-F32ACC2C3F21}">
      <dsp:nvSpPr>
        <dsp:cNvPr id="0" name=""/>
        <dsp:cNvSpPr/>
      </dsp:nvSpPr>
      <dsp:spPr>
        <a:xfrm>
          <a:off x="1766828" y="381077"/>
          <a:ext cx="1371232" cy="156630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1">
          <a:noAutofit/>
        </a:bodyPr>
        <a:lstStyle/>
        <a:p>
          <a:pPr marL="0" lvl="0" indent="0" algn="l" defTabSz="711200" rtl="0">
            <a:lnSpc>
              <a:spcPct val="90000"/>
            </a:lnSpc>
            <a:spcBef>
              <a:spcPct val="0"/>
            </a:spcBef>
            <a:spcAft>
              <a:spcPct val="35000"/>
            </a:spcAft>
            <a:buNone/>
          </a:pPr>
          <a:r>
            <a:rPr lang="en-US" sz="1600" kern="1200" dirty="0"/>
            <a:t>· </a:t>
          </a:r>
          <a:r>
            <a:rPr lang="en-US" sz="1600" kern="1200" dirty="0" err="1"/>
            <a:t>Podocalynin</a:t>
          </a:r>
          <a:endParaRPr lang="en-US" sz="1600" kern="1200" dirty="0"/>
        </a:p>
        <a:p>
          <a:pPr marL="0" lvl="0" indent="0" algn="l" defTabSz="711200" rtl="0">
            <a:lnSpc>
              <a:spcPct val="90000"/>
            </a:lnSpc>
            <a:spcBef>
              <a:spcPct val="0"/>
            </a:spcBef>
            <a:spcAft>
              <a:spcPct val="35000"/>
            </a:spcAft>
            <a:buNone/>
          </a:pPr>
          <a:endParaRPr lang="en-US" sz="1600" kern="1200" dirty="0"/>
        </a:p>
        <a:p>
          <a:pPr marL="114300" lvl="1" indent="-114300" algn="l" defTabSz="622300" rtl="0">
            <a:lnSpc>
              <a:spcPct val="90000"/>
            </a:lnSpc>
            <a:spcBef>
              <a:spcPct val="0"/>
            </a:spcBef>
            <a:spcAft>
              <a:spcPct val="15000"/>
            </a:spcAft>
            <a:buChar char="•"/>
          </a:pPr>
          <a:r>
            <a:rPr lang="en-US" sz="1400" kern="1200" dirty="0"/>
            <a:t>Podoplanin</a:t>
          </a:r>
        </a:p>
      </dsp:txBody>
      <dsp:txXfrm>
        <a:off x="1766828" y="381077"/>
        <a:ext cx="1371232" cy="156630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6B92F1-811F-44EF-AB74-6254796EBFEB}">
      <dsp:nvSpPr>
        <dsp:cNvPr id="0" name=""/>
        <dsp:cNvSpPr/>
      </dsp:nvSpPr>
      <dsp:spPr>
        <a:xfrm>
          <a:off x="1355535" y="0"/>
          <a:ext cx="5117910" cy="5117910"/>
        </a:xfrm>
        <a:prstGeom prst="triangl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9D1053-7FD3-43C6-A5B7-B30B5C56E930}">
      <dsp:nvSpPr>
        <dsp:cNvPr id="0" name=""/>
        <dsp:cNvSpPr/>
      </dsp:nvSpPr>
      <dsp:spPr>
        <a:xfrm>
          <a:off x="3914490" y="514821"/>
          <a:ext cx="3326641" cy="330365"/>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i="0" kern="1200" baseline="0" dirty="0"/>
            <a:t>S-100</a:t>
          </a:r>
          <a:endParaRPr lang="en-US" sz="1400" b="1" kern="1200" dirty="0"/>
        </a:p>
      </dsp:txBody>
      <dsp:txXfrm>
        <a:off x="3930617" y="530948"/>
        <a:ext cx="3294387" cy="298111"/>
      </dsp:txXfrm>
    </dsp:sp>
    <dsp:sp modelId="{49371B2C-B366-4641-8CD9-517C10EF437B}">
      <dsp:nvSpPr>
        <dsp:cNvPr id="0" name=""/>
        <dsp:cNvSpPr/>
      </dsp:nvSpPr>
      <dsp:spPr>
        <a:xfrm>
          <a:off x="3914490" y="886481"/>
          <a:ext cx="3326641" cy="330365"/>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i="0" kern="1200" baseline="0" dirty="0"/>
            <a:t>Neuron specific </a:t>
          </a:r>
          <a:r>
            <a:rPr lang="en-US" sz="1400" b="1" i="0" kern="1200" baseline="0" dirty="0" err="1"/>
            <a:t>enolase</a:t>
          </a:r>
          <a:r>
            <a:rPr lang="en-US" sz="1400" b="1" i="0" kern="1200" baseline="0" dirty="0"/>
            <a:t> (NSE)</a:t>
          </a:r>
          <a:endParaRPr lang="en-US" sz="1400" b="1" kern="1200" dirty="0"/>
        </a:p>
      </dsp:txBody>
      <dsp:txXfrm>
        <a:off x="3930617" y="902608"/>
        <a:ext cx="3294387" cy="298111"/>
      </dsp:txXfrm>
    </dsp:sp>
    <dsp:sp modelId="{C9488747-C326-4410-900A-8506FC51AE5A}">
      <dsp:nvSpPr>
        <dsp:cNvPr id="0" name=""/>
        <dsp:cNvSpPr/>
      </dsp:nvSpPr>
      <dsp:spPr>
        <a:xfrm>
          <a:off x="3914490" y="1258142"/>
          <a:ext cx="3326641" cy="330365"/>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i="0" kern="1200" baseline="0" dirty="0"/>
            <a:t>CD57</a:t>
          </a:r>
          <a:endParaRPr lang="en-US" sz="1400" b="1" kern="1200" dirty="0"/>
        </a:p>
      </dsp:txBody>
      <dsp:txXfrm>
        <a:off x="3930617" y="1274269"/>
        <a:ext cx="3294387" cy="298111"/>
      </dsp:txXfrm>
    </dsp:sp>
    <dsp:sp modelId="{ADEA385C-B7CC-4B25-A238-165D20BB49D2}">
      <dsp:nvSpPr>
        <dsp:cNvPr id="0" name=""/>
        <dsp:cNvSpPr/>
      </dsp:nvSpPr>
      <dsp:spPr>
        <a:xfrm>
          <a:off x="3914490" y="1629803"/>
          <a:ext cx="3326641" cy="330365"/>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i="0" kern="1200" baseline="0" dirty="0"/>
            <a:t>p75 NTR</a:t>
          </a:r>
          <a:endParaRPr lang="en-US" sz="1400" b="1" kern="1200" dirty="0"/>
        </a:p>
      </dsp:txBody>
      <dsp:txXfrm>
        <a:off x="3930617" y="1645930"/>
        <a:ext cx="3294387" cy="298111"/>
      </dsp:txXfrm>
    </dsp:sp>
    <dsp:sp modelId="{D112E34B-DF32-4E09-BE3B-21CBC151919A}">
      <dsp:nvSpPr>
        <dsp:cNvPr id="0" name=""/>
        <dsp:cNvSpPr/>
      </dsp:nvSpPr>
      <dsp:spPr>
        <a:xfrm>
          <a:off x="3914490" y="2001463"/>
          <a:ext cx="3326641" cy="330365"/>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i="0" kern="1200" baseline="0" dirty="0"/>
            <a:t> </a:t>
          </a:r>
          <a:r>
            <a:rPr lang="en-US" sz="1400" b="1" i="0" kern="1200" baseline="0" dirty="0"/>
            <a:t>CD99</a:t>
          </a:r>
          <a:endParaRPr lang="en-US" sz="1400" b="1" kern="1200" dirty="0"/>
        </a:p>
      </dsp:txBody>
      <dsp:txXfrm>
        <a:off x="3930617" y="2017590"/>
        <a:ext cx="3294387" cy="298111"/>
      </dsp:txXfrm>
    </dsp:sp>
    <dsp:sp modelId="{5DF7E2EB-8E0C-44A8-9631-FE9F8DED5820}">
      <dsp:nvSpPr>
        <dsp:cNvPr id="0" name=""/>
        <dsp:cNvSpPr/>
      </dsp:nvSpPr>
      <dsp:spPr>
        <a:xfrm>
          <a:off x="3914490" y="2373124"/>
          <a:ext cx="3326641" cy="330365"/>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i="0" kern="1200" baseline="0" dirty="0"/>
            <a:t>CD56</a:t>
          </a:r>
          <a:endParaRPr lang="en-US" sz="1400" b="1" kern="1200" dirty="0"/>
        </a:p>
      </dsp:txBody>
      <dsp:txXfrm>
        <a:off x="3930617" y="2389251"/>
        <a:ext cx="3294387" cy="298111"/>
      </dsp:txXfrm>
    </dsp:sp>
    <dsp:sp modelId="{3674D8F8-E074-4C7E-B6DC-2BEFB2D0D344}">
      <dsp:nvSpPr>
        <dsp:cNvPr id="0" name=""/>
        <dsp:cNvSpPr/>
      </dsp:nvSpPr>
      <dsp:spPr>
        <a:xfrm>
          <a:off x="3914490" y="2744785"/>
          <a:ext cx="3326641" cy="330365"/>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i="0" kern="1200" baseline="0" dirty="0"/>
            <a:t> </a:t>
          </a:r>
          <a:r>
            <a:rPr lang="en-US" sz="1400" b="1" i="0" kern="1200" baseline="0" dirty="0" err="1"/>
            <a:t>Neuro</a:t>
          </a:r>
          <a:r>
            <a:rPr lang="en-US" sz="1400" b="1" i="0" kern="1200" baseline="0" dirty="0"/>
            <a:t> filament protein (NFP)</a:t>
          </a:r>
          <a:endParaRPr lang="en-US" sz="1400" b="1" kern="1200" dirty="0"/>
        </a:p>
      </dsp:txBody>
      <dsp:txXfrm>
        <a:off x="3930617" y="2760912"/>
        <a:ext cx="3294387" cy="298111"/>
      </dsp:txXfrm>
    </dsp:sp>
    <dsp:sp modelId="{0D15519A-165A-477A-9198-B991B528958C}">
      <dsp:nvSpPr>
        <dsp:cNvPr id="0" name=""/>
        <dsp:cNvSpPr/>
      </dsp:nvSpPr>
      <dsp:spPr>
        <a:xfrm>
          <a:off x="3914490" y="3116446"/>
          <a:ext cx="3326641" cy="330365"/>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i="0" kern="1200" baseline="0" dirty="0"/>
            <a:t> </a:t>
          </a:r>
          <a:r>
            <a:rPr lang="en-US" sz="1400" b="1" i="0" kern="1200" baseline="0" dirty="0" err="1"/>
            <a:t>Synaptophysin</a:t>
          </a:r>
          <a:endParaRPr lang="en-US" sz="1400" b="1" kern="1200" dirty="0"/>
        </a:p>
      </dsp:txBody>
      <dsp:txXfrm>
        <a:off x="3930617" y="3132573"/>
        <a:ext cx="3294387" cy="298111"/>
      </dsp:txXfrm>
    </dsp:sp>
    <dsp:sp modelId="{B4C1E830-5B72-4F5A-B713-8E66939473BC}">
      <dsp:nvSpPr>
        <dsp:cNvPr id="0" name=""/>
        <dsp:cNvSpPr/>
      </dsp:nvSpPr>
      <dsp:spPr>
        <a:xfrm>
          <a:off x="3914490" y="3488106"/>
          <a:ext cx="3326641" cy="330365"/>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i="0" kern="1200" baseline="0" dirty="0"/>
            <a:t> </a:t>
          </a:r>
          <a:r>
            <a:rPr lang="en-US" sz="1400" b="1" i="0" kern="1200" baseline="0" dirty="0" err="1"/>
            <a:t>Chromogranin</a:t>
          </a:r>
          <a:endParaRPr lang="en-US" sz="1400" b="1" kern="1200" dirty="0"/>
        </a:p>
      </dsp:txBody>
      <dsp:txXfrm>
        <a:off x="3930617" y="3504233"/>
        <a:ext cx="3294387" cy="298111"/>
      </dsp:txXfrm>
    </dsp:sp>
    <dsp:sp modelId="{DE20DE76-DD74-4A7D-ACCC-505A2BA3A012}">
      <dsp:nvSpPr>
        <dsp:cNvPr id="0" name=""/>
        <dsp:cNvSpPr/>
      </dsp:nvSpPr>
      <dsp:spPr>
        <a:xfrm>
          <a:off x="3914490" y="3859767"/>
          <a:ext cx="3326641" cy="330365"/>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i="0" kern="1200" baseline="0" dirty="0" err="1"/>
            <a:t>Claudin</a:t>
          </a:r>
          <a:r>
            <a:rPr lang="en-US" sz="1400" b="1" i="0" kern="1200" baseline="0" dirty="0"/>
            <a:t> – 1</a:t>
          </a:r>
          <a:endParaRPr lang="en-US" sz="1400" b="1" kern="1200" dirty="0"/>
        </a:p>
      </dsp:txBody>
      <dsp:txXfrm>
        <a:off x="3930617" y="3875894"/>
        <a:ext cx="3294387" cy="298111"/>
      </dsp:txXfrm>
    </dsp:sp>
    <dsp:sp modelId="{17BD0DFF-11F3-42A2-85D1-6562BE01612E}">
      <dsp:nvSpPr>
        <dsp:cNvPr id="0" name=""/>
        <dsp:cNvSpPr/>
      </dsp:nvSpPr>
      <dsp:spPr>
        <a:xfrm>
          <a:off x="3914490" y="4231428"/>
          <a:ext cx="3326641" cy="330365"/>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i="0" kern="1200" baseline="0" dirty="0"/>
            <a:t> </a:t>
          </a:r>
          <a:r>
            <a:rPr lang="en-US" sz="1400" b="1" i="0" kern="1200" baseline="0" dirty="0"/>
            <a:t>Glut – 1</a:t>
          </a:r>
          <a:endParaRPr lang="en-US" sz="1400" b="1" kern="1200" dirty="0"/>
        </a:p>
      </dsp:txBody>
      <dsp:txXfrm>
        <a:off x="3930617" y="4247555"/>
        <a:ext cx="3294387" cy="29811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28425-2830-43F7-BEA4-B6AE399A706C}">
      <dsp:nvSpPr>
        <dsp:cNvPr id="0" name=""/>
        <dsp:cNvSpPr/>
      </dsp:nvSpPr>
      <dsp:spPr>
        <a:xfrm>
          <a:off x="3134102" y="48509"/>
          <a:ext cx="2328463" cy="2328463"/>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rtl="0">
            <a:lnSpc>
              <a:spcPct val="90000"/>
            </a:lnSpc>
            <a:spcBef>
              <a:spcPct val="0"/>
            </a:spcBef>
            <a:spcAft>
              <a:spcPct val="35000"/>
            </a:spcAft>
            <a:buNone/>
          </a:pPr>
          <a:r>
            <a:rPr lang="en-US" sz="1900" kern="1200"/>
            <a:t>· CD99</a:t>
          </a:r>
        </a:p>
      </dsp:txBody>
      <dsp:txXfrm>
        <a:off x="3444563" y="455990"/>
        <a:ext cx="1707540" cy="1047808"/>
      </dsp:txXfrm>
    </dsp:sp>
    <dsp:sp modelId="{2D3C4CD4-EE4B-43B1-9259-B1BC0975AEC6}">
      <dsp:nvSpPr>
        <dsp:cNvPr id="0" name=""/>
        <dsp:cNvSpPr/>
      </dsp:nvSpPr>
      <dsp:spPr>
        <a:xfrm>
          <a:off x="3974289" y="1503799"/>
          <a:ext cx="2328463" cy="2328463"/>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rtl="0">
            <a:lnSpc>
              <a:spcPct val="90000"/>
            </a:lnSpc>
            <a:spcBef>
              <a:spcPct val="0"/>
            </a:spcBef>
            <a:spcAft>
              <a:spcPct val="35000"/>
            </a:spcAft>
            <a:buNone/>
          </a:pPr>
          <a:r>
            <a:rPr lang="en-US" sz="1900" kern="1200"/>
            <a:t>· CD56/ NCAM - neural cell adhesion molecule</a:t>
          </a:r>
        </a:p>
      </dsp:txBody>
      <dsp:txXfrm>
        <a:off x="4686411" y="2105319"/>
        <a:ext cx="1397078" cy="1280655"/>
      </dsp:txXfrm>
    </dsp:sp>
    <dsp:sp modelId="{89577BD3-0527-4226-B5EF-B0225B337C18}">
      <dsp:nvSpPr>
        <dsp:cNvPr id="0" name=""/>
        <dsp:cNvSpPr/>
      </dsp:nvSpPr>
      <dsp:spPr>
        <a:xfrm>
          <a:off x="2293914" y="1503799"/>
          <a:ext cx="2328463" cy="2328463"/>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rtl="0">
            <a:lnSpc>
              <a:spcPct val="90000"/>
            </a:lnSpc>
            <a:spcBef>
              <a:spcPct val="0"/>
            </a:spcBef>
            <a:spcAft>
              <a:spcPct val="35000"/>
            </a:spcAft>
            <a:buNone/>
          </a:pPr>
          <a:r>
            <a:rPr lang="en-US" sz="1900" kern="1200"/>
            <a:t>· NB84</a:t>
          </a:r>
        </a:p>
      </dsp:txBody>
      <dsp:txXfrm>
        <a:off x="2513178" y="2105319"/>
        <a:ext cx="1397078" cy="128065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CA58D-448C-4108-B1ED-77796B2A8224}">
      <dsp:nvSpPr>
        <dsp:cNvPr id="0" name=""/>
        <dsp:cNvSpPr/>
      </dsp:nvSpPr>
      <dsp:spPr>
        <a:xfrm>
          <a:off x="2763704" y="1906372"/>
          <a:ext cx="762513" cy="68027"/>
        </a:xfrm>
        <a:custGeom>
          <a:avLst/>
          <a:gdLst/>
          <a:ahLst/>
          <a:cxnLst/>
          <a:rect l="0" t="0" r="0" b="0"/>
          <a:pathLst>
            <a:path>
              <a:moveTo>
                <a:pt x="0" y="34013"/>
              </a:moveTo>
              <a:lnTo>
                <a:pt x="762513" y="34013"/>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FC8B4F-EE07-40E8-BF9B-C5F5EE829139}">
      <dsp:nvSpPr>
        <dsp:cNvPr id="0" name=""/>
        <dsp:cNvSpPr/>
      </dsp:nvSpPr>
      <dsp:spPr>
        <a:xfrm>
          <a:off x="2109" y="315918"/>
          <a:ext cx="3248936" cy="3248936"/>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3D7D14-A252-428C-B528-7A1B1BA88A0F}">
      <dsp:nvSpPr>
        <dsp:cNvPr id="0" name=""/>
        <dsp:cNvSpPr/>
      </dsp:nvSpPr>
      <dsp:spPr>
        <a:xfrm>
          <a:off x="3526218" y="965705"/>
          <a:ext cx="1949361" cy="1949361"/>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rtl="0">
            <a:lnSpc>
              <a:spcPct val="90000"/>
            </a:lnSpc>
            <a:spcBef>
              <a:spcPct val="0"/>
            </a:spcBef>
            <a:spcAft>
              <a:spcPct val="35000"/>
            </a:spcAft>
            <a:buNone/>
          </a:pPr>
          <a:endParaRPr lang="en-US" sz="6500" kern="1200"/>
        </a:p>
      </dsp:txBody>
      <dsp:txXfrm>
        <a:off x="3811695" y="1251182"/>
        <a:ext cx="1378407" cy="1378407"/>
      </dsp:txXfrm>
    </dsp:sp>
    <dsp:sp modelId="{B861F0AE-7BBE-4B50-915F-62636395399A}">
      <dsp:nvSpPr>
        <dsp:cNvPr id="0" name=""/>
        <dsp:cNvSpPr/>
      </dsp:nvSpPr>
      <dsp:spPr>
        <a:xfrm>
          <a:off x="5670516" y="965705"/>
          <a:ext cx="2924042" cy="1949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422400" rtl="0">
            <a:lnSpc>
              <a:spcPct val="90000"/>
            </a:lnSpc>
            <a:spcBef>
              <a:spcPct val="0"/>
            </a:spcBef>
            <a:spcAft>
              <a:spcPct val="15000"/>
            </a:spcAft>
            <a:buChar char="•"/>
          </a:pPr>
          <a:r>
            <a:rPr lang="en-US" sz="3200" b="0" i="0" kern="1200" baseline="0"/>
            <a:t>· Lysozyme</a:t>
          </a:r>
          <a:endParaRPr lang="en-US" sz="3200" kern="1200"/>
        </a:p>
        <a:p>
          <a:pPr marL="285750" lvl="1" indent="-285750" algn="l" defTabSz="1422400" rtl="0">
            <a:lnSpc>
              <a:spcPct val="90000"/>
            </a:lnSpc>
            <a:spcBef>
              <a:spcPct val="0"/>
            </a:spcBef>
            <a:spcAft>
              <a:spcPct val="15000"/>
            </a:spcAft>
            <a:buChar char="•"/>
          </a:pPr>
          <a:r>
            <a:rPr lang="en-US" sz="3200" b="0" i="0" kern="1200" baseline="0"/>
            <a:t>· CD68</a:t>
          </a:r>
          <a:endParaRPr lang="en-US" sz="3200" kern="1200"/>
        </a:p>
        <a:p>
          <a:pPr marL="285750" lvl="1" indent="-285750" algn="l" defTabSz="1422400" rtl="0">
            <a:lnSpc>
              <a:spcPct val="90000"/>
            </a:lnSpc>
            <a:spcBef>
              <a:spcPct val="0"/>
            </a:spcBef>
            <a:spcAft>
              <a:spcPct val="15000"/>
            </a:spcAft>
            <a:buChar char="•"/>
          </a:pPr>
          <a:r>
            <a:rPr lang="en-US" sz="3200" b="0" i="0" kern="1200" baseline="0"/>
            <a:t>· CD21</a:t>
          </a:r>
          <a:endParaRPr lang="en-US" sz="3200" kern="1200"/>
        </a:p>
        <a:p>
          <a:pPr marL="285750" lvl="1" indent="-285750" algn="l" defTabSz="1422400" rtl="0">
            <a:lnSpc>
              <a:spcPct val="90000"/>
            </a:lnSpc>
            <a:spcBef>
              <a:spcPct val="0"/>
            </a:spcBef>
            <a:spcAft>
              <a:spcPct val="15000"/>
            </a:spcAft>
            <a:buChar char="•"/>
          </a:pPr>
          <a:r>
            <a:rPr lang="en-US" sz="3200" b="0" i="0" kern="1200" baseline="0"/>
            <a:t>· Clusterin,</a:t>
          </a:r>
          <a:endParaRPr lang="en-US" sz="3200" kern="1200"/>
        </a:p>
      </dsp:txBody>
      <dsp:txXfrm>
        <a:off x="5670516" y="965705"/>
        <a:ext cx="2924042" cy="1949361"/>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0.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0.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768473-1A1C-47D1-86B4-CE2138D0DD4F}" type="datetimeFigureOut">
              <a:rPr lang="en-US" smtClean="0"/>
              <a:t>11/11/2022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27EE15-C780-49C3-8A31-38D01C71B15B}" type="slidenum">
              <a:rPr lang="en-US" smtClean="0"/>
              <a:t>‹#›</a:t>
            </a:fld>
            <a:endParaRPr lang="en-US"/>
          </a:p>
        </p:txBody>
      </p:sp>
    </p:spTree>
    <p:extLst>
      <p:ext uri="{BB962C8B-B14F-4D97-AF65-F5344CB8AC3E}">
        <p14:creationId xmlns:p14="http://schemas.microsoft.com/office/powerpoint/2010/main" val="1447292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27EE15-C780-49C3-8A31-38D01C71B15B}" type="slidenum">
              <a:rPr lang="en-US" smtClean="0"/>
              <a:t>23</a:t>
            </a:fld>
            <a:endParaRPr lang="en-US"/>
          </a:p>
        </p:txBody>
      </p:sp>
    </p:spTree>
    <p:extLst>
      <p:ext uri="{BB962C8B-B14F-4D97-AF65-F5344CB8AC3E}">
        <p14:creationId xmlns:p14="http://schemas.microsoft.com/office/powerpoint/2010/main" val="2083129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854D8DA-C661-498E-B7CF-29A0B8B25DD2}"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1A2B5-9BA8-4BDA-89A1-7C932697A07A}" type="slidenum">
              <a:rPr lang="en-US" smtClean="0"/>
              <a:t>‹#›</a:t>
            </a:fld>
            <a:endParaRPr lang="en-US"/>
          </a:p>
        </p:txBody>
      </p:sp>
    </p:spTree>
    <p:extLst>
      <p:ext uri="{BB962C8B-B14F-4D97-AF65-F5344CB8AC3E}">
        <p14:creationId xmlns:p14="http://schemas.microsoft.com/office/powerpoint/2010/main" val="3127838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54D8DA-C661-498E-B7CF-29A0B8B25DD2}"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1A2B5-9BA8-4BDA-89A1-7C932697A07A}" type="slidenum">
              <a:rPr lang="en-US" smtClean="0"/>
              <a:t>‹#›</a:t>
            </a:fld>
            <a:endParaRPr lang="en-US"/>
          </a:p>
        </p:txBody>
      </p:sp>
    </p:spTree>
    <p:extLst>
      <p:ext uri="{BB962C8B-B14F-4D97-AF65-F5344CB8AC3E}">
        <p14:creationId xmlns:p14="http://schemas.microsoft.com/office/powerpoint/2010/main" val="3662191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54D8DA-C661-498E-B7CF-29A0B8B25DD2}"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1A2B5-9BA8-4BDA-89A1-7C932697A07A}"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758025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54D8DA-C661-498E-B7CF-29A0B8B25DD2}"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1A2B5-9BA8-4BDA-89A1-7C932697A07A}" type="slidenum">
              <a:rPr lang="en-US" smtClean="0"/>
              <a:t>‹#›</a:t>
            </a:fld>
            <a:endParaRPr lang="en-US"/>
          </a:p>
        </p:txBody>
      </p:sp>
    </p:spTree>
    <p:extLst>
      <p:ext uri="{BB962C8B-B14F-4D97-AF65-F5344CB8AC3E}">
        <p14:creationId xmlns:p14="http://schemas.microsoft.com/office/powerpoint/2010/main" val="3188146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54D8DA-C661-498E-B7CF-29A0B8B25DD2}"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1A2B5-9BA8-4BDA-89A1-7C932697A07A}"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9433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54D8DA-C661-498E-B7CF-29A0B8B25DD2}"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1A2B5-9BA8-4BDA-89A1-7C932697A07A}" type="slidenum">
              <a:rPr lang="en-US" smtClean="0"/>
              <a:t>‹#›</a:t>
            </a:fld>
            <a:endParaRPr lang="en-US"/>
          </a:p>
        </p:txBody>
      </p:sp>
    </p:spTree>
    <p:extLst>
      <p:ext uri="{BB962C8B-B14F-4D97-AF65-F5344CB8AC3E}">
        <p14:creationId xmlns:p14="http://schemas.microsoft.com/office/powerpoint/2010/main" val="1600749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54D8DA-C661-498E-B7CF-29A0B8B25DD2}"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1A2B5-9BA8-4BDA-89A1-7C932697A07A}" type="slidenum">
              <a:rPr lang="en-US" smtClean="0"/>
              <a:t>‹#›</a:t>
            </a:fld>
            <a:endParaRPr lang="en-US"/>
          </a:p>
        </p:txBody>
      </p:sp>
    </p:spTree>
    <p:extLst>
      <p:ext uri="{BB962C8B-B14F-4D97-AF65-F5344CB8AC3E}">
        <p14:creationId xmlns:p14="http://schemas.microsoft.com/office/powerpoint/2010/main" val="943025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54D8DA-C661-498E-B7CF-29A0B8B25DD2}"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1A2B5-9BA8-4BDA-89A1-7C932697A07A}" type="slidenum">
              <a:rPr lang="en-US" smtClean="0"/>
              <a:t>‹#›</a:t>
            </a:fld>
            <a:endParaRPr lang="en-US"/>
          </a:p>
        </p:txBody>
      </p:sp>
    </p:spTree>
    <p:extLst>
      <p:ext uri="{BB962C8B-B14F-4D97-AF65-F5344CB8AC3E}">
        <p14:creationId xmlns:p14="http://schemas.microsoft.com/office/powerpoint/2010/main" val="4052794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54D8DA-C661-498E-B7CF-29A0B8B25DD2}"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1A2B5-9BA8-4BDA-89A1-7C932697A07A}" type="slidenum">
              <a:rPr lang="en-US" smtClean="0"/>
              <a:t>‹#›</a:t>
            </a:fld>
            <a:endParaRPr lang="en-US"/>
          </a:p>
        </p:txBody>
      </p:sp>
    </p:spTree>
    <p:extLst>
      <p:ext uri="{BB962C8B-B14F-4D97-AF65-F5344CB8AC3E}">
        <p14:creationId xmlns:p14="http://schemas.microsoft.com/office/powerpoint/2010/main" val="1840096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54D8DA-C661-498E-B7CF-29A0B8B25DD2}"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1A2B5-9BA8-4BDA-89A1-7C932697A07A}" type="slidenum">
              <a:rPr lang="en-US" smtClean="0"/>
              <a:t>‹#›</a:t>
            </a:fld>
            <a:endParaRPr lang="en-US"/>
          </a:p>
        </p:txBody>
      </p:sp>
    </p:spTree>
    <p:extLst>
      <p:ext uri="{BB962C8B-B14F-4D97-AF65-F5344CB8AC3E}">
        <p14:creationId xmlns:p14="http://schemas.microsoft.com/office/powerpoint/2010/main" val="768812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854D8DA-C661-498E-B7CF-29A0B8B25DD2}" type="datetimeFigureOut">
              <a:rPr lang="en-US" smtClean="0"/>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01A2B5-9BA8-4BDA-89A1-7C932697A07A}" type="slidenum">
              <a:rPr lang="en-US" smtClean="0"/>
              <a:t>‹#›</a:t>
            </a:fld>
            <a:endParaRPr lang="en-US"/>
          </a:p>
        </p:txBody>
      </p:sp>
    </p:spTree>
    <p:extLst>
      <p:ext uri="{BB962C8B-B14F-4D97-AF65-F5344CB8AC3E}">
        <p14:creationId xmlns:p14="http://schemas.microsoft.com/office/powerpoint/2010/main" val="931416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854D8DA-C661-498E-B7CF-29A0B8B25DD2}" type="datetimeFigureOut">
              <a:rPr lang="en-US" smtClean="0"/>
              <a:t>11/11/2022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01A2B5-9BA8-4BDA-89A1-7C932697A07A}" type="slidenum">
              <a:rPr lang="en-US" smtClean="0"/>
              <a:t>‹#›</a:t>
            </a:fld>
            <a:endParaRPr lang="en-US"/>
          </a:p>
        </p:txBody>
      </p:sp>
    </p:spTree>
    <p:extLst>
      <p:ext uri="{BB962C8B-B14F-4D97-AF65-F5344CB8AC3E}">
        <p14:creationId xmlns:p14="http://schemas.microsoft.com/office/powerpoint/2010/main" val="1741921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54D8DA-C661-498E-B7CF-29A0B8B25DD2}" type="datetimeFigureOut">
              <a:rPr lang="en-US" smtClean="0"/>
              <a:t>11/11/2022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01A2B5-9BA8-4BDA-89A1-7C932697A07A}" type="slidenum">
              <a:rPr lang="en-US" smtClean="0"/>
              <a:t>‹#›</a:t>
            </a:fld>
            <a:endParaRPr lang="en-US"/>
          </a:p>
        </p:txBody>
      </p:sp>
    </p:spTree>
    <p:extLst>
      <p:ext uri="{BB962C8B-B14F-4D97-AF65-F5344CB8AC3E}">
        <p14:creationId xmlns:p14="http://schemas.microsoft.com/office/powerpoint/2010/main" val="1403287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54D8DA-C661-498E-B7CF-29A0B8B25DD2}" type="datetimeFigureOut">
              <a:rPr lang="en-US" smtClean="0"/>
              <a:t>11/11/2022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01A2B5-9BA8-4BDA-89A1-7C932697A07A}" type="slidenum">
              <a:rPr lang="en-US" smtClean="0"/>
              <a:t>‹#›</a:t>
            </a:fld>
            <a:endParaRPr lang="en-US"/>
          </a:p>
        </p:txBody>
      </p:sp>
    </p:spTree>
    <p:extLst>
      <p:ext uri="{BB962C8B-B14F-4D97-AF65-F5344CB8AC3E}">
        <p14:creationId xmlns:p14="http://schemas.microsoft.com/office/powerpoint/2010/main" val="215618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54D8DA-C661-498E-B7CF-29A0B8B25DD2}" type="datetimeFigureOut">
              <a:rPr lang="en-US" smtClean="0"/>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01A2B5-9BA8-4BDA-89A1-7C932697A07A}" type="slidenum">
              <a:rPr lang="en-US" smtClean="0"/>
              <a:t>‹#›</a:t>
            </a:fld>
            <a:endParaRPr lang="en-US"/>
          </a:p>
        </p:txBody>
      </p:sp>
    </p:spTree>
    <p:extLst>
      <p:ext uri="{BB962C8B-B14F-4D97-AF65-F5344CB8AC3E}">
        <p14:creationId xmlns:p14="http://schemas.microsoft.com/office/powerpoint/2010/main" val="261727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54D8DA-C661-498E-B7CF-29A0B8B25DD2}" type="datetimeFigureOut">
              <a:rPr lang="en-US" smtClean="0"/>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01A2B5-9BA8-4BDA-89A1-7C932697A07A}" type="slidenum">
              <a:rPr lang="en-US" smtClean="0"/>
              <a:t>‹#›</a:t>
            </a:fld>
            <a:endParaRPr lang="en-US"/>
          </a:p>
        </p:txBody>
      </p:sp>
    </p:spTree>
    <p:extLst>
      <p:ext uri="{BB962C8B-B14F-4D97-AF65-F5344CB8AC3E}">
        <p14:creationId xmlns:p14="http://schemas.microsoft.com/office/powerpoint/2010/main" val="942457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854D8DA-C661-498E-B7CF-29A0B8B25DD2}" type="datetimeFigureOut">
              <a:rPr lang="en-US" smtClean="0"/>
              <a:t>11/11/2022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301A2B5-9BA8-4BDA-89A1-7C932697A07A}" type="slidenum">
              <a:rPr lang="en-US" smtClean="0"/>
              <a:t>‹#›</a:t>
            </a:fld>
            <a:endParaRPr lang="en-US"/>
          </a:p>
        </p:txBody>
      </p:sp>
    </p:spTree>
    <p:extLst>
      <p:ext uri="{BB962C8B-B14F-4D97-AF65-F5344CB8AC3E}">
        <p14:creationId xmlns:p14="http://schemas.microsoft.com/office/powerpoint/2010/main" val="35202389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216162"/>
            <a:ext cx="11384038" cy="6565638"/>
          </a:xfrm>
        </p:spPr>
        <p:txBody>
          <a:bodyPr>
            <a:normAutofit/>
          </a:bodyPr>
          <a:lstStyle/>
          <a:p>
            <a:pPr algn="ctr"/>
            <a:r>
              <a:rPr lang="en-US" sz="4800" b="1" dirty="0"/>
              <a:t>Immunohistochemistry staining techniques</a:t>
            </a:r>
            <a:br>
              <a:rPr lang="en-US" sz="4800" b="1" dirty="0"/>
            </a:br>
            <a:r>
              <a:rPr lang="en-US" sz="4800" b="1" dirty="0"/>
              <a:t> </a:t>
            </a:r>
            <a:br>
              <a:rPr lang="en-US" sz="4800" b="1" dirty="0"/>
            </a:br>
            <a:br>
              <a:rPr lang="en-US" sz="4800" b="1" dirty="0"/>
            </a:br>
            <a:r>
              <a:rPr lang="en-US" sz="4800" b="1" dirty="0"/>
              <a:t>                              </a:t>
            </a:r>
            <a:r>
              <a:rPr lang="en-US" sz="2700" b="1" dirty="0">
                <a:solidFill>
                  <a:schemeClr val="tx1">
                    <a:lumMod val="75000"/>
                    <a:lumOff val="25000"/>
                  </a:schemeClr>
                </a:solidFill>
              </a:rPr>
              <a:t>Assistant lecturer.</a:t>
            </a:r>
            <a:br>
              <a:rPr lang="en-US" sz="2700" b="1" dirty="0">
                <a:solidFill>
                  <a:schemeClr val="tx1">
                    <a:lumMod val="75000"/>
                    <a:lumOff val="25000"/>
                  </a:schemeClr>
                </a:solidFill>
              </a:rPr>
            </a:br>
            <a:r>
              <a:rPr lang="en-US" sz="2700" b="1" dirty="0">
                <a:solidFill>
                  <a:schemeClr val="tx1">
                    <a:lumMod val="75000"/>
                    <a:lumOff val="25000"/>
                  </a:schemeClr>
                </a:solidFill>
              </a:rPr>
              <a:t>                                                      Fatimah jalil Ismael</a:t>
            </a:r>
            <a:br>
              <a:rPr lang="en-US" sz="2700" b="1" dirty="0">
                <a:solidFill>
                  <a:schemeClr val="tx1">
                    <a:lumMod val="75000"/>
                    <a:lumOff val="25000"/>
                  </a:schemeClr>
                </a:solidFill>
              </a:rPr>
            </a:br>
            <a:r>
              <a:rPr lang="en-US" sz="2700" b="1" dirty="0">
                <a:solidFill>
                  <a:schemeClr val="tx1">
                    <a:lumMod val="75000"/>
                    <a:lumOff val="25000"/>
                  </a:schemeClr>
                </a:solidFill>
              </a:rPr>
              <a:t>            </a:t>
            </a:r>
            <a:endParaRPr lang="en-US" sz="4800" b="1" dirty="0">
              <a:solidFill>
                <a:schemeClr val="tx1">
                  <a:lumMod val="75000"/>
                  <a:lumOff val="25000"/>
                </a:schemeClr>
              </a:solidFill>
            </a:endParaRPr>
          </a:p>
        </p:txBody>
      </p:sp>
      <p:pic>
        <p:nvPicPr>
          <p:cNvPr id="6" name="Content Placeholder 5">
            <a:extLst>
              <a:ext uri="{FF2B5EF4-FFF2-40B4-BE49-F238E27FC236}">
                <a16:creationId xmlns:a16="http://schemas.microsoft.com/office/drawing/2014/main" id="{3410B022-4F0B-59E3-2705-A4546B27CEB8}"/>
              </a:ext>
            </a:extLst>
          </p:cNvPr>
          <p:cNvPicPr>
            <a:picLocks noGrp="1" noChangeAspect="1"/>
          </p:cNvPicPr>
          <p:nvPr>
            <p:ph idx="1"/>
          </p:nvPr>
        </p:nvPicPr>
        <p:blipFill>
          <a:blip r:embed="rId2"/>
          <a:stretch>
            <a:fillRect/>
          </a:stretch>
        </p:blipFill>
        <p:spPr>
          <a:xfrm>
            <a:off x="-1" y="1807030"/>
            <a:ext cx="6346372" cy="5024612"/>
          </a:xfrm>
          <a:prstGeom prst="rect">
            <a:avLst/>
          </a:prstGeom>
        </p:spPr>
      </p:pic>
    </p:spTree>
    <p:extLst>
      <p:ext uri="{BB962C8B-B14F-4D97-AF65-F5344CB8AC3E}">
        <p14:creationId xmlns:p14="http://schemas.microsoft.com/office/powerpoint/2010/main" val="965952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b="1" dirty="0"/>
              <a:t>Polymer-Based </a:t>
            </a:r>
            <a:r>
              <a:rPr lang="en-US" b="1" dirty="0" err="1"/>
              <a:t>Immunohistochemistry</a:t>
            </a:r>
            <a:r>
              <a:rPr lang="en-US" b="1" dirty="0"/>
              <a:t> (</a:t>
            </a:r>
            <a:r>
              <a:rPr lang="en-US" dirty="0" err="1"/>
              <a:t>EnVision</a:t>
            </a:r>
            <a:r>
              <a:rPr lang="en-US" dirty="0"/>
              <a:t>™)</a:t>
            </a:r>
            <a:endParaRPr lang="ar-IQ" dirty="0"/>
          </a:p>
        </p:txBody>
      </p:sp>
      <p:pic>
        <p:nvPicPr>
          <p:cNvPr id="10242" name="Picture 2"/>
          <p:cNvPicPr>
            <a:picLocks noGrp="1" noChangeAspect="1" noChangeArrowheads="1"/>
          </p:cNvPicPr>
          <p:nvPr>
            <p:ph idx="1"/>
          </p:nvPr>
        </p:nvPicPr>
        <p:blipFill>
          <a:blip r:embed="rId2"/>
          <a:srcRect/>
          <a:stretch>
            <a:fillRect/>
          </a:stretch>
        </p:blipFill>
        <p:spPr bwMode="auto">
          <a:xfrm>
            <a:off x="247650" y="1930400"/>
            <a:ext cx="8572560" cy="4686320"/>
          </a:xfrm>
          <a:prstGeom prst="rect">
            <a:avLst/>
          </a:prstGeom>
          <a:noFill/>
          <a:ln w="9525">
            <a:noFill/>
            <a:miter lim="800000"/>
            <a:headEnd/>
            <a:tailEnd/>
          </a:ln>
          <a:effectLst/>
        </p:spPr>
      </p:pic>
    </p:spTree>
    <p:extLst>
      <p:ext uri="{BB962C8B-B14F-4D97-AF65-F5344CB8AC3E}">
        <p14:creationId xmlns:p14="http://schemas.microsoft.com/office/powerpoint/2010/main" val="812196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42" y="0"/>
            <a:ext cx="9161460" cy="1930400"/>
          </a:xfrm>
        </p:spPr>
        <p:txBody>
          <a:bodyPr/>
          <a:lstStyle/>
          <a:p>
            <a:r>
              <a:rPr lang="en-US" dirty="0"/>
              <a:t>Steps</a:t>
            </a:r>
            <a:br>
              <a:rPr lang="en-US" dirty="0"/>
            </a:br>
            <a:endParaRPr lang="en-US" dirty="0"/>
          </a:p>
        </p:txBody>
      </p:sp>
      <p:sp>
        <p:nvSpPr>
          <p:cNvPr id="3" name="Content Placeholder 2"/>
          <p:cNvSpPr>
            <a:spLocks noGrp="1"/>
          </p:cNvSpPr>
          <p:nvPr>
            <p:ph idx="1"/>
          </p:nvPr>
        </p:nvSpPr>
        <p:spPr>
          <a:xfrm>
            <a:off x="-28575" y="581025"/>
            <a:ext cx="9302577" cy="6276975"/>
          </a:xfrm>
        </p:spPr>
        <p:txBody>
          <a:bodyPr>
            <a:noAutofit/>
          </a:bodyPr>
          <a:lstStyle/>
          <a:p>
            <a:pPr fontAlgn="t"/>
            <a:r>
              <a:rPr lang="en-US" sz="2000" b="1" dirty="0">
                <a:solidFill>
                  <a:schemeClr val="accent2"/>
                </a:solidFill>
              </a:rPr>
              <a:t>Fixation</a:t>
            </a:r>
          </a:p>
          <a:p>
            <a:pPr fontAlgn="t"/>
            <a:r>
              <a:rPr lang="en-US" sz="2000" b="1" dirty="0">
                <a:solidFill>
                  <a:schemeClr val="accent2"/>
                </a:solidFill>
              </a:rPr>
              <a:t>Embedding and sectioning</a:t>
            </a:r>
          </a:p>
          <a:p>
            <a:pPr fontAlgn="t"/>
            <a:r>
              <a:rPr lang="en-US" sz="2000" b="1" dirty="0" err="1">
                <a:solidFill>
                  <a:schemeClr val="accent2"/>
                </a:solidFill>
              </a:rPr>
              <a:t>Deparaffinization</a:t>
            </a:r>
            <a:r>
              <a:rPr lang="en-US" sz="2000" b="1" dirty="0">
                <a:solidFill>
                  <a:schemeClr val="accent2"/>
                </a:solidFill>
              </a:rPr>
              <a:t> and hydration</a:t>
            </a:r>
          </a:p>
          <a:p>
            <a:pPr fontAlgn="t"/>
            <a:r>
              <a:rPr lang="en-US" sz="2000" b="1" dirty="0">
                <a:solidFill>
                  <a:schemeClr val="accent2"/>
                </a:solidFill>
              </a:rPr>
              <a:t>Antigen (or epitope) retrieval</a:t>
            </a:r>
          </a:p>
          <a:p>
            <a:pPr fontAlgn="t"/>
            <a:r>
              <a:rPr lang="en-US" sz="2000" b="1" dirty="0">
                <a:solidFill>
                  <a:schemeClr val="accent2"/>
                </a:solidFill>
              </a:rPr>
              <a:t>Blocking</a:t>
            </a:r>
          </a:p>
          <a:p>
            <a:pPr fontAlgn="t"/>
            <a:r>
              <a:rPr lang="en-US" sz="2000" b="1" dirty="0">
                <a:solidFill>
                  <a:schemeClr val="accent2"/>
                </a:solidFill>
              </a:rPr>
              <a:t>Add primary antibody</a:t>
            </a:r>
          </a:p>
          <a:p>
            <a:pPr fontAlgn="t"/>
            <a:r>
              <a:rPr lang="en-US" sz="2000" b="1" dirty="0">
                <a:solidFill>
                  <a:schemeClr val="accent2"/>
                </a:solidFill>
              </a:rPr>
              <a:t>Incubate</a:t>
            </a:r>
          </a:p>
          <a:p>
            <a:pPr fontAlgn="t"/>
            <a:r>
              <a:rPr lang="en-US" sz="2000" b="1" dirty="0">
                <a:solidFill>
                  <a:schemeClr val="accent2"/>
                </a:solidFill>
              </a:rPr>
              <a:t>Wash</a:t>
            </a:r>
          </a:p>
          <a:p>
            <a:pPr fontAlgn="t"/>
            <a:r>
              <a:rPr lang="en-US" sz="2000" b="1" dirty="0">
                <a:solidFill>
                  <a:schemeClr val="accent2"/>
                </a:solidFill>
              </a:rPr>
              <a:t>Add secondary antibody</a:t>
            </a:r>
          </a:p>
          <a:p>
            <a:pPr fontAlgn="t"/>
            <a:r>
              <a:rPr lang="en-US" sz="2000" b="1" dirty="0">
                <a:solidFill>
                  <a:schemeClr val="accent2"/>
                </a:solidFill>
              </a:rPr>
              <a:t>Incubate</a:t>
            </a:r>
          </a:p>
          <a:p>
            <a:pPr fontAlgn="t"/>
            <a:r>
              <a:rPr lang="en-US" sz="2000" b="1" dirty="0">
                <a:solidFill>
                  <a:schemeClr val="accent2"/>
                </a:solidFill>
              </a:rPr>
              <a:t>Wash</a:t>
            </a:r>
          </a:p>
          <a:p>
            <a:pPr fontAlgn="t"/>
            <a:r>
              <a:rPr lang="en-US" sz="2000" b="1" dirty="0">
                <a:solidFill>
                  <a:schemeClr val="accent2"/>
                </a:solidFill>
              </a:rPr>
              <a:t>Add substrate</a:t>
            </a:r>
          </a:p>
          <a:p>
            <a:pPr fontAlgn="t"/>
            <a:r>
              <a:rPr lang="en-US" sz="2000" b="1" dirty="0">
                <a:solidFill>
                  <a:schemeClr val="accent2"/>
                </a:solidFill>
              </a:rPr>
              <a:t>Wash</a:t>
            </a:r>
          </a:p>
          <a:p>
            <a:pPr fontAlgn="t"/>
            <a:r>
              <a:rPr lang="en-US" sz="2000" b="1" dirty="0">
                <a:solidFill>
                  <a:schemeClr val="accent2"/>
                </a:solidFill>
              </a:rPr>
              <a:t>Counterstain</a:t>
            </a:r>
          </a:p>
          <a:p>
            <a:endParaRPr lang="en-US" dirty="0">
              <a:solidFill>
                <a:srgbClr val="FF0000"/>
              </a:solidFill>
            </a:endParaRPr>
          </a:p>
        </p:txBody>
      </p:sp>
      <p:pic>
        <p:nvPicPr>
          <p:cNvPr id="6" name="Picture 5">
            <a:extLst>
              <a:ext uri="{FF2B5EF4-FFF2-40B4-BE49-F238E27FC236}">
                <a16:creationId xmlns:a16="http://schemas.microsoft.com/office/drawing/2014/main" id="{7725F567-A024-A5F9-0E66-8CC9ED9D7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5300" y="342899"/>
            <a:ext cx="7886700" cy="5934075"/>
          </a:xfrm>
          <a:prstGeom prst="rect">
            <a:avLst/>
          </a:prstGeom>
        </p:spPr>
      </p:pic>
    </p:spTree>
    <p:extLst>
      <p:ext uri="{BB962C8B-B14F-4D97-AF65-F5344CB8AC3E}">
        <p14:creationId xmlns:p14="http://schemas.microsoft.com/office/powerpoint/2010/main" val="1056574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i="0" dirty="0">
                <a:solidFill>
                  <a:schemeClr val="accent2"/>
                </a:solidFill>
                <a:effectLst/>
                <a:latin typeface="georgia" panose="02040502050405020303" pitchFamily="18" charset="0"/>
              </a:rPr>
              <a:t>       Tissue handling and fixation</a:t>
            </a:r>
            <a:br>
              <a:rPr lang="en-US" b="1" i="0" dirty="0">
                <a:solidFill>
                  <a:srgbClr val="333333"/>
                </a:solidFill>
                <a:effectLst/>
                <a:latin typeface="georgia" panose="02040502050405020303" pitchFamily="18" charset="0"/>
              </a:rPr>
            </a:br>
            <a:endParaRPr lang="en-US" dirty="0"/>
          </a:p>
        </p:txBody>
      </p:sp>
      <p:sp>
        <p:nvSpPr>
          <p:cNvPr id="3" name="Content Placeholder 2"/>
          <p:cNvSpPr>
            <a:spLocks noGrp="1"/>
          </p:cNvSpPr>
          <p:nvPr>
            <p:ph idx="1"/>
          </p:nvPr>
        </p:nvSpPr>
        <p:spPr>
          <a:xfrm>
            <a:off x="591609" y="1562099"/>
            <a:ext cx="9876366" cy="4962525"/>
          </a:xfrm>
        </p:spPr>
        <p:txBody>
          <a:bodyPr>
            <a:normAutofit fontScale="55000" lnSpcReduction="20000"/>
          </a:bodyPr>
          <a:lstStyle/>
          <a:p>
            <a:r>
              <a:rPr lang="en-US" sz="3800" i="0" dirty="0">
                <a:solidFill>
                  <a:srgbClr val="333333"/>
                </a:solidFill>
                <a:effectLst/>
                <a:latin typeface="georgia" panose="02040502050405020303" pitchFamily="18" charset="0"/>
              </a:rPr>
              <a:t>Ischemia of the resected specimen before fixation results in degradation of protein, RNA, and DNA as well as activation of tissue enzymes and autolysis .</a:t>
            </a:r>
          </a:p>
          <a:p>
            <a:pPr marL="0" indent="0">
              <a:buNone/>
            </a:pPr>
            <a:endParaRPr lang="en-US" sz="3800" i="0" dirty="0">
              <a:solidFill>
                <a:srgbClr val="333333"/>
              </a:solidFill>
              <a:effectLst/>
              <a:latin typeface="georgia" panose="02040502050405020303" pitchFamily="18" charset="0"/>
            </a:endParaRPr>
          </a:p>
          <a:p>
            <a:r>
              <a:rPr lang="en-US" sz="3800" i="0" dirty="0">
                <a:solidFill>
                  <a:srgbClr val="333333"/>
                </a:solidFill>
                <a:effectLst/>
                <a:latin typeface="georgia" panose="02040502050405020303" pitchFamily="18" charset="0"/>
              </a:rPr>
              <a:t> Therefore, </a:t>
            </a:r>
            <a:r>
              <a:rPr lang="en-US" sz="3800" i="0" dirty="0">
                <a:solidFill>
                  <a:schemeClr val="accent1"/>
                </a:solidFill>
                <a:effectLst/>
                <a:latin typeface="georgia" panose="02040502050405020303" pitchFamily="18" charset="0"/>
              </a:rPr>
              <a:t>variation in ischemic time </a:t>
            </a:r>
            <a:r>
              <a:rPr lang="en-US" sz="3800" i="0" dirty="0">
                <a:solidFill>
                  <a:srgbClr val="333333"/>
                </a:solidFill>
                <a:effectLst/>
                <a:latin typeface="georgia" panose="02040502050405020303" pitchFamily="18" charset="0"/>
              </a:rPr>
              <a:t>can be a crucial factor affecting IHC results. Alteration in the results of (</a:t>
            </a:r>
            <a:r>
              <a:rPr lang="en-US" sz="3800" i="0" dirty="0">
                <a:solidFill>
                  <a:schemeClr val="accent4"/>
                </a:solidFill>
                <a:effectLst/>
                <a:latin typeface="georgia" panose="02040502050405020303" pitchFamily="18" charset="0"/>
              </a:rPr>
              <a:t>estrogen receptor, progesterone receptor, human epidermal growth factor 2, and Ki-67 )</a:t>
            </a:r>
          </a:p>
          <a:p>
            <a:pPr marL="0" indent="0">
              <a:buNone/>
            </a:pPr>
            <a:endParaRPr lang="en-US" sz="3800" i="0" dirty="0">
              <a:solidFill>
                <a:schemeClr val="accent4"/>
              </a:solidFill>
              <a:effectLst/>
              <a:latin typeface="georgia" panose="02040502050405020303" pitchFamily="18" charset="0"/>
            </a:endParaRPr>
          </a:p>
          <a:p>
            <a:r>
              <a:rPr lang="en-US" sz="3800" b="1" i="0" dirty="0">
                <a:solidFill>
                  <a:schemeClr val="accent2"/>
                </a:solidFill>
                <a:effectLst/>
                <a:latin typeface="georgia" panose="02040502050405020303" pitchFamily="18" charset="0"/>
              </a:rPr>
              <a:t>Fixation </a:t>
            </a:r>
            <a:r>
              <a:rPr lang="en-US" sz="3800" i="0" dirty="0">
                <a:solidFill>
                  <a:schemeClr val="accent2"/>
                </a:solidFill>
                <a:effectLst/>
                <a:latin typeface="georgia" panose="02040502050405020303" pitchFamily="18" charset="0"/>
              </a:rPr>
              <a:t>is </a:t>
            </a:r>
            <a:r>
              <a:rPr lang="en-US" sz="3800" i="0" dirty="0">
                <a:solidFill>
                  <a:srgbClr val="333333"/>
                </a:solidFill>
                <a:effectLst/>
                <a:latin typeface="georgia" panose="02040502050405020303" pitchFamily="18" charset="0"/>
              </a:rPr>
              <a:t>another important cause of </a:t>
            </a:r>
            <a:r>
              <a:rPr lang="en-US" sz="3800" i="0" dirty="0">
                <a:solidFill>
                  <a:schemeClr val="accent1"/>
                </a:solidFill>
                <a:effectLst/>
                <a:latin typeface="georgia" panose="02040502050405020303" pitchFamily="18" charset="0"/>
              </a:rPr>
              <a:t>variation in the reproducibility </a:t>
            </a:r>
            <a:r>
              <a:rPr lang="en-US" sz="3800" i="0" dirty="0">
                <a:solidFill>
                  <a:srgbClr val="333333"/>
                </a:solidFill>
                <a:effectLst/>
                <a:latin typeface="georgia" panose="02040502050405020303" pitchFamily="18" charset="0"/>
              </a:rPr>
              <a:t>of IHC .Surgical specimens are </a:t>
            </a:r>
            <a:r>
              <a:rPr lang="en-US" sz="3800" i="0" dirty="0">
                <a:solidFill>
                  <a:schemeClr val="accent4"/>
                </a:solidFill>
                <a:effectLst/>
                <a:latin typeface="georgia" panose="02040502050405020303" pitchFamily="18" charset="0"/>
              </a:rPr>
              <a:t>fixed in 10% neutral buffered formalin (NBF)</a:t>
            </a:r>
            <a:r>
              <a:rPr kumimoji="0" lang="en-US" sz="3800" b="0" i="0" u="none" strike="noStrike" kern="1200" cap="none" spc="0" normalizeH="0" baseline="0" noProof="0" dirty="0">
                <a:ln>
                  <a:noFill/>
                </a:ln>
                <a:solidFill>
                  <a:srgbClr val="E76618"/>
                </a:solidFill>
                <a:effectLst/>
                <a:uLnTx/>
                <a:uFillTx/>
                <a:latin typeface="georgia" panose="02040502050405020303" pitchFamily="18" charset="0"/>
                <a:ea typeface="+mn-ea"/>
                <a:cs typeface="+mn-cs"/>
              </a:rPr>
              <a:t> 24 hours in room temperature</a:t>
            </a:r>
            <a:r>
              <a:rPr lang="en-US" sz="3800" i="0" dirty="0">
                <a:solidFill>
                  <a:schemeClr val="accent4"/>
                </a:solidFill>
                <a:effectLst/>
                <a:latin typeface="georgia" panose="02040502050405020303" pitchFamily="18" charset="0"/>
              </a:rPr>
              <a:t>. </a:t>
            </a:r>
            <a:r>
              <a:rPr lang="en-US" sz="3800" i="0" dirty="0">
                <a:solidFill>
                  <a:srgbClr val="333333"/>
                </a:solidFill>
                <a:effectLst/>
                <a:latin typeface="georgia" panose="02040502050405020303" pitchFamily="18" charset="0"/>
              </a:rPr>
              <a:t>This process prevents autolysis and preserves tissue and cellular morphology.</a:t>
            </a:r>
          </a:p>
          <a:p>
            <a:pPr marL="0" indent="0">
              <a:buNone/>
            </a:pPr>
            <a:endParaRPr lang="en-US" sz="3800" i="0" dirty="0">
              <a:solidFill>
                <a:srgbClr val="333333"/>
              </a:solidFill>
              <a:effectLst/>
              <a:latin typeface="georgia" panose="02040502050405020303" pitchFamily="18" charset="0"/>
            </a:endParaRPr>
          </a:p>
          <a:p>
            <a:r>
              <a:rPr lang="en-US" sz="3800" i="0" dirty="0">
                <a:solidFill>
                  <a:srgbClr val="333333"/>
                </a:solidFill>
                <a:effectLst/>
                <a:latin typeface="georgia" panose="02040502050405020303" pitchFamily="18" charset="0"/>
              </a:rPr>
              <a:t>Fixation is also required in </a:t>
            </a:r>
            <a:r>
              <a:rPr lang="en-US" sz="3800" i="0" dirty="0">
                <a:solidFill>
                  <a:schemeClr val="accent5"/>
                </a:solidFill>
                <a:effectLst/>
                <a:latin typeface="georgia" panose="02040502050405020303" pitchFamily="18" charset="0"/>
              </a:rPr>
              <a:t>frozen sections in certain situations such as evaluating new antibodies.</a:t>
            </a:r>
            <a:r>
              <a:rPr lang="en-US" sz="3800" i="0" dirty="0">
                <a:solidFill>
                  <a:srgbClr val="333333"/>
                </a:solidFill>
                <a:effectLst/>
                <a:latin typeface="georgia" panose="02040502050405020303" pitchFamily="18" charset="0"/>
              </a:rPr>
              <a:t> In those cases, </a:t>
            </a:r>
            <a:r>
              <a:rPr lang="en-US" sz="3800" i="0" dirty="0">
                <a:solidFill>
                  <a:schemeClr val="accent4"/>
                </a:solidFill>
                <a:effectLst/>
                <a:latin typeface="georgia" panose="02040502050405020303" pitchFamily="18" charset="0"/>
              </a:rPr>
              <a:t>acetone- or NBF-fixed frozen sections </a:t>
            </a:r>
            <a:r>
              <a:rPr lang="en-US" sz="3800" i="0" dirty="0">
                <a:solidFill>
                  <a:srgbClr val="333333"/>
                </a:solidFill>
                <a:effectLst/>
                <a:latin typeface="georgia" panose="02040502050405020303" pitchFamily="18" charset="0"/>
              </a:rPr>
              <a:t>can be used.</a:t>
            </a:r>
          </a:p>
          <a:p>
            <a:pPr marL="0" indent="0">
              <a:buNone/>
            </a:pPr>
            <a:endParaRPr lang="en-US" dirty="0"/>
          </a:p>
        </p:txBody>
      </p:sp>
    </p:spTree>
    <p:extLst>
      <p:ext uri="{BB962C8B-B14F-4D97-AF65-F5344CB8AC3E}">
        <p14:creationId xmlns:p14="http://schemas.microsoft.com/office/powerpoint/2010/main" val="602347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1338" y="346794"/>
            <a:ext cx="10515600" cy="1325563"/>
          </a:xfrm>
        </p:spPr>
        <p:txBody>
          <a:bodyPr/>
          <a:lstStyle/>
          <a:p>
            <a:r>
              <a:rPr lang="en-US" sz="4400" b="1" dirty="0">
                <a:solidFill>
                  <a:schemeClr val="accent2"/>
                </a:solidFill>
              </a:rPr>
              <a:t>Sectioning and storage</a:t>
            </a:r>
            <a:br>
              <a:rPr lang="en-US" b="1" dirty="0"/>
            </a:br>
            <a:endParaRPr lang="en-US" b="1" dirty="0"/>
          </a:p>
        </p:txBody>
      </p:sp>
      <p:sp>
        <p:nvSpPr>
          <p:cNvPr id="3" name="Content Placeholder 2"/>
          <p:cNvSpPr>
            <a:spLocks noGrp="1"/>
          </p:cNvSpPr>
          <p:nvPr>
            <p:ph idx="1"/>
          </p:nvPr>
        </p:nvSpPr>
        <p:spPr>
          <a:xfrm>
            <a:off x="546847" y="1228165"/>
            <a:ext cx="8727155" cy="4813197"/>
          </a:xfrm>
        </p:spPr>
        <p:txBody>
          <a:bodyPr>
            <a:normAutofit fontScale="92500"/>
          </a:bodyPr>
          <a:lstStyle/>
          <a:p>
            <a:r>
              <a:rPr lang="en-US" sz="2600" dirty="0">
                <a:solidFill>
                  <a:schemeClr val="accent5"/>
                </a:solidFill>
              </a:rPr>
              <a:t>The recommended thickness of tissue section for IHC is mostly 4 </a:t>
            </a:r>
            <a:r>
              <a:rPr lang="en-US" sz="2600" dirty="0" err="1">
                <a:solidFill>
                  <a:schemeClr val="accent5"/>
                </a:solidFill>
              </a:rPr>
              <a:t>μm</a:t>
            </a:r>
            <a:r>
              <a:rPr lang="en-US" sz="2600" dirty="0"/>
              <a:t>, but it is optional depending on the purpose. </a:t>
            </a:r>
          </a:p>
          <a:p>
            <a:pPr algn="ctr"/>
            <a:r>
              <a:rPr lang="en-US" sz="2600" dirty="0">
                <a:solidFill>
                  <a:schemeClr val="accent5"/>
                </a:solidFill>
              </a:rPr>
              <a:t>Thick tissue sections </a:t>
            </a:r>
            <a:r>
              <a:rPr lang="en-US" sz="2600" dirty="0"/>
              <a:t>can produce higher background signals.</a:t>
            </a:r>
          </a:p>
          <a:p>
            <a:pPr marL="0" indent="0">
              <a:buNone/>
            </a:pPr>
            <a:endParaRPr lang="en-US" sz="2600" dirty="0"/>
          </a:p>
          <a:p>
            <a:r>
              <a:rPr lang="en-US" sz="2600" dirty="0"/>
              <a:t>Slide storage conditions that are protected from oxidization by </a:t>
            </a:r>
            <a:r>
              <a:rPr lang="en-US" sz="2600" dirty="0">
                <a:solidFill>
                  <a:schemeClr val="accent4"/>
                </a:solidFill>
              </a:rPr>
              <a:t>vacuum storage or paraffin coating </a:t>
            </a:r>
            <a:r>
              <a:rPr lang="en-US" sz="2600" dirty="0"/>
              <a:t>are important as well as complete removal of water in the slide.</a:t>
            </a:r>
          </a:p>
          <a:p>
            <a:pPr algn="ctr"/>
            <a:r>
              <a:rPr lang="en-US" sz="2600" dirty="0"/>
              <a:t>Storage time &gt;&gt;&gt;Storing tissue sections for </a:t>
            </a:r>
            <a:r>
              <a:rPr lang="en-US" sz="2600" dirty="0">
                <a:solidFill>
                  <a:schemeClr val="accent4"/>
                </a:solidFill>
              </a:rPr>
              <a:t>more than 2 months results in loss of p53 </a:t>
            </a:r>
          </a:p>
          <a:p>
            <a:endParaRPr lang="en-US" sz="2600" dirty="0"/>
          </a:p>
          <a:p>
            <a:pPr marL="0" indent="0">
              <a:buNone/>
            </a:pPr>
            <a:endParaRPr lang="en-US" dirty="0"/>
          </a:p>
        </p:txBody>
      </p:sp>
    </p:spTree>
    <p:extLst>
      <p:ext uri="{BB962C8B-B14F-4D97-AF65-F5344CB8AC3E}">
        <p14:creationId xmlns:p14="http://schemas.microsoft.com/office/powerpoint/2010/main" val="3452716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22830"/>
            <a:ext cx="8596668" cy="1807570"/>
          </a:xfrm>
        </p:spPr>
        <p:txBody>
          <a:bodyPr/>
          <a:lstStyle/>
          <a:p>
            <a:r>
              <a:rPr lang="en-US" sz="4000" b="1" dirty="0">
                <a:solidFill>
                  <a:schemeClr val="accent2"/>
                </a:solidFill>
              </a:rPr>
              <a:t>Antigen (or epitope) retrieval</a:t>
            </a:r>
            <a:br>
              <a:rPr lang="en-US" b="1" dirty="0">
                <a:solidFill>
                  <a:srgbClr val="FF0000"/>
                </a:solidFill>
              </a:rPr>
            </a:br>
            <a:endParaRPr lang="en-US" dirty="0">
              <a:solidFill>
                <a:srgbClr val="FF0000"/>
              </a:solidFill>
            </a:endParaRPr>
          </a:p>
        </p:txBody>
      </p:sp>
      <p:sp>
        <p:nvSpPr>
          <p:cNvPr id="3" name="Content Placeholder 2"/>
          <p:cNvSpPr>
            <a:spLocks noGrp="1"/>
          </p:cNvSpPr>
          <p:nvPr>
            <p:ph idx="1"/>
          </p:nvPr>
        </p:nvSpPr>
        <p:spPr>
          <a:xfrm>
            <a:off x="341194" y="928048"/>
            <a:ext cx="11012606" cy="5813946"/>
          </a:xfrm>
        </p:spPr>
        <p:txBody>
          <a:bodyPr>
            <a:normAutofit/>
          </a:bodyPr>
          <a:lstStyle/>
          <a:p>
            <a:r>
              <a:rPr lang="en-US" dirty="0">
                <a:solidFill>
                  <a:schemeClr val="tx1"/>
                </a:solidFill>
              </a:rPr>
              <a:t>Antibody binding epitopes can be masked in formaldehyde-based fixation due to cross-</a:t>
            </a:r>
            <a:r>
              <a:rPr lang="en-US" dirty="0" err="1">
                <a:solidFill>
                  <a:schemeClr val="tx1"/>
                </a:solidFill>
              </a:rPr>
              <a:t>linkings</a:t>
            </a:r>
            <a:r>
              <a:rPr lang="en-US" dirty="0">
                <a:solidFill>
                  <a:schemeClr val="tx1"/>
                </a:solidFill>
              </a:rPr>
              <a:t> of amino groups on adjacent molecules, in addition to the formation of methylene bridges.</a:t>
            </a:r>
          </a:p>
          <a:p>
            <a:r>
              <a:rPr lang="en-US" dirty="0"/>
              <a:t>For this reason, antigen retrieval, an additional </a:t>
            </a:r>
            <a:r>
              <a:rPr lang="en-US" dirty="0">
                <a:solidFill>
                  <a:schemeClr val="accent4"/>
                </a:solidFill>
              </a:rPr>
              <a:t>step to unmask the epitope</a:t>
            </a:r>
            <a:r>
              <a:rPr lang="en-US" dirty="0"/>
              <a:t>, </a:t>
            </a:r>
          </a:p>
          <a:p>
            <a:r>
              <a:rPr lang="en-US" sz="3600" b="1" dirty="0">
                <a:solidFill>
                  <a:schemeClr val="accent2"/>
                </a:solidFill>
              </a:rPr>
              <a:t>Techniques </a:t>
            </a:r>
          </a:p>
          <a:p>
            <a:r>
              <a:rPr lang="en-US" b="1" dirty="0">
                <a:solidFill>
                  <a:schemeClr val="accent2"/>
                </a:solidFill>
              </a:rPr>
              <a:t>The heat induced epitope retrieval (HIER)</a:t>
            </a:r>
            <a:r>
              <a:rPr lang="en-US" b="1" dirty="0">
                <a:solidFill>
                  <a:schemeClr val="accent5"/>
                </a:solidFill>
              </a:rPr>
              <a:t> </a:t>
            </a:r>
            <a:r>
              <a:rPr lang="en-US" dirty="0">
                <a:solidFill>
                  <a:schemeClr val="tx1"/>
                </a:solidFill>
              </a:rPr>
              <a:t>is the most widely used method for antigen retrieval. Various methods can be used for application of heat:</a:t>
            </a:r>
          </a:p>
          <a:p>
            <a:pPr marL="0" indent="0">
              <a:buNone/>
            </a:pPr>
            <a:endParaRPr lang="en-US" dirty="0">
              <a:solidFill>
                <a:srgbClr val="660066"/>
              </a:solidFill>
            </a:endParaRPr>
          </a:p>
          <a:p>
            <a:pPr marL="0" indent="0">
              <a:buNone/>
            </a:pPr>
            <a:endParaRPr lang="en-US" dirty="0">
              <a:solidFill>
                <a:srgbClr val="660066"/>
              </a:solidFill>
            </a:endParaRPr>
          </a:p>
          <a:p>
            <a:endParaRPr lang="en-US" b="1" dirty="0">
              <a:solidFill>
                <a:schemeClr val="accent5"/>
              </a:solidFill>
            </a:endParaRPr>
          </a:p>
        </p:txBody>
      </p:sp>
      <p:sp>
        <p:nvSpPr>
          <p:cNvPr id="4" name="Oval 3">
            <a:extLst>
              <a:ext uri="{FF2B5EF4-FFF2-40B4-BE49-F238E27FC236}">
                <a16:creationId xmlns:a16="http://schemas.microsoft.com/office/drawing/2014/main" id="{2E0A4E76-0733-BC57-FB5D-0D96332674B7}"/>
              </a:ext>
            </a:extLst>
          </p:cNvPr>
          <p:cNvSpPr/>
          <p:nvPr/>
        </p:nvSpPr>
        <p:spPr>
          <a:xfrm>
            <a:off x="3713897" y="3754718"/>
            <a:ext cx="2133600" cy="234576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660066"/>
                </a:solidFill>
              </a:rPr>
              <a:t>microwave ovens 120</a:t>
            </a:r>
            <a:r>
              <a:rPr kumimoji="0" lang="en-US" sz="1800" b="0" i="0" u="none" strike="noStrike" kern="1200" cap="none" spc="0" normalizeH="0" baseline="0" noProof="0" dirty="0">
                <a:ln>
                  <a:noFill/>
                </a:ln>
                <a:solidFill>
                  <a:srgbClr val="FF0000"/>
                </a:solidFill>
                <a:effectLst/>
                <a:uLnTx/>
                <a:uFillTx/>
                <a:latin typeface="Trebuchet MS" panose="020B0603020202020204"/>
                <a:ea typeface="+mn-ea"/>
                <a:cs typeface="+mn-cs"/>
              </a:rPr>
              <a:t> </a:t>
            </a:r>
            <a:r>
              <a:rPr kumimoji="0" lang="en-US" sz="1600" i="0" u="none" strike="noStrike" kern="1200" cap="none" spc="0" normalizeH="0" baseline="0" noProof="0" dirty="0">
                <a:ln>
                  <a:noFill/>
                </a:ln>
                <a:solidFill>
                  <a:schemeClr val="tx1"/>
                </a:solidFill>
                <a:effectLst/>
                <a:uLnTx/>
                <a:uFillTx/>
                <a:latin typeface="Trebuchet MS" panose="020B0603020202020204"/>
                <a:ea typeface="+mn-ea"/>
                <a:cs typeface="+mn-cs"/>
              </a:rPr>
              <a:t>°C full pressure and 750–800 W, respectively and typically for 10 minutes. </a:t>
            </a:r>
            <a:endParaRPr lang="en-US" dirty="0">
              <a:solidFill>
                <a:schemeClr val="tx1"/>
              </a:solidFill>
            </a:endParaRPr>
          </a:p>
        </p:txBody>
      </p:sp>
      <p:sp>
        <p:nvSpPr>
          <p:cNvPr id="5" name="Oval 4">
            <a:extLst>
              <a:ext uri="{FF2B5EF4-FFF2-40B4-BE49-F238E27FC236}">
                <a16:creationId xmlns:a16="http://schemas.microsoft.com/office/drawing/2014/main" id="{06AB11F9-61E1-E94F-D988-CEE0B09CEE23}"/>
              </a:ext>
            </a:extLst>
          </p:cNvPr>
          <p:cNvSpPr/>
          <p:nvPr/>
        </p:nvSpPr>
        <p:spPr>
          <a:xfrm>
            <a:off x="2141145" y="4418017"/>
            <a:ext cx="1819835" cy="140554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660066"/>
                </a:solidFill>
              </a:rPr>
              <a:t>heating plate </a:t>
            </a:r>
            <a:r>
              <a:rPr kumimoji="0" lang="en-US" sz="1600" b="0" i="0" u="none" strike="noStrike" kern="1200" cap="none" spc="0" normalizeH="0" baseline="0" noProof="0" dirty="0">
                <a:ln>
                  <a:noFill/>
                </a:ln>
                <a:solidFill>
                  <a:schemeClr val="tx1"/>
                </a:solidFill>
                <a:effectLst/>
                <a:uLnTx/>
                <a:uFillTx/>
                <a:latin typeface="Trebuchet MS" panose="020B0603020202020204"/>
                <a:ea typeface="+mn-ea"/>
                <a:cs typeface="+mn-cs"/>
              </a:rPr>
              <a:t>100°C for 30 minutes</a:t>
            </a:r>
            <a:r>
              <a:rPr lang="en-US" sz="1600" dirty="0">
                <a:solidFill>
                  <a:schemeClr val="tx1"/>
                </a:solidFill>
              </a:rPr>
              <a:t> </a:t>
            </a:r>
            <a:endParaRPr lang="en-US" dirty="0">
              <a:solidFill>
                <a:schemeClr val="tx1"/>
              </a:solidFill>
            </a:endParaRPr>
          </a:p>
        </p:txBody>
      </p:sp>
      <p:sp>
        <p:nvSpPr>
          <p:cNvPr id="6" name="Oval 5">
            <a:extLst>
              <a:ext uri="{FF2B5EF4-FFF2-40B4-BE49-F238E27FC236}">
                <a16:creationId xmlns:a16="http://schemas.microsoft.com/office/drawing/2014/main" id="{F443CEB5-5743-03AC-89DE-8AC9BA10D5B7}"/>
              </a:ext>
            </a:extLst>
          </p:cNvPr>
          <p:cNvSpPr/>
          <p:nvPr/>
        </p:nvSpPr>
        <p:spPr>
          <a:xfrm>
            <a:off x="5647331" y="4664278"/>
            <a:ext cx="2133600" cy="9130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660066"/>
                </a:solidFill>
              </a:rPr>
              <a:t>pressure cookers</a:t>
            </a:r>
          </a:p>
          <a:p>
            <a:pPr algn="ctr"/>
            <a:endParaRPr lang="en-US" dirty="0"/>
          </a:p>
        </p:txBody>
      </p:sp>
      <p:sp>
        <p:nvSpPr>
          <p:cNvPr id="7" name="Oval 6">
            <a:extLst>
              <a:ext uri="{FF2B5EF4-FFF2-40B4-BE49-F238E27FC236}">
                <a16:creationId xmlns:a16="http://schemas.microsoft.com/office/drawing/2014/main" id="{7B8DB67A-62CD-232E-F450-2AAA52991C6A}"/>
              </a:ext>
            </a:extLst>
          </p:cNvPr>
          <p:cNvSpPr/>
          <p:nvPr/>
        </p:nvSpPr>
        <p:spPr>
          <a:xfrm>
            <a:off x="7333683" y="4649314"/>
            <a:ext cx="2348753" cy="9130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660066"/>
                </a:solidFill>
              </a:rPr>
              <a:t>autoclaves </a:t>
            </a:r>
          </a:p>
          <a:p>
            <a:pPr algn="ctr"/>
            <a:endParaRPr lang="en-US" dirty="0"/>
          </a:p>
        </p:txBody>
      </p:sp>
      <p:sp>
        <p:nvSpPr>
          <p:cNvPr id="8" name="Oval 7">
            <a:extLst>
              <a:ext uri="{FF2B5EF4-FFF2-40B4-BE49-F238E27FC236}">
                <a16:creationId xmlns:a16="http://schemas.microsoft.com/office/drawing/2014/main" id="{89E88ADA-5F4F-523E-A5CF-B4CDA7EE6C6E}"/>
              </a:ext>
            </a:extLst>
          </p:cNvPr>
          <p:cNvSpPr/>
          <p:nvPr/>
        </p:nvSpPr>
        <p:spPr>
          <a:xfrm>
            <a:off x="286852" y="4485363"/>
            <a:ext cx="2057400" cy="124092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660066"/>
                </a:solidFill>
              </a:rPr>
              <a:t>water baths </a:t>
            </a:r>
          </a:p>
          <a:p>
            <a:pPr algn="ctr"/>
            <a:r>
              <a:rPr lang="en-US" dirty="0">
                <a:solidFill>
                  <a:srgbClr val="660066"/>
                </a:solidFill>
              </a:rPr>
              <a:t>Citrate buffer 6 </a:t>
            </a:r>
            <a:r>
              <a:rPr lang="en-US" dirty="0" err="1">
                <a:solidFill>
                  <a:srgbClr val="660066"/>
                </a:solidFill>
              </a:rPr>
              <a:t>ph</a:t>
            </a:r>
            <a:r>
              <a:rPr lang="en-US" dirty="0">
                <a:solidFill>
                  <a:srgbClr val="660066"/>
                </a:solidFill>
              </a:rPr>
              <a:t> </a:t>
            </a:r>
            <a:endParaRPr lang="en-US" dirty="0"/>
          </a:p>
        </p:txBody>
      </p:sp>
    </p:spTree>
    <p:extLst>
      <p:ext uri="{BB962C8B-B14F-4D97-AF65-F5344CB8AC3E}">
        <p14:creationId xmlns:p14="http://schemas.microsoft.com/office/powerpoint/2010/main" val="1424470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338A8-ADEF-1D6D-F25E-6012ACB03BF0}"/>
              </a:ext>
            </a:extLst>
          </p:cNvPr>
          <p:cNvSpPr>
            <a:spLocks noGrp="1"/>
          </p:cNvSpPr>
          <p:nvPr>
            <p:ph type="title"/>
          </p:nvPr>
        </p:nvSpPr>
        <p:spPr/>
        <p:txBody>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3600" b="1" i="0" u="none" strike="noStrike" kern="1200" cap="none" spc="0" normalizeH="0" baseline="0" noProof="0" dirty="0">
                <a:ln>
                  <a:noFill/>
                </a:ln>
                <a:solidFill>
                  <a:srgbClr val="54A021"/>
                </a:solidFill>
                <a:effectLst/>
                <a:uLnTx/>
                <a:uFillTx/>
                <a:latin typeface="Trebuchet MS" panose="020B0603020202020204"/>
                <a:ea typeface="+mn-ea"/>
                <a:cs typeface="+mn-cs"/>
              </a:rPr>
              <a:t>Techniques </a:t>
            </a:r>
            <a:br>
              <a:rPr kumimoji="0" lang="en-US" sz="3600" b="1" i="0" u="none" strike="noStrike" kern="1200" cap="none" spc="0" normalizeH="0" baseline="0" noProof="0" dirty="0">
                <a:ln>
                  <a:noFill/>
                </a:ln>
                <a:solidFill>
                  <a:srgbClr val="54A021"/>
                </a:solidFill>
                <a:effectLst/>
                <a:uLnTx/>
                <a:uFillTx/>
                <a:latin typeface="Trebuchet MS" panose="020B0603020202020204"/>
                <a:ea typeface="+mn-ea"/>
                <a:cs typeface="+mn-cs"/>
              </a:rPr>
            </a:br>
            <a:endParaRPr lang="en-US" dirty="0">
              <a:solidFill>
                <a:schemeClr val="accent2"/>
              </a:solidFill>
            </a:endParaRPr>
          </a:p>
        </p:txBody>
      </p:sp>
      <p:sp>
        <p:nvSpPr>
          <p:cNvPr id="3" name="Content Placeholder 2">
            <a:extLst>
              <a:ext uri="{FF2B5EF4-FFF2-40B4-BE49-F238E27FC236}">
                <a16:creationId xmlns:a16="http://schemas.microsoft.com/office/drawing/2014/main" id="{9E645420-B11B-382F-DC26-23BA4484AA8C}"/>
              </a:ext>
            </a:extLst>
          </p:cNvPr>
          <p:cNvSpPr>
            <a:spLocks noGrp="1"/>
          </p:cNvSpPr>
          <p:nvPr>
            <p:ph idx="1"/>
          </p:nvPr>
        </p:nvSpPr>
        <p:spPr>
          <a:xfrm>
            <a:off x="677333" y="2160589"/>
            <a:ext cx="10062385" cy="3880773"/>
          </a:xfrm>
        </p:spPr>
        <p:txBody>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3600" b="1" i="0" u="none" strike="noStrike" kern="1200" cap="none" spc="0" normalizeH="0" baseline="0" noProof="0" dirty="0">
                <a:ln>
                  <a:noFill/>
                </a:ln>
                <a:solidFill>
                  <a:srgbClr val="54A021"/>
                </a:solidFill>
                <a:effectLst/>
                <a:uLnTx/>
                <a:uFillTx/>
                <a:latin typeface="Trebuchet MS" panose="020B0603020202020204"/>
                <a:ea typeface="+mj-ea"/>
                <a:cs typeface="+mj-cs"/>
              </a:rPr>
              <a:t>enzymatic retrieval </a:t>
            </a:r>
            <a:r>
              <a:rPr kumimoji="0" lang="en-US" sz="2400" i="0" u="none" strike="noStrike" kern="1200" cap="none" spc="0" normalizeH="0" baseline="0" noProof="0" dirty="0">
                <a:ln>
                  <a:noFill/>
                </a:ln>
                <a:solidFill>
                  <a:schemeClr val="tx1"/>
                </a:solidFill>
                <a:effectLst/>
                <a:uLnTx/>
                <a:uFillTx/>
                <a:latin typeface="Trebuchet MS" panose="020B0603020202020204"/>
                <a:ea typeface="+mn-ea"/>
                <a:cs typeface="+mn-cs"/>
              </a:rPr>
              <a:t>is used for limited antigens such as some </a:t>
            </a:r>
            <a:r>
              <a:rPr kumimoji="0" lang="en-US" sz="2400" i="0" u="none" strike="noStrike" kern="1200" cap="none" spc="0" normalizeH="0" baseline="0" noProof="0" dirty="0" err="1">
                <a:ln>
                  <a:noFill/>
                </a:ln>
                <a:solidFill>
                  <a:schemeClr val="tx1"/>
                </a:solidFill>
                <a:effectLst/>
                <a:uLnTx/>
                <a:uFillTx/>
                <a:latin typeface="Trebuchet MS" panose="020B0603020202020204"/>
                <a:ea typeface="+mn-ea"/>
                <a:cs typeface="+mn-cs"/>
              </a:rPr>
              <a:t>cytokeratins</a:t>
            </a:r>
            <a:r>
              <a:rPr kumimoji="0" lang="en-US" sz="2400" i="0" u="none" strike="noStrike" kern="1200" cap="none" spc="0" normalizeH="0" baseline="0" noProof="0" dirty="0">
                <a:ln>
                  <a:noFill/>
                </a:ln>
                <a:solidFill>
                  <a:schemeClr val="tx1"/>
                </a:solidFill>
                <a:effectLst/>
                <a:uLnTx/>
                <a:uFillTx/>
                <a:latin typeface="Trebuchet MS" panose="020B0603020202020204"/>
                <a:ea typeface="+mn-ea"/>
                <a:cs typeface="+mn-cs"/>
              </a:rPr>
              <a:t> and immunoglobulins. In such cases, tissue sections are incubated in either </a:t>
            </a:r>
            <a:r>
              <a:rPr kumimoji="0" lang="en-US" sz="2400" i="0" u="none" strike="noStrike" kern="1200" cap="none" spc="0" normalizeH="0" baseline="0" noProof="0" dirty="0">
                <a:ln>
                  <a:noFill/>
                </a:ln>
                <a:solidFill>
                  <a:srgbClr val="FFC000"/>
                </a:solidFill>
                <a:effectLst/>
                <a:uLnTx/>
                <a:uFillTx/>
                <a:latin typeface="Trebuchet MS" panose="020B0603020202020204"/>
                <a:ea typeface="+mn-ea"/>
                <a:cs typeface="+mn-cs"/>
              </a:rPr>
              <a:t>trypsin or proteinase for 10–20 minutes at 37°C</a:t>
            </a:r>
            <a:r>
              <a:rPr kumimoji="0" lang="en-US" sz="2400" i="0" u="none" strike="noStrike" kern="1200" cap="none" spc="0" normalizeH="0" baseline="0" noProof="0" dirty="0">
                <a:ln>
                  <a:noFill/>
                </a:ln>
                <a:solidFill>
                  <a:schemeClr val="tx1"/>
                </a:solidFill>
                <a:effectLst/>
                <a:uLnTx/>
                <a:uFillTx/>
                <a:latin typeface="Trebuchet MS" panose="020B0603020202020204"/>
                <a:ea typeface="+mn-ea"/>
                <a:cs typeface="+mn-cs"/>
              </a:rPr>
              <a:t>. Then, terminate the reaction by adding phosphate buffered saline (PBS). However, this method is much more difficult to control.</a:t>
            </a:r>
          </a:p>
          <a:p>
            <a:pPr marL="0" indent="0">
              <a:buNone/>
            </a:pPr>
            <a:endParaRPr lang="en-US" dirty="0"/>
          </a:p>
        </p:txBody>
      </p:sp>
    </p:spTree>
    <p:extLst>
      <p:ext uri="{BB962C8B-B14F-4D97-AF65-F5344CB8AC3E}">
        <p14:creationId xmlns:p14="http://schemas.microsoft.com/office/powerpoint/2010/main" val="3634238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solidFill>
              </a:rPr>
              <a:t>Protein blocking</a:t>
            </a:r>
            <a:br>
              <a:rPr lang="en-US" b="1" dirty="0">
                <a:solidFill>
                  <a:schemeClr val="accent2"/>
                </a:solidFill>
              </a:rPr>
            </a:br>
            <a:endParaRPr lang="en-US" b="1" dirty="0">
              <a:solidFill>
                <a:schemeClr val="accent2"/>
              </a:solidFill>
            </a:endParaRPr>
          </a:p>
        </p:txBody>
      </p:sp>
      <p:sp>
        <p:nvSpPr>
          <p:cNvPr id="3" name="Content Placeholder 2"/>
          <p:cNvSpPr>
            <a:spLocks noGrp="1"/>
          </p:cNvSpPr>
          <p:nvPr>
            <p:ph idx="1"/>
          </p:nvPr>
        </p:nvSpPr>
        <p:spPr>
          <a:xfrm>
            <a:off x="677334" y="1272989"/>
            <a:ext cx="9461748" cy="5459506"/>
          </a:xfrm>
        </p:spPr>
        <p:txBody>
          <a:bodyPr>
            <a:normAutofit fontScale="92500"/>
          </a:bodyPr>
          <a:lstStyle/>
          <a:p>
            <a:r>
              <a:rPr lang="en-US" sz="2400" dirty="0">
                <a:solidFill>
                  <a:schemeClr val="tx1"/>
                </a:solidFill>
              </a:rPr>
              <a:t>Protein blocking step is required to reduce unwanted background staining. A main cause for the background signal is the nonspecific binding of Fc portion of primary or secondary antibodies.</a:t>
            </a:r>
          </a:p>
          <a:p>
            <a:r>
              <a:rPr lang="en-US" sz="2400" dirty="0"/>
              <a:t> </a:t>
            </a:r>
            <a:r>
              <a:rPr lang="en-US" sz="2400" dirty="0">
                <a:solidFill>
                  <a:schemeClr val="tx1"/>
                </a:solidFill>
              </a:rPr>
              <a:t>Ideal agent for the protein blocking is </a:t>
            </a:r>
            <a:r>
              <a:rPr lang="en-US" sz="2400" dirty="0">
                <a:solidFill>
                  <a:srgbClr val="FFC000"/>
                </a:solidFill>
              </a:rPr>
              <a:t>5%–10% normal serum from the same species of secondary antibody. </a:t>
            </a:r>
          </a:p>
          <a:p>
            <a:r>
              <a:rPr lang="en-US" sz="2400" dirty="0">
                <a:solidFill>
                  <a:schemeClr val="tx1"/>
                </a:solidFill>
              </a:rPr>
              <a:t>Other agents include protein buffers such as </a:t>
            </a:r>
            <a:r>
              <a:rPr lang="en-US" sz="2400" dirty="0">
                <a:solidFill>
                  <a:srgbClr val="FFC000"/>
                </a:solidFill>
              </a:rPr>
              <a:t>0.1%–0.5% bovine serum albumin, gelatin, or nonfat dry milk  </a:t>
            </a:r>
          </a:p>
          <a:p>
            <a:r>
              <a:rPr lang="en-US" sz="2400" dirty="0">
                <a:solidFill>
                  <a:schemeClr val="tx1"/>
                </a:solidFill>
              </a:rPr>
              <a:t>Recently commercial mixes of </a:t>
            </a:r>
            <a:r>
              <a:rPr lang="en-US" sz="2400" dirty="0">
                <a:solidFill>
                  <a:srgbClr val="FFC000"/>
                </a:solidFill>
              </a:rPr>
              <a:t>synthetic peptides </a:t>
            </a:r>
            <a:r>
              <a:rPr lang="en-US" sz="2400" dirty="0">
                <a:solidFill>
                  <a:schemeClr val="tx1"/>
                </a:solidFill>
              </a:rPr>
              <a:t>are also being widely used. </a:t>
            </a:r>
          </a:p>
          <a:p>
            <a:r>
              <a:rPr lang="en-US" sz="2400" dirty="0">
                <a:solidFill>
                  <a:schemeClr val="tx1"/>
                </a:solidFill>
              </a:rPr>
              <a:t>Incubation time for the blocking step can vary from </a:t>
            </a:r>
            <a:r>
              <a:rPr lang="en-US" sz="2400" dirty="0">
                <a:solidFill>
                  <a:srgbClr val="FFC000"/>
                </a:solidFill>
              </a:rPr>
              <a:t>30 minutes to overnight. </a:t>
            </a:r>
            <a:r>
              <a:rPr lang="en-US" sz="2400" dirty="0">
                <a:solidFill>
                  <a:schemeClr val="tx1"/>
                </a:solidFill>
              </a:rPr>
              <a:t>Incubation temperatures also vary from </a:t>
            </a:r>
            <a:r>
              <a:rPr lang="en-US" sz="2400" dirty="0">
                <a:solidFill>
                  <a:srgbClr val="FFC000"/>
                </a:solidFill>
              </a:rPr>
              <a:t>4°C to room temperature</a:t>
            </a:r>
            <a:r>
              <a:rPr lang="en-US" sz="2400" dirty="0">
                <a:solidFill>
                  <a:schemeClr val="tx1"/>
                </a:solidFill>
              </a:rPr>
              <a:t>.</a:t>
            </a:r>
          </a:p>
          <a:p>
            <a:r>
              <a:rPr lang="en-US" sz="2400" dirty="0">
                <a:solidFill>
                  <a:schemeClr val="tx1"/>
                </a:solidFill>
              </a:rPr>
              <a:t>Sufficient washing after the blocking step is critical to remove excess protein that may prevent detection of the target antigen.</a:t>
            </a:r>
          </a:p>
        </p:txBody>
      </p:sp>
    </p:spTree>
    <p:extLst>
      <p:ext uri="{BB962C8B-B14F-4D97-AF65-F5344CB8AC3E}">
        <p14:creationId xmlns:p14="http://schemas.microsoft.com/office/powerpoint/2010/main" val="882951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Protein blocking</a:t>
            </a:r>
            <a:endParaRPr lang="ar-IQ" dirty="0"/>
          </a:p>
        </p:txBody>
      </p:sp>
      <p:pic>
        <p:nvPicPr>
          <p:cNvPr id="8194" name="Picture 2"/>
          <p:cNvPicPr>
            <a:picLocks noGrp="1" noChangeAspect="1" noChangeArrowheads="1"/>
          </p:cNvPicPr>
          <p:nvPr>
            <p:ph idx="1"/>
          </p:nvPr>
        </p:nvPicPr>
        <p:blipFill>
          <a:blip r:embed="rId2"/>
          <a:srcRect/>
          <a:stretch>
            <a:fillRect/>
          </a:stretch>
        </p:blipFill>
        <p:spPr bwMode="auto">
          <a:xfrm>
            <a:off x="2090738" y="2143116"/>
            <a:ext cx="8291543" cy="3571900"/>
          </a:xfrm>
          <a:prstGeom prst="rect">
            <a:avLst/>
          </a:prstGeom>
          <a:noFill/>
          <a:ln w="9525">
            <a:noFill/>
            <a:miter lim="800000"/>
            <a:headEnd/>
            <a:tailEnd/>
          </a:ln>
          <a:effectLst/>
        </p:spPr>
      </p:pic>
    </p:spTree>
    <p:extLst>
      <p:ext uri="{BB962C8B-B14F-4D97-AF65-F5344CB8AC3E}">
        <p14:creationId xmlns:p14="http://schemas.microsoft.com/office/powerpoint/2010/main" val="83357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Protein blocking</a:t>
            </a:r>
            <a:endParaRPr lang="ar-IQ" dirty="0"/>
          </a:p>
        </p:txBody>
      </p:sp>
      <p:pic>
        <p:nvPicPr>
          <p:cNvPr id="9218" name="Picture 2"/>
          <p:cNvPicPr>
            <a:picLocks noGrp="1" noChangeAspect="1" noChangeArrowheads="1"/>
          </p:cNvPicPr>
          <p:nvPr>
            <p:ph idx="1"/>
          </p:nvPr>
        </p:nvPicPr>
        <p:blipFill>
          <a:blip r:embed="rId2"/>
          <a:srcRect/>
          <a:stretch>
            <a:fillRect/>
          </a:stretch>
        </p:blipFill>
        <p:spPr bwMode="auto">
          <a:xfrm>
            <a:off x="2233612" y="2214554"/>
            <a:ext cx="8077230" cy="3500462"/>
          </a:xfrm>
          <a:prstGeom prst="rect">
            <a:avLst/>
          </a:prstGeom>
          <a:noFill/>
          <a:ln w="9525">
            <a:noFill/>
            <a:miter lim="800000"/>
            <a:headEnd/>
            <a:tailEnd/>
          </a:ln>
          <a:effectLst/>
        </p:spPr>
      </p:pic>
    </p:spTree>
    <p:extLst>
      <p:ext uri="{BB962C8B-B14F-4D97-AF65-F5344CB8AC3E}">
        <p14:creationId xmlns:p14="http://schemas.microsoft.com/office/powerpoint/2010/main" val="959291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solidFill>
              </a:rPr>
              <a:t>Endogenous enzyme blocking</a:t>
            </a:r>
            <a:br>
              <a:rPr lang="en-US" b="1" dirty="0">
                <a:solidFill>
                  <a:srgbClr val="FF0000"/>
                </a:solidFill>
              </a:rPr>
            </a:br>
            <a:endParaRPr lang="en-US" dirty="0">
              <a:solidFill>
                <a:srgbClr val="FF0000"/>
              </a:solidFill>
            </a:endParaRPr>
          </a:p>
        </p:txBody>
      </p:sp>
      <p:sp>
        <p:nvSpPr>
          <p:cNvPr id="3" name="Content Placeholder 2"/>
          <p:cNvSpPr>
            <a:spLocks noGrp="1"/>
          </p:cNvSpPr>
          <p:nvPr>
            <p:ph idx="1"/>
          </p:nvPr>
        </p:nvSpPr>
        <p:spPr>
          <a:xfrm>
            <a:off x="313899" y="1337480"/>
            <a:ext cx="11039901" cy="5520519"/>
          </a:xfrm>
        </p:spPr>
        <p:txBody>
          <a:bodyPr>
            <a:normAutofit/>
          </a:bodyPr>
          <a:lstStyle/>
          <a:p>
            <a:r>
              <a:rPr lang="en-US" dirty="0">
                <a:solidFill>
                  <a:schemeClr val="tx1"/>
                </a:solidFill>
              </a:rPr>
              <a:t>When using peroxidase </a:t>
            </a:r>
            <a:r>
              <a:rPr lang="en-US" dirty="0" err="1">
                <a:solidFill>
                  <a:schemeClr val="tx1"/>
                </a:solidFill>
              </a:rPr>
              <a:t>antiperoxidase</a:t>
            </a:r>
            <a:r>
              <a:rPr lang="en-US" dirty="0">
                <a:solidFill>
                  <a:schemeClr val="tx1"/>
                </a:solidFill>
              </a:rPr>
              <a:t> system in detection step, blocking of endogenous peroxidase activity is indispensable. </a:t>
            </a:r>
          </a:p>
          <a:p>
            <a:r>
              <a:rPr lang="en-US" dirty="0">
                <a:solidFill>
                  <a:schemeClr val="accent3"/>
                </a:solidFill>
              </a:rPr>
              <a:t>Diluted hydrogen peroxide as 3%</a:t>
            </a:r>
            <a:r>
              <a:rPr lang="en-US" dirty="0">
                <a:solidFill>
                  <a:srgbClr val="00B050"/>
                </a:solidFill>
              </a:rPr>
              <a:t> </a:t>
            </a:r>
            <a:r>
              <a:rPr lang="en-US" dirty="0">
                <a:solidFill>
                  <a:schemeClr val="tx1"/>
                </a:solidFill>
              </a:rPr>
              <a:t>is widely used for blocking endogenous peroxidase activity.</a:t>
            </a:r>
          </a:p>
          <a:p>
            <a:r>
              <a:rPr lang="en-US" b="1" dirty="0">
                <a:solidFill>
                  <a:srgbClr val="FFC000"/>
                </a:solidFill>
              </a:rPr>
              <a:t> Tissues with high blood content </a:t>
            </a:r>
            <a:r>
              <a:rPr lang="en-US" dirty="0">
                <a:solidFill>
                  <a:srgbClr val="FFC000"/>
                </a:solidFill>
              </a:rPr>
              <a:t>(</a:t>
            </a:r>
            <a:r>
              <a:rPr lang="en-US" dirty="0">
                <a:solidFill>
                  <a:schemeClr val="tx1"/>
                </a:solidFill>
              </a:rPr>
              <a:t>e.g., site of heavy hemorrhage), or with intense granulocytic inflammatory infiltrate, need a strong suppression of endogenous peroxidase activity.</a:t>
            </a:r>
          </a:p>
          <a:p>
            <a:r>
              <a:rPr lang="en-US" dirty="0">
                <a:solidFill>
                  <a:schemeClr val="tx1"/>
                </a:solidFill>
              </a:rPr>
              <a:t> Some antigen (such as CD4) can be destroyed by 3% H</a:t>
            </a:r>
            <a:r>
              <a:rPr lang="en-US" baseline="-25000" dirty="0">
                <a:solidFill>
                  <a:schemeClr val="tx1"/>
                </a:solidFill>
              </a:rPr>
              <a:t>2</a:t>
            </a:r>
            <a:r>
              <a:rPr lang="en-US" dirty="0">
                <a:solidFill>
                  <a:schemeClr val="tx1"/>
                </a:solidFill>
              </a:rPr>
              <a:t>O</a:t>
            </a:r>
            <a:r>
              <a:rPr lang="en-US" baseline="-25000" dirty="0">
                <a:solidFill>
                  <a:schemeClr val="tx1"/>
                </a:solidFill>
              </a:rPr>
              <a:t>2</a:t>
            </a:r>
            <a:r>
              <a:rPr lang="en-US" dirty="0">
                <a:solidFill>
                  <a:schemeClr val="tx1"/>
                </a:solidFill>
              </a:rPr>
              <a:t>. In this case, an H</a:t>
            </a:r>
            <a:r>
              <a:rPr lang="en-US" baseline="-25000" dirty="0">
                <a:solidFill>
                  <a:schemeClr val="tx1"/>
                </a:solidFill>
              </a:rPr>
              <a:t>2</a:t>
            </a:r>
            <a:r>
              <a:rPr lang="en-US" dirty="0">
                <a:solidFill>
                  <a:schemeClr val="tx1"/>
                </a:solidFill>
              </a:rPr>
              <a:t>O</a:t>
            </a:r>
            <a:r>
              <a:rPr lang="en-US" baseline="-25000" dirty="0">
                <a:solidFill>
                  <a:schemeClr val="tx1"/>
                </a:solidFill>
              </a:rPr>
              <a:t>2</a:t>
            </a:r>
            <a:r>
              <a:rPr lang="en-US" dirty="0">
                <a:solidFill>
                  <a:schemeClr val="tx1"/>
                </a:solidFill>
              </a:rPr>
              <a:t>concentration as low as 0.5% is recommended\</a:t>
            </a:r>
          </a:p>
          <a:p>
            <a:pPr marL="0" indent="0">
              <a:buNone/>
            </a:pPr>
            <a:endParaRPr lang="en-US" dirty="0">
              <a:solidFill>
                <a:schemeClr val="tx1"/>
              </a:solidFill>
            </a:endParaRPr>
          </a:p>
          <a:p>
            <a:r>
              <a:rPr lang="en-US" dirty="0">
                <a:solidFill>
                  <a:srgbClr val="FFC000"/>
                </a:solidFill>
              </a:rPr>
              <a:t>Endogenous alkaline phosphatase (AP), </a:t>
            </a:r>
            <a:r>
              <a:rPr lang="en-US" dirty="0">
                <a:solidFill>
                  <a:schemeClr val="tx1"/>
                </a:solidFill>
              </a:rPr>
              <a:t>which is prevalent in frozen tissue, should be blocked with </a:t>
            </a:r>
            <a:r>
              <a:rPr lang="en-US" dirty="0" err="1">
                <a:solidFill>
                  <a:schemeClr val="tx1"/>
                </a:solidFill>
              </a:rPr>
              <a:t>levamisol</a:t>
            </a:r>
            <a:r>
              <a:rPr lang="en-US" dirty="0">
                <a:solidFill>
                  <a:schemeClr val="tx1"/>
                </a:solidFill>
              </a:rPr>
              <a:t> at a concentration of 10 </a:t>
            </a:r>
            <a:r>
              <a:rPr lang="en-US" dirty="0" err="1">
                <a:solidFill>
                  <a:schemeClr val="tx1"/>
                </a:solidFill>
              </a:rPr>
              <a:t>mM.</a:t>
            </a:r>
            <a:endParaRPr lang="en-US" dirty="0">
              <a:solidFill>
                <a:schemeClr val="tx1"/>
              </a:solidFill>
            </a:endParaRPr>
          </a:p>
          <a:p>
            <a:r>
              <a:rPr lang="en-US" dirty="0">
                <a:solidFill>
                  <a:srgbClr val="FFC000"/>
                </a:solidFill>
              </a:rPr>
              <a:t>Endogenous biotin in tissues </a:t>
            </a:r>
            <a:r>
              <a:rPr lang="en-US" dirty="0">
                <a:solidFill>
                  <a:schemeClr val="tx1"/>
                </a:solidFill>
              </a:rPr>
              <a:t>is another issue. Although the level of endogenous biotin has been shown to be much lower in formalin fixation and paraffin embedding, residual activity can still be detected, especially in biotin-rich tissues such as liver and kidney. Endogenous biotin can be blocked by incubating tissue section in avidin solution (incubate sections in avidin solution for 15 minutes followed by brief rinse in PBS, and then incubate sections in biotin solution for 15 minutes, all at room temperature).</a:t>
            </a:r>
          </a:p>
        </p:txBody>
      </p:sp>
    </p:spTree>
    <p:extLst>
      <p:ext uri="{BB962C8B-B14F-4D97-AF65-F5344CB8AC3E}">
        <p14:creationId xmlns:p14="http://schemas.microsoft.com/office/powerpoint/2010/main" val="1897506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14149"/>
            <a:ext cx="9144000" cy="928048"/>
          </a:xfrm>
        </p:spPr>
        <p:txBody>
          <a:bodyPr>
            <a:normAutofit/>
          </a:bodyPr>
          <a:lstStyle/>
          <a:p>
            <a:pPr algn="l"/>
            <a:r>
              <a:rPr lang="en-US" b="1" dirty="0">
                <a:solidFill>
                  <a:schemeClr val="accent3">
                    <a:lumMod val="75000"/>
                  </a:schemeClr>
                </a:solidFill>
              </a:rPr>
              <a:t>Definitions</a:t>
            </a:r>
          </a:p>
        </p:txBody>
      </p:sp>
      <p:sp>
        <p:nvSpPr>
          <p:cNvPr id="3" name="Subtitle 2"/>
          <p:cNvSpPr>
            <a:spLocks noGrp="1"/>
          </p:cNvSpPr>
          <p:nvPr>
            <p:ph type="subTitle" idx="1"/>
          </p:nvPr>
        </p:nvSpPr>
        <p:spPr>
          <a:xfrm>
            <a:off x="1524000" y="1692321"/>
            <a:ext cx="9144000" cy="4558354"/>
          </a:xfrm>
        </p:spPr>
        <p:txBody>
          <a:bodyPr>
            <a:normAutofit/>
          </a:bodyPr>
          <a:lstStyle/>
          <a:p>
            <a:pPr algn="l"/>
            <a:r>
              <a:rPr lang="en-US" sz="2400" b="1" i="0" u="none" strike="noStrike" baseline="0" dirty="0" err="1">
                <a:solidFill>
                  <a:schemeClr val="accent3">
                    <a:lumMod val="75000"/>
                  </a:schemeClr>
                </a:solidFill>
                <a:latin typeface="Times New Roman" panose="02020603050405020304" pitchFamily="18" charset="0"/>
              </a:rPr>
              <a:t>Histochemistry</a:t>
            </a:r>
            <a:r>
              <a:rPr lang="en-US" sz="2400" b="0" i="0" u="none" strike="noStrike" baseline="0" dirty="0">
                <a:solidFill>
                  <a:schemeClr val="accent5"/>
                </a:solidFill>
                <a:latin typeface="Times New Roman" panose="02020603050405020304" pitchFamily="18" charset="0"/>
              </a:rPr>
              <a:t> </a:t>
            </a:r>
            <a:r>
              <a:rPr lang="en-US" sz="2800" b="0" i="0" u="none" strike="noStrike" baseline="0" dirty="0">
                <a:solidFill>
                  <a:schemeClr val="tx1"/>
                </a:solidFill>
                <a:latin typeface="Times New Roman" panose="02020603050405020304" pitchFamily="18" charset="0"/>
              </a:rPr>
              <a:t>is a science that combines the techniques of</a:t>
            </a:r>
          </a:p>
          <a:p>
            <a:pPr algn="l"/>
            <a:r>
              <a:rPr lang="en-US" sz="2800" b="0" i="0" u="none" strike="noStrike" baseline="0" dirty="0">
                <a:solidFill>
                  <a:schemeClr val="tx1"/>
                </a:solidFill>
                <a:latin typeface="Times New Roman" panose="02020603050405020304" pitchFamily="18" charset="0"/>
              </a:rPr>
              <a:t>biochemistry and histology in the study of the chemical</a:t>
            </a:r>
          </a:p>
          <a:p>
            <a:pPr algn="l"/>
            <a:r>
              <a:rPr lang="en-US" sz="2800" b="0" i="0" u="none" strike="noStrike" baseline="0" dirty="0">
                <a:solidFill>
                  <a:schemeClr val="tx1"/>
                </a:solidFill>
                <a:latin typeface="Times New Roman" panose="02020603050405020304" pitchFamily="18" charset="0"/>
              </a:rPr>
              <a:t>constitution of tissues and cells. </a:t>
            </a:r>
          </a:p>
          <a:p>
            <a:pPr algn="l"/>
            <a:r>
              <a:rPr lang="en-US" sz="2400" b="1" i="0" u="none" strike="noStrike" baseline="0" dirty="0">
                <a:solidFill>
                  <a:schemeClr val="accent3">
                    <a:lumMod val="75000"/>
                  </a:schemeClr>
                </a:solidFill>
                <a:latin typeface="Times New Roman" panose="02020603050405020304" pitchFamily="18" charset="0"/>
              </a:rPr>
              <a:t>IHC</a:t>
            </a:r>
            <a:r>
              <a:rPr lang="en-US" sz="2400" b="0" i="0" u="none" strike="noStrike" baseline="0" dirty="0">
                <a:solidFill>
                  <a:schemeClr val="accent3">
                    <a:lumMod val="75000"/>
                  </a:schemeClr>
                </a:solidFill>
                <a:latin typeface="Times New Roman" panose="02020603050405020304" pitchFamily="18" charset="0"/>
              </a:rPr>
              <a:t> </a:t>
            </a:r>
            <a:r>
              <a:rPr lang="en-US" sz="3200" b="0" i="0" u="none" strike="noStrike" baseline="0" dirty="0">
                <a:solidFill>
                  <a:schemeClr val="tx1"/>
                </a:solidFill>
                <a:latin typeface="Times New Roman" panose="02020603050405020304" pitchFamily="18" charset="0"/>
              </a:rPr>
              <a:t>is a technique for identifying</a:t>
            </a:r>
            <a:r>
              <a:rPr lang="en-US" sz="3200" b="0" i="0" u="none" strike="noStrike" dirty="0">
                <a:solidFill>
                  <a:schemeClr val="tx1"/>
                </a:solidFill>
                <a:latin typeface="Times New Roman" panose="02020603050405020304" pitchFamily="18" charset="0"/>
              </a:rPr>
              <a:t> </a:t>
            </a:r>
            <a:r>
              <a:rPr lang="en-US" sz="3200" b="0" i="0" u="none" strike="noStrike" baseline="0" dirty="0">
                <a:solidFill>
                  <a:schemeClr val="tx1"/>
                </a:solidFill>
                <a:latin typeface="Times New Roman" panose="02020603050405020304" pitchFamily="18" charset="0"/>
              </a:rPr>
              <a:t>cellular or tissue constituents (antigens) by means of </a:t>
            </a:r>
            <a:r>
              <a:rPr lang="en-US" sz="3200" b="0" i="0" u="none" strike="noStrike" baseline="0" dirty="0" err="1">
                <a:solidFill>
                  <a:schemeClr val="tx1"/>
                </a:solidFill>
                <a:latin typeface="Times New Roman" panose="02020603050405020304" pitchFamily="18" charset="0"/>
              </a:rPr>
              <a:t>antigen_antibody</a:t>
            </a:r>
            <a:r>
              <a:rPr lang="en-US" sz="3200" dirty="0">
                <a:solidFill>
                  <a:schemeClr val="tx1"/>
                </a:solidFill>
                <a:latin typeface="Times New Roman" panose="02020603050405020304" pitchFamily="18" charset="0"/>
              </a:rPr>
              <a:t> </a:t>
            </a:r>
            <a:r>
              <a:rPr lang="en-US" sz="3200" b="0" i="0" u="none" strike="noStrike" baseline="0" dirty="0">
                <a:solidFill>
                  <a:schemeClr val="tx1"/>
                </a:solidFill>
                <a:latin typeface="Times New Roman" panose="02020603050405020304" pitchFamily="18" charset="0"/>
              </a:rPr>
              <a:t>interactions, the site of antibody being identified</a:t>
            </a:r>
            <a:r>
              <a:rPr lang="en-US" sz="3200" b="0" i="0" u="none" strike="noStrike" dirty="0">
                <a:solidFill>
                  <a:schemeClr val="tx1"/>
                </a:solidFill>
                <a:latin typeface="Times New Roman" panose="02020603050405020304" pitchFamily="18" charset="0"/>
              </a:rPr>
              <a:t> </a:t>
            </a:r>
            <a:r>
              <a:rPr lang="en-US" sz="3200" b="0" i="0" u="none" strike="noStrike" baseline="0" dirty="0">
                <a:solidFill>
                  <a:schemeClr val="tx1"/>
                </a:solidFill>
                <a:latin typeface="Times New Roman" panose="02020603050405020304" pitchFamily="18" charset="0"/>
              </a:rPr>
              <a:t>either by direct labeling of the antibody, or by use of secondary</a:t>
            </a:r>
            <a:r>
              <a:rPr lang="en-US" sz="3200" b="0" i="0" u="none" strike="noStrike" dirty="0">
                <a:solidFill>
                  <a:schemeClr val="tx1"/>
                </a:solidFill>
                <a:latin typeface="Times New Roman" panose="02020603050405020304" pitchFamily="18" charset="0"/>
              </a:rPr>
              <a:t> </a:t>
            </a:r>
            <a:r>
              <a:rPr lang="en-US" sz="3200" b="0" i="0" u="none" strike="noStrike" baseline="0" dirty="0">
                <a:solidFill>
                  <a:schemeClr val="tx1"/>
                </a:solidFill>
                <a:latin typeface="Times New Roman" panose="02020603050405020304" pitchFamily="18" charset="0"/>
              </a:rPr>
              <a:t>labeling method.</a:t>
            </a:r>
            <a:endParaRPr lang="en-US" sz="2400" dirty="0">
              <a:solidFill>
                <a:schemeClr val="tx1"/>
              </a:solidFill>
            </a:endParaRPr>
          </a:p>
        </p:txBody>
      </p:sp>
    </p:spTree>
    <p:extLst>
      <p:ext uri="{BB962C8B-B14F-4D97-AF65-F5344CB8AC3E}">
        <p14:creationId xmlns:p14="http://schemas.microsoft.com/office/powerpoint/2010/main" val="317761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Endogenous </a:t>
            </a:r>
            <a:r>
              <a:rPr lang="en-US" dirty="0" err="1"/>
              <a:t>peroxidase</a:t>
            </a:r>
            <a:r>
              <a:rPr lang="en-US" dirty="0"/>
              <a:t> Blocking</a:t>
            </a:r>
            <a:endParaRPr lang="ar-IQ" dirty="0"/>
          </a:p>
        </p:txBody>
      </p:sp>
      <p:pic>
        <p:nvPicPr>
          <p:cNvPr id="7170" name="Picture 2"/>
          <p:cNvPicPr>
            <a:picLocks noGrp="1" noChangeAspect="1" noChangeArrowheads="1"/>
          </p:cNvPicPr>
          <p:nvPr>
            <p:ph idx="1"/>
          </p:nvPr>
        </p:nvPicPr>
        <p:blipFill>
          <a:blip r:embed="rId2"/>
          <a:srcRect/>
          <a:stretch>
            <a:fillRect/>
          </a:stretch>
        </p:blipFill>
        <p:spPr bwMode="auto">
          <a:xfrm>
            <a:off x="2093665" y="1600201"/>
            <a:ext cx="8004671" cy="4525963"/>
          </a:xfrm>
          <a:prstGeom prst="rect">
            <a:avLst/>
          </a:prstGeom>
          <a:noFill/>
          <a:ln w="9525">
            <a:noFill/>
            <a:miter lim="800000"/>
            <a:headEnd/>
            <a:tailEnd/>
          </a:ln>
          <a:effectLst/>
        </p:spPr>
      </p:pic>
    </p:spTree>
    <p:extLst>
      <p:ext uri="{BB962C8B-B14F-4D97-AF65-F5344CB8AC3E}">
        <p14:creationId xmlns:p14="http://schemas.microsoft.com/office/powerpoint/2010/main" val="635354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711" y="286124"/>
            <a:ext cx="8596668" cy="1320800"/>
          </a:xfrm>
        </p:spPr>
        <p:txBody>
          <a:bodyPr/>
          <a:lstStyle/>
          <a:p>
            <a:r>
              <a:rPr lang="en-US" b="1" dirty="0">
                <a:solidFill>
                  <a:schemeClr val="accent2"/>
                </a:solidFill>
              </a:rPr>
              <a:t>     Antibody selection and validation</a:t>
            </a:r>
            <a:br>
              <a:rPr lang="en-US" b="1" dirty="0">
                <a:solidFill>
                  <a:srgbClr val="FF0000"/>
                </a:solidFill>
              </a:rPr>
            </a:br>
            <a:endParaRPr lang="en-US" dirty="0">
              <a:solidFill>
                <a:srgbClr val="FF0000"/>
              </a:solidFill>
            </a:endParaRPr>
          </a:p>
        </p:txBody>
      </p:sp>
      <p:sp>
        <p:nvSpPr>
          <p:cNvPr id="3" name="Content Placeholder 2"/>
          <p:cNvSpPr>
            <a:spLocks noGrp="1"/>
          </p:cNvSpPr>
          <p:nvPr>
            <p:ph idx="1"/>
          </p:nvPr>
        </p:nvSpPr>
        <p:spPr>
          <a:xfrm>
            <a:off x="107576" y="1219201"/>
            <a:ext cx="11407089" cy="5477434"/>
          </a:xfrm>
        </p:spPr>
        <p:txBody>
          <a:bodyPr>
            <a:normAutofit fontScale="62500" lnSpcReduction="20000"/>
          </a:bodyPr>
          <a:lstStyle/>
          <a:p>
            <a:pPr marL="0" indent="0">
              <a:buNone/>
            </a:pPr>
            <a:r>
              <a:rPr lang="en-US" sz="2000" dirty="0">
                <a:solidFill>
                  <a:schemeClr val="tx1"/>
                </a:solidFill>
              </a:rPr>
              <a:t>                            </a:t>
            </a:r>
          </a:p>
          <a:p>
            <a:pPr algn="ctr"/>
            <a:endParaRPr lang="en-US" sz="2000" dirty="0">
              <a:solidFill>
                <a:schemeClr val="tx1"/>
              </a:solidFill>
            </a:endParaRPr>
          </a:p>
          <a:p>
            <a:pPr marL="0" indent="0" algn="ctr">
              <a:buNone/>
            </a:pPr>
            <a:r>
              <a:rPr lang="en-US" sz="2000" dirty="0">
                <a:solidFill>
                  <a:schemeClr val="tx1"/>
                </a:solidFill>
              </a:rPr>
              <a:t> </a:t>
            </a:r>
          </a:p>
          <a:p>
            <a:pPr marL="0" indent="0" algn="ctr">
              <a:buNone/>
            </a:pPr>
            <a:endParaRPr lang="en-US" sz="3400" dirty="0">
              <a:solidFill>
                <a:schemeClr val="tx1"/>
              </a:solidFill>
            </a:endParaRPr>
          </a:p>
          <a:p>
            <a:pPr marL="0" indent="0" algn="ctr">
              <a:buNone/>
            </a:pPr>
            <a:r>
              <a:rPr lang="en-US" sz="3400" dirty="0">
                <a:solidFill>
                  <a:schemeClr val="tx1"/>
                </a:solidFill>
              </a:rPr>
              <a:t>are obtained from experimental animals through repetitive stimulation of antigen. These antibodies bind to multiple different epitopes in a single antigen. </a:t>
            </a:r>
          </a:p>
          <a:p>
            <a:pPr marL="0" indent="0">
              <a:buNone/>
            </a:pPr>
            <a:endParaRPr lang="en-US" sz="3600" b="1" dirty="0">
              <a:solidFill>
                <a:schemeClr val="accent2"/>
              </a:solidFill>
            </a:endParaRPr>
          </a:p>
          <a:p>
            <a:pPr marL="0" indent="0">
              <a:buNone/>
            </a:pPr>
            <a:endParaRPr lang="en-US" sz="3600" b="1" dirty="0">
              <a:solidFill>
                <a:schemeClr val="accent2"/>
              </a:solidFill>
            </a:endParaRPr>
          </a:p>
          <a:p>
            <a:endParaRPr lang="en-US" sz="2400" dirty="0">
              <a:solidFill>
                <a:schemeClr val="tx2"/>
              </a:solidFill>
            </a:endParaRPr>
          </a:p>
          <a:p>
            <a:endParaRPr lang="en-US" sz="2400" dirty="0">
              <a:solidFill>
                <a:schemeClr val="tx2"/>
              </a:solidFill>
            </a:endParaRPr>
          </a:p>
          <a:p>
            <a:endParaRPr lang="en-US" sz="2400" dirty="0">
              <a:solidFill>
                <a:schemeClr val="tx2"/>
              </a:solidFill>
            </a:endParaRPr>
          </a:p>
          <a:p>
            <a:pPr marL="0" indent="0">
              <a:buNone/>
            </a:pPr>
            <a:r>
              <a:rPr lang="en-US" sz="3800" dirty="0">
                <a:solidFill>
                  <a:schemeClr val="tx2"/>
                </a:solidFill>
              </a:rPr>
              <a:t>react to a single epitope in an antigen. They are obtained from a single clone of hybridoma, which produces </a:t>
            </a:r>
            <a:r>
              <a:rPr lang="en-US" sz="3800" dirty="0" err="1">
                <a:solidFill>
                  <a:schemeClr val="tx2"/>
                </a:solidFill>
              </a:rPr>
              <a:t>antibodies.Recently</a:t>
            </a:r>
            <a:r>
              <a:rPr lang="en-US" sz="3800" dirty="0">
                <a:solidFill>
                  <a:schemeClr val="tx2"/>
                </a:solidFill>
              </a:rPr>
              <a:t>, monoclonal antibodies from rabbit or chicken have been introduced. These antibodies may give a better IHC results for antigens that are difficult to stain.</a:t>
            </a:r>
          </a:p>
          <a:p>
            <a:endParaRPr lang="en-US" dirty="0">
              <a:solidFill>
                <a:schemeClr val="accent4"/>
              </a:solidFill>
            </a:endParaRPr>
          </a:p>
        </p:txBody>
      </p:sp>
      <p:sp>
        <p:nvSpPr>
          <p:cNvPr id="4" name="Oval 3">
            <a:extLst>
              <a:ext uri="{FF2B5EF4-FFF2-40B4-BE49-F238E27FC236}">
                <a16:creationId xmlns:a16="http://schemas.microsoft.com/office/drawing/2014/main" id="{09DBEC18-4631-315D-B203-E5558CB0C637}"/>
              </a:ext>
            </a:extLst>
          </p:cNvPr>
          <p:cNvSpPr/>
          <p:nvPr/>
        </p:nvSpPr>
        <p:spPr>
          <a:xfrm>
            <a:off x="2917998" y="1157942"/>
            <a:ext cx="4598894" cy="13133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solidFill>
              </a:rPr>
              <a:t>Polyclonal antibodies</a:t>
            </a:r>
            <a:endParaRPr lang="en-US" sz="2400" dirty="0">
              <a:solidFill>
                <a:schemeClr val="accent5"/>
              </a:solidFill>
            </a:endParaRPr>
          </a:p>
        </p:txBody>
      </p:sp>
      <p:sp>
        <p:nvSpPr>
          <p:cNvPr id="5" name="Oval 4">
            <a:extLst>
              <a:ext uri="{FF2B5EF4-FFF2-40B4-BE49-F238E27FC236}">
                <a16:creationId xmlns:a16="http://schemas.microsoft.com/office/drawing/2014/main" id="{77069F09-67A0-A6CF-59DB-3B0397BC9F0E}"/>
              </a:ext>
            </a:extLst>
          </p:cNvPr>
          <p:cNvSpPr/>
          <p:nvPr/>
        </p:nvSpPr>
        <p:spPr>
          <a:xfrm>
            <a:off x="3962400" y="406997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EF6A37A-2CDB-4963-9C2D-67529BE72513}"/>
              </a:ext>
            </a:extLst>
          </p:cNvPr>
          <p:cNvSpPr/>
          <p:nvPr/>
        </p:nvSpPr>
        <p:spPr>
          <a:xfrm>
            <a:off x="2443139" y="3270624"/>
            <a:ext cx="5334000" cy="13133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accent5"/>
                </a:solidFill>
              </a:rPr>
              <a:t>monoclonal antibodies</a:t>
            </a:r>
          </a:p>
        </p:txBody>
      </p:sp>
      <p:pic>
        <p:nvPicPr>
          <p:cNvPr id="8" name="Picture 7">
            <a:extLst>
              <a:ext uri="{FF2B5EF4-FFF2-40B4-BE49-F238E27FC236}">
                <a16:creationId xmlns:a16="http://schemas.microsoft.com/office/drawing/2014/main" id="{54366C1C-402F-A420-2972-52BFD65FDE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5178" y="0"/>
            <a:ext cx="2846821" cy="2205318"/>
          </a:xfrm>
          <a:prstGeom prst="rect">
            <a:avLst/>
          </a:prstGeom>
        </p:spPr>
      </p:pic>
    </p:spTree>
    <p:extLst>
      <p:ext uri="{BB962C8B-B14F-4D97-AF65-F5344CB8AC3E}">
        <p14:creationId xmlns:p14="http://schemas.microsoft.com/office/powerpoint/2010/main" val="362415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Monoclonal Vs polyclonal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16573114"/>
              </p:ext>
            </p:extLst>
          </p:nvPr>
        </p:nvGraphicFramePr>
        <p:xfrm>
          <a:off x="412376" y="1237129"/>
          <a:ext cx="10717305" cy="5011268"/>
        </p:xfrm>
        <a:graphic>
          <a:graphicData uri="http://schemas.openxmlformats.org/drawingml/2006/table">
            <a:tbl>
              <a:tblPr/>
              <a:tblGrid>
                <a:gridCol w="3572435">
                  <a:extLst>
                    <a:ext uri="{9D8B030D-6E8A-4147-A177-3AD203B41FA5}">
                      <a16:colId xmlns:a16="http://schemas.microsoft.com/office/drawing/2014/main" val="20000"/>
                    </a:ext>
                  </a:extLst>
                </a:gridCol>
                <a:gridCol w="3572435">
                  <a:extLst>
                    <a:ext uri="{9D8B030D-6E8A-4147-A177-3AD203B41FA5}">
                      <a16:colId xmlns:a16="http://schemas.microsoft.com/office/drawing/2014/main" val="20001"/>
                    </a:ext>
                  </a:extLst>
                </a:gridCol>
                <a:gridCol w="3572435">
                  <a:extLst>
                    <a:ext uri="{9D8B030D-6E8A-4147-A177-3AD203B41FA5}">
                      <a16:colId xmlns:a16="http://schemas.microsoft.com/office/drawing/2014/main" val="20002"/>
                    </a:ext>
                  </a:extLst>
                </a:gridCol>
              </a:tblGrid>
              <a:tr h="669549">
                <a:tc>
                  <a:txBody>
                    <a:bodyPr/>
                    <a:lstStyle/>
                    <a:p>
                      <a:pPr algn="l" latinLnBrk="0"/>
                      <a:r>
                        <a:rPr lang="en-US" dirty="0">
                          <a:effectLst/>
                        </a:rPr>
                        <a:t>Antibody</a:t>
                      </a:r>
                    </a:p>
                  </a:txBody>
                  <a:tcPr marL="47625" marR="47625" marT="47625" marB="47625" anchor="ctr">
                    <a:lnL>
                      <a:noFill/>
                    </a:lnL>
                    <a:lnR>
                      <a:noFill/>
                    </a:lnR>
                    <a:lnT>
                      <a:noFill/>
                    </a:lnT>
                    <a:lnB>
                      <a:noFill/>
                    </a:lnB>
                    <a:solidFill>
                      <a:srgbClr val="CCDDFF"/>
                    </a:solidFill>
                  </a:tcPr>
                </a:tc>
                <a:tc>
                  <a:txBody>
                    <a:bodyPr/>
                    <a:lstStyle/>
                    <a:p>
                      <a:pPr algn="ctr" latinLnBrk="0"/>
                      <a:r>
                        <a:rPr lang="en-US">
                          <a:effectLst/>
                        </a:rPr>
                        <a:t>Advantages</a:t>
                      </a:r>
                    </a:p>
                  </a:txBody>
                  <a:tcPr marL="47625" marR="47625" marT="47625" marB="47625" anchor="ctr">
                    <a:lnL>
                      <a:noFill/>
                    </a:lnL>
                    <a:lnR>
                      <a:noFill/>
                    </a:lnR>
                    <a:lnT>
                      <a:noFill/>
                    </a:lnT>
                    <a:lnB>
                      <a:noFill/>
                    </a:lnB>
                    <a:solidFill>
                      <a:srgbClr val="CCDDFF"/>
                    </a:solidFill>
                  </a:tcPr>
                </a:tc>
                <a:tc>
                  <a:txBody>
                    <a:bodyPr/>
                    <a:lstStyle/>
                    <a:p>
                      <a:pPr algn="ctr" latinLnBrk="0"/>
                      <a:r>
                        <a:rPr lang="en-US">
                          <a:effectLst/>
                        </a:rPr>
                        <a:t>Disadvantages</a:t>
                      </a:r>
                    </a:p>
                  </a:txBody>
                  <a:tcPr marL="47625" marR="47625" marT="47625" marB="47625" anchor="ctr">
                    <a:lnL>
                      <a:noFill/>
                    </a:lnL>
                    <a:lnR>
                      <a:noFill/>
                    </a:lnR>
                    <a:lnT>
                      <a:noFill/>
                    </a:lnT>
                    <a:lnB>
                      <a:noFill/>
                    </a:lnB>
                    <a:solidFill>
                      <a:srgbClr val="CCDDFF"/>
                    </a:solidFill>
                  </a:tcPr>
                </a:tc>
                <a:extLst>
                  <a:ext uri="{0D108BD9-81ED-4DB2-BD59-A6C34878D82A}">
                    <a16:rowId xmlns:a16="http://schemas.microsoft.com/office/drawing/2014/main" val="10000"/>
                  </a:ext>
                </a:extLst>
              </a:tr>
              <a:tr h="1166536">
                <a:tc>
                  <a:txBody>
                    <a:bodyPr/>
                    <a:lstStyle/>
                    <a:p>
                      <a:pPr algn="l" latinLnBrk="0"/>
                      <a:r>
                        <a:rPr lang="en-US" b="1" dirty="0">
                          <a:solidFill>
                            <a:srgbClr val="FF0000"/>
                          </a:solidFill>
                          <a:effectLst/>
                        </a:rPr>
                        <a:t>Monoclonal</a:t>
                      </a:r>
                    </a:p>
                  </a:txBody>
                  <a:tcPr marL="47625" marR="47625" marT="47625" marB="47625">
                    <a:lnL>
                      <a:noFill/>
                    </a:lnL>
                    <a:lnR>
                      <a:noFill/>
                    </a:lnR>
                    <a:lnT>
                      <a:noFill/>
                    </a:lnT>
                    <a:lnB>
                      <a:noFill/>
                    </a:lnB>
                    <a:solidFill>
                      <a:srgbClr val="FFFFFF"/>
                    </a:solidFill>
                  </a:tcPr>
                </a:tc>
                <a:tc>
                  <a:txBody>
                    <a:bodyPr/>
                    <a:lstStyle/>
                    <a:p>
                      <a:pPr algn="l" latinLnBrk="0"/>
                      <a:r>
                        <a:rPr lang="en-US" dirty="0">
                          <a:solidFill>
                            <a:schemeClr val="tx1"/>
                          </a:solidFill>
                          <a:effectLst/>
                        </a:rPr>
                        <a:t>Great epitope specificity and lower background</a:t>
                      </a:r>
                    </a:p>
                  </a:txBody>
                  <a:tcPr marL="47625" marR="47625" marT="47625" marB="47625">
                    <a:lnL>
                      <a:noFill/>
                    </a:lnL>
                    <a:lnR>
                      <a:noFill/>
                    </a:lnR>
                    <a:lnT>
                      <a:noFill/>
                    </a:lnT>
                    <a:lnB>
                      <a:noFill/>
                    </a:lnB>
                    <a:solidFill>
                      <a:schemeClr val="accent4">
                        <a:lumMod val="60000"/>
                        <a:lumOff val="40000"/>
                      </a:schemeClr>
                    </a:solidFill>
                  </a:tcPr>
                </a:tc>
                <a:tc rowSpan="2">
                  <a:txBody>
                    <a:bodyPr/>
                    <a:lstStyle/>
                    <a:p>
                      <a:pPr algn="l" latinLnBrk="0"/>
                      <a:r>
                        <a:rPr lang="en-US" dirty="0">
                          <a:solidFill>
                            <a:schemeClr val="tx1"/>
                          </a:solidFill>
                          <a:effectLst/>
                        </a:rPr>
                        <a:t>Less sensitivity or reactivity to masked epitope in a formalin fixed paraffin embedded sample</a:t>
                      </a:r>
                    </a:p>
                  </a:txBody>
                  <a:tcPr marL="47625" marR="47625" marT="47625" marB="47625">
                    <a:lnL>
                      <a:noFill/>
                    </a:lnL>
                    <a:lnR>
                      <a:noFill/>
                    </a:lnR>
                    <a:lnT>
                      <a:noFill/>
                    </a:lnT>
                    <a:lnB>
                      <a:noFill/>
                    </a:lnB>
                    <a:solidFill>
                      <a:schemeClr val="accent4">
                        <a:lumMod val="60000"/>
                        <a:lumOff val="40000"/>
                      </a:schemeClr>
                    </a:solidFill>
                  </a:tcPr>
                </a:tc>
                <a:extLst>
                  <a:ext uri="{0D108BD9-81ED-4DB2-BD59-A6C34878D82A}">
                    <a16:rowId xmlns:a16="http://schemas.microsoft.com/office/drawing/2014/main" val="10001"/>
                  </a:ext>
                </a:extLst>
              </a:tr>
              <a:tr h="669549">
                <a:tc>
                  <a:txBody>
                    <a:bodyPr/>
                    <a:lstStyle/>
                    <a:p>
                      <a:pPr algn="l" latinLnBrk="0"/>
                      <a:endParaRPr lang="en-US">
                        <a:effectLst/>
                      </a:endParaRPr>
                    </a:p>
                  </a:txBody>
                  <a:tcPr marL="47625" marR="47625" marT="47625" marB="47625">
                    <a:lnL>
                      <a:noFill/>
                    </a:lnL>
                    <a:lnR>
                      <a:noFill/>
                    </a:lnR>
                    <a:lnT>
                      <a:noFill/>
                    </a:lnT>
                    <a:lnB>
                      <a:noFill/>
                    </a:lnB>
                    <a:solidFill>
                      <a:srgbClr val="FFFFFF"/>
                    </a:solidFill>
                  </a:tcPr>
                </a:tc>
                <a:tc>
                  <a:txBody>
                    <a:bodyPr/>
                    <a:lstStyle/>
                    <a:p>
                      <a:pPr algn="l" latinLnBrk="0"/>
                      <a:r>
                        <a:rPr lang="en-US" dirty="0">
                          <a:solidFill>
                            <a:schemeClr val="tx1"/>
                          </a:solidFill>
                          <a:effectLst/>
                        </a:rPr>
                        <a:t>Better reproducibility</a:t>
                      </a:r>
                    </a:p>
                  </a:txBody>
                  <a:tcPr marL="47625" marR="47625" marT="47625" marB="47625">
                    <a:lnL>
                      <a:noFill/>
                    </a:lnL>
                    <a:lnR>
                      <a:noFill/>
                    </a:lnR>
                    <a:lnT>
                      <a:noFill/>
                    </a:lnT>
                    <a:lnB>
                      <a:noFill/>
                    </a:lnB>
                    <a:solidFill>
                      <a:schemeClr val="accent4">
                        <a:lumMod val="60000"/>
                        <a:lumOff val="40000"/>
                      </a:schemeClr>
                    </a:solidFill>
                  </a:tcPr>
                </a:tc>
                <a:tc vMerge="1">
                  <a:txBody>
                    <a:bodyPr/>
                    <a:lstStyle/>
                    <a:p>
                      <a:endParaRPr lang="en-US"/>
                    </a:p>
                  </a:txBody>
                  <a:tcPr/>
                </a:tc>
                <a:extLst>
                  <a:ext uri="{0D108BD9-81ED-4DB2-BD59-A6C34878D82A}">
                    <a16:rowId xmlns:a16="http://schemas.microsoft.com/office/drawing/2014/main" val="10002"/>
                  </a:ext>
                </a:extLst>
              </a:tr>
              <a:tr h="669549">
                <a:tc>
                  <a:txBody>
                    <a:bodyPr/>
                    <a:lstStyle/>
                    <a:p>
                      <a:pPr algn="l" latinLnBrk="0"/>
                      <a:r>
                        <a:rPr lang="en-US" b="1" dirty="0">
                          <a:solidFill>
                            <a:srgbClr val="FF0000"/>
                          </a:solidFill>
                          <a:effectLst/>
                        </a:rPr>
                        <a:t>Polyclonal</a:t>
                      </a:r>
                    </a:p>
                  </a:txBody>
                  <a:tcPr marL="47625" marR="47625" marT="47625" marB="47625">
                    <a:lnL>
                      <a:noFill/>
                    </a:lnL>
                    <a:lnR>
                      <a:noFill/>
                    </a:lnR>
                    <a:lnT>
                      <a:noFill/>
                    </a:lnT>
                    <a:lnB>
                      <a:noFill/>
                    </a:lnB>
                    <a:solidFill>
                      <a:srgbClr val="FFFFFF"/>
                    </a:solidFill>
                  </a:tcPr>
                </a:tc>
                <a:tc rowSpan="3">
                  <a:txBody>
                    <a:bodyPr/>
                    <a:lstStyle/>
                    <a:p>
                      <a:pPr algn="l" latinLnBrk="0"/>
                      <a:r>
                        <a:rPr lang="en-US" dirty="0">
                          <a:effectLst/>
                        </a:rPr>
                        <a:t>Higher sensitivity (recognizing multiple epitopes)</a:t>
                      </a:r>
                    </a:p>
                  </a:txBody>
                  <a:tcPr marL="47625" marR="47625" marT="47625" marB="47625">
                    <a:lnL>
                      <a:noFill/>
                    </a:lnL>
                    <a:lnR>
                      <a:noFill/>
                    </a:lnR>
                    <a:lnT>
                      <a:noFill/>
                    </a:lnT>
                    <a:lnB>
                      <a:noFill/>
                    </a:lnB>
                    <a:solidFill>
                      <a:schemeClr val="accent2">
                        <a:lumMod val="40000"/>
                        <a:lumOff val="60000"/>
                      </a:schemeClr>
                    </a:solidFill>
                  </a:tcPr>
                </a:tc>
                <a:tc>
                  <a:txBody>
                    <a:bodyPr/>
                    <a:lstStyle/>
                    <a:p>
                      <a:pPr algn="l" latinLnBrk="0"/>
                      <a:r>
                        <a:rPr lang="en-US" dirty="0">
                          <a:effectLst/>
                        </a:rPr>
                        <a:t>Lesser reproducibility</a:t>
                      </a:r>
                    </a:p>
                  </a:txBody>
                  <a:tcPr marL="47625" marR="47625" marT="47625" marB="47625">
                    <a:lnL>
                      <a:noFill/>
                    </a:lnL>
                    <a:lnR>
                      <a:noFill/>
                    </a:lnR>
                    <a:lnT>
                      <a:noFill/>
                    </a:lnT>
                    <a:lnB>
                      <a:noFill/>
                    </a:lnB>
                    <a:solidFill>
                      <a:schemeClr val="accent2">
                        <a:lumMod val="40000"/>
                        <a:lumOff val="60000"/>
                      </a:schemeClr>
                    </a:solidFill>
                  </a:tcPr>
                </a:tc>
                <a:extLst>
                  <a:ext uri="{0D108BD9-81ED-4DB2-BD59-A6C34878D82A}">
                    <a16:rowId xmlns:a16="http://schemas.microsoft.com/office/drawing/2014/main" val="10003"/>
                  </a:ext>
                </a:extLst>
              </a:tr>
              <a:tr h="1166536">
                <a:tc>
                  <a:txBody>
                    <a:bodyPr/>
                    <a:lstStyle/>
                    <a:p>
                      <a:pPr algn="l" latinLnBrk="0"/>
                      <a:endParaRPr lang="en-US">
                        <a:effectLst/>
                      </a:endParaRPr>
                    </a:p>
                  </a:txBody>
                  <a:tcPr marL="47625" marR="47625" marT="47625" marB="47625">
                    <a:lnL>
                      <a:noFill/>
                    </a:lnL>
                    <a:lnR>
                      <a:noFill/>
                    </a:lnR>
                    <a:lnT>
                      <a:noFill/>
                    </a:lnT>
                    <a:lnB>
                      <a:noFill/>
                    </a:lnB>
                    <a:solidFill>
                      <a:srgbClr val="FFFFFF"/>
                    </a:solidFill>
                  </a:tcPr>
                </a:tc>
                <a:tc vMerge="1">
                  <a:txBody>
                    <a:bodyPr/>
                    <a:lstStyle/>
                    <a:p>
                      <a:endParaRPr lang="en-US"/>
                    </a:p>
                  </a:txBody>
                  <a:tcPr/>
                </a:tc>
                <a:tc>
                  <a:txBody>
                    <a:bodyPr/>
                    <a:lstStyle/>
                    <a:p>
                      <a:pPr algn="l" latinLnBrk="0"/>
                      <a:r>
                        <a:rPr lang="en-US" dirty="0">
                          <a:effectLst/>
                        </a:rPr>
                        <a:t>Higher background due to natural antibodies</a:t>
                      </a:r>
                    </a:p>
                  </a:txBody>
                  <a:tcPr marL="47625" marR="47625" marT="47625" marB="47625">
                    <a:lnL>
                      <a:noFill/>
                    </a:lnL>
                    <a:lnR>
                      <a:noFill/>
                    </a:lnR>
                    <a:lnT>
                      <a:noFill/>
                    </a:lnT>
                    <a:lnB>
                      <a:noFill/>
                    </a:lnB>
                    <a:solidFill>
                      <a:schemeClr val="accent2">
                        <a:lumMod val="40000"/>
                        <a:lumOff val="60000"/>
                      </a:schemeClr>
                    </a:solidFill>
                  </a:tcPr>
                </a:tc>
                <a:extLst>
                  <a:ext uri="{0D108BD9-81ED-4DB2-BD59-A6C34878D82A}">
                    <a16:rowId xmlns:a16="http://schemas.microsoft.com/office/drawing/2014/main" val="10004"/>
                  </a:ext>
                </a:extLst>
              </a:tr>
              <a:tr h="669549">
                <a:tc>
                  <a:txBody>
                    <a:bodyPr/>
                    <a:lstStyle/>
                    <a:p>
                      <a:pPr algn="l" latinLnBrk="0"/>
                      <a:endParaRPr lang="en-US">
                        <a:effectLst/>
                      </a:endParaRPr>
                    </a:p>
                  </a:txBody>
                  <a:tcPr marL="47625" marR="47625" marT="47625" marB="47625">
                    <a:lnL>
                      <a:noFill/>
                    </a:lnL>
                    <a:lnR>
                      <a:noFill/>
                    </a:lnR>
                    <a:lnT>
                      <a:noFill/>
                    </a:lnT>
                    <a:lnB>
                      <a:noFill/>
                    </a:lnB>
                    <a:solidFill>
                      <a:srgbClr val="FFFFFF"/>
                    </a:solidFill>
                  </a:tcPr>
                </a:tc>
                <a:tc vMerge="1">
                  <a:txBody>
                    <a:bodyPr/>
                    <a:lstStyle/>
                    <a:p>
                      <a:endParaRPr lang="en-US"/>
                    </a:p>
                  </a:txBody>
                  <a:tcPr/>
                </a:tc>
                <a:tc>
                  <a:txBody>
                    <a:bodyPr/>
                    <a:lstStyle/>
                    <a:p>
                      <a:pPr algn="l" latinLnBrk="0"/>
                      <a:endParaRPr lang="en-US" dirty="0">
                        <a:effectLst/>
                      </a:endParaRPr>
                    </a:p>
                  </a:txBody>
                  <a:tcPr marL="47625" marR="47625" marT="47625" marB="47625">
                    <a:lnL>
                      <a:noFill/>
                    </a:lnL>
                    <a:lnR>
                      <a:noFill/>
                    </a:lnR>
                    <a:lnT>
                      <a:noFill/>
                    </a:lnT>
                    <a:lnB>
                      <a:noFill/>
                    </a:lnB>
                    <a:solidFill>
                      <a:schemeClr val="accent2">
                        <a:lumMod val="40000"/>
                        <a:lumOff val="6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617843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solidFill>
              </a:rPr>
              <a:t>Detection system</a:t>
            </a:r>
            <a:br>
              <a:rPr lang="en-US" b="1" dirty="0">
                <a:solidFill>
                  <a:srgbClr val="FF0000"/>
                </a:solidFill>
              </a:rPr>
            </a:br>
            <a:endParaRPr lang="en-US" dirty="0">
              <a:solidFill>
                <a:srgbClr val="FF0000"/>
              </a:solidFill>
            </a:endParaRPr>
          </a:p>
        </p:txBody>
      </p:sp>
      <p:sp>
        <p:nvSpPr>
          <p:cNvPr id="3" name="Content Placeholder 2"/>
          <p:cNvSpPr>
            <a:spLocks noGrp="1"/>
          </p:cNvSpPr>
          <p:nvPr>
            <p:ph idx="1"/>
          </p:nvPr>
        </p:nvSpPr>
        <p:spPr>
          <a:xfrm>
            <a:off x="116541" y="1497107"/>
            <a:ext cx="11035553" cy="4544256"/>
          </a:xfrm>
        </p:spPr>
        <p:txBody>
          <a:bodyPr>
            <a:normAutofit fontScale="62500" lnSpcReduction="20000"/>
          </a:bodyPr>
          <a:lstStyle/>
          <a:p>
            <a:pPr marL="0" indent="0">
              <a:buNone/>
            </a:pPr>
            <a:r>
              <a:rPr lang="en-US" sz="4500" b="1" dirty="0">
                <a:solidFill>
                  <a:schemeClr val="tx1"/>
                </a:solidFill>
              </a:rPr>
              <a:t>Commonly used detection systems are as follows: </a:t>
            </a:r>
          </a:p>
          <a:p>
            <a:pPr marL="0" indent="0">
              <a:buNone/>
            </a:pPr>
            <a:endParaRPr lang="en-US" dirty="0">
              <a:solidFill>
                <a:schemeClr val="tx1"/>
              </a:solidFill>
            </a:endParaRPr>
          </a:p>
          <a:p>
            <a:r>
              <a:rPr lang="en-US" sz="3600" b="1" dirty="0">
                <a:solidFill>
                  <a:schemeClr val="accent2"/>
                </a:solidFill>
              </a:rPr>
              <a:t>Avidin biotin complex method</a:t>
            </a:r>
          </a:p>
          <a:p>
            <a:r>
              <a:rPr lang="en-US" sz="3600" b="1" dirty="0">
                <a:solidFill>
                  <a:schemeClr val="accent2"/>
                </a:solidFill>
              </a:rPr>
              <a:t>Peroxidase based (PAP) method </a:t>
            </a:r>
            <a:r>
              <a:rPr lang="en-US" sz="4400" dirty="0">
                <a:solidFill>
                  <a:schemeClr val="tx1"/>
                </a:solidFill>
              </a:rPr>
              <a:t>is preferred for tissues rich in endogenous peroxidase, such as bone marrow or lymphoid tissue.</a:t>
            </a:r>
            <a:endParaRPr lang="en-US" sz="3600" b="1" dirty="0">
              <a:solidFill>
                <a:schemeClr val="accent2"/>
              </a:solidFill>
            </a:endParaRPr>
          </a:p>
          <a:p>
            <a:r>
              <a:rPr lang="en-US" sz="3600" b="1" dirty="0">
                <a:solidFill>
                  <a:schemeClr val="accent2"/>
                </a:solidFill>
              </a:rPr>
              <a:t>Labeled streptavidin biotin method </a:t>
            </a:r>
          </a:p>
          <a:p>
            <a:r>
              <a:rPr lang="en-US" sz="3600" b="1" dirty="0">
                <a:solidFill>
                  <a:schemeClr val="accent2"/>
                </a:solidFill>
              </a:rPr>
              <a:t>phosphatase anti-phosphatase method (APAAP)</a:t>
            </a:r>
          </a:p>
          <a:p>
            <a:r>
              <a:rPr lang="en-US" sz="3600" b="1" dirty="0">
                <a:solidFill>
                  <a:schemeClr val="accent2"/>
                </a:solidFill>
              </a:rPr>
              <a:t>Polymer-based detection system </a:t>
            </a:r>
          </a:p>
          <a:p>
            <a:r>
              <a:rPr lang="en-US" sz="3600" b="1" dirty="0">
                <a:solidFill>
                  <a:schemeClr val="accent2"/>
                </a:solidFill>
              </a:rPr>
              <a:t>Biotin-free synthetic polymer system </a:t>
            </a:r>
            <a:r>
              <a:rPr lang="en-US" sz="3200" dirty="0">
                <a:solidFill>
                  <a:schemeClr val="accent2"/>
                </a:solidFill>
              </a:rPr>
              <a:t>i</a:t>
            </a:r>
            <a:r>
              <a:rPr lang="en-US" sz="3200" dirty="0">
                <a:solidFill>
                  <a:schemeClr val="accent5"/>
                </a:solidFill>
              </a:rPr>
              <a:t>s recommended for tissues with high endogenous biotin such as liver and kidney.</a:t>
            </a:r>
            <a:endParaRPr lang="en-US" sz="3000" b="1" dirty="0">
              <a:solidFill>
                <a:schemeClr val="accent2"/>
              </a:solidFill>
            </a:endParaRPr>
          </a:p>
          <a:p>
            <a:r>
              <a:rPr lang="en-US" sz="3000" b="1" dirty="0">
                <a:solidFill>
                  <a:schemeClr val="accent2"/>
                </a:solidFill>
              </a:rPr>
              <a:t>Tyramine amplification system. </a:t>
            </a:r>
            <a:r>
              <a:rPr lang="en-US" sz="2600" dirty="0"/>
              <a:t>In comparison to the standard IHC methods, </a:t>
            </a:r>
            <a:r>
              <a:rPr lang="en-US" sz="2600" dirty="0">
                <a:solidFill>
                  <a:srgbClr val="FFC000"/>
                </a:solidFill>
              </a:rPr>
              <a:t>polymeric and tyramine-based amplification methods </a:t>
            </a:r>
            <a:r>
              <a:rPr lang="en-US" sz="2600" dirty="0">
                <a:solidFill>
                  <a:schemeClr val="tx1"/>
                </a:solidFill>
              </a:rPr>
              <a:t>have typically increased sensitivity by at least 50-fold or greater.</a:t>
            </a:r>
          </a:p>
          <a:p>
            <a:endParaRPr lang="en-US" dirty="0"/>
          </a:p>
        </p:txBody>
      </p:sp>
    </p:spTree>
    <p:extLst>
      <p:ext uri="{BB962C8B-B14F-4D97-AF65-F5344CB8AC3E}">
        <p14:creationId xmlns:p14="http://schemas.microsoft.com/office/powerpoint/2010/main" val="349642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z="3600" b="1" i="0" u="none" strike="noStrike" kern="1200" cap="none" spc="0" normalizeH="0" baseline="0" noProof="0" dirty="0">
                <a:ln>
                  <a:noFill/>
                </a:ln>
                <a:solidFill>
                  <a:srgbClr val="54A021"/>
                </a:solidFill>
                <a:effectLst/>
                <a:uLnTx/>
                <a:uFillTx/>
                <a:latin typeface="Trebuchet MS" panose="020B0603020202020204"/>
                <a:ea typeface="+mj-ea"/>
                <a:cs typeface="+mj-cs"/>
              </a:rPr>
              <a:t>Detection system</a:t>
            </a:r>
            <a:endParaRPr lang="en-US" dirty="0"/>
          </a:p>
        </p:txBody>
      </p:sp>
      <p:sp>
        <p:nvSpPr>
          <p:cNvPr id="3" name="Content Placeholder 2"/>
          <p:cNvSpPr>
            <a:spLocks noGrp="1"/>
          </p:cNvSpPr>
          <p:nvPr>
            <p:ph idx="1"/>
          </p:nvPr>
        </p:nvSpPr>
        <p:spPr/>
        <p:txBody>
          <a:bodyPr/>
          <a:lstStyle/>
          <a:p>
            <a:r>
              <a:rPr lang="en-US" sz="2400" dirty="0"/>
              <a:t>Several different chromogens are available according to the type of tissue or counterstain. In general,</a:t>
            </a:r>
            <a:r>
              <a:rPr lang="en-US" dirty="0"/>
              <a:t> </a:t>
            </a:r>
            <a:r>
              <a:rPr lang="en-US" b="1" dirty="0" err="1">
                <a:solidFill>
                  <a:srgbClr val="FF0000"/>
                </a:solidFill>
              </a:rPr>
              <a:t>diaminobenzidine</a:t>
            </a:r>
            <a:r>
              <a:rPr lang="en-US" b="1" dirty="0">
                <a:solidFill>
                  <a:srgbClr val="FF0000"/>
                </a:solidFill>
              </a:rPr>
              <a:t> (brown) or 3-amino-9-ethyl </a:t>
            </a:r>
            <a:r>
              <a:rPr lang="en-US" b="1" dirty="0" err="1">
                <a:solidFill>
                  <a:srgbClr val="FF0000"/>
                </a:solidFill>
              </a:rPr>
              <a:t>carbazole</a:t>
            </a:r>
            <a:r>
              <a:rPr lang="en-US" b="1" dirty="0">
                <a:solidFill>
                  <a:srgbClr val="FF0000"/>
                </a:solidFill>
              </a:rPr>
              <a:t>-red are routinely used for peroxidase</a:t>
            </a:r>
            <a:r>
              <a:rPr lang="en-US" dirty="0"/>
              <a:t>. The choice depends on the type of tissue or counterstain.</a:t>
            </a:r>
          </a:p>
          <a:p>
            <a:endParaRPr lang="en-US" dirty="0"/>
          </a:p>
        </p:txBody>
      </p:sp>
    </p:spTree>
    <p:extLst>
      <p:ext uri="{BB962C8B-B14F-4D97-AF65-F5344CB8AC3E}">
        <p14:creationId xmlns:p14="http://schemas.microsoft.com/office/powerpoint/2010/main" val="1701470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z="3600" b="1" i="0" u="none" strike="noStrike" kern="1200" cap="none" spc="0" normalizeH="0" baseline="0" noProof="0" dirty="0">
                <a:ln>
                  <a:noFill/>
                </a:ln>
                <a:solidFill>
                  <a:srgbClr val="54A021"/>
                </a:solidFill>
                <a:effectLst/>
                <a:uLnTx/>
                <a:uFillTx/>
                <a:latin typeface="Trebuchet MS" panose="020B0603020202020204"/>
                <a:ea typeface="+mj-ea"/>
                <a:cs typeface="+mj-cs"/>
              </a:rPr>
              <a:t>Detection system</a:t>
            </a:r>
            <a:endParaRPr lang="en-US" dirty="0"/>
          </a:p>
        </p:txBody>
      </p:sp>
      <p:pic>
        <p:nvPicPr>
          <p:cNvPr id="4" name="Content Placeholder 3"/>
          <p:cNvPicPr>
            <a:picLocks noGrp="1" noChangeAspect="1"/>
          </p:cNvPicPr>
          <p:nvPr>
            <p:ph idx="1"/>
          </p:nvPr>
        </p:nvPicPr>
        <p:blipFill>
          <a:blip r:embed="rId2"/>
          <a:stretch>
            <a:fillRect/>
          </a:stretch>
        </p:blipFill>
        <p:spPr>
          <a:xfrm>
            <a:off x="677334" y="1897062"/>
            <a:ext cx="9211496" cy="4351338"/>
          </a:xfrm>
          <a:prstGeom prst="rect">
            <a:avLst/>
          </a:prstGeom>
        </p:spPr>
      </p:pic>
    </p:spTree>
    <p:extLst>
      <p:ext uri="{BB962C8B-B14F-4D97-AF65-F5344CB8AC3E}">
        <p14:creationId xmlns:p14="http://schemas.microsoft.com/office/powerpoint/2010/main" val="1376744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chemeClr val="accent2"/>
                </a:solidFill>
              </a:rPr>
              <a:t>manual IHC versus automated IHC machines</a:t>
            </a:r>
          </a:p>
        </p:txBody>
      </p:sp>
      <p:sp>
        <p:nvSpPr>
          <p:cNvPr id="3" name="Content Placeholder 2"/>
          <p:cNvSpPr>
            <a:spLocks noGrp="1"/>
          </p:cNvSpPr>
          <p:nvPr>
            <p:ph idx="1"/>
          </p:nvPr>
        </p:nvSpPr>
        <p:spPr>
          <a:xfrm>
            <a:off x="394447" y="1930401"/>
            <a:ext cx="8879555" cy="4110962"/>
          </a:xfrm>
        </p:spPr>
        <p:txBody>
          <a:bodyPr>
            <a:normAutofit lnSpcReduction="10000"/>
          </a:bodyPr>
          <a:lstStyle/>
          <a:p>
            <a:r>
              <a:rPr lang="en-US" sz="3200" dirty="0">
                <a:solidFill>
                  <a:schemeClr val="tx1"/>
                </a:solidFill>
              </a:rPr>
              <a:t>Use automated IHC machine:-</a:t>
            </a:r>
          </a:p>
          <a:p>
            <a:r>
              <a:rPr kumimoji="0" lang="en-US" sz="3200" i="0" u="none" strike="noStrike" kern="1200" cap="none" spc="0" normalizeH="0" baseline="0" noProof="0" dirty="0">
                <a:ln>
                  <a:noFill/>
                </a:ln>
                <a:solidFill>
                  <a:prstClr val="black"/>
                </a:solidFill>
                <a:effectLst/>
                <a:uLnTx/>
                <a:uFillTx/>
                <a:latin typeface="Trebuchet MS" panose="020B0603020202020204"/>
                <a:ea typeface="+mn-ea"/>
                <a:cs typeface="+mn-cs"/>
              </a:rPr>
              <a:t>improved reproducibility and reliability of IHC</a:t>
            </a:r>
            <a:endParaRPr lang="en-US" sz="3200" dirty="0">
              <a:solidFill>
                <a:schemeClr val="tx1"/>
              </a:solidFill>
            </a:endParaRPr>
          </a:p>
          <a:p>
            <a:r>
              <a:rPr lang="en-US" sz="3200" dirty="0">
                <a:solidFill>
                  <a:schemeClr val="tx1"/>
                </a:solidFill>
              </a:rPr>
              <a:t>Large number of samples are tested.</a:t>
            </a:r>
          </a:p>
          <a:p>
            <a:r>
              <a:rPr lang="en-US" sz="3200" dirty="0">
                <a:solidFill>
                  <a:schemeClr val="tx1"/>
                </a:solidFill>
              </a:rPr>
              <a:t>The samples are tested over a longer time.</a:t>
            </a:r>
          </a:p>
          <a:p>
            <a:r>
              <a:rPr lang="en-US" sz="3200" dirty="0">
                <a:solidFill>
                  <a:schemeClr val="tx1"/>
                </a:solidFill>
              </a:rPr>
              <a:t>does not allow subtle optimization or flexibility in the usage of reagent or retrieval methods.</a:t>
            </a:r>
            <a:endParaRPr lang="en-US" sz="3200" dirty="0"/>
          </a:p>
          <a:p>
            <a:endParaRPr lang="en-US" dirty="0">
              <a:solidFill>
                <a:schemeClr val="tx1"/>
              </a:solidFill>
            </a:endParaRPr>
          </a:p>
          <a:p>
            <a:pPr marL="0" indent="0">
              <a:buNone/>
            </a:pPr>
            <a:endParaRPr lang="en-US" dirty="0">
              <a:solidFill>
                <a:schemeClr val="tx1"/>
              </a:solidFill>
            </a:endParaRPr>
          </a:p>
        </p:txBody>
      </p:sp>
    </p:spTree>
    <p:extLst>
      <p:ext uri="{BB962C8B-B14F-4D97-AF65-F5344CB8AC3E}">
        <p14:creationId xmlns:p14="http://schemas.microsoft.com/office/powerpoint/2010/main" val="3314385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chemeClr val="accent2"/>
                </a:solidFill>
              </a:rPr>
              <a:t>Counter staining</a:t>
            </a:r>
            <a:br>
              <a:rPr lang="en-US" b="1" dirty="0">
                <a:solidFill>
                  <a:srgbClr val="FF0000"/>
                </a:solidFill>
              </a:rPr>
            </a:br>
            <a:endParaRPr lang="en-US" dirty="0">
              <a:solidFill>
                <a:srgbClr val="FF0000"/>
              </a:solidFill>
            </a:endParaRPr>
          </a:p>
        </p:txBody>
      </p:sp>
      <p:sp>
        <p:nvSpPr>
          <p:cNvPr id="3" name="Content Placeholder 2"/>
          <p:cNvSpPr>
            <a:spLocks noGrp="1"/>
          </p:cNvSpPr>
          <p:nvPr>
            <p:ph idx="1"/>
          </p:nvPr>
        </p:nvSpPr>
        <p:spPr>
          <a:xfrm>
            <a:off x="677334" y="1364777"/>
            <a:ext cx="8596668" cy="5663820"/>
          </a:xfrm>
        </p:spPr>
        <p:txBody>
          <a:bodyPr/>
          <a:lstStyle/>
          <a:p>
            <a:r>
              <a:rPr lang="en-US" sz="2800" dirty="0">
                <a:solidFill>
                  <a:schemeClr val="tx1"/>
                </a:solidFill>
              </a:rPr>
              <a:t>contrast to the chromogens for better discrimination of the target signal. </a:t>
            </a:r>
          </a:p>
          <a:p>
            <a:r>
              <a:rPr lang="en-US" sz="2800" dirty="0">
                <a:solidFill>
                  <a:schemeClr val="tx1"/>
                </a:solidFill>
              </a:rPr>
              <a:t>allows researchers to identify the cell type and exact localization of the </a:t>
            </a:r>
            <a:r>
              <a:rPr lang="en-US" sz="2800" dirty="0" err="1">
                <a:solidFill>
                  <a:schemeClr val="tx1"/>
                </a:solidFill>
              </a:rPr>
              <a:t>immunopositives</a:t>
            </a:r>
            <a:r>
              <a:rPr lang="en-US" sz="2800" dirty="0">
                <a:solidFill>
                  <a:schemeClr val="tx1"/>
                </a:solidFill>
              </a:rPr>
              <a:t>.</a:t>
            </a:r>
          </a:p>
          <a:p>
            <a:r>
              <a:rPr lang="en-US" sz="2800" dirty="0"/>
              <a:t> </a:t>
            </a:r>
            <a:r>
              <a:rPr lang="en-US" sz="2800" dirty="0">
                <a:solidFill>
                  <a:srgbClr val="FFC000"/>
                </a:solidFill>
              </a:rPr>
              <a:t>Hematoxylin is the most commonly used counterstain</a:t>
            </a:r>
            <a:r>
              <a:rPr lang="en-US" sz="2800" dirty="0"/>
              <a:t> </a:t>
            </a:r>
          </a:p>
          <a:p>
            <a:r>
              <a:rPr lang="en-US" sz="2800" dirty="0"/>
              <a:t>although various colors are now being used as techniques of multiplex IHC progress </a:t>
            </a:r>
          </a:p>
          <a:p>
            <a:pPr marL="0" indent="0">
              <a:buNone/>
            </a:pPr>
            <a:endParaRPr lang="en-US" dirty="0"/>
          </a:p>
        </p:txBody>
      </p:sp>
    </p:spTree>
    <p:extLst>
      <p:ext uri="{BB962C8B-B14F-4D97-AF65-F5344CB8AC3E}">
        <p14:creationId xmlns:p14="http://schemas.microsoft.com/office/powerpoint/2010/main" val="223189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319" y="609600"/>
            <a:ext cx="8782683" cy="1246496"/>
          </a:xfrm>
        </p:spPr>
        <p:txBody>
          <a:bodyPr>
            <a:normAutofit fontScale="90000"/>
          </a:bodyPr>
          <a:lstStyle/>
          <a:p>
            <a:pPr lvl="0" eaLnBrk="0" fontAlgn="base" hangingPunct="0">
              <a:lnSpc>
                <a:spcPct val="100000"/>
              </a:lnSpc>
              <a:spcAft>
                <a:spcPct val="0"/>
              </a:spcAft>
            </a:pPr>
            <a:r>
              <a:rPr lang="en-US" dirty="0">
                <a:solidFill>
                  <a:srgbClr val="184CA1"/>
                </a:solidFill>
                <a:latin typeface="Georgia" panose="02040502050405020303" pitchFamily="18" charset="0"/>
              </a:rPr>
              <a:t>Examples of </a:t>
            </a:r>
            <a:r>
              <a:rPr lang="en-US" dirty="0" err="1">
                <a:solidFill>
                  <a:srgbClr val="184CA1"/>
                </a:solidFill>
                <a:latin typeface="Georgia" panose="02040502050405020303" pitchFamily="18" charset="0"/>
              </a:rPr>
              <a:t>counterstainings</a:t>
            </a:r>
            <a:r>
              <a:rPr lang="en-US" dirty="0">
                <a:solidFill>
                  <a:srgbClr val="184CA1"/>
                </a:solidFill>
                <a:latin typeface="Georgia" panose="02040502050405020303" pitchFamily="18" charset="0"/>
              </a:rPr>
              <a:t> that are commonly used</a:t>
            </a:r>
            <a:br>
              <a:rPr lang="en-US" dirty="0">
                <a:solidFill>
                  <a:schemeClr val="tx1"/>
                </a:solidFill>
                <a:latin typeface="Arial" panose="020B0604020202020204" pitchFamily="34" charset="0"/>
              </a:rPr>
            </a:br>
            <a:br>
              <a:rPr kumimoji="0" lang="en-US" sz="6000" b="1" i="0" u="none" strike="noStrike" cap="none" normalizeH="0" baseline="0" dirty="0">
                <a:ln>
                  <a:noFill/>
                </a:ln>
                <a:solidFill>
                  <a:srgbClr val="333333"/>
                </a:solidFill>
                <a:effectLst/>
                <a:latin typeface="Georgia" panose="02040502050405020303" pitchFamily="18" charset="0"/>
              </a:rPr>
            </a:b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19795748"/>
              </p:ext>
            </p:extLst>
          </p:nvPr>
        </p:nvGraphicFramePr>
        <p:xfrm>
          <a:off x="1190080" y="1802234"/>
          <a:ext cx="9811840" cy="4398120"/>
        </p:xfrm>
        <a:graphic>
          <a:graphicData uri="http://schemas.openxmlformats.org/drawingml/2006/table">
            <a:tbl>
              <a:tblPr/>
              <a:tblGrid>
                <a:gridCol w="2452960">
                  <a:extLst>
                    <a:ext uri="{9D8B030D-6E8A-4147-A177-3AD203B41FA5}">
                      <a16:colId xmlns:a16="http://schemas.microsoft.com/office/drawing/2014/main" val="20000"/>
                    </a:ext>
                  </a:extLst>
                </a:gridCol>
                <a:gridCol w="2452960">
                  <a:extLst>
                    <a:ext uri="{9D8B030D-6E8A-4147-A177-3AD203B41FA5}">
                      <a16:colId xmlns:a16="http://schemas.microsoft.com/office/drawing/2014/main" val="20001"/>
                    </a:ext>
                  </a:extLst>
                </a:gridCol>
                <a:gridCol w="2452960">
                  <a:extLst>
                    <a:ext uri="{9D8B030D-6E8A-4147-A177-3AD203B41FA5}">
                      <a16:colId xmlns:a16="http://schemas.microsoft.com/office/drawing/2014/main" val="20002"/>
                    </a:ext>
                  </a:extLst>
                </a:gridCol>
                <a:gridCol w="2452960">
                  <a:extLst>
                    <a:ext uri="{9D8B030D-6E8A-4147-A177-3AD203B41FA5}">
                      <a16:colId xmlns:a16="http://schemas.microsoft.com/office/drawing/2014/main" val="20003"/>
                    </a:ext>
                  </a:extLst>
                </a:gridCol>
              </a:tblGrid>
              <a:tr h="0">
                <a:tc>
                  <a:txBody>
                    <a:bodyPr/>
                    <a:lstStyle/>
                    <a:p>
                      <a:pPr algn="l"/>
                      <a:endParaRPr lang="en-US" sz="1700" dirty="0"/>
                    </a:p>
                  </a:txBody>
                  <a:tcPr marL="85320" marR="85320" marT="42660" marB="42660" anchor="ctr">
                    <a:lnL>
                      <a:noFill/>
                    </a:lnL>
                    <a:lnR>
                      <a:noFill/>
                    </a:lnR>
                    <a:lnT>
                      <a:noFill/>
                    </a:lnT>
                    <a:lnB>
                      <a:noFill/>
                    </a:lnB>
                  </a:tcPr>
                </a:tc>
                <a:tc>
                  <a:txBody>
                    <a:bodyPr/>
                    <a:lstStyle/>
                    <a:p>
                      <a:pPr algn="ctr"/>
                      <a:r>
                        <a:rPr lang="en-US" sz="1700"/>
                        <a:t>Color</a:t>
                      </a:r>
                    </a:p>
                  </a:txBody>
                  <a:tcPr marL="85320" marR="85320" marT="42660" marB="42660" anchor="ctr">
                    <a:lnL>
                      <a:noFill/>
                    </a:lnL>
                    <a:lnR>
                      <a:noFill/>
                    </a:lnR>
                    <a:lnT>
                      <a:noFill/>
                    </a:lnT>
                    <a:lnB>
                      <a:noFill/>
                    </a:lnB>
                  </a:tcPr>
                </a:tc>
                <a:tc>
                  <a:txBody>
                    <a:bodyPr/>
                    <a:lstStyle/>
                    <a:p>
                      <a:pPr algn="ctr"/>
                      <a:r>
                        <a:rPr lang="en-US" sz="1700"/>
                        <a:t>Location</a:t>
                      </a:r>
                    </a:p>
                  </a:txBody>
                  <a:tcPr marL="85320" marR="85320" marT="42660" marB="42660" anchor="ctr">
                    <a:lnL>
                      <a:noFill/>
                    </a:lnL>
                    <a:lnR>
                      <a:noFill/>
                    </a:lnR>
                    <a:lnT>
                      <a:noFill/>
                    </a:lnT>
                    <a:lnB>
                      <a:noFill/>
                    </a:lnB>
                  </a:tcPr>
                </a:tc>
                <a:tc>
                  <a:txBody>
                    <a:bodyPr/>
                    <a:lstStyle/>
                    <a:p>
                      <a:pPr algn="ctr"/>
                      <a:r>
                        <a:rPr lang="en-US" sz="1700"/>
                        <a:t>Use</a:t>
                      </a:r>
                    </a:p>
                  </a:txBody>
                  <a:tcPr marL="85320" marR="85320" marT="42660" marB="42660" anchor="ctr">
                    <a:lnL>
                      <a:noFill/>
                    </a:lnL>
                    <a:lnR>
                      <a:noFill/>
                    </a:lnR>
                    <a:lnT>
                      <a:noFill/>
                    </a:lnT>
                    <a:lnB>
                      <a:noFill/>
                    </a:lnB>
                  </a:tcPr>
                </a:tc>
                <a:extLst>
                  <a:ext uri="{0D108BD9-81ED-4DB2-BD59-A6C34878D82A}">
                    <a16:rowId xmlns:a16="http://schemas.microsoft.com/office/drawing/2014/main" val="10000"/>
                  </a:ext>
                </a:extLst>
              </a:tr>
              <a:tr h="853203">
                <a:tc>
                  <a:txBody>
                    <a:bodyPr/>
                    <a:lstStyle/>
                    <a:p>
                      <a:pPr algn="l"/>
                      <a:r>
                        <a:rPr lang="en-US" sz="1700" dirty="0" err="1"/>
                        <a:t>Hematoxylin</a:t>
                      </a:r>
                      <a:r>
                        <a:rPr lang="en-US" sz="1700" dirty="0"/>
                        <a:t> (4 types: Harris’s, Mayer’s, </a:t>
                      </a:r>
                      <a:r>
                        <a:rPr lang="en-US" sz="1700" dirty="0" err="1"/>
                        <a:t>Carazzi’s</a:t>
                      </a:r>
                      <a:r>
                        <a:rPr lang="en-US" sz="1700" dirty="0"/>
                        <a:t>, and Gill’s)</a:t>
                      </a:r>
                    </a:p>
                  </a:txBody>
                  <a:tcPr marL="85320" marR="85320" marT="42660" marB="42660">
                    <a:lnL>
                      <a:noFill/>
                    </a:lnL>
                    <a:lnR>
                      <a:noFill/>
                    </a:lnR>
                    <a:lnT>
                      <a:noFill/>
                    </a:lnT>
                    <a:lnB>
                      <a:noFill/>
                    </a:lnB>
                    <a:solidFill>
                      <a:schemeClr val="accent2">
                        <a:lumMod val="40000"/>
                        <a:lumOff val="60000"/>
                      </a:schemeClr>
                    </a:solidFill>
                  </a:tcPr>
                </a:tc>
                <a:tc>
                  <a:txBody>
                    <a:bodyPr/>
                    <a:lstStyle/>
                    <a:p>
                      <a:pPr algn="ctr"/>
                      <a:r>
                        <a:rPr lang="en-US" sz="1700" dirty="0"/>
                        <a:t>Blue</a:t>
                      </a:r>
                    </a:p>
                  </a:txBody>
                  <a:tcPr marL="85320" marR="85320" marT="42660" marB="42660">
                    <a:lnL>
                      <a:noFill/>
                    </a:lnL>
                    <a:lnR>
                      <a:noFill/>
                    </a:lnR>
                    <a:lnT>
                      <a:noFill/>
                    </a:lnT>
                    <a:lnB>
                      <a:noFill/>
                    </a:lnB>
                    <a:solidFill>
                      <a:schemeClr val="accent4">
                        <a:lumMod val="20000"/>
                        <a:lumOff val="80000"/>
                      </a:schemeClr>
                    </a:solidFill>
                  </a:tcPr>
                </a:tc>
                <a:tc>
                  <a:txBody>
                    <a:bodyPr/>
                    <a:lstStyle/>
                    <a:p>
                      <a:pPr algn="ctr"/>
                      <a:r>
                        <a:rPr lang="en-US" sz="1700" dirty="0"/>
                        <a:t>Nucleus</a:t>
                      </a:r>
                    </a:p>
                  </a:txBody>
                  <a:tcPr marL="85320" marR="85320" marT="42660" marB="42660">
                    <a:lnL>
                      <a:noFill/>
                    </a:lnL>
                    <a:lnR>
                      <a:noFill/>
                    </a:lnR>
                    <a:lnT>
                      <a:noFill/>
                    </a:lnT>
                    <a:lnB>
                      <a:noFill/>
                    </a:lnB>
                    <a:solidFill>
                      <a:schemeClr val="accent1">
                        <a:lumMod val="20000"/>
                        <a:lumOff val="80000"/>
                      </a:schemeClr>
                    </a:solidFill>
                  </a:tcPr>
                </a:tc>
                <a:tc>
                  <a:txBody>
                    <a:bodyPr/>
                    <a:lstStyle/>
                    <a:p>
                      <a:pPr algn="l"/>
                      <a:r>
                        <a:rPr lang="en-US" sz="1700" dirty="0"/>
                        <a:t>The most popular one</a:t>
                      </a:r>
                    </a:p>
                  </a:txBody>
                  <a:tcPr marL="85320" marR="85320" marT="42660" marB="42660">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0001"/>
                  </a:ext>
                </a:extLst>
              </a:tr>
              <a:tr h="853203">
                <a:tc>
                  <a:txBody>
                    <a:bodyPr/>
                    <a:lstStyle/>
                    <a:p>
                      <a:pPr algn="l"/>
                      <a:r>
                        <a:rPr lang="en-US" sz="1700" dirty="0"/>
                        <a:t>Eosin</a:t>
                      </a:r>
                    </a:p>
                  </a:txBody>
                  <a:tcPr marL="85320" marR="85320" marT="42660" marB="42660">
                    <a:lnL>
                      <a:noFill/>
                    </a:lnL>
                    <a:lnR>
                      <a:noFill/>
                    </a:lnR>
                    <a:lnT>
                      <a:noFill/>
                    </a:lnT>
                    <a:lnB>
                      <a:noFill/>
                    </a:lnB>
                    <a:solidFill>
                      <a:schemeClr val="accent2">
                        <a:lumMod val="40000"/>
                        <a:lumOff val="60000"/>
                      </a:schemeClr>
                    </a:solidFill>
                  </a:tcPr>
                </a:tc>
                <a:tc>
                  <a:txBody>
                    <a:bodyPr/>
                    <a:lstStyle/>
                    <a:p>
                      <a:pPr algn="ctr"/>
                      <a:r>
                        <a:rPr lang="en-US" sz="1700" dirty="0"/>
                        <a:t>Red</a:t>
                      </a:r>
                    </a:p>
                  </a:txBody>
                  <a:tcPr marL="85320" marR="85320" marT="42660" marB="42660">
                    <a:lnL>
                      <a:noFill/>
                    </a:lnL>
                    <a:lnR>
                      <a:noFill/>
                    </a:lnR>
                    <a:lnT>
                      <a:noFill/>
                    </a:lnT>
                    <a:lnB>
                      <a:noFill/>
                    </a:lnB>
                    <a:solidFill>
                      <a:schemeClr val="accent4">
                        <a:lumMod val="20000"/>
                        <a:lumOff val="80000"/>
                      </a:schemeClr>
                    </a:solidFill>
                  </a:tcPr>
                </a:tc>
                <a:tc>
                  <a:txBody>
                    <a:bodyPr/>
                    <a:lstStyle/>
                    <a:p>
                      <a:pPr algn="ctr"/>
                      <a:r>
                        <a:rPr lang="en-US" sz="1700" dirty="0"/>
                        <a:t>Cationic group of protein</a:t>
                      </a:r>
                    </a:p>
                  </a:txBody>
                  <a:tcPr marL="85320" marR="85320" marT="42660" marB="42660">
                    <a:lnL>
                      <a:noFill/>
                    </a:lnL>
                    <a:lnR>
                      <a:noFill/>
                    </a:lnR>
                    <a:lnT>
                      <a:noFill/>
                    </a:lnT>
                    <a:lnB>
                      <a:noFill/>
                    </a:lnB>
                    <a:solidFill>
                      <a:schemeClr val="accent1">
                        <a:lumMod val="20000"/>
                        <a:lumOff val="80000"/>
                      </a:schemeClr>
                    </a:solidFill>
                  </a:tcPr>
                </a:tc>
                <a:tc>
                  <a:txBody>
                    <a:bodyPr/>
                    <a:lstStyle/>
                    <a:p>
                      <a:pPr algn="l"/>
                      <a:r>
                        <a:rPr lang="en-US" sz="1700" dirty="0"/>
                        <a:t>Eosin is bound by the majority of structures in any tissue</a:t>
                      </a:r>
                    </a:p>
                  </a:txBody>
                  <a:tcPr marL="85320" marR="85320" marT="42660" marB="42660">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0002"/>
                  </a:ext>
                </a:extLst>
              </a:tr>
              <a:tr h="853203">
                <a:tc>
                  <a:txBody>
                    <a:bodyPr/>
                    <a:lstStyle/>
                    <a:p>
                      <a:pPr algn="l"/>
                      <a:r>
                        <a:rPr lang="en-US" sz="1700" dirty="0"/>
                        <a:t>Methylene blue</a:t>
                      </a:r>
                    </a:p>
                  </a:txBody>
                  <a:tcPr marL="85320" marR="85320" marT="42660" marB="42660">
                    <a:lnL>
                      <a:noFill/>
                    </a:lnL>
                    <a:lnR>
                      <a:noFill/>
                    </a:lnR>
                    <a:lnT>
                      <a:noFill/>
                    </a:lnT>
                    <a:lnB>
                      <a:noFill/>
                    </a:lnB>
                    <a:solidFill>
                      <a:schemeClr val="accent2">
                        <a:lumMod val="40000"/>
                        <a:lumOff val="60000"/>
                      </a:schemeClr>
                    </a:solidFill>
                  </a:tcPr>
                </a:tc>
                <a:tc>
                  <a:txBody>
                    <a:bodyPr/>
                    <a:lstStyle/>
                    <a:p>
                      <a:pPr algn="ctr"/>
                      <a:r>
                        <a:rPr lang="en-US" sz="1700" dirty="0"/>
                        <a:t>Blue</a:t>
                      </a:r>
                    </a:p>
                  </a:txBody>
                  <a:tcPr marL="85320" marR="85320" marT="42660" marB="42660">
                    <a:lnL>
                      <a:noFill/>
                    </a:lnL>
                    <a:lnR>
                      <a:noFill/>
                    </a:lnR>
                    <a:lnT>
                      <a:noFill/>
                    </a:lnT>
                    <a:lnB>
                      <a:noFill/>
                    </a:lnB>
                    <a:solidFill>
                      <a:schemeClr val="accent4">
                        <a:lumMod val="20000"/>
                        <a:lumOff val="80000"/>
                      </a:schemeClr>
                    </a:solidFill>
                  </a:tcPr>
                </a:tc>
                <a:tc>
                  <a:txBody>
                    <a:bodyPr/>
                    <a:lstStyle/>
                    <a:p>
                      <a:pPr algn="ctr"/>
                      <a:r>
                        <a:rPr lang="en-US" sz="1700" dirty="0"/>
                        <a:t>Nucleus</a:t>
                      </a:r>
                    </a:p>
                  </a:txBody>
                  <a:tcPr marL="85320" marR="85320" marT="42660" marB="42660">
                    <a:lnL>
                      <a:noFill/>
                    </a:lnL>
                    <a:lnR>
                      <a:noFill/>
                    </a:lnR>
                    <a:lnT>
                      <a:noFill/>
                    </a:lnT>
                    <a:lnB>
                      <a:noFill/>
                    </a:lnB>
                    <a:solidFill>
                      <a:schemeClr val="accent1">
                        <a:lumMod val="20000"/>
                        <a:lumOff val="80000"/>
                      </a:schemeClr>
                    </a:solidFill>
                  </a:tcPr>
                </a:tc>
                <a:tc>
                  <a:txBody>
                    <a:bodyPr/>
                    <a:lstStyle/>
                    <a:p>
                      <a:pPr algn="l"/>
                      <a:r>
                        <a:rPr lang="en-US" sz="1700" dirty="0"/>
                        <a:t>Good to differentiate between DNA and RNA in tissues</a:t>
                      </a:r>
                    </a:p>
                  </a:txBody>
                  <a:tcPr marL="85320" marR="85320" marT="42660" marB="42660">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0003"/>
                  </a:ext>
                </a:extLst>
              </a:tr>
              <a:tr h="341281">
                <a:tc>
                  <a:txBody>
                    <a:bodyPr/>
                    <a:lstStyle/>
                    <a:p>
                      <a:pPr algn="l"/>
                      <a:r>
                        <a:rPr lang="en-US" sz="1700" dirty="0"/>
                        <a:t>Methylene green</a:t>
                      </a:r>
                    </a:p>
                  </a:txBody>
                  <a:tcPr marL="85320" marR="85320" marT="42660" marB="42660">
                    <a:lnL>
                      <a:noFill/>
                    </a:lnL>
                    <a:lnR>
                      <a:noFill/>
                    </a:lnR>
                    <a:lnT>
                      <a:noFill/>
                    </a:lnT>
                    <a:lnB>
                      <a:noFill/>
                    </a:lnB>
                    <a:solidFill>
                      <a:schemeClr val="accent2">
                        <a:lumMod val="40000"/>
                        <a:lumOff val="60000"/>
                      </a:schemeClr>
                    </a:solidFill>
                  </a:tcPr>
                </a:tc>
                <a:tc>
                  <a:txBody>
                    <a:bodyPr/>
                    <a:lstStyle/>
                    <a:p>
                      <a:pPr algn="ctr"/>
                      <a:r>
                        <a:rPr lang="en-US" sz="1700" dirty="0"/>
                        <a:t>Blue/green</a:t>
                      </a:r>
                    </a:p>
                  </a:txBody>
                  <a:tcPr marL="85320" marR="85320" marT="42660" marB="42660">
                    <a:lnL>
                      <a:noFill/>
                    </a:lnL>
                    <a:lnR>
                      <a:noFill/>
                    </a:lnR>
                    <a:lnT>
                      <a:noFill/>
                    </a:lnT>
                    <a:lnB>
                      <a:noFill/>
                    </a:lnB>
                    <a:solidFill>
                      <a:schemeClr val="accent4">
                        <a:lumMod val="20000"/>
                        <a:lumOff val="80000"/>
                      </a:schemeClr>
                    </a:solidFill>
                  </a:tcPr>
                </a:tc>
                <a:tc>
                  <a:txBody>
                    <a:bodyPr/>
                    <a:lstStyle/>
                    <a:p>
                      <a:pPr algn="ctr"/>
                      <a:r>
                        <a:rPr lang="en-US" sz="1700" dirty="0"/>
                        <a:t>Nucleus</a:t>
                      </a:r>
                    </a:p>
                  </a:txBody>
                  <a:tcPr marL="85320" marR="85320" marT="42660" marB="42660">
                    <a:lnL>
                      <a:noFill/>
                    </a:lnL>
                    <a:lnR>
                      <a:noFill/>
                    </a:lnR>
                    <a:lnT>
                      <a:noFill/>
                    </a:lnT>
                    <a:lnB>
                      <a:noFill/>
                    </a:lnB>
                    <a:solidFill>
                      <a:schemeClr val="accent1">
                        <a:lumMod val="20000"/>
                        <a:lumOff val="80000"/>
                      </a:schemeClr>
                    </a:solidFill>
                  </a:tcPr>
                </a:tc>
                <a:tc>
                  <a:txBody>
                    <a:bodyPr/>
                    <a:lstStyle/>
                    <a:p>
                      <a:pPr algn="l"/>
                      <a:endParaRPr lang="en-US" sz="1700" dirty="0"/>
                    </a:p>
                  </a:txBody>
                  <a:tcPr marL="85320" marR="85320" marT="42660" marB="42660">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0004"/>
                  </a:ext>
                </a:extLst>
              </a:tr>
              <a:tr h="1109165">
                <a:tc>
                  <a:txBody>
                    <a:bodyPr/>
                    <a:lstStyle/>
                    <a:p>
                      <a:pPr algn="l"/>
                      <a:r>
                        <a:rPr lang="en-US" sz="1700" dirty="0"/>
                        <a:t>Toluidine blue</a:t>
                      </a:r>
                    </a:p>
                  </a:txBody>
                  <a:tcPr marL="85320" marR="85320" marT="42660" marB="42660">
                    <a:lnL>
                      <a:noFill/>
                    </a:lnL>
                    <a:lnR>
                      <a:noFill/>
                    </a:lnR>
                    <a:lnT>
                      <a:noFill/>
                    </a:lnT>
                    <a:lnB>
                      <a:noFill/>
                    </a:lnB>
                    <a:solidFill>
                      <a:schemeClr val="accent2">
                        <a:lumMod val="40000"/>
                        <a:lumOff val="60000"/>
                      </a:schemeClr>
                    </a:solidFill>
                  </a:tcPr>
                </a:tc>
                <a:tc>
                  <a:txBody>
                    <a:bodyPr/>
                    <a:lstStyle/>
                    <a:p>
                      <a:pPr algn="ctr"/>
                      <a:r>
                        <a:rPr lang="en-US" sz="1700" dirty="0"/>
                        <a:t>Deep blue</a:t>
                      </a:r>
                    </a:p>
                  </a:txBody>
                  <a:tcPr marL="85320" marR="85320" marT="42660" marB="42660">
                    <a:lnL>
                      <a:noFill/>
                    </a:lnL>
                    <a:lnR>
                      <a:noFill/>
                    </a:lnR>
                    <a:lnT>
                      <a:noFill/>
                    </a:lnT>
                    <a:lnB>
                      <a:noFill/>
                    </a:lnB>
                    <a:solidFill>
                      <a:schemeClr val="accent4">
                        <a:lumMod val="20000"/>
                        <a:lumOff val="80000"/>
                      </a:schemeClr>
                    </a:solidFill>
                  </a:tcPr>
                </a:tc>
                <a:tc>
                  <a:txBody>
                    <a:bodyPr/>
                    <a:lstStyle/>
                    <a:p>
                      <a:pPr algn="ctr"/>
                      <a:r>
                        <a:rPr lang="en-US" sz="1700" dirty="0"/>
                        <a:t>Nucleus</a:t>
                      </a:r>
                    </a:p>
                  </a:txBody>
                  <a:tcPr marL="85320" marR="85320" marT="42660" marB="42660">
                    <a:lnL>
                      <a:noFill/>
                    </a:lnL>
                    <a:lnR>
                      <a:noFill/>
                    </a:lnR>
                    <a:lnT>
                      <a:noFill/>
                    </a:lnT>
                    <a:lnB>
                      <a:noFill/>
                    </a:lnB>
                    <a:solidFill>
                      <a:schemeClr val="accent1">
                        <a:lumMod val="20000"/>
                        <a:lumOff val="80000"/>
                      </a:schemeClr>
                    </a:solidFill>
                  </a:tcPr>
                </a:tc>
                <a:tc>
                  <a:txBody>
                    <a:bodyPr/>
                    <a:lstStyle/>
                    <a:p>
                      <a:pPr algn="l"/>
                      <a:r>
                        <a:rPr lang="en-US" sz="1700" dirty="0"/>
                        <a:t>It will also stain polysaccharides a pink/red color (</a:t>
                      </a:r>
                      <a:r>
                        <a:rPr lang="en-US" sz="1700" dirty="0" err="1"/>
                        <a:t>metachromasia</a:t>
                      </a:r>
                      <a:r>
                        <a:rPr lang="en-US" sz="1700" dirty="0"/>
                        <a:t>)</a:t>
                      </a:r>
                    </a:p>
                  </a:txBody>
                  <a:tcPr marL="85320" marR="85320" marT="42660" marB="42660">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22550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solidFill>
              </a:rPr>
              <a:t>QUANTIFICATION OF THE DATA</a:t>
            </a:r>
            <a:br>
              <a:rPr lang="en-US" b="1" dirty="0">
                <a:solidFill>
                  <a:schemeClr val="accent2"/>
                </a:solidFill>
              </a:rPr>
            </a:br>
            <a:endParaRPr lang="en-US" dirty="0">
              <a:solidFill>
                <a:schemeClr val="accent2"/>
              </a:solidFill>
            </a:endParaRPr>
          </a:p>
        </p:txBody>
      </p:sp>
      <p:sp>
        <p:nvSpPr>
          <p:cNvPr id="3" name="Content Placeholder 2"/>
          <p:cNvSpPr>
            <a:spLocks noGrp="1"/>
          </p:cNvSpPr>
          <p:nvPr>
            <p:ph idx="1"/>
          </p:nvPr>
        </p:nvSpPr>
        <p:spPr>
          <a:xfrm>
            <a:off x="207526" y="1453353"/>
            <a:ext cx="10639768" cy="5404647"/>
          </a:xfrm>
        </p:spPr>
        <p:txBody>
          <a:bodyPr>
            <a:normAutofit lnSpcReduction="10000"/>
          </a:bodyPr>
          <a:lstStyle/>
          <a:p>
            <a:r>
              <a:rPr lang="en-US" sz="2500" dirty="0"/>
              <a:t>To analyze the IHC data, including diagnostic value of certain molecular expression and prognostic relationship of the biomarkers, results of the IHC should be expressed in numerical values for statistical analysis, </a:t>
            </a:r>
            <a:r>
              <a:rPr lang="en-US" sz="2500" b="1" dirty="0">
                <a:solidFill>
                  <a:schemeClr val="accent3"/>
                </a:solidFill>
              </a:rPr>
              <a:t>several quantification methods that are widely used are reviewed</a:t>
            </a:r>
            <a:r>
              <a:rPr lang="en-US" b="1" dirty="0">
                <a:solidFill>
                  <a:schemeClr val="accent3"/>
                </a:solidFill>
              </a:rPr>
              <a:t>.</a:t>
            </a:r>
          </a:p>
          <a:p>
            <a:pPr marL="0" indent="0">
              <a:buNone/>
            </a:pPr>
            <a:r>
              <a:rPr lang="en-US" sz="3000" b="1" dirty="0">
                <a:solidFill>
                  <a:srgbClr val="00B050"/>
                </a:solidFill>
              </a:rPr>
              <a:t>1-Assessment of the proportion of </a:t>
            </a:r>
            <a:r>
              <a:rPr lang="en-US" sz="3000" b="1" dirty="0" err="1">
                <a:solidFill>
                  <a:srgbClr val="00B050"/>
                </a:solidFill>
              </a:rPr>
              <a:t>immunopositive</a:t>
            </a:r>
            <a:r>
              <a:rPr lang="en-US" sz="3000" b="1" dirty="0">
                <a:solidFill>
                  <a:srgbClr val="00B050"/>
                </a:solidFill>
              </a:rPr>
              <a:t> cells</a:t>
            </a:r>
          </a:p>
          <a:p>
            <a:r>
              <a:rPr lang="en-US" dirty="0"/>
              <a:t>In evaluating IHC results, researchers commonly assess the </a:t>
            </a:r>
            <a:r>
              <a:rPr lang="en-US" b="1" dirty="0">
                <a:solidFill>
                  <a:srgbClr val="FFC000"/>
                </a:solidFill>
              </a:rPr>
              <a:t>relative percentage of </a:t>
            </a:r>
            <a:r>
              <a:rPr lang="en-US" b="1" dirty="0" err="1">
                <a:solidFill>
                  <a:srgbClr val="FFC000"/>
                </a:solidFill>
              </a:rPr>
              <a:t>immunopositive</a:t>
            </a:r>
            <a:r>
              <a:rPr lang="en-US" b="1" dirty="0">
                <a:solidFill>
                  <a:srgbClr val="FFC000"/>
                </a:solidFill>
              </a:rPr>
              <a:t> cells in relation to the total number of target cells</a:t>
            </a:r>
            <a:r>
              <a:rPr lang="en-US" dirty="0">
                <a:solidFill>
                  <a:srgbClr val="FFC000"/>
                </a:solidFill>
              </a:rPr>
              <a:t>. Each value is usually recorded as a numerical score in every </a:t>
            </a:r>
            <a:r>
              <a:rPr lang="en-US" b="1" dirty="0">
                <a:solidFill>
                  <a:srgbClr val="FFC000"/>
                </a:solidFill>
              </a:rPr>
              <a:t>10% (0, 0%–9%; 1, 10%–19%; 2, 20%–29%; 3, 30%–39%; 4, 40%–49%; 5, 50%–59%; 6, 60%–69%; 7, 70%–79%; 8, 80%–89%; and 9, 90%–100%). </a:t>
            </a:r>
          </a:p>
          <a:p>
            <a:r>
              <a:rPr lang="en-US" dirty="0"/>
              <a:t>This method has </a:t>
            </a:r>
            <a:r>
              <a:rPr lang="en-US" dirty="0">
                <a:solidFill>
                  <a:schemeClr val="tx1"/>
                </a:solidFill>
              </a:rPr>
              <a:t>a limitation that it does not show the intensity of the IHC staining, resulting in the lack of information regarding the subtle difference in protein expression level.</a:t>
            </a:r>
          </a:p>
          <a:p>
            <a:r>
              <a:rPr lang="en-US" dirty="0">
                <a:solidFill>
                  <a:schemeClr val="tx1"/>
                </a:solidFill>
              </a:rPr>
              <a:t> However, it can preclude the interpretational error resulting from inappropriate variation in staining intensity between cases due to differences in tissue status in a large-scale study and among applied batches especially in manual staining.</a:t>
            </a:r>
          </a:p>
        </p:txBody>
      </p:sp>
    </p:spTree>
    <p:extLst>
      <p:ext uri="{BB962C8B-B14F-4D97-AF65-F5344CB8AC3E}">
        <p14:creationId xmlns:p14="http://schemas.microsoft.com/office/powerpoint/2010/main" val="3130245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 applications</a:t>
            </a:r>
            <a:br>
              <a:rPr lang="en-US" dirty="0"/>
            </a:br>
            <a:endParaRPr lang="en-US" dirty="0"/>
          </a:p>
        </p:txBody>
      </p:sp>
      <p:sp>
        <p:nvSpPr>
          <p:cNvPr id="4" name="Text Box 5"/>
          <p:cNvSpPr txBox="1">
            <a:spLocks noChangeArrowheads="1"/>
          </p:cNvSpPr>
          <p:nvPr/>
        </p:nvSpPr>
        <p:spPr bwMode="auto">
          <a:xfrm>
            <a:off x="-81280" y="1564639"/>
            <a:ext cx="11674631" cy="4603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1000" dirty="0"/>
          </a:p>
          <a:p>
            <a:pPr algn="l"/>
            <a:r>
              <a:rPr lang="en-US" dirty="0"/>
              <a:t>	</a:t>
            </a:r>
            <a:r>
              <a:rPr lang="en-US" sz="2000" dirty="0"/>
              <a:t>*</a:t>
            </a:r>
            <a:r>
              <a:rPr lang="en-US" dirty="0"/>
              <a:t> </a:t>
            </a:r>
            <a:r>
              <a:rPr lang="en-US" sz="3600" dirty="0">
                <a:latin typeface="Arial" panose="020B0604020202020204" pitchFamily="34" charset="0"/>
                <a:cs typeface="Arial" panose="020B0604020202020204" pitchFamily="34" charset="0"/>
              </a:rPr>
              <a:t>Study of cytological and histological </a:t>
            </a:r>
            <a:r>
              <a:rPr lang="en-US" sz="3600" dirty="0" err="1">
                <a:latin typeface="Arial" panose="020B0604020202020204" pitchFamily="34" charset="0"/>
                <a:cs typeface="Arial" panose="020B0604020202020204" pitchFamily="34" charset="0"/>
              </a:rPr>
              <a:t>differentation</a:t>
            </a:r>
            <a:r>
              <a:rPr lang="en-US" sz="3600" dirty="0">
                <a:latin typeface="Arial" panose="020B0604020202020204" pitchFamily="34" charset="0"/>
                <a:cs typeface="Arial" panose="020B0604020202020204" pitchFamily="34" charset="0"/>
              </a:rPr>
              <a:t> </a:t>
            </a:r>
          </a:p>
          <a:p>
            <a:pPr algn="l"/>
            <a:r>
              <a:rPr lang="en-US" sz="3600" dirty="0">
                <a:latin typeface="Arial" panose="020B0604020202020204" pitchFamily="34" charset="0"/>
                <a:cs typeface="Arial" panose="020B0604020202020204" pitchFamily="34" charset="0"/>
              </a:rPr>
              <a:t>	  and function</a:t>
            </a:r>
          </a:p>
          <a:p>
            <a:pPr algn="l"/>
            <a:endParaRPr lang="en-US" sz="1400" dirty="0">
              <a:latin typeface="Arial" panose="020B0604020202020204" pitchFamily="34" charset="0"/>
              <a:cs typeface="Arial" panose="020B0604020202020204" pitchFamily="34" charset="0"/>
            </a:endParaRPr>
          </a:p>
          <a:p>
            <a:pPr algn="l"/>
            <a:r>
              <a:rPr lang="en-US" sz="3600" dirty="0">
                <a:latin typeface="Arial" panose="020B0604020202020204" pitchFamily="34" charset="0"/>
                <a:cs typeface="Arial" panose="020B0604020202020204" pitchFamily="34" charset="0"/>
              </a:rPr>
              <a:t>	* Study of pathogenic mechanisms</a:t>
            </a:r>
          </a:p>
          <a:p>
            <a:pPr algn="l"/>
            <a:endParaRPr lang="en-US" sz="1400" dirty="0">
              <a:latin typeface="Arial" panose="020B0604020202020204" pitchFamily="34" charset="0"/>
              <a:cs typeface="Arial" panose="020B0604020202020204" pitchFamily="34" charset="0"/>
            </a:endParaRPr>
          </a:p>
          <a:p>
            <a:pPr algn="l"/>
            <a:r>
              <a:rPr lang="en-US" sz="3600" dirty="0">
                <a:latin typeface="Arial" panose="020B0604020202020204" pitchFamily="34" charset="0"/>
                <a:cs typeface="Arial" panose="020B0604020202020204" pitchFamily="34" charset="0"/>
              </a:rPr>
              <a:t>	* Identification and classification of micro-organisms</a:t>
            </a:r>
            <a:endParaRPr lang="en-US" sz="3200" dirty="0">
              <a:latin typeface="Arial" panose="020B0604020202020204" pitchFamily="34" charset="0"/>
              <a:cs typeface="Arial" panose="020B0604020202020204" pitchFamily="34" charset="0"/>
            </a:endParaRPr>
          </a:p>
          <a:p>
            <a:pPr algn="l"/>
            <a:endParaRPr lang="en-US" sz="1400" dirty="0">
              <a:latin typeface="Arial" panose="020B0604020202020204" pitchFamily="34" charset="0"/>
              <a:cs typeface="Arial" panose="020B0604020202020204" pitchFamily="34" charset="0"/>
            </a:endParaRPr>
          </a:p>
          <a:p>
            <a:pPr algn="l"/>
            <a:r>
              <a:rPr lang="en-US" sz="3600" dirty="0">
                <a:latin typeface="Arial" panose="020B0604020202020204" pitchFamily="34" charset="0"/>
                <a:cs typeface="Arial" panose="020B0604020202020204" pitchFamily="34" charset="0"/>
              </a:rPr>
              <a:t>	* Identification and classification of neoplasms</a:t>
            </a:r>
          </a:p>
          <a:p>
            <a:pPr algn="l"/>
            <a:r>
              <a:rPr lang="en-US" sz="3200" dirty="0">
                <a:latin typeface="Arial" panose="020B0604020202020204" pitchFamily="34" charset="0"/>
                <a:cs typeface="Arial" panose="020B0604020202020204" pitchFamily="34" charset="0"/>
              </a:rPr>
              <a:t>	** </a:t>
            </a:r>
            <a:r>
              <a:rPr lang="en-US" sz="3200" dirty="0" err="1">
                <a:latin typeface="Arial" panose="020B0604020202020204" pitchFamily="34" charset="0"/>
                <a:cs typeface="Arial" panose="020B0604020202020204" pitchFamily="34" charset="0"/>
              </a:rPr>
              <a:t>Histogenetics</a:t>
            </a:r>
            <a:r>
              <a:rPr lang="en-US" sz="3200" dirty="0">
                <a:latin typeface="Arial" panose="020B0604020202020204" pitchFamily="34" charset="0"/>
                <a:cs typeface="Arial" panose="020B0604020202020204" pitchFamily="34" charset="0"/>
              </a:rPr>
              <a:t> and subtype classification</a:t>
            </a:r>
          </a:p>
          <a:p>
            <a:pPr algn="l"/>
            <a:r>
              <a:rPr lang="en-US" sz="320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08801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accent2"/>
                </a:solidFill>
              </a:rPr>
              <a:t>2-Combinative semiquantitative scoring</a:t>
            </a:r>
            <a:br>
              <a:rPr lang="en-US" b="1" dirty="0">
                <a:solidFill>
                  <a:schemeClr val="accent2"/>
                </a:solidFill>
              </a:rPr>
            </a:br>
            <a:endParaRPr lang="en-US" dirty="0">
              <a:solidFill>
                <a:schemeClr val="accent2"/>
              </a:solidFill>
            </a:endParaRPr>
          </a:p>
        </p:txBody>
      </p:sp>
      <p:sp>
        <p:nvSpPr>
          <p:cNvPr id="3" name="Content Placeholder 2"/>
          <p:cNvSpPr>
            <a:spLocks noGrp="1"/>
          </p:cNvSpPr>
          <p:nvPr>
            <p:ph idx="1"/>
          </p:nvPr>
        </p:nvSpPr>
        <p:spPr>
          <a:xfrm>
            <a:off x="677333" y="1506071"/>
            <a:ext cx="11344337" cy="5154705"/>
          </a:xfrm>
        </p:spPr>
        <p:txBody>
          <a:bodyPr>
            <a:normAutofit/>
          </a:bodyPr>
          <a:lstStyle/>
          <a:p>
            <a:r>
              <a:rPr lang="en-US" sz="2800" dirty="0">
                <a:solidFill>
                  <a:schemeClr val="tx1"/>
                </a:solidFill>
              </a:rPr>
              <a:t>Combinative semiquantitative scoring is </a:t>
            </a:r>
            <a:r>
              <a:rPr lang="en-US" sz="2800" b="1" dirty="0">
                <a:solidFill>
                  <a:schemeClr val="accent3"/>
                </a:solidFill>
              </a:rPr>
              <a:t>the most commonly used method in the current prognostic biomarker researches</a:t>
            </a:r>
            <a:endParaRPr lang="en-US" sz="2800" dirty="0">
              <a:solidFill>
                <a:schemeClr val="tx1"/>
              </a:solidFill>
            </a:endParaRPr>
          </a:p>
          <a:p>
            <a:r>
              <a:rPr lang="en-US" sz="2800" dirty="0">
                <a:solidFill>
                  <a:schemeClr val="tx1"/>
                </a:solidFill>
              </a:rPr>
              <a:t> yielding </a:t>
            </a:r>
            <a:r>
              <a:rPr lang="en-US" sz="2800" dirty="0" err="1">
                <a:solidFill>
                  <a:schemeClr val="tx1"/>
                </a:solidFill>
              </a:rPr>
              <a:t>immunoscores</a:t>
            </a:r>
            <a:r>
              <a:rPr lang="en-US" sz="2800" dirty="0">
                <a:solidFill>
                  <a:schemeClr val="tx1"/>
                </a:solidFill>
              </a:rPr>
              <a:t> that incorporate both quantitative and qualitative assessments. In addition to the quantitative data from the assessment of relative percentage of </a:t>
            </a:r>
            <a:r>
              <a:rPr lang="en-US" sz="2800" dirty="0" err="1">
                <a:solidFill>
                  <a:schemeClr val="tx1"/>
                </a:solidFill>
              </a:rPr>
              <a:t>immunopositive</a:t>
            </a:r>
            <a:r>
              <a:rPr lang="en-US" sz="2800" dirty="0">
                <a:solidFill>
                  <a:schemeClr val="tx1"/>
                </a:solidFill>
              </a:rPr>
              <a:t> cells as previously described, </a:t>
            </a:r>
          </a:p>
          <a:p>
            <a:r>
              <a:rPr lang="en-US" sz="2800" dirty="0">
                <a:solidFill>
                  <a:schemeClr val="tx1"/>
                </a:solidFill>
              </a:rPr>
              <a:t>intensity of the staining is also evaluated. The intensity is commonly scored from </a:t>
            </a:r>
            <a:r>
              <a:rPr lang="en-US" sz="2800" dirty="0">
                <a:solidFill>
                  <a:schemeClr val="accent3"/>
                </a:solidFill>
              </a:rPr>
              <a:t>0 to 3 (</a:t>
            </a:r>
            <a:r>
              <a:rPr lang="en-US" sz="3200" b="1" dirty="0">
                <a:solidFill>
                  <a:schemeClr val="accent3"/>
                </a:solidFill>
              </a:rPr>
              <a:t>0, negative; 1+, weak positive; 2+, moderate positive; and 3+, strong positive). </a:t>
            </a:r>
            <a:r>
              <a:rPr lang="en-US" sz="2800" dirty="0">
                <a:solidFill>
                  <a:schemeClr val="tx1"/>
                </a:solidFill>
              </a:rPr>
              <a:t>The final </a:t>
            </a:r>
            <a:r>
              <a:rPr lang="en-US" sz="2800" dirty="0" err="1">
                <a:solidFill>
                  <a:schemeClr val="tx1"/>
                </a:solidFill>
              </a:rPr>
              <a:t>immunoscore</a:t>
            </a:r>
            <a:r>
              <a:rPr lang="en-US" sz="2800" dirty="0">
                <a:solidFill>
                  <a:schemeClr val="tx1"/>
                </a:solidFill>
              </a:rPr>
              <a:t> is calculated by adding or multiplying each score.</a:t>
            </a:r>
          </a:p>
        </p:txBody>
      </p:sp>
    </p:spTree>
    <p:extLst>
      <p:ext uri="{BB962C8B-B14F-4D97-AF65-F5344CB8AC3E}">
        <p14:creationId xmlns:p14="http://schemas.microsoft.com/office/powerpoint/2010/main" val="2491245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accent2"/>
                </a:solidFill>
              </a:rPr>
              <a:t>3- Quantification using spectral image analysis</a:t>
            </a:r>
            <a:br>
              <a:rPr lang="en-US" b="1" dirty="0">
                <a:solidFill>
                  <a:schemeClr val="accent2"/>
                </a:solidFill>
              </a:rPr>
            </a:br>
            <a:endParaRPr lang="en-US" dirty="0"/>
          </a:p>
        </p:txBody>
      </p:sp>
      <p:sp>
        <p:nvSpPr>
          <p:cNvPr id="3" name="Content Placeholder 2"/>
          <p:cNvSpPr>
            <a:spLocks noGrp="1"/>
          </p:cNvSpPr>
          <p:nvPr>
            <p:ph idx="1"/>
          </p:nvPr>
        </p:nvSpPr>
        <p:spPr>
          <a:xfrm>
            <a:off x="677334" y="2160589"/>
            <a:ext cx="10833348" cy="3880773"/>
          </a:xfrm>
        </p:spPr>
        <p:txBody>
          <a:bodyPr>
            <a:normAutofit/>
          </a:bodyPr>
          <a:lstStyle/>
          <a:p>
            <a:r>
              <a:rPr lang="en-US" sz="2400" dirty="0">
                <a:solidFill>
                  <a:schemeClr val="tx1"/>
                </a:solidFill>
              </a:rPr>
              <a:t>As multiplex IHC develops, analysis for multicolor stained specimen is essential.</a:t>
            </a:r>
          </a:p>
          <a:p>
            <a:r>
              <a:rPr lang="en-US" sz="2400" dirty="0">
                <a:solidFill>
                  <a:schemeClr val="tx1"/>
                </a:solidFill>
              </a:rPr>
              <a:t> Usual </a:t>
            </a:r>
            <a:r>
              <a:rPr lang="en-US" sz="2400" dirty="0" err="1">
                <a:solidFill>
                  <a:schemeClr val="tx1"/>
                </a:solidFill>
              </a:rPr>
              <a:t>semiquantitative</a:t>
            </a:r>
            <a:r>
              <a:rPr lang="en-US" sz="2400" dirty="0">
                <a:solidFill>
                  <a:schemeClr val="tx1"/>
                </a:solidFill>
              </a:rPr>
              <a:t> scoring is not appropriate in the analysis of multiplex IHC due to a massive amount of information in a single slide. </a:t>
            </a:r>
          </a:p>
          <a:p>
            <a:r>
              <a:rPr lang="en-US" sz="2400" dirty="0">
                <a:solidFill>
                  <a:schemeClr val="tx1"/>
                </a:solidFill>
              </a:rPr>
              <a:t>Thus, the use of spectral image analysis is increasing for the interpretation of multiplex IHC.</a:t>
            </a:r>
          </a:p>
          <a:p>
            <a:r>
              <a:rPr lang="en-US" sz="2400" dirty="0">
                <a:solidFill>
                  <a:schemeClr val="tx1"/>
                </a:solidFill>
              </a:rPr>
              <a:t> In spectral </a:t>
            </a:r>
            <a:r>
              <a:rPr lang="en-US" sz="2400" dirty="0" err="1">
                <a:solidFill>
                  <a:schemeClr val="tx1"/>
                </a:solidFill>
              </a:rPr>
              <a:t>unmixing</a:t>
            </a:r>
            <a:r>
              <a:rPr lang="en-US" sz="2400" dirty="0">
                <a:solidFill>
                  <a:schemeClr val="tx1"/>
                </a:solidFill>
              </a:rPr>
              <a:t>, the optical signal from each </a:t>
            </a:r>
            <a:r>
              <a:rPr lang="en-US" sz="2400" dirty="0" err="1">
                <a:solidFill>
                  <a:schemeClr val="tx1"/>
                </a:solidFill>
              </a:rPr>
              <a:t>chromogen</a:t>
            </a:r>
            <a:r>
              <a:rPr lang="en-US" sz="2400" dirty="0">
                <a:solidFill>
                  <a:schemeClr val="tx1"/>
                </a:solidFill>
              </a:rPr>
              <a:t> can be isolated and assessed separately and quantitatively</a:t>
            </a:r>
          </a:p>
          <a:p>
            <a:endParaRPr lang="en-US" sz="2400" dirty="0">
              <a:solidFill>
                <a:schemeClr val="tx1"/>
              </a:solidFill>
            </a:endParaRPr>
          </a:p>
          <a:p>
            <a:endParaRPr lang="en-US" dirty="0"/>
          </a:p>
        </p:txBody>
      </p:sp>
    </p:spTree>
    <p:extLst>
      <p:ext uri="{BB962C8B-B14F-4D97-AF65-F5344CB8AC3E}">
        <p14:creationId xmlns:p14="http://schemas.microsoft.com/office/powerpoint/2010/main" val="2844192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ANALYSIS OF THE DATA</a:t>
            </a:r>
            <a:br>
              <a:rPr lang="en-US" b="1" dirty="0"/>
            </a:br>
            <a:endParaRPr lang="en-US" dirty="0"/>
          </a:p>
        </p:txBody>
      </p:sp>
      <p:sp>
        <p:nvSpPr>
          <p:cNvPr id="3" name="Content Placeholder 2"/>
          <p:cNvSpPr>
            <a:spLocks noGrp="1"/>
          </p:cNvSpPr>
          <p:nvPr>
            <p:ph idx="1"/>
          </p:nvPr>
        </p:nvSpPr>
        <p:spPr>
          <a:xfrm>
            <a:off x="116541" y="1651379"/>
            <a:ext cx="10865224" cy="5018362"/>
          </a:xfrm>
        </p:spPr>
        <p:txBody>
          <a:bodyPr>
            <a:normAutofit/>
          </a:bodyPr>
          <a:lstStyle/>
          <a:p>
            <a:r>
              <a:rPr lang="en-US" sz="2400" dirty="0">
                <a:solidFill>
                  <a:schemeClr val="tx1"/>
                </a:solidFill>
              </a:rPr>
              <a:t>After quantitative analysis of the IHC results, the continuous variables are usually changed into categorical forms, as it is much easier to analyze and make decisions.</a:t>
            </a:r>
          </a:p>
          <a:p>
            <a:r>
              <a:rPr lang="en-US" sz="2400" dirty="0">
                <a:solidFill>
                  <a:schemeClr val="tx1"/>
                </a:solidFill>
              </a:rPr>
              <a:t>The categorization of variables also enables clinicians to stratify patients according to the IHC results of the testing molecules. </a:t>
            </a:r>
          </a:p>
          <a:p>
            <a:r>
              <a:rPr lang="en-US" sz="2400" dirty="0">
                <a:solidFill>
                  <a:srgbClr val="FFC000"/>
                </a:solidFill>
              </a:rPr>
              <a:t>Cut-off values</a:t>
            </a:r>
            <a:r>
              <a:rPr lang="en-US" sz="2400" dirty="0">
                <a:solidFill>
                  <a:schemeClr val="tx1"/>
                </a:solidFill>
              </a:rPr>
              <a:t> for immunopositivity are commonly selected by the median and the quartiles of </a:t>
            </a:r>
            <a:r>
              <a:rPr lang="en-US" sz="2400" dirty="0" err="1">
                <a:solidFill>
                  <a:schemeClr val="tx1"/>
                </a:solidFill>
              </a:rPr>
              <a:t>measurementsA</a:t>
            </a:r>
            <a:r>
              <a:rPr lang="en-US" sz="2400" dirty="0">
                <a:solidFill>
                  <a:schemeClr val="tx1"/>
                </a:solidFill>
              </a:rPr>
              <a:t>	z. </a:t>
            </a:r>
          </a:p>
          <a:p>
            <a:r>
              <a:rPr lang="en-US" sz="2400" dirty="0">
                <a:solidFill>
                  <a:schemeClr val="tx1"/>
                </a:solidFill>
              </a:rPr>
              <a:t>However, sometimes simply more than 5% or 10% criteria are used. There is no standardized method for setting the cut-off value for the categorization. </a:t>
            </a:r>
          </a:p>
          <a:p>
            <a:r>
              <a:rPr lang="en-US" sz="2400" dirty="0">
                <a:solidFill>
                  <a:schemeClr val="tx1"/>
                </a:solidFill>
              </a:rPr>
              <a:t>This lack of standardization sometimes causes inconsistent results between similar studies.</a:t>
            </a:r>
          </a:p>
        </p:txBody>
      </p:sp>
    </p:spTree>
    <p:extLst>
      <p:ext uri="{BB962C8B-B14F-4D97-AF65-F5344CB8AC3E}">
        <p14:creationId xmlns:p14="http://schemas.microsoft.com/office/powerpoint/2010/main" val="1927820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167E6-97AD-E12A-2F60-3F92A008B8B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D4E3F7FE-15BC-88E2-4242-0DBEDC8503D8}"/>
              </a:ext>
            </a:extLst>
          </p:cNvPr>
          <p:cNvPicPr>
            <a:picLocks noGrp="1" noChangeAspect="1"/>
          </p:cNvPicPr>
          <p:nvPr>
            <p:ph idx="1"/>
          </p:nvPr>
        </p:nvPicPr>
        <p:blipFill>
          <a:blip r:embed="rId2"/>
          <a:stretch>
            <a:fillRect/>
          </a:stretch>
        </p:blipFill>
        <p:spPr>
          <a:xfrm>
            <a:off x="0" y="0"/>
            <a:ext cx="12191999" cy="6857999"/>
          </a:xfrm>
          <a:prstGeom prst="rect">
            <a:avLst/>
          </a:prstGeom>
        </p:spPr>
      </p:pic>
    </p:spTree>
    <p:extLst>
      <p:ext uri="{BB962C8B-B14F-4D97-AF65-F5344CB8AC3E}">
        <p14:creationId xmlns:p14="http://schemas.microsoft.com/office/powerpoint/2010/main" val="41926849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600" b="1" i="1" dirty="0">
                <a:solidFill>
                  <a:srgbClr val="90C226"/>
                </a:solidFill>
              </a:rPr>
              <a:t>Working Classification of Antibodies Used In Immunohistochemistry</a:t>
            </a:r>
            <a:br>
              <a:rPr lang="en-US" sz="3600" b="1" i="1" dirty="0">
                <a:solidFill>
                  <a:srgbClr val="FF0000"/>
                </a:solidFill>
                <a:latin typeface="Times New Roman Bold Italic" panose="02020703060505090304" pitchFamily="18" charset="0"/>
                <a:cs typeface="Times New Roman Bold Italic" panose="02020703060505090304" pitchFamily="18" charset="0"/>
              </a:rPr>
            </a:br>
            <a:endParaRPr lang="en-US" sz="3600" dirty="0"/>
          </a:p>
        </p:txBody>
      </p:sp>
    </p:spTree>
    <p:extLst>
      <p:ext uri="{BB962C8B-B14F-4D97-AF65-F5344CB8AC3E}">
        <p14:creationId xmlns:p14="http://schemas.microsoft.com/office/powerpoint/2010/main" val="2294030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036" y="1"/>
            <a:ext cx="8577966" cy="1514900"/>
          </a:xfrm>
        </p:spPr>
        <p:txBody>
          <a:bodyPr>
            <a:normAutofit/>
          </a:bodyPr>
          <a:lstStyle/>
          <a:p>
            <a:r>
              <a:rPr lang="en-US" sz="4800" b="1" i="1" dirty="0">
                <a:solidFill>
                  <a:srgbClr val="FF0000"/>
                </a:solidFill>
                <a:latin typeface="Times New Roman Bold Italic" panose="02020703060505090304" pitchFamily="18" charset="0"/>
                <a:cs typeface="Times New Roman Bold Italic" panose="02020703060505090304" pitchFamily="18" charset="0"/>
              </a:rPr>
              <a:t>epithelial markers</a:t>
            </a:r>
            <a:endParaRPr lang="en-US" sz="48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245661876"/>
              </p:ext>
            </p:extLst>
          </p:nvPr>
        </p:nvGraphicFramePr>
        <p:xfrm>
          <a:off x="272955" y="1663392"/>
          <a:ext cx="11067197" cy="49557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09839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FF0000"/>
                </a:solidFill>
              </a:rPr>
              <a:t>Melanocytes</a:t>
            </a:r>
            <a:br>
              <a:rPr lang="en-US" dirty="0">
                <a:solidFill>
                  <a:srgbClr val="FF0000"/>
                </a:solidFill>
              </a:rPr>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59345422"/>
              </p:ext>
            </p:extLst>
          </p:nvPr>
        </p:nvGraphicFramePr>
        <p:xfrm>
          <a:off x="677334" y="2160589"/>
          <a:ext cx="8596668" cy="3880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10892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FF0000"/>
                </a:solidFill>
              </a:rPr>
              <a:t>Odontogenic epithelium </a:t>
            </a:r>
            <a:br>
              <a:rPr lang="en-US" dirty="0">
                <a:solidFill>
                  <a:srgbClr val="FF0000"/>
                </a:solidFill>
              </a:rPr>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30153941"/>
              </p:ext>
            </p:extLst>
          </p:nvPr>
        </p:nvGraphicFramePr>
        <p:xfrm>
          <a:off x="677333" y="1473959"/>
          <a:ext cx="9094463" cy="45674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13244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FF0000"/>
                </a:solidFill>
              </a:rPr>
              <a:t>Glandular epithelium </a:t>
            </a:r>
            <a:br>
              <a:rPr lang="en-US" dirty="0">
                <a:solidFill>
                  <a:srgbClr val="FF0000"/>
                </a:solidFill>
              </a:rPr>
            </a:b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92206785"/>
              </p:ext>
            </p:extLst>
          </p:nvPr>
        </p:nvGraphicFramePr>
        <p:xfrm>
          <a:off x="677334" y="2160589"/>
          <a:ext cx="9026224" cy="4458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36180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FF0000"/>
                </a:solidFill>
              </a:rPr>
              <a:t>Muscle Markers</a:t>
            </a:r>
            <a:endParaRPr lang="en-US" dirty="0">
              <a:solidFill>
                <a:srgbClr val="FF0000"/>
              </a:solidFill>
            </a:endParaRPr>
          </a:p>
        </p:txBody>
      </p:sp>
      <p:graphicFrame>
        <p:nvGraphicFramePr>
          <p:cNvPr id="23" name="Content Placeholder 22"/>
          <p:cNvGraphicFramePr>
            <a:graphicFrameLocks noGrp="1"/>
          </p:cNvGraphicFramePr>
          <p:nvPr>
            <p:ph idx="1"/>
            <p:extLst>
              <p:ext uri="{D42A27DB-BD31-4B8C-83A1-F6EECF244321}">
                <p14:modId xmlns:p14="http://schemas.microsoft.com/office/powerpoint/2010/main" val="3779189502"/>
              </p:ext>
            </p:extLst>
          </p:nvPr>
        </p:nvGraphicFramePr>
        <p:xfrm>
          <a:off x="677334" y="2160589"/>
          <a:ext cx="8596668" cy="3880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726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0" u="none" strike="noStrike" baseline="0" dirty="0">
                <a:solidFill>
                  <a:schemeClr val="accent2"/>
                </a:solidFill>
                <a:latin typeface="Times New Roman" panose="02020603050405020304" pitchFamily="18" charset="0"/>
              </a:rPr>
              <a:t>Immunohistochemical staining methods </a:t>
            </a:r>
            <a:endParaRPr lang="en-US" b="1" dirty="0">
              <a:solidFill>
                <a:schemeClr val="accent2"/>
              </a:solidFill>
            </a:endParaRPr>
          </a:p>
        </p:txBody>
      </p:sp>
      <p:sp>
        <p:nvSpPr>
          <p:cNvPr id="3" name="Content Placeholder 2"/>
          <p:cNvSpPr>
            <a:spLocks noGrp="1"/>
          </p:cNvSpPr>
          <p:nvPr>
            <p:ph idx="1"/>
          </p:nvPr>
        </p:nvSpPr>
        <p:spPr/>
        <p:txBody>
          <a:bodyPr/>
          <a:lstStyle/>
          <a:p>
            <a:pPr marL="0" indent="0">
              <a:buNone/>
            </a:pPr>
            <a:endParaRPr lang="en-US" dirty="0">
              <a:latin typeface="Times New Roman" panose="02020603050405020304" pitchFamily="18" charset="0"/>
            </a:endParaRPr>
          </a:p>
          <a:p>
            <a:pPr marL="0" indent="0">
              <a:buNone/>
            </a:pPr>
            <a:r>
              <a:rPr lang="en-US" sz="2800" dirty="0">
                <a:highlight>
                  <a:srgbClr val="C0C0C0"/>
                </a:highlight>
                <a:latin typeface="Times New Roman" panose="02020603050405020304" pitchFamily="18" charset="0"/>
              </a:rPr>
              <a:t>* </a:t>
            </a:r>
            <a:r>
              <a:rPr lang="en-US" sz="2800" b="1" i="0" u="none" strike="noStrike" baseline="0" dirty="0">
                <a:highlight>
                  <a:srgbClr val="C0C0C0"/>
                </a:highlight>
                <a:latin typeface="Times New Roman" panose="02020603050405020304" pitchFamily="18" charset="0"/>
              </a:rPr>
              <a:t>fluorophore-labeled immunofluorescence </a:t>
            </a:r>
            <a:endParaRPr lang="en-US" sz="2800" b="1" dirty="0">
              <a:highlight>
                <a:srgbClr val="C0C0C0"/>
              </a:highlight>
              <a:latin typeface="Times New Roman" panose="02020603050405020304" pitchFamily="18" charset="0"/>
            </a:endParaRPr>
          </a:p>
          <a:p>
            <a:pPr marL="0" indent="0">
              <a:buNone/>
            </a:pPr>
            <a:r>
              <a:rPr lang="en-US" sz="2800" b="0" i="0" u="none" strike="noStrike" baseline="0" dirty="0">
                <a:highlight>
                  <a:srgbClr val="C0C0C0"/>
                </a:highlight>
                <a:latin typeface="Times New Roman" panose="02020603050405020304" pitchFamily="18" charset="0"/>
              </a:rPr>
              <a:t>* </a:t>
            </a:r>
            <a:r>
              <a:rPr lang="en-US" sz="2800" b="1" i="0" u="none" strike="noStrike" baseline="0" dirty="0">
                <a:highlight>
                  <a:srgbClr val="C0C0C0"/>
                </a:highlight>
                <a:latin typeface="Times New Roman" panose="02020603050405020304" pitchFamily="18" charset="0"/>
              </a:rPr>
              <a:t>enzyme-labeled</a:t>
            </a:r>
            <a:r>
              <a:rPr lang="en-US" sz="2800" b="1" i="0" u="none" strike="noStrike" dirty="0">
                <a:highlight>
                  <a:srgbClr val="C0C0C0"/>
                </a:highlight>
                <a:latin typeface="Times New Roman" panose="02020603050405020304" pitchFamily="18" charset="0"/>
              </a:rPr>
              <a:t> </a:t>
            </a:r>
            <a:r>
              <a:rPr lang="en-US" sz="2800" b="1" i="0" u="none" strike="noStrike" baseline="0" dirty="0">
                <a:highlight>
                  <a:srgbClr val="C0C0C0"/>
                </a:highlight>
                <a:latin typeface="Times New Roman" panose="02020603050405020304" pitchFamily="18" charset="0"/>
              </a:rPr>
              <a:t>(</a:t>
            </a:r>
            <a:r>
              <a:rPr lang="en-US" sz="2800" b="1" i="0" u="none" strike="noStrike" baseline="0" dirty="0" err="1">
                <a:highlight>
                  <a:srgbClr val="C0C0C0"/>
                </a:highlight>
                <a:latin typeface="Times New Roman" panose="02020603050405020304" pitchFamily="18" charset="0"/>
              </a:rPr>
              <a:t>immunoperoxidase</a:t>
            </a:r>
            <a:r>
              <a:rPr lang="en-US" sz="2800" b="1" i="0" u="none" strike="noStrike" baseline="0" dirty="0">
                <a:highlight>
                  <a:srgbClr val="C0C0C0"/>
                </a:highlight>
                <a:latin typeface="Times New Roman" panose="02020603050405020304" pitchFamily="18" charset="0"/>
              </a:rPr>
              <a:t>) antibodies to identify proteins and other</a:t>
            </a:r>
            <a:r>
              <a:rPr lang="en-US" sz="2800" b="1" i="0" u="none" strike="noStrike" dirty="0">
                <a:highlight>
                  <a:srgbClr val="C0C0C0"/>
                </a:highlight>
                <a:latin typeface="Times New Roman" panose="02020603050405020304" pitchFamily="18" charset="0"/>
              </a:rPr>
              <a:t> </a:t>
            </a:r>
            <a:r>
              <a:rPr lang="en-US" sz="2800" b="1" i="0" u="none" strike="noStrike" baseline="0" dirty="0">
                <a:highlight>
                  <a:srgbClr val="C0C0C0"/>
                </a:highlight>
                <a:latin typeface="Times New Roman" panose="02020603050405020304" pitchFamily="18" charset="0"/>
              </a:rPr>
              <a:t>molecules in cells. </a:t>
            </a:r>
          </a:p>
          <a:p>
            <a:pPr marL="0" indent="0">
              <a:buNone/>
            </a:pPr>
            <a:r>
              <a:rPr lang="en-US" b="0" i="0" u="none" strike="noStrike" baseline="0" dirty="0">
                <a:latin typeface="Times New Roman" panose="02020603050405020304" pitchFamily="18" charset="0"/>
              </a:rPr>
              <a:t>  *In diagnostic surgical pathology,</a:t>
            </a:r>
            <a:r>
              <a:rPr lang="en-US" b="0" i="0" u="none" strike="noStrike" dirty="0">
                <a:latin typeface="Times New Roman" panose="02020603050405020304" pitchFamily="18" charset="0"/>
              </a:rPr>
              <a:t> </a:t>
            </a:r>
            <a:r>
              <a:rPr lang="en-US" b="0" i="0" u="none" strike="noStrike" baseline="0" dirty="0" err="1">
                <a:latin typeface="Times New Roman" panose="02020603050405020304" pitchFamily="18" charset="0"/>
              </a:rPr>
              <a:t>immunoperoxidase</a:t>
            </a:r>
            <a:r>
              <a:rPr lang="en-US" b="0" i="0" u="none" strike="noStrike" baseline="0" dirty="0">
                <a:latin typeface="Times New Roman" panose="02020603050405020304" pitchFamily="18" charset="0"/>
              </a:rPr>
              <a:t> methods (usually single antigen- antibody</a:t>
            </a:r>
            <a:r>
              <a:rPr lang="en-US" b="0" i="0" u="none" strike="noStrike" dirty="0">
                <a:latin typeface="Times New Roman" panose="02020603050405020304" pitchFamily="18" charset="0"/>
              </a:rPr>
              <a:t> </a:t>
            </a:r>
            <a:r>
              <a:rPr lang="en-US" b="0" i="0" u="none" strike="noStrike" baseline="0" dirty="0">
                <a:latin typeface="Times New Roman" panose="02020603050405020304" pitchFamily="18" charset="0"/>
              </a:rPr>
              <a:t>and less commonly double antibody- antigen combinations</a:t>
            </a:r>
            <a:endParaRPr lang="en-US" dirty="0"/>
          </a:p>
          <a:p>
            <a:endParaRPr lang="en-US" dirty="0"/>
          </a:p>
        </p:txBody>
      </p:sp>
    </p:spTree>
    <p:extLst>
      <p:ext uri="{BB962C8B-B14F-4D97-AF65-F5344CB8AC3E}">
        <p14:creationId xmlns:p14="http://schemas.microsoft.com/office/powerpoint/2010/main" val="29052544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FF0000"/>
                </a:solidFill>
              </a:rPr>
              <a:t>Vascular Markers</a:t>
            </a:r>
            <a:br>
              <a:rPr lang="en-US" b="1" dirty="0"/>
            </a:b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02308736"/>
              </p:ext>
            </p:extLst>
          </p:nvPr>
        </p:nvGraphicFramePr>
        <p:xfrm>
          <a:off x="677334" y="2160589"/>
          <a:ext cx="8596668" cy="3880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39695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none" strike="noStrike" baseline="0" dirty="0">
                <a:solidFill>
                  <a:srgbClr val="FF0000"/>
                </a:solidFill>
                <a:latin typeface="Times New Roman Bold Italic" panose="02020703060505090304" pitchFamily="18" charset="0"/>
                <a:cs typeface="Times New Roman Bold Italic" panose="02020703060505090304" pitchFamily="18" charset="0"/>
              </a:rPr>
              <a:t>Neural Markers</a:t>
            </a:r>
            <a:br>
              <a:rPr lang="en-US" sz="1100" b="1" i="0" u="none" strike="noStrike" baseline="0" dirty="0">
                <a:solidFill>
                  <a:srgbClr val="0000FF"/>
                </a:solidFill>
                <a:latin typeface="Times New Roman Bold" panose="02020803070505020304" pitchFamily="18" charset="0"/>
                <a:cs typeface="Times New Roman Bold" panose="02020803070505020304" pitchFamily="18" charset="0"/>
              </a:rPr>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76945812"/>
              </p:ext>
            </p:extLst>
          </p:nvPr>
        </p:nvGraphicFramePr>
        <p:xfrm>
          <a:off x="677334" y="1610437"/>
          <a:ext cx="8596668" cy="5117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2748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err="1">
                <a:solidFill>
                  <a:srgbClr val="FF0000"/>
                </a:solidFill>
              </a:rPr>
              <a:t>Neuro</a:t>
            </a:r>
            <a:r>
              <a:rPr lang="en-US" b="1" i="1" dirty="0">
                <a:solidFill>
                  <a:srgbClr val="FF0000"/>
                </a:solidFill>
              </a:rPr>
              <a:t> Ectodermal Markers</a:t>
            </a:r>
            <a:br>
              <a:rPr lang="en-US" b="1" dirty="0">
                <a:solidFill>
                  <a:srgbClr val="FF0000"/>
                </a:solidFill>
              </a:rPr>
            </a:br>
            <a:endParaRPr lang="en-US"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53396074"/>
              </p:ext>
            </p:extLst>
          </p:nvPr>
        </p:nvGraphicFramePr>
        <p:xfrm>
          <a:off x="677334" y="2160589"/>
          <a:ext cx="8596668" cy="3880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14305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FF0000"/>
                </a:solidFill>
                <a:latin typeface="Times New Roman Bold Italic" panose="02020703060505090304" pitchFamily="18" charset="0"/>
                <a:cs typeface="Times New Roman Bold Italic" panose="02020703060505090304" pitchFamily="18" charset="0"/>
              </a:rPr>
              <a:t>Histiocytic / Dendritic Cell Markers </a:t>
            </a:r>
            <a:endParaRPr lang="en-US"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47779749"/>
              </p:ext>
            </p:extLst>
          </p:nvPr>
        </p:nvGraphicFramePr>
        <p:xfrm>
          <a:off x="677334" y="2160589"/>
          <a:ext cx="8596668" cy="3880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15913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811" y="582304"/>
            <a:ext cx="8596668" cy="1320800"/>
          </a:xfrm>
        </p:spPr>
        <p:txBody>
          <a:bodyPr/>
          <a:lstStyle/>
          <a:p>
            <a:pPr lvl="0"/>
            <a:r>
              <a:rPr lang="en-US" b="1" i="1" dirty="0">
                <a:solidFill>
                  <a:srgbClr val="FF0000"/>
                </a:solidFill>
              </a:rPr>
              <a:t>Langerhans cell neoplasms express</a:t>
            </a:r>
            <a:br>
              <a:rPr lang="en-US" dirty="0"/>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78849030"/>
              </p:ext>
            </p:extLst>
          </p:nvPr>
        </p:nvGraphicFramePr>
        <p:xfrm>
          <a:off x="477672" y="2347415"/>
          <a:ext cx="8796330" cy="36939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87834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none" strike="noStrike" baseline="0" dirty="0">
                <a:solidFill>
                  <a:srgbClr val="FF0000"/>
                </a:solidFill>
                <a:latin typeface="Times New Roman Bold Italic" panose="02020703060505090304" pitchFamily="18" charset="0"/>
                <a:cs typeface="Times New Roman Bold Italic" panose="02020703060505090304" pitchFamily="18" charset="0"/>
              </a:rPr>
              <a:t>Lymphoid Markers </a:t>
            </a:r>
            <a:br>
              <a:rPr lang="en-US" sz="1100" b="1" i="0" u="none" strike="noStrike" baseline="0" dirty="0">
                <a:solidFill>
                  <a:srgbClr val="FF0000"/>
                </a:solidFill>
                <a:latin typeface="Times New Roman Bold" panose="02020803070505020304" pitchFamily="18" charset="0"/>
                <a:cs typeface="Times New Roman Bold" panose="02020803070505020304" pitchFamily="18" charset="0"/>
              </a:rPr>
            </a:br>
            <a:endParaRPr lang="en-US"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96300460"/>
              </p:ext>
            </p:extLst>
          </p:nvPr>
        </p:nvGraphicFramePr>
        <p:xfrm>
          <a:off x="677334" y="2160589"/>
          <a:ext cx="8596668" cy="3880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59861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FF0000"/>
                </a:solidFill>
                <a:latin typeface="Times New Roman Bold Italic" panose="02020703060505090304" pitchFamily="18" charset="0"/>
                <a:cs typeface="Times New Roman Bold Italic" panose="02020703060505090304" pitchFamily="18" charset="0"/>
              </a:rPr>
              <a:t>B cell markers</a:t>
            </a:r>
            <a:br>
              <a:rPr lang="en-US" b="1" i="1" dirty="0">
                <a:solidFill>
                  <a:srgbClr val="FF0000"/>
                </a:solidFill>
                <a:latin typeface="Times New Roman Bold Italic" panose="02020703060505090304" pitchFamily="18" charset="0"/>
                <a:cs typeface="Times New Roman Bold Italic" panose="02020703060505090304" pitchFamily="18" charset="0"/>
              </a:rPr>
            </a:br>
            <a:endParaRPr lang="en-US"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46404779"/>
              </p:ext>
            </p:extLst>
          </p:nvPr>
        </p:nvGraphicFramePr>
        <p:xfrm>
          <a:off x="677334" y="2160589"/>
          <a:ext cx="8596668" cy="3880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08529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none" strike="noStrike" baseline="0" dirty="0">
                <a:solidFill>
                  <a:srgbClr val="FF0000"/>
                </a:solidFill>
                <a:latin typeface="Times New Roman Bold Italic" panose="02020703060505090304" pitchFamily="18" charset="0"/>
                <a:cs typeface="Times New Roman Bold Italic" panose="02020703060505090304" pitchFamily="18" charset="0"/>
              </a:rPr>
              <a:t>Bone Markers </a:t>
            </a:r>
            <a:endParaRPr lang="en-US"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16734919"/>
              </p:ext>
            </p:extLst>
          </p:nvPr>
        </p:nvGraphicFramePr>
        <p:xfrm>
          <a:off x="232011" y="1528549"/>
          <a:ext cx="9430603" cy="49677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65765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u="none" strike="noStrike" baseline="0" dirty="0">
                <a:solidFill>
                  <a:srgbClr val="FF0000"/>
                </a:solidFill>
                <a:latin typeface="Times New Roman Bold Italic" panose="02020703060505090304" pitchFamily="18" charset="0"/>
                <a:cs typeface="Times New Roman Bold Italic" panose="02020703060505090304" pitchFamily="18" charset="0"/>
              </a:rPr>
              <a:t>Proliferative Markers Which Shows Up And </a:t>
            </a:r>
            <a:r>
              <a:rPr lang="en-US" b="1" i="1" dirty="0" err="1">
                <a:solidFill>
                  <a:srgbClr val="FF0000"/>
                </a:solidFill>
                <a:latin typeface="Times New Roman Bold Italic" panose="02020703060505090304" pitchFamily="18" charset="0"/>
                <a:cs typeface="Times New Roman Bold Italic" panose="02020703060505090304" pitchFamily="18" charset="0"/>
              </a:rPr>
              <a:t>DownRegulation</a:t>
            </a:r>
            <a:r>
              <a:rPr lang="en-US" b="1" i="1" dirty="0">
                <a:solidFill>
                  <a:srgbClr val="FF0000"/>
                </a:solidFill>
                <a:latin typeface="Times New Roman Bold Italic" panose="02020703060505090304" pitchFamily="18" charset="0"/>
                <a:cs typeface="Times New Roman Bold Italic" panose="02020703060505090304" pitchFamily="18" charset="0"/>
              </a:rPr>
              <a:t> </a:t>
            </a:r>
            <a:br>
              <a:rPr lang="en-US" sz="1200" b="1" dirty="0">
                <a:solidFill>
                  <a:srgbClr val="FF0000"/>
                </a:solidFill>
                <a:latin typeface="Times New Roman Bold" panose="02020803070505020304" pitchFamily="18" charset="0"/>
                <a:cs typeface="Times New Roman Bold" panose="02020803070505020304" pitchFamily="18" charset="0"/>
              </a:rPr>
            </a:br>
            <a:br>
              <a:rPr lang="en-US" b="1" i="1" u="none" strike="noStrike" baseline="0" dirty="0">
                <a:solidFill>
                  <a:srgbClr val="FF0000"/>
                </a:solidFill>
                <a:latin typeface="Times New Roman Bold Italic" panose="02020703060505090304" pitchFamily="18" charset="0"/>
                <a:cs typeface="Times New Roman Bold Italic" panose="02020703060505090304" pitchFamily="18" charset="0"/>
              </a:rPr>
            </a:br>
            <a:endParaRPr lang="en-US"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21299318"/>
              </p:ext>
            </p:extLst>
          </p:nvPr>
        </p:nvGraphicFramePr>
        <p:xfrm>
          <a:off x="677334" y="2160589"/>
          <a:ext cx="8596668" cy="3880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31031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FF0000"/>
                </a:solidFill>
                <a:latin typeface="Times New Roman Bold Italic" panose="02020703060505090304" pitchFamily="18" charset="0"/>
                <a:cs typeface="Times New Roman Bold Italic" panose="02020703060505090304" pitchFamily="18" charset="0"/>
              </a:rPr>
              <a:t>Germ Cell Tumor Markers </a:t>
            </a:r>
            <a:endParaRPr lang="en-US"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87667742"/>
              </p:ext>
            </p:extLst>
          </p:nvPr>
        </p:nvGraphicFramePr>
        <p:xfrm>
          <a:off x="772869" y="2051407"/>
          <a:ext cx="8596668" cy="3880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693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a:t>DIRECT METHOD</a:t>
            </a:r>
            <a:endParaRPr lang="ar-IQ" dirty="0"/>
          </a:p>
        </p:txBody>
      </p:sp>
      <p:pic>
        <p:nvPicPr>
          <p:cNvPr id="1026" name="Picture 2"/>
          <p:cNvPicPr>
            <a:picLocks noGrp="1" noChangeAspect="1" noChangeArrowheads="1"/>
          </p:cNvPicPr>
          <p:nvPr>
            <p:ph idx="1"/>
          </p:nvPr>
        </p:nvPicPr>
        <p:blipFill>
          <a:blip r:embed="rId2"/>
          <a:srcRect/>
          <a:stretch>
            <a:fillRect/>
          </a:stretch>
        </p:blipFill>
        <p:spPr bwMode="auto">
          <a:xfrm>
            <a:off x="1062012" y="2243128"/>
            <a:ext cx="7358113" cy="3500462"/>
          </a:xfrm>
          <a:prstGeom prst="rect">
            <a:avLst/>
          </a:prstGeom>
          <a:noFill/>
          <a:ln w="9525">
            <a:noFill/>
            <a:miter lim="800000"/>
            <a:headEnd/>
            <a:tailEnd/>
          </a:ln>
          <a:effectLst/>
        </p:spPr>
      </p:pic>
    </p:spTree>
    <p:extLst>
      <p:ext uri="{BB962C8B-B14F-4D97-AF65-F5344CB8AC3E}">
        <p14:creationId xmlns:p14="http://schemas.microsoft.com/office/powerpoint/2010/main" val="38507671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none" strike="noStrike" baseline="0" dirty="0">
                <a:solidFill>
                  <a:srgbClr val="FF0000"/>
                </a:solidFill>
                <a:latin typeface="Times New Roman Bold Italic" panose="02020703060505090304" pitchFamily="18" charset="0"/>
                <a:cs typeface="Times New Roman Bold Italic" panose="02020703060505090304" pitchFamily="18" charset="0"/>
              </a:rPr>
              <a:t>Metastatic Epithelial Tumor Markers to Jaw </a:t>
            </a:r>
            <a:endParaRPr lang="en-US"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4833731"/>
              </p:ext>
            </p:extLst>
          </p:nvPr>
        </p:nvGraphicFramePr>
        <p:xfrm>
          <a:off x="677334" y="2160589"/>
          <a:ext cx="8596668" cy="3880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5266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FF0000"/>
                </a:solidFill>
                <a:latin typeface="Times New Roman Bold Italic" panose="02020703060505090304" pitchFamily="18" charset="0"/>
                <a:cs typeface="Times New Roman Bold Italic" panose="02020703060505090304" pitchFamily="18" charset="0"/>
              </a:rPr>
              <a:t>Markers in spindle cell tumors </a:t>
            </a:r>
            <a:endParaRPr lang="en-US"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5260433"/>
              </p:ext>
            </p:extLst>
          </p:nvPr>
        </p:nvGraphicFramePr>
        <p:xfrm>
          <a:off x="677334" y="2160589"/>
          <a:ext cx="8596668" cy="3880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17705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FF0000"/>
                </a:solidFill>
                <a:latin typeface="Times New Roman Bold Italic" panose="02020703060505090304" pitchFamily="18" charset="0"/>
                <a:cs typeface="Times New Roman Bold Italic" panose="02020703060505090304" pitchFamily="18" charset="0"/>
              </a:rPr>
              <a:t>Markers in Pleomorphic cell tumors</a:t>
            </a:r>
            <a:endParaRPr lang="en-US"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21387056"/>
              </p:ext>
            </p:extLst>
          </p:nvPr>
        </p:nvGraphicFramePr>
        <p:xfrm>
          <a:off x="677334" y="2160589"/>
          <a:ext cx="8596668" cy="3880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477246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none" strike="noStrike" baseline="0" dirty="0">
                <a:solidFill>
                  <a:srgbClr val="FF0000"/>
                </a:solidFill>
                <a:latin typeface="Times New Roman Bold Italic" panose="02020703060505090304" pitchFamily="18" charset="0"/>
                <a:cs typeface="Times New Roman Bold Italic" panose="02020703060505090304" pitchFamily="18" charset="0"/>
              </a:rPr>
              <a:t>Round cell tumors </a:t>
            </a:r>
            <a:endParaRPr lang="en-US"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07073065"/>
              </p:ext>
            </p:extLst>
          </p:nvPr>
        </p:nvGraphicFramePr>
        <p:xfrm>
          <a:off x="677334" y="2160589"/>
          <a:ext cx="8596668" cy="3880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52505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FF0000"/>
                </a:solidFill>
                <a:latin typeface="Times New Roman Bold Italic" panose="02020703060505090304" pitchFamily="18" charset="0"/>
                <a:cs typeface="Times New Roman Bold Italic" panose="02020703060505090304" pitchFamily="18" charset="0"/>
              </a:rPr>
              <a:t>Markers salivary gland lesions (Intercalated duct lesions) </a:t>
            </a:r>
            <a:endParaRPr lang="en-US"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19430807"/>
              </p:ext>
            </p:extLst>
          </p:nvPr>
        </p:nvGraphicFramePr>
        <p:xfrm>
          <a:off x="677334" y="2160589"/>
          <a:ext cx="8596668" cy="3880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90659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FF0000"/>
                </a:solidFill>
                <a:latin typeface="Times New Roman Bold Italic" panose="02020703060505090304" pitchFamily="18" charset="0"/>
                <a:cs typeface="Times New Roman Bold Italic" panose="02020703060505090304" pitchFamily="18" charset="0"/>
              </a:rPr>
              <a:t>Other markers </a:t>
            </a:r>
            <a:endParaRPr lang="en-US"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99864008"/>
              </p:ext>
            </p:extLst>
          </p:nvPr>
        </p:nvGraphicFramePr>
        <p:xfrm>
          <a:off x="677334" y="2160589"/>
          <a:ext cx="8596668" cy="3880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9907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0" u="none" strike="noStrike" baseline="0" dirty="0">
                <a:solidFill>
                  <a:srgbClr val="FF0000"/>
                </a:solidFill>
                <a:latin typeface="Times New Roman" panose="02020603050405020304" pitchFamily="18" charset="0"/>
              </a:rPr>
              <a:t>Tumor markers can be broadly classified as </a:t>
            </a:r>
            <a:br>
              <a:rPr lang="en-US" sz="1100" b="0" i="0" u="none" strike="noStrike" baseline="0" dirty="0">
                <a:solidFill>
                  <a:srgbClr val="0000FF"/>
                </a:solidFill>
                <a:latin typeface="Times New Roman" panose="02020603050405020304" pitchFamily="18" charset="0"/>
              </a:rPr>
            </a:br>
            <a:endParaRPr lang="en-US" dirty="0"/>
          </a:p>
        </p:txBody>
      </p:sp>
      <p:sp>
        <p:nvSpPr>
          <p:cNvPr id="3" name="Content Placeholder 2"/>
          <p:cNvSpPr>
            <a:spLocks noGrp="1"/>
          </p:cNvSpPr>
          <p:nvPr>
            <p:ph idx="1"/>
          </p:nvPr>
        </p:nvSpPr>
        <p:spPr>
          <a:xfrm>
            <a:off x="163773" y="1825624"/>
            <a:ext cx="11190027" cy="5032375"/>
          </a:xfrm>
        </p:spPr>
        <p:txBody>
          <a:bodyPr>
            <a:normAutofit/>
          </a:bodyPr>
          <a:lstStyle/>
          <a:p>
            <a:r>
              <a:rPr lang="en-US" sz="2000" b="1" i="0" u="none" strike="noStrike" baseline="0" dirty="0">
                <a:solidFill>
                  <a:srgbClr val="FF0000"/>
                </a:solidFill>
                <a:latin typeface="Times New Roman" panose="02020603050405020304" pitchFamily="18" charset="0"/>
              </a:rPr>
              <a:t>1. </a:t>
            </a:r>
            <a:r>
              <a:rPr lang="en-US" sz="2000" b="1" i="0" u="none" strike="noStrike" baseline="0" dirty="0" err="1">
                <a:solidFill>
                  <a:srgbClr val="FF0000"/>
                </a:solidFill>
                <a:latin typeface="Times New Roman" panose="02020603050405020304" pitchFamily="18" charset="0"/>
              </a:rPr>
              <a:t>Oncofetal</a:t>
            </a:r>
            <a:r>
              <a:rPr lang="en-US" sz="2000" b="1" i="0" u="none" strike="noStrike" baseline="0" dirty="0">
                <a:solidFill>
                  <a:srgbClr val="FF0000"/>
                </a:solidFill>
                <a:latin typeface="Times New Roman" panose="02020603050405020304" pitchFamily="18" charset="0"/>
              </a:rPr>
              <a:t> antigens </a:t>
            </a:r>
            <a:r>
              <a:rPr lang="en-US" sz="2000" b="0" i="0" u="none" strike="noStrike" baseline="0" dirty="0">
                <a:solidFill>
                  <a:srgbClr val="000000"/>
                </a:solidFill>
                <a:latin typeface="Times New Roman" panose="02020603050405020304" pitchFamily="18" charset="0"/>
              </a:rPr>
              <a:t>(e.g. alpha-fetoprotein (AFP),</a:t>
            </a:r>
            <a:r>
              <a:rPr lang="en-US" sz="2000" b="0" i="0" u="none" strike="noStrike"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Carcinoembryonic</a:t>
            </a:r>
            <a:r>
              <a:rPr lang="en-US" sz="2000" b="0" i="0" u="none" strike="noStrike" baseline="0" dirty="0">
                <a:solidFill>
                  <a:srgbClr val="000000"/>
                </a:solidFill>
                <a:latin typeface="Times New Roman" panose="02020603050405020304" pitchFamily="18" charset="0"/>
              </a:rPr>
              <a:t> antigen (CEA), Pancreatic </a:t>
            </a:r>
            <a:r>
              <a:rPr lang="en-US" sz="2000" b="0" i="0" u="none" strike="noStrike" baseline="0" dirty="0" err="1">
                <a:solidFill>
                  <a:srgbClr val="000000"/>
                </a:solidFill>
                <a:latin typeface="Times New Roman" panose="02020603050405020304" pitchFamily="18" charset="0"/>
              </a:rPr>
              <a:t>oncofetal</a:t>
            </a:r>
            <a:r>
              <a:rPr lang="en-US" sz="2000" dirty="0">
                <a:solidFill>
                  <a:srgbClr val="000000"/>
                </a:solidFill>
                <a:latin typeface="Times New Roman" panose="02020603050405020304" pitchFamily="18" charset="0"/>
              </a:rPr>
              <a:t> </a:t>
            </a:r>
            <a:r>
              <a:rPr lang="en-US" sz="2000" b="0" i="0" u="none" strike="noStrike" baseline="0" dirty="0">
                <a:solidFill>
                  <a:srgbClr val="000000"/>
                </a:solidFill>
                <a:latin typeface="Times New Roman" panose="02020603050405020304" pitchFamily="18" charset="0"/>
              </a:rPr>
              <a:t>antigen, fetal </a:t>
            </a:r>
            <a:r>
              <a:rPr lang="en-US" sz="2000" b="0" i="0" u="none" strike="noStrike" baseline="0" dirty="0" err="1">
                <a:solidFill>
                  <a:srgbClr val="000000"/>
                </a:solidFill>
                <a:latin typeface="Times New Roman" panose="02020603050405020304" pitchFamily="18" charset="0"/>
              </a:rPr>
              <a:t>sulfoglycoprotein</a:t>
            </a:r>
            <a:r>
              <a:rPr lang="en-US" sz="2000" b="0" i="0" u="none" strike="noStrike" baseline="0" dirty="0">
                <a:solidFill>
                  <a:srgbClr val="000000"/>
                </a:solidFill>
                <a:latin typeface="Times New Roman" panose="02020603050405020304" pitchFamily="18" charset="0"/>
              </a:rPr>
              <a:t>.</a:t>
            </a:r>
          </a:p>
          <a:p>
            <a:r>
              <a:rPr lang="pt-BR" sz="2000" b="1" i="0" u="none" strike="noStrike" baseline="0" dirty="0">
                <a:solidFill>
                  <a:srgbClr val="FF0000"/>
                </a:solidFill>
                <a:latin typeface="Times New Roman" panose="02020603050405020304" pitchFamily="18" charset="0"/>
              </a:rPr>
              <a:t>2. Tumor associated antigens </a:t>
            </a:r>
            <a:r>
              <a:rPr lang="pt-BR" sz="2000" b="0" i="0" u="none" strike="noStrike" baseline="0" dirty="0">
                <a:solidFill>
                  <a:srgbClr val="000000"/>
                </a:solidFill>
                <a:latin typeface="Times New Roman" panose="02020603050405020304" pitchFamily="18" charset="0"/>
              </a:rPr>
              <a:t>/Cancer Antigens e.g.CA125,</a:t>
            </a:r>
            <a:r>
              <a:rPr lang="pt-BR" sz="2000" b="0" i="0" u="none" strike="noStrike" dirty="0">
                <a:solidFill>
                  <a:srgbClr val="000000"/>
                </a:solidFill>
                <a:latin typeface="Times New Roman" panose="02020603050405020304" pitchFamily="18" charset="0"/>
              </a:rPr>
              <a:t> </a:t>
            </a:r>
            <a:r>
              <a:rPr lang="nb-NO" sz="2000" b="0" i="0" u="none" strike="noStrike" baseline="0" dirty="0">
                <a:solidFill>
                  <a:srgbClr val="000000"/>
                </a:solidFill>
                <a:latin typeface="Times New Roman" panose="02020603050405020304" pitchFamily="18" charset="0"/>
              </a:rPr>
              <a:t>CA19-9, CA15-3, CA72-4 CA50 etc.</a:t>
            </a:r>
          </a:p>
          <a:p>
            <a:r>
              <a:rPr lang="en-US" sz="2000" b="1" i="0" u="none" strike="noStrike" baseline="0" dirty="0">
                <a:solidFill>
                  <a:srgbClr val="FF0000"/>
                </a:solidFill>
                <a:latin typeface="Times New Roman" panose="02020603050405020304" pitchFamily="18" charset="0"/>
              </a:rPr>
              <a:t>3. Hormones </a:t>
            </a:r>
            <a:r>
              <a:rPr lang="en-US" sz="2000" b="0" i="0" u="none" strike="noStrike" baseline="0" dirty="0">
                <a:solidFill>
                  <a:srgbClr val="000000"/>
                </a:solidFill>
                <a:latin typeface="Times New Roman" panose="02020603050405020304" pitchFamily="18" charset="0"/>
              </a:rPr>
              <a:t>e.g. Beta human chorionic gonadotropin,</a:t>
            </a:r>
            <a:r>
              <a:rPr lang="en-US" sz="2000" b="0" i="0" u="none" strike="noStrike" dirty="0">
                <a:solidFill>
                  <a:srgbClr val="000000"/>
                </a:solidFill>
                <a:latin typeface="Times New Roman" panose="02020603050405020304" pitchFamily="18" charset="0"/>
              </a:rPr>
              <a:t> </a:t>
            </a:r>
            <a:r>
              <a:rPr lang="en-US" sz="2000" b="0" i="0" u="none" strike="noStrike" baseline="0" dirty="0">
                <a:solidFill>
                  <a:srgbClr val="000000"/>
                </a:solidFill>
                <a:latin typeface="Times New Roman" panose="02020603050405020304" pitchFamily="18" charset="0"/>
              </a:rPr>
              <a:t>calcitonin, placental </a:t>
            </a:r>
            <a:r>
              <a:rPr lang="en-US" sz="2000" b="0" i="0" u="none" strike="noStrike" baseline="0" dirty="0" err="1">
                <a:solidFill>
                  <a:srgbClr val="000000"/>
                </a:solidFill>
                <a:latin typeface="Times New Roman" panose="02020603050405020304" pitchFamily="18" charset="0"/>
              </a:rPr>
              <a:t>lactogen</a:t>
            </a:r>
            <a:r>
              <a:rPr lang="en-US" sz="2000" b="0" i="0" u="none" strike="noStrike" baseline="0" dirty="0">
                <a:solidFill>
                  <a:srgbClr val="000000"/>
                </a:solidFill>
                <a:latin typeface="Times New Roman" panose="02020603050405020304" pitchFamily="18" charset="0"/>
              </a:rPr>
              <a:t> etc.</a:t>
            </a:r>
          </a:p>
          <a:p>
            <a:r>
              <a:rPr lang="en-US" sz="2000" b="1" i="0" u="none" strike="noStrike" baseline="0" dirty="0">
                <a:solidFill>
                  <a:srgbClr val="FF0000"/>
                </a:solidFill>
                <a:latin typeface="Times New Roman" panose="02020603050405020304" pitchFamily="18" charset="0"/>
              </a:rPr>
              <a:t>4. Hormone receptors </a:t>
            </a:r>
            <a:r>
              <a:rPr lang="en-US" sz="2000" b="0" i="0" u="none" strike="noStrike" baseline="0" dirty="0">
                <a:solidFill>
                  <a:srgbClr val="000000"/>
                </a:solidFill>
                <a:latin typeface="Times New Roman" panose="02020603050405020304" pitchFamily="18" charset="0"/>
              </a:rPr>
              <a:t>(e.g. estrogen and progesterone</a:t>
            </a:r>
            <a:r>
              <a:rPr lang="en-US" sz="2000" b="0" i="0" u="none" strike="noStrike" dirty="0">
                <a:solidFill>
                  <a:srgbClr val="000000"/>
                </a:solidFill>
                <a:latin typeface="Times New Roman" panose="02020603050405020304" pitchFamily="18" charset="0"/>
              </a:rPr>
              <a:t> </a:t>
            </a:r>
            <a:r>
              <a:rPr lang="en-US" sz="2000" b="0" i="0" u="none" strike="noStrike" baseline="0" dirty="0">
                <a:solidFill>
                  <a:srgbClr val="000000"/>
                </a:solidFill>
                <a:latin typeface="Times New Roman" panose="02020603050405020304" pitchFamily="18" charset="0"/>
              </a:rPr>
              <a:t>receptors)</a:t>
            </a:r>
          </a:p>
          <a:p>
            <a:r>
              <a:rPr lang="en-US" sz="2000" b="1" dirty="0">
                <a:solidFill>
                  <a:srgbClr val="FF0000"/>
                </a:solidFill>
                <a:latin typeface="Times New Roman" panose="02020603050405020304" pitchFamily="18" charset="0"/>
              </a:rPr>
              <a:t>5. Enzymes and </a:t>
            </a:r>
            <a:r>
              <a:rPr lang="en-US" sz="2000" b="1" dirty="0" err="1">
                <a:solidFill>
                  <a:srgbClr val="FF0000"/>
                </a:solidFill>
                <a:latin typeface="Times New Roman" panose="02020603050405020304" pitchFamily="18" charset="0"/>
              </a:rPr>
              <a:t>Isoenzymes</a:t>
            </a:r>
            <a:r>
              <a:rPr lang="en-US" sz="2000" b="1" dirty="0">
                <a:solidFill>
                  <a:srgbClr val="FF0000"/>
                </a:solidFill>
                <a:latin typeface="Times New Roman" panose="02020603050405020304" pitchFamily="18" charset="0"/>
              </a:rPr>
              <a:t> </a:t>
            </a:r>
            <a:r>
              <a:rPr lang="en-US" sz="2000" dirty="0">
                <a:solidFill>
                  <a:srgbClr val="000000"/>
                </a:solidFill>
                <a:latin typeface="Times New Roman" panose="02020603050405020304" pitchFamily="18" charset="0"/>
              </a:rPr>
              <a:t>(e.g. prostate specific antigen (PSA), prostatic acid phosphatase (PAP), neuron specific </a:t>
            </a:r>
            <a:r>
              <a:rPr lang="en-US" sz="2000" dirty="0" err="1">
                <a:solidFill>
                  <a:srgbClr val="000000"/>
                </a:solidFill>
                <a:latin typeface="Times New Roman" panose="02020603050405020304" pitchFamily="18" charset="0"/>
              </a:rPr>
              <a:t>enolase</a:t>
            </a:r>
            <a:r>
              <a:rPr lang="en-US" sz="2000" dirty="0">
                <a:solidFill>
                  <a:srgbClr val="000000"/>
                </a:solidFill>
                <a:latin typeface="Times New Roman" panose="02020603050405020304" pitchFamily="18" charset="0"/>
              </a:rPr>
              <a:t> (NSE), </a:t>
            </a:r>
            <a:r>
              <a:rPr lang="en-US" sz="2000" dirty="0" err="1">
                <a:solidFill>
                  <a:srgbClr val="000000"/>
                </a:solidFill>
                <a:latin typeface="Times New Roman" panose="02020603050405020304" pitchFamily="18" charset="0"/>
              </a:rPr>
              <a:t>glycosyl</a:t>
            </a:r>
            <a:r>
              <a:rPr lang="en-US" sz="2000" dirty="0">
                <a:solidFill>
                  <a:srgbClr val="000000"/>
                </a:solidFill>
                <a:latin typeface="Times New Roman" panose="02020603050405020304" pitchFamily="18" charset="0"/>
              </a:rPr>
              <a:t> </a:t>
            </a:r>
            <a:r>
              <a:rPr lang="en-US" sz="2000" dirty="0" err="1">
                <a:solidFill>
                  <a:srgbClr val="000000"/>
                </a:solidFill>
                <a:latin typeface="Times New Roman" panose="02020603050405020304" pitchFamily="18" charset="0"/>
              </a:rPr>
              <a:t>transferases</a:t>
            </a:r>
            <a:r>
              <a:rPr lang="en-US" sz="2000" dirty="0">
                <a:solidFill>
                  <a:srgbClr val="000000"/>
                </a:solidFill>
                <a:latin typeface="Times New Roman" panose="02020603050405020304" pitchFamily="18" charset="0"/>
              </a:rPr>
              <a:t>, placental alkaline phosphatase (PALP), terminal </a:t>
            </a:r>
            <a:r>
              <a:rPr lang="en-US" sz="2000" dirty="0" err="1">
                <a:solidFill>
                  <a:srgbClr val="000000"/>
                </a:solidFill>
                <a:latin typeface="Times New Roman" panose="02020603050405020304" pitchFamily="18" charset="0"/>
              </a:rPr>
              <a:t>deoxy</a:t>
            </a:r>
            <a:r>
              <a:rPr lang="en-US" sz="2000" dirty="0">
                <a:solidFill>
                  <a:srgbClr val="000000"/>
                </a:solidFill>
                <a:latin typeface="Times New Roman" panose="02020603050405020304" pitchFamily="18" charset="0"/>
              </a:rPr>
              <a:t> </a:t>
            </a:r>
            <a:r>
              <a:rPr lang="en-US" sz="2000" dirty="0" err="1">
                <a:solidFill>
                  <a:srgbClr val="000000"/>
                </a:solidFill>
                <a:latin typeface="Times New Roman" panose="02020603050405020304" pitchFamily="18" charset="0"/>
              </a:rPr>
              <a:t>nucleotidyl</a:t>
            </a:r>
            <a:r>
              <a:rPr lang="en-US" sz="2000" dirty="0">
                <a:solidFill>
                  <a:srgbClr val="000000"/>
                </a:solidFill>
                <a:latin typeface="Times New Roman" panose="02020603050405020304" pitchFamily="18" charset="0"/>
              </a:rPr>
              <a:t> </a:t>
            </a:r>
            <a:r>
              <a:rPr lang="en-US" sz="2000" dirty="0" err="1">
                <a:solidFill>
                  <a:srgbClr val="000000"/>
                </a:solidFill>
                <a:latin typeface="Times New Roman" panose="02020603050405020304" pitchFamily="18" charset="0"/>
              </a:rPr>
              <a:t>transferase</a:t>
            </a:r>
            <a:r>
              <a:rPr lang="en-US" sz="2000" dirty="0">
                <a:solidFill>
                  <a:srgbClr val="000000"/>
                </a:solidFill>
                <a:latin typeface="Times New Roman" panose="02020603050405020304" pitchFamily="18" charset="0"/>
              </a:rPr>
              <a:t> (TDT), lysozyme, alpha amylase</a:t>
            </a:r>
          </a:p>
          <a:p>
            <a:r>
              <a:rPr lang="en-US" sz="2000" b="1" dirty="0">
                <a:solidFill>
                  <a:srgbClr val="FF0000"/>
                </a:solidFill>
                <a:latin typeface="Times New Roman" panose="02020603050405020304" pitchFamily="18" charset="0"/>
              </a:rPr>
              <a:t>6. Serum and tissue proteins </a:t>
            </a:r>
            <a:r>
              <a:rPr lang="en-US" sz="2000" dirty="0">
                <a:solidFill>
                  <a:srgbClr val="000000"/>
                </a:solidFill>
                <a:latin typeface="Times New Roman" panose="02020603050405020304" pitchFamily="18" charset="0"/>
              </a:rPr>
              <a:t>(beta-2 </a:t>
            </a:r>
            <a:r>
              <a:rPr lang="en-US" sz="2000" dirty="0" err="1">
                <a:solidFill>
                  <a:srgbClr val="000000"/>
                </a:solidFill>
                <a:latin typeface="Times New Roman" panose="02020603050405020304" pitchFamily="18" charset="0"/>
              </a:rPr>
              <a:t>microglobulin</a:t>
            </a:r>
            <a:r>
              <a:rPr lang="en-US" sz="2000" dirty="0">
                <a:solidFill>
                  <a:srgbClr val="000000"/>
                </a:solidFill>
                <a:latin typeface="Times New Roman" panose="02020603050405020304" pitchFamily="18" charset="0"/>
              </a:rPr>
              <a:t>, monoclonal immunoglobulin/para proteins, glial </a:t>
            </a:r>
            <a:r>
              <a:rPr lang="en-US" sz="2000" dirty="0" err="1">
                <a:solidFill>
                  <a:srgbClr val="000000"/>
                </a:solidFill>
                <a:latin typeface="Times New Roman" panose="02020603050405020304" pitchFamily="18" charset="0"/>
              </a:rPr>
              <a:t>fibrillary</a:t>
            </a:r>
            <a:r>
              <a:rPr lang="en-US" sz="2000" dirty="0">
                <a:solidFill>
                  <a:srgbClr val="000000"/>
                </a:solidFill>
                <a:latin typeface="Times New Roman" panose="02020603050405020304" pitchFamily="18" charset="0"/>
              </a:rPr>
              <a:t> acidic protein (GFAP), protein S-100, ferritin, fibrinogen degradation products)</a:t>
            </a:r>
          </a:p>
          <a:p>
            <a:r>
              <a:rPr lang="en-US" sz="2000" b="1" dirty="0">
                <a:solidFill>
                  <a:srgbClr val="FF0000"/>
                </a:solidFill>
                <a:latin typeface="Times New Roman" panose="02020603050405020304" pitchFamily="18" charset="0"/>
              </a:rPr>
              <a:t>7. Other biomolecules </a:t>
            </a:r>
            <a:r>
              <a:rPr lang="en-US" sz="2000" dirty="0">
                <a:solidFill>
                  <a:srgbClr val="000000"/>
                </a:solidFill>
                <a:latin typeface="Times New Roman" panose="02020603050405020304" pitchFamily="18" charset="0"/>
              </a:rPr>
              <a:t>e.g. polyamines</a:t>
            </a:r>
            <a:endParaRPr lang="en-US" sz="2000" dirty="0"/>
          </a:p>
          <a:p>
            <a:endParaRPr lang="en-US" sz="2000" dirty="0">
              <a:solidFill>
                <a:srgbClr val="000000"/>
              </a:solidFill>
              <a:latin typeface="Times New Roman" panose="02020603050405020304" pitchFamily="18" charset="0"/>
            </a:endParaRPr>
          </a:p>
          <a:p>
            <a:endParaRPr lang="en-US" sz="2000" b="0" i="0" u="none" strike="noStrike" baseline="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7352011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Intermediate Filaments</a:t>
            </a:r>
            <a:br>
              <a:rPr lang="en-US" b="1" i="1" dirty="0"/>
            </a:br>
            <a:endParaRPr lang="en-US" dirty="0"/>
          </a:p>
        </p:txBody>
      </p:sp>
      <p:sp>
        <p:nvSpPr>
          <p:cNvPr id="3" name="Content Placeholder 2"/>
          <p:cNvSpPr>
            <a:spLocks noGrp="1"/>
          </p:cNvSpPr>
          <p:nvPr>
            <p:ph idx="1"/>
          </p:nvPr>
        </p:nvSpPr>
        <p:spPr/>
        <p:txBody>
          <a:bodyPr>
            <a:normAutofit lnSpcReduction="10000"/>
          </a:bodyPr>
          <a:lstStyle/>
          <a:p>
            <a:r>
              <a:rPr lang="en-US" dirty="0"/>
              <a:t>The intermediate filaments comprise the major component of the cytoskeleton and consist of five major subgroups</a:t>
            </a:r>
          </a:p>
          <a:p>
            <a:r>
              <a:rPr lang="en-US" dirty="0"/>
              <a:t> </a:t>
            </a:r>
            <a:r>
              <a:rPr lang="en-US" sz="2000" b="1" dirty="0" err="1">
                <a:solidFill>
                  <a:srgbClr val="FF0000"/>
                </a:solidFill>
              </a:rPr>
              <a:t>vimentin</a:t>
            </a:r>
            <a:r>
              <a:rPr lang="en-US" sz="2000" b="1" dirty="0">
                <a:solidFill>
                  <a:srgbClr val="FF0000"/>
                </a:solidFill>
              </a:rPr>
              <a:t>,</a:t>
            </a:r>
          </a:p>
          <a:p>
            <a:r>
              <a:rPr lang="en-US" sz="2000" b="1" dirty="0" err="1">
                <a:solidFill>
                  <a:srgbClr val="FF0000"/>
                </a:solidFill>
              </a:rPr>
              <a:t>cytokeratins</a:t>
            </a:r>
            <a:r>
              <a:rPr lang="en-US" sz="2000" b="1" dirty="0">
                <a:solidFill>
                  <a:srgbClr val="FF0000"/>
                </a:solidFill>
              </a:rPr>
              <a:t>, </a:t>
            </a:r>
          </a:p>
          <a:p>
            <a:r>
              <a:rPr lang="en-US" sz="2000" b="1" dirty="0" err="1">
                <a:solidFill>
                  <a:srgbClr val="FF0000"/>
                </a:solidFill>
              </a:rPr>
              <a:t>desmin</a:t>
            </a:r>
            <a:r>
              <a:rPr lang="en-US" sz="2000" b="1" dirty="0">
                <a:solidFill>
                  <a:srgbClr val="FF0000"/>
                </a:solidFill>
              </a:rPr>
              <a:t>,</a:t>
            </a:r>
          </a:p>
          <a:p>
            <a:r>
              <a:rPr lang="en-US" sz="2000" b="1" dirty="0">
                <a:solidFill>
                  <a:srgbClr val="FF0000"/>
                </a:solidFill>
              </a:rPr>
              <a:t> </a:t>
            </a:r>
            <a:r>
              <a:rPr lang="en-US" sz="2000" b="1" dirty="0" err="1">
                <a:solidFill>
                  <a:srgbClr val="FF0000"/>
                </a:solidFill>
              </a:rPr>
              <a:t>neurofilaments</a:t>
            </a:r>
            <a:r>
              <a:rPr lang="en-US" sz="2000" b="1" dirty="0">
                <a:solidFill>
                  <a:srgbClr val="FF0000"/>
                </a:solidFill>
              </a:rPr>
              <a:t>, </a:t>
            </a:r>
          </a:p>
          <a:p>
            <a:r>
              <a:rPr lang="en-US" sz="2000" b="1" dirty="0">
                <a:solidFill>
                  <a:srgbClr val="FF0000"/>
                </a:solidFill>
              </a:rPr>
              <a:t>glial </a:t>
            </a:r>
            <a:r>
              <a:rPr lang="en-US" sz="2000" b="1" dirty="0" err="1">
                <a:solidFill>
                  <a:srgbClr val="FF0000"/>
                </a:solidFill>
              </a:rPr>
              <a:t>fibrillary</a:t>
            </a:r>
            <a:r>
              <a:rPr lang="en-US" sz="2000" b="1" dirty="0">
                <a:solidFill>
                  <a:srgbClr val="FF0000"/>
                </a:solidFill>
              </a:rPr>
              <a:t> acidic protein (GFAP)] </a:t>
            </a:r>
          </a:p>
          <a:p>
            <a:r>
              <a:rPr lang="en-US" sz="2000" b="1" dirty="0">
                <a:solidFill>
                  <a:srgbClr val="FF0000"/>
                </a:solidFill>
              </a:rPr>
              <a:t> small number of minor subgroups (e.g. </a:t>
            </a:r>
            <a:r>
              <a:rPr lang="en-US" sz="2000" b="1" dirty="0" err="1">
                <a:solidFill>
                  <a:srgbClr val="FF0000"/>
                </a:solidFill>
              </a:rPr>
              <a:t>nestin</a:t>
            </a:r>
            <a:r>
              <a:rPr lang="en-US" sz="2000" b="1" dirty="0">
                <a:solidFill>
                  <a:srgbClr val="FF0000"/>
                </a:solidFill>
              </a:rPr>
              <a:t>, </a:t>
            </a:r>
            <a:r>
              <a:rPr lang="en-US" sz="2000" b="1" dirty="0" err="1">
                <a:solidFill>
                  <a:srgbClr val="FF0000"/>
                </a:solidFill>
              </a:rPr>
              <a:t>peripherin</a:t>
            </a:r>
            <a:r>
              <a:rPr lang="en-US" sz="2000" b="1" dirty="0">
                <a:solidFill>
                  <a:srgbClr val="FF0000"/>
                </a:solidFill>
              </a:rPr>
              <a:t>). </a:t>
            </a:r>
          </a:p>
          <a:p>
            <a:r>
              <a:rPr lang="en-US" dirty="0" err="1"/>
              <a:t>Ultastructurally</a:t>
            </a:r>
            <a:r>
              <a:rPr lang="en-US" dirty="0"/>
              <a:t>, the intermediate filaments appear as wavy unbranched filaments that often occupy a </a:t>
            </a:r>
            <a:r>
              <a:rPr lang="en-US" dirty="0" err="1"/>
              <a:t>perinuclear</a:t>
            </a:r>
            <a:r>
              <a:rPr lang="en-US" dirty="0"/>
              <a:t> location in the cell.</a:t>
            </a:r>
          </a:p>
        </p:txBody>
      </p:sp>
    </p:spTree>
    <p:extLst>
      <p:ext uri="{BB962C8B-B14F-4D97-AF65-F5344CB8AC3E}">
        <p14:creationId xmlns:p14="http://schemas.microsoft.com/office/powerpoint/2010/main" val="41024141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err="1">
                <a:solidFill>
                  <a:srgbClr val="FF0000"/>
                </a:solidFill>
              </a:rPr>
              <a:t>Vimentin</a:t>
            </a:r>
            <a:br>
              <a:rPr lang="en-US" b="1" i="1" dirty="0">
                <a:solidFill>
                  <a:srgbClr val="FF0000"/>
                </a:solidFill>
              </a:rPr>
            </a:br>
            <a:r>
              <a:rPr lang="en-US" dirty="0"/>
              <a:t>Cytoplasmic 	</a:t>
            </a:r>
            <a:br>
              <a:rPr lang="en-US" dirty="0"/>
            </a:br>
            <a:br>
              <a:rPr lang="en-US" b="1" i="1" dirty="0">
                <a:solidFill>
                  <a:srgbClr val="FF0000"/>
                </a:solidFill>
              </a:rPr>
            </a:br>
            <a:endParaRPr lang="en-US" dirty="0">
              <a:solidFill>
                <a:srgbClr val="FF0000"/>
              </a:solidFill>
            </a:endParaRPr>
          </a:p>
        </p:txBody>
      </p:sp>
      <p:sp>
        <p:nvSpPr>
          <p:cNvPr id="3" name="Content Placeholder 2"/>
          <p:cNvSpPr>
            <a:spLocks noGrp="1"/>
          </p:cNvSpPr>
          <p:nvPr>
            <p:ph idx="1"/>
          </p:nvPr>
        </p:nvSpPr>
        <p:spPr/>
        <p:txBody>
          <a:bodyPr>
            <a:normAutofit/>
          </a:bodyPr>
          <a:lstStyle/>
          <a:p>
            <a:r>
              <a:rPr lang="en-US" dirty="0" err="1"/>
              <a:t>Vimentin</a:t>
            </a:r>
            <a:r>
              <a:rPr lang="en-US" dirty="0"/>
              <a:t>, a 57-kDa intermediate filament protein, has been expressed by all </a:t>
            </a:r>
            <a:r>
              <a:rPr lang="en-US" dirty="0" err="1">
                <a:solidFill>
                  <a:srgbClr val="FFC000"/>
                </a:solidFill>
              </a:rPr>
              <a:t>mesenchymal</a:t>
            </a:r>
            <a:r>
              <a:rPr lang="en-US" dirty="0">
                <a:solidFill>
                  <a:srgbClr val="FFC000"/>
                </a:solidFill>
              </a:rPr>
              <a:t> cells. </a:t>
            </a:r>
            <a:r>
              <a:rPr lang="en-US" dirty="0" err="1">
                <a:solidFill>
                  <a:srgbClr val="FFC000"/>
                </a:solidFill>
              </a:rPr>
              <a:t>Vimentin</a:t>
            </a:r>
            <a:r>
              <a:rPr lang="en-US" dirty="0">
                <a:solidFill>
                  <a:srgbClr val="FFC000"/>
                </a:solidFill>
              </a:rPr>
              <a:t> is universally expressed in all most all the cells during early embryogenesis</a:t>
            </a:r>
          </a:p>
          <a:p>
            <a:r>
              <a:rPr lang="en-US" dirty="0"/>
              <a:t>it is progressively been replaced in many cells by type specific intermediate filaments. Few </a:t>
            </a:r>
            <a:r>
              <a:rPr lang="en-US" dirty="0" err="1"/>
              <a:t>mesenchymal</a:t>
            </a:r>
            <a:r>
              <a:rPr lang="en-US" dirty="0"/>
              <a:t> tissues express </a:t>
            </a:r>
            <a:r>
              <a:rPr lang="en-US" dirty="0" err="1"/>
              <a:t>vimentin</a:t>
            </a:r>
            <a:r>
              <a:rPr lang="en-US" dirty="0"/>
              <a:t> with the type-specific intermediate filaments.</a:t>
            </a:r>
          </a:p>
          <a:p>
            <a:r>
              <a:rPr lang="en-US" dirty="0"/>
              <a:t>It is also commonly </a:t>
            </a:r>
            <a:r>
              <a:rPr lang="en-US" b="1" dirty="0">
                <a:solidFill>
                  <a:srgbClr val="FF0000"/>
                </a:solidFill>
              </a:rPr>
              <a:t>expressed by </a:t>
            </a:r>
            <a:r>
              <a:rPr lang="en-US" b="1" dirty="0" err="1">
                <a:solidFill>
                  <a:srgbClr val="FF0000"/>
                </a:solidFill>
              </a:rPr>
              <a:t>sarcomatoid</a:t>
            </a:r>
            <a:r>
              <a:rPr lang="en-US" b="1" dirty="0">
                <a:solidFill>
                  <a:srgbClr val="FF0000"/>
                </a:solidFill>
              </a:rPr>
              <a:t> carcinomas </a:t>
            </a:r>
            <a:r>
              <a:rPr lang="en-US" dirty="0"/>
              <a:t>at any site, an unfortunate fact that greatly limits its utility in the </a:t>
            </a:r>
            <a:r>
              <a:rPr lang="en-US" dirty="0" err="1"/>
              <a:t>immunohistochemical</a:t>
            </a:r>
            <a:r>
              <a:rPr lang="en-US" dirty="0"/>
              <a:t> distinction of carcinomas from sarcomas.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26777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0"/>
            <a:ext cx="8596668" cy="1364776"/>
          </a:xfrm>
        </p:spPr>
        <p:txBody>
          <a:bodyPr>
            <a:normAutofit fontScale="90000"/>
          </a:bodyPr>
          <a:lstStyle/>
          <a:p>
            <a:r>
              <a:rPr lang="en-US" b="1" i="1" dirty="0" err="1">
                <a:solidFill>
                  <a:srgbClr val="FF0000"/>
                </a:solidFill>
              </a:rPr>
              <a:t>Cytokeratins</a:t>
            </a:r>
            <a:br>
              <a:rPr lang="en-US" b="1" i="1" dirty="0">
                <a:solidFill>
                  <a:srgbClr val="FF0000"/>
                </a:solidFill>
              </a:rPr>
            </a:br>
            <a:r>
              <a:rPr lang="en-US" dirty="0"/>
              <a:t>Cytoplasmic 	</a:t>
            </a:r>
            <a:br>
              <a:rPr lang="en-US" dirty="0"/>
            </a:br>
            <a:br>
              <a:rPr lang="en-US" b="1" i="1" dirty="0">
                <a:solidFill>
                  <a:srgbClr val="FF0000"/>
                </a:solidFill>
              </a:rPr>
            </a:br>
            <a:endParaRPr lang="en-US" dirty="0">
              <a:solidFill>
                <a:srgbClr val="FF0000"/>
              </a:solidFill>
            </a:endParaRPr>
          </a:p>
        </p:txBody>
      </p:sp>
      <p:sp>
        <p:nvSpPr>
          <p:cNvPr id="3" name="Content Placeholder 2"/>
          <p:cNvSpPr>
            <a:spLocks noGrp="1"/>
          </p:cNvSpPr>
          <p:nvPr>
            <p:ph idx="1"/>
          </p:nvPr>
        </p:nvSpPr>
        <p:spPr>
          <a:xfrm>
            <a:off x="300251" y="1255594"/>
            <a:ext cx="11053549" cy="4921369"/>
          </a:xfrm>
        </p:spPr>
        <p:txBody>
          <a:bodyPr>
            <a:normAutofit/>
          </a:bodyPr>
          <a:lstStyle/>
          <a:p>
            <a:r>
              <a:rPr lang="en-US" dirty="0"/>
              <a:t>Cytokeratin are the most complex members of the intermediate filament protein family. They are a group of more than 20 proteins. </a:t>
            </a:r>
          </a:p>
          <a:p>
            <a:r>
              <a:rPr lang="en-US" dirty="0"/>
              <a:t>The </a:t>
            </a:r>
            <a:r>
              <a:rPr lang="en-US" dirty="0" err="1"/>
              <a:t>cytokeratins</a:t>
            </a:r>
            <a:r>
              <a:rPr lang="en-US" dirty="0"/>
              <a:t> may be grouped by their molecular weights (40-67 </a:t>
            </a:r>
            <a:r>
              <a:rPr lang="en-US" dirty="0" err="1"/>
              <a:t>kDa</a:t>
            </a:r>
            <a:r>
              <a:rPr lang="en-US" dirty="0"/>
              <a:t>) and into </a:t>
            </a:r>
            <a:r>
              <a:rPr lang="en-US" b="1" dirty="0">
                <a:solidFill>
                  <a:srgbClr val="FF0000"/>
                </a:solidFill>
              </a:rPr>
              <a:t>acidic and basic </a:t>
            </a:r>
            <a:r>
              <a:rPr lang="en-US" dirty="0"/>
              <a:t>subfamilies. </a:t>
            </a:r>
          </a:p>
          <a:p>
            <a:r>
              <a:rPr lang="en-US" dirty="0"/>
              <a:t>The </a:t>
            </a:r>
            <a:r>
              <a:rPr lang="en-US" dirty="0" err="1"/>
              <a:t>cytokeratins</a:t>
            </a:r>
            <a:r>
              <a:rPr lang="en-US" dirty="0"/>
              <a:t> are mostly grouped as </a:t>
            </a:r>
            <a:r>
              <a:rPr lang="en-US" b="1" dirty="0">
                <a:solidFill>
                  <a:srgbClr val="FF0000"/>
                </a:solidFill>
              </a:rPr>
              <a:t>low-molecular-weight </a:t>
            </a:r>
            <a:r>
              <a:rPr lang="en-US" b="1" dirty="0" err="1">
                <a:solidFill>
                  <a:srgbClr val="FF0000"/>
                </a:solidFill>
              </a:rPr>
              <a:t>cytokeratins</a:t>
            </a:r>
            <a:r>
              <a:rPr lang="en-US" b="1" dirty="0">
                <a:solidFill>
                  <a:srgbClr val="FF0000"/>
                </a:solidFill>
              </a:rPr>
              <a:t> </a:t>
            </a:r>
            <a:r>
              <a:rPr lang="en-US" dirty="0">
                <a:solidFill>
                  <a:srgbClr val="FF0000"/>
                </a:solidFill>
              </a:rPr>
              <a:t>(generally </a:t>
            </a:r>
            <a:r>
              <a:rPr lang="en-US" dirty="0" err="1">
                <a:solidFill>
                  <a:srgbClr val="FF0000"/>
                </a:solidFill>
              </a:rPr>
              <a:t>cytokeratins</a:t>
            </a:r>
            <a:r>
              <a:rPr lang="en-US" dirty="0">
                <a:solidFill>
                  <a:srgbClr val="FF0000"/>
                </a:solidFill>
              </a:rPr>
              <a:t> 8, 18, and 19) and </a:t>
            </a:r>
            <a:r>
              <a:rPr lang="en-US" b="1" dirty="0">
                <a:solidFill>
                  <a:srgbClr val="FF0000"/>
                </a:solidFill>
              </a:rPr>
              <a:t>high molecular weight </a:t>
            </a:r>
            <a:r>
              <a:rPr lang="en-US" b="1" dirty="0" err="1">
                <a:solidFill>
                  <a:srgbClr val="FF0000"/>
                </a:solidFill>
              </a:rPr>
              <a:t>cytokeratins</a:t>
            </a:r>
            <a:r>
              <a:rPr lang="en-US" b="1" dirty="0">
                <a:solidFill>
                  <a:srgbClr val="FF0000"/>
                </a:solidFill>
              </a:rPr>
              <a:t> </a:t>
            </a:r>
            <a:r>
              <a:rPr lang="en-US" dirty="0">
                <a:solidFill>
                  <a:srgbClr val="FF0000"/>
                </a:solidFill>
              </a:rPr>
              <a:t>(generally </a:t>
            </a:r>
            <a:r>
              <a:rPr lang="en-US" dirty="0" err="1">
                <a:solidFill>
                  <a:srgbClr val="FF0000"/>
                </a:solidFill>
              </a:rPr>
              <a:t>cytokeratins</a:t>
            </a:r>
            <a:r>
              <a:rPr lang="en-US" dirty="0">
                <a:solidFill>
                  <a:srgbClr val="FF0000"/>
                </a:solidFill>
              </a:rPr>
              <a:t> 1,5, 10, and 14).</a:t>
            </a:r>
          </a:p>
          <a:p>
            <a:r>
              <a:rPr lang="en-US" dirty="0"/>
              <a:t> </a:t>
            </a:r>
            <a:r>
              <a:rPr lang="en-US" dirty="0" err="1"/>
              <a:t>Cytokeratins</a:t>
            </a:r>
            <a:r>
              <a:rPr lang="en-US" dirty="0"/>
              <a:t> are highly sensitive markers for identifying carcinomas and are generally employed as markers </a:t>
            </a:r>
            <a:r>
              <a:rPr lang="en-US" dirty="0">
                <a:solidFill>
                  <a:srgbClr val="FF0000"/>
                </a:solidFill>
              </a:rPr>
              <a:t>distinguishing epithelial from non epithelial tumors </a:t>
            </a:r>
            <a:r>
              <a:rPr lang="en-US" dirty="0"/>
              <a:t>(lymphomas, sarcomas, melanomas).</a:t>
            </a:r>
          </a:p>
          <a:p>
            <a:r>
              <a:rPr lang="en-US" dirty="0"/>
              <a:t> </a:t>
            </a:r>
            <a:r>
              <a:rPr lang="en-US" dirty="0" err="1"/>
              <a:t>Cytokeratins</a:t>
            </a:r>
            <a:r>
              <a:rPr lang="en-US" dirty="0"/>
              <a:t> is expressed in only a portion of cytoplasm, often yielding a “PERINUCLEAR” OR “DOT LIKE PATTERN” typically in </a:t>
            </a:r>
            <a:r>
              <a:rPr lang="en-US" dirty="0" err="1"/>
              <a:t>merkel</a:t>
            </a:r>
            <a:r>
              <a:rPr lang="en-US" dirty="0"/>
              <a:t> cell tumors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9205" y="3234520"/>
            <a:ext cx="5409063" cy="3370996"/>
          </a:xfrm>
          <a:prstGeom prst="rect">
            <a:avLst/>
          </a:prstGeom>
        </p:spPr>
      </p:pic>
    </p:spTree>
    <p:extLst>
      <p:ext uri="{BB962C8B-B14F-4D97-AF65-F5344CB8AC3E}">
        <p14:creationId xmlns:p14="http://schemas.microsoft.com/office/powerpoint/2010/main" val="68246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a:t>TWO-STEP INDIRECT METHOD</a:t>
            </a:r>
            <a:endParaRPr lang="ar-IQ" dirty="0"/>
          </a:p>
        </p:txBody>
      </p:sp>
      <p:pic>
        <p:nvPicPr>
          <p:cNvPr id="2050" name="Picture 2"/>
          <p:cNvPicPr>
            <a:picLocks noGrp="1" noChangeAspect="1" noChangeArrowheads="1"/>
          </p:cNvPicPr>
          <p:nvPr>
            <p:ph idx="1"/>
          </p:nvPr>
        </p:nvPicPr>
        <p:blipFill>
          <a:blip r:embed="rId2"/>
          <a:srcRect/>
          <a:stretch>
            <a:fillRect/>
          </a:stretch>
        </p:blipFill>
        <p:spPr bwMode="auto">
          <a:xfrm>
            <a:off x="677334" y="1685913"/>
            <a:ext cx="7215238" cy="4429156"/>
          </a:xfrm>
          <a:prstGeom prst="rect">
            <a:avLst/>
          </a:prstGeom>
          <a:noFill/>
          <a:ln w="9525">
            <a:noFill/>
            <a:miter lim="800000"/>
            <a:headEnd/>
            <a:tailEnd/>
          </a:ln>
          <a:effectLst/>
        </p:spPr>
      </p:pic>
    </p:spTree>
    <p:extLst>
      <p:ext uri="{BB962C8B-B14F-4D97-AF65-F5344CB8AC3E}">
        <p14:creationId xmlns:p14="http://schemas.microsoft.com/office/powerpoint/2010/main" val="32732056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445" y="609600"/>
            <a:ext cx="8632557" cy="1550988"/>
          </a:xfrm>
        </p:spPr>
        <p:txBody>
          <a:bodyPr>
            <a:normAutofit fontScale="90000"/>
          </a:bodyPr>
          <a:lstStyle/>
          <a:p>
            <a:r>
              <a:rPr lang="en-US" b="1" dirty="0"/>
              <a:t>Figure 1 </a:t>
            </a:r>
            <a:r>
              <a:rPr lang="en-US" dirty="0"/>
              <a:t>Showing </a:t>
            </a:r>
            <a:r>
              <a:rPr lang="en-US" dirty="0" err="1"/>
              <a:t>subcategorization</a:t>
            </a:r>
            <a:r>
              <a:rPr lang="en-US" dirty="0"/>
              <a:t> of acidic (A) and basic (B)cytokeratin subgroups within various tissues</a:t>
            </a:r>
          </a:p>
        </p:txBody>
      </p:sp>
      <p:pic>
        <p:nvPicPr>
          <p:cNvPr id="4" name="Content Placeholder 3"/>
          <p:cNvPicPr>
            <a:picLocks noGrp="1" noChangeAspect="1"/>
          </p:cNvPicPr>
          <p:nvPr>
            <p:ph idx="1"/>
          </p:nvPr>
        </p:nvPicPr>
        <p:blipFill>
          <a:blip r:embed="rId2"/>
          <a:stretch>
            <a:fillRect/>
          </a:stretch>
        </p:blipFill>
        <p:spPr>
          <a:xfrm>
            <a:off x="3002873" y="2160588"/>
            <a:ext cx="3946291" cy="3881437"/>
          </a:xfrm>
          <a:prstGeom prst="rect">
            <a:avLst/>
          </a:prstGeom>
        </p:spPr>
      </p:pic>
    </p:spTree>
    <p:extLst>
      <p:ext uri="{BB962C8B-B14F-4D97-AF65-F5344CB8AC3E}">
        <p14:creationId xmlns:p14="http://schemas.microsoft.com/office/powerpoint/2010/main" val="29954545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none" strike="noStrike" baseline="0" dirty="0">
                <a:solidFill>
                  <a:srgbClr val="FF0000"/>
                </a:solidFill>
                <a:latin typeface="Times New Roman Bold Italic" panose="02020703060505090304" pitchFamily="18" charset="0"/>
                <a:cs typeface="Times New Roman Bold Italic" panose="02020703060505090304" pitchFamily="18" charset="0"/>
              </a:rPr>
              <a:t>Epithelial membrane antigen (EMA)</a:t>
            </a:r>
            <a:br>
              <a:rPr lang="en-US" b="1" i="1" u="none" strike="noStrike" baseline="0" dirty="0">
                <a:solidFill>
                  <a:srgbClr val="000000"/>
                </a:solidFill>
                <a:latin typeface="Times New Roman Bold Italic" panose="02020703060505090304" pitchFamily="18" charset="0"/>
                <a:cs typeface="Times New Roman Bold Italic" panose="02020703060505090304" pitchFamily="18" charset="0"/>
              </a:rPr>
            </a:br>
            <a:endParaRPr lang="en-US" dirty="0"/>
          </a:p>
        </p:txBody>
      </p:sp>
      <p:sp>
        <p:nvSpPr>
          <p:cNvPr id="3" name="Content Placeholder 2"/>
          <p:cNvSpPr>
            <a:spLocks noGrp="1"/>
          </p:cNvSpPr>
          <p:nvPr>
            <p:ph idx="1"/>
          </p:nvPr>
        </p:nvSpPr>
        <p:spPr/>
        <p:txBody>
          <a:bodyPr>
            <a:normAutofit/>
          </a:bodyPr>
          <a:lstStyle/>
          <a:p>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Epithelial membrane antigen (EMA) belongs to a</a:t>
            </a:r>
            <a:r>
              <a:rPr lang="en-US" b="0" i="0" u="none" strike="noStrike" dirty="0">
                <a:solidFill>
                  <a:srgbClr val="00000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FFC000"/>
                </a:solidFill>
                <a:latin typeface="Times New Roman" panose="02020603050405020304" pitchFamily="18" charset="0"/>
                <a:cs typeface="Times New Roman Bold Italic" panose="02020703060505090304" pitchFamily="18" charset="0"/>
              </a:rPr>
              <a:t>heterogeneous family of highly glycosylated </a:t>
            </a:r>
            <a:r>
              <a:rPr lang="en-US" b="0" i="0" u="none" strike="noStrike" baseline="0" dirty="0" err="1">
                <a:solidFill>
                  <a:srgbClr val="FFC000"/>
                </a:solidFill>
                <a:latin typeface="Times New Roman" panose="02020603050405020304" pitchFamily="18" charset="0"/>
                <a:cs typeface="Times New Roman Bold Italic" panose="02020703060505090304" pitchFamily="18" charset="0"/>
              </a:rPr>
              <a:t>transmembrane</a:t>
            </a:r>
            <a:r>
              <a:rPr lang="en-US" dirty="0">
                <a:solidFill>
                  <a:srgbClr val="FFC00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FFC000"/>
                </a:solidFill>
                <a:latin typeface="Times New Roman" panose="02020603050405020304" pitchFamily="18" charset="0"/>
                <a:cs typeface="Times New Roman Bold Italic" panose="02020703060505090304" pitchFamily="18" charset="0"/>
              </a:rPr>
              <a:t>proteins known as human milk fat globule (HMFG) membrane</a:t>
            </a:r>
            <a:r>
              <a:rPr lang="en-US" b="0" i="0" u="none" strike="noStrike" dirty="0">
                <a:solidFill>
                  <a:srgbClr val="FFC00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FFC000"/>
                </a:solidFill>
                <a:latin typeface="Times New Roman" panose="02020603050405020304" pitchFamily="18" charset="0"/>
                <a:cs typeface="Times New Roman Bold Italic" panose="02020703060505090304" pitchFamily="18" charset="0"/>
              </a:rPr>
              <a:t>proteins.</a:t>
            </a:r>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 This family of antigens is high molecular weight</a:t>
            </a:r>
            <a:r>
              <a:rPr lang="en-US" b="0" i="0" u="none" strike="noStrike" dirty="0">
                <a:solidFill>
                  <a:srgbClr val="00000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molecules found in </a:t>
            </a:r>
            <a:r>
              <a:rPr lang="en-US" b="0" i="0" u="none" strike="noStrike" baseline="0" dirty="0">
                <a:solidFill>
                  <a:srgbClr val="FFC000"/>
                </a:solidFill>
                <a:latin typeface="Times New Roman" panose="02020603050405020304" pitchFamily="18" charset="0"/>
                <a:cs typeface="Times New Roman Bold Italic" panose="02020703060505090304" pitchFamily="18" charset="0"/>
              </a:rPr>
              <a:t>secretory epithelial cells</a:t>
            </a:r>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 to a lesser degree,</a:t>
            </a:r>
            <a:r>
              <a:rPr lang="en-US" b="0" i="0" u="none" strike="noStrike" dirty="0">
                <a:solidFill>
                  <a:srgbClr val="00000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FFC000"/>
                </a:solidFill>
                <a:latin typeface="Times New Roman" panose="02020603050405020304" pitchFamily="18" charset="0"/>
                <a:cs typeface="Times New Roman Bold Italic" panose="02020703060505090304" pitchFamily="18" charset="0"/>
              </a:rPr>
              <a:t>in non-secretory epithelium </a:t>
            </a:r>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(e.g., squamous epithelium) and</a:t>
            </a:r>
            <a:r>
              <a:rPr lang="en-US" b="0" i="0" u="none" strike="noStrike" dirty="0">
                <a:solidFill>
                  <a:srgbClr val="00000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rarely in </a:t>
            </a:r>
            <a:r>
              <a:rPr lang="en-US" b="0" i="0" u="none" strike="noStrike" baseline="0" dirty="0">
                <a:solidFill>
                  <a:srgbClr val="FFC000"/>
                </a:solidFill>
                <a:latin typeface="Times New Roman" panose="02020603050405020304" pitchFamily="18" charset="0"/>
                <a:cs typeface="Times New Roman Bold Italic" panose="02020703060505090304" pitchFamily="18" charset="0"/>
              </a:rPr>
              <a:t>non-epithelial cells</a:t>
            </a:r>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a:t>
            </a:r>
            <a:r>
              <a:rPr lang="en-US" sz="800" b="0" i="0" u="none" strike="noStrike" baseline="0" dirty="0">
                <a:solidFill>
                  <a:srgbClr val="0000FF"/>
                </a:solidFill>
                <a:latin typeface="Times New Roman" panose="02020603050405020304" pitchFamily="18" charset="0"/>
                <a:cs typeface="Times New Roman Bold Italic" panose="02020703060505090304" pitchFamily="18" charset="0"/>
              </a:rPr>
              <a:t>30</a:t>
            </a:r>
          </a:p>
          <a:p>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Among normal </a:t>
            </a:r>
            <a:r>
              <a:rPr lang="en-US" b="0" i="0" u="none" strike="noStrike" baseline="0" dirty="0" err="1">
                <a:solidFill>
                  <a:srgbClr val="0070C0"/>
                </a:solidFill>
                <a:latin typeface="Times New Roman" panose="02020603050405020304" pitchFamily="18" charset="0"/>
                <a:cs typeface="Times New Roman Bold Italic" panose="02020703060505090304" pitchFamily="18" charset="0"/>
              </a:rPr>
              <a:t>mesenchymal</a:t>
            </a:r>
            <a:r>
              <a:rPr lang="en-US" dirty="0">
                <a:solidFill>
                  <a:srgbClr val="0070C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0070C0"/>
                </a:solidFill>
                <a:latin typeface="Times New Roman" panose="02020603050405020304" pitchFamily="18" charset="0"/>
                <a:cs typeface="Times New Roman Bold Italic" panose="02020703060505090304" pitchFamily="18" charset="0"/>
              </a:rPr>
              <a:t>cells</a:t>
            </a:r>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 EMA expression is limited to</a:t>
            </a:r>
            <a:r>
              <a:rPr lang="en-US" b="0" i="0" u="none" strike="noStrike" dirty="0">
                <a:solidFill>
                  <a:srgbClr val="00000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 </a:t>
            </a:r>
            <a:r>
              <a:rPr lang="en-US" b="0" i="0" u="none" strike="noStrike" baseline="0" dirty="0" err="1">
                <a:solidFill>
                  <a:srgbClr val="0070C0"/>
                </a:solidFill>
                <a:latin typeface="Times New Roman" panose="02020603050405020304" pitchFamily="18" charset="0"/>
                <a:cs typeface="Times New Roman Bold Italic" panose="02020703060505090304" pitchFamily="18" charset="0"/>
              </a:rPr>
              <a:t>perineurial</a:t>
            </a:r>
            <a:r>
              <a:rPr lang="en-US" b="0" i="0" u="none" strike="noStrike" baseline="0" dirty="0">
                <a:solidFill>
                  <a:srgbClr val="0070C0"/>
                </a:solidFill>
                <a:latin typeface="Times New Roman" panose="02020603050405020304" pitchFamily="18" charset="0"/>
                <a:cs typeface="Times New Roman Bold Italic" panose="02020703060505090304" pitchFamily="18" charset="0"/>
              </a:rPr>
              <a:t> cells, meningeal</a:t>
            </a:r>
            <a:r>
              <a:rPr lang="en-US" b="0" i="0" u="none" strike="noStrike" dirty="0">
                <a:solidFill>
                  <a:srgbClr val="0070C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0070C0"/>
                </a:solidFill>
                <a:latin typeface="Times New Roman" panose="02020603050405020304" pitchFamily="18" charset="0"/>
                <a:cs typeface="Times New Roman Bold Italic" panose="02020703060505090304" pitchFamily="18" charset="0"/>
              </a:rPr>
              <a:t>cells.</a:t>
            </a:r>
          </a:p>
          <a:p>
            <a:r>
              <a:rPr lang="en-US" b="0" i="0" u="none" strike="noStrike" baseline="0" dirty="0">
                <a:solidFill>
                  <a:srgbClr val="0070C0"/>
                </a:solidFill>
                <a:latin typeface="Times New Roman" panose="02020603050405020304" pitchFamily="18" charset="0"/>
                <a:cs typeface="Times New Roman Bold Italic" panose="02020703060505090304" pitchFamily="18" charset="0"/>
              </a:rPr>
              <a:t>Tumors which can be detected are </a:t>
            </a:r>
            <a:r>
              <a:rPr lang="en-US" b="1" i="0" u="none" strike="noStrike" baseline="0" dirty="0" err="1">
                <a:solidFill>
                  <a:srgbClr val="FF0000"/>
                </a:solidFill>
                <a:latin typeface="Times New Roman" panose="02020603050405020304" pitchFamily="18" charset="0"/>
                <a:cs typeface="Times New Roman Bold Italic" panose="02020703060505090304" pitchFamily="18" charset="0"/>
              </a:rPr>
              <a:t>Perineuromas</a:t>
            </a:r>
            <a:r>
              <a:rPr lang="en-US" b="1" i="0" u="none" strike="noStrike" baseline="0" dirty="0">
                <a:solidFill>
                  <a:srgbClr val="FF0000"/>
                </a:solidFill>
                <a:latin typeface="Times New Roman" panose="02020603050405020304" pitchFamily="18" charset="0"/>
                <a:cs typeface="Times New Roman Bold Italic" panose="02020703060505090304" pitchFamily="18" charset="0"/>
              </a:rPr>
              <a:t>,</a:t>
            </a:r>
            <a:r>
              <a:rPr lang="en-US" b="1" i="0" u="none" strike="noStrike" dirty="0">
                <a:solidFill>
                  <a:srgbClr val="FF0000"/>
                </a:solidFill>
                <a:latin typeface="Times New Roman" panose="02020603050405020304" pitchFamily="18" charset="0"/>
                <a:cs typeface="Times New Roman Bold Italic" panose="02020703060505090304" pitchFamily="18" charset="0"/>
              </a:rPr>
              <a:t> </a:t>
            </a:r>
            <a:r>
              <a:rPr lang="en-US" b="1" i="0" u="none" strike="noStrike" baseline="0" dirty="0">
                <a:solidFill>
                  <a:srgbClr val="FF0000"/>
                </a:solidFill>
                <a:latin typeface="Times New Roman" panose="02020603050405020304" pitchFamily="18" charset="0"/>
                <a:cs typeface="Times New Roman Bold Italic" panose="02020703060505090304" pitchFamily="18" charset="0"/>
              </a:rPr>
              <a:t>malignant peripheral nerve sheath tumors, synovial sarcoma,</a:t>
            </a:r>
            <a:r>
              <a:rPr lang="en-US" b="1" i="0" u="none" strike="noStrike" dirty="0">
                <a:solidFill>
                  <a:srgbClr val="FF0000"/>
                </a:solidFill>
                <a:latin typeface="Times New Roman" panose="02020603050405020304" pitchFamily="18" charset="0"/>
                <a:cs typeface="Times New Roman Bold Italic" panose="02020703060505090304" pitchFamily="18" charset="0"/>
              </a:rPr>
              <a:t> </a:t>
            </a:r>
            <a:r>
              <a:rPr lang="en-US" b="1" i="0" u="none" strike="noStrike" baseline="0" dirty="0" err="1">
                <a:solidFill>
                  <a:srgbClr val="FF0000"/>
                </a:solidFill>
                <a:latin typeface="Times New Roman" panose="02020603050405020304" pitchFamily="18" charset="0"/>
                <a:cs typeface="Times New Roman Bold Italic" panose="02020703060505090304" pitchFamily="18" charset="0"/>
              </a:rPr>
              <a:t>meningiomas</a:t>
            </a:r>
            <a:r>
              <a:rPr lang="en-US" b="1" i="0" u="none" strike="noStrike" baseline="0" dirty="0">
                <a:solidFill>
                  <a:srgbClr val="FF0000"/>
                </a:solidFill>
                <a:latin typeface="Times New Roman" panose="02020603050405020304" pitchFamily="18" charset="0"/>
                <a:cs typeface="Times New Roman Bold Italic" panose="02020703060505090304" pitchFamily="18" charset="0"/>
              </a:rPr>
              <a:t>, </a:t>
            </a:r>
            <a:r>
              <a:rPr lang="en-US" b="1" i="0" u="none" strike="noStrike" baseline="0" dirty="0" err="1">
                <a:solidFill>
                  <a:srgbClr val="FF0000"/>
                </a:solidFill>
                <a:latin typeface="Times New Roman" panose="02020603050405020304" pitchFamily="18" charset="0"/>
                <a:cs typeface="Times New Roman Bold Italic" panose="02020703060505090304" pitchFamily="18" charset="0"/>
              </a:rPr>
              <a:t>angiomatoid</a:t>
            </a:r>
            <a:r>
              <a:rPr lang="en-US" b="1" i="0" u="none" strike="noStrike" baseline="0" dirty="0">
                <a:solidFill>
                  <a:srgbClr val="FF0000"/>
                </a:solidFill>
                <a:latin typeface="Times New Roman" panose="02020603050405020304" pitchFamily="18" charset="0"/>
                <a:cs typeface="Times New Roman Bold Italic" panose="02020703060505090304" pitchFamily="18" charset="0"/>
              </a:rPr>
              <a:t> fibrous </a:t>
            </a:r>
            <a:r>
              <a:rPr lang="en-US" b="1" i="0" u="none" strike="noStrike" baseline="0" dirty="0" err="1">
                <a:solidFill>
                  <a:srgbClr val="FF0000"/>
                </a:solidFill>
                <a:latin typeface="Times New Roman" panose="02020603050405020304" pitchFamily="18" charset="0"/>
                <a:cs typeface="Times New Roman Bold Italic" panose="02020703060505090304" pitchFamily="18" charset="0"/>
              </a:rPr>
              <a:t>histiocytoma</a:t>
            </a:r>
            <a:r>
              <a:rPr lang="en-US" b="1" i="0" u="none" strike="noStrike" baseline="0" dirty="0">
                <a:solidFill>
                  <a:srgbClr val="FF0000"/>
                </a:solidFill>
                <a:latin typeface="Times New Roman" panose="02020603050405020304" pitchFamily="18" charset="0"/>
                <a:cs typeface="Times New Roman Bold Italic" panose="02020703060505090304" pitchFamily="18" charset="0"/>
              </a:rPr>
              <a:t>, </a:t>
            </a:r>
            <a:r>
              <a:rPr lang="en-US" b="1" i="0" u="none" strike="noStrike" baseline="0" dirty="0" err="1">
                <a:solidFill>
                  <a:srgbClr val="FF0000"/>
                </a:solidFill>
                <a:latin typeface="Times New Roman" panose="02020603050405020304" pitchFamily="18" charset="0"/>
                <a:cs typeface="Times New Roman Bold Italic" panose="02020703060505090304" pitchFamily="18" charset="0"/>
              </a:rPr>
              <a:t>dentigerous</a:t>
            </a:r>
            <a:r>
              <a:rPr lang="en-US" b="1" dirty="0">
                <a:solidFill>
                  <a:srgbClr val="FF0000"/>
                </a:solidFill>
                <a:latin typeface="Times New Roman" panose="02020603050405020304" pitchFamily="18" charset="0"/>
                <a:cs typeface="Times New Roman Bold Italic" panose="02020703060505090304" pitchFamily="18" charset="0"/>
              </a:rPr>
              <a:t> </a:t>
            </a:r>
            <a:r>
              <a:rPr lang="en-US" b="1" i="0" u="none" strike="noStrike" baseline="0" dirty="0">
                <a:solidFill>
                  <a:srgbClr val="FF0000"/>
                </a:solidFill>
                <a:latin typeface="Times New Roman" panose="02020603050405020304" pitchFamily="18" charset="0"/>
                <a:cs typeface="Times New Roman Bold Italic" panose="02020703060505090304" pitchFamily="18" charset="0"/>
              </a:rPr>
              <a:t>cyst, KCOT, osteosarcoma, </a:t>
            </a:r>
            <a:r>
              <a:rPr lang="en-US" b="1" i="0" u="none" strike="noStrike" baseline="0" dirty="0" err="1">
                <a:solidFill>
                  <a:srgbClr val="FF0000"/>
                </a:solidFill>
                <a:latin typeface="Times New Roman" panose="02020603050405020304" pitchFamily="18" charset="0"/>
                <a:cs typeface="Times New Roman Bold Italic" panose="02020703060505090304" pitchFamily="18" charset="0"/>
              </a:rPr>
              <a:t>Neurofibromas</a:t>
            </a:r>
            <a:r>
              <a:rPr lang="en-US" b="1" i="0" u="none" strike="noStrike" baseline="0" dirty="0">
                <a:solidFill>
                  <a:srgbClr val="FF0000"/>
                </a:solidFill>
                <a:latin typeface="Times New Roman" panose="02020603050405020304" pitchFamily="18" charset="0"/>
                <a:cs typeface="Times New Roman Bold Italic" panose="02020703060505090304" pitchFamily="18" charset="0"/>
              </a:rPr>
              <a:t>, pleomorphic</a:t>
            </a:r>
            <a:r>
              <a:rPr lang="en-US" b="1" i="0" u="none" strike="noStrike" dirty="0">
                <a:solidFill>
                  <a:srgbClr val="FF0000"/>
                </a:solidFill>
                <a:latin typeface="Times New Roman" panose="02020603050405020304" pitchFamily="18" charset="0"/>
                <a:cs typeface="Times New Roman Bold Italic" panose="02020703060505090304" pitchFamily="18" charset="0"/>
              </a:rPr>
              <a:t> </a:t>
            </a:r>
            <a:r>
              <a:rPr lang="en-US" b="1" i="0" u="none" strike="noStrike" baseline="0" dirty="0">
                <a:solidFill>
                  <a:srgbClr val="FF0000"/>
                </a:solidFill>
                <a:latin typeface="Times New Roman" panose="02020603050405020304" pitchFamily="18" charset="0"/>
                <a:cs typeface="Times New Roman Bold Italic" panose="02020703060505090304" pitchFamily="18" charset="0"/>
              </a:rPr>
              <a:t>adenoma, salivary duct carcinoma, polymorphous low grade</a:t>
            </a:r>
            <a:r>
              <a:rPr lang="en-US" b="1" i="0" u="none" strike="noStrike" dirty="0">
                <a:solidFill>
                  <a:srgbClr val="FF0000"/>
                </a:solidFill>
                <a:latin typeface="Times New Roman" panose="02020603050405020304" pitchFamily="18" charset="0"/>
                <a:cs typeface="Times New Roman Bold Italic" panose="02020703060505090304" pitchFamily="18" charset="0"/>
              </a:rPr>
              <a:t> </a:t>
            </a:r>
            <a:r>
              <a:rPr lang="it-IT" b="1" i="0" u="none" strike="noStrike" baseline="0" dirty="0">
                <a:solidFill>
                  <a:srgbClr val="FF0000"/>
                </a:solidFill>
                <a:latin typeface="Times New Roman" panose="02020603050405020304" pitchFamily="18" charset="0"/>
                <a:cs typeface="Times New Roman Bold Italic" panose="02020703060505090304" pitchFamily="18" charset="0"/>
              </a:rPr>
              <a:t>carcinoma, basal cell carcinoma, adeno carcinoma, clear cell</a:t>
            </a:r>
            <a:r>
              <a:rPr lang="it-IT" b="1" i="0" u="none" strike="noStrike" dirty="0">
                <a:solidFill>
                  <a:srgbClr val="FF0000"/>
                </a:solidFill>
                <a:latin typeface="Times New Roman" panose="02020603050405020304" pitchFamily="18" charset="0"/>
                <a:cs typeface="Times New Roman Bold Italic" panose="02020703060505090304" pitchFamily="18" charset="0"/>
              </a:rPr>
              <a:t> </a:t>
            </a:r>
            <a:r>
              <a:rPr lang="en-US" b="1" i="0" u="none" strike="noStrike" baseline="0" dirty="0">
                <a:solidFill>
                  <a:srgbClr val="FF0000"/>
                </a:solidFill>
                <a:latin typeface="Times New Roman" panose="02020603050405020304" pitchFamily="18" charset="0"/>
                <a:cs typeface="Times New Roman Bold Italic" panose="02020703060505090304" pitchFamily="18" charset="0"/>
              </a:rPr>
              <a:t>carcinoma</a:t>
            </a:r>
            <a:endParaRPr lang="en-US" b="1"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286000"/>
            <a:ext cx="6096000" cy="4572000"/>
          </a:xfrm>
          <a:prstGeom prst="rect">
            <a:avLst/>
          </a:prstGeom>
        </p:spPr>
      </p:pic>
    </p:spTree>
    <p:extLst>
      <p:ext uri="{BB962C8B-B14F-4D97-AF65-F5344CB8AC3E}">
        <p14:creationId xmlns:p14="http://schemas.microsoft.com/office/powerpoint/2010/main" val="342367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none" strike="noStrike" baseline="0" dirty="0" err="1">
                <a:solidFill>
                  <a:srgbClr val="FF0000"/>
                </a:solidFill>
                <a:latin typeface="Times New Roman Bold Italic" panose="02020703060505090304" pitchFamily="18" charset="0"/>
                <a:cs typeface="Times New Roman Bold Italic" panose="02020703060505090304" pitchFamily="18" charset="0"/>
              </a:rPr>
              <a:t>Desmin</a:t>
            </a:r>
            <a:br>
              <a:rPr lang="en-US" b="1" i="1" u="none" strike="noStrike" baseline="0" dirty="0">
                <a:solidFill>
                  <a:srgbClr val="FF0000"/>
                </a:solidFill>
                <a:latin typeface="Times New Roman Bold Italic" panose="02020703060505090304" pitchFamily="18" charset="0"/>
                <a:cs typeface="Times New Roman Bold Italic" panose="02020703060505090304" pitchFamily="18" charset="0"/>
              </a:rPr>
            </a:br>
            <a:endParaRPr lang="en-US" dirty="0">
              <a:solidFill>
                <a:srgbClr val="FF0000"/>
              </a:solidFill>
            </a:endParaRPr>
          </a:p>
        </p:txBody>
      </p:sp>
      <p:sp>
        <p:nvSpPr>
          <p:cNvPr id="3" name="Content Placeholder 2"/>
          <p:cNvSpPr>
            <a:spLocks noGrp="1"/>
          </p:cNvSpPr>
          <p:nvPr>
            <p:ph idx="1"/>
          </p:nvPr>
        </p:nvSpPr>
        <p:spPr>
          <a:xfrm>
            <a:off x="477671" y="1487607"/>
            <a:ext cx="9266829" cy="5076966"/>
          </a:xfrm>
        </p:spPr>
        <p:txBody>
          <a:bodyPr>
            <a:normAutofit/>
          </a:bodyPr>
          <a:lstStyle/>
          <a:p>
            <a:r>
              <a:rPr lang="en-US" dirty="0"/>
              <a:t>Cytoplasmic, may show a </a:t>
            </a:r>
            <a:r>
              <a:rPr lang="en-US" dirty="0" err="1"/>
              <a:t>fibrillary</a:t>
            </a:r>
            <a:r>
              <a:rPr lang="en-US" dirty="0"/>
              <a:t> aspect 	</a:t>
            </a:r>
          </a:p>
          <a:p>
            <a:pPr marL="0" indent="0">
              <a:buNone/>
            </a:pPr>
            <a:endParaRPr lang="en-US" b="1" i="1" u="none" strike="noStrike" baseline="0" dirty="0">
              <a:solidFill>
                <a:srgbClr val="000000"/>
              </a:solidFill>
              <a:latin typeface="Times New Roman Bold Italic" panose="02020703060505090304" pitchFamily="18" charset="0"/>
              <a:cs typeface="Times New Roman Bold Italic" panose="02020703060505090304" pitchFamily="18" charset="0"/>
            </a:endParaRPr>
          </a:p>
          <a:p>
            <a:r>
              <a:rPr lang="en-US" b="0" i="0" u="none" strike="noStrike" baseline="0" dirty="0" err="1">
                <a:solidFill>
                  <a:srgbClr val="000000"/>
                </a:solidFill>
                <a:latin typeface="Times New Roman" panose="02020603050405020304" pitchFamily="18" charset="0"/>
                <a:cs typeface="Times New Roman Bold Italic" panose="02020703060505090304" pitchFamily="18" charset="0"/>
              </a:rPr>
              <a:t>Desmin</a:t>
            </a:r>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 is the intermediate filament protein associated with</a:t>
            </a:r>
            <a:r>
              <a:rPr lang="en-US" b="0" i="0" u="none" strike="noStrike" dirty="0">
                <a:solidFill>
                  <a:srgbClr val="00000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both </a:t>
            </a:r>
            <a:r>
              <a:rPr lang="en-US" b="0" i="0" u="none" strike="noStrike" baseline="0" dirty="0">
                <a:solidFill>
                  <a:srgbClr val="0070C0"/>
                </a:solidFill>
                <a:latin typeface="Times New Roman" panose="02020603050405020304" pitchFamily="18" charset="0"/>
                <a:cs typeface="Times New Roman Bold Italic" panose="02020703060505090304" pitchFamily="18" charset="0"/>
              </a:rPr>
              <a:t>smooth and skeletal muscle differentiation</a:t>
            </a:r>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 </a:t>
            </a:r>
          </a:p>
          <a:p>
            <a:r>
              <a:rPr lang="en-US" b="0" i="0" u="none" strike="noStrike" baseline="0" dirty="0">
                <a:solidFill>
                  <a:srgbClr val="0070C0"/>
                </a:solidFill>
                <a:latin typeface="Times New Roman" panose="02020603050405020304" pitchFamily="18" charset="0"/>
                <a:cs typeface="Times New Roman Bold Italic" panose="02020703060505090304" pitchFamily="18" charset="0"/>
              </a:rPr>
              <a:t>it is rarely</a:t>
            </a:r>
            <a:r>
              <a:rPr lang="en-US" b="0" i="0" u="none" strike="noStrike" dirty="0">
                <a:solidFill>
                  <a:srgbClr val="0070C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0070C0"/>
                </a:solidFill>
                <a:latin typeface="Times New Roman" panose="02020603050405020304" pitchFamily="18" charset="0"/>
                <a:cs typeface="Times New Roman Bold Italic" panose="02020703060505090304" pitchFamily="18" charset="0"/>
              </a:rPr>
              <a:t>expressed by </a:t>
            </a:r>
            <a:r>
              <a:rPr lang="en-US" b="0" i="0" u="none" strike="noStrike" baseline="0" dirty="0" err="1">
                <a:solidFill>
                  <a:srgbClr val="0070C0"/>
                </a:solidFill>
                <a:latin typeface="Times New Roman" panose="02020603050405020304" pitchFamily="18" charset="0"/>
                <a:cs typeface="Times New Roman Bold Italic" panose="02020703060505090304" pitchFamily="18" charset="0"/>
              </a:rPr>
              <a:t>myofibroblasts</a:t>
            </a:r>
            <a:r>
              <a:rPr lang="en-US" b="0" i="0" u="none" strike="noStrike" baseline="0" dirty="0">
                <a:solidFill>
                  <a:srgbClr val="0070C0"/>
                </a:solidFill>
                <a:latin typeface="Times New Roman" panose="02020603050405020304" pitchFamily="18" charset="0"/>
                <a:cs typeface="Times New Roman Bold Italic" panose="02020703060505090304" pitchFamily="18" charset="0"/>
              </a:rPr>
              <a:t> and their corresponding tumors</a:t>
            </a:r>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a:t>
            </a:r>
          </a:p>
          <a:p>
            <a:r>
              <a:rPr lang="en-US" b="0" i="0" u="none" strike="noStrike" baseline="0" dirty="0">
                <a:solidFill>
                  <a:srgbClr val="0070C0"/>
                </a:solidFill>
                <a:latin typeface="Times New Roman" panose="02020603050405020304" pitchFamily="18" charset="0"/>
                <a:cs typeface="Times New Roman Bold Italic" panose="02020703060505090304" pitchFamily="18" charset="0"/>
              </a:rPr>
              <a:t>In skeletal muscle </a:t>
            </a:r>
            <a:r>
              <a:rPr lang="en-US" b="0" i="0" u="none" strike="noStrike" baseline="0" dirty="0" err="1">
                <a:solidFill>
                  <a:srgbClr val="0070C0"/>
                </a:solidFill>
                <a:latin typeface="Times New Roman" panose="02020603050405020304" pitchFamily="18" charset="0"/>
                <a:cs typeface="Times New Roman Bold Italic" panose="02020703060505090304" pitchFamily="18" charset="0"/>
              </a:rPr>
              <a:t>desmin</a:t>
            </a:r>
            <a:r>
              <a:rPr lang="en-US" b="0" i="0" u="none" strike="noStrike" baseline="0" dirty="0">
                <a:solidFill>
                  <a:srgbClr val="0070C0"/>
                </a:solidFill>
                <a:latin typeface="Times New Roman" panose="02020603050405020304" pitchFamily="18" charset="0"/>
                <a:cs typeface="Times New Roman Bold Italic" panose="02020703060505090304" pitchFamily="18" charset="0"/>
              </a:rPr>
              <a:t> is localized to</a:t>
            </a:r>
            <a:r>
              <a:rPr lang="en-US" b="0" i="0" u="none" strike="noStrike" dirty="0">
                <a:solidFill>
                  <a:srgbClr val="0070C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0070C0"/>
                </a:solidFill>
                <a:latin typeface="Times New Roman" panose="02020603050405020304" pitchFamily="18" charset="0"/>
                <a:cs typeface="Times New Roman Bold Italic" panose="02020703060505090304" pitchFamily="18" charset="0"/>
              </a:rPr>
              <a:t>the Z-zone between the myofibrils</a:t>
            </a:r>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 where it presumably serves</a:t>
            </a:r>
            <a:r>
              <a:rPr lang="en-US" b="0" i="0" u="none" strike="noStrike" dirty="0">
                <a:solidFill>
                  <a:srgbClr val="00000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as binding material for the contractile apparatus.</a:t>
            </a:r>
            <a:r>
              <a:rPr lang="en-US" sz="800" b="0" i="0" u="none" strike="noStrike" baseline="0" dirty="0">
                <a:solidFill>
                  <a:srgbClr val="0000FF"/>
                </a:solidFill>
                <a:latin typeface="Times New Roman" panose="02020603050405020304" pitchFamily="18" charset="0"/>
                <a:cs typeface="Times New Roman Bold Italic" panose="02020703060505090304" pitchFamily="18" charset="0"/>
              </a:rPr>
              <a:t>33 </a:t>
            </a:r>
          </a:p>
          <a:p>
            <a:r>
              <a:rPr lang="en-US" b="0" i="0" u="none" strike="noStrike" baseline="0" dirty="0" err="1">
                <a:solidFill>
                  <a:srgbClr val="000000"/>
                </a:solidFill>
                <a:latin typeface="Times New Roman" panose="02020603050405020304" pitchFamily="18" charset="0"/>
                <a:cs typeface="Times New Roman Bold Italic" panose="02020703060505090304" pitchFamily="18" charset="0"/>
              </a:rPr>
              <a:t>Desmin</a:t>
            </a:r>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 may</a:t>
            </a:r>
            <a:r>
              <a:rPr lang="en-US" b="0" i="0" u="none" strike="noStrike" dirty="0">
                <a:solidFill>
                  <a:srgbClr val="00000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also be expressed by </a:t>
            </a:r>
            <a:r>
              <a:rPr lang="en-US" b="0" i="0" u="none" strike="noStrike" baseline="0" dirty="0">
                <a:solidFill>
                  <a:srgbClr val="0070C0"/>
                </a:solidFill>
                <a:latin typeface="Times New Roman" panose="02020603050405020304" pitchFamily="18" charset="0"/>
                <a:cs typeface="Times New Roman Bold Italic" panose="02020703060505090304" pitchFamily="18" charset="0"/>
              </a:rPr>
              <a:t>non muscle cells</a:t>
            </a:r>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 including the</a:t>
            </a:r>
            <a:r>
              <a:rPr lang="en-US" b="0" i="0" u="none" strike="noStrike" dirty="0">
                <a:solidFill>
                  <a:srgbClr val="00000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0070C0"/>
                </a:solidFill>
                <a:latin typeface="Times New Roman" panose="02020603050405020304" pitchFamily="18" charset="0"/>
                <a:cs typeface="Times New Roman Bold Italic" panose="02020703060505090304" pitchFamily="18" charset="0"/>
              </a:rPr>
              <a:t>fibroblastic reticulum cell of the lymph node, </a:t>
            </a:r>
            <a:r>
              <a:rPr lang="en-US" b="0" i="0" u="none" strike="noStrike" baseline="0" dirty="0" err="1">
                <a:solidFill>
                  <a:srgbClr val="0070C0"/>
                </a:solidFill>
                <a:latin typeface="Times New Roman" panose="02020603050405020304" pitchFamily="18" charset="0"/>
                <a:cs typeface="Times New Roman Bold Italic" panose="02020703060505090304" pitchFamily="18" charset="0"/>
              </a:rPr>
              <a:t>submesothelial</a:t>
            </a:r>
            <a:r>
              <a:rPr lang="en-US" dirty="0">
                <a:solidFill>
                  <a:srgbClr val="0070C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0070C0"/>
                </a:solidFill>
                <a:latin typeface="Times New Roman" panose="02020603050405020304" pitchFamily="18" charset="0"/>
                <a:cs typeface="Times New Roman Bold Italic" panose="02020703060505090304" pitchFamily="18" charset="0"/>
              </a:rPr>
              <a:t>fibroblast, and endometrial stromal cells</a:t>
            </a:r>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a:t>
            </a:r>
          </a:p>
          <a:p>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 </a:t>
            </a:r>
            <a:r>
              <a:rPr lang="en-US" b="1" i="0" u="none" strike="noStrike" baseline="0" dirty="0">
                <a:solidFill>
                  <a:srgbClr val="FF0000"/>
                </a:solidFill>
                <a:latin typeface="Times New Roman" panose="02020603050405020304" pitchFamily="18" charset="0"/>
                <a:cs typeface="Times New Roman Bold Italic" panose="02020703060505090304" pitchFamily="18" charset="0"/>
              </a:rPr>
              <a:t>Tumors which can be</a:t>
            </a:r>
            <a:r>
              <a:rPr lang="en-US" b="1" i="0" u="none" strike="noStrike" dirty="0">
                <a:solidFill>
                  <a:srgbClr val="FF0000"/>
                </a:solidFill>
                <a:latin typeface="Times New Roman" panose="02020603050405020304" pitchFamily="18" charset="0"/>
                <a:cs typeface="Times New Roman Bold Italic" panose="02020703060505090304" pitchFamily="18" charset="0"/>
              </a:rPr>
              <a:t> </a:t>
            </a:r>
            <a:r>
              <a:rPr lang="en-US" b="1" i="0" u="none" strike="noStrike" baseline="0" dirty="0">
                <a:solidFill>
                  <a:srgbClr val="FF0000"/>
                </a:solidFill>
                <a:latin typeface="Times New Roman" panose="02020603050405020304" pitchFamily="18" charset="0"/>
                <a:cs typeface="Times New Roman Bold Italic" panose="02020703060505090304" pitchFamily="18" charset="0"/>
              </a:rPr>
              <a:t>detected are Benign &amp; malignant smooth &amp; skeletal muscle</a:t>
            </a:r>
            <a:r>
              <a:rPr lang="en-US" b="1" i="0" u="none" strike="noStrike" dirty="0">
                <a:solidFill>
                  <a:srgbClr val="FF0000"/>
                </a:solidFill>
                <a:latin typeface="Times New Roman" panose="02020603050405020304" pitchFamily="18" charset="0"/>
                <a:cs typeface="Times New Roman Bold Italic" panose="02020703060505090304" pitchFamily="18" charset="0"/>
              </a:rPr>
              <a:t> </a:t>
            </a:r>
            <a:r>
              <a:rPr lang="en-US" b="1" i="0" u="none" strike="noStrike" baseline="0" dirty="0">
                <a:solidFill>
                  <a:srgbClr val="FF0000"/>
                </a:solidFill>
                <a:latin typeface="Times New Roman" panose="02020603050405020304" pitchFamily="18" charset="0"/>
                <a:cs typeface="Times New Roman Bold Italic" panose="02020703060505090304" pitchFamily="18" charset="0"/>
              </a:rPr>
              <a:t>tumors, especially Rhabdomyosarcoma</a:t>
            </a:r>
            <a:endParaRPr lang="en-US" b="1" dirty="0">
              <a:solidFill>
                <a:srgbClr val="FF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5009" y="464024"/>
            <a:ext cx="4016991" cy="4322535"/>
          </a:xfrm>
          <a:prstGeom prst="rect">
            <a:avLst/>
          </a:prstGeom>
        </p:spPr>
      </p:pic>
    </p:spTree>
    <p:extLst>
      <p:ext uri="{BB962C8B-B14F-4D97-AF65-F5344CB8AC3E}">
        <p14:creationId xmlns:p14="http://schemas.microsoft.com/office/powerpoint/2010/main" val="385067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599"/>
            <a:ext cx="8596668" cy="1550989"/>
          </a:xfrm>
        </p:spPr>
        <p:txBody>
          <a:bodyPr>
            <a:normAutofit fontScale="90000"/>
          </a:bodyPr>
          <a:lstStyle/>
          <a:p>
            <a:r>
              <a:rPr lang="en-US" b="1" i="1" dirty="0">
                <a:solidFill>
                  <a:srgbClr val="FF0000"/>
                </a:solidFill>
              </a:rPr>
              <a:t>Actin</a:t>
            </a:r>
            <a:br>
              <a:rPr lang="en-US" b="1" i="1" dirty="0">
                <a:solidFill>
                  <a:srgbClr val="FF0000"/>
                </a:solidFill>
              </a:rPr>
            </a:br>
            <a:br>
              <a:rPr lang="en-US" dirty="0"/>
            </a:br>
            <a:r>
              <a:rPr lang="en-US" dirty="0"/>
              <a:t> Cytoplasmic and membrane 	</a:t>
            </a:r>
            <a:br>
              <a:rPr lang="en-US" dirty="0"/>
            </a:br>
            <a:br>
              <a:rPr lang="en-US" b="1" i="1" dirty="0">
                <a:solidFill>
                  <a:srgbClr val="FF0000"/>
                </a:solidFill>
              </a:rPr>
            </a:br>
            <a:endParaRPr lang="en-US" dirty="0">
              <a:solidFill>
                <a:srgbClr val="FF0000"/>
              </a:solidFill>
            </a:endParaRPr>
          </a:p>
        </p:txBody>
      </p:sp>
      <p:sp>
        <p:nvSpPr>
          <p:cNvPr id="3" name="Content Placeholder 2"/>
          <p:cNvSpPr>
            <a:spLocks noGrp="1"/>
          </p:cNvSpPr>
          <p:nvPr>
            <p:ph idx="1"/>
          </p:nvPr>
        </p:nvSpPr>
        <p:spPr/>
        <p:txBody>
          <a:bodyPr/>
          <a:lstStyle/>
          <a:p>
            <a:r>
              <a:rPr lang="en-US" dirty="0"/>
              <a:t>Actin, also is expressed by </a:t>
            </a:r>
            <a:r>
              <a:rPr lang="en-US" dirty="0">
                <a:solidFill>
                  <a:srgbClr val="FF0000"/>
                </a:solidFill>
              </a:rPr>
              <a:t>both smooth and skeletal muscles. </a:t>
            </a:r>
          </a:p>
          <a:p>
            <a:r>
              <a:rPr lang="en-US" dirty="0"/>
              <a:t>Actin microfilaments </a:t>
            </a:r>
            <a:r>
              <a:rPr lang="en-US" dirty="0">
                <a:solidFill>
                  <a:srgbClr val="0070C0"/>
                </a:solidFill>
              </a:rPr>
              <a:t>transmit traction and contraction forces generated within a cell to the extracellular matrix during embryonic development, wound healing and cell motility, and to maintain tissue structure and tone.</a:t>
            </a:r>
          </a:p>
          <a:p>
            <a:r>
              <a:rPr lang="en-US" dirty="0"/>
              <a:t> The tumors which can be detected are</a:t>
            </a:r>
          </a:p>
          <a:p>
            <a:r>
              <a:rPr lang="en-US" dirty="0"/>
              <a:t> </a:t>
            </a:r>
            <a:r>
              <a:rPr lang="en-US" dirty="0">
                <a:solidFill>
                  <a:srgbClr val="FF0000"/>
                </a:solidFill>
              </a:rPr>
              <a:t>Leiomyoma &amp; sarcoma,</a:t>
            </a:r>
          </a:p>
          <a:p>
            <a:r>
              <a:rPr lang="en-US" dirty="0">
                <a:solidFill>
                  <a:srgbClr val="FF0000"/>
                </a:solidFill>
              </a:rPr>
              <a:t> </a:t>
            </a:r>
            <a:r>
              <a:rPr lang="en-US" dirty="0" err="1">
                <a:solidFill>
                  <a:srgbClr val="FF0000"/>
                </a:solidFill>
              </a:rPr>
              <a:t>rhabdomyoma</a:t>
            </a:r>
            <a:r>
              <a:rPr lang="en-US" dirty="0">
                <a:solidFill>
                  <a:srgbClr val="FF0000"/>
                </a:solidFill>
              </a:rPr>
              <a:t> &amp; sarcoma, </a:t>
            </a:r>
          </a:p>
          <a:p>
            <a:r>
              <a:rPr lang="en-US" dirty="0" err="1">
                <a:solidFill>
                  <a:srgbClr val="FF0000"/>
                </a:solidFill>
              </a:rPr>
              <a:t>mucoepidermoid</a:t>
            </a:r>
            <a:r>
              <a:rPr lang="en-US" dirty="0">
                <a:solidFill>
                  <a:srgbClr val="FF0000"/>
                </a:solidFill>
              </a:rPr>
              <a:t> sarcoma,</a:t>
            </a:r>
          </a:p>
          <a:p>
            <a:r>
              <a:rPr lang="en-US" dirty="0">
                <a:solidFill>
                  <a:srgbClr val="FF0000"/>
                </a:solidFill>
              </a:rPr>
              <a:t> salivary duct carcinoma,</a:t>
            </a:r>
          </a:p>
          <a:p>
            <a:r>
              <a:rPr lang="en-US" dirty="0">
                <a:solidFill>
                  <a:srgbClr val="FF0000"/>
                </a:solidFill>
              </a:rPr>
              <a:t> adenoid cystic carcinoma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9377" y="2315037"/>
            <a:ext cx="4762500" cy="3571875"/>
          </a:xfrm>
          <a:prstGeom prst="rect">
            <a:avLst/>
          </a:prstGeom>
        </p:spPr>
      </p:pic>
    </p:spTree>
    <p:extLst>
      <p:ext uri="{BB962C8B-B14F-4D97-AF65-F5344CB8AC3E}">
        <p14:creationId xmlns:p14="http://schemas.microsoft.com/office/powerpoint/2010/main" val="386097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u="none" strike="noStrike" baseline="0" dirty="0">
                <a:solidFill>
                  <a:srgbClr val="FF0000"/>
                </a:solidFill>
                <a:latin typeface="Times New Roman Bold Italic" panose="02020703060505090304" pitchFamily="18" charset="0"/>
                <a:cs typeface="Times New Roman Bold Italic" panose="02020703060505090304" pitchFamily="18" charset="0"/>
              </a:rPr>
              <a:t>Markers of Nerve Sheath Differentiation </a:t>
            </a:r>
            <a:br>
              <a:rPr lang="en-US" b="1" i="1" u="none" strike="noStrike" baseline="0" dirty="0">
                <a:solidFill>
                  <a:srgbClr val="FF0000"/>
                </a:solidFill>
                <a:latin typeface="Times New Roman Bold Italic" panose="02020703060505090304" pitchFamily="18" charset="0"/>
                <a:cs typeface="Times New Roman Bold Italic" panose="02020703060505090304" pitchFamily="18" charset="0"/>
              </a:rPr>
            </a:br>
            <a:r>
              <a:rPr lang="en-US" b="1" i="1" u="none" strike="noStrike" baseline="0" dirty="0">
                <a:solidFill>
                  <a:srgbClr val="FF0000"/>
                </a:solidFill>
                <a:latin typeface="Times New Roman Bold Italic" panose="02020703060505090304" pitchFamily="18" charset="0"/>
                <a:cs typeface="Times New Roman Bold Italic" panose="02020703060505090304" pitchFamily="18" charset="0"/>
              </a:rPr>
              <a:t>S-100 Protein</a:t>
            </a:r>
            <a:br>
              <a:rPr lang="en-US" b="1" i="1" u="none" strike="noStrike" baseline="0" dirty="0">
                <a:solidFill>
                  <a:srgbClr val="000000"/>
                </a:solidFill>
                <a:latin typeface="Times New Roman Bold Italic" panose="02020703060505090304" pitchFamily="18" charset="0"/>
                <a:cs typeface="Times New Roman Bold Italic" panose="02020703060505090304" pitchFamily="18" charset="0"/>
              </a:rPr>
            </a:br>
            <a:endParaRPr lang="en-US" dirty="0"/>
          </a:p>
        </p:txBody>
      </p:sp>
      <p:sp>
        <p:nvSpPr>
          <p:cNvPr id="3" name="Content Placeholder 2"/>
          <p:cNvSpPr>
            <a:spLocks noGrp="1"/>
          </p:cNvSpPr>
          <p:nvPr>
            <p:ph idx="1"/>
          </p:nvPr>
        </p:nvSpPr>
        <p:spPr/>
        <p:txBody>
          <a:bodyPr>
            <a:normAutofit lnSpcReduction="10000"/>
          </a:bodyPr>
          <a:lstStyle/>
          <a:p>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The S-100 protein is a 20-kDa acidic calcium-binding protein,</a:t>
            </a:r>
            <a:r>
              <a:rPr lang="en-US" b="0" i="0" u="none" strike="noStrike" dirty="0">
                <a:solidFill>
                  <a:srgbClr val="00000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so named for its </a:t>
            </a:r>
            <a:r>
              <a:rPr lang="en-US" b="1" i="0" u="none" strike="noStrike" baseline="0" dirty="0">
                <a:solidFill>
                  <a:srgbClr val="000000"/>
                </a:solidFill>
                <a:latin typeface="Times New Roman Bold" panose="02020803070505020304" pitchFamily="18" charset="0"/>
                <a:cs typeface="Times New Roman Bold" panose="02020803070505020304" pitchFamily="18" charset="0"/>
              </a:rPr>
              <a:t>solubility in 100% ammonium sulfate. </a:t>
            </a:r>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The</a:t>
            </a:r>
            <a:r>
              <a:rPr lang="en-US" b="0" i="0" u="none" strike="noStrike" dirty="0">
                <a:solidFill>
                  <a:srgbClr val="00000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protein is composed of two subunits, α and β. S-100 protein</a:t>
            </a:r>
            <a:r>
              <a:rPr lang="en-US" b="0" i="0" u="none" strike="noStrike" dirty="0">
                <a:solidFill>
                  <a:srgbClr val="00000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can be demonstrated in a large number of </a:t>
            </a:r>
            <a:r>
              <a:rPr lang="en-US" b="0" i="0" u="none" strike="noStrike" baseline="0" dirty="0">
                <a:solidFill>
                  <a:srgbClr val="0070C0"/>
                </a:solidFill>
                <a:latin typeface="Times New Roman" panose="02020603050405020304" pitchFamily="18" charset="0"/>
                <a:cs typeface="Times New Roman Bold Italic" panose="02020703060505090304" pitchFamily="18" charset="0"/>
              </a:rPr>
              <a:t>normal tissues,</a:t>
            </a:r>
            <a:r>
              <a:rPr lang="en-US" b="0" i="0" u="none" strike="noStrike" dirty="0">
                <a:solidFill>
                  <a:srgbClr val="0070C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0070C0"/>
                </a:solidFill>
                <a:latin typeface="Times New Roman" panose="02020603050405020304" pitchFamily="18" charset="0"/>
                <a:cs typeface="Times New Roman Bold Italic" panose="02020703060505090304" pitchFamily="18" charset="0"/>
              </a:rPr>
              <a:t>including some neurons and glia, </a:t>
            </a:r>
            <a:r>
              <a:rPr lang="en-US" b="0" i="0" u="none" strike="noStrike" baseline="0" dirty="0" err="1">
                <a:solidFill>
                  <a:srgbClr val="0070C0"/>
                </a:solidFill>
                <a:latin typeface="Times New Roman" panose="02020603050405020304" pitchFamily="18" charset="0"/>
                <a:cs typeface="Times New Roman Bold Italic" panose="02020703060505090304" pitchFamily="18" charset="0"/>
              </a:rPr>
              <a:t>schwann</a:t>
            </a:r>
            <a:r>
              <a:rPr lang="en-US" b="0" i="0" u="none" strike="noStrike" baseline="0" dirty="0">
                <a:solidFill>
                  <a:srgbClr val="0070C0"/>
                </a:solidFill>
                <a:latin typeface="Times New Roman" panose="02020603050405020304" pitchFamily="18" charset="0"/>
                <a:cs typeface="Times New Roman Bold Italic" panose="02020703060505090304" pitchFamily="18" charset="0"/>
              </a:rPr>
              <a:t> cells, melanocytes,</a:t>
            </a:r>
            <a:r>
              <a:rPr lang="en-US" b="0" i="0" u="none" strike="noStrike" dirty="0">
                <a:solidFill>
                  <a:srgbClr val="0070C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0070C0"/>
                </a:solidFill>
                <a:latin typeface="Times New Roman" panose="02020603050405020304" pitchFamily="18" charset="0"/>
                <a:cs typeface="Times New Roman Bold Italic" panose="02020703060505090304" pitchFamily="18" charset="0"/>
              </a:rPr>
              <a:t>Langerhans cells, </a:t>
            </a:r>
            <a:r>
              <a:rPr lang="en-US" b="0" i="0" u="none" strike="noStrike" baseline="0" dirty="0" err="1">
                <a:solidFill>
                  <a:srgbClr val="0070C0"/>
                </a:solidFill>
                <a:latin typeface="Times New Roman" panose="02020603050405020304" pitchFamily="18" charset="0"/>
                <a:cs typeface="Times New Roman Bold Italic" panose="02020703060505090304" pitchFamily="18" charset="0"/>
              </a:rPr>
              <a:t>interdigitating</a:t>
            </a:r>
            <a:r>
              <a:rPr lang="en-US" b="0" i="0" u="none" strike="noStrike" baseline="0" dirty="0">
                <a:solidFill>
                  <a:srgbClr val="0070C0"/>
                </a:solidFill>
                <a:latin typeface="Times New Roman" panose="02020603050405020304" pitchFamily="18" charset="0"/>
                <a:cs typeface="Times New Roman Bold Italic" panose="02020703060505090304" pitchFamily="18" charset="0"/>
              </a:rPr>
              <a:t> reticulum cells of lymph</a:t>
            </a:r>
            <a:r>
              <a:rPr lang="en-US" b="0" i="0" u="none" strike="noStrike" dirty="0">
                <a:solidFill>
                  <a:srgbClr val="0070C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0070C0"/>
                </a:solidFill>
                <a:latin typeface="Times New Roman" panose="02020603050405020304" pitchFamily="18" charset="0"/>
                <a:cs typeface="Times New Roman Bold Italic" panose="02020703060505090304" pitchFamily="18" charset="0"/>
              </a:rPr>
              <a:t>nodes, chondrocytes, </a:t>
            </a:r>
            <a:r>
              <a:rPr lang="en-US" b="0" i="0" u="none" strike="noStrike" baseline="0" dirty="0" err="1">
                <a:solidFill>
                  <a:srgbClr val="0070C0"/>
                </a:solidFill>
                <a:latin typeface="Times New Roman" panose="02020603050405020304" pitchFamily="18" charset="0"/>
                <a:cs typeface="Times New Roman Bold Italic" panose="02020703060505090304" pitchFamily="18" charset="0"/>
              </a:rPr>
              <a:t>myoepithelial</a:t>
            </a:r>
            <a:r>
              <a:rPr lang="en-US" b="0" i="0" u="none" strike="noStrike" baseline="0" dirty="0">
                <a:solidFill>
                  <a:srgbClr val="0070C0"/>
                </a:solidFill>
                <a:latin typeface="Times New Roman" panose="02020603050405020304" pitchFamily="18" charset="0"/>
                <a:cs typeface="Times New Roman Bold Italic" panose="02020703060505090304" pitchFamily="18" charset="0"/>
              </a:rPr>
              <a:t> cells and ducts of sweat</a:t>
            </a:r>
            <a:r>
              <a:rPr lang="en-US" b="0" i="0" u="none" strike="noStrike" dirty="0">
                <a:solidFill>
                  <a:srgbClr val="0070C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0070C0"/>
                </a:solidFill>
                <a:latin typeface="Times New Roman" panose="02020603050405020304" pitchFamily="18" charset="0"/>
                <a:cs typeface="Times New Roman Bold Italic" panose="02020703060505090304" pitchFamily="18" charset="0"/>
              </a:rPr>
              <a:t>glands, salivary glands, and the breast, serous glands of the</a:t>
            </a:r>
            <a:r>
              <a:rPr lang="en-US" b="0" i="0" u="none" strike="noStrike" dirty="0">
                <a:solidFill>
                  <a:srgbClr val="0070C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0070C0"/>
                </a:solidFill>
                <a:latin typeface="Times New Roman" panose="02020603050405020304" pitchFamily="18" charset="0"/>
                <a:cs typeface="Times New Roman Bold Italic" panose="02020703060505090304" pitchFamily="18" charset="0"/>
              </a:rPr>
              <a:t>lung, fetal </a:t>
            </a:r>
            <a:r>
              <a:rPr lang="en-US" b="0" i="0" u="none" strike="noStrike" baseline="0" dirty="0" err="1">
                <a:solidFill>
                  <a:srgbClr val="0070C0"/>
                </a:solidFill>
                <a:latin typeface="Times New Roman" panose="02020603050405020304" pitchFamily="18" charset="0"/>
                <a:cs typeface="Times New Roman Bold Italic" panose="02020703060505090304" pitchFamily="18" charset="0"/>
              </a:rPr>
              <a:t>neuroblasts</a:t>
            </a:r>
            <a:r>
              <a:rPr lang="en-US" b="0" i="0" u="none" strike="noStrike" baseline="0" dirty="0">
                <a:solidFill>
                  <a:srgbClr val="0070C0"/>
                </a:solidFill>
                <a:latin typeface="Times New Roman" panose="02020603050405020304" pitchFamily="18" charset="0"/>
                <a:cs typeface="Times New Roman Bold Italic" panose="02020703060505090304" pitchFamily="18" charset="0"/>
              </a:rPr>
              <a:t> and </a:t>
            </a:r>
            <a:r>
              <a:rPr lang="en-US" b="0" i="0" u="none" strike="noStrike" baseline="0" dirty="0" err="1">
                <a:solidFill>
                  <a:srgbClr val="0070C0"/>
                </a:solidFill>
                <a:latin typeface="Times New Roman" panose="02020603050405020304" pitchFamily="18" charset="0"/>
                <a:cs typeface="Times New Roman Bold Italic" panose="02020703060505090304" pitchFamily="18" charset="0"/>
              </a:rPr>
              <a:t>sustentacular</a:t>
            </a:r>
            <a:r>
              <a:rPr lang="en-US" b="0" i="0" u="none" strike="noStrike" baseline="0" dirty="0">
                <a:solidFill>
                  <a:srgbClr val="0070C0"/>
                </a:solidFill>
                <a:latin typeface="Times New Roman" panose="02020603050405020304" pitchFamily="18" charset="0"/>
                <a:cs typeface="Times New Roman Bold Italic" panose="02020703060505090304" pitchFamily="18" charset="0"/>
              </a:rPr>
              <a:t> cells of the adrenal</a:t>
            </a:r>
            <a:r>
              <a:rPr lang="en-US" b="0" i="0" u="none" strike="noStrike" dirty="0">
                <a:solidFill>
                  <a:srgbClr val="0070C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0070C0"/>
                </a:solidFill>
                <a:latin typeface="Times New Roman" panose="02020603050405020304" pitchFamily="18" charset="0"/>
                <a:cs typeface="Times New Roman Bold Italic" panose="02020703060505090304" pitchFamily="18" charset="0"/>
              </a:rPr>
              <a:t>medulla and </a:t>
            </a:r>
            <a:r>
              <a:rPr lang="en-US" b="0" i="0" u="none" strike="noStrike" baseline="0" dirty="0" err="1">
                <a:solidFill>
                  <a:srgbClr val="0070C0"/>
                </a:solidFill>
                <a:latin typeface="Times New Roman" panose="02020603050405020304" pitchFamily="18" charset="0"/>
                <a:cs typeface="Times New Roman Bold Italic" panose="02020703060505090304" pitchFamily="18" charset="0"/>
              </a:rPr>
              <a:t>paraganglia</a:t>
            </a:r>
            <a:r>
              <a:rPr lang="en-US" b="0" i="0" u="none" strike="noStrike" baseline="0" dirty="0">
                <a:solidFill>
                  <a:srgbClr val="0070C0"/>
                </a:solidFill>
                <a:latin typeface="Times New Roman" panose="02020603050405020304" pitchFamily="18" charset="0"/>
                <a:cs typeface="Times New Roman Bold Italic" panose="02020703060505090304" pitchFamily="18" charset="0"/>
              </a:rPr>
              <a:t>.</a:t>
            </a:r>
            <a:endParaRPr lang="en-US" sz="800" dirty="0">
              <a:solidFill>
                <a:srgbClr val="0070C0"/>
              </a:solidFill>
              <a:latin typeface="Times New Roman" panose="02020603050405020304" pitchFamily="18" charset="0"/>
              <a:cs typeface="Times New Roman Bold Italic" panose="02020703060505090304" pitchFamily="18" charset="0"/>
            </a:endParaRPr>
          </a:p>
          <a:p>
            <a:r>
              <a:rPr lang="en-US" sz="800" b="0" i="0" u="none" strike="noStrike" baseline="0" dirty="0">
                <a:solidFill>
                  <a:srgbClr val="0000FF"/>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The tumors which can be detected</a:t>
            </a:r>
            <a:r>
              <a:rPr lang="en-US" b="0" i="0" u="none" strike="noStrike" dirty="0">
                <a:solidFill>
                  <a:srgbClr val="00000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are Benign &amp; malignant nerve sheath </a:t>
            </a:r>
            <a:r>
              <a:rPr lang="en-US" b="0" i="0" u="none" strike="noStrike" baseline="0" dirty="0" err="1">
                <a:solidFill>
                  <a:srgbClr val="000000"/>
                </a:solidFill>
                <a:latin typeface="Times New Roman" panose="02020603050405020304" pitchFamily="18" charset="0"/>
                <a:cs typeface="Times New Roman Bold Italic" panose="02020703060505090304" pitchFamily="18" charset="0"/>
              </a:rPr>
              <a:t>tumour</a:t>
            </a:r>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 </a:t>
            </a:r>
          </a:p>
          <a:p>
            <a:r>
              <a:rPr lang="en-US" b="0" i="0" u="none" strike="noStrike" baseline="0" dirty="0">
                <a:solidFill>
                  <a:srgbClr val="FF0000"/>
                </a:solidFill>
                <a:latin typeface="Times New Roman" panose="02020603050405020304" pitchFamily="18" charset="0"/>
                <a:cs typeface="Times New Roman Bold Italic" panose="02020703060505090304" pitchFamily="18" charset="0"/>
              </a:rPr>
              <a:t>melanoma</a:t>
            </a:r>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a:t>
            </a:r>
            <a:r>
              <a:rPr lang="en-US" b="0" i="0" u="none" strike="noStrike" dirty="0">
                <a:solidFill>
                  <a:srgbClr val="000000"/>
                </a:solidFill>
                <a:latin typeface="Times New Roman" panose="02020603050405020304" pitchFamily="18" charset="0"/>
                <a:cs typeface="Times New Roman Bold Italic" panose="02020703060505090304" pitchFamily="18" charset="0"/>
              </a:rPr>
              <a:t> </a:t>
            </a:r>
            <a:r>
              <a:rPr lang="en-US" b="0" i="0" u="none" strike="noStrike" baseline="0" dirty="0" err="1">
                <a:solidFill>
                  <a:srgbClr val="FF0000"/>
                </a:solidFill>
                <a:latin typeface="Times New Roman" panose="02020603050405020304" pitchFamily="18" charset="0"/>
                <a:cs typeface="Times New Roman Bold Italic" panose="02020703060505090304" pitchFamily="18" charset="0"/>
              </a:rPr>
              <a:t>schwannoma</a:t>
            </a:r>
            <a:r>
              <a:rPr lang="en-US" b="0" i="0" u="none" strike="noStrike" baseline="0" dirty="0">
                <a:solidFill>
                  <a:srgbClr val="FF0000"/>
                </a:solidFill>
                <a:latin typeface="Times New Roman" panose="02020603050405020304" pitchFamily="18" charset="0"/>
                <a:cs typeface="Times New Roman Bold Italic" panose="02020703060505090304" pitchFamily="18" charset="0"/>
              </a:rPr>
              <a:t>, </a:t>
            </a:r>
            <a:r>
              <a:rPr lang="en-US" b="0" i="0" u="none" strike="noStrike" baseline="0" dirty="0" err="1">
                <a:solidFill>
                  <a:srgbClr val="FF0000"/>
                </a:solidFill>
                <a:latin typeface="Times New Roman" panose="02020603050405020304" pitchFamily="18" charset="0"/>
                <a:cs typeface="Times New Roman Bold Italic" panose="02020703060505090304" pitchFamily="18" charset="0"/>
              </a:rPr>
              <a:t>chondrosarcomas</a:t>
            </a:r>
            <a:r>
              <a:rPr lang="en-US" b="0" i="0" u="none" strike="noStrike" baseline="0" dirty="0">
                <a:solidFill>
                  <a:srgbClr val="FF0000"/>
                </a:solidFill>
                <a:latin typeface="Times New Roman" panose="02020603050405020304" pitchFamily="18" charset="0"/>
                <a:cs typeface="Times New Roman Bold Italic" panose="02020703060505090304" pitchFamily="18" charset="0"/>
              </a:rPr>
              <a:t>, </a:t>
            </a:r>
            <a:r>
              <a:rPr lang="en-US" b="0" i="0" u="none" strike="noStrike" baseline="0" dirty="0" err="1">
                <a:solidFill>
                  <a:srgbClr val="FF0000"/>
                </a:solidFill>
                <a:latin typeface="Times New Roman" panose="02020603050405020304" pitchFamily="18" charset="0"/>
                <a:cs typeface="Times New Roman Bold Italic" panose="02020703060505090304" pitchFamily="18" charset="0"/>
              </a:rPr>
              <a:t>langerhans</a:t>
            </a:r>
            <a:r>
              <a:rPr lang="en-US" b="0" i="0" u="none" strike="noStrike" baseline="0" dirty="0">
                <a:solidFill>
                  <a:srgbClr val="FF0000"/>
                </a:solidFill>
                <a:latin typeface="Times New Roman" panose="02020603050405020304" pitchFamily="18" charset="0"/>
                <a:cs typeface="Times New Roman Bold Italic" panose="02020703060505090304" pitchFamily="18" charset="0"/>
              </a:rPr>
              <a:t> cell </a:t>
            </a:r>
            <a:r>
              <a:rPr lang="en-US" b="0" i="0" u="none" strike="noStrike" baseline="0" dirty="0" err="1">
                <a:solidFill>
                  <a:srgbClr val="FF0000"/>
                </a:solidFill>
                <a:latin typeface="Times New Roman" panose="02020603050405020304" pitchFamily="18" charset="0"/>
                <a:cs typeface="Times New Roman Bold Italic" panose="02020703060505090304" pitchFamily="18" charset="0"/>
              </a:rPr>
              <a:t>tumour</a:t>
            </a:r>
            <a:r>
              <a:rPr lang="en-US" b="0" i="0" u="none" strike="noStrike" baseline="0" dirty="0">
                <a:solidFill>
                  <a:srgbClr val="FF0000"/>
                </a:solidFill>
                <a:latin typeface="Times New Roman" panose="02020603050405020304" pitchFamily="18" charset="0"/>
                <a:cs typeface="Times New Roman Bold Italic" panose="02020703060505090304" pitchFamily="18" charset="0"/>
              </a:rPr>
              <a:t>,</a:t>
            </a:r>
          </a:p>
          <a:p>
            <a:r>
              <a:rPr lang="en-US" b="0" i="0" u="none" strike="noStrike" baseline="0" dirty="0" err="1">
                <a:solidFill>
                  <a:srgbClr val="FF0000"/>
                </a:solidFill>
                <a:latin typeface="Times New Roman" panose="02020603050405020304" pitchFamily="18" charset="0"/>
                <a:cs typeface="Times New Roman Bold Italic" panose="02020703060505090304" pitchFamily="18" charset="0"/>
              </a:rPr>
              <a:t>Neurofibromas</a:t>
            </a:r>
            <a:r>
              <a:rPr lang="en-US" b="0" i="0" u="none" strike="noStrike" baseline="0" dirty="0">
                <a:solidFill>
                  <a:srgbClr val="FF0000"/>
                </a:solidFill>
                <a:latin typeface="Times New Roman" panose="02020603050405020304" pitchFamily="18" charset="0"/>
                <a:cs typeface="Times New Roman Bold Italic" panose="02020703060505090304" pitchFamily="18" charset="0"/>
              </a:rPr>
              <a:t>, some muscle tumors, pleomorphic adenoma,</a:t>
            </a:r>
          </a:p>
          <a:p>
            <a:r>
              <a:rPr lang="en-US" b="0" i="0" u="none" strike="noStrike" baseline="0" dirty="0">
                <a:solidFill>
                  <a:srgbClr val="FF0000"/>
                </a:solidFill>
                <a:latin typeface="Times New Roman" panose="02020603050405020304" pitchFamily="18" charset="0"/>
                <a:cs typeface="Times New Roman Bold Italic" panose="02020703060505090304" pitchFamily="18" charset="0"/>
              </a:rPr>
              <a:t>basal cell adenoma, </a:t>
            </a:r>
            <a:r>
              <a:rPr lang="en-US" b="0" i="0" u="none" strike="noStrike" baseline="0" dirty="0" err="1">
                <a:solidFill>
                  <a:srgbClr val="FF0000"/>
                </a:solidFill>
                <a:latin typeface="Times New Roman" panose="02020603050405020304" pitchFamily="18" charset="0"/>
                <a:cs typeface="Times New Roman Bold Italic" panose="02020703060505090304" pitchFamily="18" charset="0"/>
              </a:rPr>
              <a:t>mucoepidermoid</a:t>
            </a:r>
            <a:r>
              <a:rPr lang="en-US" b="0" i="0" u="none" strike="noStrike" baseline="0" dirty="0">
                <a:solidFill>
                  <a:srgbClr val="FF0000"/>
                </a:solidFill>
                <a:latin typeface="Times New Roman" panose="02020603050405020304" pitchFamily="18" charset="0"/>
                <a:cs typeface="Times New Roman Bold Italic" panose="02020703060505090304" pitchFamily="18" charset="0"/>
              </a:rPr>
              <a:t> </a:t>
            </a:r>
            <a:r>
              <a:rPr lang="en-US" b="0" i="0" u="none" strike="noStrike" baseline="0" dirty="0" err="1">
                <a:solidFill>
                  <a:srgbClr val="FF0000"/>
                </a:solidFill>
                <a:latin typeface="Times New Roman" panose="02020603050405020304" pitchFamily="18" charset="0"/>
                <a:cs typeface="Times New Roman Bold Italic" panose="02020703060505090304" pitchFamily="18" charset="0"/>
              </a:rPr>
              <a:t>carcionoma</a:t>
            </a:r>
            <a:r>
              <a:rPr lang="en-US" b="0" i="0" u="none" strike="noStrike" baseline="0" dirty="0">
                <a:solidFill>
                  <a:srgbClr val="FF0000"/>
                </a:solidFill>
                <a:latin typeface="Times New Roman" panose="02020603050405020304" pitchFamily="18" charset="0"/>
                <a:cs typeface="Times New Roman Bold Italic" panose="02020703060505090304" pitchFamily="18" charset="0"/>
              </a:rPr>
              <a:t>, adenoid</a:t>
            </a:r>
            <a:r>
              <a:rPr lang="en-US" b="0" i="0" u="none" strike="noStrike" dirty="0">
                <a:solidFill>
                  <a:srgbClr val="FF000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FF0000"/>
                </a:solidFill>
                <a:latin typeface="Times New Roman" panose="02020603050405020304" pitchFamily="18" charset="0"/>
                <a:cs typeface="Times New Roman Bold Italic" panose="02020703060505090304" pitchFamily="18" charset="0"/>
              </a:rPr>
              <a:t>cystic </a:t>
            </a:r>
            <a:r>
              <a:rPr lang="en-US" b="0" i="0" u="none" strike="noStrike" baseline="0" dirty="0" err="1">
                <a:solidFill>
                  <a:srgbClr val="FF0000"/>
                </a:solidFill>
                <a:latin typeface="Times New Roman" panose="02020603050405020304" pitchFamily="18" charset="0"/>
                <a:cs typeface="Times New Roman Bold Italic" panose="02020703060505090304" pitchFamily="18" charset="0"/>
              </a:rPr>
              <a:t>carcionoma</a:t>
            </a:r>
            <a:r>
              <a:rPr lang="en-US" b="0" i="0" u="none" strike="noStrike" baseline="0" dirty="0">
                <a:solidFill>
                  <a:srgbClr val="FF0000"/>
                </a:solidFill>
                <a:latin typeface="Times New Roman" panose="02020603050405020304" pitchFamily="18" charset="0"/>
                <a:cs typeface="Times New Roman Bold Italic" panose="02020703060505090304" pitchFamily="18" charset="0"/>
              </a:rPr>
              <a:t>, </a:t>
            </a:r>
            <a:r>
              <a:rPr lang="en-US" b="0" i="0" u="none" strike="noStrike" baseline="0" dirty="0" err="1">
                <a:solidFill>
                  <a:srgbClr val="FF0000"/>
                </a:solidFill>
                <a:latin typeface="Times New Roman" panose="02020603050405020304" pitchFamily="18" charset="0"/>
                <a:cs typeface="Times New Roman Bold Italic" panose="02020703060505090304" pitchFamily="18" charset="0"/>
              </a:rPr>
              <a:t>adeno</a:t>
            </a:r>
            <a:r>
              <a:rPr lang="en-US" b="0" i="0" u="none" strike="noStrike" baseline="0" dirty="0">
                <a:solidFill>
                  <a:srgbClr val="FF0000"/>
                </a:solidFill>
                <a:latin typeface="Times New Roman" panose="02020603050405020304" pitchFamily="18" charset="0"/>
                <a:cs typeface="Times New Roman Bold Italic" panose="02020703060505090304" pitchFamily="18" charset="0"/>
              </a:rPr>
              <a:t> </a:t>
            </a:r>
            <a:r>
              <a:rPr lang="en-US" b="0" i="0" u="none" strike="noStrike" baseline="0" dirty="0" err="1">
                <a:solidFill>
                  <a:srgbClr val="FF0000"/>
                </a:solidFill>
                <a:latin typeface="Times New Roman" panose="02020603050405020304" pitchFamily="18" charset="0"/>
                <a:cs typeface="Times New Roman Bold Italic" panose="02020703060505090304" pitchFamily="18" charset="0"/>
              </a:rPr>
              <a:t>carcionoma</a:t>
            </a:r>
            <a:r>
              <a:rPr lang="en-US" b="0" i="0" u="none" strike="noStrike" baseline="0" dirty="0">
                <a:solidFill>
                  <a:srgbClr val="FF0000"/>
                </a:solidFill>
                <a:latin typeface="Times New Roman" panose="02020603050405020304" pitchFamily="18" charset="0"/>
                <a:cs typeface="Times New Roman Bold Italic" panose="02020703060505090304" pitchFamily="18" charset="0"/>
              </a:rPr>
              <a:t>.</a:t>
            </a:r>
            <a:endParaRPr lang="en-US" dirty="0">
              <a:solidFill>
                <a:srgbClr val="FF0000"/>
              </a:solidFill>
            </a:endParaRPr>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2689" y="2619374"/>
            <a:ext cx="5762625" cy="4238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70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599"/>
            <a:ext cx="8596668" cy="1550989"/>
          </a:xfrm>
        </p:spPr>
        <p:txBody>
          <a:bodyPr>
            <a:normAutofit fontScale="90000"/>
          </a:bodyPr>
          <a:lstStyle/>
          <a:p>
            <a:r>
              <a:rPr lang="en-US" b="1" i="1" dirty="0">
                <a:solidFill>
                  <a:srgbClr val="FF0000"/>
                </a:solidFill>
              </a:rPr>
              <a:t>Markers of melanocytic differentiation HMB-45 </a:t>
            </a:r>
            <a:br>
              <a:rPr lang="en-US" b="1" i="1" dirty="0">
                <a:solidFill>
                  <a:srgbClr val="FF0000"/>
                </a:solidFill>
              </a:rPr>
            </a:br>
            <a:r>
              <a:rPr lang="en-US" dirty="0"/>
              <a:t>Cytoplasmic. 	</a:t>
            </a:r>
            <a:br>
              <a:rPr lang="en-US" dirty="0"/>
            </a:br>
            <a:br>
              <a:rPr lang="en-US" b="1" i="1" dirty="0">
                <a:solidFill>
                  <a:srgbClr val="FF0000"/>
                </a:solidFill>
              </a:rPr>
            </a:br>
            <a:endParaRPr lang="en-US" dirty="0">
              <a:solidFill>
                <a:srgbClr val="FF0000"/>
              </a:solidFill>
            </a:endParaRPr>
          </a:p>
        </p:txBody>
      </p:sp>
      <p:sp>
        <p:nvSpPr>
          <p:cNvPr id="3" name="Content Placeholder 2"/>
          <p:cNvSpPr>
            <a:spLocks noGrp="1"/>
          </p:cNvSpPr>
          <p:nvPr>
            <p:ph idx="1"/>
          </p:nvPr>
        </p:nvSpPr>
        <p:spPr/>
        <p:txBody>
          <a:bodyPr/>
          <a:lstStyle/>
          <a:p>
            <a:r>
              <a:rPr lang="en-US" dirty="0"/>
              <a:t>HMB-45 is a monoclonal antibody and is used to detect an epitope specific </a:t>
            </a:r>
            <a:r>
              <a:rPr lang="en-US" dirty="0">
                <a:solidFill>
                  <a:srgbClr val="FF0000"/>
                </a:solidFill>
              </a:rPr>
              <a:t>for melanocyte, malignant melanoma and melanoma metastasis. </a:t>
            </a:r>
          </a:p>
          <a:p>
            <a:r>
              <a:rPr lang="en-US" dirty="0"/>
              <a:t>The reactive agent is present in the </a:t>
            </a:r>
            <a:r>
              <a:rPr lang="en-US" dirty="0">
                <a:solidFill>
                  <a:srgbClr val="0070C0"/>
                </a:solidFill>
              </a:rPr>
              <a:t>cutaneous melanocytes, melanoma cells and pigments in retina.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9500" y="3286125"/>
            <a:ext cx="4762500" cy="3571875"/>
          </a:xfrm>
          <a:prstGeom prst="rect">
            <a:avLst/>
          </a:prstGeom>
        </p:spPr>
      </p:pic>
    </p:spTree>
    <p:extLst>
      <p:ext uri="{BB962C8B-B14F-4D97-AF65-F5344CB8AC3E}">
        <p14:creationId xmlns:p14="http://schemas.microsoft.com/office/powerpoint/2010/main" val="100285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8000" b="1" i="1" dirty="0">
                <a:solidFill>
                  <a:schemeClr val="accent2"/>
                </a:solidFill>
                <a:latin typeface="Times New Roman Bold Italic" panose="02020703060505090304" pitchFamily="18" charset="0"/>
                <a:cs typeface="Times New Roman Bold Italic" panose="02020703060505090304" pitchFamily="18" charset="0"/>
              </a:rPr>
              <a:t>Vascular Markers</a:t>
            </a:r>
            <a:br>
              <a:rPr lang="en-US" sz="8000" b="1" i="1" dirty="0">
                <a:solidFill>
                  <a:schemeClr val="accent2"/>
                </a:solidFill>
                <a:latin typeface="Times New Roman Bold Italic" panose="02020703060505090304" pitchFamily="18" charset="0"/>
                <a:cs typeface="Times New Roman Bold Italic" panose="02020703060505090304" pitchFamily="18" charset="0"/>
              </a:rPr>
            </a:br>
            <a:endParaRPr lang="en-US" sz="8000" dirty="0">
              <a:solidFill>
                <a:schemeClr val="accent2"/>
              </a:solidFill>
            </a:endParaRPr>
          </a:p>
        </p:txBody>
      </p:sp>
    </p:spTree>
    <p:extLst>
      <p:ext uri="{BB962C8B-B14F-4D97-AF65-F5344CB8AC3E}">
        <p14:creationId xmlns:p14="http://schemas.microsoft.com/office/powerpoint/2010/main" val="30268681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599"/>
            <a:ext cx="8596668" cy="1550989"/>
          </a:xfrm>
        </p:spPr>
        <p:txBody>
          <a:bodyPr>
            <a:normAutofit fontScale="90000"/>
          </a:bodyPr>
          <a:lstStyle/>
          <a:p>
            <a:r>
              <a:rPr lang="en-US" b="1" i="1" dirty="0">
                <a:solidFill>
                  <a:srgbClr val="FF0000"/>
                </a:solidFill>
                <a:latin typeface="Times New Roman Bold Italic" panose="02020703060505090304" pitchFamily="18" charset="0"/>
                <a:cs typeface="Times New Roman Bold Italic" panose="02020703060505090304" pitchFamily="18" charset="0"/>
              </a:rPr>
              <a:t>CD34 (Human Hematopoietic Progenitor Cell Antigen) </a:t>
            </a:r>
            <a:br>
              <a:rPr lang="en-US" b="1" i="1" dirty="0">
                <a:solidFill>
                  <a:srgbClr val="FF0000"/>
                </a:solidFill>
                <a:latin typeface="Times New Roman Bold Italic" panose="02020703060505090304" pitchFamily="18" charset="0"/>
                <a:cs typeface="Times New Roman Bold Italic" panose="02020703060505090304" pitchFamily="18" charset="0"/>
              </a:rPr>
            </a:br>
            <a:r>
              <a:rPr lang="en-US" sz="2200" dirty="0"/>
              <a:t>Predominantly confined to the cell surface 	</a:t>
            </a:r>
            <a:br>
              <a:rPr lang="en-US" sz="2200" dirty="0"/>
            </a:br>
            <a:br>
              <a:rPr lang="en-US" sz="2200" b="1" i="1" dirty="0">
                <a:solidFill>
                  <a:srgbClr val="FF0000"/>
                </a:solidFill>
                <a:latin typeface="Times New Roman Bold Italic" panose="02020703060505090304" pitchFamily="18" charset="0"/>
                <a:cs typeface="Times New Roman Bold Italic" panose="02020703060505090304" pitchFamily="18" charset="0"/>
              </a:rPr>
            </a:br>
            <a:endParaRPr lang="en-US" sz="2200" dirty="0"/>
          </a:p>
        </p:txBody>
      </p:sp>
      <p:sp>
        <p:nvSpPr>
          <p:cNvPr id="3" name="Content Placeholder 2"/>
          <p:cNvSpPr>
            <a:spLocks noGrp="1"/>
          </p:cNvSpPr>
          <p:nvPr>
            <p:ph idx="1"/>
          </p:nvPr>
        </p:nvSpPr>
        <p:spPr/>
        <p:txBody>
          <a:bodyPr>
            <a:normAutofit/>
          </a:bodyPr>
          <a:lstStyle/>
          <a:p>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The function of CD34, a 110-kD a </a:t>
            </a:r>
            <a:r>
              <a:rPr lang="en-US" b="0" i="0" u="none" strike="noStrike" baseline="0" dirty="0" err="1">
                <a:solidFill>
                  <a:srgbClr val="000000"/>
                </a:solidFill>
                <a:latin typeface="Times New Roman" panose="02020603050405020304" pitchFamily="18" charset="0"/>
                <a:cs typeface="Times New Roman Bold Italic" panose="02020703060505090304" pitchFamily="18" charset="0"/>
              </a:rPr>
              <a:t>transmembrane</a:t>
            </a:r>
            <a:r>
              <a:rPr lang="en-US" dirty="0">
                <a:solidFill>
                  <a:srgbClr val="00000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glycoprotein, is unknown. It is expressed on </a:t>
            </a:r>
            <a:r>
              <a:rPr lang="en-US" b="0" i="0" u="none" strike="noStrike" baseline="0" dirty="0">
                <a:solidFill>
                  <a:srgbClr val="0070C0"/>
                </a:solidFill>
                <a:latin typeface="Times New Roman" panose="02020603050405020304" pitchFamily="18" charset="0"/>
                <a:cs typeface="Times New Roman Bold Italic" panose="02020703060505090304" pitchFamily="18" charset="0"/>
              </a:rPr>
              <a:t>hematopoietic</a:t>
            </a:r>
            <a:r>
              <a:rPr lang="en-US" b="0" i="0" u="none" strike="noStrike" dirty="0">
                <a:solidFill>
                  <a:srgbClr val="0070C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0070C0"/>
                </a:solidFill>
                <a:latin typeface="Times New Roman" panose="02020603050405020304" pitchFamily="18" charset="0"/>
                <a:cs typeface="Times New Roman Bold Italic" panose="02020703060505090304" pitchFamily="18" charset="0"/>
              </a:rPr>
              <a:t>stem cells, endothelium, the interstitial cells of </a:t>
            </a:r>
            <a:r>
              <a:rPr lang="en-US" b="0" i="0" u="none" strike="noStrike" baseline="0" dirty="0" err="1">
                <a:solidFill>
                  <a:srgbClr val="0070C0"/>
                </a:solidFill>
                <a:latin typeface="Times New Roman" panose="02020603050405020304" pitchFamily="18" charset="0"/>
                <a:cs typeface="Times New Roman Bold Italic" panose="02020703060505090304" pitchFamily="18" charset="0"/>
              </a:rPr>
              <a:t>Cajal</a:t>
            </a:r>
            <a:r>
              <a:rPr lang="en-US" b="0" i="0" u="none" strike="noStrike" baseline="0" dirty="0">
                <a:solidFill>
                  <a:srgbClr val="0070C0"/>
                </a:solidFill>
                <a:latin typeface="Times New Roman" panose="02020603050405020304" pitchFamily="18" charset="0"/>
                <a:cs typeface="Times New Roman Bold Italic" panose="02020703060505090304" pitchFamily="18" charset="0"/>
              </a:rPr>
              <a:t>, and a</a:t>
            </a:r>
            <a:r>
              <a:rPr lang="en-US" b="0" i="0" u="none" strike="noStrike" dirty="0">
                <a:solidFill>
                  <a:srgbClr val="0070C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0070C0"/>
                </a:solidFill>
                <a:latin typeface="Times New Roman" panose="02020603050405020304" pitchFamily="18" charset="0"/>
                <a:cs typeface="Times New Roman Bold Italic" panose="02020703060505090304" pitchFamily="18" charset="0"/>
              </a:rPr>
              <a:t>group. 'of interesting dendritic cells present in the dermis,</a:t>
            </a:r>
            <a:r>
              <a:rPr lang="en-US" b="0" i="0" u="none" strike="noStrike" dirty="0">
                <a:solidFill>
                  <a:srgbClr val="0070C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0070C0"/>
                </a:solidFill>
                <a:latin typeface="Times New Roman" panose="02020603050405020304" pitchFamily="18" charset="0"/>
                <a:cs typeface="Times New Roman Bold Italic" panose="02020703060505090304" pitchFamily="18" charset="0"/>
              </a:rPr>
              <a:t>around blood vessels, and in the nerve sheath.</a:t>
            </a:r>
            <a:r>
              <a:rPr lang="en-US" sz="800" b="0" i="0" u="none" strike="noStrike" baseline="0" dirty="0">
                <a:solidFill>
                  <a:srgbClr val="0070C0"/>
                </a:solidFill>
                <a:latin typeface="Times New Roman" panose="02020603050405020304" pitchFamily="18" charset="0"/>
                <a:cs typeface="Times New Roman Bold Italic" panose="02020703060505090304" pitchFamily="18" charset="0"/>
              </a:rPr>
              <a:t>3 </a:t>
            </a:r>
          </a:p>
          <a:p>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CD34 is</a:t>
            </a:r>
            <a:r>
              <a:rPr lang="en-US" b="0" i="0" u="none" strike="noStrike" dirty="0">
                <a:solidFill>
                  <a:srgbClr val="00000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expressed in more than </a:t>
            </a:r>
            <a:r>
              <a:rPr lang="en-US" b="0" i="0" u="none" strike="noStrike" baseline="0" dirty="0">
                <a:solidFill>
                  <a:srgbClr val="FF0000"/>
                </a:solidFill>
                <a:latin typeface="Times New Roman" panose="02020603050405020304" pitchFamily="18" charset="0"/>
                <a:cs typeface="Times New Roman Bold Italic" panose="02020703060505090304" pitchFamily="18" charset="0"/>
              </a:rPr>
              <a:t>90% of vascular tumors and is the most</a:t>
            </a:r>
            <a:r>
              <a:rPr lang="en-US" b="0" i="0" u="none" strike="noStrike" dirty="0">
                <a:solidFill>
                  <a:srgbClr val="FF000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FF0000"/>
                </a:solidFill>
                <a:latin typeface="Times New Roman" panose="02020603050405020304" pitchFamily="18" charset="0"/>
                <a:cs typeface="Times New Roman Bold Italic" panose="02020703060505090304" pitchFamily="18" charset="0"/>
              </a:rPr>
              <a:t>sensitive marker of Kaposi's sarcoma</a:t>
            </a:r>
          </a:p>
          <a:p>
            <a:r>
              <a:rPr lang="en-US" b="0" i="0" u="none" strike="noStrike" baseline="0" dirty="0">
                <a:solidFill>
                  <a:srgbClr val="FF0000"/>
                </a:solidFill>
                <a:latin typeface="Times New Roman" panose="02020603050405020304" pitchFamily="18" charset="0"/>
                <a:cs typeface="Times New Roman Bold Italic" panose="02020703060505090304" pitchFamily="18" charset="0"/>
              </a:rPr>
              <a:t>CD34 positive cells </a:t>
            </a:r>
            <a:r>
              <a:rPr lang="en-US" b="0" i="0" u="none" strike="noStrike" dirty="0">
                <a:solidFill>
                  <a:srgbClr val="FF000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000000"/>
                </a:solidFill>
                <a:latin typeface="Times New Roman" panose="02020603050405020304" pitchFamily="18" charset="0"/>
                <a:cs typeface="Times New Roman Bold Italic" panose="02020703060505090304" pitchFamily="18" charset="0"/>
              </a:rPr>
              <a:t>also </a:t>
            </a:r>
            <a:r>
              <a:rPr lang="en-US" b="0" i="0" u="none" strike="noStrike" baseline="0" dirty="0">
                <a:solidFill>
                  <a:srgbClr val="0070C0"/>
                </a:solidFill>
                <a:latin typeface="Times New Roman" panose="02020603050405020304" pitchFamily="18" charset="0"/>
                <a:cs typeface="Times New Roman Bold Italic" panose="02020703060505090304" pitchFamily="18" charset="0"/>
              </a:rPr>
              <a:t>found in prostate, urinary bladder, fallopian tubes, thyroid</a:t>
            </a:r>
            <a:r>
              <a:rPr lang="en-US" b="0" i="0" u="none" strike="noStrike" dirty="0">
                <a:solidFill>
                  <a:srgbClr val="0070C0"/>
                </a:solidFill>
                <a:latin typeface="Times New Roman" panose="02020603050405020304" pitchFamily="18" charset="0"/>
                <a:cs typeface="Times New Roman Bold Italic" panose="02020703060505090304" pitchFamily="18" charset="0"/>
              </a:rPr>
              <a:t> </a:t>
            </a:r>
            <a:r>
              <a:rPr lang="en-US" b="0" i="0" u="none" strike="noStrike" baseline="0" dirty="0">
                <a:solidFill>
                  <a:srgbClr val="0070C0"/>
                </a:solidFill>
                <a:latin typeface="Times New Roman" panose="02020603050405020304" pitchFamily="18" charset="0"/>
                <a:cs typeface="Times New Roman Bold Italic" panose="02020703060505090304" pitchFamily="18" charset="0"/>
              </a:rPr>
              <a:t>gland, pancreas, colon, uterine cervix and testis.</a:t>
            </a:r>
            <a:endParaRPr lang="en-US" dirty="0">
              <a:solidFill>
                <a:srgbClr val="0070C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286000"/>
            <a:ext cx="6096000" cy="4572000"/>
          </a:xfrm>
          <a:prstGeom prst="rect">
            <a:avLst/>
          </a:prstGeom>
        </p:spPr>
      </p:pic>
    </p:spTree>
    <p:extLst>
      <p:ext uri="{BB962C8B-B14F-4D97-AF65-F5344CB8AC3E}">
        <p14:creationId xmlns:p14="http://schemas.microsoft.com/office/powerpoint/2010/main" val="224636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solidFill>
                  <a:srgbClr val="FF0000"/>
                </a:solidFill>
              </a:rPr>
              <a:t>CD31 (Platelet Endothelial Cell Adhesion Molecule-1)</a:t>
            </a:r>
            <a:r>
              <a:rPr lang="en-US" dirty="0"/>
              <a:t> </a:t>
            </a:r>
            <a:r>
              <a:rPr lang="en-US" sz="2200" dirty="0"/>
              <a:t>Predominately cell membrane, with  weaker cytoplasmic staining. 	</a:t>
            </a:r>
            <a:br>
              <a:rPr lang="en-US" sz="2200" dirty="0"/>
            </a:br>
            <a:br>
              <a:rPr lang="en-US" sz="2200" b="1" i="1" dirty="0">
                <a:solidFill>
                  <a:srgbClr val="FF0000"/>
                </a:solidFill>
              </a:rPr>
            </a:br>
            <a:endParaRPr lang="en-US" sz="2200" dirty="0">
              <a:solidFill>
                <a:srgbClr val="FF0000"/>
              </a:solidFill>
            </a:endParaRPr>
          </a:p>
        </p:txBody>
      </p:sp>
      <p:sp>
        <p:nvSpPr>
          <p:cNvPr id="3" name="Content Placeholder 2"/>
          <p:cNvSpPr>
            <a:spLocks noGrp="1"/>
          </p:cNvSpPr>
          <p:nvPr>
            <p:ph idx="1"/>
          </p:nvPr>
        </p:nvSpPr>
        <p:spPr/>
        <p:txBody>
          <a:bodyPr/>
          <a:lstStyle/>
          <a:p>
            <a:r>
              <a:rPr lang="en-US" dirty="0"/>
              <a:t>CD31 (PECAM-1; platelet/endothelial cell adhesion molecule-1) is a single chain type-1 </a:t>
            </a:r>
            <a:r>
              <a:rPr lang="en-US" dirty="0" err="1"/>
              <a:t>transmembrane</a:t>
            </a:r>
            <a:r>
              <a:rPr lang="en-US" dirty="0"/>
              <a:t> protein that plays a role in </a:t>
            </a:r>
            <a:r>
              <a:rPr lang="en-US" dirty="0">
                <a:solidFill>
                  <a:srgbClr val="0070C0"/>
                </a:solidFill>
              </a:rPr>
              <a:t>adhesive interactions between adjacent endothelial cells as well as between leukocytes and endothelial cells.</a:t>
            </a:r>
          </a:p>
          <a:p>
            <a:r>
              <a:rPr lang="en-US" dirty="0"/>
              <a:t> It is expressed in more than </a:t>
            </a:r>
            <a:r>
              <a:rPr lang="en-US" dirty="0">
                <a:solidFill>
                  <a:srgbClr val="FF0000"/>
                </a:solidFill>
              </a:rPr>
              <a:t>90% of </a:t>
            </a:r>
            <a:r>
              <a:rPr lang="en-US" dirty="0" err="1">
                <a:solidFill>
                  <a:srgbClr val="FF0000"/>
                </a:solidFill>
              </a:rPr>
              <a:t>angiosarcomas</a:t>
            </a:r>
            <a:r>
              <a:rPr lang="en-US" dirty="0">
                <a:solidFill>
                  <a:srgbClr val="FF0000"/>
                </a:solidFill>
              </a:rPr>
              <a:t>,</a:t>
            </a:r>
          </a:p>
          <a:p>
            <a:r>
              <a:rPr lang="en-US" dirty="0" err="1">
                <a:solidFill>
                  <a:srgbClr val="FF0000"/>
                </a:solidFill>
              </a:rPr>
              <a:t>hemangioendothelioma</a:t>
            </a:r>
            <a:r>
              <a:rPr lang="en-US" dirty="0">
                <a:solidFill>
                  <a:srgbClr val="FF0000"/>
                </a:solidFill>
              </a:rPr>
              <a:t> </a:t>
            </a:r>
            <a:r>
              <a:rPr lang="en-US" dirty="0" err="1">
                <a:solidFill>
                  <a:srgbClr val="FF0000"/>
                </a:solidFill>
              </a:rPr>
              <a:t>hemangiomas</a:t>
            </a:r>
            <a:r>
              <a:rPr lang="en-US" dirty="0">
                <a:solidFill>
                  <a:srgbClr val="FF0000"/>
                </a:solidFill>
              </a:rPr>
              <a:t>, and Kaposi's sarcoma</a:t>
            </a:r>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6751" y="2976563"/>
            <a:ext cx="5175249" cy="3881437"/>
          </a:xfrm>
          <a:prstGeom prst="rect">
            <a:avLst/>
          </a:prstGeom>
        </p:spPr>
      </p:pic>
    </p:spTree>
    <p:extLst>
      <p:ext uri="{BB962C8B-B14F-4D97-AF65-F5344CB8AC3E}">
        <p14:creationId xmlns:p14="http://schemas.microsoft.com/office/powerpoint/2010/main" val="393355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FF0000"/>
                </a:solidFill>
              </a:rPr>
              <a:t>VEGF</a:t>
            </a:r>
            <a:br>
              <a:rPr lang="en-US" b="1" i="1" dirty="0">
                <a:solidFill>
                  <a:srgbClr val="FF0000"/>
                </a:solidFill>
              </a:rPr>
            </a:br>
            <a:endParaRPr lang="en-US" dirty="0">
              <a:solidFill>
                <a:srgbClr val="FF0000"/>
              </a:solidFill>
            </a:endParaRPr>
          </a:p>
        </p:txBody>
      </p:sp>
      <p:sp>
        <p:nvSpPr>
          <p:cNvPr id="3" name="Content Placeholder 2"/>
          <p:cNvSpPr>
            <a:spLocks noGrp="1"/>
          </p:cNvSpPr>
          <p:nvPr>
            <p:ph idx="1"/>
          </p:nvPr>
        </p:nvSpPr>
        <p:spPr/>
        <p:txBody>
          <a:bodyPr/>
          <a:lstStyle/>
          <a:p>
            <a:r>
              <a:rPr lang="en-US" dirty="0"/>
              <a:t>VEGF is a type of glycoprotein which has both </a:t>
            </a:r>
            <a:r>
              <a:rPr lang="en-US" dirty="0" err="1">
                <a:solidFill>
                  <a:srgbClr val="0070C0"/>
                </a:solidFill>
              </a:rPr>
              <a:t>angiogenic</a:t>
            </a:r>
            <a:r>
              <a:rPr lang="en-US" dirty="0">
                <a:solidFill>
                  <a:srgbClr val="0070C0"/>
                </a:solidFill>
              </a:rPr>
              <a:t>, </a:t>
            </a:r>
            <a:r>
              <a:rPr lang="en-US" dirty="0" err="1">
                <a:solidFill>
                  <a:srgbClr val="0070C0"/>
                </a:solidFill>
              </a:rPr>
              <a:t>mitogenic</a:t>
            </a:r>
            <a:r>
              <a:rPr lang="en-US" dirty="0">
                <a:solidFill>
                  <a:srgbClr val="0070C0"/>
                </a:solidFill>
              </a:rPr>
              <a:t> as well as vascular permeability factor thus enhancing activity in endothelial cells</a:t>
            </a:r>
            <a:r>
              <a:rPr lang="en-US" dirty="0"/>
              <a:t>.</a:t>
            </a:r>
          </a:p>
          <a:p>
            <a:r>
              <a:rPr lang="en-US" dirty="0"/>
              <a:t> </a:t>
            </a:r>
            <a:r>
              <a:rPr lang="en-US" dirty="0">
                <a:solidFill>
                  <a:srgbClr val="FF0000"/>
                </a:solidFill>
              </a:rPr>
              <a:t>It serves as an important marker in premalignant lesions (leukoplakia, lichen </a:t>
            </a:r>
            <a:r>
              <a:rPr lang="en-US" dirty="0" err="1">
                <a:solidFill>
                  <a:srgbClr val="FF0000"/>
                </a:solidFill>
              </a:rPr>
              <a:t>planus</a:t>
            </a:r>
            <a:r>
              <a:rPr lang="en-US" dirty="0">
                <a:solidFill>
                  <a:srgbClr val="FF0000"/>
                </a:solidFill>
              </a:rPr>
              <a:t>),</a:t>
            </a:r>
          </a:p>
          <a:p>
            <a:r>
              <a:rPr lang="en-US" dirty="0">
                <a:solidFill>
                  <a:srgbClr val="FF0000"/>
                </a:solidFill>
              </a:rPr>
              <a:t>malignant (oral squamous cell carcinoma), </a:t>
            </a:r>
          </a:p>
          <a:p>
            <a:r>
              <a:rPr lang="en-US" dirty="0">
                <a:solidFill>
                  <a:srgbClr val="FF0000"/>
                </a:solidFill>
              </a:rPr>
              <a:t>salivary gland tumors, </a:t>
            </a:r>
            <a:r>
              <a:rPr lang="en-US" dirty="0" err="1">
                <a:solidFill>
                  <a:srgbClr val="FF0000"/>
                </a:solidFill>
              </a:rPr>
              <a:t>odontogenic</a:t>
            </a:r>
            <a:r>
              <a:rPr lang="en-US" dirty="0">
                <a:solidFill>
                  <a:srgbClr val="FF0000"/>
                </a:solidFill>
              </a:rPr>
              <a:t> cysts and tumors,</a:t>
            </a:r>
          </a:p>
          <a:p>
            <a:r>
              <a:rPr lang="en-US" dirty="0">
                <a:solidFill>
                  <a:srgbClr val="FF0000"/>
                </a:solidFill>
              </a:rPr>
              <a:t> </a:t>
            </a:r>
            <a:r>
              <a:rPr lang="en-US" dirty="0" err="1">
                <a:solidFill>
                  <a:srgbClr val="FF0000"/>
                </a:solidFill>
              </a:rPr>
              <a:t>kaposis’s</a:t>
            </a:r>
            <a:r>
              <a:rPr lang="en-US" dirty="0">
                <a:solidFill>
                  <a:srgbClr val="FF0000"/>
                </a:solidFill>
              </a:rPr>
              <a:t> sarcoma and </a:t>
            </a:r>
            <a:r>
              <a:rPr lang="en-US" dirty="0" err="1">
                <a:solidFill>
                  <a:srgbClr val="FF0000"/>
                </a:solidFill>
              </a:rPr>
              <a:t>lymphangioma</a:t>
            </a:r>
            <a:endParaRPr lang="en-US"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2981325"/>
            <a:ext cx="4876800" cy="3876675"/>
          </a:xfrm>
          <a:prstGeom prst="rect">
            <a:avLst/>
          </a:prstGeom>
        </p:spPr>
      </p:pic>
    </p:spTree>
    <p:extLst>
      <p:ext uri="{BB962C8B-B14F-4D97-AF65-F5344CB8AC3E}">
        <p14:creationId xmlns:p14="http://schemas.microsoft.com/office/powerpoint/2010/main" val="120774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a:t>THREE-STEP INDIRECT METHOD</a:t>
            </a:r>
            <a:endParaRPr lang="ar-IQ" dirty="0"/>
          </a:p>
        </p:txBody>
      </p:sp>
      <p:pic>
        <p:nvPicPr>
          <p:cNvPr id="3074" name="Picture 2"/>
          <p:cNvPicPr>
            <a:picLocks noGrp="1" noChangeAspect="1" noChangeArrowheads="1"/>
          </p:cNvPicPr>
          <p:nvPr>
            <p:ph idx="1"/>
          </p:nvPr>
        </p:nvPicPr>
        <p:blipFill>
          <a:blip r:embed="rId2"/>
          <a:srcRect/>
          <a:stretch>
            <a:fillRect/>
          </a:stretch>
        </p:blipFill>
        <p:spPr bwMode="auto">
          <a:xfrm>
            <a:off x="1057252" y="1757350"/>
            <a:ext cx="6572296" cy="3982256"/>
          </a:xfrm>
          <a:prstGeom prst="rect">
            <a:avLst/>
          </a:prstGeom>
          <a:noFill/>
          <a:ln w="9525">
            <a:noFill/>
            <a:miter lim="800000"/>
            <a:headEnd/>
            <a:tailEnd/>
          </a:ln>
          <a:effectLst/>
        </p:spPr>
      </p:pic>
    </p:spTree>
    <p:extLst>
      <p:ext uri="{BB962C8B-B14F-4D97-AF65-F5344CB8AC3E}">
        <p14:creationId xmlns:p14="http://schemas.microsoft.com/office/powerpoint/2010/main" val="36530184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335" y="300252"/>
            <a:ext cx="9217292" cy="5741774"/>
          </a:xfrm>
        </p:spPr>
      </p:pic>
    </p:spTree>
    <p:extLst>
      <p:ext uri="{BB962C8B-B14F-4D97-AF65-F5344CB8AC3E}">
        <p14:creationId xmlns:p14="http://schemas.microsoft.com/office/powerpoint/2010/main" val="28915375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335" y="286602"/>
            <a:ext cx="9080814" cy="5755423"/>
          </a:xfrm>
        </p:spPr>
      </p:pic>
    </p:spTree>
    <p:extLst>
      <p:ext uri="{BB962C8B-B14F-4D97-AF65-F5344CB8AC3E}">
        <p14:creationId xmlns:p14="http://schemas.microsoft.com/office/powerpoint/2010/main" val="29532831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1319" y="609600"/>
            <a:ext cx="10017457" cy="5804848"/>
          </a:xfrm>
        </p:spPr>
      </p:pic>
    </p:spTree>
    <p:extLst>
      <p:ext uri="{BB962C8B-B14F-4D97-AF65-F5344CB8AC3E}">
        <p14:creationId xmlns:p14="http://schemas.microsoft.com/office/powerpoint/2010/main" val="24771693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4400" dirty="0">
                <a:solidFill>
                  <a:srgbClr val="FF0000"/>
                </a:solidFill>
              </a:rPr>
              <a:t>IMMUNOHISTOLOGY OF HEAD AND NECK LESIONS</a:t>
            </a:r>
          </a:p>
        </p:txBody>
      </p:sp>
    </p:spTree>
    <p:extLst>
      <p:ext uri="{BB962C8B-B14F-4D97-AF65-F5344CB8AC3E}">
        <p14:creationId xmlns:p14="http://schemas.microsoft.com/office/powerpoint/2010/main" val="28186054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A0073"/>
                </a:solidFill>
                <a:latin typeface="Avenir-Heavy"/>
              </a:rPr>
              <a:t>Squamous Cell Carcinoma</a:t>
            </a:r>
            <a:br>
              <a:rPr lang="en-US" dirty="0">
                <a:solidFill>
                  <a:srgbClr val="9A0073"/>
                </a:solidFill>
                <a:latin typeface="Avenir-Heavy"/>
              </a:rPr>
            </a:br>
            <a:endParaRPr lang="en-US" dirty="0"/>
          </a:p>
        </p:txBody>
      </p:sp>
      <p:sp>
        <p:nvSpPr>
          <p:cNvPr id="3" name="Content Placeholder 2"/>
          <p:cNvSpPr>
            <a:spLocks noGrp="1"/>
          </p:cNvSpPr>
          <p:nvPr>
            <p:ph idx="1"/>
          </p:nvPr>
        </p:nvSpPr>
        <p:spPr/>
        <p:txBody>
          <a:bodyPr>
            <a:normAutofit/>
          </a:bodyPr>
          <a:lstStyle/>
          <a:p>
            <a:pPr marL="0" indent="0">
              <a:buNone/>
            </a:pPr>
            <a:r>
              <a:rPr lang="en-US" sz="2400" dirty="0">
                <a:solidFill>
                  <a:srgbClr val="FFFFFF"/>
                </a:solidFill>
                <a:latin typeface="Avenir-Black"/>
              </a:rPr>
              <a:t>KEY DIAGNOSTIC POINTS</a:t>
            </a:r>
          </a:p>
          <a:p>
            <a:r>
              <a:rPr lang="en-US" dirty="0">
                <a:solidFill>
                  <a:srgbClr val="9A0000"/>
                </a:solidFill>
                <a:latin typeface="Avenir-Roman"/>
              </a:rPr>
              <a:t>• </a:t>
            </a:r>
            <a:r>
              <a:rPr lang="en-US" dirty="0">
                <a:solidFill>
                  <a:srgbClr val="000000"/>
                </a:solidFill>
                <a:latin typeface="Avenir-Roman"/>
              </a:rPr>
              <a:t>Squamous carcinomas are nearly always positive for CK.</a:t>
            </a:r>
          </a:p>
          <a:p>
            <a:r>
              <a:rPr lang="en-US" dirty="0">
                <a:solidFill>
                  <a:srgbClr val="9A0000"/>
                </a:solidFill>
                <a:latin typeface="Avenir-Roman"/>
              </a:rPr>
              <a:t>• </a:t>
            </a:r>
            <a:r>
              <a:rPr lang="en-US" dirty="0">
                <a:solidFill>
                  <a:srgbClr val="000000"/>
                </a:solidFill>
                <a:latin typeface="Avenir-Roman"/>
              </a:rPr>
              <a:t>Common CK expression in squamous carcinomas includes AE1/AE3 and CKs 5, 5/6, 14, and 17.</a:t>
            </a:r>
          </a:p>
          <a:p>
            <a:r>
              <a:rPr lang="en-US" dirty="0">
                <a:solidFill>
                  <a:srgbClr val="9A0000"/>
                </a:solidFill>
                <a:latin typeface="Avenir-Roman"/>
              </a:rPr>
              <a:t>• </a:t>
            </a:r>
            <a:r>
              <a:rPr lang="en-US" dirty="0">
                <a:solidFill>
                  <a:srgbClr val="000000"/>
                </a:solidFill>
                <a:latin typeface="Avenir-Roman"/>
              </a:rPr>
              <a:t>Nuclear p63 expression is common in squamous cell carcinomas but is not specific.</a:t>
            </a:r>
          </a:p>
          <a:p>
            <a:r>
              <a:rPr lang="en-US" dirty="0">
                <a:solidFill>
                  <a:srgbClr val="9A0000"/>
                </a:solidFill>
                <a:latin typeface="Avenir-Roman"/>
              </a:rPr>
              <a:t>• </a:t>
            </a:r>
            <a:r>
              <a:rPr lang="en-US" dirty="0">
                <a:solidFill>
                  <a:srgbClr val="000000"/>
                </a:solidFill>
                <a:latin typeface="Avenir-Roman"/>
              </a:rPr>
              <a:t>Cytokeratin stains may help detect subtle metastatic foci, especially in </a:t>
            </a:r>
            <a:r>
              <a:rPr lang="en-US" dirty="0" err="1">
                <a:solidFill>
                  <a:srgbClr val="000000"/>
                </a:solidFill>
                <a:latin typeface="Avenir-Roman"/>
              </a:rPr>
              <a:t>posttreatment</a:t>
            </a:r>
            <a:r>
              <a:rPr lang="en-US" dirty="0">
                <a:solidFill>
                  <a:srgbClr val="000000"/>
                </a:solidFill>
                <a:latin typeface="Avenir-Roman"/>
              </a:rPr>
              <a:t> lymph nodes.</a:t>
            </a:r>
          </a:p>
          <a:p>
            <a:r>
              <a:rPr lang="en-US" dirty="0">
                <a:solidFill>
                  <a:srgbClr val="9A0000"/>
                </a:solidFill>
                <a:latin typeface="Avenir-Roman"/>
              </a:rPr>
              <a:t>• </a:t>
            </a:r>
            <a:r>
              <a:rPr lang="en-US" dirty="0">
                <a:solidFill>
                  <a:srgbClr val="000000"/>
                </a:solidFill>
                <a:latin typeface="Avenir-Roman"/>
              </a:rPr>
              <a:t>Overexpression of p53 may be linked to response to radiation and/or chemotherapy.</a:t>
            </a:r>
            <a:endParaRPr lang="en-US" dirty="0"/>
          </a:p>
        </p:txBody>
      </p:sp>
      <p:pic>
        <p:nvPicPr>
          <p:cNvPr id="4" name="Picture 3"/>
          <p:cNvPicPr>
            <a:picLocks noChangeAspect="1"/>
          </p:cNvPicPr>
          <p:nvPr/>
        </p:nvPicPr>
        <p:blipFill>
          <a:blip r:embed="rId2"/>
          <a:stretch>
            <a:fillRect/>
          </a:stretch>
        </p:blipFill>
        <p:spPr>
          <a:xfrm>
            <a:off x="5789797" y="1802155"/>
            <a:ext cx="6402203" cy="5055845"/>
          </a:xfrm>
          <a:prstGeom prst="rect">
            <a:avLst/>
          </a:prstGeom>
        </p:spPr>
      </p:pic>
    </p:spTree>
    <p:extLst>
      <p:ext uri="{BB962C8B-B14F-4D97-AF65-F5344CB8AC3E}">
        <p14:creationId xmlns:p14="http://schemas.microsoft.com/office/powerpoint/2010/main" val="65542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Oropharyngeal</a:t>
            </a:r>
            <a:r>
              <a:rPr lang="en-US" dirty="0"/>
              <a:t> Squamous</a:t>
            </a:r>
            <a:br>
              <a:rPr lang="en-US" dirty="0"/>
            </a:br>
            <a:r>
              <a:rPr lang="en-US" dirty="0"/>
              <a:t>Cell Carcinoma</a:t>
            </a:r>
          </a:p>
        </p:txBody>
      </p:sp>
      <p:sp>
        <p:nvSpPr>
          <p:cNvPr id="3" name="Content Placeholder 2"/>
          <p:cNvSpPr>
            <a:spLocks noGrp="1"/>
          </p:cNvSpPr>
          <p:nvPr>
            <p:ph idx="1"/>
          </p:nvPr>
        </p:nvSpPr>
        <p:spPr/>
        <p:txBody>
          <a:bodyPr>
            <a:normAutofit/>
          </a:bodyPr>
          <a:lstStyle/>
          <a:p>
            <a:r>
              <a:rPr lang="en-US" dirty="0"/>
              <a:t>Basaloid Squamous Cell Carcinoma</a:t>
            </a:r>
          </a:p>
          <a:p>
            <a:r>
              <a:rPr lang="en-US" dirty="0"/>
              <a:t>• The major differential diagnosis for BSCC includes adenoid cystic carcinoma, </a:t>
            </a:r>
            <a:r>
              <a:rPr lang="en-US" dirty="0" err="1"/>
              <a:t>sinonasal</a:t>
            </a:r>
            <a:r>
              <a:rPr lang="en-US" dirty="0"/>
              <a:t> undifferentiated carcinoma,</a:t>
            </a:r>
          </a:p>
          <a:p>
            <a:r>
              <a:rPr lang="en-US" dirty="0"/>
              <a:t>nasopharyngeal carcinoma, and small cell neuroendocrine carcinoma.</a:t>
            </a:r>
          </a:p>
          <a:p>
            <a:r>
              <a:rPr lang="en-US" dirty="0"/>
              <a:t>• The best </a:t>
            </a:r>
            <a:r>
              <a:rPr lang="en-US" dirty="0" err="1"/>
              <a:t>immunohistochemical</a:t>
            </a:r>
            <a:r>
              <a:rPr lang="en-US" dirty="0"/>
              <a:t> markers include p63, p53, and neuroendocrine markers. BSCC will be positive for p63 and p53 but will be negative for most neuroendocrine markers.</a:t>
            </a:r>
          </a:p>
        </p:txBody>
      </p:sp>
      <p:pic>
        <p:nvPicPr>
          <p:cNvPr id="4" name="Content Placeholder 3"/>
          <p:cNvPicPr>
            <a:picLocks noChangeAspect="1"/>
          </p:cNvPicPr>
          <p:nvPr/>
        </p:nvPicPr>
        <p:blipFill>
          <a:blip r:embed="rId2"/>
          <a:stretch>
            <a:fillRect/>
          </a:stretch>
        </p:blipFill>
        <p:spPr>
          <a:xfrm>
            <a:off x="7314238" y="2976563"/>
            <a:ext cx="4877762" cy="3881437"/>
          </a:xfrm>
          <a:prstGeom prst="rect">
            <a:avLst/>
          </a:prstGeom>
        </p:spPr>
      </p:pic>
    </p:spTree>
    <p:extLst>
      <p:ext uri="{BB962C8B-B14F-4D97-AF65-F5344CB8AC3E}">
        <p14:creationId xmlns:p14="http://schemas.microsoft.com/office/powerpoint/2010/main" val="229157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Spindle Cell Squamous Cell Carcinoma</a:t>
            </a:r>
          </a:p>
        </p:txBody>
      </p:sp>
      <p:sp>
        <p:nvSpPr>
          <p:cNvPr id="3" name="Content Placeholder 2"/>
          <p:cNvSpPr>
            <a:spLocks noGrp="1"/>
          </p:cNvSpPr>
          <p:nvPr>
            <p:ph idx="1"/>
          </p:nvPr>
        </p:nvSpPr>
        <p:spPr/>
        <p:txBody>
          <a:bodyPr/>
          <a:lstStyle/>
          <a:p>
            <a:r>
              <a:rPr lang="en-US" dirty="0"/>
              <a:t>The diagnosis of SCSCC requires the identification of </a:t>
            </a:r>
            <a:r>
              <a:rPr lang="en-US" dirty="0" err="1"/>
              <a:t>acomponent</a:t>
            </a:r>
            <a:r>
              <a:rPr lang="en-US" dirty="0"/>
              <a:t> of squamous </a:t>
            </a:r>
            <a:r>
              <a:rPr lang="en-US" dirty="0" err="1"/>
              <a:t>neoplasia</a:t>
            </a:r>
            <a:r>
              <a:rPr lang="en-US" dirty="0"/>
              <a:t> or </a:t>
            </a:r>
            <a:r>
              <a:rPr lang="en-US" dirty="0" err="1"/>
              <a:t>immunohistochemical</a:t>
            </a:r>
            <a:r>
              <a:rPr lang="en-US" dirty="0"/>
              <a:t> epithelial differentiation of the spindle cells.</a:t>
            </a:r>
          </a:p>
          <a:p>
            <a:r>
              <a:rPr lang="en-US" dirty="0"/>
              <a:t>• Despite the use of multiple cytokeratin and epithelial markers, as many as 30% of SCSCCs will be nonreactive in the spindle cells.</a:t>
            </a:r>
          </a:p>
        </p:txBody>
      </p:sp>
      <p:pic>
        <p:nvPicPr>
          <p:cNvPr id="4" name="Content Placeholder 3"/>
          <p:cNvPicPr>
            <a:picLocks noChangeAspect="1"/>
          </p:cNvPicPr>
          <p:nvPr/>
        </p:nvPicPr>
        <p:blipFill>
          <a:blip r:embed="rId2"/>
          <a:stretch>
            <a:fillRect/>
          </a:stretch>
        </p:blipFill>
        <p:spPr>
          <a:xfrm>
            <a:off x="7314238" y="2976563"/>
            <a:ext cx="4877762" cy="3881437"/>
          </a:xfrm>
          <a:prstGeom prst="rect">
            <a:avLst/>
          </a:prstGeom>
        </p:spPr>
      </p:pic>
    </p:spTree>
    <p:extLst>
      <p:ext uri="{BB962C8B-B14F-4D97-AF65-F5344CB8AC3E}">
        <p14:creationId xmlns:p14="http://schemas.microsoft.com/office/powerpoint/2010/main" val="32599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Mucosal Melanoma</a:t>
            </a:r>
            <a:br>
              <a:rPr lang="en-US" dirty="0"/>
            </a:br>
            <a:endParaRPr lang="en-US" dirty="0"/>
          </a:p>
        </p:txBody>
      </p:sp>
      <p:sp>
        <p:nvSpPr>
          <p:cNvPr id="3" name="Content Placeholder 2"/>
          <p:cNvSpPr>
            <a:spLocks noGrp="1"/>
          </p:cNvSpPr>
          <p:nvPr>
            <p:ph idx="1"/>
          </p:nvPr>
        </p:nvSpPr>
        <p:spPr/>
        <p:txBody>
          <a:bodyPr/>
          <a:lstStyle/>
          <a:p>
            <a:r>
              <a:rPr lang="en-US" dirty="0"/>
              <a:t>• MM shows a wide variety of patterns and </a:t>
            </a:r>
            <a:r>
              <a:rPr lang="en-US" dirty="0" err="1"/>
              <a:t>cytomorphologic</a:t>
            </a:r>
            <a:r>
              <a:rPr lang="en-US" dirty="0"/>
              <a:t> features, often with prominent nucleoli, </a:t>
            </a:r>
            <a:r>
              <a:rPr lang="en-US" dirty="0" err="1"/>
              <a:t>intranuclear</a:t>
            </a:r>
            <a:r>
              <a:rPr lang="en-US" dirty="0"/>
              <a:t> inclusions, and occasional pigmentation.</a:t>
            </a:r>
          </a:p>
          <a:p>
            <a:r>
              <a:rPr lang="en-US" dirty="0"/>
              <a:t>• MMs react with an array of melanocytic markers—S-100 protein, human melanoma black 45 (HMB-45), </a:t>
            </a:r>
            <a:r>
              <a:rPr lang="en-US" dirty="0" err="1"/>
              <a:t>melan</a:t>
            </a:r>
            <a:r>
              <a:rPr lang="en-US" dirty="0"/>
              <a:t>-A, and </a:t>
            </a:r>
            <a:r>
              <a:rPr lang="en-US" dirty="0" err="1"/>
              <a:t>tyrosinase</a:t>
            </a:r>
            <a:r>
              <a:rPr lang="en-US" dirty="0"/>
              <a:t>—whereas CD117 and CD56 are infrequently positive, and CAM5.2 is rarely positive.</a:t>
            </a:r>
          </a:p>
        </p:txBody>
      </p:sp>
      <p:pic>
        <p:nvPicPr>
          <p:cNvPr id="4" name="Content Placeholder 3"/>
          <p:cNvPicPr>
            <a:picLocks noChangeAspect="1"/>
          </p:cNvPicPr>
          <p:nvPr/>
        </p:nvPicPr>
        <p:blipFill>
          <a:blip r:embed="rId2"/>
          <a:stretch>
            <a:fillRect/>
          </a:stretch>
        </p:blipFill>
        <p:spPr>
          <a:xfrm>
            <a:off x="7317047" y="2976563"/>
            <a:ext cx="4874953" cy="3881437"/>
          </a:xfrm>
          <a:prstGeom prst="rect">
            <a:avLst/>
          </a:prstGeom>
        </p:spPr>
      </p:pic>
    </p:spTree>
    <p:extLst>
      <p:ext uri="{BB962C8B-B14F-4D97-AF65-F5344CB8AC3E}">
        <p14:creationId xmlns:p14="http://schemas.microsoft.com/office/powerpoint/2010/main" val="311691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Small Cell Neuroendocrine Carcinoma</a:t>
            </a:r>
            <a:br>
              <a:rPr lang="en-US" dirty="0">
                <a:solidFill>
                  <a:srgbClr val="FF0000"/>
                </a:solidFill>
              </a:rPr>
            </a:br>
            <a:endParaRPr lang="en-US" dirty="0">
              <a:solidFill>
                <a:srgbClr val="FF0000"/>
              </a:solidFill>
            </a:endParaRPr>
          </a:p>
        </p:txBody>
      </p:sp>
      <p:sp>
        <p:nvSpPr>
          <p:cNvPr id="3" name="Content Placeholder 2"/>
          <p:cNvSpPr>
            <a:spLocks noGrp="1"/>
          </p:cNvSpPr>
          <p:nvPr>
            <p:ph idx="1"/>
          </p:nvPr>
        </p:nvSpPr>
        <p:spPr/>
        <p:txBody>
          <a:bodyPr/>
          <a:lstStyle/>
          <a:p>
            <a:r>
              <a:rPr lang="en-US" dirty="0"/>
              <a:t>• SCNEC shows sheets, ribbons, and nests of small cells with molding, high nuclear/cytoplasmic ratio, </a:t>
            </a:r>
            <a:r>
              <a:rPr lang="en-US" dirty="0" err="1"/>
              <a:t>hyperchromatic</a:t>
            </a:r>
            <a:r>
              <a:rPr lang="en-US" dirty="0"/>
              <a:t> nuclei, necrosis, and high numbers of mitoses.</a:t>
            </a:r>
          </a:p>
          <a:p>
            <a:r>
              <a:rPr lang="en-US" dirty="0"/>
              <a:t>• SCNEC is positive for AE1/AE3 and CAM5.2 (</a:t>
            </a:r>
            <a:r>
              <a:rPr lang="en-US" dirty="0" err="1"/>
              <a:t>dotlike</a:t>
            </a:r>
            <a:r>
              <a:rPr lang="en-US" dirty="0"/>
              <a:t>) and for a variety of neuroendocrine markers, including </a:t>
            </a:r>
            <a:r>
              <a:rPr lang="en-US" dirty="0" err="1"/>
              <a:t>synaptophysin</a:t>
            </a:r>
            <a:r>
              <a:rPr lang="en-US" dirty="0"/>
              <a:t>, CD56, CD57, </a:t>
            </a:r>
            <a:r>
              <a:rPr lang="en-US" dirty="0" err="1"/>
              <a:t>chromogranin</a:t>
            </a:r>
            <a:r>
              <a:rPr lang="en-US" dirty="0"/>
              <a:t>, and NSE.</a:t>
            </a:r>
          </a:p>
        </p:txBody>
      </p:sp>
      <p:pic>
        <p:nvPicPr>
          <p:cNvPr id="4" name="Content Placeholder 3"/>
          <p:cNvPicPr>
            <a:picLocks noChangeAspect="1"/>
          </p:cNvPicPr>
          <p:nvPr/>
        </p:nvPicPr>
        <p:blipFill>
          <a:blip r:embed="rId2"/>
          <a:stretch>
            <a:fillRect/>
          </a:stretch>
        </p:blipFill>
        <p:spPr>
          <a:xfrm>
            <a:off x="7320194" y="2976563"/>
            <a:ext cx="4871806" cy="3881437"/>
          </a:xfrm>
          <a:prstGeom prst="rect">
            <a:avLst/>
          </a:prstGeom>
        </p:spPr>
      </p:pic>
    </p:spTree>
    <p:extLst>
      <p:ext uri="{BB962C8B-B14F-4D97-AF65-F5344CB8AC3E}">
        <p14:creationId xmlns:p14="http://schemas.microsoft.com/office/powerpoint/2010/main" val="132424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Rhabdomyosarcoma</a:t>
            </a:r>
            <a:br>
              <a:rPr lang="en-US" dirty="0">
                <a:solidFill>
                  <a:srgbClr val="FF0000"/>
                </a:solidFill>
              </a:rPr>
            </a:br>
            <a:endParaRPr lang="en-US" dirty="0">
              <a:solidFill>
                <a:srgbClr val="FF0000"/>
              </a:solidFill>
            </a:endParaRPr>
          </a:p>
        </p:txBody>
      </p:sp>
      <p:sp>
        <p:nvSpPr>
          <p:cNvPr id="3" name="Content Placeholder 2"/>
          <p:cNvSpPr>
            <a:spLocks noGrp="1"/>
          </p:cNvSpPr>
          <p:nvPr>
            <p:ph idx="1"/>
          </p:nvPr>
        </p:nvSpPr>
        <p:spPr/>
        <p:txBody>
          <a:bodyPr/>
          <a:lstStyle/>
          <a:p>
            <a:r>
              <a:rPr lang="en-US" dirty="0"/>
              <a:t>• A-RMS may arise in the </a:t>
            </a:r>
            <a:r>
              <a:rPr lang="en-US" dirty="0" err="1"/>
              <a:t>sinonasal</a:t>
            </a:r>
            <a:r>
              <a:rPr lang="en-US" dirty="0"/>
              <a:t> tract, showing an alveolar to nested arrangement with cells that have eccentric </a:t>
            </a:r>
            <a:r>
              <a:rPr lang="en-US" dirty="0" err="1"/>
              <a:t>eosinophilic</a:t>
            </a:r>
            <a:r>
              <a:rPr lang="en-US" dirty="0"/>
              <a:t> cytoplasm.</a:t>
            </a:r>
          </a:p>
          <a:p>
            <a:r>
              <a:rPr lang="en-US" dirty="0"/>
              <a:t>• A variety of </a:t>
            </a:r>
            <a:r>
              <a:rPr lang="en-US" dirty="0" err="1"/>
              <a:t>myoid</a:t>
            </a:r>
            <a:r>
              <a:rPr lang="en-US" dirty="0"/>
              <a:t> markers are positive (</a:t>
            </a:r>
            <a:r>
              <a:rPr lang="en-US" dirty="0" err="1"/>
              <a:t>desmin</a:t>
            </a:r>
            <a:r>
              <a:rPr lang="en-US" dirty="0"/>
              <a:t>, </a:t>
            </a:r>
            <a:r>
              <a:rPr lang="en-US" dirty="0" err="1"/>
              <a:t>myogenin</a:t>
            </a:r>
            <a:r>
              <a:rPr lang="en-US" dirty="0"/>
              <a:t>, MyoD1, myoglobin, actins), but it is important to remember that AE1/AE3, CAM5.2, and CD56, along with </a:t>
            </a:r>
            <a:r>
              <a:rPr lang="en-US" dirty="0" err="1"/>
              <a:t>synaptophysin</a:t>
            </a:r>
            <a:r>
              <a:rPr lang="en-US" dirty="0"/>
              <a:t>, may be focally positive in some cases.</a:t>
            </a:r>
          </a:p>
        </p:txBody>
      </p:sp>
      <p:pic>
        <p:nvPicPr>
          <p:cNvPr id="4" name="Content Placeholder 3"/>
          <p:cNvPicPr>
            <a:picLocks noChangeAspect="1"/>
          </p:cNvPicPr>
          <p:nvPr/>
        </p:nvPicPr>
        <p:blipFill>
          <a:blip r:embed="rId2"/>
          <a:stretch>
            <a:fillRect/>
          </a:stretch>
        </p:blipFill>
        <p:spPr>
          <a:xfrm>
            <a:off x="7340335" y="2976563"/>
            <a:ext cx="4851665" cy="3881437"/>
          </a:xfrm>
          <a:prstGeom prst="rect">
            <a:avLst/>
          </a:prstGeom>
        </p:spPr>
      </p:pic>
    </p:spTree>
    <p:extLst>
      <p:ext uri="{BB962C8B-B14F-4D97-AF65-F5344CB8AC3E}">
        <p14:creationId xmlns:p14="http://schemas.microsoft.com/office/powerpoint/2010/main" val="218521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b="1" dirty="0"/>
              <a:t>SOLUBLE ENZYME IMMUNE COMPLEX</a:t>
            </a:r>
            <a:br>
              <a:rPr lang="en-US" b="1" dirty="0"/>
            </a:br>
            <a:r>
              <a:rPr lang="en-US" b="1" dirty="0"/>
              <a:t>TECHNIQUES</a:t>
            </a:r>
            <a:endParaRPr lang="ar-IQ" dirty="0"/>
          </a:p>
        </p:txBody>
      </p:sp>
      <p:pic>
        <p:nvPicPr>
          <p:cNvPr id="4098" name="Picture 2"/>
          <p:cNvPicPr>
            <a:picLocks noGrp="1" noChangeAspect="1" noChangeArrowheads="1"/>
          </p:cNvPicPr>
          <p:nvPr>
            <p:ph idx="1"/>
          </p:nvPr>
        </p:nvPicPr>
        <p:blipFill>
          <a:blip r:embed="rId2"/>
          <a:srcRect/>
          <a:stretch>
            <a:fillRect/>
          </a:stretch>
        </p:blipFill>
        <p:spPr bwMode="auto">
          <a:xfrm>
            <a:off x="1185838" y="1657339"/>
            <a:ext cx="6715172" cy="4357718"/>
          </a:xfrm>
          <a:prstGeom prst="rect">
            <a:avLst/>
          </a:prstGeom>
          <a:noFill/>
          <a:ln w="9525">
            <a:noFill/>
            <a:miter lim="800000"/>
            <a:headEnd/>
            <a:tailEnd/>
          </a:ln>
          <a:effectLst/>
        </p:spPr>
      </p:pic>
    </p:spTree>
    <p:extLst>
      <p:ext uri="{BB962C8B-B14F-4D97-AF65-F5344CB8AC3E}">
        <p14:creationId xmlns:p14="http://schemas.microsoft.com/office/powerpoint/2010/main" val="2793847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Ewing Sarcoma/Primitive</a:t>
            </a:r>
            <a:br>
              <a:rPr lang="en-US" dirty="0"/>
            </a:br>
            <a:r>
              <a:rPr lang="en-US" dirty="0" err="1"/>
              <a:t>Neuroectodermal</a:t>
            </a:r>
            <a:r>
              <a:rPr lang="en-US" dirty="0"/>
              <a:t> Tumor</a:t>
            </a:r>
            <a:br>
              <a:rPr lang="en-US" dirty="0"/>
            </a:br>
            <a:endParaRPr lang="en-US" dirty="0"/>
          </a:p>
        </p:txBody>
      </p:sp>
      <p:sp>
        <p:nvSpPr>
          <p:cNvPr id="3" name="Content Placeholder 2"/>
          <p:cNvSpPr>
            <a:spLocks noGrp="1"/>
          </p:cNvSpPr>
          <p:nvPr>
            <p:ph idx="1"/>
          </p:nvPr>
        </p:nvSpPr>
        <p:spPr/>
        <p:txBody>
          <a:bodyPr/>
          <a:lstStyle/>
          <a:p>
            <a:r>
              <a:rPr lang="en-US" dirty="0"/>
              <a:t>• ES/PNET is composed of uniform round cells with scant cytoplasm arranged in a lobular, nested, or diffuse configuration, often with necrosis and increased mitoses.</a:t>
            </a:r>
          </a:p>
          <a:p>
            <a:r>
              <a:rPr lang="en-US" dirty="0"/>
              <a:t>• Tumor cells are positive for CD99 and FLi-1, along with variable reactions with epithelial, neuroendocrine, and other </a:t>
            </a:r>
            <a:r>
              <a:rPr lang="en-US" dirty="0" err="1"/>
              <a:t>mesenchymal</a:t>
            </a:r>
            <a:r>
              <a:rPr lang="en-US" dirty="0"/>
              <a:t> markers</a:t>
            </a:r>
          </a:p>
        </p:txBody>
      </p:sp>
      <p:pic>
        <p:nvPicPr>
          <p:cNvPr id="4" name="Content Placeholder 3"/>
          <p:cNvPicPr>
            <a:picLocks noChangeAspect="1"/>
          </p:cNvPicPr>
          <p:nvPr/>
        </p:nvPicPr>
        <p:blipFill>
          <a:blip r:embed="rId2"/>
          <a:stretch>
            <a:fillRect/>
          </a:stretch>
        </p:blipFill>
        <p:spPr>
          <a:xfrm>
            <a:off x="7314238" y="2976563"/>
            <a:ext cx="4877762" cy="3881437"/>
          </a:xfrm>
          <a:prstGeom prst="rect">
            <a:avLst/>
          </a:prstGeom>
        </p:spPr>
      </p:pic>
    </p:spTree>
    <p:extLst>
      <p:ext uri="{BB962C8B-B14F-4D97-AF65-F5344CB8AC3E}">
        <p14:creationId xmlns:p14="http://schemas.microsoft.com/office/powerpoint/2010/main" val="58615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Sinonasal</a:t>
            </a:r>
            <a:r>
              <a:rPr lang="en-US" dirty="0"/>
              <a:t> Intestinal-Type Adenocarcinoma</a:t>
            </a:r>
            <a:br>
              <a:rPr lang="en-US" dirty="0"/>
            </a:br>
            <a:endParaRPr lang="en-US" dirty="0"/>
          </a:p>
        </p:txBody>
      </p:sp>
      <p:sp>
        <p:nvSpPr>
          <p:cNvPr id="3" name="Content Placeholder 2"/>
          <p:cNvSpPr>
            <a:spLocks noGrp="1"/>
          </p:cNvSpPr>
          <p:nvPr>
            <p:ph idx="1"/>
          </p:nvPr>
        </p:nvSpPr>
        <p:spPr/>
        <p:txBody>
          <a:bodyPr/>
          <a:lstStyle/>
          <a:p>
            <a:r>
              <a:rPr lang="en-US" dirty="0"/>
              <a:t>• </a:t>
            </a:r>
            <a:r>
              <a:rPr lang="en-US" dirty="0" err="1"/>
              <a:t>Sinonasal</a:t>
            </a:r>
            <a:r>
              <a:rPr lang="en-US" dirty="0"/>
              <a:t> ITACs very closely resemble intestinal adenocarcinomas; they are separated into four major histologic types: colonic, solid, papillary, and mucinous.</a:t>
            </a:r>
          </a:p>
          <a:p>
            <a:r>
              <a:rPr lang="en-US" dirty="0"/>
              <a:t>• </a:t>
            </a:r>
            <a:r>
              <a:rPr lang="en-US" dirty="0" err="1"/>
              <a:t>Sinonasal</a:t>
            </a:r>
            <a:r>
              <a:rPr lang="en-US" dirty="0"/>
              <a:t> ITACs are usually positive with AE1/AE3, CK7, CK20, CDX-2, </a:t>
            </a:r>
            <a:r>
              <a:rPr lang="en-US" dirty="0" err="1"/>
              <a:t>villin</a:t>
            </a:r>
            <a:r>
              <a:rPr lang="en-US" dirty="0"/>
              <a:t>, and CEA and also show neuroendocrine differentiation in some cases</a:t>
            </a:r>
          </a:p>
        </p:txBody>
      </p:sp>
      <p:pic>
        <p:nvPicPr>
          <p:cNvPr id="4" name="Content Placeholder 3"/>
          <p:cNvPicPr>
            <a:picLocks noChangeAspect="1"/>
          </p:cNvPicPr>
          <p:nvPr/>
        </p:nvPicPr>
        <p:blipFill>
          <a:blip r:embed="rId2"/>
          <a:stretch>
            <a:fillRect/>
          </a:stretch>
        </p:blipFill>
        <p:spPr>
          <a:xfrm>
            <a:off x="7302283" y="2976563"/>
            <a:ext cx="4889717" cy="3881437"/>
          </a:xfrm>
          <a:prstGeom prst="rect">
            <a:avLst/>
          </a:prstGeom>
        </p:spPr>
      </p:pic>
    </p:spTree>
    <p:extLst>
      <p:ext uri="{BB962C8B-B14F-4D97-AF65-F5344CB8AC3E}">
        <p14:creationId xmlns:p14="http://schemas.microsoft.com/office/powerpoint/2010/main" val="296768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Glomangiopericytoma</a:t>
            </a:r>
            <a:br>
              <a:rPr lang="en-US" dirty="0"/>
            </a:br>
            <a:endParaRPr lang="en-US" dirty="0"/>
          </a:p>
        </p:txBody>
      </p:sp>
      <p:sp>
        <p:nvSpPr>
          <p:cNvPr id="3" name="Content Placeholder 2"/>
          <p:cNvSpPr>
            <a:spLocks noGrp="1"/>
          </p:cNvSpPr>
          <p:nvPr>
            <p:ph idx="1"/>
          </p:nvPr>
        </p:nvSpPr>
        <p:spPr/>
        <p:txBody>
          <a:bodyPr/>
          <a:lstStyle/>
          <a:p>
            <a:r>
              <a:rPr lang="en-US" dirty="0"/>
              <a:t>• </a:t>
            </a:r>
            <a:r>
              <a:rPr lang="en-US" dirty="0" err="1"/>
              <a:t>Glomangiopericytomas</a:t>
            </a:r>
            <a:r>
              <a:rPr lang="en-US" dirty="0"/>
              <a:t> are unique spindle-cell tumors arranged in short, cellular fascicles.</a:t>
            </a:r>
          </a:p>
          <a:p>
            <a:r>
              <a:rPr lang="en-US" dirty="0"/>
              <a:t> Cells show a syncytial architecture,</a:t>
            </a:r>
          </a:p>
          <a:p>
            <a:r>
              <a:rPr lang="en-US" dirty="0"/>
              <a:t> limited </a:t>
            </a:r>
            <a:r>
              <a:rPr lang="en-US" dirty="0" err="1"/>
              <a:t>pleomorphism</a:t>
            </a:r>
            <a:r>
              <a:rPr lang="en-US" dirty="0"/>
              <a:t>, </a:t>
            </a:r>
            <a:r>
              <a:rPr lang="en-US" dirty="0" err="1"/>
              <a:t>peritheliomatous</a:t>
            </a:r>
            <a:r>
              <a:rPr lang="en-US" dirty="0"/>
              <a:t> vascular hyalinization, </a:t>
            </a:r>
            <a:r>
              <a:rPr lang="en-US" dirty="0" err="1"/>
              <a:t>extravasated</a:t>
            </a:r>
            <a:r>
              <a:rPr lang="en-US" dirty="0"/>
              <a:t> red blood cells, and mast cells.</a:t>
            </a:r>
          </a:p>
          <a:p>
            <a:r>
              <a:rPr lang="en-US" dirty="0"/>
              <a:t>• </a:t>
            </a:r>
            <a:r>
              <a:rPr lang="en-US" dirty="0" err="1"/>
              <a:t>Glomangiopericytomas</a:t>
            </a:r>
            <a:r>
              <a:rPr lang="en-US" dirty="0"/>
              <a:t> show a perivascular </a:t>
            </a:r>
            <a:r>
              <a:rPr lang="en-US" dirty="0" err="1"/>
              <a:t>myoid</a:t>
            </a:r>
            <a:r>
              <a:rPr lang="en-US" dirty="0"/>
              <a:t> phenotype and are strongly positive for SMA, </a:t>
            </a:r>
            <a:r>
              <a:rPr lang="en-US" dirty="0" err="1"/>
              <a:t>vimentin</a:t>
            </a:r>
            <a:r>
              <a:rPr lang="en-US" dirty="0"/>
              <a:t>, and MSA but are negative with CD34, CD31, factor </a:t>
            </a:r>
            <a:r>
              <a:rPr lang="en-US" dirty="0" err="1"/>
              <a:t>VIIIRAg</a:t>
            </a:r>
            <a:r>
              <a:rPr lang="en-US" dirty="0"/>
              <a:t>, </a:t>
            </a:r>
            <a:r>
              <a:rPr lang="en-US" dirty="0" err="1"/>
              <a:t>desmin</a:t>
            </a:r>
            <a:r>
              <a:rPr lang="en-US" dirty="0"/>
              <a:t>, and AE1/AE3.</a:t>
            </a:r>
          </a:p>
        </p:txBody>
      </p:sp>
      <p:pic>
        <p:nvPicPr>
          <p:cNvPr id="4" name="Content Placeholder 3"/>
          <p:cNvPicPr>
            <a:picLocks noChangeAspect="1"/>
          </p:cNvPicPr>
          <p:nvPr/>
        </p:nvPicPr>
        <p:blipFill>
          <a:blip r:embed="rId2"/>
          <a:stretch>
            <a:fillRect/>
          </a:stretch>
        </p:blipFill>
        <p:spPr>
          <a:xfrm>
            <a:off x="7314238" y="2976563"/>
            <a:ext cx="4877762" cy="3881437"/>
          </a:xfrm>
          <a:prstGeom prst="rect">
            <a:avLst/>
          </a:prstGeom>
        </p:spPr>
      </p:pic>
    </p:spTree>
    <p:extLst>
      <p:ext uri="{BB962C8B-B14F-4D97-AF65-F5344CB8AC3E}">
        <p14:creationId xmlns:p14="http://schemas.microsoft.com/office/powerpoint/2010/main" val="233258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Nasopharyngeal Carcinoma</a:t>
            </a:r>
            <a:br>
              <a:rPr lang="en-US" dirty="0"/>
            </a:br>
            <a:endParaRPr lang="en-US" dirty="0"/>
          </a:p>
        </p:txBody>
      </p:sp>
      <p:sp>
        <p:nvSpPr>
          <p:cNvPr id="3" name="Content Placeholder 2"/>
          <p:cNvSpPr>
            <a:spLocks noGrp="1"/>
          </p:cNvSpPr>
          <p:nvPr>
            <p:ph idx="1"/>
          </p:nvPr>
        </p:nvSpPr>
        <p:spPr/>
        <p:txBody>
          <a:bodyPr/>
          <a:lstStyle/>
          <a:p>
            <a:r>
              <a:rPr lang="en-US" dirty="0"/>
              <a:t>• </a:t>
            </a:r>
            <a:r>
              <a:rPr lang="en-US" dirty="0" err="1"/>
              <a:t>Nonkeratinizing</a:t>
            </a:r>
            <a:r>
              <a:rPr lang="en-US" dirty="0"/>
              <a:t> carcinoma is the classic type of NPC showing a syncytial architecture of cells with vesicular nuclei and an intimate relationship with lymphoid elements.</a:t>
            </a:r>
          </a:p>
          <a:p>
            <a:r>
              <a:rPr lang="en-US" dirty="0"/>
              <a:t>• The neoplastic cells are strongly and diffusely positive with EBER, AE1/AE3, CK5/6, and p63 but are nonreactive with </a:t>
            </a:r>
            <a:r>
              <a:rPr lang="de-DE" dirty="0"/>
              <a:t>CK7, desmin, and S-100 protein.</a:t>
            </a:r>
            <a:endParaRPr lang="en-US" dirty="0"/>
          </a:p>
        </p:txBody>
      </p:sp>
      <p:pic>
        <p:nvPicPr>
          <p:cNvPr id="4" name="Content Placeholder 3"/>
          <p:cNvPicPr>
            <a:picLocks noChangeAspect="1"/>
          </p:cNvPicPr>
          <p:nvPr/>
        </p:nvPicPr>
        <p:blipFill>
          <a:blip r:embed="rId2"/>
          <a:stretch>
            <a:fillRect/>
          </a:stretch>
        </p:blipFill>
        <p:spPr>
          <a:xfrm>
            <a:off x="7341898" y="2976563"/>
            <a:ext cx="4850102" cy="3881437"/>
          </a:xfrm>
          <a:prstGeom prst="rect">
            <a:avLst/>
          </a:prstGeom>
        </p:spPr>
      </p:pic>
    </p:spTree>
    <p:extLst>
      <p:ext uri="{BB962C8B-B14F-4D97-AF65-F5344CB8AC3E}">
        <p14:creationId xmlns:p14="http://schemas.microsoft.com/office/powerpoint/2010/main" val="210584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Nasopharyngeal </a:t>
            </a:r>
            <a:r>
              <a:rPr lang="en-US" dirty="0" err="1"/>
              <a:t>Angiofibroma</a:t>
            </a:r>
            <a:br>
              <a:rPr lang="en-US" dirty="0"/>
            </a:br>
            <a:endParaRPr lang="en-US" dirty="0"/>
          </a:p>
        </p:txBody>
      </p:sp>
      <p:sp>
        <p:nvSpPr>
          <p:cNvPr id="3" name="Content Placeholder 2"/>
          <p:cNvSpPr>
            <a:spLocks noGrp="1"/>
          </p:cNvSpPr>
          <p:nvPr>
            <p:ph idx="1"/>
          </p:nvPr>
        </p:nvSpPr>
        <p:spPr/>
        <p:txBody>
          <a:bodyPr/>
          <a:lstStyle/>
          <a:p>
            <a:r>
              <a:rPr lang="en-US" dirty="0"/>
              <a:t> NPAF is a unique </a:t>
            </a:r>
            <a:r>
              <a:rPr lang="en-US" dirty="0" err="1"/>
              <a:t>fibrovascular</a:t>
            </a:r>
            <a:r>
              <a:rPr lang="en-US" dirty="0"/>
              <a:t> neoplasm that develops in males only. An association with FAP has been established.</a:t>
            </a:r>
          </a:p>
          <a:p>
            <a:r>
              <a:rPr lang="en-US" dirty="0"/>
              <a:t>• The stromal cells are </a:t>
            </a:r>
            <a:r>
              <a:rPr lang="en-US" dirty="0" err="1"/>
              <a:t>immunoreactive</a:t>
            </a:r>
            <a:r>
              <a:rPr lang="en-US" dirty="0"/>
              <a:t> with nuclear β-catenin, </a:t>
            </a:r>
            <a:r>
              <a:rPr lang="en-US" dirty="0" err="1"/>
              <a:t>vimentin</a:t>
            </a:r>
            <a:r>
              <a:rPr lang="en-US" dirty="0"/>
              <a:t>, androgen receptors, and variably with SMA and CD117.</a:t>
            </a:r>
          </a:p>
        </p:txBody>
      </p:sp>
      <p:pic>
        <p:nvPicPr>
          <p:cNvPr id="4" name="Content Placeholder 3"/>
          <p:cNvPicPr>
            <a:picLocks noChangeAspect="1"/>
          </p:cNvPicPr>
          <p:nvPr/>
        </p:nvPicPr>
        <p:blipFill>
          <a:blip r:embed="rId2"/>
          <a:stretch>
            <a:fillRect/>
          </a:stretch>
        </p:blipFill>
        <p:spPr>
          <a:xfrm>
            <a:off x="7314238" y="2976563"/>
            <a:ext cx="4877762" cy="3881437"/>
          </a:xfrm>
          <a:prstGeom prst="rect">
            <a:avLst/>
          </a:prstGeom>
        </p:spPr>
      </p:pic>
    </p:spTree>
    <p:extLst>
      <p:ext uri="{BB962C8B-B14F-4D97-AF65-F5344CB8AC3E}">
        <p14:creationId xmlns:p14="http://schemas.microsoft.com/office/powerpoint/2010/main" val="241246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A0073"/>
                </a:solidFill>
                <a:latin typeface="Avenir-Heavy"/>
              </a:rPr>
              <a:t>Granular Cell Tumor</a:t>
            </a:r>
            <a:br>
              <a:rPr lang="en-US" dirty="0">
                <a:solidFill>
                  <a:srgbClr val="9A0073"/>
                </a:solidFill>
                <a:latin typeface="Avenir-Heavy"/>
              </a:rPr>
            </a:br>
            <a:endParaRPr lang="en-US" dirty="0"/>
          </a:p>
        </p:txBody>
      </p:sp>
      <p:pic>
        <p:nvPicPr>
          <p:cNvPr id="6" name="Content Placeholder 5"/>
          <p:cNvPicPr>
            <a:picLocks noGrp="1" noChangeAspect="1"/>
          </p:cNvPicPr>
          <p:nvPr>
            <p:ph idx="1"/>
          </p:nvPr>
        </p:nvPicPr>
        <p:blipFill>
          <a:blip r:embed="rId2"/>
          <a:stretch>
            <a:fillRect/>
          </a:stretch>
        </p:blipFill>
        <p:spPr>
          <a:xfrm>
            <a:off x="7340335" y="2976563"/>
            <a:ext cx="4851665" cy="3881437"/>
          </a:xfrm>
          <a:prstGeom prst="rect">
            <a:avLst/>
          </a:prstGeom>
        </p:spPr>
      </p:pic>
      <p:sp>
        <p:nvSpPr>
          <p:cNvPr id="7" name="Rectangle 6"/>
          <p:cNvSpPr/>
          <p:nvPr/>
        </p:nvSpPr>
        <p:spPr>
          <a:xfrm>
            <a:off x="300251" y="1930400"/>
            <a:ext cx="6473083" cy="2031325"/>
          </a:xfrm>
          <a:prstGeom prst="rect">
            <a:avLst/>
          </a:prstGeom>
        </p:spPr>
        <p:txBody>
          <a:bodyPr wrap="square">
            <a:spAutoFit/>
          </a:bodyPr>
          <a:lstStyle/>
          <a:p>
            <a:r>
              <a:rPr lang="en-US" dirty="0">
                <a:solidFill>
                  <a:srgbClr val="9A0000"/>
                </a:solidFill>
                <a:latin typeface="Avenir-Roman"/>
              </a:rPr>
              <a:t>• </a:t>
            </a:r>
            <a:r>
              <a:rPr lang="en-US" dirty="0">
                <a:solidFill>
                  <a:srgbClr val="000000"/>
                </a:solidFill>
                <a:latin typeface="Avenir-Roman"/>
              </a:rPr>
              <a:t>GCT develops in the oral cavity (tongue) and larynx with </a:t>
            </a:r>
            <a:r>
              <a:rPr lang="en-US" dirty="0" err="1">
                <a:solidFill>
                  <a:srgbClr val="000000"/>
                </a:solidFill>
                <a:latin typeface="Avenir-Roman"/>
              </a:rPr>
              <a:t>pseudoepitheliomatous</a:t>
            </a:r>
            <a:r>
              <a:rPr lang="en-US" dirty="0">
                <a:solidFill>
                  <a:srgbClr val="000000"/>
                </a:solidFill>
                <a:latin typeface="Avenir-Roman"/>
              </a:rPr>
              <a:t> hyperplasia and large, polygonal</a:t>
            </a:r>
          </a:p>
          <a:p>
            <a:r>
              <a:rPr lang="en-US" dirty="0">
                <a:solidFill>
                  <a:srgbClr val="000000"/>
                </a:solidFill>
                <a:latin typeface="Avenir-Roman"/>
              </a:rPr>
              <a:t>cells with abundant granular cytoplasm that shows limited</a:t>
            </a:r>
          </a:p>
          <a:p>
            <a:r>
              <a:rPr lang="en-US" dirty="0" err="1">
                <a:solidFill>
                  <a:srgbClr val="000000"/>
                </a:solidFill>
                <a:latin typeface="Avenir-Roman"/>
              </a:rPr>
              <a:t>pleomorphism</a:t>
            </a:r>
            <a:r>
              <a:rPr lang="en-US" dirty="0">
                <a:solidFill>
                  <a:srgbClr val="000000"/>
                </a:solidFill>
                <a:latin typeface="Avenir-Roman"/>
              </a:rPr>
              <a:t>.</a:t>
            </a:r>
          </a:p>
          <a:p>
            <a:r>
              <a:rPr lang="en-US" dirty="0">
                <a:solidFill>
                  <a:srgbClr val="9A0000"/>
                </a:solidFill>
                <a:latin typeface="Avenir-Roman"/>
              </a:rPr>
              <a:t>• </a:t>
            </a:r>
            <a:r>
              <a:rPr lang="en-US" dirty="0">
                <a:solidFill>
                  <a:srgbClr val="000000"/>
                </a:solidFill>
                <a:latin typeface="Avenir-Roman"/>
              </a:rPr>
              <a:t>The neoplastic cells are </a:t>
            </a:r>
            <a:r>
              <a:rPr lang="en-US" dirty="0" err="1">
                <a:solidFill>
                  <a:srgbClr val="000000"/>
                </a:solidFill>
                <a:latin typeface="Avenir-Roman"/>
              </a:rPr>
              <a:t>immunoreactive</a:t>
            </a:r>
            <a:r>
              <a:rPr lang="en-US" dirty="0">
                <a:solidFill>
                  <a:srgbClr val="000000"/>
                </a:solidFill>
                <a:latin typeface="Avenir-Roman"/>
              </a:rPr>
              <a:t> with S-100 protein,</a:t>
            </a:r>
          </a:p>
          <a:p>
            <a:r>
              <a:rPr lang="en-US" dirty="0">
                <a:solidFill>
                  <a:srgbClr val="000000"/>
                </a:solidFill>
                <a:latin typeface="Avenir-Roman"/>
              </a:rPr>
              <a:t>CD68, </a:t>
            </a:r>
            <a:r>
              <a:rPr lang="en-US" dirty="0" err="1">
                <a:solidFill>
                  <a:srgbClr val="000000"/>
                </a:solidFill>
                <a:latin typeface="Avenir-Roman"/>
              </a:rPr>
              <a:t>vimentin</a:t>
            </a:r>
            <a:r>
              <a:rPr lang="en-US" dirty="0">
                <a:solidFill>
                  <a:srgbClr val="000000"/>
                </a:solidFill>
                <a:latin typeface="Avenir-Roman"/>
              </a:rPr>
              <a:t>, NSE, and </a:t>
            </a:r>
            <a:r>
              <a:rPr lang="en-US" dirty="0" err="1">
                <a:solidFill>
                  <a:srgbClr val="000000"/>
                </a:solidFill>
                <a:latin typeface="Avenir-Roman"/>
              </a:rPr>
              <a:t>calretinin</a:t>
            </a:r>
            <a:r>
              <a:rPr lang="en-US" dirty="0">
                <a:solidFill>
                  <a:srgbClr val="000000"/>
                </a:solidFill>
                <a:latin typeface="Avenir-Roman"/>
              </a:rPr>
              <a:t> but are nonreactive</a:t>
            </a:r>
          </a:p>
          <a:p>
            <a:r>
              <a:rPr lang="en-US" dirty="0">
                <a:solidFill>
                  <a:srgbClr val="000000"/>
                </a:solidFill>
                <a:latin typeface="Avenir-Roman"/>
              </a:rPr>
              <a:t>with keratins, muscle markers, HMB-45, and TFE3.</a:t>
            </a:r>
            <a:endParaRPr lang="en-US" dirty="0"/>
          </a:p>
        </p:txBody>
      </p:sp>
    </p:spTree>
    <p:extLst>
      <p:ext uri="{BB962C8B-B14F-4D97-AF65-F5344CB8AC3E}">
        <p14:creationId xmlns:p14="http://schemas.microsoft.com/office/powerpoint/2010/main" val="163888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Myoepithelioma</a:t>
            </a:r>
            <a:br>
              <a:rPr lang="en-US" dirty="0"/>
            </a:br>
            <a:endParaRPr lang="en-US" dirty="0"/>
          </a:p>
        </p:txBody>
      </p:sp>
      <p:sp>
        <p:nvSpPr>
          <p:cNvPr id="3" name="Content Placeholder 2"/>
          <p:cNvSpPr>
            <a:spLocks noGrp="1"/>
          </p:cNvSpPr>
          <p:nvPr>
            <p:ph idx="1"/>
          </p:nvPr>
        </p:nvSpPr>
        <p:spPr>
          <a:xfrm>
            <a:off x="0" y="2045495"/>
            <a:ext cx="8596668" cy="3880773"/>
          </a:xfrm>
        </p:spPr>
        <p:txBody>
          <a:bodyPr/>
          <a:lstStyle/>
          <a:p>
            <a:r>
              <a:rPr lang="en-US" dirty="0"/>
              <a:t>• A benign tumor of </a:t>
            </a:r>
            <a:r>
              <a:rPr lang="en-US" dirty="0" err="1"/>
              <a:t>myoepithelial</a:t>
            </a:r>
            <a:r>
              <a:rPr lang="en-US" dirty="0"/>
              <a:t> cells exclusively, lacking ductal elements and usually identified in the parotid or palate.</a:t>
            </a:r>
          </a:p>
          <a:p>
            <a:r>
              <a:rPr lang="en-US" dirty="0"/>
              <a:t>• Solid, </a:t>
            </a:r>
            <a:r>
              <a:rPr lang="en-US" dirty="0" err="1"/>
              <a:t>myxoid</a:t>
            </a:r>
            <a:r>
              <a:rPr lang="en-US" dirty="0"/>
              <a:t>, reticular to cordlike proliferation of either spindled or </a:t>
            </a:r>
            <a:r>
              <a:rPr lang="en-US" dirty="0" err="1"/>
              <a:t>plasmacytoid</a:t>
            </a:r>
            <a:r>
              <a:rPr lang="en-US" dirty="0"/>
              <a:t> cells, possibly showing clear cells.</a:t>
            </a:r>
          </a:p>
          <a:p>
            <a:r>
              <a:rPr lang="en-US" dirty="0"/>
              <a:t>• Variable reactivity with a variety of </a:t>
            </a:r>
            <a:r>
              <a:rPr lang="en-US" dirty="0" err="1"/>
              <a:t>myoepithelial</a:t>
            </a:r>
            <a:r>
              <a:rPr lang="en-US" dirty="0"/>
              <a:t> markers that include AE1/AE3, CK5/6, 34βE12, S-100 protein, p63, </a:t>
            </a:r>
            <a:r>
              <a:rPr lang="en-US" dirty="0" err="1"/>
              <a:t>calponin</a:t>
            </a:r>
            <a:r>
              <a:rPr lang="en-US" dirty="0"/>
              <a:t>, SMA, and SMMHC.</a:t>
            </a:r>
          </a:p>
        </p:txBody>
      </p:sp>
      <p:pic>
        <p:nvPicPr>
          <p:cNvPr id="4" name="Picture 3"/>
          <p:cNvPicPr>
            <a:picLocks noChangeAspect="1"/>
          </p:cNvPicPr>
          <p:nvPr/>
        </p:nvPicPr>
        <p:blipFill>
          <a:blip r:embed="rId2"/>
          <a:stretch>
            <a:fillRect/>
          </a:stretch>
        </p:blipFill>
        <p:spPr>
          <a:xfrm>
            <a:off x="7116472" y="41506"/>
            <a:ext cx="5075528" cy="4007978"/>
          </a:xfrm>
          <a:prstGeom prst="rect">
            <a:avLst/>
          </a:prstGeom>
        </p:spPr>
      </p:pic>
      <p:pic>
        <p:nvPicPr>
          <p:cNvPr id="5" name="Picture 4"/>
          <p:cNvPicPr>
            <a:picLocks noChangeAspect="1"/>
          </p:cNvPicPr>
          <p:nvPr/>
        </p:nvPicPr>
        <p:blipFill>
          <a:blip r:embed="rId3"/>
          <a:stretch>
            <a:fillRect/>
          </a:stretch>
        </p:blipFill>
        <p:spPr>
          <a:xfrm>
            <a:off x="7116472" y="3220872"/>
            <a:ext cx="5075528" cy="3637128"/>
          </a:xfrm>
          <a:prstGeom prst="rect">
            <a:avLst/>
          </a:prstGeom>
        </p:spPr>
      </p:pic>
    </p:spTree>
    <p:extLst>
      <p:ext uri="{BB962C8B-B14F-4D97-AF65-F5344CB8AC3E}">
        <p14:creationId xmlns:p14="http://schemas.microsoft.com/office/powerpoint/2010/main" val="234456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9A0073"/>
                </a:solidFill>
                <a:latin typeface="Avenir-Heavy"/>
              </a:rPr>
              <a:t>Mucoepidermoid</a:t>
            </a:r>
            <a:r>
              <a:rPr lang="en-US" dirty="0">
                <a:solidFill>
                  <a:srgbClr val="9A0073"/>
                </a:solidFill>
                <a:latin typeface="Avenir-Heavy"/>
              </a:rPr>
              <a:t> Carcinoma</a:t>
            </a:r>
            <a:br>
              <a:rPr lang="en-US" dirty="0">
                <a:solidFill>
                  <a:srgbClr val="9A0073"/>
                </a:solidFill>
                <a:latin typeface="Avenir-Heavy"/>
              </a:rPr>
            </a:br>
            <a:endParaRPr lang="en-US" dirty="0"/>
          </a:p>
        </p:txBody>
      </p:sp>
      <p:pic>
        <p:nvPicPr>
          <p:cNvPr id="4" name="Content Placeholder 3"/>
          <p:cNvPicPr>
            <a:picLocks noGrp="1" noChangeAspect="1"/>
          </p:cNvPicPr>
          <p:nvPr>
            <p:ph idx="1"/>
          </p:nvPr>
        </p:nvPicPr>
        <p:blipFill>
          <a:blip r:embed="rId2"/>
          <a:stretch>
            <a:fillRect/>
          </a:stretch>
        </p:blipFill>
        <p:spPr>
          <a:xfrm>
            <a:off x="7341898" y="2976563"/>
            <a:ext cx="4850102" cy="3881437"/>
          </a:xfrm>
          <a:prstGeom prst="rect">
            <a:avLst/>
          </a:prstGeom>
        </p:spPr>
      </p:pic>
      <p:sp>
        <p:nvSpPr>
          <p:cNvPr id="5" name="Rectangle 4"/>
          <p:cNvSpPr/>
          <p:nvPr/>
        </p:nvSpPr>
        <p:spPr>
          <a:xfrm>
            <a:off x="445322" y="2367171"/>
            <a:ext cx="6096000" cy="1477328"/>
          </a:xfrm>
          <a:prstGeom prst="rect">
            <a:avLst/>
          </a:prstGeom>
        </p:spPr>
        <p:txBody>
          <a:bodyPr>
            <a:spAutoFit/>
          </a:bodyPr>
          <a:lstStyle/>
          <a:p>
            <a:r>
              <a:rPr lang="en-US" dirty="0">
                <a:solidFill>
                  <a:srgbClr val="9A0000"/>
                </a:solidFill>
                <a:latin typeface="Avenir-Roman"/>
              </a:rPr>
              <a:t>• </a:t>
            </a:r>
            <a:r>
              <a:rPr lang="en-US" dirty="0">
                <a:solidFill>
                  <a:srgbClr val="000000"/>
                </a:solidFill>
                <a:latin typeface="Avenir-Roman"/>
              </a:rPr>
              <a:t>Three cell populations can generally be seen in MEC—</a:t>
            </a:r>
          </a:p>
          <a:p>
            <a:r>
              <a:rPr lang="en-US" i="1" dirty="0" err="1">
                <a:solidFill>
                  <a:srgbClr val="000000"/>
                </a:solidFill>
                <a:latin typeface="Avenir-Oblique"/>
              </a:rPr>
              <a:t>epidermoid</a:t>
            </a:r>
            <a:r>
              <a:rPr lang="en-US" i="1" dirty="0">
                <a:solidFill>
                  <a:srgbClr val="000000"/>
                </a:solidFill>
                <a:latin typeface="Avenir-Oblique"/>
              </a:rPr>
              <a:t> cells, mucous cells, </a:t>
            </a:r>
            <a:r>
              <a:rPr lang="en-US" dirty="0">
                <a:solidFill>
                  <a:srgbClr val="000000"/>
                </a:solidFill>
                <a:latin typeface="Avenir-Roman"/>
              </a:rPr>
              <a:t>and </a:t>
            </a:r>
            <a:r>
              <a:rPr lang="en-US" i="1" dirty="0">
                <a:solidFill>
                  <a:srgbClr val="000000"/>
                </a:solidFill>
                <a:latin typeface="Avenir-Oblique"/>
              </a:rPr>
              <a:t>intermediate cells</a:t>
            </a:r>
            <a:r>
              <a:rPr lang="en-US" dirty="0">
                <a:solidFill>
                  <a:srgbClr val="000000"/>
                </a:solidFill>
                <a:latin typeface="Avenir-Roman"/>
              </a:rPr>
              <a:t>—</a:t>
            </a:r>
          </a:p>
          <a:p>
            <a:r>
              <a:rPr lang="en-US" dirty="0">
                <a:solidFill>
                  <a:srgbClr val="000000"/>
                </a:solidFill>
                <a:latin typeface="Avenir-Roman"/>
              </a:rPr>
              <a:t>variably set within a cystic background.</a:t>
            </a:r>
          </a:p>
          <a:p>
            <a:r>
              <a:rPr lang="en-US" dirty="0">
                <a:solidFill>
                  <a:srgbClr val="9A0000"/>
                </a:solidFill>
                <a:latin typeface="Avenir-Roman"/>
              </a:rPr>
              <a:t>• </a:t>
            </a:r>
            <a:r>
              <a:rPr lang="en-US" dirty="0">
                <a:solidFill>
                  <a:srgbClr val="000000"/>
                </a:solidFill>
                <a:latin typeface="Avenir-Roman"/>
              </a:rPr>
              <a:t>CK5/6, Ki-67, and p63 nuclear expression may help with the differential diagnosis.</a:t>
            </a:r>
            <a:endParaRPr lang="en-US" dirty="0"/>
          </a:p>
        </p:txBody>
      </p:sp>
    </p:spTree>
    <p:extLst>
      <p:ext uri="{BB962C8B-B14F-4D97-AF65-F5344CB8AC3E}">
        <p14:creationId xmlns:p14="http://schemas.microsoft.com/office/powerpoint/2010/main" val="24092831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9A0073"/>
                </a:solidFill>
                <a:latin typeface="Avenir-Heavy"/>
              </a:rPr>
              <a:t>Polymorphous Low-Grade Adenocarcinoma</a:t>
            </a:r>
            <a:br>
              <a:rPr lang="en-US" dirty="0">
                <a:solidFill>
                  <a:srgbClr val="9A0073"/>
                </a:solidFill>
                <a:latin typeface="Avenir-Heavy"/>
              </a:rPr>
            </a:br>
            <a:endParaRPr lang="en-US" dirty="0"/>
          </a:p>
        </p:txBody>
      </p:sp>
      <p:pic>
        <p:nvPicPr>
          <p:cNvPr id="4" name="Content Placeholder 3"/>
          <p:cNvPicPr>
            <a:picLocks noGrp="1" noChangeAspect="1"/>
          </p:cNvPicPr>
          <p:nvPr>
            <p:ph idx="1"/>
          </p:nvPr>
        </p:nvPicPr>
        <p:blipFill>
          <a:blip r:embed="rId2"/>
          <a:stretch>
            <a:fillRect/>
          </a:stretch>
        </p:blipFill>
        <p:spPr>
          <a:xfrm>
            <a:off x="7311928" y="2976563"/>
            <a:ext cx="4880072" cy="3881437"/>
          </a:xfrm>
          <a:prstGeom prst="rect">
            <a:avLst/>
          </a:prstGeom>
        </p:spPr>
      </p:pic>
      <p:sp>
        <p:nvSpPr>
          <p:cNvPr id="5" name="Rectangle 4"/>
          <p:cNvSpPr/>
          <p:nvPr/>
        </p:nvSpPr>
        <p:spPr>
          <a:xfrm>
            <a:off x="0" y="2064899"/>
            <a:ext cx="7311928" cy="1477328"/>
          </a:xfrm>
          <a:prstGeom prst="rect">
            <a:avLst/>
          </a:prstGeom>
        </p:spPr>
        <p:txBody>
          <a:bodyPr wrap="square">
            <a:spAutoFit/>
          </a:bodyPr>
          <a:lstStyle/>
          <a:p>
            <a:r>
              <a:rPr lang="en-US" dirty="0">
                <a:solidFill>
                  <a:srgbClr val="9A0000"/>
                </a:solidFill>
                <a:latin typeface="Avenir-Roman"/>
              </a:rPr>
              <a:t>• </a:t>
            </a:r>
            <a:r>
              <a:rPr lang="en-US" dirty="0">
                <a:solidFill>
                  <a:srgbClr val="000000"/>
                </a:solidFill>
                <a:latin typeface="Avenir-Roman"/>
              </a:rPr>
              <a:t>A malignant tumor characterized by infiltrative growth of</a:t>
            </a:r>
          </a:p>
          <a:p>
            <a:r>
              <a:rPr lang="en-US" dirty="0" err="1">
                <a:solidFill>
                  <a:srgbClr val="000000"/>
                </a:solidFill>
                <a:latin typeface="Avenir-Roman"/>
              </a:rPr>
              <a:t>cytologically</a:t>
            </a:r>
            <a:r>
              <a:rPr lang="en-US" dirty="0">
                <a:solidFill>
                  <a:srgbClr val="000000"/>
                </a:solidFill>
                <a:latin typeface="Avenir-Roman"/>
              </a:rPr>
              <a:t> uniform cells arranged in architecturally diverse patterns that develop exclusively in minor salivary glands.</a:t>
            </a:r>
          </a:p>
          <a:p>
            <a:r>
              <a:rPr lang="en-US" dirty="0">
                <a:solidFill>
                  <a:srgbClr val="9A0000"/>
                </a:solidFill>
                <a:latin typeface="Avenir-Roman"/>
              </a:rPr>
              <a:t>• </a:t>
            </a:r>
            <a:r>
              <a:rPr lang="en-US" dirty="0">
                <a:solidFill>
                  <a:srgbClr val="000000"/>
                </a:solidFill>
                <a:latin typeface="Avenir-Roman"/>
              </a:rPr>
              <a:t>Reacts with EMA, S-100 protein, and Bcl-2, findings that can</a:t>
            </a:r>
          </a:p>
          <a:p>
            <a:r>
              <a:rPr lang="en-US" dirty="0">
                <a:solidFill>
                  <a:srgbClr val="000000"/>
                </a:solidFill>
                <a:latin typeface="Avenir-Roman"/>
              </a:rPr>
              <a:t>help with the separation from PA and ACC.</a:t>
            </a:r>
            <a:endParaRPr lang="en-US" dirty="0"/>
          </a:p>
        </p:txBody>
      </p:sp>
    </p:spTree>
    <p:extLst>
      <p:ext uri="{BB962C8B-B14F-4D97-AF65-F5344CB8AC3E}">
        <p14:creationId xmlns:p14="http://schemas.microsoft.com/office/powerpoint/2010/main" val="12206780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A0073"/>
                </a:solidFill>
                <a:latin typeface="Avenir-Heavy"/>
              </a:rPr>
              <a:t>Adenoid Cystic Carcinoma</a:t>
            </a:r>
            <a:br>
              <a:rPr lang="en-US" dirty="0">
                <a:solidFill>
                  <a:srgbClr val="9A0073"/>
                </a:solidFill>
                <a:latin typeface="Avenir-Heavy"/>
              </a:rPr>
            </a:br>
            <a:endParaRPr lang="en-US" dirty="0"/>
          </a:p>
        </p:txBody>
      </p:sp>
      <p:pic>
        <p:nvPicPr>
          <p:cNvPr id="4" name="Content Placeholder 3"/>
          <p:cNvPicPr>
            <a:picLocks noGrp="1" noChangeAspect="1"/>
          </p:cNvPicPr>
          <p:nvPr>
            <p:ph idx="1"/>
          </p:nvPr>
        </p:nvPicPr>
        <p:blipFill>
          <a:blip r:embed="rId2"/>
          <a:stretch>
            <a:fillRect/>
          </a:stretch>
        </p:blipFill>
        <p:spPr>
          <a:xfrm>
            <a:off x="7319436" y="2976563"/>
            <a:ext cx="4872564" cy="3881437"/>
          </a:xfrm>
          <a:prstGeom prst="rect">
            <a:avLst/>
          </a:prstGeom>
        </p:spPr>
      </p:pic>
      <p:sp>
        <p:nvSpPr>
          <p:cNvPr id="5" name="Rectangle 4"/>
          <p:cNvSpPr/>
          <p:nvPr/>
        </p:nvSpPr>
        <p:spPr>
          <a:xfrm>
            <a:off x="677334" y="2092195"/>
            <a:ext cx="6096000" cy="4524315"/>
          </a:xfrm>
          <a:prstGeom prst="rect">
            <a:avLst/>
          </a:prstGeom>
        </p:spPr>
        <p:txBody>
          <a:bodyPr>
            <a:spAutoFit/>
          </a:bodyPr>
          <a:lstStyle/>
          <a:p>
            <a:r>
              <a:rPr lang="en-US" dirty="0">
                <a:solidFill>
                  <a:srgbClr val="9A0000"/>
                </a:solidFill>
                <a:latin typeface="Avenir-Roman"/>
              </a:rPr>
              <a:t>• </a:t>
            </a:r>
            <a:r>
              <a:rPr lang="en-US" dirty="0">
                <a:solidFill>
                  <a:srgbClr val="000000"/>
                </a:solidFill>
                <a:latin typeface="Avenir-Roman"/>
              </a:rPr>
              <a:t>ACC has three prominent growth patterns: </a:t>
            </a:r>
            <a:r>
              <a:rPr lang="en-US" i="1" dirty="0">
                <a:solidFill>
                  <a:srgbClr val="000000"/>
                </a:solidFill>
                <a:latin typeface="Avenir-Oblique"/>
              </a:rPr>
              <a:t>cribriform,</a:t>
            </a:r>
          </a:p>
          <a:p>
            <a:r>
              <a:rPr lang="en-US" i="1" dirty="0">
                <a:solidFill>
                  <a:srgbClr val="000000"/>
                </a:solidFill>
                <a:latin typeface="Avenir-Oblique"/>
              </a:rPr>
              <a:t>tubular, </a:t>
            </a:r>
            <a:r>
              <a:rPr lang="en-US" dirty="0">
                <a:solidFill>
                  <a:srgbClr val="000000"/>
                </a:solidFill>
                <a:latin typeface="Avenir-Roman"/>
              </a:rPr>
              <a:t>and </a:t>
            </a:r>
            <a:r>
              <a:rPr lang="en-US" i="1" dirty="0">
                <a:solidFill>
                  <a:srgbClr val="000000"/>
                </a:solidFill>
                <a:latin typeface="Avenir-Oblique"/>
              </a:rPr>
              <a:t>solid, </a:t>
            </a:r>
            <a:r>
              <a:rPr lang="en-US" dirty="0">
                <a:solidFill>
                  <a:srgbClr val="000000"/>
                </a:solidFill>
                <a:latin typeface="Avenir-Roman"/>
              </a:rPr>
              <a:t>and it is composed of epithelial and</a:t>
            </a:r>
          </a:p>
          <a:p>
            <a:r>
              <a:rPr lang="en-US" dirty="0" err="1">
                <a:solidFill>
                  <a:srgbClr val="000000"/>
                </a:solidFill>
                <a:latin typeface="Avenir-Roman"/>
              </a:rPr>
              <a:t>myoepithelial</a:t>
            </a:r>
            <a:r>
              <a:rPr lang="en-US" dirty="0">
                <a:solidFill>
                  <a:srgbClr val="000000"/>
                </a:solidFill>
                <a:latin typeface="Avenir-Roman"/>
              </a:rPr>
              <a:t> cells.</a:t>
            </a:r>
          </a:p>
          <a:p>
            <a:r>
              <a:rPr lang="en-US" dirty="0">
                <a:solidFill>
                  <a:srgbClr val="9A0000"/>
                </a:solidFill>
                <a:latin typeface="Avenir-Roman"/>
              </a:rPr>
              <a:t>• </a:t>
            </a:r>
            <a:r>
              <a:rPr lang="en-US" dirty="0">
                <a:solidFill>
                  <a:srgbClr val="000000"/>
                </a:solidFill>
                <a:latin typeface="Avenir-Roman"/>
              </a:rPr>
              <a:t>Differential </a:t>
            </a:r>
            <a:r>
              <a:rPr lang="en-US" dirty="0" err="1">
                <a:solidFill>
                  <a:srgbClr val="000000"/>
                </a:solidFill>
                <a:latin typeface="Avenir-Roman"/>
              </a:rPr>
              <a:t>immunohistochemical</a:t>
            </a:r>
            <a:r>
              <a:rPr lang="en-US" dirty="0">
                <a:solidFill>
                  <a:srgbClr val="000000"/>
                </a:solidFill>
                <a:latin typeface="Avenir-Roman"/>
              </a:rPr>
              <a:t> stains highlight each cell compartment and may be used in separation from other tumors in the differential.</a:t>
            </a:r>
          </a:p>
          <a:p>
            <a:r>
              <a:rPr lang="en-US" dirty="0"/>
              <a:t>The small “tubules” seen in adenoid cystic carcinoma can be highlighted with an epithelial membrane antigen, whereas the remaining </a:t>
            </a:r>
            <a:r>
              <a:rPr lang="en-US" dirty="0" err="1"/>
              <a:t>myoepithelial</a:t>
            </a:r>
            <a:r>
              <a:rPr lang="en-US" dirty="0"/>
              <a:t> cells are not highlighted. </a:t>
            </a:r>
          </a:p>
          <a:p>
            <a:r>
              <a:rPr lang="en-US" dirty="0"/>
              <a:t>B, Cytokeratin 5/6 also highlights the inner luminal or epithelial cells. </a:t>
            </a:r>
          </a:p>
          <a:p>
            <a:r>
              <a:rPr lang="en-US" dirty="0"/>
              <a:t>C, A monoclonal </a:t>
            </a:r>
            <a:r>
              <a:rPr lang="en-US" dirty="0" err="1"/>
              <a:t>carcinoembryonic</a:t>
            </a:r>
            <a:r>
              <a:rPr lang="en-US" dirty="0"/>
              <a:t> antigen selectively highlights just the luminal aspect.</a:t>
            </a:r>
          </a:p>
          <a:p>
            <a:r>
              <a:rPr lang="en-US" dirty="0"/>
              <a:t> D, CD117 highlights the epithelial cells, shown here in a tubular pattern.</a:t>
            </a:r>
          </a:p>
        </p:txBody>
      </p:sp>
    </p:spTree>
    <p:extLst>
      <p:ext uri="{BB962C8B-B14F-4D97-AF65-F5344CB8AC3E}">
        <p14:creationId xmlns:p14="http://schemas.microsoft.com/office/powerpoint/2010/main" val="293351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b="1" dirty="0"/>
              <a:t>(STREPT)AVIDIN-BIOTIN TECHNOLOGIES</a:t>
            </a:r>
            <a:endParaRPr lang="ar-IQ" dirty="0"/>
          </a:p>
        </p:txBody>
      </p:sp>
      <p:pic>
        <p:nvPicPr>
          <p:cNvPr id="5122" name="Picture 2"/>
          <p:cNvPicPr>
            <a:picLocks noGrp="1" noChangeAspect="1" noChangeArrowheads="1"/>
          </p:cNvPicPr>
          <p:nvPr>
            <p:ph idx="1"/>
          </p:nvPr>
        </p:nvPicPr>
        <p:blipFill>
          <a:blip r:embed="rId2"/>
          <a:srcRect/>
          <a:stretch>
            <a:fillRect/>
          </a:stretch>
        </p:blipFill>
        <p:spPr bwMode="auto">
          <a:xfrm>
            <a:off x="4975668" y="1460759"/>
            <a:ext cx="5076825" cy="5273415"/>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0" y="1470285"/>
            <a:ext cx="5191156" cy="5263889"/>
          </a:xfrm>
          <a:prstGeom prst="rect">
            <a:avLst/>
          </a:prstGeom>
          <a:noFill/>
          <a:ln w="9525">
            <a:noFill/>
            <a:miter lim="800000"/>
            <a:headEnd/>
            <a:tailEnd/>
          </a:ln>
          <a:effectLst/>
        </p:spPr>
      </p:pic>
    </p:spTree>
    <p:extLst>
      <p:ext uri="{BB962C8B-B14F-4D97-AF65-F5344CB8AC3E}">
        <p14:creationId xmlns:p14="http://schemas.microsoft.com/office/powerpoint/2010/main" val="38889435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9A0073"/>
                </a:solidFill>
                <a:latin typeface="Avenir-Heavy"/>
              </a:rPr>
              <a:t>Hyalinizing</a:t>
            </a:r>
            <a:r>
              <a:rPr lang="en-US" dirty="0">
                <a:solidFill>
                  <a:srgbClr val="9A0073"/>
                </a:solidFill>
                <a:latin typeface="Avenir-Heavy"/>
              </a:rPr>
              <a:t> Clear Cell Carcinoma</a:t>
            </a:r>
            <a:br>
              <a:rPr lang="en-US" dirty="0">
                <a:solidFill>
                  <a:srgbClr val="9A0073"/>
                </a:solidFill>
                <a:latin typeface="Avenir-Heavy"/>
              </a:rPr>
            </a:br>
            <a:endParaRPr lang="en-US" dirty="0"/>
          </a:p>
        </p:txBody>
      </p:sp>
      <p:pic>
        <p:nvPicPr>
          <p:cNvPr id="4" name="Content Placeholder 3"/>
          <p:cNvPicPr>
            <a:picLocks noGrp="1" noChangeAspect="1"/>
          </p:cNvPicPr>
          <p:nvPr>
            <p:ph idx="1"/>
          </p:nvPr>
        </p:nvPicPr>
        <p:blipFill>
          <a:blip r:embed="rId2"/>
          <a:stretch>
            <a:fillRect/>
          </a:stretch>
        </p:blipFill>
        <p:spPr>
          <a:xfrm>
            <a:off x="7314238" y="2976563"/>
            <a:ext cx="4877762" cy="3881437"/>
          </a:xfrm>
          <a:prstGeom prst="rect">
            <a:avLst/>
          </a:prstGeom>
        </p:spPr>
      </p:pic>
      <p:sp>
        <p:nvSpPr>
          <p:cNvPr id="5" name="Rectangle 4"/>
          <p:cNvSpPr/>
          <p:nvPr/>
        </p:nvSpPr>
        <p:spPr>
          <a:xfrm>
            <a:off x="677334" y="2682586"/>
            <a:ext cx="6096000" cy="2862322"/>
          </a:xfrm>
          <a:prstGeom prst="rect">
            <a:avLst/>
          </a:prstGeom>
        </p:spPr>
        <p:txBody>
          <a:bodyPr>
            <a:spAutoFit/>
          </a:bodyPr>
          <a:lstStyle/>
          <a:p>
            <a:r>
              <a:rPr lang="en-US" dirty="0">
                <a:solidFill>
                  <a:srgbClr val="9A0000"/>
                </a:solidFill>
                <a:latin typeface="Avenir-Roman"/>
              </a:rPr>
              <a:t>• </a:t>
            </a:r>
            <a:r>
              <a:rPr lang="en-US" dirty="0" err="1">
                <a:solidFill>
                  <a:srgbClr val="000000"/>
                </a:solidFill>
                <a:latin typeface="Avenir-Roman"/>
              </a:rPr>
              <a:t>Hyalinizing</a:t>
            </a:r>
            <a:r>
              <a:rPr lang="en-US" dirty="0">
                <a:solidFill>
                  <a:srgbClr val="000000"/>
                </a:solidFill>
                <a:latin typeface="Avenir-Roman"/>
              </a:rPr>
              <a:t> clear cell carcinoma is an infiltrative tumor</a:t>
            </a:r>
          </a:p>
          <a:p>
            <a:r>
              <a:rPr lang="en-US" dirty="0">
                <a:solidFill>
                  <a:srgbClr val="000000"/>
                </a:solidFill>
                <a:latin typeface="Avenir-Roman"/>
              </a:rPr>
              <a:t>composed of monotonous clear cells with prominent cell</a:t>
            </a:r>
          </a:p>
          <a:p>
            <a:r>
              <a:rPr lang="en-US" dirty="0">
                <a:solidFill>
                  <a:srgbClr val="000000"/>
                </a:solidFill>
                <a:latin typeface="Avenir-Roman"/>
              </a:rPr>
              <a:t>borders and abundant glycogen; they lack any </a:t>
            </a:r>
            <a:r>
              <a:rPr lang="en-US" dirty="0" err="1">
                <a:solidFill>
                  <a:srgbClr val="000000"/>
                </a:solidFill>
                <a:latin typeface="Avenir-Roman"/>
              </a:rPr>
              <a:t>myoepithelial</a:t>
            </a:r>
            <a:r>
              <a:rPr lang="en-US" dirty="0">
                <a:solidFill>
                  <a:srgbClr val="000000"/>
                </a:solidFill>
                <a:latin typeface="Avenir-Roman"/>
              </a:rPr>
              <a:t> differentiation.</a:t>
            </a:r>
          </a:p>
          <a:p>
            <a:r>
              <a:rPr lang="en-US" dirty="0">
                <a:solidFill>
                  <a:srgbClr val="9A0000"/>
                </a:solidFill>
                <a:latin typeface="Avenir-Roman"/>
              </a:rPr>
              <a:t>• </a:t>
            </a:r>
            <a:r>
              <a:rPr lang="en-US" dirty="0">
                <a:solidFill>
                  <a:srgbClr val="000000"/>
                </a:solidFill>
                <a:latin typeface="Avenir-Roman"/>
              </a:rPr>
              <a:t>The neoplastic cells are positive with AE1/AE3, CAM5.2,</a:t>
            </a:r>
          </a:p>
          <a:p>
            <a:r>
              <a:rPr lang="en-US" dirty="0">
                <a:solidFill>
                  <a:srgbClr val="000000"/>
                </a:solidFill>
                <a:latin typeface="Avenir-Roman"/>
              </a:rPr>
              <a:t>CK7, EMA, and p63; cells are negative with S-100 protein,</a:t>
            </a:r>
          </a:p>
          <a:p>
            <a:r>
              <a:rPr lang="en-US" dirty="0" err="1">
                <a:solidFill>
                  <a:srgbClr val="000000"/>
                </a:solidFill>
                <a:latin typeface="Avenir-Roman"/>
              </a:rPr>
              <a:t>calponin</a:t>
            </a:r>
            <a:r>
              <a:rPr lang="en-US" dirty="0">
                <a:solidFill>
                  <a:srgbClr val="000000"/>
                </a:solidFill>
                <a:latin typeface="Avenir-Roman"/>
              </a:rPr>
              <a:t>, actins, and GFAP.</a:t>
            </a:r>
          </a:p>
          <a:p>
            <a:r>
              <a:rPr lang="en-US" dirty="0">
                <a:solidFill>
                  <a:srgbClr val="9A0000"/>
                </a:solidFill>
                <a:latin typeface="Avenir-Roman"/>
              </a:rPr>
              <a:t>• </a:t>
            </a:r>
            <a:r>
              <a:rPr lang="en-US" dirty="0">
                <a:solidFill>
                  <a:srgbClr val="000000"/>
                </a:solidFill>
                <a:latin typeface="Avenir-Roman"/>
              </a:rPr>
              <a:t>The tumor must be separated from other tumors that have a clear cell component, including metastatic clear cell RCC.</a:t>
            </a:r>
            <a:endParaRPr lang="en-US" dirty="0"/>
          </a:p>
        </p:txBody>
      </p:sp>
    </p:spTree>
    <p:extLst>
      <p:ext uri="{BB962C8B-B14F-4D97-AF65-F5344CB8AC3E}">
        <p14:creationId xmlns:p14="http://schemas.microsoft.com/office/powerpoint/2010/main" val="20578640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Salivary Duct Carcinoma</a:t>
            </a:r>
            <a:br>
              <a:rPr lang="en-US" dirty="0"/>
            </a:br>
            <a:endParaRPr lang="en-US" dirty="0"/>
          </a:p>
        </p:txBody>
      </p:sp>
      <p:sp>
        <p:nvSpPr>
          <p:cNvPr id="3" name="Content Placeholder 2"/>
          <p:cNvSpPr>
            <a:spLocks noGrp="1"/>
          </p:cNvSpPr>
          <p:nvPr>
            <p:ph idx="1"/>
          </p:nvPr>
        </p:nvSpPr>
        <p:spPr/>
        <p:txBody>
          <a:bodyPr/>
          <a:lstStyle/>
          <a:p>
            <a:r>
              <a:rPr lang="en-US" dirty="0"/>
              <a:t>• SDC resembles high-grade breast carcinoma.</a:t>
            </a:r>
          </a:p>
          <a:p>
            <a:r>
              <a:rPr lang="en-US" dirty="0"/>
              <a:t>• SDC is positive for EMA, GCDFP-15, BRST-2, androgen</a:t>
            </a:r>
          </a:p>
          <a:p>
            <a:r>
              <a:rPr lang="en-US" dirty="0"/>
              <a:t>receptor, and Her-2/</a:t>
            </a:r>
            <a:r>
              <a:rPr lang="en-US" dirty="0" err="1"/>
              <a:t>neu</a:t>
            </a:r>
            <a:r>
              <a:rPr lang="en-US" dirty="0"/>
              <a:t>.</a:t>
            </a:r>
          </a:p>
        </p:txBody>
      </p:sp>
      <p:pic>
        <p:nvPicPr>
          <p:cNvPr id="5" name="Content Placeholder 3"/>
          <p:cNvPicPr>
            <a:picLocks noChangeAspect="1"/>
          </p:cNvPicPr>
          <p:nvPr/>
        </p:nvPicPr>
        <p:blipFill>
          <a:blip r:embed="rId2"/>
          <a:stretch>
            <a:fillRect/>
          </a:stretch>
        </p:blipFill>
        <p:spPr>
          <a:xfrm>
            <a:off x="6838099" y="2390114"/>
            <a:ext cx="4871806" cy="3881437"/>
          </a:xfrm>
          <a:prstGeom prst="rect">
            <a:avLst/>
          </a:prstGeom>
        </p:spPr>
      </p:pic>
    </p:spTree>
    <p:extLst>
      <p:ext uri="{BB962C8B-B14F-4D97-AF65-F5344CB8AC3E}">
        <p14:creationId xmlns:p14="http://schemas.microsoft.com/office/powerpoint/2010/main" val="15699401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Low-Grade Cribriform </a:t>
            </a:r>
            <a:r>
              <a:rPr lang="en-US" dirty="0" err="1"/>
              <a:t>Cystadenocarcinoma</a:t>
            </a:r>
            <a:br>
              <a:rPr lang="en-US" dirty="0"/>
            </a:br>
            <a:endParaRPr lang="en-US" dirty="0"/>
          </a:p>
        </p:txBody>
      </p:sp>
      <p:sp>
        <p:nvSpPr>
          <p:cNvPr id="5" name="Content Placeholder 4"/>
          <p:cNvSpPr>
            <a:spLocks noGrp="1"/>
          </p:cNvSpPr>
          <p:nvPr>
            <p:ph idx="1"/>
          </p:nvPr>
        </p:nvSpPr>
        <p:spPr/>
        <p:txBody>
          <a:bodyPr/>
          <a:lstStyle/>
          <a:p>
            <a:r>
              <a:rPr lang="en-US" dirty="0"/>
              <a:t>• Low-grade cribriform </a:t>
            </a:r>
            <a:r>
              <a:rPr lang="en-US" dirty="0" err="1"/>
              <a:t>cystadenocarcinoma</a:t>
            </a:r>
            <a:r>
              <a:rPr lang="en-US" dirty="0"/>
              <a:t> is a rare tumor</a:t>
            </a:r>
          </a:p>
          <a:p>
            <a:r>
              <a:rPr lang="en-US" dirty="0"/>
              <a:t>that grows in a variety of patterns.</a:t>
            </a:r>
          </a:p>
          <a:p>
            <a:r>
              <a:rPr lang="en-US" dirty="0"/>
              <a:t>• This tumor is positive for S-100 protein in a strong and diffuse manner, supported by a layer of </a:t>
            </a:r>
            <a:r>
              <a:rPr lang="en-US" dirty="0" err="1"/>
              <a:t>myoepithelial</a:t>
            </a:r>
            <a:r>
              <a:rPr lang="en-US" dirty="0"/>
              <a:t> cells at the periphery.</a:t>
            </a:r>
          </a:p>
        </p:txBody>
      </p:sp>
      <p:pic>
        <p:nvPicPr>
          <p:cNvPr id="6" name="Picture 5"/>
          <p:cNvPicPr>
            <a:picLocks noChangeAspect="1"/>
          </p:cNvPicPr>
          <p:nvPr/>
        </p:nvPicPr>
        <p:blipFill>
          <a:blip r:embed="rId2"/>
          <a:stretch>
            <a:fillRect/>
          </a:stretch>
        </p:blipFill>
        <p:spPr>
          <a:xfrm>
            <a:off x="7644320" y="1930400"/>
            <a:ext cx="4547680" cy="4824484"/>
          </a:xfrm>
          <a:prstGeom prst="rect">
            <a:avLst/>
          </a:prstGeom>
        </p:spPr>
      </p:pic>
    </p:spTree>
    <p:extLst>
      <p:ext uri="{BB962C8B-B14F-4D97-AF65-F5344CB8AC3E}">
        <p14:creationId xmlns:p14="http://schemas.microsoft.com/office/powerpoint/2010/main" val="43365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Mammary Analogue Secretory Carcinoma</a:t>
            </a:r>
            <a:br>
              <a:rPr lang="en-US" dirty="0"/>
            </a:br>
            <a:endParaRPr lang="en-US" dirty="0"/>
          </a:p>
        </p:txBody>
      </p:sp>
      <p:sp>
        <p:nvSpPr>
          <p:cNvPr id="3" name="Content Placeholder 2"/>
          <p:cNvSpPr>
            <a:spLocks noGrp="1"/>
          </p:cNvSpPr>
          <p:nvPr>
            <p:ph idx="1"/>
          </p:nvPr>
        </p:nvSpPr>
        <p:spPr/>
        <p:txBody>
          <a:bodyPr/>
          <a:lstStyle/>
          <a:p>
            <a:r>
              <a:rPr lang="en-US" dirty="0"/>
              <a:t>• A lobular tumor with </a:t>
            </a:r>
            <a:r>
              <a:rPr lang="en-US" dirty="0" err="1"/>
              <a:t>microcystic</a:t>
            </a:r>
            <a:r>
              <a:rPr lang="en-US" dirty="0"/>
              <a:t> and glandular spaces filled with </a:t>
            </a:r>
            <a:r>
              <a:rPr lang="en-US" dirty="0" err="1"/>
              <a:t>eosinophilic</a:t>
            </a:r>
            <a:r>
              <a:rPr lang="en-US" dirty="0"/>
              <a:t> homogenous or bubbly secretions but lacking </a:t>
            </a:r>
            <a:r>
              <a:rPr lang="en-US" dirty="0" err="1"/>
              <a:t>acinar</a:t>
            </a:r>
            <a:r>
              <a:rPr lang="en-US" dirty="0"/>
              <a:t> granules.</a:t>
            </a:r>
          </a:p>
          <a:p>
            <a:r>
              <a:rPr lang="en-US" dirty="0"/>
              <a:t>• This tumor is positive with AE1/AE3, </a:t>
            </a:r>
            <a:r>
              <a:rPr lang="en-US" dirty="0" err="1"/>
              <a:t>mammaglobin</a:t>
            </a:r>
            <a:r>
              <a:rPr lang="en-US" dirty="0"/>
              <a:t>, MUC1,</a:t>
            </a:r>
          </a:p>
          <a:p>
            <a:r>
              <a:rPr lang="en-US" dirty="0"/>
              <a:t>MUC4, S-100 protein, STAT5a, GCDFP-15, and EMA.</a:t>
            </a:r>
          </a:p>
        </p:txBody>
      </p:sp>
      <p:pic>
        <p:nvPicPr>
          <p:cNvPr id="4" name="Content Placeholder 3"/>
          <p:cNvPicPr>
            <a:picLocks noChangeAspect="1"/>
          </p:cNvPicPr>
          <p:nvPr/>
        </p:nvPicPr>
        <p:blipFill>
          <a:blip r:embed="rId2"/>
          <a:stretch>
            <a:fillRect/>
          </a:stretch>
        </p:blipFill>
        <p:spPr>
          <a:xfrm>
            <a:off x="7314238" y="2976563"/>
            <a:ext cx="4877762" cy="3881437"/>
          </a:xfrm>
          <a:prstGeom prst="rect">
            <a:avLst/>
          </a:prstGeom>
        </p:spPr>
      </p:pic>
    </p:spTree>
    <p:extLst>
      <p:ext uri="{BB962C8B-B14F-4D97-AF65-F5344CB8AC3E}">
        <p14:creationId xmlns:p14="http://schemas.microsoft.com/office/powerpoint/2010/main" val="180056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Metastatic Tumors</a:t>
            </a:r>
            <a:br>
              <a:rPr lang="en-US" dirty="0"/>
            </a:br>
            <a:endParaRPr lang="en-US" dirty="0"/>
          </a:p>
        </p:txBody>
      </p:sp>
      <p:sp>
        <p:nvSpPr>
          <p:cNvPr id="5" name="Content Placeholder 4"/>
          <p:cNvSpPr>
            <a:spLocks noGrp="1"/>
          </p:cNvSpPr>
          <p:nvPr>
            <p:ph idx="1"/>
          </p:nvPr>
        </p:nvSpPr>
        <p:spPr>
          <a:xfrm>
            <a:off x="677334" y="1423610"/>
            <a:ext cx="8596668" cy="4922599"/>
          </a:xfrm>
        </p:spPr>
        <p:txBody>
          <a:bodyPr>
            <a:normAutofit/>
          </a:bodyPr>
          <a:lstStyle/>
          <a:p>
            <a:r>
              <a:rPr lang="en-US" dirty="0"/>
              <a:t>• Metastatic tumors are most commonly attributed to head and neck primary tumors, but sites below the clavicle are also possible.</a:t>
            </a:r>
          </a:p>
          <a:p>
            <a:r>
              <a:rPr lang="en-US" dirty="0"/>
              <a:t>• An IHC staining panel can often help to identify the tumor type.</a:t>
            </a:r>
          </a:p>
          <a:p>
            <a:r>
              <a:rPr lang="en-US" dirty="0"/>
              <a:t>• Determining the source of a metastatic carcinoma in the head and neck can be difficult or impossible even with IHC stains; often it will require clinical and radiologic correlation.</a:t>
            </a:r>
          </a:p>
          <a:p>
            <a:r>
              <a:rPr lang="en-US" dirty="0"/>
              <a:t>Metastatic Renal Cell Carcinoma express a wide variety of markers that include AE1/AE3, </a:t>
            </a:r>
            <a:r>
              <a:rPr lang="en-US" dirty="0" err="1"/>
              <a:t>vimentin</a:t>
            </a:r>
            <a:r>
              <a:rPr lang="en-US" dirty="0"/>
              <a:t>, Pax-2, Pax-8, </a:t>
            </a:r>
            <a:r>
              <a:rPr lang="it-IT" dirty="0"/>
              <a:t>RCC marker, CD10, CA9, E-cadherin, claudin-7, </a:t>
            </a:r>
            <a:r>
              <a:rPr lang="en-US" dirty="0"/>
              <a:t>CD117, TFE3, </a:t>
            </a:r>
            <a:r>
              <a:rPr lang="en-US" dirty="0" err="1"/>
              <a:t>thrombomodulin</a:t>
            </a:r>
            <a:r>
              <a:rPr lang="en-US" dirty="0"/>
              <a:t>, </a:t>
            </a:r>
            <a:r>
              <a:rPr lang="en-US" dirty="0" err="1"/>
              <a:t>uroplakin</a:t>
            </a:r>
            <a:r>
              <a:rPr lang="en-US" dirty="0"/>
              <a:t> III, p63, and CD57,</a:t>
            </a:r>
          </a:p>
          <a:p>
            <a:r>
              <a:rPr lang="en-US" dirty="0"/>
              <a:t>Metastatic Breast or Prostate Adenocarcinoma</a:t>
            </a:r>
          </a:p>
          <a:p>
            <a:r>
              <a:rPr lang="en-US" dirty="0"/>
              <a:t> The glandular or single-file infiltration can be quite characteristic, supported by positive ERs, PRs, and/or Her-2/</a:t>
            </a:r>
            <a:r>
              <a:rPr lang="en-US" dirty="0" err="1"/>
              <a:t>neu</a:t>
            </a:r>
            <a:endParaRPr lang="en-US" dirty="0"/>
          </a:p>
          <a:p>
            <a:endParaRPr lang="en-US" dirty="0"/>
          </a:p>
        </p:txBody>
      </p:sp>
      <p:pic>
        <p:nvPicPr>
          <p:cNvPr id="7" name="Content Placeholder 3"/>
          <p:cNvPicPr>
            <a:picLocks noChangeAspect="1"/>
          </p:cNvPicPr>
          <p:nvPr/>
        </p:nvPicPr>
        <p:blipFill>
          <a:blip r:embed="rId2"/>
          <a:stretch>
            <a:fillRect/>
          </a:stretch>
        </p:blipFill>
        <p:spPr>
          <a:xfrm>
            <a:off x="7341898" y="2976563"/>
            <a:ext cx="4850102" cy="3881437"/>
          </a:xfrm>
          <a:prstGeom prst="rect">
            <a:avLst/>
          </a:prstGeom>
        </p:spPr>
      </p:pic>
    </p:spTree>
    <p:extLst>
      <p:ext uri="{BB962C8B-B14F-4D97-AF65-F5344CB8AC3E}">
        <p14:creationId xmlns:p14="http://schemas.microsoft.com/office/powerpoint/2010/main" val="275709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87523116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1629</TotalTime>
  <Words>5229</Words>
  <Application>Microsoft Office PowerPoint</Application>
  <PresentationFormat>Widescreen</PresentationFormat>
  <Paragraphs>511</Paragraphs>
  <Slides>95</Slides>
  <Notes>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95</vt:i4>
      </vt:variant>
    </vt:vector>
  </HeadingPairs>
  <TitlesOfParts>
    <vt:vector size="110" baseType="lpstr">
      <vt:lpstr>Arial</vt:lpstr>
      <vt:lpstr>Avenir-Black</vt:lpstr>
      <vt:lpstr>Avenir-Heavy</vt:lpstr>
      <vt:lpstr>Avenir-Oblique</vt:lpstr>
      <vt:lpstr>Avenir-Roman</vt:lpstr>
      <vt:lpstr>Calibri</vt:lpstr>
      <vt:lpstr>georgia</vt:lpstr>
      <vt:lpstr>georgia</vt:lpstr>
      <vt:lpstr>Symbol</vt:lpstr>
      <vt:lpstr>Times New Roman</vt:lpstr>
      <vt:lpstr>Times New Roman Bold</vt:lpstr>
      <vt:lpstr>Times New Roman Bold Italic</vt:lpstr>
      <vt:lpstr>Trebuchet MS</vt:lpstr>
      <vt:lpstr>Wingdings 3</vt:lpstr>
      <vt:lpstr>Facet</vt:lpstr>
      <vt:lpstr>Immunohistochemistry staining techniques                                  Assistant lecturer.                                                       Fatimah jalil Ismael             </vt:lpstr>
      <vt:lpstr>Definitions</vt:lpstr>
      <vt:lpstr>Essential applications </vt:lpstr>
      <vt:lpstr>Immunohistochemical staining methods </vt:lpstr>
      <vt:lpstr>DIRECT METHOD</vt:lpstr>
      <vt:lpstr>TWO-STEP INDIRECT METHOD</vt:lpstr>
      <vt:lpstr>THREE-STEP INDIRECT METHOD</vt:lpstr>
      <vt:lpstr>SOLUBLE ENZYME IMMUNE COMPLEX TECHNIQUES</vt:lpstr>
      <vt:lpstr>(STREPT)AVIDIN-BIOTIN TECHNOLOGIES</vt:lpstr>
      <vt:lpstr>Polymer-Based Immunohistochemistry (EnVision™)</vt:lpstr>
      <vt:lpstr>Steps </vt:lpstr>
      <vt:lpstr>       Tissue handling and fixation </vt:lpstr>
      <vt:lpstr>Sectioning and storage </vt:lpstr>
      <vt:lpstr>Antigen (or epitope) retrieval </vt:lpstr>
      <vt:lpstr>Techniques  </vt:lpstr>
      <vt:lpstr>Protein blocking </vt:lpstr>
      <vt:lpstr>Protein blocking</vt:lpstr>
      <vt:lpstr>Protein blocking</vt:lpstr>
      <vt:lpstr>Endogenous enzyme blocking </vt:lpstr>
      <vt:lpstr>Endogenous peroxidase Blocking</vt:lpstr>
      <vt:lpstr>     Antibody selection and validation </vt:lpstr>
      <vt:lpstr>Monoclonal Vs polyclonal</vt:lpstr>
      <vt:lpstr>Detection system </vt:lpstr>
      <vt:lpstr>Detection system</vt:lpstr>
      <vt:lpstr>Detection system</vt:lpstr>
      <vt:lpstr>manual IHC versus automated IHC machines</vt:lpstr>
      <vt:lpstr>Counter staining </vt:lpstr>
      <vt:lpstr>Examples of counterstainings that are commonly used  </vt:lpstr>
      <vt:lpstr>QUANTIFICATION OF THE DATA </vt:lpstr>
      <vt:lpstr>2-Combinative semiquantitative scoring </vt:lpstr>
      <vt:lpstr>3- Quantification using spectral image analysis </vt:lpstr>
      <vt:lpstr>ANALYSIS OF THE DATA </vt:lpstr>
      <vt:lpstr>PowerPoint Presentation</vt:lpstr>
      <vt:lpstr>PowerPoint Presentation</vt:lpstr>
      <vt:lpstr>epithelial markers</vt:lpstr>
      <vt:lpstr>Melanocytes </vt:lpstr>
      <vt:lpstr>Odontogenic epithelium  </vt:lpstr>
      <vt:lpstr>Glandular epithelium  </vt:lpstr>
      <vt:lpstr>Muscle Markers</vt:lpstr>
      <vt:lpstr>Vascular Markers </vt:lpstr>
      <vt:lpstr>Neural Markers </vt:lpstr>
      <vt:lpstr>Neuro Ectodermal Markers </vt:lpstr>
      <vt:lpstr>Histiocytic / Dendritic Cell Markers </vt:lpstr>
      <vt:lpstr>Langerhans cell neoplasms express </vt:lpstr>
      <vt:lpstr>Lymphoid Markers  </vt:lpstr>
      <vt:lpstr>B cell markers </vt:lpstr>
      <vt:lpstr>Bone Markers </vt:lpstr>
      <vt:lpstr>Proliferative Markers Which Shows Up And DownRegulation   </vt:lpstr>
      <vt:lpstr>Germ Cell Tumor Markers </vt:lpstr>
      <vt:lpstr>Metastatic Epithelial Tumor Markers to Jaw </vt:lpstr>
      <vt:lpstr>Markers in spindle cell tumors </vt:lpstr>
      <vt:lpstr>Markers in Pleomorphic cell tumors</vt:lpstr>
      <vt:lpstr>Round cell tumors </vt:lpstr>
      <vt:lpstr>Markers salivary gland lesions (Intercalated duct lesions) </vt:lpstr>
      <vt:lpstr>Other markers </vt:lpstr>
      <vt:lpstr>Tumor markers can be broadly classified as  </vt:lpstr>
      <vt:lpstr>Intermediate Filaments </vt:lpstr>
      <vt:lpstr>Vimentin Cytoplasmic    </vt:lpstr>
      <vt:lpstr>Cytokeratins Cytoplasmic    </vt:lpstr>
      <vt:lpstr>Figure 1 Showing subcategorization of acidic (A) and basic (B)cytokeratin subgroups within various tissues</vt:lpstr>
      <vt:lpstr>Epithelial membrane antigen (EMA) </vt:lpstr>
      <vt:lpstr>Desmin </vt:lpstr>
      <vt:lpstr>Actin   Cytoplasmic and membrane    </vt:lpstr>
      <vt:lpstr>Markers of Nerve Sheath Differentiation  S-100 Protein </vt:lpstr>
      <vt:lpstr>Markers of melanocytic differentiation HMB-45  Cytoplasmic.    </vt:lpstr>
      <vt:lpstr>PowerPoint Presentation</vt:lpstr>
      <vt:lpstr>CD34 (Human Hematopoietic Progenitor Cell Antigen)  Predominantly confined to the cell surface    </vt:lpstr>
      <vt:lpstr>CD31 (Platelet Endothelial Cell Adhesion Molecule-1) Predominately cell membrane, with  weaker cytoplasmic staining.    </vt:lpstr>
      <vt:lpstr>VEGF </vt:lpstr>
      <vt:lpstr>PowerPoint Presentation</vt:lpstr>
      <vt:lpstr>PowerPoint Presentation</vt:lpstr>
      <vt:lpstr>PowerPoint Presentation</vt:lpstr>
      <vt:lpstr>PowerPoint Presentation</vt:lpstr>
      <vt:lpstr>Squamous Cell Carcinoma </vt:lpstr>
      <vt:lpstr>Oropharyngeal Squamous Cell Carcinoma</vt:lpstr>
      <vt:lpstr>Spindle Cell Squamous Cell Carcinoma</vt:lpstr>
      <vt:lpstr>Mucosal Melanoma </vt:lpstr>
      <vt:lpstr>Small Cell Neuroendocrine Carcinoma </vt:lpstr>
      <vt:lpstr>Rhabdomyosarcoma </vt:lpstr>
      <vt:lpstr>Ewing Sarcoma/Primitive Neuroectodermal Tumor </vt:lpstr>
      <vt:lpstr>Sinonasal Intestinal-Type Adenocarcinoma </vt:lpstr>
      <vt:lpstr>Glomangiopericytoma </vt:lpstr>
      <vt:lpstr>Nasopharyngeal Carcinoma </vt:lpstr>
      <vt:lpstr>Nasopharyngeal Angiofibroma </vt:lpstr>
      <vt:lpstr>Granular Cell Tumor </vt:lpstr>
      <vt:lpstr>Myoepithelioma </vt:lpstr>
      <vt:lpstr>Mucoepidermoid Carcinoma </vt:lpstr>
      <vt:lpstr>Polymorphous Low-Grade Adenocarcinoma </vt:lpstr>
      <vt:lpstr>Adenoid Cystic Carcinoma </vt:lpstr>
      <vt:lpstr>Hyalinizing Clear Cell Carcinoma </vt:lpstr>
      <vt:lpstr>Salivary Duct Carcinoma </vt:lpstr>
      <vt:lpstr>Low-Grade Cribriform Cystadenocarcinoma </vt:lpstr>
      <vt:lpstr>Mammary Analogue Secretory Carcinoma </vt:lpstr>
      <vt:lpstr>Metastatic Tumors </vt:lpstr>
      <vt:lpstr>PowerPoint Presentation</vt:lpstr>
    </vt:vector>
  </TitlesOfParts>
  <Company>Microsoft (C)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DR.Ahmed Saker 2o1O</dc:creator>
  <cp:lastModifiedBy>Ali Ghaith</cp:lastModifiedBy>
  <cp:revision>108</cp:revision>
  <dcterms:created xsi:type="dcterms:W3CDTF">2017-10-02T19:03:30Z</dcterms:created>
  <dcterms:modified xsi:type="dcterms:W3CDTF">2022-11-11T14:05:40Z</dcterms:modified>
</cp:coreProperties>
</file>