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2"/>
  </p:notesMasterIdLst>
  <p:sldIdLst>
    <p:sldId id="308" r:id="rId2"/>
    <p:sldId id="256" r:id="rId3"/>
    <p:sldId id="311" r:id="rId4"/>
    <p:sldId id="257" r:id="rId5"/>
    <p:sldId id="258" r:id="rId6"/>
    <p:sldId id="309" r:id="rId7"/>
    <p:sldId id="310" r:id="rId8"/>
    <p:sldId id="259" r:id="rId9"/>
    <p:sldId id="260" r:id="rId10"/>
    <p:sldId id="26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62" autoAdjust="0"/>
  </p:normalViewPr>
  <p:slideViewPr>
    <p:cSldViewPr snapToGrid="0">
      <p:cViewPr>
        <p:scale>
          <a:sx n="76" d="100"/>
          <a:sy n="76" d="100"/>
        </p:scale>
        <p:origin x="-480" y="-33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6949B3B3-EE15-4558-9DBE-CEB79BB95710}" type="datetimeFigureOut">
              <a:rPr lang="ar-SA" smtClean="0"/>
              <a:t>11/06/1444</a:t>
            </a:fld>
            <a:endParaRPr lang="ar-SA"/>
          </a:p>
        </p:txBody>
      </p:sp>
      <p:sp>
        <p:nvSpPr>
          <p:cNvPr id="4" name="عنصر نائب لصورة الشريحة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705C2E7B-2E9E-4D75-A2F9-2189636D9B89}" type="slidenum">
              <a:rPr lang="ar-SA" smtClean="0"/>
              <a:t>‹#›</a:t>
            </a:fld>
            <a:endParaRPr lang="ar-SA"/>
          </a:p>
        </p:txBody>
      </p:sp>
    </p:spTree>
    <p:extLst>
      <p:ext uri="{BB962C8B-B14F-4D97-AF65-F5344CB8AC3E}">
        <p14:creationId xmlns:p14="http://schemas.microsoft.com/office/powerpoint/2010/main" val="311959934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fld id="{705C2E7B-2E9E-4D75-A2F9-2189636D9B89}" type="slidenum">
              <a:rPr lang="ar-SA" smtClean="0"/>
              <a:t>2</a:t>
            </a:fld>
            <a:endParaRPr lang="ar-SA"/>
          </a:p>
        </p:txBody>
      </p:sp>
    </p:spTree>
    <p:extLst>
      <p:ext uri="{BB962C8B-B14F-4D97-AF65-F5344CB8AC3E}">
        <p14:creationId xmlns:p14="http://schemas.microsoft.com/office/powerpoint/2010/main" val="224450753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8" name="TextBox 7"/>
          <p:cNvSpPr txBox="1"/>
          <p:nvPr/>
        </p:nvSpPr>
        <p:spPr>
          <a:xfrm>
            <a:off x="2438400" y="3159761"/>
            <a:ext cx="609600" cy="1034129"/>
          </a:xfrm>
          <a:prstGeom prst="rect">
            <a:avLst/>
          </a:prstGeom>
          <a:noFill/>
        </p:spPr>
        <p:txBody>
          <a:bodyPr wrap="square" lIns="0" tIns="9144" rIns="0" bIns="9144" rtlCol="0" anchor="ctr"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2" name="Title 1"/>
          <p:cNvSpPr>
            <a:spLocks noGrp="1"/>
          </p:cNvSpPr>
          <p:nvPr>
            <p:ph type="ctrTitle"/>
          </p:nvPr>
        </p:nvSpPr>
        <p:spPr>
          <a:xfrm>
            <a:off x="1036320" y="1219200"/>
            <a:ext cx="10058400" cy="2152650"/>
          </a:xfrm>
        </p:spPr>
        <p:txBody>
          <a:bodyPr>
            <a:noAutofit/>
          </a:bodyPr>
          <a:lstStyle>
            <a:lvl1pPr>
              <a:defRPr sz="6000">
                <a:solidFill>
                  <a:schemeClr val="tx1"/>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2844800" y="3375491"/>
            <a:ext cx="8229600"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15" name="Date Placeholder 14"/>
          <p:cNvSpPr>
            <a:spLocks noGrp="1"/>
          </p:cNvSpPr>
          <p:nvPr>
            <p:ph type="dt" sz="half" idx="10"/>
          </p:nvPr>
        </p:nvSpPr>
        <p:spPr/>
        <p:txBody>
          <a:bodyPr/>
          <a:lstStyle/>
          <a:p>
            <a:fld id="{6F01E6C4-49F5-453C-986C-DDC39B4D9F56}" type="datetimeFigureOut">
              <a:rPr lang="en-US" smtClean="0"/>
              <a:t>1/3/2023</a:t>
            </a:fld>
            <a:endParaRPr lang="en-US"/>
          </a:p>
        </p:txBody>
      </p:sp>
      <p:sp>
        <p:nvSpPr>
          <p:cNvPr id="16" name="Slide Number Placeholder 15"/>
          <p:cNvSpPr>
            <a:spLocks noGrp="1"/>
          </p:cNvSpPr>
          <p:nvPr>
            <p:ph type="sldNum" sz="quarter" idx="11"/>
          </p:nvPr>
        </p:nvSpPr>
        <p:spPr/>
        <p:txBody>
          <a:bodyPr/>
          <a:lstStyle/>
          <a:p>
            <a:fld id="{C3B14451-1ECB-47B0-92C3-1B68E8DEE3B5}"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ripple/>
        <p:sndAc>
          <p:stSnd>
            <p:snd r:embed="rId1" name="camera.wav"/>
          </p:stSnd>
        </p:sndAc>
      </p:transition>
    </mc:Choice>
    <mc:Fallback xmlns="">
      <p:transition spd="slow">
        <p:fade/>
        <p:sndAc>
          <p:stSnd>
            <p:snd r:embed="rId3" name="camera.wav"/>
          </p:stSnd>
        </p:sndAc>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2844800" y="685802"/>
            <a:ext cx="7721600" cy="3505199"/>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6F01E6C4-49F5-453C-986C-DDC39B4D9F56}" type="datetimeFigureOut">
              <a:rPr lang="en-US" smtClean="0"/>
              <a:t>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B14451-1ECB-47B0-92C3-1B68E8DEE3B5}"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ripple/>
        <p:sndAc>
          <p:stSnd>
            <p:snd r:embed="rId1" name="camera.wav"/>
          </p:stSnd>
        </p:sndAc>
      </p:transition>
    </mc:Choice>
    <mc:Fallback xmlns="">
      <p:transition spd="slow">
        <p:fade/>
        <p:sndAc>
          <p:stSnd>
            <p:snd r:embed="rId3" name="camera.wav"/>
          </p:stSnd>
        </p:sndAc>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12800" y="609601"/>
            <a:ext cx="2844800" cy="51816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3860800" y="685801"/>
            <a:ext cx="6705600" cy="45720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6F01E6C4-49F5-453C-986C-DDC39B4D9F56}" type="datetimeFigureOut">
              <a:rPr lang="en-US" smtClean="0"/>
              <a:t>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B14451-1ECB-47B0-92C3-1B68E8DEE3B5}"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ripple/>
        <p:sndAc>
          <p:stSnd>
            <p:snd r:embed="rId1" name="camera.wav"/>
          </p:stSnd>
        </p:sndAc>
      </p:transition>
    </mc:Choice>
    <mc:Fallback xmlns="">
      <p:transition spd="slow">
        <p:fade/>
        <p:sndAc>
          <p:stSnd>
            <p:snd r:embed="rId3" name="camera.wav"/>
          </p:stSnd>
        </p:sndAc>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3" name="Title 12"/>
          <p:cNvSpPr>
            <a:spLocks noGrp="1"/>
          </p:cNvSpPr>
          <p:nvPr>
            <p:ph type="title"/>
          </p:nvPr>
        </p:nvSpPr>
        <p:spPr/>
        <p:txBody>
          <a:bodyPr/>
          <a:lstStyle/>
          <a:p>
            <a:r>
              <a:rPr lang="ar-SA" smtClean="0"/>
              <a:t>انقر لتحرير نمط العنوان الرئيسي</a:t>
            </a:r>
            <a:endParaRPr lang="en-US"/>
          </a:p>
        </p:txBody>
      </p:sp>
      <p:sp>
        <p:nvSpPr>
          <p:cNvPr id="14" name="Date Placeholder 13"/>
          <p:cNvSpPr>
            <a:spLocks noGrp="1"/>
          </p:cNvSpPr>
          <p:nvPr>
            <p:ph type="dt" sz="half" idx="10"/>
          </p:nvPr>
        </p:nvSpPr>
        <p:spPr/>
        <p:txBody>
          <a:bodyPr/>
          <a:lstStyle/>
          <a:p>
            <a:fld id="{6F01E6C4-49F5-453C-986C-DDC39B4D9F56}" type="datetimeFigureOut">
              <a:rPr lang="en-US" smtClean="0"/>
              <a:t>1/3/2023</a:t>
            </a:fld>
            <a:endParaRPr lang="en-US"/>
          </a:p>
        </p:txBody>
      </p:sp>
      <p:sp>
        <p:nvSpPr>
          <p:cNvPr id="15" name="Slide Number Placeholder 14"/>
          <p:cNvSpPr>
            <a:spLocks noGrp="1"/>
          </p:cNvSpPr>
          <p:nvPr>
            <p:ph type="sldNum" sz="quarter" idx="11"/>
          </p:nvPr>
        </p:nvSpPr>
        <p:spPr/>
        <p:txBody>
          <a:bodyPr/>
          <a:lstStyle/>
          <a:p>
            <a:fld id="{C3B14451-1ECB-47B0-92C3-1B68E8DEE3B5}" type="slidenum">
              <a:rPr lang="en-US" smtClean="0"/>
              <a:t>‹#›</a:t>
            </a:fld>
            <a:endParaRPr lang="en-US"/>
          </a:p>
        </p:txBody>
      </p:sp>
      <p:sp>
        <p:nvSpPr>
          <p:cNvPr id="16" name="Footer Placeholder 15"/>
          <p:cNvSpPr>
            <a:spLocks noGrp="1"/>
          </p:cNvSpPr>
          <p:nvPr>
            <p:ph type="ftr" sz="quarter" idx="12"/>
          </p:nvPr>
        </p:nvSpPr>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ripple/>
        <p:sndAc>
          <p:stSnd>
            <p:snd r:embed="rId1" name="camera.wav"/>
          </p:stSnd>
        </p:sndAc>
      </p:transition>
    </mc:Choice>
    <mc:Fallback xmlns="">
      <p:transition spd="slow">
        <p:fade/>
        <p:sndAc>
          <p:stSnd>
            <p:snd r:embed="rId3" name="camera.wav"/>
          </p:stSnd>
        </p:sndAc>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8" name="TextBox 7"/>
          <p:cNvSpPr txBox="1"/>
          <p:nvPr/>
        </p:nvSpPr>
        <p:spPr>
          <a:xfrm>
            <a:off x="5689600" y="4074498"/>
            <a:ext cx="609600" cy="1015663"/>
          </a:xfrm>
          <a:prstGeom prst="rect">
            <a:avLst/>
          </a:prstGeom>
          <a:noFill/>
        </p:spPr>
        <p:txBody>
          <a:bodyPr wrap="square" lIns="0" tIns="0" rIns="0" bIns="0" rtlCol="0" anchor="t"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3" name="Text Placeholder 2"/>
          <p:cNvSpPr>
            <a:spLocks noGrp="1"/>
          </p:cNvSpPr>
          <p:nvPr>
            <p:ph type="body" idx="1"/>
          </p:nvPr>
        </p:nvSpPr>
        <p:spPr>
          <a:xfrm>
            <a:off x="6096000" y="4267368"/>
            <a:ext cx="4978400"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12" name="Date Placeholder 11"/>
          <p:cNvSpPr>
            <a:spLocks noGrp="1"/>
          </p:cNvSpPr>
          <p:nvPr>
            <p:ph type="dt" sz="half" idx="10"/>
          </p:nvPr>
        </p:nvSpPr>
        <p:spPr/>
        <p:txBody>
          <a:bodyPr/>
          <a:lstStyle/>
          <a:p>
            <a:fld id="{6F01E6C4-49F5-453C-986C-DDC39B4D9F56}" type="datetimeFigureOut">
              <a:rPr lang="en-US" smtClean="0"/>
              <a:t>1/3/2023</a:t>
            </a:fld>
            <a:endParaRPr lang="en-US"/>
          </a:p>
        </p:txBody>
      </p:sp>
      <p:sp>
        <p:nvSpPr>
          <p:cNvPr id="13" name="Slide Number Placeholder 12"/>
          <p:cNvSpPr>
            <a:spLocks noGrp="1"/>
          </p:cNvSpPr>
          <p:nvPr>
            <p:ph type="sldNum" sz="quarter" idx="11"/>
          </p:nvPr>
        </p:nvSpPr>
        <p:spPr/>
        <p:txBody>
          <a:bodyPr/>
          <a:lstStyle/>
          <a:p>
            <a:fld id="{C3B14451-1ECB-47B0-92C3-1B68E8DEE3B5}"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
        <p:nvSpPr>
          <p:cNvPr id="4" name="Title 3"/>
          <p:cNvSpPr>
            <a:spLocks noGrp="1"/>
          </p:cNvSpPr>
          <p:nvPr>
            <p:ph type="title"/>
          </p:nvPr>
        </p:nvSpPr>
        <p:spPr>
          <a:xfrm>
            <a:off x="3048000" y="1905000"/>
            <a:ext cx="804672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ar-SA" smtClean="0"/>
              <a:t>انقر لتحرير نمط العنوان الرئيسي</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400">
        <p14:ripple/>
        <p:sndAc>
          <p:stSnd>
            <p:snd r:embed="rId1" name="camera.wav"/>
          </p:stSnd>
        </p:sndAc>
      </p:transition>
    </mc:Choice>
    <mc:Fallback xmlns="">
      <p:transition spd="slow">
        <p:fade/>
        <p:sndAc>
          <p:stSnd>
            <p:snd r:embed="rId3" name="camera.wav"/>
          </p:stSnd>
        </p:sndAc>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6F01E6C4-49F5-453C-986C-DDC39B4D9F56}" type="datetimeFigureOut">
              <a:rPr lang="en-US" smtClean="0"/>
              <a:t>1/3/2023</a:t>
            </a:fld>
            <a:endParaRPr lang="en-US"/>
          </a:p>
        </p:txBody>
      </p:sp>
      <p:sp>
        <p:nvSpPr>
          <p:cNvPr id="9" name="Slide Number Placeholder 8"/>
          <p:cNvSpPr>
            <a:spLocks noGrp="1"/>
          </p:cNvSpPr>
          <p:nvPr>
            <p:ph type="sldNum" sz="quarter" idx="11"/>
          </p:nvPr>
        </p:nvSpPr>
        <p:spPr/>
        <p:txBody>
          <a:bodyPr/>
          <a:lstStyle/>
          <a:p>
            <a:fld id="{C3B14451-1ECB-47B0-92C3-1B68E8DEE3B5}"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
        <p:nvSpPr>
          <p:cNvPr id="11" name="Title 10"/>
          <p:cNvSpPr>
            <a:spLocks noGrp="1"/>
          </p:cNvSpPr>
          <p:nvPr>
            <p:ph type="title"/>
          </p:nvPr>
        </p:nvSpPr>
        <p:spPr/>
        <p:txBody>
          <a:bodyPr/>
          <a:lstStyle/>
          <a:p>
            <a:r>
              <a:rPr lang="ar-SA" smtClean="0"/>
              <a:t>انقر لتحرير نمط العنوان الرئيسي</a:t>
            </a:r>
            <a:endParaRPr lang="en-US" dirty="0"/>
          </a:p>
        </p:txBody>
      </p:sp>
      <p:sp>
        <p:nvSpPr>
          <p:cNvPr id="5" name="Content Placeholder 4"/>
          <p:cNvSpPr>
            <a:spLocks noGrp="1"/>
          </p:cNvSpPr>
          <p:nvPr>
            <p:ph sz="quarter" idx="13"/>
          </p:nvPr>
        </p:nvSpPr>
        <p:spPr>
          <a:xfrm>
            <a:off x="1792224" y="658368"/>
            <a:ext cx="4364736" cy="34290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Content Placeholder 6"/>
          <p:cNvSpPr>
            <a:spLocks noGrp="1"/>
          </p:cNvSpPr>
          <p:nvPr>
            <p:ph sz="quarter" idx="14"/>
          </p:nvPr>
        </p:nvSpPr>
        <p:spPr>
          <a:xfrm>
            <a:off x="6705600" y="658369"/>
            <a:ext cx="4364736" cy="3432175"/>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ripple/>
        <p:sndAc>
          <p:stSnd>
            <p:snd r:embed="rId1" name="camera.wav"/>
          </p:stSnd>
        </p:sndAc>
      </p:transition>
    </mc:Choice>
    <mc:Fallback xmlns="">
      <p:transition spd="slow">
        <p:fade/>
        <p:sndAc>
          <p:stSnd>
            <p:snd r:embed="rId3" name="camera.wav"/>
          </p:stSnd>
        </p:sndAc>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88160" y="661976"/>
            <a:ext cx="4364736"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792224" y="1371600"/>
            <a:ext cx="43688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705600" y="661976"/>
            <a:ext cx="4364736"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6705600" y="1371600"/>
            <a:ext cx="4364736"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3" name="TextBox 12"/>
          <p:cNvSpPr txBox="1"/>
          <p:nvPr/>
        </p:nvSpPr>
        <p:spPr>
          <a:xfrm>
            <a:off x="1408853" y="520192"/>
            <a:ext cx="6096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8" name="TextBox 17"/>
          <p:cNvSpPr txBox="1"/>
          <p:nvPr/>
        </p:nvSpPr>
        <p:spPr>
          <a:xfrm>
            <a:off x="6373707" y="520192"/>
            <a:ext cx="6096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2" name="Title 11"/>
          <p:cNvSpPr>
            <a:spLocks noGrp="1"/>
          </p:cNvSpPr>
          <p:nvPr>
            <p:ph type="title"/>
          </p:nvPr>
        </p:nvSpPr>
        <p:spPr/>
        <p:txBody>
          <a:bodyPr/>
          <a:lstStyle/>
          <a:p>
            <a:r>
              <a:rPr lang="ar-SA" smtClean="0"/>
              <a:t>انقر لتحرير نمط العنوان الرئيسي</a:t>
            </a:r>
            <a:endParaRPr lang="en-US" dirty="0"/>
          </a:p>
        </p:txBody>
      </p:sp>
      <p:sp>
        <p:nvSpPr>
          <p:cNvPr id="14" name="Date Placeholder 13"/>
          <p:cNvSpPr>
            <a:spLocks noGrp="1"/>
          </p:cNvSpPr>
          <p:nvPr>
            <p:ph type="dt" sz="half" idx="10"/>
          </p:nvPr>
        </p:nvSpPr>
        <p:spPr/>
        <p:txBody>
          <a:bodyPr/>
          <a:lstStyle/>
          <a:p>
            <a:fld id="{6F01E6C4-49F5-453C-986C-DDC39B4D9F56}" type="datetimeFigureOut">
              <a:rPr lang="en-US" smtClean="0"/>
              <a:t>1/3/2023</a:t>
            </a:fld>
            <a:endParaRPr lang="en-US"/>
          </a:p>
        </p:txBody>
      </p:sp>
      <p:sp>
        <p:nvSpPr>
          <p:cNvPr id="15" name="Slide Number Placeholder 14"/>
          <p:cNvSpPr>
            <a:spLocks noGrp="1"/>
          </p:cNvSpPr>
          <p:nvPr>
            <p:ph type="sldNum" sz="quarter" idx="11"/>
          </p:nvPr>
        </p:nvSpPr>
        <p:spPr/>
        <p:txBody>
          <a:bodyPr/>
          <a:lstStyle/>
          <a:p>
            <a:fld id="{C3B14451-1ECB-47B0-92C3-1B68E8DEE3B5}" type="slidenum">
              <a:rPr lang="en-US" smtClean="0"/>
              <a:t>‹#›</a:t>
            </a:fld>
            <a:endParaRPr lang="en-US"/>
          </a:p>
        </p:txBody>
      </p:sp>
      <p:sp>
        <p:nvSpPr>
          <p:cNvPr id="16" name="Footer Placeholder 15"/>
          <p:cNvSpPr>
            <a:spLocks noGrp="1"/>
          </p:cNvSpPr>
          <p:nvPr>
            <p:ph type="ftr" sz="quarter" idx="12"/>
          </p:nvPr>
        </p:nvSpPr>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ripple/>
        <p:sndAc>
          <p:stSnd>
            <p:snd r:embed="rId1" name="camera.wav"/>
          </p:stSnd>
        </p:sndAc>
      </p:transition>
    </mc:Choice>
    <mc:Fallback xmlns="">
      <p:transition spd="slow">
        <p:fade/>
        <p:sndAc>
          <p:stSnd>
            <p:snd r:embed="rId3" name="camera.wav"/>
          </p:stSnd>
        </p:sndAc>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ar-SA" smtClean="0"/>
              <a:t>انقر لتحرير نمط العنوان الرئيسي</a:t>
            </a:r>
            <a:endParaRPr lang="en-US"/>
          </a:p>
        </p:txBody>
      </p:sp>
      <p:sp>
        <p:nvSpPr>
          <p:cNvPr id="7" name="Date Placeholder 6"/>
          <p:cNvSpPr>
            <a:spLocks noGrp="1"/>
          </p:cNvSpPr>
          <p:nvPr>
            <p:ph type="dt" sz="half" idx="10"/>
          </p:nvPr>
        </p:nvSpPr>
        <p:spPr/>
        <p:txBody>
          <a:bodyPr/>
          <a:lstStyle/>
          <a:p>
            <a:fld id="{6F01E6C4-49F5-453C-986C-DDC39B4D9F56}" type="datetimeFigureOut">
              <a:rPr lang="en-US" smtClean="0"/>
              <a:t>1/3/2023</a:t>
            </a:fld>
            <a:endParaRPr lang="en-US"/>
          </a:p>
        </p:txBody>
      </p:sp>
      <p:sp>
        <p:nvSpPr>
          <p:cNvPr id="8" name="Slide Number Placeholder 7"/>
          <p:cNvSpPr>
            <a:spLocks noGrp="1"/>
          </p:cNvSpPr>
          <p:nvPr>
            <p:ph type="sldNum" sz="quarter" idx="11"/>
          </p:nvPr>
        </p:nvSpPr>
        <p:spPr/>
        <p:txBody>
          <a:bodyPr/>
          <a:lstStyle/>
          <a:p>
            <a:fld id="{C3B14451-1ECB-47B0-92C3-1B68E8DEE3B5}"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ripple/>
        <p:sndAc>
          <p:stSnd>
            <p:snd r:embed="rId1" name="camera.wav"/>
          </p:stSnd>
        </p:sndAc>
      </p:transition>
    </mc:Choice>
    <mc:Fallback xmlns="">
      <p:transition spd="slow">
        <p:fade/>
        <p:sndAc>
          <p:stSnd>
            <p:snd r:embed="rId3" name="camera.wav"/>
          </p:stSnd>
        </p:sndAc>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6F01E6C4-49F5-453C-986C-DDC39B4D9F56}" type="datetimeFigureOut">
              <a:rPr lang="en-US" smtClean="0"/>
              <a:t>1/3/2023</a:t>
            </a:fld>
            <a:endParaRPr lang="en-US"/>
          </a:p>
        </p:txBody>
      </p:sp>
      <p:sp>
        <p:nvSpPr>
          <p:cNvPr id="6" name="Slide Number Placeholder 5"/>
          <p:cNvSpPr>
            <a:spLocks noGrp="1"/>
          </p:cNvSpPr>
          <p:nvPr>
            <p:ph type="sldNum" sz="quarter" idx="11"/>
          </p:nvPr>
        </p:nvSpPr>
        <p:spPr/>
        <p:txBody>
          <a:bodyPr/>
          <a:lstStyle/>
          <a:p>
            <a:fld id="{C3B14451-1ECB-47B0-92C3-1B68E8DEE3B5}" type="slidenum">
              <a:rPr lang="en-US" smtClean="0"/>
              <a:t>‹#›</a:t>
            </a:fld>
            <a:endParaRPr lang="en-US"/>
          </a:p>
        </p:txBody>
      </p:sp>
      <p:sp>
        <p:nvSpPr>
          <p:cNvPr id="7" name="Footer Placeholder 6"/>
          <p:cNvSpPr>
            <a:spLocks noGrp="1"/>
          </p:cNvSpPr>
          <p:nvPr>
            <p:ph type="ftr" sz="quarter" idx="12"/>
          </p:nvPr>
        </p:nvSpPr>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ripple/>
        <p:sndAc>
          <p:stSnd>
            <p:snd r:embed="rId1" name="camera.wav"/>
          </p:stSnd>
        </p:sndAc>
      </p:transition>
    </mc:Choice>
    <mc:Fallback xmlns="">
      <p:transition spd="slow">
        <p:fade/>
        <p:sndAc>
          <p:stSnd>
            <p:snd r:embed="rId3" name="camera.wav"/>
          </p:stSnd>
        </p:sndAc>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9" name="TextBox 8"/>
          <p:cNvSpPr txBox="1"/>
          <p:nvPr/>
        </p:nvSpPr>
        <p:spPr>
          <a:xfrm>
            <a:off x="7105227" y="1774588"/>
            <a:ext cx="609600" cy="1231106"/>
          </a:xfrm>
          <a:prstGeom prst="rect">
            <a:avLst/>
          </a:prstGeom>
          <a:noFill/>
        </p:spPr>
        <p:txBody>
          <a:bodyPr wrap="square" lIns="0" tIns="0" rIns="0" bIns="0" rtlCol="0" anchor="t" anchorCtr="0">
            <a:spAutoFit/>
          </a:bodyPr>
          <a:lstStyle/>
          <a:p>
            <a:r>
              <a:rPr lang="en-US" sz="8000" dirty="0" smtClean="0">
                <a:effectLst>
                  <a:outerShdw blurRad="38100" dist="38100" dir="2700000" algn="tl">
                    <a:srgbClr val="000000">
                      <a:alpha val="43137"/>
                    </a:srgbClr>
                  </a:outerShdw>
                </a:effectLst>
                <a:latin typeface="+mn-lt"/>
              </a:rPr>
              <a:t>{</a:t>
            </a:r>
            <a:endParaRPr lang="en-US" sz="8000" dirty="0">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1117600" y="685801"/>
            <a:ext cx="5791200"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620000" y="685801"/>
            <a:ext cx="34544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15" name="Date Placeholder 14"/>
          <p:cNvSpPr>
            <a:spLocks noGrp="1"/>
          </p:cNvSpPr>
          <p:nvPr>
            <p:ph type="dt" sz="half" idx="10"/>
          </p:nvPr>
        </p:nvSpPr>
        <p:spPr/>
        <p:txBody>
          <a:bodyPr/>
          <a:lstStyle/>
          <a:p>
            <a:fld id="{6F01E6C4-49F5-453C-986C-DDC39B4D9F56}" type="datetimeFigureOut">
              <a:rPr lang="en-US" smtClean="0"/>
              <a:t>1/3/2023</a:t>
            </a:fld>
            <a:endParaRPr lang="en-US"/>
          </a:p>
        </p:txBody>
      </p:sp>
      <p:sp>
        <p:nvSpPr>
          <p:cNvPr id="16" name="Slide Number Placeholder 15"/>
          <p:cNvSpPr>
            <a:spLocks noGrp="1"/>
          </p:cNvSpPr>
          <p:nvPr>
            <p:ph type="sldNum" sz="quarter" idx="11"/>
          </p:nvPr>
        </p:nvSpPr>
        <p:spPr/>
        <p:txBody>
          <a:bodyPr/>
          <a:lstStyle/>
          <a:p>
            <a:fld id="{C3B14451-1ECB-47B0-92C3-1B68E8DEE3B5}"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
        <p:nvSpPr>
          <p:cNvPr id="18" name="Title 17"/>
          <p:cNvSpPr>
            <a:spLocks noGrp="1"/>
          </p:cNvSpPr>
          <p:nvPr>
            <p:ph type="title"/>
          </p:nvPr>
        </p:nvSpPr>
        <p:spPr/>
        <p:txBody>
          <a:bodyPr/>
          <a:lstStyle/>
          <a:p>
            <a:r>
              <a:rPr lang="ar-SA" smtClean="0"/>
              <a:t>انقر لتحرير نمط العنوان الرئيسي</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400">
        <p14:ripple/>
        <p:sndAc>
          <p:stSnd>
            <p:snd r:embed="rId1" name="camera.wav"/>
          </p:stSnd>
        </p:sndAc>
      </p:transition>
    </mc:Choice>
    <mc:Fallback xmlns="">
      <p:transition spd="slow">
        <p:fade/>
        <p:sndAc>
          <p:stSnd>
            <p:snd r:embed="rId3" name="camera.wav"/>
          </p:stSnd>
        </p:sndAc>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625600" y="612776"/>
            <a:ext cx="89408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a:p>
        </p:txBody>
      </p:sp>
      <p:sp>
        <p:nvSpPr>
          <p:cNvPr id="4" name="Text Placeholder 3"/>
          <p:cNvSpPr>
            <a:spLocks noGrp="1"/>
          </p:cNvSpPr>
          <p:nvPr>
            <p:ph type="body" sz="half" idx="2"/>
          </p:nvPr>
        </p:nvSpPr>
        <p:spPr>
          <a:xfrm>
            <a:off x="3657600" y="3453047"/>
            <a:ext cx="6705600"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9" name="TextBox 8"/>
          <p:cNvSpPr txBox="1"/>
          <p:nvPr/>
        </p:nvSpPr>
        <p:spPr>
          <a:xfrm>
            <a:off x="3247136" y="3331464"/>
            <a:ext cx="6096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sp>
        <p:nvSpPr>
          <p:cNvPr id="13" name="Date Placeholder 12"/>
          <p:cNvSpPr>
            <a:spLocks noGrp="1"/>
          </p:cNvSpPr>
          <p:nvPr>
            <p:ph type="dt" sz="half" idx="10"/>
          </p:nvPr>
        </p:nvSpPr>
        <p:spPr/>
        <p:txBody>
          <a:bodyPr/>
          <a:lstStyle/>
          <a:p>
            <a:fld id="{6F01E6C4-49F5-453C-986C-DDC39B4D9F56}" type="datetimeFigureOut">
              <a:rPr lang="en-US" smtClean="0"/>
              <a:t>1/3/2023</a:t>
            </a:fld>
            <a:endParaRPr lang="en-US"/>
          </a:p>
        </p:txBody>
      </p:sp>
      <p:sp>
        <p:nvSpPr>
          <p:cNvPr id="14" name="Slide Number Placeholder 13"/>
          <p:cNvSpPr>
            <a:spLocks noGrp="1"/>
          </p:cNvSpPr>
          <p:nvPr>
            <p:ph type="sldNum" sz="quarter" idx="11"/>
          </p:nvPr>
        </p:nvSpPr>
        <p:spPr/>
        <p:txBody>
          <a:bodyPr/>
          <a:lstStyle/>
          <a:p>
            <a:fld id="{C3B14451-1ECB-47B0-92C3-1B68E8DEE3B5}" type="slidenum">
              <a:rPr lang="en-US" smtClean="0"/>
              <a:t>‹#›</a:t>
            </a:fld>
            <a:endParaRPr lang="en-US"/>
          </a:p>
        </p:txBody>
      </p:sp>
      <p:sp>
        <p:nvSpPr>
          <p:cNvPr id="15" name="Footer Placeholder 14"/>
          <p:cNvSpPr>
            <a:spLocks noGrp="1"/>
          </p:cNvSpPr>
          <p:nvPr>
            <p:ph type="ftr" sz="quarter" idx="12"/>
          </p:nvPr>
        </p:nvSpPr>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ripple/>
        <p:sndAc>
          <p:stSnd>
            <p:snd r:embed="rId1" name="camera.wav"/>
          </p:stSnd>
        </p:sndAc>
      </p:transition>
    </mc:Choice>
    <mc:Fallback xmlns="">
      <p:transition spd="slow">
        <p:fade/>
        <p:sndAc>
          <p:stSnd>
            <p:snd r:embed="rId3" name="camera.wav"/>
          </p:stSnd>
        </p:sndAc>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audio" Target="../media/audio1.wav"/></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rot="19724275">
            <a:off x="1830961" y="1038441"/>
            <a:ext cx="965416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rot="17656910">
            <a:off x="557464" y="419133"/>
            <a:ext cx="5538472" cy="5973945"/>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rot="19724275">
            <a:off x="4370607" y="116855"/>
            <a:ext cx="8639149"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36320" y="4876800"/>
            <a:ext cx="10058400" cy="914400"/>
          </a:xfrm>
          <a:prstGeom prst="rect">
            <a:avLst/>
          </a:prstGeom>
        </p:spPr>
        <p:txBody>
          <a:bodyPr vert="horz" lIns="91440" tIns="45720" rIns="91440" bIns="45720" rtlCol="0" anchor="b">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844800" y="685802"/>
            <a:ext cx="8128000" cy="3657599"/>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8229600" y="6154739"/>
            <a:ext cx="28448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fld id="{6F01E6C4-49F5-453C-986C-DDC39B4D9F56}" type="datetimeFigureOut">
              <a:rPr lang="en-US" smtClean="0"/>
              <a:t>1/3/2023</a:t>
            </a:fld>
            <a:endParaRPr lang="en-US"/>
          </a:p>
        </p:txBody>
      </p:sp>
      <p:sp>
        <p:nvSpPr>
          <p:cNvPr id="5" name="Footer Placeholder 4"/>
          <p:cNvSpPr>
            <a:spLocks noGrp="1"/>
          </p:cNvSpPr>
          <p:nvPr>
            <p:ph type="ftr" sz="quarter" idx="3"/>
          </p:nvPr>
        </p:nvSpPr>
        <p:spPr>
          <a:xfrm>
            <a:off x="1097280" y="6154739"/>
            <a:ext cx="6096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endParaRPr lang="en-US"/>
          </a:p>
        </p:txBody>
      </p:sp>
      <p:sp>
        <p:nvSpPr>
          <p:cNvPr id="6" name="Slide Number Placeholder 5"/>
          <p:cNvSpPr>
            <a:spLocks noGrp="1"/>
          </p:cNvSpPr>
          <p:nvPr>
            <p:ph type="sldNum" sz="quarter" idx="4"/>
          </p:nvPr>
        </p:nvSpPr>
        <p:spPr>
          <a:xfrm>
            <a:off x="1097280" y="5842000"/>
            <a:ext cx="28448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C3B14451-1ECB-47B0-92C3-1B68E8DEE3B5}"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slow" p14:dur="1400">
        <p14:ripple/>
        <p:sndAc>
          <p:stSnd>
            <p:snd r:embed="rId13" name="camera.wav"/>
          </p:stSnd>
        </p:sndAc>
      </p:transition>
    </mc:Choice>
    <mc:Fallback xmlns="">
      <p:transition spd="slow">
        <p:fade/>
        <p:sndAc>
          <p:stSnd>
            <p:snd r:embed="rId14" name="camera.wav"/>
          </p:stSnd>
        </p:sndAc>
      </p:transition>
    </mc:Fallback>
  </mc:AlternateContent>
  <p:timing>
    <p:tnLst>
      <p:par>
        <p:cTn id="1" dur="indefinite" restart="never" nodeType="tmRoot"/>
      </p:par>
    </p:tnLst>
  </p:timing>
  <p:txStyles>
    <p:titleStyle>
      <a:lvl1pPr algn="l" defTabSz="914400" rtl="1"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56032" algn="r" defTabSz="914400" rtl="1"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r" defTabSz="914400" rtl="1"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r" defTabSz="914400" rtl="1"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r" defTabSz="914400" rtl="1"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r" defTabSz="914400" rtl="1"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r" defTabSz="914400" rtl="1"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r" defTabSz="914400" rtl="1"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r" defTabSz="914400" rtl="1"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r" defTabSz="914400" rtl="1"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 Id="rId5" Type="http://schemas.openxmlformats.org/officeDocument/2006/relationships/audio" Target="../media/audio1.wav"/></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audio" Target="../media/audio1.wav"/></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 Id="rId5" Type="http://schemas.openxmlformats.org/officeDocument/2006/relationships/audio" Target="../media/audio1.wav"/></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 Id="rId5" Type="http://schemas.openxmlformats.org/officeDocument/2006/relationships/audio" Target="../media/audio1.wav"/></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audio" Target="../media/audio1.wav"/></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 Id="rId5" Type="http://schemas.openxmlformats.org/officeDocument/2006/relationships/audio" Target="../media/audio1.wav"/></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13151" y="2768252"/>
            <a:ext cx="11269249" cy="3686556"/>
          </a:xfrm>
        </p:spPr>
        <p:txBody>
          <a:bodyPr>
            <a:normAutofit/>
          </a:bodyPr>
          <a:lstStyle/>
          <a:p>
            <a:pPr algn="ctr"/>
            <a:r>
              <a:rPr lang="ar-IQ" sz="6600" dirty="0" smtClean="0">
                <a:solidFill>
                  <a:srgbClr val="FFFF00"/>
                </a:solidFill>
              </a:rPr>
              <a:t>المحاضر</a:t>
            </a:r>
          </a:p>
          <a:p>
            <a:pPr marL="0" algn="ctr">
              <a:lnSpc>
                <a:spcPct val="115000"/>
              </a:lnSpc>
              <a:spcBef>
                <a:spcPts val="0"/>
              </a:spcBef>
              <a:spcAft>
                <a:spcPts val="1000"/>
              </a:spcAft>
            </a:pPr>
            <a:r>
              <a:rPr lang="ar-IQ" sz="6600" dirty="0" smtClean="0">
                <a:solidFill>
                  <a:srgbClr val="FFFF00"/>
                </a:solidFill>
              </a:rPr>
              <a:t>أ.م. </a:t>
            </a:r>
            <a:r>
              <a:rPr lang="ar-IQ" sz="6600" dirty="0" smtClean="0">
                <a:solidFill>
                  <a:srgbClr val="FFFF00"/>
                </a:solidFill>
              </a:rPr>
              <a:t>د </a:t>
            </a:r>
            <a:r>
              <a:rPr lang="ar-SA" sz="6600" dirty="0" smtClean="0">
                <a:solidFill>
                  <a:srgbClr val="FFFF00"/>
                </a:solidFill>
                <a:effectLst/>
                <a:latin typeface="Calibri"/>
                <a:ea typeface="Calibri"/>
                <a:cs typeface="Arial"/>
              </a:rPr>
              <a:t>ايمان </a:t>
            </a:r>
            <a:r>
              <a:rPr lang="ar-SA" sz="6600" dirty="0">
                <a:solidFill>
                  <a:srgbClr val="FFFF00"/>
                </a:solidFill>
                <a:effectLst/>
                <a:latin typeface="Calibri"/>
                <a:ea typeface="Calibri"/>
                <a:cs typeface="Arial"/>
              </a:rPr>
              <a:t>صبيح</a:t>
            </a:r>
            <a:endParaRPr lang="en-US" sz="4800" dirty="0">
              <a:solidFill>
                <a:srgbClr val="FFFF00"/>
              </a:solidFill>
              <a:effectLst/>
              <a:latin typeface="Calibri"/>
              <a:ea typeface="Calibri"/>
              <a:cs typeface="Arial"/>
            </a:endParaRPr>
          </a:p>
          <a:p>
            <a:pPr algn="ctr"/>
            <a:endParaRPr lang="ar-IQ" sz="6600" dirty="0" smtClean="0">
              <a:solidFill>
                <a:srgbClr val="FFFF00"/>
              </a:solidFill>
            </a:endParaRPr>
          </a:p>
        </p:txBody>
      </p:sp>
      <p:sp>
        <p:nvSpPr>
          <p:cNvPr id="2" name="عنوان 1"/>
          <p:cNvSpPr>
            <a:spLocks noGrp="1"/>
          </p:cNvSpPr>
          <p:nvPr>
            <p:ph type="title"/>
          </p:nvPr>
        </p:nvSpPr>
        <p:spPr>
          <a:xfrm>
            <a:off x="520113" y="250520"/>
            <a:ext cx="11102236" cy="2467627"/>
          </a:xfrm>
        </p:spPr>
        <p:txBody>
          <a:bodyPr>
            <a:normAutofit fontScale="90000"/>
          </a:bodyPr>
          <a:lstStyle/>
          <a:p>
            <a:pPr algn="r"/>
            <a:r>
              <a:rPr lang="ar-IQ" sz="3100" b="1" dirty="0" smtClean="0">
                <a:effectLst/>
              </a:rPr>
              <a:t/>
            </a:r>
            <a:br>
              <a:rPr lang="ar-IQ" sz="3100" b="1" dirty="0" smtClean="0">
                <a:effectLst/>
              </a:rPr>
            </a:br>
            <a:r>
              <a:rPr lang="ar-IQ" b="1" dirty="0">
                <a:effectLst/>
              </a:rPr>
              <a:t/>
            </a:r>
            <a:br>
              <a:rPr lang="ar-IQ" b="1" dirty="0">
                <a:effectLst/>
              </a:rPr>
            </a:br>
            <a:r>
              <a:rPr lang="ar-IQ" sz="5400" b="1" dirty="0">
                <a:effectLst/>
              </a:rPr>
              <a:t/>
            </a:r>
            <a:br>
              <a:rPr lang="ar-IQ" sz="5400" b="1" dirty="0">
                <a:effectLst/>
              </a:rPr>
            </a:br>
            <a:r>
              <a:rPr lang="ar-IQ" sz="5400" b="1" dirty="0" smtClean="0">
                <a:effectLst/>
              </a:rPr>
              <a:t/>
            </a:r>
            <a:br>
              <a:rPr lang="ar-IQ" sz="5400" b="1" dirty="0" smtClean="0">
                <a:effectLst/>
              </a:rPr>
            </a:br>
            <a:r>
              <a:rPr lang="ar-IQ" sz="5400" b="1" dirty="0">
                <a:effectLst/>
              </a:rPr>
              <a:t/>
            </a:r>
            <a:br>
              <a:rPr lang="ar-IQ" sz="5400" b="1" dirty="0">
                <a:effectLst/>
              </a:rPr>
            </a:br>
            <a:r>
              <a:rPr lang="ar-IQ" sz="5400" b="1" dirty="0" smtClean="0">
                <a:effectLst/>
              </a:rPr>
              <a:t/>
            </a:r>
            <a:br>
              <a:rPr lang="ar-IQ" sz="5400" b="1" dirty="0" smtClean="0">
                <a:effectLst/>
              </a:rPr>
            </a:br>
            <a:r>
              <a:rPr lang="ar-IQ" sz="5400" b="1" dirty="0">
                <a:effectLst/>
              </a:rPr>
              <a:t/>
            </a:r>
            <a:br>
              <a:rPr lang="ar-IQ" sz="5400" b="1" dirty="0">
                <a:effectLst/>
              </a:rPr>
            </a:br>
            <a:r>
              <a:rPr lang="ar-IQ" sz="5400" b="1" dirty="0" smtClean="0">
                <a:effectLst/>
              </a:rPr>
              <a:t/>
            </a:r>
            <a:br>
              <a:rPr lang="ar-IQ" sz="5400" b="1" dirty="0" smtClean="0">
                <a:effectLst/>
              </a:rPr>
            </a:br>
            <a:r>
              <a:rPr lang="ar-IQ" sz="5400" b="1" dirty="0">
                <a:effectLst/>
              </a:rPr>
              <a:t/>
            </a:r>
            <a:br>
              <a:rPr lang="ar-IQ" sz="5400" b="1" dirty="0">
                <a:effectLst/>
              </a:rPr>
            </a:br>
            <a:r>
              <a:rPr lang="ar-IQ" sz="2700" b="1" dirty="0" smtClean="0">
                <a:effectLst/>
              </a:rPr>
              <a:t>وزارة </a:t>
            </a:r>
            <a:r>
              <a:rPr lang="ar-IQ" sz="2700" b="1" dirty="0">
                <a:effectLst/>
              </a:rPr>
              <a:t>التعليم العالي والبحث العلمي جامعة بغداد</a:t>
            </a:r>
            <a:br>
              <a:rPr lang="ar-IQ" sz="2700" b="1" dirty="0">
                <a:effectLst/>
              </a:rPr>
            </a:br>
            <a:r>
              <a:rPr lang="ar-IQ" sz="2700" b="1" dirty="0" smtClean="0">
                <a:effectLst/>
              </a:rPr>
              <a:t>    كلية </a:t>
            </a:r>
            <a:r>
              <a:rPr lang="ar-IQ" sz="2700" b="1" dirty="0">
                <a:effectLst/>
              </a:rPr>
              <a:t>التربية البدنية وعلوم الرياضة </a:t>
            </a:r>
            <a:r>
              <a:rPr lang="ar-IQ" sz="2700" b="1" dirty="0" smtClean="0">
                <a:effectLst/>
              </a:rPr>
              <a:t>للبنات   </a:t>
            </a:r>
            <a:r>
              <a:rPr lang="ar-IQ" sz="2700" b="1" dirty="0" smtClean="0">
                <a:effectLst/>
              </a:rPr>
              <a:t/>
            </a:r>
            <a:br>
              <a:rPr lang="ar-IQ" sz="2700" b="1" dirty="0" smtClean="0">
                <a:effectLst/>
              </a:rPr>
            </a:br>
            <a:r>
              <a:rPr lang="ar-IQ" sz="2700" b="1" dirty="0" smtClean="0">
                <a:effectLst/>
              </a:rPr>
              <a:t>         </a:t>
            </a:r>
            <a:r>
              <a:rPr lang="ar-IQ" b="1" dirty="0" smtClean="0">
                <a:effectLst/>
              </a:rPr>
              <a:t/>
            </a:r>
            <a:br>
              <a:rPr lang="ar-IQ" b="1" dirty="0" smtClean="0">
                <a:effectLst/>
              </a:rPr>
            </a:br>
            <a:r>
              <a:rPr lang="ar-IQ" b="1" dirty="0" smtClean="0">
                <a:effectLst/>
              </a:rPr>
              <a:t>                        </a:t>
            </a:r>
            <a:r>
              <a:rPr lang="ar-IQ" b="1" dirty="0" smtClean="0">
                <a:effectLst/>
              </a:rPr>
              <a:t>        </a:t>
            </a:r>
            <a:r>
              <a:rPr lang="ar-IQ" sz="3600" b="1" dirty="0" smtClean="0">
                <a:effectLst/>
              </a:rPr>
              <a:t>محاضره بعنوان </a:t>
            </a:r>
            <a:br>
              <a:rPr lang="ar-IQ" sz="3600" b="1" dirty="0" smtClean="0">
                <a:effectLst/>
              </a:rPr>
            </a:br>
            <a:r>
              <a:rPr lang="ar-IQ" sz="3600" b="1" dirty="0" smtClean="0">
                <a:effectLst/>
              </a:rPr>
              <a:t>     </a:t>
            </a:r>
            <a:r>
              <a:rPr lang="ar-SA" sz="3600" b="1" dirty="0" smtClean="0">
                <a:effectLst/>
                <a:latin typeface="Calibri"/>
                <a:ea typeface="Calibri"/>
                <a:cs typeface="Arial"/>
              </a:rPr>
              <a:t>الحركات </a:t>
            </a:r>
            <a:r>
              <a:rPr lang="ar-SA" sz="3600" b="1" dirty="0">
                <a:effectLst/>
                <a:latin typeface="Calibri"/>
                <a:ea typeface="Calibri"/>
                <a:cs typeface="Arial"/>
              </a:rPr>
              <a:t>الاساسية ضمن المستويات العمرية وتطورها من خلال البعد الزمني</a:t>
            </a:r>
            <a:endParaRPr lang="ar-SA" sz="36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0113" y="469575"/>
            <a:ext cx="1401762" cy="2541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99704900"/>
      </p:ext>
    </p:extLst>
  </p:cSld>
  <p:clrMapOvr>
    <a:masterClrMapping/>
  </p:clrMapOvr>
  <mc:AlternateContent xmlns:mc="http://schemas.openxmlformats.org/markup-compatibility/2006" xmlns:p14="http://schemas.microsoft.com/office/powerpoint/2010/main">
    <mc:Choice Requires="p14">
      <p:transition spd="slow" p14:dur="1400">
        <p14:ripple/>
        <p:sndAc>
          <p:stSnd>
            <p:snd r:embed="rId2" name="camera.wav"/>
          </p:stSnd>
        </p:sndAc>
      </p:transition>
    </mc:Choice>
    <mc:Fallback xmlns="">
      <p:transition spd="slow">
        <p:fade/>
        <p:sndAc>
          <p:stSnd>
            <p:snd r:embed="rId5" name="camera.wav"/>
          </p:stSnd>
        </p:sndAc>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خطط انسيابي: شريط مثقب 1"/>
          <p:cNvSpPr/>
          <p:nvPr/>
        </p:nvSpPr>
        <p:spPr>
          <a:xfrm>
            <a:off x="3594968" y="2434057"/>
            <a:ext cx="4371583" cy="3671630"/>
          </a:xfrm>
          <a:prstGeom prst="flowChartPunchedTape">
            <a:avLst/>
          </a:prstGeom>
          <a:solidFill>
            <a:srgbClr val="FFFF00"/>
          </a:solidFill>
          <a:ln>
            <a:solidFill>
              <a:srgbClr val="FF0000"/>
            </a:solid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IQ" sz="4400" b="1" dirty="0" smtClean="0">
                <a:ln w="18000">
                  <a:solidFill>
                    <a:schemeClr val="bg1"/>
                  </a:solidFill>
                  <a:prstDash val="solid"/>
                  <a:miter lim="800000"/>
                </a:ln>
                <a:noFill/>
                <a:effectLst>
                  <a:outerShdw blurRad="25500" dist="23000" dir="7020000" algn="tl">
                    <a:srgbClr val="000000">
                      <a:alpha val="50000"/>
                    </a:srgbClr>
                  </a:outerShdw>
                </a:effectLst>
              </a:rPr>
              <a:t>شكراً على أصغائكم</a:t>
            </a:r>
            <a:endParaRPr lang="ar-SA" sz="4400" b="1" dirty="0">
              <a:ln w="18000">
                <a:solidFill>
                  <a:schemeClr val="bg1"/>
                </a:solidFill>
                <a:prstDash val="solid"/>
                <a:miter lim="800000"/>
              </a:ln>
              <a:noFill/>
              <a:effectLst>
                <a:outerShdw blurRad="25500" dist="23000" dir="7020000" algn="tl">
                  <a:srgbClr val="000000">
                    <a:alpha val="50000"/>
                  </a:srgbClr>
                </a:outerShdw>
              </a:effectLst>
            </a:endParaRPr>
          </a:p>
        </p:txBody>
      </p:sp>
    </p:spTree>
    <p:extLst>
      <p:ext uri="{BB962C8B-B14F-4D97-AF65-F5344CB8AC3E}">
        <p14:creationId xmlns:p14="http://schemas.microsoft.com/office/powerpoint/2010/main" val="3339319595"/>
      </p:ext>
    </p:extLst>
  </p:cSld>
  <p:clrMapOvr>
    <a:masterClrMapping/>
  </p:clrMapOvr>
  <mc:AlternateContent xmlns:mc="http://schemas.openxmlformats.org/markup-compatibility/2006" xmlns:p14="http://schemas.microsoft.com/office/powerpoint/2010/main">
    <mc:Choice Requires="p14">
      <p:transition spd="slow" p14:dur="1400">
        <p14:ripple/>
        <p:sndAc>
          <p:stSnd>
            <p:snd r:embed="rId2" name="camera.wav"/>
          </p:stSnd>
        </p:sndAc>
      </p:transition>
    </mc:Choice>
    <mc:Fallback xmlns="">
      <p:transition spd="slow">
        <p:fade/>
        <p:sndAc>
          <p:stSnd>
            <p:snd r:embed="rId3" name="camera.wav"/>
          </p:stSnd>
        </p:sndAc>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200417" y="163773"/>
            <a:ext cx="11809614" cy="4963410"/>
          </a:xfrm>
          <a:prstGeom prst="rect">
            <a:avLst/>
          </a:prstGeom>
          <a:noFill/>
          <a:ln>
            <a:noFill/>
          </a:ln>
        </p:spPr>
        <p:txBody>
          <a:bodyPr wrap="square" rtlCol="0">
            <a:spAutoFit/>
          </a:bodyPr>
          <a:lstStyle/>
          <a:p>
            <a:pPr algn="ctr">
              <a:lnSpc>
                <a:spcPct val="115000"/>
              </a:lnSpc>
              <a:spcAft>
                <a:spcPts val="1000"/>
              </a:spcAft>
            </a:pPr>
            <a:r>
              <a:rPr lang="ar-SA" sz="4400" b="1" dirty="0">
                <a:solidFill>
                  <a:srgbClr val="FF0000"/>
                </a:solidFill>
                <a:latin typeface="Calibri"/>
                <a:ea typeface="Calibri"/>
                <a:cs typeface="Arial"/>
              </a:rPr>
              <a:t>الحركات الاساسية ضمن المستويات العمرية وتطورها من خلال البعد </a:t>
            </a:r>
            <a:r>
              <a:rPr lang="ar-SA" sz="4400" b="1" dirty="0" smtClean="0">
                <a:solidFill>
                  <a:srgbClr val="FF0000"/>
                </a:solidFill>
                <a:latin typeface="Calibri"/>
                <a:ea typeface="Calibri"/>
                <a:cs typeface="Arial"/>
              </a:rPr>
              <a:t>الزمني</a:t>
            </a:r>
            <a:endParaRPr lang="en-US" sz="2000" dirty="0">
              <a:latin typeface="Calibri"/>
              <a:ea typeface="Calibri"/>
              <a:cs typeface="Arial"/>
            </a:endParaRPr>
          </a:p>
          <a:p>
            <a:pPr algn="r">
              <a:lnSpc>
                <a:spcPct val="115000"/>
              </a:lnSpc>
              <a:spcAft>
                <a:spcPts val="1000"/>
              </a:spcAft>
            </a:pPr>
            <a:r>
              <a:rPr lang="ar-SA" sz="3600" dirty="0">
                <a:latin typeface="Calibri"/>
                <a:ea typeface="Calibri"/>
                <a:cs typeface="Arial"/>
              </a:rPr>
              <a:t>ان تطور الحركات الاساسية مرتبط بالتطور الحركي للطفل، وتاريخيا اهتم العلماء في مجال التطور الحركي خلال المرحلة العمرية وتبدأ من بدء حركة الجنين وصولا الى نهاية فترة المراهقة. ولكن الاهتمام بدراسة الانسان وكيفية تطور المهارات الحركية لديه خلال البعد الزمني وخصوصا في المجال الرياضي له اهمية كبيرة في التطور الحاصل في الرياضة على مستوى العالمي .</a:t>
            </a:r>
            <a:r>
              <a:rPr lang="ar-SA" sz="3200" dirty="0">
                <a:latin typeface="Calibri"/>
                <a:ea typeface="Calibri"/>
                <a:cs typeface="Arial"/>
              </a:rPr>
              <a:t> </a:t>
            </a:r>
            <a:endParaRPr lang="en-US" sz="2000" dirty="0">
              <a:effectLst/>
              <a:latin typeface="Calibri"/>
              <a:ea typeface="Calibri"/>
              <a:cs typeface="Arial"/>
            </a:endParaRPr>
          </a:p>
        </p:txBody>
      </p:sp>
    </p:spTree>
    <p:extLst>
      <p:ext uri="{BB962C8B-B14F-4D97-AF65-F5344CB8AC3E}">
        <p14:creationId xmlns:p14="http://schemas.microsoft.com/office/powerpoint/2010/main" val="1592664156"/>
      </p:ext>
    </p:extLst>
  </p:cSld>
  <p:clrMapOvr>
    <a:masterClrMapping/>
  </p:clrMapOvr>
  <mc:AlternateContent xmlns:mc="http://schemas.openxmlformats.org/markup-compatibility/2006" xmlns:p14="http://schemas.microsoft.com/office/powerpoint/2010/main">
    <mc:Choice Requires="p14">
      <p:transition spd="slow" p14:dur="1400">
        <p14:ripple/>
        <p:sndAc>
          <p:stSnd>
            <p:snd r:embed="rId3" name="camera.wav"/>
          </p:stSnd>
        </p:sndAc>
      </p:transition>
    </mc:Choice>
    <mc:Fallback xmlns="">
      <p:transition spd="slow">
        <p:fade/>
        <p:sndAc>
          <p:stSnd>
            <p:snd r:embed="rId5" name="camera.wav"/>
          </p:stSnd>
        </p:sndAc>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75782" y="688932"/>
            <a:ext cx="11599100" cy="954107"/>
          </a:xfrm>
          <a:prstGeom prst="rect">
            <a:avLst/>
          </a:prstGeom>
        </p:spPr>
        <p:txBody>
          <a:bodyPr wrap="square">
            <a:spAutoFit/>
          </a:bodyPr>
          <a:lstStyle/>
          <a:p>
            <a:pPr marL="457200" marR="0" algn="r" rtl="1">
              <a:spcBef>
                <a:spcPts val="0"/>
              </a:spcBef>
              <a:spcAft>
                <a:spcPts val="0"/>
              </a:spcAft>
            </a:pPr>
            <a:r>
              <a:rPr lang="en-US" sz="2800" b="1" dirty="0">
                <a:solidFill>
                  <a:srgbClr val="FFFF00"/>
                </a:solidFill>
                <a:latin typeface="Calibri"/>
                <a:ea typeface="Calibri"/>
                <a:cs typeface="Arial"/>
              </a:rPr>
              <a:t> </a:t>
            </a:r>
            <a:endParaRPr lang="en-US" sz="1600" dirty="0">
              <a:solidFill>
                <a:srgbClr val="FFFF00"/>
              </a:solidFill>
              <a:latin typeface="Calibri"/>
              <a:ea typeface="Calibri"/>
              <a:cs typeface="Arial"/>
            </a:endParaRPr>
          </a:p>
          <a:p>
            <a:pPr algn="r" rtl="1"/>
            <a:r>
              <a:rPr lang="ar-IQ" sz="2800" b="1" dirty="0">
                <a:solidFill>
                  <a:srgbClr val="1F4E79"/>
                </a:solidFill>
                <a:latin typeface="Calibri"/>
                <a:ea typeface="Calibri"/>
                <a:cs typeface="Arial"/>
              </a:rPr>
              <a:t> </a:t>
            </a:r>
            <a:endParaRPr lang="en-US" sz="1600" dirty="0">
              <a:effectLst/>
              <a:latin typeface="Calibri"/>
              <a:ea typeface="Calibri"/>
              <a:cs typeface="Arial"/>
            </a:endParaRPr>
          </a:p>
        </p:txBody>
      </p:sp>
      <p:sp>
        <p:nvSpPr>
          <p:cNvPr id="3" name="مستطيل 2"/>
          <p:cNvSpPr/>
          <p:nvPr/>
        </p:nvSpPr>
        <p:spPr>
          <a:xfrm>
            <a:off x="212942" y="388307"/>
            <a:ext cx="11761939" cy="5781583"/>
          </a:xfrm>
          <a:prstGeom prst="rect">
            <a:avLst/>
          </a:prstGeom>
        </p:spPr>
        <p:txBody>
          <a:bodyPr wrap="square">
            <a:spAutoFit/>
          </a:bodyPr>
          <a:lstStyle/>
          <a:p>
            <a:pPr algn="ctr">
              <a:lnSpc>
                <a:spcPct val="115000"/>
              </a:lnSpc>
              <a:spcAft>
                <a:spcPts val="1000"/>
              </a:spcAft>
            </a:pPr>
            <a:r>
              <a:rPr lang="ar-SA" sz="3600" b="1" dirty="0">
                <a:latin typeface="Calibri"/>
                <a:ea typeface="Calibri"/>
                <a:cs typeface="Arial"/>
              </a:rPr>
              <a:t>ان دراسة التطور الحركي </a:t>
            </a:r>
            <a:r>
              <a:rPr lang="ar-SA" sz="3600" b="1" dirty="0" smtClean="0">
                <a:latin typeface="Calibri"/>
                <a:ea typeface="Calibri"/>
                <a:cs typeface="Arial"/>
              </a:rPr>
              <a:t>للأطفال </a:t>
            </a:r>
            <a:r>
              <a:rPr lang="ar-SA" sz="3600" b="1" dirty="0">
                <a:latin typeface="Calibri"/>
                <a:ea typeface="Calibri"/>
                <a:cs typeface="Arial"/>
              </a:rPr>
              <a:t>اوجدت معلومات دقيقة حول التطور </a:t>
            </a:r>
            <a:r>
              <a:rPr lang="ar-SA" sz="3600" b="1" dirty="0" smtClean="0">
                <a:latin typeface="Calibri"/>
                <a:ea typeface="Calibri"/>
                <a:cs typeface="Arial"/>
              </a:rPr>
              <a:t>الحركي</a:t>
            </a:r>
            <a:r>
              <a:rPr lang="en-US" dirty="0">
                <a:latin typeface="Calibri"/>
                <a:ea typeface="Calibri"/>
                <a:cs typeface="Arial"/>
              </a:rPr>
              <a:t> </a:t>
            </a:r>
            <a:endParaRPr lang="en-US" sz="1200" dirty="0">
              <a:latin typeface="Calibri"/>
              <a:ea typeface="Calibri"/>
              <a:cs typeface="Arial"/>
            </a:endParaRPr>
          </a:p>
          <a:p>
            <a:pPr algn="r">
              <a:lnSpc>
                <a:spcPct val="115000"/>
              </a:lnSpc>
              <a:spcAft>
                <a:spcPts val="1000"/>
              </a:spcAft>
            </a:pPr>
            <a:r>
              <a:rPr lang="ar-SA" sz="2800" dirty="0">
                <a:solidFill>
                  <a:srgbClr val="FFFF00"/>
                </a:solidFill>
                <a:latin typeface="Calibri"/>
                <a:ea typeface="Calibri"/>
                <a:cs typeface="Arial"/>
              </a:rPr>
              <a:t>1 - التطور التدريجي والطبيعي للمهارات الاساسية عند الانسان التي تظهر نتيجة التفاعل بين النضوج </a:t>
            </a:r>
            <a:r>
              <a:rPr lang="ar-SA" sz="2800" dirty="0" smtClean="0">
                <a:solidFill>
                  <a:srgbClr val="FFFF00"/>
                </a:solidFill>
                <a:latin typeface="Calibri"/>
                <a:ea typeface="Calibri"/>
                <a:cs typeface="Arial"/>
              </a:rPr>
              <a:t>البيولوجي </a:t>
            </a:r>
            <a:r>
              <a:rPr lang="ar-SA" sz="2800" dirty="0">
                <a:solidFill>
                  <a:srgbClr val="FFFF00"/>
                </a:solidFill>
                <a:latin typeface="Calibri"/>
                <a:ea typeface="Calibri"/>
                <a:cs typeface="Arial"/>
              </a:rPr>
              <a:t>ومؤثرات المحيط الخارجي </a:t>
            </a:r>
            <a:r>
              <a:rPr lang="ar-SA" sz="2800" dirty="0" smtClean="0">
                <a:solidFill>
                  <a:srgbClr val="FFFF00"/>
                </a:solidFill>
                <a:latin typeface="Calibri"/>
                <a:ea typeface="Calibri"/>
                <a:cs typeface="Arial"/>
              </a:rPr>
              <a:t>.</a:t>
            </a:r>
            <a:endParaRPr lang="en-US" sz="2800" dirty="0" smtClean="0">
              <a:solidFill>
                <a:srgbClr val="FFFF00"/>
              </a:solidFill>
              <a:latin typeface="Calibri"/>
              <a:ea typeface="Calibri"/>
              <a:cs typeface="Arial"/>
            </a:endParaRPr>
          </a:p>
          <a:p>
            <a:pPr algn="r">
              <a:lnSpc>
                <a:spcPct val="115000"/>
              </a:lnSpc>
              <a:spcAft>
                <a:spcPts val="1000"/>
              </a:spcAft>
            </a:pPr>
            <a:r>
              <a:rPr lang="en-US" sz="2800" dirty="0">
                <a:solidFill>
                  <a:srgbClr val="FFFF00"/>
                </a:solidFill>
                <a:latin typeface="Calibri"/>
                <a:ea typeface="Calibri"/>
                <a:cs typeface="Arial"/>
              </a:rPr>
              <a:t> </a:t>
            </a:r>
          </a:p>
          <a:p>
            <a:pPr algn="r">
              <a:lnSpc>
                <a:spcPct val="115000"/>
              </a:lnSpc>
              <a:spcAft>
                <a:spcPts val="1000"/>
              </a:spcAft>
            </a:pPr>
            <a:r>
              <a:rPr lang="ar-SA" sz="2800" dirty="0">
                <a:solidFill>
                  <a:srgbClr val="FFFF00"/>
                </a:solidFill>
                <a:latin typeface="Calibri"/>
                <a:ea typeface="Calibri"/>
                <a:cs typeface="Arial"/>
              </a:rPr>
              <a:t>2- الفروق الفردية في معدلات تطور بعض المهارات الحركية مقارنة بين التطور المبكر والتطور المتأخر </a:t>
            </a:r>
            <a:r>
              <a:rPr lang="ar-SA" sz="2800" dirty="0" smtClean="0">
                <a:solidFill>
                  <a:srgbClr val="FFFF00"/>
                </a:solidFill>
                <a:latin typeface="Calibri"/>
                <a:ea typeface="Calibri"/>
                <a:cs typeface="Arial"/>
              </a:rPr>
              <a:t>لأطفال </a:t>
            </a:r>
            <a:r>
              <a:rPr lang="ar-SA" sz="2800" dirty="0">
                <a:solidFill>
                  <a:srgbClr val="FFFF00"/>
                </a:solidFill>
                <a:latin typeface="Calibri"/>
                <a:ea typeface="Calibri"/>
                <a:cs typeface="Arial"/>
              </a:rPr>
              <a:t>بالعمر نفسه.</a:t>
            </a:r>
            <a:endParaRPr lang="en-US" sz="2800" dirty="0">
              <a:solidFill>
                <a:srgbClr val="FFFF00"/>
              </a:solidFill>
              <a:latin typeface="Calibri"/>
              <a:ea typeface="Calibri"/>
              <a:cs typeface="Arial"/>
            </a:endParaRPr>
          </a:p>
          <a:p>
            <a:pPr algn="r">
              <a:lnSpc>
                <a:spcPct val="115000"/>
              </a:lnSpc>
              <a:spcAft>
                <a:spcPts val="1000"/>
              </a:spcAft>
            </a:pPr>
            <a:r>
              <a:rPr lang="en-US" sz="2800" dirty="0">
                <a:solidFill>
                  <a:srgbClr val="FFFF00"/>
                </a:solidFill>
                <a:latin typeface="Calibri"/>
                <a:ea typeface="Calibri"/>
                <a:cs typeface="Arial"/>
              </a:rPr>
              <a:t> </a:t>
            </a:r>
          </a:p>
          <a:p>
            <a:pPr algn="r">
              <a:lnSpc>
                <a:spcPct val="115000"/>
              </a:lnSpc>
              <a:spcAft>
                <a:spcPts val="1000"/>
              </a:spcAft>
            </a:pPr>
            <a:r>
              <a:rPr lang="ar-SA" sz="2800" dirty="0">
                <a:solidFill>
                  <a:srgbClr val="FFFF00"/>
                </a:solidFill>
                <a:latin typeface="Calibri"/>
                <a:ea typeface="Calibri"/>
                <a:cs typeface="Arial"/>
              </a:rPr>
              <a:t>3- دراسة الانحراف عن المعدلات الطبيعية عند بعض الاطفال الخواص الذين يعانون من بعض الاصابات والامراض مثل الشلل الدماغي وحملة اعرض داون .</a:t>
            </a:r>
            <a:endParaRPr lang="en-US" sz="2800" dirty="0">
              <a:solidFill>
                <a:srgbClr val="FFFF00"/>
              </a:solidFill>
              <a:latin typeface="Calibri"/>
              <a:ea typeface="Calibri"/>
              <a:cs typeface="Arial"/>
            </a:endParaRPr>
          </a:p>
          <a:p>
            <a:pPr algn="r">
              <a:lnSpc>
                <a:spcPct val="115000"/>
              </a:lnSpc>
              <a:spcAft>
                <a:spcPts val="1000"/>
              </a:spcAft>
            </a:pPr>
            <a:r>
              <a:rPr lang="en-US" dirty="0">
                <a:latin typeface="Calibri"/>
                <a:ea typeface="Calibri"/>
                <a:cs typeface="Arial"/>
              </a:rPr>
              <a:t> </a:t>
            </a:r>
            <a:endParaRPr lang="en-US" sz="1200" dirty="0">
              <a:effectLst/>
              <a:latin typeface="Calibri"/>
              <a:ea typeface="Calibri"/>
              <a:cs typeface="Arial"/>
            </a:endParaRPr>
          </a:p>
        </p:txBody>
      </p:sp>
    </p:spTree>
    <p:extLst>
      <p:ext uri="{BB962C8B-B14F-4D97-AF65-F5344CB8AC3E}">
        <p14:creationId xmlns:p14="http://schemas.microsoft.com/office/powerpoint/2010/main" val="2734368093"/>
      </p:ext>
    </p:extLst>
  </p:cSld>
  <p:clrMapOvr>
    <a:masterClrMapping/>
  </p:clrMapOvr>
  <mc:AlternateContent xmlns:mc="http://schemas.openxmlformats.org/markup-compatibility/2006" xmlns:p14="http://schemas.microsoft.com/office/powerpoint/2010/main">
    <mc:Choice Requires="p14">
      <p:transition spd="slow" p14:dur="1400">
        <p14:ripple/>
        <p:sndAc>
          <p:stSnd>
            <p:snd r:embed="rId2" name="camera.wav"/>
          </p:stSnd>
        </p:sndAc>
      </p:transition>
    </mc:Choice>
    <mc:Fallback xmlns="">
      <p:transition spd="slow">
        <p:fade/>
        <p:sndAc>
          <p:stSnd>
            <p:snd r:embed="rId3" name="camera.wav"/>
          </p:stSnd>
        </p:sndAc>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مربع نص 8"/>
          <p:cNvSpPr txBox="1"/>
          <p:nvPr/>
        </p:nvSpPr>
        <p:spPr>
          <a:xfrm>
            <a:off x="237996" y="187890"/>
            <a:ext cx="11423736" cy="6299160"/>
          </a:xfrm>
          <a:prstGeom prst="rect">
            <a:avLst/>
          </a:prstGeom>
          <a:noFill/>
        </p:spPr>
        <p:txBody>
          <a:bodyPr wrap="square" rtlCol="0">
            <a:spAutoFit/>
          </a:bodyPr>
          <a:lstStyle/>
          <a:p>
            <a:pPr algn="r">
              <a:lnSpc>
                <a:spcPct val="115000"/>
              </a:lnSpc>
              <a:spcAft>
                <a:spcPts val="1000"/>
              </a:spcAft>
            </a:pPr>
            <a:r>
              <a:rPr lang="ar-SA" sz="3200" b="1" dirty="0">
                <a:latin typeface="Calibri"/>
                <a:ea typeface="Calibri"/>
                <a:cs typeface="Arial"/>
              </a:rPr>
              <a:t>هنا سوف نتطرق الى التغيرات الحاصلة مع الزمن من خلال ثلاث محاور</a:t>
            </a:r>
            <a:r>
              <a:rPr lang="ar-SA" sz="3200" b="1" dirty="0" smtClean="0">
                <a:latin typeface="Calibri"/>
                <a:ea typeface="Calibri"/>
                <a:cs typeface="Arial"/>
              </a:rPr>
              <a:t>:</a:t>
            </a:r>
            <a:r>
              <a:rPr lang="en-US" sz="2800" dirty="0">
                <a:latin typeface="Calibri"/>
                <a:ea typeface="Calibri"/>
                <a:cs typeface="Arial"/>
              </a:rPr>
              <a:t> </a:t>
            </a:r>
          </a:p>
          <a:p>
            <a:pPr algn="r">
              <a:lnSpc>
                <a:spcPct val="115000"/>
              </a:lnSpc>
              <a:spcAft>
                <a:spcPts val="1000"/>
              </a:spcAft>
            </a:pPr>
            <a:r>
              <a:rPr lang="ar-SA" sz="3200" b="1" dirty="0">
                <a:latin typeface="Calibri"/>
                <a:ea typeface="Calibri"/>
                <a:cs typeface="Arial"/>
              </a:rPr>
              <a:t>اولا: التغيرات في الاداء </a:t>
            </a:r>
            <a:r>
              <a:rPr lang="ar-SA" sz="3200" b="1" dirty="0" smtClean="0">
                <a:latin typeface="Calibri"/>
                <a:ea typeface="Calibri"/>
                <a:cs typeface="Arial"/>
              </a:rPr>
              <a:t>الحركي</a:t>
            </a:r>
            <a:r>
              <a:rPr lang="en-US" sz="2800" dirty="0">
                <a:latin typeface="Calibri"/>
                <a:ea typeface="Calibri"/>
                <a:cs typeface="Arial"/>
              </a:rPr>
              <a:t> </a:t>
            </a:r>
          </a:p>
          <a:p>
            <a:pPr algn="r">
              <a:lnSpc>
                <a:spcPct val="115000"/>
              </a:lnSpc>
              <a:spcAft>
                <a:spcPts val="1000"/>
              </a:spcAft>
            </a:pPr>
            <a:r>
              <a:rPr lang="en-US" sz="2800" dirty="0">
                <a:latin typeface="Calibri"/>
                <a:ea typeface="Calibri"/>
                <a:cs typeface="Arial"/>
              </a:rPr>
              <a:t>        </a:t>
            </a:r>
            <a:r>
              <a:rPr lang="ar-SA" sz="2000" b="1" dirty="0">
                <a:solidFill>
                  <a:srgbClr val="FFFF00"/>
                </a:solidFill>
                <a:latin typeface="Calibri"/>
                <a:ea typeface="Calibri"/>
                <a:cs typeface="Arial"/>
              </a:rPr>
              <a:t>ان التحسن الواضح في الحركات الارادية يظهر خلال السنتان الاولى من العمر وان هذا التحسن يتبع مبدأين عامين هما </a:t>
            </a:r>
            <a:r>
              <a:rPr lang="ar-SA" sz="2000" b="1" dirty="0" smtClean="0">
                <a:solidFill>
                  <a:srgbClr val="FFFF00"/>
                </a:solidFill>
                <a:latin typeface="Calibri"/>
                <a:ea typeface="Calibri"/>
                <a:cs typeface="Arial"/>
              </a:rPr>
              <a:t>:</a:t>
            </a:r>
            <a:r>
              <a:rPr lang="ar-SA" sz="2000" b="1" dirty="0">
                <a:solidFill>
                  <a:srgbClr val="FFFF00"/>
                </a:solidFill>
                <a:latin typeface="Calibri"/>
                <a:ea typeface="Calibri"/>
                <a:cs typeface="Arial"/>
              </a:rPr>
              <a:t> </a:t>
            </a:r>
            <a:endParaRPr lang="en-US" sz="2000" b="1" dirty="0">
              <a:solidFill>
                <a:srgbClr val="FFFF00"/>
              </a:solidFill>
              <a:latin typeface="Calibri"/>
              <a:ea typeface="Calibri"/>
              <a:cs typeface="Arial"/>
            </a:endParaRPr>
          </a:p>
          <a:p>
            <a:pPr algn="r">
              <a:lnSpc>
                <a:spcPct val="115000"/>
              </a:lnSpc>
              <a:spcAft>
                <a:spcPts val="1000"/>
              </a:spcAft>
            </a:pPr>
            <a:r>
              <a:rPr lang="ar-SA" sz="2000" b="1" dirty="0">
                <a:solidFill>
                  <a:srgbClr val="FFFF00"/>
                </a:solidFill>
                <a:latin typeface="Calibri"/>
                <a:ea typeface="Calibri"/>
                <a:cs typeface="Arial"/>
              </a:rPr>
              <a:t>1- مبدأ التحسن من الرأس الى القدمين والذي يشترط بان التحسن يبدأ من الراس ثم الرقبة ومن ثم عضلات الذراعين ثم الجذع والرجلين</a:t>
            </a:r>
            <a:r>
              <a:rPr lang="ar-SA" sz="2000" b="1" dirty="0" smtClean="0">
                <a:solidFill>
                  <a:srgbClr val="FFFF00"/>
                </a:solidFill>
                <a:latin typeface="Calibri"/>
                <a:ea typeface="Calibri"/>
                <a:cs typeface="Arial"/>
              </a:rPr>
              <a:t>.</a:t>
            </a:r>
            <a:r>
              <a:rPr lang="ar-SA" sz="2000" b="1" dirty="0">
                <a:solidFill>
                  <a:srgbClr val="FFFF00"/>
                </a:solidFill>
                <a:latin typeface="Calibri"/>
                <a:ea typeface="Calibri"/>
                <a:cs typeface="Arial"/>
              </a:rPr>
              <a:t> </a:t>
            </a:r>
            <a:endParaRPr lang="en-US" sz="2000" b="1" dirty="0">
              <a:solidFill>
                <a:srgbClr val="FFFF00"/>
              </a:solidFill>
              <a:latin typeface="Calibri"/>
              <a:ea typeface="Calibri"/>
              <a:cs typeface="Arial"/>
            </a:endParaRPr>
          </a:p>
          <a:p>
            <a:pPr algn="r">
              <a:lnSpc>
                <a:spcPct val="115000"/>
              </a:lnSpc>
              <a:spcAft>
                <a:spcPts val="1000"/>
              </a:spcAft>
            </a:pPr>
            <a:r>
              <a:rPr lang="ar-SA" sz="2000" b="1" dirty="0">
                <a:solidFill>
                  <a:srgbClr val="FFFF00"/>
                </a:solidFill>
                <a:latin typeface="Calibri"/>
                <a:ea typeface="Calibri"/>
                <a:cs typeface="Arial"/>
              </a:rPr>
              <a:t>2- مبدأ التحسن المحوري والذي يرجح فكرة ان التحسن يبدأ من محور الجسم الداخلي ثم الطبقات وصولا الى سطح الجسم </a:t>
            </a:r>
            <a:r>
              <a:rPr lang="ar-SA" sz="2000" b="1" dirty="0" smtClean="0">
                <a:solidFill>
                  <a:srgbClr val="FFFF00"/>
                </a:solidFill>
                <a:latin typeface="Calibri"/>
                <a:ea typeface="Calibri"/>
                <a:cs typeface="Arial"/>
              </a:rPr>
              <a:t>الخا</a:t>
            </a:r>
            <a:r>
              <a:rPr lang="ar-IQ" sz="2000" b="1" dirty="0">
                <a:solidFill>
                  <a:srgbClr val="FFFF00"/>
                </a:solidFill>
                <a:latin typeface="Calibri"/>
                <a:ea typeface="Calibri"/>
                <a:cs typeface="Arial"/>
              </a:rPr>
              <a:t>ر</a:t>
            </a:r>
            <a:r>
              <a:rPr lang="ar-SA" sz="2000" b="1" dirty="0" smtClean="0">
                <a:solidFill>
                  <a:srgbClr val="FFFF00"/>
                </a:solidFill>
                <a:latin typeface="Calibri"/>
                <a:ea typeface="Calibri"/>
                <a:cs typeface="Arial"/>
              </a:rPr>
              <a:t>جي </a:t>
            </a:r>
            <a:r>
              <a:rPr lang="ar-SA" sz="2000" b="1" dirty="0">
                <a:solidFill>
                  <a:srgbClr val="FFFF00"/>
                </a:solidFill>
                <a:latin typeface="Calibri"/>
                <a:ea typeface="Calibri"/>
                <a:cs typeface="Arial"/>
              </a:rPr>
              <a:t>.</a:t>
            </a:r>
            <a:endParaRPr lang="en-US" sz="2000" b="1" dirty="0">
              <a:solidFill>
                <a:srgbClr val="FFFF00"/>
              </a:solidFill>
              <a:latin typeface="Calibri"/>
              <a:ea typeface="Calibri"/>
              <a:cs typeface="Arial"/>
            </a:endParaRPr>
          </a:p>
          <a:p>
            <a:pPr algn="r">
              <a:lnSpc>
                <a:spcPct val="115000"/>
              </a:lnSpc>
              <a:spcAft>
                <a:spcPts val="1000"/>
              </a:spcAft>
            </a:pPr>
            <a:r>
              <a:rPr lang="ar-SA" sz="2000" b="1" dirty="0">
                <a:solidFill>
                  <a:srgbClr val="FFFF00"/>
                </a:solidFill>
                <a:latin typeface="Calibri"/>
                <a:ea typeface="Calibri"/>
                <a:cs typeface="Arial"/>
              </a:rPr>
              <a:t>عند الولادة تكون ذبذبة العضلات المحورية اوطأ من ذبذبة عضلات الاطراف ونقصد بالذبذبة هي كمية الشد في العضلة, ويظهر واضحا قدرة الطفل على تصليب وشد الاطراف العليا والسفلى, وفي مراحل نضوج الطفل فان هذه العلاقة تعمل بشكل عكسي اذ تزداد ذبذبات العضلات المحورية وبذلك </a:t>
            </a:r>
            <a:r>
              <a:rPr lang="ar-SA" sz="2000" b="1" dirty="0" smtClean="0">
                <a:solidFill>
                  <a:srgbClr val="FFFF00"/>
                </a:solidFill>
                <a:latin typeface="Calibri"/>
                <a:ea typeface="Calibri"/>
                <a:cs typeface="Arial"/>
              </a:rPr>
              <a:t>يتمكن </a:t>
            </a:r>
            <a:r>
              <a:rPr lang="ar-SA" sz="2000" b="1" dirty="0">
                <a:solidFill>
                  <a:srgbClr val="FFFF00"/>
                </a:solidFill>
                <a:latin typeface="Calibri"/>
                <a:ea typeface="Calibri"/>
                <a:cs typeface="Arial"/>
              </a:rPr>
              <a:t>الطفل من سحب نفسه والارتكاز على اثاث البيت. وفي الشهر 11 يقف لوحده بشكل حر. </a:t>
            </a:r>
            <a:endParaRPr lang="en-US" sz="2000" b="1" dirty="0">
              <a:solidFill>
                <a:srgbClr val="FFFF00"/>
              </a:solidFill>
              <a:latin typeface="Calibri"/>
              <a:ea typeface="Calibri"/>
              <a:cs typeface="Arial"/>
            </a:endParaRPr>
          </a:p>
          <a:p>
            <a:pPr algn="r">
              <a:lnSpc>
                <a:spcPct val="115000"/>
              </a:lnSpc>
              <a:spcAft>
                <a:spcPts val="1000"/>
              </a:spcAft>
            </a:pPr>
            <a:r>
              <a:rPr lang="ar-SA" sz="2000" b="1" dirty="0">
                <a:solidFill>
                  <a:srgbClr val="FFFF00"/>
                </a:solidFill>
                <a:latin typeface="Calibri"/>
                <a:ea typeface="Calibri"/>
                <a:cs typeface="Arial"/>
              </a:rPr>
              <a:t>تساعد على انتصاب القامة, اما الذبذبات الطرفية فتقل لتساعد على زيادة السيطرة في حركة الاطراف, ولغرض انتصاب قامة الطفل والوقوف. فانه يمر بمراحل عدة، الاولى رفع الرأس والسيطرة عليه (2-3) شهر، وبعد ذلك القدرة على الجلوس بدون اسناد في الشهر الخامس. ثم في الشهر السابع يتمكن الطفل من اخذ أي وضع للجلوس. وخلال الشهر </a:t>
            </a:r>
            <a:r>
              <a:rPr lang="ar-SA" sz="2000" dirty="0">
                <a:solidFill>
                  <a:srgbClr val="FFFF00"/>
                </a:solidFill>
                <a:latin typeface="Calibri"/>
                <a:ea typeface="Calibri"/>
                <a:cs typeface="Arial"/>
              </a:rPr>
              <a:t>والثامن يتمكن الطفل من سحب نفسه والارتكاز على اثاث البيت. وفي الشهر 11 يقف لوحده بشكل حر.  </a:t>
            </a:r>
            <a:endParaRPr lang="en-US" sz="2000" dirty="0">
              <a:solidFill>
                <a:srgbClr val="FFFF00"/>
              </a:solidFill>
              <a:latin typeface="Calibri"/>
              <a:ea typeface="Calibri"/>
              <a:cs typeface="Arial"/>
            </a:endParaRPr>
          </a:p>
          <a:p>
            <a:pPr algn="r">
              <a:lnSpc>
                <a:spcPct val="115000"/>
              </a:lnSpc>
              <a:spcAft>
                <a:spcPts val="1000"/>
              </a:spcAft>
            </a:pPr>
            <a:r>
              <a:rPr lang="ar-IQ" sz="2800" dirty="0">
                <a:latin typeface="Calibri"/>
                <a:ea typeface="Calibri"/>
                <a:cs typeface="Arial"/>
              </a:rPr>
              <a:t> </a:t>
            </a:r>
            <a:endParaRPr lang="en-US" sz="2800" dirty="0">
              <a:latin typeface="Calibri"/>
              <a:ea typeface="Calibri"/>
              <a:cs typeface="Arial"/>
            </a:endParaRPr>
          </a:p>
        </p:txBody>
      </p:sp>
    </p:spTree>
    <p:extLst>
      <p:ext uri="{BB962C8B-B14F-4D97-AF65-F5344CB8AC3E}">
        <p14:creationId xmlns:p14="http://schemas.microsoft.com/office/powerpoint/2010/main" val="1745011690"/>
      </p:ext>
    </p:extLst>
  </p:cSld>
  <p:clrMapOvr>
    <a:masterClrMapping/>
  </p:clrMapOvr>
  <mc:AlternateContent xmlns:mc="http://schemas.openxmlformats.org/markup-compatibility/2006" xmlns:p14="http://schemas.microsoft.com/office/powerpoint/2010/main">
    <mc:Choice Requires="p14">
      <p:transition spd="slow" p14:dur="1400">
        <p14:ripple/>
        <p:sndAc>
          <p:stSnd>
            <p:snd r:embed="rId2" name="camera.wav"/>
          </p:stSnd>
        </p:sndAc>
      </p:transition>
    </mc:Choice>
    <mc:Fallback xmlns="">
      <p:transition spd="slow">
        <p:fade/>
        <p:sndAc>
          <p:stSnd>
            <p:snd r:embed="rId5" name="camera.wav"/>
          </p:stSnd>
        </p:sndAc>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325677" y="363255"/>
            <a:ext cx="11212104" cy="6893169"/>
          </a:xfrm>
          <a:prstGeom prst="rect">
            <a:avLst/>
          </a:prstGeom>
          <a:noFill/>
        </p:spPr>
        <p:txBody>
          <a:bodyPr wrap="square" rtlCol="0">
            <a:spAutoFit/>
          </a:bodyPr>
          <a:lstStyle/>
          <a:p>
            <a:pPr algn="r">
              <a:lnSpc>
                <a:spcPct val="115000"/>
              </a:lnSpc>
              <a:spcAft>
                <a:spcPts val="1000"/>
              </a:spcAft>
            </a:pPr>
            <a:r>
              <a:rPr lang="ar-SA" sz="3200" dirty="0">
                <a:solidFill>
                  <a:srgbClr val="FFFF00"/>
                </a:solidFill>
                <a:latin typeface="Calibri"/>
                <a:ea typeface="Calibri"/>
                <a:cs typeface="Arial"/>
              </a:rPr>
              <a:t>هناك سؤال خضع للعديد من الدراسات في مجال الاطفال، وهو مدى تأثير المحيط على نضوج الاطفال، وهل ان المحيط الملائم يعجل من النضوج الطبيعي او يحسن من بعض حركات الاطفال الخواص؟ والسؤال الاخر هو هل هناك فترة ملائمة يكون فيها الطفل على استعداد عالي لتعلم بعض المهارات؟. هناك دليل واضح على وجود فترة استعداد عالي لتعلم اللغة بسهولة، واذا لم يحدث ذلك فان الطفل يتعلم اللغة ولكن بصوبة بالغة. اما من ناحية المهارات الحركية فهناك دلائل واضحة بان المحيط الغني بمثيرات اللعب والاكتشاف يمكن ان تسرع من عملية الوصول الى درجات متقدمة في الاداء.</a:t>
            </a:r>
            <a:endParaRPr lang="en-US" sz="3200" dirty="0">
              <a:solidFill>
                <a:srgbClr val="FFFF00"/>
              </a:solidFill>
              <a:latin typeface="Calibri"/>
              <a:ea typeface="Calibri"/>
              <a:cs typeface="Arial"/>
            </a:endParaRPr>
          </a:p>
          <a:p>
            <a:pPr marL="457200" marR="0" algn="r" rtl="1">
              <a:spcBef>
                <a:spcPts val="0"/>
              </a:spcBef>
              <a:spcAft>
                <a:spcPts val="0"/>
              </a:spcAft>
            </a:pPr>
            <a:r>
              <a:rPr lang="ar-IQ" sz="3200" b="1" dirty="0">
                <a:solidFill>
                  <a:srgbClr val="FFFF00"/>
                </a:solidFill>
                <a:latin typeface="Calibri"/>
                <a:ea typeface="Calibri"/>
                <a:cs typeface="Arial"/>
              </a:rPr>
              <a:t> </a:t>
            </a:r>
            <a:endParaRPr lang="en-US" sz="3200" dirty="0">
              <a:solidFill>
                <a:srgbClr val="FFFF00"/>
              </a:solidFill>
              <a:latin typeface="Calibri"/>
              <a:ea typeface="Calibri"/>
              <a:cs typeface="Arial"/>
            </a:endParaRPr>
          </a:p>
          <a:p>
            <a:pPr marL="457200" marR="0" algn="r" rtl="1">
              <a:spcBef>
                <a:spcPts val="0"/>
              </a:spcBef>
              <a:spcAft>
                <a:spcPts val="0"/>
              </a:spcAft>
            </a:pPr>
            <a:endParaRPr lang="ar-IQ" sz="2400" dirty="0">
              <a:solidFill>
                <a:srgbClr val="FFFF00"/>
              </a:solidFill>
              <a:latin typeface="Calibri"/>
              <a:ea typeface="Calibri"/>
              <a:cs typeface="Arial"/>
            </a:endParaRPr>
          </a:p>
          <a:p>
            <a:pPr marL="457200" marR="0" algn="r" rtl="1">
              <a:spcBef>
                <a:spcPts val="0"/>
              </a:spcBef>
              <a:spcAft>
                <a:spcPts val="0"/>
              </a:spcAft>
            </a:pPr>
            <a:endParaRPr lang="ar-IQ" sz="2400" dirty="0">
              <a:solidFill>
                <a:srgbClr val="FFFF00"/>
              </a:solidFill>
              <a:latin typeface="Calibri"/>
              <a:ea typeface="Calibri"/>
              <a:cs typeface="Arial"/>
            </a:endParaRPr>
          </a:p>
          <a:p>
            <a:pPr marL="457200" marR="0" algn="r" rtl="1">
              <a:spcBef>
                <a:spcPts val="0"/>
              </a:spcBef>
              <a:spcAft>
                <a:spcPts val="0"/>
              </a:spcAft>
            </a:pPr>
            <a:endParaRPr lang="ar-IQ" sz="2400" dirty="0" smtClean="0">
              <a:solidFill>
                <a:srgbClr val="FFFF00"/>
              </a:solidFill>
              <a:latin typeface="Calibri"/>
              <a:ea typeface="Calibri"/>
              <a:cs typeface="Arial"/>
            </a:endParaRPr>
          </a:p>
          <a:p>
            <a:pPr marL="457200" marR="0" algn="r" rtl="1">
              <a:spcBef>
                <a:spcPts val="0"/>
              </a:spcBef>
              <a:spcAft>
                <a:spcPts val="0"/>
              </a:spcAft>
            </a:pPr>
            <a:endParaRPr lang="ar-IQ" sz="2400" dirty="0">
              <a:solidFill>
                <a:srgbClr val="FFFF00"/>
              </a:solidFill>
              <a:latin typeface="Calibri"/>
              <a:ea typeface="Calibri"/>
              <a:cs typeface="Arial"/>
            </a:endParaRPr>
          </a:p>
          <a:p>
            <a:pPr marL="457200" marR="0" algn="r" rtl="1">
              <a:spcBef>
                <a:spcPts val="0"/>
              </a:spcBef>
              <a:spcAft>
                <a:spcPts val="0"/>
              </a:spcAft>
            </a:pPr>
            <a:endParaRPr lang="ar-IQ" sz="2400" dirty="0" smtClean="0">
              <a:solidFill>
                <a:srgbClr val="FFFF00"/>
              </a:solidFill>
              <a:latin typeface="Calibri"/>
              <a:ea typeface="Calibri"/>
              <a:cs typeface="Arial"/>
            </a:endParaRPr>
          </a:p>
          <a:p>
            <a:pPr marL="457200" marR="0" algn="r" rtl="1">
              <a:spcBef>
                <a:spcPts val="0"/>
              </a:spcBef>
              <a:spcAft>
                <a:spcPts val="0"/>
              </a:spcAft>
            </a:pPr>
            <a:endParaRPr lang="ar-IQ" sz="2400" dirty="0" smtClean="0">
              <a:solidFill>
                <a:srgbClr val="FFFF00"/>
              </a:solidFill>
              <a:latin typeface="Calibri"/>
              <a:ea typeface="Calibri"/>
              <a:cs typeface="Arial"/>
            </a:endParaRPr>
          </a:p>
        </p:txBody>
      </p:sp>
    </p:spTree>
    <p:extLst>
      <p:ext uri="{BB962C8B-B14F-4D97-AF65-F5344CB8AC3E}">
        <p14:creationId xmlns:p14="http://schemas.microsoft.com/office/powerpoint/2010/main" val="2982583247"/>
      </p:ext>
    </p:extLst>
  </p:cSld>
  <p:clrMapOvr>
    <a:masterClrMapping/>
  </p:clrMapOvr>
  <mc:AlternateContent xmlns:mc="http://schemas.openxmlformats.org/markup-compatibility/2006" xmlns:p14="http://schemas.microsoft.com/office/powerpoint/2010/main">
    <mc:Choice Requires="p14">
      <p:transition spd="slow" p14:dur="1400">
        <p14:ripple/>
        <p:sndAc>
          <p:stSnd>
            <p:snd r:embed="rId2" name="camera.wav"/>
          </p:stSnd>
        </p:sndAc>
      </p:transition>
    </mc:Choice>
    <mc:Fallback xmlns="">
      <p:transition spd="slow">
        <p:fade/>
        <p:sndAc>
          <p:stSnd>
            <p:snd r:embed="rId5" name="camera.wav"/>
          </p:stSnd>
        </p:sndAc>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26093" y="388306"/>
            <a:ext cx="11260899" cy="4521897"/>
          </a:xfrm>
        </p:spPr>
        <p:txBody>
          <a:bodyPr/>
          <a:lstStyle/>
          <a:p>
            <a:pPr marL="0" marR="0" algn="r">
              <a:lnSpc>
                <a:spcPct val="115000"/>
              </a:lnSpc>
              <a:spcBef>
                <a:spcPts val="0"/>
              </a:spcBef>
              <a:spcAft>
                <a:spcPts val="1000"/>
              </a:spcAft>
            </a:pPr>
            <a:r>
              <a:rPr lang="en-US" sz="3200" b="1" dirty="0" smtClean="0">
                <a:effectLst/>
                <a:latin typeface="Calibri"/>
                <a:ea typeface="Calibri"/>
                <a:cs typeface="Arial"/>
              </a:rPr>
              <a:t/>
            </a:r>
            <a:br>
              <a:rPr lang="en-US" sz="3200" b="1" dirty="0" smtClean="0">
                <a:effectLst/>
                <a:latin typeface="Calibri"/>
                <a:ea typeface="Calibri"/>
                <a:cs typeface="Arial"/>
              </a:rPr>
            </a:br>
            <a:r>
              <a:rPr lang="en-US" sz="3200" b="1" dirty="0">
                <a:effectLst/>
                <a:latin typeface="Calibri"/>
                <a:ea typeface="Calibri"/>
                <a:cs typeface="Arial"/>
              </a:rPr>
              <a:t/>
            </a:r>
            <a:br>
              <a:rPr lang="en-US" sz="3200" b="1" dirty="0">
                <a:effectLst/>
                <a:latin typeface="Calibri"/>
                <a:ea typeface="Calibri"/>
                <a:cs typeface="Arial"/>
              </a:rPr>
            </a:br>
            <a:r>
              <a:rPr lang="en-US" sz="3200" b="1" dirty="0" smtClean="0">
                <a:effectLst/>
                <a:latin typeface="Calibri"/>
                <a:ea typeface="Calibri"/>
                <a:cs typeface="Arial"/>
              </a:rPr>
              <a:t/>
            </a:r>
            <a:br>
              <a:rPr lang="en-US" sz="3200" b="1" dirty="0" smtClean="0">
                <a:effectLst/>
                <a:latin typeface="Calibri"/>
                <a:ea typeface="Calibri"/>
                <a:cs typeface="Arial"/>
              </a:rPr>
            </a:br>
            <a:r>
              <a:rPr lang="en-US" sz="3200" b="1" dirty="0">
                <a:effectLst/>
                <a:latin typeface="Calibri"/>
                <a:ea typeface="Calibri"/>
                <a:cs typeface="Arial"/>
              </a:rPr>
              <a:t/>
            </a:r>
            <a:br>
              <a:rPr lang="en-US" sz="3200" b="1" dirty="0">
                <a:effectLst/>
                <a:latin typeface="Calibri"/>
                <a:ea typeface="Calibri"/>
                <a:cs typeface="Arial"/>
              </a:rPr>
            </a:br>
            <a:r>
              <a:rPr lang="en-US" sz="3200" b="1" dirty="0" smtClean="0">
                <a:effectLst/>
                <a:latin typeface="Calibri"/>
                <a:ea typeface="Calibri"/>
                <a:cs typeface="Arial"/>
              </a:rPr>
              <a:t/>
            </a:r>
            <a:br>
              <a:rPr lang="en-US" sz="3200" b="1" dirty="0" smtClean="0">
                <a:effectLst/>
                <a:latin typeface="Calibri"/>
                <a:ea typeface="Calibri"/>
                <a:cs typeface="Arial"/>
              </a:rPr>
            </a:br>
            <a:r>
              <a:rPr lang="en-US" sz="3200" b="1" dirty="0">
                <a:effectLst/>
                <a:latin typeface="Calibri"/>
                <a:ea typeface="Calibri"/>
                <a:cs typeface="Arial"/>
              </a:rPr>
              <a:t/>
            </a:r>
            <a:br>
              <a:rPr lang="en-US" sz="3200" b="1" dirty="0">
                <a:effectLst/>
                <a:latin typeface="Calibri"/>
                <a:ea typeface="Calibri"/>
                <a:cs typeface="Arial"/>
              </a:rPr>
            </a:br>
            <a:r>
              <a:rPr lang="en-US" sz="3200" b="1" dirty="0" smtClean="0">
                <a:effectLst/>
                <a:latin typeface="Calibri"/>
                <a:ea typeface="Calibri"/>
                <a:cs typeface="Arial"/>
              </a:rPr>
              <a:t/>
            </a:r>
            <a:br>
              <a:rPr lang="en-US" sz="3200" b="1" dirty="0" smtClean="0">
                <a:effectLst/>
                <a:latin typeface="Calibri"/>
                <a:ea typeface="Calibri"/>
                <a:cs typeface="Arial"/>
              </a:rPr>
            </a:br>
            <a:r>
              <a:rPr lang="en-US" sz="3200" b="1" dirty="0">
                <a:effectLst/>
                <a:latin typeface="Calibri"/>
                <a:ea typeface="Calibri"/>
                <a:cs typeface="Arial"/>
              </a:rPr>
              <a:t/>
            </a:r>
            <a:br>
              <a:rPr lang="en-US" sz="3200" b="1" dirty="0">
                <a:effectLst/>
                <a:latin typeface="Calibri"/>
                <a:ea typeface="Calibri"/>
                <a:cs typeface="Arial"/>
              </a:rPr>
            </a:br>
            <a:r>
              <a:rPr lang="ar-SA" sz="3200" b="1" dirty="0" smtClean="0">
                <a:effectLst/>
                <a:latin typeface="Calibri"/>
                <a:ea typeface="Calibri"/>
                <a:cs typeface="Arial"/>
              </a:rPr>
              <a:t>ثانيا </a:t>
            </a:r>
            <a:r>
              <a:rPr lang="ar-SA" sz="3200" b="1" dirty="0">
                <a:effectLst/>
                <a:latin typeface="Calibri"/>
                <a:ea typeface="Calibri"/>
                <a:cs typeface="Arial"/>
              </a:rPr>
              <a:t>– التغيرات في مستوى العصب الفسلجي</a:t>
            </a:r>
            <a:r>
              <a:rPr lang="en-US" sz="3200" b="1" dirty="0">
                <a:effectLst/>
                <a:latin typeface="Calibri"/>
                <a:ea typeface="Calibri"/>
                <a:cs typeface="Arial"/>
              </a:rPr>
              <a:t/>
            </a:r>
            <a:br>
              <a:rPr lang="en-US" sz="3200" b="1" dirty="0">
                <a:effectLst/>
                <a:latin typeface="Calibri"/>
                <a:ea typeface="Calibri"/>
                <a:cs typeface="Arial"/>
              </a:rPr>
            </a:br>
            <a:r>
              <a:rPr lang="en-US" sz="2000" dirty="0">
                <a:effectLst/>
                <a:latin typeface="Calibri"/>
                <a:ea typeface="Calibri"/>
                <a:cs typeface="Arial"/>
              </a:rPr>
              <a:t>        </a:t>
            </a:r>
            <a:r>
              <a:rPr lang="ar-SA" sz="3200" dirty="0">
                <a:solidFill>
                  <a:srgbClr val="FFFF00"/>
                </a:solidFill>
                <a:effectLst/>
                <a:latin typeface="Calibri"/>
                <a:ea typeface="Calibri"/>
                <a:cs typeface="Arial"/>
              </a:rPr>
              <a:t>ان تطور الجهاز العصبي المركزي يحدث نتيجة التفاعل بين العوامل الوراثية والعوامل البيئية. ان الفترة الحرجة الملائمة لتطور الجهاز العصبي هي بين تكوين الجنين والعمر سنة واحدة. ان بعض العقاقير الطبية وسوء التغذية تؤثر بشكل واضح وسلبي على التطور الطبيعي للجهاز العصبي</a:t>
            </a:r>
            <a:r>
              <a:rPr lang="en-US" sz="3200" dirty="0">
                <a:solidFill>
                  <a:srgbClr val="FFFF00"/>
                </a:solidFill>
                <a:effectLst/>
                <a:latin typeface="Calibri"/>
                <a:ea typeface="Calibri"/>
                <a:cs typeface="Arial"/>
              </a:rPr>
              <a:t/>
            </a:r>
            <a:br>
              <a:rPr lang="en-US" sz="3200" dirty="0">
                <a:solidFill>
                  <a:srgbClr val="FFFF00"/>
                </a:solidFill>
                <a:effectLst/>
                <a:latin typeface="Calibri"/>
                <a:ea typeface="Calibri"/>
                <a:cs typeface="Arial"/>
              </a:rPr>
            </a:br>
            <a:r>
              <a:rPr lang="en-US" sz="3200" dirty="0">
                <a:solidFill>
                  <a:srgbClr val="FFFF00"/>
                </a:solidFill>
                <a:effectLst/>
                <a:latin typeface="Calibri"/>
                <a:ea typeface="Calibri"/>
                <a:cs typeface="Arial"/>
              </a:rPr>
              <a:t>        </a:t>
            </a:r>
            <a:r>
              <a:rPr lang="ar-SA" sz="3200" dirty="0">
                <a:solidFill>
                  <a:srgbClr val="FFFF00"/>
                </a:solidFill>
                <a:effectLst/>
                <a:latin typeface="Calibri"/>
                <a:ea typeface="Calibri"/>
                <a:cs typeface="Arial"/>
              </a:rPr>
              <a:t>عند الولادة يزن الدماغ 300-350 غم وهو ما يعادل 25% من وزن دماغ البالغ وخلال السنوات الثلاثة الاولى من العمر يزداد بمقدار 75% وفي السنة السادسة 100%، ان زيادة حجم الدماغ هو نتيجة زيادة حجم التفرعات العصبية.</a:t>
            </a:r>
            <a:endParaRPr lang="en-US" sz="3200" dirty="0">
              <a:solidFill>
                <a:srgbClr val="FFFF00"/>
              </a:solidFill>
              <a:effectLst/>
              <a:latin typeface="Calibri"/>
              <a:ea typeface="Calibri"/>
              <a:cs typeface="Arial"/>
            </a:endParaRPr>
          </a:p>
        </p:txBody>
      </p:sp>
      <p:sp>
        <p:nvSpPr>
          <p:cNvPr id="3" name="عنوان فرعي 2"/>
          <p:cNvSpPr>
            <a:spLocks noGrp="1"/>
          </p:cNvSpPr>
          <p:nvPr>
            <p:ph type="subTitle" idx="1"/>
          </p:nvPr>
        </p:nvSpPr>
        <p:spPr>
          <a:xfrm>
            <a:off x="663879" y="4221270"/>
            <a:ext cx="10684702" cy="2404998"/>
          </a:xfrm>
        </p:spPr>
        <p:txBody>
          <a:bodyPr>
            <a:normAutofit/>
          </a:bodyPr>
          <a:lstStyle/>
          <a:p>
            <a:pPr algn="r">
              <a:spcBef>
                <a:spcPts val="0"/>
              </a:spcBef>
            </a:pPr>
            <a:r>
              <a:rPr lang="ar-IQ" sz="2800" b="1" dirty="0">
                <a:solidFill>
                  <a:srgbClr val="FFFF00"/>
                </a:solidFill>
                <a:effectLst/>
                <a:latin typeface="Calibri"/>
                <a:ea typeface="Calibri"/>
                <a:cs typeface="Arial"/>
              </a:rPr>
              <a:t> </a:t>
            </a:r>
            <a:endParaRPr lang="en-US" sz="1600" dirty="0">
              <a:solidFill>
                <a:srgbClr val="FFFF00"/>
              </a:solidFill>
              <a:effectLst/>
              <a:latin typeface="Calibri"/>
              <a:ea typeface="Calibri"/>
              <a:cs typeface="Arial"/>
            </a:endParaRPr>
          </a:p>
          <a:p>
            <a:pPr algn="r"/>
            <a:endParaRPr lang="ar-SA" sz="2800" dirty="0">
              <a:solidFill>
                <a:srgbClr val="FFFF00"/>
              </a:solidFill>
            </a:endParaRPr>
          </a:p>
        </p:txBody>
      </p:sp>
    </p:spTree>
    <p:extLst>
      <p:ext uri="{BB962C8B-B14F-4D97-AF65-F5344CB8AC3E}">
        <p14:creationId xmlns:p14="http://schemas.microsoft.com/office/powerpoint/2010/main" val="3471944876"/>
      </p:ext>
    </p:extLst>
  </p:cSld>
  <p:clrMapOvr>
    <a:masterClrMapping/>
  </p:clrMapOvr>
  <mc:AlternateContent xmlns:mc="http://schemas.openxmlformats.org/markup-compatibility/2006" xmlns:p14="http://schemas.microsoft.com/office/powerpoint/2010/main">
    <mc:Choice Requires="p14">
      <p:transition spd="slow" p14:dur="1400">
        <p14:ripple/>
        <p:sndAc>
          <p:stSnd>
            <p:snd r:embed="rId2" name="camera.wav"/>
          </p:stSnd>
        </p:sndAc>
      </p:transition>
    </mc:Choice>
    <mc:Fallback xmlns="">
      <p:transition spd="slow">
        <p:fade/>
        <p:sndAc>
          <p:stSnd>
            <p:snd r:embed="rId3" name="camera.wav"/>
          </p:stSnd>
        </p:sndAc>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438411" y="584632"/>
            <a:ext cx="11185741" cy="5936497"/>
          </a:xfrm>
          <a:prstGeom prst="rect">
            <a:avLst/>
          </a:prstGeom>
        </p:spPr>
        <p:txBody>
          <a:bodyPr wrap="square">
            <a:spAutoFit/>
          </a:bodyPr>
          <a:lstStyle/>
          <a:p>
            <a:pPr algn="r">
              <a:lnSpc>
                <a:spcPct val="115000"/>
              </a:lnSpc>
              <a:spcAft>
                <a:spcPts val="1000"/>
              </a:spcAft>
            </a:pPr>
            <a:r>
              <a:rPr lang="ar-SA" sz="3200" b="1" dirty="0">
                <a:latin typeface="Calibri"/>
                <a:ea typeface="Calibri"/>
                <a:cs typeface="Arial"/>
              </a:rPr>
              <a:t>ثالثا- التغيرات في المستقبلات الحسية والاجهزة الحسية</a:t>
            </a:r>
            <a:endParaRPr lang="en-US" sz="3200" b="1" dirty="0">
              <a:latin typeface="Calibri"/>
              <a:ea typeface="Calibri"/>
              <a:cs typeface="Arial"/>
            </a:endParaRPr>
          </a:p>
          <a:p>
            <a:pPr algn="r">
              <a:lnSpc>
                <a:spcPct val="115000"/>
              </a:lnSpc>
              <a:spcAft>
                <a:spcPts val="1000"/>
              </a:spcAft>
            </a:pPr>
            <a:r>
              <a:rPr lang="en-US" dirty="0">
                <a:latin typeface="Calibri"/>
                <a:ea typeface="Calibri"/>
                <a:cs typeface="Arial"/>
              </a:rPr>
              <a:t>        </a:t>
            </a:r>
            <a:r>
              <a:rPr lang="ar-IQ" dirty="0" smtClean="0">
                <a:latin typeface="Calibri"/>
                <a:ea typeface="Calibri"/>
                <a:cs typeface="Arial"/>
              </a:rPr>
              <a:t>       </a:t>
            </a:r>
            <a:r>
              <a:rPr lang="ar-SA" sz="2400" b="1" dirty="0" smtClean="0">
                <a:solidFill>
                  <a:srgbClr val="FFFF00"/>
                </a:solidFill>
                <a:latin typeface="Calibri"/>
                <a:ea typeface="Calibri"/>
                <a:cs typeface="Arial"/>
              </a:rPr>
              <a:t>يعد </a:t>
            </a:r>
            <a:r>
              <a:rPr lang="ar-SA" sz="2400" b="1" dirty="0">
                <a:solidFill>
                  <a:srgbClr val="FFFF00"/>
                </a:solidFill>
                <a:latin typeface="Calibri"/>
                <a:ea typeface="Calibri"/>
                <a:cs typeface="Arial"/>
              </a:rPr>
              <a:t>النظر من ان اكثر المستقبلات الحسية فاعلية وعليه سنتطرق الى دور العينين في تطور السيطرة الحركية عند الاطفال. ان العين تخضع للتطور حالها حال الجهاز العصبي، ويكون حجم العين عند الولادة هو نصف الحجم عند البلوغ, وان مكونات العين تكون فعالة عند الولادة ولكن الصورة تكون غير دقيقة الملامح, ويتمكن الطفل حديث الولادة من رؤية الاجسام على بعد 6 متر في حين ان البالغ يرى على بعد 250 متر.</a:t>
            </a:r>
            <a:endParaRPr lang="en-US" sz="2400" b="1" dirty="0">
              <a:solidFill>
                <a:srgbClr val="FFFF00"/>
              </a:solidFill>
              <a:latin typeface="Calibri"/>
              <a:ea typeface="Calibri"/>
              <a:cs typeface="Arial"/>
            </a:endParaRPr>
          </a:p>
          <a:p>
            <a:pPr algn="r">
              <a:lnSpc>
                <a:spcPct val="115000"/>
              </a:lnSpc>
              <a:spcAft>
                <a:spcPts val="1000"/>
              </a:spcAft>
            </a:pPr>
            <a:r>
              <a:rPr lang="en-US" sz="2000" b="1" dirty="0">
                <a:latin typeface="Calibri"/>
                <a:ea typeface="Calibri"/>
                <a:cs typeface="Arial"/>
              </a:rPr>
              <a:t> </a:t>
            </a:r>
            <a:endParaRPr lang="en-US" sz="1200" dirty="0">
              <a:latin typeface="Calibri"/>
              <a:ea typeface="Calibri"/>
              <a:cs typeface="Arial"/>
            </a:endParaRPr>
          </a:p>
          <a:p>
            <a:pPr algn="r">
              <a:lnSpc>
                <a:spcPct val="115000"/>
              </a:lnSpc>
              <a:spcAft>
                <a:spcPts val="1000"/>
              </a:spcAft>
            </a:pPr>
            <a:r>
              <a:rPr lang="ar-SA" sz="3200" b="1" dirty="0">
                <a:latin typeface="Calibri"/>
                <a:ea typeface="Calibri"/>
                <a:cs typeface="Arial"/>
              </a:rPr>
              <a:t>رابعا – التغيرات في العمليات العقلية ( برمجة المعلومات )</a:t>
            </a:r>
            <a:r>
              <a:rPr lang="ar-SA" sz="3200" dirty="0">
                <a:latin typeface="Calibri"/>
                <a:ea typeface="Calibri"/>
                <a:cs typeface="Arial"/>
              </a:rPr>
              <a:t> </a:t>
            </a:r>
            <a:endParaRPr lang="en-US" sz="3200" dirty="0">
              <a:latin typeface="Calibri"/>
              <a:ea typeface="Calibri"/>
              <a:cs typeface="Arial"/>
            </a:endParaRPr>
          </a:p>
          <a:p>
            <a:pPr algn="r">
              <a:lnSpc>
                <a:spcPct val="115000"/>
              </a:lnSpc>
              <a:spcAft>
                <a:spcPts val="1000"/>
              </a:spcAft>
            </a:pPr>
            <a:r>
              <a:rPr lang="en-US" dirty="0">
                <a:latin typeface="Calibri"/>
                <a:ea typeface="Calibri"/>
                <a:cs typeface="Arial"/>
              </a:rPr>
              <a:t>        </a:t>
            </a:r>
            <a:r>
              <a:rPr lang="ar-SA" sz="2400" b="1" dirty="0">
                <a:solidFill>
                  <a:srgbClr val="FFFF00"/>
                </a:solidFill>
                <a:latin typeface="Calibri"/>
                <a:ea typeface="Calibri"/>
                <a:cs typeface="Arial"/>
              </a:rPr>
              <a:t>ان كلا الاطفال والكبار يجب ان يمروا بمراحل العمليات العقلية نفسها والتي تبدأ باستقبال المثيرات وتحديدها ومن ثم اتخاذ القرار المناسب وتنظيم الحركة المطلوب تنفيذها ثم التنفيذ. ان التغيرات المصاحبة لنمو الطفل هي السرعة في اتخاذ القرار وفاعلية الجهاز العصبي المركزي في طريقة معالجة المعلومات. وسوف نتطرق الى كل مرحلة وتوصيف كيفية تطورها :</a:t>
            </a:r>
            <a:endParaRPr lang="en-US" sz="2400" b="1" dirty="0">
              <a:solidFill>
                <a:srgbClr val="FFFF00"/>
              </a:solidFill>
              <a:latin typeface="Calibri"/>
              <a:ea typeface="Calibri"/>
              <a:cs typeface="Arial"/>
            </a:endParaRPr>
          </a:p>
          <a:p>
            <a:pPr algn="r">
              <a:lnSpc>
                <a:spcPct val="115000"/>
              </a:lnSpc>
              <a:spcAft>
                <a:spcPts val="1000"/>
              </a:spcAft>
            </a:pPr>
            <a:r>
              <a:rPr lang="ar-SA" dirty="0">
                <a:latin typeface="Calibri"/>
                <a:ea typeface="Calibri"/>
                <a:cs typeface="Arial"/>
              </a:rPr>
              <a:t> </a:t>
            </a:r>
            <a:endParaRPr lang="en-US" sz="1200" dirty="0">
              <a:effectLst/>
              <a:latin typeface="Calibri"/>
              <a:ea typeface="Calibri"/>
              <a:cs typeface="Arial"/>
            </a:endParaRPr>
          </a:p>
        </p:txBody>
      </p:sp>
    </p:spTree>
    <p:extLst>
      <p:ext uri="{BB962C8B-B14F-4D97-AF65-F5344CB8AC3E}">
        <p14:creationId xmlns:p14="http://schemas.microsoft.com/office/powerpoint/2010/main" val="2904083724"/>
      </p:ext>
    </p:extLst>
  </p:cSld>
  <p:clrMapOvr>
    <a:masterClrMapping/>
  </p:clrMapOvr>
  <mc:AlternateContent xmlns:mc="http://schemas.openxmlformats.org/markup-compatibility/2006" xmlns:p14="http://schemas.microsoft.com/office/powerpoint/2010/main">
    <mc:Choice Requires="p14">
      <p:transition spd="slow" p14:dur="1400">
        <p14:ripple/>
        <p:sndAc>
          <p:stSnd>
            <p:snd r:embed="rId2" name="camera.wav"/>
          </p:stSnd>
        </p:sndAc>
      </p:transition>
    </mc:Choice>
    <mc:Fallback xmlns="">
      <p:transition spd="slow">
        <p:fade/>
        <p:sndAc>
          <p:stSnd>
            <p:snd r:embed="rId4" name="camera.wav"/>
          </p:stSnd>
        </p:sndAc>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6478" y="150125"/>
            <a:ext cx="11900847" cy="7175298"/>
          </a:xfrm>
          <a:prstGeom prst="rect">
            <a:avLst/>
          </a:prstGeom>
          <a:noFill/>
        </p:spPr>
        <p:txBody>
          <a:bodyPr wrap="square" rtlCol="0">
            <a:spAutoFit/>
          </a:bodyPr>
          <a:lstStyle/>
          <a:p>
            <a:pPr algn="r">
              <a:lnSpc>
                <a:spcPct val="115000"/>
              </a:lnSpc>
              <a:spcAft>
                <a:spcPts val="1000"/>
              </a:spcAft>
            </a:pPr>
            <a:r>
              <a:rPr lang="ar-SA" sz="3600" b="1" dirty="0">
                <a:latin typeface="Calibri"/>
                <a:ea typeface="Calibri"/>
                <a:cs typeface="Arial"/>
              </a:rPr>
              <a:t>اولا الادراك</a:t>
            </a:r>
            <a:endParaRPr lang="en-US" sz="2000" dirty="0">
              <a:latin typeface="Calibri"/>
              <a:ea typeface="Calibri"/>
              <a:cs typeface="Arial"/>
            </a:endParaRPr>
          </a:p>
          <a:p>
            <a:pPr algn="r">
              <a:lnSpc>
                <a:spcPct val="115000"/>
              </a:lnSpc>
              <a:spcAft>
                <a:spcPts val="1000"/>
              </a:spcAft>
            </a:pPr>
            <a:r>
              <a:rPr lang="en-US" sz="3200" dirty="0">
                <a:latin typeface="Calibri"/>
                <a:ea typeface="Calibri"/>
                <a:cs typeface="Arial"/>
              </a:rPr>
              <a:t>    </a:t>
            </a:r>
            <a:r>
              <a:rPr lang="ar-SA" sz="3200" dirty="0">
                <a:latin typeface="Calibri"/>
                <a:ea typeface="Calibri"/>
                <a:cs typeface="Arial"/>
              </a:rPr>
              <a:t>هناك ثلاثة </a:t>
            </a:r>
            <a:r>
              <a:rPr lang="ar-SA" sz="3200" dirty="0" smtClean="0">
                <a:latin typeface="Calibri"/>
                <a:ea typeface="Calibri"/>
                <a:cs typeface="Arial"/>
              </a:rPr>
              <a:t>مبادئ </a:t>
            </a:r>
            <a:r>
              <a:rPr lang="ar-SA" sz="3200" dirty="0">
                <a:latin typeface="Calibri"/>
                <a:ea typeface="Calibri"/>
                <a:cs typeface="Arial"/>
              </a:rPr>
              <a:t>عامة يمكن ملاحظتها من خلال تطور المهارات الادراكية</a:t>
            </a:r>
            <a:endParaRPr lang="en-US" sz="2000" dirty="0">
              <a:latin typeface="Calibri"/>
              <a:ea typeface="Calibri"/>
              <a:cs typeface="Arial"/>
            </a:endParaRPr>
          </a:p>
          <a:p>
            <a:pPr algn="r">
              <a:lnSpc>
                <a:spcPct val="115000"/>
              </a:lnSpc>
              <a:spcAft>
                <a:spcPts val="1000"/>
              </a:spcAft>
            </a:pPr>
            <a:r>
              <a:rPr lang="ar-SA" sz="2400" dirty="0">
                <a:solidFill>
                  <a:srgbClr val="FFFF00"/>
                </a:solidFill>
                <a:latin typeface="Calibri"/>
                <a:ea typeface="Calibri"/>
                <a:cs typeface="Arial"/>
              </a:rPr>
              <a:t>1- ان نضوج المهارات الادراكية يأتي بعد نضوج الحواس والمستقبلات الحسية وجهاز الاحساس وان حاسة النظر تصل الى حد النضوج الكامل في عمر عشر سنوات، وهذا يسري على الاحساس الحركي اذ يصل الى مداه الطبيعي في عمر ثمان سنوات او اكثر بقليل .</a:t>
            </a:r>
            <a:endParaRPr lang="en-US" sz="2400" dirty="0">
              <a:solidFill>
                <a:srgbClr val="FFFF00"/>
              </a:solidFill>
              <a:latin typeface="Calibri"/>
              <a:ea typeface="Calibri"/>
              <a:cs typeface="Arial"/>
            </a:endParaRPr>
          </a:p>
          <a:p>
            <a:pPr algn="r">
              <a:lnSpc>
                <a:spcPct val="115000"/>
              </a:lnSpc>
              <a:spcAft>
                <a:spcPts val="1000"/>
              </a:spcAft>
            </a:pPr>
            <a:r>
              <a:rPr lang="ar-SA" sz="2400" dirty="0">
                <a:solidFill>
                  <a:srgbClr val="FFFF00"/>
                </a:solidFill>
                <a:latin typeface="Calibri"/>
                <a:ea typeface="Calibri"/>
                <a:cs typeface="Arial"/>
              </a:rPr>
              <a:t>2- كلما زاد تعقيد الحكم على شيء بوساطة الادراك، زاد الزمن الطبيعي الذي يصل فيه الطفل الى مرحلة النضوج الكامل. فعلى سبيل المثال فان قابلية النظر وادراك الاشياء بوساطة النظر تصل الى حدودها الناضجة خلال العشر سنوات الاولى مثل مقارنة الاحجام او تمييز الاشكال عن خلفيتها او تمييز الصورة الكاملة من خلال التعرف على اجزائها. ولكن الاحكام والقرارات المعقدة والتي تحتوي توقع مسارات الكرات والاجسام المقذوفة تأخذ وقتا اطول للوصول الى النضوج الكامل ويمكن ان يطول هذا الزمن لحد عمر الثلاثين .</a:t>
            </a:r>
            <a:r>
              <a:rPr lang="en-US" sz="2400" dirty="0" smtClean="0">
                <a:solidFill>
                  <a:srgbClr val="FFFF00"/>
                </a:solidFill>
                <a:latin typeface="Calibri"/>
                <a:ea typeface="Calibri"/>
                <a:cs typeface="Arial"/>
              </a:rPr>
              <a:t>.</a:t>
            </a:r>
            <a:r>
              <a:rPr lang="en-US" sz="2400" dirty="0">
                <a:solidFill>
                  <a:srgbClr val="FFFF00"/>
                </a:solidFill>
                <a:latin typeface="Calibri"/>
                <a:ea typeface="Calibri"/>
                <a:cs typeface="Arial"/>
              </a:rPr>
              <a:t> </a:t>
            </a:r>
          </a:p>
          <a:p>
            <a:pPr algn="r">
              <a:lnSpc>
                <a:spcPct val="115000"/>
              </a:lnSpc>
              <a:spcAft>
                <a:spcPts val="1000"/>
              </a:spcAft>
            </a:pPr>
            <a:r>
              <a:rPr lang="ar-SA" sz="2400" dirty="0">
                <a:solidFill>
                  <a:srgbClr val="FFFF00"/>
                </a:solidFill>
                <a:latin typeface="Calibri"/>
                <a:ea typeface="Calibri"/>
                <a:cs typeface="Arial"/>
              </a:rPr>
              <a:t>3- المبدأ الثالث يرتبط بالقدرة على ربط وتوحيد المعلومات الداخلة من مختلف الحواس, ان توحد حاسة النظر بحاسة اللمس يصل مداه الكامل في عمر 8 سنوات وفي هذا العمر يتمكن الطفل من تحديد الاشكال من خلال اللمس فقط. ان احسن مثال للربط بين النظر والاحساس الحركي هو عند الضرب بالمضرب او مسك الكرة .</a:t>
            </a:r>
            <a:endParaRPr lang="en-US" sz="2400" dirty="0">
              <a:solidFill>
                <a:srgbClr val="FFFF00"/>
              </a:solidFill>
              <a:latin typeface="Calibri"/>
              <a:ea typeface="Calibri"/>
              <a:cs typeface="Arial"/>
            </a:endParaRPr>
          </a:p>
          <a:p>
            <a:pPr algn="r">
              <a:lnSpc>
                <a:spcPct val="115000"/>
              </a:lnSpc>
              <a:spcAft>
                <a:spcPts val="1000"/>
              </a:spcAft>
            </a:pPr>
            <a:r>
              <a:rPr lang="ar-SA" sz="3200" dirty="0">
                <a:latin typeface="Calibri"/>
                <a:ea typeface="Calibri"/>
                <a:cs typeface="Arial"/>
              </a:rPr>
              <a:t> </a:t>
            </a:r>
            <a:endParaRPr lang="en-US" sz="2000" dirty="0">
              <a:effectLst/>
              <a:latin typeface="Calibri"/>
              <a:ea typeface="Calibri"/>
              <a:cs typeface="Arial"/>
            </a:endParaRPr>
          </a:p>
        </p:txBody>
      </p:sp>
    </p:spTree>
    <p:extLst>
      <p:ext uri="{BB962C8B-B14F-4D97-AF65-F5344CB8AC3E}">
        <p14:creationId xmlns:p14="http://schemas.microsoft.com/office/powerpoint/2010/main" val="419944959"/>
      </p:ext>
    </p:extLst>
  </p:cSld>
  <p:clrMapOvr>
    <a:masterClrMapping/>
  </p:clrMapOvr>
  <mc:AlternateContent xmlns:mc="http://schemas.openxmlformats.org/markup-compatibility/2006" xmlns:p14="http://schemas.microsoft.com/office/powerpoint/2010/main">
    <mc:Choice Requires="p14">
      <p:transition spd="slow" p14:dur="1400">
        <p14:ripple/>
        <p:sndAc>
          <p:stSnd>
            <p:snd r:embed="rId2" name="camera.wav"/>
          </p:stSnd>
        </p:sndAc>
      </p:transition>
    </mc:Choice>
    <mc:Fallback xmlns="">
      <p:transition spd="slow">
        <p:fade/>
        <p:sndAc>
          <p:stSnd>
            <p:snd r:embed="rId5" name="camera.wav"/>
          </p:stSnd>
        </p:sndAc>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51145" y="187890"/>
            <a:ext cx="11311003" cy="6573594"/>
          </a:xfrm>
          <a:prstGeom prst="rect">
            <a:avLst/>
          </a:prstGeom>
        </p:spPr>
        <p:txBody>
          <a:bodyPr wrap="square">
            <a:spAutoFit/>
          </a:bodyPr>
          <a:lstStyle/>
          <a:p>
            <a:pPr algn="r">
              <a:lnSpc>
                <a:spcPct val="115000"/>
              </a:lnSpc>
              <a:spcAft>
                <a:spcPts val="1000"/>
              </a:spcAft>
            </a:pPr>
            <a:r>
              <a:rPr lang="ar-SA" sz="2800" b="1" dirty="0">
                <a:latin typeface="Calibri"/>
                <a:ea typeface="Calibri"/>
                <a:cs typeface="Arial"/>
              </a:rPr>
              <a:t>ثانيا اتخاذ القرار</a:t>
            </a:r>
            <a:endParaRPr lang="en-US" sz="2800" dirty="0">
              <a:latin typeface="Calibri"/>
              <a:ea typeface="Calibri"/>
              <a:cs typeface="Arial"/>
            </a:endParaRPr>
          </a:p>
          <a:p>
            <a:pPr algn="r">
              <a:lnSpc>
                <a:spcPct val="115000"/>
              </a:lnSpc>
              <a:spcAft>
                <a:spcPts val="1000"/>
              </a:spcAft>
            </a:pPr>
            <a:r>
              <a:rPr lang="en-US" dirty="0">
                <a:latin typeface="Calibri"/>
                <a:ea typeface="Calibri"/>
                <a:cs typeface="Arial"/>
              </a:rPr>
              <a:t>        </a:t>
            </a:r>
            <a:r>
              <a:rPr lang="ar-SA" sz="2400" b="1" dirty="0">
                <a:solidFill>
                  <a:srgbClr val="FFFF00"/>
                </a:solidFill>
                <a:latin typeface="Calibri"/>
                <a:ea typeface="Calibri"/>
                <a:cs typeface="Arial"/>
              </a:rPr>
              <a:t>ان سرعة رد الفعل البسيط يزداد بنمو الطفل وتصل القمة بعد مرحلة المراهقة, اما سرعة رد الفعل المتعدد او المعقد فتأخذ زمنا اطول من الطفل للوصول الى القمة، اما من ناحية سرعة برمجة المعلومات فان الاطفال ابطأ وان هذا البطيء يعود الى عدم القدرة الجيدة على فصل ودمج المعلومات المرتبطة بعضها بالبعض الاخر.</a:t>
            </a:r>
            <a:endParaRPr lang="en-US" sz="2400" b="1" dirty="0">
              <a:solidFill>
                <a:srgbClr val="FFFF00"/>
              </a:solidFill>
              <a:latin typeface="Calibri"/>
              <a:ea typeface="Calibri"/>
              <a:cs typeface="Arial"/>
            </a:endParaRPr>
          </a:p>
          <a:p>
            <a:pPr algn="r">
              <a:lnSpc>
                <a:spcPct val="115000"/>
              </a:lnSpc>
              <a:spcAft>
                <a:spcPts val="1000"/>
              </a:spcAft>
            </a:pPr>
            <a:r>
              <a:rPr lang="ar-SA" sz="2800" b="1" dirty="0">
                <a:latin typeface="Calibri"/>
                <a:ea typeface="Calibri"/>
                <a:cs typeface="Arial"/>
              </a:rPr>
              <a:t>ثالثا تنظيم وتنفيذ الحركات</a:t>
            </a:r>
            <a:endParaRPr lang="en-US" sz="2800" b="1" dirty="0">
              <a:latin typeface="Calibri"/>
              <a:ea typeface="Calibri"/>
              <a:cs typeface="Arial"/>
            </a:endParaRPr>
          </a:p>
          <a:p>
            <a:pPr algn="r">
              <a:lnSpc>
                <a:spcPct val="115000"/>
              </a:lnSpc>
              <a:spcAft>
                <a:spcPts val="1000"/>
              </a:spcAft>
            </a:pPr>
            <a:r>
              <a:rPr lang="en-US" sz="2400" b="1" dirty="0">
                <a:solidFill>
                  <a:srgbClr val="FFFF00"/>
                </a:solidFill>
                <a:latin typeface="Calibri"/>
                <a:ea typeface="Calibri"/>
                <a:cs typeface="Arial"/>
              </a:rPr>
              <a:t>        </a:t>
            </a:r>
            <a:r>
              <a:rPr lang="ar-SA" sz="2000" b="1" dirty="0">
                <a:solidFill>
                  <a:srgbClr val="FFFF00"/>
                </a:solidFill>
                <a:latin typeface="Calibri"/>
                <a:ea typeface="Calibri"/>
                <a:cs typeface="Arial"/>
              </a:rPr>
              <a:t>ان زمن الاستجابة يصل الى قمته في حوالي سن الخمسة عشر ويحافظ على هذه السرعة الى منتصف الثلاثين, اما الاستجابات المعقدة التي تحتاج الى برمجة عالية او سيطرة كبيرة </a:t>
            </a:r>
            <a:r>
              <a:rPr lang="ar-SA" sz="2000" b="1" dirty="0" smtClean="0">
                <a:solidFill>
                  <a:srgbClr val="FFFF00"/>
                </a:solidFill>
                <a:latin typeface="Calibri"/>
                <a:ea typeface="Calibri"/>
                <a:cs typeface="Arial"/>
              </a:rPr>
              <a:t>فأنها </a:t>
            </a:r>
            <a:r>
              <a:rPr lang="ar-SA" sz="2000" b="1" dirty="0">
                <a:solidFill>
                  <a:srgbClr val="FFFF00"/>
                </a:solidFill>
                <a:latin typeface="Calibri"/>
                <a:ea typeface="Calibri"/>
                <a:cs typeface="Arial"/>
              </a:rPr>
              <a:t>تتطور بشكل ابطأ, ان سرعة العمليات العقلية تتباطأ بتقدم العمر وان هذا التباطؤ يشمل سرعة رد الفعل وسرعة الحركة ويظهر ذلك بعد سن الثلاثين. ويمكن ملاحظة ذلك بوضوح عند السير والركض وقيادة السيارة او الطباعة. ان هذه التغيرات تعود للتغيرات العصبية العضلية في الجهاز العصبي المركزي وخصوصا فقدان الخلايا العصبية والتغيرات الحاصلة في المستقبلات الحسية</a:t>
            </a:r>
            <a:r>
              <a:rPr lang="en-US" sz="2000" b="1" dirty="0">
                <a:solidFill>
                  <a:srgbClr val="FFFF00"/>
                </a:solidFill>
                <a:latin typeface="Calibri"/>
                <a:ea typeface="Calibri"/>
                <a:cs typeface="Arial"/>
              </a:rPr>
              <a:t> Sensory Receptors </a:t>
            </a:r>
            <a:r>
              <a:rPr lang="ar-SA" sz="2000" b="1" dirty="0">
                <a:solidFill>
                  <a:srgbClr val="FFFF00"/>
                </a:solidFill>
                <a:latin typeface="Calibri"/>
                <a:ea typeface="Calibri"/>
                <a:cs typeface="Arial"/>
              </a:rPr>
              <a:t>ومع تقدم العمر تقل عدد الوحدات الحركية ومن عمر 20-60 سنة فان الفرد يحتاج بين15-35% زيادة في الاستثارة العصبية لغرض تقلص العضلة. واذا علمنا ان الانسان يفقد عدد من الالياف العصبية كلما تقدم بالعمر </a:t>
            </a:r>
            <a:r>
              <a:rPr lang="ar-SA" sz="2000" b="1" dirty="0" smtClean="0">
                <a:solidFill>
                  <a:srgbClr val="FFFF00"/>
                </a:solidFill>
                <a:latin typeface="Calibri"/>
                <a:ea typeface="Calibri"/>
                <a:cs typeface="Arial"/>
              </a:rPr>
              <a:t>فأننا </a:t>
            </a:r>
            <a:r>
              <a:rPr lang="ar-SA" sz="2000" b="1" dirty="0">
                <a:solidFill>
                  <a:srgbClr val="FFFF00"/>
                </a:solidFill>
                <a:latin typeface="Calibri"/>
                <a:ea typeface="Calibri"/>
                <a:cs typeface="Arial"/>
              </a:rPr>
              <a:t>نتوقع هذا التباطؤ. وهذه التغيرات تجعل من تعلم مهارات حركية جديدة مسألة صعبة </a:t>
            </a:r>
            <a:r>
              <a:rPr lang="ar-SA" sz="2000" b="1" dirty="0" smtClean="0">
                <a:solidFill>
                  <a:srgbClr val="FFFF00"/>
                </a:solidFill>
                <a:latin typeface="Calibri"/>
                <a:ea typeface="Calibri"/>
                <a:cs typeface="Arial"/>
              </a:rPr>
              <a:t>للأعمار </a:t>
            </a:r>
            <a:r>
              <a:rPr lang="ar-SA" sz="2000" b="1" dirty="0">
                <a:solidFill>
                  <a:srgbClr val="FFFF00"/>
                </a:solidFill>
                <a:latin typeface="Calibri"/>
                <a:ea typeface="Calibri"/>
                <a:cs typeface="Arial"/>
              </a:rPr>
              <a:t>المتقدمة، ولذلك ينصح بان يتعلم الفرد اكثر ما يمكن خلال شبابه والذي يساعده على الابقاء على هذه المهارات لفترات طويلة خلال حياته .</a:t>
            </a:r>
            <a:endParaRPr lang="en-US" sz="2000" b="1" dirty="0">
              <a:solidFill>
                <a:srgbClr val="FFFF00"/>
              </a:solidFill>
              <a:latin typeface="Calibri"/>
              <a:ea typeface="Calibri"/>
              <a:cs typeface="Arial"/>
            </a:endParaRPr>
          </a:p>
          <a:p>
            <a:pPr algn="r">
              <a:lnSpc>
                <a:spcPct val="115000"/>
              </a:lnSpc>
              <a:spcAft>
                <a:spcPts val="1000"/>
              </a:spcAft>
            </a:pPr>
            <a:r>
              <a:rPr lang="ar-SA" sz="2000" dirty="0">
                <a:latin typeface="Calibri"/>
                <a:ea typeface="Calibri"/>
                <a:cs typeface="Arial"/>
              </a:rPr>
              <a:t> </a:t>
            </a:r>
            <a:endParaRPr lang="en-US" sz="2000" dirty="0">
              <a:latin typeface="Calibri"/>
              <a:ea typeface="Calibri"/>
              <a:cs typeface="Arial"/>
            </a:endParaRPr>
          </a:p>
          <a:p>
            <a:pPr algn="r">
              <a:lnSpc>
                <a:spcPct val="115000"/>
              </a:lnSpc>
              <a:spcAft>
                <a:spcPts val="1000"/>
              </a:spcAft>
            </a:pPr>
            <a:r>
              <a:rPr lang="ar-SA" dirty="0">
                <a:latin typeface="Calibri"/>
                <a:ea typeface="Calibri"/>
                <a:cs typeface="Arial"/>
              </a:rPr>
              <a:t> </a:t>
            </a:r>
            <a:endParaRPr lang="en-US" sz="1200" dirty="0">
              <a:effectLst/>
              <a:latin typeface="Calibri"/>
              <a:ea typeface="Calibri"/>
              <a:cs typeface="Arial"/>
            </a:endParaRPr>
          </a:p>
        </p:txBody>
      </p:sp>
    </p:spTree>
    <p:extLst>
      <p:ext uri="{BB962C8B-B14F-4D97-AF65-F5344CB8AC3E}">
        <p14:creationId xmlns:p14="http://schemas.microsoft.com/office/powerpoint/2010/main" val="913500802"/>
      </p:ext>
    </p:extLst>
  </p:cSld>
  <p:clrMapOvr>
    <a:masterClrMapping/>
  </p:clrMapOvr>
  <mc:AlternateContent xmlns:mc="http://schemas.openxmlformats.org/markup-compatibility/2006" xmlns:p14="http://schemas.microsoft.com/office/powerpoint/2010/main">
    <mc:Choice Requires="p14">
      <p:transition spd="slow" p14:dur="1400">
        <p14:ripple/>
        <p:sndAc>
          <p:stSnd>
            <p:snd r:embed="rId2" name="camera.wav"/>
          </p:stSnd>
        </p:sndAc>
      </p:transition>
    </mc:Choice>
    <mc:Fallback xmlns="">
      <p:transition spd="slow">
        <p:fade/>
        <p:sndAc>
          <p:stSnd>
            <p:snd r:embed="rId3" name="camera.wav"/>
          </p:stSnd>
        </p:sndAc>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عنصري">
  <a:themeElements>
    <a:clrScheme name="عنصري">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عنصري">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عنصري">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380</TotalTime>
  <Words>662</Words>
  <Application>Microsoft Office PowerPoint</Application>
  <PresentationFormat>مخصص</PresentationFormat>
  <Paragraphs>50</Paragraphs>
  <Slides>10</Slides>
  <Notes>1</Notes>
  <HiddenSlides>0</HiddenSlides>
  <MMClips>0</MMClips>
  <ScaleCrop>false</ScaleCrop>
  <HeadingPairs>
    <vt:vector size="4" baseType="variant">
      <vt:variant>
        <vt:lpstr>نسق</vt:lpstr>
      </vt:variant>
      <vt:variant>
        <vt:i4>1</vt:i4>
      </vt:variant>
      <vt:variant>
        <vt:lpstr>عناوين الشرائح</vt:lpstr>
      </vt:variant>
      <vt:variant>
        <vt:i4>10</vt:i4>
      </vt:variant>
    </vt:vector>
  </HeadingPairs>
  <TitlesOfParts>
    <vt:vector size="11" baseType="lpstr">
      <vt:lpstr>عنصري</vt:lpstr>
      <vt:lpstr>         وزارة التعليم العالي والبحث العلمي جامعة بغداد     كلية التربية البدنية وعلوم الرياضة للبنات                                              محاضره بعنوان       الحركات الاساسية ضمن المستويات العمرية وتطورها من خلال البعد الزمني</vt:lpstr>
      <vt:lpstr>عرض تقديمي في PowerPoint</vt:lpstr>
      <vt:lpstr>عرض تقديمي في PowerPoint</vt:lpstr>
      <vt:lpstr>عرض تقديمي في PowerPoint</vt:lpstr>
      <vt:lpstr>عرض تقديمي في PowerPoint</vt:lpstr>
      <vt:lpstr>        ثانيا – التغيرات في مستوى العصب الفسلجي         ان تطور الجهاز العصبي المركزي يحدث نتيجة التفاعل بين العوامل الوراثية والعوامل البيئية. ان الفترة الحرجة الملائمة لتطور الجهاز العصبي هي بين تكوين الجنين والعمر سنة واحدة. ان بعض العقاقير الطبية وسوء التغذية تؤثر بشكل واضح وسلبي على التطور الطبيعي للجهاز العصبي         عند الولادة يزن الدماغ 300-350 غم وهو ما يعادل 25% من وزن دماغ البالغ وخلال السنوات الثلاثة الاولى من العمر يزداد بمقدار 75% وفي السنة السادسة 100%، ان زيادة حجم الدماغ هو نتيجة زيادة حجم التفرعات العصبية.</vt:lpstr>
      <vt:lpstr>عرض تقديمي في PowerPoint</vt:lpstr>
      <vt:lpstr>عرض تقديمي في PowerPoint</vt:lpstr>
      <vt:lpstr>عرض تقديمي في PowerPoint</vt:lpstr>
      <vt:lpstr>عرض تقديمي في PowerPoint</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Maher</dc:creator>
  <cp:lastModifiedBy>Maher</cp:lastModifiedBy>
  <cp:revision>36</cp:revision>
  <dcterms:created xsi:type="dcterms:W3CDTF">2018-11-24T14:38:30Z</dcterms:created>
  <dcterms:modified xsi:type="dcterms:W3CDTF">2023-01-03T15:06:12Z</dcterms:modified>
</cp:coreProperties>
</file>