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1/7/2023</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1D8BD707-D9CF-40AE-B4C6-C98DA3205C09}" type="datetimeFigureOut">
              <a:rPr lang="en-US" smtClean="0"/>
              <a:pPr/>
              <a:t>1/7/2023</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spcBef>
          <a:spcPct val="0"/>
        </a:spcBef>
        <a:buNone/>
        <a:defRPr sz="40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r" defTabSz="914400" rtl="1"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r" defTabSz="914400" rtl="1"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r" defTabSz="914400" rtl="1"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r" defTabSz="914400" rtl="1"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r" defTabSz="914400" rtl="1"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8.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19.jp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4" Type="http://schemas.microsoft.com/office/2007/relationships/hdphoto" Target="../media/hdphoto4.wdp"/></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8" Type="http://schemas.openxmlformats.org/officeDocument/2006/relationships/hyperlink" Target="https://ar.wikipedia.org/wiki/%D8%A8%D9%8A%D8%A8%D9%8A_(%D8%A7%D8%B3%D9%85)" TargetMode="External"/><Relationship Id="rId3" Type="http://schemas.openxmlformats.org/officeDocument/2006/relationships/hyperlink" Target="https://ar.wikipedia.org/wiki/2010" TargetMode="External"/><Relationship Id="rId7" Type="http://schemas.openxmlformats.org/officeDocument/2006/relationships/hyperlink" Target="https://ar.wikipedia.org/wiki/%D9%85%D9%86%D8%AA%D8%AE%D8%A8_%D8%A7%D9%84%D9%85%D9%83%D8%B3%D9%8A%D9%83_%D9%84%D9%83%D8%B1%D8%A9_%D8%A7%D9%84%D9%82%D8%AF%D9%85" TargetMode="Externa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hyperlink" Target="https://ar.wikipedia.org/wiki/%D9%85%D9%86%D8%AA%D8%AE%D8%A8_%D8%A7%D9%84%D8%A8%D8%B1%D8%AA%D8%BA%D8%A7%D9%84_%D9%84%D9%83%D8%B1%D8%A9_%D8%A7%D9%84%D9%82%D8%AF%D9%85" TargetMode="External"/><Relationship Id="rId5" Type="http://schemas.openxmlformats.org/officeDocument/2006/relationships/hyperlink" Target="https://ar.wikipedia.org/wiki/%D9%83%D8%A3%D8%B3_%D8%A7%D9%84%D9%82%D8%A7%D8%B1%D8%A7%D8%AA_2017" TargetMode="External"/><Relationship Id="rId10" Type="http://schemas.openxmlformats.org/officeDocument/2006/relationships/hyperlink" Target="https://ar.wikipedia.org/wiki/%D9%85%D8%AC%D9%84%D8%B3_%D8%A7%D9%84%D9%81%D9%8A%D9%81%D8%A7" TargetMode="External"/><Relationship Id="rId4" Type="http://schemas.openxmlformats.org/officeDocument/2006/relationships/hyperlink" Target="https://ar.wikipedia.org/wiki/%D8%A7%D9%84%D8%A7%D8%AA%D8%AD%D8%A7%D8%AF_%D8%A7%D9%84%D9%85%D9%84%D9%83%D9%8A_%D8%A7%D9%84%D9%87%D9%88%D9%84%D9%86%D8%AF%D9%8A_%D9%84%D9%83%D8%B1%D8%A9_%D8%A7%D9%84%D9%82%D8%AF%D9%85" TargetMode="External"/><Relationship Id="rId9" Type="http://schemas.openxmlformats.org/officeDocument/2006/relationships/hyperlink" Target="https://ar.wikipedia.org/wiki/%D9%83%D8%A3%D8%B3_%D8%A7%D9%84%D8%B9%D8%A7%D9%84%D9%85_2018"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27000" r="-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29000"/>
            <a:ext cx="7315200" cy="1682649"/>
          </a:xfrm>
          <a:solidFill>
            <a:schemeClr val="tx2">
              <a:lumMod val="40000"/>
              <a:lumOff val="60000"/>
            </a:schemeClr>
          </a:solidFill>
          <a:scene3d>
            <a:camera prst="orthographicFront"/>
            <a:lightRig rig="threePt" dir="t"/>
          </a:scene3d>
          <a:sp3d>
            <a:bevelT w="114300" prst="artDeco"/>
          </a:sp3d>
        </p:spPr>
        <p:style>
          <a:lnRef idx="1">
            <a:schemeClr val="accent1"/>
          </a:lnRef>
          <a:fillRef idx="2">
            <a:schemeClr val="accent1"/>
          </a:fillRef>
          <a:effectRef idx="1">
            <a:schemeClr val="accent1"/>
          </a:effectRef>
          <a:fontRef idx="minor">
            <a:schemeClr val="dk1"/>
          </a:fontRef>
        </p:style>
        <p:txBody>
          <a:bodyPr/>
          <a:lstStyle/>
          <a:p>
            <a:pPr algn="ctr"/>
            <a:r>
              <a:rPr lang="ar-IQ" dirty="0" smtClean="0"/>
              <a:t>بروتكول حكم الفديو المساعد (</a:t>
            </a:r>
            <a:r>
              <a:rPr lang="en-US" dirty="0" smtClean="0"/>
              <a:t>(VAR</a:t>
            </a:r>
            <a:endParaRPr lang="ar-IQ" dirty="0"/>
          </a:p>
        </p:txBody>
      </p:sp>
      <p:sp>
        <p:nvSpPr>
          <p:cNvPr id="3" name="Subtitle 2"/>
          <p:cNvSpPr>
            <a:spLocks noGrp="1"/>
          </p:cNvSpPr>
          <p:nvPr>
            <p:ph type="subTitle" idx="1"/>
          </p:nvPr>
        </p:nvSpPr>
        <p:spPr/>
        <p:txBody>
          <a:bodyPr/>
          <a:lstStyle/>
          <a:p>
            <a:endParaRPr lang="ar-IQ" dirty="0"/>
          </a:p>
        </p:txBody>
      </p:sp>
      <p:sp>
        <p:nvSpPr>
          <p:cNvPr id="4" name="Round Same Side Corner Rectangle 3"/>
          <p:cNvSpPr/>
          <p:nvPr/>
        </p:nvSpPr>
        <p:spPr>
          <a:xfrm rot="1122438">
            <a:off x="914400" y="5181600"/>
            <a:ext cx="7315200" cy="1143000"/>
          </a:xfrm>
          <a:prstGeom prst="round2Same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lnRef>
          <a:fillRef idx="1">
            <a:schemeClr val="lt1"/>
          </a:fillRef>
          <a:effectRef idx="0">
            <a:schemeClr val="accent1"/>
          </a:effectRef>
          <a:fontRef idx="minor">
            <a:schemeClr val="dk1"/>
          </a:fontRef>
        </p:style>
        <p:txBody>
          <a:bodyPr rtlCol="1" anchor="ctr"/>
          <a:lstStyle/>
          <a:p>
            <a:pPr algn="ctr"/>
            <a:r>
              <a:rPr lang="ar-IQ" sz="3600" dirty="0" smtClean="0"/>
              <a:t>اعداد</a:t>
            </a:r>
          </a:p>
          <a:p>
            <a:pPr algn="ctr"/>
            <a:r>
              <a:rPr lang="ar-IQ" sz="3600" dirty="0" smtClean="0"/>
              <a:t>م. م مريم عبد الجبار خضير</a:t>
            </a:r>
            <a:endParaRPr lang="ar-IQ" sz="3600" dirty="0"/>
          </a:p>
        </p:txBody>
      </p:sp>
      <p:pic>
        <p:nvPicPr>
          <p:cNvPr id="5" name="Picture 4"/>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90933" y="300037"/>
            <a:ext cx="1192267" cy="1152525"/>
          </a:xfrm>
          <a:prstGeom prst="rect">
            <a:avLst/>
          </a:prstGeom>
          <a:scene3d>
            <a:camera prst="orthographicFront"/>
            <a:lightRig rig="threePt" dir="t"/>
          </a:scene3d>
          <a:sp3d>
            <a:bevelT prst="angle"/>
          </a:sp3d>
        </p:spPr>
      </p:pic>
      <p:sp>
        <p:nvSpPr>
          <p:cNvPr id="6" name="Rectangle 5"/>
          <p:cNvSpPr/>
          <p:nvPr/>
        </p:nvSpPr>
        <p:spPr>
          <a:xfrm>
            <a:off x="4800600" y="609600"/>
            <a:ext cx="3581400" cy="5334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IQ"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جامعة بغداد</a:t>
            </a:r>
          </a:p>
          <a:p>
            <a:pPr algn="ctr"/>
            <a:r>
              <a:rPr lang="ar-IQ"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كلية التربية البدنية وعلوم الرياضة  للبنات</a:t>
            </a:r>
            <a:endParaRPr lang="ar-IQ"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4172979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a:t>
            </a:r>
            <a:endParaRPr lang="ar-IQ"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35616" y="3629"/>
            <a:ext cx="6084468" cy="6854371"/>
          </a:xfrm>
        </p:spPr>
      </p:pic>
    </p:spTree>
    <p:extLst>
      <p:ext uri="{BB962C8B-B14F-4D97-AF65-F5344CB8AC3E}">
        <p14:creationId xmlns:p14="http://schemas.microsoft.com/office/powerpoint/2010/main" val="122847044"/>
      </p:ext>
    </p:extLst>
  </p:cSld>
  <p:clrMapOvr>
    <a:masterClrMapping/>
  </p:clrMapOvr>
  <mc:AlternateContent xmlns:mc="http://schemas.openxmlformats.org/markup-compatibility/2006">
    <mc:Choice xmlns:p14="http://schemas.microsoft.com/office/powerpoint/2010/main" Requires="p14">
      <p:transition spd="slow" p14:dur="20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4" name="Text Placeholder 3"/>
          <p:cNvSpPr>
            <a:spLocks noGrp="1"/>
          </p:cNvSpPr>
          <p:nvPr>
            <p:ph type="body" sz="half" idx="2"/>
          </p:nvPr>
        </p:nvSpPr>
        <p:spPr/>
        <p:txBody>
          <a:bodyPr/>
          <a:lstStyle/>
          <a:p>
            <a:endParaRPr lang="ar-IQ"/>
          </a:p>
        </p:txBody>
      </p:sp>
      <p:pic>
        <p:nvPicPr>
          <p:cNvPr id="7" name="Content Placeholder 6"/>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0" y="-152400"/>
            <a:ext cx="8403771" cy="5504163"/>
          </a:xfrm>
        </p:spPr>
      </p:pic>
    </p:spTree>
    <p:extLst>
      <p:ext uri="{BB962C8B-B14F-4D97-AF65-F5344CB8AC3E}">
        <p14:creationId xmlns:p14="http://schemas.microsoft.com/office/powerpoint/2010/main" val="2927420069"/>
      </p:ext>
    </p:extLst>
  </p:cSld>
  <p:clrMapOvr>
    <a:masterClrMapping/>
  </p:clrMapOvr>
  <mc:AlternateContent xmlns:mc="http://schemas.openxmlformats.org/markup-compatibility/2006">
    <mc:Choice xmlns:p14="http://schemas.microsoft.com/office/powerpoint/2010/main" Requires="p14">
      <p:transition spd="slow" p14:dur="225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2">
                <a:lumMod val="75000"/>
              </a:schemeClr>
            </a:gs>
            <a:gs pos="78741">
              <a:schemeClr val="tx1">
                <a:lumMod val="95000"/>
              </a:schemeClr>
            </a:gs>
            <a:gs pos="89150">
              <a:schemeClr val="tx2">
                <a:lumMod val="40000"/>
                <a:lumOff val="60000"/>
              </a:schemeClr>
            </a:gs>
            <a:gs pos="65000">
              <a:schemeClr val="accent1">
                <a:lumMod val="40000"/>
                <a:lumOff val="60000"/>
              </a:schemeClr>
            </a:gs>
            <a:gs pos="100000">
              <a:schemeClr val="tx1"/>
            </a:gs>
          </a:gsLst>
          <a:lin ang="5400000" scaled="0"/>
        </a:gra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21138" y="2881958"/>
            <a:ext cx="4208462" cy="2367259"/>
          </a:xfrm>
        </p:spPr>
      </p:pic>
      <p:sp>
        <p:nvSpPr>
          <p:cNvPr id="4" name="Text Placeholder 3"/>
          <p:cNvSpPr>
            <a:spLocks noGrp="1"/>
          </p:cNvSpPr>
          <p:nvPr>
            <p:ph type="body" sz="half" idx="2"/>
          </p:nvPr>
        </p:nvSpPr>
        <p:spPr/>
        <p:txBody>
          <a:bodyPr/>
          <a:lstStyle/>
          <a:p>
            <a:endParaRPr lang="ar-IQ"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8387669" cy="257416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513" y="4114800"/>
            <a:ext cx="3319887" cy="2209800"/>
          </a:xfrm>
          <a:prstGeom prst="rect">
            <a:avLst/>
          </a:prstGeom>
        </p:spPr>
      </p:pic>
    </p:spTree>
    <p:extLst>
      <p:ext uri="{BB962C8B-B14F-4D97-AF65-F5344CB8AC3E}">
        <p14:creationId xmlns:p14="http://schemas.microsoft.com/office/powerpoint/2010/main" val="1574105576"/>
      </p:ext>
    </p:extLst>
  </p:cSld>
  <p:clrMapOvr>
    <a:masterClrMapping/>
  </p:clrMapOvr>
  <mc:AlternateContent xmlns:mc="http://schemas.openxmlformats.org/markup-compatibility/2006">
    <mc:Choice xmlns:p14="http://schemas.microsoft.com/office/powerpoint/2010/main" Requires="p14">
      <p:transition spd="slow" p14:dur="2500">
        <p14:flythroug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17000"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52399" y="4114800"/>
            <a:ext cx="4800600" cy="2905125"/>
          </a:xfrm>
          <a:prstGeom prst="rect">
            <a:avLst/>
          </a:prstGeom>
          <a:ln>
            <a:noFill/>
          </a:ln>
          <a:effectLst>
            <a:softEdge rad="112500"/>
          </a:effectLst>
        </p:spPr>
      </p:pic>
    </p:spTree>
    <p:extLst>
      <p:ext uri="{BB962C8B-B14F-4D97-AF65-F5344CB8AC3E}">
        <p14:creationId xmlns:p14="http://schemas.microsoft.com/office/powerpoint/2010/main" val="630715502"/>
      </p:ext>
    </p:extLst>
  </p:cSld>
  <p:clrMapOvr>
    <a:masterClrMapping/>
  </p:clrMapOvr>
  <mc:AlternateContent xmlns:mc="http://schemas.openxmlformats.org/markup-compatibility/2006">
    <mc:Choice xmlns:p14="http://schemas.microsoft.com/office/powerpoint/2010/main" Requires="p14">
      <p:transition spd="slow" p14:dur="2250">
        <p14:ferris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760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57070">
              <a:srgbClr val="424627">
                <a:alpha val="45000"/>
                <a:lumMod val="46000"/>
                <a:lumOff val="54000"/>
              </a:srgbClr>
            </a:gs>
            <a:gs pos="0">
              <a:schemeClr val="accent1">
                <a:lumMod val="75000"/>
              </a:schemeClr>
            </a:gs>
            <a:gs pos="65000">
              <a:schemeClr val="bg2">
                <a:tint val="100000"/>
                <a:shade val="95000"/>
                <a:satMod val="100000"/>
                <a:lumMod val="100000"/>
              </a:schemeClr>
            </a:gs>
            <a:gs pos="100000">
              <a:schemeClr val="bg2">
                <a:tint val="88000"/>
                <a:shade val="100000"/>
                <a:satMod val="400000"/>
                <a:lumMod val="1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3352800" cy="838200"/>
          </a:xfrm>
          <a:ln>
            <a:noFill/>
          </a:ln>
          <a:effectLst>
            <a:outerShdw blurRad="190500" dist="228600" dir="2700000" algn="ctr">
              <a:srgbClr val="000000">
                <a:alpha val="30000"/>
              </a:srgbClr>
            </a:outerShdw>
            <a:reflection blurRad="6350" stA="50000" endA="300" endPos="90000" dist="50800" dir="5400000" sy="-100000" algn="bl" rotWithShape="0"/>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2"/>
          </a:fillRef>
          <a:effectRef idx="1">
            <a:schemeClr val="accent2"/>
          </a:effectRef>
          <a:fontRef idx="minor">
            <a:schemeClr val="lt1"/>
          </a:fontRef>
        </p:style>
        <p:txBody>
          <a:bodyPr>
            <a:noAutofit/>
          </a:bodyPr>
          <a:lstStyle/>
          <a:p>
            <a:pPr algn="ctr"/>
            <a:r>
              <a:rPr lang="ar-IQ"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محاور الورشة العلمية </a:t>
            </a:r>
            <a:endParaRPr lang="ar-IQ"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 name="Picture Placeholder 4"/>
          <p:cNvPicPr>
            <a:picLocks noGrp="1" noChangeAspect="1"/>
          </p:cNvPicPr>
          <p:nvPr>
            <p:ph type="pic" idx="1"/>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10579" r="10579"/>
          <a:stretch>
            <a:fillRect/>
          </a:stretch>
        </p:blipFill>
        <p:spPr/>
      </p:pic>
      <p:sp>
        <p:nvSpPr>
          <p:cNvPr id="4" name="Text Placeholder 3"/>
          <p:cNvSpPr>
            <a:spLocks noGrp="1"/>
          </p:cNvSpPr>
          <p:nvPr>
            <p:ph type="body" sz="half" idx="2"/>
          </p:nvPr>
        </p:nvSpPr>
        <p:spPr>
          <a:xfrm>
            <a:off x="762000" y="1676400"/>
            <a:ext cx="2953512" cy="4495800"/>
          </a:xfrm>
        </p:spPr>
        <p:style>
          <a:lnRef idx="0">
            <a:schemeClr val="accent2"/>
          </a:lnRef>
          <a:fillRef idx="3">
            <a:schemeClr val="accent2"/>
          </a:fillRef>
          <a:effectRef idx="3">
            <a:schemeClr val="accent2"/>
          </a:effectRef>
          <a:fontRef idx="minor">
            <a:schemeClr val="lt1"/>
          </a:fontRef>
        </p:style>
        <p:txBody>
          <a:bodyPr>
            <a:normAutofit/>
          </a:bodyPr>
          <a:lstStyle/>
          <a:p>
            <a:pPr marL="285750" indent="-285750">
              <a:buBlip>
                <a:blip r:embed="rId3"/>
              </a:buBlip>
            </a:pPr>
            <a:r>
              <a:rPr lang="ar-IQ" sz="3600" dirty="0" smtClean="0"/>
              <a:t>المقدمة</a:t>
            </a:r>
          </a:p>
          <a:p>
            <a:pPr marL="285750" indent="-285750">
              <a:buBlip>
                <a:blip r:embed="rId3"/>
              </a:buBlip>
            </a:pPr>
            <a:r>
              <a:rPr lang="ar-IQ" sz="3600" dirty="0" smtClean="0"/>
              <a:t>المبادئ</a:t>
            </a:r>
            <a:endParaRPr lang="ar-IQ" sz="3600" dirty="0" smtClean="0"/>
          </a:p>
          <a:p>
            <a:pPr marL="285750" indent="-285750">
              <a:buBlip>
                <a:blip r:embed="rId3"/>
              </a:buBlip>
            </a:pPr>
            <a:r>
              <a:rPr lang="ar-IQ" sz="3600" dirty="0" smtClean="0"/>
              <a:t>مراجعة الحالات</a:t>
            </a:r>
          </a:p>
          <a:p>
            <a:pPr marL="285750" indent="-285750">
              <a:buBlip>
                <a:blip r:embed="rId3"/>
              </a:buBlip>
            </a:pPr>
            <a:r>
              <a:rPr lang="ar-IQ" sz="3600" dirty="0" smtClean="0"/>
              <a:t>التطبيق العملي</a:t>
            </a:r>
          </a:p>
          <a:p>
            <a:pPr marL="285750" indent="-285750">
              <a:buBlip>
                <a:blip r:embed="rId3"/>
              </a:buBlip>
            </a:pPr>
            <a:r>
              <a:rPr lang="ar-IQ" sz="3600" dirty="0" smtClean="0"/>
              <a:t>الاجراءات</a:t>
            </a:r>
          </a:p>
          <a:p>
            <a:pPr marL="285750" indent="-285750">
              <a:buBlip>
                <a:blip r:embed="rId3"/>
              </a:buBlip>
            </a:pPr>
            <a:r>
              <a:rPr lang="ar-IQ" sz="3600" dirty="0" smtClean="0"/>
              <a:t>صلاحية المباراة</a:t>
            </a:r>
            <a:endParaRPr lang="ar-IQ" sz="3600" dirty="0"/>
          </a:p>
        </p:txBody>
      </p:sp>
    </p:spTree>
    <p:extLst>
      <p:ext uri="{BB962C8B-B14F-4D97-AF65-F5344CB8AC3E}">
        <p14:creationId xmlns:p14="http://schemas.microsoft.com/office/powerpoint/2010/main" val="345869833"/>
      </p:ext>
    </p:extLst>
  </p:cSld>
  <p:clrMapOvr>
    <a:masterClrMapping/>
  </p:clrMapOvr>
  <mc:AlternateContent xmlns:mc="http://schemas.openxmlformats.org/markup-compatibility/2006">
    <mc:Choice xmlns:p14="http://schemas.microsoft.com/office/powerpoint/2010/main" Requires="p14">
      <p:transition spd="slow" p14:dur="225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5800" y="1544715"/>
            <a:ext cx="7543800" cy="4779885"/>
          </a:xfrm>
          <a:effectLst>
            <a:glow rad="228600">
              <a:schemeClr val="accent2">
                <a:satMod val="175000"/>
                <a:alpha val="40000"/>
              </a:schemeClr>
            </a:glow>
          </a:effectLst>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ar-IQ" sz="3200" b="1" dirty="0">
                <a:ln w="50800"/>
                <a:solidFill>
                  <a:schemeClr val="bg1">
                    <a:shade val="50000"/>
                  </a:schemeClr>
                </a:solidFill>
                <a:latin typeface="Al-Jazeera"/>
              </a:rPr>
              <a:t>تعتبر كلمة </a:t>
            </a:r>
            <a:r>
              <a:rPr lang="ar-IQ" sz="3200" b="1" dirty="0" smtClean="0">
                <a:ln w="50800"/>
                <a:solidFill>
                  <a:schemeClr val="bg1">
                    <a:shade val="50000"/>
                  </a:schemeClr>
                </a:solidFill>
                <a:latin typeface="Al-Jazeera"/>
              </a:rPr>
              <a:t>“</a:t>
            </a:r>
            <a:r>
              <a:rPr lang="en-US" sz="3200" b="1" dirty="0" smtClean="0">
                <a:ln w="50800"/>
                <a:solidFill>
                  <a:schemeClr val="bg1">
                    <a:shade val="50000"/>
                  </a:schemeClr>
                </a:solidFill>
                <a:latin typeface="Al-Jazeera"/>
              </a:rPr>
              <a:t>VAR</a:t>
            </a:r>
            <a:r>
              <a:rPr lang="ar-IQ" sz="3200" b="1" dirty="0" smtClean="0">
                <a:ln w="50800"/>
                <a:solidFill>
                  <a:schemeClr val="bg1">
                    <a:shade val="50000"/>
                  </a:schemeClr>
                </a:solidFill>
                <a:latin typeface="Al-Jazeera"/>
              </a:rPr>
              <a:t>« (</a:t>
            </a:r>
            <a:r>
              <a:rPr lang="en-US" sz="3200" dirty="0" smtClean="0">
                <a:solidFill>
                  <a:srgbClr val="202122"/>
                </a:solidFill>
              </a:rPr>
              <a:t>video </a:t>
            </a:r>
            <a:r>
              <a:rPr lang="en-US" sz="3200" dirty="0">
                <a:solidFill>
                  <a:srgbClr val="202122"/>
                </a:solidFill>
              </a:rPr>
              <a:t>assistant </a:t>
            </a:r>
            <a:r>
              <a:rPr lang="en-US" sz="3200" dirty="0" smtClean="0">
                <a:solidFill>
                  <a:srgbClr val="202122"/>
                </a:solidFill>
              </a:rPr>
              <a:t>referee</a:t>
            </a:r>
            <a:r>
              <a:rPr lang="ar-IQ" sz="3200" dirty="0" smtClean="0">
                <a:solidFill>
                  <a:srgbClr val="202122"/>
                </a:solidFill>
              </a:rPr>
              <a:t>)</a:t>
            </a:r>
            <a:r>
              <a:rPr lang="ar-IQ" sz="3200" b="1" dirty="0" smtClean="0">
                <a:ln w="50800"/>
                <a:solidFill>
                  <a:schemeClr val="bg1">
                    <a:shade val="50000"/>
                  </a:schemeClr>
                </a:solidFill>
                <a:latin typeface="Al-Jazeera"/>
              </a:rPr>
              <a:t> </a:t>
            </a:r>
            <a:r>
              <a:rPr lang="ar-IQ" sz="3200" b="1" dirty="0">
                <a:ln w="50800"/>
                <a:solidFill>
                  <a:schemeClr val="bg1">
                    <a:shade val="50000"/>
                  </a:schemeClr>
                </a:solidFill>
                <a:latin typeface="Al-Jazeera"/>
              </a:rPr>
              <a:t>اختصارا لثلاث كلمات بالإنجليزية هي "حكم الفيديو المساعد"، ويتكون فريق حكام الفار من 3 أو 4 حكام ويعاونهم تقني فيديو، ويجب أن تكون لهم جميعا لغة مشتركة مع بعضهم البعض ومع حكم المباراة أيضا.</a:t>
            </a:r>
            <a:br>
              <a:rPr lang="ar-IQ" sz="3200" b="1" dirty="0">
                <a:ln w="50800"/>
                <a:solidFill>
                  <a:schemeClr val="bg1">
                    <a:shade val="50000"/>
                  </a:schemeClr>
                </a:solidFill>
                <a:latin typeface="Al-Jazeera"/>
              </a:rPr>
            </a:br>
            <a:r>
              <a:rPr lang="ar-IQ" sz="3200" b="1" dirty="0">
                <a:ln w="50800"/>
                <a:solidFill>
                  <a:schemeClr val="bg1">
                    <a:shade val="50000"/>
                  </a:schemeClr>
                </a:solidFill>
                <a:latin typeface="Al-Jazeera"/>
              </a:rPr>
              <a:t>وتنحصر مهمة حكام الفيديو في المراجعة السريعة للحالات المشكوك فيها وتقديم المشورة للحكم سواء طلب أو لم يطلب لكن القرار النهائي بيد حكم الساحة فقط.</a:t>
            </a:r>
            <a:endParaRPr lang="ar-IQ" sz="3200" b="1" i="0" dirty="0">
              <a:ln w="50800"/>
              <a:solidFill>
                <a:schemeClr val="bg1">
                  <a:shade val="50000"/>
                </a:schemeClr>
              </a:solidFill>
              <a:latin typeface="Al-Jazeera"/>
            </a:endParaRPr>
          </a:p>
        </p:txBody>
      </p:sp>
      <p:sp>
        <p:nvSpPr>
          <p:cNvPr id="2" name="Folded Corner 1"/>
          <p:cNvSpPr/>
          <p:nvPr/>
        </p:nvSpPr>
        <p:spPr>
          <a:xfrm>
            <a:off x="6248400" y="685800"/>
            <a:ext cx="2133600" cy="457200"/>
          </a:xfrm>
          <a:prstGeom prst="foldedCorner">
            <a:avLst/>
          </a:prstGeom>
          <a:scene3d>
            <a:camera prst="perspectiveAbove"/>
            <a:lightRig rig="threePt" dir="t"/>
          </a:scene3d>
        </p:spPr>
        <p:style>
          <a:lnRef idx="1">
            <a:schemeClr val="accent1"/>
          </a:lnRef>
          <a:fillRef idx="2">
            <a:schemeClr val="accent1"/>
          </a:fillRef>
          <a:effectRef idx="1">
            <a:schemeClr val="accent1"/>
          </a:effectRef>
          <a:fontRef idx="minor">
            <a:schemeClr val="dk1"/>
          </a:fontRef>
        </p:style>
        <p:txBody>
          <a:bodyPr rtlCol="1" anchor="ctr"/>
          <a:lstStyle/>
          <a:p>
            <a:pPr algn="ctr"/>
            <a:r>
              <a:rPr lang="ar-IQ" sz="3200" b="1" dirty="0" smtClean="0">
                <a:ln w="12700">
                  <a:solidFill>
                    <a:schemeClr val="bg1">
                      <a:lumMod val="95000"/>
                      <a:lumOff val="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المقدمة</a:t>
            </a:r>
            <a:endParaRPr lang="ar-IQ" sz="3200" b="1" dirty="0">
              <a:ln w="12700">
                <a:solidFill>
                  <a:schemeClr val="bg1">
                    <a:lumMod val="95000"/>
                    <a:lumOff val="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248252493"/>
              </p:ext>
            </p:extLst>
          </p:nvPr>
        </p:nvGraphicFramePr>
        <p:xfrm>
          <a:off x="-16329" y="342900"/>
          <a:ext cx="4802187" cy="685800"/>
        </p:xfrm>
        <a:graphic>
          <a:graphicData uri="http://schemas.openxmlformats.org/presentationml/2006/ole">
            <mc:AlternateContent xmlns:mc="http://schemas.openxmlformats.org/markup-compatibility/2006">
              <mc:Choice xmlns:v="urn:schemas-microsoft-com:vml" Requires="v">
                <p:oleObj spid="_x0000_s1029" name="Packager Shell Object" showAsIcon="1" r:id="rId4" imgW="4801680" imgH="685800" progId="Package">
                  <p:embed/>
                </p:oleObj>
              </mc:Choice>
              <mc:Fallback>
                <p:oleObj name="Packager Shell Object" showAsIcon="1" r:id="rId4" imgW="4801680" imgH="685800" progId="Package">
                  <p:embed/>
                  <p:pic>
                    <p:nvPicPr>
                      <p:cNvPr id="0" name=""/>
                      <p:cNvPicPr/>
                      <p:nvPr/>
                    </p:nvPicPr>
                    <p:blipFill>
                      <a:blip r:embed="rId5"/>
                      <a:stretch>
                        <a:fillRect/>
                      </a:stretch>
                    </p:blipFill>
                    <p:spPr>
                      <a:xfrm>
                        <a:off x="-16329" y="342900"/>
                        <a:ext cx="4802187" cy="685800"/>
                      </a:xfrm>
                      <a:prstGeom prst="rect">
                        <a:avLst/>
                      </a:prstGeom>
                    </p:spPr>
                  </p:pic>
                </p:oleObj>
              </mc:Fallback>
            </mc:AlternateContent>
          </a:graphicData>
        </a:graphic>
      </p:graphicFrame>
    </p:spTree>
    <p:extLst>
      <p:ext uri="{BB962C8B-B14F-4D97-AF65-F5344CB8AC3E}">
        <p14:creationId xmlns:p14="http://schemas.microsoft.com/office/powerpoint/2010/main" val="541199201"/>
      </p:ext>
    </p:extLst>
  </p:cSld>
  <p:clrMapOvr>
    <a:masterClrMapping/>
  </p:clrMapOvr>
  <mc:AlternateContent xmlns:mc="http://schemas.openxmlformats.org/markup-compatibility/2006">
    <mc:Choice xmlns:p14="http://schemas.microsoft.com/office/powerpoint/2010/main" Requires="p14">
      <p:transition spd="slow" p14:dur="1750">
        <p:randomBar dir="vert"/>
      </p:transition>
    </mc:Choice>
    <mc:Fallback>
      <p:transition spd="slow">
        <p:randomBar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33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228600"/>
            <a:ext cx="9144000" cy="4093428"/>
          </a:xfrm>
          <a:prstGeom prst="rect">
            <a:avLst/>
          </a:prstGeom>
          <a:noFill/>
        </p:spPr>
        <p:txBody>
          <a:bodyPr wrap="square" rtlCol="1">
            <a:spAutoFit/>
          </a:bodyPr>
          <a:lstStyle/>
          <a:p>
            <a:pPr marL="285750" indent="-285750" algn="r" rtl="1">
              <a:buFontTx/>
              <a:buChar char="-"/>
            </a:pPr>
            <a:r>
              <a:rPr lang="ar-IQ" sz="2000" b="1" dirty="0" smtClean="0">
                <a:solidFill>
                  <a:schemeClr val="bg1"/>
                </a:solidFill>
              </a:rPr>
              <a:t>صُمّمت </a:t>
            </a:r>
            <a:r>
              <a:rPr lang="ar-IQ" sz="2000" b="1" dirty="0">
                <a:solidFill>
                  <a:schemeClr val="bg1"/>
                </a:solidFill>
              </a:rPr>
              <a:t>تقنية الفار في أوائل عام </a:t>
            </a:r>
            <a:r>
              <a:rPr lang="ar-IQ" sz="2000" b="1" dirty="0">
                <a:solidFill>
                  <a:schemeClr val="bg1"/>
                </a:solidFill>
                <a:hlinkClick r:id="rId3" tooltip="2010"/>
              </a:rPr>
              <a:t>2010</a:t>
            </a:r>
            <a:r>
              <a:rPr lang="ar-IQ" sz="2000" b="1" dirty="0">
                <a:solidFill>
                  <a:schemeClr val="bg1"/>
                </a:solidFill>
              </a:rPr>
              <a:t> تحت إشرافِ </a:t>
            </a:r>
            <a:r>
              <a:rPr lang="ar-IQ" sz="2000" b="1" dirty="0">
                <a:solidFill>
                  <a:schemeClr val="bg1"/>
                </a:solidFill>
                <a:hlinkClick r:id="rId4"/>
              </a:rPr>
              <a:t>الاتحاد الملكي الهولندي لكرة </a:t>
            </a:r>
            <a:r>
              <a:rPr lang="ar-IQ" sz="2000" b="1" dirty="0" smtClean="0">
                <a:solidFill>
                  <a:schemeClr val="bg1"/>
                </a:solidFill>
                <a:hlinkClick r:id="rId4"/>
              </a:rPr>
              <a:t>القدم</a:t>
            </a:r>
            <a:endParaRPr lang="ar-IQ" sz="2000" b="1" dirty="0" smtClean="0">
              <a:solidFill>
                <a:schemeClr val="bg1"/>
              </a:solidFill>
            </a:endParaRPr>
          </a:p>
          <a:p>
            <a:pPr algn="r" rtl="1"/>
            <a:endParaRPr lang="ar-IQ" sz="2000" b="1" dirty="0" smtClean="0">
              <a:solidFill>
                <a:schemeClr val="bg1"/>
              </a:solidFill>
            </a:endParaRPr>
          </a:p>
          <a:p>
            <a:pPr marL="285750" indent="-285750" algn="r" rtl="1">
              <a:buFontTx/>
              <a:buChar char="-"/>
            </a:pPr>
            <a:r>
              <a:rPr lang="ar-IQ" sz="2000" b="1" dirty="0" smtClean="0">
                <a:solidFill>
                  <a:schemeClr val="bg1"/>
                </a:solidFill>
              </a:rPr>
              <a:t>تعتبر </a:t>
            </a:r>
            <a:r>
              <a:rPr lang="ar-IQ" sz="2000" b="1" dirty="0">
                <a:solidFill>
                  <a:schemeClr val="bg1"/>
                </a:solidFill>
              </a:rPr>
              <a:t>بطولة </a:t>
            </a:r>
            <a:r>
              <a:rPr lang="ar-IQ" sz="2000" b="1" dirty="0">
                <a:solidFill>
                  <a:schemeClr val="bg1"/>
                </a:solidFill>
                <a:hlinkClick r:id="rId5" tooltip="كأس القارات 2017"/>
              </a:rPr>
              <a:t>كأس القارات 2017</a:t>
            </a:r>
            <a:r>
              <a:rPr lang="ar-IQ" sz="2000" b="1" dirty="0">
                <a:solidFill>
                  <a:schemeClr val="bg1"/>
                </a:solidFill>
              </a:rPr>
              <a:t> هي أول بطولة رسمية تابعة للفيفا يتم استخدام فيها هذه التقنية، وكان أول استخدام لها في مباراة </a:t>
            </a:r>
            <a:r>
              <a:rPr lang="ar-IQ" sz="2000" b="1" dirty="0">
                <a:solidFill>
                  <a:schemeClr val="bg1"/>
                </a:solidFill>
                <a:hlinkClick r:id="rId6" tooltip="منتخب البرتغال لكرة القدم"/>
              </a:rPr>
              <a:t>البرتغال</a:t>
            </a:r>
            <a:r>
              <a:rPr lang="ar-IQ" sz="2000" b="1" dirty="0">
                <a:solidFill>
                  <a:schemeClr val="bg1"/>
                </a:solidFill>
              </a:rPr>
              <a:t> </a:t>
            </a:r>
            <a:r>
              <a:rPr lang="ar-IQ" sz="2000" b="1" dirty="0">
                <a:solidFill>
                  <a:schemeClr val="bg1"/>
                </a:solidFill>
                <a:hlinkClick r:id="rId7" tooltip="منتخب المكسيك لكرة القدم"/>
              </a:rPr>
              <a:t>والمكسيك</a:t>
            </a:r>
            <a:r>
              <a:rPr lang="ar-IQ" sz="2000" b="1" dirty="0">
                <a:solidFill>
                  <a:schemeClr val="bg1"/>
                </a:solidFill>
              </a:rPr>
              <a:t>، حينما ألغى الحكم هدفاً لمصلحة لاعب </a:t>
            </a:r>
            <a:r>
              <a:rPr lang="ar-IQ" sz="2000" b="1" dirty="0">
                <a:solidFill>
                  <a:schemeClr val="bg1"/>
                </a:solidFill>
                <a:hlinkClick r:id="rId6" tooltip="منتخب البرتغال لكرة القدم"/>
              </a:rPr>
              <a:t>البرتغال</a:t>
            </a:r>
            <a:r>
              <a:rPr lang="ar-IQ" sz="2000" b="1" dirty="0">
                <a:solidFill>
                  <a:schemeClr val="bg1"/>
                </a:solidFill>
              </a:rPr>
              <a:t> </a:t>
            </a:r>
            <a:r>
              <a:rPr lang="ar-IQ" sz="2000" b="1" dirty="0">
                <a:solidFill>
                  <a:schemeClr val="bg1"/>
                </a:solidFill>
                <a:hlinkClick r:id="rId8" tooltip="بيبي (اسم)"/>
              </a:rPr>
              <a:t>بيبي</a:t>
            </a:r>
            <a:r>
              <a:rPr lang="ar-IQ" sz="2000" b="1" dirty="0">
                <a:solidFill>
                  <a:schemeClr val="bg1"/>
                </a:solidFill>
              </a:rPr>
              <a:t> بداعي التسلل، </a:t>
            </a:r>
            <a:r>
              <a:rPr lang="en-US" sz="2000" b="1" dirty="0" smtClean="0">
                <a:solidFill>
                  <a:schemeClr val="bg1"/>
                </a:solidFill>
              </a:rPr>
              <a:t> </a:t>
            </a:r>
            <a:r>
              <a:rPr lang="ar-IQ" sz="2000" b="1" dirty="0" smtClean="0">
                <a:solidFill>
                  <a:schemeClr val="bg1"/>
                </a:solidFill>
              </a:rPr>
              <a:t> بعدما </a:t>
            </a:r>
            <a:r>
              <a:rPr lang="ar-IQ" sz="2000" b="1" dirty="0">
                <a:solidFill>
                  <a:schemeClr val="bg1"/>
                </a:solidFill>
              </a:rPr>
              <a:t>تم اللجوء لخاصية حكم الفيديو </a:t>
            </a:r>
            <a:r>
              <a:rPr lang="ar-IQ" sz="2000" b="1" dirty="0" smtClean="0">
                <a:solidFill>
                  <a:schemeClr val="bg1"/>
                </a:solidFill>
              </a:rPr>
              <a:t>المساعد </a:t>
            </a:r>
          </a:p>
          <a:p>
            <a:pPr marL="285750" indent="-285750" algn="r" rtl="1">
              <a:buFontTx/>
              <a:buChar char="-"/>
            </a:pPr>
            <a:endParaRPr lang="ar-IQ" sz="2000" b="1" dirty="0" smtClean="0">
              <a:solidFill>
                <a:schemeClr val="bg1"/>
              </a:solidFill>
            </a:endParaRPr>
          </a:p>
          <a:p>
            <a:pPr algn="r" rtl="1"/>
            <a:endParaRPr lang="ar-IQ" sz="2000" b="1" dirty="0" smtClean="0">
              <a:solidFill>
                <a:schemeClr val="bg1"/>
              </a:solidFill>
            </a:endParaRPr>
          </a:p>
          <a:p>
            <a:pPr algn="r" rtl="1"/>
            <a:r>
              <a:rPr lang="ar-IQ" sz="2000" b="1" dirty="0" smtClean="0">
                <a:solidFill>
                  <a:schemeClr val="bg1"/>
                </a:solidFill>
              </a:rPr>
              <a:t>- وافق </a:t>
            </a:r>
            <a:r>
              <a:rPr lang="ar-IQ" sz="2000" b="1" dirty="0">
                <a:solidFill>
                  <a:schemeClr val="bg1"/>
                </a:solidFill>
              </a:rPr>
              <a:t>الفيفا رسميًا على استخدام الفار في </a:t>
            </a:r>
            <a:r>
              <a:rPr lang="ar-IQ" sz="2000" b="1" dirty="0">
                <a:solidFill>
                  <a:schemeClr val="bg1"/>
                </a:solidFill>
                <a:hlinkClick r:id="rId9" tooltip="كأس العالم 2018"/>
              </a:rPr>
              <a:t>كأس العالم 2018</a:t>
            </a:r>
            <a:r>
              <a:rPr lang="ar-IQ" sz="2000" b="1" dirty="0">
                <a:solidFill>
                  <a:schemeClr val="bg1"/>
                </a:solidFill>
              </a:rPr>
              <a:t> خلال اجتماع </a:t>
            </a:r>
            <a:r>
              <a:rPr lang="ar-IQ" sz="2000" b="1" dirty="0">
                <a:solidFill>
                  <a:schemeClr val="bg1"/>
                </a:solidFill>
                <a:hlinkClick r:id="rId10" tooltip="مجلس الفيفا"/>
              </a:rPr>
              <a:t>اللجنة التنفيذية للفيفا</a:t>
            </a:r>
            <a:r>
              <a:rPr lang="ar-IQ" sz="2000" b="1" dirty="0">
                <a:solidFill>
                  <a:schemeClr val="bg1"/>
                </a:solidFill>
              </a:rPr>
              <a:t> في 16 آذار/مارس </a:t>
            </a:r>
            <a:r>
              <a:rPr lang="ar-IQ" sz="2000" b="1" dirty="0" smtClean="0">
                <a:solidFill>
                  <a:schemeClr val="bg1"/>
                </a:solidFill>
              </a:rPr>
              <a:t>2018 </a:t>
            </a:r>
          </a:p>
          <a:p>
            <a:pPr algn="r" rtl="1"/>
            <a:endParaRPr lang="ar-IQ" sz="2000" b="1" dirty="0" smtClean="0">
              <a:solidFill>
                <a:schemeClr val="bg1"/>
              </a:solidFill>
            </a:endParaRPr>
          </a:p>
          <a:p>
            <a:pPr algn="r" rtl="1"/>
            <a:r>
              <a:rPr lang="ar-IQ" sz="2000" b="1" dirty="0" smtClean="0">
                <a:solidFill>
                  <a:schemeClr val="bg1"/>
                </a:solidFill>
              </a:rPr>
              <a:t>- فحصت </a:t>
            </a:r>
            <a:r>
              <a:rPr lang="ar-IQ" sz="2000" b="1" dirty="0">
                <a:solidFill>
                  <a:schemeClr val="bg1"/>
                </a:solidFill>
              </a:rPr>
              <a:t>التقنيّة ما مجموعه 335 حادثًا على مدار مرحلة المجموعات بمتوسط سبعِ مراجعات في كل مباراة كمَا تمّ تغيير أو إلغاء أربعة عشر قرارًا من الحكام في غرف الفيديو بعد قرارِ حكم الساحة المراجعة الميدانيّة للحالة. وفقًا للفيفا فقد حقّق نظام الفار نسبة نجاح بلغت 99.3 بالمائة</a:t>
            </a:r>
          </a:p>
        </p:txBody>
      </p:sp>
    </p:spTree>
    <p:extLst>
      <p:ext uri="{BB962C8B-B14F-4D97-AF65-F5344CB8AC3E}">
        <p14:creationId xmlns:p14="http://schemas.microsoft.com/office/powerpoint/2010/main" val="498212647"/>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openDmnd">
          <a:fgClr>
            <a:schemeClr val="accent1">
              <a:lumMod val="40000"/>
              <a:lumOff val="6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895600"/>
            <a:ext cx="4114800" cy="3048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TextBox 2"/>
          <p:cNvSpPr txBox="1"/>
          <p:nvPr/>
        </p:nvSpPr>
        <p:spPr>
          <a:xfrm>
            <a:off x="192314" y="152400"/>
            <a:ext cx="8646885" cy="6186309"/>
          </a:xfrm>
          <a:prstGeom prst="rect">
            <a:avLst/>
          </a:prstGeom>
          <a:noFill/>
        </p:spPr>
        <p:txBody>
          <a:bodyPr wrap="square" rtlCol="1">
            <a:spAutoFit/>
          </a:bodyPr>
          <a:lstStyle/>
          <a:p>
            <a:pPr algn="r" rtl="1"/>
            <a:r>
              <a:rPr lang="ar-IQ" b="1" dirty="0">
                <a:solidFill>
                  <a:schemeClr val="bg1"/>
                </a:solidFill>
                <a:latin typeface="ArialMT"/>
              </a:rPr>
              <a:t>البروتوكول</a:t>
            </a:r>
          </a:p>
          <a:p>
            <a:pPr algn="r" rtl="1"/>
            <a:r>
              <a:rPr lang="ar-IQ" b="1" dirty="0" smtClean="0">
                <a:solidFill>
                  <a:schemeClr val="bg1"/>
                </a:solidFill>
                <a:latin typeface="ArialMT"/>
              </a:rPr>
              <a:t>المبادئ التطبيق </a:t>
            </a:r>
            <a:r>
              <a:rPr lang="ar-IQ" b="1" dirty="0">
                <a:solidFill>
                  <a:schemeClr val="bg1"/>
                </a:solidFill>
                <a:latin typeface="ArialMT"/>
              </a:rPr>
              <a:t>العملي والاجراءات</a:t>
            </a:r>
          </a:p>
          <a:p>
            <a:pPr lvl="0" algn="r" rtl="1"/>
            <a:r>
              <a:rPr lang="ar-IQ" b="1" dirty="0" smtClean="0">
                <a:solidFill>
                  <a:prstClr val="black"/>
                </a:solidFill>
                <a:latin typeface="ArialMT"/>
              </a:rPr>
              <a:t>يتوافق بروتوكول</a:t>
            </a:r>
            <a:r>
              <a:rPr lang="en-US" b="1" dirty="0" smtClean="0">
                <a:solidFill>
                  <a:prstClr val="black"/>
                </a:solidFill>
                <a:latin typeface="ArialMT"/>
              </a:rPr>
              <a:t>  (VAR) </a:t>
            </a:r>
            <a:r>
              <a:rPr lang="ar-IQ" b="1" dirty="0" smtClean="0">
                <a:solidFill>
                  <a:schemeClr val="bg1"/>
                </a:solidFill>
                <a:latin typeface="ArialMT"/>
              </a:rPr>
              <a:t>قدر </a:t>
            </a:r>
            <a:r>
              <a:rPr lang="ar-IQ" b="1" dirty="0">
                <a:solidFill>
                  <a:schemeClr val="bg1"/>
                </a:solidFill>
                <a:latin typeface="ArialMT"/>
              </a:rPr>
              <a:t>الإمكان مع مبادئ وفلسفة قوانين </a:t>
            </a:r>
            <a:r>
              <a:rPr lang="ar-IQ" b="1" dirty="0" smtClean="0">
                <a:solidFill>
                  <a:schemeClr val="bg1"/>
                </a:solidFill>
                <a:latin typeface="ArialMT"/>
              </a:rPr>
              <a:t>اللعبة</a:t>
            </a:r>
            <a:r>
              <a:rPr lang="ar-IQ" b="1" dirty="0">
                <a:solidFill>
                  <a:schemeClr val="bg1"/>
                </a:solidFill>
                <a:latin typeface="ArialMT"/>
              </a:rPr>
              <a:t>. </a:t>
            </a:r>
          </a:p>
          <a:p>
            <a:pPr lvl="0" algn="r" rtl="1"/>
            <a:endParaRPr lang="ar-IQ" b="1" dirty="0" smtClean="0">
              <a:solidFill>
                <a:schemeClr val="bg1"/>
              </a:solidFill>
              <a:latin typeface="ArialMT"/>
            </a:endParaRPr>
          </a:p>
          <a:p>
            <a:pPr lvl="0" algn="r" rtl="1"/>
            <a:r>
              <a:rPr lang="ar-IQ" b="1" dirty="0" smtClean="0">
                <a:solidFill>
                  <a:schemeClr val="bg1"/>
                </a:solidFill>
                <a:latin typeface="ArialMT"/>
              </a:rPr>
              <a:t>إن </a:t>
            </a:r>
            <a:r>
              <a:rPr lang="ar-IQ" b="1" dirty="0">
                <a:solidFill>
                  <a:schemeClr val="bg1"/>
                </a:solidFill>
                <a:latin typeface="ArialMT"/>
              </a:rPr>
              <a:t>استخدام الحكام المساعدين </a:t>
            </a:r>
            <a:r>
              <a:rPr lang="ar-IQ" b="1" dirty="0" smtClean="0">
                <a:solidFill>
                  <a:schemeClr val="bg1"/>
                </a:solidFill>
                <a:latin typeface="ArialMT"/>
              </a:rPr>
              <a:t>بالفيديو فقط عندما يستوفي منظم المباراة / المسابقة  </a:t>
            </a:r>
            <a:endParaRPr lang="ar-IQ" b="1" dirty="0">
              <a:solidFill>
                <a:schemeClr val="bg1"/>
              </a:solidFill>
              <a:latin typeface="ArialMT"/>
            </a:endParaRPr>
          </a:p>
          <a:p>
            <a:pPr algn="r" rtl="1"/>
            <a:r>
              <a:rPr lang="ar-IQ" b="1" dirty="0" smtClean="0">
                <a:solidFill>
                  <a:schemeClr val="bg1"/>
                </a:solidFill>
                <a:latin typeface="ArialMT"/>
              </a:rPr>
              <a:t>جميع </a:t>
            </a:r>
            <a:r>
              <a:rPr lang="ar-IQ" b="1" dirty="0">
                <a:solidFill>
                  <a:schemeClr val="bg1"/>
                </a:solidFill>
                <a:latin typeface="ArialMT"/>
              </a:rPr>
              <a:t>متطلبات تنفيذ </a:t>
            </a:r>
            <a:r>
              <a:rPr lang="ar-IQ" b="1" dirty="0" smtClean="0">
                <a:solidFill>
                  <a:schemeClr val="bg1"/>
                </a:solidFill>
                <a:latin typeface="ArialMT"/>
              </a:rPr>
              <a:t>البروتوكول ( </a:t>
            </a:r>
            <a:r>
              <a:rPr lang="en-US" b="1" dirty="0" smtClean="0">
                <a:solidFill>
                  <a:schemeClr val="bg1"/>
                </a:solidFill>
                <a:latin typeface="ArialMT"/>
              </a:rPr>
              <a:t>VAR</a:t>
            </a:r>
            <a:r>
              <a:rPr lang="ar-IQ" b="1" dirty="0" smtClean="0">
                <a:solidFill>
                  <a:schemeClr val="bg1"/>
                </a:solidFill>
                <a:latin typeface="ArialMT"/>
              </a:rPr>
              <a:t> ) </a:t>
            </a:r>
            <a:endParaRPr lang="ar-IQ" b="1" dirty="0">
              <a:solidFill>
                <a:schemeClr val="bg1"/>
              </a:solidFill>
              <a:latin typeface="ArialMT"/>
            </a:endParaRPr>
          </a:p>
          <a:p>
            <a:pPr algn="r" rtl="1"/>
            <a:endParaRPr lang="ar-IQ" b="1" dirty="0" smtClean="0">
              <a:solidFill>
                <a:schemeClr val="bg1"/>
              </a:solidFill>
              <a:latin typeface="ArialMT"/>
            </a:endParaRPr>
          </a:p>
          <a:p>
            <a:pPr algn="r" rtl="1"/>
            <a:r>
              <a:rPr lang="ar-IQ" b="1" dirty="0" smtClean="0">
                <a:solidFill>
                  <a:schemeClr val="bg1"/>
                </a:solidFill>
                <a:latin typeface="ArialMT"/>
              </a:rPr>
              <a:t>في </a:t>
            </a:r>
            <a:r>
              <a:rPr lang="ar-IQ" b="1" dirty="0">
                <a:solidFill>
                  <a:schemeClr val="bg1"/>
                </a:solidFill>
                <a:latin typeface="ArialMT"/>
              </a:rPr>
              <a:t>مباريات كرة القدم يستند إلي عدة </a:t>
            </a:r>
            <a:endParaRPr lang="ar-IQ" b="1" dirty="0" smtClean="0">
              <a:solidFill>
                <a:schemeClr val="bg1"/>
              </a:solidFill>
              <a:latin typeface="ArialMT"/>
            </a:endParaRPr>
          </a:p>
          <a:p>
            <a:pPr algn="r"/>
            <a:r>
              <a:rPr lang="ar-IQ" b="1" dirty="0" smtClean="0">
                <a:solidFill>
                  <a:schemeClr val="bg1"/>
                </a:solidFill>
                <a:latin typeface="ArialMT"/>
              </a:rPr>
              <a:t>هو حكم تصله لقطات المطابقة باستقلالية </a:t>
            </a:r>
            <a:r>
              <a:rPr lang="en-US" b="1" dirty="0" smtClean="0">
                <a:solidFill>
                  <a:schemeClr val="bg1"/>
                </a:solidFill>
                <a:latin typeface="ArialMT"/>
              </a:rPr>
              <a:t>VAR </a:t>
            </a:r>
            <a:r>
              <a:rPr lang="ar-IQ" b="1" dirty="0" smtClean="0">
                <a:solidFill>
                  <a:schemeClr val="bg1"/>
                </a:solidFill>
                <a:latin typeface="ArialMT"/>
              </a:rPr>
              <a:t>- حكم الفيديو المساعد </a:t>
            </a:r>
            <a:r>
              <a:rPr lang="en-US" b="1" dirty="0" smtClean="0">
                <a:solidFill>
                  <a:schemeClr val="bg1"/>
                </a:solidFill>
                <a:latin typeface="ArialMT"/>
              </a:rPr>
              <a:t>1</a:t>
            </a:r>
          </a:p>
          <a:p>
            <a:pPr algn="r"/>
            <a:r>
              <a:rPr lang="ar-IQ" b="1" dirty="0" smtClean="0">
                <a:solidFill>
                  <a:schemeClr val="bg1"/>
                </a:solidFill>
                <a:latin typeface="ArialMT"/>
              </a:rPr>
              <a:t>وله </a:t>
            </a:r>
            <a:r>
              <a:rPr lang="ar-IQ" b="1" dirty="0">
                <a:solidFill>
                  <a:schemeClr val="bg1"/>
                </a:solidFill>
                <a:latin typeface="ArialMT"/>
              </a:rPr>
              <a:t>صلاحية في مراجعة الإعادات التليفزيونية والتي يمكن أن تساعد</a:t>
            </a:r>
          </a:p>
          <a:p>
            <a:pPr algn="r"/>
            <a:r>
              <a:rPr lang="ar-IQ" b="1" dirty="0">
                <a:solidFill>
                  <a:schemeClr val="bg1"/>
                </a:solidFill>
                <a:latin typeface="ArialMT"/>
              </a:rPr>
              <a:t>» الأحداث الخطيرة الفائتة « أو » خطأ واضح وظاهر « </a:t>
            </a:r>
          </a:p>
          <a:p>
            <a:pPr algn="r"/>
            <a:endParaRPr lang="en-US" b="1" dirty="0" smtClean="0">
              <a:solidFill>
                <a:schemeClr val="bg1"/>
              </a:solidFill>
              <a:latin typeface="ArialMT"/>
            </a:endParaRPr>
          </a:p>
          <a:p>
            <a:pPr algn="r"/>
            <a:endParaRPr lang="en-US" b="1" dirty="0">
              <a:solidFill>
                <a:schemeClr val="bg1"/>
              </a:solidFill>
              <a:latin typeface="ArialMT"/>
            </a:endParaRPr>
          </a:p>
          <a:p>
            <a:pPr algn="r"/>
            <a:endParaRPr lang="en-US" b="1" dirty="0" smtClean="0">
              <a:solidFill>
                <a:schemeClr val="bg1"/>
              </a:solidFill>
              <a:latin typeface="ArialMT"/>
            </a:endParaRPr>
          </a:p>
          <a:p>
            <a:pPr algn="r"/>
            <a:endParaRPr lang="en-US" b="1" dirty="0">
              <a:solidFill>
                <a:schemeClr val="bg1"/>
              </a:solidFill>
              <a:latin typeface="ArialMT"/>
            </a:endParaRPr>
          </a:p>
          <a:p>
            <a:pPr algn="r"/>
            <a:endParaRPr lang="en-US" b="1" dirty="0" smtClean="0">
              <a:solidFill>
                <a:schemeClr val="bg1"/>
              </a:solidFill>
              <a:latin typeface="ArialMT"/>
            </a:endParaRPr>
          </a:p>
          <a:p>
            <a:pPr algn="r"/>
            <a:endParaRPr lang="en-US" b="1" dirty="0">
              <a:solidFill>
                <a:schemeClr val="bg1"/>
              </a:solidFill>
              <a:latin typeface="ArialMT"/>
            </a:endParaRPr>
          </a:p>
          <a:p>
            <a:pPr algn="r"/>
            <a:r>
              <a:rPr lang="ar-IQ" b="1" dirty="0" smtClean="0">
                <a:solidFill>
                  <a:schemeClr val="bg1"/>
                </a:solidFill>
                <a:latin typeface="ArialMT"/>
              </a:rPr>
              <a:t>والمتعلقة</a:t>
            </a:r>
            <a:endParaRPr lang="ar-IQ" b="1" dirty="0">
              <a:solidFill>
                <a:schemeClr val="bg1"/>
              </a:solidFill>
              <a:latin typeface="ArialMT"/>
            </a:endParaRPr>
          </a:p>
          <a:p>
            <a:pPr algn="r"/>
            <a:r>
              <a:rPr lang="ar-IQ" b="1" dirty="0">
                <a:solidFill>
                  <a:schemeClr val="bg1"/>
                </a:solidFill>
                <a:latin typeface="ArialMT"/>
              </a:rPr>
              <a:t>أ - هدف/ لا هدف.</a:t>
            </a:r>
          </a:p>
          <a:p>
            <a:pPr algn="r"/>
            <a:r>
              <a:rPr lang="ar-IQ" b="1" dirty="0">
                <a:solidFill>
                  <a:schemeClr val="bg1"/>
                </a:solidFill>
                <a:latin typeface="ArialMT"/>
              </a:rPr>
              <a:t>ب - ركلة جزاء /لا ركلة جزاء.</a:t>
            </a:r>
          </a:p>
          <a:p>
            <a:pPr algn="r"/>
            <a:r>
              <a:rPr lang="ar-IQ" b="1" dirty="0">
                <a:solidFill>
                  <a:schemeClr val="bg1"/>
                </a:solidFill>
                <a:latin typeface="ArialMT"/>
              </a:rPr>
              <a:t>ج - بطاقة حمراء مباشرة </a:t>
            </a:r>
            <a:r>
              <a:rPr lang="ar-IQ" b="1" dirty="0" smtClean="0">
                <a:solidFill>
                  <a:schemeClr val="bg1"/>
                </a:solidFill>
                <a:latin typeface="ArialMT"/>
              </a:rPr>
              <a:t>(وليس </a:t>
            </a:r>
            <a:r>
              <a:rPr lang="ar-IQ" b="1" dirty="0">
                <a:solidFill>
                  <a:schemeClr val="bg1"/>
                </a:solidFill>
                <a:latin typeface="ArialMT"/>
              </a:rPr>
              <a:t>الإنذار </a:t>
            </a:r>
            <a:r>
              <a:rPr lang="ar-IQ" b="1" dirty="0" smtClean="0">
                <a:solidFill>
                  <a:schemeClr val="bg1"/>
                </a:solidFill>
                <a:latin typeface="ArialMT"/>
              </a:rPr>
              <a:t>الثاني).</a:t>
            </a:r>
            <a:endParaRPr lang="ar-IQ" b="1" dirty="0">
              <a:solidFill>
                <a:schemeClr val="bg1"/>
              </a:solidFill>
              <a:latin typeface="ArialMT"/>
            </a:endParaRPr>
          </a:p>
          <a:p>
            <a:pPr algn="r"/>
            <a:r>
              <a:rPr lang="ar-IQ" b="1" dirty="0">
                <a:solidFill>
                  <a:schemeClr val="bg1"/>
                </a:solidFill>
                <a:latin typeface="ArialMT"/>
              </a:rPr>
              <a:t>د - الهوية الخاطئة </a:t>
            </a:r>
            <a:r>
              <a:rPr lang="ar-IQ" b="1" dirty="0" smtClean="0">
                <a:solidFill>
                  <a:schemeClr val="bg1"/>
                </a:solidFill>
                <a:latin typeface="ArialMT"/>
              </a:rPr>
              <a:t>/ عندما </a:t>
            </a:r>
            <a:r>
              <a:rPr lang="ar-IQ" b="1" dirty="0">
                <a:solidFill>
                  <a:schemeClr val="bg1"/>
                </a:solidFill>
                <a:latin typeface="ArialMT"/>
              </a:rPr>
              <a:t>ينذر أو يطرد الحكم لاعبا بالخطأ من الفريق المخالف(.</a:t>
            </a:r>
            <a:endParaRPr lang="ar-IQ" b="1" dirty="0">
              <a:solidFill>
                <a:schemeClr val="bg1"/>
              </a:solidFill>
            </a:endParaRPr>
          </a:p>
        </p:txBody>
      </p:sp>
    </p:spTree>
    <p:extLst>
      <p:ext uri="{BB962C8B-B14F-4D97-AF65-F5344CB8AC3E}">
        <p14:creationId xmlns:p14="http://schemas.microsoft.com/office/powerpoint/2010/main" val="2561233275"/>
      </p:ext>
    </p:extLst>
  </p:cSld>
  <p:clrMapOvr>
    <a:masterClrMapping/>
  </p:clrMapOvr>
  <mc:AlternateContent xmlns:mc="http://schemas.openxmlformats.org/markup-compatibility/2006">
    <mc:Choice xmlns:p14="http://schemas.microsoft.com/office/powerpoint/2010/main" Requires="p14">
      <p:transition spd="slow" p14:dur="15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weave">
          <a:fgClr>
            <a:schemeClr val="accent1">
              <a:lumMod val="20000"/>
              <a:lumOff val="80000"/>
            </a:schemeClr>
          </a:fgClr>
          <a:bgClr>
            <a:schemeClr val="tx1">
              <a:lumMod val="95000"/>
            </a:schemeClr>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871" y="2895600"/>
            <a:ext cx="7576457" cy="299085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 name="TextBox 2"/>
          <p:cNvSpPr txBox="1"/>
          <p:nvPr/>
        </p:nvSpPr>
        <p:spPr>
          <a:xfrm>
            <a:off x="990600" y="431800"/>
            <a:ext cx="7239000" cy="1938992"/>
          </a:xfrm>
          <a:prstGeom prst="rect">
            <a:avLst/>
          </a:prstGeom>
          <a:noFill/>
        </p:spPr>
        <p:txBody>
          <a:bodyPr wrap="square" rtlCol="1">
            <a:spAutoFit/>
          </a:bodyPr>
          <a:lstStyle/>
          <a:p>
            <a:pPr lvl="0" algn="r" rtl="1"/>
            <a:r>
              <a:rPr lang="ar-IQ" sz="2000" b="1" dirty="0" smtClean="0">
                <a:solidFill>
                  <a:schemeClr val="bg1"/>
                </a:solidFill>
                <a:latin typeface="ArialMT"/>
              </a:rPr>
              <a:t>2- يجب </a:t>
            </a:r>
            <a:r>
              <a:rPr lang="ar-IQ" sz="2000" b="1" dirty="0">
                <a:solidFill>
                  <a:schemeClr val="bg1"/>
                </a:solidFill>
                <a:latin typeface="ArialMT"/>
              </a:rPr>
              <a:t>على الحكم </a:t>
            </a:r>
            <a:r>
              <a:rPr lang="ar-IQ" sz="2000" b="1" dirty="0" smtClean="0">
                <a:solidFill>
                  <a:schemeClr val="bg1"/>
                </a:solidFill>
                <a:latin typeface="ArialMT"/>
              </a:rPr>
              <a:t>دائما </a:t>
            </a:r>
            <a:r>
              <a:rPr lang="ar-IQ" sz="2000" b="1" dirty="0">
                <a:solidFill>
                  <a:schemeClr val="bg1"/>
                </a:solidFill>
                <a:latin typeface="ArialMT"/>
              </a:rPr>
              <a:t>إتخاذ القرار، مثال ليس مسموحا للحكم بعد </a:t>
            </a:r>
            <a:r>
              <a:rPr lang="ar-IQ" sz="2000" b="1" dirty="0" smtClean="0">
                <a:solidFill>
                  <a:schemeClr val="bg1"/>
                </a:solidFill>
                <a:latin typeface="ArialMT"/>
              </a:rPr>
              <a:t>أن </a:t>
            </a:r>
            <a:r>
              <a:rPr lang="ar-IQ" sz="2000" b="1" dirty="0">
                <a:solidFill>
                  <a:prstClr val="black"/>
                </a:solidFill>
                <a:latin typeface="ArialMT"/>
              </a:rPr>
              <a:t>كون </a:t>
            </a:r>
            <a:r>
              <a:rPr lang="ar-IQ" sz="2000" b="1" dirty="0" smtClean="0">
                <a:solidFill>
                  <a:prstClr val="black"/>
                </a:solidFill>
                <a:latin typeface="ArialMT"/>
              </a:rPr>
              <a:t>قراره</a:t>
            </a:r>
            <a:r>
              <a:rPr lang="ar-IQ" sz="2000" b="1" dirty="0" smtClean="0">
                <a:solidFill>
                  <a:schemeClr val="bg1"/>
                </a:solidFill>
                <a:latin typeface="ArialMT"/>
              </a:rPr>
              <a:t> ( لاخطا) وبعد </a:t>
            </a:r>
            <a:r>
              <a:rPr lang="ar-IQ" sz="2000" b="1" dirty="0">
                <a:solidFill>
                  <a:schemeClr val="bg1"/>
                </a:solidFill>
                <a:latin typeface="ArialMT"/>
              </a:rPr>
              <a:t>ذلك يعود لاستخدام ال </a:t>
            </a:r>
            <a:r>
              <a:rPr lang="en-US" sz="2000" b="1" dirty="0" smtClean="0">
                <a:solidFill>
                  <a:schemeClr val="bg1"/>
                </a:solidFill>
                <a:latin typeface="ArialMT"/>
              </a:rPr>
              <a:t>VAR</a:t>
            </a:r>
          </a:p>
          <a:p>
            <a:pPr lvl="0" algn="r" rtl="1"/>
            <a:endParaRPr lang="ar-IQ" sz="2000" b="1" dirty="0">
              <a:solidFill>
                <a:schemeClr val="bg1"/>
              </a:solidFill>
              <a:latin typeface="ArialMT"/>
            </a:endParaRPr>
          </a:p>
          <a:p>
            <a:pPr algn="r" rtl="1"/>
            <a:r>
              <a:rPr lang="ar-IQ" sz="2000" b="1" dirty="0" smtClean="0">
                <a:solidFill>
                  <a:schemeClr val="bg1"/>
                </a:solidFill>
                <a:latin typeface="ArialMT"/>
              </a:rPr>
              <a:t>3 </a:t>
            </a:r>
            <a:r>
              <a:rPr lang="ar-IQ" sz="2000" b="1" dirty="0">
                <a:solidFill>
                  <a:schemeClr val="bg1"/>
                </a:solidFill>
                <a:latin typeface="ArialMT"/>
              </a:rPr>
              <a:t>لا يمكن تغيير القرار الأساسي المتخذ من الحكم، إلا إذا أظهرت </a:t>
            </a:r>
            <a:r>
              <a:rPr lang="ar-IQ" sz="2000" b="1" dirty="0" smtClean="0">
                <a:solidFill>
                  <a:schemeClr val="bg1"/>
                </a:solidFill>
                <a:latin typeface="ArialMT"/>
              </a:rPr>
              <a:t>الإعادة </a:t>
            </a:r>
            <a:r>
              <a:rPr lang="ar-IQ" sz="2000" b="1" dirty="0">
                <a:solidFill>
                  <a:prstClr val="black"/>
                </a:solidFill>
                <a:latin typeface="ArialMT"/>
              </a:rPr>
              <a:t>بالفيديو وبوضوح أن </a:t>
            </a:r>
            <a:r>
              <a:rPr lang="ar-IQ" sz="2000" b="1" dirty="0" smtClean="0">
                <a:solidFill>
                  <a:prstClr val="black"/>
                </a:solidFill>
                <a:latin typeface="ArialMT"/>
              </a:rPr>
              <a:t>القرار</a:t>
            </a:r>
            <a:endParaRPr lang="ar-IQ" sz="2000" b="1" dirty="0">
              <a:solidFill>
                <a:schemeClr val="bg1"/>
              </a:solidFill>
              <a:latin typeface="ArialMT"/>
            </a:endParaRPr>
          </a:p>
          <a:p>
            <a:pPr algn="r" rtl="1"/>
            <a:r>
              <a:rPr lang="ar-IQ" sz="2000" b="1" dirty="0">
                <a:solidFill>
                  <a:schemeClr val="bg1"/>
                </a:solidFill>
                <a:latin typeface="ArialMT"/>
              </a:rPr>
              <a:t>.» خطأ واضح وظاهر « </a:t>
            </a:r>
            <a:endParaRPr lang="ar-IQ" sz="2000" b="1" dirty="0">
              <a:solidFill>
                <a:schemeClr val="bg1"/>
              </a:solidFill>
            </a:endParaRPr>
          </a:p>
        </p:txBody>
      </p:sp>
    </p:spTree>
    <p:extLst>
      <p:ext uri="{BB962C8B-B14F-4D97-AF65-F5344CB8AC3E}">
        <p14:creationId xmlns:p14="http://schemas.microsoft.com/office/powerpoint/2010/main" val="103441593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6778991"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0"/>
            <a:ext cx="3200400" cy="6858000"/>
          </a:xfrm>
          <a:prstGeom prst="rect">
            <a:avLst/>
          </a:prstGeom>
        </p:spPr>
      </p:pic>
    </p:spTree>
    <p:extLst>
      <p:ext uri="{BB962C8B-B14F-4D97-AF65-F5344CB8AC3E}">
        <p14:creationId xmlns:p14="http://schemas.microsoft.com/office/powerpoint/2010/main" val="124400235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27000" r="-27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352800" y="21771"/>
            <a:ext cx="5046189" cy="6858000"/>
          </a:xfrm>
        </p:spPr>
      </p:pic>
    </p:spTree>
    <p:extLst>
      <p:ext uri="{BB962C8B-B14F-4D97-AF65-F5344CB8AC3E}">
        <p14:creationId xmlns:p14="http://schemas.microsoft.com/office/powerpoint/2010/main" val="380793402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0" y="0"/>
            <a:ext cx="8382000" cy="6858000"/>
          </a:xfrm>
          <a:prstGeom prst="rect">
            <a:avLst/>
          </a:prstGeom>
        </p:spPr>
      </p:pic>
    </p:spTree>
    <p:extLst>
      <p:ext uri="{BB962C8B-B14F-4D97-AF65-F5344CB8AC3E}">
        <p14:creationId xmlns:p14="http://schemas.microsoft.com/office/powerpoint/2010/main" val="258862188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694</TotalTime>
  <Words>232</Words>
  <Application>Microsoft Office PowerPoint</Application>
  <PresentationFormat>On-screen Show (4:3)</PresentationFormat>
  <Paragraphs>49</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Perspective</vt:lpstr>
      <vt:lpstr>Package</vt:lpstr>
      <vt:lpstr>بروتكول حكم الفديو المساعد ((VAR</vt:lpstr>
      <vt:lpstr>محاور الورشة العلمية </vt:lpstr>
      <vt:lpstr>تعتبر كلمة “VAR« (video assistant referee) اختصارا لثلاث كلمات بالإنجليزية هي "حكم الفيديو المساعد"، ويتكون فريق حكام الفار من 3 أو 4 حكام ويعاونهم تقني فيديو، ويجب أن تكون لهم جميعا لغة مشتركة مع بعضهم البعض ومع حكم المباراة أيضا. وتنحصر مهمة حكام الفيديو في المراجعة السريعة للحالات المشكوك فيها وتقديم المشورة للحكم سواء طلب أو لم يطلب لكن القرار النهائي بيد حكم الساحة فقط.</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بروتكول حكم الفديو المساعد ((VAR</dc:title>
  <dc:creator>HP</dc:creator>
  <cp:lastModifiedBy>DR.Ahmed Saker</cp:lastModifiedBy>
  <cp:revision>17</cp:revision>
  <dcterms:created xsi:type="dcterms:W3CDTF">2006-08-16T00:00:00Z</dcterms:created>
  <dcterms:modified xsi:type="dcterms:W3CDTF">2023-01-07T22:39:46Z</dcterms:modified>
</cp:coreProperties>
</file>