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8C136532-41FF-41B7-AFF1-BD34F343553D}" type="datetimeFigureOut">
              <a:rPr lang="en-US" smtClean="0"/>
              <a:t>12/5/2023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419399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8C136532-41FF-41B7-AFF1-BD34F343553D}" type="datetimeFigureOut">
              <a:rPr lang="en-US" smtClean="0"/>
              <a:t>12/5/2023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3549786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8C136532-41FF-41B7-AFF1-BD34F343553D}" type="datetimeFigureOut">
              <a:rPr lang="en-US" smtClean="0"/>
              <a:t>12/5/2023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169820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8C136532-41FF-41B7-AFF1-BD34F343553D}" type="datetimeFigureOut">
              <a:rPr lang="en-US" smtClean="0"/>
              <a:t>12/5/2023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383317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8C136532-41FF-41B7-AFF1-BD34F343553D}" type="datetimeFigureOut">
              <a:rPr lang="en-US" smtClean="0"/>
              <a:t>12/5/2023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118432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8C136532-41FF-41B7-AFF1-BD34F343553D}" type="datetimeFigureOut">
              <a:rPr lang="en-US" smtClean="0"/>
              <a:t>12/5/2023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352507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8C136532-41FF-41B7-AFF1-BD34F343553D}" type="datetimeFigureOut">
              <a:rPr lang="en-US" smtClean="0"/>
              <a:t>12/5/2023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109780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8C136532-41FF-41B7-AFF1-BD34F343553D}" type="datetimeFigureOut">
              <a:rPr lang="en-US" smtClean="0"/>
              <a:t>12/5/2023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362173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C136532-41FF-41B7-AFF1-BD34F343553D}" type="datetimeFigureOut">
              <a:rPr lang="en-US" smtClean="0"/>
              <a:t>12/5/2023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165840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8C136532-41FF-41B7-AFF1-BD34F343553D}" type="datetimeFigureOut">
              <a:rPr lang="en-US" smtClean="0"/>
              <a:t>12/5/2023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299098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8C136532-41FF-41B7-AFF1-BD34F343553D}" type="datetimeFigureOut">
              <a:rPr lang="en-US" smtClean="0"/>
              <a:t>12/5/2023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C4B4F85-8C5A-40B6-8B1E-021B0888E28E}" type="slidenum">
              <a:rPr lang="en-US" smtClean="0"/>
              <a:t>‹#›</a:t>
            </a:fld>
            <a:endParaRPr lang="en-US"/>
          </a:p>
        </p:txBody>
      </p:sp>
    </p:spTree>
    <p:extLst>
      <p:ext uri="{BB962C8B-B14F-4D97-AF65-F5344CB8AC3E}">
        <p14:creationId xmlns:p14="http://schemas.microsoft.com/office/powerpoint/2010/main" val="368671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36532-41FF-41B7-AFF1-BD34F343553D}" type="datetimeFigureOut">
              <a:rPr lang="en-US" smtClean="0"/>
              <a:t>12/5/2023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B4F85-8C5A-40B6-8B1E-021B0888E28E}" type="slidenum">
              <a:rPr lang="en-US" smtClean="0"/>
              <a:t>‹#›</a:t>
            </a:fld>
            <a:endParaRPr lang="en-US"/>
          </a:p>
        </p:txBody>
      </p:sp>
    </p:spTree>
    <p:extLst>
      <p:ext uri="{BB962C8B-B14F-4D97-AF65-F5344CB8AC3E}">
        <p14:creationId xmlns:p14="http://schemas.microsoft.com/office/powerpoint/2010/main" val="264366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32657"/>
            <a:ext cx="7772400" cy="1224135"/>
          </a:xfrm>
        </p:spPr>
        <p:txBody>
          <a:bodyPr>
            <a:normAutofit/>
          </a:bodyPr>
          <a:lstStyle/>
          <a:p>
            <a:r>
              <a:rPr lang="ar-IQ" b="1" dirty="0">
                <a:solidFill>
                  <a:srgbClr val="FF0000"/>
                </a:solidFill>
                <a:latin typeface="Times New Roman" pitchFamily="18" charset="0"/>
                <a:cs typeface="Times New Roman" pitchFamily="18" charset="0"/>
              </a:rPr>
              <a:t>الوسائل الدفاعية المناعية ضد السرطانات</a:t>
            </a:r>
            <a:endParaRPr lang="en-US" b="1" dirty="0">
              <a:solidFill>
                <a:srgbClr val="FF0000"/>
              </a:solidFill>
              <a:latin typeface="Times New Roman" pitchFamily="18" charset="0"/>
              <a:cs typeface="Times New Roman" pitchFamily="18" charset="0"/>
            </a:endParaRPr>
          </a:p>
        </p:txBody>
      </p:sp>
      <p:sp>
        <p:nvSpPr>
          <p:cNvPr id="3" name="عنوان فرعي 2"/>
          <p:cNvSpPr>
            <a:spLocks noGrp="1"/>
          </p:cNvSpPr>
          <p:nvPr>
            <p:ph type="subTitle" idx="1"/>
          </p:nvPr>
        </p:nvSpPr>
        <p:spPr>
          <a:xfrm>
            <a:off x="827584" y="1916832"/>
            <a:ext cx="7704856" cy="3721968"/>
          </a:xfrm>
        </p:spPr>
        <p:txBody>
          <a:bodyPr>
            <a:normAutofit/>
          </a:bodyPr>
          <a:lstStyle/>
          <a:p>
            <a:r>
              <a:rPr lang="ar-IQ" b="1" dirty="0">
                <a:solidFill>
                  <a:srgbClr val="FF0000"/>
                </a:solidFill>
                <a:latin typeface="Times New Roman" pitchFamily="18" charset="0"/>
                <a:cs typeface="Times New Roman" pitchFamily="18" charset="0"/>
              </a:rPr>
              <a:t>يقدم من قبل:</a:t>
            </a:r>
          </a:p>
          <a:p>
            <a:r>
              <a:rPr lang="ar-IQ" b="1" dirty="0">
                <a:solidFill>
                  <a:srgbClr val="FF0000"/>
                </a:solidFill>
                <a:latin typeface="Times New Roman" pitchFamily="18" charset="0"/>
                <a:cs typeface="Times New Roman" pitchFamily="18" charset="0"/>
              </a:rPr>
              <a:t>المدرس المساعد زهراء عدنان غضبان</a:t>
            </a:r>
          </a:p>
          <a:p>
            <a:r>
              <a:rPr lang="ar-IQ" b="1" dirty="0">
                <a:solidFill>
                  <a:srgbClr val="FF0000"/>
                </a:solidFill>
                <a:latin typeface="Times New Roman" pitchFamily="18" charset="0"/>
                <a:cs typeface="Times New Roman" pitchFamily="18" charset="0"/>
              </a:rPr>
              <a:t>المركز الوطني الريادي لبحوث السرطان</a:t>
            </a:r>
          </a:p>
          <a:p>
            <a:r>
              <a:rPr lang="ar-IQ" b="1">
                <a:solidFill>
                  <a:srgbClr val="FF0000"/>
                </a:solidFill>
                <a:latin typeface="Times New Roman" pitchFamily="18" charset="0"/>
                <a:cs typeface="Times New Roman" pitchFamily="18" charset="0"/>
              </a:rPr>
              <a:t>قسم بحوث علم الامراض</a:t>
            </a:r>
          </a:p>
          <a:p>
            <a:endParaRPr lang="ar-IQ"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3683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a:solidFill>
                  <a:srgbClr val="FF0000"/>
                </a:solidFill>
                <a:latin typeface="Times New Roman" pitchFamily="18" charset="0"/>
                <a:cs typeface="Times New Roman" pitchFamily="18" charset="0"/>
              </a:rPr>
              <a:t>المقدمة</a:t>
            </a:r>
            <a:endParaRPr lang="en-US" b="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539552" y="1556792"/>
            <a:ext cx="8229600" cy="4525963"/>
          </a:xfrm>
        </p:spPr>
        <p:txBody>
          <a:bodyPr>
            <a:normAutofit/>
          </a:bodyPr>
          <a:lstStyle/>
          <a:p>
            <a:pPr algn="just"/>
            <a:r>
              <a:rPr lang="ar-IQ" dirty="0">
                <a:latin typeface="Times New Roman" pitchFamily="18" charset="0"/>
                <a:cs typeface="Times New Roman" pitchFamily="18" charset="0"/>
              </a:rPr>
              <a:t>بعد أن تصبح الخلية سرطانية، غالباً ما يكون الجهاز المناعي قادراً على التعرف عليها وتدميرها قبل تكاثرها أو انتشارها. قد يجري القضاء على الخلايا السرطانية بشكلٍ كاملٍ، وفي هذه الحالة لا يظهر السرطان على الإطلاق. يزداد خطر بعض السرطانات عند حدوث تبدل أو ضعف في الجهاز المناعي، كما هو الحال عند الأشخاص المصابين بالإيدز والأشخاص الذين يتناولون أدوية مثبطة للجهاز المناعي، والأشخاص الذين يعانون من اضطرابات مناعة ذاتية</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0608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pPr algn="l"/>
            <a:endParaRPr lang="en-US" b="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980728"/>
            <a:ext cx="8229600" cy="5145435"/>
          </a:xfrm>
        </p:spPr>
        <p:txBody>
          <a:bodyPr>
            <a:noAutofit/>
          </a:bodyPr>
          <a:lstStyle/>
          <a:p>
            <a:pPr marL="0" indent="0" algn="r">
              <a:buNone/>
            </a:pPr>
            <a:r>
              <a:rPr lang="ar-IQ" dirty="0">
                <a:latin typeface="Times New Roman" pitchFamily="18" charset="0"/>
                <a:cs typeface="Times New Roman" pitchFamily="18" charset="0"/>
              </a:rPr>
              <a:t>.تتضمن السرطانات التي تكون أكثر شيوعًا بالتزامن مع ضعف الجهاز المناعي الورم </a:t>
            </a:r>
            <a:r>
              <a:rPr lang="ar-IQ" dirty="0" err="1">
                <a:latin typeface="Times New Roman" pitchFamily="18" charset="0"/>
                <a:cs typeface="Times New Roman" pitchFamily="18" charset="0"/>
              </a:rPr>
              <a:t>الميلانينيّ</a:t>
            </a:r>
            <a:r>
              <a:rPr lang="ar-IQ" dirty="0">
                <a:latin typeface="Times New Roman" pitchFamily="18" charset="0"/>
                <a:cs typeface="Times New Roman" pitchFamily="18" charset="0"/>
              </a:rPr>
              <a:t>، و سرطان الكلية، و الورم اللمفي</a:t>
            </a:r>
          </a:p>
          <a:p>
            <a:pPr marL="0" indent="0" algn="r">
              <a:buNone/>
            </a:pPr>
            <a:r>
              <a:rPr lang="ar-IQ" dirty="0">
                <a:latin typeface="Times New Roman" pitchFamily="18" charset="0"/>
                <a:cs typeface="Times New Roman" pitchFamily="18" charset="0"/>
              </a:rPr>
              <a:t>لا يعلم الأطباء بشكلٍ دقيقٍ لماذا لا تكون بعض السرطانات الأخرى، مثل سرطانات الرئة والثدي والبروستات والقولون أكثر شُيُوعًا عند الأشخاص الذين يعانون من ضعف في الجهاز المناعي</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20529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a:solidFill>
                  <a:srgbClr val="FF0000"/>
                </a:solidFill>
              </a:rPr>
              <a:t>المستضدات </a:t>
            </a:r>
            <a:r>
              <a:rPr lang="ar-IQ" b="1" dirty="0" err="1">
                <a:solidFill>
                  <a:srgbClr val="FF0000"/>
                </a:solidFill>
              </a:rPr>
              <a:t>الورمية</a:t>
            </a:r>
            <a:endParaRPr lang="en-US" b="1" dirty="0">
              <a:solidFill>
                <a:srgbClr val="FF0000"/>
              </a:solidFill>
            </a:endParaRPr>
          </a:p>
        </p:txBody>
      </p:sp>
      <p:sp>
        <p:nvSpPr>
          <p:cNvPr id="3" name="عنصر نائب للمحتوى 2"/>
          <p:cNvSpPr>
            <a:spLocks noGrp="1"/>
          </p:cNvSpPr>
          <p:nvPr>
            <p:ph idx="1"/>
          </p:nvPr>
        </p:nvSpPr>
        <p:spPr/>
        <p:txBody>
          <a:bodyPr/>
          <a:lstStyle/>
          <a:p>
            <a:pPr algn="just"/>
            <a:r>
              <a:rPr lang="ar-IQ" dirty="0"/>
              <a:t>المستضد هو مادة غريبة يجري التعرف إليها واستهدافها من قبل الجهاز المناعي في الجسم. توجد المستضدات على أسطح جميع الخلايا، ولكن الجهاز المناعي لا يتفاعل عادةً مع خلايا الشخص نفسه. عندما تصبح الخلية سرطانية، تظهر مستضدات جديدة على سطح الخلية، لا تكون معروفة من قبل لجهاز المناعة</a:t>
            </a:r>
            <a:endParaRPr lang="en-US" dirty="0"/>
          </a:p>
        </p:txBody>
      </p:sp>
    </p:spTree>
    <p:extLst>
      <p:ext uri="{BB962C8B-B14F-4D97-AF65-F5344CB8AC3E}">
        <p14:creationId xmlns:p14="http://schemas.microsoft.com/office/powerpoint/2010/main" val="265441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a:r>
              <a:rPr lang="ar-IQ" dirty="0"/>
              <a:t>تمكن العلماء من تحديد مستضدات الأورام في عدة أنواع من السرطان، بما في ذلك سرطان الثدي، و سرطان المبيض، وسرطان الكبد.                                                   </a:t>
            </a:r>
            <a:endParaRPr lang="en-US" dirty="0"/>
          </a:p>
        </p:txBody>
      </p:sp>
    </p:spTree>
    <p:extLst>
      <p:ext uri="{BB962C8B-B14F-4D97-AF65-F5344CB8AC3E}">
        <p14:creationId xmlns:p14="http://schemas.microsoft.com/office/powerpoint/2010/main" val="3261786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r">
              <a:buNone/>
            </a:pPr>
            <a:r>
              <a:rPr lang="ar-IQ" dirty="0"/>
              <a:t>يمكن الكشف عن بعض المستضدات </a:t>
            </a:r>
            <a:r>
              <a:rPr lang="ar-IQ" dirty="0" err="1"/>
              <a:t>الورمية</a:t>
            </a:r>
            <a:r>
              <a:rPr lang="ar-IQ" dirty="0"/>
              <a:t> عن طريق اختبارات الدم.</a:t>
            </a:r>
          </a:p>
          <a:p>
            <a:pPr marL="0" indent="0" algn="r">
              <a:buNone/>
            </a:pPr>
            <a:r>
              <a:rPr lang="ar-IQ" dirty="0"/>
              <a:t>يُطلق على هذه المستضدات أحيانا اسم </a:t>
            </a:r>
            <a:r>
              <a:rPr lang="ar-IQ" dirty="0" err="1"/>
              <a:t>الواسمات</a:t>
            </a:r>
            <a:r>
              <a:rPr lang="ar-IQ" dirty="0"/>
              <a:t> </a:t>
            </a:r>
            <a:r>
              <a:rPr lang="ar-IQ" dirty="0" err="1"/>
              <a:t>الورمية</a:t>
            </a:r>
            <a:r>
              <a:rPr lang="ar-IQ" dirty="0"/>
              <a:t> يمكن لقياس مستويات بعض هذه </a:t>
            </a:r>
            <a:r>
              <a:rPr lang="ar-IQ" dirty="0" err="1"/>
              <a:t>الواسمات</a:t>
            </a:r>
            <a:r>
              <a:rPr lang="ar-IQ" dirty="0"/>
              <a:t> </a:t>
            </a:r>
            <a:r>
              <a:rPr lang="ar-IQ" dirty="0" err="1"/>
              <a:t>الورمية</a:t>
            </a:r>
            <a:r>
              <a:rPr lang="ar-IQ" dirty="0"/>
              <a:t> أن يساعد على تقييم مدى استجابة الأشخاص للعلاج</a:t>
            </a:r>
            <a:endParaRPr lang="en-US" dirty="0"/>
          </a:p>
        </p:txBody>
      </p:sp>
    </p:spTree>
    <p:extLst>
      <p:ext uri="{BB962C8B-B14F-4D97-AF65-F5344CB8AC3E}">
        <p14:creationId xmlns:p14="http://schemas.microsoft.com/office/powerpoint/2010/main" val="3682609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solidFill>
                  <a:srgbClr val="FF0000"/>
                </a:solidFill>
              </a:rPr>
              <a:t>نقاط التحقق المناعية</a:t>
            </a:r>
            <a:endParaRPr lang="en-US" dirty="0">
              <a:solidFill>
                <a:srgbClr val="FF0000"/>
              </a:solidFill>
            </a:endParaRPr>
          </a:p>
        </p:txBody>
      </p:sp>
      <p:sp>
        <p:nvSpPr>
          <p:cNvPr id="3" name="عنصر نائب للمحتوى 2"/>
          <p:cNvSpPr>
            <a:spLocks noGrp="1"/>
          </p:cNvSpPr>
          <p:nvPr>
            <p:ph idx="1"/>
          </p:nvPr>
        </p:nvSpPr>
        <p:spPr/>
        <p:txBody>
          <a:bodyPr/>
          <a:lstStyle/>
          <a:p>
            <a:pPr marL="0" indent="0" algn="justLow">
              <a:buNone/>
            </a:pPr>
            <a:r>
              <a:rPr lang="ar-IQ" dirty="0"/>
              <a:t>إن أحد أسباب عدم مهاجمة الجهاز المناعي للخلايا الطبيعية عادةً هو أن سطح الخلايا الطبيعية يحمل بروتينات ترسل إشارات إلى الخلايا المناعية الجائلة (الخلايا </a:t>
            </a:r>
            <a:r>
              <a:rPr lang="ar-IQ" dirty="0" err="1"/>
              <a:t>التائية</a:t>
            </a:r>
            <a:r>
              <a:rPr lang="ar-IQ" dirty="0"/>
              <a:t>) بأن الخلية التي تحملها طبيعية ولا ينبغي </a:t>
            </a:r>
            <a:r>
              <a:rPr lang="ar-IQ" dirty="0" err="1"/>
              <a:t>مهاجمتها.تُسمى</a:t>
            </a:r>
            <a:r>
              <a:rPr lang="ar-IQ" dirty="0"/>
              <a:t> هذه بروتينات نقاط التحقق. في بعض الأحيان، تطور الخلايا السرطانية القدرة على إنتاج واحد أو أكثر من بروتينات نقاط التحقق هذه، وبذلك          تفلت من الهجوم.                                           </a:t>
            </a:r>
            <a:endParaRPr lang="en-US" dirty="0"/>
          </a:p>
        </p:txBody>
      </p:sp>
    </p:spTree>
    <p:extLst>
      <p:ext uri="{BB962C8B-B14F-4D97-AF65-F5344CB8AC3E}">
        <p14:creationId xmlns:p14="http://schemas.microsoft.com/office/powerpoint/2010/main" val="1828605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solidFill>
                  <a:srgbClr val="FF0000"/>
                </a:solidFill>
              </a:rPr>
              <a:t>العلامات التحذيرية للسرطان</a:t>
            </a:r>
            <a:endParaRPr lang="en-US" dirty="0">
              <a:solidFill>
                <a:srgbClr val="FF0000"/>
              </a:solidFill>
            </a:endParaRPr>
          </a:p>
        </p:txBody>
      </p:sp>
      <p:sp>
        <p:nvSpPr>
          <p:cNvPr id="3" name="عنصر نائب للمحتوى 2"/>
          <p:cNvSpPr>
            <a:spLocks noGrp="1"/>
          </p:cNvSpPr>
          <p:nvPr>
            <p:ph idx="1"/>
          </p:nvPr>
        </p:nvSpPr>
        <p:spPr/>
        <p:txBody>
          <a:bodyPr/>
          <a:lstStyle/>
          <a:p>
            <a:pPr marL="0" indent="0" algn="just">
              <a:buNone/>
            </a:pPr>
            <a:r>
              <a:rPr lang="ar-IQ" dirty="0"/>
              <a:t>تظهر بعض الأعراض في مرحلة مبكرة من السرطان، مثل كتلة غير مؤلمة في الثدي، وتعتبر من العلامات التحذيرية المهمة التي تستدعي زيارة الطبيب لفحصها.                     </a:t>
            </a:r>
          </a:p>
          <a:p>
            <a:pPr marL="0" indent="0" algn="just">
              <a:buNone/>
            </a:pPr>
            <a:r>
              <a:rPr lang="ar-IQ" dirty="0"/>
              <a:t>وتظهر بعض الأعراض الأخرى، مثل الحمى وفقدان الوزن، فقط عند حدوث السرطان. ويمكن لأعراض أخرى، مثل التغير في وظائف الأمعاء أو وجود دم في البراز أو صعوبة البلع، أن تكون علاماتٍ أيضًا على الإصابة بالسرطان.                    </a:t>
            </a:r>
            <a:endParaRPr lang="en-US" dirty="0"/>
          </a:p>
        </p:txBody>
      </p:sp>
    </p:spTree>
    <p:extLst>
      <p:ext uri="{BB962C8B-B14F-4D97-AF65-F5344CB8AC3E}">
        <p14:creationId xmlns:p14="http://schemas.microsoft.com/office/powerpoint/2010/main" val="226819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وبما أن السرطان يكون أكتر قابلية للعلاج في بداياته بالمقارنة مع المراحل المتقدمة، فمن الضروري الكشف عنه </a:t>
            </a:r>
            <a:r>
              <a:rPr lang="ar-IQ" dirty="0" err="1"/>
              <a:t>مبكراً.تُشكل</a:t>
            </a:r>
            <a:r>
              <a:rPr lang="ar-IQ" dirty="0"/>
              <a:t> بعض الأعراض إنذارًا مبكرًا على الإصابة بالسرطان، ولذلك   يجب حث الشخص على طلب الرعاية </a:t>
            </a:r>
            <a:r>
              <a:rPr lang="ar-IQ"/>
              <a:t>الطبية                       </a:t>
            </a:r>
            <a:endParaRPr lang="en-US" dirty="0"/>
          </a:p>
        </p:txBody>
      </p:sp>
    </p:spTree>
    <p:extLst>
      <p:ext uri="{BB962C8B-B14F-4D97-AF65-F5344CB8AC3E}">
        <p14:creationId xmlns:p14="http://schemas.microsoft.com/office/powerpoint/2010/main" val="256540518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439</Words>
  <Application>Microsoft Office PowerPoint</Application>
  <PresentationFormat>On-screen Show (4:3)</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نسق Office</vt:lpstr>
      <vt:lpstr>الوسائل الدفاعية المناعية ضد السرطانات</vt:lpstr>
      <vt:lpstr>المقدمة</vt:lpstr>
      <vt:lpstr>PowerPoint Presentation</vt:lpstr>
      <vt:lpstr>المستضدات الورمية</vt:lpstr>
      <vt:lpstr>PowerPoint Presentation</vt:lpstr>
      <vt:lpstr>PowerPoint Presentation</vt:lpstr>
      <vt:lpstr>نقاط التحقق المناعية</vt:lpstr>
      <vt:lpstr>العلامات التحذيرية للسرطان</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 immune diseases</dc:title>
  <dc:creator>Maher</dc:creator>
  <cp:lastModifiedBy>Mohamed Mussaed Albadri</cp:lastModifiedBy>
  <cp:revision>12</cp:revision>
  <dcterms:created xsi:type="dcterms:W3CDTF">2023-09-22T18:23:00Z</dcterms:created>
  <dcterms:modified xsi:type="dcterms:W3CDTF">2023-12-05T05:45:49Z</dcterms:modified>
</cp:coreProperties>
</file>