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brown_textures_2048x1536_bl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7620000" cy="123110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askerville Old Face" pitchFamily="18" charset="0"/>
              </a:rPr>
              <a:t>PAP TEST</a:t>
            </a:r>
          </a:p>
          <a:p>
            <a:pPr algn="ctr"/>
            <a:endParaRPr lang="en-US" sz="1000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CLINICAL GLIMPSE</a:t>
            </a:r>
            <a:endParaRPr lang="ar-IQ" sz="20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532293"/>
            <a:ext cx="5029200" cy="8002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IQ" b="1" dirty="0" smtClean="0">
                <a:solidFill>
                  <a:srgbClr val="FFC000"/>
                </a:solidFill>
              </a:rPr>
              <a:t>م.د. كواكب نجم الدين عبدالله</a:t>
            </a:r>
          </a:p>
          <a:p>
            <a:pPr algn="ctr" rtl="1"/>
            <a:r>
              <a:rPr lang="ar-IQ" sz="1400" dirty="0" smtClean="0">
                <a:solidFill>
                  <a:srgbClr val="FFC000"/>
                </a:solidFill>
              </a:rPr>
              <a:t>طبيبة اختصاص نسائية وتوليد (بورد عربي)</a:t>
            </a:r>
          </a:p>
          <a:p>
            <a:pPr algn="ctr" rtl="1"/>
            <a:r>
              <a:rPr lang="ar-IQ" sz="1400" dirty="0" smtClean="0">
                <a:solidFill>
                  <a:srgbClr val="FFC000"/>
                </a:solidFill>
              </a:rPr>
              <a:t>المركز الوطني الريادي لبحوث السرطان</a:t>
            </a:r>
            <a:endParaRPr lang="ar-IQ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9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609600" y="757535"/>
            <a:ext cx="80010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CERVICAL SAMPLING TECHNIQUE - GENERAL INFORMATION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hqdefault.jpg"/>
          <p:cNvPicPr>
            <a:picLocks noChangeAspect="1"/>
          </p:cNvPicPr>
          <p:nvPr/>
        </p:nvPicPr>
        <p:blipFill>
          <a:blip r:embed="rId3" cstate="print"/>
          <a:srcRect l="15000" t="7777" r="15000"/>
          <a:stretch>
            <a:fillRect/>
          </a:stretch>
        </p:blipFill>
        <p:spPr>
          <a:xfrm>
            <a:off x="457199" y="1600200"/>
            <a:ext cx="3526785" cy="348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pap-brush-mrs-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600200"/>
            <a:ext cx="46482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9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80010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CERVICAL SAMPLING TECHNIQUE - GENERAL INFORMATION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5b23.jpg"/>
          <p:cNvPicPr>
            <a:picLocks noChangeAspect="1"/>
          </p:cNvPicPr>
          <p:nvPr/>
        </p:nvPicPr>
        <p:blipFill>
          <a:blip r:embed="rId3" cstate="print"/>
          <a:srcRect l="5655" t="8035" r="32142" b="19646"/>
          <a:stretch>
            <a:fillRect/>
          </a:stretch>
        </p:blipFill>
        <p:spPr>
          <a:xfrm>
            <a:off x="1066800" y="3699164"/>
            <a:ext cx="3429000" cy="224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83182135.jpg"/>
          <p:cNvPicPr>
            <a:picLocks noChangeAspect="1"/>
          </p:cNvPicPr>
          <p:nvPr/>
        </p:nvPicPr>
        <p:blipFill>
          <a:blip r:embed="rId4" cstate="print"/>
          <a:srcRect t="14349" b="18687"/>
          <a:stretch>
            <a:fillRect/>
          </a:stretch>
        </p:blipFill>
        <p:spPr>
          <a:xfrm>
            <a:off x="1065000" y="1447800"/>
            <a:ext cx="3430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3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447801"/>
            <a:ext cx="3346614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9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1066800" y="1154668"/>
            <a:ext cx="4343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MASS SCREENING PROGRAMME</a:t>
            </a:r>
            <a:endParaRPr lang="ar-IQ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076271"/>
            <a:ext cx="640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dirty="0" smtClean="0">
                <a:solidFill>
                  <a:srgbClr val="FFC000"/>
                </a:solidFill>
              </a:rPr>
              <a:t>It is a series of diagnostic and therapeutic services offered actively and free of charge to an apparently healthy population and promoted by a National Health Service with the aim of early diagnosis of the disease, before symptoms appear</a:t>
            </a:r>
            <a:endParaRPr lang="ar-IQ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15135"/>
            <a:ext cx="8610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PAP Test is one of the measures of Cervical Cancer Screening </a:t>
            </a:r>
            <a:endParaRPr lang="ar-IQ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1118"/>
            <a:ext cx="9225490" cy="6919118"/>
          </a:xfrm>
        </p:spPr>
      </p:pic>
      <p:sp>
        <p:nvSpPr>
          <p:cNvPr id="13" name="TextBox 12"/>
          <p:cNvSpPr txBox="1"/>
          <p:nvPr/>
        </p:nvSpPr>
        <p:spPr>
          <a:xfrm>
            <a:off x="1066800" y="685800"/>
            <a:ext cx="2667000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WHAT IS PAP TEST?</a:t>
            </a:r>
            <a:endParaRPr lang="ar-IQ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1447800"/>
            <a:ext cx="6477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dirty="0" smtClean="0">
                <a:solidFill>
                  <a:srgbClr val="FFC000"/>
                </a:solidFill>
              </a:rPr>
              <a:t>It is the screening test for pre-invasive and early invasive cervical cancer which is carried out on a sample of cells obtained from the cervix, It was developed by the prominent Greek doctor 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Georgios Papanikolaou</a:t>
            </a:r>
          </a:p>
          <a:p>
            <a:pPr algn="just"/>
            <a:endParaRPr lang="ar-IQ" dirty="0" smtClean="0">
              <a:solidFill>
                <a:srgbClr val="FFC000"/>
              </a:solidFill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895600"/>
            <a:ext cx="5148706" cy="34262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9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1066800" y="990600"/>
            <a:ext cx="34290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FREQUENCY OF PAP TEST</a:t>
            </a:r>
            <a:endParaRPr lang="ar-IQ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781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dirty="0" smtClean="0">
                <a:solidFill>
                  <a:srgbClr val="FFC000"/>
                </a:solidFill>
              </a:rPr>
              <a:t>Cost-effective analysis suggest the Pap test should be routinely performed every </a:t>
            </a:r>
            <a:r>
              <a:rPr lang="en-US" dirty="0" smtClean="0">
                <a:solidFill>
                  <a:schemeClr val="bg1"/>
                </a:solidFill>
              </a:rPr>
              <a:t>3 years</a:t>
            </a:r>
            <a:r>
              <a:rPr lang="en-US" dirty="0" smtClean="0">
                <a:solidFill>
                  <a:srgbClr val="FFC000"/>
                </a:solidFill>
              </a:rPr>
              <a:t>; it is more important to screen all women within </a:t>
            </a:r>
            <a:r>
              <a:rPr lang="en-US" dirty="0" smtClean="0">
                <a:solidFill>
                  <a:schemeClr val="bg1"/>
                </a:solidFill>
              </a:rPr>
              <a:t>(25-64 age group) </a:t>
            </a:r>
            <a:r>
              <a:rPr lang="en-US" dirty="0" smtClean="0">
                <a:solidFill>
                  <a:srgbClr val="FFC000"/>
                </a:solidFill>
              </a:rPr>
              <a:t>than to screen the same women at more frequent intervals.</a:t>
            </a:r>
            <a:endParaRPr lang="ar-IQ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653135"/>
            <a:ext cx="35814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ADVANTAGES OF PAP TEST</a:t>
            </a:r>
            <a:endParaRPr lang="ar-IQ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390072"/>
            <a:ext cx="61722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Simple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Offers rapid detection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Sensitive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Non invasive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Low cost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9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1066800" y="1290935"/>
            <a:ext cx="73152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REASONS FOR FAILURE TO DETECT CERVICAL NEOPLASIA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246055"/>
            <a:ext cx="70104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 Incorrect sampling of cervical epithelium.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 Failure of transfer of significant biological material from sampling devices to the slide.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 Incorrect slide processing, administrative and clerical errors.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 Incorrect interpretation of the smear at light microscope (reporting error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).</a:t>
            </a: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9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609600" y="1290935"/>
            <a:ext cx="80010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CERVICAL SAMPLING TECHNIQUE - GENERAL INFORMATION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093655"/>
            <a:ext cx="701040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To obtain accuracy in Pap testing it is necessary first of all to obtain a representative cellular sample for examination.</a:t>
            </a:r>
          </a:p>
          <a:p>
            <a:endParaRPr lang="en-US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j-cs"/>
              </a:rPr>
              <a:t>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sample should contain cells from the </a:t>
            </a:r>
            <a:r>
              <a:rPr lang="en-US" sz="2000" dirty="0" smtClean="0">
                <a:solidFill>
                  <a:srgbClr val="00FF00"/>
                </a:solidFill>
              </a:rPr>
              <a:t>ectocervix, endocervix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the </a:t>
            </a:r>
            <a:r>
              <a:rPr lang="en-US" sz="2000" dirty="0" smtClean="0">
                <a:solidFill>
                  <a:srgbClr val="FFFF00"/>
                </a:solidFill>
              </a:rPr>
              <a:t>transformation zone (ESPECIALLY).</a:t>
            </a:r>
          </a:p>
          <a:p>
            <a:endParaRPr lang="en-US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It is not always possible to identify the </a:t>
            </a:r>
            <a:r>
              <a:rPr lang="en-US" sz="2000" dirty="0" smtClean="0">
                <a:solidFill>
                  <a:srgbClr val="FFFF00"/>
                </a:solidFill>
              </a:rPr>
              <a:t>TZ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because the position changes during the course of a woman’s lifetime, according to her age and phase of her reproductive life.</a:t>
            </a:r>
          </a:p>
          <a:p>
            <a:endParaRPr lang="en-US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Whenever the endocervix cannot be reached easily with the </a:t>
            </a:r>
            <a:r>
              <a:rPr lang="en-US" sz="2000" dirty="0" err="1" smtClean="0">
                <a:solidFill>
                  <a:srgbClr val="FFC000"/>
                </a:solidFill>
              </a:rPr>
              <a:t>Ayre’s</a:t>
            </a:r>
            <a:r>
              <a:rPr lang="en-US" sz="2000" dirty="0" smtClean="0">
                <a:solidFill>
                  <a:srgbClr val="FFC000"/>
                </a:solidFill>
              </a:rPr>
              <a:t> spatula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rgbClr val="FFC000"/>
                </a:solidFill>
              </a:rPr>
              <a:t>a </a:t>
            </a:r>
            <a:r>
              <a:rPr lang="en-US" sz="2000" dirty="0" err="1" smtClean="0">
                <a:solidFill>
                  <a:srgbClr val="FFC000"/>
                </a:solidFill>
              </a:rPr>
              <a:t>cytobrush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or </a:t>
            </a:r>
            <a:r>
              <a:rPr lang="en-US" sz="2000" dirty="0" smtClean="0">
                <a:solidFill>
                  <a:srgbClr val="FFC000"/>
                </a:solidFill>
              </a:rPr>
              <a:t>cone-shaped </a:t>
            </a:r>
            <a:r>
              <a:rPr lang="en-US" sz="2000" dirty="0" err="1" smtClean="0">
                <a:solidFill>
                  <a:srgbClr val="FFC000"/>
                </a:solidFill>
              </a:rPr>
              <a:t>endo</a:t>
            </a:r>
            <a:r>
              <a:rPr lang="en-US" sz="2000" dirty="0" smtClean="0">
                <a:solidFill>
                  <a:srgbClr val="FFC000"/>
                </a:solidFill>
              </a:rPr>
              <a:t>-cervical brush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must be employed.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609600" y="986135"/>
            <a:ext cx="80010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CERVICAL SAMPLING TECHNIQUE - GENERAL INFORMATION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885890"/>
            <a:ext cx="8001000" cy="40011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CERVICAL ZONES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14" name="Picture 13" descr="maxresdefault.jpg"/>
          <p:cNvPicPr>
            <a:picLocks noChangeAspect="1"/>
          </p:cNvPicPr>
          <p:nvPr/>
        </p:nvPicPr>
        <p:blipFill>
          <a:blip r:embed="rId3" cstate="print"/>
          <a:srcRect l="23529" t="18954" r="25883" b="12026"/>
          <a:stretch>
            <a:fillRect/>
          </a:stretch>
        </p:blipFill>
        <p:spPr>
          <a:xfrm>
            <a:off x="2057400" y="2286000"/>
            <a:ext cx="5063836" cy="3886200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609600" y="986135"/>
            <a:ext cx="80010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CERVICAL SAMPLING TECHNIQUE - GENERAL INFORMATION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 descr="operating-table-Practico-lithot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67000"/>
            <a:ext cx="3154680" cy="315468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 descr="Lithotomy-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667000"/>
            <a:ext cx="3153600" cy="31536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2069068"/>
            <a:ext cx="8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PATIENT’S POSITION DURING THE PROCEDURE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_textures_2048x1536_bl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90" y="0"/>
            <a:ext cx="9225490" cy="6919118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80010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CERVICAL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SAMPLING TECHNIQUE - GENERAL INFORMATION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2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4400" y="3733800"/>
            <a:ext cx="4593600" cy="301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pap sm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5934" y="1066800"/>
            <a:ext cx="459206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367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INCRC</dc:creator>
  <cp:lastModifiedBy>furat</cp:lastModifiedBy>
  <cp:revision>30</cp:revision>
  <dcterms:created xsi:type="dcterms:W3CDTF">2006-08-16T00:00:00Z</dcterms:created>
  <dcterms:modified xsi:type="dcterms:W3CDTF">2018-01-21T09:02:18Z</dcterms:modified>
</cp:coreProperties>
</file>