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75" r:id="rId13"/>
    <p:sldId id="276" r:id="rId14"/>
    <p:sldId id="268" r:id="rId15"/>
    <p:sldId id="269" r:id="rId16"/>
    <p:sldId id="270" r:id="rId17"/>
    <p:sldId id="274"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LE" initials="A" lastIdx="0" clrIdx="0">
    <p:extLst>
      <p:ext uri="{19B8F6BF-5375-455C-9EA6-DF929625EA0E}">
        <p15:presenceInfo xmlns:p15="http://schemas.microsoft.com/office/powerpoint/2012/main" userId="APP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21/04/1444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99737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09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23095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39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86402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21/04/1444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2181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21/04/1444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6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21/04/1444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61602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21/04/1444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1178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21/04/1444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454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E528316-AD14-48E6-B2D7-3B53346E6E80}" type="datetimeFigureOut">
              <a:rPr lang="ar-IQ" smtClean="0"/>
              <a:t>21/04/1444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0609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62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E528316-AD14-48E6-B2D7-3B53346E6E80}" type="datetimeFigureOut">
              <a:rPr lang="ar-IQ" smtClean="0"/>
              <a:t>21/04/1444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70467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E528316-AD14-48E6-B2D7-3B53346E6E80}" type="datetimeFigureOut">
              <a:rPr lang="ar-IQ" smtClean="0"/>
              <a:t>21/04/1444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502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528316-AD14-48E6-B2D7-3B53346E6E80}" type="datetimeFigureOut">
              <a:rPr lang="ar-IQ" smtClean="0"/>
              <a:t>21/04/1444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39423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40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21/04/1444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6039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528316-AD14-48E6-B2D7-3B53346E6E80}" type="datetimeFigureOut">
              <a:rPr lang="ar-IQ" smtClean="0"/>
              <a:t>21/04/1444</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DE55A10-0319-4144-8090-D69ECEBD4630}" type="slidenum">
              <a:rPr lang="ar-IQ" smtClean="0"/>
              <a:t>‹#›</a:t>
            </a:fld>
            <a:endParaRPr lang="ar-IQ"/>
          </a:p>
        </p:txBody>
      </p:sp>
    </p:spTree>
    <p:extLst>
      <p:ext uri="{BB962C8B-B14F-4D97-AF65-F5344CB8AC3E}">
        <p14:creationId xmlns:p14="http://schemas.microsoft.com/office/powerpoint/2010/main" val="2799858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8981" y="318655"/>
            <a:ext cx="10903527" cy="6220689"/>
          </a:xfrm>
        </p:spPr>
        <p:txBody>
          <a:bodyPr>
            <a:normAutofit/>
          </a:bodyPr>
          <a:lstStyle/>
          <a:p>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ورشة عمل بعنوان </a:t>
            </a:r>
          </a:p>
          <a:p>
            <a:r>
              <a:rPr lang="ar-IQ" sz="28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الاهداف البيداغوجية وتوظيفها في استراتيجيات التدريس الحديثة وفق التطور التكنولوجي</a:t>
            </a:r>
            <a:endPar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a:t>
            </a:r>
          </a:p>
          <a:p>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اعداد</a:t>
            </a:r>
          </a:p>
          <a:p>
            <a:pPr lvl="0" algn="r">
              <a:buClr>
                <a:prstClr val="black"/>
              </a:buClr>
            </a:pPr>
            <a:r>
              <a:rPr lang="ar-IQ" sz="24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a:t>
            </a:r>
            <a:r>
              <a:rPr lang="ar-IQ" sz="24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أ.د هدى عبد </a:t>
            </a:r>
            <a:r>
              <a:rPr lang="ar-IQ" sz="24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السميع                                                       </a:t>
            </a:r>
            <a:r>
              <a:rPr lang="ar-IQ" sz="24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أ.د نهاد محمد </a:t>
            </a:r>
            <a:r>
              <a:rPr lang="ar-IQ" sz="24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علوان              </a:t>
            </a:r>
            <a:endParaRPr lang="ar-IQ" sz="24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endParaRPr>
          </a:p>
          <a:p>
            <a:pPr algn="r"/>
            <a:r>
              <a:rPr lang="ar-IQ" sz="24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      </a:t>
            </a:r>
            <a:endParaRPr lang="ar-IQ" sz="24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747" y="1984917"/>
            <a:ext cx="2988526" cy="2510883"/>
          </a:xfrm>
          <a:prstGeom prst="rect">
            <a:avLst/>
          </a:prstGeom>
        </p:spPr>
      </p:pic>
    </p:spTree>
    <p:extLst>
      <p:ext uri="{BB962C8B-B14F-4D97-AF65-F5344CB8AC3E}">
        <p14:creationId xmlns:p14="http://schemas.microsoft.com/office/powerpoint/2010/main" val="1948303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 calcmode="lin" valueType="num">
                                      <p:cBhvr>
                                        <p:cTn id="2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51163" y="387928"/>
            <a:ext cx="10848109" cy="6068290"/>
          </a:xfrm>
        </p:spPr>
        <p:txBody>
          <a:bodyPr>
            <a:normAutofit/>
          </a:bodyPr>
          <a:lstStyle/>
          <a:p>
            <a:pPr algn="ctr"/>
            <a:r>
              <a:rPr lang="ar-SA" sz="2800" b="1" i="1" dirty="0">
                <a:effectLst>
                  <a:glow rad="228600">
                    <a:schemeClr val="accent5">
                      <a:satMod val="175000"/>
                      <a:alpha val="40000"/>
                    </a:schemeClr>
                  </a:glow>
                </a:effectLst>
              </a:rPr>
              <a:t>استراتيجيات تعليم التفكير </a:t>
            </a:r>
            <a:r>
              <a:rPr lang="ar-SA" sz="2800" b="1" i="1" dirty="0" smtClean="0">
                <a:effectLst>
                  <a:glow rad="228600">
                    <a:schemeClr val="accent5">
                      <a:satMod val="175000"/>
                      <a:alpha val="40000"/>
                    </a:schemeClr>
                  </a:glow>
                </a:effectLst>
              </a:rPr>
              <a:t>وتنميته</a:t>
            </a:r>
            <a:endParaRPr lang="en-US" sz="2800" b="1" i="1" dirty="0">
              <a:effectLst>
                <a:glow rad="228600">
                  <a:schemeClr val="accent5">
                    <a:satMod val="175000"/>
                    <a:alpha val="40000"/>
                  </a:schemeClr>
                </a:glow>
              </a:effectLst>
            </a:endParaRPr>
          </a:p>
          <a:p>
            <a:r>
              <a:rPr lang="ar-IQ" b="1" dirty="0"/>
              <a:t>ان </a:t>
            </a:r>
            <a:r>
              <a:rPr lang="ar-SA" b="1" dirty="0"/>
              <a:t>لاستراتيجية التفكير اهمية بالغة الاثر في نفوس المتعلمين من خلال زيادة الدافعية الذاتية لديهم لغرض التعلم وتمكينهم من التفاعل داخل الصف الدراسي بصورة فعالة وواضحة ومواجهة العقبات والصعوبات التي تعترض طريقهم في اكتساب للمعلومات العلمية فضلا" عن ان التفكير يحفز المتعلم على ممارسة العمليات العقلية بنجاح. وهي عملية ذهنية أو تفكير يطبقه الفرد من أجل تحقيق هدف أو مجموعة أهداف في تعلم مهارة ما أو أي مسعى اخر فهو يصنف على انه نشاط معرفي او تطبيقي عملي ينتج عنه التفكير. ومن امثلتها:</a:t>
            </a:r>
            <a:endParaRPr lang="en-US" dirty="0"/>
          </a:p>
          <a:p>
            <a:endParaRPr lang="ar-IQ" dirty="0"/>
          </a:p>
        </p:txBody>
      </p:sp>
      <p:sp>
        <p:nvSpPr>
          <p:cNvPr id="4" name="وسيلة شرح على شكل سحابة 3"/>
          <p:cNvSpPr/>
          <p:nvPr/>
        </p:nvSpPr>
        <p:spPr>
          <a:xfrm>
            <a:off x="6234544" y="3422073"/>
            <a:ext cx="4504080" cy="3214255"/>
          </a:xfrm>
          <a:prstGeom prst="cloudCallout">
            <a:avLst>
              <a:gd name="adj1" fmla="val 43498"/>
              <a:gd name="adj2" fmla="val -69425"/>
            </a:avLst>
          </a:prstGeom>
        </p:spPr>
        <p:style>
          <a:lnRef idx="1">
            <a:schemeClr val="accent6"/>
          </a:lnRef>
          <a:fillRef idx="3">
            <a:schemeClr val="accent6"/>
          </a:fillRef>
          <a:effectRef idx="2">
            <a:schemeClr val="accent6"/>
          </a:effectRef>
          <a:fontRef idx="minor">
            <a:schemeClr val="lt1"/>
          </a:fontRef>
        </p:style>
        <p:txBody>
          <a:bodyPr rtlCol="1" anchor="ctr"/>
          <a:lstStyle/>
          <a:p>
            <a:pPr algn="justLow"/>
            <a:r>
              <a:rPr lang="ar-IQ" sz="1900" dirty="0" smtClean="0"/>
              <a:t>1-استراتيجية التدريب على التساؤل  </a:t>
            </a:r>
          </a:p>
          <a:p>
            <a:pPr algn="justLow"/>
            <a:r>
              <a:rPr lang="ar-IQ" sz="1900" dirty="0" smtClean="0"/>
              <a:t> 2-استراتيجية الخرائط المفاهيمية.</a:t>
            </a:r>
          </a:p>
          <a:p>
            <a:pPr algn="justLow"/>
            <a:r>
              <a:rPr lang="ar-IQ" sz="1900" dirty="0" smtClean="0"/>
              <a:t>3 -استراتيجيات خرائط الشكل</a:t>
            </a:r>
            <a:r>
              <a:rPr lang="en-US" sz="1900" dirty="0" smtClean="0"/>
              <a:t>v     </a:t>
            </a:r>
          </a:p>
          <a:p>
            <a:pPr algn="justLow"/>
            <a:r>
              <a:rPr lang="en-US" sz="1900" dirty="0" smtClean="0"/>
              <a:t>      </a:t>
            </a:r>
            <a:r>
              <a:rPr lang="ar-IQ" sz="1900" dirty="0" smtClean="0"/>
              <a:t>4-ستراتيجية الكلمات المتقاطعة.</a:t>
            </a:r>
            <a:endParaRPr lang="ar-IQ" sz="1900" dirty="0"/>
          </a:p>
        </p:txBody>
      </p:sp>
      <p:sp>
        <p:nvSpPr>
          <p:cNvPr id="5" name="وسيلة شرح على شكل سحابة 4"/>
          <p:cNvSpPr/>
          <p:nvPr/>
        </p:nvSpPr>
        <p:spPr>
          <a:xfrm>
            <a:off x="1025236" y="3505200"/>
            <a:ext cx="4544291" cy="3048000"/>
          </a:xfrm>
          <a:prstGeom prst="cloudCallout">
            <a:avLst>
              <a:gd name="adj1" fmla="val 47559"/>
              <a:gd name="adj2" fmla="val -72352"/>
            </a:avLst>
          </a:prstGeom>
        </p:spPr>
        <p:style>
          <a:lnRef idx="0">
            <a:schemeClr val="accent5"/>
          </a:lnRef>
          <a:fillRef idx="3">
            <a:schemeClr val="accent5"/>
          </a:fillRef>
          <a:effectRef idx="3">
            <a:schemeClr val="accent5"/>
          </a:effectRef>
          <a:fontRef idx="minor">
            <a:schemeClr val="lt1"/>
          </a:fontRef>
        </p:style>
        <p:txBody>
          <a:bodyPr rtlCol="1" anchor="ctr"/>
          <a:lstStyle/>
          <a:p>
            <a:r>
              <a:rPr lang="ar-IQ" sz="1900" dirty="0" smtClean="0"/>
              <a:t>5-استراتيجية التمثيل المعرفي          </a:t>
            </a:r>
          </a:p>
          <a:p>
            <a:r>
              <a:rPr lang="ar-IQ" sz="1900" dirty="0" smtClean="0"/>
              <a:t>     6-استراتيجية المنظم المتقدم</a:t>
            </a:r>
          </a:p>
          <a:p>
            <a:r>
              <a:rPr lang="ar-IQ" sz="1900" dirty="0" smtClean="0"/>
              <a:t>7-استراتيجية التفكير بصوت مرتفع    </a:t>
            </a:r>
          </a:p>
          <a:p>
            <a:r>
              <a:rPr lang="ar-IQ" sz="1900" dirty="0" smtClean="0"/>
              <a:t>     8-استراتيجية التفكير التناظري</a:t>
            </a:r>
            <a:r>
              <a:rPr lang="ar-IQ" dirty="0" smtClean="0"/>
              <a:t>.</a:t>
            </a:r>
            <a:endParaRPr lang="ar-IQ" dirty="0"/>
          </a:p>
        </p:txBody>
      </p:sp>
    </p:spTree>
    <p:extLst>
      <p:ext uri="{BB962C8B-B14F-4D97-AF65-F5344CB8AC3E}">
        <p14:creationId xmlns:p14="http://schemas.microsoft.com/office/powerpoint/2010/main" val="27761193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193964"/>
            <a:ext cx="10363826" cy="6331527"/>
          </a:xfrm>
        </p:spPr>
        <p:txBody>
          <a:bodyPr/>
          <a:lstStyle/>
          <a:p>
            <a:pPr algn="ctr"/>
            <a:r>
              <a:rPr lang="ar-SA" sz="3200" b="1" i="1" cap="none" dirty="0">
                <a:ln w="22225">
                  <a:solidFill>
                    <a:schemeClr val="accent2"/>
                  </a:solidFill>
                  <a:prstDash val="solid"/>
                </a:ln>
                <a:solidFill>
                  <a:schemeClr val="accent2">
                    <a:lumMod val="40000"/>
                    <a:lumOff val="60000"/>
                  </a:schemeClr>
                </a:solidFill>
              </a:rPr>
              <a:t>استراتيجيات الادراك فوق المعرفية:</a:t>
            </a:r>
            <a:endParaRPr lang="en-US" sz="3200" b="1" i="1" cap="none" dirty="0">
              <a:ln w="22225">
                <a:solidFill>
                  <a:schemeClr val="accent2"/>
                </a:solidFill>
                <a:prstDash val="solid"/>
              </a:ln>
              <a:solidFill>
                <a:schemeClr val="accent2">
                  <a:lumMod val="40000"/>
                  <a:lumOff val="60000"/>
                </a:schemeClr>
              </a:solidFill>
            </a:endParaRPr>
          </a:p>
          <a:p>
            <a:pPr algn="justLow"/>
            <a:r>
              <a:rPr lang="ar-IQ" dirty="0"/>
              <a:t>  </a:t>
            </a:r>
            <a:r>
              <a:rPr lang="ar-IQ" b="1" dirty="0"/>
              <a:t>هي مجموعة من الإجراءات التي يقوم بها المتعلم من أجل تحقيق تعلم ما وراء المعرفة، وتتضمن معرفة طبيعة التعلم وخطواته وأغراضه، والوعي بالإجراءات والأنشطة التي لابد القيام بها لتحقيق نتائج محددة، والتحكم الذاتي في عمليات التعلم وتوجيهها. فهي </a:t>
            </a:r>
            <a:r>
              <a:rPr lang="ar-SA" b="1" dirty="0"/>
              <a:t>وهي عملية عقلية منظمة، يقوم المعلم باستخدامها من خلال التخطيط والتنظيم والتنفيذ وتقويم ما تم تعمله وإتقانه داخل البيئة التعليمية، من أجل مساعدة الطلاب لاكتساب معارف جديدة. ومن امثلتها:</a:t>
            </a:r>
            <a:endParaRPr lang="en-US" dirty="0"/>
          </a:p>
          <a:p>
            <a:pPr lvl="0"/>
            <a:r>
              <a:rPr lang="ar-IQ" b="1" dirty="0"/>
              <a:t>استراتيجية التساؤل الذاتي.    </a:t>
            </a:r>
            <a:r>
              <a:rPr lang="ar-IQ" b="1" dirty="0" smtClean="0"/>
              <a:t>     </a:t>
            </a:r>
            <a:r>
              <a:rPr lang="ar-IQ" b="1" dirty="0"/>
              <a:t>6. استراتيجية دورة التعلم فوق المعرفية.</a:t>
            </a:r>
            <a:endParaRPr lang="en-US" dirty="0"/>
          </a:p>
          <a:p>
            <a:pPr lvl="0"/>
            <a:r>
              <a:rPr lang="ar-IQ" b="1" dirty="0"/>
              <a:t>استراتيجية التدريس التبادلي.        7. استراتيجية لاحظ – أعكس – أشرح.</a:t>
            </a:r>
            <a:endParaRPr lang="en-US" dirty="0"/>
          </a:p>
          <a:p>
            <a:pPr lvl="0"/>
            <a:r>
              <a:rPr lang="ar-IQ" b="1" dirty="0"/>
              <a:t>استراتيجية تصميم خرائط المفاهيم.     8. استراتيجية الجودة الشاملة.</a:t>
            </a:r>
            <a:endParaRPr lang="en-US" dirty="0"/>
          </a:p>
          <a:p>
            <a:pPr lvl="0"/>
            <a:r>
              <a:rPr lang="ar-IQ" b="1" dirty="0"/>
              <a:t>استراتيجية الخرائط الذهنية (خرائط العقل).  9. استراتيجية التفاوض.</a:t>
            </a:r>
            <a:endParaRPr lang="en-US" dirty="0"/>
          </a:p>
          <a:p>
            <a:pPr lvl="0"/>
            <a:r>
              <a:rPr lang="ar-IQ" b="1" dirty="0"/>
              <a:t>استراتيجية </a:t>
            </a:r>
            <a:r>
              <a:rPr lang="ar-IQ" b="1" dirty="0" err="1" smtClean="0"/>
              <a:t>النمذجة</a:t>
            </a:r>
            <a:r>
              <a:rPr lang="ar-IQ" b="1" dirty="0" smtClean="0"/>
              <a:t>.                  </a:t>
            </a:r>
            <a:r>
              <a:rPr lang="ar-IQ" b="1" dirty="0"/>
              <a:t>10. استراتيجية تنشيط المعرفة السابقة. </a:t>
            </a:r>
            <a:endParaRPr lang="en-US" dirty="0"/>
          </a:p>
          <a:p>
            <a:endParaRPr lang="ar-IQ" dirty="0"/>
          </a:p>
        </p:txBody>
      </p:sp>
      <p:pic>
        <p:nvPicPr>
          <p:cNvPr id="4" name="صورة 3"/>
          <p:cNvPicPr>
            <a:picLocks noChangeAspect="1"/>
          </p:cNvPicPr>
          <p:nvPr/>
        </p:nvPicPr>
        <p:blipFill>
          <a:blip r:embed="rId2"/>
          <a:stretch>
            <a:fillRect/>
          </a:stretch>
        </p:blipFill>
        <p:spPr>
          <a:xfrm>
            <a:off x="1139103" y="3699165"/>
            <a:ext cx="3277746" cy="2320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81648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 y="747132"/>
            <a:ext cx="12192000" cy="5352234"/>
          </a:xfrm>
          <a:prstGeom prst="rect">
            <a:avLst/>
          </a:prstGeom>
          <a:noFill/>
        </p:spPr>
        <p:txBody>
          <a:bodyPr wrap="square" rtlCol="1">
            <a:spAutoFit/>
          </a:bodyPr>
          <a:lstStyle/>
          <a:p>
            <a:pPr marL="228600" lvl="0" indent="-228600" algn="justLow">
              <a:lnSpc>
                <a:spcPct val="120000"/>
              </a:lnSpc>
              <a:spcBef>
                <a:spcPts val="1000"/>
              </a:spcBef>
              <a:buClr>
                <a:prstClr val="black"/>
              </a:buClr>
              <a:buFont typeface="Arial" panose="020B0604020202020204" pitchFamily="34" charset="0"/>
              <a:buChar char="•"/>
            </a:pPr>
            <a:r>
              <a:rPr lang="ar-SA" sz="2400" b="1" dirty="0">
                <a:ln w="0"/>
                <a:solidFill>
                  <a:srgbClr val="E34B7A"/>
                </a:solidFill>
                <a:effectLst>
                  <a:outerShdw blurRad="38100" dist="25400" dir="5400000" algn="ctr" rotWithShape="0">
                    <a:srgbClr val="6E747A">
                      <a:alpha val="43000"/>
                    </a:srgbClr>
                  </a:outerShdw>
                </a:effectLst>
                <a:cs typeface="Times New Roman" panose="02020603050405020304" pitchFamily="18" charset="0"/>
              </a:rPr>
              <a:t>تعددت انواع طرائق التدريس العامة وأصبح طلبة الدراسات العليا في التربية البدنية يبحثون عن الجديد منها لاقتباسه مع خطوات تطبيقه لتجربته في دروس التربية البدنية ولكن ليس كل طريقة تدريس عامة بالإمكان توظيفها في مجال التربية البدنية فهناك طرائق معرفيه لا تحتوي آليات تطبيقها عن اي خطوة من الممكن ان تطبق في الجانب العملي وبالتالي عدم صلاحيتها للتربية البدنية ومن الممكن القول باننا نستطيع معرفة الاستراتيجيات التي من الممكن تطبيقها في التربية البدنية من خلال </a:t>
            </a:r>
            <a:endParaRPr lang="en-US" sz="2400" b="1" dirty="0">
              <a:ln w="0"/>
              <a:solidFill>
                <a:srgbClr val="E34B7A"/>
              </a:solidFill>
              <a:effectLst>
                <a:outerShdw blurRad="38100" dist="25400" dir="5400000" algn="ctr" rotWithShape="0">
                  <a:srgbClr val="6E747A">
                    <a:alpha val="43000"/>
                  </a:srgbClr>
                </a:outerShdw>
              </a:effectLst>
            </a:endParaRPr>
          </a:p>
          <a:p>
            <a:pPr marL="228600" lvl="0" indent="-228600" algn="justLow">
              <a:lnSpc>
                <a:spcPct val="120000"/>
              </a:lnSpc>
              <a:spcBef>
                <a:spcPts val="1000"/>
              </a:spcBef>
              <a:buClr>
                <a:prstClr val="black"/>
              </a:buClr>
              <a:buFont typeface="Arial" panose="020B0604020202020204" pitchFamily="34" charset="0"/>
              <a:buChar char="•"/>
            </a:pPr>
            <a:r>
              <a:rPr lang="ar-SA" sz="2400" b="1" dirty="0">
                <a:ln w="6600">
                  <a:solidFill>
                    <a:srgbClr val="AC339A"/>
                  </a:solidFill>
                  <a:prstDash val="solid"/>
                </a:ln>
                <a:solidFill>
                  <a:srgbClr val="FFFFFF"/>
                </a:solidFill>
                <a:effectLst>
                  <a:outerShdw dist="38100" dir="2700000" algn="tl" rotWithShape="0">
                    <a:srgbClr val="AC339A"/>
                  </a:outerShdw>
                </a:effectLst>
                <a:cs typeface="Times New Roman" panose="02020603050405020304" pitchFamily="18" charset="0"/>
              </a:rPr>
              <a:t>-اعتماد مبدأ ان اي استراتيجية تحتوي على خطوات تعلم تعاوني او جماعي او حتى ثنائي. يمكن توظيفها في التربية البدنية</a:t>
            </a:r>
            <a:endParaRPr lang="en-US" sz="2400" b="1" dirty="0">
              <a:ln w="6600">
                <a:solidFill>
                  <a:srgbClr val="AC339A"/>
                </a:solidFill>
                <a:prstDash val="solid"/>
              </a:ln>
              <a:solidFill>
                <a:srgbClr val="FFFFFF"/>
              </a:solidFill>
              <a:effectLst>
                <a:outerShdw dist="38100" dir="2700000" algn="tl" rotWithShape="0">
                  <a:srgbClr val="AC339A"/>
                </a:outerShdw>
              </a:effectLst>
            </a:endParaRPr>
          </a:p>
          <a:p>
            <a:pPr marL="228600" lvl="0" indent="-228600" algn="justLow">
              <a:lnSpc>
                <a:spcPct val="120000"/>
              </a:lnSpc>
              <a:spcBef>
                <a:spcPts val="1000"/>
              </a:spcBef>
              <a:buClr>
                <a:prstClr val="black"/>
              </a:buClr>
              <a:buFont typeface="Arial" panose="020B0604020202020204" pitchFamily="34" charset="0"/>
              <a:buChar char="•"/>
            </a:pPr>
            <a:r>
              <a:rPr lang="ar-SA" sz="2000" b="1" dirty="0">
                <a:ln w="6600">
                  <a:solidFill>
                    <a:srgbClr val="AC339A"/>
                  </a:solidFill>
                  <a:prstDash val="solid"/>
                </a:ln>
                <a:solidFill>
                  <a:srgbClr val="FFFFFF"/>
                </a:solidFill>
                <a:effectLst>
                  <a:outerShdw dist="38100" dir="2700000" algn="tl" rotWithShape="0">
                    <a:srgbClr val="AC339A"/>
                  </a:outerShdw>
                </a:effectLst>
              </a:rPr>
              <a:t>-</a:t>
            </a:r>
            <a:r>
              <a:rPr lang="ar-SA" sz="2400" b="1" dirty="0">
                <a:ln w="6600">
                  <a:solidFill>
                    <a:srgbClr val="AC339A"/>
                  </a:solidFill>
                  <a:prstDash val="solid"/>
                </a:ln>
                <a:solidFill>
                  <a:srgbClr val="FFFFFF"/>
                </a:solidFill>
                <a:effectLst>
                  <a:outerShdw dist="38100" dir="2700000" algn="tl" rotWithShape="0">
                    <a:srgbClr val="AC339A"/>
                  </a:outerShdw>
                </a:effectLst>
                <a:cs typeface="Times New Roman" panose="02020603050405020304" pitchFamily="18" charset="0"/>
              </a:rPr>
              <a:t>اعتماد الاستراتيجيات الخاصة بالتعلم النشط </a:t>
            </a:r>
            <a:endParaRPr lang="en-US" sz="2400" b="1" dirty="0">
              <a:ln w="6600">
                <a:solidFill>
                  <a:srgbClr val="AC339A"/>
                </a:solidFill>
                <a:prstDash val="solid"/>
              </a:ln>
              <a:solidFill>
                <a:srgbClr val="FFFFFF"/>
              </a:solidFill>
              <a:effectLst>
                <a:outerShdw dist="38100" dir="2700000" algn="tl" rotWithShape="0">
                  <a:srgbClr val="AC339A"/>
                </a:outerShdw>
              </a:effectLst>
            </a:endParaRPr>
          </a:p>
          <a:p>
            <a:pPr marL="228600" lvl="0" indent="-228600" algn="justLow">
              <a:lnSpc>
                <a:spcPct val="120000"/>
              </a:lnSpc>
              <a:spcBef>
                <a:spcPts val="1000"/>
              </a:spcBef>
              <a:buClr>
                <a:prstClr val="black"/>
              </a:buClr>
              <a:buFont typeface="Arial" panose="020B0604020202020204" pitchFamily="34" charset="0"/>
              <a:buChar char="•"/>
            </a:pPr>
            <a:r>
              <a:rPr lang="ar-SA" sz="2400" b="1" dirty="0">
                <a:ln w="10160">
                  <a:solidFill>
                    <a:srgbClr val="43AFD6"/>
                  </a:solidFill>
                  <a:prstDash val="solid"/>
                </a:ln>
                <a:solidFill>
                  <a:srgbClr val="AABED7">
                    <a:lumMod val="50000"/>
                  </a:srgbClr>
                </a:solidFill>
                <a:effectLst>
                  <a:outerShdw blurRad="38100" dist="22860" dir="5400000" algn="tl" rotWithShape="0">
                    <a:srgbClr val="000000">
                      <a:alpha val="30000"/>
                    </a:srgbClr>
                  </a:outerShdw>
                </a:effectLst>
                <a:cs typeface="Times New Roman" panose="02020603050405020304" pitchFamily="18" charset="0"/>
              </a:rPr>
              <a:t>هذا من جانب ومن جانب اخر فإننا نجد رغم تعدد الاستراتيجيات التي تم تجربتها واثبتت صلاحيتها في مجال التربية البدنية من خلال الكثير من الدراسات والبحوث ورسائل الماجستير واطاريح الدكتوراه فإننا نجد بمجرد مناقشة طالب الدراسات العليا وعودته للحياة العملية في المدارس اوالكليات فانه يرجع لاستخدام الأسلوب المتبع </a:t>
            </a:r>
            <a:endParaRPr lang="en-US" sz="2400" b="1" dirty="0">
              <a:ln w="10160">
                <a:solidFill>
                  <a:srgbClr val="43AFD6"/>
                </a:solidFill>
                <a:prstDash val="solid"/>
              </a:ln>
              <a:solidFill>
                <a:srgbClr val="AABED7">
                  <a:lumMod val="50000"/>
                </a:srgb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7976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45328" y="434898"/>
            <a:ext cx="11797989" cy="5865195"/>
          </a:xfrm>
          <a:prstGeom prst="rect">
            <a:avLst/>
          </a:prstGeom>
          <a:noFill/>
        </p:spPr>
        <p:txBody>
          <a:bodyPr wrap="square" rtlCol="1">
            <a:spAutoFit/>
          </a:bodyPr>
          <a:lstStyle/>
          <a:p>
            <a:pPr marL="228600" lvl="0" indent="-228600">
              <a:lnSpc>
                <a:spcPct val="120000"/>
              </a:lnSpc>
              <a:spcBef>
                <a:spcPts val="1000"/>
              </a:spcBef>
              <a:buClr>
                <a:prstClr val="black"/>
              </a:buClr>
              <a:buFont typeface="Arial" panose="020B0604020202020204" pitchFamily="34" charset="0"/>
              <a:buChar char="•"/>
            </a:pPr>
            <a:r>
              <a:rPr lang="ar-IQ" sz="2400" b="1" i="1" cap="all" dirty="0">
                <a:solidFill>
                  <a:prstClr val="black"/>
                </a:solidFill>
                <a:effectLst>
                  <a:glow rad="228600">
                    <a:srgbClr val="DE85E1">
                      <a:satMod val="175000"/>
                      <a:alpha val="40000"/>
                    </a:srgbClr>
                  </a:glow>
                </a:effectLst>
              </a:rPr>
              <a:t>ماهي أسباب عدم تطبيق الاستراتيجيات والطرائق والأساليب الحديثة:</a:t>
            </a:r>
            <a:endParaRPr lang="en-US" sz="2400" i="1" cap="all" dirty="0">
              <a:solidFill>
                <a:prstClr val="black"/>
              </a:solidFill>
              <a:effectLst>
                <a:glow rad="228600">
                  <a:srgbClr val="DE85E1">
                    <a:satMod val="175000"/>
                    <a:alpha val="40000"/>
                  </a:srgbClr>
                </a:glow>
              </a:effectLst>
            </a:endParaRPr>
          </a:p>
          <a:p>
            <a:pPr lvl="0">
              <a:lnSpc>
                <a:spcPct val="120000"/>
              </a:lnSpc>
              <a:spcBef>
                <a:spcPts val="1000"/>
              </a:spcBef>
              <a:buClr>
                <a:prstClr val="black"/>
              </a:buClr>
            </a:pPr>
            <a:r>
              <a:rPr lang="ar-SA" sz="2000" b="1" cap="all" dirty="0">
                <a:solidFill>
                  <a:prstClr val="black"/>
                </a:solidFill>
              </a:rPr>
              <a:t>وهذا يعود لا سباب كثيرة منها: </a:t>
            </a:r>
            <a:endParaRPr lang="en-US" sz="2000" cap="all" dirty="0">
              <a:solidFill>
                <a:prstClr val="black"/>
              </a:solidFill>
            </a:endParaRPr>
          </a:p>
          <a:p>
            <a:pPr lvl="0">
              <a:lnSpc>
                <a:spcPct val="120000"/>
              </a:lnSpc>
              <a:spcBef>
                <a:spcPts val="1000"/>
              </a:spcBef>
              <a:buClr>
                <a:prstClr val="black"/>
              </a:buClr>
            </a:pPr>
            <a:r>
              <a:rPr lang="ar-SA" sz="2000" b="1" cap="all" dirty="0">
                <a:solidFill>
                  <a:prstClr val="black"/>
                </a:solidFill>
              </a:rPr>
              <a:t>1-  يُعتبر عدد الطلاب المرتفع في الشعبة الواحدة من أهمّ وأكبر معوّقات استخدام طرائق وأساليب التدريس الحديثة؛ فكلّما زاد عدد الطلاب أصبح من الصعب على المعلّم ضبط الصف.</a:t>
            </a:r>
            <a:endParaRPr lang="en-US" sz="2000" cap="all" dirty="0">
              <a:solidFill>
                <a:prstClr val="black"/>
              </a:solidFill>
            </a:endParaRPr>
          </a:p>
          <a:p>
            <a:pPr lvl="0">
              <a:lnSpc>
                <a:spcPct val="120000"/>
              </a:lnSpc>
              <a:spcBef>
                <a:spcPts val="1000"/>
              </a:spcBef>
              <a:buClr>
                <a:prstClr val="black"/>
              </a:buClr>
            </a:pPr>
            <a:r>
              <a:rPr lang="ar-SA" sz="2000" b="1" cap="all" dirty="0">
                <a:solidFill>
                  <a:prstClr val="black"/>
                </a:solidFill>
              </a:rPr>
              <a:t>2- إنّ ارتفاع نصاب المعلم من الحصص الأسبوعية يزيد من العبء المترتّب عليه؛ فيصبح من الواجب عليه أن يُنهي تعليم المهارات للألعاب الرياضية في مدّةٍ زمنيةٍ محددة.</a:t>
            </a:r>
            <a:endParaRPr lang="en-US" sz="2000" cap="all" dirty="0">
              <a:solidFill>
                <a:prstClr val="black"/>
              </a:solidFill>
            </a:endParaRPr>
          </a:p>
          <a:p>
            <a:pPr lvl="0">
              <a:lnSpc>
                <a:spcPct val="120000"/>
              </a:lnSpc>
              <a:spcBef>
                <a:spcPts val="1000"/>
              </a:spcBef>
              <a:buClr>
                <a:prstClr val="black"/>
              </a:buClr>
            </a:pPr>
            <a:r>
              <a:rPr lang="ar-SA" sz="2000" b="1" cap="all" dirty="0">
                <a:solidFill>
                  <a:prstClr val="black"/>
                </a:solidFill>
              </a:rPr>
              <a:t>3- عدم وجود ملاعب وقاعات مناسبةٍ داخل المدرسة وكذلك قلة توفر </a:t>
            </a:r>
            <a:r>
              <a:rPr lang="ar-IQ" sz="2000" b="1" cap="all" dirty="0">
                <a:solidFill>
                  <a:prstClr val="black"/>
                </a:solidFill>
              </a:rPr>
              <a:t>الإمكانات المادية او الادوات الرياضية التي تحتاج اليها آليات تطبيق الاستراتيجيات الحديثة</a:t>
            </a:r>
            <a:r>
              <a:rPr lang="ar-SA" sz="2000" b="1" cap="all" dirty="0">
                <a:solidFill>
                  <a:prstClr val="black"/>
                </a:solidFill>
              </a:rPr>
              <a:t>.</a:t>
            </a:r>
            <a:endParaRPr lang="en-US" sz="2000" cap="all" dirty="0">
              <a:solidFill>
                <a:prstClr val="black"/>
              </a:solidFill>
            </a:endParaRPr>
          </a:p>
          <a:p>
            <a:pPr lvl="0">
              <a:lnSpc>
                <a:spcPct val="120000"/>
              </a:lnSpc>
              <a:spcBef>
                <a:spcPts val="1000"/>
              </a:spcBef>
              <a:buClr>
                <a:prstClr val="black"/>
              </a:buClr>
            </a:pPr>
            <a:r>
              <a:rPr lang="ar-SA" sz="2000" b="1" cap="all" dirty="0">
                <a:solidFill>
                  <a:prstClr val="black"/>
                </a:solidFill>
              </a:rPr>
              <a:t>4- افتقار المعلمين للخبرة اذ تساعد خبرة المعلّم على نجاحه في التدريس وتكريس التكنولوجيا والتطوّر في خدمة الطالب.</a:t>
            </a:r>
            <a:endParaRPr lang="en-US" sz="2000" cap="all" dirty="0">
              <a:solidFill>
                <a:prstClr val="black"/>
              </a:solidFill>
            </a:endParaRPr>
          </a:p>
          <a:p>
            <a:pPr lvl="0">
              <a:lnSpc>
                <a:spcPct val="120000"/>
              </a:lnSpc>
              <a:spcBef>
                <a:spcPts val="1000"/>
              </a:spcBef>
              <a:buClr>
                <a:prstClr val="black"/>
              </a:buClr>
            </a:pPr>
            <a:r>
              <a:rPr lang="ar-IQ" sz="2000" b="1" cap="all" dirty="0">
                <a:solidFill>
                  <a:prstClr val="black"/>
                </a:solidFill>
              </a:rPr>
              <a:t>5-</a:t>
            </a:r>
            <a:r>
              <a:rPr lang="ar-SA" sz="2000" b="1" cap="all" dirty="0">
                <a:solidFill>
                  <a:prstClr val="black"/>
                </a:solidFill>
              </a:rPr>
              <a:t> الخوف والقلق من كلّ ما هو جديد، وقلّة الحوافز والدافعية للتغير بالإضافة الى ذلك الخوف من نقد المتعلمين والمسؤولين لكسر المألوف في التعليم.</a:t>
            </a:r>
            <a:endParaRPr lang="en-US" sz="2000" cap="all" dirty="0">
              <a:solidFill>
                <a:prstClr val="black"/>
              </a:solidFill>
            </a:endParaRPr>
          </a:p>
          <a:p>
            <a:pPr lvl="0">
              <a:lnSpc>
                <a:spcPct val="120000"/>
              </a:lnSpc>
              <a:spcBef>
                <a:spcPts val="1000"/>
              </a:spcBef>
              <a:buClr>
                <a:prstClr val="black"/>
              </a:buClr>
            </a:pPr>
            <a:r>
              <a:rPr lang="ar-SA" sz="2000" b="1" cap="all" dirty="0">
                <a:solidFill>
                  <a:prstClr val="black"/>
                </a:solidFill>
              </a:rPr>
              <a:t>6- </a:t>
            </a:r>
            <a:r>
              <a:rPr lang="ar-IQ" sz="2000" b="1" cap="all" dirty="0">
                <a:solidFill>
                  <a:prstClr val="black"/>
                </a:solidFill>
              </a:rPr>
              <a:t>طبيعة المناهج والمدة الزمنية المحددة لإنجازها أيضا تؤثر على اختيار نوع الخطة الأكثر ملائمة فاذا اعتمدت المناهج على جوانب نظرية يلجا المدرس الى الطرق التقليدية اما إذا كان المنهج يعتمد على التعلم الذاتي او العملي فهنا يجب اللجوء الى طرائق أخرى متنوعة.</a:t>
            </a:r>
            <a:endParaRPr lang="en-US" sz="2000" cap="all" dirty="0">
              <a:solidFill>
                <a:prstClr val="black"/>
              </a:solidFill>
            </a:endParaRPr>
          </a:p>
        </p:txBody>
      </p:sp>
    </p:spTree>
    <p:extLst>
      <p:ext uri="{BB962C8B-B14F-4D97-AF65-F5344CB8AC3E}">
        <p14:creationId xmlns:p14="http://schemas.microsoft.com/office/powerpoint/2010/main" val="9160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234177" y="235528"/>
            <a:ext cx="11619570" cy="6317672"/>
          </a:xfrm>
        </p:spPr>
        <p:txBody>
          <a:bodyPr>
            <a:normAutofit/>
          </a:bodyPr>
          <a:lstStyle/>
          <a:p>
            <a:pPr marL="0" indent="0" algn="ctr">
              <a:buNone/>
            </a:pPr>
            <a:r>
              <a:rPr lang="ar-IQ" sz="3200" b="1" dirty="0">
                <a:effectLst>
                  <a:glow rad="228600">
                    <a:schemeClr val="accent2">
                      <a:satMod val="175000"/>
                      <a:alpha val="40000"/>
                    </a:schemeClr>
                  </a:glow>
                </a:effectLst>
              </a:rPr>
              <a:t>"لتحقيق الأهداف التعليمية </a:t>
            </a:r>
            <a:r>
              <a:rPr lang="ar-IQ" sz="3200" b="1" dirty="0" smtClean="0">
                <a:effectLst>
                  <a:glow rad="228600">
                    <a:schemeClr val="accent2">
                      <a:satMod val="175000"/>
                      <a:alpha val="40000"/>
                    </a:schemeClr>
                  </a:glow>
                </a:effectLst>
              </a:rPr>
              <a:t>ضمن الاستراتيجيات هناك </a:t>
            </a:r>
            <a:r>
              <a:rPr lang="ar-IQ" sz="3200" b="1" dirty="0">
                <a:effectLst>
                  <a:glow rad="228600">
                    <a:schemeClr val="accent2">
                      <a:satMod val="175000"/>
                      <a:alpha val="40000"/>
                    </a:schemeClr>
                  </a:glow>
                </a:effectLst>
              </a:rPr>
              <a:t>نمطين من تكنلوجيا </a:t>
            </a:r>
            <a:r>
              <a:rPr lang="ar-IQ" sz="3200" b="1" dirty="0" smtClean="0">
                <a:effectLst>
                  <a:glow rad="228600">
                    <a:schemeClr val="accent2">
                      <a:satMod val="175000"/>
                      <a:alpha val="40000"/>
                    </a:schemeClr>
                  </a:glow>
                </a:effectLst>
              </a:rPr>
              <a:t>التدريس"</a:t>
            </a:r>
          </a:p>
          <a:p>
            <a:pPr marL="0" indent="0" algn="justLow">
              <a:buNone/>
            </a:pPr>
            <a:r>
              <a:rPr lang="ar-IQ" b="1" dirty="0" smtClean="0"/>
              <a:t> </a:t>
            </a:r>
            <a:r>
              <a:rPr lang="ar-IQ" b="1" dirty="0"/>
              <a:t>الأول: تقليدي ويعرف بالوسائل التعليمية ويصنف الى فئتين: </a:t>
            </a:r>
          </a:p>
          <a:p>
            <a:pPr marL="0" indent="0" algn="justLow">
              <a:buNone/>
            </a:pPr>
            <a:r>
              <a:rPr lang="ar-IQ" b="1" dirty="0"/>
              <a:t>  1- المواد التعليمية التي تعرض بذاتها مثل النماذج والأدوات واللوحات التعليمية والصور والملصقات والرسوم التخطيطية والبيانية.</a:t>
            </a:r>
          </a:p>
          <a:p>
            <a:pPr marL="0" indent="0" algn="justLow">
              <a:buNone/>
            </a:pPr>
            <a:r>
              <a:rPr lang="ar-IQ" b="1" dirty="0"/>
              <a:t>2- المواد التعليمية التي تعرض من خلال الأجهزة كالأفلام المتحركة والشرائح والشفافيات والبرمجيات المسموعة (الصوتية</a:t>
            </a:r>
            <a:r>
              <a:rPr lang="ar-IQ" b="1" dirty="0" smtClean="0"/>
              <a:t>).</a:t>
            </a:r>
          </a:p>
          <a:p>
            <a:pPr marL="0" indent="0" algn="justLow">
              <a:buNone/>
            </a:pPr>
            <a:r>
              <a:rPr lang="ar-IQ" b="1" dirty="0"/>
              <a:t>الثاني: النمط المستحدث الذي يعتمد على تكنلوجيا المعلومات ويعرف بمستحدثات تكنلوجيا التعليم مثل الوسائط المتعددة </a:t>
            </a:r>
            <a:r>
              <a:rPr lang="ar-IQ" b="1" dirty="0" err="1"/>
              <a:t>الهيبرميديا</a:t>
            </a:r>
            <a:r>
              <a:rPr lang="ar-IQ" b="1" dirty="0"/>
              <a:t> والفيديو التفاعلي</a:t>
            </a:r>
            <a:r>
              <a:rPr lang="ar-IQ" b="1" dirty="0" smtClean="0"/>
              <a:t>.</a:t>
            </a:r>
          </a:p>
          <a:p>
            <a:pPr marL="0" indent="0" algn="justLow">
              <a:buNone/>
            </a:pPr>
            <a:endParaRPr lang="ar-IQ" b="1" dirty="0" smtClean="0"/>
          </a:p>
          <a:p>
            <a:pPr marL="0" indent="0" algn="justLow">
              <a:buNone/>
            </a:pPr>
            <a:r>
              <a:rPr lang="ar-IQ" b="1" dirty="0"/>
              <a:t>تكنلوجيا التعليم (هو العلم الذي يجد العلاقة بين الانسان ومصادر التعلم من حيث استخدامها وانتاجها او اتاحتها لتحقيق أهداف محددة).</a:t>
            </a:r>
          </a:p>
          <a:p>
            <a:pPr marL="0" indent="0" algn="justLow">
              <a:buNone/>
            </a:pPr>
            <a:r>
              <a:rPr lang="ar-IQ" b="1" dirty="0"/>
              <a:t>هو مجموعة التقنيات التي تعمل على دمج المواد التعليمية مع الأجهزة والأدوات الحديثة وتقديمها بهدف تطوير العملية التعليمية وتعزيزها وتقوم على عاملين (الأجهزة والمواد التعليمية) التي تشمل البرمجيات والصور وذلك لتحقيق الأهداف التعليمية</a:t>
            </a:r>
            <a:r>
              <a:rPr lang="ar-IQ" b="1" dirty="0" smtClean="0"/>
              <a:t>.</a:t>
            </a:r>
          </a:p>
          <a:p>
            <a:pPr marL="0" indent="0" algn="justLow">
              <a:buNone/>
            </a:pPr>
            <a:r>
              <a:rPr lang="ar-IQ" b="1" dirty="0" smtClean="0"/>
              <a:t>ان </a:t>
            </a:r>
            <a:r>
              <a:rPr lang="ar-IQ" b="1" dirty="0"/>
              <a:t>مفهوم تكنولوجيا التدريس هو منظومة مكونة من عناصر العملية التدريسية الأربع وهى</a:t>
            </a:r>
            <a:r>
              <a:rPr lang="ar-IQ" b="1" dirty="0" smtClean="0"/>
              <a:t>:</a:t>
            </a:r>
            <a:endParaRPr lang="ar-IQ" b="1" dirty="0"/>
          </a:p>
          <a:p>
            <a:pPr marL="0" indent="0" algn="justLow">
              <a:buNone/>
            </a:pPr>
            <a:r>
              <a:rPr lang="ar-IQ" b="1" dirty="0"/>
              <a:t>الأهداف، التدريس، مصادر التعلم، المخرجات التدريسية.</a:t>
            </a:r>
          </a:p>
          <a:p>
            <a:pPr marL="0" indent="0" algn="justLow">
              <a:buNone/>
            </a:pPr>
            <a:endParaRPr lang="ar-IQ" b="1" dirty="0"/>
          </a:p>
          <a:p>
            <a:pPr marL="0" indent="0" algn="justLow">
              <a:buNone/>
            </a:pPr>
            <a:endParaRPr lang="en-US" dirty="0"/>
          </a:p>
          <a:p>
            <a:pPr marL="0" indent="0">
              <a:buNone/>
            </a:pPr>
            <a:endParaRPr lang="en-US" dirty="0"/>
          </a:p>
          <a:p>
            <a:pPr marL="0" indent="0">
              <a:buNone/>
            </a:pPr>
            <a:endParaRPr lang="ar-IQ" dirty="0"/>
          </a:p>
        </p:txBody>
      </p:sp>
      <p:pic>
        <p:nvPicPr>
          <p:cNvPr id="2" name="صورة 1"/>
          <p:cNvPicPr>
            <a:picLocks noChangeAspect="1"/>
          </p:cNvPicPr>
          <p:nvPr/>
        </p:nvPicPr>
        <p:blipFill>
          <a:blip r:embed="rId2"/>
          <a:stretch>
            <a:fillRect/>
          </a:stretch>
        </p:blipFill>
        <p:spPr>
          <a:xfrm>
            <a:off x="234177" y="5147482"/>
            <a:ext cx="2859272" cy="1603387"/>
          </a:xfrm>
          <a:prstGeom prst="rect">
            <a:avLst/>
          </a:prstGeom>
        </p:spPr>
      </p:pic>
    </p:spTree>
    <p:extLst>
      <p:ext uri="{BB962C8B-B14F-4D97-AF65-F5344CB8AC3E}">
        <p14:creationId xmlns:p14="http://schemas.microsoft.com/office/powerpoint/2010/main" val="2086904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8" end="8"/>
                                            </p:txEl>
                                          </p:spTgt>
                                        </p:tgtEl>
                                        <p:attrNameLst>
                                          <p:attrName>style.visibility</p:attrName>
                                        </p:attrNameLst>
                                      </p:cBhvr>
                                      <p:to>
                                        <p:strVal val="visible"/>
                                      </p:to>
                                    </p:set>
                                    <p:animEffect transition="in" filter="wipe(down)">
                                      <p:cBhvr>
                                        <p:cTn id="133" dur="580">
                                          <p:stCondLst>
                                            <p:cond delay="0"/>
                                          </p:stCondLst>
                                        </p:cTn>
                                        <p:tgtEl>
                                          <p:spTgt spid="3">
                                            <p:txEl>
                                              <p:pRg st="8" end="8"/>
                                            </p:txEl>
                                          </p:spTgt>
                                        </p:tgtEl>
                                      </p:cBhvr>
                                    </p:animEffect>
                                    <p:anim calcmode="lin" valueType="num">
                                      <p:cBhvr>
                                        <p:cTn id="1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8" end="8"/>
                                            </p:txEl>
                                          </p:spTgt>
                                        </p:tgtEl>
                                      </p:cBhvr>
                                      <p:to x="100000" y="60000"/>
                                    </p:animScale>
                                    <p:animScale>
                                      <p:cBhvr>
                                        <p:cTn id="140" dur="166" decel="50000">
                                          <p:stCondLst>
                                            <p:cond delay="676"/>
                                          </p:stCondLst>
                                        </p:cTn>
                                        <p:tgtEl>
                                          <p:spTgt spid="3">
                                            <p:txEl>
                                              <p:pRg st="8" end="8"/>
                                            </p:txEl>
                                          </p:spTgt>
                                        </p:tgtEl>
                                      </p:cBhvr>
                                      <p:to x="100000" y="100000"/>
                                    </p:animScale>
                                    <p:animScale>
                                      <p:cBhvr>
                                        <p:cTn id="141" dur="26">
                                          <p:stCondLst>
                                            <p:cond delay="1312"/>
                                          </p:stCondLst>
                                        </p:cTn>
                                        <p:tgtEl>
                                          <p:spTgt spid="3">
                                            <p:txEl>
                                              <p:pRg st="8" end="8"/>
                                            </p:txEl>
                                          </p:spTgt>
                                        </p:tgtEl>
                                      </p:cBhvr>
                                      <p:to x="100000" y="80000"/>
                                    </p:animScale>
                                    <p:animScale>
                                      <p:cBhvr>
                                        <p:cTn id="142" dur="166" decel="50000">
                                          <p:stCondLst>
                                            <p:cond delay="1338"/>
                                          </p:stCondLst>
                                        </p:cTn>
                                        <p:tgtEl>
                                          <p:spTgt spid="3">
                                            <p:txEl>
                                              <p:pRg st="8" end="8"/>
                                            </p:txEl>
                                          </p:spTgt>
                                        </p:tgtEl>
                                      </p:cBhvr>
                                      <p:to x="100000" y="100000"/>
                                    </p:animScale>
                                    <p:animScale>
                                      <p:cBhvr>
                                        <p:cTn id="143" dur="26">
                                          <p:stCondLst>
                                            <p:cond delay="1642"/>
                                          </p:stCondLst>
                                        </p:cTn>
                                        <p:tgtEl>
                                          <p:spTgt spid="3">
                                            <p:txEl>
                                              <p:pRg st="8" end="8"/>
                                            </p:txEl>
                                          </p:spTgt>
                                        </p:tgtEl>
                                      </p:cBhvr>
                                      <p:to x="100000" y="90000"/>
                                    </p:animScale>
                                    <p:animScale>
                                      <p:cBhvr>
                                        <p:cTn id="144" dur="166" decel="50000">
                                          <p:stCondLst>
                                            <p:cond delay="1668"/>
                                          </p:stCondLst>
                                        </p:cTn>
                                        <p:tgtEl>
                                          <p:spTgt spid="3">
                                            <p:txEl>
                                              <p:pRg st="8" end="8"/>
                                            </p:txEl>
                                          </p:spTgt>
                                        </p:tgtEl>
                                      </p:cBhvr>
                                      <p:to x="100000" y="100000"/>
                                    </p:animScale>
                                    <p:animScale>
                                      <p:cBhvr>
                                        <p:cTn id="145" dur="26">
                                          <p:stCondLst>
                                            <p:cond delay="1808"/>
                                          </p:stCondLst>
                                        </p:cTn>
                                        <p:tgtEl>
                                          <p:spTgt spid="3">
                                            <p:txEl>
                                              <p:pRg st="8" end="8"/>
                                            </p:txEl>
                                          </p:spTgt>
                                        </p:tgtEl>
                                      </p:cBhvr>
                                      <p:to x="100000" y="95000"/>
                                    </p:animScale>
                                    <p:animScale>
                                      <p:cBhvr>
                                        <p:cTn id="146" dur="166" decel="50000">
                                          <p:stCondLst>
                                            <p:cond delay="1834"/>
                                          </p:stCondLst>
                                        </p:cTn>
                                        <p:tgtEl>
                                          <p:spTgt spid="3">
                                            <p:txEl>
                                              <p:pRg st="8" end="8"/>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1717288"/>
            <a:ext cx="10363826" cy="4822056"/>
          </a:xfrm>
        </p:spPr>
        <p:txBody>
          <a:bodyPr/>
          <a:lstStyle/>
          <a:p>
            <a:endParaRPr lang="ar-IQ" b="1" dirty="0" smtClean="0"/>
          </a:p>
          <a:p>
            <a:endParaRPr lang="ar-IQ" b="1" dirty="0"/>
          </a:p>
          <a:p>
            <a:endParaRPr lang="ar-IQ" b="1" dirty="0" smtClean="0"/>
          </a:p>
          <a:p>
            <a:endParaRPr lang="ar-IQ" b="1" dirty="0"/>
          </a:p>
          <a:p>
            <a:endParaRPr lang="ar-IQ" b="1" dirty="0" smtClean="0"/>
          </a:p>
          <a:p>
            <a:pPr marL="0" indent="0">
              <a:buNone/>
            </a:pPr>
            <a:endParaRPr lang="ar-IQ" b="1" dirty="0" smtClean="0"/>
          </a:p>
          <a:p>
            <a:pPr marL="0" indent="0" algn="justLow">
              <a:buNone/>
            </a:pPr>
            <a:endParaRPr lang="en-US" dirty="0"/>
          </a:p>
          <a:p>
            <a:pPr marL="0" indent="0">
              <a:buNone/>
            </a:pPr>
            <a:endParaRPr lang="ar-IQ" dirty="0"/>
          </a:p>
        </p:txBody>
      </p:sp>
      <p:sp>
        <p:nvSpPr>
          <p:cNvPr id="2" name="مربع نص 1"/>
          <p:cNvSpPr txBox="1"/>
          <p:nvPr/>
        </p:nvSpPr>
        <p:spPr>
          <a:xfrm>
            <a:off x="5742878" y="457200"/>
            <a:ext cx="4114800" cy="584775"/>
          </a:xfrm>
          <a:prstGeom prst="rect">
            <a:avLst/>
          </a:prstGeom>
          <a:noFill/>
        </p:spPr>
        <p:txBody>
          <a:bodyPr wrap="square" rtlCol="1">
            <a:spAutoFit/>
          </a:bodyPr>
          <a:lstStyle/>
          <a:p>
            <a:r>
              <a:rPr lang="ar-IQ" sz="3200" b="1" dirty="0">
                <a:solidFill>
                  <a:schemeClr val="accent6">
                    <a:lumMod val="75000"/>
                  </a:schemeClr>
                </a:solidFill>
                <a:effectLst>
                  <a:outerShdw blurRad="38100" dist="38100" dir="2700000" algn="tl">
                    <a:srgbClr val="000000">
                      <a:alpha val="43137"/>
                    </a:srgbClr>
                  </a:outerShdw>
                </a:effectLst>
              </a:rPr>
              <a:t>فوائد تكنلوجيا التعليم</a:t>
            </a:r>
            <a:r>
              <a:rPr lang="ar-IQ" dirty="0"/>
              <a:t>:</a:t>
            </a:r>
          </a:p>
        </p:txBody>
      </p:sp>
      <p:sp>
        <p:nvSpPr>
          <p:cNvPr id="6" name="مربع نص 5"/>
          <p:cNvSpPr txBox="1"/>
          <p:nvPr/>
        </p:nvSpPr>
        <p:spPr>
          <a:xfrm>
            <a:off x="211874" y="1561172"/>
            <a:ext cx="11831444" cy="2893100"/>
          </a:xfrm>
          <a:prstGeom prst="rect">
            <a:avLst/>
          </a:prstGeom>
          <a:noFill/>
        </p:spPr>
        <p:txBody>
          <a:bodyPr wrap="square" rtlCol="1">
            <a:spAutoFit/>
          </a:bodyPr>
          <a:lstStyle/>
          <a:p>
            <a:pPr>
              <a:lnSpc>
                <a:spcPct val="150000"/>
              </a:lnSpc>
              <a:spcAft>
                <a:spcPts val="800"/>
              </a:spcAft>
            </a:pPr>
            <a:r>
              <a:rPr lang="ar-IQ" b="1" dirty="0" smtClean="0">
                <a:latin typeface="Calibri" panose="020F0502020204030204" pitchFamily="34" charset="0"/>
                <a:ea typeface="Times New Roman" panose="02020603050405020304" pitchFamily="18" charset="0"/>
              </a:rPr>
              <a:t>1- </a:t>
            </a:r>
            <a:r>
              <a:rPr lang="ar-IQ" b="1" dirty="0">
                <a:latin typeface="Calibri" panose="020F0502020204030204" pitchFamily="34" charset="0"/>
                <a:ea typeface="Times New Roman" panose="02020603050405020304" pitchFamily="18" charset="0"/>
              </a:rPr>
              <a:t>الزيادة في فاعلية التعليم وتحسين نوعيته من خلال (مراعاة الفروق الفردية بين الطلاب، </a:t>
            </a:r>
            <a:r>
              <a:rPr lang="ar-SA" b="1" dirty="0">
                <a:latin typeface="Calibri" panose="020F0502020204030204" pitchFamily="34" charset="0"/>
                <a:ea typeface="Times New Roman" panose="02020603050405020304" pitchFamily="18" charset="0"/>
              </a:rPr>
              <a:t>اعداد الأهداف وكيفية صياغتها وتعميم التدريس وإنتاج المواد التعليمية واختيار طرائق التدريس المناسبة</a:t>
            </a:r>
            <a:r>
              <a:rPr lang="ar-IQ" b="1" dirty="0">
                <a:latin typeface="Calibri" panose="020F0502020204030204" pitchFamily="34" charset="0"/>
                <a:ea typeface="Times New Roman" panose="02020603050405020304" pitchFamily="18"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rtl="0">
              <a:lnSpc>
                <a:spcPct val="150000"/>
              </a:lnSpc>
              <a:spcAft>
                <a:spcPts val="800"/>
              </a:spcAft>
            </a:pPr>
            <a:r>
              <a:rPr lang="ar-IQ" b="1" dirty="0">
                <a:latin typeface="Calibri" panose="020F0502020204030204" pitchFamily="34" charset="0"/>
                <a:ea typeface="Times New Roman" panose="02020603050405020304" pitchFamily="18" charset="0"/>
              </a:rPr>
              <a:t>2- المساعدة في توفير فرصة للخبرات الحسية بشكل أقرب ما يكون الى الخبرات الواقعية، تقرب الواقع الى أذهان الطلاب لتحسين مستوى التعليم.</a:t>
            </a:r>
            <a:endParaRPr lang="en-US" sz="1400" dirty="0">
              <a:latin typeface="Calibri" panose="020F0502020204030204" pitchFamily="34" charset="0"/>
              <a:ea typeface="Calibri" panose="020F0502020204030204" pitchFamily="34" charset="0"/>
              <a:cs typeface="Arial" panose="020B0604020202020204" pitchFamily="34" charset="0"/>
            </a:endParaRPr>
          </a:p>
          <a:p>
            <a:pPr rtl="0">
              <a:lnSpc>
                <a:spcPct val="150000"/>
              </a:lnSpc>
              <a:spcAft>
                <a:spcPts val="800"/>
              </a:spcAft>
            </a:pPr>
            <a:r>
              <a:rPr lang="ar-IQ" b="1" dirty="0">
                <a:latin typeface="Calibri" panose="020F0502020204030204" pitchFamily="34" charset="0"/>
                <a:ea typeface="Times New Roman" panose="02020603050405020304" pitchFamily="18" charset="0"/>
              </a:rPr>
              <a:t>3- استخدام مجموعة من الوسائل في الموقف التعليمي وتوظيفها بشكل متكامل اذ كلما اشتركت حواس أكثر في عملية التعليم والتعلم كان المردود من المعرفة والخبرة أكبر، كما ان استخدام الوسائل التعليمية وتكنلوجيا التعليم تساعد على التذكر وسرعة التعلم او التدريب وتثبيته.</a:t>
            </a:r>
            <a:endParaRPr lang="en-US" sz="1400" dirty="0">
              <a:latin typeface="Calibri" panose="020F0502020204030204" pitchFamily="34" charset="0"/>
              <a:ea typeface="Calibri" panose="020F0502020204030204" pitchFamily="34" charset="0"/>
              <a:cs typeface="Arial" panose="020B0604020202020204" pitchFamily="34" charset="0"/>
            </a:endParaRPr>
          </a:p>
          <a:p>
            <a:pPr rtl="0">
              <a:lnSpc>
                <a:spcPct val="150000"/>
              </a:lnSpc>
              <a:spcAft>
                <a:spcPts val="800"/>
              </a:spcAft>
            </a:pPr>
            <a:r>
              <a:rPr lang="ar-IQ" b="1" dirty="0">
                <a:latin typeface="Calibri" panose="020F0502020204030204" pitchFamily="34" charset="0"/>
                <a:ea typeface="Times New Roman" panose="02020603050405020304" pitchFamily="18" charset="0"/>
              </a:rPr>
              <a:t>4- العمل على اثارة اهتمامات الطلاب وهواياتهم وتجديد نشاطاتهم ومشاركتهم واشباع حاجتهم الى التعلم وتبعث فيهم السرور وتجدد نشاطهم لمتابعة الدرس.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84" y="4506208"/>
            <a:ext cx="2561296" cy="1981200"/>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17" y="4610388"/>
            <a:ext cx="2857500" cy="1877020"/>
          </a:xfrm>
          <a:prstGeom prst="rect">
            <a:avLst/>
          </a:prstGeom>
        </p:spPr>
      </p:pic>
    </p:spTree>
    <p:extLst>
      <p:ext uri="{BB962C8B-B14F-4D97-AF65-F5344CB8AC3E}">
        <p14:creationId xmlns:p14="http://schemas.microsoft.com/office/powerpoint/2010/main" val="9111124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57200" y="387927"/>
            <a:ext cx="11430000" cy="5999017"/>
          </a:xfrm>
        </p:spPr>
        <p:txBody>
          <a:bodyPr/>
          <a:lstStyle/>
          <a:p>
            <a:pPr marL="0" indent="0">
              <a:lnSpc>
                <a:spcPct val="150000"/>
              </a:lnSpc>
              <a:spcAft>
                <a:spcPts val="800"/>
              </a:spcAft>
              <a:buNone/>
            </a:pPr>
            <a:r>
              <a:rPr lang="ar-IQ" b="1" dirty="0" smtClean="0">
                <a:latin typeface="Calibri" panose="020F0502020204030204" pitchFamily="34" charset="0"/>
                <a:ea typeface="Times New Roman" panose="02020603050405020304" pitchFamily="18" charset="0"/>
              </a:rPr>
              <a:t> 5- </a:t>
            </a:r>
            <a:r>
              <a:rPr lang="ar-IQ" b="1" dirty="0">
                <a:latin typeface="Calibri" panose="020F0502020204030204" pitchFamily="34" charset="0"/>
                <a:ea typeface="Times New Roman" panose="02020603050405020304" pitchFamily="18" charset="0"/>
              </a:rPr>
              <a:t>يمكن الإفادة منها في المستويات والمراحل التعليمية كافة وفي مختلف المواضيع والمواد.</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rtl="0">
              <a:lnSpc>
                <a:spcPct val="150000"/>
              </a:lnSpc>
              <a:spcAft>
                <a:spcPts val="800"/>
              </a:spcAft>
              <a:buNone/>
            </a:pPr>
            <a:r>
              <a:rPr lang="ar-IQ" b="1" dirty="0">
                <a:latin typeface="Calibri" panose="020F0502020204030204" pitchFamily="34" charset="0"/>
                <a:ea typeface="Times New Roman" panose="02020603050405020304" pitchFamily="18" charset="0"/>
              </a:rPr>
              <a:t>6- المساعدة في رفع قدرة المدرس وتنميتها على عرض المادة العلمية وتقديمها لطلابه.</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rtl="0">
              <a:lnSpc>
                <a:spcPct val="150000"/>
              </a:lnSpc>
              <a:spcAft>
                <a:spcPts val="800"/>
              </a:spcAft>
              <a:buNone/>
            </a:pPr>
            <a:r>
              <a:rPr lang="ar-IQ" b="1" dirty="0">
                <a:latin typeface="Calibri" panose="020F0502020204030204" pitchFamily="34" charset="0"/>
                <a:ea typeface="Times New Roman" panose="02020603050405020304" pitchFamily="18" charset="0"/>
              </a:rPr>
              <a:t>7- المساعدة على تقليل الزمن المستغرق في تقليل المعلومات والمهارات والخبرات </a:t>
            </a:r>
            <a:r>
              <a:rPr lang="ar-IQ" b="1" dirty="0" smtClean="0">
                <a:latin typeface="Calibri" panose="020F0502020204030204" pitchFamily="34" charset="0"/>
                <a:ea typeface="Times New Roman" panose="02020603050405020304" pitchFamily="18" charset="0"/>
              </a:rPr>
              <a:t>للطلاب.</a:t>
            </a:r>
            <a:endParaRPr lang="ar-IQ" sz="1600" dirty="0" smtClean="0">
              <a:latin typeface="Calibri" panose="020F0502020204030204" pitchFamily="34" charset="0"/>
              <a:ea typeface="Times New Roman" panose="02020603050405020304" pitchFamily="18" charset="0"/>
              <a:cs typeface="Arial" panose="020B0604020202020204" pitchFamily="34" charset="0"/>
            </a:endParaRPr>
          </a:p>
          <a:p>
            <a:pPr marL="0" indent="0" rtl="0">
              <a:lnSpc>
                <a:spcPct val="150000"/>
              </a:lnSpc>
              <a:spcAft>
                <a:spcPts val="800"/>
              </a:spcAft>
              <a:buNone/>
            </a:pPr>
            <a:r>
              <a:rPr lang="ar-IQ" b="1" dirty="0" smtClean="0">
                <a:latin typeface="Calibri" panose="020F0502020204030204" pitchFamily="34" charset="0"/>
                <a:ea typeface="Times New Roman" panose="02020603050405020304" pitchFamily="18" charset="0"/>
              </a:rPr>
              <a:t>8- </a:t>
            </a:r>
            <a:r>
              <a:rPr lang="ar-IQ" b="1" dirty="0">
                <a:latin typeface="Calibri" panose="020F0502020204030204" pitchFamily="34" charset="0"/>
                <a:ea typeface="Times New Roman" panose="02020603050405020304" pitchFamily="18" charset="0"/>
              </a:rPr>
              <a:t>تبسيط المعلومات والأفكار وتوضيحها ومساعدة الطلاب في القيام بأداء مهاراتهم كما هو مطلوب منهم بفاعلية </a:t>
            </a:r>
            <a:r>
              <a:rPr lang="ar-IQ" b="1" dirty="0" smtClean="0">
                <a:latin typeface="Calibri" panose="020F0502020204030204" pitchFamily="34" charset="0"/>
                <a:ea typeface="Times New Roman" panose="02020603050405020304" pitchFamily="18" charset="0"/>
              </a:rPr>
              <a:t>ورغبة.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ar-IQ" b="1" dirty="0" smtClean="0">
                <a:latin typeface="Calibri" panose="020F0502020204030204" pitchFamily="34" charset="0"/>
                <a:ea typeface="Times New Roman" panose="02020603050405020304" pitchFamily="18" charset="0"/>
              </a:rPr>
              <a:t> 9- </a:t>
            </a:r>
            <a:r>
              <a:rPr lang="ar-IQ" b="1" dirty="0">
                <a:latin typeface="Calibri" panose="020F0502020204030204" pitchFamily="34" charset="0"/>
                <a:ea typeface="Times New Roman" panose="02020603050405020304" pitchFamily="18" charset="0"/>
              </a:rPr>
              <a:t>تقوية العلاقة بين المدرس والطالب وبين الطلبة أنفسهم اذا احسن استخدامها بفاعلية وكفاية.</a:t>
            </a:r>
            <a:endParaRPr lang="ar-IQ"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436" y="4188576"/>
            <a:ext cx="4613564" cy="2669424"/>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l="2552" t="-126" r="3983" b="14129"/>
          <a:stretch/>
        </p:blipFill>
        <p:spPr>
          <a:xfrm>
            <a:off x="0" y="2969802"/>
            <a:ext cx="3629891" cy="3888198"/>
          </a:xfrm>
          <a:prstGeom prst="rect">
            <a:avLst/>
          </a:prstGeom>
          <a:ln>
            <a:solidFill>
              <a:schemeClr val="accent1"/>
            </a:solidFill>
          </a:ln>
        </p:spPr>
      </p:pic>
    </p:spTree>
    <p:extLst>
      <p:ext uri="{BB962C8B-B14F-4D97-AF65-F5344CB8AC3E}">
        <p14:creationId xmlns:p14="http://schemas.microsoft.com/office/powerpoint/2010/main" val="2066750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74073"/>
            <a:ext cx="10363826" cy="6151417"/>
          </a:xfrm>
        </p:spPr>
        <p:txBody>
          <a:bodyPr/>
          <a:lstStyle/>
          <a:p>
            <a:pPr marL="0" indent="0">
              <a:buNone/>
            </a:pPr>
            <a:endParaRPr lang="ar-IQ" dirty="0" smtClean="0"/>
          </a:p>
          <a:p>
            <a:pPr marL="0" indent="0" algn="ctr">
              <a:buNone/>
            </a:pPr>
            <a:r>
              <a:rPr lang="ar-IQ" sz="5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شكرا لحسن اصغائكم</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المدرس المبدع من لا يتوقف عن البحث عن احدث الاستراتيجيات و الطرائق التي تجعل </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 من عملية التدريس اكثر متعة وإنتاج </a:t>
            </a:r>
          </a:p>
          <a:p>
            <a:pPr marL="0" indent="0">
              <a:buNone/>
            </a:pPr>
            <a:endParaRPr lang="ar-IQ" dirty="0"/>
          </a:p>
        </p:txBody>
      </p:sp>
      <p:pic>
        <p:nvPicPr>
          <p:cNvPr id="5" name="صورة 4"/>
          <p:cNvPicPr>
            <a:picLocks noChangeAspect="1"/>
          </p:cNvPicPr>
          <p:nvPr/>
        </p:nvPicPr>
        <p:blipFill>
          <a:blip r:embed="rId2"/>
          <a:stretch>
            <a:fillRect/>
          </a:stretch>
        </p:blipFill>
        <p:spPr>
          <a:xfrm>
            <a:off x="3804121" y="3449781"/>
            <a:ext cx="4583132" cy="2566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05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2" end="2"/>
                                            </p:txEl>
                                          </p:spTgt>
                                        </p:tgtEl>
                                        <p:attrNameLst>
                                          <p:attrName>r</p:attrName>
                                        </p:attrNameLst>
                                      </p:cBhvr>
                                    </p:animRot>
                                    <p:animRot by="-240000">
                                      <p:cBhvr>
                                        <p:cTn id="15" dur="200" fill="hold">
                                          <p:stCondLst>
                                            <p:cond delay="200"/>
                                          </p:stCondLst>
                                        </p:cTn>
                                        <p:tgtEl>
                                          <p:spTgt spid="3">
                                            <p:txEl>
                                              <p:pRg st="2" end="2"/>
                                            </p:txEl>
                                          </p:spTgt>
                                        </p:tgtEl>
                                        <p:attrNameLst>
                                          <p:attrName>r</p:attrName>
                                        </p:attrNameLst>
                                      </p:cBhvr>
                                    </p:animRot>
                                    <p:animRot by="240000">
                                      <p:cBhvr>
                                        <p:cTn id="16" dur="200" fill="hold">
                                          <p:stCondLst>
                                            <p:cond delay="400"/>
                                          </p:stCondLst>
                                        </p:cTn>
                                        <p:tgtEl>
                                          <p:spTgt spid="3">
                                            <p:txEl>
                                              <p:pRg st="2" end="2"/>
                                            </p:txEl>
                                          </p:spTgt>
                                        </p:tgtEl>
                                        <p:attrNameLst>
                                          <p:attrName>r</p:attrName>
                                        </p:attrNameLst>
                                      </p:cBhvr>
                                    </p:animRot>
                                    <p:animRot by="-240000">
                                      <p:cBhvr>
                                        <p:cTn id="17" dur="200" fill="hold">
                                          <p:stCondLst>
                                            <p:cond delay="600"/>
                                          </p:stCondLst>
                                        </p:cTn>
                                        <p:tgtEl>
                                          <p:spTgt spid="3">
                                            <p:txEl>
                                              <p:pRg st="2" end="2"/>
                                            </p:txEl>
                                          </p:spTgt>
                                        </p:tgtEl>
                                        <p:attrNameLst>
                                          <p:attrName>r</p:attrName>
                                        </p:attrNameLst>
                                      </p:cBhvr>
                                    </p:animRot>
                                    <p:animRot by="120000">
                                      <p:cBhvr>
                                        <p:cTn id="18" dur="200" fill="hold">
                                          <p:stCondLst>
                                            <p:cond delay="80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3" end="3"/>
                                            </p:txEl>
                                          </p:spTgt>
                                        </p:tgtEl>
                                        <p:attrNameLst>
                                          <p:attrName>r</p:attrName>
                                        </p:attrNameLst>
                                      </p:cBhvr>
                                    </p:animRot>
                                    <p:animRot by="-240000">
                                      <p:cBhvr>
                                        <p:cTn id="23" dur="200" fill="hold">
                                          <p:stCondLst>
                                            <p:cond delay="200"/>
                                          </p:stCondLst>
                                        </p:cTn>
                                        <p:tgtEl>
                                          <p:spTgt spid="3">
                                            <p:txEl>
                                              <p:pRg st="3" end="3"/>
                                            </p:txEl>
                                          </p:spTgt>
                                        </p:tgtEl>
                                        <p:attrNameLst>
                                          <p:attrName>r</p:attrName>
                                        </p:attrNameLst>
                                      </p:cBhvr>
                                    </p:animRot>
                                    <p:animRot by="240000">
                                      <p:cBhvr>
                                        <p:cTn id="24" dur="200" fill="hold">
                                          <p:stCondLst>
                                            <p:cond delay="400"/>
                                          </p:stCondLst>
                                        </p:cTn>
                                        <p:tgtEl>
                                          <p:spTgt spid="3">
                                            <p:txEl>
                                              <p:pRg st="3" end="3"/>
                                            </p:txEl>
                                          </p:spTgt>
                                        </p:tgtEl>
                                        <p:attrNameLst>
                                          <p:attrName>r</p:attrName>
                                        </p:attrNameLst>
                                      </p:cBhvr>
                                    </p:animRot>
                                    <p:animRot by="-240000">
                                      <p:cBhvr>
                                        <p:cTn id="25" dur="200" fill="hold">
                                          <p:stCondLst>
                                            <p:cond delay="600"/>
                                          </p:stCondLst>
                                        </p:cTn>
                                        <p:tgtEl>
                                          <p:spTgt spid="3">
                                            <p:txEl>
                                              <p:pRg st="3" end="3"/>
                                            </p:txEl>
                                          </p:spTgt>
                                        </p:tgtEl>
                                        <p:attrNameLst>
                                          <p:attrName>r</p:attrName>
                                        </p:attrNameLst>
                                      </p:cBhvr>
                                    </p:animRot>
                                    <p:animRot by="120000">
                                      <p:cBhvr>
                                        <p:cTn id="26"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429492"/>
            <a:ext cx="10363826" cy="5915890"/>
          </a:xfrm>
        </p:spPr>
        <p:txBody>
          <a:bodyPr>
            <a:normAutofit/>
          </a:bodyPr>
          <a:lstStyle/>
          <a:p>
            <a:pPr marL="0" indent="0">
              <a:buNone/>
            </a:pPr>
            <a:endParaRPr lang="ar-IQ" b="1" dirty="0" smtClean="0"/>
          </a:p>
          <a:p>
            <a:pPr marL="0" indent="0">
              <a:buNone/>
            </a:pPr>
            <a:endParaRPr lang="ar-IQ" b="1" dirty="0"/>
          </a:p>
          <a:p>
            <a:pPr marL="0" indent="0">
              <a:buNone/>
            </a:pPr>
            <a:endParaRPr lang="ar-IQ" b="1" dirty="0" smtClean="0"/>
          </a:p>
          <a:p>
            <a:pPr marL="0" indent="0">
              <a:buNone/>
            </a:pPr>
            <a:endParaRPr lang="en-US" dirty="0"/>
          </a:p>
          <a:p>
            <a:r>
              <a:rPr lang="ar-IQ" dirty="0"/>
              <a:t>ان ما يجري داخل غرفة الصف ومع مرور الزمن واكتساب الخبرة وتبادل الآراء ما بين المدرسين أدى إلى ظهور مصطلح (البيداغوجيا) وتعني بيدا(المتعلم) </a:t>
            </a:r>
            <a:r>
              <a:rPr lang="ar-IQ" dirty="0" smtClean="0"/>
              <a:t>وغوجيا </a:t>
            </a:r>
            <a:r>
              <a:rPr lang="ar-IQ" dirty="0"/>
              <a:t>(تعني التوجيه أو الإرشاد). </a:t>
            </a:r>
          </a:p>
          <a:p>
            <a:r>
              <a:rPr lang="ar-IQ" dirty="0"/>
              <a:t>وتعني حديثا هي نظرية للتربية تسعى إلى تمكين المدرسين من الطرق والوسائل الناجحة والتي تساعد على الفهم والاستيعاب والأدراك كما أنها تركز على العلاقة القائمة بين المدرسين والمتعلم أو بين المتعلمين فيما بينهم. </a:t>
            </a:r>
          </a:p>
          <a:p>
            <a:r>
              <a:rPr lang="ar-IQ" dirty="0"/>
              <a:t>وكما تعرف أنها العلم الذي يعني بأساليب وأصول التدريس والتي تشمل الأهداف والطرق لتحقيق الأهداف التربوية المرجوة.</a:t>
            </a:r>
          </a:p>
          <a:p>
            <a:endParaRPr lang="ar-IQ" dirty="0"/>
          </a:p>
        </p:txBody>
      </p:sp>
      <p:sp>
        <p:nvSpPr>
          <p:cNvPr id="4" name="وسيلة شرح على شكل سحابة 3"/>
          <p:cNvSpPr/>
          <p:nvPr/>
        </p:nvSpPr>
        <p:spPr>
          <a:xfrm>
            <a:off x="6757639" y="554183"/>
            <a:ext cx="4422979" cy="1579418"/>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rPr>
              <a:t>(</a:t>
            </a:r>
            <a:r>
              <a:rPr lang="ar-IQ" sz="3200" i="1" dirty="0">
                <a:effectLst>
                  <a:glow rad="228600">
                    <a:schemeClr val="accent2">
                      <a:satMod val="175000"/>
                      <a:alpha val="40000"/>
                    </a:schemeClr>
                  </a:glow>
                </a:effectLst>
                <a:latin typeface="Andalus" panose="02020603050405020304" pitchFamily="18" charset="-78"/>
                <a:cs typeface="Andalus" panose="02020603050405020304" pitchFamily="18" charset="-78"/>
              </a:rPr>
              <a:t>تعريف البيداغوجيا</a:t>
            </a:r>
            <a:r>
              <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rPr>
              <a:t>)</a:t>
            </a:r>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t="-1" b="20835"/>
          <a:stretch/>
        </p:blipFill>
        <p:spPr>
          <a:xfrm>
            <a:off x="106400" y="4995746"/>
            <a:ext cx="3551199" cy="1694986"/>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025" y="4995746"/>
            <a:ext cx="2466975" cy="1847850"/>
          </a:xfrm>
          <a:prstGeom prst="rect">
            <a:avLst/>
          </a:prstGeom>
        </p:spPr>
      </p:pic>
    </p:spTree>
    <p:extLst>
      <p:ext uri="{BB962C8B-B14F-4D97-AF65-F5344CB8AC3E}">
        <p14:creationId xmlns:p14="http://schemas.microsoft.com/office/powerpoint/2010/main" val="172610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heel(1)">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heel(1)">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1)">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60218" y="1315844"/>
            <a:ext cx="10917382" cy="5073805"/>
          </a:xfrm>
        </p:spPr>
        <p:txBody>
          <a:bodyPr>
            <a:normAutofit/>
          </a:bodyPr>
          <a:lstStyle/>
          <a:p>
            <a:pPr marL="0" indent="0">
              <a:lnSpc>
                <a:spcPct val="115000"/>
              </a:lnSpc>
              <a:spcAft>
                <a:spcPts val="1000"/>
              </a:spcAft>
              <a:buNone/>
            </a:pPr>
            <a:r>
              <a:rPr lang="ar-IQ" b="1" dirty="0" smtClean="0">
                <a:latin typeface="Calibri" panose="020F0502020204030204" pitchFamily="34" charset="0"/>
                <a:ea typeface="Calibri" panose="020F0502020204030204" pitchFamily="34" charset="0"/>
              </a:rPr>
              <a:t>1- </a:t>
            </a:r>
            <a:r>
              <a:rPr lang="ar-IQ" b="1" dirty="0">
                <a:latin typeface="Calibri" panose="020F0502020204030204" pitchFamily="34" charset="0"/>
                <a:ea typeface="Calibri" panose="020F0502020204030204" pitchFamily="34" charset="0"/>
              </a:rPr>
              <a:t>تنمية روح المبادرة والعمل الجماعي.</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2- تطوير ذائقة المتعلمين وتنميتها عبر (الحركة – الصورة – اللون – الايقاع)</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3-نشر قيم التعاون والعمل الجماعي والتسامح.</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4- منح فرصة للمتعلمين لإظهار مواهبهم وقدراتهم واستثمارها لتحقيق الأهداف التعلمية والتربوية.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5- تطوير قناة التواصل والتدريب على تحمل المسؤولية.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6-اثراء الزاد المعرفي لدى المتعلمين.</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a:latin typeface="Calibri" panose="020F0502020204030204" pitchFamily="34" charset="0"/>
                <a:ea typeface="Calibri" panose="020F0502020204030204" pitchFamily="34" charset="0"/>
              </a:rPr>
              <a:t>7- اكتساب المتعلم تقنيات ومهارات إبداعية داخل المواد.</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IQ" dirty="0"/>
          </a:p>
        </p:txBody>
      </p:sp>
      <p:sp>
        <p:nvSpPr>
          <p:cNvPr id="2" name="مربع نص 1"/>
          <p:cNvSpPr txBox="1"/>
          <p:nvPr/>
        </p:nvSpPr>
        <p:spPr>
          <a:xfrm>
            <a:off x="5865541" y="390293"/>
            <a:ext cx="3323064" cy="369332"/>
          </a:xfrm>
          <a:prstGeom prst="rect">
            <a:avLst/>
          </a:prstGeom>
          <a:noFill/>
        </p:spPr>
        <p:txBody>
          <a:bodyPr wrap="square" rtlCol="1">
            <a:spAutoFit/>
          </a:bodyPr>
          <a:lstStyle/>
          <a:p>
            <a:r>
              <a:rPr lang="ar-IQ" dirty="0" smtClean="0"/>
              <a:t>:</a:t>
            </a:r>
            <a:endParaRPr lang="ar-IQ" dirty="0"/>
          </a:p>
        </p:txBody>
      </p:sp>
      <p:sp>
        <p:nvSpPr>
          <p:cNvPr id="4" name="مربع نص 3"/>
          <p:cNvSpPr txBox="1"/>
          <p:nvPr/>
        </p:nvSpPr>
        <p:spPr>
          <a:xfrm>
            <a:off x="360218" y="1226633"/>
            <a:ext cx="10236820" cy="369332"/>
          </a:xfrm>
          <a:prstGeom prst="rect">
            <a:avLst/>
          </a:prstGeom>
          <a:noFill/>
        </p:spPr>
        <p:txBody>
          <a:bodyPr wrap="square" rtlCol="1">
            <a:spAutoFit/>
          </a:bodyPr>
          <a:lstStyle/>
          <a:p>
            <a:endParaRPr lang="ar-IQ" dirty="0"/>
          </a:p>
        </p:txBody>
      </p:sp>
      <p:sp>
        <p:nvSpPr>
          <p:cNvPr id="5" name="وسيلة شرح على شكل سحابة 4"/>
          <p:cNvSpPr/>
          <p:nvPr/>
        </p:nvSpPr>
        <p:spPr>
          <a:xfrm>
            <a:off x="5040351" y="251573"/>
            <a:ext cx="4505093" cy="106427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b="1" dirty="0">
                <a:ln w="22225">
                  <a:solidFill>
                    <a:schemeClr val="accent2"/>
                  </a:solidFill>
                  <a:prstDash val="solid"/>
                </a:ln>
                <a:solidFill>
                  <a:schemeClr val="accent2">
                    <a:lumMod val="40000"/>
                    <a:lumOff val="60000"/>
                  </a:schemeClr>
                </a:solidFill>
              </a:rPr>
              <a:t>أهداف البيداغوجيا</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9" y="3847171"/>
            <a:ext cx="3163566" cy="2454198"/>
          </a:xfrm>
          <a:prstGeom prst="rect">
            <a:avLst/>
          </a:prstGeom>
        </p:spPr>
      </p:pic>
    </p:spTree>
    <p:extLst>
      <p:ext uri="{BB962C8B-B14F-4D97-AF65-F5344CB8AC3E}">
        <p14:creationId xmlns:p14="http://schemas.microsoft.com/office/powerpoint/2010/main" val="404079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98763" y="387927"/>
            <a:ext cx="11166763" cy="6082145"/>
          </a:xfrm>
        </p:spPr>
        <p:txBody>
          <a:bodyPr>
            <a:normAutofit fontScale="92500" lnSpcReduction="20000"/>
          </a:bodyPr>
          <a:lstStyle/>
          <a:p>
            <a:pPr marL="0" indent="0">
              <a:buNone/>
            </a:pPr>
            <a:endParaRPr lang="ar-IQ" b="1" dirty="0"/>
          </a:p>
          <a:p>
            <a:pPr marL="0" indent="0">
              <a:buNone/>
            </a:pPr>
            <a:endParaRPr lang="ar-IQ" b="1" dirty="0"/>
          </a:p>
          <a:p>
            <a:pPr marL="0" indent="0">
              <a:buNone/>
            </a:pPr>
            <a:endParaRPr lang="en-US" dirty="0"/>
          </a:p>
          <a:p>
            <a:pPr>
              <a:lnSpc>
                <a:spcPct val="115000"/>
              </a:lnSpc>
              <a:spcAft>
                <a:spcPts val="1000"/>
              </a:spcAft>
            </a:pPr>
            <a:r>
              <a:rPr lang="ar-IQ" b="1" dirty="0">
                <a:latin typeface="Calibri" panose="020F0502020204030204" pitchFamily="34" charset="0"/>
                <a:ea typeface="Calibri" panose="020F0502020204030204" pitchFamily="34" charset="0"/>
              </a:rPr>
              <a:t>من خلال أنواع البيداغوجيا سنتطرق إلى مجموعة من المسميات التي توظف في مجال التعليم والمجال التربية البدنية.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smtClean="0">
                <a:latin typeface="Calibri" panose="020F0502020204030204" pitchFamily="34" charset="0"/>
                <a:ea typeface="Calibri" panose="020F0502020204030204" pitchFamily="34" charset="0"/>
              </a:rPr>
              <a:t> 1- </a:t>
            </a:r>
            <a:r>
              <a:rPr lang="ar-IQ" b="1" dirty="0">
                <a:latin typeface="Calibri" panose="020F0502020204030204" pitchFamily="34" charset="0"/>
                <a:ea typeface="Calibri" panose="020F0502020204030204" pitchFamily="34" charset="0"/>
              </a:rPr>
              <a:t>بيداغوجيا </a:t>
            </a:r>
            <a:r>
              <a:rPr lang="ar-IQ" b="1" dirty="0" err="1">
                <a:latin typeface="Calibri" panose="020F0502020204030204" pitchFamily="34" charset="0"/>
                <a:ea typeface="Calibri" panose="020F0502020204030204" pitchFamily="34" charset="0"/>
              </a:rPr>
              <a:t>الفارقية</a:t>
            </a:r>
            <a:r>
              <a:rPr lang="ar-IQ" b="1" dirty="0">
                <a:latin typeface="Calibri" panose="020F0502020204030204" pitchFamily="34" charset="0"/>
                <a:ea typeface="Calibri" panose="020F0502020204030204" pitchFamily="34" charset="0"/>
              </a:rPr>
              <a:t>: ان هذا النوع يذهب في اتجاه اعتبار ان المتعلمين داخل القسم الواحد في نفس المستوى ولكنهم مختلفون من ناحية قدراتهم على الفهم والاستيعاب وبالتالي لضمان تكافئ الفرص بين المتعلمين لابد من صاغة محتويات معرفية مرنة وملائمة لتكييفها مع إمكانيات المتعلمين.</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smtClean="0">
                <a:latin typeface="Calibri" panose="020F0502020204030204" pitchFamily="34" charset="0"/>
                <a:ea typeface="Calibri" panose="020F0502020204030204" pitchFamily="34" charset="0"/>
              </a:rPr>
              <a:t> 2- </a:t>
            </a:r>
            <a:r>
              <a:rPr lang="ar-IQ" b="1" dirty="0">
                <a:latin typeface="Calibri" panose="020F0502020204030204" pitchFamily="34" charset="0"/>
                <a:ea typeface="Calibri" panose="020F0502020204030204" pitchFamily="34" charset="0"/>
              </a:rPr>
              <a:t>بيداغوجيا أوجد الخطأ: ان بيداغوجيا الخطأ هي مقاربة تربوية تهتم بتشخيص الأخطاء وتحديد أنواعها وعلاجها عبر طرق ووسائل دقيقة ومن ايجابياتها أنها لا تعتبر الخطأ دليلا على الفشل عند المتعلم مما يؤثر على نفسيته بل ره عاملا مساعدا على التعلم بل ووسائل دقيقة. ومن ايجابياتها أنها تعتبر الخطأ دليلا على الفشل عند المتعلم مما يؤثر على نفسيته بل تعتبره عاملا مساعدا على التعلم بل وترى بانه من حق المتعلم ان يخطئ.</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ar-IQ" b="1" dirty="0" smtClean="0">
                <a:latin typeface="Calibri" panose="020F0502020204030204" pitchFamily="34" charset="0"/>
                <a:ea typeface="Calibri" panose="020F0502020204030204" pitchFamily="34" charset="0"/>
              </a:rPr>
              <a:t> 3- </a:t>
            </a:r>
            <a:r>
              <a:rPr lang="ar-IQ" b="1" dirty="0">
                <a:latin typeface="Calibri" panose="020F0502020204030204" pitchFamily="34" charset="0"/>
                <a:ea typeface="Calibri" panose="020F0502020204030204" pitchFamily="34" charset="0"/>
              </a:rPr>
              <a:t>بيداغوجيا حل المشكلات</a:t>
            </a:r>
            <a:r>
              <a:rPr lang="ar-IQ" b="1" dirty="0" smtClean="0">
                <a:latin typeface="Calibri" panose="020F0502020204030204" pitchFamily="34" charset="0"/>
                <a:ea typeface="Calibri" panose="020F0502020204030204" pitchFamily="34" charset="0"/>
              </a:rPr>
              <a:t>.</a:t>
            </a:r>
            <a:r>
              <a:rPr lang="ar-IQ" sz="1600" dirty="0">
                <a:latin typeface="Calibri" panose="020F0502020204030204" pitchFamily="34" charset="0"/>
                <a:ea typeface="Calibri" panose="020F0502020204030204" pitchFamily="34" charset="0"/>
                <a:cs typeface="Arial" panose="020B0604020202020204" pitchFamily="34" charset="0"/>
              </a:rPr>
              <a:t> </a:t>
            </a:r>
            <a:r>
              <a:rPr lang="ar-IQ" sz="1600" dirty="0" smtClean="0">
                <a:latin typeface="Calibri" panose="020F0502020204030204" pitchFamily="34" charset="0"/>
                <a:ea typeface="Calibri" panose="020F0502020204030204" pitchFamily="34" charset="0"/>
                <a:cs typeface="Arial" panose="020B0604020202020204" pitchFamily="34" charset="0"/>
              </a:rPr>
              <a:t>   </a:t>
            </a:r>
            <a:r>
              <a:rPr lang="ar-IQ" b="1" dirty="0" smtClean="0">
                <a:latin typeface="Calibri" panose="020F0502020204030204" pitchFamily="34" charset="0"/>
                <a:ea typeface="Calibri" panose="020F0502020204030204" pitchFamily="34" charset="0"/>
              </a:rPr>
              <a:t> 4- </a:t>
            </a:r>
            <a:r>
              <a:rPr lang="ar-IQ" b="1" dirty="0">
                <a:latin typeface="Calibri" panose="020F0502020204030204" pitchFamily="34" charset="0"/>
                <a:ea typeface="Calibri" panose="020F0502020204030204" pitchFamily="34" charset="0"/>
              </a:rPr>
              <a:t>بيداغوجيا اللعب. </a:t>
            </a:r>
            <a:endParaRPr lang="ar-IQ" b="1" dirty="0" smtClean="0">
              <a:latin typeface="Calibri" panose="020F0502020204030204" pitchFamily="34" charset="0"/>
              <a:ea typeface="Calibri" panose="020F0502020204030204" pitchFamily="34" charset="0"/>
            </a:endParaRPr>
          </a:p>
          <a:p>
            <a:pPr marL="0" indent="0">
              <a:lnSpc>
                <a:spcPct val="115000"/>
              </a:lnSpc>
              <a:spcAft>
                <a:spcPts val="1000"/>
              </a:spcAft>
              <a:buNone/>
            </a:pPr>
            <a:r>
              <a:rPr lang="ar-IQ" sz="1900" b="1" dirty="0" smtClean="0">
                <a:latin typeface="Calibri" panose="020F0502020204030204" pitchFamily="34" charset="0"/>
                <a:ea typeface="Calibri" panose="020F0502020204030204" pitchFamily="34" charset="0"/>
                <a:cs typeface="Arial" panose="020B0604020202020204" pitchFamily="34" charset="0"/>
              </a:rPr>
              <a:t>5- بيداغوجيا المشروع             6- بيداغوجيا التعاقد</a:t>
            </a:r>
          </a:p>
          <a:p>
            <a:pPr marL="0" indent="0">
              <a:lnSpc>
                <a:spcPct val="115000"/>
              </a:lnSpc>
              <a:spcAft>
                <a:spcPts val="1000"/>
              </a:spcAft>
              <a:buNone/>
            </a:pPr>
            <a:r>
              <a:rPr lang="ar-IQ" sz="1900" b="1" dirty="0" smtClean="0">
                <a:latin typeface="Calibri" panose="020F0502020204030204" pitchFamily="34" charset="0"/>
                <a:ea typeface="Calibri" panose="020F0502020204030204" pitchFamily="34" charset="0"/>
                <a:cs typeface="Arial" panose="020B0604020202020204" pitchFamily="34" charset="0"/>
              </a:rPr>
              <a:t>7- بيداغوجيا المعالجة              8- بيداغوجيا الادماج</a:t>
            </a:r>
            <a:endParaRPr lang="en-US" sz="1900" dirty="0" smtClean="0">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IQ" dirty="0"/>
          </a:p>
        </p:txBody>
      </p:sp>
      <p:sp>
        <p:nvSpPr>
          <p:cNvPr id="5" name="مستطيل ذو زوايا قطرية مستديرة 4"/>
          <p:cNvSpPr/>
          <p:nvPr/>
        </p:nvSpPr>
        <p:spPr>
          <a:xfrm>
            <a:off x="4350327" y="512618"/>
            <a:ext cx="4461164" cy="1108363"/>
          </a:xfrm>
          <a:prstGeom prst="round2Diag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ar-IQ" sz="3200" b="1" dirty="0">
                <a:solidFill>
                  <a:schemeClr val="accent1">
                    <a:lumMod val="75000"/>
                  </a:schemeClr>
                </a:solidFill>
                <a:highlight>
                  <a:srgbClr val="D3D3D3"/>
                </a:highlight>
                <a:latin typeface="Calibri" panose="020F0502020204030204" pitchFamily="34" charset="0"/>
                <a:ea typeface="Calibri" panose="020F0502020204030204" pitchFamily="34" charset="0"/>
              </a:rPr>
              <a:t>أنواع البيداغوجيا</a:t>
            </a:r>
            <a:endParaRPr lang="ar-IQ" sz="3200" i="1" dirty="0">
              <a:solidFill>
                <a:schemeClr val="accent1">
                  <a:lumMod val="75000"/>
                </a:schemeClr>
              </a:solidFill>
              <a:latin typeface="Andalus" panose="02020603050405020304" pitchFamily="18" charset="-78"/>
              <a:cs typeface="Andalus"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9872"/>
            <a:ext cx="3200400" cy="1600200"/>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b="18978"/>
          <a:stretch/>
        </p:blipFill>
        <p:spPr>
          <a:xfrm>
            <a:off x="3398567" y="4869873"/>
            <a:ext cx="2495550" cy="1600200"/>
          </a:xfrm>
          <a:prstGeom prst="rect">
            <a:avLst/>
          </a:prstGeom>
        </p:spPr>
      </p:pic>
    </p:spTree>
    <p:extLst>
      <p:ext uri="{BB962C8B-B14F-4D97-AF65-F5344CB8AC3E}">
        <p14:creationId xmlns:p14="http://schemas.microsoft.com/office/powerpoint/2010/main" val="93096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3" end="3"/>
                                            </p:txEl>
                                          </p:spTgt>
                                        </p:tgtEl>
                                        <p:attrNameLst>
                                          <p:attrName>r</p:attrName>
                                        </p:attrNameLst>
                                      </p:cBhvr>
                                    </p:animRot>
                                    <p:animRot by="-240000">
                                      <p:cBhvr>
                                        <p:cTn id="7" dur="200" fill="hold">
                                          <p:stCondLst>
                                            <p:cond delay="200"/>
                                          </p:stCondLst>
                                        </p:cTn>
                                        <p:tgtEl>
                                          <p:spTgt spid="3">
                                            <p:txEl>
                                              <p:pRg st="3" end="3"/>
                                            </p:txEl>
                                          </p:spTgt>
                                        </p:tgtEl>
                                        <p:attrNameLst>
                                          <p:attrName>r</p:attrName>
                                        </p:attrNameLst>
                                      </p:cBhvr>
                                    </p:animRot>
                                    <p:animRot by="240000">
                                      <p:cBhvr>
                                        <p:cTn id="8" dur="200" fill="hold">
                                          <p:stCondLst>
                                            <p:cond delay="400"/>
                                          </p:stCondLst>
                                        </p:cTn>
                                        <p:tgtEl>
                                          <p:spTgt spid="3">
                                            <p:txEl>
                                              <p:pRg st="3" end="3"/>
                                            </p:txEl>
                                          </p:spTgt>
                                        </p:tgtEl>
                                        <p:attrNameLst>
                                          <p:attrName>r</p:attrName>
                                        </p:attrNameLst>
                                      </p:cBhvr>
                                    </p:animRot>
                                    <p:animRot by="-240000">
                                      <p:cBhvr>
                                        <p:cTn id="9" dur="200" fill="hold">
                                          <p:stCondLst>
                                            <p:cond delay="600"/>
                                          </p:stCondLst>
                                        </p:cTn>
                                        <p:tgtEl>
                                          <p:spTgt spid="3">
                                            <p:txEl>
                                              <p:pRg st="3" end="3"/>
                                            </p:txEl>
                                          </p:spTgt>
                                        </p:tgtEl>
                                        <p:attrNameLst>
                                          <p:attrName>r</p:attrName>
                                        </p:attrNameLst>
                                      </p:cBhvr>
                                    </p:animRot>
                                    <p:animRot by="120000">
                                      <p:cBhvr>
                                        <p:cTn id="10" dur="200" fill="hold">
                                          <p:stCondLst>
                                            <p:cond delay="800"/>
                                          </p:stCondLst>
                                        </p:cTn>
                                        <p:tgtEl>
                                          <p:spTgt spid="3">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4" end="4"/>
                                            </p:txEl>
                                          </p:spTgt>
                                        </p:tgtEl>
                                        <p:attrNameLst>
                                          <p:attrName>r</p:attrName>
                                        </p:attrNameLst>
                                      </p:cBhvr>
                                    </p:animRot>
                                    <p:animRot by="-240000">
                                      <p:cBhvr>
                                        <p:cTn id="15" dur="200" fill="hold">
                                          <p:stCondLst>
                                            <p:cond delay="200"/>
                                          </p:stCondLst>
                                        </p:cTn>
                                        <p:tgtEl>
                                          <p:spTgt spid="3">
                                            <p:txEl>
                                              <p:pRg st="4" end="4"/>
                                            </p:txEl>
                                          </p:spTgt>
                                        </p:tgtEl>
                                        <p:attrNameLst>
                                          <p:attrName>r</p:attrName>
                                        </p:attrNameLst>
                                      </p:cBhvr>
                                    </p:animRot>
                                    <p:animRot by="240000">
                                      <p:cBhvr>
                                        <p:cTn id="16" dur="200" fill="hold">
                                          <p:stCondLst>
                                            <p:cond delay="400"/>
                                          </p:stCondLst>
                                        </p:cTn>
                                        <p:tgtEl>
                                          <p:spTgt spid="3">
                                            <p:txEl>
                                              <p:pRg st="4" end="4"/>
                                            </p:txEl>
                                          </p:spTgt>
                                        </p:tgtEl>
                                        <p:attrNameLst>
                                          <p:attrName>r</p:attrName>
                                        </p:attrNameLst>
                                      </p:cBhvr>
                                    </p:animRot>
                                    <p:animRot by="-240000">
                                      <p:cBhvr>
                                        <p:cTn id="17" dur="200" fill="hold">
                                          <p:stCondLst>
                                            <p:cond delay="600"/>
                                          </p:stCondLst>
                                        </p:cTn>
                                        <p:tgtEl>
                                          <p:spTgt spid="3">
                                            <p:txEl>
                                              <p:pRg st="4" end="4"/>
                                            </p:txEl>
                                          </p:spTgt>
                                        </p:tgtEl>
                                        <p:attrNameLst>
                                          <p:attrName>r</p:attrName>
                                        </p:attrNameLst>
                                      </p:cBhvr>
                                    </p:animRot>
                                    <p:animRot by="120000">
                                      <p:cBhvr>
                                        <p:cTn id="18" dur="200" fill="hold">
                                          <p:stCondLst>
                                            <p:cond delay="800"/>
                                          </p:stCondLst>
                                        </p:cTn>
                                        <p:tgtEl>
                                          <p:spTgt spid="3">
                                            <p:txEl>
                                              <p:pRg st="4" end="4"/>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5" end="5"/>
                                            </p:txEl>
                                          </p:spTgt>
                                        </p:tgtEl>
                                        <p:attrNameLst>
                                          <p:attrName>r</p:attrName>
                                        </p:attrNameLst>
                                      </p:cBhvr>
                                    </p:animRot>
                                    <p:animRot by="-240000">
                                      <p:cBhvr>
                                        <p:cTn id="23" dur="200" fill="hold">
                                          <p:stCondLst>
                                            <p:cond delay="200"/>
                                          </p:stCondLst>
                                        </p:cTn>
                                        <p:tgtEl>
                                          <p:spTgt spid="3">
                                            <p:txEl>
                                              <p:pRg st="5" end="5"/>
                                            </p:txEl>
                                          </p:spTgt>
                                        </p:tgtEl>
                                        <p:attrNameLst>
                                          <p:attrName>r</p:attrName>
                                        </p:attrNameLst>
                                      </p:cBhvr>
                                    </p:animRot>
                                    <p:animRot by="240000">
                                      <p:cBhvr>
                                        <p:cTn id="24" dur="200" fill="hold">
                                          <p:stCondLst>
                                            <p:cond delay="400"/>
                                          </p:stCondLst>
                                        </p:cTn>
                                        <p:tgtEl>
                                          <p:spTgt spid="3">
                                            <p:txEl>
                                              <p:pRg st="5" end="5"/>
                                            </p:txEl>
                                          </p:spTgt>
                                        </p:tgtEl>
                                        <p:attrNameLst>
                                          <p:attrName>r</p:attrName>
                                        </p:attrNameLst>
                                      </p:cBhvr>
                                    </p:animRot>
                                    <p:animRot by="-240000">
                                      <p:cBhvr>
                                        <p:cTn id="25" dur="200" fill="hold">
                                          <p:stCondLst>
                                            <p:cond delay="600"/>
                                          </p:stCondLst>
                                        </p:cTn>
                                        <p:tgtEl>
                                          <p:spTgt spid="3">
                                            <p:txEl>
                                              <p:pRg st="5" end="5"/>
                                            </p:txEl>
                                          </p:spTgt>
                                        </p:tgtEl>
                                        <p:attrNameLst>
                                          <p:attrName>r</p:attrName>
                                        </p:attrNameLst>
                                      </p:cBhvr>
                                    </p:animRot>
                                    <p:animRot by="120000">
                                      <p:cBhvr>
                                        <p:cTn id="26" dur="200" fill="hold">
                                          <p:stCondLst>
                                            <p:cond delay="800"/>
                                          </p:stCondLst>
                                        </p:cTn>
                                        <p:tgtEl>
                                          <p:spTgt spid="3">
                                            <p:txEl>
                                              <p:pRg st="5" end="5"/>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6" end="6"/>
                                            </p:txEl>
                                          </p:spTgt>
                                        </p:tgtEl>
                                        <p:attrNameLst>
                                          <p:attrName>r</p:attrName>
                                        </p:attrNameLst>
                                      </p:cBhvr>
                                    </p:animRot>
                                    <p:animRot by="-240000">
                                      <p:cBhvr>
                                        <p:cTn id="31" dur="200" fill="hold">
                                          <p:stCondLst>
                                            <p:cond delay="200"/>
                                          </p:stCondLst>
                                        </p:cTn>
                                        <p:tgtEl>
                                          <p:spTgt spid="3">
                                            <p:txEl>
                                              <p:pRg st="6" end="6"/>
                                            </p:txEl>
                                          </p:spTgt>
                                        </p:tgtEl>
                                        <p:attrNameLst>
                                          <p:attrName>r</p:attrName>
                                        </p:attrNameLst>
                                      </p:cBhvr>
                                    </p:animRot>
                                    <p:animRot by="240000">
                                      <p:cBhvr>
                                        <p:cTn id="32" dur="200" fill="hold">
                                          <p:stCondLst>
                                            <p:cond delay="400"/>
                                          </p:stCondLst>
                                        </p:cTn>
                                        <p:tgtEl>
                                          <p:spTgt spid="3">
                                            <p:txEl>
                                              <p:pRg st="6" end="6"/>
                                            </p:txEl>
                                          </p:spTgt>
                                        </p:tgtEl>
                                        <p:attrNameLst>
                                          <p:attrName>r</p:attrName>
                                        </p:attrNameLst>
                                      </p:cBhvr>
                                    </p:animRot>
                                    <p:animRot by="-240000">
                                      <p:cBhvr>
                                        <p:cTn id="33" dur="200" fill="hold">
                                          <p:stCondLst>
                                            <p:cond delay="600"/>
                                          </p:stCondLst>
                                        </p:cTn>
                                        <p:tgtEl>
                                          <p:spTgt spid="3">
                                            <p:txEl>
                                              <p:pRg st="6" end="6"/>
                                            </p:txEl>
                                          </p:spTgt>
                                        </p:tgtEl>
                                        <p:attrNameLst>
                                          <p:attrName>r</p:attrName>
                                        </p:attrNameLst>
                                      </p:cBhvr>
                                    </p:animRot>
                                    <p:animRot by="120000">
                                      <p:cBhvr>
                                        <p:cTn id="34" dur="200" fill="hold">
                                          <p:stCondLst>
                                            <p:cond delay="800"/>
                                          </p:stCondLst>
                                        </p:cTn>
                                        <p:tgtEl>
                                          <p:spTgt spid="3">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7" end="7"/>
                                            </p:txEl>
                                          </p:spTgt>
                                        </p:tgtEl>
                                        <p:attrNameLst>
                                          <p:attrName>r</p:attrName>
                                        </p:attrNameLst>
                                      </p:cBhvr>
                                    </p:animRot>
                                    <p:animRot by="-240000">
                                      <p:cBhvr>
                                        <p:cTn id="39" dur="200" fill="hold">
                                          <p:stCondLst>
                                            <p:cond delay="200"/>
                                          </p:stCondLst>
                                        </p:cTn>
                                        <p:tgtEl>
                                          <p:spTgt spid="3">
                                            <p:txEl>
                                              <p:pRg st="7" end="7"/>
                                            </p:txEl>
                                          </p:spTgt>
                                        </p:tgtEl>
                                        <p:attrNameLst>
                                          <p:attrName>r</p:attrName>
                                        </p:attrNameLst>
                                      </p:cBhvr>
                                    </p:animRot>
                                    <p:animRot by="240000">
                                      <p:cBhvr>
                                        <p:cTn id="40" dur="200" fill="hold">
                                          <p:stCondLst>
                                            <p:cond delay="400"/>
                                          </p:stCondLst>
                                        </p:cTn>
                                        <p:tgtEl>
                                          <p:spTgt spid="3">
                                            <p:txEl>
                                              <p:pRg st="7" end="7"/>
                                            </p:txEl>
                                          </p:spTgt>
                                        </p:tgtEl>
                                        <p:attrNameLst>
                                          <p:attrName>r</p:attrName>
                                        </p:attrNameLst>
                                      </p:cBhvr>
                                    </p:animRot>
                                    <p:animRot by="-240000">
                                      <p:cBhvr>
                                        <p:cTn id="41" dur="200" fill="hold">
                                          <p:stCondLst>
                                            <p:cond delay="600"/>
                                          </p:stCondLst>
                                        </p:cTn>
                                        <p:tgtEl>
                                          <p:spTgt spid="3">
                                            <p:txEl>
                                              <p:pRg st="7" end="7"/>
                                            </p:txEl>
                                          </p:spTgt>
                                        </p:tgtEl>
                                        <p:attrNameLst>
                                          <p:attrName>r</p:attrName>
                                        </p:attrNameLst>
                                      </p:cBhvr>
                                    </p:animRot>
                                    <p:animRot by="120000">
                                      <p:cBhvr>
                                        <p:cTn id="42" dur="200" fill="hold">
                                          <p:stCondLst>
                                            <p:cond delay="800"/>
                                          </p:stCondLst>
                                        </p:cTn>
                                        <p:tgtEl>
                                          <p:spTgt spid="3">
                                            <p:txEl>
                                              <p:pRg st="7" end="7"/>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3">
                                            <p:txEl>
                                              <p:pRg st="8" end="8"/>
                                            </p:txEl>
                                          </p:spTgt>
                                        </p:tgtEl>
                                        <p:attrNameLst>
                                          <p:attrName>r</p:attrName>
                                        </p:attrNameLst>
                                      </p:cBhvr>
                                    </p:animRot>
                                    <p:animRot by="-240000">
                                      <p:cBhvr>
                                        <p:cTn id="47" dur="200" fill="hold">
                                          <p:stCondLst>
                                            <p:cond delay="200"/>
                                          </p:stCondLst>
                                        </p:cTn>
                                        <p:tgtEl>
                                          <p:spTgt spid="3">
                                            <p:txEl>
                                              <p:pRg st="8" end="8"/>
                                            </p:txEl>
                                          </p:spTgt>
                                        </p:tgtEl>
                                        <p:attrNameLst>
                                          <p:attrName>r</p:attrName>
                                        </p:attrNameLst>
                                      </p:cBhvr>
                                    </p:animRot>
                                    <p:animRot by="240000">
                                      <p:cBhvr>
                                        <p:cTn id="48" dur="200" fill="hold">
                                          <p:stCondLst>
                                            <p:cond delay="400"/>
                                          </p:stCondLst>
                                        </p:cTn>
                                        <p:tgtEl>
                                          <p:spTgt spid="3">
                                            <p:txEl>
                                              <p:pRg st="8" end="8"/>
                                            </p:txEl>
                                          </p:spTgt>
                                        </p:tgtEl>
                                        <p:attrNameLst>
                                          <p:attrName>r</p:attrName>
                                        </p:attrNameLst>
                                      </p:cBhvr>
                                    </p:animRot>
                                    <p:animRot by="-240000">
                                      <p:cBhvr>
                                        <p:cTn id="49" dur="200" fill="hold">
                                          <p:stCondLst>
                                            <p:cond delay="600"/>
                                          </p:stCondLst>
                                        </p:cTn>
                                        <p:tgtEl>
                                          <p:spTgt spid="3">
                                            <p:txEl>
                                              <p:pRg st="8" end="8"/>
                                            </p:txEl>
                                          </p:spTgt>
                                        </p:tgtEl>
                                        <p:attrNameLst>
                                          <p:attrName>r</p:attrName>
                                        </p:attrNameLst>
                                      </p:cBhvr>
                                    </p:animRot>
                                    <p:animRot by="120000">
                                      <p:cBhvr>
                                        <p:cTn id="50" dur="200" fill="hold">
                                          <p:stCondLst>
                                            <p:cond delay="8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277092"/>
            <a:ext cx="10363826" cy="6012872"/>
          </a:xfrm>
        </p:spPr>
        <p:txBody>
          <a:bodyPr/>
          <a:lstStyle/>
          <a:p>
            <a:endParaRPr lang="ar-IQ" b="1" dirty="0" smtClean="0"/>
          </a:p>
          <a:p>
            <a:endParaRPr lang="ar-IQ" b="1" dirty="0"/>
          </a:p>
          <a:p>
            <a:pPr marL="0" indent="0">
              <a:buNone/>
            </a:pPr>
            <a:endParaRPr lang="ar-IQ" b="1" dirty="0" smtClean="0"/>
          </a:p>
          <a:p>
            <a:pPr>
              <a:lnSpc>
                <a:spcPct val="115000"/>
              </a:lnSpc>
              <a:spcAft>
                <a:spcPts val="1000"/>
              </a:spcAft>
            </a:pPr>
            <a:endParaRPr lang="ar-IQ" b="1" dirty="0" smtClean="0">
              <a:latin typeface="Calibri" panose="020F0502020204030204" pitchFamily="34" charset="0"/>
              <a:ea typeface="Calibri" panose="020F0502020204030204" pitchFamily="34" charset="0"/>
            </a:endParaRPr>
          </a:p>
          <a:p>
            <a:pPr>
              <a:lnSpc>
                <a:spcPct val="115000"/>
              </a:lnSpc>
              <a:spcAft>
                <a:spcPts val="1000"/>
              </a:spcAft>
            </a:pPr>
            <a:r>
              <a:rPr lang="ar-IQ" b="1" dirty="0" smtClean="0">
                <a:latin typeface="Calibri" panose="020F0502020204030204" pitchFamily="34" charset="0"/>
                <a:ea typeface="Calibri" panose="020F0502020204030204" pitchFamily="34" charset="0"/>
              </a:rPr>
              <a:t>الاستراتيجية</a:t>
            </a:r>
            <a:r>
              <a:rPr lang="ar-IQ" b="1" dirty="0">
                <a:latin typeface="Calibri" panose="020F0502020204030204" pitchFamily="34" charset="0"/>
                <a:ea typeface="Calibri" panose="020F0502020204030204" pitchFamily="34" charset="0"/>
              </a:rPr>
              <a:t>: هي مجموعة من الخطط وأساليب متبعة لتحقيق أهداف بأقل وقت وجهد</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ar-IQ" dirty="0"/>
          </a:p>
        </p:txBody>
      </p:sp>
      <p:sp>
        <p:nvSpPr>
          <p:cNvPr id="4" name="وسيلة شرح بيضاوية 3"/>
          <p:cNvSpPr/>
          <p:nvPr/>
        </p:nvSpPr>
        <p:spPr>
          <a:xfrm>
            <a:off x="1620983" y="277092"/>
            <a:ext cx="3837709" cy="1759526"/>
          </a:xfrm>
          <a:prstGeom prst="wedgeEllipseCallout">
            <a:avLst>
              <a:gd name="adj1" fmla="val 40539"/>
              <a:gd name="adj2" fmla="val 530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400" b="1" i="1" dirty="0">
                <a:ln w="22225">
                  <a:solidFill>
                    <a:schemeClr val="accent2"/>
                  </a:solidFill>
                  <a:prstDash val="solid"/>
                </a:ln>
                <a:solidFill>
                  <a:schemeClr val="tx1">
                    <a:lumMod val="95000"/>
                    <a:lumOff val="5000"/>
                  </a:schemeClr>
                </a:solidFill>
              </a:rPr>
              <a:t>(الفرق بين البيداغوجيا والاستراتيجية)</a:t>
            </a:r>
          </a:p>
        </p:txBody>
      </p:sp>
      <p:pic>
        <p:nvPicPr>
          <p:cNvPr id="5" name="صورة 4"/>
          <p:cNvPicPr>
            <a:picLocks noChangeAspect="1"/>
          </p:cNvPicPr>
          <p:nvPr/>
        </p:nvPicPr>
        <p:blipFill>
          <a:blip r:embed="rId2"/>
          <a:stretch>
            <a:fillRect/>
          </a:stretch>
        </p:blipFill>
        <p:spPr>
          <a:xfrm>
            <a:off x="913774" y="4337209"/>
            <a:ext cx="3753717" cy="2382679"/>
          </a:xfrm>
          <a:prstGeom prst="rect">
            <a:avLst/>
          </a:prstGeom>
          <a:ln>
            <a:noFill/>
          </a:ln>
          <a:effectLst>
            <a:softEdge rad="112500"/>
          </a:effectLst>
        </p:spPr>
      </p:pic>
      <p:graphicFrame>
        <p:nvGraphicFramePr>
          <p:cNvPr id="2" name="جدول 1"/>
          <p:cNvGraphicFramePr>
            <a:graphicFrameLocks noGrp="1"/>
          </p:cNvGraphicFramePr>
          <p:nvPr>
            <p:extLst>
              <p:ext uri="{D42A27DB-BD31-4B8C-83A1-F6EECF244321}">
                <p14:modId xmlns:p14="http://schemas.microsoft.com/office/powerpoint/2010/main" val="1395420857"/>
              </p:ext>
            </p:extLst>
          </p:nvPr>
        </p:nvGraphicFramePr>
        <p:xfrm>
          <a:off x="4667491" y="3051174"/>
          <a:ext cx="6266984" cy="1892808"/>
        </p:xfrm>
        <a:graphic>
          <a:graphicData uri="http://schemas.openxmlformats.org/drawingml/2006/table">
            <a:tbl>
              <a:tblPr rtl="1" firstRow="1" firstCol="1" bandRow="1"/>
              <a:tblGrid>
                <a:gridCol w="2994807">
                  <a:extLst>
                    <a:ext uri="{9D8B030D-6E8A-4147-A177-3AD203B41FA5}">
                      <a16:colId xmlns:a16="http://schemas.microsoft.com/office/drawing/2014/main" val="3401130331"/>
                    </a:ext>
                  </a:extLst>
                </a:gridCol>
                <a:gridCol w="3272177">
                  <a:extLst>
                    <a:ext uri="{9D8B030D-6E8A-4147-A177-3AD203B41FA5}">
                      <a16:colId xmlns:a16="http://schemas.microsoft.com/office/drawing/2014/main" val="1902954750"/>
                    </a:ext>
                  </a:extLst>
                </a:gridCol>
              </a:tblGrid>
              <a:tr h="311615">
                <a:tc>
                  <a:txBody>
                    <a:bodyPr/>
                    <a:lstStyle/>
                    <a:p>
                      <a:pPr algn="ctr" rtl="1">
                        <a:lnSpc>
                          <a:spcPct val="115000"/>
                        </a:lnSpc>
                        <a:spcAft>
                          <a:spcPts val="0"/>
                        </a:spcAft>
                        <a:tabLst>
                          <a:tab pos="760730" algn="l"/>
                        </a:tabLst>
                      </a:pPr>
                      <a:r>
                        <a:rPr lang="ar-IQ" sz="1800" b="1" dirty="0">
                          <a:effectLst/>
                          <a:latin typeface="Calibri" panose="020F0502020204030204" pitchFamily="34" charset="0"/>
                          <a:ea typeface="Calibri" panose="020F0502020204030204" pitchFamily="34" charset="0"/>
                          <a:cs typeface="Arial" panose="020B0604020202020204" pitchFamily="34" charset="0"/>
                        </a:rPr>
                        <a:t>البيداغوجيا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IQ" sz="1800" b="1" dirty="0">
                          <a:effectLst/>
                          <a:latin typeface="Calibri" panose="020F0502020204030204" pitchFamily="34" charset="0"/>
                          <a:ea typeface="Calibri" panose="020F0502020204030204" pitchFamily="34" charset="0"/>
                          <a:cs typeface="Arial" panose="020B0604020202020204" pitchFamily="34" charset="0"/>
                        </a:rPr>
                        <a:t>الاستراتيجية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772678"/>
                  </a:ext>
                </a:extLst>
              </a:tr>
              <a:tr h="623230">
                <a:tc>
                  <a:txBody>
                    <a:bodyPr/>
                    <a:lstStyle/>
                    <a:p>
                      <a:pPr algn="r" rtl="1">
                        <a:lnSpc>
                          <a:spcPct val="115000"/>
                        </a:lnSpc>
                        <a:spcAft>
                          <a:spcPts val="0"/>
                        </a:spcAft>
                      </a:pPr>
                      <a:r>
                        <a:rPr lang="ar-IQ" sz="1800" b="1" dirty="0">
                          <a:effectLst/>
                          <a:latin typeface="Calibri" panose="020F0502020204030204" pitchFamily="34" charset="0"/>
                          <a:ea typeface="Calibri" panose="020F0502020204030204" pitchFamily="34" charset="0"/>
                          <a:cs typeface="Arial" panose="020B0604020202020204" pitchFamily="34" charset="0"/>
                        </a:rPr>
                        <a:t>تهتم بالعلاقة التربوية من منظور والتفاعل بين المعلم والمتعلم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dirty="0">
                          <a:effectLst/>
                          <a:latin typeface="Calibri" panose="020F0502020204030204" pitchFamily="34" charset="0"/>
                          <a:ea typeface="Calibri" panose="020F0502020204030204" pitchFamily="34" charset="0"/>
                          <a:cs typeface="Arial" panose="020B0604020202020204" pitchFamily="34" charset="0"/>
                        </a:rPr>
                        <a:t>تهتم منظور العلاقة بين ( تفاعل المعرفة المعلم المتعلم)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179766"/>
                  </a:ext>
                </a:extLst>
              </a:tr>
              <a:tr h="623230">
                <a:tc>
                  <a:txBody>
                    <a:bodyPr/>
                    <a:lstStyle/>
                    <a:p>
                      <a:pPr algn="r" rtl="1">
                        <a:lnSpc>
                          <a:spcPct val="115000"/>
                        </a:lnSpc>
                        <a:spcAft>
                          <a:spcPts val="0"/>
                        </a:spcAft>
                      </a:pPr>
                      <a:r>
                        <a:rPr lang="ar-IQ" sz="1800" b="1">
                          <a:effectLst/>
                          <a:latin typeface="Calibri" panose="020F0502020204030204" pitchFamily="34" charset="0"/>
                          <a:ea typeface="Calibri" panose="020F0502020204030204" pitchFamily="34" charset="0"/>
                          <a:cs typeface="Arial" panose="020B0604020202020204" pitchFamily="34" charset="0"/>
                        </a:rPr>
                        <a:t>تستند على المدرسة النظريات السلوكية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a:effectLst/>
                          <a:latin typeface="Calibri" panose="020F0502020204030204" pitchFamily="34" charset="0"/>
                          <a:ea typeface="Calibri" panose="020F0502020204030204" pitchFamily="34" charset="0"/>
                          <a:cs typeface="Arial" panose="020B0604020202020204" pitchFamily="34" charset="0"/>
                        </a:rPr>
                        <a:t>.تستند على النظريات المعرفية والبنائية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588602"/>
                  </a:ext>
                </a:extLst>
              </a:tr>
              <a:tr h="311615">
                <a:tc>
                  <a:txBody>
                    <a:bodyPr/>
                    <a:lstStyle/>
                    <a:p>
                      <a:pPr algn="r" rtl="1">
                        <a:lnSpc>
                          <a:spcPct val="115000"/>
                        </a:lnSpc>
                        <a:spcAft>
                          <a:spcPts val="0"/>
                        </a:spcAft>
                      </a:pPr>
                      <a:r>
                        <a:rPr lang="ar-IQ" sz="1800" b="1">
                          <a:effectLst/>
                          <a:latin typeface="Calibri" panose="020F0502020204030204" pitchFamily="34" charset="0"/>
                          <a:ea typeface="Calibri" panose="020F0502020204030204" pitchFamily="34" charset="0"/>
                          <a:cs typeface="Arial" panose="020B0604020202020204" pitchFamily="34" charset="0"/>
                        </a:rPr>
                        <a:t>تهتم بالجانب الكمي من المعرفة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IQ" sz="1800" b="1" dirty="0">
                          <a:effectLst/>
                          <a:latin typeface="Calibri" panose="020F0502020204030204" pitchFamily="34" charset="0"/>
                          <a:ea typeface="Calibri" panose="020F0502020204030204" pitchFamily="34" charset="0"/>
                          <a:cs typeface="Arial" panose="020B0604020202020204" pitchFamily="34" charset="0"/>
                        </a:rPr>
                        <a:t>تهتم بالمعرف الإجرائية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130224"/>
                  </a:ext>
                </a:extLst>
              </a:tr>
            </a:tbl>
          </a:graphicData>
        </a:graphic>
      </p:graphicFrame>
    </p:spTree>
    <p:extLst>
      <p:ext uri="{BB962C8B-B14F-4D97-AF65-F5344CB8AC3E}">
        <p14:creationId xmlns:p14="http://schemas.microsoft.com/office/powerpoint/2010/main" val="2057698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540327" y="360219"/>
            <a:ext cx="11111346" cy="6345382"/>
          </a:xfrm>
        </p:spPr>
        <p:txBody>
          <a:bodyPr/>
          <a:lstStyle/>
          <a:p>
            <a:pPr algn="ctr"/>
            <a:r>
              <a:rPr lang="ar-IQ" sz="2400" b="1" i="1" dirty="0">
                <a:effectLst>
                  <a:glow rad="228600">
                    <a:schemeClr val="accent6">
                      <a:satMod val="175000"/>
                      <a:alpha val="40000"/>
                    </a:schemeClr>
                  </a:glow>
                </a:effectLst>
              </a:rPr>
              <a:t>(الاستراتيجيات الحديثة في مجال التدريس)</a:t>
            </a:r>
            <a:endParaRPr lang="en-US" sz="2400" i="1" dirty="0">
              <a:effectLst>
                <a:glow rad="228600">
                  <a:schemeClr val="accent6">
                    <a:satMod val="175000"/>
                    <a:alpha val="40000"/>
                  </a:schemeClr>
                </a:glow>
              </a:effectLst>
            </a:endParaRPr>
          </a:p>
          <a:p>
            <a:pPr marL="0" indent="0">
              <a:buNone/>
            </a:pPr>
            <a:r>
              <a:rPr lang="ar-IQ" dirty="0"/>
              <a:t> </a:t>
            </a:r>
            <a:r>
              <a:rPr lang="ar-IQ" dirty="0" smtClean="0"/>
              <a:t>              </a:t>
            </a:r>
            <a:r>
              <a:rPr lang="ar-IQ" sz="2400" b="1" dirty="0" smtClean="0"/>
              <a:t>في </a:t>
            </a:r>
            <a:r>
              <a:rPr lang="ar-IQ" sz="2400" b="1" dirty="0"/>
              <a:t>التدريس فقد عرفت استراتيجية التدريس </a:t>
            </a:r>
          </a:p>
        </p:txBody>
      </p:sp>
      <p:sp>
        <p:nvSpPr>
          <p:cNvPr id="4" name="سحابة 3"/>
          <p:cNvSpPr/>
          <p:nvPr/>
        </p:nvSpPr>
        <p:spPr>
          <a:xfrm>
            <a:off x="7125629" y="1382751"/>
            <a:ext cx="4984595" cy="2932771"/>
          </a:xfrm>
          <a:prstGeom prst="cloud">
            <a:avLst/>
          </a:prstGeom>
        </p:spPr>
        <p:style>
          <a:lnRef idx="1">
            <a:schemeClr val="accent1"/>
          </a:lnRef>
          <a:fillRef idx="2">
            <a:schemeClr val="accent1"/>
          </a:fillRef>
          <a:effectRef idx="1">
            <a:schemeClr val="accent1"/>
          </a:effectRef>
          <a:fontRef idx="minor">
            <a:schemeClr val="dk1"/>
          </a:fontRef>
        </p:style>
        <p:txBody>
          <a:bodyPr rtlCol="1" anchor="ctr"/>
          <a:lstStyle/>
          <a:p>
            <a:r>
              <a:rPr lang="ar-IQ" sz="2000" dirty="0"/>
              <a:t>استراتيجية التدريس بأنها مجموعة متجانسة من الخطوات المتتابعة يمكن للمعلم تحويلها الى طرائق ومهارات تدريسية تلائم طبيعة المعلم والمتعلم والمقرر الدراسي وظروف الموقف التعليمي والامكانات المتاحة لتحقيق هدف او اهداف محددة مسبقاً </a:t>
            </a:r>
          </a:p>
        </p:txBody>
      </p:sp>
      <p:sp>
        <p:nvSpPr>
          <p:cNvPr id="5" name="سحابة 4"/>
          <p:cNvSpPr/>
          <p:nvPr/>
        </p:nvSpPr>
        <p:spPr>
          <a:xfrm>
            <a:off x="1208811" y="1828798"/>
            <a:ext cx="4924360" cy="2660073"/>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r>
              <a:rPr lang="ar-IQ" sz="2000" dirty="0"/>
              <a:t>هي فن اختيار واستخدام الوسائل والامكانات المتاحة في قيادة عملية التدريس لتحقيق الاهداف المنشودة، او هي فن قيادة عملية التدريس باستخدام الوسائل والامكانات المتاحة لتحقيق اهداف الدرس.</a:t>
            </a:r>
          </a:p>
        </p:txBody>
      </p:sp>
      <p:sp>
        <p:nvSpPr>
          <p:cNvPr id="6" name="سحابة 5"/>
          <p:cNvSpPr/>
          <p:nvPr/>
        </p:nvSpPr>
        <p:spPr>
          <a:xfrm>
            <a:off x="3820390" y="3879274"/>
            <a:ext cx="4866409" cy="2826326"/>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r>
              <a:rPr lang="ar-IQ" sz="2000" dirty="0"/>
              <a:t>عبارة عن مجموعة من الاجراءات المخطط لها من قبل المدرس لتنفيذ عملية التدريس بإتقان وذلك لتحقيق اهداف محددة وفق الامكانات المتاحة. </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30" y="4820948"/>
            <a:ext cx="2952750" cy="1552575"/>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986" y="5010150"/>
            <a:ext cx="2466975" cy="1847850"/>
          </a:xfrm>
          <a:prstGeom prst="rect">
            <a:avLst/>
          </a:prstGeom>
        </p:spPr>
      </p:pic>
    </p:spTree>
    <p:extLst>
      <p:ext uri="{BB962C8B-B14F-4D97-AF65-F5344CB8AC3E}">
        <p14:creationId xmlns:p14="http://schemas.microsoft.com/office/powerpoint/2010/main" val="188232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01782" y="318655"/>
            <a:ext cx="11374582" cy="6373090"/>
          </a:xfrm>
        </p:spPr>
        <p:txBody>
          <a:bodyPr>
            <a:normAutofit/>
          </a:bodyPr>
          <a:lstStyle/>
          <a:p>
            <a:pPr algn="justLow"/>
            <a:r>
              <a:rPr lang="ar-IQ" sz="2400" b="1" dirty="0" smtClean="0">
                <a:effectLst>
                  <a:glow rad="228600">
                    <a:schemeClr val="accent4">
                      <a:satMod val="175000"/>
                      <a:alpha val="40000"/>
                    </a:schemeClr>
                  </a:glow>
                  <a:outerShdw blurRad="38100" dist="19050" dir="2700000" algn="tl">
                    <a:schemeClr val="dk1">
                      <a:alpha val="40000"/>
                    </a:schemeClr>
                  </a:outerShdw>
                </a:effectLst>
              </a:rPr>
              <a:t>ان الاستراتيجيات التدريسية  وفق المفهوم السابق تتطلب : </a:t>
            </a:r>
          </a:p>
          <a:p>
            <a:pPr marL="0" indent="0" algn="justLow">
              <a:buNone/>
            </a:pPr>
            <a:endParaRPr lang="ar-IQ" sz="2400" b="1" dirty="0" smtClean="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smtClean="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a:effectLst>
                <a:glow rad="228600">
                  <a:schemeClr val="accent4">
                    <a:satMod val="175000"/>
                    <a:alpha val="40000"/>
                  </a:schemeClr>
                </a:glow>
                <a:outerShdw blurRad="38100" dist="19050" dir="2700000" algn="tl">
                  <a:schemeClr val="dk1">
                    <a:alpha val="40000"/>
                  </a:schemeClr>
                </a:outerShdw>
              </a:effectLst>
            </a:endParaRPr>
          </a:p>
          <a:p>
            <a:pPr marL="0" indent="0" algn="justLow">
              <a:buNone/>
            </a:pPr>
            <a:endParaRPr lang="ar-IQ" sz="2400" b="1" dirty="0" smtClean="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smtClean="0">
              <a:effectLst>
                <a:glow rad="228600">
                  <a:schemeClr val="accent4">
                    <a:satMod val="175000"/>
                    <a:alpha val="40000"/>
                  </a:schemeClr>
                </a:glow>
                <a:outerShdw blurRad="38100" dist="19050" dir="2700000" algn="tl">
                  <a:schemeClr val="dk1">
                    <a:alpha val="40000"/>
                  </a:schemeClr>
                </a:outerShdw>
              </a:effectLst>
            </a:endParaRPr>
          </a:p>
          <a:p>
            <a:pPr algn="justLow"/>
            <a:endParaRPr lang="ar-IQ" sz="2400" b="1" dirty="0">
              <a:effectLst>
                <a:glow rad="228600">
                  <a:schemeClr val="accent4">
                    <a:satMod val="175000"/>
                    <a:alpha val="40000"/>
                  </a:schemeClr>
                </a:glow>
                <a:outerShdw blurRad="38100" dist="19050" dir="2700000" algn="tl">
                  <a:schemeClr val="dk1">
                    <a:alpha val="40000"/>
                  </a:schemeClr>
                </a:outerShdw>
              </a:effectLst>
            </a:endParaRPr>
          </a:p>
          <a:p>
            <a:endParaRPr lang="ar-IQ" dirty="0"/>
          </a:p>
        </p:txBody>
      </p:sp>
      <p:sp>
        <p:nvSpPr>
          <p:cNvPr id="4" name="خماسي 3"/>
          <p:cNvSpPr/>
          <p:nvPr/>
        </p:nvSpPr>
        <p:spPr>
          <a:xfrm>
            <a:off x="1683324" y="1146463"/>
            <a:ext cx="8908473" cy="1607128"/>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IQ" sz="2000" dirty="0" smtClean="0"/>
              <a:t> ضرورة </a:t>
            </a:r>
            <a:r>
              <a:rPr lang="ar-IQ" sz="2000" dirty="0"/>
              <a:t>اعادة النظر في فاعلية البحث باستخدام استراتيجيات جديدة للتدريس تتماشى مع ازدياد عدد الطلاب والتطورات العلمية التي فرضتها الاتجاهات التربوية الحديثة والاهتمام بالعلم كمحور للعملية التعليمية، وجعل الطالب عنصراً فاعلاً في هذا العالم المتغير الذي يطلب منه بذل جهود استثنائية من اجل </a:t>
            </a:r>
            <a:r>
              <a:rPr lang="ar-IQ" sz="2000" dirty="0" smtClean="0"/>
              <a:t> النجاح </a:t>
            </a:r>
            <a:r>
              <a:rPr lang="ar-IQ" sz="2000" dirty="0"/>
              <a:t>والتفوق في دراسته وتحقيق هدفه الذي يطمح في تحقيقه. </a:t>
            </a:r>
          </a:p>
        </p:txBody>
      </p:sp>
      <p:sp>
        <p:nvSpPr>
          <p:cNvPr id="5" name="خماسي 4"/>
          <p:cNvSpPr/>
          <p:nvPr/>
        </p:nvSpPr>
        <p:spPr>
          <a:xfrm>
            <a:off x="1634833" y="2874818"/>
            <a:ext cx="9005457" cy="1593273"/>
          </a:xfrm>
          <a:prstGeom prst="homePlat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000">
                <a:ln w="0"/>
                <a:solidFill>
                  <a:schemeClr val="tx1"/>
                </a:solidFill>
                <a:effectLst>
                  <a:outerShdw blurRad="38100" dist="19050" dir="2700000" algn="tl" rotWithShape="0">
                    <a:schemeClr val="dk1">
                      <a:alpha val="40000"/>
                    </a:schemeClr>
                  </a:outerShdw>
                </a:effectLst>
              </a:rPr>
              <a:t>ولا يمكن القول بأن هناك استراتيجية معينة افضل من غيرها بشكل مطلق ولكن هناك استراتيجية تحقق بعض جوانب التعليم افضل من غيرها كما قد تفضل استراتيجية ما عن غيرها من الاستراتيجيات في ظروف تعليمية معينة وفي حدود امكانات مادية معينة </a:t>
            </a:r>
            <a:endParaRPr lang="ar-IQ" sz="2000" dirty="0">
              <a:ln w="0"/>
              <a:solidFill>
                <a:schemeClr val="tx1"/>
              </a:solidFill>
              <a:effectLst>
                <a:outerShdw blurRad="38100" dist="19050" dir="2700000" algn="tl" rotWithShape="0">
                  <a:schemeClr val="dk1">
                    <a:alpha val="40000"/>
                  </a:schemeClr>
                </a:outerShdw>
              </a:effectLst>
            </a:endParaRPr>
          </a:p>
        </p:txBody>
      </p:sp>
      <p:sp>
        <p:nvSpPr>
          <p:cNvPr id="6" name="خماسي 5"/>
          <p:cNvSpPr/>
          <p:nvPr/>
        </p:nvSpPr>
        <p:spPr>
          <a:xfrm>
            <a:off x="1634834" y="4710545"/>
            <a:ext cx="8908473" cy="1662546"/>
          </a:xfrm>
          <a:prstGeom prst="homePlat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000" dirty="0"/>
              <a:t>وعلى </a:t>
            </a:r>
            <a:r>
              <a:rPr lang="ar-IQ" sz="2000" dirty="0" smtClean="0"/>
              <a:t>المدرس </a:t>
            </a:r>
            <a:r>
              <a:rPr lang="ar-IQ" sz="2000" dirty="0"/>
              <a:t>ان يضع كل ذلك في نظر الاعتبار عن تخطيطه للتدريس واختياره استراتيجيات التدريس التي سيتبعها ، بحيث تكون الاطار الموجه لأساليب عمله باستخدام مجموعة من الاجراءات الارشادية التي تحدد وتوجه مسار عمل </a:t>
            </a:r>
            <a:r>
              <a:rPr lang="ar-IQ" sz="2000" dirty="0" smtClean="0"/>
              <a:t>المدرس للوصول </a:t>
            </a:r>
            <a:r>
              <a:rPr lang="ar-IQ" sz="2000" dirty="0"/>
              <a:t>الى مخرجات او نواتج تعلم محددة منها ما هو عقلي معرفي او وجداني او نفس حركي </a:t>
            </a:r>
            <a:endParaRPr lang="ar-IQ"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476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18655" y="346364"/>
            <a:ext cx="11596254" cy="6248400"/>
          </a:xfrm>
        </p:spPr>
        <p:txBody>
          <a:bodyPr>
            <a:normAutofit/>
          </a:bodyPr>
          <a:lstStyle/>
          <a:p>
            <a:pPr marL="0" indent="0" algn="ctr">
              <a:buNone/>
            </a:pPr>
            <a:r>
              <a:rPr lang="ar-SA" sz="2400" b="1" dirty="0" smtClean="0">
                <a:effectLst>
                  <a:glow rad="228600">
                    <a:schemeClr val="accent5">
                      <a:satMod val="175000"/>
                      <a:alpha val="40000"/>
                    </a:schemeClr>
                  </a:glow>
                </a:effectLst>
              </a:rPr>
              <a:t>الاستراتيجيات </a:t>
            </a:r>
            <a:r>
              <a:rPr lang="ar-SA" sz="2400" b="1" dirty="0">
                <a:effectLst>
                  <a:glow rad="228600">
                    <a:schemeClr val="accent5">
                      <a:satMod val="175000"/>
                      <a:alpha val="40000"/>
                    </a:schemeClr>
                  </a:glow>
                </a:effectLst>
              </a:rPr>
              <a:t>الحديثة في مجال </a:t>
            </a:r>
            <a:r>
              <a:rPr lang="ar-SA" sz="2400" b="1" dirty="0" smtClean="0">
                <a:effectLst>
                  <a:glow rad="228600">
                    <a:schemeClr val="accent5">
                      <a:satMod val="175000"/>
                      <a:alpha val="40000"/>
                    </a:schemeClr>
                  </a:glow>
                </a:effectLst>
              </a:rPr>
              <a:t>التدريس</a:t>
            </a:r>
            <a:endParaRPr lang="en-US" sz="2400" dirty="0">
              <a:effectLst>
                <a:glow rad="228600">
                  <a:schemeClr val="accent5">
                    <a:satMod val="175000"/>
                    <a:alpha val="40000"/>
                  </a:schemeClr>
                </a:glow>
              </a:effectLst>
            </a:endParaRPr>
          </a:p>
          <a:p>
            <a:pPr marL="0" indent="0" algn="ctr">
              <a:buNone/>
            </a:pPr>
            <a:r>
              <a:rPr lang="ar-SA" sz="2400" b="1" dirty="0">
                <a:effectLst>
                  <a:glow rad="228600">
                    <a:schemeClr val="accent5">
                      <a:satMod val="175000"/>
                      <a:alpha val="40000"/>
                    </a:schemeClr>
                  </a:glow>
                </a:effectLst>
              </a:rPr>
              <a:t>استراتيجيات مساعدات التذكر</a:t>
            </a:r>
            <a:endParaRPr lang="en-US" sz="2400" dirty="0">
              <a:effectLst>
                <a:glow rad="228600">
                  <a:schemeClr val="accent5">
                    <a:satMod val="175000"/>
                    <a:alpha val="40000"/>
                  </a:schemeClr>
                </a:glow>
              </a:effectLst>
            </a:endParaRPr>
          </a:p>
          <a:p>
            <a:r>
              <a:rPr lang="ar-SA" b="1" dirty="0"/>
              <a:t>كما وتعرف بأنها عبارة عن ادوات تسهل عمليات الحفظ والتذكر والاستيعاب وتجدد الاساليب التي يتعامل بها المتعلم مع المعلومات والخبرات وتنقله من الطرائق الروتينية الى طرائق مثيرة ومغريه للتذكر. ومن أمثلتها:</a:t>
            </a:r>
            <a:endParaRPr lang="en-US" dirty="0"/>
          </a:p>
          <a:p>
            <a:endParaRPr lang="ar-IQ" dirty="0"/>
          </a:p>
        </p:txBody>
      </p:sp>
      <p:sp>
        <p:nvSpPr>
          <p:cNvPr id="4" name="مستطيل ذو زوايا قطرية مستديرة 3"/>
          <p:cNvSpPr/>
          <p:nvPr/>
        </p:nvSpPr>
        <p:spPr>
          <a:xfrm>
            <a:off x="8423562" y="2341417"/>
            <a:ext cx="3131127" cy="3560618"/>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IQ" sz="2000" dirty="0" smtClean="0"/>
              <a:t>1-استراتيجية الكلمة المفتاحية        </a:t>
            </a:r>
          </a:p>
          <a:p>
            <a:r>
              <a:rPr lang="ar-IQ" sz="2000" dirty="0" smtClean="0"/>
              <a:t>2-استراتيجية الموقع.</a:t>
            </a:r>
          </a:p>
          <a:p>
            <a:r>
              <a:rPr lang="ar-IQ" sz="2000" dirty="0" smtClean="0"/>
              <a:t>3-استراتيجية الوعي.         </a:t>
            </a:r>
          </a:p>
          <a:p>
            <a:r>
              <a:rPr lang="ar-IQ" sz="2000" dirty="0" smtClean="0"/>
              <a:t> 4-استراتيجية الحروف الاستدلالية.</a:t>
            </a:r>
          </a:p>
          <a:p>
            <a:r>
              <a:rPr lang="ar-IQ" sz="2000" dirty="0" smtClean="0"/>
              <a:t>5-استراتيجية </a:t>
            </a:r>
            <a:r>
              <a:rPr lang="ar-IQ" sz="2000" dirty="0" err="1" smtClean="0"/>
              <a:t>ميردر</a:t>
            </a:r>
            <a:r>
              <a:rPr lang="ar-IQ" sz="2000" dirty="0" smtClean="0"/>
              <a:t>.             </a:t>
            </a:r>
          </a:p>
          <a:p>
            <a:r>
              <a:rPr lang="ar-IQ" sz="2000" dirty="0" smtClean="0"/>
              <a:t>6-استراتيجية الأحرف الاولى.</a:t>
            </a:r>
            <a:endParaRPr lang="ar-IQ" sz="2000" dirty="0"/>
          </a:p>
        </p:txBody>
      </p:sp>
      <p:sp>
        <p:nvSpPr>
          <p:cNvPr id="5" name="مستطيل ذو زوايا قطرية مستديرة 4"/>
          <p:cNvSpPr/>
          <p:nvPr/>
        </p:nvSpPr>
        <p:spPr>
          <a:xfrm>
            <a:off x="1246908" y="2341417"/>
            <a:ext cx="3144982" cy="3560618"/>
          </a:xfrm>
          <a:prstGeom prst="round2Diag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IQ" sz="2000" dirty="0" smtClean="0"/>
              <a:t>7-استراتيجية التجزئة.             </a:t>
            </a:r>
          </a:p>
          <a:p>
            <a:r>
              <a:rPr lang="ar-IQ" sz="2000" dirty="0"/>
              <a:t>8</a:t>
            </a:r>
            <a:r>
              <a:rPr lang="ar-IQ" sz="2000" dirty="0" smtClean="0"/>
              <a:t>- استراتيجية الربط الهزلي.</a:t>
            </a:r>
          </a:p>
          <a:p>
            <a:r>
              <a:rPr lang="ar-IQ" sz="2000" dirty="0" smtClean="0"/>
              <a:t>9-استراتيجية التسميع قبل النوم.        </a:t>
            </a:r>
          </a:p>
          <a:p>
            <a:r>
              <a:rPr lang="ar-IQ" sz="2000" dirty="0" smtClean="0"/>
              <a:t>10-استراتيجية نظام الكلمات البديلة.</a:t>
            </a:r>
          </a:p>
          <a:p>
            <a:r>
              <a:rPr lang="ar-IQ" sz="2000" dirty="0" smtClean="0"/>
              <a:t>11- استراتيجية المحاكاة          </a:t>
            </a:r>
          </a:p>
          <a:p>
            <a:r>
              <a:rPr lang="ar-IQ" sz="2000" dirty="0" smtClean="0"/>
              <a:t>12- استراتيجية </a:t>
            </a:r>
            <a:r>
              <a:rPr lang="en-US" sz="2000" dirty="0" smtClean="0"/>
              <a:t>PQ4R.</a:t>
            </a:r>
            <a:endParaRPr lang="en-US" sz="2000" dirty="0"/>
          </a:p>
        </p:txBody>
      </p:sp>
      <p:pic>
        <p:nvPicPr>
          <p:cNvPr id="6" name="صورة 5"/>
          <p:cNvPicPr>
            <a:picLocks noChangeAspect="1"/>
          </p:cNvPicPr>
          <p:nvPr/>
        </p:nvPicPr>
        <p:blipFill>
          <a:blip r:embed="rId2"/>
          <a:stretch>
            <a:fillRect/>
          </a:stretch>
        </p:blipFill>
        <p:spPr>
          <a:xfrm>
            <a:off x="4657724" y="2694708"/>
            <a:ext cx="3500003" cy="2854035"/>
          </a:xfrm>
          <a:prstGeom prst="ellipse">
            <a:avLst/>
          </a:prstGeom>
          <a:ln>
            <a:noFill/>
          </a:ln>
          <a:effectLst>
            <a:softEdge rad="112500"/>
          </a:effectLst>
        </p:spPr>
      </p:pic>
    </p:spTree>
    <p:extLst>
      <p:ext uri="{BB962C8B-B14F-4D97-AF65-F5344CB8AC3E}">
        <p14:creationId xmlns:p14="http://schemas.microsoft.com/office/powerpoint/2010/main" val="47855260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23455" y="318656"/>
            <a:ext cx="10931236" cy="6040580"/>
          </a:xfrm>
        </p:spPr>
        <p:txBody>
          <a:bodyPr/>
          <a:lstStyle/>
          <a:p>
            <a:pPr algn="ctr"/>
            <a:r>
              <a:rPr lang="ar-SA" sz="2800" b="1" dirty="0">
                <a:effectLst>
                  <a:glow rad="228600">
                    <a:schemeClr val="accent2">
                      <a:satMod val="175000"/>
                      <a:alpha val="40000"/>
                    </a:schemeClr>
                  </a:glow>
                </a:effectLst>
              </a:rPr>
              <a:t>استراتيجيات التدريس الابداعي</a:t>
            </a:r>
            <a:endParaRPr lang="en-US" sz="2800" dirty="0">
              <a:effectLst>
                <a:glow rad="228600">
                  <a:schemeClr val="accent2">
                    <a:satMod val="175000"/>
                    <a:alpha val="40000"/>
                  </a:schemeClr>
                </a:glow>
              </a:effectLst>
            </a:endParaRPr>
          </a:p>
          <a:p>
            <a:r>
              <a:rPr lang="ar-IQ" b="1" dirty="0"/>
              <a:t>فالتدريس الإبداعي هو نمط من السلوك التدريسي الفعال الذي يستخدمه المعلم معتمدا فيه على قدراته الابداعية لا حداث تفاعل تدريسي بينه وبين طلابه بشكل يجعل الطالب نشطا منطلقا قادرا على تنمية قدراته الابداعية وذلك باستخدام استراتيجيات واساليب حديثة تساعده على تنمية التفكير الابداعي.</a:t>
            </a:r>
            <a:endParaRPr lang="en-US" dirty="0"/>
          </a:p>
          <a:p>
            <a:pPr lvl="0"/>
            <a:r>
              <a:rPr lang="ar-SA" b="1" dirty="0"/>
              <a:t>استراتيجية التخيل.</a:t>
            </a:r>
            <a:endParaRPr lang="en-US" dirty="0"/>
          </a:p>
          <a:p>
            <a:pPr lvl="0"/>
            <a:r>
              <a:rPr lang="ar-SA" b="1" dirty="0"/>
              <a:t>التدريس باستعمال قبعات التفكير الست.</a:t>
            </a:r>
            <a:endParaRPr lang="en-US" dirty="0"/>
          </a:p>
          <a:p>
            <a:pPr lvl="0"/>
            <a:r>
              <a:rPr lang="ar-SA" b="1" dirty="0"/>
              <a:t>التدريس بالعصف الذهني. </a:t>
            </a:r>
            <a:endParaRPr lang="en-US" dirty="0"/>
          </a:p>
          <a:p>
            <a:pPr lvl="0"/>
            <a:r>
              <a:rPr lang="ar-SA" b="1" dirty="0"/>
              <a:t>استراتيجية التعليم المدمج.</a:t>
            </a:r>
            <a:endParaRPr lang="en-US" dirty="0"/>
          </a:p>
          <a:p>
            <a:pPr lvl="0"/>
            <a:r>
              <a:rPr lang="ar-SA" b="1" dirty="0"/>
              <a:t>استراتيجية التدريس بالاكتشاف.</a:t>
            </a:r>
            <a:endParaRPr lang="en-US" dirty="0"/>
          </a:p>
          <a:p>
            <a:pPr lvl="0"/>
            <a:r>
              <a:rPr lang="ar-SA" b="1" dirty="0"/>
              <a:t>استراتيجية التدريس بالمجاز والتشبيهات.</a:t>
            </a:r>
            <a:endParaRPr lang="en-US" dirty="0"/>
          </a:p>
          <a:p>
            <a:pPr lvl="0"/>
            <a:r>
              <a:rPr lang="ar-SA" b="1" dirty="0"/>
              <a:t>استراتيجية التدريس بالإثارة العشوائية.</a:t>
            </a:r>
            <a:endParaRPr lang="en-US" dirty="0"/>
          </a:p>
          <a:p>
            <a:pPr lvl="0"/>
            <a:r>
              <a:rPr lang="ar-SA" b="1" dirty="0"/>
              <a:t>استراتيجية التدريس باستخدام التعلم البصري.</a:t>
            </a:r>
            <a:endParaRPr lang="en-US" dirty="0"/>
          </a:p>
          <a:p>
            <a:endParaRPr lang="ar-IQ" dirty="0"/>
          </a:p>
        </p:txBody>
      </p:sp>
      <p:pic>
        <p:nvPicPr>
          <p:cNvPr id="4" name="صورة 3"/>
          <p:cNvPicPr>
            <a:picLocks noChangeAspect="1"/>
          </p:cNvPicPr>
          <p:nvPr/>
        </p:nvPicPr>
        <p:blipFill>
          <a:blip r:embed="rId2"/>
          <a:stretch>
            <a:fillRect/>
          </a:stretch>
        </p:blipFill>
        <p:spPr>
          <a:xfrm>
            <a:off x="1669164" y="2781299"/>
            <a:ext cx="4419909" cy="2483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54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قطرة</Template>
  <TotalTime>368</TotalTime>
  <Words>1819</Words>
  <Application>Microsoft Office PowerPoint</Application>
  <PresentationFormat>شاشة عريضة</PresentationFormat>
  <Paragraphs>154</Paragraphs>
  <Slides>17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17</vt:i4>
      </vt:variant>
    </vt:vector>
  </HeadingPairs>
  <TitlesOfParts>
    <vt:vector size="23" baseType="lpstr">
      <vt:lpstr>Andalus</vt:lpstr>
      <vt:lpstr>Arial</vt:lpstr>
      <vt:lpstr>Calibri</vt:lpstr>
      <vt:lpstr>Times New Roman</vt:lpstr>
      <vt:lpstr>Tw Cen MT</vt: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APPLE</cp:lastModifiedBy>
  <cp:revision>45</cp:revision>
  <dcterms:created xsi:type="dcterms:W3CDTF">2022-03-05T12:37:17Z</dcterms:created>
  <dcterms:modified xsi:type="dcterms:W3CDTF">2022-11-14T22:20:56Z</dcterms:modified>
</cp:coreProperties>
</file>