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8" r:id="rId2"/>
  </p:sldMasterIdLst>
  <p:sldIdLst>
    <p:sldId id="287" r:id="rId3"/>
    <p:sldId id="258" r:id="rId4"/>
    <p:sldId id="259" r:id="rId5"/>
    <p:sldId id="260" r:id="rId6"/>
    <p:sldId id="282" r:id="rId7"/>
    <p:sldId id="277" r:id="rId8"/>
    <p:sldId id="283" r:id="rId9"/>
    <p:sldId id="278" r:id="rId10"/>
    <p:sldId id="279" r:id="rId11"/>
    <p:sldId id="280" r:id="rId12"/>
    <p:sldId id="284" r:id="rId13"/>
    <p:sldId id="261" r:id="rId14"/>
    <p:sldId id="263" r:id="rId15"/>
    <p:sldId id="273" r:id="rId16"/>
    <p:sldId id="269" r:id="rId17"/>
    <p:sldId id="270" r:id="rId18"/>
    <p:sldId id="271"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p:scale>
          <a:sx n="50" d="100"/>
          <a:sy n="50" d="100"/>
        </p:scale>
        <p:origin x="15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13897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400294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F67162-9624-45EF-8A76-D49106322AA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84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79720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F67162-9624-45EF-8A76-D49106322AA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549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64746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37958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58286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0E5A-BF32-0D4D-F9FE-307380ABA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7F3491-D139-D853-E3E1-5776D8019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CE145-3BF4-528E-1FD7-7134FF63EBCA}"/>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12EFE6BD-3CD0-3555-7A69-194F66751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2CDF9-0ABC-78E2-D5F3-50426A6E2AFB}"/>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61323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056A-8B7F-F302-FE74-D9CC555BE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FADA7-DE6B-D83B-5F77-0AE58EA1C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03C98-34AF-2F6D-43EA-3AEAFDCFF25B}"/>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D285B350-92B8-EF1F-7BC4-140F2CC46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3A68E-B436-01DC-77AC-33D5162A224C}"/>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7186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92B0-16A9-3E04-5945-6ACE274ED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6D9B0-2767-5C30-D110-F6F648874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8D0FC-3077-9421-A3AA-90AA8C45F712}"/>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7C6D06F6-6C7C-9263-0947-96E51D6F5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2962-B48C-9A3D-6F6E-FF5EB1D9746C}"/>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5256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004025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7EB0-511D-0EBE-5F30-9370608FF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47E21-F343-A0E6-2504-1F149F427C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1EB8E-0FCB-C89E-7691-8CA53060D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05B847-5A3A-B5FC-9AAC-7624EE7EA841}"/>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a:extLst>
              <a:ext uri="{FF2B5EF4-FFF2-40B4-BE49-F238E27FC236}">
                <a16:creationId xmlns:a16="http://schemas.microsoft.com/office/drawing/2014/main" id="{4D28C022-CE82-657A-0574-379024FEF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019CB-DCEF-B043-C0D9-1AD9AF523086}"/>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96006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D1E3-F76D-A255-A669-84A87B8BC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7B718-AFCC-ACD8-DAEB-8D592D90A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70879-5868-5745-FAE9-DB4455B2F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E9105-9AAA-09BF-F113-2766F3FE5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EFF41-D3A2-0F99-F8C7-6BC89F666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A5268-F0B5-51AE-33D8-3C68B64211C9}"/>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8" name="Footer Placeholder 7">
            <a:extLst>
              <a:ext uri="{FF2B5EF4-FFF2-40B4-BE49-F238E27FC236}">
                <a16:creationId xmlns:a16="http://schemas.microsoft.com/office/drawing/2014/main" id="{E6EDFB17-4EF5-B287-D5CF-85CC53172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C9274-4713-4117-662C-CE06ABC7E0C2}"/>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82595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F451-2E79-64F2-173C-01436223A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92CDC-9D4F-1301-51F4-727A54009D4E}"/>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4" name="Footer Placeholder 3">
            <a:extLst>
              <a:ext uri="{FF2B5EF4-FFF2-40B4-BE49-F238E27FC236}">
                <a16:creationId xmlns:a16="http://schemas.microsoft.com/office/drawing/2014/main" id="{3339F123-D3C5-4FE1-8305-8265562E2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387A0-71A5-29E5-5D6B-405FF343E9D7}"/>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37437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CB22E-2782-F903-5EB9-869A5DD03A0D}"/>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3" name="Footer Placeholder 2">
            <a:extLst>
              <a:ext uri="{FF2B5EF4-FFF2-40B4-BE49-F238E27FC236}">
                <a16:creationId xmlns:a16="http://schemas.microsoft.com/office/drawing/2014/main" id="{10C8B902-2991-FE48-F8FF-F41314E16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96D9F-D122-16F7-57A7-1600FAA5453C}"/>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318108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A60B-D991-0A63-AAEA-DCB0A0458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3C452-06CF-C1F5-83C1-89D33F528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052E0-4EE6-222B-4095-55FE3D039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A7AD7-9185-1681-303A-E84DC570182D}"/>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a:extLst>
              <a:ext uri="{FF2B5EF4-FFF2-40B4-BE49-F238E27FC236}">
                <a16:creationId xmlns:a16="http://schemas.microsoft.com/office/drawing/2014/main" id="{3CBD3ECB-4D17-2B09-C51A-87388FCC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27C53-A8B9-0559-8480-698F11BB3009}"/>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63088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865A-F0A8-9D9D-1044-63CE1B72F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BA323-CFF2-2292-B5A9-113C94F25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43F47F-7EA4-3666-C9DE-90A19B4F0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C9E2C-02D0-ACDD-098C-2B65CC5E2655}"/>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a:extLst>
              <a:ext uri="{FF2B5EF4-FFF2-40B4-BE49-F238E27FC236}">
                <a16:creationId xmlns:a16="http://schemas.microsoft.com/office/drawing/2014/main" id="{203D3736-7B79-3DB5-3BAA-C6021AB88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1627E-B743-28CA-EE07-E7668419E5D0}"/>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3205775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EE61-5833-2FCC-26A3-745EF6F4A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33E81-23D3-974E-8CB7-36EDC7F5F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9F652-7B68-7632-C5FE-85286C5C78A0}"/>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89E72AC9-59DA-84DF-2A29-AFC81AF7D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855A-E937-4D29-1BEC-0B2E836FB61C}"/>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47075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DDAE3-604E-73E7-9748-49A79D1D56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6CB441-59CE-2880-5967-EFA18EF3B3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9F2E5-A409-2AFF-656E-55F881AC6B85}"/>
              </a:ext>
            </a:extLst>
          </p:cNvPr>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6A63E05D-864E-F92E-1180-B2B16AA6E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BD06D-605A-FF55-86F8-1E3E12AD2645}"/>
              </a:ext>
            </a:extLst>
          </p:cNvPr>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92985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96F7B-44A1-4739-BE5A-32657DA3741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05173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45402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296F7B-44A1-4739-BE5A-32657DA37415}"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15651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296F7B-44A1-4739-BE5A-32657DA37415}"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366094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6F7B-44A1-4739-BE5A-32657DA37415}"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212450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365609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296F7B-44A1-4739-BE5A-32657DA3741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F67162-9624-45EF-8A76-D49106322AA2}" type="slidenum">
              <a:rPr lang="en-US" smtClean="0"/>
              <a:t>‹#›</a:t>
            </a:fld>
            <a:endParaRPr lang="en-US"/>
          </a:p>
        </p:txBody>
      </p:sp>
    </p:spTree>
    <p:extLst>
      <p:ext uri="{BB962C8B-B14F-4D97-AF65-F5344CB8AC3E}">
        <p14:creationId xmlns:p14="http://schemas.microsoft.com/office/powerpoint/2010/main" val="126475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9296F7B-44A1-4739-BE5A-32657DA37415}" type="datetimeFigureOut">
              <a:rPr lang="en-US" smtClean="0"/>
              <a:t>11/10/2022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F67162-9624-45EF-8A76-D49106322AA2}" type="slidenum">
              <a:rPr lang="en-US" smtClean="0"/>
              <a:t>‹#›</a:t>
            </a:fld>
            <a:endParaRPr lang="en-US"/>
          </a:p>
        </p:txBody>
      </p:sp>
    </p:spTree>
    <p:extLst>
      <p:ext uri="{BB962C8B-B14F-4D97-AF65-F5344CB8AC3E}">
        <p14:creationId xmlns:p14="http://schemas.microsoft.com/office/powerpoint/2010/main" val="18159492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FEF68-11F8-1AB2-C828-89A5EE51F6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43861A-1A99-7706-90E6-44A2B7F4B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E0863-B9E8-19BD-D05D-983C9DB04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6F7B-44A1-4739-BE5A-32657DA37415}" type="datetimeFigureOut">
              <a:rPr lang="en-US" smtClean="0"/>
              <a:t>11/10/2022</a:t>
            </a:fld>
            <a:endParaRPr lang="en-US"/>
          </a:p>
        </p:txBody>
      </p:sp>
      <p:sp>
        <p:nvSpPr>
          <p:cNvPr id="5" name="Footer Placeholder 4">
            <a:extLst>
              <a:ext uri="{FF2B5EF4-FFF2-40B4-BE49-F238E27FC236}">
                <a16:creationId xmlns:a16="http://schemas.microsoft.com/office/drawing/2014/main" id="{CEE9113F-0A00-6937-DC3E-8AB1CA174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60722-E192-DAB4-C837-D2BB03323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67162-9624-45EF-8A76-D49106322AA2}" type="slidenum">
              <a:rPr lang="en-US" smtClean="0"/>
              <a:t>‹#›</a:t>
            </a:fld>
            <a:endParaRPr lang="en-US"/>
          </a:p>
        </p:txBody>
      </p:sp>
    </p:spTree>
    <p:extLst>
      <p:ext uri="{BB962C8B-B14F-4D97-AF65-F5344CB8AC3E}">
        <p14:creationId xmlns:p14="http://schemas.microsoft.com/office/powerpoint/2010/main" val="35926430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6C21A-0B56-F45F-AB70-F14C00C6960B}"/>
              </a:ext>
            </a:extLst>
          </p:cNvPr>
          <p:cNvPicPr>
            <a:picLocks noChangeAspect="1"/>
          </p:cNvPicPr>
          <p:nvPr/>
        </p:nvPicPr>
        <p:blipFill>
          <a:blip r:embed="rId2"/>
          <a:stretch>
            <a:fillRect/>
          </a:stretch>
        </p:blipFill>
        <p:spPr>
          <a:xfrm>
            <a:off x="1" y="1"/>
            <a:ext cx="12191999" cy="4062334"/>
          </a:xfrm>
          <a:prstGeom prst="rect">
            <a:avLst/>
          </a:prstGeom>
        </p:spPr>
      </p:pic>
      <p:sp>
        <p:nvSpPr>
          <p:cNvPr id="2" name="Title 1">
            <a:extLst>
              <a:ext uri="{FF2B5EF4-FFF2-40B4-BE49-F238E27FC236}">
                <a16:creationId xmlns:a16="http://schemas.microsoft.com/office/drawing/2014/main" id="{C44785FE-4273-2D75-69AD-4E8AE94A475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7A6D05F-D125-9906-6565-8674DC99CCD7}"/>
              </a:ext>
            </a:extLst>
          </p:cNvPr>
          <p:cNvSpPr>
            <a:spLocks noGrp="1"/>
          </p:cNvSpPr>
          <p:nvPr>
            <p:ph type="subTitle" idx="1"/>
          </p:nvPr>
        </p:nvSpPr>
        <p:spPr>
          <a:xfrm>
            <a:off x="0" y="4062335"/>
            <a:ext cx="12191999" cy="2938072"/>
          </a:xfrm>
        </p:spPr>
        <p:txBody>
          <a:bodyPr>
            <a:normAutofit/>
          </a:bodyPr>
          <a:lstStyle/>
          <a:p>
            <a:pPr marL="0" marR="0" lvl="0"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40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entury Gothic" panose="020B0502020202020204"/>
                <a:ea typeface="+mn-ea"/>
                <a:cs typeface="+mn-cs"/>
              </a:rPr>
              <a:t>BY</a:t>
            </a:r>
          </a:p>
          <a:p>
            <a:pPr marL="0" marR="0" lvl="0"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40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entury Gothic" panose="020B0502020202020204"/>
                <a:ea typeface="+mn-ea"/>
                <a:cs typeface="+mn-cs"/>
              </a:rPr>
              <a:t>Assistant lecturer</a:t>
            </a:r>
          </a:p>
          <a:p>
            <a:pPr marL="0" marR="0" lvl="0"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40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entury Gothic" panose="020B0502020202020204"/>
                <a:ea typeface="+mn-ea"/>
                <a:cs typeface="+mn-cs"/>
              </a:rPr>
              <a:t>Rana </a:t>
            </a:r>
            <a:r>
              <a:rPr kumimoji="0" lang="en-US" sz="4000" b="1" i="0" u="none" strike="noStrike" kern="1200" cap="none" spc="0" normalizeH="0" baseline="0" noProof="0" dirty="0" err="1">
                <a:ln>
                  <a:noFill/>
                </a:ln>
                <a:solidFill>
                  <a:prstClr val="black">
                    <a:lumMod val="75000"/>
                    <a:lumOff val="25000"/>
                  </a:prstClr>
                </a:solidFill>
                <a:effectLst>
                  <a:outerShdw blurRad="38100" dist="38100" dir="2700000" algn="tl">
                    <a:srgbClr val="000000">
                      <a:alpha val="43137"/>
                    </a:srgbClr>
                  </a:outerShdw>
                </a:effectLst>
                <a:uLnTx/>
                <a:uFillTx/>
                <a:latin typeface="Century Gothic" panose="020B0502020202020204"/>
                <a:ea typeface="+mn-ea"/>
                <a:cs typeface="+mn-cs"/>
              </a:rPr>
              <a:t>Murtada</a:t>
            </a:r>
            <a:endParaRPr kumimoji="0" lang="en-US" sz="40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27053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C911-36D9-43A8-F2A2-413EA315093B}"/>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Skeletal system</a:t>
            </a:r>
            <a:endParaRPr lang="en-US" dirty="0"/>
          </a:p>
        </p:txBody>
      </p:sp>
      <p:sp>
        <p:nvSpPr>
          <p:cNvPr id="3" name="Content Placeholder 2">
            <a:extLst>
              <a:ext uri="{FF2B5EF4-FFF2-40B4-BE49-F238E27FC236}">
                <a16:creationId xmlns:a16="http://schemas.microsoft.com/office/drawing/2014/main" id="{0A9CBBE5-ECA7-5949-4826-6EF7304A0C90}"/>
              </a:ext>
            </a:extLst>
          </p:cNvPr>
          <p:cNvSpPr>
            <a:spLocks noGrp="1"/>
          </p:cNvSpPr>
          <p:nvPr>
            <p:ph idx="1"/>
          </p:nvPr>
        </p:nvSpPr>
        <p:spPr>
          <a:xfrm>
            <a:off x="2589212" y="1633928"/>
            <a:ext cx="8915400" cy="4277294"/>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height (these patients can be much taller than expected for their family)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shape of the ribs, the shape of the bones in the vertebral column, and the shape of the skull are principally affected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An abnormal skull configuration (characterized by frontal,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biparetial</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or temporal bossing)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Relative macrocephaly.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As a result of the abnormal growth of the skull ,about 70% of patients affected by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gorlin</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have eyes which appear wider apart than usual</a:t>
            </a:r>
          </a:p>
          <a:p>
            <a:endParaRPr lang="en-US" dirty="0"/>
          </a:p>
        </p:txBody>
      </p:sp>
    </p:spTree>
    <p:extLst>
      <p:ext uri="{BB962C8B-B14F-4D97-AF65-F5344CB8AC3E}">
        <p14:creationId xmlns:p14="http://schemas.microsoft.com/office/powerpoint/2010/main" val="110570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1D0C-D358-AC88-FF48-B5A030A362E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785D6E7-8896-60FF-057C-0539E33441CD}"/>
              </a:ext>
            </a:extLst>
          </p:cNvPr>
          <p:cNvPicPr>
            <a:picLocks noGrp="1" noChangeAspect="1"/>
          </p:cNvPicPr>
          <p:nvPr>
            <p:ph idx="1"/>
          </p:nvPr>
        </p:nvPicPr>
        <p:blipFill>
          <a:blip r:embed="rId2"/>
          <a:stretch>
            <a:fillRect/>
          </a:stretch>
        </p:blipFill>
        <p:spPr>
          <a:xfrm>
            <a:off x="7022605" y="1264555"/>
            <a:ext cx="4339939" cy="4969334"/>
          </a:xfrm>
          <a:prstGeom prst="rect">
            <a:avLst/>
          </a:prstGeom>
        </p:spPr>
      </p:pic>
      <p:pic>
        <p:nvPicPr>
          <p:cNvPr id="5" name="Picture 4">
            <a:extLst>
              <a:ext uri="{FF2B5EF4-FFF2-40B4-BE49-F238E27FC236}">
                <a16:creationId xmlns:a16="http://schemas.microsoft.com/office/drawing/2014/main" id="{ABC19EAF-02FC-4152-4980-9AA598C5833E}"/>
              </a:ext>
            </a:extLst>
          </p:cNvPr>
          <p:cNvPicPr>
            <a:picLocks noChangeAspect="1"/>
          </p:cNvPicPr>
          <p:nvPr/>
        </p:nvPicPr>
        <p:blipFill>
          <a:blip r:embed="rId3"/>
          <a:stretch>
            <a:fillRect/>
          </a:stretch>
        </p:blipFill>
        <p:spPr>
          <a:xfrm>
            <a:off x="2398426" y="1264555"/>
            <a:ext cx="4624179" cy="4969335"/>
          </a:xfrm>
          <a:prstGeom prst="rect">
            <a:avLst/>
          </a:prstGeom>
        </p:spPr>
      </p:pic>
    </p:spTree>
    <p:extLst>
      <p:ext uri="{BB962C8B-B14F-4D97-AF65-F5344CB8AC3E}">
        <p14:creationId xmlns:p14="http://schemas.microsoft.com/office/powerpoint/2010/main" val="259706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32D4-A31C-2D95-D3F2-3200016A9351}"/>
              </a:ext>
            </a:extLst>
          </p:cNvPr>
          <p:cNvSpPr>
            <a:spLocks noGrp="1"/>
          </p:cNvSpPr>
          <p:nvPr>
            <p:ph type="title"/>
          </p:nvPr>
        </p:nvSpPr>
        <p:spPr/>
        <p:txBody>
          <a:bodyPr>
            <a:normAutofit/>
          </a:bodyPr>
          <a:lstStyle/>
          <a:p>
            <a:r>
              <a:rPr lang="en-US" dirty="0"/>
              <a:t>Diagnostic methods</a:t>
            </a:r>
            <a:br>
              <a:rPr lang="en-US" dirty="0"/>
            </a:br>
            <a:endParaRPr lang="en-US" dirty="0"/>
          </a:p>
        </p:txBody>
      </p:sp>
      <p:sp>
        <p:nvSpPr>
          <p:cNvPr id="3" name="Content Placeholder 2">
            <a:extLst>
              <a:ext uri="{FF2B5EF4-FFF2-40B4-BE49-F238E27FC236}">
                <a16:creationId xmlns:a16="http://schemas.microsoft.com/office/drawing/2014/main" id="{1C8F6FA4-5662-1DCF-9FA5-994A4D3DAC2F}"/>
              </a:ext>
            </a:extLst>
          </p:cNvPr>
          <p:cNvSpPr>
            <a:spLocks noGrp="1"/>
          </p:cNvSpPr>
          <p:nvPr>
            <p:ph idx="1"/>
          </p:nvPr>
        </p:nvSpPr>
        <p:spPr>
          <a:xfrm>
            <a:off x="2323475" y="1499016"/>
            <a:ext cx="9181137" cy="4412206"/>
          </a:xfrm>
        </p:spPr>
        <p:txBody>
          <a:bodyPr>
            <a:normAutofit lnSpcReduction="10000"/>
          </a:bodyPr>
          <a:lstStyle/>
          <a:p>
            <a:r>
              <a:rPr lang="en-US" sz="2400" dirty="0">
                <a:latin typeface="Arial" panose="020B0604020202020204" pitchFamily="34" charset="0"/>
                <a:cs typeface="Arial" panose="020B0604020202020204" pitchFamily="34" charset="0"/>
              </a:rPr>
              <a:t>Diagnosis of </a:t>
            </a:r>
            <a:r>
              <a:rPr lang="en-US" sz="2400" dirty="0" err="1">
                <a:latin typeface="Arial" panose="020B0604020202020204" pitchFamily="34" charset="0"/>
                <a:cs typeface="Arial" panose="020B0604020202020204" pitchFamily="34" charset="0"/>
              </a:rPr>
              <a:t>Gorlin</a:t>
            </a:r>
            <a:r>
              <a:rPr lang="en-US" sz="2400" dirty="0">
                <a:latin typeface="Arial" panose="020B0604020202020204" pitchFamily="34" charset="0"/>
                <a:cs typeface="Arial" panose="020B0604020202020204" pitchFamily="34" charset="0"/>
              </a:rPr>
              <a:t> syndrome can be made </a:t>
            </a:r>
            <a:r>
              <a:rPr lang="en-US" sz="2400" dirty="0">
                <a:solidFill>
                  <a:srgbClr val="FF0000"/>
                </a:solidFill>
                <a:latin typeface="Arial" panose="020B0604020202020204" pitchFamily="34" charset="0"/>
                <a:cs typeface="Arial" panose="020B0604020202020204" pitchFamily="34" charset="0"/>
              </a:rPr>
              <a:t>in the presence of two major criteria or one major and two minor criteria</a:t>
            </a:r>
          </a:p>
          <a:p>
            <a:r>
              <a:rPr lang="en-US" sz="3200" b="1" dirty="0">
                <a:latin typeface="Arial" panose="020B0604020202020204" pitchFamily="34" charset="0"/>
                <a:cs typeface="Arial" panose="020B0604020202020204" pitchFamily="34" charset="0"/>
              </a:rPr>
              <a:t>Major criteria</a:t>
            </a:r>
          </a:p>
          <a:p>
            <a:r>
              <a:rPr lang="en-US" sz="2400" dirty="0">
                <a:latin typeface="Arial" panose="020B0604020202020204" pitchFamily="34" charset="0"/>
                <a:cs typeface="Arial" panose="020B0604020202020204" pitchFamily="34" charset="0"/>
              </a:rPr>
              <a:t>Two or more basal cell carcinomas in persons younger than 20 years</a:t>
            </a:r>
          </a:p>
          <a:p>
            <a:r>
              <a:rPr lang="en-US" sz="2400" dirty="0">
                <a:latin typeface="Arial" panose="020B0604020202020204" pitchFamily="34" charset="0"/>
                <a:cs typeface="Arial" panose="020B0604020202020204" pitchFamily="34" charset="0"/>
              </a:rPr>
              <a:t>Odontogenic </a:t>
            </a:r>
            <a:r>
              <a:rPr lang="en-US" sz="2400" dirty="0" err="1">
                <a:latin typeface="Arial" panose="020B0604020202020204" pitchFamily="34" charset="0"/>
                <a:cs typeface="Arial" panose="020B0604020202020204" pitchFamily="34" charset="0"/>
              </a:rPr>
              <a:t>keratocysts</a:t>
            </a:r>
            <a:r>
              <a:rPr lang="en-US" sz="2400" dirty="0">
                <a:latin typeface="Arial" panose="020B0604020202020204" pitchFamily="34" charset="0"/>
                <a:cs typeface="Arial" panose="020B0604020202020204" pitchFamily="34" charset="0"/>
              </a:rPr>
              <a:t> of the jaw</a:t>
            </a:r>
          </a:p>
          <a:p>
            <a:r>
              <a:rPr lang="en-US" sz="2400" dirty="0">
                <a:latin typeface="Arial" panose="020B0604020202020204" pitchFamily="34" charset="0"/>
                <a:cs typeface="Arial" panose="020B0604020202020204" pitchFamily="34" charset="0"/>
              </a:rPr>
              <a:t>Three or more palmar or plantar pits</a:t>
            </a:r>
          </a:p>
          <a:p>
            <a:r>
              <a:rPr lang="en-US" sz="2400" dirty="0">
                <a:latin typeface="Arial" panose="020B0604020202020204" pitchFamily="34" charset="0"/>
                <a:cs typeface="Arial" panose="020B0604020202020204" pitchFamily="34" charset="0"/>
              </a:rPr>
              <a:t>Bilamellar calcification of the falx cerebri</a:t>
            </a:r>
          </a:p>
          <a:p>
            <a:r>
              <a:rPr lang="en-US" sz="2400" dirty="0">
                <a:latin typeface="Arial" panose="020B0604020202020204" pitchFamily="34" charset="0"/>
                <a:cs typeface="Arial" panose="020B0604020202020204" pitchFamily="34" charset="0"/>
              </a:rPr>
              <a:t>Bifid, fused ribs</a:t>
            </a:r>
          </a:p>
          <a:p>
            <a:r>
              <a:rPr lang="en-US" sz="2400" dirty="0">
                <a:latin typeface="Arial" panose="020B0604020202020204" pitchFamily="34" charset="0"/>
                <a:cs typeface="Arial" panose="020B0604020202020204" pitchFamily="34" charset="0"/>
              </a:rPr>
              <a:t>First-degree relative with </a:t>
            </a:r>
            <a:r>
              <a:rPr lang="en-US" sz="2400" dirty="0" err="1">
                <a:latin typeface="Arial" panose="020B0604020202020204" pitchFamily="34" charset="0"/>
                <a:cs typeface="Arial" panose="020B0604020202020204" pitchFamily="34" charset="0"/>
              </a:rPr>
              <a:t>Gorlin</a:t>
            </a:r>
            <a:r>
              <a:rPr lang="en-US" sz="2400" dirty="0">
                <a:latin typeface="Arial" panose="020B0604020202020204" pitchFamily="34" charset="0"/>
                <a:cs typeface="Arial" panose="020B0604020202020204" pitchFamily="34" charset="0"/>
              </a:rPr>
              <a:t> Syndrome</a:t>
            </a:r>
          </a:p>
          <a:p>
            <a:endParaRPr lang="en-US" dirty="0"/>
          </a:p>
        </p:txBody>
      </p:sp>
    </p:spTree>
    <p:extLst>
      <p:ext uri="{BB962C8B-B14F-4D97-AF65-F5344CB8AC3E}">
        <p14:creationId xmlns:p14="http://schemas.microsoft.com/office/powerpoint/2010/main" val="343492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59C5-BBEE-8F47-84F3-0A266BB46D91}"/>
              </a:ext>
            </a:extLst>
          </p:cNvPr>
          <p:cNvSpPr>
            <a:spLocks noGrp="1"/>
          </p:cNvSpPr>
          <p:nvPr>
            <p:ph type="title"/>
          </p:nvPr>
        </p:nvSpPr>
        <p:spPr/>
        <p:txBody>
          <a:bodyPr/>
          <a:lstStyle/>
          <a:p>
            <a:r>
              <a:rPr lang="en-US" b="1" dirty="0"/>
              <a:t>Minor criteria</a:t>
            </a:r>
          </a:p>
        </p:txBody>
      </p:sp>
      <p:sp>
        <p:nvSpPr>
          <p:cNvPr id="3" name="Content Placeholder 2">
            <a:extLst>
              <a:ext uri="{FF2B5EF4-FFF2-40B4-BE49-F238E27FC236}">
                <a16:creationId xmlns:a16="http://schemas.microsoft.com/office/drawing/2014/main" id="{BD62F8AB-6DC1-2419-9ECD-202EEB511139}"/>
              </a:ext>
            </a:extLst>
          </p:cNvPr>
          <p:cNvSpPr>
            <a:spLocks noGrp="1"/>
          </p:cNvSpPr>
          <p:nvPr>
            <p:ph idx="1"/>
          </p:nvPr>
        </p:nvSpPr>
        <p:spPr>
          <a:xfrm>
            <a:off x="2589212" y="1484026"/>
            <a:ext cx="8915400" cy="4427196"/>
          </a:xfrm>
        </p:spPr>
        <p:txBody>
          <a:bodyPr>
            <a:normAutofit lnSpcReduction="10000"/>
          </a:bodyPr>
          <a:lstStyle/>
          <a:p>
            <a:r>
              <a:rPr lang="en-US" sz="2400" dirty="0">
                <a:latin typeface="Arial" panose="020B0604020202020204" pitchFamily="34" charset="0"/>
                <a:cs typeface="Arial" panose="020B0604020202020204" pitchFamily="34" charset="0"/>
              </a:rPr>
              <a:t>Macrocephaly</a:t>
            </a:r>
          </a:p>
          <a:p>
            <a:r>
              <a:rPr lang="en-US" sz="2400" dirty="0">
                <a:latin typeface="Arial" panose="020B0604020202020204" pitchFamily="34" charset="0"/>
                <a:cs typeface="Arial" panose="020B0604020202020204" pitchFamily="34" charset="0"/>
              </a:rPr>
              <a:t>Congenital malformations (e.g. cleft lip or palate, frontal bossing, hypertelorism)</a:t>
            </a:r>
          </a:p>
          <a:p>
            <a:r>
              <a:rPr lang="en-US" sz="2400" dirty="0">
                <a:latin typeface="Arial" panose="020B0604020202020204" pitchFamily="34" charset="0"/>
                <a:cs typeface="Arial" panose="020B0604020202020204" pitchFamily="34" charset="0"/>
              </a:rPr>
              <a:t>Other skeletal abnormalities (</a:t>
            </a:r>
            <a:r>
              <a:rPr lang="en-US" sz="2400" dirty="0" err="1">
                <a:latin typeface="Arial" panose="020B0604020202020204" pitchFamily="34" charset="0"/>
                <a:cs typeface="Arial" panose="020B0604020202020204" pitchFamily="34" charset="0"/>
              </a:rPr>
              <a:t>e.g.marked</a:t>
            </a:r>
            <a:r>
              <a:rPr lang="en-US" sz="2400" dirty="0">
                <a:latin typeface="Arial" panose="020B0604020202020204" pitchFamily="34" charset="0"/>
                <a:cs typeface="Arial" panose="020B0604020202020204" pitchFamily="34" charset="0"/>
              </a:rPr>
              <a:t> pectus deformity, syndactyly of digits) </a:t>
            </a:r>
          </a:p>
          <a:p>
            <a:r>
              <a:rPr lang="en-US" sz="2400" dirty="0">
                <a:latin typeface="Arial" panose="020B0604020202020204" pitchFamily="34" charset="0"/>
                <a:cs typeface="Arial" panose="020B0604020202020204" pitchFamily="34" charset="0"/>
              </a:rPr>
              <a:t>Radiological abnormalities (e.g. bridging of the </a:t>
            </a:r>
            <a:r>
              <a:rPr lang="en-US" sz="2400" dirty="0" err="1">
                <a:latin typeface="Arial" panose="020B0604020202020204" pitchFamily="34" charset="0"/>
                <a:cs typeface="Arial" panose="020B0604020202020204" pitchFamily="34" charset="0"/>
              </a:rPr>
              <a:t>sella</a:t>
            </a:r>
            <a:r>
              <a:rPr lang="en-US" sz="2400" dirty="0">
                <a:latin typeface="Arial" panose="020B0604020202020204" pitchFamily="34" charset="0"/>
                <a:cs typeface="Arial" panose="020B0604020202020204" pitchFamily="34" charset="0"/>
              </a:rPr>
              <a:t> turcica, vertebral anomalies such as hemivertebrae, fusion/elongation of the vertebral bodies, modelling defects of the hands and feet)</a:t>
            </a:r>
          </a:p>
          <a:p>
            <a:r>
              <a:rPr lang="en-US" sz="2400" dirty="0">
                <a:latin typeface="Arial" panose="020B0604020202020204" pitchFamily="34" charset="0"/>
                <a:cs typeface="Arial" panose="020B0604020202020204" pitchFamily="34" charset="0"/>
              </a:rPr>
              <a:t>Ovarian fibroma</a:t>
            </a:r>
          </a:p>
          <a:p>
            <a:r>
              <a:rPr lang="en-US" sz="2400" dirty="0">
                <a:latin typeface="Arial" panose="020B0604020202020204" pitchFamily="34" charset="0"/>
                <a:cs typeface="Arial" panose="020B0604020202020204" pitchFamily="34" charset="0"/>
              </a:rPr>
              <a:t>Medulloblastoma</a:t>
            </a:r>
          </a:p>
          <a:p>
            <a:endParaRPr lang="en-US" dirty="0"/>
          </a:p>
        </p:txBody>
      </p:sp>
    </p:spTree>
    <p:extLst>
      <p:ext uri="{BB962C8B-B14F-4D97-AF65-F5344CB8AC3E}">
        <p14:creationId xmlns:p14="http://schemas.microsoft.com/office/powerpoint/2010/main" val="229962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C78B-1E67-C42D-454F-BED4DFC2537A}"/>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EA1036C3-556D-8170-2FC9-DC0C944EC70C}"/>
              </a:ext>
            </a:extLst>
          </p:cNvPr>
          <p:cNvSpPr>
            <a:spLocks noGrp="1"/>
          </p:cNvSpPr>
          <p:nvPr>
            <p:ph idx="1"/>
          </p:nvPr>
        </p:nvSpPr>
        <p:spPr>
          <a:xfrm>
            <a:off x="2589212" y="1364105"/>
            <a:ext cx="9148086" cy="4547117"/>
          </a:xfrm>
        </p:spPr>
        <p:txBody>
          <a:bodyPr>
            <a:normAutofit fontScale="92500" lnSpcReduction="10000"/>
          </a:bodyPr>
          <a:lstStyle/>
          <a:p>
            <a:r>
              <a:rPr lang="en-US" sz="2400" dirty="0">
                <a:latin typeface="Arial" panose="020B0604020202020204" pitchFamily="34" charset="0"/>
                <a:cs typeface="Arial" panose="020B0604020202020204" pitchFamily="34" charset="0"/>
              </a:rPr>
              <a:t>Genetic counseling, the syndrome is a hereditary condition, thus referral to a geneticist for counseling is mandatory.</a:t>
            </a:r>
          </a:p>
          <a:p>
            <a:r>
              <a:rPr lang="en-US" sz="2400" dirty="0">
                <a:latin typeface="Arial" panose="020B0604020202020204" pitchFamily="34" charset="0"/>
                <a:cs typeface="Arial" panose="020B0604020202020204" pitchFamily="34" charset="0"/>
              </a:rPr>
              <a:t>diagnosis can often be achieved by radiographic means (calcification of falx, rib </a:t>
            </a:r>
            <a:r>
              <a:rPr lang="en-US" sz="2400" dirty="0" err="1">
                <a:latin typeface="Arial" panose="020B0604020202020204" pitchFamily="34" charset="0"/>
                <a:cs typeface="Arial" panose="020B0604020202020204" pitchFamily="34" charset="0"/>
              </a:rPr>
              <a:t>anomalies,calcification</a:t>
            </a:r>
            <a:r>
              <a:rPr lang="en-US" sz="2400" dirty="0">
                <a:latin typeface="Arial" panose="020B0604020202020204" pitchFamily="34" charset="0"/>
                <a:cs typeface="Arial" panose="020B0604020202020204" pitchFamily="34" charset="0"/>
              </a:rPr>
              <a:t> of ovarian fibromas). Depending on the situation, imaging studies may include magnetic resonance imaging (MRI) of the brain, echocardiography, abdominal ultrasonography, dental radiography, and skeletal survey.</a:t>
            </a:r>
          </a:p>
          <a:p>
            <a:r>
              <a:rPr lang="en-US" sz="2400" dirty="0">
                <a:latin typeface="Arial" panose="020B0604020202020204" pitchFamily="34" charset="0"/>
                <a:cs typeface="Arial" panose="020B0604020202020204" pitchFamily="34" charset="0"/>
              </a:rPr>
              <a:t>Antenatal diagnosis may be useful to prevent complications. Ultrasound scans during pregnancy may be helpful in detecting serious developmental malformations, even if they are rare. </a:t>
            </a:r>
          </a:p>
          <a:p>
            <a:r>
              <a:rPr lang="en-US" sz="2400" dirty="0">
                <a:latin typeface="Arial" panose="020B0604020202020204" pitchFamily="34" charset="0"/>
                <a:cs typeface="Arial" panose="020B0604020202020204" pitchFamily="34" charset="0"/>
              </a:rPr>
              <a:t>Prenatal diagnosis for pregnancies at increased risk is possible by analysis of DNA extracted from fetal cells obtained by amniocentesis (usually performed at about 15–18 weeks of gestation) </a:t>
            </a:r>
          </a:p>
          <a:p>
            <a:endParaRPr lang="en-US" dirty="0"/>
          </a:p>
        </p:txBody>
      </p:sp>
    </p:spTree>
    <p:extLst>
      <p:ext uri="{BB962C8B-B14F-4D97-AF65-F5344CB8AC3E}">
        <p14:creationId xmlns:p14="http://schemas.microsoft.com/office/powerpoint/2010/main" val="309955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1B36-4568-1497-AC79-ECA3F2FF78E7}"/>
              </a:ext>
            </a:extLst>
          </p:cNvPr>
          <p:cNvSpPr>
            <a:spLocks noGrp="1"/>
          </p:cNvSpPr>
          <p:nvPr>
            <p:ph type="title"/>
          </p:nvPr>
        </p:nvSpPr>
        <p:spPr/>
        <p:txBody>
          <a:bodyPr>
            <a:normAutofit/>
          </a:bodyPr>
          <a:lstStyle/>
          <a:p>
            <a:r>
              <a:rPr lang="en-US" sz="4000" b="1" dirty="0"/>
              <a:t>Management</a:t>
            </a:r>
          </a:p>
        </p:txBody>
      </p:sp>
      <p:sp>
        <p:nvSpPr>
          <p:cNvPr id="3" name="Content Placeholder 2">
            <a:extLst>
              <a:ext uri="{FF2B5EF4-FFF2-40B4-BE49-F238E27FC236}">
                <a16:creationId xmlns:a16="http://schemas.microsoft.com/office/drawing/2014/main" id="{2D08D52E-2763-C3E2-47A5-466BCA1D000C}"/>
              </a:ext>
            </a:extLst>
          </p:cNvPr>
          <p:cNvSpPr>
            <a:spLocks noGrp="1"/>
          </p:cNvSpPr>
          <p:nvPr>
            <p:ph idx="1"/>
          </p:nvPr>
        </p:nvSpPr>
        <p:spPr>
          <a:xfrm>
            <a:off x="2589212" y="1394085"/>
            <a:ext cx="8915400" cy="4517137"/>
          </a:xfrm>
        </p:spPr>
        <p:txBody>
          <a:bodyPr>
            <a:normAutofit/>
          </a:bodyPr>
          <a:lstStyle/>
          <a:p>
            <a:r>
              <a:rPr lang="en-US" sz="2000" dirty="0">
                <a:latin typeface="Arial" panose="020B0604020202020204" pitchFamily="34" charset="0"/>
                <a:cs typeface="Arial" panose="020B0604020202020204" pitchFamily="34" charset="0"/>
              </a:rPr>
              <a:t>Patients affected by </a:t>
            </a:r>
            <a:r>
              <a:rPr lang="en-US" sz="2000" dirty="0" err="1">
                <a:latin typeface="Arial" panose="020B0604020202020204" pitchFamily="34" charset="0"/>
                <a:cs typeface="Arial" panose="020B0604020202020204" pitchFamily="34" charset="0"/>
              </a:rPr>
              <a:t>Gorlin</a:t>
            </a:r>
            <a:r>
              <a:rPr lang="en-US" sz="2000" dirty="0">
                <a:latin typeface="Arial" panose="020B0604020202020204" pitchFamily="34" charset="0"/>
                <a:cs typeface="Arial" panose="020B0604020202020204" pitchFamily="34" charset="0"/>
              </a:rPr>
              <a:t> syndrome must be treated by several specialists. </a:t>
            </a:r>
          </a:p>
          <a:p>
            <a:r>
              <a:rPr lang="en-US" sz="2000" dirty="0" err="1">
                <a:latin typeface="Arial" panose="020B0604020202020204" pitchFamily="34" charset="0"/>
                <a:cs typeface="Arial" panose="020B0604020202020204" pitchFamily="34" charset="0"/>
              </a:rPr>
              <a:t>Keratocysts</a:t>
            </a:r>
            <a:r>
              <a:rPr lang="en-US" sz="2000" dirty="0">
                <a:latin typeface="Arial" panose="020B0604020202020204" pitchFamily="34" charset="0"/>
                <a:cs typeface="Arial" panose="020B0604020202020204" pitchFamily="34" charset="0"/>
              </a:rPr>
              <a:t> can be treated by surgical removal completely.</a:t>
            </a:r>
          </a:p>
          <a:p>
            <a:r>
              <a:rPr lang="en-US" sz="2000" dirty="0">
                <a:latin typeface="Arial" panose="020B0604020202020204" pitchFamily="34" charset="0"/>
                <a:cs typeface="Arial" panose="020B0604020202020204" pitchFamily="34" charset="0"/>
              </a:rPr>
              <a:t>One of the most problematic aspects is the 60% rate of recurrence following surgery. In part, this may be due to incomplete removal, i.e., from retention of epithelial islands and/or satellite microcysts.</a:t>
            </a:r>
          </a:p>
          <a:p>
            <a:r>
              <a:rPr lang="en-US" sz="2000" dirty="0">
                <a:latin typeface="Arial" panose="020B0604020202020204" pitchFamily="34" charset="0"/>
                <a:cs typeface="Arial" panose="020B0604020202020204" pitchFamily="34" charset="0"/>
              </a:rPr>
              <a:t> This is intended to ablate any daughter cysts; only in extreme cases it is necessary to remove an entire section of the affected jawbone.</a:t>
            </a:r>
          </a:p>
          <a:p>
            <a:endParaRPr lang="en-US" dirty="0"/>
          </a:p>
        </p:txBody>
      </p:sp>
    </p:spTree>
    <p:extLst>
      <p:ext uri="{BB962C8B-B14F-4D97-AF65-F5344CB8AC3E}">
        <p14:creationId xmlns:p14="http://schemas.microsoft.com/office/powerpoint/2010/main" val="53784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5B7B-223A-807F-C937-3E38A87552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C3532D-8A34-D717-106A-0F79BBA1605E}"/>
              </a:ext>
            </a:extLst>
          </p:cNvPr>
          <p:cNvSpPr>
            <a:spLocks noGrp="1"/>
          </p:cNvSpPr>
          <p:nvPr>
            <p:ph idx="1"/>
          </p:nvPr>
        </p:nvSpPr>
        <p:spPr>
          <a:xfrm>
            <a:off x="2589212" y="749508"/>
            <a:ext cx="8915400" cy="5161714"/>
          </a:xfrm>
        </p:spPr>
        <p:txBody>
          <a:bodyPr>
            <a:normAutofit lnSpcReduction="10000"/>
          </a:bodyPr>
          <a:lstStyle/>
          <a:p>
            <a:r>
              <a:rPr lang="en-US" sz="2400" dirty="0">
                <a:latin typeface="Arial" panose="020B0604020202020204" pitchFamily="34" charset="0"/>
                <a:cs typeface="Arial" panose="020B0604020202020204" pitchFamily="34" charset="0"/>
              </a:rPr>
              <a:t>As regards BCC, only a small fraction of these tumors become invasive and very rare cases of death result from spread to the brain or lung. </a:t>
            </a:r>
          </a:p>
          <a:p>
            <a:r>
              <a:rPr lang="en-US" sz="2400" dirty="0">
                <a:latin typeface="Arial" panose="020B0604020202020204" pitchFamily="34" charset="0"/>
                <a:cs typeface="Arial" panose="020B0604020202020204" pitchFamily="34" charset="0"/>
              </a:rPr>
              <a:t>the risks of BCCs show a strong positive correlation with exposure to UV radiation. Thus, these patients need to avoid excess sun exposure.</a:t>
            </a:r>
          </a:p>
          <a:p>
            <a:r>
              <a:rPr lang="en-US" sz="2400" dirty="0">
                <a:latin typeface="Arial" panose="020B0604020202020204" pitchFamily="34" charset="0"/>
                <a:cs typeface="Arial" panose="020B0604020202020204" pitchFamily="34" charset="0"/>
              </a:rPr>
              <a:t>Surgical excision is the typical approach for a patient with BCC if the number of lesions is limited. </a:t>
            </a:r>
          </a:p>
          <a:p>
            <a:r>
              <a:rPr lang="en-US" sz="2400" dirty="0">
                <a:latin typeface="Arial" panose="020B0604020202020204" pitchFamily="34" charset="0"/>
                <a:cs typeface="Arial" panose="020B0604020202020204" pitchFamily="34" charset="0"/>
              </a:rPr>
              <a:t>Other treatments that may be effective and more efficient than surgical excision in patients with multiple lesions include laser ablation, photodynamic therapy, and topical chemotherapy.</a:t>
            </a:r>
          </a:p>
          <a:p>
            <a:r>
              <a:rPr lang="en-US" sz="2400" dirty="0">
                <a:latin typeface="Arial" panose="020B0604020202020204" pitchFamily="34" charset="0"/>
                <a:cs typeface="Arial" panose="020B0604020202020204" pitchFamily="34" charset="0"/>
              </a:rPr>
              <a:t>Vitamin A analogs, such as retinoids, may play an important role in preventing or slowing the development of new BCCs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147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A6B8-C25B-59F5-3C4A-800E89504D2E}"/>
              </a:ext>
            </a:extLst>
          </p:cNvPr>
          <p:cNvSpPr>
            <a:spLocks noGrp="1"/>
          </p:cNvSpPr>
          <p:nvPr>
            <p:ph type="title"/>
          </p:nvPr>
        </p:nvSpPr>
        <p:spPr>
          <a:xfrm>
            <a:off x="2592925" y="152400"/>
            <a:ext cx="8911687" cy="794378"/>
          </a:xfrm>
        </p:spPr>
        <p:txBody>
          <a:bodyPr>
            <a:normAutofit/>
          </a:bodyPr>
          <a:lstStyle/>
          <a:p>
            <a:r>
              <a:rPr lang="en-US" sz="4000" b="1" dirty="0"/>
              <a:t>Prognosis</a:t>
            </a:r>
          </a:p>
        </p:txBody>
      </p:sp>
      <p:sp>
        <p:nvSpPr>
          <p:cNvPr id="3" name="Content Placeholder 2">
            <a:extLst>
              <a:ext uri="{FF2B5EF4-FFF2-40B4-BE49-F238E27FC236}">
                <a16:creationId xmlns:a16="http://schemas.microsoft.com/office/drawing/2014/main" id="{57261AC2-8C22-DEB1-6FBC-27084CE3A2F2}"/>
              </a:ext>
            </a:extLst>
          </p:cNvPr>
          <p:cNvSpPr>
            <a:spLocks noGrp="1"/>
          </p:cNvSpPr>
          <p:nvPr>
            <p:ph idx="1"/>
          </p:nvPr>
        </p:nvSpPr>
        <p:spPr>
          <a:xfrm>
            <a:off x="2589212" y="781050"/>
            <a:ext cx="8915400" cy="5714999"/>
          </a:xfrm>
        </p:spPr>
        <p:txBody>
          <a:bodyPr>
            <a:normAutofit lnSpcReduction="10000"/>
          </a:bodyPr>
          <a:lstStyle/>
          <a:p>
            <a:endParaRPr lang="en-US" dirty="0"/>
          </a:p>
          <a:p>
            <a:r>
              <a:rPr lang="en-US" sz="2400" dirty="0">
                <a:latin typeface="Arial" panose="020B0604020202020204" pitchFamily="34" charset="0"/>
                <a:cs typeface="Arial" panose="020B0604020202020204" pitchFamily="34" charset="0"/>
              </a:rPr>
              <a:t>The most common lesions accounting for </a:t>
            </a:r>
            <a:r>
              <a:rPr lang="en-US" sz="2400" dirty="0" err="1">
                <a:latin typeface="Arial" panose="020B0604020202020204" pitchFamily="34" charset="0"/>
                <a:cs typeface="Arial" panose="020B0604020202020204" pitchFamily="34" charset="0"/>
              </a:rPr>
              <a:t>gorlin</a:t>
            </a:r>
            <a:r>
              <a:rPr lang="en-US" sz="2400" dirty="0">
                <a:latin typeface="Arial" panose="020B0604020202020204" pitchFamily="34" charset="0"/>
                <a:cs typeface="Arial" panose="020B0604020202020204" pitchFamily="34" charset="0"/>
              </a:rPr>
              <a:t> syndrome are usually not life-threatening. </a:t>
            </a:r>
          </a:p>
          <a:p>
            <a:r>
              <a:rPr lang="en-US" sz="2400" dirty="0">
                <a:latin typeface="Arial" panose="020B0604020202020204" pitchFamily="34" charset="0"/>
                <a:cs typeface="Arial" panose="020B0604020202020204" pitchFamily="34" charset="0"/>
              </a:rPr>
              <a:t>Medulloblastoma may be a potential cause of early death. </a:t>
            </a:r>
          </a:p>
          <a:p>
            <a:r>
              <a:rPr lang="en-US" sz="2400" dirty="0">
                <a:latin typeface="Arial" panose="020B0604020202020204" pitchFamily="34" charset="0"/>
                <a:cs typeface="Arial" panose="020B0604020202020204" pitchFamily="34" charset="0"/>
              </a:rPr>
              <a:t>Problems can derive from some techniques used for the therapy of specific lesions: i.e. radiation therapy for medulloblastoma that may cause multiple BCCs.</a:t>
            </a:r>
          </a:p>
          <a:p>
            <a:r>
              <a:rPr lang="en-US" sz="2400" dirty="0">
                <a:latin typeface="Arial" panose="020B0604020202020204" pitchFamily="34" charset="0"/>
                <a:cs typeface="Arial" panose="020B0604020202020204" pitchFamily="34" charset="0"/>
              </a:rPr>
              <a:t>careful follow-up is essential, and co-operation from members of various </a:t>
            </a:r>
            <a:r>
              <a:rPr lang="en-US" sz="2400" dirty="0" err="1">
                <a:latin typeface="Arial" panose="020B0604020202020204" pitchFamily="34" charset="0"/>
                <a:cs typeface="Arial" panose="020B0604020202020204" pitchFamily="34" charset="0"/>
              </a:rPr>
              <a:t>specialities</a:t>
            </a:r>
            <a:r>
              <a:rPr lang="en-US" sz="2400" dirty="0">
                <a:latin typeface="Arial" panose="020B0604020202020204" pitchFamily="34" charset="0"/>
                <a:cs typeface="Arial" panose="020B0604020202020204" pitchFamily="34" charset="0"/>
              </a:rPr>
              <a:t> will ensure optimal treatment and follow-up.</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Since most symptoms of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Gorline</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syndrome begin to appear during childhood and adolescence, the dentist would most likely be the first one to suspect the syndrome since an odontogenic cyst of the jaw might be the first sign.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6414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CD29-AFA2-28BA-90A8-AC2381BE625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53B32A6-FE92-AB3B-3C34-6DB02942A24C}"/>
              </a:ext>
            </a:extLst>
          </p:cNvPr>
          <p:cNvPicPr>
            <a:picLocks noGrp="1" noChangeAspect="1"/>
          </p:cNvPicPr>
          <p:nvPr>
            <p:ph idx="1"/>
          </p:nvPr>
        </p:nvPicPr>
        <p:blipFill>
          <a:blip r:embed="rId2"/>
          <a:stretch>
            <a:fillRect/>
          </a:stretch>
        </p:blipFill>
        <p:spPr>
          <a:xfrm>
            <a:off x="1" y="1"/>
            <a:ext cx="12306924" cy="6858000"/>
          </a:xfrm>
          <a:prstGeom prst="rect">
            <a:avLst/>
          </a:prstGeom>
        </p:spPr>
      </p:pic>
    </p:spTree>
    <p:extLst>
      <p:ext uri="{BB962C8B-B14F-4D97-AF65-F5344CB8AC3E}">
        <p14:creationId xmlns:p14="http://schemas.microsoft.com/office/powerpoint/2010/main" val="347843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62D0-E63C-3DBD-496D-F88DE68956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062C57-5284-C4F6-27F4-7ECC41B7C560}"/>
              </a:ext>
            </a:extLst>
          </p:cNvPr>
          <p:cNvSpPr>
            <a:spLocks noGrp="1"/>
          </p:cNvSpPr>
          <p:nvPr>
            <p:ph idx="1"/>
          </p:nvPr>
        </p:nvSpPr>
        <p:spPr>
          <a:xfrm>
            <a:off x="2589212" y="509666"/>
            <a:ext cx="8915400" cy="5401556"/>
          </a:xfrm>
        </p:spPr>
        <p:txBody>
          <a:bodyPr>
            <a:normAutofit/>
          </a:bodyPr>
          <a:lstStyle/>
          <a:p>
            <a:r>
              <a:rPr lang="en-US" sz="2400" dirty="0" err="1">
                <a:latin typeface="Arial" panose="020B0604020202020204" pitchFamily="34" charset="0"/>
                <a:cs typeface="Arial" panose="020B0604020202020204" pitchFamily="34" charset="0"/>
              </a:rPr>
              <a:t>Gorlin</a:t>
            </a:r>
            <a:r>
              <a:rPr lang="en-US" sz="2400" dirty="0">
                <a:latin typeface="Arial" panose="020B0604020202020204" pitchFamily="34" charset="0"/>
                <a:cs typeface="Arial" panose="020B0604020202020204" pitchFamily="34" charset="0"/>
              </a:rPr>
              <a:t> syndrome, also known  Nevoid basal cell carcinoma syndrome (NBCCS) is a hereditary condition characterized by a wide range of developmental abnormalities and a predisposition to neoplasms.</a:t>
            </a:r>
          </a:p>
          <a:p>
            <a:r>
              <a:rPr lang="en-US" sz="2400" dirty="0">
                <a:latin typeface="Arial" panose="020B0604020202020204" pitchFamily="34" charset="0"/>
                <a:cs typeface="Arial" panose="020B0604020202020204" pitchFamily="34" charset="0"/>
              </a:rPr>
              <a:t>is a rare and autosomal dominant inherited disease, summarized by </a:t>
            </a:r>
            <a:r>
              <a:rPr lang="en-US" sz="2400" dirty="0" err="1">
                <a:latin typeface="Arial" panose="020B0604020202020204" pitchFamily="34" charset="0"/>
                <a:cs typeface="Arial" panose="020B0604020202020204" pitchFamily="34" charset="0"/>
              </a:rPr>
              <a:t>Gorlin</a:t>
            </a:r>
            <a:r>
              <a:rPr lang="en-US" sz="2400" dirty="0">
                <a:latin typeface="Arial" panose="020B0604020202020204" pitchFamily="34" charset="0"/>
                <a:cs typeface="Arial" panose="020B0604020202020204" pitchFamily="34" charset="0"/>
              </a:rPr>
              <a:t> and Goltz in 1960</a:t>
            </a:r>
          </a:p>
          <a:p>
            <a:r>
              <a:rPr lang="en-US" sz="2400" dirty="0">
                <a:latin typeface="Arial" panose="020B0604020202020204" pitchFamily="34" charset="0"/>
                <a:cs typeface="Arial" panose="020B0604020202020204" pitchFamily="34" charset="0"/>
              </a:rPr>
              <a:t>This syndrome existed during Dynastic Egyptian times as shown by findings compatible with the syndrome in mummies dating back to 1,000 </a:t>
            </a:r>
            <a:r>
              <a:rPr lang="en-US" sz="2400" dirty="0" err="1">
                <a:latin typeface="Arial" panose="020B0604020202020204" pitchFamily="34" charset="0"/>
                <a:cs typeface="Arial" panose="020B0604020202020204" pitchFamily="34" charset="0"/>
              </a:rPr>
              <a:t>b.c.</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prevalence varies from 1/57,000 to 1/256,000, with a male-to-female ratio of 1:1.</a:t>
            </a:r>
          </a:p>
          <a:p>
            <a:endParaRPr lang="en-US" dirty="0"/>
          </a:p>
        </p:txBody>
      </p:sp>
    </p:spTree>
    <p:extLst>
      <p:ext uri="{BB962C8B-B14F-4D97-AF65-F5344CB8AC3E}">
        <p14:creationId xmlns:p14="http://schemas.microsoft.com/office/powerpoint/2010/main" val="415687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A2A5-0743-D733-F0E1-1B3FE9C754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F62D53-367E-4B46-CC6E-AB859CA7CC36}"/>
              </a:ext>
            </a:extLst>
          </p:cNvPr>
          <p:cNvSpPr>
            <a:spLocks noGrp="1"/>
          </p:cNvSpPr>
          <p:nvPr>
            <p:ph idx="1"/>
          </p:nvPr>
        </p:nvSpPr>
        <p:spPr>
          <a:xfrm>
            <a:off x="2589212" y="624110"/>
            <a:ext cx="8915400" cy="5287112"/>
          </a:xfrm>
        </p:spPr>
        <p:txBody>
          <a:bodyPr>
            <a:normAutofit/>
          </a:bodyPr>
          <a:lstStyle/>
          <a:p>
            <a:r>
              <a:rPr lang="en-US" sz="2400" dirty="0">
                <a:latin typeface="Arial" panose="020B0604020202020204" pitchFamily="34" charset="0"/>
                <a:cs typeface="Arial" panose="020B0604020202020204" pitchFamily="34" charset="0"/>
              </a:rPr>
              <a:t>It has been found to be caused by a specific gene mutation.</a:t>
            </a:r>
          </a:p>
          <a:p>
            <a:r>
              <a:rPr lang="en-US" sz="2400" dirty="0">
                <a:latin typeface="Arial" panose="020B0604020202020204" pitchFamily="34" charset="0"/>
                <a:cs typeface="Arial" panose="020B0604020202020204" pitchFamily="34" charset="0"/>
              </a:rPr>
              <a:t>Inheritance is autosomal dominant, with complete penetrance but variable expressivity, although approximately 40% of cases represent new mutations. The gene responsible for the disease has been mapped to the long arm of chromosome 9, and the normal product of this gene is thought to act as a tumor suppressor. However, when the tumor suppressor function is altered, malignancies occur. The variety of malformations found in this syndrome suggests that the gene also has an essential role in controlling development of normal tissues.</a:t>
            </a:r>
          </a:p>
          <a:p>
            <a:endParaRPr lang="en-US" dirty="0"/>
          </a:p>
        </p:txBody>
      </p:sp>
    </p:spTree>
    <p:extLst>
      <p:ext uri="{BB962C8B-B14F-4D97-AF65-F5344CB8AC3E}">
        <p14:creationId xmlns:p14="http://schemas.microsoft.com/office/powerpoint/2010/main" val="27890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AA67-D8B4-5337-F326-91E926C5DC86}"/>
              </a:ext>
            </a:extLst>
          </p:cNvPr>
          <p:cNvSpPr>
            <a:spLocks noGrp="1"/>
          </p:cNvSpPr>
          <p:nvPr>
            <p:ph type="title"/>
          </p:nvPr>
        </p:nvSpPr>
        <p:spPr>
          <a:xfrm>
            <a:off x="2592925" y="179882"/>
            <a:ext cx="8911687" cy="1725118"/>
          </a:xfrm>
        </p:spPr>
        <p:txBody>
          <a:bodyPr>
            <a:normAutofit/>
          </a:bodyPr>
          <a:lstStyle/>
          <a:p>
            <a:r>
              <a:rPr lang="en-US" dirty="0"/>
              <a:t>Clinical description</a:t>
            </a:r>
            <a:br>
              <a:rPr lang="en-US" dirty="0"/>
            </a:br>
            <a:endParaRPr lang="en-US" dirty="0"/>
          </a:p>
        </p:txBody>
      </p:sp>
      <p:sp>
        <p:nvSpPr>
          <p:cNvPr id="3" name="Content Placeholder 2">
            <a:extLst>
              <a:ext uri="{FF2B5EF4-FFF2-40B4-BE49-F238E27FC236}">
                <a16:creationId xmlns:a16="http://schemas.microsoft.com/office/drawing/2014/main" id="{513D4C7B-EAE9-A766-A279-A1788D39603E}"/>
              </a:ext>
            </a:extLst>
          </p:cNvPr>
          <p:cNvSpPr>
            <a:spLocks noGrp="1"/>
          </p:cNvSpPr>
          <p:nvPr>
            <p:ph idx="1"/>
          </p:nvPr>
        </p:nvSpPr>
        <p:spPr>
          <a:xfrm>
            <a:off x="1738858" y="1094282"/>
            <a:ext cx="9614941" cy="5082681"/>
          </a:xfrm>
        </p:spPr>
        <p:txBody>
          <a:bodyPr>
            <a:normAutofit lnSpcReduction="10000"/>
          </a:bodyPr>
          <a:lstStyle/>
          <a:p>
            <a:r>
              <a:rPr lang="en-US" sz="2400" dirty="0">
                <a:latin typeface="Arial" panose="020B0604020202020204" pitchFamily="34" charset="0"/>
                <a:cs typeface="Arial" panose="020B0604020202020204" pitchFamily="34" charset="0"/>
              </a:rPr>
              <a:t>Many different signs and symptoms may be associated with this syndrome include</a:t>
            </a:r>
          </a:p>
          <a:p>
            <a:r>
              <a:rPr lang="en-US" sz="2400" dirty="0">
                <a:latin typeface="Arial" panose="020B0604020202020204" pitchFamily="34" charset="0"/>
                <a:cs typeface="Arial" panose="020B0604020202020204" pitchFamily="34" charset="0"/>
              </a:rPr>
              <a:t>basal cell carcinomas (BCCs), which may appear very early </a:t>
            </a:r>
          </a:p>
          <a:p>
            <a:r>
              <a:rPr lang="en-US" sz="2400" dirty="0">
                <a:latin typeface="Arial" panose="020B0604020202020204" pitchFamily="34" charset="0"/>
                <a:cs typeface="Arial" panose="020B0604020202020204" pitchFamily="34" charset="0"/>
              </a:rPr>
              <a:t>odontogenic </a:t>
            </a:r>
            <a:r>
              <a:rPr lang="en-US" sz="2400" dirty="0" err="1">
                <a:latin typeface="Arial" panose="020B0604020202020204" pitchFamily="34" charset="0"/>
                <a:cs typeface="Arial" panose="020B0604020202020204" pitchFamily="34" charset="0"/>
              </a:rPr>
              <a:t>keratocysts</a:t>
            </a:r>
            <a:r>
              <a:rPr lang="en-US" sz="2400" dirty="0">
                <a:latin typeface="Arial" panose="020B0604020202020204" pitchFamily="34" charset="0"/>
                <a:cs typeface="Arial" panose="020B0604020202020204" pitchFamily="34" charset="0"/>
              </a:rPr>
              <a:t> (OKCs) that generally develop in the first, second and third decades.</a:t>
            </a:r>
          </a:p>
          <a:p>
            <a:r>
              <a:rPr lang="en-US" sz="2400" dirty="0">
                <a:latin typeface="Arial" panose="020B0604020202020204" pitchFamily="34" charset="0"/>
                <a:cs typeface="Arial" panose="020B0604020202020204" pitchFamily="34" charset="0"/>
              </a:rPr>
              <a:t>palmar and/or plantar pits.</a:t>
            </a:r>
          </a:p>
          <a:p>
            <a:r>
              <a:rPr lang="en-US" sz="2400" dirty="0">
                <a:latin typeface="Arial" panose="020B0604020202020204" pitchFamily="34" charset="0"/>
                <a:cs typeface="Arial" panose="020B0604020202020204" pitchFamily="34" charset="0"/>
              </a:rPr>
              <a:t>ectopic calcifications of the falx cerebri. </a:t>
            </a:r>
          </a:p>
          <a:p>
            <a:r>
              <a:rPr lang="en-US" sz="2400" dirty="0">
                <a:latin typeface="Arial" panose="020B0604020202020204" pitchFamily="34" charset="0"/>
                <a:cs typeface="Arial" panose="020B0604020202020204" pitchFamily="34" charset="0"/>
              </a:rPr>
              <a:t>Congenital skeletal abnormalities, macrocephaly with frontal bossing, cleft lip and/or palate, and eye anomalies. </a:t>
            </a:r>
          </a:p>
          <a:p>
            <a:r>
              <a:rPr lang="en-US" sz="2400" dirty="0">
                <a:latin typeface="Arial" panose="020B0604020202020204" pitchFamily="34" charset="0"/>
                <a:cs typeface="Arial" panose="020B0604020202020204" pitchFamily="34" charset="0"/>
              </a:rPr>
              <a:t>Various low-frequency neoplasms, such as medulloblastomas, meningiomas, and ovarian and cardiac fibromas have been also reported.</a:t>
            </a:r>
          </a:p>
          <a:p>
            <a:endParaRPr lang="en-US" dirty="0"/>
          </a:p>
        </p:txBody>
      </p:sp>
    </p:spTree>
    <p:extLst>
      <p:ext uri="{BB962C8B-B14F-4D97-AF65-F5344CB8AC3E}">
        <p14:creationId xmlns:p14="http://schemas.microsoft.com/office/powerpoint/2010/main" val="235907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A5E2-8A81-C217-BB5E-B5EA07EE3076}"/>
              </a:ext>
            </a:extLst>
          </p:cNvPr>
          <p:cNvSpPr>
            <a:spLocks noGrp="1"/>
          </p:cNvSpPr>
          <p:nvPr>
            <p:ph type="title"/>
          </p:nvPr>
        </p:nvSpPr>
        <p:spPr>
          <a:xfrm>
            <a:off x="1903752" y="119921"/>
            <a:ext cx="9600860" cy="939097"/>
          </a:xfrm>
        </p:spPr>
        <p:txBody>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Skin</a:t>
            </a:r>
            <a:endParaRPr lang="en-US" dirty="0"/>
          </a:p>
        </p:txBody>
      </p:sp>
      <p:sp>
        <p:nvSpPr>
          <p:cNvPr id="3" name="Content Placeholder 2">
            <a:extLst>
              <a:ext uri="{FF2B5EF4-FFF2-40B4-BE49-F238E27FC236}">
                <a16:creationId xmlns:a16="http://schemas.microsoft.com/office/drawing/2014/main" id="{2D5706F8-3930-B5F3-DA69-DDAF302F60B1}"/>
              </a:ext>
            </a:extLst>
          </p:cNvPr>
          <p:cNvSpPr>
            <a:spLocks noGrp="1"/>
          </p:cNvSpPr>
          <p:nvPr>
            <p:ph sz="half" idx="1"/>
          </p:nvPr>
        </p:nvSpPr>
        <p:spPr>
          <a:xfrm>
            <a:off x="1394085" y="914401"/>
            <a:ext cx="7510074" cy="4884582"/>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Basal cell carcinomas may arise in various stages of the syndrome: most often they appear between puberty and 35 years of age but cases have been reported in 3 or 4 year-old patients in general.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The incidence varies widely among ethnic groups: only about 40% of black patients affected by </a:t>
            </a:r>
            <a:r>
              <a:rPr kumimoji="0" lang="en-US"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cs typeface="Arial" panose="020B0604020202020204" pitchFamily="34" charset="0"/>
              </a:rPr>
              <a:t>gorlin</a:t>
            </a: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syndrome manifest BCCs, while in whites they are reported in up to 90% of cases.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BCCs may vary in number (from a few to literally thousands) and range in size from 1 to 10 mm in diameter. Clinically, they may vary from flesh-colored papules to ulcerating plaques and may be mistaken for skin tags, nevi, or hemangiomas.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There appears to be a relationship with increased sun exposure. and therefore BCCs are most likely to appear on the sun exposed parts of the body, but non-exposed areas may also be involved. The most common locations are the face, the back, and the chest; the waist and extremities are rarely involved</a:t>
            </a:r>
          </a:p>
          <a:p>
            <a:endParaRPr lang="en-US" dirty="0"/>
          </a:p>
        </p:txBody>
      </p:sp>
      <p:pic>
        <p:nvPicPr>
          <p:cNvPr id="5" name="Content Placeholder 4">
            <a:extLst>
              <a:ext uri="{FF2B5EF4-FFF2-40B4-BE49-F238E27FC236}">
                <a16:creationId xmlns:a16="http://schemas.microsoft.com/office/drawing/2014/main" id="{CCB24596-1429-46E4-4B18-5E066BDEB0D8}"/>
              </a:ext>
            </a:extLst>
          </p:cNvPr>
          <p:cNvPicPr>
            <a:picLocks noGrp="1" noChangeAspect="1"/>
          </p:cNvPicPr>
          <p:nvPr>
            <p:ph sz="half" idx="2"/>
          </p:nvPr>
        </p:nvPicPr>
        <p:blipFill>
          <a:blip r:embed="rId2"/>
          <a:stretch>
            <a:fillRect/>
          </a:stretch>
        </p:blipFill>
        <p:spPr>
          <a:xfrm>
            <a:off x="9077928" y="914400"/>
            <a:ext cx="2824262" cy="4542019"/>
          </a:xfrm>
          <a:prstGeom prst="rect">
            <a:avLst/>
          </a:prstGeom>
        </p:spPr>
      </p:pic>
    </p:spTree>
    <p:extLst>
      <p:ext uri="{BB962C8B-B14F-4D97-AF65-F5344CB8AC3E}">
        <p14:creationId xmlns:p14="http://schemas.microsoft.com/office/powerpoint/2010/main" val="109558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DD26-E71A-63CE-F31A-B0E497BF52BB}"/>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Oral cavity</a:t>
            </a:r>
            <a:endParaRPr lang="en-US" dirty="0"/>
          </a:p>
        </p:txBody>
      </p:sp>
      <p:sp>
        <p:nvSpPr>
          <p:cNvPr id="3" name="Content Placeholder 2">
            <a:extLst>
              <a:ext uri="{FF2B5EF4-FFF2-40B4-BE49-F238E27FC236}">
                <a16:creationId xmlns:a16="http://schemas.microsoft.com/office/drawing/2014/main" id="{09F56B86-3B06-0EE1-50D4-B701084CBB26}"/>
              </a:ext>
            </a:extLst>
          </p:cNvPr>
          <p:cNvSpPr>
            <a:spLocks noGrp="1"/>
          </p:cNvSpPr>
          <p:nvPr>
            <p:ph idx="1"/>
          </p:nvPr>
        </p:nvSpPr>
        <p:spPr>
          <a:xfrm>
            <a:off x="2589212" y="1364105"/>
            <a:ext cx="9602788" cy="5036695"/>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Recurrent jaw cysts are the main oral sign, being present in 90% of patients.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These cysts are known as </a:t>
            </a:r>
            <a:r>
              <a:rPr kumimoji="0" lang="en-US"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keratocysts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as they are characterized by a thin external fibrous capsule and an internal lining of keratinized stratified squamous epithelium. </a:t>
            </a:r>
            <a:r>
              <a:rPr kumimoji="0" lang="en-US"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Keratocysts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appear in the tooth bearing areas of the jaws, and are believed to arise from the dental lamina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Cysts may appear in both jaws. In several cases, the first symptom of the syndrome may be an odontogenic </a:t>
            </a:r>
            <a:r>
              <a:rPr kumimoji="0" lang="en-US"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keratocyst</a:t>
            </a: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Odontogenic</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keratocysts</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(OKCs) are the most consistent and representative signs of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gorlin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syndrome in the first and the second decades of life. OKCs are detected in patients under 10 years of age, lesions may start to develop as early as at 7 or 8 years of age and underline the fact that </a:t>
            </a:r>
            <a:r>
              <a:rPr kumimoji="0" lang="en-US"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keratocysts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in patients affected by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gorlin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syndrome arise earlier than those in healthy subjects.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there is continued development of new and recurring cysts until about age 30, when the rate of development tends to decrease. </a:t>
            </a:r>
          </a:p>
          <a:p>
            <a:endParaRPr lang="en-US" dirty="0"/>
          </a:p>
        </p:txBody>
      </p:sp>
    </p:spTree>
    <p:extLst>
      <p:ext uri="{BB962C8B-B14F-4D97-AF65-F5344CB8AC3E}">
        <p14:creationId xmlns:p14="http://schemas.microsoft.com/office/powerpoint/2010/main" val="213393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790F-7A3F-00F9-22D7-49C241833C7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AD10257-AE7E-E8B8-B6B2-D4FE53BD804C}"/>
              </a:ext>
            </a:extLst>
          </p:cNvPr>
          <p:cNvPicPr>
            <a:picLocks noGrp="1" noChangeAspect="1"/>
          </p:cNvPicPr>
          <p:nvPr>
            <p:ph idx="1"/>
          </p:nvPr>
        </p:nvPicPr>
        <p:blipFill>
          <a:blip r:embed="rId2"/>
          <a:stretch>
            <a:fillRect/>
          </a:stretch>
        </p:blipFill>
        <p:spPr>
          <a:xfrm>
            <a:off x="6095999" y="0"/>
            <a:ext cx="6095999" cy="6858000"/>
          </a:xfrm>
          <a:prstGeom prst="rect">
            <a:avLst/>
          </a:prstGeom>
        </p:spPr>
      </p:pic>
      <p:pic>
        <p:nvPicPr>
          <p:cNvPr id="5" name="Picture 4">
            <a:extLst>
              <a:ext uri="{FF2B5EF4-FFF2-40B4-BE49-F238E27FC236}">
                <a16:creationId xmlns:a16="http://schemas.microsoft.com/office/drawing/2014/main" id="{2650DB09-E8AC-9ADE-C214-F06BD4268FD5}"/>
              </a:ext>
            </a:extLst>
          </p:cNvPr>
          <p:cNvPicPr>
            <a:picLocks noChangeAspect="1"/>
          </p:cNvPicPr>
          <p:nvPr/>
        </p:nvPicPr>
        <p:blipFill>
          <a:blip r:embed="rId3"/>
          <a:stretch>
            <a:fillRect/>
          </a:stretch>
        </p:blipFill>
        <p:spPr>
          <a:xfrm>
            <a:off x="0" y="0"/>
            <a:ext cx="6095999" cy="6858000"/>
          </a:xfrm>
          <a:prstGeom prst="rect">
            <a:avLst/>
          </a:prstGeom>
        </p:spPr>
      </p:pic>
    </p:spTree>
    <p:extLst>
      <p:ext uri="{BB962C8B-B14F-4D97-AF65-F5344CB8AC3E}">
        <p14:creationId xmlns:p14="http://schemas.microsoft.com/office/powerpoint/2010/main" val="24335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6925-693C-0D38-D7FD-5AC3EA8A97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34D9F-AAF1-A8AB-B602-7A0DB3E1E50A}"/>
              </a:ext>
            </a:extLst>
          </p:cNvPr>
          <p:cNvSpPr>
            <a:spLocks noGrp="1"/>
          </p:cNvSpPr>
          <p:nvPr>
            <p:ph idx="1"/>
          </p:nvPr>
        </p:nvSpPr>
        <p:spPr>
          <a:xfrm>
            <a:off x="2589212" y="624110"/>
            <a:ext cx="9282998" cy="5287112"/>
          </a:xfrm>
        </p:spPr>
        <p:txBody>
          <a:bodyPr>
            <a:normAutofit fontScale="92500" lnSpcReduction="10000"/>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Most non-</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gorlin</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keratocysts</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are isolated lesions, but in this syndrome the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keratocysts</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are commonly multiple, from 1 to 30, and the average number is 5</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most common site in the mandible is the molar-ramus region (44%), followed by the incisor-canine region (18%).</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 contrast, the majority of maxillary cysts occur in the incisor-canine (15%) and molar-tuberosity (13%) regions. Only a few cysts have been reported in the premolar region.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There may be few symptoms until cysts reach a large size, especially when the ascending ramus is involved. Presentations include swelling and/or displaced, impacted teeth.</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About one-half of patients present with swelling, a quarter with mild pain, and 15% with an unusual taste following rupture of a cyst. Despite these manifestations, jaw fractures almost never occur</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38987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F4A3-7560-CDAD-FD2F-049044F38A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9F9540-4010-08A4-898D-030F923EF32F}"/>
              </a:ext>
            </a:extLst>
          </p:cNvPr>
          <p:cNvSpPr>
            <a:spLocks noGrp="1"/>
          </p:cNvSpPr>
          <p:nvPr>
            <p:ph idx="1"/>
          </p:nvPr>
        </p:nvSpPr>
        <p:spPr>
          <a:xfrm>
            <a:off x="2589212" y="1633928"/>
            <a:ext cx="8915400" cy="4277294"/>
          </a:xfrm>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There have been a few reports of ameloblastoma arising in odontogenic </a:t>
            </a:r>
            <a:r>
              <a:rPr kumimoji="0" lang="en-US" sz="2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keratocysts</a:t>
            </a: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or, rarely, of squamous cell carcinoma.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Other defects may be malocclusion, impacted teeth, mandibular prognathism, dental ectopy or heterotopy, and dental agenesis. Cleft palate and lip are rare (5%)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Recently, a new sign has been described: bilateral hyperplasia of the mandibular coronoid processes.</a:t>
            </a:r>
          </a:p>
          <a:p>
            <a:endParaRPr lang="en-US" dirty="0"/>
          </a:p>
        </p:txBody>
      </p:sp>
    </p:spTree>
    <p:extLst>
      <p:ext uri="{BB962C8B-B14F-4D97-AF65-F5344CB8AC3E}">
        <p14:creationId xmlns:p14="http://schemas.microsoft.com/office/powerpoint/2010/main" val="5627184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2349</TotalTime>
  <Words>1560</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Wingdings 3</vt:lpstr>
      <vt:lpstr>Wisp</vt:lpstr>
      <vt:lpstr>Office Theme</vt:lpstr>
      <vt:lpstr>PowerPoint Presentation</vt:lpstr>
      <vt:lpstr>PowerPoint Presentation</vt:lpstr>
      <vt:lpstr>PowerPoint Presentation</vt:lpstr>
      <vt:lpstr>Clinical description </vt:lpstr>
      <vt:lpstr>Skin</vt:lpstr>
      <vt:lpstr>Oral cavity</vt:lpstr>
      <vt:lpstr>PowerPoint Presentation</vt:lpstr>
      <vt:lpstr>PowerPoint Presentation</vt:lpstr>
      <vt:lpstr>PowerPoint Presentation</vt:lpstr>
      <vt:lpstr>Skeletal system</vt:lpstr>
      <vt:lpstr>PowerPoint Presentation</vt:lpstr>
      <vt:lpstr>Diagnostic methods </vt:lpstr>
      <vt:lpstr>Minor criteria</vt:lpstr>
      <vt:lpstr>Diagnosis</vt:lpstr>
      <vt:lpstr>Management</vt:lpstr>
      <vt:lpstr>PowerPoint Presentation</vt:lpstr>
      <vt:lpstr>Prognosis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 Bahjat</dc:creator>
  <cp:lastModifiedBy>Hussein Bahjat</cp:lastModifiedBy>
  <cp:revision>52</cp:revision>
  <dcterms:created xsi:type="dcterms:W3CDTF">2022-11-07T06:51:26Z</dcterms:created>
  <dcterms:modified xsi:type="dcterms:W3CDTF">2022-11-10T03:16:54Z</dcterms:modified>
</cp:coreProperties>
</file>