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0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</p:sldIdLst>
  <p:sldSz cx="10688638" cy="7562850"/>
  <p:notesSz cx="6888163" cy="10018713"/>
  <p:embeddedFontLst>
    <p:embeddedFont>
      <p:font typeface="Cairo" charset="-78"/>
      <p:regular r:id="rId51"/>
      <p:bold r:id="rId52"/>
    </p:embeddedFont>
    <p:embeddedFont>
      <p:font typeface="Estrangelo Edessa" pitchFamily="66" charset="0"/>
      <p:regular r:id="rId53"/>
    </p:embeddedFont>
    <p:embeddedFont>
      <p:font typeface="Calibri" pitchFamily="34" charset="0"/>
      <p:regular r:id="rId54"/>
      <p:bold r:id="rId55"/>
      <p:italic r:id="rId56"/>
      <p:boldItalic r:id="rId57"/>
    </p:embeddedFont>
    <p:embeddedFont>
      <p:font typeface="Verdana" pitchFamily="34" charset="0"/>
      <p:regular r:id="rId58"/>
      <p:bold r:id="rId59"/>
      <p:italic r:id="rId60"/>
      <p:boldItalic r:id="rId61"/>
    </p:embeddedFont>
    <p:embeddedFont>
      <p:font typeface="Simplified Arabic" pitchFamily="18" charset="-78"/>
      <p:regular r:id="rId62"/>
      <p:bold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 varScale="1">
        <p:scale>
          <a:sx n="62" d="100"/>
          <a:sy n="62" d="100"/>
        </p:scale>
        <p:origin x="-1290" y="-72"/>
      </p:cViewPr>
      <p:guideLst>
        <p:guide orient="horz" pos="2382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61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88988" y="750888"/>
            <a:ext cx="5310187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96591" rIns="96591" bIns="96591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619998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8988" y="750888"/>
            <a:ext cx="5310187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>
          <a:xfrm>
            <a:off x="1595" y="9516038"/>
            <a:ext cx="2984871" cy="500936"/>
          </a:xfrm>
          <a:prstGeom prst="rect">
            <a:avLst/>
          </a:prstGeom>
        </p:spPr>
        <p:txBody>
          <a:bodyPr lIns="96606" tIns="48303" rIns="96606" bIns="48303"/>
          <a:lstStyle/>
          <a:p>
            <a:fld id="{7364282F-A8EF-431B-B746-56FD784589D8}" type="slidenum">
              <a:rPr lang="ar-IQ" smtClean="0"/>
              <a:pPr/>
              <a:t>2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336080" y="1237717"/>
            <a:ext cx="8016479" cy="2632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36080" y="3972247"/>
            <a:ext cx="8016479" cy="182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734844" y="402652"/>
            <a:ext cx="9218950" cy="146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945040" y="-196937"/>
            <a:ext cx="4798559" cy="921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596842" y="2454866"/>
            <a:ext cx="6409166" cy="230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920563" y="216932"/>
            <a:ext cx="6409166" cy="678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71466" y="336128"/>
            <a:ext cx="9352558" cy="13410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2903" y="1932728"/>
            <a:ext cx="4594059" cy="22688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21402" y="1932728"/>
            <a:ext cx="4594059" cy="22688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62903" y="4369647"/>
            <a:ext cx="4594059" cy="22688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1402" y="4369647"/>
            <a:ext cx="4594059" cy="22688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12576" y="6887095"/>
            <a:ext cx="2315872" cy="525198"/>
          </a:xfrm>
        </p:spPr>
        <p:txBody>
          <a:bodyPr/>
          <a:lstStyle>
            <a:lvl1pPr>
              <a:defRPr/>
            </a:lvl1pPr>
          </a:lstStyle>
          <a:p>
            <a:fld id="{088A4039-0F22-45AD-85C9-5803563B8159}" type="datetime5">
              <a:rPr lang="en-US">
                <a:solidFill>
                  <a:srgbClr val="000000"/>
                </a:solidFill>
              </a:rPr>
              <a:pPr/>
              <a:t>7-Mar-21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1952" y="6887095"/>
            <a:ext cx="3384735" cy="525198"/>
          </a:xfrm>
        </p:spPr>
        <p:txBody>
          <a:bodyPr/>
          <a:lstStyle>
            <a:lvl1pPr>
              <a:defRPr/>
            </a:lvl1pPr>
          </a:lstStyle>
          <a:p>
            <a:r>
              <a:rPr lang="ar-SA">
                <a:solidFill>
                  <a:srgbClr val="000000"/>
                </a:solidFill>
              </a:rPr>
              <a:t>برنامج حماة المستقبل-كردستان العراق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60190" y="6887095"/>
            <a:ext cx="2315872" cy="525198"/>
          </a:xfrm>
        </p:spPr>
        <p:txBody>
          <a:bodyPr/>
          <a:lstStyle>
            <a:lvl1pPr>
              <a:defRPr/>
            </a:lvl1pPr>
          </a:lstStyle>
          <a:p>
            <a:fld id="{2F200BA4-D1E8-4F05-AC7B-BB7F61A4FDC7}" type="slidenum">
              <a:rPr lang="ar-EG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6353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34844" y="402652"/>
            <a:ext cx="9218950" cy="146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734844" y="2013259"/>
            <a:ext cx="9218950" cy="479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9277" y="1885462"/>
            <a:ext cx="9218950" cy="314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9277" y="5061158"/>
            <a:ext cx="9218950" cy="1654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34844" y="402652"/>
            <a:ext cx="9218950" cy="146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734844" y="2013259"/>
            <a:ext cx="4542671" cy="479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5411123" y="2013259"/>
            <a:ext cx="4542671" cy="479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36236" y="402652"/>
            <a:ext cx="9218950" cy="146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736237" y="1853949"/>
            <a:ext cx="4521794" cy="90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736237" y="2762541"/>
            <a:ext cx="4521794" cy="4063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5411123" y="1853949"/>
            <a:ext cx="4544063" cy="90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5411123" y="2762541"/>
            <a:ext cx="4544063" cy="4063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734844" y="402652"/>
            <a:ext cx="9218950" cy="146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736236" y="504190"/>
            <a:ext cx="3447364" cy="176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544063" y="1088911"/>
            <a:ext cx="5411123" cy="537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736236" y="2268855"/>
            <a:ext cx="3447364" cy="4203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736236" y="504190"/>
            <a:ext cx="3447364" cy="176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4544063" y="1088911"/>
            <a:ext cx="5411123" cy="537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736236" y="2268855"/>
            <a:ext cx="3447364" cy="4203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34844" y="402652"/>
            <a:ext cx="9218950" cy="146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4844" y="2013259"/>
            <a:ext cx="9218950" cy="479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2677319" y="3130680"/>
            <a:ext cx="5410200" cy="71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accent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6415889" y="5567375"/>
            <a:ext cx="3996930" cy="903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ar-IQ" sz="4800" b="1" dirty="0" smtClean="0">
                <a:solidFill>
                  <a:srgbClr val="7030A0"/>
                </a:solidFill>
                <a:latin typeface="Estrangelo Edessa" pitchFamily="66" charset="0"/>
                <a:ea typeface="Cairo"/>
                <a:cs typeface="Estrangelo Edessa" pitchFamily="66" charset="0"/>
                <a:sym typeface="Cairo"/>
              </a:rPr>
              <a:t>أ. د. أركان سعيد خطاب .</a:t>
            </a:r>
            <a:endParaRPr sz="4800" b="1" dirty="0">
              <a:solidFill>
                <a:srgbClr val="7030A0"/>
              </a:solidFill>
              <a:latin typeface="Estrangelo Edessa" pitchFamily="66" charset="0"/>
              <a:ea typeface="Cairo"/>
              <a:cs typeface="Estrangelo Edessa" pitchFamily="66" charset="0"/>
              <a:sym typeface="Cairo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701245" y="3424235"/>
            <a:ext cx="66543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400" b="1" dirty="0" smtClean="0">
                <a:solidFill>
                  <a:srgbClr val="FF0000"/>
                </a:solidFill>
              </a:rPr>
              <a:t>قوانين التدريب والتدريس الاحترافي</a:t>
            </a:r>
            <a:endParaRPr lang="ar-IQ" sz="4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6629770"/>
          </a:xfrm>
          <a:solidFill>
            <a:schemeClr val="bg1"/>
          </a:solidFill>
        </p:spPr>
        <p:txBody>
          <a:bodyPr/>
          <a:lstStyle/>
          <a:p>
            <a:pPr algn="r"/>
            <a:r>
              <a:rPr lang="ar-SA" sz="4800" dirty="0" smtClean="0"/>
              <a:t>قوانين ما قبل البداية</a:t>
            </a:r>
            <a:br>
              <a:rPr lang="ar-SA" sz="4800" dirty="0" smtClean="0"/>
            </a:br>
            <a:r>
              <a:rPr lang="ar-SA" sz="4800" dirty="0" smtClean="0"/>
              <a:t>1- الأمور الإدارية التنظيمية</a:t>
            </a:r>
            <a:br>
              <a:rPr lang="ar-SA" sz="4800" dirty="0" smtClean="0"/>
            </a:br>
            <a:r>
              <a:rPr lang="ar-SA" sz="4800" dirty="0" smtClean="0"/>
              <a:t>2- بطاقات التعريف بالمشاركين</a:t>
            </a:r>
            <a:br>
              <a:rPr lang="ar-SA" sz="4800" dirty="0" smtClean="0"/>
            </a:br>
            <a:r>
              <a:rPr lang="ar-SA" sz="4800" dirty="0" smtClean="0"/>
              <a:t>3- الورقات الثلاث (أهم ما تعلمت , مواقع ومراجع مهمة ,طرق تدريبية مبدعة )</a:t>
            </a:r>
            <a:br>
              <a:rPr lang="ar-SA" sz="4800" dirty="0" smtClean="0"/>
            </a:br>
            <a:r>
              <a:rPr lang="ar-SA" sz="4800" dirty="0" smtClean="0"/>
              <a:t/>
            </a:r>
            <a:br>
              <a:rPr lang="ar-SA" sz="4800" dirty="0" smtClean="0"/>
            </a:br>
            <a:endParaRPr lang="ar-IQ" sz="4800" dirty="0"/>
          </a:p>
        </p:txBody>
      </p:sp>
    </p:spTree>
    <p:extLst>
      <p:ext uri="{BB962C8B-B14F-4D97-AF65-F5344CB8AC3E}">
        <p14:creationId xmlns="" xmlns:p14="http://schemas.microsoft.com/office/powerpoint/2010/main" val="406619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5841967"/>
          </a:xfr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ar-SA" dirty="0" smtClean="0"/>
              <a:t>قوانين تحريك الدوافع</a:t>
            </a:r>
            <a:br>
              <a:rPr lang="ar-SA" dirty="0" smtClean="0"/>
            </a:br>
            <a:r>
              <a:rPr lang="ar-SA" dirty="0" smtClean="0"/>
              <a:t>1- وضع الحاجة والفائدة</a:t>
            </a:r>
            <a:br>
              <a:rPr lang="ar-SA" dirty="0" smtClean="0"/>
            </a:br>
            <a:r>
              <a:rPr lang="ar-SA" dirty="0" smtClean="0"/>
              <a:t>2- نم شعورهم بالمسؤولية</a:t>
            </a:r>
            <a:br>
              <a:rPr lang="ar-SA" dirty="0" smtClean="0"/>
            </a:br>
            <a:r>
              <a:rPr lang="ar-SA" dirty="0" smtClean="0"/>
              <a:t>3-الربط بالحياة اليومية</a:t>
            </a:r>
            <a:br>
              <a:rPr lang="ar-SA" dirty="0" smtClean="0"/>
            </a:br>
            <a:r>
              <a:rPr lang="ar-SA" dirty="0" smtClean="0"/>
              <a:t>4- </a:t>
            </a:r>
            <a:r>
              <a:rPr lang="ar-SA" dirty="0" err="1" smtClean="0"/>
              <a:t>اذاحصلت</a:t>
            </a:r>
            <a:r>
              <a:rPr lang="ar-SA" dirty="0" smtClean="0"/>
              <a:t> الألفة رفعت الكلفة</a:t>
            </a:r>
            <a:br>
              <a:rPr lang="ar-SA" dirty="0" smtClean="0"/>
            </a:br>
            <a:r>
              <a:rPr lang="ar-SA" dirty="0" smtClean="0"/>
              <a:t>5- كن متحمسا</a:t>
            </a:r>
            <a:br>
              <a:rPr lang="ar-SA" dirty="0" smtClean="0"/>
            </a:br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349514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4432" y="302864"/>
            <a:ext cx="9619774" cy="6866111"/>
          </a:xfr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ar-SA" dirty="0" smtClean="0"/>
              <a:t>قوانين شعور المتدربين</a:t>
            </a:r>
            <a:br>
              <a:rPr lang="ar-SA" dirty="0" smtClean="0"/>
            </a:br>
            <a:r>
              <a:rPr lang="ar-SA" dirty="0" smtClean="0"/>
              <a:t>(قد ينسون ماذا قلت , لكنهم لن ينسوا كيف جعلتهم يشعرون) </a:t>
            </a:r>
            <a:r>
              <a:rPr lang="ar-SA" sz="2700" dirty="0" smtClean="0"/>
              <a:t>كارل </a:t>
            </a:r>
            <a:r>
              <a:rPr lang="ar-SA" sz="2700" dirty="0" err="1" smtClean="0"/>
              <a:t>بوشنر</a:t>
            </a:r>
            <a:r>
              <a:rPr lang="ar-SA" sz="2700" dirty="0" smtClean="0"/>
              <a:t/>
            </a:r>
            <a:br>
              <a:rPr lang="ar-SA" sz="2700" dirty="0" smtClean="0"/>
            </a:br>
            <a:r>
              <a:rPr lang="ar-SA" dirty="0" smtClean="0"/>
              <a:t>1- القصاص الماهر</a:t>
            </a:r>
            <a:br>
              <a:rPr lang="ar-SA" dirty="0" smtClean="0"/>
            </a:br>
            <a:r>
              <a:rPr lang="ar-SA" dirty="0" smtClean="0"/>
              <a:t>2- الانطباع </a:t>
            </a:r>
            <a:r>
              <a:rPr lang="ar-SA" dirty="0" err="1" smtClean="0"/>
              <a:t>الاول</a:t>
            </a:r>
            <a:r>
              <a:rPr lang="ar-SA" dirty="0" smtClean="0"/>
              <a:t> </a:t>
            </a:r>
            <a:br>
              <a:rPr lang="ar-SA" dirty="0" smtClean="0"/>
            </a:br>
            <a:r>
              <a:rPr lang="ar-SA" dirty="0" smtClean="0"/>
              <a:t>3- قانون حل المشكلات</a:t>
            </a:r>
            <a:br>
              <a:rPr lang="ar-SA" dirty="0" smtClean="0"/>
            </a:br>
            <a:r>
              <a:rPr lang="ar-SA" dirty="0" smtClean="0"/>
              <a:t>4- مشاعر الناس </a:t>
            </a:r>
            <a:r>
              <a:rPr lang="ar-SA" dirty="0" err="1" smtClean="0"/>
              <a:t>تتاثر</a:t>
            </a:r>
            <a:r>
              <a:rPr lang="ar-SA" dirty="0" smtClean="0"/>
              <a:t> بمشاعرك</a:t>
            </a:r>
            <a:br>
              <a:rPr lang="ar-SA" dirty="0" smtClean="0"/>
            </a:br>
            <a:r>
              <a:rPr lang="ar-SA" dirty="0" smtClean="0"/>
              <a:t>5- أعط الناس الشعور بأنهم أصحاب القرار</a:t>
            </a:r>
            <a:br>
              <a:rPr lang="ar-SA" dirty="0" smtClean="0"/>
            </a:br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106231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6235869"/>
          </a:xfr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ar-SA" sz="5400" dirty="0" smtClean="0"/>
              <a:t>قوانين التحفيز </a:t>
            </a:r>
            <a:br>
              <a:rPr lang="ar-SA" sz="5400" dirty="0" smtClean="0"/>
            </a:br>
            <a:r>
              <a:rPr lang="ar-SA" sz="5400" dirty="0" smtClean="0"/>
              <a:t>التحفيز : هو تحريك الناس ذاتيا نحو الهدف</a:t>
            </a:r>
            <a:br>
              <a:rPr lang="ar-SA" sz="5400" dirty="0" smtClean="0"/>
            </a:br>
            <a:r>
              <a:rPr lang="ar-SA" sz="5400" dirty="0" smtClean="0"/>
              <a:t>1- الحماس يزداد عند الاقتراب من الهدف</a:t>
            </a:r>
            <a:br>
              <a:rPr lang="ar-SA" sz="5400" dirty="0" smtClean="0"/>
            </a:br>
            <a:r>
              <a:rPr lang="ar-SA" sz="5400" dirty="0" smtClean="0"/>
              <a:t>2- قانون المكافآت</a:t>
            </a:r>
            <a:br>
              <a:rPr lang="ar-SA" sz="5400" dirty="0" smtClean="0"/>
            </a:br>
            <a:r>
              <a:rPr lang="ar-IQ" sz="5400" dirty="0" smtClean="0"/>
              <a:t>3</a:t>
            </a:r>
            <a:r>
              <a:rPr lang="ar-SA" sz="5400" dirty="0" smtClean="0"/>
              <a:t>- خلق روح التنافس</a:t>
            </a:r>
            <a:br>
              <a:rPr lang="ar-SA" sz="5400" dirty="0" smtClean="0"/>
            </a:br>
            <a:r>
              <a:rPr lang="ar-SA" sz="5400" dirty="0" smtClean="0"/>
              <a:t/>
            </a:r>
            <a:br>
              <a:rPr lang="ar-SA" sz="5400" dirty="0" smtClean="0"/>
            </a:br>
            <a:endParaRPr lang="ar-IQ" sz="5400" dirty="0"/>
          </a:p>
        </p:txBody>
      </p:sp>
    </p:spTree>
    <p:extLst>
      <p:ext uri="{BB962C8B-B14F-4D97-AF65-F5344CB8AC3E}">
        <p14:creationId xmlns="" xmlns:p14="http://schemas.microsoft.com/office/powerpoint/2010/main" val="318014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4432" y="781028"/>
            <a:ext cx="9619774" cy="5715041"/>
          </a:xfr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ar-SA" dirty="0" smtClean="0"/>
              <a:t>قوانين التركيز وشد الانتباه</a:t>
            </a:r>
            <a:br>
              <a:rPr lang="ar-SA" dirty="0" smtClean="0"/>
            </a:br>
            <a:r>
              <a:rPr lang="ar-SA" dirty="0" smtClean="0"/>
              <a:t>1- من 7- 10 دقائق تواصل الحضور مع المدرب</a:t>
            </a:r>
            <a:br>
              <a:rPr lang="ar-SA" dirty="0" smtClean="0"/>
            </a:br>
            <a:r>
              <a:rPr lang="ar-SA" dirty="0" smtClean="0"/>
              <a:t>2- العقل يسرح 30% من الوقت في الأعمال الاعتيادية</a:t>
            </a:r>
            <a:br>
              <a:rPr lang="ar-SA" dirty="0" smtClean="0"/>
            </a:br>
            <a:r>
              <a:rPr lang="ar-SA" dirty="0" smtClean="0"/>
              <a:t>3- الأمثلة والتشبيهات</a:t>
            </a:r>
            <a:br>
              <a:rPr lang="ar-SA" dirty="0" smtClean="0"/>
            </a:br>
            <a:r>
              <a:rPr lang="ar-SA" dirty="0" smtClean="0"/>
              <a:t>4- التصور الشامل للدورة</a:t>
            </a:r>
            <a:br>
              <a:rPr lang="ar-SA" dirty="0" smtClean="0"/>
            </a:br>
            <a:r>
              <a:rPr lang="ar-SA" dirty="0" smtClean="0"/>
              <a:t>5- استعمل الأسئلة</a:t>
            </a:r>
            <a:br>
              <a:rPr lang="ar-SA" dirty="0" smtClean="0"/>
            </a:br>
            <a:r>
              <a:rPr lang="ar-SA" dirty="0" smtClean="0"/>
              <a:t>6- جمل تحفيزية </a:t>
            </a:r>
            <a:r>
              <a:rPr lang="ar-SA" dirty="0" err="1" smtClean="0"/>
              <a:t>واستثارية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>7-</a:t>
            </a:r>
            <a:r>
              <a:rPr lang="ar-SA" dirty="0" err="1" smtClean="0"/>
              <a:t>الاحصائيات</a:t>
            </a:r>
            <a:r>
              <a:rPr lang="ar-SA" dirty="0" smtClean="0"/>
              <a:t> الصادمة</a:t>
            </a:r>
            <a:br>
              <a:rPr lang="ar-SA" dirty="0" smtClean="0"/>
            </a:br>
            <a:r>
              <a:rPr lang="ar-SA" dirty="0" smtClean="0"/>
              <a:t>8- المساعدات المرئية  </a:t>
            </a:r>
            <a:br>
              <a:rPr lang="ar-SA" dirty="0" smtClean="0"/>
            </a:br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15375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4432" y="709591"/>
            <a:ext cx="9619774" cy="607223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r"/>
            <a:r>
              <a:rPr lang="ar-SA" dirty="0" smtClean="0"/>
              <a:t>قوانين الإلقاء الاحترافي</a:t>
            </a:r>
            <a:br>
              <a:rPr lang="ar-SA" dirty="0" smtClean="0"/>
            </a:br>
            <a:r>
              <a:rPr lang="ar-SA" dirty="0" smtClean="0"/>
              <a:t>1-التفرغ للعمل في التدريب</a:t>
            </a:r>
            <a:br>
              <a:rPr lang="ar-SA" dirty="0" smtClean="0"/>
            </a:br>
            <a:r>
              <a:rPr lang="ar-SA" dirty="0" smtClean="0"/>
              <a:t>2- الحماس</a:t>
            </a:r>
            <a:br>
              <a:rPr lang="ar-SA" dirty="0" smtClean="0"/>
            </a:br>
            <a:r>
              <a:rPr lang="ar-SA" dirty="0" smtClean="0"/>
              <a:t>3- الأمانة العلمية</a:t>
            </a:r>
            <a:br>
              <a:rPr lang="ar-SA" dirty="0" smtClean="0"/>
            </a:br>
            <a:r>
              <a:rPr lang="ar-SA" dirty="0" smtClean="0"/>
              <a:t>4- مهارات الاتصال</a:t>
            </a:r>
            <a:br>
              <a:rPr lang="ar-SA" dirty="0" smtClean="0"/>
            </a:br>
            <a:r>
              <a:rPr lang="ar-SA" dirty="0" smtClean="0"/>
              <a:t>5-اللطف والأدب</a:t>
            </a:r>
            <a:br>
              <a:rPr lang="ar-SA" dirty="0" smtClean="0"/>
            </a:br>
            <a:r>
              <a:rPr lang="ar-SA" dirty="0" smtClean="0"/>
              <a:t>6- الإبداع في الإعداد للمحاضرة</a:t>
            </a:r>
            <a:br>
              <a:rPr lang="ar-SA" dirty="0" smtClean="0"/>
            </a:br>
            <a:r>
              <a:rPr lang="ar-SA" dirty="0" smtClean="0"/>
              <a:t>7- نوع سرعتك ,غير نبرتك , تكلم بوضوح</a:t>
            </a:r>
            <a:br>
              <a:rPr lang="ar-SA" dirty="0" smtClean="0"/>
            </a:br>
            <a:r>
              <a:rPr lang="ar-SA" dirty="0" smtClean="0"/>
              <a:t>8- شكل انفعالاتك , </a:t>
            </a:r>
            <a:r>
              <a:rPr lang="ar-SA" dirty="0" err="1" smtClean="0"/>
              <a:t>لاتقلد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>9- التواصل البصري الصحيح</a:t>
            </a:r>
            <a:br>
              <a:rPr lang="ar-SA" dirty="0" smtClean="0"/>
            </a:br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16051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7936" y="709591"/>
            <a:ext cx="8639982" cy="857256"/>
          </a:xfrm>
        </p:spPr>
        <p:txBody>
          <a:bodyPr>
            <a:normAutofit fontScale="90000"/>
          </a:bodyPr>
          <a:lstStyle/>
          <a:p>
            <a:pPr algn="r" rtl="1" eaLnBrk="1" hangingPunct="1"/>
            <a:r>
              <a:rPr lang="ar-SA" sz="4600" dirty="0" smtClean="0">
                <a:latin typeface="Verdana" pitchFamily="34" charset="0"/>
              </a:rPr>
              <a:t>أيها المدرب المبدع </a:t>
            </a:r>
            <a:r>
              <a:rPr lang="ar-IQ" sz="4600" dirty="0" smtClean="0">
                <a:latin typeface="Verdana" pitchFamily="34" charset="0"/>
              </a:rPr>
              <a:t>اجعل طلابك:</a:t>
            </a:r>
            <a:r>
              <a:rPr lang="en-US" dirty="0" smtClean="0">
                <a:solidFill>
                  <a:schemeClr val="accent2"/>
                </a:solidFill>
                <a:latin typeface="Verdana" pitchFamily="34" charset="0"/>
              </a:rPr>
              <a:t/>
            </a:r>
            <a:br>
              <a:rPr lang="en-US" dirty="0" smtClean="0">
                <a:solidFill>
                  <a:schemeClr val="accent2"/>
                </a:solidFill>
                <a:latin typeface="Verdana" pitchFamily="34" charset="0"/>
              </a:rPr>
            </a:br>
            <a:endParaRPr lang="en-US" dirty="0" smtClean="0"/>
          </a:p>
        </p:txBody>
      </p:sp>
      <p:sp>
        <p:nvSpPr>
          <p:cNvPr id="2150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2268855"/>
            <a:ext cx="9619774" cy="4285615"/>
            <a:chOff x="-96" y="1296"/>
            <a:chExt cx="5184" cy="2448"/>
          </a:xfrm>
        </p:grpSpPr>
        <p:sp>
          <p:nvSpPr>
            <p:cNvPr id="74756" name="Freeform 4"/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22" name="Oval 5"/>
            <p:cNvSpPr>
              <a:spLocks noChangeArrowheads="1"/>
            </p:cNvSpPr>
            <p:nvPr/>
          </p:nvSpPr>
          <p:spPr bwMode="auto">
            <a:xfrm rot="-1543677">
              <a:off x="2736" y="1728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3" name="Oval 6"/>
            <p:cNvSpPr>
              <a:spLocks noChangeArrowheads="1"/>
            </p:cNvSpPr>
            <p:nvPr/>
          </p:nvSpPr>
          <p:spPr bwMode="auto">
            <a:xfrm rot="-1543677">
              <a:off x="4416" y="182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4" name="Oval 7"/>
            <p:cNvSpPr>
              <a:spLocks noChangeArrowheads="1"/>
            </p:cNvSpPr>
            <p:nvPr/>
          </p:nvSpPr>
          <p:spPr bwMode="auto">
            <a:xfrm rot="-1543677">
              <a:off x="1824" y="350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5" name="Oval 8"/>
            <p:cNvSpPr>
              <a:spLocks noChangeArrowheads="1"/>
            </p:cNvSpPr>
            <p:nvPr/>
          </p:nvSpPr>
          <p:spPr bwMode="auto">
            <a:xfrm rot="-1543677">
              <a:off x="3456" y="3120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6" name="Oval 9"/>
            <p:cNvSpPr>
              <a:spLocks noChangeArrowheads="1"/>
            </p:cNvSpPr>
            <p:nvPr/>
          </p:nvSpPr>
          <p:spPr bwMode="auto">
            <a:xfrm rot="-1543677">
              <a:off x="1296" y="2592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2" name="Oval 10"/>
            <p:cNvSpPr>
              <a:spLocks noChangeArrowheads="1"/>
            </p:cNvSpPr>
            <p:nvPr/>
          </p:nvSpPr>
          <p:spPr bwMode="gray">
            <a:xfrm>
              <a:off x="2400" y="1296"/>
              <a:ext cx="720" cy="69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763" name="Oval 11"/>
            <p:cNvSpPr>
              <a:spLocks noChangeArrowheads="1"/>
            </p:cNvSpPr>
            <p:nvPr/>
          </p:nvSpPr>
          <p:spPr bwMode="gray">
            <a:xfrm>
              <a:off x="999" y="2126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764" name="Oval 12"/>
            <p:cNvSpPr>
              <a:spLocks noChangeArrowheads="1"/>
            </p:cNvSpPr>
            <p:nvPr/>
          </p:nvSpPr>
          <p:spPr bwMode="gray">
            <a:xfrm>
              <a:off x="1493" y="3050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765" name="Oval 13"/>
            <p:cNvSpPr>
              <a:spLocks noChangeArrowheads="1"/>
            </p:cNvSpPr>
            <p:nvPr/>
          </p:nvSpPr>
          <p:spPr bwMode="gray">
            <a:xfrm>
              <a:off x="3048" y="2707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766" name="Oval 14"/>
            <p:cNvSpPr>
              <a:spLocks noChangeArrowheads="1"/>
            </p:cNvSpPr>
            <p:nvPr/>
          </p:nvSpPr>
          <p:spPr bwMode="gray">
            <a:xfrm>
              <a:off x="4072" y="1420"/>
              <a:ext cx="680" cy="69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b="1">
                <a:cs typeface="+mn-cs"/>
              </a:endParaRPr>
            </a:p>
          </p:txBody>
        </p:sp>
        <p:sp>
          <p:nvSpPr>
            <p:cNvPr id="34832" name="Text Box 15"/>
            <p:cNvSpPr txBox="1">
              <a:spLocks noChangeArrowheads="1"/>
            </p:cNvSpPr>
            <p:nvPr/>
          </p:nvSpPr>
          <p:spPr bwMode="white">
            <a:xfrm>
              <a:off x="912" y="2304"/>
              <a:ext cx="808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ar-SA" sz="3200" b="1" dirty="0">
                  <a:solidFill>
                    <a:schemeClr val="bg1"/>
                  </a:solidFill>
                  <a:latin typeface="Verdana" pitchFamily="34" charset="0"/>
                </a:rPr>
                <a:t>يتصورون</a:t>
              </a:r>
              <a:endParaRPr lang="en-US" sz="32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4833" name="Text Box 16"/>
            <p:cNvSpPr txBox="1">
              <a:spLocks noChangeArrowheads="1"/>
            </p:cNvSpPr>
            <p:nvPr/>
          </p:nvSpPr>
          <p:spPr bwMode="white">
            <a:xfrm>
              <a:off x="2400" y="1440"/>
              <a:ext cx="669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ar-SA" sz="3200" b="1" dirty="0">
                  <a:solidFill>
                    <a:schemeClr val="bg1"/>
                  </a:solidFill>
                  <a:latin typeface="Verdana" pitchFamily="34" charset="0"/>
                </a:rPr>
                <a:t>يتخيلون</a:t>
              </a:r>
              <a:endParaRPr lang="en-US" sz="32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4834" name="Text Box 17"/>
            <p:cNvSpPr txBox="1">
              <a:spLocks noChangeArrowheads="1"/>
            </p:cNvSpPr>
            <p:nvPr/>
          </p:nvSpPr>
          <p:spPr bwMode="white">
            <a:xfrm>
              <a:off x="4080" y="1584"/>
              <a:ext cx="637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ar-SA" sz="3200" b="1" dirty="0">
                  <a:solidFill>
                    <a:schemeClr val="bg1"/>
                  </a:solidFill>
                  <a:latin typeface="Verdana" pitchFamily="34" charset="0"/>
                </a:rPr>
                <a:t>يبدعون</a:t>
              </a:r>
              <a:endParaRPr lang="en-US" sz="32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4835" name="Text Box 18"/>
            <p:cNvSpPr txBox="1">
              <a:spLocks noChangeArrowheads="1"/>
            </p:cNvSpPr>
            <p:nvPr/>
          </p:nvSpPr>
          <p:spPr bwMode="white">
            <a:xfrm>
              <a:off x="3072" y="2880"/>
              <a:ext cx="652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ar-SA" sz="3200" b="1" dirty="0">
                  <a:solidFill>
                    <a:schemeClr val="bg1"/>
                  </a:solidFill>
                  <a:latin typeface="Verdana" pitchFamily="34" charset="0"/>
                </a:rPr>
                <a:t>يجربون</a:t>
              </a:r>
              <a:endParaRPr lang="en-US" sz="32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4836" name="Text Box 19"/>
            <p:cNvSpPr txBox="1">
              <a:spLocks noChangeArrowheads="1"/>
            </p:cNvSpPr>
            <p:nvPr/>
          </p:nvSpPr>
          <p:spPr bwMode="white">
            <a:xfrm>
              <a:off x="1536" y="3216"/>
              <a:ext cx="616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ar-SA" sz="3200" b="1" dirty="0">
                  <a:solidFill>
                    <a:schemeClr val="bg1"/>
                  </a:solidFill>
                  <a:latin typeface="Verdana" pitchFamily="34" charset="0"/>
                </a:rPr>
                <a:t>يعبرون</a:t>
              </a:r>
              <a:endParaRPr lang="en-US" sz="32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4837" name="Text Box 20"/>
            <p:cNvSpPr txBox="1">
              <a:spLocks noChangeArrowheads="1"/>
            </p:cNvSpPr>
            <p:nvPr/>
          </p:nvSpPr>
          <p:spPr bwMode="auto">
            <a:xfrm>
              <a:off x="2256" y="2208"/>
              <a:ext cx="1452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US" sz="5000" b="1" dirty="0">
                <a:solidFill>
                  <a:srgbClr val="FF0000"/>
                </a:solidFill>
              </a:endParaRPr>
            </a:p>
          </p:txBody>
        </p:sp>
        <p:sp>
          <p:nvSpPr>
            <p:cNvPr id="34840" name="Text Box 23"/>
            <p:cNvSpPr txBox="1">
              <a:spLocks noChangeArrowheads="1"/>
            </p:cNvSpPr>
            <p:nvPr/>
          </p:nvSpPr>
          <p:spPr bwMode="auto">
            <a:xfrm>
              <a:off x="-96" y="1440"/>
              <a:ext cx="235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endParaRPr lang="en-US" sz="3600" b="1" dirty="0">
                <a:solidFill>
                  <a:schemeClr val="accent2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srgbClr val="000000"/>
                </a:solidFill>
              </a:rPr>
              <a:t>برنامج حماة المستقبل-كردستان العراق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FDEB-3A34-4338-8FF5-6B0B00F8A633}" type="slidenum">
              <a:rPr lang="ar-EG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52834" name="Text Box 2"/>
          <p:cNvSpPr txBox="1">
            <a:spLocks noChangeArrowheads="1"/>
          </p:cNvSpPr>
          <p:nvPr/>
        </p:nvSpPr>
        <p:spPr bwMode="auto">
          <a:xfrm>
            <a:off x="0" y="84031"/>
            <a:ext cx="10688638" cy="178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AE" sz="10900" b="1" dirty="0">
                <a:solidFill>
                  <a:srgbClr val="A50021"/>
                </a:solidFill>
                <a:latin typeface="Arial" charset="0"/>
              </a:rPr>
              <a:t>وتــذكّــــــر</a:t>
            </a:r>
            <a:endParaRPr lang="en-US" sz="10900" b="1" dirty="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2552835" name="Text Box 3"/>
          <p:cNvSpPr txBox="1">
            <a:spLocks noChangeArrowheads="1"/>
          </p:cNvSpPr>
          <p:nvPr/>
        </p:nvSpPr>
        <p:spPr bwMode="auto">
          <a:xfrm>
            <a:off x="0" y="1932732"/>
            <a:ext cx="10688638" cy="81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ar-AE" sz="4600" b="1" dirty="0">
                <a:solidFill>
                  <a:srgbClr val="000099"/>
                </a:solidFill>
                <a:latin typeface="Arial" charset="0"/>
                <a:cs typeface="Simplified Arabic" pitchFamily="2" charset="-78"/>
              </a:rPr>
              <a:t> أن التحضير يعني الاجتهاد في  التفكير ...</a:t>
            </a:r>
            <a:endParaRPr lang="en-US" sz="4600" b="1" dirty="0">
              <a:solidFill>
                <a:srgbClr val="000099"/>
              </a:solidFill>
              <a:latin typeface="Arial" charset="0"/>
              <a:cs typeface="Simplified Arabic" pitchFamily="2" charset="-78"/>
            </a:endParaRPr>
          </a:p>
        </p:txBody>
      </p:sp>
      <p:sp>
        <p:nvSpPr>
          <p:cNvPr id="2552836" name="Text Box 4"/>
          <p:cNvSpPr txBox="1">
            <a:spLocks noChangeArrowheads="1"/>
          </p:cNvSpPr>
          <p:nvPr/>
        </p:nvSpPr>
        <p:spPr bwMode="auto">
          <a:xfrm>
            <a:off x="7214831" y="2689017"/>
            <a:ext cx="2939375" cy="81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ar-AE" sz="4600" b="1" dirty="0">
                <a:solidFill>
                  <a:srgbClr val="000099"/>
                </a:solidFill>
                <a:latin typeface="Arial" charset="0"/>
                <a:cs typeface="Simplified Arabic" pitchFamily="2" charset="-78"/>
              </a:rPr>
              <a:t>والتحليل ...</a:t>
            </a:r>
            <a:endParaRPr lang="en-US" sz="4600" b="1" dirty="0">
              <a:solidFill>
                <a:srgbClr val="000099"/>
              </a:solidFill>
              <a:latin typeface="Arial" charset="0"/>
              <a:cs typeface="Simplified Arabic" pitchFamily="2" charset="-78"/>
            </a:endParaRPr>
          </a:p>
        </p:txBody>
      </p:sp>
      <p:sp>
        <p:nvSpPr>
          <p:cNvPr id="2552837" name="Text Box 5"/>
          <p:cNvSpPr txBox="1">
            <a:spLocks noChangeArrowheads="1"/>
          </p:cNvSpPr>
          <p:nvPr/>
        </p:nvSpPr>
        <p:spPr bwMode="auto">
          <a:xfrm>
            <a:off x="4275455" y="2689017"/>
            <a:ext cx="3741023" cy="81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ar-AE" sz="4600" b="1" dirty="0">
                <a:solidFill>
                  <a:srgbClr val="000099"/>
                </a:solidFill>
                <a:latin typeface="Arial" charset="0"/>
                <a:cs typeface="Simplified Arabic" pitchFamily="2" charset="-78"/>
              </a:rPr>
              <a:t>والإبداع ...</a:t>
            </a:r>
            <a:endParaRPr lang="en-US" sz="4600" b="1" dirty="0">
              <a:solidFill>
                <a:srgbClr val="000099"/>
              </a:solidFill>
              <a:latin typeface="Arial" charset="0"/>
              <a:cs typeface="Simplified Arabic" pitchFamily="2" charset="-78"/>
            </a:endParaRPr>
          </a:p>
        </p:txBody>
      </p:sp>
      <p:sp>
        <p:nvSpPr>
          <p:cNvPr id="2552838" name="Text Box 6"/>
          <p:cNvSpPr txBox="1">
            <a:spLocks noChangeArrowheads="1"/>
          </p:cNvSpPr>
          <p:nvPr/>
        </p:nvSpPr>
        <p:spPr bwMode="auto">
          <a:xfrm>
            <a:off x="356288" y="2689017"/>
            <a:ext cx="4631743" cy="81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ar-AE" sz="4600" b="1" dirty="0">
                <a:solidFill>
                  <a:srgbClr val="000099"/>
                </a:solidFill>
                <a:latin typeface="Arial" charset="0"/>
                <a:cs typeface="Simplified Arabic" pitchFamily="2" charset="-78"/>
              </a:rPr>
              <a:t>واختيار ما يعجبك ...</a:t>
            </a:r>
            <a:endParaRPr lang="en-US" sz="4600" b="1" dirty="0">
              <a:solidFill>
                <a:srgbClr val="000099"/>
              </a:solidFill>
              <a:latin typeface="Arial" charset="0"/>
              <a:cs typeface="Simplified Arabic" pitchFamily="2" charset="-78"/>
            </a:endParaRPr>
          </a:p>
        </p:txBody>
      </p:sp>
      <p:sp>
        <p:nvSpPr>
          <p:cNvPr id="2552839" name="Text Box 7"/>
          <p:cNvSpPr txBox="1">
            <a:spLocks noChangeArrowheads="1"/>
          </p:cNvSpPr>
          <p:nvPr/>
        </p:nvSpPr>
        <p:spPr bwMode="auto">
          <a:xfrm>
            <a:off x="0" y="3781428"/>
            <a:ext cx="10688638" cy="81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ar-AE" sz="4600" b="1" dirty="0">
                <a:solidFill>
                  <a:srgbClr val="000099"/>
                </a:solidFill>
                <a:latin typeface="Arial" charset="0"/>
                <a:cs typeface="Simplified Arabic" pitchFamily="2" charset="-78"/>
              </a:rPr>
              <a:t>وصقله وجمعه في وحدة فنية من </a:t>
            </a:r>
            <a:r>
              <a:rPr lang="ar-AE" sz="4600" b="1" dirty="0" smtClean="0">
                <a:solidFill>
                  <a:srgbClr val="000099"/>
                </a:solidFill>
                <a:latin typeface="Arial" charset="0"/>
                <a:cs typeface="Simplified Arabic" pitchFamily="2" charset="-78"/>
              </a:rPr>
              <a:t>صنعك الخاص..</a:t>
            </a:r>
          </a:p>
        </p:txBody>
      </p:sp>
      <p:sp>
        <p:nvSpPr>
          <p:cNvPr id="2552840" name="Text Box 8"/>
          <p:cNvSpPr txBox="1">
            <a:spLocks noChangeArrowheads="1"/>
          </p:cNvSpPr>
          <p:nvPr/>
        </p:nvSpPr>
        <p:spPr bwMode="auto">
          <a:xfrm>
            <a:off x="0" y="5353061"/>
            <a:ext cx="10688638" cy="81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287" tIns="52144" rIns="104287" bIns="52144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ar-AE" sz="4600" b="1" dirty="0">
                <a:solidFill>
                  <a:srgbClr val="A50021"/>
                </a:solidFill>
                <a:latin typeface="Arial" charset="0"/>
                <a:cs typeface="Simplified Arabic" pitchFamily="2" charset="-78"/>
              </a:rPr>
              <a:t>ركّـز على نقاط القوة لديك</a:t>
            </a:r>
            <a:endParaRPr lang="en-US" sz="4600" b="1" dirty="0">
              <a:solidFill>
                <a:srgbClr val="A50021"/>
              </a:solidFill>
              <a:latin typeface="Arial" charset="0"/>
              <a:cs typeface="Simplified Arabic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067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55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55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52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552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552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55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2834" grpId="0"/>
      <p:bldP spid="2552835" grpId="0"/>
      <p:bldP spid="2552836" grpId="0"/>
      <p:bldP spid="2552837" grpId="0"/>
      <p:bldP spid="2552838" grpId="0"/>
      <p:bldP spid="2552839" grpId="0" build="p"/>
      <p:bldP spid="25528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srgbClr val="000000"/>
                </a:solidFill>
              </a:rPr>
              <a:t>برنامج حماة المستقبل-كردستان العراق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5FD7-246B-44F7-8EDA-6F2B5300157D}" type="slidenum">
              <a:rPr lang="ar-EG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53858" name="Text Box 2"/>
          <p:cNvSpPr txBox="1">
            <a:spLocks noChangeArrowheads="1"/>
          </p:cNvSpPr>
          <p:nvPr/>
        </p:nvSpPr>
        <p:spPr bwMode="auto">
          <a:xfrm>
            <a:off x="0" y="84033"/>
            <a:ext cx="10688638" cy="164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AE" sz="5000" b="1" dirty="0" err="1">
                <a:solidFill>
                  <a:srgbClr val="A50021"/>
                </a:solidFill>
                <a:latin typeface="Arial" charset="0"/>
              </a:rPr>
              <a:t>إحذر</a:t>
            </a:r>
            <a:r>
              <a:rPr lang="ar-AE" sz="5000" b="1" dirty="0">
                <a:solidFill>
                  <a:srgbClr val="A50021"/>
                </a:solidFill>
                <a:latin typeface="Arial" charset="0"/>
              </a:rPr>
              <a:t> من تكرار نفسك كل مرة وفي كل محاضرة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AE" sz="5000" b="1" dirty="0">
                <a:solidFill>
                  <a:srgbClr val="000099"/>
                </a:solidFill>
                <a:latin typeface="Arial" charset="0"/>
              </a:rPr>
              <a:t>” لا تقع في مصيدة النشاط التقليدية ”</a:t>
            </a:r>
            <a:endParaRPr lang="en-US" sz="50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553859" name="Text Box 3"/>
          <p:cNvSpPr txBox="1">
            <a:spLocks noChangeArrowheads="1"/>
          </p:cNvSpPr>
          <p:nvPr/>
        </p:nvSpPr>
        <p:spPr bwMode="auto">
          <a:xfrm>
            <a:off x="0" y="2184827"/>
            <a:ext cx="10599566" cy="3706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ar-AE" sz="3600" b="1" dirty="0">
                <a:latin typeface="Arial" charset="0"/>
                <a:cs typeface="Simplified Arabic" pitchFamily="2" charset="-78"/>
              </a:rPr>
              <a:t> </a:t>
            </a:r>
            <a:r>
              <a:rPr lang="en-US" sz="3200" b="1" dirty="0">
                <a:solidFill>
                  <a:srgbClr val="000099"/>
                </a:solidFill>
                <a:latin typeface="Arial" charset="0"/>
                <a:cs typeface="Simplified Arabic" pitchFamily="2" charset="-78"/>
              </a:rPr>
              <a:t>45</a:t>
            </a:r>
            <a:r>
              <a:rPr lang="ar-AE" sz="3200" b="1" dirty="0">
                <a:solidFill>
                  <a:srgbClr val="000099"/>
                </a:solidFill>
                <a:latin typeface="Arial" charset="0"/>
                <a:cs typeface="Simplified Arabic" pitchFamily="2" charset="-78"/>
              </a:rPr>
              <a:t>%</a:t>
            </a:r>
            <a:r>
              <a:rPr lang="ar-AE" sz="3600" b="1" dirty="0">
                <a:latin typeface="Arial" charset="0"/>
                <a:cs typeface="Simplified Arabic" pitchFamily="2" charset="-78"/>
              </a:rPr>
              <a:t> من الوقت في الاتصال المباشر بالمتدربين وإلقاء المحاضرات.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ar-AE" sz="3600" b="1" dirty="0">
                <a:latin typeface="Arial" charset="0"/>
                <a:cs typeface="Simplified Arabic" pitchFamily="2" charset="-78"/>
              </a:rPr>
              <a:t> </a:t>
            </a:r>
            <a:r>
              <a:rPr lang="en-US" sz="3200" b="1" dirty="0">
                <a:solidFill>
                  <a:srgbClr val="000099"/>
                </a:solidFill>
                <a:latin typeface="Arial" charset="0"/>
                <a:cs typeface="Simplified Arabic" pitchFamily="2" charset="-78"/>
              </a:rPr>
              <a:t>25</a:t>
            </a:r>
            <a:r>
              <a:rPr lang="ar-AE" sz="3200" b="1" dirty="0">
                <a:solidFill>
                  <a:srgbClr val="000099"/>
                </a:solidFill>
                <a:latin typeface="Arial" charset="0"/>
                <a:cs typeface="Simplified Arabic" pitchFamily="2" charset="-78"/>
              </a:rPr>
              <a:t>%</a:t>
            </a:r>
            <a:r>
              <a:rPr lang="ar-AE" sz="3600" b="1" dirty="0">
                <a:latin typeface="Arial" charset="0"/>
                <a:cs typeface="Simplified Arabic" pitchFamily="2" charset="-78"/>
              </a:rPr>
              <a:t> في البحث وإعداد الموضوعات.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ar-AE" sz="3600" b="1" dirty="0">
                <a:latin typeface="Arial" charset="0"/>
                <a:cs typeface="Simplified Arabic" pitchFamily="2" charset="-78"/>
              </a:rPr>
              <a:t> </a:t>
            </a:r>
            <a:r>
              <a:rPr lang="en-US" sz="3200" b="1" dirty="0">
                <a:solidFill>
                  <a:srgbClr val="000099"/>
                </a:solidFill>
                <a:latin typeface="Arial" charset="0"/>
                <a:cs typeface="Simplified Arabic" pitchFamily="2" charset="-78"/>
              </a:rPr>
              <a:t>28</a:t>
            </a:r>
            <a:r>
              <a:rPr lang="ar-AE" sz="3200" b="1" dirty="0">
                <a:solidFill>
                  <a:srgbClr val="000099"/>
                </a:solidFill>
                <a:latin typeface="Arial" charset="0"/>
                <a:cs typeface="Simplified Arabic" pitchFamily="2" charset="-78"/>
              </a:rPr>
              <a:t>%</a:t>
            </a:r>
            <a:r>
              <a:rPr lang="ar-AE" sz="3600" b="1" dirty="0">
                <a:latin typeface="Arial" charset="0"/>
                <a:cs typeface="Simplified Arabic" pitchFamily="2" charset="-78"/>
              </a:rPr>
              <a:t> في تنمية الفاعلية الذاتية، وحضور المؤتمرات والدورات والبحث في الأساليب الجديدة للمتدربين.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ar-AE" sz="3600" b="1" dirty="0">
                <a:latin typeface="Arial" charset="0"/>
                <a:cs typeface="Simplified Arabic" pitchFamily="2" charset="-78"/>
              </a:rPr>
              <a:t> </a:t>
            </a:r>
            <a:r>
              <a:rPr lang="en-US" sz="3200" b="1" dirty="0">
                <a:solidFill>
                  <a:srgbClr val="000099"/>
                </a:solidFill>
                <a:latin typeface="Arial" charset="0"/>
                <a:cs typeface="Simplified Arabic" pitchFamily="2" charset="-78"/>
              </a:rPr>
              <a:t>2</a:t>
            </a:r>
            <a:r>
              <a:rPr lang="ar-AE" sz="3200" b="1" dirty="0">
                <a:solidFill>
                  <a:srgbClr val="000099"/>
                </a:solidFill>
                <a:latin typeface="Arial" charset="0"/>
                <a:cs typeface="Simplified Arabic" pitchFamily="2" charset="-78"/>
              </a:rPr>
              <a:t>%</a:t>
            </a:r>
            <a:r>
              <a:rPr lang="ar-AE" sz="3600" b="1" dirty="0">
                <a:latin typeface="Arial" charset="0"/>
                <a:cs typeface="Simplified Arabic" pitchFamily="2" charset="-78"/>
              </a:rPr>
              <a:t> في التفكير خارج نطاق المؤسسة، والأفكار الإبداعية.</a:t>
            </a:r>
            <a:endParaRPr lang="en-US" sz="3600" b="1" dirty="0">
              <a:latin typeface="Arial" charset="0"/>
              <a:cs typeface="Simplified Arabic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352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53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53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53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53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2553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53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53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2553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53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53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2553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53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53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2553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3858" grpId="0"/>
      <p:bldP spid="255385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srgbClr val="000000"/>
                </a:solidFill>
              </a:rPr>
              <a:t>برنامج حماة المستقبل-كردستان العراق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B1CF-47BE-4950-B976-139B9EB3855F}" type="slidenum">
              <a:rPr lang="ar-EG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54882" name="Text Box 2"/>
          <p:cNvSpPr txBox="1">
            <a:spLocks noChangeArrowheads="1"/>
          </p:cNvSpPr>
          <p:nvPr/>
        </p:nvSpPr>
        <p:spPr bwMode="auto">
          <a:xfrm>
            <a:off x="3" y="973367"/>
            <a:ext cx="10597854" cy="73624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AE" sz="4100" b="1" dirty="0">
                <a:solidFill>
                  <a:srgbClr val="800000"/>
                </a:solidFill>
                <a:latin typeface="Arial" charset="0"/>
                <a:cs typeface="Simplified Arabic" pitchFamily="2" charset="-78"/>
              </a:rPr>
              <a:t>  </a:t>
            </a:r>
            <a:r>
              <a:rPr lang="ar-AE" sz="4100" b="1" u="sng" dirty="0">
                <a:solidFill>
                  <a:srgbClr val="800000"/>
                </a:solidFill>
                <a:latin typeface="Arial" charset="0"/>
                <a:cs typeface="Simplified Arabic" pitchFamily="2" charset="-78"/>
              </a:rPr>
              <a:t>أريد أن أصبح محاضراً محترفاً... كيف؟؟</a:t>
            </a:r>
            <a:endParaRPr lang="en-US" sz="4100" b="1" u="sng" dirty="0">
              <a:solidFill>
                <a:srgbClr val="800000"/>
              </a:solidFill>
              <a:latin typeface="Arial" charset="0"/>
              <a:cs typeface="Simplified Arabic" pitchFamily="2" charset="-78"/>
            </a:endParaRPr>
          </a:p>
        </p:txBody>
      </p:sp>
      <p:sp>
        <p:nvSpPr>
          <p:cNvPr id="2554883" name="Text Box 3"/>
          <p:cNvSpPr txBox="1">
            <a:spLocks noChangeArrowheads="1"/>
          </p:cNvSpPr>
          <p:nvPr/>
        </p:nvSpPr>
        <p:spPr bwMode="auto">
          <a:xfrm>
            <a:off x="3" y="1890712"/>
            <a:ext cx="10596140" cy="512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1- الاستعداد التام.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2- اختيار مستشارين متميّزين.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3- الاشتراك في دورات مشهود لها </a:t>
            </a:r>
            <a:r>
              <a:rPr lang="ar-AE" sz="2700" b="1" dirty="0">
                <a:solidFill>
                  <a:srgbClr val="333399"/>
                </a:solidFill>
                <a:latin typeface="Arial" charset="0"/>
                <a:cs typeface="Simplified Arabic" pitchFamily="2" charset="-78"/>
              </a:rPr>
              <a:t>( في مجال التخصص ).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4- كتابة ملخّص عن المادة التدريبية </a:t>
            </a:r>
            <a:r>
              <a:rPr lang="ar-AE" sz="2700" b="1" dirty="0">
                <a:solidFill>
                  <a:srgbClr val="000099"/>
                </a:solidFill>
                <a:latin typeface="Arial" charset="0"/>
                <a:cs typeface="Simplified Arabic" pitchFamily="2" charset="-78"/>
              </a:rPr>
              <a:t>( أو موضوع المحاضرة ).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5- الالتحاق بحلقات تدريب المدرّبين </a:t>
            </a:r>
            <a:r>
              <a:rPr lang="ar-AE" sz="2700" b="1" dirty="0">
                <a:solidFill>
                  <a:srgbClr val="333399"/>
                </a:solidFill>
                <a:latin typeface="Arial" charset="0"/>
                <a:cs typeface="Simplified Arabic" pitchFamily="2" charset="-78"/>
              </a:rPr>
              <a:t>( طوّر نفسك باستمرار ).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6- </a:t>
            </a:r>
            <a:r>
              <a:rPr lang="ar-AE" sz="3600" b="1" dirty="0">
                <a:solidFill>
                  <a:srgbClr val="A50021"/>
                </a:solidFill>
                <a:latin typeface="Arial" charset="0"/>
                <a:cs typeface="Simplified Arabic" pitchFamily="2" charset="-78"/>
              </a:rPr>
              <a:t>قدّم دورتك الأولى !!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7- التقييم والمراجعة المستمرّة تطوّر الخبرة.</a:t>
            </a:r>
            <a:endParaRPr lang="en-US" sz="3200" b="1" dirty="0">
              <a:latin typeface="Arial" charset="0"/>
              <a:cs typeface="Simplified Arabic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324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54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54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54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5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5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5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5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5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5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5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4882" grpId="0"/>
      <p:bldP spid="25548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35018" y="852468"/>
            <a:ext cx="9085342" cy="1785949"/>
          </a:xfrm>
        </p:spPr>
        <p:txBody>
          <a:bodyPr>
            <a:normAutofit/>
          </a:bodyPr>
          <a:lstStyle/>
          <a:p>
            <a:r>
              <a:rPr lang="ar-SA" sz="4600" dirty="0" smtClean="0">
                <a:solidFill>
                  <a:srgbClr val="7030A0"/>
                </a:solidFill>
              </a:rPr>
              <a:t>قوانين </a:t>
            </a:r>
            <a:r>
              <a:rPr lang="ar-SA" sz="4600" dirty="0" err="1" smtClean="0">
                <a:solidFill>
                  <a:srgbClr val="7030A0"/>
                </a:solidFill>
              </a:rPr>
              <a:t>بايك</a:t>
            </a:r>
            <a:r>
              <a:rPr lang="ar-SA" sz="4600" dirty="0" smtClean="0">
                <a:solidFill>
                  <a:srgbClr val="7030A0"/>
                </a:solidFill>
              </a:rPr>
              <a:t> للتدريب</a:t>
            </a:r>
            <a:endParaRPr lang="ar-IQ" sz="4600" dirty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603296" y="2709855"/>
            <a:ext cx="7482047" cy="3508488"/>
          </a:xfrm>
        </p:spPr>
        <p:txBody>
          <a:bodyPr>
            <a:noAutofit/>
          </a:bodyPr>
          <a:lstStyle/>
          <a:p>
            <a:r>
              <a:rPr lang="ar-SA" sz="3600" dirty="0" smtClean="0">
                <a:solidFill>
                  <a:srgbClr val="FF0000"/>
                </a:solidFill>
              </a:rPr>
              <a:t>1- البالغون هم </a:t>
            </a:r>
            <a:r>
              <a:rPr lang="ar-SA" sz="3600" dirty="0" err="1" smtClean="0">
                <a:solidFill>
                  <a:srgbClr val="FF0000"/>
                </a:solidFill>
              </a:rPr>
              <a:t>اطفال</a:t>
            </a:r>
            <a:r>
              <a:rPr lang="ar-SA" sz="3600" dirty="0" smtClean="0">
                <a:solidFill>
                  <a:srgbClr val="FF0000"/>
                </a:solidFill>
              </a:rPr>
              <a:t> ولكن بأحجام كبيرة :</a:t>
            </a:r>
          </a:p>
          <a:p>
            <a:r>
              <a:rPr lang="ar-SA" sz="3600" dirty="0" smtClean="0">
                <a:solidFill>
                  <a:srgbClr val="FF0000"/>
                </a:solidFill>
              </a:rPr>
              <a:t>أي </a:t>
            </a:r>
            <a:r>
              <a:rPr lang="ar-SA" sz="3600" dirty="0" err="1" smtClean="0">
                <a:solidFill>
                  <a:srgbClr val="FF0000"/>
                </a:solidFill>
              </a:rPr>
              <a:t>ان</a:t>
            </a:r>
            <a:r>
              <a:rPr lang="ar-SA" sz="3600" dirty="0" smtClean="0">
                <a:solidFill>
                  <a:srgbClr val="FF0000"/>
                </a:solidFill>
              </a:rPr>
              <a:t> الكبار يحبون اللعب مثل الصغار, لذا ممكن استغلال اللعب لتعليمهم.</a:t>
            </a:r>
          </a:p>
          <a:p>
            <a:r>
              <a:rPr lang="ar-SA" sz="3600" dirty="0" smtClean="0">
                <a:solidFill>
                  <a:srgbClr val="FF0000"/>
                </a:solidFill>
              </a:rPr>
              <a:t>2- </a:t>
            </a:r>
            <a:r>
              <a:rPr lang="ar-SA" sz="3600" dirty="0" err="1" smtClean="0">
                <a:solidFill>
                  <a:srgbClr val="FF0000"/>
                </a:solidFill>
              </a:rPr>
              <a:t>الافراد</a:t>
            </a:r>
            <a:r>
              <a:rPr lang="ar-SA" sz="3600" dirty="0" smtClean="0">
                <a:solidFill>
                  <a:srgbClr val="FF0000"/>
                </a:solidFill>
              </a:rPr>
              <a:t> </a:t>
            </a:r>
            <a:r>
              <a:rPr lang="ar-SA" sz="3600" dirty="0" err="1" smtClean="0">
                <a:solidFill>
                  <a:srgbClr val="FF0000"/>
                </a:solidFill>
              </a:rPr>
              <a:t>لايناقشون</a:t>
            </a:r>
            <a:r>
              <a:rPr lang="ar-SA" sz="3600" dirty="0" smtClean="0">
                <a:solidFill>
                  <a:srgbClr val="FF0000"/>
                </a:solidFill>
              </a:rPr>
              <a:t> المعلومة النابعة منهم : أي حاول </a:t>
            </a:r>
            <a:r>
              <a:rPr lang="ar-SA" sz="3600" dirty="0" err="1" smtClean="0">
                <a:solidFill>
                  <a:srgbClr val="FF0000"/>
                </a:solidFill>
              </a:rPr>
              <a:t>ان</a:t>
            </a:r>
            <a:r>
              <a:rPr lang="ar-SA" sz="3600" dirty="0" smtClean="0">
                <a:solidFill>
                  <a:srgbClr val="FF0000"/>
                </a:solidFill>
              </a:rPr>
              <a:t> تجعل المشاركين يقولون </a:t>
            </a:r>
            <a:r>
              <a:rPr lang="ar-SA" sz="3600" dirty="0" err="1" smtClean="0">
                <a:solidFill>
                  <a:srgbClr val="FF0000"/>
                </a:solidFill>
              </a:rPr>
              <a:t>ماتريد</a:t>
            </a:r>
            <a:r>
              <a:rPr lang="ar-SA" sz="3600" dirty="0" smtClean="0">
                <a:solidFill>
                  <a:srgbClr val="FF0000"/>
                </a:solidFill>
              </a:rPr>
              <a:t> </a:t>
            </a:r>
            <a:r>
              <a:rPr lang="ar-SA" sz="3600" dirty="0" err="1" smtClean="0">
                <a:solidFill>
                  <a:srgbClr val="FF0000"/>
                </a:solidFill>
              </a:rPr>
              <a:t>ان</a:t>
            </a:r>
            <a:r>
              <a:rPr lang="ar-SA" sz="3600" dirty="0" smtClean="0">
                <a:solidFill>
                  <a:srgbClr val="FF0000"/>
                </a:solidFill>
              </a:rPr>
              <a:t> تقوله </a:t>
            </a:r>
            <a:r>
              <a:rPr lang="ar-SA" sz="3600" dirty="0" err="1" smtClean="0">
                <a:solidFill>
                  <a:srgbClr val="FF0000"/>
                </a:solidFill>
              </a:rPr>
              <a:t>انت</a:t>
            </a:r>
            <a:r>
              <a:rPr lang="ar-SA" sz="3600" dirty="0" smtClean="0">
                <a:solidFill>
                  <a:srgbClr val="FF0000"/>
                </a:solidFill>
              </a:rPr>
              <a:t> , وعندها لن يعترضوا.</a:t>
            </a:r>
            <a:endParaRPr lang="ar-IQ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srgbClr val="000000"/>
                </a:solidFill>
              </a:rPr>
              <a:t>برنامج حماة المستقبل-كردستان العراق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AF3E-7154-4391-8878-D5F372BCFBBB}" type="slidenum">
              <a:rPr lang="ar-EG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55906" name="Text Box 2"/>
          <p:cNvSpPr txBox="1">
            <a:spLocks noChangeArrowheads="1"/>
          </p:cNvSpPr>
          <p:nvPr/>
        </p:nvSpPr>
        <p:spPr bwMode="auto">
          <a:xfrm>
            <a:off x="3" y="1848696"/>
            <a:ext cx="10596140" cy="509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ar-AE" sz="3600" b="1" u="sng" dirty="0">
                <a:solidFill>
                  <a:srgbClr val="000099"/>
                </a:solidFill>
                <a:latin typeface="Arial" charset="0"/>
                <a:cs typeface="Simplified Arabic" pitchFamily="2" charset="-78"/>
              </a:rPr>
              <a:t>قبل التدريب: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 تعرّف على الميزانية.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 حدّد الأهداف، الاحتياجات التدريبية.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 تعرّف على خصائص المتدرّبين، ماذا يريدون؟؟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 خطّط جيداً لعملية التدريب وارسم خريطة ذهنية.</a:t>
            </a:r>
            <a:endParaRPr lang="ar-AE" sz="2700" b="1" dirty="0">
              <a:latin typeface="Arial" charset="0"/>
              <a:cs typeface="Simplified Arabic" pitchFamily="2" charset="-78"/>
            </a:endParaRPr>
          </a:p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 تدرّب جيداً على استخدام الأجهزة </a:t>
            </a:r>
            <a:r>
              <a:rPr lang="ar-AE" sz="2700" b="1" dirty="0">
                <a:solidFill>
                  <a:srgbClr val="800000"/>
                </a:solidFill>
                <a:latin typeface="Arial" charset="0"/>
                <a:cs typeface="Simplified Arabic" pitchFamily="2" charset="-78"/>
              </a:rPr>
              <a:t>( تدرّب،، تدرّب،، تدرّب ).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 وزّع المادة العلمية على المتدربين قبل الدورة.</a:t>
            </a:r>
          </a:p>
        </p:txBody>
      </p:sp>
      <p:sp>
        <p:nvSpPr>
          <p:cNvPr id="2555907" name="Rectangle 3"/>
          <p:cNvSpPr>
            <a:spLocks noChangeArrowheads="1"/>
          </p:cNvSpPr>
          <p:nvPr/>
        </p:nvSpPr>
        <p:spPr bwMode="auto">
          <a:xfrm>
            <a:off x="2939376" y="756285"/>
            <a:ext cx="4809887" cy="756285"/>
          </a:xfrm>
          <a:prstGeom prst="rect">
            <a:avLst/>
          </a:prstGeom>
          <a:solidFill>
            <a:srgbClr val="3366FF"/>
          </a:solidFill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AE" sz="3600" b="1" dirty="0">
                <a:solidFill>
                  <a:srgbClr val="FFFFFF"/>
                </a:solidFill>
                <a:latin typeface="Times New Roman" pitchFamily="18" charset="0"/>
              </a:rPr>
              <a:t>نصائح عامة للمدرّبين</a:t>
            </a:r>
            <a:endParaRPr lang="en-US" sz="36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217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55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55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55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55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55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55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55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55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55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55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55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55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55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55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55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55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55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55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55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55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55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55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55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55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55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55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55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55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5906" grpId="0" build="p"/>
      <p:bldP spid="255590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srgbClr val="000000"/>
                </a:solidFill>
              </a:rPr>
              <a:t>برنامج حماة المستقبل-كردستان العراق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F1E9-98D0-495C-90F4-DBD1948B53F2}" type="slidenum">
              <a:rPr lang="ar-EG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56930" name="Text Box 2"/>
          <p:cNvSpPr txBox="1">
            <a:spLocks noChangeArrowheads="1"/>
          </p:cNvSpPr>
          <p:nvPr/>
        </p:nvSpPr>
        <p:spPr bwMode="auto">
          <a:xfrm>
            <a:off x="3" y="1848697"/>
            <a:ext cx="10596140" cy="529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ar-AE" sz="3600" b="1" u="sng" dirty="0">
                <a:solidFill>
                  <a:srgbClr val="000099"/>
                </a:solidFill>
                <a:latin typeface="Arial" charset="0"/>
                <a:cs typeface="Simplified Arabic" pitchFamily="2" charset="-78"/>
              </a:rPr>
              <a:t>قبل التدريب: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 الحضور المبكّر </a:t>
            </a:r>
            <a:r>
              <a:rPr lang="ar-AE" sz="2700" b="1" dirty="0">
                <a:solidFill>
                  <a:srgbClr val="800000"/>
                </a:solidFill>
                <a:latin typeface="Arial" charset="0"/>
                <a:cs typeface="Simplified Arabic" pitchFamily="2" charset="-78"/>
              </a:rPr>
              <a:t>( النظر، المعدات، التوصيلات ).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 ابتعد عن الإنهاك.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 البس الملابس بطريقة مريحة.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 أحضر معك </a:t>
            </a:r>
            <a:r>
              <a:rPr lang="ar-AE" sz="4100" b="1" u="sng" dirty="0">
                <a:solidFill>
                  <a:srgbClr val="800000"/>
                </a:solidFill>
                <a:latin typeface="Arial" charset="0"/>
                <a:cs typeface="Simplified Arabic" pitchFamily="2" charset="-78"/>
              </a:rPr>
              <a:t>دائماً</a:t>
            </a:r>
            <a:r>
              <a:rPr lang="ar-AE" sz="3200" b="1" dirty="0">
                <a:solidFill>
                  <a:srgbClr val="800000"/>
                </a:solidFill>
                <a:latin typeface="Arial" charset="0"/>
                <a:cs typeface="Simplified Arabic" pitchFamily="2" charset="-78"/>
              </a:rPr>
              <a:t> </a:t>
            </a:r>
            <a:r>
              <a:rPr lang="ar-AE" sz="3200" b="1" dirty="0">
                <a:latin typeface="Arial" charset="0"/>
                <a:cs typeface="Simplified Arabic" pitchFamily="2" charset="-78"/>
              </a:rPr>
              <a:t>نسخاً احتياطية من المواد التعليمية.</a:t>
            </a:r>
            <a:endParaRPr lang="ar-AE" sz="2700" b="1" dirty="0">
              <a:latin typeface="Arial" charset="0"/>
              <a:cs typeface="Simplified Arabic" pitchFamily="2" charset="-78"/>
            </a:endParaRPr>
          </a:p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 اختلط مع المتدرّبين لخلق جو من الألفة والتفاعل.</a:t>
            </a:r>
            <a:endParaRPr lang="ar-AE" sz="3200" b="1" dirty="0">
              <a:solidFill>
                <a:srgbClr val="A50021"/>
              </a:solidFill>
              <a:latin typeface="Arial" charset="0"/>
              <a:cs typeface="Simplified Arabic" pitchFamily="2" charset="-78"/>
            </a:endParaRPr>
          </a:p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 صافح المتدرّبين لخلق جو الألفة </a:t>
            </a:r>
            <a:r>
              <a:rPr lang="ar-AE" sz="2700" b="1" dirty="0">
                <a:solidFill>
                  <a:srgbClr val="800000"/>
                </a:solidFill>
                <a:latin typeface="Arial" charset="0"/>
                <a:cs typeface="Simplified Arabic" pitchFamily="2" charset="-78"/>
              </a:rPr>
              <a:t>( مراعاة العادات </a:t>
            </a:r>
            <a:r>
              <a:rPr lang="ar-AE" sz="2700" b="1" dirty="0">
                <a:solidFill>
                  <a:srgbClr val="800000"/>
                </a:solidFill>
              </a:rPr>
              <a:t>الشرعية</a:t>
            </a:r>
            <a:r>
              <a:rPr lang="ar-AE" sz="2700" b="1" dirty="0">
                <a:solidFill>
                  <a:srgbClr val="800000"/>
                </a:solidFill>
                <a:latin typeface="Arial" charset="0"/>
                <a:cs typeface="Simplified Arabic" pitchFamily="2" charset="-78"/>
              </a:rPr>
              <a:t> </a:t>
            </a:r>
            <a:r>
              <a:rPr lang="ar-AE" sz="2700" b="1" dirty="0">
                <a:solidFill>
                  <a:srgbClr val="800000"/>
                </a:solidFill>
              </a:rPr>
              <a:t>و</a:t>
            </a:r>
            <a:r>
              <a:rPr lang="ar-AE" sz="2700" b="1" dirty="0">
                <a:solidFill>
                  <a:srgbClr val="800000"/>
                </a:solidFill>
                <a:latin typeface="Arial" charset="0"/>
                <a:cs typeface="Simplified Arabic" pitchFamily="2" charset="-78"/>
              </a:rPr>
              <a:t>الاجتماعية ).</a:t>
            </a:r>
          </a:p>
        </p:txBody>
      </p:sp>
      <p:sp>
        <p:nvSpPr>
          <p:cNvPr id="2556931" name="Rectangle 3"/>
          <p:cNvSpPr>
            <a:spLocks noChangeArrowheads="1"/>
          </p:cNvSpPr>
          <p:nvPr/>
        </p:nvSpPr>
        <p:spPr bwMode="auto">
          <a:xfrm>
            <a:off x="2939376" y="756285"/>
            <a:ext cx="4809887" cy="756285"/>
          </a:xfrm>
          <a:prstGeom prst="rect">
            <a:avLst/>
          </a:prstGeom>
          <a:solidFill>
            <a:srgbClr val="3366FF"/>
          </a:solidFill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AE" sz="3600" b="1" dirty="0">
                <a:solidFill>
                  <a:srgbClr val="FFFFFF"/>
                </a:solidFill>
                <a:latin typeface="Times New Roman" pitchFamily="18" charset="0"/>
              </a:rPr>
              <a:t>نصائح عامة للمدرّبين</a:t>
            </a:r>
            <a:endParaRPr lang="en-US" sz="36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057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56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56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56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6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56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56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56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56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56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56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56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56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56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56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56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56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56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56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56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56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56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56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56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56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693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srgbClr val="000000"/>
                </a:solidFill>
              </a:rPr>
              <a:t>برنامج حماة المستقبل-كردستان العراق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081F-C47A-4AE4-BAE6-EE984D18114E}" type="slidenum">
              <a:rPr lang="ar-EG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57954" name="Text Box 2"/>
          <p:cNvSpPr txBox="1">
            <a:spLocks noChangeArrowheads="1"/>
          </p:cNvSpPr>
          <p:nvPr/>
        </p:nvSpPr>
        <p:spPr bwMode="auto">
          <a:xfrm>
            <a:off x="3" y="1848697"/>
            <a:ext cx="10596140" cy="361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ar-AE" sz="3600" b="1" u="sng" dirty="0">
                <a:solidFill>
                  <a:srgbClr val="000099"/>
                </a:solidFill>
                <a:latin typeface="Arial" charset="0"/>
                <a:cs typeface="Simplified Arabic" pitchFamily="2" charset="-78"/>
              </a:rPr>
              <a:t>في بداية جلسة التدريب: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 الافتتاح على مستوى عالي </a:t>
            </a:r>
            <a:r>
              <a:rPr lang="ar-AE" sz="2700" b="1" dirty="0">
                <a:solidFill>
                  <a:srgbClr val="A50021"/>
                </a:solidFill>
                <a:latin typeface="Arial" charset="0"/>
                <a:cs typeface="Simplified Arabic" pitchFamily="2" charset="-78"/>
              </a:rPr>
              <a:t>( قدر الإمكان ).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 ابدأ بنغمة عالية وصوت قوي وافتتاحية مؤثرة </a:t>
            </a:r>
            <a:r>
              <a:rPr lang="ar-AE" sz="2700" b="1" dirty="0" smtClean="0">
                <a:solidFill>
                  <a:srgbClr val="A50021"/>
                </a:solidFill>
                <a:latin typeface="Arial" charset="0"/>
                <a:cs typeface="Simplified Arabic" pitchFamily="2" charset="-78"/>
              </a:rPr>
              <a:t>.</a:t>
            </a:r>
            <a:endParaRPr lang="ar-AE" sz="2700" b="1" dirty="0">
              <a:solidFill>
                <a:srgbClr val="A50021"/>
              </a:solidFill>
              <a:latin typeface="Arial" charset="0"/>
              <a:cs typeface="Simplified Arabic" pitchFamily="2" charset="-78"/>
            </a:endParaRPr>
          </a:p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 عرّف عن نفسك جيداً.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 اطلب من الحضور تقديم أنفسهم </a:t>
            </a:r>
            <a:r>
              <a:rPr lang="ar-AE" sz="2700" b="1" dirty="0">
                <a:solidFill>
                  <a:srgbClr val="A50021"/>
                </a:solidFill>
                <a:latin typeface="Arial" charset="0"/>
                <a:cs typeface="Simplified Arabic" pitchFamily="2" charset="-78"/>
              </a:rPr>
              <a:t>( عرّف زميلك ).</a:t>
            </a:r>
            <a:endParaRPr lang="ar-AE" sz="2300" b="1" dirty="0">
              <a:solidFill>
                <a:srgbClr val="A50021"/>
              </a:solidFill>
              <a:latin typeface="Arial" charset="0"/>
              <a:cs typeface="Simplified Arabic" pitchFamily="2" charset="-78"/>
            </a:endParaRPr>
          </a:p>
        </p:txBody>
      </p:sp>
      <p:sp>
        <p:nvSpPr>
          <p:cNvPr id="2557955" name="Rectangle 3"/>
          <p:cNvSpPr>
            <a:spLocks noChangeArrowheads="1"/>
          </p:cNvSpPr>
          <p:nvPr/>
        </p:nvSpPr>
        <p:spPr bwMode="auto">
          <a:xfrm>
            <a:off x="2939376" y="756285"/>
            <a:ext cx="4809887" cy="756285"/>
          </a:xfrm>
          <a:prstGeom prst="rect">
            <a:avLst/>
          </a:prstGeom>
          <a:solidFill>
            <a:srgbClr val="3366FF"/>
          </a:solidFill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AE" sz="3600" b="1" dirty="0">
                <a:solidFill>
                  <a:srgbClr val="FFFFFF"/>
                </a:solidFill>
                <a:latin typeface="Times New Roman" pitchFamily="18" charset="0"/>
              </a:rPr>
              <a:t>نصائح عامة للمدرّبين</a:t>
            </a:r>
            <a:endParaRPr lang="en-US" sz="36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892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57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57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57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57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57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57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57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57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57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57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57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57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57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57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57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57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57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57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57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795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srgbClr val="000000"/>
                </a:solidFill>
              </a:rPr>
              <a:t>برنامج حماة المستقبل-كردستان العراق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B450-91D1-4B9D-91B8-D234F93882D6}" type="slidenum">
              <a:rPr lang="ar-EG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58978" name="Text Box 2"/>
          <p:cNvSpPr txBox="1">
            <a:spLocks noChangeArrowheads="1"/>
          </p:cNvSpPr>
          <p:nvPr/>
        </p:nvSpPr>
        <p:spPr bwMode="auto">
          <a:xfrm>
            <a:off x="3" y="1848697"/>
            <a:ext cx="10596140" cy="319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ar-AE" sz="3600" b="1" u="sng" dirty="0">
                <a:solidFill>
                  <a:srgbClr val="000099"/>
                </a:solidFill>
                <a:latin typeface="Arial" charset="0"/>
                <a:cs typeface="Simplified Arabic" pitchFamily="2" charset="-78"/>
              </a:rPr>
              <a:t>في بداية جلسة التدريب: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 استعرض أهدافك وجدولك الزمني.</a:t>
            </a:r>
            <a:endParaRPr lang="ar-AE" sz="2700" b="1" dirty="0">
              <a:solidFill>
                <a:srgbClr val="A50021"/>
              </a:solidFill>
              <a:latin typeface="Arial" charset="0"/>
              <a:cs typeface="Simplified Arabic" pitchFamily="2" charset="-78"/>
            </a:endParaRPr>
          </a:p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 استعرض أوقات الراحة وسجّلها في مكان ظاهر </a:t>
            </a:r>
            <a:r>
              <a:rPr lang="ar-AE" sz="2700" b="1" dirty="0">
                <a:solidFill>
                  <a:srgbClr val="A50021"/>
                </a:solidFill>
                <a:latin typeface="Arial" charset="0"/>
                <a:cs typeface="Simplified Arabic" pitchFamily="2" charset="-78"/>
              </a:rPr>
              <a:t>( قواعد الدورة ).</a:t>
            </a:r>
            <a:endParaRPr lang="ar-AE" sz="2300" b="1" dirty="0">
              <a:solidFill>
                <a:srgbClr val="A50021"/>
              </a:solidFill>
              <a:latin typeface="Arial" charset="0"/>
              <a:cs typeface="Simplified Arabic" pitchFamily="2" charset="-78"/>
            </a:endParaRPr>
          </a:p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 لا تنتظر المتأخرين وابدأ في موعدك </a:t>
            </a:r>
            <a:r>
              <a:rPr lang="ar-AE" sz="2700" b="1" dirty="0">
                <a:solidFill>
                  <a:srgbClr val="A50021"/>
                </a:solidFill>
                <a:latin typeface="Arial" charset="0"/>
                <a:cs typeface="Simplified Arabic" pitchFamily="2" charset="-78"/>
              </a:rPr>
              <a:t>(لا تقم بتلخيص ما فات على المتأخرين).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endParaRPr lang="ar-AE" b="1" dirty="0">
              <a:solidFill>
                <a:srgbClr val="A50021"/>
              </a:solidFill>
              <a:latin typeface="Arial" charset="0"/>
              <a:cs typeface="Simplified Arabic" pitchFamily="2" charset="-78"/>
            </a:endParaRPr>
          </a:p>
        </p:txBody>
      </p:sp>
      <p:sp>
        <p:nvSpPr>
          <p:cNvPr id="2558979" name="Rectangle 3"/>
          <p:cNvSpPr>
            <a:spLocks noChangeArrowheads="1"/>
          </p:cNvSpPr>
          <p:nvPr/>
        </p:nvSpPr>
        <p:spPr bwMode="auto">
          <a:xfrm>
            <a:off x="2939376" y="756285"/>
            <a:ext cx="4809887" cy="756285"/>
          </a:xfrm>
          <a:prstGeom prst="rect">
            <a:avLst/>
          </a:prstGeom>
          <a:solidFill>
            <a:srgbClr val="3366FF"/>
          </a:solidFill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AE" sz="3600" b="1" dirty="0">
                <a:solidFill>
                  <a:srgbClr val="FFFFFF"/>
                </a:solidFill>
                <a:latin typeface="Times New Roman" pitchFamily="18" charset="0"/>
              </a:rPr>
              <a:t>نصائح عامة للمدرّبين</a:t>
            </a:r>
            <a:endParaRPr lang="en-US" sz="36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352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58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58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58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8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58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58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58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58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58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58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58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58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897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srgbClr val="000000"/>
                </a:solidFill>
              </a:rPr>
              <a:t>برنامج حماة المستقبل-كردستان العراق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2D01-D877-4B4D-A6BD-6370062F169B}" type="slidenum">
              <a:rPr lang="ar-EG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60002" name="Text Box 2"/>
          <p:cNvSpPr txBox="1">
            <a:spLocks noChangeArrowheads="1"/>
          </p:cNvSpPr>
          <p:nvPr/>
        </p:nvSpPr>
        <p:spPr bwMode="auto">
          <a:xfrm>
            <a:off x="3" y="1848697"/>
            <a:ext cx="10596140" cy="435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ar-AE" sz="3600" b="1" u="sng" dirty="0">
                <a:solidFill>
                  <a:srgbClr val="000099"/>
                </a:solidFill>
                <a:latin typeface="Arial" charset="0"/>
                <a:cs typeface="Simplified Arabic" pitchFamily="2" charset="-78"/>
              </a:rPr>
              <a:t>أثناء التدريب: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 تذكّر مهارات لغة الجسد، النظر، الصوت.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 اخلق جوّاً من المرح في جلسة التدريب </a:t>
            </a:r>
            <a:r>
              <a:rPr lang="ar-AE" sz="2700" b="1" dirty="0">
                <a:solidFill>
                  <a:srgbClr val="A50021"/>
                </a:solidFill>
                <a:latin typeface="Arial" charset="0"/>
                <a:cs typeface="Simplified Arabic" pitchFamily="2" charset="-78"/>
              </a:rPr>
              <a:t>( استمتعوا،،، استمتعوا،،، استمتعوا ).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 تذكّر </a:t>
            </a:r>
            <a:r>
              <a:rPr lang="ar-AE" sz="3200" b="1" dirty="0" err="1">
                <a:latin typeface="Arial" charset="0"/>
                <a:cs typeface="Simplified Arabic" pitchFamily="2" charset="-78"/>
              </a:rPr>
              <a:t>ان</a:t>
            </a:r>
            <a:r>
              <a:rPr lang="ar-AE" sz="3200" b="1" dirty="0">
                <a:latin typeface="Arial" charset="0"/>
                <a:cs typeface="Simplified Arabic" pitchFamily="2" charset="-78"/>
              </a:rPr>
              <a:t> تجيب على جميع أسئلة الحضور </a:t>
            </a:r>
            <a:r>
              <a:rPr lang="ar-AE" sz="2700" b="1" dirty="0">
                <a:solidFill>
                  <a:srgbClr val="A50021"/>
                </a:solidFill>
                <a:latin typeface="Arial" charset="0"/>
                <a:cs typeface="Simplified Arabic" pitchFamily="2" charset="-78"/>
              </a:rPr>
              <a:t>( الاهتمام بهم ).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 تعامل بكياسة مع الأشخاص المشاكسين.</a:t>
            </a:r>
            <a:endParaRPr lang="ar-AE" sz="2700" b="1" dirty="0">
              <a:latin typeface="Arial" charset="0"/>
              <a:cs typeface="Simplified Arabic" pitchFamily="2" charset="-78"/>
            </a:endParaRPr>
          </a:p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 وزّع وقتك بطريقة سليمة </a:t>
            </a:r>
            <a:r>
              <a:rPr lang="ar-AE" sz="2700" b="1" dirty="0">
                <a:solidFill>
                  <a:srgbClr val="A50021"/>
                </a:solidFill>
                <a:latin typeface="Arial" charset="0"/>
                <a:cs typeface="Simplified Arabic" pitchFamily="2" charset="-78"/>
              </a:rPr>
              <a:t>( فن إدارة الوقت ).</a:t>
            </a:r>
            <a:endParaRPr lang="ar-AE" sz="2300" b="1" dirty="0">
              <a:solidFill>
                <a:srgbClr val="A50021"/>
              </a:solidFill>
              <a:latin typeface="Arial" charset="0"/>
              <a:cs typeface="Simplified Arabic" pitchFamily="2" charset="-78"/>
            </a:endParaRPr>
          </a:p>
        </p:txBody>
      </p:sp>
      <p:sp>
        <p:nvSpPr>
          <p:cNvPr id="2560003" name="Rectangle 3"/>
          <p:cNvSpPr>
            <a:spLocks noChangeArrowheads="1"/>
          </p:cNvSpPr>
          <p:nvPr/>
        </p:nvSpPr>
        <p:spPr bwMode="auto">
          <a:xfrm>
            <a:off x="2939376" y="756285"/>
            <a:ext cx="4809887" cy="756285"/>
          </a:xfrm>
          <a:prstGeom prst="rect">
            <a:avLst/>
          </a:prstGeom>
          <a:solidFill>
            <a:srgbClr val="3366FF"/>
          </a:solidFill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AE" sz="3600" b="1" dirty="0">
                <a:solidFill>
                  <a:srgbClr val="FFFFFF"/>
                </a:solidFill>
                <a:latin typeface="Times New Roman" pitchFamily="18" charset="0"/>
              </a:rPr>
              <a:t>نصائح عامة للمدرّبين</a:t>
            </a:r>
            <a:endParaRPr lang="en-US" sz="36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711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60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0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0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60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60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0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60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60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60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60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60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60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0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srgbClr val="000000"/>
                </a:solidFill>
              </a:rPr>
              <a:t>برنامج حماة المستقبل-كردستان العراق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B621-D5FF-4CA9-8437-8EEAC057D1D1}" type="slidenum">
              <a:rPr lang="ar-EG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61026" name="Text Box 2"/>
          <p:cNvSpPr txBox="1">
            <a:spLocks noChangeArrowheads="1"/>
          </p:cNvSpPr>
          <p:nvPr/>
        </p:nvSpPr>
        <p:spPr bwMode="auto">
          <a:xfrm>
            <a:off x="3" y="1848697"/>
            <a:ext cx="10596140" cy="435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ar-AE" sz="3600" b="1" u="sng" dirty="0">
                <a:solidFill>
                  <a:srgbClr val="000099"/>
                </a:solidFill>
                <a:latin typeface="Arial" charset="0"/>
                <a:cs typeface="Simplified Arabic" pitchFamily="2" charset="-78"/>
              </a:rPr>
              <a:t>أثناء التدريب: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 شجّع المتدرّبين على التخيّل واستعمال الحواس.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 إذا سألك أحد الحضور ولم تعرف الإجابة، لا تكذب ولا تتهرّب </a:t>
            </a:r>
            <a:r>
              <a:rPr lang="ar-AE" sz="2700" b="1" dirty="0">
                <a:solidFill>
                  <a:srgbClr val="A50021"/>
                </a:solidFill>
                <a:latin typeface="Arial" charset="0"/>
                <a:cs typeface="Simplified Arabic" pitchFamily="2" charset="-78"/>
              </a:rPr>
              <a:t>(كن صادقاً).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 تجنّب استعمال المصطلحات المعقّدة.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 استعمل الوسائل البصرية لجذب الانتباه.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 توقّف من حين لآخر لتتعرّف على رأي المشاركين </a:t>
            </a:r>
            <a:r>
              <a:rPr lang="ar-AE" sz="2700" b="1" dirty="0">
                <a:solidFill>
                  <a:srgbClr val="A50021"/>
                </a:solidFill>
                <a:latin typeface="Arial" charset="0"/>
                <a:cs typeface="Simplified Arabic" pitchFamily="2" charset="-78"/>
              </a:rPr>
              <a:t>( فن الوقفات ).</a:t>
            </a:r>
            <a:endParaRPr lang="ar-AE" sz="2300" b="1" dirty="0">
              <a:solidFill>
                <a:srgbClr val="A50021"/>
              </a:solidFill>
              <a:latin typeface="Arial" charset="0"/>
              <a:cs typeface="Simplified Arabic" pitchFamily="2" charset="-78"/>
            </a:endParaRPr>
          </a:p>
        </p:txBody>
      </p:sp>
      <p:sp>
        <p:nvSpPr>
          <p:cNvPr id="2561027" name="Rectangle 3"/>
          <p:cNvSpPr>
            <a:spLocks noChangeArrowheads="1"/>
          </p:cNvSpPr>
          <p:nvPr/>
        </p:nvSpPr>
        <p:spPr bwMode="auto">
          <a:xfrm>
            <a:off x="2939376" y="756285"/>
            <a:ext cx="4809887" cy="756285"/>
          </a:xfrm>
          <a:prstGeom prst="rect">
            <a:avLst/>
          </a:prstGeom>
          <a:solidFill>
            <a:srgbClr val="3366FF"/>
          </a:solidFill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AE" sz="3600" b="1" dirty="0">
                <a:solidFill>
                  <a:srgbClr val="FFFFFF"/>
                </a:solidFill>
                <a:latin typeface="Times New Roman" pitchFamily="18" charset="0"/>
              </a:rPr>
              <a:t>نصائح عامة للمدرّبين</a:t>
            </a:r>
            <a:endParaRPr lang="en-US" sz="36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816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6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6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6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6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6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2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srgbClr val="000000"/>
                </a:solidFill>
              </a:rPr>
              <a:t>برنامج حماة المستقبل-كردستان العراق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10AE-D071-422B-B641-0D48FFE6945D}" type="slidenum">
              <a:rPr lang="ar-EG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62050" name="Text Box 2"/>
          <p:cNvSpPr txBox="1">
            <a:spLocks noChangeArrowheads="1"/>
          </p:cNvSpPr>
          <p:nvPr/>
        </p:nvSpPr>
        <p:spPr bwMode="auto">
          <a:xfrm>
            <a:off x="3" y="1848697"/>
            <a:ext cx="10596140" cy="361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ar-AE" sz="3600" b="1" u="sng" dirty="0">
                <a:solidFill>
                  <a:srgbClr val="000099"/>
                </a:solidFill>
                <a:latin typeface="Arial" charset="0"/>
                <a:cs typeface="Simplified Arabic" pitchFamily="2" charset="-78"/>
              </a:rPr>
              <a:t>أثناء التدريب: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 غيّر إيقاع الدرس ونوّع طرق العرض </a:t>
            </a:r>
            <a:r>
              <a:rPr lang="ar-AE" sz="2700" b="1" dirty="0">
                <a:solidFill>
                  <a:srgbClr val="A50021"/>
                </a:solidFill>
                <a:latin typeface="Arial" charset="0"/>
                <a:cs typeface="Simplified Arabic" pitchFamily="2" charset="-78"/>
              </a:rPr>
              <a:t>( تذكّر أنواع الحضور ).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 تجوّل بين المتدرّبين ولا تقف في نفس المكان طوال الوقت </a:t>
            </a:r>
            <a:r>
              <a:rPr lang="ar-AE" sz="2700" b="1" dirty="0">
                <a:solidFill>
                  <a:srgbClr val="A50021"/>
                </a:solidFill>
                <a:latin typeface="Arial" charset="0"/>
                <a:cs typeface="Simplified Arabic" pitchFamily="2" charset="-78"/>
              </a:rPr>
              <a:t>( لغة الجسد ).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 اطلب متطوّعين لشرح بعض الأفكار </a:t>
            </a:r>
            <a:r>
              <a:rPr lang="ar-AE" sz="2700" b="1" dirty="0">
                <a:solidFill>
                  <a:srgbClr val="A50021"/>
                </a:solidFill>
                <a:latin typeface="Arial" charset="0"/>
                <a:cs typeface="Simplified Arabic" pitchFamily="2" charset="-78"/>
              </a:rPr>
              <a:t>( شاركني وسوف أتذكّر ).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 كرّر الأسئلة أو أعد صياغتها في حال عدم فهمها </a:t>
            </a:r>
            <a:r>
              <a:rPr lang="ar-AE" sz="2700" b="1" dirty="0">
                <a:solidFill>
                  <a:srgbClr val="A50021"/>
                </a:solidFill>
                <a:latin typeface="Arial" charset="0"/>
                <a:cs typeface="Simplified Arabic" pitchFamily="2" charset="-78"/>
              </a:rPr>
              <a:t>( تذكّر أنواع الحضور ).</a:t>
            </a:r>
          </a:p>
        </p:txBody>
      </p:sp>
      <p:sp>
        <p:nvSpPr>
          <p:cNvPr id="2562051" name="Rectangle 3"/>
          <p:cNvSpPr>
            <a:spLocks noChangeArrowheads="1"/>
          </p:cNvSpPr>
          <p:nvPr/>
        </p:nvSpPr>
        <p:spPr bwMode="auto">
          <a:xfrm>
            <a:off x="2939376" y="756285"/>
            <a:ext cx="4809887" cy="756285"/>
          </a:xfrm>
          <a:prstGeom prst="rect">
            <a:avLst/>
          </a:prstGeom>
          <a:solidFill>
            <a:srgbClr val="3366FF"/>
          </a:solidFill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AE" sz="3600" b="1" dirty="0">
                <a:solidFill>
                  <a:srgbClr val="FFFFFF"/>
                </a:solidFill>
                <a:latin typeface="Times New Roman" pitchFamily="18" charset="0"/>
              </a:rPr>
              <a:t>نصائح عامة للمدرّبين</a:t>
            </a:r>
            <a:endParaRPr lang="en-US" sz="36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309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6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6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05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srgbClr val="000000"/>
                </a:solidFill>
              </a:rPr>
              <a:t>برنامج حماة المستقبل-كردستان العراق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614B-04CF-42A6-9EDB-079FF2D06DF0}" type="slidenum">
              <a:rPr lang="ar-EG">
                <a:solidFill>
                  <a:srgbClr val="000000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63074" name="Text Box 2"/>
          <p:cNvSpPr txBox="1">
            <a:spLocks noChangeArrowheads="1"/>
          </p:cNvSpPr>
          <p:nvPr/>
        </p:nvSpPr>
        <p:spPr bwMode="auto">
          <a:xfrm>
            <a:off x="3" y="1848697"/>
            <a:ext cx="10596140" cy="423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ar-AE" sz="3600" b="1" u="sng" dirty="0">
                <a:solidFill>
                  <a:srgbClr val="000099"/>
                </a:solidFill>
                <a:latin typeface="Arial" charset="0"/>
                <a:cs typeface="Simplified Arabic" pitchFamily="2" charset="-78"/>
              </a:rPr>
              <a:t>في ختام جلسة التدريب: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 تذكّر تسجيل الملاحظات وتصحيحها أولاً بأول </a:t>
            </a:r>
            <a:r>
              <a:rPr lang="ar-AE" sz="2700" b="1" dirty="0">
                <a:solidFill>
                  <a:srgbClr val="A50021"/>
                </a:solidFill>
                <a:latin typeface="Arial" charset="0"/>
                <a:cs typeface="Simplified Arabic" pitchFamily="2" charset="-78"/>
              </a:rPr>
              <a:t>( يعجبني / لا يعجبني ).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 أنهي الخاتمة بقوّة كما كانت البداية بقوّة.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endParaRPr lang="ar-AE" sz="2700" b="1" dirty="0">
              <a:solidFill>
                <a:srgbClr val="A50021"/>
              </a:solidFill>
              <a:latin typeface="Arial" charset="0"/>
              <a:cs typeface="Simplified Arabic" pitchFamily="2" charset="-78"/>
            </a:endParaRPr>
          </a:p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 ضرورة تذكّر التعرّف على رأي الحضور </a:t>
            </a:r>
            <a:r>
              <a:rPr lang="ar-AE" sz="2700" b="1" dirty="0">
                <a:solidFill>
                  <a:srgbClr val="A50021"/>
                </a:solidFill>
                <a:latin typeface="Arial" charset="0"/>
                <a:cs typeface="Simplified Arabic" pitchFamily="2" charset="-78"/>
              </a:rPr>
              <a:t>( التغذية الراجعة ).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 اشكر من ينساهم الناس عادة </a:t>
            </a:r>
            <a:r>
              <a:rPr lang="ar-AE" sz="2700" b="1" dirty="0">
                <a:solidFill>
                  <a:srgbClr val="A50021"/>
                </a:solidFill>
                <a:latin typeface="Arial" charset="0"/>
                <a:cs typeface="Simplified Arabic" pitchFamily="2" charset="-78"/>
              </a:rPr>
              <a:t>( أصحاب المراجع، العاملون، المنفّذون ).</a:t>
            </a:r>
          </a:p>
        </p:txBody>
      </p:sp>
      <p:sp>
        <p:nvSpPr>
          <p:cNvPr id="2563075" name="Rectangle 3"/>
          <p:cNvSpPr>
            <a:spLocks noChangeArrowheads="1"/>
          </p:cNvSpPr>
          <p:nvPr/>
        </p:nvSpPr>
        <p:spPr bwMode="auto">
          <a:xfrm>
            <a:off x="2939376" y="756285"/>
            <a:ext cx="4809887" cy="756285"/>
          </a:xfrm>
          <a:prstGeom prst="rect">
            <a:avLst/>
          </a:prstGeom>
          <a:solidFill>
            <a:srgbClr val="3366FF"/>
          </a:solidFill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AE" sz="3600" b="1" dirty="0">
                <a:solidFill>
                  <a:srgbClr val="FFFFFF"/>
                </a:solidFill>
                <a:latin typeface="Times New Roman" pitchFamily="18" charset="0"/>
              </a:rPr>
              <a:t>نصائح عامة للمدرّبين</a:t>
            </a:r>
            <a:endParaRPr lang="en-US" sz="36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756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6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6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6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6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6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07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srgbClr val="000000"/>
                </a:solidFill>
              </a:rPr>
              <a:t>برنامج حماة المستقبل-كردستان العراق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3C0D-033F-4014-A03B-905A2E74FA89}" type="slidenum">
              <a:rPr lang="ar-EG">
                <a:solidFill>
                  <a:srgbClr val="000000"/>
                </a:solidFill>
              </a:rPr>
              <a:pPr/>
              <a:t>28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64098" name="Text Box 2"/>
          <p:cNvSpPr txBox="1">
            <a:spLocks noChangeArrowheads="1"/>
          </p:cNvSpPr>
          <p:nvPr/>
        </p:nvSpPr>
        <p:spPr bwMode="auto">
          <a:xfrm>
            <a:off x="0" y="3025144"/>
            <a:ext cx="10688638" cy="150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100" b="1" dirty="0">
                <a:solidFill>
                  <a:srgbClr val="A50021"/>
                </a:solidFill>
                <a:latin typeface="Arial" charset="0"/>
              </a:rPr>
              <a:t>P</a:t>
            </a:r>
            <a:r>
              <a:rPr lang="en-US" sz="9100" b="1" dirty="0">
                <a:solidFill>
                  <a:srgbClr val="3366FF"/>
                </a:solidFill>
                <a:latin typeface="Arial" charset="0"/>
              </a:rPr>
              <a:t>R</a:t>
            </a:r>
            <a:r>
              <a:rPr lang="en-US" sz="9100" b="1" dirty="0">
                <a:latin typeface="Arial" charset="0"/>
              </a:rPr>
              <a:t>E</a:t>
            </a:r>
            <a:r>
              <a:rPr lang="en-US" sz="9100" b="1" dirty="0">
                <a:solidFill>
                  <a:srgbClr val="008000"/>
                </a:solidFill>
                <a:latin typeface="Arial" charset="0"/>
              </a:rPr>
              <a:t>S</a:t>
            </a:r>
            <a:r>
              <a:rPr lang="en-US" sz="9100" b="1" dirty="0">
                <a:solidFill>
                  <a:srgbClr val="CC0000"/>
                </a:solidFill>
                <a:latin typeface="Arial" charset="0"/>
              </a:rPr>
              <a:t>E</a:t>
            </a:r>
            <a:r>
              <a:rPr lang="en-US" sz="9100" b="1" dirty="0">
                <a:solidFill>
                  <a:srgbClr val="A3B2C1"/>
                </a:solidFill>
                <a:latin typeface="Arial" charset="0"/>
              </a:rPr>
              <a:t>N</a:t>
            </a:r>
            <a:r>
              <a:rPr lang="en-US" sz="9100" b="1" dirty="0">
                <a:solidFill>
                  <a:srgbClr val="666699"/>
                </a:solidFill>
                <a:latin typeface="Arial" charset="0"/>
              </a:rPr>
              <a:t>T</a:t>
            </a:r>
            <a:r>
              <a:rPr lang="en-US" sz="9100" b="1" dirty="0">
                <a:solidFill>
                  <a:srgbClr val="666633"/>
                </a:solidFill>
                <a:latin typeface="Arial" charset="0"/>
              </a:rPr>
              <a:t>A</a:t>
            </a:r>
            <a:r>
              <a:rPr lang="en-US" sz="9100" b="1" dirty="0">
                <a:solidFill>
                  <a:srgbClr val="336699"/>
                </a:solidFill>
                <a:latin typeface="Arial" charset="0"/>
              </a:rPr>
              <a:t>T</a:t>
            </a:r>
            <a:r>
              <a:rPr lang="en-US" sz="9100" b="1" dirty="0">
                <a:solidFill>
                  <a:srgbClr val="A50021"/>
                </a:solidFill>
                <a:latin typeface="Arial" charset="0"/>
              </a:rPr>
              <a:t>I</a:t>
            </a:r>
            <a:r>
              <a:rPr lang="en-US" sz="9100" b="1" dirty="0">
                <a:solidFill>
                  <a:srgbClr val="FF9900"/>
                </a:solidFill>
                <a:latin typeface="Arial" charset="0"/>
              </a:rPr>
              <a:t>O</a:t>
            </a:r>
            <a:r>
              <a:rPr lang="en-US" sz="9100" b="1" dirty="0">
                <a:solidFill>
                  <a:srgbClr val="CC3399"/>
                </a:solidFill>
                <a:latin typeface="Arial" charset="0"/>
              </a:rPr>
              <a:t>N</a:t>
            </a:r>
          </a:p>
        </p:txBody>
      </p:sp>
    </p:spTree>
    <p:extLst>
      <p:ext uri="{BB962C8B-B14F-4D97-AF65-F5344CB8AC3E}">
        <p14:creationId xmlns="" xmlns:p14="http://schemas.microsoft.com/office/powerpoint/2010/main" val="3276081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6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409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srgbClr val="000000"/>
                </a:solidFill>
              </a:rPr>
              <a:t>برنامج حماة المستقبل-كردستان العراق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C9DA-030B-4952-8062-07E174FB8D8A}" type="slidenum">
              <a:rPr lang="ar-EG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65122" name="Text Box 2"/>
          <p:cNvSpPr txBox="1">
            <a:spLocks noChangeArrowheads="1"/>
          </p:cNvSpPr>
          <p:nvPr/>
        </p:nvSpPr>
        <p:spPr bwMode="auto">
          <a:xfrm>
            <a:off x="1959583" y="2083289"/>
            <a:ext cx="3068766" cy="150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100" b="1" dirty="0">
                <a:solidFill>
                  <a:srgbClr val="A50021"/>
                </a:solidFill>
                <a:latin typeface="Arial" charset="0"/>
              </a:rPr>
              <a:t>P</a:t>
            </a:r>
            <a:r>
              <a:rPr lang="en-US" sz="5500" dirty="0">
                <a:latin typeface="Arial" charset="0"/>
              </a:rPr>
              <a:t>ractice</a:t>
            </a:r>
          </a:p>
        </p:txBody>
      </p:sp>
      <p:sp>
        <p:nvSpPr>
          <p:cNvPr id="2565123" name="Text Box 3"/>
          <p:cNvSpPr txBox="1">
            <a:spLocks noChangeArrowheads="1"/>
          </p:cNvSpPr>
          <p:nvPr/>
        </p:nvSpPr>
        <p:spPr bwMode="auto">
          <a:xfrm>
            <a:off x="3117520" y="805305"/>
            <a:ext cx="4330328" cy="73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100" b="1" dirty="0">
                <a:solidFill>
                  <a:srgbClr val="CC0000"/>
                </a:solidFill>
                <a:latin typeface="Arial" charset="0"/>
              </a:rPr>
              <a:t>P</a:t>
            </a:r>
            <a:r>
              <a:rPr lang="en-US" sz="4100" b="1" dirty="0">
                <a:latin typeface="Arial" charset="0"/>
              </a:rPr>
              <a:t>RESENTATION</a:t>
            </a:r>
          </a:p>
        </p:txBody>
      </p:sp>
      <p:sp>
        <p:nvSpPr>
          <p:cNvPr id="2565124" name="Text Box 4"/>
          <p:cNvSpPr txBox="1">
            <a:spLocks noChangeArrowheads="1"/>
          </p:cNvSpPr>
          <p:nvPr/>
        </p:nvSpPr>
        <p:spPr bwMode="auto">
          <a:xfrm>
            <a:off x="1336080" y="3343760"/>
            <a:ext cx="4059627" cy="87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AE" sz="5000" b="1" dirty="0">
                <a:solidFill>
                  <a:srgbClr val="000099"/>
                </a:solidFill>
                <a:latin typeface="Arial" charset="0"/>
                <a:cs typeface="Simplified Arabic" pitchFamily="2" charset="-78"/>
              </a:rPr>
              <a:t>تدرّب باستمرار</a:t>
            </a:r>
            <a:endParaRPr lang="en-US" sz="5000" b="1" dirty="0">
              <a:solidFill>
                <a:srgbClr val="000099"/>
              </a:solidFill>
              <a:latin typeface="Arial" charset="0"/>
              <a:cs typeface="Simplified Arabic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606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51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4600" dirty="0" smtClean="0">
                <a:solidFill>
                  <a:srgbClr val="7030A0"/>
                </a:solidFill>
              </a:rPr>
              <a:t>قوانين </a:t>
            </a:r>
            <a:r>
              <a:rPr lang="ar-SA" sz="4600" dirty="0" err="1" smtClean="0">
                <a:solidFill>
                  <a:srgbClr val="7030A0"/>
                </a:solidFill>
              </a:rPr>
              <a:t>بايك</a:t>
            </a:r>
            <a:r>
              <a:rPr lang="ar-SA" sz="4600" dirty="0" smtClean="0">
                <a:solidFill>
                  <a:srgbClr val="7030A0"/>
                </a:solidFill>
              </a:rPr>
              <a:t> للتدريب</a:t>
            </a:r>
            <a:endParaRPr lang="ar-IQ" sz="4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SA" sz="3600" dirty="0" smtClean="0">
                <a:solidFill>
                  <a:srgbClr val="FF0000"/>
                </a:solidFill>
              </a:rPr>
              <a:t>3-تتناسب الاستجابة للتعليم مع ما تملكه من وسائل مرح :</a:t>
            </a:r>
          </a:p>
          <a:p>
            <a:pPr algn="r"/>
            <a:r>
              <a:rPr lang="ar-SA" sz="3600" dirty="0" smtClean="0">
                <a:solidFill>
                  <a:srgbClr val="FF0000"/>
                </a:solidFill>
              </a:rPr>
              <a:t>أي كلما كان جوا التعليم والتدريب مرحا زادت استجابة الحضور للتعليم وتفاعلوا معه .</a:t>
            </a:r>
          </a:p>
          <a:p>
            <a:pPr algn="r"/>
            <a:r>
              <a:rPr lang="ar-SA" sz="3600" dirty="0" smtClean="0">
                <a:solidFill>
                  <a:srgbClr val="FF0000"/>
                </a:solidFill>
              </a:rPr>
              <a:t>4- </a:t>
            </a:r>
            <a:r>
              <a:rPr lang="ar-SA" sz="3600" dirty="0" err="1" smtClean="0">
                <a:solidFill>
                  <a:srgbClr val="FF0000"/>
                </a:solidFill>
              </a:rPr>
              <a:t>لايتم</a:t>
            </a:r>
            <a:r>
              <a:rPr lang="ar-SA" sz="3600" dirty="0" smtClean="0">
                <a:solidFill>
                  <a:srgbClr val="FF0000"/>
                </a:solidFill>
              </a:rPr>
              <a:t> التعليم </a:t>
            </a:r>
            <a:r>
              <a:rPr lang="ar-SA" sz="3600" dirty="0" err="1" smtClean="0">
                <a:solidFill>
                  <a:srgbClr val="FF0000"/>
                </a:solidFill>
              </a:rPr>
              <a:t>الا</a:t>
            </a:r>
            <a:r>
              <a:rPr lang="ar-SA" sz="3600" dirty="0" smtClean="0">
                <a:solidFill>
                  <a:srgbClr val="FF0000"/>
                </a:solidFill>
              </a:rPr>
              <a:t> بعد تغيير السلوك : التعليم ليس </a:t>
            </a:r>
            <a:r>
              <a:rPr lang="ar-SA" sz="3600" dirty="0" err="1" smtClean="0">
                <a:solidFill>
                  <a:srgbClr val="FF0000"/>
                </a:solidFill>
              </a:rPr>
              <a:t>ايصال</a:t>
            </a:r>
            <a:r>
              <a:rPr lang="ar-SA" sz="3600" dirty="0" smtClean="0">
                <a:solidFill>
                  <a:srgbClr val="FF0000"/>
                </a:solidFill>
              </a:rPr>
              <a:t> معلومات فقط ولكنه في الحقيقة تغيير للسلوك والقناعات , فلا يتم التعليم </a:t>
            </a:r>
            <a:r>
              <a:rPr lang="ar-SA" sz="3600" dirty="0" err="1" smtClean="0">
                <a:solidFill>
                  <a:srgbClr val="FF0000"/>
                </a:solidFill>
              </a:rPr>
              <a:t>الا</a:t>
            </a:r>
            <a:r>
              <a:rPr lang="ar-SA" sz="3600" dirty="0" smtClean="0">
                <a:solidFill>
                  <a:srgbClr val="FF0000"/>
                </a:solidFill>
              </a:rPr>
              <a:t> </a:t>
            </a:r>
            <a:r>
              <a:rPr lang="ar-SA" sz="3600" dirty="0" err="1" smtClean="0">
                <a:solidFill>
                  <a:srgbClr val="FF0000"/>
                </a:solidFill>
              </a:rPr>
              <a:t>اذا</a:t>
            </a:r>
            <a:r>
              <a:rPr lang="ar-SA" sz="3600" dirty="0" smtClean="0">
                <a:solidFill>
                  <a:srgbClr val="FF0000"/>
                </a:solidFill>
              </a:rPr>
              <a:t> تحول لواقع وممارسة </a:t>
            </a:r>
            <a:endParaRPr lang="ar-IQ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srgbClr val="000000"/>
                </a:solidFill>
              </a:rPr>
              <a:t>برنامج حماة المستقبل-كردستان العراق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7C68-8985-4956-8999-539792140CE2}" type="slidenum">
              <a:rPr lang="ar-EG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66146" name="Text Box 2"/>
          <p:cNvSpPr txBox="1">
            <a:spLocks noChangeArrowheads="1"/>
          </p:cNvSpPr>
          <p:nvPr/>
        </p:nvSpPr>
        <p:spPr bwMode="auto">
          <a:xfrm>
            <a:off x="4256614" y="2149810"/>
            <a:ext cx="5765017" cy="125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0" b="1" dirty="0">
                <a:solidFill>
                  <a:srgbClr val="A50021"/>
                </a:solidFill>
                <a:latin typeface="Arial" charset="0"/>
              </a:rPr>
              <a:t>R</a:t>
            </a:r>
            <a:r>
              <a:rPr lang="en-US" sz="4600" dirty="0">
                <a:latin typeface="Arial" charset="0"/>
              </a:rPr>
              <a:t>ead your audience</a:t>
            </a:r>
          </a:p>
        </p:txBody>
      </p:sp>
      <p:sp>
        <p:nvSpPr>
          <p:cNvPr id="2566147" name="Text Box 3"/>
          <p:cNvSpPr txBox="1">
            <a:spLocks noChangeArrowheads="1"/>
          </p:cNvSpPr>
          <p:nvPr/>
        </p:nvSpPr>
        <p:spPr bwMode="auto">
          <a:xfrm>
            <a:off x="3117520" y="805305"/>
            <a:ext cx="4330328" cy="73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100" b="1" dirty="0">
                <a:latin typeface="Arial" charset="0"/>
              </a:rPr>
              <a:t>P</a:t>
            </a:r>
            <a:r>
              <a:rPr lang="en-US" sz="4100" b="1" dirty="0">
                <a:solidFill>
                  <a:srgbClr val="CC0000"/>
                </a:solidFill>
                <a:latin typeface="Arial" charset="0"/>
              </a:rPr>
              <a:t>R</a:t>
            </a:r>
            <a:r>
              <a:rPr lang="en-US" sz="4100" b="1" dirty="0">
                <a:latin typeface="Arial" charset="0"/>
              </a:rPr>
              <a:t>ESENTATION</a:t>
            </a:r>
          </a:p>
        </p:txBody>
      </p:sp>
      <p:sp>
        <p:nvSpPr>
          <p:cNvPr id="2566148" name="Text Box 4"/>
          <p:cNvSpPr txBox="1">
            <a:spLocks noChangeArrowheads="1"/>
          </p:cNvSpPr>
          <p:nvPr/>
        </p:nvSpPr>
        <p:spPr bwMode="auto">
          <a:xfrm>
            <a:off x="4097311" y="3343764"/>
            <a:ext cx="6145967" cy="81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AE" sz="4600" b="1" dirty="0" err="1">
                <a:solidFill>
                  <a:srgbClr val="000099"/>
                </a:solidFill>
                <a:latin typeface="Arial" charset="0"/>
                <a:cs typeface="Simplified Arabic" pitchFamily="2" charset="-78"/>
              </a:rPr>
              <a:t>إقرأ</a:t>
            </a:r>
            <a:r>
              <a:rPr lang="ar-AE" sz="4600" b="1" dirty="0">
                <a:solidFill>
                  <a:srgbClr val="000099"/>
                </a:solidFill>
                <a:latin typeface="Arial" charset="0"/>
                <a:cs typeface="Simplified Arabic" pitchFamily="2" charset="-78"/>
              </a:rPr>
              <a:t> جمهورك !! تعرّف عليه</a:t>
            </a:r>
            <a:endParaRPr lang="en-US" sz="4600" b="1" dirty="0">
              <a:solidFill>
                <a:srgbClr val="000099"/>
              </a:solidFill>
              <a:latin typeface="Arial" charset="0"/>
              <a:cs typeface="Simplified Arabic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1311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614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srgbClr val="000000"/>
                </a:solidFill>
              </a:rPr>
              <a:t>برنامج حماة المستقبل-كردستان العراق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5FFE-D5C9-4CAD-8E7D-91F01090D0CD}" type="slidenum">
              <a:rPr lang="ar-EG">
                <a:solidFill>
                  <a:srgbClr val="000000"/>
                </a:solidFill>
              </a:rPr>
              <a:pPr/>
              <a:t>31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67170" name="Text Box 2"/>
          <p:cNvSpPr txBox="1">
            <a:spLocks noChangeArrowheads="1"/>
          </p:cNvSpPr>
          <p:nvPr/>
        </p:nvSpPr>
        <p:spPr bwMode="auto">
          <a:xfrm>
            <a:off x="3473809" y="3193204"/>
            <a:ext cx="3641037" cy="125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0" b="1" dirty="0">
                <a:solidFill>
                  <a:srgbClr val="A50021"/>
                </a:solidFill>
                <a:latin typeface="Arial" charset="0"/>
              </a:rPr>
              <a:t>E</a:t>
            </a:r>
            <a:r>
              <a:rPr lang="en-US" sz="4600" dirty="0">
                <a:latin typeface="Arial" charset="0"/>
              </a:rPr>
              <a:t>ar, not eye</a:t>
            </a:r>
          </a:p>
        </p:txBody>
      </p:sp>
      <p:sp>
        <p:nvSpPr>
          <p:cNvPr id="2567171" name="Text Box 3"/>
          <p:cNvSpPr txBox="1">
            <a:spLocks noChangeArrowheads="1"/>
          </p:cNvSpPr>
          <p:nvPr/>
        </p:nvSpPr>
        <p:spPr bwMode="auto">
          <a:xfrm>
            <a:off x="3117520" y="805305"/>
            <a:ext cx="4330328" cy="73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100" b="1" dirty="0">
                <a:latin typeface="Arial" charset="0"/>
              </a:rPr>
              <a:t>PR</a:t>
            </a:r>
            <a:r>
              <a:rPr lang="en-US" sz="4100" b="1" dirty="0">
                <a:solidFill>
                  <a:srgbClr val="CC0000"/>
                </a:solidFill>
                <a:latin typeface="Arial" charset="0"/>
              </a:rPr>
              <a:t>E</a:t>
            </a:r>
            <a:r>
              <a:rPr lang="en-US" sz="4100" b="1" dirty="0">
                <a:latin typeface="Arial" charset="0"/>
              </a:rPr>
              <a:t>SENTATION</a:t>
            </a:r>
          </a:p>
        </p:txBody>
      </p:sp>
      <p:sp>
        <p:nvSpPr>
          <p:cNvPr id="2567172" name="Text Box 4"/>
          <p:cNvSpPr txBox="1">
            <a:spLocks noChangeArrowheads="1"/>
          </p:cNvSpPr>
          <p:nvPr/>
        </p:nvSpPr>
        <p:spPr bwMode="auto">
          <a:xfrm>
            <a:off x="1781440" y="4537714"/>
            <a:ext cx="6887663" cy="81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AE" sz="4600" b="1" dirty="0">
                <a:solidFill>
                  <a:srgbClr val="000099"/>
                </a:solidFill>
                <a:latin typeface="Arial" charset="0"/>
                <a:cs typeface="Simplified Arabic" pitchFamily="2" charset="-78"/>
              </a:rPr>
              <a:t>ركّز على الأذن وليس العين فقط!!</a:t>
            </a:r>
            <a:endParaRPr lang="en-US" sz="4600" b="1" dirty="0">
              <a:solidFill>
                <a:srgbClr val="000099"/>
              </a:solidFill>
              <a:latin typeface="Arial" charset="0"/>
              <a:cs typeface="Simplified Arabic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0207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717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srgbClr val="000000"/>
                </a:solidFill>
              </a:rPr>
              <a:t>برنامج حماة المستقبل-كردستان العراق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3163-2341-481F-955A-FC16E237FFBF}" type="slidenum">
              <a:rPr lang="ar-EG">
                <a:solidFill>
                  <a:srgbClr val="000000"/>
                </a:solidFill>
              </a:rPr>
              <a:pPr/>
              <a:t>32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68194" name="Text Box 2"/>
          <p:cNvSpPr txBox="1">
            <a:spLocks noChangeArrowheads="1"/>
          </p:cNvSpPr>
          <p:nvPr/>
        </p:nvSpPr>
        <p:spPr bwMode="auto">
          <a:xfrm>
            <a:off x="890720" y="1897715"/>
            <a:ext cx="8103797" cy="125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0" b="1" dirty="0">
                <a:solidFill>
                  <a:srgbClr val="A50021"/>
                </a:solidFill>
                <a:latin typeface="Arial" charset="0"/>
              </a:rPr>
              <a:t>S</a:t>
            </a:r>
            <a:r>
              <a:rPr lang="en-US" sz="4600" dirty="0">
                <a:latin typeface="Arial" charset="0"/>
              </a:rPr>
              <a:t>hort words, short sentences</a:t>
            </a:r>
          </a:p>
        </p:txBody>
      </p:sp>
      <p:sp>
        <p:nvSpPr>
          <p:cNvPr id="2568195" name="Text Box 3"/>
          <p:cNvSpPr txBox="1">
            <a:spLocks noChangeArrowheads="1"/>
          </p:cNvSpPr>
          <p:nvPr/>
        </p:nvSpPr>
        <p:spPr bwMode="auto">
          <a:xfrm>
            <a:off x="3117520" y="805305"/>
            <a:ext cx="4330328" cy="73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100" b="1" dirty="0">
                <a:latin typeface="Arial" charset="0"/>
              </a:rPr>
              <a:t>PRE</a:t>
            </a:r>
            <a:r>
              <a:rPr lang="en-US" sz="4100" b="1" dirty="0">
                <a:solidFill>
                  <a:srgbClr val="CC0000"/>
                </a:solidFill>
                <a:latin typeface="Arial" charset="0"/>
              </a:rPr>
              <a:t>S</a:t>
            </a:r>
            <a:r>
              <a:rPr lang="en-US" sz="4100" b="1" dirty="0">
                <a:latin typeface="Arial" charset="0"/>
              </a:rPr>
              <a:t>ENTATION</a:t>
            </a:r>
          </a:p>
        </p:txBody>
      </p:sp>
      <p:sp>
        <p:nvSpPr>
          <p:cNvPr id="2568196" name="Text Box 4"/>
          <p:cNvSpPr txBox="1">
            <a:spLocks noChangeArrowheads="1"/>
          </p:cNvSpPr>
          <p:nvPr/>
        </p:nvSpPr>
        <p:spPr bwMode="auto">
          <a:xfrm>
            <a:off x="1870515" y="3175700"/>
            <a:ext cx="5787966" cy="81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AE" sz="4600" b="1" dirty="0">
                <a:solidFill>
                  <a:srgbClr val="000099"/>
                </a:solidFill>
                <a:latin typeface="Arial" charset="0"/>
                <a:cs typeface="Simplified Arabic" pitchFamily="2" charset="-78"/>
              </a:rPr>
              <a:t>كلمات بسيطة وجمل قصيرة</a:t>
            </a:r>
            <a:endParaRPr lang="en-US" sz="4600" b="1" dirty="0">
              <a:solidFill>
                <a:srgbClr val="000099"/>
              </a:solidFill>
              <a:latin typeface="Arial" charset="0"/>
              <a:cs typeface="Simplified Arabic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5641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819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srgbClr val="000000"/>
                </a:solidFill>
              </a:rPr>
              <a:t>برنامج حماة المستقبل-كردستان العراق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0DA1-FF04-4D42-9833-10AA93B0F6BF}" type="slidenum">
              <a:rPr lang="ar-EG">
                <a:solidFill>
                  <a:srgbClr val="000000"/>
                </a:solidFill>
              </a:rPr>
              <a:pPr/>
              <a:t>33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69218" name="Text Box 2"/>
          <p:cNvSpPr txBox="1">
            <a:spLocks noChangeArrowheads="1"/>
          </p:cNvSpPr>
          <p:nvPr/>
        </p:nvSpPr>
        <p:spPr bwMode="auto">
          <a:xfrm>
            <a:off x="6235039" y="4369647"/>
            <a:ext cx="3051132" cy="125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0" b="1" dirty="0">
                <a:solidFill>
                  <a:srgbClr val="A50021"/>
                </a:solidFill>
                <a:latin typeface="Arial" charset="0"/>
              </a:rPr>
              <a:t>E</a:t>
            </a:r>
            <a:r>
              <a:rPr lang="en-US" sz="4600" dirty="0">
                <a:latin typeface="Arial" charset="0"/>
              </a:rPr>
              <a:t>xamples</a:t>
            </a:r>
          </a:p>
        </p:txBody>
      </p:sp>
      <p:sp>
        <p:nvSpPr>
          <p:cNvPr id="2569219" name="Text Box 3"/>
          <p:cNvSpPr txBox="1">
            <a:spLocks noChangeArrowheads="1"/>
          </p:cNvSpPr>
          <p:nvPr/>
        </p:nvSpPr>
        <p:spPr bwMode="auto">
          <a:xfrm>
            <a:off x="3117520" y="805305"/>
            <a:ext cx="4330328" cy="73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100" b="1" dirty="0">
                <a:latin typeface="Arial" charset="0"/>
              </a:rPr>
              <a:t>PRES</a:t>
            </a:r>
            <a:r>
              <a:rPr lang="en-US" sz="4100" b="1" dirty="0">
                <a:solidFill>
                  <a:srgbClr val="CC0000"/>
                </a:solidFill>
                <a:latin typeface="Arial" charset="0"/>
              </a:rPr>
              <a:t>E</a:t>
            </a:r>
            <a:r>
              <a:rPr lang="en-US" sz="4100" b="1" dirty="0">
                <a:latin typeface="Arial" charset="0"/>
              </a:rPr>
              <a:t>NTATION</a:t>
            </a:r>
          </a:p>
        </p:txBody>
      </p:sp>
      <p:sp>
        <p:nvSpPr>
          <p:cNvPr id="2569220" name="Text Box 4"/>
          <p:cNvSpPr txBox="1">
            <a:spLocks noChangeArrowheads="1"/>
          </p:cNvSpPr>
          <p:nvPr/>
        </p:nvSpPr>
        <p:spPr bwMode="auto">
          <a:xfrm>
            <a:off x="4481006" y="5714157"/>
            <a:ext cx="6207632" cy="81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AE" sz="4600" b="1" dirty="0">
                <a:solidFill>
                  <a:srgbClr val="000099"/>
                </a:solidFill>
                <a:latin typeface="Arial" charset="0"/>
                <a:cs typeface="Simplified Arabic" pitchFamily="2" charset="-78"/>
              </a:rPr>
              <a:t>الأمثلة والشواهد المتنوعة</a:t>
            </a:r>
            <a:endParaRPr lang="en-US" sz="4600" b="1" dirty="0">
              <a:solidFill>
                <a:srgbClr val="000099"/>
              </a:solidFill>
              <a:latin typeface="Arial" charset="0"/>
              <a:cs typeface="Simplified Arabic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2207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92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srgbClr val="000000"/>
                </a:solidFill>
              </a:rPr>
              <a:t>برنامج حماة المستقبل-كردستان العراق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4063-8EEC-4E8A-81D8-DFF38EF0D400}" type="slidenum">
              <a:rPr lang="ar-EG">
                <a:solidFill>
                  <a:srgbClr val="000000"/>
                </a:solidFill>
              </a:rPr>
              <a:pPr/>
              <a:t>34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70242" name="Text Box 2"/>
          <p:cNvSpPr txBox="1">
            <a:spLocks noChangeArrowheads="1"/>
          </p:cNvSpPr>
          <p:nvPr/>
        </p:nvSpPr>
        <p:spPr bwMode="auto">
          <a:xfrm>
            <a:off x="178146" y="3529330"/>
            <a:ext cx="4681387" cy="125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0" b="1" dirty="0">
                <a:solidFill>
                  <a:srgbClr val="A50021"/>
                </a:solidFill>
                <a:latin typeface="Arial" charset="0"/>
              </a:rPr>
              <a:t>N</a:t>
            </a:r>
            <a:r>
              <a:rPr lang="en-US" sz="4600" dirty="0">
                <a:latin typeface="Arial" charset="0"/>
              </a:rPr>
              <a:t>ever be boring</a:t>
            </a:r>
          </a:p>
        </p:txBody>
      </p:sp>
      <p:sp>
        <p:nvSpPr>
          <p:cNvPr id="2570243" name="Text Box 3"/>
          <p:cNvSpPr txBox="1">
            <a:spLocks noChangeArrowheads="1"/>
          </p:cNvSpPr>
          <p:nvPr/>
        </p:nvSpPr>
        <p:spPr bwMode="auto">
          <a:xfrm>
            <a:off x="3117520" y="805305"/>
            <a:ext cx="4330328" cy="73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100" b="1" dirty="0">
                <a:latin typeface="Arial" charset="0"/>
              </a:rPr>
              <a:t>PRESE</a:t>
            </a:r>
            <a:r>
              <a:rPr lang="en-US" sz="4100" b="1" dirty="0">
                <a:solidFill>
                  <a:srgbClr val="CC0000"/>
                </a:solidFill>
                <a:latin typeface="Arial" charset="0"/>
              </a:rPr>
              <a:t>N</a:t>
            </a:r>
            <a:r>
              <a:rPr lang="en-US" sz="4100" b="1" dirty="0">
                <a:latin typeface="Arial" charset="0"/>
              </a:rPr>
              <a:t>TATION</a:t>
            </a:r>
          </a:p>
        </p:txBody>
      </p:sp>
      <p:sp>
        <p:nvSpPr>
          <p:cNvPr id="2570244" name="Text Box 4"/>
          <p:cNvSpPr txBox="1">
            <a:spLocks noChangeArrowheads="1"/>
          </p:cNvSpPr>
          <p:nvPr/>
        </p:nvSpPr>
        <p:spPr bwMode="auto">
          <a:xfrm>
            <a:off x="0" y="4873840"/>
            <a:ext cx="5077103" cy="81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AE" sz="4600" b="1" dirty="0">
                <a:solidFill>
                  <a:srgbClr val="000099"/>
                </a:solidFill>
                <a:latin typeface="Arial" charset="0"/>
                <a:cs typeface="Simplified Arabic" pitchFamily="2" charset="-78"/>
              </a:rPr>
              <a:t>لا تكن مملاً</a:t>
            </a:r>
            <a:endParaRPr lang="en-US" sz="4600" b="1" dirty="0">
              <a:solidFill>
                <a:srgbClr val="000099"/>
              </a:solidFill>
              <a:latin typeface="Arial" charset="0"/>
              <a:cs typeface="Simplified Arabic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1152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7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7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7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4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srgbClr val="000000"/>
                </a:solidFill>
              </a:rPr>
              <a:t>برنامج حماة المستقبل-كردستان العراق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8D36-4C01-44CE-8013-D84FAC3BEE98}" type="slidenum">
              <a:rPr lang="ar-EG">
                <a:solidFill>
                  <a:srgbClr val="000000"/>
                </a:solidFill>
              </a:rPr>
              <a:pPr/>
              <a:t>35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71266" name="Text Box 2"/>
          <p:cNvSpPr txBox="1">
            <a:spLocks noChangeArrowheads="1"/>
          </p:cNvSpPr>
          <p:nvPr/>
        </p:nvSpPr>
        <p:spPr bwMode="auto">
          <a:xfrm>
            <a:off x="1851670" y="1888963"/>
            <a:ext cx="3326849" cy="125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0" b="1" dirty="0">
                <a:solidFill>
                  <a:srgbClr val="A50021"/>
                </a:solidFill>
                <a:latin typeface="Arial" charset="0"/>
              </a:rPr>
              <a:t>T</a:t>
            </a:r>
            <a:r>
              <a:rPr lang="en-US" sz="4600" dirty="0">
                <a:latin typeface="Arial" charset="0"/>
              </a:rPr>
              <a:t>ransitions</a:t>
            </a:r>
          </a:p>
        </p:txBody>
      </p:sp>
      <p:sp>
        <p:nvSpPr>
          <p:cNvPr id="2571267" name="Text Box 3"/>
          <p:cNvSpPr txBox="1">
            <a:spLocks noChangeArrowheads="1"/>
          </p:cNvSpPr>
          <p:nvPr/>
        </p:nvSpPr>
        <p:spPr bwMode="auto">
          <a:xfrm>
            <a:off x="3117520" y="805305"/>
            <a:ext cx="4330328" cy="73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100" b="1" dirty="0">
                <a:latin typeface="Arial" charset="0"/>
              </a:rPr>
              <a:t>PRESEN</a:t>
            </a:r>
            <a:r>
              <a:rPr lang="en-US" sz="4100" b="1" dirty="0">
                <a:solidFill>
                  <a:srgbClr val="CC0000"/>
                </a:solidFill>
                <a:latin typeface="Arial" charset="0"/>
              </a:rPr>
              <a:t>T</a:t>
            </a:r>
            <a:r>
              <a:rPr lang="en-US" sz="4100" b="1" dirty="0">
                <a:latin typeface="Arial" charset="0"/>
              </a:rPr>
              <a:t>ATION</a:t>
            </a:r>
          </a:p>
        </p:txBody>
      </p:sp>
      <p:sp>
        <p:nvSpPr>
          <p:cNvPr id="2571268" name="Text Box 4"/>
          <p:cNvSpPr txBox="1">
            <a:spLocks noChangeArrowheads="1"/>
          </p:cNvSpPr>
          <p:nvPr/>
        </p:nvSpPr>
        <p:spPr bwMode="auto">
          <a:xfrm>
            <a:off x="1092847" y="3156444"/>
            <a:ext cx="4587207" cy="187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AE" sz="4600" b="1" dirty="0">
                <a:solidFill>
                  <a:srgbClr val="000099"/>
                </a:solidFill>
                <a:latin typeface="Arial" charset="0"/>
                <a:cs typeface="Simplified Arabic" pitchFamily="2" charset="-78"/>
              </a:rPr>
              <a:t>اجعل التنقّل بين الجمل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AE" sz="4600" b="1" dirty="0">
                <a:solidFill>
                  <a:srgbClr val="000099"/>
                </a:solidFill>
                <a:latin typeface="Arial" charset="0"/>
                <a:cs typeface="Simplified Arabic" pitchFamily="2" charset="-78"/>
              </a:rPr>
              <a:t>والنقاط متسلسلاً</a:t>
            </a:r>
            <a:endParaRPr lang="en-US" sz="4600" b="1" dirty="0">
              <a:solidFill>
                <a:srgbClr val="000099"/>
              </a:solidFill>
              <a:latin typeface="Arial" charset="0"/>
              <a:cs typeface="Simplified Arabic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59108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7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7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7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126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srgbClr val="000000"/>
                </a:solidFill>
              </a:rPr>
              <a:t>برنامج حماة المستقبل-كردستان العراق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8BAF4-3CF7-4A20-A4FE-3F7B6AD7AD44}" type="slidenum">
              <a:rPr lang="ar-EG">
                <a:solidFill>
                  <a:srgbClr val="000000"/>
                </a:solidFill>
              </a:rPr>
              <a:pPr/>
              <a:t>36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72290" name="Text Box 2"/>
          <p:cNvSpPr txBox="1">
            <a:spLocks noChangeArrowheads="1"/>
          </p:cNvSpPr>
          <p:nvPr/>
        </p:nvSpPr>
        <p:spPr bwMode="auto">
          <a:xfrm>
            <a:off x="3365895" y="2044771"/>
            <a:ext cx="6616211" cy="125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0" b="1" dirty="0">
                <a:solidFill>
                  <a:srgbClr val="A50021"/>
                </a:solidFill>
                <a:latin typeface="Arial" charset="0"/>
              </a:rPr>
              <a:t>A</a:t>
            </a:r>
            <a:r>
              <a:rPr lang="en-US" sz="4600" dirty="0">
                <a:latin typeface="Arial" charset="0"/>
              </a:rPr>
              <a:t>nswers and questions</a:t>
            </a:r>
          </a:p>
        </p:txBody>
      </p:sp>
      <p:sp>
        <p:nvSpPr>
          <p:cNvPr id="2572291" name="Text Box 3"/>
          <p:cNvSpPr txBox="1">
            <a:spLocks noChangeArrowheads="1"/>
          </p:cNvSpPr>
          <p:nvPr/>
        </p:nvSpPr>
        <p:spPr bwMode="auto">
          <a:xfrm>
            <a:off x="3117520" y="805305"/>
            <a:ext cx="4330328" cy="73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100" b="1" dirty="0">
                <a:latin typeface="Arial" charset="0"/>
              </a:rPr>
              <a:t>PRESENT</a:t>
            </a:r>
            <a:r>
              <a:rPr lang="en-US" sz="4100" b="1" dirty="0">
                <a:solidFill>
                  <a:srgbClr val="CC0000"/>
                </a:solidFill>
                <a:latin typeface="Arial" charset="0"/>
              </a:rPr>
              <a:t>A</a:t>
            </a:r>
            <a:r>
              <a:rPr lang="en-US" sz="4100" b="1" dirty="0">
                <a:latin typeface="Arial" charset="0"/>
              </a:rPr>
              <a:t>TION</a:t>
            </a:r>
          </a:p>
        </p:txBody>
      </p:sp>
      <p:sp>
        <p:nvSpPr>
          <p:cNvPr id="2572292" name="Text Box 4"/>
          <p:cNvSpPr txBox="1">
            <a:spLocks noChangeArrowheads="1"/>
          </p:cNvSpPr>
          <p:nvPr/>
        </p:nvSpPr>
        <p:spPr bwMode="auto">
          <a:xfrm>
            <a:off x="2129164" y="3427795"/>
            <a:ext cx="8559474" cy="81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AE" sz="4600" b="1" dirty="0">
                <a:solidFill>
                  <a:srgbClr val="000099"/>
                </a:solidFill>
                <a:latin typeface="Arial" charset="0"/>
                <a:cs typeface="Simplified Arabic" pitchFamily="2" charset="-78"/>
              </a:rPr>
              <a:t>لا تنسى الأسئلة والإجابات</a:t>
            </a:r>
            <a:endParaRPr lang="en-US" sz="4600" b="1" dirty="0">
              <a:solidFill>
                <a:srgbClr val="000099"/>
              </a:solidFill>
              <a:latin typeface="Arial" charset="0"/>
              <a:cs typeface="Simplified Arabic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5468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7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7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7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229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srgbClr val="000000"/>
                </a:solidFill>
              </a:rPr>
              <a:t>برنامج حماة المستقبل-كردستان العراق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8280-F84A-4A8A-B3E0-54C7FEA99495}" type="slidenum">
              <a:rPr lang="ar-EG">
                <a:solidFill>
                  <a:srgbClr val="000000"/>
                </a:solidFill>
              </a:rPr>
              <a:pPr/>
              <a:t>37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73314" name="Text Box 2"/>
          <p:cNvSpPr txBox="1">
            <a:spLocks noChangeArrowheads="1"/>
          </p:cNvSpPr>
          <p:nvPr/>
        </p:nvSpPr>
        <p:spPr bwMode="auto">
          <a:xfrm>
            <a:off x="2939376" y="2436919"/>
            <a:ext cx="1751097" cy="125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0" b="1" dirty="0">
                <a:solidFill>
                  <a:srgbClr val="A50021"/>
                </a:solidFill>
                <a:latin typeface="Arial" charset="0"/>
              </a:rPr>
              <a:t>T</a:t>
            </a:r>
            <a:r>
              <a:rPr lang="en-US" sz="4600" dirty="0">
                <a:latin typeface="Arial" charset="0"/>
              </a:rPr>
              <a:t>ime</a:t>
            </a:r>
          </a:p>
        </p:txBody>
      </p:sp>
      <p:sp>
        <p:nvSpPr>
          <p:cNvPr id="2573315" name="Text Box 3"/>
          <p:cNvSpPr txBox="1">
            <a:spLocks noChangeArrowheads="1"/>
          </p:cNvSpPr>
          <p:nvPr/>
        </p:nvSpPr>
        <p:spPr bwMode="auto">
          <a:xfrm>
            <a:off x="3117520" y="805305"/>
            <a:ext cx="4330328" cy="73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100" b="1" dirty="0">
                <a:latin typeface="Arial" charset="0"/>
              </a:rPr>
              <a:t>PRESENTA</a:t>
            </a:r>
            <a:r>
              <a:rPr lang="en-US" sz="4100" b="1" dirty="0">
                <a:solidFill>
                  <a:srgbClr val="CC0000"/>
                </a:solidFill>
                <a:latin typeface="Arial" charset="0"/>
              </a:rPr>
              <a:t>T</a:t>
            </a:r>
            <a:r>
              <a:rPr lang="en-US" sz="4100" b="1" dirty="0">
                <a:latin typeface="Arial" charset="0"/>
              </a:rPr>
              <a:t>ION</a:t>
            </a:r>
          </a:p>
        </p:txBody>
      </p:sp>
      <p:sp>
        <p:nvSpPr>
          <p:cNvPr id="2573316" name="Text Box 4"/>
          <p:cNvSpPr txBox="1">
            <a:spLocks noChangeArrowheads="1"/>
          </p:cNvSpPr>
          <p:nvPr/>
        </p:nvSpPr>
        <p:spPr bwMode="auto">
          <a:xfrm>
            <a:off x="1692368" y="3949492"/>
            <a:ext cx="4544385" cy="81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AE" sz="4600" b="1" dirty="0">
                <a:solidFill>
                  <a:srgbClr val="000099"/>
                </a:solidFill>
                <a:latin typeface="Arial" charset="0"/>
                <a:cs typeface="Simplified Arabic" pitchFamily="2" charset="-78"/>
              </a:rPr>
              <a:t>انتبه دائماً للوقت</a:t>
            </a:r>
            <a:endParaRPr lang="en-US" sz="4600" b="1" dirty="0">
              <a:solidFill>
                <a:srgbClr val="000099"/>
              </a:solidFill>
              <a:latin typeface="Arial" charset="0"/>
              <a:cs typeface="Simplified Arabic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0642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7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7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7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33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srgbClr val="000000"/>
                </a:solidFill>
              </a:rPr>
              <a:t>برنامج حماة المستقبل-كردستان العراق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C28A-71E7-49EF-9E49-85AB9E59C036}" type="slidenum">
              <a:rPr lang="ar-EG">
                <a:solidFill>
                  <a:srgbClr val="000000"/>
                </a:solidFill>
              </a:rPr>
              <a:pPr/>
              <a:t>38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74338" name="Text Box 2"/>
          <p:cNvSpPr txBox="1">
            <a:spLocks noChangeArrowheads="1"/>
          </p:cNvSpPr>
          <p:nvPr/>
        </p:nvSpPr>
        <p:spPr bwMode="auto">
          <a:xfrm>
            <a:off x="4364529" y="3361267"/>
            <a:ext cx="3400587" cy="125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0" b="1" dirty="0">
                <a:solidFill>
                  <a:srgbClr val="A50021"/>
                </a:solidFill>
                <a:latin typeface="Arial" charset="0"/>
              </a:rPr>
              <a:t>I</a:t>
            </a:r>
            <a:r>
              <a:rPr lang="en-US" sz="4600" dirty="0">
                <a:latin typeface="Arial" charset="0"/>
              </a:rPr>
              <a:t>ntroduction</a:t>
            </a:r>
          </a:p>
        </p:txBody>
      </p:sp>
      <p:sp>
        <p:nvSpPr>
          <p:cNvPr id="2574339" name="Text Box 3"/>
          <p:cNvSpPr txBox="1">
            <a:spLocks noChangeArrowheads="1"/>
          </p:cNvSpPr>
          <p:nvPr/>
        </p:nvSpPr>
        <p:spPr bwMode="auto">
          <a:xfrm>
            <a:off x="3117520" y="805305"/>
            <a:ext cx="4330328" cy="73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100" b="1" dirty="0">
                <a:latin typeface="Arial" charset="0"/>
              </a:rPr>
              <a:t>PRESENTAT</a:t>
            </a:r>
            <a:r>
              <a:rPr lang="en-US" sz="4100" b="1" dirty="0">
                <a:solidFill>
                  <a:srgbClr val="CC0000"/>
                </a:solidFill>
                <a:latin typeface="Arial" charset="0"/>
              </a:rPr>
              <a:t>I</a:t>
            </a:r>
            <a:r>
              <a:rPr lang="en-US" sz="4100" b="1" dirty="0">
                <a:latin typeface="Arial" charset="0"/>
              </a:rPr>
              <a:t>ON</a:t>
            </a:r>
          </a:p>
        </p:txBody>
      </p:sp>
      <p:sp>
        <p:nvSpPr>
          <p:cNvPr id="2574340" name="Text Box 4"/>
          <p:cNvSpPr txBox="1">
            <a:spLocks noChangeArrowheads="1"/>
          </p:cNvSpPr>
          <p:nvPr/>
        </p:nvSpPr>
        <p:spPr bwMode="auto">
          <a:xfrm>
            <a:off x="1959583" y="4789809"/>
            <a:ext cx="8258002" cy="81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AE" sz="4600" b="1" dirty="0">
                <a:solidFill>
                  <a:srgbClr val="000099"/>
                </a:solidFill>
                <a:latin typeface="Arial" charset="0"/>
                <a:cs typeface="Simplified Arabic" pitchFamily="2" charset="-78"/>
              </a:rPr>
              <a:t>ركّز على المقدّمة ( </a:t>
            </a:r>
            <a:r>
              <a:rPr lang="ar-AE" sz="4600" b="1" dirty="0" err="1">
                <a:solidFill>
                  <a:srgbClr val="000099"/>
                </a:solidFill>
                <a:latin typeface="Arial" charset="0"/>
                <a:cs typeface="Simplified Arabic" pitchFamily="2" charset="-78"/>
              </a:rPr>
              <a:t>إجعلها</a:t>
            </a:r>
            <a:r>
              <a:rPr lang="ar-AE" sz="4600" b="1" dirty="0">
                <a:solidFill>
                  <a:srgbClr val="000099"/>
                </a:solidFill>
                <a:latin typeface="Arial" charset="0"/>
                <a:cs typeface="Simplified Arabic" pitchFamily="2" charset="-78"/>
              </a:rPr>
              <a:t> قويّة دائماً )</a:t>
            </a:r>
            <a:endParaRPr lang="en-US" sz="4600" b="1" dirty="0">
              <a:solidFill>
                <a:srgbClr val="000099"/>
              </a:solidFill>
              <a:latin typeface="Arial" charset="0"/>
              <a:cs typeface="Simplified Arabic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2486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7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7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7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434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srgbClr val="000000"/>
                </a:solidFill>
              </a:rPr>
              <a:t>برنامج حماة المستقبل-كردستان العراق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FB95-3EA3-4760-835E-6AE2C0C64824}" type="slidenum">
              <a:rPr lang="ar-EG">
                <a:solidFill>
                  <a:srgbClr val="000000"/>
                </a:solidFill>
              </a:rPr>
              <a:pPr/>
              <a:t>39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75362" name="Text Box 2"/>
          <p:cNvSpPr txBox="1">
            <a:spLocks noChangeArrowheads="1"/>
          </p:cNvSpPr>
          <p:nvPr/>
        </p:nvSpPr>
        <p:spPr bwMode="auto">
          <a:xfrm>
            <a:off x="3544038" y="2226839"/>
            <a:ext cx="5885241" cy="125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0" b="1" dirty="0">
                <a:solidFill>
                  <a:srgbClr val="A50021"/>
                </a:solidFill>
                <a:latin typeface="Arial" charset="0"/>
              </a:rPr>
              <a:t>O</a:t>
            </a:r>
            <a:r>
              <a:rPr lang="en-US" sz="4600" dirty="0">
                <a:latin typeface="Arial" charset="0"/>
              </a:rPr>
              <a:t>pening and closing</a:t>
            </a:r>
          </a:p>
        </p:txBody>
      </p:sp>
      <p:sp>
        <p:nvSpPr>
          <p:cNvPr id="2575363" name="Text Box 3"/>
          <p:cNvSpPr txBox="1">
            <a:spLocks noChangeArrowheads="1"/>
          </p:cNvSpPr>
          <p:nvPr/>
        </p:nvSpPr>
        <p:spPr bwMode="auto">
          <a:xfrm>
            <a:off x="3117520" y="805305"/>
            <a:ext cx="4330328" cy="73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100" b="1" dirty="0">
                <a:latin typeface="Arial" charset="0"/>
              </a:rPr>
              <a:t>PRESENTATI</a:t>
            </a:r>
            <a:r>
              <a:rPr lang="en-US" sz="4100" b="1" dirty="0">
                <a:solidFill>
                  <a:srgbClr val="CC0000"/>
                </a:solidFill>
                <a:latin typeface="Arial" charset="0"/>
              </a:rPr>
              <a:t>O</a:t>
            </a:r>
            <a:r>
              <a:rPr lang="en-US" sz="4100" b="1" dirty="0">
                <a:latin typeface="Arial" charset="0"/>
              </a:rPr>
              <a:t>N</a:t>
            </a:r>
          </a:p>
        </p:txBody>
      </p:sp>
      <p:sp>
        <p:nvSpPr>
          <p:cNvPr id="2575364" name="Text Box 4"/>
          <p:cNvSpPr txBox="1">
            <a:spLocks noChangeArrowheads="1"/>
          </p:cNvSpPr>
          <p:nvPr/>
        </p:nvSpPr>
        <p:spPr bwMode="auto">
          <a:xfrm>
            <a:off x="3816394" y="3613365"/>
            <a:ext cx="5536166" cy="81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AE" sz="4600" b="1" dirty="0">
                <a:solidFill>
                  <a:srgbClr val="000099"/>
                </a:solidFill>
                <a:latin typeface="Arial" charset="0"/>
                <a:cs typeface="Simplified Arabic" pitchFamily="2" charset="-78"/>
              </a:rPr>
              <a:t>الافتتاحية والنهاية</a:t>
            </a:r>
            <a:endParaRPr lang="en-US" sz="4600" b="1" dirty="0">
              <a:solidFill>
                <a:srgbClr val="000099"/>
              </a:solidFill>
              <a:latin typeface="Arial" charset="0"/>
              <a:cs typeface="Simplified Arabic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5644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7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7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7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53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5400" dirty="0" smtClean="0">
                <a:solidFill>
                  <a:srgbClr val="7030A0"/>
                </a:solidFill>
              </a:rPr>
              <a:t>قوانين </a:t>
            </a:r>
            <a:r>
              <a:rPr lang="ar-SA" sz="5400" dirty="0" err="1" smtClean="0">
                <a:solidFill>
                  <a:srgbClr val="7030A0"/>
                </a:solidFill>
              </a:rPr>
              <a:t>بايك</a:t>
            </a:r>
            <a:r>
              <a:rPr lang="ar-SA" sz="5400" dirty="0" smtClean="0">
                <a:solidFill>
                  <a:srgbClr val="7030A0"/>
                </a:solidFill>
              </a:rPr>
              <a:t> للتدريب</a:t>
            </a:r>
            <a:endParaRPr lang="ar-IQ" sz="5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3200" dirty="0" smtClean="0">
                <a:solidFill>
                  <a:srgbClr val="FF0000"/>
                </a:solidFill>
              </a:rPr>
              <a:t>5- ما يعرفه الوالدان يعرفه </a:t>
            </a:r>
            <a:r>
              <a:rPr lang="ar-SA" sz="3200" dirty="0" err="1" smtClean="0">
                <a:solidFill>
                  <a:srgbClr val="FF0000"/>
                </a:solidFill>
              </a:rPr>
              <a:t>الابناء</a:t>
            </a:r>
            <a:r>
              <a:rPr lang="ar-SA" sz="3200" dirty="0" smtClean="0">
                <a:solidFill>
                  <a:srgbClr val="FF0000"/>
                </a:solidFill>
              </a:rPr>
              <a:t> : أي </a:t>
            </a:r>
            <a:r>
              <a:rPr lang="ar-SA" sz="3200" dirty="0" err="1" smtClean="0">
                <a:solidFill>
                  <a:srgbClr val="FF0000"/>
                </a:solidFill>
              </a:rPr>
              <a:t>اذا</a:t>
            </a:r>
            <a:r>
              <a:rPr lang="ar-SA" sz="3200" dirty="0" smtClean="0">
                <a:solidFill>
                  <a:srgbClr val="FF0000"/>
                </a:solidFill>
              </a:rPr>
              <a:t> تعلم </a:t>
            </a:r>
            <a:r>
              <a:rPr lang="ar-SA" sz="3200" dirty="0" err="1" smtClean="0">
                <a:solidFill>
                  <a:srgbClr val="FF0000"/>
                </a:solidFill>
              </a:rPr>
              <a:t>المسؤولون</a:t>
            </a:r>
            <a:r>
              <a:rPr lang="ar-SA" sz="3200" dirty="0" smtClean="0">
                <a:solidFill>
                  <a:srgbClr val="FF0000"/>
                </a:solidFill>
              </a:rPr>
              <a:t> وطبقوا ما تعلموه فسينتقل </a:t>
            </a:r>
            <a:r>
              <a:rPr lang="ar-SA" sz="3200" dirty="0" err="1" smtClean="0">
                <a:solidFill>
                  <a:srgbClr val="FF0000"/>
                </a:solidFill>
              </a:rPr>
              <a:t>الى</a:t>
            </a:r>
            <a:r>
              <a:rPr lang="ar-SA" sz="3200" dirty="0" smtClean="0">
                <a:solidFill>
                  <a:srgbClr val="FF0000"/>
                </a:solidFill>
              </a:rPr>
              <a:t> الموظفين , بل سينتقل حتى </a:t>
            </a:r>
            <a:r>
              <a:rPr lang="ar-SA" sz="3200" dirty="0" err="1" smtClean="0">
                <a:solidFill>
                  <a:srgbClr val="FF0000"/>
                </a:solidFill>
              </a:rPr>
              <a:t>الى</a:t>
            </a:r>
            <a:r>
              <a:rPr lang="ar-SA" sz="3200" dirty="0" smtClean="0">
                <a:solidFill>
                  <a:srgbClr val="FF0000"/>
                </a:solidFill>
              </a:rPr>
              <a:t> </a:t>
            </a:r>
            <a:r>
              <a:rPr lang="ar-SA" sz="3200" dirty="0" err="1" smtClean="0">
                <a:solidFill>
                  <a:srgbClr val="FF0000"/>
                </a:solidFill>
              </a:rPr>
              <a:t>اسرهم</a:t>
            </a:r>
            <a:r>
              <a:rPr lang="ar-SA" sz="3200" dirty="0" smtClean="0">
                <a:solidFill>
                  <a:srgbClr val="FF0000"/>
                </a:solidFill>
              </a:rPr>
              <a:t> .</a:t>
            </a:r>
            <a:endParaRPr lang="ar-IQ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srgbClr val="000000"/>
                </a:solidFill>
              </a:rPr>
              <a:t>برنامج حماة المستقبل-كردستان العراق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0C38-22F9-46C4-9E37-EE03029F4F44}" type="slidenum">
              <a:rPr lang="ar-EG">
                <a:solidFill>
                  <a:srgbClr val="000000"/>
                </a:solidFill>
              </a:rPr>
              <a:pPr/>
              <a:t>40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76386" name="Text Box 2"/>
          <p:cNvSpPr txBox="1">
            <a:spLocks noChangeArrowheads="1"/>
          </p:cNvSpPr>
          <p:nvPr/>
        </p:nvSpPr>
        <p:spPr bwMode="auto">
          <a:xfrm>
            <a:off x="2048658" y="4201584"/>
            <a:ext cx="5925317" cy="125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0" b="1" dirty="0">
                <a:solidFill>
                  <a:srgbClr val="CC0000"/>
                </a:solidFill>
                <a:latin typeface="Arial" charset="0"/>
              </a:rPr>
              <a:t>N</a:t>
            </a:r>
            <a:r>
              <a:rPr lang="en-US" sz="4600" dirty="0">
                <a:latin typeface="Arial" charset="0"/>
              </a:rPr>
              <a:t>ervous, stage fright</a:t>
            </a:r>
          </a:p>
        </p:txBody>
      </p:sp>
      <p:sp>
        <p:nvSpPr>
          <p:cNvPr id="2576387" name="Text Box 3"/>
          <p:cNvSpPr txBox="1">
            <a:spLocks noChangeArrowheads="1"/>
          </p:cNvSpPr>
          <p:nvPr/>
        </p:nvSpPr>
        <p:spPr bwMode="auto">
          <a:xfrm>
            <a:off x="3117520" y="805305"/>
            <a:ext cx="4330328" cy="73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100" b="1" dirty="0">
                <a:latin typeface="Arial" charset="0"/>
              </a:rPr>
              <a:t>PRESENTATIO</a:t>
            </a:r>
            <a:r>
              <a:rPr lang="en-US" sz="4100" b="1" dirty="0">
                <a:solidFill>
                  <a:srgbClr val="CC0000"/>
                </a:solidFill>
                <a:latin typeface="Arial" charset="0"/>
              </a:rPr>
              <a:t>N</a:t>
            </a:r>
          </a:p>
        </p:txBody>
      </p:sp>
      <p:sp>
        <p:nvSpPr>
          <p:cNvPr id="2576388" name="Text Box 4"/>
          <p:cNvSpPr txBox="1">
            <a:spLocks noChangeArrowheads="1"/>
          </p:cNvSpPr>
          <p:nvPr/>
        </p:nvSpPr>
        <p:spPr bwMode="auto">
          <a:xfrm>
            <a:off x="2137728" y="5546094"/>
            <a:ext cx="5808522" cy="81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AE" sz="4600" b="1" dirty="0">
                <a:solidFill>
                  <a:srgbClr val="000099"/>
                </a:solidFill>
                <a:latin typeface="Arial" charset="0"/>
                <a:cs typeface="Simplified Arabic" pitchFamily="2" charset="-78"/>
              </a:rPr>
              <a:t>لا تخشى من رهبة المسرح</a:t>
            </a:r>
            <a:endParaRPr lang="en-US" sz="4600" b="1" dirty="0">
              <a:solidFill>
                <a:srgbClr val="000099"/>
              </a:solidFill>
              <a:latin typeface="Arial" charset="0"/>
              <a:cs typeface="Simplified Arabic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5369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7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7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7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638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srgbClr val="000000"/>
                </a:solidFill>
              </a:rPr>
              <a:t>برنامج حماة المستقبل-كردستان العراق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6503-F27B-4248-A389-CE59AE0B30B0}" type="slidenum">
              <a:rPr lang="ar-EG">
                <a:solidFill>
                  <a:srgbClr val="000000"/>
                </a:solidFill>
              </a:rPr>
              <a:pPr/>
              <a:t>41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79458" name="Text Box 2"/>
          <p:cNvSpPr txBox="1">
            <a:spLocks noChangeArrowheads="1"/>
          </p:cNvSpPr>
          <p:nvPr/>
        </p:nvSpPr>
        <p:spPr bwMode="auto">
          <a:xfrm>
            <a:off x="0" y="973367"/>
            <a:ext cx="10561882" cy="73624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AE" sz="4100" b="1" u="sng" dirty="0">
                <a:solidFill>
                  <a:srgbClr val="800000"/>
                </a:solidFill>
                <a:latin typeface="Arial" charset="0"/>
                <a:cs typeface="Simplified Arabic" pitchFamily="2" charset="-78"/>
              </a:rPr>
              <a:t>إن المتحدث الجيد يوصل سبع رسائل للمستمع</a:t>
            </a:r>
            <a:endParaRPr lang="en-US" sz="4100" b="1" u="sng" dirty="0">
              <a:solidFill>
                <a:srgbClr val="800000"/>
              </a:solidFill>
              <a:latin typeface="Arial" charset="0"/>
              <a:cs typeface="Simplified Arabic" pitchFamily="2" charset="-78"/>
            </a:endParaRPr>
          </a:p>
        </p:txBody>
      </p:sp>
      <p:sp>
        <p:nvSpPr>
          <p:cNvPr id="2579459" name="Text Box 3"/>
          <p:cNvSpPr txBox="1">
            <a:spLocks noChangeArrowheads="1"/>
          </p:cNvSpPr>
          <p:nvPr/>
        </p:nvSpPr>
        <p:spPr bwMode="auto">
          <a:xfrm>
            <a:off x="0" y="1881960"/>
            <a:ext cx="10688638" cy="502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1- لن أضيع وقتك.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2- أعرف من أنتم ولماذا أتيتم إلى هنا </a:t>
            </a:r>
            <a:r>
              <a:rPr lang="ar-AE" sz="2700" b="1" dirty="0">
                <a:solidFill>
                  <a:srgbClr val="000099"/>
                </a:solidFill>
                <a:latin typeface="Arial" charset="0"/>
                <a:cs typeface="Simplified Arabic" pitchFamily="2" charset="-78"/>
              </a:rPr>
              <a:t>( تشبع حاجات الحضور ).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3- إنني منظّم </a:t>
            </a:r>
            <a:r>
              <a:rPr lang="ar-AE" sz="2700" b="1" dirty="0">
                <a:solidFill>
                  <a:srgbClr val="000099"/>
                </a:solidFill>
                <a:latin typeface="Arial" charset="0"/>
                <a:cs typeface="Simplified Arabic" pitchFamily="2" charset="-78"/>
              </a:rPr>
              <a:t>( رسالتك واضحة ).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4- سوف ألقي حديثي بصورة حوارية ممتعة </a:t>
            </a:r>
            <a:r>
              <a:rPr lang="ar-AE" sz="2700" b="1" dirty="0">
                <a:solidFill>
                  <a:srgbClr val="000099"/>
                </a:solidFill>
                <a:latin typeface="Arial" charset="0"/>
                <a:cs typeface="Simplified Arabic" pitchFamily="2" charset="-78"/>
              </a:rPr>
              <a:t>( حتى تستحوذ على المستمع ).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5- أعرف موضوعي </a:t>
            </a:r>
            <a:r>
              <a:rPr lang="ar-AE" sz="2700" b="1" dirty="0">
                <a:solidFill>
                  <a:srgbClr val="000099"/>
                </a:solidFill>
                <a:latin typeface="Arial" charset="0"/>
                <a:cs typeface="Simplified Arabic" pitchFamily="2" charset="-78"/>
              </a:rPr>
              <a:t>( الحضور يريد أن يستمع ).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6- إليكم أهم نقاط الحديث.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ar-AE" sz="3200" b="1" dirty="0">
                <a:latin typeface="Arial" charset="0"/>
                <a:cs typeface="Simplified Arabic" pitchFamily="2" charset="-78"/>
              </a:rPr>
              <a:t>7- لقد </a:t>
            </a:r>
            <a:r>
              <a:rPr lang="ar-AE" sz="3200" b="1" dirty="0" err="1">
                <a:latin typeface="Arial" charset="0"/>
                <a:cs typeface="Simplified Arabic" pitchFamily="2" charset="-78"/>
              </a:rPr>
              <a:t>إنتهيت</a:t>
            </a:r>
            <a:r>
              <a:rPr lang="ar-AE" sz="3200" b="1" dirty="0">
                <a:latin typeface="Arial" charset="0"/>
                <a:cs typeface="Simplified Arabic" pitchFamily="2" charset="-78"/>
              </a:rPr>
              <a:t> </a:t>
            </a:r>
            <a:r>
              <a:rPr lang="ar-AE" sz="2700" b="1" dirty="0">
                <a:solidFill>
                  <a:srgbClr val="000099"/>
                </a:solidFill>
                <a:latin typeface="Arial" charset="0"/>
                <a:cs typeface="Simplified Arabic" pitchFamily="2" charset="-78"/>
              </a:rPr>
              <a:t>( الإنهاء بخاتمة قوية ).</a:t>
            </a:r>
            <a:endParaRPr lang="en-US" sz="2700" b="1" dirty="0">
              <a:solidFill>
                <a:srgbClr val="000099"/>
              </a:solidFill>
              <a:latin typeface="Arial" charset="0"/>
              <a:cs typeface="Simplified Arabic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50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7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7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7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7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7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257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7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7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257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7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7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257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7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7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257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7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7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257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7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7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"/>
                                        <p:tgtEl>
                                          <p:spTgt spid="257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7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7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500"/>
                                        <p:tgtEl>
                                          <p:spTgt spid="257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9458" grpId="0"/>
      <p:bldP spid="257945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srgbClr val="000000"/>
                </a:solidFill>
              </a:rPr>
              <a:t>برنامج حماة المستقبل-كردستان العراق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BAA1-288E-47B2-A836-8C1430FEF4AC}" type="slidenum">
              <a:rPr lang="ar-EG">
                <a:solidFill>
                  <a:srgbClr val="000000"/>
                </a:solidFill>
              </a:rPr>
              <a:pPr/>
              <a:t>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80482" name="Text Box 2"/>
          <p:cNvSpPr txBox="1">
            <a:spLocks noChangeArrowheads="1"/>
          </p:cNvSpPr>
          <p:nvPr/>
        </p:nvSpPr>
        <p:spPr bwMode="auto">
          <a:xfrm>
            <a:off x="0" y="3732411"/>
            <a:ext cx="10688638" cy="11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AE" sz="6800" b="1" dirty="0">
                <a:solidFill>
                  <a:srgbClr val="990000"/>
                </a:solidFill>
                <a:latin typeface="Arial" charset="0"/>
              </a:rPr>
              <a:t> ولدت أصلياً ... فلا تصبح نسخة</a:t>
            </a:r>
            <a:endParaRPr lang="en-US" sz="9100" dirty="0">
              <a:solidFill>
                <a:srgbClr val="990000"/>
              </a:solidFill>
              <a:latin typeface="Arial" charset="0"/>
              <a:cs typeface="Simplified Arabic" pitchFamily="2" charset="-78"/>
            </a:endParaRPr>
          </a:p>
        </p:txBody>
      </p:sp>
      <p:sp>
        <p:nvSpPr>
          <p:cNvPr id="2580483" name="Text Box 3"/>
          <p:cNvSpPr txBox="1">
            <a:spLocks noChangeArrowheads="1"/>
          </p:cNvSpPr>
          <p:nvPr/>
        </p:nvSpPr>
        <p:spPr bwMode="auto">
          <a:xfrm>
            <a:off x="4335408" y="2067534"/>
            <a:ext cx="6195641" cy="11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AE" sz="6800" b="1" dirty="0">
                <a:solidFill>
                  <a:srgbClr val="000099"/>
                </a:solidFill>
                <a:latin typeface="Arial" charset="0"/>
              </a:rPr>
              <a:t>وأخيراً تذكّر أنك</a:t>
            </a:r>
            <a:endParaRPr lang="en-US" sz="6800" b="1" dirty="0">
              <a:solidFill>
                <a:srgbClr val="0000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731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8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58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58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482" grpId="0"/>
      <p:bldP spid="258048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srgbClr val="000000"/>
                </a:solidFill>
              </a:rPr>
              <a:t>برنامج حماة المستقبل-كردستان العراق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86F5-6EB3-45C3-8EC0-25480F43C4EE}" type="slidenum">
              <a:rPr lang="ar-EG">
                <a:solidFill>
                  <a:srgbClr val="000000"/>
                </a:solidFill>
              </a:rPr>
              <a:pPr/>
              <a:t>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81506" name="Text Box 2"/>
          <p:cNvSpPr txBox="1">
            <a:spLocks noChangeArrowheads="1"/>
          </p:cNvSpPr>
          <p:nvPr/>
        </p:nvSpPr>
        <p:spPr bwMode="auto">
          <a:xfrm>
            <a:off x="0" y="2009757"/>
            <a:ext cx="10688638" cy="3567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AE" sz="7500" b="1" dirty="0">
                <a:solidFill>
                  <a:srgbClr val="990000"/>
                </a:solidFill>
                <a:latin typeface="Arial" charset="0"/>
              </a:rPr>
              <a:t>تطلّع إلى الشرارة الوحيدة في شخصيتك التي تميّزك 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AE" sz="7500" b="1" dirty="0">
                <a:solidFill>
                  <a:srgbClr val="990000"/>
                </a:solidFill>
                <a:latin typeface="Arial" charset="0"/>
              </a:rPr>
              <a:t>عن سائر الناس</a:t>
            </a:r>
            <a:endParaRPr lang="en-US" sz="10000" dirty="0">
              <a:solidFill>
                <a:srgbClr val="990000"/>
              </a:solidFill>
              <a:latin typeface="Arial" charset="0"/>
              <a:cs typeface="Simplified Arabic" pitchFamily="2" charset="-78"/>
            </a:endParaRPr>
          </a:p>
        </p:txBody>
      </p:sp>
      <p:sp>
        <p:nvSpPr>
          <p:cNvPr id="2581507" name="Text Box 3"/>
          <p:cNvSpPr txBox="1">
            <a:spLocks noChangeArrowheads="1"/>
          </p:cNvSpPr>
          <p:nvPr/>
        </p:nvSpPr>
        <p:spPr bwMode="auto">
          <a:xfrm>
            <a:off x="123332" y="5579357"/>
            <a:ext cx="4294298" cy="65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ar-AE" sz="3600" b="1" dirty="0" err="1">
                <a:latin typeface="Arial" charset="0"/>
                <a:cs typeface="Simplified Arabic" pitchFamily="2" charset="-78"/>
              </a:rPr>
              <a:t>ديل</a:t>
            </a:r>
            <a:r>
              <a:rPr lang="ar-AE" sz="3600" b="1" dirty="0">
                <a:latin typeface="Arial" charset="0"/>
                <a:cs typeface="Simplified Arabic" pitchFamily="2" charset="-78"/>
              </a:rPr>
              <a:t> </a:t>
            </a:r>
            <a:r>
              <a:rPr lang="ar-AE" sz="3600" b="1" dirty="0" err="1">
                <a:latin typeface="Arial" charset="0"/>
                <a:cs typeface="Simplified Arabic" pitchFamily="2" charset="-78"/>
              </a:rPr>
              <a:t>كارينجي</a:t>
            </a:r>
            <a:endParaRPr lang="en-US" sz="3600" b="1" dirty="0">
              <a:latin typeface="Arial" charset="0"/>
              <a:cs typeface="Simplified Arabic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931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58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8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1506" grpId="0"/>
      <p:bldP spid="258150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srgbClr val="000000"/>
                </a:solidFill>
              </a:rPr>
              <a:t>برنامج حماة المستقبل-كردستان العراق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C46D-1181-4F88-A086-2E91B1FC07B3}" type="slidenum">
              <a:rPr lang="ar-EG">
                <a:solidFill>
                  <a:srgbClr val="000000"/>
                </a:solidFill>
              </a:rPr>
              <a:pPr/>
              <a:t>44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82530" name="Text Box 2"/>
          <p:cNvSpPr txBox="1">
            <a:spLocks noChangeArrowheads="1"/>
          </p:cNvSpPr>
          <p:nvPr/>
        </p:nvSpPr>
        <p:spPr bwMode="auto">
          <a:xfrm>
            <a:off x="2" y="252095"/>
            <a:ext cx="10647528" cy="105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AE" sz="6200" b="1" dirty="0">
                <a:solidFill>
                  <a:srgbClr val="000099"/>
                </a:solidFill>
                <a:latin typeface="Arial" charset="0"/>
              </a:rPr>
              <a:t>الشخص الذي يقتفي آثار غيره ....</a:t>
            </a:r>
            <a:endParaRPr lang="en-US" sz="6200" b="1" dirty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2582531" name="Picture 3" descr="foot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46795">
            <a:off x="5301499" y="2920100"/>
            <a:ext cx="692020" cy="8613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82532" name="Picture 4" descr="foo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6795">
            <a:off x="5416262" y="5630122"/>
            <a:ext cx="815351" cy="104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2533" name="Picture 5" descr="foot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336798">
            <a:off x="4640310" y="1995752"/>
            <a:ext cx="633781" cy="945356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82534" name="Picture 6" descr="foo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3202">
            <a:off x="4515265" y="4866838"/>
            <a:ext cx="686883" cy="102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2535" name="Text Box 7"/>
          <p:cNvSpPr txBox="1">
            <a:spLocks noChangeArrowheads="1"/>
          </p:cNvSpPr>
          <p:nvPr/>
        </p:nvSpPr>
        <p:spPr bwMode="auto">
          <a:xfrm>
            <a:off x="0" y="3730658"/>
            <a:ext cx="10688638" cy="136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AE" sz="8200" b="1" dirty="0">
                <a:solidFill>
                  <a:srgbClr val="990000"/>
                </a:solidFill>
                <a:latin typeface="Arial" charset="0"/>
              </a:rPr>
              <a:t>لا يترك آثاراً لنفسه!!</a:t>
            </a:r>
            <a:endParaRPr lang="en-US" sz="8200" b="1" dirty="0">
              <a:solidFill>
                <a:srgbClr val="99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951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58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8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8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8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8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92" decel="100000"/>
                                        <p:tgtEl>
                                          <p:spTgt spid="25825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92" decel="100000"/>
                                        <p:tgtEl>
                                          <p:spTgt spid="25825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5825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192" fill="hold"/>
                                        <p:tgtEl>
                                          <p:spTgt spid="258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58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92" fill="hold"/>
                                        <p:tgtEl>
                                          <p:spTgt spid="258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58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58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58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58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58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8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58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58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58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58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582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58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58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58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582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58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58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2530" grpId="0"/>
      <p:bldP spid="258253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srgbClr val="000000"/>
                </a:solidFill>
              </a:rPr>
              <a:t>برنامج حماة المستقبل-كردستان العراق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D0C4-99F4-47B3-AAA4-FB3DBAF2D7B1}" type="slidenum">
              <a:rPr lang="ar-EG">
                <a:solidFill>
                  <a:srgbClr val="000000"/>
                </a:solidFill>
              </a:rPr>
              <a:pPr/>
              <a:t>45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83554" name="Text Box 2"/>
          <p:cNvSpPr txBox="1">
            <a:spLocks noChangeArrowheads="1"/>
          </p:cNvSpPr>
          <p:nvPr/>
        </p:nvSpPr>
        <p:spPr bwMode="auto">
          <a:xfrm>
            <a:off x="0" y="1934483"/>
            <a:ext cx="10688638" cy="150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AE" sz="9100" b="1" dirty="0">
                <a:solidFill>
                  <a:srgbClr val="990000"/>
                </a:solidFill>
                <a:latin typeface="Arial" charset="0"/>
              </a:rPr>
              <a:t>النجاح ليس باباً !!!</a:t>
            </a:r>
            <a:endParaRPr lang="en-US" sz="12100" dirty="0">
              <a:solidFill>
                <a:srgbClr val="990000"/>
              </a:solidFill>
              <a:latin typeface="Arial" charset="0"/>
              <a:cs typeface="Simplified Arabic" pitchFamily="2" charset="-78"/>
            </a:endParaRPr>
          </a:p>
        </p:txBody>
      </p:sp>
      <p:sp>
        <p:nvSpPr>
          <p:cNvPr id="2583555" name="Text Box 3"/>
          <p:cNvSpPr txBox="1">
            <a:spLocks noChangeArrowheads="1"/>
          </p:cNvSpPr>
          <p:nvPr/>
        </p:nvSpPr>
        <p:spPr bwMode="auto">
          <a:xfrm>
            <a:off x="42824" y="3763919"/>
            <a:ext cx="10688638" cy="150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AE" sz="9100" b="1" dirty="0">
                <a:solidFill>
                  <a:srgbClr val="000099"/>
                </a:solidFill>
                <a:latin typeface="Arial" charset="0"/>
              </a:rPr>
              <a:t>بل سلّمٌ ...          </a:t>
            </a:r>
            <a:endParaRPr lang="en-US" sz="12100" dirty="0">
              <a:solidFill>
                <a:srgbClr val="000099"/>
              </a:solidFill>
              <a:latin typeface="Arial" charset="0"/>
              <a:cs typeface="Simplified Arabic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404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2" decel="100000"/>
                                        <p:tgtEl>
                                          <p:spTgt spid="25835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92" decel="100000"/>
                                        <p:tgtEl>
                                          <p:spTgt spid="25835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5835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92" fill="hold"/>
                                        <p:tgtEl>
                                          <p:spTgt spid="258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58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92" fill="hold"/>
                                        <p:tgtEl>
                                          <p:spTgt spid="258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58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3554" grpId="0"/>
      <p:bldP spid="258355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srgbClr val="000000"/>
                </a:solidFill>
              </a:rPr>
              <a:t>برنامج حماة المستقبل-كردستان العراق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F927-D361-4192-9936-F3B81EB34374}" type="slidenum">
              <a:rPr lang="ar-EG">
                <a:solidFill>
                  <a:srgbClr val="000000"/>
                </a:solidFill>
              </a:rPr>
              <a:pPr/>
              <a:t>46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84578" name="Text Box 2"/>
          <p:cNvSpPr txBox="1">
            <a:spLocks noChangeArrowheads="1"/>
          </p:cNvSpPr>
          <p:nvPr/>
        </p:nvSpPr>
        <p:spPr bwMode="auto">
          <a:xfrm>
            <a:off x="0" y="3361269"/>
            <a:ext cx="10688638" cy="241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AE" sz="7500" b="1" dirty="0">
                <a:solidFill>
                  <a:srgbClr val="990000"/>
                </a:solidFill>
                <a:latin typeface="Arial" charset="0"/>
              </a:rPr>
              <a:t>ولكنني أحلم بالأشياء التي لم تكن وأقول .. لم لا ؟؟!!</a:t>
            </a:r>
            <a:endParaRPr lang="en-US" sz="10000" dirty="0">
              <a:solidFill>
                <a:srgbClr val="990000"/>
              </a:solidFill>
              <a:latin typeface="Arial" charset="0"/>
              <a:cs typeface="Simplified Arabic" pitchFamily="2" charset="-78"/>
            </a:endParaRPr>
          </a:p>
        </p:txBody>
      </p:sp>
      <p:sp>
        <p:nvSpPr>
          <p:cNvPr id="2584579" name="Text Box 3"/>
          <p:cNvSpPr txBox="1">
            <a:spLocks noChangeArrowheads="1"/>
          </p:cNvSpPr>
          <p:nvPr/>
        </p:nvSpPr>
        <p:spPr bwMode="auto">
          <a:xfrm>
            <a:off x="486535" y="2209789"/>
            <a:ext cx="10688638" cy="95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AE" sz="5500" b="1" dirty="0">
                <a:solidFill>
                  <a:srgbClr val="000099"/>
                </a:solidFill>
                <a:latin typeface="Arial" charset="0"/>
              </a:rPr>
              <a:t>أنت ترى الأشياء كما هي وتقول لماذا ؟؟؟</a:t>
            </a:r>
            <a:endParaRPr lang="en-US" sz="55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584580" name="Text Box 4"/>
          <p:cNvSpPr txBox="1">
            <a:spLocks noChangeArrowheads="1"/>
          </p:cNvSpPr>
          <p:nvPr/>
        </p:nvSpPr>
        <p:spPr bwMode="auto">
          <a:xfrm>
            <a:off x="89074" y="6050280"/>
            <a:ext cx="3138075" cy="65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ar-AE" sz="3600" b="1" dirty="0">
                <a:latin typeface="Arial" charset="0"/>
                <a:cs typeface="Simplified Arabic" pitchFamily="2" charset="-78"/>
              </a:rPr>
              <a:t>برنارد شو</a:t>
            </a:r>
            <a:endParaRPr lang="en-US" sz="3600" b="1" dirty="0">
              <a:latin typeface="Arial" charset="0"/>
              <a:cs typeface="Simplified Arabic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828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8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8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8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4578" grpId="0"/>
      <p:bldP spid="2584579" grpId="0"/>
      <p:bldP spid="258458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srgbClr val="000000"/>
                </a:solidFill>
              </a:rPr>
              <a:t>برنامج حماة المستقبل-كردستان العراق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3488-387B-424D-8CA2-C5FA5EF95218}" type="slidenum">
              <a:rPr lang="ar-EG">
                <a:solidFill>
                  <a:srgbClr val="000000"/>
                </a:solidFill>
              </a:rPr>
              <a:pPr/>
              <a:t>47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85602" name="Text Box 2"/>
          <p:cNvSpPr txBox="1">
            <a:spLocks noChangeArrowheads="1"/>
          </p:cNvSpPr>
          <p:nvPr/>
        </p:nvSpPr>
        <p:spPr bwMode="auto">
          <a:xfrm>
            <a:off x="267218" y="672257"/>
            <a:ext cx="10102818" cy="11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AE" sz="6800" b="1" dirty="0">
                <a:solidFill>
                  <a:srgbClr val="A50021"/>
                </a:solidFill>
                <a:latin typeface="Arial" charset="0"/>
              </a:rPr>
              <a:t>الشعلة الهائلة</a:t>
            </a:r>
            <a:endParaRPr lang="en-US" sz="6800" b="1" dirty="0">
              <a:solidFill>
                <a:srgbClr val="A50021"/>
              </a:solidFill>
              <a:latin typeface="Arial" charset="0"/>
            </a:endParaRPr>
          </a:p>
        </p:txBody>
      </p:sp>
      <p:pic>
        <p:nvPicPr>
          <p:cNvPr id="2585603" name="Picture 3" descr="DWF15-4684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080" y="1899466"/>
            <a:ext cx="8016479" cy="33945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85604" name="Text Box 4"/>
          <p:cNvSpPr txBox="1">
            <a:spLocks noChangeArrowheads="1"/>
          </p:cNvSpPr>
          <p:nvPr/>
        </p:nvSpPr>
        <p:spPr bwMode="auto">
          <a:xfrm>
            <a:off x="241523" y="5192460"/>
            <a:ext cx="10102818" cy="81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AE" sz="4600" b="1" dirty="0">
                <a:solidFill>
                  <a:srgbClr val="000099"/>
                </a:solidFill>
                <a:latin typeface="Arial" charset="0"/>
              </a:rPr>
              <a:t>هي نتاج شرارة صغيرة ..!!</a:t>
            </a:r>
            <a:endParaRPr lang="en-US" sz="4600" b="1" dirty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2585605" name="Picture 5" descr="CSM0028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754" y="6050284"/>
            <a:ext cx="734844" cy="6687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5806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8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8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8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258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258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8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8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5602" grpId="0"/>
      <p:bldP spid="258560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srgbClr val="000000"/>
                </a:solidFill>
              </a:rPr>
              <a:t>برنامج حماة المستقبل-كردستان العراق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0355-7CAF-42A7-A74D-830576E8AA42}" type="slidenum">
              <a:rPr lang="ar-EG">
                <a:solidFill>
                  <a:srgbClr val="000000"/>
                </a:solidFill>
              </a:rPr>
              <a:pPr/>
              <a:t>48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86626" name="Text Box 2"/>
          <p:cNvSpPr txBox="1">
            <a:spLocks noChangeArrowheads="1"/>
          </p:cNvSpPr>
          <p:nvPr/>
        </p:nvSpPr>
        <p:spPr bwMode="auto">
          <a:xfrm>
            <a:off x="0" y="352400"/>
            <a:ext cx="10688638" cy="179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287" tIns="52144" rIns="104287" bIns="52144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AE" sz="5500" b="1" dirty="0">
                <a:solidFill>
                  <a:srgbClr val="A50021"/>
                </a:solidFill>
                <a:latin typeface="Arial" charset="0"/>
              </a:rPr>
              <a:t>لا يوجد أحد يستطيع تخيّل المدى الذي يمكنك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AE" sz="5500" b="1" dirty="0">
                <a:solidFill>
                  <a:srgbClr val="A50021"/>
                </a:solidFill>
                <a:latin typeface="Arial" charset="0"/>
              </a:rPr>
              <a:t>الوصول إليه،،،،، حتى أنت..!! </a:t>
            </a:r>
            <a:endParaRPr lang="en-US" sz="5500" b="1" dirty="0">
              <a:solidFill>
                <a:srgbClr val="A50021"/>
              </a:solidFill>
              <a:latin typeface="Arial" charset="0"/>
            </a:endParaRPr>
          </a:p>
        </p:txBody>
      </p:sp>
      <p:pic>
        <p:nvPicPr>
          <p:cNvPr id="2586627" name="Picture 3" descr="AACD05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015" y="2510446"/>
            <a:ext cx="6731787" cy="29778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86628" name="Text Box 4"/>
          <p:cNvSpPr txBox="1">
            <a:spLocks noChangeArrowheads="1"/>
          </p:cNvSpPr>
          <p:nvPr/>
        </p:nvSpPr>
        <p:spPr bwMode="auto">
          <a:xfrm>
            <a:off x="0" y="5567375"/>
            <a:ext cx="10688638" cy="105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287" tIns="52144" rIns="104287" bIns="52144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ar-AE" sz="6200" b="1" dirty="0" err="1">
                <a:latin typeface="Arial" charset="0"/>
                <a:cs typeface="Simplified Arabic" pitchFamily="2" charset="-78"/>
              </a:rPr>
              <a:t>مالم</a:t>
            </a:r>
            <a:r>
              <a:rPr lang="ar-AE" sz="6200" b="1" dirty="0">
                <a:latin typeface="Arial" charset="0"/>
                <a:cs typeface="Simplified Arabic" pitchFamily="2" charset="-78"/>
              </a:rPr>
              <a:t> تفــرد جناحيك ...</a:t>
            </a:r>
            <a:endParaRPr lang="en-US" sz="6200" b="1" dirty="0">
              <a:latin typeface="Arial" charset="0"/>
              <a:cs typeface="Simplified Arabic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958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8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8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8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8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8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8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8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6626" grpId="0"/>
      <p:bldP spid="25866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584196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ar-SA" dirty="0" smtClean="0"/>
              <a:t>قوانين الطموح</a:t>
            </a:r>
            <a:br>
              <a:rPr lang="ar-SA" dirty="0" smtClean="0"/>
            </a:br>
            <a:r>
              <a:rPr lang="ar-SA" dirty="0" err="1" smtClean="0"/>
              <a:t>اولا</a:t>
            </a:r>
            <a:r>
              <a:rPr lang="ar-SA" dirty="0" smtClean="0"/>
              <a:t>: قوانين المادة التدريبية</a:t>
            </a:r>
            <a:br>
              <a:rPr lang="ar-SA" dirty="0" smtClean="0"/>
            </a:br>
            <a:r>
              <a:rPr lang="ar-SA" dirty="0" smtClean="0"/>
              <a:t>1-</a:t>
            </a:r>
            <a:r>
              <a:rPr lang="ar-SA" dirty="0" err="1" smtClean="0"/>
              <a:t>الف</a:t>
            </a:r>
            <a:r>
              <a:rPr lang="ar-SA" dirty="0" smtClean="0"/>
              <a:t> كتابا قبل دورتك</a:t>
            </a:r>
            <a:br>
              <a:rPr lang="ar-SA" dirty="0" smtClean="0"/>
            </a:br>
            <a:r>
              <a:rPr lang="ar-SA" dirty="0" smtClean="0"/>
              <a:t>2- اجعل كتابك مرجعا يجعلك مرجعا</a:t>
            </a:r>
            <a:br>
              <a:rPr lang="ar-SA" dirty="0" smtClean="0"/>
            </a:br>
            <a:r>
              <a:rPr lang="ar-SA" dirty="0" smtClean="0"/>
              <a:t>3- </a:t>
            </a:r>
            <a:r>
              <a:rPr lang="ar-SA" dirty="0" err="1" smtClean="0"/>
              <a:t>الامانة</a:t>
            </a:r>
            <a:r>
              <a:rPr lang="ar-SA" dirty="0" smtClean="0"/>
              <a:t> العلمية</a:t>
            </a:r>
            <a:br>
              <a:rPr lang="ar-SA" dirty="0" smtClean="0"/>
            </a:br>
            <a:r>
              <a:rPr lang="ar-SA" dirty="0" smtClean="0"/>
              <a:t>4- وازن بين الكتب </a:t>
            </a:r>
            <a:r>
              <a:rPr lang="ar-SA" dirty="0" err="1" smtClean="0"/>
              <a:t>والاعلام</a:t>
            </a:r>
            <a:r>
              <a:rPr lang="ar-SA" dirty="0" smtClean="0"/>
              <a:t> والتدريب</a:t>
            </a:r>
            <a:br>
              <a:rPr lang="ar-SA" dirty="0" smtClean="0"/>
            </a:br>
            <a:r>
              <a:rPr lang="ar-SA" dirty="0" smtClean="0"/>
              <a:t>5- الحقيبة التدريبية الالكترونية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584196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ar-SA" sz="5400" dirty="0" smtClean="0"/>
              <a:t>قوانين التميز</a:t>
            </a:r>
            <a:br>
              <a:rPr lang="ar-SA" sz="5400" dirty="0" smtClean="0"/>
            </a:br>
            <a:r>
              <a:rPr lang="ar-SA" sz="5400" dirty="0" smtClean="0"/>
              <a:t>1- عشر ساعات تحضير مقابل ساعة تدريب</a:t>
            </a:r>
            <a:br>
              <a:rPr lang="ar-SA" sz="5400" dirty="0" smtClean="0"/>
            </a:br>
            <a:r>
              <a:rPr lang="ar-SA" sz="5400" dirty="0" smtClean="0"/>
              <a:t>2-كن مرنا</a:t>
            </a:r>
            <a:br>
              <a:rPr lang="ar-SA" sz="5400" dirty="0" smtClean="0"/>
            </a:br>
            <a:r>
              <a:rPr lang="ar-SA" sz="5400" dirty="0" smtClean="0"/>
              <a:t>3- وان كانت واحدة</a:t>
            </a:r>
            <a:br>
              <a:rPr lang="ar-SA" sz="5400" dirty="0" smtClean="0"/>
            </a:br>
            <a:endParaRPr lang="ar-IQ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6235869"/>
          </a:xfrm>
          <a:solidFill>
            <a:schemeClr val="bg1"/>
          </a:solidFill>
        </p:spPr>
        <p:txBody>
          <a:bodyPr/>
          <a:lstStyle/>
          <a:p>
            <a:pPr algn="r"/>
            <a:r>
              <a:rPr lang="ar-SA" sz="4800" dirty="0" smtClean="0"/>
              <a:t>قوانين </a:t>
            </a:r>
            <a:r>
              <a:rPr lang="ar-SA" sz="4800" dirty="0" err="1" smtClean="0"/>
              <a:t>الأستعداد</a:t>
            </a:r>
            <a:r>
              <a:rPr lang="ar-SA" sz="4800" dirty="0" smtClean="0"/>
              <a:t/>
            </a:r>
            <a:br>
              <a:rPr lang="ar-SA" sz="4800" dirty="0" smtClean="0"/>
            </a:br>
            <a:r>
              <a:rPr lang="ar-SA" sz="4800" dirty="0" smtClean="0"/>
              <a:t>1- القاعة ( عرض القاعة ، الصف الأول ، الصف الأخير، عرض الصفوف، </a:t>
            </a:r>
            <a:r>
              <a:rPr lang="ar-SA" sz="4800" dirty="0" err="1" smtClean="0"/>
              <a:t>أرتفاع</a:t>
            </a:r>
            <a:r>
              <a:rPr lang="ar-SA" sz="4800" dirty="0" smtClean="0"/>
              <a:t> الشاشة، </a:t>
            </a:r>
            <a:r>
              <a:rPr lang="ar-SA" sz="4800" dirty="0" err="1" smtClean="0"/>
              <a:t>الأضاءة</a:t>
            </a:r>
            <a:endParaRPr lang="ar-IQ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17491" y="0"/>
            <a:ext cx="9619774" cy="7326536"/>
          </a:xfrm>
          <a:solidFill>
            <a:schemeClr val="bg1"/>
          </a:solidFill>
        </p:spPr>
        <p:txBody>
          <a:bodyPr/>
          <a:lstStyle/>
          <a:p>
            <a:pPr algn="r"/>
            <a:r>
              <a:rPr lang="ar-SA" sz="5400" dirty="0" smtClean="0"/>
              <a:t>قوانين التخطيط للتعلم</a:t>
            </a:r>
            <a:br>
              <a:rPr lang="ar-SA" sz="5400" dirty="0" smtClean="0"/>
            </a:br>
            <a:r>
              <a:rPr lang="ar-SA" sz="5400" dirty="0" smtClean="0"/>
              <a:t>1- أعرض المادة الدسمة صباحا </a:t>
            </a:r>
            <a:br>
              <a:rPr lang="ar-SA" sz="5400" dirty="0" smtClean="0"/>
            </a:br>
            <a:r>
              <a:rPr lang="ar-SA" sz="5400" dirty="0" smtClean="0"/>
              <a:t>2- شجعهم على المشاركة </a:t>
            </a:r>
            <a:br>
              <a:rPr lang="ar-SA" sz="5400" dirty="0" smtClean="0"/>
            </a:br>
            <a:r>
              <a:rPr lang="ar-SA" sz="5400" dirty="0" smtClean="0"/>
              <a:t>3- أجعل التدريب مرنا </a:t>
            </a:r>
            <a:br>
              <a:rPr lang="ar-SA" sz="5400" dirty="0" smtClean="0"/>
            </a:br>
            <a:r>
              <a:rPr lang="ar-SA" sz="5400" dirty="0" smtClean="0"/>
              <a:t>4- قسمهم إلى مجموعات </a:t>
            </a:r>
            <a:br>
              <a:rPr lang="ar-SA" sz="5400" dirty="0" smtClean="0"/>
            </a:br>
            <a:r>
              <a:rPr lang="ar-SA" sz="5400" dirty="0" smtClean="0"/>
              <a:t>5- كن متحمسا باستمرار</a:t>
            </a:r>
            <a:br>
              <a:rPr lang="ar-SA" sz="5400" dirty="0" smtClean="0"/>
            </a:br>
            <a:endParaRPr lang="ar-IQ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6235869"/>
          </a:xfrm>
          <a:solidFill>
            <a:schemeClr val="bg1"/>
          </a:solidFill>
        </p:spPr>
        <p:txBody>
          <a:bodyPr/>
          <a:lstStyle/>
          <a:p>
            <a:pPr algn="r"/>
            <a:r>
              <a:rPr lang="ar-SA" dirty="0" smtClean="0"/>
              <a:t>قوانين التذكر</a:t>
            </a:r>
            <a:br>
              <a:rPr lang="ar-SA" dirty="0" smtClean="0"/>
            </a:br>
            <a:r>
              <a:rPr lang="ar-SA" dirty="0" smtClean="0"/>
              <a:t>نفهم من </a:t>
            </a:r>
            <a:br>
              <a:rPr lang="ar-SA" dirty="0" smtClean="0"/>
            </a:br>
            <a:r>
              <a:rPr lang="ar-SA" dirty="0" smtClean="0"/>
              <a:t>10-15% مما نقرأ</a:t>
            </a:r>
            <a:br>
              <a:rPr lang="ar-SA" dirty="0" smtClean="0"/>
            </a:br>
            <a:r>
              <a:rPr lang="ar-SA" dirty="0" smtClean="0"/>
              <a:t>13-20% مما نسمع</a:t>
            </a:r>
            <a:br>
              <a:rPr lang="ar-SA" dirty="0" smtClean="0"/>
            </a:br>
            <a:r>
              <a:rPr lang="ar-SA" dirty="0" smtClean="0"/>
              <a:t>25-35% مما نراه</a:t>
            </a:r>
            <a:br>
              <a:rPr lang="ar-SA" dirty="0" smtClean="0"/>
            </a:br>
            <a:r>
              <a:rPr lang="ar-SA" dirty="0" smtClean="0"/>
              <a:t>50-75% مما نسمعه ونراه</a:t>
            </a:r>
            <a:br>
              <a:rPr lang="ar-SA" dirty="0" smtClean="0"/>
            </a:br>
            <a:r>
              <a:rPr lang="ar-SA" dirty="0" smtClean="0"/>
              <a:t>60-80% مما نقوله</a:t>
            </a:r>
            <a:br>
              <a:rPr lang="ar-SA" dirty="0" smtClean="0"/>
            </a:br>
            <a:r>
              <a:rPr lang="ar-SA" dirty="0" smtClean="0"/>
              <a:t>85-95% مما نقوله ونفعله</a:t>
            </a:r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187167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نموذج عرض المشاريع</Template>
  <TotalTime>211</TotalTime>
  <Words>1184</Words>
  <Application>Microsoft Office PowerPoint</Application>
  <PresentationFormat>مخصص</PresentationFormat>
  <Paragraphs>232</Paragraphs>
  <Slides>48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48</vt:i4>
      </vt:variant>
    </vt:vector>
  </HeadingPairs>
  <TitlesOfParts>
    <vt:vector size="57" baseType="lpstr">
      <vt:lpstr>Arial</vt:lpstr>
      <vt:lpstr>Cairo</vt:lpstr>
      <vt:lpstr>Estrangelo Edessa</vt:lpstr>
      <vt:lpstr>Calibri</vt:lpstr>
      <vt:lpstr>Verdana</vt:lpstr>
      <vt:lpstr>Simplified Arabic</vt:lpstr>
      <vt:lpstr>Wingdings</vt:lpstr>
      <vt:lpstr>Times New Roman</vt:lpstr>
      <vt:lpstr>Office Theme</vt:lpstr>
      <vt:lpstr>الشريحة 1</vt:lpstr>
      <vt:lpstr>قوانين بايك للتدريب</vt:lpstr>
      <vt:lpstr>قوانين بايك للتدريب</vt:lpstr>
      <vt:lpstr>قوانين بايك للتدريب</vt:lpstr>
      <vt:lpstr>قوانين الطموح اولا: قوانين المادة التدريبية 1-الف كتابا قبل دورتك 2- اجعل كتابك مرجعا يجعلك مرجعا 3- الامانة العلمية 4- وازن بين الكتب والاعلام والتدريب 5- الحقيبة التدريبية الالكترونية </vt:lpstr>
      <vt:lpstr>قوانين التميز 1- عشر ساعات تحضير مقابل ساعة تدريب 2-كن مرنا 3- وان كانت واحدة </vt:lpstr>
      <vt:lpstr>قوانين الأستعداد 1- القاعة ( عرض القاعة ، الصف الأول ، الصف الأخير، عرض الصفوف، أرتفاع الشاشة، الأضاءة</vt:lpstr>
      <vt:lpstr>قوانين التخطيط للتعلم 1- أعرض المادة الدسمة صباحا  2- شجعهم على المشاركة  3- أجعل التدريب مرنا  4- قسمهم إلى مجموعات  5- كن متحمسا باستمرار </vt:lpstr>
      <vt:lpstr>قوانين التذكر نفهم من  10-15% مما نقرأ 13-20% مما نسمع 25-35% مما نراه 50-75% مما نسمعه ونراه 60-80% مما نقوله 85-95% مما نقوله ونفعله</vt:lpstr>
      <vt:lpstr>قوانين ما قبل البداية 1- الأمور الإدارية التنظيمية 2- بطاقات التعريف بالمشاركين 3- الورقات الثلاث (أهم ما تعلمت , مواقع ومراجع مهمة ,طرق تدريبية مبدعة )  </vt:lpstr>
      <vt:lpstr>قوانين تحريك الدوافع 1- وضع الحاجة والفائدة 2- نم شعورهم بالمسؤولية 3-الربط بالحياة اليومية 4- اذاحصلت الألفة رفعت الكلفة 5- كن متحمسا </vt:lpstr>
      <vt:lpstr>قوانين شعور المتدربين (قد ينسون ماذا قلت , لكنهم لن ينسوا كيف جعلتهم يشعرون) كارل بوشنر 1- القصاص الماهر 2- الانطباع الاول  3- قانون حل المشكلات 4- مشاعر الناس تتاثر بمشاعرك 5- أعط الناس الشعور بأنهم أصحاب القرار </vt:lpstr>
      <vt:lpstr>قوانين التحفيز  التحفيز : هو تحريك الناس ذاتيا نحو الهدف 1- الحماس يزداد عند الاقتراب من الهدف 2- قانون المكافآت 3- خلق روح التنافس  </vt:lpstr>
      <vt:lpstr>قوانين التركيز وشد الانتباه 1- من 7- 10 دقائق تواصل الحضور مع المدرب 2- العقل يسرح 30% من الوقت في الأعمال الاعتيادية 3- الأمثلة والتشبيهات 4- التصور الشامل للدورة 5- استعمل الأسئلة 6- جمل تحفيزية واستثارية 7-الاحصائيات الصادمة 8- المساعدات المرئية   </vt:lpstr>
      <vt:lpstr>قوانين الإلقاء الاحترافي 1-التفرغ للعمل في التدريب 2- الحماس 3- الأمانة العلمية 4- مهارات الاتصال 5-اللطف والأدب 6- الإبداع في الإعداد للمحاضرة 7- نوع سرعتك ,غير نبرتك , تكلم بوضوح 8- شكل انفعالاتك , لاتقلد 9- التواصل البصري الصحيح </vt:lpstr>
      <vt:lpstr>أيها المدرب المبدع اجعل طلابك: 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safaa</dc:creator>
  <cp:lastModifiedBy>lenovo</cp:lastModifiedBy>
  <cp:revision>12</cp:revision>
  <cp:lastPrinted>2019-03-28T06:26:12Z</cp:lastPrinted>
  <dcterms:modified xsi:type="dcterms:W3CDTF">2021-03-07T08:44:53Z</dcterms:modified>
</cp:coreProperties>
</file>