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3"/>
  </p:notesMasterIdLst>
  <p:sldIdLst>
    <p:sldId id="256" r:id="rId2"/>
    <p:sldId id="257" r:id="rId3"/>
    <p:sldId id="268" r:id="rId4"/>
    <p:sldId id="266" r:id="rId5"/>
    <p:sldId id="258" r:id="rId6"/>
    <p:sldId id="269" r:id="rId7"/>
    <p:sldId id="270" r:id="rId8"/>
    <p:sldId id="271" r:id="rId9"/>
    <p:sldId id="272" r:id="rId10"/>
    <p:sldId id="273" r:id="rId11"/>
    <p:sldId id="339" r:id="rId12"/>
    <p:sldId id="34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3" r:id="rId49"/>
    <p:sldId id="310" r:id="rId50"/>
    <p:sldId id="311" r:id="rId51"/>
    <p:sldId id="312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</p:sldIdLst>
  <p:sldSz cx="10688638" cy="7562850"/>
  <p:notesSz cx="6888163" cy="10018713"/>
  <p:embeddedFontLst>
    <p:embeddedFont>
      <p:font typeface="Cairo" charset="-78"/>
      <p:regular r:id="rId74"/>
      <p:bold r:id="rId75"/>
    </p:embeddedFont>
    <p:embeddedFont>
      <p:font typeface="Akhbar MT" pitchFamily="2" charset="-78"/>
      <p:regular r:id="rId76"/>
      <p:bold r:id="rId77"/>
    </p:embeddedFont>
    <p:embeddedFont>
      <p:font typeface="Calibri" pitchFamily="34" charset="0"/>
      <p:regular r:id="rId78"/>
      <p:bold r:id="rId79"/>
      <p:italic r:id="rId80"/>
      <p:boldItalic r:id="rId81"/>
    </p:embeddedFont>
    <p:embeddedFont>
      <p:font typeface="Simplified Arabic" pitchFamily="18" charset="-78"/>
      <p:regular r:id="rId82"/>
      <p:bold r:id="rId83"/>
    </p:embeddedFont>
    <p:embeddedFont>
      <p:font typeface="Verdana" pitchFamily="34" charset="0"/>
      <p:regular r:id="rId84"/>
      <p:bold r:id="rId85"/>
      <p:italic r:id="rId86"/>
      <p:boldItalic r:id="rId87"/>
    </p:embeddedFont>
    <p:embeddedFont>
      <p:font typeface="PT Bold Heading" pitchFamily="2" charset="-78"/>
      <p:regular r:id="rId88"/>
    </p:embeddedFont>
    <p:embeddedFont>
      <p:font typeface="Garamond" pitchFamily="18" charset="0"/>
      <p:regular r:id="rId89"/>
      <p:bold r:id="rId90"/>
      <p:italic r:id="rId91"/>
    </p:embeddedFont>
    <p:embeddedFont>
      <p:font typeface="Webdings" pitchFamily="18" charset="2"/>
      <p:regular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2" y="-72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87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9.fntdata"/><Relationship Id="rId90" Type="http://schemas.openxmlformats.org/officeDocument/2006/relationships/font" Target="fonts/font17.fntdata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font" Target="fonts/font18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61999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6080" y="1237717"/>
            <a:ext cx="8016479" cy="263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36080" y="3972247"/>
            <a:ext cx="8016479" cy="182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5040" y="-196937"/>
            <a:ext cx="4798559" cy="921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596842" y="2454866"/>
            <a:ext cx="6409166" cy="230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20563" y="216932"/>
            <a:ext cx="6409166" cy="67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33391" y="1764665"/>
            <a:ext cx="4720815" cy="24106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33391" y="4343388"/>
            <a:ext cx="4720815" cy="24124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4432" y="6887095"/>
            <a:ext cx="2494016" cy="5251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1952" y="6887095"/>
            <a:ext cx="3384735" cy="5251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60190" y="6887095"/>
            <a:ext cx="2494016" cy="5251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1B33-40F3-419A-BB35-1682EF01A8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9277" y="1885462"/>
            <a:ext cx="9218950" cy="314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9277" y="5061158"/>
            <a:ext cx="9218950" cy="165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411123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36236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736237" y="2762541"/>
            <a:ext cx="4521794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411123" y="1853949"/>
            <a:ext cx="4544063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411123" y="2762541"/>
            <a:ext cx="4544063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44063" y="1088911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544063" y="1088911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4987129" y="3424235"/>
            <a:ext cx="5410200" cy="71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000" b="1" dirty="0" smtClean="0">
                <a:solidFill>
                  <a:schemeClr val="accent1"/>
                </a:solidFill>
                <a:latin typeface="Cairo" charset="-78"/>
                <a:ea typeface="Cairo"/>
                <a:cs typeface="+mj-cs"/>
                <a:sym typeface="Cairo"/>
              </a:rPr>
              <a:t>دورة تدريب المدربين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chemeClr val="accent1"/>
                </a:solidFill>
                <a:latin typeface="Cairo" charset="-78"/>
                <a:ea typeface="Cairo"/>
                <a:cs typeface="+mj-cs"/>
                <a:sym typeface="Cairo"/>
              </a:rPr>
              <a:t>TOT             </a:t>
            </a:r>
            <a:endParaRPr sz="6000" b="1" dirty="0">
              <a:solidFill>
                <a:schemeClr val="accent1"/>
              </a:solidFill>
              <a:latin typeface="Cairo" charset="-78"/>
              <a:ea typeface="Cairo"/>
              <a:cs typeface="+mj-cs"/>
              <a:sym typeface="Cair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382419" y="5824442"/>
            <a:ext cx="3996930" cy="64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400" b="1" dirty="0" smtClean="0">
                <a:solidFill>
                  <a:srgbClr val="002060"/>
                </a:solidFill>
                <a:latin typeface="Cairo"/>
                <a:ea typeface="Cairo"/>
                <a:cs typeface="Akhbar MT" pitchFamily="2" charset="-78"/>
                <a:sym typeface="Cairo"/>
              </a:rPr>
              <a:t>أ .د. أركان سعيد خطاب</a:t>
            </a:r>
            <a:endParaRPr sz="4400" b="1" dirty="0">
              <a:solidFill>
                <a:srgbClr val="002060"/>
              </a:solidFill>
              <a:latin typeface="Cairo"/>
              <a:ea typeface="Cairo"/>
              <a:cs typeface="Akhbar MT" pitchFamily="2" charset="-78"/>
              <a:sym typeface="Cairo"/>
            </a:endParaRPr>
          </a:p>
        </p:txBody>
      </p:sp>
      <p:pic>
        <p:nvPicPr>
          <p:cNvPr id="1026" name="Picture 2" descr="C:\Users\lenovo\Desktop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221" y="1852599"/>
            <a:ext cx="4714908" cy="384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ar-IQ" sz="7200" dirty="0" err="1" smtClean="0">
                <a:solidFill>
                  <a:srgbClr val="0070C0"/>
                </a:solidFill>
              </a:rPr>
              <a:t>لايعجبني</a:t>
            </a:r>
            <a:r>
              <a:rPr lang="ar-IQ" sz="7200" dirty="0" smtClean="0">
                <a:solidFill>
                  <a:srgbClr val="FF0000"/>
                </a:solidFill>
              </a:rPr>
              <a:t> </a:t>
            </a:r>
            <a:endParaRPr lang="ar-IQ" sz="7200" dirty="0">
              <a:solidFill>
                <a:srgbClr val="FF0000"/>
              </a:solidFill>
            </a:endParaRPr>
          </a:p>
        </p:txBody>
      </p:sp>
      <p:pic>
        <p:nvPicPr>
          <p:cNvPr id="19459" name="Picture 2" descr="C:\Users\lenovo\Desktop\e20c91c0-3faf-48a3-a551-7e8a6186590d_16x9_1200x6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8040" y="393899"/>
            <a:ext cx="6513389" cy="18119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783" y="2281227"/>
            <a:ext cx="99298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الهدف العام</a:t>
            </a:r>
            <a:r>
              <a:rPr kumimoji="0" lang="en-US" sz="4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:</a:t>
            </a:r>
            <a:endParaRPr kumimoji="0" lang="ar-SA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يهدف البرنامج إلى إعداد أفراد لديهم الخلفية </a:t>
            </a:r>
            <a:r>
              <a:rPr kumimoji="0" lang="ar-SA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الخبرات العلمية الكافية للعمل كمدرب مع إكسابهم المهارات </a:t>
            </a:r>
            <a:r>
              <a:rPr kumimoji="0" lang="ar-SA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التى</a:t>
            </a: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تمكنهم من نقل المعلومات </a:t>
            </a:r>
            <a:r>
              <a:rPr kumimoji="0" lang="ar-SA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الخبرات إلى </a:t>
            </a:r>
            <a:r>
              <a:rPr kumimoji="0" lang="ar-SA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الأخرين</a:t>
            </a:r>
            <a:r>
              <a:rPr kumimoji="0" lang="ar-SA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بالأساليب التدريبية الحديثة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SA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781030"/>
            <a:ext cx="10416417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الأهداف التفصيلية للبرنامج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يتوقع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فى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نهاية البرنامج أن يكون المشارك قادرا على أن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يتعرف على مفهوم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أهداف التدريب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يرصد الاحتياجات التدريبية للمتدربين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يتبع الأسلوب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العلمى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لتصميم البرامج التدريبية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يعد الحقيبة التدريبية بأسلوب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علمى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ينقل المعرفة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الخبرات للمتدرب من خلال أساليب ووسائل التدريب المختلفة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إدارة اللقاء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التدريبى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بكفاءة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فاعلية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بناء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توجيه الفريق داخل القاعة التدريبية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يكتسب 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مهارات</a:t>
            </a:r>
            <a:r>
              <a:rPr kumimoji="0" lang="ar-IQ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العرض </a:t>
            </a:r>
            <a:r>
              <a:rPr kumimoji="0" lang="ar-IQ" sz="2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والالقاء</a:t>
            </a:r>
            <a:r>
              <a:rPr kumimoji="0" lang="ar-IQ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في تفعيل اللقاء التدريبي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يكتسب مهارة استخدام لغة الجسد كوسيلة لتوصيل المعارف والمهارات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للمتدبين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بكفاءة وفاعلية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يستخدم معينات التدريب بكفاءة عالية تناسب عناصر التدريب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دعم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إتخاذ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القرار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فى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قاعة التدريب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تقييم الأفراد علميا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E05-109C-4E56-A454-4D6FA051392F}" type="slidenum">
              <a:rPr lang="ar-EG"/>
              <a:pPr>
                <a:defRPr/>
              </a:pPr>
              <a:t>13</a:t>
            </a:fld>
            <a:endParaRPr lang="en-US"/>
          </a:p>
        </p:txBody>
      </p:sp>
      <p:sp>
        <p:nvSpPr>
          <p:cNvPr id="2441218" name="Text Box 2"/>
          <p:cNvSpPr txBox="1">
            <a:spLocks noChangeArrowheads="1"/>
          </p:cNvSpPr>
          <p:nvPr/>
        </p:nvSpPr>
        <p:spPr bwMode="auto">
          <a:xfrm>
            <a:off x="0" y="1932729"/>
            <a:ext cx="10688638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3200" b="1" dirty="0">
                <a:solidFill>
                  <a:srgbClr val="A50021"/>
                </a:solidFill>
                <a:cs typeface="Simplified Arabic" pitchFamily="18" charset="-78"/>
              </a:rPr>
              <a:t>”هو أي نشاط مصمم لتحسين أداء شخص آخر في مجال محدد“</a:t>
            </a:r>
            <a:endParaRPr lang="en-US" sz="32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2441219" name="Text Box 3"/>
          <p:cNvSpPr txBox="1">
            <a:spLocks noChangeArrowheads="1"/>
          </p:cNvSpPr>
          <p:nvPr/>
        </p:nvSpPr>
        <p:spPr bwMode="auto">
          <a:xfrm>
            <a:off x="7402254" y="2604982"/>
            <a:ext cx="2502905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ar-AE" sz="2700" b="1" dirty="0">
                <a:cs typeface="Simplified Arabic" pitchFamily="18" charset="-78"/>
              </a:rPr>
              <a:t>نشاط له عنصر فعّال</a:t>
            </a:r>
            <a:endParaRPr lang="en-US" sz="2700" b="1" dirty="0">
              <a:cs typeface="Simplified Arabic" pitchFamily="18" charset="-78"/>
            </a:endParaRPr>
          </a:p>
        </p:txBody>
      </p:sp>
      <p:pic>
        <p:nvPicPr>
          <p:cNvPr id="2441220" name="Picture 4" descr="red-blink-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8330" y="2646997"/>
            <a:ext cx="311752" cy="2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1221" name="Text Box 5"/>
          <p:cNvSpPr txBox="1">
            <a:spLocks noChangeArrowheads="1"/>
          </p:cNvSpPr>
          <p:nvPr/>
        </p:nvSpPr>
        <p:spPr bwMode="auto">
          <a:xfrm>
            <a:off x="4266177" y="3277235"/>
            <a:ext cx="5428386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ar-AE" sz="2700" b="1" dirty="0">
                <a:cs typeface="Simplified Arabic" pitchFamily="18" charset="-78"/>
              </a:rPr>
              <a:t>وعنصر واحد ( أو عدة عناصر ) تتلقى التدريب</a:t>
            </a:r>
            <a:endParaRPr lang="en-US" sz="2700" b="1" dirty="0">
              <a:cs typeface="Simplified Arabic" pitchFamily="18" charset="-78"/>
            </a:endParaRPr>
          </a:p>
        </p:txBody>
      </p:sp>
      <p:pic>
        <p:nvPicPr>
          <p:cNvPr id="2441222" name="Picture 6" descr="red-blink-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8330" y="3403282"/>
            <a:ext cx="311752" cy="2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1223" name="Line 7"/>
          <p:cNvSpPr>
            <a:spLocks noChangeShapeType="1"/>
          </p:cNvSpPr>
          <p:nvPr/>
        </p:nvSpPr>
        <p:spPr bwMode="auto">
          <a:xfrm flipH="1">
            <a:off x="2137728" y="2941108"/>
            <a:ext cx="5166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441224" name="Line 8"/>
          <p:cNvSpPr>
            <a:spLocks noChangeShapeType="1"/>
          </p:cNvSpPr>
          <p:nvPr/>
        </p:nvSpPr>
        <p:spPr bwMode="auto">
          <a:xfrm flipH="1">
            <a:off x="2137727" y="3529330"/>
            <a:ext cx="21377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441225" name="Text Box 9"/>
          <p:cNvSpPr txBox="1">
            <a:spLocks noChangeArrowheads="1"/>
          </p:cNvSpPr>
          <p:nvPr/>
        </p:nvSpPr>
        <p:spPr bwMode="auto">
          <a:xfrm>
            <a:off x="612370" y="2604982"/>
            <a:ext cx="1347214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ar-AE" sz="2700" b="1" dirty="0">
                <a:solidFill>
                  <a:srgbClr val="A50021"/>
                </a:solidFill>
                <a:cs typeface="Simplified Arabic" pitchFamily="18" charset="-78"/>
              </a:rPr>
              <a:t>المدرّب</a:t>
            </a:r>
            <a:endParaRPr lang="en-US" sz="27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2441226" name="Text Box 10"/>
          <p:cNvSpPr txBox="1">
            <a:spLocks noChangeArrowheads="1"/>
          </p:cNvSpPr>
          <p:nvPr/>
        </p:nvSpPr>
        <p:spPr bwMode="auto">
          <a:xfrm>
            <a:off x="267216" y="3277235"/>
            <a:ext cx="1722058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ar-AE" sz="2700" b="1" dirty="0">
                <a:solidFill>
                  <a:srgbClr val="A50021"/>
                </a:solidFill>
                <a:cs typeface="Simplified Arabic" pitchFamily="18" charset="-78"/>
              </a:rPr>
              <a:t>المتدربون</a:t>
            </a:r>
            <a:endParaRPr lang="en-US" sz="27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2441227" name="Text Box 11"/>
          <p:cNvSpPr txBox="1">
            <a:spLocks noChangeArrowheads="1"/>
          </p:cNvSpPr>
          <p:nvPr/>
        </p:nvSpPr>
        <p:spPr bwMode="auto">
          <a:xfrm>
            <a:off x="7701016" y="3797182"/>
            <a:ext cx="2536696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* </a:t>
            </a:r>
            <a:r>
              <a:rPr lang="ar-AE" sz="3200" b="1" u="sng" dirty="0">
                <a:solidFill>
                  <a:srgbClr val="000099"/>
                </a:solidFill>
                <a:cs typeface="Simplified Arabic" pitchFamily="18" charset="-78"/>
              </a:rPr>
              <a:t>التدريب:</a:t>
            </a:r>
            <a:endParaRPr lang="en-US" sz="3200" b="1" u="sng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2441229" name="Text Box 13"/>
          <p:cNvSpPr txBox="1">
            <a:spLocks noChangeArrowheads="1"/>
          </p:cNvSpPr>
          <p:nvPr/>
        </p:nvSpPr>
        <p:spPr bwMode="auto">
          <a:xfrm>
            <a:off x="0" y="4269860"/>
            <a:ext cx="10065134" cy="155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>
              <a:spcBef>
                <a:spcPct val="50000"/>
              </a:spcBef>
              <a:buFontTx/>
              <a:buChar char="-"/>
            </a:pPr>
            <a:r>
              <a:rPr lang="ar-AE" sz="2700" b="1" dirty="0">
                <a:cs typeface="Simplified Arabic" pitchFamily="18" charset="-78"/>
              </a:rPr>
              <a:t> تغيير السلوك من خلال تطوير المهارات ( الكمبيوتر، الطيران، ...).</a:t>
            </a:r>
          </a:p>
          <a:p>
            <a:pPr algn="r">
              <a:spcBef>
                <a:spcPct val="50000"/>
              </a:spcBef>
              <a:buFontTx/>
              <a:buChar char="-"/>
            </a:pPr>
            <a:r>
              <a:rPr lang="ar-AE" sz="2700" b="1" dirty="0">
                <a:cs typeface="Simplified Arabic" pitchFamily="18" charset="-78"/>
              </a:rPr>
              <a:t> أو هو مساعدة الآخرين على تحسين الأداء أو حل المشاكل بطريقة أفضل مما كانت عليه في السابق ( تقليل النفقات وزيادة </a:t>
            </a:r>
            <a:r>
              <a:rPr lang="ar-AE" sz="2700" b="1" dirty="0" err="1">
                <a:cs typeface="Simplified Arabic" pitchFamily="18" charset="-78"/>
              </a:rPr>
              <a:t>الانتاجية</a:t>
            </a:r>
            <a:r>
              <a:rPr lang="ar-AE" sz="2700" b="1" dirty="0">
                <a:cs typeface="Simplified Arabic" pitchFamily="18" charset="-78"/>
              </a:rPr>
              <a:t> ).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441231" name="Rectangle 15"/>
          <p:cNvSpPr>
            <a:spLocks noChangeArrowheads="1"/>
          </p:cNvSpPr>
          <p:nvPr/>
        </p:nvSpPr>
        <p:spPr bwMode="auto">
          <a:xfrm>
            <a:off x="2939376" y="756285"/>
            <a:ext cx="4809887" cy="737028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تعريف التدريب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44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4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4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4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4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4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41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41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4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4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4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4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4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4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4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4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1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1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4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4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4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4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4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4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4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4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4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4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4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1218" grpId="0"/>
      <p:bldP spid="2441219" grpId="0"/>
      <p:bldP spid="2441221" grpId="0"/>
      <p:bldP spid="2441223" grpId="0" animBg="1"/>
      <p:bldP spid="2441224" grpId="0" animBg="1"/>
      <p:bldP spid="2441225" grpId="0"/>
      <p:bldP spid="2441226" grpId="0"/>
      <p:bldP spid="2441227" grpId="0"/>
      <p:bldP spid="2441229" grpId="0" build="p"/>
      <p:bldP spid="24412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F4625-C041-4CE9-BD3D-4BF50BA41816}" type="slidenum">
              <a:rPr lang="ar-EG"/>
              <a:pPr>
                <a:defRPr/>
              </a:pPr>
              <a:t>14</a:t>
            </a:fld>
            <a:endParaRPr lang="en-US"/>
          </a:p>
        </p:txBody>
      </p:sp>
      <p:sp>
        <p:nvSpPr>
          <p:cNvPr id="2442242" name="Text Box 2"/>
          <p:cNvSpPr txBox="1">
            <a:spLocks noChangeArrowheads="1"/>
          </p:cNvSpPr>
          <p:nvPr/>
        </p:nvSpPr>
        <p:spPr bwMode="auto">
          <a:xfrm>
            <a:off x="0" y="2352887"/>
            <a:ext cx="10688638" cy="12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3600" b="1" dirty="0">
                <a:solidFill>
                  <a:srgbClr val="000099"/>
                </a:solidFill>
                <a:cs typeface="Simplified Arabic" pitchFamily="18" charset="-78"/>
              </a:rPr>
              <a:t>”هو تحسين الأداء في العمل بواسطة توجيه الأشياء التي يعملها أناس في إطار تعليمي بطريقة مدروسة وتحت إشراف“</a:t>
            </a:r>
            <a:endParaRPr lang="en-US" sz="36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2442243" name="Text Box 3"/>
          <p:cNvSpPr txBox="1">
            <a:spLocks noChangeArrowheads="1"/>
          </p:cNvSpPr>
          <p:nvPr/>
        </p:nvSpPr>
        <p:spPr bwMode="auto">
          <a:xfrm>
            <a:off x="6056896" y="3865457"/>
            <a:ext cx="4229064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من هو المدرّب ؟؟</a:t>
            </a:r>
            <a:endParaRPr lang="en-US" sz="3600" b="1" u="sng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2442244" name="Text Box 4"/>
          <p:cNvSpPr txBox="1">
            <a:spLocks noChangeArrowheads="1"/>
          </p:cNvSpPr>
          <p:nvPr/>
        </p:nvSpPr>
        <p:spPr bwMode="auto">
          <a:xfrm>
            <a:off x="0" y="4621742"/>
            <a:ext cx="10688638" cy="13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4100" b="1" dirty="0">
                <a:solidFill>
                  <a:srgbClr val="000099"/>
                </a:solidFill>
                <a:cs typeface="Simplified Arabic" pitchFamily="18" charset="-78"/>
              </a:rPr>
              <a:t>”المدرّب هو الشخص القادر على تعليم الآخرين وجعلهم يعلّمون أنفسهم بأنفسهم“</a:t>
            </a:r>
            <a:endParaRPr lang="en-US" sz="41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2442245" name="Rectangle 5"/>
          <p:cNvSpPr>
            <a:spLocks noChangeArrowheads="1"/>
          </p:cNvSpPr>
          <p:nvPr/>
        </p:nvSpPr>
        <p:spPr bwMode="auto">
          <a:xfrm>
            <a:off x="2939376" y="756285"/>
            <a:ext cx="4809887" cy="737028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التدريب في العمل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44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4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442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42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4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4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2242" grpId="0"/>
      <p:bldP spid="2442243" grpId="0"/>
      <p:bldP spid="2442244" grpId="0"/>
      <p:bldP spid="24422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57936" y="134801"/>
            <a:ext cx="8550910" cy="621484"/>
          </a:xfrm>
        </p:spPr>
        <p:txBody>
          <a:bodyPr>
            <a:normAutofit fontScale="90000"/>
          </a:bodyPr>
          <a:lstStyle/>
          <a:p>
            <a:pPr algn="r" rtl="1">
              <a:defRPr/>
            </a:pPr>
            <a:r>
              <a:rPr lang="en-US" sz="3600" dirty="0" smtClean="0">
                <a:cs typeface="PT Bold Heading" pitchFamily="2" charset="-78"/>
              </a:rPr>
              <a:t/>
            </a:r>
            <a:br>
              <a:rPr lang="en-US" sz="3600" dirty="0" smtClean="0">
                <a:cs typeface="PT Bold Heading" pitchFamily="2" charset="-78"/>
              </a:rPr>
            </a:br>
            <a:r>
              <a:rPr lang="ar-SA" sz="3600" dirty="0" smtClean="0">
                <a:cs typeface="PT Bold Heading" pitchFamily="2" charset="-78"/>
              </a:rPr>
              <a:t>تعريف التدريب</a:t>
            </a:r>
            <a:r>
              <a:rPr lang="ar-IQ" sz="3600" dirty="0" smtClean="0">
                <a:cs typeface="PT Bold Heading" pitchFamily="2" charset="-78"/>
              </a:rPr>
              <a:t> </a:t>
            </a:r>
            <a:r>
              <a:rPr lang="ar-SA" sz="3600" dirty="0" smtClean="0">
                <a:cs typeface="PT Bold Heading" pitchFamily="2" charset="-78"/>
              </a:rPr>
              <a:t>؟</a:t>
            </a:r>
            <a:br>
              <a:rPr lang="ar-SA" sz="3600" dirty="0" smtClean="0">
                <a:cs typeface="PT Bold Heading" pitchFamily="2" charset="-78"/>
              </a:rPr>
            </a:br>
            <a:endParaRPr lang="ar-IQ" sz="3600" dirty="0"/>
          </a:p>
        </p:txBody>
      </p:sp>
      <p:sp>
        <p:nvSpPr>
          <p:cNvPr id="22531" name="عنصر نائب للمحتوى 2"/>
          <p:cNvSpPr>
            <a:spLocks noGrp="1"/>
          </p:cNvSpPr>
          <p:nvPr>
            <p:ph idx="1"/>
          </p:nvPr>
        </p:nvSpPr>
        <p:spPr>
          <a:xfrm>
            <a:off x="712576" y="1176444"/>
            <a:ext cx="9378538" cy="5605612"/>
          </a:xfrm>
        </p:spPr>
        <p:txBody>
          <a:bodyPr/>
          <a:lstStyle/>
          <a:p>
            <a:pPr algn="r" rtl="1">
              <a:buNone/>
            </a:pPr>
            <a:r>
              <a:rPr lang="ar-SA" b="1" dirty="0" smtClean="0">
                <a:cs typeface="Simplified Arabic" pitchFamily="18" charset="-78"/>
              </a:rPr>
              <a:t> </a:t>
            </a:r>
            <a:endParaRPr lang="ar-IQ" b="1" dirty="0" smtClean="0">
              <a:cs typeface="Simplified Arabic" pitchFamily="18" charset="-78"/>
            </a:endParaRPr>
          </a:p>
          <a:p>
            <a:pPr algn="r" rtl="1"/>
            <a:endParaRPr lang="ar-IQ" sz="4100" b="1" dirty="0" smtClean="0">
              <a:cs typeface="Simplified Arabic" pitchFamily="18" charset="-78"/>
            </a:endParaRPr>
          </a:p>
          <a:p>
            <a:pPr algn="r" rtl="1"/>
            <a:r>
              <a:rPr lang="ar-IQ" sz="4100" b="1" dirty="0" smtClean="0">
                <a:cs typeface="Simplified Arabic" pitchFamily="18" charset="-78"/>
              </a:rPr>
              <a:t> </a:t>
            </a:r>
            <a:r>
              <a:rPr lang="ar-SA" sz="4100" b="1" dirty="0" smtClean="0">
                <a:cs typeface="Simplified Arabic" pitchFamily="18" charset="-78"/>
              </a:rPr>
              <a:t>باختصار شديد التدريب هو</a:t>
            </a:r>
            <a:r>
              <a:rPr lang="ar-IQ" sz="4100" b="1" dirty="0" smtClean="0">
                <a:cs typeface="Simplified Arabic" pitchFamily="18" charset="-78"/>
              </a:rPr>
              <a:t>:</a:t>
            </a:r>
          </a:p>
          <a:p>
            <a:pPr algn="ctr" rtl="1"/>
            <a:r>
              <a:rPr lang="ar-SA" sz="4100" b="1" dirty="0" smtClean="0">
                <a:cs typeface="Simplified Arabic" pitchFamily="18" charset="-78"/>
              </a:rPr>
              <a:t> إجادة تطبيق المعلومة </a:t>
            </a:r>
            <a:endParaRPr lang="ar-IQ" dirty="0" smtClean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303903" y="6974629"/>
            <a:ext cx="3384735" cy="369390"/>
          </a:xfrm>
        </p:spPr>
        <p:txBody>
          <a:bodyPr/>
          <a:lstStyle/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57936" y="423839"/>
            <a:ext cx="8907198" cy="642942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ar-SA" sz="4000" b="1" dirty="0" smtClean="0"/>
              <a:t>أهداف </a:t>
            </a:r>
            <a:r>
              <a:rPr lang="ar-IQ" sz="4000" b="1" dirty="0" smtClean="0"/>
              <a:t>ا</a:t>
            </a:r>
            <a:r>
              <a:rPr lang="ar-SA" sz="4000" b="1" dirty="0" smtClean="0"/>
              <a:t>لتدريب وأنماط</a:t>
            </a:r>
            <a:r>
              <a:rPr lang="ar-IQ" sz="4000" b="1" dirty="0" smtClean="0"/>
              <a:t>ه</a:t>
            </a:r>
            <a:endParaRPr lang="ar-IQ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2576" y="924349"/>
            <a:ext cx="9378538" cy="7426299"/>
          </a:xfrm>
        </p:spPr>
        <p:txBody>
          <a:bodyPr/>
          <a:lstStyle/>
          <a:p>
            <a:pPr marL="586616" indent="-586616" algn="r" rtl="1">
              <a:lnSpc>
                <a:spcPct val="150000"/>
              </a:lnSpc>
              <a:buNone/>
              <a:defRPr/>
            </a:pPr>
            <a:r>
              <a:rPr lang="ar-SA" sz="3200" dirty="0" smtClean="0"/>
              <a:t>هناك أهداف وأنماط عديدة للتدريب يجب الاستفادة منها</a:t>
            </a:r>
            <a:r>
              <a:rPr lang="en-US" sz="3200" dirty="0" smtClean="0"/>
              <a:t>:</a:t>
            </a:r>
            <a:r>
              <a:rPr lang="ar-IQ" sz="3200" b="1" dirty="0" smtClean="0"/>
              <a:t>      </a:t>
            </a:r>
          </a:p>
          <a:p>
            <a:pPr marL="586616" indent="-586616" algn="r" rtl="1">
              <a:lnSpc>
                <a:spcPct val="150000"/>
              </a:lnSpc>
              <a:buNone/>
              <a:defRPr/>
            </a:pPr>
            <a:r>
              <a:rPr lang="ar-IQ" sz="3200" b="1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ar-SA" sz="2300" b="1" dirty="0" smtClean="0">
                <a:solidFill>
                  <a:schemeClr val="accent4">
                    <a:lumMod val="75000"/>
                  </a:schemeClr>
                </a:solidFill>
              </a:rPr>
              <a:t>أولا: نقل المعلومات والمعرفة</a:t>
            </a:r>
            <a:r>
              <a:rPr lang="en-US" sz="23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3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ar-SA" sz="2300" b="1" dirty="0" smtClean="0">
                <a:solidFill>
                  <a:schemeClr val="accent4">
                    <a:lumMod val="75000"/>
                  </a:schemeClr>
                </a:solidFill>
              </a:rPr>
              <a:t>ثانيا: التدريب على المهارات وصقل القدرات</a:t>
            </a:r>
            <a:r>
              <a:rPr lang="en-US" sz="23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3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ar-SA" sz="2300" b="1" dirty="0" smtClean="0">
                <a:solidFill>
                  <a:schemeClr val="accent4">
                    <a:lumMod val="75000"/>
                  </a:schemeClr>
                </a:solidFill>
              </a:rPr>
              <a:t>ثالثا: تعديل أو</a:t>
            </a:r>
            <a:r>
              <a:rPr lang="ar-IQ" sz="23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sz="2300" b="1" dirty="0" smtClean="0">
                <a:solidFill>
                  <a:schemeClr val="accent4">
                    <a:lumMod val="75000"/>
                  </a:schemeClr>
                </a:solidFill>
              </a:rPr>
              <a:t>تغيير القناعات والأفكار</a:t>
            </a:r>
            <a:endParaRPr lang="ar-IQ" sz="23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86616" indent="-586616" algn="r" rtl="1">
              <a:lnSpc>
                <a:spcPct val="150000"/>
              </a:lnSpc>
              <a:buNone/>
              <a:defRPr/>
            </a:pPr>
            <a:r>
              <a:rPr lang="ar-IQ" sz="2300" b="1" dirty="0" smtClean="0">
                <a:solidFill>
                  <a:schemeClr val="accent4">
                    <a:lumMod val="75000"/>
                  </a:schemeClr>
                </a:solidFill>
              </a:rPr>
              <a:t>	رابعا: </a:t>
            </a:r>
            <a:r>
              <a:rPr lang="ar-SA" sz="2300" b="1" dirty="0" smtClean="0">
                <a:solidFill>
                  <a:schemeClr val="accent4">
                    <a:lumMod val="75000"/>
                  </a:schemeClr>
                </a:solidFill>
              </a:rPr>
              <a:t>تعديل السلوك</a:t>
            </a:r>
            <a:endParaRPr lang="ar-IQ" sz="23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86616" indent="-586616" algn="r" rtl="1">
              <a:lnSpc>
                <a:spcPct val="150000"/>
              </a:lnSpc>
              <a:buNone/>
              <a:defRPr/>
            </a:pPr>
            <a:r>
              <a:rPr lang="en-US" sz="2300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ar-SA" sz="2300" b="1" dirty="0" smtClean="0"/>
              <a:t>ونل</a:t>
            </a:r>
            <a:r>
              <a:rPr lang="ar-IQ" sz="2300" b="1" dirty="0" smtClean="0"/>
              <a:t>ا</a:t>
            </a:r>
            <a:r>
              <a:rPr lang="ar-SA" sz="2300" b="1" dirty="0" smtClean="0"/>
              <a:t>حظ اليوم أن الكثير من الدورات التدريبية تكتفي بالهدف الأول فقط</a:t>
            </a:r>
            <a:r>
              <a:rPr lang="ar-IQ" sz="2300" b="1" dirty="0" smtClean="0"/>
              <a:t> </a:t>
            </a:r>
            <a:r>
              <a:rPr lang="ar-SA" sz="2300" b="1" dirty="0" smtClean="0"/>
              <a:t>فتركز على توصيل المعلومة ولا تنتقل إلى تطوير المهارات والقناعات وهى</a:t>
            </a:r>
            <a:r>
              <a:rPr lang="ar-IQ" sz="2300" b="1" dirty="0" smtClean="0"/>
              <a:t> </a:t>
            </a:r>
            <a:r>
              <a:rPr lang="ar-SA" sz="2300" b="1" dirty="0" smtClean="0"/>
              <a:t>المباشرة </a:t>
            </a:r>
            <a:r>
              <a:rPr lang="ar-SA" sz="2300" b="1" dirty="0" err="1" smtClean="0"/>
              <a:t>ف</a:t>
            </a:r>
            <a:r>
              <a:rPr lang="ar-IQ" sz="2300" b="1" dirty="0" smtClean="0"/>
              <a:t>ي</a:t>
            </a:r>
            <a:r>
              <a:rPr lang="ar-SA" sz="2300" b="1" dirty="0" smtClean="0"/>
              <a:t> تطوير الأداء وتفعيل إنسانية الإنسان وإنتاجيته</a:t>
            </a:r>
            <a:r>
              <a:rPr lang="en-US" sz="2700" b="1" dirty="0" smtClean="0"/>
              <a:t>.</a:t>
            </a:r>
            <a:endParaRPr lang="ar-IQ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10130665" y="352401"/>
            <a:ext cx="379829" cy="50250"/>
          </a:xfrm>
        </p:spPr>
        <p:txBody>
          <a:bodyPr/>
          <a:lstStyle/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59"/>
          <p:cNvSpPr>
            <a:spLocks noChangeArrowheads="1"/>
          </p:cNvSpPr>
          <p:nvPr/>
        </p:nvSpPr>
        <p:spPr bwMode="auto">
          <a:xfrm>
            <a:off x="0" y="0"/>
            <a:ext cx="10688638" cy="756285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ar-IQ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157936" y="588221"/>
            <a:ext cx="8194622" cy="109019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104287" tIns="52144" rIns="104287" bIns="52144" anchor="ctr">
            <a:spAutoFit/>
          </a:bodyPr>
          <a:lstStyle/>
          <a:p>
            <a:pPr algn="ctr" rtl="1"/>
            <a:r>
              <a:rPr lang="ar-SA" sz="3600" b="1" dirty="0">
                <a:solidFill>
                  <a:srgbClr val="FFC000"/>
                </a:solidFill>
                <a:cs typeface="PT Bold Heading" pitchFamily="2" charset="-78"/>
              </a:rPr>
              <a:t>الفرق بين التعليم</a:t>
            </a:r>
            <a:r>
              <a:rPr lang="ar-IQ" sz="3600" b="1" dirty="0">
                <a:solidFill>
                  <a:srgbClr val="FFC000"/>
                </a:solidFill>
                <a:cs typeface="PT Bold Heading" pitchFamily="2" charset="-78"/>
              </a:rPr>
              <a:t> و </a:t>
            </a:r>
            <a:r>
              <a:rPr lang="ar-SA" sz="3600" b="1" dirty="0">
                <a:solidFill>
                  <a:srgbClr val="FFC000"/>
                </a:solidFill>
                <a:cs typeface="PT Bold Heading" pitchFamily="2" charset="-78"/>
              </a:rPr>
              <a:t>التدريب: </a:t>
            </a:r>
          </a:p>
          <a:p>
            <a:pPr algn="ctr"/>
            <a:endParaRPr lang="ar-SA" b="1" dirty="0">
              <a:solidFill>
                <a:schemeClr val="bg1"/>
              </a:solidFill>
            </a:endParaRPr>
          </a:p>
          <a:p>
            <a:pPr algn="ctr" eaLnBrk="0" hangingPunct="0"/>
            <a:endParaRPr lang="ar-SA" b="1" dirty="0">
              <a:solidFill>
                <a:schemeClr val="bg1"/>
              </a:solidFill>
              <a:cs typeface="PT Bold Heading" pitchFamily="2" charset="-78"/>
            </a:endParaRPr>
          </a:p>
        </p:txBody>
      </p:sp>
      <p:graphicFrame>
        <p:nvGraphicFramePr>
          <p:cNvPr id="20740" name="Group 260"/>
          <p:cNvGraphicFramePr>
            <a:graphicFrameLocks noGrp="1"/>
          </p:cNvGraphicFramePr>
          <p:nvPr/>
        </p:nvGraphicFramePr>
        <p:xfrm>
          <a:off x="293195" y="2268856"/>
          <a:ext cx="10185753" cy="5041899"/>
        </p:xfrm>
        <a:graphic>
          <a:graphicData uri="http://schemas.openxmlformats.org/drawingml/2006/table">
            <a:tbl>
              <a:tblPr rtl="1"/>
              <a:tblGrid>
                <a:gridCol w="1757317"/>
                <a:gridCol w="3575868"/>
                <a:gridCol w="4852568"/>
              </a:tblGrid>
              <a:tr h="50516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PT Bold Heading" pitchFamily="2" charset="-78"/>
                        </a:rPr>
                        <a:t>وجه المقارنة </a:t>
                      </a:r>
                      <a:endParaRPr kumimoji="0" lang="ar-S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PT Bold Heading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PT Bold Heading" pitchFamily="2" charset="-78"/>
                        </a:rPr>
                        <a:t>التعليم </a:t>
                      </a:r>
                      <a:endParaRPr kumimoji="0" lang="ar-SA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PT Bold Heading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PT Bold Heading" pitchFamily="2" charset="-78"/>
                        </a:rPr>
                        <a:t>التدريـب </a:t>
                      </a:r>
                      <a:endParaRPr kumimoji="0" lang="ar-S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PT Bold Heading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27957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PT Bold Heading" pitchFamily="2" charset="-78"/>
                        </a:rPr>
                        <a:t>الأهداف 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PT Bold Heading" pitchFamily="2" charset="-78"/>
                      </a:endParaRP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PT Bold Heading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تتلاءم الأهداف مع حاجة الفرد والمجتمع بصفة عامة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Simplified Arabic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أهداف سلوكية محددة لتجعل العاملين أكثر كفاءة وفاعلية في وظائفهم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Simplified Arabic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5705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PT Bold Heading" pitchFamily="2" charset="-78"/>
                        </a:rPr>
                        <a:t>المحتوى 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PT Bold Heading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محتوى عام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 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Simplified Arabic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محتوى البرنامج التدريبي محدد تبعاً لحاجة العمل الفعلية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Simplified Arabic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975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PT Bold Heading" pitchFamily="2" charset="-78"/>
                        </a:rPr>
                        <a:t>المدة 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PT Bold Heading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طويلة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 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Simplified Arabic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قصيرة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Simplified Arabic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81932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PT Bold Heading" pitchFamily="2" charset="-78"/>
                        </a:rPr>
                        <a:t>الأسلوب 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PT Bold Heading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أسلوب التلقي للمعارف الجديدة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Simplified Arabic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أسلوب الأداء والمشاركة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ar-S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والتطبيق والممارسة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Simplified Arabic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975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PT Bold Heading" pitchFamily="2" charset="-78"/>
                        </a:rPr>
                        <a:t>المكاسب 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PT Bold Heading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معارف ومعلومات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 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Simplified Arabic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معلومات ومهارات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.,</a:t>
                      </a:r>
                      <a:r>
                        <a:rPr kumimoji="0" lang="ar-S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وخبرات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cs typeface="Simplified Arabic" pitchFamily="2" charset="-78"/>
                      </a:endParaRPr>
                    </a:p>
                  </a:txBody>
                  <a:tcPr marL="106886" marR="106886" marT="50419" marB="504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ricature_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870512" y="2100792"/>
            <a:ext cx="4542671" cy="1260475"/>
          </a:xfrm>
          <a:prstGeom prst="wedgeEllipseCallout">
            <a:avLst>
              <a:gd name="adj1" fmla="val -28514"/>
              <a:gd name="adj2" fmla="val 99444"/>
            </a:avLst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ctr" rtl="1"/>
            <a:endParaRPr lang="ar-AE" sz="1100" b="1" dirty="0"/>
          </a:p>
          <a:p>
            <a:pPr algn="ctr" rtl="1"/>
            <a:r>
              <a:rPr lang="ar-AE" sz="2700" b="1" dirty="0"/>
              <a:t>مهارات العرض </a:t>
            </a:r>
            <a:r>
              <a:rPr lang="ar-AE" sz="2700" b="1" dirty="0" err="1"/>
              <a:t>و</a:t>
            </a:r>
            <a:r>
              <a:rPr lang="ar-AE" sz="2700" b="1" dirty="0"/>
              <a:t> الإلقاء</a:t>
            </a:r>
            <a:endParaRPr lang="en-US" sz="27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57643" y="4066784"/>
            <a:ext cx="4541925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104287" tIns="52144" rIns="104287" bIns="52144">
            <a:spAutoFit/>
          </a:bodyPr>
          <a:lstStyle/>
          <a:p>
            <a:pPr algn="r" rtl="1">
              <a:defRPr/>
            </a:pPr>
            <a:r>
              <a:rPr lang="ar-AE" sz="3600" b="1" u="sng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ويقول ابن سينا عن الخطابة:</a:t>
            </a:r>
            <a:endParaRPr lang="en-US" sz="3600" b="1" u="sng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4754792"/>
            <a:ext cx="10599566" cy="109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”وحسبها شرفاً أنها وظيفة قــادة الأمـم مـن الأنبيـاء والمرسلين ومـن </a:t>
            </a:r>
            <a:r>
              <a:rPr lang="ar-AE" sz="3200" b="1" dirty="0" err="1">
                <a:solidFill>
                  <a:srgbClr val="000099"/>
                </a:solidFill>
                <a:cs typeface="Simplified Arabic" pitchFamily="18" charset="-78"/>
              </a:rPr>
              <a:t>شاكلهم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 من العلماء والعاملين، وعظماء الملوك، وكبار الساسة“</a:t>
            </a:r>
            <a:endParaRPr lang="en-US" sz="32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2184824"/>
            <a:ext cx="10629257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”هي فن مشافهة الجمهور للتأثير عليهم أو استمالتهم“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109172"/>
            <a:ext cx="10629257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”هي فن إيصال خبر أو فكـرة ما لمجموعـة من السامعين بشكل مقنع“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939376" y="756285"/>
            <a:ext cx="4809887" cy="737028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تعريف الخطابة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2B9CB3-24F2-40F9-84F2-ECB9134F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type="body" idx="1"/>
          </p:nvPr>
        </p:nvSpPr>
        <p:spPr bwMode="auto">
          <a:xfrm>
            <a:off x="1843856" y="2566978"/>
            <a:ext cx="7072363" cy="30003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507"/>
              </a:avLst>
            </a:prstTxWarp>
          </a:bodyPr>
          <a:lstStyle/>
          <a:p>
            <a:pPr algn="ctr" rtl="1">
              <a:buNone/>
            </a:pPr>
            <a:r>
              <a:rPr lang="ar-IQ" sz="5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ترحيب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87AC1-4CCA-4269-B029-B556A02258FF}" type="slidenum">
              <a:rPr lang="ar-EG"/>
              <a:pPr>
                <a:defRPr/>
              </a:pPr>
              <a:t>20</a:t>
            </a:fld>
            <a:endParaRPr lang="en-US"/>
          </a:p>
        </p:txBody>
      </p:sp>
      <p:sp>
        <p:nvSpPr>
          <p:cNvPr id="2447362" name="Text Box 2"/>
          <p:cNvSpPr txBox="1">
            <a:spLocks noChangeArrowheads="1"/>
          </p:cNvSpPr>
          <p:nvPr/>
        </p:nvSpPr>
        <p:spPr bwMode="auto">
          <a:xfrm>
            <a:off x="-295051" y="1965991"/>
            <a:ext cx="10983690" cy="7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4100" b="1" u="sng" dirty="0" err="1">
                <a:solidFill>
                  <a:srgbClr val="000099"/>
                </a:solidFill>
                <a:cs typeface="Simplified Arabic" pitchFamily="18" charset="-78"/>
              </a:rPr>
              <a:t>ديل</a:t>
            </a:r>
            <a:r>
              <a:rPr lang="ar-AE" sz="4100" b="1" u="sng" dirty="0">
                <a:solidFill>
                  <a:srgbClr val="000099"/>
                </a:solidFill>
                <a:cs typeface="Simplified Arabic" pitchFamily="18" charset="-78"/>
              </a:rPr>
              <a:t> </a:t>
            </a:r>
            <a:r>
              <a:rPr lang="ar-AE" sz="4100" b="1" u="sng" dirty="0" err="1" smtClean="0">
                <a:solidFill>
                  <a:srgbClr val="000099"/>
                </a:solidFill>
                <a:cs typeface="Simplified Arabic" pitchFamily="18" charset="-78"/>
              </a:rPr>
              <a:t>كارنجي</a:t>
            </a:r>
            <a:r>
              <a:rPr lang="ar-AE" sz="4100" b="1" u="sng" dirty="0" smtClean="0">
                <a:solidFill>
                  <a:srgbClr val="000099"/>
                </a:solidFill>
                <a:cs typeface="Simplified Arabic" pitchFamily="18" charset="-78"/>
              </a:rPr>
              <a:t> </a:t>
            </a:r>
            <a:r>
              <a:rPr lang="ar-AE" sz="4100" b="1" u="sng" dirty="0">
                <a:solidFill>
                  <a:srgbClr val="000099"/>
                </a:solidFill>
                <a:cs typeface="Simplified Arabic" pitchFamily="18" charset="-78"/>
              </a:rPr>
              <a:t>يقول هنالك ثلاثة أساسيات للمتحدث:</a:t>
            </a:r>
            <a:endParaRPr lang="en-US" sz="4100" b="1" u="sng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2447363" name="Text Box 3"/>
          <p:cNvSpPr txBox="1">
            <a:spLocks noChangeArrowheads="1"/>
          </p:cNvSpPr>
          <p:nvPr/>
        </p:nvSpPr>
        <p:spPr bwMode="auto">
          <a:xfrm>
            <a:off x="100207" y="2806308"/>
            <a:ext cx="10499360" cy="342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1- أن يكتسب حق التحدث في الموضوع.</a:t>
            </a:r>
          </a:p>
          <a:p>
            <a:pPr algn="r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2- أن تكون لديه قناعات ومشاعر عميقة تجعل عيناه تلمعان وتجعل صوته يفيض بالمشاعر والعواطف.</a:t>
            </a:r>
          </a:p>
          <a:p>
            <a:pPr algn="r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3- أن تكون لديه قصص وموضوعات وتشبيهات كثيرة توضّح موضوعه ورسالته.</a:t>
            </a:r>
            <a:endParaRPr lang="en-US" sz="3600" b="1" dirty="0"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4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4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4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62" grpId="0"/>
      <p:bldP spid="24473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603978"/>
            <a:ext cx="10688638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ctr" rtl="1">
              <a:defRPr/>
            </a:pPr>
            <a:r>
              <a:rPr lang="ar-AE" sz="5500" b="1" u="sng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مثـل صينـي</a:t>
            </a:r>
            <a:r>
              <a:rPr lang="ar-AE" sz="55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 </a:t>
            </a:r>
            <a:endParaRPr lang="en-US" sz="5500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06592" y="2184824"/>
            <a:ext cx="3559168" cy="81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4600" b="1" dirty="0">
                <a:cs typeface="Simplified Arabic" pitchFamily="18" charset="-78"/>
              </a:rPr>
              <a:t>وسوف أنسى</a:t>
            </a:r>
            <a:endParaRPr lang="en-US" sz="4600" b="1" dirty="0">
              <a:cs typeface="Simplified Arabic" pitchFamily="18" charset="-78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947615" y="1848697"/>
            <a:ext cx="951957" cy="1176443"/>
          </a:xfrm>
          <a:prstGeom prst="rect">
            <a:avLst/>
          </a:prstGeom>
        </p:spPr>
        <p:txBody>
          <a:bodyPr wrap="none" lIns="104287" tIns="52144" rIns="104287" bIns="5214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IQ" sz="41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قُــل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186384" y="5209963"/>
            <a:ext cx="1415874" cy="1260475"/>
          </a:xfrm>
          <a:prstGeom prst="rect">
            <a:avLst/>
          </a:prstGeom>
        </p:spPr>
        <p:txBody>
          <a:bodyPr wrap="none" lIns="104287" tIns="52144" rIns="104287" bIns="5214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IQ" sz="41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شاركني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5711742" y="3529330"/>
            <a:ext cx="1206183" cy="1260475"/>
          </a:xfrm>
          <a:prstGeom prst="rect">
            <a:avLst/>
          </a:prstGeom>
        </p:spPr>
        <p:txBody>
          <a:bodyPr wrap="none" lIns="104287" tIns="52144" rIns="104287" bIns="5214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IQ" sz="41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أرني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494016" y="3998507"/>
            <a:ext cx="3061849" cy="81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4600" b="1" dirty="0">
                <a:cs typeface="Simplified Arabic" pitchFamily="18" charset="-78"/>
              </a:rPr>
              <a:t>ولعلّي أتذكّر</a:t>
            </a:r>
            <a:endParaRPr lang="en-US" sz="4600" b="1" dirty="0">
              <a:cs typeface="Simplified Arabic" pitchFamily="18" charset="-78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01648" y="5679140"/>
            <a:ext cx="3175046" cy="81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4600" b="1" dirty="0">
                <a:cs typeface="Simplified Arabic" pitchFamily="18" charset="-78"/>
              </a:rPr>
              <a:t>وسوف أتذكّر</a:t>
            </a:r>
            <a:endParaRPr lang="en-US" sz="4600" b="1" dirty="0"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2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2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2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2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92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192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92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92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92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192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92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0" grpId="0" animBg="1"/>
      <p:bldP spid="4101" grpId="0" animBg="1"/>
      <p:bldP spid="4102" grpId="0" animBg="1"/>
      <p:bldP spid="4103" grpId="0"/>
      <p:bldP spid="41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52096"/>
            <a:ext cx="10688638" cy="152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4600" b="1" dirty="0">
                <a:solidFill>
                  <a:srgbClr val="000099"/>
                </a:solidFill>
                <a:cs typeface="Simplified Arabic" pitchFamily="18" charset="-78"/>
              </a:rPr>
              <a:t>في دراسة أجريت وجد أنه بعد شهر من المحاضرة، كانت نسبة التذكّر لدى المتدربين كالتالي:</a:t>
            </a:r>
            <a:endParaRPr lang="en-US" sz="46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7749262" y="4537710"/>
            <a:ext cx="1603296" cy="1512570"/>
          </a:xfrm>
          <a:prstGeom prst="can">
            <a:avLst>
              <a:gd name="adj" fmla="val 500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endParaRPr lang="ar-AE" sz="3200" b="1" dirty="0">
              <a:cs typeface="Simplified Arabic" pitchFamily="18" charset="-78"/>
            </a:endParaRPr>
          </a:p>
          <a:p>
            <a:pPr algn="ctr"/>
            <a:r>
              <a:rPr lang="ar-AE" sz="4100" b="1" dirty="0">
                <a:solidFill>
                  <a:schemeClr val="bg1"/>
                </a:solidFill>
                <a:cs typeface="Simplified Arabic" pitchFamily="18" charset="-78"/>
              </a:rPr>
              <a:t>13%</a:t>
            </a:r>
            <a:endParaRPr lang="en-US" sz="4100" b="1" dirty="0">
              <a:solidFill>
                <a:schemeClr val="bg1"/>
              </a:solidFill>
              <a:cs typeface="Simplified Arabic" pitchFamily="18" charset="-78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542671" y="3235219"/>
            <a:ext cx="1603296" cy="2815061"/>
          </a:xfrm>
          <a:prstGeom prst="can">
            <a:avLst>
              <a:gd name="adj" fmla="val 46528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4600" b="1" dirty="0">
                <a:solidFill>
                  <a:schemeClr val="bg1"/>
                </a:solidFill>
                <a:cs typeface="Simplified Arabic" pitchFamily="18" charset="-78"/>
              </a:rPr>
              <a:t>75%</a:t>
            </a:r>
            <a:endParaRPr lang="en-US" sz="4600" b="1" dirty="0">
              <a:solidFill>
                <a:schemeClr val="bg1"/>
              </a:solidFill>
              <a:cs typeface="Simplified Arabic" pitchFamily="18" charset="-78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336080" y="2016760"/>
            <a:ext cx="1603296" cy="4033520"/>
          </a:xfrm>
          <a:prstGeom prst="can">
            <a:avLst>
              <a:gd name="adj" fmla="val 66667"/>
            </a:avLst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5000" b="1" dirty="0">
                <a:solidFill>
                  <a:schemeClr val="bg1"/>
                </a:solidFill>
                <a:cs typeface="Simplified Arabic" pitchFamily="18" charset="-78"/>
              </a:rPr>
              <a:t>95%</a:t>
            </a:r>
            <a:endParaRPr lang="en-US" sz="5000" b="1" dirty="0">
              <a:solidFill>
                <a:schemeClr val="bg1"/>
              </a:solidFill>
              <a:cs typeface="Simplified Arabic" pitchFamily="18" charset="-78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97311" y="6134312"/>
            <a:ext cx="2391954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السماع والرؤية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51545" y="6134312"/>
            <a:ext cx="2811334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المشاركة والنقاش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60191" y="6099299"/>
            <a:ext cx="1710924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السماع</a:t>
            </a:r>
            <a:endParaRPr lang="en-US" sz="3200" b="1" dirty="0"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nimBg="1"/>
      <p:bldP spid="5125" grpId="0" animBg="1"/>
      <p:bldP spid="5126" grpId="0"/>
      <p:bldP spid="5127" grpId="0"/>
      <p:bldP spid="5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554213"/>
            <a:ext cx="10688638" cy="429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cs typeface="Simplified Arabic" pitchFamily="18" charset="-78"/>
              </a:rPr>
              <a:t> قد يتم اتخاذ قرارات مصيرية وهامة بناءً على عرضك.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cs typeface="Simplified Arabic" pitchFamily="18" charset="-78"/>
              </a:rPr>
              <a:t> قد يؤثر على سمعة مؤسستك وجهازك ( والأهم سمعتك أنت ... بلا شك ).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cs typeface="Simplified Arabic" pitchFamily="18" charset="-78"/>
              </a:rPr>
              <a:t> قد تتحدث في اجتماعات داخلية، أو .....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cs typeface="Simplified Arabic" pitchFamily="18" charset="-78"/>
              </a:rPr>
              <a:t> في اجتماعات خارجية لشرح وجهة نظر المؤسسة، أو .....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cs typeface="Simplified Arabic" pitchFamily="18" charset="-78"/>
              </a:rPr>
              <a:t> قد تتحدث أمام لجنة أو مجلس الإدارة، أو .....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cs typeface="Simplified Arabic" pitchFamily="18" charset="-78"/>
              </a:rPr>
              <a:t> في مؤتمر عام أو ورشة، أو .....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6289" y="1881960"/>
            <a:ext cx="10291525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العرض والتقديم مهمان جداً، لعدة أسباب منها :-</a:t>
            </a:r>
            <a:endParaRPr lang="en-US" sz="36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37728" y="756285"/>
            <a:ext cx="6413183" cy="737028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أهمية مهارات العرض والتقديم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5" grpId="0"/>
      <p:bldP spid="81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2554213"/>
            <a:ext cx="10688638" cy="133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cs typeface="Simplified Arabic" pitchFamily="18" charset="-78"/>
              </a:rPr>
              <a:t> في مناسبات اجتماعية مختلفة، أو .....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cs typeface="Simplified Arabic" pitchFamily="18" charset="-78"/>
              </a:rPr>
              <a:t> قد تتكلم أمام أناس تعرفهم، 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56289" y="1881960"/>
            <a:ext cx="10291525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العرض والتقديم مهمان جداً، لعدة أسباب منها :-</a:t>
            </a:r>
            <a:endParaRPr lang="en-US" sz="36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137728" y="756285"/>
            <a:ext cx="6413183" cy="737028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أهمية مهارات العرض والتقديم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51951" y="3277236"/>
            <a:ext cx="2954221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أو لا تعرفهم،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8247" y="3292992"/>
            <a:ext cx="3952569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أقل منك في الدرجة العلمية،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695653" y="3781426"/>
            <a:ext cx="1725770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أو أعلـى،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342668" y="3781426"/>
            <a:ext cx="2475459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من نفس جنسك،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186383" y="3781426"/>
            <a:ext cx="2256490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أو مختلفين،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87832" y="3781426"/>
            <a:ext cx="2443912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من نفس ثقافتك،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34432" y="3781426"/>
            <a:ext cx="1779585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أو غير،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749263" y="4285616"/>
            <a:ext cx="2690716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أكبر منك سناً،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144112" y="4285616"/>
            <a:ext cx="2228655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أو أصغر ...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988031" y="4301372"/>
            <a:ext cx="1603296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عدد كبير،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479170" y="4301372"/>
            <a:ext cx="2687005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cs typeface="Simplified Arabic" pitchFamily="18" charset="-78"/>
              </a:rPr>
              <a:t>أو صغير ....</a:t>
            </a:r>
            <a:endParaRPr lang="en-US" sz="3200" b="1" dirty="0"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برنامج حماة المستقبل-كردستان العراق</a:t>
            </a: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4324B-A789-4FE9-8732-85BD4391C5A5}" type="slidenum">
              <a:rPr lang="ar-EG"/>
              <a:pPr>
                <a:defRPr/>
              </a:pPr>
              <a:t>25</a:t>
            </a:fld>
            <a:endParaRPr lang="en-US"/>
          </a:p>
        </p:txBody>
      </p:sp>
      <p:sp>
        <p:nvSpPr>
          <p:cNvPr id="2450434" name="Text Box 2"/>
          <p:cNvSpPr txBox="1">
            <a:spLocks noChangeArrowheads="1"/>
          </p:cNvSpPr>
          <p:nvPr/>
        </p:nvSpPr>
        <p:spPr bwMode="auto">
          <a:xfrm>
            <a:off x="0" y="168064"/>
            <a:ext cx="10688638" cy="16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5000" b="1" dirty="0">
                <a:solidFill>
                  <a:srgbClr val="800000"/>
                </a:solidFill>
                <a:cs typeface="Simplified Arabic" pitchFamily="18" charset="-78"/>
              </a:rPr>
              <a:t>المهم في ذلك أن الحضور .... سيكون هو من يقيّمك في نهاية الأمر</a:t>
            </a:r>
            <a:endParaRPr lang="en-US" sz="5000" b="1" dirty="0">
              <a:solidFill>
                <a:srgbClr val="800000"/>
              </a:solidFill>
              <a:cs typeface="Simplified Arabic" pitchFamily="18" charset="-78"/>
            </a:endParaRPr>
          </a:p>
        </p:txBody>
      </p:sp>
      <p:sp>
        <p:nvSpPr>
          <p:cNvPr id="2450435" name="Text Box 3"/>
          <p:cNvSpPr txBox="1">
            <a:spLocks noChangeArrowheads="1"/>
          </p:cNvSpPr>
          <p:nvPr/>
        </p:nvSpPr>
        <p:spPr bwMode="auto">
          <a:xfrm>
            <a:off x="0" y="2268855"/>
            <a:ext cx="10688638" cy="10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ar-AE" sz="6200" b="1" dirty="0">
                <a:solidFill>
                  <a:srgbClr val="000099"/>
                </a:solidFill>
                <a:cs typeface="Simplified Arabic" pitchFamily="18" charset="-78"/>
              </a:rPr>
              <a:t>فإما أن تكـــون ....</a:t>
            </a:r>
            <a:endParaRPr lang="en-US" sz="62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2450436" name="Text Box 4"/>
          <p:cNvSpPr txBox="1">
            <a:spLocks noChangeArrowheads="1"/>
          </p:cNvSpPr>
          <p:nvPr/>
        </p:nvSpPr>
        <p:spPr bwMode="auto">
          <a:xfrm>
            <a:off x="4921227" y="3131931"/>
            <a:ext cx="853416" cy="125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ar-AE" sz="7500" b="1" dirty="0">
                <a:solidFill>
                  <a:srgbClr val="800000"/>
                </a:solidFill>
                <a:cs typeface="Simplified Arabic" pitchFamily="18" charset="-78"/>
              </a:rPr>
              <a:t>أو</a:t>
            </a:r>
            <a:endParaRPr lang="en-US" sz="7500" b="1" dirty="0">
              <a:solidFill>
                <a:srgbClr val="800000"/>
              </a:solidFill>
              <a:cs typeface="Simplified Arabic" pitchFamily="18" charset="-78"/>
            </a:endParaRPr>
          </a:p>
        </p:txBody>
      </p:sp>
      <p:sp>
        <p:nvSpPr>
          <p:cNvPr id="2450437" name="Text Box 5"/>
          <p:cNvSpPr txBox="1">
            <a:spLocks noChangeArrowheads="1"/>
          </p:cNvSpPr>
          <p:nvPr/>
        </p:nvSpPr>
        <p:spPr bwMode="auto">
          <a:xfrm>
            <a:off x="0" y="4066784"/>
            <a:ext cx="10688638" cy="259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ar-AE" sz="16200" b="1" dirty="0">
                <a:solidFill>
                  <a:srgbClr val="000099"/>
                </a:solidFill>
                <a:cs typeface="Simplified Arabic" pitchFamily="18" charset="-78"/>
              </a:rPr>
              <a:t>يجب أن تكون</a:t>
            </a:r>
            <a:endParaRPr lang="en-US" sz="162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4" decel="100000"/>
                                        <p:tgtEl>
                                          <p:spTgt spid="2450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84" decel="100000"/>
                                        <p:tgtEl>
                                          <p:spTgt spid="24504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24504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384" fill="hold"/>
                                        <p:tgtEl>
                                          <p:spTgt spid="245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245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384" fill="hold"/>
                                        <p:tgtEl>
                                          <p:spTgt spid="245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245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0434" grpId="0"/>
      <p:bldP spid="2450435" grpId="0"/>
      <p:bldP spid="2450436" grpId="0"/>
      <p:bldP spid="24504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684669" y="3562594"/>
            <a:ext cx="2857168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algn="r" rtl="1"/>
            <a:r>
              <a:rPr lang="ar-AE" sz="3600" b="1" dirty="0">
                <a:cs typeface="Simplified Arabic" pitchFamily="18" charset="-78"/>
              </a:rPr>
              <a:t>ربما يعجبون بك. </a:t>
            </a:r>
            <a:endParaRPr lang="en-US" sz="3600" b="1" dirty="0">
              <a:cs typeface="Simplified Arabic" pitchFamily="18" charset="-78"/>
            </a:endParaRPr>
          </a:p>
        </p:txBody>
      </p:sp>
      <p:pic>
        <p:nvPicPr>
          <p:cNvPr id="10243" name="Picture 3" descr="red-blink-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7300" y="3699144"/>
            <a:ext cx="311752" cy="2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749966" y="4402910"/>
            <a:ext cx="2812284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algn="r" rtl="1"/>
            <a:r>
              <a:rPr lang="ar-AE" sz="3600" b="1" dirty="0">
                <a:cs typeface="Simplified Arabic" pitchFamily="18" charset="-78"/>
              </a:rPr>
              <a:t>قد لا يعجبون بك.</a:t>
            </a:r>
            <a:endParaRPr lang="en-US" sz="3600" b="1" dirty="0">
              <a:cs typeface="Simplified Arabic" pitchFamily="18" charset="-78"/>
            </a:endParaRPr>
          </a:p>
        </p:txBody>
      </p:sp>
      <p:pic>
        <p:nvPicPr>
          <p:cNvPr id="10245" name="Picture 5" descr="red-blink-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7300" y="4598984"/>
            <a:ext cx="311752" cy="2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red-blink-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7300" y="5355269"/>
            <a:ext cx="311752" cy="2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991811" y="5110177"/>
            <a:ext cx="4561161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algn="r" rtl="1"/>
            <a:r>
              <a:rPr lang="ar-AE" sz="3600" b="1" dirty="0">
                <a:cs typeface="Simplified Arabic" pitchFamily="18" charset="-78"/>
              </a:rPr>
              <a:t>ربما يكونون محايدين تجاهك.</a:t>
            </a:r>
            <a:endParaRPr lang="en-US" sz="3600" b="1" dirty="0">
              <a:cs typeface="Simplified Arabic" pitchFamily="18" charset="-78"/>
            </a:endParaRPr>
          </a:p>
        </p:txBody>
      </p:sp>
      <p:pic>
        <p:nvPicPr>
          <p:cNvPr id="10248" name="Picture 8" descr="red-blink-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7300" y="6111554"/>
            <a:ext cx="311752" cy="2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229726" y="5999512"/>
            <a:ext cx="4339946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algn="r" rtl="1"/>
            <a:r>
              <a:rPr lang="ar-AE" sz="3600" b="1" dirty="0">
                <a:cs typeface="Simplified Arabic" pitchFamily="18" charset="-78"/>
              </a:rPr>
              <a:t>قد يشعرون بالأسف تجاهك.</a:t>
            </a:r>
            <a:endParaRPr lang="en-US" sz="3600" b="1" dirty="0">
              <a:cs typeface="Simplified Arabic" pitchFamily="18" charset="-78"/>
            </a:endParaRPr>
          </a:p>
        </p:txBody>
      </p:sp>
      <p:pic>
        <p:nvPicPr>
          <p:cNvPr id="10250" name="Picture 10" descr="icon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2350" y="2120049"/>
            <a:ext cx="356288" cy="33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8144" y="1979997"/>
            <a:ext cx="10154206" cy="13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/>
            <a:r>
              <a:rPr lang="ar-AE" sz="4100" b="1" dirty="0">
                <a:solidFill>
                  <a:srgbClr val="000099"/>
                </a:solidFill>
                <a:cs typeface="Simplified Arabic" pitchFamily="18" charset="-78"/>
              </a:rPr>
              <a:t>في نهاية العرض أو المحاضرة، فإن نظرة الجمهور تجاهك للمرة الأولى ستكون :</a:t>
            </a:r>
            <a:endParaRPr lang="en-US" sz="41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7" grpId="0"/>
      <p:bldP spid="10249" grpId="0"/>
      <p:bldP spid="102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برنامج حماة المستقبل-كردستان العراق</a:t>
            </a:r>
            <a:endParaRPr lang="en-US"/>
          </a:p>
        </p:txBody>
      </p:sp>
      <p:sp>
        <p:nvSpPr>
          <p:cNvPr id="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D7186-967B-4065-8552-50D4955CB21C}" type="slidenum">
              <a:rPr lang="ar-EG"/>
              <a:pPr>
                <a:defRPr/>
              </a:pPr>
              <a:t>27</a:t>
            </a:fld>
            <a:endParaRPr lang="en-US"/>
          </a:p>
        </p:txBody>
      </p:sp>
      <p:sp>
        <p:nvSpPr>
          <p:cNvPr id="2457602" name="Text Box 2"/>
          <p:cNvSpPr txBox="1">
            <a:spLocks noChangeArrowheads="1"/>
          </p:cNvSpPr>
          <p:nvPr/>
        </p:nvSpPr>
        <p:spPr bwMode="auto">
          <a:xfrm>
            <a:off x="0" y="2261852"/>
            <a:ext cx="10688638" cy="101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5900" b="1" dirty="0">
                <a:cs typeface="Simplified Arabic" pitchFamily="18" charset="-78"/>
              </a:rPr>
              <a:t>أنت مجهول لمدة 120 ثانية فقط ....!!!</a:t>
            </a:r>
            <a:endParaRPr lang="en-US" sz="5900" b="1" dirty="0">
              <a:cs typeface="Simplified Arabic" pitchFamily="18" charset="-78"/>
            </a:endParaRPr>
          </a:p>
        </p:txBody>
      </p:sp>
      <p:sp>
        <p:nvSpPr>
          <p:cNvPr id="2457603" name="Text Box 3"/>
          <p:cNvSpPr txBox="1">
            <a:spLocks noChangeArrowheads="1"/>
          </p:cNvSpPr>
          <p:nvPr/>
        </p:nvSpPr>
        <p:spPr bwMode="auto">
          <a:xfrm>
            <a:off x="0" y="3319252"/>
            <a:ext cx="10688638" cy="222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5500" b="1" dirty="0">
                <a:solidFill>
                  <a:srgbClr val="000099"/>
                </a:solidFill>
                <a:cs typeface="Simplified Arabic" pitchFamily="18" charset="-78"/>
              </a:rPr>
              <a:t>ثم سيفسر كل ما تقوله بناءً على الانطباع</a:t>
            </a:r>
          </a:p>
          <a:p>
            <a:pPr algn="ctr">
              <a:spcBef>
                <a:spcPct val="50000"/>
              </a:spcBef>
            </a:pPr>
            <a:r>
              <a:rPr lang="ar-AE" sz="5500" b="1" dirty="0">
                <a:solidFill>
                  <a:srgbClr val="000099"/>
                </a:solidFill>
                <a:cs typeface="Simplified Arabic" pitchFamily="18" charset="-78"/>
              </a:rPr>
              <a:t> الذي كوّنته عن نفسك في أول دقيقتين.</a:t>
            </a:r>
            <a:endParaRPr lang="en-US" sz="55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02" grpId="0"/>
      <p:bldP spid="24576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888589"/>
            <a:ext cx="10688638" cy="26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4100" b="1" dirty="0">
                <a:solidFill>
                  <a:srgbClr val="000099"/>
                </a:solidFill>
                <a:cs typeface="Simplified Arabic" pitchFamily="18" charset="-78"/>
              </a:rPr>
              <a:t> التركيز فيها يكون مرتفعاً.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4100" b="1" dirty="0">
                <a:solidFill>
                  <a:srgbClr val="000099"/>
                </a:solidFill>
                <a:cs typeface="Simplified Arabic" pitchFamily="18" charset="-78"/>
              </a:rPr>
              <a:t> معظم الناس يقضون هذه الدقائق في النظر إلى المدرب.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4100" b="1" dirty="0">
                <a:solidFill>
                  <a:srgbClr val="000099"/>
                </a:solidFill>
                <a:cs typeface="Simplified Arabic" pitchFamily="18" charset="-78"/>
              </a:rPr>
              <a:t> لديك فرصة واحدة فقط لإعطاء الانطباع الأول.</a:t>
            </a:r>
            <a:endParaRPr lang="en-US" sz="41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546090"/>
            <a:ext cx="10688638" cy="10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6200" b="1" dirty="0">
                <a:solidFill>
                  <a:srgbClr val="A50021"/>
                </a:solidFill>
                <a:cs typeface="Simplified Arabic" pitchFamily="18" charset="-78"/>
              </a:rPr>
              <a:t>لأن الانطباع الأول هو الذي سيبقى</a:t>
            </a:r>
            <a:endParaRPr lang="en-US" sz="62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852772" y="1848697"/>
            <a:ext cx="4746794" cy="81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r" rtl="1">
              <a:defRPr/>
            </a:pPr>
            <a:r>
              <a:rPr lang="ar-AE" sz="4600" b="1" u="sng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الدقـائق الأولـى</a:t>
            </a:r>
            <a:endParaRPr lang="en-US" sz="4600" b="1" u="sng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2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92" decel="100000"/>
                                        <p:tgtEl>
                                          <p:spTgt spid="15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3" grpId="0"/>
      <p:bldP spid="153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10688638" cy="67225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ar-SA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20678" y="84032"/>
            <a:ext cx="4625281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104287" tIns="52144" rIns="104287" bIns="52144">
            <a:spAutoFit/>
          </a:bodyPr>
          <a:lstStyle/>
          <a:p>
            <a:pPr algn="r" rtl="1">
              <a:defRPr/>
            </a:pPr>
            <a:r>
              <a:rPr lang="ar-AE" sz="36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المحاضر المتميّز يتبع الآتي :</a:t>
            </a:r>
            <a:endParaRPr lang="en-US" sz="3600" b="1" u="sng" dirty="0">
              <a:solidFill>
                <a:srgbClr val="80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729054" y="840317"/>
            <a:ext cx="1959584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000099"/>
                </a:solidFill>
                <a:cs typeface="Simplified Arabic" pitchFamily="18" charset="-78"/>
              </a:rPr>
              <a:t>* </a:t>
            </a:r>
            <a:r>
              <a:rPr lang="ar-AE" sz="2700" b="1" u="sng" dirty="0">
                <a:solidFill>
                  <a:srgbClr val="000099"/>
                </a:solidFill>
                <a:cs typeface="Simplified Arabic" pitchFamily="18" charset="-78"/>
              </a:rPr>
              <a:t>المقدمة:</a:t>
            </a:r>
            <a:endParaRPr lang="en-US" sz="2700" b="1" u="sng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105550" y="3109172"/>
            <a:ext cx="2583088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000099"/>
                </a:solidFill>
                <a:cs typeface="Simplified Arabic" pitchFamily="18" charset="-78"/>
              </a:rPr>
              <a:t>* </a:t>
            </a:r>
            <a:r>
              <a:rPr lang="ar-AE" sz="2700" b="1" u="sng" dirty="0">
                <a:solidFill>
                  <a:srgbClr val="000099"/>
                </a:solidFill>
                <a:cs typeface="Simplified Arabic" pitchFamily="18" charset="-78"/>
              </a:rPr>
              <a:t>الوسط (الجسد):</a:t>
            </a:r>
            <a:endParaRPr lang="en-US" sz="2700" b="1" u="sng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635660" y="1344507"/>
            <a:ext cx="4945350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1- شدّ الانتباه ( كسر الحاجز النفسي ).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635660" y="1764665"/>
            <a:ext cx="4945350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2- عرض النقاط الرئيسية.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635660" y="2184823"/>
            <a:ext cx="4945350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3- تحديد الأهداف.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635660" y="2604982"/>
            <a:ext cx="4945350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4- احتياجات الجمهور.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30096" y="3613362"/>
            <a:ext cx="6750914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1- نقاط يجب أن تعمل( الرسالة التي تريد توصيلها ).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635660" y="4033520"/>
            <a:ext cx="4945350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2- السيطرة على الحضور.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542672" y="4537710"/>
            <a:ext cx="6038338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3- وسائل دعم، أسئلة، مراجع، وسائل بصرية.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9003693" y="5125932"/>
            <a:ext cx="1684945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000099"/>
                </a:solidFill>
                <a:cs typeface="Simplified Arabic" pitchFamily="18" charset="-78"/>
              </a:rPr>
              <a:t>* </a:t>
            </a:r>
            <a:r>
              <a:rPr lang="ar-AE" sz="2700" b="1" u="sng" dirty="0">
                <a:solidFill>
                  <a:srgbClr val="000099"/>
                </a:solidFill>
                <a:cs typeface="Simplified Arabic" pitchFamily="18" charset="-78"/>
              </a:rPr>
              <a:t>الخاتمة:</a:t>
            </a:r>
            <a:endParaRPr lang="en-US" sz="2700" b="1" u="sng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635660" y="5462058"/>
            <a:ext cx="4945350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1- راجع ما قلته ( الملخّص ).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656071" y="5882217"/>
            <a:ext cx="494535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2- اختصار النقاط.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5635660" y="6302375"/>
            <a:ext cx="4945350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3- </a:t>
            </a:r>
            <a:r>
              <a:rPr lang="ar-AE" sz="2700" b="1" dirty="0" err="1">
                <a:cs typeface="Simplified Arabic" pitchFamily="18" charset="-78"/>
              </a:rPr>
              <a:t>اقفال</a:t>
            </a:r>
            <a:r>
              <a:rPr lang="ar-AE" sz="2700" b="1" dirty="0">
                <a:cs typeface="Simplified Arabic" pitchFamily="18" charset="-78"/>
              </a:rPr>
              <a:t> الكلمات والتعليقات.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140400" y="856073"/>
            <a:ext cx="3199169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solidFill>
                  <a:srgbClr val="006600"/>
                </a:solidFill>
                <a:cs typeface="Simplified Arabic" pitchFamily="18" charset="-78"/>
              </a:rPr>
              <a:t>قل لهم ماذا ستقول ..</a:t>
            </a:r>
            <a:endParaRPr lang="en-US" sz="3200" b="1" dirty="0">
              <a:solidFill>
                <a:srgbClr val="006600"/>
              </a:solidFill>
              <a:cs typeface="Simplified Arabic" pitchFamily="18" charset="-78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635660" y="3124928"/>
            <a:ext cx="2777932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solidFill>
                  <a:srgbClr val="006600"/>
                </a:solidFill>
                <a:cs typeface="Simplified Arabic" pitchFamily="18" charset="-78"/>
              </a:rPr>
              <a:t>قل لهم ..</a:t>
            </a:r>
            <a:endParaRPr lang="en-US" sz="3200" b="1" dirty="0">
              <a:solidFill>
                <a:srgbClr val="006600"/>
              </a:solidFill>
              <a:cs typeface="Simplified Arabic" pitchFamily="18" charset="-78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6561636" y="5052405"/>
            <a:ext cx="2777933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solidFill>
                  <a:srgbClr val="006600"/>
                </a:solidFill>
                <a:cs typeface="Simplified Arabic" pitchFamily="18" charset="-78"/>
              </a:rPr>
              <a:t>قل لهم ماذا قلت ..</a:t>
            </a:r>
            <a:endParaRPr lang="en-US" sz="3200" b="1" dirty="0">
              <a:solidFill>
                <a:srgbClr val="006600"/>
              </a:solidFill>
              <a:cs typeface="Simplified Arabic" pitchFamily="18" charset="-78"/>
            </a:endParaRPr>
          </a:p>
        </p:txBody>
      </p:sp>
      <p:pic>
        <p:nvPicPr>
          <p:cNvPr id="22548" name="Picture 20" descr="humansc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432" y="605729"/>
            <a:ext cx="3206591" cy="61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9" name="Line 21"/>
          <p:cNvSpPr>
            <a:spLocks noChangeShapeType="1"/>
          </p:cNvSpPr>
          <p:nvPr/>
        </p:nvSpPr>
        <p:spPr bwMode="auto">
          <a:xfrm flipH="1">
            <a:off x="3830095" y="1174694"/>
            <a:ext cx="2479170" cy="1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>
            <a:off x="3919167" y="3445298"/>
            <a:ext cx="26424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3830095" y="5369274"/>
            <a:ext cx="2731541" cy="87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/>
      <p:bldP spid="22535" grpId="0"/>
      <p:bldP spid="22536" grpId="0"/>
      <p:bldP spid="22537" grpId="0"/>
      <p:bldP spid="22538" grpId="0"/>
      <p:bldP spid="22539" grpId="0"/>
      <p:bldP spid="22540" grpId="0"/>
      <p:bldP spid="22541" grpId="0"/>
      <p:bldP spid="22542" grpId="0"/>
      <p:bldP spid="22543" grpId="0"/>
      <p:bldP spid="22544" grpId="0"/>
      <p:bldP spid="22545" grpId="0"/>
      <p:bldP spid="22546" grpId="0"/>
      <p:bldP spid="22547" grpId="0"/>
      <p:bldP spid="22549" grpId="0" animBg="1"/>
      <p:bldP spid="22550" grpId="0" animBg="1"/>
      <p:bldP spid="225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56A7A67-9F77-4111-9644-2B492CC52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34844" y="402652"/>
            <a:ext cx="9218950" cy="95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4000" b="1" dirty="0">
                <a:solidFill>
                  <a:srgbClr val="A50021"/>
                </a:solidFill>
                <a:cs typeface="Simplified Arabic" pitchFamily="18" charset="-78"/>
              </a:rPr>
              <a:t>عرّف زميلك/عرفي زميلتك</a:t>
            </a:r>
            <a:endParaRPr lang="en-US" sz="40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pic>
        <p:nvPicPr>
          <p:cNvPr id="3074" name="Picture 2" descr="C:\Users\lenovo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477" y="2066925"/>
            <a:ext cx="8143932" cy="4071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07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2850303" y="1848697"/>
            <a:ext cx="1603296" cy="100838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ar-SA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157936" y="2857077"/>
            <a:ext cx="4898959" cy="344529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endParaRPr lang="ar-SA" sz="6800" b="1" dirty="0">
              <a:solidFill>
                <a:schemeClr val="bg1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206591" y="6302375"/>
            <a:ext cx="979792" cy="50419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ar-SA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453599" y="2352887"/>
            <a:ext cx="23158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186383" y="6554470"/>
            <a:ext cx="249401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6056895" y="4537710"/>
            <a:ext cx="6235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7058954" y="2016760"/>
            <a:ext cx="2471748" cy="64424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900" b="1" dirty="0">
                <a:solidFill>
                  <a:srgbClr val="A50021"/>
                </a:solidFill>
                <a:cs typeface="Simplified Arabic" pitchFamily="18" charset="-78"/>
              </a:rPr>
              <a:t>المقدّمة</a:t>
            </a:r>
            <a:endParaRPr lang="en-US" sz="39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036686" y="4229594"/>
            <a:ext cx="2471748" cy="64424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900" b="1" dirty="0">
                <a:solidFill>
                  <a:srgbClr val="A50021"/>
                </a:solidFill>
                <a:cs typeface="Simplified Arabic" pitchFamily="18" charset="-78"/>
              </a:rPr>
              <a:t>الجسد</a:t>
            </a:r>
            <a:endParaRPr lang="en-US" sz="39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7036686" y="6246354"/>
            <a:ext cx="2471748" cy="64424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900" b="1" dirty="0">
                <a:solidFill>
                  <a:srgbClr val="A50021"/>
                </a:solidFill>
                <a:cs typeface="Simplified Arabic" pitchFamily="18" charset="-78"/>
              </a:rPr>
              <a:t>الخاتمة</a:t>
            </a:r>
            <a:endParaRPr lang="en-US" sz="39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1692368" y="4117552"/>
            <a:ext cx="4008239" cy="84031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7800" b="1" dirty="0">
                <a:solidFill>
                  <a:schemeClr val="bg1"/>
                </a:solidFill>
                <a:cs typeface="Simplified Arabic" pitchFamily="18" charset="-78"/>
              </a:rPr>
              <a:t>التركيز الأكبر</a:t>
            </a:r>
            <a:endParaRPr lang="en-US" sz="7800" b="1" dirty="0">
              <a:solidFill>
                <a:schemeClr val="bg1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92" decel="100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92" decel="100000"/>
                                        <p:tgtEl>
                                          <p:spTgt spid="235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192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92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/>
      <p:bldP spid="23561" grpId="0"/>
      <p:bldP spid="23562" grpId="0"/>
      <p:bldP spid="235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0825" y="2184823"/>
            <a:ext cx="10688638" cy="109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just" rtl="1">
              <a:spcBef>
                <a:spcPct val="50000"/>
              </a:spcBef>
              <a:buClr>
                <a:srgbClr val="FFFF00"/>
              </a:buClr>
              <a:buFont typeface="Webdings" pitchFamily="18" charset="2"/>
              <a:buBlip>
                <a:blip r:embed="rId2"/>
              </a:buBlip>
            </a:pPr>
            <a:r>
              <a:rPr lang="ar-AE" altLang="en-US" sz="32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 إذا أعطيت الرسالة مرة واحدة فإن المستمع يتذكر 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Simplified Arabic" pitchFamily="18" charset="-78"/>
              </a:rPr>
              <a:t>10</a:t>
            </a:r>
            <a:r>
              <a:rPr lang="ar-AE" altLang="en-US" sz="3200" b="1" dirty="0">
                <a:solidFill>
                  <a:schemeClr val="accent2"/>
                </a:solidFill>
                <a:latin typeface="Times New Roman" pitchFamily="18" charset="0"/>
                <a:cs typeface="Simplified Arabic" pitchFamily="18" charset="-78"/>
              </a:rPr>
              <a:t>%</a:t>
            </a:r>
            <a:r>
              <a:rPr lang="ar-AE" altLang="en-US" sz="32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 من حديثك بعد سنة، وإذا أعطيت الرسالة 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Simplified Arabic" pitchFamily="18" charset="-78"/>
              </a:rPr>
              <a:t>6</a:t>
            </a:r>
            <a:r>
              <a:rPr lang="ar-AE" altLang="en-US" sz="32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 مرات فإن نسبة التذكر ترتفع إلى 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Simplified Arabic" pitchFamily="18" charset="-78"/>
              </a:rPr>
              <a:t>90</a:t>
            </a:r>
            <a:r>
              <a:rPr lang="ar-AE" altLang="en-US" sz="3200" b="1" dirty="0">
                <a:solidFill>
                  <a:schemeClr val="accent2"/>
                </a:solidFill>
                <a:latin typeface="Times New Roman" pitchFamily="18" charset="0"/>
                <a:cs typeface="Simplified Arabic" pitchFamily="18" charset="-78"/>
              </a:rPr>
              <a:t>%.</a:t>
            </a:r>
            <a:r>
              <a:rPr lang="ar-AE" altLang="en-US" sz="32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 </a:t>
            </a:r>
            <a:endParaRPr lang="en-US" altLang="en-US" sz="3200" b="1" dirty="0">
              <a:solidFill>
                <a:srgbClr val="000099"/>
              </a:solidFill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88038" y="3277235"/>
            <a:ext cx="9300600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- يعني ذلك أن علينا أن نعيد، أن نجدد، أن نراجع.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681" y="3865457"/>
            <a:ext cx="10688638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just" rtl="1">
              <a:spcBef>
                <a:spcPct val="50000"/>
              </a:spcBef>
              <a:buClr>
                <a:srgbClr val="FFFF00"/>
              </a:buClr>
              <a:buFont typeface="Webdings" pitchFamily="18" charset="2"/>
              <a:buBlip>
                <a:blip r:embed="rId2"/>
              </a:buBlip>
            </a:pPr>
            <a:r>
              <a:rPr lang="ar-AE" altLang="en-US" sz="32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 المخ يفضِّل الأشكال الدائرية والأرقام والألوان. </a:t>
            </a:r>
            <a:endParaRPr lang="en-US" altLang="en-US" sz="3200" b="1" dirty="0">
              <a:solidFill>
                <a:srgbClr val="000099"/>
              </a:solidFill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4621742"/>
            <a:ext cx="10688638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-  الحضور في القاعات الخلفية أقل مشاركة من الصفوف الأمامية.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840316"/>
            <a:ext cx="10688638" cy="7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ctr" rtl="1">
              <a:defRPr/>
            </a:pPr>
            <a:r>
              <a:rPr lang="ar-AE" sz="41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أحدث الدراسات النفسية أوضحت:</a:t>
            </a:r>
            <a:endParaRPr lang="en-US" sz="4100" b="1" u="sng" dirty="0">
              <a:solidFill>
                <a:srgbClr val="800000"/>
              </a:solidFill>
              <a:latin typeface="Arial" charset="0"/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688638" cy="7562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ar-SA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2470182"/>
            <a:ext cx="10688638" cy="312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 eaLnBrk="0" hangingPunct="0"/>
            <a:r>
              <a:rPr lang="ar-AE" sz="19600" b="1" dirty="0">
                <a:solidFill>
                  <a:srgbClr val="A50021"/>
                </a:solidFill>
              </a:rPr>
              <a:t>الخـــــــــوف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66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825" y="805303"/>
            <a:ext cx="10647813" cy="7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4100" b="1" u="sng" dirty="0">
                <a:solidFill>
                  <a:srgbClr val="A50021"/>
                </a:solidFill>
                <a:cs typeface="Simplified Arabic" pitchFamily="18" charset="-78"/>
              </a:rPr>
              <a:t>كيف تواجه الخوف ؟؟؟</a:t>
            </a:r>
            <a:endParaRPr lang="en-US" sz="4100" b="1" u="sng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2284611"/>
            <a:ext cx="10688638" cy="281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1- تجاهل الاعتقادات الخاطئة 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( بأنني سوف أنسى كل </a:t>
            </a:r>
            <a:r>
              <a:rPr lang="ar-AE" sz="3200" b="1" dirty="0" err="1">
                <a:solidFill>
                  <a:srgbClr val="000099"/>
                </a:solidFill>
                <a:cs typeface="Simplified Arabic" pitchFamily="18" charset="-78"/>
              </a:rPr>
              <a:t>شئ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 ).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2- استعمل إيحاءات نفسية داخلية 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( أنا أفضل متحدّث في هذا العالم .. كن أنت ).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3- تخيّل أسوأ </a:t>
            </a:r>
            <a:r>
              <a:rPr lang="ar-AE" sz="3600" b="1" dirty="0" err="1">
                <a:cs typeface="Simplified Arabic" pitchFamily="18" charset="-78"/>
              </a:rPr>
              <a:t>شئ</a:t>
            </a:r>
            <a:r>
              <a:rPr lang="ar-AE" sz="3600" b="1" dirty="0">
                <a:cs typeface="Simplified Arabic" pitchFamily="18" charset="-78"/>
              </a:rPr>
              <a:t> ممكن أن يحصل 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( ثم ضع له حلولاً افتراضية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267105"/>
            <a:ext cx="10688638" cy="398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600" b="1" dirty="0">
                <a:cs typeface="Simplified Arabic" pitchFamily="18" charset="-78"/>
              </a:rPr>
              <a:t> حوّل الخوف إلى تركيز.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600" b="1" dirty="0">
                <a:cs typeface="Simplified Arabic" pitchFamily="18" charset="-78"/>
              </a:rPr>
              <a:t> استخدم الخبرات السابقة للتغلّب على الخوف.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600" b="1" dirty="0">
                <a:cs typeface="Simplified Arabic" pitchFamily="18" charset="-78"/>
              </a:rPr>
              <a:t> استعد، لا ترتجل أو تلق الكلمة كيفما اتفق!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600" b="1" dirty="0">
                <a:cs typeface="Simplified Arabic" pitchFamily="18" charset="-78"/>
              </a:rPr>
              <a:t> كن موجـــزاً.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600" b="1" dirty="0">
                <a:cs typeface="Simplified Arabic" pitchFamily="18" charset="-78"/>
              </a:rPr>
              <a:t> ابتكر سيناريوهات ”الجمهور الشخصي, الصديق“.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36080" y="756285"/>
            <a:ext cx="8016479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الاستراتيجيات العشر للتخلّص من الخوف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2267105"/>
            <a:ext cx="10688638" cy="398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600" b="1" dirty="0">
                <a:cs typeface="Simplified Arabic" pitchFamily="18" charset="-78"/>
              </a:rPr>
              <a:t> اربط العرض بفوزٍ أو نصرٍ ما.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600" b="1" dirty="0">
                <a:cs typeface="Simplified Arabic" pitchFamily="18" charset="-78"/>
              </a:rPr>
              <a:t> هدئ نفسك عن طريق التنفّس.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600" b="1" dirty="0">
                <a:cs typeface="Simplified Arabic" pitchFamily="18" charset="-78"/>
              </a:rPr>
              <a:t> </a:t>
            </a:r>
            <a:r>
              <a:rPr lang="ar-AE" sz="3600" b="1" dirty="0" err="1">
                <a:cs typeface="Simplified Arabic" pitchFamily="18" charset="-78"/>
              </a:rPr>
              <a:t>إرتد</a:t>
            </a:r>
            <a:r>
              <a:rPr lang="ar-AE" sz="3600" b="1" dirty="0">
                <a:cs typeface="Simplified Arabic" pitchFamily="18" charset="-78"/>
              </a:rPr>
              <a:t> ملابسك بشكل يكسبك الثقة.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600" b="1" dirty="0">
                <a:cs typeface="Simplified Arabic" pitchFamily="18" charset="-78"/>
              </a:rPr>
              <a:t> استخدم </a:t>
            </a:r>
            <a:r>
              <a:rPr lang="ar-AE" sz="3600" b="1" dirty="0" err="1">
                <a:cs typeface="Simplified Arabic" pitchFamily="18" charset="-78"/>
              </a:rPr>
              <a:t>تذكيرات</a:t>
            </a:r>
            <a:r>
              <a:rPr lang="ar-AE" sz="3600" b="1" dirty="0">
                <a:cs typeface="Simplified Arabic" pitchFamily="18" charset="-78"/>
              </a:rPr>
              <a:t> بالنقاط الرئيسية.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600" b="1" dirty="0">
                <a:cs typeface="Simplified Arabic" pitchFamily="18" charset="-78"/>
              </a:rPr>
              <a:t> تدرّب على الكلمة بصوتٍ مرتفع.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336080" y="756285"/>
            <a:ext cx="8016479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الاستراتيجيات العشر للتخلّص من الخوف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93196" y="756285"/>
            <a:ext cx="10102247" cy="87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ctr" rtl="1">
              <a:defRPr/>
            </a:pPr>
            <a:r>
              <a:rPr lang="ar-AE" sz="50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 </a:t>
            </a:r>
            <a:r>
              <a:rPr lang="ar-SA" sz="50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ال</a:t>
            </a:r>
            <a:r>
              <a:rPr lang="ar-AE" sz="5000" b="1" u="sng" dirty="0" err="1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صوت !!!</a:t>
            </a:r>
            <a:endParaRPr lang="en-US" sz="5000" b="1" u="sng" dirty="0">
              <a:solidFill>
                <a:srgbClr val="800000"/>
              </a:solidFill>
              <a:latin typeface="Arial" charset="0"/>
              <a:cs typeface="Simplified Arabic" pitchFamily="2" charset="-78"/>
            </a:endParaRPr>
          </a:p>
        </p:txBody>
      </p:sp>
      <p:pic>
        <p:nvPicPr>
          <p:cNvPr id="45059" name="Picture 5" descr="http://www.the-syrian.com/wp-content/uploads/2011/07/%D8%A7%D9%84%D8%B4%D9%8A%D8%AE-300x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6595" y="1575594"/>
            <a:ext cx="793297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67216" y="756285"/>
            <a:ext cx="10102247" cy="87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ctr" rtl="1">
              <a:defRPr/>
            </a:pPr>
            <a:r>
              <a:rPr lang="ar-SA" sz="50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نصائح للصوت</a:t>
            </a:r>
            <a:endParaRPr lang="en-US" sz="5000" b="1" u="sng" dirty="0">
              <a:solidFill>
                <a:srgbClr val="80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816476" y="3144186"/>
            <a:ext cx="473195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solidFill>
                  <a:srgbClr val="800000"/>
                </a:solidFill>
                <a:cs typeface="Simplified Arabic" pitchFamily="18" charset="-78"/>
              </a:rPr>
              <a:t>ت</a:t>
            </a:r>
            <a:endParaRPr lang="en-US" sz="3200" b="1" dirty="0">
              <a:solidFill>
                <a:srgbClr val="800000"/>
              </a:solidFill>
              <a:cs typeface="Simplified Arabic" pitchFamily="18" charset="-78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816476" y="2508696"/>
            <a:ext cx="473195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solidFill>
                  <a:srgbClr val="800000"/>
                </a:solidFill>
                <a:cs typeface="Simplified Arabic" pitchFamily="18" charset="-78"/>
              </a:rPr>
              <a:t>ن</a:t>
            </a:r>
            <a:endParaRPr lang="en-US" sz="3200" b="1" dirty="0">
              <a:solidFill>
                <a:srgbClr val="800000"/>
              </a:solidFill>
              <a:cs typeface="Simplified Arabic" pitchFamily="18" charset="-78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816476" y="1813684"/>
            <a:ext cx="473195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solidFill>
                  <a:srgbClr val="800000"/>
                </a:solidFill>
                <a:cs typeface="Simplified Arabic" pitchFamily="18" charset="-78"/>
              </a:rPr>
              <a:t>أ</a:t>
            </a:r>
            <a:endParaRPr lang="en-US" sz="3200" b="1" dirty="0">
              <a:solidFill>
                <a:srgbClr val="800000"/>
              </a:solidFill>
              <a:cs typeface="Simplified Arabic" pitchFamily="18" charset="-78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816476" y="4556968"/>
            <a:ext cx="473195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أ</a:t>
            </a:r>
            <a:endParaRPr lang="en-US" sz="32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9816476" y="3779675"/>
            <a:ext cx="473195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ر</a:t>
            </a:r>
            <a:endParaRPr lang="en-US" sz="32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9816475" y="5288744"/>
            <a:ext cx="578968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س</a:t>
            </a:r>
            <a:endParaRPr lang="en-US" sz="32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9816476" y="6134312"/>
            <a:ext cx="473195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600" b="1" dirty="0">
                <a:solidFill>
                  <a:srgbClr val="000099"/>
                </a:solidFill>
                <a:cs typeface="Simplified Arabic" pitchFamily="18" charset="-78"/>
              </a:rPr>
              <a:t>ي</a:t>
            </a:r>
            <a:endParaRPr lang="en-US" sz="36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93195" y="1873206"/>
            <a:ext cx="8313385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أخرج الحروف بمخارجها الصحيحة ( لا تأكل الكلمات ).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93195" y="2561216"/>
            <a:ext cx="8313385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نوّع في نبرة وسرعة الصوت والحماس.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93195" y="3194955"/>
            <a:ext cx="8313385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تأكّد من لفظ الكلمات بالشكل الصحيح (راجع الكلمات الصعبة).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93195" y="3858454"/>
            <a:ext cx="8313385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ركّز على الكلمات المهمّة والقوية.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93195" y="4653254"/>
            <a:ext cx="8313385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أعد العبارات الهامة بشكل مغاير ( في سرعة ونبرة الصوت ).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" y="5446303"/>
            <a:ext cx="8606580" cy="9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سرعة الصوت اجعله متنوعاً، للفكاهات اجعله سريعاً، في الأمور الحزينة والهامة جداً اجعله بطيئاً.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93195" y="6302375"/>
            <a:ext cx="8313385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cs typeface="Simplified Arabic" pitchFamily="18" charset="-78"/>
              </a:rPr>
              <a:t>يلزم أن توضّح صوتك وأن تجعله أعلى من المعتاد.</a:t>
            </a:r>
            <a:endParaRPr lang="en-US" sz="2700" b="1" dirty="0">
              <a:cs typeface="Simplified Arabic" pitchFamily="18" charset="-78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8658539" y="2111296"/>
            <a:ext cx="1105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8658539" y="3461055"/>
            <a:ext cx="1105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8658539" y="2825565"/>
            <a:ext cx="1105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8658539" y="4096544"/>
            <a:ext cx="1105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>
            <a:off x="8658539" y="4891343"/>
            <a:ext cx="1105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8658539" y="5684393"/>
            <a:ext cx="1105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>
            <a:off x="8658539" y="6554470"/>
            <a:ext cx="1105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2" grpId="0"/>
      <p:bldP spid="35853" grpId="0"/>
      <p:bldP spid="35854" grpId="0"/>
      <p:bldP spid="35855" grpId="0"/>
      <p:bldP spid="35856" grpId="0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93196" y="2268855"/>
            <a:ext cx="10395443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600" b="1" dirty="0">
                <a:solidFill>
                  <a:srgbClr val="333399"/>
                </a:solidFill>
                <a:cs typeface="Simplified Arabic" pitchFamily="18" charset="-78"/>
              </a:rPr>
              <a:t>* النبرات ( 3 ) أنواع:</a:t>
            </a:r>
            <a:endParaRPr lang="en-US" sz="3600" b="1" dirty="0">
              <a:solidFill>
                <a:srgbClr val="333399"/>
              </a:solidFill>
              <a:cs typeface="Simplified Arabic" pitchFamily="18" charset="-78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93196" y="3025141"/>
            <a:ext cx="10395443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solidFill>
                  <a:srgbClr val="990000"/>
                </a:solidFill>
                <a:cs typeface="Simplified Arabic" pitchFamily="18" charset="-78"/>
              </a:rPr>
              <a:t>1- الأمــر: </a:t>
            </a:r>
            <a:r>
              <a:rPr lang="ar-AE" sz="3200" b="1" dirty="0">
                <a:cs typeface="Simplified Arabic" pitchFamily="18" charset="-78"/>
              </a:rPr>
              <a:t>تبدأ قوي ثم النزول.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3196" y="3797182"/>
            <a:ext cx="10395443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solidFill>
                  <a:srgbClr val="990000"/>
                </a:solidFill>
                <a:cs typeface="Simplified Arabic" pitchFamily="18" charset="-78"/>
              </a:rPr>
              <a:t>مثـال:</a:t>
            </a:r>
            <a:endParaRPr lang="en-US" sz="3200" b="1" dirty="0">
              <a:solidFill>
                <a:srgbClr val="990000"/>
              </a:solidFill>
              <a:cs typeface="Simplified Arabic" pitchFamily="18" charset="-78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4553466"/>
            <a:ext cx="10573587" cy="10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6200" b="1" dirty="0">
                <a:solidFill>
                  <a:srgbClr val="333399"/>
                </a:solidFill>
                <a:cs typeface="Simplified Arabic" pitchFamily="18" charset="-78"/>
              </a:rPr>
              <a:t>الكل</a:t>
            </a:r>
            <a:r>
              <a:rPr lang="ar-AE" sz="4100" b="1" dirty="0">
                <a:cs typeface="Simplified Arabic" pitchFamily="18" charset="-78"/>
              </a:rPr>
              <a:t>  يتبع التعليمات</a:t>
            </a:r>
            <a:endParaRPr lang="en-US" sz="4100" b="1" dirty="0">
              <a:cs typeface="Simplified Arabic" pitchFamily="18" charset="-78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نبرات الصـوت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8" grpId="0"/>
      <p:bldP spid="36869" grpId="0"/>
      <p:bldP spid="3687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93196" y="2268855"/>
            <a:ext cx="10395443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600" b="1" dirty="0">
                <a:solidFill>
                  <a:srgbClr val="333399"/>
                </a:solidFill>
                <a:cs typeface="Simplified Arabic" pitchFamily="18" charset="-78"/>
              </a:rPr>
              <a:t>* النبرات ( 3 ) أنواع:</a:t>
            </a:r>
            <a:endParaRPr lang="en-US" sz="3600" b="1" dirty="0">
              <a:solidFill>
                <a:srgbClr val="333399"/>
              </a:solidFill>
              <a:cs typeface="Simplified Arabic" pitchFamily="18" charset="-78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93196" y="3025141"/>
            <a:ext cx="10395443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solidFill>
                  <a:srgbClr val="990000"/>
                </a:solidFill>
                <a:cs typeface="Simplified Arabic" pitchFamily="18" charset="-78"/>
              </a:rPr>
              <a:t>2- السؤال: </a:t>
            </a:r>
            <a:r>
              <a:rPr lang="ar-AE" sz="3200" b="1" dirty="0">
                <a:cs typeface="Simplified Arabic" pitchFamily="18" charset="-78"/>
              </a:rPr>
              <a:t>تبدأ إيقاع منخفض ثم عالي.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3196" y="3797182"/>
            <a:ext cx="10395443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3200" b="1" dirty="0">
                <a:solidFill>
                  <a:srgbClr val="990000"/>
                </a:solidFill>
                <a:cs typeface="Simplified Arabic" pitchFamily="18" charset="-78"/>
              </a:rPr>
              <a:t>مثـال:</a:t>
            </a:r>
            <a:endParaRPr lang="en-US" sz="3200" b="1" dirty="0">
              <a:solidFill>
                <a:srgbClr val="990000"/>
              </a:solidFill>
              <a:cs typeface="Simplified Arabic" pitchFamily="18" charset="-78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4553467"/>
            <a:ext cx="10573587" cy="115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5000" b="1" dirty="0">
                <a:cs typeface="Simplified Arabic" pitchFamily="18" charset="-78"/>
              </a:rPr>
              <a:t>هل  راجعت </a:t>
            </a:r>
            <a:r>
              <a:rPr lang="ar-AE" sz="6800" b="1" dirty="0">
                <a:solidFill>
                  <a:srgbClr val="333399"/>
                </a:solidFill>
                <a:cs typeface="Simplified Arabic" pitchFamily="18" charset="-78"/>
              </a:rPr>
              <a:t>الدرس ؟</a:t>
            </a:r>
            <a:endParaRPr lang="en-US" sz="4600" b="1" dirty="0">
              <a:solidFill>
                <a:srgbClr val="333399"/>
              </a:solidFill>
              <a:cs typeface="Simplified Arabic" pitchFamily="18" charset="-78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نبرات الصـوت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56A7A67-9F77-4111-9644-2B492CC52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34844" y="402652"/>
            <a:ext cx="9218950" cy="104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b="1" dirty="0">
                <a:solidFill>
                  <a:srgbClr val="A50021"/>
                </a:solidFill>
                <a:cs typeface="Simplified Arabic" pitchFamily="18" charset="-78"/>
              </a:rPr>
              <a:t>سجّل اسمك على هواك</a:t>
            </a:r>
            <a:endParaRPr lang="en-US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pic>
        <p:nvPicPr>
          <p:cNvPr id="4098" name="Picture 2" descr="C:\Users\lenovo\Desktop\write-590x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915" y="1924037"/>
            <a:ext cx="8215370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07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93196" y="2284612"/>
            <a:ext cx="10395443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600" b="1" dirty="0">
                <a:solidFill>
                  <a:srgbClr val="333399"/>
                </a:solidFill>
                <a:cs typeface="Simplified Arabic" pitchFamily="18" charset="-78"/>
              </a:rPr>
              <a:t>* النبرات ( 3 ) أنواع:</a:t>
            </a:r>
            <a:endParaRPr lang="en-US" sz="3600" b="1" dirty="0">
              <a:solidFill>
                <a:srgbClr val="333399"/>
              </a:solidFill>
              <a:cs typeface="Simplified Arabic" pitchFamily="18" charset="-78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93196" y="3040897"/>
            <a:ext cx="10395443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200" b="1" dirty="0">
                <a:solidFill>
                  <a:srgbClr val="990000"/>
                </a:solidFill>
                <a:cs typeface="Simplified Arabic" pitchFamily="18" charset="-78"/>
              </a:rPr>
              <a:t>3- الجملة: </a:t>
            </a:r>
            <a:r>
              <a:rPr lang="ar-AE" sz="3200" b="1" dirty="0">
                <a:cs typeface="Simplified Arabic" pitchFamily="18" charset="-78"/>
              </a:rPr>
              <a:t>إيقاع ثابت.</a:t>
            </a:r>
            <a:endParaRPr lang="en-US" sz="3200" b="1" dirty="0">
              <a:cs typeface="Simplified Arabic" pitchFamily="18" charset="-7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نبرات الصـوت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" y="2251349"/>
            <a:ext cx="10714617" cy="35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4100" b="1" dirty="0">
                <a:cs typeface="Simplified Arabic" pitchFamily="18" charset="-78"/>
              </a:rPr>
              <a:t> سخّن صوتك </a:t>
            </a:r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( إنها لحظات تاريخية لن تتكرر .. ابدأ بحيوية ).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4100" b="1" dirty="0">
                <a:cs typeface="Simplified Arabic" pitchFamily="18" charset="-78"/>
              </a:rPr>
              <a:t> لا تكن مملاً </a:t>
            </a:r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( نبرة الصوت ثابتة ).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4100" b="1" dirty="0">
                <a:cs typeface="Simplified Arabic" pitchFamily="18" charset="-78"/>
              </a:rPr>
              <a:t> السرعة، النبرة، الحدّة،... </a:t>
            </a:r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( </a:t>
            </a:r>
            <a:r>
              <a:rPr lang="ar-AE" sz="3600" b="1" dirty="0" err="1">
                <a:solidFill>
                  <a:srgbClr val="A50021"/>
                </a:solidFill>
                <a:cs typeface="Simplified Arabic" pitchFamily="18" charset="-78"/>
              </a:rPr>
              <a:t>إنتبه</a:t>
            </a:r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 لذلك )!!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4100" b="1" dirty="0">
                <a:cs typeface="Simplified Arabic" pitchFamily="18" charset="-78"/>
              </a:rPr>
              <a:t> استخدم الصوت للتأثير على الكلمات التي تريد التركيز عليها.</a:t>
            </a:r>
            <a:endParaRPr lang="en-US" sz="4100" b="1" dirty="0">
              <a:cs typeface="Simplified Arabic" pitchFamily="18" charset="-78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نصـــائح للصــــوت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399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" y="2251348"/>
            <a:ext cx="10714617" cy="483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4100" b="1" dirty="0">
                <a:cs typeface="Simplified Arabic" pitchFamily="18" charset="-78"/>
              </a:rPr>
              <a:t> لا تخشى الوقفات أثناء الحديث </a:t>
            </a:r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( فنّ الوقفات ).</a:t>
            </a:r>
            <a:endParaRPr lang="ar-AE" sz="3200" b="1" dirty="0">
              <a:solidFill>
                <a:srgbClr val="A50021"/>
              </a:solidFill>
              <a:cs typeface="Simplified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4100" b="1" dirty="0">
                <a:cs typeface="Simplified Arabic" pitchFamily="18" charset="-78"/>
              </a:rPr>
              <a:t> </a:t>
            </a:r>
            <a:r>
              <a:rPr lang="ar-AE" sz="4100" b="1" dirty="0" err="1">
                <a:cs typeface="Simplified Arabic" pitchFamily="18" charset="-78"/>
              </a:rPr>
              <a:t>إحذر</a:t>
            </a:r>
            <a:r>
              <a:rPr lang="ar-AE" sz="4100" b="1" dirty="0">
                <a:cs typeface="Simplified Arabic" pitchFamily="18" charset="-78"/>
              </a:rPr>
              <a:t> الصوت المرتفع للغاية، أو المنخفض للغاية، أو الصاخب للغاية، أو الحاد للغاية، فإنها تصرف المستمع عنك.</a:t>
            </a:r>
            <a:endParaRPr lang="ar-AE" sz="3600" b="1" dirty="0">
              <a:solidFill>
                <a:srgbClr val="A50021"/>
              </a:solidFill>
              <a:cs typeface="Simplified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4100" b="1" dirty="0">
                <a:cs typeface="Simplified Arabic" pitchFamily="18" charset="-78"/>
              </a:rPr>
              <a:t> أسرع للفكاهة والمعلومات الحيوية.</a:t>
            </a:r>
            <a:endParaRPr lang="ar-AE" sz="3600" b="1" dirty="0">
              <a:solidFill>
                <a:srgbClr val="A50021"/>
              </a:solidFill>
              <a:cs typeface="Simplified Arabic" pitchFamily="18" charset="-78"/>
            </a:endParaRP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4100" b="1" dirty="0">
                <a:cs typeface="Simplified Arabic" pitchFamily="18" charset="-78"/>
              </a:rPr>
              <a:t> أبطئ للفكرة المعّقدة، الفكرة الجادة، نهاية النكتة، للإثارة، للأشياء الحزينة.</a:t>
            </a:r>
            <a:endParaRPr lang="en-US" sz="4100" b="1" dirty="0">
              <a:cs typeface="Simplified Arabic" pitchFamily="18" charset="-78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نصـــائح للصــــوت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sz="5500" dirty="0" smtClean="0">
                <a:solidFill>
                  <a:srgbClr val="FF0000"/>
                </a:solidFill>
              </a:rPr>
              <a:t>اهمية النظر </a:t>
            </a:r>
            <a:r>
              <a:rPr lang="ar-SA" dirty="0" smtClean="0">
                <a:solidFill>
                  <a:srgbClr val="FF0000"/>
                </a:solidFill>
              </a:rPr>
              <a:t>                   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2227" name="Picture 2" descr="C:\Users\d.arkan\Desktop\ندوة الارشاد\children-happy-baby-kid-big-beautiful-blue-eyes-Favim.com-484274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1544" y="1796178"/>
            <a:ext cx="8164932" cy="5241475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2268855"/>
            <a:ext cx="10688638" cy="453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600" b="1" dirty="0">
                <a:solidFill>
                  <a:srgbClr val="000099"/>
                </a:solidFill>
                <a:cs typeface="Simplified Arabic" pitchFamily="18" charset="-78"/>
              </a:rPr>
              <a:t> انظر إلى الجميع، وبشكل دوري،، لا تركّز على شخص واحد أو جهة واحدة ( قد تربكه ).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600" b="1" dirty="0">
                <a:solidFill>
                  <a:srgbClr val="000099"/>
                </a:solidFill>
                <a:cs typeface="Simplified Arabic" pitchFamily="18" charset="-78"/>
              </a:rPr>
              <a:t> لا تنظر إلى النافذة،، الحضور سيفعل نفس </a:t>
            </a:r>
            <a:r>
              <a:rPr lang="ar-AE" sz="3600" b="1" dirty="0" err="1">
                <a:solidFill>
                  <a:srgbClr val="000099"/>
                </a:solidFill>
                <a:cs typeface="Simplified Arabic" pitchFamily="18" charset="-78"/>
              </a:rPr>
              <a:t>الشئ</a:t>
            </a:r>
            <a:r>
              <a:rPr lang="ar-AE" sz="3600" b="1" dirty="0">
                <a:solidFill>
                  <a:srgbClr val="000099"/>
                </a:solidFill>
                <a:cs typeface="Simplified Arabic" pitchFamily="18" charset="-78"/>
              </a:rPr>
              <a:t>!!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600" b="1" dirty="0">
                <a:solidFill>
                  <a:srgbClr val="000099"/>
                </a:solidFill>
                <a:cs typeface="Simplified Arabic" pitchFamily="18" charset="-78"/>
              </a:rPr>
              <a:t> لا تركّز على جهة واحدة فقط ... ستخسر الآخرين حتماً.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600" b="1" dirty="0">
                <a:solidFill>
                  <a:srgbClr val="000099"/>
                </a:solidFill>
                <a:cs typeface="Simplified Arabic" pitchFamily="18" charset="-78"/>
              </a:rPr>
              <a:t> لا تنسى أن تنظر إلى الصفوف الخلفية.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600" b="1" dirty="0">
                <a:solidFill>
                  <a:srgbClr val="000099"/>
                </a:solidFill>
                <a:cs typeface="Simplified Arabic" pitchFamily="18" charset="-78"/>
              </a:rPr>
              <a:t> لا تدع المذكرات تسرقك من جمهورك.</a:t>
            </a:r>
            <a:endParaRPr lang="en-US" sz="36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252096"/>
            <a:ext cx="10688638" cy="152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r" rtl="1">
              <a:defRPr/>
            </a:pPr>
            <a:r>
              <a:rPr lang="ar-AE" sz="46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النظر قد يقتل أو يحيي محاضرتك !!</a:t>
            </a:r>
          </a:p>
          <a:p>
            <a:pPr algn="r" rtl="1">
              <a:defRPr/>
            </a:pPr>
            <a:r>
              <a:rPr lang="ar-AE" sz="46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 لذا عليك ملاحظة الآتي:</a:t>
            </a:r>
            <a:endParaRPr lang="en-US" sz="4600" b="1" u="sng" dirty="0">
              <a:solidFill>
                <a:srgbClr val="800000"/>
              </a:solidFill>
              <a:latin typeface="Arial" charset="0"/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  <p:bldP spid="430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840317"/>
            <a:ext cx="10688638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ctr" rtl="1">
              <a:defRPr/>
            </a:pPr>
            <a:r>
              <a:rPr lang="ar-AE" sz="36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إذا كنت تقرأ من المذكرات ... ضع هذه النقاط في اعتبارك:</a:t>
            </a:r>
            <a:endParaRPr lang="en-US" sz="3600" b="1" u="sng" dirty="0">
              <a:solidFill>
                <a:srgbClr val="80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2268855"/>
            <a:ext cx="10688638" cy="44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3600" b="1" dirty="0">
                <a:cs typeface="Simplified Arabic" pitchFamily="18" charset="-78"/>
              </a:rPr>
              <a:t> </a:t>
            </a:r>
            <a:r>
              <a:rPr lang="ar-AE" sz="3600" b="1" dirty="0" err="1">
                <a:cs typeface="Simplified Arabic" pitchFamily="18" charset="-78"/>
              </a:rPr>
              <a:t>إبدأ</a:t>
            </a:r>
            <a:r>
              <a:rPr lang="ar-AE" sz="3600" b="1" dirty="0">
                <a:cs typeface="Simplified Arabic" pitchFamily="18" charset="-78"/>
              </a:rPr>
              <a:t> الحديث بدون النظر إلى المذكرات 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(ستكون بداية قوية).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3600" b="1" dirty="0">
                <a:cs typeface="Simplified Arabic" pitchFamily="18" charset="-78"/>
              </a:rPr>
              <a:t> كن متمرساً ومتدرّباً على مذكراتك 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(حضّر، حضّر، حضّر).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3600" b="1" dirty="0">
                <a:cs typeface="Simplified Arabic" pitchFamily="18" charset="-78"/>
              </a:rPr>
              <a:t> إذا كانت هناك إحصائيات وأرقام، يفضّل أن تقرأها من المذكرات 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(يعطي مصداقية أكبر).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3600" b="1" dirty="0">
                <a:cs typeface="Simplified Arabic" pitchFamily="18" charset="-78"/>
              </a:rPr>
              <a:t> </a:t>
            </a:r>
            <a:r>
              <a:rPr lang="ar-AE" sz="3600" b="1" dirty="0" err="1">
                <a:cs typeface="Simplified Arabic" pitchFamily="18" charset="-78"/>
              </a:rPr>
              <a:t>إجعل</a:t>
            </a:r>
            <a:r>
              <a:rPr lang="ar-AE" sz="3600" b="1" dirty="0">
                <a:cs typeface="Simplified Arabic" pitchFamily="18" charset="-78"/>
              </a:rPr>
              <a:t> نظراتك خاطفة على المذكرة.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3600" b="1" dirty="0">
                <a:cs typeface="Simplified Arabic" pitchFamily="18" charset="-78"/>
              </a:rPr>
              <a:t> لا تلعب مع مذكراتك 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(سوف يوضّح ذلك بأنك متوتّر).</a:t>
            </a:r>
            <a:endParaRPr lang="en-US" sz="32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برنامج حماة المستقبل-كردستان العراق</a:t>
            </a: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15C9B-627E-4B3E-81B7-E2F5D757DFC8}" type="slidenum">
              <a:rPr lang="ar-EG"/>
              <a:pPr>
                <a:defRPr/>
              </a:pPr>
              <a:t>46</a:t>
            </a:fld>
            <a:endParaRPr lang="en-US"/>
          </a:p>
        </p:txBody>
      </p:sp>
      <p:sp>
        <p:nvSpPr>
          <p:cNvPr id="2504706" name="Text Box 2"/>
          <p:cNvSpPr txBox="1">
            <a:spLocks noChangeArrowheads="1"/>
          </p:cNvSpPr>
          <p:nvPr/>
        </p:nvSpPr>
        <p:spPr bwMode="auto">
          <a:xfrm>
            <a:off x="0" y="2268855"/>
            <a:ext cx="10688638" cy="29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6200" b="1" dirty="0">
                <a:cs typeface="Simplified Arabic" pitchFamily="18" charset="-78"/>
              </a:rPr>
              <a:t>لا تنسى </a:t>
            </a:r>
            <a:r>
              <a:rPr lang="ar-AE" sz="6200" b="1" dirty="0" err="1">
                <a:cs typeface="Simplified Arabic" pitchFamily="18" charset="-78"/>
              </a:rPr>
              <a:t>تعابير</a:t>
            </a:r>
            <a:r>
              <a:rPr lang="ar-AE" sz="6200" b="1" dirty="0">
                <a:cs typeface="Simplified Arabic" pitchFamily="18" charset="-78"/>
              </a:rPr>
              <a:t> الوجه</a:t>
            </a:r>
            <a:r>
              <a:rPr lang="ar-SA" sz="6200" b="1" dirty="0">
                <a:cs typeface="Simplified Arabic" pitchFamily="18" charset="-78"/>
              </a:rPr>
              <a:t>...حركات الجسم.. وضع اليدين على الخاصرة، في الجيب، خلف الظهر، مستقيمة.</a:t>
            </a:r>
            <a:endParaRPr lang="en-US" sz="6200" b="1" dirty="0">
              <a:cs typeface="Simplified Arabic" pitchFamily="18" charset="-78"/>
            </a:endParaRPr>
          </a:p>
        </p:txBody>
      </p:sp>
      <p:sp>
        <p:nvSpPr>
          <p:cNvPr id="2504707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لغــــة الجســــــد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50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4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50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0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4706" grpId="0"/>
      <p:bldP spid="250470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برنامج حماة المستقبل-كردستان العراق</a:t>
            </a: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FE2F3-D673-442C-A4CD-D5233A76FB2F}" type="slidenum">
              <a:rPr lang="ar-EG"/>
              <a:pPr>
                <a:defRPr/>
              </a:pPr>
              <a:t>47</a:t>
            </a:fld>
            <a:endParaRPr lang="en-US"/>
          </a:p>
        </p:txBody>
      </p:sp>
      <p:sp>
        <p:nvSpPr>
          <p:cNvPr id="2505730" name="Text Box 2"/>
          <p:cNvSpPr txBox="1">
            <a:spLocks noChangeArrowheads="1"/>
          </p:cNvSpPr>
          <p:nvPr/>
        </p:nvSpPr>
        <p:spPr bwMode="auto">
          <a:xfrm>
            <a:off x="0" y="2253100"/>
            <a:ext cx="10688638" cy="24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200" b="1" dirty="0">
                <a:cs typeface="Simplified Arabic" pitchFamily="18" charset="-78"/>
              </a:rPr>
              <a:t>إيماءة الوجه... العيون... اليدين ... </a:t>
            </a:r>
          </a:p>
          <a:p>
            <a:pPr algn="ctr">
              <a:spcBef>
                <a:spcPct val="50000"/>
              </a:spcBef>
            </a:pPr>
            <a:r>
              <a:rPr lang="ar-SA" sz="6200" b="1" dirty="0">
                <a:cs typeface="Simplified Arabic" pitchFamily="18" charset="-78"/>
              </a:rPr>
              <a:t>استخدم الإيماءة مع الوسائل البصرية.</a:t>
            </a:r>
            <a:endParaRPr lang="en-US" sz="6200" b="1" dirty="0">
              <a:cs typeface="Simplified Arabic" pitchFamily="18" charset="-78"/>
            </a:endParaRPr>
          </a:p>
        </p:txBody>
      </p:sp>
      <p:sp>
        <p:nvSpPr>
          <p:cNvPr id="2505731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فن استخدام الإيمــاءة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50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5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50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0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5730" grpId="0"/>
      <p:bldP spid="25057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336127"/>
            <a:ext cx="10688638" cy="13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eaLnBrk="0" hangingPunct="0"/>
            <a:r>
              <a:rPr lang="ar-AE" sz="4100" b="1" dirty="0">
                <a:solidFill>
                  <a:srgbClr val="A50021"/>
                </a:solidFill>
              </a:rPr>
              <a:t>أثبتت دراسات ميدانية أجريت في بريطانيا والولايات المتحدة </a:t>
            </a:r>
          </a:p>
          <a:p>
            <a:pPr algn="ctr" eaLnBrk="0" hangingPunct="0"/>
            <a:r>
              <a:rPr lang="ar-AE" sz="4100" b="1" dirty="0">
                <a:solidFill>
                  <a:srgbClr val="A50021"/>
                </a:solidFill>
              </a:rPr>
              <a:t>بأنه يمكن التأثير على الآخرين بناءً على ما يلي:</a:t>
            </a:r>
            <a:endParaRPr lang="en-US" sz="4100" b="1" dirty="0">
              <a:solidFill>
                <a:srgbClr val="A50021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923084" y="1897715"/>
            <a:ext cx="5450091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cs typeface="Simplified Arabic" pitchFamily="18" charset="-78"/>
              </a:rPr>
              <a:t>7</a:t>
            </a:r>
            <a:r>
              <a:rPr lang="ar-AE" sz="3600" b="1" dirty="0">
                <a:solidFill>
                  <a:schemeClr val="accent2"/>
                </a:solidFill>
                <a:cs typeface="Simplified Arabic" pitchFamily="18" charset="-78"/>
              </a:rPr>
              <a:t>%</a:t>
            </a:r>
            <a:r>
              <a:rPr lang="ar-AE" sz="3600" b="1" dirty="0">
                <a:cs typeface="Simplified Arabic" pitchFamily="18" charset="-78"/>
              </a:rPr>
              <a:t>    بالكلمات التي تقال.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2604982"/>
            <a:ext cx="10395443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cs typeface="Simplified Arabic" pitchFamily="18" charset="-78"/>
              </a:rPr>
              <a:t>38</a:t>
            </a:r>
            <a:r>
              <a:rPr lang="ar-AE" sz="3600" b="1" dirty="0">
                <a:solidFill>
                  <a:schemeClr val="accent2"/>
                </a:solidFill>
                <a:cs typeface="Simplified Arabic" pitchFamily="18" charset="-78"/>
              </a:rPr>
              <a:t>%</a:t>
            </a:r>
            <a:r>
              <a:rPr lang="ar-AE" sz="3600" b="1" dirty="0">
                <a:cs typeface="Simplified Arabic" pitchFamily="18" charset="-78"/>
              </a:rPr>
              <a:t>  تأثير لغة الصوت ( سريعة، بطيئة، حادة ...).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923084" y="3361267"/>
            <a:ext cx="5472359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cs typeface="Simplified Arabic" pitchFamily="18" charset="-78"/>
              </a:rPr>
              <a:t>55</a:t>
            </a:r>
            <a:r>
              <a:rPr lang="ar-AE" sz="3600" b="1" dirty="0">
                <a:solidFill>
                  <a:schemeClr val="accent2"/>
                </a:solidFill>
                <a:cs typeface="Simplified Arabic" pitchFamily="18" charset="-78"/>
              </a:rPr>
              <a:t>%</a:t>
            </a:r>
            <a:r>
              <a:rPr lang="ar-AE" sz="3600" b="1" dirty="0">
                <a:solidFill>
                  <a:srgbClr val="FF0000"/>
                </a:solidFill>
                <a:cs typeface="Simplified Arabic" pitchFamily="18" charset="-78"/>
              </a:rPr>
              <a:t>  </a:t>
            </a:r>
            <a:r>
              <a:rPr lang="ar-AE" sz="3600" b="1" dirty="0">
                <a:cs typeface="Simplified Arabic" pitchFamily="18" charset="-78"/>
              </a:rPr>
              <a:t>لغة الجسد.</a:t>
            </a:r>
            <a:endParaRPr lang="en-US" sz="3600" b="1" dirty="0">
              <a:cs typeface="Simplified Arabic" pitchFamily="18" charset="-78"/>
            </a:endParaRPr>
          </a:p>
        </p:txBody>
      </p:sp>
      <p:pic>
        <p:nvPicPr>
          <p:cNvPr id="46086" name="Picture 6" descr="GF00208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67824" y="4017765"/>
            <a:ext cx="4219785" cy="2984874"/>
          </a:xfrm>
          <a:noFill/>
        </p:spPr>
      </p:pic>
      <p:pic>
        <p:nvPicPr>
          <p:cNvPr id="46087" name="Picture 7" descr="AX06786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031" y="4175324"/>
            <a:ext cx="2356696" cy="2575220"/>
          </a:xfrm>
          <a:noFill/>
        </p:spPr>
      </p:pic>
      <p:pic>
        <p:nvPicPr>
          <p:cNvPr id="46088" name="Picture 8" descr="BE0237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922675" y="4096544"/>
            <a:ext cx="2922674" cy="252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2" decel="100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2" decel="100000"/>
                                        <p:tgtEl>
                                          <p:spTgt spid="46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2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" decel="100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" decel="100000"/>
                                        <p:tgtEl>
                                          <p:spTgt spid="46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92" decel="100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92" decel="100000"/>
                                        <p:tgtEl>
                                          <p:spTgt spid="460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92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4" grpId="0"/>
      <p:bldP spid="4608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5153" y="0"/>
            <a:ext cx="9983485" cy="1260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AE" sz="4600" dirty="0" err="1">
                <a:solidFill>
                  <a:schemeClr val="tx1"/>
                </a:solidFill>
              </a:rPr>
              <a:t>الشخصيه</a:t>
            </a:r>
            <a:r>
              <a:rPr lang="ar-AE" sz="4600" dirty="0">
                <a:solidFill>
                  <a:schemeClr val="tx1"/>
                </a:solidFill>
              </a:rPr>
              <a:t> الحسيه</a:t>
            </a:r>
            <a:r>
              <a:rPr lang="ar-AE" sz="4600" dirty="0">
                <a:solidFill>
                  <a:srgbClr val="CCCCFF"/>
                </a:solidFill>
              </a:rPr>
              <a:t/>
            </a:r>
            <a:br>
              <a:rPr lang="ar-AE" sz="4600" dirty="0">
                <a:solidFill>
                  <a:srgbClr val="CCCCFF"/>
                </a:solidFill>
              </a:rPr>
            </a:br>
            <a:r>
              <a:rPr lang="ar-AE" sz="4600" dirty="0">
                <a:solidFill>
                  <a:schemeClr val="tx1"/>
                </a:solidFill>
              </a:rPr>
              <a:t>أشعرني</a:t>
            </a:r>
            <a:endParaRPr lang="en-US" sz="4600" dirty="0">
              <a:solidFill>
                <a:schemeClr val="tx1"/>
              </a:solidFill>
            </a:endParaRPr>
          </a:p>
        </p:txBody>
      </p:sp>
      <p:pic>
        <p:nvPicPr>
          <p:cNvPr id="57347" name="Picture 3" descr="bigheart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2576" y="1680633"/>
            <a:ext cx="4360816" cy="5630122"/>
          </a:xfrm>
          <a:noFill/>
        </p:spPr>
      </p:pic>
      <p:sp>
        <p:nvSpPr>
          <p:cNvPr id="29700" name="Rectangle 4"/>
          <p:cNvSpPr>
            <a:spLocks noRot="1" noChangeArrowheads="1"/>
          </p:cNvSpPr>
          <p:nvPr/>
        </p:nvSpPr>
        <p:spPr bwMode="auto">
          <a:xfrm>
            <a:off x="5344320" y="1764665"/>
            <a:ext cx="4991742" cy="49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ar-SA" sz="1600" dirty="0"/>
              <a:t> </a:t>
            </a:r>
            <a:r>
              <a:rPr lang="ar-SA" sz="3200" dirty="0"/>
              <a:t>عميق التنفس</a:t>
            </a:r>
          </a:p>
          <a:p>
            <a:pPr marL="391077" indent="-391077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ar-SA" sz="3200" dirty="0"/>
              <a:t> </a:t>
            </a:r>
            <a:r>
              <a:rPr lang="ar-SA" sz="3200" dirty="0">
                <a:solidFill>
                  <a:srgbClr val="FF0000"/>
                </a:solidFill>
              </a:rPr>
              <a:t>صامت معظم </a:t>
            </a:r>
            <a:r>
              <a:rPr lang="ar-SA" sz="3200" dirty="0" err="1">
                <a:solidFill>
                  <a:srgbClr val="FF0000"/>
                </a:solidFill>
              </a:rPr>
              <a:t>الاحيان</a:t>
            </a:r>
            <a:endParaRPr lang="ar-SA" sz="3200" dirty="0">
              <a:solidFill>
                <a:srgbClr val="FF0000"/>
              </a:solidFill>
            </a:endParaRPr>
          </a:p>
          <a:p>
            <a:pPr marL="391077" indent="-391077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ar-SA" sz="3200" dirty="0"/>
              <a:t> يتحدث بنبرة </a:t>
            </a:r>
            <a:r>
              <a:rPr lang="ar-SA" sz="3200" dirty="0" err="1"/>
              <a:t>هادئه</a:t>
            </a:r>
            <a:endParaRPr lang="ar-SA" sz="3200" dirty="0"/>
          </a:p>
          <a:p>
            <a:pPr marL="391077" indent="-391077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ar-SA" sz="3200" dirty="0"/>
              <a:t> </a:t>
            </a:r>
            <a:r>
              <a:rPr lang="ar-SA" sz="3200" dirty="0" err="1">
                <a:solidFill>
                  <a:srgbClr val="FF0000"/>
                </a:solidFill>
              </a:rPr>
              <a:t>يت</a:t>
            </a:r>
            <a:r>
              <a:rPr lang="ar-AE" sz="3200" dirty="0">
                <a:solidFill>
                  <a:srgbClr val="FF0000"/>
                </a:solidFill>
              </a:rPr>
              <a:t>أ</a:t>
            </a:r>
            <a:r>
              <a:rPr lang="ar-SA" sz="3200" dirty="0">
                <a:solidFill>
                  <a:srgbClr val="FF0000"/>
                </a:solidFill>
              </a:rPr>
              <a:t>ثر </a:t>
            </a:r>
            <a:r>
              <a:rPr lang="ar-SA" sz="3200" dirty="0" err="1">
                <a:solidFill>
                  <a:srgbClr val="FF0000"/>
                </a:solidFill>
              </a:rPr>
              <a:t>ب</a:t>
            </a:r>
            <a:r>
              <a:rPr lang="ar-AE" sz="3200" dirty="0">
                <a:solidFill>
                  <a:srgbClr val="FF0000"/>
                </a:solidFill>
              </a:rPr>
              <a:t>أ</a:t>
            </a:r>
            <a:r>
              <a:rPr lang="ar-SA" sz="3200" dirty="0">
                <a:solidFill>
                  <a:srgbClr val="FF0000"/>
                </a:solidFill>
              </a:rPr>
              <a:t>ي </a:t>
            </a:r>
            <a:r>
              <a:rPr lang="ar-SA" sz="3200" dirty="0" err="1">
                <a:solidFill>
                  <a:srgbClr val="FF0000"/>
                </a:solidFill>
              </a:rPr>
              <a:t>اش</a:t>
            </a:r>
            <a:r>
              <a:rPr lang="ar-AE" sz="3200" dirty="0">
                <a:solidFill>
                  <a:srgbClr val="FF0000"/>
                </a:solidFill>
              </a:rPr>
              <a:t>ا</a:t>
            </a:r>
            <a:r>
              <a:rPr lang="ar-SA" sz="3200" dirty="0" err="1">
                <a:solidFill>
                  <a:srgbClr val="FF0000"/>
                </a:solidFill>
              </a:rPr>
              <a:t>رة</a:t>
            </a:r>
            <a:r>
              <a:rPr lang="ar-SA" sz="3200" dirty="0">
                <a:solidFill>
                  <a:srgbClr val="FF0000"/>
                </a:solidFill>
              </a:rPr>
              <a:t> من زملائه</a:t>
            </a:r>
          </a:p>
          <a:p>
            <a:pPr marL="391077" indent="-391077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ar-SA" sz="3200" dirty="0"/>
              <a:t> يستخدم اليد كمؤشر</a:t>
            </a:r>
          </a:p>
          <a:p>
            <a:pPr marL="391077" indent="-391077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ar-SA" sz="3200" dirty="0"/>
              <a:t> يميل في التفكير </a:t>
            </a:r>
            <a:r>
              <a:rPr lang="ar-SA" sz="3200" dirty="0" err="1"/>
              <a:t>الى</a:t>
            </a:r>
            <a:r>
              <a:rPr lang="ar-SA" sz="3200" dirty="0"/>
              <a:t> الماضي</a:t>
            </a:r>
          </a:p>
          <a:p>
            <a:pPr marL="391077" indent="-391077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ar-SA" sz="3200" dirty="0"/>
              <a:t> يدخل في التفاصيل</a:t>
            </a:r>
          </a:p>
          <a:p>
            <a:pPr marL="391077" indent="-391077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ar-SA" sz="3200" dirty="0"/>
              <a:t> يحكم على </a:t>
            </a:r>
            <a:r>
              <a:rPr lang="ar-SA" sz="3200" dirty="0" err="1"/>
              <a:t>الاشياء</a:t>
            </a:r>
            <a:r>
              <a:rPr lang="ar-SA" sz="3200" dirty="0"/>
              <a:t> من خلال </a:t>
            </a:r>
            <a:r>
              <a:rPr lang="ar-SA" sz="3200" dirty="0" err="1"/>
              <a:t>احساسه</a:t>
            </a:r>
            <a:r>
              <a:rPr lang="ar-SA" sz="3200" dirty="0"/>
              <a:t> </a:t>
            </a:r>
            <a:r>
              <a:rPr lang="ar-SA" sz="3200" dirty="0" err="1"/>
              <a:t>الد</a:t>
            </a:r>
            <a:r>
              <a:rPr lang="ar-AE" sz="3200" dirty="0"/>
              <a:t>ا</a:t>
            </a:r>
            <a:r>
              <a:rPr lang="ar-SA" sz="3200" dirty="0"/>
              <a:t>خلي</a:t>
            </a:r>
          </a:p>
          <a:p>
            <a:pPr marL="391077" indent="-391077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ar-AE" sz="3200" dirty="0"/>
              <a:t> </a:t>
            </a:r>
            <a:r>
              <a:rPr lang="ar-SA" sz="3200" dirty="0">
                <a:solidFill>
                  <a:srgbClr val="FF0000"/>
                </a:solidFill>
              </a:rPr>
              <a:t>يتحرك كثيرا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56A7A67-9F77-4111-9644-2B492CC52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34844" y="402652"/>
            <a:ext cx="9218950" cy="112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4800" b="1" dirty="0">
                <a:solidFill>
                  <a:srgbClr val="A50021"/>
                </a:solidFill>
                <a:cs typeface="Simplified Arabic" pitchFamily="18" charset="-78"/>
              </a:rPr>
              <a:t>قواعد الدورة</a:t>
            </a:r>
          </a:p>
        </p:txBody>
      </p:sp>
      <p:pic>
        <p:nvPicPr>
          <p:cNvPr id="7" name="Picture 2" descr="mee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667" y="2066913"/>
            <a:ext cx="7000924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07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AE" sz="4600" dirty="0" err="1"/>
              <a:t>الشخصيه</a:t>
            </a:r>
            <a:r>
              <a:rPr lang="ar-AE" sz="4600" dirty="0"/>
              <a:t> </a:t>
            </a:r>
            <a:r>
              <a:rPr lang="ar-AE" sz="4600" dirty="0" err="1"/>
              <a:t>السمعيه</a:t>
            </a:r>
            <a:r>
              <a:rPr lang="ar-AE" sz="4600" dirty="0"/>
              <a:t/>
            </a:r>
            <a:br>
              <a:rPr lang="ar-AE" sz="4600" dirty="0"/>
            </a:br>
            <a:r>
              <a:rPr lang="ar-AE" sz="4600" dirty="0"/>
              <a:t>أسمعني</a:t>
            </a:r>
            <a:endParaRPr lang="en-US" sz="4600" dirty="0"/>
          </a:p>
        </p:txBody>
      </p:sp>
      <p:pic>
        <p:nvPicPr>
          <p:cNvPr id="58371" name="Picture 3" descr="au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9792" y="1932729"/>
            <a:ext cx="4008239" cy="5209963"/>
          </a:xfrm>
          <a:noFill/>
        </p:spPr>
      </p:pic>
      <p:sp>
        <p:nvSpPr>
          <p:cNvPr id="28676" name="Rectangle 4"/>
          <p:cNvSpPr>
            <a:spLocks noRot="1" noChangeArrowheads="1"/>
          </p:cNvSpPr>
          <p:nvPr/>
        </p:nvSpPr>
        <p:spPr bwMode="auto">
          <a:xfrm>
            <a:off x="6413183" y="1848697"/>
            <a:ext cx="4008239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 algn="r" rtl="1">
              <a:spcBef>
                <a:spcPct val="20000"/>
              </a:spcBef>
              <a:buClr>
                <a:schemeClr val="tx1"/>
              </a:buClr>
            </a:pPr>
            <a:r>
              <a:rPr lang="ar-SA" sz="3600" dirty="0"/>
              <a:t> </a:t>
            </a:r>
            <a:r>
              <a:rPr lang="ar-SA" sz="3600" dirty="0">
                <a:solidFill>
                  <a:srgbClr val="FF0000"/>
                </a:solidFill>
              </a:rPr>
              <a:t>يتحدث مع </a:t>
            </a:r>
            <a:r>
              <a:rPr lang="ar-SA" sz="2700" dirty="0" err="1">
                <a:solidFill>
                  <a:srgbClr val="FF0000"/>
                </a:solidFill>
              </a:rPr>
              <a:t>الاخرين</a:t>
            </a:r>
            <a:r>
              <a:rPr lang="ar-SA" sz="2700" dirty="0">
                <a:solidFill>
                  <a:srgbClr val="FF0000"/>
                </a:solidFill>
              </a:rPr>
              <a:t> كثيرا</a:t>
            </a:r>
            <a:r>
              <a:rPr lang="ar-SA" sz="2700" dirty="0"/>
              <a:t> </a:t>
            </a:r>
          </a:p>
          <a:p>
            <a:pPr marL="391077" indent="-391077" algn="r" rtl="1">
              <a:spcBef>
                <a:spcPct val="20000"/>
              </a:spcBef>
              <a:buClr>
                <a:schemeClr val="tx1"/>
              </a:buClr>
            </a:pPr>
            <a:r>
              <a:rPr lang="ar-SA" sz="2700" dirty="0"/>
              <a:t> </a:t>
            </a:r>
            <a:r>
              <a:rPr lang="ar-SA" sz="2700" dirty="0">
                <a:solidFill>
                  <a:srgbClr val="FF0000"/>
                </a:solidFill>
              </a:rPr>
              <a:t>كثير </a:t>
            </a:r>
            <a:r>
              <a:rPr lang="ar-SA" sz="2700" dirty="0" err="1">
                <a:solidFill>
                  <a:srgbClr val="FF0000"/>
                </a:solidFill>
              </a:rPr>
              <a:t>الاسئله</a:t>
            </a:r>
            <a:r>
              <a:rPr lang="ar-SA" sz="2700" dirty="0">
                <a:solidFill>
                  <a:srgbClr val="FF0000"/>
                </a:solidFill>
              </a:rPr>
              <a:t> ويحب </a:t>
            </a:r>
            <a:r>
              <a:rPr lang="ar-SA" sz="2700" dirty="0" err="1">
                <a:solidFill>
                  <a:srgbClr val="FF0000"/>
                </a:solidFill>
              </a:rPr>
              <a:t>المناقشه</a:t>
            </a:r>
            <a:endParaRPr lang="ar-SA" sz="2700" dirty="0">
              <a:solidFill>
                <a:srgbClr val="FF0000"/>
              </a:solidFill>
            </a:endParaRPr>
          </a:p>
          <a:p>
            <a:pPr marL="391077" indent="-391077" algn="r" rtl="1">
              <a:spcBef>
                <a:spcPct val="20000"/>
              </a:spcBef>
              <a:buClr>
                <a:schemeClr val="tx1"/>
              </a:buClr>
            </a:pPr>
            <a:r>
              <a:rPr lang="ar-SA" sz="2700" dirty="0"/>
              <a:t> عنده </a:t>
            </a:r>
            <a:r>
              <a:rPr lang="ar-SA" sz="2700" dirty="0" err="1"/>
              <a:t>القدره</a:t>
            </a:r>
            <a:r>
              <a:rPr lang="ar-SA" sz="2700" dirty="0"/>
              <a:t> على الحفظ</a:t>
            </a:r>
          </a:p>
          <a:p>
            <a:pPr marL="391077" indent="-391077" algn="r" rtl="1">
              <a:spcBef>
                <a:spcPct val="20000"/>
              </a:spcBef>
              <a:buClr>
                <a:schemeClr val="tx1"/>
              </a:buClr>
            </a:pPr>
            <a:r>
              <a:rPr lang="ar-SA" sz="2700" dirty="0"/>
              <a:t> </a:t>
            </a:r>
            <a:r>
              <a:rPr lang="ar-AE" sz="2700" dirty="0"/>
              <a:t>يحفظ التعليمات </a:t>
            </a:r>
            <a:r>
              <a:rPr lang="ar-AE" sz="2700" dirty="0" err="1"/>
              <a:t>الشفويه</a:t>
            </a:r>
            <a:r>
              <a:rPr lang="ar-AE" sz="2700" dirty="0"/>
              <a:t> بسهوله</a:t>
            </a:r>
          </a:p>
          <a:p>
            <a:pPr marL="391077" indent="-391077" algn="r" rtl="1">
              <a:spcBef>
                <a:spcPct val="20000"/>
              </a:spcBef>
              <a:buClr>
                <a:schemeClr val="tx1"/>
              </a:buClr>
            </a:pPr>
            <a:r>
              <a:rPr lang="ar-AE" sz="2700" dirty="0"/>
              <a:t> ينتبه </a:t>
            </a:r>
            <a:r>
              <a:rPr lang="ar-AE" sz="2700" dirty="0" err="1"/>
              <a:t>لاي</a:t>
            </a:r>
            <a:r>
              <a:rPr lang="ar-AE" sz="2700" dirty="0"/>
              <a:t> صوت</a:t>
            </a:r>
          </a:p>
          <a:p>
            <a:pPr marL="391077" indent="-391077" algn="r" rtl="1">
              <a:spcBef>
                <a:spcPct val="20000"/>
              </a:spcBef>
              <a:buClr>
                <a:schemeClr val="tx1"/>
              </a:buClr>
            </a:pPr>
            <a:r>
              <a:rPr lang="ar-AE" sz="2700" dirty="0"/>
              <a:t> </a:t>
            </a:r>
            <a:r>
              <a:rPr lang="ar-AE" sz="2700" dirty="0">
                <a:solidFill>
                  <a:srgbClr val="FF0000"/>
                </a:solidFill>
              </a:rPr>
              <a:t>يفضل </a:t>
            </a:r>
            <a:r>
              <a:rPr lang="ar-AE" sz="2700" dirty="0" err="1">
                <a:solidFill>
                  <a:srgbClr val="FF0000"/>
                </a:solidFill>
              </a:rPr>
              <a:t>الا</a:t>
            </a:r>
            <a:r>
              <a:rPr lang="ar-AE" sz="2700" dirty="0">
                <a:solidFill>
                  <a:srgbClr val="FF0000"/>
                </a:solidFill>
              </a:rPr>
              <a:t> يراك ليسمعك جيدا</a:t>
            </a:r>
          </a:p>
          <a:p>
            <a:pPr marL="391077" indent="-391077" algn="r" rtl="1">
              <a:spcBef>
                <a:spcPct val="20000"/>
              </a:spcBef>
              <a:buClr>
                <a:schemeClr val="tx1"/>
              </a:buClr>
            </a:pPr>
            <a:r>
              <a:rPr lang="ar-AE" sz="2700" dirty="0"/>
              <a:t> معتدل التنفس</a:t>
            </a:r>
          </a:p>
          <a:p>
            <a:pPr marL="391077" indent="-391077" algn="r" rtl="1">
              <a:spcBef>
                <a:spcPct val="20000"/>
              </a:spcBef>
              <a:buClr>
                <a:schemeClr val="tx1"/>
              </a:buClr>
            </a:pPr>
            <a:r>
              <a:rPr lang="ar-SA" sz="2700" dirty="0"/>
              <a:t> يحفظ ما يسمعه </a:t>
            </a:r>
            <a:r>
              <a:rPr lang="ar-SA" sz="2700" dirty="0" err="1"/>
              <a:t>اكثر</a:t>
            </a:r>
            <a:r>
              <a:rPr lang="ar-SA" sz="2700" dirty="0"/>
              <a:t> مما يشاهده</a:t>
            </a:r>
            <a:endParaRPr lang="en-US" sz="27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5153" y="336127"/>
            <a:ext cx="9983485" cy="1260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AE" sz="5500" dirty="0">
                <a:solidFill>
                  <a:schemeClr val="tx1"/>
                </a:solidFill>
              </a:rPr>
              <a:t>شخصيات الجمهور</a:t>
            </a:r>
            <a:r>
              <a:rPr lang="ar-AE" sz="4600" dirty="0">
                <a:solidFill>
                  <a:schemeClr val="tx1"/>
                </a:solidFill>
              </a:rPr>
              <a:t/>
            </a:r>
            <a:br>
              <a:rPr lang="ar-AE" sz="4600" dirty="0">
                <a:solidFill>
                  <a:schemeClr val="tx1"/>
                </a:solidFill>
              </a:rPr>
            </a:br>
            <a:r>
              <a:rPr lang="ar-AE" sz="4600" dirty="0">
                <a:solidFill>
                  <a:srgbClr val="CCCCFF"/>
                </a:solidFill>
              </a:rPr>
              <a:t> </a:t>
            </a:r>
            <a:r>
              <a:rPr lang="ar-AE" dirty="0" err="1">
                <a:solidFill>
                  <a:schemeClr val="tx1"/>
                </a:solidFill>
              </a:rPr>
              <a:t>الشخصيه</a:t>
            </a:r>
            <a:r>
              <a:rPr lang="ar-AE" dirty="0">
                <a:solidFill>
                  <a:schemeClr val="tx1"/>
                </a:solidFill>
              </a:rPr>
              <a:t> </a:t>
            </a:r>
            <a:r>
              <a:rPr lang="ar-AE" dirty="0" err="1">
                <a:solidFill>
                  <a:schemeClr val="tx1"/>
                </a:solidFill>
              </a:rPr>
              <a:t>البصريه</a:t>
            </a:r>
            <a:r>
              <a:rPr lang="ar-AE" dirty="0">
                <a:solidFill>
                  <a:schemeClr val="tx1"/>
                </a:solidFill>
              </a:rPr>
              <a:t> (أرني)</a:t>
            </a:r>
            <a:r>
              <a:rPr lang="ar-AE" sz="4600" dirty="0">
                <a:solidFill>
                  <a:srgbClr val="CCCCFF"/>
                </a:solidFill>
              </a:rPr>
              <a:t>       </a:t>
            </a:r>
            <a:endParaRPr lang="en-US" sz="4600" dirty="0">
              <a:solidFill>
                <a:srgbClr val="CCCCFF"/>
              </a:solidFill>
            </a:endParaRPr>
          </a:p>
        </p:txBody>
      </p:sp>
      <p:pic>
        <p:nvPicPr>
          <p:cNvPr id="59395" name="Picture 3" descr="vis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5360" y="1680634"/>
            <a:ext cx="4275455" cy="5462058"/>
          </a:xfrm>
          <a:noFill/>
        </p:spPr>
      </p:pic>
      <p:sp>
        <p:nvSpPr>
          <p:cNvPr id="27652" name="Rectangle 4"/>
          <p:cNvSpPr>
            <a:spLocks noRot="1" noChangeArrowheads="1"/>
          </p:cNvSpPr>
          <p:nvPr/>
        </p:nvSpPr>
        <p:spPr bwMode="auto">
          <a:xfrm>
            <a:off x="6324111" y="1764666"/>
            <a:ext cx="4097311" cy="549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dirty="0"/>
              <a:t> </a:t>
            </a:r>
            <a:r>
              <a:rPr lang="ar-SA" sz="2700" dirty="0"/>
              <a:t>يتحدث </a:t>
            </a:r>
            <a:r>
              <a:rPr lang="ar-AE" sz="2700" dirty="0"/>
              <a:t>سر</a:t>
            </a:r>
            <a:r>
              <a:rPr lang="ar-SA" sz="2700" dirty="0" err="1"/>
              <a:t>يعا</a:t>
            </a:r>
            <a:endParaRPr lang="ar-SA" sz="2700" dirty="0"/>
          </a:p>
          <a:p>
            <a:pPr marL="391077" indent="-391077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sz="2700" dirty="0"/>
              <a:t> يتحدث عن المستقبل</a:t>
            </a:r>
          </a:p>
          <a:p>
            <a:pPr marL="391077" indent="-391077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sz="2700" dirty="0"/>
              <a:t> لديه </a:t>
            </a:r>
            <a:r>
              <a:rPr lang="ar-SA" sz="2700" dirty="0" err="1"/>
              <a:t>القدره</a:t>
            </a:r>
            <a:r>
              <a:rPr lang="ar-SA" sz="2700" dirty="0"/>
              <a:t> على </a:t>
            </a:r>
            <a:r>
              <a:rPr lang="ar-SA" sz="2700" dirty="0" err="1"/>
              <a:t>القراءه</a:t>
            </a:r>
            <a:r>
              <a:rPr lang="ar-SA" sz="2700" dirty="0"/>
              <a:t> </a:t>
            </a:r>
            <a:r>
              <a:rPr lang="ar-SA" sz="2700" dirty="0" err="1"/>
              <a:t>السريعه</a:t>
            </a:r>
            <a:endParaRPr lang="ar-SA" sz="2700" dirty="0"/>
          </a:p>
          <a:p>
            <a:pPr marL="391077" indent="-391077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AE" sz="2700" dirty="0"/>
              <a:t> ي</a:t>
            </a:r>
            <a:r>
              <a:rPr lang="ar-SA" sz="2700" dirty="0"/>
              <a:t>تنفس بشكل سريع</a:t>
            </a:r>
          </a:p>
          <a:p>
            <a:pPr marL="391077" indent="-391077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sz="2700" dirty="0"/>
              <a:t> </a:t>
            </a:r>
            <a:r>
              <a:rPr lang="ar-SA" sz="2700" dirty="0">
                <a:solidFill>
                  <a:srgbClr val="FF0000"/>
                </a:solidFill>
              </a:rPr>
              <a:t>يلاحظ الغلطات </a:t>
            </a:r>
            <a:r>
              <a:rPr lang="ar-SA" sz="2700" dirty="0" err="1">
                <a:solidFill>
                  <a:srgbClr val="FF0000"/>
                </a:solidFill>
              </a:rPr>
              <a:t>الاملائيه</a:t>
            </a:r>
            <a:r>
              <a:rPr lang="ar-SA" sz="2700" dirty="0"/>
              <a:t> </a:t>
            </a:r>
          </a:p>
          <a:p>
            <a:pPr marL="391077" indent="-391077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AE" sz="2700" dirty="0"/>
              <a:t> </a:t>
            </a:r>
            <a:r>
              <a:rPr lang="ar-SA" sz="2700" dirty="0"/>
              <a:t>يشاهدك ليسمعك جيدا</a:t>
            </a:r>
          </a:p>
          <a:p>
            <a:pPr marL="391077" indent="-391077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AE" sz="2700" dirty="0"/>
              <a:t> </a:t>
            </a:r>
            <a:r>
              <a:rPr lang="ar-SA" sz="2700" dirty="0">
                <a:solidFill>
                  <a:srgbClr val="FF0000"/>
                </a:solidFill>
              </a:rPr>
              <a:t>يكتب </a:t>
            </a:r>
            <a:r>
              <a:rPr lang="ar-SA" sz="2700" dirty="0" err="1">
                <a:solidFill>
                  <a:srgbClr val="FF0000"/>
                </a:solidFill>
              </a:rPr>
              <a:t>او</a:t>
            </a:r>
            <a:r>
              <a:rPr lang="ar-SA" sz="2700" dirty="0">
                <a:solidFill>
                  <a:srgbClr val="FF0000"/>
                </a:solidFill>
              </a:rPr>
              <a:t> يرسم ما يسمعه ليفهمه</a:t>
            </a:r>
          </a:p>
          <a:p>
            <a:pPr marL="391077" indent="-391077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sz="2700" dirty="0"/>
              <a:t> يحب </a:t>
            </a:r>
            <a:r>
              <a:rPr lang="ar-SA" sz="2700" dirty="0" err="1"/>
              <a:t>ان</a:t>
            </a:r>
            <a:r>
              <a:rPr lang="ar-SA" sz="2700" dirty="0"/>
              <a:t> يعرف الموضوع بشكل عام قبل الدخول في التفاصيل</a:t>
            </a:r>
          </a:p>
          <a:p>
            <a:pPr marL="391077" indent="-391077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ar-SA" sz="2700" dirty="0">
                <a:solidFill>
                  <a:srgbClr val="FF0000"/>
                </a:solidFill>
              </a:rPr>
              <a:t>ضعيف في حفظ المعلومات </a:t>
            </a:r>
            <a:r>
              <a:rPr lang="ar-SA" sz="2700" dirty="0" err="1">
                <a:solidFill>
                  <a:srgbClr val="FF0000"/>
                </a:solidFill>
              </a:rPr>
              <a:t>الشفويه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956506" y="2316124"/>
            <a:ext cx="2732134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algn="r" rtl="1"/>
            <a:r>
              <a:rPr lang="ar-AE" sz="3600" b="1" dirty="0">
                <a:cs typeface="Simplified Arabic" pitchFamily="18" charset="-78"/>
              </a:rPr>
              <a:t>1- وجه عبوس 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136041" y="3189702"/>
            <a:ext cx="2552598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algn="r" rtl="1"/>
            <a:r>
              <a:rPr lang="ar-AE" sz="3600" b="1" dirty="0">
                <a:cs typeface="Simplified Arabic" pitchFamily="18" charset="-78"/>
              </a:rPr>
              <a:t>2- وجه حيادي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103981" y="3982752"/>
            <a:ext cx="2584658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algn="r" rtl="1"/>
            <a:r>
              <a:rPr lang="ar-AE" sz="3600" b="1" dirty="0">
                <a:cs typeface="Simplified Arabic" pitchFamily="18" charset="-78"/>
              </a:rPr>
              <a:t>3- وجه منبسط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6775038" y="2632992"/>
            <a:ext cx="1105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6775038" y="3506572"/>
            <a:ext cx="1105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6775038" y="4301371"/>
            <a:ext cx="1105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640409" y="2310871"/>
            <a:ext cx="4787619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/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يقول للجمهور: أنا لا أحبك !!</a:t>
            </a:r>
            <a:endParaRPr lang="en-US" sz="36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809276" y="3184451"/>
            <a:ext cx="4618753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/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لا أهتم بالجمهور مثقال ذرّة.</a:t>
            </a:r>
            <a:endParaRPr lang="en-US" sz="36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" y="3979251"/>
            <a:ext cx="6439162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/>
            <a:r>
              <a:rPr lang="ar-AE" sz="3600" b="1" dirty="0">
                <a:solidFill>
                  <a:srgbClr val="A50021"/>
                </a:solidFill>
                <a:cs typeface="Simplified Arabic" pitchFamily="18" charset="-78"/>
              </a:rPr>
              <a:t>يقول للجمهور: أنا أحبك وأنا سعيد هنا.</a:t>
            </a:r>
            <a:endParaRPr lang="en-US" sz="36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أنواع وجــوه </a:t>
            </a:r>
            <a:r>
              <a:rPr lang="ar-AE" sz="3600" b="1" dirty="0" err="1">
                <a:solidFill>
                  <a:schemeClr val="bg1"/>
                </a:solidFill>
                <a:latin typeface="Times New Roman" pitchFamily="18" charset="0"/>
              </a:rPr>
              <a:t>ال</a:t>
            </a:r>
            <a:r>
              <a:rPr lang="ar-IQ" sz="3600" b="1" dirty="0">
                <a:solidFill>
                  <a:schemeClr val="bg1"/>
                </a:solidFill>
                <a:latin typeface="Times New Roman" pitchFamily="18" charset="0"/>
              </a:rPr>
              <a:t>م</a:t>
            </a:r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حاضرين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08" grpId="0"/>
      <p:bldP spid="47109" grpId="0" animBg="1"/>
      <p:bldP spid="47110" grpId="0" animBg="1"/>
      <p:bldP spid="47111" grpId="0" animBg="1"/>
      <p:bldP spid="47112" grpId="0"/>
      <p:bldP spid="47113" grpId="0"/>
      <p:bldP spid="47114" grpId="0"/>
      <p:bldP spid="471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3361267"/>
            <a:ext cx="10688638" cy="29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6200" b="1" dirty="0">
                <a:solidFill>
                  <a:srgbClr val="000099"/>
                </a:solidFill>
                <a:cs typeface="Simplified Arabic" pitchFamily="18" charset="-78"/>
              </a:rPr>
              <a:t>لا بد للمحاضر من مراعاة التوقف في الحديث عن مواضع مناسبة ليهيئ ذهن السامع ويحافظ على ترابط الأفكار</a:t>
            </a:r>
            <a:endParaRPr lang="en-US" sz="62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pic>
        <p:nvPicPr>
          <p:cNvPr id="48131" name="Picture 3" descr="S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024" y="127799"/>
            <a:ext cx="3206591" cy="15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3575869" y="2148061"/>
            <a:ext cx="3368034" cy="793048"/>
          </a:xfrm>
          <a:prstGeom prst="rect">
            <a:avLst/>
          </a:prstGeom>
        </p:spPr>
        <p:txBody>
          <a:bodyPr wrap="none" lIns="104287" tIns="52144" rIns="104287" bIns="5214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IQ" sz="41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قـــف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268855"/>
            <a:ext cx="10393588" cy="315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1- تساعدك على التركيز في المحاضرة.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2- تساعدك في السيطرة على الحضور.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3- تساعدك على جمع شتات أفكارك.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4- وتذكّر أن الوقفات لن تنسيك ما قلت ...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فــوائــد الوقفــــــات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  <p:bldP spid="4915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10688638" cy="67225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ar-SA"/>
          </a:p>
        </p:txBody>
      </p:sp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1848244" y="441167"/>
            <a:ext cx="6858543" cy="1111669"/>
          </a:xfrm>
          <a:prstGeom prst="rect">
            <a:avLst/>
          </a:prstGeom>
        </p:spPr>
        <p:txBody>
          <a:bodyPr wrap="none" lIns="104287" tIns="52144" rIns="104287" bIns="5214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IQ" sz="4100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ولكن كيف؟.. ومتى أقف؟؟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6253596" y="1951987"/>
            <a:ext cx="3366179" cy="79304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</a:rPr>
              <a:t>بعد البدء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1202472" y="1950235"/>
            <a:ext cx="3366179" cy="79304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</a:rPr>
              <a:t>قبل الكلام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6253596" y="2902594"/>
            <a:ext cx="3366179" cy="79304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</a:rPr>
              <a:t>قبل أن تسأل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1202472" y="2902594"/>
            <a:ext cx="3366179" cy="79304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</a:rPr>
              <a:t>قبل البند الجديد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6253596" y="3856705"/>
            <a:ext cx="3366179" cy="79304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</a:rPr>
              <a:t>عند حدوث أي إزعاج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1202472" y="3856705"/>
            <a:ext cx="3366179" cy="79304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</a:rPr>
              <a:t>عند التصفيق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6253596" y="4810813"/>
            <a:ext cx="3366179" cy="79304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</a:rPr>
              <a:t>قبل فترة الاستراحة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1202472" y="4809064"/>
            <a:ext cx="3366179" cy="79304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</a:rPr>
              <a:t>بعد الكلمة الأخيرة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3642674" y="5761422"/>
            <a:ext cx="3366179" cy="79304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</a:rPr>
              <a:t>وقبل قولك ( شكراً )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50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92" decel="100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92" decel="100000"/>
                                        <p:tgtEl>
                                          <p:spTgt spid="501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92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92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2" decel="100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92" decel="100000"/>
                                        <p:tgtEl>
                                          <p:spTgt spid="50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2" decel="100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92" decel="100000"/>
                                        <p:tgtEl>
                                          <p:spTgt spid="501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92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92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2" decel="100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2" decel="100000"/>
                                        <p:tgtEl>
                                          <p:spTgt spid="501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2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2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92" decel="100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92" decel="100000"/>
                                        <p:tgtEl>
                                          <p:spTgt spid="501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192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92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92" decel="100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92" decel="100000"/>
                                        <p:tgtEl>
                                          <p:spTgt spid="501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192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92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92" decel="100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92" decel="100000"/>
                                        <p:tgtEl>
                                          <p:spTgt spid="501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192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192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92" decel="100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192" decel="100000"/>
                                        <p:tgtEl>
                                          <p:spTgt spid="501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192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92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34432" y="2251349"/>
            <a:ext cx="10154206" cy="35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4100" b="1" dirty="0">
                <a:cs typeface="Simplified Arabic" pitchFamily="18" charset="-78"/>
              </a:rPr>
              <a:t> أن تجعل وقفاتك بالطول نفسه.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4100" b="1" dirty="0">
                <a:cs typeface="Simplified Arabic" pitchFamily="18" charset="-78"/>
              </a:rPr>
              <a:t> أن تجعلها طويلة </a:t>
            </a:r>
            <a:r>
              <a:rPr lang="ar-AE" sz="3600" b="1" dirty="0">
                <a:solidFill>
                  <a:srgbClr val="000099"/>
                </a:solidFill>
                <a:cs typeface="Simplified Arabic" pitchFamily="18" charset="-78"/>
              </a:rPr>
              <a:t>( تعكس التردد وعدم التحضير ).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4100" b="1" dirty="0">
                <a:cs typeface="Simplified Arabic" pitchFamily="18" charset="-78"/>
              </a:rPr>
              <a:t> أن تتوقف عن الحديث وسط الجملة.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AE" sz="4100" b="1" dirty="0">
                <a:cs typeface="Simplified Arabic" pitchFamily="18" charset="-78"/>
              </a:rPr>
              <a:t> أن تتوقف طويلاً ضمن الفكرة الواحدة.</a:t>
            </a:r>
            <a:endParaRPr lang="en-US" sz="4100" b="1" dirty="0">
              <a:cs typeface="Simplified Arabic" pitchFamily="18" charset="-78"/>
            </a:endParaRP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2549686" y="672254"/>
            <a:ext cx="5555865" cy="794800"/>
          </a:xfrm>
          <a:prstGeom prst="rect">
            <a:avLst/>
          </a:prstGeom>
        </p:spPr>
        <p:txBody>
          <a:bodyPr wrap="none" lIns="104287" tIns="52144" rIns="104287" bIns="5214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IQ" sz="4100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ولكن احذر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5120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840317"/>
            <a:ext cx="10688638" cy="87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ctr" rtl="1">
              <a:defRPr/>
            </a:pPr>
            <a:r>
              <a:rPr lang="ar-AE" sz="5000" b="1" u="sng" dirty="0">
                <a:solidFill>
                  <a:srgbClr val="990000"/>
                </a:solidFill>
                <a:latin typeface="Arial" charset="0"/>
                <a:cs typeface="Simplified Arabic" pitchFamily="2" charset="-78"/>
              </a:rPr>
              <a:t>فوائد السؤال ... لماذا نسأل؟؟</a:t>
            </a:r>
            <a:endParaRPr lang="en-US" sz="5000" b="1" u="sng" dirty="0">
              <a:solidFill>
                <a:srgbClr val="99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4432" y="2083285"/>
            <a:ext cx="10066990" cy="398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1- تشجيع الحضور على المشاركة.</a:t>
            </a:r>
            <a:endParaRPr lang="en-US" sz="3600" b="1" dirty="0">
              <a:cs typeface="Simplified Arabic" pitchFamily="18" charset="-78"/>
            </a:endParaRP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2- تقييم تحضير المتدربين لواجباتهم.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3- تنمية مهارات التفكير.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4- المراجعة والتلخيص.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5- التأكد من وصول المعلومة.</a:t>
            </a:r>
            <a:endParaRPr lang="en-US" sz="3600" b="1" dirty="0"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840317"/>
            <a:ext cx="10688638" cy="87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ctr" rtl="1">
              <a:defRPr/>
            </a:pPr>
            <a:r>
              <a:rPr lang="ar-AE" sz="5000" b="1" u="sng" dirty="0">
                <a:solidFill>
                  <a:srgbClr val="990000"/>
                </a:solidFill>
                <a:latin typeface="Arial" charset="0"/>
                <a:cs typeface="Simplified Arabic" pitchFamily="2" charset="-78"/>
              </a:rPr>
              <a:t>فوائد السؤال ... لماذا نسأل؟؟</a:t>
            </a:r>
            <a:endParaRPr lang="en-US" sz="5000" b="1" u="sng" dirty="0">
              <a:solidFill>
                <a:srgbClr val="99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34432" y="2083285"/>
            <a:ext cx="10066990" cy="315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6- تنمية حب الاستطلاع والتعلّم الذاتي.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7- كسر الحاجز النفسي 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( </a:t>
            </a:r>
            <a:r>
              <a:rPr lang="en-US" sz="3200" b="1" dirty="0">
                <a:solidFill>
                  <a:srgbClr val="000099"/>
                </a:solidFill>
                <a:cs typeface="Simplified Arabic" pitchFamily="18" charset="-78"/>
              </a:rPr>
              <a:t>Ice Breaking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 ).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8- السيطرة على الحضور.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9- لفت أنظار المشاركين.</a:t>
            </a:r>
            <a:endParaRPr lang="en-US" sz="3600" b="1" dirty="0"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 rtl="1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خصائص الأسئلة الجيدة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1932729"/>
            <a:ext cx="10688638" cy="502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200" b="1" dirty="0">
                <a:cs typeface="Simplified Arabic" pitchFamily="18" charset="-78"/>
              </a:rPr>
              <a:t> المباشرة وبساطة اللغة.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200" b="1" dirty="0">
                <a:cs typeface="Simplified Arabic" pitchFamily="18" charset="-78"/>
              </a:rPr>
              <a:t> وضوح ودقة المعنى.</a:t>
            </a:r>
            <a:endParaRPr lang="ar-AE" sz="2700" b="1" dirty="0">
              <a:solidFill>
                <a:srgbClr val="000099"/>
              </a:solidFill>
              <a:cs typeface="Simplified Arabic" pitchFamily="18" charset="-78"/>
            </a:endParaRP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200" b="1" dirty="0">
                <a:cs typeface="Simplified Arabic" pitchFamily="18" charset="-78"/>
              </a:rPr>
              <a:t> التسلسل المنطقي.</a:t>
            </a:r>
            <a:endParaRPr lang="ar-AE" sz="2700" b="1" dirty="0">
              <a:solidFill>
                <a:srgbClr val="000099"/>
              </a:solidFill>
              <a:cs typeface="Simplified Arabic" pitchFamily="18" charset="-78"/>
            </a:endParaRP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200" b="1" dirty="0">
                <a:cs typeface="Simplified Arabic" pitchFamily="18" charset="-78"/>
              </a:rPr>
              <a:t> </a:t>
            </a:r>
            <a:r>
              <a:rPr lang="ar-AE" sz="3200" b="1" dirty="0" err="1">
                <a:cs typeface="Simplified Arabic" pitchFamily="18" charset="-78"/>
              </a:rPr>
              <a:t>مراعات</a:t>
            </a:r>
            <a:r>
              <a:rPr lang="ar-AE" sz="3200" b="1" dirty="0">
                <a:cs typeface="Simplified Arabic" pitchFamily="18" charset="-78"/>
              </a:rPr>
              <a:t> قدرات المتدرّبين.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200" b="1" dirty="0">
                <a:cs typeface="Simplified Arabic" pitchFamily="18" charset="-78"/>
              </a:rPr>
              <a:t> استثارة تفكير المتدرّبين.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200" b="1" dirty="0">
                <a:cs typeface="Simplified Arabic" pitchFamily="18" charset="-78"/>
              </a:rPr>
              <a:t> المحافظة على انتباه المتدرّبين.</a:t>
            </a:r>
          </a:p>
          <a:p>
            <a:pPr algn="r" rtl="1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Ø"/>
            </a:pPr>
            <a:r>
              <a:rPr lang="ar-AE" sz="3200" b="1" dirty="0">
                <a:cs typeface="Simplified Arabic" pitchFamily="18" charset="-78"/>
              </a:rPr>
              <a:t> التنوّع في الأسئلة والأسلوب </a:t>
            </a:r>
            <a:r>
              <a:rPr lang="ar-AE" sz="2700" b="1" dirty="0">
                <a:solidFill>
                  <a:srgbClr val="000099"/>
                </a:solidFill>
                <a:cs typeface="Simplified Arabic" pitchFamily="18" charset="-78"/>
              </a:rPr>
              <a:t>( أسئلة شفوية وتمارين ).</a:t>
            </a:r>
            <a:endParaRPr lang="en-US" sz="27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672160" y="252095"/>
            <a:ext cx="5344319" cy="7965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1" anchor="ctr"/>
          <a:lstStyle/>
          <a:p>
            <a:pPr algn="ctr" rtl="1"/>
            <a:r>
              <a:rPr lang="ar-IQ" sz="5700" dirty="0" smtClean="0">
                <a:solidFill>
                  <a:srgbClr val="002060"/>
                </a:solidFill>
              </a:rPr>
              <a:t>قواعد الدورة</a:t>
            </a:r>
            <a:r>
              <a:rPr lang="ar-EG" sz="5700" dirty="0" smtClean="0">
                <a:solidFill>
                  <a:srgbClr val="002060"/>
                </a:solidFill>
              </a:rPr>
              <a:t> </a:t>
            </a:r>
            <a:endParaRPr lang="ar-EG" sz="5700" dirty="0">
              <a:solidFill>
                <a:srgbClr val="002060"/>
              </a:solidFill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7740390" y="1375888"/>
            <a:ext cx="2770104" cy="737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lIns="104287" tIns="52144" rIns="104287" bIns="52144" anchor="ctr"/>
          <a:lstStyle/>
          <a:p>
            <a:pPr algn="ctr"/>
            <a:r>
              <a:rPr lang="ar-EG" sz="2700" b="1" dirty="0" smtClean="0">
                <a:latin typeface="Verdana" panose="020B0604030504040204" pitchFamily="34" charset="0"/>
                <a:ea typeface="HY헤드라인M" pitchFamily="2" charset="-127"/>
              </a:rPr>
              <a:t>الابتسامة طوال الوقت </a:t>
            </a:r>
            <a:endParaRPr lang="ar-SA" sz="27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2306999" y="1375888"/>
            <a:ext cx="2770104" cy="737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lIns="104287" tIns="52144" rIns="104287" bIns="52144" anchor="ctr"/>
          <a:lstStyle/>
          <a:p>
            <a:pPr algn="ctr"/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الحضور والانصراف</a:t>
            </a:r>
          </a:p>
          <a:p>
            <a:pPr algn="ctr"/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 في الوقت المحدد</a:t>
            </a:r>
            <a:endParaRPr lang="ar-SA" sz="27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7728315" y="2604071"/>
            <a:ext cx="2770104" cy="737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lIns="104287" tIns="52144" rIns="104287" bIns="52144" anchor="ctr"/>
          <a:lstStyle/>
          <a:p>
            <a:pPr algn="ctr" rtl="1"/>
            <a:r>
              <a:rPr lang="ar-EG" sz="2700" b="1" dirty="0" smtClean="0">
                <a:latin typeface="Verdana" panose="020B0604030504040204" pitchFamily="34" charset="0"/>
                <a:ea typeface="HY헤드라인M" pitchFamily="2" charset="-127"/>
              </a:rPr>
              <a:t>تقبل جميع </a:t>
            </a:r>
          </a:p>
          <a:p>
            <a:pPr algn="ctr" rtl="1"/>
            <a:r>
              <a:rPr lang="ar-EG" sz="2700" b="1" dirty="0" smtClean="0">
                <a:latin typeface="Verdana" panose="020B0604030504040204" pitchFamily="34" charset="0"/>
                <a:ea typeface="HY헤드라인M" pitchFamily="2" charset="-127"/>
              </a:rPr>
              <a:t>الآراء </a:t>
            </a:r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بصدر رحب</a:t>
            </a:r>
            <a:endParaRPr lang="ar-SA" sz="27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2294924" y="2604071"/>
            <a:ext cx="2770104" cy="737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lIns="104287" tIns="52144" rIns="104287" bIns="52144" anchor="ctr"/>
          <a:lstStyle/>
          <a:p>
            <a:pPr algn="ctr"/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التفاعل مع المجموعة</a:t>
            </a:r>
            <a:endParaRPr lang="ar-SA" sz="27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7716240" y="3832253"/>
            <a:ext cx="2770104" cy="737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lIns="104287" tIns="52144" rIns="104287" bIns="52144" anchor="ctr"/>
          <a:lstStyle/>
          <a:p>
            <a:pPr algn="ctr"/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المحمول مغلق </a:t>
            </a:r>
            <a:endParaRPr lang="ar-SA" sz="27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2282849" y="3832253"/>
            <a:ext cx="2770104" cy="737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lIns="104287" tIns="52144" rIns="104287" bIns="52144" anchor="ctr"/>
          <a:lstStyle/>
          <a:p>
            <a:pPr algn="ctr"/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تنفيذ جميع التمارين</a:t>
            </a:r>
            <a:endParaRPr lang="ar-SA" sz="27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7704165" y="5060435"/>
            <a:ext cx="2770104" cy="737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lIns="104287" tIns="52144" rIns="104287" bIns="52144" anchor="ctr"/>
          <a:lstStyle/>
          <a:p>
            <a:pPr algn="ctr"/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المحافظة على الانظباط </a:t>
            </a:r>
            <a:endParaRPr lang="ar-SA" sz="27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2270774" y="5060435"/>
            <a:ext cx="2770104" cy="737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lIns="104287" tIns="52144" rIns="104287" bIns="52144" anchor="ctr"/>
          <a:lstStyle/>
          <a:p>
            <a:pPr algn="ctr"/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تقبل قرارات المدرب </a:t>
            </a:r>
            <a:endParaRPr lang="ar-SA" sz="27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7692090" y="6288618"/>
            <a:ext cx="2770104" cy="737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lIns="104287" tIns="52144" rIns="104287" bIns="52144" anchor="ctr"/>
          <a:lstStyle/>
          <a:p>
            <a:pPr algn="ctr"/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حسن الظن </a:t>
            </a:r>
            <a:endParaRPr lang="ar-EG" sz="2700" b="1" dirty="0" smtClean="0">
              <a:latin typeface="Verdana" panose="020B0604030504040204" pitchFamily="34" charset="0"/>
              <a:ea typeface="HY헤드라인M" pitchFamily="2" charset="-127"/>
            </a:endParaRPr>
          </a:p>
          <a:p>
            <a:pPr algn="ctr"/>
            <a:r>
              <a:rPr lang="ar-EG" sz="2700" b="1" dirty="0" smtClean="0">
                <a:latin typeface="Verdana" panose="020B0604030504040204" pitchFamily="34" charset="0"/>
                <a:ea typeface="HY헤드라인M" pitchFamily="2" charset="-127"/>
              </a:rPr>
              <a:t>والثقة </a:t>
            </a:r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المتبادلة</a:t>
            </a:r>
            <a:endParaRPr lang="ar-SA" sz="27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2258699" y="6288618"/>
            <a:ext cx="2770104" cy="737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lIns="104287" tIns="52144" rIns="104287" bIns="52144" anchor="ctr"/>
          <a:lstStyle/>
          <a:p>
            <a:pPr algn="ctr"/>
            <a:r>
              <a:rPr lang="ar-EG" sz="2700" b="1" dirty="0">
                <a:latin typeface="Verdana" panose="020B0604030504040204" pitchFamily="34" charset="0"/>
                <a:ea typeface="HY헤드라인M" pitchFamily="2" charset="-127"/>
              </a:rPr>
              <a:t>الحب بين المجموعات</a:t>
            </a:r>
            <a:endParaRPr lang="ar-SA" sz="27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pic>
        <p:nvPicPr>
          <p:cNvPr id="53" name="Picture 2" descr="F:\دينى\work\صور\kid-s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6353" y="1008380"/>
            <a:ext cx="1522967" cy="1420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473" y="924349"/>
            <a:ext cx="1241327" cy="142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F:\دينى\work\صور\ثقافة-الحوار-من-أجل-سورية-افضل-297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6353" y="2268855"/>
            <a:ext cx="1436666" cy="142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F:\دينى\work\صور\اختلاف مشارب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230" y="2184824"/>
            <a:ext cx="1294186" cy="142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039" y="3529330"/>
            <a:ext cx="1336080" cy="142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F:\دينى\work\صور\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76" y="3445299"/>
            <a:ext cx="1514224" cy="142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F:\دينى\work\صور\imagت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214" y="4747789"/>
            <a:ext cx="1350816" cy="142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F:\دينى\work\صور\84848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230" y="4705773"/>
            <a:ext cx="1294186" cy="1470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F:\دينى\work\صور\zan 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651" y="5945849"/>
            <a:ext cx="1336080" cy="1280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F:\دينى\work\صور\Love-Is-Love_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715" y="5945849"/>
            <a:ext cx="1222287" cy="1285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86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0742C-F444-4EFF-9071-FA59B3CA4001}" type="slidenum">
              <a:rPr lang="ar-EG"/>
              <a:pPr>
                <a:defRPr/>
              </a:pPr>
              <a:t>60</a:t>
            </a:fld>
            <a:endParaRPr lang="en-US"/>
          </a:p>
        </p:txBody>
      </p:sp>
      <p:sp>
        <p:nvSpPr>
          <p:cNvPr id="2522114" name="AutoShape 2"/>
          <p:cNvSpPr>
            <a:spLocks noChangeArrowheads="1"/>
          </p:cNvSpPr>
          <p:nvPr/>
        </p:nvSpPr>
        <p:spPr bwMode="auto">
          <a:xfrm>
            <a:off x="6791738" y="2044770"/>
            <a:ext cx="2471748" cy="64424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400" b="1" dirty="0">
                <a:cs typeface="Simplified Arabic" pitchFamily="18" charset="-78"/>
              </a:rPr>
              <a:t>إعداد السؤال</a:t>
            </a:r>
            <a:endParaRPr lang="en-US" sz="3400" b="1" dirty="0">
              <a:cs typeface="Simplified Arabic" pitchFamily="18" charset="-78"/>
            </a:endParaRPr>
          </a:p>
        </p:txBody>
      </p:sp>
      <p:sp>
        <p:nvSpPr>
          <p:cNvPr id="2522115" name="Line 3"/>
          <p:cNvSpPr>
            <a:spLocks noChangeShapeType="1"/>
          </p:cNvSpPr>
          <p:nvPr/>
        </p:nvSpPr>
        <p:spPr bwMode="auto">
          <a:xfrm flipH="1">
            <a:off x="5626381" y="2352887"/>
            <a:ext cx="11430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522116" name="AutoShape 4"/>
          <p:cNvSpPr>
            <a:spLocks noChangeArrowheads="1"/>
          </p:cNvSpPr>
          <p:nvPr/>
        </p:nvSpPr>
        <p:spPr bwMode="auto">
          <a:xfrm>
            <a:off x="3139787" y="2044770"/>
            <a:ext cx="2471748" cy="64424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400" b="1" dirty="0">
                <a:cs typeface="Simplified Arabic" pitchFamily="18" charset="-78"/>
              </a:rPr>
              <a:t>طرح السؤال</a:t>
            </a:r>
            <a:endParaRPr lang="en-US" sz="3400" b="1" dirty="0">
              <a:cs typeface="Simplified Arabic" pitchFamily="18" charset="-78"/>
            </a:endParaRPr>
          </a:p>
        </p:txBody>
      </p:sp>
      <p:sp>
        <p:nvSpPr>
          <p:cNvPr id="2522117" name="AutoShape 5"/>
          <p:cNvSpPr>
            <a:spLocks noChangeArrowheads="1"/>
          </p:cNvSpPr>
          <p:nvPr/>
        </p:nvSpPr>
        <p:spPr bwMode="auto">
          <a:xfrm>
            <a:off x="3139787" y="3053150"/>
            <a:ext cx="2471748" cy="64424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400" b="1" dirty="0">
                <a:cs typeface="Simplified Arabic" pitchFamily="18" charset="-78"/>
              </a:rPr>
              <a:t>الوقفة</a:t>
            </a:r>
            <a:endParaRPr lang="en-US" sz="3400" b="1" dirty="0">
              <a:cs typeface="Simplified Arabic" pitchFamily="18" charset="-78"/>
            </a:endParaRPr>
          </a:p>
        </p:txBody>
      </p:sp>
      <p:sp>
        <p:nvSpPr>
          <p:cNvPr id="2522118" name="AutoShape 6"/>
          <p:cNvSpPr>
            <a:spLocks noChangeArrowheads="1"/>
          </p:cNvSpPr>
          <p:nvPr/>
        </p:nvSpPr>
        <p:spPr bwMode="auto">
          <a:xfrm>
            <a:off x="1692368" y="4061530"/>
            <a:ext cx="5344319" cy="64424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400" b="1" dirty="0">
                <a:cs typeface="Simplified Arabic" pitchFamily="18" charset="-78"/>
              </a:rPr>
              <a:t>طلب الإجابة ( سؤال غير مباشر )</a:t>
            </a:r>
            <a:endParaRPr lang="en-US" sz="3400" b="1" dirty="0">
              <a:cs typeface="Simplified Arabic" pitchFamily="18" charset="-78"/>
            </a:endParaRPr>
          </a:p>
        </p:txBody>
      </p:sp>
      <p:sp>
        <p:nvSpPr>
          <p:cNvPr id="2522119" name="Line 7"/>
          <p:cNvSpPr>
            <a:spLocks noChangeShapeType="1"/>
          </p:cNvSpPr>
          <p:nvPr/>
        </p:nvSpPr>
        <p:spPr bwMode="auto">
          <a:xfrm>
            <a:off x="4364527" y="2704770"/>
            <a:ext cx="0" cy="3203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522120" name="Line 8"/>
          <p:cNvSpPr>
            <a:spLocks noChangeShapeType="1"/>
          </p:cNvSpPr>
          <p:nvPr/>
        </p:nvSpPr>
        <p:spPr bwMode="auto">
          <a:xfrm>
            <a:off x="4364527" y="3713150"/>
            <a:ext cx="0" cy="3203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522121" name="AutoShape 9"/>
          <p:cNvSpPr>
            <a:spLocks noChangeArrowheads="1"/>
          </p:cNvSpPr>
          <p:nvPr/>
        </p:nvSpPr>
        <p:spPr bwMode="auto">
          <a:xfrm>
            <a:off x="1336080" y="5041900"/>
            <a:ext cx="6056895" cy="64424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400" b="1" dirty="0">
                <a:cs typeface="Simplified Arabic" pitchFamily="18" charset="-78"/>
              </a:rPr>
              <a:t>الاستماع للإجابة ( الصحيحة والخاطئة )</a:t>
            </a:r>
            <a:endParaRPr lang="en-US" sz="3400" b="1" dirty="0">
              <a:cs typeface="Simplified Arabic" pitchFamily="18" charset="-78"/>
            </a:endParaRPr>
          </a:p>
        </p:txBody>
      </p:sp>
      <p:sp>
        <p:nvSpPr>
          <p:cNvPr id="2522122" name="AutoShape 10"/>
          <p:cNvSpPr>
            <a:spLocks noChangeArrowheads="1"/>
          </p:cNvSpPr>
          <p:nvPr/>
        </p:nvSpPr>
        <p:spPr bwMode="auto">
          <a:xfrm>
            <a:off x="2494016" y="6050280"/>
            <a:ext cx="3741023" cy="64424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400" b="1" dirty="0">
                <a:cs typeface="Simplified Arabic" pitchFamily="18" charset="-78"/>
              </a:rPr>
              <a:t>التعقيب على الإجابات</a:t>
            </a:r>
            <a:endParaRPr lang="en-US" sz="3400" b="1" dirty="0">
              <a:cs typeface="Simplified Arabic" pitchFamily="18" charset="-78"/>
            </a:endParaRPr>
          </a:p>
        </p:txBody>
      </p:sp>
      <p:sp>
        <p:nvSpPr>
          <p:cNvPr id="2522123" name="Line 11"/>
          <p:cNvSpPr>
            <a:spLocks noChangeShapeType="1"/>
          </p:cNvSpPr>
          <p:nvPr/>
        </p:nvSpPr>
        <p:spPr bwMode="auto">
          <a:xfrm>
            <a:off x="4364527" y="4705774"/>
            <a:ext cx="0" cy="3203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522124" name="Line 12"/>
          <p:cNvSpPr>
            <a:spLocks noChangeShapeType="1"/>
          </p:cNvSpPr>
          <p:nvPr/>
        </p:nvSpPr>
        <p:spPr bwMode="auto">
          <a:xfrm>
            <a:off x="4364527" y="5714153"/>
            <a:ext cx="0" cy="33612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2522125" name="Rectangle 13"/>
          <p:cNvSpPr>
            <a:spLocks noChangeArrowheads="1"/>
          </p:cNvSpPr>
          <p:nvPr/>
        </p:nvSpPr>
        <p:spPr bwMode="auto">
          <a:xfrm>
            <a:off x="2137728" y="756285"/>
            <a:ext cx="6413183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مراحل استخدام أسلوب الأسئلة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2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252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52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252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52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252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52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500"/>
                                        <p:tgtEl>
                                          <p:spTgt spid="252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52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500"/>
                                        <p:tgtEl>
                                          <p:spTgt spid="252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52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500"/>
                                        <p:tgtEl>
                                          <p:spTgt spid="252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114" grpId="0" animBg="1"/>
      <p:bldP spid="2522115" grpId="0" animBg="1"/>
      <p:bldP spid="2522116" grpId="0" animBg="1"/>
      <p:bldP spid="2522117" grpId="0" animBg="1"/>
      <p:bldP spid="2522118" grpId="0" animBg="1"/>
      <p:bldP spid="2522119" grpId="0" animBg="1"/>
      <p:bldP spid="2522120" grpId="0" animBg="1"/>
      <p:bldP spid="2522121" grpId="0" animBg="1"/>
      <p:bldP spid="2522122" grpId="0" animBg="1"/>
      <p:bldP spid="2522123" grpId="0" animBg="1"/>
      <p:bldP spid="2522124" grpId="0" animBg="1"/>
      <p:bldP spid="25221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FA38-5DF4-4F4F-B45B-C1E5847E6BD6}" type="slidenum">
              <a:rPr lang="ar-EG"/>
              <a:pPr>
                <a:defRPr/>
              </a:pPr>
              <a:t>61</a:t>
            </a:fld>
            <a:endParaRPr lang="en-US"/>
          </a:p>
        </p:txBody>
      </p:sp>
      <p:sp>
        <p:nvSpPr>
          <p:cNvPr id="2520066" name="Text Box 2"/>
          <p:cNvSpPr txBox="1">
            <a:spLocks noChangeArrowheads="1"/>
          </p:cNvSpPr>
          <p:nvPr/>
        </p:nvSpPr>
        <p:spPr bwMode="auto">
          <a:xfrm>
            <a:off x="-584535" y="2048273"/>
            <a:ext cx="10688639" cy="48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v"/>
            </a:pPr>
            <a:r>
              <a:rPr lang="ar-AE" sz="3600" b="1" dirty="0">
                <a:cs typeface="Simplified Arabic" pitchFamily="18" charset="-78"/>
              </a:rPr>
              <a:t> الأسئلة المباشرة في بدايات المحاضرة.</a:t>
            </a:r>
          </a:p>
          <a:p>
            <a:pPr algn="r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v"/>
            </a:pPr>
            <a:r>
              <a:rPr lang="ar-AE" sz="3600" b="1" dirty="0">
                <a:cs typeface="Simplified Arabic" pitchFamily="18" charset="-78"/>
              </a:rPr>
              <a:t> الأسئلة التي تسأل عن العرق والأصل 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( محرجة نوعا ما ).</a:t>
            </a:r>
          </a:p>
          <a:p>
            <a:pPr algn="r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v"/>
            </a:pPr>
            <a:r>
              <a:rPr lang="ar-AE" sz="3600" b="1" dirty="0">
                <a:cs typeface="Simplified Arabic" pitchFamily="18" charset="-78"/>
              </a:rPr>
              <a:t> عن العمر </a:t>
            </a:r>
            <a:r>
              <a:rPr lang="ar-AE" sz="3200" b="1" dirty="0">
                <a:solidFill>
                  <a:srgbClr val="000099"/>
                </a:solidFill>
                <a:cs typeface="Simplified Arabic" pitchFamily="18" charset="-78"/>
              </a:rPr>
              <a:t>( خاصة للنساء ).</a:t>
            </a:r>
          </a:p>
          <a:p>
            <a:pPr algn="r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v"/>
            </a:pPr>
            <a:r>
              <a:rPr lang="ar-AE" sz="3600" b="1" dirty="0">
                <a:cs typeface="Simplified Arabic" pitchFamily="18" charset="-78"/>
              </a:rPr>
              <a:t> عن الحالة الاجتماعية.</a:t>
            </a:r>
          </a:p>
          <a:p>
            <a:pPr algn="r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v"/>
            </a:pPr>
            <a:r>
              <a:rPr lang="ar-AE" sz="3600" b="1" dirty="0">
                <a:cs typeface="Simplified Arabic" pitchFamily="18" charset="-78"/>
              </a:rPr>
              <a:t> التف</a:t>
            </a:r>
            <a:r>
              <a:rPr lang="ar-SA" sz="3600" b="1" dirty="0">
                <a:cs typeface="Simplified Arabic" pitchFamily="18" charset="-78"/>
              </a:rPr>
              <a:t>ا</a:t>
            </a:r>
            <a:r>
              <a:rPr lang="ar-AE" sz="3600" b="1" dirty="0" err="1">
                <a:cs typeface="Simplified Arabic" pitchFamily="18" charset="-78"/>
              </a:rPr>
              <a:t>صيل</a:t>
            </a:r>
            <a:r>
              <a:rPr lang="ar-AE" sz="3600" b="1" dirty="0">
                <a:cs typeface="Simplified Arabic" pitchFamily="18" charset="-78"/>
              </a:rPr>
              <a:t> الشخصية.</a:t>
            </a:r>
          </a:p>
          <a:p>
            <a:pPr algn="r">
              <a:spcBef>
                <a:spcPct val="50000"/>
              </a:spcBef>
              <a:buClr>
                <a:srgbClr val="3366FF"/>
              </a:buClr>
              <a:buSzPct val="70000"/>
              <a:buFont typeface="Wingdings" pitchFamily="2" charset="2"/>
              <a:buChar char="v"/>
            </a:pPr>
            <a:r>
              <a:rPr lang="ar-AE" sz="3600" b="1" dirty="0">
                <a:cs typeface="Simplified Arabic" pitchFamily="18" charset="-78"/>
              </a:rPr>
              <a:t> الأسئلة التي تدور حول المدرّب.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2520067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600" b="1" dirty="0">
                <a:solidFill>
                  <a:schemeClr val="bg1"/>
                </a:solidFill>
                <a:latin typeface="Times New Roman" pitchFamily="18" charset="0"/>
              </a:rPr>
              <a:t>أسئلة يجب تجنبها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52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2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2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2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2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2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2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0066" grpId="0" build="p"/>
      <p:bldP spid="252006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10688638" cy="756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ar-IQ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2061646" y="605729"/>
            <a:ext cx="6648852" cy="1111669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3200" b="1" dirty="0">
                <a:solidFill>
                  <a:srgbClr val="800000"/>
                </a:solidFill>
              </a:rPr>
              <a:t>أهمية وسائل </a:t>
            </a:r>
            <a:r>
              <a:rPr lang="ar-AE" sz="3200" b="1" dirty="0" err="1">
                <a:solidFill>
                  <a:srgbClr val="800000"/>
                </a:solidFill>
              </a:rPr>
              <a:t>الايضاح</a:t>
            </a:r>
            <a:endParaRPr lang="ar-AE" sz="3200" b="1" dirty="0">
              <a:solidFill>
                <a:srgbClr val="800000"/>
              </a:solidFill>
            </a:endParaRPr>
          </a:p>
          <a:p>
            <a:pPr algn="ctr"/>
            <a:r>
              <a:rPr lang="ar-AE" b="1" dirty="0">
                <a:solidFill>
                  <a:srgbClr val="800000"/>
                </a:solidFill>
              </a:rPr>
              <a:t>(السبورة, الشاشة, الفيديو, الشفافيات..)</a:t>
            </a:r>
            <a:r>
              <a:rPr lang="ar-AE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6186792" y="2274108"/>
            <a:ext cx="4208651" cy="79304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2700" b="1" dirty="0"/>
              <a:t>تفرز المعلومات المعطاة</a:t>
            </a:r>
            <a:endParaRPr lang="en-US" sz="2700" b="1" dirty="0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93195" y="2274108"/>
            <a:ext cx="4208651" cy="79304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2700" b="1" dirty="0"/>
              <a:t>تبسط النقاط الصعبة</a:t>
            </a:r>
            <a:endParaRPr lang="en-US" sz="2700" b="1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186792" y="3147686"/>
            <a:ext cx="4208651" cy="79304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2700" b="1" dirty="0"/>
              <a:t>تجسد الأشياء التي يصعب</a:t>
            </a:r>
          </a:p>
          <a:p>
            <a:pPr algn="ctr"/>
            <a:r>
              <a:rPr lang="ar-AE" sz="2700" b="1" dirty="0"/>
              <a:t>تصويرها</a:t>
            </a:r>
            <a:endParaRPr lang="en-US" sz="2700" b="1" dirty="0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93195" y="3147686"/>
            <a:ext cx="4208651" cy="79304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2700" b="1" dirty="0"/>
              <a:t>يمكن عمل مقارنات</a:t>
            </a:r>
            <a:endParaRPr lang="en-US" sz="2700" b="1" dirty="0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186792" y="4021267"/>
            <a:ext cx="4208651" cy="79304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2700" b="1" dirty="0"/>
              <a:t>تساهم في التذكر والفهم</a:t>
            </a:r>
            <a:endParaRPr lang="en-US" sz="2700" b="1" dirty="0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293195" y="4021267"/>
            <a:ext cx="4208651" cy="79304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2700" b="1" dirty="0"/>
              <a:t>تعرّف بالأمور الجديدة</a:t>
            </a:r>
            <a:endParaRPr lang="en-US" sz="2700" b="1" dirty="0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186792" y="4894845"/>
            <a:ext cx="4208651" cy="79304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2700" b="1" dirty="0"/>
              <a:t>تساعد على تسلسل الحديث</a:t>
            </a:r>
          </a:p>
          <a:p>
            <a:pPr algn="ctr"/>
            <a:r>
              <a:rPr lang="ar-AE" sz="2700" b="1" dirty="0"/>
              <a:t>لدى المتحدث والجمهور</a:t>
            </a:r>
            <a:endParaRPr lang="en-US" sz="2700" b="1" dirty="0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293195" y="4894845"/>
            <a:ext cx="4208651" cy="79304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2700" b="1" dirty="0"/>
              <a:t>تقلل الوقت الذي تشرح</a:t>
            </a:r>
          </a:p>
          <a:p>
            <a:pPr algn="ctr"/>
            <a:r>
              <a:rPr lang="ar-AE" sz="2700" b="1" dirty="0"/>
              <a:t>فيه فكرة صعبة</a:t>
            </a:r>
            <a:endParaRPr lang="en-US" sz="2700" b="1" dirty="0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408860" y="5768425"/>
            <a:ext cx="4208651" cy="79304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287" tIns="52144" rIns="104287" bIns="52144" anchor="ctr"/>
          <a:lstStyle/>
          <a:p>
            <a:pPr algn="ctr"/>
            <a:r>
              <a:rPr lang="ar-AE" sz="2700" b="1" dirty="0"/>
              <a:t>تضفي التنوع على حديثك</a:t>
            </a:r>
            <a:endParaRPr 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0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3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30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0688638" cy="756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ar-IQ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135668" y="213580"/>
            <a:ext cx="8417302" cy="630238"/>
          </a:xfrm>
          <a:prstGeom prst="rect">
            <a:avLst/>
          </a:prstGeom>
        </p:spPr>
        <p:txBody>
          <a:bodyPr wrap="none" lIns="104287" tIns="52144" rIns="104287" bIns="5214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IQ" sz="41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نصائح للتعامل مع وسائل الإيضاح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49477" y="1081908"/>
            <a:ext cx="6439162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v"/>
            </a:pPr>
            <a:r>
              <a:rPr lang="ar-AE" sz="2700" b="1" dirty="0"/>
              <a:t> اجعل الوسيلة جذابة وجميلة ما استطعت.</a:t>
            </a:r>
            <a:endParaRPr lang="en-US" sz="2700" b="1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14224" y="1680633"/>
            <a:ext cx="9174414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v"/>
            </a:pPr>
            <a:r>
              <a:rPr lang="ar-AE" sz="2700" b="1" dirty="0"/>
              <a:t> قف بشكل جانبي لا يعيق النظر إلى الوسيلة ( تذكّر أين تقف ).</a:t>
            </a:r>
            <a:endParaRPr lang="en-US" sz="27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2286362"/>
            <a:ext cx="10688638" cy="9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v"/>
            </a:pPr>
            <a:r>
              <a:rPr lang="ar-AE" sz="2700" b="1" dirty="0"/>
              <a:t> اجعلها وسيلة إيضاح ولا تجعلها هي المحاضرة وأنت المساعد( لا تقرأ من الوسيلة باستمرار ).</a:t>
            </a:r>
            <a:endParaRPr lang="en-US" sz="2700" b="1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3277235"/>
            <a:ext cx="10688638" cy="9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v"/>
            </a:pPr>
            <a:r>
              <a:rPr lang="ar-AE" sz="2700" b="1" dirty="0"/>
              <a:t> ركّز نظرك على الجمهور وليس على الوسيلة لتعرف من ردود أفعالهم إن كانوا قد فهموا النقطة أم لا.</a:t>
            </a:r>
            <a:endParaRPr lang="en-US" sz="2700" b="1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4201583"/>
            <a:ext cx="10688638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v"/>
            </a:pPr>
            <a:r>
              <a:rPr lang="ar-AE" sz="2700" b="1" dirty="0"/>
              <a:t> لا تجعلها بديلاً لحديثك، فلا تكتب كل </a:t>
            </a:r>
            <a:r>
              <a:rPr lang="ar-AE" sz="2700" b="1" dirty="0" err="1"/>
              <a:t>شئ</a:t>
            </a:r>
            <a:r>
              <a:rPr lang="ar-AE" sz="2700" b="1" dirty="0"/>
              <a:t> فيها بل اكتب كلمات قليلة بحاجة لشرح.</a:t>
            </a:r>
            <a:endParaRPr lang="en-US" sz="2700" b="1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4789805"/>
            <a:ext cx="10688638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v"/>
            </a:pPr>
            <a:r>
              <a:rPr lang="ar-AE" sz="2700" b="1" dirty="0"/>
              <a:t> لا تنس جمهورك وأنت تعد الوسائل بل اخترها وصممها بحيث تراعي حاجتهم وحساسيتهم.</a:t>
            </a:r>
            <a:endParaRPr 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/>
      <p:bldP spid="3077" grpId="0"/>
      <p:bldP spid="3078" grpId="0"/>
      <p:bldP spid="3079" grpId="0"/>
      <p:bldP spid="3080" grpId="0"/>
      <p:bldP spid="308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801648" y="5139937"/>
            <a:ext cx="9352558" cy="11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pPr algn="r" rtl="1"/>
            <a:endParaRPr lang="ar-SA" sz="3600" b="1" dirty="0"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1764665"/>
            <a:ext cx="10688638" cy="478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latin typeface="Times New Roman" pitchFamily="18" charset="0"/>
                <a:cs typeface="Times New Roman" pitchFamily="18" charset="0"/>
              </a:rPr>
              <a:t> في دراسة لإحدى الجامعات الأمريكية زاد مستوى التعليم في حالة تغيير الكلمات بالمساعدات المرئية إلى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ar-AE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latin typeface="Times New Roman" pitchFamily="18" charset="0"/>
              </a:rPr>
              <a:t> وانخفضت نسبة الوقت اللازم لتوضيح فكرة إلى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40</a:t>
            </a:r>
            <a:r>
              <a:rPr lang="ar-AE" sz="3200" b="1" dirty="0">
                <a:solidFill>
                  <a:srgbClr val="000099"/>
                </a:solidFill>
                <a:latin typeface="Times New Roman" pitchFamily="18" charset="0"/>
              </a:rPr>
              <a:t>%.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latin typeface="Times New Roman" pitchFamily="18" charset="0"/>
              </a:rPr>
              <a:t> حين يستخدم المتحدّث كثيراً من الأرقام فإن المستمع في الغالب ينام.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latin typeface="Times New Roman" pitchFamily="18" charset="0"/>
              </a:rPr>
              <a:t> كي تجعل حديثك خالداً، لا تحتاج أن تجعله ممتداً للأبد </a:t>
            </a:r>
            <a:r>
              <a:rPr lang="ar-AE" sz="2700" b="1" dirty="0">
                <a:solidFill>
                  <a:srgbClr val="000099"/>
                </a:solidFill>
                <a:latin typeface="Times New Roman" pitchFamily="18" charset="0"/>
              </a:rPr>
              <a:t>( لا تقل كل ما تعرف ).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latin typeface="Times New Roman" pitchFamily="18" charset="0"/>
              </a:rPr>
              <a:t> لا تصرّح بكل ما تعرفه.</a:t>
            </a:r>
          </a:p>
          <a:p>
            <a:pPr algn="r" rtl="1">
              <a:spcBef>
                <a:spcPct val="50000"/>
              </a:spcBef>
              <a:buFontTx/>
              <a:buChar char="-"/>
            </a:pPr>
            <a:r>
              <a:rPr lang="ar-AE" sz="3200" b="1" dirty="0">
                <a:latin typeface="Times New Roman" pitchFamily="18" charset="0"/>
              </a:rPr>
              <a:t> إن الحديث العلني الجيد قصير وبسيط .. أما الحديث العلني العظيم فهو ...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0825" y="6134312"/>
            <a:ext cx="10688638" cy="10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/>
            <a:r>
              <a:rPr lang="ar-SA" sz="6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أقصر وأبسط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10688638" cy="67225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ar-SA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418343" y="101538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990000"/>
                </a:solidFill>
              </a:rPr>
              <a:t>نقطة رئيسية</a:t>
            </a:r>
            <a:r>
              <a:rPr lang="en-US" sz="2700" b="1" dirty="0">
                <a:solidFill>
                  <a:srgbClr val="990000"/>
                </a:solidFill>
              </a:rPr>
              <a:t> </a:t>
            </a:r>
            <a:r>
              <a:rPr lang="ar-AE" sz="2700" b="1" dirty="0">
                <a:solidFill>
                  <a:srgbClr val="990000"/>
                </a:solidFill>
              </a:rPr>
              <a:t>1</a:t>
            </a:r>
            <a:endParaRPr lang="en-US" sz="2700" b="1" dirty="0">
              <a:solidFill>
                <a:srgbClr val="9900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418343" y="577718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700" b="1" dirty="0">
                <a:solidFill>
                  <a:srgbClr val="000099"/>
                </a:solidFill>
              </a:rPr>
              <a:t>نقطة رئيسية 2</a:t>
            </a:r>
            <a:endParaRPr lang="en-US" sz="2700" b="1" dirty="0">
              <a:solidFill>
                <a:srgbClr val="000099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418343" y="1053897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700" b="1" dirty="0">
                <a:solidFill>
                  <a:srgbClr val="990000"/>
                </a:solidFill>
              </a:rPr>
              <a:t>نقطة فرعية 1أ</a:t>
            </a:r>
            <a:endParaRPr lang="en-US" sz="2700" b="1" dirty="0">
              <a:solidFill>
                <a:srgbClr val="990000"/>
              </a:solidFill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418343" y="1530077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990000"/>
                </a:solidFill>
              </a:rPr>
              <a:t>نقطة فرعية 1ب</a:t>
            </a:r>
            <a:endParaRPr lang="en-US" sz="2700" b="1" dirty="0">
              <a:solidFill>
                <a:srgbClr val="990000"/>
              </a:solidFill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418343" y="1927477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996633"/>
                </a:solidFill>
              </a:rPr>
              <a:t>نقطة رئيسية 3</a:t>
            </a:r>
            <a:endParaRPr lang="en-US" sz="2700" b="1" dirty="0">
              <a:solidFill>
                <a:srgbClr val="996633"/>
              </a:solidFill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418343" y="2403656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000099"/>
                </a:solidFill>
              </a:rPr>
              <a:t>نقطة فرعية 2أ</a:t>
            </a:r>
            <a:endParaRPr lang="en-US" sz="2700" b="1" dirty="0">
              <a:solidFill>
                <a:srgbClr val="000099"/>
              </a:solidFill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4418343" y="2879836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996633"/>
                </a:solidFill>
              </a:rPr>
              <a:t>نقطة فرعية 3أ</a:t>
            </a:r>
            <a:endParaRPr lang="en-US" sz="2700" b="1" dirty="0">
              <a:solidFill>
                <a:srgbClr val="996633"/>
              </a:solidFill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418343" y="3356015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006600"/>
                </a:solidFill>
              </a:rPr>
              <a:t>نقطة رئيسية 4</a:t>
            </a:r>
            <a:endParaRPr lang="en-US" sz="2700" b="1" dirty="0">
              <a:solidFill>
                <a:srgbClr val="006600"/>
              </a:solidFill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418343" y="3833945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990000"/>
                </a:solidFill>
              </a:rPr>
              <a:t>نقطة فرعية 1ج</a:t>
            </a:r>
            <a:endParaRPr lang="en-US" sz="2700" b="1" dirty="0">
              <a:solidFill>
                <a:srgbClr val="990000"/>
              </a:solidFill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4418343" y="4310124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000099"/>
                </a:solidFill>
              </a:rPr>
              <a:t>نقطة فرعية 2ب</a:t>
            </a:r>
            <a:endParaRPr lang="en-US" sz="2700" b="1" dirty="0">
              <a:solidFill>
                <a:srgbClr val="000099"/>
              </a:solidFill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418343" y="4786304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006600"/>
                </a:solidFill>
              </a:rPr>
              <a:t>نقطة فرعية 4أ</a:t>
            </a:r>
            <a:endParaRPr lang="en-US" sz="2700" b="1" dirty="0">
              <a:solidFill>
                <a:srgbClr val="006600"/>
              </a:solidFill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4418343" y="5290494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996633"/>
                </a:solidFill>
              </a:rPr>
              <a:t>نقطة فرعية 3ب</a:t>
            </a:r>
            <a:endParaRPr lang="en-US" sz="2700" b="1" dirty="0">
              <a:solidFill>
                <a:srgbClr val="996633"/>
              </a:solidFill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4418343" y="5819193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006600"/>
                </a:solidFill>
              </a:rPr>
              <a:t>نقطة فرعية 4ب</a:t>
            </a:r>
            <a:endParaRPr lang="en-US" sz="2700" b="1" dirty="0">
              <a:solidFill>
                <a:srgbClr val="006600"/>
              </a:solidFill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4418343" y="6295372"/>
            <a:ext cx="2525561" cy="5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2700" b="1" dirty="0">
                <a:solidFill>
                  <a:srgbClr val="996633"/>
                </a:solidFill>
              </a:rPr>
              <a:t>نقطة فرعية 3ج</a:t>
            </a:r>
            <a:endParaRPr lang="en-US" sz="2700" b="1" dirty="0">
              <a:solidFill>
                <a:srgbClr val="996633"/>
              </a:solidFill>
            </a:endParaRPr>
          </a:p>
        </p:txBody>
      </p:sp>
      <p:cxnSp>
        <p:nvCxnSpPr>
          <p:cNvPr id="64529" name="AutoShape 17"/>
          <p:cNvCxnSpPr>
            <a:cxnSpLocks noChangeShapeType="1"/>
          </p:cNvCxnSpPr>
          <p:nvPr/>
        </p:nvCxnSpPr>
        <p:spPr bwMode="auto">
          <a:xfrm rot="10800000" flipH="1" flipV="1">
            <a:off x="5008445" y="183820"/>
            <a:ext cx="1855" cy="1136178"/>
          </a:xfrm>
          <a:prstGeom prst="curvedConnector3">
            <a:avLst>
              <a:gd name="adj1" fmla="val -6740003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0" name="AutoShape 18"/>
          <p:cNvCxnSpPr>
            <a:cxnSpLocks noChangeShapeType="1"/>
          </p:cNvCxnSpPr>
          <p:nvPr/>
        </p:nvCxnSpPr>
        <p:spPr bwMode="auto">
          <a:xfrm rot="10800000" flipH="1" flipV="1">
            <a:off x="5008445" y="605728"/>
            <a:ext cx="1855" cy="2009757"/>
          </a:xfrm>
          <a:prstGeom prst="curvedConnector3">
            <a:avLst>
              <a:gd name="adj1" fmla="val -647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1" name="AutoShape 19"/>
          <p:cNvCxnSpPr>
            <a:cxnSpLocks noChangeShapeType="1"/>
          </p:cNvCxnSpPr>
          <p:nvPr/>
        </p:nvCxnSpPr>
        <p:spPr bwMode="auto">
          <a:xfrm rot="10800000" flipH="1" flipV="1">
            <a:off x="4921227" y="1319997"/>
            <a:ext cx="1856" cy="477931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2" name="AutoShape 20"/>
          <p:cNvCxnSpPr>
            <a:cxnSpLocks noChangeShapeType="1"/>
          </p:cNvCxnSpPr>
          <p:nvPr/>
        </p:nvCxnSpPr>
        <p:spPr bwMode="auto">
          <a:xfrm rot="10800000" flipH="1" flipV="1">
            <a:off x="4839578" y="1876707"/>
            <a:ext cx="1856" cy="2380897"/>
          </a:xfrm>
          <a:prstGeom prst="curvedConnector3">
            <a:avLst>
              <a:gd name="adj1" fmla="val -6740003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3" name="AutoShape 21"/>
          <p:cNvCxnSpPr>
            <a:cxnSpLocks noChangeShapeType="1"/>
          </p:cNvCxnSpPr>
          <p:nvPr/>
        </p:nvCxnSpPr>
        <p:spPr bwMode="auto">
          <a:xfrm rot="10800000" flipH="1" flipV="1">
            <a:off x="5006588" y="2114797"/>
            <a:ext cx="1856" cy="952359"/>
          </a:xfrm>
          <a:prstGeom prst="curvedConnector3">
            <a:avLst>
              <a:gd name="adj1" fmla="val -245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4" name="AutoShape 22"/>
          <p:cNvCxnSpPr>
            <a:cxnSpLocks noChangeShapeType="1"/>
          </p:cNvCxnSpPr>
          <p:nvPr/>
        </p:nvCxnSpPr>
        <p:spPr bwMode="auto">
          <a:xfrm rot="10800000" flipH="1" flipV="1">
            <a:off x="5006588" y="3464557"/>
            <a:ext cx="1856" cy="1605354"/>
          </a:xfrm>
          <a:prstGeom prst="curvedConnector3">
            <a:avLst>
              <a:gd name="adj1" fmla="val -6740003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5" name="AutoShape 23"/>
          <p:cNvCxnSpPr>
            <a:cxnSpLocks noChangeShapeType="1"/>
          </p:cNvCxnSpPr>
          <p:nvPr/>
        </p:nvCxnSpPr>
        <p:spPr bwMode="auto">
          <a:xfrm rot="10800000" flipH="1" flipV="1">
            <a:off x="4923084" y="2654000"/>
            <a:ext cx="1855" cy="2001005"/>
          </a:xfrm>
          <a:prstGeom prst="curvedConnector3">
            <a:avLst>
              <a:gd name="adj1" fmla="val -829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6" name="AutoShape 24"/>
          <p:cNvCxnSpPr>
            <a:cxnSpLocks noChangeShapeType="1"/>
          </p:cNvCxnSpPr>
          <p:nvPr/>
        </p:nvCxnSpPr>
        <p:spPr bwMode="auto">
          <a:xfrm rot="10800000" flipH="1" flipV="1">
            <a:off x="4921227" y="3145936"/>
            <a:ext cx="1856" cy="2330128"/>
          </a:xfrm>
          <a:prstGeom prst="curvedConnector3">
            <a:avLst>
              <a:gd name="adj1" fmla="val -8620003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7" name="AutoShape 25"/>
          <p:cNvCxnSpPr>
            <a:cxnSpLocks noChangeShapeType="1"/>
          </p:cNvCxnSpPr>
          <p:nvPr/>
        </p:nvCxnSpPr>
        <p:spPr bwMode="auto">
          <a:xfrm rot="10800000" flipH="1" flipV="1">
            <a:off x="4839578" y="5528584"/>
            <a:ext cx="1856" cy="1122173"/>
          </a:xfrm>
          <a:prstGeom prst="curvedConnector3">
            <a:avLst>
              <a:gd name="adj1" fmla="val -199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8" name="AutoShape 26"/>
          <p:cNvCxnSpPr>
            <a:cxnSpLocks noChangeShapeType="1"/>
          </p:cNvCxnSpPr>
          <p:nvPr/>
        </p:nvCxnSpPr>
        <p:spPr bwMode="auto">
          <a:xfrm rot="10800000" flipH="1" flipV="1">
            <a:off x="4921227" y="5052405"/>
            <a:ext cx="1856" cy="1111669"/>
          </a:xfrm>
          <a:prstGeom prst="curvedConnector3">
            <a:avLst>
              <a:gd name="adj1" fmla="val -409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9" name="AutoShape 27"/>
          <p:cNvCxnSpPr>
            <a:cxnSpLocks noChangeShapeType="1"/>
            <a:stCxn id="64528" idx="3"/>
            <a:endCxn id="64522" idx="3"/>
          </p:cNvCxnSpPr>
          <p:nvPr/>
        </p:nvCxnSpPr>
        <p:spPr bwMode="auto">
          <a:xfrm flipV="1">
            <a:off x="6943904" y="3616418"/>
            <a:ext cx="1588" cy="2939357"/>
          </a:xfrm>
          <a:prstGeom prst="curvedConnector3">
            <a:avLst>
              <a:gd name="adj1" fmla="val 1439546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40" name="AutoShape 28"/>
          <p:cNvCxnSpPr>
            <a:cxnSpLocks noChangeShapeType="1"/>
            <a:stCxn id="64523" idx="3"/>
            <a:endCxn id="64516" idx="3"/>
          </p:cNvCxnSpPr>
          <p:nvPr/>
        </p:nvCxnSpPr>
        <p:spPr bwMode="auto">
          <a:xfrm flipV="1">
            <a:off x="6943904" y="838121"/>
            <a:ext cx="1588" cy="3256227"/>
          </a:xfrm>
          <a:prstGeom prst="curvedConnector3">
            <a:avLst>
              <a:gd name="adj1" fmla="val 1439546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41" name="AutoShape 29"/>
          <p:cNvCxnSpPr>
            <a:cxnSpLocks noChangeShapeType="1"/>
            <a:stCxn id="64524" idx="3"/>
            <a:endCxn id="64519" idx="3"/>
          </p:cNvCxnSpPr>
          <p:nvPr/>
        </p:nvCxnSpPr>
        <p:spPr bwMode="auto">
          <a:xfrm flipV="1">
            <a:off x="6943904" y="2187880"/>
            <a:ext cx="1588" cy="2382647"/>
          </a:xfrm>
          <a:prstGeom prst="curvedConnector3">
            <a:avLst>
              <a:gd name="adj1" fmla="val 1439546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293195" y="2251349"/>
            <a:ext cx="3282674" cy="152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4600" b="1" dirty="0"/>
              <a:t>لا تجعل أفكارك هكذا !!</a:t>
            </a:r>
            <a:endParaRPr lang="en-US" sz="4600" b="1" dirty="0"/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0" y="3679887"/>
            <a:ext cx="3661230" cy="7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4100" b="1" dirty="0">
                <a:solidFill>
                  <a:srgbClr val="990000"/>
                </a:solidFill>
              </a:rPr>
              <a:t>مشتتة نوعاً ما !!</a:t>
            </a:r>
            <a:endParaRPr lang="en-US" sz="41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  <p:bldP spid="64517" grpId="0"/>
      <p:bldP spid="64518" grpId="0"/>
      <p:bldP spid="64519" grpId="0"/>
      <p:bldP spid="64520" grpId="0"/>
      <p:bldP spid="64521" grpId="0"/>
      <p:bldP spid="64522" grpId="0"/>
      <p:bldP spid="64523" grpId="0"/>
      <p:bldP spid="64524" grpId="0"/>
      <p:bldP spid="64525" grpId="0"/>
      <p:bldP spid="64526" grpId="0"/>
      <p:bldP spid="64527" grpId="0"/>
      <p:bldP spid="64528" grpId="0"/>
      <p:bldP spid="64542" grpId="0"/>
      <p:bldP spid="6454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10688638" cy="68065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ar-SA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334837" y="3305245"/>
            <a:ext cx="2356696" cy="469177"/>
          </a:xfrm>
          <a:prstGeom prst="rect">
            <a:avLst/>
          </a:prstGeom>
          <a:solidFill>
            <a:srgbClr val="6699FF"/>
          </a:solidFill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2300" b="1" dirty="0"/>
              <a:t>الموضوع الرئيسي</a:t>
            </a:r>
            <a:endParaRPr lang="en-US" sz="2300" b="1" dirty="0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 flipH="1" flipV="1">
            <a:off x="2735253" y="2272357"/>
            <a:ext cx="1599584" cy="10328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 flipV="1">
            <a:off x="2061646" y="446419"/>
            <a:ext cx="673606" cy="182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V="1">
            <a:off x="2735253" y="1479309"/>
            <a:ext cx="2356696" cy="7930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H="1" flipV="1">
            <a:off x="4418342" y="208330"/>
            <a:ext cx="673606" cy="12709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6691533" y="2907846"/>
            <a:ext cx="2104326" cy="3973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 flipV="1">
            <a:off x="7701016" y="1241218"/>
            <a:ext cx="1094843" cy="1666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V="1">
            <a:off x="7701016" y="208330"/>
            <a:ext cx="1347214" cy="10328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6691533" y="3781426"/>
            <a:ext cx="1092988" cy="15878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7784521" y="5369274"/>
            <a:ext cx="1684945" cy="11921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H="1" flipV="1">
            <a:off x="6522668" y="6083543"/>
            <a:ext cx="2946798" cy="4779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6522668" y="6561473"/>
            <a:ext cx="2946798" cy="6337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2735253" y="3781425"/>
            <a:ext cx="1599584" cy="1428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2735253" y="5209963"/>
            <a:ext cx="1347214" cy="19064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>
            <a:off x="2314016" y="5209963"/>
            <a:ext cx="421236" cy="21445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104287" tIns="52144" rIns="104287" bIns="52144"/>
          <a:lstStyle/>
          <a:p>
            <a:endParaRPr lang="ar-IQ"/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 rot="2105274">
            <a:off x="2904119" y="2545270"/>
            <a:ext cx="1599584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990000"/>
                </a:solidFill>
              </a:rPr>
              <a:t>نقطة رئيسية 1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 rot="4211494">
            <a:off x="1773811" y="965300"/>
            <a:ext cx="1509069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990000"/>
                </a:solidFill>
              </a:rPr>
              <a:t>نقطة فرعية 1أ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 rot="-1159044">
            <a:off x="2985768" y="1587659"/>
            <a:ext cx="1629275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990000"/>
                </a:solidFill>
              </a:rPr>
              <a:t>نقطة فرعية 1ب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 rot="4066013">
            <a:off x="4165450" y="605538"/>
            <a:ext cx="1591350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990000"/>
                </a:solidFill>
              </a:rPr>
              <a:t>نقطة فرعية 1ج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 rot="-687094">
            <a:off x="6691534" y="2790362"/>
            <a:ext cx="1599584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000099"/>
                </a:solidFill>
              </a:rPr>
              <a:t>نقطة رئيسية 2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 rot="3435255">
            <a:off x="7574624" y="1679569"/>
            <a:ext cx="1509069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000099"/>
                </a:solidFill>
              </a:rPr>
              <a:t>نقطة فرعية 2أ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 rot="-2292575">
            <a:off x="7385552" y="409465"/>
            <a:ext cx="1662677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000099"/>
                </a:solidFill>
              </a:rPr>
              <a:t>نقطة فرعية 2ب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 rot="-2552582">
            <a:off x="2566388" y="4220651"/>
            <a:ext cx="1599584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003300"/>
                </a:solidFill>
              </a:rPr>
              <a:t>نقطة رئيسية 4</a:t>
            </a:r>
            <a:endParaRPr lang="en-US" b="1">
              <a:solidFill>
                <a:srgbClr val="003300"/>
              </a:solidFill>
            </a:endParaRP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 rot="-4688264">
            <a:off x="1514018" y="6126245"/>
            <a:ext cx="1509069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003300"/>
                </a:solidFill>
              </a:rPr>
              <a:t>نقطة فرعية 4أ</a:t>
            </a:r>
            <a:endParaRPr lang="en-US" b="1">
              <a:solidFill>
                <a:srgbClr val="003300"/>
              </a:solidFill>
            </a:endParaRP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 rot="3356315">
            <a:off x="2727098" y="5879402"/>
            <a:ext cx="1677132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003300"/>
                </a:solidFill>
              </a:rPr>
              <a:t>نقطة فرعية 4ب</a:t>
            </a:r>
            <a:endParaRPr lang="en-US" b="1">
              <a:solidFill>
                <a:srgbClr val="003300"/>
              </a:solidFill>
            </a:endParaRP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 rot="3493518">
            <a:off x="6648647" y="4216275"/>
            <a:ext cx="1509069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663300"/>
                </a:solidFill>
              </a:rPr>
              <a:t>نقطة رئيسية 3</a:t>
            </a:r>
            <a:endParaRPr lang="en-US" b="1">
              <a:solidFill>
                <a:srgbClr val="663300"/>
              </a:solidFill>
            </a:endParaRP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 rot="2096737">
            <a:off x="7953387" y="5649190"/>
            <a:ext cx="1599584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663300"/>
                </a:solidFill>
              </a:rPr>
              <a:t>نقطة فرعية 3أ</a:t>
            </a:r>
            <a:endParaRPr lang="en-US" b="1">
              <a:solidFill>
                <a:srgbClr val="663300"/>
              </a:solidFill>
            </a:endParaRP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 rot="-687094">
            <a:off x="6491121" y="6675076"/>
            <a:ext cx="1967006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663300"/>
                </a:solidFill>
              </a:rPr>
              <a:t>نقطة فرعية 3ب</a:t>
            </a:r>
            <a:endParaRPr lang="en-US" b="1">
              <a:solidFill>
                <a:srgbClr val="663300"/>
              </a:solidFill>
            </a:endParaRP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 rot="654098">
            <a:off x="6721224" y="5960807"/>
            <a:ext cx="1905770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b="1">
                <a:solidFill>
                  <a:srgbClr val="663300"/>
                </a:solidFill>
              </a:rPr>
              <a:t>نقطة فرعية 3ج</a:t>
            </a:r>
            <a:endParaRPr lang="en-US" b="1">
              <a:solidFill>
                <a:srgbClr val="663300"/>
              </a:solidFill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0" y="2748537"/>
            <a:ext cx="3661230" cy="16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AE" sz="4100" b="1" dirty="0">
                <a:solidFill>
                  <a:srgbClr val="000099"/>
                </a:solidFill>
              </a:rPr>
              <a:t>بل اجعلها هكذا ..</a:t>
            </a:r>
          </a:p>
          <a:p>
            <a:pPr algn="ctr" rtl="1">
              <a:spcBef>
                <a:spcPct val="50000"/>
              </a:spcBef>
            </a:pPr>
            <a:r>
              <a:rPr lang="ar-AE" sz="4100" b="1" dirty="0">
                <a:solidFill>
                  <a:srgbClr val="000099"/>
                </a:solidFill>
              </a:rPr>
              <a:t>(اقتراح)</a:t>
            </a:r>
            <a:endParaRPr lang="en-US" sz="41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  <p:bldP spid="65540" grpId="0" animBg="1"/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/>
      <p:bldP spid="65555" grpId="0"/>
      <p:bldP spid="65556" grpId="0"/>
      <p:bldP spid="65557" grpId="0"/>
      <p:bldP spid="65558" grpId="0"/>
      <p:bldP spid="65559" grpId="0"/>
      <p:bldP spid="65560" grpId="0"/>
      <p:bldP spid="65561" grpId="0"/>
      <p:bldP spid="65562" grpId="0"/>
      <p:bldP spid="65563" grpId="0"/>
      <p:bldP spid="65564" grpId="0"/>
      <p:bldP spid="65565" grpId="0"/>
      <p:bldP spid="65566" grpId="0"/>
      <p:bldP spid="65567" grpId="0"/>
      <p:bldP spid="6556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973367"/>
            <a:ext cx="10688638" cy="7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ctr" rtl="1">
              <a:defRPr/>
            </a:pPr>
            <a:r>
              <a:rPr lang="ar-AE" sz="4100" b="1" u="sng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ماذا سيحدث إذا لم تتدرب؟؟</a:t>
            </a:r>
            <a:endParaRPr lang="en-US" sz="4100" b="1" u="sng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932729"/>
            <a:ext cx="10599566" cy="48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1- ستطرف بعينيك بشكل متكرر.</a:t>
            </a:r>
            <a:endParaRPr lang="en-US" sz="3600" b="1" dirty="0">
              <a:cs typeface="Simplified Arabic" pitchFamily="18" charset="-78"/>
            </a:endParaRP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2- ستبحث عن الكلمات.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3- لن تكون منظّماً، وسترتبك وتقول أي </a:t>
            </a:r>
            <a:r>
              <a:rPr lang="ar-AE" sz="3600" b="1" dirty="0" err="1">
                <a:cs typeface="Simplified Arabic" pitchFamily="18" charset="-78"/>
              </a:rPr>
              <a:t>شئ</a:t>
            </a:r>
            <a:r>
              <a:rPr lang="ar-AE" sz="3600" b="1" dirty="0">
                <a:cs typeface="Simplified Arabic" pitchFamily="18" charset="-78"/>
              </a:rPr>
              <a:t> على بالك.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4- ستقول ( </a:t>
            </a:r>
            <a:r>
              <a:rPr lang="ar-AE" sz="3600" b="1" dirty="0" err="1">
                <a:cs typeface="Simplified Arabic" pitchFamily="18" charset="-78"/>
              </a:rPr>
              <a:t>آآآآ</a:t>
            </a:r>
            <a:r>
              <a:rPr lang="ar-AE" sz="3600" b="1" dirty="0">
                <a:cs typeface="Simplified Arabic" pitchFamily="18" charset="-78"/>
              </a:rPr>
              <a:t> ) مرات كثيرة.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5- ستبحث في الصفحة عن الجملة التي كنت ستقرؤها.</a:t>
            </a:r>
          </a:p>
          <a:p>
            <a:pPr algn="r" rtl="1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6- ستبحث عن كلماتك وكل هذا سيربك المستمع.</a:t>
            </a:r>
            <a:endParaRPr lang="en-US" sz="3600" b="1" dirty="0"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522464" y="756285"/>
            <a:ext cx="3492364" cy="8131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4287" tIns="52144" rIns="104287" bIns="52144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SA" sz="46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كن أنت ...!!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2267105"/>
            <a:ext cx="10777710" cy="3644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4287" tIns="52144" rIns="104287" bIns="52144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SA" sz="3600" b="1" dirty="0">
                <a:latin typeface="Times New Roman" pitchFamily="18" charset="0"/>
                <a:cs typeface="Simplified Arabic" pitchFamily="18" charset="-78"/>
              </a:rPr>
              <a:t>1- تحدّث على سجيّتك وبدون تكلّف.</a:t>
            </a:r>
            <a:endParaRPr lang="ar-AE" sz="3600" b="1" dirty="0">
              <a:latin typeface="Times New Roman" pitchFamily="18" charset="0"/>
              <a:cs typeface="Simplified Arabic" pitchFamily="18" charset="-78"/>
            </a:endParaRPr>
          </a:p>
          <a:p>
            <a:pPr algn="r" rtl="1" eaLnBrk="0" hangingPunct="0">
              <a:spcBef>
                <a:spcPct val="50000"/>
              </a:spcBef>
            </a:pPr>
            <a:r>
              <a:rPr lang="ar-AE" sz="3600" b="1" dirty="0">
                <a:latin typeface="Times New Roman" pitchFamily="18" charset="0"/>
                <a:cs typeface="Simplified Arabic" pitchFamily="18" charset="-78"/>
              </a:rPr>
              <a:t>2- احذر أن تقلّد غيرك سواء في صوته أو نبرته أو هندامه </a:t>
            </a:r>
            <a:r>
              <a:rPr lang="ar-AE" sz="32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( </a:t>
            </a:r>
            <a:r>
              <a:rPr lang="ar-AE" sz="3200" b="1" dirty="0" err="1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إخلق</a:t>
            </a:r>
            <a:r>
              <a:rPr lang="ar-AE" sz="32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 تميّزك الخاص ).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ar-AE" sz="3600" b="1" dirty="0">
                <a:latin typeface="Times New Roman" pitchFamily="18" charset="0"/>
                <a:cs typeface="Simplified Arabic" pitchFamily="18" charset="-78"/>
              </a:rPr>
              <a:t>3- كن طبيعياً في حركاتك، بدون حركة سريعة جداً أو بطيئة جداً.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ar-AE" sz="3600" b="1" dirty="0">
                <a:latin typeface="Times New Roman" pitchFamily="18" charset="0"/>
                <a:cs typeface="Simplified Arabic" pitchFamily="18" charset="-78"/>
              </a:rPr>
              <a:t>4- احذر التقعّر أو التكلّف في الكلام </a:t>
            </a:r>
            <a:r>
              <a:rPr lang="ar-AE" sz="32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( الفصحى المبالغ فيها ).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157936" y="738779"/>
            <a:ext cx="5086382" cy="8131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4287" tIns="52144" rIns="104287" bIns="52144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SA" sz="46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كن محاضراً متميزاً 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/>
      <p:bldP spid="6861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522464" y="756285"/>
            <a:ext cx="3492364" cy="8131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4287" tIns="52144" rIns="104287" bIns="52144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SA" sz="46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كن أنت ...!! 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2267105"/>
            <a:ext cx="10777710" cy="39217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4287" tIns="52144" rIns="104287" bIns="52144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AE" sz="3600" b="1" dirty="0">
                <a:latin typeface="Times New Roman" pitchFamily="18" charset="0"/>
                <a:cs typeface="Simplified Arabic" pitchFamily="18" charset="-78"/>
              </a:rPr>
              <a:t>5- عن الضحك، اضحك مع الحضور، وعند الأمور الحزينة، احزن معهم </a:t>
            </a:r>
            <a:r>
              <a:rPr lang="ar-AE" sz="32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( تفاعل مع الحضور ).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ar-AE" sz="3600" b="1" dirty="0">
                <a:latin typeface="Times New Roman" pitchFamily="18" charset="0"/>
                <a:cs typeface="Simplified Arabic" pitchFamily="18" charset="-78"/>
              </a:rPr>
              <a:t>6- ابحث بجد عن آخر المعلومات والإحصاءات في مجال المحاضرة </a:t>
            </a:r>
            <a:r>
              <a:rPr lang="ar-AE" sz="32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( جدّد معلوماتك باستمرار ،، جدّد ،، جدّد ،، جدّد ).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ar-AE" sz="3600" b="1" dirty="0">
                <a:latin typeface="Times New Roman" pitchFamily="18" charset="0"/>
                <a:cs typeface="Simplified Arabic" pitchFamily="18" charset="-78"/>
              </a:rPr>
              <a:t>7- انفعل مع الحديث، اغضب، اضحك، اسخر ... وليكن ذلك واضحاً في نبرات صوتك.</a:t>
            </a:r>
            <a:endParaRPr lang="ar-AE" sz="3200" b="1" dirty="0">
              <a:solidFill>
                <a:srgbClr val="000099"/>
              </a:solidFill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57936" y="738779"/>
            <a:ext cx="5086382" cy="8131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4287" tIns="52144" rIns="104287" bIns="52144"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SA" sz="46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كن محاضراً متميزاً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07D26-3E78-46B0-8962-3ACF13CDF900}" type="slidenum">
              <a:rPr lang="ar-EG"/>
              <a:pPr>
                <a:defRPr/>
              </a:pPr>
              <a:t>7</a:t>
            </a:fld>
            <a:endParaRPr lang="en-US"/>
          </a:p>
        </p:txBody>
      </p:sp>
      <p:sp>
        <p:nvSpPr>
          <p:cNvPr id="2437122" name="Text Box 2"/>
          <p:cNvSpPr txBox="1">
            <a:spLocks noChangeArrowheads="1"/>
          </p:cNvSpPr>
          <p:nvPr/>
        </p:nvSpPr>
        <p:spPr bwMode="auto">
          <a:xfrm>
            <a:off x="0" y="840316"/>
            <a:ext cx="10688638" cy="7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4100" b="1" dirty="0">
                <a:solidFill>
                  <a:srgbClr val="A50021"/>
                </a:solidFill>
                <a:cs typeface="Simplified Arabic" pitchFamily="18" charset="-78"/>
              </a:rPr>
              <a:t>قواعد إلزامية في المحاضرة( من المدرب ) ...</a:t>
            </a:r>
            <a:endParaRPr lang="en-US" sz="4100" b="1" dirty="0">
              <a:solidFill>
                <a:srgbClr val="A50021"/>
              </a:solidFill>
              <a:cs typeface="Simplified Arabic" pitchFamily="18" charset="-78"/>
            </a:endParaRPr>
          </a:p>
        </p:txBody>
      </p:sp>
      <p:sp>
        <p:nvSpPr>
          <p:cNvPr id="2437123" name="Text Box 3"/>
          <p:cNvSpPr txBox="1">
            <a:spLocks noChangeArrowheads="1"/>
          </p:cNvSpPr>
          <p:nvPr/>
        </p:nvSpPr>
        <p:spPr bwMode="auto">
          <a:xfrm>
            <a:off x="7571119" y="2352887"/>
            <a:ext cx="3117519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* شاركــوا ....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2437124" name="Text Box 4"/>
          <p:cNvSpPr txBox="1">
            <a:spLocks noChangeArrowheads="1"/>
          </p:cNvSpPr>
          <p:nvPr/>
        </p:nvSpPr>
        <p:spPr bwMode="auto">
          <a:xfrm>
            <a:off x="5077103" y="2352887"/>
            <a:ext cx="2672160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شاركــوا....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2437125" name="Text Box 5"/>
          <p:cNvSpPr txBox="1">
            <a:spLocks noChangeArrowheads="1"/>
          </p:cNvSpPr>
          <p:nvPr/>
        </p:nvSpPr>
        <p:spPr bwMode="auto">
          <a:xfrm>
            <a:off x="7927406" y="3109172"/>
            <a:ext cx="2672160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* اسألوا...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2437126" name="Text Box 6"/>
          <p:cNvSpPr txBox="1">
            <a:spLocks noChangeArrowheads="1"/>
          </p:cNvSpPr>
          <p:nvPr/>
        </p:nvSpPr>
        <p:spPr bwMode="auto">
          <a:xfrm>
            <a:off x="2588656" y="4017765"/>
            <a:ext cx="6513389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ar-IQ" sz="3600" b="1" dirty="0">
                <a:cs typeface="Simplified Arabic" pitchFamily="18" charset="-78"/>
              </a:rPr>
              <a:t>دونوا  ثم دونوا  ثم دونوا</a:t>
            </a:r>
          </a:p>
        </p:txBody>
      </p:sp>
      <p:sp>
        <p:nvSpPr>
          <p:cNvPr id="2437130" name="Text Box 10"/>
          <p:cNvSpPr txBox="1">
            <a:spLocks noChangeArrowheads="1"/>
          </p:cNvSpPr>
          <p:nvPr/>
        </p:nvSpPr>
        <p:spPr bwMode="auto">
          <a:xfrm>
            <a:off x="1959584" y="2352887"/>
            <a:ext cx="3295663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شاركــوا....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2437131" name="Text Box 11"/>
          <p:cNvSpPr txBox="1">
            <a:spLocks noChangeArrowheads="1"/>
          </p:cNvSpPr>
          <p:nvPr/>
        </p:nvSpPr>
        <p:spPr bwMode="auto">
          <a:xfrm>
            <a:off x="6502255" y="3109172"/>
            <a:ext cx="2226800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اسألوا...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2437132" name="Text Box 12"/>
          <p:cNvSpPr txBox="1">
            <a:spLocks noChangeArrowheads="1"/>
          </p:cNvSpPr>
          <p:nvPr/>
        </p:nvSpPr>
        <p:spPr bwMode="auto">
          <a:xfrm>
            <a:off x="4988031" y="3109172"/>
            <a:ext cx="2226800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اسألوا...</a:t>
            </a:r>
            <a:endParaRPr lang="en-US" sz="3600" b="1" dirty="0">
              <a:cs typeface="Simplified Arabic" pitchFamily="18" charset="-78"/>
            </a:endParaRPr>
          </a:p>
        </p:txBody>
      </p:sp>
      <p:sp>
        <p:nvSpPr>
          <p:cNvPr id="2437133" name="Text Box 13"/>
          <p:cNvSpPr txBox="1">
            <a:spLocks noChangeArrowheads="1"/>
          </p:cNvSpPr>
          <p:nvPr/>
        </p:nvSpPr>
        <p:spPr bwMode="auto">
          <a:xfrm>
            <a:off x="0" y="4621742"/>
            <a:ext cx="10688638" cy="6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3600" b="1" dirty="0">
                <a:cs typeface="Simplified Arabic" pitchFamily="18" charset="-78"/>
              </a:rPr>
              <a:t>كل فكرة جديدة ... وكل معلومة جديدة..</a:t>
            </a:r>
            <a:endParaRPr lang="en-US" sz="3600" b="1" dirty="0"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3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3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3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3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3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3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3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3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22" grpId="0"/>
      <p:bldP spid="2437123" grpId="0"/>
      <p:bldP spid="2437124" grpId="0"/>
      <p:bldP spid="2437125" grpId="0"/>
      <p:bldP spid="2437126" grpId="0"/>
      <p:bldP spid="2437130" grpId="0"/>
      <p:bldP spid="2437131" grpId="0"/>
      <p:bldP spid="2437132" grpId="0"/>
      <p:bldP spid="243713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84032"/>
            <a:ext cx="10688638" cy="16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 eaLnBrk="0" hangingPunct="0"/>
            <a:r>
              <a:rPr lang="ar-AE" sz="10000" b="1" dirty="0">
                <a:solidFill>
                  <a:srgbClr val="A50021"/>
                </a:solidFill>
              </a:rPr>
              <a:t>وتــذكّــــــر</a:t>
            </a:r>
            <a:endParaRPr lang="en-US" sz="10000" b="1" dirty="0">
              <a:solidFill>
                <a:srgbClr val="A50021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3091665"/>
            <a:ext cx="10688638" cy="29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9100" b="1" dirty="0">
                <a:solidFill>
                  <a:srgbClr val="000099"/>
                </a:solidFill>
                <a:cs typeface="Simplified Arabic" pitchFamily="18" charset="-78"/>
              </a:rPr>
              <a:t>أن الممارسة أفضل وسيلة للتمكن والنجاح</a:t>
            </a:r>
            <a:endParaRPr lang="en-US" sz="91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696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86997" y="3627537"/>
            <a:ext cx="65008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6600" dirty="0" smtClean="0">
                <a:solidFill>
                  <a:srgbClr val="FF0000"/>
                </a:solidFill>
              </a:rPr>
              <a:t>شكرا لحسن إصغائكم</a:t>
            </a:r>
            <a:endParaRPr lang="ar-IQ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novo\Desktop\9f253040-3661-4e7e-a208-90c30362e03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12" y="566715"/>
            <a:ext cx="3357585" cy="5500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 flipV="1">
            <a:off x="3540612" y="7412294"/>
            <a:ext cx="3607415" cy="150556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BA5B-6FA2-482B-9FEB-EC15531CE05B}" type="slidenum">
              <a:rPr lang="ar-EG"/>
              <a:pPr>
                <a:defRPr/>
              </a:pPr>
              <a:t>8</a:t>
            </a:fld>
            <a:endParaRPr lang="en-US"/>
          </a:p>
        </p:txBody>
      </p:sp>
      <p:sp>
        <p:nvSpPr>
          <p:cNvPr id="1708034" name="Text Box 2"/>
          <p:cNvSpPr txBox="1">
            <a:spLocks noChangeArrowheads="1"/>
          </p:cNvSpPr>
          <p:nvPr/>
        </p:nvSpPr>
        <p:spPr bwMode="auto">
          <a:xfrm>
            <a:off x="0" y="756285"/>
            <a:ext cx="10688638" cy="87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lIns="104287" tIns="52144" rIns="104287" bIns="52144">
            <a:spAutoFit/>
          </a:bodyPr>
          <a:lstStyle/>
          <a:p>
            <a:pPr algn="ctr">
              <a:defRPr/>
            </a:pPr>
            <a:r>
              <a:rPr lang="ar-AE" sz="5000" b="1" dirty="0">
                <a:solidFill>
                  <a:srgbClr val="800000"/>
                </a:solidFill>
                <a:cs typeface="Simplified Arabic" pitchFamily="18" charset="-78"/>
              </a:rPr>
              <a:t>وأيضـا</a:t>
            </a:r>
            <a:endParaRPr lang="en-US" sz="5000" b="1" dirty="0">
              <a:solidFill>
                <a:srgbClr val="800000"/>
              </a:solidFill>
              <a:cs typeface="Simplified Arabic" pitchFamily="18" charset="-78"/>
            </a:endParaRPr>
          </a:p>
        </p:txBody>
      </p:sp>
      <p:sp>
        <p:nvSpPr>
          <p:cNvPr id="1708035" name="Text Box 3"/>
          <p:cNvSpPr txBox="1">
            <a:spLocks noChangeArrowheads="1"/>
          </p:cNvSpPr>
          <p:nvPr/>
        </p:nvSpPr>
        <p:spPr bwMode="auto">
          <a:xfrm>
            <a:off x="0" y="2352887"/>
            <a:ext cx="10688638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5500" b="1" dirty="0">
                <a:solidFill>
                  <a:srgbClr val="000099"/>
                </a:solidFill>
                <a:cs typeface="Simplified Arabic" pitchFamily="18" charset="-78"/>
              </a:rPr>
              <a:t>استمتعوا ...</a:t>
            </a:r>
            <a:endParaRPr lang="en-US" sz="55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1708036" name="Text Box 4"/>
          <p:cNvSpPr txBox="1">
            <a:spLocks noChangeArrowheads="1"/>
          </p:cNvSpPr>
          <p:nvPr/>
        </p:nvSpPr>
        <p:spPr bwMode="auto">
          <a:xfrm>
            <a:off x="0" y="3343761"/>
            <a:ext cx="10688638" cy="115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6800" b="1" dirty="0">
                <a:solidFill>
                  <a:srgbClr val="000099"/>
                </a:solidFill>
                <a:cs typeface="Simplified Arabic" pitchFamily="18" charset="-78"/>
              </a:rPr>
              <a:t>ثم استمتعوا ...</a:t>
            </a:r>
            <a:endParaRPr lang="en-US" sz="68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  <p:sp>
        <p:nvSpPr>
          <p:cNvPr id="1708037" name="Text Box 5"/>
          <p:cNvSpPr txBox="1">
            <a:spLocks noChangeArrowheads="1"/>
          </p:cNvSpPr>
          <p:nvPr/>
        </p:nvSpPr>
        <p:spPr bwMode="auto">
          <a:xfrm>
            <a:off x="0" y="4537710"/>
            <a:ext cx="10688638" cy="13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8200" b="1" dirty="0">
                <a:solidFill>
                  <a:srgbClr val="000099"/>
                </a:solidFill>
                <a:cs typeface="Simplified Arabic" pitchFamily="18" charset="-78"/>
              </a:rPr>
              <a:t>ثم استمتعوا ...</a:t>
            </a:r>
            <a:endParaRPr lang="en-US" sz="8200" b="1" dirty="0">
              <a:solidFill>
                <a:srgbClr val="000099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0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0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0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08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08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0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08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08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0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8034" grpId="0"/>
      <p:bldP spid="1708035" grpId="0"/>
      <p:bldP spid="1708036" grpId="0"/>
      <p:bldP spid="17080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endParaRPr lang="ar-IQ" sz="5000" dirty="0">
              <a:solidFill>
                <a:srgbClr val="FF0000"/>
              </a:solidFill>
            </a:endParaRPr>
          </a:p>
        </p:txBody>
      </p:sp>
      <p:pic>
        <p:nvPicPr>
          <p:cNvPr id="18435" name="Picture 2" descr="C:\Users\lenovo\Desktop\8_795936_highr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1130" y="315119"/>
            <a:ext cx="8266994" cy="1890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نموذج عرض المشاريع</Template>
  <TotalTime>455</TotalTime>
  <Words>2644</Words>
  <Application>Microsoft Office PowerPoint</Application>
  <PresentationFormat>مخصص</PresentationFormat>
  <Paragraphs>451</Paragraphs>
  <Slides>71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71</vt:i4>
      </vt:variant>
    </vt:vector>
  </HeadingPairs>
  <TitlesOfParts>
    <vt:vector size="85" baseType="lpstr">
      <vt:lpstr>Arial</vt:lpstr>
      <vt:lpstr>Cairo</vt:lpstr>
      <vt:lpstr>Times New Roman</vt:lpstr>
      <vt:lpstr>Akhbar MT</vt:lpstr>
      <vt:lpstr>Calibri</vt:lpstr>
      <vt:lpstr>Simplified Arabic</vt:lpstr>
      <vt:lpstr>Verdana</vt:lpstr>
      <vt:lpstr>HY헤드라인M</vt:lpstr>
      <vt:lpstr>inherit</vt:lpstr>
      <vt:lpstr>PT Bold Heading</vt:lpstr>
      <vt:lpstr>Garamond</vt:lpstr>
      <vt:lpstr>Webdings</vt:lpstr>
      <vt:lpstr>Wingdings</vt:lpstr>
      <vt:lpstr>Office Theme</vt:lpstr>
      <vt:lpstr>الشريحة 1</vt:lpstr>
      <vt:lpstr>الشريحة 2</vt:lpstr>
      <vt:lpstr>عرّف زميلك/عرفي زميلتك</vt:lpstr>
      <vt:lpstr>سجّل اسمك على هواك</vt:lpstr>
      <vt:lpstr>قواعد الدورة</vt:lpstr>
      <vt:lpstr>الشريحة 6</vt:lpstr>
      <vt:lpstr>الشريحة 7</vt:lpstr>
      <vt:lpstr>الشريحة 8</vt:lpstr>
      <vt:lpstr>الشريحة 9</vt:lpstr>
      <vt:lpstr>لايعجبني </vt:lpstr>
      <vt:lpstr>الشريحة 11</vt:lpstr>
      <vt:lpstr>الشريحة 12</vt:lpstr>
      <vt:lpstr>الشريحة 13</vt:lpstr>
      <vt:lpstr>الشريحة 14</vt:lpstr>
      <vt:lpstr> تعريف التدريب ؟ </vt:lpstr>
      <vt:lpstr>أهداف التدريب وأنماطه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اهمية النظر                    </vt:lpstr>
      <vt:lpstr>الشريحة 44</vt:lpstr>
      <vt:lpstr>الشريحة 45</vt:lpstr>
      <vt:lpstr>الشريحة 46</vt:lpstr>
      <vt:lpstr>الشريحة 47</vt:lpstr>
      <vt:lpstr>الشريحة 48</vt:lpstr>
      <vt:lpstr>الشخصيه الحسيه أشعرني</vt:lpstr>
      <vt:lpstr>الشخصيه السمعيه أسمعني</vt:lpstr>
      <vt:lpstr>شخصيات الجمهور  الشخصيه البصريه (أرني)       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safaa</dc:creator>
  <cp:lastModifiedBy>lenovo</cp:lastModifiedBy>
  <cp:revision>34</cp:revision>
  <cp:lastPrinted>2019-03-28T06:26:12Z</cp:lastPrinted>
  <dcterms:modified xsi:type="dcterms:W3CDTF">2021-12-21T07:18:00Z</dcterms:modified>
</cp:coreProperties>
</file>