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howGuides="1">
      <p:cViewPr varScale="1">
        <p:scale>
          <a:sx n="70" d="100"/>
          <a:sy n="70" d="100"/>
        </p:scale>
        <p:origin x="714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22E583-36FF-4778-9318-FC67E8388B18}" type="datetimeFigureOut">
              <a:rPr lang="en-US" smtClean="0"/>
              <a:t>10/15/2022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EBF22497-AF1A-43DF-B608-0E96889279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77606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22E583-36FF-4778-9318-FC67E8388B18}" type="datetimeFigureOut">
              <a:rPr lang="en-US" smtClean="0"/>
              <a:t>10/15/2022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EBF22497-AF1A-43DF-B608-0E96889279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26743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22E583-36FF-4778-9318-FC67E8388B18}" type="datetimeFigureOut">
              <a:rPr lang="en-US" smtClean="0"/>
              <a:t>10/15/2022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EBF22497-AF1A-43DF-B608-0E968892799D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2759992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22E583-36FF-4778-9318-FC67E8388B18}" type="datetimeFigureOut">
              <a:rPr lang="en-US" smtClean="0"/>
              <a:t>10/15/2022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EBF22497-AF1A-43DF-B608-0E96889279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089579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22E583-36FF-4778-9318-FC67E8388B18}" type="datetimeFigureOut">
              <a:rPr lang="en-US" smtClean="0"/>
              <a:t>10/15/2022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EBF22497-AF1A-43DF-B608-0E968892799D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85837374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22E583-36FF-4778-9318-FC67E8388B18}" type="datetimeFigureOut">
              <a:rPr lang="en-US" smtClean="0"/>
              <a:t>10/15/2022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EBF22497-AF1A-43DF-B608-0E96889279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572879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22E583-36FF-4778-9318-FC67E8388B18}" type="datetimeFigureOut">
              <a:rPr lang="en-US" smtClean="0"/>
              <a:t>10/15/2022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22497-AF1A-43DF-B608-0E96889279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773926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22E583-36FF-4778-9318-FC67E8388B18}" type="datetimeFigureOut">
              <a:rPr lang="en-US" smtClean="0"/>
              <a:t>10/15/2022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22497-AF1A-43DF-B608-0E96889279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48119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22E583-36FF-4778-9318-FC67E8388B18}" type="datetimeFigureOut">
              <a:rPr lang="en-US" smtClean="0"/>
              <a:t>10/15/2022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22497-AF1A-43DF-B608-0E96889279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65045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22E583-36FF-4778-9318-FC67E8388B18}" type="datetimeFigureOut">
              <a:rPr lang="en-US" smtClean="0"/>
              <a:t>10/15/2022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EBF22497-AF1A-43DF-B608-0E96889279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70472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22E583-36FF-4778-9318-FC67E8388B18}" type="datetimeFigureOut">
              <a:rPr lang="en-US" smtClean="0"/>
              <a:t>10/15/2022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EBF22497-AF1A-43DF-B608-0E96889279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71145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22E583-36FF-4778-9318-FC67E8388B18}" type="datetimeFigureOut">
              <a:rPr lang="en-US" smtClean="0"/>
              <a:t>10/15/2022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EBF22497-AF1A-43DF-B608-0E96889279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97796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22E583-36FF-4778-9318-FC67E8388B18}" type="datetimeFigureOut">
              <a:rPr lang="en-US" smtClean="0"/>
              <a:t>10/15/2022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22497-AF1A-43DF-B608-0E96889279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27968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22E583-36FF-4778-9318-FC67E8388B18}" type="datetimeFigureOut">
              <a:rPr lang="en-US" smtClean="0"/>
              <a:t>10/15/2022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22497-AF1A-43DF-B608-0E96889279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44614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22E583-36FF-4778-9318-FC67E8388B18}" type="datetimeFigureOut">
              <a:rPr lang="en-US" smtClean="0"/>
              <a:t>10/15/2022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22497-AF1A-43DF-B608-0E96889279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53528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22E583-36FF-4778-9318-FC67E8388B18}" type="datetimeFigureOut">
              <a:rPr lang="en-US" smtClean="0"/>
              <a:t>10/15/2022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EBF22497-AF1A-43DF-B608-0E96889279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30809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32"/>
            <a:ext cx="2356674" cy="6853285"/>
            <a:chOff x="6627813" y="195454"/>
            <a:chExt cx="1952625" cy="5678297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454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22E583-36FF-4778-9318-FC67E8388B18}" type="datetimeFigureOut">
              <a:rPr lang="en-US" smtClean="0"/>
              <a:t>10/15/2022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EBF22497-AF1A-43DF-B608-0E96889279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99236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7768" y="1600200"/>
            <a:ext cx="8915399" cy="2262781"/>
          </a:xfrm>
        </p:spPr>
        <p:txBody>
          <a:bodyPr/>
          <a:lstStyle/>
          <a:p>
            <a:pPr algn="ctr"/>
            <a:r>
              <a:rPr lang="en-US" dirty="0"/>
              <a:t>Immunohistochemistry of Soft Tissue Sarcomas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93679" y="5364232"/>
            <a:ext cx="8915399" cy="1126283"/>
          </a:xfrm>
        </p:spPr>
        <p:txBody>
          <a:bodyPr/>
          <a:lstStyle/>
          <a:p>
            <a:r>
              <a:rPr lang="en-US" dirty="0" smtClean="0"/>
              <a:t>Prof. Bashar H. Abdullah</a:t>
            </a:r>
          </a:p>
          <a:p>
            <a:r>
              <a:rPr lang="en-US" dirty="0" smtClean="0"/>
              <a:t>Lecturer. Omar </a:t>
            </a:r>
            <a:r>
              <a:rPr lang="en-US" dirty="0" err="1" smtClean="0"/>
              <a:t>Shebli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2409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51631" y="624110"/>
            <a:ext cx="9552982" cy="849848"/>
          </a:xfrm>
        </p:spPr>
        <p:txBody>
          <a:bodyPr/>
          <a:lstStyle/>
          <a:p>
            <a:r>
              <a:rPr lang="en-US" dirty="0" smtClean="0"/>
              <a:t>Small round cell tumor 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1631" y="1622550"/>
            <a:ext cx="9428572" cy="4628125"/>
          </a:xfrm>
        </p:spPr>
      </p:pic>
    </p:spTree>
    <p:extLst>
      <p:ext uri="{BB962C8B-B14F-4D97-AF65-F5344CB8AC3E}">
        <p14:creationId xmlns:p14="http://schemas.microsoft.com/office/powerpoint/2010/main" val="1565967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97039" y="405746"/>
            <a:ext cx="9607573" cy="849848"/>
          </a:xfrm>
        </p:spPr>
        <p:txBody>
          <a:bodyPr/>
          <a:lstStyle/>
          <a:p>
            <a:r>
              <a:rPr lang="en-US" dirty="0" smtClean="0"/>
              <a:t>Soft tissue sarcoma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37731" y="1419367"/>
            <a:ext cx="9990162" cy="4899546"/>
          </a:xfrm>
        </p:spPr>
        <p:txBody>
          <a:bodyPr>
            <a:noAutofit/>
          </a:bodyPr>
          <a:lstStyle/>
          <a:p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heterogeneous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relatively uncommon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group of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neoplasms </a:t>
            </a:r>
          </a:p>
          <a:p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Frequently share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similar morphologic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features</a:t>
            </a:r>
          </a:p>
          <a:p>
            <a:pPr algn="just"/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IHC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particularly useful in the classification of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these soft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tissue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tumors</a:t>
            </a:r>
          </a:p>
          <a:p>
            <a:pPr algn="just"/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Nevertheless, IHC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should still be considered as an ancillary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technique and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does not replace routine light microscopic examination.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73866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37983" y="624110"/>
            <a:ext cx="9566630" cy="767962"/>
          </a:xfrm>
        </p:spPr>
        <p:txBody>
          <a:bodyPr/>
          <a:lstStyle/>
          <a:p>
            <a:r>
              <a:rPr lang="en-US" dirty="0" smtClean="0"/>
              <a:t>Spindle cell soft tissue sarcoma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46913" y="1528549"/>
            <a:ext cx="9853683" cy="4954138"/>
          </a:xfrm>
        </p:spPr>
        <p:txBody>
          <a:bodyPr>
            <a:normAutofit/>
          </a:bodyPr>
          <a:lstStyle/>
          <a:p>
            <a:pPr algn="just"/>
            <a:r>
              <a:rPr lang="en-US" sz="2400" dirty="0" smtClean="0"/>
              <a:t>The </a:t>
            </a:r>
            <a:r>
              <a:rPr lang="en-US" sz="2400" dirty="0"/>
              <a:t>diagnosis of </a:t>
            </a:r>
            <a:r>
              <a:rPr lang="en-US" sz="2400" dirty="0" err="1"/>
              <a:t>leiomyosarcoma</a:t>
            </a:r>
            <a:r>
              <a:rPr lang="en-US" sz="2400" dirty="0"/>
              <a:t> can be established using </a:t>
            </a:r>
            <a:r>
              <a:rPr lang="en-US" sz="2400" dirty="0" smtClean="0"/>
              <a:t>a panel </a:t>
            </a:r>
            <a:r>
              <a:rPr lang="en-US" sz="2400" dirty="0"/>
              <a:t>of antibodies that include </a:t>
            </a:r>
            <a:r>
              <a:rPr lang="en-US" sz="2400" dirty="0" err="1"/>
              <a:t>desmin</a:t>
            </a:r>
            <a:r>
              <a:rPr lang="en-US" sz="2400" dirty="0"/>
              <a:t>, smooth muscle </a:t>
            </a:r>
            <a:r>
              <a:rPr lang="en-US" sz="2400" dirty="0" smtClean="0"/>
              <a:t>actin, pan </a:t>
            </a:r>
            <a:r>
              <a:rPr lang="en-US" sz="2400" dirty="0"/>
              <a:t>muscle actin, and h-</a:t>
            </a:r>
            <a:r>
              <a:rPr lang="en-US" sz="2400" dirty="0" err="1"/>
              <a:t>caldesmon</a:t>
            </a:r>
            <a:r>
              <a:rPr lang="en-US" sz="2400" dirty="0"/>
              <a:t>. </a:t>
            </a:r>
            <a:endParaRPr lang="en-US" sz="2400" dirty="0" smtClean="0"/>
          </a:p>
          <a:p>
            <a:pPr algn="just"/>
            <a:endParaRPr lang="en-US" sz="2400" dirty="0"/>
          </a:p>
          <a:p>
            <a:pPr algn="just"/>
            <a:r>
              <a:rPr lang="en-US" sz="2400" dirty="0" smtClean="0"/>
              <a:t>We </a:t>
            </a:r>
            <a:r>
              <a:rPr lang="en-US" sz="2400" dirty="0"/>
              <a:t>use all of the </a:t>
            </a:r>
            <a:r>
              <a:rPr lang="en-US" sz="2400" dirty="0" smtClean="0"/>
              <a:t>abovementioned antibodies </a:t>
            </a:r>
            <a:r>
              <a:rPr lang="en-US" sz="2400" dirty="0"/>
              <a:t>to establish a differential diagnosis </a:t>
            </a:r>
            <a:r>
              <a:rPr lang="en-US" sz="2400" dirty="0" smtClean="0"/>
              <a:t>with other </a:t>
            </a:r>
            <a:r>
              <a:rPr lang="en-US" sz="2400" dirty="0"/>
              <a:t>spindle cell tumors, such as the </a:t>
            </a:r>
            <a:r>
              <a:rPr lang="en-US" sz="2400" dirty="0" err="1"/>
              <a:t>myofibroblastic</a:t>
            </a:r>
            <a:r>
              <a:rPr lang="en-US" sz="2400" dirty="0"/>
              <a:t> </a:t>
            </a:r>
            <a:r>
              <a:rPr lang="en-US" sz="2400" dirty="0" smtClean="0"/>
              <a:t>family of </a:t>
            </a:r>
            <a:r>
              <a:rPr lang="en-US" sz="2400" dirty="0"/>
              <a:t>soft tissue </a:t>
            </a:r>
            <a:r>
              <a:rPr lang="en-US" sz="2400" dirty="0" smtClean="0"/>
              <a:t>tumors</a:t>
            </a:r>
          </a:p>
          <a:p>
            <a:pPr algn="just"/>
            <a:endParaRPr lang="en-US" sz="2400" dirty="0"/>
          </a:p>
          <a:p>
            <a:pPr algn="just"/>
            <a:r>
              <a:rPr lang="en-US" sz="2400" dirty="0" err="1" smtClean="0"/>
              <a:t>leiomyosarcoma</a:t>
            </a:r>
            <a:r>
              <a:rPr lang="en-US" sz="2400" dirty="0" smtClean="0"/>
              <a:t> VS </a:t>
            </a:r>
            <a:r>
              <a:rPr lang="en-US" sz="2400" dirty="0" err="1" smtClean="0"/>
              <a:t>myofibrosarcoma</a:t>
            </a:r>
            <a:r>
              <a:rPr lang="en-US" sz="2400" dirty="0" smtClean="0"/>
              <a:t>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4139758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37983" y="624110"/>
            <a:ext cx="9566630" cy="767962"/>
          </a:xfrm>
        </p:spPr>
        <p:txBody>
          <a:bodyPr/>
          <a:lstStyle/>
          <a:p>
            <a:r>
              <a:rPr lang="en-US" dirty="0" smtClean="0"/>
              <a:t>Spindle cell soft tissue sarcoma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46913" y="1528549"/>
            <a:ext cx="9853683" cy="4954138"/>
          </a:xfrm>
        </p:spPr>
        <p:txBody>
          <a:bodyPr>
            <a:normAutofit/>
          </a:bodyPr>
          <a:lstStyle/>
          <a:p>
            <a:pPr algn="just"/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Inflammatory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myofibroblastic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tumor constitutes a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tumor entity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characterized by the proliferation of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myofibroblasts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together with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numerous inflammatory cells, predominantly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plasma cells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and lymphocytes. </a:t>
            </a:r>
            <a:endParaRPr 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Immunohistochemically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the tumor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cells display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positivity for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vimentin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smooth muscle actin, and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muscle specific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actin, and some cells are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desmin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positive. </a:t>
            </a:r>
            <a:endParaRPr 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1774436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37983" y="624110"/>
            <a:ext cx="9566630" cy="767962"/>
          </a:xfrm>
        </p:spPr>
        <p:txBody>
          <a:bodyPr/>
          <a:lstStyle/>
          <a:p>
            <a:r>
              <a:rPr lang="en-US" dirty="0" smtClean="0"/>
              <a:t>Spindle cell soft tissue sarcoma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46913" y="1528549"/>
            <a:ext cx="9853683" cy="4954138"/>
          </a:xfrm>
        </p:spPr>
        <p:txBody>
          <a:bodyPr>
            <a:normAutofit/>
          </a:bodyPr>
          <a:lstStyle/>
          <a:p>
            <a:r>
              <a:rPr lang="en-US" sz="2800" dirty="0"/>
              <a:t>Malignant peripheral nerve sheath tumor (</a:t>
            </a:r>
            <a:r>
              <a:rPr lang="en-US" sz="2800" dirty="0" smtClean="0"/>
              <a:t>MPNST)</a:t>
            </a:r>
          </a:p>
          <a:p>
            <a:endParaRPr lang="en-US" sz="2800" dirty="0"/>
          </a:p>
          <a:p>
            <a:r>
              <a:rPr lang="en-US" sz="2800" dirty="0" smtClean="0"/>
              <a:t>Epithelial membrane antigen </a:t>
            </a:r>
            <a:r>
              <a:rPr lang="en-US" sz="2800" dirty="0"/>
              <a:t>(EMA) and </a:t>
            </a:r>
            <a:r>
              <a:rPr lang="en-US" sz="2800" dirty="0" smtClean="0"/>
              <a:t>CD34</a:t>
            </a:r>
          </a:p>
          <a:p>
            <a:endParaRPr lang="en-US" sz="2800" dirty="0"/>
          </a:p>
          <a:p>
            <a:r>
              <a:rPr lang="en-US" sz="2800" dirty="0" err="1" smtClean="0"/>
              <a:t>Rhabdomyoblastic</a:t>
            </a:r>
            <a:r>
              <a:rPr lang="en-US" sz="2800" dirty="0" smtClean="0"/>
              <a:t> differentiation </a:t>
            </a:r>
            <a:r>
              <a:rPr lang="en-US" sz="2800" dirty="0"/>
              <a:t>express markers such as actin, </a:t>
            </a:r>
            <a:r>
              <a:rPr lang="en-US" sz="2800" dirty="0" err="1"/>
              <a:t>desmin</a:t>
            </a:r>
            <a:r>
              <a:rPr lang="en-US" sz="2800" dirty="0"/>
              <a:t>, </a:t>
            </a:r>
            <a:r>
              <a:rPr lang="en-US" sz="2800" dirty="0" smtClean="0"/>
              <a:t>and </a:t>
            </a:r>
            <a:r>
              <a:rPr lang="en-US" sz="2800" dirty="0" err="1" smtClean="0"/>
              <a:t>myogenin</a:t>
            </a:r>
            <a:r>
              <a:rPr lang="en-US" sz="28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0742088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0561" y="30706"/>
            <a:ext cx="9744051" cy="6827293"/>
          </a:xfrm>
        </p:spPr>
      </p:pic>
    </p:spTree>
    <p:extLst>
      <p:ext uri="{BB962C8B-B14F-4D97-AF65-F5344CB8AC3E}">
        <p14:creationId xmlns:p14="http://schemas.microsoft.com/office/powerpoint/2010/main" val="227840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19869" y="624110"/>
            <a:ext cx="9484743" cy="686075"/>
          </a:xfrm>
        </p:spPr>
        <p:txBody>
          <a:bodyPr/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Pleomorphic soft tissue sarcoma 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46913" y="1310185"/>
            <a:ext cx="10003809" cy="5131558"/>
          </a:xfrm>
        </p:spPr>
        <p:txBody>
          <a:bodyPr/>
          <a:lstStyle/>
          <a:p>
            <a:r>
              <a:rPr lang="en-US" dirty="0" smtClean="0"/>
              <a:t>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Malignant Fibrous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istiocytoma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IHC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also a useful tool for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distinguishing</a:t>
            </a:r>
          </a:p>
          <a:p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pleomorphic sarcomas from anaplastic carcinomas (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which express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EMA or cytokeratin), lymphomas (CD45,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ALK, B/T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cell markers), and melanomas (S-100,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melan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A, HMB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45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7893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06221" y="624110"/>
            <a:ext cx="9498391" cy="849848"/>
          </a:xfrm>
        </p:spPr>
        <p:txBody>
          <a:bodyPr/>
          <a:lstStyle/>
          <a:p>
            <a:r>
              <a:rPr lang="en-US" dirty="0" smtClean="0"/>
              <a:t>Myxoid soft tissue sarcoma 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24084" y="1473958"/>
            <a:ext cx="8393373" cy="5008729"/>
          </a:xfrm>
        </p:spPr>
      </p:pic>
    </p:spTree>
    <p:extLst>
      <p:ext uri="{BB962C8B-B14F-4D97-AF65-F5344CB8AC3E}">
        <p14:creationId xmlns:p14="http://schemas.microsoft.com/office/powerpoint/2010/main" val="568894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8925" y="624110"/>
            <a:ext cx="9525687" cy="877144"/>
          </a:xfrm>
        </p:spPr>
        <p:txBody>
          <a:bodyPr/>
          <a:lstStyle/>
          <a:p>
            <a:r>
              <a:rPr lang="en-US" dirty="0" smtClean="0"/>
              <a:t>Epithelioid soft tissue sarcoma 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17427" y="1337481"/>
            <a:ext cx="8557146" cy="5349922"/>
          </a:xfrm>
        </p:spPr>
      </p:pic>
    </p:spTree>
    <p:extLst>
      <p:ext uri="{BB962C8B-B14F-4D97-AF65-F5344CB8AC3E}">
        <p14:creationId xmlns:p14="http://schemas.microsoft.com/office/powerpoint/2010/main" val="3451139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647252"/>
      </a:dk2>
      <a:lt2>
        <a:srgbClr val="EAE8CF"/>
      </a:lt2>
      <a:accent1>
        <a:srgbClr val="E78712"/>
      </a:accent1>
      <a:accent2>
        <a:srgbClr val="B73C26"/>
      </a:accent2>
      <a:accent3>
        <a:srgbClr val="865331"/>
      </a:accent3>
      <a:accent4>
        <a:srgbClr val="B38648"/>
      </a:accent4>
      <a:accent5>
        <a:srgbClr val="BBB473"/>
      </a:accent5>
      <a:accent6>
        <a:srgbClr val="849276"/>
      </a:accent6>
      <a:hlink>
        <a:srgbClr val="FDAB2A"/>
      </a:hlink>
      <a:folHlink>
        <a:srgbClr val="CCB182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54F6613E-5ED7-40ED-90A8-F639BE712C0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49</TotalTime>
  <Words>278</Words>
  <Application>Microsoft Office PowerPoint</Application>
  <PresentationFormat>Widescreen</PresentationFormat>
  <Paragraphs>36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Century Gothic</vt:lpstr>
      <vt:lpstr>Times New Roman</vt:lpstr>
      <vt:lpstr>Wingdings 3</vt:lpstr>
      <vt:lpstr>Wisp</vt:lpstr>
      <vt:lpstr>Immunohistochemistry of Soft Tissue Sarcomas </vt:lpstr>
      <vt:lpstr>Soft tissue sarcoma </vt:lpstr>
      <vt:lpstr>Spindle cell soft tissue sarcoma </vt:lpstr>
      <vt:lpstr>Spindle cell soft tissue sarcoma </vt:lpstr>
      <vt:lpstr>Spindle cell soft tissue sarcoma </vt:lpstr>
      <vt:lpstr>PowerPoint Presentation</vt:lpstr>
      <vt:lpstr>Pleomorphic soft tissue sarcoma </vt:lpstr>
      <vt:lpstr>Myxoid soft tissue sarcoma </vt:lpstr>
      <vt:lpstr>Epithelioid soft tissue sarcoma </vt:lpstr>
      <vt:lpstr>Small round cell tumor </vt:lpstr>
    </vt:vector>
  </TitlesOfParts>
  <Company>Microsoft (C)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Immunohistochemistry of Soft Tissue Sarcomas </dc:title>
  <dc:creator>Windows User</dc:creator>
  <cp:lastModifiedBy>Windows User</cp:lastModifiedBy>
  <cp:revision>5</cp:revision>
  <dcterms:created xsi:type="dcterms:W3CDTF">2022-10-15T07:37:52Z</dcterms:created>
  <dcterms:modified xsi:type="dcterms:W3CDTF">2022-10-15T08:27:32Z</dcterms:modified>
</cp:coreProperties>
</file>