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2E583-36FF-4778-9318-FC67E8388B18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BF22497-AF1A-43DF-B608-0E9688927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760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2E583-36FF-4778-9318-FC67E8388B18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BF22497-AF1A-43DF-B608-0E9688927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674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2E583-36FF-4778-9318-FC67E8388B18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BF22497-AF1A-43DF-B608-0E968892799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75999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2E583-36FF-4778-9318-FC67E8388B18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BF22497-AF1A-43DF-B608-0E9688927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8957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2E583-36FF-4778-9318-FC67E8388B18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BF22497-AF1A-43DF-B608-0E968892799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583737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2E583-36FF-4778-9318-FC67E8388B18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BF22497-AF1A-43DF-B608-0E9688927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7287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2E583-36FF-4778-9318-FC67E8388B18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22497-AF1A-43DF-B608-0E9688927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7392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2E583-36FF-4778-9318-FC67E8388B18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22497-AF1A-43DF-B608-0E9688927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811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2E583-36FF-4778-9318-FC67E8388B18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22497-AF1A-43DF-B608-0E9688927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504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2E583-36FF-4778-9318-FC67E8388B18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BF22497-AF1A-43DF-B608-0E9688927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047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2E583-36FF-4778-9318-FC67E8388B18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BF22497-AF1A-43DF-B608-0E9688927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14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2E583-36FF-4778-9318-FC67E8388B18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BF22497-AF1A-43DF-B608-0E9688927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779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2E583-36FF-4778-9318-FC67E8388B18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22497-AF1A-43DF-B608-0E9688927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796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2E583-36FF-4778-9318-FC67E8388B18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22497-AF1A-43DF-B608-0E9688927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461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2E583-36FF-4778-9318-FC67E8388B18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22497-AF1A-43DF-B608-0E9688927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352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2E583-36FF-4778-9318-FC67E8388B18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BF22497-AF1A-43DF-B608-0E9688927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080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2E583-36FF-4778-9318-FC67E8388B18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BF22497-AF1A-43DF-B608-0E9688927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92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7768" y="1600200"/>
            <a:ext cx="8915399" cy="2262781"/>
          </a:xfrm>
        </p:spPr>
        <p:txBody>
          <a:bodyPr/>
          <a:lstStyle/>
          <a:p>
            <a:pPr algn="ctr"/>
            <a:r>
              <a:rPr lang="en-US" dirty="0"/>
              <a:t>Immunohistochemistry of Soft Tissue Sarcomas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679" y="5364232"/>
            <a:ext cx="8915399" cy="1126283"/>
          </a:xfrm>
        </p:spPr>
        <p:txBody>
          <a:bodyPr/>
          <a:lstStyle/>
          <a:p>
            <a:r>
              <a:rPr lang="en-US" dirty="0" smtClean="0"/>
              <a:t>Prof. Bashar H. Abdullah</a:t>
            </a:r>
          </a:p>
          <a:p>
            <a:r>
              <a:rPr lang="en-US" dirty="0" smtClean="0"/>
              <a:t>Lecturer. Omar </a:t>
            </a:r>
            <a:r>
              <a:rPr lang="en-US" dirty="0" err="1" smtClean="0"/>
              <a:t>Shebli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40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1631" y="624110"/>
            <a:ext cx="9552982" cy="849848"/>
          </a:xfrm>
        </p:spPr>
        <p:txBody>
          <a:bodyPr/>
          <a:lstStyle/>
          <a:p>
            <a:r>
              <a:rPr lang="en-US" dirty="0" smtClean="0"/>
              <a:t>Small round cell tumor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31" y="1622550"/>
            <a:ext cx="9428572" cy="4628125"/>
          </a:xfrm>
        </p:spPr>
      </p:pic>
    </p:spTree>
    <p:extLst>
      <p:ext uri="{BB962C8B-B14F-4D97-AF65-F5344CB8AC3E}">
        <p14:creationId xmlns:p14="http://schemas.microsoft.com/office/powerpoint/2010/main" val="156596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7039" y="405746"/>
            <a:ext cx="9607573" cy="849848"/>
          </a:xfrm>
        </p:spPr>
        <p:txBody>
          <a:bodyPr/>
          <a:lstStyle/>
          <a:p>
            <a:r>
              <a:rPr lang="en-US" dirty="0" smtClean="0"/>
              <a:t>Soft tissue sarcoma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7731" y="1419367"/>
            <a:ext cx="9990162" cy="4899546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heterogeneous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relatively uncommon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group of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neoplasms 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Frequently share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similar morphologic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features</a:t>
            </a:r>
          </a:p>
          <a:p>
            <a:pPr algn="just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IHC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particularly useful in the classification of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 soft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tissue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tumors</a:t>
            </a:r>
          </a:p>
          <a:p>
            <a:pPr algn="just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Nevertheless, IHC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still be considered as an ancillary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technique and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does not replace routine light microscopic examination.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386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7983" y="624110"/>
            <a:ext cx="9566630" cy="767962"/>
          </a:xfrm>
        </p:spPr>
        <p:txBody>
          <a:bodyPr/>
          <a:lstStyle/>
          <a:p>
            <a:r>
              <a:rPr lang="en-US" dirty="0" smtClean="0"/>
              <a:t>Spindle cell soft tissue sarcoma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6913" y="1528549"/>
            <a:ext cx="9853683" cy="4954138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/>
              <a:t>The </a:t>
            </a:r>
            <a:r>
              <a:rPr lang="en-US" sz="2400" dirty="0"/>
              <a:t>diagnosis of </a:t>
            </a:r>
            <a:r>
              <a:rPr lang="en-US" sz="2400" dirty="0" err="1"/>
              <a:t>leiomyosarcoma</a:t>
            </a:r>
            <a:r>
              <a:rPr lang="en-US" sz="2400" dirty="0"/>
              <a:t> can be established using </a:t>
            </a:r>
            <a:r>
              <a:rPr lang="en-US" sz="2400" dirty="0" smtClean="0"/>
              <a:t>a panel </a:t>
            </a:r>
            <a:r>
              <a:rPr lang="en-US" sz="2400" dirty="0"/>
              <a:t>of antibodies that include </a:t>
            </a:r>
            <a:r>
              <a:rPr lang="en-US" sz="2400" dirty="0" err="1"/>
              <a:t>desmin</a:t>
            </a:r>
            <a:r>
              <a:rPr lang="en-US" sz="2400" dirty="0"/>
              <a:t>, smooth muscle </a:t>
            </a:r>
            <a:r>
              <a:rPr lang="en-US" sz="2400" dirty="0" smtClean="0"/>
              <a:t>actin, pan </a:t>
            </a:r>
            <a:r>
              <a:rPr lang="en-US" sz="2400" dirty="0"/>
              <a:t>muscle actin, and h-</a:t>
            </a:r>
            <a:r>
              <a:rPr lang="en-US" sz="2400" dirty="0" err="1"/>
              <a:t>caldesmon</a:t>
            </a:r>
            <a:r>
              <a:rPr lang="en-US" sz="2400" dirty="0"/>
              <a:t>. </a:t>
            </a:r>
            <a:endParaRPr lang="en-US" sz="2400" dirty="0" smtClean="0"/>
          </a:p>
          <a:p>
            <a:pPr algn="just"/>
            <a:endParaRPr lang="en-US" sz="2400" dirty="0"/>
          </a:p>
          <a:p>
            <a:pPr algn="just"/>
            <a:r>
              <a:rPr lang="en-US" sz="2400" dirty="0" smtClean="0"/>
              <a:t>We </a:t>
            </a:r>
            <a:r>
              <a:rPr lang="en-US" sz="2400" dirty="0"/>
              <a:t>use all of the </a:t>
            </a:r>
            <a:r>
              <a:rPr lang="en-US" sz="2400" dirty="0" smtClean="0"/>
              <a:t>abovementioned antibodies </a:t>
            </a:r>
            <a:r>
              <a:rPr lang="en-US" sz="2400" dirty="0"/>
              <a:t>to establish a differential diagnosis </a:t>
            </a:r>
            <a:r>
              <a:rPr lang="en-US" sz="2400" dirty="0" smtClean="0"/>
              <a:t>with other </a:t>
            </a:r>
            <a:r>
              <a:rPr lang="en-US" sz="2400" dirty="0"/>
              <a:t>spindle cell tumors, such as the </a:t>
            </a:r>
            <a:r>
              <a:rPr lang="en-US" sz="2400" dirty="0" err="1"/>
              <a:t>myofibroblastic</a:t>
            </a:r>
            <a:r>
              <a:rPr lang="en-US" sz="2400" dirty="0"/>
              <a:t> </a:t>
            </a:r>
            <a:r>
              <a:rPr lang="en-US" sz="2400" dirty="0" smtClean="0"/>
              <a:t>family of </a:t>
            </a:r>
            <a:r>
              <a:rPr lang="en-US" sz="2400" dirty="0"/>
              <a:t>soft tissue </a:t>
            </a:r>
            <a:r>
              <a:rPr lang="en-US" sz="2400" dirty="0" smtClean="0"/>
              <a:t>tumors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 err="1" smtClean="0"/>
              <a:t>leiomyosarcoma</a:t>
            </a:r>
            <a:r>
              <a:rPr lang="en-US" sz="2400" dirty="0" smtClean="0"/>
              <a:t> VS </a:t>
            </a:r>
            <a:r>
              <a:rPr lang="en-US" sz="2400" dirty="0" err="1" smtClean="0"/>
              <a:t>myofibrosarcoma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13975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7983" y="624110"/>
            <a:ext cx="9566630" cy="767962"/>
          </a:xfrm>
        </p:spPr>
        <p:txBody>
          <a:bodyPr/>
          <a:lstStyle/>
          <a:p>
            <a:r>
              <a:rPr lang="en-US" dirty="0" smtClean="0"/>
              <a:t>Spindle cell soft tissue sarcoma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6913" y="1528549"/>
            <a:ext cx="9853683" cy="4954138"/>
          </a:xfrm>
        </p:spPr>
        <p:txBody>
          <a:bodyPr>
            <a:normAutofit/>
          </a:bodyPr>
          <a:lstStyle/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Inflammatory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myofibroblastic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tumor constitutes a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tumor entity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characterized by the proliferation of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myofibroblasts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together with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numerous inflammatory cells, predominantly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plasma cells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lymphocytes.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Immunohistochemically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 tumor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cells display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positivity for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vimentin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smooth muscle actin, and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muscle specific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actin, and some cells are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desmin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positive.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77443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7983" y="624110"/>
            <a:ext cx="9566630" cy="767962"/>
          </a:xfrm>
        </p:spPr>
        <p:txBody>
          <a:bodyPr/>
          <a:lstStyle/>
          <a:p>
            <a:r>
              <a:rPr lang="en-US" dirty="0" smtClean="0"/>
              <a:t>Spindle cell soft tissue sarcoma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6913" y="1528549"/>
            <a:ext cx="9853683" cy="4954138"/>
          </a:xfrm>
        </p:spPr>
        <p:txBody>
          <a:bodyPr>
            <a:normAutofit/>
          </a:bodyPr>
          <a:lstStyle/>
          <a:p>
            <a:r>
              <a:rPr lang="en-US" sz="2800" dirty="0"/>
              <a:t>Malignant peripheral nerve sheath tumor (</a:t>
            </a:r>
            <a:r>
              <a:rPr lang="en-US" sz="2800" dirty="0" smtClean="0"/>
              <a:t>MPNST)</a:t>
            </a:r>
          </a:p>
          <a:p>
            <a:endParaRPr lang="en-US" sz="2800" dirty="0"/>
          </a:p>
          <a:p>
            <a:r>
              <a:rPr lang="en-US" sz="2800" dirty="0" smtClean="0"/>
              <a:t>Epithelial membrane antigen </a:t>
            </a:r>
            <a:r>
              <a:rPr lang="en-US" sz="2800" dirty="0"/>
              <a:t>(EMA) and </a:t>
            </a:r>
            <a:r>
              <a:rPr lang="en-US" sz="2800" dirty="0" smtClean="0"/>
              <a:t>CD34</a:t>
            </a:r>
          </a:p>
          <a:p>
            <a:endParaRPr lang="en-US" sz="2800" dirty="0"/>
          </a:p>
          <a:p>
            <a:r>
              <a:rPr lang="en-US" sz="2800" dirty="0" err="1" smtClean="0"/>
              <a:t>Rhabdomyoblastic</a:t>
            </a:r>
            <a:r>
              <a:rPr lang="en-US" sz="2800" dirty="0" smtClean="0"/>
              <a:t> differentiation </a:t>
            </a:r>
            <a:r>
              <a:rPr lang="en-US" sz="2800" dirty="0"/>
              <a:t>express markers such as actin, </a:t>
            </a:r>
            <a:r>
              <a:rPr lang="en-US" sz="2800" dirty="0" err="1"/>
              <a:t>desmin</a:t>
            </a:r>
            <a:r>
              <a:rPr lang="en-US" sz="2800" dirty="0"/>
              <a:t>, </a:t>
            </a:r>
            <a:r>
              <a:rPr lang="en-US" sz="2800" dirty="0" smtClean="0"/>
              <a:t>and </a:t>
            </a:r>
            <a:r>
              <a:rPr lang="en-US" sz="2800" dirty="0" err="1" smtClean="0"/>
              <a:t>myogenin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74208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0561" y="30706"/>
            <a:ext cx="9744051" cy="6827293"/>
          </a:xfrm>
        </p:spPr>
      </p:pic>
    </p:spTree>
    <p:extLst>
      <p:ext uri="{BB962C8B-B14F-4D97-AF65-F5344CB8AC3E}">
        <p14:creationId xmlns:p14="http://schemas.microsoft.com/office/powerpoint/2010/main" val="22784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9869" y="624110"/>
            <a:ext cx="9484743" cy="686075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Pleomorphic soft tissue sarcoma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6913" y="1310185"/>
            <a:ext cx="10003809" cy="5131558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Malignant Fibrous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istiocytoma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IHC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also a useful tool for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distinguishing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pleomorphic sarcomas from anaplastic carcinomas (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which express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EMA or cytokeratin), lymphomas (CD45,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ALK, B/T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cell markers), and melanomas (S-100,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 HMB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45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89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6221" y="624110"/>
            <a:ext cx="9498391" cy="849848"/>
          </a:xfrm>
        </p:spPr>
        <p:txBody>
          <a:bodyPr/>
          <a:lstStyle/>
          <a:p>
            <a:r>
              <a:rPr lang="en-US" dirty="0" smtClean="0"/>
              <a:t>Myxoid soft tissue sarcoma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4084" y="1473958"/>
            <a:ext cx="8393373" cy="5008729"/>
          </a:xfrm>
        </p:spPr>
      </p:pic>
    </p:spTree>
    <p:extLst>
      <p:ext uri="{BB962C8B-B14F-4D97-AF65-F5344CB8AC3E}">
        <p14:creationId xmlns:p14="http://schemas.microsoft.com/office/powerpoint/2010/main" val="56889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8925" y="624110"/>
            <a:ext cx="9525687" cy="877144"/>
          </a:xfrm>
        </p:spPr>
        <p:txBody>
          <a:bodyPr/>
          <a:lstStyle/>
          <a:p>
            <a:r>
              <a:rPr lang="en-US" dirty="0" smtClean="0"/>
              <a:t>Epithelioid soft tissue sarcoma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7427" y="1337481"/>
            <a:ext cx="8557146" cy="5349922"/>
          </a:xfrm>
        </p:spPr>
      </p:pic>
    </p:spTree>
    <p:extLst>
      <p:ext uri="{BB962C8B-B14F-4D97-AF65-F5344CB8AC3E}">
        <p14:creationId xmlns:p14="http://schemas.microsoft.com/office/powerpoint/2010/main" val="345113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49</TotalTime>
  <Words>278</Words>
  <Application>Microsoft Office PowerPoint</Application>
  <PresentationFormat>Widescreen</PresentationFormat>
  <Paragraphs>36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Times New Roman</vt:lpstr>
      <vt:lpstr>Wingdings 3</vt:lpstr>
      <vt:lpstr>Wisp</vt:lpstr>
      <vt:lpstr>Immunohistochemistry of Soft Tissue Sarcomas </vt:lpstr>
      <vt:lpstr>Soft tissue sarcoma </vt:lpstr>
      <vt:lpstr>Spindle cell soft tissue sarcoma </vt:lpstr>
      <vt:lpstr>Spindle cell soft tissue sarcoma </vt:lpstr>
      <vt:lpstr>Spindle cell soft tissue sarcoma </vt:lpstr>
      <vt:lpstr>PowerPoint Presentation</vt:lpstr>
      <vt:lpstr>Pleomorphic soft tissue sarcoma </vt:lpstr>
      <vt:lpstr>Myxoid soft tissue sarcoma </vt:lpstr>
      <vt:lpstr>Epithelioid soft tissue sarcoma </vt:lpstr>
      <vt:lpstr>Small round cell tumor 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Immunohistochemistry of Soft Tissue Sarcomas </dc:title>
  <dc:creator>Windows User</dc:creator>
  <cp:lastModifiedBy>Windows User</cp:lastModifiedBy>
  <cp:revision>5</cp:revision>
  <dcterms:created xsi:type="dcterms:W3CDTF">2022-10-15T07:37:52Z</dcterms:created>
  <dcterms:modified xsi:type="dcterms:W3CDTF">2022-10-15T08:27:32Z</dcterms:modified>
</cp:coreProperties>
</file>