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6" r:id="rId4"/>
    <p:sldId id="258" r:id="rId5"/>
    <p:sldId id="259" r:id="rId6"/>
    <p:sldId id="260" r:id="rId7"/>
    <p:sldId id="261" r:id="rId8"/>
    <p:sldId id="263" r:id="rId9"/>
    <p:sldId id="264" r:id="rId10"/>
    <p:sldId id="267" r:id="rId11"/>
    <p:sldId id="268" r:id="rId12"/>
    <p:sldId id="265"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10/13/2022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10/13/2022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10/13/2022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10/13/2022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10/13/2022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10/13/2022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nnajah.net/5-%D9%86%D8%B5%D8%A7%D8%A6%D8%AD-%D9%84%D8%A7%D9%83%D8%AA%D8%B3%D8%A7%D8%A8-%D9%85%D9%87%D8%A7%D8%B1%D8%A9-%D8%AD%D9%84-%D8%A7%D9%84%D9%85%D8%B4%D9%83%D9%84%D8%A7%D8%AA-article-21631" TargetMode="External"/><Relationship Id="rId2" Type="http://schemas.openxmlformats.org/officeDocument/2006/relationships/hyperlink" Target="https://www.annajah.net/%D9%83%D9%8A%D9%81-%D9%86%D8%B4%D8%AC%D8%B9-%D8%B9%D9%82%D9%84%D9%8A%D8%A9-%D8%A7%D9%84%D9%86%D9%85%D9%88-article-2807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nnajah.net/%D9%85%D9%81%D9%87%D9%88%D9%85-%D8%AA%D8%B7%D9%88%D9%8A%D8%B1-%D8%A7%D9%84%D8%B0%D8%A7%D8%AA-%D9%88%D8%A3%D9%87%D9%85-%D8%A7%D9%84%D8%A3%D8%B3%D8%B1%D8%A7%D8%B1-%D9%84%D8%AA%D8%B7%D9%88%D9%8A%D8%B1-%D8%B0%D8%A7%D8%AA%D9%83-%D9%88%D8%AA%D9%86%D9%85%D9%8A%D8%AA%D9%87%D8%A7-article-2656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nnajah.net/6-%D8%B7%D8%B1%D9%82-%D8%AA%D8%B3%D8%A7%D8%B9%D8%AF%D9%83-%D8%B9%D9%84%D9%89-%D8%A7%D9%84%D8%AA%D9%81%D9%83%D9%8A%D8%B1-%D8%AE%D8%A7%D8%B1%D8%AC-%D8%A7%D9%84%D8%B5%D9%86%D8%AF%D9%88%D9%82-article-2056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nnajah.net/%D9%83%D9%8A%D9%81-%D8%A3%D8%AD%D8%AF%D8%AF-%D8%B4%D8%BA%D9%81%D9%8A-article-2792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IQ" dirty="0" smtClean="0"/>
              <a:t/>
            </a:r>
            <a:br>
              <a:rPr lang="ar-IQ" dirty="0" smtClean="0"/>
            </a:br>
            <a:r>
              <a:rPr lang="ar-IQ" sz="2700" dirty="0" smtClean="0"/>
              <a:t>جامعة بغداد </a:t>
            </a:r>
            <a:br>
              <a:rPr lang="ar-IQ" sz="2700" dirty="0" smtClean="0"/>
            </a:br>
            <a:r>
              <a:rPr lang="ar-IQ" sz="2700" dirty="0" smtClean="0"/>
              <a:t>كلية التربية للبنات </a:t>
            </a:r>
            <a:r>
              <a:rPr lang="ar-IQ" dirty="0" smtClean="0"/>
              <a:t/>
            </a:r>
            <a:br>
              <a:rPr lang="ar-IQ" dirty="0" smtClean="0"/>
            </a:br>
            <a:r>
              <a:rPr lang="ar-IQ" dirty="0" smtClean="0"/>
              <a:t>استثمار الافكار الابداعية في ايجاد فرص العمل </a:t>
            </a:r>
            <a:endParaRPr lang="ar-IQ" dirty="0"/>
          </a:p>
        </p:txBody>
      </p:sp>
      <p:sp>
        <p:nvSpPr>
          <p:cNvPr id="3" name="Subtitle 2"/>
          <p:cNvSpPr>
            <a:spLocks noGrp="1"/>
          </p:cNvSpPr>
          <p:nvPr>
            <p:ph type="subTitle" idx="1"/>
          </p:nvPr>
        </p:nvSpPr>
        <p:spPr/>
        <p:txBody>
          <a:bodyPr>
            <a:normAutofit fontScale="92500" lnSpcReduction="20000"/>
          </a:bodyPr>
          <a:lstStyle/>
          <a:p>
            <a:pPr algn="ctr"/>
            <a:r>
              <a:rPr lang="ar-IQ" dirty="0" smtClean="0"/>
              <a:t>اسم المحاضر : م. هند لؤي عبد الحميد </a:t>
            </a:r>
          </a:p>
          <a:p>
            <a:pPr algn="ctr"/>
            <a:r>
              <a:rPr lang="ar-IQ" dirty="0" smtClean="0"/>
              <a:t>مدير وحدة التأهيل و التوظيف و المتابعة</a:t>
            </a:r>
          </a:p>
          <a:p>
            <a:pPr algn="ctr"/>
            <a:r>
              <a:rPr lang="ar-IQ" dirty="0" smtClean="0"/>
              <a:t>15/10/2022 </a:t>
            </a:r>
            <a:endParaRPr lang="ar-IQ" dirty="0"/>
          </a:p>
        </p:txBody>
      </p:sp>
    </p:spTree>
    <p:extLst>
      <p:ext uri="{BB962C8B-B14F-4D97-AF65-F5344CB8AC3E}">
        <p14:creationId xmlns:p14="http://schemas.microsoft.com/office/powerpoint/2010/main" val="3495322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dirty="0"/>
              <a:t>قم بتمرين الـ 500 </a:t>
            </a:r>
            <a:r>
              <a:rPr lang="ar-IQ" dirty="0" smtClean="0"/>
              <a:t>كلمة</a:t>
            </a:r>
          </a:p>
          <a:p>
            <a:r>
              <a:rPr lang="ar-IQ" dirty="0"/>
              <a:t>هذا التمرين ممتع للغاية ومفيد في حال كنت تعجز عن تركيز أفكارك أو الخروج بأفكار جديدة. كلّ ما عليك فعله، هو أن تأخذ ورقة وقلمًا، أو تفتح صفحة جديدة على برنامج مايكروسوفت وورد، وتبدأ بالكتابة! لا يشترط أن تكتب عن موضوع معين، أو أن تدقّق ما كتبته، فقط أفرغ على الورق كلّ ما يخطر ببالك من أفكار حتى لو لم تكن مترابطة. ستتفاجأ في نهاية الأمر بنص جنوني غريب، ولكنك ستشعر بعدها بطاقة إبداعية كبيرة وستلحظ تدفق المزيد من الأفكار المبدعة في رأسك. </a:t>
            </a:r>
            <a:endParaRPr lang="ar-IQ" dirty="0"/>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2923590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ar-IQ" dirty="0"/>
              <a:t>عليك بالعصف </a:t>
            </a:r>
            <a:r>
              <a:rPr lang="ar-IQ" dirty="0" smtClean="0"/>
              <a:t>الذهني</a:t>
            </a:r>
          </a:p>
          <a:p>
            <a:r>
              <a:rPr lang="ar-IQ" dirty="0" smtClean="0"/>
              <a:t>استعن </a:t>
            </a:r>
            <a:r>
              <a:rPr lang="ar-IQ" dirty="0"/>
              <a:t>بشخص واحد على الأقل للقيام بهذا التمرين، واطلب منه الجلوس معك لمدة تترواح بين 45 إلى 60 دقيقة، للقيام بجلسة عصف ذهني. احرص على أن تبعد كلّ الوسائل التكنولوجية من حولك، واستعن بورقة وقلم بدلا من الحاسوب أو الهاتف المحمول. اختر فكرة أو موضوعًا تودّ أن تجري عصفًا ذهنيًا عليه، وابدأ أنت ورفيقك بكتابة جميع الأفكار التي تخطر لك فيما يتعلّق بالموضوع الذي اخترته، مع الحرص على عدم انتقاد أيّ فكرة من الأفكار التي تمّ تدوينها مهما كان السبب. قد ينتهي بك المطاف بالعثور على 100 فكرة مريعة، لكن كن واثقًا أنّ هناك من بين تلك الأفكار السيئة، فكرة أو اثنتان جيدتان. ومع التمرين المستمر ستتمكّن من العثور على أفكار أفضل. </a:t>
            </a:r>
            <a:endParaRPr lang="ar-IQ" dirty="0"/>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3786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أصبح الإبداع والنجاح والتميز ضرورة وحاجة في يومنا هذا؛ لذلك يجب عليك أن تسعى إلى تحسين مهاراتك في المجال الذي تحبه، وأن تبحث عن فرصة عمل في ذلك المجال، وأن ترسم أهدافك المرحلية وتخطط لتنفيذها، وتستفيد من تجاربك السابقة وتكسر المخاوف المحتملة، وتتفاءل بالآتي وتؤمن بقدراتك وتثق بتوفيق الله عز وجل</a:t>
            </a:r>
            <a:r>
              <a:rPr lang="ar-IQ" dirty="0" smtClean="0"/>
              <a:t>.</a:t>
            </a:r>
          </a:p>
          <a:p>
            <a:r>
              <a:rPr lang="ar-IQ" dirty="0" smtClean="0"/>
              <a:t>وحدة التأهيل و التوظيف و المتابعة بالاهتمام بالطالبات المبدعات و افكارهم الابداعية و توفير فرص عمل وفق هذه الابداعات و ايضا توفير التمويل من قبل اشخاص او مؤسسات .</a:t>
            </a:r>
            <a:endParaRPr lang="ar-IQ" dirty="0"/>
          </a:p>
        </p:txBody>
      </p:sp>
      <p:sp>
        <p:nvSpPr>
          <p:cNvPr id="3" name="Title 2"/>
          <p:cNvSpPr>
            <a:spLocks noGrp="1"/>
          </p:cNvSpPr>
          <p:nvPr>
            <p:ph type="title"/>
          </p:nvPr>
        </p:nvSpPr>
        <p:spPr/>
        <p:txBody>
          <a:bodyPr/>
          <a:lstStyle/>
          <a:p>
            <a:pPr algn="r"/>
            <a:r>
              <a:rPr lang="ar-IQ" dirty="0"/>
              <a:t>الخلاصة :</a:t>
            </a:r>
          </a:p>
        </p:txBody>
      </p:sp>
    </p:spTree>
    <p:extLst>
      <p:ext uri="{BB962C8B-B14F-4D97-AF65-F5344CB8AC3E}">
        <p14:creationId xmlns:p14="http://schemas.microsoft.com/office/powerpoint/2010/main" val="4260778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dirty="0"/>
          </a:p>
        </p:txBody>
      </p:sp>
      <p:sp>
        <p:nvSpPr>
          <p:cNvPr id="3" name="Title 2"/>
          <p:cNvSpPr>
            <a:spLocks noGrp="1"/>
          </p:cNvSpPr>
          <p:nvPr>
            <p:ph type="title"/>
          </p:nvPr>
        </p:nvSpPr>
        <p:spPr/>
        <p:txBody>
          <a:bodyPr/>
          <a:lstStyle/>
          <a:p>
            <a:pPr algn="r"/>
            <a:endParaRPr lang="ar-IQ" dirty="0"/>
          </a:p>
        </p:txBody>
      </p:sp>
    </p:spTree>
    <p:extLst>
      <p:ext uri="{BB962C8B-B14F-4D97-AF65-F5344CB8AC3E}">
        <p14:creationId xmlns:p14="http://schemas.microsoft.com/office/powerpoint/2010/main" val="264203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dirty="0" smtClean="0"/>
              <a:t>الإبداع </a:t>
            </a:r>
            <a:r>
              <a:rPr lang="ar-IQ" dirty="0"/>
              <a:t>هو عملية الإتيان بشيء جديد، أو تحسين شيء موجود وتجديده، وهو عملية يمكن اكتسابها والتدرب عليها، بينما تُسمى الخطوات التنفيذية لتحويل الأفكار الإبداعية إلى واقع ملموس بالابتكار</a:t>
            </a:r>
            <a:r>
              <a:rPr lang="ar-IQ" dirty="0" smtClean="0"/>
              <a:t>.</a:t>
            </a:r>
          </a:p>
          <a:p>
            <a:r>
              <a:rPr lang="ar-IQ" dirty="0"/>
              <a:t>مفهوم الإبداع بناءً على سمات الشخص المبدع:</a:t>
            </a:r>
          </a:p>
          <a:p>
            <a:pPr marL="109728" indent="0" algn="just">
              <a:buNone/>
            </a:pPr>
            <a:r>
              <a:rPr lang="ar-IQ" dirty="0" smtClean="0"/>
              <a:t> </a:t>
            </a:r>
            <a:r>
              <a:rPr lang="ar-IQ" dirty="0"/>
              <a:t>هو </a:t>
            </a:r>
            <a:r>
              <a:rPr lang="ar-IQ" dirty="0" smtClean="0"/>
              <a:t>المبادأة </a:t>
            </a:r>
            <a:r>
              <a:rPr lang="ar-IQ" dirty="0"/>
              <a:t>التي يبديها المتعلم في قدرته على التخلص من السياق العادي للتفكير وإتباع نمط جديد من التفكير، ويذكر جيلفورد </a:t>
            </a:r>
            <a:r>
              <a:rPr lang="en-US" dirty="0"/>
              <a:t>Guilford </a:t>
            </a:r>
            <a:r>
              <a:rPr lang="ar-IQ" dirty="0"/>
              <a:t>أن المتعلم المبدع يتسم بسمات عقلية أهمها: الطلاقة , والمرونة , والأصالة </a:t>
            </a:r>
            <a:r>
              <a:rPr lang="ar-IQ" dirty="0" smtClean="0"/>
              <a:t>.</a:t>
            </a:r>
          </a:p>
          <a:p>
            <a:pPr marL="109728" indent="0" algn="just">
              <a:buNone/>
            </a:pPr>
            <a:endParaRPr lang="ar-IQ" dirty="0"/>
          </a:p>
          <a:p>
            <a:pPr algn="just"/>
            <a:endParaRPr lang="ar-IQ" dirty="0"/>
          </a:p>
          <a:p>
            <a:endParaRPr lang="ar-IQ" dirty="0"/>
          </a:p>
        </p:txBody>
      </p:sp>
      <p:sp>
        <p:nvSpPr>
          <p:cNvPr id="3" name="Title 2"/>
          <p:cNvSpPr>
            <a:spLocks noGrp="1"/>
          </p:cNvSpPr>
          <p:nvPr>
            <p:ph type="title"/>
          </p:nvPr>
        </p:nvSpPr>
        <p:spPr/>
        <p:txBody>
          <a:bodyPr>
            <a:normAutofit fontScale="90000"/>
          </a:bodyPr>
          <a:lstStyle/>
          <a:p>
            <a:pPr algn="r"/>
            <a:r>
              <a:rPr lang="ar-IQ" dirty="0"/>
              <a:t>ما هو الإبداع؟</a:t>
            </a:r>
            <a:br>
              <a:rPr lang="ar-IQ" dirty="0"/>
            </a:br>
            <a:endParaRPr lang="ar-IQ" dirty="0"/>
          </a:p>
        </p:txBody>
      </p:sp>
    </p:spTree>
    <p:extLst>
      <p:ext uri="{BB962C8B-B14F-4D97-AF65-F5344CB8AC3E}">
        <p14:creationId xmlns:p14="http://schemas.microsoft.com/office/powerpoint/2010/main" val="124130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مفهوم الإبداع بناء على أساس الإنتاج :</a:t>
            </a:r>
          </a:p>
          <a:p>
            <a:pPr marL="109728" indent="0">
              <a:buNone/>
            </a:pPr>
            <a:r>
              <a:rPr lang="ar-IQ" dirty="0"/>
              <a:t>    يلخص خير الله الإبداع بأنه “قدرة المتعلم على الإنتاج إنتاجاً يتميز بأكبر قدر من الطلاقة الفكرية، والمرونة التلقائية والأصالة وبالتداعيات البعيدة وذلك كاستجابة لمشكلة أو موقف مثير”.</a:t>
            </a:r>
          </a:p>
          <a:p>
            <a:pPr marL="109728" indent="0">
              <a:buNone/>
            </a:pPr>
            <a:r>
              <a:rPr lang="ar-IQ" dirty="0"/>
              <a:t>  وهكذا يعبّر التفكير الإبداعي عن نفسه في صورة إنتاج شيء جديد، أو التفكير المغامر، أو الخروج عن المألوف، أو ميلاد شيء جديد سواء كان فكرة أو اكتشافاً أو اختراعاً بحيث يكون أصيلاً  , وحديثاً .</a:t>
            </a:r>
          </a:p>
          <a:p>
            <a:endParaRPr lang="ar-IQ" dirty="0"/>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955247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ar-IQ" dirty="0" smtClean="0"/>
              <a:t>1</a:t>
            </a:r>
            <a:r>
              <a:rPr lang="ar-IQ" dirty="0"/>
              <a:t>. الحرية وكسر النمطية:</a:t>
            </a:r>
          </a:p>
          <a:p>
            <a:pPr marL="109728" indent="0">
              <a:buNone/>
            </a:pPr>
            <a:r>
              <a:rPr lang="ar-IQ" dirty="0" smtClean="0"/>
              <a:t>     لا </a:t>
            </a:r>
            <a:r>
              <a:rPr lang="ar-IQ" dirty="0"/>
              <a:t>يوجد إبداع بدون حرية، فلن يصل الإنسان المقيد بسلسلة من العادات المجتمعية والتقاليد الموروثة أو بأفكار ومعتقدات غير منطقية إلى الإبداع، بينما يُصفِّي الشخص المبدع الأفكار الموروثة ويتبع المنطقي منها وما يوافق الإسلام، وينسف ما يعرقل </a:t>
            </a:r>
            <a:r>
              <a:rPr lang="ar-IQ" dirty="0">
                <a:hlinkClick r:id="rId2" tooltip="كيف نشجع عقلية النمو؟"/>
              </a:rPr>
              <a:t>نمو هذا الإنسان</a:t>
            </a:r>
            <a:r>
              <a:rPr lang="ar-IQ" dirty="0"/>
              <a:t> وتحسُّنه.</a:t>
            </a:r>
          </a:p>
          <a:p>
            <a:r>
              <a:rPr lang="ar-IQ" dirty="0"/>
              <a:t>2. الاحتمالات:</a:t>
            </a:r>
          </a:p>
          <a:p>
            <a:pPr marL="109728" indent="0">
              <a:buNone/>
            </a:pPr>
            <a:r>
              <a:rPr lang="ar-IQ" dirty="0" smtClean="0"/>
              <a:t>      يملك </a:t>
            </a:r>
            <a:r>
              <a:rPr lang="ar-IQ" dirty="0"/>
              <a:t>الشخص المبدع احتمالات متعددة </a:t>
            </a:r>
            <a:r>
              <a:rPr lang="ar-IQ" dirty="0">
                <a:hlinkClick r:id="rId3" tooltip="5 نصائح لاكتساب مهارة حل المشكلات"/>
              </a:rPr>
              <a:t>لحل أي مشكلة</a:t>
            </a:r>
            <a:r>
              <a:rPr lang="ar-IQ" dirty="0"/>
              <a:t>، فهو لا ينظر إلى أي قضية من زاوية واحدة، ولا يتبع الحلول التقليدية، بل يبتكر حلولاً إضافية، ومن ثم يجمع كل الاحتمالات ويستبعد الاحتمال الأبعد عن الواقعية.</a:t>
            </a:r>
          </a:p>
          <a:p>
            <a:r>
              <a:rPr lang="ar-IQ" dirty="0"/>
              <a:t>3. الإيجابية:</a:t>
            </a:r>
          </a:p>
          <a:p>
            <a:pPr marL="109728" indent="0">
              <a:buNone/>
            </a:pPr>
            <a:r>
              <a:rPr lang="ar-IQ" dirty="0" smtClean="0"/>
              <a:t>    يملك </a:t>
            </a:r>
            <a:r>
              <a:rPr lang="ar-IQ" dirty="0"/>
              <a:t>الشخص المبدع نظرة مختلفة إلى أي موضوع، فهو يرى أي أمر سلبي في الحياة بأنه هدية ثمينة مغلَّفة بإطار سلبي، إذ يكمن وراء كل أمر سلبي من وجهة نظره درسٌ عظيمٌ يجب على الإنسان قبوله وتعلمه لكي يرتقي مستوى وعيه ومهاراته</a:t>
            </a:r>
            <a:r>
              <a:rPr lang="ar-IQ" dirty="0" smtClean="0"/>
              <a:t>.</a:t>
            </a:r>
            <a:endParaRPr lang="ar-IQ" dirty="0"/>
          </a:p>
        </p:txBody>
      </p:sp>
      <p:sp>
        <p:nvSpPr>
          <p:cNvPr id="3" name="Title 2"/>
          <p:cNvSpPr>
            <a:spLocks noGrp="1"/>
          </p:cNvSpPr>
          <p:nvPr>
            <p:ph type="title"/>
          </p:nvPr>
        </p:nvSpPr>
        <p:spPr/>
        <p:txBody>
          <a:bodyPr>
            <a:normAutofit fontScale="90000"/>
          </a:bodyPr>
          <a:lstStyle/>
          <a:p>
            <a:pPr algn="r"/>
            <a:r>
              <a:rPr lang="ar-IQ" dirty="0"/>
              <a:t>قوانين الإبداع:</a:t>
            </a:r>
            <a:br>
              <a:rPr lang="ar-IQ" dirty="0"/>
            </a:br>
            <a:endParaRPr lang="ar-IQ" dirty="0"/>
          </a:p>
        </p:txBody>
      </p:sp>
    </p:spTree>
    <p:extLst>
      <p:ext uri="{BB962C8B-B14F-4D97-AF65-F5344CB8AC3E}">
        <p14:creationId xmlns:p14="http://schemas.microsoft.com/office/powerpoint/2010/main" val="3602998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ar-IQ" dirty="0" smtClean="0"/>
              <a:t>4</a:t>
            </a:r>
            <a:r>
              <a:rPr lang="ar-IQ" dirty="0"/>
              <a:t>الصبر</a:t>
            </a:r>
            <a:r>
              <a:rPr lang="ar-IQ" dirty="0" smtClean="0"/>
              <a:t>:</a:t>
            </a:r>
          </a:p>
          <a:p>
            <a:pPr marL="109728" indent="0">
              <a:buNone/>
            </a:pPr>
            <a:r>
              <a:rPr lang="ar-IQ" dirty="0" smtClean="0"/>
              <a:t>    يملك </a:t>
            </a:r>
            <a:r>
              <a:rPr lang="ar-IQ" dirty="0"/>
              <a:t>الشخص المبدع قدرة كبيرة على التحمل، فلا يمل من محاولة حل أي فكرة مئات المرات إلى أن تنجح، فهو لا يعترف بالإخفاق، بل يعترف بقاعدة المحاولة والخطأ، ويرى أنَّ الخطأ فرصة لاكتشاف طرائق جديدة غير ناجعة في المجال الذي يعمل فيه.</a:t>
            </a:r>
          </a:p>
          <a:p>
            <a:r>
              <a:rPr lang="ar-IQ" dirty="0"/>
              <a:t>5. البحث:</a:t>
            </a:r>
          </a:p>
          <a:p>
            <a:pPr marL="109728" indent="0">
              <a:buNone/>
            </a:pPr>
            <a:r>
              <a:rPr lang="ar-IQ" dirty="0" smtClean="0"/>
              <a:t>   يعشق </a:t>
            </a:r>
            <a:r>
              <a:rPr lang="ar-IQ" dirty="0"/>
              <a:t>الشخص المبدع البحث والاستطلاع والاكتشاف، فهو مدمن </a:t>
            </a:r>
            <a:r>
              <a:rPr lang="ar-IQ" dirty="0">
                <a:hlinkClick r:id="rId2" tooltip="مفهوم تطوير الذات وأهم الأسرار لتطوير ذاتك وتنميتها"/>
              </a:rPr>
              <a:t>تحسين الذات</a:t>
            </a:r>
            <a:r>
              <a:rPr lang="ar-IQ" dirty="0"/>
              <a:t>، ويسعى إلى توسيع قاعدته المعرفية دوماً من خلال القراءة، ويقوم بتنمية مهاراته على الدوام، من خلال الالتحاق بالدورات التدريبية ومن خلال طلب المشورة من أهل الاختصاص وتحديث معلوماته، فمن شأن ذلك أن يُحفِّز نصف الدماغ الأيمن لديه المسؤول عن الطاقات الإبداعية.</a:t>
            </a:r>
          </a:p>
          <a:p>
            <a:r>
              <a:rPr lang="ar-IQ" dirty="0"/>
              <a:t>6. التجزئة:</a:t>
            </a:r>
          </a:p>
          <a:p>
            <a:pPr marL="109728" indent="0">
              <a:buNone/>
            </a:pPr>
            <a:r>
              <a:rPr lang="ar-IQ" dirty="0" smtClean="0"/>
              <a:t>  لا </a:t>
            </a:r>
            <a:r>
              <a:rPr lang="ar-IQ" dirty="0"/>
              <a:t>يتسرع الشخص المبدع في حل أي مشكلة يتعرض إليها، وإنَّما يقوم بتحليلها إلى أجزاء صغيرة، وحل كل جزء على حدة؛ الأمر الذي يجعل قراراته صائبة وحكيمة.</a:t>
            </a:r>
          </a:p>
          <a:p>
            <a:endParaRPr lang="ar-IQ" dirty="0"/>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42144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dirty="0" smtClean="0"/>
              <a:t>1</a:t>
            </a:r>
            <a:r>
              <a:rPr lang="ar-IQ" dirty="0"/>
              <a:t>. الإبداع التعبيري:</a:t>
            </a:r>
          </a:p>
          <a:p>
            <a:pPr marL="109728" indent="0">
              <a:buNone/>
            </a:pPr>
            <a:r>
              <a:rPr lang="ar-IQ" dirty="0" smtClean="0"/>
              <a:t>  ويكون </a:t>
            </a:r>
            <a:r>
              <a:rPr lang="ar-IQ" dirty="0"/>
              <a:t>هنا الشخص شغوفاً باللغة المحكية؛ إذ يملك مقدرة لغوية ظاهرة وقدرة على التعبير واضحة.</a:t>
            </a:r>
          </a:p>
          <a:p>
            <a:r>
              <a:rPr lang="ar-IQ" dirty="0"/>
              <a:t>2. الإبداع الإنتاجي:</a:t>
            </a:r>
          </a:p>
          <a:p>
            <a:pPr marL="109728" indent="0">
              <a:buNone/>
            </a:pPr>
            <a:r>
              <a:rPr lang="ar-IQ" dirty="0" smtClean="0"/>
              <a:t>   وهنا </a:t>
            </a:r>
            <a:r>
              <a:rPr lang="ar-IQ" dirty="0"/>
              <a:t>يميل الشخص إلى قضاء ساعات من وقته في صناعة المنتجات المادية المتنوعة الدقيقة.</a:t>
            </a:r>
          </a:p>
          <a:p>
            <a:r>
              <a:rPr lang="ar-IQ" dirty="0"/>
              <a:t>3. الإبداع الفكري:</a:t>
            </a:r>
          </a:p>
          <a:p>
            <a:pPr marL="109728" indent="0">
              <a:buNone/>
            </a:pPr>
            <a:r>
              <a:rPr lang="ar-IQ" dirty="0" smtClean="0"/>
              <a:t>  وهنا </a:t>
            </a:r>
            <a:r>
              <a:rPr lang="ar-IQ" dirty="0"/>
              <a:t>يميل الشخص إلى كسر النمطية و</a:t>
            </a:r>
            <a:r>
              <a:rPr lang="ar-IQ" dirty="0">
                <a:hlinkClick r:id="rId2" tooltip="6 طرق تساعدك على التفكير خارج الصندوق"/>
              </a:rPr>
              <a:t>التفكير خارج صندوق</a:t>
            </a:r>
            <a:r>
              <a:rPr lang="ar-IQ" dirty="0"/>
              <a:t> الموروثات والمُسلَّمات الاجتماعية، وتقديم الأفكار القديمة بنظرة مختلفة ومتجددة</a:t>
            </a:r>
            <a:r>
              <a:rPr lang="ar-IQ" dirty="0" smtClean="0"/>
              <a:t>.</a:t>
            </a:r>
            <a:endParaRPr lang="ar-IQ" dirty="0"/>
          </a:p>
        </p:txBody>
      </p:sp>
      <p:sp>
        <p:nvSpPr>
          <p:cNvPr id="3" name="Title 2"/>
          <p:cNvSpPr>
            <a:spLocks noGrp="1"/>
          </p:cNvSpPr>
          <p:nvPr>
            <p:ph type="title"/>
          </p:nvPr>
        </p:nvSpPr>
        <p:spPr/>
        <p:txBody>
          <a:bodyPr>
            <a:normAutofit fontScale="90000"/>
          </a:bodyPr>
          <a:lstStyle/>
          <a:p>
            <a:pPr algn="r"/>
            <a:r>
              <a:rPr lang="ar-IQ" dirty="0"/>
              <a:t>أنواع الإبداع:</a:t>
            </a:r>
            <a:br>
              <a:rPr lang="ar-IQ" dirty="0"/>
            </a:br>
            <a:endParaRPr lang="ar-IQ" dirty="0"/>
          </a:p>
        </p:txBody>
      </p:sp>
    </p:spTree>
    <p:extLst>
      <p:ext uri="{BB962C8B-B14F-4D97-AF65-F5344CB8AC3E}">
        <p14:creationId xmlns:p14="http://schemas.microsoft.com/office/powerpoint/2010/main" val="4508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4. الإبداع </a:t>
            </a:r>
            <a:r>
              <a:rPr lang="ar-IQ" dirty="0" smtClean="0"/>
              <a:t>الانبثاقي</a:t>
            </a:r>
          </a:p>
          <a:p>
            <a:pPr marL="109728" indent="0">
              <a:buNone/>
            </a:pPr>
            <a:r>
              <a:rPr lang="ar-IQ" dirty="0" smtClean="0"/>
              <a:t>   وهنا يطرق الشخص باباً جديداً من أبواب المعرفة، فيُولِّد أفكاراً جديدة غير مطروقة في مجال ما.</a:t>
            </a:r>
          </a:p>
          <a:p>
            <a:r>
              <a:rPr lang="ar-IQ" dirty="0" smtClean="0"/>
              <a:t>هل </a:t>
            </a:r>
            <a:r>
              <a:rPr lang="ar-IQ" dirty="0"/>
              <a:t>أنت موظف مبدع؟ ما الذي يعيقك لتكون كذلك؟</a:t>
            </a:r>
          </a:p>
          <a:p>
            <a:r>
              <a:rPr lang="ar-IQ" dirty="0"/>
              <a:t>هل أنت راضٍ عن عملك، هل تشعر بالمتعة والسعادة عند قيامك به، أم إنَّك تشعر أنَّه مصدر دخل ثابت هام؛ ولكنَّه بعيد كل البعد عن </a:t>
            </a:r>
            <a:r>
              <a:rPr lang="ar-IQ" dirty="0">
                <a:hlinkClick r:id="rId2" tooltip="كيف أُحدِّد شغفي؟"/>
              </a:rPr>
              <a:t>شغفك</a:t>
            </a:r>
            <a:r>
              <a:rPr lang="ar-IQ" dirty="0"/>
              <a:t>؟</a:t>
            </a:r>
          </a:p>
          <a:p>
            <a:endParaRPr lang="ar-IQ" dirty="0"/>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3801191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smtClean="0"/>
              <a:t>يُقصد </a:t>
            </a:r>
            <a:r>
              <a:rPr lang="ar-IQ" dirty="0"/>
              <a:t>بالتفكير الإبداعي، النظر للأمور بطريقة جديدة. ولعلّ أنسب </a:t>
            </a:r>
            <a:r>
              <a:rPr lang="ar-IQ" b="1" dirty="0"/>
              <a:t>تعريف</a:t>
            </a:r>
            <a:r>
              <a:rPr lang="ar-IQ" dirty="0"/>
              <a:t> له هو: "التفكير خارج الصندوق". ويتضمّن التفكير الإبداعي في هذه الحالة </a:t>
            </a:r>
            <a:r>
              <a:rPr lang="ar-IQ" b="1" dirty="0"/>
              <a:t>ما</a:t>
            </a:r>
            <a:r>
              <a:rPr lang="ar-IQ" dirty="0"/>
              <a:t> يسمّى بـ </a:t>
            </a:r>
            <a:r>
              <a:rPr lang="en-US" dirty="0"/>
              <a:t>lateral thinking </a:t>
            </a:r>
            <a:r>
              <a:rPr lang="ar-IQ" dirty="0"/>
              <a:t>أو التفكير الجانبي، وهو القدرة على ملاحظة أنماط وأمور غير واضحة للعيان</a:t>
            </a:r>
          </a:p>
          <a:p>
            <a:pPr marL="109728" indent="0">
              <a:buNone/>
            </a:pPr>
            <a:endParaRPr lang="ar-IQ" dirty="0"/>
          </a:p>
        </p:txBody>
      </p:sp>
      <p:sp>
        <p:nvSpPr>
          <p:cNvPr id="3" name="Title 2"/>
          <p:cNvSpPr>
            <a:spLocks noGrp="1"/>
          </p:cNvSpPr>
          <p:nvPr>
            <p:ph type="title"/>
          </p:nvPr>
        </p:nvSpPr>
        <p:spPr/>
        <p:txBody>
          <a:bodyPr/>
          <a:lstStyle/>
          <a:p>
            <a:pPr algn="r"/>
            <a:r>
              <a:rPr lang="ar-IQ" dirty="0" smtClean="0"/>
              <a:t>الافكار الابداعية</a:t>
            </a:r>
            <a:endParaRPr lang="ar-IQ" dirty="0"/>
          </a:p>
        </p:txBody>
      </p:sp>
    </p:spTree>
    <p:extLst>
      <p:ext uri="{BB962C8B-B14F-4D97-AF65-F5344CB8AC3E}">
        <p14:creationId xmlns:p14="http://schemas.microsoft.com/office/powerpoint/2010/main" val="1736961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ar-IQ" dirty="0" smtClean="0"/>
              <a:t>يؤمن </a:t>
            </a:r>
            <a:r>
              <a:rPr lang="ar-IQ" dirty="0"/>
              <a:t>الكثيرون بأنّك إمّا أن تكون مفكرًا مبدعًا أو لا تكون. لكن الواقع ليس كذلك، فالتفكير الإبداعي مهارة قابلة للاكتساب والتطوير بالتدرّب والتمرين. وفيما يلي 6 أمور يمكنك القيام بها لتعزيز مهارات التفكير الإبداعي لديك. </a:t>
            </a:r>
            <a:endParaRPr lang="ar-IQ" dirty="0" smtClean="0"/>
          </a:p>
          <a:p>
            <a:pPr lvl="1"/>
            <a:r>
              <a:rPr lang="ar-IQ" dirty="0" smtClean="0"/>
              <a:t>1- </a:t>
            </a:r>
            <a:r>
              <a:rPr lang="ar-IQ" dirty="0"/>
              <a:t>اقرأ عن مواضيع خارج نطاق اهتماماتك تصفح على موقع </a:t>
            </a:r>
            <a:r>
              <a:rPr lang="ar-IQ" dirty="0" smtClean="0"/>
              <a:t>فرصة</a:t>
            </a:r>
          </a:p>
          <a:p>
            <a:pPr lvl="1"/>
            <a:r>
              <a:rPr lang="ar-IQ" dirty="0"/>
              <a:t>ممّا لا شكّ فيه أننا جميعًا نحبّ القراءة عن أمور في مجالات تخصصاتنا واهتماماتنا، لكن هذا الأمر وإن كان مفيدًا في كثير من الأحيان، إلاّ أنه لا يسهم على الإطلاق في تعزيز التفكير الإبداعي. كلّ ما يمكن لهذا النوع من القراءة أن يمنحك إياه هو التحفيز أو الإلهام. لكن إن رغبت في تطوير التفكير الإبداعي، فعليك إذن بقراءة كتب ومقالات عن مواضيع خارج نطاق تخصصك، تطرّق إلى مواضيع جديدة واعرف عنها المزيد فلا شكّ أنّها ستمدّك بوجهة نظر جديدة تسهم في توليد أفكار إبداعية ومختلفة في رأسك. </a:t>
            </a:r>
            <a:endParaRPr lang="ar-IQ" dirty="0"/>
          </a:p>
        </p:txBody>
      </p:sp>
      <p:sp>
        <p:nvSpPr>
          <p:cNvPr id="3" name="Title 2"/>
          <p:cNvSpPr>
            <a:spLocks noGrp="1"/>
          </p:cNvSpPr>
          <p:nvPr>
            <p:ph type="title"/>
          </p:nvPr>
        </p:nvSpPr>
        <p:spPr/>
        <p:txBody>
          <a:bodyPr/>
          <a:lstStyle/>
          <a:p>
            <a:pPr algn="r"/>
            <a:r>
              <a:rPr lang="ar-IQ" dirty="0"/>
              <a:t>كيف أطوّر مهارات التفكير الإبداعي؟ </a:t>
            </a:r>
          </a:p>
        </p:txBody>
      </p:sp>
    </p:spTree>
    <p:extLst>
      <p:ext uri="{BB962C8B-B14F-4D97-AF65-F5344CB8AC3E}">
        <p14:creationId xmlns:p14="http://schemas.microsoft.com/office/powerpoint/2010/main" val="3591713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TotalTime>
  <Words>819</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جامعة بغداد  كلية التربية للبنات  استثمار الافكار الابداعية في ايجاد فرص العمل </vt:lpstr>
      <vt:lpstr>ما هو الإبداع؟ </vt:lpstr>
      <vt:lpstr>PowerPoint Presentation</vt:lpstr>
      <vt:lpstr>قوانين الإبداع: </vt:lpstr>
      <vt:lpstr>PowerPoint Presentation</vt:lpstr>
      <vt:lpstr>أنواع الإبداع: </vt:lpstr>
      <vt:lpstr>PowerPoint Presentation</vt:lpstr>
      <vt:lpstr>الافكار الابداعية</vt:lpstr>
      <vt:lpstr>كيف أطوّر مهارات التفكير الإبداعي؟ </vt:lpstr>
      <vt:lpstr>PowerPoint Presentation</vt:lpstr>
      <vt:lpstr>PowerPoint Presentation</vt:lpstr>
      <vt:lpstr>الخلاصة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بغداد  كلية التربية للبنات  استثمار الافكار الابداعية في ايجاد فرص العمل </dc:title>
  <dc:creator>dell</dc:creator>
  <cp:lastModifiedBy>DR.Ahmed Saker 2O11</cp:lastModifiedBy>
  <cp:revision>14</cp:revision>
  <dcterms:created xsi:type="dcterms:W3CDTF">2006-08-16T00:00:00Z</dcterms:created>
  <dcterms:modified xsi:type="dcterms:W3CDTF">2022-10-13T16:22:59Z</dcterms:modified>
</cp:coreProperties>
</file>