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25"/>
  </p:notesMasterIdLst>
  <p:sldIdLst>
    <p:sldId id="428" r:id="rId2"/>
    <p:sldId id="430" r:id="rId3"/>
    <p:sldId id="340" r:id="rId4"/>
    <p:sldId id="429" r:id="rId5"/>
    <p:sldId id="431" r:id="rId6"/>
    <p:sldId id="434" r:id="rId7"/>
    <p:sldId id="435" r:id="rId8"/>
    <p:sldId id="436" r:id="rId9"/>
    <p:sldId id="432" r:id="rId10"/>
    <p:sldId id="437" r:id="rId11"/>
    <p:sldId id="433" r:id="rId12"/>
    <p:sldId id="438" r:id="rId13"/>
    <p:sldId id="439" r:id="rId14"/>
    <p:sldId id="440" r:id="rId15"/>
    <p:sldId id="441" r:id="rId16"/>
    <p:sldId id="442" r:id="rId17"/>
    <p:sldId id="443" r:id="rId18"/>
    <p:sldId id="444" r:id="rId19"/>
    <p:sldId id="445" r:id="rId20"/>
    <p:sldId id="446" r:id="rId21"/>
    <p:sldId id="447" r:id="rId22"/>
    <p:sldId id="425" r:id="rId23"/>
    <p:sldId id="42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8000"/>
    <a:srgbClr val="660066"/>
    <a:srgbClr val="660033"/>
    <a:srgbClr val="CC0000"/>
    <a:srgbClr val="FF9900"/>
    <a:srgbClr val="FF0066"/>
    <a:srgbClr val="CC00CC"/>
    <a:srgbClr val="0066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6" d="100"/>
          <a:sy n="86" d="100"/>
        </p:scale>
        <p:origin x="936" y="-636"/>
      </p:cViewPr>
      <p:guideLst>
        <p:guide orient="horz" pos="2160"/>
        <p:guide pos="2880"/>
      </p:guideLst>
    </p:cSldViewPr>
  </p:slideViewPr>
  <p:notesTextViewPr>
    <p:cViewPr>
      <p:scale>
        <a:sx n="100" d="100"/>
        <a:sy n="100" d="100"/>
      </p:scale>
      <p:origin x="0" y="0"/>
    </p:cViewPr>
  </p:notesTextViewPr>
  <p:sorterViewPr>
    <p:cViewPr>
      <p:scale>
        <a:sx n="49" d="100"/>
        <a:sy n="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S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032A52AB-67D0-4E13-ACC7-6999D48D9CD6}" type="datetimeFigureOut">
              <a:rPr lang="ar-SA" smtClean="0"/>
              <a:pPr/>
              <a:t>13/08/1444</a:t>
            </a:fld>
            <a:endParaRPr lang="ar-S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S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70FE47C8-F9BC-42E5-8421-F78D7A0200CE}" type="slidenum">
              <a:rPr lang="ar-SA" smtClean="0"/>
              <a:pPr/>
              <a:t>‹#›</a:t>
            </a:fld>
            <a:endParaRPr lang="ar-SA"/>
          </a:p>
        </p:txBody>
      </p:sp>
    </p:spTree>
    <p:extLst>
      <p:ext uri="{BB962C8B-B14F-4D97-AF65-F5344CB8AC3E}">
        <p14:creationId xmlns:p14="http://schemas.microsoft.com/office/powerpoint/2010/main" val="3970356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70FE47C8-F9BC-42E5-8421-F78D7A0200CE}" type="slidenum">
              <a:rPr lang="ar-SA" smtClean="0"/>
              <a:pPr/>
              <a:t>3</a:t>
            </a:fld>
            <a:endParaRPr lang="ar-S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2">
        <a:schemeClr val="bg1"/>
      </p:bgRef>
    </p:bg>
    <p:spTree>
      <p:nvGrpSpPr>
        <p:cNvPr id="1" name=""/>
        <p:cNvGrpSpPr/>
        <p:nvPr/>
      </p:nvGrpSpPr>
      <p:grpSpPr>
        <a:xfrm>
          <a:off x="0" y="0"/>
          <a:ext cx="0" cy="0"/>
          <a:chOff x="0" y="0"/>
          <a:chExt cx="0" cy="0"/>
        </a:xfrm>
      </p:grpSpPr>
      <p:sp>
        <p:nvSpPr>
          <p:cNvPr id="8" name="مستطيل 7"/>
          <p:cNvSpPr/>
          <p:nvPr/>
        </p:nvSpPr>
        <p:spPr>
          <a:xfrm flipH="1">
            <a:off x="2667000" y="0"/>
            <a:ext cx="6477000" cy="6858000"/>
          </a:xfrm>
          <a:prstGeom prst="rect">
            <a:avLst/>
          </a:prstGeom>
          <a:blipFill>
            <a:blip r:embed="rId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رابط مستقيم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عنوان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ar-SA" smtClean="0"/>
              <a:t>انقر لتحرير نمط العنوان الرئيسي</a:t>
            </a:r>
            <a:endParaRPr kumimoji="0" lang="en-US"/>
          </a:p>
        </p:txBody>
      </p:sp>
      <p:sp>
        <p:nvSpPr>
          <p:cNvPr id="25" name="عنوان فرعي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smtClean="0"/>
              <a:t>انقر لتحرير نمط العنوان الثانوي الرئيسي</a:t>
            </a:r>
            <a:endParaRPr kumimoji="0" lang="en-US"/>
          </a:p>
        </p:txBody>
      </p:sp>
      <p:sp>
        <p:nvSpPr>
          <p:cNvPr id="31" name="عنصر نائب للتاريخ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1D8BD707-D9CF-40AE-B4C6-C98DA3205C09}" type="datetimeFigureOut">
              <a:rPr lang="en-US" smtClean="0"/>
              <a:pPr/>
              <a:t>3/5/2023</a:t>
            </a:fld>
            <a:endParaRPr lang="en-US" dirty="0"/>
          </a:p>
        </p:txBody>
      </p:sp>
      <p:sp>
        <p:nvSpPr>
          <p:cNvPr id="18" name="عنصر نائب للتذييل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dirty="0"/>
          </a:p>
        </p:txBody>
      </p:sp>
      <p:sp>
        <p:nvSpPr>
          <p:cNvPr id="29" name="عنصر نائب لرقم الشريحة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ransition spd="slow">
    <p:plus/>
    <p:sndAc>
      <p:stSnd>
        <p:snd r:embed="rId1" name="laser.wav"/>
      </p:stSnd>
    </p:sndAc>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D8BD707-D9CF-40AE-B4C6-C98DA3205C09}" type="datetimeFigureOut">
              <a:rPr lang="en-US" smtClean="0"/>
              <a:pPr/>
              <a:t>3/5/2023</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slow">
    <p:plus/>
    <p:sndAc>
      <p:stSnd>
        <p:snd r:embed="rId1" name="laser.wav"/>
      </p:stSnd>
    </p:sndAc>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553200" y="274955"/>
            <a:ext cx="1524000" cy="5851525"/>
          </a:xfrm>
        </p:spPr>
        <p:txBody>
          <a:bodyPr vert="eaVert" ancho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42"/>
            <a:ext cx="60198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a:xfrm>
            <a:off x="4242816" y="6557946"/>
            <a:ext cx="2002464" cy="226902"/>
          </a:xfrm>
        </p:spPr>
        <p:txBody>
          <a:bodyPr/>
          <a:lstStyle/>
          <a:p>
            <a:fld id="{1D8BD707-D9CF-40AE-B4C6-C98DA3205C09}" type="datetimeFigureOut">
              <a:rPr lang="en-US" smtClean="0"/>
              <a:pPr/>
              <a:t>3/5/2023</a:t>
            </a:fld>
            <a:endParaRPr lang="en-US" dirty="0"/>
          </a:p>
        </p:txBody>
      </p:sp>
      <p:sp>
        <p:nvSpPr>
          <p:cNvPr id="5" name="عنصر نائب للتذييل 4"/>
          <p:cNvSpPr>
            <a:spLocks noGrp="1"/>
          </p:cNvSpPr>
          <p:nvPr>
            <p:ph type="ftr" sz="quarter" idx="11"/>
          </p:nvPr>
        </p:nvSpPr>
        <p:spPr>
          <a:xfrm>
            <a:off x="457200" y="6556248"/>
            <a:ext cx="3657600" cy="228600"/>
          </a:xfrm>
        </p:spPr>
        <p:txBody>
          <a:bodyPr/>
          <a:lstStyle/>
          <a:p>
            <a:endParaRPr lang="en-US" dirty="0"/>
          </a:p>
        </p:txBody>
      </p:sp>
      <p:sp>
        <p:nvSpPr>
          <p:cNvPr id="6" name="عنصر نائب لرقم الشريحة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6F15528-21DE-4FAA-801E-634DDDAF4B2B}" type="slidenum">
              <a:rPr lang="en-US" smtClean="0"/>
              <a:pPr/>
              <a:t>‹#›</a:t>
            </a:fld>
            <a:endParaRPr lang="en-US" dirty="0"/>
          </a:p>
        </p:txBody>
      </p:sp>
    </p:spTree>
  </p:cSld>
  <p:clrMapOvr>
    <a:masterClrMapping/>
  </p:clrMapOvr>
  <p:transition spd="slow">
    <p:plus/>
    <p:sndAc>
      <p:stSnd>
        <p:snd r:embed="rId1" name="laser.wav"/>
      </p:stSnd>
    </p:sndAc>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D8BD707-D9CF-40AE-B4C6-C98DA3205C09}" type="datetimeFigureOut">
              <a:rPr lang="en-US" smtClean="0"/>
              <a:pPr/>
              <a:t>3/5/2023</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slow">
    <p:plus/>
    <p:sndAc>
      <p:stSnd>
        <p:snd r:embed="rId1" name="laser.wav"/>
      </p:stSnd>
    </p:sndAc>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1">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1D8BD707-D9CF-40AE-B4C6-C98DA3205C09}" type="datetimeFigureOut">
              <a:rPr lang="en-US" smtClean="0"/>
              <a:pPr/>
              <a:t>3/5/2023</a:t>
            </a:fld>
            <a:endParaRPr lang="en-US" dirty="0"/>
          </a:p>
        </p:txBody>
      </p:sp>
      <p:sp>
        <p:nvSpPr>
          <p:cNvPr id="5" name="عنصر نائب للتذييل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dirty="0"/>
          </a:p>
        </p:txBody>
      </p:sp>
      <p:sp>
        <p:nvSpPr>
          <p:cNvPr id="6" name="عنصر نائب لرقم الشريحة 5"/>
          <p:cNvSpPr>
            <a:spLocks noGrp="1"/>
          </p:cNvSpPr>
          <p:nvPr>
            <p:ph type="sldNum" sz="quarter" idx="12"/>
          </p:nvPr>
        </p:nvSpPr>
        <p:spPr>
          <a:xfrm>
            <a:off x="6733952" y="6555112"/>
            <a:ext cx="588336" cy="228600"/>
          </a:xfrm>
        </p:spPr>
        <p:txBody>
          <a:bodyPr/>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ransition spd="slow">
    <p:plus/>
    <p:sndAc>
      <p:stSnd>
        <p:snd r:embed="rId1" name="laser.wav"/>
      </p:stSnd>
    </p:sndAc>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20040"/>
            <a:ext cx="7242048" cy="1143000"/>
          </a:xfrm>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1D8BD707-D9CF-40AE-B4C6-C98DA3205C09}" type="datetimeFigureOut">
              <a:rPr lang="en-US" smtClean="0"/>
              <a:pPr/>
              <a:t>3/5/2023</a:t>
            </a:fld>
            <a:endParaRPr lang="en-US" dirty="0"/>
          </a:p>
        </p:txBody>
      </p:sp>
      <p:sp>
        <p:nvSpPr>
          <p:cNvPr id="6" name="عنصر نائب للتذييل 5"/>
          <p:cNvSpPr>
            <a:spLocks noGrp="1"/>
          </p:cNvSpPr>
          <p:nvPr>
            <p:ph type="ftr" sz="quarter" idx="11"/>
          </p:nvPr>
        </p:nvSpPr>
        <p:spPr/>
        <p:txBody>
          <a:bodyPr/>
          <a:lstStyle/>
          <a:p>
            <a:endParaRPr lang="en-US" dirty="0"/>
          </a:p>
        </p:txBody>
      </p:sp>
      <p:sp>
        <p:nvSpPr>
          <p:cNvPr id="7" name="عنصر نائب لرقم الشريحة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slow">
    <p:plus/>
    <p:sndAc>
      <p:stSnd>
        <p:snd r:embed="rId1" name="laser.wav"/>
      </p:stSnd>
    </p:sndAc>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20040"/>
            <a:ext cx="7242048" cy="1143000"/>
          </a:xfrm>
        </p:spPr>
        <p:txBody>
          <a:bodyPr anchor="b"/>
          <a:lstStyle>
            <a:lvl1pPr>
              <a:defRPr/>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p>
            <a:fld id="{1D8BD707-D9CF-40AE-B4C6-C98DA3205C09}" type="datetimeFigureOut">
              <a:rPr lang="en-US" smtClean="0"/>
              <a:pPr/>
              <a:t>3/5/2023</a:t>
            </a:fld>
            <a:endParaRPr lang="en-US" dirty="0"/>
          </a:p>
        </p:txBody>
      </p:sp>
      <p:sp>
        <p:nvSpPr>
          <p:cNvPr id="8" name="عنصر نائب للتذييل 7"/>
          <p:cNvSpPr>
            <a:spLocks noGrp="1"/>
          </p:cNvSpPr>
          <p:nvPr>
            <p:ph type="ftr" sz="quarter" idx="11"/>
          </p:nvPr>
        </p:nvSpPr>
        <p:spPr/>
        <p:txBody>
          <a:bodyPr/>
          <a:lstStyle/>
          <a:p>
            <a:endParaRPr lang="en-US" dirty="0"/>
          </a:p>
        </p:txBody>
      </p:sp>
      <p:sp>
        <p:nvSpPr>
          <p:cNvPr id="9" name="عنصر نائب لرقم الشريحة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slow">
    <p:plus/>
    <p:sndAc>
      <p:stSnd>
        <p:snd r:embed="rId1" name="laser.wav"/>
      </p:stSnd>
    </p:sndAc>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20040"/>
            <a:ext cx="7242048" cy="1143000"/>
          </a:xfrm>
        </p:spPr>
        <p:txBody>
          <a:body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1D8BD707-D9CF-40AE-B4C6-C98DA3205C09}" type="datetimeFigureOut">
              <a:rPr lang="en-US" smtClean="0"/>
              <a:pPr/>
              <a:t>3/5/2023</a:t>
            </a:fld>
            <a:endParaRPr lang="en-US" dirty="0"/>
          </a:p>
        </p:txBody>
      </p:sp>
      <p:sp>
        <p:nvSpPr>
          <p:cNvPr id="4" name="عنصر نائب للتذييل 3"/>
          <p:cNvSpPr>
            <a:spLocks noGrp="1"/>
          </p:cNvSpPr>
          <p:nvPr>
            <p:ph type="ftr" sz="quarter" idx="11"/>
          </p:nvPr>
        </p:nvSpPr>
        <p:spPr/>
        <p:txBody>
          <a:bodyPr/>
          <a:lstStyle/>
          <a:p>
            <a:endParaRPr lang="en-US" dirty="0"/>
          </a:p>
        </p:txBody>
      </p:sp>
      <p:sp>
        <p:nvSpPr>
          <p:cNvPr id="5" name="عنصر نائب لرقم الشريحة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slow">
    <p:plus/>
    <p:sndAc>
      <p:stSnd>
        <p:snd r:embed="rId1" name="laser.wav"/>
      </p:stSnd>
    </p:sndAc>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lvl1pPr>
              <a:defRPr>
                <a:solidFill>
                  <a:schemeClr val="tx2"/>
                </a:solidFill>
              </a:defRPr>
            </a:lvl1pPr>
            <a:extLst/>
          </a:lstStyle>
          <a:p>
            <a:fld id="{1D8BD707-D9CF-40AE-B4C6-C98DA3205C09}" type="datetimeFigureOut">
              <a:rPr lang="en-US" smtClean="0"/>
              <a:pPr/>
              <a:t>3/5/2023</a:t>
            </a:fld>
            <a:endParaRPr lang="en-US" dirty="0"/>
          </a:p>
        </p:txBody>
      </p:sp>
      <p:sp>
        <p:nvSpPr>
          <p:cNvPr id="3" name="عنصر نائب للتذييل 2"/>
          <p:cNvSpPr>
            <a:spLocks noGrp="1"/>
          </p:cNvSpPr>
          <p:nvPr>
            <p:ph type="ftr" sz="quarter" idx="11"/>
          </p:nvPr>
        </p:nvSpPr>
        <p:spPr/>
        <p:txBody>
          <a:bodyPr/>
          <a:lstStyle>
            <a:lvl1pPr>
              <a:defRPr>
                <a:solidFill>
                  <a:schemeClr val="tx2"/>
                </a:solidFill>
              </a:defRPr>
            </a:lvl1pPr>
            <a:extLst/>
          </a:lstStyle>
          <a:p>
            <a:endParaRPr lang="en-US" dirty="0"/>
          </a:p>
        </p:txBody>
      </p:sp>
      <p:sp>
        <p:nvSpPr>
          <p:cNvPr id="4" name="عنصر نائب لرقم الشريحة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slow">
    <p:plus/>
    <p:sndAc>
      <p:stSnd>
        <p:snd r:embed="rId1" name="laser.wav"/>
      </p:stSnd>
    </p:sndAc>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1D8BD707-D9CF-40AE-B4C6-C98DA3205C09}" type="datetimeFigureOut">
              <a:rPr lang="en-US" smtClean="0"/>
              <a:pPr/>
              <a:t>3/5/2023</a:t>
            </a:fld>
            <a:endParaRPr lang="en-US" dirty="0"/>
          </a:p>
        </p:txBody>
      </p:sp>
      <p:sp>
        <p:nvSpPr>
          <p:cNvPr id="6" name="عنصر نائب للتذييل 5"/>
          <p:cNvSpPr>
            <a:spLocks noGrp="1"/>
          </p:cNvSpPr>
          <p:nvPr>
            <p:ph type="ftr" sz="quarter" idx="11"/>
          </p:nvPr>
        </p:nvSpPr>
        <p:spPr/>
        <p:txBody>
          <a:bodyPr/>
          <a:lstStyle/>
          <a:p>
            <a:endParaRPr lang="en-US" dirty="0"/>
          </a:p>
        </p:txBody>
      </p:sp>
      <p:sp>
        <p:nvSpPr>
          <p:cNvPr id="7" name="عنصر نائب لرقم الشريحة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ransition spd="slow">
    <p:plus/>
    <p:sndAc>
      <p:stSnd>
        <p:snd r:embed="rId1" name="laser.wav"/>
      </p:stSnd>
    </p:sndAc>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2">
        <a:schemeClr val="bg2"/>
      </p:bgRef>
    </p:bg>
    <p:spTree>
      <p:nvGrpSpPr>
        <p:cNvPr id="1" name=""/>
        <p:cNvGrpSpPr/>
        <p:nvPr/>
      </p:nvGrpSpPr>
      <p:grpSpPr>
        <a:xfrm>
          <a:off x="0" y="0"/>
          <a:ext cx="0" cy="0"/>
          <a:chOff x="0" y="0"/>
          <a:chExt cx="0" cy="0"/>
        </a:xfrm>
      </p:grpSpPr>
      <p:sp>
        <p:nvSpPr>
          <p:cNvPr id="8" name="مستطيل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مستطيل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عنوان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ar-SA" smtClean="0"/>
              <a:t>انقر لتحرير نمط العنوان الرئيسي</a:t>
            </a:r>
            <a:endParaRPr kumimoji="0" lang="en-US" dirty="0"/>
          </a:p>
        </p:txBody>
      </p:sp>
      <p:sp>
        <p:nvSpPr>
          <p:cNvPr id="4" name="عنصر نائب للنص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D8BD707-D9CF-40AE-B4C6-C98DA3205C09}" type="datetimeFigureOut">
              <a:rPr lang="en-US" smtClean="0"/>
              <a:pPr/>
              <a:t>3/5/2023</a:t>
            </a:fld>
            <a:endParaRPr lang="en-US" dirty="0"/>
          </a:p>
        </p:txBody>
      </p:sp>
      <p:sp>
        <p:nvSpPr>
          <p:cNvPr id="6" name="عنصر نائب للتذييل 5"/>
          <p:cNvSpPr>
            <a:spLocks noGrp="1"/>
          </p:cNvSpPr>
          <p:nvPr>
            <p:ph type="ftr" sz="quarter" idx="11"/>
          </p:nvPr>
        </p:nvSpPr>
        <p:spPr/>
        <p:txBody>
          <a:bodyPr/>
          <a:lstStyle/>
          <a:p>
            <a:endParaRPr lang="en-US" dirty="0"/>
          </a:p>
        </p:txBody>
      </p:sp>
      <p:sp>
        <p:nvSpPr>
          <p:cNvPr id="7" name="عنصر نائب لرقم الشريحة 6"/>
          <p:cNvSpPr>
            <a:spLocks noGrp="1"/>
          </p:cNvSpPr>
          <p:nvPr>
            <p:ph type="sldNum" sz="quarter" idx="12"/>
          </p:nvPr>
        </p:nvSpPr>
        <p:spPr/>
        <p:txBody>
          <a:bodyPr/>
          <a:lstStyle/>
          <a:p>
            <a:fld id="{B6F15528-21DE-4FAA-801E-634DDDAF4B2B}" type="slidenum">
              <a:rPr lang="en-US" smtClean="0"/>
              <a:pPr/>
              <a:t>‹#›</a:t>
            </a:fld>
            <a:endParaRPr lang="en-US" dirty="0"/>
          </a:p>
        </p:txBody>
      </p:sp>
      <p:sp>
        <p:nvSpPr>
          <p:cNvPr id="10" name="عنصر نائب للصورة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ar-SA" smtClean="0"/>
              <a:t>انقر فوق الرمز لإضافة صورة</a:t>
            </a:r>
            <a:endParaRPr kumimoji="0" lang="en-US" dirty="0"/>
          </a:p>
        </p:txBody>
      </p:sp>
    </p:spTree>
  </p:cSld>
  <p:clrMapOvr>
    <a:overrideClrMapping bg1="dk1" tx1="lt1" bg2="dk2" tx2="lt2" accent1="accent1" accent2="accent2" accent3="accent3" accent4="accent4" accent5="accent5" accent6="accent6" hlink="hlink" folHlink="folHlink"/>
  </p:clrMapOvr>
  <p:transition spd="slow">
    <p:plus/>
    <p:sndAc>
      <p:stSnd>
        <p:snd r:embed="rId1" name="laser.wav"/>
      </p:stSnd>
    </p:sndAc>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مستطيل 8"/>
          <p:cNvSpPr/>
          <p:nvPr/>
        </p:nvSpPr>
        <p:spPr>
          <a:xfrm flipH="1">
            <a:off x="8153400" y="0"/>
            <a:ext cx="990600" cy="6858000"/>
          </a:xfrm>
          <a:prstGeom prst="rect">
            <a:avLst/>
          </a:prstGeom>
          <a:blipFill>
            <a:blip r:embed="rId14"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عنصر نائب للعنوان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ar-SA" smtClean="0"/>
              <a:t>انقر لتحرير نمط العنوان الرئيسي</a:t>
            </a:r>
            <a:endParaRPr kumimoji="0" lang="en-US"/>
          </a:p>
        </p:txBody>
      </p:sp>
      <p:sp>
        <p:nvSpPr>
          <p:cNvPr id="31" name="عنصر نائب للنص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27" name="عنصر نائب للتاريخ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1D8BD707-D9CF-40AE-B4C6-C98DA3205C09}" type="datetimeFigureOut">
              <a:rPr lang="en-US" smtClean="0"/>
              <a:pPr/>
              <a:t>3/5/2023</a:t>
            </a:fld>
            <a:endParaRPr lang="en-US" dirty="0"/>
          </a:p>
        </p:txBody>
      </p:sp>
      <p:sp>
        <p:nvSpPr>
          <p:cNvPr id="4" name="عنصر نائب للتذييل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p>
        </p:txBody>
      </p:sp>
      <p:sp>
        <p:nvSpPr>
          <p:cNvPr id="16" name="عنصر نائب لرقم الشريحة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slow">
    <p:plus/>
    <p:sndAc>
      <p:stSnd>
        <p:snd r:embed="rId13" name="laser.wav"/>
      </p:stSnd>
    </p:sndAc>
  </p:transition>
  <p:timing>
    <p:tnLst>
      <p:par>
        <p:cTn id="1" dur="indefinite" restart="never" nodeType="tmRoot"/>
      </p:par>
    </p:tnLst>
  </p:timing>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13266207364.gif"/>
          <p:cNvPicPr>
            <a:picLocks noGrp="1" noChangeAspect="1"/>
          </p:cNvPicPr>
          <p:nvPr>
            <p:ph idx="1"/>
          </p:nvPr>
        </p:nvPicPr>
        <p:blipFill>
          <a:blip r:embed="rId3" cstate="print"/>
          <a:stretch>
            <a:fillRect/>
          </a:stretch>
        </p:blipFill>
        <p:spPr>
          <a:xfrm>
            <a:off x="-152400" y="-152400"/>
            <a:ext cx="9067800" cy="6324600"/>
          </a:xfrm>
        </p:spPr>
      </p:pic>
    </p:spTree>
  </p:cSld>
  <p:clrMapOvr>
    <a:masterClrMapping/>
  </p:clrMapOvr>
  <p:transition spd="slow">
    <p:newsflash/>
    <p:sndAc>
      <p:stSnd>
        <p:snd r:embed="rId2" name="laser.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lstStyle/>
          <a:p>
            <a:pPr algn="ctr" rtl="1"/>
            <a:r>
              <a:rPr lang="ar-IQ"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التصوير الاسلامي</a:t>
            </a:r>
            <a:endParaRPr lang="en-US" dirty="0"/>
          </a:p>
        </p:txBody>
      </p:sp>
      <p:sp>
        <p:nvSpPr>
          <p:cNvPr id="3" name="Content Placeholder 2"/>
          <p:cNvSpPr>
            <a:spLocks noGrp="1"/>
          </p:cNvSpPr>
          <p:nvPr>
            <p:ph idx="1"/>
          </p:nvPr>
        </p:nvSpPr>
        <p:spPr>
          <a:xfrm>
            <a:off x="457200" y="1143000"/>
            <a:ext cx="7239000" cy="5312736"/>
          </a:xfrm>
        </p:spPr>
        <p:txBody>
          <a:bodyPr/>
          <a:lstStyle/>
          <a:p>
            <a:pPr marL="0" indent="0" algn="just" rtl="1">
              <a:buNone/>
            </a:pPr>
            <a:r>
              <a:rPr lang="ar-IQ" sz="24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SA" sz="24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ازدهر التصوير العربي الاسلامي في بدايات العصر العباسي في العراق، وخير ما أمكن الحصول عليه من فنون التصوير الاسلامي هو فن العصر العباسي في الادوار المتطورة منه كالثاني والاخير. ويندر وجود تصوير منمنمات او مخطوطات مصورة تنتمي الى العصر الاموي. وتفسير ذلك ينشأ في ضوء تطور العلوم والفنون في العصر العباسي، حيث كان فن التصوير آنذاك اول بداياته متواصلة في خدمة العلوم كالطب والفلك والادب والقصص، حيث ظهر في ما بعد تصوير وتزويق الكتاب الذي هو انعكاس لظهور وتطور منمنمات في فنون الاسلام. وظهرت الكثير من المنمنمات فيما تخص كتب العقاقير، والفلك والقصص وهي تُرسم وتُزوق بالوان عديدة وهي مصنفة حسب مدارس التصوير التي نشأت فيما بعد العصر العباسي خصوصاً في العراق.</a:t>
            </a:r>
            <a:endParaRPr lang="en-US" dirty="0"/>
          </a:p>
        </p:txBody>
      </p:sp>
    </p:spTree>
    <p:extLst>
      <p:ext uri="{BB962C8B-B14F-4D97-AF65-F5344CB8AC3E}">
        <p14:creationId xmlns:p14="http://schemas.microsoft.com/office/powerpoint/2010/main" val="1234821838"/>
      </p:ext>
    </p:extLst>
  </p:cSld>
  <p:clrMapOvr>
    <a:masterClrMapping/>
  </p:clrMapOvr>
  <p:transition spd="slow">
    <p:plus/>
    <p:sndAc>
      <p:stSnd>
        <p:snd r:embed="rId2" name="laser.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39000" cy="990600"/>
          </a:xfrm>
        </p:spPr>
        <p:txBody>
          <a:bodyPr>
            <a:normAutofit/>
          </a:bodyPr>
          <a:lstStyle/>
          <a:p>
            <a:pPr algn="ctr"/>
            <a:r>
              <a:rPr lang="ar-IQ" sz="1800" cap="none" dirty="0" smtClean="0">
                <a:ln>
                  <a:noFill/>
                </a:ln>
                <a:solidFill>
                  <a:srgbClr val="0000CC"/>
                </a:solidFill>
                <a:latin typeface="Simplified Arabic" panose="02020603050405020304" pitchFamily="18" charset="-78"/>
                <a:ea typeface="+mn-ea"/>
                <a:cs typeface="Simplified Arabic" panose="02020603050405020304" pitchFamily="18" charset="-78"/>
              </a:rPr>
              <a:t> </a:t>
            </a:r>
            <a:r>
              <a:rPr lang="ar-IQ" sz="2800" dirty="0"/>
              <a:t>مدرسة بغداد للتصوير القرن السابع الهجري/ الثالث عشر الميلادي </a:t>
            </a:r>
            <a:endParaRPr lang="en-US" sz="2800" dirty="0"/>
          </a:p>
        </p:txBody>
      </p:sp>
      <p:sp>
        <p:nvSpPr>
          <p:cNvPr id="3" name="Content Placeholder 2"/>
          <p:cNvSpPr>
            <a:spLocks noGrp="1"/>
          </p:cNvSpPr>
          <p:nvPr>
            <p:ph idx="1"/>
          </p:nvPr>
        </p:nvSpPr>
        <p:spPr/>
        <p:txBody>
          <a:bodyPr>
            <a:normAutofit/>
          </a:bodyPr>
          <a:lstStyle/>
          <a:p>
            <a:pPr marL="0" marR="0" indent="0" algn="justLow" rtl="1">
              <a:spcBef>
                <a:spcPts val="0"/>
              </a:spcBef>
              <a:spcAft>
                <a:spcPts val="0"/>
              </a:spcAft>
              <a:buNone/>
            </a:pPr>
            <a:r>
              <a:rPr lang="ar-IQ" sz="24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ظهرت مدرسة بغداد للتصوير الاسلامي في الادوار الاخيرة من العصر العباسي، فهي ليست بالتحديد من بداية القرن السابع الهجري (الثالث عشر الميلادي)، كما تشير بعض الدراسات </a:t>
            </a:r>
            <a:r>
              <a:rPr lang="ar-IQ" sz="24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عليها </a:t>
            </a:r>
            <a:r>
              <a:rPr lang="ar-IQ" sz="24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وانما في منتصف القرن السادس الهجري، بعد مدرسة الموصل للتصوير الاسلامي. وتعد مدرسة بغداد من اعظم مدارس العالم الاسلامي انتاجاً للمنمنمات المصورة بمختلف المجالات ولا يغيب عنا ذكر يحيى بن محمود الواسطي وعبد الله بن الفضل من رواد </a:t>
            </a:r>
            <a:r>
              <a:rPr lang="ar-IQ" sz="2400" b="1" dirty="0" err="1">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فنانيها</a:t>
            </a:r>
            <a:r>
              <a:rPr lang="ar-IQ" sz="24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a:t>
            </a:r>
          </a:p>
          <a:p>
            <a:pPr marL="0" marR="0" indent="0" algn="justLow" rtl="1">
              <a:spcBef>
                <a:spcPts val="0"/>
              </a:spcBef>
              <a:spcAft>
                <a:spcPts val="0"/>
              </a:spcAft>
              <a:buNone/>
            </a:pPr>
            <a:r>
              <a:rPr lang="ar-IQ" sz="24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والمهم </a:t>
            </a:r>
            <a:r>
              <a:rPr lang="ar-IQ" sz="24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في هذه المصورات هي اولاً نتاج حضاري بصفة وثائق تاريخية مهمة من خلال ما يمكن تشخيص الحياة </a:t>
            </a:r>
            <a:r>
              <a:rPr lang="ar-IQ" sz="24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العامة </a:t>
            </a:r>
            <a:r>
              <a:rPr lang="ar-IQ" sz="24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التي كانت قائمة آنذاك من خلالها، وثانياً </a:t>
            </a:r>
            <a:r>
              <a:rPr lang="ar-IQ" sz="2400" b="1" dirty="0" err="1">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باعدادها</a:t>
            </a:r>
            <a:r>
              <a:rPr lang="ar-IQ" sz="24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اعمال فنية ومواضيع جمالية تعكس </a:t>
            </a:r>
            <a:r>
              <a:rPr lang="ar-IQ" sz="24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خبر ة </a:t>
            </a:r>
            <a:r>
              <a:rPr lang="ar-IQ" sz="24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الفنان العربي المسلم في حب التطلع والمحاكاة والخيال والتكوين والتعبير والالوان. </a:t>
            </a:r>
          </a:p>
          <a:p>
            <a:pPr marL="0" marR="0" indent="0" algn="justLow" rtl="1">
              <a:spcBef>
                <a:spcPts val="0"/>
              </a:spcBef>
              <a:spcAft>
                <a:spcPts val="0"/>
              </a:spcAft>
              <a:buNone/>
            </a:pPr>
            <a:endParaRPr lang="en-US" sz="1200" b="1" dirty="0">
              <a:solidFill>
                <a:srgbClr val="0000CC"/>
              </a:solidFill>
              <a:effectLst/>
              <a:latin typeface="Times New Roman" panose="02020603050405020304" pitchFamily="18" charset="0"/>
              <a:ea typeface="Times New Roman" panose="02020603050405020304" pitchFamily="18" charset="0"/>
              <a:cs typeface="Simplified Arabic" panose="02020603050405020304" pitchFamily="18" charset="-78"/>
            </a:endParaRPr>
          </a:p>
        </p:txBody>
      </p:sp>
    </p:spTree>
    <p:extLst>
      <p:ext uri="{BB962C8B-B14F-4D97-AF65-F5344CB8AC3E}">
        <p14:creationId xmlns:p14="http://schemas.microsoft.com/office/powerpoint/2010/main" val="1226418091"/>
      </p:ext>
    </p:extLst>
  </p:cSld>
  <p:clrMapOvr>
    <a:masterClrMapping/>
  </p:clrMapOvr>
  <p:transition spd="slow">
    <p:plus/>
    <p:sndAc>
      <p:stSnd>
        <p:snd r:embed="rId2" name="laser.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769936"/>
          </a:xfrm>
        </p:spPr>
        <p:txBody>
          <a:bodyPr>
            <a:normAutofit/>
          </a:bodyPr>
          <a:lstStyle/>
          <a:p>
            <a:pPr marL="0" marR="0" indent="0" algn="justLow" rtl="1">
              <a:spcBef>
                <a:spcPts val="0"/>
              </a:spcBef>
              <a:spcAft>
                <a:spcPts val="0"/>
              </a:spcAft>
              <a:buNone/>
            </a:pPr>
            <a:r>
              <a:rPr lang="ar-IQ" sz="2400" b="1" dirty="0" smtClean="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   </a:t>
            </a:r>
            <a:r>
              <a:rPr lang="ar-SA" sz="2400" b="1" dirty="0" smtClean="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وقد </a:t>
            </a:r>
            <a:r>
              <a:rPr lang="ar-SA" sz="2400" b="1" dirty="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تميزت مدرسة بغداد </a:t>
            </a:r>
            <a:r>
              <a:rPr lang="ar-SA" sz="2400" b="1" dirty="0" smtClean="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بأسلوب </a:t>
            </a:r>
            <a:r>
              <a:rPr lang="ar-SA" sz="2400" b="1" dirty="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ومسحة مميزة جداً في التصوير ويمكننا تشخيص ذلك الاسلوب والمسحة من خلال تحليل نماذج منها، والتي توضح بناءات عديدة في التصوير، منها مستعارة </a:t>
            </a:r>
            <a:r>
              <a:rPr lang="ar-SA" sz="2400" b="1" dirty="0" smtClean="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كأسلوب </a:t>
            </a:r>
            <a:r>
              <a:rPr lang="ar-SA" sz="2400" b="1" dirty="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رسم الوجوه والتعابير والذي يقترب تماماً الى المسحة الصينية التي شاعت في التصوير الاسلامي أثر تأثر المسلمون </a:t>
            </a:r>
            <a:r>
              <a:rPr lang="ar-SA" sz="2400" b="1" dirty="0" smtClean="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بالصين</a:t>
            </a:r>
            <a:r>
              <a:rPr lang="ar-IQ" sz="2400" b="1" baseline="30000" dirty="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 </a:t>
            </a:r>
            <a:r>
              <a:rPr lang="ar-SA" sz="2400" b="1" dirty="0" smtClean="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بعد </a:t>
            </a:r>
            <a:r>
              <a:rPr lang="ar-SA" sz="2400" b="1" dirty="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الفتوحات، في حين اثر الاسلوب </a:t>
            </a:r>
            <a:r>
              <a:rPr lang="ar-SA" sz="2400" b="1" dirty="0" smtClean="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البيزنطي </a:t>
            </a:r>
            <a:r>
              <a:rPr lang="ar-SA" sz="2400" b="1" dirty="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في بداية التصوير الجداري الاسلامي في العصر الاموي على رسم الوجوه واتسمت المواضيع بالواقعية الحية التي اخرجها الفنان المسلم بقدر براعته في التصوير</a:t>
            </a:r>
            <a:r>
              <a:rPr lang="ar-SA" sz="2400" b="1" dirty="0" smtClean="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a:t>
            </a:r>
            <a:endParaRPr lang="ar-IQ" sz="2400" b="1" dirty="0" smtClean="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endParaRPr>
          </a:p>
          <a:p>
            <a:pPr marL="0" marR="0" indent="0" algn="justLow" rtl="1">
              <a:spcBef>
                <a:spcPts val="0"/>
              </a:spcBef>
              <a:spcAft>
                <a:spcPts val="0"/>
              </a:spcAft>
              <a:buNone/>
            </a:pPr>
            <a:r>
              <a:rPr lang="ar-IQ" sz="2800" b="1" dirty="0" smtClean="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    وشغلت </a:t>
            </a:r>
            <a:r>
              <a:rPr lang="ar-IQ" sz="2800" b="1" dirty="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rPr>
              <a:t>مواضيع عديدة فن التصوير آنذاك، فمنها ما كانت تعكس واقع الحياة العامة والمظاهرة الاجتماعية فيها، كالرقص والحفلات الدينية ومراسيم الدفن والولادة وغيرها ومنها مواضيع العلوم والادب كالطب والعقاقير والفلك والقصص. فهي وثائق تاريخية وفنية تراثية تجذب استلهام الكثير من الفنانين اليوم.</a:t>
            </a:r>
            <a:endParaRPr lang="en-US" sz="2800" b="1" dirty="0">
              <a:solidFill>
                <a:srgbClr val="0000CC"/>
              </a:solidFill>
              <a:latin typeface="Simplified Arabic" panose="02020603050405020304" pitchFamily="18" charset="-78"/>
              <a:ea typeface="Times New Roman" panose="02020603050405020304" pitchFamily="18" charset="0"/>
              <a:cs typeface="Simplified Arabic" panose="02020603050405020304" pitchFamily="18" charset="-78"/>
            </a:endParaRPr>
          </a:p>
          <a:p>
            <a:pPr marL="0" marR="0" indent="0" algn="justLow" rtl="1">
              <a:spcBef>
                <a:spcPts val="0"/>
              </a:spcBef>
              <a:spcAft>
                <a:spcPts val="0"/>
              </a:spcAft>
              <a:buNone/>
            </a:pPr>
            <a:endParaRPr lang="en-US" sz="1400" dirty="0">
              <a:latin typeface="Times New Roman" panose="02020603050405020304" pitchFamily="18" charset="0"/>
              <a:ea typeface="Times New Roman" panose="02020603050405020304" pitchFamily="18" charset="0"/>
              <a:cs typeface="Simplified Arabic" panose="02020603050405020304" pitchFamily="18" charset="-78"/>
            </a:endParaRPr>
          </a:p>
          <a:p>
            <a:pPr marL="0" indent="0" algn="just" rtl="1">
              <a:buNone/>
            </a:pPr>
            <a:endParaRPr lang="en-US" dirty="0"/>
          </a:p>
        </p:txBody>
      </p:sp>
    </p:spTree>
    <p:extLst>
      <p:ext uri="{BB962C8B-B14F-4D97-AF65-F5344CB8AC3E}">
        <p14:creationId xmlns:p14="http://schemas.microsoft.com/office/powerpoint/2010/main" val="2858851669"/>
      </p:ext>
    </p:extLst>
  </p:cSld>
  <p:clrMapOvr>
    <a:masterClrMapping/>
  </p:clrMapOvr>
  <p:transition spd="slow">
    <p:plus/>
    <p:sndAc>
      <p:stSnd>
        <p:snd r:embed="rId2" name="laser.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39000" cy="457200"/>
          </a:xfrm>
        </p:spPr>
        <p:txBody>
          <a:bodyPr>
            <a:normAutofit/>
          </a:bodyPr>
          <a:lstStyle/>
          <a:p>
            <a:pPr algn="ctr" rtl="1"/>
            <a:r>
              <a:rPr lang="ar-IQ" sz="2400" dirty="0" smtClean="0"/>
              <a:t>نماذج من رسومات يحيى بن محمود الواسطي</a:t>
            </a:r>
            <a:endParaRPr lang="en-US" sz="2400" dirty="0"/>
          </a:p>
        </p:txBody>
      </p:sp>
      <p:pic>
        <p:nvPicPr>
          <p:cNvPr id="4" name="Content Placeholder 3"/>
          <p:cNvPicPr>
            <a:picLocks noGrp="1" noChangeAspect="1"/>
          </p:cNvPicPr>
          <p:nvPr>
            <p:ph idx="1"/>
          </p:nvPr>
        </p:nvPicPr>
        <p:blipFill>
          <a:blip r:embed="rId3"/>
          <a:stretch>
            <a:fillRect/>
          </a:stretch>
        </p:blipFill>
        <p:spPr>
          <a:xfrm>
            <a:off x="457200" y="990601"/>
            <a:ext cx="7619999" cy="4724400"/>
          </a:xfrm>
          <a:prstGeom prst="rect">
            <a:avLst/>
          </a:prstGeom>
        </p:spPr>
      </p:pic>
      <p:sp>
        <p:nvSpPr>
          <p:cNvPr id="5" name="Rectangle 4"/>
          <p:cNvSpPr/>
          <p:nvPr/>
        </p:nvSpPr>
        <p:spPr>
          <a:xfrm>
            <a:off x="228600" y="5791200"/>
            <a:ext cx="8382000" cy="738664"/>
          </a:xfrm>
          <a:prstGeom prst="rect">
            <a:avLst/>
          </a:prstGeom>
        </p:spPr>
        <p:txBody>
          <a:bodyPr wrap="square">
            <a:spAutoFit/>
          </a:bodyPr>
          <a:lstStyle/>
          <a:p>
            <a:r>
              <a:rPr lang="ar-IQ" sz="1400" b="1" dirty="0">
                <a:latin typeface="Simplified Arabic" panose="02020603050405020304" pitchFamily="18" charset="-78"/>
                <a:cs typeface="Simplified Arabic" panose="02020603050405020304" pitchFamily="18" charset="-78"/>
              </a:rPr>
              <a:t>السيدة عرب 5847 ص 29 ، دفن ضحية الطاعون ، من المقامات ، الحريري ، ص 1240</a:t>
            </a:r>
          </a:p>
          <a:p>
            <a:r>
              <a:rPr lang="ar-IQ" sz="1400" b="1" dirty="0">
                <a:latin typeface="Simplified Arabic" panose="02020603050405020304" pitchFamily="18" charset="-78"/>
                <a:cs typeface="Simplified Arabic" panose="02020603050405020304" pitchFamily="18" charset="-78"/>
              </a:rPr>
              <a:t>(</a:t>
            </a:r>
            <a:r>
              <a:rPr lang="en-US" sz="1400" b="1" dirty="0" err="1">
                <a:latin typeface="Simplified Arabic" panose="02020603050405020304" pitchFamily="18" charset="-78"/>
                <a:cs typeface="Simplified Arabic" panose="02020603050405020304" pitchFamily="18" charset="-78"/>
              </a:rPr>
              <a:t>Ms</a:t>
            </a:r>
            <a:r>
              <a:rPr lang="en-US" sz="1400" b="1" dirty="0">
                <a:latin typeface="Simplified Arabic" panose="02020603050405020304" pitchFamily="18" charset="-78"/>
                <a:cs typeface="Simplified Arabic" panose="02020603050405020304" pitchFamily="18" charset="-78"/>
              </a:rPr>
              <a:t> Arab 5847 f.29, Burial of a plague victim, from 'Al </a:t>
            </a:r>
            <a:r>
              <a:rPr lang="en-US" sz="1400" b="1" dirty="0" err="1">
                <a:latin typeface="Simplified Arabic" panose="02020603050405020304" pitchFamily="18" charset="-78"/>
                <a:cs typeface="Simplified Arabic" panose="02020603050405020304" pitchFamily="18" charset="-78"/>
              </a:rPr>
              <a:t>Maqamat</a:t>
            </a:r>
            <a:r>
              <a:rPr lang="en-US" sz="1400" b="1" dirty="0">
                <a:latin typeface="Simplified Arabic" panose="02020603050405020304" pitchFamily="18" charset="-78"/>
                <a:cs typeface="Simplified Arabic" panose="02020603050405020304" pitchFamily="18" charset="-78"/>
              </a:rPr>
              <a:t>' (The Meetings) by Al-Hariri, c.1240 )</a:t>
            </a:r>
          </a:p>
          <a:p>
            <a:r>
              <a:rPr lang="ar-IQ" sz="1400" b="1" dirty="0">
                <a:latin typeface="Simplified Arabic" panose="02020603050405020304" pitchFamily="18" charset="-78"/>
                <a:cs typeface="Simplified Arabic" panose="02020603050405020304" pitchFamily="18" charset="-78"/>
              </a:rPr>
              <a:t>يحيى بن محمود الواسطي</a:t>
            </a:r>
            <a:endParaRPr lang="en-US" sz="1400" b="1"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047566149"/>
      </p:ext>
    </p:extLst>
  </p:cSld>
  <p:clrMapOvr>
    <a:masterClrMapping/>
  </p:clrMapOvr>
  <p:transition spd="slow">
    <p:plus/>
    <p:sndAc>
      <p:stSnd>
        <p:snd r:embed="rId2" name="laser.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57200" y="228600"/>
            <a:ext cx="7239000" cy="5738577"/>
          </a:xfrm>
          <a:prstGeom prst="rect">
            <a:avLst/>
          </a:prstGeom>
        </p:spPr>
      </p:pic>
      <p:sp>
        <p:nvSpPr>
          <p:cNvPr id="5" name="Rectangle 4"/>
          <p:cNvSpPr/>
          <p:nvPr/>
        </p:nvSpPr>
        <p:spPr>
          <a:xfrm>
            <a:off x="228600" y="5953322"/>
            <a:ext cx="8305800" cy="830997"/>
          </a:xfrm>
          <a:prstGeom prst="rect">
            <a:avLst/>
          </a:prstGeom>
        </p:spPr>
        <p:txBody>
          <a:bodyPr wrap="square">
            <a:spAutoFit/>
          </a:bodyPr>
          <a:lstStyle/>
          <a:p>
            <a:pPr algn="just" rtl="1"/>
            <a:r>
              <a:rPr lang="ar-IQ" sz="1200" b="1" dirty="0">
                <a:solidFill>
                  <a:srgbClr val="0000CC"/>
                </a:solidFill>
                <a:latin typeface="Simplified Arabic" panose="02020603050405020304" pitchFamily="18" charset="-78"/>
                <a:cs typeface="Simplified Arabic" panose="02020603050405020304" pitchFamily="18" charset="-78"/>
              </a:rPr>
              <a:t>صنع الصفحة الرئيسية لـ "المقامات" ، قصيدة </a:t>
            </a:r>
            <a:r>
              <a:rPr lang="ar-IQ" sz="1200" b="1" dirty="0" err="1">
                <a:solidFill>
                  <a:srgbClr val="0000CC"/>
                </a:solidFill>
                <a:latin typeface="Simplified Arabic" panose="02020603050405020304" pitchFamily="18" charset="-78"/>
                <a:cs typeface="Simplified Arabic" panose="02020603050405020304" pitchFamily="18" charset="-78"/>
              </a:rPr>
              <a:t>بيكارسك</a:t>
            </a:r>
            <a:r>
              <a:rPr lang="ar-IQ" sz="1200" b="1" dirty="0">
                <a:solidFill>
                  <a:srgbClr val="0000CC"/>
                </a:solidFill>
                <a:latin typeface="Simplified Arabic" panose="02020603050405020304" pitchFamily="18" charset="-78"/>
                <a:cs typeface="Simplified Arabic" panose="02020603050405020304" pitchFamily="18" charset="-78"/>
              </a:rPr>
              <a:t> من القرن الحادي عشر للشاعر العربي أبو محمد القاسم بن علي الحريري (أو الحريري أو الحريري) (1054-1122)  ) يحيى بن محمود الواسطي</a:t>
            </a:r>
          </a:p>
          <a:p>
            <a:r>
              <a:rPr lang="ar-IQ" sz="1200" b="1" dirty="0" smtClean="0">
                <a:solidFill>
                  <a:srgbClr val="0000CC"/>
                </a:solidFill>
                <a:latin typeface="Simplified Arabic" panose="02020603050405020304" pitchFamily="18" charset="-78"/>
                <a:cs typeface="Simplified Arabic" panose="02020603050405020304" pitchFamily="18" charset="-78"/>
              </a:rPr>
              <a:t>يحي(</a:t>
            </a:r>
            <a:r>
              <a:rPr lang="en-US" sz="1200" b="1" dirty="0">
                <a:solidFill>
                  <a:srgbClr val="0000CC"/>
                </a:solidFill>
                <a:latin typeface="Simplified Arabic" panose="02020603050405020304" pitchFamily="18" charset="-78"/>
                <a:cs typeface="Simplified Arabic" panose="02020603050405020304" pitchFamily="18" charset="-78"/>
              </a:rPr>
              <a:t>The Making of Lead Page of “” </a:t>
            </a:r>
            <a:r>
              <a:rPr lang="en-US" sz="1200" b="1" dirty="0" err="1">
                <a:solidFill>
                  <a:srgbClr val="0000CC"/>
                </a:solidFill>
                <a:latin typeface="Simplified Arabic" panose="02020603050405020304" pitchFamily="18" charset="-78"/>
                <a:cs typeface="Simplified Arabic" panose="02020603050405020304" pitchFamily="18" charset="-78"/>
              </a:rPr>
              <a:t>Maqamat</a:t>
            </a:r>
            <a:r>
              <a:rPr lang="en-US" sz="1200" b="1" dirty="0">
                <a:solidFill>
                  <a:srgbClr val="0000CC"/>
                </a:solidFill>
                <a:latin typeface="Simplified Arabic" panose="02020603050405020304" pitchFamily="18" charset="-78"/>
                <a:cs typeface="Simplified Arabic" panose="02020603050405020304" pitchFamily="18" charset="-78"/>
              </a:rPr>
              <a:t>”” (</a:t>
            </a:r>
            <a:r>
              <a:rPr lang="en-US" sz="1200" b="1" dirty="0" err="1">
                <a:solidFill>
                  <a:srgbClr val="0000CC"/>
                </a:solidFill>
                <a:latin typeface="Simplified Arabic" panose="02020603050405020304" pitchFamily="18" charset="-78"/>
                <a:cs typeface="Simplified Arabic" panose="02020603050405020304" pitchFamily="18" charset="-78"/>
              </a:rPr>
              <a:t>Seances</a:t>
            </a:r>
            <a:r>
              <a:rPr lang="en-US" sz="1200" b="1" dirty="0">
                <a:solidFill>
                  <a:srgbClr val="0000CC"/>
                </a:solidFill>
                <a:latin typeface="Simplified Arabic" panose="02020603050405020304" pitchFamily="18" charset="-78"/>
                <a:cs typeface="Simplified Arabic" panose="02020603050405020304" pitchFamily="18" charset="-78"/>
              </a:rPr>
              <a:t>), picaresque poem of the 11th century by Arab poet Abu Mohammed al-</a:t>
            </a:r>
            <a:r>
              <a:rPr lang="en-US" sz="1200" b="1" dirty="0" err="1">
                <a:solidFill>
                  <a:srgbClr val="0000CC"/>
                </a:solidFill>
                <a:latin typeface="Simplified Arabic" panose="02020603050405020304" pitchFamily="18" charset="-78"/>
                <a:cs typeface="Simplified Arabic" panose="02020603050405020304" pitchFamily="18" charset="-78"/>
              </a:rPr>
              <a:t>Kasim</a:t>
            </a:r>
            <a:r>
              <a:rPr lang="en-US" sz="1200" b="1" dirty="0">
                <a:solidFill>
                  <a:srgbClr val="0000CC"/>
                </a:solidFill>
                <a:latin typeface="Simplified Arabic" panose="02020603050405020304" pitchFamily="18" charset="-78"/>
                <a:cs typeface="Simplified Arabic" panose="02020603050405020304" pitchFamily="18" charset="-78"/>
              </a:rPr>
              <a:t> ibn Ali Hariri (or Al-Hariri or Al Hariri) (1054-1122) illustrated by Al-</a:t>
            </a:r>
            <a:r>
              <a:rPr lang="en-US" sz="1200" b="1" dirty="0" err="1">
                <a:solidFill>
                  <a:srgbClr val="0000CC"/>
                </a:solidFill>
                <a:latin typeface="Simplified Arabic" panose="02020603050405020304" pitchFamily="18" charset="-78"/>
                <a:cs typeface="Simplified Arabic" panose="02020603050405020304" pitchFamily="18" charset="-78"/>
              </a:rPr>
              <a:t>Wasiti</a:t>
            </a:r>
            <a:r>
              <a:rPr lang="en-US" sz="1200" b="1" dirty="0">
                <a:solidFill>
                  <a:srgbClr val="0000CC"/>
                </a:solidFill>
                <a:latin typeface="Simplified Arabic" panose="02020603050405020304" pitchFamily="18" charset="-78"/>
                <a:cs typeface="Simplified Arabic" panose="02020603050405020304" pitchFamily="18" charset="-78"/>
              </a:rPr>
              <a:t> (al-</a:t>
            </a:r>
            <a:r>
              <a:rPr lang="en-US" sz="1200" b="1" dirty="0" err="1">
                <a:solidFill>
                  <a:srgbClr val="0000CC"/>
                </a:solidFill>
                <a:latin typeface="Simplified Arabic" panose="02020603050405020304" pitchFamily="18" charset="-78"/>
                <a:cs typeface="Simplified Arabic" panose="02020603050405020304" pitchFamily="18" charset="-78"/>
              </a:rPr>
              <a:t>Wasiti</a:t>
            </a:r>
            <a:r>
              <a:rPr lang="en-US" sz="1200" b="1" dirty="0" smtClean="0">
                <a:solidFill>
                  <a:srgbClr val="0000CC"/>
                </a:solidFill>
                <a:latin typeface="Simplified Arabic" panose="02020603050405020304" pitchFamily="18" charset="-78"/>
                <a:cs typeface="Simplified Arabic" panose="02020603050405020304" pitchFamily="18" charset="-78"/>
              </a:rPr>
              <a:t>))</a:t>
            </a:r>
            <a:endParaRPr lang="en-US" sz="1200" b="1" dirty="0">
              <a:solidFill>
                <a:srgbClr val="0000CC"/>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01284966"/>
      </p:ext>
    </p:extLst>
  </p:cSld>
  <p:clrMapOvr>
    <a:masterClrMapping/>
  </p:clrMapOvr>
  <p:transition spd="slow">
    <p:plus/>
    <p:sndAc>
      <p:stSnd>
        <p:snd r:embed="rId2" name="laser.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81000" y="228600"/>
            <a:ext cx="7391400" cy="5562600"/>
          </a:xfrm>
          <a:prstGeom prst="rect">
            <a:avLst/>
          </a:prstGeom>
        </p:spPr>
      </p:pic>
      <p:sp>
        <p:nvSpPr>
          <p:cNvPr id="5" name="Rectangle 4"/>
          <p:cNvSpPr/>
          <p:nvPr/>
        </p:nvSpPr>
        <p:spPr>
          <a:xfrm>
            <a:off x="0" y="5943600"/>
            <a:ext cx="7772400" cy="646331"/>
          </a:xfrm>
          <a:prstGeom prst="rect">
            <a:avLst/>
          </a:prstGeom>
        </p:spPr>
        <p:txBody>
          <a:bodyPr wrap="square">
            <a:spAutoFit/>
          </a:bodyPr>
          <a:lstStyle/>
          <a:p>
            <a:pPr algn="just" rtl="1"/>
            <a:r>
              <a:rPr lang="ar-IQ" sz="1200" dirty="0">
                <a:latin typeface="Simplified Arabic" panose="02020603050405020304" pitchFamily="18" charset="-78"/>
                <a:cs typeface="Simplified Arabic" panose="02020603050405020304" pitchFamily="18" charset="-78"/>
              </a:rPr>
              <a:t>ا</a:t>
            </a:r>
            <a:r>
              <a:rPr lang="ar-IQ" sz="1200" b="1" dirty="0">
                <a:solidFill>
                  <a:srgbClr val="0000CC"/>
                </a:solidFill>
                <a:latin typeface="Simplified Arabic" panose="02020603050405020304" pitchFamily="18" charset="-78"/>
                <a:cs typeface="Simplified Arabic" panose="02020603050405020304" pitchFamily="18" charset="-78"/>
              </a:rPr>
              <a:t>لسيدة ع 5847 ص .121 ، أبو زيد يتحدث مع الحارث ، من المقامات للحريري ، ج .1240 (غواش على الرق) </a:t>
            </a:r>
            <a:r>
              <a:rPr lang="ar-IQ" sz="1200" b="1" dirty="0">
                <a:solidFill>
                  <a:srgbClr val="FF0000"/>
                </a:solidFill>
                <a:latin typeface="Simplified Arabic" panose="02020603050405020304" pitchFamily="18" charset="-78"/>
                <a:cs typeface="Simplified Arabic" panose="02020603050405020304" pitchFamily="18" charset="-78"/>
              </a:rPr>
              <a:t>يحيى بن محمود الواسطي</a:t>
            </a:r>
          </a:p>
          <a:p>
            <a:pPr algn="just" rtl="1"/>
            <a:r>
              <a:rPr lang="ar-IQ" sz="1200" b="1" dirty="0">
                <a:solidFill>
                  <a:srgbClr val="0000CC"/>
                </a:solidFill>
                <a:latin typeface="Simplified Arabic" panose="02020603050405020304" pitchFamily="18" charset="-78"/>
                <a:cs typeface="Simplified Arabic" panose="02020603050405020304" pitchFamily="18" charset="-78"/>
              </a:rPr>
              <a:t>(</a:t>
            </a:r>
            <a:r>
              <a:rPr lang="en-US" sz="1200" b="1" dirty="0" err="1">
                <a:solidFill>
                  <a:srgbClr val="0000CC"/>
                </a:solidFill>
                <a:latin typeface="Simplified Arabic" panose="02020603050405020304" pitchFamily="18" charset="-78"/>
                <a:cs typeface="Simplified Arabic" panose="02020603050405020304" pitchFamily="18" charset="-78"/>
              </a:rPr>
              <a:t>Ms</a:t>
            </a:r>
            <a:r>
              <a:rPr lang="en-US" sz="1200" b="1" dirty="0">
                <a:solidFill>
                  <a:srgbClr val="0000CC"/>
                </a:solidFill>
                <a:latin typeface="Simplified Arabic" panose="02020603050405020304" pitchFamily="18" charset="-78"/>
                <a:cs typeface="Simplified Arabic" panose="02020603050405020304" pitchFamily="18" charset="-78"/>
              </a:rPr>
              <a:t> </a:t>
            </a:r>
            <a:r>
              <a:rPr lang="en-US" sz="1200" b="1" dirty="0" err="1">
                <a:solidFill>
                  <a:srgbClr val="0000CC"/>
                </a:solidFill>
                <a:latin typeface="Simplified Arabic" panose="02020603050405020304" pitchFamily="18" charset="-78"/>
                <a:cs typeface="Simplified Arabic" panose="02020603050405020304" pitchFamily="18" charset="-78"/>
              </a:rPr>
              <a:t>Ar</a:t>
            </a:r>
            <a:r>
              <a:rPr lang="en-US" sz="1200" b="1" dirty="0">
                <a:solidFill>
                  <a:srgbClr val="0000CC"/>
                </a:solidFill>
                <a:latin typeface="Simplified Arabic" panose="02020603050405020304" pitchFamily="18" charset="-78"/>
                <a:cs typeface="Simplified Arabic" panose="02020603050405020304" pitchFamily="18" charset="-78"/>
              </a:rPr>
              <a:t> 5847 f.121, </a:t>
            </a:r>
            <a:r>
              <a:rPr lang="en-US" sz="1200" b="1" dirty="0" err="1">
                <a:solidFill>
                  <a:srgbClr val="0000CC"/>
                </a:solidFill>
                <a:latin typeface="Simplified Arabic" panose="02020603050405020304" pitchFamily="18" charset="-78"/>
                <a:cs typeface="Simplified Arabic" panose="02020603050405020304" pitchFamily="18" charset="-78"/>
              </a:rPr>
              <a:t>Abou</a:t>
            </a:r>
            <a:r>
              <a:rPr lang="en-US" sz="1200" b="1" dirty="0">
                <a:solidFill>
                  <a:srgbClr val="0000CC"/>
                </a:solidFill>
                <a:latin typeface="Simplified Arabic" panose="02020603050405020304" pitchFamily="18" charset="-78"/>
                <a:cs typeface="Simplified Arabic" panose="02020603050405020304" pitchFamily="18" charset="-78"/>
              </a:rPr>
              <a:t> </a:t>
            </a:r>
            <a:r>
              <a:rPr lang="en-US" sz="1200" b="1" dirty="0" err="1">
                <a:solidFill>
                  <a:srgbClr val="0000CC"/>
                </a:solidFill>
                <a:latin typeface="Simplified Arabic" panose="02020603050405020304" pitchFamily="18" charset="-78"/>
                <a:cs typeface="Simplified Arabic" panose="02020603050405020304" pitchFamily="18" charset="-78"/>
              </a:rPr>
              <a:t>Zayd</a:t>
            </a:r>
            <a:r>
              <a:rPr lang="en-US" sz="1200" b="1" dirty="0">
                <a:solidFill>
                  <a:srgbClr val="0000CC"/>
                </a:solidFill>
                <a:latin typeface="Simplified Arabic" panose="02020603050405020304" pitchFamily="18" charset="-78"/>
                <a:cs typeface="Simplified Arabic" panose="02020603050405020304" pitchFamily="18" charset="-78"/>
              </a:rPr>
              <a:t> speaking with Al-</a:t>
            </a:r>
            <a:r>
              <a:rPr lang="en-US" sz="1200" b="1" dirty="0" err="1">
                <a:solidFill>
                  <a:srgbClr val="0000CC"/>
                </a:solidFill>
                <a:latin typeface="Simplified Arabic" panose="02020603050405020304" pitchFamily="18" charset="-78"/>
                <a:cs typeface="Simplified Arabic" panose="02020603050405020304" pitchFamily="18" charset="-78"/>
              </a:rPr>
              <a:t>Harith</a:t>
            </a:r>
            <a:r>
              <a:rPr lang="en-US" sz="1200" b="1" dirty="0">
                <a:solidFill>
                  <a:srgbClr val="0000CC"/>
                </a:solidFill>
                <a:latin typeface="Simplified Arabic" panose="02020603050405020304" pitchFamily="18" charset="-78"/>
                <a:cs typeface="Simplified Arabic" panose="02020603050405020304" pitchFamily="18" charset="-78"/>
              </a:rPr>
              <a:t>, from Al </a:t>
            </a:r>
            <a:r>
              <a:rPr lang="en-US" sz="1200" b="1" dirty="0" err="1">
                <a:solidFill>
                  <a:srgbClr val="0000CC"/>
                </a:solidFill>
                <a:latin typeface="Simplified Arabic" panose="02020603050405020304" pitchFamily="18" charset="-78"/>
                <a:cs typeface="Simplified Arabic" panose="02020603050405020304" pitchFamily="18" charset="-78"/>
              </a:rPr>
              <a:t>Maqamat</a:t>
            </a:r>
            <a:r>
              <a:rPr lang="en-US" sz="1200" b="1" dirty="0">
                <a:solidFill>
                  <a:srgbClr val="0000CC"/>
                </a:solidFill>
                <a:latin typeface="Simplified Arabic" panose="02020603050405020304" pitchFamily="18" charset="-78"/>
                <a:cs typeface="Simplified Arabic" panose="02020603050405020304" pitchFamily="18" charset="-78"/>
              </a:rPr>
              <a:t> by Al Hariri, c.1240 (gouache on vellum</a:t>
            </a:r>
            <a:r>
              <a:rPr lang="en-US" sz="1200" b="1" dirty="0" smtClean="0">
                <a:solidFill>
                  <a:srgbClr val="0000CC"/>
                </a:solidFill>
                <a:latin typeface="Simplified Arabic" panose="02020603050405020304" pitchFamily="18" charset="-78"/>
                <a:cs typeface="Simplified Arabic" panose="02020603050405020304" pitchFamily="18" charset="-78"/>
              </a:rPr>
              <a:t>))</a:t>
            </a:r>
            <a:endParaRPr lang="en-US" sz="1200" b="1" dirty="0">
              <a:solidFill>
                <a:srgbClr val="0000CC"/>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520019203"/>
      </p:ext>
    </p:extLst>
  </p:cSld>
  <p:clrMapOvr>
    <a:masterClrMapping/>
  </p:clrMapOvr>
  <p:transition spd="slow">
    <p:plus/>
    <p:sndAc>
      <p:stSnd>
        <p:snd r:embed="rId2" name="laser.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04800" y="228600"/>
            <a:ext cx="7543800" cy="6227763"/>
          </a:xfrm>
          <a:prstGeom prst="rect">
            <a:avLst/>
          </a:prstGeom>
        </p:spPr>
      </p:pic>
      <p:sp>
        <p:nvSpPr>
          <p:cNvPr id="5" name="Rectangle 4"/>
          <p:cNvSpPr/>
          <p:nvPr/>
        </p:nvSpPr>
        <p:spPr>
          <a:xfrm>
            <a:off x="304800" y="6218596"/>
            <a:ext cx="8077200" cy="646331"/>
          </a:xfrm>
          <a:prstGeom prst="rect">
            <a:avLst/>
          </a:prstGeom>
        </p:spPr>
        <p:txBody>
          <a:bodyPr wrap="square">
            <a:spAutoFit/>
          </a:bodyPr>
          <a:lstStyle/>
          <a:p>
            <a:endParaRPr lang="en-US" sz="1200" b="1" dirty="0">
              <a:solidFill>
                <a:srgbClr val="0000CC"/>
              </a:solidFill>
              <a:latin typeface="Simplified Arabic" panose="02020603050405020304" pitchFamily="18" charset="-78"/>
              <a:cs typeface="Simplified Arabic" panose="02020603050405020304" pitchFamily="18" charset="-78"/>
            </a:endParaRPr>
          </a:p>
          <a:p>
            <a:r>
              <a:rPr lang="en-US" sz="1200" b="1" dirty="0">
                <a:solidFill>
                  <a:srgbClr val="0000CC"/>
                </a:solidFill>
                <a:latin typeface="Simplified Arabic" panose="02020603050405020304" pitchFamily="18" charset="-78"/>
                <a:cs typeface="Simplified Arabic" panose="02020603050405020304" pitchFamily="18" charset="-78"/>
              </a:rPr>
              <a:t>(Caravan of Arabic traders, miniature from the </a:t>
            </a:r>
            <a:r>
              <a:rPr lang="en-US" sz="1200" b="1" dirty="0" err="1">
                <a:solidFill>
                  <a:srgbClr val="0000CC"/>
                </a:solidFill>
                <a:latin typeface="Simplified Arabic" panose="02020603050405020304" pitchFamily="18" charset="-78"/>
                <a:cs typeface="Simplified Arabic" panose="02020603050405020304" pitchFamily="18" charset="-78"/>
              </a:rPr>
              <a:t>Maqamat</a:t>
            </a:r>
            <a:r>
              <a:rPr lang="en-US" sz="1200" b="1" dirty="0">
                <a:solidFill>
                  <a:srgbClr val="0000CC"/>
                </a:solidFill>
                <a:latin typeface="Simplified Arabic" panose="02020603050405020304" pitchFamily="18" charset="-78"/>
                <a:cs typeface="Simplified Arabic" panose="02020603050405020304" pitchFamily="18" charset="-78"/>
              </a:rPr>
              <a:t> (The Meetings) by Al-Hariri, c.1240 (gouache on vellum))</a:t>
            </a:r>
          </a:p>
          <a:p>
            <a:pPr algn="ctr"/>
            <a:r>
              <a:rPr lang="ar-IQ" sz="1200" b="1" dirty="0">
                <a:solidFill>
                  <a:srgbClr val="FF0000"/>
                </a:solidFill>
                <a:latin typeface="Simplified Arabic" panose="02020603050405020304" pitchFamily="18" charset="-78"/>
                <a:cs typeface="Simplified Arabic" panose="02020603050405020304" pitchFamily="18" charset="-78"/>
              </a:rPr>
              <a:t>يحيى بن محمود الواسطي</a:t>
            </a:r>
            <a:endParaRPr lang="en-US" sz="1200" b="1" dirty="0">
              <a:solidFill>
                <a:srgbClr val="FF000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775350250"/>
      </p:ext>
    </p:extLst>
  </p:cSld>
  <p:clrMapOvr>
    <a:masterClrMapping/>
  </p:clrMapOvr>
  <p:transition spd="slow">
    <p:plus/>
    <p:sndAc>
      <p:stSnd>
        <p:snd r:embed="rId2" name="laser.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28600" y="152400"/>
            <a:ext cx="7924800" cy="6303963"/>
          </a:xfrm>
          <a:prstGeom prst="rect">
            <a:avLst/>
          </a:prstGeom>
        </p:spPr>
      </p:pic>
      <p:sp>
        <p:nvSpPr>
          <p:cNvPr id="5" name="Rectangle 4"/>
          <p:cNvSpPr/>
          <p:nvPr/>
        </p:nvSpPr>
        <p:spPr>
          <a:xfrm>
            <a:off x="457200" y="5657671"/>
            <a:ext cx="7924800" cy="1200329"/>
          </a:xfrm>
          <a:prstGeom prst="rect">
            <a:avLst/>
          </a:prstGeom>
        </p:spPr>
        <p:txBody>
          <a:bodyPr wrap="square">
            <a:spAutoFit/>
          </a:bodyPr>
          <a:lstStyle/>
          <a:p>
            <a:r>
              <a:rPr lang="ar-IQ" sz="1200" b="1" dirty="0">
                <a:solidFill>
                  <a:srgbClr val="0000CC"/>
                </a:solidFill>
                <a:latin typeface="Simplified Arabic" panose="02020603050405020304" pitchFamily="18" charset="-78"/>
                <a:cs typeface="Simplified Arabic" panose="02020603050405020304" pitchFamily="18" charset="-78"/>
              </a:rPr>
              <a:t>الجزيرة الغامضة المليئة بالحيوانات الغريبة المنمنمة مأخوذة من "المقامات" لأبي محمد القاسم بن علي الحريري (أو الحريري أو الحريري) (1054-1122) التي أوجدها يحيى محمود الواسطي ) في 1237 ، باريس ، </a:t>
            </a:r>
            <a:r>
              <a:rPr lang="en-US" sz="1200" b="1" dirty="0">
                <a:solidFill>
                  <a:srgbClr val="0000CC"/>
                </a:solidFill>
                <a:latin typeface="Simplified Arabic" panose="02020603050405020304" pitchFamily="18" charset="-78"/>
                <a:cs typeface="Simplified Arabic" panose="02020603050405020304" pitchFamily="18" charset="-78"/>
              </a:rPr>
              <a:t>BN</a:t>
            </a:r>
          </a:p>
          <a:p>
            <a:r>
              <a:rPr lang="en-US" sz="1200" b="1" dirty="0">
                <a:solidFill>
                  <a:srgbClr val="0000CC"/>
                </a:solidFill>
                <a:latin typeface="Simplified Arabic" panose="02020603050405020304" pitchFamily="18" charset="-78"/>
                <a:cs typeface="Simplified Arabic" panose="02020603050405020304" pitchFamily="18" charset="-78"/>
              </a:rPr>
              <a:t>(The mysterious island populated with strange animals Miniature taken from the “</a:t>
            </a:r>
            <a:r>
              <a:rPr lang="en-US" sz="1200" b="1" dirty="0" err="1">
                <a:solidFill>
                  <a:srgbClr val="0000CC"/>
                </a:solidFill>
                <a:latin typeface="Simplified Arabic" panose="02020603050405020304" pitchFamily="18" charset="-78"/>
                <a:cs typeface="Simplified Arabic" panose="02020603050405020304" pitchFamily="18" charset="-78"/>
              </a:rPr>
              <a:t>Maqamat</a:t>
            </a:r>
            <a:r>
              <a:rPr lang="en-US" sz="1200" b="1" dirty="0">
                <a:solidFill>
                  <a:srgbClr val="0000CC"/>
                </a:solidFill>
                <a:latin typeface="Simplified Arabic" panose="02020603050405020304" pitchFamily="18" charset="-78"/>
                <a:cs typeface="Simplified Arabic" panose="02020603050405020304" pitchFamily="18" charset="-78"/>
              </a:rPr>
              <a:t>” (</a:t>
            </a:r>
            <a:r>
              <a:rPr lang="en-US" sz="1200" b="1" dirty="0" err="1">
                <a:solidFill>
                  <a:srgbClr val="0000CC"/>
                </a:solidFill>
                <a:latin typeface="Simplified Arabic" panose="02020603050405020304" pitchFamily="18" charset="-78"/>
                <a:cs typeface="Simplified Arabic" panose="02020603050405020304" pitchFamily="18" charset="-78"/>
              </a:rPr>
              <a:t>Seances</a:t>
            </a:r>
            <a:r>
              <a:rPr lang="en-US" sz="1200" b="1" dirty="0">
                <a:solidFill>
                  <a:srgbClr val="0000CC"/>
                </a:solidFill>
                <a:latin typeface="Simplified Arabic" panose="02020603050405020304" pitchFamily="18" charset="-78"/>
                <a:cs typeface="Simplified Arabic" panose="02020603050405020304" pitchFamily="18" charset="-78"/>
              </a:rPr>
              <a:t>) by Abu Mohammed al-</a:t>
            </a:r>
            <a:r>
              <a:rPr lang="en-US" sz="1200" b="1" dirty="0" err="1">
                <a:solidFill>
                  <a:srgbClr val="0000CC"/>
                </a:solidFill>
                <a:latin typeface="Simplified Arabic" panose="02020603050405020304" pitchFamily="18" charset="-78"/>
                <a:cs typeface="Simplified Arabic" panose="02020603050405020304" pitchFamily="18" charset="-78"/>
              </a:rPr>
              <a:t>Kasim</a:t>
            </a:r>
            <a:r>
              <a:rPr lang="en-US" sz="1200" b="1" dirty="0">
                <a:solidFill>
                  <a:srgbClr val="0000CC"/>
                </a:solidFill>
                <a:latin typeface="Simplified Arabic" panose="02020603050405020304" pitchFamily="18" charset="-78"/>
                <a:cs typeface="Simplified Arabic" panose="02020603050405020304" pitchFamily="18" charset="-78"/>
              </a:rPr>
              <a:t> ibn Ali Hariri (or Al-Hariri or Al Hariri) (1054-1122) </a:t>
            </a:r>
            <a:r>
              <a:rPr lang="en-US" sz="1200" b="1" dirty="0" err="1">
                <a:solidFill>
                  <a:srgbClr val="0000CC"/>
                </a:solidFill>
                <a:latin typeface="Simplified Arabic" panose="02020603050405020304" pitchFamily="18" charset="-78"/>
                <a:cs typeface="Simplified Arabic" panose="02020603050405020304" pitchFamily="18" charset="-78"/>
              </a:rPr>
              <a:t>enluminated</a:t>
            </a:r>
            <a:r>
              <a:rPr lang="en-US" sz="1200" b="1" dirty="0">
                <a:solidFill>
                  <a:srgbClr val="0000CC"/>
                </a:solidFill>
                <a:latin typeface="Simplified Arabic" panose="02020603050405020304" pitchFamily="18" charset="-78"/>
                <a:cs typeface="Simplified Arabic" panose="02020603050405020304" pitchFamily="18" charset="-78"/>
              </a:rPr>
              <a:t> by </a:t>
            </a:r>
            <a:r>
              <a:rPr lang="en-US" sz="1200" b="1" dirty="0" err="1">
                <a:solidFill>
                  <a:srgbClr val="0000CC"/>
                </a:solidFill>
                <a:latin typeface="Simplified Arabic" panose="02020603050405020304" pitchFamily="18" charset="-78"/>
                <a:cs typeface="Simplified Arabic" panose="02020603050405020304" pitchFamily="18" charset="-78"/>
              </a:rPr>
              <a:t>Yahya</a:t>
            </a:r>
            <a:r>
              <a:rPr lang="en-US" sz="1200" b="1" dirty="0">
                <a:solidFill>
                  <a:srgbClr val="0000CC"/>
                </a:solidFill>
                <a:latin typeface="Simplified Arabic" panose="02020603050405020304" pitchFamily="18" charset="-78"/>
                <a:cs typeface="Simplified Arabic" panose="02020603050405020304" pitchFamily="18" charset="-78"/>
              </a:rPr>
              <a:t> Mahmud al-</a:t>
            </a:r>
            <a:r>
              <a:rPr lang="en-US" sz="1200" b="1" dirty="0" err="1">
                <a:solidFill>
                  <a:srgbClr val="0000CC"/>
                </a:solidFill>
                <a:latin typeface="Simplified Arabic" panose="02020603050405020304" pitchFamily="18" charset="-78"/>
                <a:cs typeface="Simplified Arabic" panose="02020603050405020304" pitchFamily="18" charset="-78"/>
              </a:rPr>
              <a:t>Wasiti</a:t>
            </a:r>
            <a:r>
              <a:rPr lang="en-US" sz="1200" b="1" dirty="0">
                <a:solidFill>
                  <a:srgbClr val="0000CC"/>
                </a:solidFill>
                <a:latin typeface="Simplified Arabic" panose="02020603050405020304" pitchFamily="18" charset="-78"/>
                <a:cs typeface="Simplified Arabic" panose="02020603050405020304" pitchFamily="18" charset="-78"/>
              </a:rPr>
              <a:t> (al </a:t>
            </a:r>
            <a:r>
              <a:rPr lang="en-US" sz="1200" b="1" dirty="0" err="1">
                <a:solidFill>
                  <a:srgbClr val="0000CC"/>
                </a:solidFill>
                <a:latin typeface="Simplified Arabic" panose="02020603050405020304" pitchFamily="18" charset="-78"/>
                <a:cs typeface="Simplified Arabic" panose="02020603050405020304" pitchFamily="18" charset="-78"/>
              </a:rPr>
              <a:t>Wasiti</a:t>
            </a:r>
            <a:r>
              <a:rPr lang="en-US" sz="1200" b="1" dirty="0">
                <a:solidFill>
                  <a:srgbClr val="0000CC"/>
                </a:solidFill>
                <a:latin typeface="Simplified Arabic" panose="02020603050405020304" pitchFamily="18" charset="-78"/>
                <a:cs typeface="Simplified Arabic" panose="02020603050405020304" pitchFamily="18" charset="-78"/>
              </a:rPr>
              <a:t>) in 1237, Paris, B.N</a:t>
            </a:r>
            <a:r>
              <a:rPr lang="en-US" sz="1200" b="1" dirty="0" smtClean="0">
                <a:solidFill>
                  <a:srgbClr val="0000CC"/>
                </a:solidFill>
                <a:latin typeface="Simplified Arabic" panose="02020603050405020304" pitchFamily="18" charset="-78"/>
                <a:cs typeface="Simplified Arabic" panose="02020603050405020304" pitchFamily="18" charset="-78"/>
              </a:rPr>
              <a:t>.)</a:t>
            </a:r>
            <a:r>
              <a:rPr lang="ar-IQ" sz="1200" b="1" dirty="0">
                <a:solidFill>
                  <a:srgbClr val="FF0000"/>
                </a:solidFill>
                <a:latin typeface="Simplified Arabic" panose="02020603050405020304" pitchFamily="18" charset="-78"/>
                <a:cs typeface="Simplified Arabic" panose="02020603050405020304" pitchFamily="18" charset="-78"/>
              </a:rPr>
              <a:t> يحيى بن محمود </a:t>
            </a:r>
            <a:r>
              <a:rPr lang="ar-IQ" sz="1200" b="1" dirty="0" smtClean="0">
                <a:solidFill>
                  <a:srgbClr val="FF0000"/>
                </a:solidFill>
                <a:latin typeface="Simplified Arabic" panose="02020603050405020304" pitchFamily="18" charset="-78"/>
                <a:cs typeface="Simplified Arabic" panose="02020603050405020304" pitchFamily="18" charset="-78"/>
              </a:rPr>
              <a:t>الواسطي </a:t>
            </a:r>
            <a:r>
              <a:rPr lang="ar-IQ" sz="1200" b="1" dirty="0" smtClean="0">
                <a:solidFill>
                  <a:srgbClr val="0000CC"/>
                </a:solidFill>
                <a:latin typeface="Simplified Arabic" panose="02020603050405020304" pitchFamily="18" charset="-78"/>
                <a:cs typeface="Simplified Arabic" panose="02020603050405020304" pitchFamily="18" charset="-78"/>
              </a:rPr>
              <a:t>                </a:t>
            </a:r>
            <a:endParaRPr lang="en-US" sz="1200" b="1" dirty="0">
              <a:solidFill>
                <a:srgbClr val="0000CC"/>
              </a:solidFill>
              <a:latin typeface="Simplified Arabic" panose="02020603050405020304" pitchFamily="18" charset="-78"/>
              <a:cs typeface="Simplified Arabic" panose="02020603050405020304" pitchFamily="18" charset="-78"/>
            </a:endParaRPr>
          </a:p>
          <a:p>
            <a:endParaRPr lang="en-US" sz="1200" b="1" dirty="0">
              <a:solidFill>
                <a:srgbClr val="0000CC"/>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690975652"/>
      </p:ext>
    </p:extLst>
  </p:cSld>
  <p:clrMapOvr>
    <a:masterClrMapping/>
  </p:clrMapOvr>
  <p:transition spd="slow">
    <p:plus/>
    <p:sndAc>
      <p:stSnd>
        <p:snd r:embed="rId2" name="laser.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2400" y="231137"/>
            <a:ext cx="7848600" cy="5841729"/>
          </a:xfrm>
          <a:prstGeom prst="rect">
            <a:avLst/>
          </a:prstGeom>
        </p:spPr>
      </p:pic>
      <p:sp>
        <p:nvSpPr>
          <p:cNvPr id="5" name="Rectangle 4"/>
          <p:cNvSpPr/>
          <p:nvPr/>
        </p:nvSpPr>
        <p:spPr>
          <a:xfrm>
            <a:off x="457200" y="6027003"/>
            <a:ext cx="7848600" cy="830997"/>
          </a:xfrm>
          <a:prstGeom prst="rect">
            <a:avLst/>
          </a:prstGeom>
        </p:spPr>
        <p:txBody>
          <a:bodyPr wrap="square">
            <a:spAutoFit/>
          </a:bodyPr>
          <a:lstStyle/>
          <a:p>
            <a:pPr algn="r" rtl="1"/>
            <a:r>
              <a:rPr lang="ar-IQ" sz="1200" b="1" dirty="0">
                <a:solidFill>
                  <a:srgbClr val="FF0000"/>
                </a:solidFill>
                <a:latin typeface="Simplified Arabic" panose="02020603050405020304" pitchFamily="18" charset="-78"/>
                <a:cs typeface="Simplified Arabic" panose="02020603050405020304" pitchFamily="18" charset="-78"/>
              </a:rPr>
              <a:t>السيدة ع 5847 ، ص 138 ، أبو زيد والحارث يستجوبون القرويين ، من "المقامات" للحريري </a:t>
            </a:r>
            <a:r>
              <a:rPr lang="ar-IQ" sz="1200" b="1" dirty="0" smtClean="0">
                <a:solidFill>
                  <a:srgbClr val="FF0000"/>
                </a:solidFill>
                <a:latin typeface="Simplified Arabic" panose="02020603050405020304" pitchFamily="18" charset="-78"/>
                <a:cs typeface="Simplified Arabic" panose="02020603050405020304" pitchFamily="18" charset="-78"/>
              </a:rPr>
              <a:t> </a:t>
            </a:r>
            <a:endParaRPr lang="ar-IQ" sz="1200" b="1" dirty="0">
              <a:solidFill>
                <a:srgbClr val="FF0000"/>
              </a:solidFill>
              <a:latin typeface="Simplified Arabic" panose="02020603050405020304" pitchFamily="18" charset="-78"/>
              <a:cs typeface="Simplified Arabic" panose="02020603050405020304" pitchFamily="18" charset="-78"/>
            </a:endParaRPr>
          </a:p>
          <a:p>
            <a:r>
              <a:rPr lang="ar-IQ" sz="1200" b="1" dirty="0">
                <a:solidFill>
                  <a:srgbClr val="FF0000"/>
                </a:solidFill>
                <a:latin typeface="Simplified Arabic" panose="02020603050405020304" pitchFamily="18" charset="-78"/>
                <a:cs typeface="Simplified Arabic" panose="02020603050405020304" pitchFamily="18" charset="-78"/>
              </a:rPr>
              <a:t>(</a:t>
            </a:r>
            <a:r>
              <a:rPr lang="en-US" sz="1200" b="1" dirty="0" err="1">
                <a:solidFill>
                  <a:srgbClr val="FF0000"/>
                </a:solidFill>
                <a:latin typeface="Simplified Arabic" panose="02020603050405020304" pitchFamily="18" charset="-78"/>
                <a:cs typeface="Simplified Arabic" panose="02020603050405020304" pitchFamily="18" charset="-78"/>
              </a:rPr>
              <a:t>Ms</a:t>
            </a:r>
            <a:r>
              <a:rPr lang="en-US" sz="1200" b="1" dirty="0">
                <a:solidFill>
                  <a:srgbClr val="FF0000"/>
                </a:solidFill>
                <a:latin typeface="Simplified Arabic" panose="02020603050405020304" pitchFamily="18" charset="-78"/>
                <a:cs typeface="Simplified Arabic" panose="02020603050405020304" pitchFamily="18" charset="-78"/>
              </a:rPr>
              <a:t> </a:t>
            </a:r>
            <a:r>
              <a:rPr lang="en-US" sz="1200" b="1" dirty="0" err="1">
                <a:solidFill>
                  <a:srgbClr val="FF0000"/>
                </a:solidFill>
                <a:latin typeface="Simplified Arabic" panose="02020603050405020304" pitchFamily="18" charset="-78"/>
                <a:cs typeface="Simplified Arabic" panose="02020603050405020304" pitchFamily="18" charset="-78"/>
              </a:rPr>
              <a:t>Ar</a:t>
            </a:r>
            <a:r>
              <a:rPr lang="en-US" sz="1200" b="1" dirty="0">
                <a:solidFill>
                  <a:srgbClr val="FF0000"/>
                </a:solidFill>
                <a:latin typeface="Simplified Arabic" panose="02020603050405020304" pitchFamily="18" charset="-78"/>
                <a:cs typeface="Simplified Arabic" panose="02020603050405020304" pitchFamily="18" charset="-78"/>
              </a:rPr>
              <a:t> 5847 f.138, Abu </a:t>
            </a:r>
            <a:r>
              <a:rPr lang="en-US" sz="1200" b="1" dirty="0" err="1">
                <a:solidFill>
                  <a:srgbClr val="FF0000"/>
                </a:solidFill>
                <a:latin typeface="Simplified Arabic" panose="02020603050405020304" pitchFamily="18" charset="-78"/>
                <a:cs typeface="Simplified Arabic" panose="02020603050405020304" pitchFamily="18" charset="-78"/>
              </a:rPr>
              <a:t>Zayd</a:t>
            </a:r>
            <a:r>
              <a:rPr lang="en-US" sz="1200" b="1" dirty="0">
                <a:solidFill>
                  <a:srgbClr val="FF0000"/>
                </a:solidFill>
                <a:latin typeface="Simplified Arabic" panose="02020603050405020304" pitchFamily="18" charset="-78"/>
                <a:cs typeface="Simplified Arabic" panose="02020603050405020304" pitchFamily="18" charset="-78"/>
              </a:rPr>
              <a:t> and Al-</a:t>
            </a:r>
            <a:r>
              <a:rPr lang="en-US" sz="1200" b="1" dirty="0" err="1">
                <a:solidFill>
                  <a:srgbClr val="FF0000"/>
                </a:solidFill>
                <a:latin typeface="Simplified Arabic" panose="02020603050405020304" pitchFamily="18" charset="-78"/>
                <a:cs typeface="Simplified Arabic" panose="02020603050405020304" pitchFamily="18" charset="-78"/>
              </a:rPr>
              <a:t>Harith</a:t>
            </a:r>
            <a:r>
              <a:rPr lang="en-US" sz="1200" b="1" dirty="0">
                <a:solidFill>
                  <a:srgbClr val="FF0000"/>
                </a:solidFill>
                <a:latin typeface="Simplified Arabic" panose="02020603050405020304" pitchFamily="18" charset="-78"/>
                <a:cs typeface="Simplified Arabic" panose="02020603050405020304" pitchFamily="18" charset="-78"/>
              </a:rPr>
              <a:t> questioning villagers, from 'Al </a:t>
            </a:r>
            <a:r>
              <a:rPr lang="en-US" sz="1200" b="1" dirty="0" err="1">
                <a:solidFill>
                  <a:srgbClr val="FF0000"/>
                </a:solidFill>
                <a:latin typeface="Simplified Arabic" panose="02020603050405020304" pitchFamily="18" charset="-78"/>
                <a:cs typeface="Simplified Arabic" panose="02020603050405020304" pitchFamily="18" charset="-78"/>
              </a:rPr>
              <a:t>Maqamat</a:t>
            </a:r>
            <a:r>
              <a:rPr lang="en-US" sz="1200" b="1" dirty="0">
                <a:solidFill>
                  <a:srgbClr val="FF0000"/>
                </a:solidFill>
                <a:latin typeface="Simplified Arabic" panose="02020603050405020304" pitchFamily="18" charset="-78"/>
                <a:cs typeface="Simplified Arabic" panose="02020603050405020304" pitchFamily="18" charset="-78"/>
              </a:rPr>
              <a:t>' (The Meetings) by Al-Hariri, c.1240 </a:t>
            </a:r>
            <a:r>
              <a:rPr lang="en-US" sz="1200" b="1" dirty="0" smtClean="0">
                <a:solidFill>
                  <a:srgbClr val="002060"/>
                </a:solidFill>
                <a:latin typeface="Simplified Arabic" panose="02020603050405020304" pitchFamily="18" charset="-78"/>
                <a:cs typeface="Simplified Arabic" panose="02020603050405020304" pitchFamily="18" charset="-78"/>
              </a:rPr>
              <a:t>)</a:t>
            </a:r>
            <a:r>
              <a:rPr lang="ar-IQ" sz="1200" b="1" dirty="0" smtClean="0">
                <a:solidFill>
                  <a:srgbClr val="002060"/>
                </a:solidFill>
                <a:latin typeface="Simplified Arabic" panose="02020603050405020304" pitchFamily="18" charset="-78"/>
                <a:cs typeface="Simplified Arabic" panose="02020603050405020304" pitchFamily="18" charset="-78"/>
              </a:rPr>
              <a:t>   </a:t>
            </a:r>
            <a:r>
              <a:rPr lang="ar-IQ" sz="1200" b="1" dirty="0">
                <a:solidFill>
                  <a:srgbClr val="002060"/>
                </a:solidFill>
                <a:latin typeface="Simplified Arabic" panose="02020603050405020304" pitchFamily="18" charset="-78"/>
                <a:cs typeface="Simplified Arabic" panose="02020603050405020304" pitchFamily="18" charset="-78"/>
              </a:rPr>
              <a:t>يحيى بن محمود </a:t>
            </a:r>
            <a:r>
              <a:rPr lang="ar-IQ" sz="1200" b="1" dirty="0" smtClean="0">
                <a:solidFill>
                  <a:srgbClr val="002060"/>
                </a:solidFill>
                <a:latin typeface="Simplified Arabic" panose="02020603050405020304" pitchFamily="18" charset="-78"/>
                <a:cs typeface="Simplified Arabic" panose="02020603050405020304" pitchFamily="18" charset="-78"/>
              </a:rPr>
              <a:t>الواسطي</a:t>
            </a:r>
            <a:r>
              <a:rPr lang="ar-IQ" sz="1200" b="1" dirty="0" smtClean="0">
                <a:solidFill>
                  <a:srgbClr val="FF0000"/>
                </a:solidFill>
                <a:latin typeface="Simplified Arabic" panose="02020603050405020304" pitchFamily="18" charset="-78"/>
                <a:cs typeface="Simplified Arabic" panose="02020603050405020304" pitchFamily="18" charset="-78"/>
              </a:rPr>
              <a:t>                                                  </a:t>
            </a:r>
            <a:endParaRPr lang="en-US" sz="1200" b="1" dirty="0">
              <a:solidFill>
                <a:srgbClr val="FF0000"/>
              </a:solidFill>
              <a:latin typeface="Simplified Arabic" panose="02020603050405020304" pitchFamily="18" charset="-78"/>
              <a:cs typeface="Simplified Arabic" panose="02020603050405020304" pitchFamily="18" charset="-78"/>
            </a:endParaRPr>
          </a:p>
          <a:p>
            <a:endParaRPr lang="en-US" sz="1200" b="1" dirty="0">
              <a:solidFill>
                <a:srgbClr val="FF000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348832029"/>
      </p:ext>
    </p:extLst>
  </p:cSld>
  <p:clrMapOvr>
    <a:masterClrMapping/>
  </p:clrMapOvr>
  <p:transition spd="slow">
    <p:plus/>
    <p:sndAc>
      <p:stSnd>
        <p:snd r:embed="rId2" name="laser.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04801" y="152401"/>
            <a:ext cx="7696200" cy="6096000"/>
          </a:xfrm>
          <a:prstGeom prst="rect">
            <a:avLst/>
          </a:prstGeom>
        </p:spPr>
      </p:pic>
      <p:sp>
        <p:nvSpPr>
          <p:cNvPr id="5" name="Rectangle 4"/>
          <p:cNvSpPr/>
          <p:nvPr/>
        </p:nvSpPr>
        <p:spPr>
          <a:xfrm>
            <a:off x="304801" y="5863119"/>
            <a:ext cx="7848600" cy="1384995"/>
          </a:xfrm>
          <a:prstGeom prst="rect">
            <a:avLst/>
          </a:prstGeom>
        </p:spPr>
        <p:txBody>
          <a:bodyPr wrap="square">
            <a:spAutoFit/>
          </a:bodyPr>
          <a:lstStyle/>
          <a:p>
            <a:pPr algn="just" rtl="1"/>
            <a:r>
              <a:rPr lang="ar-IQ" sz="1200" b="1" dirty="0">
                <a:solidFill>
                  <a:srgbClr val="FF0000"/>
                </a:solidFill>
                <a:latin typeface="Simplified Arabic" panose="02020603050405020304" pitchFamily="18" charset="-78"/>
                <a:cs typeface="Simplified Arabic" panose="02020603050405020304" pitchFamily="18" charset="-78"/>
              </a:rPr>
              <a:t>مسافر جمل. منمنمة من "المقامات" لأبي محمد القاسم بن علي الحريري (أو الحريري أو الحريري) (1054-1122) قام بتزيينها يحيى محمود الواسطي (الواسطي) عام 1237 ، باريس ، </a:t>
            </a:r>
            <a:r>
              <a:rPr lang="en-US" sz="1200" b="1" dirty="0">
                <a:solidFill>
                  <a:srgbClr val="FF0000"/>
                </a:solidFill>
                <a:latin typeface="Simplified Arabic" panose="02020603050405020304" pitchFamily="18" charset="-78"/>
                <a:cs typeface="Simplified Arabic" panose="02020603050405020304" pitchFamily="18" charset="-78"/>
              </a:rPr>
              <a:t>BN</a:t>
            </a:r>
          </a:p>
          <a:p>
            <a:r>
              <a:rPr lang="en-US" sz="1200" b="1" dirty="0">
                <a:solidFill>
                  <a:srgbClr val="FF0000"/>
                </a:solidFill>
                <a:latin typeface="Simplified Arabic" panose="02020603050405020304" pitchFamily="18" charset="-78"/>
                <a:cs typeface="Simplified Arabic" panose="02020603050405020304" pitchFamily="18" charset="-78"/>
              </a:rPr>
              <a:t>(A camel traveler. Miniature from the “” </a:t>
            </a:r>
            <a:r>
              <a:rPr lang="en-US" sz="1200" b="1" dirty="0" err="1">
                <a:solidFill>
                  <a:srgbClr val="FF0000"/>
                </a:solidFill>
                <a:latin typeface="Simplified Arabic" panose="02020603050405020304" pitchFamily="18" charset="-78"/>
                <a:cs typeface="Simplified Arabic" panose="02020603050405020304" pitchFamily="18" charset="-78"/>
              </a:rPr>
              <a:t>Maqamat</a:t>
            </a:r>
            <a:r>
              <a:rPr lang="en-US" sz="1200" b="1" dirty="0">
                <a:solidFill>
                  <a:srgbClr val="FF0000"/>
                </a:solidFill>
                <a:latin typeface="Simplified Arabic" panose="02020603050405020304" pitchFamily="18" charset="-78"/>
                <a:cs typeface="Simplified Arabic" panose="02020603050405020304" pitchFamily="18" charset="-78"/>
              </a:rPr>
              <a:t>”” (</a:t>
            </a:r>
            <a:r>
              <a:rPr lang="en-US" sz="1200" b="1" dirty="0" err="1">
                <a:solidFill>
                  <a:srgbClr val="FF0000"/>
                </a:solidFill>
                <a:latin typeface="Simplified Arabic" panose="02020603050405020304" pitchFamily="18" charset="-78"/>
                <a:cs typeface="Simplified Arabic" panose="02020603050405020304" pitchFamily="18" charset="-78"/>
              </a:rPr>
              <a:t>Seances</a:t>
            </a:r>
            <a:r>
              <a:rPr lang="en-US" sz="1200" b="1" dirty="0">
                <a:solidFill>
                  <a:srgbClr val="FF0000"/>
                </a:solidFill>
                <a:latin typeface="Simplified Arabic" panose="02020603050405020304" pitchFamily="18" charset="-78"/>
                <a:cs typeface="Simplified Arabic" panose="02020603050405020304" pitchFamily="18" charset="-78"/>
              </a:rPr>
              <a:t>) by Abu Mohammed al-</a:t>
            </a:r>
            <a:r>
              <a:rPr lang="en-US" sz="1200" b="1" dirty="0" err="1">
                <a:solidFill>
                  <a:srgbClr val="FF0000"/>
                </a:solidFill>
                <a:latin typeface="Simplified Arabic" panose="02020603050405020304" pitchFamily="18" charset="-78"/>
                <a:cs typeface="Simplified Arabic" panose="02020603050405020304" pitchFamily="18" charset="-78"/>
              </a:rPr>
              <a:t>Kasim</a:t>
            </a:r>
            <a:r>
              <a:rPr lang="en-US" sz="1200" b="1" dirty="0">
                <a:solidFill>
                  <a:srgbClr val="FF0000"/>
                </a:solidFill>
                <a:latin typeface="Simplified Arabic" panose="02020603050405020304" pitchFamily="18" charset="-78"/>
                <a:cs typeface="Simplified Arabic" panose="02020603050405020304" pitchFamily="18" charset="-78"/>
              </a:rPr>
              <a:t> ibn Ali Hariri (or Al-Hariri or Al Hariri) (1054-1122) </a:t>
            </a:r>
            <a:r>
              <a:rPr lang="en-US" sz="1200" b="1" dirty="0" err="1">
                <a:solidFill>
                  <a:srgbClr val="FF0000"/>
                </a:solidFill>
                <a:latin typeface="Simplified Arabic" panose="02020603050405020304" pitchFamily="18" charset="-78"/>
                <a:cs typeface="Simplified Arabic" panose="02020603050405020304" pitchFamily="18" charset="-78"/>
              </a:rPr>
              <a:t>enluminated</a:t>
            </a:r>
            <a:r>
              <a:rPr lang="en-US" sz="1200" b="1" dirty="0">
                <a:solidFill>
                  <a:srgbClr val="FF0000"/>
                </a:solidFill>
                <a:latin typeface="Simplified Arabic" panose="02020603050405020304" pitchFamily="18" charset="-78"/>
                <a:cs typeface="Simplified Arabic" panose="02020603050405020304" pitchFamily="18" charset="-78"/>
              </a:rPr>
              <a:t> by </a:t>
            </a:r>
            <a:r>
              <a:rPr lang="en-US" sz="1200" b="1" dirty="0" err="1">
                <a:solidFill>
                  <a:srgbClr val="FF0000"/>
                </a:solidFill>
                <a:latin typeface="Simplified Arabic" panose="02020603050405020304" pitchFamily="18" charset="-78"/>
                <a:cs typeface="Simplified Arabic" panose="02020603050405020304" pitchFamily="18" charset="-78"/>
              </a:rPr>
              <a:t>Yahya</a:t>
            </a:r>
            <a:r>
              <a:rPr lang="en-US" sz="1200" b="1" dirty="0">
                <a:solidFill>
                  <a:srgbClr val="FF0000"/>
                </a:solidFill>
                <a:latin typeface="Simplified Arabic" panose="02020603050405020304" pitchFamily="18" charset="-78"/>
                <a:cs typeface="Simplified Arabic" panose="02020603050405020304" pitchFamily="18" charset="-78"/>
              </a:rPr>
              <a:t> Mahmud al-</a:t>
            </a:r>
            <a:r>
              <a:rPr lang="en-US" sz="1200" b="1" dirty="0" err="1">
                <a:solidFill>
                  <a:srgbClr val="FF0000"/>
                </a:solidFill>
                <a:latin typeface="Simplified Arabic" panose="02020603050405020304" pitchFamily="18" charset="-78"/>
                <a:cs typeface="Simplified Arabic" panose="02020603050405020304" pitchFamily="18" charset="-78"/>
              </a:rPr>
              <a:t>Wasiti</a:t>
            </a:r>
            <a:r>
              <a:rPr lang="en-US" sz="1200" b="1" dirty="0">
                <a:solidFill>
                  <a:srgbClr val="FF0000"/>
                </a:solidFill>
                <a:latin typeface="Simplified Arabic" panose="02020603050405020304" pitchFamily="18" charset="-78"/>
                <a:cs typeface="Simplified Arabic" panose="02020603050405020304" pitchFamily="18" charset="-78"/>
              </a:rPr>
              <a:t> (al </a:t>
            </a:r>
            <a:r>
              <a:rPr lang="en-US" sz="1200" b="1" dirty="0" err="1">
                <a:solidFill>
                  <a:srgbClr val="FF0000"/>
                </a:solidFill>
                <a:latin typeface="Simplified Arabic" panose="02020603050405020304" pitchFamily="18" charset="-78"/>
                <a:cs typeface="Simplified Arabic" panose="02020603050405020304" pitchFamily="18" charset="-78"/>
              </a:rPr>
              <a:t>Wasiti</a:t>
            </a:r>
            <a:r>
              <a:rPr lang="en-US" sz="1200" b="1" dirty="0">
                <a:solidFill>
                  <a:srgbClr val="FF0000"/>
                </a:solidFill>
                <a:latin typeface="Simplified Arabic" panose="02020603050405020304" pitchFamily="18" charset="-78"/>
                <a:cs typeface="Simplified Arabic" panose="02020603050405020304" pitchFamily="18" charset="-78"/>
              </a:rPr>
              <a:t>) in 1237, Paris, B.N.)</a:t>
            </a:r>
          </a:p>
          <a:p>
            <a:pPr algn="ctr"/>
            <a:endParaRPr lang="ar-IQ" sz="1200" b="1" dirty="0" smtClean="0">
              <a:solidFill>
                <a:srgbClr val="FF0000"/>
              </a:solidFill>
              <a:latin typeface="Simplified Arabic" panose="02020603050405020304" pitchFamily="18" charset="-78"/>
              <a:cs typeface="Simplified Arabic" panose="02020603050405020304" pitchFamily="18" charset="-78"/>
            </a:endParaRPr>
          </a:p>
          <a:p>
            <a:pPr algn="ctr"/>
            <a:endParaRPr lang="ar-IQ" sz="1200" b="1" dirty="0">
              <a:solidFill>
                <a:srgbClr val="FF0000"/>
              </a:solidFill>
              <a:latin typeface="Simplified Arabic" panose="02020603050405020304" pitchFamily="18" charset="-78"/>
              <a:cs typeface="Simplified Arabic" panose="02020603050405020304" pitchFamily="18" charset="-78"/>
            </a:endParaRPr>
          </a:p>
          <a:p>
            <a:pPr algn="ctr"/>
            <a:endParaRPr lang="ar-IQ" sz="1200" b="1" dirty="0">
              <a:solidFill>
                <a:srgbClr val="00800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002550919"/>
      </p:ext>
    </p:extLst>
  </p:cSld>
  <p:clrMapOvr>
    <a:masterClrMapping/>
  </p:clrMapOvr>
  <p:transition spd="slow">
    <p:plus/>
    <p:sndAc>
      <p:stSnd>
        <p:snd r:embed="rId2" name="laser.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7239000" cy="4846320"/>
          </a:xfrm>
        </p:spPr>
        <p:txBody>
          <a:bodyPr>
            <a:normAutofit/>
          </a:bodyPr>
          <a:lstStyle/>
          <a:p>
            <a:pPr marL="0" indent="0" algn="ctr" rtl="1">
              <a:buNone/>
            </a:pPr>
            <a:endParaRPr lang="ar-IQ" sz="3600" b="1" dirty="0" smtClean="0">
              <a:solidFill>
                <a:srgbClr val="FF0000"/>
              </a:solidFill>
              <a:latin typeface="Simplified Arabic" panose="02020603050405020304" pitchFamily="18" charset="-78"/>
              <a:cs typeface="Simplified Arabic" panose="02020603050405020304" pitchFamily="18" charset="-78"/>
            </a:endParaRPr>
          </a:p>
          <a:p>
            <a:pPr marL="0" indent="0" algn="ctr" rtl="1">
              <a:buNone/>
            </a:pPr>
            <a:r>
              <a:rPr lang="ar-IQ" sz="3600" b="1" dirty="0" smtClean="0">
                <a:solidFill>
                  <a:srgbClr val="FF0000"/>
                </a:solidFill>
                <a:latin typeface="Simplified Arabic" panose="02020603050405020304" pitchFamily="18" charset="-78"/>
                <a:cs typeface="Simplified Arabic" panose="02020603050405020304" pitchFamily="18" charset="-78"/>
              </a:rPr>
              <a:t>دور التصوير الإسلامي في حفظ نماذج من النباتات الطبيعية</a:t>
            </a:r>
          </a:p>
          <a:p>
            <a:pPr marL="0" indent="0" algn="ctr" rtl="1">
              <a:buNone/>
            </a:pPr>
            <a:endParaRPr lang="ar-IQ" sz="3600" b="1" dirty="0" smtClean="0">
              <a:solidFill>
                <a:srgbClr val="FF0000"/>
              </a:solidFill>
              <a:latin typeface="Simplified Arabic" panose="02020603050405020304" pitchFamily="18" charset="-78"/>
              <a:cs typeface="Simplified Arabic" panose="02020603050405020304" pitchFamily="18" charset="-78"/>
            </a:endParaRPr>
          </a:p>
          <a:p>
            <a:pPr marL="0" indent="0" algn="ctr" rtl="1">
              <a:buNone/>
            </a:pPr>
            <a:r>
              <a:rPr lang="ar-IQ" sz="2800" b="1" dirty="0" smtClean="0">
                <a:solidFill>
                  <a:srgbClr val="660066"/>
                </a:solidFill>
                <a:latin typeface="Simplified Arabic" panose="02020603050405020304" pitchFamily="18" charset="-78"/>
                <a:cs typeface="Simplified Arabic" panose="02020603050405020304" pitchFamily="18" charset="-78"/>
              </a:rPr>
              <a:t>أ . م. محمود حسين عبد الرحمن حسين</a:t>
            </a:r>
          </a:p>
          <a:p>
            <a:pPr marL="0" indent="0" algn="ctr" rtl="1">
              <a:buNone/>
            </a:pPr>
            <a:endParaRPr lang="ar-IQ" sz="2800" b="1" dirty="0" smtClean="0">
              <a:solidFill>
                <a:srgbClr val="660066"/>
              </a:solidFill>
              <a:latin typeface="Simplified Arabic" panose="02020603050405020304" pitchFamily="18" charset="-78"/>
              <a:cs typeface="Simplified Arabic" panose="02020603050405020304" pitchFamily="18" charset="-78"/>
            </a:endParaRPr>
          </a:p>
          <a:p>
            <a:pPr marL="0" indent="0" algn="ctr" rtl="1">
              <a:buNone/>
            </a:pPr>
            <a:r>
              <a:rPr lang="ar-IQ" sz="2800" b="1" dirty="0" smtClean="0">
                <a:solidFill>
                  <a:srgbClr val="0000CC"/>
                </a:solidFill>
                <a:latin typeface="Simplified Arabic" panose="02020603050405020304" pitchFamily="18" charset="-78"/>
                <a:cs typeface="Simplified Arabic" panose="02020603050405020304" pitchFamily="18" charset="-78"/>
              </a:rPr>
              <a:t>الأحد 13 شعبان 1444ه</a:t>
            </a:r>
          </a:p>
          <a:p>
            <a:pPr marL="0" indent="0" algn="ctr" rtl="1">
              <a:buNone/>
            </a:pPr>
            <a:r>
              <a:rPr lang="ar-IQ" sz="2800" b="1" dirty="0" smtClean="0">
                <a:solidFill>
                  <a:srgbClr val="0000CC"/>
                </a:solidFill>
                <a:latin typeface="Simplified Arabic" panose="02020603050405020304" pitchFamily="18" charset="-78"/>
                <a:cs typeface="Simplified Arabic" panose="02020603050405020304" pitchFamily="18" charset="-78"/>
              </a:rPr>
              <a:t>5 آذار 2023م</a:t>
            </a:r>
            <a:endParaRPr lang="en-US" sz="2800" b="1" dirty="0">
              <a:solidFill>
                <a:srgbClr val="0000CC"/>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957016956"/>
      </p:ext>
    </p:extLst>
  </p:cSld>
  <p:clrMapOvr>
    <a:masterClrMapping/>
  </p:clrMapOvr>
  <p:transition spd="slow">
    <p:plus/>
    <p:sndAc>
      <p:stSnd>
        <p:snd r:embed="rId2" name="laser.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2400" y="228600"/>
            <a:ext cx="7924800" cy="5853249"/>
          </a:xfrm>
          <a:prstGeom prst="rect">
            <a:avLst/>
          </a:prstGeom>
        </p:spPr>
      </p:pic>
      <p:sp>
        <p:nvSpPr>
          <p:cNvPr id="5" name="Rectangle 4"/>
          <p:cNvSpPr/>
          <p:nvPr/>
        </p:nvSpPr>
        <p:spPr>
          <a:xfrm>
            <a:off x="381000" y="5671526"/>
            <a:ext cx="8001000" cy="1200329"/>
          </a:xfrm>
          <a:prstGeom prst="rect">
            <a:avLst/>
          </a:prstGeom>
        </p:spPr>
        <p:txBody>
          <a:bodyPr wrap="square">
            <a:spAutoFit/>
          </a:bodyPr>
          <a:lstStyle/>
          <a:p>
            <a:r>
              <a:rPr lang="ar-IQ" sz="1200" b="1" dirty="0">
                <a:solidFill>
                  <a:srgbClr val="008000"/>
                </a:solidFill>
                <a:latin typeface="Simplified Arabic" panose="02020603050405020304" pitchFamily="18" charset="-78"/>
                <a:cs typeface="Simplified Arabic" panose="02020603050405020304" pitchFamily="18" charset="-78"/>
              </a:rPr>
              <a:t>مجموعة من الإبل والإبل كرفان في الصحراء. صفحة "المقامات" ، قصيدة </a:t>
            </a:r>
            <a:r>
              <a:rPr lang="ar-IQ" sz="1200" b="1" dirty="0" err="1">
                <a:solidFill>
                  <a:srgbClr val="008000"/>
                </a:solidFill>
                <a:latin typeface="Simplified Arabic" panose="02020603050405020304" pitchFamily="18" charset="-78"/>
                <a:cs typeface="Simplified Arabic" panose="02020603050405020304" pitchFamily="18" charset="-78"/>
              </a:rPr>
              <a:t>بيكارسك</a:t>
            </a:r>
            <a:r>
              <a:rPr lang="ar-IQ" sz="1200" b="1" dirty="0">
                <a:solidFill>
                  <a:srgbClr val="008000"/>
                </a:solidFill>
                <a:latin typeface="Simplified Arabic" panose="02020603050405020304" pitchFamily="18" charset="-78"/>
                <a:cs typeface="Simplified Arabic" panose="02020603050405020304" pitchFamily="18" charset="-78"/>
              </a:rPr>
              <a:t> من القرن الحادي عشر للشاعر العربي أبو محمد القاسم بن علي الحريري (أو الحريري أو الحريري) (1054-1122) رسمها الواسطي (آل. -واسيتي)</a:t>
            </a:r>
          </a:p>
          <a:p>
            <a:r>
              <a:rPr lang="ar-IQ" sz="1200" b="1" dirty="0">
                <a:solidFill>
                  <a:srgbClr val="008000"/>
                </a:solidFill>
                <a:latin typeface="Simplified Arabic" panose="02020603050405020304" pitchFamily="18" charset="-78"/>
                <a:cs typeface="Simplified Arabic" panose="02020603050405020304" pitchFamily="18" charset="-78"/>
              </a:rPr>
              <a:t>(</a:t>
            </a:r>
            <a:r>
              <a:rPr lang="en-US" sz="1200" b="1" dirty="0">
                <a:solidFill>
                  <a:srgbClr val="008000"/>
                </a:solidFill>
                <a:latin typeface="Simplified Arabic" panose="02020603050405020304" pitchFamily="18" charset="-78"/>
                <a:cs typeface="Simplified Arabic" panose="02020603050405020304" pitchFamily="18" charset="-78"/>
              </a:rPr>
              <a:t>A group of camels and camel, caravan in the desert. Page of “” </a:t>
            </a:r>
            <a:r>
              <a:rPr lang="en-US" sz="1200" b="1" dirty="0" err="1">
                <a:solidFill>
                  <a:srgbClr val="008000"/>
                </a:solidFill>
                <a:latin typeface="Simplified Arabic" panose="02020603050405020304" pitchFamily="18" charset="-78"/>
                <a:cs typeface="Simplified Arabic" panose="02020603050405020304" pitchFamily="18" charset="-78"/>
              </a:rPr>
              <a:t>Maqamat</a:t>
            </a:r>
            <a:r>
              <a:rPr lang="en-US" sz="1200" b="1" dirty="0">
                <a:solidFill>
                  <a:srgbClr val="008000"/>
                </a:solidFill>
                <a:latin typeface="Simplified Arabic" panose="02020603050405020304" pitchFamily="18" charset="-78"/>
                <a:cs typeface="Simplified Arabic" panose="02020603050405020304" pitchFamily="18" charset="-78"/>
              </a:rPr>
              <a:t>”” (</a:t>
            </a:r>
            <a:r>
              <a:rPr lang="en-US" sz="1200" b="1" dirty="0" err="1">
                <a:solidFill>
                  <a:srgbClr val="008000"/>
                </a:solidFill>
                <a:latin typeface="Simplified Arabic" panose="02020603050405020304" pitchFamily="18" charset="-78"/>
                <a:cs typeface="Simplified Arabic" panose="02020603050405020304" pitchFamily="18" charset="-78"/>
              </a:rPr>
              <a:t>Seances</a:t>
            </a:r>
            <a:r>
              <a:rPr lang="en-US" sz="1200" b="1" dirty="0">
                <a:solidFill>
                  <a:srgbClr val="008000"/>
                </a:solidFill>
                <a:latin typeface="Simplified Arabic" panose="02020603050405020304" pitchFamily="18" charset="-78"/>
                <a:cs typeface="Simplified Arabic" panose="02020603050405020304" pitchFamily="18" charset="-78"/>
              </a:rPr>
              <a:t>), picaresque poem of the 11th century by the Arab poet Abu Mohammed al-</a:t>
            </a:r>
            <a:r>
              <a:rPr lang="en-US" sz="1200" b="1" dirty="0" err="1">
                <a:solidFill>
                  <a:srgbClr val="008000"/>
                </a:solidFill>
                <a:latin typeface="Simplified Arabic" panose="02020603050405020304" pitchFamily="18" charset="-78"/>
                <a:cs typeface="Simplified Arabic" panose="02020603050405020304" pitchFamily="18" charset="-78"/>
              </a:rPr>
              <a:t>Kasim</a:t>
            </a:r>
            <a:r>
              <a:rPr lang="en-US" sz="1200" b="1" dirty="0">
                <a:solidFill>
                  <a:srgbClr val="008000"/>
                </a:solidFill>
                <a:latin typeface="Simplified Arabic" panose="02020603050405020304" pitchFamily="18" charset="-78"/>
                <a:cs typeface="Simplified Arabic" panose="02020603050405020304" pitchFamily="18" charset="-78"/>
              </a:rPr>
              <a:t> ibn Ali Hariri (or Al-Hariri or Al Hariri) (1054-1122) illustrated by Al-</a:t>
            </a:r>
            <a:r>
              <a:rPr lang="en-US" sz="1200" b="1" dirty="0" err="1">
                <a:solidFill>
                  <a:srgbClr val="008000"/>
                </a:solidFill>
                <a:latin typeface="Simplified Arabic" panose="02020603050405020304" pitchFamily="18" charset="-78"/>
                <a:cs typeface="Simplified Arabic" panose="02020603050405020304" pitchFamily="18" charset="-78"/>
              </a:rPr>
              <a:t>Wasiti</a:t>
            </a:r>
            <a:r>
              <a:rPr lang="en-US" sz="1200" b="1" dirty="0">
                <a:solidFill>
                  <a:srgbClr val="008000"/>
                </a:solidFill>
                <a:latin typeface="Simplified Arabic" panose="02020603050405020304" pitchFamily="18" charset="-78"/>
                <a:cs typeface="Simplified Arabic" panose="02020603050405020304" pitchFamily="18" charset="-78"/>
              </a:rPr>
              <a:t> (al-</a:t>
            </a:r>
            <a:r>
              <a:rPr lang="en-US" sz="1200" b="1" dirty="0" err="1">
                <a:solidFill>
                  <a:srgbClr val="008000"/>
                </a:solidFill>
                <a:latin typeface="Simplified Arabic" panose="02020603050405020304" pitchFamily="18" charset="-78"/>
                <a:cs typeface="Simplified Arabic" panose="02020603050405020304" pitchFamily="18" charset="-78"/>
              </a:rPr>
              <a:t>Wasiti</a:t>
            </a:r>
            <a:r>
              <a:rPr lang="en-US" sz="1200" b="1" dirty="0" smtClean="0">
                <a:solidFill>
                  <a:srgbClr val="008000"/>
                </a:solidFill>
                <a:latin typeface="Simplified Arabic" panose="02020603050405020304" pitchFamily="18" charset="-78"/>
                <a:cs typeface="Simplified Arabic" panose="02020603050405020304" pitchFamily="18" charset="-78"/>
              </a:rPr>
              <a:t>))</a:t>
            </a:r>
            <a:r>
              <a:rPr lang="ar-IQ" sz="1200" b="1" dirty="0">
                <a:solidFill>
                  <a:srgbClr val="008000"/>
                </a:solidFill>
                <a:latin typeface="Simplified Arabic" panose="02020603050405020304" pitchFamily="18" charset="-78"/>
                <a:cs typeface="Simplified Arabic" panose="02020603050405020304" pitchFamily="18" charset="-78"/>
              </a:rPr>
              <a:t> </a:t>
            </a:r>
            <a:r>
              <a:rPr lang="ar-IQ" sz="1200" b="1" dirty="0">
                <a:solidFill>
                  <a:srgbClr val="FF0000"/>
                </a:solidFill>
                <a:latin typeface="Simplified Arabic" panose="02020603050405020304" pitchFamily="18" charset="-78"/>
                <a:cs typeface="Simplified Arabic" panose="02020603050405020304" pitchFamily="18" charset="-78"/>
              </a:rPr>
              <a:t>يحيى بن محمود </a:t>
            </a:r>
            <a:r>
              <a:rPr lang="ar-IQ" sz="1200" b="1" dirty="0" smtClean="0">
                <a:solidFill>
                  <a:srgbClr val="FF0000"/>
                </a:solidFill>
                <a:latin typeface="Simplified Arabic" panose="02020603050405020304" pitchFamily="18" charset="-78"/>
                <a:cs typeface="Simplified Arabic" panose="02020603050405020304" pitchFamily="18" charset="-78"/>
              </a:rPr>
              <a:t>الواسطي</a:t>
            </a:r>
            <a:r>
              <a:rPr lang="ar-IQ" sz="1200" b="1" dirty="0" smtClean="0">
                <a:solidFill>
                  <a:srgbClr val="008000"/>
                </a:solidFill>
                <a:latin typeface="Simplified Arabic" panose="02020603050405020304" pitchFamily="18" charset="-78"/>
                <a:cs typeface="Simplified Arabic" panose="02020603050405020304" pitchFamily="18" charset="-78"/>
              </a:rPr>
              <a:t>                                    </a:t>
            </a:r>
            <a:endParaRPr lang="en-US" sz="1200" b="1" dirty="0">
              <a:solidFill>
                <a:srgbClr val="008000"/>
              </a:solidFill>
              <a:latin typeface="Simplified Arabic" panose="02020603050405020304" pitchFamily="18" charset="-78"/>
              <a:cs typeface="Simplified Arabic" panose="02020603050405020304" pitchFamily="18" charset="-78"/>
            </a:endParaRPr>
          </a:p>
          <a:p>
            <a:endParaRPr lang="en-US" sz="1200" b="1" dirty="0">
              <a:solidFill>
                <a:srgbClr val="00800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67746115"/>
      </p:ext>
    </p:extLst>
  </p:cSld>
  <p:clrMapOvr>
    <a:masterClrMapping/>
  </p:clrMapOvr>
  <p:transition spd="slow">
    <p:plus/>
    <p:sndAc>
      <p:stSnd>
        <p:snd r:embed="rId2" name="laser.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518160"/>
          </a:xfrm>
        </p:spPr>
        <p:txBody>
          <a:bodyPr>
            <a:normAutofit fontScale="90000"/>
          </a:bodyPr>
          <a:lstStyle/>
          <a:p>
            <a:pPr algn="ctr" rtl="1"/>
            <a:r>
              <a:rPr lang="ar-IQ" dirty="0" smtClean="0"/>
              <a:t>الخاتمة</a:t>
            </a:r>
            <a:endParaRPr lang="en-US" dirty="0"/>
          </a:p>
        </p:txBody>
      </p:sp>
      <p:sp>
        <p:nvSpPr>
          <p:cNvPr id="3" name="Content Placeholder 2"/>
          <p:cNvSpPr>
            <a:spLocks noGrp="1"/>
          </p:cNvSpPr>
          <p:nvPr>
            <p:ph idx="1"/>
          </p:nvPr>
        </p:nvSpPr>
        <p:spPr>
          <a:xfrm>
            <a:off x="457200" y="1295400"/>
            <a:ext cx="7239000" cy="5160336"/>
          </a:xfrm>
        </p:spPr>
        <p:txBody>
          <a:bodyPr>
            <a:normAutofit fontScale="85000" lnSpcReduction="10000"/>
          </a:bodyPr>
          <a:lstStyle/>
          <a:p>
            <a:pPr marL="0" indent="0" algn="just" rtl="1">
              <a:buNone/>
            </a:pPr>
            <a:r>
              <a:rPr lang="ar-IQ"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SA"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ان</a:t>
            </a:r>
            <a:r>
              <a:rPr lang="ar-IQ"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الفن العربي الإسلامي</a:t>
            </a:r>
            <a:r>
              <a:rPr lang="ar-SA"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SA" sz="28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فن ابتكار اصيل، فما وصل اليه الفنان العربي المسلم من الابتكار والتنويع في الفنون المختلفة التي عالجها، وكذلك رقته ومهارته وايمانه بعمله وصبره العجيب للوصول الى اعظم النتائج، وان القدرات الابتكارية التي حققها في </a:t>
            </a:r>
            <a:r>
              <a:rPr lang="ar-IQ"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تصاويره</a:t>
            </a:r>
            <a:r>
              <a:rPr lang="ar-SA"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SA" sz="28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المتعددة الجوانب، والغنى الفائق الحد في هذه </a:t>
            </a:r>
            <a:r>
              <a:rPr lang="ar-IQ"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التصاوير</a:t>
            </a:r>
            <a:r>
              <a:rPr lang="ar-SA"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SA" sz="28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يدل على اصالة وابتكار وعمق وخيال وايمان لا غيره في كثير من فنون الحضارات الكبرى كذلك فان </a:t>
            </a:r>
            <a:r>
              <a:rPr lang="ar-SA"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الفن</a:t>
            </a:r>
            <a:r>
              <a:rPr lang="ar-IQ"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العربي</a:t>
            </a:r>
            <a:r>
              <a:rPr lang="ar-SA"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SA" sz="28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الاسلامي يهتم </a:t>
            </a:r>
            <a:r>
              <a:rPr lang="ar-SA"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بإبراز </a:t>
            </a:r>
            <a:r>
              <a:rPr lang="ar-SA" sz="28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دور العقيدة في حياة الانسان كما اهتمامه بجمال الكون والتسليم بقدرة </a:t>
            </a:r>
            <a:r>
              <a:rPr lang="ar-SA" sz="2800"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الله</a:t>
            </a:r>
            <a:r>
              <a:rPr lang="ar-SA" sz="28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وحب الناس والجهاد في سبيل </a:t>
            </a:r>
            <a:r>
              <a:rPr lang="ar-SA" sz="2800"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الله</a:t>
            </a:r>
            <a:r>
              <a:rPr lang="ar-SA" sz="2800" b="1"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وبطريقة الفن لا الوعظ يكسب الحياة البشرية سعة مؤكدة واعطائها معنى وهدفاً واصالة </a:t>
            </a:r>
            <a:r>
              <a:rPr lang="ar-SA"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وعمقاً</a:t>
            </a:r>
            <a:r>
              <a:rPr lang="ar-IQ"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وفي ذلك حفظ لنا نماذج متعددة من النباتات الطبيعية في تلك التصاوير الفنية الجميلة التي تُعدَ بلا ريب مهمة جداً للوقوف على أشكالها وأنواعها في ذلك الزمان الجميل، فأثرت الباحثين العلميين المختصين بالنبات والحيوان والإنسان على </a:t>
            </a:r>
            <a:r>
              <a:rPr lang="ar-IQ" sz="2800" b="1"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حدٍ سواءٍ </a:t>
            </a:r>
            <a:r>
              <a:rPr lang="ar-IQ"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بمعلومات مفيدة تهون عليهم مشقة البحث والتمحيص بجوانب عدة، و</a:t>
            </a:r>
            <a:r>
              <a:rPr lang="ar-IQ" sz="2800" b="1"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الل</a:t>
            </a:r>
            <a:r>
              <a:rPr lang="ar-IQ" sz="2800" b="1"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ه المستعان.</a:t>
            </a:r>
            <a:endParaRPr lang="en-US" b="1" dirty="0">
              <a:solidFill>
                <a:srgbClr val="0000CC"/>
              </a:solidFill>
            </a:endParaRPr>
          </a:p>
        </p:txBody>
      </p:sp>
    </p:spTree>
    <p:extLst>
      <p:ext uri="{BB962C8B-B14F-4D97-AF65-F5344CB8AC3E}">
        <p14:creationId xmlns:p14="http://schemas.microsoft.com/office/powerpoint/2010/main" val="2121807668"/>
      </p:ext>
    </p:extLst>
  </p:cSld>
  <p:clrMapOvr>
    <a:masterClrMapping/>
  </p:clrMapOvr>
  <p:transition spd="slow">
    <p:plus/>
    <p:sndAc>
      <p:stSnd>
        <p:snd r:embed="rId2" name="laser.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unnamed.gif"/>
          <p:cNvPicPr>
            <a:picLocks noGrp="1" noChangeAspect="1"/>
          </p:cNvPicPr>
          <p:nvPr>
            <p:ph idx="1"/>
          </p:nvPr>
        </p:nvPicPr>
        <p:blipFill>
          <a:blip r:embed="rId3" cstate="print"/>
          <a:stretch>
            <a:fillRect/>
          </a:stretch>
        </p:blipFill>
        <p:spPr>
          <a:xfrm>
            <a:off x="-228600" y="0"/>
            <a:ext cx="9525000" cy="7086600"/>
          </a:xfrm>
        </p:spPr>
      </p:pic>
    </p:spTree>
  </p:cSld>
  <p:clrMapOvr>
    <a:masterClrMapping/>
  </p:clrMapOvr>
  <p:transition spd="slow">
    <p:cover dir="lu"/>
    <p:sndAc>
      <p:stSnd>
        <p:snd r:embed="rId2" name="laser.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5639745_78470.gif"/>
          <p:cNvPicPr>
            <a:picLocks noGrp="1" noChangeAspect="1"/>
          </p:cNvPicPr>
          <p:nvPr>
            <p:ph idx="1"/>
          </p:nvPr>
        </p:nvPicPr>
        <p:blipFill>
          <a:blip r:embed="rId3" cstate="print"/>
          <a:stretch>
            <a:fillRect/>
          </a:stretch>
        </p:blipFill>
        <p:spPr>
          <a:xfrm>
            <a:off x="0" y="-152400"/>
            <a:ext cx="8153400" cy="7010400"/>
          </a:xfrm>
        </p:spPr>
      </p:pic>
    </p:spTree>
  </p:cSld>
  <p:clrMapOvr>
    <a:masterClrMapping/>
  </p:clrMapOvr>
  <p:transition spd="slow">
    <p:randomBar/>
    <p:sndAc>
      <p:stSnd>
        <p:snd r:embed="rId2" name="laser.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محتوى 6" descr="Good-Morning-Walk-GIF-by-Spooky-Girl.gif"/>
          <p:cNvPicPr>
            <a:picLocks noGrp="1" noChangeAspect="1"/>
          </p:cNvPicPr>
          <p:nvPr>
            <p:ph idx="1"/>
          </p:nvPr>
        </p:nvPicPr>
        <p:blipFill>
          <a:blip r:embed="rId4" cstate="print"/>
          <a:stretch>
            <a:fillRect/>
          </a:stretch>
        </p:blipFill>
        <p:spPr>
          <a:xfrm>
            <a:off x="0" y="152400"/>
            <a:ext cx="8610600" cy="7086599"/>
          </a:xfrm>
        </p:spPr>
      </p:pic>
    </p:spTree>
    <p:extLst>
      <p:ext uri="{BB962C8B-B14F-4D97-AF65-F5344CB8AC3E}">
        <p14:creationId xmlns:p14="http://schemas.microsoft.com/office/powerpoint/2010/main" val="414260702"/>
      </p:ext>
    </p:extLst>
  </p:cSld>
  <p:clrMapOvr>
    <a:masterClrMapping/>
  </p:clrMapOvr>
  <p:transition spd="slow">
    <p:dissolve/>
    <p:sndAc>
      <p:stSnd>
        <p:snd r:embed="rId3" name="laser.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dirty="0" smtClean="0"/>
              <a:t>أهمية الدراسة</a:t>
            </a:r>
            <a:endParaRPr lang="en-US" dirty="0"/>
          </a:p>
        </p:txBody>
      </p:sp>
      <p:sp>
        <p:nvSpPr>
          <p:cNvPr id="3" name="عنصر نائب للمحتوى 2"/>
          <p:cNvSpPr>
            <a:spLocks noGrp="1"/>
          </p:cNvSpPr>
          <p:nvPr>
            <p:ph idx="1"/>
          </p:nvPr>
        </p:nvSpPr>
        <p:spPr/>
        <p:txBody>
          <a:bodyPr/>
          <a:lstStyle/>
          <a:p>
            <a:pPr marL="0" indent="0" algn="just" rtl="1">
              <a:buNone/>
            </a:pPr>
            <a:r>
              <a:rPr lang="ar-IQ" sz="2800" b="1" dirty="0">
                <a:solidFill>
                  <a:srgbClr val="0000CC"/>
                </a:solidFill>
                <a:latin typeface="Simplified Arabic" panose="02020603050405020304" pitchFamily="18" charset="-78"/>
                <a:cs typeface="Simplified Arabic" panose="02020603050405020304" pitchFamily="18" charset="-78"/>
              </a:rPr>
              <a:t>تكمن أهمية هذه الدراسة فيما يمكن أن تلقيه من أضواء على التصوير الاسلامي بشكل خاص ودوره في الحفاظ على النباتات </a:t>
            </a:r>
            <a:r>
              <a:rPr lang="ar-IQ" sz="2800" b="1" dirty="0" smtClean="0">
                <a:solidFill>
                  <a:srgbClr val="0000CC"/>
                </a:solidFill>
                <a:latin typeface="Simplified Arabic" panose="02020603050405020304" pitchFamily="18" charset="-78"/>
                <a:cs typeface="Simplified Arabic" panose="02020603050405020304" pitchFamily="18" charset="-78"/>
              </a:rPr>
              <a:t>الطبيعية </a:t>
            </a:r>
            <a:r>
              <a:rPr lang="ar-IQ" sz="2800" b="1" dirty="0">
                <a:solidFill>
                  <a:srgbClr val="0000CC"/>
                </a:solidFill>
                <a:latin typeface="Simplified Arabic" panose="02020603050405020304" pitchFamily="18" charset="-78"/>
                <a:cs typeface="Simplified Arabic" panose="02020603050405020304" pitchFamily="18" charset="-78"/>
              </a:rPr>
              <a:t>وجمالية تراثه بشكل عام. </a:t>
            </a:r>
            <a:endParaRPr lang="ar-IQ" dirty="0"/>
          </a:p>
          <a:p>
            <a:pPr marL="0" indent="0" algn="r" rtl="1">
              <a:buNone/>
            </a:pPr>
            <a:endParaRPr lang="en-US" dirty="0"/>
          </a:p>
        </p:txBody>
      </p:sp>
    </p:spTree>
  </p:cSld>
  <p:clrMapOvr>
    <a:masterClrMapping/>
  </p:clrMapOvr>
  <p:transition spd="slow">
    <p:plus/>
    <p:sndAc>
      <p:stSnd>
        <p:snd r:embed="rId2" name="laser.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IQ" dirty="0" smtClean="0"/>
              <a:t>هدف الدراسة</a:t>
            </a:r>
            <a:endParaRPr lang="en-US" dirty="0"/>
          </a:p>
        </p:txBody>
      </p:sp>
      <p:sp>
        <p:nvSpPr>
          <p:cNvPr id="3" name="Content Placeholder 2"/>
          <p:cNvSpPr>
            <a:spLocks noGrp="1"/>
          </p:cNvSpPr>
          <p:nvPr>
            <p:ph idx="1"/>
          </p:nvPr>
        </p:nvSpPr>
        <p:spPr/>
        <p:txBody>
          <a:bodyPr/>
          <a:lstStyle/>
          <a:p>
            <a:pPr marL="0" lvl="0" indent="0" algn="just" rtl="1">
              <a:buClr>
                <a:srgbClr val="B13F9A"/>
              </a:buClr>
              <a:buNone/>
            </a:pPr>
            <a:r>
              <a:rPr lang="ar-IQ" sz="2800" b="1" dirty="0" smtClean="0">
                <a:solidFill>
                  <a:srgbClr val="0000CC"/>
                </a:solidFill>
                <a:latin typeface="Simplified Arabic" panose="02020603050405020304" pitchFamily="18" charset="-78"/>
                <a:cs typeface="Simplified Arabic" panose="02020603050405020304" pitchFamily="18" charset="-78"/>
              </a:rPr>
              <a:t>   تهدف </a:t>
            </a:r>
            <a:r>
              <a:rPr lang="ar-IQ" sz="2800" b="1" dirty="0">
                <a:solidFill>
                  <a:srgbClr val="0000CC"/>
                </a:solidFill>
                <a:latin typeface="Simplified Arabic" panose="02020603050405020304" pitchFamily="18" charset="-78"/>
                <a:cs typeface="Simplified Arabic" panose="02020603050405020304" pitchFamily="18" charset="-78"/>
              </a:rPr>
              <a:t>هذه الدراسة التعرف على دور التصوير الاسلامي في الحفاظ على النباتات الطبيعية</a:t>
            </a:r>
          </a:p>
          <a:p>
            <a:pPr marL="0" indent="0" algn="just" rtl="1">
              <a:buNone/>
            </a:pPr>
            <a:endParaRPr lang="en-US" dirty="0"/>
          </a:p>
        </p:txBody>
      </p:sp>
    </p:spTree>
    <p:extLst>
      <p:ext uri="{BB962C8B-B14F-4D97-AF65-F5344CB8AC3E}">
        <p14:creationId xmlns:p14="http://schemas.microsoft.com/office/powerpoint/2010/main" val="2766845923"/>
      </p:ext>
    </p:extLst>
  </p:cSld>
  <p:clrMapOvr>
    <a:masterClrMapping/>
  </p:clrMapOvr>
  <p:transition spd="slow">
    <p:plus/>
    <p:sndAc>
      <p:stSnd>
        <p:snd r:embed="rId2" name="laser.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sz="3600" dirty="0" smtClean="0"/>
              <a:t>حدود الدراسة</a:t>
            </a:r>
            <a:endParaRPr lang="en-US" sz="3600" dirty="0"/>
          </a:p>
        </p:txBody>
      </p:sp>
      <p:sp>
        <p:nvSpPr>
          <p:cNvPr id="3" name="Content Placeholder 2"/>
          <p:cNvSpPr>
            <a:spLocks noGrp="1"/>
          </p:cNvSpPr>
          <p:nvPr>
            <p:ph idx="1"/>
          </p:nvPr>
        </p:nvSpPr>
        <p:spPr/>
        <p:txBody>
          <a:bodyPr/>
          <a:lstStyle/>
          <a:p>
            <a:pPr marL="0" indent="0" algn="just" rtl="1">
              <a:buNone/>
            </a:pPr>
            <a:endParaRPr lang="ar-IQ" dirty="0" smtClean="0"/>
          </a:p>
          <a:p>
            <a:pPr marL="0" indent="0" algn="just" rtl="1">
              <a:buNone/>
            </a:pPr>
            <a:r>
              <a:rPr lang="ar-IQ" b="1" dirty="0" smtClean="0">
                <a:solidFill>
                  <a:srgbClr val="0000CC"/>
                </a:solidFill>
                <a:latin typeface="Simplified Arabic" panose="02020603050405020304" pitchFamily="18" charset="-78"/>
                <a:cs typeface="Simplified Arabic" panose="02020603050405020304" pitchFamily="18" charset="-78"/>
              </a:rPr>
              <a:t>القرن السابع الهجري/ القرن الثالث عشر الميلادي.</a:t>
            </a:r>
            <a:endParaRPr lang="en-US" b="1" dirty="0">
              <a:solidFill>
                <a:srgbClr val="0000CC"/>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394389135"/>
      </p:ext>
    </p:extLst>
  </p:cSld>
  <p:clrMapOvr>
    <a:masterClrMapping/>
  </p:clrMapOvr>
  <p:transition spd="slow">
    <p:plus/>
    <p:sndAc>
      <p:stSnd>
        <p:snd r:embed="rId2" name="laser.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239000" cy="5769936"/>
          </a:xfrm>
        </p:spPr>
        <p:txBody>
          <a:bodyPr>
            <a:normAutofit/>
          </a:bodyPr>
          <a:lstStyle/>
          <a:p>
            <a:pPr marL="0" indent="0" algn="just" rtl="1">
              <a:buNone/>
            </a:pPr>
            <a:r>
              <a:rPr lang="ar-IQ" sz="2000"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SA" sz="2000"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يعد </a:t>
            </a:r>
            <a:r>
              <a:rPr lang="ar-SA" sz="2000" dirty="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الفن العربي الاسلامي من أغنى ظواهر مسيرة الحضارة الانسانية واخصبها، ومع هذا فان دراسة مكونات هذا الفن وتطوره وتحليله لم تبدأ بصورة جدية، وبطريقة علمية دقيقة وموسعة إلا في الربع الاول من القرن الرابع عشر الهجري/العشرين ميلادي، على يد المستشرقين من اساتذة ومؤرخين، وبالتالي جاء تقسيم فنون العرب المسلمين من منظور غربي بحت، غريب عن قيم صانعيه ومتداوليه من فنانين وحكام وحرفيين، ومن مفاهيمهم النابعة عن جمالية خاصة بهم، صاغتها عقيدتهم الدينية ومفهومهم </a:t>
            </a:r>
            <a:r>
              <a:rPr lang="ar-SA" sz="2000"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للحياة</a:t>
            </a:r>
            <a:r>
              <a:rPr lang="ar-IQ" sz="2000" dirty="0" smtClean="0">
                <a:solidFill>
                  <a:srgbClr val="0000CC"/>
                </a:solidFill>
                <a:latin typeface="Times New Roman" panose="02020603050405020304" pitchFamily="18" charset="0"/>
                <a:ea typeface="Times New Roman" panose="02020603050405020304" pitchFamily="18" charset="0"/>
                <a:cs typeface="Simplified Arabic" panose="02020603050405020304" pitchFamily="18" charset="-78"/>
              </a:rPr>
              <a:t>.</a:t>
            </a:r>
          </a:p>
          <a:p>
            <a:pPr marL="0" indent="0" algn="just" rtl="1">
              <a:buNone/>
            </a:pPr>
            <a:r>
              <a:rPr lang="ar-IQ" sz="2000" dirty="0">
                <a:solidFill>
                  <a:srgbClr val="0000CC"/>
                </a:solidFill>
                <a:latin typeface="Times New Roman" panose="02020603050405020304" pitchFamily="18" charset="0"/>
                <a:cs typeface="Simplified Arabic" panose="02020603050405020304" pitchFamily="18" charset="-78"/>
              </a:rPr>
              <a:t>    ومن الجدير بالملاحظة ان رواسي الحضارة العربية الاسلامية بدأت في العهد الاموي، لأن عهد الخلفاء </a:t>
            </a:r>
            <a:r>
              <a:rPr lang="ar-IQ" sz="2000" dirty="0" smtClean="0">
                <a:solidFill>
                  <a:srgbClr val="0000CC"/>
                </a:solidFill>
                <a:latin typeface="Times New Roman" panose="02020603050405020304" pitchFamily="18" charset="0"/>
                <a:cs typeface="Simplified Arabic" panose="02020603050405020304" pitchFamily="18" charset="-78"/>
              </a:rPr>
              <a:t>الراشدين، </a:t>
            </a:r>
            <a:r>
              <a:rPr lang="ar-IQ" sz="2000" dirty="0">
                <a:solidFill>
                  <a:srgbClr val="0000CC"/>
                </a:solidFill>
                <a:latin typeface="Times New Roman" panose="02020603050405020304" pitchFamily="18" charset="0"/>
                <a:cs typeface="Simplified Arabic" panose="02020603050405020304" pitchFamily="18" charset="-78"/>
              </a:rPr>
              <a:t>كان عهداً قصيراً من ناحية المدة الزمنية، كما شُغل حكامه بنشر الاسلام وتثبيته في البلاد التي فتحوها. وبالتالي فان الامويين هم الذين قاموا بوضع اسس الفن العربي الاسلامي، ومع امتداد الاسلام في بلاد شاسعة متعددة الشعوب والاجناس، التقى الفاتحون العرب المسلمون بحضارات جديدة ومتعددة مثل الحضارة البيزنطية والاغريقية والساسانية والبوذية والصينية، استفاد منها </a:t>
            </a:r>
            <a:r>
              <a:rPr lang="ar-IQ" sz="2000" dirty="0" smtClean="0">
                <a:solidFill>
                  <a:srgbClr val="0000CC"/>
                </a:solidFill>
                <a:latin typeface="Times New Roman" panose="02020603050405020304" pitchFamily="18" charset="0"/>
                <a:cs typeface="Simplified Arabic" panose="02020603050405020304" pitchFamily="18" charset="-78"/>
              </a:rPr>
              <a:t>المسلمون </a:t>
            </a:r>
            <a:r>
              <a:rPr lang="ar-IQ" sz="2000" dirty="0">
                <a:solidFill>
                  <a:srgbClr val="0000CC"/>
                </a:solidFill>
                <a:latin typeface="Times New Roman" panose="02020603050405020304" pitchFamily="18" charset="0"/>
                <a:cs typeface="Simplified Arabic" panose="02020603050405020304" pitchFamily="18" charset="-78"/>
              </a:rPr>
              <a:t>وطوروا وابتكروا واضافوا عناصر جديدة وسمت الفن العربي الاسلامي بسمة وشخصية عربية اسلامية اصيلة لقت رواجاً وانتشاراً وتأثيراً واضحاً في الحضارات والاقاليم التي خضعت لراية الاسلام فيما بعد واستمرت هذه الاساليب والتقاليد الى فترات وعهود </a:t>
            </a:r>
            <a:r>
              <a:rPr lang="ar-IQ" sz="2000" dirty="0" smtClean="0">
                <a:solidFill>
                  <a:srgbClr val="0000CC"/>
                </a:solidFill>
                <a:latin typeface="Times New Roman" panose="02020603050405020304" pitchFamily="18" charset="0"/>
                <a:cs typeface="Simplified Arabic" panose="02020603050405020304" pitchFamily="18" charset="-78"/>
              </a:rPr>
              <a:t>متأخرة.</a:t>
            </a:r>
            <a:endParaRPr lang="en-US" sz="2000" dirty="0">
              <a:solidFill>
                <a:srgbClr val="0000CC"/>
              </a:solidFill>
            </a:endParaRPr>
          </a:p>
        </p:txBody>
      </p:sp>
    </p:spTree>
    <p:extLst>
      <p:ext uri="{BB962C8B-B14F-4D97-AF65-F5344CB8AC3E}">
        <p14:creationId xmlns:p14="http://schemas.microsoft.com/office/powerpoint/2010/main" val="1506568181"/>
      </p:ext>
    </p:extLst>
  </p:cSld>
  <p:clrMapOvr>
    <a:masterClrMapping/>
  </p:clrMapOvr>
  <p:transition spd="slow">
    <p:plus/>
    <p:sndAc>
      <p:stSnd>
        <p:snd r:embed="rId2" name="laser.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normAutofit/>
          </a:bodyPr>
          <a:lstStyle/>
          <a:p>
            <a:pPr algn="ctr"/>
            <a:r>
              <a:rPr lang="ar-IQ" sz="3200" dirty="0" smtClean="0"/>
              <a:t>أنواع الفن العربي الإسلامي</a:t>
            </a:r>
            <a:endParaRPr lang="en-US" sz="3200" dirty="0"/>
          </a:p>
        </p:txBody>
      </p:sp>
      <p:sp>
        <p:nvSpPr>
          <p:cNvPr id="3" name="Content Placeholder 2"/>
          <p:cNvSpPr>
            <a:spLocks noGrp="1"/>
          </p:cNvSpPr>
          <p:nvPr>
            <p:ph idx="1"/>
          </p:nvPr>
        </p:nvSpPr>
        <p:spPr/>
        <p:txBody>
          <a:bodyPr/>
          <a:lstStyle/>
          <a:p>
            <a:pPr marL="0" indent="0" algn="just" rtl="1">
              <a:buNone/>
            </a:pPr>
            <a:r>
              <a:rPr lang="ar-IQ" b="1" dirty="0" smtClean="0">
                <a:solidFill>
                  <a:srgbClr val="FF0000"/>
                </a:solidFill>
                <a:latin typeface="Simplified Arabic" panose="02020603050405020304" pitchFamily="18" charset="-78"/>
                <a:cs typeface="Simplified Arabic" panose="02020603050405020304" pitchFamily="18" charset="-78"/>
              </a:rPr>
              <a:t>أولاً</a:t>
            </a:r>
            <a:r>
              <a:rPr lang="ar-IQ" b="1" dirty="0" smtClean="0">
                <a:solidFill>
                  <a:srgbClr val="0000CC"/>
                </a:solidFill>
                <a:latin typeface="Simplified Arabic" panose="02020603050405020304" pitchFamily="18" charset="-78"/>
                <a:cs typeface="Simplified Arabic" panose="02020603050405020304" pitchFamily="18" charset="-78"/>
              </a:rPr>
              <a:t>: العمارة، تشمل:</a:t>
            </a:r>
          </a:p>
          <a:p>
            <a:pPr marL="514350" indent="-514350" algn="just" rtl="1">
              <a:buAutoNum type="arabicPeriod"/>
            </a:pPr>
            <a:r>
              <a:rPr lang="ar-IQ" b="1" dirty="0" smtClean="0">
                <a:solidFill>
                  <a:srgbClr val="0000CC"/>
                </a:solidFill>
                <a:latin typeface="Simplified Arabic" panose="02020603050405020304" pitchFamily="18" charset="-78"/>
                <a:cs typeface="Simplified Arabic" panose="02020603050405020304" pitchFamily="18" charset="-78"/>
              </a:rPr>
              <a:t>القباب. 2. العقود. 3. المآذن. 4. المحاريب. 5. </a:t>
            </a:r>
            <a:r>
              <a:rPr lang="ar-IQ" b="1" dirty="0" err="1" smtClean="0">
                <a:solidFill>
                  <a:srgbClr val="0000CC"/>
                </a:solidFill>
                <a:latin typeface="Simplified Arabic" panose="02020603050405020304" pitchFamily="18" charset="-78"/>
                <a:cs typeface="Simplified Arabic" panose="02020603050405020304" pitchFamily="18" charset="-78"/>
              </a:rPr>
              <a:t>المقرنصات</a:t>
            </a:r>
            <a:r>
              <a:rPr lang="ar-IQ" b="1" dirty="0" smtClean="0">
                <a:solidFill>
                  <a:srgbClr val="0000CC"/>
                </a:solidFill>
                <a:latin typeface="Simplified Arabic" panose="02020603050405020304" pitchFamily="18" charset="-78"/>
                <a:cs typeface="Simplified Arabic" panose="02020603050405020304" pitchFamily="18" charset="-78"/>
              </a:rPr>
              <a:t>. 6. الأعمدة. </a:t>
            </a:r>
          </a:p>
          <a:p>
            <a:pPr marL="0" indent="0" algn="just" rtl="1">
              <a:buNone/>
            </a:pPr>
            <a:r>
              <a:rPr lang="ar-IQ" b="1" dirty="0" smtClean="0">
                <a:solidFill>
                  <a:srgbClr val="FF0000"/>
                </a:solidFill>
                <a:latin typeface="Simplified Arabic" panose="02020603050405020304" pitchFamily="18" charset="-78"/>
                <a:cs typeface="Simplified Arabic" panose="02020603050405020304" pitchFamily="18" charset="-78"/>
              </a:rPr>
              <a:t>ثانياً</a:t>
            </a:r>
            <a:r>
              <a:rPr lang="ar-IQ" b="1" dirty="0" smtClean="0">
                <a:solidFill>
                  <a:srgbClr val="0000CC"/>
                </a:solidFill>
                <a:latin typeface="Simplified Arabic" panose="02020603050405020304" pitchFamily="18" charset="-78"/>
                <a:cs typeface="Simplified Arabic" panose="02020603050405020304" pitchFamily="18" charset="-78"/>
              </a:rPr>
              <a:t>: </a:t>
            </a:r>
            <a:r>
              <a:rPr lang="ar-IQ" b="1" dirty="0" smtClean="0">
                <a:solidFill>
                  <a:srgbClr val="008000"/>
                </a:solidFill>
                <a:latin typeface="Simplified Arabic" panose="02020603050405020304" pitchFamily="18" charset="-78"/>
                <a:cs typeface="Simplified Arabic" panose="02020603050405020304" pitchFamily="18" charset="-78"/>
              </a:rPr>
              <a:t>الزخارف، تشمل: 1. الزخارف النباتية. 2. الزخارف الكتابية. 3. الزخارف الهندسية.</a:t>
            </a:r>
          </a:p>
          <a:p>
            <a:pPr marL="0" indent="0" algn="just" rtl="1">
              <a:buNone/>
            </a:pPr>
            <a:r>
              <a:rPr lang="ar-IQ" b="1" dirty="0" smtClean="0">
                <a:solidFill>
                  <a:srgbClr val="FF0000"/>
                </a:solidFill>
                <a:latin typeface="Simplified Arabic" panose="02020603050405020304" pitchFamily="18" charset="-78"/>
                <a:cs typeface="Simplified Arabic" panose="02020603050405020304" pitchFamily="18" charset="-78"/>
              </a:rPr>
              <a:t>ثالثاً</a:t>
            </a:r>
            <a:r>
              <a:rPr lang="ar-IQ" b="1" dirty="0" smtClean="0">
                <a:solidFill>
                  <a:srgbClr val="0000CC"/>
                </a:solidFill>
                <a:latin typeface="Simplified Arabic" panose="02020603050405020304" pitchFamily="18" charset="-78"/>
                <a:cs typeface="Simplified Arabic" panose="02020603050405020304" pitchFamily="18" charset="-78"/>
              </a:rPr>
              <a:t>: التصوير، منه: مدرسة بغداد للتصوير القرن السابع الهجري/ الثالث عشر الميلادي (</a:t>
            </a:r>
            <a:r>
              <a:rPr lang="ar-IQ" b="1" dirty="0" smtClean="0">
                <a:solidFill>
                  <a:srgbClr val="FF0000"/>
                </a:solidFill>
                <a:latin typeface="Simplified Arabic" panose="02020603050405020304" pitchFamily="18" charset="-78"/>
                <a:cs typeface="Simplified Arabic" panose="02020603050405020304" pitchFamily="18" charset="-78"/>
              </a:rPr>
              <a:t>موضوع هذه المحاضرة</a:t>
            </a:r>
            <a:r>
              <a:rPr lang="ar-IQ" b="1" dirty="0" smtClean="0">
                <a:solidFill>
                  <a:srgbClr val="0000CC"/>
                </a:solidFill>
                <a:latin typeface="Simplified Arabic" panose="02020603050405020304" pitchFamily="18" charset="-78"/>
                <a:cs typeface="Simplified Arabic" panose="02020603050405020304" pitchFamily="18" charset="-78"/>
              </a:rPr>
              <a:t>).</a:t>
            </a:r>
          </a:p>
          <a:p>
            <a:pPr marL="0" indent="0" algn="just" rtl="1">
              <a:buNone/>
            </a:pPr>
            <a:endParaRPr lang="en-US" dirty="0"/>
          </a:p>
        </p:txBody>
      </p:sp>
    </p:spTree>
    <p:extLst>
      <p:ext uri="{BB962C8B-B14F-4D97-AF65-F5344CB8AC3E}">
        <p14:creationId xmlns:p14="http://schemas.microsoft.com/office/powerpoint/2010/main" val="271165251"/>
      </p:ext>
    </p:extLst>
  </p:cSld>
  <p:clrMapOvr>
    <a:masterClrMapping/>
  </p:clrMapOvr>
  <p:transition spd="slow">
    <p:plus/>
    <p:sndAc>
      <p:stSnd>
        <p:snd r:embed="rId2" name="laser.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7239000" cy="1143000"/>
          </a:xfrm>
        </p:spPr>
        <p:txBody>
          <a:bodyPr/>
          <a:lstStyle/>
          <a:p>
            <a:pPr algn="ctr" rtl="1"/>
            <a:r>
              <a:rPr lang="ar-IQ" dirty="0" smtClean="0"/>
              <a:t>التصوير  </a:t>
            </a:r>
            <a:endParaRPr lang="en-US" dirty="0"/>
          </a:p>
        </p:txBody>
      </p:sp>
      <p:sp>
        <p:nvSpPr>
          <p:cNvPr id="3" name="Content Placeholder 2"/>
          <p:cNvSpPr>
            <a:spLocks noGrp="1"/>
          </p:cNvSpPr>
          <p:nvPr>
            <p:ph idx="1"/>
          </p:nvPr>
        </p:nvSpPr>
        <p:spPr>
          <a:xfrm>
            <a:off x="457200" y="1295400"/>
            <a:ext cx="7239000" cy="5160336"/>
          </a:xfrm>
        </p:spPr>
        <p:txBody>
          <a:bodyPr>
            <a:normAutofit fontScale="77500" lnSpcReduction="20000"/>
          </a:bodyPr>
          <a:lstStyle/>
          <a:p>
            <a:pPr marL="0" indent="0" algn="just" rtl="1">
              <a:buNone/>
            </a:pPr>
            <a:r>
              <a:rPr lang="ar-IQ" sz="2900" b="1" dirty="0" smtClean="0">
                <a:solidFill>
                  <a:srgbClr val="0000CC"/>
                </a:solidFill>
                <a:latin typeface="Simplified Arabic" panose="02020603050405020304" pitchFamily="18" charset="-78"/>
                <a:cs typeface="Simplified Arabic" panose="02020603050405020304" pitchFamily="18" charset="-78"/>
              </a:rPr>
              <a:t>     </a:t>
            </a:r>
            <a:r>
              <a:rPr lang="ar-IQ" sz="2900" b="1" dirty="0" smtClean="0">
                <a:solidFill>
                  <a:srgbClr val="C00000"/>
                </a:solidFill>
                <a:latin typeface="Simplified Arabic" panose="02020603050405020304" pitchFamily="18" charset="-78"/>
                <a:cs typeface="Simplified Arabic" panose="02020603050405020304" pitchFamily="18" charset="-78"/>
              </a:rPr>
              <a:t>يُعرف</a:t>
            </a:r>
            <a:r>
              <a:rPr lang="ar-IQ" sz="2900" b="1" dirty="0" smtClean="0">
                <a:solidFill>
                  <a:srgbClr val="0000CC"/>
                </a:solidFill>
                <a:latin typeface="Simplified Arabic" panose="02020603050405020304" pitchFamily="18" charset="-78"/>
                <a:cs typeface="Simplified Arabic" panose="02020603050405020304" pitchFamily="18" charset="-78"/>
              </a:rPr>
              <a:t> </a:t>
            </a:r>
            <a:r>
              <a:rPr lang="ar-IQ" sz="2900" b="1" dirty="0">
                <a:solidFill>
                  <a:srgbClr val="0000CC"/>
                </a:solidFill>
                <a:latin typeface="Simplified Arabic" panose="02020603050405020304" pitchFamily="18" charset="-78"/>
                <a:cs typeface="Simplified Arabic" panose="02020603050405020304" pitchFamily="18" charset="-78"/>
              </a:rPr>
              <a:t>التصوير بأنه الرسم بالألوان أو تمثيل </a:t>
            </a:r>
            <a:r>
              <a:rPr lang="ar-IQ" sz="2900" b="1" dirty="0" smtClean="0">
                <a:solidFill>
                  <a:srgbClr val="0000CC"/>
                </a:solidFill>
                <a:latin typeface="Simplified Arabic" panose="02020603050405020304" pitchFamily="18" charset="-78"/>
                <a:cs typeface="Simplified Arabic" panose="02020603050405020304" pitchFamily="18" charset="-78"/>
              </a:rPr>
              <a:t>شيء بوساطة </a:t>
            </a:r>
            <a:r>
              <a:rPr lang="ar-IQ" sz="2900" b="1" dirty="0">
                <a:solidFill>
                  <a:srgbClr val="0000CC"/>
                </a:solidFill>
                <a:latin typeface="Simplified Arabic" panose="02020603050405020304" pitchFamily="18" charset="-78"/>
                <a:cs typeface="Simplified Arabic" panose="02020603050405020304" pitchFamily="18" charset="-78"/>
              </a:rPr>
              <a:t>الكتل والأحجام</a:t>
            </a:r>
            <a:r>
              <a:rPr lang="ar-IQ" sz="2900" b="1" dirty="0" smtClean="0">
                <a:solidFill>
                  <a:srgbClr val="0000CC"/>
                </a:solidFill>
                <a:latin typeface="Simplified Arabic" panose="02020603050405020304" pitchFamily="18" charset="-78"/>
                <a:cs typeface="Simplified Arabic" panose="02020603050405020304" pitchFamily="18" charset="-78"/>
              </a:rPr>
              <a:t>، وفي ذلك يُعَدُ </a:t>
            </a:r>
            <a:r>
              <a:rPr lang="ar-IQ" sz="2900" b="1" dirty="0">
                <a:solidFill>
                  <a:srgbClr val="0000CC"/>
                </a:solidFill>
                <a:latin typeface="Simplified Arabic" panose="02020603050405020304" pitchFamily="18" charset="-78"/>
                <a:cs typeface="Simplified Arabic" panose="02020603050405020304" pitchFamily="18" charset="-78"/>
              </a:rPr>
              <a:t>التصوير </a:t>
            </a:r>
            <a:r>
              <a:rPr lang="ar-IQ" sz="2900" b="1" dirty="0" smtClean="0">
                <a:solidFill>
                  <a:srgbClr val="0000CC"/>
                </a:solidFill>
                <a:latin typeface="Simplified Arabic" panose="02020603050405020304" pitchFamily="18" charset="-78"/>
                <a:cs typeface="Simplified Arabic" panose="02020603050405020304" pitchFamily="18" charset="-78"/>
              </a:rPr>
              <a:t>الإسلامي </a:t>
            </a:r>
            <a:r>
              <a:rPr lang="ar-IQ" sz="2900" b="1" dirty="0">
                <a:solidFill>
                  <a:srgbClr val="0000CC"/>
                </a:solidFill>
                <a:latin typeface="Simplified Arabic" panose="02020603050405020304" pitchFamily="18" charset="-78"/>
                <a:cs typeface="Simplified Arabic" panose="02020603050405020304" pitchFamily="18" charset="-78"/>
              </a:rPr>
              <a:t>أحد الأنواع المهمة </a:t>
            </a:r>
            <a:r>
              <a:rPr lang="ar-IQ" sz="2900" b="1" dirty="0" smtClean="0">
                <a:solidFill>
                  <a:srgbClr val="0000CC"/>
                </a:solidFill>
                <a:latin typeface="Simplified Arabic" panose="02020603050405020304" pitchFamily="18" charset="-78"/>
                <a:cs typeface="Simplified Arabic" panose="02020603050405020304" pitchFamily="18" charset="-78"/>
              </a:rPr>
              <a:t>للفنون الإنسانية عامة والإسلامية خاصة إذ </a:t>
            </a:r>
            <a:r>
              <a:rPr lang="ar-IQ" sz="2900" b="1" dirty="0">
                <a:solidFill>
                  <a:srgbClr val="0000CC"/>
                </a:solidFill>
                <a:latin typeface="Simplified Arabic" panose="02020603050405020304" pitchFamily="18" charset="-78"/>
                <a:cs typeface="Simplified Arabic" panose="02020603050405020304" pitchFamily="18" charset="-78"/>
              </a:rPr>
              <a:t>تشكل بدورها </a:t>
            </a:r>
            <a:r>
              <a:rPr lang="ar-IQ" sz="2900" b="1" dirty="0" smtClean="0">
                <a:solidFill>
                  <a:srgbClr val="0000CC"/>
                </a:solidFill>
                <a:latin typeface="Simplified Arabic" panose="02020603050405020304" pitchFamily="18" charset="-78"/>
                <a:cs typeface="Simplified Arabic" panose="02020603050405020304" pitchFamily="18" charset="-78"/>
              </a:rPr>
              <a:t>جزءً ريادياً </a:t>
            </a:r>
            <a:r>
              <a:rPr lang="ar-IQ" sz="2900" b="1" dirty="0">
                <a:solidFill>
                  <a:srgbClr val="0000CC"/>
                </a:solidFill>
                <a:latin typeface="Simplified Arabic" panose="02020603050405020304" pitchFamily="18" charset="-78"/>
                <a:cs typeface="Simplified Arabic" panose="02020603050405020304" pitchFamily="18" charset="-78"/>
              </a:rPr>
              <a:t>من الآثار </a:t>
            </a:r>
            <a:r>
              <a:rPr lang="ar-IQ" sz="2900" b="1" dirty="0" smtClean="0">
                <a:solidFill>
                  <a:srgbClr val="0000CC"/>
                </a:solidFill>
                <a:latin typeface="Simplified Arabic" panose="02020603050405020304" pitchFamily="18" charset="-78"/>
                <a:cs typeface="Simplified Arabic" panose="02020603050405020304" pitchFamily="18" charset="-78"/>
              </a:rPr>
              <a:t>الإسلامية. </a:t>
            </a:r>
          </a:p>
          <a:p>
            <a:pPr marL="0" indent="0" algn="just" rtl="1">
              <a:buNone/>
            </a:pPr>
            <a:r>
              <a:rPr lang="ar-IQ" sz="2900" b="1" dirty="0">
                <a:solidFill>
                  <a:srgbClr val="0000CC"/>
                </a:solidFill>
                <a:latin typeface="Simplified Arabic" panose="02020603050405020304" pitchFamily="18" charset="-78"/>
                <a:cs typeface="Simplified Arabic" panose="02020603050405020304" pitchFamily="18" charset="-78"/>
              </a:rPr>
              <a:t> </a:t>
            </a:r>
            <a:r>
              <a:rPr lang="ar-IQ" sz="2900" b="1" dirty="0" smtClean="0">
                <a:solidFill>
                  <a:srgbClr val="0000CC"/>
                </a:solidFill>
                <a:latin typeface="Simplified Arabic" panose="02020603050405020304" pitchFamily="18" charset="-78"/>
                <a:cs typeface="Simplified Arabic" panose="02020603050405020304" pitchFamily="18" charset="-78"/>
              </a:rPr>
              <a:t>     </a:t>
            </a:r>
            <a:r>
              <a:rPr lang="ar-IQ" sz="2900" b="1" dirty="0" smtClean="0">
                <a:solidFill>
                  <a:srgbClr val="C00000"/>
                </a:solidFill>
                <a:latin typeface="Simplified Arabic" panose="02020603050405020304" pitchFamily="18" charset="-78"/>
                <a:cs typeface="Simplified Arabic" panose="02020603050405020304" pitchFamily="18" charset="-78"/>
              </a:rPr>
              <a:t>قدم</a:t>
            </a:r>
            <a:r>
              <a:rPr lang="ar-IQ" sz="2900" b="1" dirty="0" smtClean="0">
                <a:solidFill>
                  <a:srgbClr val="0000CC"/>
                </a:solidFill>
                <a:latin typeface="Simplified Arabic" panose="02020603050405020304" pitchFamily="18" charset="-78"/>
                <a:cs typeface="Simplified Arabic" panose="02020603050405020304" pitchFamily="18" charset="-78"/>
              </a:rPr>
              <a:t> التصوير الإسلامي معلومات غاية في الأهمية</a:t>
            </a:r>
            <a:r>
              <a:rPr lang="ar-IQ" sz="2900" b="1" dirty="0">
                <a:solidFill>
                  <a:srgbClr val="0000CC"/>
                </a:solidFill>
                <a:latin typeface="Simplified Arabic" panose="02020603050405020304" pitchFamily="18" charset="-78"/>
                <a:cs typeface="Simplified Arabic" panose="02020603050405020304" pitchFamily="18" charset="-78"/>
              </a:rPr>
              <a:t>، </a:t>
            </a:r>
            <a:r>
              <a:rPr lang="ar-IQ" sz="2900" b="1" dirty="0" smtClean="0">
                <a:solidFill>
                  <a:srgbClr val="0000CC"/>
                </a:solidFill>
                <a:latin typeface="Simplified Arabic" panose="02020603050405020304" pitchFamily="18" charset="-78"/>
                <a:cs typeface="Simplified Arabic" panose="02020603050405020304" pitchFamily="18" charset="-78"/>
              </a:rPr>
              <a:t>وسجل أحداثاً يوميةً وتاريخية عدة ناجمة عن التفاعل الحي بين المسلم وبيئته </a:t>
            </a:r>
            <a:r>
              <a:rPr lang="ar-IQ" sz="2900" b="1" dirty="0">
                <a:solidFill>
                  <a:srgbClr val="0000CC"/>
                </a:solidFill>
                <a:latin typeface="Simplified Arabic" panose="02020603050405020304" pitchFamily="18" charset="-78"/>
                <a:cs typeface="Simplified Arabic" panose="02020603050405020304" pitchFamily="18" charset="-78"/>
              </a:rPr>
              <a:t>التي يعيش </a:t>
            </a:r>
            <a:r>
              <a:rPr lang="ar-IQ" sz="2900" b="1" dirty="0" smtClean="0">
                <a:solidFill>
                  <a:srgbClr val="0000CC"/>
                </a:solidFill>
                <a:latin typeface="Simplified Arabic" panose="02020603050405020304" pitchFamily="18" charset="-78"/>
                <a:cs typeface="Simplified Arabic" panose="02020603050405020304" pitchFamily="18" charset="-78"/>
              </a:rPr>
              <a:t>في كنفها</a:t>
            </a:r>
            <a:r>
              <a:rPr lang="ar-IQ" sz="2900" b="1" dirty="0">
                <a:solidFill>
                  <a:srgbClr val="0000CC"/>
                </a:solidFill>
                <a:latin typeface="Simplified Arabic" panose="02020603050405020304" pitchFamily="18" charset="-78"/>
                <a:cs typeface="Simplified Arabic" panose="02020603050405020304" pitchFamily="18" charset="-78"/>
              </a:rPr>
              <a:t>، </a:t>
            </a:r>
            <a:r>
              <a:rPr lang="ar-IQ" sz="2900" b="1" dirty="0" smtClean="0">
                <a:solidFill>
                  <a:srgbClr val="0000CC"/>
                </a:solidFill>
                <a:latin typeface="Simplified Arabic" panose="02020603050405020304" pitchFamily="18" charset="-78"/>
                <a:cs typeface="Simplified Arabic" panose="02020603050405020304" pitchFamily="18" charset="-78"/>
              </a:rPr>
              <a:t>ويمكن الاستدلال على ذلك من خلال المشاهد التصويرية العديدة </a:t>
            </a:r>
            <a:r>
              <a:rPr lang="ar-IQ" sz="2900" b="1" dirty="0">
                <a:solidFill>
                  <a:srgbClr val="0000CC"/>
                </a:solidFill>
                <a:latin typeface="Simplified Arabic" panose="02020603050405020304" pitchFamily="18" charset="-78"/>
                <a:cs typeface="Simplified Arabic" panose="02020603050405020304" pitchFamily="18" charset="-78"/>
              </a:rPr>
              <a:t>التي وردت في الصور </a:t>
            </a:r>
            <a:r>
              <a:rPr lang="ar-IQ" sz="2900" b="1" dirty="0" smtClean="0">
                <a:solidFill>
                  <a:srgbClr val="0000CC"/>
                </a:solidFill>
                <a:latin typeface="Simplified Arabic" panose="02020603050405020304" pitchFamily="18" charset="-78"/>
                <a:cs typeface="Simplified Arabic" panose="02020603050405020304" pitchFamily="18" charset="-78"/>
              </a:rPr>
              <a:t>الجدارية </a:t>
            </a:r>
            <a:r>
              <a:rPr lang="ar-IQ" sz="2900" b="1" dirty="0">
                <a:solidFill>
                  <a:srgbClr val="0000CC"/>
                </a:solidFill>
                <a:latin typeface="Simplified Arabic" panose="02020603050405020304" pitchFamily="18" charset="-78"/>
                <a:cs typeface="Simplified Arabic" panose="02020603050405020304" pitchFamily="18" charset="-78"/>
              </a:rPr>
              <a:t>أو الفسيفساء </a:t>
            </a:r>
            <a:r>
              <a:rPr lang="ar-IQ" sz="2900" b="1" dirty="0" smtClean="0">
                <a:solidFill>
                  <a:srgbClr val="0000CC"/>
                </a:solidFill>
                <a:latin typeface="Simplified Arabic" panose="02020603050405020304" pitchFamily="18" charset="-78"/>
                <a:cs typeface="Simplified Arabic" panose="02020603050405020304" pitchFamily="18" charset="-78"/>
              </a:rPr>
              <a:t>وفي </a:t>
            </a:r>
            <a:r>
              <a:rPr lang="ar-IQ" sz="2900" b="1" dirty="0">
                <a:solidFill>
                  <a:srgbClr val="0000CC"/>
                </a:solidFill>
                <a:latin typeface="Simplified Arabic" panose="02020603050405020304" pitchFamily="18" charset="-78"/>
                <a:cs typeface="Simplified Arabic" panose="02020603050405020304" pitchFamily="18" charset="-78"/>
              </a:rPr>
              <a:t>صور المخطوطات الإسلامية التي تشكل أهم </a:t>
            </a:r>
            <a:r>
              <a:rPr lang="ar-IQ" sz="2900" b="1" dirty="0" smtClean="0">
                <a:solidFill>
                  <a:srgbClr val="0000CC"/>
                </a:solidFill>
                <a:latin typeface="Simplified Arabic" panose="02020603050405020304" pitchFamily="18" charset="-78"/>
                <a:cs typeface="Simplified Arabic" panose="02020603050405020304" pitchFamily="18" charset="-78"/>
              </a:rPr>
              <a:t>الميادين التصويرية </a:t>
            </a:r>
            <a:r>
              <a:rPr lang="ar-IQ" sz="2900" b="1" dirty="0">
                <a:solidFill>
                  <a:srgbClr val="0000CC"/>
                </a:solidFill>
                <a:latin typeface="Simplified Arabic" panose="02020603050405020304" pitchFamily="18" charset="-78"/>
                <a:cs typeface="Simplified Arabic" panose="02020603050405020304" pitchFamily="18" charset="-78"/>
              </a:rPr>
              <a:t>في الحضارة الإسلامية، حيث كان لتزويق المخطوطات بالصور الملونة على الكتب (المنمنمات) الأدبية المختلفة- مثل دواوين الشعر </a:t>
            </a:r>
            <a:r>
              <a:rPr lang="ar-IQ" sz="2900" b="1" dirty="0" smtClean="0">
                <a:solidFill>
                  <a:srgbClr val="0000CC"/>
                </a:solidFill>
                <a:latin typeface="Simplified Arabic" panose="02020603050405020304" pitchFamily="18" charset="-78"/>
                <a:cs typeface="Simplified Arabic" panose="02020603050405020304" pitchFamily="18" charset="-78"/>
              </a:rPr>
              <a:t>والقصص والسِّير وكتب الجغرافية والتاريخ، </a:t>
            </a:r>
            <a:r>
              <a:rPr lang="ar-IQ" sz="2900" b="1" dirty="0">
                <a:solidFill>
                  <a:srgbClr val="0000CC"/>
                </a:solidFill>
                <a:latin typeface="Simplified Arabic" panose="02020603050405020304" pitchFamily="18" charset="-78"/>
                <a:cs typeface="Simplified Arabic" panose="02020603050405020304" pitchFamily="18" charset="-78"/>
              </a:rPr>
              <a:t>والكتب العلمية مثل كتب النبات والبيطرة والعقاقير والفلك </a:t>
            </a:r>
            <a:r>
              <a:rPr lang="ar-IQ" sz="2900" b="1" dirty="0" smtClean="0">
                <a:solidFill>
                  <a:srgbClr val="0000CC"/>
                </a:solidFill>
                <a:latin typeface="Simplified Arabic" panose="02020603050405020304" pitchFamily="18" charset="-78"/>
                <a:cs typeface="Simplified Arabic" panose="02020603050405020304" pitchFamily="18" charset="-78"/>
              </a:rPr>
              <a:t>والهندسة وغيرها- </a:t>
            </a:r>
            <a:r>
              <a:rPr lang="ar-IQ" sz="2900" b="1" dirty="0">
                <a:solidFill>
                  <a:srgbClr val="0000CC"/>
                </a:solidFill>
                <a:latin typeface="Simplified Arabic" panose="02020603050405020304" pitchFamily="18" charset="-78"/>
                <a:cs typeface="Simplified Arabic" panose="02020603050405020304" pitchFamily="18" charset="-78"/>
              </a:rPr>
              <a:t>الدور الكبير في لفت نظر الدارسين لأهمية التصوير </a:t>
            </a:r>
            <a:r>
              <a:rPr lang="ar-IQ" sz="2900" b="1" dirty="0" smtClean="0">
                <a:solidFill>
                  <a:srgbClr val="0000CC"/>
                </a:solidFill>
                <a:latin typeface="Simplified Arabic" panose="02020603050405020304" pitchFamily="18" charset="-78"/>
                <a:cs typeface="Simplified Arabic" panose="02020603050405020304" pitchFamily="18" charset="-78"/>
              </a:rPr>
              <a:t>الإسلامي سواء أكان من العرب أم ممن سواهم من الأوروبيين وباقي أمم الأرض.</a:t>
            </a:r>
            <a:endParaRPr lang="ar-IQ" sz="2900" b="1" dirty="0">
              <a:solidFill>
                <a:srgbClr val="0000CC"/>
              </a:solidFill>
              <a:latin typeface="Simplified Arabic" panose="02020603050405020304" pitchFamily="18" charset="-78"/>
              <a:cs typeface="Simplified Arabic" panose="02020603050405020304" pitchFamily="18" charset="-78"/>
            </a:endParaRPr>
          </a:p>
          <a:p>
            <a:pPr marL="0" indent="0" algn="just" rtl="1">
              <a:buNone/>
            </a:pPr>
            <a:endParaRPr lang="ar-IQ" sz="2900" b="1" dirty="0">
              <a:solidFill>
                <a:srgbClr val="0000CC"/>
              </a:solidFill>
              <a:latin typeface="Simplified Arabic" panose="02020603050405020304" pitchFamily="18" charset="-78"/>
              <a:cs typeface="Simplified Arabic" panose="02020603050405020304" pitchFamily="18" charset="-78"/>
            </a:endParaRPr>
          </a:p>
          <a:p>
            <a:pPr marL="0" indent="0">
              <a:buNone/>
            </a:pPr>
            <a:r>
              <a:rPr lang="ar-IQ" dirty="0"/>
              <a:t/>
            </a:r>
            <a:br>
              <a:rPr lang="ar-IQ" dirty="0"/>
            </a:br>
            <a:endParaRPr lang="en-US" dirty="0"/>
          </a:p>
        </p:txBody>
      </p:sp>
    </p:spTree>
    <p:extLst>
      <p:ext uri="{BB962C8B-B14F-4D97-AF65-F5344CB8AC3E}">
        <p14:creationId xmlns:p14="http://schemas.microsoft.com/office/powerpoint/2010/main" val="2866967371"/>
      </p:ext>
    </p:extLst>
  </p:cSld>
  <p:clrMapOvr>
    <a:masterClrMapping/>
  </p:clrMapOvr>
  <p:transition spd="slow">
    <p:plus/>
    <p:sndAc>
      <p:stSnd>
        <p:snd r:embed="rId2" name="laser.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وافر">
  <a:themeElements>
    <a:clrScheme name="واف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وافر">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واف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23840</TotalTime>
  <Words>1582</Words>
  <Application>Microsoft Office PowerPoint</Application>
  <PresentationFormat>On-screen Show (4:3)</PresentationFormat>
  <Paragraphs>56</Paragraphs>
  <Slides>23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Simplified Arabic</vt:lpstr>
      <vt:lpstr>Tahoma</vt:lpstr>
      <vt:lpstr>Times New Roman</vt:lpstr>
      <vt:lpstr>Trebuchet MS</vt:lpstr>
      <vt:lpstr>Wingdings</vt:lpstr>
      <vt:lpstr>Wingdings 2</vt:lpstr>
      <vt:lpstr>وافر</vt:lpstr>
      <vt:lpstr>PowerPoint Presentation</vt:lpstr>
      <vt:lpstr>PowerPoint Presentation</vt:lpstr>
      <vt:lpstr>PowerPoint Presentation</vt:lpstr>
      <vt:lpstr>أهمية الدراسة</vt:lpstr>
      <vt:lpstr>هدف الدراسة</vt:lpstr>
      <vt:lpstr>حدود الدراسة</vt:lpstr>
      <vt:lpstr>PowerPoint Presentation</vt:lpstr>
      <vt:lpstr>أنواع الفن العربي الإسلامي</vt:lpstr>
      <vt:lpstr>التصوير  </vt:lpstr>
      <vt:lpstr>التصوير الاسلامي</vt:lpstr>
      <vt:lpstr> مدرسة بغداد للتصوير القرن السابع الهجري/ الثالث عشر الميلادي </vt:lpstr>
      <vt:lpstr>PowerPoint Presentation</vt:lpstr>
      <vt:lpstr>نماذج من رسومات يحيى بن محمود الواسطي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الخاتمة</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ali-Mahmoud</dc:creator>
  <cp:lastModifiedBy>Maher</cp:lastModifiedBy>
  <cp:revision>473</cp:revision>
  <dcterms:created xsi:type="dcterms:W3CDTF">2006-08-16T00:00:00Z</dcterms:created>
  <dcterms:modified xsi:type="dcterms:W3CDTF">2023-03-05T04:11:49Z</dcterms:modified>
</cp:coreProperties>
</file>